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68" r:id="rId2"/>
    <p:sldId id="296" r:id="rId3"/>
    <p:sldId id="280" r:id="rId4"/>
    <p:sldId id="263" r:id="rId5"/>
    <p:sldId id="264" r:id="rId6"/>
    <p:sldId id="292" r:id="rId7"/>
    <p:sldId id="298" r:id="rId8"/>
    <p:sldId id="288" r:id="rId9"/>
    <p:sldId id="287" r:id="rId10"/>
    <p:sldId id="271" r:id="rId11"/>
    <p:sldId id="267" r:id="rId12"/>
    <p:sldId id="277" r:id="rId13"/>
    <p:sldId id="256" r:id="rId14"/>
    <p:sldId id="257" r:id="rId15"/>
    <p:sldId id="258" r:id="rId16"/>
    <p:sldId id="259" r:id="rId17"/>
    <p:sldId id="260" r:id="rId18"/>
    <p:sldId id="282" r:id="rId19"/>
    <p:sldId id="294" r:id="rId20"/>
    <p:sldId id="262" r:id="rId21"/>
    <p:sldId id="278" r:id="rId22"/>
    <p:sldId id="266" r:id="rId23"/>
    <p:sldId id="297" r:id="rId24"/>
    <p:sldId id="299" r:id="rId25"/>
    <p:sldId id="300" r:id="rId26"/>
    <p:sldId id="301" r:id="rId27"/>
    <p:sldId id="302" r:id="rId28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8D682-F11A-483C-A2DA-A642A0659ABE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A73A3BF5-7F3A-40B3-8BAC-087FCBAFCD2A}">
      <dgm:prSet phldrT="[テキスト]" custT="1"/>
      <dgm:spPr/>
      <dgm:t>
        <a:bodyPr/>
        <a:lstStyle/>
        <a:p>
          <a:r>
            <a:rPr lang="ja-JP" altLang="en-US" sz="2000" dirty="0" smtClean="0">
              <a:latin typeface="HGSｺﾞｼｯｸE" panose="020B0900000000000000" pitchFamily="50" charset="-128"/>
              <a:ea typeface="HGSｺﾞｼｯｸE" panose="020B0900000000000000" pitchFamily="50" charset="-128"/>
            </a:rPr>
            <a:t>あまったところてんを外に出して、そのままにしていた</a:t>
          </a:r>
          <a:endParaRPr kumimoji="1" lang="ja-JP" altLang="en-US" sz="2000" dirty="0">
            <a:latin typeface="HGSｺﾞｼｯｸE" panose="020B0900000000000000" pitchFamily="50" charset="-128"/>
            <a:ea typeface="HGSｺﾞｼｯｸE" panose="020B0900000000000000" pitchFamily="50" charset="-128"/>
          </a:endParaRPr>
        </a:p>
      </dgm:t>
    </dgm:pt>
    <dgm:pt modelId="{EA2BB5EE-D873-4A6C-BD19-46E2D6E6AA2B}" type="parTrans" cxnId="{16691890-EC9F-442A-BBB5-CC8D2B2D6419}">
      <dgm:prSet/>
      <dgm:spPr/>
      <dgm:t>
        <a:bodyPr/>
        <a:lstStyle/>
        <a:p>
          <a:endParaRPr kumimoji="1" lang="ja-JP" altLang="en-US"/>
        </a:p>
      </dgm:t>
    </dgm:pt>
    <dgm:pt modelId="{787DC5F7-CD29-4734-B812-F96783D15241}" type="sibTrans" cxnId="{16691890-EC9F-442A-BBB5-CC8D2B2D6419}">
      <dgm:prSet/>
      <dgm:spPr/>
      <dgm:t>
        <a:bodyPr/>
        <a:lstStyle/>
        <a:p>
          <a:endParaRPr kumimoji="1" lang="ja-JP" altLang="en-US"/>
        </a:p>
      </dgm:t>
    </dgm:pt>
    <dgm:pt modelId="{D7449CA3-51F6-49BC-A848-E2B26877DD4C}">
      <dgm:prSet phldrT="[テキスト]"/>
      <dgm:spPr/>
      <dgm:t>
        <a:bodyPr/>
        <a:lstStyle/>
        <a:p>
          <a:r>
            <a:rPr kumimoji="1" lang="ja-JP" altLang="en-US" dirty="0" smtClean="0">
              <a:latin typeface="HGSｺﾞｼｯｸE" panose="020B0900000000000000" pitchFamily="50" charset="-128"/>
              <a:ea typeface="HGSｺﾞｼｯｸE" panose="020B0900000000000000" pitchFamily="50" charset="-128"/>
            </a:rPr>
            <a:t>寒さでこおり、数日後には乾燥していた</a:t>
          </a:r>
          <a:endParaRPr kumimoji="1" lang="ja-JP" altLang="en-US" dirty="0">
            <a:latin typeface="HGSｺﾞｼｯｸE" panose="020B0900000000000000" pitchFamily="50" charset="-128"/>
            <a:ea typeface="HGSｺﾞｼｯｸE" panose="020B0900000000000000" pitchFamily="50" charset="-128"/>
          </a:endParaRPr>
        </a:p>
      </dgm:t>
    </dgm:pt>
    <dgm:pt modelId="{D8175AC5-E0F9-4AB6-A82B-9CAA7B8CBE14}" type="parTrans" cxnId="{34D27317-92D8-453C-BA40-FBE250093D58}">
      <dgm:prSet/>
      <dgm:spPr/>
      <dgm:t>
        <a:bodyPr/>
        <a:lstStyle/>
        <a:p>
          <a:endParaRPr kumimoji="1" lang="ja-JP" altLang="en-US"/>
        </a:p>
      </dgm:t>
    </dgm:pt>
    <dgm:pt modelId="{ADF168DC-9C26-41A4-ABEB-A75A1E17DA59}" type="sibTrans" cxnId="{34D27317-92D8-453C-BA40-FBE250093D58}">
      <dgm:prSet/>
      <dgm:spPr/>
      <dgm:t>
        <a:bodyPr/>
        <a:lstStyle/>
        <a:p>
          <a:endParaRPr kumimoji="1" lang="ja-JP" altLang="en-US"/>
        </a:p>
      </dgm:t>
    </dgm:pt>
    <dgm:pt modelId="{B2E6D67F-153F-4265-83AA-818149C44021}">
      <dgm:prSet phldrT="[テキスト]"/>
      <dgm:spPr/>
      <dgm:t>
        <a:bodyPr/>
        <a:lstStyle/>
        <a:p>
          <a:r>
            <a:rPr kumimoji="1" lang="ja-JP" altLang="en-US" dirty="0" smtClean="0"/>
            <a:t>ところてんの乾物ができる</a:t>
          </a:r>
          <a:endParaRPr kumimoji="1" lang="ja-JP" altLang="en-US" dirty="0"/>
        </a:p>
      </dgm:t>
    </dgm:pt>
    <dgm:pt modelId="{FB53DD90-A498-4DCB-824F-21AF60045F1D}" type="parTrans" cxnId="{30779678-7AE7-44FF-9EC5-2A6C8F2383B2}">
      <dgm:prSet/>
      <dgm:spPr/>
      <dgm:t>
        <a:bodyPr/>
        <a:lstStyle/>
        <a:p>
          <a:endParaRPr kumimoji="1" lang="ja-JP" altLang="en-US"/>
        </a:p>
      </dgm:t>
    </dgm:pt>
    <dgm:pt modelId="{4FD458E1-EE0E-4ECB-BD50-E03C30C9B3AA}" type="sibTrans" cxnId="{30779678-7AE7-44FF-9EC5-2A6C8F2383B2}">
      <dgm:prSet/>
      <dgm:spPr/>
      <dgm:t>
        <a:bodyPr/>
        <a:lstStyle/>
        <a:p>
          <a:endParaRPr kumimoji="1" lang="ja-JP" altLang="en-US"/>
        </a:p>
      </dgm:t>
    </dgm:pt>
    <dgm:pt modelId="{1B138C04-EEA3-42BA-9812-CED7F414E2DA}" type="pres">
      <dgm:prSet presAssocID="{2108D682-F11A-483C-A2DA-A642A0659ABE}" presName="linearFlow" presStyleCnt="0">
        <dgm:presLayoutVars>
          <dgm:resizeHandles val="exact"/>
        </dgm:presLayoutVars>
      </dgm:prSet>
      <dgm:spPr/>
    </dgm:pt>
    <dgm:pt modelId="{08353C86-6710-468A-BB30-45A2679D5A00}" type="pres">
      <dgm:prSet presAssocID="{A73A3BF5-7F3A-40B3-8BAC-087FCBAFCD2A}" presName="node" presStyleLbl="node1" presStyleIdx="0" presStyleCnt="3" custScaleX="20660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F09DA33-EAFD-4698-A977-DD5DAAE33AD3}" type="pres">
      <dgm:prSet presAssocID="{787DC5F7-CD29-4734-B812-F96783D15241}" presName="sibTrans" presStyleLbl="sibTrans2D1" presStyleIdx="0" presStyleCnt="2"/>
      <dgm:spPr/>
      <dgm:t>
        <a:bodyPr/>
        <a:lstStyle/>
        <a:p>
          <a:endParaRPr kumimoji="1" lang="ja-JP" altLang="en-US"/>
        </a:p>
      </dgm:t>
    </dgm:pt>
    <dgm:pt modelId="{6D3456DE-DD5D-405E-8A88-9B5A324D0B70}" type="pres">
      <dgm:prSet presAssocID="{787DC5F7-CD29-4734-B812-F96783D15241}" presName="connectorText" presStyleLbl="sibTrans2D1" presStyleIdx="0" presStyleCnt="2"/>
      <dgm:spPr/>
      <dgm:t>
        <a:bodyPr/>
        <a:lstStyle/>
        <a:p>
          <a:endParaRPr kumimoji="1" lang="ja-JP" altLang="en-US"/>
        </a:p>
      </dgm:t>
    </dgm:pt>
    <dgm:pt modelId="{CB3AFBDD-1FBB-4637-A399-E62705C0E74A}" type="pres">
      <dgm:prSet presAssocID="{D7449CA3-51F6-49BC-A848-E2B26877DD4C}" presName="node" presStyleLbl="node1" presStyleIdx="1" presStyleCnt="3" custScaleX="17965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C1C6CEC-A8D5-446C-9885-6AF7D2047255}" type="pres">
      <dgm:prSet presAssocID="{ADF168DC-9C26-41A4-ABEB-A75A1E17DA59}" presName="sibTrans" presStyleLbl="sibTrans2D1" presStyleIdx="1" presStyleCnt="2"/>
      <dgm:spPr/>
      <dgm:t>
        <a:bodyPr/>
        <a:lstStyle/>
        <a:p>
          <a:endParaRPr kumimoji="1" lang="ja-JP" altLang="en-US"/>
        </a:p>
      </dgm:t>
    </dgm:pt>
    <dgm:pt modelId="{601C99CD-54B1-4BD9-B89F-8984EEEF8A25}" type="pres">
      <dgm:prSet presAssocID="{ADF168DC-9C26-41A4-ABEB-A75A1E17DA59}" presName="connectorText" presStyleLbl="sibTrans2D1" presStyleIdx="1" presStyleCnt="2"/>
      <dgm:spPr/>
      <dgm:t>
        <a:bodyPr/>
        <a:lstStyle/>
        <a:p>
          <a:endParaRPr kumimoji="1" lang="ja-JP" altLang="en-US"/>
        </a:p>
      </dgm:t>
    </dgm:pt>
    <dgm:pt modelId="{B587E079-40D2-4AD5-BFA9-6905BB74FAA6}" type="pres">
      <dgm:prSet presAssocID="{B2E6D67F-153F-4265-83AA-818149C4402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ED680C4-EBB2-41FD-B68F-EE1146A9DE86}" type="presOf" srcId="{ADF168DC-9C26-41A4-ABEB-A75A1E17DA59}" destId="{601C99CD-54B1-4BD9-B89F-8984EEEF8A25}" srcOrd="1" destOrd="0" presId="urn:microsoft.com/office/officeart/2005/8/layout/process2"/>
    <dgm:cxn modelId="{2AEB3B4A-F40E-4208-BCCC-8C54FAD3D7D1}" type="presOf" srcId="{A73A3BF5-7F3A-40B3-8BAC-087FCBAFCD2A}" destId="{08353C86-6710-468A-BB30-45A2679D5A00}" srcOrd="0" destOrd="0" presId="urn:microsoft.com/office/officeart/2005/8/layout/process2"/>
    <dgm:cxn modelId="{0234BC0E-929C-4E30-8938-570CED468FA1}" type="presOf" srcId="{2108D682-F11A-483C-A2DA-A642A0659ABE}" destId="{1B138C04-EEA3-42BA-9812-CED7F414E2DA}" srcOrd="0" destOrd="0" presId="urn:microsoft.com/office/officeart/2005/8/layout/process2"/>
    <dgm:cxn modelId="{34D27317-92D8-453C-BA40-FBE250093D58}" srcId="{2108D682-F11A-483C-A2DA-A642A0659ABE}" destId="{D7449CA3-51F6-49BC-A848-E2B26877DD4C}" srcOrd="1" destOrd="0" parTransId="{D8175AC5-E0F9-4AB6-A82B-9CAA7B8CBE14}" sibTransId="{ADF168DC-9C26-41A4-ABEB-A75A1E17DA59}"/>
    <dgm:cxn modelId="{E6CF9143-5D95-4668-92D3-43503516BFA8}" type="presOf" srcId="{ADF168DC-9C26-41A4-ABEB-A75A1E17DA59}" destId="{FC1C6CEC-A8D5-446C-9885-6AF7D2047255}" srcOrd="0" destOrd="0" presId="urn:microsoft.com/office/officeart/2005/8/layout/process2"/>
    <dgm:cxn modelId="{A1454237-52A3-493C-9650-4650633E4F44}" type="presOf" srcId="{787DC5F7-CD29-4734-B812-F96783D15241}" destId="{BF09DA33-EAFD-4698-A977-DD5DAAE33AD3}" srcOrd="0" destOrd="0" presId="urn:microsoft.com/office/officeart/2005/8/layout/process2"/>
    <dgm:cxn modelId="{3E3FC949-9A99-4F27-ACF8-D058C9C92D35}" type="presOf" srcId="{D7449CA3-51F6-49BC-A848-E2B26877DD4C}" destId="{CB3AFBDD-1FBB-4637-A399-E62705C0E74A}" srcOrd="0" destOrd="0" presId="urn:microsoft.com/office/officeart/2005/8/layout/process2"/>
    <dgm:cxn modelId="{E0BB8D43-84F7-47A1-8918-C3B886B8060A}" type="presOf" srcId="{787DC5F7-CD29-4734-B812-F96783D15241}" destId="{6D3456DE-DD5D-405E-8A88-9B5A324D0B70}" srcOrd="1" destOrd="0" presId="urn:microsoft.com/office/officeart/2005/8/layout/process2"/>
    <dgm:cxn modelId="{16691890-EC9F-442A-BBB5-CC8D2B2D6419}" srcId="{2108D682-F11A-483C-A2DA-A642A0659ABE}" destId="{A73A3BF5-7F3A-40B3-8BAC-087FCBAFCD2A}" srcOrd="0" destOrd="0" parTransId="{EA2BB5EE-D873-4A6C-BD19-46E2D6E6AA2B}" sibTransId="{787DC5F7-CD29-4734-B812-F96783D15241}"/>
    <dgm:cxn modelId="{30779678-7AE7-44FF-9EC5-2A6C8F2383B2}" srcId="{2108D682-F11A-483C-A2DA-A642A0659ABE}" destId="{B2E6D67F-153F-4265-83AA-818149C44021}" srcOrd="2" destOrd="0" parTransId="{FB53DD90-A498-4DCB-824F-21AF60045F1D}" sibTransId="{4FD458E1-EE0E-4ECB-BD50-E03C30C9B3AA}"/>
    <dgm:cxn modelId="{16BAD471-199B-4305-97B2-DC13FAF4775E}" type="presOf" srcId="{B2E6D67F-153F-4265-83AA-818149C44021}" destId="{B587E079-40D2-4AD5-BFA9-6905BB74FAA6}" srcOrd="0" destOrd="0" presId="urn:microsoft.com/office/officeart/2005/8/layout/process2"/>
    <dgm:cxn modelId="{6DD005A5-F0DD-4174-AD52-2DB4619F4000}" type="presParOf" srcId="{1B138C04-EEA3-42BA-9812-CED7F414E2DA}" destId="{08353C86-6710-468A-BB30-45A2679D5A00}" srcOrd="0" destOrd="0" presId="urn:microsoft.com/office/officeart/2005/8/layout/process2"/>
    <dgm:cxn modelId="{7546E1CC-AAE2-4874-B44D-37179C3EA9E2}" type="presParOf" srcId="{1B138C04-EEA3-42BA-9812-CED7F414E2DA}" destId="{BF09DA33-EAFD-4698-A977-DD5DAAE33AD3}" srcOrd="1" destOrd="0" presId="urn:microsoft.com/office/officeart/2005/8/layout/process2"/>
    <dgm:cxn modelId="{58744411-E39D-454D-BD92-2DBF2D94761C}" type="presParOf" srcId="{BF09DA33-EAFD-4698-A977-DD5DAAE33AD3}" destId="{6D3456DE-DD5D-405E-8A88-9B5A324D0B70}" srcOrd="0" destOrd="0" presId="urn:microsoft.com/office/officeart/2005/8/layout/process2"/>
    <dgm:cxn modelId="{B905B3F1-6B4C-4D2D-AA5E-2D22FD6C16B8}" type="presParOf" srcId="{1B138C04-EEA3-42BA-9812-CED7F414E2DA}" destId="{CB3AFBDD-1FBB-4637-A399-E62705C0E74A}" srcOrd="2" destOrd="0" presId="urn:microsoft.com/office/officeart/2005/8/layout/process2"/>
    <dgm:cxn modelId="{F4FC8FB3-16E3-490A-B761-1D17D7A42EDC}" type="presParOf" srcId="{1B138C04-EEA3-42BA-9812-CED7F414E2DA}" destId="{FC1C6CEC-A8D5-446C-9885-6AF7D2047255}" srcOrd="3" destOrd="0" presId="urn:microsoft.com/office/officeart/2005/8/layout/process2"/>
    <dgm:cxn modelId="{CA0B6980-804A-4310-99EA-06E4AF0D5B6F}" type="presParOf" srcId="{FC1C6CEC-A8D5-446C-9885-6AF7D2047255}" destId="{601C99CD-54B1-4BD9-B89F-8984EEEF8A25}" srcOrd="0" destOrd="0" presId="urn:microsoft.com/office/officeart/2005/8/layout/process2"/>
    <dgm:cxn modelId="{414007BC-ED13-4C7E-875B-D2C395620BD2}" type="presParOf" srcId="{1B138C04-EEA3-42BA-9812-CED7F414E2DA}" destId="{B587E079-40D2-4AD5-BFA9-6905BB74FAA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53C86-6710-468A-BB30-45A2679D5A00}">
      <dsp:nvSpPr>
        <dsp:cNvPr id="0" name=""/>
        <dsp:cNvSpPr/>
      </dsp:nvSpPr>
      <dsp:spPr>
        <a:xfrm>
          <a:off x="193350" y="1650"/>
          <a:ext cx="6978066" cy="844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>
              <a:latin typeface="HGSｺﾞｼｯｸE" panose="020B0900000000000000" pitchFamily="50" charset="-128"/>
              <a:ea typeface="HGSｺﾞｼｯｸE" panose="020B0900000000000000" pitchFamily="50" charset="-128"/>
            </a:rPr>
            <a:t>あまったところてんを外に出して、そのままにしていた</a:t>
          </a:r>
          <a:endParaRPr kumimoji="1" lang="ja-JP" altLang="en-US" sz="2000" kern="1200" dirty="0">
            <a:latin typeface="HGSｺﾞｼｯｸE" panose="020B0900000000000000" pitchFamily="50" charset="-128"/>
            <a:ea typeface="HGSｺﾞｼｯｸE" panose="020B0900000000000000" pitchFamily="50" charset="-128"/>
          </a:endParaRPr>
        </a:p>
      </dsp:txBody>
      <dsp:txXfrm>
        <a:off x="218081" y="26381"/>
        <a:ext cx="6928604" cy="794910"/>
      </dsp:txXfrm>
    </dsp:sp>
    <dsp:sp modelId="{BF09DA33-EAFD-4698-A977-DD5DAAE33AD3}">
      <dsp:nvSpPr>
        <dsp:cNvPr id="0" name=""/>
        <dsp:cNvSpPr/>
      </dsp:nvSpPr>
      <dsp:spPr>
        <a:xfrm rot="5400000">
          <a:off x="3524063" y="867132"/>
          <a:ext cx="316639" cy="379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 rot="-5400000">
        <a:off x="3568392" y="898796"/>
        <a:ext cx="227981" cy="221647"/>
      </dsp:txXfrm>
    </dsp:sp>
    <dsp:sp modelId="{CB3AFBDD-1FBB-4637-A399-E62705C0E74A}">
      <dsp:nvSpPr>
        <dsp:cNvPr id="0" name=""/>
        <dsp:cNvSpPr/>
      </dsp:nvSpPr>
      <dsp:spPr>
        <a:xfrm>
          <a:off x="648433" y="1268210"/>
          <a:ext cx="6067899" cy="844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tint val="50000"/>
                <a:satMod val="300000"/>
              </a:schemeClr>
            </a:gs>
            <a:gs pos="35000">
              <a:schemeClr val="accent2">
                <a:hueOff val="-7200000"/>
                <a:satOff val="-25001"/>
                <a:lumOff val="3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100" kern="1200" dirty="0" smtClean="0">
              <a:latin typeface="HGSｺﾞｼｯｸE" panose="020B0900000000000000" pitchFamily="50" charset="-128"/>
              <a:ea typeface="HGSｺﾞｼｯｸE" panose="020B0900000000000000" pitchFamily="50" charset="-128"/>
            </a:rPr>
            <a:t>寒さでこおり、数日後には乾燥していた</a:t>
          </a:r>
          <a:endParaRPr kumimoji="1" lang="ja-JP" altLang="en-US" sz="2100" kern="1200" dirty="0">
            <a:latin typeface="HGSｺﾞｼｯｸE" panose="020B0900000000000000" pitchFamily="50" charset="-128"/>
            <a:ea typeface="HGSｺﾞｼｯｸE" panose="020B0900000000000000" pitchFamily="50" charset="-128"/>
          </a:endParaRPr>
        </a:p>
      </dsp:txBody>
      <dsp:txXfrm>
        <a:off x="673164" y="1292941"/>
        <a:ext cx="6018437" cy="794910"/>
      </dsp:txXfrm>
    </dsp:sp>
    <dsp:sp modelId="{FC1C6CEC-A8D5-446C-9885-6AF7D2047255}">
      <dsp:nvSpPr>
        <dsp:cNvPr id="0" name=""/>
        <dsp:cNvSpPr/>
      </dsp:nvSpPr>
      <dsp:spPr>
        <a:xfrm rot="5400000">
          <a:off x="3524063" y="2133692"/>
          <a:ext cx="316639" cy="379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tint val="50000"/>
                <a:satMod val="300000"/>
              </a:schemeClr>
            </a:gs>
            <a:gs pos="35000">
              <a:schemeClr val="accent2">
                <a:hueOff val="-14400000"/>
                <a:satOff val="-50003"/>
                <a:lumOff val="6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 rot="-5400000">
        <a:off x="3568392" y="2165356"/>
        <a:ext cx="227981" cy="221647"/>
      </dsp:txXfrm>
    </dsp:sp>
    <dsp:sp modelId="{B587E079-40D2-4AD5-BFA9-6905BB74FAA6}">
      <dsp:nvSpPr>
        <dsp:cNvPr id="0" name=""/>
        <dsp:cNvSpPr/>
      </dsp:nvSpPr>
      <dsp:spPr>
        <a:xfrm>
          <a:off x="1993637" y="2534769"/>
          <a:ext cx="3377491" cy="844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tint val="50000"/>
                <a:satMod val="300000"/>
              </a:schemeClr>
            </a:gs>
            <a:gs pos="35000">
              <a:schemeClr val="accent2">
                <a:hueOff val="-14400000"/>
                <a:satOff val="-50003"/>
                <a:lumOff val="6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100" kern="1200" dirty="0" smtClean="0"/>
            <a:t>ところてんの乾物ができる</a:t>
          </a:r>
          <a:endParaRPr kumimoji="1" lang="ja-JP" altLang="en-US" sz="2100" kern="1200" dirty="0"/>
        </a:p>
      </dsp:txBody>
      <dsp:txXfrm>
        <a:off x="2018368" y="2559500"/>
        <a:ext cx="3328029" cy="794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8772C-44B4-4EEE-A653-5E3DF0EEC003}" type="datetimeFigureOut">
              <a:rPr kumimoji="1" lang="ja-JP" altLang="en-US" smtClean="0"/>
              <a:t>2022/12/13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8BD29-E5E3-4DC7-BCFE-4694BB154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1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FCA61-A016-4822-BC9F-1A6CE3606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70872-A61D-4D8F-BA91-A98BBC651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C2BBC3-CED0-48BA-AA1E-87FB68AF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22C31-C4EF-46CD-8656-69723112CD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849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5EF968-2100-4B21-B1A0-99530AB305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F33A6D-A42D-4C01-A587-81014EBF0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B96B39-2061-4F0F-904E-36B86E545C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EC541-511C-4E72-AF20-A75E980CF9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09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2A9B75-6153-42CC-AC5B-28CB763CF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496BFE-720D-4BC9-B5D8-F44A96A46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FAB508-59D5-41B5-97F6-24AD9AB5A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3761-B8B0-49BF-9F5F-95EA180C9F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52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EAB23D-27CA-43E8-ACD8-4C7356936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13ED71-65A8-45B1-8DB9-B1F540C08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ACF7C7-3958-496C-8EE0-8760B039F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ED5D3-44F3-4882-BACA-9AAF5A47ED9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011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9127BD-A1CA-4EA5-97B6-4AC22BA05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9C19F4-ECCB-400B-9493-51E21998C0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3F9560-B81C-4E7C-B55B-63A13477B6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23853-EB68-4E11-AA7F-CA057CBF39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938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5EE5E2-C514-451E-BCEC-D09CEA3D4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02C8E-9285-4562-8308-0C64584C8D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54DCD-FF8A-485F-85FE-983CD0486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C8C54-DD5A-4CF1-88CD-589FDAC5B9C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173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77A17C-ABDF-49D3-914B-56E18E05B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B7DD34-FA87-4DFD-93C0-82D6557A0B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A55E69-9CD9-4B8C-8A92-DB5AB2036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8F8B5-73E9-4FDD-8867-48A02383B2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019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962C7B-0517-4D8C-A696-945973A30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C719D9-53FE-4699-BD99-3F550CBB8B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92FF32-EA39-43A9-A912-4BFA8A37E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45E59-0923-40BD-A317-8DBBAF9C0AF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448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8CE53A-D7BD-49CA-BDC0-497D18B3E0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EF7C6E0-1371-4C44-9EE4-9AE885498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B912FB-929D-4F13-B8AD-21A3FA1B1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FA80B-00AC-4A55-8ED9-383ACBCB14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902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14263E-C3F5-43E7-89C5-A5915DB809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BD5782-B136-4DD5-AB05-8A7FA19F5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072C78-62AD-491F-A203-CB41D861F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CD477-6D64-42DA-B1A2-1D215C348FF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54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5662F-305B-40AC-8401-760FB3411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C47DC-282D-410A-B5B0-434C27A48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B5349-8C03-4EA9-999D-3B8E61B336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B7DCC-E3A6-4616-BDAD-C315426073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06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835419A-4181-42C1-8F9D-66B99F2AA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7D92F7-F8C0-4464-B7B9-8E04211FE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8A614B7-F8F4-48D9-9907-D9E264EE4E2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E2E12E-30F5-422F-949C-6DD70E4085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DC156A-6B7B-4D97-AECC-15A15634F3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1F4E7A-E5C8-4E37-9427-928B822159D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jpg"/><Relationship Id="rId4" Type="http://schemas.openxmlformats.org/officeDocument/2006/relationships/image" Target="../media/image3.png"/><Relationship Id="rId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9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8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867645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高槻市の糸寒天について学ぼう！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6237312"/>
            <a:ext cx="3589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u="sng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高槻市教育研究会　栄養士部</a:t>
            </a:r>
            <a:endParaRPr lang="ja-JP" altLang="en-US" sz="2000" u="sng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AA567AB2-07CD-4140-B210-B447E373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59520"/>
            <a:ext cx="3600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dirty="0">
                <a:ea typeface="HG創英角ﾎﾟｯﾌﾟ体" panose="040B0A09000000000000" pitchFamily="49" charset="-128"/>
              </a:rPr>
              <a:t>もん</a:t>
            </a:r>
            <a:r>
              <a:rPr lang="ja-JP" altLang="en-US" sz="4000" dirty="0" smtClean="0">
                <a:ea typeface="HG創英角ﾎﾟｯﾌﾟ体" panose="040B0A09000000000000" pitchFamily="49" charset="-128"/>
              </a:rPr>
              <a:t>だい②</a:t>
            </a:r>
            <a:endParaRPr lang="ja-JP" altLang="en-US" sz="4000" dirty="0">
              <a:ea typeface="HG創英角ﾎﾟｯﾌﾟ体" panose="040B0A09000000000000" pitchFamily="49" charset="-128"/>
            </a:endParaRPr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1799B176-025F-4AFC-8217-168CB33FA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1195270"/>
            <a:ext cx="6480175" cy="181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高槻市で寒天を作っている農家の数は？</a:t>
            </a:r>
          </a:p>
        </p:txBody>
      </p:sp>
      <p:sp>
        <p:nvSpPr>
          <p:cNvPr id="4108" name="Text Box 8">
            <a:extLst>
              <a:ext uri="{FF2B5EF4-FFF2-40B4-BE49-F238E27FC236}">
                <a16:creationId xmlns:a16="http://schemas.microsoft.com/office/drawing/2014/main" id="{3E27356D-75A7-4874-A093-4D294E0FD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3409226"/>
            <a:ext cx="3332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ea typeface="HG丸ｺﾞｼｯｸM-PRO" panose="020F0600000000000000" pitchFamily="50" charset="-128"/>
              </a:rPr>
              <a:t>①　１０けん</a:t>
            </a:r>
            <a:endParaRPr lang="ja-JP" altLang="en-US" sz="4000" b="1" dirty="0">
              <a:ea typeface="HG丸ｺﾞｼｯｸM-PRO" panose="020F0600000000000000" pitchFamily="50" charset="-128"/>
            </a:endParaRPr>
          </a:p>
        </p:txBody>
      </p:sp>
      <p:sp>
        <p:nvSpPr>
          <p:cNvPr id="4106" name="Text Box 11">
            <a:extLst>
              <a:ext uri="{FF2B5EF4-FFF2-40B4-BE49-F238E27FC236}">
                <a16:creationId xmlns:a16="http://schemas.microsoft.com/office/drawing/2014/main" id="{C6FC929E-E688-4D9F-8D4D-A3676C8FC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4509120"/>
            <a:ext cx="275659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ea typeface="HG丸ｺﾞｼｯｸM-PRO" panose="020F0600000000000000" pitchFamily="50" charset="-128"/>
              </a:rPr>
              <a:t>②　５</a:t>
            </a:r>
            <a:r>
              <a:rPr lang="ja-JP" altLang="en-US" sz="4000" b="1" dirty="0">
                <a:ea typeface="HG丸ｺﾞｼｯｸM-PRO" panose="020F0600000000000000" pitchFamily="50" charset="-128"/>
              </a:rPr>
              <a:t>けん</a:t>
            </a:r>
          </a:p>
        </p:txBody>
      </p:sp>
      <p:sp>
        <p:nvSpPr>
          <p:cNvPr id="4104" name="Text Box 14">
            <a:extLst>
              <a:ext uri="{FF2B5EF4-FFF2-40B4-BE49-F238E27FC236}">
                <a16:creationId xmlns:a16="http://schemas.microsoft.com/office/drawing/2014/main" id="{A24F95A0-A6E8-4340-AAD9-F4B3946B0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723" y="5602803"/>
            <a:ext cx="282803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ea typeface="HG丸ｺﾞｼｯｸM-PRO" panose="020F0600000000000000" pitchFamily="50" charset="-128"/>
              </a:rPr>
              <a:t>③　１</a:t>
            </a:r>
            <a:r>
              <a:rPr lang="ja-JP" altLang="en-US" sz="4000" b="1" dirty="0">
                <a:ea typeface="HG丸ｺﾞｼｯｸM-PRO" panose="020F0600000000000000" pitchFamily="50" charset="-128"/>
              </a:rPr>
              <a:t>けん</a:t>
            </a:r>
          </a:p>
        </p:txBody>
      </p:sp>
      <p:sp>
        <p:nvSpPr>
          <p:cNvPr id="13" name="ドーナツ 12"/>
          <p:cNvSpPr/>
          <p:nvPr/>
        </p:nvSpPr>
        <p:spPr>
          <a:xfrm>
            <a:off x="2555776" y="5252271"/>
            <a:ext cx="1501628" cy="1402738"/>
          </a:xfrm>
          <a:prstGeom prst="donut">
            <a:avLst>
              <a:gd name="adj" fmla="val 78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</a:t>
            </a:r>
            <a:r>
              <a:rPr lang="ja-JP" altLang="en-US" dirty="0"/>
              <a:t>０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>
            <a:extLst>
              <a:ext uri="{FF2B5EF4-FFF2-40B4-BE49-F238E27FC236}">
                <a16:creationId xmlns:a16="http://schemas.microsoft.com/office/drawing/2014/main" id="{556B80E9-8BE5-424F-9206-9ECC1BA40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373216"/>
            <a:ext cx="655272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寒天</a:t>
            </a:r>
            <a:r>
              <a:rPr lang="ja-JP" altLang="en-US" sz="3200" dirty="0">
                <a:solidFill>
                  <a:schemeClr val="tx2"/>
                </a:solidFill>
                <a:ea typeface="HG創英角ﾎﾟｯﾌﾟ体" panose="040B0A09000000000000" pitchFamily="49" charset="-128"/>
              </a:rPr>
              <a:t>は</a:t>
            </a:r>
            <a:r>
              <a:rPr lang="ja-JP" altLang="en-US" sz="3200" dirty="0" smtClean="0">
                <a:solidFill>
                  <a:schemeClr val="tx2"/>
                </a:solidFill>
                <a:ea typeface="HG創英角ﾎﾟｯﾌﾟ体" panose="040B0A09000000000000" pitchFamily="49" charset="-128"/>
              </a:rPr>
              <a:t>、</a:t>
            </a:r>
            <a:r>
              <a:rPr lang="ja-JP" altLang="en-US" sz="3200" dirty="0" smtClean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天草（</a:t>
            </a:r>
            <a:r>
              <a:rPr lang="ja-JP" altLang="en-US" sz="3200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テングサ</a:t>
            </a:r>
            <a:r>
              <a:rPr lang="ja-JP" altLang="en-US" sz="3200" dirty="0" smtClean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）</a:t>
            </a:r>
            <a:r>
              <a:rPr lang="ja-JP" altLang="en-US" sz="3200" dirty="0" smtClean="0">
                <a:ea typeface="HG創英角ﾎﾟｯﾌﾟ体" panose="040B0A09000000000000" pitchFamily="49" charset="-128"/>
              </a:rPr>
              <a:t>と</a:t>
            </a:r>
            <a:r>
              <a:rPr lang="ja-JP" altLang="en-US" sz="3200" dirty="0">
                <a:ea typeface="HG創英角ﾎﾟｯﾌﾟ体" panose="040B0A09000000000000" pitchFamily="49" charset="-128"/>
              </a:rPr>
              <a:t>いう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sz="3200" dirty="0">
                <a:ea typeface="HG創英角ﾎﾟｯﾌﾟ体" panose="040B0A09000000000000" pitchFamily="49" charset="-128"/>
              </a:rPr>
              <a:t>　　かいそうからつくります。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１１</a:t>
            </a:r>
            <a:endParaRPr kumimoji="1" lang="ja-JP" altLang="en-US" dirty="0"/>
          </a:p>
        </p:txBody>
      </p:sp>
      <p:pic>
        <p:nvPicPr>
          <p:cNvPr id="9" name="図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57" y="154536"/>
            <a:ext cx="3952475" cy="320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537"/>
            <a:ext cx="4009920" cy="326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78" y="2636912"/>
            <a:ext cx="3534139" cy="265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WordArt 4">
            <a:extLst>
              <a:ext uri="{FF2B5EF4-FFF2-40B4-BE49-F238E27FC236}">
                <a16:creationId xmlns:a16="http://schemas.microsoft.com/office/drawing/2014/main" id="{2E5BD88D-96E1-4709-A382-8CC10C73B2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648" y="2132856"/>
            <a:ext cx="6480175" cy="2305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ja-JP" altLang="en-US" sz="48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高槻の寒天づくり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１２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>
            <a:extLst>
              <a:ext uri="{FF2B5EF4-FFF2-40B4-BE49-F238E27FC236}">
                <a16:creationId xmlns:a16="http://schemas.microsoft.com/office/drawing/2014/main" id="{2BD3876F-8A98-4D26-BFDC-150ED4696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88640"/>
            <a:ext cx="6768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天草</a:t>
            </a:r>
            <a:r>
              <a:rPr lang="ja-JP" altLang="en-US" sz="4000" b="1" dirty="0" smtClean="0">
                <a:ea typeface="HG丸ｺﾞｼｯｸM-PRO" panose="020F0600000000000000" pitchFamily="50" charset="-128"/>
              </a:rPr>
              <a:t>を</a:t>
            </a:r>
            <a:r>
              <a:rPr lang="ja-JP" altLang="en-US" sz="4000" b="1" dirty="0">
                <a:ea typeface="HG丸ｺﾞｼｯｸM-PRO" panose="020F0600000000000000" pitchFamily="50" charset="-128"/>
              </a:rPr>
              <a:t>水そうにつけておく。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１３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566836" cy="528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>
            <a:extLst>
              <a:ext uri="{FF2B5EF4-FFF2-40B4-BE49-F238E27FC236}">
                <a16:creationId xmlns:a16="http://schemas.microsoft.com/office/drawing/2014/main" id="{54EC3D21-9710-4F7B-8EC1-5979085E7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260648"/>
            <a:ext cx="74788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 b="1" dirty="0" smtClean="0">
                <a:ea typeface="HG丸ｺﾞｼｯｸM-PRO" panose="020F0600000000000000" pitchFamily="50" charset="-128"/>
              </a:rPr>
              <a:t>天草をかまで煮て、とかしていく。</a:t>
            </a:r>
            <a:endParaRPr lang="ja-JP" altLang="en-US" sz="3600" b="1" dirty="0"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mtClean="0"/>
              <a:t>１</a:t>
            </a:r>
            <a:r>
              <a:rPr lang="ja-JP" altLang="en-US" dirty="0" smtClean="0"/>
              <a:t>４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0847" y="1729105"/>
            <a:ext cx="563435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>
            <a:extLst>
              <a:ext uri="{FF2B5EF4-FFF2-40B4-BE49-F238E27FC236}">
                <a16:creationId xmlns:a16="http://schemas.microsoft.com/office/drawing/2014/main" id="{DCC8F019-A46A-434A-A634-3386E1606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7" y="188640"/>
            <a:ext cx="35290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煮</a:t>
            </a:r>
            <a:r>
              <a:rPr lang="ja-JP" altLang="en-US" sz="4000" b="1" dirty="0" err="1">
                <a:ea typeface="HG丸ｺﾞｼｯｸM-PRO" panose="020F0600000000000000" pitchFamily="50" charset="-128"/>
              </a:rPr>
              <a:t>じるを</a:t>
            </a:r>
            <a:r>
              <a:rPr lang="ja-JP" altLang="en-US" sz="4000" b="1" dirty="0">
                <a:ea typeface="HG丸ｺﾞｼｯｸM-PRO" panose="020F0600000000000000" pitchFamily="50" charset="-128"/>
              </a:rPr>
              <a:t>こす。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</a:t>
            </a:r>
            <a:r>
              <a:rPr lang="ja-JP" altLang="en-US" dirty="0"/>
              <a:t>５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3" r="47748"/>
          <a:stretch/>
        </p:blipFill>
        <p:spPr>
          <a:xfrm>
            <a:off x="683567" y="2276872"/>
            <a:ext cx="7734193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>
            <a:extLst>
              <a:ext uri="{FF2B5EF4-FFF2-40B4-BE49-F238E27FC236}">
                <a16:creationId xmlns:a16="http://schemas.microsoft.com/office/drawing/2014/main" id="{A42AFA10-BE5C-4D38-9F0E-E548C9B85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260648"/>
            <a:ext cx="6120606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容器</a:t>
            </a:r>
            <a:r>
              <a:rPr lang="ja-JP" altLang="en-US" sz="4000" b="1" dirty="0" smtClean="0">
                <a:ea typeface="HG丸ｺﾞｼｯｸM-PRO" panose="020F0600000000000000" pitchFamily="50" charset="-128"/>
              </a:rPr>
              <a:t>に入れてかためる</a:t>
            </a:r>
            <a:r>
              <a:rPr lang="ja-JP" altLang="en-US" sz="4000" b="1" dirty="0">
                <a:ea typeface="HG丸ｺﾞｼｯｸM-PRO" panose="020F0600000000000000" pitchFamily="50" charset="-128"/>
              </a:rPr>
              <a:t>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</a:t>
            </a:r>
            <a:r>
              <a:rPr lang="ja-JP" altLang="en-US" dirty="0"/>
              <a:t>６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1" y="1108624"/>
            <a:ext cx="7920880" cy="51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>
            <a:extLst>
              <a:ext uri="{FF2B5EF4-FFF2-40B4-BE49-F238E27FC236}">
                <a16:creationId xmlns:a16="http://schemas.microsoft.com/office/drawing/2014/main" id="{2C7F1A20-60A7-44EF-B41C-25FF2B2A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6519"/>
            <a:ext cx="4464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かたまったものが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6C002065-330B-44E4-9B06-BB159AA72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136518"/>
            <a:ext cx="2952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solidFill>
                  <a:srgbClr val="FF0000"/>
                </a:solidFill>
                <a:ea typeface="HG創英角ﾎﾟｯﾌﾟ体" panose="040B0A09000000000000" pitchFamily="49" charset="-128"/>
              </a:rPr>
              <a:t>ところてん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029" y="637451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</a:t>
            </a:r>
            <a:r>
              <a:rPr lang="ja-JP" altLang="en-US" dirty="0"/>
              <a:t>７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0" r="16923"/>
          <a:stretch/>
        </p:blipFill>
        <p:spPr>
          <a:xfrm>
            <a:off x="179511" y="1556792"/>
            <a:ext cx="483108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1" r="16425"/>
          <a:stretch/>
        </p:blipFill>
        <p:spPr>
          <a:xfrm>
            <a:off x="3258803" y="3573016"/>
            <a:ext cx="5542989" cy="317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D7E70A5A-5567-4E77-A8FD-4BF538F54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88640"/>
            <a:ext cx="77057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天づつを</a:t>
            </a:r>
            <a:r>
              <a:rPr lang="ja-JP" altLang="en-US" sz="4000" b="1" dirty="0" smtClean="0">
                <a:ea typeface="HG丸ｺﾞｼｯｸM-PRO" panose="020F0600000000000000" pitchFamily="50" charset="-128"/>
              </a:rPr>
              <a:t>使って</a:t>
            </a:r>
            <a:endParaRPr lang="ja-JP" altLang="en-US" sz="4000" b="1" dirty="0">
              <a:ea typeface="HG丸ｺﾞｼｯｸM-PRO" panose="020F0600000000000000" pitchFamily="50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　　　おしだしていきます。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１</a:t>
            </a:r>
            <a:r>
              <a:rPr lang="ja-JP" altLang="en-US" dirty="0"/>
              <a:t>８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19449"/>
          <a:stretch/>
        </p:blipFill>
        <p:spPr>
          <a:xfrm>
            <a:off x="1403648" y="2058947"/>
            <a:ext cx="7503539" cy="4596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79512" y="630492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</a:t>
            </a:r>
            <a:r>
              <a:rPr lang="en-US" altLang="ja-JP" dirty="0"/>
              <a:t>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1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21" y="1484784"/>
            <a:ext cx="6571011" cy="521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76672"/>
            <a:ext cx="66247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給食に登場　ぶどう寒天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83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>
            <a:extLst>
              <a:ext uri="{FF2B5EF4-FFF2-40B4-BE49-F238E27FC236}">
                <a16:creationId xmlns:a16="http://schemas.microsoft.com/office/drawing/2014/main" id="{03735328-C8D5-49D2-A544-93F5A5671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333" y="188640"/>
            <a:ext cx="3743746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外にほします。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/>
              <a:t>0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9"/>
          <a:stretch/>
        </p:blipFill>
        <p:spPr>
          <a:xfrm>
            <a:off x="252525" y="1412776"/>
            <a:ext cx="8638950" cy="463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7F5C78DB-0704-464C-961B-67288AD6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84969"/>
            <a:ext cx="3600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 dirty="0">
                <a:ea typeface="HG創英角ﾎﾟｯﾌﾟ体" panose="040B0A09000000000000" pitchFamily="49" charset="-128"/>
              </a:rPr>
              <a:t>もん</a:t>
            </a:r>
            <a:r>
              <a:rPr lang="ja-JP" altLang="en-US" sz="4000" dirty="0" smtClean="0">
                <a:ea typeface="HG創英角ﾎﾟｯﾌﾟ体" panose="040B0A09000000000000" pitchFamily="49" charset="-128"/>
              </a:rPr>
              <a:t>だい③</a:t>
            </a:r>
            <a:endParaRPr lang="ja-JP" altLang="en-US" sz="4000" dirty="0">
              <a:ea typeface="HG創英角ﾎﾟｯﾌﾟ体" panose="040B0A09000000000000" pitchFamily="49" charset="-128"/>
            </a:endParaRP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3BF7591A-3576-4467-ADF4-0CDA1E807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466057"/>
            <a:ext cx="806412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4000" b="1" dirty="0">
                <a:ea typeface="HG丸ｺﾞｼｯｸM-PRO" panose="020F0600000000000000" pitchFamily="50" charset="-128"/>
              </a:rPr>
              <a:t>寒天ができあがる</a:t>
            </a:r>
            <a:r>
              <a:rPr lang="ja-JP" altLang="en-US" sz="4000" b="1" dirty="0" smtClean="0">
                <a:ea typeface="HG丸ｺﾞｼｯｸM-PRO" panose="020F0600000000000000" pitchFamily="50" charset="-128"/>
              </a:rPr>
              <a:t>まで</a:t>
            </a:r>
            <a:endParaRPr lang="en-US" altLang="ja-JP" sz="4000" b="1" dirty="0" smtClean="0">
              <a:ea typeface="HG丸ｺﾞｼｯｸM-PRO" panose="020F0600000000000000" pitchFamily="50" charset="-128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4000" b="1" dirty="0" smtClean="0">
                <a:ea typeface="HG丸ｺﾞｼｯｸM-PRO" panose="020F0600000000000000" pitchFamily="50" charset="-128"/>
              </a:rPr>
              <a:t>どの</a:t>
            </a:r>
            <a:r>
              <a:rPr lang="ja-JP" altLang="en-US" sz="4000" b="1" dirty="0">
                <a:ea typeface="HG丸ｺﾞｼｯｸM-PRO" panose="020F0600000000000000" pitchFamily="50" charset="-128"/>
              </a:rPr>
              <a:t>ぐらいほすのでしょうか？</a:t>
            </a:r>
          </a:p>
        </p:txBody>
      </p:sp>
      <p:sp>
        <p:nvSpPr>
          <p:cNvPr id="19468" name="Text Box 8">
            <a:hlinkClick r:id="rId3" action="ppaction://hlinksldjump"/>
            <a:extLst>
              <a:ext uri="{FF2B5EF4-FFF2-40B4-BE49-F238E27FC236}">
                <a16:creationId xmlns:a16="http://schemas.microsoft.com/office/drawing/2014/main" id="{EECFB5CC-B456-4232-8DF3-BD760903F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3501231"/>
            <a:ext cx="4700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ea typeface="HG丸ｺﾞｼｯｸM-PRO" panose="020F0600000000000000" pitchFamily="50" charset="-128"/>
              </a:rPr>
              <a:t>①　３日</a:t>
            </a:r>
            <a:r>
              <a:rPr lang="ja-JP" altLang="en-US" sz="4000" dirty="0">
                <a:ea typeface="HG丸ｺﾞｼｯｸM-PRO" panose="020F0600000000000000" pitchFamily="50" charset="-128"/>
                <a:hlinkClick r:id="" action="ppaction://hlinkshowjump?jump=nextslide"/>
              </a:rPr>
              <a:t>　</a:t>
            </a:r>
            <a:endParaRPr lang="ja-JP" altLang="en-US" sz="4000" dirty="0">
              <a:ea typeface="HG丸ｺﾞｼｯｸM-PRO" panose="020F0600000000000000" pitchFamily="50" charset="-128"/>
            </a:endParaRPr>
          </a:p>
        </p:txBody>
      </p:sp>
      <p:sp>
        <p:nvSpPr>
          <p:cNvPr id="19466" name="Text Box 11">
            <a:extLst>
              <a:ext uri="{FF2B5EF4-FFF2-40B4-BE49-F238E27FC236}">
                <a16:creationId xmlns:a16="http://schemas.microsoft.com/office/drawing/2014/main" id="{2CC88877-473F-45F9-9B00-92208A8FC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4652168"/>
            <a:ext cx="4700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ea typeface="HG丸ｺﾞｼｯｸM-PRO" panose="020F0600000000000000" pitchFamily="50" charset="-128"/>
              </a:rPr>
              <a:t>②　１週間</a:t>
            </a:r>
            <a:endParaRPr lang="ja-JP" altLang="en-US" sz="4000" b="1" dirty="0">
              <a:ea typeface="HG丸ｺﾞｼｯｸM-PRO" panose="020F0600000000000000" pitchFamily="50" charset="-128"/>
            </a:endParaRPr>
          </a:p>
        </p:txBody>
      </p:sp>
      <p:sp>
        <p:nvSpPr>
          <p:cNvPr id="19464" name="Text Box 14">
            <a:extLst>
              <a:ext uri="{FF2B5EF4-FFF2-40B4-BE49-F238E27FC236}">
                <a16:creationId xmlns:a16="http://schemas.microsoft.com/office/drawing/2014/main" id="{75184B71-A22E-41A9-943B-7AA54856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5733256"/>
            <a:ext cx="4700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4000" b="1" dirty="0" smtClean="0">
                <a:ea typeface="HG丸ｺﾞｼｯｸM-PRO" panose="020F0600000000000000" pitchFamily="50" charset="-128"/>
              </a:rPr>
              <a:t>③　２週間</a:t>
            </a:r>
            <a:endParaRPr lang="ja-JP" altLang="en-US" sz="4000" b="1" dirty="0">
              <a:ea typeface="HG丸ｺﾞｼｯｸM-PRO" panose="020F0600000000000000" pitchFamily="50" charset="-128"/>
            </a:endParaRPr>
          </a:p>
        </p:txBody>
      </p:sp>
      <p:sp>
        <p:nvSpPr>
          <p:cNvPr id="13" name="ドーナツ 12"/>
          <p:cNvSpPr/>
          <p:nvPr/>
        </p:nvSpPr>
        <p:spPr>
          <a:xfrm>
            <a:off x="2843808" y="5382724"/>
            <a:ext cx="1501628" cy="1402738"/>
          </a:xfrm>
          <a:prstGeom prst="donut">
            <a:avLst>
              <a:gd name="adj" fmla="val 78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18392" y="6488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77816"/>
            <a:ext cx="7117904" cy="5336020"/>
          </a:xfrm>
          <a:prstGeom prst="rect">
            <a:avLst/>
          </a:prstGeom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88C76ACF-B11C-447D-98B4-C72DE51AC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18" y="260648"/>
            <a:ext cx="728761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4400" dirty="0">
                <a:ea typeface="HG創英角ﾎﾟｯﾌﾟ体" panose="040B0A09000000000000" pitchFamily="49" charset="-128"/>
              </a:rPr>
              <a:t>糸寒天</a:t>
            </a:r>
            <a:r>
              <a:rPr lang="ja-JP" altLang="en-US" sz="4400" dirty="0" smtClean="0">
                <a:ea typeface="HG創英角ﾎﾟｯﾌﾟ体" panose="040B0A09000000000000" pitchFamily="49" charset="-128"/>
              </a:rPr>
              <a:t>のできあがり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 b="21020"/>
          <a:stretch/>
        </p:blipFill>
        <p:spPr>
          <a:xfrm>
            <a:off x="589450" y="2240868"/>
            <a:ext cx="8554550" cy="237626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051720" y="2852936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寒天の歴史 の巻</a:t>
            </a:r>
            <a:endParaRPr kumimoji="1" lang="ja-JP" altLang="en-US" sz="6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8392" y="6488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4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395536" y="116632"/>
            <a:ext cx="8633534" cy="1800199"/>
            <a:chOff x="258946" y="116632"/>
            <a:chExt cx="8633534" cy="180019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60" b="21020"/>
            <a:stretch/>
          </p:blipFill>
          <p:spPr>
            <a:xfrm>
              <a:off x="258946" y="116632"/>
              <a:ext cx="8633534" cy="1800199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1691680" y="332656"/>
              <a:ext cx="5832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偶然</a:t>
              </a:r>
              <a:r>
                <a:rPr kumimoji="1" lang="ja-JP" altLang="en-US" sz="3600" dirty="0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にできた</a:t>
              </a:r>
              <a:endParaRPr kumimoji="1" lang="en-US" altLang="ja-JP" sz="36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  <a:p>
              <a:r>
                <a:rPr lang="ja-JP" altLang="en-US" sz="3600" dirty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　</a:t>
              </a:r>
              <a:r>
                <a:rPr lang="ja-JP" altLang="en-US" sz="3600" dirty="0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　　</a:t>
              </a:r>
              <a:r>
                <a:rPr lang="ja-JP" altLang="en-US" sz="3600" dirty="0" err="1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　</a:t>
              </a:r>
              <a:r>
                <a:rPr kumimoji="1" lang="ja-JP" altLang="en-US" sz="3600" dirty="0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ところてんの乾物</a:t>
              </a:r>
              <a:endParaRPr kumimoji="1" lang="ja-JP" altLang="en-US" sz="3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647564" y="217848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・約４００年前　京都の伏見で誕生</a:t>
            </a:r>
            <a:endParaRPr lang="en-US" altLang="ja-JP" sz="3600" dirty="0" smtClean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388552665"/>
              </p:ext>
            </p:extLst>
          </p:nvPr>
        </p:nvGraphicFramePr>
        <p:xfrm>
          <a:off x="889616" y="3212976"/>
          <a:ext cx="7364767" cy="338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爆発 1 8"/>
          <p:cNvSpPr/>
          <p:nvPr/>
        </p:nvSpPr>
        <p:spPr>
          <a:xfrm>
            <a:off x="6332483" y="5013176"/>
            <a:ext cx="2656870" cy="170080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寒天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8392" y="6488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641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395536" y="116632"/>
            <a:ext cx="8633534" cy="1800199"/>
            <a:chOff x="258946" y="116632"/>
            <a:chExt cx="8633534" cy="180019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60" b="21020"/>
            <a:stretch/>
          </p:blipFill>
          <p:spPr>
            <a:xfrm>
              <a:off x="258946" y="116632"/>
              <a:ext cx="8633534" cy="1800199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771114" y="620688"/>
              <a:ext cx="6488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高槻で寒天を作った人は･･･</a:t>
              </a:r>
              <a:endParaRPr kumimoji="1" lang="ja-JP" altLang="en-US" sz="3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214834" y="3895162"/>
            <a:ext cx="6069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・京都で寒天づくりを学んだあと、</a:t>
            </a:r>
            <a:endParaRPr lang="en-US" altLang="ja-JP" sz="2800" dirty="0" smtClean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高槻に持ち帰り寒天の研究を重ねた</a:t>
            </a:r>
            <a:endParaRPr lang="en-US" altLang="ja-JP" sz="2800" dirty="0" smtClean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609194" y="2325796"/>
            <a:ext cx="4608512" cy="1198294"/>
            <a:chOff x="611560" y="1980418"/>
            <a:chExt cx="4608512" cy="1198294"/>
          </a:xfrm>
        </p:grpSpPr>
        <p:sp>
          <p:nvSpPr>
            <p:cNvPr id="5" name="角丸四角形 4"/>
            <p:cNvSpPr/>
            <p:nvPr/>
          </p:nvSpPr>
          <p:spPr>
            <a:xfrm>
              <a:off x="611560" y="2098592"/>
              <a:ext cx="4608512" cy="10801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800" dirty="0" smtClean="0">
                  <a:solidFill>
                    <a:schemeClr val="tx1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宮田　半平</a:t>
              </a:r>
              <a:r>
                <a:rPr kumimoji="1" lang="ja-JP" altLang="en-US" sz="2400" dirty="0" smtClean="0">
                  <a:solidFill>
                    <a:schemeClr val="tx1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さん</a:t>
              </a:r>
              <a:endParaRPr kumimoji="1" lang="ja-JP" altLang="en-US" sz="2400" dirty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115616" y="1980418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600" dirty="0" smtClean="0"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みや　 た　           はん  </a:t>
              </a:r>
              <a:r>
                <a:rPr lang="ja-JP" altLang="en-US" sz="1600" dirty="0" err="1" smtClean="0"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べえ</a:t>
              </a:r>
              <a:endParaRPr lang="en-US" altLang="ja-JP" sz="16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0" b="14091"/>
          <a:stretch/>
        </p:blipFill>
        <p:spPr>
          <a:xfrm>
            <a:off x="6104207" y="2984030"/>
            <a:ext cx="2924863" cy="363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118392" y="6488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880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395536" y="116633"/>
            <a:ext cx="7488832" cy="1440160"/>
            <a:chOff x="258946" y="116633"/>
            <a:chExt cx="7609216" cy="144016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60" b="21020"/>
            <a:stretch/>
          </p:blipFill>
          <p:spPr>
            <a:xfrm>
              <a:off x="258946" y="116633"/>
              <a:ext cx="7609216" cy="1440160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722257" y="476672"/>
              <a:ext cx="4968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海外にも広がった寒天</a:t>
              </a:r>
              <a:endParaRPr kumimoji="1" lang="ja-JP" altLang="en-US" sz="3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" name="角丸四角形 4"/>
          <p:cNvSpPr/>
          <p:nvPr/>
        </p:nvSpPr>
        <p:spPr>
          <a:xfrm>
            <a:off x="539552" y="5169622"/>
            <a:ext cx="8208912" cy="1427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8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寒天がなければ、細菌学の研究は</a:t>
            </a:r>
            <a:endParaRPr kumimoji="1" lang="en-US" altLang="ja-JP" sz="2800" dirty="0" smtClean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dirty="0" smtClean="0">
                <a:solidFill>
                  <a:schemeClr val="tx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５０年おくれていただろう</a:t>
            </a:r>
            <a:endParaRPr kumimoji="1" lang="ja-JP" altLang="en-US" sz="2800" dirty="0">
              <a:solidFill>
                <a:schemeClr val="tx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2118" y="1844824"/>
            <a:ext cx="8991338" cy="2808312"/>
            <a:chOff x="102118" y="1844824"/>
            <a:chExt cx="8991338" cy="280831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02118" y="2546901"/>
              <a:ext cx="5312153" cy="128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2800" dirty="0" smtClean="0"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細菌の研究やワクチンの発見に</a:t>
              </a:r>
              <a:endParaRPr lang="en-US" altLang="ja-JP" sz="28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2800" dirty="0" smtClean="0"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寒天が利用された</a:t>
              </a:r>
              <a:endParaRPr lang="en-US" altLang="ja-JP" sz="2800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536" y="1844824"/>
              <a:ext cx="3851920" cy="2808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テキスト ボックス 8"/>
          <p:cNvSpPr txBox="1"/>
          <p:nvPr/>
        </p:nvSpPr>
        <p:spPr>
          <a:xfrm>
            <a:off x="84131" y="641268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/>
              <a:t>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133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9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17298"/>
            <a:ext cx="3078133" cy="2441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73" y="47143"/>
            <a:ext cx="3363311" cy="2522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8" y="4005042"/>
            <a:ext cx="3456384" cy="2592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04011"/>
            <a:ext cx="3419872" cy="2493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58" y="1701610"/>
            <a:ext cx="3446150" cy="2306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84131" y="641268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/>
              <a:t>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8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>
            <a:extLst>
              <a:ext uri="{FF2B5EF4-FFF2-40B4-BE49-F238E27FC236}">
                <a16:creationId xmlns:a16="http://schemas.microsoft.com/office/drawing/2014/main" id="{EA8081D6-AFE3-4E6E-8B12-A02E31B8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1700213"/>
            <a:ext cx="69834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000">
                <a:ea typeface="HG創英角ﾎﾟｯﾌﾟ体" panose="040B0A09000000000000" pitchFamily="49" charset="-128"/>
              </a:rPr>
              <a:t>きゅうしょくしつを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sz="4000">
                <a:ea typeface="HG創英角ﾎﾟｯﾌﾟ体" panose="040B0A09000000000000" pitchFamily="49" charset="-128"/>
              </a:rPr>
              <a:t>　のぞいてみよう！</a:t>
            </a: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F5430CFC-4A2D-4D39-ADDC-EDD513F1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11213"/>
            <a:ext cx="7129462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３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393A1D0F-D78F-4FB8-BD7F-1AD1FD37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94860"/>
            <a:ext cx="6625083" cy="5028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5">
            <a:extLst>
              <a:ext uri="{FF2B5EF4-FFF2-40B4-BE49-F238E27FC236}">
                <a16:creationId xmlns:a16="http://schemas.microsoft.com/office/drawing/2014/main" id="{CB1B6162-73B7-4489-AED1-DA678F978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0"/>
            <a:ext cx="5544616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>
                <a:ea typeface="HG創英角ﾎﾟｯﾌﾟ体" panose="040B0A09000000000000" pitchFamily="49" charset="-128"/>
              </a:rPr>
              <a:t>　</a:t>
            </a:r>
            <a:r>
              <a:rPr lang="ja-JP" altLang="en-US" sz="3600" dirty="0" smtClean="0">
                <a:ea typeface="HG創英角ﾎﾟｯﾌﾟ体" panose="040B0A09000000000000" pitchFamily="49" charset="-128"/>
              </a:rPr>
              <a:t>　　　を</a:t>
            </a:r>
            <a:r>
              <a:rPr lang="ja-JP" altLang="en-US" sz="3600" dirty="0">
                <a:ea typeface="HG創英角ﾎﾟｯﾌﾟ体" panose="040B0A09000000000000" pitchFamily="49" charset="-128"/>
              </a:rPr>
              <a:t>１時間</a:t>
            </a:r>
            <a:r>
              <a:rPr lang="ja-JP" altLang="en-US" sz="3600" dirty="0" smtClean="0">
                <a:ea typeface="HG創英角ﾎﾟｯﾌﾟ体" panose="040B0A09000000000000" pitchFamily="49" charset="-128"/>
              </a:rPr>
              <a:t>以上</a:t>
            </a:r>
            <a:endParaRPr lang="en-US" altLang="ja-JP" sz="3600" dirty="0" smtClean="0">
              <a:ea typeface="HG創英角ﾎﾟｯﾌﾟ体" panose="040B0A09000000000000" pitchFamily="49" charset="-128"/>
            </a:endParaRPr>
          </a:p>
          <a:p>
            <a:pPr eaLnBrk="1" hangingPunct="1"/>
            <a:endParaRPr lang="ja-JP" altLang="en-US" sz="3600" dirty="0">
              <a:ea typeface="HG創英角ﾎﾟｯﾌﾟ体" panose="040B0A09000000000000" pitchFamily="49" charset="-128"/>
            </a:endParaRPr>
          </a:p>
          <a:p>
            <a:pPr eaLnBrk="1" hangingPunct="1"/>
            <a:r>
              <a:rPr lang="ja-JP" altLang="en-US" sz="3600" dirty="0">
                <a:ea typeface="HG創英角ﾎﾟｯﾌﾟ体" panose="040B0A09000000000000" pitchFamily="49" charset="-128"/>
              </a:rPr>
              <a:t>　</a:t>
            </a:r>
            <a:r>
              <a:rPr lang="ja-JP" altLang="en-US" sz="3600" dirty="0" smtClean="0">
                <a:ea typeface="HG創英角ﾎﾟｯﾌﾟ体" panose="040B0A09000000000000" pitchFamily="49" charset="-128"/>
              </a:rPr>
              <a:t>　　に</a:t>
            </a:r>
            <a:r>
              <a:rPr lang="ja-JP" altLang="en-US" sz="3600" dirty="0">
                <a:ea typeface="HG創英角ﾎﾟｯﾌﾟ体" panose="040B0A09000000000000" pitchFamily="49" charset="-128"/>
              </a:rPr>
              <a:t>つけておきます</a:t>
            </a:r>
            <a:r>
              <a:rPr lang="ja-JP" altLang="en-US" sz="4400" dirty="0">
                <a:ea typeface="HG創英角ﾎﾟｯﾌﾟ体" panose="040B0A09000000000000" pitchFamily="49" charset="-128"/>
              </a:rPr>
              <a:t>。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2483768" y="29998"/>
            <a:ext cx="1656184" cy="742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2496747" y="991940"/>
            <a:ext cx="1080120" cy="772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B6162-73B7-4489-AED1-DA678F978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77967"/>
            <a:ext cx="16561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 smtClean="0">
                <a:ea typeface="HG創英角ﾎﾟｯﾌﾟ体" panose="040B0A09000000000000" pitchFamily="49" charset="-128"/>
              </a:rPr>
              <a:t>糸寒天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1B6162-73B7-4489-AED1-DA678F978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775" y="1031347"/>
            <a:ext cx="8280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>
                <a:ea typeface="HG創英角ﾎﾟｯﾌﾟ体" panose="040B0A09000000000000" pitchFamily="49" charset="-128"/>
              </a:rPr>
              <a:t>水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４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78EAE79F-11C0-48D2-9CA9-EEEFE44D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32656"/>
            <a:ext cx="8424936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>
                <a:ea typeface="HG創英角ﾎﾟｯﾌﾟ体" panose="040B0A09000000000000" pitchFamily="49" charset="-128"/>
              </a:rPr>
              <a:t>よく煮て</a:t>
            </a:r>
            <a:r>
              <a:rPr lang="ja-JP" altLang="en-US" sz="3600" dirty="0" smtClean="0">
                <a:ea typeface="HG創英角ﾎﾟｯﾌﾟ体" panose="040B0A09000000000000" pitchFamily="49" charset="-128"/>
              </a:rPr>
              <a:t>、</a:t>
            </a:r>
            <a:r>
              <a:rPr lang="ja-JP" altLang="en-US" sz="3600" dirty="0">
                <a:ea typeface="HG創英角ﾎﾟｯﾌﾟ体" panose="040B0A09000000000000" pitchFamily="49" charset="-128"/>
              </a:rPr>
              <a:t>　</a:t>
            </a:r>
            <a:r>
              <a:rPr lang="ja-JP" altLang="en-US" sz="3600" dirty="0" smtClean="0">
                <a:ea typeface="HG創英角ﾎﾟｯﾌﾟ体" panose="040B0A09000000000000" pitchFamily="49" charset="-128"/>
              </a:rPr>
              <a:t>　　　、</a:t>
            </a:r>
            <a:r>
              <a:rPr lang="ja-JP" altLang="en-US" sz="3600" dirty="0">
                <a:ea typeface="HG創英角ﾎﾟｯﾌﾟ体" panose="040B0A09000000000000" pitchFamily="49" charset="-128"/>
              </a:rPr>
              <a:t>　</a:t>
            </a:r>
            <a:r>
              <a:rPr lang="ja-JP" altLang="en-US" sz="3600" dirty="0" smtClean="0">
                <a:ea typeface="HG創英角ﾎﾟｯﾌﾟ体" panose="040B0A09000000000000" pitchFamily="49" charset="-128"/>
              </a:rPr>
              <a:t>　　　　　　を入れて、さらに煮ます。</a:t>
            </a:r>
            <a:endParaRPr lang="ja-JP" altLang="en-US" sz="3600" dirty="0">
              <a:ea typeface="HG創英角ﾎﾟｯﾌﾟ体" panose="040B0A09000000000000" pitchFamily="49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1772816"/>
            <a:ext cx="6660232" cy="499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角丸四角形 3"/>
          <p:cNvSpPr/>
          <p:nvPr/>
        </p:nvSpPr>
        <p:spPr>
          <a:xfrm>
            <a:off x="2411760" y="188640"/>
            <a:ext cx="1944216" cy="739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680012" y="174061"/>
            <a:ext cx="3420380" cy="739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B6162-73B7-4489-AED1-DA678F978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210612"/>
            <a:ext cx="16561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 smtClean="0">
                <a:ea typeface="HG創英角ﾎﾟｯﾌﾟ体" panose="040B0A09000000000000" pitchFamily="49" charset="-128"/>
              </a:rPr>
              <a:t>さと</a:t>
            </a:r>
            <a:r>
              <a:rPr lang="ja-JP" altLang="en-US" sz="3600" dirty="0">
                <a:ea typeface="HG創英角ﾎﾟｯﾌﾟ体" panose="040B0A09000000000000" pitchFamily="49" charset="-128"/>
              </a:rPr>
              <a:t>う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1B6162-73B7-4489-AED1-DA678F978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012" y="248839"/>
            <a:ext cx="34563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 smtClean="0">
                <a:ea typeface="HG創英角ﾎﾟｯﾌﾟ体" panose="040B0A09000000000000" pitchFamily="49" charset="-128"/>
              </a:rPr>
              <a:t>ぶどうジュース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５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>
            <a:extLst>
              <a:ext uri="{FF2B5EF4-FFF2-40B4-BE49-F238E27FC236}">
                <a16:creationId xmlns:a16="http://schemas.microsoft.com/office/drawing/2014/main" id="{E4A0DACD-1E26-4904-81A7-C8605B515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20" y="260648"/>
            <a:ext cx="77768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dirty="0" smtClean="0">
                <a:ea typeface="HG創英角ﾎﾟｯﾌﾟ体" panose="040B0A09000000000000" pitchFamily="49" charset="-128"/>
              </a:rPr>
              <a:t>バットに入れて　ひやしかためます</a:t>
            </a:r>
            <a:r>
              <a:rPr lang="ja-JP" altLang="en-US" sz="3600" dirty="0">
                <a:ea typeface="HG創英角ﾎﾟｯﾌﾟ体" panose="040B0A09000000000000" pitchFamily="49" charset="-128"/>
              </a:rPr>
              <a:t>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/>
          <a:stretch/>
        </p:blipFill>
        <p:spPr>
          <a:xfrm>
            <a:off x="683568" y="1196752"/>
            <a:ext cx="7952021" cy="533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６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5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21" y="1484784"/>
            <a:ext cx="6571011" cy="521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404664"/>
            <a:ext cx="547260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ぶどう寒天の完成！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497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052736"/>
            <a:ext cx="882047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寒天は高槻市の</a:t>
            </a:r>
            <a:r>
              <a:rPr lang="ja-JP" altLang="en-US" sz="4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樫田</a:t>
            </a:r>
            <a:r>
              <a:rPr lang="ja-JP" altLang="en-US" sz="4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という地域で作られています</a:t>
            </a:r>
            <a:r>
              <a:rPr lang="ja-JP" altLang="en-US" sz="4400" b="1" dirty="0" smtClean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。</a:t>
            </a:r>
            <a:endParaRPr lang="ja-JP" altLang="en-US" sz="4400" b="1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3573016"/>
            <a:ext cx="633670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4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もんだい①</a:t>
            </a:r>
            <a:endParaRPr lang="en-US" altLang="ja-JP" sz="4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4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樫田はどこでしょう？</a:t>
            </a:r>
            <a:endParaRPr lang="ja-JP" altLang="en-US" sz="4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８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07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" b="100000" l="0" r="99875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64" y="0"/>
            <a:ext cx="3323471" cy="6858000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44" y="5733256"/>
            <a:ext cx="19807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高槻市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108" y="4005064"/>
            <a:ext cx="7200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>
                <a:ea typeface="HG創英角ﾎﾟｯﾌﾟ体" panose="040B0A09000000000000" pitchFamily="49" charset="-128"/>
              </a:rPr>
              <a:t>①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44" y="3573016"/>
            <a:ext cx="7411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②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781" y="476672"/>
            <a:ext cx="7747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>
                <a:ea typeface="HG創英角ﾎﾟｯﾌﾟ体" panose="040B0A09000000000000" pitchFamily="49" charset="-128"/>
              </a:rPr>
              <a:t>③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288" y="5589240"/>
            <a:ext cx="8047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>
                <a:ea typeface="HG創英角ﾎﾟｯﾌﾟ体" panose="040B0A09000000000000" pitchFamily="49" charset="-128"/>
              </a:rPr>
              <a:t>④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588" y="3356991"/>
            <a:ext cx="7200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西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391" y="3356992"/>
            <a:ext cx="7200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 smtClean="0">
                <a:ea typeface="HG創英角ﾎﾟｯﾌﾟ体" panose="040B0A09000000000000" pitchFamily="49" charset="-128"/>
              </a:rPr>
              <a:t>東</a:t>
            </a:r>
            <a:endParaRPr lang="ja-JP" altLang="en-US" sz="4400" dirty="0">
              <a:ea typeface="HG創英角ﾎﾟｯﾌﾟ体" panose="040B0A09000000000000" pitchFamily="49" charset="-128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400" y="136265"/>
            <a:ext cx="7200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>
                <a:ea typeface="HG創英角ﾎﾟｯﾌﾟ体" panose="040B0A09000000000000" pitchFamily="49" charset="-128"/>
              </a:rPr>
              <a:t>北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C82028F7-3F80-4163-98DC-1751262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48" y="5993462"/>
            <a:ext cx="7200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4400" dirty="0">
                <a:ea typeface="HG創英角ﾎﾟｯﾌﾟ体" panose="040B0A09000000000000" pitchFamily="49" charset="-128"/>
              </a:rPr>
              <a:t>南</a:t>
            </a:r>
          </a:p>
        </p:txBody>
      </p:sp>
      <p:sp>
        <p:nvSpPr>
          <p:cNvPr id="16" name="ドーナツ 15"/>
          <p:cNvSpPr/>
          <p:nvPr/>
        </p:nvSpPr>
        <p:spPr>
          <a:xfrm>
            <a:off x="2918310" y="-11687"/>
            <a:ext cx="1861668" cy="1834786"/>
          </a:xfrm>
          <a:prstGeom prst="donut">
            <a:avLst>
              <a:gd name="adj" fmla="val 78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504" y="626518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55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 animBg="1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TM10001106[[fn=バッジ]]</Template>
  <TotalTime>992</TotalTime>
  <Words>370</Words>
  <Application>Microsoft Office PowerPoint</Application>
  <PresentationFormat>画面に合わせる (4:3)</PresentationFormat>
  <Paragraphs>95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5" baseType="lpstr">
      <vt:lpstr>HGP創英角ﾎﾟｯﾌﾟ体</vt:lpstr>
      <vt:lpstr>HGSｺﾞｼｯｸE</vt:lpstr>
      <vt:lpstr>HGSｺﾞｼｯｸM</vt:lpstr>
      <vt:lpstr>HG丸ｺﾞｼｯｸM-PRO</vt:lpstr>
      <vt:lpstr>HG創英角ﾎﾟｯﾌﾟ体</vt:lpstr>
      <vt:lpstr>ＭＳ Ｐゴシック</vt:lpstr>
      <vt:lpstr>Arial</vt:lpstr>
      <vt:lpstr>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小松原みち子</dc:creator>
  <cp:lastModifiedBy>胡　精吾</cp:lastModifiedBy>
  <cp:revision>80</cp:revision>
  <dcterms:created xsi:type="dcterms:W3CDTF">2002-02-16T17:38:35Z</dcterms:created>
  <dcterms:modified xsi:type="dcterms:W3CDTF">2022-12-13T01:00:40Z</dcterms:modified>
</cp:coreProperties>
</file>