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handoutMasterIdLst>
    <p:handoutMasterId r:id="rId24"/>
  </p:handoutMasterIdLst>
  <p:sldIdLst>
    <p:sldId id="256" r:id="rId2"/>
    <p:sldId id="269" r:id="rId3"/>
    <p:sldId id="270" r:id="rId4"/>
    <p:sldId id="278" r:id="rId5"/>
    <p:sldId id="271" r:id="rId6"/>
    <p:sldId id="272" r:id="rId7"/>
    <p:sldId id="313" r:id="rId8"/>
    <p:sldId id="273" r:id="rId9"/>
    <p:sldId id="274" r:id="rId10"/>
    <p:sldId id="275" r:id="rId11"/>
    <p:sldId id="312" r:id="rId12"/>
    <p:sldId id="307" r:id="rId13"/>
    <p:sldId id="281" r:id="rId14"/>
    <p:sldId id="279" r:id="rId15"/>
    <p:sldId id="304" r:id="rId16"/>
    <p:sldId id="309" r:id="rId17"/>
    <p:sldId id="282" r:id="rId18"/>
    <p:sldId id="306" r:id="rId19"/>
    <p:sldId id="310" r:id="rId20"/>
    <p:sldId id="283" r:id="rId21"/>
    <p:sldId id="311" r:id="rId22"/>
  </p:sldIdLst>
  <p:sldSz cx="12192000" cy="6858000"/>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3DC7FAA1-49E9-4BD8-ACCE-D25AACACAB6B}" type="datetimeFigureOut">
              <a:rPr kumimoji="1" lang="ja-JP" altLang="en-US" smtClean="0"/>
              <a:t>2022/12/19</a:t>
            </a:fld>
            <a:endParaRPr kumimoji="1" lang="ja-JP" altLang="en-US"/>
          </a:p>
        </p:txBody>
      </p:sp>
      <p:sp>
        <p:nvSpPr>
          <p:cNvPr id="4" name="フッター プレースホルダー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4CA3AB4D-EE0B-448F-BDE0-A7FE2FD42E91}" type="slidenum">
              <a:rPr kumimoji="1" lang="ja-JP" altLang="en-US" smtClean="0"/>
              <a:t>‹#›</a:t>
            </a:fld>
            <a:endParaRPr kumimoji="1" lang="ja-JP" altLang="en-US"/>
          </a:p>
        </p:txBody>
      </p:sp>
    </p:spTree>
    <p:extLst>
      <p:ext uri="{BB962C8B-B14F-4D97-AF65-F5344CB8AC3E}">
        <p14:creationId xmlns:p14="http://schemas.microsoft.com/office/powerpoint/2010/main" val="100925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2665" y="3228896"/>
            <a:ext cx="7941310" cy="3058954"/>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5:notes"/>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4: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14:notes"/>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97163" y="509588"/>
            <a:ext cx="4532312" cy="2549525"/>
          </a:xfrm>
        </p:spPr>
      </p:sp>
      <p:sp>
        <p:nvSpPr>
          <p:cNvPr id="3" name="ノート プレースホルダー 2"/>
          <p:cNvSpPr>
            <a:spLocks noGrp="1"/>
          </p:cNvSpPr>
          <p:nvPr>
            <p:ph type="body" idx="1"/>
          </p:nvPr>
        </p:nvSpPr>
        <p:spPr/>
        <p:txBody>
          <a:bodyPr/>
          <a:lstStyle/>
          <a:p>
            <a:r>
              <a:rPr kumimoji="1" lang="ja-JP" altLang="en-US" dirty="0"/>
              <a:t>２時間かけて、腸を揚げて、油かすにしてもらいます。</a:t>
            </a:r>
            <a:endParaRPr kumimoji="1" lang="en-US" altLang="ja-JP" dirty="0"/>
          </a:p>
          <a:p>
            <a:r>
              <a:rPr kumimoji="1" lang="ja-JP" altLang="en-US" dirty="0"/>
              <a:t>毎日、これが良い！と言う子もいました。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B9F23A75-9BB6-43FE-A542-D66E11E604FD}" type="slidenum">
              <a:rPr kumimoji="1" lang="ja-JP" altLang="en-US" smtClean="0"/>
              <a:pPr/>
              <a:t>15</a:t>
            </a:fld>
            <a:endParaRPr kumimoji="1" lang="ja-JP" altLang="en-US"/>
          </a:p>
        </p:txBody>
      </p:sp>
    </p:spTree>
    <p:extLst>
      <p:ext uri="{BB962C8B-B14F-4D97-AF65-F5344CB8AC3E}">
        <p14:creationId xmlns:p14="http://schemas.microsoft.com/office/powerpoint/2010/main" val="106329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17:notes"/>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97163" y="509588"/>
            <a:ext cx="4532312" cy="2549525"/>
          </a:xfrm>
        </p:spPr>
      </p:sp>
      <p:sp>
        <p:nvSpPr>
          <p:cNvPr id="3" name="ノート プレースホルダー 2"/>
          <p:cNvSpPr>
            <a:spLocks noGrp="1"/>
          </p:cNvSpPr>
          <p:nvPr>
            <p:ph type="body" idx="1"/>
          </p:nvPr>
        </p:nvSpPr>
        <p:spPr/>
        <p:txBody>
          <a:bodyPr/>
          <a:lstStyle/>
          <a:p>
            <a:r>
              <a:rPr kumimoji="1" lang="ja-JP" altLang="en-US" dirty="0"/>
              <a:t>日本中で食べられている碓井えんどうは、羽曳野の古市駅の近くの碓井が発祥の地。</a:t>
            </a:r>
            <a:endParaRPr kumimoji="1" lang="en-US" altLang="ja-JP" dirty="0"/>
          </a:p>
          <a:p>
            <a:r>
              <a:rPr kumimoji="1" lang="ja-JP" altLang="en-US" dirty="0"/>
              <a:t>はじめて作られた方を先代にもつ農家さんにもらったおまめさんです。</a:t>
            </a:r>
          </a:p>
        </p:txBody>
      </p:sp>
      <p:sp>
        <p:nvSpPr>
          <p:cNvPr id="4" name="スライド番号プレースホルダー 3"/>
          <p:cNvSpPr>
            <a:spLocks noGrp="1"/>
          </p:cNvSpPr>
          <p:nvPr>
            <p:ph type="sldNum" sz="quarter" idx="10"/>
          </p:nvPr>
        </p:nvSpPr>
        <p:spPr/>
        <p:txBody>
          <a:bodyPr/>
          <a:lstStyle/>
          <a:p>
            <a:fld id="{B9F23A75-9BB6-43FE-A542-D66E11E604FD}" type="slidenum">
              <a:rPr kumimoji="1" lang="ja-JP" altLang="en-US" smtClean="0"/>
              <a:pPr/>
              <a:t>18</a:t>
            </a:fld>
            <a:endParaRPr kumimoji="1" lang="ja-JP" altLang="en-US"/>
          </a:p>
        </p:txBody>
      </p:sp>
    </p:spTree>
    <p:extLst>
      <p:ext uri="{BB962C8B-B14F-4D97-AF65-F5344CB8AC3E}">
        <p14:creationId xmlns:p14="http://schemas.microsoft.com/office/powerpoint/2010/main" val="202814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1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3: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0:notes"/>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992665" y="3228896"/>
            <a:ext cx="794131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77.png"/></Relationships>
</file>

<file path=ppt/slides/_rels/slide1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ogle.co.jp/url?sa=i&amp;rct=j&amp;q=&amp;esrc=s&amp;source=images&amp;cd=&amp;ved=2ahUKEwiwtYSEzL7ZAhUBu7wKHbY2AQUQjRx6BAgAEAY&amp;url=http://www.pref.osaka.lg.jp/minamikawachinm/m_index/f_katudou_2011_2.html&amp;psig=AOvVaw39eQl2zKpk6guu9rXlLREY&amp;ust=1519563137895879"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jpe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jpeg"/><Relationship Id="rId9" Type="http://schemas.openxmlformats.org/officeDocument/2006/relationships/image" Target="../media/image88.png"/></Relationships>
</file>

<file path=ppt/slides/_rels/slide1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3.jpeg"/><Relationship Id="rId7" Type="http://schemas.openxmlformats.org/officeDocument/2006/relationships/image" Target="../media/image9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97.jpeg"/></Relationships>
</file>

<file path=ppt/slides/_rels/slide2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8.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10.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jpe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3"/>
          <p:cNvSpPr txBox="1">
            <a:spLocks noGrp="1"/>
          </p:cNvSpPr>
          <p:nvPr>
            <p:ph type="ctrTitle"/>
          </p:nvPr>
        </p:nvSpPr>
        <p:spPr>
          <a:xfrm>
            <a:off x="1524000" y="372283"/>
            <a:ext cx="9144000" cy="17963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ja-JP" dirty="0"/>
              <a:t>大阪・羽曳野の食べ物</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2" descr="F:\naho\視覚支援\大視支\給食\伝統野菜\CIMG056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5575663" y="781594"/>
            <a:ext cx="6731727" cy="5421086"/>
          </a:xfrm>
          <a:prstGeom prst="rect">
            <a:avLst/>
          </a:prstGeom>
          <a:noFill/>
          <a:ln>
            <a:noFill/>
          </a:ln>
        </p:spPr>
      </p:pic>
      <p:pic>
        <p:nvPicPr>
          <p:cNvPr id="309" name="Google Shape;309;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04961" y="3769104"/>
            <a:ext cx="3644537" cy="3088895"/>
          </a:xfrm>
          <a:prstGeom prst="rect">
            <a:avLst/>
          </a:prstGeom>
          <a:noFill/>
          <a:ln>
            <a:noFill/>
          </a:ln>
        </p:spPr>
      </p:pic>
      <p:pic>
        <p:nvPicPr>
          <p:cNvPr id="310" name="Google Shape;310;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34561" y="481701"/>
            <a:ext cx="932557" cy="875607"/>
          </a:xfrm>
          <a:prstGeom prst="rect">
            <a:avLst/>
          </a:prstGeom>
          <a:noFill/>
          <a:ln>
            <a:noFill/>
          </a:ln>
        </p:spPr>
      </p:pic>
      <p:pic>
        <p:nvPicPr>
          <p:cNvPr id="311" name="Google Shape;311;p32"/>
          <p:cNvPicPr preferRelativeResize="0"/>
          <p:nvPr/>
        </p:nvPicPr>
        <p:blipFill rotWithShape="1">
          <a:blip r:embed="rId6">
            <a:alphaModFix/>
          </a:blip>
          <a:srcRect/>
          <a:stretch/>
        </p:blipFill>
        <p:spPr>
          <a:xfrm>
            <a:off x="230214" y="443563"/>
            <a:ext cx="932557" cy="875607"/>
          </a:xfrm>
          <a:prstGeom prst="rect">
            <a:avLst/>
          </a:prstGeom>
          <a:noFill/>
          <a:ln>
            <a:noFill/>
          </a:ln>
        </p:spPr>
      </p:pic>
      <p:pic>
        <p:nvPicPr>
          <p:cNvPr id="9" name="図 8">
            <a:extLst>
              <a:ext uri="{FF2B5EF4-FFF2-40B4-BE49-F238E27FC236}">
                <a16:creationId xmlns:a16="http://schemas.microsoft.com/office/drawing/2014/main" id="{122C772A-C41D-47D2-85F8-D6404844014F}"/>
              </a:ext>
            </a:extLst>
          </p:cNvPr>
          <p:cNvPicPr>
            <a:picLocks noChangeAspect="1"/>
          </p:cNvPicPr>
          <p:nvPr/>
        </p:nvPicPr>
        <p:blipFill>
          <a:blip r:embed="rId7" cstate="print"/>
          <a:stretch>
            <a:fillRect/>
          </a:stretch>
        </p:blipFill>
        <p:spPr>
          <a:xfrm>
            <a:off x="203271" y="1467643"/>
            <a:ext cx="3816424" cy="2524507"/>
          </a:xfrm>
          <a:prstGeom prst="round2DiagRect">
            <a:avLst>
              <a:gd name="adj1" fmla="val 16667"/>
              <a:gd name="adj2" fmla="val 1216"/>
            </a:avLst>
          </a:prstGeom>
          <a:ln w="88900" cap="sq">
            <a:solidFill>
              <a:srgbClr val="FFFFFF"/>
            </a:solidFill>
            <a:miter lim="800000"/>
          </a:ln>
          <a:effectLst>
            <a:outerShdw blurRad="254000" algn="tl" rotWithShape="0">
              <a:srgbClr val="000000">
                <a:alpha val="43000"/>
              </a:srgbClr>
            </a:outerShdw>
          </a:effectLst>
        </p:spPr>
      </p:pic>
      <p:sp>
        <p:nvSpPr>
          <p:cNvPr id="10" name="タイトル 1">
            <a:extLst>
              <a:ext uri="{FF2B5EF4-FFF2-40B4-BE49-F238E27FC236}">
                <a16:creationId xmlns:a16="http://schemas.microsoft.com/office/drawing/2014/main" id="{5500DC44-DBE0-4F47-8F73-ADF1FD76EB39}"/>
              </a:ext>
            </a:extLst>
          </p:cNvPr>
          <p:cNvSpPr>
            <a:spLocks noGrp="1"/>
          </p:cNvSpPr>
          <p:nvPr>
            <p:ph type="title"/>
          </p:nvPr>
        </p:nvSpPr>
        <p:spPr>
          <a:xfrm>
            <a:off x="1093928" y="284706"/>
            <a:ext cx="10515600" cy="1325563"/>
          </a:xfrm>
        </p:spPr>
        <p:txBody>
          <a:bodyPr/>
          <a:lstStyle/>
          <a:p>
            <a:r>
              <a:rPr kumimoji="1" lang="ja-JP" altLang="en-US" dirty="0"/>
              <a:t>田辺だいこん</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49EC3D-348B-41CF-BDB0-415CD6CEC9D9}"/>
              </a:ext>
            </a:extLst>
          </p:cNvPr>
          <p:cNvSpPr>
            <a:spLocks noGrp="1"/>
          </p:cNvSpPr>
          <p:nvPr>
            <p:ph type="title"/>
          </p:nvPr>
        </p:nvSpPr>
        <p:spPr>
          <a:xfrm>
            <a:off x="838199" y="221433"/>
            <a:ext cx="10515600" cy="1325563"/>
          </a:xfrm>
        </p:spPr>
        <p:txBody>
          <a:bodyPr/>
          <a:lstStyle/>
          <a:p>
            <a:r>
              <a:rPr kumimoji="1" lang="ja-JP" altLang="en-US" dirty="0"/>
              <a:t>給食の手紙</a:t>
            </a:r>
          </a:p>
        </p:txBody>
      </p:sp>
      <p:pic>
        <p:nvPicPr>
          <p:cNvPr id="5" name="図 4">
            <a:extLst>
              <a:ext uri="{FF2B5EF4-FFF2-40B4-BE49-F238E27FC236}">
                <a16:creationId xmlns:a16="http://schemas.microsoft.com/office/drawing/2014/main" id="{235B43D2-0084-446A-B6DA-BD386F7D28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223" y="1248508"/>
            <a:ext cx="11025553" cy="5609492"/>
          </a:xfrm>
          <a:prstGeom prst="rect">
            <a:avLst/>
          </a:prstGeom>
        </p:spPr>
      </p:pic>
    </p:spTree>
    <p:extLst>
      <p:ext uri="{BB962C8B-B14F-4D97-AF65-F5344CB8AC3E}">
        <p14:creationId xmlns:p14="http://schemas.microsoft.com/office/powerpoint/2010/main" val="127314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DC455-6B0D-441D-B86F-4524DAC21CD7}"/>
              </a:ext>
            </a:extLst>
          </p:cNvPr>
          <p:cNvSpPr>
            <a:spLocks noGrp="1"/>
          </p:cNvSpPr>
          <p:nvPr>
            <p:ph type="title"/>
          </p:nvPr>
        </p:nvSpPr>
        <p:spPr>
          <a:xfrm>
            <a:off x="1432826" y="275200"/>
            <a:ext cx="9120809" cy="1085989"/>
          </a:xfrm>
        </p:spPr>
        <p:txBody>
          <a:bodyPr>
            <a:normAutofit/>
          </a:bodyPr>
          <a:lstStyle/>
          <a:p>
            <a:r>
              <a:rPr kumimoji="1" lang="ja-JP" altLang="en-US" dirty="0"/>
              <a:t>道明寺の道明寺糒と桜餅</a:t>
            </a:r>
          </a:p>
        </p:txBody>
      </p:sp>
      <p:pic>
        <p:nvPicPr>
          <p:cNvPr id="15" name="図 14">
            <a:extLst>
              <a:ext uri="{FF2B5EF4-FFF2-40B4-BE49-F238E27FC236}">
                <a16:creationId xmlns:a16="http://schemas.microsoft.com/office/drawing/2014/main" id="{105CE82D-0581-484F-86AF-7DE686844DF1}"/>
              </a:ext>
            </a:extLst>
          </p:cNvPr>
          <p:cNvPicPr>
            <a:picLocks noChangeAspect="1"/>
          </p:cNvPicPr>
          <p:nvPr/>
        </p:nvPicPr>
        <p:blipFill>
          <a:blip r:embed="rId2"/>
          <a:stretch>
            <a:fillRect/>
          </a:stretch>
        </p:blipFill>
        <p:spPr>
          <a:xfrm>
            <a:off x="0" y="1255999"/>
            <a:ext cx="8075828" cy="5213374"/>
          </a:xfrm>
          <a:prstGeom prst="rect">
            <a:avLst/>
          </a:prstGeom>
        </p:spPr>
      </p:pic>
      <p:pic>
        <p:nvPicPr>
          <p:cNvPr id="16" name="Google Shape;242;p29">
            <a:extLst>
              <a:ext uri="{FF2B5EF4-FFF2-40B4-BE49-F238E27FC236}">
                <a16:creationId xmlns:a16="http://schemas.microsoft.com/office/drawing/2014/main" id="{27B0CA2F-F8A4-49A9-BD3B-B2C4873FC17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1921" y="380392"/>
            <a:ext cx="932557" cy="875607"/>
          </a:xfrm>
          <a:prstGeom prst="rect">
            <a:avLst/>
          </a:prstGeom>
          <a:noFill/>
          <a:ln>
            <a:noFill/>
          </a:ln>
        </p:spPr>
      </p:pic>
      <p:pic>
        <p:nvPicPr>
          <p:cNvPr id="17" name="Google Shape;243;p29">
            <a:extLst>
              <a:ext uri="{FF2B5EF4-FFF2-40B4-BE49-F238E27FC236}">
                <a16:creationId xmlns:a16="http://schemas.microsoft.com/office/drawing/2014/main" id="{76A9634E-F86E-4478-A17B-11B0E2CF6143}"/>
              </a:ext>
            </a:extLst>
          </p:cNvPr>
          <p:cNvPicPr preferRelativeResize="0"/>
          <p:nvPr/>
        </p:nvPicPr>
        <p:blipFill rotWithShape="1">
          <a:blip r:embed="rId4">
            <a:alphaModFix/>
          </a:blip>
          <a:srcRect/>
          <a:stretch/>
        </p:blipFill>
        <p:spPr>
          <a:xfrm>
            <a:off x="10012566" y="180592"/>
            <a:ext cx="1106033" cy="1180597"/>
          </a:xfrm>
          <a:prstGeom prst="rect">
            <a:avLst/>
          </a:prstGeom>
          <a:noFill/>
          <a:ln>
            <a:noFill/>
          </a:ln>
        </p:spPr>
      </p:pic>
      <p:pic>
        <p:nvPicPr>
          <p:cNvPr id="18" name="図 17">
            <a:extLst>
              <a:ext uri="{FF2B5EF4-FFF2-40B4-BE49-F238E27FC236}">
                <a16:creationId xmlns:a16="http://schemas.microsoft.com/office/drawing/2014/main" id="{94EE8089-6881-44DF-8DDD-EFAB38C802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8669132" y="722134"/>
            <a:ext cx="2615449" cy="4023572"/>
          </a:xfrm>
          <a:prstGeom prst="rect">
            <a:avLst/>
          </a:prstGeom>
          <a:ln>
            <a:noFill/>
          </a:ln>
          <a:effectLst>
            <a:softEdge rad="112500"/>
          </a:effectLst>
        </p:spPr>
      </p:pic>
      <p:pic>
        <p:nvPicPr>
          <p:cNvPr id="4" name="図 3">
            <a:extLst>
              <a:ext uri="{FF2B5EF4-FFF2-40B4-BE49-F238E27FC236}">
                <a16:creationId xmlns:a16="http://schemas.microsoft.com/office/drawing/2014/main" id="{5E8435E4-E564-4E1F-8707-E7B269ABED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8634928" y="3340192"/>
            <a:ext cx="2336990" cy="3921370"/>
          </a:xfrm>
          <a:prstGeom prst="rect">
            <a:avLst/>
          </a:prstGeom>
          <a:effectLst>
            <a:softEdge rad="63500"/>
          </a:effectLst>
        </p:spPr>
      </p:pic>
    </p:spTree>
    <p:extLst>
      <p:ext uri="{BB962C8B-B14F-4D97-AF65-F5344CB8AC3E}">
        <p14:creationId xmlns:p14="http://schemas.microsoft.com/office/powerpoint/2010/main" val="265334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8"/>
          <p:cNvSpPr txBox="1">
            <a:spLocks noGrp="1"/>
          </p:cNvSpPr>
          <p:nvPr>
            <p:ph type="title"/>
          </p:nvPr>
        </p:nvSpPr>
        <p:spPr>
          <a:xfrm>
            <a:off x="982945" y="525425"/>
            <a:ext cx="5997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dirty="0"/>
              <a:t>お肉・牛</a:t>
            </a:r>
            <a:r>
              <a:rPr lang="ja-JP" dirty="0" err="1"/>
              <a:t>すじ</a:t>
            </a:r>
            <a:r>
              <a:rPr lang="ja-JP" dirty="0"/>
              <a:t>コロッケ</a:t>
            </a:r>
            <a:endParaRPr dirty="0"/>
          </a:p>
        </p:txBody>
      </p:sp>
      <p:pic>
        <p:nvPicPr>
          <p:cNvPr id="355" name="Google Shape;355;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01191" y="365125"/>
            <a:ext cx="4688732" cy="3090046"/>
          </a:xfrm>
          <a:prstGeom prst="rect">
            <a:avLst/>
          </a:prstGeom>
          <a:noFill/>
          <a:ln>
            <a:noFill/>
          </a:ln>
        </p:spPr>
      </p:pic>
      <p:pic>
        <p:nvPicPr>
          <p:cNvPr id="356" name="Google Shape;356;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6959" y="1492855"/>
            <a:ext cx="4688732" cy="2937965"/>
          </a:xfrm>
          <a:prstGeom prst="rect">
            <a:avLst/>
          </a:prstGeom>
          <a:noFill/>
          <a:ln>
            <a:noFill/>
          </a:ln>
        </p:spPr>
      </p:pic>
      <p:pic>
        <p:nvPicPr>
          <p:cNvPr id="357" name="Google Shape;357;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14785" y="4238032"/>
            <a:ext cx="4284119" cy="2320445"/>
          </a:xfrm>
          <a:prstGeom prst="rect">
            <a:avLst/>
          </a:prstGeom>
          <a:noFill/>
          <a:ln>
            <a:noFill/>
          </a:ln>
        </p:spPr>
      </p:pic>
      <p:sp>
        <p:nvSpPr>
          <p:cNvPr id="358" name="Google Shape;358;p38"/>
          <p:cNvSpPr/>
          <p:nvPr/>
        </p:nvSpPr>
        <p:spPr>
          <a:xfrm>
            <a:off x="7181691" y="3745982"/>
            <a:ext cx="4527732" cy="2877409"/>
          </a:xfrm>
          <a:prstGeom prst="wedgeRoundRectCallout">
            <a:avLst>
              <a:gd name="adj1" fmla="val -24931"/>
              <a:gd name="adj2" fmla="val -63693"/>
              <a:gd name="adj3" fmla="val 16667"/>
            </a:avLst>
          </a:prstGeom>
          <a:solidFill>
            <a:srgbClr val="FFF2CC"/>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9" name="Google Shape;359;p38"/>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7387802" y="3932700"/>
            <a:ext cx="4115400" cy="2504100"/>
          </a:xfrm>
          <a:prstGeom prst="rect">
            <a:avLst/>
          </a:prstGeom>
          <a:noFill/>
          <a:ln>
            <a:noFill/>
          </a:ln>
        </p:spPr>
      </p:pic>
      <p:pic>
        <p:nvPicPr>
          <p:cNvPr id="360" name="Google Shape;360;p3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9703" y="99297"/>
            <a:ext cx="932557" cy="875607"/>
          </a:xfrm>
          <a:prstGeom prst="rect">
            <a:avLst/>
          </a:prstGeom>
          <a:noFill/>
          <a:ln>
            <a:noFill/>
          </a:ln>
        </p:spPr>
      </p:pic>
      <p:pic>
        <p:nvPicPr>
          <p:cNvPr id="361" name="Google Shape;361;p3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62260" y="162505"/>
            <a:ext cx="645617" cy="6891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2141706" y="655467"/>
            <a:ext cx="260539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dirty="0"/>
              <a:t>油かす</a:t>
            </a:r>
            <a:endParaRPr dirty="0"/>
          </a:p>
        </p:txBody>
      </p:sp>
      <p:pic>
        <p:nvPicPr>
          <p:cNvPr id="335" name="Google Shape;335;p3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rot="5400000">
            <a:off x="5730638" y="1020830"/>
            <a:ext cx="5988524" cy="5257800"/>
          </a:xfrm>
          <a:prstGeom prst="rect">
            <a:avLst/>
          </a:prstGeom>
          <a:noFill/>
          <a:ln>
            <a:noFill/>
          </a:ln>
        </p:spPr>
      </p:pic>
      <p:pic>
        <p:nvPicPr>
          <p:cNvPr id="336" name="Google Shape;336;p36"/>
          <p:cNvPicPr preferRelativeResize="0"/>
          <p:nvPr/>
        </p:nvPicPr>
        <p:blipFill rotWithShape="1">
          <a:blip r:embed="rId4">
            <a:alphaModFix/>
          </a:blip>
          <a:srcRect/>
          <a:stretch/>
        </p:blipFill>
        <p:spPr>
          <a:xfrm>
            <a:off x="609600" y="2572967"/>
            <a:ext cx="5257800" cy="4071025"/>
          </a:xfrm>
          <a:prstGeom prst="rect">
            <a:avLst/>
          </a:prstGeom>
          <a:noFill/>
          <a:ln>
            <a:noFill/>
          </a:ln>
        </p:spPr>
      </p:pic>
      <p:pic>
        <p:nvPicPr>
          <p:cNvPr id="337" name="Google Shape;337;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09149" y="880444"/>
            <a:ext cx="932557" cy="875607"/>
          </a:xfrm>
          <a:prstGeom prst="rect">
            <a:avLst/>
          </a:prstGeom>
          <a:noFill/>
          <a:ln>
            <a:noFill/>
          </a:ln>
        </p:spPr>
      </p:pic>
      <p:pic>
        <p:nvPicPr>
          <p:cNvPr id="338" name="Google Shape;338;p36"/>
          <p:cNvPicPr preferRelativeResize="0"/>
          <p:nvPr/>
        </p:nvPicPr>
        <p:blipFill rotWithShape="1">
          <a:blip r:embed="rId6">
            <a:alphaModFix/>
          </a:blip>
          <a:srcRect/>
          <a:stretch/>
        </p:blipFill>
        <p:spPr>
          <a:xfrm>
            <a:off x="3899372" y="655467"/>
            <a:ext cx="1076325" cy="11488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FC1609D-1A68-4050-A321-1894E861E378}"/>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3750" b="98750" l="5938" r="98594">
                        <a14:backgroundMark x1="46094" y1="85000" x2="57656" y2="88333"/>
                        <a14:backgroundMark x1="57656" y1="88958" x2="73750" y2="80208"/>
                        <a14:backgroundMark x1="73750" y1="70833" x2="73750" y2="76875"/>
                        <a14:backgroundMark x1="73750" y1="68542" x2="74219" y2="70833"/>
                      </a14:backgroundRemoval>
                    </a14:imgEffect>
                  </a14:imgLayer>
                </a14:imgProps>
              </a:ext>
              <a:ext uri="{28A0092B-C50C-407E-A947-70E740481C1C}">
                <a14:useLocalDpi xmlns:a14="http://schemas.microsoft.com/office/drawing/2010/main"/>
              </a:ext>
            </a:extLst>
          </a:blip>
          <a:stretch>
            <a:fillRect/>
          </a:stretch>
        </p:blipFill>
        <p:spPr>
          <a:xfrm>
            <a:off x="8854633" y="3130839"/>
            <a:ext cx="3037057" cy="2492896"/>
          </a:xfrm>
          <a:prstGeom prst="rect">
            <a:avLst/>
          </a:prstGeom>
        </p:spPr>
      </p:pic>
      <p:pic>
        <p:nvPicPr>
          <p:cNvPr id="8" name="コンテンツ プレースホルダー 10">
            <a:extLst>
              <a:ext uri="{FF2B5EF4-FFF2-40B4-BE49-F238E27FC236}">
                <a16:creationId xmlns:a16="http://schemas.microsoft.com/office/drawing/2014/main" id="{232C3A06-66C4-4780-B4FF-C0ADB02683EB}"/>
              </a:ext>
            </a:extLst>
          </p:cNvPr>
          <p:cNvPicPr>
            <a:picLocks noGrp="1" noChangeAspect="1"/>
          </p:cNvPicPr>
          <p:nvPr>
            <p:ph idx="1"/>
          </p:nvPr>
        </p:nvPicPr>
        <p:blipFill>
          <a:blip r:embed="rId5" cstate="email">
            <a:extLst>
              <a:ext uri="{BEBA8EAE-BF5A-486C-A8C5-ECC9F3942E4B}">
                <a14:imgProps xmlns:a14="http://schemas.microsoft.com/office/drawing/2010/main">
                  <a14:imgLayer r:embed="rId6">
                    <a14:imgEffect>
                      <a14:backgroundRemoval t="0" b="98958" l="1875" r="98750"/>
                    </a14:imgEffect>
                  </a14:imgLayer>
                </a14:imgProps>
              </a:ext>
              <a:ext uri="{28A0092B-C50C-407E-A947-70E740481C1C}">
                <a14:useLocalDpi xmlns:a14="http://schemas.microsoft.com/office/drawing/2010/main"/>
              </a:ext>
            </a:extLst>
          </a:blip>
          <a:stretch>
            <a:fillRect/>
          </a:stretch>
        </p:blipFill>
        <p:spPr>
          <a:xfrm>
            <a:off x="4850296" y="3789040"/>
            <a:ext cx="4839066" cy="3068960"/>
          </a:xfrm>
          <a:prstGeom prst="rect">
            <a:avLst/>
          </a:prstGeom>
        </p:spPr>
      </p:pic>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585990" y="1161471"/>
            <a:ext cx="3500319" cy="3645907"/>
          </a:xfrm>
          <a:prstGeom prst="rect">
            <a:avLst/>
          </a:prstGeom>
          <a:ln>
            <a:noFill/>
          </a:ln>
          <a:effectLst>
            <a:softEdge rad="112500"/>
          </a:effectLst>
        </p:spPr>
      </p:pic>
      <p:pic>
        <p:nvPicPr>
          <p:cNvPr id="12" name="図 11">
            <a:extLst>
              <a:ext uri="{FF2B5EF4-FFF2-40B4-BE49-F238E27FC236}">
                <a16:creationId xmlns:a16="http://schemas.microsoft.com/office/drawing/2014/main" id="{274E9143-6988-4C0D-ADED-3E9FEDC8DF29}"/>
              </a:ext>
            </a:extLst>
          </p:cNvPr>
          <p:cNvPicPr>
            <a:picLocks noChangeAspect="1"/>
          </p:cNvPicPr>
          <p:nvPr/>
        </p:nvPicPr>
        <p:blipFill>
          <a:blip r:embed="rId8" cstate="print"/>
          <a:stretch>
            <a:fillRect/>
          </a:stretch>
        </p:blipFill>
        <p:spPr>
          <a:xfrm>
            <a:off x="3200400" y="4738271"/>
            <a:ext cx="1837595"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角丸四角形吹き出し 4"/>
          <p:cNvSpPr/>
          <p:nvPr/>
        </p:nvSpPr>
        <p:spPr>
          <a:xfrm>
            <a:off x="4244469" y="1234265"/>
            <a:ext cx="4899530" cy="2606796"/>
          </a:xfrm>
          <a:prstGeom prst="wedgeRoundRectCallout">
            <a:avLst>
              <a:gd name="adj1" fmla="val 79476"/>
              <a:gd name="adj2" fmla="val 56203"/>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図 3"/>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244468" y="1301642"/>
            <a:ext cx="4899531" cy="2539419"/>
          </a:xfrm>
          <a:prstGeom prst="rect">
            <a:avLst/>
          </a:prstGeom>
          <a:ln>
            <a:noFill/>
          </a:ln>
          <a:effectLst>
            <a:softEdge rad="112500"/>
          </a:effectLst>
        </p:spPr>
      </p:pic>
    </p:spTree>
    <p:extLst>
      <p:ext uri="{BB962C8B-B14F-4D97-AF65-F5344CB8AC3E}">
        <p14:creationId xmlns:p14="http://schemas.microsoft.com/office/powerpoint/2010/main" val="2839925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77714-C149-43AA-B358-28F4726ECFBA}"/>
              </a:ext>
            </a:extLst>
          </p:cNvPr>
          <p:cNvSpPr>
            <a:spLocks noGrp="1"/>
          </p:cNvSpPr>
          <p:nvPr>
            <p:ph type="title"/>
          </p:nvPr>
        </p:nvSpPr>
        <p:spPr>
          <a:xfrm>
            <a:off x="838200" y="365125"/>
            <a:ext cx="10515600" cy="978628"/>
          </a:xfrm>
        </p:spPr>
        <p:txBody>
          <a:bodyPr/>
          <a:lstStyle/>
          <a:p>
            <a:r>
              <a:rPr kumimoji="1" lang="ja-JP" altLang="en-US" dirty="0"/>
              <a:t>給食の手紙</a:t>
            </a:r>
          </a:p>
        </p:txBody>
      </p:sp>
      <p:sp>
        <p:nvSpPr>
          <p:cNvPr id="3" name="テキスト プレースホルダー 2">
            <a:extLst>
              <a:ext uri="{FF2B5EF4-FFF2-40B4-BE49-F238E27FC236}">
                <a16:creationId xmlns:a16="http://schemas.microsoft.com/office/drawing/2014/main" id="{3E78D7C5-94AF-4474-96DA-5AD8A65FDC7B}"/>
              </a:ext>
            </a:extLst>
          </p:cNvPr>
          <p:cNvSpPr>
            <a:spLocks noGrp="1"/>
          </p:cNvSpPr>
          <p:nvPr>
            <p:ph type="body" idx="1"/>
          </p:nvPr>
        </p:nvSpPr>
        <p:spPr/>
        <p:txBody>
          <a:bodyPr/>
          <a:lstStyle/>
          <a:p>
            <a:endParaRPr kumimoji="1" lang="ja-JP" altLang="en-US"/>
          </a:p>
        </p:txBody>
      </p:sp>
      <p:pic>
        <p:nvPicPr>
          <p:cNvPr id="5" name="図 4">
            <a:extLst>
              <a:ext uri="{FF2B5EF4-FFF2-40B4-BE49-F238E27FC236}">
                <a16:creationId xmlns:a16="http://schemas.microsoft.com/office/drawing/2014/main" id="{4DE5D66E-FDC6-419B-85D3-A89153B0B6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567" y="1343754"/>
            <a:ext cx="10896865" cy="5315082"/>
          </a:xfrm>
          <a:prstGeom prst="rect">
            <a:avLst/>
          </a:prstGeom>
        </p:spPr>
      </p:pic>
    </p:spTree>
    <p:extLst>
      <p:ext uri="{BB962C8B-B14F-4D97-AF65-F5344CB8AC3E}">
        <p14:creationId xmlns:p14="http://schemas.microsoft.com/office/powerpoint/2010/main" val="411692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txBox="1">
            <a:spLocks noGrp="1"/>
          </p:cNvSpPr>
          <p:nvPr>
            <p:ph type="title"/>
          </p:nvPr>
        </p:nvSpPr>
        <p:spPr>
          <a:xfrm>
            <a:off x="1198576" y="210550"/>
            <a:ext cx="4166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dirty="0"/>
              <a:t>碓井えんどう</a:t>
            </a:r>
            <a:endParaRPr dirty="0"/>
          </a:p>
        </p:txBody>
      </p:sp>
      <p:pic>
        <p:nvPicPr>
          <p:cNvPr id="367" name="Google Shape;367;p39" descr="「うすいえんどう 碓井」の画像検索結果">
            <a:hlinkClick r:id="rId3"/>
          </p:cNvPr>
          <p:cNvPicPr preferRelativeResize="0"/>
          <p:nvPr/>
        </p:nvPicPr>
        <p:blipFill rotWithShape="1">
          <a:blip r:embed="rId4">
            <a:alphaModFix/>
          </a:blip>
          <a:srcRect/>
          <a:stretch/>
        </p:blipFill>
        <p:spPr>
          <a:xfrm>
            <a:off x="4350835" y="3164541"/>
            <a:ext cx="2884852" cy="3459584"/>
          </a:xfrm>
          <a:prstGeom prst="rect">
            <a:avLst/>
          </a:prstGeom>
          <a:noFill/>
          <a:ln>
            <a:noFill/>
          </a:ln>
        </p:spPr>
      </p:pic>
      <p:pic>
        <p:nvPicPr>
          <p:cNvPr id="368" name="Google Shape;368;p39" descr="F:\naho\誉田\H25 誉田中\IMG00471.jpg"/>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234500" y="1536126"/>
            <a:ext cx="4020600" cy="5088000"/>
          </a:xfrm>
          <a:prstGeom prst="rect">
            <a:avLst/>
          </a:prstGeom>
          <a:noFill/>
          <a:ln>
            <a:noFill/>
          </a:ln>
        </p:spPr>
      </p:pic>
      <p:pic>
        <p:nvPicPr>
          <p:cNvPr id="369" name="Google Shape;369;p3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31403" y="340770"/>
            <a:ext cx="4166534" cy="3407134"/>
          </a:xfrm>
          <a:prstGeom prst="ellipse">
            <a:avLst/>
          </a:prstGeom>
          <a:noFill/>
          <a:ln>
            <a:noFill/>
          </a:ln>
        </p:spPr>
      </p:pic>
      <p:sp>
        <p:nvSpPr>
          <p:cNvPr id="370" name="Google Shape;370;p39"/>
          <p:cNvSpPr/>
          <p:nvPr/>
        </p:nvSpPr>
        <p:spPr>
          <a:xfrm>
            <a:off x="7331403" y="3747904"/>
            <a:ext cx="4402183" cy="2769326"/>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ja-JP" sz="3200">
                <a:solidFill>
                  <a:schemeClr val="dk1"/>
                </a:solidFill>
                <a:latin typeface="Calibri"/>
                <a:ea typeface="Calibri"/>
                <a:cs typeface="Calibri"/>
                <a:sym typeface="Calibri"/>
              </a:rPr>
              <a:t>碓井えんどう</a:t>
            </a:r>
            <a:endParaRPr sz="32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Calibri"/>
                <a:ea typeface="Calibri"/>
                <a:cs typeface="Calibri"/>
                <a:sym typeface="Calibri"/>
              </a:rPr>
              <a:t>日本発祥の地！！</a:t>
            </a:r>
            <a:endParaRPr sz="32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Calibri"/>
                <a:ea typeface="Calibri"/>
                <a:cs typeface="Calibri"/>
                <a:sym typeface="Calibri"/>
              </a:rPr>
              <a:t>『羽曳野☆碓井』</a:t>
            </a:r>
            <a:endParaRPr sz="3200">
              <a:solidFill>
                <a:schemeClr val="dk1"/>
              </a:solidFill>
              <a:latin typeface="Calibri"/>
              <a:ea typeface="Calibri"/>
              <a:cs typeface="Calibri"/>
              <a:sym typeface="Calibri"/>
            </a:endParaRPr>
          </a:p>
        </p:txBody>
      </p:sp>
      <p:pic>
        <p:nvPicPr>
          <p:cNvPr id="371" name="Google Shape;371;p3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7120" y="340770"/>
            <a:ext cx="932557" cy="875607"/>
          </a:xfrm>
          <a:prstGeom prst="rect">
            <a:avLst/>
          </a:prstGeom>
          <a:noFill/>
          <a:ln>
            <a:noFill/>
          </a:ln>
        </p:spPr>
      </p:pic>
      <p:pic>
        <p:nvPicPr>
          <p:cNvPr id="372" name="Google Shape;372;p39"/>
          <p:cNvPicPr preferRelativeResize="0"/>
          <p:nvPr/>
        </p:nvPicPr>
        <p:blipFill rotWithShape="1">
          <a:blip r:embed="rId8">
            <a:alphaModFix/>
          </a:blip>
          <a:srcRect/>
          <a:stretch/>
        </p:blipFill>
        <p:spPr>
          <a:xfrm>
            <a:off x="4864948" y="189139"/>
            <a:ext cx="1104412" cy="11788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1181" y="1004999"/>
            <a:ext cx="3136279" cy="1694204"/>
          </a:xfrm>
          <a:prstGeom prst="rect">
            <a:avLst/>
          </a:prstGeom>
        </p:spPr>
      </p:pic>
      <p:pic>
        <p:nvPicPr>
          <p:cNvPr id="9" name="コンテンツ プレースホルダー 8" descr="プラスチック容器に入った料理&#10;&#10;自動的に生成された説明">
            <a:extLst>
              <a:ext uri="{FF2B5EF4-FFF2-40B4-BE49-F238E27FC236}">
                <a16:creationId xmlns:a16="http://schemas.microsoft.com/office/drawing/2014/main" id="{62EFF2A5-38C8-43CC-A924-FE7C597832BA}"/>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604969" y="2364853"/>
            <a:ext cx="6695978" cy="4143658"/>
          </a:xfrm>
          <a:effectLst>
            <a:glow rad="228600">
              <a:schemeClr val="accent3">
                <a:satMod val="175000"/>
                <a:alpha val="40000"/>
              </a:schemeClr>
            </a:glow>
          </a:effectLst>
        </p:spPr>
      </p:pic>
      <p:pic>
        <p:nvPicPr>
          <p:cNvPr id="14" name="図 13">
            <a:extLst>
              <a:ext uri="{FF2B5EF4-FFF2-40B4-BE49-F238E27FC236}">
                <a16:creationId xmlns:a16="http://schemas.microsoft.com/office/drawing/2014/main" id="{425C8CC7-917C-4A20-8CCD-657DE2F1F6CA}"/>
              </a:ext>
            </a:extLst>
          </p:cNvPr>
          <p:cNvPicPr>
            <a:picLocks noChangeAspect="1"/>
          </p:cNvPicPr>
          <p:nvPr/>
        </p:nvPicPr>
        <p:blipFill>
          <a:blip r:embed="rId5" cstate="print"/>
          <a:stretch>
            <a:fillRect/>
          </a:stretch>
        </p:blipFill>
        <p:spPr>
          <a:xfrm>
            <a:off x="7294117" y="5214561"/>
            <a:ext cx="1481496" cy="1307202"/>
          </a:xfrm>
          <a:prstGeom prst="rect">
            <a:avLst/>
          </a:prstGeom>
          <a:effectLst>
            <a:softEdge rad="63500"/>
          </a:effectLst>
        </p:spPr>
      </p:pic>
      <p:pic>
        <p:nvPicPr>
          <p:cNvPr id="15" name="図 14">
            <a:extLst>
              <a:ext uri="{FF2B5EF4-FFF2-40B4-BE49-F238E27FC236}">
                <a16:creationId xmlns:a16="http://schemas.microsoft.com/office/drawing/2014/main" id="{6A16A959-4497-4E8A-AFA2-2D33D0F3C957}"/>
              </a:ext>
            </a:extLst>
          </p:cNvPr>
          <p:cNvPicPr>
            <a:picLocks noChangeAspect="1"/>
          </p:cNvPicPr>
          <p:nvPr/>
        </p:nvPicPr>
        <p:blipFill>
          <a:blip r:embed="rId6" cstate="print"/>
          <a:stretch>
            <a:fillRect/>
          </a:stretch>
        </p:blipFill>
        <p:spPr>
          <a:xfrm>
            <a:off x="10227295" y="5222016"/>
            <a:ext cx="1359736" cy="1299747"/>
          </a:xfrm>
          <a:prstGeom prst="rect">
            <a:avLst/>
          </a:prstGeom>
          <a:effectLst>
            <a:softEdge rad="63500"/>
          </a:effectLst>
        </p:spPr>
      </p:pic>
      <p:pic>
        <p:nvPicPr>
          <p:cNvPr id="16" name="図 15">
            <a:extLst>
              <a:ext uri="{FF2B5EF4-FFF2-40B4-BE49-F238E27FC236}">
                <a16:creationId xmlns:a16="http://schemas.microsoft.com/office/drawing/2014/main" id="{62C13614-1085-44E7-9609-30F86051F893}"/>
              </a:ext>
            </a:extLst>
          </p:cNvPr>
          <p:cNvPicPr>
            <a:picLocks noChangeAspect="1"/>
          </p:cNvPicPr>
          <p:nvPr/>
        </p:nvPicPr>
        <p:blipFill>
          <a:blip r:embed="rId7" cstate="print"/>
          <a:stretch>
            <a:fillRect/>
          </a:stretch>
        </p:blipFill>
        <p:spPr>
          <a:xfrm>
            <a:off x="8718757" y="5214562"/>
            <a:ext cx="1515368" cy="1322940"/>
          </a:xfrm>
          <a:prstGeom prst="rect">
            <a:avLst/>
          </a:prstGeom>
          <a:effectLst>
            <a:softEdge rad="63500"/>
          </a:effectLst>
        </p:spPr>
      </p:pic>
      <p:pic>
        <p:nvPicPr>
          <p:cNvPr id="17" name="図 16">
            <a:extLst>
              <a:ext uri="{FF2B5EF4-FFF2-40B4-BE49-F238E27FC236}">
                <a16:creationId xmlns:a16="http://schemas.microsoft.com/office/drawing/2014/main" id="{88F82A68-D6BB-4C01-A90A-03BF44130674}"/>
              </a:ext>
            </a:extLst>
          </p:cNvPr>
          <p:cNvPicPr>
            <a:picLocks noChangeAspect="1"/>
          </p:cNvPicPr>
          <p:nvPr/>
        </p:nvPicPr>
        <p:blipFill>
          <a:blip r:embed="rId8" cstate="print"/>
          <a:stretch>
            <a:fillRect/>
          </a:stretch>
        </p:blipFill>
        <p:spPr>
          <a:xfrm>
            <a:off x="604969" y="1004999"/>
            <a:ext cx="1444940" cy="1328412"/>
          </a:xfrm>
          <a:prstGeom prst="rect">
            <a:avLst/>
          </a:prstGeom>
          <a:effectLst>
            <a:softEdge rad="63500"/>
          </a:effectLst>
        </p:spPr>
      </p:pic>
      <p:pic>
        <p:nvPicPr>
          <p:cNvPr id="18" name="図 17">
            <a:extLst>
              <a:ext uri="{FF2B5EF4-FFF2-40B4-BE49-F238E27FC236}">
                <a16:creationId xmlns:a16="http://schemas.microsoft.com/office/drawing/2014/main" id="{2D0B632E-8EFE-41BE-ABD9-C487475B2812}"/>
              </a:ext>
            </a:extLst>
          </p:cNvPr>
          <p:cNvPicPr>
            <a:picLocks noChangeAspect="1"/>
          </p:cNvPicPr>
          <p:nvPr/>
        </p:nvPicPr>
        <p:blipFill>
          <a:blip r:embed="rId9" cstate="print"/>
          <a:stretch>
            <a:fillRect/>
          </a:stretch>
        </p:blipFill>
        <p:spPr>
          <a:xfrm>
            <a:off x="2064098" y="979734"/>
            <a:ext cx="1453602" cy="1332468"/>
          </a:xfrm>
          <a:prstGeom prst="rect">
            <a:avLst/>
          </a:prstGeom>
          <a:effectLst>
            <a:softEdge rad="63500"/>
          </a:effectLst>
        </p:spPr>
      </p:pic>
      <p:pic>
        <p:nvPicPr>
          <p:cNvPr id="19" name="図 18">
            <a:extLst>
              <a:ext uri="{FF2B5EF4-FFF2-40B4-BE49-F238E27FC236}">
                <a16:creationId xmlns:a16="http://schemas.microsoft.com/office/drawing/2014/main" id="{375187D0-8AB4-4172-8616-2DD4A24F00D6}"/>
              </a:ext>
            </a:extLst>
          </p:cNvPr>
          <p:cNvPicPr>
            <a:picLocks noChangeAspect="1"/>
          </p:cNvPicPr>
          <p:nvPr/>
        </p:nvPicPr>
        <p:blipFill>
          <a:blip r:embed="rId10" cstate="print"/>
          <a:stretch>
            <a:fillRect/>
          </a:stretch>
        </p:blipFill>
        <p:spPr>
          <a:xfrm>
            <a:off x="3516594" y="1011176"/>
            <a:ext cx="1439925" cy="1332468"/>
          </a:xfrm>
          <a:prstGeom prst="rect">
            <a:avLst/>
          </a:prstGeom>
          <a:effectLst>
            <a:softEdge rad="63500"/>
          </a:effectLst>
        </p:spPr>
      </p:pic>
      <p:pic>
        <p:nvPicPr>
          <p:cNvPr id="20" name="図 19">
            <a:extLst>
              <a:ext uri="{FF2B5EF4-FFF2-40B4-BE49-F238E27FC236}">
                <a16:creationId xmlns:a16="http://schemas.microsoft.com/office/drawing/2014/main" id="{F4F9C168-1B82-4413-873A-EB06D91057B9}"/>
              </a:ext>
            </a:extLst>
          </p:cNvPr>
          <p:cNvPicPr>
            <a:picLocks noChangeAspect="1"/>
          </p:cNvPicPr>
          <p:nvPr/>
        </p:nvPicPr>
        <p:blipFill>
          <a:blip r:embed="rId11" cstate="print"/>
          <a:stretch>
            <a:fillRect/>
          </a:stretch>
        </p:blipFill>
        <p:spPr>
          <a:xfrm>
            <a:off x="4990078" y="1004999"/>
            <a:ext cx="1262426" cy="1307203"/>
          </a:xfrm>
          <a:prstGeom prst="rect">
            <a:avLst/>
          </a:prstGeom>
          <a:effectLst>
            <a:softEdge rad="63500"/>
          </a:effectLst>
        </p:spPr>
      </p:pic>
      <p:pic>
        <p:nvPicPr>
          <p:cNvPr id="21" name="図 20">
            <a:extLst>
              <a:ext uri="{FF2B5EF4-FFF2-40B4-BE49-F238E27FC236}">
                <a16:creationId xmlns:a16="http://schemas.microsoft.com/office/drawing/2014/main" id="{EE1D9D88-CBD8-4F1E-B44C-31E9AF05918C}"/>
              </a:ext>
            </a:extLst>
          </p:cNvPr>
          <p:cNvPicPr>
            <a:picLocks noChangeAspect="1"/>
          </p:cNvPicPr>
          <p:nvPr/>
        </p:nvPicPr>
        <p:blipFill>
          <a:blip r:embed="rId12" cstate="print"/>
          <a:stretch>
            <a:fillRect/>
          </a:stretch>
        </p:blipFill>
        <p:spPr>
          <a:xfrm>
            <a:off x="6252504" y="1004999"/>
            <a:ext cx="1438819" cy="1307202"/>
          </a:xfrm>
          <a:prstGeom prst="rect">
            <a:avLst/>
          </a:prstGeom>
          <a:effectLst>
            <a:softEdge rad="63500"/>
          </a:effectLst>
        </p:spPr>
      </p:pic>
    </p:spTree>
    <p:extLst>
      <p:ext uri="{BB962C8B-B14F-4D97-AF65-F5344CB8AC3E}">
        <p14:creationId xmlns:p14="http://schemas.microsoft.com/office/powerpoint/2010/main" val="115885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F24CD7-492D-4DFA-B43C-D864E475B347}"/>
              </a:ext>
            </a:extLst>
          </p:cNvPr>
          <p:cNvSpPr>
            <a:spLocks noGrp="1"/>
          </p:cNvSpPr>
          <p:nvPr>
            <p:ph type="title"/>
          </p:nvPr>
        </p:nvSpPr>
        <p:spPr/>
        <p:txBody>
          <a:bodyPr/>
          <a:lstStyle/>
          <a:p>
            <a:r>
              <a:rPr kumimoji="1" lang="ja-JP" altLang="en-US" dirty="0"/>
              <a:t>給食の手紙</a:t>
            </a:r>
          </a:p>
        </p:txBody>
      </p:sp>
      <p:pic>
        <p:nvPicPr>
          <p:cNvPr id="6" name="図 5">
            <a:extLst>
              <a:ext uri="{FF2B5EF4-FFF2-40B4-BE49-F238E27FC236}">
                <a16:creationId xmlns:a16="http://schemas.microsoft.com/office/drawing/2014/main" id="{9749879A-FF3F-47A2-B056-325D0E315E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469" y="1411357"/>
            <a:ext cx="10277061" cy="5081518"/>
          </a:xfrm>
          <a:prstGeom prst="rect">
            <a:avLst/>
          </a:prstGeom>
        </p:spPr>
      </p:pic>
    </p:spTree>
    <p:extLst>
      <p:ext uri="{BB962C8B-B14F-4D97-AF65-F5344CB8AC3E}">
        <p14:creationId xmlns:p14="http://schemas.microsoft.com/office/powerpoint/2010/main" val="216814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838200" y="3253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dirty="0"/>
              <a:t>大阪府の食料自給率は？</a:t>
            </a:r>
            <a:endParaRPr dirty="0"/>
          </a:p>
        </p:txBody>
      </p:sp>
      <p:sp>
        <p:nvSpPr>
          <p:cNvPr id="204" name="Google Shape;204;p26"/>
          <p:cNvSpPr txBox="1"/>
          <p:nvPr/>
        </p:nvSpPr>
        <p:spPr>
          <a:xfrm>
            <a:off x="838200" y="1650932"/>
            <a:ext cx="8425070" cy="8247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ct val="100000"/>
              <a:buFont typeface="Arial"/>
              <a:buNone/>
            </a:pPr>
            <a:r>
              <a:rPr lang="ja-JP" sz="2800" dirty="0">
                <a:solidFill>
                  <a:schemeClr val="dk1"/>
                </a:solidFill>
                <a:latin typeface="Calibri"/>
                <a:ea typeface="Calibri"/>
                <a:cs typeface="Calibri"/>
                <a:sym typeface="Calibri"/>
              </a:rPr>
              <a:t>▸日本の食料自給率は、３８％</a:t>
            </a:r>
            <a:r>
              <a:rPr lang="ja-JP" sz="2700" dirty="0">
                <a:solidFill>
                  <a:schemeClr val="dk1"/>
                </a:solidFill>
                <a:latin typeface="Calibri"/>
                <a:ea typeface="Calibri"/>
                <a:cs typeface="Calibri"/>
                <a:sym typeface="Calibri"/>
              </a:rPr>
              <a:t>（カロリーベース）</a:t>
            </a:r>
            <a:endParaRPr sz="1300" dirty="0"/>
          </a:p>
        </p:txBody>
      </p:sp>
      <p:sp>
        <p:nvSpPr>
          <p:cNvPr id="205" name="Google Shape;205;p26"/>
          <p:cNvSpPr txBox="1"/>
          <p:nvPr/>
        </p:nvSpPr>
        <p:spPr>
          <a:xfrm>
            <a:off x="838200" y="2476534"/>
            <a:ext cx="7550426" cy="5932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ja-JP" sz="2800">
                <a:solidFill>
                  <a:schemeClr val="dk1"/>
                </a:solidFill>
                <a:latin typeface="Calibri"/>
                <a:ea typeface="Calibri"/>
                <a:cs typeface="Calibri"/>
                <a:sym typeface="Calibri"/>
              </a:rPr>
              <a:t>▸大阪は</a:t>
            </a:r>
            <a:endParaRPr/>
          </a:p>
        </p:txBody>
      </p:sp>
      <p:pic>
        <p:nvPicPr>
          <p:cNvPr id="206" name="Google Shape;206;p2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8936547" y="444529"/>
            <a:ext cx="2363421" cy="1915825"/>
          </a:xfrm>
          <a:prstGeom prst="rect">
            <a:avLst/>
          </a:prstGeom>
          <a:noFill/>
          <a:ln>
            <a:noFill/>
          </a:ln>
        </p:spPr>
      </p:pic>
      <p:pic>
        <p:nvPicPr>
          <p:cNvPr id="208" name="Google Shape;208;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91662" y="3682055"/>
            <a:ext cx="2632213" cy="2632213"/>
          </a:xfrm>
          <a:prstGeom prst="rect">
            <a:avLst/>
          </a:prstGeom>
          <a:noFill/>
          <a:ln>
            <a:noFill/>
          </a:ln>
        </p:spPr>
      </p:pic>
      <p:pic>
        <p:nvPicPr>
          <p:cNvPr id="8" name="Google Shape;220;p27">
            <a:extLst>
              <a:ext uri="{FF2B5EF4-FFF2-40B4-BE49-F238E27FC236}">
                <a16:creationId xmlns:a16="http://schemas.microsoft.com/office/drawing/2014/main" id="{6D13DE7C-6737-4CDD-90D2-0D2379CBBADE}"/>
              </a:ext>
            </a:extLst>
          </p:cNvPr>
          <p:cNvPicPr preferRelativeResize="0"/>
          <p:nvPr/>
        </p:nvPicPr>
        <p:blipFill>
          <a:blip r:embed="rId5">
            <a:alphaModFix/>
          </a:blip>
          <a:stretch>
            <a:fillRect/>
          </a:stretch>
        </p:blipFill>
        <p:spPr>
          <a:xfrm>
            <a:off x="4642338" y="3336071"/>
            <a:ext cx="998194" cy="2632213"/>
          </a:xfrm>
          <a:prstGeom prst="rect">
            <a:avLst/>
          </a:prstGeom>
          <a:noFill/>
          <a:ln>
            <a:noFill/>
          </a:ln>
        </p:spPr>
      </p:pic>
      <p:sp>
        <p:nvSpPr>
          <p:cNvPr id="2" name="テキスト ボックス 1"/>
          <p:cNvSpPr txBox="1"/>
          <p:nvPr/>
        </p:nvSpPr>
        <p:spPr>
          <a:xfrm>
            <a:off x="6507878" y="6052658"/>
            <a:ext cx="5510784" cy="523220"/>
          </a:xfrm>
          <a:prstGeom prst="rect">
            <a:avLst/>
          </a:prstGeom>
          <a:noFill/>
        </p:spPr>
        <p:txBody>
          <a:bodyPr wrap="square" rtlCol="0">
            <a:spAutoFit/>
          </a:bodyPr>
          <a:lstStyle/>
          <a:p>
            <a:r>
              <a:rPr kumimoji="1" lang="en-US" altLang="ja-JP" dirty="0" smtClean="0"/>
              <a:t>【</a:t>
            </a:r>
            <a:r>
              <a:rPr kumimoji="1" lang="ja-JP" altLang="en-US" dirty="0" smtClean="0"/>
              <a:t>出典</a:t>
            </a:r>
            <a:r>
              <a:rPr kumimoji="1" lang="en-US" altLang="ja-JP" dirty="0" smtClean="0"/>
              <a:t>】</a:t>
            </a:r>
            <a:r>
              <a:rPr kumimoji="1" lang="ja-JP" altLang="en-US" dirty="0" smtClean="0"/>
              <a:t>都道府県の食料自給率（農林水産省）</a:t>
            </a:r>
            <a:endParaRPr kumimoji="1" lang="en-US" altLang="ja-JP" dirty="0" smtClean="0"/>
          </a:p>
          <a:p>
            <a:r>
              <a:rPr kumimoji="1" lang="ja-JP" altLang="en-US" dirty="0" smtClean="0"/>
              <a:t>　　　　</a:t>
            </a:r>
            <a:r>
              <a:rPr kumimoji="1" lang="en-US" altLang="ja-JP" dirty="0" smtClean="0"/>
              <a:t>https</a:t>
            </a:r>
            <a:r>
              <a:rPr kumimoji="1" lang="en-US" altLang="ja-JP" dirty="0"/>
              <a:t>://www.maff.go.jp/j/zyukyu/zikyu_ritu/zikyu_10.html</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title"/>
          </p:nvPr>
        </p:nvSpPr>
        <p:spPr>
          <a:xfrm>
            <a:off x="1653827" y="365125"/>
            <a:ext cx="28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a:t>いちじく</a:t>
            </a:r>
            <a:endParaRPr/>
          </a:p>
        </p:txBody>
      </p:sp>
      <p:pic>
        <p:nvPicPr>
          <p:cNvPr id="379" name="Google Shape;379;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0835" y="1491608"/>
            <a:ext cx="3120192" cy="2384653"/>
          </a:xfrm>
          <a:prstGeom prst="rect">
            <a:avLst/>
          </a:prstGeom>
          <a:noFill/>
          <a:ln>
            <a:noFill/>
          </a:ln>
        </p:spPr>
      </p:pic>
      <p:pic>
        <p:nvPicPr>
          <p:cNvPr id="380" name="Google Shape;380;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0392" y="518684"/>
            <a:ext cx="932557" cy="875607"/>
          </a:xfrm>
          <a:prstGeom prst="rect">
            <a:avLst/>
          </a:prstGeom>
          <a:noFill/>
          <a:ln>
            <a:noFill/>
          </a:ln>
        </p:spPr>
      </p:pic>
      <p:pic>
        <p:nvPicPr>
          <p:cNvPr id="381" name="Google Shape;381;p40"/>
          <p:cNvPicPr preferRelativeResize="0"/>
          <p:nvPr/>
        </p:nvPicPr>
        <p:blipFill rotWithShape="1">
          <a:blip r:embed="rId5">
            <a:alphaModFix/>
          </a:blip>
          <a:srcRect/>
          <a:stretch/>
        </p:blipFill>
        <p:spPr>
          <a:xfrm>
            <a:off x="3990827" y="325369"/>
            <a:ext cx="1055338" cy="1126483"/>
          </a:xfrm>
          <a:prstGeom prst="rect">
            <a:avLst/>
          </a:prstGeom>
          <a:noFill/>
          <a:ln>
            <a:noFill/>
          </a:ln>
        </p:spPr>
      </p:pic>
      <p:pic>
        <p:nvPicPr>
          <p:cNvPr id="7" name="図 6">
            <a:extLst>
              <a:ext uri="{FF2B5EF4-FFF2-40B4-BE49-F238E27FC236}">
                <a16:creationId xmlns:a16="http://schemas.microsoft.com/office/drawing/2014/main" id="{EF4A4228-A4A9-4D34-9236-D94DFE8E88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2984" y="1537991"/>
            <a:ext cx="4502514" cy="4737655"/>
          </a:xfrm>
          <a:prstGeom prst="rect">
            <a:avLst/>
          </a:prstGeom>
        </p:spPr>
      </p:pic>
      <p:pic>
        <p:nvPicPr>
          <p:cNvPr id="8" name="図 7">
            <a:extLst>
              <a:ext uri="{FF2B5EF4-FFF2-40B4-BE49-F238E27FC236}">
                <a16:creationId xmlns:a16="http://schemas.microsoft.com/office/drawing/2014/main" id="{42682BB3-CCA4-49A8-B1FD-2358E8A033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1450" y="3973578"/>
            <a:ext cx="2278071" cy="2749175"/>
          </a:xfrm>
          <a:prstGeom prst="rect">
            <a:avLst/>
          </a:prstGeom>
        </p:spPr>
      </p:pic>
      <p:pic>
        <p:nvPicPr>
          <p:cNvPr id="9" name="図 8">
            <a:extLst>
              <a:ext uri="{FF2B5EF4-FFF2-40B4-BE49-F238E27FC236}">
                <a16:creationId xmlns:a16="http://schemas.microsoft.com/office/drawing/2014/main" id="{635FB68A-D69D-4731-A13B-A9C38EB2A4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05865" y="1491608"/>
            <a:ext cx="2742462" cy="2415211"/>
          </a:xfrm>
          <a:prstGeom prst="rect">
            <a:avLst/>
          </a:prstGeom>
        </p:spPr>
      </p:pic>
      <p:pic>
        <p:nvPicPr>
          <p:cNvPr id="10" name="図 9">
            <a:extLst>
              <a:ext uri="{FF2B5EF4-FFF2-40B4-BE49-F238E27FC236}">
                <a16:creationId xmlns:a16="http://schemas.microsoft.com/office/drawing/2014/main" id="{4F9649F6-75DA-429D-BB82-B044D2B61F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0827" y="4210714"/>
            <a:ext cx="2934665" cy="227490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191713-1EFB-4013-8BF4-2E28C27E165A}"/>
              </a:ext>
            </a:extLst>
          </p:cNvPr>
          <p:cNvSpPr>
            <a:spLocks noGrp="1"/>
          </p:cNvSpPr>
          <p:nvPr>
            <p:ph type="title"/>
          </p:nvPr>
        </p:nvSpPr>
        <p:spPr>
          <a:xfrm>
            <a:off x="563880" y="352062"/>
            <a:ext cx="10515600" cy="961549"/>
          </a:xfrm>
        </p:spPr>
        <p:txBody>
          <a:bodyPr/>
          <a:lstStyle/>
          <a:p>
            <a:r>
              <a:rPr kumimoji="1" lang="ja-JP" altLang="en-US" dirty="0"/>
              <a:t>給食の手紙</a:t>
            </a:r>
          </a:p>
        </p:txBody>
      </p:sp>
      <p:pic>
        <p:nvPicPr>
          <p:cNvPr id="6" name="図 5">
            <a:extLst>
              <a:ext uri="{FF2B5EF4-FFF2-40B4-BE49-F238E27FC236}">
                <a16:creationId xmlns:a16="http://schemas.microsoft.com/office/drawing/2014/main" id="{48099DAE-ECEF-46CC-8615-5C7AB98553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8412" y="0"/>
            <a:ext cx="6076746" cy="6808754"/>
          </a:xfrm>
          <a:prstGeom prst="rect">
            <a:avLst/>
          </a:prstGeom>
        </p:spPr>
      </p:pic>
    </p:spTree>
    <p:extLst>
      <p:ext uri="{BB962C8B-B14F-4D97-AF65-F5344CB8AC3E}">
        <p14:creationId xmlns:p14="http://schemas.microsoft.com/office/powerpoint/2010/main" val="120496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838200" y="3253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a:t>大阪府の食料自給率は？</a:t>
            </a:r>
            <a:endParaRPr/>
          </a:p>
        </p:txBody>
      </p:sp>
      <p:sp>
        <p:nvSpPr>
          <p:cNvPr id="214" name="Google Shape;214;p27"/>
          <p:cNvSpPr txBox="1"/>
          <p:nvPr/>
        </p:nvSpPr>
        <p:spPr>
          <a:xfrm>
            <a:off x="838200" y="1650925"/>
            <a:ext cx="9368700" cy="593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ja-JP" sz="2800">
                <a:solidFill>
                  <a:schemeClr val="dk1"/>
                </a:solidFill>
                <a:latin typeface="Calibri"/>
                <a:ea typeface="Calibri"/>
                <a:cs typeface="Calibri"/>
                <a:sym typeface="Calibri"/>
              </a:rPr>
              <a:t>▸日本の食料自給率は、３８％</a:t>
            </a:r>
            <a:r>
              <a:rPr lang="ja-JP" sz="2700">
                <a:solidFill>
                  <a:schemeClr val="dk1"/>
                </a:solidFill>
                <a:latin typeface="Calibri"/>
                <a:ea typeface="Calibri"/>
                <a:cs typeface="Calibri"/>
                <a:sym typeface="Calibri"/>
              </a:rPr>
              <a:t>（カロリーベース）</a:t>
            </a:r>
            <a:endParaRPr sz="1300"/>
          </a:p>
        </p:txBody>
      </p:sp>
      <p:sp>
        <p:nvSpPr>
          <p:cNvPr id="215" name="Google Shape;215;p27"/>
          <p:cNvSpPr txBox="1"/>
          <p:nvPr/>
        </p:nvSpPr>
        <p:spPr>
          <a:xfrm>
            <a:off x="838200" y="2476534"/>
            <a:ext cx="7550426" cy="5932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▸大阪</a:t>
            </a:r>
            <a:r>
              <a:rPr lang="ja-JP" altLang="en-US" sz="2800" dirty="0">
                <a:solidFill>
                  <a:schemeClr val="dk1"/>
                </a:solidFill>
                <a:latin typeface="Calibri"/>
                <a:ea typeface="Calibri"/>
                <a:cs typeface="Calibri"/>
                <a:sym typeface="Calibri"/>
              </a:rPr>
              <a:t>の　　　　　の中に・・・</a:t>
            </a:r>
            <a:endParaRPr dirty="0"/>
          </a:p>
        </p:txBody>
      </p:sp>
      <p:pic>
        <p:nvPicPr>
          <p:cNvPr id="216" name="Google Shape;216;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97216" y="2408709"/>
            <a:ext cx="818873" cy="818873"/>
          </a:xfrm>
          <a:prstGeom prst="rect">
            <a:avLst/>
          </a:prstGeom>
          <a:noFill/>
          <a:ln>
            <a:noFill/>
          </a:ln>
        </p:spPr>
      </p:pic>
      <p:pic>
        <p:nvPicPr>
          <p:cNvPr id="217" name="Google Shape;217;p27"/>
          <p:cNvPicPr preferRelativeResize="0"/>
          <p:nvPr/>
        </p:nvPicPr>
        <p:blipFill rotWithShape="1">
          <a:blip r:embed="rId4">
            <a:alphaModFix/>
          </a:blip>
          <a:srcRect/>
          <a:stretch/>
        </p:blipFill>
        <p:spPr>
          <a:xfrm>
            <a:off x="4558447" y="3251146"/>
            <a:ext cx="2740115" cy="3281485"/>
          </a:xfrm>
          <a:prstGeom prst="rect">
            <a:avLst/>
          </a:prstGeom>
          <a:noFill/>
          <a:ln>
            <a:noFill/>
          </a:ln>
        </p:spPr>
      </p:pic>
      <p:pic>
        <p:nvPicPr>
          <p:cNvPr id="220" name="Google Shape;220;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599050" y="2244325"/>
            <a:ext cx="498167" cy="896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txBox="1">
            <a:spLocks noGrp="1"/>
          </p:cNvSpPr>
          <p:nvPr>
            <p:ph type="title"/>
          </p:nvPr>
        </p:nvSpPr>
        <p:spPr>
          <a:xfrm>
            <a:off x="838200" y="17048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dirty="0"/>
              <a:t>羽曳野市の農作物・生産物</a:t>
            </a:r>
            <a:r>
              <a:rPr lang="ja-JP" altLang="en-US" dirty="0"/>
              <a:t>と給食</a:t>
            </a:r>
            <a:endParaRPr dirty="0"/>
          </a:p>
        </p:txBody>
      </p:sp>
      <p:pic>
        <p:nvPicPr>
          <p:cNvPr id="329" name="Google Shape;329;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34976" y="1929827"/>
            <a:ext cx="932557" cy="875607"/>
          </a:xfrm>
          <a:prstGeom prst="rect">
            <a:avLst/>
          </a:prstGeom>
          <a:noFill/>
          <a:ln>
            <a:noFill/>
          </a:ln>
        </p:spPr>
      </p:pic>
      <p:sp>
        <p:nvSpPr>
          <p:cNvPr id="4" name="テキスト プレースホルダー 2">
            <a:extLst>
              <a:ext uri="{FF2B5EF4-FFF2-40B4-BE49-F238E27FC236}">
                <a16:creationId xmlns:a16="http://schemas.microsoft.com/office/drawing/2014/main" id="{B6E53119-3DA5-49F1-8812-FBD7D7C9437F}"/>
              </a:ext>
            </a:extLst>
          </p:cNvPr>
          <p:cNvSpPr>
            <a:spLocks noGrp="1"/>
          </p:cNvSpPr>
          <p:nvPr>
            <p:ph type="body" idx="1"/>
          </p:nvPr>
        </p:nvSpPr>
        <p:spPr>
          <a:xfrm>
            <a:off x="838200" y="3030411"/>
            <a:ext cx="10515600" cy="2821749"/>
          </a:xfrm>
        </p:spPr>
        <p:txBody>
          <a:bodyPr>
            <a:normAutofit/>
          </a:bodyPr>
          <a:lstStyle/>
          <a:p>
            <a:pPr marL="114300" indent="0">
              <a:buNone/>
            </a:pPr>
            <a:r>
              <a:rPr kumimoji="1" lang="ja-JP" altLang="en-US" dirty="0"/>
              <a:t>地元の生産者の方にご協力をいただき</a:t>
            </a:r>
            <a:endParaRPr kumimoji="1" lang="en-US" altLang="ja-JP" dirty="0"/>
          </a:p>
          <a:p>
            <a:r>
              <a:rPr kumimoji="1" lang="ja-JP" altLang="en-US" dirty="0"/>
              <a:t>子どもの地元への愛着を深められるよう</a:t>
            </a:r>
            <a:endParaRPr kumimoji="1" lang="en-US" altLang="ja-JP" dirty="0"/>
          </a:p>
          <a:p>
            <a:r>
              <a:rPr kumimoji="1" lang="ja-JP" altLang="en-US" dirty="0"/>
              <a:t>料理を食べるまでに関わった人や動植物のいのちが</a:t>
            </a:r>
            <a:endParaRPr kumimoji="1" lang="en-US" altLang="ja-JP" dirty="0"/>
          </a:p>
          <a:p>
            <a:pPr marL="114300" indent="0">
              <a:buNone/>
            </a:pPr>
            <a:r>
              <a:rPr kumimoji="1" lang="ja-JP" altLang="en-US" dirty="0"/>
              <a:t>　いつも自分のいのちをつなぎ、元気でいられるように応援</a:t>
            </a:r>
            <a:endParaRPr kumimoji="1" lang="en-US" altLang="ja-JP" dirty="0"/>
          </a:p>
          <a:p>
            <a:pPr marL="114300" indent="0">
              <a:buNone/>
            </a:pPr>
            <a:r>
              <a:rPr kumimoji="1" lang="ja-JP" altLang="en-US" dirty="0"/>
              <a:t>　していることを伝えられるように心がけています。</a:t>
            </a:r>
            <a:endParaRPr kumimoji="1" lang="en-US"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3210339" y="411215"/>
            <a:ext cx="549633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ja-JP"/>
              <a:t>大阪エコ農産物</a:t>
            </a:r>
            <a:endParaRPr/>
          </a:p>
        </p:txBody>
      </p:sp>
      <p:pic>
        <p:nvPicPr>
          <p:cNvPr id="226" name="Google Shape;226;p28"/>
          <p:cNvPicPr preferRelativeResize="0"/>
          <p:nvPr/>
        </p:nvPicPr>
        <p:blipFill rotWithShape="1">
          <a:blip r:embed="rId3">
            <a:alphaModFix/>
          </a:blip>
          <a:srcRect/>
          <a:stretch/>
        </p:blipFill>
        <p:spPr>
          <a:xfrm>
            <a:off x="2855993" y="1571066"/>
            <a:ext cx="2855693" cy="1618976"/>
          </a:xfrm>
          <a:prstGeom prst="rect">
            <a:avLst/>
          </a:prstGeom>
          <a:noFill/>
          <a:ln>
            <a:noFill/>
          </a:ln>
        </p:spPr>
      </p:pic>
      <p:pic>
        <p:nvPicPr>
          <p:cNvPr id="227" name="Google Shape;227;p28"/>
          <p:cNvPicPr preferRelativeResize="0"/>
          <p:nvPr/>
        </p:nvPicPr>
        <p:blipFill rotWithShape="1">
          <a:blip r:embed="rId4">
            <a:alphaModFix/>
          </a:blip>
          <a:srcRect/>
          <a:stretch/>
        </p:blipFill>
        <p:spPr>
          <a:xfrm>
            <a:off x="6227586" y="1571067"/>
            <a:ext cx="2855692" cy="1618975"/>
          </a:xfrm>
          <a:prstGeom prst="rect">
            <a:avLst/>
          </a:prstGeom>
          <a:noFill/>
          <a:ln>
            <a:noFill/>
          </a:ln>
        </p:spPr>
      </p:pic>
      <p:pic>
        <p:nvPicPr>
          <p:cNvPr id="228" name="Google Shape;228;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84602" y="372176"/>
            <a:ext cx="1244151" cy="1244151"/>
          </a:xfrm>
          <a:prstGeom prst="rect">
            <a:avLst/>
          </a:prstGeom>
          <a:noFill/>
          <a:ln>
            <a:noFill/>
          </a:ln>
        </p:spPr>
      </p:pic>
      <p:pic>
        <p:nvPicPr>
          <p:cNvPr id="229" name="Google Shape;229;p2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8562" y="3244806"/>
            <a:ext cx="2915720" cy="2689255"/>
          </a:xfrm>
          <a:prstGeom prst="rect">
            <a:avLst/>
          </a:prstGeom>
          <a:noFill/>
          <a:ln>
            <a:noFill/>
          </a:ln>
        </p:spPr>
      </p:pic>
      <p:pic>
        <p:nvPicPr>
          <p:cNvPr id="230" name="Google Shape;230;p2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110057" y="3244807"/>
            <a:ext cx="2915720" cy="2689255"/>
          </a:xfrm>
          <a:prstGeom prst="rect">
            <a:avLst/>
          </a:prstGeom>
          <a:noFill/>
          <a:ln>
            <a:noFill/>
          </a:ln>
        </p:spPr>
      </p:pic>
      <p:pic>
        <p:nvPicPr>
          <p:cNvPr id="231" name="Google Shape;231;p2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96000" y="3244807"/>
            <a:ext cx="2915720" cy="2692519"/>
          </a:xfrm>
          <a:prstGeom prst="rect">
            <a:avLst/>
          </a:prstGeom>
          <a:noFill/>
          <a:ln>
            <a:noFill/>
          </a:ln>
        </p:spPr>
      </p:pic>
      <p:pic>
        <p:nvPicPr>
          <p:cNvPr id="232" name="Google Shape;232;p2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85720" y="3212708"/>
            <a:ext cx="2967718" cy="2689254"/>
          </a:xfrm>
          <a:prstGeom prst="rect">
            <a:avLst/>
          </a:prstGeom>
          <a:noFill/>
          <a:ln>
            <a:noFill/>
          </a:ln>
        </p:spPr>
      </p:pic>
      <p:sp>
        <p:nvSpPr>
          <p:cNvPr id="233" name="Google Shape;233;p28"/>
          <p:cNvSpPr/>
          <p:nvPr/>
        </p:nvSpPr>
        <p:spPr>
          <a:xfrm>
            <a:off x="8377380" y="6068805"/>
            <a:ext cx="3576058" cy="4170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大阪府環境農林水産部</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農政室推進課</a:t>
            </a:r>
            <a:endParaRPr sz="1800">
              <a:solidFill>
                <a:schemeClr val="dk1"/>
              </a:solidFill>
              <a:latin typeface="Calibri"/>
              <a:ea typeface="Calibri"/>
              <a:cs typeface="Calibri"/>
              <a:sym typeface="Calibri"/>
            </a:endParaRPr>
          </a:p>
        </p:txBody>
      </p:sp>
      <p:pic>
        <p:nvPicPr>
          <p:cNvPr id="234" name="Google Shape;234;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742577" y="372176"/>
            <a:ext cx="1244151" cy="1244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1906240" y="250548"/>
            <a:ext cx="676068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dirty="0"/>
              <a:t>みかん</a:t>
            </a:r>
            <a:r>
              <a:rPr lang="en-US" altLang="ja-JP" dirty="0"/>
              <a:t>(</a:t>
            </a:r>
            <a:r>
              <a:rPr lang="ja-JP" altLang="en-US" dirty="0"/>
              <a:t>上ノ太子みかん）</a:t>
            </a:r>
            <a:endParaRPr dirty="0"/>
          </a:p>
        </p:txBody>
      </p:sp>
      <p:pic>
        <p:nvPicPr>
          <p:cNvPr id="241" name="Google Shape;241;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73492" y="1606572"/>
            <a:ext cx="6555685" cy="4916764"/>
          </a:xfrm>
          <a:prstGeom prst="rect">
            <a:avLst/>
          </a:prstGeom>
          <a:noFill/>
          <a:ln>
            <a:noFill/>
          </a:ln>
        </p:spPr>
      </p:pic>
      <p:pic>
        <p:nvPicPr>
          <p:cNvPr id="242" name="Google Shape;242;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8106" y="491883"/>
            <a:ext cx="932557" cy="875607"/>
          </a:xfrm>
          <a:prstGeom prst="rect">
            <a:avLst/>
          </a:prstGeom>
          <a:noFill/>
          <a:ln>
            <a:noFill/>
          </a:ln>
        </p:spPr>
      </p:pic>
      <p:pic>
        <p:nvPicPr>
          <p:cNvPr id="243" name="Google Shape;243;p29"/>
          <p:cNvPicPr preferRelativeResize="0"/>
          <p:nvPr/>
        </p:nvPicPr>
        <p:blipFill rotWithShape="1">
          <a:blip r:embed="rId5">
            <a:alphaModFix/>
          </a:blip>
          <a:srcRect/>
          <a:stretch/>
        </p:blipFill>
        <p:spPr>
          <a:xfrm>
            <a:off x="7923144" y="281009"/>
            <a:ext cx="1106033" cy="11805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070511-3362-4E11-B979-CD1881D2A3C7}"/>
              </a:ext>
            </a:extLst>
          </p:cNvPr>
          <p:cNvSpPr>
            <a:spLocks noGrp="1"/>
          </p:cNvSpPr>
          <p:nvPr>
            <p:ph type="title"/>
          </p:nvPr>
        </p:nvSpPr>
        <p:spPr>
          <a:xfrm>
            <a:off x="838200" y="365126"/>
            <a:ext cx="10515600" cy="1184974"/>
          </a:xfrm>
        </p:spPr>
        <p:txBody>
          <a:bodyPr/>
          <a:lstStyle/>
          <a:p>
            <a:r>
              <a:rPr kumimoji="1" lang="ja-JP" altLang="en-US" dirty="0"/>
              <a:t>給食のお手紙</a:t>
            </a:r>
          </a:p>
        </p:txBody>
      </p:sp>
      <p:pic>
        <p:nvPicPr>
          <p:cNvPr id="5" name="図 4">
            <a:extLst>
              <a:ext uri="{FF2B5EF4-FFF2-40B4-BE49-F238E27FC236}">
                <a16:creationId xmlns:a16="http://schemas.microsoft.com/office/drawing/2014/main" id="{5E35BFBD-CA67-4B1F-AA8A-A33F117F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458" y="1214846"/>
            <a:ext cx="10018426" cy="5499463"/>
          </a:xfrm>
          <a:prstGeom prst="rect">
            <a:avLst/>
          </a:prstGeom>
        </p:spPr>
      </p:pic>
    </p:spTree>
    <p:extLst>
      <p:ext uri="{BB962C8B-B14F-4D97-AF65-F5344CB8AC3E}">
        <p14:creationId xmlns:p14="http://schemas.microsoft.com/office/powerpoint/2010/main" val="359811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ja-JP"/>
              <a:t>なにわ特産品</a:t>
            </a:r>
            <a:endParaRPr/>
          </a:p>
        </p:txBody>
      </p:sp>
      <p:pic>
        <p:nvPicPr>
          <p:cNvPr id="249" name="Google Shape;249;p30"/>
          <p:cNvPicPr preferRelativeResize="0"/>
          <p:nvPr/>
        </p:nvPicPr>
        <p:blipFill rotWithShape="1">
          <a:blip r:embed="rId3">
            <a:alphaModFix/>
          </a:blip>
          <a:srcRect/>
          <a:stretch/>
        </p:blipFill>
        <p:spPr>
          <a:xfrm>
            <a:off x="756977" y="39757"/>
            <a:ext cx="2437881" cy="1598956"/>
          </a:xfrm>
          <a:prstGeom prst="rect">
            <a:avLst/>
          </a:prstGeom>
          <a:noFill/>
          <a:ln>
            <a:noFill/>
          </a:ln>
        </p:spPr>
      </p:pic>
      <p:pic>
        <p:nvPicPr>
          <p:cNvPr id="250" name="Google Shape;250;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06812" y="365125"/>
            <a:ext cx="1244151" cy="1244151"/>
          </a:xfrm>
          <a:prstGeom prst="rect">
            <a:avLst/>
          </a:prstGeom>
          <a:noFill/>
          <a:ln>
            <a:noFill/>
          </a:ln>
        </p:spPr>
      </p:pic>
      <p:pic>
        <p:nvPicPr>
          <p:cNvPr id="251" name="Google Shape;251;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31296" y="365125"/>
            <a:ext cx="1244151" cy="1244151"/>
          </a:xfrm>
          <a:prstGeom prst="rect">
            <a:avLst/>
          </a:prstGeom>
          <a:noFill/>
          <a:ln>
            <a:noFill/>
          </a:ln>
        </p:spPr>
      </p:pic>
      <p:pic>
        <p:nvPicPr>
          <p:cNvPr id="252" name="Google Shape;252;p30"/>
          <p:cNvPicPr preferRelativeResize="0"/>
          <p:nvPr/>
        </p:nvPicPr>
        <p:blipFill rotWithShape="1">
          <a:blip r:embed="rId5">
            <a:alphaModFix/>
          </a:blip>
          <a:srcRect/>
          <a:stretch/>
        </p:blipFill>
        <p:spPr>
          <a:xfrm>
            <a:off x="838200" y="3370606"/>
            <a:ext cx="1619250" cy="1598956"/>
          </a:xfrm>
          <a:prstGeom prst="rect">
            <a:avLst/>
          </a:prstGeom>
          <a:noFill/>
          <a:ln>
            <a:noFill/>
          </a:ln>
        </p:spPr>
      </p:pic>
      <p:pic>
        <p:nvPicPr>
          <p:cNvPr id="253" name="Google Shape;253;p30"/>
          <p:cNvPicPr preferRelativeResize="0"/>
          <p:nvPr/>
        </p:nvPicPr>
        <p:blipFill rotWithShape="1">
          <a:blip r:embed="rId6">
            <a:alphaModFix/>
          </a:blip>
          <a:srcRect/>
          <a:stretch/>
        </p:blipFill>
        <p:spPr>
          <a:xfrm>
            <a:off x="2653747" y="3370606"/>
            <a:ext cx="1619249" cy="1598957"/>
          </a:xfrm>
          <a:prstGeom prst="rect">
            <a:avLst/>
          </a:prstGeom>
          <a:noFill/>
          <a:ln>
            <a:noFill/>
          </a:ln>
        </p:spPr>
      </p:pic>
      <p:pic>
        <p:nvPicPr>
          <p:cNvPr id="254" name="Google Shape;254;p3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38309" y="3370607"/>
            <a:ext cx="1809750" cy="1598956"/>
          </a:xfrm>
          <a:prstGeom prst="rect">
            <a:avLst/>
          </a:prstGeom>
          <a:noFill/>
          <a:ln>
            <a:noFill/>
          </a:ln>
        </p:spPr>
      </p:pic>
      <p:pic>
        <p:nvPicPr>
          <p:cNvPr id="255" name="Google Shape;255;p3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69293" y="3370607"/>
            <a:ext cx="1626707" cy="1598958"/>
          </a:xfrm>
          <a:prstGeom prst="rect">
            <a:avLst/>
          </a:prstGeom>
          <a:noFill/>
          <a:ln>
            <a:noFill/>
          </a:ln>
        </p:spPr>
      </p:pic>
      <p:pic>
        <p:nvPicPr>
          <p:cNvPr id="256" name="Google Shape;256;p30"/>
          <p:cNvPicPr preferRelativeResize="0"/>
          <p:nvPr/>
        </p:nvPicPr>
        <p:blipFill rotWithShape="1">
          <a:blip r:embed="rId9">
            <a:alphaModFix/>
          </a:blip>
          <a:srcRect/>
          <a:stretch/>
        </p:blipFill>
        <p:spPr>
          <a:xfrm>
            <a:off x="6292299" y="3370606"/>
            <a:ext cx="1626707" cy="1598956"/>
          </a:xfrm>
          <a:prstGeom prst="rect">
            <a:avLst/>
          </a:prstGeom>
          <a:noFill/>
          <a:ln>
            <a:noFill/>
          </a:ln>
        </p:spPr>
      </p:pic>
      <p:pic>
        <p:nvPicPr>
          <p:cNvPr id="257" name="Google Shape;257;p30"/>
          <p:cNvPicPr preferRelativeResize="0"/>
          <p:nvPr/>
        </p:nvPicPr>
        <p:blipFill rotWithShape="1">
          <a:blip r:embed="rId10">
            <a:alphaModFix/>
          </a:blip>
          <a:srcRect/>
          <a:stretch/>
        </p:blipFill>
        <p:spPr>
          <a:xfrm>
            <a:off x="7999970" y="3370606"/>
            <a:ext cx="1857375" cy="1598956"/>
          </a:xfrm>
          <a:prstGeom prst="rect">
            <a:avLst/>
          </a:prstGeom>
          <a:noFill/>
          <a:ln>
            <a:noFill/>
          </a:ln>
        </p:spPr>
      </p:pic>
      <p:pic>
        <p:nvPicPr>
          <p:cNvPr id="258" name="Google Shape;258;p3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38200" y="5073714"/>
            <a:ext cx="1619250" cy="1598957"/>
          </a:xfrm>
          <a:prstGeom prst="rect">
            <a:avLst/>
          </a:prstGeom>
          <a:noFill/>
          <a:ln>
            <a:noFill/>
          </a:ln>
        </p:spPr>
      </p:pic>
      <p:pic>
        <p:nvPicPr>
          <p:cNvPr id="259" name="Google Shape;259;p30"/>
          <p:cNvPicPr preferRelativeResize="0"/>
          <p:nvPr/>
        </p:nvPicPr>
        <p:blipFill rotWithShape="1">
          <a:blip r:embed="rId12">
            <a:alphaModFix/>
          </a:blip>
          <a:srcRect/>
          <a:stretch/>
        </p:blipFill>
        <p:spPr>
          <a:xfrm>
            <a:off x="2653747" y="5017187"/>
            <a:ext cx="1619249" cy="1655484"/>
          </a:xfrm>
          <a:prstGeom prst="rect">
            <a:avLst/>
          </a:prstGeom>
          <a:noFill/>
          <a:ln>
            <a:noFill/>
          </a:ln>
        </p:spPr>
      </p:pic>
      <p:pic>
        <p:nvPicPr>
          <p:cNvPr id="260" name="Google Shape;260;p30"/>
          <p:cNvPicPr preferRelativeResize="0"/>
          <p:nvPr/>
        </p:nvPicPr>
        <p:blipFill rotWithShape="1">
          <a:blip r:embed="rId13">
            <a:alphaModFix/>
          </a:blip>
          <a:srcRect/>
          <a:stretch/>
        </p:blipFill>
        <p:spPr>
          <a:xfrm>
            <a:off x="4469293" y="5027127"/>
            <a:ext cx="1626707" cy="1645544"/>
          </a:xfrm>
          <a:prstGeom prst="rect">
            <a:avLst/>
          </a:prstGeom>
          <a:noFill/>
          <a:ln>
            <a:noFill/>
          </a:ln>
        </p:spPr>
      </p:pic>
      <p:pic>
        <p:nvPicPr>
          <p:cNvPr id="261" name="Google Shape;261;p30"/>
          <p:cNvPicPr preferRelativeResize="0"/>
          <p:nvPr/>
        </p:nvPicPr>
        <p:blipFill rotWithShape="1">
          <a:blip r:embed="rId14">
            <a:alphaModFix/>
          </a:blip>
          <a:srcRect/>
          <a:stretch/>
        </p:blipFill>
        <p:spPr>
          <a:xfrm>
            <a:off x="6281125" y="5027127"/>
            <a:ext cx="1637881" cy="1645544"/>
          </a:xfrm>
          <a:prstGeom prst="rect">
            <a:avLst/>
          </a:prstGeom>
          <a:noFill/>
          <a:ln>
            <a:noFill/>
          </a:ln>
        </p:spPr>
      </p:pic>
      <p:pic>
        <p:nvPicPr>
          <p:cNvPr id="262" name="Google Shape;262;p3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8009494" y="5057149"/>
            <a:ext cx="1838325" cy="972589"/>
          </a:xfrm>
          <a:prstGeom prst="rect">
            <a:avLst/>
          </a:prstGeom>
          <a:noFill/>
          <a:ln>
            <a:noFill/>
          </a:ln>
        </p:spPr>
      </p:pic>
      <p:pic>
        <p:nvPicPr>
          <p:cNvPr id="263" name="Google Shape;263;p30"/>
          <p:cNvPicPr preferRelativeResize="0"/>
          <p:nvPr/>
        </p:nvPicPr>
        <p:blipFill rotWithShape="1">
          <a:blip r:embed="rId16">
            <a:alphaModFix/>
          </a:blip>
          <a:srcRect/>
          <a:stretch/>
        </p:blipFill>
        <p:spPr>
          <a:xfrm>
            <a:off x="9909733" y="5017187"/>
            <a:ext cx="1023309" cy="1012867"/>
          </a:xfrm>
          <a:prstGeom prst="rect">
            <a:avLst/>
          </a:prstGeom>
          <a:noFill/>
          <a:ln>
            <a:noFill/>
          </a:ln>
        </p:spPr>
      </p:pic>
      <p:pic>
        <p:nvPicPr>
          <p:cNvPr id="264" name="Google Shape;264;p30"/>
          <p:cNvPicPr preferRelativeResize="0"/>
          <p:nvPr/>
        </p:nvPicPr>
        <p:blipFill rotWithShape="1">
          <a:blip r:embed="rId17">
            <a:alphaModFix/>
          </a:blip>
          <a:srcRect/>
          <a:stretch/>
        </p:blipFill>
        <p:spPr>
          <a:xfrm>
            <a:off x="10933042" y="4965078"/>
            <a:ext cx="826237" cy="1064660"/>
          </a:xfrm>
          <a:prstGeom prst="rect">
            <a:avLst/>
          </a:prstGeom>
          <a:noFill/>
          <a:ln>
            <a:noFill/>
          </a:ln>
        </p:spPr>
      </p:pic>
      <p:pic>
        <p:nvPicPr>
          <p:cNvPr id="265" name="Google Shape;265;p3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002157" y="1621381"/>
            <a:ext cx="1440795" cy="1632294"/>
          </a:xfrm>
          <a:prstGeom prst="rect">
            <a:avLst/>
          </a:prstGeom>
          <a:noFill/>
          <a:ln>
            <a:noFill/>
          </a:ln>
        </p:spPr>
      </p:pic>
      <p:pic>
        <p:nvPicPr>
          <p:cNvPr id="266" name="Google Shape;266;p30"/>
          <p:cNvPicPr preferRelativeResize="0"/>
          <p:nvPr/>
        </p:nvPicPr>
        <p:blipFill rotWithShape="1">
          <a:blip r:embed="rId19">
            <a:alphaModFix/>
          </a:blip>
          <a:srcRect/>
          <a:stretch/>
        </p:blipFill>
        <p:spPr>
          <a:xfrm>
            <a:off x="5545960" y="1614757"/>
            <a:ext cx="1608267" cy="1645543"/>
          </a:xfrm>
          <a:prstGeom prst="rect">
            <a:avLst/>
          </a:prstGeom>
          <a:noFill/>
          <a:ln>
            <a:noFill/>
          </a:ln>
        </p:spPr>
      </p:pic>
      <p:pic>
        <p:nvPicPr>
          <p:cNvPr id="267" name="Google Shape;267;p30"/>
          <p:cNvPicPr preferRelativeResize="0"/>
          <p:nvPr/>
        </p:nvPicPr>
        <p:blipFill rotWithShape="1">
          <a:blip r:embed="rId20">
            <a:alphaModFix/>
          </a:blip>
          <a:srcRect/>
          <a:stretch/>
        </p:blipFill>
        <p:spPr>
          <a:xfrm>
            <a:off x="7237037" y="1590806"/>
            <a:ext cx="1526456" cy="1645542"/>
          </a:xfrm>
          <a:prstGeom prst="rect">
            <a:avLst/>
          </a:prstGeom>
          <a:noFill/>
          <a:ln>
            <a:noFill/>
          </a:ln>
        </p:spPr>
      </p:pic>
      <p:pic>
        <p:nvPicPr>
          <p:cNvPr id="268" name="Google Shape;268;p30"/>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8814353" y="1598334"/>
            <a:ext cx="1447800" cy="1645542"/>
          </a:xfrm>
          <a:prstGeom prst="rect">
            <a:avLst/>
          </a:prstGeom>
          <a:noFill/>
          <a:ln>
            <a:noFill/>
          </a:ln>
        </p:spPr>
      </p:pic>
      <p:pic>
        <p:nvPicPr>
          <p:cNvPr id="269" name="Google Shape;269;p30"/>
          <p:cNvPicPr preferRelativeResize="0"/>
          <p:nvPr/>
        </p:nvPicPr>
        <p:blipFill rotWithShape="1">
          <a:blip r:embed="rId22">
            <a:alphaModFix/>
          </a:blip>
          <a:srcRect/>
          <a:stretch/>
        </p:blipFill>
        <p:spPr>
          <a:xfrm>
            <a:off x="10313917" y="1590806"/>
            <a:ext cx="1434142" cy="1653069"/>
          </a:xfrm>
          <a:prstGeom prst="rect">
            <a:avLst/>
          </a:prstGeom>
          <a:noFill/>
          <a:ln>
            <a:noFill/>
          </a:ln>
        </p:spPr>
      </p:pic>
      <p:pic>
        <p:nvPicPr>
          <p:cNvPr id="270" name="Google Shape;270;p30"/>
          <p:cNvPicPr preferRelativeResize="0"/>
          <p:nvPr/>
        </p:nvPicPr>
        <p:blipFill rotWithShape="1">
          <a:blip r:embed="rId23">
            <a:alphaModFix/>
          </a:blip>
          <a:srcRect/>
          <a:stretch/>
        </p:blipFill>
        <p:spPr>
          <a:xfrm>
            <a:off x="827327" y="1638712"/>
            <a:ext cx="1638300" cy="1597635"/>
          </a:xfrm>
          <a:prstGeom prst="rect">
            <a:avLst/>
          </a:prstGeom>
          <a:noFill/>
          <a:ln>
            <a:noFill/>
          </a:ln>
        </p:spPr>
      </p:pic>
      <p:pic>
        <p:nvPicPr>
          <p:cNvPr id="271" name="Google Shape;271;p30"/>
          <p:cNvPicPr preferRelativeResize="0"/>
          <p:nvPr/>
        </p:nvPicPr>
        <p:blipFill rotWithShape="1">
          <a:blip r:embed="rId24">
            <a:alphaModFix/>
          </a:blip>
          <a:srcRect/>
          <a:stretch/>
        </p:blipFill>
        <p:spPr>
          <a:xfrm>
            <a:off x="2546849" y="1609275"/>
            <a:ext cx="1403543" cy="1627071"/>
          </a:xfrm>
          <a:prstGeom prst="rect">
            <a:avLst/>
          </a:prstGeom>
          <a:noFill/>
          <a:ln>
            <a:noFill/>
          </a:ln>
        </p:spPr>
      </p:pic>
      <p:sp>
        <p:nvSpPr>
          <p:cNvPr id="272" name="Google Shape;272;p30"/>
          <p:cNvSpPr/>
          <p:nvPr/>
        </p:nvSpPr>
        <p:spPr>
          <a:xfrm>
            <a:off x="8183221" y="6232461"/>
            <a:ext cx="3576058" cy="4170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大阪府環境農林水産部</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農政室推進課</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3210339" y="411215"/>
            <a:ext cx="549633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ja-JP"/>
              <a:t>なにわの伝統野菜</a:t>
            </a:r>
            <a:endParaRPr/>
          </a:p>
        </p:txBody>
      </p:sp>
      <p:pic>
        <p:nvPicPr>
          <p:cNvPr id="278" name="Google Shape;278;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84602" y="372176"/>
            <a:ext cx="1244151" cy="1244151"/>
          </a:xfrm>
          <a:prstGeom prst="rect">
            <a:avLst/>
          </a:prstGeom>
          <a:noFill/>
          <a:ln>
            <a:noFill/>
          </a:ln>
        </p:spPr>
      </p:pic>
      <p:pic>
        <p:nvPicPr>
          <p:cNvPr id="279" name="Google Shape;279;p31"/>
          <p:cNvPicPr preferRelativeResize="0"/>
          <p:nvPr/>
        </p:nvPicPr>
        <p:blipFill rotWithShape="1">
          <a:blip r:embed="rId4">
            <a:alphaModFix/>
          </a:blip>
          <a:srcRect/>
          <a:stretch/>
        </p:blipFill>
        <p:spPr>
          <a:xfrm>
            <a:off x="730889" y="1736778"/>
            <a:ext cx="1857375" cy="1238250"/>
          </a:xfrm>
          <a:prstGeom prst="rect">
            <a:avLst/>
          </a:prstGeom>
          <a:noFill/>
          <a:ln>
            <a:noFill/>
          </a:ln>
        </p:spPr>
      </p:pic>
      <p:pic>
        <p:nvPicPr>
          <p:cNvPr id="280" name="Google Shape;280;p31"/>
          <p:cNvPicPr preferRelativeResize="0"/>
          <p:nvPr/>
        </p:nvPicPr>
        <p:blipFill rotWithShape="1">
          <a:blip r:embed="rId5">
            <a:alphaModFix/>
          </a:blip>
          <a:srcRect/>
          <a:stretch/>
        </p:blipFill>
        <p:spPr>
          <a:xfrm>
            <a:off x="2694479" y="1730980"/>
            <a:ext cx="1857374" cy="1238250"/>
          </a:xfrm>
          <a:prstGeom prst="rect">
            <a:avLst/>
          </a:prstGeom>
          <a:noFill/>
          <a:ln>
            <a:noFill/>
          </a:ln>
        </p:spPr>
      </p:pic>
      <p:pic>
        <p:nvPicPr>
          <p:cNvPr id="281" name="Google Shape;281;p31"/>
          <p:cNvPicPr preferRelativeResize="0"/>
          <p:nvPr/>
        </p:nvPicPr>
        <p:blipFill rotWithShape="1">
          <a:blip r:embed="rId6">
            <a:alphaModFix/>
          </a:blip>
          <a:srcRect/>
          <a:stretch/>
        </p:blipFill>
        <p:spPr>
          <a:xfrm>
            <a:off x="4660802" y="1730980"/>
            <a:ext cx="1857374" cy="1238250"/>
          </a:xfrm>
          <a:prstGeom prst="rect">
            <a:avLst/>
          </a:prstGeom>
          <a:noFill/>
          <a:ln>
            <a:noFill/>
          </a:ln>
        </p:spPr>
      </p:pic>
      <p:pic>
        <p:nvPicPr>
          <p:cNvPr id="282" name="Google Shape;282;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82543" y="1730980"/>
            <a:ext cx="1809750" cy="1238250"/>
          </a:xfrm>
          <a:prstGeom prst="rect">
            <a:avLst/>
          </a:prstGeom>
          <a:noFill/>
          <a:ln>
            <a:noFill/>
          </a:ln>
        </p:spPr>
      </p:pic>
      <p:pic>
        <p:nvPicPr>
          <p:cNvPr id="283" name="Google Shape;283;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495316" y="1730842"/>
            <a:ext cx="1523328" cy="1238250"/>
          </a:xfrm>
          <a:prstGeom prst="rect">
            <a:avLst/>
          </a:prstGeom>
          <a:noFill/>
          <a:ln>
            <a:noFill/>
          </a:ln>
        </p:spPr>
      </p:pic>
      <p:pic>
        <p:nvPicPr>
          <p:cNvPr id="284" name="Google Shape;284;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121668" y="1730843"/>
            <a:ext cx="1523328" cy="1238250"/>
          </a:xfrm>
          <a:prstGeom prst="rect">
            <a:avLst/>
          </a:prstGeom>
          <a:noFill/>
          <a:ln>
            <a:noFill/>
          </a:ln>
        </p:spPr>
      </p:pic>
      <p:pic>
        <p:nvPicPr>
          <p:cNvPr id="285" name="Google Shape;285;p31"/>
          <p:cNvPicPr preferRelativeResize="0"/>
          <p:nvPr/>
        </p:nvPicPr>
        <p:blipFill rotWithShape="1">
          <a:blip r:embed="rId10">
            <a:alphaModFix/>
          </a:blip>
          <a:srcRect/>
          <a:stretch/>
        </p:blipFill>
        <p:spPr>
          <a:xfrm>
            <a:off x="730889" y="3086720"/>
            <a:ext cx="1857375" cy="1400175"/>
          </a:xfrm>
          <a:prstGeom prst="rect">
            <a:avLst/>
          </a:prstGeom>
          <a:noFill/>
          <a:ln>
            <a:noFill/>
          </a:ln>
        </p:spPr>
      </p:pic>
      <p:pic>
        <p:nvPicPr>
          <p:cNvPr id="286" name="Google Shape;286;p31"/>
          <p:cNvPicPr preferRelativeResize="0"/>
          <p:nvPr/>
        </p:nvPicPr>
        <p:blipFill rotWithShape="1">
          <a:blip r:embed="rId11">
            <a:alphaModFix/>
          </a:blip>
          <a:srcRect/>
          <a:stretch/>
        </p:blipFill>
        <p:spPr>
          <a:xfrm>
            <a:off x="2694479" y="3086720"/>
            <a:ext cx="1857375" cy="1400175"/>
          </a:xfrm>
          <a:prstGeom prst="rect">
            <a:avLst/>
          </a:prstGeom>
          <a:noFill/>
          <a:ln>
            <a:noFill/>
          </a:ln>
        </p:spPr>
      </p:pic>
      <p:pic>
        <p:nvPicPr>
          <p:cNvPr id="287" name="Google Shape;287;p31"/>
          <p:cNvPicPr preferRelativeResize="0"/>
          <p:nvPr/>
        </p:nvPicPr>
        <p:blipFill rotWithShape="1">
          <a:blip r:embed="rId12">
            <a:alphaModFix/>
          </a:blip>
          <a:srcRect/>
          <a:stretch/>
        </p:blipFill>
        <p:spPr>
          <a:xfrm>
            <a:off x="4658069" y="3086720"/>
            <a:ext cx="1857375" cy="1400175"/>
          </a:xfrm>
          <a:prstGeom prst="rect">
            <a:avLst/>
          </a:prstGeom>
          <a:noFill/>
          <a:ln>
            <a:noFill/>
          </a:ln>
        </p:spPr>
      </p:pic>
      <p:pic>
        <p:nvPicPr>
          <p:cNvPr id="288" name="Google Shape;288;p31"/>
          <p:cNvPicPr preferRelativeResize="0"/>
          <p:nvPr/>
        </p:nvPicPr>
        <p:blipFill rotWithShape="1">
          <a:blip r:embed="rId13">
            <a:alphaModFix/>
          </a:blip>
          <a:srcRect/>
          <a:stretch/>
        </p:blipFill>
        <p:spPr>
          <a:xfrm>
            <a:off x="6582543" y="3083883"/>
            <a:ext cx="1809750" cy="1400175"/>
          </a:xfrm>
          <a:prstGeom prst="rect">
            <a:avLst/>
          </a:prstGeom>
          <a:noFill/>
          <a:ln>
            <a:noFill/>
          </a:ln>
        </p:spPr>
      </p:pic>
      <p:pic>
        <p:nvPicPr>
          <p:cNvPr id="289" name="Google Shape;289;p31"/>
          <p:cNvPicPr preferRelativeResize="0"/>
          <p:nvPr/>
        </p:nvPicPr>
        <p:blipFill rotWithShape="1">
          <a:blip r:embed="rId14">
            <a:alphaModFix/>
          </a:blip>
          <a:srcRect/>
          <a:stretch/>
        </p:blipFill>
        <p:spPr>
          <a:xfrm>
            <a:off x="8495317" y="3102442"/>
            <a:ext cx="1523328" cy="1400175"/>
          </a:xfrm>
          <a:prstGeom prst="rect">
            <a:avLst/>
          </a:prstGeom>
          <a:noFill/>
          <a:ln>
            <a:noFill/>
          </a:ln>
        </p:spPr>
      </p:pic>
      <p:pic>
        <p:nvPicPr>
          <p:cNvPr id="290" name="Google Shape;290;p31"/>
          <p:cNvPicPr preferRelativeResize="0"/>
          <p:nvPr/>
        </p:nvPicPr>
        <p:blipFill rotWithShape="1">
          <a:blip r:embed="rId15">
            <a:alphaModFix/>
          </a:blip>
          <a:srcRect/>
          <a:stretch/>
        </p:blipFill>
        <p:spPr>
          <a:xfrm>
            <a:off x="10141439" y="3083883"/>
            <a:ext cx="1523329" cy="1400175"/>
          </a:xfrm>
          <a:prstGeom prst="rect">
            <a:avLst/>
          </a:prstGeom>
          <a:noFill/>
          <a:ln>
            <a:noFill/>
          </a:ln>
        </p:spPr>
      </p:pic>
      <p:pic>
        <p:nvPicPr>
          <p:cNvPr id="291" name="Google Shape;291;p31"/>
          <p:cNvPicPr preferRelativeResize="0"/>
          <p:nvPr/>
        </p:nvPicPr>
        <p:blipFill rotWithShape="1">
          <a:blip r:embed="rId16">
            <a:alphaModFix/>
          </a:blip>
          <a:srcRect/>
          <a:stretch/>
        </p:blipFill>
        <p:spPr>
          <a:xfrm>
            <a:off x="723577" y="4598587"/>
            <a:ext cx="1838325" cy="1190625"/>
          </a:xfrm>
          <a:prstGeom prst="rect">
            <a:avLst/>
          </a:prstGeom>
          <a:noFill/>
          <a:ln>
            <a:noFill/>
          </a:ln>
        </p:spPr>
      </p:pic>
      <p:pic>
        <p:nvPicPr>
          <p:cNvPr id="292" name="Google Shape;292;p31"/>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713528" y="4582023"/>
            <a:ext cx="1819275" cy="1207190"/>
          </a:xfrm>
          <a:prstGeom prst="rect">
            <a:avLst/>
          </a:prstGeom>
          <a:noFill/>
          <a:ln>
            <a:noFill/>
          </a:ln>
        </p:spPr>
      </p:pic>
      <p:pic>
        <p:nvPicPr>
          <p:cNvPr id="293" name="Google Shape;293;p31"/>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684429" y="4570011"/>
            <a:ext cx="1819275" cy="1247775"/>
          </a:xfrm>
          <a:prstGeom prst="rect">
            <a:avLst/>
          </a:prstGeom>
          <a:noFill/>
          <a:ln>
            <a:noFill/>
          </a:ln>
        </p:spPr>
      </p:pic>
      <p:pic>
        <p:nvPicPr>
          <p:cNvPr id="294" name="Google Shape;294;p31"/>
          <p:cNvPicPr preferRelativeResize="0"/>
          <p:nvPr/>
        </p:nvPicPr>
        <p:blipFill rotWithShape="1">
          <a:blip r:embed="rId19">
            <a:alphaModFix/>
          </a:blip>
          <a:srcRect/>
          <a:stretch/>
        </p:blipFill>
        <p:spPr>
          <a:xfrm>
            <a:off x="6582543" y="4556952"/>
            <a:ext cx="1792831" cy="1260834"/>
          </a:xfrm>
          <a:prstGeom prst="rect">
            <a:avLst/>
          </a:prstGeom>
          <a:noFill/>
          <a:ln>
            <a:noFill/>
          </a:ln>
        </p:spPr>
      </p:pic>
      <p:pic>
        <p:nvPicPr>
          <p:cNvPr id="295" name="Google Shape;295;p31"/>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8511943" y="4570010"/>
            <a:ext cx="1506701" cy="1247775"/>
          </a:xfrm>
          <a:prstGeom prst="rect">
            <a:avLst/>
          </a:prstGeom>
          <a:noFill/>
          <a:ln>
            <a:noFill/>
          </a:ln>
        </p:spPr>
      </p:pic>
      <p:pic>
        <p:nvPicPr>
          <p:cNvPr id="296" name="Google Shape;296;p31"/>
          <p:cNvPicPr preferRelativeResize="0"/>
          <p:nvPr/>
        </p:nvPicPr>
        <p:blipFill rotWithShape="1">
          <a:blip r:embed="rId21">
            <a:alphaModFix/>
          </a:blip>
          <a:srcRect/>
          <a:stretch/>
        </p:blipFill>
        <p:spPr>
          <a:xfrm>
            <a:off x="10141439" y="4570010"/>
            <a:ext cx="1503557" cy="1247775"/>
          </a:xfrm>
          <a:prstGeom prst="rect">
            <a:avLst/>
          </a:prstGeom>
          <a:noFill/>
          <a:ln>
            <a:noFill/>
          </a:ln>
        </p:spPr>
      </p:pic>
      <p:sp>
        <p:nvSpPr>
          <p:cNvPr id="297" name="Google Shape;297;p31"/>
          <p:cNvSpPr/>
          <p:nvPr/>
        </p:nvSpPr>
        <p:spPr>
          <a:xfrm>
            <a:off x="9727096" y="6029739"/>
            <a:ext cx="2080591" cy="4560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JA大阪中央会</a:t>
            </a:r>
            <a:endParaRPr/>
          </a:p>
        </p:txBody>
      </p:sp>
      <p:pic>
        <p:nvPicPr>
          <p:cNvPr id="298" name="Google Shape;298;p31"/>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730889" y="368316"/>
            <a:ext cx="1857375" cy="1210108"/>
          </a:xfrm>
          <a:prstGeom prst="rect">
            <a:avLst/>
          </a:prstGeom>
          <a:noFill/>
          <a:ln>
            <a:noFill/>
          </a:ln>
        </p:spPr>
      </p:pic>
      <p:pic>
        <p:nvPicPr>
          <p:cNvPr id="299" name="Google Shape;299;p31"/>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10121675" y="388675"/>
            <a:ext cx="1523325" cy="1227395"/>
          </a:xfrm>
          <a:prstGeom prst="rect">
            <a:avLst/>
          </a:prstGeom>
          <a:noFill/>
          <a:ln>
            <a:noFill/>
          </a:ln>
        </p:spPr>
      </p:pic>
      <p:pic>
        <p:nvPicPr>
          <p:cNvPr id="300" name="Google Shape;300;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1902" y="451926"/>
            <a:ext cx="1244151" cy="1244151"/>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275</Words>
  <Application>Microsoft Office PowerPoint</Application>
  <PresentationFormat>ワイド画面</PresentationFormat>
  <Paragraphs>44</Paragraphs>
  <Slides>21</Slides>
  <Notes>15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ＭＳ Ｐゴシック</vt:lpstr>
      <vt:lpstr>Arial</vt:lpstr>
      <vt:lpstr>Calibri</vt:lpstr>
      <vt:lpstr>Office テーマ</vt:lpstr>
      <vt:lpstr>大阪・羽曳野の食べ物</vt:lpstr>
      <vt:lpstr>大阪府の食料自給率は？</vt:lpstr>
      <vt:lpstr>大阪府の食料自給率は？</vt:lpstr>
      <vt:lpstr>羽曳野市の農作物・生産物と給食</vt:lpstr>
      <vt:lpstr>大阪エコ農産物</vt:lpstr>
      <vt:lpstr>みかん(上ノ太子みかん）</vt:lpstr>
      <vt:lpstr>給食のお手紙</vt:lpstr>
      <vt:lpstr>なにわ特産品</vt:lpstr>
      <vt:lpstr>なにわの伝統野菜</vt:lpstr>
      <vt:lpstr>田辺だいこん</vt:lpstr>
      <vt:lpstr>給食の手紙</vt:lpstr>
      <vt:lpstr>道明寺の道明寺糒と桜餅</vt:lpstr>
      <vt:lpstr>お肉・牛すじコロッケ</vt:lpstr>
      <vt:lpstr>油かす</vt:lpstr>
      <vt:lpstr>PowerPoint プレゼンテーション</vt:lpstr>
      <vt:lpstr>給食の手紙</vt:lpstr>
      <vt:lpstr>碓井えんどう</vt:lpstr>
      <vt:lpstr>PowerPoint プレゼンテーション</vt:lpstr>
      <vt:lpstr>給食の手紙</vt:lpstr>
      <vt:lpstr>いちじく</vt:lpstr>
      <vt:lpstr>給食の手紙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大阪・羽曳野の食べ物</dc:title>
  <dc:creator>胡　精吾</dc:creator>
  <cp:lastModifiedBy>胡　精吾</cp:lastModifiedBy>
  <cp:revision>10</cp:revision>
  <cp:lastPrinted>2022-11-24T11:14:30Z</cp:lastPrinted>
  <dcterms:modified xsi:type="dcterms:W3CDTF">2022-12-19T02:16:39Z</dcterms:modified>
</cp:coreProperties>
</file>