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25" r:id="rId2"/>
    <p:sldId id="268" r:id="rId3"/>
    <p:sldId id="271" r:id="rId4"/>
    <p:sldId id="269" r:id="rId5"/>
    <p:sldId id="270" r:id="rId6"/>
    <p:sldId id="411" r:id="rId7"/>
    <p:sldId id="412" r:id="rId8"/>
    <p:sldId id="275" r:id="rId9"/>
    <p:sldId id="328" r:id="rId10"/>
    <p:sldId id="359" r:id="rId11"/>
    <p:sldId id="277" r:id="rId12"/>
    <p:sldId id="260" r:id="rId13"/>
    <p:sldId id="413" r:id="rId14"/>
    <p:sldId id="414" r:id="rId15"/>
    <p:sldId id="360" r:id="rId16"/>
    <p:sldId id="337" r:id="rId17"/>
    <p:sldId id="332" r:id="rId18"/>
    <p:sldId id="335" r:id="rId19"/>
    <p:sldId id="330" r:id="rId20"/>
    <p:sldId id="282" r:id="rId21"/>
    <p:sldId id="392" r:id="rId22"/>
    <p:sldId id="439" r:id="rId23"/>
    <p:sldId id="441" r:id="rId24"/>
    <p:sldId id="442" r:id="rId25"/>
    <p:sldId id="443" r:id="rId26"/>
    <p:sldId id="444" r:id="rId27"/>
    <p:sldId id="445" r:id="rId28"/>
    <p:sldId id="447" r:id="rId29"/>
    <p:sldId id="462" r:id="rId30"/>
    <p:sldId id="448" r:id="rId31"/>
    <p:sldId id="450" r:id="rId32"/>
    <p:sldId id="449" r:id="rId33"/>
    <p:sldId id="463" r:id="rId34"/>
    <p:sldId id="376" r:id="rId35"/>
    <p:sldId id="280" r:id="rId36"/>
    <p:sldId id="398" r:id="rId37"/>
    <p:sldId id="458" r:id="rId38"/>
    <p:sldId id="284" r:id="rId39"/>
    <p:sldId id="283" r:id="rId40"/>
    <p:sldId id="285" r:id="rId41"/>
    <p:sldId id="286" r:id="rId42"/>
    <p:sldId id="287" r:id="rId43"/>
    <p:sldId id="416" r:id="rId44"/>
    <p:sldId id="417" r:id="rId45"/>
    <p:sldId id="418" r:id="rId46"/>
    <p:sldId id="419" r:id="rId47"/>
    <p:sldId id="311" r:id="rId48"/>
    <p:sldId id="381" r:id="rId49"/>
    <p:sldId id="380" r:id="rId50"/>
    <p:sldId id="377" r:id="rId51"/>
    <p:sldId id="382" r:id="rId52"/>
    <p:sldId id="288" r:id="rId53"/>
    <p:sldId id="451" r:id="rId54"/>
    <p:sldId id="452" r:id="rId55"/>
    <p:sldId id="454" r:id="rId56"/>
    <p:sldId id="455" r:id="rId57"/>
    <p:sldId id="459" r:id="rId58"/>
    <p:sldId id="295" r:id="rId59"/>
    <p:sldId id="291" r:id="rId60"/>
    <p:sldId id="460" r:id="rId61"/>
    <p:sldId id="438" r:id="rId62"/>
    <p:sldId id="461" r:id="rId63"/>
    <p:sldId id="456" r:id="rId64"/>
    <p:sldId id="457" r:id="rId65"/>
  </p:sldIdLst>
  <p:sldSz cx="9144000" cy="6858000" type="screen4x3"/>
  <p:notesSz cx="9939338" cy="68072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S創英角ﾎﾟｯﾌﾟ体" panose="040B0A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S創英角ﾎﾟｯﾌﾟ体" panose="040B0A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S創英角ﾎﾟｯﾌﾟ体" panose="040B0A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S創英角ﾎﾟｯﾌﾟ体" panose="040B0A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S創英角ﾎﾟｯﾌﾟ体" panose="040B0A00000000000000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HGS創英角ﾎﾟｯﾌﾟ体" panose="040B0A00000000000000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HGS創英角ﾎﾟｯﾌﾟ体" panose="040B0A00000000000000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HGS創英角ﾎﾟｯﾌﾟ体" panose="040B0A00000000000000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HGS創英角ﾎﾟｯﾌﾟ体" panose="040B0A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D8F9"/>
    <a:srgbClr val="CDFC80"/>
    <a:srgbClr val="97E4FF"/>
    <a:srgbClr val="FFFF66"/>
    <a:srgbClr val="0066FF"/>
    <a:srgbClr val="FFCC66"/>
    <a:srgbClr val="FAFCAE"/>
    <a:srgbClr val="FEF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4" autoAdjust="0"/>
    <p:restoredTop sz="77675" autoAdjust="0"/>
  </p:normalViewPr>
  <p:slideViewPr>
    <p:cSldViewPr>
      <p:cViewPr varScale="1">
        <p:scale>
          <a:sx n="58" d="100"/>
          <a:sy n="58" d="100"/>
        </p:scale>
        <p:origin x="145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164"/>
    </p:cViewPr>
  </p:sorterViewPr>
  <p:notesViewPr>
    <p:cSldViewPr>
      <p:cViewPr varScale="1">
        <p:scale>
          <a:sx n="57" d="100"/>
          <a:sy n="57" d="100"/>
        </p:scale>
        <p:origin x="335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42D8B83E-5ED1-44E1-9E0C-2D2B8C91C3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4E6191E-C5A6-4ACD-ABE0-4E6142950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10391C5-6909-4AE1-8E66-61F0DE9623BE}" type="datetimeFigureOut">
              <a:rPr lang="ja-JP" altLang="en-US"/>
              <a:pPr>
                <a:defRPr/>
              </a:pPr>
              <a:t>2022/12/16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1002C52-1B15-450A-8532-785E81623C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8475" cy="339725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51343CE-9A1C-4550-A4F8-4BC545335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9275" y="6465888"/>
            <a:ext cx="4308475" cy="339725"/>
          </a:xfrm>
          <a:prstGeom prst="rect">
            <a:avLst/>
          </a:prstGeom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86FB92-C35B-4F79-8D08-6A4CD61C4C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8279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D3A9B19-840A-4716-8459-CC35651ED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8DF932-FC54-4BDE-B479-856D713F6D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pPr>
              <a:defRPr/>
            </a:pPr>
            <a:fld id="{63EBFE47-EE73-434A-878D-7D335FEAD7D5}" type="datetimeFigureOut">
              <a:rPr lang="ja-JP" altLang="en-US"/>
              <a:pPr>
                <a:defRPr/>
              </a:pPr>
              <a:t>2022/12/16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E7EB3014-B9F3-459E-ABFE-33026B87F5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7" tIns="46109" rIns="92217" bIns="46109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BCEA4CBB-29F3-4F94-87B9-48F40E10F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76600"/>
            <a:ext cx="7954962" cy="2679700"/>
          </a:xfrm>
          <a:prstGeom prst="rect">
            <a:avLst/>
          </a:prstGeom>
        </p:spPr>
        <p:txBody>
          <a:bodyPr vert="horz" lIns="92217" tIns="46109" rIns="92217" bIns="46109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651CE5-95A7-4B25-8380-A313291521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8475" cy="34131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3D9AC0-66FB-4325-8420-70D9F46AD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EA94EF-2014-42CF-9877-B71C06896B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9336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>
            <a:extLst>
              <a:ext uri="{FF2B5EF4-FFF2-40B4-BE49-F238E27FC236}">
                <a16:creationId xmlns:a16="http://schemas.microsoft.com/office/drawing/2014/main" id="{BBA37FBB-0AB4-4B82-8AFF-9B42B42D8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ー 2">
            <a:extLst>
              <a:ext uri="{FF2B5EF4-FFF2-40B4-BE49-F238E27FC236}">
                <a16:creationId xmlns:a16="http://schemas.microsoft.com/office/drawing/2014/main" id="{DE4C340A-6246-4C44-9A40-53841FEE0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124" name="スライド番号プレースホルダー 3">
            <a:extLst>
              <a:ext uri="{FF2B5EF4-FFF2-40B4-BE49-F238E27FC236}">
                <a16:creationId xmlns:a16="http://schemas.microsoft.com/office/drawing/2014/main" id="{1A2124E3-8179-422C-B71D-C5AA624944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1pPr>
            <a:lvl2pPr marL="747713" indent="-2873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2pPr>
            <a:lvl3pPr marL="1152525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3pPr>
            <a:lvl4pPr marL="1612900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4pPr>
            <a:lvl5pPr marL="2074863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9pPr>
          </a:lstStyle>
          <a:p>
            <a:fld id="{317C631A-16FF-4FB9-AE52-10FEB14DE1BE}" type="slidenum">
              <a:rPr lang="ja-JP" altLang="en-US" sz="1200" smtClean="0"/>
              <a:pPr/>
              <a:t>1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16547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A94EF-2014-42CF-9877-B71C06896B6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603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 1">
            <a:extLst>
              <a:ext uri="{FF2B5EF4-FFF2-40B4-BE49-F238E27FC236}">
                <a16:creationId xmlns:a16="http://schemas.microsoft.com/office/drawing/2014/main" id="{F998BBB1-5EE7-400F-A5C6-2732981938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ノート プレースホルダ 2">
            <a:extLst>
              <a:ext uri="{FF2B5EF4-FFF2-40B4-BE49-F238E27FC236}">
                <a16:creationId xmlns:a16="http://schemas.microsoft.com/office/drawing/2014/main" id="{B383265B-1EFB-4330-B20F-6FE0A520B6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2292" name="スライド番号プレースホルダ 3">
            <a:extLst>
              <a:ext uri="{FF2B5EF4-FFF2-40B4-BE49-F238E27FC236}">
                <a16:creationId xmlns:a16="http://schemas.microsoft.com/office/drawing/2014/main" id="{CDED29EA-3151-4955-9EC9-78EE187A3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1pPr>
            <a:lvl2pPr marL="747713" indent="-2873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2pPr>
            <a:lvl3pPr marL="1152525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3pPr>
            <a:lvl4pPr marL="1612900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4pPr>
            <a:lvl5pPr marL="2074863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9pPr>
          </a:lstStyle>
          <a:p>
            <a:fld id="{40CBBD7B-A2F6-4BC6-925F-08E0C15874B9}" type="slidenum">
              <a:rPr lang="ja-JP" altLang="en-US" sz="1200" smtClean="0"/>
              <a:pPr/>
              <a:t>6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02654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>
            <a:extLst>
              <a:ext uri="{FF2B5EF4-FFF2-40B4-BE49-F238E27FC236}">
                <a16:creationId xmlns:a16="http://schemas.microsoft.com/office/drawing/2014/main" id="{13D8DB9B-30CE-436D-8A2A-D7B619879D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>
            <a:extLst>
              <a:ext uri="{FF2B5EF4-FFF2-40B4-BE49-F238E27FC236}">
                <a16:creationId xmlns:a16="http://schemas.microsoft.com/office/drawing/2014/main" id="{2D722B47-8A3D-4F6D-9546-FD94F6F95A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0484" name="スライド番号プレースホルダー 3">
            <a:extLst>
              <a:ext uri="{FF2B5EF4-FFF2-40B4-BE49-F238E27FC236}">
                <a16:creationId xmlns:a16="http://schemas.microsoft.com/office/drawing/2014/main" id="{26E034FB-905A-4A98-AE92-259C17D6A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1pPr>
            <a:lvl2pPr marL="747713" indent="-2873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2pPr>
            <a:lvl3pPr marL="1152525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3pPr>
            <a:lvl4pPr marL="1612900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4pPr>
            <a:lvl5pPr marL="2074863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9pPr>
          </a:lstStyle>
          <a:p>
            <a:fld id="{48BB50C3-6E17-44C5-8985-F8B096050D4C}" type="slidenum">
              <a:rPr lang="ja-JP" altLang="en-US" sz="1200" smtClean="0"/>
              <a:pPr/>
              <a:t>13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87704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>
            <a:extLst>
              <a:ext uri="{FF2B5EF4-FFF2-40B4-BE49-F238E27FC236}">
                <a16:creationId xmlns:a16="http://schemas.microsoft.com/office/drawing/2014/main" id="{B5B92BC2-BF99-4BA5-BF19-6822F85517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 2">
            <a:extLst>
              <a:ext uri="{FF2B5EF4-FFF2-40B4-BE49-F238E27FC236}">
                <a16:creationId xmlns:a16="http://schemas.microsoft.com/office/drawing/2014/main" id="{E49EC68B-A1D5-4B93-A3C4-D6C5E386D6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8916" name="スライド番号プレースホルダ 3">
            <a:extLst>
              <a:ext uri="{FF2B5EF4-FFF2-40B4-BE49-F238E27FC236}">
                <a16:creationId xmlns:a16="http://schemas.microsoft.com/office/drawing/2014/main" id="{2A8C040E-4FD2-4455-B58F-47FA43FAA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1pPr>
            <a:lvl2pPr marL="747713" indent="-2873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2pPr>
            <a:lvl3pPr marL="1152525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3pPr>
            <a:lvl4pPr marL="1612900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4pPr>
            <a:lvl5pPr marL="2074863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9pPr>
          </a:lstStyle>
          <a:p>
            <a:fld id="{9C14032F-A6E2-4559-8AED-CFDE0567883E}" type="slidenum">
              <a:rPr lang="ja-JP" altLang="en-US" sz="1200" smtClean="0"/>
              <a:pPr/>
              <a:t>29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07186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>
            <a:extLst>
              <a:ext uri="{FF2B5EF4-FFF2-40B4-BE49-F238E27FC236}">
                <a16:creationId xmlns:a16="http://schemas.microsoft.com/office/drawing/2014/main" id="{5904E798-EF6D-432C-9D9C-9FB8B95419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ノート プレースホルダー 2">
            <a:extLst>
              <a:ext uri="{FF2B5EF4-FFF2-40B4-BE49-F238E27FC236}">
                <a16:creationId xmlns:a16="http://schemas.microsoft.com/office/drawing/2014/main" id="{5876B0CA-4443-4043-8A52-F64B3FECE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964" name="スライド番号プレースホルダー 3">
            <a:extLst>
              <a:ext uri="{FF2B5EF4-FFF2-40B4-BE49-F238E27FC236}">
                <a16:creationId xmlns:a16="http://schemas.microsoft.com/office/drawing/2014/main" id="{8DFE050F-8B16-4FE3-8679-4A31A8BFD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1pPr>
            <a:lvl2pPr marL="747713" indent="-2873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2pPr>
            <a:lvl3pPr marL="1152525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3pPr>
            <a:lvl4pPr marL="1612900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4pPr>
            <a:lvl5pPr marL="2074863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9pPr>
          </a:lstStyle>
          <a:p>
            <a:fld id="{F698B944-3521-42DA-9973-2AA78D12D26B}" type="slidenum">
              <a:rPr lang="ja-JP" altLang="en-US" sz="1200" smtClean="0"/>
              <a:pPr/>
              <a:t>30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470246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ー 1">
            <a:extLst>
              <a:ext uri="{FF2B5EF4-FFF2-40B4-BE49-F238E27FC236}">
                <a16:creationId xmlns:a16="http://schemas.microsoft.com/office/drawing/2014/main" id="{2A2D918E-864B-4063-B868-A62801C31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ノート プレースホルダー 2">
            <a:extLst>
              <a:ext uri="{FF2B5EF4-FFF2-40B4-BE49-F238E27FC236}">
                <a16:creationId xmlns:a16="http://schemas.microsoft.com/office/drawing/2014/main" id="{548D4D2C-13EB-46BB-92B0-2AEB4946C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348" name="スライド番号プレースホルダー 3">
            <a:extLst>
              <a:ext uri="{FF2B5EF4-FFF2-40B4-BE49-F238E27FC236}">
                <a16:creationId xmlns:a16="http://schemas.microsoft.com/office/drawing/2014/main" id="{9E850FCF-5EA5-4EA1-8B64-3A5FED713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1pPr>
            <a:lvl2pPr marL="747713" indent="-2873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2pPr>
            <a:lvl3pPr marL="1152525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3pPr>
            <a:lvl4pPr marL="1612900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4pPr>
            <a:lvl5pPr marL="2074863" indent="-23018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defRPr>
            </a:lvl9pPr>
          </a:lstStyle>
          <a:p>
            <a:fld id="{0AF3A640-0919-44BC-B60A-B38738E171FD}" type="slidenum">
              <a:rPr lang="ja-JP" altLang="en-US" sz="1200" smtClean="0"/>
              <a:pPr/>
              <a:t>44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48106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A2941B-DCDD-4860-83D9-104C9912E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3BC59B-0A1A-4BED-900F-489E0FBC1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227FB6-5E5C-4269-927C-9B06E4267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0C67B-5761-4C98-83F7-85C2A4AF1E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691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E9D315-4751-4FB7-9F5F-EDAB8A6E9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3BFEFA-3003-41E8-B3E5-D94770287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B2D060-A0CD-4D7D-A05A-ECC12278E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15553-8774-4E83-9FE9-454441172F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441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6C17DE-977F-428F-8C6A-4FBDAB177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055A55-E53B-49D7-9994-49D67B5A3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9AB0A1-706C-420D-8A0C-0AD76B708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6736B-6A5F-4678-A6A4-B93F44D46E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54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B0EF07-EA55-4FD8-948B-A9E40BD91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3C3F45-FD74-4012-BEF2-753CB3CC9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77EFBC-DB21-4C9E-8C03-0D387D98E7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5696B-9F66-46CC-9EDF-8707131080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377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C781A7-9C3B-47D0-9800-13F8707DC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F88A04-F8B1-4069-8CF7-01CB03A4E0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0E150-084A-4277-B1CC-A4F41BCC5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4E9EE-0A85-47A0-9EC2-E781A8CA32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70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7F123-9550-4C54-936D-81BB4984A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17F82F-826F-4CFA-A3FD-131103172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2B88D-B115-4E1A-ACEF-D496C5F05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02AAC-25D4-407C-ADEA-D13A67584B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864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CB0996-2605-4FBB-B49C-5A05CA6C7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5FC835-162F-4CB4-88A0-6B851F1D0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BB82D4-3539-45FF-8BD8-B7FE092BC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19E3-BFE0-41B4-81BD-0C58C98F8D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031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279400-4E02-4E27-8050-C0BA5C63A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93EC2F-3BD6-42CE-8EF5-C1E92E590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4DB9DE-3752-4514-A046-C8AC88145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A10C-8906-4FAA-AA1A-7DB4723C1E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418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BB0256-32ED-401E-A488-F8EAC4122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757FF1-0B17-4B9D-9894-8578A307F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351CAE-FD7C-44E4-8E0C-207D7FED7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B190-E0A7-4242-B7D8-DA75E4FB77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235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5F86E-8932-44B9-916D-D2F5E76AD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78A8F-DB92-4B7D-AD34-58A7870A5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E7D4B-917F-4ED2-B195-CB7C75BCA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AD612-F115-451C-84D7-61B73A287B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3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C51A8-419F-4E6C-BDF8-C23B523E8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89D5ED-B3AB-4BA3-A6FC-6964D6D65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18A045-2098-4497-904C-446D34433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8B7B-9483-4A67-8C70-9BAB50F04E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029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DDD9906-4DE1-449A-BA4A-9B5A6603E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F97C42-B01B-4050-9A1E-E4846D53C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3F48D8-A5CF-4406-B78C-33D9F99F93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7B40A4-3F20-4F20-B2EF-BD65198FA2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062DF87-9369-4C09-AAA9-558F12BE7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4FA1CE9-84D0-4078-BF38-93255BA9CC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hyperlink" Target="http://localhos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localhos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localhost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localhos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localhost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hyperlink" Target="http://localhost/" TargetMode="Externa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localhost/" TargetMode="Externa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" TargetMode="External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" TargetMode="External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30.png"/><Relationship Id="rId4" Type="http://schemas.openxmlformats.org/officeDocument/2006/relationships/hyperlink" Target="http://localhos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88A3420F-44F5-479E-A639-D77643977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063" y="4292600"/>
            <a:ext cx="8516937" cy="104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40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みんなも知ってる門真の名産</a:t>
            </a:r>
            <a:endParaRPr lang="en-US" altLang="ja-JP" sz="40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40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○○○○や○○○がどんなふうに</a:t>
            </a:r>
            <a:endParaRPr lang="en-US" altLang="ja-JP" sz="40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40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育てられているのか知ろう！！</a:t>
            </a:r>
            <a:endParaRPr lang="ja-JP" altLang="ja-JP" sz="40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099" name="タイトル 3">
            <a:extLst>
              <a:ext uri="{FF2B5EF4-FFF2-40B4-BE49-F238E27FC236}">
                <a16:creationId xmlns:a16="http://schemas.microsoft.com/office/drawing/2014/main" id="{CF006231-973C-4DD8-9251-D93D755D2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1006475"/>
            <a:ext cx="8358187" cy="3000375"/>
          </a:xfrm>
        </p:spPr>
        <p:txBody>
          <a:bodyPr/>
          <a:lstStyle/>
          <a:p>
            <a:r>
              <a:rPr lang="ja-JP" altLang="en-US" sz="9600">
                <a:solidFill>
                  <a:srgbClr val="009A4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門真の農業を知ろう！</a:t>
            </a:r>
          </a:p>
        </p:txBody>
      </p:sp>
      <p:pic>
        <p:nvPicPr>
          <p:cNvPr id="4100" name="図 2">
            <a:extLst>
              <a:ext uri="{FF2B5EF4-FFF2-40B4-BE49-F238E27FC236}">
                <a16:creationId xmlns:a16="http://schemas.microsoft.com/office/drawing/2014/main" id="{CA18BEEA-D9BA-4623-8BDF-9C8F054BB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2740025"/>
            <a:ext cx="118268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れんこんは、はすの地下茎が肥大した部分を食べる">
            <a:extLst>
              <a:ext uri="{FF2B5EF4-FFF2-40B4-BE49-F238E27FC236}">
                <a16:creationId xmlns:a16="http://schemas.microsoft.com/office/drawing/2014/main" id="{F182851A-6233-4E20-881C-4969ABD3C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996950"/>
            <a:ext cx="8505825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01C6F96B-B1D6-4F27-99BD-2390808756E7}"/>
              </a:ext>
            </a:extLst>
          </p:cNvPr>
          <p:cNvSpPr/>
          <p:nvPr/>
        </p:nvSpPr>
        <p:spPr>
          <a:xfrm>
            <a:off x="323850" y="1268413"/>
            <a:ext cx="1441450" cy="7921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E77F13B-14F7-4D5E-A04E-BDD35FE07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53975"/>
            <a:ext cx="9288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5400" b="1" kern="0" dirty="0">
                <a:solidFill>
                  <a:schemeClr val="tx2"/>
                </a:solidFill>
                <a:latin typeface="+mj-lt"/>
                <a:cs typeface="+mj-cs"/>
              </a:rPr>
              <a:t>れんこんはこうなっている！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>
            <a:extLst>
              <a:ext uri="{FF2B5EF4-FFF2-40B4-BE49-F238E27FC236}">
                <a16:creationId xmlns:a16="http://schemas.microsoft.com/office/drawing/2014/main" id="{577A9AAD-BABC-451E-A0AB-008C8D65F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884" y="1526764"/>
            <a:ext cx="7476200" cy="491641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F7B7F3F-445A-4BFA-9DAE-DBBED2AF6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7475"/>
            <a:ext cx="4286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れんこん</a:t>
            </a: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16581AA4-9F93-4E20-9909-349AE3E2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55625"/>
            <a:ext cx="37084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ja-JP" altLang="en-US" b="1">
                <a:ea typeface="HGS創英角ﾎﾟｯﾌﾟ体" panose="040B0A00000000000000" pitchFamily="50" charset="-128"/>
              </a:rPr>
              <a:t>１０月</a:t>
            </a:r>
            <a:endParaRPr lang="en-US" altLang="ja-JP" b="1">
              <a:ea typeface="HGS創英角ﾎﾟｯﾌﾟ体" panose="040B0A00000000000000" pitchFamily="50" charset="-128"/>
            </a:endParaRPr>
          </a:p>
          <a:p>
            <a:pPr algn="ctr"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ja-JP" altLang="en-US" b="1">
                <a:ea typeface="HGS創英角ﾎﾟｯﾌﾟ体" panose="040B0A00000000000000" pitchFamily="50" charset="-128"/>
              </a:rPr>
              <a:t>がら刈り</a:t>
            </a:r>
          </a:p>
        </p:txBody>
      </p:sp>
      <p:sp>
        <p:nvSpPr>
          <p:cNvPr id="2" name="四角形: 1 つの角を切り取る 1">
            <a:extLst>
              <a:ext uri="{FF2B5EF4-FFF2-40B4-BE49-F238E27FC236}">
                <a16:creationId xmlns:a16="http://schemas.microsoft.com/office/drawing/2014/main" id="{3D200E2F-0DEE-4748-9882-1F413D1B97B1}"/>
              </a:ext>
            </a:extLst>
          </p:cNvPr>
          <p:cNvSpPr/>
          <p:nvPr/>
        </p:nvSpPr>
        <p:spPr>
          <a:xfrm>
            <a:off x="6550025" y="398463"/>
            <a:ext cx="1909763" cy="1036637"/>
          </a:xfrm>
          <a:prstGeom prst="snip1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7414" name="Picture 8" descr="春夏秋冬のイラスト文字「秋」">
            <a:extLst>
              <a:ext uri="{FF2B5EF4-FFF2-40B4-BE49-F238E27FC236}">
                <a16:creationId xmlns:a16="http://schemas.microsoft.com/office/drawing/2014/main" id="{0CB1768B-BA92-4FEF-8DEB-521DBFFB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550" y="165100"/>
            <a:ext cx="1392238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図 4">
            <a:extLst>
              <a:ext uri="{FF2B5EF4-FFF2-40B4-BE49-F238E27FC236}">
                <a16:creationId xmlns:a16="http://schemas.microsoft.com/office/drawing/2014/main" id="{1C7DA945-8D60-40D2-8F3C-F213D60D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1474788"/>
            <a:ext cx="6524625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85F3561-9616-44D2-B3E7-226D124A1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2100"/>
            <a:ext cx="4848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れんこん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D71E2F-F85D-4B13-B4C4-ACAE9C217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2055813"/>
            <a:ext cx="22971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kern="0" dirty="0">
                <a:solidFill>
                  <a:schemeClr val="tx2"/>
                </a:solidFill>
                <a:latin typeface="+mj-lt"/>
                <a:cs typeface="+mj-cs"/>
              </a:rPr>
              <a:t>田</a:t>
            </a:r>
            <a:r>
              <a:rPr lang="ja-JP" altLang="en-US" sz="2800" b="1" kern="0" dirty="0" err="1">
                <a:solidFill>
                  <a:schemeClr val="tx2"/>
                </a:solidFill>
                <a:latin typeface="+mj-lt"/>
                <a:cs typeface="+mj-cs"/>
              </a:rPr>
              <a:t>げた</a:t>
            </a:r>
            <a:endParaRPr lang="en-US" altLang="ja-JP" sz="2800" b="1" kern="0" dirty="0">
              <a:solidFill>
                <a:schemeClr val="tx2"/>
              </a:solidFill>
              <a:latin typeface="+mj-lt"/>
              <a:cs typeface="+mj-cs"/>
            </a:endParaRPr>
          </a:p>
          <a:p>
            <a:pPr algn="ctr" eaLnBrk="1" hangingPunct="1">
              <a:defRPr/>
            </a:pPr>
            <a:r>
              <a:rPr lang="ja-JP" altLang="en-US" sz="2800" b="1" kern="0" dirty="0">
                <a:solidFill>
                  <a:schemeClr val="tx2"/>
                </a:solidFill>
                <a:latin typeface="+mj-lt"/>
                <a:cs typeface="+mj-cs"/>
              </a:rPr>
              <a:t>（なんば）</a:t>
            </a:r>
            <a:endParaRPr lang="en-US" altLang="ja-JP" sz="2800" b="1" kern="0" dirty="0">
              <a:solidFill>
                <a:schemeClr val="tx2"/>
              </a:solidFill>
              <a:latin typeface="+mj-lt"/>
              <a:cs typeface="+mj-cs"/>
            </a:endParaRPr>
          </a:p>
          <a:p>
            <a:pPr algn="ctr" eaLnBrk="1" hangingPunct="1">
              <a:defRPr/>
            </a:pPr>
            <a:endParaRPr lang="en-US" altLang="ja-JP" sz="2800" b="1" kern="0" dirty="0">
              <a:solidFill>
                <a:schemeClr val="tx2"/>
              </a:solidFill>
              <a:latin typeface="+mj-lt"/>
              <a:cs typeface="+mj-cs"/>
            </a:endParaRPr>
          </a:p>
          <a:p>
            <a:pPr algn="ctr" eaLnBrk="1" hangingPunct="1">
              <a:defRPr/>
            </a:pPr>
            <a:r>
              <a:rPr lang="ja-JP" altLang="en-US" b="1" kern="0" dirty="0">
                <a:solidFill>
                  <a:schemeClr val="tx2"/>
                </a:solidFill>
                <a:latin typeface="+mj-lt"/>
                <a:cs typeface="+mj-cs"/>
              </a:rPr>
              <a:t>どうして</a:t>
            </a:r>
            <a:endParaRPr lang="en-US" altLang="ja-JP" b="1" kern="0" dirty="0">
              <a:solidFill>
                <a:schemeClr val="tx2"/>
              </a:solidFill>
              <a:latin typeface="+mj-lt"/>
              <a:cs typeface="+mj-cs"/>
            </a:endParaRPr>
          </a:p>
          <a:p>
            <a:pPr algn="ctr" eaLnBrk="1" hangingPunct="1">
              <a:defRPr/>
            </a:pPr>
            <a:r>
              <a:rPr lang="ja-JP" altLang="en-US" b="1" kern="0" dirty="0">
                <a:solidFill>
                  <a:schemeClr val="tx2"/>
                </a:solidFill>
                <a:latin typeface="+mj-lt"/>
                <a:cs typeface="+mj-cs"/>
              </a:rPr>
              <a:t>これをはいているの？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A4CD5B15-5C62-44E8-AE62-792F10FD834B}"/>
              </a:ext>
            </a:extLst>
          </p:cNvPr>
          <p:cNvCxnSpPr>
            <a:cxnSpLocks/>
          </p:cNvCxnSpPr>
          <p:nvPr/>
        </p:nvCxnSpPr>
        <p:spPr>
          <a:xfrm>
            <a:off x="1304925" y="4502150"/>
            <a:ext cx="865188" cy="1227138"/>
          </a:xfrm>
          <a:prstGeom prst="straightConnector1">
            <a:avLst/>
          </a:prstGeom>
          <a:ln w="177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テキスト ボックス 3">
            <a:extLst>
              <a:ext uri="{FF2B5EF4-FFF2-40B4-BE49-F238E27FC236}">
                <a16:creationId xmlns:a16="http://schemas.microsoft.com/office/drawing/2014/main" id="{D0AB0BC7-7A0C-4035-BE98-EC07C2984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3609975"/>
            <a:ext cx="1871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ea typeface="HGS創英角ﾎﾟｯﾌﾟ体" panose="040B0A00000000000000" pitchFamily="50" charset="-128"/>
              </a:rPr>
              <a:t>足元をみてみると</a:t>
            </a:r>
          </a:p>
        </p:txBody>
      </p:sp>
      <p:grpSp>
        <p:nvGrpSpPr>
          <p:cNvPr id="18439" name="グループ化 3">
            <a:extLst>
              <a:ext uri="{FF2B5EF4-FFF2-40B4-BE49-F238E27FC236}">
                <a16:creationId xmlns:a16="http://schemas.microsoft.com/office/drawing/2014/main" id="{2352525A-259D-469B-BFDE-DB48D7930D22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376238"/>
            <a:ext cx="3708400" cy="1065212"/>
            <a:chOff x="5400104" y="376238"/>
            <a:chExt cx="3708400" cy="1065804"/>
          </a:xfrm>
        </p:grpSpPr>
        <p:sp>
          <p:nvSpPr>
            <p:cNvPr id="18443" name="Text Box 6">
              <a:extLst>
                <a:ext uri="{FF2B5EF4-FFF2-40B4-BE49-F238E27FC236}">
                  <a16:creationId xmlns:a16="http://schemas.microsoft.com/office/drawing/2014/main" id="{1E99F44A-FA12-43B6-B843-2DD2D5CBE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0104" y="520700"/>
              <a:ext cx="3708400" cy="9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１０月</a:t>
              </a:r>
              <a:endParaRPr lang="en-US" altLang="ja-JP" b="1">
                <a:ea typeface="HGS創英角ﾎﾟｯﾌﾟ体" panose="040B0A00000000000000" pitchFamily="50" charset="-128"/>
              </a:endParaRPr>
            </a:p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がら刈り</a:t>
              </a:r>
            </a:p>
          </p:txBody>
        </p:sp>
        <p:sp>
          <p:nvSpPr>
            <p:cNvPr id="10" name="四角形: 1 つの角を切り取る 9">
              <a:extLst>
                <a:ext uri="{FF2B5EF4-FFF2-40B4-BE49-F238E27FC236}">
                  <a16:creationId xmlns:a16="http://schemas.microsoft.com/office/drawing/2014/main" id="{E9E1C14F-21F7-42F4-BD03-95F46253B057}"/>
                </a:ext>
              </a:extLst>
            </p:cNvPr>
            <p:cNvSpPr/>
            <p:nvPr/>
          </p:nvSpPr>
          <p:spPr>
            <a:xfrm>
              <a:off x="6254179" y="376238"/>
              <a:ext cx="1917700" cy="1037213"/>
            </a:xfrm>
            <a:prstGeom prst="snip1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pic>
        <p:nvPicPr>
          <p:cNvPr id="18440" name="Picture 8" descr="春夏秋冬のイラスト文字「秋」">
            <a:extLst>
              <a:ext uri="{FF2B5EF4-FFF2-40B4-BE49-F238E27FC236}">
                <a16:creationId xmlns:a16="http://schemas.microsoft.com/office/drawing/2014/main" id="{B63CB673-B080-4E6D-8C0E-0F37F291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88" y="165100"/>
            <a:ext cx="139223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AAD09D1-218C-4D58-AE51-1A4EAF071A8A}"/>
              </a:ext>
            </a:extLst>
          </p:cNvPr>
          <p:cNvCxnSpPr>
            <a:cxnSpLocks/>
          </p:cNvCxnSpPr>
          <p:nvPr/>
        </p:nvCxnSpPr>
        <p:spPr>
          <a:xfrm flipH="1">
            <a:off x="4902200" y="5376863"/>
            <a:ext cx="1116013" cy="487362"/>
          </a:xfrm>
          <a:prstGeom prst="straightConnector1">
            <a:avLst/>
          </a:prstGeom>
          <a:ln w="177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693" y="4913151"/>
            <a:ext cx="1800225" cy="14147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A8E7DE95-0949-4C2E-AA43-E525599856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405" y="1564698"/>
            <a:ext cx="3971927" cy="5286375"/>
          </a:xfrm>
          <a:extLst/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dirty="0">
                <a:highlight>
                  <a:srgbClr val="FFFF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Q.</a:t>
            </a:r>
            <a:r>
              <a:rPr lang="ja-JP" altLang="en-US" dirty="0">
                <a:highlight>
                  <a:srgbClr val="FFFF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「田</a:t>
            </a:r>
            <a:r>
              <a:rPr lang="ja-JP" altLang="en-US" dirty="0" err="1">
                <a:highlight>
                  <a:srgbClr val="FFFF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げた</a:t>
            </a:r>
            <a:r>
              <a:rPr lang="ja-JP" altLang="en-US" dirty="0">
                <a:highlight>
                  <a:srgbClr val="FFFF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」は何のためにはいているのでしょう？</a:t>
            </a:r>
            <a:endParaRPr lang="en-US" altLang="ja-JP" dirty="0">
              <a:highlight>
                <a:srgbClr val="FFFF66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buFontTx/>
              <a:buNone/>
              <a:defRPr/>
            </a:pPr>
            <a:endParaRPr lang="en-US" altLang="ja-JP" sz="1200" dirty="0">
              <a:highlight>
                <a:srgbClr val="FEF0FD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①ファッション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②足が土の中に沈むと動きにくいから、足が沈まないように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③れんこんをふみつぶさないように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5C74E38E-7D7E-4A6C-9396-B2C083CEE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8737" y="1671060"/>
            <a:ext cx="4989419" cy="4349750"/>
          </a:xfrm>
          <a:prstGeom prst="roundRect">
            <a:avLst>
              <a:gd name="adj" fmla="val 1232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AB5E670-8944-4066-B81B-34031B77A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84163"/>
            <a:ext cx="471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rgbClr val="000000"/>
                </a:solidFill>
                <a:latin typeface="Arial"/>
              </a:rPr>
              <a:t>れんこん</a:t>
            </a:r>
          </a:p>
        </p:txBody>
      </p:sp>
      <p:pic>
        <p:nvPicPr>
          <p:cNvPr id="19461" name="Picture 8" descr="春夏秋冬のイラスト文字「秋」">
            <a:extLst>
              <a:ext uri="{FF2B5EF4-FFF2-40B4-BE49-F238E27FC236}">
                <a16:creationId xmlns:a16="http://schemas.microsoft.com/office/drawing/2014/main" id="{84E1316C-23EB-4289-ADA4-E5154BB4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425" y="141288"/>
            <a:ext cx="139223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グループ化 13">
            <a:extLst>
              <a:ext uri="{FF2B5EF4-FFF2-40B4-BE49-F238E27FC236}">
                <a16:creationId xmlns:a16="http://schemas.microsoft.com/office/drawing/2014/main" id="{A6F808A9-2A19-463C-B465-F393685A486A}"/>
              </a:ext>
            </a:extLst>
          </p:cNvPr>
          <p:cNvGrpSpPr>
            <a:grpSpLocks/>
          </p:cNvGrpSpPr>
          <p:nvPr/>
        </p:nvGrpSpPr>
        <p:grpSpPr bwMode="auto">
          <a:xfrm>
            <a:off x="5759450" y="376238"/>
            <a:ext cx="3708400" cy="1065212"/>
            <a:chOff x="5400104" y="376238"/>
            <a:chExt cx="3708400" cy="1065804"/>
          </a:xfrm>
        </p:grpSpPr>
        <p:sp>
          <p:nvSpPr>
            <p:cNvPr id="19464" name="Text Box 6">
              <a:extLst>
                <a:ext uri="{FF2B5EF4-FFF2-40B4-BE49-F238E27FC236}">
                  <a16:creationId xmlns:a16="http://schemas.microsoft.com/office/drawing/2014/main" id="{C25C91FB-8586-4097-A4B9-3BA846023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0104" y="520700"/>
              <a:ext cx="3708400" cy="9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１０月</a:t>
              </a:r>
              <a:endParaRPr lang="en-US" altLang="ja-JP" b="1">
                <a:ea typeface="HGS創英角ﾎﾟｯﾌﾟ体" panose="040B0A00000000000000" pitchFamily="50" charset="-128"/>
              </a:endParaRPr>
            </a:p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がら刈り</a:t>
              </a:r>
            </a:p>
          </p:txBody>
        </p:sp>
        <p:sp>
          <p:nvSpPr>
            <p:cNvPr id="16" name="四角形: 1 つの角を切り取る 15">
              <a:extLst>
                <a:ext uri="{FF2B5EF4-FFF2-40B4-BE49-F238E27FC236}">
                  <a16:creationId xmlns:a16="http://schemas.microsoft.com/office/drawing/2014/main" id="{60F969F9-0D73-41EC-A5FE-66052BAD4EC8}"/>
                </a:ext>
              </a:extLst>
            </p:cNvPr>
            <p:cNvSpPr/>
            <p:nvPr/>
          </p:nvSpPr>
          <p:spPr>
            <a:xfrm>
              <a:off x="6254179" y="376238"/>
              <a:ext cx="1917700" cy="1037213"/>
            </a:xfrm>
            <a:prstGeom prst="snip1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コンテンツ プレースホルダ 2">
            <a:extLst>
              <a:ext uri="{FF2B5EF4-FFF2-40B4-BE49-F238E27FC236}">
                <a16:creationId xmlns:a16="http://schemas.microsoft.com/office/drawing/2014/main" id="{BED85BA3-1C65-4FA6-A469-1980078D57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2613" y="522288"/>
            <a:ext cx="8843962" cy="3656012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60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</a:t>
            </a:r>
            <a:endParaRPr lang="en-US" altLang="ja-JP" sz="60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buFontTx/>
              <a:buNone/>
            </a:pPr>
            <a:endParaRPr lang="en-US" altLang="ja-JP" sz="11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buFontTx/>
              <a:buNone/>
            </a:pPr>
            <a:r>
              <a:rPr lang="ja-JP" altLang="en-US" sz="36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②足が土の中に沈むと動きにくいから、</a:t>
            </a:r>
            <a:endParaRPr lang="en-US" altLang="ja-JP" sz="36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buFontTx/>
              <a:buNone/>
            </a:pPr>
            <a:r>
              <a:rPr lang="ja-JP" altLang="en-US" sz="36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足が沈まないように</a:t>
            </a:r>
            <a:endParaRPr lang="en-US" altLang="ja-JP" sz="36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buFontTx/>
              <a:buNone/>
            </a:pPr>
            <a:r>
              <a:rPr lang="ja-JP" altLang="en-US" sz="36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③れんこんをふみつぶさないように</a:t>
            </a:r>
            <a:endParaRPr lang="en-US" altLang="ja-JP" sz="36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buFontTx/>
              <a:buNone/>
            </a:pPr>
            <a:r>
              <a:rPr lang="ja-JP" altLang="en-US" sz="4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</a:t>
            </a:r>
          </a:p>
        </p:txBody>
      </p:sp>
      <p:pic>
        <p:nvPicPr>
          <p:cNvPr id="23555" name="Picture 7">
            <a:extLst>
              <a:ext uri="{FF2B5EF4-FFF2-40B4-BE49-F238E27FC236}">
                <a16:creationId xmlns:a16="http://schemas.microsoft.com/office/drawing/2014/main" id="{CFF26810-BBB9-455F-8C38-B7455F981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814731"/>
            <a:ext cx="3685923" cy="28648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365104"/>
            <a:ext cx="2376264" cy="18674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EB2C7ED-0586-409D-8433-362B99B7A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895350"/>
            <a:ext cx="88455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altLang="ja-JP" sz="6000" kern="0" dirty="0">
              <a:latin typeface="HGS創英角ﾎﾟｯﾌﾟ体" panose="040B0A00000000000000" pitchFamily="50" charset="-128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ja-JP" altLang="en-US" sz="6000" kern="0" dirty="0">
                <a:latin typeface="HGS創英角ﾎﾟｯﾌﾟ体" panose="040B0A00000000000000" pitchFamily="50" charset="-128"/>
              </a:rPr>
              <a:t>冬になると、いよいよ</a:t>
            </a:r>
            <a:endParaRPr lang="en-US" altLang="ja-JP" sz="6000" kern="0" dirty="0">
              <a:latin typeface="HGS創英角ﾎﾟｯﾌﾟ体" panose="040B0A00000000000000" pitchFamily="50" charset="-128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ja-JP" altLang="en-US" sz="6000" kern="0" dirty="0">
                <a:latin typeface="HGS創英角ﾎﾟｯﾌﾟ体" panose="040B0A00000000000000" pitchFamily="50" charset="-128"/>
              </a:rPr>
              <a:t>れんこんを掘ります！</a:t>
            </a:r>
            <a:endParaRPr lang="en-US" altLang="ja-JP" sz="6000" kern="0" dirty="0">
              <a:latin typeface="HGS創英角ﾎﾟｯﾌﾟ体" panose="040B0A00000000000000" pitchFamily="50" charset="-128"/>
            </a:endParaRPr>
          </a:p>
        </p:txBody>
      </p:sp>
      <p:pic>
        <p:nvPicPr>
          <p:cNvPr id="22531" name="Picture 5" descr="レンコンの収穫のイラスト">
            <a:extLst>
              <a:ext uri="{FF2B5EF4-FFF2-40B4-BE49-F238E27FC236}">
                <a16:creationId xmlns:a16="http://schemas.microsoft.com/office/drawing/2014/main" id="{B6541CF1-C24B-4990-A7A6-632BAAA5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432300"/>
            <a:ext cx="1993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コンテンツ プレースホルダ 2">
            <a:extLst>
              <a:ext uri="{FF2B5EF4-FFF2-40B4-BE49-F238E27FC236}">
                <a16:creationId xmlns:a16="http://schemas.microsoft.com/office/drawing/2014/main" id="{A3968B31-232B-4DE2-8DAD-5B46304B04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231" y="1916832"/>
            <a:ext cx="9144000" cy="3151683"/>
          </a:xfrm>
          <a:extLst/>
        </p:spPr>
        <p:txBody>
          <a:bodyPr/>
          <a:lstStyle/>
          <a:p>
            <a:pPr>
              <a:lnSpc>
                <a:spcPts val="3000"/>
              </a:lnSpc>
              <a:buFontTx/>
              <a:buNone/>
              <a:defRPr/>
            </a:pPr>
            <a:r>
              <a:rPr lang="en-US" altLang="ja-JP" dirty="0">
                <a:highlight>
                  <a:srgbClr val="FCD8F9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Q. </a:t>
            </a:r>
            <a:r>
              <a:rPr lang="ja-JP" altLang="en-US" dirty="0">
                <a:highlight>
                  <a:srgbClr val="FCD8F9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農家の人はれんこんをどうやって掘るのでしょう？</a:t>
            </a:r>
            <a:endParaRPr lang="en-US" altLang="ja-JP" dirty="0">
              <a:highlight>
                <a:srgbClr val="FCD8F9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000"/>
              </a:lnSpc>
              <a:buFontTx/>
              <a:buNone/>
              <a:defRPr/>
            </a:pPr>
            <a:r>
              <a:rPr lang="ja-JP" altLang="en-US" dirty="0">
                <a:highlight>
                  <a:srgbClr val="FCD8F9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掘るための道具があります。</a:t>
            </a:r>
            <a:endParaRPr lang="en-US" altLang="ja-JP" dirty="0">
              <a:highlight>
                <a:srgbClr val="FCD8F9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E41DA1B-CBA0-4040-9995-231EE2636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77825"/>
            <a:ext cx="478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れんこん</a:t>
            </a:r>
          </a:p>
        </p:txBody>
      </p:sp>
      <p:pic>
        <p:nvPicPr>
          <p:cNvPr id="23561" name="図 14" descr="備中ぐわとペットボトル.JPG">
            <a:extLst>
              <a:ext uri="{FF2B5EF4-FFF2-40B4-BE49-F238E27FC236}">
                <a16:creationId xmlns:a16="http://schemas.microsoft.com/office/drawing/2014/main" id="{1575D29D-2BA9-472B-B5CD-43950051A3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152563"/>
            <a:ext cx="2624138" cy="34988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図 13" descr="すきとペットボトル.JPG">
            <a:extLst>
              <a:ext uri="{FF2B5EF4-FFF2-40B4-BE49-F238E27FC236}">
                <a16:creationId xmlns:a16="http://schemas.microsoft.com/office/drawing/2014/main" id="{7058312E-1A15-41B4-BA65-C2E787C127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644" y="3155132"/>
            <a:ext cx="2624138" cy="34988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テキスト ボックス 14">
            <a:extLst>
              <a:ext uri="{FF2B5EF4-FFF2-40B4-BE49-F238E27FC236}">
                <a16:creationId xmlns:a16="http://schemas.microsoft.com/office/drawing/2014/main" id="{4BF54018-0E10-415F-BD1C-F0D44B376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924175"/>
            <a:ext cx="1000125" cy="523875"/>
          </a:xfrm>
          <a:prstGeom prst="rect">
            <a:avLst/>
          </a:prstGeom>
          <a:solidFill>
            <a:srgbClr val="97E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ea typeface="HGS創英角ﾎﾟｯﾌﾟ体" panose="040B0A00000000000000" pitchFamily="50" charset="-128"/>
              </a:rPr>
              <a:t>す き</a:t>
            </a:r>
          </a:p>
        </p:txBody>
      </p:sp>
      <p:sp>
        <p:nvSpPr>
          <p:cNvPr id="23559" name="テキスト ボックス 14">
            <a:extLst>
              <a:ext uri="{FF2B5EF4-FFF2-40B4-BE49-F238E27FC236}">
                <a16:creationId xmlns:a16="http://schemas.microsoft.com/office/drawing/2014/main" id="{8C547A9C-E312-488B-BBEE-0258D3376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2997200"/>
            <a:ext cx="1666875" cy="522288"/>
          </a:xfrm>
          <a:prstGeom prst="rect">
            <a:avLst/>
          </a:prstGeom>
          <a:solidFill>
            <a:srgbClr val="97E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ea typeface="HGS創英角ﾎﾟｯﾌﾟ体" panose="040B0A00000000000000" pitchFamily="50" charset="-128"/>
              </a:rPr>
              <a:t>備中ぐわ</a:t>
            </a:r>
          </a:p>
        </p:txBody>
      </p:sp>
      <p:grpSp>
        <p:nvGrpSpPr>
          <p:cNvPr id="23560" name="グループ化 2">
            <a:extLst>
              <a:ext uri="{FF2B5EF4-FFF2-40B4-BE49-F238E27FC236}">
                <a16:creationId xmlns:a16="http://schemas.microsoft.com/office/drawing/2014/main" id="{2CCAE270-D166-433A-97E7-B6E863134132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433388"/>
            <a:ext cx="3887788" cy="1123950"/>
            <a:chOff x="5076701" y="377826"/>
            <a:chExt cx="3887787" cy="1123950"/>
          </a:xfrm>
        </p:grpSpPr>
        <p:sp>
          <p:nvSpPr>
            <p:cNvPr id="23564" name="Text Box 4">
              <a:extLst>
                <a:ext uri="{FF2B5EF4-FFF2-40B4-BE49-F238E27FC236}">
                  <a16:creationId xmlns:a16="http://schemas.microsoft.com/office/drawing/2014/main" id="{41C45D18-5C19-46FE-BE39-EDB80AED8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701" y="548680"/>
              <a:ext cx="3887787" cy="9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800" b="1">
                  <a:ea typeface="HGS創英角ﾎﾟｯﾌﾟ体" panose="040B0A00000000000000" pitchFamily="50" charset="-128"/>
                </a:rPr>
                <a:t>　　</a:t>
              </a:r>
              <a:r>
                <a:rPr lang="ja-JP" altLang="en-US" b="1">
                  <a:ea typeface="HGS創英角ﾎﾟｯﾌﾟ体" panose="040B0A00000000000000" pitchFamily="50" charset="-128"/>
                </a:rPr>
                <a:t>収　穫</a:t>
              </a:r>
              <a:endParaRPr lang="en-US" altLang="ja-JP" b="1">
                <a:ea typeface="HGS創英角ﾎﾟｯﾌﾟ体" panose="040B0A00000000000000" pitchFamily="50" charset="-128"/>
              </a:endParaRPr>
            </a:p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　　れんこん掘り</a:t>
              </a:r>
            </a:p>
          </p:txBody>
        </p:sp>
        <p:sp>
          <p:nvSpPr>
            <p:cNvPr id="11" name="四角形: 1 つの角を切り取る 10">
              <a:extLst>
                <a:ext uri="{FF2B5EF4-FFF2-40B4-BE49-F238E27FC236}">
                  <a16:creationId xmlns:a16="http://schemas.microsoft.com/office/drawing/2014/main" id="{6EDBB150-FC83-4743-AC00-44693E7BAC45}"/>
                </a:ext>
              </a:extLst>
            </p:cNvPr>
            <p:cNvSpPr/>
            <p:nvPr/>
          </p:nvSpPr>
          <p:spPr>
            <a:xfrm>
              <a:off x="6154614" y="377826"/>
              <a:ext cx="2522536" cy="1123950"/>
            </a:xfrm>
            <a:prstGeom prst="snip1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pic>
        <p:nvPicPr>
          <p:cNvPr id="2" name="Picture 12" descr="春夏秋冬のイラスト文字「冬」">
            <a:hlinkClick r:id="rId4"/>
            <a:extLst>
              <a:ext uri="{FF2B5EF4-FFF2-40B4-BE49-F238E27FC236}">
                <a16:creationId xmlns:a16="http://schemas.microsoft.com/office/drawing/2014/main" id="{6092162E-562C-43A1-9407-7F5C5909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350" y="371475"/>
            <a:ext cx="12525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レンコンの収穫のイラスト">
            <a:extLst>
              <a:ext uri="{FF2B5EF4-FFF2-40B4-BE49-F238E27FC236}">
                <a16:creationId xmlns:a16="http://schemas.microsoft.com/office/drawing/2014/main" id="{3D09EA9B-063B-46AD-881E-E9108E39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663" y="45815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>
            <a:extLst>
              <a:ext uri="{FF2B5EF4-FFF2-40B4-BE49-F238E27FC236}">
                <a16:creationId xmlns:a16="http://schemas.microsoft.com/office/drawing/2014/main" id="{44AAA1E3-B39A-4740-9037-431E2A4F1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5649913"/>
            <a:ext cx="52371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b="1">
                <a:ea typeface="HGS創英角ﾎﾟｯﾌﾟ体" panose="040B0A00000000000000" pitchFamily="50" charset="-128"/>
              </a:rPr>
              <a:t>折れないように、気をつけながら掘っています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724728A4-5545-444B-842B-C9040D24B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054" y="1743075"/>
            <a:ext cx="6511979" cy="375761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97121C7-970B-49E6-A40A-C1FCBBD7D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77825"/>
            <a:ext cx="4565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れんこん</a:t>
            </a:r>
          </a:p>
        </p:txBody>
      </p:sp>
      <p:pic>
        <p:nvPicPr>
          <p:cNvPr id="24581" name="図 1">
            <a:extLst>
              <a:ext uri="{FF2B5EF4-FFF2-40B4-BE49-F238E27FC236}">
                <a16:creationId xmlns:a16="http://schemas.microsoft.com/office/drawing/2014/main" id="{67F87FFB-E9A1-4814-A529-CE48CB5C8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664" y="3213100"/>
            <a:ext cx="2765447" cy="3468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12" descr="春夏秋冬のイラスト文字「冬」">
            <a:hlinkClick r:id="rId4"/>
            <a:extLst>
              <a:ext uri="{FF2B5EF4-FFF2-40B4-BE49-F238E27FC236}">
                <a16:creationId xmlns:a16="http://schemas.microsoft.com/office/drawing/2014/main" id="{0ED5A8B0-4150-4FB1-BA37-CD4F625AC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488" y="333375"/>
            <a:ext cx="12525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4" name="グループ化 11">
            <a:extLst>
              <a:ext uri="{FF2B5EF4-FFF2-40B4-BE49-F238E27FC236}">
                <a16:creationId xmlns:a16="http://schemas.microsoft.com/office/drawing/2014/main" id="{6B3050D0-E320-4E27-B6CF-16F7190D7FD5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433388"/>
            <a:ext cx="3887788" cy="1123950"/>
            <a:chOff x="5076701" y="377826"/>
            <a:chExt cx="3887787" cy="1123950"/>
          </a:xfrm>
        </p:grpSpPr>
        <p:sp>
          <p:nvSpPr>
            <p:cNvPr id="24585" name="Text Box 4">
              <a:extLst>
                <a:ext uri="{FF2B5EF4-FFF2-40B4-BE49-F238E27FC236}">
                  <a16:creationId xmlns:a16="http://schemas.microsoft.com/office/drawing/2014/main" id="{692C2578-1CBC-4C20-82EC-A537CF82B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701" y="548680"/>
              <a:ext cx="3887787" cy="9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800" b="1">
                  <a:ea typeface="HGS創英角ﾎﾟｯﾌﾟ体" panose="040B0A00000000000000" pitchFamily="50" charset="-128"/>
                </a:rPr>
                <a:t>　　</a:t>
              </a:r>
              <a:r>
                <a:rPr lang="ja-JP" altLang="en-US" b="1">
                  <a:ea typeface="HGS創英角ﾎﾟｯﾌﾟ体" panose="040B0A00000000000000" pitchFamily="50" charset="-128"/>
                </a:rPr>
                <a:t>収　穫</a:t>
              </a:r>
              <a:endParaRPr lang="en-US" altLang="ja-JP" b="1">
                <a:ea typeface="HGS創英角ﾎﾟｯﾌﾟ体" panose="040B0A00000000000000" pitchFamily="50" charset="-128"/>
              </a:endParaRPr>
            </a:p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　　れんこん掘り</a:t>
              </a:r>
            </a:p>
          </p:txBody>
        </p:sp>
        <p:sp>
          <p:nvSpPr>
            <p:cNvPr id="14" name="四角形: 1 つの角を切り取る 13">
              <a:extLst>
                <a:ext uri="{FF2B5EF4-FFF2-40B4-BE49-F238E27FC236}">
                  <a16:creationId xmlns:a16="http://schemas.microsoft.com/office/drawing/2014/main" id="{2B1D4EA3-8E9A-426E-9059-CD2D4C54230D}"/>
                </a:ext>
              </a:extLst>
            </p:cNvPr>
            <p:cNvSpPr/>
            <p:nvPr/>
          </p:nvSpPr>
          <p:spPr>
            <a:xfrm>
              <a:off x="6154614" y="377826"/>
              <a:ext cx="2522536" cy="1123950"/>
            </a:xfrm>
            <a:prstGeom prst="snip1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>
            <a:extLst>
              <a:ext uri="{FF2B5EF4-FFF2-40B4-BE49-F238E27FC236}">
                <a16:creationId xmlns:a16="http://schemas.microsoft.com/office/drawing/2014/main" id="{10E9F87A-A8BC-4986-B93F-96EFA4EF3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683742"/>
            <a:ext cx="7632847" cy="469758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0C38DEC-D499-43F5-AEA7-35D9DF764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23838"/>
            <a:ext cx="482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れんこん</a:t>
            </a:r>
          </a:p>
        </p:txBody>
      </p:sp>
      <p:pic>
        <p:nvPicPr>
          <p:cNvPr id="25605" name="Picture 12" descr="春夏秋冬のイラスト文字「冬」">
            <a:hlinkClick r:id="rId3"/>
            <a:extLst>
              <a:ext uri="{FF2B5EF4-FFF2-40B4-BE49-F238E27FC236}">
                <a16:creationId xmlns:a16="http://schemas.microsoft.com/office/drawing/2014/main" id="{8B454A83-9842-4FC2-B611-271DC176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350" y="196850"/>
            <a:ext cx="12525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7" name="グループ化 10">
            <a:extLst>
              <a:ext uri="{FF2B5EF4-FFF2-40B4-BE49-F238E27FC236}">
                <a16:creationId xmlns:a16="http://schemas.microsoft.com/office/drawing/2014/main" id="{362B48F2-59F5-47B7-9B50-8531FB086A67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260350"/>
            <a:ext cx="3887788" cy="1123950"/>
            <a:chOff x="5076701" y="377826"/>
            <a:chExt cx="3887787" cy="1123950"/>
          </a:xfrm>
        </p:grpSpPr>
        <p:sp>
          <p:nvSpPr>
            <p:cNvPr id="25608" name="Text Box 4">
              <a:extLst>
                <a:ext uri="{FF2B5EF4-FFF2-40B4-BE49-F238E27FC236}">
                  <a16:creationId xmlns:a16="http://schemas.microsoft.com/office/drawing/2014/main" id="{0BE96A03-D8AB-443F-A5A7-4003D249C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701" y="548680"/>
              <a:ext cx="3887787" cy="9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800" b="1">
                  <a:ea typeface="HGS創英角ﾎﾟｯﾌﾟ体" panose="040B0A00000000000000" pitchFamily="50" charset="-128"/>
                </a:rPr>
                <a:t>　　</a:t>
              </a:r>
              <a:r>
                <a:rPr lang="ja-JP" altLang="en-US" b="1">
                  <a:ea typeface="HGS創英角ﾎﾟｯﾌﾟ体" panose="040B0A00000000000000" pitchFamily="50" charset="-128"/>
                </a:rPr>
                <a:t>収　穫</a:t>
              </a:r>
              <a:endParaRPr lang="en-US" altLang="ja-JP" b="1">
                <a:ea typeface="HGS創英角ﾎﾟｯﾌﾟ体" panose="040B0A00000000000000" pitchFamily="50" charset="-128"/>
              </a:endParaRPr>
            </a:p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　　れんこん掘り</a:t>
              </a:r>
            </a:p>
          </p:txBody>
        </p:sp>
        <p:sp>
          <p:nvSpPr>
            <p:cNvPr id="13" name="四角形: 1 つの角を切り取る 12">
              <a:extLst>
                <a:ext uri="{FF2B5EF4-FFF2-40B4-BE49-F238E27FC236}">
                  <a16:creationId xmlns:a16="http://schemas.microsoft.com/office/drawing/2014/main" id="{3519289B-2CBC-4900-BBFD-8F4D126F9E26}"/>
                </a:ext>
              </a:extLst>
            </p:cNvPr>
            <p:cNvSpPr/>
            <p:nvPr/>
          </p:nvSpPr>
          <p:spPr>
            <a:xfrm>
              <a:off x="6154614" y="377826"/>
              <a:ext cx="2522536" cy="1123950"/>
            </a:xfrm>
            <a:prstGeom prst="snip1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FCD40B88-AA65-46C4-BAF7-9B2C0FB5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988" y="1553400"/>
            <a:ext cx="7820025" cy="486974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86BE44F-A93B-4F89-9784-7AC03477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0350"/>
            <a:ext cx="457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れんこん</a:t>
            </a:r>
          </a:p>
        </p:txBody>
      </p:sp>
      <p:pic>
        <p:nvPicPr>
          <p:cNvPr id="26628" name="Picture 12" descr="春夏秋冬のイラスト文字「冬」">
            <a:hlinkClick r:id="rId3"/>
            <a:extLst>
              <a:ext uri="{FF2B5EF4-FFF2-40B4-BE49-F238E27FC236}">
                <a16:creationId xmlns:a16="http://schemas.microsoft.com/office/drawing/2014/main" id="{CEA025FB-1BC6-4A63-9086-623BDCE9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788" y="188913"/>
            <a:ext cx="12525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グループ化 9">
            <a:extLst>
              <a:ext uri="{FF2B5EF4-FFF2-40B4-BE49-F238E27FC236}">
                <a16:creationId xmlns:a16="http://schemas.microsoft.com/office/drawing/2014/main" id="{93837F27-039F-409A-BAD7-654DAE2A1983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260350"/>
            <a:ext cx="3887788" cy="1123950"/>
            <a:chOff x="5076701" y="377826"/>
            <a:chExt cx="3887787" cy="1123950"/>
          </a:xfrm>
        </p:grpSpPr>
        <p:sp>
          <p:nvSpPr>
            <p:cNvPr id="26631" name="Text Box 4">
              <a:extLst>
                <a:ext uri="{FF2B5EF4-FFF2-40B4-BE49-F238E27FC236}">
                  <a16:creationId xmlns:a16="http://schemas.microsoft.com/office/drawing/2014/main" id="{F7032483-6268-48F9-8DCD-99343734D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701" y="548680"/>
              <a:ext cx="3887787" cy="9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800" b="1">
                  <a:ea typeface="HGS創英角ﾎﾟｯﾌﾟ体" panose="040B0A00000000000000" pitchFamily="50" charset="-128"/>
                </a:rPr>
                <a:t>　　</a:t>
              </a:r>
              <a:r>
                <a:rPr lang="ja-JP" altLang="en-US" b="1">
                  <a:ea typeface="HGS創英角ﾎﾟｯﾌﾟ体" panose="040B0A00000000000000" pitchFamily="50" charset="-128"/>
                </a:rPr>
                <a:t>収　穫</a:t>
              </a:r>
              <a:endParaRPr lang="en-US" altLang="ja-JP" b="1">
                <a:ea typeface="HGS創英角ﾎﾟｯﾌﾟ体" panose="040B0A00000000000000" pitchFamily="50" charset="-128"/>
              </a:endParaRPr>
            </a:p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　　れんこん洗い</a:t>
              </a:r>
            </a:p>
          </p:txBody>
        </p:sp>
        <p:sp>
          <p:nvSpPr>
            <p:cNvPr id="12" name="四角形: 1 つの角を切り取る 11">
              <a:extLst>
                <a:ext uri="{FF2B5EF4-FFF2-40B4-BE49-F238E27FC236}">
                  <a16:creationId xmlns:a16="http://schemas.microsoft.com/office/drawing/2014/main" id="{4E7584C0-9C11-4927-B093-37035551F8C8}"/>
                </a:ext>
              </a:extLst>
            </p:cNvPr>
            <p:cNvSpPr/>
            <p:nvPr/>
          </p:nvSpPr>
          <p:spPr>
            <a:xfrm>
              <a:off x="6154614" y="377826"/>
              <a:ext cx="2522536" cy="1123950"/>
            </a:xfrm>
            <a:prstGeom prst="snip1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13">
            <a:extLst>
              <a:ext uri="{FF2B5EF4-FFF2-40B4-BE49-F238E27FC236}">
                <a16:creationId xmlns:a16="http://schemas.microsoft.com/office/drawing/2014/main" id="{8D72820C-BE20-4114-AD5D-078351B8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" y="5813425"/>
            <a:ext cx="9318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>
            <a:extLst>
              <a:ext uri="{FF2B5EF4-FFF2-40B4-BE49-F238E27FC236}">
                <a16:creationId xmlns:a16="http://schemas.microsoft.com/office/drawing/2014/main" id="{3A22E8E8-A76E-41B3-9EDE-D51AFDE7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307" y="1843287"/>
            <a:ext cx="7497103" cy="410599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テキスト ボックス 4">
            <a:extLst>
              <a:ext uri="{FF2B5EF4-FFF2-40B4-BE49-F238E27FC236}">
                <a16:creationId xmlns:a16="http://schemas.microsoft.com/office/drawing/2014/main" id="{98C2D374-465C-45D1-9E16-CBB8B44D6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60350"/>
            <a:ext cx="49688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800" b="1">
                <a:solidFill>
                  <a:srgbClr val="FF0000"/>
                </a:solidFill>
                <a:ea typeface="HGS創英角ﾎﾟｯﾌﾟ体" panose="040B0A00000000000000" pitchFamily="50" charset="-128"/>
              </a:rPr>
              <a:t>れんこん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>
            <a:extLst>
              <a:ext uri="{FF2B5EF4-FFF2-40B4-BE49-F238E27FC236}">
                <a16:creationId xmlns:a16="http://schemas.microsoft.com/office/drawing/2014/main" id="{F259F981-078B-43A4-B288-C509D4DE1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524" y="1556792"/>
            <a:ext cx="7620133" cy="497044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6BE1C0F-CD55-4D78-A8ED-89ED7D4D4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41313"/>
            <a:ext cx="4427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れんこん</a:t>
            </a:r>
          </a:p>
        </p:txBody>
      </p:sp>
      <p:pic>
        <p:nvPicPr>
          <p:cNvPr id="27652" name="Picture 12" descr="春夏秋冬のイラスト文字「冬」">
            <a:hlinkClick r:id="rId3"/>
            <a:extLst>
              <a:ext uri="{FF2B5EF4-FFF2-40B4-BE49-F238E27FC236}">
                <a16:creationId xmlns:a16="http://schemas.microsoft.com/office/drawing/2014/main" id="{F52ABFC2-1B81-4BDC-92C7-C84F57BF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988" y="260350"/>
            <a:ext cx="12525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グループ化 9">
            <a:extLst>
              <a:ext uri="{FF2B5EF4-FFF2-40B4-BE49-F238E27FC236}">
                <a16:creationId xmlns:a16="http://schemas.microsoft.com/office/drawing/2014/main" id="{9EFE1E5F-F31B-47F4-9EEC-FE77CF98F05A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260350"/>
            <a:ext cx="3887787" cy="1123950"/>
            <a:chOff x="5076701" y="377826"/>
            <a:chExt cx="3887787" cy="1123950"/>
          </a:xfrm>
        </p:grpSpPr>
        <p:sp>
          <p:nvSpPr>
            <p:cNvPr id="27655" name="Text Box 4">
              <a:extLst>
                <a:ext uri="{FF2B5EF4-FFF2-40B4-BE49-F238E27FC236}">
                  <a16:creationId xmlns:a16="http://schemas.microsoft.com/office/drawing/2014/main" id="{8EB33000-87A9-413A-804F-DD4820AFA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701" y="548680"/>
              <a:ext cx="3887787" cy="9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800" b="1">
                  <a:ea typeface="HGS創英角ﾎﾟｯﾌﾟ体" panose="040B0A00000000000000" pitchFamily="50" charset="-128"/>
                </a:rPr>
                <a:t>　　</a:t>
              </a:r>
              <a:r>
                <a:rPr lang="ja-JP" altLang="en-US" b="1">
                  <a:ea typeface="HGS創英角ﾎﾟｯﾌﾟ体" panose="040B0A00000000000000" pitchFamily="50" charset="-128"/>
                </a:rPr>
                <a:t>収　穫</a:t>
              </a:r>
              <a:endParaRPr lang="en-US" altLang="ja-JP" b="1">
                <a:ea typeface="HGS創英角ﾎﾟｯﾌﾟ体" panose="040B0A00000000000000" pitchFamily="50" charset="-128"/>
              </a:endParaRPr>
            </a:p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　　れんこん洗い</a:t>
              </a:r>
            </a:p>
          </p:txBody>
        </p:sp>
        <p:sp>
          <p:nvSpPr>
            <p:cNvPr id="12" name="四角形: 1 つの角を切り取る 11">
              <a:extLst>
                <a:ext uri="{FF2B5EF4-FFF2-40B4-BE49-F238E27FC236}">
                  <a16:creationId xmlns:a16="http://schemas.microsoft.com/office/drawing/2014/main" id="{8306D986-4747-41B2-A00D-6908FD5DA136}"/>
                </a:ext>
              </a:extLst>
            </p:cNvPr>
            <p:cNvSpPr/>
            <p:nvPr/>
          </p:nvSpPr>
          <p:spPr>
            <a:xfrm>
              <a:off x="6154613" y="377826"/>
              <a:ext cx="2522538" cy="1123950"/>
            </a:xfrm>
            <a:prstGeom prst="snip1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1BFABED-593C-49B2-A67A-24CBCC705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640762" cy="1154113"/>
          </a:xfrm>
        </p:spPr>
        <p:txBody>
          <a:bodyPr/>
          <a:lstStyle/>
          <a:p>
            <a:pPr eaLnBrk="1" hangingPunct="1"/>
            <a:r>
              <a:rPr lang="ja-JP" altLang="en-US" sz="6600">
                <a:ea typeface="HGS創英角ﾎﾟｯﾌﾟ体" panose="040B0A00000000000000" pitchFamily="50" charset="-128"/>
              </a:rPr>
              <a:t>収穫後、農協へ出荷</a:t>
            </a:r>
          </a:p>
        </p:txBody>
      </p:sp>
      <p:pic>
        <p:nvPicPr>
          <p:cNvPr id="28675" name="図 5">
            <a:extLst>
              <a:ext uri="{FF2B5EF4-FFF2-40B4-BE49-F238E27FC236}">
                <a16:creationId xmlns:a16="http://schemas.microsoft.com/office/drawing/2014/main" id="{E991EFB8-9CB2-4E41-952A-E7C288D9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528" y="1565703"/>
            <a:ext cx="7750944" cy="473465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6" name="グループ化 10">
            <a:extLst>
              <a:ext uri="{FF2B5EF4-FFF2-40B4-BE49-F238E27FC236}">
                <a16:creationId xmlns:a16="http://schemas.microsoft.com/office/drawing/2014/main" id="{47F8A24E-A1A4-440B-A0F1-F4E0C240C9D4}"/>
              </a:ext>
            </a:extLst>
          </p:cNvPr>
          <p:cNvGrpSpPr>
            <a:grpSpLocks/>
          </p:cNvGrpSpPr>
          <p:nvPr/>
        </p:nvGrpSpPr>
        <p:grpSpPr bwMode="auto">
          <a:xfrm>
            <a:off x="7019925" y="5300663"/>
            <a:ext cx="1909763" cy="1717675"/>
            <a:chOff x="6611466" y="0"/>
            <a:chExt cx="1909142" cy="1716782"/>
          </a:xfrm>
        </p:grpSpPr>
        <p:pic>
          <p:nvPicPr>
            <p:cNvPr id="28678" name="図 2">
              <a:extLst>
                <a:ext uri="{FF2B5EF4-FFF2-40B4-BE49-F238E27FC236}">
                  <a16:creationId xmlns:a16="http://schemas.microsoft.com/office/drawing/2014/main" id="{DD111C67-9B90-4218-880F-E01EB9F15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11466" y="0"/>
              <a:ext cx="1909142" cy="17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図 9">
              <a:extLst>
                <a:ext uri="{FF2B5EF4-FFF2-40B4-BE49-F238E27FC236}">
                  <a16:creationId xmlns:a16="http://schemas.microsoft.com/office/drawing/2014/main" id="{E5C5FC86-7A43-43DF-B357-1B6F50A01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286344">
              <a:off x="6895335" y="372421"/>
              <a:ext cx="450937" cy="4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1382E9D9-D3ED-4B23-8A40-473B0203C724}"/>
              </a:ext>
            </a:extLst>
          </p:cNvPr>
          <p:cNvSpPr/>
          <p:nvPr/>
        </p:nvSpPr>
        <p:spPr>
          <a:xfrm>
            <a:off x="3740150" y="1417638"/>
            <a:ext cx="4421188" cy="2989262"/>
          </a:xfrm>
          <a:prstGeom prst="wedgeEllipseCallout">
            <a:avLst>
              <a:gd name="adj1" fmla="val 34343"/>
              <a:gd name="adj2" fmla="val 61344"/>
            </a:avLst>
          </a:prstGeom>
          <a:solidFill>
            <a:srgbClr val="FCD8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699" name="タイトル 1">
            <a:extLst>
              <a:ext uri="{FF2B5EF4-FFF2-40B4-BE49-F238E27FC236}">
                <a16:creationId xmlns:a16="http://schemas.microsoft.com/office/drawing/2014/main" id="{83719EC6-EF25-40B3-8B2F-089D9AA94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150" y="101600"/>
            <a:ext cx="8686800" cy="1143000"/>
          </a:xfrm>
        </p:spPr>
        <p:txBody>
          <a:bodyPr/>
          <a:lstStyle/>
          <a:p>
            <a:r>
              <a:rPr lang="ja-JP" altLang="en-US" sz="4800">
                <a:solidFill>
                  <a:srgbClr val="0066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門真の野菜が学校へ届くまで</a:t>
            </a:r>
          </a:p>
        </p:txBody>
      </p:sp>
      <p:pic>
        <p:nvPicPr>
          <p:cNvPr id="29700" name="Picture 4" descr="http://ord.yahoo.co.jp/o/image/SIG=126en2a52/EXP=1339813556;_ylc=X3IDMgRmc3QDMARpZHgDMQRvaWQDYnV6ejQxUlBGZzNrQkk5TVUEcAM1YTJtNXFDaElPT0NwT09EcWVPQ3VlT0RpQS0tBHBvcwMyBHNlYwNzaHcEc2xrA3Jp/*-http%3A/www.city.miura.kanagawa.jp/soumu/school.jpg">
            <a:extLst>
              <a:ext uri="{FF2B5EF4-FFF2-40B4-BE49-F238E27FC236}">
                <a16:creationId xmlns:a16="http://schemas.microsoft.com/office/drawing/2014/main" id="{31A0F3A4-A412-46FA-BA34-21A4846D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5216525"/>
            <a:ext cx="21748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テキスト ボックス 6">
            <a:extLst>
              <a:ext uri="{FF2B5EF4-FFF2-40B4-BE49-F238E27FC236}">
                <a16:creationId xmlns:a16="http://schemas.microsoft.com/office/drawing/2014/main" id="{B8B337A6-4AF3-4879-8FDE-F91B9748E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448" y="4551214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　校</a:t>
            </a:r>
          </a:p>
        </p:txBody>
      </p:sp>
      <p:sp>
        <p:nvSpPr>
          <p:cNvPr id="33798" name="テキスト ボックス 7">
            <a:extLst>
              <a:ext uri="{FF2B5EF4-FFF2-40B4-BE49-F238E27FC236}">
                <a16:creationId xmlns:a16="http://schemas.microsoft.com/office/drawing/2014/main" id="{D88DD3AC-05B6-4B7F-9AE7-8458E8A07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779" y="4540477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八百屋</a:t>
            </a:r>
          </a:p>
        </p:txBody>
      </p:sp>
      <p:sp>
        <p:nvSpPr>
          <p:cNvPr id="33799" name="テキスト ボックス 8">
            <a:extLst>
              <a:ext uri="{FF2B5EF4-FFF2-40B4-BE49-F238E27FC236}">
                <a16:creationId xmlns:a16="http://schemas.microsoft.com/office/drawing/2014/main" id="{84B38180-41AE-4B43-B499-2F9D553A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552801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農　協</a:t>
            </a:r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9A681835-20C4-486D-8135-A267877CBDAD}"/>
              </a:ext>
            </a:extLst>
          </p:cNvPr>
          <p:cNvSpPr/>
          <p:nvPr/>
        </p:nvSpPr>
        <p:spPr bwMode="auto">
          <a:xfrm>
            <a:off x="2484438" y="5881688"/>
            <a:ext cx="981075" cy="500062"/>
          </a:xfrm>
          <a:prstGeom prst="rightArrow">
            <a:avLst/>
          </a:prstGeom>
          <a:solidFill>
            <a:srgbClr val="CDF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381D29B8-6C32-4F19-892A-1C1C9BB51135}"/>
              </a:ext>
            </a:extLst>
          </p:cNvPr>
          <p:cNvSpPr/>
          <p:nvPr/>
        </p:nvSpPr>
        <p:spPr bwMode="auto">
          <a:xfrm>
            <a:off x="5510213" y="5881688"/>
            <a:ext cx="1017587" cy="500062"/>
          </a:xfrm>
          <a:prstGeom prst="rightArrow">
            <a:avLst/>
          </a:prstGeom>
          <a:solidFill>
            <a:srgbClr val="CDF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右矢印 25">
            <a:extLst>
              <a:ext uri="{FF2B5EF4-FFF2-40B4-BE49-F238E27FC236}">
                <a16:creationId xmlns:a16="http://schemas.microsoft.com/office/drawing/2014/main" id="{EB6CFA73-C9E8-408A-ADD6-C0B7AB25E654}"/>
              </a:ext>
            </a:extLst>
          </p:cNvPr>
          <p:cNvSpPr/>
          <p:nvPr/>
        </p:nvSpPr>
        <p:spPr bwMode="auto">
          <a:xfrm rot="5400000">
            <a:off x="850107" y="3844131"/>
            <a:ext cx="725488" cy="460375"/>
          </a:xfrm>
          <a:prstGeom prst="rightArrow">
            <a:avLst/>
          </a:prstGeom>
          <a:solidFill>
            <a:srgbClr val="CDF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3808" name="テキスト ボックス 27">
            <a:extLst>
              <a:ext uri="{FF2B5EF4-FFF2-40B4-BE49-F238E27FC236}">
                <a16:creationId xmlns:a16="http://schemas.microsoft.com/office/drawing/2014/main" id="{725D09B7-093A-4D0A-8AF7-F6C12DBF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527175"/>
            <a:ext cx="179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門真の農家</a:t>
            </a:r>
            <a:endParaRPr lang="en-US" altLang="ja-JP" sz="2400" dirty="0">
              <a:solidFill>
                <a:srgbClr val="000000"/>
              </a:solidFill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9708" name="テキスト ボックス 4">
            <a:extLst>
              <a:ext uri="{FF2B5EF4-FFF2-40B4-BE49-F238E27FC236}">
                <a16:creationId xmlns:a16="http://schemas.microsoft.com/office/drawing/2014/main" id="{C4AFA7CD-16E7-4DF5-9DBB-DCA1EBA4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1784350"/>
            <a:ext cx="3817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ea typeface="HGS創英角ﾎﾟｯﾌﾟ体" panose="040B0A00000000000000" pitchFamily="50" charset="-128"/>
              </a:rPr>
              <a:t>とれたて新鮮な野菜が</a:t>
            </a:r>
            <a:endParaRPr lang="en-US" altLang="ja-JP" sz="2400">
              <a:ea typeface="HGS創英角ﾎﾟｯﾌﾟ体" panose="040B0A00000000000000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ea typeface="HGS創英角ﾎﾟｯﾌﾟ体" panose="040B0A00000000000000" pitchFamily="50" charset="-128"/>
              </a:rPr>
              <a:t>学校に届きました！</a:t>
            </a:r>
            <a:r>
              <a:rPr lang="en-US" altLang="ja-JP" sz="2400">
                <a:ea typeface="HGS創英角ﾎﾟｯﾌﾟ体" panose="040B0A00000000000000" pitchFamily="50" charset="-128"/>
              </a:rPr>
              <a:t/>
            </a:r>
            <a:br>
              <a:rPr lang="en-US" altLang="ja-JP" sz="2400">
                <a:ea typeface="HGS創英角ﾎﾟｯﾌﾟ体" panose="040B0A00000000000000" pitchFamily="50" charset="-128"/>
              </a:rPr>
            </a:br>
            <a:endParaRPr lang="ja-JP" altLang="en-US" sz="2400">
              <a:ea typeface="HGS創英角ﾎﾟｯﾌﾟ体" panose="040B0A00000000000000" pitchFamily="50" charset="-128"/>
            </a:endParaRPr>
          </a:p>
        </p:txBody>
      </p:sp>
      <p:pic>
        <p:nvPicPr>
          <p:cNvPr id="30" name="Picture 5" descr="MVC-003S-1">
            <a:extLst>
              <a:ext uri="{FF2B5EF4-FFF2-40B4-BE49-F238E27FC236}">
                <a16:creationId xmlns:a16="http://schemas.microsoft.com/office/drawing/2014/main" id="{BB7771A7-F14B-46FE-A906-ECF0D726C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040507"/>
            <a:ext cx="2177397" cy="149755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28" descr="八百屋のイラスト（建物）">
            <a:extLst>
              <a:ext uri="{FF2B5EF4-FFF2-40B4-BE49-F238E27FC236}">
                <a16:creationId xmlns:a16="http://schemas.microsoft.com/office/drawing/2014/main" id="{63C64DBF-FE6A-433B-9EB1-7FDDB6F1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263" y="5013325"/>
            <a:ext cx="192246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347C8F2-D7FC-4EE7-9AB8-3F7D20C010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494" y="2680351"/>
            <a:ext cx="3065257" cy="1516432"/>
          </a:xfrm>
          <a:prstGeom prst="ellipse">
            <a:avLst/>
          </a:prstGeom>
        </p:spPr>
      </p:pic>
      <p:grpSp>
        <p:nvGrpSpPr>
          <p:cNvPr id="29712" name="グループ化 26">
            <a:extLst>
              <a:ext uri="{FF2B5EF4-FFF2-40B4-BE49-F238E27FC236}">
                <a16:creationId xmlns:a16="http://schemas.microsoft.com/office/drawing/2014/main" id="{1277BDCB-A2F1-4442-8533-DF79B8A262FE}"/>
              </a:ext>
            </a:extLst>
          </p:cNvPr>
          <p:cNvGrpSpPr>
            <a:grpSpLocks/>
          </p:cNvGrpSpPr>
          <p:nvPr/>
        </p:nvGrpSpPr>
        <p:grpSpPr bwMode="auto">
          <a:xfrm>
            <a:off x="1571625" y="3589338"/>
            <a:ext cx="1008063" cy="906462"/>
            <a:chOff x="6611466" y="0"/>
            <a:chExt cx="1909142" cy="1716782"/>
          </a:xfrm>
        </p:grpSpPr>
        <p:pic>
          <p:nvPicPr>
            <p:cNvPr id="29720" name="図 28">
              <a:extLst>
                <a:ext uri="{FF2B5EF4-FFF2-40B4-BE49-F238E27FC236}">
                  <a16:creationId xmlns:a16="http://schemas.microsoft.com/office/drawing/2014/main" id="{219C582C-B2FB-4AB1-856F-9CA775ABD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11466" y="0"/>
              <a:ext cx="1909142" cy="17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図 30">
              <a:extLst>
                <a:ext uri="{FF2B5EF4-FFF2-40B4-BE49-F238E27FC236}">
                  <a16:creationId xmlns:a16="http://schemas.microsoft.com/office/drawing/2014/main" id="{5019C876-F2FF-43F8-A496-4FE67DDA0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286344">
              <a:off x="6895335" y="372421"/>
              <a:ext cx="450937" cy="4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13" name="グループ化 37">
            <a:extLst>
              <a:ext uri="{FF2B5EF4-FFF2-40B4-BE49-F238E27FC236}">
                <a16:creationId xmlns:a16="http://schemas.microsoft.com/office/drawing/2014/main" id="{5D536A22-F9C4-493F-B713-F9C9702EC89A}"/>
              </a:ext>
            </a:extLst>
          </p:cNvPr>
          <p:cNvGrpSpPr>
            <a:grpSpLocks/>
          </p:cNvGrpSpPr>
          <p:nvPr/>
        </p:nvGrpSpPr>
        <p:grpSpPr bwMode="auto">
          <a:xfrm>
            <a:off x="2428875" y="5064125"/>
            <a:ext cx="1008063" cy="906463"/>
            <a:chOff x="6611466" y="0"/>
            <a:chExt cx="1909142" cy="1716782"/>
          </a:xfrm>
        </p:grpSpPr>
        <p:pic>
          <p:nvPicPr>
            <p:cNvPr id="29718" name="図 38">
              <a:extLst>
                <a:ext uri="{FF2B5EF4-FFF2-40B4-BE49-F238E27FC236}">
                  <a16:creationId xmlns:a16="http://schemas.microsoft.com/office/drawing/2014/main" id="{28D3A02F-F38D-45AF-9F69-3114399A0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11466" y="0"/>
              <a:ext cx="1909142" cy="17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図 39">
              <a:extLst>
                <a:ext uri="{FF2B5EF4-FFF2-40B4-BE49-F238E27FC236}">
                  <a16:creationId xmlns:a16="http://schemas.microsoft.com/office/drawing/2014/main" id="{AE549EA0-F936-487D-A210-FB3B7CD81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286344">
              <a:off x="6895335" y="372421"/>
              <a:ext cx="450937" cy="4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14" name="グループ化 40">
            <a:extLst>
              <a:ext uri="{FF2B5EF4-FFF2-40B4-BE49-F238E27FC236}">
                <a16:creationId xmlns:a16="http://schemas.microsoft.com/office/drawing/2014/main" id="{2B013A80-7FE2-4907-A593-FE79FD1F0107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5094288"/>
            <a:ext cx="1008063" cy="906462"/>
            <a:chOff x="6611466" y="0"/>
            <a:chExt cx="1909142" cy="1716782"/>
          </a:xfrm>
        </p:grpSpPr>
        <p:pic>
          <p:nvPicPr>
            <p:cNvPr id="29716" name="図 41">
              <a:extLst>
                <a:ext uri="{FF2B5EF4-FFF2-40B4-BE49-F238E27FC236}">
                  <a16:creationId xmlns:a16="http://schemas.microsoft.com/office/drawing/2014/main" id="{D9449E4B-C429-47BD-A785-4D4CDA4D6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11466" y="0"/>
              <a:ext cx="1909142" cy="171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図 42">
              <a:extLst>
                <a:ext uri="{FF2B5EF4-FFF2-40B4-BE49-F238E27FC236}">
                  <a16:creationId xmlns:a16="http://schemas.microsoft.com/office/drawing/2014/main" id="{71ED9725-F58E-498D-8F32-BBEB1B962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286344">
              <a:off x="6895335" y="372421"/>
              <a:ext cx="450937" cy="4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15" name="図 4">
            <a:extLst>
              <a:ext uri="{FF2B5EF4-FFF2-40B4-BE49-F238E27FC236}">
                <a16:creationId xmlns:a16="http://schemas.microsoft.com/office/drawing/2014/main" id="{0BFB0C4D-79C6-4E99-8C4F-F675B42CF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5037138"/>
            <a:ext cx="21209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図 1">
            <a:extLst>
              <a:ext uri="{FF2B5EF4-FFF2-40B4-BE49-F238E27FC236}">
                <a16:creationId xmlns:a16="http://schemas.microsoft.com/office/drawing/2014/main" id="{7CACE3FC-6A37-433B-8A68-28B9EA95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165100"/>
            <a:ext cx="1833562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4">
            <a:extLst>
              <a:ext uri="{FF2B5EF4-FFF2-40B4-BE49-F238E27FC236}">
                <a16:creationId xmlns:a16="http://schemas.microsoft.com/office/drawing/2014/main" id="{7530D4AC-3C06-492F-8066-9AE45C8E1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31913" y="692150"/>
            <a:ext cx="8786813" cy="1225550"/>
          </a:xfrm>
          <a:noFill/>
        </p:spPr>
        <p:txBody>
          <a:bodyPr/>
          <a:lstStyle/>
          <a:p>
            <a:pPr eaLnBrk="1" hangingPunct="1"/>
            <a:r>
              <a:rPr lang="ja-JP" altLang="en-US" sz="6000" b="1">
                <a:ea typeface="HGS創英角ﾎﾟｯﾌﾟ体" panose="040B0A00000000000000" pitchFamily="50" charset="-128"/>
              </a:rPr>
              <a:t>どんな料理に</a:t>
            </a:r>
            <a:r>
              <a:rPr lang="en-US" altLang="ja-JP" sz="6000" b="1">
                <a:ea typeface="HGS創英角ﾎﾟｯﾌﾟ体" panose="040B0A00000000000000" pitchFamily="50" charset="-128"/>
              </a:rPr>
              <a:t/>
            </a:r>
            <a:br>
              <a:rPr lang="en-US" altLang="ja-JP" sz="6000" b="1">
                <a:ea typeface="HGS創英角ﾎﾟｯﾌﾟ体" panose="040B0A00000000000000" pitchFamily="50" charset="-128"/>
              </a:rPr>
            </a:br>
            <a:r>
              <a:rPr lang="ja-JP" altLang="en-US" sz="6000" b="1">
                <a:ea typeface="HGS創英角ﾎﾟｯﾌﾟ体" panose="040B0A00000000000000" pitchFamily="50" charset="-128"/>
              </a:rPr>
              <a:t>　　　　　なるのかな？</a:t>
            </a:r>
          </a:p>
        </p:txBody>
      </p:sp>
      <p:pic>
        <p:nvPicPr>
          <p:cNvPr id="30724" name="図 4">
            <a:extLst>
              <a:ext uri="{FF2B5EF4-FFF2-40B4-BE49-F238E27FC236}">
                <a16:creationId xmlns:a16="http://schemas.microsoft.com/office/drawing/2014/main" id="{C6FC7731-B4CC-4441-8707-34E7CBE1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2299905"/>
            <a:ext cx="7848600" cy="409810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5258CFE6-C894-42CF-9CD8-E0E4F64B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73" y="578912"/>
            <a:ext cx="7843453" cy="539351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9">
            <a:extLst>
              <a:ext uri="{FF2B5EF4-FFF2-40B4-BE49-F238E27FC236}">
                <a16:creationId xmlns:a16="http://schemas.microsoft.com/office/drawing/2014/main" id="{0ABA1053-D7C3-44EC-A17E-B01429A05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975350"/>
            <a:ext cx="3457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ea typeface="HGS創英角ﾎﾟｯﾌﾟ体" panose="040B0A00000000000000" pitchFamily="50" charset="-128"/>
              </a:rPr>
              <a:t>皮をむきます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79F88701-3EAE-4D1A-A2BB-4469C68C9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422" y="474242"/>
            <a:ext cx="7894449" cy="475495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0794_Capture_1">
            <a:extLst>
              <a:ext uri="{FF2B5EF4-FFF2-40B4-BE49-F238E27FC236}">
                <a16:creationId xmlns:a16="http://schemas.microsoft.com/office/drawing/2014/main" id="{A5D44AAC-FC56-4729-940D-3BE1119E8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7573" y="3645024"/>
            <a:ext cx="4512727" cy="295232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9">
            <a:extLst>
              <a:ext uri="{FF2B5EF4-FFF2-40B4-BE49-F238E27FC236}">
                <a16:creationId xmlns:a16="http://schemas.microsoft.com/office/drawing/2014/main" id="{CD07C46D-8043-47D8-A44F-8C014DD14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949950"/>
            <a:ext cx="40338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ct val="50000"/>
              </a:spcBef>
              <a:buFontTx/>
              <a:buNone/>
            </a:pPr>
            <a:r>
              <a:rPr lang="ja-JP" altLang="en-US" sz="4000">
                <a:ea typeface="HGS創英角ﾎﾟｯﾌﾟ体" panose="040B0A00000000000000" pitchFamily="50" charset="-128"/>
              </a:rPr>
              <a:t>包丁で切ります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2FBE1108-068A-45E0-AF21-D8D86F9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563867"/>
            <a:ext cx="7991475" cy="541298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9">
            <a:extLst>
              <a:ext uri="{FF2B5EF4-FFF2-40B4-BE49-F238E27FC236}">
                <a16:creationId xmlns:a16="http://schemas.microsoft.com/office/drawing/2014/main" id="{70A5753C-8DB2-48C1-B274-711256D4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981700"/>
            <a:ext cx="424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ea typeface="HGS創英角ﾎﾟｯﾌﾟ体" panose="040B0A00000000000000" pitchFamily="50" charset="-128"/>
              </a:rPr>
              <a:t>油で揚げます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13697"/>
            <a:ext cx="4057307" cy="3219927"/>
          </a:xfrm>
          <a:prstGeom prst="rect">
            <a:avLst/>
          </a:prstGeom>
        </p:spPr>
      </p:pic>
      <p:pic>
        <p:nvPicPr>
          <p:cNvPr id="34819" name="Picture 2" descr="H:\DCIM\100CASIO\CIMG7193.JPG">
            <a:extLst>
              <a:ext uri="{FF2B5EF4-FFF2-40B4-BE49-F238E27FC236}">
                <a16:creationId xmlns:a16="http://schemas.microsoft.com/office/drawing/2014/main" id="{FD380E52-37CA-4C19-8389-4138E6A9C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04664"/>
            <a:ext cx="5023880" cy="352839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>
            <a:extLst>
              <a:ext uri="{FF2B5EF4-FFF2-40B4-BE49-F238E27FC236}">
                <a16:creationId xmlns:a16="http://schemas.microsoft.com/office/drawing/2014/main" id="{2ACEB2FC-C551-4FE2-9939-8642F45A8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967413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ea typeface="HGS創英角ﾎﾟｯﾌﾟ体" panose="040B0A00000000000000" pitchFamily="50" charset="-128"/>
              </a:rPr>
              <a:t>油で揚げます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7E122D-D120-41F8-81D5-9D00394DD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3" y="1252825"/>
            <a:ext cx="7586211" cy="5301208"/>
          </a:xfrm>
          <a:prstGeom prst="roundRect">
            <a:avLst/>
          </a:prstGeom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5CD886BE-2246-4682-9565-2A27AECCA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180975"/>
            <a:ext cx="7991475" cy="1071563"/>
          </a:xfrm>
        </p:spPr>
        <p:txBody>
          <a:bodyPr/>
          <a:lstStyle/>
          <a:p>
            <a:r>
              <a:rPr lang="ja-JP" altLang="en-US" sz="60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「れんこんのてんぷら」</a:t>
            </a:r>
          </a:p>
        </p:txBody>
      </p:sp>
      <p:pic>
        <p:nvPicPr>
          <p:cNvPr id="36868" name="図 3">
            <a:extLst>
              <a:ext uri="{FF2B5EF4-FFF2-40B4-BE49-F238E27FC236}">
                <a16:creationId xmlns:a16="http://schemas.microsoft.com/office/drawing/2014/main" id="{B60EA3A2-765A-4FCB-9144-33B896347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4221163"/>
            <a:ext cx="16192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95B42BD5-457E-4CC0-822B-66EB95DD8F05}"/>
              </a:ext>
            </a:extLst>
          </p:cNvPr>
          <p:cNvSpPr/>
          <p:nvPr/>
        </p:nvSpPr>
        <p:spPr>
          <a:xfrm rot="18558889">
            <a:off x="819151" y="5113337"/>
            <a:ext cx="1141412" cy="98266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143DE5A-C087-43EA-BBFB-6EB605434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604250" cy="4535488"/>
          </a:xfrm>
        </p:spPr>
        <p:txBody>
          <a:bodyPr/>
          <a:lstStyle/>
          <a:p>
            <a:pPr eaLnBrk="1" hangingPunct="1"/>
            <a:r>
              <a:rPr lang="ja-JP" altLang="en-US" sz="8000">
                <a:ea typeface="HGS創英角ﾎﾟｯﾌﾟ体" panose="040B0A00000000000000" pitchFamily="50" charset="-128"/>
              </a:rPr>
              <a:t>門真の</a:t>
            </a:r>
            <a:r>
              <a:rPr lang="en-US" altLang="ja-JP" sz="8000">
                <a:ea typeface="HGS創英角ﾎﾟｯﾌﾟ体" panose="040B0A00000000000000" pitchFamily="50" charset="-128"/>
              </a:rPr>
              <a:t/>
            </a:r>
            <a:br>
              <a:rPr lang="en-US" altLang="ja-JP" sz="8000">
                <a:ea typeface="HGS創英角ﾎﾟｯﾌﾟ体" panose="040B0A00000000000000" pitchFamily="50" charset="-128"/>
              </a:rPr>
            </a:br>
            <a:r>
              <a:rPr lang="ja-JP" altLang="en-US" sz="8000">
                <a:ea typeface="HGS創英角ﾎﾟｯﾌﾟ体" panose="040B0A00000000000000" pitchFamily="50" charset="-128"/>
              </a:rPr>
              <a:t>れんこんクイズ！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273" y="4221088"/>
            <a:ext cx="2520280" cy="19806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13">
            <a:extLst>
              <a:ext uri="{FF2B5EF4-FFF2-40B4-BE49-F238E27FC236}">
                <a16:creationId xmlns:a16="http://schemas.microsoft.com/office/drawing/2014/main" id="{BEF9EFC2-CB4B-4602-BC56-C4A3A14A7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138" y="5854700"/>
            <a:ext cx="9318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>
            <a:extLst>
              <a:ext uri="{FF2B5EF4-FFF2-40B4-BE49-F238E27FC236}">
                <a16:creationId xmlns:a16="http://schemas.microsoft.com/office/drawing/2014/main" id="{3971D02A-168F-4A3E-84BD-CF37B6AF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937" y="1629177"/>
            <a:ext cx="7604125" cy="46246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テキスト ボックス 4">
            <a:extLst>
              <a:ext uri="{FF2B5EF4-FFF2-40B4-BE49-F238E27FC236}">
                <a16:creationId xmlns:a16="http://schemas.microsoft.com/office/drawing/2014/main" id="{9A7DC9C2-0BE6-4520-82B2-254907F80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54000"/>
            <a:ext cx="4286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800" b="1">
                <a:solidFill>
                  <a:srgbClr val="FF0000"/>
                </a:solidFill>
                <a:ea typeface="HGS創英角ﾎﾟｯﾌﾟ体" panose="040B0A00000000000000" pitchFamily="50" charset="-128"/>
              </a:rPr>
              <a:t>くわい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図 13">
            <a:extLst>
              <a:ext uri="{FF2B5EF4-FFF2-40B4-BE49-F238E27FC236}">
                <a16:creationId xmlns:a16="http://schemas.microsoft.com/office/drawing/2014/main" id="{F95598D5-4EC8-427F-A289-3A02D5203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3811588"/>
            <a:ext cx="1128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DE82D6E-CA30-4EF9-8EDD-7325A29B0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240" y="259253"/>
            <a:ext cx="8939336" cy="1143000"/>
          </a:xfrm>
          <a:extLst/>
        </p:spPr>
        <p:txBody>
          <a:bodyPr/>
          <a:lstStyle/>
          <a:p>
            <a:pPr algn="l" eaLnBrk="1" hangingPunct="1">
              <a:defRPr/>
            </a:pPr>
            <a:r>
              <a:rPr lang="en-US" altLang="ja-JP" sz="4800" dirty="0">
                <a:solidFill>
                  <a:schemeClr val="tx1"/>
                </a:solidFill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Q. </a:t>
            </a:r>
            <a:r>
              <a:rPr lang="ja-JP" altLang="en-US" sz="4800" dirty="0">
                <a:solidFill>
                  <a:schemeClr val="tx1"/>
                </a:solidFill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ハート型になる</a:t>
            </a:r>
            <a:r>
              <a:rPr lang="ja-JP" altLang="en-US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のはなぜ？</a:t>
            </a:r>
          </a:p>
        </p:txBody>
      </p:sp>
      <p:pic>
        <p:nvPicPr>
          <p:cNvPr id="5" name="Picture 4" descr="U:\２０１１北小学校\個人\２１島田\はらぺこニュース\ハートれんこん.bmp">
            <a:extLst>
              <a:ext uri="{FF2B5EF4-FFF2-40B4-BE49-F238E27FC236}">
                <a16:creationId xmlns:a16="http://schemas.microsoft.com/office/drawing/2014/main" id="{341B0DAD-5103-4FEF-A924-3210D66712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9477" y="1894834"/>
            <a:ext cx="2878907" cy="2189603"/>
          </a:xfrm>
          <a:prstGeom prst="roundRect">
            <a:avLst/>
          </a:prstGeom>
        </p:spPr>
      </p:pic>
      <p:pic>
        <p:nvPicPr>
          <p:cNvPr id="37892" name="図 5">
            <a:extLst>
              <a:ext uri="{FF2B5EF4-FFF2-40B4-BE49-F238E27FC236}">
                <a16:creationId xmlns:a16="http://schemas.microsoft.com/office/drawing/2014/main" id="{99E602BE-17E9-4199-BB95-43E4CD140D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900238"/>
            <a:ext cx="3376613" cy="224948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83BBE8E-4FE8-4947-9252-65A0CBE03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4221163"/>
            <a:ext cx="8712200" cy="21780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ja-JP" altLang="en-US" kern="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①ハート型になる種類のれんこん</a:t>
            </a:r>
            <a:endParaRPr lang="en-US" altLang="ja-JP" kern="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kern="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②ハート型になるよう、れんこんにわく</a:t>
            </a:r>
            <a:r>
              <a:rPr lang="ja-JP" altLang="en-US" kern="0" dirty="0" err="1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kern="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kern="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</a:t>
            </a:r>
            <a:r>
              <a:rPr lang="ja-JP" altLang="en-US" kern="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はめて育てた</a:t>
            </a:r>
            <a:endParaRPr lang="en-US" altLang="ja-JP" kern="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kern="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③土の重みで押されて、ハート型につぶれた</a:t>
            </a:r>
            <a:endParaRPr lang="ja-JP" altLang="ja-JP" kern="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9943" name="テキスト ボックス 7">
            <a:extLst>
              <a:ext uri="{FF2B5EF4-FFF2-40B4-BE49-F238E27FC236}">
                <a16:creationId xmlns:a16="http://schemas.microsoft.com/office/drawing/2014/main" id="{F2EA6F10-63E8-4DE1-8A56-5ED834DD0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331913"/>
            <a:ext cx="3176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ea typeface="HGS創英角ﾎﾟｯﾌﾟ体" panose="040B0A00000000000000" pitchFamily="50" charset="-128"/>
              </a:rPr>
              <a:t>普通のれんこん</a:t>
            </a:r>
          </a:p>
        </p:txBody>
      </p:sp>
      <p:sp>
        <p:nvSpPr>
          <p:cNvPr id="39944" name="テキスト ボックス 8">
            <a:extLst>
              <a:ext uri="{FF2B5EF4-FFF2-40B4-BE49-F238E27FC236}">
                <a16:creationId xmlns:a16="http://schemas.microsoft.com/office/drawing/2014/main" id="{27BFFD21-EB67-4A42-AA76-921B6A06C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331913"/>
            <a:ext cx="393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ea typeface="HGS創英角ﾎﾟｯﾌﾟ体" panose="040B0A00000000000000" pitchFamily="50" charset="-128"/>
              </a:rPr>
              <a:t>門真のれんこん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F5EA6F88-FB91-4902-9050-EE9D523EF251}"/>
              </a:ext>
            </a:extLst>
          </p:cNvPr>
          <p:cNvSpPr/>
          <p:nvPr/>
        </p:nvSpPr>
        <p:spPr>
          <a:xfrm>
            <a:off x="5292725" y="2679700"/>
            <a:ext cx="3473450" cy="2881313"/>
          </a:xfrm>
          <a:prstGeom prst="wedgeRoundRectCallout">
            <a:avLst>
              <a:gd name="adj1" fmla="val -1528"/>
              <a:gd name="adj2" fmla="val 70542"/>
              <a:gd name="adj3" fmla="val 16667"/>
            </a:avLst>
          </a:prstGeom>
          <a:solidFill>
            <a:srgbClr val="FCD8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1987" name="コンテンツ プレースホルダ 2">
            <a:extLst>
              <a:ext uri="{FF2B5EF4-FFF2-40B4-BE49-F238E27FC236}">
                <a16:creationId xmlns:a16="http://schemas.microsoft.com/office/drawing/2014/main" id="{C37EB3B3-AAF5-48D9-933E-FCC2A42F87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875" y="404813"/>
            <a:ext cx="8370888" cy="2879725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4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答え　③</a:t>
            </a:r>
            <a:r>
              <a:rPr lang="ja-JP" altLang="en-US" sz="480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土の重みで押されて、</a:t>
            </a:r>
            <a:endParaRPr lang="en-US" altLang="ja-JP" sz="480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</a:pPr>
            <a:r>
              <a:rPr lang="ja-JP" altLang="en-US" sz="480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ハート型につぶれた</a:t>
            </a:r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DF2E0BD-5DA6-480A-A531-38E3F735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875" y="2625268"/>
            <a:ext cx="4427537" cy="3312368"/>
          </a:xfrm>
          <a:prstGeom prst="roundRect">
            <a:avLst>
              <a:gd name="adj" fmla="val 1174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図 3" descr="\\172.20.3.4\共有課\市民生活部\産業振興課\公開用フォルダ\がらすけ画像集\②基本.gif">
            <a:extLst>
              <a:ext uri="{FF2B5EF4-FFF2-40B4-BE49-F238E27FC236}">
                <a16:creationId xmlns:a16="http://schemas.microsoft.com/office/drawing/2014/main" id="{9750D163-32A2-4DFA-B7BC-ACEF10930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5553075"/>
            <a:ext cx="11493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0D59CF53-C63B-4E8F-9CA4-255A198A5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38" y="2781300"/>
            <a:ext cx="3276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r>
              <a:rPr lang="ja-JP" altLang="en-US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門真のれんこん</a:t>
            </a:r>
            <a:endParaRPr lang="en-US" altLang="ja-JP" sz="3600" kern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  <a:defRPr/>
            </a:pPr>
            <a:r>
              <a:rPr lang="ja-JP" altLang="en-US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畑は、粘土質の</a:t>
            </a:r>
            <a:endParaRPr lang="en-US" altLang="ja-JP" sz="3600" kern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  <a:defRPr/>
            </a:pPr>
            <a:r>
              <a:rPr lang="ja-JP" altLang="en-US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重みのある土が</a:t>
            </a:r>
            <a:endParaRPr lang="en-US" altLang="ja-JP" sz="3600" kern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  <a:defRPr/>
            </a:pPr>
            <a:r>
              <a:rPr lang="ja-JP" altLang="en-US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特徴です！</a:t>
            </a:r>
            <a:r>
              <a:rPr lang="en-US" altLang="ja-JP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クリックすると新しいウィンドウで開きます">
            <a:extLst>
              <a:ext uri="{FF2B5EF4-FFF2-40B4-BE49-F238E27FC236}">
                <a16:creationId xmlns:a16="http://schemas.microsoft.com/office/drawing/2014/main" id="{E4B7428C-A89D-4149-AF4F-2DE08042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575" y="4210050"/>
            <a:ext cx="26479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タイトル 1">
            <a:extLst>
              <a:ext uri="{FF2B5EF4-FFF2-40B4-BE49-F238E27FC236}">
                <a16:creationId xmlns:a16="http://schemas.microsoft.com/office/drawing/2014/main" id="{01D79F86-21F5-4229-BCDE-82D6C2B9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686800" cy="2082800"/>
          </a:xfrm>
          <a:extLst/>
        </p:spPr>
        <p:txBody>
          <a:bodyPr/>
          <a:lstStyle/>
          <a:p>
            <a:pPr algn="l">
              <a:defRPr/>
            </a:pPr>
            <a:r>
              <a:rPr lang="en-US" altLang="ja-JP" sz="4800" dirty="0">
                <a:solidFill>
                  <a:schemeClr val="tx1"/>
                </a:solidFill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Q. </a:t>
            </a:r>
            <a:r>
              <a:rPr lang="ja-JP" altLang="en-US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門真れんこんは、とてもおいし  </a:t>
            </a:r>
            <a:r>
              <a:rPr lang="en-US" altLang="ja-JP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いと有名ですが、どんなふうに</a:t>
            </a:r>
            <a:r>
              <a:rPr lang="ja-JP" altLang="en-US" sz="4800" dirty="0" err="1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</a:t>
            </a:r>
            <a:r>
              <a:rPr lang="ja-JP" altLang="en-US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en-US" altLang="ja-JP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いしいと言われているでしょう？</a:t>
            </a:r>
          </a:p>
        </p:txBody>
      </p:sp>
      <p:sp>
        <p:nvSpPr>
          <p:cNvPr id="43012" name="コンテンツ プレースホルダ 2">
            <a:extLst>
              <a:ext uri="{FF2B5EF4-FFF2-40B4-BE49-F238E27FC236}">
                <a16:creationId xmlns:a16="http://schemas.microsoft.com/office/drawing/2014/main" id="{B55A8ABA-FECC-4E18-9BDC-4A3F37B500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688" y="3028950"/>
            <a:ext cx="8358187" cy="2625725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①サクサクした歯ごたえ</a:t>
            </a:r>
            <a:endParaRPr lang="en-US" altLang="ja-JP" sz="36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</a:pPr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②ツルっとしていて、のどごしがいい</a:t>
            </a:r>
            <a:endParaRPr lang="en-US" altLang="ja-JP" sz="36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</a:pPr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③モチモチとしていて、糸をひく</a:t>
            </a:r>
          </a:p>
        </p:txBody>
      </p:sp>
      <p:pic>
        <p:nvPicPr>
          <p:cNvPr id="43013" name="図 3" descr="\\172.20.3.4\共有課\市民生活部\産業振興課\公開用フォルダ\がらすけ画像集\②基本.gif">
            <a:extLst>
              <a:ext uri="{FF2B5EF4-FFF2-40B4-BE49-F238E27FC236}">
                <a16:creationId xmlns:a16="http://schemas.microsoft.com/office/drawing/2014/main" id="{089E8433-6FA6-4A56-A220-FAB729700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550" y="2565400"/>
            <a:ext cx="11493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コンテンツ プレースホルダ 2">
            <a:extLst>
              <a:ext uri="{FF2B5EF4-FFF2-40B4-BE49-F238E27FC236}">
                <a16:creationId xmlns:a16="http://schemas.microsoft.com/office/drawing/2014/main" id="{317BE5AD-25A9-4713-AA13-077A27D1AD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4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答え　③モチモチとしていて、</a:t>
            </a:r>
            <a:endParaRPr lang="en-US" altLang="ja-JP" sz="48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</a:pPr>
            <a:r>
              <a:rPr lang="ja-JP" altLang="en-US" sz="4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糸をひく</a:t>
            </a:r>
          </a:p>
        </p:txBody>
      </p:sp>
      <p:pic>
        <p:nvPicPr>
          <p:cNvPr id="40963" name="Picture 6" descr="17078dec">
            <a:extLst>
              <a:ext uri="{FF2B5EF4-FFF2-40B4-BE49-F238E27FC236}">
                <a16:creationId xmlns:a16="http://schemas.microsoft.com/office/drawing/2014/main" id="{5BF85C91-B6A3-4A4A-96D5-CED69223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58" y="2045819"/>
            <a:ext cx="4794824" cy="3196549"/>
          </a:xfrm>
          <a:prstGeom prst="roundRect">
            <a:avLst>
              <a:gd name="adj" fmla="val 1243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CDF7C12C-60C7-4C89-A6DB-76D8BD67DEC5}"/>
              </a:ext>
            </a:extLst>
          </p:cNvPr>
          <p:cNvSpPr/>
          <p:nvPr/>
        </p:nvSpPr>
        <p:spPr>
          <a:xfrm>
            <a:off x="5292725" y="2679700"/>
            <a:ext cx="3473450" cy="2881313"/>
          </a:xfrm>
          <a:prstGeom prst="wedgeRoundRectCallout">
            <a:avLst>
              <a:gd name="adj1" fmla="val -1528"/>
              <a:gd name="adj2" fmla="val 70542"/>
              <a:gd name="adj3" fmla="val 16667"/>
            </a:avLst>
          </a:prstGeom>
          <a:solidFill>
            <a:srgbClr val="FCD8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pic>
        <p:nvPicPr>
          <p:cNvPr id="44037" name="図 3" descr="\\172.20.3.4\共有課\市民生活部\産業振興課\公開用フォルダ\がらすけ画像集\②基本.gif">
            <a:extLst>
              <a:ext uri="{FF2B5EF4-FFF2-40B4-BE49-F238E27FC236}">
                <a16:creationId xmlns:a16="http://schemas.microsoft.com/office/drawing/2014/main" id="{1B3015BA-A387-4A42-B72A-FCE4242C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5553075"/>
            <a:ext cx="11493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2F47F081-8C00-4B89-A136-F6BBB6934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38" y="2781300"/>
            <a:ext cx="3276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r>
              <a:rPr lang="ja-JP" altLang="en-US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粘土質の鉄分</a:t>
            </a:r>
            <a:endParaRPr lang="en-US" altLang="ja-JP" sz="3600" kern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  <a:defRPr/>
            </a:pPr>
            <a:r>
              <a:rPr lang="ja-JP" altLang="en-US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の高い土で育つ</a:t>
            </a:r>
            <a:endParaRPr lang="en-US" altLang="ja-JP" sz="3600" kern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  <a:defRPr/>
            </a:pPr>
            <a:r>
              <a:rPr lang="ja-JP" altLang="en-US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ことで、</a:t>
            </a:r>
            <a:r>
              <a:rPr lang="ja-JP" altLang="en-US" sz="3600" kern="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もっ</a:t>
            </a:r>
            <a:r>
              <a:rPr lang="ja-JP" altLang="en-US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ちり</a:t>
            </a:r>
            <a:endParaRPr lang="en-US" altLang="ja-JP" sz="3600" kern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  <a:defRPr/>
            </a:pPr>
            <a:r>
              <a:rPr lang="ja-JP" altLang="en-US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とした食感に！</a:t>
            </a:r>
            <a:r>
              <a:rPr lang="en-US" altLang="ja-JP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600" kern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コンテンツ プレースホルダ 2">
            <a:extLst>
              <a:ext uri="{FF2B5EF4-FFF2-40B4-BE49-F238E27FC236}">
                <a16:creationId xmlns:a16="http://schemas.microsoft.com/office/drawing/2014/main" id="{681C8303-22F7-47DD-A7F4-349864A4A1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6212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4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「種くわい」を植えます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EE83FD-7709-4244-9FCF-A7EB35289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427038"/>
            <a:ext cx="3506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くわい</a:t>
            </a:r>
          </a:p>
        </p:txBody>
      </p:sp>
      <p:pic>
        <p:nvPicPr>
          <p:cNvPr id="47109" name="図 1">
            <a:extLst>
              <a:ext uri="{FF2B5EF4-FFF2-40B4-BE49-F238E27FC236}">
                <a16:creationId xmlns:a16="http://schemas.microsoft.com/office/drawing/2014/main" id="{513AAED7-B0C3-4991-A31C-149EC299D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799" y="2692375"/>
            <a:ext cx="4856465" cy="38623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図 1">
            <a:extLst>
              <a:ext uri="{FF2B5EF4-FFF2-40B4-BE49-F238E27FC236}">
                <a16:creationId xmlns:a16="http://schemas.microsoft.com/office/drawing/2014/main" id="{1233866E-74A2-482E-ADB7-9C0A51E0B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1301">
            <a:off x="7089775" y="4403725"/>
            <a:ext cx="200501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図 1">
            <a:extLst>
              <a:ext uri="{FF2B5EF4-FFF2-40B4-BE49-F238E27FC236}">
                <a16:creationId xmlns:a16="http://schemas.microsoft.com/office/drawing/2014/main" id="{C06C323F-2612-41BA-8366-C12E433F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15913"/>
            <a:ext cx="38100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036BE693-ECB9-45D6-BE4F-B052A93E8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341313"/>
            <a:ext cx="3419475" cy="1143000"/>
          </a:xfrm>
          <a:noFill/>
        </p:spPr>
        <p:txBody>
          <a:bodyPr/>
          <a:lstStyle/>
          <a:p>
            <a:pPr eaLnBrk="1" hangingPunct="1"/>
            <a:r>
              <a:rPr lang="ja-JP" altLang="en-US" sz="8000" b="1">
                <a:ea typeface="HGS創英角ﾎﾟｯﾌﾟ体" panose="040B0A00000000000000" pitchFamily="50" charset="-128"/>
              </a:rPr>
              <a:t>くわい</a:t>
            </a:r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C7312167-2F47-4F9F-ADC1-2AF82CE9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34143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ja-JP" sz="2400">
              <a:ea typeface="HGS創英角ﾎﾟｯﾌﾟ体" panose="040B0A00000000000000" pitchFamily="50" charset="-128"/>
            </a:endParaRPr>
          </a:p>
        </p:txBody>
      </p:sp>
      <p:sp>
        <p:nvSpPr>
          <p:cNvPr id="46084" name="Text Box 6">
            <a:extLst>
              <a:ext uri="{FF2B5EF4-FFF2-40B4-BE49-F238E27FC236}">
                <a16:creationId xmlns:a16="http://schemas.microsoft.com/office/drawing/2014/main" id="{93A8697B-E7FD-4EB2-8871-6179D991F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8" y="450850"/>
            <a:ext cx="4433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6000" b="1">
                <a:solidFill>
                  <a:srgbClr val="FF0000"/>
                </a:solidFill>
                <a:ea typeface="HGS創英角ﾎﾟｯﾌﾟ体" panose="040B0A00000000000000" pitchFamily="50" charset="-128"/>
              </a:rPr>
              <a:t>夏の終わり</a:t>
            </a:r>
          </a:p>
        </p:txBody>
      </p:sp>
      <p:pic>
        <p:nvPicPr>
          <p:cNvPr id="43013" name="Picture 7">
            <a:extLst>
              <a:ext uri="{FF2B5EF4-FFF2-40B4-BE49-F238E27FC236}">
                <a16:creationId xmlns:a16="http://schemas.microsoft.com/office/drawing/2014/main" id="{93428552-F03D-4CE3-A48F-FB255363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113" y="1783009"/>
            <a:ext cx="5645150" cy="416535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9">
            <a:extLst>
              <a:ext uri="{FF2B5EF4-FFF2-40B4-BE49-F238E27FC236}">
                <a16:creationId xmlns:a16="http://schemas.microsoft.com/office/drawing/2014/main" id="{192F4539-E5E6-4A54-92FE-ED989CB0F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092825"/>
            <a:ext cx="230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b="1">
                <a:ea typeface="HGS創英角ﾎﾟｯﾌﾟ体" panose="040B0A00000000000000" pitchFamily="50" charset="-128"/>
              </a:rPr>
              <a:t>くわいの花</a:t>
            </a:r>
          </a:p>
        </p:txBody>
      </p:sp>
      <p:pic>
        <p:nvPicPr>
          <p:cNvPr id="43015" name="Picture 14" descr="矢尻型の葉">
            <a:extLst>
              <a:ext uri="{FF2B5EF4-FFF2-40B4-BE49-F238E27FC236}">
                <a16:creationId xmlns:a16="http://schemas.microsoft.com/office/drawing/2014/main" id="{DC2E5A58-C07D-45BF-9450-405BD8B13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541" y="1691308"/>
            <a:ext cx="2628900" cy="277812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9">
            <a:extLst>
              <a:ext uri="{FF2B5EF4-FFF2-40B4-BE49-F238E27FC236}">
                <a16:creationId xmlns:a16="http://schemas.microsoft.com/office/drawing/2014/main" id="{C5259D94-1301-49F0-A79D-635796E8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508500"/>
            <a:ext cx="230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b="1">
                <a:ea typeface="HGS創英角ﾎﾟｯﾌﾟ体" panose="040B0A00000000000000" pitchFamily="50" charset="-128"/>
              </a:rPr>
              <a:t>くわいの葉</a:t>
            </a:r>
          </a:p>
        </p:txBody>
      </p:sp>
      <p:pic>
        <p:nvPicPr>
          <p:cNvPr id="46089" name="図 8">
            <a:extLst>
              <a:ext uri="{FF2B5EF4-FFF2-40B4-BE49-F238E27FC236}">
                <a16:creationId xmlns:a16="http://schemas.microsoft.com/office/drawing/2014/main" id="{BDE1B4F8-D732-42E2-A102-D12D210A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1301">
            <a:off x="7083425" y="4845050"/>
            <a:ext cx="200342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図 2">
            <a:extLst>
              <a:ext uri="{FF2B5EF4-FFF2-40B4-BE49-F238E27FC236}">
                <a16:creationId xmlns:a16="http://schemas.microsoft.com/office/drawing/2014/main" id="{D2D6714C-6E68-43EA-B115-33069C2DE9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"/>
          <a:stretch>
            <a:fillRect/>
          </a:stretch>
        </p:blipFill>
        <p:spPr bwMode="auto">
          <a:xfrm>
            <a:off x="2484438" y="1916113"/>
            <a:ext cx="39592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テキスト ボックス 1">
            <a:extLst>
              <a:ext uri="{FF2B5EF4-FFF2-40B4-BE49-F238E27FC236}">
                <a16:creationId xmlns:a16="http://schemas.microsoft.com/office/drawing/2014/main" id="{5A4ECA53-D54C-40AC-A5DD-B3A57023E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041" y="261665"/>
            <a:ext cx="77319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4800" b="1" dirty="0">
                <a:highlight>
                  <a:srgbClr val="FFCC66"/>
                </a:highlight>
                <a:ea typeface="HGS創英角ﾎﾟｯﾌﾟ体" panose="040B0A00000000000000" pitchFamily="50" charset="-128"/>
              </a:rPr>
              <a:t>Ｑ</a:t>
            </a:r>
            <a:r>
              <a:rPr lang="en-US" altLang="ja-JP" sz="4800" b="1" dirty="0">
                <a:highlight>
                  <a:srgbClr val="FFCC66"/>
                </a:highlight>
                <a:ea typeface="HGS創英角ﾎﾟｯﾌﾟ体" panose="040B0A00000000000000" pitchFamily="50" charset="-128"/>
              </a:rPr>
              <a:t>. </a:t>
            </a:r>
            <a:r>
              <a:rPr lang="ja-JP" altLang="en-US" sz="4800" b="1" dirty="0">
                <a:highlight>
                  <a:srgbClr val="FFCC66"/>
                </a:highlight>
                <a:ea typeface="HGS創英角ﾎﾟｯﾌﾟ体" panose="040B0A00000000000000" pitchFamily="50" charset="-128"/>
              </a:rPr>
              <a:t>くわいは、どのように実がなっているでしょう？</a:t>
            </a:r>
            <a:endParaRPr lang="en-US" altLang="ja-JP" sz="4800" b="1" dirty="0">
              <a:highlight>
                <a:srgbClr val="FFCC66"/>
              </a:highlight>
              <a:ea typeface="HGS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図 2">
            <a:extLst>
              <a:ext uri="{FF2B5EF4-FFF2-40B4-BE49-F238E27FC236}">
                <a16:creationId xmlns:a16="http://schemas.microsoft.com/office/drawing/2014/main" id="{E4B812E8-0A07-4497-8AE1-96491AC8C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44450"/>
            <a:ext cx="446405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:a16="http://schemas.microsoft.com/office/drawing/2014/main" id="{0350595F-3FD5-4498-9D60-292C07F90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790" y="1545332"/>
            <a:ext cx="7775545" cy="489165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4">
            <a:extLst>
              <a:ext uri="{FF2B5EF4-FFF2-40B4-BE49-F238E27FC236}">
                <a16:creationId xmlns:a16="http://schemas.microsoft.com/office/drawing/2014/main" id="{E1F68433-7ABC-4F14-930E-8C3D8EF48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450" y="304800"/>
            <a:ext cx="3348038" cy="1143000"/>
          </a:xfrm>
          <a:noFill/>
        </p:spPr>
        <p:txBody>
          <a:bodyPr/>
          <a:lstStyle/>
          <a:p>
            <a:pPr eaLnBrk="1" hangingPunct="1"/>
            <a:r>
              <a:rPr lang="ja-JP" altLang="en-US" sz="8000" b="1">
                <a:ea typeface="HGS創英角ﾎﾟｯﾌﾟ体" panose="040B0A00000000000000" pitchFamily="50" charset="-128"/>
              </a:rPr>
              <a:t>くわい</a:t>
            </a:r>
          </a:p>
        </p:txBody>
      </p:sp>
      <p:pic>
        <p:nvPicPr>
          <p:cNvPr id="50180" name="図 6">
            <a:extLst>
              <a:ext uri="{FF2B5EF4-FFF2-40B4-BE49-F238E27FC236}">
                <a16:creationId xmlns:a16="http://schemas.microsoft.com/office/drawing/2014/main" id="{BD03EDEB-C714-428F-BC79-623AE4932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1301">
            <a:off x="7161213" y="4721225"/>
            <a:ext cx="200342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2" descr="春夏秋冬のイラスト文字「冬」">
            <a:hlinkClick r:id="rId4"/>
            <a:extLst>
              <a:ext uri="{FF2B5EF4-FFF2-40B4-BE49-F238E27FC236}">
                <a16:creationId xmlns:a16="http://schemas.microsoft.com/office/drawing/2014/main" id="{CE1DF405-9F94-40CA-8D89-5614E92D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0" y="255588"/>
            <a:ext cx="1252538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2" name="グループ化 7">
            <a:extLst>
              <a:ext uri="{FF2B5EF4-FFF2-40B4-BE49-F238E27FC236}">
                <a16:creationId xmlns:a16="http://schemas.microsoft.com/office/drawing/2014/main" id="{99BC9A9B-634D-4AF4-B994-7539D12D0325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288925"/>
            <a:ext cx="3744913" cy="1123950"/>
            <a:chOff x="5076701" y="377826"/>
            <a:chExt cx="3887787" cy="1123950"/>
          </a:xfrm>
        </p:grpSpPr>
        <p:sp>
          <p:nvSpPr>
            <p:cNvPr id="50183" name="Text Box 4">
              <a:extLst>
                <a:ext uri="{FF2B5EF4-FFF2-40B4-BE49-F238E27FC236}">
                  <a16:creationId xmlns:a16="http://schemas.microsoft.com/office/drawing/2014/main" id="{E8677B5E-9990-45FD-A988-1FD07189F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701" y="548680"/>
              <a:ext cx="3887787" cy="9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800" b="1">
                  <a:ea typeface="HGS創英角ﾎﾟｯﾌﾟ体" panose="040B0A00000000000000" pitchFamily="50" charset="-128"/>
                </a:rPr>
                <a:t>　　</a:t>
              </a:r>
              <a:r>
                <a:rPr lang="ja-JP" altLang="en-US" b="1">
                  <a:ea typeface="HGS創英角ﾎﾟｯﾌﾟ体" panose="040B0A00000000000000" pitchFamily="50" charset="-128"/>
                </a:rPr>
                <a:t>収　穫</a:t>
              </a:r>
              <a:endParaRPr lang="en-US" altLang="ja-JP" b="1">
                <a:ea typeface="HGS創英角ﾎﾟｯﾌﾟ体" panose="040B0A00000000000000" pitchFamily="50" charset="-128"/>
              </a:endParaRPr>
            </a:p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　　くわい掘り</a:t>
              </a:r>
            </a:p>
          </p:txBody>
        </p:sp>
        <p:sp>
          <p:nvSpPr>
            <p:cNvPr id="10" name="四角形: 1 つの角を切り取る 9">
              <a:extLst>
                <a:ext uri="{FF2B5EF4-FFF2-40B4-BE49-F238E27FC236}">
                  <a16:creationId xmlns:a16="http://schemas.microsoft.com/office/drawing/2014/main" id="{497DF00D-ADBF-4916-A13A-28CFF33C27CA}"/>
                </a:ext>
              </a:extLst>
            </p:cNvPr>
            <p:cNvSpPr/>
            <p:nvPr/>
          </p:nvSpPr>
          <p:spPr>
            <a:xfrm>
              <a:off x="6154536" y="377826"/>
              <a:ext cx="2521540" cy="1123950"/>
            </a:xfrm>
            <a:prstGeom prst="snip1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>
            <a:extLst>
              <a:ext uri="{FF2B5EF4-FFF2-40B4-BE49-F238E27FC236}">
                <a16:creationId xmlns:a16="http://schemas.microsoft.com/office/drawing/2014/main" id="{3DD0FA99-EAAF-4B11-94D6-6B71F62F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99" y="1588719"/>
            <a:ext cx="7715544" cy="479021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17AA1FB-631C-4F1B-A90C-C5D1EB010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234950"/>
            <a:ext cx="3348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8000" b="1" kern="0" dirty="0">
                <a:ea typeface="HGS創英角ﾎﾟｯﾌﾟ体" panose="040B0A00000000000000" pitchFamily="50" charset="-128"/>
              </a:rPr>
              <a:t>くわい</a:t>
            </a:r>
          </a:p>
        </p:txBody>
      </p:sp>
      <p:pic>
        <p:nvPicPr>
          <p:cNvPr id="51204" name="図 11">
            <a:extLst>
              <a:ext uri="{FF2B5EF4-FFF2-40B4-BE49-F238E27FC236}">
                <a16:creationId xmlns:a16="http://schemas.microsoft.com/office/drawing/2014/main" id="{872BC119-9090-487C-8896-9F26D321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1301">
            <a:off x="7232650" y="4640263"/>
            <a:ext cx="20034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2" descr="春夏秋冬のイラスト文字「冬」">
            <a:hlinkClick r:id="rId4"/>
            <a:extLst>
              <a:ext uri="{FF2B5EF4-FFF2-40B4-BE49-F238E27FC236}">
                <a16:creationId xmlns:a16="http://schemas.microsoft.com/office/drawing/2014/main" id="{85C5778A-B399-48C7-B8B1-5F33DF778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179388"/>
            <a:ext cx="1252538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6" name="グループ化 7">
            <a:extLst>
              <a:ext uri="{FF2B5EF4-FFF2-40B4-BE49-F238E27FC236}">
                <a16:creationId xmlns:a16="http://schemas.microsoft.com/office/drawing/2014/main" id="{3A7E308B-F732-442A-8D6E-A12E2F92C7EF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288925"/>
            <a:ext cx="3744913" cy="1123950"/>
            <a:chOff x="5076701" y="377826"/>
            <a:chExt cx="3887787" cy="1123950"/>
          </a:xfrm>
        </p:grpSpPr>
        <p:sp>
          <p:nvSpPr>
            <p:cNvPr id="51207" name="Text Box 4">
              <a:extLst>
                <a:ext uri="{FF2B5EF4-FFF2-40B4-BE49-F238E27FC236}">
                  <a16:creationId xmlns:a16="http://schemas.microsoft.com/office/drawing/2014/main" id="{16492B73-B4D6-48CA-A7F5-116E99F8A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701" y="548680"/>
              <a:ext cx="3887787" cy="9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800" b="1">
                  <a:ea typeface="HGS創英角ﾎﾟｯﾌﾟ体" panose="040B0A00000000000000" pitchFamily="50" charset="-128"/>
                </a:rPr>
                <a:t>　　</a:t>
              </a:r>
              <a:r>
                <a:rPr lang="ja-JP" altLang="en-US" b="1">
                  <a:ea typeface="HGS創英角ﾎﾟｯﾌﾟ体" panose="040B0A00000000000000" pitchFamily="50" charset="-128"/>
                </a:rPr>
                <a:t>収　穫</a:t>
              </a:r>
              <a:endParaRPr lang="en-US" altLang="ja-JP" b="1">
                <a:ea typeface="HGS創英角ﾎﾟｯﾌﾟ体" panose="040B0A00000000000000" pitchFamily="50" charset="-128"/>
              </a:endParaRPr>
            </a:p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　　くわい掘り</a:t>
              </a:r>
            </a:p>
          </p:txBody>
        </p:sp>
        <p:sp>
          <p:nvSpPr>
            <p:cNvPr id="11" name="四角形: 1 つの角を切り取る 10">
              <a:extLst>
                <a:ext uri="{FF2B5EF4-FFF2-40B4-BE49-F238E27FC236}">
                  <a16:creationId xmlns:a16="http://schemas.microsoft.com/office/drawing/2014/main" id="{E7DE7BCE-227D-4E78-8DD4-F03CD7797F3F}"/>
                </a:ext>
              </a:extLst>
            </p:cNvPr>
            <p:cNvSpPr/>
            <p:nvPr/>
          </p:nvSpPr>
          <p:spPr>
            <a:xfrm>
              <a:off x="6154536" y="377826"/>
              <a:ext cx="2521540" cy="1123950"/>
            </a:xfrm>
            <a:prstGeom prst="snip1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13">
            <a:extLst>
              <a:ext uri="{FF2B5EF4-FFF2-40B4-BE49-F238E27FC236}">
                <a16:creationId xmlns:a16="http://schemas.microsoft.com/office/drawing/2014/main" id="{9AA23E51-257D-477F-B534-2A19495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732463"/>
            <a:ext cx="9318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テキスト ボックス 4">
            <a:extLst>
              <a:ext uri="{FF2B5EF4-FFF2-40B4-BE49-F238E27FC236}">
                <a16:creationId xmlns:a16="http://schemas.microsoft.com/office/drawing/2014/main" id="{56F12696-011C-4538-8B05-578A1C649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60350"/>
            <a:ext cx="5100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800" b="1">
                <a:solidFill>
                  <a:srgbClr val="FF0000"/>
                </a:solidFill>
                <a:ea typeface="HGS創英角ﾎﾟｯﾌﾟ体" panose="040B0A00000000000000" pitchFamily="50" charset="-128"/>
              </a:rPr>
              <a:t>こまつな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2C50E10-69C3-4280-832B-8666BFCD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953" y="1772816"/>
            <a:ext cx="7545962" cy="426749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>
            <a:extLst>
              <a:ext uri="{FF2B5EF4-FFF2-40B4-BE49-F238E27FC236}">
                <a16:creationId xmlns:a16="http://schemas.microsoft.com/office/drawing/2014/main" id="{DE98CA4E-FFC2-4014-9D4E-6C15DC1DF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378" y="1631950"/>
            <a:ext cx="7413245" cy="487521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図 8">
            <a:extLst>
              <a:ext uri="{FF2B5EF4-FFF2-40B4-BE49-F238E27FC236}">
                <a16:creationId xmlns:a16="http://schemas.microsoft.com/office/drawing/2014/main" id="{BF53C00D-0F36-452B-BD27-7835F2EAC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1301">
            <a:off x="7232650" y="4662488"/>
            <a:ext cx="20034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92338F38-8A83-4361-AA13-2042CE26F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341313"/>
            <a:ext cx="3348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8000" b="1" kern="0" dirty="0">
                <a:ea typeface="HGS創英角ﾎﾟｯﾌﾟ体" panose="040B0A00000000000000" pitchFamily="50" charset="-128"/>
              </a:rPr>
              <a:t>くわい</a:t>
            </a:r>
          </a:p>
        </p:txBody>
      </p:sp>
      <p:pic>
        <p:nvPicPr>
          <p:cNvPr id="52229" name="Picture 12" descr="春夏秋冬のイラスト文字「冬」">
            <a:hlinkClick r:id="rId4"/>
            <a:extLst>
              <a:ext uri="{FF2B5EF4-FFF2-40B4-BE49-F238E27FC236}">
                <a16:creationId xmlns:a16="http://schemas.microsoft.com/office/drawing/2014/main" id="{56E08B2A-EFB5-4718-AC5B-9F153C23B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975" y="234950"/>
            <a:ext cx="12525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0" name="グループ化 7">
            <a:extLst>
              <a:ext uri="{FF2B5EF4-FFF2-40B4-BE49-F238E27FC236}">
                <a16:creationId xmlns:a16="http://schemas.microsoft.com/office/drawing/2014/main" id="{94957E5E-9F87-4242-A0A8-1BA398DFFC72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288925"/>
            <a:ext cx="3744913" cy="1123950"/>
            <a:chOff x="5076701" y="377826"/>
            <a:chExt cx="3887787" cy="1123950"/>
          </a:xfrm>
        </p:grpSpPr>
        <p:sp>
          <p:nvSpPr>
            <p:cNvPr id="52231" name="Text Box 4">
              <a:extLst>
                <a:ext uri="{FF2B5EF4-FFF2-40B4-BE49-F238E27FC236}">
                  <a16:creationId xmlns:a16="http://schemas.microsoft.com/office/drawing/2014/main" id="{80D3CA5C-99EB-4223-90E5-1A412414E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701" y="548680"/>
              <a:ext cx="3887787" cy="9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2800" b="1">
                  <a:ea typeface="HGS創英角ﾎﾟｯﾌﾟ体" panose="040B0A00000000000000" pitchFamily="50" charset="-128"/>
                </a:rPr>
                <a:t>　　</a:t>
              </a:r>
              <a:r>
                <a:rPr lang="ja-JP" altLang="en-US" b="1">
                  <a:ea typeface="HGS創英角ﾎﾟｯﾌﾟ体" panose="040B0A00000000000000" pitchFamily="50" charset="-128"/>
                </a:rPr>
                <a:t>収　穫</a:t>
              </a:r>
              <a:endParaRPr lang="en-US" altLang="ja-JP" b="1">
                <a:ea typeface="HGS創英角ﾎﾟｯﾌﾟ体" panose="040B0A00000000000000" pitchFamily="50" charset="-128"/>
              </a:endParaRPr>
            </a:p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　　くわい掘り</a:t>
              </a:r>
            </a:p>
          </p:txBody>
        </p:sp>
        <p:sp>
          <p:nvSpPr>
            <p:cNvPr id="11" name="四角形: 1 つの角を切り取る 10">
              <a:extLst>
                <a:ext uri="{FF2B5EF4-FFF2-40B4-BE49-F238E27FC236}">
                  <a16:creationId xmlns:a16="http://schemas.microsoft.com/office/drawing/2014/main" id="{91642603-73B5-46DC-A706-C25D46A7B860}"/>
                </a:ext>
              </a:extLst>
            </p:cNvPr>
            <p:cNvSpPr/>
            <p:nvPr/>
          </p:nvSpPr>
          <p:spPr>
            <a:xfrm>
              <a:off x="6154536" y="377826"/>
              <a:ext cx="2521540" cy="1123950"/>
            </a:xfrm>
            <a:prstGeom prst="snip1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>
            <a:extLst>
              <a:ext uri="{FF2B5EF4-FFF2-40B4-BE49-F238E27FC236}">
                <a16:creationId xmlns:a16="http://schemas.microsoft.com/office/drawing/2014/main" id="{FB57A03D-6A8E-4638-9C2F-6E18802E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458" y="1555899"/>
            <a:ext cx="6267988" cy="489743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1000597">
            <a:extLst>
              <a:ext uri="{FF2B5EF4-FFF2-40B4-BE49-F238E27FC236}">
                <a16:creationId xmlns:a16="http://schemas.microsoft.com/office/drawing/2014/main" id="{7412BBF8-325B-4255-8DFE-DED8426D0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1871666"/>
            <a:ext cx="3294112" cy="337383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A3767EC9-BFB3-49E0-948D-302C9FB53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41313"/>
            <a:ext cx="370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くわい</a:t>
            </a:r>
          </a:p>
        </p:txBody>
      </p:sp>
      <p:pic>
        <p:nvPicPr>
          <p:cNvPr id="53253" name="図 12">
            <a:extLst>
              <a:ext uri="{FF2B5EF4-FFF2-40B4-BE49-F238E27FC236}">
                <a16:creationId xmlns:a16="http://schemas.microsoft.com/office/drawing/2014/main" id="{BA9B05B2-92E5-46EF-850B-561F327B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1301">
            <a:off x="7124700" y="4767263"/>
            <a:ext cx="20034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4" name="グループ化 1">
            <a:extLst>
              <a:ext uri="{FF2B5EF4-FFF2-40B4-BE49-F238E27FC236}">
                <a16:creationId xmlns:a16="http://schemas.microsoft.com/office/drawing/2014/main" id="{C3AFA1C5-A993-4D5D-B93D-B6E21600CC87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254000"/>
            <a:ext cx="3887788" cy="1158875"/>
            <a:chOff x="4860032" y="253991"/>
            <a:chExt cx="3888432" cy="1158785"/>
          </a:xfrm>
        </p:grpSpPr>
        <p:sp>
          <p:nvSpPr>
            <p:cNvPr id="53256" name="Text Box 6">
              <a:extLst>
                <a:ext uri="{FF2B5EF4-FFF2-40B4-BE49-F238E27FC236}">
                  <a16:creationId xmlns:a16="http://schemas.microsoft.com/office/drawing/2014/main" id="{248E0BAA-9F86-4CDB-A764-E04A1B3EA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032" y="482699"/>
              <a:ext cx="3888432" cy="9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収穫</a:t>
              </a:r>
              <a:endParaRPr lang="en-US" altLang="ja-JP" b="1">
                <a:ea typeface="HGS創英角ﾎﾟｯﾌﾟ体" panose="040B0A00000000000000" pitchFamily="50" charset="-128"/>
              </a:endParaRPr>
            </a:p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くわい洗い＆みがき</a:t>
              </a:r>
            </a:p>
          </p:txBody>
        </p:sp>
        <p:sp>
          <p:nvSpPr>
            <p:cNvPr id="14" name="四角形: 1 つの角を切り取る 13">
              <a:extLst>
                <a:ext uri="{FF2B5EF4-FFF2-40B4-BE49-F238E27FC236}">
                  <a16:creationId xmlns:a16="http://schemas.microsoft.com/office/drawing/2014/main" id="{8EC1975C-D0A5-4D16-B84C-45495EA17026}"/>
                </a:ext>
              </a:extLst>
            </p:cNvPr>
            <p:cNvSpPr/>
            <p:nvPr/>
          </p:nvSpPr>
          <p:spPr bwMode="auto">
            <a:xfrm>
              <a:off x="4931482" y="253991"/>
              <a:ext cx="3816982" cy="1158785"/>
            </a:xfrm>
            <a:prstGeom prst="snip1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pic>
        <p:nvPicPr>
          <p:cNvPr id="53255" name="Picture 12" descr="春夏秋冬のイラスト文字「冬」">
            <a:hlinkClick r:id="rId5"/>
            <a:extLst>
              <a:ext uri="{FF2B5EF4-FFF2-40B4-BE49-F238E27FC236}">
                <a16:creationId xmlns:a16="http://schemas.microsoft.com/office/drawing/2014/main" id="{205767F8-2D54-4530-8CE5-0334C5B8A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800" y="206375"/>
            <a:ext cx="12525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>
            <a:extLst>
              <a:ext uri="{FF2B5EF4-FFF2-40B4-BE49-F238E27FC236}">
                <a16:creationId xmlns:a16="http://schemas.microsoft.com/office/drawing/2014/main" id="{532576F5-CE2E-420B-AD50-E4698A8B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85" y="1601341"/>
            <a:ext cx="5503125" cy="413191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 descr="P1000674">
            <a:extLst>
              <a:ext uri="{FF2B5EF4-FFF2-40B4-BE49-F238E27FC236}">
                <a16:creationId xmlns:a16="http://schemas.microsoft.com/office/drawing/2014/main" id="{E8C20A46-2D97-4F67-98D1-DBFD4A37A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30230"/>
            <a:ext cx="3755792" cy="262930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AutoShape 10">
            <a:extLst>
              <a:ext uri="{FF2B5EF4-FFF2-40B4-BE49-F238E27FC236}">
                <a16:creationId xmlns:a16="http://schemas.microsoft.com/office/drawing/2014/main" id="{E8DE2B69-FEC5-485B-91C7-E48955A77A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38850" y="2951163"/>
            <a:ext cx="817563" cy="7191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4277" name="図 7">
            <a:extLst>
              <a:ext uri="{FF2B5EF4-FFF2-40B4-BE49-F238E27FC236}">
                <a16:creationId xmlns:a16="http://schemas.microsoft.com/office/drawing/2014/main" id="{0FF5C478-0DD4-4A07-B091-E31E264B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1301">
            <a:off x="6802438" y="1716088"/>
            <a:ext cx="20034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56EBD11E-EDC1-42D6-A8CE-DF925CD74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41313"/>
            <a:ext cx="370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くわい</a:t>
            </a:r>
          </a:p>
        </p:txBody>
      </p:sp>
      <p:pic>
        <p:nvPicPr>
          <p:cNvPr id="54279" name="Picture 12" descr="春夏秋冬のイラスト文字「冬」">
            <a:hlinkClick r:id="rId5"/>
            <a:extLst>
              <a:ext uri="{FF2B5EF4-FFF2-40B4-BE49-F238E27FC236}">
                <a16:creationId xmlns:a16="http://schemas.microsoft.com/office/drawing/2014/main" id="{C93F368B-BC88-4ADB-ACA9-D62DCA87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738" y="249238"/>
            <a:ext cx="12525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0" name="グループ化 10">
            <a:extLst>
              <a:ext uri="{FF2B5EF4-FFF2-40B4-BE49-F238E27FC236}">
                <a16:creationId xmlns:a16="http://schemas.microsoft.com/office/drawing/2014/main" id="{34EBD193-C620-4DB2-8375-C63DE50E4F59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254000"/>
            <a:ext cx="3887788" cy="1158875"/>
            <a:chOff x="4860032" y="253991"/>
            <a:chExt cx="3888432" cy="1158785"/>
          </a:xfrm>
        </p:grpSpPr>
        <p:sp>
          <p:nvSpPr>
            <p:cNvPr id="54281" name="Text Box 6">
              <a:extLst>
                <a:ext uri="{FF2B5EF4-FFF2-40B4-BE49-F238E27FC236}">
                  <a16:creationId xmlns:a16="http://schemas.microsoft.com/office/drawing/2014/main" id="{F4EDE212-EDF5-4870-9654-04A87B941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032" y="482699"/>
              <a:ext cx="3888432" cy="9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収穫</a:t>
              </a:r>
              <a:endParaRPr lang="en-US" altLang="ja-JP" b="1">
                <a:ea typeface="HGS創英角ﾎﾟｯﾌﾟ体" panose="040B0A00000000000000" pitchFamily="50" charset="-128"/>
              </a:endParaRPr>
            </a:p>
            <a:p>
              <a:pPr algn="ctr" eaLnBrk="1" hangingPunct="1">
                <a:lnSpc>
                  <a:spcPts val="22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ea typeface="HGS創英角ﾎﾟｯﾌﾟ体" panose="040B0A00000000000000" pitchFamily="50" charset="-128"/>
                </a:rPr>
                <a:t>くわい洗い＆みがき</a:t>
              </a:r>
            </a:p>
          </p:txBody>
        </p:sp>
        <p:sp>
          <p:nvSpPr>
            <p:cNvPr id="13" name="四角形: 1 つの角を切り取る 12">
              <a:extLst>
                <a:ext uri="{FF2B5EF4-FFF2-40B4-BE49-F238E27FC236}">
                  <a16:creationId xmlns:a16="http://schemas.microsoft.com/office/drawing/2014/main" id="{42B55BCB-E38D-4840-A645-F76772F2C89B}"/>
                </a:ext>
              </a:extLst>
            </p:cNvPr>
            <p:cNvSpPr/>
            <p:nvPr/>
          </p:nvSpPr>
          <p:spPr bwMode="auto">
            <a:xfrm>
              <a:off x="4931482" y="253991"/>
              <a:ext cx="3816982" cy="1158785"/>
            </a:xfrm>
            <a:prstGeom prst="snip1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0DB589B1-5BAD-4287-ADDA-1DE2A16A8CF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57200" y="116601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ja-JP" altLang="ja-JP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1B57CE4-E488-44A7-9AA4-B3DE8A854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686800" cy="12033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ja-JP" altLang="en-US" dirty="0">
                <a:highlight>
                  <a:srgbClr val="FFFF66"/>
                </a:highlight>
                <a:ea typeface="HGS創英角ﾎﾟｯﾌﾟ体" panose="040B0A00000000000000" pitchFamily="50" charset="-128"/>
              </a:rPr>
              <a:t>くわいも昔は給食に出ていました</a:t>
            </a:r>
          </a:p>
        </p:txBody>
      </p:sp>
      <p:pic>
        <p:nvPicPr>
          <p:cNvPr id="52227" name="Picture 4">
            <a:extLst>
              <a:ext uri="{FF2B5EF4-FFF2-40B4-BE49-F238E27FC236}">
                <a16:creationId xmlns:a16="http://schemas.microsoft.com/office/drawing/2014/main" id="{C92D5DEF-D091-4716-B70C-061EF356F07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2" y="1316038"/>
            <a:ext cx="6102425" cy="4129186"/>
          </a:xfrm>
          <a:prstGeom prst="roundRect">
            <a:avLst/>
          </a:prstGeom>
        </p:spPr>
      </p:pic>
      <p:pic>
        <p:nvPicPr>
          <p:cNvPr id="57348" name="Picture 5" descr="P1000687">
            <a:extLst>
              <a:ext uri="{FF2B5EF4-FFF2-40B4-BE49-F238E27FC236}">
                <a16:creationId xmlns:a16="http://schemas.microsoft.com/office/drawing/2014/main" id="{78029C1B-1B2C-45CD-B630-FB7D38A4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863975" cy="28987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9">
            <a:extLst>
              <a:ext uri="{FF2B5EF4-FFF2-40B4-BE49-F238E27FC236}">
                <a16:creationId xmlns:a16="http://schemas.microsoft.com/office/drawing/2014/main" id="{D700ECCC-6A11-4D86-9443-2639ECF64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705475"/>
            <a:ext cx="424973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ja-JP" altLang="en-US" sz="3600" b="1">
                <a:ea typeface="HGS創英角ﾎﾟｯﾌﾟ体" panose="040B0A00000000000000" pitchFamily="50" charset="-128"/>
              </a:rPr>
              <a:t>油で揚げて</a:t>
            </a:r>
            <a:endParaRPr lang="en-US" altLang="ja-JP" sz="3600" b="1">
              <a:ea typeface="HGS創英角ﾎﾟｯﾌﾟ体" panose="040B0A00000000000000" pitchFamily="50" charset="-128"/>
            </a:endParaRPr>
          </a:p>
          <a:p>
            <a:pPr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ja-JP" altLang="en-US" sz="3600" b="1">
                <a:ea typeface="HGS創英角ﾎﾟｯﾌﾟ体" panose="040B0A00000000000000" pitchFamily="50" charset="-128"/>
              </a:rPr>
              <a:t>     からあげに</a:t>
            </a:r>
            <a:r>
              <a:rPr lang="en-US" altLang="ja-JP" sz="3600" b="1">
                <a:ea typeface="HGS創英角ﾎﾟｯﾌﾟ体" panose="040B0A00000000000000" pitchFamily="50" charset="-128"/>
              </a:rPr>
              <a:t>…</a:t>
            </a:r>
            <a:endParaRPr lang="ja-JP" altLang="en-US" sz="3600" b="1">
              <a:ea typeface="HGS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>
            <a:extLst>
              <a:ext uri="{FF2B5EF4-FFF2-40B4-BE49-F238E27FC236}">
                <a16:creationId xmlns:a16="http://schemas.microsoft.com/office/drawing/2014/main" id="{85D001F1-E74B-4E25-A407-A92E97C3C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5497" y="334963"/>
            <a:ext cx="9144001" cy="928687"/>
          </a:xfrm>
          <a:extLst/>
        </p:spPr>
        <p:txBody>
          <a:bodyPr/>
          <a:lstStyle/>
          <a:p>
            <a:pPr>
              <a:defRPr/>
            </a:pPr>
            <a:r>
              <a:rPr lang="ja-JP" altLang="en-US" dirty="0">
                <a:solidFill>
                  <a:schemeClr val="tx1"/>
                </a:solidFill>
                <a:highlight>
                  <a:srgbClr val="FFFF66"/>
                </a:highligh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今では給食に出せなくなりました</a:t>
            </a:r>
          </a:p>
        </p:txBody>
      </p:sp>
      <p:sp>
        <p:nvSpPr>
          <p:cNvPr id="63491" name="コンテンツ プレースホルダ 2">
            <a:extLst>
              <a:ext uri="{FF2B5EF4-FFF2-40B4-BE49-F238E27FC236}">
                <a16:creationId xmlns:a16="http://schemas.microsoft.com/office/drawing/2014/main" id="{0FB3281A-9B51-43B5-BEB0-8145690F3A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472543"/>
            <a:ext cx="8303920" cy="1820553"/>
          </a:xfrm>
          <a:ln w="76200">
            <a:solidFill>
              <a:srgbClr val="FF0000"/>
            </a:solidFill>
          </a:ln>
          <a:extLst/>
        </p:spPr>
        <p:txBody>
          <a:bodyPr/>
          <a:lstStyle/>
          <a:p>
            <a:pPr>
              <a:buFontTx/>
              <a:buNone/>
              <a:defRPr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給食は、門真市の小中学生で約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千人が同じ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  <a:defRPr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日に同じものを食べます。給食に出すためには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  <a:defRPr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一度にたくさんの「くわい」が必要です。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  <a:defRPr/>
            </a:pPr>
            <a:endParaRPr lang="en-US" altLang="ja-JP" sz="1800" dirty="0">
              <a:highlight>
                <a:srgbClr val="FCD8F9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500"/>
              </a:lnSpc>
              <a:buFontTx/>
              <a:buNone/>
              <a:defRPr/>
            </a:pPr>
            <a:r>
              <a:rPr lang="ja-JP" altLang="en-US" sz="4000" dirty="0">
                <a:highlight>
                  <a:srgbClr val="FCD8F9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でも農家の人たちは、昔のように、</a:t>
            </a:r>
            <a:endParaRPr lang="en-US" altLang="ja-JP" sz="4000" dirty="0">
              <a:highlight>
                <a:srgbClr val="FCD8F9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500"/>
              </a:lnSpc>
              <a:buFontTx/>
              <a:buNone/>
              <a:defRPr/>
            </a:pPr>
            <a:r>
              <a:rPr lang="ja-JP" altLang="en-US" sz="4000" dirty="0">
                <a:highlight>
                  <a:srgbClr val="FCD8F9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一度にたくさん掘ることができなく</a:t>
            </a:r>
            <a:endParaRPr lang="en-US" altLang="ja-JP" sz="4000" dirty="0">
              <a:highlight>
                <a:srgbClr val="FCD8F9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500"/>
              </a:lnSpc>
              <a:buFontTx/>
              <a:buNone/>
              <a:defRPr/>
            </a:pPr>
            <a:r>
              <a:rPr lang="ja-JP" altLang="en-US" sz="4000" dirty="0">
                <a:highlight>
                  <a:srgbClr val="FCD8F9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なってしまったのです</a:t>
            </a:r>
            <a:r>
              <a:rPr lang="en-US" altLang="ja-JP" sz="4000" dirty="0">
                <a:highlight>
                  <a:srgbClr val="FCD8F9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4000" dirty="0">
              <a:highlight>
                <a:srgbClr val="FCD8F9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6324" name="テキスト ボックス 3">
            <a:extLst>
              <a:ext uri="{FF2B5EF4-FFF2-40B4-BE49-F238E27FC236}">
                <a16:creationId xmlns:a16="http://schemas.microsoft.com/office/drawing/2014/main" id="{BA63313B-7E95-49A9-ABA9-B2107FC0B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3071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solidFill>
                  <a:srgbClr val="000000"/>
                </a:solidFill>
                <a:ea typeface="HGS創英角ﾎﾟｯﾌﾟ体" panose="040B0A00000000000000" pitchFamily="50" charset="-128"/>
              </a:rPr>
              <a:t>どうして？</a:t>
            </a:r>
          </a:p>
        </p:txBody>
      </p:sp>
      <p:pic>
        <p:nvPicPr>
          <p:cNvPr id="56325" name="図 5">
            <a:extLst>
              <a:ext uri="{FF2B5EF4-FFF2-40B4-BE49-F238E27FC236}">
                <a16:creationId xmlns:a16="http://schemas.microsoft.com/office/drawing/2014/main" id="{3324014D-EA0C-4666-909C-1B913F56E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1301">
            <a:off x="7232650" y="4722813"/>
            <a:ext cx="2005013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図 6">
            <a:extLst>
              <a:ext uri="{FF2B5EF4-FFF2-40B4-BE49-F238E27FC236}">
                <a16:creationId xmlns:a16="http://schemas.microsoft.com/office/drawing/2014/main" id="{8AFEDCE0-AA83-4280-89F7-E73FFEC4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1125538"/>
            <a:ext cx="1100069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12" descr="クリックすると新しいウィンドウで開きます">
            <a:extLst>
              <a:ext uri="{FF2B5EF4-FFF2-40B4-BE49-F238E27FC236}">
                <a16:creationId xmlns:a16="http://schemas.microsoft.com/office/drawing/2014/main" id="{6905871C-1351-4AFE-9DF2-19F03A59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987" y="4653136"/>
            <a:ext cx="2516188" cy="2000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タイトル 1">
            <a:extLst>
              <a:ext uri="{FF2B5EF4-FFF2-40B4-BE49-F238E27FC236}">
                <a16:creationId xmlns:a16="http://schemas.microsoft.com/office/drawing/2014/main" id="{43227E43-B838-452D-817A-81C8AA023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400" y="775890"/>
            <a:ext cx="9144000" cy="1000125"/>
          </a:xfrm>
          <a:extLst/>
        </p:spPr>
        <p:txBody>
          <a:bodyPr/>
          <a:lstStyle/>
          <a:p>
            <a:pPr algn="l">
              <a:defRPr/>
            </a:pPr>
            <a:r>
              <a:rPr lang="en-US" altLang="ja-JP" sz="4800" dirty="0">
                <a:solidFill>
                  <a:schemeClr val="tx1"/>
                </a:solidFill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Q. </a:t>
            </a:r>
            <a:r>
              <a:rPr lang="ja-JP" altLang="en-US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農家の人たちは、どうして</a:t>
            </a:r>
            <a:r>
              <a:rPr lang="en-US" altLang="ja-JP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8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昔のようにほれなくなったの？</a:t>
            </a:r>
          </a:p>
        </p:txBody>
      </p:sp>
      <p:sp>
        <p:nvSpPr>
          <p:cNvPr id="58372" name="コンテンツ プレースホルダ 2">
            <a:extLst>
              <a:ext uri="{FF2B5EF4-FFF2-40B4-BE49-F238E27FC236}">
                <a16:creationId xmlns:a16="http://schemas.microsoft.com/office/drawing/2014/main" id="{45406961-3BE6-4AD8-B391-54E8F06F2E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2138" y="2492375"/>
            <a:ext cx="8301037" cy="3740150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①農業をする人が減ってしまった</a:t>
            </a:r>
            <a:endParaRPr lang="en-US" altLang="ja-JP" sz="36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</a:pPr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②農家のおじさんたちが年をとって、掘る作業がしんどくなった</a:t>
            </a:r>
            <a:endParaRPr lang="en-US" altLang="ja-JP" sz="36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</a:pPr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③くわいを作る畑が少なくなった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コンテンツ プレースホルダ 2">
            <a:extLst>
              <a:ext uri="{FF2B5EF4-FFF2-40B4-BE49-F238E27FC236}">
                <a16:creationId xmlns:a16="http://schemas.microsoft.com/office/drawing/2014/main" id="{AF4D1A56-B265-4800-BCA9-FBCBBA7B19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42862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60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答え　全部</a:t>
            </a:r>
            <a:endParaRPr lang="en-US" altLang="ja-JP" sz="60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</a:pPr>
            <a:endParaRPr lang="ja-JP" altLang="en-US" sz="36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1443" name="Picture 4" descr="P1000603">
            <a:extLst>
              <a:ext uri="{FF2B5EF4-FFF2-40B4-BE49-F238E27FC236}">
                <a16:creationId xmlns:a16="http://schemas.microsoft.com/office/drawing/2014/main" id="{932CB2A0-C159-47D7-A583-6FAED7550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94" y="3917096"/>
            <a:ext cx="3596705" cy="26578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 2">
            <a:extLst>
              <a:ext uri="{FF2B5EF4-FFF2-40B4-BE49-F238E27FC236}">
                <a16:creationId xmlns:a16="http://schemas.microsoft.com/office/drawing/2014/main" id="{CE9172E6-7CBC-438B-B921-B026FB72EAE4}"/>
              </a:ext>
            </a:extLst>
          </p:cNvPr>
          <p:cNvSpPr txBox="1">
            <a:spLocks/>
          </p:cNvSpPr>
          <p:nvPr/>
        </p:nvSpPr>
        <p:spPr bwMode="auto">
          <a:xfrm>
            <a:off x="363538" y="1557338"/>
            <a:ext cx="830103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200" kern="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①農業をする人が減ってしまった</a:t>
            </a:r>
            <a:endParaRPr lang="en-US" altLang="ja-JP" sz="3200" kern="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200" kern="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②農家のおじさんたちが年をとって、掘る作業がしんどくなった</a:t>
            </a:r>
            <a:endParaRPr lang="en-US" altLang="ja-JP" sz="3200" kern="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200" kern="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③くわいを作る畑が少なくなった</a:t>
            </a:r>
          </a:p>
        </p:txBody>
      </p:sp>
      <p:pic>
        <p:nvPicPr>
          <p:cNvPr id="61445" name="図 1">
            <a:extLst>
              <a:ext uri="{FF2B5EF4-FFF2-40B4-BE49-F238E27FC236}">
                <a16:creationId xmlns:a16="http://schemas.microsoft.com/office/drawing/2014/main" id="{4C8DCA38-B67F-4A5D-B8B4-39C5DCC8FF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754" y="3813083"/>
            <a:ext cx="3775070" cy="283228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図 1">
            <a:extLst>
              <a:ext uri="{FF2B5EF4-FFF2-40B4-BE49-F238E27FC236}">
                <a16:creationId xmlns:a16="http://schemas.microsoft.com/office/drawing/2014/main" id="{716E64E8-0394-4BFC-8FF4-1A3302B0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88" y="200025"/>
            <a:ext cx="2051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86BF1BA-D548-46DF-A89A-22C28466A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350838"/>
            <a:ext cx="8858250" cy="1143000"/>
          </a:xfrm>
        </p:spPr>
        <p:txBody>
          <a:bodyPr/>
          <a:lstStyle/>
          <a:p>
            <a:pPr eaLnBrk="1" hangingPunct="1"/>
            <a:r>
              <a:rPr lang="ja-JP" altLang="en-US" sz="8000">
                <a:ea typeface="HGS創英角ﾎﾟｯﾌﾟ体" panose="040B0A00000000000000" pitchFamily="50" charset="-128"/>
              </a:rPr>
              <a:t>こまつな・しろな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B7F2809-2453-45D7-9E3D-F04DBC699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0575" y="5989638"/>
            <a:ext cx="8353425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b="1">
                <a:ea typeface="HGS創英角ﾎﾟｯﾌﾟ体" panose="040B0A00000000000000" pitchFamily="50" charset="-128"/>
              </a:rPr>
              <a:t>給食に出す時期にあわせて種をまきます</a:t>
            </a:r>
          </a:p>
        </p:txBody>
      </p:sp>
      <p:sp>
        <p:nvSpPr>
          <p:cNvPr id="60420" name="Text Box 5">
            <a:extLst>
              <a:ext uri="{FF2B5EF4-FFF2-40B4-BE49-F238E27FC236}">
                <a16:creationId xmlns:a16="http://schemas.microsoft.com/office/drawing/2014/main" id="{30F8AE5B-5568-4072-8E99-5AC44D31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138" y="2122488"/>
            <a:ext cx="279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ja-JP" sz="2400" b="1">
              <a:ea typeface="HGS創英角ﾎﾟｯﾌﾟ体" panose="040B0A00000000000000" pitchFamily="50" charset="-128"/>
            </a:endParaRPr>
          </a:p>
        </p:txBody>
      </p:sp>
      <p:sp>
        <p:nvSpPr>
          <p:cNvPr id="60421" name="Text Box 6">
            <a:extLst>
              <a:ext uri="{FF2B5EF4-FFF2-40B4-BE49-F238E27FC236}">
                <a16:creationId xmlns:a16="http://schemas.microsoft.com/office/drawing/2014/main" id="{4BC1DD2B-3DCB-4C1F-A4BC-083B34117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709738"/>
            <a:ext cx="4786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b="1">
                <a:ea typeface="HGS創英角ﾎﾟｯﾌﾟ体" panose="040B0A00000000000000" pitchFamily="50" charset="-128"/>
              </a:rPr>
              <a:t>「種まき」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7FD6B8C-311C-493B-A526-7624794D47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28" y="2609712"/>
            <a:ext cx="4230541" cy="3132264"/>
          </a:xfrm>
          <a:prstGeom prst="ellipse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009FBE7-5763-4207-A56C-C2BA14A7B1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710938"/>
            <a:ext cx="4387649" cy="2938463"/>
          </a:xfrm>
          <a:prstGeom prst="ellipse">
            <a:avLst/>
          </a:prstGeom>
        </p:spPr>
      </p:pic>
      <p:pic>
        <p:nvPicPr>
          <p:cNvPr id="60424" name="Picture 8" descr="春夏秋冬のイラスト文字「秋」">
            <a:extLst>
              <a:ext uri="{FF2B5EF4-FFF2-40B4-BE49-F238E27FC236}">
                <a16:creationId xmlns:a16="http://schemas.microsoft.com/office/drawing/2014/main" id="{DA18FD80-3768-4EBD-B6DF-7196D2E3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100" y="1355725"/>
            <a:ext cx="1392238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DB358ED-6E9A-4B71-954F-EDDE0AC79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260350"/>
            <a:ext cx="5221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こまつな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B30F05-4956-43FD-AEA4-1C3B12B1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341313"/>
            <a:ext cx="3132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3200" b="1" kern="0" dirty="0">
                <a:solidFill>
                  <a:schemeClr val="tx2"/>
                </a:solidFill>
                <a:latin typeface="+mj-lt"/>
                <a:cs typeface="+mj-cs"/>
              </a:rPr>
              <a:t> 畑をたがやす</a:t>
            </a:r>
          </a:p>
        </p:txBody>
      </p:sp>
      <p:pic>
        <p:nvPicPr>
          <p:cNvPr id="58371" name="図 6">
            <a:extLst>
              <a:ext uri="{FF2B5EF4-FFF2-40B4-BE49-F238E27FC236}">
                <a16:creationId xmlns:a16="http://schemas.microsoft.com/office/drawing/2014/main" id="{9B9BA6F8-754A-4F7E-B1DE-8C54D09A8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96" y="1506538"/>
            <a:ext cx="7895807" cy="479583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四角形: 1 つの角を切り取る 6">
            <a:extLst>
              <a:ext uri="{FF2B5EF4-FFF2-40B4-BE49-F238E27FC236}">
                <a16:creationId xmlns:a16="http://schemas.microsoft.com/office/drawing/2014/main" id="{FE66A666-6DBA-4213-B3F9-F57471D4688B}"/>
              </a:ext>
            </a:extLst>
          </p:cNvPr>
          <p:cNvSpPr/>
          <p:nvPr/>
        </p:nvSpPr>
        <p:spPr>
          <a:xfrm>
            <a:off x="6156325" y="549275"/>
            <a:ext cx="2592388" cy="685800"/>
          </a:xfrm>
          <a:prstGeom prst="snip1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1446" name="Picture 8" descr="春夏秋冬のイラスト文字「秋」">
            <a:extLst>
              <a:ext uri="{FF2B5EF4-FFF2-40B4-BE49-F238E27FC236}">
                <a16:creationId xmlns:a16="http://schemas.microsoft.com/office/drawing/2014/main" id="{F17FD538-92DC-4DE2-9A65-5DD84E43C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134938"/>
            <a:ext cx="13938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図 7">
            <a:extLst>
              <a:ext uri="{FF2B5EF4-FFF2-40B4-BE49-F238E27FC236}">
                <a16:creationId xmlns:a16="http://schemas.microsoft.com/office/drawing/2014/main" id="{A5DD1276-1EA5-422E-8728-47D99C0B1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5016500"/>
            <a:ext cx="15001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図 3">
            <a:extLst>
              <a:ext uri="{FF2B5EF4-FFF2-40B4-BE49-F238E27FC236}">
                <a16:creationId xmlns:a16="http://schemas.microsoft.com/office/drawing/2014/main" id="{820CABE6-4EA3-4523-8A7C-5EABC4424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23" y="1556792"/>
            <a:ext cx="7805953" cy="461426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9" descr="施肥のイラスト">
            <a:extLst>
              <a:ext uri="{FF2B5EF4-FFF2-40B4-BE49-F238E27FC236}">
                <a16:creationId xmlns:a16="http://schemas.microsoft.com/office/drawing/2014/main" id="{A514961D-775E-40E7-A44E-062F1B5C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362450"/>
            <a:ext cx="21748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29EA4098-21C9-42D0-9268-293BA1A5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42900"/>
            <a:ext cx="522128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こまつな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57E5208-9A64-4D6F-9EC3-AB565BF0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333375"/>
            <a:ext cx="31321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3200" b="1" kern="0" dirty="0">
                <a:solidFill>
                  <a:schemeClr val="tx2"/>
                </a:solidFill>
                <a:latin typeface="+mj-lt"/>
                <a:cs typeface="+mj-cs"/>
              </a:rPr>
              <a:t>　種まき</a:t>
            </a:r>
          </a:p>
        </p:txBody>
      </p:sp>
      <p:sp>
        <p:nvSpPr>
          <p:cNvPr id="8" name="四角形: 1 つの角を切り取る 7">
            <a:extLst>
              <a:ext uri="{FF2B5EF4-FFF2-40B4-BE49-F238E27FC236}">
                <a16:creationId xmlns:a16="http://schemas.microsoft.com/office/drawing/2014/main" id="{603739B3-8F0B-4834-A91B-6F89587A1F16}"/>
              </a:ext>
            </a:extLst>
          </p:cNvPr>
          <p:cNvSpPr/>
          <p:nvPr/>
        </p:nvSpPr>
        <p:spPr>
          <a:xfrm>
            <a:off x="6553200" y="549275"/>
            <a:ext cx="1690688" cy="685800"/>
          </a:xfrm>
          <a:prstGeom prst="snip1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2471" name="Picture 8" descr="春夏秋冬のイラスト文字「秋」">
            <a:extLst>
              <a:ext uri="{FF2B5EF4-FFF2-40B4-BE49-F238E27FC236}">
                <a16:creationId xmlns:a16="http://schemas.microsoft.com/office/drawing/2014/main" id="{4CBE8E0D-331A-4CD4-9D11-1265B5D8C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195263"/>
            <a:ext cx="13922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図 8">
            <a:extLst>
              <a:ext uri="{FF2B5EF4-FFF2-40B4-BE49-F238E27FC236}">
                <a16:creationId xmlns:a16="http://schemas.microsoft.com/office/drawing/2014/main" id="{F19D1DE5-25D6-4BC5-B6EF-52EE58193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5053013"/>
            <a:ext cx="15001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13">
            <a:extLst>
              <a:ext uri="{FF2B5EF4-FFF2-40B4-BE49-F238E27FC236}">
                <a16:creationId xmlns:a16="http://schemas.microsoft.com/office/drawing/2014/main" id="{C7D5CFF8-FEAC-496D-BD69-003966BE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138" y="5837238"/>
            <a:ext cx="9318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>
            <a:extLst>
              <a:ext uri="{FF2B5EF4-FFF2-40B4-BE49-F238E27FC236}">
                <a16:creationId xmlns:a16="http://schemas.microsoft.com/office/drawing/2014/main" id="{57ABD873-D372-4C82-BCAD-B4A7AE56C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682" y="1660014"/>
            <a:ext cx="7254459" cy="443328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テキスト ボックス 4">
            <a:extLst>
              <a:ext uri="{FF2B5EF4-FFF2-40B4-BE49-F238E27FC236}">
                <a16:creationId xmlns:a16="http://schemas.microsoft.com/office/drawing/2014/main" id="{A7314309-A2D8-422A-BF4B-B2FF25613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88913"/>
            <a:ext cx="42243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800" b="1">
                <a:solidFill>
                  <a:srgbClr val="FF0000"/>
                </a:solidFill>
                <a:ea typeface="HGS創英角ﾎﾟｯﾌﾟ体" panose="040B0A00000000000000" pitchFamily="50" charset="-128"/>
              </a:rPr>
              <a:t>しろな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コンテンツ プレースホルダ 3">
            <a:extLst>
              <a:ext uri="{FF2B5EF4-FFF2-40B4-BE49-F238E27FC236}">
                <a16:creationId xmlns:a16="http://schemas.microsoft.com/office/drawing/2014/main" id="{AC410E7E-CC9E-47F2-B78D-93EB518F22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3" y="1509466"/>
            <a:ext cx="7416824" cy="4694886"/>
          </a:xfrm>
          <a:prstGeom prst="round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3014BDD-0041-4110-8CD1-4386AEE17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907088"/>
            <a:ext cx="5040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kern="0" dirty="0">
                <a:solidFill>
                  <a:schemeClr val="tx2"/>
                </a:solidFill>
                <a:latin typeface="+mj-lt"/>
                <a:cs typeface="+mj-cs"/>
              </a:rPr>
              <a:t>少し大きくなりました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C6CEF19-9CBA-43FE-872B-49D592879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238125"/>
            <a:ext cx="439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こまつな</a:t>
            </a:r>
          </a:p>
        </p:txBody>
      </p:sp>
      <p:pic>
        <p:nvPicPr>
          <p:cNvPr id="63493" name="Picture 8" descr="春夏秋冬のイラスト文字「秋」">
            <a:extLst>
              <a:ext uri="{FF2B5EF4-FFF2-40B4-BE49-F238E27FC236}">
                <a16:creationId xmlns:a16="http://schemas.microsoft.com/office/drawing/2014/main" id="{5B6939D2-372C-4A7B-939A-1DC357B69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11125"/>
            <a:ext cx="139223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図 6">
            <a:extLst>
              <a:ext uri="{FF2B5EF4-FFF2-40B4-BE49-F238E27FC236}">
                <a16:creationId xmlns:a16="http://schemas.microsoft.com/office/drawing/2014/main" id="{72D20C06-F553-454F-B06F-6C4B8C1AE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075" y="4603750"/>
            <a:ext cx="1500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図 3">
            <a:extLst>
              <a:ext uri="{FF2B5EF4-FFF2-40B4-BE49-F238E27FC236}">
                <a16:creationId xmlns:a16="http://schemas.microsoft.com/office/drawing/2014/main" id="{81A22B6D-7A8D-4081-9B7E-A0676EF4F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275" y="1420813"/>
            <a:ext cx="6974821" cy="5148952"/>
          </a:xfrm>
          <a:prstGeom prst="roundRect">
            <a:avLst>
              <a:gd name="adj" fmla="val 1315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2F0B6B-3D09-4016-8590-7C78AC8C2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5" y="246063"/>
            <a:ext cx="4330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3200" b="1" kern="0" dirty="0">
                <a:solidFill>
                  <a:schemeClr val="tx2"/>
                </a:solidFill>
                <a:latin typeface="+mj-lt"/>
                <a:cs typeface="+mj-cs"/>
              </a:rPr>
              <a:t>　間引き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4EE751-A12F-4ED4-8473-80CB49CC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88913"/>
            <a:ext cx="522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こまつな</a:t>
            </a:r>
          </a:p>
        </p:txBody>
      </p:sp>
      <p:sp>
        <p:nvSpPr>
          <p:cNvPr id="6" name="四角形: 1 つの角を切り取る 5">
            <a:extLst>
              <a:ext uri="{FF2B5EF4-FFF2-40B4-BE49-F238E27FC236}">
                <a16:creationId xmlns:a16="http://schemas.microsoft.com/office/drawing/2014/main" id="{450D76FF-62C0-4B13-A31E-2CAEFE94CB07}"/>
              </a:ext>
            </a:extLst>
          </p:cNvPr>
          <p:cNvSpPr/>
          <p:nvPr/>
        </p:nvSpPr>
        <p:spPr>
          <a:xfrm>
            <a:off x="6708775" y="476250"/>
            <a:ext cx="1679575" cy="687388"/>
          </a:xfrm>
          <a:prstGeom prst="snip1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4518" name="Picture 8" descr="春夏秋冬のイラスト文字「秋」">
            <a:extLst>
              <a:ext uri="{FF2B5EF4-FFF2-40B4-BE49-F238E27FC236}">
                <a16:creationId xmlns:a16="http://schemas.microsoft.com/office/drawing/2014/main" id="{7B307042-9297-4062-8EA3-CB9A8D63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5888" y="115888"/>
            <a:ext cx="139223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図 8">
            <a:extLst>
              <a:ext uri="{FF2B5EF4-FFF2-40B4-BE49-F238E27FC236}">
                <a16:creationId xmlns:a16="http://schemas.microsoft.com/office/drawing/2014/main" id="{99B3D1DF-EF37-44E9-9656-A6790AB8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5135563"/>
            <a:ext cx="14986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6A5CC19-4851-482A-8535-1C3195269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2425" y="201613"/>
            <a:ext cx="4500563" cy="1500187"/>
          </a:xfrm>
        </p:spPr>
        <p:txBody>
          <a:bodyPr/>
          <a:lstStyle/>
          <a:p>
            <a:pPr eaLnBrk="1" hangingPunct="1"/>
            <a:r>
              <a:rPr lang="ja-JP" altLang="en-US" sz="8000" b="1">
                <a:ea typeface="HGS創英角ﾎﾟｯﾌﾟ体" panose="040B0A00000000000000" pitchFamily="50" charset="-128"/>
              </a:rPr>
              <a:t>こまつな</a:t>
            </a:r>
          </a:p>
        </p:txBody>
      </p:sp>
      <p:pic>
        <p:nvPicPr>
          <p:cNvPr id="62467" name="Picture 4">
            <a:extLst>
              <a:ext uri="{FF2B5EF4-FFF2-40B4-BE49-F238E27FC236}">
                <a16:creationId xmlns:a16="http://schemas.microsoft.com/office/drawing/2014/main" id="{57094742-8948-42F3-93B8-D7DF8651D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52" y="1673317"/>
            <a:ext cx="7857095" cy="4513262"/>
          </a:xfrm>
          <a:prstGeom prst="roundRect">
            <a:avLst>
              <a:gd name="adj" fmla="val 1514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5">
            <a:extLst>
              <a:ext uri="{FF2B5EF4-FFF2-40B4-BE49-F238E27FC236}">
                <a16:creationId xmlns:a16="http://schemas.microsoft.com/office/drawing/2014/main" id="{57ADF304-5FD3-405C-8732-887D77DAF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6302375"/>
            <a:ext cx="47402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ts val="2100"/>
              </a:lnSpc>
              <a:spcBef>
                <a:spcPct val="50000"/>
              </a:spcBef>
              <a:buFontTx/>
              <a:buNone/>
            </a:pPr>
            <a:r>
              <a:rPr lang="ja-JP" altLang="en-US" sz="2400" b="1">
                <a:ea typeface="HGS創英角ﾎﾟｯﾌﾟ体" panose="040B0A00000000000000" pitchFamily="50" charset="-128"/>
              </a:rPr>
              <a:t>三ツ島　〇〇さんのこまつな畑</a:t>
            </a:r>
          </a:p>
        </p:txBody>
      </p:sp>
      <p:pic>
        <p:nvPicPr>
          <p:cNvPr id="65541" name="Picture 7" descr="春夏秋冬のイラスト文字「冬」">
            <a:hlinkClick r:id="rId3"/>
            <a:extLst>
              <a:ext uri="{FF2B5EF4-FFF2-40B4-BE49-F238E27FC236}">
                <a16:creationId xmlns:a16="http://schemas.microsoft.com/office/drawing/2014/main" id="{6935CC1C-A0A4-4D41-B334-EFDC135B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307975"/>
            <a:ext cx="12620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図 1">
            <a:extLst>
              <a:ext uri="{FF2B5EF4-FFF2-40B4-BE49-F238E27FC236}">
                <a16:creationId xmlns:a16="http://schemas.microsoft.com/office/drawing/2014/main" id="{1682657D-CE3B-4144-BF11-A2ED0674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388938"/>
            <a:ext cx="15001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>
            <a:extLst>
              <a:ext uri="{FF2B5EF4-FFF2-40B4-BE49-F238E27FC236}">
                <a16:creationId xmlns:a16="http://schemas.microsoft.com/office/drawing/2014/main" id="{D238ECC1-65C1-4F29-BB1A-BAF106648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0927" y="2441575"/>
            <a:ext cx="6662145" cy="381476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図 6">
            <a:extLst>
              <a:ext uri="{FF2B5EF4-FFF2-40B4-BE49-F238E27FC236}">
                <a16:creationId xmlns:a16="http://schemas.microsoft.com/office/drawing/2014/main" id="{313B376E-050D-4854-A3EA-82D9AA82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165100"/>
            <a:ext cx="1833562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5E2720D-0FEA-442F-BC2C-70B38A325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31913" y="692150"/>
            <a:ext cx="87868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6000" b="1" kern="0">
                <a:ea typeface="HGS創英角ﾎﾟｯﾌﾟ体" panose="040B0A00000000000000" pitchFamily="50" charset="-128"/>
              </a:rPr>
              <a:t>どんな料理に</a:t>
            </a:r>
            <a:r>
              <a:rPr lang="en-US" altLang="ja-JP" sz="6000" b="1" kern="0">
                <a:ea typeface="HGS創英角ﾎﾟｯﾌﾟ体" panose="040B0A00000000000000" pitchFamily="50" charset="-128"/>
              </a:rPr>
              <a:t/>
            </a:r>
            <a:br>
              <a:rPr lang="en-US" altLang="ja-JP" sz="6000" b="1" kern="0">
                <a:ea typeface="HGS創英角ﾎﾟｯﾌﾟ体" panose="040B0A00000000000000" pitchFamily="50" charset="-128"/>
              </a:rPr>
            </a:br>
            <a:r>
              <a:rPr lang="ja-JP" altLang="en-US" sz="6000" b="1" kern="0">
                <a:ea typeface="HGS創英角ﾎﾟｯﾌﾟ体" panose="040B0A00000000000000" pitchFamily="50" charset="-128"/>
              </a:rPr>
              <a:t>　　　　　なるのかな？</a:t>
            </a:r>
            <a:endParaRPr lang="ja-JP" altLang="en-US" sz="6000" b="1" kern="0" dirty="0">
              <a:ea typeface="HGS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>
            <a:extLst>
              <a:ext uri="{FF2B5EF4-FFF2-40B4-BE49-F238E27FC236}">
                <a16:creationId xmlns:a16="http://schemas.microsoft.com/office/drawing/2014/main" id="{0CE1C1E4-F6F8-47E4-81E0-CE3CADDE79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" y="620688"/>
            <a:ext cx="7775362" cy="5256583"/>
          </a:xfrm>
          <a:prstGeom prst="roundRect">
            <a:avLst>
              <a:gd name="adj" fmla="val 8579"/>
            </a:avLst>
          </a:prstGeom>
        </p:spPr>
      </p:pic>
      <p:sp>
        <p:nvSpPr>
          <p:cNvPr id="67587" name="Text Box 9">
            <a:extLst>
              <a:ext uri="{FF2B5EF4-FFF2-40B4-BE49-F238E27FC236}">
                <a16:creationId xmlns:a16="http://schemas.microsoft.com/office/drawing/2014/main" id="{2D1B5BE3-D0E7-4274-B95C-0078199E1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922963"/>
            <a:ext cx="360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ea typeface="HGS創英角ﾎﾟｯﾌﾟ体" panose="040B0A00000000000000" pitchFamily="50" charset="-128"/>
              </a:rPr>
              <a:t> 下ゆでします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693AC6A-2890-4305-A512-BCCBDB2CD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341" y="449752"/>
            <a:ext cx="7409317" cy="5561562"/>
          </a:xfrm>
          <a:prstGeom prst="roundRect">
            <a:avLst>
              <a:gd name="adj" fmla="val 1182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9">
            <a:extLst>
              <a:ext uri="{FF2B5EF4-FFF2-40B4-BE49-F238E27FC236}">
                <a16:creationId xmlns:a16="http://schemas.microsoft.com/office/drawing/2014/main" id="{1EABBCC3-C317-4BC3-A1D7-3A145BFFC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6011863"/>
            <a:ext cx="3313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ea typeface="HGS創英角ﾎﾟｯﾌﾟ体" panose="040B0A00000000000000" pitchFamily="50" charset="-128"/>
              </a:rPr>
              <a:t>釜で炒めます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1000817">
            <a:extLst>
              <a:ext uri="{FF2B5EF4-FFF2-40B4-BE49-F238E27FC236}">
                <a16:creationId xmlns:a16="http://schemas.microsoft.com/office/drawing/2014/main" id="{24CC6205-1BC5-40E7-92D2-3883B7F130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7405" y="692696"/>
            <a:ext cx="7769190" cy="5112568"/>
          </a:xfrm>
          <a:prstGeom prst="roundRect">
            <a:avLst>
              <a:gd name="adj" fmla="val 15743"/>
            </a:avLst>
          </a:prstGeom>
        </p:spPr>
      </p:pic>
      <p:sp>
        <p:nvSpPr>
          <p:cNvPr id="69635" name="Text Box 9">
            <a:extLst>
              <a:ext uri="{FF2B5EF4-FFF2-40B4-BE49-F238E27FC236}">
                <a16:creationId xmlns:a16="http://schemas.microsoft.com/office/drawing/2014/main" id="{776EFF7A-96F7-413B-9F77-54BC3441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949950"/>
            <a:ext cx="50403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ea typeface="HGS創英角ﾎﾟｯﾌﾟ体" panose="040B0A00000000000000" pitchFamily="50" charset="-128"/>
              </a:rPr>
              <a:t>ご飯に混ぜます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A1E29A6-0B10-4D71-89CF-2E2F72597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60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「菜 飯（なめし）」</a:t>
            </a:r>
            <a:endParaRPr lang="ja-JP" altLang="ja-JP" sz="6000" b="1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7F30B0-3F3D-4531-B389-0C45FA0D6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0943"/>
            <a:ext cx="7095149" cy="5047064"/>
          </a:xfrm>
          <a:prstGeom prst="roundRect">
            <a:avLst>
              <a:gd name="adj" fmla="val 13272"/>
            </a:avLst>
          </a:prstGeom>
        </p:spPr>
      </p:pic>
      <p:pic>
        <p:nvPicPr>
          <p:cNvPr id="70660" name="図 7">
            <a:extLst>
              <a:ext uri="{FF2B5EF4-FFF2-40B4-BE49-F238E27FC236}">
                <a16:creationId xmlns:a16="http://schemas.microsoft.com/office/drawing/2014/main" id="{ACE925E0-D981-4608-925D-EA5FD288C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4221163"/>
            <a:ext cx="16192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35D78F2F-BB1E-405B-A50C-52CC8B1ED063}"/>
              </a:ext>
            </a:extLst>
          </p:cNvPr>
          <p:cNvSpPr/>
          <p:nvPr/>
        </p:nvSpPr>
        <p:spPr>
          <a:xfrm rot="18558889">
            <a:off x="998538" y="4843463"/>
            <a:ext cx="1141412" cy="98266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>
            <a:extLst>
              <a:ext uri="{FF2B5EF4-FFF2-40B4-BE49-F238E27FC236}">
                <a16:creationId xmlns:a16="http://schemas.microsoft.com/office/drawing/2014/main" id="{5F8EE661-E348-404E-8AB5-736B883B0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106" y="1466819"/>
            <a:ext cx="8021788" cy="4842309"/>
          </a:xfrm>
          <a:prstGeom prst="roundRect">
            <a:avLst>
              <a:gd name="adj" fmla="val 1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5">
            <a:extLst>
              <a:ext uri="{FF2B5EF4-FFF2-40B4-BE49-F238E27FC236}">
                <a16:creationId xmlns:a16="http://schemas.microsoft.com/office/drawing/2014/main" id="{B2764D68-A710-49B1-BEBA-1C5E42AE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6500813"/>
            <a:ext cx="665638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ct val="50000"/>
              </a:spcBef>
              <a:buFontTx/>
              <a:buNone/>
            </a:pPr>
            <a:r>
              <a:rPr lang="ja-JP" altLang="en-US" sz="2400">
                <a:ea typeface="HGS創英角ﾎﾟｯﾌﾟ体" panose="040B0A00000000000000" pitchFamily="50" charset="-128"/>
              </a:rPr>
              <a:t>北島五月田小学校付近　　〇〇さんのしろな畑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17C9FB-7AC4-40CE-B78E-E02FB432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341313"/>
            <a:ext cx="6262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しろな</a:t>
            </a:r>
          </a:p>
        </p:txBody>
      </p:sp>
      <p:pic>
        <p:nvPicPr>
          <p:cNvPr id="71685" name="Picture 12" descr="春夏秋冬のイラスト文字「冬」">
            <a:hlinkClick r:id="rId3"/>
            <a:extLst>
              <a:ext uri="{FF2B5EF4-FFF2-40B4-BE49-F238E27FC236}">
                <a16:creationId xmlns:a16="http://schemas.microsoft.com/office/drawing/2014/main" id="{0E214411-9D05-404D-B61E-5F44070F8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8" y="188913"/>
            <a:ext cx="12525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図 1">
            <a:extLst>
              <a:ext uri="{FF2B5EF4-FFF2-40B4-BE49-F238E27FC236}">
                <a16:creationId xmlns:a16="http://schemas.microsoft.com/office/drawing/2014/main" id="{3D2EB954-364D-40FD-83F6-6D7B4B77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0" y="188913"/>
            <a:ext cx="13604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>
            <a:extLst>
              <a:ext uri="{FF2B5EF4-FFF2-40B4-BE49-F238E27FC236}">
                <a16:creationId xmlns:a16="http://schemas.microsoft.com/office/drawing/2014/main" id="{6B9958F2-6CDE-49B1-8094-BCE7A7C8D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061401"/>
            <a:ext cx="5038546" cy="3632864"/>
          </a:xfrm>
          <a:prstGeom prst="roundRect">
            <a:avLst>
              <a:gd name="adj" fmla="val 867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5">
            <a:extLst>
              <a:ext uri="{FF2B5EF4-FFF2-40B4-BE49-F238E27FC236}">
                <a16:creationId xmlns:a16="http://schemas.microsoft.com/office/drawing/2014/main" id="{2459CEEC-E8FC-4234-98B8-070897009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769938"/>
            <a:ext cx="341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b="1">
                <a:ea typeface="HGS創英角ﾎﾟｯﾌﾟ体" panose="040B0A00000000000000" pitchFamily="50" charset="-128"/>
              </a:rPr>
              <a:t>収　穫</a:t>
            </a:r>
          </a:p>
        </p:txBody>
      </p:sp>
      <p:sp>
        <p:nvSpPr>
          <p:cNvPr id="72708" name="テキスト ボックス 8">
            <a:extLst>
              <a:ext uri="{FF2B5EF4-FFF2-40B4-BE49-F238E27FC236}">
                <a16:creationId xmlns:a16="http://schemas.microsoft.com/office/drawing/2014/main" id="{A3403148-9AC8-4603-A7BB-AFD2CDFAA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63" y="6237288"/>
            <a:ext cx="341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ea typeface="HGS創英角ﾎﾟｯﾌﾟ体" panose="040B0A00000000000000" pitchFamily="50" charset="-128"/>
              </a:rPr>
              <a:t>ひえじま三島神社付近</a:t>
            </a:r>
          </a:p>
        </p:txBody>
      </p:sp>
      <p:pic>
        <p:nvPicPr>
          <p:cNvPr id="69637" name="Picture 5" descr="P1000876">
            <a:extLst>
              <a:ext uri="{FF2B5EF4-FFF2-40B4-BE49-F238E27FC236}">
                <a16:creationId xmlns:a16="http://schemas.microsoft.com/office/drawing/2014/main" id="{9EC56296-38B9-468D-9EE8-A35873646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3075" y="3450332"/>
            <a:ext cx="3279437" cy="2701478"/>
          </a:xfrm>
          <a:prstGeom prst="roundRect">
            <a:avLst>
              <a:gd name="adj" fmla="val 884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F39AB7F-D807-44B0-AE5D-64D9F28BB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557213"/>
            <a:ext cx="6262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しろな</a:t>
            </a:r>
          </a:p>
        </p:txBody>
      </p:sp>
      <p:sp>
        <p:nvSpPr>
          <p:cNvPr id="8" name="四角形: 1 つの角を切り取る 7">
            <a:extLst>
              <a:ext uri="{FF2B5EF4-FFF2-40B4-BE49-F238E27FC236}">
                <a16:creationId xmlns:a16="http://schemas.microsoft.com/office/drawing/2014/main" id="{9F0FF6B4-A3E5-468D-93A8-27A947C289D1}"/>
              </a:ext>
            </a:extLst>
          </p:cNvPr>
          <p:cNvSpPr/>
          <p:nvPr/>
        </p:nvSpPr>
        <p:spPr>
          <a:xfrm>
            <a:off x="6051550" y="725488"/>
            <a:ext cx="1616075" cy="687387"/>
          </a:xfrm>
          <a:prstGeom prst="snip1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72712" name="Picture 12" descr="春夏秋冬のイラスト文字「冬」">
            <a:hlinkClick r:id="rId4"/>
            <a:extLst>
              <a:ext uri="{FF2B5EF4-FFF2-40B4-BE49-F238E27FC236}">
                <a16:creationId xmlns:a16="http://schemas.microsoft.com/office/drawing/2014/main" id="{9FA1FD03-52FA-41FB-8C33-930728705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113" y="376238"/>
            <a:ext cx="12525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図 8">
            <a:extLst>
              <a:ext uri="{FF2B5EF4-FFF2-40B4-BE49-F238E27FC236}">
                <a16:creationId xmlns:a16="http://schemas.microsoft.com/office/drawing/2014/main" id="{B99A6126-0ADC-46F1-9576-F0619D2E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1673225"/>
            <a:ext cx="1462088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4819C41-B655-4252-8866-B29B12D88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04250" cy="4535487"/>
          </a:xfrm>
        </p:spPr>
        <p:txBody>
          <a:bodyPr/>
          <a:lstStyle/>
          <a:p>
            <a:pPr eaLnBrk="1" hangingPunct="1"/>
            <a:r>
              <a:rPr lang="ja-JP" altLang="en-US" sz="6000">
                <a:ea typeface="HGS創英角ﾎﾟｯﾌﾟ体" panose="040B0A00000000000000" pitchFamily="50" charset="-128"/>
              </a:rPr>
              <a:t/>
            </a:r>
            <a:br>
              <a:rPr lang="ja-JP" altLang="en-US" sz="6000">
                <a:ea typeface="HGS創英角ﾎﾟｯﾌﾟ体" panose="040B0A00000000000000" pitchFamily="50" charset="-128"/>
              </a:rPr>
            </a:br>
            <a:r>
              <a:rPr lang="ja-JP" altLang="en-US" sz="6000">
                <a:ea typeface="HGS創英角ﾎﾟｯﾌﾟ体" panose="040B0A00000000000000" pitchFamily="50" charset="-128"/>
              </a:rPr>
              <a:t>門真の野菜は、</a:t>
            </a:r>
            <a:r>
              <a:rPr lang="en-US" altLang="ja-JP" sz="6000">
                <a:ea typeface="HGS創英角ﾎﾟｯﾌﾟ体" panose="040B0A00000000000000" pitchFamily="50" charset="-128"/>
              </a:rPr>
              <a:t/>
            </a:r>
            <a:br>
              <a:rPr lang="en-US" altLang="ja-JP" sz="6000">
                <a:ea typeface="HGS創英角ﾎﾟｯﾌﾟ体" panose="040B0A00000000000000" pitchFamily="50" charset="-128"/>
              </a:rPr>
            </a:br>
            <a:r>
              <a:rPr lang="ja-JP" altLang="en-US" sz="6000">
                <a:ea typeface="HGS創英角ﾎﾟｯﾌﾟ体" panose="040B0A00000000000000" pitchFamily="50" charset="-128"/>
              </a:rPr>
              <a:t>どのようにして</a:t>
            </a:r>
            <a:r>
              <a:rPr lang="en-US" altLang="ja-JP" sz="6000">
                <a:ea typeface="HGS創英角ﾎﾟｯﾌﾟ体" panose="040B0A00000000000000" pitchFamily="50" charset="-128"/>
              </a:rPr>
              <a:t/>
            </a:r>
            <a:br>
              <a:rPr lang="en-US" altLang="ja-JP" sz="6000">
                <a:ea typeface="HGS創英角ﾎﾟｯﾌﾟ体" panose="040B0A00000000000000" pitchFamily="50" charset="-128"/>
              </a:rPr>
            </a:br>
            <a:r>
              <a:rPr lang="ja-JP" altLang="en-US" sz="6000">
                <a:ea typeface="HGS創英角ﾎﾟｯﾌﾟ体" panose="040B0A00000000000000" pitchFamily="50" charset="-128"/>
              </a:rPr>
              <a:t>作られているのかな？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273" y="4653136"/>
            <a:ext cx="2520280" cy="1980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図 6">
            <a:extLst>
              <a:ext uri="{FF2B5EF4-FFF2-40B4-BE49-F238E27FC236}">
                <a16:creationId xmlns:a16="http://schemas.microsoft.com/office/drawing/2014/main" id="{2B95AA89-E2EA-4FC7-A334-E6EF87B09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165100"/>
            <a:ext cx="1833562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5E2720D-0FEA-442F-BC2C-70B38A325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31913" y="692150"/>
            <a:ext cx="87868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6000" b="1" kern="0">
                <a:ea typeface="HGS創英角ﾎﾟｯﾌﾟ体" panose="040B0A00000000000000" pitchFamily="50" charset="-128"/>
              </a:rPr>
              <a:t>どんな料理に</a:t>
            </a:r>
            <a:r>
              <a:rPr lang="en-US" altLang="ja-JP" sz="6000" b="1" kern="0">
                <a:ea typeface="HGS創英角ﾎﾟｯﾌﾟ体" panose="040B0A00000000000000" pitchFamily="50" charset="-128"/>
              </a:rPr>
              <a:t/>
            </a:r>
            <a:br>
              <a:rPr lang="en-US" altLang="ja-JP" sz="6000" b="1" kern="0">
                <a:ea typeface="HGS創英角ﾎﾟｯﾌﾟ体" panose="040B0A00000000000000" pitchFamily="50" charset="-128"/>
              </a:rPr>
            </a:br>
            <a:r>
              <a:rPr lang="ja-JP" altLang="en-US" sz="6000" b="1" kern="0">
                <a:ea typeface="HGS創英角ﾎﾟｯﾌﾟ体" panose="040B0A00000000000000" pitchFamily="50" charset="-128"/>
              </a:rPr>
              <a:t>　　　　　なるのかな？</a:t>
            </a:r>
            <a:endParaRPr lang="ja-JP" altLang="en-US" sz="6000" b="1" kern="0" dirty="0">
              <a:ea typeface="HGS創英角ﾎﾟｯﾌﾟ体" panose="040B0A00000000000000" pitchFamily="50" charset="-128"/>
            </a:endParaRPr>
          </a:p>
        </p:txBody>
      </p:sp>
      <p:pic>
        <p:nvPicPr>
          <p:cNvPr id="5" name="Picture 4" descr="P1020035">
            <a:extLst>
              <a:ext uri="{FF2B5EF4-FFF2-40B4-BE49-F238E27FC236}">
                <a16:creationId xmlns:a16="http://schemas.microsoft.com/office/drawing/2014/main" id="{88D20BEF-7B51-4585-8E32-79AE8632D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1"/>
          <a:stretch/>
        </p:blipFill>
        <p:spPr bwMode="auto">
          <a:xfrm>
            <a:off x="783159" y="2303463"/>
            <a:ext cx="7304360" cy="427093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DB3DD5CF-7709-4F11-992F-9163A06E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60" y="836712"/>
            <a:ext cx="7688680" cy="5040560"/>
          </a:xfrm>
          <a:prstGeom prst="roundRect">
            <a:avLst>
              <a:gd name="adj" fmla="val 101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9">
            <a:extLst>
              <a:ext uri="{FF2B5EF4-FFF2-40B4-BE49-F238E27FC236}">
                <a16:creationId xmlns:a16="http://schemas.microsoft.com/office/drawing/2014/main" id="{D4954BAD-B483-4FB8-9CF1-0BEEEB2F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949950"/>
            <a:ext cx="54721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ea typeface="HGS創英角ﾎﾟｯﾌﾟ体" panose="040B0A00000000000000" pitchFamily="50" charset="-128"/>
              </a:rPr>
              <a:t>あげと一緒に炊きます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5835852-5A80-4086-A098-9E928739C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60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「しろなの煮びたし」</a:t>
            </a:r>
            <a:endParaRPr lang="ja-JP" altLang="ja-JP" sz="6000" b="1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5B310CC-AB34-403B-B6DB-DA9F8AA10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46" y="1251844"/>
            <a:ext cx="6636907" cy="5192511"/>
          </a:xfrm>
          <a:prstGeom prst="roundRect">
            <a:avLst/>
          </a:prstGeom>
        </p:spPr>
      </p:pic>
      <p:pic>
        <p:nvPicPr>
          <p:cNvPr id="76804" name="図 2">
            <a:extLst>
              <a:ext uri="{FF2B5EF4-FFF2-40B4-BE49-F238E27FC236}">
                <a16:creationId xmlns:a16="http://schemas.microsoft.com/office/drawing/2014/main" id="{34BB900E-9BD5-46BB-989A-A5FC6186C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4221163"/>
            <a:ext cx="16192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D2AECFF8-A8A6-461B-81B7-1353BF0E054E}"/>
              </a:ext>
            </a:extLst>
          </p:cNvPr>
          <p:cNvSpPr/>
          <p:nvPr/>
        </p:nvSpPr>
        <p:spPr>
          <a:xfrm rot="21438862">
            <a:off x="2290763" y="1582738"/>
            <a:ext cx="1141412" cy="98266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コンテンツ プレースホルダ 2">
            <a:extLst>
              <a:ext uri="{FF2B5EF4-FFF2-40B4-BE49-F238E27FC236}">
                <a16:creationId xmlns:a16="http://schemas.microsoft.com/office/drawing/2014/main" id="{7D7644A1-983A-4411-8320-D218503713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008" y="4015506"/>
            <a:ext cx="8928992" cy="2509838"/>
          </a:xfrm>
          <a:extLst/>
        </p:spPr>
        <p:txBody>
          <a:bodyPr/>
          <a:lstStyle/>
          <a:p>
            <a:pPr>
              <a:lnSpc>
                <a:spcPts val="3400"/>
              </a:lnSpc>
              <a:buFontTx/>
              <a:buNone/>
              <a:defRPr/>
            </a:pPr>
            <a:r>
              <a:rPr lang="ja-JP" altLang="en-US" sz="40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Ｑ．農家の人たちは、門真の給食に出す</a:t>
            </a:r>
            <a:endParaRPr lang="en-US" altLang="ja-JP" sz="4000" dirty="0">
              <a:highlight>
                <a:srgbClr val="FFCC66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400"/>
              </a:lnSpc>
              <a:buFontTx/>
              <a:buNone/>
              <a:defRPr/>
            </a:pPr>
            <a:r>
              <a:rPr lang="en-US" altLang="ja-JP" sz="40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</a:t>
            </a:r>
            <a:r>
              <a:rPr lang="ja-JP" altLang="en-US" sz="40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小松菜・</a:t>
            </a:r>
            <a:r>
              <a:rPr lang="ja-JP" altLang="en-US" sz="4000" dirty="0" err="1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しろなを</a:t>
            </a:r>
            <a:r>
              <a:rPr lang="ja-JP" altLang="en-US" sz="40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育てるとき、農薬を</a:t>
            </a:r>
            <a:endParaRPr lang="en-US" altLang="ja-JP" sz="4000" dirty="0">
              <a:highlight>
                <a:srgbClr val="FFCC66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400"/>
              </a:lnSpc>
              <a:buFontTx/>
              <a:buNone/>
              <a:defRPr/>
            </a:pPr>
            <a:r>
              <a:rPr lang="en-US" altLang="ja-JP" sz="40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</a:t>
            </a:r>
            <a:r>
              <a:rPr lang="ja-JP" altLang="en-US" sz="40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できるだけ使わないようにします。</a:t>
            </a:r>
            <a:r>
              <a:rPr lang="en-US" altLang="ja-JP" sz="40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</a:p>
          <a:p>
            <a:pPr>
              <a:lnSpc>
                <a:spcPts val="3400"/>
              </a:lnSpc>
              <a:buFontTx/>
              <a:buNone/>
              <a:defRPr/>
            </a:pPr>
            <a:r>
              <a:rPr lang="en-US" altLang="ja-JP" sz="40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</a:t>
            </a:r>
            <a:r>
              <a:rPr lang="ja-JP" altLang="en-US" sz="4000" dirty="0">
                <a:highlight>
                  <a:srgbClr val="FFCC66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どうしてかな？</a:t>
            </a:r>
            <a:endParaRPr lang="en-US" altLang="ja-JP" sz="4000" dirty="0">
              <a:highlight>
                <a:srgbClr val="FFCC66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  <a:defRPr/>
            </a:pP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8851" name="コンテンツ プレースホルダ 3" descr="IMG_1544.JPG">
            <a:extLst>
              <a:ext uri="{FF2B5EF4-FFF2-40B4-BE49-F238E27FC236}">
                <a16:creationId xmlns:a16="http://schemas.microsoft.com/office/drawing/2014/main" id="{B2193183-6FAB-480A-9F28-71062B0401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31675"/>
            <a:ext cx="4516487" cy="338736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4945D88-FFBF-431E-BE1D-158D46C5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549275"/>
            <a:ext cx="4330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4000" kern="0" dirty="0">
                <a:solidFill>
                  <a:srgbClr val="000000"/>
                </a:solidFill>
                <a:latin typeface="Arial"/>
              </a:rPr>
              <a:t>ここで問題です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コンテンツ プレースホルダ 2">
            <a:extLst>
              <a:ext uri="{FF2B5EF4-FFF2-40B4-BE49-F238E27FC236}">
                <a16:creationId xmlns:a16="http://schemas.microsoft.com/office/drawing/2014/main" id="{60CF550A-54FF-4466-83DE-A46A857C96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838" y="4281488"/>
            <a:ext cx="9023350" cy="3744912"/>
          </a:xfrm>
        </p:spPr>
        <p:txBody>
          <a:bodyPr/>
          <a:lstStyle/>
          <a:p>
            <a:pPr>
              <a:buFontTx/>
              <a:buNone/>
            </a:pPr>
            <a:endParaRPr lang="en-US" altLang="ja-JP" sz="40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</a:pPr>
            <a:r>
              <a:rPr lang="ja-JP" altLang="en-US" sz="40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門真の子どもたちに、農薬の少ない</a:t>
            </a:r>
            <a:endParaRPr lang="en-US" altLang="ja-JP" sz="40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buFontTx/>
              <a:buNone/>
            </a:pPr>
            <a:r>
              <a:rPr lang="en-US" altLang="ja-JP" sz="40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</a:t>
            </a:r>
            <a:r>
              <a:rPr lang="ja-JP" altLang="en-US" sz="40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安全な野菜を食べてほしいから</a:t>
            </a:r>
            <a:endParaRPr lang="en-US" altLang="ja-JP" sz="40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851" name="タイトル 4">
            <a:extLst>
              <a:ext uri="{FF2B5EF4-FFF2-40B4-BE49-F238E27FC236}">
                <a16:creationId xmlns:a16="http://schemas.microsoft.com/office/drawing/2014/main" id="{D2880F05-46F8-4967-B303-5D0E1DAA7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685925" cy="1154112"/>
          </a:xfrm>
        </p:spPr>
        <p:txBody>
          <a:bodyPr/>
          <a:lstStyle/>
          <a:p>
            <a:r>
              <a:rPr lang="ja-JP" altLang="en-US" sz="4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答え</a:t>
            </a:r>
          </a:p>
        </p:txBody>
      </p:sp>
      <p:pic>
        <p:nvPicPr>
          <p:cNvPr id="6" name="コンテンツ プレースホルダ 3" descr="IMG_1544.JPG">
            <a:extLst>
              <a:ext uri="{FF2B5EF4-FFF2-40B4-BE49-F238E27FC236}">
                <a16:creationId xmlns:a16="http://schemas.microsoft.com/office/drawing/2014/main" id="{E128E94F-D98C-44E5-AD16-FAD8FE5AAB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4212" y="1268760"/>
            <a:ext cx="4471963" cy="335397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図 1">
            <a:extLst>
              <a:ext uri="{FF2B5EF4-FFF2-40B4-BE49-F238E27FC236}">
                <a16:creationId xmlns:a16="http://schemas.microsoft.com/office/drawing/2014/main" id="{E15D154A-5F36-4B34-A980-5FE7044AF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13" y="2960688"/>
            <a:ext cx="1884362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図 2">
            <a:extLst>
              <a:ext uri="{FF2B5EF4-FFF2-40B4-BE49-F238E27FC236}">
                <a16:creationId xmlns:a16="http://schemas.microsoft.com/office/drawing/2014/main" id="{5B45A4C9-E6A3-49EB-99A0-E25FA2E10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825" y="1765300"/>
            <a:ext cx="29130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十字形 3">
            <a:extLst>
              <a:ext uri="{FF2B5EF4-FFF2-40B4-BE49-F238E27FC236}">
                <a16:creationId xmlns:a16="http://schemas.microsoft.com/office/drawing/2014/main" id="{A93C94B1-8911-4D88-981A-5F52BD51AA18}"/>
              </a:ext>
            </a:extLst>
          </p:cNvPr>
          <p:cNvSpPr/>
          <p:nvPr/>
        </p:nvSpPr>
        <p:spPr>
          <a:xfrm rot="2682529">
            <a:off x="5815013" y="1066800"/>
            <a:ext cx="1214437" cy="1206500"/>
          </a:xfrm>
          <a:prstGeom prst="plus">
            <a:avLst>
              <a:gd name="adj" fmla="val 447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A84C7F0-0D15-4DB7-A5EE-2739C99E4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4749800" cy="1143000"/>
          </a:xfrm>
        </p:spPr>
        <p:txBody>
          <a:bodyPr/>
          <a:lstStyle/>
          <a:p>
            <a:pPr eaLnBrk="1" hangingPunct="1"/>
            <a:r>
              <a:rPr lang="ja-JP" altLang="en-US" sz="8000" b="1">
                <a:ea typeface="HGS創英角ﾎﾟｯﾌﾟ体" panose="040B0A00000000000000" pitchFamily="50" charset="-128"/>
              </a:rPr>
              <a:t>れんこん</a:t>
            </a:r>
          </a:p>
        </p:txBody>
      </p:sp>
      <p:sp>
        <p:nvSpPr>
          <p:cNvPr id="11" name="コンテンツ プレースホルダ 7">
            <a:extLst>
              <a:ext uri="{FF2B5EF4-FFF2-40B4-BE49-F238E27FC236}">
                <a16:creationId xmlns:a16="http://schemas.microsoft.com/office/drawing/2014/main" id="{BAD18B52-EBBD-4205-9A7B-6637235DEB6C}"/>
              </a:ext>
            </a:extLst>
          </p:cNvPr>
          <p:cNvSpPr txBox="1">
            <a:spLocks/>
          </p:cNvSpPr>
          <p:nvPr/>
        </p:nvSpPr>
        <p:spPr bwMode="auto">
          <a:xfrm>
            <a:off x="250825" y="1784350"/>
            <a:ext cx="8185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ja-JP" altLang="en-US" sz="4800" kern="0" dirty="0">
                <a:solidFill>
                  <a:srgbClr val="000000"/>
                </a:solidFill>
                <a:latin typeface="HGS創英角ﾎﾟｯﾌﾟ体" panose="040B0A00000000000000" pitchFamily="50" charset="-128"/>
              </a:rPr>
              <a:t>「種れんこん」を植えます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1102BBD-CBA1-47D2-97E3-139EB6658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37" y="2689014"/>
            <a:ext cx="6322599" cy="3764322"/>
          </a:xfrm>
          <a:prstGeom prst="ellipse">
            <a:avLst/>
          </a:prstGeom>
        </p:spPr>
      </p:pic>
      <p:pic>
        <p:nvPicPr>
          <p:cNvPr id="13317" name="図 1">
            <a:extLst>
              <a:ext uri="{FF2B5EF4-FFF2-40B4-BE49-F238E27FC236}">
                <a16:creationId xmlns:a16="http://schemas.microsoft.com/office/drawing/2014/main" id="{474EE61A-D038-4752-AE41-CD2A6AF9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050" y="1644650"/>
            <a:ext cx="13398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図 1">
            <a:extLst>
              <a:ext uri="{FF2B5EF4-FFF2-40B4-BE49-F238E27FC236}">
                <a16:creationId xmlns:a16="http://schemas.microsoft.com/office/drawing/2014/main" id="{D4FEDEDA-590B-4421-A677-B60E8935D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3810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C50D128-25FA-45D1-AACE-03C9C49F4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6225" y="269875"/>
            <a:ext cx="4430713" cy="1143000"/>
          </a:xfrm>
        </p:spPr>
        <p:txBody>
          <a:bodyPr/>
          <a:lstStyle/>
          <a:p>
            <a:pPr eaLnBrk="1" hangingPunct="1"/>
            <a:r>
              <a:rPr lang="ja-JP" altLang="en-US" sz="8000" b="1">
                <a:ea typeface="HGS創英角ﾎﾟｯﾌﾟ体" panose="040B0A00000000000000" pitchFamily="50" charset="-128"/>
              </a:rPr>
              <a:t>れんこん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8CDFDEB3-C9EC-4859-A0C3-707D9FAC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83" y="2060848"/>
            <a:ext cx="5569398" cy="356076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>
            <a:extLst>
              <a:ext uri="{FF2B5EF4-FFF2-40B4-BE49-F238E27FC236}">
                <a16:creationId xmlns:a16="http://schemas.microsoft.com/office/drawing/2014/main" id="{105C4CC0-3384-4232-A7C6-DBF3C1FA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5753100"/>
            <a:ext cx="3744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ea typeface="HGS創英角ﾎﾟｯﾌﾟ体" panose="040B0A00000000000000" pitchFamily="50" charset="-128"/>
              </a:rPr>
              <a:t>２中の近くのれんこん畑</a:t>
            </a:r>
          </a:p>
        </p:txBody>
      </p:sp>
      <p:pic>
        <p:nvPicPr>
          <p:cNvPr id="14341" name="図 3">
            <a:extLst>
              <a:ext uri="{FF2B5EF4-FFF2-40B4-BE49-F238E27FC236}">
                <a16:creationId xmlns:a16="http://schemas.microsoft.com/office/drawing/2014/main" id="{EB8442D1-F893-4DE8-9C09-750ED3050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5963" y="1562948"/>
            <a:ext cx="3140075" cy="417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図 2">
            <a:extLst>
              <a:ext uri="{FF2B5EF4-FFF2-40B4-BE49-F238E27FC236}">
                <a16:creationId xmlns:a16="http://schemas.microsoft.com/office/drawing/2014/main" id="{E25C4B97-16BA-4528-8041-5206E437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223838"/>
            <a:ext cx="133191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>
            <a:extLst>
              <a:ext uri="{FF2B5EF4-FFF2-40B4-BE49-F238E27FC236}">
                <a16:creationId xmlns:a16="http://schemas.microsoft.com/office/drawing/2014/main" id="{516B465D-2DD8-4640-B16F-007B6B93E6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4" y="1525017"/>
            <a:ext cx="6061260" cy="4856311"/>
          </a:xfrm>
          <a:prstGeom prst="roundRect">
            <a:avLst/>
          </a:prstGeom>
        </p:spPr>
      </p:pic>
      <p:sp>
        <p:nvSpPr>
          <p:cNvPr id="15363" name="Text Box 10">
            <a:extLst>
              <a:ext uri="{FF2B5EF4-FFF2-40B4-BE49-F238E27FC236}">
                <a16:creationId xmlns:a16="http://schemas.microsoft.com/office/drawing/2014/main" id="{6ED15BAF-6CAC-4E2C-A723-042F5D9FF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260350"/>
            <a:ext cx="2643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ea typeface="HGS創英角ﾎﾟｯﾌﾟ体" panose="040B0A00000000000000" pitchFamily="50" charset="-128"/>
              </a:rPr>
              <a:t>はす（れんこん）の花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1E1E998-A578-4BD8-A08F-13CB1B869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50825"/>
            <a:ext cx="4429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8000" b="1" kern="0" dirty="0">
                <a:solidFill>
                  <a:schemeClr val="tx2"/>
                </a:solidFill>
                <a:latin typeface="+mj-lt"/>
                <a:cs typeface="+mj-cs"/>
              </a:rPr>
              <a:t>れんこん</a:t>
            </a:r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88047702-E6D8-43E9-8566-C504B24A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128106"/>
            <a:ext cx="2562225" cy="191792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図 1">
            <a:extLst>
              <a:ext uri="{FF2B5EF4-FFF2-40B4-BE49-F238E27FC236}">
                <a16:creationId xmlns:a16="http://schemas.microsoft.com/office/drawing/2014/main" id="{ACF62570-EAC5-4F0A-B3EF-A166ABAA4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006" y="3098825"/>
            <a:ext cx="2591004" cy="17653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図 9">
            <a:extLst>
              <a:ext uri="{FF2B5EF4-FFF2-40B4-BE49-F238E27FC236}">
                <a16:creationId xmlns:a16="http://schemas.microsoft.com/office/drawing/2014/main" id="{F8792E1D-B77D-4A93-9DDF-662003B7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88913"/>
            <a:ext cx="13366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078520"/>
            <a:ext cx="1906557" cy="149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950</Words>
  <Application>Microsoft Office PowerPoint</Application>
  <PresentationFormat>画面に合わせる (4:3)</PresentationFormat>
  <Paragraphs>187</Paragraphs>
  <Slides>64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70" baseType="lpstr">
      <vt:lpstr>HGP創英角ﾎﾟｯﾌﾟ体</vt:lpstr>
      <vt:lpstr>HGS創英角ﾎﾟｯﾌﾟ体</vt:lpstr>
      <vt:lpstr>ＭＳ Ｐゴシック</vt:lpstr>
      <vt:lpstr>Arial</vt:lpstr>
      <vt:lpstr>Calibri</vt:lpstr>
      <vt:lpstr>標準デザイン</vt:lpstr>
      <vt:lpstr>門真の農業を知ろう！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門真の野菜は、 どのようにして 作られているのかな？</vt:lpstr>
      <vt:lpstr>れんこん</vt:lpstr>
      <vt:lpstr>れんこん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収穫後、農協へ出荷</vt:lpstr>
      <vt:lpstr>門真の野菜が学校へ届くまで</vt:lpstr>
      <vt:lpstr>どんな料理に 　　　　　なるのかな？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「れんこんのてんぷら」</vt:lpstr>
      <vt:lpstr>門真の れんこんクイズ！</vt:lpstr>
      <vt:lpstr>Q. ハート型になるのはなぜ？</vt:lpstr>
      <vt:lpstr>PowerPoint プレゼンテーション</vt:lpstr>
      <vt:lpstr>Q. 門真れんこんは、とてもおいし    いと有名ですが、どんなふうにお   いしいと言われているでしょう？</vt:lpstr>
      <vt:lpstr>PowerPoint プレゼンテーション</vt:lpstr>
      <vt:lpstr>PowerPoint プレゼンテーション</vt:lpstr>
      <vt:lpstr>くわい</vt:lpstr>
      <vt:lpstr>PowerPoint プレゼンテーション</vt:lpstr>
      <vt:lpstr>PowerPoint プレゼンテーション</vt:lpstr>
      <vt:lpstr>くわい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くわいも昔は給食に出ていました</vt:lpstr>
      <vt:lpstr>今では給食に出せなくなりました</vt:lpstr>
      <vt:lpstr>Q. 農家の人たちは、どうして 　 昔のようにほれなくなったの？</vt:lpstr>
      <vt:lpstr>PowerPoint プレゼンテーション</vt:lpstr>
      <vt:lpstr>こまつな・しろな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こまつな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「菜 飯（なめし）」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「しろなの煮びたし」</vt:lpstr>
      <vt:lpstr>PowerPoint プレゼンテーション</vt:lpstr>
      <vt:lpstr>答え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門真の農業を知ろう！</dc:title>
  <dc:creator>佐々木裕美</dc:creator>
  <cp:lastModifiedBy>前田　恭秀</cp:lastModifiedBy>
  <cp:revision>22</cp:revision>
  <dcterms:modified xsi:type="dcterms:W3CDTF">2022-12-16T01:08:48Z</dcterms:modified>
</cp:coreProperties>
</file>