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2" r:id="rId3"/>
    <p:sldId id="271" r:id="rId4"/>
    <p:sldId id="291" r:id="rId5"/>
    <p:sldId id="270" r:id="rId6"/>
    <p:sldId id="281" r:id="rId7"/>
    <p:sldId id="279" r:id="rId8"/>
    <p:sldId id="278" r:id="rId9"/>
    <p:sldId id="283" r:id="rId10"/>
    <p:sldId id="282" r:id="rId11"/>
    <p:sldId id="258" r:id="rId12"/>
    <p:sldId id="294" r:id="rId13"/>
    <p:sldId id="293" r:id="rId14"/>
    <p:sldId id="292" r:id="rId15"/>
    <p:sldId id="263" r:id="rId16"/>
    <p:sldId id="290" r:id="rId17"/>
    <p:sldId id="289" r:id="rId18"/>
    <p:sldId id="288" r:id="rId19"/>
    <p:sldId id="287" r:id="rId20"/>
    <p:sldId id="260" r:id="rId21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248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C5C7B-F40E-40CA-8C7E-581F75EF7D96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9E187-CB86-4F64-BA9F-FC33D9AFC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42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92AFF-C855-45F1-886A-F804CA242384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1E9E4-40A6-4A55-BD68-A1FAB3B87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2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この食材を給食で使う日にちを入れる。</a:t>
            </a:r>
            <a:endParaRPr kumimoji="1" lang="en-US" altLang="ja-JP" dirty="0"/>
          </a:p>
          <a:p>
            <a:r>
              <a:rPr kumimoji="1" lang="ja-JP" altLang="en-US" dirty="0"/>
              <a:t>シナリオ「今日は、○月○日の給食に使う、たまねぎの紹介をします。」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もしくは、特に日にちを指定しないなら、日にちは消す。</a:t>
            </a:r>
            <a:endParaRPr kumimoji="1" lang="en-US" altLang="ja-JP" dirty="0"/>
          </a:p>
          <a:p>
            <a:r>
              <a:rPr kumimoji="1" lang="ja-JP" altLang="en-US" dirty="0"/>
              <a:t>シナリオ「今日は、給食でも大活躍の、たまねぎについて、紹介します。」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396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その上が、茎です。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264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そして、茎の上が葉です。私たちは、たまねぎの葉の部分を食べています。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809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たまねぎは、日本の、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623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北海道や、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763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佐賀県、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492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兵庫県でたくさん作られています。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120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でも、実は、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636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わたしたちの枚方市でも、たまねぎが作られています。みなさん、知っていましたか？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062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給食室前にも貼ってある枚方市学校給食農産物マップで、たまねぎを探してみましょう。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618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いろいろなところでたまねぎが作られているのが分かりますね。特に、招堤地区は、枚方市の中で昔からたまねぎが作られている場所として有名です。</a:t>
            </a:r>
            <a:endParaRPr kumimoji="1" lang="en-US" altLang="ja-JP" dirty="0"/>
          </a:p>
          <a:p>
            <a:r>
              <a:rPr kumimoji="1" lang="ja-JP" altLang="en-US" dirty="0"/>
              <a:t>今日の給食の野菜スープにも、枚方市のたまねぎが入っています。</a:t>
            </a:r>
            <a:endParaRPr kumimoji="1" lang="en-US" altLang="ja-JP" dirty="0"/>
          </a:p>
          <a:p>
            <a:r>
              <a:rPr kumimoji="1" lang="ja-JP" altLang="en-US" dirty="0"/>
              <a:t>枚方市産のたまねぎを味わって食べてください。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57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給食で、ほぼ毎日登場しているたまねぎ。</a:t>
            </a:r>
            <a:endParaRPr kumimoji="1" lang="en-US" altLang="ja-JP" dirty="0"/>
          </a:p>
          <a:p>
            <a:r>
              <a:rPr kumimoji="1" lang="ja-JP" altLang="en-US" dirty="0"/>
              <a:t>みなさんは、たまねぎの一番おいしい季節を知っていますか？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091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給食センターからみなさんにプレゼントしたこの本を読めば、</a:t>
            </a:r>
            <a:endParaRPr kumimoji="1" lang="en-US" altLang="ja-JP" dirty="0"/>
          </a:p>
          <a:p>
            <a:r>
              <a:rPr kumimoji="1" lang="ja-JP" altLang="en-US" dirty="0"/>
              <a:t>枚方市のたまねぎのことがもっとよくわかりますよ！</a:t>
            </a:r>
            <a:endParaRPr kumimoji="1" lang="en-US" altLang="ja-JP" dirty="0"/>
          </a:p>
          <a:p>
            <a:r>
              <a:rPr kumimoji="1" lang="ja-JP" altLang="en-US" dirty="0"/>
              <a:t>給食を食べ終わったら、ぜひ、読んでくださいね。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38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たまねぎは、３月～５月が旬です。季節でいうと、春ですね。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827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春に採れたたまねぎを、新たまねぎと呼びます。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26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新たまねぎは、このように茶色い皮がなく、食べる部分は真っ白で、やわらかく、みずみずしいのが特徴です。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18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たまねぎは畑で育つ野菜です。畑では、このように育ちます。土から引き抜いて、収穫します。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53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さて、わたしたちは、たまねぎのどこを食べているのでしょう？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73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たまねぎの、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95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ここが、根です。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1E9E4-40A6-4A55-BD68-A1FAB3B87DF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93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AAD69A-E0A2-4832-B893-3A2F9170A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C79CECB-6EF0-4745-9E65-CD5B6413A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BCD51B-6FF4-45F5-9198-870D0451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521-E81C-4EA9-A179-1FB1B4C01515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7DE3E4-CCC6-4771-9CAE-8A71982F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1CC99F-38BF-4FAD-997D-5A325309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A382-8559-44B1-AB4C-35A5576A0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4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B49AA7-970D-460A-8AAF-667D50B0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560984-8C7A-496A-BAB9-7627439E2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B47DD2-C1EB-467B-8764-CBF9D07D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521-E81C-4EA9-A179-1FB1B4C01515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420748-29DD-44DD-9E40-E53873F8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93C410-2C65-46A0-8917-20A8539E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A382-8559-44B1-AB4C-35A5576A0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8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0B90735-29F7-4CB6-B8D5-B1C3A3761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0AA89E-9CEA-46FD-A7BB-A5A041C92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E6F812-BC14-475D-91C8-E8FE2798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521-E81C-4EA9-A179-1FB1B4C01515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2C3051-80F8-4D84-A228-8D965B05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31F24D-A33F-42DE-9DC2-B871826E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A382-8559-44B1-AB4C-35A5576A0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4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E9C9A2-3EE6-4351-93A8-BFFF8F33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5334D0-2204-4C79-894B-1B1904387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7D4656-5052-40C8-856A-9EB532D3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521-E81C-4EA9-A179-1FB1B4C01515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9A31EC-32FD-42F5-963C-18AEB562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8100C2-18C1-4313-87C6-96F1B60E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A382-8559-44B1-AB4C-35A5576A0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4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ECE9E1-115F-462F-AC6E-9447FA2B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6E3402-A99A-43A3-85B0-319ADDBA5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8F61A8-3818-4FC8-9B8B-21D03FE1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521-E81C-4EA9-A179-1FB1B4C01515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1FCD82-3795-4732-8382-8726DD11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D63841-8BB0-4A0B-9F1F-FA527F2B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A382-8559-44B1-AB4C-35A5576A0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F0FBD-BD90-40B5-B181-61E2A999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50D2A0-BA80-4510-AC9E-0FDFF2559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30DAE0-C237-4071-9B1E-434F6DC27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A72ECE-55BA-47FA-A991-5CBAC793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521-E81C-4EA9-A179-1FB1B4C01515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00A7F9-D467-4D24-B598-9EF79F10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103EC48-AC27-4C2A-A7AF-621F33E9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A382-8559-44B1-AB4C-35A5576A0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F487C2-040E-424A-8B21-30FC346B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6633BD-C7AD-472E-B951-D4107453C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BAD74D-1AFB-4A9E-B2A8-FD2A8D1E8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AC46D47-08A4-4A66-AD47-47E9D6838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2F9B9AD-A449-4676-A56A-CA520B47F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E43ABA2-B1D5-41A9-B881-8AE5AAEA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521-E81C-4EA9-A179-1FB1B4C01515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7118FD9-1079-4BDD-9CF8-77AF23D5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9627338-66C0-40D6-9A9C-BC57082DA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A382-8559-44B1-AB4C-35A5576A0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4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4C33A-EFB3-4286-B1D4-157EBC08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574B1C-1D18-443F-9154-813DCA3D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521-E81C-4EA9-A179-1FB1B4C01515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E063EDD-2B6B-408F-9C1B-A1C32DED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980E0C-863F-42AE-81AA-B2ED2E56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A382-8559-44B1-AB4C-35A5576A0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8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D727616-0359-4812-974F-EEB693A6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521-E81C-4EA9-A179-1FB1B4C01515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B3F32F-906B-4C81-8090-FB526171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571607-F2AC-4843-A21D-8D781274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A382-8559-44B1-AB4C-35A5576A0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0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0D393A-284F-4E6D-8CD3-9BF6EA2F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DD5711-6D3F-47E2-8129-76DB29E66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285821-F280-49D9-829A-5D58AA2C4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345695-D9CA-443F-9FC6-C047B927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521-E81C-4EA9-A179-1FB1B4C01515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132772-327C-490B-A5A1-BC3D3BF8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DC4994-D8CD-4603-98AB-A9824C34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A382-8559-44B1-AB4C-35A5576A0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7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8DBECA-8F8B-4B95-A295-793128DF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1ED4EA1-A16E-4FC8-8415-D28EEF86A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508468A-B7EC-4275-901E-78314DA54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0DCF8D-7096-46C8-9428-6273D03F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A521-E81C-4EA9-A179-1FB1B4C01515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8FD873-B6E7-4D9C-93AB-7FE25A50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9506C0-15B5-4677-94B4-1C886B06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A382-8559-44B1-AB4C-35A5576A0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9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CF9CD3F-8694-469D-A4FB-61199316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E329B6-BE28-4FF9-915D-9B1DE9AC5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A22D08-7760-48D1-B209-98BBE52B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A521-E81C-4EA9-A179-1FB1B4C01515}" type="datetimeFigureOut">
              <a:rPr kumimoji="1" lang="ja-JP" altLang="en-US" smtClean="0"/>
              <a:t>2022/12/16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BAAB67-526F-44C2-89A0-0759E462D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0FF257-D797-4136-842C-C6FE02090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A382-8559-44B1-AB4C-35A5576A0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0A010-8D20-45C5-86CC-7D839C3F9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382" y="1293092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たまねぎ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2061C4E-3C1D-4364-AA7D-94D48FA40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8512"/>
            <a:ext cx="9144000" cy="1059287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+mn-ea"/>
              </a:rPr>
              <a:t>令和○（２０２○）年　○月○日（○）</a:t>
            </a:r>
            <a:endParaRPr kumimoji="1" lang="ja-JP" alt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50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2.bp.blogspot.com/-GTSHeZ-qcYk/UnyGGYPO15I/AAAAAAAAaao/C0BfovoRttQ/s800/cut_vegetable_onion.png">
            <a:extLst>
              <a:ext uri="{FF2B5EF4-FFF2-40B4-BE49-F238E27FC236}">
                <a16:creationId xmlns:a16="http://schemas.microsoft.com/office/drawing/2014/main" id="{107D9DB1-B1EB-4954-9E2C-C905285A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37" y="1557451"/>
            <a:ext cx="48768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AE5B-B988-41B5-B1DD-D680FA43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255416">
            <a:off x="657642" y="-43135"/>
            <a:ext cx="4885191" cy="13706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畑での ようす</a:t>
            </a:r>
            <a:endParaRPr lang="en-US" altLang="ja-JP" sz="3600" dirty="0">
              <a:latin typeface="+mn-ea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4D05BB4C-21FC-4921-8234-6FF6CF3A8C2B}"/>
              </a:ext>
            </a:extLst>
          </p:cNvPr>
          <p:cNvSpPr/>
          <p:nvPr/>
        </p:nvSpPr>
        <p:spPr>
          <a:xfrm>
            <a:off x="7828156" y="5530670"/>
            <a:ext cx="1583472" cy="354063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左 16">
            <a:extLst>
              <a:ext uri="{FF2B5EF4-FFF2-40B4-BE49-F238E27FC236}">
                <a16:creationId xmlns:a16="http://schemas.microsoft.com/office/drawing/2014/main" id="{1262F5EB-0038-4DCF-A02D-F523C0D9F138}"/>
              </a:ext>
            </a:extLst>
          </p:cNvPr>
          <p:cNvSpPr/>
          <p:nvPr/>
        </p:nvSpPr>
        <p:spPr>
          <a:xfrm rot="20937869">
            <a:off x="9485849" y="5276302"/>
            <a:ext cx="978408" cy="484632"/>
          </a:xfrm>
          <a:prstGeom prst="lef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A49D62-5D43-4CBF-843B-F888B19F65AB}"/>
              </a:ext>
            </a:extLst>
          </p:cNvPr>
          <p:cNvSpPr txBox="1"/>
          <p:nvPr/>
        </p:nvSpPr>
        <p:spPr>
          <a:xfrm>
            <a:off x="10569399" y="499981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くき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FB467B99-3C41-4ACA-98A6-2F3374B62B85}"/>
              </a:ext>
            </a:extLst>
          </p:cNvPr>
          <p:cNvSpPr txBox="1">
            <a:spLocks/>
          </p:cNvSpPr>
          <p:nvPr/>
        </p:nvSpPr>
        <p:spPr>
          <a:xfrm rot="368628">
            <a:off x="7012587" y="296105"/>
            <a:ext cx="4885191" cy="2223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どこを食べているの？</a:t>
            </a:r>
            <a:endParaRPr lang="en-US" altLang="ja-JP" sz="3600" dirty="0">
              <a:latin typeface="+mn-ea"/>
            </a:endParaRPr>
          </a:p>
        </p:txBody>
      </p:sp>
      <p:pic>
        <p:nvPicPr>
          <p:cNvPr id="13" name="Picture 2" descr="畑の玉葱 画像 無料写真素材 フリー写真素材">
            <a:extLst>
              <a:ext uri="{FF2B5EF4-FFF2-40B4-BE49-F238E27FC236}">
                <a16:creationId xmlns:a16="http://schemas.microsoft.com/office/drawing/2014/main" id="{74B1546D-FB29-4B19-9931-B0CC06FF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824">
            <a:off x="453986" y="1384961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楕円 15">
            <a:extLst>
              <a:ext uri="{FF2B5EF4-FFF2-40B4-BE49-F238E27FC236}">
                <a16:creationId xmlns:a16="http://schemas.microsoft.com/office/drawing/2014/main" id="{054E5507-D785-49C1-9F8A-B4C4198F3A8D}"/>
              </a:ext>
            </a:extLst>
          </p:cNvPr>
          <p:cNvSpPr/>
          <p:nvPr/>
        </p:nvSpPr>
        <p:spPr>
          <a:xfrm>
            <a:off x="7828157" y="5921115"/>
            <a:ext cx="1583472" cy="354063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左 17">
            <a:extLst>
              <a:ext uri="{FF2B5EF4-FFF2-40B4-BE49-F238E27FC236}">
                <a16:creationId xmlns:a16="http://schemas.microsoft.com/office/drawing/2014/main" id="{9D2A9EAF-67C1-4E1E-BC19-27D36B5AA19D}"/>
              </a:ext>
            </a:extLst>
          </p:cNvPr>
          <p:cNvSpPr/>
          <p:nvPr/>
        </p:nvSpPr>
        <p:spPr>
          <a:xfrm>
            <a:off x="9500839" y="5835516"/>
            <a:ext cx="978408" cy="484632"/>
          </a:xfrm>
          <a:prstGeom prst="lef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A793FE-3ED1-4083-A065-E37AFEE47120}"/>
              </a:ext>
            </a:extLst>
          </p:cNvPr>
          <p:cNvSpPr txBox="1"/>
          <p:nvPr/>
        </p:nvSpPr>
        <p:spPr>
          <a:xfrm>
            <a:off x="10551507" y="5744658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</a:t>
            </a:r>
          </a:p>
        </p:txBody>
      </p:sp>
    </p:spTree>
    <p:extLst>
      <p:ext uri="{BB962C8B-B14F-4D97-AF65-F5344CB8AC3E}">
        <p14:creationId xmlns:p14="http://schemas.microsoft.com/office/powerpoint/2010/main" val="26838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2.bp.blogspot.com/-GTSHeZ-qcYk/UnyGGYPO15I/AAAAAAAAaao/C0BfovoRttQ/s800/cut_vegetable_onion.png">
            <a:extLst>
              <a:ext uri="{FF2B5EF4-FFF2-40B4-BE49-F238E27FC236}">
                <a16:creationId xmlns:a16="http://schemas.microsoft.com/office/drawing/2014/main" id="{ED71CE82-00DE-455D-BD15-307D58132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37" y="1557451"/>
            <a:ext cx="48768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AE5B-B988-41B5-B1DD-D680FA43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255416">
            <a:off x="657642" y="-43135"/>
            <a:ext cx="4885191" cy="13706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畑での ようす</a:t>
            </a:r>
            <a:endParaRPr lang="en-US" altLang="ja-JP" sz="3600" dirty="0">
              <a:latin typeface="+mn-ea"/>
            </a:endParaRPr>
          </a:p>
        </p:txBody>
      </p:sp>
      <p:sp>
        <p:nvSpPr>
          <p:cNvPr id="22" name="矢印: 左 21">
            <a:extLst>
              <a:ext uri="{FF2B5EF4-FFF2-40B4-BE49-F238E27FC236}">
                <a16:creationId xmlns:a16="http://schemas.microsoft.com/office/drawing/2014/main" id="{ABB318CE-4643-44DD-92D1-8F7F094F1E53}"/>
              </a:ext>
            </a:extLst>
          </p:cNvPr>
          <p:cNvSpPr/>
          <p:nvPr/>
        </p:nvSpPr>
        <p:spPr>
          <a:xfrm>
            <a:off x="9836084" y="3423396"/>
            <a:ext cx="978408" cy="484632"/>
          </a:xfrm>
          <a:prstGeom prst="lef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ABB7A68-0C6D-4D1A-A200-708663939F91}"/>
              </a:ext>
            </a:extLst>
          </p:cNvPr>
          <p:cNvSpPr txBox="1"/>
          <p:nvPr/>
        </p:nvSpPr>
        <p:spPr>
          <a:xfrm>
            <a:off x="10886752" y="3332538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FB467B99-3C41-4ACA-98A6-2F3374B62B85}"/>
              </a:ext>
            </a:extLst>
          </p:cNvPr>
          <p:cNvSpPr txBox="1">
            <a:spLocks/>
          </p:cNvSpPr>
          <p:nvPr/>
        </p:nvSpPr>
        <p:spPr>
          <a:xfrm rot="368628">
            <a:off x="7012587" y="296105"/>
            <a:ext cx="4885191" cy="2223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どこを食べているの？</a:t>
            </a:r>
            <a:endParaRPr lang="en-US" altLang="ja-JP" sz="3600" dirty="0">
              <a:latin typeface="+mn-ea"/>
            </a:endParaRPr>
          </a:p>
        </p:txBody>
      </p:sp>
      <p:pic>
        <p:nvPicPr>
          <p:cNvPr id="16" name="Picture 2" descr="畑の玉葱 画像 無料写真素材 フリー写真素材">
            <a:extLst>
              <a:ext uri="{FF2B5EF4-FFF2-40B4-BE49-F238E27FC236}">
                <a16:creationId xmlns:a16="http://schemas.microsoft.com/office/drawing/2014/main" id="{F06D7E1C-E3C4-4E83-B079-CAF65C4C0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824">
            <a:off x="453986" y="1384961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8FF8991A-E5B0-4713-8526-976B7ACAC595}"/>
              </a:ext>
            </a:extLst>
          </p:cNvPr>
          <p:cNvSpPr/>
          <p:nvPr/>
        </p:nvSpPr>
        <p:spPr>
          <a:xfrm>
            <a:off x="7828157" y="5921115"/>
            <a:ext cx="1583472" cy="354063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左 20">
            <a:extLst>
              <a:ext uri="{FF2B5EF4-FFF2-40B4-BE49-F238E27FC236}">
                <a16:creationId xmlns:a16="http://schemas.microsoft.com/office/drawing/2014/main" id="{FAD7EB18-36B7-4161-881A-16B7827E7FC1}"/>
              </a:ext>
            </a:extLst>
          </p:cNvPr>
          <p:cNvSpPr/>
          <p:nvPr/>
        </p:nvSpPr>
        <p:spPr>
          <a:xfrm>
            <a:off x="9500839" y="5835516"/>
            <a:ext cx="978408" cy="484632"/>
          </a:xfrm>
          <a:prstGeom prst="lef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B2D27DC-38B1-4422-B568-5699691C38B2}"/>
              </a:ext>
            </a:extLst>
          </p:cNvPr>
          <p:cNvSpPr txBox="1"/>
          <p:nvPr/>
        </p:nvSpPr>
        <p:spPr>
          <a:xfrm>
            <a:off x="10551507" y="5744658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A9B6CB1-200D-4C0B-9801-693B900B8349}"/>
              </a:ext>
            </a:extLst>
          </p:cNvPr>
          <p:cNvSpPr/>
          <p:nvPr/>
        </p:nvSpPr>
        <p:spPr>
          <a:xfrm>
            <a:off x="7828156" y="5530670"/>
            <a:ext cx="1583472" cy="354063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左 27">
            <a:extLst>
              <a:ext uri="{FF2B5EF4-FFF2-40B4-BE49-F238E27FC236}">
                <a16:creationId xmlns:a16="http://schemas.microsoft.com/office/drawing/2014/main" id="{3F566478-E222-49EE-A436-00019030B293}"/>
              </a:ext>
            </a:extLst>
          </p:cNvPr>
          <p:cNvSpPr/>
          <p:nvPr/>
        </p:nvSpPr>
        <p:spPr>
          <a:xfrm rot="20937869">
            <a:off x="9485849" y="5276302"/>
            <a:ext cx="978408" cy="484632"/>
          </a:xfrm>
          <a:prstGeom prst="lef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A3B3940-97EB-4562-9DAF-462BDC05610E}"/>
              </a:ext>
            </a:extLst>
          </p:cNvPr>
          <p:cNvSpPr txBox="1"/>
          <p:nvPr/>
        </p:nvSpPr>
        <p:spPr>
          <a:xfrm>
            <a:off x="10569399" y="499981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くき</a:t>
            </a:r>
          </a:p>
        </p:txBody>
      </p:sp>
    </p:spTree>
    <p:extLst>
      <p:ext uri="{BB962C8B-B14F-4D97-AF65-F5344CB8AC3E}">
        <p14:creationId xmlns:p14="http://schemas.microsoft.com/office/powerpoint/2010/main" val="20156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日本地図のイラスト（都道府県名入り）">
            <a:extLst>
              <a:ext uri="{FF2B5EF4-FFF2-40B4-BE49-F238E27FC236}">
                <a16:creationId xmlns:a16="http://schemas.microsoft.com/office/drawing/2014/main" id="{6A061995-3EA0-4011-A39E-42BA2A0F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155" y="467580"/>
            <a:ext cx="6043490" cy="59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5F140EB-8A21-499C-BA80-4DB7D3470FFA}"/>
              </a:ext>
            </a:extLst>
          </p:cNvPr>
          <p:cNvSpPr txBox="1"/>
          <p:nvPr/>
        </p:nvSpPr>
        <p:spPr>
          <a:xfrm>
            <a:off x="365357" y="422972"/>
            <a:ext cx="50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たまねぎは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2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日本地図のイラスト（都道府県名入り）">
            <a:extLst>
              <a:ext uri="{FF2B5EF4-FFF2-40B4-BE49-F238E27FC236}">
                <a16:creationId xmlns:a16="http://schemas.microsoft.com/office/drawing/2014/main" id="{6A061995-3EA0-4011-A39E-42BA2A0F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155" y="467580"/>
            <a:ext cx="6043490" cy="59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92AD0A90-B052-4DE7-99EB-28D59D8B3C03}"/>
              </a:ext>
            </a:extLst>
          </p:cNvPr>
          <p:cNvSpPr/>
          <p:nvPr/>
        </p:nvSpPr>
        <p:spPr>
          <a:xfrm>
            <a:off x="1748473" y="1586607"/>
            <a:ext cx="3078608" cy="862894"/>
          </a:xfrm>
          <a:prstGeom prst="wedgeEllipseCallout">
            <a:avLst>
              <a:gd name="adj1" fmla="val 50263"/>
              <a:gd name="adj2" fmla="val -560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: 塗りつぶしなし 4">
            <a:extLst>
              <a:ext uri="{FF2B5EF4-FFF2-40B4-BE49-F238E27FC236}">
                <a16:creationId xmlns:a16="http://schemas.microsoft.com/office/drawing/2014/main" id="{CE8F23E7-9E50-439E-AE3F-2BD9A349556D}"/>
              </a:ext>
            </a:extLst>
          </p:cNvPr>
          <p:cNvSpPr/>
          <p:nvPr/>
        </p:nvSpPr>
        <p:spPr>
          <a:xfrm rot="20099670">
            <a:off x="4849773" y="454183"/>
            <a:ext cx="2717996" cy="1592660"/>
          </a:xfrm>
          <a:prstGeom prst="donut">
            <a:avLst>
              <a:gd name="adj" fmla="val 720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5BF54C-3268-43C0-B8C1-0B08DFDBDC1C}"/>
              </a:ext>
            </a:extLst>
          </p:cNvPr>
          <p:cNvSpPr txBox="1"/>
          <p:nvPr/>
        </p:nvSpPr>
        <p:spPr>
          <a:xfrm>
            <a:off x="2499303" y="1725666"/>
            <a:ext cx="234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北海道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5F140EB-8A21-499C-BA80-4DB7D3470FFA}"/>
              </a:ext>
            </a:extLst>
          </p:cNvPr>
          <p:cNvSpPr txBox="1"/>
          <p:nvPr/>
        </p:nvSpPr>
        <p:spPr>
          <a:xfrm>
            <a:off x="365357" y="422972"/>
            <a:ext cx="50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たまねぎは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98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日本地図のイラスト（都道府県名入り）">
            <a:extLst>
              <a:ext uri="{FF2B5EF4-FFF2-40B4-BE49-F238E27FC236}">
                <a16:creationId xmlns:a16="http://schemas.microsoft.com/office/drawing/2014/main" id="{6A061995-3EA0-4011-A39E-42BA2A0F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155" y="467580"/>
            <a:ext cx="6043490" cy="59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92AD0A90-B052-4DE7-99EB-28D59D8B3C03}"/>
              </a:ext>
            </a:extLst>
          </p:cNvPr>
          <p:cNvSpPr/>
          <p:nvPr/>
        </p:nvSpPr>
        <p:spPr>
          <a:xfrm>
            <a:off x="1748473" y="1586607"/>
            <a:ext cx="3078608" cy="862894"/>
          </a:xfrm>
          <a:prstGeom prst="wedgeEllipseCallout">
            <a:avLst>
              <a:gd name="adj1" fmla="val 50263"/>
              <a:gd name="adj2" fmla="val -560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FB97D092-DD74-45A3-9B5E-CBF1E9507526}"/>
              </a:ext>
            </a:extLst>
          </p:cNvPr>
          <p:cNvSpPr/>
          <p:nvPr/>
        </p:nvSpPr>
        <p:spPr>
          <a:xfrm rot="20655305">
            <a:off x="1536525" y="3169496"/>
            <a:ext cx="3078608" cy="862894"/>
          </a:xfrm>
          <a:prstGeom prst="wedgeEllipseCallout">
            <a:avLst>
              <a:gd name="adj1" fmla="val -26371"/>
              <a:gd name="adj2" fmla="val 892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: 塗りつぶしなし 4">
            <a:extLst>
              <a:ext uri="{FF2B5EF4-FFF2-40B4-BE49-F238E27FC236}">
                <a16:creationId xmlns:a16="http://schemas.microsoft.com/office/drawing/2014/main" id="{CE8F23E7-9E50-439E-AE3F-2BD9A349556D}"/>
              </a:ext>
            </a:extLst>
          </p:cNvPr>
          <p:cNvSpPr/>
          <p:nvPr/>
        </p:nvSpPr>
        <p:spPr>
          <a:xfrm rot="20099670">
            <a:off x="4849773" y="454183"/>
            <a:ext cx="2717996" cy="1592660"/>
          </a:xfrm>
          <a:prstGeom prst="donut">
            <a:avLst>
              <a:gd name="adj" fmla="val 720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円: 塗りつぶしなし 14">
            <a:extLst>
              <a:ext uri="{FF2B5EF4-FFF2-40B4-BE49-F238E27FC236}">
                <a16:creationId xmlns:a16="http://schemas.microsoft.com/office/drawing/2014/main" id="{6615A4B9-D4BD-43B5-8ED3-0F217C2CDF9E}"/>
              </a:ext>
            </a:extLst>
          </p:cNvPr>
          <p:cNvSpPr/>
          <p:nvPr/>
        </p:nvSpPr>
        <p:spPr>
          <a:xfrm rot="20337118">
            <a:off x="2111238" y="4461184"/>
            <a:ext cx="455787" cy="979556"/>
          </a:xfrm>
          <a:prstGeom prst="donut">
            <a:avLst>
              <a:gd name="adj" fmla="val 158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5BF54C-3268-43C0-B8C1-0B08DFDBDC1C}"/>
              </a:ext>
            </a:extLst>
          </p:cNvPr>
          <p:cNvSpPr txBox="1"/>
          <p:nvPr/>
        </p:nvSpPr>
        <p:spPr>
          <a:xfrm>
            <a:off x="2499303" y="1725666"/>
            <a:ext cx="234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北海道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91C2ED5-C99B-4EBB-AB72-E82AE4EB6B4A}"/>
              </a:ext>
            </a:extLst>
          </p:cNvPr>
          <p:cNvSpPr txBox="1"/>
          <p:nvPr/>
        </p:nvSpPr>
        <p:spPr>
          <a:xfrm rot="20653741">
            <a:off x="2298677" y="3213231"/>
            <a:ext cx="200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佐賀県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5F140EB-8A21-499C-BA80-4DB7D3470FFA}"/>
              </a:ext>
            </a:extLst>
          </p:cNvPr>
          <p:cNvSpPr txBox="1"/>
          <p:nvPr/>
        </p:nvSpPr>
        <p:spPr>
          <a:xfrm>
            <a:off x="365357" y="422972"/>
            <a:ext cx="50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たまねぎは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29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87042A-4557-4562-A73C-B3E806E8707F}"/>
              </a:ext>
            </a:extLst>
          </p:cNvPr>
          <p:cNvSpPr txBox="1"/>
          <p:nvPr/>
        </p:nvSpPr>
        <p:spPr>
          <a:xfrm>
            <a:off x="7371754" y="4380853"/>
            <a:ext cx="50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 たくさん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作られています！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32" name="Picture 8" descr="日本地図のイラスト（都道府県名入り）">
            <a:extLst>
              <a:ext uri="{FF2B5EF4-FFF2-40B4-BE49-F238E27FC236}">
                <a16:creationId xmlns:a16="http://schemas.microsoft.com/office/drawing/2014/main" id="{6A061995-3EA0-4011-A39E-42BA2A0F2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155" y="467580"/>
            <a:ext cx="6043490" cy="59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92AD0A90-B052-4DE7-99EB-28D59D8B3C03}"/>
              </a:ext>
            </a:extLst>
          </p:cNvPr>
          <p:cNvSpPr/>
          <p:nvPr/>
        </p:nvSpPr>
        <p:spPr>
          <a:xfrm>
            <a:off x="1748473" y="1586607"/>
            <a:ext cx="3078608" cy="862894"/>
          </a:xfrm>
          <a:prstGeom prst="wedgeEllipseCallout">
            <a:avLst>
              <a:gd name="adj1" fmla="val 50263"/>
              <a:gd name="adj2" fmla="val -560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FB97D092-DD74-45A3-9B5E-CBF1E9507526}"/>
              </a:ext>
            </a:extLst>
          </p:cNvPr>
          <p:cNvSpPr/>
          <p:nvPr/>
        </p:nvSpPr>
        <p:spPr>
          <a:xfrm rot="20655305">
            <a:off x="1536525" y="3169496"/>
            <a:ext cx="3078608" cy="862894"/>
          </a:xfrm>
          <a:prstGeom prst="wedgeEllipseCallout">
            <a:avLst>
              <a:gd name="adj1" fmla="val -26371"/>
              <a:gd name="adj2" fmla="val 892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E90AD825-2FE8-46D3-ACC7-5D62758CBF79}"/>
              </a:ext>
            </a:extLst>
          </p:cNvPr>
          <p:cNvSpPr/>
          <p:nvPr/>
        </p:nvSpPr>
        <p:spPr>
          <a:xfrm>
            <a:off x="3020712" y="5649980"/>
            <a:ext cx="3078608" cy="862894"/>
          </a:xfrm>
          <a:prstGeom prst="wedgeEllipseCallout">
            <a:avLst>
              <a:gd name="adj1" fmla="val -16714"/>
              <a:gd name="adj2" fmla="val -1035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: 塗りつぶしなし 4">
            <a:extLst>
              <a:ext uri="{FF2B5EF4-FFF2-40B4-BE49-F238E27FC236}">
                <a16:creationId xmlns:a16="http://schemas.microsoft.com/office/drawing/2014/main" id="{CE8F23E7-9E50-439E-AE3F-2BD9A349556D}"/>
              </a:ext>
            </a:extLst>
          </p:cNvPr>
          <p:cNvSpPr/>
          <p:nvPr/>
        </p:nvSpPr>
        <p:spPr>
          <a:xfrm rot="20099670">
            <a:off x="4849773" y="454183"/>
            <a:ext cx="2717996" cy="1592660"/>
          </a:xfrm>
          <a:prstGeom prst="donut">
            <a:avLst>
              <a:gd name="adj" fmla="val 720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円: 塗りつぶしなし 14">
            <a:extLst>
              <a:ext uri="{FF2B5EF4-FFF2-40B4-BE49-F238E27FC236}">
                <a16:creationId xmlns:a16="http://schemas.microsoft.com/office/drawing/2014/main" id="{6615A4B9-D4BD-43B5-8ED3-0F217C2CDF9E}"/>
              </a:ext>
            </a:extLst>
          </p:cNvPr>
          <p:cNvSpPr/>
          <p:nvPr/>
        </p:nvSpPr>
        <p:spPr>
          <a:xfrm rot="20337118">
            <a:off x="2111238" y="4461184"/>
            <a:ext cx="455787" cy="979556"/>
          </a:xfrm>
          <a:prstGeom prst="donut">
            <a:avLst>
              <a:gd name="adj" fmla="val 158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: 塗りつぶしなし 15">
            <a:extLst>
              <a:ext uri="{FF2B5EF4-FFF2-40B4-BE49-F238E27FC236}">
                <a16:creationId xmlns:a16="http://schemas.microsoft.com/office/drawing/2014/main" id="{22EC3FBA-C37E-4B02-93DC-FD3AB0D375CD}"/>
              </a:ext>
            </a:extLst>
          </p:cNvPr>
          <p:cNvSpPr/>
          <p:nvPr/>
        </p:nvSpPr>
        <p:spPr>
          <a:xfrm rot="21346889">
            <a:off x="3544958" y="4191141"/>
            <a:ext cx="593460" cy="865238"/>
          </a:xfrm>
          <a:prstGeom prst="donut">
            <a:avLst>
              <a:gd name="adj" fmla="val 1441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5BF54C-3268-43C0-B8C1-0B08DFDBDC1C}"/>
              </a:ext>
            </a:extLst>
          </p:cNvPr>
          <p:cNvSpPr txBox="1"/>
          <p:nvPr/>
        </p:nvSpPr>
        <p:spPr>
          <a:xfrm>
            <a:off x="2499303" y="1725666"/>
            <a:ext cx="234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北海道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91C2ED5-C99B-4EBB-AB72-E82AE4EB6B4A}"/>
              </a:ext>
            </a:extLst>
          </p:cNvPr>
          <p:cNvSpPr txBox="1"/>
          <p:nvPr/>
        </p:nvSpPr>
        <p:spPr>
          <a:xfrm rot="20653741">
            <a:off x="2298677" y="3213231"/>
            <a:ext cx="200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佐賀県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4977A84-55FF-4C79-A4AB-EE05AB7A2388}"/>
              </a:ext>
            </a:extLst>
          </p:cNvPr>
          <p:cNvSpPr txBox="1"/>
          <p:nvPr/>
        </p:nvSpPr>
        <p:spPr>
          <a:xfrm>
            <a:off x="3841688" y="5763033"/>
            <a:ext cx="184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兵庫県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5F140EB-8A21-499C-BA80-4DB7D3470FFA}"/>
              </a:ext>
            </a:extLst>
          </p:cNvPr>
          <p:cNvSpPr txBox="1"/>
          <p:nvPr/>
        </p:nvSpPr>
        <p:spPr>
          <a:xfrm>
            <a:off x="365357" y="422972"/>
            <a:ext cx="50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たまねぎは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9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AE5B-B988-41B5-B1DD-D680FA43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089" y="847492"/>
            <a:ext cx="5882911" cy="2855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じつは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2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AE5B-B988-41B5-B1DD-D680FA43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089" y="847492"/>
            <a:ext cx="5882911" cy="2855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じつは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2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わたしたちの枚方市でも、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たまねぎが作られています！</a:t>
            </a:r>
            <a:endParaRPr kumimoji="1"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AE5B-B988-41B5-B1DD-D680FA43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089" y="847492"/>
            <a:ext cx="5882911" cy="2855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じつは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2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わたしたちの枚方市でも、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たまねぎが作られています！</a:t>
            </a:r>
            <a:endParaRPr kumimoji="1"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F80A757-80AC-40FA-B594-FC0BB205F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65140" y="214721"/>
            <a:ext cx="5069977" cy="63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F80A757-80AC-40FA-B594-FC0BB205F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0" r="1592" b="1211"/>
          <a:stretch/>
        </p:blipFill>
        <p:spPr>
          <a:xfrm rot="16200000">
            <a:off x="908034" y="-700382"/>
            <a:ext cx="6623824" cy="8269916"/>
          </a:xfrm>
          <a:prstGeom prst="rect">
            <a:avLst/>
          </a:prstGeom>
        </p:spPr>
      </p:pic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95CD9672-9738-418C-B369-F564E8D9DD0E}"/>
              </a:ext>
            </a:extLst>
          </p:cNvPr>
          <p:cNvSpPr txBox="1">
            <a:spLocks/>
          </p:cNvSpPr>
          <p:nvPr/>
        </p:nvSpPr>
        <p:spPr>
          <a:xfrm>
            <a:off x="8229602" y="1561171"/>
            <a:ext cx="3877412" cy="390292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枚方市産の</a:t>
            </a:r>
            <a:endParaRPr lang="en-US" altLang="ja-JP" sz="3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たまねぎを</a:t>
            </a:r>
            <a:endParaRPr lang="en-US" altLang="ja-JP" sz="3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味わって</a:t>
            </a:r>
            <a:endParaRPr lang="en-US" altLang="ja-JP" sz="3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食べてください♪</a:t>
            </a:r>
          </a:p>
        </p:txBody>
      </p:sp>
    </p:spTree>
    <p:extLst>
      <p:ext uri="{BB962C8B-B14F-4D97-AF65-F5344CB8AC3E}">
        <p14:creationId xmlns:p14="http://schemas.microsoft.com/office/powerpoint/2010/main" val="18691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D193CC-CEF6-4643-9FA1-EF1024877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536" y="425613"/>
            <a:ext cx="6893377" cy="1840346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たまねぎ は</a:t>
            </a:r>
            <a:endParaRPr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月～</a:t>
            </a:r>
            <a:r>
              <a:rPr lang="ja-JP" altLang="en-US" sz="60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旬！</a:t>
            </a:r>
            <a:endParaRPr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0DCA7E-E549-4014-B20B-52F9338A0860}"/>
              </a:ext>
            </a:extLst>
          </p:cNvPr>
          <p:cNvSpPr txBox="1"/>
          <p:nvPr/>
        </p:nvSpPr>
        <p:spPr>
          <a:xfrm>
            <a:off x="4690329" y="9517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しゅん</a:t>
            </a:r>
          </a:p>
        </p:txBody>
      </p:sp>
      <p:pic>
        <p:nvPicPr>
          <p:cNvPr id="1026" name="Picture 2" descr="https://free-materials.com/adm/wp-content/uploads/2018/07/adpDSC_9377-750x500.jpg">
            <a:extLst>
              <a:ext uri="{FF2B5EF4-FFF2-40B4-BE49-F238E27FC236}">
                <a16:creationId xmlns:a16="http://schemas.microsoft.com/office/drawing/2014/main" id="{6955D3D0-AAE9-41F6-884E-2224B4894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 t="9379" r="17266" b="6084"/>
          <a:stretch/>
        </p:blipFill>
        <p:spPr bwMode="auto">
          <a:xfrm>
            <a:off x="660153" y="2070677"/>
            <a:ext cx="5355908" cy="463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AE5B-B988-41B5-B1DD-D680FA43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4866" y="1817557"/>
            <a:ext cx="7522140" cy="34574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この本を 読めば、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枚方市の たまねぎの ことが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もっと わかるよ！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D76C652-98D2-4C1A-89D6-C9A199EEFFE7}"/>
              </a:ext>
            </a:extLst>
          </p:cNvPr>
          <p:cNvGrpSpPr/>
          <p:nvPr/>
        </p:nvGrpSpPr>
        <p:grpSpPr>
          <a:xfrm>
            <a:off x="6920002" y="635618"/>
            <a:ext cx="4286973" cy="5586763"/>
            <a:chOff x="6507408" y="959004"/>
            <a:chExt cx="3212318" cy="442997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A5D41BE-BCFF-4155-8841-45418276E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588551">
              <a:off x="5928049" y="1597303"/>
              <a:ext cx="4416308" cy="31670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555F4172-09E3-44A8-86EB-026B38B8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500927">
              <a:off x="5850266" y="1616146"/>
              <a:ext cx="4387877" cy="30735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210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D193CC-CEF6-4643-9FA1-EF1024877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536" y="425613"/>
            <a:ext cx="6893377" cy="1840346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たまねぎ は</a:t>
            </a:r>
            <a:endParaRPr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３月～５月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旬！</a:t>
            </a:r>
            <a:endParaRPr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0DCA7E-E549-4014-B20B-52F9338A0860}"/>
              </a:ext>
            </a:extLst>
          </p:cNvPr>
          <p:cNvSpPr txBox="1"/>
          <p:nvPr/>
        </p:nvSpPr>
        <p:spPr>
          <a:xfrm>
            <a:off x="4690329" y="9517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しゅん</a:t>
            </a:r>
          </a:p>
        </p:txBody>
      </p:sp>
      <p:pic>
        <p:nvPicPr>
          <p:cNvPr id="5" name="Picture 2" descr="https://free-materials.com/adm/wp-content/uploads/2018/07/adpDSC_9377-750x500.jpg">
            <a:extLst>
              <a:ext uri="{FF2B5EF4-FFF2-40B4-BE49-F238E27FC236}">
                <a16:creationId xmlns:a16="http://schemas.microsoft.com/office/drawing/2014/main" id="{B3E047DA-E072-4841-90F9-3F42B6B1F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 t="9379" r="17266" b="6084"/>
          <a:stretch/>
        </p:blipFill>
        <p:spPr bwMode="auto">
          <a:xfrm>
            <a:off x="660153" y="2070677"/>
            <a:ext cx="5355908" cy="463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D193CC-CEF6-4643-9FA1-EF1024877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536" y="425613"/>
            <a:ext cx="6893377" cy="1840346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たまねぎ は</a:t>
            </a:r>
            <a:endParaRPr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３月～５月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旬！</a:t>
            </a:r>
            <a:endParaRPr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0DCA7E-E549-4014-B20B-52F9338A0860}"/>
              </a:ext>
            </a:extLst>
          </p:cNvPr>
          <p:cNvSpPr txBox="1"/>
          <p:nvPr/>
        </p:nvSpPr>
        <p:spPr>
          <a:xfrm>
            <a:off x="4690329" y="9517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しゅん</a:t>
            </a:r>
          </a:p>
        </p:txBody>
      </p:sp>
      <p:sp>
        <p:nvSpPr>
          <p:cNvPr id="6" name="星: 10 pt 5">
            <a:extLst>
              <a:ext uri="{FF2B5EF4-FFF2-40B4-BE49-F238E27FC236}">
                <a16:creationId xmlns:a16="http://schemas.microsoft.com/office/drawing/2014/main" id="{EF291A56-BFF6-4A7F-82B7-603A13F4E68A}"/>
              </a:ext>
            </a:extLst>
          </p:cNvPr>
          <p:cNvSpPr/>
          <p:nvPr/>
        </p:nvSpPr>
        <p:spPr>
          <a:xfrm>
            <a:off x="6624510" y="561372"/>
            <a:ext cx="5486910" cy="2025466"/>
          </a:xfrm>
          <a:prstGeom prst="star10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01C04A9-1E03-4089-8FE8-1F84B74F70D6}"/>
              </a:ext>
            </a:extLst>
          </p:cNvPr>
          <p:cNvSpPr txBox="1"/>
          <p:nvPr/>
        </p:nvSpPr>
        <p:spPr>
          <a:xfrm>
            <a:off x="7361569" y="1031548"/>
            <a:ext cx="4224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新たまねぎ</a:t>
            </a:r>
            <a:endParaRPr lang="en-US" altLang="ja-JP" sz="6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Picture 2" descr="https://free-materials.com/adm/wp-content/uploads/2018/07/adpDSC_9377-750x500.jpg">
            <a:extLst>
              <a:ext uri="{FF2B5EF4-FFF2-40B4-BE49-F238E27FC236}">
                <a16:creationId xmlns:a16="http://schemas.microsoft.com/office/drawing/2014/main" id="{ED2D903C-DD45-45D8-8720-E0B84C7F4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 t="9379" r="17266" b="6084"/>
          <a:stretch/>
        </p:blipFill>
        <p:spPr bwMode="auto">
          <a:xfrm>
            <a:off x="660153" y="2070677"/>
            <a:ext cx="5355908" cy="463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D193CC-CEF6-4643-9FA1-EF1024877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7536" y="425613"/>
            <a:ext cx="6893377" cy="1840346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たまねぎ は</a:t>
            </a:r>
            <a:endParaRPr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３月～５月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旬！</a:t>
            </a:r>
            <a:endParaRPr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0DCA7E-E549-4014-B20B-52F9338A0860}"/>
              </a:ext>
            </a:extLst>
          </p:cNvPr>
          <p:cNvSpPr txBox="1"/>
          <p:nvPr/>
        </p:nvSpPr>
        <p:spPr>
          <a:xfrm>
            <a:off x="4690329" y="9517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しゅん</a:t>
            </a:r>
          </a:p>
        </p:txBody>
      </p:sp>
      <p:sp>
        <p:nvSpPr>
          <p:cNvPr id="6" name="星: 10 pt 5">
            <a:extLst>
              <a:ext uri="{FF2B5EF4-FFF2-40B4-BE49-F238E27FC236}">
                <a16:creationId xmlns:a16="http://schemas.microsoft.com/office/drawing/2014/main" id="{EF291A56-BFF6-4A7F-82B7-603A13F4E68A}"/>
              </a:ext>
            </a:extLst>
          </p:cNvPr>
          <p:cNvSpPr/>
          <p:nvPr/>
        </p:nvSpPr>
        <p:spPr>
          <a:xfrm>
            <a:off x="6624510" y="561372"/>
            <a:ext cx="5486910" cy="2025466"/>
          </a:xfrm>
          <a:prstGeom prst="star10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01C04A9-1E03-4089-8FE8-1F84B74F70D6}"/>
              </a:ext>
            </a:extLst>
          </p:cNvPr>
          <p:cNvSpPr txBox="1"/>
          <p:nvPr/>
        </p:nvSpPr>
        <p:spPr>
          <a:xfrm>
            <a:off x="7361569" y="1031548"/>
            <a:ext cx="4224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新たまねぎ</a:t>
            </a:r>
            <a:endParaRPr lang="en-US" altLang="ja-JP" sz="6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50" name="Picture 2" descr="ソース画像を表示">
            <a:extLst>
              <a:ext uri="{FF2B5EF4-FFF2-40B4-BE49-F238E27FC236}">
                <a16:creationId xmlns:a16="http://schemas.microsoft.com/office/drawing/2014/main" id="{B2CF94CB-84F4-4E5C-B705-BDA3C1AD8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2071" y="2846110"/>
            <a:ext cx="4963374" cy="36935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free-materials.com/adm/wp-content/uploads/2018/07/adpDSC_9377-750x500.jpg">
            <a:extLst>
              <a:ext uri="{FF2B5EF4-FFF2-40B4-BE49-F238E27FC236}">
                <a16:creationId xmlns:a16="http://schemas.microsoft.com/office/drawing/2014/main" id="{D1013BA9-4735-4894-86E4-2A50B936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 t="9379" r="17266" b="6084"/>
          <a:stretch/>
        </p:blipFill>
        <p:spPr bwMode="auto">
          <a:xfrm>
            <a:off x="660153" y="2070677"/>
            <a:ext cx="5355908" cy="463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AE5B-B988-41B5-B1DD-D680FA43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255416">
            <a:off x="657642" y="-43135"/>
            <a:ext cx="4885191" cy="13706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畑での ようす</a:t>
            </a:r>
            <a:endParaRPr lang="en-US" altLang="ja-JP" sz="3600" dirty="0">
              <a:latin typeface="+mn-ea"/>
            </a:endParaRPr>
          </a:p>
        </p:txBody>
      </p:sp>
      <p:pic>
        <p:nvPicPr>
          <p:cNvPr id="2050" name="Picture 2" descr="畑の玉葱 画像 無料写真素材 フリー写真素材">
            <a:extLst>
              <a:ext uri="{FF2B5EF4-FFF2-40B4-BE49-F238E27FC236}">
                <a16:creationId xmlns:a16="http://schemas.microsoft.com/office/drawing/2014/main" id="{10B8F567-28D3-4A2F-B058-22B946FA3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824">
            <a:off x="453986" y="1384961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49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AE5B-B988-41B5-B1DD-D680FA43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255416">
            <a:off x="657642" y="-43135"/>
            <a:ext cx="4885191" cy="13706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畑での ようす</a:t>
            </a:r>
            <a:endParaRPr lang="en-US" altLang="ja-JP" sz="3600" dirty="0">
              <a:latin typeface="+mn-ea"/>
            </a:endParaRP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FB467B99-3C41-4ACA-98A6-2F3374B62B85}"/>
              </a:ext>
            </a:extLst>
          </p:cNvPr>
          <p:cNvSpPr txBox="1">
            <a:spLocks/>
          </p:cNvSpPr>
          <p:nvPr/>
        </p:nvSpPr>
        <p:spPr>
          <a:xfrm rot="368628">
            <a:off x="7012587" y="296105"/>
            <a:ext cx="4885191" cy="2223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どこを食べているの？</a:t>
            </a:r>
            <a:endParaRPr lang="en-US" altLang="ja-JP" sz="3600" dirty="0">
              <a:latin typeface="+mn-ea"/>
            </a:endParaRPr>
          </a:p>
        </p:txBody>
      </p:sp>
      <p:pic>
        <p:nvPicPr>
          <p:cNvPr id="6" name="Picture 2" descr="畑の玉葱 画像 無料写真素材 フリー写真素材">
            <a:extLst>
              <a:ext uri="{FF2B5EF4-FFF2-40B4-BE49-F238E27FC236}">
                <a16:creationId xmlns:a16="http://schemas.microsoft.com/office/drawing/2014/main" id="{C8E3A523-CD6C-4473-A782-41B1AA053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824">
            <a:off x="453986" y="1384961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99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AE5B-B988-41B5-B1DD-D680FA43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255416">
            <a:off x="657642" y="-43135"/>
            <a:ext cx="4885191" cy="13706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畑での ようす</a:t>
            </a:r>
            <a:endParaRPr lang="en-US" altLang="ja-JP" sz="3600" dirty="0">
              <a:latin typeface="+mn-ea"/>
            </a:endParaRP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FB467B99-3C41-4ACA-98A6-2F3374B62B85}"/>
              </a:ext>
            </a:extLst>
          </p:cNvPr>
          <p:cNvSpPr txBox="1">
            <a:spLocks/>
          </p:cNvSpPr>
          <p:nvPr/>
        </p:nvSpPr>
        <p:spPr>
          <a:xfrm rot="368628">
            <a:off x="7012587" y="296105"/>
            <a:ext cx="4885191" cy="2223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どこを食べているの？</a:t>
            </a:r>
            <a:endParaRPr lang="en-US" altLang="ja-JP" sz="3600" dirty="0">
              <a:latin typeface="+mn-ea"/>
            </a:endParaRPr>
          </a:p>
        </p:txBody>
      </p:sp>
      <p:pic>
        <p:nvPicPr>
          <p:cNvPr id="7" name="Picture 2" descr="畑の玉葱 画像 無料写真素材 フリー写真素材">
            <a:extLst>
              <a:ext uri="{FF2B5EF4-FFF2-40B4-BE49-F238E27FC236}">
                <a16:creationId xmlns:a16="http://schemas.microsoft.com/office/drawing/2014/main" id="{0CCB3B81-FEC1-4535-BE98-29AD8FC51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824">
            <a:off x="453986" y="1384961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 descr="https://2.bp.blogspot.com/-GTSHeZ-qcYk/UnyGGYPO15I/AAAAAAAAaao/C0BfovoRttQ/s800/cut_vegetable_onion.png">
            <a:extLst>
              <a:ext uri="{FF2B5EF4-FFF2-40B4-BE49-F238E27FC236}">
                <a16:creationId xmlns:a16="http://schemas.microsoft.com/office/drawing/2014/main" id="{8342625D-2687-4632-B658-027B4EEC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37" y="1557451"/>
            <a:ext cx="48768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2.bp.blogspot.com/-GTSHeZ-qcYk/UnyGGYPO15I/AAAAAAAAaao/C0BfovoRttQ/s800/cut_vegetable_onion.png">
            <a:extLst>
              <a:ext uri="{FF2B5EF4-FFF2-40B4-BE49-F238E27FC236}">
                <a16:creationId xmlns:a16="http://schemas.microsoft.com/office/drawing/2014/main" id="{F3F6CC85-65C2-41FE-A7C2-A6B2184F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37" y="1557451"/>
            <a:ext cx="48768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AE5B-B988-41B5-B1DD-D680FA43D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1255416">
            <a:off x="657642" y="-43135"/>
            <a:ext cx="4885191" cy="13706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畑での ようす</a:t>
            </a:r>
            <a:endParaRPr lang="en-US" altLang="ja-JP" sz="3600" dirty="0">
              <a:latin typeface="+mn-ea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C8A7E00-B193-4D73-A364-4CC1D020F3D7}"/>
              </a:ext>
            </a:extLst>
          </p:cNvPr>
          <p:cNvSpPr/>
          <p:nvPr/>
        </p:nvSpPr>
        <p:spPr>
          <a:xfrm>
            <a:off x="7828157" y="5921115"/>
            <a:ext cx="1583472" cy="354063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758B1DC6-9361-4A3D-B01C-34E5CF5EC176}"/>
              </a:ext>
            </a:extLst>
          </p:cNvPr>
          <p:cNvSpPr/>
          <p:nvPr/>
        </p:nvSpPr>
        <p:spPr>
          <a:xfrm>
            <a:off x="9500839" y="5835516"/>
            <a:ext cx="978408" cy="484632"/>
          </a:xfrm>
          <a:prstGeom prst="lef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77F6111-6C1B-465B-87FA-77AC38C3B5D9}"/>
              </a:ext>
            </a:extLst>
          </p:cNvPr>
          <p:cNvSpPr txBox="1"/>
          <p:nvPr/>
        </p:nvSpPr>
        <p:spPr>
          <a:xfrm>
            <a:off x="10551507" y="5744658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FB467B99-3C41-4ACA-98A6-2F3374B62B85}"/>
              </a:ext>
            </a:extLst>
          </p:cNvPr>
          <p:cNvSpPr txBox="1">
            <a:spLocks/>
          </p:cNvSpPr>
          <p:nvPr/>
        </p:nvSpPr>
        <p:spPr>
          <a:xfrm rot="368628">
            <a:off x="7012587" y="296105"/>
            <a:ext cx="4885191" cy="2223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どこを食べているの？</a:t>
            </a:r>
            <a:endParaRPr lang="en-US" altLang="ja-JP" sz="3600" dirty="0">
              <a:latin typeface="+mn-ea"/>
            </a:endParaRPr>
          </a:p>
        </p:txBody>
      </p:sp>
      <p:pic>
        <p:nvPicPr>
          <p:cNvPr id="10" name="Picture 2" descr="畑の玉葱 画像 無料写真素材 フリー写真素材">
            <a:extLst>
              <a:ext uri="{FF2B5EF4-FFF2-40B4-BE49-F238E27FC236}">
                <a16:creationId xmlns:a16="http://schemas.microsoft.com/office/drawing/2014/main" id="{709FBB8E-933D-4E38-B04B-D01FB2E47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824">
            <a:off x="453986" y="1384961"/>
            <a:ext cx="5715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35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571</Words>
  <Application>Microsoft Office PowerPoint</Application>
  <PresentationFormat>ワイド画面</PresentationFormat>
  <Paragraphs>108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HGP創英角ﾎﾟｯﾌﾟ体</vt:lpstr>
      <vt:lpstr>HG丸ｺﾞｼｯｸM-PRO</vt:lpstr>
      <vt:lpstr>游ゴシック</vt:lpstr>
      <vt:lpstr>游ゴシック Light</vt:lpstr>
      <vt:lpstr>Arial</vt:lpstr>
      <vt:lpstr>Office テーマ</vt:lpstr>
      <vt:lpstr>たまねぎ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ゴーヤスパゲティ</dc:title>
  <dc:creator>理恵</dc:creator>
  <cp:lastModifiedBy>前田　恭秀</cp:lastModifiedBy>
  <cp:revision>84</cp:revision>
  <cp:lastPrinted>2022-12-16T00:53:41Z</cp:lastPrinted>
  <dcterms:created xsi:type="dcterms:W3CDTF">2021-04-27T15:50:10Z</dcterms:created>
  <dcterms:modified xsi:type="dcterms:W3CDTF">2022-12-16T00:53:50Z</dcterms:modified>
</cp:coreProperties>
</file>