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256" r:id="rId2"/>
    <p:sldId id="272" r:id="rId3"/>
    <p:sldId id="266" r:id="rId4"/>
    <p:sldId id="270" r:id="rId5"/>
    <p:sldId id="260" r:id="rId6"/>
    <p:sldId id="273" r:id="rId7"/>
    <p:sldId id="261" r:id="rId8"/>
    <p:sldId id="262" r:id="rId9"/>
    <p:sldId id="263" r:id="rId10"/>
    <p:sldId id="258" r:id="rId11"/>
  </p:sldIdLst>
  <p:sldSz cx="12192000" cy="6858000"/>
  <p:notesSz cx="9926638" cy="679767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4133" autoAdjust="0"/>
  </p:normalViewPr>
  <p:slideViewPr>
    <p:cSldViewPr snapToGrid="0">
      <p:cViewPr varScale="1">
        <p:scale>
          <a:sx n="59" d="100"/>
          <a:sy n="59" d="100"/>
        </p:scale>
        <p:origin x="109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061337441515502E-2"/>
          <c:y val="4.4126867596794905E-2"/>
          <c:w val="0.93665363840389593"/>
          <c:h val="0.823573158982643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c:spPr>
          <c:invertIfNegative val="0"/>
          <c:cat>
            <c:strRef>
              <c:f>Sheet1!$A$2:$A$3</c:f>
              <c:strCache>
                <c:ptCount val="2"/>
                <c:pt idx="0">
                  <c:v>収穫時</c:v>
                </c:pt>
                <c:pt idx="1">
                  <c:v>３日後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39</c:v>
                </c:pt>
                <c:pt idx="1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4B-4FCB-AD0B-14ADAEA2C9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4723072"/>
        <c:axId val="114728960"/>
      </c:barChart>
      <c:catAx>
        <c:axId val="1147230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400" b="1"/>
            </a:pPr>
            <a:endParaRPr lang="ja-JP"/>
          </a:p>
        </c:txPr>
        <c:crossAx val="114728960"/>
        <c:crosses val="autoZero"/>
        <c:auto val="1"/>
        <c:lblAlgn val="ctr"/>
        <c:lblOffset val="100"/>
        <c:noMultiLvlLbl val="0"/>
      </c:catAx>
      <c:valAx>
        <c:axId val="1147289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47230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1544" cy="339884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5622801" y="0"/>
            <a:ext cx="4301544" cy="339884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r">
              <a:defRPr sz="1200"/>
            </a:lvl1pPr>
          </a:lstStyle>
          <a:p>
            <a:fld id="{935674C8-24F7-43AB-868D-35AB6579A5F8}" type="datetimeFigureOut">
              <a:rPr kumimoji="1" lang="ja-JP" altLang="en-US" smtClean="0"/>
              <a:pPr/>
              <a:t>2022/12/12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2" y="6456613"/>
            <a:ext cx="4301544" cy="339884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5622801" y="6456613"/>
            <a:ext cx="4301544" cy="339884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r">
              <a:defRPr sz="1200"/>
            </a:lvl1pPr>
          </a:lstStyle>
          <a:p>
            <a:fld id="{35CDBA1D-2AB9-452F-BBDA-53E08D903F0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973A2-5987-4744-A9C6-C2709D6D677C}" type="datetimeFigureOut">
              <a:rPr kumimoji="1" lang="ja-JP" altLang="en-US" smtClean="0"/>
              <a:pPr/>
              <a:t>2022/12/12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0E365-A952-4E05-8744-94CEED8D43D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8211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973A2-5987-4744-A9C6-C2709D6D677C}" type="datetimeFigureOut">
              <a:rPr kumimoji="1" lang="ja-JP" altLang="en-US" smtClean="0"/>
              <a:pPr/>
              <a:t>2022/12/12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0E365-A952-4E05-8744-94CEED8D43D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3397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973A2-5987-4744-A9C6-C2709D6D677C}" type="datetimeFigureOut">
              <a:rPr kumimoji="1" lang="ja-JP" altLang="en-US" smtClean="0"/>
              <a:pPr/>
              <a:t>2022/12/12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0E365-A952-4E05-8744-94CEED8D43D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5254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973A2-5987-4744-A9C6-C2709D6D677C}" type="datetimeFigureOut">
              <a:rPr kumimoji="1" lang="ja-JP" altLang="en-US" smtClean="0"/>
              <a:pPr/>
              <a:t>2022/12/12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0E365-A952-4E05-8744-94CEED8D43D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3971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973A2-5987-4744-A9C6-C2709D6D677C}" type="datetimeFigureOut">
              <a:rPr kumimoji="1" lang="ja-JP" altLang="en-US" smtClean="0"/>
              <a:pPr/>
              <a:t>2022/12/12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0E365-A952-4E05-8744-94CEED8D43D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3161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973A2-5987-4744-A9C6-C2709D6D677C}" type="datetimeFigureOut">
              <a:rPr kumimoji="1" lang="ja-JP" altLang="en-US" smtClean="0"/>
              <a:pPr/>
              <a:t>2022/12/12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0E365-A952-4E05-8744-94CEED8D43D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6060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973A2-5987-4744-A9C6-C2709D6D677C}" type="datetimeFigureOut">
              <a:rPr kumimoji="1" lang="ja-JP" altLang="en-US" smtClean="0"/>
              <a:pPr/>
              <a:t>2022/12/12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0E365-A952-4E05-8744-94CEED8D43D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1602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973A2-5987-4744-A9C6-C2709D6D677C}" type="datetimeFigureOut">
              <a:rPr kumimoji="1" lang="ja-JP" altLang="en-US" smtClean="0"/>
              <a:pPr/>
              <a:t>2022/12/12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0E365-A952-4E05-8744-94CEED8D43D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8402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973A2-5987-4744-A9C6-C2709D6D677C}" type="datetimeFigureOut">
              <a:rPr kumimoji="1" lang="ja-JP" altLang="en-US" smtClean="0"/>
              <a:pPr/>
              <a:t>2022/12/12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0E365-A952-4E05-8744-94CEED8D43D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2710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973A2-5987-4744-A9C6-C2709D6D677C}" type="datetimeFigureOut">
              <a:rPr kumimoji="1" lang="ja-JP" altLang="en-US" smtClean="0"/>
              <a:pPr/>
              <a:t>2022/12/12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0E365-A952-4E05-8744-94CEED8D43D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661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973A2-5987-4744-A9C6-C2709D6D677C}" type="datetimeFigureOut">
              <a:rPr kumimoji="1" lang="ja-JP" altLang="en-US" smtClean="0"/>
              <a:pPr/>
              <a:t>2022/12/12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0E365-A952-4E05-8744-94CEED8D43D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0678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973A2-5987-4744-A9C6-C2709D6D677C}" type="datetimeFigureOut">
              <a:rPr kumimoji="1" lang="ja-JP" altLang="en-US" smtClean="0"/>
              <a:pPr/>
              <a:t>2022/12/12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0E365-A952-4E05-8744-94CEED8D43D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7381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.jp/url?sa=i&amp;rct=j&amp;q=&amp;esrc=s&amp;source=images&amp;cd=&amp;ved=2ahUKEwiwtYSEzL7ZAhUBu7wKHbY2AQUQjRx6BAgAEAY&amp;url=http://www.pref.osaka.lg.jp/minamikawachinm/m_index/f_katudou_2011_2.html&amp;psig=AOvVaw39eQl2zKpk6guu9rXlLREY&amp;ust=151956313789587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964603"/>
            <a:ext cx="9144000" cy="2387600"/>
          </a:xfrm>
        </p:spPr>
        <p:txBody>
          <a:bodyPr/>
          <a:lstStyle/>
          <a:p>
            <a:r>
              <a:rPr kumimoji="1" lang="ja-JP" altLang="en-US" dirty="0"/>
              <a:t>フードアクションおおさか★</a:t>
            </a:r>
          </a:p>
        </p:txBody>
      </p:sp>
    </p:spTree>
    <p:extLst>
      <p:ext uri="{BB962C8B-B14F-4D97-AF65-F5344CB8AC3E}">
        <p14:creationId xmlns:p14="http://schemas.microsoft.com/office/powerpoint/2010/main" val="1948962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25189" y="352062"/>
            <a:ext cx="8767354" cy="1325563"/>
          </a:xfrm>
        </p:spPr>
        <p:txBody>
          <a:bodyPr/>
          <a:lstStyle/>
          <a:p>
            <a:r>
              <a:rPr kumimoji="1" lang="ja-JP" altLang="en-US" dirty="0"/>
              <a:t>雪下にんじん</a:t>
            </a: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1" y="1403498"/>
            <a:ext cx="6561396" cy="5146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486" y="4210939"/>
            <a:ext cx="2903234" cy="2338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角丸四角形吹き出し 4"/>
          <p:cNvSpPr/>
          <p:nvPr/>
        </p:nvSpPr>
        <p:spPr>
          <a:xfrm>
            <a:off x="6844937" y="1672047"/>
            <a:ext cx="4833257" cy="2534195"/>
          </a:xfrm>
          <a:prstGeom prst="wedgeRoundRectCallout">
            <a:avLst>
              <a:gd name="adj1" fmla="val -57860"/>
              <a:gd name="adj2" fmla="val 18685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みずみずしく</a:t>
            </a:r>
            <a:endParaRPr kumimoji="1" lang="en-US" altLang="ja-JP" sz="3200" dirty="0">
              <a:solidFill>
                <a:schemeClr val="tx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algn="ctr"/>
            <a:r>
              <a:rPr kumimoji="1" lang="ja-JP" altLang="en-US" sz="3200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甘く</a:t>
            </a:r>
            <a:endParaRPr kumimoji="1" lang="en-US" altLang="ja-JP" sz="3200" dirty="0">
              <a:solidFill>
                <a:schemeClr val="tx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algn="ctr"/>
            <a:r>
              <a:rPr lang="ja-JP" altLang="en-US" sz="3200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香りの良いにんじんへ</a:t>
            </a:r>
            <a:endParaRPr kumimoji="1" lang="en-US" altLang="ja-JP" sz="3200" dirty="0">
              <a:solidFill>
                <a:schemeClr val="tx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algn="ctr"/>
            <a:endParaRPr kumimoji="1" lang="ja-JP" altLang="en-US" sz="2400" dirty="0">
              <a:solidFill>
                <a:schemeClr val="tx1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6" name="上下矢印 5"/>
          <p:cNvSpPr/>
          <p:nvPr/>
        </p:nvSpPr>
        <p:spPr>
          <a:xfrm>
            <a:off x="9562011" y="4323806"/>
            <a:ext cx="457200" cy="1397725"/>
          </a:xfrm>
          <a:prstGeom prst="upDownArrow">
            <a:avLst/>
          </a:prstGeom>
          <a:solidFill>
            <a:schemeClr val="accent1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9797142" y="4650377"/>
            <a:ext cx="1776549" cy="6792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tx1"/>
                </a:solidFill>
              </a:rPr>
              <a:t>２～３ｍの雪</a:t>
            </a:r>
          </a:p>
        </p:txBody>
      </p:sp>
      <p:pic>
        <p:nvPicPr>
          <p:cNvPr id="9" name="図 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419" y="248194"/>
            <a:ext cx="2022747" cy="2117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87778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657626" y="-322452"/>
            <a:ext cx="3698604" cy="4755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626861" y="4472506"/>
            <a:ext cx="2418442" cy="16097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「日本地図」の画像検索結果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3409" y="1711234"/>
            <a:ext cx="4227286" cy="4227286"/>
          </a:xfrm>
          <a:prstGeom prst="rect">
            <a:avLst/>
          </a:prstGeom>
          <a:noFill/>
        </p:spPr>
      </p:pic>
      <p:sp>
        <p:nvSpPr>
          <p:cNvPr id="7" name="四角形吹き出し 6"/>
          <p:cNvSpPr/>
          <p:nvPr/>
        </p:nvSpPr>
        <p:spPr>
          <a:xfrm>
            <a:off x="3905794" y="4101737"/>
            <a:ext cx="2116183" cy="1175657"/>
          </a:xfrm>
          <a:prstGeom prst="wedgeRectCallout">
            <a:avLst>
              <a:gd name="adj1" fmla="val 69056"/>
              <a:gd name="adj2" fmla="val 50064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>
                <a:solidFill>
                  <a:schemeClr val="tx1"/>
                </a:solidFill>
              </a:rPr>
              <a:t>☆長崎</a:t>
            </a:r>
            <a:endParaRPr kumimoji="1" lang="en-US" altLang="ja-JP" dirty="0">
              <a:solidFill>
                <a:schemeClr val="tx1"/>
              </a:solidFill>
            </a:endParaRPr>
          </a:p>
          <a:p>
            <a:r>
              <a:rPr kumimoji="1" lang="ja-JP" altLang="en-US" dirty="0">
                <a:solidFill>
                  <a:schemeClr val="tx1"/>
                </a:solidFill>
              </a:rPr>
              <a:t>★江戸時代観賞用</a:t>
            </a:r>
          </a:p>
        </p:txBody>
      </p:sp>
      <p:sp>
        <p:nvSpPr>
          <p:cNvPr id="8" name="四角形吹き出し 7"/>
          <p:cNvSpPr/>
          <p:nvPr/>
        </p:nvSpPr>
        <p:spPr>
          <a:xfrm>
            <a:off x="4933406" y="2686594"/>
            <a:ext cx="2116183" cy="1175657"/>
          </a:xfrm>
          <a:prstGeom prst="wedgeRectCallout">
            <a:avLst>
              <a:gd name="adj1" fmla="val 73377"/>
              <a:gd name="adj2" fmla="val 138953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>
                <a:solidFill>
                  <a:schemeClr val="tx1"/>
                </a:solidFill>
              </a:rPr>
              <a:t>☆大阪泉南</a:t>
            </a:r>
            <a:endParaRPr kumimoji="1" lang="en-US" altLang="ja-JP" dirty="0">
              <a:solidFill>
                <a:schemeClr val="tx1"/>
              </a:solidFill>
            </a:endParaRPr>
          </a:p>
          <a:p>
            <a:r>
              <a:rPr kumimoji="1" lang="ja-JP" altLang="en-US" dirty="0">
                <a:solidFill>
                  <a:schemeClr val="tx1"/>
                </a:solidFill>
              </a:rPr>
              <a:t>★明治時代～食用</a:t>
            </a:r>
          </a:p>
        </p:txBody>
      </p:sp>
      <p:sp>
        <p:nvSpPr>
          <p:cNvPr id="9" name="四角形吹き出し 8"/>
          <p:cNvSpPr/>
          <p:nvPr/>
        </p:nvSpPr>
        <p:spPr>
          <a:xfrm>
            <a:off x="6339841" y="879565"/>
            <a:ext cx="2116183" cy="1175657"/>
          </a:xfrm>
          <a:prstGeom prst="wedgeRectCallout">
            <a:avLst>
              <a:gd name="adj1" fmla="val 80167"/>
              <a:gd name="adj2" fmla="val 94509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>
                <a:solidFill>
                  <a:schemeClr val="tx1"/>
                </a:solidFill>
              </a:rPr>
              <a:t>☆北海道</a:t>
            </a:r>
            <a:endParaRPr kumimoji="1" lang="en-US" altLang="ja-JP" dirty="0">
              <a:solidFill>
                <a:schemeClr val="tx1"/>
              </a:solidFill>
            </a:endParaRPr>
          </a:p>
          <a:p>
            <a:r>
              <a:rPr kumimoji="1" lang="ja-JP" altLang="en-US" dirty="0">
                <a:solidFill>
                  <a:schemeClr val="tx1"/>
                </a:solidFill>
              </a:rPr>
              <a:t>★明治時代～食用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746759" y="715282"/>
            <a:ext cx="10515600" cy="1231084"/>
          </a:xfrm>
        </p:spPr>
        <p:txBody>
          <a:bodyPr/>
          <a:lstStyle/>
          <a:p>
            <a:r>
              <a:rPr lang="ja-JP" altLang="en-US" dirty="0"/>
              <a:t>１２０年前に　日本で作られた</a:t>
            </a:r>
            <a:endParaRPr lang="en-US" altLang="ja-JP" dirty="0"/>
          </a:p>
          <a:p>
            <a:pPr>
              <a:buNone/>
            </a:pPr>
            <a:r>
              <a:rPr lang="ja-JP" altLang="en-US" dirty="0"/>
              <a:t>発祥の地が大阪の泉州！！</a:t>
            </a:r>
            <a:endParaRPr kumimoji="1" lang="ja-JP" altLang="en-US" dirty="0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1148" y="640081"/>
            <a:ext cx="6548284" cy="582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59" y="2021567"/>
            <a:ext cx="4521789" cy="4323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碓井えんどうの料理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397" y="1737360"/>
            <a:ext cx="5323582" cy="44130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1419" y="1697936"/>
            <a:ext cx="5031015" cy="44746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正方形/長方形 6"/>
          <p:cNvSpPr/>
          <p:nvPr/>
        </p:nvSpPr>
        <p:spPr>
          <a:xfrm>
            <a:off x="875211" y="300446"/>
            <a:ext cx="1110343" cy="3526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tx1"/>
                </a:solidFill>
              </a:rPr>
              <a:t>うすい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碓井</a:t>
            </a:r>
            <a:r>
              <a:rPr kumimoji="1" lang="ja-JP" altLang="en-US" dirty="0"/>
              <a:t>えんどう</a:t>
            </a:r>
          </a:p>
        </p:txBody>
      </p:sp>
      <p:pic>
        <p:nvPicPr>
          <p:cNvPr id="2050" name="Picture 2" descr="「うすいえんどう 碓井」の画像検索結果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1287" y="3223605"/>
            <a:ext cx="2597138" cy="3459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正方形/長方形 5"/>
          <p:cNvSpPr/>
          <p:nvPr/>
        </p:nvSpPr>
        <p:spPr>
          <a:xfrm>
            <a:off x="875211" y="300446"/>
            <a:ext cx="1110343" cy="3526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tx1"/>
                </a:solidFill>
              </a:rPr>
              <a:t>うすい</a:t>
            </a:r>
          </a:p>
        </p:txBody>
      </p:sp>
      <p:pic>
        <p:nvPicPr>
          <p:cNvPr id="12289" name="Picture 1" descr="F:\naho\誉田\H25 誉田中\IMG00471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54034"/>
            <a:ext cx="4428309" cy="5603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99170" y="1215697"/>
            <a:ext cx="2317889" cy="20788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正方形/長方形 8"/>
          <p:cNvSpPr/>
          <p:nvPr/>
        </p:nvSpPr>
        <p:spPr>
          <a:xfrm>
            <a:off x="7393577" y="1084217"/>
            <a:ext cx="4402183" cy="27693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ja-JP" altLang="en-US" sz="3200" dirty="0">
                <a:solidFill>
                  <a:schemeClr val="tx1"/>
                </a:solidFill>
              </a:rPr>
              <a:t>碓井えんどう</a:t>
            </a:r>
            <a:endParaRPr kumimoji="1" lang="en-US" altLang="ja-JP" sz="3200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3200" dirty="0">
                <a:solidFill>
                  <a:schemeClr val="tx1"/>
                </a:solidFill>
              </a:rPr>
              <a:t>日本発祥の地！！</a:t>
            </a:r>
            <a:endParaRPr kumimoji="1" lang="en-US" altLang="ja-JP" sz="3200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altLang="ja-JP" sz="3200" dirty="0">
                <a:solidFill>
                  <a:schemeClr val="tx1"/>
                </a:solidFill>
              </a:rPr>
              <a:t>『</a:t>
            </a:r>
            <a:r>
              <a:rPr lang="ja-JP" altLang="en-US" sz="3200" dirty="0">
                <a:solidFill>
                  <a:schemeClr val="tx1"/>
                </a:solidFill>
              </a:rPr>
              <a:t>羽曳野☆碓井</a:t>
            </a:r>
            <a:r>
              <a:rPr lang="en-US" altLang="ja-JP" sz="3200" dirty="0">
                <a:solidFill>
                  <a:schemeClr val="tx1"/>
                </a:solidFill>
              </a:rPr>
              <a:t>』</a:t>
            </a:r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8264434" y="1249680"/>
            <a:ext cx="1110343" cy="3526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tx1"/>
                </a:solidFill>
              </a:rPr>
              <a:t>うすい</a:t>
            </a:r>
          </a:p>
        </p:txBody>
      </p:sp>
    </p:spTree>
    <p:extLst>
      <p:ext uri="{BB962C8B-B14F-4D97-AF65-F5344CB8AC3E}">
        <p14:creationId xmlns:p14="http://schemas.microsoft.com/office/powerpoint/2010/main" val="754485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:\naho\視覚支援\大視支\給食\伝統野菜\CIMG0567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 rot="5400000">
            <a:off x="5682341" y="781594"/>
            <a:ext cx="6731727" cy="5421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F:\naho\Camera(後ふりわけ）\IMG0435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4019" y="3773935"/>
            <a:ext cx="5795943" cy="2921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四角形吹き出し 6"/>
          <p:cNvSpPr/>
          <p:nvPr/>
        </p:nvSpPr>
        <p:spPr>
          <a:xfrm>
            <a:off x="4659085" y="1838790"/>
            <a:ext cx="3357154" cy="940526"/>
          </a:xfrm>
          <a:prstGeom prst="wedgeRectCallout">
            <a:avLst>
              <a:gd name="adj1" fmla="val 51930"/>
              <a:gd name="adj2" fmla="val 80556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4659085" y="1680118"/>
            <a:ext cx="364453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田辺だいこん</a:t>
            </a:r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20B372EE-11C5-43AF-8101-0290B72D5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田辺だいこん</a:t>
            </a:r>
          </a:p>
        </p:txBody>
      </p:sp>
      <p:pic>
        <p:nvPicPr>
          <p:cNvPr id="12" name="Google Shape;309;p32">
            <a:extLst>
              <a:ext uri="{FF2B5EF4-FFF2-40B4-BE49-F238E27FC236}">
                <a16:creationId xmlns:a16="http://schemas.microsoft.com/office/drawing/2014/main" id="{B0F79124-0D46-4F05-A9DF-4A39798CE7A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2555" y="1492028"/>
            <a:ext cx="3644537" cy="308889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0D0AEB80-E795-48C3-B0B1-50CF46D8F153}"/>
              </a:ext>
            </a:extLst>
          </p:cNvPr>
          <p:cNvSpPr/>
          <p:nvPr/>
        </p:nvSpPr>
        <p:spPr>
          <a:xfrm>
            <a:off x="875211" y="300446"/>
            <a:ext cx="1110343" cy="3526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chemeClr val="tx1"/>
                </a:solidFill>
              </a:rPr>
              <a:t>たなべ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14" name="四角形吹き出し 6">
            <a:extLst>
              <a:ext uri="{FF2B5EF4-FFF2-40B4-BE49-F238E27FC236}">
                <a16:creationId xmlns:a16="http://schemas.microsoft.com/office/drawing/2014/main" id="{9BAAAD3F-75AE-42C7-A235-5492F9506FD0}"/>
              </a:ext>
            </a:extLst>
          </p:cNvPr>
          <p:cNvSpPr/>
          <p:nvPr/>
        </p:nvSpPr>
        <p:spPr>
          <a:xfrm>
            <a:off x="6337662" y="5602723"/>
            <a:ext cx="3011290" cy="940526"/>
          </a:xfrm>
          <a:prstGeom prst="wedgeRectCallout">
            <a:avLst>
              <a:gd name="adj1" fmla="val 33146"/>
              <a:gd name="adj2" fmla="val -75335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>
                <a:solidFill>
                  <a:schemeClr val="tx1"/>
                </a:solidFill>
              </a:rPr>
              <a:t>青首大根</a:t>
            </a:r>
          </a:p>
        </p:txBody>
      </p:sp>
    </p:spTree>
    <p:extLst>
      <p:ext uri="{BB962C8B-B14F-4D97-AF65-F5344CB8AC3E}">
        <p14:creationId xmlns:p14="http://schemas.microsoft.com/office/powerpoint/2010/main" val="951872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37268" y="365125"/>
            <a:ext cx="3816531" cy="1325563"/>
          </a:xfrm>
        </p:spPr>
        <p:txBody>
          <a:bodyPr>
            <a:normAutofit/>
          </a:bodyPr>
          <a:lstStyle/>
          <a:p>
            <a:r>
              <a:rPr lang="ja-JP" altLang="en-US" sz="4000" dirty="0"/>
              <a:t>小松菜の生産地</a:t>
            </a:r>
            <a:endParaRPr kumimoji="1" lang="ja-JP" altLang="en-US" sz="4000" dirty="0"/>
          </a:p>
        </p:txBody>
      </p:sp>
      <p:pic>
        <p:nvPicPr>
          <p:cNvPr id="102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746937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下カーブ矢印 4"/>
          <p:cNvSpPr/>
          <p:nvPr/>
        </p:nvSpPr>
        <p:spPr>
          <a:xfrm rot="20861936">
            <a:off x="1585325" y="3752580"/>
            <a:ext cx="1468329" cy="432154"/>
          </a:xfrm>
          <a:prstGeom prst="curvedDownArrow">
            <a:avLst/>
          </a:prstGeom>
          <a:solidFill>
            <a:srgbClr val="00B0F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" name="下カーブ矢印 5"/>
          <p:cNvSpPr/>
          <p:nvPr/>
        </p:nvSpPr>
        <p:spPr>
          <a:xfrm rot="20356820" flipH="1">
            <a:off x="2827360" y="3352839"/>
            <a:ext cx="1096426" cy="432154"/>
          </a:xfrm>
          <a:prstGeom prst="curvedDownArrow">
            <a:avLst/>
          </a:prstGeom>
          <a:solidFill>
            <a:srgbClr val="00B0F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1027" name="Picture 3" descr="「とらっく イラ...」の画像検索結果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332411" y="2860766"/>
            <a:ext cx="1031967" cy="874459"/>
          </a:xfrm>
          <a:prstGeom prst="rect">
            <a:avLst/>
          </a:prstGeom>
          <a:noFill/>
        </p:spPr>
      </p:pic>
      <p:pic>
        <p:nvPicPr>
          <p:cNvPr id="1031" name="Picture 7" descr="「とらっく イラ...」の画像検索結果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81019" y="2508070"/>
            <a:ext cx="1138283" cy="779234"/>
          </a:xfrm>
          <a:prstGeom prst="rect">
            <a:avLst/>
          </a:prstGeom>
          <a:noFill/>
        </p:spPr>
      </p:pic>
      <p:sp>
        <p:nvSpPr>
          <p:cNvPr id="10" name="額縁 9"/>
          <p:cNvSpPr/>
          <p:nvPr/>
        </p:nvSpPr>
        <p:spPr>
          <a:xfrm>
            <a:off x="4297680" y="2991394"/>
            <a:ext cx="1436914" cy="404949"/>
          </a:xfrm>
          <a:prstGeom prst="bevel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</a:rPr>
              <a:t>２日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1" name="額縁 10"/>
          <p:cNvSpPr/>
          <p:nvPr/>
        </p:nvSpPr>
        <p:spPr>
          <a:xfrm>
            <a:off x="274320" y="3770811"/>
            <a:ext cx="1288868" cy="404949"/>
          </a:xfrm>
          <a:prstGeom prst="bevel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</a:rPr>
              <a:t>２日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7628708" y="1423851"/>
            <a:ext cx="3670664" cy="282157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chemeClr val="tx1"/>
                </a:solidFill>
              </a:rPr>
              <a:t>１位：埼玉</a:t>
            </a:r>
            <a:endParaRPr kumimoji="1" lang="en-US" altLang="ja-JP" sz="2400" dirty="0">
              <a:solidFill>
                <a:schemeClr val="tx1"/>
              </a:solidFill>
            </a:endParaRPr>
          </a:p>
          <a:p>
            <a:pPr algn="ctr"/>
            <a:r>
              <a:rPr lang="ja-JP" altLang="en-US" sz="2400" dirty="0">
                <a:solidFill>
                  <a:schemeClr val="tx1"/>
                </a:solidFill>
              </a:rPr>
              <a:t>２位：茨木</a:t>
            </a:r>
            <a:endParaRPr lang="en-US" altLang="ja-JP" sz="24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400" dirty="0">
                <a:solidFill>
                  <a:schemeClr val="tx1"/>
                </a:solidFill>
              </a:rPr>
              <a:t>３位：福岡</a:t>
            </a:r>
            <a:endParaRPr kumimoji="1" lang="en-US" altLang="ja-JP" sz="2400" dirty="0">
              <a:solidFill>
                <a:schemeClr val="tx1"/>
              </a:solidFill>
            </a:endParaRPr>
          </a:p>
          <a:p>
            <a:pPr algn="ctr"/>
            <a:r>
              <a:rPr lang="ja-JP" altLang="en-US" sz="2400" dirty="0">
                <a:solidFill>
                  <a:schemeClr val="tx1"/>
                </a:solidFill>
              </a:rPr>
              <a:t>・</a:t>
            </a:r>
            <a:endParaRPr lang="en-US" altLang="ja-JP" sz="24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400" dirty="0">
                <a:solidFill>
                  <a:schemeClr val="tx1"/>
                </a:solidFill>
              </a:rPr>
              <a:t>・</a:t>
            </a:r>
            <a:endParaRPr kumimoji="1" lang="en-US" altLang="ja-JP" sz="2400" dirty="0">
              <a:solidFill>
                <a:schemeClr val="tx1"/>
              </a:solidFill>
            </a:endParaRPr>
          </a:p>
          <a:p>
            <a:pPr algn="ctr"/>
            <a:r>
              <a:rPr lang="ja-JP" altLang="en-US" sz="2400" dirty="0">
                <a:solidFill>
                  <a:schemeClr val="tx1"/>
                </a:solidFill>
              </a:rPr>
              <a:t>８位：大阪</a:t>
            </a:r>
            <a:endParaRPr lang="en-US" altLang="ja-JP" sz="24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400" dirty="0">
                <a:solidFill>
                  <a:schemeClr val="tx1"/>
                </a:solidFill>
              </a:rPr>
              <a:t>９位：京都</a:t>
            </a:r>
          </a:p>
        </p:txBody>
      </p:sp>
    </p:spTree>
    <p:extLst>
      <p:ext uri="{BB962C8B-B14F-4D97-AF65-F5344CB8AC3E}">
        <p14:creationId xmlns:p14="http://schemas.microsoft.com/office/powerpoint/2010/main" val="1626018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758108" y="1650157"/>
            <a:ext cx="6300652" cy="1325563"/>
          </a:xfrm>
        </p:spPr>
        <p:txBody>
          <a:bodyPr>
            <a:noAutofit/>
          </a:bodyPr>
          <a:lstStyle/>
          <a:p>
            <a:r>
              <a:rPr lang="ja-JP" altLang="en-US" sz="3200" dirty="0"/>
              <a:t>小松菜は収穫されたあとも、</a:t>
            </a:r>
            <a:r>
              <a:rPr lang="en-US" altLang="ja-JP" sz="3200" dirty="0"/>
              <a:t/>
            </a:r>
            <a:br>
              <a:rPr lang="en-US" altLang="ja-JP" sz="3200" dirty="0"/>
            </a:br>
            <a:r>
              <a:rPr lang="ja-JP" altLang="en-US" sz="3200" dirty="0"/>
              <a:t>　　大きくなろうとしています（*</a:t>
            </a:r>
            <a:r>
              <a:rPr lang="en-US" altLang="ja-JP" sz="3200" dirty="0"/>
              <a:t>^_^*</a:t>
            </a:r>
            <a:r>
              <a:rPr lang="ja-JP" altLang="en-US" sz="3200" dirty="0"/>
              <a:t>）</a:t>
            </a:r>
            <a:endParaRPr kumimoji="1" lang="ja-JP" altLang="en-US" sz="3200" dirty="0"/>
          </a:p>
        </p:txBody>
      </p:sp>
      <p:pic>
        <p:nvPicPr>
          <p:cNvPr id="21506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383" y="710293"/>
            <a:ext cx="5253083" cy="5860324"/>
          </a:xfrm>
          <a:prstGeom prst="rect">
            <a:avLst/>
          </a:prstGeom>
          <a:noFill/>
        </p:spPr>
      </p:pic>
      <p:pic>
        <p:nvPicPr>
          <p:cNvPr id="21508" name="Picture 4" descr="「こまつな イラ...」の画像検索結果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5867" y="2886891"/>
            <a:ext cx="5103523" cy="3644357"/>
          </a:xfrm>
          <a:prstGeom prst="rect">
            <a:avLst/>
          </a:prstGeom>
          <a:noFill/>
        </p:spPr>
      </p:pic>
      <p:sp>
        <p:nvSpPr>
          <p:cNvPr id="6" name="右矢印 5"/>
          <p:cNvSpPr/>
          <p:nvPr/>
        </p:nvSpPr>
        <p:spPr>
          <a:xfrm>
            <a:off x="5669280" y="3566161"/>
            <a:ext cx="783772" cy="836023"/>
          </a:xfrm>
          <a:prstGeom prst="rightArrow">
            <a:avLst/>
          </a:prstGeom>
          <a:solidFill>
            <a:srgbClr val="00B0F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457586" y="1630380"/>
            <a:ext cx="13572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 smtClean="0"/>
              <a:t>しゅうかく</a:t>
            </a:r>
            <a:endParaRPr kumimoji="1" lang="ja-JP" altLang="en-US" sz="14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小松菜のビタミン</a:t>
            </a:r>
            <a:r>
              <a:rPr kumimoji="1" lang="en-US" altLang="ja-JP" dirty="0"/>
              <a:t>C</a:t>
            </a:r>
            <a:r>
              <a:rPr kumimoji="1" lang="ja-JP" altLang="en-US" dirty="0"/>
              <a:t>の量</a:t>
            </a:r>
          </a:p>
        </p:txBody>
      </p:sp>
      <p:graphicFrame>
        <p:nvGraphicFramePr>
          <p:cNvPr id="4" name="コンテンツ プレースホルダ 3"/>
          <p:cNvGraphicFramePr>
            <a:graphicFrameLocks noGrp="1"/>
          </p:cNvGraphicFramePr>
          <p:nvPr>
            <p:ph idx="1"/>
          </p:nvPr>
        </p:nvGraphicFramePr>
        <p:xfrm>
          <a:off x="838200" y="1825624"/>
          <a:ext cx="10515600" cy="4601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下矢印 4"/>
          <p:cNvSpPr/>
          <p:nvPr/>
        </p:nvSpPr>
        <p:spPr>
          <a:xfrm rot="17358356">
            <a:off x="5801634" y="2849918"/>
            <a:ext cx="857200" cy="1835289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131</Words>
  <Application>Microsoft Office PowerPoint</Application>
  <PresentationFormat>ワイド画面</PresentationFormat>
  <Paragraphs>39</Paragraphs>
  <Slides>10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6" baseType="lpstr">
      <vt:lpstr>HG丸ｺﾞｼｯｸM-PRO</vt:lpstr>
      <vt:lpstr>ＭＳ Ｐゴシック</vt:lpstr>
      <vt:lpstr>Arial</vt:lpstr>
      <vt:lpstr>Calibri</vt:lpstr>
      <vt:lpstr>Calibri Light</vt:lpstr>
      <vt:lpstr>Office テーマ</vt:lpstr>
      <vt:lpstr>フードアクションおおさか★</vt:lpstr>
      <vt:lpstr>PowerPoint プレゼンテーション</vt:lpstr>
      <vt:lpstr>PowerPoint プレゼンテーション</vt:lpstr>
      <vt:lpstr>碓井えんどうの料理</vt:lpstr>
      <vt:lpstr>碓井えんどう</vt:lpstr>
      <vt:lpstr>田辺だいこん</vt:lpstr>
      <vt:lpstr>小松菜の生産地</vt:lpstr>
      <vt:lpstr>小松菜は収穫されたあとも、 　　大きくなろうとしています（*^_^*）</vt:lpstr>
      <vt:lpstr>小松菜のビタミンCの量</vt:lpstr>
      <vt:lpstr>雪下にんじん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フードアクションおおさか★</dc:title>
  <dc:creator>胡　精吾</dc:creator>
  <cp:lastModifiedBy>胡　精吾</cp:lastModifiedBy>
  <cp:revision>3</cp:revision>
  <cp:lastPrinted>2022-12-05T03:30:48Z</cp:lastPrinted>
  <dcterms:modified xsi:type="dcterms:W3CDTF">2022-12-12T07:46:25Z</dcterms:modified>
</cp:coreProperties>
</file>