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4"/>
  </p:notesMasterIdLst>
  <p:sldIdLst>
    <p:sldId id="269" r:id="rId2"/>
    <p:sldId id="268" r:id="rId3"/>
  </p:sldIdLst>
  <p:sldSz cx="12801600" cy="9601200" type="A3"/>
  <p:notesSz cx="14368463" cy="9939338"/>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2F5597"/>
    <a:srgbClr val="0000CC"/>
    <a:srgbClr val="FFFF99"/>
    <a:srgbClr val="3333FF"/>
    <a:srgbClr val="9999FF"/>
    <a:srgbClr val="CC99FF"/>
    <a:srgbClr val="9966FF"/>
    <a:srgbClr val="FFFF00"/>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varScale="1">
        <p:scale>
          <a:sx n="72" d="100"/>
          <a:sy n="72" d="100"/>
        </p:scale>
        <p:origin x="1430" y="58"/>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11"/>
            <a:ext cx="6226176" cy="498475"/>
          </a:xfrm>
          <a:prstGeom prst="rect">
            <a:avLst/>
          </a:prstGeom>
        </p:spPr>
        <p:txBody>
          <a:bodyPr vert="horz" lIns="91359" tIns="45679" rIns="91359" bIns="45679" rtlCol="0"/>
          <a:lstStyle>
            <a:lvl1pPr algn="l">
              <a:defRPr sz="1200"/>
            </a:lvl1pPr>
          </a:lstStyle>
          <a:p>
            <a:endParaRPr kumimoji="1" lang="ja-JP" altLang="en-US"/>
          </a:p>
        </p:txBody>
      </p:sp>
      <p:sp>
        <p:nvSpPr>
          <p:cNvPr id="3" name="日付プレースホルダー 2"/>
          <p:cNvSpPr>
            <a:spLocks noGrp="1"/>
          </p:cNvSpPr>
          <p:nvPr>
            <p:ph type="dt" idx="1"/>
          </p:nvPr>
        </p:nvSpPr>
        <p:spPr>
          <a:xfrm>
            <a:off x="8139121" y="11"/>
            <a:ext cx="6226176" cy="498475"/>
          </a:xfrm>
          <a:prstGeom prst="rect">
            <a:avLst/>
          </a:prstGeom>
        </p:spPr>
        <p:txBody>
          <a:bodyPr vert="horz" lIns="91359" tIns="45679" rIns="91359" bIns="45679" rtlCol="0"/>
          <a:lstStyle>
            <a:lvl1pPr algn="r">
              <a:defRPr sz="1200"/>
            </a:lvl1pPr>
          </a:lstStyle>
          <a:p>
            <a:fld id="{5B872779-CD27-4F01-AFF1-5A055514F71A}" type="datetimeFigureOut">
              <a:rPr kumimoji="1" lang="ja-JP" altLang="en-US" smtClean="0"/>
              <a:t>2024/9/27</a:t>
            </a:fld>
            <a:endParaRPr kumimoji="1" lang="ja-JP" altLang="en-US"/>
          </a:p>
        </p:txBody>
      </p:sp>
      <p:sp>
        <p:nvSpPr>
          <p:cNvPr id="4" name="スライド イメージ プレースホルダー 3"/>
          <p:cNvSpPr>
            <a:spLocks noGrp="1" noRot="1" noChangeAspect="1"/>
          </p:cNvSpPr>
          <p:nvPr>
            <p:ph type="sldImg" idx="2"/>
          </p:nvPr>
        </p:nvSpPr>
        <p:spPr>
          <a:xfrm>
            <a:off x="4951413" y="1244600"/>
            <a:ext cx="4465637" cy="3351213"/>
          </a:xfrm>
          <a:prstGeom prst="rect">
            <a:avLst/>
          </a:prstGeom>
          <a:noFill/>
          <a:ln w="12700">
            <a:solidFill>
              <a:prstClr val="black"/>
            </a:solidFill>
          </a:ln>
        </p:spPr>
        <p:txBody>
          <a:bodyPr vert="horz" lIns="91359" tIns="45679" rIns="91359" bIns="45679" rtlCol="0" anchor="ctr"/>
          <a:lstStyle/>
          <a:p>
            <a:endParaRPr lang="ja-JP" altLang="en-US"/>
          </a:p>
        </p:txBody>
      </p:sp>
      <p:sp>
        <p:nvSpPr>
          <p:cNvPr id="5" name="ノート プレースホルダー 4"/>
          <p:cNvSpPr>
            <a:spLocks noGrp="1"/>
          </p:cNvSpPr>
          <p:nvPr>
            <p:ph type="body" sz="quarter" idx="3"/>
          </p:nvPr>
        </p:nvSpPr>
        <p:spPr>
          <a:xfrm>
            <a:off x="1436699" y="4783144"/>
            <a:ext cx="11495086" cy="3913188"/>
          </a:xfrm>
          <a:prstGeom prst="rect">
            <a:avLst/>
          </a:prstGeom>
        </p:spPr>
        <p:txBody>
          <a:bodyPr vert="horz" lIns="91359" tIns="45679" rIns="91359" bIns="456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9440872"/>
            <a:ext cx="6226176" cy="498475"/>
          </a:xfrm>
          <a:prstGeom prst="rect">
            <a:avLst/>
          </a:prstGeom>
        </p:spPr>
        <p:txBody>
          <a:bodyPr vert="horz" lIns="91359" tIns="45679" rIns="91359" bIns="456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139121" y="9440872"/>
            <a:ext cx="6226176" cy="498475"/>
          </a:xfrm>
          <a:prstGeom prst="rect">
            <a:avLst/>
          </a:prstGeom>
        </p:spPr>
        <p:txBody>
          <a:bodyPr vert="horz" lIns="91359" tIns="45679" rIns="91359" bIns="45679" rtlCol="0" anchor="b"/>
          <a:lstStyle>
            <a:lvl1pPr algn="r">
              <a:defRPr sz="12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2024/9/27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2024/9/27</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a:solidFill>
                  <a:schemeClr val="bg1"/>
                </a:solidFill>
                <a:latin typeface="Meiryo UI" panose="020B0604030504040204" pitchFamily="50" charset="-128"/>
                <a:ea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a:solidFill>
                  <a:schemeClr val="bg1"/>
                </a:solidFill>
                <a:latin typeface="Meiryo UI" panose="020B0604030504040204" pitchFamily="50" charset="-128"/>
                <a:ea typeface="Meiryo UI" panose="020B0604030504040204" pitchFamily="50" charset="-128"/>
              </a:rPr>
              <a:t>計画」の概要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148428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a:solidFill>
                            <a:schemeClr val="bg1"/>
                          </a:solidFill>
                          <a:latin typeface="Meiryo UI" panose="020B0604030504040204" pitchFamily="50" charset="-128"/>
                          <a:ea typeface="Meiryo UI" panose="020B0604030504040204" pitchFamily="50" charset="-128"/>
                        </a:rPr>
                        <a:t>基本理念</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アルコール、薬物等に対する依存に関する施策等との有機的な連携を図りつつ、防止及び回復に必要な対策を講ずるとともに、ギャンブル等依存症の本人及びその家族等が日常生活及び社会生活を円滑に営むことができるように支援する。</a:t>
                      </a:r>
                      <a:br>
                        <a:rPr kumimoji="1" lang="en-US" altLang="ja-JP" sz="1000" b="0" dirty="0">
                          <a:latin typeface="Meiryo UI" panose="020B0604030504040204" pitchFamily="50" charset="-128"/>
                          <a:ea typeface="Meiryo UI" panose="020B0604030504040204" pitchFamily="50" charset="-128"/>
                        </a:rPr>
                      </a:br>
                      <a:r>
                        <a:rPr kumimoji="1" lang="ja-JP" altLang="en-US" sz="1000" b="0" dirty="0">
                          <a:latin typeface="Meiryo UI" panose="020B0604030504040204" pitchFamily="50" charset="-128"/>
                          <a:ea typeface="Meiryo UI" panose="020B0604030504040204" pitchFamily="50" charset="-128"/>
                        </a:rPr>
                        <a:t>（基本法第３条・第４条、基本条例第３条）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41741055"/>
              </p:ext>
            </p:extLst>
          </p:nvPr>
        </p:nvGraphicFramePr>
        <p:xfrm>
          <a:off x="6688832" y="2064296"/>
          <a:ext cx="6100068" cy="7534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79121">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ギャンブル等依存が疑われる人等の推計</a:t>
                      </a:r>
                      <a:r>
                        <a:rPr kumimoji="1" lang="ja-JP" altLang="en-US" sz="1050" b="1" spc="-40" baseline="0" dirty="0">
                          <a:solidFill>
                            <a:schemeClr val="bg1"/>
                          </a:solidFill>
                          <a:latin typeface="Meiryo UI" panose="020B0604030504040204" pitchFamily="50" charset="-128"/>
                          <a:ea typeface="Meiryo UI" panose="020B0604030504040204" pitchFamily="50" charset="-128"/>
                        </a:rPr>
                        <a:t> </a:t>
                      </a:r>
                      <a:endParaRPr kumimoji="1" lang="en-US" altLang="ja-JP" sz="800" b="1" spc="-40" baseline="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94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9525"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600"/>
                        </a:lnSpc>
                        <a:buFont typeface="Arial" panose="020B0604020202020204" pitchFamily="34" charset="0"/>
                        <a:buChar char="•"/>
                      </a:pP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SOGS5</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点以上で、過去１年以内にギャンブル等依存が疑われる人の割合は成人の</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1.9</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％、府の成人人口</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（令和４年</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万人）</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にあてはめると約</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14</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千人と推計され、うちギャンブル障害に該当する人は約半数と推定。</a:t>
                      </a:r>
                      <a:endParaRPr kumimoji="1" lang="en-US" altLang="ja-JP" sz="1000" kern="1200" spc="-3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6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また、</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SOGS3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4</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点の割合は成人の</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1.5</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％、府の成人人口にあてはめると約</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11</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千人と推計。府では、これに該当する層を、過去１年間のギャンブル等行動から将来「ギャンブル等依存のリスクがある人」と捉え、発生予防の観点から、</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上記のギャンブル等依存が疑われる人と</a:t>
                      </a:r>
                      <a:r>
                        <a:rPr kumimoji="1" lang="ja-JP" altLang="en-US" sz="1000" b="1" u="sng" kern="1200" dirty="0" err="1">
                          <a:solidFill>
                            <a:schemeClr val="dk1"/>
                          </a:solidFill>
                          <a:latin typeface="Meiryo UI" panose="020B0604030504040204" pitchFamily="50" charset="-128"/>
                          <a:ea typeface="Meiryo UI" panose="020B0604030504040204" pitchFamily="50" charset="-128"/>
                          <a:cs typeface="+mn-cs"/>
                        </a:rPr>
                        <a:t>合わせたの</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割合（</a:t>
                      </a:r>
                      <a:r>
                        <a:rPr kumimoji="1" lang="en-US" altLang="ja-JP" sz="1000" b="1" u="sng" kern="1200" dirty="0">
                          <a:solidFill>
                            <a:schemeClr val="dk1"/>
                          </a:solidFill>
                          <a:latin typeface="Meiryo UI" panose="020B0604030504040204" pitchFamily="50" charset="-128"/>
                          <a:ea typeface="Meiryo UI" panose="020B0604030504040204" pitchFamily="50" charset="-128"/>
                          <a:cs typeface="+mn-cs"/>
                        </a:rPr>
                        <a:t>3.4</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％）について、今後の推移を把握</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していく。</a:t>
                      </a: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2197360592"/>
              </p:ext>
            </p:extLst>
          </p:nvPr>
        </p:nvGraphicFramePr>
        <p:xfrm>
          <a:off x="6839092" y="3354362"/>
          <a:ext cx="5965092" cy="2467490"/>
        </p:xfrm>
        <a:graphic>
          <a:graphicData uri="http://schemas.openxmlformats.org/drawingml/2006/table">
            <a:tbl>
              <a:tblPr/>
              <a:tblGrid>
                <a:gridCol w="205092">
                  <a:extLst>
                    <a:ext uri="{9D8B030D-6E8A-4147-A177-3AD203B41FA5}">
                      <a16:colId xmlns:a16="http://schemas.microsoft.com/office/drawing/2014/main" val="4024171942"/>
                    </a:ext>
                  </a:extLst>
                </a:gridCol>
                <a:gridCol w="792000">
                  <a:extLst>
                    <a:ext uri="{9D8B030D-6E8A-4147-A177-3AD203B41FA5}">
                      <a16:colId xmlns:a16="http://schemas.microsoft.com/office/drawing/2014/main" val="1514483698"/>
                    </a:ext>
                  </a:extLst>
                </a:gridCol>
                <a:gridCol w="3060000">
                  <a:extLst>
                    <a:ext uri="{9D8B030D-6E8A-4147-A177-3AD203B41FA5}">
                      <a16:colId xmlns:a16="http://schemas.microsoft.com/office/drawing/2014/main" val="3533719708"/>
                    </a:ext>
                  </a:extLst>
                </a:gridCol>
                <a:gridCol w="972000">
                  <a:extLst>
                    <a:ext uri="{9D8B030D-6E8A-4147-A177-3AD203B41FA5}">
                      <a16:colId xmlns:a16="http://schemas.microsoft.com/office/drawing/2014/main" val="2867014325"/>
                    </a:ext>
                  </a:extLst>
                </a:gridCol>
                <a:gridCol w="936000">
                  <a:extLst>
                    <a:ext uri="{9D8B030D-6E8A-4147-A177-3AD203B41FA5}">
                      <a16:colId xmlns:a16="http://schemas.microsoft.com/office/drawing/2014/main" val="3069363958"/>
                    </a:ext>
                  </a:extLst>
                </a:gridCol>
              </a:tblGrid>
              <a:tr h="216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1000" b="1" dirty="0">
                          <a:solidFill>
                            <a:schemeClr val="bg1"/>
                          </a:solidFill>
                          <a:latin typeface="メイリオ" panose="020B0604030504040204" pitchFamily="50" charset="-128"/>
                          <a:ea typeface="メイリオ" panose="020B0604030504040204" pitchFamily="50" charset="-128"/>
                        </a:rPr>
                        <a:t>＜推 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52000">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en-US" altLang="ja-JP" sz="1000" b="1" kern="1200" baseline="0" dirty="0">
                          <a:solidFill>
                            <a:schemeClr val="bg1"/>
                          </a:solidFill>
                          <a:effectLst/>
                          <a:latin typeface="メイリオ" panose="020B0604030504040204" pitchFamily="50" charset="-128"/>
                          <a:ea typeface="メイリオ" panose="020B0604030504040204" pitchFamily="50" charset="-128"/>
                          <a:cs typeface="+mn-cs"/>
                        </a:rPr>
                        <a:t>SOGS</a:t>
                      </a:r>
                      <a:endParaRPr kumimoji="1" lang="ja-JP" altLang="en-US" sz="1000" b="1" kern="1200" baseline="0" dirty="0">
                        <a:solidFill>
                          <a:schemeClr val="bg1"/>
                        </a:solidFill>
                        <a:effectLst/>
                        <a:latin typeface="メイリオ" panose="020B0604030504040204" pitchFamily="50" charset="-128"/>
                        <a:ea typeface="メイリオ" panose="020B0604030504040204" pitchFamily="50" charset="-128"/>
                        <a:cs typeface="+mn-cs"/>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gridSpan="2">
                  <a:txBody>
                    <a:bodyPr/>
                    <a:lstStyle/>
                    <a:p>
                      <a:pPr algn="ctr"/>
                      <a:r>
                        <a:rPr kumimoji="1" lang="ja-JP" altLang="en-US" sz="1000" b="1" u="none" dirty="0">
                          <a:solidFill>
                            <a:schemeClr val="bg1"/>
                          </a:solidFill>
                          <a:effectLst/>
                          <a:latin typeface="メイリオ" panose="020B0604030504040204" pitchFamily="50" charset="-128"/>
                          <a:ea typeface="メイリオ" panose="020B0604030504040204" pitchFamily="50" charset="-128"/>
                        </a:rPr>
                        <a:t>割　合</a:t>
                      </a:r>
                      <a:endParaRPr kumimoji="1" lang="zh-TW" altLang="en-US" sz="1000" b="1" u="none"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effectLst/>
                          <a:latin typeface="メイリオ" panose="020B0604030504040204" pitchFamily="50" charset="-128"/>
                          <a:ea typeface="メイリオ" panose="020B0604030504040204" pitchFamily="50" charset="-128"/>
                        </a:rPr>
                        <a:t>参考推計値</a:t>
                      </a:r>
                      <a:endParaRPr kumimoji="1" lang="zh-TW" altLang="en-US" sz="1000" b="1"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362956858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５点以上</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ギャンブル等依存が疑われる人 ⇒ 成人の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1.9</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endParaRPr kumimoji="1" lang="zh-TW" altLang="en-US" sz="1000" b="0" u="sng"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成人の</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1" u="sng" dirty="0">
                          <a:solidFill>
                            <a:schemeClr val="tx1"/>
                          </a:solidFill>
                          <a:latin typeface="メイリオ" panose="020B0604030504040204" pitchFamily="50" charset="-128"/>
                          <a:ea typeface="メイリオ" panose="020B0604030504040204" pitchFamily="50" charset="-128"/>
                        </a:rPr>
                        <a:t>3.4%</a:t>
                      </a:r>
                      <a:endParaRPr kumimoji="1" lang="ja-JP" altLang="en-US" sz="1100" b="1" u="sng"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DE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14.3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30156272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３</a:t>
                      </a:r>
                      <a:r>
                        <a:rPr kumimoji="1" lang="en-US" altLang="ja-JP" sz="1000" b="0" kern="1200" baseline="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４点</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spc="-60" baseline="0" dirty="0">
                          <a:solidFill>
                            <a:schemeClr val="tx1"/>
                          </a:solidFill>
                          <a:effectLst/>
                          <a:latin typeface="メイリオ" panose="020B0604030504040204" pitchFamily="50" charset="-128"/>
                          <a:ea typeface="メイリオ" panose="020B0604030504040204" pitchFamily="50" charset="-128"/>
                        </a:rPr>
                        <a:t>ギャンブル等依存のリスクが</a:t>
                      </a:r>
                      <a:r>
                        <a:rPr kumimoji="1" lang="ja-JP" altLang="en-US" sz="1000" b="0" u="none" spc="-60" baseline="0">
                          <a:solidFill>
                            <a:schemeClr val="tx1"/>
                          </a:solidFill>
                          <a:effectLst/>
                          <a:latin typeface="メイリオ" panose="020B0604030504040204" pitchFamily="50" charset="-128"/>
                          <a:ea typeface="メイリオ" panose="020B0604030504040204" pitchFamily="50" charset="-128"/>
                        </a:rPr>
                        <a:t>ある人 ⇒ </a:t>
                      </a:r>
                      <a:r>
                        <a:rPr kumimoji="1" lang="ja-JP" altLang="en-US" sz="1000" b="0" u="none">
                          <a:solidFill>
                            <a:schemeClr val="tx1"/>
                          </a:solidFill>
                          <a:effectLst/>
                          <a:latin typeface="メイリオ" panose="020B0604030504040204" pitchFamily="50" charset="-128"/>
                          <a:ea typeface="メイリオ" panose="020B0604030504040204" pitchFamily="50" charset="-128"/>
                        </a:rPr>
                        <a:t>成人</a:t>
                      </a: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1.5</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vMerge="1">
                  <a:txBody>
                    <a:bodyPr/>
                    <a:lstStyle/>
                    <a:p>
                      <a:pPr algn="ct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11.3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816059"/>
                  </a:ext>
                </a:extLst>
              </a:tr>
              <a:tr h="1159193">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79375">
                        <a:lnSpc>
                          <a:spcPts val="1000"/>
                        </a:lnSpc>
                        <a:spcBef>
                          <a:spcPts val="0"/>
                        </a:spcBef>
                        <a:buClr>
                          <a:schemeClr val="accent1"/>
                        </a:buClr>
                        <a:buFont typeface="Arial" panose="020B0604020202020204" pitchFamily="34" charset="0"/>
                        <a:buChar char="♦"/>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府実態調査は、大阪府内の住民基本台帳から無作為に抽出した</a:t>
                      </a:r>
                      <a:r>
                        <a:rPr kumimoji="1" lang="en-US" altLang="ja-JP" sz="750" b="1" dirty="0">
                          <a:solidFill>
                            <a:schemeClr val="tx1"/>
                          </a:solidFill>
                          <a:latin typeface="メイリオ" panose="020B0604030504040204" pitchFamily="50" charset="-128"/>
                          <a:ea typeface="メイリオ" panose="020B0604030504040204" pitchFamily="50" charset="-128"/>
                        </a:rPr>
                        <a:t>18</a:t>
                      </a:r>
                      <a:r>
                        <a:rPr kumimoji="1" lang="ja-JP" altLang="en-US" sz="750" b="1" dirty="0">
                          <a:solidFill>
                            <a:schemeClr val="tx1"/>
                          </a:solidFill>
                          <a:latin typeface="メイリオ" panose="020B0604030504040204" pitchFamily="50" charset="-128"/>
                          <a:ea typeface="メイリオ" panose="020B0604030504040204" pitchFamily="50" charset="-128"/>
                        </a:rPr>
                        <a:t>歳以上の</a:t>
                      </a:r>
                      <a:r>
                        <a:rPr kumimoji="1" lang="en-US" altLang="ja-JP" sz="750" b="1" dirty="0">
                          <a:solidFill>
                            <a:schemeClr val="tx1"/>
                          </a:solidFill>
                          <a:latin typeface="メイリオ" panose="020B0604030504040204" pitchFamily="50" charset="-128"/>
                          <a:ea typeface="メイリオ" panose="020B0604030504040204" pitchFamily="50" charset="-128"/>
                        </a:rPr>
                        <a:t>18,000</a:t>
                      </a:r>
                      <a:r>
                        <a:rPr kumimoji="1" lang="ja-JP" altLang="en-US" sz="750" b="1" dirty="0">
                          <a:solidFill>
                            <a:schemeClr val="tx1"/>
                          </a:solidFill>
                          <a:latin typeface="メイリオ" panose="020B0604030504040204" pitchFamily="50" charset="-128"/>
                          <a:ea typeface="メイリオ" panose="020B0604030504040204" pitchFamily="50" charset="-128"/>
                        </a:rPr>
                        <a:t>名を対象に、</a:t>
                      </a:r>
                      <a:r>
                        <a:rPr kumimoji="1" lang="en-US" altLang="ja-JP" sz="750" b="1" dirty="0">
                          <a:solidFill>
                            <a:schemeClr val="tx1"/>
                          </a:solidFill>
                          <a:latin typeface="メイリオ" panose="020B0604030504040204" pitchFamily="50" charset="-128"/>
                          <a:ea typeface="メイリオ" panose="020B0604030504040204" pitchFamily="50" charset="-128"/>
                        </a:rPr>
                        <a:t>3,886</a:t>
                      </a:r>
                      <a:r>
                        <a:rPr kumimoji="1" lang="ja-JP" altLang="en-US" sz="750" b="1" dirty="0">
                          <a:solidFill>
                            <a:schemeClr val="tx1"/>
                          </a:solidFill>
                          <a:latin typeface="メイリオ" panose="020B0604030504040204" pitchFamily="50" charset="-128"/>
                          <a:ea typeface="メイリオ" panose="020B0604030504040204" pitchFamily="50" charset="-128"/>
                        </a:rPr>
                        <a:t>人（回収率</a:t>
                      </a:r>
                      <a:r>
                        <a:rPr kumimoji="1" lang="en-US" altLang="ja-JP" sz="750" b="1" dirty="0">
                          <a:solidFill>
                            <a:schemeClr val="tx1"/>
                          </a:solidFill>
                          <a:latin typeface="メイリオ" panose="020B0604030504040204" pitchFamily="50" charset="-128"/>
                          <a:ea typeface="メイリオ" panose="020B0604030504040204" pitchFamily="50" charset="-128"/>
                        </a:rPr>
                        <a:t>21.6</a:t>
                      </a:r>
                      <a:r>
                        <a:rPr kumimoji="1" lang="ja-JP" altLang="en-US" sz="750" b="1" dirty="0">
                          <a:solidFill>
                            <a:schemeClr val="tx1"/>
                          </a:solidFill>
                          <a:latin typeface="メイリオ" panose="020B0604030504040204" pitchFamily="50" charset="-128"/>
                          <a:ea typeface="メイリオ" panose="020B0604030504040204" pitchFamily="50" charset="-128"/>
                        </a:rPr>
                        <a:t>％）より</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回答を得、有効票は</a:t>
                      </a:r>
                      <a:r>
                        <a:rPr kumimoji="1" lang="en-US" altLang="ja-JP" sz="750" b="1" dirty="0">
                          <a:solidFill>
                            <a:schemeClr val="tx1"/>
                          </a:solidFill>
                          <a:latin typeface="メイリオ" panose="020B0604030504040204" pitchFamily="50" charset="-128"/>
                          <a:ea typeface="メイリオ" panose="020B0604030504040204" pitchFamily="50" charset="-128"/>
                        </a:rPr>
                        <a:t>3,785</a:t>
                      </a:r>
                      <a:r>
                        <a:rPr kumimoji="1" lang="ja-JP" altLang="en-US" sz="750" b="1" dirty="0">
                          <a:solidFill>
                            <a:schemeClr val="tx1"/>
                          </a:solidFill>
                          <a:latin typeface="メイリオ" panose="020B0604030504040204" pitchFamily="50" charset="-128"/>
                          <a:ea typeface="メイリオ" panose="020B0604030504040204" pitchFamily="50" charset="-128"/>
                        </a:rPr>
                        <a:t>票（有効回答率</a:t>
                      </a:r>
                      <a:r>
                        <a:rPr kumimoji="1" lang="en-US" altLang="ja-JP" sz="750" b="1" dirty="0">
                          <a:solidFill>
                            <a:schemeClr val="tx1"/>
                          </a:solidFill>
                          <a:latin typeface="メイリオ" panose="020B0604030504040204" pitchFamily="50" charset="-128"/>
                          <a:ea typeface="メイリオ" panose="020B0604030504040204" pitchFamily="50" charset="-128"/>
                        </a:rPr>
                        <a:t>21.0</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国実態調査 の報告書（</a:t>
                      </a:r>
                      <a:r>
                        <a:rPr kumimoji="1" lang="en-US" altLang="ja-JP" sz="750" b="1" dirty="0">
                          <a:solidFill>
                            <a:schemeClr val="tx1"/>
                          </a:solidFill>
                          <a:latin typeface="メイリオ" panose="020B0604030504040204" pitchFamily="50" charset="-128"/>
                          <a:ea typeface="メイリオ" panose="020B0604030504040204" pitchFamily="50" charset="-128"/>
                        </a:rPr>
                        <a:t>R3.8</a:t>
                      </a:r>
                      <a:r>
                        <a:rPr kumimoji="1" lang="ja-JP" altLang="en-US" sz="750" b="1" dirty="0">
                          <a:solidFill>
                            <a:schemeClr val="tx1"/>
                          </a:solidFill>
                          <a:latin typeface="メイリオ" panose="020B0604030504040204" pitchFamily="50" charset="-128"/>
                          <a:ea typeface="メイリオ" panose="020B0604030504040204" pitchFamily="50" charset="-128"/>
                        </a:rPr>
                        <a:t>公表）における、過去１年間にギャンブル等依存が疑われる者の割合は</a:t>
                      </a:r>
                      <a:r>
                        <a:rPr kumimoji="1" lang="en-US" altLang="ja-JP" sz="750" b="1" dirty="0">
                          <a:solidFill>
                            <a:schemeClr val="tx1"/>
                          </a:solidFill>
                          <a:latin typeface="メイリオ" panose="020B0604030504040204" pitchFamily="50" charset="-128"/>
                          <a:ea typeface="メイリオ" panose="020B0604030504040204" pitchFamily="50" charset="-128"/>
                        </a:rPr>
                        <a:t>2.2</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また、同報告書では、</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50" b="1" dirty="0">
                          <a:solidFill>
                            <a:schemeClr val="tx1"/>
                          </a:solidFill>
                          <a:latin typeface="メイリオ" panose="020B0604030504040204" pitchFamily="50" charset="-128"/>
                          <a:ea typeface="メイリオ" panose="020B0604030504040204" pitchFamily="50" charset="-128"/>
                        </a:rPr>
                        <a:t>DSM</a:t>
                      </a:r>
                      <a:r>
                        <a:rPr kumimoji="1" lang="ja-JP" altLang="en-US" sz="750" b="1" dirty="0">
                          <a:solidFill>
                            <a:schemeClr val="tx1"/>
                          </a:solidFill>
                          <a:latin typeface="メイリオ" panose="020B0604030504040204" pitchFamily="50" charset="-128"/>
                          <a:ea typeface="メイリオ" panose="020B0604030504040204" pitchFamily="50" charset="-128"/>
                        </a:rPr>
                        <a:t>を用いた割合より高くなることが報告されているほか、</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と</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５点以上でギャンブル障害が疑われた者の</a:t>
                      </a:r>
                      <a:r>
                        <a:rPr kumimoji="1" lang="en-US" altLang="ja-JP" sz="750" b="1" dirty="0">
                          <a:solidFill>
                            <a:schemeClr val="tx1"/>
                          </a:solidFill>
                          <a:latin typeface="メイリオ" panose="020B0604030504040204" pitchFamily="50" charset="-128"/>
                          <a:ea typeface="メイリオ" panose="020B0604030504040204" pitchFamily="50" charset="-128"/>
                        </a:rPr>
                        <a:t>53%</a:t>
                      </a:r>
                      <a:r>
                        <a:rPr kumimoji="1" lang="ja-JP" altLang="en-US" sz="750" b="1" dirty="0">
                          <a:solidFill>
                            <a:schemeClr val="tx1"/>
                          </a:solidFill>
                          <a:latin typeface="メイリオ" panose="020B0604030504040204" pitchFamily="50" charset="-128"/>
                          <a:ea typeface="メイリオ" panose="020B0604030504040204" pitchFamily="50" charset="-128"/>
                        </a:rPr>
                        <a:t>は、</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ギャンブル障害には該当しない」とする研究が紹介されている。</a:t>
                      </a: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なお、上記割合は、</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50" b="1" dirty="0">
                          <a:solidFill>
                            <a:schemeClr val="tx1"/>
                          </a:solidFill>
                          <a:latin typeface="メイリオ" panose="020B0604030504040204" pitchFamily="50" charset="-128"/>
                          <a:ea typeface="メイリオ" panose="020B0604030504040204" pitchFamily="50" charset="-128"/>
                        </a:rPr>
                        <a:t>100</a:t>
                      </a:r>
                      <a:r>
                        <a:rPr kumimoji="1" lang="ja-JP" altLang="en-US" sz="750" b="1" dirty="0">
                          <a:solidFill>
                            <a:schemeClr val="tx1"/>
                          </a:solidFill>
                          <a:latin typeface="メイリオ" panose="020B0604030504040204" pitchFamily="50" charset="-128"/>
                          <a:ea typeface="メイリオ" panose="020B0604030504040204" pitchFamily="50" charset="-128"/>
                        </a:rPr>
                        <a:t>回実施した場合、</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回はその区間内になることを意味する。国実態調査では</a:t>
                      </a:r>
                      <a:r>
                        <a:rPr kumimoji="1" lang="en-US" altLang="ja-JP" sz="750" b="1" dirty="0">
                          <a:solidFill>
                            <a:schemeClr val="tx1"/>
                          </a:solidFill>
                          <a:latin typeface="メイリオ" panose="020B0604030504040204" pitchFamily="50" charset="-128"/>
                          <a:ea typeface="メイリオ" panose="020B0604030504040204" pitchFamily="50" charset="-128"/>
                        </a:rPr>
                        <a:t>1.9-2.5</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府実態調査</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a:t>
                      </a:r>
                      <a:r>
                        <a:rPr kumimoji="1" lang="en-US" altLang="ja-JP" sz="750" b="1" dirty="0">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では</a:t>
                      </a:r>
                      <a:r>
                        <a:rPr kumimoji="1" lang="en-US" altLang="ja-JP" sz="750" b="1" dirty="0">
                          <a:solidFill>
                            <a:schemeClr val="tx1"/>
                          </a:solidFill>
                          <a:latin typeface="メイリオ" panose="020B0604030504040204" pitchFamily="50" charset="-128"/>
                          <a:ea typeface="メイリオ" panose="020B0604030504040204" pitchFamily="50" charset="-128"/>
                        </a:rPr>
                        <a:t>1.5-2.3</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）の間で変動する可能性がある。</a:t>
                      </a:r>
                      <a:endParaRPr kumimoji="1" lang="en-US" altLang="ja-JP" sz="750" b="1"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671814684"/>
              </p:ext>
            </p:extLst>
          </p:nvPr>
        </p:nvGraphicFramePr>
        <p:xfrm>
          <a:off x="0" y="2064296"/>
          <a:ext cx="6571673" cy="7523460"/>
        </p:xfrm>
        <a:graphic>
          <a:graphicData uri="http://schemas.openxmlformats.org/drawingml/2006/table">
            <a:tbl>
              <a:tblPr>
                <a:tableStyleId>{073A0DAA-6AF3-43AB-8588-CEC1D06C72B9}</a:tableStyleId>
              </a:tblPr>
              <a:tblGrid>
                <a:gridCol w="122400">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a:solidFill>
                            <a:schemeClr val="bg1"/>
                          </a:solidFill>
                          <a:latin typeface="Meiryo UI" panose="020B0604030504040204" pitchFamily="50" charset="-128"/>
                          <a:ea typeface="Meiryo UI" panose="020B0604030504040204" pitchFamily="50" charset="-128"/>
                        </a:rPr>
                        <a:t>【</a:t>
                      </a:r>
                      <a:r>
                        <a:rPr kumimoji="1" lang="ja-JP" altLang="en-US" sz="800" b="1" dirty="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72000">
                <a:tc>
                  <a:txBody>
                    <a:bodyPr/>
                    <a:lstStyle/>
                    <a:p>
                      <a:r>
                        <a:rPr kumimoji="1" lang="ja-JP" altLang="en-US" sz="100" dirty="0">
                          <a:latin typeface="Meiryo UI" panose="020B0604030504040204" pitchFamily="50" charset="-128"/>
                          <a:ea typeface="Meiryo UI" panose="020B0604030504040204" pitchFamily="50" charset="-128"/>
                        </a:rPr>
                        <a:t>　</a:t>
                      </a:r>
                    </a:p>
                  </a:txBody>
                  <a:tcPr marL="0" marR="0" marT="0" marB="0">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66" name="正方形/長方形 65"/>
          <p:cNvSpPr/>
          <p:nvPr/>
        </p:nvSpPr>
        <p:spPr>
          <a:xfrm>
            <a:off x="6832848" y="4584576"/>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&gt;</a:t>
            </a:r>
          </a:p>
        </p:txBody>
      </p:sp>
      <p:sp>
        <p:nvSpPr>
          <p:cNvPr id="62" name="正方形/長方形 61"/>
          <p:cNvSpPr/>
          <p:nvPr/>
        </p:nvSpPr>
        <p:spPr>
          <a:xfrm>
            <a:off x="158964" y="4349487"/>
            <a:ext cx="4680520" cy="5543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ギャンブル等の種類</a:t>
            </a:r>
            <a:r>
              <a:rPr lang="en-US" altLang="ja-JP" sz="1000" b="1" u="sng"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図２</a:t>
            </a:r>
            <a:r>
              <a:rPr lang="en-US" altLang="ja-JP" sz="1000" b="1" u="sng" dirty="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過去１年での経験：「パチンコ」</a:t>
            </a:r>
            <a:r>
              <a:rPr lang="en-US" altLang="ja-JP" sz="1000" dirty="0">
                <a:latin typeface="メイリオ" panose="020B0604030504040204" pitchFamily="50" charset="-128"/>
                <a:ea typeface="メイリオ" panose="020B0604030504040204" pitchFamily="50" charset="-128"/>
              </a:rPr>
              <a:t>60.9%</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50.0%</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（最もお金を使用：「パチンコ」</a:t>
            </a:r>
            <a:r>
              <a:rPr lang="en-US" altLang="ja-JP" sz="1000" dirty="0">
                <a:latin typeface="メイリオ" panose="020B0604030504040204" pitchFamily="50" charset="-128"/>
                <a:ea typeface="メイリオ" panose="020B0604030504040204" pitchFamily="50" charset="-128"/>
              </a:rPr>
              <a:t>50.0%</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31.8%</a:t>
            </a:r>
            <a:r>
              <a:rPr lang="ja-JP" altLang="en-US" sz="1000" dirty="0">
                <a:latin typeface="メイリオ" panose="020B0604030504040204" pitchFamily="50" charset="-128"/>
                <a:ea typeface="メイリオ" panose="020B0604030504040204" pitchFamily="50" charset="-128"/>
              </a:rPr>
              <a:t>）</a:t>
            </a:r>
          </a:p>
        </p:txBody>
      </p:sp>
      <p:sp>
        <p:nvSpPr>
          <p:cNvPr id="64" name="正方形/長方形 63"/>
          <p:cNvSpPr/>
          <p:nvPr/>
        </p:nvSpPr>
        <p:spPr>
          <a:xfrm>
            <a:off x="284694" y="4856609"/>
            <a:ext cx="374441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a:latin typeface="メイリオ" panose="020B0604030504040204" pitchFamily="50" charset="-128"/>
                <a:ea typeface="メイリオ" panose="020B0604030504040204" pitchFamily="50" charset="-128"/>
              </a:rPr>
              <a:t>※SOGS</a:t>
            </a:r>
            <a:r>
              <a:rPr lang="ja-JP" altLang="en-US" sz="800" spc="-100" dirty="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とは、アメリカのサウスオークス財団が</a:t>
            </a:r>
            <a:br>
              <a:rPr lang="en-US" altLang="ja-JP" sz="800">
                <a:latin typeface="メイリオ" panose="020B0604030504040204" pitchFamily="50" charset="-128"/>
                <a:ea typeface="メイリオ" panose="020B0604030504040204" pitchFamily="50" charset="-128"/>
              </a:rPr>
            </a:br>
            <a:r>
              <a:rPr lang="ja-JP" altLang="en-US" sz="800">
                <a:latin typeface="メイリオ" panose="020B0604030504040204" pitchFamily="50" charset="-128"/>
                <a:ea typeface="メイリオ" panose="020B0604030504040204" pitchFamily="50" charset="-128"/>
              </a:rPr>
              <a:t>　開発</a:t>
            </a:r>
            <a:r>
              <a:rPr lang="ja-JP" altLang="en-US" sz="800" dirty="0">
                <a:latin typeface="メイリオ" panose="020B0604030504040204" pitchFamily="50" charset="-128"/>
                <a:ea typeface="メイリオ" panose="020B0604030504040204" pitchFamily="50" charset="-128"/>
              </a:rPr>
              <a:t>したギャンブル等依存症の診断のための質問票。</a:t>
            </a: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⓵経験したギャンブル等の種類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②初めてギャンブル等をするようになった年齢</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図１</a:t>
            </a:r>
            <a:r>
              <a:rPr lang="en-US" altLang="ja-JP" sz="1000" b="1" dirty="0">
                <a:latin typeface="メイリオ" panose="020B0604030504040204" pitchFamily="50" charset="-128"/>
                <a:ea typeface="メイリオ" panose="020B0604030504040204" pitchFamily="50" charset="-128"/>
              </a:rPr>
              <a:t>】</a:t>
            </a: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生涯での経験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60.5%</a:t>
            </a:r>
            <a:r>
              <a:rPr lang="ja-JP" altLang="en-US" sz="1000" dirty="0">
                <a:latin typeface="メイリオ" panose="020B0604030504040204" pitchFamily="50" charset="-128"/>
                <a:ea typeface="メイリオ" panose="020B0604030504040204" pitchFamily="50" charset="-128"/>
              </a:rPr>
              <a:t>「パチンコ」</a:t>
            </a:r>
            <a:r>
              <a:rPr lang="en-US" altLang="ja-JP" sz="1000" dirty="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33.2%</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47.6%</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en-US" altLang="ja-JP" sz="1000" dirty="0">
                <a:latin typeface="メイリオ" panose="020B0604030504040204" pitchFamily="50" charset="-128"/>
                <a:ea typeface="メイリオ" panose="020B0604030504040204" pitchFamily="50" charset="-128"/>
              </a:rPr>
              <a:t>14.7%</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a:latin typeface="メイリオ" panose="020B0604030504040204" pitchFamily="50" charset="-128"/>
                <a:ea typeface="メイリオ" panose="020B0604030504040204" pitchFamily="50" charset="-128"/>
              </a:rPr>
              <a:t>③ギャンブル等依存が疑われる人（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a:latin typeface="メイリオ" panose="020B0604030504040204" pitchFamily="50" charset="-128"/>
                <a:ea typeface="メイリオ" panose="020B0604030504040204" pitchFamily="50" charset="-128"/>
              </a:rPr>
              <a:t>ギャンブル等依存の相談者の借金額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「１００万円以上」：</a:t>
            </a:r>
            <a:r>
              <a:rPr lang="en-US" altLang="ja-JP" sz="1000" dirty="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3"/>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en-US" altLang="ja-JP" sz="1000" dirty="0">
                <a:latin typeface="メイリオ" panose="020B0604030504040204" pitchFamily="50" charset="-128"/>
                <a:ea typeface="メイリオ" panose="020B0604030504040204" pitchFamily="50" charset="-128"/>
              </a:rPr>
              <a:t>37</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「借金の肩代わり」：</a:t>
            </a:r>
            <a:r>
              <a:rPr lang="en-US" altLang="ja-JP" sz="1000" dirty="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④家族等がギャンブル問題から受けた影響</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図３</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「精神科の受診・治療・病気に関するもの」：</a:t>
            </a:r>
            <a:r>
              <a:rPr lang="en-US" altLang="ja-JP" sz="1000" dirty="0">
                <a:latin typeface="メイリオ" panose="020B0604030504040204" pitchFamily="50" charset="-128"/>
                <a:ea typeface="メイリオ" panose="020B0604030504040204" pitchFamily="50" charset="-128"/>
              </a:rPr>
              <a:t>46</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4"/>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加盟機関・団体への補助実績</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図６</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早期介入・回復継続支援事業参画団体数</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R1-R3</a:t>
            </a:r>
            <a:r>
              <a:rPr lang="ja-JP" altLang="en-US" sz="1000" dirty="0">
                <a:latin typeface="メイリオ" panose="020B0604030504040204" pitchFamily="50" charset="-128"/>
                <a:ea typeface="メイリオ" panose="020B0604030504040204" pitchFamily="50" charset="-128"/>
              </a:rPr>
              <a:t>団体数」：４団体（横這い）</a:t>
            </a:r>
            <a:endParaRPr lang="en-US" altLang="ja-JP" sz="1000" dirty="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5"/>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a:solidFill>
                            <a:schemeClr val="bg1"/>
                          </a:solidFill>
                          <a:latin typeface="Meiryo UI" panose="020B0604030504040204" pitchFamily="50" charset="-128"/>
                          <a:ea typeface="Meiryo UI" panose="020B0604030504040204" pitchFamily="50" charset="-128"/>
                        </a:rPr>
                        <a:t>2</a:t>
                      </a:r>
                      <a:r>
                        <a:rPr kumimoji="1" lang="ja-JP" altLang="en-US" sz="1000" b="1" dirty="0">
                          <a:solidFill>
                            <a:schemeClr val="bg1"/>
                          </a:solidFill>
                          <a:latin typeface="Meiryo UI" panose="020B0604030504040204" pitchFamily="50" charset="-128"/>
                          <a:ea typeface="Meiryo UI" panose="020B0604030504040204" pitchFamily="50" charset="-128"/>
                        </a:rPr>
                        <a:t>期計画の期間</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36687"/>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5271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643778"/>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58380"/>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ロト・ナンバーズ等を含む</a:t>
            </a:r>
            <a:endParaRPr lang="ja-JP" altLang="en-US" sz="800" dirty="0">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a:latin typeface="メイリオ" panose="020B0604030504040204" pitchFamily="50" charset="-128"/>
                <a:ea typeface="メイリオ" panose="020B0604030504040204" pitchFamily="50" charset="-128"/>
              </a:rPr>
              <a:t>専門相談における主訴の内容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3" name="正方形/長方形 62"/>
          <p:cNvSpPr/>
          <p:nvPr/>
        </p:nvSpPr>
        <p:spPr>
          <a:xfrm>
            <a:off x="-18296" y="175721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歳代」：</a:t>
            </a:r>
            <a:r>
              <a:rPr lang="en-US" altLang="ja-JP" sz="1000" dirty="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6"/>
          <a:stretch>
            <a:fillRect/>
          </a:stretch>
        </p:blipFill>
        <p:spPr>
          <a:xfrm>
            <a:off x="4240560" y="2568352"/>
            <a:ext cx="2377155" cy="1584176"/>
          </a:xfrm>
          <a:prstGeom prst="rect">
            <a:avLst/>
          </a:prstGeom>
        </p:spPr>
      </p:pic>
      <p:sp>
        <p:nvSpPr>
          <p:cNvPr id="58" name="正方形/長方形 57"/>
          <p:cNvSpPr/>
          <p:nvPr/>
        </p:nvSpPr>
        <p:spPr>
          <a:xfrm>
            <a:off x="6844278" y="5918438"/>
            <a:ext cx="3384376" cy="216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1000" b="1" spc="100" dirty="0">
                <a:latin typeface="メイリオ" panose="020B0604030504040204" pitchFamily="50" charset="-128"/>
                <a:ea typeface="メイリオ" panose="020B0604030504040204" pitchFamily="50" charset="-128"/>
              </a:rPr>
              <a:t>ギャンブル等依存が疑われる人等のイメージ</a:t>
            </a:r>
            <a:endParaRPr lang="en-US" altLang="ja-JP" sz="1000" b="1" spc="1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7"/>
          <a:stretch>
            <a:fillRect/>
          </a:stretch>
        </p:blipFill>
        <p:spPr>
          <a:xfrm>
            <a:off x="6904856" y="5772150"/>
            <a:ext cx="5735180" cy="3813445"/>
          </a:xfrm>
          <a:prstGeom prst="rect">
            <a:avLst/>
          </a:prstGeom>
        </p:spPr>
      </p:pic>
      <p:pic>
        <p:nvPicPr>
          <p:cNvPr id="5" name="図 4">
            <a:extLst>
              <a:ext uri="{FF2B5EF4-FFF2-40B4-BE49-F238E27FC236}">
                <a16:creationId xmlns:a16="http://schemas.microsoft.com/office/drawing/2014/main" id="{D7E9664A-D0B7-4A21-8048-557C366EF8DB}"/>
              </a:ext>
            </a:extLst>
          </p:cNvPr>
          <p:cNvPicPr>
            <a:picLocks noChangeAspect="1"/>
          </p:cNvPicPr>
          <p:nvPr/>
        </p:nvPicPr>
        <p:blipFill>
          <a:blip r:embed="rId8"/>
          <a:stretch>
            <a:fillRect/>
          </a:stretch>
        </p:blipFill>
        <p:spPr>
          <a:xfrm>
            <a:off x="4096544" y="4152528"/>
            <a:ext cx="2508853" cy="1671941"/>
          </a:xfrm>
          <a:prstGeom prst="rect">
            <a:avLst/>
          </a:prstGeom>
        </p:spPr>
      </p:pic>
      <p:sp>
        <p:nvSpPr>
          <p:cNvPr id="46" name="正方形/長方形 45">
            <a:extLst>
              <a:ext uri="{FF2B5EF4-FFF2-40B4-BE49-F238E27FC236}">
                <a16:creationId xmlns:a16="http://schemas.microsoft.com/office/drawing/2014/main" id="{C1D174B3-9FA9-4DC6-AACC-7321D709B6A3}"/>
              </a:ext>
            </a:extLst>
          </p:cNvPr>
          <p:cNvSpPr/>
          <p:nvPr/>
        </p:nvSpPr>
        <p:spPr>
          <a:xfrm>
            <a:off x="11081320" y="15605"/>
            <a:ext cx="1685990" cy="318894"/>
          </a:xfrm>
          <a:prstGeom prst="rect">
            <a:avLst/>
          </a:prstGeom>
          <a:solidFill>
            <a:schemeClr val="bg1">
              <a:lumMod val="95000"/>
            </a:schemeClr>
          </a:solidFill>
          <a:ln w="12700">
            <a:solidFill>
              <a:schemeClr val="bg2">
                <a:lumMod val="25000"/>
              </a:schemeClr>
            </a:solidFill>
          </a:ln>
          <a:effectLst/>
        </p:spPr>
        <p:style>
          <a:lnRef idx="0">
            <a:schemeClr val="accent5"/>
          </a:lnRef>
          <a:fillRef idx="3">
            <a:schemeClr val="accent5"/>
          </a:fillRef>
          <a:effectRef idx="3">
            <a:schemeClr val="accent5"/>
          </a:effectRef>
          <a:fontRef idx="minor">
            <a:schemeClr val="lt1"/>
          </a:fontRef>
        </p:style>
        <p:txBody>
          <a:bodyPr lIns="25714" tIns="51429" rIns="77143" bIns="0" rtlCol="0" anchor="ctr"/>
          <a:lstStyle/>
          <a:p>
            <a:pPr algn="ctr" defTabSz="801688"/>
            <a:r>
              <a:rPr lang="ja-JP" altLang="en-US" sz="1600" b="1" dirty="0">
                <a:solidFill>
                  <a:schemeClr val="tx1"/>
                </a:solidFill>
                <a:latin typeface="メイリオ" panose="020B0604030504040204" pitchFamily="50" charset="-128"/>
                <a:ea typeface="メイリオ" panose="020B0604030504040204" pitchFamily="50" charset="-128"/>
              </a:rPr>
              <a:t>参考</a:t>
            </a:r>
            <a:r>
              <a:rPr lang="ja-JP" altLang="en-US" sz="1600" b="1">
                <a:solidFill>
                  <a:schemeClr val="tx1"/>
                </a:solidFill>
                <a:latin typeface="メイリオ" panose="020B0604030504040204" pitchFamily="50" charset="-128"/>
                <a:ea typeface="メイリオ" panose="020B0604030504040204" pitchFamily="50" charset="-128"/>
              </a:rPr>
              <a:t>資料３</a:t>
            </a:r>
            <a:endParaRPr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627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基本的な考え方と具体的な取組み</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868265398"/>
              </p:ext>
            </p:extLst>
          </p:nvPr>
        </p:nvGraphicFramePr>
        <p:xfrm>
          <a:off x="2679" y="264096"/>
          <a:ext cx="6904856" cy="93600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195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基本的な考え方</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741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50" b="1" dirty="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a:t>
                      </a:r>
                      <a:br>
                        <a:rPr kumimoji="1" lang="en-US" altLang="ja-JP" sz="1050" b="1" dirty="0">
                          <a:latin typeface="Meiryo UI" panose="020B0604030504040204" pitchFamily="50" charset="-128"/>
                          <a:ea typeface="Meiryo UI" panose="020B0604030504040204" pitchFamily="50" charset="-128"/>
                        </a:rPr>
                      </a:br>
                      <a:r>
                        <a:rPr kumimoji="1" lang="ja-JP" altLang="en-US" sz="1050" b="1" dirty="0">
                          <a:latin typeface="Meiryo UI" panose="020B0604030504040204" pitchFamily="50" charset="-128"/>
                          <a:ea typeface="Meiryo UI" panose="020B0604030504040204" pitchFamily="50" charset="-128"/>
                        </a:rPr>
                        <a:t>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52248"/>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262" name="正方形/長方形 261"/>
          <p:cNvSpPr/>
          <p:nvPr/>
        </p:nvSpPr>
        <p:spPr>
          <a:xfrm>
            <a:off x="1360240" y="1452248"/>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重点施策</a:t>
            </a:r>
          </a:p>
        </p:txBody>
      </p:sp>
      <p:sp>
        <p:nvSpPr>
          <p:cNvPr id="263" name="正方形/長方形 262"/>
          <p:cNvSpPr/>
          <p:nvPr/>
        </p:nvSpPr>
        <p:spPr>
          <a:xfrm>
            <a:off x="2932494" y="1452248"/>
            <a:ext cx="4140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52248"/>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51668" y="180123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重点❶</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を対象とした</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予防啓発の強化</a:t>
            </a:r>
          </a:p>
        </p:txBody>
      </p:sp>
      <p:sp>
        <p:nvSpPr>
          <p:cNvPr id="319" name="正方形/長方形 318"/>
          <p:cNvSpPr/>
          <p:nvPr/>
        </p:nvSpPr>
        <p:spPr>
          <a:xfrm>
            <a:off x="1353097" y="2473063"/>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重点❷</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依存症に関する正しい知識</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a:solidFill>
                  <a:schemeClr val="tx1"/>
                </a:solidFill>
                <a:latin typeface="メイリオ" panose="020B0604030504040204" pitchFamily="50" charset="-128"/>
                <a:ea typeface="メイリオ" panose="020B0604030504040204" pitchFamily="50" charset="-128"/>
              </a:rPr>
              <a:t>の普及と理解の促進</a:t>
            </a:r>
          </a:p>
        </p:txBody>
      </p:sp>
      <p:sp>
        <p:nvSpPr>
          <p:cNvPr id="320" name="正方形/長方形 319"/>
          <p:cNvSpPr/>
          <p:nvPr/>
        </p:nvSpPr>
        <p:spPr>
          <a:xfrm>
            <a:off x="1354526"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重点❸</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依存症の本人及びその家族等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err="1">
                <a:solidFill>
                  <a:schemeClr val="tx1"/>
                </a:solidFill>
                <a:latin typeface="メイリオ" panose="020B0604030504040204" pitchFamily="50" charset="-128"/>
                <a:ea typeface="メイリオ" panose="020B0604030504040204" pitchFamily="50" charset="-128"/>
              </a:rPr>
              <a:t>への</a:t>
            </a:r>
            <a:r>
              <a:rPr kumimoji="1" lang="ja-JP" altLang="en-US" sz="800" b="1" dirty="0">
                <a:solidFill>
                  <a:schemeClr val="tx1"/>
                </a:solidFill>
                <a:latin typeface="メイリオ" panose="020B0604030504040204" pitchFamily="50" charset="-128"/>
                <a:ea typeface="メイリオ" panose="020B0604030504040204" pitchFamily="50" charset="-128"/>
              </a:rPr>
              <a:t>相談支援体制の充実</a:t>
            </a:r>
          </a:p>
        </p:txBody>
      </p:sp>
      <p:sp>
        <p:nvSpPr>
          <p:cNvPr id="321" name="正方形/長方形 320"/>
          <p:cNvSpPr/>
          <p:nvPr/>
        </p:nvSpPr>
        <p:spPr>
          <a:xfrm>
            <a:off x="1348810" y="4731322"/>
            <a:ext cx="1476000" cy="579376"/>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重点❺</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関係機関等との協働による</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切れ目のない支援の推進</a:t>
            </a:r>
          </a:p>
        </p:txBody>
      </p:sp>
      <p:sp>
        <p:nvSpPr>
          <p:cNvPr id="322" name="正方形/長方形 321"/>
          <p:cNvSpPr/>
          <p:nvPr/>
        </p:nvSpPr>
        <p:spPr>
          <a:xfrm>
            <a:off x="1350239" y="5364770"/>
            <a:ext cx="1476000" cy="638579"/>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重点❻</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の活動の充実</a:t>
            </a:r>
          </a:p>
        </p:txBody>
      </p:sp>
      <p:sp>
        <p:nvSpPr>
          <p:cNvPr id="323" name="正方形/長方形 322"/>
          <p:cNvSpPr/>
          <p:nvPr/>
        </p:nvSpPr>
        <p:spPr>
          <a:xfrm>
            <a:off x="1357384" y="6180377"/>
            <a:ext cx="1476000" cy="58808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重点❼</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予防から相談、治療及び</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回復支援体制の推進</a:t>
            </a:r>
          </a:p>
        </p:txBody>
      </p:sp>
      <p:sp>
        <p:nvSpPr>
          <p:cNvPr id="324" name="正方形/長方形 323"/>
          <p:cNvSpPr/>
          <p:nvPr/>
        </p:nvSpPr>
        <p:spPr>
          <a:xfrm>
            <a:off x="1358813" y="7066570"/>
            <a:ext cx="1476000" cy="586804"/>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重点❽</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ギャンブル等依存症に</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関する調査・分析の推進</a:t>
            </a:r>
          </a:p>
        </p:txBody>
      </p:sp>
      <p:sp>
        <p:nvSpPr>
          <p:cNvPr id="325" name="正方形/長方形 324"/>
          <p:cNvSpPr/>
          <p:nvPr/>
        </p:nvSpPr>
        <p:spPr>
          <a:xfrm>
            <a:off x="1360240" y="7897898"/>
            <a:ext cx="1476000" cy="567921"/>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重点❾</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相談支援等を担う</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人材の養成</a:t>
            </a:r>
          </a:p>
        </p:txBody>
      </p:sp>
      <p:sp>
        <p:nvSpPr>
          <p:cNvPr id="326" name="正方形/長方形 325"/>
          <p:cNvSpPr/>
          <p:nvPr/>
        </p:nvSpPr>
        <p:spPr>
          <a:xfrm>
            <a:off x="1355955"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重点❹</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治療可能な医療機関の拡充</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と治療体制の構築</a:t>
            </a:r>
          </a:p>
        </p:txBody>
      </p:sp>
      <p:grpSp>
        <p:nvGrpSpPr>
          <p:cNvPr id="110" name="グループ化 109"/>
          <p:cNvGrpSpPr/>
          <p:nvPr/>
        </p:nvGrpSpPr>
        <p:grpSpPr>
          <a:xfrm>
            <a:off x="727325" y="1761944"/>
            <a:ext cx="468000" cy="1247955"/>
            <a:chOff x="712168" y="1632247"/>
            <a:chExt cx="576064" cy="1347737"/>
          </a:xfrm>
        </p:grpSpPr>
        <p:sp>
          <p:nvSpPr>
            <p:cNvPr id="313" name="正方形/長方形 312"/>
            <p:cNvSpPr/>
            <p:nvPr/>
          </p:nvSpPr>
          <p:spPr>
            <a:xfrm>
              <a:off x="712168" y="1632247"/>
              <a:ext cx="576064" cy="134773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3044849"/>
            <a:ext cx="468000" cy="790550"/>
            <a:chOff x="712168" y="2990423"/>
            <a:chExt cx="576064" cy="847681"/>
          </a:xfrm>
        </p:grpSpPr>
        <p:sp>
          <p:nvSpPr>
            <p:cNvPr id="314" name="正方形/長方形 313"/>
            <p:cNvSpPr/>
            <p:nvPr/>
          </p:nvSpPr>
          <p:spPr>
            <a:xfrm>
              <a:off x="712168" y="2993800"/>
              <a:ext cx="576064" cy="8443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相談支援体制</a:t>
              </a:r>
              <a:br>
                <a:rPr kumimoji="1" lang="en-US" altLang="ja-JP" sz="900" b="1" dirty="0">
                  <a:solidFill>
                    <a:schemeClr val="bg1"/>
                  </a:solidFill>
                  <a:latin typeface="メイリオ" panose="020B0604030504040204" pitchFamily="50" charset="-128"/>
                  <a:ea typeface="メイリオ" panose="020B0604030504040204" pitchFamily="50" charset="-128"/>
                </a:rPr>
              </a:br>
              <a:r>
                <a:rPr kumimoji="1" lang="ja-JP" altLang="en-US" sz="900" b="1" dirty="0">
                  <a:solidFill>
                    <a:schemeClr val="bg1"/>
                  </a:solidFill>
                  <a:latin typeface="メイリオ" panose="020B0604030504040204" pitchFamily="50" charset="-128"/>
                  <a:ea typeface="メイリオ" panose="020B0604030504040204" pitchFamily="50" charset="-128"/>
                </a:rPr>
                <a:t>の強化</a:t>
              </a:r>
            </a:p>
          </p:txBody>
        </p:sp>
        <p:sp>
          <p:nvSpPr>
            <p:cNvPr id="328" name="正方形/長方形 327"/>
            <p:cNvSpPr/>
            <p:nvPr/>
          </p:nvSpPr>
          <p:spPr>
            <a:xfrm>
              <a:off x="1079622" y="2990423"/>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6019799"/>
            <a:ext cx="468000" cy="894707"/>
            <a:chOff x="712168" y="6466578"/>
            <a:chExt cx="576064" cy="966191"/>
          </a:xfrm>
        </p:grpSpPr>
        <p:sp>
          <p:nvSpPr>
            <p:cNvPr id="265" name="正方形/長方形 264"/>
            <p:cNvSpPr/>
            <p:nvPr/>
          </p:nvSpPr>
          <p:spPr>
            <a:xfrm>
              <a:off x="712168" y="6466578"/>
              <a:ext cx="576064" cy="966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独自の支援体制の推進</a:t>
              </a:r>
            </a:p>
          </p:txBody>
        </p:sp>
        <p:sp>
          <p:nvSpPr>
            <p:cNvPr id="330" name="正方形/長方形 329"/>
            <p:cNvSpPr/>
            <p:nvPr/>
          </p:nvSpPr>
          <p:spPr>
            <a:xfrm>
              <a:off x="1072208" y="6481471"/>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調査</a:t>
              </a:r>
              <a:r>
                <a:rPr kumimoji="1" lang="ja-JP" altLang="en-US" sz="900" b="1" dirty="0">
                  <a:solidFill>
                    <a:schemeClr val="bg1"/>
                  </a:solidFill>
                  <a:latin typeface="メイリオ" panose="020B0604030504040204" pitchFamily="50" charset="-128"/>
                  <a:ea typeface="メイリオ" panose="020B0604030504040204" pitchFamily="50" charset="-128"/>
                </a:rPr>
                <a:t>・分析の推進</a:t>
              </a: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5"/>
            <a:ext cx="468000" cy="1255506"/>
            <a:chOff x="712168" y="4902642"/>
            <a:chExt cx="554719" cy="1236891"/>
          </a:xfrm>
        </p:grpSpPr>
        <p:sp>
          <p:nvSpPr>
            <p:cNvPr id="264" name="正方形/長方形 263"/>
            <p:cNvSpPr/>
            <p:nvPr/>
          </p:nvSpPr>
          <p:spPr>
            <a:xfrm>
              <a:off x="712168" y="4902642"/>
              <a:ext cx="554719" cy="12368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332" name="正方形/長方形 331"/>
            <p:cNvSpPr/>
            <p:nvPr/>
          </p:nvSpPr>
          <p:spPr>
            <a:xfrm>
              <a:off x="1087301" y="4943371"/>
              <a:ext cx="144001"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a:solidFill>
                  <a:schemeClr val="bg1"/>
                </a:solidFill>
                <a:latin typeface="メイリオ" panose="020B0604030504040204" pitchFamily="50" charset="-128"/>
                <a:ea typeface="メイリオ" panose="020B0604030504040204" pitchFamily="50" charset="-128"/>
              </a:rPr>
              <a:t>アルコール、薬物等に対する依存に</a:t>
            </a:r>
            <a:r>
              <a:rPr lang="ja-JP" altLang="en-US" sz="900" b="1">
                <a:solidFill>
                  <a:schemeClr val="bg1"/>
                </a:solidFill>
                <a:latin typeface="メイリオ" panose="020B0604030504040204" pitchFamily="50" charset="-128"/>
                <a:ea typeface="メイリオ" panose="020B0604030504040204" pitchFamily="50" charset="-128"/>
              </a:rPr>
              <a:t>関する施策と</a:t>
            </a:r>
            <a:r>
              <a:rPr lang="ja-JP" altLang="en-US" sz="900" b="1" dirty="0">
                <a:solidFill>
                  <a:schemeClr val="bg1"/>
                </a:solidFill>
                <a:latin typeface="メイリオ" panose="020B0604030504040204" pitchFamily="50" charset="-128"/>
                <a:ea typeface="メイリオ" panose="020B0604030504040204" pitchFamily="50" charset="-128"/>
              </a:rPr>
              <a:t>の有機的な連携を図りつつ、防止及び回復に必要な対策を講ずるとともに、</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ギャンブル等依存症の本人及びその家族等が日常生活及び社会生活を円滑に営むことができるように支援する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486" name="正方形/長方形 485"/>
          <p:cNvSpPr/>
          <p:nvPr/>
        </p:nvSpPr>
        <p:spPr>
          <a:xfrm>
            <a:off x="2938311" y="1801231"/>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0" name="正方形/長方形 479"/>
          <p:cNvSpPr/>
          <p:nvPr/>
        </p:nvSpPr>
        <p:spPr>
          <a:xfrm>
            <a:off x="2941364" y="2472672"/>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3016424" y="2513626"/>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府民への普及啓発</a:t>
            </a: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多様な関係機関と連携した啓発月間における普及啓発</a:t>
            </a:r>
          </a:p>
        </p:txBody>
      </p:sp>
      <p:sp>
        <p:nvSpPr>
          <p:cNvPr id="474" name="正方形/長方形 473"/>
          <p:cNvSpPr/>
          <p:nvPr/>
        </p:nvSpPr>
        <p:spPr>
          <a:xfrm>
            <a:off x="2944416" y="3154518"/>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3016424" y="3144416"/>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相談窓口</a:t>
            </a:r>
            <a:r>
              <a:rPr lang="ja-JP" altLang="en-US" sz="900" b="1" u="sng">
                <a:solidFill>
                  <a:schemeClr val="tx1"/>
                </a:solidFill>
                <a:latin typeface="メイリオ" panose="020B0604030504040204" pitchFamily="50" charset="-128"/>
                <a:ea typeface="メイリオ" panose="020B0604030504040204" pitchFamily="50" charset="-128"/>
              </a:rPr>
              <a:t>の整備</a:t>
            </a:r>
            <a:r>
              <a:rPr lang="ja-JP" altLang="en-US" sz="900" b="1">
                <a:solidFill>
                  <a:schemeClr val="tx1"/>
                </a:solidFill>
                <a:latin typeface="メイリオ" panose="020B0604030504040204" pitchFamily="50" charset="-128"/>
                <a:ea typeface="メイリオ" panose="020B0604030504040204" pitchFamily="50" charset="-128"/>
              </a:rPr>
              <a:t>　　　</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本人及び家族等への相談支援の充実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回復支援の充実</a:t>
            </a:r>
          </a:p>
        </p:txBody>
      </p:sp>
      <p:sp>
        <p:nvSpPr>
          <p:cNvPr id="468" name="正方形/長方形 467"/>
          <p:cNvSpPr/>
          <p:nvPr/>
        </p:nvSpPr>
        <p:spPr>
          <a:xfrm>
            <a:off x="2929152" y="3991975"/>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2" name="正方形/長方形 461"/>
          <p:cNvSpPr/>
          <p:nvPr/>
        </p:nvSpPr>
        <p:spPr>
          <a:xfrm>
            <a:off x="2935258" y="4728592"/>
            <a:ext cx="4140000" cy="57937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3016424" y="4872608"/>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ネットワーク</a:t>
            </a:r>
            <a:r>
              <a:rPr lang="ja-JP" altLang="en-US" sz="900" b="1" u="sng">
                <a:solidFill>
                  <a:schemeClr val="tx1"/>
                </a:solidFill>
                <a:latin typeface="メイリオ" panose="020B0604030504040204" pitchFamily="50" charset="-128"/>
                <a:ea typeface="メイリオ" panose="020B0604030504040204" pitchFamily="50" charset="-128"/>
              </a:rPr>
              <a:t>の強化</a:t>
            </a:r>
            <a:r>
              <a:rPr lang="ja-JP" altLang="en-US" sz="900" b="1">
                <a:solidFill>
                  <a:schemeClr val="tx1"/>
                </a:solidFill>
                <a:latin typeface="メイリオ" panose="020B0604030504040204" pitchFamily="50" charset="-128"/>
                <a:ea typeface="メイリオ" panose="020B0604030504040204" pitchFamily="50" charset="-128"/>
              </a:rPr>
              <a:t>　　　　　</a:t>
            </a:r>
            <a:endParaRPr lang="en-US" altLang="ja-JP" sz="900" b="1"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円滑な連携支援の実施</a:t>
            </a:r>
          </a:p>
        </p:txBody>
      </p:sp>
      <p:sp>
        <p:nvSpPr>
          <p:cNvPr id="456" name="正方形/長方形 455"/>
          <p:cNvSpPr/>
          <p:nvPr/>
        </p:nvSpPr>
        <p:spPr>
          <a:xfrm>
            <a:off x="2926099" y="5364480"/>
            <a:ext cx="4140000" cy="638579"/>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3016424" y="5532492"/>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自助グループ・民間団体等が行う活動への支援</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自助グループ・民間団体等との協働</a:t>
            </a:r>
          </a:p>
        </p:txBody>
      </p:sp>
      <p:sp>
        <p:nvSpPr>
          <p:cNvPr id="450" name="正方形/長方形 449"/>
          <p:cNvSpPr/>
          <p:nvPr/>
        </p:nvSpPr>
        <p:spPr>
          <a:xfrm>
            <a:off x="2919993" y="6178472"/>
            <a:ext cx="4140000" cy="588087"/>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3016424" y="6312768"/>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による取組みの推進</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「（仮称）大阪依存症センター」の整備</a:t>
            </a:r>
            <a:endParaRPr lang="en-US" altLang="ja-JP" sz="900" u="sng" dirty="0">
              <a:solidFill>
                <a:schemeClr val="tx1"/>
              </a:solidFill>
              <a:latin typeface="メイリオ" panose="020B0604030504040204" pitchFamily="50" charset="-128"/>
              <a:ea typeface="メイリオ" panose="020B0604030504040204" pitchFamily="50" charset="-128"/>
            </a:endParaRPr>
          </a:p>
        </p:txBody>
      </p:sp>
      <p:sp>
        <p:nvSpPr>
          <p:cNvPr id="444" name="正方形/長方形 443"/>
          <p:cNvSpPr/>
          <p:nvPr/>
        </p:nvSpPr>
        <p:spPr>
          <a:xfrm>
            <a:off x="2923046" y="7071296"/>
            <a:ext cx="4140000" cy="58680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3016424" y="7206244"/>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p>
        </p:txBody>
      </p:sp>
      <p:sp>
        <p:nvSpPr>
          <p:cNvPr id="438" name="正方形/長方形 437"/>
          <p:cNvSpPr/>
          <p:nvPr/>
        </p:nvSpPr>
        <p:spPr>
          <a:xfrm>
            <a:off x="2932205" y="7883016"/>
            <a:ext cx="4140000" cy="58280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3016424" y="7968951"/>
            <a:ext cx="4280450" cy="44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段階的養成プログラムの作成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様々な相談窓口等での相談対応力の向上</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72" name="正方形/長方形 271"/>
          <p:cNvSpPr/>
          <p:nvPr/>
        </p:nvSpPr>
        <p:spPr>
          <a:xfrm>
            <a:off x="7458140" y="707129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556310" y="718469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ギャンブル等依存症に関する実態調査の実施回数</a:t>
            </a:r>
          </a:p>
        </p:txBody>
      </p:sp>
      <p:sp>
        <p:nvSpPr>
          <p:cNvPr id="202" name="正方形/長方形 201"/>
          <p:cNvSpPr/>
          <p:nvPr/>
        </p:nvSpPr>
        <p:spPr>
          <a:xfrm>
            <a:off x="10712264"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a:solidFill>
                  <a:schemeClr val="tx1"/>
                </a:solidFill>
                <a:latin typeface="Meiryo UI" panose="020B0604030504040204" pitchFamily="50" charset="-128"/>
                <a:ea typeface="Meiryo UI" panose="020B0604030504040204" pitchFamily="50" charset="-128"/>
              </a:rPr>
              <a:t>年度）</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729496"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1</a:t>
            </a:r>
            <a:r>
              <a:rPr lang="ja-JP" altLang="en-US" sz="700" b="1" spc="-60" dirty="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73" name="正方形/長方形 272"/>
          <p:cNvSpPr/>
          <p:nvPr/>
        </p:nvSpPr>
        <p:spPr>
          <a:xfrm>
            <a:off x="7458140" y="788685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556310" y="797791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関係機関職員専門研修により養成した相談員数</a:t>
            </a:r>
          </a:p>
        </p:txBody>
      </p:sp>
      <p:sp>
        <p:nvSpPr>
          <p:cNvPr id="204" name="正方形/長方形 203"/>
          <p:cNvSpPr/>
          <p:nvPr/>
        </p:nvSpPr>
        <p:spPr>
          <a:xfrm>
            <a:off x="10712264"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461</a:t>
            </a:r>
            <a:r>
              <a:rPr lang="ja-JP" altLang="en-US" sz="700" b="1" spc="-60" dirty="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5" name="正方形/長方形 204"/>
          <p:cNvSpPr/>
          <p:nvPr/>
        </p:nvSpPr>
        <p:spPr>
          <a:xfrm>
            <a:off x="11729496"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500</a:t>
            </a:r>
            <a:r>
              <a:rPr lang="ja-JP" altLang="en-US" sz="700" b="1" spc="-60" dirty="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3" name="正方形/長方形 252"/>
          <p:cNvSpPr/>
          <p:nvPr/>
        </p:nvSpPr>
        <p:spPr>
          <a:xfrm>
            <a:off x="7458140" y="1749114"/>
            <a:ext cx="5256000" cy="612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0712264"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133</a:t>
            </a:r>
            <a:r>
              <a:rPr lang="ja-JP" altLang="en-US" sz="700" b="1" spc="-60" dirty="0">
                <a:solidFill>
                  <a:schemeClr val="tx1"/>
                </a:solidFill>
                <a:latin typeface="Meiryo UI" panose="020B0604030504040204" pitchFamily="50" charset="-128"/>
                <a:ea typeface="Meiryo UI" panose="020B0604030504040204" pitchFamily="50" charset="-128"/>
              </a:rPr>
              <a:t>名</a:t>
            </a:r>
            <a:r>
              <a:rPr lang="en-US" altLang="ja-JP" sz="600" b="1" spc="-60" dirty="0">
                <a:solidFill>
                  <a:schemeClr val="tx1"/>
                </a:solidFill>
                <a:latin typeface="Meiryo UI" panose="020B0604030504040204" pitchFamily="50" charset="-128"/>
                <a:ea typeface="Meiryo UI" panose="020B0604030504040204" pitchFamily="50" charset="-128"/>
              </a:rPr>
              <a:t>※3</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2" name="正方形/長方形 191"/>
          <p:cNvSpPr/>
          <p:nvPr/>
        </p:nvSpPr>
        <p:spPr>
          <a:xfrm>
            <a:off x="11729496"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6" name="正方形/長方形 205"/>
          <p:cNvSpPr/>
          <p:nvPr/>
        </p:nvSpPr>
        <p:spPr>
          <a:xfrm>
            <a:off x="10712264"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４校</a:t>
            </a:r>
            <a:r>
              <a:rPr lang="pt-BR" altLang="ja-JP" sz="600" b="1" spc="-60" dirty="0">
                <a:solidFill>
                  <a:schemeClr val="tx1"/>
                </a:solidFill>
                <a:latin typeface="Meiryo UI" panose="020B0604030504040204" pitchFamily="50" charset="-128"/>
                <a:ea typeface="Meiryo UI" panose="020B0604030504040204" pitchFamily="50" charset="-128"/>
              </a:rPr>
              <a:t>※1</a:t>
            </a:r>
            <a:endParaRPr lang="ja-JP" altLang="en-US"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7" name="正方形/長方形 206"/>
          <p:cNvSpPr/>
          <p:nvPr/>
        </p:nvSpPr>
        <p:spPr>
          <a:xfrm>
            <a:off x="11729496"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a:t>
            </a:r>
            <a:r>
              <a:rPr lang="pt-BR" altLang="ja-JP" sz="600" b="1" spc="-60" dirty="0">
                <a:solidFill>
                  <a:schemeClr val="tx1"/>
                </a:solidFill>
                <a:latin typeface="Meiryo UI" panose="020B0604030504040204" pitchFamily="50" charset="-128"/>
                <a:ea typeface="Meiryo UI" panose="020B0604030504040204" pitchFamily="50" charset="-128"/>
              </a:rPr>
              <a:t>※2</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8" name="正方形/長方形 207"/>
          <p:cNvSpPr/>
          <p:nvPr/>
        </p:nvSpPr>
        <p:spPr>
          <a:xfrm>
            <a:off x="7556310" y="178370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高等学校等における予防啓発授業等の実施率</a:t>
            </a:r>
          </a:p>
        </p:txBody>
      </p:sp>
      <p:sp>
        <p:nvSpPr>
          <p:cNvPr id="209" name="正方形/長方形 208"/>
          <p:cNvSpPr/>
          <p:nvPr/>
        </p:nvSpPr>
        <p:spPr>
          <a:xfrm>
            <a:off x="7556310" y="206757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教員向け研修会の参加者数（対面での研修を基本とする）</a:t>
            </a:r>
          </a:p>
        </p:txBody>
      </p:sp>
      <p:sp>
        <p:nvSpPr>
          <p:cNvPr id="288" name="正方形/長方形 287"/>
          <p:cNvSpPr/>
          <p:nvPr/>
        </p:nvSpPr>
        <p:spPr>
          <a:xfrm>
            <a:off x="7458140" y="3139132"/>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556310" y="3253432"/>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相談拠点及び「依存症ほっとライン（</a:t>
            </a:r>
            <a:r>
              <a:rPr lang="en-US" altLang="ja-JP" sz="800" b="1" dirty="0">
                <a:solidFill>
                  <a:schemeClr val="tx1"/>
                </a:solidFill>
                <a:latin typeface="Meiryo UI" panose="020B0604030504040204" pitchFamily="50" charset="-128"/>
                <a:ea typeface="Meiryo UI" panose="020B0604030504040204" pitchFamily="50" charset="-128"/>
              </a:rPr>
              <a:t>SNS</a:t>
            </a:r>
            <a:r>
              <a:rPr lang="ja-JP" altLang="en-US" sz="800" b="1" dirty="0">
                <a:solidFill>
                  <a:schemeClr val="tx1"/>
                </a:solidFill>
                <a:latin typeface="Meiryo UI" panose="020B0604030504040204" pitchFamily="50" charset="-128"/>
                <a:ea typeface="Meiryo UI" panose="020B0604030504040204" pitchFamily="50" charset="-128"/>
              </a:rPr>
              <a:t>相談）」の相談数</a:t>
            </a:r>
          </a:p>
        </p:txBody>
      </p:sp>
      <p:sp>
        <p:nvSpPr>
          <p:cNvPr id="212" name="正方形/長方形 211"/>
          <p:cNvSpPr/>
          <p:nvPr/>
        </p:nvSpPr>
        <p:spPr>
          <a:xfrm>
            <a:off x="10712264"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3,244</a:t>
            </a:r>
            <a:r>
              <a:rPr lang="ja-JP" altLang="en-US" sz="700" b="1" spc="-60">
                <a:solidFill>
                  <a:schemeClr val="tx1"/>
                </a:solidFill>
                <a:latin typeface="Meiryo UI" panose="020B0604030504040204" pitchFamily="50" charset="-128"/>
                <a:ea typeface="Meiryo UI" panose="020B0604030504040204" pitchFamily="50" charset="-128"/>
              </a:rPr>
              <a:t>人件</a:t>
            </a:r>
            <a:endParaRPr lang="ja-JP" altLang="en-US"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(R4</a:t>
            </a:r>
            <a:r>
              <a:rPr lang="ja-JP" altLang="en-US" sz="700" b="1" spc="-60" dirty="0">
                <a:solidFill>
                  <a:schemeClr val="tx1"/>
                </a:solidFill>
                <a:latin typeface="Meiryo UI" panose="020B0604030504040204" pitchFamily="50" charset="-128"/>
                <a:ea typeface="Meiryo UI" panose="020B0604030504040204" pitchFamily="50" charset="-128"/>
              </a:rPr>
              <a:t>年度末見込）</a:t>
            </a:r>
          </a:p>
        </p:txBody>
      </p:sp>
      <p:sp>
        <p:nvSpPr>
          <p:cNvPr id="213" name="正方形/長方形 212"/>
          <p:cNvSpPr/>
          <p:nvPr/>
        </p:nvSpPr>
        <p:spPr>
          <a:xfrm>
            <a:off x="11729496"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1.5</a:t>
            </a:r>
            <a:r>
              <a:rPr lang="ja-JP" altLang="en-US" sz="700" b="1" spc="-60" dirty="0">
                <a:solidFill>
                  <a:schemeClr val="tx1"/>
                </a:solidFill>
                <a:latin typeface="Meiryo UI" panose="020B0604030504040204" pitchFamily="50" charset="-128"/>
                <a:ea typeface="Meiryo UI" panose="020B0604030504040204" pitchFamily="50" charset="-128"/>
              </a:rPr>
              <a:t>倍</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87" name="正方形/長方形 286"/>
          <p:cNvSpPr/>
          <p:nvPr/>
        </p:nvSpPr>
        <p:spPr>
          <a:xfrm>
            <a:off x="7458140" y="3979193"/>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556310" y="4090246"/>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ギャンブル等依存症を診ることができる精神科医療機関数</a:t>
            </a:r>
          </a:p>
        </p:txBody>
      </p:sp>
      <p:sp>
        <p:nvSpPr>
          <p:cNvPr id="214" name="正方形/長方形 213"/>
          <p:cNvSpPr/>
          <p:nvPr/>
        </p:nvSpPr>
        <p:spPr>
          <a:xfrm>
            <a:off x="10712264"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機関</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15" name="正方形/長方形 214"/>
          <p:cNvSpPr/>
          <p:nvPr/>
        </p:nvSpPr>
        <p:spPr>
          <a:xfrm>
            <a:off x="11729496"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60</a:t>
            </a:r>
            <a:r>
              <a:rPr lang="ja-JP" altLang="en-US" sz="700" b="1" spc="-60" dirty="0">
                <a:solidFill>
                  <a:schemeClr val="tx1"/>
                </a:solidFill>
                <a:latin typeface="Meiryo UI" panose="020B0604030504040204" pitchFamily="50" charset="-128"/>
                <a:ea typeface="Meiryo UI" panose="020B0604030504040204" pitchFamily="50" charset="-128"/>
              </a:rPr>
              <a:t>機関</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6" name="正方形/長方形 255"/>
          <p:cNvSpPr/>
          <p:nvPr/>
        </p:nvSpPr>
        <p:spPr>
          <a:xfrm>
            <a:off x="7458140" y="4720590"/>
            <a:ext cx="5256000" cy="55245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458140" y="5326380"/>
            <a:ext cx="5256000" cy="69257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556310" y="4798540"/>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相談拠点の相談者数に占める自助グループ・民間団体等への紹介率</a:t>
            </a:r>
          </a:p>
        </p:txBody>
      </p:sp>
      <p:sp>
        <p:nvSpPr>
          <p:cNvPr id="191" name="正方形/長方形 190"/>
          <p:cNvSpPr/>
          <p:nvPr/>
        </p:nvSpPr>
        <p:spPr>
          <a:xfrm>
            <a:off x="7556310" y="5361743"/>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900"/>
              </a:lnSpc>
            </a:pPr>
            <a:r>
              <a:rPr lang="ja-JP" altLang="en-US" sz="800" b="1" dirty="0">
                <a:solidFill>
                  <a:schemeClr val="tx1"/>
                </a:solidFill>
                <a:latin typeface="Meiryo UI" panose="020B0604030504040204" pitchFamily="50" charset="-128"/>
                <a:ea typeface="Meiryo UI" panose="020B0604030504040204" pitchFamily="50" charset="-128"/>
              </a:rPr>
              <a:t>①補助金・基金を利用したギャンブル等依存症の本人及びその家族等の支援にあたる自助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a:solidFill>
                  <a:schemeClr val="tx1"/>
                </a:solidFill>
                <a:latin typeface="Meiryo UI" panose="020B0604030504040204" pitchFamily="50" charset="-128"/>
                <a:ea typeface="Meiryo UI" panose="020B0604030504040204" pitchFamily="50" charset="-128"/>
              </a:rPr>
              <a:t>・民間団体数</a:t>
            </a:r>
          </a:p>
        </p:txBody>
      </p:sp>
      <p:sp>
        <p:nvSpPr>
          <p:cNvPr id="193" name="正方形/長方形 192"/>
          <p:cNvSpPr/>
          <p:nvPr/>
        </p:nvSpPr>
        <p:spPr>
          <a:xfrm>
            <a:off x="10712264"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4" name="正方形/長方形 193"/>
          <p:cNvSpPr/>
          <p:nvPr/>
        </p:nvSpPr>
        <p:spPr>
          <a:xfrm>
            <a:off x="11729496"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50</a:t>
            </a:r>
            <a:r>
              <a:rPr lang="ja-JP" altLang="en-US" sz="700" b="1" spc="-60" dirty="0">
                <a:solidFill>
                  <a:schemeClr val="tx1"/>
                </a:solidFill>
                <a:latin typeface="Meiryo UI" panose="020B0604030504040204" pitchFamily="50" charset="-128"/>
                <a:ea typeface="Meiryo UI" panose="020B0604030504040204" pitchFamily="50" charset="-128"/>
              </a:rPr>
              <a:t>％程度</a:t>
            </a:r>
            <a:r>
              <a:rPr lang="en-US" altLang="ja-JP" sz="600" b="1" spc="-60" dirty="0">
                <a:solidFill>
                  <a:schemeClr val="tx1"/>
                </a:solidFill>
                <a:latin typeface="Meiryo UI" panose="020B0604030504040204" pitchFamily="50" charset="-128"/>
                <a:ea typeface="Meiryo UI" panose="020B0604030504040204" pitchFamily="50" charset="-128"/>
              </a:rPr>
              <a:t>※5</a:t>
            </a:r>
            <a:endParaRPr lang="ja-JP" altLang="pt-BR"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95" name="正方形/長方形 194"/>
          <p:cNvSpPr/>
          <p:nvPr/>
        </p:nvSpPr>
        <p:spPr>
          <a:xfrm>
            <a:off x="10712264"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a:t>
            </a:r>
            <a:r>
              <a:rPr lang="ja-JP" altLang="en-US" sz="700" b="1" spc="-60" dirty="0">
                <a:solidFill>
                  <a:schemeClr val="tx1"/>
                </a:solidFill>
                <a:latin typeface="Meiryo UI" panose="020B0604030504040204" pitchFamily="50" charset="-128"/>
                <a:ea typeface="Meiryo UI" panose="020B0604030504040204" pitchFamily="50" charset="-128"/>
              </a:rPr>
              <a:t>団体</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6" name="正方形/長方形 195"/>
          <p:cNvSpPr/>
          <p:nvPr/>
        </p:nvSpPr>
        <p:spPr>
          <a:xfrm>
            <a:off x="11729496"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7" name="正方形/長方形 196"/>
          <p:cNvSpPr/>
          <p:nvPr/>
        </p:nvSpPr>
        <p:spPr>
          <a:xfrm>
            <a:off x="10712264"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33</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8" name="正方形/長方形 197"/>
          <p:cNvSpPr/>
          <p:nvPr/>
        </p:nvSpPr>
        <p:spPr>
          <a:xfrm>
            <a:off x="7556310" y="5695208"/>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dirty="0">
                <a:solidFill>
                  <a:schemeClr val="tx1"/>
                </a:solidFill>
                <a:latin typeface="Meiryo UI" panose="020B0604030504040204" pitchFamily="50" charset="-128"/>
                <a:ea typeface="Meiryo UI" panose="020B0604030504040204" pitchFamily="50" charset="-128"/>
              </a:rPr>
              <a:t>相談拠点が実施する研修・普及啓発事業に占める、自助グループ・民間団体等と連携して取り組んだ事業の割合</a:t>
            </a:r>
          </a:p>
        </p:txBody>
      </p:sp>
      <p:sp>
        <p:nvSpPr>
          <p:cNvPr id="216" name="正方形/長方形 215"/>
          <p:cNvSpPr/>
          <p:nvPr/>
        </p:nvSpPr>
        <p:spPr>
          <a:xfrm>
            <a:off x="11729496"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18" name="正方形/長方形 217"/>
          <p:cNvSpPr/>
          <p:nvPr/>
        </p:nvSpPr>
        <p:spPr>
          <a:xfrm>
            <a:off x="7556310" y="1452248"/>
            <a:ext cx="3060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729496"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目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10712264"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現　状</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32" name="二等辺三角形 231"/>
          <p:cNvSpPr/>
          <p:nvPr/>
        </p:nvSpPr>
        <p:spPr>
          <a:xfrm rot="5400000" flipH="1">
            <a:off x="7058587"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5244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a:solidFill>
                  <a:srgbClr val="002060"/>
                </a:solidFill>
                <a:latin typeface="Meiryo UI" panose="020B0604030504040204" pitchFamily="50" charset="-128"/>
                <a:ea typeface="Meiryo UI" panose="020B0604030504040204" pitchFamily="50" charset="-128"/>
              </a:rPr>
              <a:t>と個別目標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 規</a:t>
            </a:r>
          </a:p>
        </p:txBody>
      </p:sp>
      <p:sp>
        <p:nvSpPr>
          <p:cNvPr id="271" name="正方形/長方形 270"/>
          <p:cNvSpPr/>
          <p:nvPr/>
        </p:nvSpPr>
        <p:spPr>
          <a:xfrm>
            <a:off x="7458140" y="6181725"/>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556310" y="6290868"/>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ワンストップ支援を提供できる機能を整備</a:t>
            </a:r>
          </a:p>
        </p:txBody>
      </p:sp>
      <p:sp>
        <p:nvSpPr>
          <p:cNvPr id="200" name="正方形/長方形 199"/>
          <p:cNvSpPr/>
          <p:nvPr/>
        </p:nvSpPr>
        <p:spPr>
          <a:xfrm>
            <a:off x="10712264"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729496"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整備完了</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(IR</a:t>
            </a:r>
            <a:r>
              <a:rPr lang="ja-JP" altLang="en-US" sz="700" b="1" spc="-60" dirty="0">
                <a:solidFill>
                  <a:schemeClr val="tx1"/>
                </a:solidFill>
                <a:latin typeface="Meiryo UI" panose="020B0604030504040204" pitchFamily="50" charset="-128"/>
                <a:ea typeface="Meiryo UI" panose="020B0604030504040204" pitchFamily="50" charset="-128"/>
              </a:rPr>
              <a:t>開業まで</a:t>
            </a:r>
            <a:r>
              <a:rPr lang="en-US" altLang="ja-JP" sz="600" b="1" spc="-60" dirty="0">
                <a:solidFill>
                  <a:schemeClr val="tx1"/>
                </a:solidFill>
                <a:latin typeface="Meiryo UI" panose="020B0604030504040204" pitchFamily="50" charset="-128"/>
                <a:ea typeface="Meiryo UI" panose="020B0604030504040204" pitchFamily="50" charset="-128"/>
              </a:rPr>
              <a:t>※6</a:t>
            </a:r>
            <a:r>
              <a:rPr lang="ja-JP" altLang="en-US" sz="700" b="1" spc="-60" dirty="0">
                <a:solidFill>
                  <a:schemeClr val="tx1"/>
                </a:solidFill>
                <a:latin typeface="Meiryo UI" panose="020B0604030504040204" pitchFamily="50" charset="-128"/>
                <a:ea typeface="Meiryo UI" panose="020B0604030504040204" pitchFamily="50" charset="-128"/>
              </a:rPr>
              <a:t>）</a:t>
            </a:r>
          </a:p>
        </p:txBody>
      </p:sp>
      <p:graphicFrame>
        <p:nvGraphicFramePr>
          <p:cNvPr id="170" name="表 169"/>
          <p:cNvGraphicFramePr>
            <a:graphicFrameLocks noGrp="1"/>
          </p:cNvGraphicFramePr>
          <p:nvPr>
            <p:extLst>
              <p:ext uri="{D42A27DB-BD31-4B8C-83A1-F6EECF244321}">
                <p14:modId xmlns:p14="http://schemas.microsoft.com/office/powerpoint/2010/main" val="3294445699"/>
              </p:ext>
            </p:extLst>
          </p:nvPr>
        </p:nvGraphicFramePr>
        <p:xfrm>
          <a:off x="7192888" y="264096"/>
          <a:ext cx="5570612" cy="1116000"/>
        </p:xfrm>
        <a:graphic>
          <a:graphicData uri="http://schemas.openxmlformats.org/drawingml/2006/table">
            <a:tbl>
              <a:tblPr>
                <a:tableStyleId>{073A0DAA-6AF3-43AB-8588-CEC1D06C72B9}</a:tableStyleId>
              </a:tblPr>
              <a:tblGrid>
                <a:gridCol w="77019">
                  <a:extLst>
                    <a:ext uri="{9D8B030D-6E8A-4147-A177-3AD203B41FA5}">
                      <a16:colId xmlns:a16="http://schemas.microsoft.com/office/drawing/2014/main" val="2375738016"/>
                    </a:ext>
                  </a:extLst>
                </a:gridCol>
                <a:gridCol w="5493593">
                  <a:extLst>
                    <a:ext uri="{9D8B030D-6E8A-4147-A177-3AD203B41FA5}">
                      <a16:colId xmlns:a16="http://schemas.microsoft.com/office/drawing/2014/main" val="4208928748"/>
                    </a:ext>
                  </a:extLst>
                </a:gridCol>
              </a:tblGrid>
              <a:tr h="18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全体目標</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93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44000" lvl="1" indent="-90488">
                        <a:lnSpc>
                          <a:spcPts val="1100"/>
                        </a:lnSpc>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a:latin typeface="Meiryo UI" panose="020B0604030504040204" pitchFamily="50" charset="-128"/>
                          <a:ea typeface="Meiryo UI" panose="020B0604030504040204" pitchFamily="50" charset="-128"/>
                        </a:rPr>
                        <a:t>ことを目標とする。</a:t>
                      </a:r>
                    </a:p>
                    <a:p>
                      <a:pPr marL="144000" lvl="1" indent="-90488">
                        <a:lnSpc>
                          <a:spcPts val="1100"/>
                        </a:lnSpc>
                        <a:spcBef>
                          <a:spcPts val="300"/>
                        </a:spcBef>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府実態調査結果を基に、令和７年度における以下の数値について、計画作成時点の令和４年度の数値からの増減をめざす。</a:t>
                      </a: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7" name="グループ化 16"/>
          <p:cNvGrpSpPr/>
          <p:nvPr/>
        </p:nvGrpSpPr>
        <p:grpSpPr>
          <a:xfrm>
            <a:off x="3017680" y="1885072"/>
            <a:ext cx="4782359" cy="403140"/>
            <a:chOff x="3017680" y="1837447"/>
            <a:chExt cx="4782359" cy="403140"/>
          </a:xfrm>
        </p:grpSpPr>
        <p:sp>
          <p:nvSpPr>
            <p:cNvPr id="491" name="正方形/長方形 490"/>
            <p:cNvSpPr/>
            <p:nvPr/>
          </p:nvSpPr>
          <p:spPr>
            <a:xfrm>
              <a:off x="3017680" y="1871969"/>
              <a:ext cx="4782359" cy="368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児童・生徒への</a:t>
              </a:r>
              <a:r>
                <a:rPr lang="ja-JP" altLang="en-US" sz="900" b="1" u="sng">
                  <a:solidFill>
                    <a:schemeClr val="tx1"/>
                  </a:solidFill>
                  <a:latin typeface="メイリオ" panose="020B0604030504040204" pitchFamily="50" charset="-128"/>
                  <a:ea typeface="メイリオ" panose="020B0604030504040204" pitchFamily="50" charset="-128"/>
                </a:rPr>
                <a:t>普及啓発</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大学・専修学校等への普及啓発</a:t>
              </a: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若年層にかかわる機会がある人たちへの普及啓発</a:t>
              </a:r>
            </a:p>
          </p:txBody>
        </p:sp>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 ・拡充</a:t>
              </a:r>
              <a:endParaRPr lang="en-US" altLang="ja-JP" sz="900" b="1" dirty="0">
                <a:latin typeface="Meiryo UI" panose="020B0604030504040204" pitchFamily="50" charset="-128"/>
                <a:ea typeface="Meiryo UI" panose="020B0604030504040204" pitchFamily="50" charset="-128"/>
              </a:endParaRPr>
            </a:p>
          </p:txBody>
        </p:sp>
      </p:grpSp>
      <p:sp>
        <p:nvSpPr>
          <p:cNvPr id="179" name="正方形/長方形 178"/>
          <p:cNvSpPr/>
          <p:nvPr/>
        </p:nvSpPr>
        <p:spPr>
          <a:xfrm>
            <a:off x="4074348" y="252886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72417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027205" y="4051567"/>
            <a:ext cx="4760425" cy="467508"/>
            <a:chOff x="3027205" y="4022992"/>
            <a:chExt cx="4760425" cy="467508"/>
          </a:xfrm>
        </p:grpSpPr>
        <p:sp>
          <p:nvSpPr>
            <p:cNvPr id="473" name="正方形/長方形 472"/>
            <p:cNvSpPr/>
            <p:nvPr/>
          </p:nvSpPr>
          <p:spPr>
            <a:xfrm>
              <a:off x="3027205" y="4022992"/>
              <a:ext cx="4760425" cy="46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ギャンブル等依存症の治療が可能な医療機関の充実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専門治療プログラムの普及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受診したギャンブル等依存症の本人等への支援</a:t>
              </a: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9555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推進会議等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a:latin typeface="Meiryo UI" panose="020B0604030504040204" pitchFamily="50" charset="-128"/>
                          <a:ea typeface="Meiryo UI" panose="020B0604030504040204" pitchFamily="50" charset="-128"/>
                        </a:rPr>
                        <a:t>大阪府依存症関連機関連携会議</a:t>
                      </a:r>
                      <a:r>
                        <a:rPr kumimoji="1" lang="ja-JP" altLang="en-US" sz="1000" b="0" dirty="0">
                          <a:latin typeface="Meiryo UI" panose="020B0604030504040204" pitchFamily="50" charset="-128"/>
                          <a:ea typeface="Meiryo UI" panose="020B0604030504040204" pitchFamily="50" charset="-128"/>
                        </a:rPr>
                        <a:t>・専門部会</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a:latin typeface="Meiryo UI" panose="020B0604030504040204" pitchFamily="50" charset="-128"/>
                          <a:ea typeface="Meiryo UI" panose="020B0604030504040204" pitchFamily="50" charset="-128"/>
                        </a:rPr>
                        <a:t>大阪府依存症対策庁内連携会議</a:t>
                      </a: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215896580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進捗管理等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spc="-20" baseline="0" dirty="0">
                          <a:latin typeface="Meiryo UI" panose="020B0604030504040204" pitchFamily="50" charset="-128"/>
                          <a:ea typeface="Meiryo UI" panose="020B0604030504040204" pitchFamily="50" charset="-128"/>
                        </a:rPr>
                        <a:t>本計画については、推進本部において、計画に基づき実施する施策の実施状況の評価を行うとともに、その結果の取りまとめを行う際には、推進会議の意見を聴取する。</a:t>
                      </a:r>
                      <a:endParaRPr kumimoji="1" lang="en-US" altLang="ja-JP" sz="1000" b="0" spc="-20" baseline="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ギャンブル等依存症対策基金</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3" name="グループ化 12"/>
          <p:cNvGrpSpPr/>
          <p:nvPr/>
        </p:nvGrpSpPr>
        <p:grpSpPr>
          <a:xfrm>
            <a:off x="2422456" y="1670348"/>
            <a:ext cx="4664566" cy="134918"/>
            <a:chOff x="2656384" y="1632248"/>
            <a:chExt cx="4664566" cy="134918"/>
          </a:xfrm>
        </p:grpSpPr>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具体的な取組みとして新規事業を考えて</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いるもの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具体的な取組みとして事業の拡充等を考えているもの</a:t>
              </a:r>
            </a:p>
          </p:txBody>
        </p:sp>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新規</a:t>
              </a:r>
              <a:endParaRPr lang="en-US" altLang="ja-JP" sz="700" b="1" dirty="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拡充</a:t>
              </a:r>
              <a:endParaRPr lang="en-US" altLang="ja-JP" sz="700" b="1" dirty="0">
                <a:latin typeface="Meiryo UI" panose="020B0604030504040204" pitchFamily="50" charset="-128"/>
                <a:ea typeface="Meiryo UI" panose="020B0604030504040204" pitchFamily="50" charset="-128"/>
              </a:endParaRPr>
            </a:p>
          </p:txBody>
        </p:sp>
      </p:grpSp>
      <p:sp>
        <p:nvSpPr>
          <p:cNvPr id="236" name="正方形/長方形 235"/>
          <p:cNvSpPr/>
          <p:nvPr/>
        </p:nvSpPr>
        <p:spPr>
          <a:xfrm flipV="1">
            <a:off x="-7912" y="210600"/>
            <a:ext cx="12780000" cy="2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058587" y="267636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058587"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058587"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058587"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058587" y="566679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058587"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058587"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058587"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1010"/>
            <a:ext cx="155390" cy="3481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85922"/>
            <a:ext cx="157772" cy="3571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71230"/>
            <a:ext cx="156343" cy="31469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69188"/>
            <a:ext cx="156819" cy="3148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578814" y="984176"/>
            <a:ext cx="4184685" cy="425524"/>
          </a:xfrm>
          <a:prstGeom prst="rect">
            <a:avLst/>
          </a:prstGeom>
          <a:solidFill>
            <a:srgbClr val="FFFF99"/>
          </a:solidFill>
        </p:spPr>
        <p:txBody>
          <a:bodyPr wrap="square" lIns="7200" tIns="36000" rIns="7200" bIns="36000" rtlCol="0" anchor="ctr">
            <a:noAutofit/>
          </a:bodyPr>
          <a:lstStyle/>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ギャンブル等依存が疑われる人等</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の割合」の低減</a:t>
            </a:r>
            <a:endPar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ギャンブル等依存症は病気であることを知っている</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と回答した府民の割合」の増加</a:t>
            </a:r>
            <a:endPar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4" name="二等辺三角形 163"/>
          <p:cNvSpPr/>
          <p:nvPr/>
        </p:nvSpPr>
        <p:spPr>
          <a:xfrm rot="5400000" flipH="1">
            <a:off x="8306916" y="1128192"/>
            <a:ext cx="360040" cy="148208"/>
          </a:xfrm>
          <a:prstGeom prst="triangle">
            <a:avLst/>
          </a:prstGeom>
          <a:gradFill>
            <a:gsLst>
              <a:gs pos="29000">
                <a:srgbClr val="3333FF"/>
              </a:gs>
              <a:gs pos="3000">
                <a:srgbClr val="0000CC"/>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159" name="正方形/長方形 158"/>
          <p:cNvSpPr/>
          <p:nvPr/>
        </p:nvSpPr>
        <p:spPr>
          <a:xfrm>
            <a:off x="7458140" y="2393856"/>
            <a:ext cx="5256000" cy="62366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60" name="正方形/長方形 159"/>
          <p:cNvSpPr/>
          <p:nvPr/>
        </p:nvSpPr>
        <p:spPr>
          <a:xfrm>
            <a:off x="10712264"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a:solidFill>
                  <a:schemeClr val="tx1"/>
                </a:solidFill>
                <a:latin typeface="Meiryo UI" panose="020B0604030504040204" pitchFamily="50" charset="-128"/>
                <a:ea typeface="Meiryo UI" panose="020B0604030504040204" pitchFamily="50" charset="-128"/>
              </a:rPr>
              <a:t>名</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1" name="正方形/長方形 160"/>
          <p:cNvSpPr/>
          <p:nvPr/>
        </p:nvSpPr>
        <p:spPr>
          <a:xfrm>
            <a:off x="11729496"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2,000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62" name="正方形/長方形 161"/>
          <p:cNvSpPr/>
          <p:nvPr/>
        </p:nvSpPr>
        <p:spPr>
          <a:xfrm>
            <a:off x="10712264"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5,606</a:t>
            </a:r>
            <a:r>
              <a:rPr lang="ja-JP" altLang="en-US" sz="700" b="1" spc="-60" dirty="0">
                <a:solidFill>
                  <a:schemeClr val="tx1"/>
                </a:solidFill>
                <a:latin typeface="Meiryo UI" panose="020B0604030504040204" pitchFamily="50" charset="-128"/>
                <a:ea typeface="Meiryo UI" panose="020B0604030504040204" pitchFamily="50" charset="-128"/>
              </a:rPr>
              <a:t>件</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5" name="正方形/長方形 164"/>
          <p:cNvSpPr/>
          <p:nvPr/>
        </p:nvSpPr>
        <p:spPr>
          <a:xfrm>
            <a:off x="11729496"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2</a:t>
            </a:r>
            <a:r>
              <a:rPr lang="ja-JP" altLang="en-US" sz="700" b="1" spc="-60" dirty="0">
                <a:solidFill>
                  <a:schemeClr val="tx1"/>
                </a:solidFill>
                <a:latin typeface="Meiryo UI" panose="020B0604030504040204" pitchFamily="50" charset="-128"/>
                <a:ea typeface="Meiryo UI" panose="020B0604030504040204" pitchFamily="50" charset="-128"/>
              </a:rPr>
              <a:t>万件以上</a:t>
            </a:r>
            <a:r>
              <a:rPr lang="en-US" altLang="ja-JP" sz="600" b="1" spc="-60" dirty="0">
                <a:solidFill>
                  <a:schemeClr val="tx1"/>
                </a:solidFill>
                <a:latin typeface="Meiryo UI" panose="020B0604030504040204" pitchFamily="50" charset="-128"/>
                <a:ea typeface="Meiryo UI" panose="020B0604030504040204" pitchFamily="50" charset="-128"/>
              </a:rPr>
              <a:t>※4</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6" name="正方形/長方形 165"/>
          <p:cNvSpPr/>
          <p:nvPr/>
        </p:nvSpPr>
        <p:spPr>
          <a:xfrm>
            <a:off x="7556310" y="242844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依存症総合ポータルサイトのアクセス数</a:t>
            </a:r>
          </a:p>
        </p:txBody>
      </p:sp>
      <p:sp>
        <p:nvSpPr>
          <p:cNvPr id="167" name="正方形/長方形 166"/>
          <p:cNvSpPr/>
          <p:nvPr/>
        </p:nvSpPr>
        <p:spPr>
          <a:xfrm>
            <a:off x="7556310" y="271993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247" name="正方形/長方形 246"/>
          <p:cNvSpPr/>
          <p:nvPr/>
        </p:nvSpPr>
        <p:spPr>
          <a:xfrm>
            <a:off x="7328168" y="1097712"/>
            <a:ext cx="1008112" cy="177924"/>
          </a:xfrm>
          <a:prstGeom prst="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rPr>
              <a:t>全体目標に対する指標</a:t>
            </a:r>
            <a:endParaRPr lang="en-US" altLang="ja-JP" sz="800" b="1" dirty="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9353128"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※6</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区域整備計画の認定等の進捗に合わせ計画的に推進</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9" name="正方形/長方形 148"/>
          <p:cNvSpPr/>
          <p:nvPr/>
        </p:nvSpPr>
        <p:spPr>
          <a:xfrm>
            <a:off x="9353128" y="8538919"/>
            <a:ext cx="2592288" cy="11963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※4</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年度は運用時期が下半期となるため半数の</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万件</a:t>
            </a:r>
          </a:p>
          <a:p>
            <a:pPr marL="85725" algn="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0" name="正方形/長方形 149"/>
          <p:cNvSpPr/>
          <p:nvPr/>
        </p:nvSpPr>
        <p:spPr>
          <a:xfrm>
            <a:off x="6976864" y="8535491"/>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Web</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研修のみの参加者数であるため参考値</a:t>
            </a:r>
          </a:p>
        </p:txBody>
      </p:sp>
      <p:sp>
        <p:nvSpPr>
          <p:cNvPr id="151" name="正方形/長方形 150"/>
          <p:cNvSpPr/>
          <p:nvPr/>
        </p:nvSpPr>
        <p:spPr>
          <a:xfrm>
            <a:off x="9137104" y="8428038"/>
            <a:ext cx="3728592" cy="1889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年度は実施時期が下半期となるため半数の</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50</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実施状況は府立高校を対象に把握</a:t>
            </a:r>
          </a:p>
        </p:txBody>
      </p:sp>
      <p:sp>
        <p:nvSpPr>
          <p:cNvPr id="152" name="正方形/長方形 151"/>
          <p:cNvSpPr/>
          <p:nvPr/>
        </p:nvSpPr>
        <p:spPr>
          <a:xfrm>
            <a:off x="6976864" y="8428038"/>
            <a:ext cx="2592288" cy="1502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府立高校における出前授業の実施数のため参考値</a:t>
            </a:r>
          </a:p>
        </p:txBody>
      </p:sp>
      <p:sp>
        <p:nvSpPr>
          <p:cNvPr id="153" name="正方形/長方形 152"/>
          <p:cNvSpPr/>
          <p:nvPr/>
        </p:nvSpPr>
        <p:spPr>
          <a:xfrm flipV="1">
            <a:off x="29512" y="8796338"/>
            <a:ext cx="12780000" cy="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6976864"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※5</a:t>
            </a:r>
            <a:r>
              <a:rPr lang="ja-JP" altLang="en-US" sz="700">
                <a:solidFill>
                  <a:schemeClr val="tx1">
                    <a:lumMod val="85000"/>
                    <a:lumOff val="15000"/>
                  </a:schemeClr>
                </a:solidFill>
                <a:latin typeface="メイリオ" panose="020B0604030504040204" pitchFamily="50" charset="-128"/>
                <a:ea typeface="メイリオ" panose="020B0604030504040204" pitchFamily="50" charset="-128"/>
              </a:rPr>
              <a:t> 新規の相談に</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は全て自助</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G</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等を紹介・情報提供する</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712068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2213</Words>
  <Application>Microsoft Office PowerPoint</Application>
  <PresentationFormat>A3 297x420 mm</PresentationFormat>
  <Paragraphs>297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2024-09-27T04:49:55Z</dcterms:created>
  <dcterms:modified xsi:type="dcterms:W3CDTF">2024-09-27T04:50:01Z</dcterms:modified>
</cp:coreProperties>
</file>