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59" r:id="rId2"/>
  </p:sldIdLst>
  <p:sldSz cx="10440988" cy="14401800"/>
  <p:notesSz cx="9926638" cy="6797675"/>
  <p:defaultTextStyle>
    <a:defPPr>
      <a:defRPr lang="ja-JP"/>
    </a:defPPr>
    <a:lvl1pPr marL="0" algn="l" defTabSz="1419515" rtl="0" eaLnBrk="1" latinLnBrk="0" hangingPunct="1">
      <a:defRPr kumimoji="1" sz="2800" kern="1200">
        <a:solidFill>
          <a:schemeClr val="tx1"/>
        </a:solidFill>
        <a:latin typeface="+mn-lt"/>
        <a:ea typeface="+mn-ea"/>
        <a:cs typeface="+mn-cs"/>
      </a:defRPr>
    </a:lvl1pPr>
    <a:lvl2pPr marL="709757" algn="l" defTabSz="1419515" rtl="0" eaLnBrk="1" latinLnBrk="0" hangingPunct="1">
      <a:defRPr kumimoji="1" sz="2800" kern="1200">
        <a:solidFill>
          <a:schemeClr val="tx1"/>
        </a:solidFill>
        <a:latin typeface="+mn-lt"/>
        <a:ea typeface="+mn-ea"/>
        <a:cs typeface="+mn-cs"/>
      </a:defRPr>
    </a:lvl2pPr>
    <a:lvl3pPr marL="1419515" algn="l" defTabSz="1419515" rtl="0" eaLnBrk="1" latinLnBrk="0" hangingPunct="1">
      <a:defRPr kumimoji="1" sz="2800" kern="1200">
        <a:solidFill>
          <a:schemeClr val="tx1"/>
        </a:solidFill>
        <a:latin typeface="+mn-lt"/>
        <a:ea typeface="+mn-ea"/>
        <a:cs typeface="+mn-cs"/>
      </a:defRPr>
    </a:lvl3pPr>
    <a:lvl4pPr marL="2129272" algn="l" defTabSz="1419515" rtl="0" eaLnBrk="1" latinLnBrk="0" hangingPunct="1">
      <a:defRPr kumimoji="1" sz="2800" kern="1200">
        <a:solidFill>
          <a:schemeClr val="tx1"/>
        </a:solidFill>
        <a:latin typeface="+mn-lt"/>
        <a:ea typeface="+mn-ea"/>
        <a:cs typeface="+mn-cs"/>
      </a:defRPr>
    </a:lvl4pPr>
    <a:lvl5pPr marL="2839029" algn="l" defTabSz="1419515" rtl="0" eaLnBrk="1" latinLnBrk="0" hangingPunct="1">
      <a:defRPr kumimoji="1" sz="2800" kern="1200">
        <a:solidFill>
          <a:schemeClr val="tx1"/>
        </a:solidFill>
        <a:latin typeface="+mn-lt"/>
        <a:ea typeface="+mn-ea"/>
        <a:cs typeface="+mn-cs"/>
      </a:defRPr>
    </a:lvl5pPr>
    <a:lvl6pPr marL="3548786" algn="l" defTabSz="1419515" rtl="0" eaLnBrk="1" latinLnBrk="0" hangingPunct="1">
      <a:defRPr kumimoji="1" sz="2800" kern="1200">
        <a:solidFill>
          <a:schemeClr val="tx1"/>
        </a:solidFill>
        <a:latin typeface="+mn-lt"/>
        <a:ea typeface="+mn-ea"/>
        <a:cs typeface="+mn-cs"/>
      </a:defRPr>
    </a:lvl6pPr>
    <a:lvl7pPr marL="4258544" algn="l" defTabSz="1419515" rtl="0" eaLnBrk="1" latinLnBrk="0" hangingPunct="1">
      <a:defRPr kumimoji="1" sz="2800" kern="1200">
        <a:solidFill>
          <a:schemeClr val="tx1"/>
        </a:solidFill>
        <a:latin typeface="+mn-lt"/>
        <a:ea typeface="+mn-ea"/>
        <a:cs typeface="+mn-cs"/>
      </a:defRPr>
    </a:lvl7pPr>
    <a:lvl8pPr marL="4968301" algn="l" defTabSz="1419515" rtl="0" eaLnBrk="1" latinLnBrk="0" hangingPunct="1">
      <a:defRPr kumimoji="1" sz="2800" kern="1200">
        <a:solidFill>
          <a:schemeClr val="tx1"/>
        </a:solidFill>
        <a:latin typeface="+mn-lt"/>
        <a:ea typeface="+mn-ea"/>
        <a:cs typeface="+mn-cs"/>
      </a:defRPr>
    </a:lvl8pPr>
    <a:lvl9pPr marL="5678058" algn="l" defTabSz="1419515" rtl="0" eaLnBrk="1" latinLnBrk="0" hangingPunct="1">
      <a:defRPr kumimoji="1" sz="2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977" userDrawn="1">
          <p15:clr>
            <a:srgbClr val="A4A3A4"/>
          </p15:clr>
        </p15:guide>
        <p15:guide id="2" pos="328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147" autoAdjust="0"/>
    <p:restoredTop sz="94075" autoAdjust="0"/>
  </p:normalViewPr>
  <p:slideViewPr>
    <p:cSldViewPr>
      <p:cViewPr varScale="1">
        <p:scale>
          <a:sx n="36" d="100"/>
          <a:sy n="36" d="100"/>
        </p:scale>
        <p:origin x="2658" y="66"/>
      </p:cViewPr>
      <p:guideLst>
        <p:guide orient="horz" pos="7977"/>
        <p:guide pos="3289"/>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301434" cy="339830"/>
          </a:xfrm>
          <a:prstGeom prst="rect">
            <a:avLst/>
          </a:prstGeom>
        </p:spPr>
        <p:txBody>
          <a:bodyPr vert="horz" lIns="62881" tIns="31443" rIns="62881" bIns="31443" rtlCol="0"/>
          <a:lstStyle>
            <a:lvl1pPr algn="l">
              <a:defRPr sz="800"/>
            </a:lvl1pPr>
          </a:lstStyle>
          <a:p>
            <a:endParaRPr kumimoji="1" lang="ja-JP" altLang="en-US"/>
          </a:p>
        </p:txBody>
      </p:sp>
      <p:sp>
        <p:nvSpPr>
          <p:cNvPr id="3" name="日付プレースホルダー 2"/>
          <p:cNvSpPr>
            <a:spLocks noGrp="1"/>
          </p:cNvSpPr>
          <p:nvPr>
            <p:ph type="dt" idx="1"/>
          </p:nvPr>
        </p:nvSpPr>
        <p:spPr>
          <a:xfrm>
            <a:off x="5623012" y="0"/>
            <a:ext cx="4301434" cy="339830"/>
          </a:xfrm>
          <a:prstGeom prst="rect">
            <a:avLst/>
          </a:prstGeom>
        </p:spPr>
        <p:txBody>
          <a:bodyPr vert="horz" lIns="62881" tIns="31443" rIns="62881" bIns="31443" rtlCol="0"/>
          <a:lstStyle>
            <a:lvl1pPr algn="r">
              <a:defRPr sz="800"/>
            </a:lvl1pPr>
          </a:lstStyle>
          <a:p>
            <a:fld id="{97DC4E83-5AAC-4D06-818B-BD120A4FD65E}" type="datetimeFigureOut">
              <a:rPr kumimoji="1" lang="ja-JP" altLang="en-US" smtClean="0"/>
              <a:t>2022/1/31</a:t>
            </a:fld>
            <a:endParaRPr kumimoji="1" lang="ja-JP" altLang="en-US"/>
          </a:p>
        </p:txBody>
      </p:sp>
      <p:sp>
        <p:nvSpPr>
          <p:cNvPr id="4" name="スライド イメージ プレースホルダー 3"/>
          <p:cNvSpPr>
            <a:spLocks noGrp="1" noRot="1" noChangeAspect="1"/>
          </p:cNvSpPr>
          <p:nvPr>
            <p:ph type="sldImg" idx="2"/>
          </p:nvPr>
        </p:nvSpPr>
        <p:spPr>
          <a:xfrm>
            <a:off x="4041775" y="511175"/>
            <a:ext cx="1846263" cy="2546350"/>
          </a:xfrm>
          <a:prstGeom prst="rect">
            <a:avLst/>
          </a:prstGeom>
          <a:noFill/>
          <a:ln w="12700">
            <a:solidFill>
              <a:prstClr val="black"/>
            </a:solidFill>
          </a:ln>
        </p:spPr>
        <p:txBody>
          <a:bodyPr vert="horz" lIns="62881" tIns="31443" rIns="62881" bIns="31443" rtlCol="0" anchor="ctr"/>
          <a:lstStyle/>
          <a:p>
            <a:endParaRPr lang="ja-JP" altLang="en-US"/>
          </a:p>
        </p:txBody>
      </p:sp>
      <p:sp>
        <p:nvSpPr>
          <p:cNvPr id="5" name="ノート プレースホルダー 4"/>
          <p:cNvSpPr>
            <a:spLocks noGrp="1"/>
          </p:cNvSpPr>
          <p:nvPr>
            <p:ph type="body" sz="quarter" idx="3"/>
          </p:nvPr>
        </p:nvSpPr>
        <p:spPr>
          <a:xfrm>
            <a:off x="992560" y="3228928"/>
            <a:ext cx="7941529" cy="3058465"/>
          </a:xfrm>
          <a:prstGeom prst="rect">
            <a:avLst/>
          </a:prstGeom>
        </p:spPr>
        <p:txBody>
          <a:bodyPr vert="horz" lIns="62881" tIns="31443" rIns="62881" bIns="3144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6456761"/>
            <a:ext cx="4301434" cy="339829"/>
          </a:xfrm>
          <a:prstGeom prst="rect">
            <a:avLst/>
          </a:prstGeom>
        </p:spPr>
        <p:txBody>
          <a:bodyPr vert="horz" lIns="62881" tIns="31443" rIns="62881" bIns="31443" rtlCol="0" anchor="b"/>
          <a:lstStyle>
            <a:lvl1pPr algn="l">
              <a:defRPr sz="800"/>
            </a:lvl1pPr>
          </a:lstStyle>
          <a:p>
            <a:endParaRPr kumimoji="1" lang="ja-JP" altLang="en-US"/>
          </a:p>
        </p:txBody>
      </p:sp>
      <p:sp>
        <p:nvSpPr>
          <p:cNvPr id="7" name="スライド番号プレースホルダー 6"/>
          <p:cNvSpPr>
            <a:spLocks noGrp="1"/>
          </p:cNvSpPr>
          <p:nvPr>
            <p:ph type="sldNum" sz="quarter" idx="5"/>
          </p:nvPr>
        </p:nvSpPr>
        <p:spPr>
          <a:xfrm>
            <a:off x="5623012" y="6456761"/>
            <a:ext cx="4301434" cy="339829"/>
          </a:xfrm>
          <a:prstGeom prst="rect">
            <a:avLst/>
          </a:prstGeom>
        </p:spPr>
        <p:txBody>
          <a:bodyPr vert="horz" lIns="62881" tIns="31443" rIns="62881" bIns="31443" rtlCol="0" anchor="b"/>
          <a:lstStyle>
            <a:lvl1pPr algn="r">
              <a:defRPr sz="800"/>
            </a:lvl1pPr>
          </a:lstStyle>
          <a:p>
            <a:fld id="{E911079A-2B72-46F5-B2A3-761E6776E3BC}" type="slidenum">
              <a:rPr kumimoji="1" lang="ja-JP" altLang="en-US" smtClean="0"/>
              <a:t>‹#›</a:t>
            </a:fld>
            <a:endParaRPr kumimoji="1" lang="ja-JP" altLang="en-US"/>
          </a:p>
        </p:txBody>
      </p:sp>
    </p:spTree>
    <p:extLst>
      <p:ext uri="{BB962C8B-B14F-4D97-AF65-F5344CB8AC3E}">
        <p14:creationId xmlns:p14="http://schemas.microsoft.com/office/powerpoint/2010/main" val="149308055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41775" y="511175"/>
            <a:ext cx="1846263" cy="254635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911079A-2B72-46F5-B2A3-761E6776E3BC}" type="slidenum">
              <a:rPr kumimoji="1" lang="ja-JP" altLang="en-US" smtClean="0"/>
              <a:t>1</a:t>
            </a:fld>
            <a:endParaRPr kumimoji="1" lang="ja-JP" altLang="en-US"/>
          </a:p>
        </p:txBody>
      </p:sp>
    </p:spTree>
    <p:extLst>
      <p:ext uri="{BB962C8B-B14F-4D97-AF65-F5344CB8AC3E}">
        <p14:creationId xmlns:p14="http://schemas.microsoft.com/office/powerpoint/2010/main" val="9468613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83074" y="4473894"/>
            <a:ext cx="8874840" cy="3087052"/>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566148" y="8161020"/>
            <a:ext cx="7308692" cy="3680459"/>
          </a:xfrm>
        </p:spPr>
        <p:txBody>
          <a:bodyPr/>
          <a:lstStyle>
            <a:lvl1pPr marL="0" indent="0" algn="ctr">
              <a:buNone/>
              <a:defRPr>
                <a:solidFill>
                  <a:schemeClr val="tx1">
                    <a:tint val="75000"/>
                  </a:schemeClr>
                </a:solidFill>
              </a:defRPr>
            </a:lvl1pPr>
            <a:lvl2pPr marL="979039" indent="0" algn="ctr">
              <a:buNone/>
              <a:defRPr>
                <a:solidFill>
                  <a:schemeClr val="tx1">
                    <a:tint val="75000"/>
                  </a:schemeClr>
                </a:solidFill>
              </a:defRPr>
            </a:lvl2pPr>
            <a:lvl3pPr marL="1958079" indent="0" algn="ctr">
              <a:buNone/>
              <a:defRPr>
                <a:solidFill>
                  <a:schemeClr val="tx1">
                    <a:tint val="75000"/>
                  </a:schemeClr>
                </a:solidFill>
              </a:defRPr>
            </a:lvl3pPr>
            <a:lvl4pPr marL="2937118" indent="0" algn="ctr">
              <a:buNone/>
              <a:defRPr>
                <a:solidFill>
                  <a:schemeClr val="tx1">
                    <a:tint val="75000"/>
                  </a:schemeClr>
                </a:solidFill>
              </a:defRPr>
            </a:lvl4pPr>
            <a:lvl5pPr marL="3916157" indent="0" algn="ctr">
              <a:buNone/>
              <a:defRPr>
                <a:solidFill>
                  <a:schemeClr val="tx1">
                    <a:tint val="75000"/>
                  </a:schemeClr>
                </a:solidFill>
              </a:defRPr>
            </a:lvl5pPr>
            <a:lvl6pPr marL="4895195" indent="0" algn="ctr">
              <a:buNone/>
              <a:defRPr>
                <a:solidFill>
                  <a:schemeClr val="tx1">
                    <a:tint val="75000"/>
                  </a:schemeClr>
                </a:solidFill>
              </a:defRPr>
            </a:lvl6pPr>
            <a:lvl7pPr marL="5874236" indent="0" algn="ctr">
              <a:buNone/>
              <a:defRPr>
                <a:solidFill>
                  <a:schemeClr val="tx1">
                    <a:tint val="75000"/>
                  </a:schemeClr>
                </a:solidFill>
              </a:defRPr>
            </a:lvl7pPr>
            <a:lvl8pPr marL="6853274" indent="0" algn="ctr">
              <a:buNone/>
              <a:defRPr>
                <a:solidFill>
                  <a:schemeClr val="tx1">
                    <a:tint val="75000"/>
                  </a:schemeClr>
                </a:solidFill>
              </a:defRPr>
            </a:lvl8pPr>
            <a:lvl9pPr marL="7832313"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2022/1/31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2022/1/31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569717" y="576742"/>
            <a:ext cx="2349222" cy="12288202"/>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522050" y="576742"/>
            <a:ext cx="6873650" cy="12288202"/>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2022/1/31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2022/1/31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24766" y="9254491"/>
            <a:ext cx="8874840" cy="2860357"/>
          </a:xfrm>
        </p:spPr>
        <p:txBody>
          <a:bodyPr anchor="t"/>
          <a:lstStyle>
            <a:lvl1pPr algn="l">
              <a:defRPr sz="8552"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824766" y="6104099"/>
            <a:ext cx="8874840" cy="3150392"/>
          </a:xfrm>
        </p:spPr>
        <p:txBody>
          <a:bodyPr anchor="b"/>
          <a:lstStyle>
            <a:lvl1pPr marL="0" indent="0">
              <a:buNone/>
              <a:defRPr sz="4276">
                <a:solidFill>
                  <a:schemeClr val="tx1">
                    <a:tint val="75000"/>
                  </a:schemeClr>
                </a:solidFill>
              </a:defRPr>
            </a:lvl1pPr>
            <a:lvl2pPr marL="979039" indent="0">
              <a:buNone/>
              <a:defRPr sz="3862">
                <a:solidFill>
                  <a:schemeClr val="tx1">
                    <a:tint val="75000"/>
                  </a:schemeClr>
                </a:solidFill>
              </a:defRPr>
            </a:lvl2pPr>
            <a:lvl3pPr marL="1958079" indent="0">
              <a:buNone/>
              <a:defRPr sz="3449">
                <a:solidFill>
                  <a:schemeClr val="tx1">
                    <a:tint val="75000"/>
                  </a:schemeClr>
                </a:solidFill>
              </a:defRPr>
            </a:lvl3pPr>
            <a:lvl4pPr marL="2937118" indent="0">
              <a:buNone/>
              <a:defRPr sz="3035">
                <a:solidFill>
                  <a:schemeClr val="tx1">
                    <a:tint val="75000"/>
                  </a:schemeClr>
                </a:solidFill>
              </a:defRPr>
            </a:lvl4pPr>
            <a:lvl5pPr marL="3916157" indent="0">
              <a:buNone/>
              <a:defRPr sz="3035">
                <a:solidFill>
                  <a:schemeClr val="tx1">
                    <a:tint val="75000"/>
                  </a:schemeClr>
                </a:solidFill>
              </a:defRPr>
            </a:lvl5pPr>
            <a:lvl6pPr marL="4895195" indent="0">
              <a:buNone/>
              <a:defRPr sz="3035">
                <a:solidFill>
                  <a:schemeClr val="tx1">
                    <a:tint val="75000"/>
                  </a:schemeClr>
                </a:solidFill>
              </a:defRPr>
            </a:lvl6pPr>
            <a:lvl7pPr marL="5874236" indent="0">
              <a:buNone/>
              <a:defRPr sz="3035">
                <a:solidFill>
                  <a:schemeClr val="tx1">
                    <a:tint val="75000"/>
                  </a:schemeClr>
                </a:solidFill>
              </a:defRPr>
            </a:lvl7pPr>
            <a:lvl8pPr marL="6853274" indent="0">
              <a:buNone/>
              <a:defRPr sz="3035">
                <a:solidFill>
                  <a:schemeClr val="tx1">
                    <a:tint val="75000"/>
                  </a:schemeClr>
                </a:solidFill>
              </a:defRPr>
            </a:lvl8pPr>
            <a:lvl9pPr marL="7832313" indent="0">
              <a:buNone/>
              <a:defRPr sz="3035">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2022/1/31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522050" y="3360423"/>
            <a:ext cx="4611436" cy="9504522"/>
          </a:xfrm>
        </p:spPr>
        <p:txBody>
          <a:bodyPr/>
          <a:lstStyle>
            <a:lvl1pPr>
              <a:defRPr sz="5931"/>
            </a:lvl1pPr>
            <a:lvl2pPr>
              <a:defRPr sz="5104"/>
            </a:lvl2pPr>
            <a:lvl3pPr>
              <a:defRPr sz="4276"/>
            </a:lvl3pPr>
            <a:lvl4pPr>
              <a:defRPr sz="3862"/>
            </a:lvl4pPr>
            <a:lvl5pPr>
              <a:defRPr sz="3862"/>
            </a:lvl5pPr>
            <a:lvl6pPr>
              <a:defRPr sz="3862"/>
            </a:lvl6pPr>
            <a:lvl7pPr>
              <a:defRPr sz="3862"/>
            </a:lvl7pPr>
            <a:lvl8pPr>
              <a:defRPr sz="3862"/>
            </a:lvl8pPr>
            <a:lvl9pPr>
              <a:defRPr sz="3862"/>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5307503" y="3360423"/>
            <a:ext cx="4611436" cy="9504522"/>
          </a:xfrm>
        </p:spPr>
        <p:txBody>
          <a:bodyPr/>
          <a:lstStyle>
            <a:lvl1pPr>
              <a:defRPr sz="5931"/>
            </a:lvl1pPr>
            <a:lvl2pPr>
              <a:defRPr sz="5104"/>
            </a:lvl2pPr>
            <a:lvl3pPr>
              <a:defRPr sz="4276"/>
            </a:lvl3pPr>
            <a:lvl4pPr>
              <a:defRPr sz="3862"/>
            </a:lvl4pPr>
            <a:lvl5pPr>
              <a:defRPr sz="3862"/>
            </a:lvl5pPr>
            <a:lvl6pPr>
              <a:defRPr sz="3862"/>
            </a:lvl6pPr>
            <a:lvl7pPr>
              <a:defRPr sz="3862"/>
            </a:lvl7pPr>
            <a:lvl8pPr>
              <a:defRPr sz="3862"/>
            </a:lvl8pPr>
            <a:lvl9pPr>
              <a:defRPr sz="3862"/>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2022/1/31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522049" y="3223738"/>
            <a:ext cx="4613250" cy="1343500"/>
          </a:xfrm>
        </p:spPr>
        <p:txBody>
          <a:bodyPr anchor="b"/>
          <a:lstStyle>
            <a:lvl1pPr marL="0" indent="0">
              <a:buNone/>
              <a:defRPr sz="5104" b="1"/>
            </a:lvl1pPr>
            <a:lvl2pPr marL="979039" indent="0">
              <a:buNone/>
              <a:defRPr sz="4276" b="1"/>
            </a:lvl2pPr>
            <a:lvl3pPr marL="1958079" indent="0">
              <a:buNone/>
              <a:defRPr sz="3862" b="1"/>
            </a:lvl3pPr>
            <a:lvl4pPr marL="2937118" indent="0">
              <a:buNone/>
              <a:defRPr sz="3449" b="1"/>
            </a:lvl4pPr>
            <a:lvl5pPr marL="3916157" indent="0">
              <a:buNone/>
              <a:defRPr sz="3449" b="1"/>
            </a:lvl5pPr>
            <a:lvl6pPr marL="4895195" indent="0">
              <a:buNone/>
              <a:defRPr sz="3449" b="1"/>
            </a:lvl6pPr>
            <a:lvl7pPr marL="5874236" indent="0">
              <a:buNone/>
              <a:defRPr sz="3449" b="1"/>
            </a:lvl7pPr>
            <a:lvl8pPr marL="6853274" indent="0">
              <a:buNone/>
              <a:defRPr sz="3449" b="1"/>
            </a:lvl8pPr>
            <a:lvl9pPr marL="7832313" indent="0">
              <a:buNone/>
              <a:defRPr sz="3449"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522049" y="4567239"/>
            <a:ext cx="4613250" cy="8297704"/>
          </a:xfrm>
        </p:spPr>
        <p:txBody>
          <a:bodyPr/>
          <a:lstStyle>
            <a:lvl1pPr>
              <a:defRPr sz="5104"/>
            </a:lvl1pPr>
            <a:lvl2pPr>
              <a:defRPr sz="4276"/>
            </a:lvl2pPr>
            <a:lvl3pPr>
              <a:defRPr sz="3862"/>
            </a:lvl3pPr>
            <a:lvl4pPr>
              <a:defRPr sz="3449"/>
            </a:lvl4pPr>
            <a:lvl5pPr>
              <a:defRPr sz="3449"/>
            </a:lvl5pPr>
            <a:lvl6pPr>
              <a:defRPr sz="3449"/>
            </a:lvl6pPr>
            <a:lvl7pPr>
              <a:defRPr sz="3449"/>
            </a:lvl7pPr>
            <a:lvl8pPr>
              <a:defRPr sz="3449"/>
            </a:lvl8pPr>
            <a:lvl9pPr>
              <a:defRPr sz="3449"/>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5303877" y="3223738"/>
            <a:ext cx="4615062" cy="1343500"/>
          </a:xfrm>
        </p:spPr>
        <p:txBody>
          <a:bodyPr anchor="b"/>
          <a:lstStyle>
            <a:lvl1pPr marL="0" indent="0">
              <a:buNone/>
              <a:defRPr sz="5104" b="1"/>
            </a:lvl1pPr>
            <a:lvl2pPr marL="979039" indent="0">
              <a:buNone/>
              <a:defRPr sz="4276" b="1"/>
            </a:lvl2pPr>
            <a:lvl3pPr marL="1958079" indent="0">
              <a:buNone/>
              <a:defRPr sz="3862" b="1"/>
            </a:lvl3pPr>
            <a:lvl4pPr marL="2937118" indent="0">
              <a:buNone/>
              <a:defRPr sz="3449" b="1"/>
            </a:lvl4pPr>
            <a:lvl5pPr marL="3916157" indent="0">
              <a:buNone/>
              <a:defRPr sz="3449" b="1"/>
            </a:lvl5pPr>
            <a:lvl6pPr marL="4895195" indent="0">
              <a:buNone/>
              <a:defRPr sz="3449" b="1"/>
            </a:lvl6pPr>
            <a:lvl7pPr marL="5874236" indent="0">
              <a:buNone/>
              <a:defRPr sz="3449" b="1"/>
            </a:lvl7pPr>
            <a:lvl8pPr marL="6853274" indent="0">
              <a:buNone/>
              <a:defRPr sz="3449" b="1"/>
            </a:lvl8pPr>
            <a:lvl9pPr marL="7832313" indent="0">
              <a:buNone/>
              <a:defRPr sz="3449"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5303877" y="4567239"/>
            <a:ext cx="4615062" cy="8297704"/>
          </a:xfrm>
        </p:spPr>
        <p:txBody>
          <a:bodyPr/>
          <a:lstStyle>
            <a:lvl1pPr>
              <a:defRPr sz="5104"/>
            </a:lvl1pPr>
            <a:lvl2pPr>
              <a:defRPr sz="4276"/>
            </a:lvl2pPr>
            <a:lvl3pPr>
              <a:defRPr sz="3862"/>
            </a:lvl3pPr>
            <a:lvl4pPr>
              <a:defRPr sz="3449"/>
            </a:lvl4pPr>
            <a:lvl5pPr>
              <a:defRPr sz="3449"/>
            </a:lvl5pPr>
            <a:lvl6pPr>
              <a:defRPr sz="3449"/>
            </a:lvl6pPr>
            <a:lvl7pPr>
              <a:defRPr sz="3449"/>
            </a:lvl7pPr>
            <a:lvl8pPr>
              <a:defRPr sz="3449"/>
            </a:lvl8pPr>
            <a:lvl9pPr>
              <a:defRPr sz="3449"/>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2022/1/31</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2022/1/31</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2022/1/31</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22051" y="573406"/>
            <a:ext cx="3435013" cy="2440304"/>
          </a:xfrm>
        </p:spPr>
        <p:txBody>
          <a:bodyPr anchor="b"/>
          <a:lstStyle>
            <a:lvl1pPr algn="l">
              <a:defRPr sz="4276" b="1"/>
            </a:lvl1pPr>
          </a:lstStyle>
          <a:p>
            <a:r>
              <a:rPr kumimoji="1" lang="ja-JP" altLang="en-US"/>
              <a:t>マスタ タイトルの書式設定</a:t>
            </a:r>
          </a:p>
        </p:txBody>
      </p:sp>
      <p:sp>
        <p:nvSpPr>
          <p:cNvPr id="3" name="コンテンツ プレースホルダ 2"/>
          <p:cNvSpPr>
            <a:spLocks noGrp="1"/>
          </p:cNvSpPr>
          <p:nvPr>
            <p:ph idx="1"/>
          </p:nvPr>
        </p:nvSpPr>
        <p:spPr>
          <a:xfrm>
            <a:off x="4082137" y="573407"/>
            <a:ext cx="5836802" cy="12291537"/>
          </a:xfrm>
        </p:spPr>
        <p:txBody>
          <a:bodyPr/>
          <a:lstStyle>
            <a:lvl1pPr>
              <a:defRPr sz="6897"/>
            </a:lvl1pPr>
            <a:lvl2pPr>
              <a:defRPr sz="5931"/>
            </a:lvl2pPr>
            <a:lvl3pPr>
              <a:defRPr sz="5104"/>
            </a:lvl3pPr>
            <a:lvl4pPr>
              <a:defRPr sz="4276"/>
            </a:lvl4pPr>
            <a:lvl5pPr>
              <a:defRPr sz="4276"/>
            </a:lvl5pPr>
            <a:lvl6pPr>
              <a:defRPr sz="4276"/>
            </a:lvl6pPr>
            <a:lvl7pPr>
              <a:defRPr sz="4276"/>
            </a:lvl7pPr>
            <a:lvl8pPr>
              <a:defRPr sz="4276"/>
            </a:lvl8pPr>
            <a:lvl9pPr>
              <a:defRPr sz="4276"/>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522051" y="3013711"/>
            <a:ext cx="3435013" cy="9851233"/>
          </a:xfrm>
        </p:spPr>
        <p:txBody>
          <a:bodyPr/>
          <a:lstStyle>
            <a:lvl1pPr marL="0" indent="0">
              <a:buNone/>
              <a:defRPr sz="3035"/>
            </a:lvl1pPr>
            <a:lvl2pPr marL="979039" indent="0">
              <a:buNone/>
              <a:defRPr sz="2621"/>
            </a:lvl2pPr>
            <a:lvl3pPr marL="1958079" indent="0">
              <a:buNone/>
              <a:defRPr sz="2207"/>
            </a:lvl3pPr>
            <a:lvl4pPr marL="2937118" indent="0">
              <a:buNone/>
              <a:defRPr sz="1931"/>
            </a:lvl4pPr>
            <a:lvl5pPr marL="3916157" indent="0">
              <a:buNone/>
              <a:defRPr sz="1931"/>
            </a:lvl5pPr>
            <a:lvl6pPr marL="4895195" indent="0">
              <a:buNone/>
              <a:defRPr sz="1931"/>
            </a:lvl6pPr>
            <a:lvl7pPr marL="5874236" indent="0">
              <a:buNone/>
              <a:defRPr sz="1931"/>
            </a:lvl7pPr>
            <a:lvl8pPr marL="6853274" indent="0">
              <a:buNone/>
              <a:defRPr sz="1931"/>
            </a:lvl8pPr>
            <a:lvl9pPr marL="7832313" indent="0">
              <a:buNone/>
              <a:defRPr sz="1931"/>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2022/1/31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46507" y="10081261"/>
            <a:ext cx="6264593" cy="1190149"/>
          </a:xfrm>
        </p:spPr>
        <p:txBody>
          <a:bodyPr anchor="b"/>
          <a:lstStyle>
            <a:lvl1pPr algn="l">
              <a:defRPr sz="4276" b="1"/>
            </a:lvl1pPr>
          </a:lstStyle>
          <a:p>
            <a:r>
              <a:rPr kumimoji="1" lang="ja-JP" altLang="en-US"/>
              <a:t>マスタ タイトルの書式設定</a:t>
            </a:r>
          </a:p>
        </p:txBody>
      </p:sp>
      <p:sp>
        <p:nvSpPr>
          <p:cNvPr id="3" name="図プレースホルダ 2"/>
          <p:cNvSpPr>
            <a:spLocks noGrp="1"/>
          </p:cNvSpPr>
          <p:nvPr>
            <p:ph type="pic" idx="1"/>
          </p:nvPr>
        </p:nvSpPr>
        <p:spPr>
          <a:xfrm>
            <a:off x="2046507" y="1286829"/>
            <a:ext cx="6264593" cy="8641080"/>
          </a:xfrm>
        </p:spPr>
        <p:txBody>
          <a:bodyPr/>
          <a:lstStyle>
            <a:lvl1pPr marL="0" indent="0">
              <a:buNone/>
              <a:defRPr sz="6897"/>
            </a:lvl1pPr>
            <a:lvl2pPr marL="979039" indent="0">
              <a:buNone/>
              <a:defRPr sz="5931"/>
            </a:lvl2pPr>
            <a:lvl3pPr marL="1958079" indent="0">
              <a:buNone/>
              <a:defRPr sz="5104"/>
            </a:lvl3pPr>
            <a:lvl4pPr marL="2937118" indent="0">
              <a:buNone/>
              <a:defRPr sz="4276"/>
            </a:lvl4pPr>
            <a:lvl5pPr marL="3916157" indent="0">
              <a:buNone/>
              <a:defRPr sz="4276"/>
            </a:lvl5pPr>
            <a:lvl6pPr marL="4895195" indent="0">
              <a:buNone/>
              <a:defRPr sz="4276"/>
            </a:lvl6pPr>
            <a:lvl7pPr marL="5874236" indent="0">
              <a:buNone/>
              <a:defRPr sz="4276"/>
            </a:lvl7pPr>
            <a:lvl8pPr marL="6853274" indent="0">
              <a:buNone/>
              <a:defRPr sz="4276"/>
            </a:lvl8pPr>
            <a:lvl9pPr marL="7832313" indent="0">
              <a:buNone/>
              <a:defRPr sz="4276"/>
            </a:lvl9pPr>
          </a:lstStyle>
          <a:p>
            <a:endParaRPr kumimoji="1" lang="ja-JP" altLang="en-US"/>
          </a:p>
        </p:txBody>
      </p:sp>
      <p:sp>
        <p:nvSpPr>
          <p:cNvPr id="4" name="テキスト プレースホルダ 3"/>
          <p:cNvSpPr>
            <a:spLocks noGrp="1"/>
          </p:cNvSpPr>
          <p:nvPr>
            <p:ph type="body" sz="half" idx="2"/>
          </p:nvPr>
        </p:nvSpPr>
        <p:spPr>
          <a:xfrm>
            <a:off x="2046507" y="11271410"/>
            <a:ext cx="6264593" cy="1690210"/>
          </a:xfrm>
        </p:spPr>
        <p:txBody>
          <a:bodyPr/>
          <a:lstStyle>
            <a:lvl1pPr marL="0" indent="0">
              <a:buNone/>
              <a:defRPr sz="3035"/>
            </a:lvl1pPr>
            <a:lvl2pPr marL="979039" indent="0">
              <a:buNone/>
              <a:defRPr sz="2621"/>
            </a:lvl2pPr>
            <a:lvl3pPr marL="1958079" indent="0">
              <a:buNone/>
              <a:defRPr sz="2207"/>
            </a:lvl3pPr>
            <a:lvl4pPr marL="2937118" indent="0">
              <a:buNone/>
              <a:defRPr sz="1931"/>
            </a:lvl4pPr>
            <a:lvl5pPr marL="3916157" indent="0">
              <a:buNone/>
              <a:defRPr sz="1931"/>
            </a:lvl5pPr>
            <a:lvl6pPr marL="4895195" indent="0">
              <a:buNone/>
              <a:defRPr sz="1931"/>
            </a:lvl6pPr>
            <a:lvl7pPr marL="5874236" indent="0">
              <a:buNone/>
              <a:defRPr sz="1931"/>
            </a:lvl7pPr>
            <a:lvl8pPr marL="6853274" indent="0">
              <a:buNone/>
              <a:defRPr sz="1931"/>
            </a:lvl8pPr>
            <a:lvl9pPr marL="7832313" indent="0">
              <a:buNone/>
              <a:defRPr sz="1931"/>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2022/1/31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522050" y="576740"/>
            <a:ext cx="9396889" cy="2400300"/>
          </a:xfrm>
          <a:prstGeom prst="rect">
            <a:avLst/>
          </a:prstGeom>
        </p:spPr>
        <p:txBody>
          <a:bodyPr vert="horz" lIns="141951" tIns="70976" rIns="141951" bIns="70976"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522050" y="3360423"/>
            <a:ext cx="9396889" cy="9504522"/>
          </a:xfrm>
          <a:prstGeom prst="rect">
            <a:avLst/>
          </a:prstGeom>
        </p:spPr>
        <p:txBody>
          <a:bodyPr vert="horz" lIns="141951" tIns="70976" rIns="141951" bIns="70976"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522049" y="13348336"/>
            <a:ext cx="2436231" cy="766763"/>
          </a:xfrm>
          <a:prstGeom prst="rect">
            <a:avLst/>
          </a:prstGeom>
        </p:spPr>
        <p:txBody>
          <a:bodyPr vert="horz" lIns="141951" tIns="70976" rIns="141951" bIns="70976" rtlCol="0" anchor="ctr"/>
          <a:lstStyle>
            <a:lvl1pPr algn="l">
              <a:defRPr sz="2621">
                <a:solidFill>
                  <a:schemeClr val="tx1">
                    <a:tint val="75000"/>
                  </a:schemeClr>
                </a:solidFill>
              </a:defRPr>
            </a:lvl1pPr>
          </a:lstStyle>
          <a:p>
            <a:fld id="{E90ED720-0104-4369-84BC-D37694168613}" type="datetimeFigureOut">
              <a:rPr kumimoji="1" lang="ja-JP" altLang="en-US" smtClean="0"/>
              <a:t>2022/1/31</a:t>
            </a:fld>
            <a:endParaRPr kumimoji="1" lang="ja-JP" altLang="en-US"/>
          </a:p>
        </p:txBody>
      </p:sp>
      <p:sp>
        <p:nvSpPr>
          <p:cNvPr id="5" name="フッター プレースホルダ 4"/>
          <p:cNvSpPr>
            <a:spLocks noGrp="1"/>
          </p:cNvSpPr>
          <p:nvPr>
            <p:ph type="ftr" sz="quarter" idx="3"/>
          </p:nvPr>
        </p:nvSpPr>
        <p:spPr>
          <a:xfrm>
            <a:off x="3567338" y="13348336"/>
            <a:ext cx="3306313" cy="766763"/>
          </a:xfrm>
          <a:prstGeom prst="rect">
            <a:avLst/>
          </a:prstGeom>
        </p:spPr>
        <p:txBody>
          <a:bodyPr vert="horz" lIns="141951" tIns="70976" rIns="141951" bIns="70976" rtlCol="0" anchor="ctr"/>
          <a:lstStyle>
            <a:lvl1pPr algn="ctr">
              <a:defRPr sz="2621">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482708" y="13348336"/>
            <a:ext cx="2436231" cy="766763"/>
          </a:xfrm>
          <a:prstGeom prst="rect">
            <a:avLst/>
          </a:prstGeom>
        </p:spPr>
        <p:txBody>
          <a:bodyPr vert="horz" lIns="141951" tIns="70976" rIns="141951" bIns="70976" rtlCol="0" anchor="ctr"/>
          <a:lstStyle>
            <a:lvl1pPr algn="r">
              <a:defRPr sz="2621">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958079" rtl="0" eaLnBrk="1" latinLnBrk="0" hangingPunct="1">
        <a:spcBef>
          <a:spcPct val="0"/>
        </a:spcBef>
        <a:buNone/>
        <a:defRPr kumimoji="1" sz="9380" kern="1200">
          <a:solidFill>
            <a:schemeClr val="tx1"/>
          </a:solidFill>
          <a:latin typeface="+mj-lt"/>
          <a:ea typeface="+mj-ea"/>
          <a:cs typeface="+mj-cs"/>
        </a:defRPr>
      </a:lvl1pPr>
    </p:titleStyle>
    <p:bodyStyle>
      <a:lvl1pPr marL="734279" indent="-734279" algn="l" defTabSz="1958079" rtl="0" eaLnBrk="1" latinLnBrk="0" hangingPunct="1">
        <a:spcBef>
          <a:spcPct val="20000"/>
        </a:spcBef>
        <a:buFont typeface="Arial" pitchFamily="34" charset="0"/>
        <a:buChar char="•"/>
        <a:defRPr kumimoji="1" sz="6897" kern="1200">
          <a:solidFill>
            <a:schemeClr val="tx1"/>
          </a:solidFill>
          <a:latin typeface="+mn-lt"/>
          <a:ea typeface="+mn-ea"/>
          <a:cs typeface="+mn-cs"/>
        </a:defRPr>
      </a:lvl1pPr>
      <a:lvl2pPr marL="1590939" indent="-611899" algn="l" defTabSz="1958079" rtl="0" eaLnBrk="1" latinLnBrk="0" hangingPunct="1">
        <a:spcBef>
          <a:spcPct val="20000"/>
        </a:spcBef>
        <a:buFont typeface="Arial" pitchFamily="34" charset="0"/>
        <a:buChar char="–"/>
        <a:defRPr kumimoji="1" sz="5931" kern="1200">
          <a:solidFill>
            <a:schemeClr val="tx1"/>
          </a:solidFill>
          <a:latin typeface="+mn-lt"/>
          <a:ea typeface="+mn-ea"/>
          <a:cs typeface="+mn-cs"/>
        </a:defRPr>
      </a:lvl2pPr>
      <a:lvl3pPr marL="2447598" indent="-489520" algn="l" defTabSz="1958079" rtl="0" eaLnBrk="1" latinLnBrk="0" hangingPunct="1">
        <a:spcBef>
          <a:spcPct val="20000"/>
        </a:spcBef>
        <a:buFont typeface="Arial" pitchFamily="34" charset="0"/>
        <a:buChar char="•"/>
        <a:defRPr kumimoji="1" sz="5104" kern="1200">
          <a:solidFill>
            <a:schemeClr val="tx1"/>
          </a:solidFill>
          <a:latin typeface="+mn-lt"/>
          <a:ea typeface="+mn-ea"/>
          <a:cs typeface="+mn-cs"/>
        </a:defRPr>
      </a:lvl3pPr>
      <a:lvl4pPr marL="3426637" indent="-489520" algn="l" defTabSz="1958079" rtl="0" eaLnBrk="1" latinLnBrk="0" hangingPunct="1">
        <a:spcBef>
          <a:spcPct val="20000"/>
        </a:spcBef>
        <a:buFont typeface="Arial" pitchFamily="34" charset="0"/>
        <a:buChar char="–"/>
        <a:defRPr kumimoji="1" sz="4276" kern="1200">
          <a:solidFill>
            <a:schemeClr val="tx1"/>
          </a:solidFill>
          <a:latin typeface="+mn-lt"/>
          <a:ea typeface="+mn-ea"/>
          <a:cs typeface="+mn-cs"/>
        </a:defRPr>
      </a:lvl4pPr>
      <a:lvl5pPr marL="4405677" indent="-489520" algn="l" defTabSz="1958079" rtl="0" eaLnBrk="1" latinLnBrk="0" hangingPunct="1">
        <a:spcBef>
          <a:spcPct val="20000"/>
        </a:spcBef>
        <a:buFont typeface="Arial" pitchFamily="34" charset="0"/>
        <a:buChar char="»"/>
        <a:defRPr kumimoji="1" sz="4276" kern="1200">
          <a:solidFill>
            <a:schemeClr val="tx1"/>
          </a:solidFill>
          <a:latin typeface="+mn-lt"/>
          <a:ea typeface="+mn-ea"/>
          <a:cs typeface="+mn-cs"/>
        </a:defRPr>
      </a:lvl5pPr>
      <a:lvl6pPr marL="5384716" indent="-489520" algn="l" defTabSz="1958079" rtl="0" eaLnBrk="1" latinLnBrk="0" hangingPunct="1">
        <a:spcBef>
          <a:spcPct val="20000"/>
        </a:spcBef>
        <a:buFont typeface="Arial" pitchFamily="34" charset="0"/>
        <a:buChar char="•"/>
        <a:defRPr kumimoji="1" sz="4276" kern="1200">
          <a:solidFill>
            <a:schemeClr val="tx1"/>
          </a:solidFill>
          <a:latin typeface="+mn-lt"/>
          <a:ea typeface="+mn-ea"/>
          <a:cs typeface="+mn-cs"/>
        </a:defRPr>
      </a:lvl6pPr>
      <a:lvl7pPr marL="6363754" indent="-489520" algn="l" defTabSz="1958079" rtl="0" eaLnBrk="1" latinLnBrk="0" hangingPunct="1">
        <a:spcBef>
          <a:spcPct val="20000"/>
        </a:spcBef>
        <a:buFont typeface="Arial" pitchFamily="34" charset="0"/>
        <a:buChar char="•"/>
        <a:defRPr kumimoji="1" sz="4276" kern="1200">
          <a:solidFill>
            <a:schemeClr val="tx1"/>
          </a:solidFill>
          <a:latin typeface="+mn-lt"/>
          <a:ea typeface="+mn-ea"/>
          <a:cs typeface="+mn-cs"/>
        </a:defRPr>
      </a:lvl7pPr>
      <a:lvl8pPr marL="7342794" indent="-489520" algn="l" defTabSz="1958079" rtl="0" eaLnBrk="1" latinLnBrk="0" hangingPunct="1">
        <a:spcBef>
          <a:spcPct val="20000"/>
        </a:spcBef>
        <a:buFont typeface="Arial" pitchFamily="34" charset="0"/>
        <a:buChar char="•"/>
        <a:defRPr kumimoji="1" sz="4276" kern="1200">
          <a:solidFill>
            <a:schemeClr val="tx1"/>
          </a:solidFill>
          <a:latin typeface="+mn-lt"/>
          <a:ea typeface="+mn-ea"/>
          <a:cs typeface="+mn-cs"/>
        </a:defRPr>
      </a:lvl8pPr>
      <a:lvl9pPr marL="8321833" indent="-489520" algn="l" defTabSz="1958079" rtl="0" eaLnBrk="1" latinLnBrk="0" hangingPunct="1">
        <a:spcBef>
          <a:spcPct val="20000"/>
        </a:spcBef>
        <a:buFont typeface="Arial" pitchFamily="34" charset="0"/>
        <a:buChar char="•"/>
        <a:defRPr kumimoji="1" sz="4276" kern="1200">
          <a:solidFill>
            <a:schemeClr val="tx1"/>
          </a:solidFill>
          <a:latin typeface="+mn-lt"/>
          <a:ea typeface="+mn-ea"/>
          <a:cs typeface="+mn-cs"/>
        </a:defRPr>
      </a:lvl9pPr>
    </p:bodyStyle>
    <p:otherStyle>
      <a:defPPr>
        <a:defRPr lang="ja-JP"/>
      </a:defPPr>
      <a:lvl1pPr marL="0" algn="l" defTabSz="1958079" rtl="0" eaLnBrk="1" latinLnBrk="0" hangingPunct="1">
        <a:defRPr kumimoji="1" sz="3862" kern="1200">
          <a:solidFill>
            <a:schemeClr val="tx1"/>
          </a:solidFill>
          <a:latin typeface="+mn-lt"/>
          <a:ea typeface="+mn-ea"/>
          <a:cs typeface="+mn-cs"/>
        </a:defRPr>
      </a:lvl1pPr>
      <a:lvl2pPr marL="979039" algn="l" defTabSz="1958079" rtl="0" eaLnBrk="1" latinLnBrk="0" hangingPunct="1">
        <a:defRPr kumimoji="1" sz="3862" kern="1200">
          <a:solidFill>
            <a:schemeClr val="tx1"/>
          </a:solidFill>
          <a:latin typeface="+mn-lt"/>
          <a:ea typeface="+mn-ea"/>
          <a:cs typeface="+mn-cs"/>
        </a:defRPr>
      </a:lvl2pPr>
      <a:lvl3pPr marL="1958079" algn="l" defTabSz="1958079" rtl="0" eaLnBrk="1" latinLnBrk="0" hangingPunct="1">
        <a:defRPr kumimoji="1" sz="3862" kern="1200">
          <a:solidFill>
            <a:schemeClr val="tx1"/>
          </a:solidFill>
          <a:latin typeface="+mn-lt"/>
          <a:ea typeface="+mn-ea"/>
          <a:cs typeface="+mn-cs"/>
        </a:defRPr>
      </a:lvl3pPr>
      <a:lvl4pPr marL="2937118" algn="l" defTabSz="1958079" rtl="0" eaLnBrk="1" latinLnBrk="0" hangingPunct="1">
        <a:defRPr kumimoji="1" sz="3862" kern="1200">
          <a:solidFill>
            <a:schemeClr val="tx1"/>
          </a:solidFill>
          <a:latin typeface="+mn-lt"/>
          <a:ea typeface="+mn-ea"/>
          <a:cs typeface="+mn-cs"/>
        </a:defRPr>
      </a:lvl4pPr>
      <a:lvl5pPr marL="3916157" algn="l" defTabSz="1958079" rtl="0" eaLnBrk="1" latinLnBrk="0" hangingPunct="1">
        <a:defRPr kumimoji="1" sz="3862" kern="1200">
          <a:solidFill>
            <a:schemeClr val="tx1"/>
          </a:solidFill>
          <a:latin typeface="+mn-lt"/>
          <a:ea typeface="+mn-ea"/>
          <a:cs typeface="+mn-cs"/>
        </a:defRPr>
      </a:lvl5pPr>
      <a:lvl6pPr marL="4895195" algn="l" defTabSz="1958079" rtl="0" eaLnBrk="1" latinLnBrk="0" hangingPunct="1">
        <a:defRPr kumimoji="1" sz="3862" kern="1200">
          <a:solidFill>
            <a:schemeClr val="tx1"/>
          </a:solidFill>
          <a:latin typeface="+mn-lt"/>
          <a:ea typeface="+mn-ea"/>
          <a:cs typeface="+mn-cs"/>
        </a:defRPr>
      </a:lvl6pPr>
      <a:lvl7pPr marL="5874236" algn="l" defTabSz="1958079" rtl="0" eaLnBrk="1" latinLnBrk="0" hangingPunct="1">
        <a:defRPr kumimoji="1" sz="3862" kern="1200">
          <a:solidFill>
            <a:schemeClr val="tx1"/>
          </a:solidFill>
          <a:latin typeface="+mn-lt"/>
          <a:ea typeface="+mn-ea"/>
          <a:cs typeface="+mn-cs"/>
        </a:defRPr>
      </a:lvl7pPr>
      <a:lvl8pPr marL="6853274" algn="l" defTabSz="1958079" rtl="0" eaLnBrk="1" latinLnBrk="0" hangingPunct="1">
        <a:defRPr kumimoji="1" sz="3862" kern="1200">
          <a:solidFill>
            <a:schemeClr val="tx1"/>
          </a:solidFill>
          <a:latin typeface="+mn-lt"/>
          <a:ea typeface="+mn-ea"/>
          <a:cs typeface="+mn-cs"/>
        </a:defRPr>
      </a:lvl8pPr>
      <a:lvl9pPr marL="7832313" algn="l" defTabSz="1958079" rtl="0" eaLnBrk="1" latinLnBrk="0" hangingPunct="1">
        <a:defRPr kumimoji="1" sz="386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9" name="表 48">
            <a:extLst>
              <a:ext uri="{FF2B5EF4-FFF2-40B4-BE49-F238E27FC236}">
                <a16:creationId xmlns:a16="http://schemas.microsoft.com/office/drawing/2014/main" id="{53086930-96C1-485F-A5EA-566499D150B2}"/>
              </a:ext>
            </a:extLst>
          </p:cNvPr>
          <p:cNvGraphicFramePr>
            <a:graphicFrameLocks noGrp="1"/>
          </p:cNvGraphicFramePr>
          <p:nvPr>
            <p:extLst>
              <p:ext uri="{D42A27DB-BD31-4B8C-83A1-F6EECF244321}">
                <p14:modId xmlns:p14="http://schemas.microsoft.com/office/powerpoint/2010/main" val="843646063"/>
              </p:ext>
            </p:extLst>
          </p:nvPr>
        </p:nvGraphicFramePr>
        <p:xfrm>
          <a:off x="693133" y="2294722"/>
          <a:ext cx="9170282" cy="7671304"/>
        </p:xfrm>
        <a:graphic>
          <a:graphicData uri="http://schemas.openxmlformats.org/drawingml/2006/table">
            <a:tbl>
              <a:tblPr firstRow="1" firstCol="1" bandRow="1"/>
              <a:tblGrid>
                <a:gridCol w="4585141">
                  <a:extLst>
                    <a:ext uri="{9D8B030D-6E8A-4147-A177-3AD203B41FA5}">
                      <a16:colId xmlns:a16="http://schemas.microsoft.com/office/drawing/2014/main" val="87013630"/>
                    </a:ext>
                  </a:extLst>
                </a:gridCol>
                <a:gridCol w="4585141">
                  <a:extLst>
                    <a:ext uri="{9D8B030D-6E8A-4147-A177-3AD203B41FA5}">
                      <a16:colId xmlns:a16="http://schemas.microsoft.com/office/drawing/2014/main" val="2532322367"/>
                    </a:ext>
                  </a:extLst>
                </a:gridCol>
              </a:tblGrid>
              <a:tr h="294264">
                <a:tc>
                  <a:txBody>
                    <a:bodyPr/>
                    <a:lstStyle/>
                    <a:p>
                      <a:pPr algn="ctr">
                        <a:spcAft>
                          <a:spcPts val="0"/>
                        </a:spcAft>
                      </a:pPr>
                      <a:r>
                        <a:rPr lang="ja-JP" sz="1400" b="1" kern="100" dirty="0">
                          <a:effectLst/>
                          <a:latin typeface="Meiryo UI" panose="020B0604030504040204" pitchFamily="50" charset="-128"/>
                          <a:ea typeface="Meiryo UI" panose="020B0604030504040204" pitchFamily="50" charset="-128"/>
                          <a:cs typeface="Times New Roman" panose="02020603050405020304" pitchFamily="18" charset="0"/>
                        </a:rPr>
                        <a:t>中期</a:t>
                      </a:r>
                      <a:r>
                        <a:rPr lang="ja-JP" altLang="en-US" sz="1400" b="1" kern="100" dirty="0">
                          <a:effectLst/>
                          <a:latin typeface="Meiryo UI" panose="020B0604030504040204" pitchFamily="50" charset="-128"/>
                          <a:ea typeface="Meiryo UI" panose="020B0604030504040204" pitchFamily="50" charset="-128"/>
                          <a:cs typeface="Times New Roman" panose="02020603050405020304" pitchFamily="18" charset="0"/>
                        </a:rPr>
                        <a:t>計画</a:t>
                      </a:r>
                      <a:r>
                        <a:rPr lang="ja-JP" sz="1400" b="1" kern="100" dirty="0">
                          <a:effectLst/>
                          <a:latin typeface="Meiryo UI" panose="020B0604030504040204" pitchFamily="50" charset="-128"/>
                          <a:ea typeface="Meiryo UI" panose="020B0604030504040204" pitchFamily="50" charset="-128"/>
                          <a:cs typeface="Times New Roman" panose="02020603050405020304" pitchFamily="18" charset="0"/>
                        </a:rPr>
                        <a:t>変更</a:t>
                      </a:r>
                      <a:r>
                        <a:rPr lang="ja-JP" altLang="en-US" sz="1400" b="1" kern="100" dirty="0">
                          <a:effectLst/>
                          <a:latin typeface="Meiryo UI" panose="020B0604030504040204" pitchFamily="50" charset="-128"/>
                          <a:ea typeface="Meiryo UI" panose="020B0604030504040204" pitchFamily="50" charset="-128"/>
                          <a:cs typeface="Times New Roman" panose="02020603050405020304" pitchFamily="18" charset="0"/>
                        </a:rPr>
                        <a:t>案</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94596" marR="94596" marT="36000" marB="3600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400" b="1" kern="100" dirty="0">
                          <a:effectLst/>
                          <a:latin typeface="Meiryo UI" panose="020B0604030504040204" pitchFamily="50" charset="-128"/>
                          <a:ea typeface="Meiryo UI" panose="020B0604030504040204" pitchFamily="50" charset="-128"/>
                          <a:cs typeface="Times New Roman" panose="02020603050405020304" pitchFamily="18" charset="0"/>
                        </a:rPr>
                        <a:t>現行の記載</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94596" marR="94596" marT="36000" marB="3600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34723550"/>
                  </a:ext>
                </a:extLst>
              </a:tr>
              <a:tr h="7278448">
                <a:tc>
                  <a:txBody>
                    <a:bodyPr/>
                    <a:lstStyle/>
                    <a:p>
                      <a:pPr algn="just">
                        <a:spcAft>
                          <a:spcPts val="0"/>
                        </a:spcAft>
                      </a:pPr>
                      <a:r>
                        <a:rPr lang="ja-JP" altLang="en-US" sz="1400" kern="100" dirty="0">
                          <a:effectLst/>
                          <a:latin typeface="Meiryo UI" panose="020B0604030504040204" pitchFamily="50" charset="-128"/>
                          <a:ea typeface="Meiryo UI" panose="020B0604030504040204" pitchFamily="50" charset="-128"/>
                          <a:cs typeface="Times New Roman" panose="02020603050405020304" pitchFamily="18" charset="0"/>
                        </a:rPr>
                        <a:t>はじめに</a:t>
                      </a:r>
                    </a:p>
                    <a:p>
                      <a:pPr algn="just">
                        <a:spcAft>
                          <a:spcPts val="0"/>
                        </a:spcAft>
                      </a:pPr>
                      <a:r>
                        <a:rPr lang="ja-JP" altLang="en-US" sz="1400" kern="100" dirty="0">
                          <a:effectLst/>
                          <a:latin typeface="Meiryo UI" panose="020B0604030504040204" pitchFamily="50" charset="-128"/>
                          <a:ea typeface="Meiryo UI" panose="020B0604030504040204" pitchFamily="50" charset="-128"/>
                          <a:cs typeface="Times New Roman" panose="02020603050405020304" pitchFamily="18" charset="0"/>
                        </a:rPr>
                        <a:t>第１　中期計画の期間</a:t>
                      </a:r>
                    </a:p>
                    <a:p>
                      <a:pPr algn="just">
                        <a:spcAft>
                          <a:spcPts val="0"/>
                        </a:spcAft>
                      </a:pPr>
                      <a:r>
                        <a:rPr lang="ja-JP" altLang="en-US" sz="1400" kern="100" dirty="0">
                          <a:effectLst/>
                          <a:latin typeface="Meiryo UI" panose="020B0604030504040204" pitchFamily="50" charset="-128"/>
                          <a:ea typeface="Meiryo UI" panose="020B0604030504040204" pitchFamily="50" charset="-128"/>
                          <a:cs typeface="Times New Roman" panose="02020603050405020304" pitchFamily="18" charset="0"/>
                        </a:rPr>
                        <a:t>第２　教育研究等の質の向上に関する目標を達成するために</a:t>
                      </a:r>
                      <a:endParaRPr lang="en-US" alt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altLang="en-US" sz="1400" kern="100" dirty="0">
                          <a:effectLst/>
                          <a:latin typeface="Meiryo UI" panose="020B0604030504040204" pitchFamily="50" charset="-128"/>
                          <a:ea typeface="Meiryo UI" panose="020B0604030504040204" pitchFamily="50" charset="-128"/>
                          <a:cs typeface="Times New Roman" panose="02020603050405020304" pitchFamily="18" charset="0"/>
                        </a:rPr>
                        <a:t>　　　　取るべき措置</a:t>
                      </a:r>
                    </a:p>
                    <a:p>
                      <a:pPr algn="just">
                        <a:spcAft>
                          <a:spcPts val="0"/>
                        </a:spcAft>
                      </a:pPr>
                      <a:r>
                        <a:rPr lang="ja-JP" altLang="en-US" sz="140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u="sng"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１　大阪公立大学</a:t>
                      </a:r>
                    </a:p>
                    <a:p>
                      <a:pPr algn="just">
                        <a:spcAft>
                          <a:spcPts val="0"/>
                        </a:spcAft>
                      </a:pPr>
                      <a:r>
                        <a:rPr lang="ja-JP" altLang="en-US" sz="140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u="sng"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２　大阪公立大学工業高等専門学校</a:t>
                      </a:r>
                    </a:p>
                    <a:p>
                      <a:pPr algn="just">
                        <a:spcAft>
                          <a:spcPts val="0"/>
                        </a:spcAft>
                      </a:pPr>
                      <a:r>
                        <a:rPr lang="ja-JP" altLang="en-US" sz="140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u="sng"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３　大阪府立大学及び大阪市立大学</a:t>
                      </a:r>
                      <a:endParaRPr lang="en-US" alt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altLang="en-US" sz="1400" kern="100" dirty="0">
                          <a:effectLst/>
                          <a:latin typeface="Meiryo UI" panose="020B0604030504040204" pitchFamily="50" charset="-128"/>
                          <a:ea typeface="Meiryo UI" panose="020B0604030504040204" pitchFamily="50" charset="-128"/>
                          <a:cs typeface="Times New Roman" panose="02020603050405020304" pitchFamily="18" charset="0"/>
                        </a:rPr>
                        <a:t>第３  業務運営の改善及び効率化に関する目標を達成する</a:t>
                      </a:r>
                      <a:endParaRPr lang="en-US" alt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altLang="en-US" sz="1400" kern="100" dirty="0">
                          <a:effectLst/>
                          <a:latin typeface="Meiryo UI" panose="020B0604030504040204" pitchFamily="50" charset="-128"/>
                          <a:ea typeface="Meiryo UI" panose="020B0604030504040204" pitchFamily="50" charset="-128"/>
                          <a:cs typeface="Times New Roman" panose="02020603050405020304" pitchFamily="18" charset="0"/>
                        </a:rPr>
                        <a:t>　　　　ために取るべき措置</a:t>
                      </a:r>
                    </a:p>
                    <a:p>
                      <a:pPr algn="just">
                        <a:spcAft>
                          <a:spcPts val="0"/>
                        </a:spcAft>
                      </a:pPr>
                      <a:r>
                        <a:rPr lang="ja-JP" altLang="en-US" sz="1400" kern="100" dirty="0">
                          <a:effectLst/>
                          <a:latin typeface="Meiryo UI" panose="020B0604030504040204" pitchFamily="50" charset="-128"/>
                          <a:ea typeface="Meiryo UI" panose="020B0604030504040204" pitchFamily="50" charset="-128"/>
                          <a:cs typeface="Times New Roman" panose="02020603050405020304" pitchFamily="18" charset="0"/>
                        </a:rPr>
                        <a:t>   １　運営体制</a:t>
                      </a:r>
                    </a:p>
                    <a:p>
                      <a:pPr algn="just">
                        <a:spcAft>
                          <a:spcPts val="0"/>
                        </a:spcAft>
                      </a:pPr>
                      <a:r>
                        <a:rPr lang="ja-JP" altLang="en-US" sz="1400" kern="100" dirty="0">
                          <a:effectLst/>
                          <a:latin typeface="Meiryo UI" panose="020B0604030504040204" pitchFamily="50" charset="-128"/>
                          <a:ea typeface="Meiryo UI" panose="020B0604030504040204" pitchFamily="50" charset="-128"/>
                          <a:cs typeface="Times New Roman" panose="02020603050405020304" pitchFamily="18" charset="0"/>
                        </a:rPr>
                        <a:t>   ２　組織力の向上</a:t>
                      </a:r>
                      <a:endParaRPr lang="en-US" alt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endParaRPr lang="ja-JP" altLang="en-US" sz="14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altLang="en-US" sz="1400" kern="100" dirty="0">
                          <a:effectLst/>
                          <a:latin typeface="Meiryo UI" panose="020B0604030504040204" pitchFamily="50" charset="-128"/>
                          <a:ea typeface="Meiryo UI" panose="020B0604030504040204" pitchFamily="50" charset="-128"/>
                          <a:cs typeface="Times New Roman" panose="02020603050405020304" pitchFamily="18" charset="0"/>
                        </a:rPr>
                        <a:t>第４  財務内容の改善に関する目標を達成するために取る</a:t>
                      </a:r>
                      <a:endParaRPr lang="en-US" alt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altLang="en-US" sz="140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kern="100" dirty="0" err="1">
                          <a:effectLst/>
                          <a:latin typeface="Meiryo UI" panose="020B0604030504040204" pitchFamily="50" charset="-128"/>
                          <a:ea typeface="Meiryo UI" panose="020B0604030504040204" pitchFamily="50" charset="-128"/>
                          <a:cs typeface="Times New Roman" panose="02020603050405020304" pitchFamily="18" charset="0"/>
                        </a:rPr>
                        <a:t>べき</a:t>
                      </a:r>
                      <a:r>
                        <a:rPr lang="ja-JP" altLang="en-US" sz="1400" kern="100" dirty="0">
                          <a:effectLst/>
                          <a:latin typeface="Meiryo UI" panose="020B0604030504040204" pitchFamily="50" charset="-128"/>
                          <a:ea typeface="Meiryo UI" panose="020B0604030504040204" pitchFamily="50" charset="-128"/>
                          <a:cs typeface="Times New Roman" panose="02020603050405020304" pitchFamily="18" charset="0"/>
                        </a:rPr>
                        <a:t>措置</a:t>
                      </a:r>
                    </a:p>
                    <a:p>
                      <a:pPr algn="just">
                        <a:spcAft>
                          <a:spcPts val="0"/>
                        </a:spcAft>
                      </a:pPr>
                      <a:r>
                        <a:rPr lang="ja-JP" altLang="en-US" sz="1400" kern="100" dirty="0">
                          <a:effectLst/>
                          <a:latin typeface="Meiryo UI" panose="020B0604030504040204" pitchFamily="50" charset="-128"/>
                          <a:ea typeface="Meiryo UI" panose="020B0604030504040204" pitchFamily="50" charset="-128"/>
                          <a:cs typeface="Times New Roman" panose="02020603050405020304" pitchFamily="18" charset="0"/>
                        </a:rPr>
                        <a:t>   １　自己収入等の確保 </a:t>
                      </a:r>
                    </a:p>
                    <a:p>
                      <a:pPr algn="just">
                        <a:spcAft>
                          <a:spcPts val="0"/>
                        </a:spcAft>
                      </a:pPr>
                      <a:r>
                        <a:rPr lang="ja-JP" altLang="en-US" sz="1400" kern="100" dirty="0">
                          <a:effectLst/>
                          <a:latin typeface="Meiryo UI" panose="020B0604030504040204" pitchFamily="50" charset="-128"/>
                          <a:ea typeface="Meiryo UI" panose="020B0604030504040204" pitchFamily="50" charset="-128"/>
                          <a:cs typeface="Times New Roman" panose="02020603050405020304" pitchFamily="18" charset="0"/>
                        </a:rPr>
                        <a:t>   ２　効率的な運営の推進</a:t>
                      </a:r>
                    </a:p>
                    <a:p>
                      <a:pPr algn="l">
                        <a:spcAft>
                          <a:spcPts val="0"/>
                        </a:spcAft>
                      </a:pPr>
                      <a:r>
                        <a:rPr lang="ja-JP" altLang="en-US" sz="1400" kern="100" dirty="0">
                          <a:effectLst/>
                          <a:latin typeface="Meiryo UI" panose="020B0604030504040204" pitchFamily="50" charset="-128"/>
                          <a:ea typeface="Meiryo UI" panose="020B0604030504040204" pitchFamily="50" charset="-128"/>
                          <a:cs typeface="Times New Roman" panose="02020603050405020304" pitchFamily="18" charset="0"/>
                        </a:rPr>
                        <a:t>第５　自己点検・評価及び当該状況に係る情報に関する</a:t>
                      </a:r>
                      <a:endParaRPr lang="en-US" alt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l">
                        <a:spcAft>
                          <a:spcPts val="0"/>
                        </a:spcAft>
                      </a:pPr>
                      <a:r>
                        <a:rPr lang="ja-JP" altLang="en-US" sz="1400" kern="100" dirty="0">
                          <a:effectLst/>
                          <a:latin typeface="Meiryo UI" panose="020B0604030504040204" pitchFamily="50" charset="-128"/>
                          <a:ea typeface="Meiryo UI" panose="020B0604030504040204" pitchFamily="50" charset="-128"/>
                          <a:cs typeface="Times New Roman" panose="02020603050405020304" pitchFamily="18" charset="0"/>
                        </a:rPr>
                        <a:t>　　　　目標を達成するために取るべき措置</a:t>
                      </a:r>
                    </a:p>
                    <a:p>
                      <a:pPr algn="just">
                        <a:spcAft>
                          <a:spcPts val="0"/>
                        </a:spcAft>
                      </a:pPr>
                      <a:r>
                        <a:rPr lang="ja-JP" altLang="en-US" sz="1400" kern="100" dirty="0">
                          <a:effectLst/>
                          <a:latin typeface="Meiryo UI" panose="020B0604030504040204" pitchFamily="50" charset="-128"/>
                          <a:ea typeface="Meiryo UI" panose="020B0604030504040204" pitchFamily="50" charset="-128"/>
                          <a:cs typeface="Times New Roman" panose="02020603050405020304" pitchFamily="18" charset="0"/>
                        </a:rPr>
                        <a:t>   １　自己点検・評価の実施</a:t>
                      </a:r>
                    </a:p>
                    <a:p>
                      <a:pPr algn="just">
                        <a:spcAft>
                          <a:spcPts val="0"/>
                        </a:spcAft>
                      </a:pPr>
                      <a:r>
                        <a:rPr lang="ja-JP" altLang="en-US" sz="1400" kern="100" dirty="0">
                          <a:effectLst/>
                          <a:latin typeface="Meiryo UI" panose="020B0604030504040204" pitchFamily="50" charset="-128"/>
                          <a:ea typeface="Meiryo UI" panose="020B0604030504040204" pitchFamily="50" charset="-128"/>
                          <a:cs typeface="Times New Roman" panose="02020603050405020304" pitchFamily="18" charset="0"/>
                        </a:rPr>
                        <a:t>   ２　情報の提供と戦略的広報の展開</a:t>
                      </a:r>
                    </a:p>
                    <a:p>
                      <a:pPr algn="just">
                        <a:spcAft>
                          <a:spcPts val="0"/>
                        </a:spcAft>
                      </a:pPr>
                      <a:r>
                        <a:rPr lang="ja-JP" altLang="en-US" sz="1400" kern="100" dirty="0">
                          <a:effectLst/>
                          <a:latin typeface="Meiryo UI" panose="020B0604030504040204" pitchFamily="50" charset="-128"/>
                          <a:ea typeface="Meiryo UI" panose="020B0604030504040204" pitchFamily="50" charset="-128"/>
                          <a:cs typeface="Times New Roman" panose="02020603050405020304" pitchFamily="18" charset="0"/>
                        </a:rPr>
                        <a:t>第６　その他業務運営に関する重要目標を達成するために</a:t>
                      </a:r>
                      <a:endParaRPr lang="en-US" alt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altLang="en-US" sz="1400" kern="100" dirty="0">
                          <a:effectLst/>
                          <a:latin typeface="Meiryo UI" panose="020B0604030504040204" pitchFamily="50" charset="-128"/>
                          <a:ea typeface="Meiryo UI" panose="020B0604030504040204" pitchFamily="50" charset="-128"/>
                          <a:cs typeface="Times New Roman" panose="02020603050405020304" pitchFamily="18" charset="0"/>
                        </a:rPr>
                        <a:t>　　　　取るべき措置</a:t>
                      </a:r>
                    </a:p>
                    <a:p>
                      <a:pPr algn="just">
                        <a:spcAft>
                          <a:spcPts val="0"/>
                        </a:spcAft>
                      </a:pPr>
                      <a:r>
                        <a:rPr lang="ja-JP" altLang="en-US" sz="1400" kern="100" dirty="0">
                          <a:effectLst/>
                          <a:latin typeface="Meiryo UI" panose="020B0604030504040204" pitchFamily="50" charset="-128"/>
                          <a:ea typeface="Meiryo UI" panose="020B0604030504040204" pitchFamily="50" charset="-128"/>
                          <a:cs typeface="Times New Roman" panose="02020603050405020304" pitchFamily="18" charset="0"/>
                        </a:rPr>
                        <a:t>   １　施設設備の整備等</a:t>
                      </a:r>
                      <a:endParaRPr lang="en-US" alt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altLang="en-US" sz="1400" u="none" kern="100" baseline="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u="sng"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２　新施設の開設に向けた取組の推進</a:t>
                      </a:r>
                      <a:endParaRPr lang="en-US" altLang="ja-JP" sz="1400" u="sng"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altLang="en-US" sz="1400" u="none" kern="100" baseline="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u="sng"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３　環境マネジメント</a:t>
                      </a:r>
                    </a:p>
                    <a:p>
                      <a:pPr algn="just">
                        <a:spcAft>
                          <a:spcPts val="0"/>
                        </a:spcAft>
                      </a:pPr>
                      <a:r>
                        <a:rPr lang="ja-JP" altLang="en-US" sz="1400" u="none"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u="sng"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４　安全・危機管理等</a:t>
                      </a:r>
                    </a:p>
                    <a:p>
                      <a:pPr algn="just">
                        <a:spcAft>
                          <a:spcPts val="0"/>
                        </a:spcAft>
                      </a:pPr>
                      <a:r>
                        <a:rPr lang="ja-JP" altLang="en-US" sz="1400" u="none"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u="sng"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５　人権尊重及びコンプライアンス</a:t>
                      </a:r>
                    </a:p>
                    <a:p>
                      <a:pPr algn="just">
                        <a:spcAft>
                          <a:spcPts val="0"/>
                        </a:spcAft>
                      </a:pPr>
                      <a:r>
                        <a:rPr lang="ja-JP" altLang="en-US" sz="1400" u="none"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u="sng"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６　大学・高専支援者との連携強化</a:t>
                      </a:r>
                    </a:p>
                    <a:p>
                      <a:pPr algn="just">
                        <a:spcAft>
                          <a:spcPts val="0"/>
                        </a:spcAft>
                      </a:pPr>
                      <a:endParaRPr lang="en-US" alt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endParaRPr lang="en-US" alt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endParaRPr lang="en-US" alt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endParaRPr lang="en-US" alt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endParaRPr lang="en-US" alt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400"/>
                        </a:lnSpc>
                        <a:spcAft>
                          <a:spcPts val="0"/>
                        </a:spcAft>
                      </a:pPr>
                      <a:endParaRPr lang="en-US" alt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altLang="en-US"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第７～第</a:t>
                      </a:r>
                      <a:r>
                        <a:rPr lang="en-US" altLang="ja-JP"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11</a:t>
                      </a:r>
                      <a:r>
                        <a:rPr lang="ja-JP" altLang="en-US" sz="1400" kern="100" baseline="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kern="100" baseline="0" dirty="0">
                          <a:effectLst/>
                          <a:latin typeface="Meiryo UI" panose="020B0604030504040204" pitchFamily="50" charset="-128"/>
                          <a:ea typeface="Meiryo UI" panose="020B0604030504040204" pitchFamily="50" charset="-128"/>
                          <a:cs typeface="Times New Roman" panose="02020603050405020304" pitchFamily="18" charset="0"/>
                        </a:rPr>
                        <a:t>予算、収支計画及び資金計画　など</a:t>
                      </a:r>
                      <a:endParaRPr lang="en-US" altLang="ja-JP" sz="1400" kern="100" baseline="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94596" marR="94596" marT="0" marB="720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altLang="en-US" sz="1400" kern="100" dirty="0">
                          <a:effectLst/>
                          <a:latin typeface="Meiryo UI" panose="020B0604030504040204" pitchFamily="50" charset="-128"/>
                          <a:ea typeface="Meiryo UI" panose="020B0604030504040204" pitchFamily="50" charset="-128"/>
                          <a:cs typeface="Times New Roman" panose="02020603050405020304" pitchFamily="18" charset="0"/>
                        </a:rPr>
                        <a:t>はじめに</a:t>
                      </a:r>
                    </a:p>
                    <a:p>
                      <a:pPr algn="just">
                        <a:spcAft>
                          <a:spcPts val="0"/>
                        </a:spcAft>
                      </a:pPr>
                      <a:r>
                        <a:rPr lang="ja-JP" altLang="en-US" sz="1400" kern="100" dirty="0">
                          <a:effectLst/>
                          <a:latin typeface="Meiryo UI" panose="020B0604030504040204" pitchFamily="50" charset="-128"/>
                          <a:ea typeface="Meiryo UI" panose="020B0604030504040204" pitchFamily="50" charset="-128"/>
                          <a:cs typeface="Times New Roman" panose="02020603050405020304" pitchFamily="18" charset="0"/>
                        </a:rPr>
                        <a:t>第１　中期計画の期間</a:t>
                      </a:r>
                    </a:p>
                    <a:p>
                      <a:pPr algn="just">
                        <a:spcAft>
                          <a:spcPts val="0"/>
                        </a:spcAft>
                      </a:pPr>
                      <a:r>
                        <a:rPr lang="ja-JP" altLang="en-US" sz="1400" kern="100" dirty="0">
                          <a:effectLst/>
                          <a:latin typeface="Meiryo UI" panose="020B0604030504040204" pitchFamily="50" charset="-128"/>
                          <a:ea typeface="Meiryo UI" panose="020B0604030504040204" pitchFamily="50" charset="-128"/>
                          <a:cs typeface="Times New Roman" panose="02020603050405020304" pitchFamily="18" charset="0"/>
                        </a:rPr>
                        <a:t>第２　教育研究等の質の向上に関する目標を達成するために</a:t>
                      </a:r>
                      <a:endParaRPr lang="en-US" alt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altLang="en-US" sz="1400" kern="100" dirty="0">
                          <a:effectLst/>
                          <a:latin typeface="Meiryo UI" panose="020B0604030504040204" pitchFamily="50" charset="-128"/>
                          <a:ea typeface="Meiryo UI" panose="020B0604030504040204" pitchFamily="50" charset="-128"/>
                          <a:cs typeface="Times New Roman" panose="02020603050405020304" pitchFamily="18" charset="0"/>
                        </a:rPr>
                        <a:t>　　　　取るべき措置</a:t>
                      </a:r>
                    </a:p>
                    <a:p>
                      <a:pPr algn="just">
                        <a:spcAft>
                          <a:spcPts val="0"/>
                        </a:spcAft>
                      </a:pPr>
                      <a:r>
                        <a:rPr lang="ja-JP" altLang="en-US" sz="140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u="sng"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１　大阪府立大学</a:t>
                      </a:r>
                    </a:p>
                    <a:p>
                      <a:pPr algn="just">
                        <a:spcAft>
                          <a:spcPts val="0"/>
                        </a:spcAft>
                      </a:pPr>
                      <a:r>
                        <a:rPr lang="ja-JP" altLang="en-US" sz="140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u="sng"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２　大阪市立大学</a:t>
                      </a:r>
                    </a:p>
                    <a:p>
                      <a:pPr algn="just">
                        <a:spcAft>
                          <a:spcPts val="0"/>
                        </a:spcAft>
                      </a:pPr>
                      <a:r>
                        <a:rPr lang="ja-JP" altLang="en-US" sz="140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u="sng"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３　大阪府立大学工業高等専門学校</a:t>
                      </a:r>
                      <a:endParaRPr lang="en-US" alt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altLang="en-US" sz="1400" kern="100" dirty="0">
                          <a:effectLst/>
                          <a:latin typeface="Meiryo UI" panose="020B0604030504040204" pitchFamily="50" charset="-128"/>
                          <a:ea typeface="Meiryo UI" panose="020B0604030504040204" pitchFamily="50" charset="-128"/>
                          <a:cs typeface="Times New Roman" panose="02020603050405020304" pitchFamily="18" charset="0"/>
                        </a:rPr>
                        <a:t>第３  業務運営の改善及び効率化に関する目標を達成する</a:t>
                      </a:r>
                      <a:endParaRPr lang="en-US" alt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altLang="en-US" sz="1400" kern="100" dirty="0">
                          <a:effectLst/>
                          <a:latin typeface="Meiryo UI" panose="020B0604030504040204" pitchFamily="50" charset="-128"/>
                          <a:ea typeface="Meiryo UI" panose="020B0604030504040204" pitchFamily="50" charset="-128"/>
                          <a:cs typeface="Times New Roman" panose="02020603050405020304" pitchFamily="18" charset="0"/>
                        </a:rPr>
                        <a:t>　　　　ために取るべき措置 </a:t>
                      </a:r>
                    </a:p>
                    <a:p>
                      <a:pPr algn="just">
                        <a:spcAft>
                          <a:spcPts val="0"/>
                        </a:spcAft>
                      </a:pPr>
                      <a:r>
                        <a:rPr lang="ja-JP" altLang="en-US" sz="1400" kern="100" dirty="0">
                          <a:effectLst/>
                          <a:latin typeface="Meiryo UI" panose="020B0604030504040204" pitchFamily="50" charset="-128"/>
                          <a:ea typeface="Meiryo UI" panose="020B0604030504040204" pitchFamily="50" charset="-128"/>
                          <a:cs typeface="Times New Roman" panose="02020603050405020304" pitchFamily="18" charset="0"/>
                        </a:rPr>
                        <a:t>   １　運営体制</a:t>
                      </a:r>
                    </a:p>
                    <a:p>
                      <a:pPr algn="just">
                        <a:spcAft>
                          <a:spcPts val="0"/>
                        </a:spcAft>
                      </a:pPr>
                      <a:r>
                        <a:rPr lang="ja-JP" altLang="en-US" sz="1400" kern="100" dirty="0">
                          <a:effectLst/>
                          <a:latin typeface="Meiryo UI" panose="020B0604030504040204" pitchFamily="50" charset="-128"/>
                          <a:ea typeface="Meiryo UI" panose="020B0604030504040204" pitchFamily="50" charset="-128"/>
                          <a:cs typeface="Times New Roman" panose="02020603050405020304" pitchFamily="18" charset="0"/>
                        </a:rPr>
                        <a:t>   ２　組織力の向上</a:t>
                      </a:r>
                    </a:p>
                    <a:p>
                      <a:pPr algn="just">
                        <a:spcAft>
                          <a:spcPts val="0"/>
                        </a:spcAft>
                      </a:pPr>
                      <a:r>
                        <a:rPr lang="ja-JP" altLang="en-US" sz="140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u="sng"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３　施設設備の有効利用等</a:t>
                      </a:r>
                    </a:p>
                    <a:p>
                      <a:pPr algn="just">
                        <a:spcAft>
                          <a:spcPts val="0"/>
                        </a:spcAft>
                      </a:pPr>
                      <a:r>
                        <a:rPr lang="ja-JP" altLang="en-US" sz="1400" kern="100" dirty="0">
                          <a:effectLst/>
                          <a:latin typeface="Meiryo UI" panose="020B0604030504040204" pitchFamily="50" charset="-128"/>
                          <a:ea typeface="Meiryo UI" panose="020B0604030504040204" pitchFamily="50" charset="-128"/>
                          <a:cs typeface="Times New Roman" panose="02020603050405020304" pitchFamily="18" charset="0"/>
                        </a:rPr>
                        <a:t>第４  財務内容の改善に関する目標を達成するために取る</a:t>
                      </a:r>
                      <a:endParaRPr lang="en-US" alt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altLang="en-US" sz="140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kern="100" dirty="0" err="1">
                          <a:effectLst/>
                          <a:latin typeface="Meiryo UI" panose="020B0604030504040204" pitchFamily="50" charset="-128"/>
                          <a:ea typeface="Meiryo UI" panose="020B0604030504040204" pitchFamily="50" charset="-128"/>
                          <a:cs typeface="Times New Roman" panose="02020603050405020304" pitchFamily="18" charset="0"/>
                        </a:rPr>
                        <a:t>べき</a:t>
                      </a:r>
                      <a:r>
                        <a:rPr lang="ja-JP" altLang="en-US" sz="1400" kern="100" dirty="0">
                          <a:effectLst/>
                          <a:latin typeface="Meiryo UI" panose="020B0604030504040204" pitchFamily="50" charset="-128"/>
                          <a:ea typeface="Meiryo UI" panose="020B0604030504040204" pitchFamily="50" charset="-128"/>
                          <a:cs typeface="Times New Roman" panose="02020603050405020304" pitchFamily="18" charset="0"/>
                        </a:rPr>
                        <a:t>措置</a:t>
                      </a:r>
                    </a:p>
                    <a:p>
                      <a:pPr algn="just">
                        <a:spcAft>
                          <a:spcPts val="0"/>
                        </a:spcAft>
                      </a:pPr>
                      <a:r>
                        <a:rPr lang="ja-JP" altLang="en-US" sz="1400" kern="100" dirty="0">
                          <a:effectLst/>
                          <a:latin typeface="Meiryo UI" panose="020B0604030504040204" pitchFamily="50" charset="-128"/>
                          <a:ea typeface="Meiryo UI" panose="020B0604030504040204" pitchFamily="50" charset="-128"/>
                          <a:cs typeface="Times New Roman" panose="02020603050405020304" pitchFamily="18" charset="0"/>
                        </a:rPr>
                        <a:t>   １　自己収入等の確保 </a:t>
                      </a:r>
                    </a:p>
                    <a:p>
                      <a:pPr algn="just">
                        <a:spcAft>
                          <a:spcPts val="0"/>
                        </a:spcAft>
                      </a:pPr>
                      <a:r>
                        <a:rPr lang="ja-JP" altLang="en-US" sz="1400" kern="100" dirty="0">
                          <a:effectLst/>
                          <a:latin typeface="Meiryo UI" panose="020B0604030504040204" pitchFamily="50" charset="-128"/>
                          <a:ea typeface="Meiryo UI" panose="020B0604030504040204" pitchFamily="50" charset="-128"/>
                          <a:cs typeface="Times New Roman" panose="02020603050405020304" pitchFamily="18" charset="0"/>
                        </a:rPr>
                        <a:t>   ２　効率的な運営の推進</a:t>
                      </a:r>
                    </a:p>
                    <a:p>
                      <a:pPr algn="l">
                        <a:spcAft>
                          <a:spcPts val="0"/>
                        </a:spcAft>
                      </a:pPr>
                      <a:r>
                        <a:rPr lang="ja-JP" altLang="en-US" sz="1400" kern="100" dirty="0">
                          <a:effectLst/>
                          <a:latin typeface="Meiryo UI" panose="020B0604030504040204" pitchFamily="50" charset="-128"/>
                          <a:ea typeface="Meiryo UI" panose="020B0604030504040204" pitchFamily="50" charset="-128"/>
                          <a:cs typeface="Times New Roman" panose="02020603050405020304" pitchFamily="18" charset="0"/>
                        </a:rPr>
                        <a:t>第５　自己点検・評価及び当該状況に係る情報に関する</a:t>
                      </a:r>
                      <a:endParaRPr lang="en-US" alt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l">
                        <a:spcAft>
                          <a:spcPts val="0"/>
                        </a:spcAft>
                      </a:pPr>
                      <a:r>
                        <a:rPr lang="ja-JP" altLang="en-US" sz="1400" kern="100" dirty="0">
                          <a:effectLst/>
                          <a:latin typeface="Meiryo UI" panose="020B0604030504040204" pitchFamily="50" charset="-128"/>
                          <a:ea typeface="Meiryo UI" panose="020B0604030504040204" pitchFamily="50" charset="-128"/>
                          <a:cs typeface="Times New Roman" panose="02020603050405020304" pitchFamily="18" charset="0"/>
                        </a:rPr>
                        <a:t>　　　　目標を達成するために取るべき措置</a:t>
                      </a:r>
                    </a:p>
                    <a:p>
                      <a:pPr algn="just">
                        <a:spcAft>
                          <a:spcPts val="0"/>
                        </a:spcAft>
                      </a:pPr>
                      <a:r>
                        <a:rPr lang="ja-JP" altLang="en-US" sz="1400" kern="100" dirty="0">
                          <a:effectLst/>
                          <a:latin typeface="Meiryo UI" panose="020B0604030504040204" pitchFamily="50" charset="-128"/>
                          <a:ea typeface="Meiryo UI" panose="020B0604030504040204" pitchFamily="50" charset="-128"/>
                          <a:cs typeface="Times New Roman" panose="02020603050405020304" pitchFamily="18" charset="0"/>
                        </a:rPr>
                        <a:t>   １　自己点検・評価の実施</a:t>
                      </a:r>
                    </a:p>
                    <a:p>
                      <a:pPr algn="just">
                        <a:spcAft>
                          <a:spcPts val="0"/>
                        </a:spcAft>
                      </a:pPr>
                      <a:r>
                        <a:rPr lang="ja-JP" altLang="en-US" sz="1400" kern="100" dirty="0">
                          <a:effectLst/>
                          <a:latin typeface="Meiryo UI" panose="020B0604030504040204" pitchFamily="50" charset="-128"/>
                          <a:ea typeface="Meiryo UI" panose="020B0604030504040204" pitchFamily="50" charset="-128"/>
                          <a:cs typeface="Times New Roman" panose="02020603050405020304" pitchFamily="18" charset="0"/>
                        </a:rPr>
                        <a:t>   ２　情報の提供と戦略的広報の展開</a:t>
                      </a:r>
                    </a:p>
                    <a:p>
                      <a:pPr algn="just">
                        <a:spcAft>
                          <a:spcPts val="0"/>
                        </a:spcAft>
                      </a:pPr>
                      <a:r>
                        <a:rPr lang="ja-JP" altLang="en-US" sz="1400" kern="100" dirty="0">
                          <a:effectLst/>
                          <a:latin typeface="Meiryo UI" panose="020B0604030504040204" pitchFamily="50" charset="-128"/>
                          <a:ea typeface="Meiryo UI" panose="020B0604030504040204" pitchFamily="50" charset="-128"/>
                          <a:cs typeface="Times New Roman" panose="02020603050405020304" pitchFamily="18" charset="0"/>
                        </a:rPr>
                        <a:t>第６　その他業務運営に関する重要目標を達成するために</a:t>
                      </a:r>
                      <a:endParaRPr lang="en-US" alt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altLang="en-US" sz="1400" kern="100" dirty="0">
                          <a:effectLst/>
                          <a:latin typeface="Meiryo UI" panose="020B0604030504040204" pitchFamily="50" charset="-128"/>
                          <a:ea typeface="Meiryo UI" panose="020B0604030504040204" pitchFamily="50" charset="-128"/>
                          <a:cs typeface="Times New Roman" panose="02020603050405020304" pitchFamily="18" charset="0"/>
                        </a:rPr>
                        <a:t>　　　　取るべき措置</a:t>
                      </a:r>
                    </a:p>
                    <a:p>
                      <a:pPr algn="just">
                        <a:spcAft>
                          <a:spcPts val="0"/>
                        </a:spcAft>
                      </a:pPr>
                      <a:r>
                        <a:rPr lang="ja-JP" altLang="en-US" sz="1400" kern="100" dirty="0">
                          <a:effectLst/>
                          <a:latin typeface="Meiryo UI" panose="020B0604030504040204" pitchFamily="50" charset="-128"/>
                          <a:ea typeface="Meiryo UI" panose="020B0604030504040204" pitchFamily="50" charset="-128"/>
                          <a:cs typeface="Times New Roman" panose="02020603050405020304" pitchFamily="18" charset="0"/>
                        </a:rPr>
                        <a:t>   １　施設設備の整備等</a:t>
                      </a:r>
                    </a:p>
                    <a:p>
                      <a:pPr algn="just">
                        <a:spcAft>
                          <a:spcPts val="0"/>
                        </a:spcAft>
                      </a:pPr>
                      <a:r>
                        <a:rPr lang="ja-JP" altLang="en-US" sz="1400" u="none"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u="sng"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２　安全管理等</a:t>
                      </a:r>
                    </a:p>
                    <a:p>
                      <a:pPr algn="just">
                        <a:spcAft>
                          <a:spcPts val="0"/>
                        </a:spcAft>
                      </a:pPr>
                      <a:r>
                        <a:rPr lang="ja-JP" altLang="en-US" sz="1400" u="none"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u="sng"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３　人権の尊重</a:t>
                      </a:r>
                    </a:p>
                    <a:p>
                      <a:pPr algn="just">
                        <a:spcAft>
                          <a:spcPts val="0"/>
                        </a:spcAft>
                      </a:pPr>
                      <a:r>
                        <a:rPr lang="ja-JP" altLang="en-US" sz="1400" u="none"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u="sng"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４　コンプライアンスの徹底</a:t>
                      </a:r>
                    </a:p>
                    <a:p>
                      <a:pPr algn="just">
                        <a:spcAft>
                          <a:spcPts val="0"/>
                        </a:spcAft>
                      </a:pPr>
                      <a:r>
                        <a:rPr lang="ja-JP" altLang="en-US" sz="1400" u="none"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u="sng"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５　リスクマネジメントの徹底</a:t>
                      </a:r>
                    </a:p>
                    <a:p>
                      <a:pPr algn="just">
                        <a:spcAft>
                          <a:spcPts val="0"/>
                        </a:spcAft>
                      </a:pPr>
                      <a:r>
                        <a:rPr lang="ja-JP" altLang="en-US" sz="1400" u="none"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u="sng"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６　支援組織の強化</a:t>
                      </a:r>
                    </a:p>
                    <a:p>
                      <a:pPr algn="just">
                        <a:spcAft>
                          <a:spcPts val="0"/>
                        </a:spcAft>
                      </a:pPr>
                      <a:r>
                        <a:rPr lang="ja-JP" altLang="en-US" sz="1400" u="sng"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第７　両大学の統合等に関する目標</a:t>
                      </a:r>
                      <a:r>
                        <a:rPr lang="ja-JP" altLang="en-US" sz="140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を達成するために</a:t>
                      </a:r>
                      <a:endParaRPr lang="en-US" altLang="ja-JP" sz="140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altLang="en-US" sz="140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　　　　取るべき措置</a:t>
                      </a:r>
                      <a:endParaRPr lang="ja-JP" altLang="en-US" sz="1400" u="sng"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altLang="en-US" sz="1400" u="none"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u="sng"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１　両大学の統合による新大学実現へ向けた取組の推進 </a:t>
                      </a:r>
                    </a:p>
                    <a:p>
                      <a:pPr algn="just">
                        <a:spcAft>
                          <a:spcPts val="0"/>
                        </a:spcAft>
                      </a:pPr>
                      <a:r>
                        <a:rPr lang="ja-JP" altLang="en-US" sz="1400" u="none"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u="sng"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２　両大学の連携の推進</a:t>
                      </a:r>
                    </a:p>
                    <a:p>
                      <a:pPr algn="just">
                        <a:spcAft>
                          <a:spcPts val="0"/>
                        </a:spcAft>
                      </a:pPr>
                      <a:r>
                        <a:rPr lang="ja-JP" altLang="en-US" sz="1400" u="none"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u="sng"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３　新大学</a:t>
                      </a:r>
                      <a:endParaRPr lang="en-US" altLang="ja-JP" sz="1400" u="sng"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400"/>
                        </a:lnSpc>
                        <a:spcAft>
                          <a:spcPts val="0"/>
                        </a:spcAft>
                      </a:pPr>
                      <a:endParaRPr lang="ja-JP" altLang="en-US" sz="14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altLang="en-US"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第８～第</a:t>
                      </a:r>
                      <a:r>
                        <a:rPr lang="en-US" altLang="ja-JP"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12</a:t>
                      </a:r>
                      <a:r>
                        <a:rPr lang="ja-JP" altLang="en-US" sz="1400" kern="100" baseline="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kern="100" baseline="0" dirty="0">
                          <a:effectLst/>
                          <a:latin typeface="Meiryo UI" panose="020B0604030504040204" pitchFamily="50" charset="-128"/>
                          <a:ea typeface="Meiryo UI" panose="020B0604030504040204" pitchFamily="50" charset="-128"/>
                          <a:cs typeface="Times New Roman" panose="02020603050405020304" pitchFamily="18" charset="0"/>
                        </a:rPr>
                        <a:t>予算、収支計画及び資金計画　など</a:t>
                      </a:r>
                      <a:endParaRPr lang="en-US" altLang="ja-JP" sz="1400" kern="100" baseline="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94596" marR="94596" marT="0" marB="720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62209484"/>
                  </a:ext>
                </a:extLst>
              </a:tr>
            </a:tbl>
          </a:graphicData>
        </a:graphic>
      </p:graphicFrame>
      <p:cxnSp>
        <p:nvCxnSpPr>
          <p:cNvPr id="28" name="カギ線コネクタ 58">
            <a:extLst>
              <a:ext uri="{FF2B5EF4-FFF2-40B4-BE49-F238E27FC236}">
                <a16:creationId xmlns:a16="http://schemas.microsoft.com/office/drawing/2014/main" id="{69C18461-9CBA-4858-9AF1-21AACE60E67F}"/>
              </a:ext>
            </a:extLst>
          </p:cNvPr>
          <p:cNvCxnSpPr>
            <a:cxnSpLocks/>
          </p:cNvCxnSpPr>
          <p:nvPr/>
        </p:nvCxnSpPr>
        <p:spPr>
          <a:xfrm rot="10800000">
            <a:off x="3748675" y="3771784"/>
            <a:ext cx="1769454" cy="231725"/>
          </a:xfrm>
          <a:prstGeom prst="bentConnector3">
            <a:avLst>
              <a:gd name="adj1" fmla="val 50000"/>
            </a:avLst>
          </a:prstGeom>
          <a:ln>
            <a:solidFill>
              <a:schemeClr val="bg1">
                <a:lumMod val="65000"/>
              </a:schemeClr>
            </a:solidFill>
            <a:tailEnd type="triangle"/>
          </a:ln>
        </p:spPr>
        <p:style>
          <a:lnRef idx="1">
            <a:schemeClr val="dk1"/>
          </a:lnRef>
          <a:fillRef idx="0">
            <a:schemeClr val="dk1"/>
          </a:fillRef>
          <a:effectRef idx="0">
            <a:schemeClr val="dk1"/>
          </a:effectRef>
          <a:fontRef idx="minor">
            <a:schemeClr val="tx1"/>
          </a:fontRef>
        </p:style>
      </p:cxnSp>
      <p:grpSp>
        <p:nvGrpSpPr>
          <p:cNvPr id="6" name="グループ化 5"/>
          <p:cNvGrpSpPr/>
          <p:nvPr/>
        </p:nvGrpSpPr>
        <p:grpSpPr>
          <a:xfrm>
            <a:off x="349591" y="670345"/>
            <a:ext cx="9927102" cy="1013312"/>
            <a:chOff x="-4653132" y="521578"/>
            <a:chExt cx="9927102" cy="1013312"/>
          </a:xfrm>
        </p:grpSpPr>
        <p:sp>
          <p:nvSpPr>
            <p:cNvPr id="4" name="正方形/長方形 3"/>
            <p:cNvSpPr/>
            <p:nvPr/>
          </p:nvSpPr>
          <p:spPr>
            <a:xfrm>
              <a:off x="-4648620" y="844369"/>
              <a:ext cx="8928992" cy="652999"/>
            </a:xfrm>
            <a:prstGeom prst="rect">
              <a:avLst/>
            </a:prstGeom>
          </p:spPr>
          <p:txBody>
            <a:bodyPr wrap="square" rIns="49657">
              <a:spAutoFit/>
            </a:bodyPr>
            <a:lstStyle/>
            <a:p>
              <a:pPr defTabSz="630662">
                <a:spcBef>
                  <a:spcPts val="414"/>
                </a:spcBef>
                <a:defRPr/>
              </a:pPr>
              <a:r>
                <a:rPr lang="ja-JP" altLang="en-US" sz="1655" dirty="0">
                  <a:latin typeface="Meiryo UI" panose="020B0604030504040204" pitchFamily="50" charset="-128"/>
                  <a:ea typeface="Meiryo UI" panose="020B0604030504040204" pitchFamily="50" charset="-128"/>
                </a:rPr>
                <a:t>●　</a:t>
              </a:r>
              <a:r>
                <a:rPr lang="en-US" altLang="ja-JP" sz="1655" dirty="0">
                  <a:latin typeface="Meiryo UI" panose="020B0604030504040204" pitchFamily="50" charset="-128"/>
                  <a:ea typeface="Meiryo UI" panose="020B0604030504040204" pitchFamily="50" charset="-128"/>
                </a:rPr>
                <a:t>2021</a:t>
              </a:r>
              <a:r>
                <a:rPr lang="ja-JP" altLang="en-US" sz="1655" dirty="0">
                  <a:latin typeface="Meiryo UI" panose="020B0604030504040204" pitchFamily="50" charset="-128"/>
                  <a:ea typeface="Meiryo UI" panose="020B0604030504040204" pitchFamily="50" charset="-128"/>
                </a:rPr>
                <a:t>年</a:t>
              </a:r>
              <a:r>
                <a:rPr lang="en-US" altLang="ja-JP" sz="1655" dirty="0">
                  <a:latin typeface="Meiryo UI" panose="020B0604030504040204" pitchFamily="50" charset="-128"/>
                  <a:ea typeface="Meiryo UI" panose="020B0604030504040204" pitchFamily="50" charset="-128"/>
                </a:rPr>
                <a:t>10</a:t>
              </a:r>
              <a:r>
                <a:rPr lang="ja-JP" altLang="en-US" sz="1655" dirty="0">
                  <a:latin typeface="Meiryo UI" panose="020B0604030504040204" pitchFamily="50" charset="-128"/>
                  <a:ea typeface="Meiryo UI" panose="020B0604030504040204" pitchFamily="50" charset="-128"/>
                </a:rPr>
                <a:t>月の中期目標変更を受け、中期計画を変更。</a:t>
              </a:r>
              <a:endParaRPr lang="en-US" altLang="ja-JP" sz="1655" dirty="0">
                <a:latin typeface="Meiryo UI" panose="020B0604030504040204" pitchFamily="50" charset="-128"/>
                <a:ea typeface="Meiryo UI" panose="020B0604030504040204" pitchFamily="50" charset="-128"/>
              </a:endParaRPr>
            </a:p>
            <a:p>
              <a:pPr defTabSz="630662">
                <a:spcBef>
                  <a:spcPts val="414"/>
                </a:spcBef>
                <a:defRPr/>
              </a:pPr>
              <a:r>
                <a:rPr lang="ja-JP" altLang="en-US" sz="1655" dirty="0">
                  <a:latin typeface="Meiryo UI" panose="020B0604030504040204" pitchFamily="50" charset="-128"/>
                  <a:ea typeface="Meiryo UI" panose="020B0604030504040204" pitchFamily="50" charset="-128"/>
                </a:rPr>
                <a:t>●　今回の中期計画の変更は、</a:t>
              </a:r>
              <a:r>
                <a:rPr lang="en-US" altLang="ja-JP" sz="1655" dirty="0">
                  <a:latin typeface="Meiryo UI" panose="020B0604030504040204" pitchFamily="50" charset="-128"/>
                  <a:ea typeface="Meiryo UI" panose="020B0604030504040204" pitchFamily="50" charset="-128"/>
                </a:rPr>
                <a:t>2022</a:t>
              </a:r>
              <a:r>
                <a:rPr lang="ja-JP" altLang="en-US" sz="1655" dirty="0">
                  <a:latin typeface="Meiryo UI" panose="020B0604030504040204" pitchFamily="50" charset="-128"/>
                  <a:ea typeface="Meiryo UI" panose="020B0604030504040204" pitchFamily="50" charset="-128"/>
                </a:rPr>
                <a:t>年度から</a:t>
              </a:r>
              <a:r>
                <a:rPr lang="en-US" altLang="ja-JP" sz="1655" dirty="0">
                  <a:latin typeface="Meiryo UI" panose="020B0604030504040204" pitchFamily="50" charset="-128"/>
                  <a:ea typeface="Meiryo UI" panose="020B0604030504040204" pitchFamily="50" charset="-128"/>
                </a:rPr>
                <a:t>2024</a:t>
              </a:r>
              <a:r>
                <a:rPr lang="ja-JP" altLang="en-US" sz="1655" dirty="0">
                  <a:latin typeface="Meiryo UI" panose="020B0604030504040204" pitchFamily="50" charset="-128"/>
                  <a:ea typeface="Meiryo UI" panose="020B0604030504040204" pitchFamily="50" charset="-128"/>
                </a:rPr>
                <a:t>年度</a:t>
              </a:r>
              <a:r>
                <a:rPr lang="en-US" altLang="ja-JP" sz="1655" dirty="0">
                  <a:latin typeface="Meiryo UI" panose="020B0604030504040204" pitchFamily="50" charset="-128"/>
                  <a:ea typeface="Meiryo UI" panose="020B0604030504040204" pitchFamily="50" charset="-128"/>
                </a:rPr>
                <a:t>(2025</a:t>
              </a:r>
              <a:r>
                <a:rPr lang="ja-JP" altLang="en-US" sz="1655" dirty="0">
                  <a:latin typeface="Meiryo UI" panose="020B0604030504040204" pitchFamily="50" charset="-128"/>
                  <a:ea typeface="Meiryo UI" panose="020B0604030504040204" pitchFamily="50" charset="-128"/>
                </a:rPr>
                <a:t>年</a:t>
              </a:r>
              <a:r>
                <a:rPr lang="en-US" altLang="ja-JP" sz="1655" dirty="0">
                  <a:latin typeface="Meiryo UI" panose="020B0604030504040204" pitchFamily="50" charset="-128"/>
                  <a:ea typeface="Meiryo UI" panose="020B0604030504040204" pitchFamily="50" charset="-128"/>
                </a:rPr>
                <a:t>3</a:t>
              </a:r>
              <a:r>
                <a:rPr lang="ja-JP" altLang="en-US" sz="1655" dirty="0">
                  <a:latin typeface="Meiryo UI" panose="020B0604030504040204" pitchFamily="50" charset="-128"/>
                  <a:ea typeface="Meiryo UI" panose="020B0604030504040204" pitchFamily="50" charset="-128"/>
                </a:rPr>
                <a:t>月</a:t>
              </a:r>
              <a:r>
                <a:rPr lang="en-US" altLang="ja-JP" sz="1655" dirty="0">
                  <a:latin typeface="Meiryo UI" panose="020B0604030504040204" pitchFamily="50" charset="-128"/>
                  <a:ea typeface="Meiryo UI" panose="020B0604030504040204" pitchFamily="50" charset="-128"/>
                </a:rPr>
                <a:t>31</a:t>
              </a:r>
              <a:r>
                <a:rPr lang="ja-JP" altLang="en-US" sz="1655" dirty="0">
                  <a:latin typeface="Meiryo UI" panose="020B0604030504040204" pitchFamily="50" charset="-128"/>
                  <a:ea typeface="Meiryo UI" panose="020B0604030504040204" pitchFamily="50" charset="-128"/>
                </a:rPr>
                <a:t>日</a:t>
              </a:r>
              <a:r>
                <a:rPr lang="en-US" altLang="ja-JP" sz="1655" dirty="0">
                  <a:latin typeface="Meiryo UI" panose="020B0604030504040204" pitchFamily="50" charset="-128"/>
                  <a:ea typeface="Meiryo UI" panose="020B0604030504040204" pitchFamily="50" charset="-128"/>
                </a:rPr>
                <a:t>)</a:t>
              </a:r>
              <a:r>
                <a:rPr lang="ja-JP" altLang="en-US" sz="1655" dirty="0" err="1">
                  <a:latin typeface="Meiryo UI" panose="020B0604030504040204" pitchFamily="50" charset="-128"/>
                  <a:ea typeface="Meiryo UI" panose="020B0604030504040204" pitchFamily="50" charset="-128"/>
                </a:rPr>
                <a:t>までの</a:t>
              </a:r>
              <a:r>
                <a:rPr lang="ja-JP" altLang="en-US" sz="1655" dirty="0">
                  <a:latin typeface="Meiryo UI" panose="020B0604030504040204" pitchFamily="50" charset="-128"/>
                  <a:ea typeface="Meiryo UI" panose="020B0604030504040204" pitchFamily="50" charset="-128"/>
                </a:rPr>
                <a:t>３年間が対象。</a:t>
              </a:r>
              <a:endParaRPr lang="en-US" altLang="ja-JP" sz="1655" dirty="0">
                <a:latin typeface="Meiryo UI" panose="020B0604030504040204" pitchFamily="50" charset="-128"/>
                <a:ea typeface="Meiryo UI" panose="020B0604030504040204" pitchFamily="50" charset="-128"/>
              </a:endParaRPr>
            </a:p>
          </p:txBody>
        </p:sp>
        <p:sp>
          <p:nvSpPr>
            <p:cNvPr id="19" name="正方形/長方形 18">
              <a:extLst>
                <a:ext uri="{FF2B5EF4-FFF2-40B4-BE49-F238E27FC236}">
                  <a16:creationId xmlns:a16="http://schemas.microsoft.com/office/drawing/2014/main" id="{4CF0797C-8A94-4A44-824E-FAA1FC6CA31C}"/>
                </a:ext>
              </a:extLst>
            </p:cNvPr>
            <p:cNvSpPr/>
            <p:nvPr/>
          </p:nvSpPr>
          <p:spPr>
            <a:xfrm>
              <a:off x="-4644602" y="680791"/>
              <a:ext cx="9918572" cy="854099"/>
            </a:xfrm>
            <a:prstGeom prst="rect">
              <a:avLst/>
            </a:prstGeom>
            <a:no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3862"/>
            </a:p>
          </p:txBody>
        </p:sp>
        <p:sp>
          <p:nvSpPr>
            <p:cNvPr id="20" name="正方形/長方形 19">
              <a:extLst>
                <a:ext uri="{FF2B5EF4-FFF2-40B4-BE49-F238E27FC236}">
                  <a16:creationId xmlns:a16="http://schemas.microsoft.com/office/drawing/2014/main" id="{F87C6F48-90D1-4529-B04F-E16859854383}"/>
                </a:ext>
              </a:extLst>
            </p:cNvPr>
            <p:cNvSpPr/>
            <p:nvPr/>
          </p:nvSpPr>
          <p:spPr>
            <a:xfrm>
              <a:off x="-4653132" y="521578"/>
              <a:ext cx="3857466" cy="3240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600" b="1" dirty="0">
                  <a:solidFill>
                    <a:schemeClr val="tx1"/>
                  </a:solidFill>
                  <a:latin typeface="Meiryo UI" panose="020B0604030504040204" pitchFamily="50" charset="-128"/>
                  <a:ea typeface="Meiryo UI" panose="020B0604030504040204" pitchFamily="50" charset="-128"/>
                </a:rPr>
                <a:t>1. </a:t>
              </a:r>
              <a:r>
                <a:rPr lang="ja-JP" altLang="en-US" sz="1600" b="1" dirty="0">
                  <a:solidFill>
                    <a:schemeClr val="tx1"/>
                  </a:solidFill>
                  <a:latin typeface="Meiryo UI" panose="020B0604030504040204" pitchFamily="50" charset="-128"/>
                  <a:ea typeface="Meiryo UI" panose="020B0604030504040204" pitchFamily="50" charset="-128"/>
                </a:rPr>
                <a:t>中期計画変更の趣旨</a:t>
              </a:r>
              <a:endParaRPr lang="en-US" altLang="ja-JP" sz="1600" b="1" dirty="0">
                <a:solidFill>
                  <a:schemeClr val="tx1"/>
                </a:solidFill>
                <a:latin typeface="Meiryo UI" panose="020B0604030504040204" pitchFamily="50" charset="-128"/>
                <a:ea typeface="Meiryo UI" panose="020B0604030504040204" pitchFamily="50" charset="-128"/>
              </a:endParaRPr>
            </a:p>
          </p:txBody>
        </p:sp>
      </p:grpSp>
      <p:sp>
        <p:nvSpPr>
          <p:cNvPr id="77" name="タイトル 1">
            <a:extLst>
              <a:ext uri="{FF2B5EF4-FFF2-40B4-BE49-F238E27FC236}">
                <a16:creationId xmlns:a16="http://schemas.microsoft.com/office/drawing/2014/main" id="{7DA2B8D7-EA50-4469-A275-2A9E916695C2}"/>
              </a:ext>
            </a:extLst>
          </p:cNvPr>
          <p:cNvSpPr>
            <a:spLocks noGrp="1"/>
          </p:cNvSpPr>
          <p:nvPr>
            <p:ph type="ctrTitle"/>
          </p:nvPr>
        </p:nvSpPr>
        <p:spPr>
          <a:xfrm>
            <a:off x="376735" y="71217"/>
            <a:ext cx="8244000" cy="527042"/>
          </a:xfrm>
          <a:solidFill>
            <a:schemeClr val="tx2">
              <a:lumMod val="75000"/>
            </a:schemeClr>
          </a:solidFill>
          <a:ln w="15875">
            <a:noFill/>
          </a:ln>
        </p:spPr>
        <p:txBody>
          <a:bodyPr vert="horz" lIns="99313" tIns="70976" rIns="99313" bIns="70976" rtlCol="0" anchor="ctr">
            <a:noAutofit/>
          </a:bodyPr>
          <a:lstStyle/>
          <a:p>
            <a:r>
              <a:rPr lang="ja-JP" altLang="en-US" sz="2207" b="1" dirty="0">
                <a:solidFill>
                  <a:schemeClr val="bg1"/>
                </a:solidFill>
                <a:latin typeface="Meiryo UI" panose="020B0604030504040204" pitchFamily="50" charset="-128"/>
                <a:ea typeface="Meiryo UI" panose="020B0604030504040204" pitchFamily="50" charset="-128"/>
              </a:rPr>
              <a:t>公立大学法人大阪に係る第１期中期計画</a:t>
            </a:r>
            <a:r>
              <a:rPr lang="ja-JP" altLang="en-US" sz="2207" b="1" dirty="0" smtClean="0">
                <a:solidFill>
                  <a:schemeClr val="bg1"/>
                </a:solidFill>
                <a:latin typeface="Meiryo UI" panose="020B0604030504040204" pitchFamily="50" charset="-128"/>
                <a:ea typeface="Meiryo UI" panose="020B0604030504040204" pitchFamily="50" charset="-128"/>
              </a:rPr>
              <a:t>変更概要</a:t>
            </a:r>
            <a:endParaRPr lang="ja-JP" altLang="en-US" sz="1655" b="1" dirty="0">
              <a:solidFill>
                <a:schemeClr val="bg1"/>
              </a:solidFill>
              <a:latin typeface="Meiryo UI" panose="020B0604030504040204" pitchFamily="50" charset="-128"/>
              <a:ea typeface="Meiryo UI" panose="020B0604030504040204" pitchFamily="50" charset="-128"/>
            </a:endParaRPr>
          </a:p>
        </p:txBody>
      </p:sp>
      <p:sp>
        <p:nvSpPr>
          <p:cNvPr id="78" name="正方形/長方形 77">
            <a:extLst>
              <a:ext uri="{FF2B5EF4-FFF2-40B4-BE49-F238E27FC236}">
                <a16:creationId xmlns:a16="http://schemas.microsoft.com/office/drawing/2014/main" id="{B2FC2C57-D7FC-418D-8447-E9CF6048FEA6}"/>
              </a:ext>
            </a:extLst>
          </p:cNvPr>
          <p:cNvSpPr/>
          <p:nvPr/>
        </p:nvSpPr>
        <p:spPr>
          <a:xfrm>
            <a:off x="8722727" y="70327"/>
            <a:ext cx="1584000" cy="528823"/>
          </a:xfrm>
          <a:prstGeom prst="rect">
            <a:avLst/>
          </a:prstGeom>
          <a:solidFill>
            <a:sysClr val="window" lastClr="FFFFFF"/>
          </a:solidFill>
          <a:ln w="9525" cap="flat" cmpd="sng" algn="ctr">
            <a:solidFill>
              <a:sysClr val="windowText" lastClr="000000"/>
            </a:solidFill>
            <a:prstDash val="solid"/>
          </a:ln>
          <a:effectLst/>
        </p:spPr>
        <p:txBody>
          <a:bodyPr rot="0" spcFirstLastPara="0" vert="horz" wrap="square" lIns="169022" tIns="84510" rIns="169022" bIns="84510" numCol="1" spcCol="0" rtlCol="0" fromWordArt="0" anchor="ctr" anchorCtr="0" forceAA="0" compatLnSpc="1">
            <a:prstTxWarp prst="textNoShape">
              <a:avLst/>
            </a:prstTxWarp>
            <a:noAutofit/>
          </a:bodyPr>
          <a:lstStyle/>
          <a:p>
            <a:pPr algn="ctr" defTabSz="1864387">
              <a:defRPr/>
            </a:pPr>
            <a:r>
              <a:rPr kumimoji="0" lang="ja-JP" altLang="en-US" sz="1931" b="1" kern="100" dirty="0" smtClean="0">
                <a:solidFill>
                  <a:prstClr val="black"/>
                </a:solidFill>
                <a:latin typeface="Meiryo UI" panose="020B0604030504040204" pitchFamily="50" charset="-128"/>
                <a:ea typeface="Meiryo UI" panose="020B0604030504040204" pitchFamily="50" charset="-128"/>
                <a:cs typeface="Times New Roman"/>
              </a:rPr>
              <a:t>資料１－３</a:t>
            </a:r>
            <a:endParaRPr kumimoji="0" lang="en-US" altLang="ja-JP" sz="1931" b="1" kern="100" dirty="0">
              <a:solidFill>
                <a:prstClr val="black"/>
              </a:solidFill>
              <a:latin typeface="Meiryo UI" panose="020B0604030504040204" pitchFamily="50" charset="-128"/>
              <a:ea typeface="Meiryo UI" panose="020B0604030504040204" pitchFamily="50" charset="-128"/>
              <a:cs typeface="Times New Roman"/>
            </a:endParaRPr>
          </a:p>
        </p:txBody>
      </p:sp>
      <p:sp>
        <p:nvSpPr>
          <p:cNvPr id="10" name="正方形/長方形 9">
            <a:extLst>
              <a:ext uri="{FF2B5EF4-FFF2-40B4-BE49-F238E27FC236}">
                <a16:creationId xmlns:a16="http://schemas.microsoft.com/office/drawing/2014/main" id="{4CF0797C-8A94-4A44-824E-FAA1FC6CA31C}"/>
              </a:ext>
            </a:extLst>
          </p:cNvPr>
          <p:cNvSpPr/>
          <p:nvPr/>
        </p:nvSpPr>
        <p:spPr>
          <a:xfrm>
            <a:off x="349591" y="2002971"/>
            <a:ext cx="9927102" cy="8068130"/>
          </a:xfrm>
          <a:prstGeom prst="rect">
            <a:avLst/>
          </a:prstGeom>
          <a:no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3862"/>
          </a:p>
        </p:txBody>
      </p:sp>
      <p:sp>
        <p:nvSpPr>
          <p:cNvPr id="11" name="正方形/長方形 10">
            <a:extLst>
              <a:ext uri="{FF2B5EF4-FFF2-40B4-BE49-F238E27FC236}">
                <a16:creationId xmlns:a16="http://schemas.microsoft.com/office/drawing/2014/main" id="{F87C6F48-90D1-4529-B04F-E16859854383}"/>
              </a:ext>
            </a:extLst>
          </p:cNvPr>
          <p:cNvSpPr/>
          <p:nvPr/>
        </p:nvSpPr>
        <p:spPr>
          <a:xfrm>
            <a:off x="327854" y="1848722"/>
            <a:ext cx="3857466" cy="3240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600" b="1" dirty="0">
                <a:solidFill>
                  <a:schemeClr val="tx1"/>
                </a:solidFill>
                <a:latin typeface="Meiryo UI" panose="020B0604030504040204" pitchFamily="50" charset="-128"/>
                <a:ea typeface="Meiryo UI" panose="020B0604030504040204" pitchFamily="50" charset="-128"/>
              </a:rPr>
              <a:t>2. </a:t>
            </a:r>
            <a:r>
              <a:rPr lang="ja-JP" altLang="en-US" sz="1600" b="1" dirty="0">
                <a:solidFill>
                  <a:schemeClr val="tx1"/>
                </a:solidFill>
                <a:latin typeface="Meiryo UI" panose="020B0604030504040204" pitchFamily="50" charset="-128"/>
                <a:ea typeface="Meiryo UI" panose="020B0604030504040204" pitchFamily="50" charset="-128"/>
              </a:rPr>
              <a:t>中期計画変更案の項目比較</a:t>
            </a:r>
            <a:endParaRPr lang="en-US" altLang="ja-JP" sz="1600" b="1" dirty="0">
              <a:solidFill>
                <a:schemeClr val="tx1"/>
              </a:solidFill>
              <a:latin typeface="Meiryo UI" panose="020B0604030504040204" pitchFamily="50" charset="-128"/>
              <a:ea typeface="Meiryo UI" panose="020B0604030504040204" pitchFamily="50" charset="-128"/>
            </a:endParaRPr>
          </a:p>
        </p:txBody>
      </p:sp>
      <p:sp>
        <p:nvSpPr>
          <p:cNvPr id="58" name="正方形/長方形 57"/>
          <p:cNvSpPr/>
          <p:nvPr/>
        </p:nvSpPr>
        <p:spPr>
          <a:xfrm>
            <a:off x="399513" y="10587434"/>
            <a:ext cx="9733164" cy="3866251"/>
          </a:xfrm>
          <a:prstGeom prst="rect">
            <a:avLst/>
          </a:prstGeom>
        </p:spPr>
        <p:txBody>
          <a:bodyPr wrap="square" rIns="49657">
            <a:spAutoFit/>
          </a:bodyPr>
          <a:lstStyle/>
          <a:p>
            <a:pPr marL="363538" indent="-363538" defTabSz="630662">
              <a:lnSpc>
                <a:spcPts val="2000"/>
              </a:lnSpc>
              <a:spcBef>
                <a:spcPts val="414"/>
              </a:spcBef>
              <a:defRPr/>
            </a:pPr>
            <a:r>
              <a:rPr lang="ja-JP" altLang="en-US" sz="1655" u="sng" dirty="0">
                <a:latin typeface="Meiryo UI" panose="020B0604030504040204" pitchFamily="50" charset="-128"/>
                <a:ea typeface="Meiryo UI" panose="020B0604030504040204" pitchFamily="50" charset="-128"/>
              </a:rPr>
              <a:t>第２</a:t>
            </a:r>
            <a:r>
              <a:rPr lang="ja-JP" altLang="en-US" sz="1655" u="sng" dirty="0" err="1">
                <a:latin typeface="Meiryo UI" panose="020B0604030504040204" pitchFamily="50" charset="-128"/>
                <a:ea typeface="Meiryo UI" panose="020B0604030504040204" pitchFamily="50" charset="-128"/>
              </a:rPr>
              <a:t>ー</a:t>
            </a:r>
            <a:r>
              <a:rPr lang="ja-JP" altLang="en-US" sz="1655" u="sng" dirty="0">
                <a:latin typeface="Meiryo UI" panose="020B0604030504040204" pitchFamily="50" charset="-128"/>
                <a:ea typeface="Meiryo UI" panose="020B0604030504040204" pitchFamily="50" charset="-128"/>
              </a:rPr>
              <a:t>１　大阪公立大学に関する目標を達成するための措置</a:t>
            </a:r>
            <a:endParaRPr lang="en-US" altLang="ja-JP" sz="1655" u="sng" dirty="0">
              <a:latin typeface="Meiryo UI" panose="020B0604030504040204" pitchFamily="50" charset="-128"/>
              <a:ea typeface="Meiryo UI" panose="020B0604030504040204" pitchFamily="50" charset="-128"/>
            </a:endParaRPr>
          </a:p>
          <a:p>
            <a:pPr marL="363538" indent="-363538" defTabSz="630662">
              <a:lnSpc>
                <a:spcPts val="1800"/>
              </a:lnSpc>
              <a:spcBef>
                <a:spcPts val="414"/>
              </a:spcBef>
              <a:defRPr/>
            </a:pPr>
            <a:r>
              <a:rPr lang="ja-JP" altLang="en-US" sz="1655" dirty="0">
                <a:latin typeface="Meiryo UI" panose="020B0604030504040204" pitchFamily="50" charset="-128"/>
                <a:ea typeface="Meiryo UI" panose="020B0604030504040204" pitchFamily="50" charset="-128"/>
              </a:rPr>
              <a:t>●　現行の「教育」「研究」「社会貢献」「グローバル人材の育成」「附属病院」に関する計画に加え、「都市シンクタンク機能・技術インキュベーション機能」に係る計画を新たに追加。</a:t>
            </a:r>
            <a:endParaRPr lang="en-US" altLang="ja-JP" sz="1655" dirty="0">
              <a:latin typeface="Meiryo UI" panose="020B0604030504040204" pitchFamily="50" charset="-128"/>
              <a:ea typeface="Meiryo UI" panose="020B0604030504040204" pitchFamily="50" charset="-128"/>
            </a:endParaRPr>
          </a:p>
          <a:p>
            <a:pPr marL="363538" indent="-363538" defTabSz="630662">
              <a:lnSpc>
                <a:spcPts val="1800"/>
              </a:lnSpc>
              <a:spcBef>
                <a:spcPts val="414"/>
              </a:spcBef>
              <a:defRPr/>
            </a:pPr>
            <a:r>
              <a:rPr lang="ja-JP" altLang="en-US" sz="1655" dirty="0">
                <a:latin typeface="Meiryo UI" panose="020B0604030504040204" pitchFamily="50" charset="-128"/>
                <a:ea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「グローバル人材の育成」に関しては、大阪公立大学では、「国際力の強化」として計画策定</a:t>
            </a:r>
            <a:endParaRPr lang="en-US" altLang="ja-JP" sz="1400" dirty="0">
              <a:latin typeface="Meiryo UI" panose="020B0604030504040204" pitchFamily="50" charset="-128"/>
              <a:ea typeface="Meiryo UI" panose="020B0604030504040204" pitchFamily="50" charset="-128"/>
            </a:endParaRPr>
          </a:p>
          <a:p>
            <a:pPr marL="363538" indent="-363538" defTabSz="630662">
              <a:lnSpc>
                <a:spcPts val="2000"/>
              </a:lnSpc>
              <a:spcBef>
                <a:spcPts val="414"/>
              </a:spcBef>
              <a:defRPr/>
            </a:pPr>
            <a:r>
              <a:rPr lang="ja-JP" altLang="en-US" sz="1655" u="sng" dirty="0">
                <a:latin typeface="Meiryo UI" panose="020B0604030504040204" pitchFamily="50" charset="-128"/>
                <a:ea typeface="Meiryo UI" panose="020B0604030504040204" pitchFamily="50" charset="-128"/>
              </a:rPr>
              <a:t>第２</a:t>
            </a:r>
            <a:r>
              <a:rPr lang="ja-JP" altLang="en-US" sz="1655" u="sng" dirty="0" err="1">
                <a:latin typeface="Meiryo UI" panose="020B0604030504040204" pitchFamily="50" charset="-128"/>
                <a:ea typeface="Meiryo UI" panose="020B0604030504040204" pitchFamily="50" charset="-128"/>
              </a:rPr>
              <a:t>ー</a:t>
            </a:r>
            <a:r>
              <a:rPr lang="ja-JP" altLang="en-US" sz="1655" u="sng" dirty="0">
                <a:latin typeface="Meiryo UI" panose="020B0604030504040204" pitchFamily="50" charset="-128"/>
                <a:ea typeface="Meiryo UI" panose="020B0604030504040204" pitchFamily="50" charset="-128"/>
              </a:rPr>
              <a:t>２　大阪公立大学工業高等専門学校に関する目標を達成するための措置</a:t>
            </a:r>
            <a:endParaRPr lang="en-US" altLang="ja-JP" sz="1655" u="sng" dirty="0">
              <a:latin typeface="Meiryo UI" panose="020B0604030504040204" pitchFamily="50" charset="-128"/>
              <a:ea typeface="Meiryo UI" panose="020B0604030504040204" pitchFamily="50" charset="-128"/>
            </a:endParaRPr>
          </a:p>
          <a:p>
            <a:pPr marL="363538" indent="-363538" defTabSz="630662">
              <a:lnSpc>
                <a:spcPts val="2000"/>
              </a:lnSpc>
              <a:spcBef>
                <a:spcPts val="414"/>
              </a:spcBef>
              <a:defRPr/>
            </a:pPr>
            <a:r>
              <a:rPr lang="ja-JP" altLang="en-US" sz="1655" dirty="0">
                <a:latin typeface="Meiryo UI" panose="020B0604030504040204" pitchFamily="50" charset="-128"/>
                <a:ea typeface="Meiryo UI" panose="020B0604030504040204" pitchFamily="50" charset="-128"/>
              </a:rPr>
              <a:t>●　高専改革の実施に伴う中期目標の変更等を踏まえ、計画を教育及び社会貢献に関する大項目に整理、集約。</a:t>
            </a:r>
            <a:endParaRPr lang="en-US" altLang="ja-JP" sz="1655" dirty="0">
              <a:latin typeface="Meiryo UI" panose="020B0604030504040204" pitchFamily="50" charset="-128"/>
              <a:ea typeface="Meiryo UI" panose="020B0604030504040204" pitchFamily="50" charset="-128"/>
            </a:endParaRPr>
          </a:p>
          <a:p>
            <a:pPr marL="363538" indent="-363538" defTabSz="630662">
              <a:lnSpc>
                <a:spcPts val="2000"/>
              </a:lnSpc>
              <a:spcBef>
                <a:spcPts val="414"/>
              </a:spcBef>
              <a:defRPr/>
            </a:pPr>
            <a:r>
              <a:rPr lang="ja-JP" altLang="en-US" sz="1655" u="sng" dirty="0">
                <a:latin typeface="Meiryo UI" panose="020B0604030504040204" pitchFamily="50" charset="-128"/>
                <a:ea typeface="Meiryo UI" panose="020B0604030504040204" pitchFamily="50" charset="-128"/>
              </a:rPr>
              <a:t>第２</a:t>
            </a:r>
            <a:r>
              <a:rPr lang="ja-JP" altLang="en-US" sz="1655" u="sng" dirty="0" err="1">
                <a:latin typeface="Meiryo UI" panose="020B0604030504040204" pitchFamily="50" charset="-128"/>
                <a:ea typeface="Meiryo UI" panose="020B0604030504040204" pitchFamily="50" charset="-128"/>
              </a:rPr>
              <a:t>ー</a:t>
            </a:r>
            <a:r>
              <a:rPr lang="ja-JP" altLang="en-US" sz="1655" u="sng" dirty="0">
                <a:latin typeface="Meiryo UI" panose="020B0604030504040204" pitchFamily="50" charset="-128"/>
                <a:ea typeface="Meiryo UI" panose="020B0604030504040204" pitchFamily="50" charset="-128"/>
              </a:rPr>
              <a:t>３　大阪府立大学及び大阪市立大学に関する目標を達成するための措置</a:t>
            </a:r>
            <a:endParaRPr lang="en-US" altLang="ja-JP" sz="1655" u="sng" dirty="0">
              <a:latin typeface="Meiryo UI" panose="020B0604030504040204" pitchFamily="50" charset="-128"/>
              <a:ea typeface="Meiryo UI" panose="020B0604030504040204" pitchFamily="50" charset="-128"/>
            </a:endParaRPr>
          </a:p>
          <a:p>
            <a:pPr marL="363538" indent="-363538" defTabSz="630662">
              <a:lnSpc>
                <a:spcPts val="2000"/>
              </a:lnSpc>
              <a:spcBef>
                <a:spcPts val="414"/>
              </a:spcBef>
              <a:defRPr/>
            </a:pPr>
            <a:r>
              <a:rPr lang="ja-JP" altLang="en-US" sz="1655" dirty="0">
                <a:latin typeface="Meiryo UI" panose="020B0604030504040204" pitchFamily="50" charset="-128"/>
                <a:ea typeface="Meiryo UI" panose="020B0604030504040204" pitchFamily="50" charset="-128"/>
              </a:rPr>
              <a:t>●　中期目標に基づき、継続して在学生に質の高い教育等を提供するため「人材育成及び教育内容」及び</a:t>
            </a:r>
            <a:r>
              <a:rPr lang="en-US" altLang="ja-JP" sz="1655" dirty="0">
                <a:latin typeface="Meiryo UI" panose="020B0604030504040204" pitchFamily="50" charset="-128"/>
                <a:ea typeface="Meiryo UI" panose="020B0604030504040204" pitchFamily="50" charset="-128"/>
              </a:rPr>
              <a:t/>
            </a:r>
            <a:br>
              <a:rPr lang="en-US" altLang="ja-JP" sz="1655" dirty="0">
                <a:latin typeface="Meiryo UI" panose="020B0604030504040204" pitchFamily="50" charset="-128"/>
                <a:ea typeface="Meiryo UI" panose="020B0604030504040204" pitchFamily="50" charset="-128"/>
              </a:rPr>
            </a:br>
            <a:r>
              <a:rPr lang="ja-JP" altLang="en-US" sz="1655" dirty="0">
                <a:latin typeface="Meiryo UI" panose="020B0604030504040204" pitchFamily="50" charset="-128"/>
                <a:ea typeface="Meiryo UI" panose="020B0604030504040204" pitchFamily="50" charset="-128"/>
              </a:rPr>
              <a:t>「学生支援の充実等」についての計画を設定。府大と市大を別項目とし、両大学での取組を継続するため、</a:t>
            </a:r>
            <a:r>
              <a:rPr lang="en-US" altLang="ja-JP" sz="1655" dirty="0">
                <a:latin typeface="Meiryo UI" panose="020B0604030504040204" pitchFamily="50" charset="-128"/>
                <a:ea typeface="Meiryo UI" panose="020B0604030504040204" pitchFamily="50" charset="-128"/>
              </a:rPr>
              <a:t/>
            </a:r>
            <a:br>
              <a:rPr lang="en-US" altLang="ja-JP" sz="1655" dirty="0">
                <a:latin typeface="Meiryo UI" panose="020B0604030504040204" pitchFamily="50" charset="-128"/>
                <a:ea typeface="Meiryo UI" panose="020B0604030504040204" pitchFamily="50" charset="-128"/>
              </a:rPr>
            </a:br>
            <a:r>
              <a:rPr lang="ja-JP" altLang="en-US" sz="1655" dirty="0">
                <a:latin typeface="Meiryo UI" panose="020B0604030504040204" pitchFamily="50" charset="-128"/>
                <a:ea typeface="Meiryo UI" panose="020B0604030504040204" pitchFamily="50" charset="-128"/>
              </a:rPr>
              <a:t>現行の中期計画をもとに小項目を設定。</a:t>
            </a:r>
            <a:endParaRPr lang="en-US" altLang="ja-JP" sz="1655" dirty="0">
              <a:latin typeface="Meiryo UI" panose="020B0604030504040204" pitchFamily="50" charset="-128"/>
              <a:ea typeface="Meiryo UI" panose="020B0604030504040204" pitchFamily="50" charset="-128"/>
            </a:endParaRPr>
          </a:p>
          <a:p>
            <a:pPr marL="363538" indent="-363538" defTabSz="630662">
              <a:lnSpc>
                <a:spcPts val="2000"/>
              </a:lnSpc>
              <a:spcBef>
                <a:spcPts val="414"/>
              </a:spcBef>
              <a:defRPr/>
            </a:pPr>
            <a:r>
              <a:rPr lang="ja-JP" altLang="en-US" sz="1655" u="sng" dirty="0">
                <a:latin typeface="Meiryo UI" panose="020B0604030504040204" pitchFamily="50" charset="-128"/>
                <a:ea typeface="Meiryo UI" panose="020B0604030504040204" pitchFamily="50" charset="-128"/>
              </a:rPr>
              <a:t>第３～第６（法人運営に関する項目）</a:t>
            </a:r>
            <a:endParaRPr lang="en-US" altLang="ja-JP" sz="1655" u="sng" dirty="0">
              <a:latin typeface="Meiryo UI" panose="020B0604030504040204" pitchFamily="50" charset="-128"/>
              <a:ea typeface="Meiryo UI" panose="020B0604030504040204" pitchFamily="50" charset="-128"/>
            </a:endParaRPr>
          </a:p>
          <a:p>
            <a:pPr marL="363538" indent="-363538" defTabSz="630662">
              <a:lnSpc>
                <a:spcPts val="1800"/>
              </a:lnSpc>
              <a:spcBef>
                <a:spcPts val="414"/>
              </a:spcBef>
              <a:defRPr/>
            </a:pPr>
            <a:r>
              <a:rPr lang="ja-JP" altLang="en-US" sz="1655" dirty="0">
                <a:latin typeface="Meiryo UI" panose="020B0604030504040204" pitchFamily="50" charset="-128"/>
                <a:ea typeface="Meiryo UI" panose="020B0604030504040204" pitchFamily="50" charset="-128"/>
              </a:rPr>
              <a:t>●　既存計画の整理・集約や大阪公立大学開学に伴う変更を実施。</a:t>
            </a:r>
            <a:endParaRPr lang="en-US" altLang="ja-JP" sz="1655" dirty="0">
              <a:latin typeface="Meiryo UI" panose="020B0604030504040204" pitchFamily="50" charset="-128"/>
              <a:ea typeface="Meiryo UI" panose="020B0604030504040204" pitchFamily="50" charset="-128"/>
            </a:endParaRPr>
          </a:p>
          <a:p>
            <a:pPr marL="363538" indent="-363538" defTabSz="630662">
              <a:lnSpc>
                <a:spcPts val="1800"/>
              </a:lnSpc>
              <a:spcBef>
                <a:spcPts val="414"/>
              </a:spcBef>
              <a:defRPr/>
            </a:pPr>
            <a:r>
              <a:rPr lang="ja-JP" altLang="en-US" sz="1655" dirty="0">
                <a:latin typeface="Meiryo UI" panose="020B0604030504040204" pitchFamily="50" charset="-128"/>
                <a:ea typeface="Meiryo UI" panose="020B0604030504040204" pitchFamily="50" charset="-128"/>
              </a:rPr>
              <a:t>●　新規に、「</a:t>
            </a:r>
            <a:r>
              <a:rPr lang="en-US" altLang="ja-JP" sz="1655" dirty="0">
                <a:latin typeface="Meiryo UI" panose="020B0604030504040204" pitchFamily="50" charset="-128"/>
                <a:ea typeface="Meiryo UI" panose="020B0604030504040204" pitchFamily="50" charset="-128"/>
              </a:rPr>
              <a:t>DX</a:t>
            </a:r>
            <a:r>
              <a:rPr lang="ja-JP" altLang="en-US" sz="1655" dirty="0">
                <a:latin typeface="Meiryo UI" panose="020B0604030504040204" pitchFamily="50" charset="-128"/>
                <a:ea typeface="Meiryo UI" panose="020B0604030504040204" pitchFamily="50" charset="-128"/>
              </a:rPr>
              <a:t>の推進」</a:t>
            </a:r>
            <a:r>
              <a:rPr lang="en-US" altLang="ja-JP" sz="1655" dirty="0">
                <a:latin typeface="Meiryo UI" panose="020B0604030504040204" pitchFamily="50" charset="-128"/>
                <a:ea typeface="Meiryo UI" panose="020B0604030504040204" pitchFamily="50" charset="-128"/>
              </a:rPr>
              <a:t>(</a:t>
            </a:r>
            <a:r>
              <a:rPr lang="ja-JP" altLang="en-US" sz="1655" dirty="0">
                <a:latin typeface="Meiryo UI" panose="020B0604030504040204" pitchFamily="50" charset="-128"/>
                <a:ea typeface="Meiryo UI" panose="020B0604030504040204" pitchFamily="50" charset="-128"/>
              </a:rPr>
              <a:t>第</a:t>
            </a:r>
            <a:r>
              <a:rPr lang="en-US" altLang="ja-JP" sz="1655" dirty="0">
                <a:latin typeface="Meiryo UI" panose="020B0604030504040204" pitchFamily="50" charset="-128"/>
                <a:ea typeface="Meiryo UI" panose="020B0604030504040204" pitchFamily="50" charset="-128"/>
              </a:rPr>
              <a:t>3)</a:t>
            </a:r>
            <a:r>
              <a:rPr lang="ja-JP" altLang="en-US" sz="1655" dirty="0">
                <a:latin typeface="Meiryo UI" panose="020B0604030504040204" pitchFamily="50" charset="-128"/>
                <a:ea typeface="Meiryo UI" panose="020B0604030504040204" pitchFamily="50" charset="-128"/>
              </a:rPr>
              <a:t>「環境マネジメント」</a:t>
            </a:r>
            <a:r>
              <a:rPr lang="en-US" altLang="ja-JP" sz="1655" dirty="0">
                <a:latin typeface="Meiryo UI" panose="020B0604030504040204" pitchFamily="50" charset="-128"/>
                <a:ea typeface="Meiryo UI" panose="020B0604030504040204" pitchFamily="50" charset="-128"/>
              </a:rPr>
              <a:t> (</a:t>
            </a:r>
            <a:r>
              <a:rPr lang="ja-JP" altLang="en-US" sz="1655" dirty="0">
                <a:latin typeface="Meiryo UI" panose="020B0604030504040204" pitchFamily="50" charset="-128"/>
                <a:ea typeface="Meiryo UI" panose="020B0604030504040204" pitchFamily="50" charset="-128"/>
              </a:rPr>
              <a:t>第</a:t>
            </a:r>
            <a:r>
              <a:rPr lang="en-US" altLang="ja-JP" sz="1655" dirty="0">
                <a:latin typeface="Meiryo UI" panose="020B0604030504040204" pitchFamily="50" charset="-128"/>
                <a:ea typeface="Meiryo UI" panose="020B0604030504040204" pitchFamily="50" charset="-128"/>
              </a:rPr>
              <a:t>6)</a:t>
            </a:r>
            <a:r>
              <a:rPr lang="ja-JP" altLang="en-US" sz="1655" dirty="0">
                <a:latin typeface="Meiryo UI" panose="020B0604030504040204" pitchFamily="50" charset="-128"/>
                <a:ea typeface="Meiryo UI" panose="020B0604030504040204" pitchFamily="50" charset="-128"/>
              </a:rPr>
              <a:t>についての小項目を追加。</a:t>
            </a:r>
            <a:endParaRPr lang="en-US" altLang="ja-JP" sz="1655" dirty="0">
              <a:latin typeface="Meiryo UI" panose="020B0604030504040204" pitchFamily="50" charset="-128"/>
              <a:ea typeface="Meiryo UI" panose="020B0604030504040204" pitchFamily="50" charset="-128"/>
            </a:endParaRPr>
          </a:p>
        </p:txBody>
      </p:sp>
      <p:sp>
        <p:nvSpPr>
          <p:cNvPr id="59" name="正方形/長方形 58">
            <a:extLst>
              <a:ext uri="{FF2B5EF4-FFF2-40B4-BE49-F238E27FC236}">
                <a16:creationId xmlns:a16="http://schemas.microsoft.com/office/drawing/2014/main" id="{4CF0797C-8A94-4A44-824E-FAA1FC6CA31C}"/>
              </a:ext>
            </a:extLst>
          </p:cNvPr>
          <p:cNvSpPr/>
          <p:nvPr/>
        </p:nvSpPr>
        <p:spPr>
          <a:xfrm>
            <a:off x="330063" y="10340509"/>
            <a:ext cx="9946630" cy="4028634"/>
          </a:xfrm>
          <a:prstGeom prst="rect">
            <a:avLst/>
          </a:prstGeom>
          <a:no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3862"/>
          </a:p>
        </p:txBody>
      </p:sp>
      <p:sp>
        <p:nvSpPr>
          <p:cNvPr id="60" name="正方形/長方形 59">
            <a:extLst>
              <a:ext uri="{FF2B5EF4-FFF2-40B4-BE49-F238E27FC236}">
                <a16:creationId xmlns:a16="http://schemas.microsoft.com/office/drawing/2014/main" id="{F87C6F48-90D1-4529-B04F-E16859854383}"/>
              </a:ext>
            </a:extLst>
          </p:cNvPr>
          <p:cNvSpPr/>
          <p:nvPr/>
        </p:nvSpPr>
        <p:spPr>
          <a:xfrm>
            <a:off x="319396" y="10189902"/>
            <a:ext cx="3857466" cy="3240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600" b="1" dirty="0">
                <a:solidFill>
                  <a:schemeClr val="tx1"/>
                </a:solidFill>
                <a:latin typeface="Meiryo UI" panose="020B0604030504040204" pitchFamily="50" charset="-128"/>
                <a:ea typeface="Meiryo UI" panose="020B0604030504040204" pitchFamily="50" charset="-128"/>
              </a:rPr>
              <a:t>3. </a:t>
            </a:r>
            <a:r>
              <a:rPr lang="ja-JP" altLang="en-US" sz="1600" b="1" dirty="0">
                <a:solidFill>
                  <a:schemeClr val="tx1"/>
                </a:solidFill>
                <a:latin typeface="Meiryo UI" panose="020B0604030504040204" pitchFamily="50" charset="-128"/>
                <a:ea typeface="Meiryo UI" panose="020B0604030504040204" pitchFamily="50" charset="-128"/>
              </a:rPr>
              <a:t>主な変更点</a:t>
            </a:r>
            <a:endParaRPr lang="en-US" altLang="ja-JP" sz="1600" b="1" dirty="0">
              <a:solidFill>
                <a:schemeClr val="tx1"/>
              </a:solidFill>
              <a:latin typeface="Meiryo UI" panose="020B0604030504040204" pitchFamily="50" charset="-128"/>
              <a:ea typeface="Meiryo UI" panose="020B0604030504040204" pitchFamily="50" charset="-128"/>
            </a:endParaRPr>
          </a:p>
        </p:txBody>
      </p:sp>
      <p:grpSp>
        <p:nvGrpSpPr>
          <p:cNvPr id="17" name="グループ化 16"/>
          <p:cNvGrpSpPr/>
          <p:nvPr/>
        </p:nvGrpSpPr>
        <p:grpSpPr>
          <a:xfrm>
            <a:off x="2349144" y="3548054"/>
            <a:ext cx="3204000" cy="442288"/>
            <a:chOff x="621865" y="5522225"/>
            <a:chExt cx="3204000" cy="442288"/>
          </a:xfrm>
        </p:grpSpPr>
        <p:grpSp>
          <p:nvGrpSpPr>
            <p:cNvPr id="18" name="グループ化 17">
              <a:extLst>
                <a:ext uri="{FF2B5EF4-FFF2-40B4-BE49-F238E27FC236}">
                  <a16:creationId xmlns:a16="http://schemas.microsoft.com/office/drawing/2014/main" id="{E0B63816-828C-4D62-BDE3-9C0F56B05164}"/>
                </a:ext>
              </a:extLst>
            </p:cNvPr>
            <p:cNvGrpSpPr/>
            <p:nvPr/>
          </p:nvGrpSpPr>
          <p:grpSpPr>
            <a:xfrm flipH="1">
              <a:off x="621865" y="5522225"/>
              <a:ext cx="3204000" cy="221352"/>
              <a:chOff x="2235374" y="6149059"/>
              <a:chExt cx="3204000" cy="221352"/>
            </a:xfrm>
          </p:grpSpPr>
          <p:cxnSp>
            <p:nvCxnSpPr>
              <p:cNvPr id="22" name="直線矢印コネクタ 21">
                <a:extLst>
                  <a:ext uri="{FF2B5EF4-FFF2-40B4-BE49-F238E27FC236}">
                    <a16:creationId xmlns:a16="http://schemas.microsoft.com/office/drawing/2014/main" id="{831619D3-1388-4D26-96B7-9F57F1588B8A}"/>
                  </a:ext>
                </a:extLst>
              </p:cNvPr>
              <p:cNvCxnSpPr/>
              <p:nvPr/>
            </p:nvCxnSpPr>
            <p:spPr>
              <a:xfrm>
                <a:off x="2235374" y="6149059"/>
                <a:ext cx="3204000"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3" name="カギ線コネクタ 49">
                <a:extLst>
                  <a:ext uri="{FF2B5EF4-FFF2-40B4-BE49-F238E27FC236}">
                    <a16:creationId xmlns:a16="http://schemas.microsoft.com/office/drawing/2014/main" id="{2AAB3DEE-3D04-4AC1-8A95-BD3BF2BF3B1A}"/>
                  </a:ext>
                </a:extLst>
              </p:cNvPr>
              <p:cNvCxnSpPr/>
              <p:nvPr/>
            </p:nvCxnSpPr>
            <p:spPr>
              <a:xfrm rot="10800000" flipV="1">
                <a:off x="2237560" y="6154411"/>
                <a:ext cx="432000" cy="216000"/>
              </a:xfrm>
              <a:prstGeom prst="bentConnector3">
                <a:avLst>
                  <a:gd name="adj1" fmla="val -24"/>
                </a:avLst>
              </a:prstGeom>
            </p:spPr>
            <p:style>
              <a:lnRef idx="1">
                <a:schemeClr val="dk1"/>
              </a:lnRef>
              <a:fillRef idx="0">
                <a:schemeClr val="dk1"/>
              </a:fillRef>
              <a:effectRef idx="0">
                <a:schemeClr val="dk1"/>
              </a:effectRef>
              <a:fontRef idx="minor">
                <a:schemeClr val="tx1"/>
              </a:fontRef>
            </p:style>
          </p:cxnSp>
        </p:grpSp>
        <p:cxnSp>
          <p:nvCxnSpPr>
            <p:cNvPr id="21" name="直線矢印コネクタ 20">
              <a:extLst>
                <a:ext uri="{FF2B5EF4-FFF2-40B4-BE49-F238E27FC236}">
                  <a16:creationId xmlns:a16="http://schemas.microsoft.com/office/drawing/2014/main" id="{E0366862-2A25-4053-9CAF-7FE68CACAD48}"/>
                </a:ext>
              </a:extLst>
            </p:cNvPr>
            <p:cNvCxnSpPr>
              <a:cxnSpLocks/>
            </p:cNvCxnSpPr>
            <p:nvPr/>
          </p:nvCxnSpPr>
          <p:spPr>
            <a:xfrm flipH="1">
              <a:off x="2021396" y="5536935"/>
              <a:ext cx="1135038" cy="427578"/>
            </a:xfrm>
            <a:prstGeom prst="straightConnector1">
              <a:avLst/>
            </a:prstGeom>
            <a:ln>
              <a:prstDash val="dash"/>
              <a:tailEnd type="triangle"/>
            </a:ln>
          </p:spPr>
          <p:style>
            <a:lnRef idx="1">
              <a:schemeClr val="dk1"/>
            </a:lnRef>
            <a:fillRef idx="0">
              <a:schemeClr val="dk1"/>
            </a:fillRef>
            <a:effectRef idx="0">
              <a:schemeClr val="dk1"/>
            </a:effectRef>
            <a:fontRef idx="minor">
              <a:schemeClr val="tx1"/>
            </a:fontRef>
          </p:style>
        </p:cxnSp>
      </p:grpSp>
      <p:cxnSp>
        <p:nvCxnSpPr>
          <p:cNvPr id="24" name="カギ線コネクタ 58">
            <a:extLst>
              <a:ext uri="{FF2B5EF4-FFF2-40B4-BE49-F238E27FC236}">
                <a16:creationId xmlns:a16="http://schemas.microsoft.com/office/drawing/2014/main" id="{69C18461-9CBA-4858-9AF1-21AACE60E67F}"/>
              </a:ext>
            </a:extLst>
          </p:cNvPr>
          <p:cNvCxnSpPr>
            <a:cxnSpLocks/>
          </p:cNvCxnSpPr>
          <p:nvPr/>
        </p:nvCxnSpPr>
        <p:spPr>
          <a:xfrm rot="10800000" flipV="1">
            <a:off x="2685971" y="5046102"/>
            <a:ext cx="2844000" cy="2349304"/>
          </a:xfrm>
          <a:prstGeom prst="bentConnector3">
            <a:avLst>
              <a:gd name="adj1" fmla="val 14803"/>
            </a:avLst>
          </a:prstGeom>
          <a:ln>
            <a:tailEnd type="triangle"/>
          </a:ln>
        </p:spPr>
        <p:style>
          <a:lnRef idx="1">
            <a:schemeClr val="dk1"/>
          </a:lnRef>
          <a:fillRef idx="0">
            <a:schemeClr val="dk1"/>
          </a:fillRef>
          <a:effectRef idx="0">
            <a:schemeClr val="dk1"/>
          </a:effectRef>
          <a:fontRef idx="minor">
            <a:schemeClr val="tx1"/>
          </a:fontRef>
        </p:style>
      </p:cxnSp>
      <p:grpSp>
        <p:nvGrpSpPr>
          <p:cNvPr id="37" name="グループ化 36"/>
          <p:cNvGrpSpPr/>
          <p:nvPr/>
        </p:nvGrpSpPr>
        <p:grpSpPr>
          <a:xfrm>
            <a:off x="2651396" y="7594742"/>
            <a:ext cx="2891686" cy="673910"/>
            <a:chOff x="2476501" y="7731902"/>
            <a:chExt cx="2891686" cy="673910"/>
          </a:xfrm>
        </p:grpSpPr>
        <p:cxnSp>
          <p:nvCxnSpPr>
            <p:cNvPr id="31" name="カギ線コネクタ 2">
              <a:extLst>
                <a:ext uri="{FF2B5EF4-FFF2-40B4-BE49-F238E27FC236}">
                  <a16:creationId xmlns:a16="http://schemas.microsoft.com/office/drawing/2014/main" id="{50AF93A9-6CBA-4922-9555-A05711FFCC16}"/>
                </a:ext>
              </a:extLst>
            </p:cNvPr>
            <p:cNvCxnSpPr>
              <a:cxnSpLocks/>
            </p:cNvCxnSpPr>
            <p:nvPr/>
          </p:nvCxnSpPr>
          <p:spPr>
            <a:xfrm rot="16200000" flipH="1">
              <a:off x="4792099" y="7821902"/>
              <a:ext cx="648000" cy="468000"/>
            </a:xfrm>
            <a:prstGeom prst="bentConnector3">
              <a:avLst>
                <a:gd name="adj1" fmla="val 100049"/>
              </a:avLst>
            </a:prstGeom>
          </p:spPr>
          <p:style>
            <a:lnRef idx="1">
              <a:schemeClr val="dk1"/>
            </a:lnRef>
            <a:fillRef idx="0">
              <a:schemeClr val="dk1"/>
            </a:fillRef>
            <a:effectRef idx="0">
              <a:schemeClr val="dk1"/>
            </a:effectRef>
            <a:fontRef idx="minor">
              <a:schemeClr val="tx1"/>
            </a:fontRef>
          </p:style>
        </p:cxnSp>
        <p:cxnSp>
          <p:nvCxnSpPr>
            <p:cNvPr id="32" name="カギ線コネクタ 58">
              <a:extLst>
                <a:ext uri="{FF2B5EF4-FFF2-40B4-BE49-F238E27FC236}">
                  <a16:creationId xmlns:a16="http://schemas.microsoft.com/office/drawing/2014/main" id="{777F8BBA-EB14-4C20-A5ED-54587E4C2D2F}"/>
                </a:ext>
              </a:extLst>
            </p:cNvPr>
            <p:cNvCxnSpPr>
              <a:cxnSpLocks/>
            </p:cNvCxnSpPr>
            <p:nvPr/>
          </p:nvCxnSpPr>
          <p:spPr>
            <a:xfrm rot="10800000" flipV="1">
              <a:off x="2476501" y="7731902"/>
              <a:ext cx="2873599" cy="446898"/>
            </a:xfrm>
            <a:prstGeom prst="bentConnector3">
              <a:avLst>
                <a:gd name="adj1" fmla="val 46519"/>
              </a:avLst>
            </a:prstGeom>
            <a:ln>
              <a:tailEnd type="triangle"/>
            </a:ln>
          </p:spPr>
          <p:style>
            <a:lnRef idx="1">
              <a:schemeClr val="dk1"/>
            </a:lnRef>
            <a:fillRef idx="0">
              <a:schemeClr val="dk1"/>
            </a:fillRef>
            <a:effectRef idx="0">
              <a:schemeClr val="dk1"/>
            </a:effectRef>
            <a:fontRef idx="minor">
              <a:schemeClr val="tx1"/>
            </a:fontRef>
          </p:style>
        </p:cxnSp>
        <p:grpSp>
          <p:nvGrpSpPr>
            <p:cNvPr id="33" name="グループ化 32">
              <a:extLst>
                <a:ext uri="{FF2B5EF4-FFF2-40B4-BE49-F238E27FC236}">
                  <a16:creationId xmlns:a16="http://schemas.microsoft.com/office/drawing/2014/main" id="{59027304-C3BD-4482-B536-5C25B2FA062C}"/>
                </a:ext>
              </a:extLst>
            </p:cNvPr>
            <p:cNvGrpSpPr/>
            <p:nvPr/>
          </p:nvGrpSpPr>
          <p:grpSpPr>
            <a:xfrm>
              <a:off x="3197226" y="7965097"/>
              <a:ext cx="2170961" cy="440715"/>
              <a:chOff x="1583791" y="8863395"/>
              <a:chExt cx="2170961" cy="440715"/>
            </a:xfrm>
          </p:grpSpPr>
          <p:cxnSp>
            <p:nvCxnSpPr>
              <p:cNvPr id="34" name="カギ線コネクタ 58">
                <a:extLst>
                  <a:ext uri="{FF2B5EF4-FFF2-40B4-BE49-F238E27FC236}">
                    <a16:creationId xmlns:a16="http://schemas.microsoft.com/office/drawing/2014/main" id="{35C87BC1-19CF-4C3E-878B-8A5D5B223ADF}"/>
                  </a:ext>
                </a:extLst>
              </p:cNvPr>
              <p:cNvCxnSpPr>
                <a:cxnSpLocks/>
              </p:cNvCxnSpPr>
              <p:nvPr/>
            </p:nvCxnSpPr>
            <p:spPr>
              <a:xfrm rot="10800000" flipV="1">
                <a:off x="1583791" y="8863395"/>
                <a:ext cx="2157997" cy="440715"/>
              </a:xfrm>
              <a:prstGeom prst="bentConnector3">
                <a:avLst>
                  <a:gd name="adj1" fmla="val 50000"/>
                </a:avLst>
              </a:prstGeom>
              <a:ln>
                <a:prstDash val="dash"/>
                <a:tailEnd type="triangle"/>
              </a:ln>
            </p:spPr>
            <p:style>
              <a:lnRef idx="1">
                <a:schemeClr val="dk1"/>
              </a:lnRef>
              <a:fillRef idx="0">
                <a:schemeClr val="dk1"/>
              </a:fillRef>
              <a:effectRef idx="0">
                <a:schemeClr val="dk1"/>
              </a:effectRef>
              <a:fontRef idx="minor">
                <a:schemeClr val="tx1"/>
              </a:fontRef>
            </p:style>
          </p:cxnSp>
          <p:cxnSp>
            <p:nvCxnSpPr>
              <p:cNvPr id="35" name="直線コネクタ 34">
                <a:extLst>
                  <a:ext uri="{FF2B5EF4-FFF2-40B4-BE49-F238E27FC236}">
                    <a16:creationId xmlns:a16="http://schemas.microsoft.com/office/drawing/2014/main" id="{4AC4F29A-B847-451D-AC6D-DB01FBB07C6A}"/>
                  </a:ext>
                </a:extLst>
              </p:cNvPr>
              <p:cNvCxnSpPr/>
              <p:nvPr/>
            </p:nvCxnSpPr>
            <p:spPr>
              <a:xfrm>
                <a:off x="2674752" y="9075756"/>
                <a:ext cx="10800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grpSp>
      </p:grpSp>
      <p:sp>
        <p:nvSpPr>
          <p:cNvPr id="38" name="四角形吹き出し 37"/>
          <p:cNvSpPr/>
          <p:nvPr/>
        </p:nvSpPr>
        <p:spPr>
          <a:xfrm>
            <a:off x="783770" y="8772376"/>
            <a:ext cx="4165599" cy="745337"/>
          </a:xfrm>
          <a:prstGeom prst="wedgeRectCallout">
            <a:avLst>
              <a:gd name="adj1" fmla="val 55297"/>
              <a:gd name="adj2" fmla="val 2317"/>
            </a:avLst>
          </a:prstGeom>
          <a:solidFill>
            <a:schemeClr val="bg1"/>
          </a:solidFill>
          <a:ln w="63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lnSpc>
                <a:spcPts val="1400"/>
              </a:lnSpc>
              <a:spcAft>
                <a:spcPts val="0"/>
              </a:spcAft>
              <a:buClr>
                <a:srgbClr val="000000"/>
              </a:buClr>
              <a:buSzPts val="1050"/>
            </a:pPr>
            <a:r>
              <a:rPr lang="ja-JP" altLang="en-US" sz="1000" dirty="0">
                <a:solidFill>
                  <a:schemeClr val="tx1"/>
                </a:solidFill>
                <a:latin typeface="Meiryo UI" panose="020B0604030504040204" pitchFamily="50" charset="-128"/>
                <a:ea typeface="Meiryo UI" panose="020B0604030504040204" pitchFamily="50" charset="-128"/>
              </a:rPr>
              <a:t>第７「両大学の統合等に関する目標を達成するために取るべき措置」は削除。</a:t>
            </a:r>
            <a:endParaRPr lang="en-US" altLang="ja-JP" sz="1000" dirty="0">
              <a:solidFill>
                <a:schemeClr val="tx1"/>
              </a:solidFill>
              <a:latin typeface="Meiryo UI" panose="020B0604030504040204" pitchFamily="50" charset="-128"/>
              <a:ea typeface="Meiryo UI" panose="020B0604030504040204" pitchFamily="50" charset="-128"/>
            </a:endParaRPr>
          </a:p>
          <a:p>
            <a:pPr lvl="0" algn="ctr">
              <a:lnSpc>
                <a:spcPts val="1400"/>
              </a:lnSpc>
              <a:spcAft>
                <a:spcPts val="0"/>
              </a:spcAft>
              <a:buClr>
                <a:srgbClr val="000000"/>
              </a:buClr>
              <a:buSzPts val="1050"/>
            </a:pPr>
            <a:r>
              <a:rPr lang="ja-JP" altLang="en-US" sz="1000" dirty="0">
                <a:solidFill>
                  <a:schemeClr val="tx1"/>
                </a:solidFill>
                <a:latin typeface="Meiryo UI" panose="020B0604030504040204" pitchFamily="50" charset="-128"/>
                <a:ea typeface="Meiryo UI" panose="020B0604030504040204" pitchFamily="50" charset="-128"/>
              </a:rPr>
              <a:t>新大学に関する計画については、大阪公立大学として取り組む計画として整理（都市シンクタンク機能・技術インキュベーション機能等）</a:t>
            </a:r>
            <a:endParaRPr lang="en-US" altLang="ja-JP" sz="1000" dirty="0">
              <a:solidFill>
                <a:schemeClr val="tx1"/>
              </a:solidFill>
              <a:latin typeface="Meiryo UI" panose="020B0604030504040204" pitchFamily="50" charset="-128"/>
              <a:ea typeface="Meiryo UI" panose="020B0604030504040204" pitchFamily="50" charset="-128"/>
            </a:endParaRPr>
          </a:p>
        </p:txBody>
      </p:sp>
      <p:sp>
        <p:nvSpPr>
          <p:cNvPr id="39" name="右大かっこ 38"/>
          <p:cNvSpPr/>
          <p:nvPr/>
        </p:nvSpPr>
        <p:spPr>
          <a:xfrm flipH="1">
            <a:off x="5183509" y="8687668"/>
            <a:ext cx="145046" cy="866000"/>
          </a:xfrm>
          <a:prstGeom prst="rightBracket">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189157331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1006</Words>
  <Application>Microsoft Office PowerPoint</Application>
  <PresentationFormat>ユーザー設定</PresentationFormat>
  <Paragraphs>92</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ＭＳ Ｐゴシック</vt:lpstr>
      <vt:lpstr>Arial</vt:lpstr>
      <vt:lpstr>Calibri</vt:lpstr>
      <vt:lpstr>Times New Roman</vt:lpstr>
      <vt:lpstr>Office テーマ</vt:lpstr>
      <vt:lpstr>公立大学法人大阪に係る第１期中期計画変更概要</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p:lastModifiedBy/>
  <cp:revision>1</cp:revision>
  <dcterms:modified xsi:type="dcterms:W3CDTF">2022-01-31T08:06:26Z</dcterms:modified>
</cp:coreProperties>
</file>