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2021/7/21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3202" y="39870"/>
            <a:ext cx="2425664" cy="307777"/>
          </a:xfrm>
          <a:prstGeom prst="rect">
            <a:avLst/>
          </a:prstGeom>
          <a:noFill/>
        </p:spPr>
        <p:txBody>
          <a:bodyPr wrap="none" rtlCol="0">
            <a:spAutoFit/>
          </a:bodyPr>
          <a:lstStyle/>
          <a:p>
            <a:r>
              <a:rPr kumimoji="1" lang="en-US" altLang="ja-JP" sz="1400" dirty="0" smtClean="0"/>
              <a:t>2020</a:t>
            </a:r>
            <a:r>
              <a:rPr kumimoji="1" lang="ja-JP" altLang="en-US" sz="1400" dirty="0" smtClean="0"/>
              <a:t>年度 年度計画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4121694548"/>
              </p:ext>
            </p:extLst>
          </p:nvPr>
        </p:nvGraphicFramePr>
        <p:xfrm>
          <a:off x="59241" y="366293"/>
          <a:ext cx="8973589" cy="726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・これまでの取組や活動成果の継承・発展とともに、大阪府、大阪市及び法人の３者で取りまとめた「新大学基本構想」に基づき、</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1154880"/>
            <a:ext cx="9144000" cy="5703120"/>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385498"/>
            <a:ext cx="8959069" cy="2723936"/>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58711" y="4134290"/>
            <a:ext cx="8986058" cy="2664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332" y="1425788"/>
            <a:ext cx="1334193" cy="354573"/>
          </a:xfrm>
          <a:prstGeom prst="rect">
            <a:avLst/>
          </a:prstGeom>
        </p:spPr>
      </p:pic>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6502" y="-16947"/>
            <a:ext cx="1712083" cy="432000"/>
          </a:xfrm>
          <a:prstGeom prst="rect">
            <a:avLst/>
          </a:prstGeom>
        </p:spPr>
      </p:pic>
      <p:sp>
        <p:nvSpPr>
          <p:cNvPr id="22" name="テキスト ボックス 21">
            <a:extLst>
              <a:ext uri="{FF2B5EF4-FFF2-40B4-BE49-F238E27FC236}">
                <a16:creationId xmlns:a16="http://schemas.microsoft.com/office/drawing/2014/main" id="{56C07232-D748-4B5A-B3AA-0730793172D1}"/>
              </a:ext>
            </a:extLst>
          </p:cNvPr>
          <p:cNvSpPr txBox="1"/>
          <p:nvPr/>
        </p:nvSpPr>
        <p:spPr>
          <a:xfrm>
            <a:off x="54432" y="4171581"/>
            <a:ext cx="4975513" cy="1797928"/>
          </a:xfrm>
          <a:prstGeom prst="rect">
            <a:avLst/>
          </a:prstGeom>
          <a:noFill/>
        </p:spPr>
        <p:txBody>
          <a:bodyPr wrap="square" rIns="36000" rtlCol="0">
            <a:spAutoFit/>
          </a:bodyPr>
          <a:lstStyle/>
          <a:p>
            <a:pPr>
              <a:lnSpc>
                <a:spcPts val="1000"/>
              </a:lnSpc>
            </a:pPr>
            <a:r>
              <a:rPr kumimoji="1" lang="ja-JP" altLang="en-US" sz="1000" dirty="0">
                <a:latin typeface="+mn-ea"/>
              </a:rPr>
              <a:t>　</a:t>
            </a: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学士課程における教育の充実</a:t>
            </a:r>
            <a:r>
              <a:rPr kumimoji="1" lang="ja-JP" altLang="en-US" sz="800" dirty="0">
                <a:latin typeface="+mn-ea"/>
              </a:rPr>
              <a:t>［</a:t>
            </a:r>
            <a:r>
              <a:rPr kumimoji="1" lang="en-US" altLang="ja-JP" sz="800" dirty="0">
                <a:latin typeface="+mn-ea"/>
              </a:rPr>
              <a:t>No.31</a:t>
            </a:r>
            <a:r>
              <a:rPr kumimoji="1" lang="ja-JP" altLang="en-US" sz="800" dirty="0">
                <a:latin typeface="+mn-ea"/>
              </a:rPr>
              <a:t>］</a:t>
            </a:r>
          </a:p>
          <a:p>
            <a:pPr marL="108000">
              <a:lnSpc>
                <a:spcPts val="1000"/>
              </a:lnSpc>
              <a:spcBef>
                <a:spcPts val="100"/>
              </a:spcBef>
            </a:pPr>
            <a:r>
              <a:rPr kumimoji="1" lang="ja-JP" altLang="en-US" sz="800" dirty="0">
                <a:latin typeface="+mn-ea"/>
              </a:rPr>
              <a:t>すべての授業を遠隔授業とするべく本学としての遠隔授業のあり方、具体の手法について急ぎ教職協同で検討を行った。その結果、ツールの拡充を図るとともにマニュアルを作成し、遠隔授業への切替を行った。また、自宅での授業を受講するにあたり、機器が準備できない学生に対しては</a:t>
            </a:r>
            <a:r>
              <a:rPr kumimoji="1" lang="en-US" altLang="ja-JP" sz="800" dirty="0">
                <a:latin typeface="+mn-ea"/>
              </a:rPr>
              <a:t>PC</a:t>
            </a:r>
            <a:r>
              <a:rPr kumimoji="1" lang="ja-JP" altLang="en-US" sz="800" dirty="0">
                <a:latin typeface="+mn-ea"/>
              </a:rPr>
              <a:t>等貸出制度を作り受講できる環境を整えた。</a:t>
            </a:r>
            <a:endParaRPr kumimoji="1" lang="en-US" altLang="ja-JP" sz="800" dirty="0">
              <a:latin typeface="+mn-ea"/>
            </a:endParaRPr>
          </a:p>
          <a:p>
            <a:pPr>
              <a:lnSpc>
                <a:spcPts val="1000"/>
              </a:lnSpc>
              <a:spcBef>
                <a:spcPts val="200"/>
              </a:spcBef>
            </a:pPr>
            <a:r>
              <a:rPr kumimoji="1" lang="ja-JP" altLang="en-US" sz="900" dirty="0">
                <a:latin typeface="ＭＳ ゴシック" panose="020B0609070205080204" pitchFamily="49" charset="-128"/>
                <a:ea typeface="ＭＳ ゴシック" panose="020B0609070205080204" pitchFamily="49" charset="-128"/>
              </a:rPr>
              <a:t>　　≪ 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研究水準の向上</a:t>
            </a:r>
            <a:r>
              <a:rPr kumimoji="1" lang="ja-JP" altLang="en-US" sz="800" dirty="0">
                <a:latin typeface="+mn-ea"/>
              </a:rPr>
              <a:t>［</a:t>
            </a:r>
            <a:r>
              <a:rPr kumimoji="1" lang="en-US" altLang="ja-JP" sz="800" dirty="0">
                <a:latin typeface="+mn-ea"/>
              </a:rPr>
              <a:t>No.47</a:t>
            </a:r>
            <a:r>
              <a:rPr kumimoji="1" lang="ja-JP" altLang="en-US" sz="800" dirty="0">
                <a:latin typeface="+mn-ea"/>
              </a:rPr>
              <a:t>］</a:t>
            </a:r>
            <a:endParaRPr kumimoji="1" lang="en-US" altLang="ja-JP" sz="800" dirty="0">
              <a:latin typeface="+mn-ea"/>
            </a:endParaRPr>
          </a:p>
          <a:p>
            <a:pPr marL="108000">
              <a:lnSpc>
                <a:spcPts val="1000"/>
              </a:lnSpc>
              <a:spcBef>
                <a:spcPts val="100"/>
              </a:spcBef>
            </a:pPr>
            <a:r>
              <a:rPr kumimoji="1" lang="ja-JP" altLang="en-US" sz="800" dirty="0">
                <a:latin typeface="+mn-ea"/>
              </a:rPr>
              <a:t>戦略的研究において、国際研究に資する課題に対して計画どおり支援した。（達成水準</a:t>
            </a:r>
            <a:r>
              <a:rPr kumimoji="1" lang="en-US" altLang="ja-JP" sz="800" dirty="0">
                <a:latin typeface="+mn-ea"/>
              </a:rPr>
              <a:t>100</a:t>
            </a:r>
            <a:r>
              <a:rPr kumimoji="1" lang="ja-JP" altLang="en-US" sz="800" dirty="0">
                <a:latin typeface="+mn-ea"/>
              </a:rPr>
              <a:t>％）</a:t>
            </a:r>
            <a:endParaRPr kumimoji="1" lang="en-US" altLang="ja-JP" sz="800" dirty="0">
              <a:latin typeface="+mn-ea"/>
            </a:endParaRPr>
          </a:p>
          <a:p>
            <a:pPr>
              <a:lnSpc>
                <a:spcPts val="1000"/>
              </a:lnSpc>
              <a:spcBef>
                <a:spcPts val="300"/>
              </a:spcBef>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シンクタンク機能の充実</a:t>
            </a:r>
            <a:r>
              <a:rPr kumimoji="1" lang="ja-JP" altLang="en-US" sz="800" dirty="0">
                <a:latin typeface="+mn-ea"/>
              </a:rPr>
              <a:t>［</a:t>
            </a:r>
            <a:r>
              <a:rPr kumimoji="1" lang="en-US" altLang="ja-JP" sz="800" dirty="0">
                <a:latin typeface="+mn-ea"/>
              </a:rPr>
              <a:t>No.50</a:t>
            </a:r>
            <a:r>
              <a:rPr kumimoji="1" lang="ja-JP" altLang="en-US" sz="800" dirty="0">
                <a:latin typeface="+mn-ea"/>
              </a:rPr>
              <a:t>］</a:t>
            </a:r>
            <a:endParaRPr kumimoji="1" lang="en-US" altLang="ja-JP" sz="800" dirty="0">
              <a:latin typeface="+mn-ea"/>
            </a:endParaRPr>
          </a:p>
          <a:p>
            <a:pPr marL="108000">
              <a:lnSpc>
                <a:spcPts val="1000"/>
              </a:lnSpc>
              <a:spcBef>
                <a:spcPts val="100"/>
              </a:spcBef>
            </a:pPr>
            <a:r>
              <a:rPr kumimoji="1" lang="ja-JP" altLang="en-US" sz="800" dirty="0">
                <a:latin typeface="+mn-ea"/>
              </a:rPr>
              <a:t>大阪府・市スタートアップ支援事業、その他府市他自治体から相談に対する対話の場を設けた。</a:t>
            </a:r>
          </a:p>
        </p:txBody>
      </p:sp>
      <p:sp>
        <p:nvSpPr>
          <p:cNvPr id="23" name="テキスト ボックス 22">
            <a:extLst>
              <a:ext uri="{FF2B5EF4-FFF2-40B4-BE49-F238E27FC236}">
                <a16:creationId xmlns:a16="http://schemas.microsoft.com/office/drawing/2014/main" id="{3AE83649-69EA-4795-B7E1-95CAB013758E}"/>
              </a:ext>
            </a:extLst>
          </p:cNvPr>
          <p:cNvSpPr txBox="1"/>
          <p:nvPr/>
        </p:nvSpPr>
        <p:spPr>
          <a:xfrm>
            <a:off x="174990" y="5962067"/>
            <a:ext cx="8780535" cy="811367"/>
          </a:xfrm>
          <a:prstGeom prst="rect">
            <a:avLst/>
          </a:prstGeom>
          <a:noFill/>
          <a:ln>
            <a:solidFill>
              <a:schemeClr val="tx1"/>
            </a:solidFill>
            <a:prstDash val="dash"/>
          </a:ln>
        </p:spPr>
        <p:txBody>
          <a:bodyPr wrap="square" lIns="72000" tIns="36000" rIns="72000" bIns="36000" rtlCol="0" anchor="ctr" anchorCtr="0">
            <a:spAutoFit/>
          </a:bodyPr>
          <a:lstStyle/>
          <a:p>
            <a:pPr>
              <a:spcBef>
                <a:spcPts val="200"/>
              </a:spcBef>
            </a:pPr>
            <a:r>
              <a:rPr kumimoji="1" lang="ja-JP" altLang="en-US" sz="900" dirty="0">
                <a:latin typeface="+mn-ea"/>
              </a:rPr>
              <a:t>＜</a:t>
            </a:r>
            <a:r>
              <a:rPr kumimoji="1" lang="ja-JP" altLang="en-US" sz="900" dirty="0"/>
              <a:t>新型コロナウイルス感染症の影響及び対策等</a:t>
            </a:r>
            <a:r>
              <a:rPr kumimoji="1" lang="en-US" altLang="ja-JP" sz="900" dirty="0">
                <a:latin typeface="+mn-ea"/>
              </a:rPr>
              <a:t>&gt;</a:t>
            </a:r>
          </a:p>
          <a:p>
            <a:pPr>
              <a:spcBef>
                <a:spcPts val="200"/>
              </a:spcBef>
            </a:pPr>
            <a:r>
              <a:rPr kumimoji="1" lang="ja-JP" altLang="en-US" sz="850" i="1" u="sng" dirty="0">
                <a:latin typeface="+mn-ea"/>
              </a:rPr>
              <a:t>▹学生への経済的支援</a:t>
            </a:r>
            <a:r>
              <a:rPr kumimoji="1" lang="en-US" altLang="ja-JP" sz="800" i="1" u="sng" dirty="0">
                <a:latin typeface="+mn-ea"/>
              </a:rPr>
              <a:t>[No.40]</a:t>
            </a:r>
          </a:p>
          <a:p>
            <a:pPr marL="108000">
              <a:spcBef>
                <a:spcPts val="100"/>
              </a:spcBef>
            </a:pPr>
            <a:r>
              <a:rPr kumimoji="1" lang="ja-JP" altLang="en-US" sz="800" dirty="0">
                <a:latin typeface="+mn-ea"/>
              </a:rPr>
              <a:t>コロナ禍において経済的に困窮する学生を支援するために、大学独自の「緊急支援給付金制度」を実施した。</a:t>
            </a:r>
            <a:r>
              <a:rPr kumimoji="1" lang="en-US" altLang="ja-JP" sz="800" dirty="0">
                <a:latin typeface="+mn-ea"/>
              </a:rPr>
              <a:t>5</a:t>
            </a:r>
            <a:r>
              <a:rPr kumimoji="1" lang="ja-JP" altLang="en-US" sz="800" dirty="0">
                <a:latin typeface="+mn-ea"/>
              </a:rPr>
              <a:t>月末までに</a:t>
            </a:r>
            <a:r>
              <a:rPr kumimoji="1" lang="en-US" altLang="ja-JP" sz="800" dirty="0">
                <a:latin typeface="+mn-ea"/>
              </a:rPr>
              <a:t>1679</a:t>
            </a:r>
            <a:r>
              <a:rPr kumimoji="1" lang="ja-JP" altLang="en-US" sz="800" dirty="0">
                <a:latin typeface="+mn-ea"/>
              </a:rPr>
              <a:t>名の学生すべてに給付金（</a:t>
            </a:r>
            <a:r>
              <a:rPr kumimoji="1" lang="en-US" altLang="ja-JP" sz="800" dirty="0">
                <a:latin typeface="+mn-ea"/>
              </a:rPr>
              <a:t>1</a:t>
            </a:r>
            <a:r>
              <a:rPr kumimoji="1" lang="ja-JP" altLang="en-US" sz="800" dirty="0">
                <a:latin typeface="+mn-ea"/>
              </a:rPr>
              <a:t>人当たり</a:t>
            </a:r>
            <a:r>
              <a:rPr kumimoji="1" lang="en-US" altLang="ja-JP" sz="800" dirty="0">
                <a:latin typeface="+mn-ea"/>
              </a:rPr>
              <a:t>5</a:t>
            </a:r>
            <a:r>
              <a:rPr kumimoji="1" lang="ja-JP" altLang="en-US" sz="800" dirty="0">
                <a:latin typeface="+mn-ea"/>
              </a:rPr>
              <a:t>万円）を支給した。</a:t>
            </a:r>
            <a:endParaRPr kumimoji="1" lang="en-US" altLang="ja-JP" sz="800" dirty="0">
              <a:latin typeface="+mn-ea"/>
            </a:endParaRPr>
          </a:p>
          <a:p>
            <a:pPr>
              <a:spcBef>
                <a:spcPts val="200"/>
              </a:spcBef>
            </a:pPr>
            <a:r>
              <a:rPr kumimoji="1" lang="ja-JP" altLang="en-US" sz="850" i="1" u="sng" dirty="0">
                <a:latin typeface="+mn-ea"/>
              </a:rPr>
              <a:t>▹地域医療及び市民への貢献</a:t>
            </a:r>
            <a:r>
              <a:rPr kumimoji="1" lang="en-US" altLang="ja-JP" sz="800" i="1" u="sng" dirty="0">
                <a:latin typeface="+mn-ea"/>
              </a:rPr>
              <a:t>[No.60]</a:t>
            </a:r>
          </a:p>
          <a:p>
            <a:pPr marL="108000" lvl="1">
              <a:spcBef>
                <a:spcPts val="100"/>
              </a:spcBef>
            </a:pPr>
            <a:r>
              <a:rPr kumimoji="1" lang="ja-JP" altLang="en-US" sz="800" dirty="0">
                <a:latin typeface="+mn-ea"/>
              </a:rPr>
              <a:t>大阪市にある唯一の大学病院として、コロナ重症患者の受入れをはじめ、府民・市民への医療提供に貢献した。（大阪府の要請により、コロナ重症患者病床として</a:t>
            </a:r>
            <a:r>
              <a:rPr kumimoji="1" lang="en-US" altLang="ja-JP" sz="800" dirty="0">
                <a:latin typeface="+mn-ea"/>
              </a:rPr>
              <a:t>12</a:t>
            </a:r>
            <a:r>
              <a:rPr kumimoji="1" lang="ja-JP" altLang="en-US" sz="800" dirty="0">
                <a:latin typeface="+mn-ea"/>
              </a:rPr>
              <a:t>床の稼働　他）</a:t>
            </a:r>
          </a:p>
        </p:txBody>
      </p:sp>
      <p:sp>
        <p:nvSpPr>
          <p:cNvPr id="24" name="テキスト ボックス 23">
            <a:extLst>
              <a:ext uri="{FF2B5EF4-FFF2-40B4-BE49-F238E27FC236}">
                <a16:creationId xmlns:a16="http://schemas.microsoft.com/office/drawing/2014/main" id="{708E8335-D2B1-4571-B793-EE70FBB609BD}"/>
              </a:ext>
            </a:extLst>
          </p:cNvPr>
          <p:cNvSpPr txBox="1"/>
          <p:nvPr/>
        </p:nvSpPr>
        <p:spPr>
          <a:xfrm>
            <a:off x="5010193" y="4300087"/>
            <a:ext cx="3975066" cy="1464503"/>
          </a:xfrm>
          <a:prstGeom prst="rect">
            <a:avLst/>
          </a:prstGeom>
          <a:solidFill>
            <a:schemeClr val="bg1"/>
          </a:solidFill>
          <a:ln>
            <a:solidFill>
              <a:schemeClr val="tx1"/>
            </a:solidFill>
            <a:prstDash val="dash"/>
          </a:ln>
        </p:spPr>
        <p:txBody>
          <a:bodyPr wrap="square" lIns="72000" rIns="36000" rtlCol="0" anchor="ctr" anchorCtr="0">
            <a:spAutoFit/>
          </a:bodyPr>
          <a:lstStyle/>
          <a:p>
            <a:r>
              <a:rPr kumimoji="1" lang="ja-JP" altLang="en-US" sz="900" dirty="0" smtClean="0">
                <a:latin typeface="+mn-ea"/>
              </a:rPr>
              <a:t>＜</a:t>
            </a:r>
            <a:r>
              <a:rPr kumimoji="1" lang="en-US" altLang="ja-JP" sz="900" dirty="0">
                <a:latin typeface="+mn-ea"/>
              </a:rPr>
              <a:t>Topics&gt;</a:t>
            </a:r>
          </a:p>
          <a:p>
            <a:pPr>
              <a:spcBef>
                <a:spcPts val="100"/>
              </a:spcBef>
              <a:spcAft>
                <a:spcPts val="100"/>
              </a:spcAft>
            </a:pPr>
            <a:r>
              <a:rPr kumimoji="1" lang="ja-JP" altLang="en-US" sz="850" i="1" u="sng" dirty="0">
                <a:latin typeface="+mn-ea"/>
              </a:rPr>
              <a:t>▹防災教育を通じた地域貢献</a:t>
            </a:r>
            <a:endParaRPr kumimoji="1" lang="en-US" altLang="ja-JP" sz="850" i="1" u="sng" dirty="0">
              <a:latin typeface="+mn-ea"/>
            </a:endParaRPr>
          </a:p>
          <a:p>
            <a:pPr marL="108000"/>
            <a:r>
              <a:rPr kumimoji="1" lang="ja-JP" altLang="en-US" sz="800" dirty="0">
                <a:latin typeface="+mn-ea"/>
              </a:rPr>
              <a:t>大阪市（住之江区）と協働した防災関連の外部資金（</a:t>
            </a:r>
            <a:r>
              <a:rPr kumimoji="1" lang="en-US" altLang="ja-JP" sz="800" dirty="0">
                <a:latin typeface="+mn-ea"/>
              </a:rPr>
              <a:t>JST/RISTEX</a:t>
            </a:r>
            <a:r>
              <a:rPr kumimoji="1" lang="ja-JP" altLang="en-US" sz="800" dirty="0">
                <a:latin typeface="+mn-ea"/>
              </a:rPr>
              <a:t>）に採択され、外部資金総額</a:t>
            </a:r>
            <a:r>
              <a:rPr kumimoji="1" lang="en-US" altLang="ja-JP" sz="800" dirty="0">
                <a:latin typeface="+mn-ea"/>
              </a:rPr>
              <a:t>62</a:t>
            </a:r>
            <a:r>
              <a:rPr kumimoji="1" lang="ja-JP" altLang="en-US" sz="800" dirty="0">
                <a:latin typeface="+mn-ea"/>
              </a:rPr>
              <a:t>百万円を</a:t>
            </a:r>
            <a:r>
              <a:rPr kumimoji="1" lang="ja-JP" altLang="en-US" sz="800" dirty="0" smtClean="0">
                <a:latin typeface="+mn-ea"/>
              </a:rPr>
              <a:t>獲得（</a:t>
            </a:r>
            <a:r>
              <a:rPr kumimoji="1" lang="ja-JP" altLang="en-US" sz="800" dirty="0">
                <a:latin typeface="+mn-ea"/>
              </a:rPr>
              <a:t>実施期間：</a:t>
            </a:r>
            <a:r>
              <a:rPr kumimoji="1" lang="en-US" altLang="ja-JP" sz="800" dirty="0">
                <a:latin typeface="+mn-ea"/>
              </a:rPr>
              <a:t>2020</a:t>
            </a:r>
            <a:r>
              <a:rPr kumimoji="1" lang="ja-JP" altLang="en-US" sz="800" dirty="0">
                <a:latin typeface="+mn-ea"/>
              </a:rPr>
              <a:t>年</a:t>
            </a:r>
            <a:r>
              <a:rPr kumimoji="1" lang="en-US" altLang="ja-JP" sz="800" dirty="0">
                <a:latin typeface="+mn-ea"/>
              </a:rPr>
              <a:t>10</a:t>
            </a:r>
            <a:r>
              <a:rPr kumimoji="1" lang="ja-JP" altLang="en-US" sz="800" dirty="0">
                <a:latin typeface="+mn-ea"/>
              </a:rPr>
              <a:t>月～</a:t>
            </a:r>
            <a:r>
              <a:rPr kumimoji="1" lang="en-US" altLang="ja-JP" sz="800" dirty="0">
                <a:latin typeface="+mn-ea"/>
              </a:rPr>
              <a:t>2022</a:t>
            </a:r>
            <a:r>
              <a:rPr kumimoji="1" lang="ja-JP" altLang="en-US" sz="800" dirty="0">
                <a:latin typeface="+mn-ea"/>
              </a:rPr>
              <a:t>年</a:t>
            </a:r>
            <a:r>
              <a:rPr kumimoji="1" lang="en-US" altLang="ja-JP" sz="800" dirty="0">
                <a:latin typeface="+mn-ea"/>
              </a:rPr>
              <a:t>9</a:t>
            </a:r>
            <a:r>
              <a:rPr kumimoji="1" lang="ja-JP" altLang="en-US" sz="800" dirty="0">
                <a:latin typeface="+mn-ea"/>
              </a:rPr>
              <a:t>月の</a:t>
            </a:r>
            <a:r>
              <a:rPr kumimoji="1" lang="en-US" altLang="ja-JP" sz="800" dirty="0">
                <a:latin typeface="+mn-ea"/>
              </a:rPr>
              <a:t>3</a:t>
            </a:r>
            <a:r>
              <a:rPr kumimoji="1" lang="ja-JP" altLang="en-US" sz="800" dirty="0">
                <a:latin typeface="+mn-ea"/>
              </a:rPr>
              <a:t>か年事業）。</a:t>
            </a:r>
            <a:endParaRPr kumimoji="1" lang="en-US" altLang="ja-JP" sz="800" dirty="0">
              <a:latin typeface="+mn-ea"/>
            </a:endParaRPr>
          </a:p>
          <a:p>
            <a:pPr>
              <a:spcBef>
                <a:spcPts val="200"/>
              </a:spcBef>
              <a:spcAft>
                <a:spcPts val="100"/>
              </a:spcAft>
            </a:pPr>
            <a:r>
              <a:rPr kumimoji="1" lang="ja-JP" altLang="en-US" sz="850" i="1" u="sng" dirty="0">
                <a:latin typeface="+mn-ea"/>
              </a:rPr>
              <a:t>▹文部科学省「大学フェローシップ創設事業」に</a:t>
            </a:r>
            <a:r>
              <a:rPr kumimoji="1" lang="ja-JP" altLang="en-US" sz="850" i="1" u="sng" dirty="0" smtClean="0">
                <a:latin typeface="+mn-ea"/>
              </a:rPr>
              <a:t>採択</a:t>
            </a:r>
            <a:endParaRPr kumimoji="1" lang="en-US" altLang="ja-JP" sz="850" i="1" u="sng" dirty="0" smtClean="0">
              <a:latin typeface="+mn-ea"/>
            </a:endParaRPr>
          </a:p>
          <a:p>
            <a:pPr marL="108000"/>
            <a:r>
              <a:rPr kumimoji="1" lang="ja-JP" altLang="en-US" sz="800" dirty="0" smtClean="0">
                <a:latin typeface="+mn-ea"/>
              </a:rPr>
              <a:t>量子</a:t>
            </a:r>
            <a:r>
              <a:rPr kumimoji="1" lang="ja-JP" altLang="en-US" sz="800" dirty="0">
                <a:latin typeface="+mn-ea"/>
              </a:rPr>
              <a:t>分野（南部・アインシュタインフェローシップ）に採択</a:t>
            </a:r>
            <a:r>
              <a:rPr kumimoji="1" lang="ja-JP" altLang="en-US" sz="800" dirty="0" smtClean="0">
                <a:latin typeface="+mn-ea"/>
              </a:rPr>
              <a:t>され、</a:t>
            </a:r>
            <a:r>
              <a:rPr kumimoji="1" lang="en-US" altLang="ja-JP" sz="800" dirty="0">
                <a:latin typeface="+mn-ea"/>
              </a:rPr>
              <a:t>2021</a:t>
            </a:r>
            <a:r>
              <a:rPr kumimoji="1" lang="ja-JP" altLang="en-US" sz="800" dirty="0">
                <a:latin typeface="+mn-ea"/>
              </a:rPr>
              <a:t>年度より博士</a:t>
            </a:r>
            <a:r>
              <a:rPr kumimoji="1" lang="ja-JP" altLang="en-US" sz="800" dirty="0" smtClean="0">
                <a:latin typeface="+mn-ea"/>
              </a:rPr>
              <a:t>後期課程学生</a:t>
            </a:r>
            <a:r>
              <a:rPr kumimoji="1" lang="ja-JP" altLang="en-US" sz="800" dirty="0">
                <a:latin typeface="+mn-ea"/>
              </a:rPr>
              <a:t>の支援を開始。</a:t>
            </a:r>
            <a:endParaRPr kumimoji="1" lang="en-US" altLang="ja-JP" sz="800" dirty="0">
              <a:latin typeface="+mn-ea"/>
            </a:endParaRPr>
          </a:p>
          <a:p>
            <a:pPr>
              <a:spcBef>
                <a:spcPts val="200"/>
              </a:spcBef>
              <a:spcAft>
                <a:spcPts val="100"/>
              </a:spcAft>
            </a:pPr>
            <a:r>
              <a:rPr kumimoji="1" lang="ja-JP" altLang="en-US" sz="850" i="1" u="sng" dirty="0"/>
              <a:t>▹「スマートライフサイエンスラボ」での共同研究を開始</a:t>
            </a:r>
          </a:p>
          <a:p>
            <a:pPr marL="108000"/>
            <a:r>
              <a:rPr kumimoji="1" lang="ja-JP" altLang="en-US" sz="800" dirty="0"/>
              <a:t>この共同研究部門はライフステージやライフスタイルに応じ健康に豊かに暮らすことのできる未来の住空間「ウエルネス・スマートハウス」</a:t>
            </a:r>
            <a:r>
              <a:rPr kumimoji="1" lang="ja-JP" altLang="en-US" sz="800"/>
              <a:t>の</a:t>
            </a:r>
            <a:r>
              <a:rPr kumimoji="1" lang="ja-JP" altLang="en-US" sz="800" smtClean="0"/>
              <a:t>実現を志向。</a:t>
            </a:r>
            <a:endParaRPr kumimoji="1" lang="en-US" altLang="ja-JP" sz="800" dirty="0" smtClean="0"/>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136" y="4164843"/>
            <a:ext cx="1581878" cy="343576"/>
          </a:xfrm>
          <a:prstGeom prst="rect">
            <a:avLst/>
          </a:prstGeom>
        </p:spPr>
      </p:pic>
      <p:sp>
        <p:nvSpPr>
          <p:cNvPr id="25" name="テキスト ボックス 24"/>
          <p:cNvSpPr txBox="1"/>
          <p:nvPr/>
        </p:nvSpPr>
        <p:spPr>
          <a:xfrm>
            <a:off x="97770" y="1394539"/>
            <a:ext cx="8966860" cy="1706484"/>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850" dirty="0" smtClean="0">
                <a:latin typeface="+mn-ea"/>
              </a:rPr>
              <a:t>▹ 学士課程の教育の質の向上</a:t>
            </a:r>
            <a:r>
              <a:rPr kumimoji="1" lang="ja-JP" altLang="en-US" sz="800" dirty="0" smtClean="0">
                <a:latin typeface="+mn-ea"/>
              </a:rPr>
              <a:t>［</a:t>
            </a:r>
            <a:r>
              <a:rPr kumimoji="1" lang="en-US" altLang="ja-JP" sz="800" dirty="0" smtClean="0">
                <a:latin typeface="+mn-ea"/>
              </a:rPr>
              <a:t>No.1</a:t>
            </a:r>
            <a:r>
              <a:rPr kumimoji="1" lang="ja-JP" altLang="en-US" sz="800" dirty="0" smtClean="0">
                <a:latin typeface="+mn-ea"/>
              </a:rPr>
              <a:t>］</a:t>
            </a:r>
            <a:endParaRPr kumimoji="1" lang="en-US" altLang="ja-JP" sz="800" dirty="0" smtClean="0">
              <a:latin typeface="+mn-ea"/>
            </a:endParaRPr>
          </a:p>
          <a:p>
            <a:r>
              <a:rPr kumimoji="1" lang="ja-JP" altLang="en-US" sz="800" dirty="0">
                <a:latin typeface="+mn-ea"/>
              </a:rPr>
              <a:t>　</a:t>
            </a:r>
            <a:r>
              <a:rPr lang="en-US" altLang="ja-JP" sz="800" dirty="0" smtClean="0"/>
              <a:t>2020</a:t>
            </a:r>
            <a:r>
              <a:rPr lang="ja-JP" altLang="ja-JP" sz="800" dirty="0"/>
              <a:t>年度は授業支援システム（</a:t>
            </a:r>
            <a:r>
              <a:rPr lang="en-US" altLang="ja-JP" sz="800" dirty="0"/>
              <a:t>Moodle</a:t>
            </a:r>
            <a:r>
              <a:rPr lang="ja-JP" altLang="ja-JP" sz="800" dirty="0"/>
              <a:t>）を活用したオンライン授業に迅速に切り替えるととも</a:t>
            </a:r>
            <a:r>
              <a:rPr lang="ja-JP" altLang="ja-JP" sz="800" dirty="0" smtClean="0"/>
              <a:t>に</a:t>
            </a:r>
            <a:r>
              <a:rPr lang="ja-JP" altLang="en-US" sz="800" dirty="0" smtClean="0"/>
              <a:t>、</a:t>
            </a:r>
            <a:r>
              <a:rPr lang="ja-JP" altLang="ja-JP" sz="800" dirty="0" smtClean="0"/>
              <a:t>学生</a:t>
            </a:r>
            <a:r>
              <a:rPr lang="ja-JP" altLang="ja-JP" sz="800" dirty="0"/>
              <a:t>へのオンライン授業について</a:t>
            </a:r>
            <a:r>
              <a:rPr lang="ja-JP" altLang="ja-JP" sz="800" dirty="0" smtClean="0"/>
              <a:t>の</a:t>
            </a:r>
            <a:endParaRPr lang="en-US" altLang="ja-JP" sz="800" dirty="0" smtClean="0"/>
          </a:p>
          <a:p>
            <a:r>
              <a:rPr lang="ja-JP" altLang="en-US" sz="800" dirty="0"/>
              <a:t>　</a:t>
            </a:r>
            <a:r>
              <a:rPr lang="ja-JP" altLang="ja-JP" sz="800" dirty="0" smtClean="0"/>
              <a:t>アンケート</a:t>
            </a:r>
            <a:r>
              <a:rPr lang="ja-JP" altLang="ja-JP" sz="800" dirty="0"/>
              <a:t>を実施し、オンライン</a:t>
            </a:r>
            <a:r>
              <a:rPr lang="ja-JP" altLang="ja-JP" sz="800" dirty="0" smtClean="0"/>
              <a:t>授業</a:t>
            </a:r>
            <a:r>
              <a:rPr lang="ja-JP" altLang="en-US" sz="800" dirty="0" smtClean="0"/>
              <a:t>に対する</a:t>
            </a:r>
            <a:r>
              <a:rPr lang="ja-JP" altLang="ja-JP" sz="800" dirty="0" smtClean="0"/>
              <a:t>改善</a:t>
            </a:r>
            <a:r>
              <a:rPr lang="ja-JP" altLang="en-US" sz="800" dirty="0" smtClean="0"/>
              <a:t>意見</a:t>
            </a:r>
            <a:r>
              <a:rPr lang="ja-JP" altLang="ja-JP" sz="800" dirty="0" smtClean="0"/>
              <a:t>（</a:t>
            </a:r>
            <a:r>
              <a:rPr lang="ja-JP" altLang="ja-JP" sz="800" dirty="0"/>
              <a:t>提出課題量の調整、音声・動画教材の提供等</a:t>
            </a:r>
            <a:r>
              <a:rPr lang="ja-JP" altLang="ja-JP" sz="800" dirty="0" smtClean="0"/>
              <a:t>）</a:t>
            </a:r>
            <a:r>
              <a:rPr lang="ja-JP" altLang="en-US" sz="800" dirty="0" smtClean="0"/>
              <a:t>を後期授業に</a:t>
            </a:r>
            <a:r>
              <a:rPr lang="ja-JP" altLang="ja-JP" sz="800" dirty="0" smtClean="0"/>
              <a:t>反映</a:t>
            </a:r>
            <a:r>
              <a:rPr lang="ja-JP" altLang="en-US" sz="800" dirty="0" smtClean="0"/>
              <a:t>し</a:t>
            </a:r>
            <a:r>
              <a:rPr lang="ja-JP" altLang="ja-JP" sz="800" dirty="0" smtClean="0"/>
              <a:t>た。</a:t>
            </a:r>
            <a:endParaRPr lang="en-US" altLang="ja-JP" sz="800" dirty="0" smtClean="0"/>
          </a:p>
          <a:p>
            <a:r>
              <a:rPr lang="ja-JP" altLang="en-US" sz="800" dirty="0" smtClean="0"/>
              <a:t>　</a:t>
            </a:r>
            <a:r>
              <a:rPr lang="en-US" altLang="ja-JP" sz="800" dirty="0" smtClean="0"/>
              <a:t>2020</a:t>
            </a:r>
            <a:r>
              <a:rPr lang="ja-JP" altLang="ja-JP" sz="800" dirty="0" smtClean="0"/>
              <a:t>年度</a:t>
            </a:r>
            <a:r>
              <a:rPr lang="ja-JP" altLang="ja-JP" sz="800" dirty="0"/>
              <a:t>の</a:t>
            </a:r>
            <a:r>
              <a:rPr lang="ja-JP" altLang="ja-JP" sz="800" dirty="0" smtClean="0"/>
              <a:t>授業</a:t>
            </a:r>
            <a:r>
              <a:rPr lang="ja-JP" altLang="en-US" sz="800" dirty="0" smtClean="0"/>
              <a:t>ふり返り</a:t>
            </a:r>
            <a:r>
              <a:rPr lang="ja-JP" altLang="ja-JP" sz="800" dirty="0" smtClean="0"/>
              <a:t>に</a:t>
            </a:r>
            <a:r>
              <a:rPr lang="ja-JP" altLang="ja-JP" sz="800" dirty="0"/>
              <a:t>おいては理解度・目標達成度・満足度とも前年度を上回る評価を得た。</a:t>
            </a:r>
          </a:p>
          <a:p>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研　究 ≫</a:t>
            </a:r>
            <a:endParaRPr kumimoji="1" lang="en-US" altLang="ja-JP" sz="900" dirty="0" smtClean="0">
              <a:latin typeface="+mn-ea"/>
            </a:endParaRPr>
          </a:p>
          <a:p>
            <a:pPr>
              <a:lnSpc>
                <a:spcPts val="850"/>
              </a:lnSpc>
            </a:pPr>
            <a:r>
              <a:rPr kumimoji="1" lang="ja-JP" altLang="en-US" sz="850" dirty="0" smtClean="0">
                <a:latin typeface="+mn-ea"/>
              </a:rPr>
              <a:t>⊳ 研究水準の向上</a:t>
            </a:r>
            <a:r>
              <a:rPr kumimoji="1" lang="ja-JP" altLang="en-US" sz="800" dirty="0" smtClean="0">
                <a:latin typeface="+mn-ea"/>
              </a:rPr>
              <a:t>［</a:t>
            </a:r>
            <a:r>
              <a:rPr kumimoji="1" lang="en-US" altLang="ja-JP" sz="800" dirty="0" smtClean="0">
                <a:latin typeface="+mn-ea"/>
              </a:rPr>
              <a:t>No.18</a:t>
            </a:r>
            <a:r>
              <a:rPr kumimoji="1" lang="ja-JP" altLang="en-US" sz="800" dirty="0" smtClean="0">
                <a:latin typeface="+mn-ea"/>
              </a:rPr>
              <a:t>］</a:t>
            </a:r>
            <a:endParaRPr kumimoji="1" lang="en-US" altLang="ja-JP" sz="700" dirty="0" smtClean="0">
              <a:latin typeface="+mn-ea"/>
            </a:endParaRPr>
          </a:p>
          <a:p>
            <a:pPr>
              <a:lnSpc>
                <a:spcPts val="850"/>
              </a:lnSpc>
            </a:pPr>
            <a:r>
              <a:rPr kumimoji="1" lang="ja-JP" altLang="en-US" sz="800" dirty="0">
                <a:latin typeface="+mn-ea"/>
              </a:rPr>
              <a:t>　</a:t>
            </a:r>
            <a:r>
              <a:rPr kumimoji="1" lang="ja-JP" altLang="en-US" sz="800" dirty="0" smtClean="0">
                <a:latin typeface="+mn-ea"/>
              </a:rPr>
              <a:t>創発的研究支援センターを設立し、若手研究者が研究に専念できるよう人的・物理的支援を行う仕組みを構築した。</a:t>
            </a:r>
            <a:endParaRPr kumimoji="1" lang="en-US" altLang="ja-JP" sz="800" dirty="0">
              <a:latin typeface="+mn-ea"/>
            </a:endParaRPr>
          </a:p>
          <a:p>
            <a:pPr>
              <a:lnSpc>
                <a:spcPts val="100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850" dirty="0" smtClean="0">
                <a:latin typeface="+mn-ea"/>
              </a:rPr>
              <a:t>⊳ 自治体等との連携</a:t>
            </a:r>
            <a:r>
              <a:rPr kumimoji="1" lang="ja-JP" altLang="en-US" sz="800" dirty="0" smtClean="0">
                <a:latin typeface="+mn-ea"/>
              </a:rPr>
              <a:t>［</a:t>
            </a:r>
            <a:r>
              <a:rPr kumimoji="1" lang="en-US" altLang="ja-JP" sz="800" dirty="0" smtClean="0">
                <a:latin typeface="+mn-ea"/>
              </a:rPr>
              <a:t>No.26</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900" dirty="0">
                <a:latin typeface="+mn-ea"/>
              </a:rPr>
              <a:t>　</a:t>
            </a:r>
            <a:r>
              <a:rPr kumimoji="1" lang="ja-JP" altLang="en-US" sz="800" dirty="0" smtClean="0">
                <a:latin typeface="+mn-ea"/>
              </a:rPr>
              <a:t>大阪スタートアップ・</a:t>
            </a:r>
            <a:r>
              <a:rPr kumimoji="1" lang="ja-JP" altLang="en-US" sz="800" dirty="0">
                <a:latin typeface="+mn-ea"/>
              </a:rPr>
              <a:t>エコ</a:t>
            </a:r>
            <a:r>
              <a:rPr kumimoji="1" lang="ja-JP" altLang="en-US" sz="800" dirty="0" smtClean="0">
                <a:latin typeface="+mn-ea"/>
              </a:rPr>
              <a:t>システムコンソーシアムメンバー機関として、文科省</a:t>
            </a:r>
            <a:r>
              <a:rPr kumimoji="1" lang="ja-JP" altLang="en-US" sz="800" dirty="0">
                <a:latin typeface="+mn-ea"/>
              </a:rPr>
              <a:t>「</a:t>
            </a:r>
            <a:r>
              <a:rPr kumimoji="1" lang="en-US" altLang="ja-JP" sz="800" dirty="0">
                <a:latin typeface="+mn-ea"/>
              </a:rPr>
              <a:t>SCORE</a:t>
            </a:r>
            <a:r>
              <a:rPr kumimoji="1" lang="ja-JP" altLang="en-US" sz="800" dirty="0">
                <a:latin typeface="+mn-ea"/>
              </a:rPr>
              <a:t>大学推進型（拠点都市環境整備型）</a:t>
            </a:r>
            <a:r>
              <a:rPr kumimoji="1" lang="ja-JP" altLang="en-US" sz="800" dirty="0" smtClean="0">
                <a:latin typeface="+mn-ea"/>
              </a:rPr>
              <a:t>」の</a:t>
            </a:r>
            <a:endParaRPr kumimoji="1" lang="en-US" altLang="ja-JP" sz="800" dirty="0" smtClean="0">
              <a:latin typeface="+mn-ea"/>
            </a:endParaRPr>
          </a:p>
          <a:p>
            <a:pPr>
              <a:lnSpc>
                <a:spcPts val="1000"/>
              </a:lnSpc>
              <a:tabLst>
                <a:tab pos="6996113" algn="r"/>
              </a:tabLst>
            </a:pPr>
            <a:r>
              <a:rPr kumimoji="1" lang="ja-JP" altLang="en-US" sz="800" dirty="0" smtClean="0">
                <a:latin typeface="+mn-ea"/>
              </a:rPr>
              <a:t>　共同機関（主幹：京都大学）として採択された。</a:t>
            </a:r>
            <a:endParaRPr kumimoji="1" lang="en-US" altLang="ja-JP" sz="800" dirty="0" smtClean="0">
              <a:latin typeface="+mn-ea"/>
            </a:endParaRPr>
          </a:p>
          <a:p>
            <a:pPr>
              <a:lnSpc>
                <a:spcPts val="1000"/>
              </a:lnSpc>
              <a:tabLst>
                <a:tab pos="6996113" algn="r"/>
              </a:tabLst>
            </a:pPr>
            <a:r>
              <a:rPr kumimoji="1" lang="ja-JP" altLang="en-US" sz="800" dirty="0">
                <a:latin typeface="+mn-ea"/>
              </a:rPr>
              <a:t>　</a:t>
            </a:r>
            <a:r>
              <a:rPr kumimoji="1" lang="ja-JP" altLang="en-US" sz="800" dirty="0" smtClean="0">
                <a:latin typeface="+mn-ea"/>
              </a:rPr>
              <a:t>近畿圏の自治体、大学と共同で経済産業省「</a:t>
            </a:r>
            <a:r>
              <a:rPr kumimoji="1" lang="ja-JP" altLang="en-US" sz="800" dirty="0">
                <a:latin typeface="+mn-ea"/>
              </a:rPr>
              <a:t>産学融合拠点創出事業（</a:t>
            </a:r>
            <a:r>
              <a:rPr kumimoji="1" lang="ja-JP" altLang="en-US" sz="800" dirty="0" smtClean="0">
                <a:latin typeface="+mn-ea"/>
              </a:rPr>
              <a:t>産学融合</a:t>
            </a:r>
            <a:r>
              <a:rPr kumimoji="1" lang="ja-JP" altLang="en-US" sz="800" dirty="0">
                <a:latin typeface="+mn-ea"/>
              </a:rPr>
              <a:t>先導モデル拠点創出プログラム</a:t>
            </a:r>
            <a:r>
              <a:rPr kumimoji="1" lang="ja-JP" altLang="en-US" sz="800" dirty="0" smtClean="0">
                <a:latin typeface="+mn-ea"/>
              </a:rPr>
              <a:t>）」に採択された。</a:t>
            </a:r>
            <a:endParaRPr kumimoji="1" lang="en-US" altLang="ja-JP" sz="800" dirty="0">
              <a:latin typeface="+mn-ea"/>
            </a:endParaRPr>
          </a:p>
        </p:txBody>
      </p:sp>
      <p:sp>
        <p:nvSpPr>
          <p:cNvPr id="27" name="テキスト ボックス 26"/>
          <p:cNvSpPr txBox="1"/>
          <p:nvPr/>
        </p:nvSpPr>
        <p:spPr>
          <a:xfrm>
            <a:off x="172639" y="3056501"/>
            <a:ext cx="8746790" cy="1029820"/>
          </a:xfrm>
          <a:prstGeom prst="rect">
            <a:avLst/>
          </a:prstGeom>
          <a:noFill/>
          <a:ln>
            <a:solidFill>
              <a:schemeClr val="tx1"/>
            </a:solidFill>
            <a:prstDash val="dash"/>
          </a:ln>
        </p:spPr>
        <p:txBody>
          <a:bodyPr wrap="square" lIns="54000" tIns="54000" rIns="39600" bIns="54000" rtlCol="0" anchor="ctr" anchorCtr="0">
            <a:spAutoFit/>
          </a:bodyPr>
          <a:lstStyle/>
          <a:p>
            <a:pPr fontAlgn="auto">
              <a:spcBef>
                <a:spcPts val="0"/>
              </a:spcBef>
              <a:spcAft>
                <a:spcPts val="0"/>
              </a:spcAft>
              <a:defRPr/>
            </a:pPr>
            <a:r>
              <a:rPr kumimoji="1" lang="ja-JP" altLang="en-US" sz="900" dirty="0"/>
              <a:t>＜新型コロナウイルス感染症の影響及び対策等＞</a:t>
            </a:r>
            <a:endParaRPr kumimoji="1" lang="en-US" altLang="ja-JP" sz="900" dirty="0"/>
          </a:p>
          <a:p>
            <a:pPr>
              <a:lnSpc>
                <a:spcPts val="1200"/>
              </a:lnSpc>
            </a:pPr>
            <a:r>
              <a:rPr kumimoji="1" lang="ja-JP" altLang="en-US" sz="850" i="1" u="sng" dirty="0" smtClean="0">
                <a:latin typeface="+mn-ea"/>
              </a:rPr>
              <a:t>⊳学生や教職員の海外派遣の充実</a:t>
            </a:r>
            <a:r>
              <a:rPr kumimoji="1" lang="ja-JP" altLang="en-US" sz="800" i="1" u="sng" dirty="0" smtClean="0">
                <a:latin typeface="+mn-ea"/>
              </a:rPr>
              <a:t>［府大</a:t>
            </a:r>
            <a:r>
              <a:rPr kumimoji="1" lang="en-US" altLang="ja-JP" sz="800" i="1" u="sng" dirty="0" smtClean="0">
                <a:latin typeface="+mn-ea"/>
              </a:rPr>
              <a:t>7,28</a:t>
            </a:r>
            <a:r>
              <a:rPr kumimoji="1" lang="ja-JP" altLang="en-US" sz="800" i="1" u="sng" dirty="0" smtClean="0">
                <a:latin typeface="+mn-ea"/>
              </a:rPr>
              <a:t>］</a:t>
            </a:r>
            <a:endParaRPr kumimoji="1" lang="en-US" altLang="ja-JP" sz="800" i="1" u="sng" dirty="0" smtClean="0">
              <a:latin typeface="+mn-ea"/>
            </a:endParaRPr>
          </a:p>
          <a:p>
            <a:pPr>
              <a:lnSpc>
                <a:spcPts val="1200"/>
              </a:lnSpc>
            </a:pPr>
            <a:r>
              <a:rPr kumimoji="1" lang="ja-JP" altLang="en-US" sz="800" dirty="0" smtClean="0">
                <a:latin typeface="+mn-ea"/>
              </a:rPr>
              <a:t>　計</a:t>
            </a:r>
            <a:r>
              <a:rPr kumimoji="1" lang="en-US" altLang="ja-JP" sz="800" dirty="0" smtClean="0">
                <a:latin typeface="+mn-ea"/>
              </a:rPr>
              <a:t>15</a:t>
            </a:r>
            <a:r>
              <a:rPr kumimoji="1" lang="ja-JP" altLang="en-US" sz="800" dirty="0" smtClean="0">
                <a:latin typeface="+mn-ea"/>
              </a:rPr>
              <a:t>件のオンライン留学プログラムを新たに実施し、延べ</a:t>
            </a:r>
            <a:r>
              <a:rPr kumimoji="1" lang="en-US" altLang="ja-JP" sz="800" dirty="0" smtClean="0">
                <a:latin typeface="+mn-ea"/>
              </a:rPr>
              <a:t>64</a:t>
            </a:r>
            <a:r>
              <a:rPr kumimoji="1" lang="ja-JP" altLang="en-US" sz="800" dirty="0" smtClean="0">
                <a:latin typeface="+mn-ea"/>
              </a:rPr>
              <a:t>名が参加。海外チャレンジ奨励金制度を一部改正し、有償のオンラインプログラム参加者</a:t>
            </a:r>
            <a:r>
              <a:rPr kumimoji="1" lang="en-US" altLang="ja-JP" sz="800" dirty="0" smtClean="0">
                <a:latin typeface="+mn-ea"/>
              </a:rPr>
              <a:t>23</a:t>
            </a:r>
            <a:r>
              <a:rPr kumimoji="1" lang="ja-JP" altLang="en-US" sz="800" dirty="0" smtClean="0">
                <a:latin typeface="+mn-ea"/>
              </a:rPr>
              <a:t>名に助成を行った。</a:t>
            </a:r>
            <a:endParaRPr kumimoji="1" lang="en-US" altLang="ja-JP" sz="800" dirty="0" smtClean="0">
              <a:latin typeface="+mn-ea"/>
            </a:endParaRPr>
          </a:p>
          <a:p>
            <a:pPr>
              <a:lnSpc>
                <a:spcPts val="1200"/>
              </a:lnSpc>
            </a:pPr>
            <a:r>
              <a:rPr kumimoji="1" lang="ja-JP" altLang="en-US" sz="850" i="1" u="sng" dirty="0" smtClean="0">
                <a:latin typeface="+mn-ea"/>
              </a:rPr>
              <a:t>▹全学及び部局における組織的な</a:t>
            </a:r>
            <a:r>
              <a:rPr kumimoji="1" lang="en-US" altLang="ja-JP" sz="850" i="1" u="sng" dirty="0" smtClean="0">
                <a:latin typeface="+mn-ea"/>
              </a:rPr>
              <a:t>FD</a:t>
            </a:r>
            <a:r>
              <a:rPr kumimoji="1" lang="ja-JP" altLang="en-US" sz="850" i="1" u="sng" dirty="0" smtClean="0">
                <a:latin typeface="+mn-ea"/>
              </a:rPr>
              <a:t>活動の充実</a:t>
            </a:r>
            <a:r>
              <a:rPr kumimoji="1" lang="ja-JP" altLang="en-US" sz="800" i="1" u="sng" dirty="0" smtClean="0">
                <a:latin typeface="+mn-ea"/>
              </a:rPr>
              <a:t>［</a:t>
            </a:r>
            <a:r>
              <a:rPr kumimoji="1" lang="en-US" altLang="ja-JP" sz="800" i="1" u="sng" dirty="0" smtClean="0">
                <a:latin typeface="+mn-ea"/>
              </a:rPr>
              <a:t>No.9</a:t>
            </a:r>
            <a:r>
              <a:rPr kumimoji="1" lang="ja-JP" altLang="en-US" sz="800" i="1" u="sng" dirty="0" smtClean="0">
                <a:latin typeface="+mn-ea"/>
              </a:rPr>
              <a:t>］</a:t>
            </a:r>
            <a:endParaRPr kumimoji="1" lang="en-US" altLang="ja-JP" sz="800" i="1" u="sng" dirty="0" smtClean="0">
              <a:latin typeface="+mn-ea"/>
            </a:endParaRPr>
          </a:p>
          <a:p>
            <a:pPr>
              <a:lnSpc>
                <a:spcPts val="1200"/>
              </a:lnSpc>
            </a:pPr>
            <a:r>
              <a:rPr kumimoji="1" lang="ja-JP" altLang="en-US" sz="800" dirty="0" smtClean="0">
                <a:latin typeface="+mn-ea"/>
              </a:rPr>
              <a:t>　オンライン開催した全学</a:t>
            </a:r>
            <a:r>
              <a:rPr kumimoji="1" lang="en-US" altLang="ja-JP" sz="800" dirty="0" smtClean="0">
                <a:latin typeface="+mn-ea"/>
              </a:rPr>
              <a:t>FD</a:t>
            </a:r>
            <a:r>
              <a:rPr kumimoji="1" lang="ja-JP" altLang="en-US" sz="800" dirty="0" smtClean="0">
                <a:latin typeface="+mn-ea"/>
              </a:rPr>
              <a:t>研修に計</a:t>
            </a:r>
            <a:r>
              <a:rPr kumimoji="1" lang="en-US" altLang="ja-JP" sz="800" dirty="0" smtClean="0">
                <a:latin typeface="+mn-ea"/>
              </a:rPr>
              <a:t>977</a:t>
            </a:r>
            <a:r>
              <a:rPr kumimoji="1" lang="ja-JP" altLang="en-US" sz="800" dirty="0" smtClean="0">
                <a:latin typeface="+mn-ea"/>
              </a:rPr>
              <a:t>人が参加し、目標の実施回数・参加人数を大幅に上回った。授業支援システム（</a:t>
            </a:r>
            <a:r>
              <a:rPr kumimoji="1" lang="en-US" altLang="ja-JP" sz="800" dirty="0" smtClean="0">
                <a:latin typeface="+mn-ea"/>
              </a:rPr>
              <a:t>LMS</a:t>
            </a:r>
            <a:r>
              <a:rPr kumimoji="1" lang="ja-JP" altLang="en-US" sz="800" dirty="0" smtClean="0">
                <a:latin typeface="+mn-ea"/>
              </a:rPr>
              <a:t>）上でオンライン授業の手引きなど「授業改善に役立つ</a:t>
            </a:r>
            <a:endParaRPr kumimoji="1" lang="en-US" altLang="ja-JP" sz="800" dirty="0" smtClean="0">
              <a:latin typeface="+mn-ea"/>
            </a:endParaRPr>
          </a:p>
          <a:p>
            <a:pPr>
              <a:lnSpc>
                <a:spcPts val="1200"/>
              </a:lnSpc>
            </a:pPr>
            <a:r>
              <a:rPr kumimoji="1" lang="ja-JP" altLang="en-US" sz="800" dirty="0">
                <a:latin typeface="+mn-ea"/>
              </a:rPr>
              <a:t>　</a:t>
            </a:r>
            <a:r>
              <a:rPr kumimoji="1" lang="ja-JP" altLang="en-US" sz="800" dirty="0" smtClean="0">
                <a:latin typeface="+mn-ea"/>
              </a:rPr>
              <a:t>コンテンツ集」を公開し、オンライン授業推進チームを立ち上げ学生・教員からの問合せに対応するなど、細やかな授業支援を行った。（問合せ対応件数　</a:t>
            </a:r>
            <a:r>
              <a:rPr kumimoji="1" lang="en-US" altLang="ja-JP" sz="800" dirty="0" smtClean="0">
                <a:latin typeface="+mn-ea"/>
              </a:rPr>
              <a:t>1718</a:t>
            </a:r>
            <a:r>
              <a:rPr kumimoji="1" lang="ja-JP" altLang="en-US" sz="800" dirty="0" smtClean="0">
                <a:latin typeface="+mn-ea"/>
              </a:rPr>
              <a:t>件）</a:t>
            </a:r>
            <a:endParaRPr kumimoji="1" lang="en-US" altLang="ja-JP" sz="800" dirty="0">
              <a:latin typeface="+mn-ea"/>
            </a:endParaRPr>
          </a:p>
        </p:txBody>
      </p:sp>
      <p:sp>
        <p:nvSpPr>
          <p:cNvPr id="28" name="テキスト ボックス 27"/>
          <p:cNvSpPr txBox="1"/>
          <p:nvPr/>
        </p:nvSpPr>
        <p:spPr>
          <a:xfrm>
            <a:off x="6537960" y="1470823"/>
            <a:ext cx="2447299" cy="1555605"/>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900" dirty="0"/>
              <a:t> </a:t>
            </a:r>
            <a:endParaRPr kumimoji="1" lang="en-US" altLang="ja-JP" sz="900" dirty="0" smtClean="0"/>
          </a:p>
          <a:p>
            <a:r>
              <a:rPr kumimoji="1" lang="ja-JP" altLang="en-US" sz="900" dirty="0" smtClean="0">
                <a:latin typeface="+mn-ea"/>
              </a:rPr>
              <a:t>＜</a:t>
            </a:r>
            <a:r>
              <a:rPr kumimoji="1" lang="en-US" altLang="ja-JP" sz="900" dirty="0" smtClean="0">
                <a:latin typeface="+mn-ea"/>
              </a:rPr>
              <a:t>Topics&gt;</a:t>
            </a:r>
          </a:p>
          <a:p>
            <a:r>
              <a:rPr lang="ja-JP" altLang="en-US" sz="850" i="1" u="sng" dirty="0" smtClean="0"/>
              <a:t>▹文部科学省「</a:t>
            </a:r>
            <a:r>
              <a:rPr lang="ja-JP" altLang="en-US" sz="850" i="1" u="sng" dirty="0"/>
              <a:t>大学フェローシップ創設事業</a:t>
            </a:r>
            <a:r>
              <a:rPr lang="ja-JP" altLang="en-US" sz="850" i="1" u="sng" dirty="0" smtClean="0"/>
              <a:t>」に採択</a:t>
            </a:r>
            <a:endParaRPr lang="en-US" altLang="ja-JP" sz="850" i="1" u="sng" dirty="0" smtClean="0"/>
          </a:p>
          <a:p>
            <a:r>
              <a:rPr lang="ja-JP" altLang="en-US" sz="800" dirty="0" smtClean="0"/>
              <a:t>ボトムアップ型</a:t>
            </a:r>
            <a:r>
              <a:rPr lang="ja-JP" altLang="en-US" sz="800" dirty="0"/>
              <a:t>及び</a:t>
            </a:r>
            <a:r>
              <a:rPr lang="ja-JP" altLang="en-US" sz="800" dirty="0" smtClean="0"/>
              <a:t>マテリアル分野に採択され、</a:t>
            </a:r>
            <a:r>
              <a:rPr lang="en-US" altLang="ja-JP" sz="800" dirty="0" smtClean="0"/>
              <a:t>2021</a:t>
            </a:r>
            <a:r>
              <a:rPr lang="ja-JP" altLang="en-US" sz="800" dirty="0" smtClean="0"/>
              <a:t>年度より博士後期課程学生の支援を開始。</a:t>
            </a:r>
            <a:endParaRPr lang="en-US" altLang="ja-JP" sz="800" dirty="0"/>
          </a:p>
          <a:p>
            <a:r>
              <a:rPr kumimoji="1" lang="ja-JP" altLang="en-US" sz="850" i="1" u="sng" dirty="0" smtClean="0"/>
              <a:t>▹文部科学省「</a:t>
            </a:r>
            <a:r>
              <a:rPr kumimoji="1" lang="ja-JP" altLang="en-US" sz="850" i="1" u="sng" dirty="0"/>
              <a:t>デジタルを活用した大学・高専教育高度化プラン</a:t>
            </a:r>
            <a:r>
              <a:rPr kumimoji="1" lang="ja-JP" altLang="en-US" sz="850" i="1" u="sng" dirty="0" smtClean="0"/>
              <a:t>」に採択</a:t>
            </a:r>
            <a:endParaRPr lang="en-US" altLang="ja-JP" sz="850" i="1" u="sng" dirty="0" smtClean="0"/>
          </a:p>
          <a:p>
            <a:r>
              <a:rPr kumimoji="1" lang="ja-JP" altLang="en-US" sz="800" dirty="0" smtClean="0"/>
              <a:t>支援を活用し、対面型授業における教育</a:t>
            </a:r>
            <a:r>
              <a:rPr kumimoji="1" lang="ja-JP" altLang="en-US" sz="800" dirty="0"/>
              <a:t>手法</a:t>
            </a:r>
            <a:r>
              <a:rPr kumimoji="1" lang="ja-JP" altLang="en-US" sz="800" dirty="0" smtClean="0"/>
              <a:t>や自律的学修者育成、</a:t>
            </a:r>
            <a:r>
              <a:rPr kumimoji="1" lang="en-US" altLang="ja-JP" sz="800" dirty="0" smtClean="0"/>
              <a:t>AI</a:t>
            </a:r>
            <a:r>
              <a:rPr kumimoji="1" lang="ja-JP" altLang="en-US" sz="800" dirty="0" smtClean="0"/>
              <a:t>による教育ビッグデータを活用した教育学習支援の高度化を推進。</a:t>
            </a:r>
            <a:endParaRPr kumimoji="1" lang="ja-JP" altLang="en-US" sz="800" dirty="0"/>
          </a:p>
        </p:txBody>
      </p:sp>
      <p:sp>
        <p:nvSpPr>
          <p:cNvPr id="3" name="テキスト ボックス 2"/>
          <p:cNvSpPr txBox="1"/>
          <p:nvPr/>
        </p:nvSpPr>
        <p:spPr>
          <a:xfrm>
            <a:off x="7997780" y="39870"/>
            <a:ext cx="987479" cy="261610"/>
          </a:xfrm>
          <a:prstGeom prst="rect">
            <a:avLst/>
          </a:prstGeom>
          <a:noFill/>
          <a:ln>
            <a:solidFill>
              <a:schemeClr val="tx1"/>
            </a:solidFill>
          </a:ln>
        </p:spPr>
        <p:txBody>
          <a:bodyPr wrap="square" rtlCol="0">
            <a:spAutoFit/>
          </a:bodyPr>
          <a:lstStyle/>
          <a:p>
            <a:pPr algn="ctr"/>
            <a:r>
              <a:rPr kumimoji="1" lang="ja-JP" altLang="en-US" sz="1100" b="1" dirty="0" smtClean="0">
                <a:latin typeface="Meiryo UI" panose="020B0604030504040204" pitchFamily="50" charset="-128"/>
                <a:ea typeface="Meiryo UI" panose="020B0604030504040204" pitchFamily="50" charset="-128"/>
              </a:rPr>
              <a:t>資料２－４</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144000" cy="2883807"/>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592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2937350"/>
            <a:ext cx="9144000" cy="3928964"/>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181656"/>
            <a:ext cx="5648498" cy="364918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181656"/>
            <a:ext cx="3258589" cy="363918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2" name="テキスト ボックス 11"/>
          <p:cNvSpPr txBox="1"/>
          <p:nvPr/>
        </p:nvSpPr>
        <p:spPr>
          <a:xfrm>
            <a:off x="5871095" y="3338653"/>
            <a:ext cx="3159839" cy="592470"/>
          </a:xfrm>
          <a:prstGeom prst="rect">
            <a:avLst/>
          </a:prstGeom>
          <a:noFill/>
        </p:spPr>
        <p:txBody>
          <a:bodyPr wrap="none" rtlCol="0">
            <a:spAutoFit/>
          </a:bodyPr>
          <a:lstStyle/>
          <a:p>
            <a:r>
              <a:rPr kumimoji="1" lang="ja-JP" altLang="en-US" sz="850" dirty="0">
                <a:latin typeface="+mn-ea"/>
              </a:rPr>
              <a:t>⊳　</a:t>
            </a:r>
            <a:r>
              <a:rPr kumimoji="1" lang="ja-JP" altLang="en-US" sz="850" dirty="0"/>
              <a:t>新大学の設置</a:t>
            </a:r>
            <a:r>
              <a:rPr kumimoji="1" lang="ja-JP" altLang="en-US" sz="800" dirty="0" smtClean="0">
                <a:latin typeface="+mn-ea"/>
              </a:rPr>
              <a:t>［</a:t>
            </a:r>
            <a:r>
              <a:rPr kumimoji="1" lang="en-US" altLang="ja-JP" sz="800" dirty="0">
                <a:latin typeface="+mn-ea"/>
              </a:rPr>
              <a:t>No.114</a:t>
            </a:r>
            <a:r>
              <a:rPr kumimoji="1" lang="ja-JP" altLang="en-US" sz="800" dirty="0">
                <a:latin typeface="+mn-ea"/>
              </a:rPr>
              <a:t>］</a:t>
            </a:r>
          </a:p>
          <a:p>
            <a:r>
              <a:rPr kumimoji="1" lang="ja-JP" altLang="en-US" sz="800" dirty="0" smtClean="0"/>
              <a:t>　・</a:t>
            </a:r>
            <a:r>
              <a:rPr kumimoji="1" lang="en-US" altLang="ja-JP" sz="800" dirty="0" smtClean="0"/>
              <a:t>10</a:t>
            </a:r>
            <a:r>
              <a:rPr kumimoji="1" lang="ja-JP" altLang="en-US" sz="800" dirty="0" smtClean="0"/>
              <a:t>月に大学設置認可申請に係る書類を文部科学省に提出し、</a:t>
            </a:r>
            <a:endParaRPr kumimoji="1" lang="en-US" altLang="ja-JP" sz="800" dirty="0" smtClean="0"/>
          </a:p>
          <a:p>
            <a:r>
              <a:rPr kumimoji="1" lang="ja-JP" altLang="en-US" sz="800" dirty="0"/>
              <a:t>　　</a:t>
            </a:r>
            <a:r>
              <a:rPr kumimoji="1" lang="ja-JP" altLang="en-US" sz="800" dirty="0" smtClean="0"/>
              <a:t>「全体計画審査における意見について」への回答、複数回の</a:t>
            </a:r>
            <a:endParaRPr kumimoji="1" lang="en-US" altLang="ja-JP" sz="800" dirty="0" smtClean="0"/>
          </a:p>
          <a:p>
            <a:r>
              <a:rPr kumimoji="1" lang="ja-JP" altLang="en-US" sz="800" dirty="0"/>
              <a:t>　</a:t>
            </a:r>
            <a:r>
              <a:rPr kumimoji="1" lang="ja-JP" altLang="en-US" sz="800" dirty="0" smtClean="0"/>
              <a:t>　相談と面接審査を経て、</a:t>
            </a:r>
            <a:r>
              <a:rPr kumimoji="1" lang="en-US" altLang="ja-JP" sz="800" dirty="0" smtClean="0"/>
              <a:t>3</a:t>
            </a:r>
            <a:r>
              <a:rPr kumimoji="1" lang="ja-JP" altLang="en-US" sz="800" dirty="0" smtClean="0"/>
              <a:t>月に補正申請書を提出した。</a:t>
            </a:r>
            <a:endParaRPr kumimoji="1" lang="en-US" altLang="ja-JP" sz="800" dirty="0" smtClean="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a:xfrm>
            <a:off x="5727467" y="2938691"/>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40710" y="4813662"/>
            <a:ext cx="5458566" cy="592470"/>
          </a:xfrm>
          <a:prstGeom prst="rect">
            <a:avLst/>
          </a:prstGeom>
          <a:noFill/>
        </p:spPr>
        <p:txBody>
          <a:bodyPr wrap="square" rtlCol="0">
            <a:spAutoFit/>
          </a:bodyPr>
          <a:lstStyle/>
          <a:p>
            <a:r>
              <a:rPr kumimoji="1" lang="ja-JP" altLang="en-US" sz="850" dirty="0">
                <a:latin typeface="+mn-ea"/>
              </a:rPr>
              <a:t>⊳　</a:t>
            </a:r>
            <a:r>
              <a:rPr kumimoji="1" lang="en-US" altLang="ja-JP" sz="850" dirty="0">
                <a:latin typeface="+mn-ea"/>
              </a:rPr>
              <a:t>2</a:t>
            </a:r>
            <a:r>
              <a:rPr kumimoji="1" lang="ja-JP" altLang="en-US" sz="850" dirty="0" err="1">
                <a:latin typeface="+mn-ea"/>
              </a:rPr>
              <a:t>つの</a:t>
            </a:r>
            <a:r>
              <a:rPr kumimoji="1" lang="ja-JP" altLang="en-US" sz="850" dirty="0">
                <a:latin typeface="+mn-ea"/>
              </a:rPr>
              <a:t>新機能の体制整備</a:t>
            </a:r>
            <a:r>
              <a:rPr kumimoji="1" lang="ja-JP" altLang="en-US" sz="800" dirty="0" smtClean="0">
                <a:latin typeface="+mn-ea"/>
              </a:rPr>
              <a:t>［</a:t>
            </a:r>
            <a:r>
              <a:rPr kumimoji="1" lang="en-US" altLang="ja-JP" sz="800" dirty="0" smtClean="0">
                <a:latin typeface="+mn-ea"/>
              </a:rPr>
              <a:t>No.120</a:t>
            </a:r>
            <a:r>
              <a:rPr kumimoji="1" lang="ja-JP" altLang="en-US" sz="800" dirty="0" smtClean="0">
                <a:latin typeface="+mn-ea"/>
              </a:rPr>
              <a:t>］</a:t>
            </a:r>
            <a:endParaRPr kumimoji="1" lang="en-US" altLang="ja-JP" sz="800" dirty="0" smtClean="0">
              <a:latin typeface="+mn-ea"/>
            </a:endParaRPr>
          </a:p>
          <a:p>
            <a:r>
              <a:rPr kumimoji="1" lang="ja-JP" altLang="en-US" sz="800" dirty="0" smtClean="0"/>
              <a:t>　・都市</a:t>
            </a:r>
            <a:r>
              <a:rPr kumimoji="1" lang="ja-JP" altLang="en-US" sz="800" dirty="0"/>
              <a:t>シンクタンク機能</a:t>
            </a:r>
            <a:r>
              <a:rPr kumimoji="1" lang="en-US" altLang="ja-JP" sz="800" dirty="0"/>
              <a:t>WG</a:t>
            </a:r>
            <a:r>
              <a:rPr kumimoji="1" lang="ja-JP" altLang="en-US" sz="800" dirty="0"/>
              <a:t>及び技術</a:t>
            </a:r>
            <a:r>
              <a:rPr kumimoji="1" lang="ja-JP" altLang="en-US" sz="800" dirty="0" smtClean="0"/>
              <a:t>インキュベーション</a:t>
            </a:r>
            <a:r>
              <a:rPr kumimoji="1" lang="en-US" altLang="ja-JP" sz="800" dirty="0" smtClean="0"/>
              <a:t>WG</a:t>
            </a:r>
            <a:r>
              <a:rPr kumimoji="1" lang="ja-JP" altLang="en-US" sz="800" dirty="0" smtClean="0"/>
              <a:t>において、学内での取組課題や学外との</a:t>
            </a:r>
            <a:endParaRPr kumimoji="1" lang="en-US" altLang="ja-JP" sz="800" dirty="0" smtClean="0"/>
          </a:p>
          <a:p>
            <a:r>
              <a:rPr kumimoji="1" lang="ja-JP" altLang="en-US" sz="800" dirty="0"/>
              <a:t>　</a:t>
            </a:r>
            <a:r>
              <a:rPr kumimoji="1" lang="ja-JP" altLang="en-US" sz="800" dirty="0" smtClean="0"/>
              <a:t>　ネットワークの取組課題を意見集約し、検討を継続している。</a:t>
            </a:r>
            <a:endParaRPr kumimoji="1" lang="en-US" altLang="ja-JP" sz="800" dirty="0" smtClean="0"/>
          </a:p>
          <a:p>
            <a:r>
              <a:rPr kumimoji="1" lang="ja-JP" altLang="en-US" sz="800" dirty="0"/>
              <a:t>　</a:t>
            </a:r>
            <a:r>
              <a:rPr kumimoji="1" lang="ja-JP" altLang="en-US" sz="800" dirty="0" smtClean="0"/>
              <a:t>・スタートアップ支援事業では、府市のニーズに対し、計</a:t>
            </a:r>
            <a:r>
              <a:rPr kumimoji="1" lang="en-US" altLang="ja-JP" sz="800" dirty="0" smtClean="0"/>
              <a:t>4</a:t>
            </a:r>
            <a:r>
              <a:rPr kumimoji="1" lang="ja-JP" altLang="en-US" sz="800" dirty="0" smtClean="0"/>
              <a:t>件のマッチングを行い、調査研究を実施した。</a:t>
            </a:r>
            <a:endParaRPr kumimoji="1" lang="en-US" altLang="ja-JP" sz="800" dirty="0" smtClean="0"/>
          </a:p>
        </p:txBody>
      </p:sp>
      <p:sp>
        <p:nvSpPr>
          <p:cNvPr id="21" name="テキスト ボックス 20"/>
          <p:cNvSpPr txBox="1"/>
          <p:nvPr/>
        </p:nvSpPr>
        <p:spPr>
          <a:xfrm>
            <a:off x="106971" y="3904723"/>
            <a:ext cx="5574042" cy="838691"/>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a:t>
            </a:r>
            <a:r>
              <a:rPr kumimoji="1" lang="ja-JP" altLang="en-US" sz="850" dirty="0">
                <a:latin typeface="+mn-ea"/>
              </a:rPr>
              <a:t> </a:t>
            </a:r>
            <a:r>
              <a:rPr kumimoji="1" lang="ja-JP" altLang="en-US" sz="850" dirty="0" smtClean="0">
                <a:latin typeface="+mn-ea"/>
              </a:rPr>
              <a:t> 寄附金確保の取組</a:t>
            </a:r>
            <a:r>
              <a:rPr kumimoji="1" lang="ja-JP" altLang="en-US" sz="800" dirty="0" smtClean="0">
                <a:latin typeface="+mn-ea"/>
              </a:rPr>
              <a:t>［</a:t>
            </a:r>
            <a:r>
              <a:rPr kumimoji="1" lang="en-US" altLang="ja-JP" sz="800" dirty="0" smtClean="0">
                <a:latin typeface="+mn-ea"/>
              </a:rPr>
              <a:t>No.90</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en-US" altLang="ja-JP" sz="800" dirty="0" smtClean="0"/>
              <a:t>2021</a:t>
            </a:r>
            <a:r>
              <a:rPr kumimoji="1" lang="ja-JP" altLang="en-US" sz="800" dirty="0" smtClean="0"/>
              <a:t>年</a:t>
            </a:r>
            <a:r>
              <a:rPr kumimoji="1" lang="en-US" altLang="ja-JP" sz="800" dirty="0" smtClean="0"/>
              <a:t>4</a:t>
            </a:r>
            <a:r>
              <a:rPr kumimoji="1" lang="ja-JP" altLang="en-US" sz="800" dirty="0" smtClean="0"/>
              <a:t>月から新大学に係る寄附受入が</a:t>
            </a:r>
            <a:r>
              <a:rPr kumimoji="1" lang="ja-JP" altLang="en-US" sz="800" dirty="0"/>
              <a:t>可能と</a:t>
            </a:r>
            <a:r>
              <a:rPr kumimoji="1" lang="ja-JP" altLang="en-US" sz="800" dirty="0" smtClean="0"/>
              <a:t>なるよう制度変更を行った。</a:t>
            </a:r>
            <a:endParaRPr kumimoji="1" lang="en-US" altLang="ja-JP" sz="800" dirty="0" smtClean="0"/>
          </a:p>
          <a:p>
            <a:pPr fontAlgn="auto">
              <a:spcBef>
                <a:spcPts val="0"/>
              </a:spcBef>
              <a:spcAft>
                <a:spcPts val="0"/>
              </a:spcAft>
              <a:defRPr/>
            </a:pPr>
            <a:r>
              <a:rPr kumimoji="1" lang="ja-JP" altLang="en-US" sz="800" dirty="0" smtClean="0"/>
              <a:t>　・両大学において、学生支援等、新型コロナウイルス感染症に関する寄附募集に取り組み、</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昨年度を上回る寄附を受け入れた。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寄附金受入金額　府大・高専：  </a:t>
            </a:r>
            <a:r>
              <a:rPr kumimoji="1" lang="en-US" altLang="ja-JP" sz="800" dirty="0" smtClean="0"/>
              <a:t>9,176</a:t>
            </a:r>
            <a:r>
              <a:rPr kumimoji="1" lang="ja-JP" altLang="en-US" sz="800" dirty="0" smtClean="0"/>
              <a:t>万円（年度末目標</a:t>
            </a:r>
            <a:r>
              <a:rPr kumimoji="1" lang="en-US" altLang="ja-JP" sz="800" dirty="0" smtClean="0"/>
              <a:t>6,000</a:t>
            </a:r>
            <a:r>
              <a:rPr kumimoji="1" lang="ja-JP" altLang="en-US" sz="800" dirty="0"/>
              <a:t>万円</a:t>
            </a:r>
            <a:r>
              <a:rPr kumimoji="1" lang="ja-JP" altLang="en-US" sz="800" dirty="0" smtClean="0"/>
              <a:t>）</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市大　　　：</a:t>
            </a:r>
            <a:r>
              <a:rPr kumimoji="1" lang="en-US" altLang="ja-JP" sz="800" dirty="0" smtClean="0"/>
              <a:t>12,960</a:t>
            </a:r>
            <a:r>
              <a:rPr kumimoji="1" lang="ja-JP" altLang="en-US" sz="800" dirty="0" smtClean="0"/>
              <a:t>万円（　　</a:t>
            </a:r>
            <a:r>
              <a:rPr kumimoji="1" lang="en-US" altLang="ja-JP" sz="800" dirty="0" smtClean="0"/>
              <a:t>〃</a:t>
            </a:r>
            <a:r>
              <a:rPr kumimoji="1" lang="ja-JP" altLang="en-US" sz="800" dirty="0" smtClean="0"/>
              <a:t>　　</a:t>
            </a:r>
            <a:r>
              <a:rPr kumimoji="1" lang="en-US" altLang="ja-JP" sz="800" dirty="0" smtClean="0"/>
              <a:t>9,830</a:t>
            </a:r>
            <a:r>
              <a:rPr kumimoji="1" lang="ja-JP" altLang="en-US" sz="800" dirty="0" smtClean="0"/>
              <a:t>万円）</a:t>
            </a:r>
            <a:endParaRPr kumimoji="1" lang="ja-JP" altLang="en-US" sz="800" dirty="0"/>
          </a:p>
        </p:txBody>
      </p:sp>
      <p:sp>
        <p:nvSpPr>
          <p:cNvPr id="24" name="テキスト ボックス 23"/>
          <p:cNvSpPr txBox="1"/>
          <p:nvPr/>
        </p:nvSpPr>
        <p:spPr>
          <a:xfrm>
            <a:off x="106971" y="3244082"/>
            <a:ext cx="4801314" cy="592470"/>
          </a:xfrm>
          <a:prstGeom prst="rect">
            <a:avLst/>
          </a:prstGeom>
          <a:noFill/>
        </p:spPr>
        <p:txBody>
          <a:bodyPr wrap="none" rtlCol="0">
            <a:spAutoFit/>
          </a:bodyPr>
          <a:lstStyle/>
          <a:p>
            <a:pPr fontAlgn="auto">
              <a:spcBef>
                <a:spcPts val="0"/>
              </a:spcBef>
              <a:spcAft>
                <a:spcPts val="0"/>
              </a:spcAft>
              <a:defRPr/>
            </a:pPr>
            <a:r>
              <a:rPr kumimoji="1" lang="ja-JP" altLang="en-US" sz="850" dirty="0" smtClean="0">
                <a:latin typeface="+mn-ea"/>
              </a:rPr>
              <a:t>⊳  自己</a:t>
            </a:r>
            <a:r>
              <a:rPr kumimoji="1" lang="ja-JP" altLang="en-US" sz="850" dirty="0">
                <a:latin typeface="+mn-ea"/>
              </a:rPr>
              <a:t>収入の</a:t>
            </a:r>
            <a:r>
              <a:rPr kumimoji="1" lang="ja-JP" altLang="en-US" sz="850" dirty="0" smtClean="0">
                <a:latin typeface="+mn-ea"/>
              </a:rPr>
              <a:t>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a:latin typeface="+mn-ea"/>
            </a:endParaRPr>
          </a:p>
          <a:p>
            <a:r>
              <a:rPr kumimoji="1" lang="ja-JP" altLang="en-US" sz="800" dirty="0" smtClean="0"/>
              <a:t>　・両大学において、インセンティブ</a:t>
            </a:r>
            <a:r>
              <a:rPr kumimoji="1" lang="ja-JP" altLang="en-US" sz="800" dirty="0"/>
              <a:t>制度を活用した大型の外部研究資金の</a:t>
            </a:r>
            <a:r>
              <a:rPr kumimoji="1" lang="ja-JP" altLang="en-US" sz="800" dirty="0" smtClean="0"/>
              <a:t>獲得に取り組んでいる。</a:t>
            </a:r>
            <a:endParaRPr kumimoji="1" lang="en-US" altLang="ja-JP" sz="800" dirty="0" smtClean="0"/>
          </a:p>
          <a:p>
            <a:r>
              <a:rPr kumimoji="1" lang="ja-JP" altLang="en-US" sz="800" dirty="0"/>
              <a:t>　</a:t>
            </a:r>
            <a:r>
              <a:rPr kumimoji="1" lang="ja-JP" altLang="en-US" sz="800" dirty="0" smtClean="0"/>
              <a:t>　　　外部</a:t>
            </a:r>
            <a:r>
              <a:rPr kumimoji="1" lang="ja-JP" altLang="en-US" sz="800" dirty="0"/>
              <a:t>資金獲得</a:t>
            </a:r>
            <a:r>
              <a:rPr kumimoji="1" lang="ja-JP" altLang="en-US" sz="800" dirty="0" smtClean="0"/>
              <a:t>金額　府</a:t>
            </a:r>
            <a:r>
              <a:rPr kumimoji="1" lang="ja-JP" altLang="en-US" sz="800" dirty="0"/>
              <a:t>大・高専</a:t>
            </a:r>
            <a:r>
              <a:rPr kumimoji="1" lang="ja-JP" altLang="en-US" sz="800" dirty="0" smtClean="0"/>
              <a:t>：</a:t>
            </a:r>
            <a:r>
              <a:rPr kumimoji="1" lang="en-US" altLang="ja-JP" sz="800" dirty="0"/>
              <a:t>37.1</a:t>
            </a:r>
            <a:r>
              <a:rPr kumimoji="1" lang="ja-JP" altLang="en-US" sz="800" dirty="0" smtClean="0"/>
              <a:t>億円（年度末目標</a:t>
            </a:r>
            <a:r>
              <a:rPr kumimoji="1" lang="en-US" altLang="ja-JP" sz="800" dirty="0" smtClean="0"/>
              <a:t>30</a:t>
            </a:r>
            <a:r>
              <a:rPr kumimoji="1" lang="ja-JP" altLang="en-US" sz="800" dirty="0" smtClean="0"/>
              <a:t>億円以上）</a:t>
            </a:r>
            <a:endParaRPr kumimoji="1" lang="ja-JP" altLang="en-US" sz="800" dirty="0"/>
          </a:p>
          <a:p>
            <a:r>
              <a:rPr kumimoji="1" lang="ja-JP" altLang="en-US" sz="800" dirty="0"/>
              <a:t>　</a:t>
            </a:r>
            <a:r>
              <a:rPr kumimoji="1" lang="ja-JP" altLang="en-US" sz="800" dirty="0" smtClean="0"/>
              <a:t>　　</a:t>
            </a:r>
            <a:r>
              <a:rPr kumimoji="1" lang="ja-JP" altLang="en-US" sz="800" dirty="0"/>
              <a:t>　</a:t>
            </a:r>
            <a:r>
              <a:rPr kumimoji="1" lang="ja-JP" altLang="en-US" sz="800" dirty="0" smtClean="0"/>
              <a:t>　　　　　　  　　  市大　　　：</a:t>
            </a:r>
            <a:r>
              <a:rPr kumimoji="1" lang="en-US" altLang="ja-JP" sz="800" dirty="0"/>
              <a:t>47.9</a:t>
            </a:r>
            <a:r>
              <a:rPr kumimoji="1" lang="ja-JP" altLang="en-US" sz="800" dirty="0" smtClean="0"/>
              <a:t>億円（</a:t>
            </a:r>
            <a:r>
              <a:rPr kumimoji="1" lang="ja-JP" altLang="en-US" sz="800" dirty="0"/>
              <a:t>　</a:t>
            </a:r>
            <a:r>
              <a:rPr kumimoji="1" lang="ja-JP" altLang="en-US" sz="800" dirty="0" smtClean="0"/>
              <a:t>　</a:t>
            </a:r>
            <a:r>
              <a:rPr kumimoji="1" lang="en-US" altLang="ja-JP" sz="800" dirty="0" smtClean="0"/>
              <a:t>〃</a:t>
            </a:r>
            <a:r>
              <a:rPr kumimoji="1" lang="ja-JP" altLang="en-US" sz="800" dirty="0" smtClean="0"/>
              <a:t>　　</a:t>
            </a:r>
            <a:r>
              <a:rPr kumimoji="1" lang="en-US" altLang="ja-JP" sz="800" dirty="0" smtClean="0"/>
              <a:t>41</a:t>
            </a:r>
            <a:r>
              <a:rPr kumimoji="1" lang="ja-JP" altLang="en-US" sz="800" dirty="0" smtClean="0"/>
              <a:t>億円以上）</a:t>
            </a:r>
            <a:endParaRPr kumimoji="1" lang="ja-JP" altLang="en-US" sz="800" dirty="0"/>
          </a:p>
        </p:txBody>
      </p:sp>
      <p:sp>
        <p:nvSpPr>
          <p:cNvPr id="26" name="テキスト ボックス 8"/>
          <p:cNvSpPr txBox="1"/>
          <p:nvPr/>
        </p:nvSpPr>
        <p:spPr>
          <a:xfrm>
            <a:off x="202451" y="5476380"/>
            <a:ext cx="5335084" cy="1261884"/>
          </a:xfrm>
          <a:prstGeom prst="rect">
            <a:avLst/>
          </a:prstGeom>
          <a:noFill/>
          <a:ln>
            <a:solidFill>
              <a:schemeClr val="tx1"/>
            </a:solidFill>
            <a:prstDash val="dash"/>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t>＜新型コロナウイルス感染症の</a:t>
            </a:r>
            <a:r>
              <a:rPr kumimoji="1" lang="ja-JP" altLang="en-US" sz="900" dirty="0" smtClean="0"/>
              <a:t>影響及び</a:t>
            </a:r>
            <a:r>
              <a:rPr kumimoji="1" lang="ja-JP" altLang="en-US" sz="900" dirty="0"/>
              <a:t>対応</a:t>
            </a:r>
            <a:r>
              <a:rPr kumimoji="1" lang="ja-JP" altLang="en-US" sz="900" dirty="0" smtClean="0"/>
              <a:t>等＞</a:t>
            </a:r>
            <a:endParaRPr kumimoji="1" lang="en-US" altLang="ja-JP" sz="800" i="1" u="sng" dirty="0" smtClean="0"/>
          </a:p>
          <a:p>
            <a:pPr fontAlgn="auto">
              <a:spcBef>
                <a:spcPts val="0"/>
              </a:spcBef>
              <a:spcAft>
                <a:spcPts val="0"/>
              </a:spcAft>
              <a:defRPr/>
            </a:pPr>
            <a:r>
              <a:rPr kumimoji="1" lang="ja-JP" altLang="en-US" sz="850" i="1" u="sng" dirty="0" smtClean="0">
                <a:latin typeface="+mn-ea"/>
              </a:rPr>
              <a:t>⊳</a:t>
            </a:r>
            <a:r>
              <a:rPr kumimoji="1" lang="ja-JP" altLang="en-US" sz="850" i="1" u="sng" dirty="0">
                <a:latin typeface="+mn-ea"/>
              </a:rPr>
              <a:t>戦略的広報の実施（府大・高専</a:t>
            </a:r>
            <a:r>
              <a:rPr kumimoji="1" lang="ja-JP" altLang="en-US" sz="850" i="1" u="sng" dirty="0" smtClean="0">
                <a:latin typeface="+mn-ea"/>
              </a:rPr>
              <a:t>）</a:t>
            </a:r>
            <a:r>
              <a:rPr kumimoji="1" lang="en-US" altLang="ja-JP" sz="800" i="1" u="sng" dirty="0" smtClean="0">
                <a:latin typeface="+mn-ea"/>
              </a:rPr>
              <a:t>[No.96]</a:t>
            </a:r>
          </a:p>
          <a:p>
            <a:pPr fontAlgn="auto">
              <a:spcBef>
                <a:spcPts val="0"/>
              </a:spcBef>
              <a:spcAft>
                <a:spcPts val="0"/>
              </a:spcAft>
              <a:defRPr/>
            </a:pPr>
            <a:r>
              <a:rPr kumimoji="1" lang="ja-JP" altLang="en-US" sz="800" dirty="0" smtClean="0">
                <a:latin typeface="+mn-ea"/>
              </a:rPr>
              <a:t>・入試広報について、高校生のための授業体験</a:t>
            </a:r>
            <a:r>
              <a:rPr kumimoji="1" lang="en-US" altLang="ja-JP" sz="800" dirty="0" smtClean="0">
                <a:latin typeface="+mn-ea"/>
              </a:rPr>
              <a:t>WEEK</a:t>
            </a:r>
            <a:r>
              <a:rPr kumimoji="1" lang="ja-JP" altLang="en-US" sz="800" dirty="0" err="1" smtClean="0">
                <a:latin typeface="+mn-ea"/>
              </a:rPr>
              <a:t>、</a:t>
            </a:r>
            <a:r>
              <a:rPr kumimoji="1" lang="ja-JP" altLang="en-US" sz="800" dirty="0" smtClean="0">
                <a:latin typeface="+mn-ea"/>
              </a:rPr>
              <a:t>高校訪問、大学見学、三大学合同入試説明会は中止になったが、入試説明会や進学相談会、高校でのガイダンス等については、オンラインへの変更や依頼のあった高校に限定しての開催などによって実施した。</a:t>
            </a:r>
            <a:endParaRPr kumimoji="1" lang="en-US" altLang="ja-JP" sz="800" dirty="0" smtClean="0">
              <a:latin typeface="+mn-ea"/>
            </a:endParaRPr>
          </a:p>
          <a:p>
            <a:pPr fontAlgn="auto">
              <a:spcBef>
                <a:spcPts val="0"/>
              </a:spcBef>
              <a:spcAft>
                <a:spcPts val="0"/>
              </a:spcAft>
              <a:defRPr/>
            </a:pPr>
            <a:endParaRPr kumimoji="1" lang="en-US" altLang="ja-JP" sz="850" dirty="0" smtClean="0">
              <a:latin typeface="+mn-ea"/>
            </a:endParaRPr>
          </a:p>
          <a:p>
            <a:pPr fontAlgn="auto">
              <a:spcBef>
                <a:spcPts val="0"/>
              </a:spcBef>
              <a:spcAft>
                <a:spcPts val="0"/>
              </a:spcAft>
              <a:defRPr/>
            </a:pPr>
            <a:r>
              <a:rPr kumimoji="1" lang="ja-JP" altLang="en-US" sz="850" i="1" u="sng" dirty="0" smtClean="0">
                <a:latin typeface="+mn-ea"/>
              </a:rPr>
              <a:t>⊳</a:t>
            </a:r>
            <a:r>
              <a:rPr kumimoji="1" lang="ja-JP" altLang="en-US" sz="850" i="1" u="sng" dirty="0">
                <a:latin typeface="+mn-ea"/>
              </a:rPr>
              <a:t>国際交流の安全</a:t>
            </a:r>
            <a:r>
              <a:rPr kumimoji="1" lang="ja-JP" altLang="en-US" sz="850" i="1" u="sng" dirty="0" smtClean="0">
                <a:latin typeface="+mn-ea"/>
              </a:rPr>
              <a:t>対策</a:t>
            </a:r>
            <a:r>
              <a:rPr kumimoji="1" lang="ja-JP" altLang="en-US" sz="800" i="1" u="sng" dirty="0" smtClean="0">
                <a:latin typeface="+mn-ea"/>
              </a:rPr>
              <a:t>［</a:t>
            </a:r>
            <a:r>
              <a:rPr kumimoji="1" lang="en-US" altLang="ja-JP" sz="800" i="1" u="sng" dirty="0" smtClean="0">
                <a:latin typeface="+mn-ea"/>
              </a:rPr>
              <a:t>No.109</a:t>
            </a:r>
            <a:r>
              <a:rPr kumimoji="1" lang="ja-JP" altLang="en-US" sz="800" i="1" u="sng" dirty="0" smtClean="0">
                <a:latin typeface="+mn-ea"/>
              </a:rPr>
              <a:t>］</a:t>
            </a:r>
            <a:endParaRPr kumimoji="1" lang="en-US" altLang="ja-JP" sz="800" i="1" u="sng" dirty="0" smtClean="0">
              <a:latin typeface="+mn-ea"/>
            </a:endParaRPr>
          </a:p>
          <a:p>
            <a:pPr fontAlgn="auto">
              <a:spcBef>
                <a:spcPts val="0"/>
              </a:spcBef>
              <a:spcAft>
                <a:spcPts val="0"/>
              </a:spcAft>
              <a:defRPr/>
            </a:pPr>
            <a:r>
              <a:rPr kumimoji="1" lang="ja-JP" altLang="en-US" sz="800" dirty="0" smtClean="0"/>
              <a:t>・</a:t>
            </a:r>
            <a:r>
              <a:rPr kumimoji="1" lang="ja-JP" altLang="en-US" sz="800" dirty="0"/>
              <a:t>継続</a:t>
            </a:r>
            <a:r>
              <a:rPr kumimoji="1" lang="ja-JP" altLang="en-US" sz="800" dirty="0" smtClean="0"/>
              <a:t>留学者に対する情報提供やサポートを行うとともに、メールやポータル掲載によって、英語による留学生・研究者向けの情報を発信した。一方</a:t>
            </a:r>
            <a:r>
              <a:rPr kumimoji="1" lang="ja-JP" altLang="en-US" sz="800" dirty="0"/>
              <a:t>で海外派遣を実施していないため、</a:t>
            </a:r>
            <a:r>
              <a:rPr kumimoji="1" lang="en-US" altLang="ja-JP" sz="800" dirty="0"/>
              <a:t>JCSOS</a:t>
            </a:r>
            <a:r>
              <a:rPr kumimoji="1" lang="ja-JP" altLang="en-US" sz="800" dirty="0" err="1"/>
              <a:t>への</a:t>
            </a:r>
            <a:r>
              <a:rPr kumimoji="1" lang="ja-JP" altLang="en-US" sz="800" dirty="0" smtClean="0"/>
              <a:t>登録は実施できなかった。</a:t>
            </a:r>
            <a:endParaRPr kumimoji="1" lang="en-US" altLang="ja-JP" sz="800" dirty="0" smtClean="0"/>
          </a:p>
        </p:txBody>
      </p:sp>
      <p:sp>
        <p:nvSpPr>
          <p:cNvPr id="27" name="テキスト ボックス 26"/>
          <p:cNvSpPr txBox="1"/>
          <p:nvPr/>
        </p:nvSpPr>
        <p:spPr>
          <a:xfrm>
            <a:off x="5851111" y="6121563"/>
            <a:ext cx="3292889" cy="592470"/>
          </a:xfrm>
          <a:prstGeom prst="rect">
            <a:avLst/>
          </a:prstGeom>
          <a:noFill/>
        </p:spPr>
        <p:txBody>
          <a:bodyPr wrap="square" rtlCol="0">
            <a:spAutoFit/>
          </a:bodyPr>
          <a:lstStyle/>
          <a:p>
            <a:r>
              <a:rPr kumimoji="1" lang="ja-JP" altLang="en-US" sz="850" dirty="0">
                <a:latin typeface="+mn-ea"/>
              </a:rPr>
              <a:t>⊳　</a:t>
            </a:r>
            <a:r>
              <a:rPr kumimoji="1" lang="ja-JP" altLang="en-US" sz="850" dirty="0"/>
              <a:t>先端研究、異分野融合研究等の推進</a:t>
            </a:r>
            <a:r>
              <a:rPr kumimoji="1" lang="ja-JP" altLang="en-US" sz="800" dirty="0" smtClean="0">
                <a:latin typeface="+mn-ea"/>
              </a:rPr>
              <a:t>［</a:t>
            </a:r>
            <a:r>
              <a:rPr kumimoji="1" lang="en-US" altLang="ja-JP" sz="800" dirty="0" smtClean="0">
                <a:latin typeface="+mn-ea"/>
              </a:rPr>
              <a:t>No.130</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研究</a:t>
            </a:r>
            <a:r>
              <a:rPr kumimoji="1" lang="ja-JP" altLang="en-US" sz="800" dirty="0" smtClean="0"/>
              <a:t>推進</a:t>
            </a:r>
            <a:r>
              <a:rPr kumimoji="1" lang="en-US" altLang="ja-JP" sz="800" dirty="0" smtClean="0"/>
              <a:t>WG</a:t>
            </a:r>
            <a:r>
              <a:rPr kumimoji="1" lang="ja-JP" altLang="en-US" sz="800" dirty="0" smtClean="0"/>
              <a:t>において、全学的な研究組織は「研究推進機構</a:t>
            </a:r>
            <a:endParaRPr kumimoji="1" lang="en-US" altLang="ja-JP" sz="800" dirty="0" smtClean="0"/>
          </a:p>
          <a:p>
            <a:r>
              <a:rPr kumimoji="1" lang="ja-JP" altLang="en-US" sz="800" dirty="0" smtClean="0"/>
              <a:t>　</a:t>
            </a:r>
            <a:r>
              <a:rPr kumimoji="1" lang="ja-JP" altLang="en-US" sz="800" dirty="0"/>
              <a:t>　</a:t>
            </a:r>
            <a:r>
              <a:rPr kumimoji="1" lang="en-US" altLang="ja-JP" sz="800" dirty="0" smtClean="0"/>
              <a:t>(</a:t>
            </a:r>
            <a:r>
              <a:rPr kumimoji="1" lang="ja-JP" altLang="en-US" sz="800" dirty="0" smtClean="0"/>
              <a:t>仮称</a:t>
            </a:r>
            <a:r>
              <a:rPr kumimoji="1" lang="en-US" altLang="ja-JP" sz="800" dirty="0" smtClean="0"/>
              <a:t>)</a:t>
            </a:r>
            <a:r>
              <a:rPr kumimoji="1" lang="ja-JP" altLang="en-US" sz="800" dirty="0" smtClean="0"/>
              <a:t>」が所管することとし、「研究基盤</a:t>
            </a:r>
            <a:r>
              <a:rPr kumimoji="1" lang="ja-JP" altLang="en-US" sz="800" dirty="0"/>
              <a:t>共用</a:t>
            </a:r>
            <a:r>
              <a:rPr kumimoji="1" lang="ja-JP" altLang="en-US" sz="800" dirty="0" smtClean="0"/>
              <a:t>センター」の</a:t>
            </a:r>
            <a:endParaRPr kumimoji="1" lang="en-US" altLang="ja-JP" sz="800" dirty="0" smtClean="0"/>
          </a:p>
          <a:p>
            <a:r>
              <a:rPr kumimoji="1" lang="ja-JP" altLang="en-US" sz="800" dirty="0"/>
              <a:t>　</a:t>
            </a:r>
            <a:r>
              <a:rPr kumimoji="1" lang="ja-JP" altLang="en-US" sz="800" dirty="0" smtClean="0"/>
              <a:t>　</a:t>
            </a:r>
            <a:r>
              <a:rPr kumimoji="1" lang="ja-JP" altLang="en-US" sz="800" dirty="0" err="1" smtClean="0"/>
              <a:t>ような</a:t>
            </a:r>
            <a:r>
              <a:rPr kumimoji="1" lang="ja-JP" altLang="en-US" sz="800" dirty="0" smtClean="0"/>
              <a:t>先端機器共用の仕組みの拡充が決定した。</a:t>
            </a:r>
            <a:endParaRPr kumimoji="1" lang="en-US" altLang="ja-JP" sz="800" dirty="0" smtClean="0"/>
          </a:p>
        </p:txBody>
      </p:sp>
      <p:sp>
        <p:nvSpPr>
          <p:cNvPr id="30" name="テキスト ボックス 29"/>
          <p:cNvSpPr txBox="1"/>
          <p:nvPr/>
        </p:nvSpPr>
        <p:spPr>
          <a:xfrm>
            <a:off x="5883749" y="3998419"/>
            <a:ext cx="3057247" cy="592470"/>
          </a:xfrm>
          <a:prstGeom prst="rect">
            <a:avLst/>
          </a:prstGeom>
          <a:noFill/>
        </p:spPr>
        <p:txBody>
          <a:bodyPr wrap="none" rtlCol="0">
            <a:spAutoFit/>
          </a:bodyPr>
          <a:lstStyle/>
          <a:p>
            <a:r>
              <a:rPr kumimoji="1" lang="ja-JP" altLang="en-US" sz="850" dirty="0">
                <a:latin typeface="+mn-ea"/>
              </a:rPr>
              <a:t>⊳　</a:t>
            </a:r>
            <a:r>
              <a:rPr kumimoji="1" lang="ja-JP" altLang="en-US" sz="850" dirty="0"/>
              <a:t>キャンパスの再編</a:t>
            </a:r>
            <a:r>
              <a:rPr kumimoji="1" lang="ja-JP" altLang="en-US" sz="800" dirty="0" smtClean="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00" dirty="0" smtClean="0"/>
              <a:t>　・大阪市</a:t>
            </a:r>
            <a:r>
              <a:rPr kumimoji="1" lang="ja-JP" altLang="en-US" sz="800" dirty="0"/>
              <a:t>の地区計画（都市計画決定）が</a:t>
            </a:r>
            <a:r>
              <a:rPr kumimoji="1" lang="en-US" altLang="ja-JP" sz="800" dirty="0"/>
              <a:t>2021</a:t>
            </a:r>
            <a:r>
              <a:rPr kumimoji="1" lang="ja-JP" altLang="en-US" sz="800" dirty="0"/>
              <a:t>年度を目途</a:t>
            </a:r>
            <a:r>
              <a:rPr kumimoji="1" lang="ja-JP" altLang="en-US" sz="800" dirty="0" smtClean="0"/>
              <a:t>に</a:t>
            </a:r>
            <a:endParaRPr kumimoji="1" lang="en-US" altLang="ja-JP" sz="800" dirty="0" smtClean="0"/>
          </a:p>
          <a:p>
            <a:r>
              <a:rPr kumimoji="1" lang="ja-JP" altLang="en-US" sz="800" dirty="0" smtClean="0"/>
              <a:t>　　策定</a:t>
            </a:r>
            <a:r>
              <a:rPr kumimoji="1" lang="ja-JP" altLang="en-US" sz="800" dirty="0"/>
              <a:t>されるなかで</a:t>
            </a:r>
            <a:r>
              <a:rPr kumimoji="1" lang="ja-JP" altLang="en-US" sz="800" dirty="0" smtClean="0"/>
              <a:t>、森之宮キャンパス、中百舌鳥、杉本、</a:t>
            </a:r>
            <a:endParaRPr kumimoji="1" lang="en-US" altLang="ja-JP" sz="800" dirty="0" smtClean="0"/>
          </a:p>
          <a:p>
            <a:r>
              <a:rPr kumimoji="1" lang="ja-JP" altLang="en-US" sz="800" dirty="0"/>
              <a:t>　</a:t>
            </a:r>
            <a:r>
              <a:rPr kumimoji="1" lang="ja-JP" altLang="en-US" sz="800" dirty="0" smtClean="0"/>
              <a:t>　阿倍野の既存キャンパスの基本設計が完了した。</a:t>
            </a:r>
            <a:endParaRPr kumimoji="1" lang="en-US" altLang="ja-JP" sz="800" dirty="0"/>
          </a:p>
        </p:txBody>
      </p:sp>
      <p:sp>
        <p:nvSpPr>
          <p:cNvPr id="28" name="テキスト ボックス 27"/>
          <p:cNvSpPr txBox="1"/>
          <p:nvPr/>
        </p:nvSpPr>
        <p:spPr>
          <a:xfrm>
            <a:off x="5871096" y="4666399"/>
            <a:ext cx="3159839" cy="715581"/>
          </a:xfrm>
          <a:prstGeom prst="rect">
            <a:avLst/>
          </a:prstGeom>
          <a:noFill/>
        </p:spPr>
        <p:txBody>
          <a:bodyPr wrap="none" rtlCol="0">
            <a:spAutoFit/>
          </a:bodyPr>
          <a:lstStyle/>
          <a:p>
            <a:r>
              <a:rPr kumimoji="1" lang="ja-JP" altLang="en-US" sz="850" dirty="0" smtClean="0">
                <a:latin typeface="+mn-ea"/>
              </a:rPr>
              <a:t>⊳　</a:t>
            </a:r>
            <a:r>
              <a:rPr kumimoji="1" lang="ja-JP" altLang="en-US" sz="850" dirty="0" smtClean="0"/>
              <a:t>教育の質保証</a:t>
            </a:r>
            <a:r>
              <a:rPr kumimoji="1" lang="ja-JP" altLang="en-US" sz="800" dirty="0" smtClean="0">
                <a:latin typeface="+mn-ea"/>
              </a:rPr>
              <a:t>［</a:t>
            </a:r>
            <a:r>
              <a:rPr kumimoji="1" lang="en-US" altLang="ja-JP" sz="800" dirty="0" smtClean="0">
                <a:latin typeface="+mn-ea"/>
              </a:rPr>
              <a:t>No.127</a:t>
            </a:r>
            <a:r>
              <a:rPr kumimoji="1" lang="ja-JP" altLang="en-US" sz="800" dirty="0" smtClean="0">
                <a:latin typeface="+mn-ea"/>
              </a:rPr>
              <a:t>］</a:t>
            </a:r>
            <a:endParaRPr kumimoji="1" lang="ja-JP" altLang="en-US" sz="800" dirty="0">
              <a:latin typeface="+mn-ea"/>
            </a:endParaRPr>
          </a:p>
          <a:p>
            <a:r>
              <a:rPr kumimoji="1" lang="ja-JP" altLang="en-US" sz="800" dirty="0" smtClean="0"/>
              <a:t>　・大阪公立大学学長予定者および研究院長等予定者</a:t>
            </a:r>
            <a:r>
              <a:rPr kumimoji="1" lang="en-US" altLang="ja-JP" sz="800" dirty="0" smtClean="0"/>
              <a:t>(</a:t>
            </a:r>
            <a:r>
              <a:rPr kumimoji="1" lang="ja-JP" altLang="en-US" sz="800" dirty="0" smtClean="0"/>
              <a:t>各研究科</a:t>
            </a:r>
            <a:r>
              <a:rPr kumimoji="1" lang="en-US" altLang="ja-JP" sz="800" dirty="0" smtClean="0"/>
              <a:t>)</a:t>
            </a:r>
            <a:endParaRPr kumimoji="1" lang="en-US" altLang="ja-JP" sz="800" dirty="0"/>
          </a:p>
          <a:p>
            <a:r>
              <a:rPr kumimoji="1" lang="ja-JP" altLang="en-US" sz="800" dirty="0" smtClean="0"/>
              <a:t>　　を決定し、新大学開学時の事務組織を整理した。</a:t>
            </a:r>
            <a:endParaRPr kumimoji="1" lang="en-US" altLang="ja-JP" sz="800" dirty="0" smtClean="0"/>
          </a:p>
          <a:p>
            <a:r>
              <a:rPr kumimoji="1" lang="ja-JP" altLang="en-US" sz="800" dirty="0"/>
              <a:t>　</a:t>
            </a:r>
            <a:r>
              <a:rPr kumimoji="1" lang="ja-JP" altLang="en-US" sz="800" dirty="0" smtClean="0"/>
              <a:t>　また、新大学における教員評価制度について検討体制を整備</a:t>
            </a:r>
            <a:endParaRPr kumimoji="1" lang="en-US" altLang="ja-JP" sz="800" dirty="0" smtClean="0"/>
          </a:p>
          <a:p>
            <a:r>
              <a:rPr kumimoji="1" lang="ja-JP" altLang="en-US" sz="800" dirty="0"/>
              <a:t>　</a:t>
            </a:r>
            <a:r>
              <a:rPr kumimoji="1" lang="ja-JP" altLang="en-US" sz="800" dirty="0" smtClean="0"/>
              <a:t>　し、制度案を策定した。</a:t>
            </a:r>
            <a:endParaRPr kumimoji="1" lang="en-US" altLang="ja-JP" sz="800" dirty="0"/>
          </a:p>
        </p:txBody>
      </p:sp>
      <p:sp>
        <p:nvSpPr>
          <p:cNvPr id="31" name="テキスト ボックス 30"/>
          <p:cNvSpPr txBox="1"/>
          <p:nvPr/>
        </p:nvSpPr>
        <p:spPr>
          <a:xfrm>
            <a:off x="5857340" y="5458114"/>
            <a:ext cx="3322927" cy="592470"/>
          </a:xfrm>
          <a:prstGeom prst="rect">
            <a:avLst/>
          </a:prstGeom>
          <a:noFill/>
        </p:spPr>
        <p:txBody>
          <a:bodyPr wrap="square" rtlCol="0">
            <a:spAutoFit/>
          </a:bodyPr>
          <a:lstStyle/>
          <a:p>
            <a:r>
              <a:rPr kumimoji="1" lang="ja-JP" altLang="en-US" sz="850" dirty="0">
                <a:latin typeface="+mn-ea"/>
              </a:rPr>
              <a:t>⊳　</a:t>
            </a:r>
            <a:r>
              <a:rPr kumimoji="1" lang="ja-JP" altLang="en-US" sz="850" dirty="0"/>
              <a:t>多様な入学者選抜</a:t>
            </a:r>
            <a:r>
              <a:rPr kumimoji="1" lang="ja-JP" altLang="en-US" sz="800" dirty="0" smtClean="0">
                <a:latin typeface="+mn-ea"/>
              </a:rPr>
              <a:t>［</a:t>
            </a:r>
            <a:r>
              <a:rPr kumimoji="1" lang="en-US" altLang="ja-JP" sz="800" dirty="0" smtClean="0">
                <a:latin typeface="+mn-ea"/>
              </a:rPr>
              <a:t>No.129</a:t>
            </a:r>
            <a:r>
              <a:rPr kumimoji="1" lang="ja-JP" altLang="en-US" sz="800" dirty="0" smtClean="0">
                <a:latin typeface="+mn-ea"/>
              </a:rPr>
              <a:t>］</a:t>
            </a:r>
            <a:endParaRPr kumimoji="1" lang="ja-JP" altLang="en-US" sz="800" dirty="0">
              <a:latin typeface="+mn-ea"/>
            </a:endParaRPr>
          </a:p>
          <a:p>
            <a:r>
              <a:rPr kumimoji="1" lang="ja-JP" altLang="en-US" sz="800" dirty="0" smtClean="0"/>
              <a:t>　・入試</a:t>
            </a:r>
            <a:r>
              <a:rPr kumimoji="1" lang="ja-JP" altLang="en-US" sz="800" dirty="0"/>
              <a:t>準備委員会において</a:t>
            </a:r>
            <a:r>
              <a:rPr kumimoji="1" lang="ja-JP" altLang="en-US" sz="800" dirty="0" smtClean="0"/>
              <a:t>、「入試ガイド</a:t>
            </a:r>
            <a:r>
              <a:rPr kumimoji="1" lang="en-US" altLang="ja-JP" sz="800" dirty="0" smtClean="0"/>
              <a:t>(</a:t>
            </a:r>
            <a:r>
              <a:rPr kumimoji="1" lang="ja-JP" altLang="en-US" sz="800" dirty="0" smtClean="0"/>
              <a:t>改訂版</a:t>
            </a:r>
            <a:r>
              <a:rPr kumimoji="1" lang="en-US" altLang="ja-JP" sz="800" dirty="0" smtClean="0"/>
              <a:t>)</a:t>
            </a:r>
            <a:r>
              <a:rPr kumimoji="1" lang="ja-JP" altLang="en-US" sz="800" dirty="0" smtClean="0"/>
              <a:t>」や大学院</a:t>
            </a:r>
            <a:endParaRPr kumimoji="1" lang="en-US" altLang="ja-JP" sz="800" dirty="0" smtClean="0"/>
          </a:p>
          <a:p>
            <a:r>
              <a:rPr kumimoji="1" lang="ja-JP" altLang="en-US" sz="800" dirty="0"/>
              <a:t>　</a:t>
            </a:r>
            <a:r>
              <a:rPr kumimoji="1" lang="ja-JP" altLang="en-US" sz="800" dirty="0" smtClean="0"/>
              <a:t>　の入試概要を作成、公表したことに加え、</a:t>
            </a:r>
            <a:r>
              <a:rPr kumimoji="1" lang="en-US" altLang="ja-JP" sz="800" dirty="0" smtClean="0"/>
              <a:t>2022</a:t>
            </a:r>
            <a:r>
              <a:rPr kumimoji="1" lang="ja-JP" altLang="en-US" sz="800" dirty="0" smtClean="0"/>
              <a:t>年度の入試情</a:t>
            </a:r>
            <a:endParaRPr kumimoji="1" lang="en-US" altLang="ja-JP" sz="800" dirty="0" smtClean="0"/>
          </a:p>
          <a:p>
            <a:r>
              <a:rPr kumimoji="1" lang="ja-JP" altLang="en-US" sz="800" dirty="0"/>
              <a:t>　</a:t>
            </a:r>
            <a:r>
              <a:rPr kumimoji="1" lang="ja-JP" altLang="en-US" sz="800" dirty="0" smtClean="0"/>
              <a:t>　報の公開方針、学部入試</a:t>
            </a:r>
            <a:r>
              <a:rPr kumimoji="1" lang="en-US" altLang="ja-JP" sz="800" dirty="0" smtClean="0"/>
              <a:t>(</a:t>
            </a:r>
            <a:r>
              <a:rPr kumimoji="1" lang="ja-JP" altLang="en-US" sz="800" dirty="0" smtClean="0"/>
              <a:t>一般選抜</a:t>
            </a:r>
            <a:r>
              <a:rPr kumimoji="1" lang="en-US" altLang="ja-JP" sz="800" dirty="0" smtClean="0"/>
              <a:t>)</a:t>
            </a:r>
            <a:r>
              <a:rPr kumimoji="1" lang="ja-JP" altLang="en-US" sz="800" dirty="0" smtClean="0"/>
              <a:t>の実施体制を決定した。</a:t>
            </a:r>
            <a:endParaRPr kumimoji="1" lang="en-US" altLang="ja-JP" sz="800" dirty="0" smtClean="0"/>
          </a:p>
        </p:txBody>
      </p:sp>
      <p:sp>
        <p:nvSpPr>
          <p:cNvPr id="22" name="テキスト ボックス 21"/>
          <p:cNvSpPr txBox="1"/>
          <p:nvPr/>
        </p:nvSpPr>
        <p:spPr>
          <a:xfrm>
            <a:off x="162833" y="291652"/>
            <a:ext cx="7024374" cy="2487861"/>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ja-JP" altLang="en-US" sz="900" dirty="0">
                <a:latin typeface="ＭＳ ゴシック" panose="020B0609070205080204" pitchFamily="49" charset="-128"/>
                <a:ea typeface="ＭＳ ゴシック" panose="020B0609070205080204" pitchFamily="49" charset="-128"/>
              </a:rPr>
              <a:t>　≪ 教　育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両大学との交流による教育の質の</a:t>
            </a:r>
            <a:r>
              <a:rPr lang="ja-JP" altLang="en-US" sz="850" dirty="0" smtClean="0">
                <a:latin typeface="+mn-ea"/>
              </a:rPr>
              <a:t>向上</a:t>
            </a:r>
            <a:r>
              <a:rPr lang="ja-JP" altLang="en-US" sz="800" dirty="0">
                <a:latin typeface="+mn-ea"/>
              </a:rPr>
              <a:t>［</a:t>
            </a:r>
            <a:r>
              <a:rPr lang="en-US" altLang="ja-JP" sz="800" dirty="0" smtClean="0">
                <a:latin typeface="+mn-ea"/>
              </a:rPr>
              <a:t>No.64</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・府大工学域</a:t>
            </a:r>
            <a:r>
              <a:rPr lang="en-US" altLang="ja-JP" sz="800" dirty="0">
                <a:latin typeface="+mn-ea"/>
              </a:rPr>
              <a:t>&amp;</a:t>
            </a:r>
            <a:r>
              <a:rPr lang="ja-JP" altLang="en-US" sz="800" dirty="0">
                <a:latin typeface="+mn-ea"/>
              </a:rPr>
              <a:t>工学研究科への特別推薦について説明し、推薦希望者を</a:t>
            </a:r>
            <a:r>
              <a:rPr lang="ja-JP" altLang="en-US" sz="800" dirty="0" smtClean="0">
                <a:latin typeface="+mn-ea"/>
              </a:rPr>
              <a:t>募った結果、工学域の</a:t>
            </a:r>
            <a:r>
              <a:rPr lang="en-US" altLang="ja-JP" sz="800" dirty="0" smtClean="0">
                <a:latin typeface="+mn-ea"/>
              </a:rPr>
              <a:t>3</a:t>
            </a:r>
            <a:r>
              <a:rPr lang="ja-JP" altLang="en-US" sz="800" dirty="0" smtClean="0">
                <a:latin typeface="+mn-ea"/>
              </a:rPr>
              <a:t>年次へ</a:t>
            </a:r>
            <a:r>
              <a:rPr lang="en-US" altLang="ja-JP" sz="800" dirty="0" smtClean="0">
                <a:latin typeface="+mn-ea"/>
              </a:rPr>
              <a:t>10</a:t>
            </a:r>
            <a:r>
              <a:rPr lang="ja-JP" altLang="en-US" sz="800" dirty="0" smtClean="0">
                <a:latin typeface="+mn-ea"/>
              </a:rPr>
              <a:t>名、</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　　工学研究科へ</a:t>
            </a:r>
            <a:r>
              <a:rPr lang="en-US" altLang="ja-JP" sz="800" dirty="0" smtClean="0">
                <a:latin typeface="+mn-ea"/>
              </a:rPr>
              <a:t>1</a:t>
            </a:r>
            <a:r>
              <a:rPr lang="ja-JP" altLang="en-US" sz="800" dirty="0" smtClean="0">
                <a:latin typeface="+mn-ea"/>
              </a:rPr>
              <a:t>名が編入学した。</a:t>
            </a:r>
            <a:r>
              <a:rPr lang="ja-JP" altLang="en-US" sz="800" dirty="0"/>
              <a:t>　　</a:t>
            </a:r>
            <a:endParaRPr lang="en-US" altLang="ja-JP" sz="800" dirty="0"/>
          </a:p>
          <a:p>
            <a:pPr>
              <a:lnSpc>
                <a:spcPts val="1100"/>
              </a:lnSpc>
              <a:defRPr/>
            </a:pPr>
            <a:r>
              <a:rPr lang="ja-JP" altLang="en-US" sz="850" dirty="0">
                <a:latin typeface="+mn-ea"/>
              </a:rPr>
              <a:t>⊳　</a:t>
            </a:r>
            <a:r>
              <a:rPr lang="en-US" altLang="ja-JP" sz="850" smtClean="0">
                <a:latin typeface="+mn-ea"/>
              </a:rPr>
              <a:t>3</a:t>
            </a:r>
            <a:r>
              <a:rPr lang="ja-JP" altLang="en-US" sz="850" smtClean="0">
                <a:latin typeface="+mn-ea"/>
              </a:rPr>
              <a:t>ポリシー</a:t>
            </a:r>
            <a:r>
              <a:rPr lang="ja-JP" altLang="en-US" sz="850" dirty="0">
                <a:latin typeface="+mn-ea"/>
              </a:rPr>
              <a:t>に基づく内部質保証体制の整備</a:t>
            </a:r>
            <a:r>
              <a:rPr lang="ja-JP" altLang="en-US" sz="800" dirty="0">
                <a:latin typeface="+mn-ea"/>
              </a:rPr>
              <a:t>［</a:t>
            </a:r>
            <a:r>
              <a:rPr lang="en-US" altLang="ja-JP" sz="800" dirty="0">
                <a:latin typeface="+mn-ea"/>
              </a:rPr>
              <a:t>No.68</a:t>
            </a:r>
            <a:r>
              <a:rPr lang="ja-JP" altLang="en-US" sz="800" dirty="0">
                <a:latin typeface="+mn-ea"/>
              </a:rPr>
              <a:t>］</a:t>
            </a:r>
            <a:endParaRPr lang="en-US" altLang="ja-JP" sz="800" dirty="0">
              <a:latin typeface="+mn-ea"/>
            </a:endParaRPr>
          </a:p>
          <a:p>
            <a:pPr>
              <a:lnSpc>
                <a:spcPts val="1100"/>
              </a:lnSpc>
              <a:defRPr/>
            </a:pPr>
            <a:r>
              <a:rPr lang="ja-JP" altLang="en-US" sz="800" dirty="0"/>
              <a:t>　　</a:t>
            </a:r>
            <a:r>
              <a:rPr lang="ja-JP" altLang="en-US" sz="800" dirty="0" smtClean="0"/>
              <a:t>・カリキュラム表、科目概要、科目系統図、旧カリキュラム表との対応表を作成完了した。</a:t>
            </a:r>
            <a:endParaRPr lang="en-US" altLang="ja-JP" sz="800" dirty="0" smtClean="0"/>
          </a:p>
          <a:p>
            <a:pPr>
              <a:lnSpc>
                <a:spcPts val="1100"/>
              </a:lnSpc>
              <a:defRPr/>
            </a:pPr>
            <a:r>
              <a:rPr lang="ja-JP" altLang="en-US" sz="800" dirty="0" smtClean="0"/>
              <a:t>　　　アドミッション・ポリシー</a:t>
            </a:r>
            <a:r>
              <a:rPr lang="ja-JP" altLang="en-US" sz="800" dirty="0"/>
              <a:t>と</a:t>
            </a:r>
            <a:r>
              <a:rPr lang="ja-JP" altLang="en-US" sz="800" dirty="0" smtClean="0"/>
              <a:t>ディプロマ・ポリシーを作成した。</a:t>
            </a:r>
            <a:endParaRPr lang="en-US" altLang="ja-JP" sz="800" dirty="0" smtClean="0"/>
          </a:p>
          <a:p>
            <a:pPr>
              <a:lnSpc>
                <a:spcPts val="1100"/>
              </a:lnSpc>
              <a:defRPr/>
            </a:pPr>
            <a:r>
              <a:rPr lang="ja-JP" altLang="en-US" sz="800" dirty="0"/>
              <a:t>　　・新体制プロジェクトによる、カリキュラム検討</a:t>
            </a:r>
            <a:r>
              <a:rPr lang="en-US" altLang="ja-JP" sz="800" dirty="0" smtClean="0"/>
              <a:t>GP</a:t>
            </a:r>
            <a:r>
              <a:rPr lang="ja-JP" altLang="en-US" sz="800" dirty="0" smtClean="0"/>
              <a:t>の他、教務制度、施設移転等、</a:t>
            </a:r>
            <a:r>
              <a:rPr lang="en-US" altLang="ja-JP" sz="800" dirty="0" smtClean="0"/>
              <a:t>22</a:t>
            </a:r>
            <a:r>
              <a:rPr lang="ja-JP" altLang="en-US" sz="800" dirty="0" smtClean="0"/>
              <a:t>の</a:t>
            </a:r>
            <a:r>
              <a:rPr lang="en-US" altLang="ja-JP" sz="800" dirty="0" smtClean="0"/>
              <a:t>WG</a:t>
            </a:r>
            <a:r>
              <a:rPr lang="ja-JP" altLang="en-US" sz="800" dirty="0" smtClean="0"/>
              <a:t>を立ち上げた。</a:t>
            </a:r>
            <a:endParaRPr lang="en-US" altLang="ja-JP" sz="800" dirty="0"/>
          </a:p>
          <a:p>
            <a:pPr>
              <a:lnSpc>
                <a:spcPts val="1100"/>
              </a:lnSpc>
              <a:defRPr/>
            </a:pPr>
            <a:r>
              <a:rPr lang="ja-JP" altLang="en-US" sz="800" dirty="0"/>
              <a:t>　　・高専運営審議会へ対応するため、「高専運営審議会準備</a:t>
            </a:r>
            <a:r>
              <a:rPr lang="en-US" altLang="ja-JP" sz="800" dirty="0"/>
              <a:t>WG</a:t>
            </a:r>
            <a:r>
              <a:rPr lang="ja-JP" altLang="en-US" sz="800" dirty="0"/>
              <a:t>」を立ち上げ、新体制に係る取りまとめを「高専運営審議会準備</a:t>
            </a:r>
            <a:r>
              <a:rPr lang="en-US" altLang="ja-JP" sz="800" dirty="0"/>
              <a:t>WG</a:t>
            </a:r>
            <a:r>
              <a:rPr lang="ja-JP" altLang="en-US" sz="800" dirty="0"/>
              <a:t>」とした。</a:t>
            </a:r>
            <a:endParaRPr lang="en-US" altLang="ja-JP" sz="800" dirty="0"/>
          </a:p>
          <a:p>
            <a:pPr>
              <a:lnSpc>
                <a:spcPts val="1100"/>
              </a:lnSpc>
              <a:defRPr/>
            </a:pPr>
            <a:r>
              <a:rPr lang="ja-JP" altLang="en-US" sz="900" dirty="0">
                <a:latin typeface="ＭＳ ゴシック" panose="020B0609070205080204" pitchFamily="49" charset="-128"/>
                <a:ea typeface="ＭＳ ゴシック" panose="020B0609070205080204" pitchFamily="49" charset="-128"/>
              </a:rPr>
              <a:t>　≪ 研　究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a:t>
            </a:r>
            <a:r>
              <a:rPr lang="ja-JP" altLang="en-US" sz="850" dirty="0"/>
              <a:t>研究成果の発信・還元</a:t>
            </a:r>
            <a:r>
              <a:rPr lang="ja-JP" altLang="en-US" sz="800" dirty="0">
                <a:latin typeface="+mn-ea"/>
              </a:rPr>
              <a:t>［</a:t>
            </a:r>
            <a:r>
              <a:rPr lang="en-US" altLang="ja-JP" sz="800" dirty="0">
                <a:latin typeface="+mn-ea"/>
              </a:rPr>
              <a:t>No.76</a:t>
            </a:r>
            <a:r>
              <a:rPr lang="ja-JP" altLang="en-US" sz="800" dirty="0">
                <a:latin typeface="+mn-ea"/>
              </a:rPr>
              <a:t>］</a:t>
            </a:r>
            <a:endParaRPr lang="en-US" altLang="ja-JP" sz="800" dirty="0">
              <a:latin typeface="+mn-ea"/>
            </a:endParaRPr>
          </a:p>
          <a:p>
            <a:pPr>
              <a:lnSpc>
                <a:spcPts val="1100"/>
              </a:lnSpc>
              <a:defRPr/>
            </a:pPr>
            <a:r>
              <a:rPr lang="ja-JP" altLang="en-US" sz="800" dirty="0"/>
              <a:t>　　・</a:t>
            </a:r>
            <a:r>
              <a:rPr lang="en-US" altLang="ja-JP" sz="800" dirty="0"/>
              <a:t>MOBIO</a:t>
            </a:r>
            <a:r>
              <a:rPr lang="ja-JP" altLang="en-US" sz="800" dirty="0"/>
              <a:t>を活用した技術相談が</a:t>
            </a:r>
            <a:r>
              <a:rPr lang="ja-JP" altLang="en-US" sz="800" dirty="0" smtClean="0"/>
              <a:t>、</a:t>
            </a:r>
            <a:r>
              <a:rPr lang="en-US" altLang="ja-JP" sz="800" dirty="0" smtClean="0"/>
              <a:t>67</a:t>
            </a:r>
            <a:r>
              <a:rPr lang="ja-JP" altLang="en-US" sz="800" dirty="0" smtClean="0"/>
              <a:t>件</a:t>
            </a:r>
            <a:r>
              <a:rPr lang="ja-JP" altLang="en-US" sz="800" dirty="0"/>
              <a:t>であった。（今年度、</a:t>
            </a:r>
            <a:r>
              <a:rPr lang="en-US" altLang="ja-JP" sz="800" dirty="0"/>
              <a:t>MOBIO</a:t>
            </a:r>
            <a:r>
              <a:rPr lang="ja-JP" altLang="en-US" sz="800" dirty="0"/>
              <a:t>から、「産学連携推進会」を活用した技術相談にシフト中）</a:t>
            </a:r>
            <a:endParaRPr lang="en-US" altLang="ja-JP" sz="800" dirty="0"/>
          </a:p>
          <a:p>
            <a:pPr>
              <a:lnSpc>
                <a:spcPts val="1100"/>
              </a:lnSpc>
              <a:defRPr/>
            </a:pPr>
            <a:r>
              <a:rPr lang="ja-JP" altLang="en-US" sz="800" dirty="0">
                <a:latin typeface="ＭＳ ゴシック" panose="020B0609070205080204" pitchFamily="49" charset="-128"/>
                <a:ea typeface="ＭＳ ゴシック" panose="020B0609070205080204" pitchFamily="49" charset="-128"/>
              </a:rPr>
              <a:t>　≪社会貢献</a:t>
            </a:r>
            <a:r>
              <a:rPr lang="ja-JP" altLang="en-US" sz="800" dirty="0" smtClean="0">
                <a:latin typeface="ＭＳ ゴシック" panose="020B0609070205080204" pitchFamily="49" charset="-128"/>
                <a:ea typeface="ＭＳ ゴシック" panose="020B0609070205080204" pitchFamily="49" charset="-128"/>
              </a:rPr>
              <a:t>≫</a:t>
            </a:r>
            <a:endParaRPr lang="en-US" altLang="ja-JP" sz="800" dirty="0" smtClean="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effectLst>
                  <a:outerShdw blurRad="38100" dist="38100" dir="2700000" algn="tl">
                    <a:srgbClr val="000000">
                      <a:alpha val="43137"/>
                    </a:srgbClr>
                  </a:outerShdw>
                </a:effectLst>
                <a:latin typeface="+mn-ea"/>
              </a:rPr>
              <a:t>⊳</a:t>
            </a:r>
            <a:r>
              <a:rPr lang="ja-JP" altLang="en-US" sz="850" dirty="0">
                <a:effectLst>
                  <a:outerShdw blurRad="38100" dist="38100" dir="2700000" algn="tl">
                    <a:srgbClr val="000000">
                      <a:alpha val="43137"/>
                    </a:srgbClr>
                  </a:outerShdw>
                </a:effectLst>
                <a:latin typeface="+mn-ea"/>
              </a:rPr>
              <a:t>　</a:t>
            </a:r>
            <a:r>
              <a:rPr lang="ja-JP" altLang="en-US" sz="850" dirty="0">
                <a:latin typeface="+mn-ea"/>
              </a:rPr>
              <a:t>リカレント教育の検討</a:t>
            </a:r>
            <a:r>
              <a:rPr lang="ja-JP" altLang="en-US" sz="800" dirty="0"/>
              <a:t>［</a:t>
            </a:r>
            <a:r>
              <a:rPr lang="en-US" altLang="ja-JP" sz="800" dirty="0">
                <a:latin typeface="+mn-ea"/>
              </a:rPr>
              <a:t>No.78</a:t>
            </a:r>
            <a:r>
              <a:rPr lang="ja-JP" altLang="en-US" sz="800" dirty="0">
                <a:latin typeface="+mn-ea"/>
              </a:rPr>
              <a:t>］</a:t>
            </a:r>
            <a:endParaRPr lang="en-US" altLang="ja-JP" sz="800" dirty="0">
              <a:latin typeface="+mn-ea"/>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・総会におけるゲストスピーカー講演、技術実践セミナー、教養講座セミナーを計５回開催。</a:t>
            </a:r>
            <a:endParaRPr lang="en-US" altLang="ja-JP" sz="800" dirty="0" smtClean="0">
              <a:latin typeface="游ゴシック" panose="020B0400000000000000" pitchFamily="50" charset="-128"/>
              <a:ea typeface="游ゴシック" panose="020B0400000000000000" pitchFamily="50" charset="-128"/>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「ライフデザイン・イノベーション」「産学連携と知的財産」「組み込みマイコン</a:t>
            </a:r>
            <a:r>
              <a:rPr lang="en-US" altLang="ja-JP" sz="800" dirty="0" smtClean="0">
                <a:latin typeface="游ゴシック" panose="020B0400000000000000" pitchFamily="50" charset="-128"/>
                <a:ea typeface="游ゴシック" panose="020B0400000000000000" pitchFamily="50" charset="-128"/>
              </a:rPr>
              <a:t>Arduino</a:t>
            </a:r>
            <a:r>
              <a:rPr lang="ja-JP" altLang="en-US" sz="800" dirty="0" smtClean="0">
                <a:latin typeface="游ゴシック" panose="020B0400000000000000" pitchFamily="50" charset="-128"/>
                <a:ea typeface="游ゴシック" panose="020B0400000000000000" pitchFamily="50" charset="-128"/>
              </a:rPr>
              <a:t>の体験ワークショップ」多様なテーマで開催し、</a:t>
            </a:r>
            <a:endParaRPr lang="en-US" altLang="ja-JP" sz="800" dirty="0" smtClean="0">
              <a:latin typeface="游ゴシック" panose="020B0400000000000000" pitchFamily="50" charset="-128"/>
              <a:ea typeface="游ゴシック" panose="020B0400000000000000" pitchFamily="50" charset="-128"/>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a:t>
            </a: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全５回で、合計</a:t>
            </a:r>
            <a:r>
              <a:rPr lang="en-US" altLang="ja-JP" sz="800" dirty="0" smtClean="0">
                <a:latin typeface="游ゴシック" panose="020B0400000000000000" pitchFamily="50" charset="-128"/>
                <a:ea typeface="游ゴシック" panose="020B0400000000000000" pitchFamily="50" charset="-128"/>
              </a:rPr>
              <a:t>117</a:t>
            </a:r>
            <a:r>
              <a:rPr lang="ja-JP" altLang="en-US" sz="800" dirty="0" smtClean="0">
                <a:latin typeface="游ゴシック" panose="020B0400000000000000" pitchFamily="50" charset="-128"/>
                <a:ea typeface="游ゴシック" panose="020B0400000000000000" pitchFamily="50" charset="-128"/>
              </a:rPr>
              <a:t>人が参加。</a:t>
            </a:r>
            <a:endParaRPr lang="en-US" altLang="ja-JP" sz="850" dirty="0">
              <a:latin typeface="游ゴシック" panose="020B0400000000000000" pitchFamily="50" charset="-128"/>
              <a:ea typeface="游ゴシック" panose="020B0400000000000000" pitchFamily="50" charset="-128"/>
            </a:endParaRPr>
          </a:p>
        </p:txBody>
      </p:sp>
      <p:sp>
        <p:nvSpPr>
          <p:cNvPr id="23" name="テキスト ボックス 22"/>
          <p:cNvSpPr txBox="1"/>
          <p:nvPr/>
        </p:nvSpPr>
        <p:spPr>
          <a:xfrm>
            <a:off x="6849687" y="1173515"/>
            <a:ext cx="2165583" cy="1570993"/>
          </a:xfrm>
          <a:prstGeom prst="rect">
            <a:avLst/>
          </a:prstGeom>
          <a:noFill/>
          <a:ln>
            <a:solidFill>
              <a:schemeClr val="tx1"/>
            </a:solidFill>
            <a:prstDash val="dash"/>
          </a:ln>
        </p:spPr>
        <p:txBody>
          <a:bodyPr wrap="square" lIns="54000" tIns="54000" rIns="39600" bIns="54000" rtlCol="0" anchor="ctr" anchorCtr="0">
            <a:spAutoFit/>
          </a:bodyPr>
          <a:lstStyle/>
          <a:p>
            <a:pPr>
              <a:defRPr/>
            </a:pPr>
            <a:r>
              <a:rPr lang="ja-JP" altLang="en-US" sz="900" dirty="0"/>
              <a:t>＜新型コロナウイルス感染症の影響及び対策等＞</a:t>
            </a:r>
            <a:endParaRPr lang="en-US" altLang="ja-JP" sz="900" dirty="0"/>
          </a:p>
          <a:p>
            <a:pPr>
              <a:defRPr/>
            </a:pPr>
            <a:r>
              <a:rPr lang="ja-JP" altLang="en-US" sz="850" dirty="0"/>
              <a:t> </a:t>
            </a:r>
            <a:r>
              <a:rPr kumimoji="1" lang="ja-JP" altLang="en-US" sz="800" i="1" u="sng" dirty="0" smtClean="0">
                <a:latin typeface="+mn-ea"/>
              </a:rPr>
              <a:t>⊳　</a:t>
            </a:r>
            <a:r>
              <a:rPr lang="ja-JP" altLang="en-US" sz="850" i="1" u="sng" dirty="0" smtClean="0"/>
              <a:t>学生</a:t>
            </a:r>
            <a:r>
              <a:rPr lang="ja-JP" altLang="en-US" sz="850" i="1" u="sng" dirty="0"/>
              <a:t>の海外派遣</a:t>
            </a:r>
            <a:r>
              <a:rPr lang="ja-JP" altLang="en-US" sz="800" i="1" u="sng" dirty="0">
                <a:latin typeface="+mn-ea"/>
              </a:rPr>
              <a:t>［</a:t>
            </a:r>
            <a:r>
              <a:rPr lang="en-US" altLang="ja-JP" sz="800" i="1" u="sng" dirty="0">
                <a:latin typeface="+mn-ea"/>
              </a:rPr>
              <a:t>No.65</a:t>
            </a:r>
            <a:r>
              <a:rPr lang="ja-JP" altLang="en-US" sz="800" i="1" u="sng" dirty="0">
                <a:latin typeface="+mn-ea"/>
              </a:rPr>
              <a:t>］</a:t>
            </a:r>
            <a:endParaRPr lang="en-US" altLang="ja-JP" sz="800" i="1" u="sng" dirty="0">
              <a:latin typeface="+mn-ea"/>
            </a:endParaRPr>
          </a:p>
          <a:p>
            <a:pPr>
              <a:defRPr/>
            </a:pPr>
            <a:r>
              <a:rPr lang="ja-JP" altLang="en-US" sz="800" dirty="0">
                <a:latin typeface="+mn-ea"/>
              </a:rPr>
              <a:t>　海外渡航が認められず、実績なし。</a:t>
            </a:r>
            <a:endParaRPr lang="en-US" altLang="ja-JP" sz="800" dirty="0">
              <a:latin typeface="+mn-ea"/>
            </a:endParaRPr>
          </a:p>
          <a:p>
            <a:pPr>
              <a:defRPr/>
            </a:pPr>
            <a:r>
              <a:rPr lang="ja-JP" altLang="en-US" sz="800" dirty="0">
                <a:latin typeface="+mn-ea"/>
              </a:rPr>
              <a:t>　</a:t>
            </a:r>
            <a:r>
              <a:rPr lang="ja-JP" altLang="en-US" sz="800" dirty="0" smtClean="0">
                <a:latin typeface="+mn-ea"/>
              </a:rPr>
              <a:t>海外インターン</a:t>
            </a:r>
            <a:r>
              <a:rPr lang="ja-JP" altLang="en-US" sz="800" dirty="0">
                <a:latin typeface="+mn-ea"/>
              </a:rPr>
              <a:t>シップ</a:t>
            </a:r>
            <a:r>
              <a:rPr lang="ja-JP" altLang="en-US" sz="800" dirty="0" smtClean="0">
                <a:latin typeface="+mn-ea"/>
              </a:rPr>
              <a:t>を中止した。</a:t>
            </a:r>
            <a:endParaRPr lang="en-US" altLang="ja-JP" sz="800" dirty="0">
              <a:latin typeface="+mn-ea"/>
            </a:endParaRPr>
          </a:p>
          <a:p>
            <a:pPr>
              <a:defRPr/>
            </a:pPr>
            <a:r>
              <a:rPr kumimoji="1" lang="ja-JP" altLang="en-US" sz="900" i="1" u="sng" dirty="0">
                <a:latin typeface="+mn-ea"/>
              </a:rPr>
              <a:t>⊳　</a:t>
            </a:r>
            <a:r>
              <a:rPr lang="ja-JP" altLang="en-US" sz="850" i="1" u="sng" dirty="0" smtClean="0"/>
              <a:t>アドミッションポリシー</a:t>
            </a:r>
            <a:r>
              <a:rPr lang="ja-JP" altLang="en-US" sz="850" i="1" u="sng" dirty="0"/>
              <a:t>に基づく</a:t>
            </a:r>
            <a:r>
              <a:rPr lang="ja-JP" altLang="en-US" sz="850" i="1" u="sng" dirty="0" smtClean="0"/>
              <a:t>学生の</a:t>
            </a:r>
            <a:r>
              <a:rPr lang="ja-JP" altLang="en-US" sz="850" i="1" u="sng" dirty="0"/>
              <a:t>受入</a:t>
            </a:r>
            <a:r>
              <a:rPr lang="ja-JP" altLang="en-US" sz="800" i="1" u="sng" dirty="0">
                <a:latin typeface="+mn-ea"/>
              </a:rPr>
              <a:t>［</a:t>
            </a:r>
            <a:r>
              <a:rPr lang="en-US" altLang="ja-JP" sz="800" i="1" u="sng" dirty="0" smtClean="0">
                <a:latin typeface="+mn-ea"/>
              </a:rPr>
              <a:t>No.73</a:t>
            </a:r>
            <a:r>
              <a:rPr lang="ja-JP" altLang="en-US" sz="800" i="1" u="sng" dirty="0" smtClean="0">
                <a:latin typeface="+mn-ea"/>
              </a:rPr>
              <a:t>］</a:t>
            </a:r>
            <a:endParaRPr lang="en-US" altLang="ja-JP" sz="800" i="1" u="sng" dirty="0">
              <a:latin typeface="+mn-ea"/>
            </a:endParaRPr>
          </a:p>
          <a:p>
            <a:pPr>
              <a:defRPr/>
            </a:pPr>
            <a:r>
              <a:rPr lang="ja-JP" altLang="en-US" sz="850" dirty="0">
                <a:latin typeface="+mn-ea"/>
              </a:rPr>
              <a:t>　</a:t>
            </a:r>
            <a:r>
              <a:rPr lang="ja-JP" altLang="en-US" sz="800" dirty="0">
                <a:latin typeface="+mn-ea"/>
              </a:rPr>
              <a:t>学校説明会：対面相談なし、各回</a:t>
            </a:r>
            <a:r>
              <a:rPr lang="en-US" altLang="ja-JP" sz="800" dirty="0">
                <a:latin typeface="+mn-ea"/>
              </a:rPr>
              <a:t>35</a:t>
            </a:r>
          </a:p>
          <a:p>
            <a:pPr>
              <a:defRPr/>
            </a:pPr>
            <a:r>
              <a:rPr lang="ja-JP" altLang="en-US" sz="800" dirty="0">
                <a:latin typeface="+mn-ea"/>
              </a:rPr>
              <a:t>　名</a:t>
            </a:r>
            <a:r>
              <a:rPr lang="en-US" altLang="ja-JP" sz="800" dirty="0">
                <a:latin typeface="+mn-ea"/>
              </a:rPr>
              <a:t>×3</a:t>
            </a:r>
            <a:r>
              <a:rPr lang="ja-JP" altLang="en-US" sz="800" dirty="0">
                <a:latin typeface="+mn-ea"/>
              </a:rPr>
              <a:t>回限定で実施（</a:t>
            </a:r>
            <a:r>
              <a:rPr lang="en-US" altLang="ja-JP" sz="800" dirty="0">
                <a:latin typeface="+mn-ea"/>
              </a:rPr>
              <a:t>7/11,9/12</a:t>
            </a:r>
            <a:r>
              <a:rPr lang="ja-JP" altLang="en-US" sz="800" dirty="0">
                <a:latin typeface="+mn-ea"/>
              </a:rPr>
              <a:t>）</a:t>
            </a:r>
            <a:endParaRPr lang="en-US" altLang="ja-JP" sz="800" dirty="0">
              <a:latin typeface="+mn-ea"/>
            </a:endParaRPr>
          </a:p>
          <a:p>
            <a:pPr>
              <a:defRPr/>
            </a:pPr>
            <a:r>
              <a:rPr lang="ja-JP" altLang="en-US" sz="800" dirty="0">
                <a:latin typeface="+mn-ea"/>
              </a:rPr>
              <a:t>　</a:t>
            </a:r>
            <a:r>
              <a:rPr lang="ja-JP" altLang="en-US" sz="800" dirty="0" smtClean="0">
                <a:latin typeface="+mn-ea"/>
              </a:rPr>
              <a:t>参加者アンケートの結果、</a:t>
            </a:r>
            <a:r>
              <a:rPr lang="en-US" altLang="ja-JP" sz="800" dirty="0" smtClean="0">
                <a:latin typeface="+mn-ea"/>
              </a:rPr>
              <a:t>100%</a:t>
            </a:r>
            <a:r>
              <a:rPr lang="ja-JP" altLang="en-US" sz="800" dirty="0" smtClean="0">
                <a:latin typeface="+mn-ea"/>
              </a:rPr>
              <a:t>近い　</a:t>
            </a:r>
            <a:endParaRPr lang="en-US" altLang="ja-JP" sz="800" dirty="0" smtClean="0">
              <a:latin typeface="+mn-ea"/>
            </a:endParaRPr>
          </a:p>
          <a:p>
            <a:pPr>
              <a:defRPr/>
            </a:pPr>
            <a:r>
              <a:rPr lang="ja-JP" altLang="en-US" sz="800" dirty="0">
                <a:latin typeface="+mn-ea"/>
              </a:rPr>
              <a:t>　</a:t>
            </a:r>
            <a:r>
              <a:rPr lang="ja-JP" altLang="en-US" sz="800" dirty="0" smtClean="0">
                <a:latin typeface="+mn-ea"/>
              </a:rPr>
              <a:t>参加者がポリシーを理解できたと回答。</a:t>
            </a:r>
            <a:endParaRPr lang="en-US" altLang="ja-JP" sz="800" dirty="0" smtClean="0">
              <a:latin typeface="+mn-ea"/>
            </a:endParaRPr>
          </a:p>
        </p:txBody>
      </p:sp>
      <p:sp>
        <p:nvSpPr>
          <p:cNvPr id="25" name="テキスト ボックス 24"/>
          <p:cNvSpPr txBox="1"/>
          <p:nvPr/>
        </p:nvSpPr>
        <p:spPr>
          <a:xfrm>
            <a:off x="5553199" y="588099"/>
            <a:ext cx="3477735" cy="539942"/>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1000" dirty="0">
                <a:latin typeface="+mn-ea"/>
              </a:rPr>
              <a:t> </a:t>
            </a:r>
            <a:r>
              <a:rPr lang="ja-JP" altLang="en-US" sz="900" dirty="0">
                <a:latin typeface="+mn-ea"/>
              </a:rPr>
              <a:t>＜</a:t>
            </a:r>
            <a:r>
              <a:rPr lang="en-US" altLang="ja-JP" sz="900" dirty="0" smtClean="0">
                <a:latin typeface="+mn-ea"/>
              </a:rPr>
              <a:t>Topics</a:t>
            </a:r>
            <a:r>
              <a:rPr lang="ja-JP" altLang="en-US" sz="900" dirty="0" smtClean="0">
                <a:latin typeface="+mn-ea"/>
              </a:rPr>
              <a:t>＞</a:t>
            </a:r>
            <a:endParaRPr lang="en-US" altLang="ja-JP" sz="900" dirty="0">
              <a:latin typeface="+mn-ea"/>
            </a:endParaRPr>
          </a:p>
          <a:p>
            <a:r>
              <a:rPr kumimoji="1" lang="ja-JP" altLang="en-US" sz="900" i="1" u="sng" dirty="0">
                <a:latin typeface="+mn-ea"/>
              </a:rPr>
              <a:t>⊳　</a:t>
            </a:r>
            <a:r>
              <a:rPr lang="en-US" altLang="ja-JP" sz="850" i="1" u="sng" dirty="0" smtClean="0">
                <a:latin typeface="+mn-ea"/>
              </a:rPr>
              <a:t>11/20</a:t>
            </a:r>
            <a:r>
              <a:rPr lang="ja-JP" altLang="en-US" sz="850" i="1" u="sng" dirty="0" smtClean="0">
                <a:latin typeface="+mn-ea"/>
              </a:rPr>
              <a:t>に</a:t>
            </a:r>
            <a:r>
              <a:rPr lang="ja-JP" altLang="en-US" sz="850" i="1" u="sng" dirty="0">
                <a:latin typeface="+mn-ea"/>
              </a:rPr>
              <a:t>「府大高専の改革案」を報道提供し、ホームページで</a:t>
            </a:r>
            <a:r>
              <a:rPr lang="ja-JP" altLang="en-US" sz="850" i="1" u="sng" dirty="0" smtClean="0">
                <a:latin typeface="+mn-ea"/>
              </a:rPr>
              <a:t>公表</a:t>
            </a:r>
            <a:endParaRPr lang="en-US" altLang="ja-JP" sz="850" i="1" u="sng" dirty="0" smtClean="0">
              <a:latin typeface="+mn-ea"/>
            </a:endParaRPr>
          </a:p>
          <a:p>
            <a:r>
              <a:rPr kumimoji="1" lang="ja-JP" altLang="en-US" sz="900" i="1" u="sng" dirty="0">
                <a:latin typeface="+mn-ea"/>
              </a:rPr>
              <a:t>⊳　</a:t>
            </a:r>
            <a:r>
              <a:rPr lang="ja-JP" altLang="en-US" sz="850" i="1" u="sng" dirty="0" smtClean="0">
                <a:latin typeface="+mn-ea"/>
              </a:rPr>
              <a:t>高専</a:t>
            </a:r>
            <a:r>
              <a:rPr lang="ja-JP" altLang="en-US" sz="850" i="1" u="sng" dirty="0">
                <a:latin typeface="+mn-ea"/>
              </a:rPr>
              <a:t>ロボコン</a:t>
            </a:r>
            <a:r>
              <a:rPr lang="en-US" altLang="ja-JP" sz="850" i="1" u="sng" dirty="0">
                <a:latin typeface="+mn-ea"/>
              </a:rPr>
              <a:t>2020</a:t>
            </a:r>
            <a:r>
              <a:rPr lang="ja-JP" altLang="en-US" sz="850" i="1" u="sng" dirty="0">
                <a:latin typeface="+mn-ea"/>
              </a:rPr>
              <a:t>近畿地区大会優勝。</a:t>
            </a:r>
            <a:r>
              <a:rPr lang="en-US" altLang="ja-JP" sz="850" i="1" u="sng" dirty="0">
                <a:latin typeface="+mn-ea"/>
              </a:rPr>
              <a:t>2</a:t>
            </a:r>
            <a:r>
              <a:rPr lang="ja-JP" altLang="en-US" sz="850" i="1" u="sng" dirty="0">
                <a:latin typeface="+mn-ea"/>
              </a:rPr>
              <a:t>年連続、全国大会</a:t>
            </a:r>
            <a:r>
              <a:rPr lang="ja-JP" altLang="en-US" sz="850" i="1" u="sng" dirty="0" smtClean="0">
                <a:latin typeface="+mn-ea"/>
              </a:rPr>
              <a:t>出場</a:t>
            </a:r>
            <a:endParaRPr lang="en-US" altLang="ja-JP" sz="850" i="1" u="sng" dirty="0">
              <a:latin typeface="+mn-ea"/>
            </a:endParaRP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1706</TotalTime>
  <Words>2304</Words>
  <Application>Microsoft Office PowerPoint</Application>
  <PresentationFormat>画面に合わせる (4:3)</PresentationFormat>
  <Paragraphs>129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丸山　安枝</cp:lastModifiedBy>
  <cp:revision>196</cp:revision>
  <dcterms:created xsi:type="dcterms:W3CDTF">2019-11-06T01:49:26Z</dcterms:created>
  <dcterms:modified xsi:type="dcterms:W3CDTF">2021-07-21T05:52:52Z</dcterms:modified>
</cp:coreProperties>
</file>