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4401800" cy="10440988"/>
  <p:notesSz cx="14355763" cy="9926638"/>
  <p:defaultText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83">
          <p15:clr>
            <a:srgbClr val="A4A3A4"/>
          </p15:clr>
        </p15:guide>
        <p15:guide id="2" pos="4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09" autoAdjust="0"/>
    <p:restoredTop sz="94075" autoAdjust="0"/>
  </p:normalViewPr>
  <p:slideViewPr>
    <p:cSldViewPr>
      <p:cViewPr varScale="1">
        <p:scale>
          <a:sx n="108" d="100"/>
          <a:sy n="108" d="100"/>
        </p:scale>
        <p:origin x="1920" y="102"/>
      </p:cViewPr>
      <p:guideLst>
        <p:guide orient="horz" pos="5783"/>
        <p:guide pos="4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6220673" cy="496253"/>
          </a:xfrm>
          <a:prstGeom prst="rect">
            <a:avLst/>
          </a:prstGeom>
        </p:spPr>
        <p:txBody>
          <a:bodyPr vert="horz" lIns="91304" tIns="45655" rIns="91304" bIns="45655" rtlCol="0"/>
          <a:lstStyle>
            <a:lvl1pPr algn="l">
              <a:defRPr sz="1200"/>
            </a:lvl1pPr>
          </a:lstStyle>
          <a:p>
            <a:endParaRPr kumimoji="1" lang="ja-JP" altLang="en-US"/>
          </a:p>
        </p:txBody>
      </p:sp>
      <p:sp>
        <p:nvSpPr>
          <p:cNvPr id="3" name="日付プレースホルダー 2"/>
          <p:cNvSpPr>
            <a:spLocks noGrp="1"/>
          </p:cNvSpPr>
          <p:nvPr>
            <p:ph type="dt" idx="1"/>
          </p:nvPr>
        </p:nvSpPr>
        <p:spPr>
          <a:xfrm>
            <a:off x="8131920" y="0"/>
            <a:ext cx="6220673" cy="496253"/>
          </a:xfrm>
          <a:prstGeom prst="rect">
            <a:avLst/>
          </a:prstGeom>
        </p:spPr>
        <p:txBody>
          <a:bodyPr vert="horz" lIns="91304" tIns="45655" rIns="91304" bIns="45655" rtlCol="0"/>
          <a:lstStyle>
            <a:lvl1pPr algn="r">
              <a:defRPr sz="1200"/>
            </a:lvl1pPr>
          </a:lstStyle>
          <a:p>
            <a:fld id="{97DC4E83-5AAC-4D06-818B-BD120A4FD65E}" type="datetimeFigureOut">
              <a:rPr kumimoji="1" lang="ja-JP" altLang="en-US" smtClean="0"/>
              <a:t>2021/6/16</a:t>
            </a:fld>
            <a:endParaRPr kumimoji="1" lang="ja-JP" altLang="en-US"/>
          </a:p>
        </p:txBody>
      </p:sp>
      <p:sp>
        <p:nvSpPr>
          <p:cNvPr id="4" name="スライド イメージ プレースホルダー 3"/>
          <p:cNvSpPr>
            <a:spLocks noGrp="1" noRot="1" noChangeAspect="1"/>
          </p:cNvSpPr>
          <p:nvPr>
            <p:ph type="sldImg" idx="2"/>
          </p:nvPr>
        </p:nvSpPr>
        <p:spPr>
          <a:xfrm>
            <a:off x="4614863" y="746125"/>
            <a:ext cx="5129212" cy="3719513"/>
          </a:xfrm>
          <a:prstGeom prst="rect">
            <a:avLst/>
          </a:prstGeom>
          <a:noFill/>
          <a:ln w="12700">
            <a:solidFill>
              <a:prstClr val="black"/>
            </a:solidFill>
          </a:ln>
        </p:spPr>
        <p:txBody>
          <a:bodyPr vert="horz" lIns="91304" tIns="45655" rIns="91304" bIns="45655" rtlCol="0" anchor="ctr"/>
          <a:lstStyle/>
          <a:p>
            <a:endParaRPr lang="ja-JP" altLang="en-US"/>
          </a:p>
        </p:txBody>
      </p:sp>
      <p:sp>
        <p:nvSpPr>
          <p:cNvPr id="5" name="ノート プレースホルダー 4"/>
          <p:cNvSpPr>
            <a:spLocks noGrp="1"/>
          </p:cNvSpPr>
          <p:nvPr>
            <p:ph type="body" sz="quarter" idx="3"/>
          </p:nvPr>
        </p:nvSpPr>
        <p:spPr>
          <a:xfrm>
            <a:off x="1435425" y="4715200"/>
            <a:ext cx="11484927" cy="4466273"/>
          </a:xfrm>
          <a:prstGeom prst="rect">
            <a:avLst/>
          </a:prstGeom>
        </p:spPr>
        <p:txBody>
          <a:bodyPr vert="horz" lIns="91304" tIns="45655" rIns="91304" bIns="4565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2"/>
            <a:ext cx="6220673" cy="496252"/>
          </a:xfrm>
          <a:prstGeom prst="rect">
            <a:avLst/>
          </a:prstGeom>
        </p:spPr>
        <p:txBody>
          <a:bodyPr vert="horz" lIns="91304" tIns="45655" rIns="91304" bIns="4565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8131920" y="9428802"/>
            <a:ext cx="6220673" cy="496252"/>
          </a:xfrm>
          <a:prstGeom prst="rect">
            <a:avLst/>
          </a:prstGeom>
        </p:spPr>
        <p:txBody>
          <a:bodyPr vert="horz" lIns="91304" tIns="45655" rIns="91304" bIns="45655" rtlCol="0" anchor="b"/>
          <a:lstStyle>
            <a:lvl1pPr algn="r">
              <a:defRPr sz="1200"/>
            </a:lvl1pPr>
          </a:lstStyle>
          <a:p>
            <a:fld id="{E911079A-2B72-46F5-B2A3-761E6776E3BC}" type="slidenum">
              <a:rPr kumimoji="1" lang="ja-JP" altLang="en-US" smtClean="0"/>
              <a:t>‹#›</a:t>
            </a:fld>
            <a:endParaRPr kumimoji="1" lang="ja-JP" altLang="en-US"/>
          </a:p>
        </p:txBody>
      </p:sp>
    </p:spTree>
    <p:extLst>
      <p:ext uri="{BB962C8B-B14F-4D97-AF65-F5344CB8AC3E}">
        <p14:creationId xmlns:p14="http://schemas.microsoft.com/office/powerpoint/2010/main" val="14930805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911079A-2B72-46F5-B2A3-761E6776E3BC}" type="slidenum">
              <a:rPr kumimoji="1" lang="ja-JP" altLang="en-US" smtClean="0"/>
              <a:t>1</a:t>
            </a:fld>
            <a:endParaRPr kumimoji="1" lang="ja-JP" altLang="en-US"/>
          </a:p>
        </p:txBody>
      </p:sp>
    </p:spTree>
    <p:extLst>
      <p:ext uri="{BB962C8B-B14F-4D97-AF65-F5344CB8AC3E}">
        <p14:creationId xmlns:p14="http://schemas.microsoft.com/office/powerpoint/2010/main" val="946861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0135" y="3243474"/>
            <a:ext cx="12241530" cy="223804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160270" y="5916560"/>
            <a:ext cx="10081260" cy="2668252"/>
          </a:xfrm>
        </p:spPr>
        <p:txBody>
          <a:bodyPr/>
          <a:lstStyle>
            <a:lvl1pPr marL="0" indent="0" algn="ctr">
              <a:buNone/>
              <a:defRPr>
                <a:solidFill>
                  <a:schemeClr val="tx1">
                    <a:tint val="75000"/>
                  </a:schemeClr>
                </a:solidFill>
              </a:defRPr>
            </a:lvl1pPr>
            <a:lvl2pPr marL="709757" indent="0" algn="ctr">
              <a:buNone/>
              <a:defRPr>
                <a:solidFill>
                  <a:schemeClr val="tx1">
                    <a:tint val="75000"/>
                  </a:schemeClr>
                </a:solidFill>
              </a:defRPr>
            </a:lvl2pPr>
            <a:lvl3pPr marL="1419515" indent="0" algn="ctr">
              <a:buNone/>
              <a:defRPr>
                <a:solidFill>
                  <a:schemeClr val="tx1">
                    <a:tint val="75000"/>
                  </a:schemeClr>
                </a:solidFill>
              </a:defRPr>
            </a:lvl3pPr>
            <a:lvl4pPr marL="2129272" indent="0" algn="ctr">
              <a:buNone/>
              <a:defRPr>
                <a:solidFill>
                  <a:schemeClr val="tx1">
                    <a:tint val="75000"/>
                  </a:schemeClr>
                </a:solidFill>
              </a:defRPr>
            </a:lvl4pPr>
            <a:lvl5pPr marL="2839029" indent="0" algn="ctr">
              <a:buNone/>
              <a:defRPr>
                <a:solidFill>
                  <a:schemeClr val="tx1">
                    <a:tint val="75000"/>
                  </a:schemeClr>
                </a:solidFill>
              </a:defRPr>
            </a:lvl5pPr>
            <a:lvl6pPr marL="3548786" indent="0" algn="ctr">
              <a:buNone/>
              <a:defRPr>
                <a:solidFill>
                  <a:schemeClr val="tx1">
                    <a:tint val="75000"/>
                  </a:schemeClr>
                </a:solidFill>
              </a:defRPr>
            </a:lvl6pPr>
            <a:lvl7pPr marL="4258544" indent="0" algn="ctr">
              <a:buNone/>
              <a:defRPr>
                <a:solidFill>
                  <a:schemeClr val="tx1">
                    <a:tint val="75000"/>
                  </a:schemeClr>
                </a:solidFill>
              </a:defRPr>
            </a:lvl7pPr>
            <a:lvl8pPr marL="4968301" indent="0" algn="ctr">
              <a:buNone/>
              <a:defRPr>
                <a:solidFill>
                  <a:schemeClr val="tx1">
                    <a:tint val="75000"/>
                  </a:schemeClr>
                </a:solidFill>
              </a:defRPr>
            </a:lvl8pPr>
            <a:lvl9pPr marL="5678058"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441305" y="418125"/>
            <a:ext cx="3240405" cy="8908676"/>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20090" y="418125"/>
            <a:ext cx="9481185" cy="8908676"/>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37643" y="6709302"/>
            <a:ext cx="12241530" cy="2073696"/>
          </a:xfrm>
        </p:spPr>
        <p:txBody>
          <a:bodyPr anchor="t"/>
          <a:lstStyle>
            <a:lvl1pPr algn="l">
              <a:defRPr sz="62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37643" y="4425337"/>
            <a:ext cx="12241530" cy="2283965"/>
          </a:xfrm>
        </p:spPr>
        <p:txBody>
          <a:bodyPr anchor="b"/>
          <a:lstStyle>
            <a:lvl1pPr marL="0" indent="0">
              <a:buNone/>
              <a:defRPr sz="3100">
                <a:solidFill>
                  <a:schemeClr val="tx1">
                    <a:tint val="75000"/>
                  </a:schemeClr>
                </a:solidFill>
              </a:defRPr>
            </a:lvl1pPr>
            <a:lvl2pPr marL="709757" indent="0">
              <a:buNone/>
              <a:defRPr sz="2800">
                <a:solidFill>
                  <a:schemeClr val="tx1">
                    <a:tint val="75000"/>
                  </a:schemeClr>
                </a:solidFill>
              </a:defRPr>
            </a:lvl2pPr>
            <a:lvl3pPr marL="1419515" indent="0">
              <a:buNone/>
              <a:defRPr sz="2500">
                <a:solidFill>
                  <a:schemeClr val="tx1">
                    <a:tint val="75000"/>
                  </a:schemeClr>
                </a:solidFill>
              </a:defRPr>
            </a:lvl3pPr>
            <a:lvl4pPr marL="2129272" indent="0">
              <a:buNone/>
              <a:defRPr sz="2200">
                <a:solidFill>
                  <a:schemeClr val="tx1">
                    <a:tint val="75000"/>
                  </a:schemeClr>
                </a:solidFill>
              </a:defRPr>
            </a:lvl4pPr>
            <a:lvl5pPr marL="2839029" indent="0">
              <a:buNone/>
              <a:defRPr sz="2200">
                <a:solidFill>
                  <a:schemeClr val="tx1">
                    <a:tint val="75000"/>
                  </a:schemeClr>
                </a:solidFill>
              </a:defRPr>
            </a:lvl5pPr>
            <a:lvl6pPr marL="3548786" indent="0">
              <a:buNone/>
              <a:defRPr sz="2200">
                <a:solidFill>
                  <a:schemeClr val="tx1">
                    <a:tint val="75000"/>
                  </a:schemeClr>
                </a:solidFill>
              </a:defRPr>
            </a:lvl6pPr>
            <a:lvl7pPr marL="4258544" indent="0">
              <a:buNone/>
              <a:defRPr sz="2200">
                <a:solidFill>
                  <a:schemeClr val="tx1">
                    <a:tint val="75000"/>
                  </a:schemeClr>
                </a:solidFill>
              </a:defRPr>
            </a:lvl7pPr>
            <a:lvl8pPr marL="4968301" indent="0">
              <a:buNone/>
              <a:defRPr sz="2200">
                <a:solidFill>
                  <a:schemeClr val="tx1">
                    <a:tint val="75000"/>
                  </a:schemeClr>
                </a:solidFill>
              </a:defRPr>
            </a:lvl8pPr>
            <a:lvl9pPr marL="5678058" indent="0">
              <a:buNone/>
              <a:defRPr sz="22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20090"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320915"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2021/6/16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20090" y="2337139"/>
            <a:ext cx="63632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20090" y="3311147"/>
            <a:ext cx="63632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315915" y="2337139"/>
            <a:ext cx="63657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315915" y="3311147"/>
            <a:ext cx="63657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2021/6/16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2021/6/16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2021/6/16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0091" y="415706"/>
            <a:ext cx="4738093" cy="1769167"/>
          </a:xfrm>
        </p:spPr>
        <p:txBody>
          <a:bodyPr anchor="b"/>
          <a:lstStyle>
            <a:lvl1pPr algn="l">
              <a:defRPr sz="3100" b="1"/>
            </a:lvl1pPr>
          </a:lstStyle>
          <a:p>
            <a:r>
              <a:rPr kumimoji="1" lang="ja-JP" altLang="en-US"/>
              <a:t>マスタ タイトルの書式設定</a:t>
            </a:r>
          </a:p>
        </p:txBody>
      </p:sp>
      <p:sp>
        <p:nvSpPr>
          <p:cNvPr id="3" name="コンテンツ プレースホルダ 2"/>
          <p:cNvSpPr>
            <a:spLocks noGrp="1"/>
          </p:cNvSpPr>
          <p:nvPr>
            <p:ph idx="1"/>
          </p:nvPr>
        </p:nvSpPr>
        <p:spPr>
          <a:xfrm>
            <a:off x="5630704" y="415707"/>
            <a:ext cx="8051006" cy="8911094"/>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20091" y="2184874"/>
            <a:ext cx="4738093" cy="7141927"/>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2021/6/16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822854" y="7308692"/>
            <a:ext cx="8641080" cy="862832"/>
          </a:xfrm>
        </p:spPr>
        <p:txBody>
          <a:bodyPr anchor="b"/>
          <a:lstStyle>
            <a:lvl1pPr algn="l">
              <a:defRPr sz="3100" b="1"/>
            </a:lvl1pPr>
          </a:lstStyle>
          <a:p>
            <a:r>
              <a:rPr kumimoji="1" lang="ja-JP" altLang="en-US"/>
              <a:t>マスタ タイトルの書式設定</a:t>
            </a:r>
          </a:p>
        </p:txBody>
      </p:sp>
      <p:sp>
        <p:nvSpPr>
          <p:cNvPr id="3" name="図プレースホルダ 2"/>
          <p:cNvSpPr>
            <a:spLocks noGrp="1"/>
          </p:cNvSpPr>
          <p:nvPr>
            <p:ph type="pic" idx="1"/>
          </p:nvPr>
        </p:nvSpPr>
        <p:spPr>
          <a:xfrm>
            <a:off x="2822854" y="932922"/>
            <a:ext cx="8641080" cy="6264593"/>
          </a:xfrm>
        </p:spPr>
        <p:txBody>
          <a:bodyPr/>
          <a:lstStyle>
            <a:lvl1pPr marL="0" indent="0">
              <a:buNone/>
              <a:defRPr sz="5000"/>
            </a:lvl1pPr>
            <a:lvl2pPr marL="709757" indent="0">
              <a:buNone/>
              <a:defRPr sz="4300"/>
            </a:lvl2pPr>
            <a:lvl3pPr marL="1419515" indent="0">
              <a:buNone/>
              <a:defRPr sz="3700"/>
            </a:lvl3pPr>
            <a:lvl4pPr marL="2129272" indent="0">
              <a:buNone/>
              <a:defRPr sz="3100"/>
            </a:lvl4pPr>
            <a:lvl5pPr marL="2839029" indent="0">
              <a:buNone/>
              <a:defRPr sz="3100"/>
            </a:lvl5pPr>
            <a:lvl6pPr marL="3548786" indent="0">
              <a:buNone/>
              <a:defRPr sz="3100"/>
            </a:lvl6pPr>
            <a:lvl7pPr marL="4258544" indent="0">
              <a:buNone/>
              <a:defRPr sz="3100"/>
            </a:lvl7pPr>
            <a:lvl8pPr marL="4968301" indent="0">
              <a:buNone/>
              <a:defRPr sz="3100"/>
            </a:lvl8pPr>
            <a:lvl9pPr marL="5678058" indent="0">
              <a:buNone/>
              <a:defRPr sz="3100"/>
            </a:lvl9pPr>
          </a:lstStyle>
          <a:p>
            <a:endParaRPr kumimoji="1" lang="ja-JP" altLang="en-US"/>
          </a:p>
        </p:txBody>
      </p:sp>
      <p:sp>
        <p:nvSpPr>
          <p:cNvPr id="4" name="テキスト プレースホルダ 3"/>
          <p:cNvSpPr>
            <a:spLocks noGrp="1"/>
          </p:cNvSpPr>
          <p:nvPr>
            <p:ph type="body" sz="half" idx="2"/>
          </p:nvPr>
        </p:nvSpPr>
        <p:spPr>
          <a:xfrm>
            <a:off x="2822854" y="8171524"/>
            <a:ext cx="8641080" cy="1225365"/>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2021/6/16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20090" y="418123"/>
            <a:ext cx="12961620" cy="1740165"/>
          </a:xfrm>
          <a:prstGeom prst="rect">
            <a:avLst/>
          </a:prstGeom>
        </p:spPr>
        <p:txBody>
          <a:bodyPr vert="horz" lIns="141951" tIns="70976" rIns="141951" bIns="7097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20090" y="2436232"/>
            <a:ext cx="12961620" cy="6890569"/>
          </a:xfrm>
          <a:prstGeom prst="rect">
            <a:avLst/>
          </a:prstGeom>
        </p:spPr>
        <p:txBody>
          <a:bodyPr vert="horz" lIns="141951" tIns="70976" rIns="141951" bIns="7097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20090" y="9677250"/>
            <a:ext cx="3360420" cy="555886"/>
          </a:xfrm>
          <a:prstGeom prst="rect">
            <a:avLst/>
          </a:prstGeom>
        </p:spPr>
        <p:txBody>
          <a:bodyPr vert="horz" lIns="141951" tIns="70976" rIns="141951" bIns="70976" rtlCol="0" anchor="ctr"/>
          <a:lstStyle>
            <a:lvl1pPr algn="l">
              <a:defRPr sz="1900">
                <a:solidFill>
                  <a:schemeClr val="tx1">
                    <a:tint val="75000"/>
                  </a:schemeClr>
                </a:solidFill>
              </a:defRPr>
            </a:lvl1pPr>
          </a:lstStyle>
          <a:p>
            <a:fld id="{E90ED720-0104-4369-84BC-D37694168613}" type="datetimeFigureOut">
              <a:rPr kumimoji="1" lang="ja-JP" altLang="en-US" smtClean="0"/>
              <a:t>2021/6/16</a:t>
            </a:fld>
            <a:endParaRPr kumimoji="1" lang="ja-JP" altLang="en-US"/>
          </a:p>
        </p:txBody>
      </p:sp>
      <p:sp>
        <p:nvSpPr>
          <p:cNvPr id="5" name="フッター プレースホルダ 4"/>
          <p:cNvSpPr>
            <a:spLocks noGrp="1"/>
          </p:cNvSpPr>
          <p:nvPr>
            <p:ph type="ftr" sz="quarter" idx="3"/>
          </p:nvPr>
        </p:nvSpPr>
        <p:spPr>
          <a:xfrm>
            <a:off x="4920615" y="9677250"/>
            <a:ext cx="4560570" cy="555886"/>
          </a:xfrm>
          <a:prstGeom prst="rect">
            <a:avLst/>
          </a:prstGeom>
        </p:spPr>
        <p:txBody>
          <a:bodyPr vert="horz" lIns="141951" tIns="70976" rIns="141951" bIns="7097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321290" y="9677250"/>
            <a:ext cx="3360420" cy="555886"/>
          </a:xfrm>
          <a:prstGeom prst="rect">
            <a:avLst/>
          </a:prstGeom>
        </p:spPr>
        <p:txBody>
          <a:bodyPr vert="horz" lIns="141951" tIns="70976" rIns="141951" bIns="70976" rtlCol="0" anchor="ctr"/>
          <a:lstStyle>
            <a:lvl1pPr algn="r">
              <a:defRPr sz="19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19515" rtl="0" eaLnBrk="1" latinLnBrk="0" hangingPunct="1">
        <a:spcBef>
          <a:spcPct val="0"/>
        </a:spcBef>
        <a:buNone/>
        <a:defRPr kumimoji="1" sz="6800" kern="1200">
          <a:solidFill>
            <a:schemeClr val="tx1"/>
          </a:solidFill>
          <a:latin typeface="+mj-lt"/>
          <a:ea typeface="+mj-ea"/>
          <a:cs typeface="+mj-cs"/>
        </a:defRPr>
      </a:lvl1pPr>
    </p:titleStyle>
    <p:bodyStyle>
      <a:lvl1pPr marL="532318" indent="-532318" algn="l" defTabSz="1419515" rtl="0" eaLnBrk="1" latinLnBrk="0" hangingPunct="1">
        <a:spcBef>
          <a:spcPct val="20000"/>
        </a:spcBef>
        <a:buFont typeface="Arial" pitchFamily="34" charset="0"/>
        <a:buChar char="•"/>
        <a:defRPr kumimoji="1" sz="5000" kern="1200">
          <a:solidFill>
            <a:schemeClr val="tx1"/>
          </a:solidFill>
          <a:latin typeface="+mn-lt"/>
          <a:ea typeface="+mn-ea"/>
          <a:cs typeface="+mn-cs"/>
        </a:defRPr>
      </a:lvl1pPr>
      <a:lvl2pPr marL="1153356" indent="-443598" algn="l" defTabSz="1419515" rtl="0" eaLnBrk="1" latinLnBrk="0" hangingPunct="1">
        <a:spcBef>
          <a:spcPct val="20000"/>
        </a:spcBef>
        <a:buFont typeface="Arial" pitchFamily="34" charset="0"/>
        <a:buChar char="–"/>
        <a:defRPr kumimoji="1" sz="4300" kern="1200">
          <a:solidFill>
            <a:schemeClr val="tx1"/>
          </a:solidFill>
          <a:latin typeface="+mn-lt"/>
          <a:ea typeface="+mn-ea"/>
          <a:cs typeface="+mn-cs"/>
        </a:defRPr>
      </a:lvl2pPr>
      <a:lvl3pPr marL="1774393" indent="-354879" algn="l" defTabSz="1419515" rtl="0" eaLnBrk="1" latinLnBrk="0" hangingPunct="1">
        <a:spcBef>
          <a:spcPct val="20000"/>
        </a:spcBef>
        <a:buFont typeface="Arial" pitchFamily="34" charset="0"/>
        <a:buChar char="•"/>
        <a:defRPr kumimoji="1" sz="3700" kern="1200">
          <a:solidFill>
            <a:schemeClr val="tx1"/>
          </a:solidFill>
          <a:latin typeface="+mn-lt"/>
          <a:ea typeface="+mn-ea"/>
          <a:cs typeface="+mn-cs"/>
        </a:defRPr>
      </a:lvl3pPr>
      <a:lvl4pPr marL="248415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4pPr>
      <a:lvl5pPr marL="3193908"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5pPr>
      <a:lvl6pPr marL="3903665"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6pPr>
      <a:lvl7pPr marL="4613422"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7pPr>
      <a:lvl8pPr marL="532318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8pPr>
      <a:lvl9pPr marL="6032937"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9pPr>
    </p:bodyStyle>
    <p:other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62418" y="2234218"/>
            <a:ext cx="7644725" cy="1630948"/>
            <a:chOff x="62418" y="1968426"/>
            <a:chExt cx="7644725" cy="1630948"/>
          </a:xfrm>
        </p:grpSpPr>
        <p:sp>
          <p:nvSpPr>
            <p:cNvPr id="4" name="正方形/長方形 3"/>
            <p:cNvSpPr/>
            <p:nvPr/>
          </p:nvSpPr>
          <p:spPr>
            <a:xfrm>
              <a:off x="101867" y="2294902"/>
              <a:ext cx="7605276" cy="1272143"/>
            </a:xfrm>
            <a:prstGeom prst="rect">
              <a:avLst/>
            </a:prstGeom>
          </p:spPr>
          <p:txBody>
            <a:bodyPr wrap="square" rIns="36000">
              <a:spAutoFit/>
            </a:bodyPr>
            <a:lstStyle/>
            <a:p>
              <a:pPr lvl="0" defTabSz="457200">
                <a:lnSpc>
                  <a:spcPts val="1600"/>
                </a:lnSpc>
                <a:spcBef>
                  <a:spcPts val="300"/>
                </a:spcBef>
                <a:defRPr/>
              </a:pPr>
              <a:r>
                <a:rPr lang="ja-JP" altLang="en-US" sz="1200" dirty="0">
                  <a:latin typeface="Meiryo UI" panose="020B0604030504040204" pitchFamily="50" charset="-128"/>
                  <a:ea typeface="Meiryo UI" panose="020B0604030504040204" pitchFamily="50" charset="-128"/>
                </a:rPr>
                <a:t>●　新大学の設置について国から認可されることを受け、</a:t>
              </a:r>
              <a:r>
                <a:rPr lang="en-US" altLang="ja-JP" sz="1200" b="1" dirty="0">
                  <a:latin typeface="Meiryo UI" panose="020B0604030504040204" pitchFamily="50" charset="-128"/>
                  <a:ea typeface="Meiryo UI" panose="020B0604030504040204" pitchFamily="50" charset="-128"/>
                </a:rPr>
                <a:t>2022</a:t>
              </a:r>
              <a:r>
                <a:rPr lang="ja-JP" altLang="en-US" sz="1200" b="1" dirty="0">
                  <a:latin typeface="Meiryo UI" panose="020B0604030504040204" pitchFamily="50" charset="-128"/>
                  <a:ea typeface="Meiryo UI" panose="020B0604030504040204" pitchFamily="50" charset="-128"/>
                </a:rPr>
                <a:t>年度からの新大学の開学にあたって</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lvl="0" defTabSz="457200">
                <a:lnSpc>
                  <a:spcPts val="1600"/>
                </a:lnSpc>
                <a:spcBef>
                  <a:spcPts val="300"/>
                </a:spcBef>
                <a:defRPr/>
              </a:pPr>
              <a:r>
                <a:rPr lang="ja-JP" altLang="en-US" sz="1200" dirty="0">
                  <a:latin typeface="Meiryo UI" panose="020B0604030504040204" pitchFamily="50" charset="-128"/>
                  <a:ea typeface="Meiryo UI" panose="020B0604030504040204" pitchFamily="50" charset="-128"/>
                </a:rPr>
                <a:t>　　 公立大学法人大阪の中期目標を変更する。</a:t>
              </a:r>
              <a:endParaRPr lang="en-US" altLang="ja-JP" sz="1200" dirty="0">
                <a:latin typeface="Meiryo UI" panose="020B0604030504040204" pitchFamily="50" charset="-128"/>
                <a:ea typeface="Meiryo UI" panose="020B0604030504040204" pitchFamily="50" charset="-128"/>
              </a:endParaRPr>
            </a:p>
            <a:p>
              <a:pPr lvl="0" defTabSz="457200">
                <a:lnSpc>
                  <a:spcPts val="1600"/>
                </a:lnSpc>
                <a:spcBef>
                  <a:spcPts val="300"/>
                </a:spcBef>
                <a:defRPr/>
              </a:pPr>
              <a:r>
                <a:rPr lang="ja-JP" altLang="en-US" sz="1200" dirty="0">
                  <a:latin typeface="Meiryo UI" panose="020B0604030504040204" pitchFamily="50" charset="-128"/>
                  <a:ea typeface="Meiryo UI" panose="020B0604030504040204" pitchFamily="50" charset="-128"/>
                </a:rPr>
                <a:t>●　現行の中期目標において第７章に位置付けていた新大学の目標を、大阪公立大学の目標として２章に</a:t>
              </a:r>
              <a:endParaRPr lang="en-US" altLang="ja-JP" sz="1200" dirty="0">
                <a:latin typeface="Meiryo UI" panose="020B0604030504040204" pitchFamily="50" charset="-128"/>
                <a:ea typeface="Meiryo UI" panose="020B0604030504040204" pitchFamily="50" charset="-128"/>
              </a:endParaRPr>
            </a:p>
            <a:p>
              <a:pPr lvl="0" defTabSz="457200">
                <a:lnSpc>
                  <a:spcPts val="1600"/>
                </a:lnSpc>
                <a:spcBef>
                  <a:spcPts val="300"/>
                </a:spcBef>
                <a:defRPr/>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位置付け、これまでの府大・市大の目標も踏まえ、</a:t>
              </a:r>
              <a:r>
                <a:rPr lang="ja-JP" altLang="en-US" sz="1200" b="1" dirty="0">
                  <a:latin typeface="Meiryo UI" panose="020B0604030504040204" pitchFamily="50" charset="-128"/>
                  <a:ea typeface="Meiryo UI" panose="020B0604030504040204" pitchFamily="50" charset="-128"/>
                </a:rPr>
                <a:t>大阪公立大学の目標を具体化する。</a:t>
              </a:r>
              <a:endParaRPr lang="en-US" altLang="ja-JP" sz="1200" b="1" dirty="0">
                <a:latin typeface="Meiryo UI" panose="020B0604030504040204" pitchFamily="50" charset="-128"/>
                <a:ea typeface="Meiryo UI" panose="020B0604030504040204" pitchFamily="50" charset="-128"/>
              </a:endParaRPr>
            </a:p>
            <a:p>
              <a:pPr lvl="0" defTabSz="457200">
                <a:lnSpc>
                  <a:spcPts val="1600"/>
                </a:lnSpc>
                <a:spcBef>
                  <a:spcPts val="300"/>
                </a:spcBef>
                <a:defRPr/>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また、法人に関する目標において、特に重要な取組が明確となるよう、項目等を整理。</a:t>
              </a:r>
            </a:p>
          </p:txBody>
        </p:sp>
        <p:sp>
          <p:nvSpPr>
            <p:cNvPr id="19" name="正方形/長方形 18">
              <a:extLst>
                <a:ext uri="{FF2B5EF4-FFF2-40B4-BE49-F238E27FC236}">
                  <a16:creationId xmlns:a16="http://schemas.microsoft.com/office/drawing/2014/main" id="{4CF0797C-8A94-4A44-824E-FAA1FC6CA31C}"/>
                </a:ext>
              </a:extLst>
            </p:cNvPr>
            <p:cNvSpPr/>
            <p:nvPr/>
          </p:nvSpPr>
          <p:spPr>
            <a:xfrm>
              <a:off x="62419" y="2103315"/>
              <a:ext cx="7002270" cy="1496059"/>
            </a:xfrm>
            <a:prstGeom prst="rect">
              <a:avLst/>
            </a:prstGeom>
            <a:no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F87C6F48-90D1-4529-B04F-E16859854383}"/>
                </a:ext>
              </a:extLst>
            </p:cNvPr>
            <p:cNvSpPr/>
            <p:nvPr/>
          </p:nvSpPr>
          <p:spPr>
            <a:xfrm>
              <a:off x="62418" y="1968426"/>
              <a:ext cx="2796578" cy="26977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a:solidFill>
                    <a:schemeClr val="tx1"/>
                  </a:solidFill>
                  <a:latin typeface="Meiryo UI" panose="020B0604030504040204" pitchFamily="50" charset="-128"/>
                  <a:ea typeface="Meiryo UI" panose="020B0604030504040204" pitchFamily="50" charset="-128"/>
                </a:rPr>
                <a:t>1. </a:t>
              </a:r>
              <a:r>
                <a:rPr lang="ja-JP" altLang="en-US" sz="1200" b="1" dirty="0">
                  <a:solidFill>
                    <a:schemeClr val="tx1"/>
                  </a:solidFill>
                  <a:latin typeface="Meiryo UI" panose="020B0604030504040204" pitchFamily="50" charset="-128"/>
                  <a:ea typeface="Meiryo UI" panose="020B0604030504040204" pitchFamily="50" charset="-128"/>
                </a:rPr>
                <a:t>今回の中期目標変更案の考え方</a:t>
              </a:r>
              <a:endParaRPr lang="en-US" altLang="ja-JP" sz="1200" b="1" dirty="0">
                <a:solidFill>
                  <a:schemeClr val="tx1"/>
                </a:solidFill>
                <a:latin typeface="Meiryo UI" panose="020B0604030504040204" pitchFamily="50" charset="-128"/>
                <a:ea typeface="Meiryo UI" panose="020B0604030504040204" pitchFamily="50" charset="-128"/>
              </a:endParaRPr>
            </a:p>
          </p:txBody>
        </p:sp>
      </p:grpSp>
      <p:sp>
        <p:nvSpPr>
          <p:cNvPr id="77" name="タイトル 1">
            <a:extLst>
              <a:ext uri="{FF2B5EF4-FFF2-40B4-BE49-F238E27FC236}">
                <a16:creationId xmlns:a16="http://schemas.microsoft.com/office/drawing/2014/main" id="{7DA2B8D7-EA50-4469-A275-2A9E916695C2}"/>
              </a:ext>
            </a:extLst>
          </p:cNvPr>
          <p:cNvSpPr>
            <a:spLocks noGrp="1"/>
          </p:cNvSpPr>
          <p:nvPr>
            <p:ph type="ctrTitle"/>
          </p:nvPr>
        </p:nvSpPr>
        <p:spPr>
          <a:xfrm>
            <a:off x="62418" y="39885"/>
            <a:ext cx="12960000" cy="366721"/>
          </a:xfrm>
          <a:solidFill>
            <a:schemeClr val="tx2">
              <a:lumMod val="75000"/>
            </a:schemeClr>
          </a:solidFill>
          <a:ln w="15875">
            <a:noFill/>
          </a:ln>
        </p:spPr>
        <p:txBody>
          <a:bodyPr lIns="72000" rIns="72000">
            <a:noAutofit/>
          </a:bodyPr>
          <a:lstStyle/>
          <a:p>
            <a:pPr algn="l"/>
            <a:r>
              <a:rPr lang="ja-JP" altLang="en-US" sz="1600" b="1" dirty="0">
                <a:solidFill>
                  <a:schemeClr val="bg1"/>
                </a:solidFill>
                <a:latin typeface="Meiryo UI" panose="020B0604030504040204" pitchFamily="50" charset="-128"/>
                <a:ea typeface="Meiryo UI" panose="020B0604030504040204" pitchFamily="50" charset="-128"/>
              </a:rPr>
              <a:t>公立大学法人大阪に係る第１期</a:t>
            </a:r>
            <a:r>
              <a:rPr lang="ja-JP" altLang="en-US" sz="1600" b="1">
                <a:solidFill>
                  <a:schemeClr val="bg1"/>
                </a:solidFill>
                <a:latin typeface="Meiryo UI" panose="020B0604030504040204" pitchFamily="50" charset="-128"/>
                <a:ea typeface="Meiryo UI" panose="020B0604030504040204" pitchFamily="50" charset="-128"/>
              </a:rPr>
              <a:t>中期目標変更</a:t>
            </a:r>
            <a:r>
              <a:rPr lang="ja-JP" altLang="en-US" sz="1600" b="1" dirty="0">
                <a:solidFill>
                  <a:schemeClr val="bg1"/>
                </a:solidFill>
                <a:latin typeface="Meiryo UI" panose="020B0604030504040204" pitchFamily="50" charset="-128"/>
                <a:ea typeface="Meiryo UI" panose="020B0604030504040204" pitchFamily="50" charset="-128"/>
              </a:rPr>
              <a:t>案の概要</a:t>
            </a:r>
            <a:r>
              <a:rPr lang="ja-JP" altLang="en-US" sz="1200" b="1" dirty="0">
                <a:solidFill>
                  <a:schemeClr val="bg1"/>
                </a:solidFill>
                <a:latin typeface="Meiryo UI" panose="020B0604030504040204" pitchFamily="50" charset="-128"/>
                <a:ea typeface="Meiryo UI" panose="020B0604030504040204" pitchFamily="50" charset="-128"/>
              </a:rPr>
              <a:t>（中期目標の期間：</a:t>
            </a:r>
            <a:r>
              <a:rPr lang="en-US" altLang="ja-JP" sz="1200" b="1" dirty="0">
                <a:solidFill>
                  <a:schemeClr val="bg1"/>
                </a:solidFill>
                <a:latin typeface="Meiryo UI" panose="020B0604030504040204" pitchFamily="50" charset="-128"/>
                <a:ea typeface="Meiryo UI" panose="020B0604030504040204" pitchFamily="50" charset="-128"/>
              </a:rPr>
              <a:t>2019</a:t>
            </a:r>
            <a:r>
              <a:rPr lang="ja-JP" altLang="en-US" sz="1200" b="1" dirty="0">
                <a:solidFill>
                  <a:schemeClr val="bg1"/>
                </a:solidFill>
                <a:latin typeface="Meiryo UI" panose="020B0604030504040204" pitchFamily="50" charset="-128"/>
                <a:ea typeface="Meiryo UI" panose="020B0604030504040204" pitchFamily="50" charset="-128"/>
              </a:rPr>
              <a:t>年４月１日から</a:t>
            </a:r>
            <a:r>
              <a:rPr lang="en-US" altLang="ja-JP" sz="1200" b="1" dirty="0">
                <a:solidFill>
                  <a:schemeClr val="bg1"/>
                </a:solidFill>
                <a:latin typeface="Meiryo UI" panose="020B0604030504040204" pitchFamily="50" charset="-128"/>
                <a:ea typeface="Meiryo UI" panose="020B0604030504040204" pitchFamily="50" charset="-128"/>
              </a:rPr>
              <a:t>2025</a:t>
            </a:r>
            <a:r>
              <a:rPr lang="ja-JP" altLang="en-US" sz="1200" b="1" dirty="0">
                <a:solidFill>
                  <a:schemeClr val="bg1"/>
                </a:solidFill>
                <a:latin typeface="Meiryo UI" panose="020B0604030504040204" pitchFamily="50" charset="-128"/>
                <a:ea typeface="Meiryo UI" panose="020B0604030504040204" pitchFamily="50" charset="-128"/>
              </a:rPr>
              <a:t>年３月</a:t>
            </a:r>
            <a:r>
              <a:rPr lang="en-US" altLang="ja-JP" sz="1200" b="1" dirty="0">
                <a:solidFill>
                  <a:schemeClr val="bg1"/>
                </a:solidFill>
                <a:latin typeface="Meiryo UI" panose="020B0604030504040204" pitchFamily="50" charset="-128"/>
                <a:ea typeface="Meiryo UI" panose="020B0604030504040204" pitchFamily="50" charset="-128"/>
              </a:rPr>
              <a:t>31</a:t>
            </a:r>
            <a:r>
              <a:rPr lang="ja-JP" altLang="en-US" sz="1200" b="1" dirty="0">
                <a:solidFill>
                  <a:schemeClr val="bg1"/>
                </a:solidFill>
                <a:latin typeface="Meiryo UI" panose="020B0604030504040204" pitchFamily="50" charset="-128"/>
                <a:ea typeface="Meiryo UI" panose="020B0604030504040204" pitchFamily="50" charset="-128"/>
              </a:rPr>
              <a:t>日までの６年間）</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78" name="正方形/長方形 77">
            <a:extLst>
              <a:ext uri="{FF2B5EF4-FFF2-40B4-BE49-F238E27FC236}">
                <a16:creationId xmlns:a16="http://schemas.microsoft.com/office/drawing/2014/main" id="{B2FC2C57-D7FC-418D-8447-E9CF6048FEA6}"/>
              </a:ext>
            </a:extLst>
          </p:cNvPr>
          <p:cNvSpPr/>
          <p:nvPr/>
        </p:nvSpPr>
        <p:spPr>
          <a:xfrm>
            <a:off x="13153002" y="26030"/>
            <a:ext cx="1152000" cy="366721"/>
          </a:xfrm>
          <a:prstGeom prst="rect">
            <a:avLst/>
          </a:prstGeom>
          <a:solidFill>
            <a:sysClr val="window" lastClr="FFFFFF"/>
          </a:solidFill>
          <a:ln w="9525" cap="flat" cmpd="sng" algn="ctr">
            <a:solidFill>
              <a:sysClr val="windowText" lastClr="000000"/>
            </a:solidFill>
            <a:prstDash val="solid"/>
          </a:ln>
          <a:effectLst/>
        </p:spPr>
        <p:txBody>
          <a:bodyPr rot="0" spcFirstLastPara="0" vert="horz" wrap="square" lIns="122537" tIns="61268" rIns="122537" bIns="61268" numCol="1" spcCol="0" rtlCol="0" fromWordArt="0" anchor="ctr" anchorCtr="0" forceAA="0" compatLnSpc="1">
            <a:prstTxWarp prst="textNoShape">
              <a:avLst/>
            </a:prstTxWarp>
            <a:noAutofit/>
          </a:bodyPr>
          <a:lstStyle/>
          <a:p>
            <a:pPr marL="0" marR="0" lvl="0" indent="0" algn="ctr" defTabSz="1351593" eaLnBrk="1" fontAlgn="auto" latinLnBrk="0" hangingPunct="1">
              <a:lnSpc>
                <a:spcPct val="100000"/>
              </a:lnSpc>
              <a:spcBef>
                <a:spcPts val="0"/>
              </a:spcBef>
              <a:spcAft>
                <a:spcPts val="0"/>
              </a:spcAft>
              <a:buClrTx/>
              <a:buSzTx/>
              <a:buFontTx/>
              <a:buNone/>
              <a:tabLst/>
              <a:defRPr/>
            </a:pPr>
            <a:r>
              <a:rPr kumimoji="0" lang="ja-JP" altLang="en-US" sz="1400"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資料１－２</a:t>
            </a:r>
          </a:p>
        </p:txBody>
      </p:sp>
      <p:graphicFrame>
        <p:nvGraphicFramePr>
          <p:cNvPr id="49" name="表 48">
            <a:extLst>
              <a:ext uri="{FF2B5EF4-FFF2-40B4-BE49-F238E27FC236}">
                <a16:creationId xmlns:a16="http://schemas.microsoft.com/office/drawing/2014/main" id="{53086930-96C1-485F-A5EA-566499D150B2}"/>
              </a:ext>
            </a:extLst>
          </p:cNvPr>
          <p:cNvGraphicFramePr>
            <a:graphicFrameLocks noGrp="1"/>
          </p:cNvGraphicFramePr>
          <p:nvPr>
            <p:extLst>
              <p:ext uri="{D42A27DB-BD31-4B8C-83A1-F6EECF244321}">
                <p14:modId xmlns:p14="http://schemas.microsoft.com/office/powerpoint/2010/main" val="2984253577"/>
              </p:ext>
            </p:extLst>
          </p:nvPr>
        </p:nvGraphicFramePr>
        <p:xfrm>
          <a:off x="291799" y="4397327"/>
          <a:ext cx="6648252" cy="5808701"/>
        </p:xfrm>
        <a:graphic>
          <a:graphicData uri="http://schemas.openxmlformats.org/drawingml/2006/table">
            <a:tbl>
              <a:tblPr firstRow="1" firstCol="1" bandRow="1"/>
              <a:tblGrid>
                <a:gridCol w="3324126">
                  <a:extLst>
                    <a:ext uri="{9D8B030D-6E8A-4147-A177-3AD203B41FA5}">
                      <a16:colId xmlns:a16="http://schemas.microsoft.com/office/drawing/2014/main" val="87013630"/>
                    </a:ext>
                  </a:extLst>
                </a:gridCol>
                <a:gridCol w="3324126">
                  <a:extLst>
                    <a:ext uri="{9D8B030D-6E8A-4147-A177-3AD203B41FA5}">
                      <a16:colId xmlns:a16="http://schemas.microsoft.com/office/drawing/2014/main" val="2532322367"/>
                    </a:ext>
                  </a:extLst>
                </a:gridCol>
              </a:tblGrid>
              <a:tr h="283707">
                <a:tc>
                  <a:txBody>
                    <a:bodyPr/>
                    <a:lstStyle/>
                    <a:p>
                      <a:pPr algn="ctr">
                        <a:spcAft>
                          <a:spcPts val="0"/>
                        </a:spcAft>
                      </a:pPr>
                      <a:r>
                        <a:rPr lang="ja-JP" sz="1100" b="1" kern="100" dirty="0">
                          <a:effectLst/>
                          <a:latin typeface="Meiryo UI" panose="020B0604030504040204" pitchFamily="50" charset="-128"/>
                          <a:ea typeface="Meiryo UI" panose="020B0604030504040204" pitchFamily="50" charset="-128"/>
                          <a:cs typeface="Times New Roman" panose="02020603050405020304" pitchFamily="18" charset="0"/>
                        </a:rPr>
                        <a:t>中期目標変更</a:t>
                      </a:r>
                      <a:r>
                        <a:rPr lang="ja-JP" altLang="en-US" sz="1100" b="1" kern="100" dirty="0">
                          <a:effectLst/>
                          <a:latin typeface="Meiryo UI" panose="020B0604030504040204" pitchFamily="50" charset="-128"/>
                          <a:ea typeface="Meiryo UI" panose="020B0604030504040204" pitchFamily="50" charset="-128"/>
                          <a:cs typeface="Times New Roman" panose="02020603050405020304" pitchFamily="18" charset="0"/>
                        </a:rPr>
                        <a:t>案</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b="1" kern="100" dirty="0">
                          <a:effectLst/>
                          <a:latin typeface="Meiryo UI" panose="020B0604030504040204" pitchFamily="50" charset="-128"/>
                          <a:ea typeface="Meiryo UI" panose="020B0604030504040204" pitchFamily="50" charset="-128"/>
                          <a:cs typeface="Times New Roman" panose="02020603050405020304" pitchFamily="18" charset="0"/>
                        </a:rPr>
                        <a:t>現行の記載</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4723550"/>
                  </a:ext>
                </a:extLst>
              </a:tr>
              <a:tr h="5524994">
                <a:tc>
                  <a:txBody>
                    <a:bodyPr/>
                    <a:lstStyle/>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前文</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第１　中期目標の期間及び教育研究上の基本組織</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１　中期目標の期間</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２　教育研究上の基本組織</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第２　教育研究等の質の向上に関する目標</a:t>
                      </a:r>
                    </a:p>
                    <a:p>
                      <a:pPr algn="just">
                        <a:spcAft>
                          <a:spcPts val="0"/>
                        </a:spcAft>
                      </a:pPr>
                      <a:r>
                        <a:rPr lang="ja-JP" altLang="en-US"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１　大阪公立大学に関する目標</a:t>
                      </a:r>
                    </a:p>
                    <a:p>
                      <a:pPr algn="just">
                        <a:spcAft>
                          <a:spcPts val="0"/>
                        </a:spcAft>
                      </a:pPr>
                      <a:r>
                        <a:rPr lang="ja-JP" altLang="en-US"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２　高専に関する目標</a:t>
                      </a:r>
                    </a:p>
                    <a:p>
                      <a:pPr algn="just">
                        <a:spcAft>
                          <a:spcPts val="0"/>
                        </a:spcAft>
                      </a:pPr>
                      <a:r>
                        <a:rPr lang="ja-JP" altLang="en-US"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３　大阪府立大学及び大阪市立大学に関する目標</a:t>
                      </a:r>
                      <a:endParaRPr lang="en-US" altLang="ja-JP"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第３  業務運営の改善及び効率化に関する目標 </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１　運営体制</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２　組織力の向上</a:t>
                      </a: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第４  財務内容の改善に関する目標</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１　自己収入等の確保 </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２　効率的な運営の推進</a:t>
                      </a:r>
                    </a:p>
                    <a:p>
                      <a:pPr algn="l">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第５　自己点検・評価及び当該状況に係る情報の提供に</a:t>
                      </a:r>
                      <a:b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b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関する目標 </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１　自己点検・評価の実施</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２　情報の提供と戦略的広報の展開</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第６　その他業務運営に関する重要目標</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１　施設設備の整備等</a:t>
                      </a:r>
                    </a:p>
                    <a:p>
                      <a:pPr marL="0" marR="0" lvl="0" indent="0" algn="just" defTabSz="1419515" rtl="0" eaLnBrk="1" fontAlgn="auto" latinLnBrk="0" hangingPunct="1">
                        <a:lnSpc>
                          <a:spcPct val="10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２　安全・危機管理・環境マネジメント等</a:t>
                      </a:r>
                      <a:endParaRPr lang="en-US" altLang="ja-JP"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３　人権の尊重及び法令遵守等</a:t>
                      </a:r>
                    </a:p>
                    <a:p>
                      <a:pPr algn="just">
                        <a:spcAft>
                          <a:spcPts val="0"/>
                        </a:spcAft>
                      </a:pPr>
                      <a:r>
                        <a:rPr lang="ja-JP" altLang="en-US" sz="105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４　大学・高専支援者との連携強化</a:t>
                      </a:r>
                    </a:p>
                    <a:p>
                      <a:pPr marL="355600" indent="-355600" algn="just">
                        <a:spcAft>
                          <a:spcPts val="0"/>
                        </a:spcAft>
                      </a:pPr>
                      <a:r>
                        <a:rPr lang="ja-JP" altLang="en-US" sz="105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５　住吉市民病院跡地に整備する新施設の開設</a:t>
                      </a:r>
                      <a:endParaRPr lang="en-US" altLang="ja-JP"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355600" indent="-355600" algn="just">
                        <a:spcAft>
                          <a:spcPts val="0"/>
                        </a:spcAft>
                      </a:pPr>
                      <a:r>
                        <a:rPr lang="ja-JP" altLang="en-US" sz="105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に向けた取組の推進</a:t>
                      </a:r>
                    </a:p>
                    <a:p>
                      <a:pPr algn="just">
                        <a:spcAft>
                          <a:spcPts val="0"/>
                        </a:spcAft>
                      </a:pPr>
                      <a:endPar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別表第１</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別表第２</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前文</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第１　中期目標の期間及び教育研究上の基本組織</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１　中期目標の期間</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２　教育研究上の基本組織</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第２　教育研究等の質の向上に関する目標</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１　大阪府立大学に関する目標</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２　大阪市立大学に関する目標</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３　高専に関する目標</a:t>
                      </a:r>
                    </a:p>
                    <a:p>
                      <a:pPr algn="just">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第３  業務運営の改善及び効率化に関する目標 </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１　運営体制</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２　組織力の向上</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３　施設設備の有効利用等</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第４  財務内容の改善に関する目標</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１　自己収入等の確保 </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２　効率的な運営の推進</a:t>
                      </a:r>
                    </a:p>
                    <a:p>
                      <a:pPr algn="l">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第５　自己点検・評価及び当該状況に係る情報の提供に</a:t>
                      </a:r>
                      <a:b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b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関する目標 </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１　自己点検・評価の実施</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２　情報の提供と戦略的広報の展開</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第６　その他業務運営に関する重要目標</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１　施設設備の整備等</a:t>
                      </a:r>
                    </a:p>
                    <a:p>
                      <a:pPr algn="just">
                        <a:spcAft>
                          <a:spcPts val="0"/>
                        </a:spcAft>
                      </a:pPr>
                      <a:r>
                        <a:rPr lang="ja-JP" altLang="en-US" sz="105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２　安全管理等</a:t>
                      </a:r>
                    </a:p>
                    <a:p>
                      <a:pPr algn="just">
                        <a:spcAft>
                          <a:spcPts val="0"/>
                        </a:spcAft>
                      </a:pPr>
                      <a:r>
                        <a:rPr lang="ja-JP" altLang="en-US" sz="105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３　人権の尊重</a:t>
                      </a:r>
                    </a:p>
                    <a:p>
                      <a:pPr algn="just">
                        <a:spcAft>
                          <a:spcPts val="0"/>
                        </a:spcAft>
                      </a:pPr>
                      <a:r>
                        <a:rPr lang="ja-JP" altLang="en-US" sz="105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４　コンプライアンスの徹底</a:t>
                      </a:r>
                    </a:p>
                    <a:p>
                      <a:pPr algn="just">
                        <a:spcAft>
                          <a:spcPts val="0"/>
                        </a:spcAft>
                      </a:pPr>
                      <a:r>
                        <a:rPr lang="ja-JP" altLang="en-US" sz="105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５　リスクマネジメントの徹底</a:t>
                      </a:r>
                    </a:p>
                    <a:p>
                      <a:pPr algn="just">
                        <a:spcAft>
                          <a:spcPts val="0"/>
                        </a:spcAft>
                      </a:pPr>
                      <a:r>
                        <a:rPr lang="ja-JP" altLang="en-US" sz="105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６　支援組織の強化</a:t>
                      </a:r>
                    </a:p>
                    <a:p>
                      <a:pPr algn="just">
                        <a:spcAft>
                          <a:spcPts val="0"/>
                        </a:spcAft>
                      </a:pP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第７　両大学の統合等に関する目標 </a:t>
                      </a:r>
                    </a:p>
                    <a:p>
                      <a:pPr algn="just">
                        <a:spcAft>
                          <a:spcPts val="0"/>
                        </a:spcAft>
                      </a:pP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１　両大学の統合による新大学実現へ向けた取組の推進 </a:t>
                      </a:r>
                    </a:p>
                    <a:p>
                      <a:pPr algn="just">
                        <a:spcAft>
                          <a:spcPts val="0"/>
                        </a:spcAft>
                      </a:pP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２　両大学の連携の推進</a:t>
                      </a:r>
                    </a:p>
                    <a:p>
                      <a:pPr algn="just">
                        <a:spcAft>
                          <a:spcPts val="0"/>
                        </a:spcAft>
                      </a:pPr>
                      <a:r>
                        <a:rPr lang="ja-JP" altLang="en-US"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３　新大学に関する目標</a:t>
                      </a:r>
                      <a:endParaRPr lang="en-US" altLang="ja-JP" sz="105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別表第１</a:t>
                      </a:r>
                    </a:p>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別表第２</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2209484"/>
                  </a:ext>
                </a:extLst>
              </a:tr>
            </a:tbl>
          </a:graphicData>
        </a:graphic>
      </p:graphicFrame>
      <p:sp>
        <p:nvSpPr>
          <p:cNvPr id="10" name="正方形/長方形 9">
            <a:extLst>
              <a:ext uri="{FF2B5EF4-FFF2-40B4-BE49-F238E27FC236}">
                <a16:creationId xmlns:a16="http://schemas.microsoft.com/office/drawing/2014/main" id="{4CF0797C-8A94-4A44-824E-FAA1FC6CA31C}"/>
              </a:ext>
            </a:extLst>
          </p:cNvPr>
          <p:cNvSpPr/>
          <p:nvPr/>
        </p:nvSpPr>
        <p:spPr>
          <a:xfrm>
            <a:off x="42738" y="4127549"/>
            <a:ext cx="7021951" cy="6205513"/>
          </a:xfrm>
          <a:prstGeom prst="rect">
            <a:avLst/>
          </a:prstGeom>
          <a:no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F87C6F48-90D1-4529-B04F-E16859854383}"/>
              </a:ext>
            </a:extLst>
          </p:cNvPr>
          <p:cNvSpPr/>
          <p:nvPr/>
        </p:nvSpPr>
        <p:spPr>
          <a:xfrm>
            <a:off x="26980" y="3996358"/>
            <a:ext cx="2796578" cy="26977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a:solidFill>
                  <a:schemeClr val="tx1"/>
                </a:solidFill>
                <a:latin typeface="Meiryo UI" panose="020B0604030504040204" pitchFamily="50" charset="-128"/>
                <a:ea typeface="Meiryo UI" panose="020B0604030504040204" pitchFamily="50" charset="-128"/>
              </a:rPr>
              <a:t>2. </a:t>
            </a:r>
            <a:r>
              <a:rPr lang="ja-JP" altLang="en-US" sz="1200" b="1" dirty="0">
                <a:solidFill>
                  <a:schemeClr val="tx1"/>
                </a:solidFill>
                <a:latin typeface="Meiryo UI" panose="020B0604030504040204" pitchFamily="50" charset="-128"/>
                <a:ea typeface="Meiryo UI" panose="020B0604030504040204" pitchFamily="50" charset="-128"/>
              </a:rPr>
              <a:t>中期目標変更案の章立て</a:t>
            </a: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4CF0797C-8A94-4A44-824E-FAA1FC6CA31C}"/>
              </a:ext>
            </a:extLst>
          </p:cNvPr>
          <p:cNvSpPr/>
          <p:nvPr/>
        </p:nvSpPr>
        <p:spPr>
          <a:xfrm>
            <a:off x="7210426" y="635000"/>
            <a:ext cx="7094576" cy="9698062"/>
          </a:xfrm>
          <a:prstGeom prst="rect">
            <a:avLst/>
          </a:prstGeom>
          <a:no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F87C6F48-90D1-4529-B04F-E16859854383}"/>
              </a:ext>
            </a:extLst>
          </p:cNvPr>
          <p:cNvSpPr/>
          <p:nvPr/>
        </p:nvSpPr>
        <p:spPr>
          <a:xfrm>
            <a:off x="7200900" y="501874"/>
            <a:ext cx="2360983" cy="26977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a:solidFill>
                  <a:schemeClr val="tx1"/>
                </a:solidFill>
                <a:latin typeface="Meiryo UI" panose="020B0604030504040204" pitchFamily="50" charset="-128"/>
                <a:ea typeface="Meiryo UI" panose="020B0604030504040204" pitchFamily="50" charset="-128"/>
              </a:rPr>
              <a:t>3. </a:t>
            </a:r>
            <a:r>
              <a:rPr lang="ja-JP" altLang="en-US" sz="1200" b="1" dirty="0">
                <a:solidFill>
                  <a:schemeClr val="tx1"/>
                </a:solidFill>
                <a:latin typeface="Meiryo UI" panose="020B0604030504040204" pitchFamily="50" charset="-128"/>
                <a:ea typeface="Meiryo UI" panose="020B0604030504040204" pitchFamily="50" charset="-128"/>
              </a:rPr>
              <a:t>主な変更点</a:t>
            </a: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26" name="Rectangle 6"/>
          <p:cNvSpPr>
            <a:spLocks noChangeArrowheads="1"/>
          </p:cNvSpPr>
          <p:nvPr/>
        </p:nvSpPr>
        <p:spPr bwMode="auto">
          <a:xfrm>
            <a:off x="7406520" y="9758352"/>
            <a:ext cx="6854752" cy="50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lvl="0" defTabSz="914400">
              <a:lnSpc>
                <a:spcPts val="1600"/>
              </a:lnSpc>
            </a:pP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a:latin typeface="Meiryo UI" panose="020B0604030504040204" pitchFamily="50" charset="-128"/>
                <a:ea typeface="Meiryo UI" panose="020B0604030504040204" pitchFamily="50" charset="-128"/>
              </a:rPr>
              <a:t>住吉市民病院跡地に整備する新施設の開設に向けた取組の推進</a:t>
            </a:r>
            <a:endParaRPr kumimoji="0" lang="en-US" altLang="ja-JP" sz="1200" b="1" dirty="0">
              <a:latin typeface="Meiryo UI" panose="020B0604030504040204" pitchFamily="50" charset="-128"/>
              <a:ea typeface="Meiryo UI" panose="020B0604030504040204" pitchFamily="50" charset="-128"/>
            </a:endParaRPr>
          </a:p>
          <a:p>
            <a:pPr lvl="0" defTabSz="914400">
              <a:lnSpc>
                <a:spcPts val="1600"/>
              </a:lnSpc>
            </a:pPr>
            <a:r>
              <a:rPr kumimoji="0" lang="ja-JP" altLang="en-US" sz="1200" b="1" dirty="0">
                <a:latin typeface="Meiryo UI" panose="020B0604030504040204" pitchFamily="50" charset="-128"/>
                <a:ea typeface="Meiryo UI" panose="020B0604030504040204" pitchFamily="50" charset="-128"/>
              </a:rPr>
              <a:t>　　 </a:t>
            </a:r>
            <a:r>
              <a:rPr kumimoji="0" lang="ja-JP" altLang="en-US" sz="1200" dirty="0">
                <a:latin typeface="Meiryo UI" panose="020B0604030504040204" pitchFamily="50" charset="-128"/>
                <a:ea typeface="Meiryo UI" panose="020B0604030504040204" pitchFamily="50" charset="-128"/>
              </a:rPr>
              <a:t>住吉市民病院跡地に整備する新施設の準備に関する目標を記載。</a:t>
            </a:r>
          </a:p>
        </p:txBody>
      </p:sp>
      <p:sp>
        <p:nvSpPr>
          <p:cNvPr id="27" name="正方形/長方形 26"/>
          <p:cNvSpPr/>
          <p:nvPr/>
        </p:nvSpPr>
        <p:spPr>
          <a:xfrm>
            <a:off x="101699" y="463772"/>
            <a:ext cx="7605276" cy="1759456"/>
          </a:xfrm>
          <a:prstGeom prst="rect">
            <a:avLst/>
          </a:prstGeom>
        </p:spPr>
        <p:txBody>
          <a:bodyPr wrap="square" rIns="36000">
            <a:spAutoFit/>
          </a:bodyPr>
          <a:lstStyle/>
          <a:p>
            <a:pPr lvl="0" defTabSz="457200">
              <a:lnSpc>
                <a:spcPts val="1600"/>
              </a:lnSpc>
              <a:spcBef>
                <a:spcPts val="300"/>
              </a:spcBef>
              <a:defRPr/>
            </a:pPr>
            <a:r>
              <a:rPr lang="ja-JP" altLang="en-US" sz="1200" dirty="0">
                <a:latin typeface="Meiryo UI" panose="020B0604030504040204" pitchFamily="50" charset="-128"/>
                <a:ea typeface="Meiryo UI" panose="020B0604030504040204" pitchFamily="50" charset="-128"/>
              </a:rPr>
              <a:t>＜これまでの経過＞</a:t>
            </a:r>
            <a:endParaRPr lang="en-US" altLang="ja-JP" sz="1200" dirty="0">
              <a:latin typeface="Meiryo UI" panose="020B0604030504040204" pitchFamily="50" charset="-128"/>
              <a:ea typeface="Meiryo UI" panose="020B0604030504040204" pitchFamily="50" charset="-128"/>
            </a:endParaRPr>
          </a:p>
          <a:p>
            <a:pPr lvl="0" defTabSz="457200">
              <a:lnSpc>
                <a:spcPts val="1600"/>
              </a:lnSpc>
              <a:spcBef>
                <a:spcPts val="300"/>
              </a:spcBef>
              <a:defRP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rPr>
              <a:t>月、公立大学法人大阪府立大学と公立大学法人大阪市立大学との法人統合による</a:t>
            </a:r>
            <a:endParaRPr lang="en-US" altLang="ja-JP" sz="1200" dirty="0">
              <a:latin typeface="Meiryo UI" panose="020B0604030504040204" pitchFamily="50" charset="-128"/>
              <a:ea typeface="Meiryo UI" panose="020B0604030504040204" pitchFamily="50" charset="-128"/>
            </a:endParaRPr>
          </a:p>
          <a:p>
            <a:pPr lvl="0" defTabSz="457200">
              <a:lnSpc>
                <a:spcPts val="1600"/>
              </a:lnSpc>
              <a:spcBef>
                <a:spcPts val="300"/>
              </a:spcBef>
              <a:defRPr/>
            </a:pPr>
            <a:r>
              <a:rPr lang="ja-JP" altLang="en-US" sz="1200" dirty="0">
                <a:latin typeface="Meiryo UI" panose="020B0604030504040204" pitchFamily="50" charset="-128"/>
                <a:ea typeface="Meiryo UI" panose="020B0604030504040204" pitchFamily="50" charset="-128"/>
              </a:rPr>
              <a:t>　　 公立大学法人大阪新設に伴い、公立大学法人大阪第</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期中期目標を策定</a:t>
            </a:r>
            <a:endParaRPr lang="en-US" altLang="ja-JP" sz="1200" dirty="0">
              <a:latin typeface="Meiryo UI" panose="020B0604030504040204" pitchFamily="50" charset="-128"/>
              <a:ea typeface="Meiryo UI" panose="020B0604030504040204" pitchFamily="50" charset="-128"/>
            </a:endParaRPr>
          </a:p>
          <a:p>
            <a:pPr lvl="0" defTabSz="457200">
              <a:lnSpc>
                <a:spcPts val="1600"/>
              </a:lnSpc>
              <a:spcBef>
                <a:spcPts val="300"/>
              </a:spcBef>
              <a:defRP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2020</a:t>
            </a:r>
            <a:r>
              <a:rPr lang="ja-JP" altLang="en-US" sz="1200" dirty="0">
                <a:latin typeface="Meiryo UI" panose="020B0604030504040204" pitchFamily="50" charset="-128"/>
                <a:ea typeface="Meiryo UI" panose="020B0604030504040204" pitchFamily="50" charset="-128"/>
              </a:rPr>
              <a:t>年３月、中期目標を変更し、</a:t>
            </a:r>
            <a:r>
              <a:rPr lang="ja-JP" altLang="en-US" sz="1200" u="sng" dirty="0">
                <a:latin typeface="Meiryo UI" panose="020B0604030504040204" pitchFamily="50" charset="-128"/>
                <a:ea typeface="Meiryo UI" panose="020B0604030504040204" pitchFamily="50" charset="-128"/>
              </a:rPr>
              <a:t>大阪府立大学と大阪市立大学の統合による新大学を</a:t>
            </a:r>
            <a:r>
              <a:rPr lang="en-US" altLang="ja-JP" sz="1200" u="sng" dirty="0">
                <a:latin typeface="Meiryo UI" panose="020B0604030504040204" pitchFamily="50" charset="-128"/>
                <a:ea typeface="Meiryo UI" panose="020B0604030504040204" pitchFamily="50" charset="-128"/>
              </a:rPr>
              <a:t>2022</a:t>
            </a:r>
            <a:r>
              <a:rPr lang="ja-JP" altLang="en-US" sz="1200" u="sng" dirty="0">
                <a:latin typeface="Meiryo UI" panose="020B0604030504040204" pitchFamily="50" charset="-128"/>
                <a:ea typeface="Meiryo UI" panose="020B0604030504040204" pitchFamily="50" charset="-128"/>
              </a:rPr>
              <a:t>年度に</a:t>
            </a:r>
            <a:endParaRPr lang="en-US" altLang="ja-JP" sz="1200" u="sng" dirty="0">
              <a:latin typeface="Meiryo UI" panose="020B0604030504040204" pitchFamily="50" charset="-128"/>
              <a:ea typeface="Meiryo UI" panose="020B0604030504040204" pitchFamily="50" charset="-128"/>
            </a:endParaRPr>
          </a:p>
          <a:p>
            <a:pPr lvl="0" defTabSz="457200">
              <a:lnSpc>
                <a:spcPts val="1600"/>
              </a:lnSpc>
              <a:spcBef>
                <a:spcPts val="300"/>
              </a:spcBef>
              <a:defRPr/>
            </a:pPr>
            <a:r>
              <a:rPr lang="en-US" altLang="ja-JP"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設置する旨</a:t>
            </a:r>
            <a:r>
              <a:rPr lang="ja-JP" altLang="en-US" sz="1200" dirty="0">
                <a:latin typeface="Meiryo UI" panose="020B0604030504040204" pitchFamily="50" charset="-128"/>
                <a:ea typeface="Meiryo UI" panose="020B0604030504040204" pitchFamily="50" charset="-128"/>
              </a:rPr>
              <a:t>を</a:t>
            </a:r>
            <a:r>
              <a:rPr lang="ja-JP" altLang="en-US" sz="1200" u="sng" dirty="0">
                <a:latin typeface="Meiryo UI" panose="020B0604030504040204" pitchFamily="50" charset="-128"/>
                <a:ea typeface="Meiryo UI" panose="020B0604030504040204" pitchFamily="50" charset="-128"/>
              </a:rPr>
              <a:t>明記</a:t>
            </a:r>
            <a:r>
              <a:rPr lang="ja-JP" altLang="en-US" sz="1200" dirty="0">
                <a:latin typeface="Meiryo UI" panose="020B0604030504040204" pitchFamily="50" charset="-128"/>
                <a:ea typeface="Meiryo UI" panose="020B0604030504040204" pitchFamily="50" charset="-128"/>
              </a:rPr>
              <a:t>。併せて、</a:t>
            </a:r>
            <a:r>
              <a:rPr lang="ja-JP" altLang="en-US" sz="1200" u="sng" dirty="0">
                <a:latin typeface="Meiryo UI" panose="020B0604030504040204" pitchFamily="50" charset="-128"/>
                <a:ea typeface="Meiryo UI" panose="020B0604030504040204" pitchFamily="50" charset="-128"/>
              </a:rPr>
              <a:t>新大学に関する目標として、新大学の基本的役割（教育・研究・社会貢献）や、</a:t>
            </a:r>
            <a:endParaRPr lang="en-US" altLang="ja-JP" sz="1200" u="sng" dirty="0">
              <a:latin typeface="Meiryo UI" panose="020B0604030504040204" pitchFamily="50" charset="-128"/>
              <a:ea typeface="Meiryo UI" panose="020B0604030504040204" pitchFamily="50" charset="-128"/>
            </a:endParaRPr>
          </a:p>
          <a:p>
            <a:pPr lvl="0" defTabSz="457200">
              <a:lnSpc>
                <a:spcPts val="1600"/>
              </a:lnSpc>
              <a:spcBef>
                <a:spcPts val="300"/>
              </a:spcBef>
              <a:defRPr/>
            </a:pPr>
            <a:r>
              <a:rPr lang="en-US" altLang="ja-JP"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大阪の発展に貢献する２つの新機能（都市シンクタンク機能や技術インキュベーション機能）、</a:t>
            </a:r>
            <a:endParaRPr lang="en-US" altLang="ja-JP" sz="1200" u="sng" dirty="0">
              <a:latin typeface="Meiryo UI" panose="020B0604030504040204" pitchFamily="50" charset="-128"/>
              <a:ea typeface="Meiryo UI" panose="020B0604030504040204" pitchFamily="50" charset="-128"/>
            </a:endParaRPr>
          </a:p>
          <a:p>
            <a:pPr lvl="0" defTabSz="457200">
              <a:lnSpc>
                <a:spcPts val="1600"/>
              </a:lnSpc>
              <a:spcBef>
                <a:spcPts val="300"/>
              </a:spcBef>
              <a:defRPr/>
            </a:pPr>
            <a:r>
              <a:rPr lang="en-US" altLang="ja-JP"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国際力の強化などの内容を追加</a:t>
            </a:r>
            <a:r>
              <a:rPr lang="ja-JP" altLang="en-US" sz="1200" dirty="0">
                <a:latin typeface="Meiryo UI" panose="020B0604030504040204" pitchFamily="50" charset="-128"/>
                <a:ea typeface="Meiryo UI" panose="020B0604030504040204" pitchFamily="50" charset="-128"/>
              </a:rPr>
              <a:t>。</a:t>
            </a:r>
          </a:p>
        </p:txBody>
      </p:sp>
      <p:sp>
        <p:nvSpPr>
          <p:cNvPr id="28" name="正方形/長方形 27">
            <a:extLst>
              <a:ext uri="{FF2B5EF4-FFF2-40B4-BE49-F238E27FC236}">
                <a16:creationId xmlns:a16="http://schemas.microsoft.com/office/drawing/2014/main" id="{A19863F6-F374-43F2-BFA4-67620D27A882}"/>
              </a:ext>
            </a:extLst>
          </p:cNvPr>
          <p:cNvSpPr/>
          <p:nvPr/>
        </p:nvSpPr>
        <p:spPr>
          <a:xfrm>
            <a:off x="7343409" y="922731"/>
            <a:ext cx="6840000" cy="276999"/>
          </a:xfrm>
          <a:prstGeom prst="rect">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wrap="square" anchor="ctr">
            <a:spAutoFit/>
          </a:bodyPr>
          <a:lstStyle/>
          <a:p>
            <a:r>
              <a:rPr lang="ja-JP" altLang="en-US" sz="1200" b="1" dirty="0">
                <a:latin typeface="Meiryo UI" panose="020B0604030504040204" pitchFamily="50" charset="-128"/>
                <a:ea typeface="Meiryo UI" panose="020B0604030504040204" pitchFamily="50" charset="-128"/>
              </a:rPr>
              <a:t>前文</a:t>
            </a:r>
            <a:endParaRPr lang="en-US" altLang="ja-JP" sz="1200" b="1" dirty="0">
              <a:latin typeface="Meiryo UI" panose="020B0604030504040204" pitchFamily="50" charset="-128"/>
              <a:ea typeface="Meiryo UI" panose="020B0604030504040204" pitchFamily="50" charset="-128"/>
            </a:endParaRPr>
          </a:p>
        </p:txBody>
      </p:sp>
      <p:sp>
        <p:nvSpPr>
          <p:cNvPr id="31" name="Rectangle 6">
            <a:extLst>
              <a:ext uri="{FF2B5EF4-FFF2-40B4-BE49-F238E27FC236}">
                <a16:creationId xmlns:a16="http://schemas.microsoft.com/office/drawing/2014/main" id="{54B55D4C-2190-490A-ADA4-2B47DB8EC8E8}"/>
              </a:ext>
            </a:extLst>
          </p:cNvPr>
          <p:cNvSpPr>
            <a:spLocks noChangeArrowheads="1"/>
          </p:cNvSpPr>
          <p:nvPr/>
        </p:nvSpPr>
        <p:spPr bwMode="auto">
          <a:xfrm>
            <a:off x="7391387" y="1229236"/>
            <a:ext cx="6815191" cy="48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lvl="0" defTabSz="914400">
              <a:lnSpc>
                <a:spcPts val="1600"/>
              </a:lnSpc>
            </a:pP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　新大学基本構想に基づく取組を進め、</a:t>
            </a:r>
            <a:r>
              <a:rPr kumimoji="0" lang="ja-JP" altLang="en-US" sz="1200" b="1" i="0"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世界水準の高度研究型大学</a:t>
            </a:r>
            <a:r>
              <a:rPr kumimoji="0" lang="ja-JP" altLang="en-US" sz="1200" b="0" i="0"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を目指す。</a:t>
            </a:r>
            <a:endParaRPr kumimoji="0" lang="en-US" altLang="ja-JP" sz="1200" b="0" i="0"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endParaRPr>
          </a:p>
          <a:p>
            <a:pPr lvl="0" defTabSz="914400">
              <a:lnSpc>
                <a:spcPts val="1600"/>
              </a:lnSpc>
            </a:pP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a:latin typeface="Meiryo UI" panose="020B0604030504040204" pitchFamily="50" charset="-128"/>
                <a:ea typeface="Meiryo UI" panose="020B0604030504040204" pitchFamily="50" charset="-128"/>
                <a:cs typeface="Times New Roman" panose="02020603050405020304" pitchFamily="18" charset="0"/>
              </a:rPr>
              <a:t>大学統合による効果を最大限発揮</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させる旨を明記。</a:t>
            </a:r>
            <a:endParaRPr kumimoji="0" lang="ja-JP" altLang="en-US" sz="1200" i="0" strike="noStrike" cap="none" normalizeH="0" baseline="0" dirty="0">
              <a:ln>
                <a:noFill/>
              </a:ln>
              <a:effectLst/>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99108E64-D65F-4481-BB15-0168C511D78B}"/>
              </a:ext>
            </a:extLst>
          </p:cNvPr>
          <p:cNvSpPr/>
          <p:nvPr/>
        </p:nvSpPr>
        <p:spPr>
          <a:xfrm>
            <a:off x="7343409" y="1862347"/>
            <a:ext cx="6840000" cy="275039"/>
          </a:xfrm>
          <a:prstGeom prst="rect">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wrap="square" anchor="ctr">
            <a:spAutoFit/>
          </a:bodyPr>
          <a:lstStyle/>
          <a:p>
            <a:r>
              <a:rPr lang="ja-JP" altLang="en-US" sz="1200" b="1" dirty="0">
                <a:latin typeface="Meiryo UI" panose="020B0604030504040204" pitchFamily="50" charset="-128"/>
                <a:ea typeface="Meiryo UI" panose="020B0604030504040204" pitchFamily="50" charset="-128"/>
              </a:rPr>
              <a:t>第２　教育研究等の質の向上に関する目標</a:t>
            </a:r>
            <a:endParaRPr lang="en-US" altLang="ja-JP" sz="1200" b="1" dirty="0">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99108E64-D65F-4481-BB15-0168C511D78B}"/>
              </a:ext>
            </a:extLst>
          </p:cNvPr>
          <p:cNvSpPr/>
          <p:nvPr/>
        </p:nvSpPr>
        <p:spPr>
          <a:xfrm>
            <a:off x="7419571" y="2191161"/>
            <a:ext cx="6772850" cy="283691"/>
          </a:xfrm>
          <a:prstGeom prst="rect">
            <a:avLst/>
          </a:prstGeom>
          <a:solidFill>
            <a:srgbClr val="E8EEF8"/>
          </a:solidFill>
          <a:ln>
            <a:noFill/>
          </a:ln>
        </p:spPr>
        <p:style>
          <a:lnRef idx="2">
            <a:schemeClr val="dk1">
              <a:shade val="50000"/>
            </a:schemeClr>
          </a:lnRef>
          <a:fillRef idx="1">
            <a:schemeClr val="dk1"/>
          </a:fillRef>
          <a:effectRef idx="0">
            <a:schemeClr val="dk1"/>
          </a:effectRef>
          <a:fontRef idx="minor">
            <a:schemeClr val="lt1"/>
          </a:fontRef>
        </p:style>
        <p:txBody>
          <a:bodyPr wrap="square" anchor="ctr">
            <a:spAutoFit/>
          </a:bodyPr>
          <a:lstStyle/>
          <a:p>
            <a:r>
              <a:rPr lang="ja-JP" altLang="en-US" sz="1200" b="1" dirty="0">
                <a:solidFill>
                  <a:schemeClr val="tx1"/>
                </a:solidFill>
                <a:latin typeface="Meiryo UI" panose="020B0604030504040204" pitchFamily="50" charset="-128"/>
                <a:ea typeface="Meiryo UI" panose="020B0604030504040204" pitchFamily="50" charset="-128"/>
              </a:rPr>
              <a:t>１　大阪公立大学に関する目標</a:t>
            </a: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C58E015F-2A28-48E6-943D-199FD4530CD8}"/>
              </a:ext>
            </a:extLst>
          </p:cNvPr>
          <p:cNvSpPr txBox="1"/>
          <p:nvPr/>
        </p:nvSpPr>
        <p:spPr>
          <a:xfrm>
            <a:off x="7601183" y="3062443"/>
            <a:ext cx="6591238" cy="1365963"/>
          </a:xfrm>
          <a:prstGeom prst="rect">
            <a:avLst/>
          </a:prstGeom>
          <a:noFill/>
          <a:ln w="6350" cmpd="sng">
            <a:noFill/>
            <a:prstDash val="dash"/>
          </a:ln>
        </p:spPr>
        <p:txBody>
          <a:bodyPr wrap="square" lIns="72000" tIns="72000" rIns="72000" bIns="72000" rtlCol="0">
            <a:noAutofit/>
          </a:bodyPr>
          <a:lstStyle/>
          <a:p>
            <a:pPr defTabSz="914400">
              <a:lnSpc>
                <a:spcPts val="1600"/>
              </a:lnSpc>
            </a:pP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a:t>
            </a:r>
            <a:r>
              <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rPr>
              <a:t>1</a:t>
            </a: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）教育に関する目標 </a:t>
            </a:r>
            <a:r>
              <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地域社会から国際社会まで幅広く活躍できる人材、実践力を備えた職業人や研究者を育成</a:t>
            </a:r>
            <a:endPar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lvl="0" defTabSz="914400">
              <a:lnSpc>
                <a:spcPts val="1600"/>
              </a:lnSpc>
            </a:pP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a:t>
            </a:r>
            <a:r>
              <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rPr>
              <a:t>2</a:t>
            </a: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）研究に関する目標</a:t>
            </a:r>
            <a:r>
              <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rPr>
              <a:t> : </a:t>
            </a: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イノベーション創出や現代社会の課題解決に資する先端研究・異分野融合研究を推進</a:t>
            </a:r>
            <a:endPar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lvl="0" defTabSz="914400">
              <a:lnSpc>
                <a:spcPts val="1600"/>
              </a:lnSpc>
            </a:pP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a:t>
            </a:r>
            <a:r>
              <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rPr>
              <a:t>3</a:t>
            </a: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）社会貢献に関する目標 </a:t>
            </a:r>
            <a:r>
              <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諸機関との連携強化、地域で活躍する人材の育成、生涯学習、産業活性化への貢献</a:t>
            </a:r>
            <a:endPar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lvl="0" defTabSz="914400">
              <a:lnSpc>
                <a:spcPts val="1600"/>
              </a:lnSpc>
            </a:pPr>
            <a:r>
              <a:rPr kumimoji="0" lang="ja-JP" altLang="en-US" sz="1050" b="1" dirty="0">
                <a:latin typeface="Meiryo UI" panose="020B0604030504040204" pitchFamily="50" charset="-128"/>
                <a:ea typeface="Meiryo UI" panose="020B0604030504040204" pitchFamily="50" charset="-128"/>
                <a:cs typeface="Times New Roman" panose="02020603050405020304" pitchFamily="18" charset="0"/>
              </a:rPr>
              <a:t>（</a:t>
            </a:r>
            <a:r>
              <a:rPr kumimoji="0" lang="en-US" altLang="ja-JP" sz="1050" b="1" dirty="0">
                <a:latin typeface="Meiryo UI" panose="020B0604030504040204" pitchFamily="50" charset="-128"/>
                <a:ea typeface="Meiryo UI" panose="020B0604030504040204" pitchFamily="50" charset="-128"/>
                <a:cs typeface="Times New Roman" panose="02020603050405020304" pitchFamily="18" charset="0"/>
              </a:rPr>
              <a:t>4</a:t>
            </a:r>
            <a:r>
              <a:rPr kumimoji="0" lang="ja-JP" altLang="en-US" sz="1050" b="1" dirty="0">
                <a:latin typeface="Meiryo UI" panose="020B0604030504040204" pitchFamily="50" charset="-128"/>
                <a:ea typeface="Meiryo UI" panose="020B0604030504040204" pitchFamily="50" charset="-128"/>
                <a:cs typeface="Times New Roman" panose="02020603050405020304" pitchFamily="18" charset="0"/>
              </a:rPr>
              <a:t>）大阪の発展に貢献する２つの新機能に関する目標 </a:t>
            </a:r>
            <a:r>
              <a:rPr kumimoji="0" lang="en-US" altLang="ja-JP" sz="1050" b="1" dirty="0">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050" b="1" dirty="0">
                <a:latin typeface="Meiryo UI" panose="020B0604030504040204" pitchFamily="50" charset="-128"/>
                <a:ea typeface="Meiryo UI" panose="020B0604030504040204" pitchFamily="50" charset="-128"/>
                <a:cs typeface="Times New Roman" panose="02020603050405020304" pitchFamily="18" charset="0"/>
              </a:rPr>
              <a:t> 都市シンクタンク機能及び技術インキュベーション機能</a:t>
            </a:r>
          </a:p>
          <a:p>
            <a:pPr lvl="0" defTabSz="914400">
              <a:lnSpc>
                <a:spcPts val="1600"/>
              </a:lnSpc>
            </a:pP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a:t>
            </a:r>
            <a:r>
              <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rPr>
              <a:t>5</a:t>
            </a: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）国際力の強化に関する目標</a:t>
            </a:r>
            <a:r>
              <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rPr>
              <a:t> : </a:t>
            </a: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英語教育の強化や英語による教育課程の拡充、優秀な留学生の受入れ</a:t>
            </a:r>
          </a:p>
          <a:p>
            <a:pPr lvl="0" defTabSz="914400">
              <a:lnSpc>
                <a:spcPts val="1600"/>
              </a:lnSpc>
            </a:pP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a:t>
            </a:r>
            <a:r>
              <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rPr>
              <a:t>6</a:t>
            </a: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）附属病院に関する目標 </a:t>
            </a:r>
            <a:r>
              <a:rPr kumimoji="0" lang="ja-JP" altLang="en-US" sz="1050" b="1"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質の高い医療と先進医療を提供、高度専門的な医療人材を育成　</a:t>
            </a:r>
          </a:p>
        </p:txBody>
      </p:sp>
      <p:sp>
        <p:nvSpPr>
          <p:cNvPr id="35" name="Rectangle 6">
            <a:extLst>
              <a:ext uri="{FF2B5EF4-FFF2-40B4-BE49-F238E27FC236}">
                <a16:creationId xmlns:a16="http://schemas.microsoft.com/office/drawing/2014/main" id="{8B1E4867-0044-4FA8-983C-01EA14E035B7}"/>
              </a:ext>
            </a:extLst>
          </p:cNvPr>
          <p:cNvSpPr>
            <a:spLocks noChangeArrowheads="1"/>
          </p:cNvSpPr>
          <p:nvPr/>
        </p:nvSpPr>
        <p:spPr bwMode="auto">
          <a:xfrm>
            <a:off x="7421712" y="2542189"/>
            <a:ext cx="6947999" cy="518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lvl="0" defTabSz="914400">
              <a:lnSpc>
                <a:spcPts val="1600"/>
              </a:lnSpc>
            </a:pPr>
            <a:r>
              <a:rPr kumimoji="0" lang="ja-JP" altLang="en-US" sz="1200" b="0" i="0"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i="0"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「教育」、「研究」、「社会貢献」に関する目標</a:t>
            </a:r>
            <a:r>
              <a:rPr kumimoji="0" lang="ja-JP" altLang="en-US" sz="1200" b="0" i="0"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に加え、「</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大阪の発展に貢献する２つの新機能に関する目標」</a:t>
            </a:r>
            <a:endParaRPr kumimoji="0"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lvl="0" defTabSz="914400">
              <a:lnSpc>
                <a:spcPts val="1600"/>
              </a:lnSpc>
            </a:pP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　　として</a:t>
            </a:r>
            <a:r>
              <a:rPr kumimoji="0" lang="ja-JP" altLang="en-US" sz="1200" b="1" dirty="0">
                <a:latin typeface="Meiryo UI" panose="020B0604030504040204" pitchFamily="50" charset="-128"/>
                <a:ea typeface="Meiryo UI" panose="020B0604030504040204" pitchFamily="50" charset="-128"/>
                <a:cs typeface="Times New Roman" panose="02020603050405020304" pitchFamily="18" charset="0"/>
              </a:rPr>
              <a:t>「都市シンクタンク機能」及び「技術インキュベーション機能」や「国際力の強化に関する目標」</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を指示。</a:t>
            </a:r>
          </a:p>
        </p:txBody>
      </p:sp>
      <p:sp>
        <p:nvSpPr>
          <p:cNvPr id="36" name="Rectangle 6">
            <a:extLst>
              <a:ext uri="{FF2B5EF4-FFF2-40B4-BE49-F238E27FC236}">
                <a16:creationId xmlns:a16="http://schemas.microsoft.com/office/drawing/2014/main" id="{8B1E4867-0044-4FA8-983C-01EA14E035B7}"/>
              </a:ext>
            </a:extLst>
          </p:cNvPr>
          <p:cNvSpPr>
            <a:spLocks noChangeArrowheads="1"/>
          </p:cNvSpPr>
          <p:nvPr/>
        </p:nvSpPr>
        <p:spPr bwMode="auto">
          <a:xfrm>
            <a:off x="7416954" y="4756078"/>
            <a:ext cx="6974692" cy="518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lvl="0" defTabSz="914400">
              <a:lnSpc>
                <a:spcPts val="1600"/>
              </a:lnSpc>
            </a:pP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　</a:t>
            </a:r>
            <a:r>
              <a:rPr kumimoji="0" lang="en-US" altLang="ja-JP" sz="1200" dirty="0">
                <a:latin typeface="Meiryo UI" panose="020B0604030504040204" pitchFamily="50" charset="-128"/>
                <a:ea typeface="Meiryo UI" panose="020B0604030504040204" pitchFamily="50" charset="-128"/>
                <a:cs typeface="Times New Roman" panose="02020603050405020304" pitchFamily="18" charset="0"/>
              </a:rPr>
              <a:t>2021</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年</a:t>
            </a:r>
            <a:r>
              <a:rPr kumimoji="0" lang="en-US" altLang="ja-JP" sz="1200" dirty="0">
                <a:latin typeface="Meiryo UI" panose="020B0604030504040204" pitchFamily="50" charset="-128"/>
                <a:ea typeface="Meiryo UI" panose="020B0604030504040204" pitchFamily="50" charset="-128"/>
                <a:cs typeface="Times New Roman" panose="02020603050405020304" pitchFamily="18" charset="0"/>
              </a:rPr>
              <a:t>1</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月に策定した「大阪府立大学工業高等専門学校の改革について」の内容を踏まえ、</a:t>
            </a:r>
            <a:endParaRPr kumimoji="0"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lvl="0" defTabSz="914400">
              <a:lnSpc>
                <a:spcPts val="1600"/>
              </a:lnSpc>
            </a:pP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a:latin typeface="Meiryo UI" panose="020B0604030504040204" pitchFamily="50" charset="-128"/>
                <a:ea typeface="Meiryo UI" panose="020B0604030504040204" pitchFamily="50" charset="-128"/>
                <a:cs typeface="Times New Roman" panose="02020603050405020304" pitchFamily="18" charset="0"/>
              </a:rPr>
              <a:t>「教育に関する目標」等</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を変更</a:t>
            </a:r>
            <a:endParaRPr kumimoji="0"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7" name="テキスト ボックス 36"/>
          <p:cNvSpPr txBox="1"/>
          <p:nvPr/>
        </p:nvSpPr>
        <p:spPr>
          <a:xfrm>
            <a:off x="7601183" y="5284641"/>
            <a:ext cx="6579837" cy="513060"/>
          </a:xfrm>
          <a:prstGeom prst="rect">
            <a:avLst/>
          </a:prstGeom>
          <a:noFill/>
          <a:ln w="6350">
            <a:solidFill>
              <a:schemeClr val="tx1"/>
            </a:solidFill>
            <a:prstDash val="dash"/>
          </a:ln>
        </p:spPr>
        <p:txBody>
          <a:bodyPr wrap="square" rtlCol="0" anchor="ctr">
            <a:noAutofit/>
          </a:bodyPr>
          <a:lstStyle/>
          <a:p>
            <a:pPr>
              <a:lnSpc>
                <a:spcPts val="1500"/>
              </a:lnSpc>
            </a:pPr>
            <a:r>
              <a:rPr kumimoji="0" lang="ja-JP" altLang="en-US" sz="1050" b="1"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創造力と高い倫理観を持ち、</a:t>
            </a:r>
            <a:r>
              <a:rPr kumimoji="0" lang="en-US" altLang="ja-JP" sz="1050" b="1" dirty="0">
                <a:latin typeface="Meiryo UI" panose="020B0604030504040204" pitchFamily="50" charset="-128"/>
                <a:ea typeface="Meiryo UI" panose="020B0604030504040204" pitchFamily="50" charset="-128"/>
                <a:cs typeface="Times New Roman" panose="02020603050405020304" pitchFamily="18" charset="0"/>
              </a:rPr>
              <a:t>DX(</a:t>
            </a:r>
            <a:r>
              <a:rPr kumimoji="0" lang="ja-JP" altLang="en-US" sz="1050" b="1" dirty="0">
                <a:latin typeface="Meiryo UI" panose="020B0604030504040204" pitchFamily="50" charset="-128"/>
                <a:ea typeface="Meiryo UI" panose="020B0604030504040204" pitchFamily="50" charset="-128"/>
                <a:cs typeface="Times New Roman" panose="02020603050405020304" pitchFamily="18" charset="0"/>
              </a:rPr>
              <a:t>デジタル・トランスフォーメーション</a:t>
            </a:r>
            <a:r>
              <a:rPr kumimoji="0" lang="en-US" altLang="ja-JP" sz="1050" b="1" dirty="0">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050" b="1" dirty="0">
                <a:latin typeface="Meiryo UI" panose="020B0604030504040204" pitchFamily="50" charset="-128"/>
                <a:ea typeface="Meiryo UI" panose="020B0604030504040204" pitchFamily="50" charset="-128"/>
                <a:cs typeface="Times New Roman" panose="02020603050405020304" pitchFamily="18" charset="0"/>
              </a:rPr>
              <a:t>の推進など</a:t>
            </a: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a:t>
            </a:r>
            <a:r>
              <a:rPr kumimoji="0" lang="en-US" altLang="ja-JP" sz="1050" b="1" dirty="0">
                <a:latin typeface="Meiryo UI" panose="020B0604030504040204" pitchFamily="50" charset="-128"/>
                <a:ea typeface="Meiryo UI" panose="020B0604030504040204" pitchFamily="50" charset="-128"/>
                <a:cs typeface="Times New Roman" panose="02020603050405020304" pitchFamily="18" charset="0"/>
              </a:rPr>
              <a:t>Society5.0</a:t>
            </a:r>
            <a:r>
              <a:rPr kumimoji="0" lang="ja-JP" altLang="en-US" sz="1050" b="1" dirty="0">
                <a:latin typeface="Meiryo UI" panose="020B0604030504040204" pitchFamily="50" charset="-128"/>
                <a:ea typeface="Meiryo UI" panose="020B0604030504040204" pitchFamily="50" charset="-128"/>
                <a:cs typeface="Times New Roman" panose="02020603050405020304" pitchFamily="18" charset="0"/>
              </a:rPr>
              <a:t>に対応したリーダー的資質</a:t>
            </a:r>
            <a:r>
              <a:rPr kumimoji="0" lang="ja-JP" altLang="en-US" sz="1050" b="1">
                <a:latin typeface="Meiryo UI" panose="020B0604030504040204" pitchFamily="50" charset="-128"/>
                <a:ea typeface="Meiryo UI" panose="020B0604030504040204" pitchFamily="50" charset="-128"/>
                <a:cs typeface="Times New Roman" panose="02020603050405020304" pitchFamily="18" charset="0"/>
              </a:rPr>
              <a:t>を備える実践的</a:t>
            </a:r>
            <a:r>
              <a:rPr kumimoji="0" lang="ja-JP" altLang="en-US" sz="1050" b="1" dirty="0">
                <a:latin typeface="Meiryo UI" panose="020B0604030504040204" pitchFamily="50" charset="-128"/>
                <a:ea typeface="Meiryo UI" panose="020B0604030504040204" pitchFamily="50" charset="-128"/>
                <a:cs typeface="Times New Roman" panose="02020603050405020304" pitchFamily="18" charset="0"/>
              </a:rPr>
              <a:t>技術者を養成</a:t>
            </a: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するため、学生が主体的に知識を深め、スキルを高めることができる教育を推進する。</a:t>
            </a:r>
          </a:p>
        </p:txBody>
      </p:sp>
      <p:sp>
        <p:nvSpPr>
          <p:cNvPr id="38" name="正方形/長方形 37">
            <a:extLst>
              <a:ext uri="{FF2B5EF4-FFF2-40B4-BE49-F238E27FC236}">
                <a16:creationId xmlns:a16="http://schemas.microsoft.com/office/drawing/2014/main" id="{99108E64-D65F-4481-BB15-0168C511D78B}"/>
              </a:ext>
            </a:extLst>
          </p:cNvPr>
          <p:cNvSpPr/>
          <p:nvPr/>
        </p:nvSpPr>
        <p:spPr>
          <a:xfrm>
            <a:off x="7420821" y="4459367"/>
            <a:ext cx="6771600" cy="276999"/>
          </a:xfrm>
          <a:prstGeom prst="rect">
            <a:avLst/>
          </a:prstGeom>
          <a:solidFill>
            <a:srgbClr val="E8EEF8"/>
          </a:solidFill>
          <a:ln>
            <a:noFill/>
          </a:ln>
        </p:spPr>
        <p:style>
          <a:lnRef idx="2">
            <a:schemeClr val="dk1">
              <a:shade val="50000"/>
            </a:schemeClr>
          </a:lnRef>
          <a:fillRef idx="1">
            <a:schemeClr val="dk1"/>
          </a:fillRef>
          <a:effectRef idx="0">
            <a:schemeClr val="dk1"/>
          </a:effectRef>
          <a:fontRef idx="minor">
            <a:schemeClr val="lt1"/>
          </a:fontRef>
        </p:style>
        <p:txBody>
          <a:bodyPr wrap="square" anchor="ctr">
            <a:spAutoFit/>
          </a:bodyPr>
          <a:lstStyle/>
          <a:p>
            <a:r>
              <a:rPr lang="en-US" altLang="ja-JP" sz="1200" b="1" dirty="0">
                <a:solidFill>
                  <a:schemeClr val="tx1"/>
                </a:solidFill>
                <a:latin typeface="Meiryo UI" panose="020B0604030504040204" pitchFamily="50" charset="-128"/>
                <a:ea typeface="Meiryo UI" panose="020B0604030504040204" pitchFamily="50" charset="-128"/>
              </a:rPr>
              <a:t>2</a:t>
            </a:r>
            <a:r>
              <a:rPr lang="ja-JP" altLang="en-US" sz="1200" b="1" dirty="0">
                <a:solidFill>
                  <a:schemeClr val="tx1"/>
                </a:solidFill>
                <a:latin typeface="Meiryo UI" panose="020B0604030504040204" pitchFamily="50" charset="-128"/>
                <a:ea typeface="Meiryo UI" panose="020B0604030504040204" pitchFamily="50" charset="-128"/>
              </a:rPr>
              <a:t>　高専に関する目標</a:t>
            </a: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9" name="Rectangle 6">
            <a:extLst>
              <a:ext uri="{FF2B5EF4-FFF2-40B4-BE49-F238E27FC236}">
                <a16:creationId xmlns:a16="http://schemas.microsoft.com/office/drawing/2014/main" id="{8B1E4867-0044-4FA8-983C-01EA14E035B7}"/>
              </a:ext>
            </a:extLst>
          </p:cNvPr>
          <p:cNvSpPr>
            <a:spLocks noChangeArrowheads="1"/>
          </p:cNvSpPr>
          <p:nvPr/>
        </p:nvSpPr>
        <p:spPr bwMode="auto">
          <a:xfrm>
            <a:off x="7387520" y="6226237"/>
            <a:ext cx="6974692" cy="310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lvl="0" defTabSz="914400">
              <a:lnSpc>
                <a:spcPts val="1600"/>
              </a:lnSpc>
            </a:pP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　両大学に在学するものが在学しなくなる日までの間、</a:t>
            </a:r>
            <a:r>
              <a:rPr kumimoji="0" lang="ja-JP" altLang="en-US" sz="1200" b="1" dirty="0">
                <a:latin typeface="Meiryo UI" panose="020B0604030504040204" pitchFamily="50" charset="-128"/>
                <a:ea typeface="Meiryo UI" panose="020B0604030504040204" pitchFamily="50" charset="-128"/>
                <a:cs typeface="Times New Roman" panose="02020603050405020304" pitchFamily="18" charset="0"/>
              </a:rPr>
              <a:t>教育を保障</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する旨を記載。</a:t>
            </a:r>
          </a:p>
        </p:txBody>
      </p:sp>
      <p:sp>
        <p:nvSpPr>
          <p:cNvPr id="40" name="正方形/長方形 39">
            <a:extLst>
              <a:ext uri="{FF2B5EF4-FFF2-40B4-BE49-F238E27FC236}">
                <a16:creationId xmlns:a16="http://schemas.microsoft.com/office/drawing/2014/main" id="{99108E64-D65F-4481-BB15-0168C511D78B}"/>
              </a:ext>
            </a:extLst>
          </p:cNvPr>
          <p:cNvSpPr/>
          <p:nvPr/>
        </p:nvSpPr>
        <p:spPr>
          <a:xfrm>
            <a:off x="7391387" y="5893856"/>
            <a:ext cx="6771600" cy="276999"/>
          </a:xfrm>
          <a:prstGeom prst="rect">
            <a:avLst/>
          </a:prstGeom>
          <a:solidFill>
            <a:srgbClr val="E8EEF8"/>
          </a:solidFill>
          <a:ln>
            <a:noFill/>
          </a:ln>
        </p:spPr>
        <p:style>
          <a:lnRef idx="2">
            <a:schemeClr val="dk1">
              <a:shade val="50000"/>
            </a:schemeClr>
          </a:lnRef>
          <a:fillRef idx="1">
            <a:schemeClr val="dk1"/>
          </a:fillRef>
          <a:effectRef idx="0">
            <a:schemeClr val="dk1"/>
          </a:effectRef>
          <a:fontRef idx="minor">
            <a:schemeClr val="lt1"/>
          </a:fontRef>
        </p:style>
        <p:txBody>
          <a:bodyPr wrap="square" anchor="ctr">
            <a:spAutoFit/>
          </a:bodyPr>
          <a:lstStyle/>
          <a:p>
            <a:r>
              <a:rPr lang="en-US" altLang="ja-JP" sz="1200" b="1" dirty="0">
                <a:solidFill>
                  <a:schemeClr val="tx1"/>
                </a:solidFill>
                <a:latin typeface="Meiryo UI" panose="020B0604030504040204" pitchFamily="50" charset="-128"/>
                <a:ea typeface="Meiryo UI" panose="020B0604030504040204" pitchFamily="50" charset="-128"/>
              </a:rPr>
              <a:t>3</a:t>
            </a:r>
            <a:r>
              <a:rPr lang="ja-JP" altLang="en-US" sz="1200" b="1" dirty="0">
                <a:solidFill>
                  <a:schemeClr val="tx1"/>
                </a:solidFill>
                <a:latin typeface="Meiryo UI" panose="020B0604030504040204" pitchFamily="50" charset="-128"/>
                <a:ea typeface="Meiryo UI" panose="020B0604030504040204" pitchFamily="50" charset="-128"/>
              </a:rPr>
              <a:t>　大阪府立大学及び大阪市立大学に関する目標</a:t>
            </a: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99108E64-D65F-4481-BB15-0168C511D78B}"/>
              </a:ext>
            </a:extLst>
          </p:cNvPr>
          <p:cNvSpPr/>
          <p:nvPr/>
        </p:nvSpPr>
        <p:spPr>
          <a:xfrm>
            <a:off x="7392381" y="7448131"/>
            <a:ext cx="6840000" cy="277200"/>
          </a:xfrm>
          <a:prstGeom prst="rect">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wrap="square" anchor="ctr">
            <a:spAutoFit/>
          </a:bodyPr>
          <a:lstStyle/>
          <a:p>
            <a:r>
              <a:rPr lang="ja-JP" altLang="en-US" sz="1200" b="1" dirty="0">
                <a:latin typeface="Meiryo UI" panose="020B0604030504040204" pitchFamily="50" charset="-128"/>
                <a:ea typeface="Meiryo UI" panose="020B0604030504040204" pitchFamily="50" charset="-128"/>
              </a:rPr>
              <a:t>第４ 財務内容の改善に関する目標</a:t>
            </a:r>
          </a:p>
        </p:txBody>
      </p:sp>
      <p:sp>
        <p:nvSpPr>
          <p:cNvPr id="42" name="正方形/長方形 41">
            <a:extLst>
              <a:ext uri="{FF2B5EF4-FFF2-40B4-BE49-F238E27FC236}">
                <a16:creationId xmlns:a16="http://schemas.microsoft.com/office/drawing/2014/main" id="{99108E64-D65F-4481-BB15-0168C511D78B}"/>
              </a:ext>
            </a:extLst>
          </p:cNvPr>
          <p:cNvSpPr/>
          <p:nvPr/>
        </p:nvSpPr>
        <p:spPr>
          <a:xfrm>
            <a:off x="7387520" y="6581130"/>
            <a:ext cx="6840000" cy="277200"/>
          </a:xfrm>
          <a:prstGeom prst="rect">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wrap="square" anchor="ctr">
            <a:spAutoFit/>
          </a:bodyPr>
          <a:lstStyle/>
          <a:p>
            <a:r>
              <a:rPr lang="ja-JP" altLang="en-US" sz="1200" b="1" dirty="0">
                <a:latin typeface="Meiryo UI" panose="020B0604030504040204" pitchFamily="50" charset="-128"/>
                <a:ea typeface="Meiryo UI" panose="020B0604030504040204" pitchFamily="50" charset="-128"/>
              </a:rPr>
              <a:t>第３ 業務運営の改善及び効率化に関する目標</a:t>
            </a:r>
          </a:p>
        </p:txBody>
      </p:sp>
      <p:sp>
        <p:nvSpPr>
          <p:cNvPr id="43" name="Rectangle 6">
            <a:extLst>
              <a:ext uri="{FF2B5EF4-FFF2-40B4-BE49-F238E27FC236}">
                <a16:creationId xmlns:a16="http://schemas.microsoft.com/office/drawing/2014/main" id="{8B1E4867-0044-4FA8-983C-01EA14E035B7}"/>
              </a:ext>
            </a:extLst>
          </p:cNvPr>
          <p:cNvSpPr>
            <a:spLocks noChangeArrowheads="1"/>
          </p:cNvSpPr>
          <p:nvPr/>
        </p:nvSpPr>
        <p:spPr bwMode="auto">
          <a:xfrm>
            <a:off x="7406520" y="6916489"/>
            <a:ext cx="6974692" cy="503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lvl="0" defTabSz="914400">
              <a:lnSpc>
                <a:spcPts val="1600"/>
              </a:lnSpc>
            </a:pP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a:latin typeface="Meiryo UI" panose="020B0604030504040204" pitchFamily="50" charset="-128"/>
                <a:ea typeface="Meiryo UI" panose="020B0604030504040204" pitchFamily="50" charset="-128"/>
                <a:cs typeface="Times New Roman" panose="02020603050405020304" pitchFamily="18" charset="0"/>
              </a:rPr>
              <a:t>大学の統合効果を最大限発揮</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できるよう、</a:t>
            </a:r>
            <a:r>
              <a:rPr kumimoji="0" lang="ja-JP" altLang="en-US" sz="1200" b="1" dirty="0">
                <a:latin typeface="Meiryo UI" panose="020B0604030504040204" pitchFamily="50" charset="-128"/>
                <a:ea typeface="Meiryo UI" panose="020B0604030504040204" pitchFamily="50" charset="-128"/>
                <a:cs typeface="Times New Roman" panose="02020603050405020304" pitchFamily="18" charset="0"/>
              </a:rPr>
              <a:t>理事長</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はマネジメント力を発揮して</a:t>
            </a:r>
            <a:r>
              <a:rPr kumimoji="0" lang="ja-JP" altLang="en-US" sz="1200" b="1" dirty="0">
                <a:latin typeface="Meiryo UI" panose="020B0604030504040204" pitchFamily="50" charset="-128"/>
                <a:ea typeface="Meiryo UI" panose="020B0604030504040204" pitchFamily="50" charset="-128"/>
                <a:cs typeface="Times New Roman" panose="02020603050405020304" pitchFamily="18" charset="0"/>
              </a:rPr>
              <a:t>法人運営</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を行い、</a:t>
            </a:r>
            <a:endParaRPr kumimoji="0"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lvl="0" defTabSz="914400">
              <a:lnSpc>
                <a:spcPts val="1600"/>
              </a:lnSpc>
            </a:pP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a:latin typeface="Meiryo UI" panose="020B0604030504040204" pitchFamily="50" charset="-128"/>
                <a:ea typeface="Meiryo UI" panose="020B0604030504040204" pitchFamily="50" charset="-128"/>
                <a:cs typeface="Times New Roman" panose="02020603050405020304" pitchFamily="18" charset="0"/>
              </a:rPr>
              <a:t>学長及び校長</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はリーダーシップをもって</a:t>
            </a:r>
            <a:r>
              <a:rPr kumimoji="0" lang="ja-JP" altLang="en-US" sz="1200" b="1" dirty="0">
                <a:latin typeface="Meiryo UI" panose="020B0604030504040204" pitchFamily="50" charset="-128"/>
                <a:ea typeface="Meiryo UI" panose="020B0604030504040204" pitchFamily="50" charset="-128"/>
                <a:cs typeface="Times New Roman" panose="02020603050405020304" pitchFamily="18" charset="0"/>
              </a:rPr>
              <a:t>教育研究等</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を推進する旨を記載。</a:t>
            </a:r>
          </a:p>
        </p:txBody>
      </p:sp>
      <p:sp>
        <p:nvSpPr>
          <p:cNvPr id="44" name="Rectangle 6">
            <a:extLst>
              <a:ext uri="{FF2B5EF4-FFF2-40B4-BE49-F238E27FC236}">
                <a16:creationId xmlns:a16="http://schemas.microsoft.com/office/drawing/2014/main" id="{8B1E4867-0044-4FA8-983C-01EA14E035B7}"/>
              </a:ext>
            </a:extLst>
          </p:cNvPr>
          <p:cNvSpPr>
            <a:spLocks noChangeArrowheads="1"/>
          </p:cNvSpPr>
          <p:nvPr/>
        </p:nvSpPr>
        <p:spPr bwMode="auto">
          <a:xfrm>
            <a:off x="7406520" y="7777673"/>
            <a:ext cx="6685524" cy="433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lvl="0" defTabSz="914400">
              <a:lnSpc>
                <a:spcPts val="1600"/>
              </a:lnSpc>
            </a:pP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a:latin typeface="Meiryo UI" panose="020B0604030504040204" pitchFamily="50" charset="-128"/>
                <a:ea typeface="Meiryo UI" panose="020B0604030504040204" pitchFamily="50" charset="-128"/>
                <a:cs typeface="Times New Roman" panose="02020603050405020304" pitchFamily="18" charset="0"/>
              </a:rPr>
              <a:t>大学の統合効果を最大限発揮</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できるよう、</a:t>
            </a:r>
            <a:r>
              <a:rPr kumimoji="0" lang="ja-JP" altLang="en-US" sz="1200" b="1" dirty="0">
                <a:latin typeface="Meiryo UI" panose="020B0604030504040204" pitchFamily="50" charset="-128"/>
                <a:ea typeface="Meiryo UI" panose="020B0604030504040204" pitchFamily="50" charset="-128"/>
                <a:cs typeface="Times New Roman" panose="02020603050405020304" pitchFamily="18" charset="0"/>
              </a:rPr>
              <a:t>効率的な運営</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や</a:t>
            </a:r>
            <a:r>
              <a:rPr kumimoji="0" lang="ja-JP" altLang="en-US" sz="1200" b="1" dirty="0">
                <a:latin typeface="Meiryo UI" panose="020B0604030504040204" pitchFamily="50" charset="-128"/>
                <a:ea typeface="Meiryo UI" panose="020B0604030504040204" pitchFamily="50" charset="-128"/>
                <a:cs typeface="Times New Roman" panose="02020603050405020304" pitchFamily="18" charset="0"/>
              </a:rPr>
              <a:t>資産の効果的な活用</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を推進し、</a:t>
            </a:r>
            <a:endParaRPr kumimoji="0"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lvl="0" defTabSz="914400">
              <a:lnSpc>
                <a:spcPts val="1600"/>
              </a:lnSpc>
            </a:pPr>
            <a:r>
              <a:rPr kumimoji="0" lang="en-US" altLang="ja-JP" sz="1200"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教育研究の充実等につなげる旨を記載。</a:t>
            </a:r>
          </a:p>
        </p:txBody>
      </p:sp>
      <p:sp>
        <p:nvSpPr>
          <p:cNvPr id="45" name="正方形/長方形 44">
            <a:extLst>
              <a:ext uri="{FF2B5EF4-FFF2-40B4-BE49-F238E27FC236}">
                <a16:creationId xmlns:a16="http://schemas.microsoft.com/office/drawing/2014/main" id="{99108E64-D65F-4481-BB15-0168C511D78B}"/>
              </a:ext>
            </a:extLst>
          </p:cNvPr>
          <p:cNvSpPr/>
          <p:nvPr/>
        </p:nvSpPr>
        <p:spPr>
          <a:xfrm>
            <a:off x="7383435" y="8327670"/>
            <a:ext cx="6840000" cy="277200"/>
          </a:xfrm>
          <a:prstGeom prst="rect">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wrap="square" anchor="ctr">
            <a:spAutoFit/>
          </a:bodyPr>
          <a:lstStyle/>
          <a:p>
            <a:r>
              <a:rPr lang="ja-JP" altLang="en-US" sz="1200" b="1" dirty="0">
                <a:latin typeface="Meiryo UI" panose="020B0604030504040204" pitchFamily="50" charset="-128"/>
                <a:ea typeface="Meiryo UI" panose="020B0604030504040204" pitchFamily="50" charset="-128"/>
              </a:rPr>
              <a:t>第６　その他業務運営に関する重要目標</a:t>
            </a:r>
          </a:p>
        </p:txBody>
      </p:sp>
      <p:sp>
        <p:nvSpPr>
          <p:cNvPr id="46" name="Rectangle 6"/>
          <p:cNvSpPr>
            <a:spLocks noChangeArrowheads="1"/>
          </p:cNvSpPr>
          <p:nvPr/>
        </p:nvSpPr>
        <p:spPr bwMode="auto">
          <a:xfrm>
            <a:off x="7406520" y="8651828"/>
            <a:ext cx="6250522" cy="584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lvl="0" defTabSz="914400">
              <a:lnSpc>
                <a:spcPts val="1600"/>
              </a:lnSpc>
            </a:pP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a:latin typeface="Meiryo UI" panose="020B0604030504040204" pitchFamily="50" charset="-128"/>
                <a:ea typeface="Meiryo UI" panose="020B0604030504040204" pitchFamily="50" charset="-128"/>
              </a:rPr>
              <a:t>安全・危機管理・環境マネジメント等</a:t>
            </a:r>
            <a:endParaRPr kumimoji="0" lang="en-US" altLang="ja-JP" sz="1200" b="1" dirty="0">
              <a:latin typeface="Meiryo UI" panose="020B0604030504040204" pitchFamily="50" charset="-128"/>
              <a:ea typeface="Meiryo UI" panose="020B0604030504040204" pitchFamily="50" charset="-128"/>
            </a:endParaRPr>
          </a:p>
          <a:p>
            <a:pPr lvl="0" defTabSz="914400">
              <a:lnSpc>
                <a:spcPts val="1600"/>
              </a:lnSpc>
            </a:pPr>
            <a:r>
              <a:rPr kumimoji="0" lang="ja-JP" altLang="en-US" sz="1200" b="1" dirty="0">
                <a:latin typeface="Meiryo UI" panose="020B0604030504040204" pitchFamily="50" charset="-128"/>
                <a:ea typeface="Meiryo UI" panose="020B0604030504040204" pitchFamily="50" charset="-128"/>
              </a:rPr>
              <a:t>　　 </a:t>
            </a:r>
            <a:r>
              <a:rPr kumimoji="0" lang="ja-JP" altLang="en-US" sz="1200" dirty="0">
                <a:latin typeface="Meiryo UI" panose="020B0604030504040204" pitchFamily="50" charset="-128"/>
                <a:ea typeface="Meiryo UI" panose="020B0604030504040204" pitchFamily="50" charset="-128"/>
              </a:rPr>
              <a:t>環境に配慮した運営に関する記載に加え、危機管理に関する記載を集約。</a:t>
            </a:r>
            <a:endParaRPr kumimoji="0" lang="en-US" altLang="ja-JP" sz="1200" dirty="0">
              <a:latin typeface="Meiryo UI" panose="020B0604030504040204" pitchFamily="50" charset="-128"/>
              <a:ea typeface="Meiryo UI" panose="020B0604030504040204" pitchFamily="50" charset="-128"/>
            </a:endParaRPr>
          </a:p>
        </p:txBody>
      </p:sp>
      <p:sp>
        <p:nvSpPr>
          <p:cNvPr id="47" name="Rectangle 6"/>
          <p:cNvSpPr>
            <a:spLocks noChangeArrowheads="1"/>
          </p:cNvSpPr>
          <p:nvPr/>
        </p:nvSpPr>
        <p:spPr bwMode="auto">
          <a:xfrm>
            <a:off x="7406520" y="9172851"/>
            <a:ext cx="6250522" cy="584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lvl="0" defTabSz="914400">
              <a:lnSpc>
                <a:spcPts val="1600"/>
              </a:lnSpc>
            </a:pPr>
            <a:r>
              <a:rPr kumimoji="0" lang="ja-JP" altLang="en-US" sz="1200"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a:latin typeface="Meiryo UI" panose="020B0604030504040204" pitchFamily="50" charset="-128"/>
                <a:ea typeface="Meiryo UI" panose="020B0604030504040204" pitchFamily="50" charset="-128"/>
                <a:cs typeface="Times New Roman" panose="02020603050405020304" pitchFamily="18" charset="0"/>
              </a:rPr>
              <a:t>人権の尊重及び</a:t>
            </a:r>
            <a:r>
              <a:rPr kumimoji="0" lang="ja-JP" altLang="en-US" sz="1200" b="1" dirty="0">
                <a:latin typeface="Meiryo UI" panose="020B0604030504040204" pitchFamily="50" charset="-128"/>
                <a:ea typeface="Meiryo UI" panose="020B0604030504040204" pitchFamily="50" charset="-128"/>
              </a:rPr>
              <a:t>法令遵守等</a:t>
            </a:r>
            <a:endParaRPr kumimoji="0" lang="en-US" altLang="ja-JP" sz="1200" b="1" dirty="0">
              <a:latin typeface="Meiryo UI" panose="020B0604030504040204" pitchFamily="50" charset="-128"/>
              <a:ea typeface="Meiryo UI" panose="020B0604030504040204" pitchFamily="50" charset="-128"/>
            </a:endParaRPr>
          </a:p>
          <a:p>
            <a:pPr lvl="0" defTabSz="914400">
              <a:lnSpc>
                <a:spcPts val="1600"/>
              </a:lnSpc>
            </a:pPr>
            <a:r>
              <a:rPr kumimoji="0" lang="ja-JP" altLang="en-US" sz="1200" b="1" dirty="0">
                <a:latin typeface="Meiryo UI" panose="020B0604030504040204" pitchFamily="50" charset="-128"/>
                <a:ea typeface="Meiryo UI" panose="020B0604030504040204" pitchFamily="50" charset="-128"/>
              </a:rPr>
              <a:t>　　 </a:t>
            </a:r>
            <a:r>
              <a:rPr kumimoji="0" lang="ja-JP" altLang="en-US" sz="1200" dirty="0">
                <a:latin typeface="Meiryo UI" panose="020B0604030504040204" pitchFamily="50" charset="-128"/>
                <a:ea typeface="Meiryo UI" panose="020B0604030504040204" pitchFamily="50" charset="-128"/>
              </a:rPr>
              <a:t>現行の「人権の尊重」、「コンプライアンスの徹底」に関する目標を「人権の尊重及び法令遵守等」</a:t>
            </a:r>
            <a:endParaRPr kumimoji="0" lang="en-US" altLang="ja-JP" sz="1200" dirty="0">
              <a:latin typeface="Meiryo UI" panose="020B0604030504040204" pitchFamily="50" charset="-128"/>
              <a:ea typeface="Meiryo UI" panose="020B0604030504040204" pitchFamily="50" charset="-128"/>
            </a:endParaRPr>
          </a:p>
          <a:p>
            <a:pPr lvl="0" defTabSz="914400">
              <a:lnSpc>
                <a:spcPts val="1600"/>
              </a:lnSpc>
            </a:pPr>
            <a:r>
              <a:rPr kumimoji="0" lang="ja-JP" altLang="en-US" sz="1200" dirty="0">
                <a:latin typeface="Meiryo UI" panose="020B0604030504040204" pitchFamily="50" charset="-128"/>
                <a:ea typeface="Meiryo UI" panose="020B0604030504040204" pitchFamily="50" charset="-128"/>
              </a:rPr>
              <a:t>　　 として集約。</a:t>
            </a:r>
            <a:endParaRPr kumimoji="0" lang="en-US" altLang="ja-JP" sz="1200" dirty="0">
              <a:latin typeface="Meiryo UI" panose="020B0604030504040204" pitchFamily="50" charset="-128"/>
              <a:ea typeface="Meiryo UI" panose="020B0604030504040204" pitchFamily="50" charset="-128"/>
            </a:endParaRPr>
          </a:p>
        </p:txBody>
      </p:sp>
      <p:grpSp>
        <p:nvGrpSpPr>
          <p:cNvPr id="48" name="グループ化 47">
            <a:extLst>
              <a:ext uri="{FF2B5EF4-FFF2-40B4-BE49-F238E27FC236}">
                <a16:creationId xmlns:a16="http://schemas.microsoft.com/office/drawing/2014/main" id="{E0B63816-828C-4D62-BDE3-9C0F56B05164}"/>
              </a:ext>
            </a:extLst>
          </p:cNvPr>
          <p:cNvGrpSpPr/>
          <p:nvPr/>
        </p:nvGrpSpPr>
        <p:grpSpPr>
          <a:xfrm flipH="1">
            <a:off x="2268524" y="5549263"/>
            <a:ext cx="1548000" cy="149681"/>
            <a:chOff x="2244715" y="6176097"/>
            <a:chExt cx="1548000" cy="149681"/>
          </a:xfrm>
        </p:grpSpPr>
        <p:cxnSp>
          <p:nvCxnSpPr>
            <p:cNvPr id="50" name="直線矢印コネクタ 49">
              <a:extLst>
                <a:ext uri="{FF2B5EF4-FFF2-40B4-BE49-F238E27FC236}">
                  <a16:creationId xmlns:a16="http://schemas.microsoft.com/office/drawing/2014/main" id="{831619D3-1388-4D26-96B7-9F57F1588B8A}"/>
                </a:ext>
              </a:extLst>
            </p:cNvPr>
            <p:cNvCxnSpPr/>
            <p:nvPr/>
          </p:nvCxnSpPr>
          <p:spPr>
            <a:xfrm>
              <a:off x="2244715" y="6176097"/>
              <a:ext cx="15480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1" name="カギ線コネクタ 49">
              <a:extLst>
                <a:ext uri="{FF2B5EF4-FFF2-40B4-BE49-F238E27FC236}">
                  <a16:creationId xmlns:a16="http://schemas.microsoft.com/office/drawing/2014/main" id="{2AAB3DEE-3D04-4AC1-8A95-BD3BF2BF3B1A}"/>
                </a:ext>
              </a:extLst>
            </p:cNvPr>
            <p:cNvCxnSpPr/>
            <p:nvPr/>
          </p:nvCxnSpPr>
          <p:spPr>
            <a:xfrm rot="10800000" flipV="1">
              <a:off x="2266134" y="6181778"/>
              <a:ext cx="288000" cy="144000"/>
            </a:xfrm>
            <a:prstGeom prst="bentConnector3">
              <a:avLst>
                <a:gd name="adj1" fmla="val -24"/>
              </a:avLst>
            </a:prstGeom>
          </p:spPr>
          <p:style>
            <a:lnRef idx="1">
              <a:schemeClr val="dk1"/>
            </a:lnRef>
            <a:fillRef idx="0">
              <a:schemeClr val="dk1"/>
            </a:fillRef>
            <a:effectRef idx="0">
              <a:schemeClr val="dk1"/>
            </a:effectRef>
            <a:fontRef idx="minor">
              <a:schemeClr val="tx1"/>
            </a:fontRef>
          </p:style>
        </p:cxnSp>
      </p:grpSp>
      <p:cxnSp>
        <p:nvCxnSpPr>
          <p:cNvPr id="3" name="直線矢印コネクタ 2">
            <a:extLst>
              <a:ext uri="{FF2B5EF4-FFF2-40B4-BE49-F238E27FC236}">
                <a16:creationId xmlns:a16="http://schemas.microsoft.com/office/drawing/2014/main" id="{E0366862-2A25-4053-9CAF-7FE68CACAD48}"/>
              </a:ext>
            </a:extLst>
          </p:cNvPr>
          <p:cNvCxnSpPr>
            <a:cxnSpLocks/>
          </p:cNvCxnSpPr>
          <p:nvPr/>
        </p:nvCxnSpPr>
        <p:spPr>
          <a:xfrm flipH="1">
            <a:off x="2520380" y="5549263"/>
            <a:ext cx="576064" cy="209235"/>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53" name="カギ線コネクタ 58">
            <a:extLst>
              <a:ext uri="{FF2B5EF4-FFF2-40B4-BE49-F238E27FC236}">
                <a16:creationId xmlns:a16="http://schemas.microsoft.com/office/drawing/2014/main" id="{69C18461-9CBA-4858-9AF1-21AACE60E67F}"/>
              </a:ext>
            </a:extLst>
          </p:cNvPr>
          <p:cNvCxnSpPr>
            <a:cxnSpLocks/>
          </p:cNvCxnSpPr>
          <p:nvPr/>
        </p:nvCxnSpPr>
        <p:spPr>
          <a:xfrm flipH="1">
            <a:off x="1960700" y="6693108"/>
            <a:ext cx="1836000" cy="1432134"/>
          </a:xfrm>
          <a:prstGeom prst="bentConnector3">
            <a:avLst>
              <a:gd name="adj1" fmla="val 16332"/>
            </a:avLst>
          </a:prstGeom>
          <a:ln>
            <a:tailEnd type="triangle"/>
          </a:ln>
        </p:spPr>
        <p:style>
          <a:lnRef idx="1">
            <a:schemeClr val="dk1"/>
          </a:lnRef>
          <a:fillRef idx="0">
            <a:schemeClr val="dk1"/>
          </a:fillRef>
          <a:effectRef idx="0">
            <a:schemeClr val="dk1"/>
          </a:effectRef>
          <a:fontRef idx="minor">
            <a:schemeClr val="tx1"/>
          </a:fontRef>
        </p:style>
      </p:cxnSp>
      <p:cxnSp>
        <p:nvCxnSpPr>
          <p:cNvPr id="54" name="直線矢印コネクタ 53">
            <a:extLst>
              <a:ext uri="{FF2B5EF4-FFF2-40B4-BE49-F238E27FC236}">
                <a16:creationId xmlns:a16="http://schemas.microsoft.com/office/drawing/2014/main" id="{D54FDEB2-D963-42BC-B036-E41ED7B6790E}"/>
              </a:ext>
            </a:extLst>
          </p:cNvPr>
          <p:cNvCxnSpPr>
            <a:cxnSpLocks/>
          </p:cNvCxnSpPr>
          <p:nvPr/>
        </p:nvCxnSpPr>
        <p:spPr>
          <a:xfrm flipH="1">
            <a:off x="2761464" y="8277482"/>
            <a:ext cx="10080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5" name="直線矢印コネクタ 54">
            <a:extLst>
              <a:ext uri="{FF2B5EF4-FFF2-40B4-BE49-F238E27FC236}">
                <a16:creationId xmlns:a16="http://schemas.microsoft.com/office/drawing/2014/main" id="{BB28B895-8566-435E-86BE-60E24CA453BB}"/>
              </a:ext>
            </a:extLst>
          </p:cNvPr>
          <p:cNvCxnSpPr>
            <a:cxnSpLocks/>
          </p:cNvCxnSpPr>
          <p:nvPr/>
        </p:nvCxnSpPr>
        <p:spPr>
          <a:xfrm flipH="1">
            <a:off x="2292523" y="8447100"/>
            <a:ext cx="1476000" cy="0"/>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56" name="カギ線コネクタ 21">
            <a:extLst>
              <a:ext uri="{FF2B5EF4-FFF2-40B4-BE49-F238E27FC236}">
                <a16:creationId xmlns:a16="http://schemas.microsoft.com/office/drawing/2014/main" id="{BCB9AD30-BF95-4D6A-8456-93A4135E371A}"/>
              </a:ext>
            </a:extLst>
          </p:cNvPr>
          <p:cNvCxnSpPr>
            <a:cxnSpLocks/>
          </p:cNvCxnSpPr>
          <p:nvPr/>
        </p:nvCxnSpPr>
        <p:spPr>
          <a:xfrm rot="10800000">
            <a:off x="3472412" y="8483100"/>
            <a:ext cx="269167" cy="129668"/>
          </a:xfrm>
          <a:prstGeom prst="bentConnector3">
            <a:avLst>
              <a:gd name="adj1" fmla="val 104850"/>
            </a:avLst>
          </a:prstGeom>
          <a:ln>
            <a:prstDash val="dash"/>
          </a:ln>
        </p:spPr>
        <p:style>
          <a:lnRef idx="1">
            <a:schemeClr val="dk1"/>
          </a:lnRef>
          <a:fillRef idx="0">
            <a:schemeClr val="dk1"/>
          </a:fillRef>
          <a:effectRef idx="0">
            <a:schemeClr val="dk1"/>
          </a:effectRef>
          <a:fontRef idx="minor">
            <a:schemeClr val="tx1"/>
          </a:fontRef>
        </p:style>
      </p:cxnSp>
      <p:cxnSp>
        <p:nvCxnSpPr>
          <p:cNvPr id="57" name="カギ線コネクタ 2">
            <a:extLst>
              <a:ext uri="{FF2B5EF4-FFF2-40B4-BE49-F238E27FC236}">
                <a16:creationId xmlns:a16="http://schemas.microsoft.com/office/drawing/2014/main" id="{48D47811-8DBE-49A4-8F5F-F1D664C4D203}"/>
              </a:ext>
            </a:extLst>
          </p:cNvPr>
          <p:cNvCxnSpPr>
            <a:cxnSpLocks/>
          </p:cNvCxnSpPr>
          <p:nvPr/>
        </p:nvCxnSpPr>
        <p:spPr>
          <a:xfrm rot="16200000" flipH="1">
            <a:off x="3294469" y="8287389"/>
            <a:ext cx="504000" cy="468000"/>
          </a:xfrm>
          <a:prstGeom prst="bentConnector3">
            <a:avLst>
              <a:gd name="adj1" fmla="val 100049"/>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915733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F01759-41B9-472E-B0CA-CC3EF40D96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b166c3-51d7-4b91-a2af-082d282e4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5446E68-8470-4B7A-B4D0-038CF8740547}">
  <ds:schemaRefs>
    <ds:schemaRef ds:uri="http://schemas.microsoft.com/sharepoint/v3/contenttype/forms"/>
  </ds:schemaRefs>
</ds:datastoreItem>
</file>

<file path=customXml/itemProps3.xml><?xml version="1.0" encoding="utf-8"?>
<ds:datastoreItem xmlns:ds="http://schemas.openxmlformats.org/officeDocument/2006/customXml" ds:itemID="{C647E0B3-EACE-40C8-9CC9-3495A71CCE3B}">
  <ds:schemaRefs>
    <ds:schemaRef ds:uri="39b166c3-51d7-4b91-a2af-082d282e4f9a"/>
    <ds:schemaRef ds:uri="http://purl.org/dc/dcmitype/"/>
    <ds:schemaRef ds:uri="http://purl.org/dc/term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42</TotalTime>
  <Words>1376</Words>
  <Application>Microsoft Office PowerPoint</Application>
  <PresentationFormat>ユーザー設定</PresentationFormat>
  <Paragraphs>119</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公立大学法人大阪に係る第１期中期目標変更案の概要（中期目標の期間：2019年４月１日から2025年３月31日までの６年間）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公立大学法人大阪に係る第１期中期目標変更案の概要（中期目標の期間：2019年４月１日から2025年３月31日までの６年間）</dc:title>
  <dc:creator/>
  <cp:lastModifiedBy>丸山　安枝</cp:lastModifiedBy>
  <cp:revision>29</cp:revision>
  <dcterms:modified xsi:type="dcterms:W3CDTF">2021-06-16T03:01:29Z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