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159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3989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8436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63517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14431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30720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258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589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8933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75973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2020/9/26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523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BAF1E-7346-4553-BC98-DAD7DA4BCDEE}" type="datetimeFigureOut">
              <a:rPr kumimoji="1" lang="ja-JP" altLang="en-US" smtClean="0"/>
              <a:t>2020/9/26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95432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58776" y="16734"/>
            <a:ext cx="2425664" cy="307777"/>
          </a:xfrm>
          <a:prstGeom prst="rect">
            <a:avLst/>
          </a:prstGeom>
          <a:noFill/>
        </p:spPr>
        <p:txBody>
          <a:bodyPr wrap="none" rtlCol="0">
            <a:spAutoFit/>
          </a:bodyPr>
          <a:lstStyle/>
          <a:p>
            <a:r>
              <a:rPr kumimoji="1" lang="en-US" altLang="ja-JP" sz="1400" dirty="0"/>
              <a:t>2019</a:t>
            </a:r>
            <a:r>
              <a:rPr kumimoji="1" lang="ja-JP" altLang="en-US" sz="1400" dirty="0"/>
              <a:t>年度 年度実績 主な成果</a:t>
            </a:r>
          </a:p>
        </p:txBody>
      </p:sp>
      <p:graphicFrame>
        <p:nvGraphicFramePr>
          <p:cNvPr id="6" name="表 5"/>
          <p:cNvGraphicFramePr>
            <a:graphicFrameLocks noGrp="1"/>
          </p:cNvGraphicFramePr>
          <p:nvPr>
            <p:extLst>
              <p:ext uri="{D42A27DB-BD31-4B8C-83A1-F6EECF244321}">
                <p14:modId xmlns:p14="http://schemas.microsoft.com/office/powerpoint/2010/main" val="1950905517"/>
              </p:ext>
            </p:extLst>
          </p:nvPr>
        </p:nvGraphicFramePr>
        <p:xfrm>
          <a:off x="78971" y="351813"/>
          <a:ext cx="8973589" cy="599440"/>
        </p:xfrm>
        <a:graphic>
          <a:graphicData uri="http://schemas.openxmlformats.org/drawingml/2006/table">
            <a:tbl>
              <a:tblPr bandRow="1">
                <a:tableStyleId>{5C22544A-7EE6-4342-B048-85BDC9FD1C3A}</a:tableStyleId>
              </a:tblPr>
              <a:tblGrid>
                <a:gridCol w="1359131">
                  <a:extLst>
                    <a:ext uri="{9D8B030D-6E8A-4147-A177-3AD203B41FA5}">
                      <a16:colId xmlns:a16="http://schemas.microsoft.com/office/drawing/2014/main" val="3626316293"/>
                    </a:ext>
                  </a:extLst>
                </a:gridCol>
                <a:gridCol w="7614458">
                  <a:extLst>
                    <a:ext uri="{9D8B030D-6E8A-4147-A177-3AD203B41FA5}">
                      <a16:colId xmlns:a16="http://schemas.microsoft.com/office/drawing/2014/main" val="2245471935"/>
                    </a:ext>
                  </a:extLst>
                </a:gridCol>
              </a:tblGrid>
              <a:tr h="568975">
                <a:tc>
                  <a:txBody>
                    <a:bodyPr/>
                    <a:lstStyle/>
                    <a:p>
                      <a:pPr algn="ctr"/>
                      <a:r>
                        <a:rPr kumimoji="1" lang="ja-JP" altLang="en-US" sz="1100" dirty="0"/>
                        <a:t>第一期</a:t>
                      </a:r>
                      <a:endParaRPr kumimoji="1" lang="en-US" altLang="ja-JP" sz="1100" dirty="0"/>
                    </a:p>
                    <a:p>
                      <a:pPr algn="ctr"/>
                      <a:r>
                        <a:rPr kumimoji="1" lang="ja-JP" altLang="en-US" sz="1100" dirty="0"/>
                        <a:t>中期計画（要旨）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lnSpc>
                          <a:spcPts val="1000"/>
                        </a:lnSpc>
                      </a:pPr>
                      <a:r>
                        <a:rPr kumimoji="1" lang="ja-JP" altLang="en-US" sz="900" dirty="0"/>
                        <a:t>・重点的な目標として位置付ける「先端的・異分野融合型研究の推進による高度研究型大学の実現」、「応用力や実践力を備えた</a:t>
                      </a:r>
                      <a:endParaRPr kumimoji="1" lang="en-US" altLang="ja-JP" sz="900" dirty="0"/>
                    </a:p>
                    <a:p>
                      <a:pPr algn="l">
                        <a:lnSpc>
                          <a:spcPts val="1000"/>
                        </a:lnSpc>
                      </a:pPr>
                      <a:r>
                        <a:rPr kumimoji="1" lang="ja-JP" altLang="en-US" sz="900" baseline="0" dirty="0"/>
                        <a:t> </a:t>
                      </a:r>
                      <a:r>
                        <a:rPr kumimoji="1" lang="ja-JP" altLang="en-US" sz="900" dirty="0"/>
                        <a:t>国際力豊かな高度人材の育成」、「都市問題の解決や産業競争力の強化による大阪の発展への貢献」の実現を図る。</a:t>
                      </a:r>
                      <a:endParaRPr kumimoji="1" lang="en-US" altLang="ja-JP" sz="900" dirty="0"/>
                    </a:p>
                    <a:p>
                      <a:pPr algn="l">
                        <a:lnSpc>
                          <a:spcPts val="1000"/>
                        </a:lnSpc>
                      </a:pPr>
                      <a:r>
                        <a:rPr kumimoji="1" lang="ja-JP" altLang="en-US" sz="900" dirty="0">
                          <a:solidFill>
                            <a:schemeClr val="tx1"/>
                          </a:solidFill>
                        </a:rPr>
                        <a:t>・これまでの取組や活動成果の継承・発展とともに、「都市シンクタンク」「技術インキュベーション」の二つの新たな機能を充実・強化する。</a:t>
                      </a:r>
                      <a:endParaRPr kumimoji="1" lang="en-US" altLang="ja-JP" sz="900" dirty="0">
                        <a:solidFill>
                          <a:schemeClr val="tx1"/>
                        </a:solidFill>
                      </a:endParaRPr>
                    </a:p>
                    <a:p>
                      <a:pPr algn="l">
                        <a:lnSpc>
                          <a:spcPts val="1000"/>
                        </a:lnSpc>
                      </a:pPr>
                      <a:r>
                        <a:rPr kumimoji="1" lang="ja-JP" altLang="en-US" sz="900" dirty="0">
                          <a:solidFill>
                            <a:schemeClr val="tx1"/>
                          </a:solidFill>
                        </a:rPr>
                        <a:t>・府大と市大との統合による新大学実現に向けた準備を進め、一つの新たな法人のもとガバナンスを強化し、新たな価値を創造する。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30854"/>
                  </a:ext>
                </a:extLst>
              </a:tr>
            </a:tbl>
          </a:graphicData>
        </a:graphic>
      </p:graphicFrame>
      <p:sp>
        <p:nvSpPr>
          <p:cNvPr id="7" name="正方形/長方形 6"/>
          <p:cNvSpPr/>
          <p:nvPr/>
        </p:nvSpPr>
        <p:spPr>
          <a:xfrm>
            <a:off x="0" y="978555"/>
            <a:ext cx="9144000" cy="5879445"/>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教育研究等に関する取組・成果</a:t>
            </a:r>
            <a:endParaRPr kumimoji="1" lang="ja-JP" altLang="en-US" sz="1200" b="1" dirty="0"/>
          </a:p>
        </p:txBody>
      </p:sp>
      <p:sp>
        <p:nvSpPr>
          <p:cNvPr id="8" name="角丸四角形 7"/>
          <p:cNvSpPr/>
          <p:nvPr/>
        </p:nvSpPr>
        <p:spPr>
          <a:xfrm>
            <a:off x="66502" y="1197925"/>
            <a:ext cx="8959069" cy="2808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0" name="角丸四角形 9"/>
          <p:cNvSpPr/>
          <p:nvPr/>
        </p:nvSpPr>
        <p:spPr>
          <a:xfrm>
            <a:off x="66502" y="4023360"/>
            <a:ext cx="8986058" cy="2808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70682" y="4069711"/>
            <a:ext cx="1581878" cy="343576"/>
          </a:xfrm>
          <a:prstGeom prst="rect">
            <a:avLst/>
          </a:prstGeom>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1378" y="1243450"/>
            <a:ext cx="1334193" cy="354573"/>
          </a:xfrm>
          <a:prstGeom prst="rect">
            <a:avLst/>
          </a:prstGeom>
        </p:spPr>
      </p:pic>
      <p:pic>
        <p:nvPicPr>
          <p:cNvPr id="2" name="図 1"/>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431917" y="-30709"/>
            <a:ext cx="1712083" cy="432000"/>
          </a:xfrm>
          <a:prstGeom prst="rect">
            <a:avLst/>
          </a:prstGeom>
        </p:spPr>
      </p:pic>
      <p:sp>
        <p:nvSpPr>
          <p:cNvPr id="17" name="テキスト ボックス 16"/>
          <p:cNvSpPr txBox="1"/>
          <p:nvPr/>
        </p:nvSpPr>
        <p:spPr>
          <a:xfrm>
            <a:off x="6533804" y="2305401"/>
            <a:ext cx="2421721" cy="1504308"/>
          </a:xfrm>
          <a:prstGeom prst="rect">
            <a:avLst/>
          </a:prstGeom>
          <a:noFill/>
          <a:ln>
            <a:solidFill>
              <a:schemeClr val="tx1"/>
            </a:solidFill>
            <a:prstDash val="dash"/>
          </a:ln>
        </p:spPr>
        <p:txBody>
          <a:bodyPr wrap="square" lIns="54000" tIns="54000" rIns="39600" bIns="54000" rtlCol="0" anchor="ctr" anchorCtr="0">
            <a:spAutoFit/>
          </a:bodyPr>
          <a:lstStyle/>
          <a:p>
            <a:r>
              <a:rPr kumimoji="1" lang="ja-JP" altLang="en-US" sz="1000" dirty="0"/>
              <a:t> ＜</a:t>
            </a:r>
            <a:r>
              <a:rPr kumimoji="1" lang="en-US" altLang="ja-JP" sz="1000" dirty="0"/>
              <a:t>Topics&gt;</a:t>
            </a:r>
          </a:p>
          <a:p>
            <a:pPr>
              <a:lnSpc>
                <a:spcPts val="1300"/>
              </a:lnSpc>
            </a:pPr>
            <a:r>
              <a:rPr kumimoji="1" lang="ja-JP" altLang="en-US" sz="900" i="1" u="sng" dirty="0">
                <a:latin typeface="+mn-ea"/>
              </a:rPr>
              <a:t>⊳ </a:t>
            </a:r>
            <a:r>
              <a:rPr kumimoji="1" lang="en-US" altLang="ja-JP" sz="900" i="1" u="sng" dirty="0">
                <a:latin typeface="+mn-ea"/>
              </a:rPr>
              <a:t>2020</a:t>
            </a:r>
            <a:r>
              <a:rPr kumimoji="1" lang="ja-JP" altLang="en-US" sz="900" i="1" u="sng" dirty="0">
                <a:latin typeface="+mn-ea"/>
              </a:rPr>
              <a:t>年</a:t>
            </a:r>
            <a:r>
              <a:rPr kumimoji="1" lang="en-US" altLang="ja-JP" sz="900" i="1" u="sng" dirty="0">
                <a:latin typeface="+mn-ea"/>
              </a:rPr>
              <a:t>4 </a:t>
            </a:r>
            <a:r>
              <a:rPr kumimoji="1" lang="ja-JP" altLang="en-US" sz="900" i="1" u="sng" dirty="0">
                <a:latin typeface="+mn-ea"/>
              </a:rPr>
              <a:t>月から</a:t>
            </a:r>
            <a:endParaRPr kumimoji="1" lang="en-US" altLang="ja-JP" sz="900" i="1" u="sng" dirty="0">
              <a:latin typeface="+mn-ea"/>
            </a:endParaRPr>
          </a:p>
          <a:p>
            <a:pPr>
              <a:lnSpc>
                <a:spcPts val="1300"/>
              </a:lnSpc>
            </a:pPr>
            <a:r>
              <a:rPr kumimoji="1" lang="ja-JP" altLang="en-US" sz="900" dirty="0">
                <a:latin typeface="+mn-ea"/>
              </a:rPr>
              <a:t>　</a:t>
            </a:r>
            <a:r>
              <a:rPr kumimoji="1" lang="ja-JP" altLang="en-US" sz="900" u="sng" dirty="0">
                <a:latin typeface="+mn-ea"/>
              </a:rPr>
              <a:t> </a:t>
            </a:r>
            <a:r>
              <a:rPr kumimoji="1" lang="en-US" altLang="ja-JP" sz="900" i="1" u="sng" dirty="0">
                <a:latin typeface="+mn-ea"/>
              </a:rPr>
              <a:t>｢</a:t>
            </a:r>
            <a:r>
              <a:rPr kumimoji="1" lang="ja-JP" altLang="en-US" sz="900" i="1" u="sng" dirty="0">
                <a:latin typeface="+mn-ea"/>
              </a:rPr>
              <a:t>創薬科学副専攻</a:t>
            </a:r>
            <a:r>
              <a:rPr kumimoji="1" lang="en-US" altLang="ja-JP" sz="900" i="1" u="sng" dirty="0">
                <a:latin typeface="+mn-ea"/>
              </a:rPr>
              <a:t>｣</a:t>
            </a:r>
            <a:r>
              <a:rPr kumimoji="1" lang="ja-JP" altLang="en-US" sz="900" i="1" u="sng" dirty="0">
                <a:latin typeface="+mn-ea"/>
              </a:rPr>
              <a:t>を新設！</a:t>
            </a:r>
            <a:endParaRPr kumimoji="1" lang="en-US" altLang="ja-JP" sz="900" i="1" u="sng" dirty="0">
              <a:latin typeface="+mn-ea"/>
            </a:endParaRPr>
          </a:p>
          <a:p>
            <a:pPr marL="87313" indent="-87313"/>
            <a:endParaRPr kumimoji="1" lang="en-US" altLang="ja-JP" sz="500" dirty="0">
              <a:latin typeface="+mn-ea"/>
            </a:endParaRPr>
          </a:p>
          <a:p>
            <a:r>
              <a:rPr kumimoji="1" lang="ja-JP" altLang="en-US" sz="900" dirty="0">
                <a:latin typeface="+mn-ea"/>
              </a:rPr>
              <a:t>世界視点での創薬研究・開発事情に対応し、国内外の製薬企業で活躍できるグローバルな創薬研究者、特に「バイオ医薬品」開発に従事できる優秀な人材の養成を目的に、最先端の医薬品開発に必要となる知識と技術を、学域の枠を超えて分野横断的に提供する。</a:t>
            </a:r>
            <a:endParaRPr kumimoji="1" lang="en-US" altLang="ja-JP" sz="900" dirty="0">
              <a:latin typeface="+mn-ea"/>
            </a:endParaRPr>
          </a:p>
        </p:txBody>
      </p:sp>
      <p:sp>
        <p:nvSpPr>
          <p:cNvPr id="19" name="テキスト ボックス 18"/>
          <p:cNvSpPr txBox="1"/>
          <p:nvPr/>
        </p:nvSpPr>
        <p:spPr>
          <a:xfrm>
            <a:off x="78971" y="4062387"/>
            <a:ext cx="6359610" cy="2831544"/>
          </a:xfrm>
          <a:prstGeom prst="rect">
            <a:avLst/>
          </a:prstGeom>
          <a:noFill/>
        </p:spPr>
        <p:txBody>
          <a:bodyPr wrap="square" rtlCol="0">
            <a:spAutoFit/>
          </a:bodyPr>
          <a:lstStyle/>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endParaRPr kumimoji="1" lang="en-US" altLang="ja-JP" sz="900" dirty="0">
              <a:latin typeface="ＭＳ ゴシック" panose="020B0609070205080204" pitchFamily="49" charset="-128"/>
              <a:ea typeface="ＭＳ ゴシック" panose="020B0609070205080204" pitchFamily="49" charset="-128"/>
            </a:endParaRPr>
          </a:p>
          <a:p>
            <a:pPr>
              <a:lnSpc>
                <a:spcPts val="1050"/>
              </a:lnSpc>
            </a:pPr>
            <a:r>
              <a:rPr kumimoji="1" lang="ja-JP" altLang="en-US" sz="900" dirty="0">
                <a:latin typeface="+mn-ea"/>
              </a:rPr>
              <a:t>⊳ 学士課程における教育の充実</a:t>
            </a:r>
            <a:r>
              <a:rPr kumimoji="1" lang="ja-JP" altLang="en-US" sz="800" dirty="0">
                <a:latin typeface="+mn-ea"/>
              </a:rPr>
              <a:t>［</a:t>
            </a:r>
            <a:r>
              <a:rPr kumimoji="1" lang="en-US" altLang="ja-JP" sz="800" dirty="0">
                <a:latin typeface="+mn-ea"/>
              </a:rPr>
              <a:t>No.31</a:t>
            </a:r>
            <a:r>
              <a:rPr kumimoji="1" lang="ja-JP" altLang="en-US" sz="800" dirty="0">
                <a:latin typeface="+mn-ea"/>
              </a:rPr>
              <a:t>］</a:t>
            </a:r>
          </a:p>
          <a:p>
            <a:pPr>
              <a:lnSpc>
                <a:spcPts val="1050"/>
              </a:lnSpc>
            </a:pPr>
            <a:r>
              <a:rPr kumimoji="1" lang="ja-JP" altLang="en-US" sz="850" dirty="0">
                <a:latin typeface="+mn-ea"/>
              </a:rPr>
              <a:t>　  ・初年次教育科目・英語教育科目・総合教育科目の改革案を反映した新カリキュラムに基づく授業の実施</a:t>
            </a:r>
            <a:endParaRPr kumimoji="1" lang="en-US" altLang="ja-JP" sz="850" dirty="0">
              <a:latin typeface="+mn-ea"/>
            </a:endParaRPr>
          </a:p>
          <a:p>
            <a:pPr>
              <a:lnSpc>
                <a:spcPts val="1050"/>
              </a:lnSpc>
            </a:pPr>
            <a:r>
              <a:rPr kumimoji="1" lang="ja-JP" altLang="en-US" sz="850" dirty="0">
                <a:latin typeface="+mn-ea"/>
              </a:rPr>
              <a:t>　  ・</a:t>
            </a:r>
            <a:r>
              <a:rPr kumimoji="1" lang="en-US" altLang="ja-JP" sz="850" dirty="0">
                <a:latin typeface="+mn-ea"/>
              </a:rPr>
              <a:t>2020</a:t>
            </a:r>
            <a:r>
              <a:rPr kumimoji="1" lang="ja-JP" altLang="en-US" sz="850" dirty="0">
                <a:latin typeface="+mn-ea"/>
              </a:rPr>
              <a:t>年度より</a:t>
            </a:r>
            <a:r>
              <a:rPr kumimoji="1" lang="en-US" altLang="ja-JP" sz="850" dirty="0">
                <a:latin typeface="+mn-ea"/>
              </a:rPr>
              <a:t>COIL</a:t>
            </a:r>
            <a:r>
              <a:rPr kumimoji="1" lang="ja-JP" altLang="en-US" sz="850" dirty="0">
                <a:latin typeface="+mn-ea"/>
              </a:rPr>
              <a:t>を導入した「ソーシャル・イノベーション」コースの創設を決定</a:t>
            </a:r>
            <a:endParaRPr kumimoji="1" lang="en-US" altLang="ja-JP" sz="850" dirty="0">
              <a:latin typeface="+mn-ea"/>
            </a:endParaRPr>
          </a:p>
          <a:p>
            <a:pPr>
              <a:lnSpc>
                <a:spcPts val="1050"/>
              </a:lnSpc>
            </a:pPr>
            <a:r>
              <a:rPr kumimoji="1" lang="ja-JP" altLang="en-US" sz="850" dirty="0">
                <a:latin typeface="+mn-ea"/>
              </a:rPr>
              <a:t>　  ・</a:t>
            </a:r>
            <a:r>
              <a:rPr kumimoji="1" lang="en-US" altLang="ja-JP" sz="850" dirty="0">
                <a:latin typeface="+mn-ea"/>
              </a:rPr>
              <a:t>LMS</a:t>
            </a:r>
            <a:r>
              <a:rPr kumimoji="1" lang="ja-JP" altLang="en-US" sz="850" dirty="0">
                <a:latin typeface="+mn-ea"/>
              </a:rPr>
              <a:t>（</a:t>
            </a:r>
            <a:r>
              <a:rPr kumimoji="1" lang="en-US" altLang="ja-JP" sz="850" dirty="0" err="1">
                <a:latin typeface="+mn-ea"/>
              </a:rPr>
              <a:t>WebClass</a:t>
            </a:r>
            <a:r>
              <a:rPr kumimoji="1" lang="en-US" altLang="ja-JP" sz="850" dirty="0">
                <a:latin typeface="+mn-ea"/>
              </a:rPr>
              <a:t>)</a:t>
            </a:r>
            <a:r>
              <a:rPr kumimoji="1" lang="ja-JP" altLang="en-US" sz="850" dirty="0">
                <a:latin typeface="+mn-ea"/>
              </a:rPr>
              <a:t>が</a:t>
            </a:r>
            <a:r>
              <a:rPr kumimoji="1" lang="en-US" altLang="ja-JP" sz="850" dirty="0">
                <a:latin typeface="+mn-ea"/>
              </a:rPr>
              <a:t>10</a:t>
            </a:r>
            <a:r>
              <a:rPr kumimoji="1" lang="ja-JP" altLang="en-US" sz="850" dirty="0">
                <a:latin typeface="+mn-ea"/>
              </a:rPr>
              <a:t>月から本格稼働</a:t>
            </a:r>
          </a:p>
          <a:p>
            <a:pPr>
              <a:lnSpc>
                <a:spcPts val="1050"/>
              </a:lnSpc>
            </a:pPr>
            <a:r>
              <a:rPr kumimoji="1" lang="ja-JP" altLang="en-US" sz="900" dirty="0">
                <a:latin typeface="+mn-ea"/>
              </a:rPr>
              <a:t>⊳ グローバル人材の育成</a:t>
            </a:r>
            <a:r>
              <a:rPr kumimoji="1" lang="ja-JP" altLang="en-US" sz="800" dirty="0">
                <a:latin typeface="+mn-ea"/>
              </a:rPr>
              <a:t>［</a:t>
            </a:r>
            <a:r>
              <a:rPr kumimoji="1" lang="en-US" altLang="ja-JP" sz="800" dirty="0">
                <a:latin typeface="+mn-ea"/>
              </a:rPr>
              <a:t>No.35</a:t>
            </a:r>
            <a:r>
              <a:rPr kumimoji="1" lang="ja-JP" altLang="en-US" sz="800" dirty="0">
                <a:latin typeface="+mn-ea"/>
              </a:rPr>
              <a:t>］</a:t>
            </a:r>
            <a:endParaRPr kumimoji="1" lang="en-US" altLang="ja-JP" sz="800" dirty="0">
              <a:latin typeface="+mn-ea"/>
            </a:endParaRPr>
          </a:p>
          <a:p>
            <a:pPr>
              <a:lnSpc>
                <a:spcPts val="1050"/>
              </a:lnSpc>
            </a:pPr>
            <a:r>
              <a:rPr kumimoji="1" lang="ja-JP" altLang="en-US" sz="850" dirty="0">
                <a:latin typeface="+mn-ea"/>
              </a:rPr>
              <a:t>　  ・</a:t>
            </a:r>
            <a:r>
              <a:rPr kumimoji="1" lang="en-US" altLang="ja-JP" sz="850" dirty="0">
                <a:latin typeface="+mn-ea"/>
              </a:rPr>
              <a:t>ICT</a:t>
            </a:r>
            <a:r>
              <a:rPr kumimoji="1" lang="ja-JP" altLang="en-US" sz="850" dirty="0">
                <a:latin typeface="+mn-ea"/>
              </a:rPr>
              <a:t>機能（</a:t>
            </a:r>
            <a:r>
              <a:rPr kumimoji="1" lang="en-US" altLang="ja-JP" sz="850" dirty="0">
                <a:latin typeface="+mn-ea"/>
              </a:rPr>
              <a:t>e-learning</a:t>
            </a:r>
            <a:r>
              <a:rPr kumimoji="1" lang="ja-JP" altLang="en-US" sz="850" dirty="0">
                <a:latin typeface="+mn-ea"/>
              </a:rPr>
              <a:t>教材等）を活用した英語のカリキュラムを実施</a:t>
            </a:r>
            <a:endParaRPr kumimoji="1" lang="en-US" altLang="ja-JP" sz="850" dirty="0">
              <a:latin typeface="+mn-ea"/>
            </a:endParaRPr>
          </a:p>
          <a:p>
            <a:pPr>
              <a:lnSpc>
                <a:spcPts val="600"/>
              </a:lnSpc>
            </a:pPr>
            <a:endParaRPr kumimoji="1" lang="en-US" altLang="ja-JP" sz="900" dirty="0">
              <a:latin typeface="+mn-ea"/>
            </a:endParaRPr>
          </a:p>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研　究 ≫</a:t>
            </a:r>
            <a:endParaRPr kumimoji="1" lang="en-US" altLang="ja-JP" sz="900" dirty="0">
              <a:latin typeface="ＭＳ ゴシック" panose="020B0609070205080204" pitchFamily="49" charset="-128"/>
              <a:ea typeface="ＭＳ ゴシック" panose="020B0609070205080204" pitchFamily="49" charset="-128"/>
            </a:endParaRPr>
          </a:p>
          <a:p>
            <a:pPr>
              <a:lnSpc>
                <a:spcPts val="1050"/>
              </a:lnSpc>
            </a:pPr>
            <a:r>
              <a:rPr kumimoji="1" lang="ja-JP" altLang="en-US" sz="900" dirty="0">
                <a:latin typeface="+mn-ea"/>
              </a:rPr>
              <a:t>⊳ 研究水準の向上</a:t>
            </a:r>
            <a:r>
              <a:rPr kumimoji="1" lang="ja-JP" altLang="en-US" sz="800" dirty="0">
                <a:latin typeface="+mn-ea"/>
              </a:rPr>
              <a:t>［</a:t>
            </a:r>
            <a:r>
              <a:rPr kumimoji="1" lang="en-US" altLang="ja-JP" sz="800" dirty="0">
                <a:latin typeface="+mn-ea"/>
              </a:rPr>
              <a:t>No.47</a:t>
            </a:r>
            <a:r>
              <a:rPr kumimoji="1" lang="ja-JP" altLang="en-US" sz="800" dirty="0">
                <a:latin typeface="+mn-ea"/>
              </a:rPr>
              <a:t>］</a:t>
            </a:r>
            <a:endParaRPr kumimoji="1" lang="en-US" altLang="ja-JP" sz="800" dirty="0">
              <a:latin typeface="+mn-ea"/>
            </a:endParaRPr>
          </a:p>
          <a:p>
            <a:pPr>
              <a:lnSpc>
                <a:spcPts val="1050"/>
              </a:lnSpc>
            </a:pPr>
            <a:r>
              <a:rPr kumimoji="1" lang="ja-JP" altLang="en-US" sz="850" dirty="0">
                <a:latin typeface="+mn-ea"/>
              </a:rPr>
              <a:t>　 ・数学研究所が文部科学省「共同利用・共同研究拠点」として認定（</a:t>
            </a:r>
            <a:r>
              <a:rPr kumimoji="1" lang="en-US" altLang="ja-JP" sz="850" dirty="0">
                <a:latin typeface="+mn-ea"/>
              </a:rPr>
              <a:t>2019</a:t>
            </a:r>
            <a:r>
              <a:rPr kumimoji="1" lang="ja-JP" altLang="en-US" sz="850" dirty="0">
                <a:latin typeface="+mn-ea"/>
              </a:rPr>
              <a:t>年度から</a:t>
            </a:r>
            <a:r>
              <a:rPr kumimoji="1" lang="en-US" altLang="ja-JP" sz="850" dirty="0">
                <a:latin typeface="+mn-ea"/>
              </a:rPr>
              <a:t>6</a:t>
            </a:r>
            <a:r>
              <a:rPr kumimoji="1" lang="ja-JP" altLang="en-US" sz="850" dirty="0">
                <a:latin typeface="+mn-ea"/>
              </a:rPr>
              <a:t>年間）</a:t>
            </a:r>
            <a:endParaRPr kumimoji="1" lang="en-US" altLang="ja-JP" sz="850" dirty="0">
              <a:latin typeface="+mn-ea"/>
            </a:endParaRPr>
          </a:p>
          <a:p>
            <a:pPr>
              <a:lnSpc>
                <a:spcPts val="1050"/>
              </a:lnSpc>
            </a:pPr>
            <a:r>
              <a:rPr kumimoji="1" lang="ja-JP" altLang="en-US" sz="850" dirty="0">
                <a:latin typeface="+mn-ea"/>
              </a:rPr>
              <a:t>　 ・学内競争的資金による重点的支援や</a:t>
            </a:r>
            <a:r>
              <a:rPr kumimoji="1" lang="en-US" altLang="ja-JP" sz="850" dirty="0">
                <a:latin typeface="+mn-ea"/>
              </a:rPr>
              <a:t>URA</a:t>
            </a:r>
            <a:r>
              <a:rPr kumimoji="1" lang="ja-JP" altLang="en-US" sz="850" dirty="0">
                <a:latin typeface="+mn-ea"/>
              </a:rPr>
              <a:t>センター等によるプロジェクト支援及び競争的資金への申請支援の実施</a:t>
            </a:r>
            <a:endParaRPr kumimoji="1" lang="en-US" altLang="ja-JP" sz="850" dirty="0">
              <a:latin typeface="+mn-ea"/>
            </a:endParaRPr>
          </a:p>
          <a:p>
            <a:pPr>
              <a:lnSpc>
                <a:spcPts val="600"/>
              </a:lnSpc>
            </a:pPr>
            <a:endParaRPr kumimoji="1" lang="en-US" altLang="ja-JP" sz="900" dirty="0">
              <a:latin typeface="+mn-ea"/>
            </a:endParaRPr>
          </a:p>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mn-ea"/>
              </a:rPr>
              <a:t>⊳ シンクタンク拠点</a:t>
            </a:r>
            <a:r>
              <a:rPr kumimoji="1" lang="ja-JP" altLang="en-US" sz="800" dirty="0">
                <a:latin typeface="+mn-ea"/>
              </a:rPr>
              <a:t>［</a:t>
            </a:r>
            <a:r>
              <a:rPr kumimoji="1" lang="en-US" altLang="ja-JP" sz="800" dirty="0">
                <a:latin typeface="+mn-ea"/>
              </a:rPr>
              <a:t>No.50</a:t>
            </a:r>
            <a:r>
              <a:rPr kumimoji="1" lang="ja-JP" altLang="en-US" sz="800" dirty="0">
                <a:latin typeface="+mn-ea"/>
              </a:rPr>
              <a:t>・</a:t>
            </a:r>
            <a:r>
              <a:rPr kumimoji="1" lang="en-US" altLang="ja-JP" sz="800" dirty="0">
                <a:latin typeface="+mn-ea"/>
              </a:rPr>
              <a:t>51</a:t>
            </a:r>
            <a:r>
              <a:rPr kumimoji="1" lang="ja-JP" altLang="en-US" sz="800" dirty="0">
                <a:latin typeface="+mn-ea"/>
              </a:rPr>
              <a:t>］</a:t>
            </a:r>
          </a:p>
          <a:p>
            <a:r>
              <a:rPr kumimoji="1" lang="ja-JP" altLang="en-US" sz="900" dirty="0">
                <a:latin typeface="+mn-ea"/>
              </a:rPr>
              <a:t>　 ・</a:t>
            </a:r>
            <a:r>
              <a:rPr kumimoji="1" lang="ja-JP" altLang="en-US" sz="850" dirty="0">
                <a:latin typeface="+mn-ea"/>
              </a:rPr>
              <a:t>大阪市との基本協定に基づく取組</a:t>
            </a:r>
          </a:p>
          <a:p>
            <a:pPr lvl="1">
              <a:lnSpc>
                <a:spcPts val="1200"/>
              </a:lnSpc>
            </a:pPr>
            <a:r>
              <a:rPr kumimoji="1" lang="ja-JP" altLang="en-US" sz="850" dirty="0">
                <a:latin typeface="+mn-ea"/>
              </a:rPr>
              <a:t>スタートアップ支援事業（</a:t>
            </a:r>
            <a:r>
              <a:rPr kumimoji="1" lang="en-US" altLang="ja-JP" sz="850" dirty="0">
                <a:latin typeface="+mn-ea"/>
              </a:rPr>
              <a:t>2</a:t>
            </a:r>
            <a:r>
              <a:rPr kumimoji="1" lang="ja-JP" altLang="en-US" sz="850" dirty="0">
                <a:latin typeface="+mn-ea"/>
              </a:rPr>
              <a:t>件）及び委託研究プロジェクト（</a:t>
            </a:r>
            <a:r>
              <a:rPr kumimoji="1" lang="en-US" altLang="ja-JP" sz="850" dirty="0">
                <a:latin typeface="+mn-ea"/>
              </a:rPr>
              <a:t>4</a:t>
            </a:r>
            <a:r>
              <a:rPr kumimoji="1" lang="ja-JP" altLang="en-US" sz="850" dirty="0">
                <a:latin typeface="+mn-ea"/>
              </a:rPr>
              <a:t>件）の実施</a:t>
            </a:r>
          </a:p>
          <a:p>
            <a:pPr lvl="1">
              <a:lnSpc>
                <a:spcPts val="1200"/>
              </a:lnSpc>
            </a:pPr>
            <a:r>
              <a:rPr kumimoji="1" lang="ja-JP" altLang="en-US" sz="850" dirty="0">
                <a:latin typeface="+mn-ea"/>
              </a:rPr>
              <a:t>水道局職員に対し工学研究科教員による指導の実施</a:t>
            </a:r>
          </a:p>
          <a:p>
            <a:pPr lvl="2">
              <a:lnSpc>
                <a:spcPts val="1200"/>
              </a:lnSpc>
            </a:pPr>
            <a:r>
              <a:rPr kumimoji="1" lang="ja-JP" altLang="en-US" sz="850" dirty="0">
                <a:latin typeface="+mn-ea"/>
              </a:rPr>
              <a:t>（</a:t>
            </a:r>
            <a:r>
              <a:rPr kumimoji="1" lang="en-US" altLang="ja-JP" sz="850" dirty="0">
                <a:latin typeface="+mn-ea"/>
              </a:rPr>
              <a:t>AR</a:t>
            </a:r>
            <a:r>
              <a:rPr kumimoji="1" lang="ja-JP" altLang="en-US" sz="850" dirty="0">
                <a:latin typeface="+mn-ea"/>
              </a:rPr>
              <a:t>（拡張現実）を用いた地下埋蔵物情報表示に関する基礎検討）</a:t>
            </a:r>
          </a:p>
          <a:p>
            <a:pPr lvl="1">
              <a:lnSpc>
                <a:spcPts val="1200"/>
              </a:lnSpc>
            </a:pPr>
            <a:r>
              <a:rPr kumimoji="1" lang="ja-JP" altLang="en-US" sz="850" dirty="0">
                <a:latin typeface="+mn-ea"/>
              </a:rPr>
              <a:t>都市計画局職員</a:t>
            </a:r>
            <a:r>
              <a:rPr kumimoji="1" lang="en-US" altLang="ja-JP" sz="850" dirty="0">
                <a:latin typeface="+mn-ea"/>
              </a:rPr>
              <a:t>2</a:t>
            </a:r>
            <a:r>
              <a:rPr kumimoji="1" lang="ja-JP" altLang="en-US" sz="850" dirty="0">
                <a:latin typeface="+mn-ea"/>
              </a:rPr>
              <a:t>名を工学研究科に受け入れ（都市計画の研究）　</a:t>
            </a:r>
            <a:endParaRPr kumimoji="1" lang="en-US" altLang="ja-JP" sz="850" dirty="0">
              <a:latin typeface="+mn-ea"/>
            </a:endParaRPr>
          </a:p>
        </p:txBody>
      </p:sp>
      <p:sp>
        <p:nvSpPr>
          <p:cNvPr id="20" name="テキスト ボックス 19">
            <a:extLst>
              <a:ext uri="{FF2B5EF4-FFF2-40B4-BE49-F238E27FC236}">
                <a16:creationId xmlns:a16="http://schemas.microsoft.com/office/drawing/2014/main" id="{30E4441F-AB15-4EFC-908D-F7180D3E0451}"/>
              </a:ext>
            </a:extLst>
          </p:cNvPr>
          <p:cNvSpPr txBox="1"/>
          <p:nvPr/>
        </p:nvSpPr>
        <p:spPr>
          <a:xfrm>
            <a:off x="5065777" y="5808275"/>
            <a:ext cx="3924208" cy="990015"/>
          </a:xfrm>
          <a:prstGeom prst="rect">
            <a:avLst/>
          </a:prstGeom>
          <a:noFill/>
        </p:spPr>
        <p:txBody>
          <a:bodyPr wrap="square" rtlCol="0">
            <a:spAutoFit/>
          </a:bodyPr>
          <a:lstStyle/>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≪その他≫</a:t>
            </a:r>
            <a:endParaRPr kumimoji="1" lang="en-US" altLang="ja-JP" sz="900" dirty="0">
              <a:latin typeface="ＭＳ ゴシック" panose="020B0609070205080204" pitchFamily="49" charset="-128"/>
              <a:ea typeface="ＭＳ ゴシック" panose="020B0609070205080204" pitchFamily="49" charset="-128"/>
            </a:endParaRPr>
          </a:p>
          <a:p>
            <a:pPr>
              <a:lnSpc>
                <a:spcPts val="1050"/>
              </a:lnSpc>
            </a:pPr>
            <a:r>
              <a:rPr kumimoji="1" lang="ja-JP" altLang="en-US" sz="900" dirty="0">
                <a:latin typeface="+mn-ea"/>
              </a:rPr>
              <a:t>⊳ 国際連携活動の充実</a:t>
            </a:r>
            <a:r>
              <a:rPr kumimoji="1" lang="ja-JP" altLang="en-US" sz="800" dirty="0">
                <a:latin typeface="+mn-ea"/>
              </a:rPr>
              <a:t>［</a:t>
            </a:r>
            <a:r>
              <a:rPr kumimoji="1" lang="en-US" altLang="ja-JP" sz="800" dirty="0">
                <a:latin typeface="+mn-ea"/>
              </a:rPr>
              <a:t>No.56</a:t>
            </a:r>
            <a:r>
              <a:rPr kumimoji="1" lang="ja-JP" altLang="en-US" sz="800" dirty="0">
                <a:latin typeface="+mn-ea"/>
              </a:rPr>
              <a:t>］</a:t>
            </a:r>
            <a:endParaRPr kumimoji="1" lang="en-US" altLang="ja-JP" sz="800" dirty="0">
              <a:latin typeface="+mn-ea"/>
            </a:endParaRPr>
          </a:p>
          <a:p>
            <a:pPr>
              <a:lnSpc>
                <a:spcPts val="1200"/>
              </a:lnSpc>
            </a:pPr>
            <a:r>
              <a:rPr kumimoji="1" lang="en-US" altLang="ja-JP" sz="900" dirty="0">
                <a:latin typeface="+mn-ea"/>
              </a:rPr>
              <a:t>   </a:t>
            </a:r>
            <a:r>
              <a:rPr kumimoji="1" lang="ja-JP" altLang="en-US" sz="850" dirty="0">
                <a:latin typeface="+mn-ea"/>
              </a:rPr>
              <a:t>・ハノイ医科大学（ベトナム）と大学間学術交流協定を締結し、</a:t>
            </a:r>
            <a:endParaRPr kumimoji="1" lang="en-US" altLang="ja-JP" sz="850" dirty="0">
              <a:latin typeface="+mn-ea"/>
            </a:endParaRPr>
          </a:p>
          <a:p>
            <a:pPr>
              <a:lnSpc>
                <a:spcPts val="1200"/>
              </a:lnSpc>
            </a:pPr>
            <a:r>
              <a:rPr kumimoji="1" lang="en-US" altLang="ja-JP" sz="850" dirty="0">
                <a:latin typeface="+mn-ea"/>
              </a:rPr>
              <a:t>       </a:t>
            </a:r>
            <a:r>
              <a:rPr kumimoji="1" lang="ja-JP" altLang="en-US" sz="850" dirty="0">
                <a:latin typeface="+mn-ea"/>
              </a:rPr>
              <a:t>さらに同大学にハノイ拠点を設置する予定</a:t>
            </a:r>
            <a:endParaRPr kumimoji="1" lang="en-US" altLang="ja-JP" sz="850" dirty="0">
              <a:latin typeface="+mn-ea"/>
            </a:endParaRPr>
          </a:p>
          <a:p>
            <a:pPr>
              <a:lnSpc>
                <a:spcPts val="1200"/>
              </a:lnSpc>
            </a:pPr>
            <a:r>
              <a:rPr kumimoji="1" lang="en-US" altLang="ja-JP" sz="850" dirty="0">
                <a:latin typeface="+mn-ea"/>
              </a:rPr>
              <a:t>   </a:t>
            </a:r>
            <a:r>
              <a:rPr kumimoji="1" lang="ja-JP" altLang="en-US" sz="850" dirty="0">
                <a:latin typeface="+mn-ea"/>
              </a:rPr>
              <a:t>・テイラーズ大学（マレーシア）と大学間学術交流協定を締結し、</a:t>
            </a:r>
            <a:endParaRPr kumimoji="1" lang="en-US" altLang="ja-JP" sz="850" dirty="0">
              <a:latin typeface="+mn-ea"/>
            </a:endParaRPr>
          </a:p>
          <a:p>
            <a:pPr>
              <a:lnSpc>
                <a:spcPts val="1200"/>
              </a:lnSpc>
            </a:pPr>
            <a:r>
              <a:rPr kumimoji="1" lang="ja-JP" altLang="en-US" sz="850" dirty="0">
                <a:latin typeface="+mn-ea"/>
              </a:rPr>
              <a:t>　　同大学学生支援部長による学内講演会を実施</a:t>
            </a:r>
            <a:endParaRPr kumimoji="1" lang="en-US" altLang="ja-JP" sz="850" dirty="0">
              <a:latin typeface="+mn-ea"/>
            </a:endParaRPr>
          </a:p>
        </p:txBody>
      </p:sp>
      <p:sp>
        <p:nvSpPr>
          <p:cNvPr id="21" name="テキスト ボックス 20"/>
          <p:cNvSpPr txBox="1"/>
          <p:nvPr/>
        </p:nvSpPr>
        <p:spPr>
          <a:xfrm>
            <a:off x="6064173" y="4480136"/>
            <a:ext cx="2735488" cy="1077218"/>
          </a:xfrm>
          <a:prstGeom prst="rect">
            <a:avLst/>
          </a:prstGeom>
          <a:noFill/>
          <a:ln>
            <a:solidFill>
              <a:schemeClr val="tx1"/>
            </a:solidFill>
            <a:prstDash val="dash"/>
          </a:ln>
        </p:spPr>
        <p:txBody>
          <a:bodyPr wrap="square" rtlCol="0">
            <a:spAutoFit/>
          </a:bodyPr>
          <a:lstStyle/>
          <a:p>
            <a:r>
              <a:rPr kumimoji="1" lang="ja-JP" altLang="en-US" sz="1000" dirty="0"/>
              <a:t>＜</a:t>
            </a:r>
            <a:r>
              <a:rPr kumimoji="1" lang="en-US" altLang="ja-JP" sz="1000" dirty="0"/>
              <a:t>Topics&gt;</a:t>
            </a:r>
          </a:p>
          <a:p>
            <a:r>
              <a:rPr kumimoji="1" lang="ja-JP" altLang="en-US" sz="900" i="1" u="sng" dirty="0">
                <a:latin typeface="+mn-ea"/>
              </a:rPr>
              <a:t>⊳</a:t>
            </a:r>
            <a:r>
              <a:rPr kumimoji="1" lang="ja-JP" altLang="en-US" sz="900" i="1" u="sng" dirty="0"/>
              <a:t>文理横断でマラリア撲滅に挑む</a:t>
            </a:r>
            <a:endParaRPr kumimoji="1" lang="en-US" altLang="ja-JP" sz="900" i="1" u="sng" dirty="0"/>
          </a:p>
          <a:p>
            <a:r>
              <a:rPr kumimoji="1" lang="ja-JP" altLang="en-US" sz="900" dirty="0"/>
              <a:t>　本学の金子明教授（医学研究科）が代表となる研究「熱帯アフリカのマラリア撲滅を目指したコミュニティ」が地球規模課題対応国際科学技術協力プログラム</a:t>
            </a:r>
            <a:r>
              <a:rPr kumimoji="1" lang="en-US" altLang="ja-JP" sz="900" dirty="0"/>
              <a:t>(SATREPS)</a:t>
            </a:r>
            <a:r>
              <a:rPr kumimoji="1" lang="ja-JP" altLang="en-US" sz="900" dirty="0"/>
              <a:t>に採択された。</a:t>
            </a:r>
            <a:r>
              <a:rPr kumimoji="1" lang="en-US" altLang="ja-JP" sz="900" dirty="0"/>
              <a:t>5</a:t>
            </a:r>
            <a:r>
              <a:rPr kumimoji="1" lang="ja-JP" altLang="en-US" sz="900" dirty="0"/>
              <a:t>年で</a:t>
            </a:r>
            <a:r>
              <a:rPr kumimoji="1" lang="en-US" altLang="ja-JP" sz="900" dirty="0"/>
              <a:t>4.7</a:t>
            </a:r>
            <a:r>
              <a:rPr kumimoji="1" lang="ja-JP" altLang="en-US" sz="900" dirty="0"/>
              <a:t>億円の大型外部資金の獲得となった。　</a:t>
            </a:r>
            <a:endParaRPr kumimoji="1" lang="ja-JP" altLang="en-US" sz="1000" dirty="0"/>
          </a:p>
        </p:txBody>
      </p:sp>
      <p:sp>
        <p:nvSpPr>
          <p:cNvPr id="16" name="テキスト ボックス 15"/>
          <p:cNvSpPr txBox="1"/>
          <p:nvPr/>
        </p:nvSpPr>
        <p:spPr>
          <a:xfrm>
            <a:off x="66502" y="1208502"/>
            <a:ext cx="8822521" cy="2842692"/>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endParaRPr kumimoji="1" lang="en-US" altLang="ja-JP" sz="900" dirty="0">
              <a:latin typeface="ＭＳ ゴシック" panose="020B0609070205080204" pitchFamily="49" charset="-128"/>
              <a:ea typeface="ＭＳ ゴシック" panose="020B0609070205080204" pitchFamily="49" charset="-128"/>
            </a:endParaRPr>
          </a:p>
          <a:p>
            <a:pPr>
              <a:lnSpc>
                <a:spcPts val="850"/>
              </a:lnSpc>
            </a:pPr>
            <a:r>
              <a:rPr kumimoji="1" lang="ja-JP" altLang="en-US" sz="900" dirty="0">
                <a:latin typeface="+mn-ea"/>
              </a:rPr>
              <a:t>⊳ 大学院課程の教育研究の質の向上</a:t>
            </a:r>
            <a:r>
              <a:rPr kumimoji="1" lang="ja-JP" altLang="en-US" sz="800" dirty="0">
                <a:latin typeface="+mn-ea"/>
              </a:rPr>
              <a:t>［</a:t>
            </a:r>
            <a:r>
              <a:rPr kumimoji="1" lang="en-US" altLang="ja-JP" sz="800" dirty="0">
                <a:latin typeface="+mn-ea"/>
              </a:rPr>
              <a:t>No.4</a:t>
            </a:r>
            <a:r>
              <a:rPr kumimoji="1" lang="ja-JP" altLang="en-US" sz="800" dirty="0">
                <a:latin typeface="+mn-ea"/>
              </a:rPr>
              <a:t>］</a:t>
            </a:r>
            <a:endParaRPr kumimoji="1" lang="en-US" altLang="ja-JP" sz="800" dirty="0">
              <a:latin typeface="+mn-ea"/>
            </a:endParaRPr>
          </a:p>
          <a:p>
            <a:pPr>
              <a:lnSpc>
                <a:spcPts val="850"/>
              </a:lnSpc>
            </a:pPr>
            <a:r>
              <a:rPr kumimoji="1" lang="ja-JP" altLang="en-US" sz="900" dirty="0">
                <a:latin typeface="+mn-ea"/>
              </a:rPr>
              <a:t>　　・</a:t>
            </a:r>
            <a:r>
              <a:rPr kumimoji="1" lang="ja-JP" altLang="en-US" sz="850" dirty="0">
                <a:latin typeface="+mn-ea"/>
              </a:rPr>
              <a:t>「イノベーション創出型研究養成</a:t>
            </a:r>
            <a:r>
              <a:rPr kumimoji="1" lang="en-US" altLang="ja-JP" sz="850" dirty="0">
                <a:latin typeface="+mn-ea"/>
              </a:rPr>
              <a:t>Ⅲ</a:t>
            </a:r>
            <a:r>
              <a:rPr kumimoji="1" lang="ja-JP" altLang="en-US" sz="850" dirty="0">
                <a:latin typeface="+mn-ea"/>
              </a:rPr>
              <a:t>（</a:t>
            </a:r>
            <a:r>
              <a:rPr kumimoji="1" lang="en-US" altLang="ja-JP" sz="850" dirty="0" err="1">
                <a:latin typeface="+mn-ea"/>
              </a:rPr>
              <a:t>TECⅢ</a:t>
            </a:r>
            <a:r>
              <a:rPr kumimoji="1" lang="ja-JP" altLang="en-US" sz="850" dirty="0">
                <a:latin typeface="+mn-ea"/>
              </a:rPr>
              <a:t>）」が文部科学省「大学等におけるインターンシップ表彰」を受賞。</a:t>
            </a:r>
            <a:r>
              <a:rPr kumimoji="1" lang="ja-JP" altLang="en-US" sz="850" dirty="0">
                <a:latin typeface="ＭＳ ゴシック" panose="020B0609070205080204" pitchFamily="49" charset="-128"/>
                <a:ea typeface="ＭＳ ゴシック" panose="020B0609070205080204" pitchFamily="49" charset="-128"/>
              </a:rPr>
              <a:t>　</a:t>
            </a:r>
            <a:endParaRPr kumimoji="1" lang="en-US" altLang="ja-JP" sz="850" dirty="0">
              <a:latin typeface="ＭＳ ゴシック" panose="020B0609070205080204" pitchFamily="49" charset="-128"/>
              <a:ea typeface="ＭＳ ゴシック" panose="020B0609070205080204" pitchFamily="49" charset="-128"/>
            </a:endParaRPr>
          </a:p>
          <a:p>
            <a:pPr>
              <a:lnSpc>
                <a:spcPts val="1000"/>
              </a:lnSpc>
            </a:pPr>
            <a:r>
              <a:rPr kumimoji="1" lang="ja-JP" altLang="en-US" sz="900" dirty="0">
                <a:latin typeface="+mn-ea"/>
              </a:rPr>
              <a:t>⊳ 産学協同による人材育成</a:t>
            </a:r>
            <a:r>
              <a:rPr kumimoji="1" lang="ja-JP" altLang="en-US" sz="800" dirty="0">
                <a:latin typeface="+mn-ea"/>
              </a:rPr>
              <a:t>［</a:t>
            </a:r>
            <a:r>
              <a:rPr kumimoji="1" lang="en-US" altLang="ja-JP" sz="800" dirty="0">
                <a:latin typeface="+mn-ea"/>
              </a:rPr>
              <a:t>No.5</a:t>
            </a:r>
            <a:r>
              <a:rPr kumimoji="1" lang="ja-JP" altLang="en-US" sz="800" dirty="0">
                <a:latin typeface="+mn-ea"/>
              </a:rPr>
              <a:t>］</a:t>
            </a:r>
            <a:endParaRPr kumimoji="1" lang="en-US" altLang="ja-JP" sz="800" dirty="0">
              <a:latin typeface="+mn-ea"/>
            </a:endParaRPr>
          </a:p>
          <a:p>
            <a:pPr>
              <a:lnSpc>
                <a:spcPts val="1000"/>
              </a:lnSpc>
            </a:pPr>
            <a:r>
              <a:rPr kumimoji="1" lang="ja-JP" altLang="en-US" sz="850" dirty="0">
                <a:latin typeface="+mn-ea"/>
              </a:rPr>
              <a:t>　　・博士課程教育リーディングプログラム「システム発想型物質科学リーダー養成学位プログラム」の事後評価において最高の</a:t>
            </a:r>
            <a:r>
              <a:rPr kumimoji="1" lang="en" altLang="ja-JP" sz="850" dirty="0">
                <a:latin typeface="+mn-ea"/>
              </a:rPr>
              <a:t>S</a:t>
            </a:r>
            <a:r>
              <a:rPr kumimoji="1" lang="ja-JP" altLang="en-US" sz="850" dirty="0">
                <a:latin typeface="+mn-ea"/>
              </a:rPr>
              <a:t>評価を取得</a:t>
            </a:r>
            <a:endParaRPr kumimoji="1" lang="en-US" altLang="ja-JP" sz="850" dirty="0">
              <a:latin typeface="+mn-ea"/>
            </a:endParaRPr>
          </a:p>
          <a:p>
            <a:pPr>
              <a:lnSpc>
                <a:spcPts val="1000"/>
              </a:lnSpc>
            </a:pPr>
            <a:r>
              <a:rPr kumimoji="1" lang="ja-JP" altLang="en-US" sz="900" dirty="0">
                <a:latin typeface="+mn-ea"/>
              </a:rPr>
              <a:t>⊳諸機関との連携・地域課題への対応</a:t>
            </a:r>
            <a:r>
              <a:rPr kumimoji="1" lang="ja-JP" altLang="en-US" sz="800" dirty="0">
                <a:latin typeface="+mn-ea"/>
              </a:rPr>
              <a:t>［</a:t>
            </a:r>
            <a:r>
              <a:rPr kumimoji="1" lang="en-US" altLang="ja-JP" sz="800" dirty="0">
                <a:latin typeface="+mn-ea"/>
              </a:rPr>
              <a:t>No.27</a:t>
            </a:r>
            <a:r>
              <a:rPr kumimoji="1" lang="ja-JP" altLang="en-US" sz="800" dirty="0">
                <a:latin typeface="+mn-ea"/>
              </a:rPr>
              <a:t>］</a:t>
            </a:r>
            <a:endParaRPr kumimoji="1" lang="en-US" altLang="ja-JP" sz="800" dirty="0">
              <a:latin typeface="+mn-ea"/>
            </a:endParaRPr>
          </a:p>
          <a:p>
            <a:pPr>
              <a:lnSpc>
                <a:spcPts val="1000"/>
              </a:lnSpc>
            </a:pPr>
            <a:r>
              <a:rPr kumimoji="1" lang="ja-JP" altLang="en-US" sz="850" dirty="0">
                <a:latin typeface="+mn-ea"/>
              </a:rPr>
              <a:t>  　 ・文部科学省「持続的な産学共同人材育成システム構築事業」に東北大学を申請代表校として共同申請・採択。本学担当コースのコンテンツを開発・製作</a:t>
            </a:r>
            <a:endParaRPr kumimoji="1" lang="en-US" altLang="ja-JP" sz="850" dirty="0">
              <a:latin typeface="+mn-ea"/>
            </a:endParaRPr>
          </a:p>
          <a:p>
            <a:pPr>
              <a:lnSpc>
                <a:spcPts val="1000"/>
              </a:lnSpc>
            </a:pPr>
            <a:r>
              <a:rPr kumimoji="1" lang="ja-JP" altLang="en-US" sz="850" dirty="0">
                <a:latin typeface="+mn-ea"/>
              </a:rPr>
              <a:t>　   　データ関連人材育成関西地区コンソーシアム提供</a:t>
            </a:r>
            <a:r>
              <a:rPr kumimoji="1" lang="en-US" altLang="ja-JP" sz="850" dirty="0" err="1">
                <a:latin typeface="+mn-ea"/>
              </a:rPr>
              <a:t>DuEX</a:t>
            </a:r>
            <a:r>
              <a:rPr kumimoji="1" lang="ja-JP" altLang="en-US" sz="850" dirty="0">
                <a:latin typeface="+mn-ea"/>
              </a:rPr>
              <a:t>プログラムに新規参画。成績上位でプログラムを修了した博士後期課程の学生に対し奨励金を給付</a:t>
            </a:r>
            <a:endParaRPr kumimoji="1" lang="en-US" altLang="ja-JP" sz="850" dirty="0">
              <a:latin typeface="+mn-ea"/>
            </a:endParaRPr>
          </a:p>
          <a:p>
            <a:pPr>
              <a:lnSpc>
                <a:spcPts val="1000"/>
              </a:lnSpc>
            </a:pPr>
            <a:endParaRPr kumimoji="1" lang="en-US" altLang="ja-JP" sz="900" dirty="0">
              <a:latin typeface="+mn-ea"/>
            </a:endParaRPr>
          </a:p>
          <a:p>
            <a:pPr>
              <a:lnSpc>
                <a:spcPts val="100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研　究 ≫</a:t>
            </a:r>
            <a:endParaRPr kumimoji="1" lang="en-US" altLang="ja-JP" sz="900" dirty="0">
              <a:latin typeface="+mn-ea"/>
            </a:endParaRPr>
          </a:p>
          <a:p>
            <a:pPr>
              <a:lnSpc>
                <a:spcPts val="850"/>
              </a:lnSpc>
            </a:pPr>
            <a:r>
              <a:rPr kumimoji="1" lang="ja-JP" altLang="en-US" sz="900" dirty="0">
                <a:latin typeface="+mn-ea"/>
              </a:rPr>
              <a:t>⊳戦略的な外部資金獲得・その支援</a:t>
            </a:r>
            <a:r>
              <a:rPr kumimoji="1" lang="ja-JP" altLang="en-US" sz="800" dirty="0">
                <a:latin typeface="+mn-ea"/>
              </a:rPr>
              <a:t>［</a:t>
            </a:r>
            <a:r>
              <a:rPr kumimoji="1" lang="en-US" altLang="ja-JP" sz="800" dirty="0">
                <a:latin typeface="+mn-ea"/>
              </a:rPr>
              <a:t>No.21</a:t>
            </a:r>
            <a:r>
              <a:rPr kumimoji="1" lang="ja-JP" altLang="en-US" sz="800" dirty="0">
                <a:latin typeface="+mn-ea"/>
              </a:rPr>
              <a:t>］</a:t>
            </a:r>
            <a:endParaRPr kumimoji="1" lang="en-US" altLang="ja-JP" sz="800" dirty="0">
              <a:latin typeface="+mn-ea"/>
            </a:endParaRPr>
          </a:p>
          <a:p>
            <a:pPr>
              <a:lnSpc>
                <a:spcPts val="1000"/>
              </a:lnSpc>
              <a:tabLst>
                <a:tab pos="6996113" algn="r"/>
              </a:tabLst>
            </a:pPr>
            <a:r>
              <a:rPr kumimoji="1" lang="ja-JP" altLang="en-US" sz="850" dirty="0">
                <a:latin typeface="+mn-ea"/>
              </a:rPr>
              <a:t>　　・外部資金獲得金額が</a:t>
            </a:r>
            <a:r>
              <a:rPr kumimoji="1" lang="en-US" altLang="ja-JP" sz="850" dirty="0">
                <a:latin typeface="+mn-ea"/>
              </a:rPr>
              <a:t>1,564</a:t>
            </a:r>
            <a:r>
              <a:rPr kumimoji="1" lang="ja-JP" altLang="en-US" sz="850" dirty="0">
                <a:latin typeface="+mn-ea"/>
              </a:rPr>
              <a:t>件、</a:t>
            </a:r>
            <a:r>
              <a:rPr kumimoji="1" lang="en-US" altLang="ja-JP" sz="850" dirty="0">
                <a:latin typeface="+mn-ea"/>
              </a:rPr>
              <a:t>3,535,999</a:t>
            </a:r>
            <a:r>
              <a:rPr kumimoji="1" lang="ja-JP" altLang="en-US" sz="850" dirty="0">
                <a:latin typeface="+mn-ea"/>
              </a:rPr>
              <a:t>千円となり大幅増（金額前年比</a:t>
            </a:r>
            <a:r>
              <a:rPr kumimoji="1" lang="en-US" altLang="ja-JP" sz="850" dirty="0">
                <a:latin typeface="+mn-ea"/>
              </a:rPr>
              <a:t>109%</a:t>
            </a:r>
            <a:r>
              <a:rPr kumimoji="1" lang="ja-JP" altLang="en-US" sz="850" dirty="0">
                <a:latin typeface="+mn-ea"/>
              </a:rPr>
              <a:t>）。</a:t>
            </a:r>
            <a:endParaRPr kumimoji="1" lang="en-US" altLang="ja-JP" sz="850" dirty="0">
              <a:latin typeface="+mn-ea"/>
            </a:endParaRPr>
          </a:p>
          <a:p>
            <a:pPr>
              <a:lnSpc>
                <a:spcPts val="1000"/>
              </a:lnSpc>
              <a:tabLst>
                <a:tab pos="6996113" algn="r"/>
              </a:tabLst>
            </a:pPr>
            <a:r>
              <a:rPr kumimoji="1" lang="ja-JP" altLang="en-US" sz="850" dirty="0">
                <a:latin typeface="+mn-ea"/>
              </a:rPr>
              <a:t>　　・農研機構（</a:t>
            </a:r>
            <a:r>
              <a:rPr kumimoji="1" lang="en-US" altLang="ja-JP" sz="850" dirty="0">
                <a:latin typeface="+mn-ea"/>
              </a:rPr>
              <a:t>51,543</a:t>
            </a:r>
            <a:r>
              <a:rPr kumimoji="1" lang="ja-JP" altLang="en-US" sz="850" dirty="0">
                <a:latin typeface="+mn-ea"/>
              </a:rPr>
              <a:t>千円）、</a:t>
            </a:r>
            <a:r>
              <a:rPr kumimoji="1" lang="en-US" altLang="ja-JP" sz="850" dirty="0">
                <a:latin typeface="+mn-ea"/>
              </a:rPr>
              <a:t>JST</a:t>
            </a:r>
            <a:r>
              <a:rPr kumimoji="1" lang="ja-JP" altLang="en-US" sz="850" dirty="0">
                <a:latin typeface="+mn-ea"/>
              </a:rPr>
              <a:t> （</a:t>
            </a:r>
            <a:r>
              <a:rPr kumimoji="1" lang="en-US" altLang="ja-JP" sz="850" dirty="0">
                <a:latin typeface="+mn-ea"/>
              </a:rPr>
              <a:t>39,000</a:t>
            </a:r>
            <a:r>
              <a:rPr kumimoji="1" lang="ja-JP" altLang="en-US" sz="850" dirty="0">
                <a:latin typeface="+mn-ea"/>
              </a:rPr>
              <a:t>千円）、</a:t>
            </a:r>
            <a:r>
              <a:rPr kumimoji="1" lang="en-US" altLang="ja-JP" sz="850" dirty="0">
                <a:latin typeface="+mn-ea"/>
              </a:rPr>
              <a:t>NEDO</a:t>
            </a:r>
            <a:r>
              <a:rPr kumimoji="1" lang="ja-JP" altLang="en-US" sz="850" dirty="0">
                <a:latin typeface="+mn-ea"/>
              </a:rPr>
              <a:t> （</a:t>
            </a:r>
            <a:r>
              <a:rPr kumimoji="1" lang="en-US" altLang="ja-JP" sz="850" dirty="0">
                <a:latin typeface="+mn-ea"/>
              </a:rPr>
              <a:t>28,572</a:t>
            </a:r>
            <a:r>
              <a:rPr kumimoji="1" lang="ja-JP" altLang="en-US" sz="850" dirty="0">
                <a:latin typeface="+mn-ea"/>
              </a:rPr>
              <a:t>千円）などからの新規大型受託研究の獲得</a:t>
            </a:r>
            <a:endParaRPr kumimoji="1" lang="en-US" altLang="ja-JP" sz="850" dirty="0">
              <a:latin typeface="+mn-ea"/>
            </a:endParaRPr>
          </a:p>
          <a:p>
            <a:pPr>
              <a:lnSpc>
                <a:spcPts val="600"/>
              </a:lnSpc>
              <a:tabLst>
                <a:tab pos="6996113" algn="r"/>
              </a:tabLst>
            </a:pPr>
            <a:endParaRPr kumimoji="1" lang="en-US" altLang="ja-JP" sz="900" dirty="0">
              <a:latin typeface="+mn-ea"/>
            </a:endParaRPr>
          </a:p>
          <a:p>
            <a:pPr>
              <a:lnSpc>
                <a:spcPts val="850"/>
              </a:lnSpc>
              <a:tabLst>
                <a:tab pos="6996113" algn="r"/>
              </a:tabLst>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tabLst>
                <a:tab pos="6996113" algn="r"/>
              </a:tabLst>
            </a:pPr>
            <a:r>
              <a:rPr kumimoji="1" lang="ja-JP" altLang="en-US" sz="900" dirty="0">
                <a:latin typeface="+mn-ea"/>
              </a:rPr>
              <a:t>⊳多様で質の高い生涯教育の提供</a:t>
            </a:r>
            <a:r>
              <a:rPr kumimoji="1" lang="ja-JP" altLang="en-US" sz="800" dirty="0">
                <a:latin typeface="+mn-ea"/>
              </a:rPr>
              <a:t>［</a:t>
            </a:r>
            <a:r>
              <a:rPr kumimoji="1" lang="en-US" altLang="ja-JP" sz="800" dirty="0">
                <a:latin typeface="+mn-ea"/>
              </a:rPr>
              <a:t>No.24</a:t>
            </a:r>
            <a:r>
              <a:rPr kumimoji="1" lang="ja-JP" altLang="en-US" sz="800" dirty="0">
                <a:latin typeface="+mn-ea"/>
              </a:rPr>
              <a:t>］</a:t>
            </a:r>
            <a:r>
              <a:rPr kumimoji="1" lang="ja-JP" altLang="en-US" sz="900" dirty="0">
                <a:latin typeface="+mn-ea"/>
              </a:rPr>
              <a:t>、社会人が学びやすい場の提供</a:t>
            </a:r>
            <a:r>
              <a:rPr kumimoji="1" lang="ja-JP" altLang="en-US" sz="800" dirty="0">
                <a:latin typeface="+mn-ea"/>
              </a:rPr>
              <a:t>［</a:t>
            </a:r>
            <a:r>
              <a:rPr kumimoji="1" lang="en-US" altLang="ja-JP" sz="800" dirty="0">
                <a:latin typeface="+mn-ea"/>
              </a:rPr>
              <a:t>No.25</a:t>
            </a:r>
            <a:r>
              <a:rPr kumimoji="1" lang="ja-JP" altLang="en-US" sz="800" dirty="0">
                <a:latin typeface="+mn-ea"/>
              </a:rPr>
              <a:t>］</a:t>
            </a:r>
            <a:endParaRPr kumimoji="1" lang="en-US" altLang="ja-JP" sz="800" dirty="0">
              <a:latin typeface="+mn-ea"/>
            </a:endParaRPr>
          </a:p>
          <a:p>
            <a:pPr>
              <a:lnSpc>
                <a:spcPts val="1000"/>
              </a:lnSpc>
              <a:tabLst>
                <a:tab pos="6996113" algn="r"/>
              </a:tabLst>
            </a:pPr>
            <a:r>
              <a:rPr kumimoji="1" lang="ja-JP" altLang="en-US" sz="850" dirty="0">
                <a:latin typeface="+mn-ea"/>
              </a:rPr>
              <a:t>　　・人気講座を継続的に開催するとともに、</a:t>
            </a:r>
            <a:r>
              <a:rPr kumimoji="1" lang="en-US" altLang="ja-JP" sz="850" dirty="0">
                <a:latin typeface="+mn-ea"/>
              </a:rPr>
              <a:t>I-site</a:t>
            </a:r>
            <a:r>
              <a:rPr kumimoji="1" lang="ja-JP" altLang="en-US" sz="850" dirty="0">
                <a:latin typeface="+mn-ea"/>
              </a:rPr>
              <a:t>なんば社会人向け専門講座「楽しく英語力のつく授業の取り組み」等を新設</a:t>
            </a:r>
            <a:endParaRPr kumimoji="1" lang="en-US" altLang="ja-JP" sz="850" dirty="0">
              <a:latin typeface="+mn-ea"/>
            </a:endParaRPr>
          </a:p>
          <a:p>
            <a:pPr>
              <a:lnSpc>
                <a:spcPts val="1000"/>
              </a:lnSpc>
              <a:tabLst>
                <a:tab pos="6996113" algn="r"/>
              </a:tabLst>
            </a:pPr>
            <a:r>
              <a:rPr kumimoji="1" lang="ja-JP" altLang="en-US" sz="900" dirty="0">
                <a:latin typeface="+mn-ea"/>
              </a:rPr>
              <a:t>⊳諸機関との連携・地域課題への対応</a:t>
            </a:r>
            <a:r>
              <a:rPr kumimoji="1" lang="ja-JP" altLang="en-US" sz="800" dirty="0">
                <a:latin typeface="+mn-ea"/>
              </a:rPr>
              <a:t>［</a:t>
            </a:r>
            <a:r>
              <a:rPr kumimoji="1" lang="en-US" altLang="ja-JP" sz="800" dirty="0">
                <a:latin typeface="+mn-ea"/>
              </a:rPr>
              <a:t>No.27</a:t>
            </a:r>
            <a:r>
              <a:rPr kumimoji="1" lang="ja-JP" altLang="en-US" sz="800" dirty="0">
                <a:latin typeface="+mn-ea"/>
              </a:rPr>
              <a:t>］</a:t>
            </a:r>
            <a:endParaRPr kumimoji="1" lang="en-US" altLang="ja-JP" sz="800" dirty="0">
              <a:latin typeface="+mn-ea"/>
            </a:endParaRPr>
          </a:p>
          <a:p>
            <a:pPr>
              <a:lnSpc>
                <a:spcPts val="1000"/>
              </a:lnSpc>
              <a:tabLst>
                <a:tab pos="6996113" algn="r"/>
              </a:tabLst>
            </a:pPr>
            <a:r>
              <a:rPr kumimoji="1" lang="ja-JP" altLang="en-US" sz="850" dirty="0">
                <a:latin typeface="+mn-ea"/>
              </a:rPr>
              <a:t>　　・ボランティア・市民活動センターが取り組む「地域防災事業」が、堺市「さかい市民活動協働大賞」特別賞に選出</a:t>
            </a:r>
            <a:endParaRPr kumimoji="1" lang="en-US" altLang="ja-JP" sz="850" dirty="0">
              <a:latin typeface="+mn-ea"/>
            </a:endParaRPr>
          </a:p>
          <a:p>
            <a:pPr>
              <a:lnSpc>
                <a:spcPts val="600"/>
              </a:lnSpc>
              <a:tabLst>
                <a:tab pos="6996113" algn="r"/>
              </a:tabLst>
            </a:pPr>
            <a:endParaRPr kumimoji="1" lang="en-US" altLang="ja-JP" sz="900" dirty="0">
              <a:latin typeface="+mn-ea"/>
            </a:endParaRPr>
          </a:p>
          <a:p>
            <a:pPr>
              <a:lnSpc>
                <a:spcPts val="850"/>
              </a:lnSpc>
              <a:tabLst>
                <a:tab pos="6996113" algn="r"/>
              </a:tabLst>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≪そ の 他≫</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tabLst>
                <a:tab pos="6996113" algn="r"/>
              </a:tabLst>
            </a:pPr>
            <a:r>
              <a:rPr kumimoji="1" lang="ja-JP" altLang="en-US" sz="900" dirty="0">
                <a:latin typeface="+mn-ea"/>
              </a:rPr>
              <a:t>⊳自治体施策との連携によるグローバル化</a:t>
            </a:r>
            <a:r>
              <a:rPr kumimoji="1" lang="ja-JP" altLang="en-US" sz="800" dirty="0">
                <a:latin typeface="+mn-ea"/>
              </a:rPr>
              <a:t>［</a:t>
            </a:r>
            <a:r>
              <a:rPr kumimoji="1" lang="en-US" altLang="ja-JP" sz="800" dirty="0">
                <a:latin typeface="+mn-ea"/>
              </a:rPr>
              <a:t>No.29</a:t>
            </a:r>
            <a:r>
              <a:rPr kumimoji="1" lang="ja-JP" altLang="en-US" sz="800" dirty="0">
                <a:latin typeface="+mn-ea"/>
              </a:rPr>
              <a:t>］</a:t>
            </a:r>
            <a:br>
              <a:rPr kumimoji="1" lang="en-US" altLang="ja-JP" sz="900" dirty="0">
                <a:latin typeface="+mn-ea"/>
              </a:rPr>
            </a:br>
            <a:r>
              <a:rPr kumimoji="1" lang="ja-JP" altLang="en-US" sz="850" dirty="0">
                <a:latin typeface="+mn-ea"/>
              </a:rPr>
              <a:t>　　・学生の海外派遣は</a:t>
            </a:r>
            <a:r>
              <a:rPr kumimoji="1" lang="en-US" altLang="ja-JP" sz="850" dirty="0">
                <a:latin typeface="+mn-ea"/>
              </a:rPr>
              <a:t>217</a:t>
            </a:r>
            <a:r>
              <a:rPr kumimoji="1" lang="ja-JP" altLang="en-US" sz="850" dirty="0">
                <a:latin typeface="+mn-ea"/>
              </a:rPr>
              <a:t>名［</a:t>
            </a:r>
            <a:r>
              <a:rPr kumimoji="1" lang="en-US" altLang="ja-JP" sz="850" dirty="0">
                <a:latin typeface="+mn-ea"/>
              </a:rPr>
              <a:t>No.28</a:t>
            </a:r>
            <a:r>
              <a:rPr kumimoji="1" lang="ja-JP" altLang="en-US" sz="850" dirty="0">
                <a:latin typeface="+mn-ea"/>
              </a:rPr>
              <a:t>］、外国人留学生は</a:t>
            </a:r>
            <a:r>
              <a:rPr kumimoji="1" lang="en-US" altLang="ja-JP" sz="850" dirty="0">
                <a:latin typeface="+mn-ea"/>
              </a:rPr>
              <a:t>344</a:t>
            </a:r>
            <a:r>
              <a:rPr kumimoji="1" lang="ja-JP" altLang="en-US" sz="850" dirty="0">
                <a:latin typeface="+mn-ea"/>
              </a:rPr>
              <a:t>名。卒業生等のネットワーク強化のため、「北京同窓会」、「上海同窓会」に加えて「シンガポール支部」が発足</a:t>
            </a:r>
            <a:endParaRPr kumimoji="1" lang="en-US" altLang="ja-JP" sz="850" dirty="0">
              <a:latin typeface="+mn-ea"/>
            </a:endParaRPr>
          </a:p>
        </p:txBody>
      </p:sp>
      <p:sp>
        <p:nvSpPr>
          <p:cNvPr id="15" name="テキスト ボックス 14"/>
          <p:cNvSpPr txBox="1"/>
          <p:nvPr/>
        </p:nvSpPr>
        <p:spPr>
          <a:xfrm>
            <a:off x="2072847" y="41176"/>
            <a:ext cx="1261884" cy="276999"/>
          </a:xfrm>
          <a:prstGeom prst="rect">
            <a:avLst/>
          </a:prstGeom>
          <a:noFill/>
        </p:spPr>
        <p:txBody>
          <a:bodyPr wrap="none" rtlCol="0">
            <a:spAutoFit/>
          </a:bodyPr>
          <a:lstStyle/>
          <a:p>
            <a:r>
              <a:rPr kumimoji="1" lang="ja-JP" altLang="en-US" sz="1200" b="1" dirty="0"/>
              <a:t>参考資料１－３</a:t>
            </a:r>
          </a:p>
        </p:txBody>
      </p:sp>
    </p:spTree>
    <p:extLst>
      <p:ext uri="{BB962C8B-B14F-4D97-AF65-F5344CB8AC3E}">
        <p14:creationId xmlns:p14="http://schemas.microsoft.com/office/powerpoint/2010/main" val="126987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
            <a:ext cx="9144000" cy="3138785"/>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教育研究等に関する取組・成果</a:t>
            </a:r>
            <a:endParaRPr kumimoji="1" lang="ja-JP" altLang="en-US" sz="1200" b="1" dirty="0"/>
          </a:p>
        </p:txBody>
      </p:sp>
      <p:sp>
        <p:nvSpPr>
          <p:cNvPr id="3" name="角丸四角形 2"/>
          <p:cNvSpPr/>
          <p:nvPr/>
        </p:nvSpPr>
        <p:spPr>
          <a:xfrm>
            <a:off x="78971" y="244305"/>
            <a:ext cx="8986058" cy="2851733"/>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4" name="正方形/長方形 3"/>
          <p:cNvSpPr/>
          <p:nvPr/>
        </p:nvSpPr>
        <p:spPr>
          <a:xfrm>
            <a:off x="0" y="3166066"/>
            <a:ext cx="9144000" cy="3700248"/>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法人運営に関する取組・成果</a:t>
            </a:r>
            <a:endParaRPr kumimoji="1" lang="ja-JP" altLang="en-US" sz="1200" b="1" dirty="0"/>
          </a:p>
        </p:txBody>
      </p:sp>
      <p:sp>
        <p:nvSpPr>
          <p:cNvPr id="5" name="角丸四角形 4"/>
          <p:cNvSpPr/>
          <p:nvPr/>
        </p:nvSpPr>
        <p:spPr>
          <a:xfrm>
            <a:off x="78969" y="3380466"/>
            <a:ext cx="5648498" cy="3450375"/>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6" name="角丸四角形 5"/>
          <p:cNvSpPr/>
          <p:nvPr/>
        </p:nvSpPr>
        <p:spPr>
          <a:xfrm>
            <a:off x="5812877" y="3380466"/>
            <a:ext cx="3258589" cy="3440374"/>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7" name="テキスト ボックス 6"/>
          <p:cNvSpPr txBox="1"/>
          <p:nvPr/>
        </p:nvSpPr>
        <p:spPr>
          <a:xfrm>
            <a:off x="156444" y="3370465"/>
            <a:ext cx="5664583" cy="623248"/>
          </a:xfrm>
          <a:prstGeom prst="rect">
            <a:avLst/>
          </a:prstGeom>
          <a:noFill/>
        </p:spPr>
        <p:txBody>
          <a:bodyPr wrap="square" rtlCol="0">
            <a:spAutoFit/>
          </a:bodyPr>
          <a:lstStyle/>
          <a:p>
            <a:r>
              <a:rPr kumimoji="1" lang="ja-JP" altLang="en-US" sz="900" dirty="0">
                <a:latin typeface="+mn-ea"/>
              </a:rPr>
              <a:t>⊳　理事長のトップマネジメント</a:t>
            </a:r>
            <a:r>
              <a:rPr kumimoji="1" lang="ja-JP" altLang="en-US" sz="800" dirty="0">
                <a:latin typeface="+mn-ea"/>
              </a:rPr>
              <a:t>［</a:t>
            </a:r>
            <a:r>
              <a:rPr kumimoji="1" lang="en-US" altLang="ja-JP" sz="800" dirty="0">
                <a:latin typeface="+mn-ea"/>
              </a:rPr>
              <a:t>No.79</a:t>
            </a:r>
            <a:r>
              <a:rPr kumimoji="1" lang="ja-JP" altLang="en-US" sz="800" dirty="0">
                <a:latin typeface="+mn-ea"/>
              </a:rPr>
              <a:t>］</a:t>
            </a:r>
            <a:endParaRPr kumimoji="1" lang="en-US" altLang="ja-JP" sz="800" dirty="0">
              <a:latin typeface="+mn-ea"/>
            </a:endParaRPr>
          </a:p>
          <a:p>
            <a:r>
              <a:rPr kumimoji="1" lang="ja-JP" altLang="en-US" sz="850" dirty="0"/>
              <a:t>　　・新大学の副専攻や名称の検討、広報活動</a:t>
            </a:r>
            <a:r>
              <a:rPr kumimoji="1" lang="en-US" altLang="ja-JP" sz="850" dirty="0"/>
              <a:t>PT</a:t>
            </a:r>
            <a:r>
              <a:rPr kumimoji="1" lang="ja-JP" altLang="en-US" sz="850" dirty="0"/>
              <a:t>を設置し、新大学に向けた広報戦略の検討、</a:t>
            </a:r>
            <a:endParaRPr kumimoji="1" lang="en-US" altLang="ja-JP" sz="850" dirty="0"/>
          </a:p>
          <a:p>
            <a:r>
              <a:rPr kumimoji="1" lang="ja-JP" altLang="en-US" sz="850" dirty="0"/>
              <a:t>　　　社会連携システム</a:t>
            </a:r>
            <a:r>
              <a:rPr kumimoji="1" lang="en-US" altLang="ja-JP" sz="850" dirty="0"/>
              <a:t>WG</a:t>
            </a:r>
            <a:r>
              <a:rPr kumimoji="1" lang="ja-JP" altLang="en-US" sz="850" dirty="0"/>
              <a:t>を設置し、</a:t>
            </a:r>
            <a:r>
              <a:rPr kumimoji="1" lang="en-US" altLang="ja-JP" sz="850" dirty="0"/>
              <a:t>2020</a:t>
            </a:r>
            <a:r>
              <a:rPr kumimoji="1" lang="ja-JP" altLang="en-US" sz="850" dirty="0"/>
              <a:t>年度以降の体制の検討など、法人事務局及び両大学関係部門が</a:t>
            </a:r>
            <a:endParaRPr kumimoji="1" lang="en-US" altLang="ja-JP" sz="850" dirty="0"/>
          </a:p>
          <a:p>
            <a:r>
              <a:rPr kumimoji="1" lang="ja-JP" altLang="en-US" sz="850" dirty="0"/>
              <a:t>　　　一体となって実施し、理事長のもと法人の戦略的な経営を実施</a:t>
            </a:r>
            <a:endParaRPr kumimoji="1" lang="en-US" altLang="ja-JP" sz="850" dirty="0"/>
          </a:p>
        </p:txBody>
      </p:sp>
      <p:sp>
        <p:nvSpPr>
          <p:cNvPr id="12" name="テキスト ボックス 11"/>
          <p:cNvSpPr txBox="1"/>
          <p:nvPr/>
        </p:nvSpPr>
        <p:spPr>
          <a:xfrm>
            <a:off x="5821027" y="3409809"/>
            <a:ext cx="3127779" cy="1015663"/>
          </a:xfrm>
          <a:prstGeom prst="rect">
            <a:avLst/>
          </a:prstGeom>
          <a:noFill/>
        </p:spPr>
        <p:txBody>
          <a:bodyPr wrap="none" rtlCol="0">
            <a:spAutoFit/>
          </a:bodyPr>
          <a:lstStyle/>
          <a:p>
            <a:r>
              <a:rPr kumimoji="1" lang="ja-JP" altLang="en-US" sz="900" dirty="0">
                <a:latin typeface="+mn-ea"/>
              </a:rPr>
              <a:t>⊳　</a:t>
            </a:r>
            <a:r>
              <a:rPr kumimoji="1" lang="ja-JP" altLang="en-US" sz="900" dirty="0"/>
              <a:t>新大学に係る教育研究組織等の検討</a:t>
            </a:r>
            <a:r>
              <a:rPr kumimoji="1" lang="ja-JP" altLang="en-US" sz="800" dirty="0">
                <a:latin typeface="+mn-ea"/>
              </a:rPr>
              <a:t>［</a:t>
            </a:r>
            <a:r>
              <a:rPr kumimoji="1" lang="en-US" altLang="ja-JP" sz="800" dirty="0">
                <a:latin typeface="+mn-ea"/>
              </a:rPr>
              <a:t>No.114</a:t>
            </a:r>
            <a:r>
              <a:rPr kumimoji="1" lang="ja-JP" altLang="en-US" sz="800" dirty="0">
                <a:latin typeface="+mn-ea"/>
              </a:rPr>
              <a:t>］</a:t>
            </a:r>
          </a:p>
          <a:p>
            <a:r>
              <a:rPr kumimoji="1" lang="ja-JP" altLang="en-US" sz="850" dirty="0"/>
              <a:t>　・教育・研究組織体制について、新大学基本構想に基づき</a:t>
            </a:r>
            <a:endParaRPr kumimoji="1" lang="en-US" altLang="ja-JP" sz="850" dirty="0"/>
          </a:p>
          <a:p>
            <a:r>
              <a:rPr kumimoji="1" lang="ja-JP" altLang="en-US" sz="850" dirty="0"/>
              <a:t>　　</a:t>
            </a:r>
            <a:r>
              <a:rPr kumimoji="1" lang="en-US" altLang="ja-JP" sz="850" dirty="0"/>
              <a:t>1</a:t>
            </a:r>
            <a:r>
              <a:rPr kumimoji="1" lang="ja-JP" altLang="en-US" sz="850" dirty="0"/>
              <a:t>学域、</a:t>
            </a:r>
            <a:r>
              <a:rPr kumimoji="1" lang="en-US" altLang="ja-JP" sz="850" dirty="0"/>
              <a:t>11</a:t>
            </a:r>
            <a:r>
              <a:rPr kumimoji="1" lang="ja-JP" altLang="en-US" sz="850" dirty="0"/>
              <a:t>学部、</a:t>
            </a:r>
            <a:r>
              <a:rPr kumimoji="1" lang="en-US" altLang="ja-JP" sz="850" dirty="0"/>
              <a:t>15</a:t>
            </a:r>
            <a:r>
              <a:rPr kumimoji="1" lang="ja-JP" altLang="en-US" sz="850" dirty="0"/>
              <a:t>研究科とすることで確定</a:t>
            </a:r>
            <a:endParaRPr kumimoji="1" lang="en-US" altLang="ja-JP" sz="850" dirty="0"/>
          </a:p>
          <a:p>
            <a:r>
              <a:rPr kumimoji="1" lang="ja-JP" altLang="en-US" sz="850" dirty="0"/>
              <a:t>　・入試制度については、各種方針を決定し、</a:t>
            </a:r>
            <a:endParaRPr kumimoji="1" lang="en-US" altLang="ja-JP" sz="850" dirty="0"/>
          </a:p>
          <a:p>
            <a:r>
              <a:rPr kumimoji="1" lang="ja-JP" altLang="en-US" sz="850" dirty="0"/>
              <a:t>　　学部一般選抜の入試科目を公表</a:t>
            </a:r>
            <a:endParaRPr kumimoji="1" lang="en-US" altLang="ja-JP" sz="850" dirty="0"/>
          </a:p>
          <a:p>
            <a:r>
              <a:rPr kumimoji="1" lang="ja-JP" altLang="en-US" sz="850" dirty="0"/>
              <a:t>　・グランドデザインに基づき、基盤、教育、人事給与等の</a:t>
            </a:r>
            <a:endParaRPr kumimoji="1" lang="en-US" altLang="ja-JP" sz="850" dirty="0"/>
          </a:p>
          <a:p>
            <a:r>
              <a:rPr kumimoji="1" lang="ja-JP" altLang="en-US" sz="850" dirty="0"/>
              <a:t>　　各種システムを計画的に整備</a:t>
            </a:r>
            <a:endParaRPr kumimoji="1" lang="en-US" altLang="ja-JP" sz="850" dirty="0"/>
          </a:p>
        </p:txBody>
      </p:sp>
      <p:sp>
        <p:nvSpPr>
          <p:cNvPr id="14" name="テキスト ボックス 13"/>
          <p:cNvSpPr txBox="1"/>
          <p:nvPr/>
        </p:nvSpPr>
        <p:spPr>
          <a:xfrm>
            <a:off x="5815339" y="4401166"/>
            <a:ext cx="3127779" cy="623248"/>
          </a:xfrm>
          <a:prstGeom prst="rect">
            <a:avLst/>
          </a:prstGeom>
          <a:noFill/>
        </p:spPr>
        <p:txBody>
          <a:bodyPr wrap="none" rtlCol="0">
            <a:spAutoFit/>
          </a:bodyPr>
          <a:lstStyle/>
          <a:p>
            <a:r>
              <a:rPr kumimoji="1" lang="ja-JP" altLang="en-US" sz="900" dirty="0">
                <a:latin typeface="+mn-ea"/>
              </a:rPr>
              <a:t>⊳　</a:t>
            </a:r>
            <a:r>
              <a:rPr kumimoji="1" lang="ja-JP" altLang="en-US" sz="900" dirty="0"/>
              <a:t>キャンパス再編の検討</a:t>
            </a:r>
            <a:r>
              <a:rPr kumimoji="1" lang="ja-JP" altLang="en-US" sz="800" dirty="0">
                <a:latin typeface="+mn-ea"/>
              </a:rPr>
              <a:t>［</a:t>
            </a:r>
            <a:r>
              <a:rPr kumimoji="1" lang="en-US" altLang="ja-JP" sz="800" dirty="0">
                <a:latin typeface="+mn-ea"/>
              </a:rPr>
              <a:t>No.115</a:t>
            </a:r>
            <a:r>
              <a:rPr kumimoji="1" lang="ja-JP" altLang="en-US" sz="800" dirty="0">
                <a:latin typeface="+mn-ea"/>
              </a:rPr>
              <a:t>］</a:t>
            </a:r>
            <a:endParaRPr kumimoji="1" lang="en-US" altLang="ja-JP" sz="800" dirty="0">
              <a:latin typeface="+mn-ea"/>
            </a:endParaRPr>
          </a:p>
          <a:p>
            <a:r>
              <a:rPr kumimoji="1" lang="ja-JP" altLang="en-US" sz="850" dirty="0"/>
              <a:t>　・大阪城東部地区まちづくり検討会におけるまちづくりの</a:t>
            </a:r>
            <a:endParaRPr kumimoji="1" lang="en-US" altLang="ja-JP" sz="850" dirty="0"/>
          </a:p>
          <a:p>
            <a:r>
              <a:rPr kumimoji="1" lang="ja-JP" altLang="en-US" sz="850" dirty="0"/>
              <a:t>　　コンセプトの策定と並行して検討を進め、</a:t>
            </a:r>
            <a:endParaRPr kumimoji="1" lang="en-US" altLang="ja-JP" sz="850" dirty="0"/>
          </a:p>
          <a:p>
            <a:r>
              <a:rPr kumimoji="1" lang="ja-JP" altLang="en-US" sz="850" dirty="0"/>
              <a:t>　　新キャンパスの</a:t>
            </a:r>
            <a:r>
              <a:rPr kumimoji="1" lang="ja-JP" altLang="en-US" sz="850"/>
              <a:t>具体案（敷地等）が概ね確定</a:t>
            </a:r>
            <a:endParaRPr kumimoji="1" lang="en-US" altLang="ja-JP" sz="850" dirty="0"/>
          </a:p>
        </p:txBody>
      </p:sp>
      <p:sp>
        <p:nvSpPr>
          <p:cNvPr id="15" name="テキスト ボックス 14"/>
          <p:cNvSpPr txBox="1"/>
          <p:nvPr/>
        </p:nvSpPr>
        <p:spPr>
          <a:xfrm>
            <a:off x="5821155" y="5018151"/>
            <a:ext cx="2909771" cy="623248"/>
          </a:xfrm>
          <a:prstGeom prst="rect">
            <a:avLst/>
          </a:prstGeom>
          <a:noFill/>
        </p:spPr>
        <p:txBody>
          <a:bodyPr wrap="none" rtlCol="0">
            <a:spAutoFit/>
          </a:bodyPr>
          <a:lstStyle/>
          <a:p>
            <a:r>
              <a:rPr kumimoji="1" lang="ja-JP" altLang="en-US" sz="900" dirty="0">
                <a:latin typeface="+mn-ea"/>
              </a:rPr>
              <a:t>⊳　</a:t>
            </a:r>
            <a:r>
              <a:rPr kumimoji="1" lang="ja-JP" altLang="en-US" sz="900" dirty="0"/>
              <a:t>意見聴取の実施</a:t>
            </a:r>
            <a:r>
              <a:rPr kumimoji="1" lang="ja-JP" altLang="en-US" sz="800" dirty="0">
                <a:latin typeface="+mn-ea"/>
              </a:rPr>
              <a:t>［</a:t>
            </a:r>
            <a:r>
              <a:rPr kumimoji="1" lang="en-US" altLang="ja-JP" sz="800" dirty="0">
                <a:latin typeface="+mn-ea"/>
              </a:rPr>
              <a:t>No.116</a:t>
            </a:r>
            <a:r>
              <a:rPr kumimoji="1" lang="ja-JP" altLang="en-US" sz="800" dirty="0">
                <a:latin typeface="+mn-ea"/>
              </a:rPr>
              <a:t>］</a:t>
            </a:r>
            <a:endParaRPr kumimoji="1" lang="en-US" altLang="ja-JP" sz="800" dirty="0">
              <a:latin typeface="+mn-ea"/>
            </a:endParaRPr>
          </a:p>
          <a:p>
            <a:r>
              <a:rPr kumimoji="1" lang="ja-JP" altLang="en-US" sz="850" dirty="0"/>
              <a:t>　・両大学のホームカミングデーにおいて、卒業生等の</a:t>
            </a:r>
            <a:endParaRPr kumimoji="1" lang="en-US" altLang="ja-JP" sz="850" dirty="0"/>
          </a:p>
          <a:p>
            <a:r>
              <a:rPr kumimoji="1" lang="ja-JP" altLang="en-US" sz="850" dirty="0"/>
              <a:t>　　関係者からの意見聴取を実施。また、学生への説明</a:t>
            </a:r>
            <a:endParaRPr kumimoji="1" lang="en-US" altLang="ja-JP" sz="850" dirty="0"/>
          </a:p>
          <a:p>
            <a:r>
              <a:rPr kumimoji="1" lang="ja-JP" altLang="en-US" sz="850" dirty="0"/>
              <a:t>　　および意見交換を実施</a:t>
            </a:r>
            <a:endParaRPr kumimoji="1" lang="en-US" altLang="ja-JP" sz="850" dirty="0"/>
          </a:p>
        </p:txBody>
      </p:sp>
      <p:sp>
        <p:nvSpPr>
          <p:cNvPr id="16" name="テキスト ボックス 15"/>
          <p:cNvSpPr txBox="1"/>
          <p:nvPr/>
        </p:nvSpPr>
        <p:spPr>
          <a:xfrm>
            <a:off x="5821027" y="5624358"/>
            <a:ext cx="3073277" cy="623248"/>
          </a:xfrm>
          <a:prstGeom prst="rect">
            <a:avLst/>
          </a:prstGeom>
          <a:noFill/>
        </p:spPr>
        <p:txBody>
          <a:bodyPr wrap="none" rtlCol="0">
            <a:spAutoFit/>
          </a:bodyPr>
          <a:lstStyle/>
          <a:p>
            <a:r>
              <a:rPr kumimoji="1" lang="ja-JP" altLang="en-US" sz="900" dirty="0">
                <a:latin typeface="+mn-ea"/>
              </a:rPr>
              <a:t>⊳　</a:t>
            </a:r>
            <a:r>
              <a:rPr kumimoji="1" lang="ja-JP" altLang="en-US" sz="900" dirty="0"/>
              <a:t>両大学・高専における連携・共同化</a:t>
            </a:r>
            <a:r>
              <a:rPr kumimoji="1" lang="ja-JP" altLang="en-US" sz="800" dirty="0">
                <a:latin typeface="+mn-ea"/>
              </a:rPr>
              <a:t>［</a:t>
            </a:r>
            <a:r>
              <a:rPr kumimoji="1" lang="en-US" altLang="ja-JP" sz="800" dirty="0">
                <a:latin typeface="+mn-ea"/>
              </a:rPr>
              <a:t>No.117</a:t>
            </a:r>
            <a:r>
              <a:rPr kumimoji="1" lang="ja-JP" altLang="en-US" sz="800" dirty="0">
                <a:latin typeface="+mn-ea"/>
              </a:rPr>
              <a:t>］</a:t>
            </a:r>
          </a:p>
          <a:p>
            <a:r>
              <a:rPr kumimoji="1" lang="ja-JP" altLang="en-US" sz="850" dirty="0"/>
              <a:t>　・両大学、高専でのガス需給契約について、</a:t>
            </a:r>
            <a:endParaRPr kumimoji="1" lang="en-US" altLang="ja-JP" sz="850" dirty="0"/>
          </a:p>
          <a:p>
            <a:r>
              <a:rPr kumimoji="1" lang="ja-JP" altLang="en-US" sz="850" dirty="0"/>
              <a:t>　　包括協定書を締結し、</a:t>
            </a:r>
            <a:r>
              <a:rPr kumimoji="1" lang="en-US" altLang="ja-JP" sz="850" dirty="0"/>
              <a:t>2020</a:t>
            </a:r>
            <a:r>
              <a:rPr kumimoji="1" lang="ja-JP" altLang="en-US" sz="850" dirty="0"/>
              <a:t>年</a:t>
            </a:r>
            <a:r>
              <a:rPr kumimoji="1" lang="en-US" altLang="ja-JP" sz="850" dirty="0"/>
              <a:t>4</a:t>
            </a:r>
            <a:r>
              <a:rPr kumimoji="1" lang="ja-JP" altLang="en-US" sz="850" dirty="0"/>
              <a:t>月からのガス使用料金を</a:t>
            </a:r>
            <a:endParaRPr kumimoji="1" lang="en-US" altLang="ja-JP" sz="850" dirty="0"/>
          </a:p>
          <a:p>
            <a:r>
              <a:rPr kumimoji="1" lang="ja-JP" altLang="en-US" sz="850" dirty="0"/>
              <a:t>　　</a:t>
            </a:r>
            <a:r>
              <a:rPr kumimoji="1" lang="en-US" altLang="ja-JP" sz="850" dirty="0"/>
              <a:t>3</a:t>
            </a:r>
            <a:r>
              <a:rPr kumimoji="1" lang="ja-JP" altLang="en-US" sz="850" dirty="0"/>
              <a:t>年間で</a:t>
            </a:r>
            <a:r>
              <a:rPr kumimoji="1" lang="en-US" altLang="ja-JP" sz="850" dirty="0"/>
              <a:t>1</a:t>
            </a:r>
            <a:r>
              <a:rPr kumimoji="1" lang="ja-JP" altLang="en-US" sz="850" dirty="0"/>
              <a:t>億</a:t>
            </a:r>
            <a:r>
              <a:rPr kumimoji="1" lang="en-US" altLang="ja-JP" sz="850" dirty="0"/>
              <a:t>1</a:t>
            </a:r>
            <a:r>
              <a:rPr kumimoji="1" lang="ja-JP" altLang="en-US" sz="850" dirty="0"/>
              <a:t>千万円削減できる見込み</a:t>
            </a:r>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5927" y="265316"/>
            <a:ext cx="2059101" cy="324000"/>
          </a:xfrm>
          <a:prstGeom prst="rect">
            <a:avLst/>
          </a:prstGeom>
        </p:spPr>
      </p:pic>
      <p:sp>
        <p:nvSpPr>
          <p:cNvPr id="18" name="テキスト ボックス 17"/>
          <p:cNvSpPr txBox="1"/>
          <p:nvPr/>
        </p:nvSpPr>
        <p:spPr>
          <a:xfrm>
            <a:off x="5727467" y="3154340"/>
            <a:ext cx="1723549" cy="276999"/>
          </a:xfrm>
          <a:prstGeom prst="rect">
            <a:avLst/>
          </a:prstGeom>
          <a:noFill/>
        </p:spPr>
        <p:txBody>
          <a:bodyPr wrap="none" rtlCol="0">
            <a:spAutoFit/>
          </a:bodyPr>
          <a:lstStyle/>
          <a:p>
            <a:r>
              <a:rPr kumimoji="1" lang="ja-JP" altLang="en-US" sz="1200" b="1" dirty="0">
                <a:solidFill>
                  <a:schemeClr val="bg1"/>
                </a:solidFill>
              </a:rPr>
              <a:t>大学統合に向けた取組</a:t>
            </a:r>
          </a:p>
        </p:txBody>
      </p:sp>
      <p:sp>
        <p:nvSpPr>
          <p:cNvPr id="20" name="テキスト ボックス 19"/>
          <p:cNvSpPr txBox="1"/>
          <p:nvPr/>
        </p:nvSpPr>
        <p:spPr>
          <a:xfrm>
            <a:off x="155405" y="4539543"/>
            <a:ext cx="5198859" cy="754053"/>
          </a:xfrm>
          <a:prstGeom prst="rect">
            <a:avLst/>
          </a:prstGeom>
          <a:noFill/>
        </p:spPr>
        <p:txBody>
          <a:bodyPr wrap="none" rtlCol="0">
            <a:spAutoFit/>
          </a:bodyPr>
          <a:lstStyle/>
          <a:p>
            <a:r>
              <a:rPr kumimoji="1" lang="ja-JP" altLang="en-US" sz="900" dirty="0">
                <a:latin typeface="+mn-ea"/>
              </a:rPr>
              <a:t>⊳　ダイバーシティの推進</a:t>
            </a:r>
            <a:r>
              <a:rPr kumimoji="1" lang="ja-JP" altLang="en-US" sz="800" dirty="0">
                <a:latin typeface="+mn-ea"/>
              </a:rPr>
              <a:t>［</a:t>
            </a:r>
            <a:r>
              <a:rPr kumimoji="1" lang="en-US" altLang="ja-JP" sz="800" dirty="0">
                <a:latin typeface="+mn-ea"/>
              </a:rPr>
              <a:t>No.83</a:t>
            </a:r>
            <a:r>
              <a:rPr kumimoji="1" lang="ja-JP" altLang="en-US" sz="800" dirty="0">
                <a:latin typeface="+mn-ea"/>
              </a:rPr>
              <a:t>］</a:t>
            </a:r>
            <a:endParaRPr kumimoji="1" lang="en-US" altLang="ja-JP" sz="800" dirty="0">
              <a:latin typeface="+mn-ea"/>
            </a:endParaRPr>
          </a:p>
          <a:p>
            <a:r>
              <a:rPr kumimoji="1" lang="ja-JP" altLang="en-US" sz="850" dirty="0"/>
              <a:t>　　・両大学において、女性限定公募を実施し、府大</a:t>
            </a:r>
            <a:r>
              <a:rPr kumimoji="1" lang="en-US" altLang="ja-JP" sz="850" dirty="0"/>
              <a:t>10</a:t>
            </a:r>
            <a:r>
              <a:rPr kumimoji="1" lang="ja-JP" altLang="en-US" sz="850" dirty="0"/>
              <a:t>名、市大</a:t>
            </a:r>
            <a:r>
              <a:rPr kumimoji="1" lang="en-US" altLang="ja-JP" sz="850" dirty="0"/>
              <a:t>8</a:t>
            </a:r>
            <a:r>
              <a:rPr kumimoji="1" lang="ja-JP" altLang="en-US" sz="850" dirty="0"/>
              <a:t>名の女性教員を採用</a:t>
            </a:r>
            <a:endParaRPr kumimoji="1" lang="en-US" altLang="ja-JP" sz="850" dirty="0"/>
          </a:p>
          <a:p>
            <a:r>
              <a:rPr kumimoji="1" lang="ja-JP" altLang="en-US" sz="850" dirty="0"/>
              <a:t>　　　　女性教員比率　府大：</a:t>
            </a:r>
            <a:r>
              <a:rPr kumimoji="1" lang="en-US" altLang="ja-JP" sz="850" dirty="0"/>
              <a:t>20.5</a:t>
            </a:r>
            <a:r>
              <a:rPr kumimoji="1" lang="ja-JP" altLang="en-US" sz="850" dirty="0"/>
              <a:t>％、市大：</a:t>
            </a:r>
            <a:r>
              <a:rPr kumimoji="1" lang="en-US" altLang="ja-JP" sz="850"/>
              <a:t>16.8</a:t>
            </a:r>
            <a:r>
              <a:rPr kumimoji="1" lang="ja-JP" altLang="en-US" sz="850"/>
              <a:t>％</a:t>
            </a:r>
            <a:r>
              <a:rPr kumimoji="1" lang="ja-JP" altLang="en-US" sz="850" dirty="0"/>
              <a:t>、高専：</a:t>
            </a:r>
            <a:r>
              <a:rPr kumimoji="1" lang="en-US" altLang="ja-JP" sz="850" dirty="0"/>
              <a:t>15.1</a:t>
            </a:r>
            <a:r>
              <a:rPr kumimoji="1" lang="ja-JP" altLang="en-US" sz="850" dirty="0"/>
              <a:t>％　</a:t>
            </a:r>
            <a:endParaRPr kumimoji="1" lang="en-US" altLang="ja-JP" sz="850" dirty="0"/>
          </a:p>
          <a:p>
            <a:r>
              <a:rPr kumimoji="1" lang="ja-JP" altLang="en-US" sz="850" dirty="0"/>
              <a:t>　　・女性研究者研究環境整備費（府大）や昇任・採用に係るインセンティブ経費（市大）の部局への</a:t>
            </a:r>
            <a:endParaRPr kumimoji="1" lang="en-US" altLang="ja-JP" sz="850" dirty="0"/>
          </a:p>
          <a:p>
            <a:r>
              <a:rPr kumimoji="1" lang="ja-JP" altLang="en-US" sz="850" dirty="0"/>
              <a:t>　　　付与、女性ライフ・キャリア支援センターの新設（高専）など、女性教員への支援を実施</a:t>
            </a:r>
            <a:endParaRPr kumimoji="1" lang="en-US" altLang="ja-JP" sz="850" dirty="0"/>
          </a:p>
        </p:txBody>
      </p:sp>
      <p:sp>
        <p:nvSpPr>
          <p:cNvPr id="21" name="テキスト ボックス 20"/>
          <p:cNvSpPr txBox="1"/>
          <p:nvPr/>
        </p:nvSpPr>
        <p:spPr>
          <a:xfrm>
            <a:off x="155405" y="5935982"/>
            <a:ext cx="5480310" cy="884858"/>
          </a:xfrm>
          <a:prstGeom prst="rect">
            <a:avLst/>
          </a:prstGeom>
          <a:noFill/>
        </p:spPr>
        <p:txBody>
          <a:bodyPr wrap="square" rtlCol="0">
            <a:spAutoFit/>
          </a:bodyPr>
          <a:lstStyle/>
          <a:p>
            <a:r>
              <a:rPr kumimoji="1" lang="ja-JP" altLang="en-US" sz="900" dirty="0">
                <a:latin typeface="+mn-ea"/>
              </a:rPr>
              <a:t>⊳　危機管理体制の整備</a:t>
            </a:r>
            <a:r>
              <a:rPr kumimoji="1" lang="ja-JP" altLang="en-US" sz="800" dirty="0">
                <a:latin typeface="+mn-ea"/>
              </a:rPr>
              <a:t>［</a:t>
            </a:r>
            <a:r>
              <a:rPr kumimoji="1" lang="en-US" altLang="ja-JP" sz="800" dirty="0">
                <a:latin typeface="+mn-ea"/>
              </a:rPr>
              <a:t>No.103</a:t>
            </a:r>
            <a:r>
              <a:rPr kumimoji="1" lang="ja-JP" altLang="en-US" sz="800" dirty="0">
                <a:latin typeface="+mn-ea"/>
              </a:rPr>
              <a:t>］</a:t>
            </a:r>
            <a:endParaRPr kumimoji="1" lang="en-US" altLang="ja-JP" sz="800" dirty="0">
              <a:latin typeface="+mn-ea"/>
            </a:endParaRPr>
          </a:p>
          <a:p>
            <a:r>
              <a:rPr kumimoji="1" lang="ja-JP" altLang="en-US" sz="850" dirty="0">
                <a:latin typeface="+mn-ea"/>
              </a:rPr>
              <a:t>　　・関係規程を法人の実態に即した形で見直し、基本方針、フロー、マニュアル、</a:t>
            </a:r>
            <a:endParaRPr kumimoji="1" lang="en-US" altLang="ja-JP" sz="850" dirty="0">
              <a:latin typeface="+mn-ea"/>
            </a:endParaRPr>
          </a:p>
          <a:p>
            <a:r>
              <a:rPr kumimoji="1" lang="ja-JP" altLang="en-US" sz="850" dirty="0">
                <a:latin typeface="+mn-ea"/>
              </a:rPr>
              <a:t>　　　危機管理メーリングリスト等作成し、法人全体の危機管理体制を整備</a:t>
            </a:r>
            <a:endParaRPr kumimoji="1" lang="en-US" altLang="ja-JP" sz="850" dirty="0">
              <a:latin typeface="+mn-ea"/>
            </a:endParaRPr>
          </a:p>
          <a:p>
            <a:r>
              <a:rPr kumimoji="1" lang="ja-JP" altLang="en-US" sz="850" dirty="0">
                <a:latin typeface="+mn-ea"/>
              </a:rPr>
              <a:t>　　・新型コロナウイルス感染症対策について、法人・大学・高専・病院情報共有しながら対応し、</a:t>
            </a:r>
            <a:endParaRPr kumimoji="1" lang="en-US" altLang="ja-JP" sz="850" dirty="0">
              <a:latin typeface="+mn-ea"/>
            </a:endParaRPr>
          </a:p>
          <a:p>
            <a:r>
              <a:rPr kumimoji="1" lang="ja-JP" altLang="en-US" sz="850" dirty="0">
                <a:latin typeface="+mn-ea"/>
              </a:rPr>
              <a:t>　　　</a:t>
            </a:r>
            <a:r>
              <a:rPr kumimoji="1" lang="en-US" altLang="ja-JP" sz="850" dirty="0">
                <a:latin typeface="+mn-ea"/>
              </a:rPr>
              <a:t>2/26</a:t>
            </a:r>
            <a:r>
              <a:rPr kumimoji="1" lang="ja-JP" altLang="en-US" sz="850" dirty="0">
                <a:latin typeface="+mn-ea"/>
              </a:rPr>
              <a:t>に法人本部緊急対策本部会議を立ち上げ、教職員の感染予防のための方針を決定し、</a:t>
            </a:r>
            <a:endParaRPr kumimoji="1" lang="en-US" altLang="ja-JP" sz="850" dirty="0">
              <a:latin typeface="+mn-ea"/>
            </a:endParaRPr>
          </a:p>
          <a:p>
            <a:r>
              <a:rPr kumimoji="1" lang="ja-JP" altLang="en-US" sz="850" dirty="0">
                <a:latin typeface="+mn-ea"/>
              </a:rPr>
              <a:t>　　　年度内に</a:t>
            </a:r>
            <a:r>
              <a:rPr kumimoji="1" lang="en-US" altLang="ja-JP" sz="850" dirty="0">
                <a:latin typeface="+mn-ea"/>
              </a:rPr>
              <a:t>2</a:t>
            </a:r>
            <a:r>
              <a:rPr kumimoji="1" lang="ja-JP" altLang="en-US" sz="850" dirty="0">
                <a:latin typeface="+mn-ea"/>
              </a:rPr>
              <a:t>回通知</a:t>
            </a:r>
            <a:endParaRPr kumimoji="1" lang="en-US" altLang="ja-JP" sz="850" dirty="0"/>
          </a:p>
        </p:txBody>
      </p:sp>
      <p:sp>
        <p:nvSpPr>
          <p:cNvPr id="22" name="テキスト ボックス 21"/>
          <p:cNvSpPr txBox="1"/>
          <p:nvPr/>
        </p:nvSpPr>
        <p:spPr>
          <a:xfrm>
            <a:off x="155405" y="4004430"/>
            <a:ext cx="5424054" cy="507831"/>
          </a:xfrm>
          <a:prstGeom prst="rect">
            <a:avLst/>
          </a:prstGeom>
          <a:noFill/>
        </p:spPr>
        <p:txBody>
          <a:bodyPr wrap="square" rtlCol="0">
            <a:spAutoFit/>
          </a:bodyPr>
          <a:lstStyle/>
          <a:p>
            <a:r>
              <a:rPr kumimoji="1" lang="ja-JP" altLang="en-US" sz="900" dirty="0">
                <a:latin typeface="+mn-ea"/>
              </a:rPr>
              <a:t>⊳　組織的なデータ収集等</a:t>
            </a:r>
            <a:r>
              <a:rPr kumimoji="1" lang="ja-JP" altLang="en-US" sz="800" dirty="0">
                <a:latin typeface="+mn-ea"/>
              </a:rPr>
              <a:t>［</a:t>
            </a:r>
            <a:r>
              <a:rPr kumimoji="1" lang="en-US" altLang="ja-JP" sz="800" dirty="0">
                <a:latin typeface="+mn-ea"/>
              </a:rPr>
              <a:t>No.81</a:t>
            </a:r>
            <a:r>
              <a:rPr kumimoji="1" lang="ja-JP" altLang="en-US" sz="800" dirty="0">
                <a:latin typeface="+mn-ea"/>
              </a:rPr>
              <a:t>］</a:t>
            </a:r>
            <a:endParaRPr kumimoji="1" lang="en-US" altLang="ja-JP" sz="800" dirty="0">
              <a:latin typeface="+mn-ea"/>
            </a:endParaRPr>
          </a:p>
          <a:p>
            <a:r>
              <a:rPr kumimoji="1" lang="ja-JP" altLang="en-US" sz="850" dirty="0"/>
              <a:t>　　・両大学、高専間で定義や様式を統一し、法人としてデータ集を一つに取りまとめ、両大学の</a:t>
            </a:r>
            <a:endParaRPr kumimoji="1" lang="en-US" altLang="ja-JP" sz="850" dirty="0"/>
          </a:p>
          <a:p>
            <a:r>
              <a:rPr kumimoji="1" lang="ja-JP" altLang="en-US" sz="850" dirty="0"/>
              <a:t>　　　データが比較できる形でデータ集を作成</a:t>
            </a:r>
            <a:endParaRPr kumimoji="1" lang="en-US" altLang="ja-JP" sz="850" dirty="0"/>
          </a:p>
        </p:txBody>
      </p:sp>
      <p:sp>
        <p:nvSpPr>
          <p:cNvPr id="24" name="テキスト ボックス 23"/>
          <p:cNvSpPr txBox="1"/>
          <p:nvPr/>
        </p:nvSpPr>
        <p:spPr>
          <a:xfrm>
            <a:off x="155405" y="5351897"/>
            <a:ext cx="4980851" cy="623248"/>
          </a:xfrm>
          <a:prstGeom prst="rect">
            <a:avLst/>
          </a:prstGeom>
          <a:noFill/>
        </p:spPr>
        <p:txBody>
          <a:bodyPr wrap="none" rtlCol="0">
            <a:spAutoFit/>
          </a:bodyPr>
          <a:lstStyle/>
          <a:p>
            <a:r>
              <a:rPr kumimoji="1" lang="ja-JP" altLang="en-US" sz="900" dirty="0">
                <a:latin typeface="+mn-ea"/>
              </a:rPr>
              <a:t>⊳　自己収入の確保</a:t>
            </a:r>
            <a:r>
              <a:rPr kumimoji="1" lang="ja-JP" altLang="en-US" sz="800" dirty="0">
                <a:latin typeface="+mn-ea"/>
              </a:rPr>
              <a:t>［</a:t>
            </a:r>
            <a:r>
              <a:rPr kumimoji="1" lang="en-US" altLang="ja-JP" sz="800" dirty="0">
                <a:latin typeface="+mn-ea"/>
              </a:rPr>
              <a:t>No.89</a:t>
            </a:r>
            <a:r>
              <a:rPr kumimoji="1" lang="ja-JP" altLang="en-US" sz="800" dirty="0">
                <a:latin typeface="+mn-ea"/>
              </a:rPr>
              <a:t>］</a:t>
            </a:r>
            <a:endParaRPr kumimoji="1" lang="en-US" altLang="ja-JP" sz="800" dirty="0">
              <a:latin typeface="+mn-ea"/>
            </a:endParaRPr>
          </a:p>
          <a:p>
            <a:r>
              <a:rPr kumimoji="1" lang="ja-JP" altLang="en-US" sz="850" dirty="0"/>
              <a:t>　　・両大学において、インセンティブ制度を活用した大型の外部研究資金の獲得に取り組んだ</a:t>
            </a:r>
            <a:endParaRPr kumimoji="1" lang="en-US" altLang="ja-JP" sz="850" dirty="0"/>
          </a:p>
          <a:p>
            <a:r>
              <a:rPr kumimoji="1" lang="ja-JP" altLang="en-US" sz="850" dirty="0"/>
              <a:t>　　　　外部資金獲得金額　府大・高専：</a:t>
            </a:r>
            <a:r>
              <a:rPr kumimoji="1" lang="en-US" altLang="ja-JP" sz="850" dirty="0"/>
              <a:t>35.4</a:t>
            </a:r>
            <a:r>
              <a:rPr kumimoji="1" lang="ja-JP" altLang="en-US" sz="850" dirty="0"/>
              <a:t>億円</a:t>
            </a:r>
          </a:p>
          <a:p>
            <a:r>
              <a:rPr kumimoji="1" lang="ja-JP" altLang="en-US" sz="850" dirty="0"/>
              <a:t>　　　　　　　　　　　　　市大：</a:t>
            </a:r>
            <a:r>
              <a:rPr kumimoji="1" lang="en-US" altLang="ja-JP" sz="850" dirty="0"/>
              <a:t>43.2</a:t>
            </a:r>
            <a:r>
              <a:rPr kumimoji="1" lang="ja-JP" altLang="en-US" sz="850" dirty="0"/>
              <a:t>億円</a:t>
            </a:r>
            <a:endParaRPr kumimoji="1" lang="en-US" altLang="ja-JP" sz="850" dirty="0"/>
          </a:p>
        </p:txBody>
      </p:sp>
      <p:sp>
        <p:nvSpPr>
          <p:cNvPr id="28" name="テキスト ボックス 27"/>
          <p:cNvSpPr txBox="1"/>
          <p:nvPr/>
        </p:nvSpPr>
        <p:spPr>
          <a:xfrm>
            <a:off x="5821027" y="6241343"/>
            <a:ext cx="3183885" cy="623248"/>
          </a:xfrm>
          <a:prstGeom prst="rect">
            <a:avLst/>
          </a:prstGeom>
          <a:noFill/>
        </p:spPr>
        <p:txBody>
          <a:bodyPr wrap="none" rtlCol="0">
            <a:spAutoFit/>
          </a:bodyPr>
          <a:lstStyle/>
          <a:p>
            <a:r>
              <a:rPr kumimoji="1" lang="ja-JP" altLang="en-US" sz="900" dirty="0">
                <a:latin typeface="+mn-ea"/>
              </a:rPr>
              <a:t>⊳　</a:t>
            </a:r>
            <a:r>
              <a:rPr kumimoji="1" lang="ja-JP" altLang="en-US" sz="900" dirty="0"/>
              <a:t>設立団体との連携の推進</a:t>
            </a:r>
            <a:r>
              <a:rPr kumimoji="1" lang="ja-JP" altLang="en-US" sz="800" dirty="0">
                <a:latin typeface="+mn-ea"/>
              </a:rPr>
              <a:t>［</a:t>
            </a:r>
            <a:r>
              <a:rPr kumimoji="1" lang="en-US" altLang="ja-JP" sz="800" dirty="0">
                <a:latin typeface="+mn-ea"/>
              </a:rPr>
              <a:t>No.118</a:t>
            </a:r>
            <a:r>
              <a:rPr kumimoji="1" lang="ja-JP" altLang="en-US" sz="800" dirty="0">
                <a:latin typeface="+mn-ea"/>
              </a:rPr>
              <a:t>］</a:t>
            </a:r>
          </a:p>
          <a:p>
            <a:r>
              <a:rPr kumimoji="1" lang="ja-JP" altLang="en-US" sz="850" dirty="0"/>
              <a:t>　・都市シンクタンク機能について、社会連携システム</a:t>
            </a:r>
            <a:r>
              <a:rPr kumimoji="1" lang="en-US" altLang="ja-JP" sz="850" dirty="0"/>
              <a:t>WG</a:t>
            </a:r>
            <a:r>
              <a:rPr kumimoji="1" lang="ja-JP" altLang="en-US" sz="850" dirty="0"/>
              <a:t>を</a:t>
            </a:r>
            <a:endParaRPr kumimoji="1" lang="en-US" altLang="ja-JP" sz="850" dirty="0"/>
          </a:p>
          <a:p>
            <a:r>
              <a:rPr kumimoji="1" lang="ja-JP" altLang="en-US" sz="850" dirty="0"/>
              <a:t>　　設置し、統一窓口を決定した。</a:t>
            </a:r>
            <a:r>
              <a:rPr kumimoji="1" lang="en-US" altLang="ja-JP" sz="850" dirty="0"/>
              <a:t>2020</a:t>
            </a:r>
            <a:r>
              <a:rPr kumimoji="1" lang="ja-JP" altLang="en-US" sz="850" dirty="0"/>
              <a:t>年度から府市の</a:t>
            </a:r>
            <a:endParaRPr kumimoji="1" lang="en-US" altLang="ja-JP" sz="850" dirty="0"/>
          </a:p>
          <a:p>
            <a:r>
              <a:rPr kumimoji="1" lang="ja-JP" altLang="en-US" sz="850" dirty="0"/>
              <a:t>　　課題解決のｽﾀｰﾄｱｯﾌﾟ支援事業を開始することとなった</a:t>
            </a:r>
          </a:p>
        </p:txBody>
      </p:sp>
      <p:sp>
        <p:nvSpPr>
          <p:cNvPr id="23" name="テキスト ボックス 21"/>
          <p:cNvSpPr txBox="1"/>
          <p:nvPr/>
        </p:nvSpPr>
        <p:spPr>
          <a:xfrm>
            <a:off x="78970" y="227087"/>
            <a:ext cx="7809808" cy="2823850"/>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kumimoji="1" lang="ja-JP" altLang="en-US" sz="900" dirty="0">
                <a:latin typeface="ＭＳ ゴシック" panose="020B0609070205080204" pitchFamily="49" charset="-128"/>
                <a:ea typeface="ＭＳ ゴシック" panose="020B0609070205080204" pitchFamily="49" charset="-128"/>
              </a:rPr>
              <a:t>　≪ 教　育 ≫</a:t>
            </a:r>
            <a:endParaRPr kumimoji="1" lang="en-US" altLang="ja-JP" sz="900" dirty="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900" dirty="0">
                <a:latin typeface="+mn-ea"/>
              </a:rPr>
              <a:t>⊳　学士課程の教育の質の向上</a:t>
            </a:r>
            <a:r>
              <a:rPr kumimoji="1" lang="ja-JP" altLang="en-US" sz="800" dirty="0">
                <a:latin typeface="+mn-ea"/>
              </a:rPr>
              <a:t>［</a:t>
            </a:r>
            <a:r>
              <a:rPr kumimoji="1" lang="en-US" altLang="ja-JP" sz="800" dirty="0">
                <a:latin typeface="+mn-ea"/>
              </a:rPr>
              <a:t>No.63</a:t>
            </a:r>
            <a:r>
              <a:rPr kumimoji="1" lang="ja-JP" altLang="en-US" sz="800" dirty="0">
                <a:latin typeface="+mn-ea"/>
              </a:rPr>
              <a:t>］</a:t>
            </a:r>
            <a:endParaRPr kumimoji="1" lang="en-US" altLang="ja-JP" sz="800" dirty="0">
              <a:latin typeface="+mn-ea"/>
            </a:endParaRPr>
          </a:p>
          <a:p>
            <a:pPr fontAlgn="auto">
              <a:spcBef>
                <a:spcPts val="0"/>
              </a:spcBef>
              <a:spcAft>
                <a:spcPts val="0"/>
              </a:spcAft>
              <a:defRPr/>
            </a:pPr>
            <a:r>
              <a:rPr kumimoji="1" lang="ja-JP" altLang="en-US" sz="900" dirty="0">
                <a:latin typeface="+mn-ea"/>
              </a:rPr>
              <a:t>　　</a:t>
            </a:r>
            <a:r>
              <a:rPr kumimoji="1" lang="ja-JP" altLang="en-US" sz="850" dirty="0">
                <a:latin typeface="+mn-ea"/>
              </a:rPr>
              <a:t>・</a:t>
            </a:r>
            <a:r>
              <a:rPr kumimoji="1" lang="ja-JP" altLang="en-US" sz="850" dirty="0"/>
              <a:t>アクティブラーニングを活用した教育を進めるため、学習会、研究授業（</a:t>
            </a:r>
            <a:r>
              <a:rPr kumimoji="1" lang="en-US" altLang="ja-JP" sz="850" dirty="0"/>
              <a:t>AL</a:t>
            </a:r>
            <a:r>
              <a:rPr kumimoji="1" lang="ja-JP" altLang="en-US" sz="850" dirty="0"/>
              <a:t>型授業）、協議会を開催</a:t>
            </a:r>
            <a:endParaRPr kumimoji="1" lang="en-US" altLang="ja-JP" sz="850" dirty="0"/>
          </a:p>
          <a:p>
            <a:pPr fontAlgn="auto">
              <a:spcBef>
                <a:spcPts val="0"/>
              </a:spcBef>
              <a:spcAft>
                <a:spcPts val="0"/>
              </a:spcAft>
              <a:defRPr/>
            </a:pPr>
            <a:r>
              <a:rPr kumimoji="1" lang="ja-JP" altLang="en-US" sz="850" dirty="0"/>
              <a:t>　　　また、本科４年メカトロニクスコース基礎研究において、課題設定を学生が自ら行う</a:t>
            </a:r>
            <a:r>
              <a:rPr kumimoji="1" lang="en-US" altLang="ja-JP" sz="850" dirty="0"/>
              <a:t>PBL</a:t>
            </a:r>
            <a:r>
              <a:rPr kumimoji="1" lang="ja-JP" altLang="en-US" sz="850" dirty="0"/>
              <a:t>形式の実験実習を実施</a:t>
            </a:r>
            <a:endParaRPr kumimoji="1" lang="en-US" altLang="ja-JP" sz="850" dirty="0"/>
          </a:p>
          <a:p>
            <a:pPr fontAlgn="auto">
              <a:spcBef>
                <a:spcPts val="0"/>
              </a:spcBef>
              <a:spcAft>
                <a:spcPts val="0"/>
              </a:spcAft>
              <a:defRPr/>
            </a:pPr>
            <a:r>
              <a:rPr kumimoji="1" lang="ja-JP" altLang="en-US" sz="900" dirty="0">
                <a:latin typeface="+mn-ea"/>
              </a:rPr>
              <a:t>⊳　</a:t>
            </a:r>
            <a:r>
              <a:rPr kumimoji="1" lang="ja-JP" altLang="en-US" sz="900" dirty="0"/>
              <a:t>学生の海外派遣（専攻科）</a:t>
            </a:r>
            <a:r>
              <a:rPr kumimoji="1" lang="ja-JP" altLang="en-US" sz="800" dirty="0">
                <a:latin typeface="+mn-ea"/>
              </a:rPr>
              <a:t>［</a:t>
            </a:r>
            <a:r>
              <a:rPr kumimoji="1" lang="en-US" altLang="ja-JP" sz="800" dirty="0">
                <a:latin typeface="+mn-ea"/>
              </a:rPr>
              <a:t>No.65</a:t>
            </a:r>
            <a:r>
              <a:rPr kumimoji="1" lang="ja-JP" altLang="en-US" sz="800" dirty="0">
                <a:latin typeface="+mn-ea"/>
              </a:rPr>
              <a:t>］</a:t>
            </a:r>
            <a:endParaRPr kumimoji="1" lang="en-US" altLang="ja-JP" sz="800" dirty="0">
              <a:latin typeface="+mn-ea"/>
            </a:endParaRPr>
          </a:p>
          <a:p>
            <a:pPr fontAlgn="auto">
              <a:spcBef>
                <a:spcPts val="0"/>
              </a:spcBef>
              <a:spcAft>
                <a:spcPts val="0"/>
              </a:spcAft>
              <a:defRPr/>
            </a:pPr>
            <a:r>
              <a:rPr kumimoji="1" lang="ja-JP" altLang="en-US" sz="850" dirty="0"/>
              <a:t>　　・専攻科</a:t>
            </a:r>
            <a:r>
              <a:rPr kumimoji="1" lang="en-US" altLang="ja-JP" sz="850" dirty="0"/>
              <a:t>1</a:t>
            </a:r>
            <a:r>
              <a:rPr kumimoji="1" lang="ja-JP" altLang="en-US" sz="850" dirty="0"/>
              <a:t>年生</a:t>
            </a:r>
            <a:r>
              <a:rPr kumimoji="1" lang="en-US" altLang="ja-JP" sz="850" dirty="0"/>
              <a:t>3</a:t>
            </a:r>
            <a:r>
              <a:rPr kumimoji="1" lang="ja-JP" altLang="en-US" sz="850" dirty="0"/>
              <a:t>名を海外の２つの機関に派遣。</a:t>
            </a:r>
            <a:r>
              <a:rPr kumimoji="1" lang="en-US" altLang="ja-JP" sz="850" dirty="0"/>
              <a:t>3</a:t>
            </a:r>
            <a:r>
              <a:rPr kumimoji="1" lang="ja-JP" altLang="en-US" sz="850" dirty="0"/>
              <a:t>機関</a:t>
            </a:r>
            <a:r>
              <a:rPr kumimoji="1" lang="en-US" altLang="ja-JP" sz="850" dirty="0"/>
              <a:t>(</a:t>
            </a:r>
            <a:r>
              <a:rPr kumimoji="1" lang="ja-JP" altLang="en-US" sz="850" dirty="0"/>
              <a:t>インドネシア・</a:t>
            </a:r>
            <a:r>
              <a:rPr kumimoji="1" lang="en-US" altLang="ja-JP" sz="850" dirty="0"/>
              <a:t>PMI </a:t>
            </a:r>
            <a:r>
              <a:rPr kumimoji="1" lang="ja-JP" altLang="en-US" sz="850" dirty="0"/>
              <a:t>他 </a:t>
            </a:r>
            <a:r>
              <a:rPr kumimoji="1" lang="en-US" altLang="ja-JP" sz="850" dirty="0"/>
              <a:t>)</a:t>
            </a:r>
            <a:r>
              <a:rPr kumimoji="1" lang="ja-JP" altLang="en-US" sz="850" dirty="0"/>
              <a:t>へ交渉した結果、今後の高専生の受入が承諾</a:t>
            </a:r>
            <a:endParaRPr kumimoji="1" lang="en-US" altLang="ja-JP" sz="850" dirty="0"/>
          </a:p>
          <a:p>
            <a:pPr fontAlgn="auto">
              <a:spcBef>
                <a:spcPts val="0"/>
              </a:spcBef>
              <a:spcAft>
                <a:spcPts val="0"/>
              </a:spcAft>
              <a:defRPr/>
            </a:pPr>
            <a:r>
              <a:rPr kumimoji="1" lang="ja-JP" altLang="en-US" sz="900" dirty="0">
                <a:latin typeface="+mn-ea"/>
              </a:rPr>
              <a:t>⊳　</a:t>
            </a:r>
            <a:r>
              <a:rPr kumimoji="1" lang="en-US" altLang="ja-JP" sz="900" dirty="0">
                <a:latin typeface="+mn-ea"/>
              </a:rPr>
              <a:t>3</a:t>
            </a:r>
            <a:r>
              <a:rPr kumimoji="1" lang="ja-JP" altLang="en-US" sz="900" dirty="0">
                <a:latin typeface="+mn-ea"/>
              </a:rPr>
              <a:t>ポリシーに基づく内部質保証体制の整備［</a:t>
            </a:r>
            <a:r>
              <a:rPr kumimoji="1" lang="en-US" altLang="ja-JP" sz="900" dirty="0">
                <a:latin typeface="+mn-ea"/>
              </a:rPr>
              <a:t>No.68</a:t>
            </a:r>
            <a:r>
              <a:rPr kumimoji="1" lang="ja-JP" altLang="en-US" sz="900" dirty="0">
                <a:latin typeface="+mn-ea"/>
              </a:rPr>
              <a:t>］</a:t>
            </a:r>
            <a:endParaRPr kumimoji="1" lang="en-US" altLang="ja-JP" sz="900" dirty="0">
              <a:latin typeface="+mn-ea"/>
            </a:endParaRPr>
          </a:p>
          <a:p>
            <a:pPr fontAlgn="auto">
              <a:spcBef>
                <a:spcPts val="0"/>
              </a:spcBef>
              <a:spcAft>
                <a:spcPts val="0"/>
              </a:spcAft>
              <a:defRPr/>
            </a:pPr>
            <a:r>
              <a:rPr kumimoji="1" lang="ja-JP" altLang="en-US" sz="900" dirty="0">
                <a:solidFill>
                  <a:srgbClr val="FF0000"/>
                </a:solidFill>
                <a:latin typeface="+mn-ea"/>
              </a:rPr>
              <a:t>　　</a:t>
            </a:r>
            <a:r>
              <a:rPr kumimoji="1" lang="ja-JP" altLang="en-US" sz="850" dirty="0">
                <a:latin typeface="+mn-ea"/>
              </a:rPr>
              <a:t>・</a:t>
            </a:r>
            <a:r>
              <a:rPr kumimoji="1" lang="ja-JP" altLang="en-US" sz="850" dirty="0"/>
              <a:t>ディプロマポリシー、カリキュラムポリシー等を検証・見直す委員会として「新体制高専プロジェクト」を設置。その</a:t>
            </a:r>
            <a:r>
              <a:rPr kumimoji="1" lang="en-US" altLang="ja-JP" sz="850" dirty="0"/>
              <a:t>WG</a:t>
            </a:r>
            <a:r>
              <a:rPr kumimoji="1" lang="ja-JP" altLang="en-US" sz="850" dirty="0"/>
              <a:t>として、</a:t>
            </a:r>
            <a:endParaRPr kumimoji="1" lang="en-US" altLang="ja-JP" sz="850" dirty="0"/>
          </a:p>
          <a:p>
            <a:pPr fontAlgn="auto">
              <a:spcBef>
                <a:spcPts val="0"/>
              </a:spcBef>
              <a:spcAft>
                <a:spcPts val="0"/>
              </a:spcAft>
              <a:defRPr/>
            </a:pPr>
            <a:r>
              <a:rPr kumimoji="1" lang="ja-JP" altLang="en-US" sz="850" dirty="0"/>
              <a:t>　 　 カリキュラム／評価認定規程検討</a:t>
            </a:r>
            <a:r>
              <a:rPr kumimoji="1" lang="en-US" altLang="ja-JP" sz="850" dirty="0"/>
              <a:t>GP</a:t>
            </a:r>
            <a:r>
              <a:rPr kumimoji="1" lang="ja-JP" altLang="en-US" sz="850" dirty="0" err="1"/>
              <a:t>を開</a:t>
            </a:r>
            <a:r>
              <a:rPr kumimoji="1" lang="ja-JP" altLang="en-US" sz="850" dirty="0"/>
              <a:t>催し、校長主導で新しい各ポリシー、カリキュラムの改革を推進</a:t>
            </a:r>
            <a:endParaRPr kumimoji="1" lang="en-US" altLang="ja-JP" sz="850" dirty="0"/>
          </a:p>
          <a:p>
            <a:pPr fontAlgn="auto">
              <a:spcBef>
                <a:spcPts val="0"/>
              </a:spcBef>
              <a:spcAft>
                <a:spcPts val="0"/>
              </a:spcAft>
              <a:defRPr/>
            </a:pPr>
            <a:r>
              <a:rPr kumimoji="1" lang="ja-JP" altLang="en-US" sz="900" dirty="0">
                <a:latin typeface="+mn-ea"/>
              </a:rPr>
              <a:t>⊳　</a:t>
            </a:r>
            <a:r>
              <a:rPr kumimoji="1" lang="ja-JP" altLang="en-US" sz="900" dirty="0"/>
              <a:t>多様な進路の確保</a:t>
            </a:r>
            <a:r>
              <a:rPr kumimoji="1" lang="ja-JP" altLang="en-US" sz="800" dirty="0">
                <a:latin typeface="+mn-ea"/>
              </a:rPr>
              <a:t>［</a:t>
            </a:r>
            <a:r>
              <a:rPr kumimoji="1" lang="en-US" altLang="ja-JP" sz="800" dirty="0">
                <a:latin typeface="+mn-ea"/>
              </a:rPr>
              <a:t>No.72</a:t>
            </a:r>
            <a:r>
              <a:rPr kumimoji="1" lang="ja-JP" altLang="en-US" sz="800" dirty="0">
                <a:latin typeface="+mn-ea"/>
              </a:rPr>
              <a:t>］</a:t>
            </a:r>
            <a:endParaRPr kumimoji="1" lang="en-US" altLang="ja-JP" sz="800" dirty="0">
              <a:latin typeface="+mn-ea"/>
            </a:endParaRPr>
          </a:p>
          <a:p>
            <a:pPr fontAlgn="auto">
              <a:spcBef>
                <a:spcPts val="0"/>
              </a:spcBef>
              <a:spcAft>
                <a:spcPts val="0"/>
              </a:spcAft>
              <a:defRPr/>
            </a:pPr>
            <a:r>
              <a:rPr kumimoji="1" lang="ja-JP" altLang="en-US" sz="900" dirty="0"/>
              <a:t>　　</a:t>
            </a:r>
            <a:r>
              <a:rPr kumimoji="1" lang="ja-JP" altLang="en-US" sz="850" dirty="0"/>
              <a:t>・府立大工学域及び工学研究科への特別推薦による受験を推進。学域</a:t>
            </a:r>
            <a:r>
              <a:rPr kumimoji="1" lang="en-US" altLang="ja-JP" sz="850" dirty="0"/>
              <a:t>3</a:t>
            </a:r>
            <a:r>
              <a:rPr kumimoji="1" lang="ja-JP" altLang="en-US" sz="850" dirty="0"/>
              <a:t>年次編入</a:t>
            </a:r>
            <a:r>
              <a:rPr kumimoji="1" lang="en-US" altLang="ja-JP" sz="850" dirty="0"/>
              <a:t>11</a:t>
            </a:r>
            <a:r>
              <a:rPr kumimoji="1" lang="ja-JP" altLang="en-US" sz="850" dirty="0"/>
              <a:t>名、大学院</a:t>
            </a:r>
            <a:r>
              <a:rPr kumimoji="1" lang="en-US" altLang="ja-JP" sz="850" dirty="0"/>
              <a:t>4</a:t>
            </a:r>
            <a:r>
              <a:rPr kumimoji="1" lang="ja-JP" altLang="en-US" sz="850" dirty="0"/>
              <a:t>名が進学</a:t>
            </a:r>
            <a:r>
              <a:rPr kumimoji="1" lang="en-US" altLang="ja-JP" sz="700" dirty="0"/>
              <a:t>(</a:t>
            </a:r>
            <a:r>
              <a:rPr kumimoji="1" lang="ja-JP" altLang="en-US" sz="700" dirty="0"/>
              <a:t>別途工学域一般編入試験に</a:t>
            </a:r>
            <a:r>
              <a:rPr kumimoji="1" lang="en-US" altLang="ja-JP" sz="700" dirty="0"/>
              <a:t>3</a:t>
            </a:r>
            <a:r>
              <a:rPr kumimoji="1" lang="ja-JP" altLang="en-US" sz="700" dirty="0"/>
              <a:t>名合格）</a:t>
            </a:r>
            <a:endParaRPr kumimoji="1" lang="en-US" altLang="ja-JP" sz="700" dirty="0"/>
          </a:p>
          <a:p>
            <a:pPr fontAlgn="auto">
              <a:spcBef>
                <a:spcPts val="0"/>
              </a:spcBef>
              <a:spcAft>
                <a:spcPts val="0"/>
              </a:spcAft>
              <a:defRPr/>
            </a:pPr>
            <a:r>
              <a:rPr kumimoji="1" lang="ja-JP" altLang="en-US" sz="900" dirty="0">
                <a:latin typeface="ＭＳ ゴシック" panose="020B0609070205080204" pitchFamily="49" charset="-128"/>
                <a:ea typeface="ＭＳ ゴシック" panose="020B0609070205080204" pitchFamily="49" charset="-128"/>
              </a:rPr>
              <a:t>　≪ 研　究 ≫</a:t>
            </a:r>
            <a:endParaRPr kumimoji="1" lang="en-US" altLang="ja-JP" sz="900" dirty="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900" dirty="0">
                <a:latin typeface="+mn-ea"/>
              </a:rPr>
              <a:t>⊳　研究水準の向上</a:t>
            </a:r>
            <a:r>
              <a:rPr kumimoji="1" lang="ja-JP" altLang="en-US" sz="800" dirty="0">
                <a:latin typeface="+mn-ea"/>
              </a:rPr>
              <a:t>［</a:t>
            </a:r>
            <a:r>
              <a:rPr kumimoji="1" lang="en-US" altLang="ja-JP" sz="800" dirty="0">
                <a:latin typeface="+mn-ea"/>
              </a:rPr>
              <a:t>No.75</a:t>
            </a:r>
            <a:r>
              <a:rPr kumimoji="1" lang="ja-JP" altLang="en-US" sz="800" dirty="0">
                <a:latin typeface="+mn-ea"/>
              </a:rPr>
              <a:t>］</a:t>
            </a:r>
            <a:endParaRPr kumimoji="1" lang="en-US" altLang="ja-JP" sz="800" dirty="0">
              <a:latin typeface="+mn-ea"/>
            </a:endParaRPr>
          </a:p>
          <a:p>
            <a:pPr fontAlgn="auto">
              <a:spcBef>
                <a:spcPts val="0"/>
              </a:spcBef>
              <a:spcAft>
                <a:spcPts val="0"/>
              </a:spcAft>
              <a:defRPr/>
            </a:pPr>
            <a:r>
              <a:rPr kumimoji="1" lang="ja-JP" altLang="en-US" sz="900" dirty="0"/>
              <a:t>　　</a:t>
            </a:r>
            <a:r>
              <a:rPr kumimoji="1" lang="ja-JP" altLang="en-US" sz="850" dirty="0"/>
              <a:t>・府大高専産学連携推進会を設立し、</a:t>
            </a:r>
            <a:r>
              <a:rPr kumimoji="1" lang="en-US" altLang="ja-JP" sz="850" dirty="0"/>
              <a:t>8</a:t>
            </a:r>
            <a:r>
              <a:rPr kumimoji="1" lang="ja-JP" altLang="en-US" sz="850" dirty="0"/>
              <a:t>月に総会を開催。会員対象セミナーを</a:t>
            </a:r>
            <a:r>
              <a:rPr kumimoji="1" lang="en-US" altLang="ja-JP" sz="850" dirty="0"/>
              <a:t>2</a:t>
            </a:r>
            <a:r>
              <a:rPr kumimoji="1" lang="ja-JP" altLang="en-US" sz="850" dirty="0"/>
              <a:t>回開催し交流会も併催</a:t>
            </a:r>
            <a:endParaRPr kumimoji="1" lang="en-US" altLang="ja-JP" sz="850" dirty="0"/>
          </a:p>
          <a:p>
            <a:pPr fontAlgn="auto">
              <a:spcBef>
                <a:spcPts val="0"/>
              </a:spcBef>
              <a:spcAft>
                <a:spcPts val="0"/>
              </a:spcAft>
              <a:defRPr/>
            </a:pPr>
            <a:r>
              <a:rPr kumimoji="1" lang="ja-JP" altLang="en-US" sz="900" dirty="0">
                <a:latin typeface="ＭＳ ゴシック" panose="020B0609070205080204" pitchFamily="49" charset="-128"/>
                <a:ea typeface="ＭＳ ゴシック" panose="020B0609070205080204" pitchFamily="49" charset="-128"/>
              </a:rPr>
              <a:t>　≪社会貢献≫</a:t>
            </a:r>
            <a:endParaRPr kumimoji="1" lang="en-US" altLang="ja-JP" sz="900" dirty="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900" dirty="0">
                <a:latin typeface="+mn-ea"/>
              </a:rPr>
              <a:t>⊳　</a:t>
            </a:r>
            <a:r>
              <a:rPr kumimoji="1" lang="ja-JP" altLang="en-US" sz="900" dirty="0"/>
              <a:t>出前授業・公開講座の推進</a:t>
            </a:r>
            <a:r>
              <a:rPr kumimoji="1" lang="ja-JP" altLang="en-US" sz="800" dirty="0"/>
              <a:t>［</a:t>
            </a:r>
            <a:r>
              <a:rPr kumimoji="1" lang="en-US" altLang="ja-JP" sz="800" dirty="0">
                <a:latin typeface="+mn-ea"/>
              </a:rPr>
              <a:t>No.77</a:t>
            </a:r>
            <a:r>
              <a:rPr kumimoji="1" lang="ja-JP" altLang="en-US" sz="800" dirty="0">
                <a:latin typeface="+mn-ea"/>
              </a:rPr>
              <a:t>］</a:t>
            </a:r>
            <a:endParaRPr kumimoji="1" lang="en-US" altLang="ja-JP" sz="800" dirty="0">
              <a:latin typeface="+mn-ea"/>
            </a:endParaRPr>
          </a:p>
          <a:p>
            <a:pPr fontAlgn="auto">
              <a:spcBef>
                <a:spcPts val="0"/>
              </a:spcBef>
              <a:spcAft>
                <a:spcPts val="0"/>
              </a:spcAft>
              <a:defRPr/>
            </a:pPr>
            <a:r>
              <a:rPr kumimoji="1" lang="ja-JP" altLang="en-US" sz="900" dirty="0"/>
              <a:t>　　・</a:t>
            </a:r>
            <a:r>
              <a:rPr kumimoji="1" lang="ja-JP" altLang="en-US" sz="850" dirty="0"/>
              <a:t>公開講座：開催予定</a:t>
            </a:r>
            <a:r>
              <a:rPr kumimoji="1" lang="en-US" altLang="ja-JP" sz="850" dirty="0"/>
              <a:t>13</a:t>
            </a:r>
            <a:r>
              <a:rPr kumimoji="1" lang="ja-JP" altLang="en-US" sz="850" dirty="0"/>
              <a:t>件のところ、</a:t>
            </a:r>
            <a:r>
              <a:rPr kumimoji="1" lang="en-US" altLang="ja-JP" sz="850" dirty="0"/>
              <a:t>10</a:t>
            </a:r>
            <a:r>
              <a:rPr kumimoji="1" lang="ja-JP" altLang="en-US" sz="850" dirty="0"/>
              <a:t>件実施。参加者</a:t>
            </a:r>
            <a:r>
              <a:rPr kumimoji="1" lang="en-US" altLang="ja-JP" sz="850" dirty="0"/>
              <a:t>223</a:t>
            </a:r>
            <a:r>
              <a:rPr kumimoji="1" lang="ja-JP" altLang="en-US" sz="850" dirty="0"/>
              <a:t>名。</a:t>
            </a:r>
            <a:r>
              <a:rPr kumimoji="1" lang="ja-JP" altLang="en-US" sz="600" dirty="0"/>
              <a:t>（</a:t>
            </a:r>
            <a:r>
              <a:rPr kumimoji="1" lang="en-US" altLang="ja-JP" sz="600" dirty="0"/>
              <a:t>2</a:t>
            </a:r>
            <a:r>
              <a:rPr kumimoji="1" lang="ja-JP" altLang="en-US" sz="600" dirty="0"/>
              <a:t>件中止）</a:t>
            </a:r>
            <a:r>
              <a:rPr kumimoji="1" lang="ja-JP" altLang="en-US" sz="850" dirty="0"/>
              <a:t>出前授業：開催予定</a:t>
            </a:r>
            <a:r>
              <a:rPr kumimoji="1" lang="en-US" altLang="ja-JP" sz="850" dirty="0"/>
              <a:t>6</a:t>
            </a:r>
            <a:r>
              <a:rPr kumimoji="1" lang="ja-JP" altLang="en-US" sz="850" dirty="0"/>
              <a:t>件のところ、</a:t>
            </a:r>
            <a:r>
              <a:rPr kumimoji="1" lang="en-US" altLang="ja-JP" sz="850" dirty="0"/>
              <a:t>11</a:t>
            </a:r>
            <a:r>
              <a:rPr kumimoji="1" lang="ja-JP" altLang="en-US" sz="850" dirty="0"/>
              <a:t>件実施。参加者は延べ</a:t>
            </a:r>
            <a:r>
              <a:rPr kumimoji="1" lang="en-US" altLang="ja-JP" sz="850" dirty="0"/>
              <a:t>1300</a:t>
            </a:r>
            <a:r>
              <a:rPr kumimoji="1" lang="ja-JP" altLang="en-US" sz="850" dirty="0"/>
              <a:t>名</a:t>
            </a:r>
          </a:p>
          <a:p>
            <a:pPr fontAlgn="auto">
              <a:spcBef>
                <a:spcPts val="0"/>
              </a:spcBef>
              <a:spcAft>
                <a:spcPts val="0"/>
              </a:spcAft>
              <a:defRPr/>
            </a:pPr>
            <a:r>
              <a:rPr kumimoji="1" lang="ja-JP" altLang="en-US" sz="900" dirty="0">
                <a:solidFill>
                  <a:srgbClr val="FF0000"/>
                </a:solidFill>
              </a:rPr>
              <a:t>　</a:t>
            </a:r>
            <a:r>
              <a:rPr kumimoji="1" lang="ja-JP" altLang="en-US" sz="900" dirty="0">
                <a:latin typeface="ＭＳ ゴシック" panose="020B0609070205080204" pitchFamily="49" charset="-128"/>
                <a:ea typeface="ＭＳ ゴシック" panose="020B0609070205080204" pitchFamily="49" charset="-128"/>
              </a:rPr>
              <a:t>≪その他≫</a:t>
            </a:r>
            <a:endParaRPr kumimoji="1" lang="en-US" altLang="ja-JP" sz="900" dirty="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800" dirty="0">
                <a:latin typeface="+mn-ea"/>
              </a:rPr>
              <a:t>⊳  　 </a:t>
            </a:r>
            <a:r>
              <a:rPr kumimoji="1" lang="ja-JP" altLang="en-US" sz="800" dirty="0"/>
              <a:t>・</a:t>
            </a:r>
            <a:r>
              <a:rPr lang="ja-JP" altLang="ja-JP" sz="850" dirty="0"/>
              <a:t>「府大高専の改革について」（中間報告）をとりまとめ、外部委員を含む府大高専運営審議会を設置するとともに、高専内に府大高専運営</a:t>
            </a:r>
            <a:r>
              <a:rPr lang="ja-JP" altLang="en-US" sz="850" dirty="0"/>
              <a:t>　　　　</a:t>
            </a:r>
            <a:endParaRPr lang="en-US" altLang="ja-JP" sz="850" dirty="0"/>
          </a:p>
          <a:p>
            <a:pPr fontAlgn="auto">
              <a:spcBef>
                <a:spcPts val="0"/>
              </a:spcBef>
              <a:spcAft>
                <a:spcPts val="0"/>
              </a:spcAft>
              <a:defRPr/>
            </a:pPr>
            <a:r>
              <a:rPr lang="ja-JP" altLang="en-US" sz="850" dirty="0"/>
              <a:t>　　　　</a:t>
            </a:r>
            <a:r>
              <a:rPr lang="ja-JP" altLang="ja-JP" sz="850" dirty="0"/>
              <a:t>審議会準備ワーキンググループを設置した。</a:t>
            </a:r>
            <a:r>
              <a:rPr lang="ja-JP" altLang="en-US" sz="850" dirty="0"/>
              <a:t>また、</a:t>
            </a:r>
            <a:r>
              <a:rPr lang="ja-JP" altLang="en-US" sz="800" dirty="0"/>
              <a:t>産学</a:t>
            </a:r>
            <a:r>
              <a:rPr lang="ja-JP" altLang="ja-JP" sz="800" dirty="0"/>
              <a:t>連携・地域貢献</a:t>
            </a:r>
            <a:r>
              <a:rPr lang="ja-JP" altLang="en-US" sz="800" dirty="0"/>
              <a:t>更なる推進のため</a:t>
            </a:r>
            <a:r>
              <a:rPr lang="ja-JP" altLang="ja-JP" sz="800" dirty="0"/>
              <a:t>、</a:t>
            </a:r>
            <a:r>
              <a:rPr lang="ja-JP" altLang="en-US" sz="800" dirty="0"/>
              <a:t>「高専</a:t>
            </a:r>
            <a:r>
              <a:rPr lang="ja-JP" altLang="ja-JP" sz="800" dirty="0"/>
              <a:t>シーズ集</a:t>
            </a:r>
            <a:r>
              <a:rPr lang="ja-JP" altLang="en-US" sz="800" dirty="0"/>
              <a:t>」の改変を完了</a:t>
            </a:r>
            <a:endParaRPr lang="ja-JP" altLang="ja-JP" sz="800" dirty="0"/>
          </a:p>
        </p:txBody>
      </p:sp>
      <p:sp>
        <p:nvSpPr>
          <p:cNvPr id="25" name="テキスト ボックス 8"/>
          <p:cNvSpPr txBox="1"/>
          <p:nvPr/>
        </p:nvSpPr>
        <p:spPr>
          <a:xfrm>
            <a:off x="7250113" y="766763"/>
            <a:ext cx="1685925" cy="1754187"/>
          </a:xfrm>
          <a:prstGeom prst="rect">
            <a:avLst/>
          </a:prstGeom>
          <a:noFill/>
          <a:ln>
            <a:solidFill>
              <a:schemeClr val="tx1"/>
            </a:solidFill>
            <a:prstDash val="dash"/>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kumimoji="1" lang="ja-JP" altLang="en-US" sz="900" dirty="0"/>
              <a:t>＜</a:t>
            </a:r>
            <a:r>
              <a:rPr kumimoji="1" lang="en-US" altLang="ja-JP" sz="900" dirty="0"/>
              <a:t>Topics&gt;</a:t>
            </a:r>
          </a:p>
          <a:p>
            <a:pPr fontAlgn="auto">
              <a:spcBef>
                <a:spcPts val="0"/>
              </a:spcBef>
              <a:spcAft>
                <a:spcPts val="0"/>
              </a:spcAft>
              <a:defRPr/>
            </a:pPr>
            <a:r>
              <a:rPr kumimoji="1" lang="ja-JP" altLang="en-US" sz="900" i="1" u="sng" dirty="0">
                <a:latin typeface="+mn-ea"/>
              </a:rPr>
              <a:t>⊳ロボコン全国大会ベスト</a:t>
            </a:r>
            <a:r>
              <a:rPr kumimoji="1" lang="en-US" altLang="ja-JP" sz="900" i="1" u="sng" dirty="0">
                <a:latin typeface="+mn-ea"/>
              </a:rPr>
              <a:t>8</a:t>
            </a:r>
            <a:endParaRPr kumimoji="1" lang="en-US" altLang="ja-JP" sz="900" dirty="0"/>
          </a:p>
          <a:p>
            <a:pPr fontAlgn="auto">
              <a:spcBef>
                <a:spcPts val="0"/>
              </a:spcBef>
              <a:spcAft>
                <a:spcPts val="0"/>
              </a:spcAft>
              <a:defRPr/>
            </a:pPr>
            <a:r>
              <a:rPr kumimoji="1" lang="ja-JP" altLang="en-US" sz="900" dirty="0"/>
              <a:t>・第</a:t>
            </a:r>
            <a:r>
              <a:rPr kumimoji="1" lang="en-US" altLang="ja-JP" sz="900" dirty="0"/>
              <a:t>32</a:t>
            </a:r>
            <a:r>
              <a:rPr kumimoji="1" lang="ja-JP" altLang="en-US" sz="900" dirty="0"/>
              <a:t>回アイデア対決・全国高等専門学校ロボットコンテスト</a:t>
            </a:r>
            <a:r>
              <a:rPr kumimoji="1" lang="en-US" altLang="ja-JP" sz="900" dirty="0"/>
              <a:t>2019</a:t>
            </a:r>
            <a:r>
              <a:rPr kumimoji="1" lang="ja-JP" altLang="en-US" sz="900" dirty="0"/>
              <a:t>近畿地区大会において、本校</a:t>
            </a:r>
            <a:r>
              <a:rPr kumimoji="1" lang="en-US" altLang="ja-JP" sz="900" dirty="0"/>
              <a:t>A</a:t>
            </a:r>
            <a:r>
              <a:rPr kumimoji="1" lang="ja-JP" altLang="en-US" sz="900" dirty="0"/>
              <a:t>チーム「</a:t>
            </a:r>
            <a:r>
              <a:rPr kumimoji="1" lang="en-US" altLang="ja-JP" sz="900" dirty="0"/>
              <a:t>OSAKA</a:t>
            </a:r>
            <a:r>
              <a:rPr kumimoji="1" lang="ja-JP" altLang="en-US" sz="900" dirty="0"/>
              <a:t>　</a:t>
            </a:r>
            <a:r>
              <a:rPr kumimoji="1" lang="en-US" altLang="ja-JP" sz="900" dirty="0"/>
              <a:t>OBASAN</a:t>
            </a:r>
            <a:r>
              <a:rPr kumimoji="1" lang="ja-JP" altLang="en-US" sz="900" dirty="0"/>
              <a:t>」が準優勝し、審査員推薦チームとして全国大会へ出場した。全国大会では、ベスト８となり、デザイン賞を受賞。大会の模様は</a:t>
            </a:r>
            <a:r>
              <a:rPr kumimoji="1" lang="en-US" altLang="ja-JP" sz="900" dirty="0"/>
              <a:t>2019</a:t>
            </a:r>
            <a:r>
              <a:rPr kumimoji="1" lang="ja-JP" altLang="en-US" sz="900" dirty="0"/>
              <a:t>年</a:t>
            </a:r>
            <a:r>
              <a:rPr kumimoji="1" lang="en-US" altLang="ja-JP" sz="900" dirty="0"/>
              <a:t>12/29(</a:t>
            </a:r>
            <a:r>
              <a:rPr kumimoji="1" lang="ja-JP" altLang="en-US" sz="900" dirty="0"/>
              <a:t>日</a:t>
            </a:r>
            <a:r>
              <a:rPr kumimoji="1" lang="en-US" altLang="ja-JP" sz="900" dirty="0"/>
              <a:t>)</a:t>
            </a:r>
            <a:r>
              <a:rPr kumimoji="1" lang="ja-JP" altLang="en-US" sz="900" dirty="0"/>
              <a:t>に全国放映された。</a:t>
            </a:r>
          </a:p>
        </p:txBody>
      </p:sp>
    </p:spTree>
    <p:extLst>
      <p:ext uri="{BB962C8B-B14F-4D97-AF65-F5344CB8AC3E}">
        <p14:creationId xmlns:p14="http://schemas.microsoft.com/office/powerpoint/2010/main" val="1077728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244</Words>
  <Application>Microsoft Office PowerPoint</Application>
  <PresentationFormat>画面に合わせる (4:3)</PresentationFormat>
  <Paragraphs>136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2020-09-26T08:07:05Z</dcterms:created>
  <dcterms:modified xsi:type="dcterms:W3CDTF">2020-09-26T08:07:36Z</dcterms:modified>
</cp:coreProperties>
</file>