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 id="2147483672" r:id="rId2"/>
  </p:sldMasterIdLst>
  <p:notesMasterIdLst>
    <p:notesMasterId r:id="rId7"/>
  </p:notesMasterIdLst>
  <p:sldIdLst>
    <p:sldId id="257" r:id="rId3"/>
    <p:sldId id="263" r:id="rId4"/>
    <p:sldId id="258" r:id="rId5"/>
    <p:sldId id="264"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3300"/>
    <a:srgbClr val="FF6600"/>
    <a:srgbClr val="0000CC"/>
    <a:srgbClr val="FF99CC"/>
    <a:srgbClr val="FF7C8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38" autoAdjust="0"/>
    <p:restoredTop sz="93537" autoAdjust="0"/>
  </p:normalViewPr>
  <p:slideViewPr>
    <p:cSldViewPr snapToGrid="0">
      <p:cViewPr>
        <p:scale>
          <a:sx n="150" d="100"/>
          <a:sy n="150" d="100"/>
        </p:scale>
        <p:origin x="-1776" y="-1426"/>
      </p:cViewPr>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3ACC0AA-2636-420A-A8A1-1769E1970182}" type="datetimeFigureOut">
              <a:rPr kumimoji="1" lang="ja-JP" altLang="en-US" smtClean="0"/>
              <a:t>2023/12/14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5D09EB6-F18F-48A2-931C-0D6C3FBBE2B1}" type="slidenum">
              <a:rPr kumimoji="1" lang="ja-JP" altLang="en-US" smtClean="0"/>
              <a:t>‹#›</a:t>
            </a:fld>
            <a:endParaRPr kumimoji="1" lang="ja-JP" altLang="en-US"/>
          </a:p>
        </p:txBody>
      </p:sp>
    </p:spTree>
    <p:extLst>
      <p:ext uri="{BB962C8B-B14F-4D97-AF65-F5344CB8AC3E}">
        <p14:creationId xmlns:p14="http://schemas.microsoft.com/office/powerpoint/2010/main" val="38439119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5D09EB6-F18F-48A2-931C-0D6C3FBBE2B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787047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402792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71179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491445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7" name="スライド番号プレースホルダー 6">
            <a:extLst>
              <a:ext uri="{FF2B5EF4-FFF2-40B4-BE49-F238E27FC236}">
                <a16:creationId xmlns:a16="http://schemas.microsoft.com/office/drawing/2014/main" id="{75437804-353B-887D-B1D9-514FD4EBC10B}"/>
              </a:ext>
            </a:extLst>
          </p:cNvPr>
          <p:cNvSpPr>
            <a:spLocks noGrp="1"/>
          </p:cNvSpPr>
          <p:nvPr>
            <p:ph type="sldNum" sz="quarter" idx="10"/>
          </p:nvPr>
        </p:nvSpPr>
        <p:spPr/>
        <p:txBody>
          <a:bodyPr/>
          <a:lstStyle/>
          <a:p>
            <a:fld id="{DE8A6AB4-C314-4581-B2EB-142FADA2A072}" type="slidenum">
              <a:rPr kumimoji="1" lang="ja-JP" altLang="en-US" smtClean="0"/>
              <a:pPr/>
              <a:t>‹#›</a:t>
            </a:fld>
            <a:endParaRPr kumimoji="1" lang="ja-JP" altLang="en-US"/>
          </a:p>
        </p:txBody>
      </p:sp>
    </p:spTree>
    <p:extLst>
      <p:ext uri="{BB962C8B-B14F-4D97-AF65-F5344CB8AC3E}">
        <p14:creationId xmlns:p14="http://schemas.microsoft.com/office/powerpoint/2010/main" val="3546559858"/>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5DF44ADC-BC2C-BC1F-111B-287E51BC2CA0}"/>
              </a:ext>
            </a:extLst>
          </p:cNvPr>
          <p:cNvSpPr/>
          <p:nvPr userDrawn="1"/>
        </p:nvSpPr>
        <p:spPr>
          <a:xfrm>
            <a:off x="251520" y="720000"/>
            <a:ext cx="8640960" cy="5976000"/>
          </a:xfrm>
          <a:prstGeom prst="rect">
            <a:avLst/>
          </a:prstGeom>
          <a:ln w="12700">
            <a:solidFill>
              <a:schemeClr val="bg1">
                <a:lumMod val="50000"/>
              </a:schemeClr>
            </a:solidFill>
            <a:head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 name="Content Placeholder 2"/>
          <p:cNvSpPr>
            <a:spLocks noGrp="1"/>
          </p:cNvSpPr>
          <p:nvPr>
            <p:ph idx="1"/>
          </p:nvPr>
        </p:nvSpPr>
        <p:spPr>
          <a:xfrm>
            <a:off x="252000" y="720000"/>
            <a:ext cx="8640961" cy="5976000"/>
          </a:xfrm>
          <a:noFill/>
          <a:ln>
            <a:noFill/>
          </a:ln>
        </p:spPr>
        <p:txBody>
          <a:bodyPr>
            <a:no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2" name="Title 1"/>
          <p:cNvSpPr>
            <a:spLocks noGrp="1"/>
          </p:cNvSpPr>
          <p:nvPr>
            <p:ph type="title"/>
          </p:nvPr>
        </p:nvSpPr>
        <p:spPr/>
        <p:txBody>
          <a:bodyPr/>
          <a:lstStyle/>
          <a:p>
            <a:r>
              <a:rPr lang="ja-JP" altLang="en-US"/>
              <a:t>マスター タイトルの書式設定</a:t>
            </a:r>
            <a:endParaRPr lang="en-US"/>
          </a:p>
        </p:txBody>
      </p:sp>
      <p:sp>
        <p:nvSpPr>
          <p:cNvPr id="7" name="スライド番号プレースホルダー 6">
            <a:extLst>
              <a:ext uri="{FF2B5EF4-FFF2-40B4-BE49-F238E27FC236}">
                <a16:creationId xmlns:a16="http://schemas.microsoft.com/office/drawing/2014/main" id="{A7BF25E8-72D5-EE6D-CBD8-C1E03AB5C317}"/>
              </a:ext>
            </a:extLst>
          </p:cNvPr>
          <p:cNvSpPr>
            <a:spLocks noGrp="1"/>
          </p:cNvSpPr>
          <p:nvPr>
            <p:ph type="sldNum" sz="quarter" idx="10"/>
          </p:nvPr>
        </p:nvSpPr>
        <p:spPr/>
        <p:txBody>
          <a:bodyPr/>
          <a:lstStyle/>
          <a:p>
            <a:fld id="{DE8A6AB4-C314-4581-B2EB-142FADA2A072}" type="slidenum">
              <a:rPr kumimoji="1" lang="ja-JP" altLang="en-US" smtClean="0"/>
              <a:pPr/>
              <a:t>‹#›</a:t>
            </a:fld>
            <a:endParaRPr kumimoji="1" lang="ja-JP" altLang="en-US"/>
          </a:p>
        </p:txBody>
      </p:sp>
      <p:sp>
        <p:nvSpPr>
          <p:cNvPr id="9" name="テキスト プレースホルダー 8">
            <a:extLst>
              <a:ext uri="{FF2B5EF4-FFF2-40B4-BE49-F238E27FC236}">
                <a16:creationId xmlns:a16="http://schemas.microsoft.com/office/drawing/2014/main" id="{281D77C8-59AC-0001-2A4C-AF2F0E48FB62}"/>
              </a:ext>
            </a:extLst>
          </p:cNvPr>
          <p:cNvSpPr>
            <a:spLocks noGrp="1"/>
          </p:cNvSpPr>
          <p:nvPr>
            <p:ph type="body" sz="quarter" idx="11" hasCustomPrompt="1"/>
          </p:nvPr>
        </p:nvSpPr>
        <p:spPr>
          <a:xfrm>
            <a:off x="144000" y="612000"/>
            <a:ext cx="2160000" cy="216000"/>
          </a:xfrm>
          <a:prstGeom prst="roundRect">
            <a:avLst/>
          </a:prstGeom>
          <a:solidFill>
            <a:schemeClr val="bg1">
              <a:lumMod val="50000"/>
            </a:schemeClr>
          </a:solidFill>
        </p:spPr>
        <p:txBody>
          <a:bodyPr tIns="0" bIns="0" anchor="ctr">
            <a:noAutofit/>
          </a:bodyPr>
          <a:lstStyle>
            <a:lvl1pPr marL="0" indent="0">
              <a:buNone/>
              <a:defRPr sz="1400">
                <a:solidFill>
                  <a:schemeClr val="bg1"/>
                </a:solidFill>
              </a:defRPr>
            </a:lvl1pPr>
          </a:lstStyle>
          <a:p>
            <a:pPr lvl="0"/>
            <a:r>
              <a:rPr kumimoji="1" lang="ja-JP" altLang="en-US"/>
              <a:t>タイトルの設定</a:t>
            </a:r>
          </a:p>
        </p:txBody>
      </p:sp>
    </p:spTree>
    <p:extLst>
      <p:ext uri="{BB962C8B-B14F-4D97-AF65-F5344CB8AC3E}">
        <p14:creationId xmlns:p14="http://schemas.microsoft.com/office/powerpoint/2010/main" val="3498407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0" y="1764000"/>
            <a:ext cx="6912000" cy="666000"/>
          </a:xfrm>
        </p:spPr>
        <p:txBody>
          <a:bodyPr anchor="ctr">
            <a:normAutofit/>
          </a:bodyPr>
          <a:lstStyle>
            <a:lvl1pPr>
              <a:defRPr sz="2000"/>
            </a:lvl1pPr>
          </a:lstStyle>
          <a:p>
            <a:r>
              <a:rPr lang="ja-JP" altLang="en-US"/>
              <a:t>マスター タイトルの書式設定</a:t>
            </a:r>
            <a:endParaRPr lang="en-US"/>
          </a:p>
        </p:txBody>
      </p:sp>
      <p:sp>
        <p:nvSpPr>
          <p:cNvPr id="9" name="テキスト プレースホルダー 8">
            <a:extLst>
              <a:ext uri="{FF2B5EF4-FFF2-40B4-BE49-F238E27FC236}">
                <a16:creationId xmlns:a16="http://schemas.microsoft.com/office/drawing/2014/main" id="{F9F8F279-D942-257B-9951-139298FE620B}"/>
              </a:ext>
            </a:extLst>
          </p:cNvPr>
          <p:cNvSpPr>
            <a:spLocks noGrp="1"/>
          </p:cNvSpPr>
          <p:nvPr>
            <p:ph type="body" sz="quarter" idx="10" hasCustomPrompt="1"/>
          </p:nvPr>
        </p:nvSpPr>
        <p:spPr>
          <a:xfrm>
            <a:off x="7776000" y="108000"/>
            <a:ext cx="1260000" cy="432000"/>
          </a:xfrm>
          <a:solidFill>
            <a:schemeClr val="tx1"/>
          </a:solidFill>
        </p:spPr>
        <p:txBody>
          <a:bodyPr anchor="ctr">
            <a:noAutofit/>
          </a:bodyPr>
          <a:lstStyle>
            <a:lvl1pPr marL="0" indent="0" algn="ctr">
              <a:buNone/>
              <a:defRPr sz="1800" b="1">
                <a:solidFill>
                  <a:schemeClr val="bg1"/>
                </a:solidFill>
                <a:latin typeface="+mn-lt"/>
              </a:defRPr>
            </a:lvl1pPr>
            <a:lvl2pPr marL="457200" indent="0">
              <a:buNone/>
              <a:defRPr b="1">
                <a:solidFill>
                  <a:schemeClr val="bg1"/>
                </a:solidFill>
                <a:latin typeface="+mn-lt"/>
              </a:defRPr>
            </a:lvl2pPr>
            <a:lvl3pPr marL="914400" indent="0">
              <a:buNone/>
              <a:defRPr b="1">
                <a:solidFill>
                  <a:schemeClr val="bg1"/>
                </a:solidFill>
                <a:latin typeface="+mn-lt"/>
              </a:defRPr>
            </a:lvl3pPr>
            <a:lvl4pPr marL="1371600" indent="0">
              <a:buNone/>
              <a:defRPr b="1">
                <a:solidFill>
                  <a:schemeClr val="bg1"/>
                </a:solidFill>
                <a:latin typeface="+mn-lt"/>
              </a:defRPr>
            </a:lvl4pPr>
            <a:lvl5pPr marL="1828800" indent="0">
              <a:buNone/>
              <a:defRPr b="1">
                <a:solidFill>
                  <a:schemeClr val="bg1"/>
                </a:solidFill>
                <a:latin typeface="+mn-lt"/>
              </a:defRPr>
            </a:lvl5pPr>
          </a:lstStyle>
          <a:p>
            <a:pPr lvl="0"/>
            <a:r>
              <a:rPr kumimoji="1" lang="ja-JP" altLang="en-US"/>
              <a:t>資料－○</a:t>
            </a:r>
          </a:p>
        </p:txBody>
      </p:sp>
    </p:spTree>
    <p:extLst>
      <p:ext uri="{BB962C8B-B14F-4D97-AF65-F5344CB8AC3E}">
        <p14:creationId xmlns:p14="http://schemas.microsoft.com/office/powerpoint/2010/main" val="2824739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243CA3C0-C0BE-B93C-594B-E3DBCEBDD882}"/>
              </a:ext>
            </a:extLst>
          </p:cNvPr>
          <p:cNvSpPr/>
          <p:nvPr userDrawn="1"/>
        </p:nvSpPr>
        <p:spPr>
          <a:xfrm>
            <a:off x="251520" y="720000"/>
            <a:ext cx="8640960" cy="5976000"/>
          </a:xfrm>
          <a:prstGeom prst="rect">
            <a:avLst/>
          </a:prstGeom>
          <a:ln w="12700">
            <a:solidFill>
              <a:schemeClr val="bg1">
                <a:lumMod val="50000"/>
              </a:schemeClr>
            </a:solidFill>
            <a:head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251520" y="720000"/>
            <a:ext cx="4263330" cy="5976000"/>
          </a:xfrm>
        </p:spPr>
        <p:txBody>
          <a:bodyPr tIns="18000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720000"/>
            <a:ext cx="4262850" cy="5976000"/>
          </a:xfrm>
        </p:spPr>
        <p:txBody>
          <a:bodyPr tIns="18000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9" name="テキスト プレースホルダー 8">
            <a:extLst>
              <a:ext uri="{FF2B5EF4-FFF2-40B4-BE49-F238E27FC236}">
                <a16:creationId xmlns:a16="http://schemas.microsoft.com/office/drawing/2014/main" id="{A3E2FB2E-DB75-EB2E-1D96-F2D638232CE2}"/>
              </a:ext>
            </a:extLst>
          </p:cNvPr>
          <p:cNvSpPr>
            <a:spLocks noGrp="1"/>
          </p:cNvSpPr>
          <p:nvPr>
            <p:ph type="body" sz="quarter" idx="14" hasCustomPrompt="1"/>
          </p:nvPr>
        </p:nvSpPr>
        <p:spPr>
          <a:xfrm>
            <a:off x="144000" y="612000"/>
            <a:ext cx="2160000" cy="216000"/>
          </a:xfrm>
          <a:prstGeom prst="roundRect">
            <a:avLst/>
          </a:prstGeom>
          <a:solidFill>
            <a:schemeClr val="bg1">
              <a:lumMod val="50000"/>
            </a:schemeClr>
          </a:solidFill>
        </p:spPr>
        <p:txBody>
          <a:bodyPr tIns="0" bIns="0" anchor="ctr">
            <a:noAutofit/>
          </a:bodyPr>
          <a:lstStyle>
            <a:lvl1pPr marL="0" indent="0">
              <a:buNone/>
              <a:defRPr sz="1400">
                <a:solidFill>
                  <a:schemeClr val="bg1"/>
                </a:solidFill>
              </a:defRPr>
            </a:lvl1pPr>
          </a:lstStyle>
          <a:p>
            <a:pPr lvl="0"/>
            <a:r>
              <a:rPr kumimoji="1" lang="ja-JP" altLang="en-US"/>
              <a:t>タイトルの設定</a:t>
            </a:r>
          </a:p>
        </p:txBody>
      </p:sp>
      <p:sp>
        <p:nvSpPr>
          <p:cNvPr id="10" name="スライド番号プレースホルダー 9">
            <a:extLst>
              <a:ext uri="{FF2B5EF4-FFF2-40B4-BE49-F238E27FC236}">
                <a16:creationId xmlns:a16="http://schemas.microsoft.com/office/drawing/2014/main" id="{5F389A07-0C1E-7585-58F4-BD10A903A508}"/>
              </a:ext>
            </a:extLst>
          </p:cNvPr>
          <p:cNvSpPr>
            <a:spLocks noGrp="1"/>
          </p:cNvSpPr>
          <p:nvPr>
            <p:ph type="sldNum" sz="quarter" idx="15"/>
          </p:nvPr>
        </p:nvSpPr>
        <p:spPr/>
        <p:txBody>
          <a:bodyPr/>
          <a:lstStyle/>
          <a:p>
            <a:fld id="{DE8A6AB4-C314-4581-B2EB-142FADA2A072}" type="slidenum">
              <a:rPr kumimoji="1" lang="ja-JP" altLang="en-US" smtClean="0"/>
              <a:pPr/>
              <a:t>‹#›</a:t>
            </a:fld>
            <a:endParaRPr kumimoji="1" lang="ja-JP" altLang="en-US"/>
          </a:p>
        </p:txBody>
      </p:sp>
    </p:spTree>
    <p:extLst>
      <p:ext uri="{BB962C8B-B14F-4D97-AF65-F5344CB8AC3E}">
        <p14:creationId xmlns:p14="http://schemas.microsoft.com/office/powerpoint/2010/main" val="26803550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29770834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D7F94E56-006E-769C-EB3B-EA09DD7D183F}"/>
              </a:ext>
            </a:extLst>
          </p:cNvPr>
          <p:cNvSpPr/>
          <p:nvPr userDrawn="1"/>
        </p:nvSpPr>
        <p:spPr>
          <a:xfrm>
            <a:off x="251520" y="720000"/>
            <a:ext cx="8640960" cy="5976000"/>
          </a:xfrm>
          <a:prstGeom prst="rect">
            <a:avLst/>
          </a:prstGeom>
          <a:ln w="12700">
            <a:solidFill>
              <a:schemeClr val="bg1">
                <a:lumMod val="50000"/>
              </a:schemeClr>
            </a:solidFill>
            <a:headEnd type="triangle"/>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2" name="Title 1"/>
          <p:cNvSpPr>
            <a:spLocks noGrp="1"/>
          </p:cNvSpPr>
          <p:nvPr>
            <p:ph type="title"/>
          </p:nvPr>
        </p:nvSpPr>
        <p:spPr/>
        <p:txBody>
          <a:bodyPr/>
          <a:lstStyle/>
          <a:p>
            <a:r>
              <a:rPr lang="ja-JP" altLang="en-US"/>
              <a:t>マスター タイトルの書式設定</a:t>
            </a:r>
            <a:endParaRPr lang="en-US"/>
          </a:p>
        </p:txBody>
      </p:sp>
      <p:sp>
        <p:nvSpPr>
          <p:cNvPr id="8" name="テキスト プレースホルダー 8">
            <a:extLst>
              <a:ext uri="{FF2B5EF4-FFF2-40B4-BE49-F238E27FC236}">
                <a16:creationId xmlns:a16="http://schemas.microsoft.com/office/drawing/2014/main" id="{CFFF2055-92E3-DAF3-8342-A944A7D072E0}"/>
              </a:ext>
            </a:extLst>
          </p:cNvPr>
          <p:cNvSpPr>
            <a:spLocks noGrp="1"/>
          </p:cNvSpPr>
          <p:nvPr>
            <p:ph type="body" sz="quarter" idx="11" hasCustomPrompt="1"/>
          </p:nvPr>
        </p:nvSpPr>
        <p:spPr>
          <a:xfrm>
            <a:off x="144000" y="612000"/>
            <a:ext cx="2160000" cy="216000"/>
          </a:xfrm>
          <a:prstGeom prst="roundRect">
            <a:avLst/>
          </a:prstGeom>
          <a:solidFill>
            <a:schemeClr val="bg1">
              <a:lumMod val="50000"/>
            </a:schemeClr>
          </a:solidFill>
        </p:spPr>
        <p:txBody>
          <a:bodyPr tIns="0" bIns="0" anchor="ctr">
            <a:noAutofit/>
          </a:bodyPr>
          <a:lstStyle>
            <a:lvl1pPr marL="0" indent="0">
              <a:buNone/>
              <a:defRPr sz="1400">
                <a:solidFill>
                  <a:schemeClr val="bg1"/>
                </a:solidFill>
              </a:defRPr>
            </a:lvl1pPr>
          </a:lstStyle>
          <a:p>
            <a:pPr lvl="0"/>
            <a:r>
              <a:rPr kumimoji="1" lang="ja-JP" altLang="en-US"/>
              <a:t>タイトルの設定</a:t>
            </a:r>
          </a:p>
        </p:txBody>
      </p:sp>
      <p:sp>
        <p:nvSpPr>
          <p:cNvPr id="6" name="スライド番号プレースホルダー 5">
            <a:extLst>
              <a:ext uri="{FF2B5EF4-FFF2-40B4-BE49-F238E27FC236}">
                <a16:creationId xmlns:a16="http://schemas.microsoft.com/office/drawing/2014/main" id="{E129CB6A-84ED-DE56-76CB-E86B540AA7F2}"/>
              </a:ext>
            </a:extLst>
          </p:cNvPr>
          <p:cNvSpPr>
            <a:spLocks noGrp="1"/>
          </p:cNvSpPr>
          <p:nvPr>
            <p:ph type="sldNum" sz="quarter" idx="10"/>
          </p:nvPr>
        </p:nvSpPr>
        <p:spPr/>
        <p:txBody>
          <a:bodyPr/>
          <a:lstStyle/>
          <a:p>
            <a:fld id="{DE8A6AB4-C314-4581-B2EB-142FADA2A072}" type="slidenum">
              <a:rPr kumimoji="1" lang="ja-JP" altLang="en-US" smtClean="0"/>
              <a:pPr/>
              <a:t>‹#›</a:t>
            </a:fld>
            <a:endParaRPr kumimoji="1" lang="ja-JP" altLang="en-US"/>
          </a:p>
        </p:txBody>
      </p:sp>
    </p:spTree>
    <p:extLst>
      <p:ext uri="{BB962C8B-B14F-4D97-AF65-F5344CB8AC3E}">
        <p14:creationId xmlns:p14="http://schemas.microsoft.com/office/powerpoint/2010/main" val="482729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2118373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91112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9431131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40673680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62531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206184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267342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2717362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844088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4231141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276986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3059746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B88628-8876-4162-B4DE-71FBF67B7294}" type="datetimeFigureOut">
              <a:rPr kumimoji="1" lang="ja-JP" altLang="en-US" smtClean="0"/>
              <a:t>2023/12/14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912864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88628-8876-4162-B4DE-71FBF67B7294}" type="datetimeFigureOut">
              <a:rPr kumimoji="1" lang="ja-JP" altLang="en-US" smtClean="0"/>
              <a:t>2023/12/14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A6AB4-C314-4581-B2EB-142FADA2A072}" type="slidenum">
              <a:rPr kumimoji="1" lang="ja-JP" altLang="en-US" smtClean="0"/>
              <a:t>‹#›</a:t>
            </a:fld>
            <a:endParaRPr kumimoji="1" lang="ja-JP" altLang="en-US"/>
          </a:p>
        </p:txBody>
      </p:sp>
    </p:spTree>
    <p:extLst>
      <p:ext uri="{BB962C8B-B14F-4D97-AF65-F5344CB8AC3E}">
        <p14:creationId xmlns:p14="http://schemas.microsoft.com/office/powerpoint/2010/main" val="1678389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424800"/>
          </a:xfrm>
          <a:prstGeom prst="rect">
            <a:avLst/>
          </a:prstGeom>
          <a:gradFill>
            <a:gsLst>
              <a:gs pos="0">
                <a:schemeClr val="accent1">
                  <a:lumMod val="5000"/>
                  <a:lumOff val="95000"/>
                </a:schemeClr>
              </a:gs>
              <a:gs pos="75000">
                <a:srgbClr val="0000CC"/>
              </a:gs>
            </a:gsLst>
            <a:lin ang="6600000" scaled="0"/>
          </a:gradFill>
          <a:ln>
            <a:noFill/>
          </a:ln>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251520" y="720000"/>
            <a:ext cx="8640960" cy="5976000"/>
          </a:xfrm>
          <a:prstGeom prst="rect">
            <a:avLst/>
          </a:prstGeom>
        </p:spPr>
        <p:txBody>
          <a:bodyPr vert="horz" lIns="91440" tIns="180000" rIns="91440" bIns="45720" rtlCol="0">
            <a:no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4"/>
          </p:nvPr>
        </p:nvSpPr>
        <p:spPr>
          <a:xfrm>
            <a:off x="7056000" y="6498000"/>
            <a:ext cx="2088000" cy="360000"/>
          </a:xfrm>
          <a:prstGeom prst="rect">
            <a:avLst/>
          </a:prstGeom>
        </p:spPr>
        <p:txBody>
          <a:bodyPr vert="horz" lIns="91440" tIns="45720" rIns="91440" bIns="45720" rtlCol="0" anchor="ctr"/>
          <a:lstStyle>
            <a:lvl1pPr algn="r">
              <a:defRPr sz="1600">
                <a:solidFill>
                  <a:schemeClr val="tx1">
                    <a:tint val="75000"/>
                  </a:schemeClr>
                </a:solidFill>
              </a:defRPr>
            </a:lvl1pPr>
          </a:lstStyle>
          <a:p>
            <a:fld id="{DE8A6AB4-C314-4581-B2EB-142FADA2A072}" type="slidenum">
              <a:rPr kumimoji="1" lang="ja-JP" altLang="en-US" smtClean="0"/>
              <a:pPr/>
              <a:t>‹#›</a:t>
            </a:fld>
            <a:endParaRPr kumimoji="1" lang="ja-JP" altLang="en-US"/>
          </a:p>
        </p:txBody>
      </p:sp>
    </p:spTree>
    <p:extLst>
      <p:ext uri="{BB962C8B-B14F-4D97-AF65-F5344CB8AC3E}">
        <p14:creationId xmlns:p14="http://schemas.microsoft.com/office/powerpoint/2010/main" val="1287454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1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1751526"/>
            <a:ext cx="6903076" cy="65682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700" dirty="0">
                <a:latin typeface="Meiryo UI" panose="020B0604030504040204" pitchFamily="50" charset="-128"/>
                <a:ea typeface="Meiryo UI" panose="020B0604030504040204" pitchFamily="50" charset="-128"/>
              </a:rPr>
              <a:t>前回部会における意見等について</a:t>
            </a:r>
          </a:p>
        </p:txBody>
      </p:sp>
      <p:sp>
        <p:nvSpPr>
          <p:cNvPr id="3" name="正方形/長方形 2"/>
          <p:cNvSpPr/>
          <p:nvPr/>
        </p:nvSpPr>
        <p:spPr>
          <a:xfrm>
            <a:off x="7765961" y="90153"/>
            <a:ext cx="1236372" cy="4378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資料－</a:t>
            </a:r>
            <a:r>
              <a:rPr kumimoji="1" lang="en-US" altLang="ja-JP" b="1" dirty="0">
                <a:latin typeface="Meiryo UI" panose="020B0604030504040204" pitchFamily="50" charset="-128"/>
                <a:ea typeface="Meiryo UI" panose="020B0604030504040204" pitchFamily="50" charset="-128"/>
              </a:rPr>
              <a:t>1</a:t>
            </a:r>
            <a:endParaRPr kumimoji="1"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8410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グループ化 9">
            <a:extLst>
              <a:ext uri="{FF2B5EF4-FFF2-40B4-BE49-F238E27FC236}">
                <a16:creationId xmlns:a16="http://schemas.microsoft.com/office/drawing/2014/main" id="{2E4383A2-7405-4272-AEEB-0E292AF18592}"/>
              </a:ext>
            </a:extLst>
          </p:cNvPr>
          <p:cNvGrpSpPr/>
          <p:nvPr/>
        </p:nvGrpSpPr>
        <p:grpSpPr>
          <a:xfrm>
            <a:off x="386186" y="556894"/>
            <a:ext cx="8538837" cy="5715064"/>
            <a:chOff x="386186" y="909725"/>
            <a:chExt cx="8538837" cy="5807221"/>
          </a:xfrm>
        </p:grpSpPr>
        <p:cxnSp>
          <p:nvCxnSpPr>
            <p:cNvPr id="32" name="直線コネクタ 31">
              <a:extLst>
                <a:ext uri="{FF2B5EF4-FFF2-40B4-BE49-F238E27FC236}">
                  <a16:creationId xmlns:a16="http://schemas.microsoft.com/office/drawing/2014/main" id="{0FD7E423-3925-4A1F-B267-76DF7EC91336}"/>
                </a:ext>
              </a:extLst>
            </p:cNvPr>
            <p:cNvCxnSpPr>
              <a:cxnSpLocks/>
            </p:cNvCxnSpPr>
            <p:nvPr/>
          </p:nvCxnSpPr>
          <p:spPr>
            <a:xfrm>
              <a:off x="2529078"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7351BA69-4C8A-4C45-8850-FDAEDC7F9F8C}"/>
                </a:ext>
              </a:extLst>
            </p:cNvPr>
            <p:cNvCxnSpPr>
              <a:cxnSpLocks/>
            </p:cNvCxnSpPr>
            <p:nvPr/>
          </p:nvCxnSpPr>
          <p:spPr>
            <a:xfrm>
              <a:off x="6814862"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EB76EB1B-F6F0-406B-BBDE-FA9AD91977F1}"/>
                </a:ext>
              </a:extLst>
            </p:cNvPr>
            <p:cNvCxnSpPr>
              <a:cxnSpLocks/>
            </p:cNvCxnSpPr>
            <p:nvPr/>
          </p:nvCxnSpPr>
          <p:spPr>
            <a:xfrm>
              <a:off x="4671970"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272E299C-8C37-4927-8355-EEA81E2122FC}"/>
                </a:ext>
              </a:extLst>
            </p:cNvPr>
            <p:cNvCxnSpPr>
              <a:cxnSpLocks/>
            </p:cNvCxnSpPr>
            <p:nvPr/>
          </p:nvCxnSpPr>
          <p:spPr>
            <a:xfrm>
              <a:off x="8925023"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B1B43700-B6CE-4CE6-8A86-A5DAE58B04AA}"/>
                </a:ext>
              </a:extLst>
            </p:cNvPr>
            <p:cNvCxnSpPr>
              <a:cxnSpLocks/>
            </p:cNvCxnSpPr>
            <p:nvPr/>
          </p:nvCxnSpPr>
          <p:spPr>
            <a:xfrm>
              <a:off x="386186"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grpSp>
      <p:sp>
        <p:nvSpPr>
          <p:cNvPr id="29" name="角丸四角形 102">
            <a:extLst>
              <a:ext uri="{FF2B5EF4-FFF2-40B4-BE49-F238E27FC236}">
                <a16:creationId xmlns:a16="http://schemas.microsoft.com/office/drawing/2014/main" id="{FBFF456F-7914-41EC-9711-4324AA478D6F}"/>
              </a:ext>
            </a:extLst>
          </p:cNvPr>
          <p:cNvSpPr/>
          <p:nvPr/>
        </p:nvSpPr>
        <p:spPr>
          <a:xfrm>
            <a:off x="2635400" y="556893"/>
            <a:ext cx="1930248" cy="196010"/>
          </a:xfrm>
          <a:prstGeom prst="roundRect">
            <a:avLst>
              <a:gd name="adj" fmla="val 20973"/>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府民への伝え方・見せ方</a:t>
            </a:r>
          </a:p>
        </p:txBody>
      </p:sp>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前回部会でいただいた意見と対応方針</a:t>
            </a:r>
          </a:p>
        </p:txBody>
      </p:sp>
      <p:sp>
        <p:nvSpPr>
          <p:cNvPr id="21"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697865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1</a:t>
            </a:fld>
            <a:endParaRPr lang="ja-JP" altLang="en-US" sz="1600" dirty="0">
              <a:solidFill>
                <a:schemeClr val="tx1"/>
              </a:solidFill>
            </a:endParaRPr>
          </a:p>
        </p:txBody>
      </p:sp>
      <p:sp>
        <p:nvSpPr>
          <p:cNvPr id="27" name="正方形/長方形 26">
            <a:extLst>
              <a:ext uri="{FF2B5EF4-FFF2-40B4-BE49-F238E27FC236}">
                <a16:creationId xmlns:a16="http://schemas.microsoft.com/office/drawing/2014/main" id="{4049A19E-6218-492B-9072-C1BAB70B70D6}"/>
              </a:ext>
            </a:extLst>
          </p:cNvPr>
          <p:cNvSpPr/>
          <p:nvPr/>
        </p:nvSpPr>
        <p:spPr>
          <a:xfrm>
            <a:off x="165100" y="462552"/>
            <a:ext cx="8870950" cy="5930628"/>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102">
            <a:extLst>
              <a:ext uri="{FF2B5EF4-FFF2-40B4-BE49-F238E27FC236}">
                <a16:creationId xmlns:a16="http://schemas.microsoft.com/office/drawing/2014/main" id="{7EEE577A-FEC0-4C23-8D7F-093DFC18A16A}"/>
              </a:ext>
            </a:extLst>
          </p:cNvPr>
          <p:cNvSpPr/>
          <p:nvPr/>
        </p:nvSpPr>
        <p:spPr>
          <a:xfrm>
            <a:off x="492508" y="556893"/>
            <a:ext cx="1930248" cy="196010"/>
          </a:xfrm>
          <a:prstGeom prst="roundRect">
            <a:avLst>
              <a:gd name="adj" fmla="val 20973"/>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これまでの対策の見える化</a:t>
            </a:r>
          </a:p>
        </p:txBody>
      </p:sp>
      <p:sp>
        <p:nvSpPr>
          <p:cNvPr id="30" name="角丸四角形 102">
            <a:extLst>
              <a:ext uri="{FF2B5EF4-FFF2-40B4-BE49-F238E27FC236}">
                <a16:creationId xmlns:a16="http://schemas.microsoft.com/office/drawing/2014/main" id="{BA01630D-BEB6-42F3-837F-6E729C969493}"/>
              </a:ext>
            </a:extLst>
          </p:cNvPr>
          <p:cNvSpPr/>
          <p:nvPr/>
        </p:nvSpPr>
        <p:spPr>
          <a:xfrm>
            <a:off x="6921181" y="556893"/>
            <a:ext cx="1930248" cy="196010"/>
          </a:xfrm>
          <a:prstGeom prst="roundRect">
            <a:avLst>
              <a:gd name="adj" fmla="val 20973"/>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被害想定算定手法について</a:t>
            </a:r>
          </a:p>
        </p:txBody>
      </p:sp>
      <p:sp>
        <p:nvSpPr>
          <p:cNvPr id="38" name="角丸四角形 102">
            <a:extLst>
              <a:ext uri="{FF2B5EF4-FFF2-40B4-BE49-F238E27FC236}">
                <a16:creationId xmlns:a16="http://schemas.microsoft.com/office/drawing/2014/main" id="{078A89B6-9684-48DB-9856-4B9433A26B07}"/>
              </a:ext>
            </a:extLst>
          </p:cNvPr>
          <p:cNvSpPr/>
          <p:nvPr/>
        </p:nvSpPr>
        <p:spPr>
          <a:xfrm>
            <a:off x="4778292" y="556893"/>
            <a:ext cx="1930248" cy="196010"/>
          </a:xfrm>
          <a:prstGeom prst="roundRect">
            <a:avLst>
              <a:gd name="adj" fmla="val 20973"/>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今後取り組むべき課題</a:t>
            </a:r>
          </a:p>
        </p:txBody>
      </p:sp>
      <p:sp>
        <p:nvSpPr>
          <p:cNvPr id="35" name="四角形: 角を丸くする 34">
            <a:extLst>
              <a:ext uri="{FF2B5EF4-FFF2-40B4-BE49-F238E27FC236}">
                <a16:creationId xmlns:a16="http://schemas.microsoft.com/office/drawing/2014/main" id="{9866B0F0-DAAC-4EF8-AE30-3C2D5EC9020E}"/>
              </a:ext>
            </a:extLst>
          </p:cNvPr>
          <p:cNvSpPr/>
          <p:nvPr/>
        </p:nvSpPr>
        <p:spPr>
          <a:xfrm>
            <a:off x="487680" y="837138"/>
            <a:ext cx="2517147" cy="804997"/>
          </a:xfrm>
          <a:prstGeom prst="roundRect">
            <a:avLst>
              <a:gd name="adj" fmla="val 13220"/>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ctr"/>
          <a:lstStyle/>
          <a:p>
            <a:r>
              <a:rPr kumimoji="1" lang="ja-JP" altLang="en-US" sz="1000" b="1" dirty="0">
                <a:latin typeface="Meiryo UI" panose="020B0604030504040204" pitchFamily="50" charset="-128"/>
                <a:ea typeface="Meiryo UI" panose="020B0604030504040204" pitchFamily="50" charset="-128"/>
              </a:rPr>
              <a:t>対策や効果の見える化</a:t>
            </a:r>
            <a:endParaRPr kumimoji="1" lang="en-US" altLang="ja-JP" sz="10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被害想定の活用事例の見える化が民間の動きを加速させる</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次に起こる災害の特徴をとらえて対処できる見通しを示す必要がある。</a:t>
            </a:r>
          </a:p>
        </p:txBody>
      </p:sp>
      <p:sp>
        <p:nvSpPr>
          <p:cNvPr id="36" name="四角形: 角を丸くする 35">
            <a:extLst>
              <a:ext uri="{FF2B5EF4-FFF2-40B4-BE49-F238E27FC236}">
                <a16:creationId xmlns:a16="http://schemas.microsoft.com/office/drawing/2014/main" id="{E0262751-0A9C-40F7-BF03-3F93F2CE37C6}"/>
              </a:ext>
            </a:extLst>
          </p:cNvPr>
          <p:cNvSpPr/>
          <p:nvPr/>
        </p:nvSpPr>
        <p:spPr>
          <a:xfrm>
            <a:off x="3222840" y="837138"/>
            <a:ext cx="2893001" cy="497548"/>
          </a:xfrm>
          <a:prstGeom prst="roundRect">
            <a:avLst>
              <a:gd name="adj" fmla="val 13220"/>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ctr"/>
          <a:lstStyle/>
          <a:p>
            <a:r>
              <a:rPr kumimoji="1" lang="ja-JP" altLang="en-US" sz="1000" b="1" dirty="0">
                <a:latin typeface="Meiryo UI" panose="020B0604030504040204" pitchFamily="50" charset="-128"/>
                <a:ea typeface="Meiryo UI" panose="020B0604030504040204" pitchFamily="50" charset="-128"/>
              </a:rPr>
              <a:t>個人の対策について</a:t>
            </a:r>
            <a:endParaRPr kumimoji="1" lang="en-US" altLang="ja-JP" sz="10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個人の対策を促す被害想定の見せ方が重要</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啓発の限界も念頭に対策を検討することが重要</a:t>
            </a:r>
          </a:p>
        </p:txBody>
      </p:sp>
      <p:sp>
        <p:nvSpPr>
          <p:cNvPr id="37" name="四角形: 角を丸くする 36">
            <a:extLst>
              <a:ext uri="{FF2B5EF4-FFF2-40B4-BE49-F238E27FC236}">
                <a16:creationId xmlns:a16="http://schemas.microsoft.com/office/drawing/2014/main" id="{02375019-D7A2-4F8D-A086-31E48B02E9B8}"/>
              </a:ext>
            </a:extLst>
          </p:cNvPr>
          <p:cNvSpPr/>
          <p:nvPr/>
        </p:nvSpPr>
        <p:spPr>
          <a:xfrm>
            <a:off x="2597982" y="2356950"/>
            <a:ext cx="2028414" cy="1312362"/>
          </a:xfrm>
          <a:prstGeom prst="roundRect">
            <a:avLst>
              <a:gd name="adj" fmla="val 8669"/>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ctr"/>
          <a:lstStyle/>
          <a:p>
            <a:r>
              <a:rPr kumimoji="1" lang="ja-JP" altLang="en-US" sz="1000" b="1" dirty="0">
                <a:latin typeface="Meiryo UI" panose="020B0604030504040204" pitchFamily="50" charset="-128"/>
                <a:ea typeface="Meiryo UI" panose="020B0604030504040204" pitchFamily="50" charset="-128"/>
              </a:rPr>
              <a:t>伝え方・見せ方</a:t>
            </a:r>
            <a:endParaRPr kumimoji="1" lang="en-US" altLang="ja-JP" sz="10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スマートフォンの普及やマスメディアとの連携など見せ方の工夫が必要</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被害想定通りの地震が発生するわけではない。伝え方に工夫が必要</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津波到達時間に関し、情報を整理し発信が重要</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長期的な影響を伝えることが重要</a:t>
            </a:r>
          </a:p>
        </p:txBody>
      </p:sp>
      <p:sp>
        <p:nvSpPr>
          <p:cNvPr id="40" name="四角形: 角を丸くする 39">
            <a:extLst>
              <a:ext uri="{FF2B5EF4-FFF2-40B4-BE49-F238E27FC236}">
                <a16:creationId xmlns:a16="http://schemas.microsoft.com/office/drawing/2014/main" id="{8531A8A8-6F84-4087-9224-A22A73AEF09F}"/>
              </a:ext>
            </a:extLst>
          </p:cNvPr>
          <p:cNvSpPr/>
          <p:nvPr/>
        </p:nvSpPr>
        <p:spPr>
          <a:xfrm>
            <a:off x="3984313" y="3763434"/>
            <a:ext cx="3628926" cy="593685"/>
          </a:xfrm>
          <a:prstGeom prst="roundRect">
            <a:avLst>
              <a:gd name="adj" fmla="val 13220"/>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ctr"/>
          <a:lstStyle/>
          <a:p>
            <a:r>
              <a:rPr kumimoji="1" lang="ja-JP" altLang="en-US" sz="1000" b="1" dirty="0">
                <a:latin typeface="Meiryo UI" panose="020B0604030504040204" pitchFamily="50" charset="-128"/>
                <a:ea typeface="Meiryo UI" panose="020B0604030504040204" pitchFamily="50" charset="-128"/>
              </a:rPr>
              <a:t>災害関連死の検討</a:t>
            </a:r>
            <a:endParaRPr kumimoji="1" lang="en-US" altLang="ja-JP" sz="10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長期避難生活の改善などの検討が必要</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タイムスパンを長くした災害関連し防止対策が重要</a:t>
            </a:r>
            <a:endParaRPr kumimoji="1" lang="en-US" altLang="ja-JP" sz="1000" dirty="0">
              <a:latin typeface="Meiryo UI" panose="020B0604030504040204" pitchFamily="50" charset="-128"/>
              <a:ea typeface="Meiryo UI" panose="020B0604030504040204" pitchFamily="50" charset="-128"/>
            </a:endParaRPr>
          </a:p>
        </p:txBody>
      </p:sp>
      <p:sp>
        <p:nvSpPr>
          <p:cNvPr id="41" name="四角形: 角を丸くする 40">
            <a:extLst>
              <a:ext uri="{FF2B5EF4-FFF2-40B4-BE49-F238E27FC236}">
                <a16:creationId xmlns:a16="http://schemas.microsoft.com/office/drawing/2014/main" id="{14AAD70C-7089-443D-8903-1D6D450785EE}"/>
              </a:ext>
            </a:extLst>
          </p:cNvPr>
          <p:cNvSpPr/>
          <p:nvPr/>
        </p:nvSpPr>
        <p:spPr>
          <a:xfrm>
            <a:off x="3212974" y="1460009"/>
            <a:ext cx="3518637" cy="804997"/>
          </a:xfrm>
          <a:prstGeom prst="roundRect">
            <a:avLst>
              <a:gd name="adj" fmla="val 10838"/>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ctr"/>
          <a:lstStyle/>
          <a:p>
            <a:r>
              <a:rPr kumimoji="1" lang="ja-JP" altLang="en-US" sz="1000" b="1" dirty="0">
                <a:latin typeface="Meiryo UI" panose="020B0604030504040204" pitchFamily="50" charset="-128"/>
                <a:ea typeface="Meiryo UI" panose="020B0604030504040204" pitchFamily="50" charset="-128"/>
              </a:rPr>
              <a:t>社会状況の変化</a:t>
            </a:r>
            <a:endParaRPr kumimoji="1" lang="en-US" altLang="ja-JP" sz="10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停電によるマイナス効果が非常に大きい</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人口構成が大きく変化した状況での対処が必要となる。</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エレベーターの長期閉じ込めを懸念。避難させる人材育成も重要</a:t>
            </a:r>
            <a:endParaRPr kumimoji="1" lang="en-US" altLang="ja-JP" sz="10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高層ビルなど局所的な都市型集団孤立といった被害形態の発生</a:t>
            </a:r>
            <a:endParaRPr kumimoji="1" lang="en-US" altLang="ja-JP" sz="1000" dirty="0">
              <a:latin typeface="Meiryo UI" panose="020B0604030504040204" pitchFamily="50" charset="-128"/>
              <a:ea typeface="Meiryo UI" panose="020B0604030504040204" pitchFamily="50" charset="-128"/>
            </a:endParaRPr>
          </a:p>
        </p:txBody>
      </p:sp>
      <p:sp>
        <p:nvSpPr>
          <p:cNvPr id="42" name="四角形: 角を丸くする 41">
            <a:extLst>
              <a:ext uri="{FF2B5EF4-FFF2-40B4-BE49-F238E27FC236}">
                <a16:creationId xmlns:a16="http://schemas.microsoft.com/office/drawing/2014/main" id="{075652CE-FA6B-4BA5-8155-CDE46A473A57}"/>
              </a:ext>
            </a:extLst>
          </p:cNvPr>
          <p:cNvSpPr/>
          <p:nvPr/>
        </p:nvSpPr>
        <p:spPr>
          <a:xfrm>
            <a:off x="6898114" y="837138"/>
            <a:ext cx="1976382" cy="540951"/>
          </a:xfrm>
          <a:prstGeom prst="roundRect">
            <a:avLst>
              <a:gd name="adj" fmla="val 13220"/>
            </a:avLst>
          </a:prstGeom>
          <a:solidFill>
            <a:schemeClr val="accent5">
              <a:lumMod val="20000"/>
              <a:lumOff val="80000"/>
            </a:schemeClr>
          </a:solidFill>
          <a:ln w="6350">
            <a:headEnd type="triangle"/>
          </a:ln>
        </p:spPr>
        <p:style>
          <a:lnRef idx="1">
            <a:schemeClr val="dk1"/>
          </a:lnRef>
          <a:fillRef idx="0">
            <a:schemeClr val="dk1"/>
          </a:fillRef>
          <a:effectRef idx="0">
            <a:schemeClr val="dk1"/>
          </a:effectRef>
          <a:fontRef idx="minor">
            <a:schemeClr val="tx1"/>
          </a:fontRef>
        </p:style>
        <p:txBody>
          <a:bodyPr lIns="0" tIns="0" rIns="0" bIns="0" rtlCol="0" anchor="ctr"/>
          <a:lstStyle/>
          <a:p>
            <a:r>
              <a:rPr kumimoji="1" lang="ja-JP" altLang="en-US" sz="1000" b="1" dirty="0">
                <a:latin typeface="Meiryo UI" panose="020B0604030504040204" pitchFamily="50" charset="-128"/>
                <a:ea typeface="Meiryo UI" panose="020B0604030504040204" pitchFamily="50" charset="-128"/>
              </a:rPr>
              <a:t>建物被害</a:t>
            </a:r>
            <a:endParaRPr kumimoji="1" lang="en-US" altLang="ja-JP" sz="1000" b="1"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建物被害の算定方法など、使用データの質の見直しも重要</a:t>
            </a:r>
            <a:endParaRPr kumimoji="1" lang="en-US" altLang="ja-JP" sz="1000"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B29CDE3-A387-4B56-BEFA-C590FE5097C7}"/>
              </a:ext>
            </a:extLst>
          </p:cNvPr>
          <p:cNvSpPr/>
          <p:nvPr/>
        </p:nvSpPr>
        <p:spPr>
          <a:xfrm>
            <a:off x="459300" y="4893024"/>
            <a:ext cx="2015369" cy="417673"/>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ctr"/>
          <a:lstStyle/>
          <a:p>
            <a:r>
              <a:rPr kumimoji="1" lang="ja-JP" altLang="en-US" sz="1000" dirty="0">
                <a:latin typeface="Meiryo UI" panose="020B0604030504040204" pitchFamily="50" charset="-128"/>
                <a:ea typeface="Meiryo UI" panose="020B0604030504040204" pitchFamily="50" charset="-128"/>
              </a:rPr>
              <a:t>民間企業等で実施している対策の事例を収集</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今回報告</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50" name="正方形/長方形 49">
            <a:extLst>
              <a:ext uri="{FF2B5EF4-FFF2-40B4-BE49-F238E27FC236}">
                <a16:creationId xmlns:a16="http://schemas.microsoft.com/office/drawing/2014/main" id="{678C8E4B-6ED3-4254-BA8B-B0E67092ACB1}"/>
              </a:ext>
            </a:extLst>
          </p:cNvPr>
          <p:cNvSpPr/>
          <p:nvPr/>
        </p:nvSpPr>
        <p:spPr>
          <a:xfrm>
            <a:off x="6866055" y="4893024"/>
            <a:ext cx="2015369" cy="713402"/>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ctr"/>
          <a:lstStyle/>
          <a:p>
            <a:r>
              <a:rPr kumimoji="1" lang="ja-JP" altLang="en-US" sz="1000" dirty="0">
                <a:latin typeface="Meiryo UI" panose="020B0604030504040204" pitchFamily="50" charset="-128"/>
                <a:ea typeface="Meiryo UI" panose="020B0604030504040204" pitchFamily="50" charset="-128"/>
              </a:rPr>
              <a:t>国（内閣府）の検討結果を検証し、被災想定の算出や府民への見せ方につなげる</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第３・４回</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53" name="角丸四角形 102">
            <a:extLst>
              <a:ext uri="{FF2B5EF4-FFF2-40B4-BE49-F238E27FC236}">
                <a16:creationId xmlns:a16="http://schemas.microsoft.com/office/drawing/2014/main" id="{DC2AF537-2D29-4B26-B97E-32E5BCBE3A27}"/>
              </a:ext>
            </a:extLst>
          </p:cNvPr>
          <p:cNvSpPr/>
          <p:nvPr/>
        </p:nvSpPr>
        <p:spPr>
          <a:xfrm>
            <a:off x="436715" y="4644938"/>
            <a:ext cx="8414708" cy="196010"/>
          </a:xfrm>
          <a:prstGeom prst="roundRect">
            <a:avLst>
              <a:gd name="adj" fmla="val 20973"/>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Meiryo UI" panose="020B0604030504040204" pitchFamily="50" charset="-128"/>
                <a:ea typeface="Meiryo UI" panose="020B0604030504040204" pitchFamily="50" charset="-128"/>
              </a:rPr>
              <a:t>いただいたご意見への対応方針</a:t>
            </a:r>
          </a:p>
        </p:txBody>
      </p:sp>
      <p:sp>
        <p:nvSpPr>
          <p:cNvPr id="7" name="左中かっこ 6">
            <a:extLst>
              <a:ext uri="{FF2B5EF4-FFF2-40B4-BE49-F238E27FC236}">
                <a16:creationId xmlns:a16="http://schemas.microsoft.com/office/drawing/2014/main" id="{94C90E88-D846-468E-9822-E76B11E72A55}"/>
              </a:ext>
            </a:extLst>
          </p:cNvPr>
          <p:cNvSpPr/>
          <p:nvPr/>
        </p:nvSpPr>
        <p:spPr>
          <a:xfrm rot="16200000">
            <a:off x="2467875" y="3760485"/>
            <a:ext cx="122415" cy="4285781"/>
          </a:xfrm>
          <a:prstGeom prst="leftBrace">
            <a:avLst>
              <a:gd name="adj1" fmla="val 129045"/>
              <a:gd name="adj2" fmla="val 53117"/>
            </a:avLst>
          </a:prstGeom>
          <a:ln w="19050">
            <a:prstDash val="solid"/>
            <a:tailEnd type="none"/>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5" name="左中かっこ 54">
            <a:extLst>
              <a:ext uri="{FF2B5EF4-FFF2-40B4-BE49-F238E27FC236}">
                <a16:creationId xmlns:a16="http://schemas.microsoft.com/office/drawing/2014/main" id="{F00EC094-4B3A-4F87-B8E8-ECA6FC0E402B}"/>
              </a:ext>
            </a:extLst>
          </p:cNvPr>
          <p:cNvSpPr/>
          <p:nvPr/>
        </p:nvSpPr>
        <p:spPr>
          <a:xfrm rot="16200000">
            <a:off x="7799059" y="4863878"/>
            <a:ext cx="116513" cy="2084897"/>
          </a:xfrm>
          <a:prstGeom prst="leftBrace">
            <a:avLst>
              <a:gd name="adj1" fmla="val 129045"/>
              <a:gd name="adj2" fmla="val 53117"/>
            </a:avLst>
          </a:prstGeom>
          <a:ln w="19050">
            <a:prstDash val="solid"/>
            <a:tailEnd type="none"/>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8" name="矢印: 下 7">
            <a:extLst>
              <a:ext uri="{FF2B5EF4-FFF2-40B4-BE49-F238E27FC236}">
                <a16:creationId xmlns:a16="http://schemas.microsoft.com/office/drawing/2014/main" id="{5ED4E1D2-D28B-46D9-8DB3-76D9A6D4DAC4}"/>
              </a:ext>
            </a:extLst>
          </p:cNvPr>
          <p:cNvSpPr/>
          <p:nvPr/>
        </p:nvSpPr>
        <p:spPr>
          <a:xfrm>
            <a:off x="1285467" y="4432629"/>
            <a:ext cx="232818" cy="172576"/>
          </a:xfrm>
          <a:prstGeom prst="downArrow">
            <a:avLst>
              <a:gd name="adj1" fmla="val 50000"/>
              <a:gd name="adj2" fmla="val 62470"/>
            </a:avLst>
          </a:prstGeom>
          <a:solidFill>
            <a:schemeClr val="tx1"/>
          </a:solidFill>
          <a:ln w="12700">
            <a:noFill/>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フリーフォーム: 図形 8">
            <a:extLst>
              <a:ext uri="{FF2B5EF4-FFF2-40B4-BE49-F238E27FC236}">
                <a16:creationId xmlns:a16="http://schemas.microsoft.com/office/drawing/2014/main" id="{3F2E4C1A-6C15-4AAB-B633-432BDC92879B}"/>
              </a:ext>
            </a:extLst>
          </p:cNvPr>
          <p:cNvSpPr/>
          <p:nvPr/>
        </p:nvSpPr>
        <p:spPr>
          <a:xfrm>
            <a:off x="2664868" y="6086282"/>
            <a:ext cx="2081068" cy="45719"/>
          </a:xfrm>
          <a:custGeom>
            <a:avLst/>
            <a:gdLst>
              <a:gd name="connsiteX0" fmla="*/ 0 w 1191237"/>
              <a:gd name="connsiteY0" fmla="*/ 0 h 234891"/>
              <a:gd name="connsiteX1" fmla="*/ 0 w 1191237"/>
              <a:gd name="connsiteY1" fmla="*/ 234891 h 234891"/>
              <a:gd name="connsiteX2" fmla="*/ 1191237 w 1191237"/>
              <a:gd name="connsiteY2" fmla="*/ 234891 h 234891"/>
            </a:gdLst>
            <a:ahLst/>
            <a:cxnLst>
              <a:cxn ang="0">
                <a:pos x="connsiteX0" y="connsiteY0"/>
              </a:cxn>
              <a:cxn ang="0">
                <a:pos x="connsiteX1" y="connsiteY1"/>
              </a:cxn>
              <a:cxn ang="0">
                <a:pos x="connsiteX2" y="connsiteY2"/>
              </a:cxn>
            </a:cxnLst>
            <a:rect l="l" t="t" r="r" b="b"/>
            <a:pathLst>
              <a:path w="1191237" h="234891">
                <a:moveTo>
                  <a:pt x="0" y="0"/>
                </a:moveTo>
                <a:lnTo>
                  <a:pt x="0" y="234891"/>
                </a:lnTo>
                <a:lnTo>
                  <a:pt x="1191237" y="234891"/>
                </a:lnTo>
              </a:path>
            </a:pathLst>
          </a:custGeom>
          <a:noFill/>
          <a:ln w="28575">
            <a:prstDash val="sysDash"/>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1" name="フリーフォーム: 図形 60">
            <a:extLst>
              <a:ext uri="{FF2B5EF4-FFF2-40B4-BE49-F238E27FC236}">
                <a16:creationId xmlns:a16="http://schemas.microsoft.com/office/drawing/2014/main" id="{3055C8C7-3FB6-4EF5-AC2B-BFEC701D4234}"/>
              </a:ext>
            </a:extLst>
          </p:cNvPr>
          <p:cNvSpPr/>
          <p:nvPr/>
        </p:nvSpPr>
        <p:spPr>
          <a:xfrm flipH="1">
            <a:off x="6788928" y="6086282"/>
            <a:ext cx="1130255" cy="52138"/>
          </a:xfrm>
          <a:custGeom>
            <a:avLst/>
            <a:gdLst>
              <a:gd name="connsiteX0" fmla="*/ 0 w 1191237"/>
              <a:gd name="connsiteY0" fmla="*/ 0 h 234891"/>
              <a:gd name="connsiteX1" fmla="*/ 0 w 1191237"/>
              <a:gd name="connsiteY1" fmla="*/ 234891 h 234891"/>
              <a:gd name="connsiteX2" fmla="*/ 1191237 w 1191237"/>
              <a:gd name="connsiteY2" fmla="*/ 234891 h 234891"/>
            </a:gdLst>
            <a:ahLst/>
            <a:cxnLst>
              <a:cxn ang="0">
                <a:pos x="connsiteX0" y="connsiteY0"/>
              </a:cxn>
              <a:cxn ang="0">
                <a:pos x="connsiteX1" y="connsiteY1"/>
              </a:cxn>
              <a:cxn ang="0">
                <a:pos x="connsiteX2" y="connsiteY2"/>
              </a:cxn>
            </a:cxnLst>
            <a:rect l="l" t="t" r="r" b="b"/>
            <a:pathLst>
              <a:path w="1191237" h="234891">
                <a:moveTo>
                  <a:pt x="0" y="0"/>
                </a:moveTo>
                <a:lnTo>
                  <a:pt x="0" y="234891"/>
                </a:lnTo>
                <a:lnTo>
                  <a:pt x="1191237" y="234891"/>
                </a:lnTo>
              </a:path>
            </a:pathLst>
          </a:custGeom>
          <a:noFill/>
          <a:ln w="28575">
            <a:prstDash val="sysDash"/>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30F3920A-2718-4880-921D-FE09CB126F98}"/>
              </a:ext>
            </a:extLst>
          </p:cNvPr>
          <p:cNvSpPr/>
          <p:nvPr/>
        </p:nvSpPr>
        <p:spPr>
          <a:xfrm>
            <a:off x="4765718" y="5128767"/>
            <a:ext cx="1997952" cy="1127253"/>
          </a:xfrm>
          <a:prstGeom prst="rect">
            <a:avLst/>
          </a:prstGeom>
          <a:solidFill>
            <a:schemeClr val="accent2">
              <a:lumMod val="20000"/>
              <a:lumOff val="80000"/>
            </a:schemeClr>
          </a:solidFill>
          <a:ln w="1905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t"/>
          <a:lstStyle/>
          <a:p>
            <a:pPr algn="ctr"/>
            <a:r>
              <a:rPr kumimoji="1" lang="ja-JP" altLang="en-US" sz="1000" dirty="0">
                <a:latin typeface="Meiryo UI" panose="020B0604030504040204" pitchFamily="50" charset="-128"/>
                <a:ea typeface="Meiryo UI" panose="020B0604030504040204" pitchFamily="50" charset="-128"/>
              </a:rPr>
              <a:t>課題の検証</a:t>
            </a:r>
            <a:endParaRPr kumimoji="1" lang="en-US" altLang="ja-JP" sz="1000" dirty="0">
              <a:latin typeface="Meiryo UI" panose="020B0604030504040204" pitchFamily="50" charset="-128"/>
              <a:ea typeface="Meiryo UI" panose="020B0604030504040204" pitchFamily="50" charset="-128"/>
            </a:endParaRPr>
          </a:p>
          <a:p>
            <a:pPr marL="108000" indent="-10800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これまでの対策の効果を確認し、課題を検証</a:t>
            </a:r>
            <a:endParaRPr kumimoji="1" lang="en-US" altLang="ja-JP" sz="1000" dirty="0">
              <a:latin typeface="Meiryo UI" panose="020B0604030504040204" pitchFamily="50" charset="-128"/>
              <a:ea typeface="Meiryo UI" panose="020B0604030504040204" pitchFamily="50" charset="-128"/>
            </a:endParaRPr>
          </a:p>
          <a:p>
            <a:pPr marL="108000" indent="-10800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新たに想定される被害に対する備え</a:t>
            </a:r>
            <a:endParaRPr kumimoji="1" lang="en-US" altLang="ja-JP" sz="1000" dirty="0">
              <a:latin typeface="Meiryo UI" panose="020B0604030504040204" pitchFamily="50" charset="-128"/>
              <a:ea typeface="Meiryo UI" panose="020B0604030504040204" pitchFamily="50" charset="-128"/>
            </a:endParaRPr>
          </a:p>
          <a:p>
            <a:pPr marL="108000" indent="-108000">
              <a:buFont typeface="Wingdings" panose="05000000000000000000" pitchFamily="2" charset="2"/>
              <a:buChar char="l"/>
            </a:pPr>
            <a:r>
              <a:rPr kumimoji="1" lang="ja-JP" altLang="en-US" sz="1000" dirty="0">
                <a:latin typeface="Meiryo UI" panose="020B0604030504040204" pitchFamily="50" charset="-128"/>
                <a:ea typeface="Meiryo UI" panose="020B0604030504040204" pitchFamily="50" charset="-128"/>
              </a:rPr>
              <a:t>社会情勢の変化への対応</a:t>
            </a:r>
            <a:endParaRPr kumimoji="1" lang="en-US" altLang="ja-JP" sz="10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（人口減やスマートフォンの普及等）</a:t>
            </a:r>
            <a:endParaRPr kumimoji="1" lang="en-US" altLang="ja-JP" sz="800" dirty="0">
              <a:latin typeface="Meiryo UI" panose="020B0604030504040204" pitchFamily="50" charset="-128"/>
              <a:ea typeface="Meiryo UI" panose="020B0604030504040204" pitchFamily="50" charset="-128"/>
            </a:endParaRPr>
          </a:p>
        </p:txBody>
      </p:sp>
      <p:sp>
        <p:nvSpPr>
          <p:cNvPr id="60" name="正方形/長方形 59">
            <a:extLst>
              <a:ext uri="{FF2B5EF4-FFF2-40B4-BE49-F238E27FC236}">
                <a16:creationId xmlns:a16="http://schemas.microsoft.com/office/drawing/2014/main" id="{700ABE14-DCC3-49C3-AB35-A795F0778404}"/>
              </a:ext>
            </a:extLst>
          </p:cNvPr>
          <p:cNvSpPr/>
          <p:nvPr/>
        </p:nvSpPr>
        <p:spPr>
          <a:xfrm>
            <a:off x="4857333" y="6550887"/>
            <a:ext cx="1751936" cy="245073"/>
          </a:xfrm>
          <a:prstGeom prst="rect">
            <a:avLst/>
          </a:prstGeom>
          <a:solidFill>
            <a:schemeClr val="bg1"/>
          </a:solidFill>
          <a:ln w="19050">
            <a:prstDash val="sysDash"/>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ctr"/>
          <a:lstStyle/>
          <a:p>
            <a:pPr algn="ctr"/>
            <a:r>
              <a:rPr kumimoji="1" lang="ja-JP" altLang="en-US" sz="1000" dirty="0">
                <a:latin typeface="Meiryo UI" panose="020B0604030504040204" pitchFamily="50" charset="-128"/>
                <a:ea typeface="Meiryo UI" panose="020B0604030504040204" pitchFamily="50" charset="-128"/>
              </a:rPr>
              <a:t>次期アクションプランへ</a:t>
            </a:r>
            <a:endParaRPr kumimoji="1" lang="en-US" altLang="ja-JP" sz="1000" dirty="0">
              <a:latin typeface="Meiryo UI" panose="020B0604030504040204" pitchFamily="50" charset="-128"/>
              <a:ea typeface="Meiryo UI" panose="020B0604030504040204" pitchFamily="50" charset="-128"/>
            </a:endParaRPr>
          </a:p>
        </p:txBody>
      </p:sp>
      <p:sp>
        <p:nvSpPr>
          <p:cNvPr id="63" name="矢印: 下 62">
            <a:extLst>
              <a:ext uri="{FF2B5EF4-FFF2-40B4-BE49-F238E27FC236}">
                <a16:creationId xmlns:a16="http://schemas.microsoft.com/office/drawing/2014/main" id="{30113521-2152-495D-BCB5-2E7D2418B5A2}"/>
              </a:ext>
            </a:extLst>
          </p:cNvPr>
          <p:cNvSpPr/>
          <p:nvPr/>
        </p:nvSpPr>
        <p:spPr>
          <a:xfrm>
            <a:off x="3489172" y="4432629"/>
            <a:ext cx="232818" cy="172576"/>
          </a:xfrm>
          <a:prstGeom prst="downArrow">
            <a:avLst>
              <a:gd name="adj1" fmla="val 50000"/>
              <a:gd name="adj2" fmla="val 62470"/>
            </a:avLst>
          </a:prstGeom>
          <a:solidFill>
            <a:schemeClr val="tx1"/>
          </a:solidFill>
          <a:ln w="12700">
            <a:noFill/>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4" name="矢印: 下 63">
            <a:extLst>
              <a:ext uri="{FF2B5EF4-FFF2-40B4-BE49-F238E27FC236}">
                <a16:creationId xmlns:a16="http://schemas.microsoft.com/office/drawing/2014/main" id="{E5C5A1E4-BC3A-4D0C-BBE9-6DDEE20AC274}"/>
              </a:ext>
            </a:extLst>
          </p:cNvPr>
          <p:cNvSpPr/>
          <p:nvPr/>
        </p:nvSpPr>
        <p:spPr>
          <a:xfrm>
            <a:off x="5623440" y="4432629"/>
            <a:ext cx="232818" cy="172576"/>
          </a:xfrm>
          <a:prstGeom prst="downArrow">
            <a:avLst>
              <a:gd name="adj1" fmla="val 50000"/>
              <a:gd name="adj2" fmla="val 62470"/>
            </a:avLst>
          </a:prstGeom>
          <a:solidFill>
            <a:schemeClr val="tx1"/>
          </a:solidFill>
          <a:ln w="12700">
            <a:noFill/>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5" name="矢印: 下 64">
            <a:extLst>
              <a:ext uri="{FF2B5EF4-FFF2-40B4-BE49-F238E27FC236}">
                <a16:creationId xmlns:a16="http://schemas.microsoft.com/office/drawing/2014/main" id="{172F75AC-3240-40A7-A01C-817B43A7DBE7}"/>
              </a:ext>
            </a:extLst>
          </p:cNvPr>
          <p:cNvSpPr/>
          <p:nvPr/>
        </p:nvSpPr>
        <p:spPr>
          <a:xfrm>
            <a:off x="7766329" y="4432629"/>
            <a:ext cx="232818" cy="172576"/>
          </a:xfrm>
          <a:prstGeom prst="downArrow">
            <a:avLst>
              <a:gd name="adj1" fmla="val 50000"/>
              <a:gd name="adj2" fmla="val 62470"/>
            </a:avLst>
          </a:prstGeom>
          <a:solidFill>
            <a:schemeClr val="tx1"/>
          </a:solidFill>
          <a:ln w="12700">
            <a:noFill/>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6" name="矢印: 下 65">
            <a:extLst>
              <a:ext uri="{FF2B5EF4-FFF2-40B4-BE49-F238E27FC236}">
                <a16:creationId xmlns:a16="http://schemas.microsoft.com/office/drawing/2014/main" id="{892188D1-7E79-4EFD-BB09-8A6656E9ED12}"/>
              </a:ext>
            </a:extLst>
          </p:cNvPr>
          <p:cNvSpPr/>
          <p:nvPr/>
        </p:nvSpPr>
        <p:spPr>
          <a:xfrm>
            <a:off x="5545395" y="6301107"/>
            <a:ext cx="388908" cy="203777"/>
          </a:xfrm>
          <a:prstGeom prst="downArrow">
            <a:avLst>
              <a:gd name="adj1" fmla="val 50000"/>
              <a:gd name="adj2" fmla="val 62470"/>
            </a:avLst>
          </a:prstGeom>
          <a:solidFill>
            <a:schemeClr val="bg1"/>
          </a:solidFill>
          <a:ln w="12700">
            <a:solidFill>
              <a:schemeClr val="dk1"/>
            </a:solidFill>
            <a:prstDash val="sysDash"/>
            <a:headEnd type="non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56E44FB7-89E9-464D-85DE-66F742BF1B98}"/>
              </a:ext>
            </a:extLst>
          </p:cNvPr>
          <p:cNvSpPr/>
          <p:nvPr/>
        </p:nvSpPr>
        <p:spPr>
          <a:xfrm>
            <a:off x="457467" y="5376046"/>
            <a:ext cx="2015369" cy="417673"/>
          </a:xfrm>
          <a:prstGeom prst="rect">
            <a:avLst/>
          </a:prstGeom>
          <a:solidFill>
            <a:schemeClr val="bg1"/>
          </a:solidFill>
          <a:ln w="12700">
            <a:prstDash val="dash"/>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ctr"/>
          <a:lstStyle/>
          <a:p>
            <a:r>
              <a:rPr kumimoji="1" lang="ja-JP" altLang="en-US" sz="1000" dirty="0">
                <a:latin typeface="Meiryo UI" panose="020B0604030504040204" pitchFamily="50" charset="-128"/>
                <a:ea typeface="Meiryo UI" panose="020B0604030504040204" pitchFamily="50" charset="-128"/>
              </a:rPr>
              <a:t>これまでの対策の効果を確認し、災害への対処状況を提示</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今回～</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085539AA-4C88-4FDB-95B6-5C349A94D5F4}"/>
              </a:ext>
            </a:extLst>
          </p:cNvPr>
          <p:cNvSpPr/>
          <p:nvPr/>
        </p:nvSpPr>
        <p:spPr>
          <a:xfrm>
            <a:off x="2603495" y="4893024"/>
            <a:ext cx="2015369" cy="704082"/>
          </a:xfrm>
          <a:prstGeom prst="rect">
            <a:avLst/>
          </a:prstGeom>
          <a:solidFill>
            <a:schemeClr val="accent2">
              <a:lumMod val="20000"/>
              <a:lumOff val="80000"/>
            </a:schemeClr>
          </a:solidFill>
          <a:ln w="12700">
            <a:prstDash val="solid"/>
            <a:headEnd type="none" w="med" len="med"/>
            <a:tailEnd type="triangle" w="med" len="med"/>
          </a:ln>
        </p:spPr>
        <p:style>
          <a:lnRef idx="1">
            <a:schemeClr val="dk1"/>
          </a:lnRef>
          <a:fillRef idx="0">
            <a:schemeClr val="dk1"/>
          </a:fillRef>
          <a:effectRef idx="0">
            <a:schemeClr val="dk1"/>
          </a:effectRef>
          <a:fontRef idx="minor">
            <a:schemeClr val="tx1"/>
          </a:fontRef>
        </p:style>
        <p:txBody>
          <a:bodyPr lIns="36000" tIns="0" rIns="36000" bIns="0" rtlCol="0" anchor="ctr"/>
          <a:lstStyle/>
          <a:p>
            <a:r>
              <a:rPr kumimoji="1" lang="ja-JP" altLang="en-US" sz="1000" dirty="0">
                <a:latin typeface="Meiryo UI" panose="020B0604030504040204" pitchFamily="50" charset="-128"/>
                <a:ea typeface="Meiryo UI" panose="020B0604030504040204" pitchFamily="50" charset="-128"/>
              </a:rPr>
              <a:t>地震発生後に起こりうる災害シナリオに関する議論を前倒して実施し、府民への「見せ方」「伝え方」にも重点を置く</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回～</a:t>
            </a: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p:txBody>
      </p:sp>
      <p:sp>
        <p:nvSpPr>
          <p:cNvPr id="11" name="フリーフォーム: 図形 10">
            <a:extLst>
              <a:ext uri="{FF2B5EF4-FFF2-40B4-BE49-F238E27FC236}">
                <a16:creationId xmlns:a16="http://schemas.microsoft.com/office/drawing/2014/main" id="{8B7FBA44-1DB3-48C9-9D7A-11E9B4B4F61C}"/>
              </a:ext>
            </a:extLst>
          </p:cNvPr>
          <p:cNvSpPr/>
          <p:nvPr/>
        </p:nvSpPr>
        <p:spPr>
          <a:xfrm>
            <a:off x="2468880" y="5353050"/>
            <a:ext cx="2316480" cy="327660"/>
          </a:xfrm>
          <a:custGeom>
            <a:avLst/>
            <a:gdLst>
              <a:gd name="connsiteX0" fmla="*/ 0 w 2316480"/>
              <a:gd name="connsiteY0" fmla="*/ 327660 h 327660"/>
              <a:gd name="connsiteX1" fmla="*/ 2183130 w 2316480"/>
              <a:gd name="connsiteY1" fmla="*/ 327660 h 327660"/>
              <a:gd name="connsiteX2" fmla="*/ 2183130 w 2316480"/>
              <a:gd name="connsiteY2" fmla="*/ 0 h 327660"/>
              <a:gd name="connsiteX3" fmla="*/ 2316480 w 2316480"/>
              <a:gd name="connsiteY3" fmla="*/ 0 h 327660"/>
            </a:gdLst>
            <a:ahLst/>
            <a:cxnLst>
              <a:cxn ang="0">
                <a:pos x="connsiteX0" y="connsiteY0"/>
              </a:cxn>
              <a:cxn ang="0">
                <a:pos x="connsiteX1" y="connsiteY1"/>
              </a:cxn>
              <a:cxn ang="0">
                <a:pos x="connsiteX2" y="connsiteY2"/>
              </a:cxn>
              <a:cxn ang="0">
                <a:pos x="connsiteX3" y="connsiteY3"/>
              </a:cxn>
            </a:cxnLst>
            <a:rect l="l" t="t" r="r" b="b"/>
            <a:pathLst>
              <a:path w="2316480" h="327660">
                <a:moveTo>
                  <a:pt x="0" y="327660"/>
                </a:moveTo>
                <a:lnTo>
                  <a:pt x="2183130" y="327660"/>
                </a:lnTo>
                <a:lnTo>
                  <a:pt x="2183130" y="0"/>
                </a:lnTo>
                <a:lnTo>
                  <a:pt x="2316480" y="0"/>
                </a:lnTo>
              </a:path>
            </a:pathLst>
          </a:custGeom>
          <a:noFill/>
          <a:ln w="19050">
            <a:prstDash val="dash"/>
            <a:headEnd type="triangle" w="med" len="med"/>
            <a:tailEnd type="triangl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31484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5100" y="3396158"/>
            <a:ext cx="8870950" cy="3420898"/>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国の検討状況について</a:t>
            </a:r>
          </a:p>
        </p:txBody>
      </p:sp>
      <p:sp>
        <p:nvSpPr>
          <p:cNvPr id="5" name="角丸四角形 4"/>
          <p:cNvSpPr/>
          <p:nvPr/>
        </p:nvSpPr>
        <p:spPr>
          <a:xfrm>
            <a:off x="80985" y="3259989"/>
            <a:ext cx="3824265" cy="263431"/>
          </a:xfrm>
          <a:prstGeom prst="roundRect">
            <a:avLst>
              <a:gd name="adj" fmla="val 20973"/>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Meiryo UI" panose="020B0604030504040204" pitchFamily="50" charset="-128"/>
                <a:ea typeface="Meiryo UI" panose="020B0604030504040204" pitchFamily="50" charset="-128"/>
              </a:rPr>
              <a:t>内閣府における南海トラフ巨大地震に関する検討</a:t>
            </a:r>
          </a:p>
        </p:txBody>
      </p:sp>
      <p:sp>
        <p:nvSpPr>
          <p:cNvPr id="21" name="スライド番号プレースホルダー 3">
            <a:extLst>
              <a:ext uri="{FF2B5EF4-FFF2-40B4-BE49-F238E27FC236}">
                <a16:creationId xmlns:a16="http://schemas.microsoft.com/office/drawing/2014/main" id="{55577935-903D-4194-BBAC-062D5D8A001B}"/>
              </a:ext>
            </a:extLst>
          </p:cNvPr>
          <p:cNvSpPr txBox="1">
            <a:spLocks noGrp="1"/>
          </p:cNvSpPr>
          <p:nvPr>
            <p:ph type="sldNum" sz="quarter" idx="12"/>
          </p:nvPr>
        </p:nvSpPr>
        <p:spPr>
          <a:xfrm>
            <a:off x="6978650" y="6492875"/>
            <a:ext cx="2057400"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1131" kern="1200">
                <a:solidFill>
                  <a:schemeClr val="tx1">
                    <a:tint val="75000"/>
                  </a:schemeClr>
                </a:solidFill>
                <a:latin typeface="Arial" charset="0"/>
                <a:ea typeface="ＭＳ Ｐゴシック" pitchFamily="50" charset="-128"/>
                <a:cs typeface="+mn-cs"/>
              </a:defRPr>
            </a:lvl1pPr>
            <a:lvl2pPr marL="457200" algn="l" rtl="0" fontAlgn="base">
              <a:spcBef>
                <a:spcPct val="0"/>
              </a:spcBef>
              <a:spcAft>
                <a:spcPct val="0"/>
              </a:spcAft>
              <a:defRPr kumimoji="1" sz="16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16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16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1600" kern="1200">
                <a:solidFill>
                  <a:schemeClr val="tx1"/>
                </a:solidFill>
                <a:latin typeface="Arial" charset="0"/>
                <a:ea typeface="ＭＳ Ｐゴシック" pitchFamily="50" charset="-128"/>
                <a:cs typeface="+mn-cs"/>
              </a:defRPr>
            </a:lvl5pPr>
            <a:lvl6pPr marL="2286000" algn="l" defTabSz="914400" rtl="0" eaLnBrk="1" latinLnBrk="0" hangingPunct="1">
              <a:defRPr kumimoji="1" sz="1600" kern="1200">
                <a:solidFill>
                  <a:schemeClr val="tx1"/>
                </a:solidFill>
                <a:latin typeface="Arial" charset="0"/>
                <a:ea typeface="ＭＳ Ｐゴシック" pitchFamily="50" charset="-128"/>
                <a:cs typeface="+mn-cs"/>
              </a:defRPr>
            </a:lvl6pPr>
            <a:lvl7pPr marL="2743200" algn="l" defTabSz="914400" rtl="0" eaLnBrk="1" latinLnBrk="0" hangingPunct="1">
              <a:defRPr kumimoji="1" sz="1600" kern="1200">
                <a:solidFill>
                  <a:schemeClr val="tx1"/>
                </a:solidFill>
                <a:latin typeface="Arial" charset="0"/>
                <a:ea typeface="ＭＳ Ｐゴシック" pitchFamily="50" charset="-128"/>
                <a:cs typeface="+mn-cs"/>
              </a:defRPr>
            </a:lvl7pPr>
            <a:lvl8pPr marL="3200400" algn="l" defTabSz="914400" rtl="0" eaLnBrk="1" latinLnBrk="0" hangingPunct="1">
              <a:defRPr kumimoji="1" sz="1600" kern="1200">
                <a:solidFill>
                  <a:schemeClr val="tx1"/>
                </a:solidFill>
                <a:latin typeface="Arial" charset="0"/>
                <a:ea typeface="ＭＳ Ｐゴシック" pitchFamily="50" charset="-128"/>
                <a:cs typeface="+mn-cs"/>
              </a:defRPr>
            </a:lvl8pPr>
            <a:lvl9pPr marL="3657600" algn="l" defTabSz="914400" rtl="0" eaLnBrk="1" latinLnBrk="0" hangingPunct="1">
              <a:defRPr kumimoji="1" sz="1600" kern="1200">
                <a:solidFill>
                  <a:schemeClr val="tx1"/>
                </a:solidFill>
                <a:latin typeface="Arial" charset="0"/>
                <a:ea typeface="ＭＳ Ｐゴシック" pitchFamily="50" charset="-128"/>
                <a:cs typeface="+mn-cs"/>
              </a:defRPr>
            </a:lvl9pPr>
          </a:lstStyle>
          <a:p>
            <a:fld id="{5E3F6313-0071-4C5D-9E06-91E8809F988F}" type="slidenum">
              <a:rPr lang="ja-JP" altLang="en-US" sz="1600" smtClean="0">
                <a:solidFill>
                  <a:schemeClr val="tx1"/>
                </a:solidFill>
              </a:rPr>
              <a:pPr/>
              <a:t>2</a:t>
            </a:fld>
            <a:endParaRPr lang="ja-JP" altLang="en-US" sz="1600" dirty="0">
              <a:solidFill>
                <a:schemeClr val="tx1"/>
              </a:solidFill>
            </a:endParaRPr>
          </a:p>
        </p:txBody>
      </p:sp>
      <p:sp>
        <p:nvSpPr>
          <p:cNvPr id="8" name="正方形/長方形 7"/>
          <p:cNvSpPr/>
          <p:nvPr/>
        </p:nvSpPr>
        <p:spPr>
          <a:xfrm>
            <a:off x="452518" y="3854571"/>
            <a:ext cx="3335383" cy="258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b="1" dirty="0">
                <a:solidFill>
                  <a:schemeClr val="tx1"/>
                </a:solidFill>
                <a:latin typeface="Meiryo UI" panose="020B0604030504040204" pitchFamily="50" charset="-128"/>
                <a:ea typeface="Meiryo UI" panose="020B0604030504040204" pitchFamily="50" charset="-128"/>
              </a:rPr>
              <a:t>南海トラフ巨大地震モデル・被害想定手法検討会</a:t>
            </a:r>
          </a:p>
        </p:txBody>
      </p:sp>
      <p:sp>
        <p:nvSpPr>
          <p:cNvPr id="10" name="正方形/長方形 9"/>
          <p:cNvSpPr/>
          <p:nvPr/>
        </p:nvSpPr>
        <p:spPr>
          <a:xfrm>
            <a:off x="534438" y="4112827"/>
            <a:ext cx="3849981" cy="5664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○現行の地震モデルの見直し検討</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○防災対策フォローアップ用の被害想定手法の検討</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○最新の知見を踏まえた新たな被害想定手法の検討</a:t>
            </a:r>
          </a:p>
        </p:txBody>
      </p:sp>
      <p:sp>
        <p:nvSpPr>
          <p:cNvPr id="12" name="正方形/長方形 11"/>
          <p:cNvSpPr/>
          <p:nvPr/>
        </p:nvSpPr>
        <p:spPr>
          <a:xfrm>
            <a:off x="452520" y="3814313"/>
            <a:ext cx="3722734" cy="944760"/>
          </a:xfrm>
          <a:prstGeom prst="rec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200">
              <a:latin typeface="Meiryo UI" panose="020B0604030504040204" pitchFamily="50" charset="-128"/>
              <a:ea typeface="Meiryo UI" panose="020B0604030504040204" pitchFamily="50" charset="-128"/>
            </a:endParaRPr>
          </a:p>
        </p:txBody>
      </p:sp>
      <p:sp>
        <p:nvSpPr>
          <p:cNvPr id="38" name="正方形/長方形 37"/>
          <p:cNvSpPr/>
          <p:nvPr/>
        </p:nvSpPr>
        <p:spPr>
          <a:xfrm>
            <a:off x="432776" y="4833428"/>
            <a:ext cx="4548290" cy="18946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検討会は非公開で実施。ホームページ上で公表されている議事要旨より</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b="1" u="sng" dirty="0">
                <a:solidFill>
                  <a:schemeClr val="tx1"/>
                </a:solidFill>
                <a:latin typeface="Meiryo UI" panose="020B0604030504040204" pitchFamily="50" charset="-128"/>
                <a:ea typeface="Meiryo UI" panose="020B0604030504040204" pitchFamily="50" charset="-128"/>
              </a:rPr>
              <a:t>地震動の推計について</a:t>
            </a:r>
            <a:endParaRPr kumimoji="1" lang="en-US" altLang="ja-JP" sz="1000" b="1" u="sng"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rgbClr val="FF3300"/>
                </a:solidFill>
                <a:latin typeface="Meiryo UI" panose="020B0604030504040204" pitchFamily="50" charset="-128"/>
                <a:ea typeface="Meiryo UI" panose="020B0604030504040204" pitchFamily="50" charset="-128"/>
              </a:rPr>
              <a:t>・震源からの距離に応じた揺れの減衰</a:t>
            </a:r>
            <a:r>
              <a:rPr kumimoji="1" lang="ja-JP" altLang="en-US" sz="800" dirty="0">
                <a:solidFill>
                  <a:srgbClr val="FF3300"/>
                </a:solidFill>
                <a:latin typeface="Meiryo UI" panose="020B0604030504040204" pitchFamily="50" charset="-128"/>
                <a:ea typeface="Meiryo UI" panose="020B0604030504040204" pitchFamily="50" charset="-128"/>
              </a:rPr>
              <a:t>（震源から遠い地域ほど減衰幅が小さくなる）</a:t>
            </a:r>
            <a:r>
              <a:rPr kumimoji="1" lang="ja-JP" altLang="en-US" sz="1000" dirty="0">
                <a:solidFill>
                  <a:srgbClr val="FF3300"/>
                </a:solidFill>
                <a:latin typeface="Meiryo UI" panose="020B0604030504040204" pitchFamily="50" charset="-128"/>
                <a:ea typeface="Meiryo UI" panose="020B0604030504040204" pitchFamily="50" charset="-128"/>
              </a:rPr>
              <a:t>について</a:t>
            </a:r>
            <a:endParaRPr kumimoji="1" lang="en-US" altLang="ja-JP" sz="1000" dirty="0">
              <a:solidFill>
                <a:srgbClr val="FF3300"/>
              </a:solidFill>
              <a:latin typeface="Meiryo UI" panose="020B0604030504040204" pitchFamily="50" charset="-128"/>
              <a:ea typeface="Meiryo UI" panose="020B0604030504040204" pitchFamily="50" charset="-128"/>
            </a:endParaRPr>
          </a:p>
          <a:p>
            <a:r>
              <a:rPr kumimoji="1" lang="ja-JP" altLang="en-US" sz="1000" dirty="0">
                <a:solidFill>
                  <a:srgbClr val="FF3300"/>
                </a:solidFill>
                <a:latin typeface="Meiryo UI" panose="020B0604030504040204" pitchFamily="50" charset="-128"/>
                <a:ea typeface="Meiryo UI" panose="020B0604030504040204" pitchFamily="50" charset="-128"/>
              </a:rPr>
              <a:t>　　議論されており、</a:t>
            </a:r>
            <a:r>
              <a:rPr kumimoji="1" lang="ja-JP" altLang="en-US" sz="1000" b="1" dirty="0">
                <a:solidFill>
                  <a:srgbClr val="FF3300"/>
                </a:solidFill>
                <a:latin typeface="Meiryo UI" panose="020B0604030504040204" pitchFamily="50" charset="-128"/>
                <a:ea typeface="Meiryo UI" panose="020B0604030504040204" pitchFamily="50" charset="-128"/>
              </a:rPr>
              <a:t>震源からの距離が遠い地域</a:t>
            </a:r>
            <a:r>
              <a:rPr kumimoji="1" lang="ja-JP" altLang="en-US" sz="1000" dirty="0">
                <a:solidFill>
                  <a:srgbClr val="FF3300"/>
                </a:solidFill>
                <a:latin typeface="Meiryo UI" panose="020B0604030504040204" pitchFamily="50" charset="-128"/>
                <a:ea typeface="Meiryo UI" panose="020B0604030504040204" pitchFamily="50" charset="-128"/>
              </a:rPr>
              <a:t>ほど現在公表されているものより</a:t>
            </a:r>
            <a:endParaRPr kumimoji="1" lang="en-US" altLang="ja-JP" sz="1000" dirty="0">
              <a:solidFill>
                <a:srgbClr val="FF3300"/>
              </a:solidFill>
              <a:latin typeface="Meiryo UI" panose="020B0604030504040204" pitchFamily="50" charset="-128"/>
              <a:ea typeface="Meiryo UI" panose="020B0604030504040204" pitchFamily="50" charset="-128"/>
            </a:endParaRPr>
          </a:p>
          <a:p>
            <a:r>
              <a:rPr kumimoji="1" lang="ja-JP" altLang="en-US" sz="1000" dirty="0">
                <a:solidFill>
                  <a:srgbClr val="FF3300"/>
                </a:solidFill>
                <a:latin typeface="Meiryo UI" panose="020B0604030504040204" pitchFamily="50" charset="-128"/>
                <a:ea typeface="Meiryo UI" panose="020B0604030504040204" pitchFamily="50" charset="-128"/>
              </a:rPr>
              <a:t>　　</a:t>
            </a:r>
            <a:r>
              <a:rPr kumimoji="1" lang="ja-JP" altLang="en-US" sz="1000" b="1" dirty="0">
                <a:solidFill>
                  <a:srgbClr val="FF3300"/>
                </a:solidFill>
                <a:latin typeface="Meiryo UI" panose="020B0604030504040204" pitchFamily="50" charset="-128"/>
                <a:ea typeface="Meiryo UI" panose="020B0604030504040204" pitchFamily="50" charset="-128"/>
              </a:rPr>
              <a:t>大きくなる可能性</a:t>
            </a:r>
            <a:r>
              <a:rPr kumimoji="1" lang="ja-JP" altLang="en-US" sz="1000" dirty="0">
                <a:solidFill>
                  <a:srgbClr val="FF3300"/>
                </a:solidFill>
                <a:latin typeface="Meiryo UI" panose="020B0604030504040204" pitchFamily="50" charset="-128"/>
                <a:ea typeface="Meiryo UI" panose="020B0604030504040204" pitchFamily="50" charset="-128"/>
              </a:rPr>
              <a:t>が高い。</a:t>
            </a:r>
            <a:endParaRPr kumimoji="1" lang="en-US" altLang="ja-JP" sz="1000" dirty="0">
              <a:solidFill>
                <a:srgbClr val="FF3300"/>
              </a:solidFill>
              <a:latin typeface="Meiryo UI" panose="020B0604030504040204" pitchFamily="50" charset="-128"/>
              <a:ea typeface="Meiryo UI" panose="020B0604030504040204" pitchFamily="50" charset="-128"/>
            </a:endParaRPr>
          </a:p>
          <a:p>
            <a:r>
              <a:rPr kumimoji="1" lang="ja-JP" altLang="en-US" sz="1000" b="1" u="sng" dirty="0">
                <a:solidFill>
                  <a:schemeClr val="tx1"/>
                </a:solidFill>
                <a:latin typeface="Meiryo UI" panose="020B0604030504040204" pitchFamily="50" charset="-128"/>
                <a:ea typeface="Meiryo UI" panose="020B0604030504040204" pitchFamily="50" charset="-128"/>
              </a:rPr>
              <a:t>被害推計手法の改良について</a:t>
            </a:r>
            <a:endParaRPr kumimoji="1" lang="en-US" altLang="ja-JP" sz="1000" b="1" u="sng"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・被害推計手法の改良案について、現在も議論が進められている模様。</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主な議論のキーワード</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災害関連死の定量的評価について</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時間差で発生する地震について／後発地震による被害について</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高層建築物の増加と被害シナリオについて／非木造構造物の被害関数について</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海抜ゼロメートル地帯の浸水について</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39" name="正方形/長方形 38"/>
          <p:cNvSpPr/>
          <p:nvPr/>
        </p:nvSpPr>
        <p:spPr>
          <a:xfrm>
            <a:off x="432776" y="4833428"/>
            <a:ext cx="4548290" cy="1894643"/>
          </a:xfrm>
          <a:prstGeom prst="rect">
            <a:avLst/>
          </a:prstGeom>
          <a:ln w="19050">
            <a:solidFill>
              <a:schemeClr val="bg1">
                <a:lumMod val="65000"/>
              </a:schemeClr>
            </a:solidFill>
            <a:prstDash val="sysDash"/>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65" name="右中かっこ 64"/>
          <p:cNvSpPr/>
          <p:nvPr/>
        </p:nvSpPr>
        <p:spPr>
          <a:xfrm>
            <a:off x="7966744" y="6152609"/>
            <a:ext cx="109993" cy="361198"/>
          </a:xfrm>
          <a:prstGeom prst="rightBrace">
            <a:avLst>
              <a:gd name="adj1" fmla="val 42450"/>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7" name="図 6"/>
          <p:cNvPicPr>
            <a:picLocks noChangeAspect="1"/>
          </p:cNvPicPr>
          <p:nvPr/>
        </p:nvPicPr>
        <p:blipFill>
          <a:blip r:embed="rId3"/>
          <a:stretch>
            <a:fillRect/>
          </a:stretch>
        </p:blipFill>
        <p:spPr>
          <a:xfrm>
            <a:off x="5147050" y="3789789"/>
            <a:ext cx="2130050" cy="2087277"/>
          </a:xfrm>
          <a:prstGeom prst="rect">
            <a:avLst/>
          </a:prstGeom>
        </p:spPr>
      </p:pic>
      <p:sp>
        <p:nvSpPr>
          <p:cNvPr id="68" name="正方形/長方形 67"/>
          <p:cNvSpPr/>
          <p:nvPr/>
        </p:nvSpPr>
        <p:spPr>
          <a:xfrm>
            <a:off x="5271147" y="5994918"/>
            <a:ext cx="2750594" cy="5361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地震動が「大きく」なった場合、</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防潮堤の沈下量➡津波浸水シミュレーション結果</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地表面の地震動の変化による「揺れ」による被害</a:t>
            </a:r>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5248742" y="6010800"/>
            <a:ext cx="3545427" cy="550809"/>
          </a:xfrm>
          <a:prstGeom prst="rect">
            <a:avLst/>
          </a:prstGeom>
          <a:ln w="19050">
            <a:solidFill>
              <a:srgbClr val="FF33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0" name="正方形/長方形 69"/>
          <p:cNvSpPr/>
          <p:nvPr/>
        </p:nvSpPr>
        <p:spPr>
          <a:xfrm>
            <a:off x="8132765" y="6217489"/>
            <a:ext cx="647275" cy="261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rgbClr val="FF3300"/>
                </a:solidFill>
                <a:latin typeface="Meiryo UI" panose="020B0604030504040204" pitchFamily="50" charset="-128"/>
                <a:ea typeface="Meiryo UI" panose="020B0604030504040204" pitchFamily="50" charset="-128"/>
              </a:rPr>
              <a:t>に</a:t>
            </a:r>
            <a:r>
              <a:rPr kumimoji="1" lang="ja-JP" altLang="en-US" sz="1000" b="1" dirty="0">
                <a:solidFill>
                  <a:srgbClr val="FF3300"/>
                </a:solidFill>
                <a:latin typeface="Meiryo UI" panose="020B0604030504040204" pitchFamily="50" charset="-128"/>
                <a:ea typeface="Meiryo UI" panose="020B0604030504040204" pitchFamily="50" charset="-128"/>
              </a:rPr>
              <a:t>影響</a:t>
            </a:r>
            <a:endParaRPr kumimoji="1" lang="en-US" altLang="ja-JP" sz="1000" dirty="0">
              <a:solidFill>
                <a:srgbClr val="FF3300"/>
              </a:solidFill>
              <a:latin typeface="Meiryo UI" panose="020B0604030504040204" pitchFamily="50" charset="-128"/>
              <a:ea typeface="Meiryo UI" panose="020B0604030504040204" pitchFamily="50" charset="-128"/>
            </a:endParaRPr>
          </a:p>
        </p:txBody>
      </p:sp>
      <p:grpSp>
        <p:nvGrpSpPr>
          <p:cNvPr id="41" name="グループ化 40"/>
          <p:cNvGrpSpPr/>
          <p:nvPr/>
        </p:nvGrpSpPr>
        <p:grpSpPr>
          <a:xfrm>
            <a:off x="7065698" y="4072961"/>
            <a:ext cx="1958254" cy="1796946"/>
            <a:chOff x="7268129" y="4155254"/>
            <a:chExt cx="1958254" cy="1796946"/>
          </a:xfrm>
        </p:grpSpPr>
        <p:pic>
          <p:nvPicPr>
            <p:cNvPr id="42" name="図 41"/>
            <p:cNvPicPr>
              <a:picLocks noChangeAspect="1"/>
            </p:cNvPicPr>
            <p:nvPr/>
          </p:nvPicPr>
          <p:blipFill>
            <a:blip r:embed="rId4"/>
            <a:stretch>
              <a:fillRect/>
            </a:stretch>
          </p:blipFill>
          <p:spPr>
            <a:xfrm>
              <a:off x="7268129" y="4423940"/>
              <a:ext cx="1958254" cy="1528260"/>
            </a:xfrm>
            <a:prstGeom prst="rect">
              <a:avLst/>
            </a:prstGeom>
          </p:spPr>
        </p:pic>
        <p:sp>
          <p:nvSpPr>
            <p:cNvPr id="43" name="正方形/長方形 42"/>
            <p:cNvSpPr/>
            <p:nvPr/>
          </p:nvSpPr>
          <p:spPr>
            <a:xfrm>
              <a:off x="7644843" y="4998546"/>
              <a:ext cx="490513" cy="170125"/>
            </a:xfrm>
            <a:prstGeom prst="rect">
              <a:avLst/>
            </a:prstGeom>
            <a:ln w="1905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44" name="直線矢印コネクタ 43"/>
            <p:cNvCxnSpPr/>
            <p:nvPr/>
          </p:nvCxnSpPr>
          <p:spPr>
            <a:xfrm flipH="1" flipV="1">
              <a:off x="8198836" y="5139334"/>
              <a:ext cx="354614" cy="11068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8491201" y="5099448"/>
              <a:ext cx="597293" cy="327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700" b="1" dirty="0">
                  <a:solidFill>
                    <a:srgbClr val="FF0000"/>
                  </a:solidFill>
                  <a:latin typeface="Meiryo UI" panose="020B0604030504040204" pitchFamily="50" charset="-128"/>
                  <a:ea typeface="Meiryo UI" panose="020B0604030504040204" pitchFamily="50" charset="-128"/>
                </a:rPr>
                <a:t>内閣府より</a:t>
              </a:r>
              <a:endParaRPr kumimoji="1" lang="en-US" altLang="ja-JP" sz="700" b="1" dirty="0">
                <a:solidFill>
                  <a:srgbClr val="FF0000"/>
                </a:solidFill>
                <a:latin typeface="Meiryo UI" panose="020B0604030504040204" pitchFamily="50" charset="-128"/>
                <a:ea typeface="Meiryo UI" panose="020B0604030504040204" pitchFamily="50" charset="-128"/>
              </a:endParaRPr>
            </a:p>
            <a:p>
              <a:r>
                <a:rPr kumimoji="1" lang="ja-JP" altLang="en-US" sz="700" b="1" dirty="0">
                  <a:solidFill>
                    <a:srgbClr val="FF0000"/>
                  </a:solidFill>
                  <a:latin typeface="Meiryo UI" panose="020B0604030504040204" pitchFamily="50" charset="-128"/>
                  <a:ea typeface="Meiryo UI" panose="020B0604030504040204" pitchFamily="50" charset="-128"/>
                </a:rPr>
                <a:t>情報提供</a:t>
              </a:r>
            </a:p>
          </p:txBody>
        </p:sp>
        <p:sp>
          <p:nvSpPr>
            <p:cNvPr id="71" name="正方形/長方形 70"/>
            <p:cNvSpPr/>
            <p:nvPr/>
          </p:nvSpPr>
          <p:spPr>
            <a:xfrm>
              <a:off x="7644843" y="4681125"/>
              <a:ext cx="407095" cy="170125"/>
            </a:xfrm>
            <a:prstGeom prst="rect">
              <a:avLst/>
            </a:prstGeom>
            <a:ln w="19050">
              <a:solidFill>
                <a:srgbClr val="0000CC"/>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72" name="直線矢印コネクタ 71"/>
            <p:cNvCxnSpPr/>
            <p:nvPr/>
          </p:nvCxnSpPr>
          <p:spPr>
            <a:xfrm flipH="1">
              <a:off x="7924239" y="4380222"/>
              <a:ext cx="257460" cy="254875"/>
            </a:xfrm>
            <a:prstGeom prst="straightConnector1">
              <a:avLst/>
            </a:prstGeom>
            <a:ln w="19050">
              <a:solidFill>
                <a:srgbClr val="0000CC"/>
              </a:solidFill>
              <a:tailEnd type="triangle"/>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8115392" y="4155254"/>
              <a:ext cx="597293" cy="327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700" b="1" dirty="0">
                  <a:solidFill>
                    <a:srgbClr val="0000CC"/>
                  </a:solidFill>
                  <a:latin typeface="Meiryo UI" panose="020B0604030504040204" pitchFamily="50" charset="-128"/>
                  <a:ea typeface="Meiryo UI" panose="020B0604030504040204" pitchFamily="50" charset="-128"/>
                </a:rPr>
                <a:t>大阪府で</a:t>
              </a:r>
              <a:endParaRPr kumimoji="1" lang="en-US" altLang="ja-JP" sz="700" b="1" dirty="0">
                <a:solidFill>
                  <a:srgbClr val="0000CC"/>
                </a:solidFill>
                <a:latin typeface="Meiryo UI" panose="020B0604030504040204" pitchFamily="50" charset="-128"/>
                <a:ea typeface="Meiryo UI" panose="020B0604030504040204" pitchFamily="50" charset="-128"/>
              </a:endParaRPr>
            </a:p>
            <a:p>
              <a:r>
                <a:rPr kumimoji="1" lang="ja-JP" altLang="en-US" sz="700" b="1" dirty="0">
                  <a:solidFill>
                    <a:srgbClr val="0000CC"/>
                  </a:solidFill>
                  <a:latin typeface="Meiryo UI" panose="020B0604030504040204" pitchFamily="50" charset="-128"/>
                  <a:ea typeface="Meiryo UI" panose="020B0604030504040204" pitchFamily="50" charset="-128"/>
                </a:rPr>
                <a:t>算出</a:t>
              </a:r>
            </a:p>
          </p:txBody>
        </p:sp>
      </p:grpSp>
      <p:sp>
        <p:nvSpPr>
          <p:cNvPr id="74" name="角丸四角形 73"/>
          <p:cNvSpPr/>
          <p:nvPr/>
        </p:nvSpPr>
        <p:spPr>
          <a:xfrm>
            <a:off x="287290" y="3687782"/>
            <a:ext cx="4478382" cy="45719"/>
          </a:xfrm>
          <a:prstGeom prst="roundRect">
            <a:avLst>
              <a:gd name="adj" fmla="val 2313"/>
            </a:avLst>
          </a:prstGeom>
          <a:gradFill flip="none" rotWithShape="1">
            <a:gsLst>
              <a:gs pos="100000">
                <a:schemeClr val="accent1">
                  <a:lumMod val="5000"/>
                  <a:lumOff val="95000"/>
                </a:schemeClr>
              </a:gs>
              <a:gs pos="79000">
                <a:srgbClr val="A9CBE9"/>
              </a:gs>
              <a:gs pos="0">
                <a:srgbClr val="5B9BD5"/>
              </a:gs>
              <a:gs pos="100000">
                <a:schemeClr val="accent1">
                  <a:lumMod val="30000"/>
                  <a:lumOff val="70000"/>
                </a:schemeClr>
              </a:gs>
            </a:gsLst>
            <a:lin ang="0" scaled="1"/>
            <a:tileRect/>
          </a:gradFill>
          <a:ln w="6350">
            <a:noFill/>
          </a:ln>
        </p:spPr>
        <p:style>
          <a:lnRef idx="2">
            <a:schemeClr val="accent1"/>
          </a:lnRef>
          <a:fillRef idx="1">
            <a:schemeClr val="lt1"/>
          </a:fillRef>
          <a:effectRef idx="0">
            <a:schemeClr val="accent1"/>
          </a:effectRef>
          <a:fontRef idx="minor">
            <a:schemeClr val="dk1"/>
          </a:fontRef>
        </p:style>
        <p:txBody>
          <a:bodyPr lIns="0" tIns="0" rIns="0" bIns="0" rtlCol="0" anchor="b" anchorCtr="0"/>
          <a:lstStyle/>
          <a:p>
            <a:r>
              <a:rPr kumimoji="1" lang="ja-JP" altLang="en-US" sz="1200" b="1" dirty="0">
                <a:solidFill>
                  <a:schemeClr val="tx1"/>
                </a:solidFill>
                <a:latin typeface="Meiryo UI" panose="020B0604030504040204" pitchFamily="50" charset="-128"/>
                <a:ea typeface="Meiryo UI" panose="020B0604030504040204" pitchFamily="50" charset="-128"/>
              </a:rPr>
              <a:t>内閣府における南海トラフ巨大地震に関する検討</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294014" y="1007212"/>
            <a:ext cx="3212190" cy="258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100" dirty="0">
                <a:solidFill>
                  <a:schemeClr val="tx1"/>
                </a:solidFill>
                <a:latin typeface="Meiryo UI" panose="020B0604030504040204" pitchFamily="50" charset="-128"/>
                <a:ea typeface="Meiryo UI" panose="020B0604030504040204" pitchFamily="50" charset="-128"/>
              </a:rPr>
              <a:t>地震調査委員会における令和</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年度の主な公表予定</a:t>
            </a:r>
          </a:p>
        </p:txBody>
      </p:sp>
      <p:sp>
        <p:nvSpPr>
          <p:cNvPr id="76" name="正方形/長方形 75"/>
          <p:cNvSpPr/>
          <p:nvPr/>
        </p:nvSpPr>
        <p:spPr>
          <a:xfrm>
            <a:off x="417840" y="1200051"/>
            <a:ext cx="3011160" cy="3951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○中日本地域（近畿地域）の活断層の長期評価</a:t>
            </a:r>
            <a:r>
              <a:rPr kumimoji="1" lang="en-US" altLang="ja-JP" sz="1000" baseline="30000" dirty="0">
                <a:solidFill>
                  <a:schemeClr val="tx1"/>
                </a:solidFill>
                <a:latin typeface="Meiryo UI" panose="020B0604030504040204" pitchFamily="50" charset="-128"/>
                <a:ea typeface="Meiryo UI" panose="020B0604030504040204" pitchFamily="50" charset="-128"/>
              </a:rPr>
              <a:t>※</a:t>
            </a:r>
          </a:p>
          <a:p>
            <a:r>
              <a:rPr kumimoji="1" lang="ja-JP" altLang="en-US" sz="1000" dirty="0">
                <a:solidFill>
                  <a:schemeClr val="tx1"/>
                </a:solidFill>
                <a:latin typeface="Meiryo UI" panose="020B0604030504040204" pitchFamily="50" charset="-128"/>
                <a:ea typeface="Meiryo UI" panose="020B0604030504040204" pitchFamily="50" charset="-128"/>
              </a:rPr>
              <a:t>○長期評価による地震発生確率値の更新</a:t>
            </a:r>
          </a:p>
        </p:txBody>
      </p:sp>
      <p:sp>
        <p:nvSpPr>
          <p:cNvPr id="77" name="正方形/長方形 76"/>
          <p:cNvSpPr/>
          <p:nvPr/>
        </p:nvSpPr>
        <p:spPr>
          <a:xfrm>
            <a:off x="321956" y="1007213"/>
            <a:ext cx="3184247" cy="587956"/>
          </a:xfrm>
          <a:prstGeom prst="rect">
            <a:avLst/>
          </a:prstGeom>
          <a:ln w="19050"/>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8" name="正方形/長方形 77"/>
          <p:cNvSpPr/>
          <p:nvPr/>
        </p:nvSpPr>
        <p:spPr>
          <a:xfrm>
            <a:off x="3473310" y="971281"/>
            <a:ext cx="1507756" cy="2683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令和</a:t>
            </a:r>
            <a:r>
              <a:rPr kumimoji="1" lang="en-US" altLang="ja-JP" sz="700" dirty="0">
                <a:solidFill>
                  <a:schemeClr val="tx1"/>
                </a:solidFill>
                <a:latin typeface="Meiryo UI" panose="020B0604030504040204" pitchFamily="50" charset="-128"/>
                <a:ea typeface="Meiryo UI" panose="020B0604030504040204" pitchFamily="50" charset="-128"/>
              </a:rPr>
              <a:t>4</a:t>
            </a:r>
            <a:r>
              <a:rPr kumimoji="1" lang="ja-JP" altLang="en-US" sz="700" dirty="0">
                <a:solidFill>
                  <a:schemeClr val="tx1"/>
                </a:solidFill>
                <a:latin typeface="Meiryo UI" panose="020B0604030504040204" pitchFamily="50" charset="-128"/>
                <a:ea typeface="Meiryo UI" panose="020B0604030504040204" pitchFamily="50" charset="-128"/>
              </a:rPr>
              <a:t>年度中公表予定が延伸</a:t>
            </a:r>
          </a:p>
        </p:txBody>
      </p:sp>
      <p:sp>
        <p:nvSpPr>
          <p:cNvPr id="79" name="角丸四角形 78"/>
          <p:cNvSpPr/>
          <p:nvPr/>
        </p:nvSpPr>
        <p:spPr>
          <a:xfrm>
            <a:off x="294014" y="879918"/>
            <a:ext cx="4478382" cy="45719"/>
          </a:xfrm>
          <a:prstGeom prst="roundRect">
            <a:avLst>
              <a:gd name="adj" fmla="val 2313"/>
            </a:avLst>
          </a:prstGeom>
          <a:gradFill flip="none" rotWithShape="1">
            <a:gsLst>
              <a:gs pos="100000">
                <a:schemeClr val="accent1">
                  <a:lumMod val="5000"/>
                  <a:lumOff val="95000"/>
                </a:schemeClr>
              </a:gs>
              <a:gs pos="79000">
                <a:srgbClr val="A9CBE9"/>
              </a:gs>
              <a:gs pos="0">
                <a:srgbClr val="5B9BD5"/>
              </a:gs>
              <a:gs pos="100000">
                <a:schemeClr val="accent1">
                  <a:lumMod val="30000"/>
                  <a:lumOff val="70000"/>
                </a:schemeClr>
              </a:gs>
            </a:gsLst>
            <a:lin ang="0" scaled="1"/>
            <a:tileRect/>
          </a:gradFill>
          <a:ln w="6350">
            <a:noFill/>
          </a:ln>
        </p:spPr>
        <p:style>
          <a:lnRef idx="2">
            <a:schemeClr val="accent1"/>
          </a:lnRef>
          <a:fillRef idx="1">
            <a:schemeClr val="lt1"/>
          </a:fillRef>
          <a:effectRef idx="0">
            <a:schemeClr val="accent1"/>
          </a:effectRef>
          <a:fontRef idx="minor">
            <a:schemeClr val="dk1"/>
          </a:fontRef>
        </p:style>
        <p:txBody>
          <a:bodyPr lIns="0" tIns="0" rIns="0" bIns="0" rtlCol="0" anchor="b" anchorCtr="0"/>
          <a:lstStyle/>
          <a:p>
            <a:r>
              <a:rPr kumimoji="1" lang="ja-JP" altLang="en-US" sz="1200" b="1" dirty="0">
                <a:solidFill>
                  <a:schemeClr val="tx1"/>
                </a:solidFill>
                <a:latin typeface="Meiryo UI" panose="020B0604030504040204" pitchFamily="50" charset="-128"/>
                <a:ea typeface="Meiryo UI" panose="020B0604030504040204" pitchFamily="50" charset="-128"/>
              </a:rPr>
              <a:t>地震調査研究推進本部における検討状況</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pic>
        <p:nvPicPr>
          <p:cNvPr id="81" name="図 80"/>
          <p:cNvPicPr>
            <a:picLocks noChangeAspect="1"/>
          </p:cNvPicPr>
          <p:nvPr/>
        </p:nvPicPr>
        <p:blipFill>
          <a:blip r:embed="rId5"/>
          <a:stretch>
            <a:fillRect/>
          </a:stretch>
        </p:blipFill>
        <p:spPr>
          <a:xfrm>
            <a:off x="5004339" y="655158"/>
            <a:ext cx="1752221" cy="1937940"/>
          </a:xfrm>
          <a:prstGeom prst="rect">
            <a:avLst/>
          </a:prstGeom>
        </p:spPr>
      </p:pic>
      <p:sp>
        <p:nvSpPr>
          <p:cNvPr id="82" name="正方形/長方形 81"/>
          <p:cNvSpPr/>
          <p:nvPr/>
        </p:nvSpPr>
        <p:spPr>
          <a:xfrm>
            <a:off x="4936648" y="2639083"/>
            <a:ext cx="4087303" cy="8194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各断層のパラーメーター変更や新規断層の追加等の見直し等が行われた場合</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83" name="正方形/長方形 82"/>
          <p:cNvSpPr/>
          <p:nvPr/>
        </p:nvSpPr>
        <p:spPr>
          <a:xfrm>
            <a:off x="4935741" y="2626381"/>
            <a:ext cx="4065384" cy="485449"/>
          </a:xfrm>
          <a:prstGeom prst="rect">
            <a:avLst/>
          </a:prstGeom>
          <a:ln w="19050">
            <a:solidFill>
              <a:srgbClr val="FF66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85" name="正方形/長方形 84"/>
          <p:cNvSpPr/>
          <p:nvPr/>
        </p:nvSpPr>
        <p:spPr>
          <a:xfrm>
            <a:off x="7601872" y="2848786"/>
            <a:ext cx="1178168" cy="2279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rgbClr val="FF3300"/>
                </a:solidFill>
                <a:latin typeface="Meiryo UI" panose="020B0604030504040204" pitchFamily="50" charset="-128"/>
                <a:ea typeface="Meiryo UI" panose="020B0604030504040204" pitchFamily="50" charset="-128"/>
              </a:rPr>
              <a:t>に</a:t>
            </a:r>
            <a:r>
              <a:rPr kumimoji="1" lang="ja-JP" altLang="en-US" sz="1000" b="1" dirty="0">
                <a:solidFill>
                  <a:srgbClr val="FF3300"/>
                </a:solidFill>
                <a:latin typeface="Meiryo UI" panose="020B0604030504040204" pitchFamily="50" charset="-128"/>
                <a:ea typeface="Meiryo UI" panose="020B0604030504040204" pitchFamily="50" charset="-128"/>
              </a:rPr>
              <a:t>影響</a:t>
            </a:r>
            <a:endParaRPr kumimoji="1" lang="en-US" altLang="ja-JP" sz="1000" dirty="0">
              <a:solidFill>
                <a:srgbClr val="FF3300"/>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5142908" y="2850365"/>
            <a:ext cx="2750065" cy="241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地表面の地震動の変化による「揺れ」による被害</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p:txBody>
      </p:sp>
      <p:grpSp>
        <p:nvGrpSpPr>
          <p:cNvPr id="91" name="グループ化 90"/>
          <p:cNvGrpSpPr/>
          <p:nvPr/>
        </p:nvGrpSpPr>
        <p:grpSpPr>
          <a:xfrm>
            <a:off x="6879172" y="641216"/>
            <a:ext cx="2080866" cy="1832483"/>
            <a:chOff x="7268129" y="4155254"/>
            <a:chExt cx="2080866" cy="1832483"/>
          </a:xfrm>
        </p:grpSpPr>
        <p:pic>
          <p:nvPicPr>
            <p:cNvPr id="92" name="図 91"/>
            <p:cNvPicPr>
              <a:picLocks noChangeAspect="1"/>
            </p:cNvPicPr>
            <p:nvPr/>
          </p:nvPicPr>
          <p:blipFill>
            <a:blip r:embed="rId4"/>
            <a:stretch>
              <a:fillRect/>
            </a:stretch>
          </p:blipFill>
          <p:spPr>
            <a:xfrm>
              <a:off x="7268129" y="4423940"/>
              <a:ext cx="1958254" cy="1528260"/>
            </a:xfrm>
            <a:prstGeom prst="rect">
              <a:avLst/>
            </a:prstGeom>
          </p:spPr>
        </p:pic>
        <p:sp>
          <p:nvSpPr>
            <p:cNvPr id="93" name="正方形/長方形 92"/>
            <p:cNvSpPr/>
            <p:nvPr/>
          </p:nvSpPr>
          <p:spPr>
            <a:xfrm>
              <a:off x="7644843" y="4998546"/>
              <a:ext cx="490513" cy="170125"/>
            </a:xfrm>
            <a:prstGeom prst="rect">
              <a:avLst/>
            </a:prstGeom>
            <a:ln w="19050">
              <a:solidFill>
                <a:srgbClr val="0000CC"/>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94" name="直線矢印コネクタ 93"/>
            <p:cNvCxnSpPr/>
            <p:nvPr/>
          </p:nvCxnSpPr>
          <p:spPr>
            <a:xfrm flipH="1" flipV="1">
              <a:off x="8198836" y="5139334"/>
              <a:ext cx="354614" cy="110684"/>
            </a:xfrm>
            <a:prstGeom prst="straightConnector1">
              <a:avLst/>
            </a:prstGeom>
            <a:ln w="19050">
              <a:solidFill>
                <a:srgbClr val="0000CC"/>
              </a:solidFill>
              <a:tailEnd type="triangle"/>
            </a:ln>
          </p:spPr>
          <p:style>
            <a:lnRef idx="1">
              <a:schemeClr val="accent1"/>
            </a:lnRef>
            <a:fillRef idx="0">
              <a:schemeClr val="accent1"/>
            </a:fillRef>
            <a:effectRef idx="0">
              <a:schemeClr val="accent1"/>
            </a:effectRef>
            <a:fontRef idx="minor">
              <a:schemeClr val="tx1"/>
            </a:fontRef>
          </p:style>
        </p:cxnSp>
        <p:sp>
          <p:nvSpPr>
            <p:cNvPr id="95" name="正方形/長方形 94"/>
            <p:cNvSpPr/>
            <p:nvPr/>
          </p:nvSpPr>
          <p:spPr>
            <a:xfrm>
              <a:off x="8491201" y="5099448"/>
              <a:ext cx="553611" cy="276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700" b="1" dirty="0">
                  <a:solidFill>
                    <a:srgbClr val="0000CC"/>
                  </a:solidFill>
                  <a:latin typeface="Meiryo UI" panose="020B0604030504040204" pitchFamily="50" charset="-128"/>
                  <a:ea typeface="Meiryo UI" panose="020B0604030504040204" pitchFamily="50" charset="-128"/>
                </a:rPr>
                <a:t>大阪府で算出</a:t>
              </a:r>
            </a:p>
          </p:txBody>
        </p:sp>
        <p:sp>
          <p:nvSpPr>
            <p:cNvPr id="96" name="正方形/長方形 95"/>
            <p:cNvSpPr/>
            <p:nvPr/>
          </p:nvSpPr>
          <p:spPr>
            <a:xfrm>
              <a:off x="7644843" y="4681125"/>
              <a:ext cx="407095" cy="170125"/>
            </a:xfrm>
            <a:prstGeom prst="rect">
              <a:avLst/>
            </a:prstGeom>
            <a:ln w="19050">
              <a:solidFill>
                <a:srgbClr val="0000CC"/>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97" name="直線矢印コネクタ 96"/>
            <p:cNvCxnSpPr/>
            <p:nvPr/>
          </p:nvCxnSpPr>
          <p:spPr>
            <a:xfrm flipH="1">
              <a:off x="7924239" y="4380222"/>
              <a:ext cx="257460" cy="254875"/>
            </a:xfrm>
            <a:prstGeom prst="straightConnector1">
              <a:avLst/>
            </a:prstGeom>
            <a:ln w="19050">
              <a:solidFill>
                <a:srgbClr val="0000CC"/>
              </a:solidFill>
              <a:tailEnd type="triangle"/>
            </a:ln>
          </p:spPr>
          <p:style>
            <a:lnRef idx="1">
              <a:schemeClr val="accent1"/>
            </a:lnRef>
            <a:fillRef idx="0">
              <a:schemeClr val="accent1"/>
            </a:fillRef>
            <a:effectRef idx="0">
              <a:schemeClr val="accent1"/>
            </a:effectRef>
            <a:fontRef idx="minor">
              <a:schemeClr val="tx1"/>
            </a:fontRef>
          </p:style>
        </p:cxnSp>
        <p:sp>
          <p:nvSpPr>
            <p:cNvPr id="98" name="正方形/長方形 97"/>
            <p:cNvSpPr/>
            <p:nvPr/>
          </p:nvSpPr>
          <p:spPr>
            <a:xfrm>
              <a:off x="8115392" y="4155254"/>
              <a:ext cx="597293" cy="3270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700" b="1" dirty="0">
                  <a:solidFill>
                    <a:srgbClr val="0000CC"/>
                  </a:solidFill>
                  <a:latin typeface="Meiryo UI" panose="020B0604030504040204" pitchFamily="50" charset="-128"/>
                  <a:ea typeface="Meiryo UI" panose="020B0604030504040204" pitchFamily="50" charset="-128"/>
                </a:rPr>
                <a:t>大阪府で</a:t>
              </a:r>
              <a:endParaRPr kumimoji="1" lang="en-US" altLang="ja-JP" sz="700" b="1" dirty="0">
                <a:solidFill>
                  <a:srgbClr val="0000CC"/>
                </a:solidFill>
                <a:latin typeface="Meiryo UI" panose="020B0604030504040204" pitchFamily="50" charset="-128"/>
                <a:ea typeface="Meiryo UI" panose="020B0604030504040204" pitchFamily="50" charset="-128"/>
              </a:endParaRPr>
            </a:p>
            <a:p>
              <a:r>
                <a:rPr kumimoji="1" lang="ja-JP" altLang="en-US" sz="700" b="1" dirty="0">
                  <a:solidFill>
                    <a:srgbClr val="0000CC"/>
                  </a:solidFill>
                  <a:latin typeface="Meiryo UI" panose="020B0604030504040204" pitchFamily="50" charset="-128"/>
                  <a:ea typeface="Meiryo UI" panose="020B0604030504040204" pitchFamily="50" charset="-128"/>
                </a:rPr>
                <a:t>算出</a:t>
              </a:r>
            </a:p>
          </p:txBody>
        </p:sp>
        <p:sp>
          <p:nvSpPr>
            <p:cNvPr id="99" name="正方形/長方形 98"/>
            <p:cNvSpPr/>
            <p:nvPr/>
          </p:nvSpPr>
          <p:spPr>
            <a:xfrm>
              <a:off x="7416180" y="5633767"/>
              <a:ext cx="635758" cy="309492"/>
            </a:xfrm>
            <a:prstGeom prst="rect">
              <a:avLst/>
            </a:prstGeom>
            <a:ln w="19050">
              <a:solidFill>
                <a:srgbClr val="FF0000"/>
              </a:solidFill>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00" name="直線矢印コネクタ 99"/>
            <p:cNvCxnSpPr/>
            <p:nvPr/>
          </p:nvCxnSpPr>
          <p:spPr>
            <a:xfrm flipH="1" flipV="1">
              <a:off x="8080397" y="5768750"/>
              <a:ext cx="333641" cy="80727"/>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8349920" y="5711217"/>
              <a:ext cx="999075" cy="276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700" b="1" dirty="0">
                  <a:solidFill>
                    <a:srgbClr val="FF0000"/>
                  </a:solidFill>
                  <a:latin typeface="Meiryo UI" panose="020B0604030504040204" pitchFamily="50" charset="-128"/>
                  <a:ea typeface="Meiryo UI" panose="020B0604030504040204" pitchFamily="50" charset="-128"/>
                </a:rPr>
                <a:t>断層のデータは</a:t>
              </a:r>
              <a:endParaRPr kumimoji="1" lang="en-US" altLang="ja-JP" sz="700" b="1" dirty="0">
                <a:solidFill>
                  <a:srgbClr val="FF0000"/>
                </a:solidFill>
                <a:latin typeface="Meiryo UI" panose="020B0604030504040204" pitchFamily="50" charset="-128"/>
                <a:ea typeface="Meiryo UI" panose="020B0604030504040204" pitchFamily="50" charset="-128"/>
              </a:endParaRPr>
            </a:p>
            <a:p>
              <a:r>
                <a:rPr kumimoji="1" lang="ja-JP" altLang="en-US" sz="700" b="1" dirty="0">
                  <a:solidFill>
                    <a:srgbClr val="FF0000"/>
                  </a:solidFill>
                  <a:latin typeface="Meiryo UI" panose="020B0604030504040204" pitchFamily="50" charset="-128"/>
                  <a:ea typeface="Meiryo UI" panose="020B0604030504040204" pitchFamily="50" charset="-128"/>
                </a:rPr>
                <a:t>長期評価結果を利用</a:t>
              </a:r>
            </a:p>
          </p:txBody>
        </p:sp>
      </p:grpSp>
      <p:sp>
        <p:nvSpPr>
          <p:cNvPr id="102" name="正方形/長方形 101"/>
          <p:cNvSpPr/>
          <p:nvPr/>
        </p:nvSpPr>
        <p:spPr>
          <a:xfrm>
            <a:off x="165100" y="594500"/>
            <a:ext cx="8870950" cy="2631299"/>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角丸四角形 102"/>
          <p:cNvSpPr/>
          <p:nvPr/>
        </p:nvSpPr>
        <p:spPr>
          <a:xfrm>
            <a:off x="80985" y="458331"/>
            <a:ext cx="4919440" cy="263431"/>
          </a:xfrm>
          <a:prstGeom prst="roundRect">
            <a:avLst>
              <a:gd name="adj" fmla="val 20973"/>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latin typeface="Meiryo UI" panose="020B0604030504040204" pitchFamily="50" charset="-128"/>
                <a:ea typeface="Meiryo UI" panose="020B0604030504040204" pitchFamily="50" charset="-128"/>
              </a:rPr>
              <a:t>地震調査研究推進本部</a:t>
            </a:r>
            <a:r>
              <a:rPr kumimoji="1" lang="ja-JP" altLang="en-US" sz="1000" dirty="0">
                <a:latin typeface="Meiryo UI" panose="020B0604030504040204" pitchFamily="50" charset="-128"/>
                <a:ea typeface="Meiryo UI" panose="020B0604030504040204" pitchFamily="50" charset="-128"/>
              </a:rPr>
              <a:t>（文部科学省）</a:t>
            </a:r>
            <a:r>
              <a:rPr kumimoji="1" lang="ja-JP" altLang="en-US" sz="1400" dirty="0">
                <a:latin typeface="Meiryo UI" panose="020B0604030504040204" pitchFamily="50" charset="-128"/>
                <a:ea typeface="Meiryo UI" panose="020B0604030504040204" pitchFamily="50" charset="-128"/>
              </a:rPr>
              <a:t>における活断層の長期評価</a:t>
            </a:r>
          </a:p>
        </p:txBody>
      </p:sp>
      <p:sp>
        <p:nvSpPr>
          <p:cNvPr id="105" name="正方形/長方形 104"/>
          <p:cNvSpPr/>
          <p:nvPr/>
        </p:nvSpPr>
        <p:spPr>
          <a:xfrm>
            <a:off x="297740" y="1658201"/>
            <a:ext cx="3341106" cy="258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現在公表されている大阪府近辺の活断層長期評価</a:t>
            </a:r>
            <a:r>
              <a:rPr kumimoji="1" lang="ja-JP" altLang="en-US" sz="900" dirty="0">
                <a:solidFill>
                  <a:schemeClr val="tx1"/>
                </a:solidFill>
                <a:latin typeface="Meiryo UI" panose="020B0604030504040204" pitchFamily="50" charset="-128"/>
                <a:ea typeface="Meiryo UI" panose="020B0604030504040204" pitchFamily="50" charset="-128"/>
              </a:rPr>
              <a:t>（抜粋）</a:t>
            </a:r>
          </a:p>
        </p:txBody>
      </p:sp>
      <p:graphicFrame>
        <p:nvGraphicFramePr>
          <p:cNvPr id="106" name="オブジェクト 105"/>
          <p:cNvGraphicFramePr>
            <a:graphicFrameLocks noChangeAspect="1"/>
          </p:cNvGraphicFramePr>
          <p:nvPr>
            <p:extLst>
              <p:ext uri="{D42A27DB-BD31-4B8C-83A1-F6EECF244321}">
                <p14:modId xmlns:p14="http://schemas.microsoft.com/office/powerpoint/2010/main" val="1485682166"/>
              </p:ext>
            </p:extLst>
          </p:nvPr>
        </p:nvGraphicFramePr>
        <p:xfrm>
          <a:off x="528029" y="1865665"/>
          <a:ext cx="3943350" cy="1276350"/>
        </p:xfrm>
        <a:graphic>
          <a:graphicData uri="http://schemas.openxmlformats.org/presentationml/2006/ole">
            <mc:AlternateContent xmlns:mc="http://schemas.openxmlformats.org/markup-compatibility/2006">
              <mc:Choice xmlns:v="urn:schemas-microsoft-com:vml" Requires="v">
                <p:oleObj spid="_x0000_s2071" name="ワークシート" r:id="rId6" imgW="3943437" imgH="1276389" progId="Excel.Sheet.12">
                  <p:embed/>
                </p:oleObj>
              </mc:Choice>
              <mc:Fallback>
                <p:oleObj name="ワークシート" r:id="rId6" imgW="3943437" imgH="1276389" progId="Excel.Sheet.12">
                  <p:embed/>
                  <p:pic>
                    <p:nvPicPr>
                      <p:cNvPr id="22" name="オブジェクト 21"/>
                      <p:cNvPicPr/>
                      <p:nvPr/>
                    </p:nvPicPr>
                    <p:blipFill>
                      <a:blip r:embed="rId7"/>
                      <a:stretch>
                        <a:fillRect/>
                      </a:stretch>
                    </p:blipFill>
                    <p:spPr>
                      <a:xfrm>
                        <a:off x="528029" y="1865665"/>
                        <a:ext cx="3943350" cy="1276350"/>
                      </a:xfrm>
                      <a:prstGeom prst="rect">
                        <a:avLst/>
                      </a:prstGeom>
                    </p:spPr>
                  </p:pic>
                </p:oleObj>
              </mc:Fallback>
            </mc:AlternateContent>
          </a:graphicData>
        </a:graphic>
      </p:graphicFrame>
      <p:sp>
        <p:nvSpPr>
          <p:cNvPr id="107" name="正方形/長方形 106"/>
          <p:cNvSpPr/>
          <p:nvPr/>
        </p:nvSpPr>
        <p:spPr>
          <a:xfrm>
            <a:off x="297841" y="1650860"/>
            <a:ext cx="4287838" cy="1536840"/>
          </a:xfrm>
          <a:prstGeom prst="rect">
            <a:avLst/>
          </a:prstGeom>
          <a:ln w="19050">
            <a:solidFill>
              <a:schemeClr val="bg1">
                <a:lumMod val="65000"/>
              </a:schemeClr>
            </a:solidFill>
            <a:prstDash val="sysDash"/>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4074203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12">
            <a:extLst>
              <a:ext uri="{FF2B5EF4-FFF2-40B4-BE49-F238E27FC236}">
                <a16:creationId xmlns:a16="http://schemas.microsoft.com/office/drawing/2014/main" id="{E1AF365F-9A7F-DE4D-6E50-32067BEF8FE1}"/>
              </a:ext>
            </a:extLst>
          </p:cNvPr>
          <p:cNvSpPr>
            <a:spLocks noGrp="1"/>
          </p:cNvSpPr>
          <p:nvPr>
            <p:ph type="sldNum" sz="quarter" idx="4294967295"/>
          </p:nvPr>
        </p:nvSpPr>
        <p:spPr>
          <a:xfrm>
            <a:off x="7056438" y="6497638"/>
            <a:ext cx="2087562" cy="360362"/>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E8A6AB4-C314-4581-B2EB-142FADA2A072}" type="slidenum">
              <a:rPr kumimoji="0" lang="ja-JP" altLang="en-US" sz="16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ja-JP" altLang="en-US" sz="16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24" name="スライド番号プレースホルダー 12">
            <a:extLst>
              <a:ext uri="{FF2B5EF4-FFF2-40B4-BE49-F238E27FC236}">
                <a16:creationId xmlns:a16="http://schemas.microsoft.com/office/drawing/2014/main" id="{6BD26426-B005-42AB-ECCC-C19E16804D06}"/>
              </a:ext>
            </a:extLst>
          </p:cNvPr>
          <p:cNvSpPr txBox="1">
            <a:spLocks/>
          </p:cNvSpPr>
          <p:nvPr/>
        </p:nvSpPr>
        <p:spPr>
          <a:xfrm>
            <a:off x="7056000" y="6498000"/>
            <a:ext cx="2088000" cy="360000"/>
          </a:xfrm>
          <a:prstGeom prst="rect">
            <a:avLst/>
          </a:prstGeom>
        </p:spPr>
        <p:txBody>
          <a:bodyPr vert="horz" lIns="91440" tIns="45720" rIns="91440" bIns="45720" rtlCol="0" anchor="ctr"/>
          <a:lstStyle>
            <a:defPPr>
              <a:defRPr lang="en-US"/>
            </a:defPPr>
            <a:lvl1pPr marL="0" algn="r" defTabSz="457200" rtl="0" eaLnBrk="1" latinLnBrk="0" hangingPunct="1">
              <a:defRPr sz="16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DE8A6AB4-C314-4581-B2EB-142FADA2A072}" type="slidenum">
              <a:rPr kumimoji="0" lang="ja-JP" altLang="en-US" sz="1600" b="0" i="0" u="none" strike="noStrike" kern="1200" cap="none" spc="0" normalizeH="0" baseline="0" noProof="0" smtClean="0">
                <a:ln>
                  <a:noFill/>
                </a:ln>
                <a:solidFill>
                  <a:prstClr val="black">
                    <a:tint val="75000"/>
                  </a:prstClr>
                </a:solidFill>
                <a:effectLst/>
                <a:uLnTx/>
                <a:uFillTx/>
                <a:latin typeface="Meiryo UI"/>
                <a:ea typeface="Meiryo UI"/>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ja-JP" altLang="en-US" sz="1600" b="0" i="0" u="none" strike="noStrike" kern="1200" cap="none" spc="0" normalizeH="0" baseline="0" noProof="0">
              <a:ln>
                <a:noFill/>
              </a:ln>
              <a:solidFill>
                <a:prstClr val="black">
                  <a:tint val="75000"/>
                </a:prstClr>
              </a:solidFill>
              <a:effectLst/>
              <a:uLnTx/>
              <a:uFillTx/>
              <a:latin typeface="Meiryo UI"/>
              <a:ea typeface="Meiryo UI"/>
              <a:cs typeface="+mn-cs"/>
            </a:endParaRPr>
          </a:p>
        </p:txBody>
      </p:sp>
      <p:sp>
        <p:nvSpPr>
          <p:cNvPr id="78" name="正方形/長方形 77"/>
          <p:cNvSpPr/>
          <p:nvPr/>
        </p:nvSpPr>
        <p:spPr>
          <a:xfrm>
            <a:off x="181222" y="586007"/>
            <a:ext cx="8870950" cy="6242632"/>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a:ea typeface="Meiryo UI"/>
              <a:cs typeface="+mn-cs"/>
            </a:endParaRPr>
          </a:p>
        </p:txBody>
      </p:sp>
      <p:sp>
        <p:nvSpPr>
          <p:cNvPr id="87" name="角丸四角形 86"/>
          <p:cNvSpPr/>
          <p:nvPr/>
        </p:nvSpPr>
        <p:spPr>
          <a:xfrm>
            <a:off x="103803" y="477769"/>
            <a:ext cx="1037869" cy="321972"/>
          </a:xfrm>
          <a:prstGeom prst="roundRect">
            <a:avLst>
              <a:gd name="adj" fmla="val 20973"/>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作業フロー</a:t>
            </a:r>
          </a:p>
        </p:txBody>
      </p:sp>
      <p:sp>
        <p:nvSpPr>
          <p:cNvPr id="90" name="四角形: 角を丸くする 62">
            <a:extLst>
              <a:ext uri="{FF2B5EF4-FFF2-40B4-BE49-F238E27FC236}">
                <a16:creationId xmlns:a16="http://schemas.microsoft.com/office/drawing/2014/main" id="{AA2826B5-B1C2-38B1-1F4C-F695584223DB}"/>
              </a:ext>
            </a:extLst>
          </p:cNvPr>
          <p:cNvSpPr/>
          <p:nvPr/>
        </p:nvSpPr>
        <p:spPr>
          <a:xfrm>
            <a:off x="906128" y="1258300"/>
            <a:ext cx="567436" cy="180327"/>
          </a:xfrm>
          <a:prstGeom prst="roundRect">
            <a:avLst/>
          </a:prstGeom>
          <a:solidFill>
            <a:srgbClr val="FF0000"/>
          </a:solidFill>
          <a:ln w="25400">
            <a:solidFill>
              <a:srgbClr val="FF0000"/>
            </a:solidFill>
            <a:prstDash val="solid"/>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bg1"/>
                </a:solidFill>
                <a:latin typeface="Meiryo UI"/>
                <a:ea typeface="Meiryo UI"/>
              </a:rPr>
              <a:t>今回</a:t>
            </a:r>
            <a:endParaRPr kumimoji="1" lang="en-US" altLang="ja-JP" sz="1000" b="1" i="0" u="none" strike="noStrike" kern="1200" cap="none" spc="0" normalizeH="0" baseline="0" noProof="0" dirty="0">
              <a:ln>
                <a:noFill/>
              </a:ln>
              <a:solidFill>
                <a:schemeClr val="bg1"/>
              </a:solidFill>
              <a:effectLst/>
              <a:uLnTx/>
              <a:uFillTx/>
              <a:latin typeface="Meiryo UI"/>
              <a:ea typeface="Meiryo UI"/>
              <a:cs typeface="+mn-cs"/>
            </a:endParaRPr>
          </a:p>
        </p:txBody>
      </p:sp>
      <p:sp>
        <p:nvSpPr>
          <p:cNvPr id="74" name="正方形/長方形 73"/>
          <p:cNvSpPr/>
          <p:nvPr/>
        </p:nvSpPr>
        <p:spPr>
          <a:xfrm>
            <a:off x="0" y="0"/>
            <a:ext cx="9144000" cy="425003"/>
          </a:xfrm>
          <a:prstGeom prst="rect">
            <a:avLst/>
          </a:prstGeom>
          <a:gradFill>
            <a:gsLst>
              <a:gs pos="0">
                <a:schemeClr val="accent1">
                  <a:lumMod val="5000"/>
                  <a:lumOff val="95000"/>
                </a:schemeClr>
              </a:gs>
              <a:gs pos="75000">
                <a:srgbClr val="FF6600"/>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Meiryo UI" panose="020B0604030504040204" pitchFamily="50" charset="-128"/>
                <a:ea typeface="Meiryo UI" panose="020B0604030504040204" pitchFamily="50" charset="-128"/>
              </a:rPr>
              <a:t>今後のスケジュール</a:t>
            </a:r>
          </a:p>
        </p:txBody>
      </p:sp>
      <p:grpSp>
        <p:nvGrpSpPr>
          <p:cNvPr id="7" name="グループ化 6">
            <a:extLst>
              <a:ext uri="{FF2B5EF4-FFF2-40B4-BE49-F238E27FC236}">
                <a16:creationId xmlns:a16="http://schemas.microsoft.com/office/drawing/2014/main" id="{9EFF6D72-6E5C-4CE3-B84F-FAB13B6381D2}"/>
              </a:ext>
            </a:extLst>
          </p:cNvPr>
          <p:cNvGrpSpPr/>
          <p:nvPr/>
        </p:nvGrpSpPr>
        <p:grpSpPr>
          <a:xfrm>
            <a:off x="250433" y="2169614"/>
            <a:ext cx="1223131" cy="4210617"/>
            <a:chOff x="906128" y="2169614"/>
            <a:chExt cx="567436" cy="4210617"/>
          </a:xfrm>
        </p:grpSpPr>
        <p:sp>
          <p:nvSpPr>
            <p:cNvPr id="79" name="四角形: 角を丸くする 62">
              <a:extLst>
                <a:ext uri="{FF2B5EF4-FFF2-40B4-BE49-F238E27FC236}">
                  <a16:creationId xmlns:a16="http://schemas.microsoft.com/office/drawing/2014/main" id="{9E49A3CB-AC7D-4D7F-9BBE-32A7A4770B2F}"/>
                </a:ext>
              </a:extLst>
            </p:cNvPr>
            <p:cNvSpPr/>
            <p:nvPr/>
          </p:nvSpPr>
          <p:spPr>
            <a:xfrm>
              <a:off x="906128" y="2169614"/>
              <a:ext cx="567436" cy="180327"/>
            </a:xfrm>
            <a:prstGeom prst="roundRect">
              <a:avLst/>
            </a:prstGeom>
            <a:solidFill>
              <a:schemeClr val="bg1"/>
            </a:solidFill>
            <a:ln w="25400">
              <a:solidFill>
                <a:srgbClr val="FF0000"/>
              </a:solidFill>
              <a:prstDash val="solid"/>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第</a:t>
              </a:r>
              <a:r>
                <a:rPr kumimoji="1" lang="en-US" altLang="ja-JP" sz="1000" b="0" i="0" u="none" strike="noStrike" kern="1200" cap="none" spc="0" normalizeH="0" baseline="0" noProof="0" dirty="0">
                  <a:ln>
                    <a:noFill/>
                  </a:ln>
                  <a:solidFill>
                    <a:srgbClr val="FF0000"/>
                  </a:solidFill>
                  <a:effectLst/>
                  <a:uLnTx/>
                  <a:uFillTx/>
                  <a:latin typeface="Meiryo UI"/>
                  <a:ea typeface="Meiryo UI"/>
                  <a:cs typeface="+mn-cs"/>
                </a:rPr>
                <a:t>3</a:t>
              </a: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回</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a:t>
              </a:r>
              <a:r>
                <a:rPr kumimoji="1" lang="en-US" altLang="ja-JP" sz="800" b="0" i="0" u="none" strike="noStrike" kern="1200" cap="none" spc="0" normalizeH="0" baseline="0" noProof="0" dirty="0">
                  <a:ln>
                    <a:noFill/>
                  </a:ln>
                  <a:solidFill>
                    <a:srgbClr val="FF0000"/>
                  </a:solidFill>
                  <a:effectLst/>
                  <a:uLnTx/>
                  <a:uFillTx/>
                  <a:latin typeface="Meiryo UI"/>
                  <a:ea typeface="Meiryo UI"/>
                  <a:cs typeface="+mn-cs"/>
                </a:rPr>
                <a:t>R5</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年度末）</a:t>
              </a:r>
              <a:endParaRPr kumimoji="1" lang="en-US" altLang="ja-JP" sz="800" b="0" i="0" u="none" strike="noStrike" kern="1200" cap="none" spc="0" normalizeH="0" baseline="0" noProof="0" dirty="0">
                <a:ln>
                  <a:noFill/>
                </a:ln>
                <a:solidFill>
                  <a:srgbClr val="FF0000"/>
                </a:solidFill>
                <a:effectLst/>
                <a:uLnTx/>
                <a:uFillTx/>
                <a:latin typeface="Meiryo UI"/>
                <a:ea typeface="Meiryo UI"/>
                <a:cs typeface="+mn-cs"/>
              </a:endParaRPr>
            </a:p>
          </p:txBody>
        </p:sp>
        <p:sp>
          <p:nvSpPr>
            <p:cNvPr id="92" name="四角形: 角を丸くする 62">
              <a:extLst>
                <a:ext uri="{FF2B5EF4-FFF2-40B4-BE49-F238E27FC236}">
                  <a16:creationId xmlns:a16="http://schemas.microsoft.com/office/drawing/2014/main" id="{6F506382-E3E3-42AD-B3B9-5CCF6624144F}"/>
                </a:ext>
              </a:extLst>
            </p:cNvPr>
            <p:cNvSpPr/>
            <p:nvPr/>
          </p:nvSpPr>
          <p:spPr>
            <a:xfrm>
              <a:off x="906128" y="2782307"/>
              <a:ext cx="567436" cy="180327"/>
            </a:xfrm>
            <a:prstGeom prst="roundRect">
              <a:avLst/>
            </a:prstGeom>
            <a:solidFill>
              <a:schemeClr val="bg1"/>
            </a:solidFill>
            <a:ln w="25400">
              <a:solidFill>
                <a:srgbClr val="FF0000"/>
              </a:solidFill>
              <a:prstDash val="solid"/>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第</a:t>
              </a:r>
              <a:r>
                <a:rPr kumimoji="1" lang="en-US" altLang="ja-JP" sz="1000" b="0" i="0" u="none" strike="noStrike" kern="1200" cap="none" spc="0" normalizeH="0" baseline="0" noProof="0" dirty="0">
                  <a:ln>
                    <a:noFill/>
                  </a:ln>
                  <a:solidFill>
                    <a:srgbClr val="FF0000"/>
                  </a:solidFill>
                  <a:effectLst/>
                  <a:uLnTx/>
                  <a:uFillTx/>
                  <a:latin typeface="Meiryo UI"/>
                  <a:ea typeface="Meiryo UI"/>
                  <a:cs typeface="+mn-cs"/>
                </a:rPr>
                <a:t>4</a:t>
              </a: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回</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a:t>
              </a:r>
              <a:r>
                <a:rPr kumimoji="1" lang="en-US" altLang="ja-JP" sz="800" b="0" i="0" u="none" strike="noStrike" kern="1200" cap="none" spc="0" normalizeH="0" baseline="0" noProof="0" dirty="0">
                  <a:ln>
                    <a:noFill/>
                  </a:ln>
                  <a:solidFill>
                    <a:srgbClr val="FF0000"/>
                  </a:solidFill>
                  <a:effectLst/>
                  <a:uLnTx/>
                  <a:uFillTx/>
                  <a:latin typeface="Meiryo UI"/>
                  <a:ea typeface="Meiryo UI"/>
                  <a:cs typeface="+mn-cs"/>
                </a:rPr>
                <a:t>R6</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年夏頃）</a:t>
              </a:r>
              <a:endParaRPr kumimoji="1" lang="en-US" altLang="ja-JP" sz="800" b="0" i="0" u="none" strike="noStrike" kern="1200" cap="none" spc="0" normalizeH="0" baseline="0" noProof="0" dirty="0">
                <a:ln>
                  <a:noFill/>
                </a:ln>
                <a:solidFill>
                  <a:srgbClr val="FF0000"/>
                </a:solidFill>
                <a:effectLst/>
                <a:uLnTx/>
                <a:uFillTx/>
                <a:latin typeface="Meiryo UI"/>
                <a:ea typeface="Meiryo UI"/>
                <a:cs typeface="+mn-cs"/>
              </a:endParaRPr>
            </a:p>
          </p:txBody>
        </p:sp>
        <p:sp>
          <p:nvSpPr>
            <p:cNvPr id="93" name="四角形: 角を丸くする 62">
              <a:extLst>
                <a:ext uri="{FF2B5EF4-FFF2-40B4-BE49-F238E27FC236}">
                  <a16:creationId xmlns:a16="http://schemas.microsoft.com/office/drawing/2014/main" id="{6B4801C0-898E-4BA1-B7AC-CF247E350984}"/>
                </a:ext>
              </a:extLst>
            </p:cNvPr>
            <p:cNvSpPr/>
            <p:nvPr/>
          </p:nvSpPr>
          <p:spPr>
            <a:xfrm>
              <a:off x="906128" y="3535752"/>
              <a:ext cx="567436" cy="180327"/>
            </a:xfrm>
            <a:prstGeom prst="roundRect">
              <a:avLst/>
            </a:prstGeom>
            <a:solidFill>
              <a:schemeClr val="bg1"/>
            </a:solidFill>
            <a:ln w="25400">
              <a:solidFill>
                <a:srgbClr val="FF0000"/>
              </a:solidFill>
              <a:prstDash val="solid"/>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第</a:t>
              </a:r>
              <a:r>
                <a:rPr kumimoji="1" lang="en-US" altLang="ja-JP" sz="1000" dirty="0">
                  <a:solidFill>
                    <a:srgbClr val="FF0000"/>
                  </a:solidFill>
                  <a:latin typeface="Meiryo UI"/>
                  <a:ea typeface="Meiryo UI"/>
                </a:rPr>
                <a:t>5</a:t>
              </a: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回</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a:t>
              </a:r>
              <a:r>
                <a:rPr kumimoji="1" lang="en-US" altLang="ja-JP" sz="800" b="0" i="0" u="none" strike="noStrike" kern="1200" cap="none" spc="0" normalizeH="0" baseline="0" noProof="0" dirty="0">
                  <a:ln>
                    <a:noFill/>
                  </a:ln>
                  <a:solidFill>
                    <a:srgbClr val="FF0000"/>
                  </a:solidFill>
                  <a:effectLst/>
                  <a:uLnTx/>
                  <a:uFillTx/>
                  <a:latin typeface="Meiryo UI"/>
                  <a:ea typeface="Meiryo UI"/>
                  <a:cs typeface="+mn-cs"/>
                </a:rPr>
                <a:t>R6</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年秋頃）</a:t>
              </a:r>
              <a:endParaRPr kumimoji="1" lang="en-US" altLang="ja-JP" sz="800" b="0" i="0" u="none" strike="noStrike" kern="1200" cap="none" spc="0" normalizeH="0" baseline="0" noProof="0" dirty="0">
                <a:ln>
                  <a:noFill/>
                </a:ln>
                <a:solidFill>
                  <a:srgbClr val="FF0000"/>
                </a:solidFill>
                <a:effectLst/>
                <a:uLnTx/>
                <a:uFillTx/>
                <a:latin typeface="Meiryo UI"/>
                <a:ea typeface="Meiryo UI"/>
                <a:cs typeface="+mn-cs"/>
              </a:endParaRPr>
            </a:p>
          </p:txBody>
        </p:sp>
        <p:sp>
          <p:nvSpPr>
            <p:cNvPr id="96" name="四角形: 角を丸くする 62">
              <a:extLst>
                <a:ext uri="{FF2B5EF4-FFF2-40B4-BE49-F238E27FC236}">
                  <a16:creationId xmlns:a16="http://schemas.microsoft.com/office/drawing/2014/main" id="{CF183D49-7371-4C09-AFFB-13A1CE76AE1D}"/>
                </a:ext>
              </a:extLst>
            </p:cNvPr>
            <p:cNvSpPr/>
            <p:nvPr/>
          </p:nvSpPr>
          <p:spPr>
            <a:xfrm>
              <a:off x="906128" y="4558590"/>
              <a:ext cx="567436" cy="180327"/>
            </a:xfrm>
            <a:prstGeom prst="roundRect">
              <a:avLst/>
            </a:prstGeom>
            <a:solidFill>
              <a:schemeClr val="bg1"/>
            </a:solidFill>
            <a:ln w="25400">
              <a:solidFill>
                <a:srgbClr val="FF0000"/>
              </a:solidFill>
              <a:prstDash val="solid"/>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第</a:t>
              </a:r>
              <a:r>
                <a:rPr kumimoji="1" lang="en-US" altLang="ja-JP" sz="1000" b="0" i="0" u="none" strike="noStrike" kern="1200" cap="none" spc="0" normalizeH="0" baseline="0" noProof="0" dirty="0">
                  <a:ln>
                    <a:noFill/>
                  </a:ln>
                  <a:solidFill>
                    <a:srgbClr val="FF0000"/>
                  </a:solidFill>
                  <a:effectLst/>
                  <a:uLnTx/>
                  <a:uFillTx/>
                  <a:latin typeface="Meiryo UI"/>
                  <a:ea typeface="Meiryo UI"/>
                  <a:cs typeface="+mn-cs"/>
                </a:rPr>
                <a:t>6</a:t>
              </a: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回</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a:t>
              </a:r>
              <a:r>
                <a:rPr kumimoji="1" lang="en-US" altLang="ja-JP" sz="800" b="0" i="0" u="none" strike="noStrike" kern="1200" cap="none" spc="0" normalizeH="0" baseline="0" noProof="0" dirty="0">
                  <a:ln>
                    <a:noFill/>
                  </a:ln>
                  <a:solidFill>
                    <a:srgbClr val="FF0000"/>
                  </a:solidFill>
                  <a:effectLst/>
                  <a:uLnTx/>
                  <a:uFillTx/>
                  <a:latin typeface="Meiryo UI"/>
                  <a:ea typeface="Meiryo UI"/>
                  <a:cs typeface="+mn-cs"/>
                </a:rPr>
                <a:t>R6</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年度末）</a:t>
              </a:r>
              <a:endParaRPr kumimoji="1" lang="en-US" altLang="ja-JP" sz="800" b="0" i="0" u="none" strike="noStrike" kern="1200" cap="none" spc="0" normalizeH="0" baseline="0" noProof="0" dirty="0">
                <a:ln>
                  <a:noFill/>
                </a:ln>
                <a:solidFill>
                  <a:srgbClr val="FF0000"/>
                </a:solidFill>
                <a:effectLst/>
                <a:uLnTx/>
                <a:uFillTx/>
                <a:latin typeface="Meiryo UI"/>
                <a:ea typeface="Meiryo UI"/>
                <a:cs typeface="+mn-cs"/>
              </a:endParaRPr>
            </a:p>
          </p:txBody>
        </p:sp>
        <p:sp>
          <p:nvSpPr>
            <p:cNvPr id="97" name="四角形: 角を丸くする 62">
              <a:extLst>
                <a:ext uri="{FF2B5EF4-FFF2-40B4-BE49-F238E27FC236}">
                  <a16:creationId xmlns:a16="http://schemas.microsoft.com/office/drawing/2014/main" id="{C3AAD810-72CC-4516-B148-421C83298AA2}"/>
                </a:ext>
              </a:extLst>
            </p:cNvPr>
            <p:cNvSpPr/>
            <p:nvPr/>
          </p:nvSpPr>
          <p:spPr>
            <a:xfrm>
              <a:off x="906128" y="5429966"/>
              <a:ext cx="567436" cy="180327"/>
            </a:xfrm>
            <a:prstGeom prst="roundRect">
              <a:avLst/>
            </a:prstGeom>
            <a:solidFill>
              <a:schemeClr val="bg1"/>
            </a:solidFill>
            <a:ln w="25400">
              <a:solidFill>
                <a:srgbClr val="FF0000"/>
              </a:solidFill>
              <a:prstDash val="solid"/>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第</a:t>
              </a:r>
              <a:r>
                <a:rPr kumimoji="1" lang="en-US" altLang="ja-JP" sz="1000" b="0" i="0" u="none" strike="noStrike" kern="1200" cap="none" spc="0" normalizeH="0" baseline="0" noProof="0" dirty="0">
                  <a:ln>
                    <a:noFill/>
                  </a:ln>
                  <a:solidFill>
                    <a:srgbClr val="FF0000"/>
                  </a:solidFill>
                  <a:effectLst/>
                  <a:uLnTx/>
                  <a:uFillTx/>
                  <a:latin typeface="Meiryo UI"/>
                  <a:ea typeface="Meiryo UI"/>
                  <a:cs typeface="+mn-cs"/>
                </a:rPr>
                <a:t>7</a:t>
              </a: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回</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a:t>
              </a:r>
              <a:r>
                <a:rPr kumimoji="1" lang="en-US" altLang="ja-JP" sz="800" b="0" i="0" u="none" strike="noStrike" kern="1200" cap="none" spc="0" normalizeH="0" baseline="0" noProof="0" dirty="0">
                  <a:ln>
                    <a:noFill/>
                  </a:ln>
                  <a:solidFill>
                    <a:srgbClr val="FF0000"/>
                  </a:solidFill>
                  <a:effectLst/>
                  <a:uLnTx/>
                  <a:uFillTx/>
                  <a:latin typeface="Meiryo UI"/>
                  <a:ea typeface="Meiryo UI"/>
                  <a:cs typeface="+mn-cs"/>
                </a:rPr>
                <a:t>R7</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年春頃）</a:t>
              </a:r>
              <a:endParaRPr kumimoji="1" lang="en-US" altLang="ja-JP" sz="800" b="0" i="0" u="none" strike="noStrike" kern="1200" cap="none" spc="0" normalizeH="0" baseline="0" noProof="0" dirty="0">
                <a:ln>
                  <a:noFill/>
                </a:ln>
                <a:solidFill>
                  <a:srgbClr val="FF0000"/>
                </a:solidFill>
                <a:effectLst/>
                <a:uLnTx/>
                <a:uFillTx/>
                <a:latin typeface="Meiryo UI"/>
                <a:ea typeface="Meiryo UI"/>
                <a:cs typeface="+mn-cs"/>
              </a:endParaRPr>
            </a:p>
          </p:txBody>
        </p:sp>
        <p:sp>
          <p:nvSpPr>
            <p:cNvPr id="100" name="四角形: 角を丸くする 62">
              <a:extLst>
                <a:ext uri="{FF2B5EF4-FFF2-40B4-BE49-F238E27FC236}">
                  <a16:creationId xmlns:a16="http://schemas.microsoft.com/office/drawing/2014/main" id="{CB71AD0A-FA05-47BB-ADC4-63810716E10C}"/>
                </a:ext>
              </a:extLst>
            </p:cNvPr>
            <p:cNvSpPr/>
            <p:nvPr/>
          </p:nvSpPr>
          <p:spPr>
            <a:xfrm>
              <a:off x="906128" y="6199904"/>
              <a:ext cx="567436" cy="180327"/>
            </a:xfrm>
            <a:prstGeom prst="roundRect">
              <a:avLst/>
            </a:prstGeom>
            <a:solidFill>
              <a:schemeClr val="bg1"/>
            </a:solidFill>
            <a:ln w="25400">
              <a:solidFill>
                <a:srgbClr val="FF0000"/>
              </a:solidFill>
              <a:prstDash val="solid"/>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第</a:t>
              </a:r>
              <a:r>
                <a:rPr kumimoji="1" lang="en-US" altLang="ja-JP" sz="1000" dirty="0">
                  <a:solidFill>
                    <a:srgbClr val="FF0000"/>
                  </a:solidFill>
                  <a:latin typeface="Meiryo UI"/>
                  <a:ea typeface="Meiryo UI"/>
                </a:rPr>
                <a:t>8</a:t>
              </a:r>
              <a:r>
                <a:rPr kumimoji="1" lang="ja-JP" altLang="en-US" sz="1000" b="0" i="0" u="none" strike="noStrike" kern="1200" cap="none" spc="0" normalizeH="0" baseline="0" noProof="0" dirty="0">
                  <a:ln>
                    <a:noFill/>
                  </a:ln>
                  <a:solidFill>
                    <a:srgbClr val="FF0000"/>
                  </a:solidFill>
                  <a:effectLst/>
                  <a:uLnTx/>
                  <a:uFillTx/>
                  <a:latin typeface="Meiryo UI"/>
                  <a:ea typeface="Meiryo UI"/>
                  <a:cs typeface="+mn-cs"/>
                </a:rPr>
                <a:t>回</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a:t>
              </a:r>
              <a:r>
                <a:rPr kumimoji="1" lang="en-US" altLang="ja-JP" sz="800" b="0" i="0" u="none" strike="noStrike" kern="1200" cap="none" spc="0" normalizeH="0" baseline="0" noProof="0" dirty="0">
                  <a:ln>
                    <a:noFill/>
                  </a:ln>
                  <a:solidFill>
                    <a:srgbClr val="FF0000"/>
                  </a:solidFill>
                  <a:effectLst/>
                  <a:uLnTx/>
                  <a:uFillTx/>
                  <a:latin typeface="Meiryo UI"/>
                  <a:ea typeface="Meiryo UI"/>
                  <a:cs typeface="+mn-cs"/>
                </a:rPr>
                <a:t>R</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７</a:t>
              </a:r>
              <a:r>
                <a:rPr kumimoji="1" lang="ja-JP" altLang="en-US" sz="800" dirty="0">
                  <a:solidFill>
                    <a:srgbClr val="FF0000"/>
                  </a:solidFill>
                  <a:latin typeface="Meiryo UI"/>
                  <a:ea typeface="Meiryo UI"/>
                </a:rPr>
                <a:t>年冬頃</a:t>
              </a:r>
              <a:r>
                <a:rPr kumimoji="1" lang="ja-JP" altLang="en-US" sz="800" b="0" i="0" u="none" strike="noStrike" kern="1200" cap="none" spc="0" normalizeH="0" baseline="0" noProof="0" dirty="0">
                  <a:ln>
                    <a:noFill/>
                  </a:ln>
                  <a:solidFill>
                    <a:srgbClr val="FF0000"/>
                  </a:solidFill>
                  <a:effectLst/>
                  <a:uLnTx/>
                  <a:uFillTx/>
                  <a:latin typeface="Meiryo UI"/>
                  <a:ea typeface="Meiryo UI"/>
                  <a:cs typeface="+mn-cs"/>
                </a:rPr>
                <a:t>）</a:t>
              </a:r>
              <a:endParaRPr kumimoji="1" lang="en-US" altLang="ja-JP" sz="800" b="0" i="0" u="none" strike="noStrike" kern="1200" cap="none" spc="0" normalizeH="0" baseline="0" noProof="0" dirty="0">
                <a:ln>
                  <a:noFill/>
                </a:ln>
                <a:solidFill>
                  <a:srgbClr val="FF0000"/>
                </a:solidFill>
                <a:effectLst/>
                <a:uLnTx/>
                <a:uFillTx/>
                <a:latin typeface="Meiryo UI"/>
                <a:ea typeface="Meiryo UI"/>
                <a:cs typeface="+mn-cs"/>
              </a:endParaRPr>
            </a:p>
          </p:txBody>
        </p:sp>
      </p:grpSp>
      <p:grpSp>
        <p:nvGrpSpPr>
          <p:cNvPr id="184" name="グループ化 183">
            <a:extLst>
              <a:ext uri="{FF2B5EF4-FFF2-40B4-BE49-F238E27FC236}">
                <a16:creationId xmlns:a16="http://schemas.microsoft.com/office/drawing/2014/main" id="{3F827457-FF48-4D1C-8366-FBBD4117AF89}"/>
              </a:ext>
            </a:extLst>
          </p:cNvPr>
          <p:cNvGrpSpPr/>
          <p:nvPr/>
        </p:nvGrpSpPr>
        <p:grpSpPr>
          <a:xfrm>
            <a:off x="900568" y="1794041"/>
            <a:ext cx="7731704" cy="4092671"/>
            <a:chOff x="553673" y="1794041"/>
            <a:chExt cx="8078599" cy="4092671"/>
          </a:xfrm>
        </p:grpSpPr>
        <p:sp>
          <p:nvSpPr>
            <p:cNvPr id="2" name="フリーフォーム: 図形 1">
              <a:extLst>
                <a:ext uri="{FF2B5EF4-FFF2-40B4-BE49-F238E27FC236}">
                  <a16:creationId xmlns:a16="http://schemas.microsoft.com/office/drawing/2014/main" id="{3AC29E11-11B1-4B28-B087-51856883C5FB}"/>
                </a:ext>
              </a:extLst>
            </p:cNvPr>
            <p:cNvSpPr/>
            <p:nvPr/>
          </p:nvSpPr>
          <p:spPr>
            <a:xfrm>
              <a:off x="553673" y="1794041"/>
              <a:ext cx="8078599" cy="45719"/>
            </a:xfrm>
            <a:custGeom>
              <a:avLst/>
              <a:gdLst>
                <a:gd name="connsiteX0" fmla="*/ 0 w 7784984"/>
                <a:gd name="connsiteY0" fmla="*/ 109057 h 109057"/>
                <a:gd name="connsiteX1" fmla="*/ 7776595 w 7784984"/>
                <a:gd name="connsiteY1" fmla="*/ 109057 h 109057"/>
                <a:gd name="connsiteX2" fmla="*/ 7784984 w 7784984"/>
                <a:gd name="connsiteY2" fmla="*/ 0 h 109057"/>
              </a:gdLst>
              <a:ahLst/>
              <a:cxnLst>
                <a:cxn ang="0">
                  <a:pos x="connsiteX0" y="connsiteY0"/>
                </a:cxn>
                <a:cxn ang="0">
                  <a:pos x="connsiteX1" y="connsiteY1"/>
                </a:cxn>
                <a:cxn ang="0">
                  <a:pos x="connsiteX2" y="connsiteY2"/>
                </a:cxn>
              </a:cxnLst>
              <a:rect l="l" t="t" r="r" b="b"/>
              <a:pathLst>
                <a:path w="7784984" h="109057">
                  <a:moveTo>
                    <a:pt x="0" y="109057"/>
                  </a:moveTo>
                  <a:lnTo>
                    <a:pt x="7776595" y="109057"/>
                  </a:lnTo>
                  <a:lnTo>
                    <a:pt x="7784984" y="0"/>
                  </a:lnTo>
                </a:path>
              </a:pathLst>
            </a:custGeom>
            <a:noFill/>
            <a:ln w="19050">
              <a:solidFill>
                <a:srgbClr val="FF3300"/>
              </a:solidFill>
              <a:prstDash val="das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1" name="フリーフォーム: 図形 100">
              <a:extLst>
                <a:ext uri="{FF2B5EF4-FFF2-40B4-BE49-F238E27FC236}">
                  <a16:creationId xmlns:a16="http://schemas.microsoft.com/office/drawing/2014/main" id="{A4D49746-2C9B-4DB5-8295-8D9478198B7D}"/>
                </a:ext>
              </a:extLst>
            </p:cNvPr>
            <p:cNvSpPr/>
            <p:nvPr/>
          </p:nvSpPr>
          <p:spPr>
            <a:xfrm>
              <a:off x="553673" y="2500654"/>
              <a:ext cx="8078599" cy="45719"/>
            </a:xfrm>
            <a:custGeom>
              <a:avLst/>
              <a:gdLst>
                <a:gd name="connsiteX0" fmla="*/ 0 w 7784984"/>
                <a:gd name="connsiteY0" fmla="*/ 109057 h 109057"/>
                <a:gd name="connsiteX1" fmla="*/ 7776595 w 7784984"/>
                <a:gd name="connsiteY1" fmla="*/ 109057 h 109057"/>
                <a:gd name="connsiteX2" fmla="*/ 7784984 w 7784984"/>
                <a:gd name="connsiteY2" fmla="*/ 0 h 109057"/>
              </a:gdLst>
              <a:ahLst/>
              <a:cxnLst>
                <a:cxn ang="0">
                  <a:pos x="connsiteX0" y="connsiteY0"/>
                </a:cxn>
                <a:cxn ang="0">
                  <a:pos x="connsiteX1" y="connsiteY1"/>
                </a:cxn>
                <a:cxn ang="0">
                  <a:pos x="connsiteX2" y="connsiteY2"/>
                </a:cxn>
              </a:cxnLst>
              <a:rect l="l" t="t" r="r" b="b"/>
              <a:pathLst>
                <a:path w="7784984" h="109057">
                  <a:moveTo>
                    <a:pt x="0" y="109057"/>
                  </a:moveTo>
                  <a:lnTo>
                    <a:pt x="7776595" y="109057"/>
                  </a:lnTo>
                  <a:lnTo>
                    <a:pt x="7784984" y="0"/>
                  </a:lnTo>
                </a:path>
              </a:pathLst>
            </a:custGeom>
            <a:noFill/>
            <a:ln w="19050">
              <a:solidFill>
                <a:srgbClr val="FF3300"/>
              </a:solidFill>
              <a:prstDash val="das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2" name="フリーフォーム: 図形 101">
              <a:extLst>
                <a:ext uri="{FF2B5EF4-FFF2-40B4-BE49-F238E27FC236}">
                  <a16:creationId xmlns:a16="http://schemas.microsoft.com/office/drawing/2014/main" id="{2443D953-188C-4A79-9771-939344CFCF97}"/>
                </a:ext>
              </a:extLst>
            </p:cNvPr>
            <p:cNvSpPr/>
            <p:nvPr/>
          </p:nvSpPr>
          <p:spPr>
            <a:xfrm>
              <a:off x="553673" y="3148041"/>
              <a:ext cx="8078599" cy="45719"/>
            </a:xfrm>
            <a:custGeom>
              <a:avLst/>
              <a:gdLst>
                <a:gd name="connsiteX0" fmla="*/ 0 w 7784984"/>
                <a:gd name="connsiteY0" fmla="*/ 109057 h 109057"/>
                <a:gd name="connsiteX1" fmla="*/ 7776595 w 7784984"/>
                <a:gd name="connsiteY1" fmla="*/ 109057 h 109057"/>
                <a:gd name="connsiteX2" fmla="*/ 7784984 w 7784984"/>
                <a:gd name="connsiteY2" fmla="*/ 0 h 109057"/>
              </a:gdLst>
              <a:ahLst/>
              <a:cxnLst>
                <a:cxn ang="0">
                  <a:pos x="connsiteX0" y="connsiteY0"/>
                </a:cxn>
                <a:cxn ang="0">
                  <a:pos x="connsiteX1" y="connsiteY1"/>
                </a:cxn>
                <a:cxn ang="0">
                  <a:pos x="connsiteX2" y="connsiteY2"/>
                </a:cxn>
              </a:cxnLst>
              <a:rect l="l" t="t" r="r" b="b"/>
              <a:pathLst>
                <a:path w="7784984" h="109057">
                  <a:moveTo>
                    <a:pt x="0" y="109057"/>
                  </a:moveTo>
                  <a:lnTo>
                    <a:pt x="7776595" y="109057"/>
                  </a:lnTo>
                  <a:lnTo>
                    <a:pt x="7784984" y="0"/>
                  </a:lnTo>
                </a:path>
              </a:pathLst>
            </a:custGeom>
            <a:noFill/>
            <a:ln w="19050">
              <a:solidFill>
                <a:srgbClr val="FF3300"/>
              </a:solidFill>
              <a:prstDash val="das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3" name="フリーフォーム: 図形 102">
              <a:extLst>
                <a:ext uri="{FF2B5EF4-FFF2-40B4-BE49-F238E27FC236}">
                  <a16:creationId xmlns:a16="http://schemas.microsoft.com/office/drawing/2014/main" id="{87AF4FD5-7F57-492D-B643-C0F7E7341ED4}"/>
                </a:ext>
              </a:extLst>
            </p:cNvPr>
            <p:cNvSpPr/>
            <p:nvPr/>
          </p:nvSpPr>
          <p:spPr>
            <a:xfrm>
              <a:off x="553673" y="4089111"/>
              <a:ext cx="8078599" cy="45719"/>
            </a:xfrm>
            <a:custGeom>
              <a:avLst/>
              <a:gdLst>
                <a:gd name="connsiteX0" fmla="*/ 0 w 7784984"/>
                <a:gd name="connsiteY0" fmla="*/ 109057 h 109057"/>
                <a:gd name="connsiteX1" fmla="*/ 7776595 w 7784984"/>
                <a:gd name="connsiteY1" fmla="*/ 109057 h 109057"/>
                <a:gd name="connsiteX2" fmla="*/ 7784984 w 7784984"/>
                <a:gd name="connsiteY2" fmla="*/ 0 h 109057"/>
              </a:gdLst>
              <a:ahLst/>
              <a:cxnLst>
                <a:cxn ang="0">
                  <a:pos x="connsiteX0" y="connsiteY0"/>
                </a:cxn>
                <a:cxn ang="0">
                  <a:pos x="connsiteX1" y="connsiteY1"/>
                </a:cxn>
                <a:cxn ang="0">
                  <a:pos x="connsiteX2" y="connsiteY2"/>
                </a:cxn>
              </a:cxnLst>
              <a:rect l="l" t="t" r="r" b="b"/>
              <a:pathLst>
                <a:path w="7784984" h="109057">
                  <a:moveTo>
                    <a:pt x="0" y="109057"/>
                  </a:moveTo>
                  <a:lnTo>
                    <a:pt x="7776595" y="109057"/>
                  </a:lnTo>
                  <a:lnTo>
                    <a:pt x="7784984" y="0"/>
                  </a:lnTo>
                </a:path>
              </a:pathLst>
            </a:custGeom>
            <a:noFill/>
            <a:ln w="19050">
              <a:solidFill>
                <a:srgbClr val="FF3300"/>
              </a:solidFill>
              <a:prstDash val="das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フリーフォーム: 図形 106">
              <a:extLst>
                <a:ext uri="{FF2B5EF4-FFF2-40B4-BE49-F238E27FC236}">
                  <a16:creationId xmlns:a16="http://schemas.microsoft.com/office/drawing/2014/main" id="{5C26B091-A38A-4759-9BB1-7E4A18187ABD}"/>
                </a:ext>
              </a:extLst>
            </p:cNvPr>
            <p:cNvSpPr/>
            <p:nvPr/>
          </p:nvSpPr>
          <p:spPr>
            <a:xfrm>
              <a:off x="553673" y="5157668"/>
              <a:ext cx="8078599" cy="45719"/>
            </a:xfrm>
            <a:custGeom>
              <a:avLst/>
              <a:gdLst>
                <a:gd name="connsiteX0" fmla="*/ 0 w 7784984"/>
                <a:gd name="connsiteY0" fmla="*/ 109057 h 109057"/>
                <a:gd name="connsiteX1" fmla="*/ 7776595 w 7784984"/>
                <a:gd name="connsiteY1" fmla="*/ 109057 h 109057"/>
                <a:gd name="connsiteX2" fmla="*/ 7784984 w 7784984"/>
                <a:gd name="connsiteY2" fmla="*/ 0 h 109057"/>
              </a:gdLst>
              <a:ahLst/>
              <a:cxnLst>
                <a:cxn ang="0">
                  <a:pos x="connsiteX0" y="connsiteY0"/>
                </a:cxn>
                <a:cxn ang="0">
                  <a:pos x="connsiteX1" y="connsiteY1"/>
                </a:cxn>
                <a:cxn ang="0">
                  <a:pos x="connsiteX2" y="connsiteY2"/>
                </a:cxn>
              </a:cxnLst>
              <a:rect l="l" t="t" r="r" b="b"/>
              <a:pathLst>
                <a:path w="7784984" h="109057">
                  <a:moveTo>
                    <a:pt x="0" y="109057"/>
                  </a:moveTo>
                  <a:lnTo>
                    <a:pt x="7776595" y="109057"/>
                  </a:lnTo>
                  <a:lnTo>
                    <a:pt x="7784984" y="0"/>
                  </a:lnTo>
                </a:path>
              </a:pathLst>
            </a:custGeom>
            <a:noFill/>
            <a:ln w="19050">
              <a:solidFill>
                <a:srgbClr val="FF3300"/>
              </a:solidFill>
              <a:prstDash val="das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8" name="フリーフォーム: 図形 107">
              <a:extLst>
                <a:ext uri="{FF2B5EF4-FFF2-40B4-BE49-F238E27FC236}">
                  <a16:creationId xmlns:a16="http://schemas.microsoft.com/office/drawing/2014/main" id="{757AFCBB-7823-4687-9AC3-FBAAF7F0D070}"/>
                </a:ext>
              </a:extLst>
            </p:cNvPr>
            <p:cNvSpPr/>
            <p:nvPr/>
          </p:nvSpPr>
          <p:spPr>
            <a:xfrm>
              <a:off x="553673" y="5840993"/>
              <a:ext cx="8078599" cy="45719"/>
            </a:xfrm>
            <a:custGeom>
              <a:avLst/>
              <a:gdLst>
                <a:gd name="connsiteX0" fmla="*/ 0 w 7784984"/>
                <a:gd name="connsiteY0" fmla="*/ 109057 h 109057"/>
                <a:gd name="connsiteX1" fmla="*/ 7776595 w 7784984"/>
                <a:gd name="connsiteY1" fmla="*/ 109057 h 109057"/>
                <a:gd name="connsiteX2" fmla="*/ 7784984 w 7784984"/>
                <a:gd name="connsiteY2" fmla="*/ 0 h 109057"/>
              </a:gdLst>
              <a:ahLst/>
              <a:cxnLst>
                <a:cxn ang="0">
                  <a:pos x="connsiteX0" y="connsiteY0"/>
                </a:cxn>
                <a:cxn ang="0">
                  <a:pos x="connsiteX1" y="connsiteY1"/>
                </a:cxn>
                <a:cxn ang="0">
                  <a:pos x="connsiteX2" y="connsiteY2"/>
                </a:cxn>
              </a:cxnLst>
              <a:rect l="l" t="t" r="r" b="b"/>
              <a:pathLst>
                <a:path w="7784984" h="109057">
                  <a:moveTo>
                    <a:pt x="0" y="109057"/>
                  </a:moveTo>
                  <a:lnTo>
                    <a:pt x="7776595" y="109057"/>
                  </a:lnTo>
                  <a:lnTo>
                    <a:pt x="7784984" y="0"/>
                  </a:lnTo>
                </a:path>
              </a:pathLst>
            </a:custGeom>
            <a:noFill/>
            <a:ln w="19050">
              <a:solidFill>
                <a:srgbClr val="FF3300"/>
              </a:solidFill>
              <a:prstDash val="das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cxnSp>
        <p:nvCxnSpPr>
          <p:cNvPr id="5" name="直線コネクタ 4">
            <a:extLst>
              <a:ext uri="{FF2B5EF4-FFF2-40B4-BE49-F238E27FC236}">
                <a16:creationId xmlns:a16="http://schemas.microsoft.com/office/drawing/2014/main" id="{9FF927B0-BB6A-4F5F-8942-FFFE7204E75E}"/>
              </a:ext>
            </a:extLst>
          </p:cNvPr>
          <p:cNvCxnSpPr>
            <a:cxnSpLocks/>
          </p:cNvCxnSpPr>
          <p:nvPr/>
        </p:nvCxnSpPr>
        <p:spPr>
          <a:xfrm>
            <a:off x="1525981"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11" name="直線コネクタ 110">
            <a:extLst>
              <a:ext uri="{FF2B5EF4-FFF2-40B4-BE49-F238E27FC236}">
                <a16:creationId xmlns:a16="http://schemas.microsoft.com/office/drawing/2014/main" id="{5EC2CCB7-6768-4BAE-A994-D082D592E57C}"/>
              </a:ext>
            </a:extLst>
          </p:cNvPr>
          <p:cNvCxnSpPr>
            <a:cxnSpLocks/>
          </p:cNvCxnSpPr>
          <p:nvPr/>
        </p:nvCxnSpPr>
        <p:spPr>
          <a:xfrm>
            <a:off x="3378479" y="909725"/>
            <a:ext cx="0" cy="5807221"/>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12" name="直線コネクタ 111">
            <a:extLst>
              <a:ext uri="{FF2B5EF4-FFF2-40B4-BE49-F238E27FC236}">
                <a16:creationId xmlns:a16="http://schemas.microsoft.com/office/drawing/2014/main" id="{EDF7E748-AE5A-4B10-9BC6-A1E9BE157B9D}"/>
              </a:ext>
            </a:extLst>
          </p:cNvPr>
          <p:cNvCxnSpPr>
            <a:cxnSpLocks/>
          </p:cNvCxnSpPr>
          <p:nvPr/>
        </p:nvCxnSpPr>
        <p:spPr>
          <a:xfrm>
            <a:off x="6059903" y="909725"/>
            <a:ext cx="0" cy="5918914"/>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BDF26C17-448E-4CEB-85FE-E0377FFB648B}"/>
              </a:ext>
            </a:extLst>
          </p:cNvPr>
          <p:cNvCxnSpPr>
            <a:cxnSpLocks/>
          </p:cNvCxnSpPr>
          <p:nvPr/>
        </p:nvCxnSpPr>
        <p:spPr>
          <a:xfrm>
            <a:off x="8917497" y="909725"/>
            <a:ext cx="0" cy="5918914"/>
          </a:xfrm>
          <a:prstGeom prst="line">
            <a:avLst/>
          </a:prstGeom>
          <a:ln w="19050">
            <a:solidFill>
              <a:schemeClr val="bg1">
                <a:lumMod val="75000"/>
              </a:schemeClr>
            </a:solidFill>
            <a:tailEnd type="none"/>
          </a:ln>
        </p:spPr>
        <p:style>
          <a:lnRef idx="1">
            <a:schemeClr val="accent1"/>
          </a:lnRef>
          <a:fillRef idx="0">
            <a:schemeClr val="accent1"/>
          </a:fillRef>
          <a:effectRef idx="0">
            <a:schemeClr val="accent1"/>
          </a:effectRef>
          <a:fontRef idx="minor">
            <a:schemeClr val="tx1"/>
          </a:fontRef>
        </p:style>
      </p:cxnSp>
      <p:sp>
        <p:nvSpPr>
          <p:cNvPr id="115" name="角丸四角形 86">
            <a:extLst>
              <a:ext uri="{FF2B5EF4-FFF2-40B4-BE49-F238E27FC236}">
                <a16:creationId xmlns:a16="http://schemas.microsoft.com/office/drawing/2014/main" id="{1EE1EB7F-73CE-4CD1-960F-4A96E8DDC922}"/>
              </a:ext>
            </a:extLst>
          </p:cNvPr>
          <p:cNvSpPr/>
          <p:nvPr/>
        </p:nvSpPr>
        <p:spPr>
          <a:xfrm>
            <a:off x="1918147" y="651190"/>
            <a:ext cx="1117452" cy="200303"/>
          </a:xfrm>
          <a:prstGeom prst="roundRect">
            <a:avLst>
              <a:gd name="adj" fmla="val 50000"/>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80" dirty="0">
                <a:solidFill>
                  <a:schemeClr val="tx1"/>
                </a:solidFill>
                <a:latin typeface="Meiryo UI" panose="020B0604030504040204" pitchFamily="50" charset="-128"/>
                <a:ea typeface="Meiryo UI" panose="020B0604030504040204" pitchFamily="50" charset="-128"/>
              </a:rPr>
              <a:t>直下型地震</a:t>
            </a:r>
            <a:endParaRPr kumimoji="1" lang="ja-JP" altLang="en-US" sz="138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p:txBody>
      </p:sp>
      <p:sp>
        <p:nvSpPr>
          <p:cNvPr id="116" name="角丸四角形 86">
            <a:extLst>
              <a:ext uri="{FF2B5EF4-FFF2-40B4-BE49-F238E27FC236}">
                <a16:creationId xmlns:a16="http://schemas.microsoft.com/office/drawing/2014/main" id="{069114A0-4918-45DD-90F7-741FF0196C44}"/>
              </a:ext>
            </a:extLst>
          </p:cNvPr>
          <p:cNvSpPr/>
          <p:nvPr/>
        </p:nvSpPr>
        <p:spPr>
          <a:xfrm>
            <a:off x="4236108" y="651191"/>
            <a:ext cx="1117452" cy="200303"/>
          </a:xfrm>
          <a:prstGeom prst="roundRect">
            <a:avLst>
              <a:gd name="adj" fmla="val 50000"/>
            </a:avLst>
          </a:prstGeom>
          <a:solidFill>
            <a:srgbClr val="0000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南海トラフ</a:t>
            </a:r>
          </a:p>
        </p:txBody>
      </p:sp>
      <p:sp>
        <p:nvSpPr>
          <p:cNvPr id="117" name="角丸四角形 86">
            <a:extLst>
              <a:ext uri="{FF2B5EF4-FFF2-40B4-BE49-F238E27FC236}">
                <a16:creationId xmlns:a16="http://schemas.microsoft.com/office/drawing/2014/main" id="{BF8A96E4-C27E-49AF-B0D9-CA4940625873}"/>
              </a:ext>
            </a:extLst>
          </p:cNvPr>
          <p:cNvSpPr/>
          <p:nvPr/>
        </p:nvSpPr>
        <p:spPr>
          <a:xfrm>
            <a:off x="6951032" y="651191"/>
            <a:ext cx="1117452" cy="200303"/>
          </a:xfrm>
          <a:prstGeom prst="roundRect">
            <a:avLst>
              <a:gd name="adj" fmla="val 5000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80" dirty="0">
                <a:solidFill>
                  <a:schemeClr val="bg1"/>
                </a:solidFill>
                <a:latin typeface="Meiryo UI" panose="020B0604030504040204" pitchFamily="50" charset="-128"/>
                <a:ea typeface="Meiryo UI" panose="020B0604030504040204" pitchFamily="50" charset="-128"/>
              </a:rPr>
              <a:t>災害シナリオ</a:t>
            </a:r>
            <a:endParaRPr kumimoji="1" lang="ja-JP" altLang="en-US" sz="138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119" name="四角形: 角を丸くする 34">
            <a:extLst>
              <a:ext uri="{FF2B5EF4-FFF2-40B4-BE49-F238E27FC236}">
                <a16:creationId xmlns:a16="http://schemas.microsoft.com/office/drawing/2014/main" id="{EE3E53D8-2D40-4924-9A67-8C960743924D}"/>
              </a:ext>
            </a:extLst>
          </p:cNvPr>
          <p:cNvSpPr/>
          <p:nvPr/>
        </p:nvSpPr>
        <p:spPr>
          <a:xfrm>
            <a:off x="2664679" y="1305974"/>
            <a:ext cx="1440356" cy="204421"/>
          </a:xfrm>
          <a:prstGeom prst="roundRect">
            <a:avLst/>
          </a:prstGeom>
          <a:gradFill>
            <a:gsLst>
              <a:gs pos="0">
                <a:schemeClr val="bg1"/>
              </a:gs>
              <a:gs pos="100000">
                <a:schemeClr val="accent6"/>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予測</a:t>
            </a: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手法の決定</a:t>
            </a:r>
          </a:p>
        </p:txBody>
      </p:sp>
      <p:sp>
        <p:nvSpPr>
          <p:cNvPr id="120" name="四角形: 角を丸くする 119">
            <a:extLst>
              <a:ext uri="{FF2B5EF4-FFF2-40B4-BE49-F238E27FC236}">
                <a16:creationId xmlns:a16="http://schemas.microsoft.com/office/drawing/2014/main" id="{1B5D0616-1021-436B-A6DC-2562E2DC567B}"/>
              </a:ext>
            </a:extLst>
          </p:cNvPr>
          <p:cNvSpPr/>
          <p:nvPr/>
        </p:nvSpPr>
        <p:spPr>
          <a:xfrm>
            <a:off x="2664678" y="1546859"/>
            <a:ext cx="1440358" cy="201277"/>
          </a:xfrm>
          <a:prstGeom prst="roundRect">
            <a:avLst/>
          </a:prstGeom>
          <a:gradFill>
            <a:gsLst>
              <a:gs pos="0">
                <a:schemeClr val="bg1"/>
              </a:gs>
              <a:gs pos="100000">
                <a:schemeClr val="accent6"/>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地盤</a:t>
            </a: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モデルの設定</a:t>
            </a:r>
          </a:p>
        </p:txBody>
      </p:sp>
      <p:sp>
        <p:nvSpPr>
          <p:cNvPr id="10" name="正方形/長方形 9">
            <a:extLst>
              <a:ext uri="{FF2B5EF4-FFF2-40B4-BE49-F238E27FC236}">
                <a16:creationId xmlns:a16="http://schemas.microsoft.com/office/drawing/2014/main" id="{543FE87A-BEF6-4F7E-B2F1-3D29FAE423E5}"/>
              </a:ext>
            </a:extLst>
          </p:cNvPr>
          <p:cNvSpPr/>
          <p:nvPr/>
        </p:nvSpPr>
        <p:spPr>
          <a:xfrm>
            <a:off x="2566799" y="1143510"/>
            <a:ext cx="1636117" cy="650531"/>
          </a:xfrm>
          <a:prstGeom prst="rect">
            <a:avLst/>
          </a:prstGeom>
          <a:ln w="15875">
            <a:solidFill>
              <a:schemeClr val="accent6"/>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8" name="フローチャート: 代替処理 117">
            <a:extLst>
              <a:ext uri="{FF2B5EF4-FFF2-40B4-BE49-F238E27FC236}">
                <a16:creationId xmlns:a16="http://schemas.microsoft.com/office/drawing/2014/main" id="{BB66131C-893D-4DCB-B38E-9E5F541304F6}"/>
              </a:ext>
            </a:extLst>
          </p:cNvPr>
          <p:cNvSpPr/>
          <p:nvPr/>
        </p:nvSpPr>
        <p:spPr>
          <a:xfrm>
            <a:off x="2700246" y="1017510"/>
            <a:ext cx="1369223" cy="252000"/>
          </a:xfrm>
          <a:prstGeom prst="flowChartAlternateProcess">
            <a:avLst/>
          </a:prstGeom>
          <a:solidFill>
            <a:schemeClr val="accent1"/>
          </a:solidFill>
          <a:ln>
            <a:noFill/>
            <a:headEnd type="triangle"/>
          </a:ln>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a:ea typeface="Meiryo UI"/>
                <a:cs typeface="+mn-cs"/>
              </a:rPr>
              <a:t>地震動・震度の推計</a:t>
            </a:r>
          </a:p>
        </p:txBody>
      </p:sp>
      <p:sp>
        <p:nvSpPr>
          <p:cNvPr id="122" name="四角形: 角を丸くする 121">
            <a:extLst>
              <a:ext uri="{FF2B5EF4-FFF2-40B4-BE49-F238E27FC236}">
                <a16:creationId xmlns:a16="http://schemas.microsoft.com/office/drawing/2014/main" id="{F51B094F-8B8B-4800-80AC-FFB5DD85B138}"/>
              </a:ext>
            </a:extLst>
          </p:cNvPr>
          <p:cNvSpPr/>
          <p:nvPr/>
        </p:nvSpPr>
        <p:spPr>
          <a:xfrm>
            <a:off x="4378924" y="2185066"/>
            <a:ext cx="1487609" cy="200303"/>
          </a:xfrm>
          <a:prstGeom prst="roundRect">
            <a:avLst/>
          </a:prstGeom>
          <a:gradFill>
            <a:gsLst>
              <a:gs pos="0">
                <a:schemeClr val="bg1"/>
              </a:gs>
              <a:gs pos="100000">
                <a:schemeClr val="accent5">
                  <a:lumMod val="60000"/>
                  <a:lumOff val="40000"/>
                </a:schemeClr>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シミュレーション条件設定</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3" name="正方形/長方形 122">
            <a:extLst>
              <a:ext uri="{FF2B5EF4-FFF2-40B4-BE49-F238E27FC236}">
                <a16:creationId xmlns:a16="http://schemas.microsoft.com/office/drawing/2014/main" id="{20F48A17-4F60-4858-B662-64A99C86D0C2}"/>
              </a:ext>
            </a:extLst>
          </p:cNvPr>
          <p:cNvSpPr/>
          <p:nvPr/>
        </p:nvSpPr>
        <p:spPr>
          <a:xfrm>
            <a:off x="4322645" y="2019231"/>
            <a:ext cx="1600167" cy="1485899"/>
          </a:xfrm>
          <a:prstGeom prst="rect">
            <a:avLst/>
          </a:prstGeom>
          <a:ln w="15875">
            <a:solidFill>
              <a:srgbClr val="0000CC"/>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1" name="フローチャート: 代替処理 120">
            <a:extLst>
              <a:ext uri="{FF2B5EF4-FFF2-40B4-BE49-F238E27FC236}">
                <a16:creationId xmlns:a16="http://schemas.microsoft.com/office/drawing/2014/main" id="{0AC803EF-95E3-41F7-9623-BE16B5BC8683}"/>
              </a:ext>
            </a:extLst>
          </p:cNvPr>
          <p:cNvSpPr/>
          <p:nvPr/>
        </p:nvSpPr>
        <p:spPr>
          <a:xfrm>
            <a:off x="4577654" y="1895453"/>
            <a:ext cx="1090148" cy="252000"/>
          </a:xfrm>
          <a:prstGeom prst="flowChartAlternateProcess">
            <a:avLst/>
          </a:prstGeom>
          <a:solidFill>
            <a:schemeClr val="accent1"/>
          </a:solidFill>
          <a:ln>
            <a:noFill/>
            <a:headEnd type="triangle"/>
          </a:ln>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a:ea typeface="Meiryo UI"/>
                <a:cs typeface="+mn-cs"/>
              </a:rPr>
              <a:t>津波浸水想定</a:t>
            </a:r>
          </a:p>
        </p:txBody>
      </p:sp>
      <p:sp>
        <p:nvSpPr>
          <p:cNvPr id="125" name="四角形: 角を丸くする 124">
            <a:extLst>
              <a:ext uri="{FF2B5EF4-FFF2-40B4-BE49-F238E27FC236}">
                <a16:creationId xmlns:a16="http://schemas.microsoft.com/office/drawing/2014/main" id="{2DCE2F24-A77F-4631-90EB-44C7929C5489}"/>
              </a:ext>
            </a:extLst>
          </p:cNvPr>
          <p:cNvSpPr/>
          <p:nvPr/>
        </p:nvSpPr>
        <p:spPr>
          <a:xfrm>
            <a:off x="7662844" y="2184961"/>
            <a:ext cx="1007063"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シナリオ方向性</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6" name="四角形: 角を丸くする 125">
            <a:extLst>
              <a:ext uri="{FF2B5EF4-FFF2-40B4-BE49-F238E27FC236}">
                <a16:creationId xmlns:a16="http://schemas.microsoft.com/office/drawing/2014/main" id="{DA7F6852-6120-4FBB-A75F-9587AAF8A6AD}"/>
              </a:ext>
            </a:extLst>
          </p:cNvPr>
          <p:cNvSpPr/>
          <p:nvPr/>
        </p:nvSpPr>
        <p:spPr>
          <a:xfrm>
            <a:off x="6306712" y="2184961"/>
            <a:ext cx="1007063"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被害想定項目</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7" name="正方形/長方形 126">
            <a:extLst>
              <a:ext uri="{FF2B5EF4-FFF2-40B4-BE49-F238E27FC236}">
                <a16:creationId xmlns:a16="http://schemas.microsoft.com/office/drawing/2014/main" id="{F4AE1F84-7247-4D8D-87AB-7CC113460E4B}"/>
              </a:ext>
            </a:extLst>
          </p:cNvPr>
          <p:cNvSpPr/>
          <p:nvPr/>
        </p:nvSpPr>
        <p:spPr>
          <a:xfrm>
            <a:off x="6216242" y="2032636"/>
            <a:ext cx="2524389" cy="4684309"/>
          </a:xfrm>
          <a:prstGeom prst="rect">
            <a:avLst/>
          </a:prstGeom>
          <a:ln w="15875">
            <a:solidFill>
              <a:srgbClr val="FF99CC"/>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24" name="フローチャート: 代替処理 123">
            <a:extLst>
              <a:ext uri="{FF2B5EF4-FFF2-40B4-BE49-F238E27FC236}">
                <a16:creationId xmlns:a16="http://schemas.microsoft.com/office/drawing/2014/main" id="{90F1AC87-78B7-4C7B-8975-DBA80C1A0F12}"/>
              </a:ext>
            </a:extLst>
          </p:cNvPr>
          <p:cNvSpPr/>
          <p:nvPr/>
        </p:nvSpPr>
        <p:spPr>
          <a:xfrm>
            <a:off x="7068724" y="1895453"/>
            <a:ext cx="1090148" cy="252000"/>
          </a:xfrm>
          <a:prstGeom prst="flowChartAlternateProcess">
            <a:avLst/>
          </a:prstGeom>
          <a:solidFill>
            <a:schemeClr val="accent1"/>
          </a:solidFill>
          <a:ln>
            <a:noFill/>
            <a:headEnd type="triangle"/>
          </a:ln>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a:ea typeface="Meiryo UI"/>
                <a:cs typeface="+mn-cs"/>
              </a:rPr>
              <a:t>災害シナリオ</a:t>
            </a:r>
          </a:p>
        </p:txBody>
      </p:sp>
      <p:sp>
        <p:nvSpPr>
          <p:cNvPr id="128" name="四角形: 角を丸くする 127">
            <a:extLst>
              <a:ext uri="{FF2B5EF4-FFF2-40B4-BE49-F238E27FC236}">
                <a16:creationId xmlns:a16="http://schemas.microsoft.com/office/drawing/2014/main" id="{F7D13599-4879-452E-B122-40037E676F25}"/>
              </a:ext>
            </a:extLst>
          </p:cNvPr>
          <p:cNvSpPr/>
          <p:nvPr/>
        </p:nvSpPr>
        <p:spPr>
          <a:xfrm>
            <a:off x="6306712" y="2680416"/>
            <a:ext cx="1007063"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被害想定項目</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29" name="四角形: 角を丸くする 128">
            <a:extLst>
              <a:ext uri="{FF2B5EF4-FFF2-40B4-BE49-F238E27FC236}">
                <a16:creationId xmlns:a16="http://schemas.microsoft.com/office/drawing/2014/main" id="{BB6F8396-1A60-4A92-8763-2C999172A696}"/>
              </a:ext>
            </a:extLst>
          </p:cNvPr>
          <p:cNvSpPr/>
          <p:nvPr/>
        </p:nvSpPr>
        <p:spPr>
          <a:xfrm>
            <a:off x="6306712" y="2922461"/>
            <a:ext cx="1007063"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750" b="0" i="0" u="none" strike="noStrike" kern="1200" cap="none" spc="0" normalizeH="0" baseline="0" noProof="0" dirty="0">
                <a:ln>
                  <a:noFill/>
                </a:ln>
                <a:solidFill>
                  <a:prstClr val="black"/>
                </a:solidFill>
                <a:effectLst/>
                <a:uLnTx/>
                <a:uFillTx/>
                <a:latin typeface="Meiryo UI"/>
                <a:ea typeface="Meiryo UI"/>
                <a:cs typeface="+mn-cs"/>
              </a:rPr>
              <a:t>被害想定算定方法</a:t>
            </a:r>
            <a:endParaRPr kumimoji="1" lang="en-US" altLang="ja-JP" sz="75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30" name="四角形: 角を丸くする 129">
            <a:extLst>
              <a:ext uri="{FF2B5EF4-FFF2-40B4-BE49-F238E27FC236}">
                <a16:creationId xmlns:a16="http://schemas.microsoft.com/office/drawing/2014/main" id="{DF4FF9FC-DA33-49D8-A0C1-57B2B1080B41}"/>
              </a:ext>
            </a:extLst>
          </p:cNvPr>
          <p:cNvSpPr/>
          <p:nvPr/>
        </p:nvSpPr>
        <p:spPr>
          <a:xfrm>
            <a:off x="7662844" y="2796453"/>
            <a:ext cx="1007063"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シナリオ骨格</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31" name="四角形: 角を丸くする 130">
            <a:extLst>
              <a:ext uri="{FF2B5EF4-FFF2-40B4-BE49-F238E27FC236}">
                <a16:creationId xmlns:a16="http://schemas.microsoft.com/office/drawing/2014/main" id="{72B22B14-B226-493E-BFE1-036A5D62F504}"/>
              </a:ext>
            </a:extLst>
          </p:cNvPr>
          <p:cNvSpPr/>
          <p:nvPr/>
        </p:nvSpPr>
        <p:spPr>
          <a:xfrm>
            <a:off x="4378924" y="3251196"/>
            <a:ext cx="1487609" cy="200303"/>
          </a:xfrm>
          <a:prstGeom prst="roundRect">
            <a:avLst/>
          </a:prstGeom>
          <a:gradFill>
            <a:gsLst>
              <a:gs pos="0">
                <a:schemeClr val="bg1"/>
              </a:gs>
              <a:gs pos="100000">
                <a:schemeClr val="accent5">
                  <a:lumMod val="60000"/>
                  <a:lumOff val="40000"/>
                </a:schemeClr>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南海トラフ浸水想定</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12" name="直線コネクタ 11">
            <a:extLst>
              <a:ext uri="{FF2B5EF4-FFF2-40B4-BE49-F238E27FC236}">
                <a16:creationId xmlns:a16="http://schemas.microsoft.com/office/drawing/2014/main" id="{BBA5018C-D2F3-4F89-9FF1-961B4480F931}"/>
              </a:ext>
            </a:extLst>
          </p:cNvPr>
          <p:cNvCxnSpPr>
            <a:stCxn id="122" idx="2"/>
            <a:endCxn id="131" idx="0"/>
          </p:cNvCxnSpPr>
          <p:nvPr/>
        </p:nvCxnSpPr>
        <p:spPr>
          <a:xfrm>
            <a:off x="5122729" y="2385369"/>
            <a:ext cx="0" cy="865827"/>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4" name="四角形: 角を丸くする 34">
            <a:extLst>
              <a:ext uri="{FF2B5EF4-FFF2-40B4-BE49-F238E27FC236}">
                <a16:creationId xmlns:a16="http://schemas.microsoft.com/office/drawing/2014/main" id="{AC541BFD-98D5-466F-8C69-D37CCBB47F3C}"/>
              </a:ext>
            </a:extLst>
          </p:cNvPr>
          <p:cNvSpPr/>
          <p:nvPr/>
        </p:nvSpPr>
        <p:spPr>
          <a:xfrm>
            <a:off x="3486014" y="3840572"/>
            <a:ext cx="1440356" cy="204421"/>
          </a:xfrm>
          <a:prstGeom prst="roundRect">
            <a:avLst/>
          </a:prstGeom>
          <a:gradFill>
            <a:gsLst>
              <a:gs pos="0">
                <a:schemeClr val="bg1"/>
              </a:gs>
              <a:gs pos="100000">
                <a:schemeClr val="accent6"/>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震度・液状化分布</a:t>
            </a:r>
            <a:endParaRPr kumimoji="1" lang="ja-JP" altLang="en-US"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35" name="正方形/長方形 134">
            <a:extLst>
              <a:ext uri="{FF2B5EF4-FFF2-40B4-BE49-F238E27FC236}">
                <a16:creationId xmlns:a16="http://schemas.microsoft.com/office/drawing/2014/main" id="{88651D90-8F4D-46EC-A7CA-88D5DA801358}"/>
              </a:ext>
            </a:extLst>
          </p:cNvPr>
          <p:cNvSpPr/>
          <p:nvPr/>
        </p:nvSpPr>
        <p:spPr>
          <a:xfrm>
            <a:off x="3440413" y="3678109"/>
            <a:ext cx="1524000" cy="423394"/>
          </a:xfrm>
          <a:prstGeom prst="rect">
            <a:avLst/>
          </a:prstGeom>
          <a:ln w="15875">
            <a:solidFill>
              <a:schemeClr val="accent6"/>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6" name="フローチャート: 代替処理 135">
            <a:extLst>
              <a:ext uri="{FF2B5EF4-FFF2-40B4-BE49-F238E27FC236}">
                <a16:creationId xmlns:a16="http://schemas.microsoft.com/office/drawing/2014/main" id="{9D651E35-D31B-47D4-B677-880490AB8BC1}"/>
              </a:ext>
            </a:extLst>
          </p:cNvPr>
          <p:cNvSpPr/>
          <p:nvPr/>
        </p:nvSpPr>
        <p:spPr>
          <a:xfrm>
            <a:off x="3521581" y="3552108"/>
            <a:ext cx="1369223" cy="252000"/>
          </a:xfrm>
          <a:prstGeom prst="flowChartAlternateProcess">
            <a:avLst/>
          </a:prstGeom>
          <a:solidFill>
            <a:schemeClr val="accent1"/>
          </a:solidFill>
          <a:ln>
            <a:noFill/>
            <a:headEnd type="triangle"/>
          </a:ln>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a:ea typeface="Meiryo UI"/>
                <a:cs typeface="+mn-cs"/>
              </a:rPr>
              <a:t>地震動・震度の推計</a:t>
            </a:r>
          </a:p>
        </p:txBody>
      </p:sp>
      <p:cxnSp>
        <p:nvCxnSpPr>
          <p:cNvPr id="137" name="直線コネクタ 136">
            <a:extLst>
              <a:ext uri="{FF2B5EF4-FFF2-40B4-BE49-F238E27FC236}">
                <a16:creationId xmlns:a16="http://schemas.microsoft.com/office/drawing/2014/main" id="{B330A469-0E3D-460B-AFE7-66DBF834030F}"/>
              </a:ext>
            </a:extLst>
          </p:cNvPr>
          <p:cNvCxnSpPr>
            <a:cxnSpLocks/>
          </p:cNvCxnSpPr>
          <p:nvPr/>
        </p:nvCxnSpPr>
        <p:spPr>
          <a:xfrm>
            <a:off x="3644449" y="1776617"/>
            <a:ext cx="0" cy="1775491"/>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8" name="四角形: 角を丸くする 137">
            <a:extLst>
              <a:ext uri="{FF2B5EF4-FFF2-40B4-BE49-F238E27FC236}">
                <a16:creationId xmlns:a16="http://schemas.microsoft.com/office/drawing/2014/main" id="{9FA15E8A-775F-499F-9CC9-E8F3E5E60E7C}"/>
              </a:ext>
            </a:extLst>
          </p:cNvPr>
          <p:cNvSpPr/>
          <p:nvPr/>
        </p:nvSpPr>
        <p:spPr>
          <a:xfrm>
            <a:off x="6306712" y="3503681"/>
            <a:ext cx="1007063"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被害想定項目</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39" name="四角形: 角を丸くする 138">
            <a:extLst>
              <a:ext uri="{FF2B5EF4-FFF2-40B4-BE49-F238E27FC236}">
                <a16:creationId xmlns:a16="http://schemas.microsoft.com/office/drawing/2014/main" id="{CDCA2390-2477-4D6C-A502-CC835A71A79C}"/>
              </a:ext>
            </a:extLst>
          </p:cNvPr>
          <p:cNvSpPr/>
          <p:nvPr/>
        </p:nvSpPr>
        <p:spPr>
          <a:xfrm>
            <a:off x="6306712" y="3745726"/>
            <a:ext cx="1007063"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750" b="0" i="0" u="none" strike="noStrike" kern="1200" cap="none" spc="0" normalizeH="0" baseline="0" noProof="0" dirty="0">
                <a:ln>
                  <a:noFill/>
                </a:ln>
                <a:solidFill>
                  <a:prstClr val="black"/>
                </a:solidFill>
                <a:effectLst/>
                <a:uLnTx/>
                <a:uFillTx/>
                <a:latin typeface="Meiryo UI"/>
                <a:ea typeface="Meiryo UI"/>
                <a:cs typeface="+mn-cs"/>
              </a:rPr>
              <a:t>被害想定算定方法</a:t>
            </a:r>
            <a:endParaRPr kumimoji="1" lang="en-US" altLang="ja-JP" sz="75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0" name="四角形: 角を丸くする 139">
            <a:extLst>
              <a:ext uri="{FF2B5EF4-FFF2-40B4-BE49-F238E27FC236}">
                <a16:creationId xmlns:a16="http://schemas.microsoft.com/office/drawing/2014/main" id="{6882D5A2-B32A-44D5-A849-DF4C2D90DF91}"/>
              </a:ext>
            </a:extLst>
          </p:cNvPr>
          <p:cNvSpPr/>
          <p:nvPr/>
        </p:nvSpPr>
        <p:spPr>
          <a:xfrm>
            <a:off x="7662844" y="3504612"/>
            <a:ext cx="1007063" cy="35512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南海トラフ</a:t>
            </a:r>
            <a:endParaRPr kumimoji="1" lang="en-US" altLang="ja-JP" sz="1000" dirty="0">
              <a:solidFill>
                <a:prstClr val="black"/>
              </a:solidFill>
              <a:latin typeface="Meiryo UI"/>
              <a:ea typeface="Meiryo UI"/>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シナリオ素案</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2" name="四角形: 角を丸くする 34">
            <a:extLst>
              <a:ext uri="{FF2B5EF4-FFF2-40B4-BE49-F238E27FC236}">
                <a16:creationId xmlns:a16="http://schemas.microsoft.com/office/drawing/2014/main" id="{0201151F-3923-45AD-A247-9B150F683AF2}"/>
              </a:ext>
            </a:extLst>
          </p:cNvPr>
          <p:cNvSpPr/>
          <p:nvPr/>
        </p:nvSpPr>
        <p:spPr>
          <a:xfrm>
            <a:off x="4369026" y="4627799"/>
            <a:ext cx="1131134" cy="204421"/>
          </a:xfrm>
          <a:prstGeom prst="roundRect">
            <a:avLst/>
          </a:prstGeom>
          <a:gradFill>
            <a:gsLst>
              <a:gs pos="0">
                <a:schemeClr val="bg1"/>
              </a:gs>
              <a:gs pos="100000">
                <a:schemeClr val="accent4">
                  <a:lumMod val="40000"/>
                  <a:lumOff val="60000"/>
                </a:schemeClr>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人的・建物被害</a:t>
            </a:r>
            <a:endParaRPr kumimoji="1" lang="ja-JP" altLang="en-US"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3" name="四角形: 角を丸くする 34">
            <a:extLst>
              <a:ext uri="{FF2B5EF4-FFF2-40B4-BE49-F238E27FC236}">
                <a16:creationId xmlns:a16="http://schemas.microsoft.com/office/drawing/2014/main" id="{FE3A45B7-A3C9-41BD-89D6-782A8EDABE89}"/>
              </a:ext>
            </a:extLst>
          </p:cNvPr>
          <p:cNvSpPr/>
          <p:nvPr/>
        </p:nvSpPr>
        <p:spPr>
          <a:xfrm>
            <a:off x="4369026" y="4857160"/>
            <a:ext cx="1131134" cy="204421"/>
          </a:xfrm>
          <a:prstGeom prst="roundRect">
            <a:avLst/>
          </a:prstGeom>
          <a:gradFill>
            <a:gsLst>
              <a:gs pos="0">
                <a:schemeClr val="bg1"/>
              </a:gs>
              <a:gs pos="100000">
                <a:schemeClr val="accent4">
                  <a:lumMod val="40000"/>
                  <a:lumOff val="60000"/>
                </a:schemeClr>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経済被害</a:t>
            </a:r>
            <a:endParaRPr kumimoji="1" lang="ja-JP" altLang="en-US"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4" name="正方形/長方形 143">
            <a:extLst>
              <a:ext uri="{FF2B5EF4-FFF2-40B4-BE49-F238E27FC236}">
                <a16:creationId xmlns:a16="http://schemas.microsoft.com/office/drawing/2014/main" id="{999F35D9-2A5F-4CFA-96F3-8F14AB84EAFE}"/>
              </a:ext>
            </a:extLst>
          </p:cNvPr>
          <p:cNvSpPr/>
          <p:nvPr/>
        </p:nvSpPr>
        <p:spPr>
          <a:xfrm>
            <a:off x="4165346" y="4443193"/>
            <a:ext cx="1524000" cy="653466"/>
          </a:xfrm>
          <a:prstGeom prst="rect">
            <a:avLst/>
          </a:prstGeom>
          <a:ln w="15875">
            <a:solidFill>
              <a:schemeClr val="accent4">
                <a:lumMod val="60000"/>
                <a:lumOff val="4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1" name="フローチャート: 代替処理 140">
            <a:extLst>
              <a:ext uri="{FF2B5EF4-FFF2-40B4-BE49-F238E27FC236}">
                <a16:creationId xmlns:a16="http://schemas.microsoft.com/office/drawing/2014/main" id="{8A12FC6C-1531-4AA8-864D-FFE7B8AD1FA1}"/>
              </a:ext>
            </a:extLst>
          </p:cNvPr>
          <p:cNvSpPr/>
          <p:nvPr/>
        </p:nvSpPr>
        <p:spPr>
          <a:xfrm>
            <a:off x="4236108" y="4333852"/>
            <a:ext cx="1369223" cy="252000"/>
          </a:xfrm>
          <a:prstGeom prst="flowChartAlternateProcess">
            <a:avLst/>
          </a:prstGeom>
          <a:solidFill>
            <a:schemeClr val="accent1"/>
          </a:solidFill>
          <a:ln>
            <a:noFill/>
            <a:headEnd type="triangle"/>
          </a:ln>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white"/>
                </a:solidFill>
                <a:latin typeface="Meiryo UI"/>
                <a:ea typeface="Meiryo UI"/>
              </a:rPr>
              <a:t>南海トラフ被害想定</a:t>
            </a:r>
            <a:endParaRPr kumimoji="1" lang="ja-JP" altLang="en-US" sz="1000" b="0" i="0" u="none" strike="noStrike" kern="1200" cap="none" spc="0" normalizeH="0" baseline="0" noProof="0" dirty="0">
              <a:ln>
                <a:noFill/>
              </a:ln>
              <a:solidFill>
                <a:prstClr val="white"/>
              </a:solidFill>
              <a:effectLst/>
              <a:uLnTx/>
              <a:uFillTx/>
              <a:latin typeface="Meiryo UI"/>
              <a:ea typeface="Meiryo UI"/>
              <a:cs typeface="+mn-cs"/>
            </a:endParaRPr>
          </a:p>
        </p:txBody>
      </p:sp>
      <p:sp>
        <p:nvSpPr>
          <p:cNvPr id="15" name="フリーフォーム: 図形 14">
            <a:extLst>
              <a:ext uri="{FF2B5EF4-FFF2-40B4-BE49-F238E27FC236}">
                <a16:creationId xmlns:a16="http://schemas.microsoft.com/office/drawing/2014/main" id="{B37ABF55-CC59-4B11-A2A8-C1877288E8A7}"/>
              </a:ext>
            </a:extLst>
          </p:cNvPr>
          <p:cNvSpPr/>
          <p:nvPr/>
        </p:nvSpPr>
        <p:spPr>
          <a:xfrm>
            <a:off x="4164312" y="4099489"/>
            <a:ext cx="746760" cy="230913"/>
          </a:xfrm>
          <a:custGeom>
            <a:avLst/>
            <a:gdLst>
              <a:gd name="connsiteX0" fmla="*/ 0 w 746760"/>
              <a:gd name="connsiteY0" fmla="*/ 0 h 182880"/>
              <a:gd name="connsiteX1" fmla="*/ 0 w 746760"/>
              <a:gd name="connsiteY1" fmla="*/ 99060 h 182880"/>
              <a:gd name="connsiteX2" fmla="*/ 746760 w 746760"/>
              <a:gd name="connsiteY2" fmla="*/ 99060 h 182880"/>
              <a:gd name="connsiteX3" fmla="*/ 746760 w 746760"/>
              <a:gd name="connsiteY3" fmla="*/ 182880 h 182880"/>
            </a:gdLst>
            <a:ahLst/>
            <a:cxnLst>
              <a:cxn ang="0">
                <a:pos x="connsiteX0" y="connsiteY0"/>
              </a:cxn>
              <a:cxn ang="0">
                <a:pos x="connsiteX1" y="connsiteY1"/>
              </a:cxn>
              <a:cxn ang="0">
                <a:pos x="connsiteX2" y="connsiteY2"/>
              </a:cxn>
              <a:cxn ang="0">
                <a:pos x="connsiteX3" y="connsiteY3"/>
              </a:cxn>
            </a:cxnLst>
            <a:rect l="l" t="t" r="r" b="b"/>
            <a:pathLst>
              <a:path w="746760" h="182880">
                <a:moveTo>
                  <a:pt x="0" y="0"/>
                </a:moveTo>
                <a:lnTo>
                  <a:pt x="0" y="99060"/>
                </a:lnTo>
                <a:lnTo>
                  <a:pt x="746760" y="99060"/>
                </a:lnTo>
                <a:lnTo>
                  <a:pt x="746760" y="182880"/>
                </a:lnTo>
              </a:path>
            </a:pathLst>
          </a:custGeom>
          <a:no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フリーフォーム: 図形 15">
            <a:extLst>
              <a:ext uri="{FF2B5EF4-FFF2-40B4-BE49-F238E27FC236}">
                <a16:creationId xmlns:a16="http://schemas.microsoft.com/office/drawing/2014/main" id="{F5CBE8A5-0049-4E5D-9AB1-E20EF8CDF89F}"/>
              </a:ext>
            </a:extLst>
          </p:cNvPr>
          <p:cNvSpPr/>
          <p:nvPr/>
        </p:nvSpPr>
        <p:spPr>
          <a:xfrm>
            <a:off x="4911072" y="3508580"/>
            <a:ext cx="217170" cy="716640"/>
          </a:xfrm>
          <a:custGeom>
            <a:avLst/>
            <a:gdLst>
              <a:gd name="connsiteX0" fmla="*/ 217170 w 217170"/>
              <a:gd name="connsiteY0" fmla="*/ 0 h 1101090"/>
              <a:gd name="connsiteX1" fmla="*/ 217170 w 217170"/>
              <a:gd name="connsiteY1" fmla="*/ 1101090 h 1101090"/>
              <a:gd name="connsiteX2" fmla="*/ 0 w 217170"/>
              <a:gd name="connsiteY2" fmla="*/ 1101090 h 1101090"/>
            </a:gdLst>
            <a:ahLst/>
            <a:cxnLst>
              <a:cxn ang="0">
                <a:pos x="connsiteX0" y="connsiteY0"/>
              </a:cxn>
              <a:cxn ang="0">
                <a:pos x="connsiteX1" y="connsiteY1"/>
              </a:cxn>
              <a:cxn ang="0">
                <a:pos x="connsiteX2" y="connsiteY2"/>
              </a:cxn>
            </a:cxnLst>
            <a:rect l="l" t="t" r="r" b="b"/>
            <a:pathLst>
              <a:path w="217170" h="1101090">
                <a:moveTo>
                  <a:pt x="217170" y="0"/>
                </a:moveTo>
                <a:lnTo>
                  <a:pt x="217170" y="1101090"/>
                </a:lnTo>
                <a:lnTo>
                  <a:pt x="0" y="1101090"/>
                </a:lnTo>
              </a:path>
            </a:pathLst>
          </a:custGeom>
          <a:noFill/>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コネクタ 17">
            <a:extLst>
              <a:ext uri="{FF2B5EF4-FFF2-40B4-BE49-F238E27FC236}">
                <a16:creationId xmlns:a16="http://schemas.microsoft.com/office/drawing/2014/main" id="{DE7CF1EB-24DC-472D-8B87-BCD8566690FD}"/>
              </a:ext>
            </a:extLst>
          </p:cNvPr>
          <p:cNvCxnSpPr>
            <a:stCxn id="126" idx="2"/>
            <a:endCxn id="128" idx="0"/>
          </p:cNvCxnSpPr>
          <p:nvPr/>
        </p:nvCxnSpPr>
        <p:spPr>
          <a:xfrm>
            <a:off x="6810244" y="2385264"/>
            <a:ext cx="0" cy="295152"/>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5915A82A-07B9-448C-A9C5-072B8BA93D1B}"/>
              </a:ext>
            </a:extLst>
          </p:cNvPr>
          <p:cNvCxnSpPr>
            <a:stCxn id="129" idx="2"/>
            <a:endCxn id="138" idx="0"/>
          </p:cNvCxnSpPr>
          <p:nvPr/>
        </p:nvCxnSpPr>
        <p:spPr>
          <a:xfrm>
            <a:off x="6810244" y="3122764"/>
            <a:ext cx="0" cy="380917"/>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フリーフォーム: 図形 20">
            <a:extLst>
              <a:ext uri="{FF2B5EF4-FFF2-40B4-BE49-F238E27FC236}">
                <a16:creationId xmlns:a16="http://schemas.microsoft.com/office/drawing/2014/main" id="{669EFD1D-E5E6-4EE8-8B94-219B77BA8AD7}"/>
              </a:ext>
            </a:extLst>
          </p:cNvPr>
          <p:cNvSpPr/>
          <p:nvPr/>
        </p:nvSpPr>
        <p:spPr>
          <a:xfrm>
            <a:off x="5133462" y="3946028"/>
            <a:ext cx="1692010" cy="279191"/>
          </a:xfrm>
          <a:custGeom>
            <a:avLst/>
            <a:gdLst>
              <a:gd name="connsiteX0" fmla="*/ 1554480 w 1554480"/>
              <a:gd name="connsiteY0" fmla="*/ 0 h 419100"/>
              <a:gd name="connsiteX1" fmla="*/ 1554480 w 1554480"/>
              <a:gd name="connsiteY1" fmla="*/ 419100 h 419100"/>
              <a:gd name="connsiteX2" fmla="*/ 0 w 1554480"/>
              <a:gd name="connsiteY2" fmla="*/ 419100 h 419100"/>
            </a:gdLst>
            <a:ahLst/>
            <a:cxnLst>
              <a:cxn ang="0">
                <a:pos x="connsiteX0" y="connsiteY0"/>
              </a:cxn>
              <a:cxn ang="0">
                <a:pos x="connsiteX1" y="connsiteY1"/>
              </a:cxn>
              <a:cxn ang="0">
                <a:pos x="connsiteX2" y="connsiteY2"/>
              </a:cxn>
            </a:cxnLst>
            <a:rect l="l" t="t" r="r" b="b"/>
            <a:pathLst>
              <a:path w="1554480" h="419100">
                <a:moveTo>
                  <a:pt x="1554480" y="0"/>
                </a:moveTo>
                <a:lnTo>
                  <a:pt x="1554480" y="419100"/>
                </a:lnTo>
                <a:lnTo>
                  <a:pt x="0" y="419100"/>
                </a:lnTo>
              </a:path>
            </a:pathLst>
          </a:custGeom>
          <a:noFill/>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51" name="直線コネクタ 50">
            <a:extLst>
              <a:ext uri="{FF2B5EF4-FFF2-40B4-BE49-F238E27FC236}">
                <a16:creationId xmlns:a16="http://schemas.microsoft.com/office/drawing/2014/main" id="{09CA0622-AA77-44B6-9CCB-86829BFD13A3}"/>
              </a:ext>
            </a:extLst>
          </p:cNvPr>
          <p:cNvCxnSpPr>
            <a:stCxn id="125" idx="2"/>
            <a:endCxn id="130" idx="0"/>
          </p:cNvCxnSpPr>
          <p:nvPr/>
        </p:nvCxnSpPr>
        <p:spPr>
          <a:xfrm>
            <a:off x="8166376" y="2385264"/>
            <a:ext cx="0" cy="411189"/>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2066A221-24CD-4B52-96BA-084A9A87B47F}"/>
              </a:ext>
            </a:extLst>
          </p:cNvPr>
          <p:cNvCxnSpPr>
            <a:cxnSpLocks/>
            <a:stCxn id="130" idx="2"/>
            <a:endCxn id="140" idx="0"/>
          </p:cNvCxnSpPr>
          <p:nvPr/>
        </p:nvCxnSpPr>
        <p:spPr>
          <a:xfrm>
            <a:off x="8166376" y="2996756"/>
            <a:ext cx="0" cy="507856"/>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5" name="四角形: 角を丸くする 144">
            <a:extLst>
              <a:ext uri="{FF2B5EF4-FFF2-40B4-BE49-F238E27FC236}">
                <a16:creationId xmlns:a16="http://schemas.microsoft.com/office/drawing/2014/main" id="{6BD6284F-76BF-4046-9DEB-050B761A366D}"/>
              </a:ext>
            </a:extLst>
          </p:cNvPr>
          <p:cNvSpPr/>
          <p:nvPr/>
        </p:nvSpPr>
        <p:spPr>
          <a:xfrm>
            <a:off x="6969901" y="4845707"/>
            <a:ext cx="1431864"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南海トラフ災害シナリオ</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63" name="直線コネクタ 62">
            <a:extLst>
              <a:ext uri="{FF2B5EF4-FFF2-40B4-BE49-F238E27FC236}">
                <a16:creationId xmlns:a16="http://schemas.microsoft.com/office/drawing/2014/main" id="{BD6825C5-FCE8-48ED-81E0-BBBD7E466E39}"/>
              </a:ext>
            </a:extLst>
          </p:cNvPr>
          <p:cNvCxnSpPr>
            <a:cxnSpLocks/>
            <a:endCxn id="145" idx="1"/>
          </p:cNvCxnSpPr>
          <p:nvPr/>
        </p:nvCxnSpPr>
        <p:spPr>
          <a:xfrm>
            <a:off x="5689346" y="4945859"/>
            <a:ext cx="1280555"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直線コネクタ 67">
            <a:extLst>
              <a:ext uri="{FF2B5EF4-FFF2-40B4-BE49-F238E27FC236}">
                <a16:creationId xmlns:a16="http://schemas.microsoft.com/office/drawing/2014/main" id="{D69502D4-B463-4351-BE41-1DAC492B18EC}"/>
              </a:ext>
            </a:extLst>
          </p:cNvPr>
          <p:cNvCxnSpPr>
            <a:cxnSpLocks/>
          </p:cNvCxnSpPr>
          <p:nvPr/>
        </p:nvCxnSpPr>
        <p:spPr>
          <a:xfrm>
            <a:off x="7869936" y="3859735"/>
            <a:ext cx="0" cy="972485"/>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6" name="四角形: 角を丸くする 34">
            <a:extLst>
              <a:ext uri="{FF2B5EF4-FFF2-40B4-BE49-F238E27FC236}">
                <a16:creationId xmlns:a16="http://schemas.microsoft.com/office/drawing/2014/main" id="{1C5B7CF9-5092-46C9-9B90-99766BF8F574}"/>
              </a:ext>
            </a:extLst>
          </p:cNvPr>
          <p:cNvSpPr/>
          <p:nvPr/>
        </p:nvSpPr>
        <p:spPr>
          <a:xfrm>
            <a:off x="1760068" y="5543906"/>
            <a:ext cx="1440356" cy="204421"/>
          </a:xfrm>
          <a:prstGeom prst="roundRect">
            <a:avLst/>
          </a:prstGeom>
          <a:gradFill>
            <a:gsLst>
              <a:gs pos="0">
                <a:schemeClr val="bg1"/>
              </a:gs>
              <a:gs pos="100000">
                <a:schemeClr val="accent6"/>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震度・液状化分布</a:t>
            </a:r>
            <a:endParaRPr kumimoji="1" lang="ja-JP" altLang="en-US"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47" name="正方形/長方形 146">
            <a:extLst>
              <a:ext uri="{FF2B5EF4-FFF2-40B4-BE49-F238E27FC236}">
                <a16:creationId xmlns:a16="http://schemas.microsoft.com/office/drawing/2014/main" id="{59E11D18-3F59-4E90-9B8C-79445EFA095B}"/>
              </a:ext>
            </a:extLst>
          </p:cNvPr>
          <p:cNvSpPr/>
          <p:nvPr/>
        </p:nvSpPr>
        <p:spPr>
          <a:xfrm>
            <a:off x="1714467" y="5381443"/>
            <a:ext cx="1524000" cy="423394"/>
          </a:xfrm>
          <a:prstGeom prst="rect">
            <a:avLst/>
          </a:prstGeom>
          <a:ln w="15875">
            <a:solidFill>
              <a:schemeClr val="accent6"/>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8" name="フローチャート: 代替処理 147">
            <a:extLst>
              <a:ext uri="{FF2B5EF4-FFF2-40B4-BE49-F238E27FC236}">
                <a16:creationId xmlns:a16="http://schemas.microsoft.com/office/drawing/2014/main" id="{274EB910-9A01-4D18-935E-6D4EFB502EB7}"/>
              </a:ext>
            </a:extLst>
          </p:cNvPr>
          <p:cNvSpPr/>
          <p:nvPr/>
        </p:nvSpPr>
        <p:spPr>
          <a:xfrm>
            <a:off x="1795635" y="5255442"/>
            <a:ext cx="1369223" cy="252000"/>
          </a:xfrm>
          <a:prstGeom prst="flowChartAlternateProcess">
            <a:avLst/>
          </a:prstGeom>
          <a:solidFill>
            <a:schemeClr val="accent1"/>
          </a:solidFill>
          <a:ln>
            <a:noFill/>
            <a:headEnd type="triangle"/>
          </a:ln>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white"/>
                </a:solidFill>
                <a:effectLst/>
                <a:uLnTx/>
                <a:uFillTx/>
                <a:latin typeface="Meiryo UI"/>
                <a:ea typeface="Meiryo UI"/>
                <a:cs typeface="+mn-cs"/>
              </a:rPr>
              <a:t>地震動・震度の推計</a:t>
            </a:r>
          </a:p>
        </p:txBody>
      </p:sp>
      <p:sp>
        <p:nvSpPr>
          <p:cNvPr id="152" name="四角形: 角を丸くする 151">
            <a:extLst>
              <a:ext uri="{FF2B5EF4-FFF2-40B4-BE49-F238E27FC236}">
                <a16:creationId xmlns:a16="http://schemas.microsoft.com/office/drawing/2014/main" id="{E973AC4B-EBB4-4B82-857D-02B4A8A34E34}"/>
              </a:ext>
            </a:extLst>
          </p:cNvPr>
          <p:cNvSpPr/>
          <p:nvPr/>
        </p:nvSpPr>
        <p:spPr>
          <a:xfrm>
            <a:off x="7662844" y="5335775"/>
            <a:ext cx="1007063" cy="351226"/>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直下型</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シナリオ素案</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156" name="直線コネクタ 155">
            <a:extLst>
              <a:ext uri="{FF2B5EF4-FFF2-40B4-BE49-F238E27FC236}">
                <a16:creationId xmlns:a16="http://schemas.microsoft.com/office/drawing/2014/main" id="{1874F6E1-F975-45DE-9898-28E625CE967B}"/>
              </a:ext>
            </a:extLst>
          </p:cNvPr>
          <p:cNvCxnSpPr>
            <a:cxnSpLocks/>
            <a:stCxn id="131" idx="3"/>
          </p:cNvCxnSpPr>
          <p:nvPr/>
        </p:nvCxnSpPr>
        <p:spPr>
          <a:xfrm>
            <a:off x="5866533" y="3351348"/>
            <a:ext cx="943711"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id="{BC5F8EB9-1AA0-4897-BECD-4F7287E09B39}"/>
              </a:ext>
            </a:extLst>
          </p:cNvPr>
          <p:cNvCxnSpPr>
            <a:cxnSpLocks/>
          </p:cNvCxnSpPr>
          <p:nvPr/>
        </p:nvCxnSpPr>
        <p:spPr>
          <a:xfrm>
            <a:off x="8519160" y="3859735"/>
            <a:ext cx="0" cy="147604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5" name="四角形: 角を丸くする 34">
            <a:extLst>
              <a:ext uri="{FF2B5EF4-FFF2-40B4-BE49-F238E27FC236}">
                <a16:creationId xmlns:a16="http://schemas.microsoft.com/office/drawing/2014/main" id="{2226DB60-A413-47EA-B864-0D69DA961918}"/>
              </a:ext>
            </a:extLst>
          </p:cNvPr>
          <p:cNvSpPr/>
          <p:nvPr/>
        </p:nvSpPr>
        <p:spPr>
          <a:xfrm>
            <a:off x="1918147" y="6248086"/>
            <a:ext cx="1131134" cy="204421"/>
          </a:xfrm>
          <a:prstGeom prst="roundRect">
            <a:avLst/>
          </a:prstGeom>
          <a:gradFill>
            <a:gsLst>
              <a:gs pos="0">
                <a:schemeClr val="bg1"/>
              </a:gs>
              <a:gs pos="100000">
                <a:schemeClr val="accent4">
                  <a:lumMod val="40000"/>
                  <a:lumOff val="60000"/>
                </a:schemeClr>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人的・建物被害</a:t>
            </a:r>
            <a:endParaRPr kumimoji="1" lang="ja-JP" altLang="en-US"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66" name="四角形: 角を丸くする 34">
            <a:extLst>
              <a:ext uri="{FF2B5EF4-FFF2-40B4-BE49-F238E27FC236}">
                <a16:creationId xmlns:a16="http://schemas.microsoft.com/office/drawing/2014/main" id="{9630DDCC-8ECD-4139-B6B7-59960008B450}"/>
              </a:ext>
            </a:extLst>
          </p:cNvPr>
          <p:cNvSpPr/>
          <p:nvPr/>
        </p:nvSpPr>
        <p:spPr>
          <a:xfrm>
            <a:off x="1918147" y="6477447"/>
            <a:ext cx="1131134" cy="204421"/>
          </a:xfrm>
          <a:prstGeom prst="roundRect">
            <a:avLst/>
          </a:prstGeom>
          <a:gradFill>
            <a:gsLst>
              <a:gs pos="0">
                <a:schemeClr val="bg1"/>
              </a:gs>
              <a:gs pos="100000">
                <a:schemeClr val="accent4">
                  <a:lumMod val="40000"/>
                  <a:lumOff val="60000"/>
                </a:schemeClr>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black"/>
                </a:solidFill>
                <a:latin typeface="Meiryo UI"/>
                <a:ea typeface="Meiryo UI"/>
              </a:rPr>
              <a:t>経済被害</a:t>
            </a:r>
            <a:endParaRPr kumimoji="1" lang="ja-JP" altLang="en-US" sz="1000" b="0" i="0" u="none" strike="noStrike" kern="1200" cap="none" spc="0" normalizeH="0" baseline="0" noProof="0" dirty="0">
              <a:ln>
                <a:noFill/>
              </a:ln>
              <a:solidFill>
                <a:prstClr val="black"/>
              </a:solidFill>
              <a:effectLst/>
              <a:uLnTx/>
              <a:uFillTx/>
              <a:latin typeface="Meiryo UI"/>
              <a:ea typeface="Meiryo UI"/>
              <a:cs typeface="+mn-cs"/>
            </a:endParaRPr>
          </a:p>
        </p:txBody>
      </p:sp>
      <p:sp>
        <p:nvSpPr>
          <p:cNvPr id="167" name="正方形/長方形 166">
            <a:extLst>
              <a:ext uri="{FF2B5EF4-FFF2-40B4-BE49-F238E27FC236}">
                <a16:creationId xmlns:a16="http://schemas.microsoft.com/office/drawing/2014/main" id="{635F489B-74A3-4167-BAC3-FAAEED8EEB8E}"/>
              </a:ext>
            </a:extLst>
          </p:cNvPr>
          <p:cNvSpPr/>
          <p:nvPr/>
        </p:nvSpPr>
        <p:spPr>
          <a:xfrm>
            <a:off x="1714467" y="6063480"/>
            <a:ext cx="1524000" cy="653466"/>
          </a:xfrm>
          <a:prstGeom prst="rect">
            <a:avLst/>
          </a:prstGeom>
          <a:ln w="15875">
            <a:solidFill>
              <a:schemeClr val="accent4">
                <a:lumMod val="60000"/>
                <a:lumOff val="40000"/>
              </a:schemeClr>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8" name="フローチャート: 代替処理 167">
            <a:extLst>
              <a:ext uri="{FF2B5EF4-FFF2-40B4-BE49-F238E27FC236}">
                <a16:creationId xmlns:a16="http://schemas.microsoft.com/office/drawing/2014/main" id="{7732ED9D-25E4-4900-A004-E7DF57DF6F34}"/>
              </a:ext>
            </a:extLst>
          </p:cNvPr>
          <p:cNvSpPr/>
          <p:nvPr/>
        </p:nvSpPr>
        <p:spPr>
          <a:xfrm>
            <a:off x="1785229" y="5954139"/>
            <a:ext cx="1369223" cy="252000"/>
          </a:xfrm>
          <a:prstGeom prst="flowChartAlternateProcess">
            <a:avLst/>
          </a:prstGeom>
          <a:solidFill>
            <a:schemeClr val="accent1"/>
          </a:solidFill>
          <a:ln>
            <a:noFill/>
            <a:headEnd type="triangle"/>
          </a:ln>
        </p:spPr>
        <p:style>
          <a:lnRef idx="3">
            <a:schemeClr val="lt1"/>
          </a:lnRef>
          <a:fillRef idx="1">
            <a:schemeClr val="accent5"/>
          </a:fillRef>
          <a:effectRef idx="1">
            <a:schemeClr val="accent5"/>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dirty="0">
                <a:solidFill>
                  <a:prstClr val="white"/>
                </a:solidFill>
                <a:latin typeface="Meiryo UI"/>
                <a:ea typeface="Meiryo UI"/>
              </a:rPr>
              <a:t>直下型被害想定</a:t>
            </a:r>
            <a:endParaRPr kumimoji="1" lang="ja-JP" altLang="en-US" sz="1000" b="0" i="0" u="none" strike="noStrike" kern="1200" cap="none" spc="0" normalizeH="0" baseline="0" noProof="0" dirty="0">
              <a:ln>
                <a:noFill/>
              </a:ln>
              <a:solidFill>
                <a:prstClr val="white"/>
              </a:solidFill>
              <a:effectLst/>
              <a:uLnTx/>
              <a:uFillTx/>
              <a:latin typeface="Meiryo UI"/>
              <a:ea typeface="Meiryo UI"/>
              <a:cs typeface="+mn-cs"/>
            </a:endParaRPr>
          </a:p>
        </p:txBody>
      </p:sp>
      <p:sp>
        <p:nvSpPr>
          <p:cNvPr id="169" name="四角形: 角を丸くする 168">
            <a:extLst>
              <a:ext uri="{FF2B5EF4-FFF2-40B4-BE49-F238E27FC236}">
                <a16:creationId xmlns:a16="http://schemas.microsoft.com/office/drawing/2014/main" id="{B625702B-6D1C-4CE9-910B-CA9E7966BD08}"/>
              </a:ext>
            </a:extLst>
          </p:cNvPr>
          <p:cNvSpPr/>
          <p:nvPr/>
        </p:nvSpPr>
        <p:spPr>
          <a:xfrm>
            <a:off x="6969901" y="6330942"/>
            <a:ext cx="1431864" cy="200303"/>
          </a:xfrm>
          <a:prstGeom prst="roundRect">
            <a:avLst/>
          </a:prstGeom>
          <a:gradFill>
            <a:gsLst>
              <a:gs pos="0">
                <a:schemeClr val="bg1"/>
              </a:gs>
              <a:gs pos="100000">
                <a:srgbClr val="FF99CC"/>
              </a:gs>
            </a:gsLst>
            <a:path path="circle">
              <a:fillToRect l="50000" t="50000" r="50000" b="50000"/>
            </a:path>
          </a:gradFill>
          <a:ln w="19050">
            <a:noFill/>
            <a:headEnd type="triangle"/>
          </a:ln>
        </p:spPr>
        <p:style>
          <a:lnRef idx="1">
            <a:schemeClr val="dk1"/>
          </a:lnRef>
          <a:fillRef idx="0">
            <a:schemeClr val="dk1"/>
          </a:fillRef>
          <a:effectRef idx="0">
            <a:schemeClr val="dk1"/>
          </a:effectRef>
          <a:fontRef idx="minor">
            <a:schemeClr val="tx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a:ea typeface="Meiryo UI"/>
                <a:cs typeface="+mn-cs"/>
              </a:rPr>
              <a:t>直下型災害シナリオ</a:t>
            </a:r>
            <a:endParaRPr kumimoji="1" lang="en-US" altLang="ja-JP" sz="1000" b="0" i="0" u="none" strike="noStrike" kern="1200" cap="none" spc="0" normalizeH="0" baseline="0" noProof="0" dirty="0">
              <a:ln>
                <a:noFill/>
              </a:ln>
              <a:solidFill>
                <a:prstClr val="black"/>
              </a:solidFill>
              <a:effectLst/>
              <a:uLnTx/>
              <a:uFillTx/>
              <a:latin typeface="Meiryo UI"/>
              <a:ea typeface="Meiryo UI"/>
              <a:cs typeface="+mn-cs"/>
            </a:endParaRPr>
          </a:p>
        </p:txBody>
      </p:sp>
      <p:cxnSp>
        <p:nvCxnSpPr>
          <p:cNvPr id="174" name="直線コネクタ 173">
            <a:extLst>
              <a:ext uri="{FF2B5EF4-FFF2-40B4-BE49-F238E27FC236}">
                <a16:creationId xmlns:a16="http://schemas.microsoft.com/office/drawing/2014/main" id="{1DE0D1F9-2349-4D87-9ED1-5F8A4B6E819A}"/>
              </a:ext>
            </a:extLst>
          </p:cNvPr>
          <p:cNvCxnSpPr>
            <a:cxnSpLocks/>
          </p:cNvCxnSpPr>
          <p:nvPr/>
        </p:nvCxnSpPr>
        <p:spPr>
          <a:xfrm>
            <a:off x="3246539" y="6452507"/>
            <a:ext cx="3723362"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7" name="直線コネクタ 176">
            <a:extLst>
              <a:ext uri="{FF2B5EF4-FFF2-40B4-BE49-F238E27FC236}">
                <a16:creationId xmlns:a16="http://schemas.microsoft.com/office/drawing/2014/main" id="{0D41A15F-6445-4FFC-9C15-CDEF5F5A5BC5}"/>
              </a:ext>
            </a:extLst>
          </p:cNvPr>
          <p:cNvCxnSpPr>
            <a:stCxn id="152" idx="2"/>
          </p:cNvCxnSpPr>
          <p:nvPr/>
        </p:nvCxnSpPr>
        <p:spPr>
          <a:xfrm>
            <a:off x="8166376" y="5687001"/>
            <a:ext cx="0" cy="637606"/>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2" name="直線コネクタ 181">
            <a:extLst>
              <a:ext uri="{FF2B5EF4-FFF2-40B4-BE49-F238E27FC236}">
                <a16:creationId xmlns:a16="http://schemas.microsoft.com/office/drawing/2014/main" id="{4F86F10D-5B05-4DAD-9BEF-3EBA8D3DA951}"/>
              </a:ext>
            </a:extLst>
          </p:cNvPr>
          <p:cNvCxnSpPr>
            <a:stCxn id="147" idx="2"/>
            <a:endCxn id="168" idx="0"/>
          </p:cNvCxnSpPr>
          <p:nvPr/>
        </p:nvCxnSpPr>
        <p:spPr>
          <a:xfrm flipH="1">
            <a:off x="2469841" y="5804837"/>
            <a:ext cx="6626" cy="149302"/>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3" name="フローチャート: 代替処理 182">
            <a:extLst>
              <a:ext uri="{FF2B5EF4-FFF2-40B4-BE49-F238E27FC236}">
                <a16:creationId xmlns:a16="http://schemas.microsoft.com/office/drawing/2014/main" id="{495DC4E8-A152-4A79-B7E6-7B6F9098E532}"/>
              </a:ext>
            </a:extLst>
          </p:cNvPr>
          <p:cNvSpPr/>
          <p:nvPr/>
        </p:nvSpPr>
        <p:spPr>
          <a:xfrm>
            <a:off x="20683" y="1814192"/>
            <a:ext cx="1037868" cy="320636"/>
          </a:xfrm>
          <a:prstGeom prst="flowChartAlternateProcess">
            <a:avLst/>
          </a:prstGeom>
          <a:solidFill>
            <a:srgbClr val="FF6600"/>
          </a:solidFill>
          <a:ln>
            <a:noFill/>
            <a:headEnd type="triangle"/>
          </a:ln>
        </p:spPr>
        <p:style>
          <a:lnRef idx="3">
            <a:schemeClr val="lt1"/>
          </a:lnRef>
          <a:fillRef idx="1">
            <a:schemeClr val="accent5"/>
          </a:fillRef>
          <a:effectRef idx="1">
            <a:schemeClr val="accent5"/>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Meiryo UI"/>
                <a:ea typeface="Meiryo UI"/>
                <a:cs typeface="+mn-cs"/>
              </a:rPr>
              <a:t>内閣府</a:t>
            </a:r>
            <a:endParaRPr kumimoji="1" lang="en-US" altLang="ja-JP" sz="900" b="0" i="0" u="none" strike="noStrike" kern="1200" cap="none" spc="0" normalizeH="0" baseline="0" noProof="0" dirty="0">
              <a:ln>
                <a:noFill/>
              </a:ln>
              <a:solidFill>
                <a:prstClr val="white"/>
              </a:solidFill>
              <a:effectLst/>
              <a:uLnTx/>
              <a:uFillTx/>
              <a:latin typeface="Meiryo UI"/>
              <a:ea typeface="Meiryo UI"/>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Meiryo UI"/>
                <a:ea typeface="Meiryo UI"/>
                <a:cs typeface="+mn-cs"/>
              </a:rPr>
              <a:t>南海トラフ想定公表</a:t>
            </a:r>
            <a:endParaRPr kumimoji="1" lang="en-US" altLang="ja-JP" sz="900" b="0" i="0" u="none" strike="noStrike" kern="1200" cap="none" spc="0" normalizeH="0" baseline="0" noProof="0" dirty="0">
              <a:ln>
                <a:noFill/>
              </a:ln>
              <a:solidFill>
                <a:prstClr val="white"/>
              </a:solidFill>
              <a:effectLst/>
              <a:uLnTx/>
              <a:uFillTx/>
              <a:latin typeface="Meiryo UI"/>
              <a:ea typeface="Meiryo UI"/>
              <a:cs typeface="+mn-cs"/>
            </a:endParaRPr>
          </a:p>
        </p:txBody>
      </p:sp>
      <p:sp>
        <p:nvSpPr>
          <p:cNvPr id="185" name="フローチャート: 代替処理 184">
            <a:extLst>
              <a:ext uri="{FF2B5EF4-FFF2-40B4-BE49-F238E27FC236}">
                <a16:creationId xmlns:a16="http://schemas.microsoft.com/office/drawing/2014/main" id="{09B6351C-0C4D-48F1-8400-E072480F7C89}"/>
              </a:ext>
            </a:extLst>
          </p:cNvPr>
          <p:cNvSpPr/>
          <p:nvPr/>
        </p:nvSpPr>
        <p:spPr>
          <a:xfrm>
            <a:off x="19061" y="2401431"/>
            <a:ext cx="968579" cy="320636"/>
          </a:xfrm>
          <a:prstGeom prst="flowChartAlternateProcess">
            <a:avLst/>
          </a:prstGeom>
          <a:solidFill>
            <a:srgbClr val="FF6600"/>
          </a:solidFill>
          <a:ln>
            <a:noFill/>
            <a:headEnd type="triangle"/>
          </a:ln>
        </p:spPr>
        <p:style>
          <a:lnRef idx="3">
            <a:schemeClr val="lt1"/>
          </a:lnRef>
          <a:fillRef idx="1">
            <a:schemeClr val="accent5"/>
          </a:fillRef>
          <a:effectRef idx="1">
            <a:schemeClr val="accent5"/>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dirty="0">
                <a:solidFill>
                  <a:prstClr val="white"/>
                </a:solidFill>
                <a:latin typeface="Meiryo UI"/>
                <a:ea typeface="Meiryo UI"/>
              </a:rPr>
              <a:t>推進本部</a:t>
            </a:r>
            <a:endParaRPr kumimoji="1" lang="en-US" altLang="ja-JP" sz="900" b="0" i="0" u="none" strike="noStrike" kern="1200" cap="none" spc="0" normalizeH="0" baseline="0" noProof="0" dirty="0">
              <a:ln>
                <a:noFill/>
              </a:ln>
              <a:solidFill>
                <a:prstClr val="white"/>
              </a:solidFill>
              <a:effectLst/>
              <a:uLnTx/>
              <a:uFillTx/>
              <a:latin typeface="Meiryo UI"/>
              <a:ea typeface="Meiryo UI"/>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900" dirty="0">
                <a:solidFill>
                  <a:prstClr val="white"/>
                </a:solidFill>
                <a:latin typeface="Meiryo UI"/>
                <a:ea typeface="Meiryo UI"/>
              </a:rPr>
              <a:t>活断層長期評価</a:t>
            </a:r>
            <a:endParaRPr kumimoji="1" lang="en-US" altLang="ja-JP" sz="900" b="0" i="0" u="none" strike="noStrike" kern="1200" cap="none" spc="0" normalizeH="0" baseline="0" noProof="0" dirty="0">
              <a:ln>
                <a:noFill/>
              </a:ln>
              <a:solidFill>
                <a:prstClr val="white"/>
              </a:solidFill>
              <a:effectLst/>
              <a:uLnTx/>
              <a:uFillTx/>
              <a:latin typeface="Meiryo UI"/>
              <a:ea typeface="Meiryo UI"/>
              <a:cs typeface="+mn-cs"/>
            </a:endParaRPr>
          </a:p>
        </p:txBody>
      </p:sp>
      <p:cxnSp>
        <p:nvCxnSpPr>
          <p:cNvPr id="187" name="直線コネクタ 186">
            <a:extLst>
              <a:ext uri="{FF2B5EF4-FFF2-40B4-BE49-F238E27FC236}">
                <a16:creationId xmlns:a16="http://schemas.microsoft.com/office/drawing/2014/main" id="{2939BB73-B546-46AB-95B5-E1828B226062}"/>
              </a:ext>
            </a:extLst>
          </p:cNvPr>
          <p:cNvCxnSpPr>
            <a:cxnSpLocks/>
          </p:cNvCxnSpPr>
          <p:nvPr/>
        </p:nvCxnSpPr>
        <p:spPr>
          <a:xfrm>
            <a:off x="939567" y="2085726"/>
            <a:ext cx="2686015" cy="0"/>
          </a:xfrm>
          <a:prstGeom prst="line">
            <a:avLst/>
          </a:prstGeom>
          <a:ln w="19050">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1B993D46-F554-47FF-981D-D8A3CA0B6DAE}"/>
              </a:ext>
            </a:extLst>
          </p:cNvPr>
          <p:cNvCxnSpPr>
            <a:cxnSpLocks/>
          </p:cNvCxnSpPr>
          <p:nvPr/>
        </p:nvCxnSpPr>
        <p:spPr>
          <a:xfrm>
            <a:off x="2939773" y="1776617"/>
            <a:ext cx="0" cy="3476441"/>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9" name="直線コネクタ 188">
            <a:extLst>
              <a:ext uri="{FF2B5EF4-FFF2-40B4-BE49-F238E27FC236}">
                <a16:creationId xmlns:a16="http://schemas.microsoft.com/office/drawing/2014/main" id="{96CEDAF1-60CF-473B-875A-19261AA761D9}"/>
              </a:ext>
            </a:extLst>
          </p:cNvPr>
          <p:cNvCxnSpPr>
            <a:cxnSpLocks/>
          </p:cNvCxnSpPr>
          <p:nvPr/>
        </p:nvCxnSpPr>
        <p:spPr>
          <a:xfrm>
            <a:off x="973123" y="2487523"/>
            <a:ext cx="1966650" cy="0"/>
          </a:xfrm>
          <a:prstGeom prst="line">
            <a:avLst/>
          </a:prstGeom>
          <a:ln w="19050">
            <a:solidFill>
              <a:srgbClr val="FF6600"/>
            </a:solidFill>
            <a:tailEnd type="triangle"/>
          </a:ln>
        </p:spPr>
        <p:style>
          <a:lnRef idx="1">
            <a:schemeClr val="accent1"/>
          </a:lnRef>
          <a:fillRef idx="0">
            <a:schemeClr val="accent1"/>
          </a:fillRef>
          <a:effectRef idx="0">
            <a:schemeClr val="accent1"/>
          </a:effectRef>
          <a:fontRef idx="minor">
            <a:schemeClr val="tx1"/>
          </a:fontRef>
        </p:style>
      </p:cxnSp>
      <p:cxnSp>
        <p:nvCxnSpPr>
          <p:cNvPr id="192" name="直線コネクタ 191">
            <a:extLst>
              <a:ext uri="{FF2B5EF4-FFF2-40B4-BE49-F238E27FC236}">
                <a16:creationId xmlns:a16="http://schemas.microsoft.com/office/drawing/2014/main" id="{E2452AD1-EF73-4C5B-AB3A-DA89CC40D0A1}"/>
              </a:ext>
            </a:extLst>
          </p:cNvPr>
          <p:cNvCxnSpPr>
            <a:cxnSpLocks/>
          </p:cNvCxnSpPr>
          <p:nvPr/>
        </p:nvCxnSpPr>
        <p:spPr>
          <a:xfrm>
            <a:off x="6059903" y="3351348"/>
            <a:ext cx="2098969" cy="0"/>
          </a:xfrm>
          <a:prstGeom prst="line">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4" name="直線コネクタ 193">
            <a:extLst>
              <a:ext uri="{FF2B5EF4-FFF2-40B4-BE49-F238E27FC236}">
                <a16:creationId xmlns:a16="http://schemas.microsoft.com/office/drawing/2014/main" id="{54AA8F99-B7C6-4BF2-991C-C68BC09D747F}"/>
              </a:ext>
            </a:extLst>
          </p:cNvPr>
          <p:cNvCxnSpPr>
            <a:cxnSpLocks/>
          </p:cNvCxnSpPr>
          <p:nvPr/>
        </p:nvCxnSpPr>
        <p:spPr>
          <a:xfrm>
            <a:off x="2553369" y="2085726"/>
            <a:ext cx="1769276" cy="0"/>
          </a:xfrm>
          <a:prstGeom prst="line">
            <a:avLst/>
          </a:prstGeom>
          <a:ln w="19050">
            <a:solidFill>
              <a:srgbClr val="FF6600"/>
            </a:solidFill>
            <a:tailEnd type="triangle"/>
          </a:ln>
        </p:spPr>
        <p:style>
          <a:lnRef idx="1">
            <a:schemeClr val="accent1"/>
          </a:lnRef>
          <a:fillRef idx="0">
            <a:schemeClr val="accent1"/>
          </a:fillRef>
          <a:effectRef idx="0">
            <a:schemeClr val="accent1"/>
          </a:effectRef>
          <a:fontRef idx="minor">
            <a:schemeClr val="tx1"/>
          </a:fontRef>
        </p:style>
      </p:cxnSp>
      <p:sp>
        <p:nvSpPr>
          <p:cNvPr id="8" name="矢印: 右 7">
            <a:extLst>
              <a:ext uri="{FF2B5EF4-FFF2-40B4-BE49-F238E27FC236}">
                <a16:creationId xmlns:a16="http://schemas.microsoft.com/office/drawing/2014/main" id="{80AC11EB-802D-4E8D-90C6-AA9E42A433C3}"/>
              </a:ext>
            </a:extLst>
          </p:cNvPr>
          <p:cNvSpPr>
            <a:spLocks noChangeAspect="1"/>
          </p:cNvSpPr>
          <p:nvPr/>
        </p:nvSpPr>
        <p:spPr>
          <a:xfrm>
            <a:off x="5644548" y="4369059"/>
            <a:ext cx="180439" cy="162463"/>
          </a:xfrm>
          <a:prstGeom prst="rightArrow">
            <a:avLst>
              <a:gd name="adj1" fmla="val 50000"/>
              <a:gd name="adj2" fmla="val 59373"/>
            </a:avLst>
          </a:prstGeom>
          <a:solidFill>
            <a:schemeClr val="bg1"/>
          </a:solid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楕円 8">
            <a:extLst>
              <a:ext uri="{FF2B5EF4-FFF2-40B4-BE49-F238E27FC236}">
                <a16:creationId xmlns:a16="http://schemas.microsoft.com/office/drawing/2014/main" id="{22425C24-4190-4B25-A0D7-1125AF220BF2}"/>
              </a:ext>
            </a:extLst>
          </p:cNvPr>
          <p:cNvSpPr/>
          <p:nvPr/>
        </p:nvSpPr>
        <p:spPr>
          <a:xfrm>
            <a:off x="5860868" y="4331249"/>
            <a:ext cx="362803" cy="231020"/>
          </a:xfrm>
          <a:prstGeom prst="ellipse">
            <a:avLst/>
          </a:prstGeom>
          <a:solidFill>
            <a:schemeClr val="accent1">
              <a:lumMod val="40000"/>
              <a:lumOff val="60000"/>
            </a:schemeClr>
          </a:solid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kumimoji="1" lang="ja-JP" altLang="en-US" sz="1000" dirty="0"/>
              <a:t>公表</a:t>
            </a:r>
          </a:p>
        </p:txBody>
      </p:sp>
      <p:sp>
        <p:nvSpPr>
          <p:cNvPr id="153" name="矢印: 右 152">
            <a:extLst>
              <a:ext uri="{FF2B5EF4-FFF2-40B4-BE49-F238E27FC236}">
                <a16:creationId xmlns:a16="http://schemas.microsoft.com/office/drawing/2014/main" id="{100F7318-B177-4618-8479-DBDB36499CB3}"/>
              </a:ext>
            </a:extLst>
          </p:cNvPr>
          <p:cNvSpPr>
            <a:spLocks noChangeAspect="1"/>
          </p:cNvSpPr>
          <p:nvPr/>
        </p:nvSpPr>
        <p:spPr>
          <a:xfrm>
            <a:off x="3178485" y="5996639"/>
            <a:ext cx="180439" cy="162463"/>
          </a:xfrm>
          <a:prstGeom prst="rightArrow">
            <a:avLst>
              <a:gd name="adj1" fmla="val 50000"/>
              <a:gd name="adj2" fmla="val 59373"/>
            </a:avLst>
          </a:prstGeom>
          <a:solidFill>
            <a:schemeClr val="bg1"/>
          </a:solid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4" name="楕円 153">
            <a:extLst>
              <a:ext uri="{FF2B5EF4-FFF2-40B4-BE49-F238E27FC236}">
                <a16:creationId xmlns:a16="http://schemas.microsoft.com/office/drawing/2014/main" id="{CDDC9B06-5A31-40F8-AF90-2CBE6CDFF6C2}"/>
              </a:ext>
            </a:extLst>
          </p:cNvPr>
          <p:cNvSpPr/>
          <p:nvPr/>
        </p:nvSpPr>
        <p:spPr>
          <a:xfrm>
            <a:off x="3394805" y="5958829"/>
            <a:ext cx="362803" cy="231020"/>
          </a:xfrm>
          <a:prstGeom prst="ellipse">
            <a:avLst/>
          </a:prstGeom>
          <a:solidFill>
            <a:schemeClr val="accent1">
              <a:lumMod val="40000"/>
              <a:lumOff val="60000"/>
            </a:schemeClr>
          </a:solid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kumimoji="1" lang="ja-JP" altLang="en-US" sz="1000" dirty="0"/>
              <a:t>公表</a:t>
            </a:r>
          </a:p>
        </p:txBody>
      </p:sp>
      <p:sp>
        <p:nvSpPr>
          <p:cNvPr id="155" name="矢印: 右 154">
            <a:extLst>
              <a:ext uri="{FF2B5EF4-FFF2-40B4-BE49-F238E27FC236}">
                <a16:creationId xmlns:a16="http://schemas.microsoft.com/office/drawing/2014/main" id="{0E3703D8-4135-4E21-BE6C-B8AFBB8470D3}"/>
              </a:ext>
            </a:extLst>
          </p:cNvPr>
          <p:cNvSpPr>
            <a:spLocks noChangeAspect="1"/>
          </p:cNvSpPr>
          <p:nvPr/>
        </p:nvSpPr>
        <p:spPr>
          <a:xfrm>
            <a:off x="8420346" y="4873398"/>
            <a:ext cx="180439" cy="162463"/>
          </a:xfrm>
          <a:prstGeom prst="rightArrow">
            <a:avLst>
              <a:gd name="adj1" fmla="val 50000"/>
              <a:gd name="adj2" fmla="val 59373"/>
            </a:avLst>
          </a:prstGeom>
          <a:solidFill>
            <a:schemeClr val="bg1"/>
          </a:solid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7" name="楕円 156">
            <a:extLst>
              <a:ext uri="{FF2B5EF4-FFF2-40B4-BE49-F238E27FC236}">
                <a16:creationId xmlns:a16="http://schemas.microsoft.com/office/drawing/2014/main" id="{D30799D4-9C28-450A-B17E-4B15F1D5CEAC}"/>
              </a:ext>
            </a:extLst>
          </p:cNvPr>
          <p:cNvSpPr/>
          <p:nvPr/>
        </p:nvSpPr>
        <p:spPr>
          <a:xfrm>
            <a:off x="8636666" y="4835588"/>
            <a:ext cx="362803" cy="231020"/>
          </a:xfrm>
          <a:prstGeom prst="ellipse">
            <a:avLst/>
          </a:prstGeom>
          <a:solidFill>
            <a:schemeClr val="accent1">
              <a:lumMod val="40000"/>
              <a:lumOff val="60000"/>
            </a:schemeClr>
          </a:solid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kumimoji="1" lang="ja-JP" altLang="en-US" sz="1000" dirty="0"/>
              <a:t>公表</a:t>
            </a:r>
          </a:p>
        </p:txBody>
      </p:sp>
      <p:sp>
        <p:nvSpPr>
          <p:cNvPr id="158" name="矢印: 右 157">
            <a:extLst>
              <a:ext uri="{FF2B5EF4-FFF2-40B4-BE49-F238E27FC236}">
                <a16:creationId xmlns:a16="http://schemas.microsoft.com/office/drawing/2014/main" id="{24AF9DED-79C5-4981-952C-63477203F395}"/>
              </a:ext>
            </a:extLst>
          </p:cNvPr>
          <p:cNvSpPr>
            <a:spLocks noChangeAspect="1"/>
          </p:cNvSpPr>
          <p:nvPr/>
        </p:nvSpPr>
        <p:spPr>
          <a:xfrm>
            <a:off x="8445441" y="6362417"/>
            <a:ext cx="180439" cy="162463"/>
          </a:xfrm>
          <a:prstGeom prst="rightArrow">
            <a:avLst>
              <a:gd name="adj1" fmla="val 50000"/>
              <a:gd name="adj2" fmla="val 59373"/>
            </a:avLst>
          </a:prstGeom>
          <a:solidFill>
            <a:schemeClr val="bg1"/>
          </a:solid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0" name="楕円 159">
            <a:extLst>
              <a:ext uri="{FF2B5EF4-FFF2-40B4-BE49-F238E27FC236}">
                <a16:creationId xmlns:a16="http://schemas.microsoft.com/office/drawing/2014/main" id="{BF5F00D6-D287-48DA-9D84-98BC0F9DDE98}"/>
              </a:ext>
            </a:extLst>
          </p:cNvPr>
          <p:cNvSpPr/>
          <p:nvPr/>
        </p:nvSpPr>
        <p:spPr>
          <a:xfrm>
            <a:off x="8661761" y="6324607"/>
            <a:ext cx="362803" cy="231020"/>
          </a:xfrm>
          <a:prstGeom prst="ellipse">
            <a:avLst/>
          </a:prstGeom>
          <a:solidFill>
            <a:schemeClr val="accent1">
              <a:lumMod val="40000"/>
              <a:lumOff val="60000"/>
            </a:schemeClr>
          </a:solidFill>
          <a:ln w="19050">
            <a:solidFill>
              <a:schemeClr val="tx1"/>
            </a:solidFill>
            <a:tailEnd type="triangle"/>
          </a:ln>
        </p:spPr>
        <p:style>
          <a:lnRef idx="1">
            <a:schemeClr val="accent1"/>
          </a:lnRef>
          <a:fillRef idx="0">
            <a:schemeClr val="accent1"/>
          </a:fillRef>
          <a:effectRef idx="0">
            <a:schemeClr val="accent1"/>
          </a:effectRef>
          <a:fontRef idx="minor">
            <a:schemeClr val="tx1"/>
          </a:fontRef>
        </p:style>
        <p:txBody>
          <a:bodyPr lIns="0" tIns="0" rIns="0" bIns="0" rtlCol="0" anchor="ctr"/>
          <a:lstStyle/>
          <a:p>
            <a:pPr algn="ctr"/>
            <a:r>
              <a:rPr kumimoji="1" lang="ja-JP" altLang="en-US" sz="1000" dirty="0"/>
              <a:t>公表</a:t>
            </a:r>
          </a:p>
        </p:txBody>
      </p:sp>
    </p:spTree>
    <p:extLst>
      <p:ext uri="{BB962C8B-B14F-4D97-AF65-F5344CB8AC3E}">
        <p14:creationId xmlns:p14="http://schemas.microsoft.com/office/powerpoint/2010/main" val="422655826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12700">
          <a:prstDash val="dash"/>
          <a:headEnd type="none" w="med" len="med"/>
          <a:tailEnd type="triangle" w="med" len="med"/>
        </a:ln>
      </a:spPr>
      <a:bodyPr rtlCol="0" anchor="ctr"/>
      <a:lstStyle>
        <a:defPPr algn="ctr">
          <a:defRPr kumimoji="1"/>
        </a:defPPr>
      </a:lstStyle>
      <a:style>
        <a:lnRef idx="1">
          <a:schemeClr val="dk1"/>
        </a:lnRef>
        <a:fillRef idx="0">
          <a:schemeClr val="dk1"/>
        </a:fillRef>
        <a:effectRef idx="0">
          <a:schemeClr val="dk1"/>
        </a:effectRef>
        <a:fontRef idx="minor">
          <a:schemeClr val="tx1"/>
        </a:fontRef>
      </a:style>
    </a:spDef>
    <a:lnDef>
      <a:spPr>
        <a:ln w="12700">
          <a:prstDash val="dash"/>
          <a:tailEnd type="triangle"/>
        </a:ln>
      </a:spPr>
      <a:bodyPr/>
      <a:lstStyle/>
      <a:style>
        <a:lnRef idx="1">
          <a:schemeClr val="dk1"/>
        </a:lnRef>
        <a:fillRef idx="0">
          <a:schemeClr val="dk1"/>
        </a:fillRef>
        <a:effectRef idx="0">
          <a:schemeClr val="dk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ユーザー定義 1">
      <a:dk1>
        <a:sysClr val="windowText" lastClr="000000"/>
      </a:dk1>
      <a:lt1>
        <a:sysClr val="window" lastClr="FFFFFF"/>
      </a:lt1>
      <a:dk2>
        <a:srgbClr val="44546A"/>
      </a:dk2>
      <a:lt2>
        <a:srgbClr val="E7E6E6"/>
      </a:lt2>
      <a:accent1>
        <a:srgbClr val="0000CC"/>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19050">
          <a:solidFill>
            <a:schemeClr val="tx1"/>
          </a:solidFill>
          <a:tailEnd type="triangle"/>
        </a:ln>
      </a:spPr>
      <a:bodyPr rtlCol="0" anchor="ctr"/>
      <a:lstStyle>
        <a:defPPr algn="ctr">
          <a:defRPr kumimoji="1"/>
        </a:defPPr>
      </a:lstStyle>
      <a:style>
        <a:lnRef idx="1">
          <a:schemeClr val="accent1"/>
        </a:lnRef>
        <a:fillRef idx="0">
          <a:schemeClr val="accent1"/>
        </a:fillRef>
        <a:effectRef idx="0">
          <a:schemeClr val="accent1"/>
        </a:effectRef>
        <a:fontRef idx="minor">
          <a:schemeClr val="tx1"/>
        </a:fontRef>
      </a:style>
    </a:spDef>
    <a:lnDef>
      <a:spPr>
        <a:ln w="1905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4228</TotalTime>
  <Words>983</Words>
  <PresentationFormat>画面に合わせる (4:3)</PresentationFormat>
  <Paragraphs>139</Paragraphs>
  <Slides>4</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4</vt:i4>
      </vt:variant>
    </vt:vector>
  </HeadingPairs>
  <TitlesOfParts>
    <vt:vector size="13" baseType="lpstr">
      <vt:lpstr>Meiryo UI</vt:lpstr>
      <vt:lpstr>游ゴシック</vt:lpstr>
      <vt:lpstr>Arial</vt:lpstr>
      <vt:lpstr>Calibri</vt:lpstr>
      <vt:lpstr>Calibri Light</vt:lpstr>
      <vt:lpstr>Wingdings</vt:lpstr>
      <vt:lpstr>Office テーマ</vt:lpstr>
      <vt:lpstr>1_Office テーマ</vt:lpstr>
      <vt:lpstr>ワークシート</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2023-12-14T04:05:04Z</cp:lastPrinted>
  <dcterms:created xsi:type="dcterms:W3CDTF">2023-04-14T08:08:46Z</dcterms:created>
  <dcterms:modified xsi:type="dcterms:W3CDTF">2023-12-14T07:20:43Z</dcterms:modified>
</cp:coreProperties>
</file>