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2"/>
  </p:notesMasterIdLst>
  <p:sldIdLst>
    <p:sldId id="257" r:id="rId2"/>
    <p:sldId id="260" r:id="rId3"/>
    <p:sldId id="262" r:id="rId4"/>
    <p:sldId id="261" r:id="rId5"/>
    <p:sldId id="263" r:id="rId6"/>
    <p:sldId id="264" r:id="rId7"/>
    <p:sldId id="271" r:id="rId8"/>
    <p:sldId id="269" r:id="rId9"/>
    <p:sldId id="267" r:id="rId10"/>
    <p:sldId id="268" r:id="rId1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9900"/>
    <a:srgbClr val="FF9933"/>
    <a:srgbClr val="FF0000"/>
    <a:srgbClr val="66FF66"/>
    <a:srgbClr val="33CC33"/>
    <a:srgbClr val="00FFFF"/>
    <a:srgbClr val="0033CC"/>
    <a:srgbClr val="00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59" autoAdjust="0"/>
    <p:restoredTop sz="94660"/>
  </p:normalViewPr>
  <p:slideViewPr>
    <p:cSldViewPr snapToGrid="0">
      <p:cViewPr varScale="1">
        <p:scale>
          <a:sx n="100" d="100"/>
          <a:sy n="100" d="100"/>
        </p:scale>
        <p:origin x="88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A1BB259-EC03-42DD-8BD0-D7A55012A9E0}" type="datetimeFigureOut">
              <a:rPr kumimoji="1" lang="ja-JP" altLang="en-US" smtClean="0"/>
              <a:t>2023/12/20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7B2078E-94EB-4550-B470-816A9155D44D}" type="slidenum">
              <a:rPr kumimoji="1" lang="ja-JP" altLang="en-US" smtClean="0"/>
              <a:t>‹#›</a:t>
            </a:fld>
            <a:endParaRPr kumimoji="1" lang="ja-JP" altLang="en-US"/>
          </a:p>
        </p:txBody>
      </p:sp>
    </p:spTree>
    <p:extLst>
      <p:ext uri="{BB962C8B-B14F-4D97-AF65-F5344CB8AC3E}">
        <p14:creationId xmlns:p14="http://schemas.microsoft.com/office/powerpoint/2010/main" val="18058673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2023/12/20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40279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2023/12/20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71179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2023/12/20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49144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2023/12/20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94311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B88628-8876-4162-B4DE-71FBF67B7294}" type="datetimeFigureOut">
              <a:rPr kumimoji="1" lang="ja-JP" altLang="en-US" smtClean="0"/>
              <a:t>2023/12/20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26734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2023/12/20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271736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B88628-8876-4162-B4DE-71FBF67B7294}" type="datetimeFigureOut">
              <a:rPr kumimoji="1" lang="ja-JP" altLang="en-US" smtClean="0"/>
              <a:t>2023/12/20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84408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B88628-8876-4162-B4DE-71FBF67B7294}" type="datetimeFigureOut">
              <a:rPr kumimoji="1" lang="ja-JP" altLang="en-US" smtClean="0"/>
              <a:t>2023/12/20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423114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88628-8876-4162-B4DE-71FBF67B7294}" type="datetimeFigureOut">
              <a:rPr kumimoji="1" lang="ja-JP" altLang="en-US" smtClean="0"/>
              <a:t>2023/12/20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27698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2023/12/20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305974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B88628-8876-4162-B4DE-71FBF67B7294}" type="datetimeFigureOut">
              <a:rPr kumimoji="1" lang="ja-JP" altLang="en-US" smtClean="0"/>
              <a:t>2023/12/20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91286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88628-8876-4162-B4DE-71FBF67B7294}" type="datetimeFigureOut">
              <a:rPr kumimoji="1" lang="ja-JP" altLang="en-US" smtClean="0"/>
              <a:t>2023/12/20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A6AB4-C314-4581-B2EB-142FADA2A072}" type="slidenum">
              <a:rPr kumimoji="1" lang="ja-JP" altLang="en-US" smtClean="0"/>
              <a:t>‹#›</a:t>
            </a:fld>
            <a:endParaRPr kumimoji="1" lang="ja-JP" altLang="en-US"/>
          </a:p>
        </p:txBody>
      </p:sp>
    </p:spTree>
    <p:extLst>
      <p:ext uri="{BB962C8B-B14F-4D97-AF65-F5344CB8AC3E}">
        <p14:creationId xmlns:p14="http://schemas.microsoft.com/office/powerpoint/2010/main" val="1678389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751526"/>
            <a:ext cx="6903076" cy="65682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latin typeface="Meiryo UI" panose="020B0604030504040204" pitchFamily="50" charset="-128"/>
                <a:ea typeface="Meiryo UI" panose="020B0604030504040204" pitchFamily="50" charset="-128"/>
              </a:rPr>
              <a:t>民間企業等の地震津波対策について</a:t>
            </a:r>
          </a:p>
        </p:txBody>
      </p:sp>
      <p:sp>
        <p:nvSpPr>
          <p:cNvPr id="2" name="正方形/長方形 1"/>
          <p:cNvSpPr/>
          <p:nvPr/>
        </p:nvSpPr>
        <p:spPr>
          <a:xfrm>
            <a:off x="7340958" y="90153"/>
            <a:ext cx="1661375" cy="4378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eiryo UI" panose="020B0604030504040204" pitchFamily="50" charset="-128"/>
                <a:ea typeface="Meiryo UI" panose="020B0604030504040204" pitchFamily="50" charset="-128"/>
              </a:rPr>
              <a:t>資料－４</a:t>
            </a:r>
            <a:endParaRPr kumimoji="1" lang="ja-JP" altLang="en-US"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518E971B-EAF8-4F0C-AB7A-D5A72E1BF8D8}"/>
              </a:ext>
            </a:extLst>
          </p:cNvPr>
          <p:cNvSpPr txBox="1"/>
          <p:nvPr/>
        </p:nvSpPr>
        <p:spPr>
          <a:xfrm>
            <a:off x="0" y="2467803"/>
            <a:ext cx="6451792" cy="276999"/>
          </a:xfrm>
          <a:prstGeom prst="rect">
            <a:avLst/>
          </a:prstGeom>
          <a:noFill/>
          <a:ln>
            <a:noFill/>
          </a:ln>
        </p:spPr>
        <p:txBody>
          <a:bodyPr wrap="square" rtlCol="0">
            <a:spAutoFit/>
          </a:bodyPr>
          <a:lstStyle/>
          <a:p>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本資料に掲載している内容は令和５年１２月時点の情報である点にご留意ください。</a:t>
            </a: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34841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民間企業等の地震津波対策について</a:t>
            </a:r>
          </a:p>
        </p:txBody>
      </p:sp>
      <p:sp>
        <p:nvSpPr>
          <p:cNvPr id="12"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15033"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9</a:t>
            </a:fld>
            <a:endParaRPr lang="ja-JP" altLang="en-US" sz="1600" dirty="0">
              <a:solidFill>
                <a:schemeClr val="tx1"/>
              </a:solidFill>
            </a:endParaRPr>
          </a:p>
        </p:txBody>
      </p:sp>
      <p:sp>
        <p:nvSpPr>
          <p:cNvPr id="11" name="正方形/長方形 10"/>
          <p:cNvSpPr/>
          <p:nvPr/>
        </p:nvSpPr>
        <p:spPr>
          <a:xfrm>
            <a:off x="193675" y="638755"/>
            <a:ext cx="8870950" cy="592656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8230" y="477769"/>
            <a:ext cx="1558645" cy="320400"/>
          </a:xfrm>
          <a:prstGeom prst="roundRect">
            <a:avLst>
              <a:gd name="adj" fmla="val 20973"/>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latin typeface="Meiryo UI" panose="020B0604030504040204" pitchFamily="50" charset="-128"/>
                <a:ea typeface="Meiryo UI" panose="020B0604030504040204" pitchFamily="50" charset="-128"/>
              </a:rPr>
              <a:t>そ の 他 の 業 種　</a:t>
            </a:r>
            <a:endParaRPr kumimoji="1" lang="en-US" altLang="ja-JP" sz="1400"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33B093E3-6823-CDDF-E050-3B179F945A4B}"/>
              </a:ext>
            </a:extLst>
          </p:cNvPr>
          <p:cNvSpPr txBox="1"/>
          <p:nvPr/>
        </p:nvSpPr>
        <p:spPr>
          <a:xfrm>
            <a:off x="381183" y="923933"/>
            <a:ext cx="8494562" cy="830997"/>
          </a:xfrm>
          <a:prstGeom prst="rect">
            <a:avLst/>
          </a:prstGeom>
          <a:noFill/>
          <a:ln w="25400">
            <a:solidFill>
              <a:schemeClr val="bg1">
                <a:lumMod val="50000"/>
              </a:schemeClr>
            </a:solidFill>
            <a:prstDash val="sysDot"/>
          </a:ln>
        </p:spPr>
        <p:txBody>
          <a:bodyPr wrap="square" rtlCol="0">
            <a:spAutoFit/>
          </a:bodyPr>
          <a:lstStyle/>
          <a:p>
            <a:pPr marL="171450" indent="-171450">
              <a:buClr>
                <a:schemeClr val="tx1"/>
              </a:buClr>
              <a:buFont typeface="Arial" panose="020B0604020202020204" pitchFamily="34" charset="0"/>
              <a:buChar char="•"/>
            </a:pPr>
            <a:r>
              <a:rPr kumimoji="1" lang="en-US" altLang="ja-JP" sz="1200" dirty="0">
                <a:solidFill>
                  <a:srgbClr val="FF0000"/>
                </a:solidFill>
                <a:latin typeface="Meiryo UI" panose="020B0604030504040204" pitchFamily="50" charset="-128"/>
                <a:ea typeface="Meiryo UI" panose="020B0604030504040204" pitchFamily="50" charset="-128"/>
              </a:rPr>
              <a:t>BCP</a:t>
            </a:r>
            <a:r>
              <a:rPr kumimoji="1" lang="ja-JP" altLang="en-US" sz="1200" dirty="0">
                <a:solidFill>
                  <a:srgbClr val="FF0000"/>
                </a:solidFill>
                <a:latin typeface="Meiryo UI" panose="020B0604030504040204" pitchFamily="50" charset="-128"/>
                <a:ea typeface="Meiryo UI" panose="020B0604030504040204" pitchFamily="50" charset="-128"/>
              </a:rPr>
              <a:t>作成</a:t>
            </a:r>
            <a:r>
              <a:rPr kumimoji="1" lang="ja-JP" altLang="en-US" sz="1200" dirty="0">
                <a:latin typeface="Meiryo UI" panose="020B0604030504040204" pitchFamily="50" charset="-128"/>
                <a:ea typeface="Meiryo UI" panose="020B0604030504040204" pitchFamily="50" charset="-128"/>
              </a:rPr>
              <a:t>や</a:t>
            </a:r>
            <a:r>
              <a:rPr kumimoji="1" lang="ja-JP" altLang="en-US" sz="1200" dirty="0">
                <a:solidFill>
                  <a:srgbClr val="FF0000"/>
                </a:solidFill>
                <a:latin typeface="Meiryo UI" panose="020B0604030504040204" pitchFamily="50" charset="-128"/>
                <a:ea typeface="Meiryo UI" panose="020B0604030504040204" pitchFamily="50" charset="-128"/>
              </a:rPr>
              <a:t>防災訓練、備蓄、停電対策</a:t>
            </a:r>
            <a:r>
              <a:rPr kumimoji="1" lang="ja-JP" altLang="en-US" sz="1200" dirty="0">
                <a:latin typeface="Meiryo UI" panose="020B0604030504040204" pitchFamily="50" charset="-128"/>
                <a:ea typeface="Meiryo UI" panose="020B0604030504040204" pitchFamily="50" charset="-128"/>
              </a:rPr>
              <a:t>は、多くの企業で実施。</a:t>
            </a:r>
            <a:endParaRPr kumimoji="1" lang="en-US" altLang="ja-JP" sz="1200" dirty="0">
              <a:latin typeface="Meiryo UI" panose="020B0604030504040204" pitchFamily="50" charset="-128"/>
              <a:ea typeface="Meiryo UI" panose="020B0604030504040204" pitchFamily="50" charset="-128"/>
            </a:endParaRPr>
          </a:p>
          <a:p>
            <a:pPr marL="171450" indent="-171450">
              <a:buClr>
                <a:schemeClr val="tx1"/>
              </a:buClr>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建設業や製造業、エネルギー関連、</a:t>
            </a:r>
            <a:r>
              <a:rPr kumimoji="1" lang="en-US" altLang="ja-JP" sz="1200" dirty="0">
                <a:latin typeface="Meiryo UI" panose="020B0604030504040204" pitchFamily="50" charset="-128"/>
                <a:ea typeface="Meiryo UI" panose="020B0604030504040204" pitchFamily="50" charset="-128"/>
              </a:rPr>
              <a:t>CATV</a:t>
            </a:r>
            <a:r>
              <a:rPr kumimoji="1" lang="ja-JP" altLang="en-US" sz="1200" dirty="0">
                <a:latin typeface="Meiryo UI" panose="020B0604030504040204" pitchFamily="50" charset="-128"/>
                <a:ea typeface="Meiryo UI" panose="020B0604030504040204" pitchFamily="50" charset="-128"/>
              </a:rPr>
              <a:t>では、</a:t>
            </a:r>
            <a:r>
              <a:rPr kumimoji="1" lang="ja-JP" altLang="en-US" sz="1200" dirty="0">
                <a:solidFill>
                  <a:srgbClr val="FF0000"/>
                </a:solidFill>
                <a:latin typeface="Meiryo UI" panose="020B0604030504040204" pitchFamily="50" charset="-128"/>
                <a:ea typeface="Meiryo UI" panose="020B0604030504040204" pitchFamily="50" charset="-128"/>
              </a:rPr>
              <a:t>ハード対策も実施</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marL="171450" indent="-171450">
              <a:buClr>
                <a:schemeClr val="tx1"/>
              </a:buClr>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従業員数百人～数万人の大企業にヒアリングやアンケートを実施。中小企業では、結果が異なると考えられる。</a:t>
            </a:r>
            <a:endParaRPr kumimoji="1" lang="en-US" altLang="ja-JP" sz="1200" u="sng" dirty="0">
              <a:latin typeface="Meiryo UI" panose="020B0604030504040204" pitchFamily="50" charset="-128"/>
              <a:ea typeface="Meiryo UI" panose="020B0604030504040204" pitchFamily="50" charset="-128"/>
            </a:endParaRPr>
          </a:p>
          <a:p>
            <a:pPr marL="171450" indent="-171450">
              <a:buClr>
                <a:schemeClr val="tx1"/>
              </a:buClr>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被害想定の</a:t>
            </a:r>
            <a:r>
              <a:rPr kumimoji="1" lang="ja-JP" altLang="en-US" sz="1200" dirty="0">
                <a:solidFill>
                  <a:srgbClr val="FF0000"/>
                </a:solidFill>
                <a:latin typeface="Meiryo UI" panose="020B0604030504040204" pitchFamily="50" charset="-128"/>
                <a:ea typeface="Meiryo UI" panose="020B0604030504040204" pitchFamily="50" charset="-128"/>
              </a:rPr>
              <a:t>ハザード（地震動、津波浸水深）</a:t>
            </a:r>
            <a:r>
              <a:rPr kumimoji="1" lang="ja-JP" altLang="en-US" sz="1200" dirty="0">
                <a:latin typeface="Meiryo UI" panose="020B0604030504040204" pitchFamily="50" charset="-128"/>
                <a:ea typeface="Meiryo UI" panose="020B0604030504040204" pitchFamily="50" charset="-128"/>
              </a:rPr>
              <a:t>、</a:t>
            </a:r>
            <a:r>
              <a:rPr kumimoji="1" lang="ja-JP" altLang="en-US" sz="1200" dirty="0">
                <a:solidFill>
                  <a:srgbClr val="FF0000"/>
                </a:solidFill>
                <a:latin typeface="Meiryo UI" panose="020B0604030504040204" pitchFamily="50" charset="-128"/>
                <a:ea typeface="Meiryo UI" panose="020B0604030504040204" pitchFamily="50" charset="-128"/>
              </a:rPr>
              <a:t>過去の地震による教訓、事業継続ガイドライン</a:t>
            </a:r>
            <a:r>
              <a:rPr kumimoji="1" lang="ja-JP" altLang="en-US" sz="1200" dirty="0">
                <a:latin typeface="Meiryo UI" panose="020B0604030504040204" pitchFamily="50" charset="-128"/>
                <a:ea typeface="Meiryo UI" panose="020B0604030504040204" pitchFamily="50" charset="-128"/>
              </a:rPr>
              <a:t>が主に活用されている。</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14" name="表 13">
            <a:extLst>
              <a:ext uri="{FF2B5EF4-FFF2-40B4-BE49-F238E27FC236}">
                <a16:creationId xmlns:a16="http://schemas.microsoft.com/office/drawing/2014/main" id="{46F638F7-2BD7-4A3A-B7CC-F3A82CBD7E38}"/>
              </a:ext>
            </a:extLst>
          </p:cNvPr>
          <p:cNvGraphicFramePr>
            <a:graphicFrameLocks noGrp="1"/>
          </p:cNvGraphicFramePr>
          <p:nvPr>
            <p:extLst>
              <p:ext uri="{D42A27DB-BD31-4B8C-83A1-F6EECF244321}">
                <p14:modId xmlns:p14="http://schemas.microsoft.com/office/powerpoint/2010/main" val="1940626184"/>
              </p:ext>
            </p:extLst>
          </p:nvPr>
        </p:nvGraphicFramePr>
        <p:xfrm>
          <a:off x="887552" y="1880694"/>
          <a:ext cx="7366100" cy="4162283"/>
        </p:xfrm>
        <a:graphic>
          <a:graphicData uri="http://schemas.openxmlformats.org/drawingml/2006/table">
            <a:tbl>
              <a:tblPr firstRow="1" bandRow="1">
                <a:tableStyleId>{5C22544A-7EE6-4342-B048-85BDC9FD1C3A}</a:tableStyleId>
              </a:tblPr>
              <a:tblGrid>
                <a:gridCol w="800100">
                  <a:extLst>
                    <a:ext uri="{9D8B030D-6E8A-4147-A177-3AD203B41FA5}">
                      <a16:colId xmlns:a16="http://schemas.microsoft.com/office/drawing/2014/main" val="392510891"/>
                    </a:ext>
                  </a:extLst>
                </a:gridCol>
                <a:gridCol w="1219200">
                  <a:extLst>
                    <a:ext uri="{9D8B030D-6E8A-4147-A177-3AD203B41FA5}">
                      <a16:colId xmlns:a16="http://schemas.microsoft.com/office/drawing/2014/main" val="3547877075"/>
                    </a:ext>
                  </a:extLst>
                </a:gridCol>
                <a:gridCol w="4031348">
                  <a:extLst>
                    <a:ext uri="{9D8B030D-6E8A-4147-A177-3AD203B41FA5}">
                      <a16:colId xmlns:a16="http://schemas.microsoft.com/office/drawing/2014/main" val="2084181365"/>
                    </a:ext>
                  </a:extLst>
                </a:gridCol>
                <a:gridCol w="1315452">
                  <a:extLst>
                    <a:ext uri="{9D8B030D-6E8A-4147-A177-3AD203B41FA5}">
                      <a16:colId xmlns:a16="http://schemas.microsoft.com/office/drawing/2014/main" val="3190930375"/>
                    </a:ext>
                  </a:extLst>
                </a:gridCol>
              </a:tblGrid>
              <a:tr h="440257">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項目</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小項目</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ctr" fontAlgn="ctr"/>
                      <a:r>
                        <a:rPr lang="ja-JP" altLang="en-US" sz="1200" u="none" strike="noStrike" dirty="0">
                          <a:solidFill>
                            <a:schemeClr val="bg1"/>
                          </a:solidFill>
                          <a:effectLst/>
                          <a:latin typeface="Meiryo UI" panose="020B0604030504040204" pitchFamily="50" charset="-128"/>
                          <a:ea typeface="Meiryo UI" panose="020B0604030504040204" pitchFamily="50" charset="-128"/>
                        </a:rPr>
                        <a:t>内容</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ctr" fontAlgn="ctr"/>
                      <a:r>
                        <a:rPr lang="ja-JP" altLang="en-US" sz="1200" b="1" u="none" strike="noStrike" dirty="0">
                          <a:solidFill>
                            <a:schemeClr val="bg1"/>
                          </a:solidFill>
                          <a:effectLst/>
                          <a:latin typeface="Meiryo UI" panose="020B0604030504040204" pitchFamily="50" charset="-128"/>
                          <a:ea typeface="Meiryo UI" panose="020B0604030504040204" pitchFamily="50" charset="-128"/>
                        </a:rPr>
                        <a:t>回答数</a:t>
                      </a:r>
                      <a:endParaRPr lang="en-US" altLang="ja-JP" sz="1200" b="1"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1200" b="1" u="none" strike="noStrike" dirty="0">
                          <a:solidFill>
                            <a:schemeClr val="bg1"/>
                          </a:solidFill>
                          <a:effectLst/>
                          <a:latin typeface="Meiryo UI" panose="020B0604030504040204" pitchFamily="50" charset="-128"/>
                          <a:ea typeface="Meiryo UI" panose="020B0604030504040204" pitchFamily="50" charset="-128"/>
                        </a:rPr>
                        <a:t>（</a:t>
                      </a:r>
                      <a:r>
                        <a:rPr lang="en-US" altLang="ja-JP" sz="1200" b="1" u="none" strike="noStrike" dirty="0">
                          <a:solidFill>
                            <a:schemeClr val="bg1"/>
                          </a:solidFill>
                          <a:effectLst/>
                          <a:latin typeface="Meiryo UI" panose="020B0604030504040204" pitchFamily="50" charset="-128"/>
                          <a:ea typeface="Meiryo UI" panose="020B0604030504040204" pitchFamily="50" charset="-128"/>
                        </a:rPr>
                        <a:t>13</a:t>
                      </a:r>
                      <a:r>
                        <a:rPr lang="ja-JP" altLang="en-US" sz="1200" b="1" u="none" strike="noStrike" dirty="0">
                          <a:solidFill>
                            <a:schemeClr val="bg1"/>
                          </a:solidFill>
                          <a:effectLst/>
                          <a:latin typeface="Meiryo UI" panose="020B0604030504040204" pitchFamily="50" charset="-128"/>
                          <a:ea typeface="Meiryo UI" panose="020B0604030504040204" pitchFamily="50" charset="-128"/>
                        </a:rPr>
                        <a:t>社中）</a:t>
                      </a:r>
                      <a:endParaRPr lang="ja-JP"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2016646218"/>
                  </a:ext>
                </a:extLst>
              </a:tr>
              <a:tr h="187200">
                <a:tc rowSpan="6">
                  <a:txBody>
                    <a:bodyPr/>
                    <a:lstStyle/>
                    <a:p>
                      <a:pPr algn="ctr" fontAlgn="ctr"/>
                      <a:r>
                        <a:rPr lang="ja-JP" altLang="en-US" sz="1200" b="1" u="none" strike="noStrike" dirty="0">
                          <a:effectLst/>
                          <a:latin typeface="Meiryo UI" panose="020B0604030504040204" pitchFamily="50" charset="-128"/>
                          <a:ea typeface="Meiryo UI" panose="020B0604030504040204" pitchFamily="50" charset="-128"/>
                        </a:rPr>
                        <a:t>設備強化</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tc rowSpan="2">
                  <a:txBody>
                    <a:bodyPr/>
                    <a:lstStyle/>
                    <a:p>
                      <a:pPr algn="l" fontAlgn="ctr">
                        <a:lnSpc>
                          <a:spcPts val="1100"/>
                        </a:lnSpc>
                      </a:pPr>
                      <a:r>
                        <a:rPr lang="ja-JP" altLang="en-US" sz="1200" u="none" strike="noStrike" dirty="0">
                          <a:effectLst/>
                          <a:latin typeface="Meiryo UI" panose="020B0604030504040204" pitchFamily="50" charset="-128"/>
                          <a:ea typeface="Meiryo UI" panose="020B0604030504040204" pitchFamily="50" charset="-128"/>
                        </a:rPr>
                        <a:t>揺れ対策</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l" rtl="0" fontAlgn="ctr">
                        <a:lnSpc>
                          <a:spcPts val="1000"/>
                        </a:lnSpc>
                      </a:pPr>
                      <a:r>
                        <a:rPr lang="ja-JP" altLang="en-US" sz="1200" u="none" strike="noStrike" dirty="0">
                          <a:solidFill>
                            <a:schemeClr val="tx1"/>
                          </a:solidFill>
                          <a:effectLst/>
                          <a:latin typeface="Meiryo UI" panose="020B0604030504040204" pitchFamily="50" charset="-128"/>
                          <a:ea typeface="Meiryo UI" panose="020B0604030504040204" pitchFamily="50" charset="-128"/>
                        </a:rPr>
                        <a:t>施設の耐震化、免震化</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r>
                        <a:rPr lang="en-US" altLang="ja-JP" sz="1200" b="0" u="none" strike="noStrike" dirty="0">
                          <a:solidFill>
                            <a:srgbClr val="FF0000"/>
                          </a:solidFill>
                          <a:effectLst/>
                          <a:latin typeface="Meiryo UI" panose="020B0604030504040204" pitchFamily="50" charset="-128"/>
                          <a:ea typeface="Meiryo UI" panose="020B0604030504040204" pitchFamily="50" charset="-128"/>
                        </a:rPr>
                        <a:t>7</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3220780375"/>
                  </a:ext>
                </a:extLst>
              </a:tr>
              <a:tr h="187200">
                <a:tc vMerge="1">
                  <a:txBody>
                    <a:bodyPr/>
                    <a:lstStyle/>
                    <a:p>
                      <a:endParaRPr kumimoji="1" lang="ja-JP" altLang="en-US"/>
                    </a:p>
                  </a:txBody>
                  <a:tcPr/>
                </a:tc>
                <a:tc vMerge="1">
                  <a:txBody>
                    <a:bodyPr/>
                    <a:lstStyle/>
                    <a:p>
                      <a:endParaRPr kumimoji="1" lang="ja-JP" altLang="en-US"/>
                    </a:p>
                  </a:txBody>
                  <a:tcPr/>
                </a:tc>
                <a:tc>
                  <a:txBody>
                    <a:bodyPr/>
                    <a:lstStyle/>
                    <a:p>
                      <a:pPr algn="l" rtl="0" fontAlgn="ctr">
                        <a:lnSpc>
                          <a:spcPts val="1000"/>
                        </a:lnSpc>
                      </a:pPr>
                      <a:r>
                        <a:rPr lang="ja-JP" altLang="en-US" sz="1200" u="none" strike="noStrike" dirty="0">
                          <a:solidFill>
                            <a:schemeClr val="tx1"/>
                          </a:solidFill>
                          <a:effectLst/>
                          <a:latin typeface="Meiryo UI" panose="020B0604030504040204" pitchFamily="50" charset="-128"/>
                          <a:ea typeface="Meiryo UI" panose="020B0604030504040204" pitchFamily="50" charset="-128"/>
                        </a:rPr>
                        <a:t>災害時対応システムの開発（揺れによる被害を予測）</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000000"/>
                          </a:solidFill>
                          <a:effectLst/>
                          <a:latin typeface="Meiryo UI" panose="020B0604030504040204" pitchFamily="50" charset="-128"/>
                          <a:ea typeface="Meiryo UI" panose="020B0604030504040204" pitchFamily="50" charset="-128"/>
                        </a:rPr>
                        <a:t>1</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1483294535"/>
                  </a:ext>
                </a:extLst>
              </a:tr>
              <a:tr h="187200">
                <a:tc vMerge="1">
                  <a:txBody>
                    <a:bodyPr/>
                    <a:lstStyle/>
                    <a:p>
                      <a:endParaRPr kumimoji="1" lang="ja-JP" altLang="en-US"/>
                    </a:p>
                  </a:txBody>
                  <a:tcPr/>
                </a:tc>
                <a:tc>
                  <a:txBody>
                    <a:bodyPr/>
                    <a:lstStyle/>
                    <a:p>
                      <a:pPr algn="l" fontAlgn="ctr">
                        <a:lnSpc>
                          <a:spcPts val="1100"/>
                        </a:lnSpc>
                      </a:pPr>
                      <a:r>
                        <a:rPr lang="ja-JP" altLang="en-US" sz="1200" u="none" strike="noStrike" dirty="0">
                          <a:effectLst/>
                          <a:latin typeface="Meiryo UI" panose="020B0604030504040204" pitchFamily="50" charset="-128"/>
                          <a:ea typeface="Meiryo UI" panose="020B0604030504040204" pitchFamily="50" charset="-128"/>
                        </a:rPr>
                        <a:t>火災対策</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l" rtl="0" fontAlgn="ctr">
                        <a:lnSpc>
                          <a:spcPts val="1000"/>
                        </a:lnSpc>
                      </a:pPr>
                      <a:r>
                        <a:rPr lang="ja-JP" altLang="en-US" sz="1200" u="none" strike="noStrike" dirty="0">
                          <a:solidFill>
                            <a:schemeClr val="tx1"/>
                          </a:solidFill>
                          <a:effectLst/>
                          <a:latin typeface="Meiryo UI" panose="020B0604030504040204" pitchFamily="50" charset="-128"/>
                          <a:ea typeface="Meiryo UI" panose="020B0604030504040204" pitchFamily="50" charset="-128"/>
                        </a:rPr>
                        <a:t>通信網ケーブルの建物からの隔離</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000000"/>
                          </a:solidFill>
                          <a:effectLst/>
                          <a:latin typeface="Meiryo UI" panose="020B0604030504040204" pitchFamily="50" charset="-128"/>
                          <a:ea typeface="Meiryo UI" panose="020B0604030504040204" pitchFamily="50" charset="-128"/>
                        </a:rPr>
                        <a:t>1</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2000132199"/>
                  </a:ext>
                </a:extLst>
              </a:tr>
              <a:tr h="187200">
                <a:tc vMerge="1">
                  <a:txBody>
                    <a:bodyPr/>
                    <a:lstStyle/>
                    <a:p>
                      <a:endParaRPr kumimoji="1" lang="ja-JP" altLang="en-US"/>
                    </a:p>
                  </a:txBody>
                  <a:tcPr/>
                </a:tc>
                <a:tc rowSpan="3">
                  <a:txBody>
                    <a:bodyPr/>
                    <a:lstStyle/>
                    <a:p>
                      <a:pPr algn="l" fontAlgn="ctr">
                        <a:lnSpc>
                          <a:spcPts val="1100"/>
                        </a:lnSpc>
                      </a:pPr>
                      <a:r>
                        <a:rPr lang="ja-JP" altLang="en-US" sz="1200" u="none" strike="noStrike">
                          <a:effectLst/>
                          <a:latin typeface="Meiryo UI" panose="020B0604030504040204" pitchFamily="50" charset="-128"/>
                          <a:ea typeface="Meiryo UI" panose="020B0604030504040204" pitchFamily="50" charset="-128"/>
                        </a:rPr>
                        <a:t>津波対策</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l" rtl="0" fontAlgn="ctr">
                        <a:lnSpc>
                          <a:spcPts val="1000"/>
                        </a:lnSpc>
                      </a:pPr>
                      <a:r>
                        <a:rPr lang="ja-JP" altLang="en-US" sz="1200" u="none" strike="noStrike" dirty="0">
                          <a:solidFill>
                            <a:schemeClr val="tx1"/>
                          </a:solidFill>
                          <a:effectLst/>
                          <a:latin typeface="Meiryo UI" panose="020B0604030504040204" pitchFamily="50" charset="-128"/>
                          <a:ea typeface="Meiryo UI" panose="020B0604030504040204" pitchFamily="50" charset="-128"/>
                        </a:rPr>
                        <a:t>拠点のかさ上げ、移設</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000000"/>
                          </a:solidFill>
                          <a:effectLst/>
                          <a:latin typeface="Meiryo UI" panose="020B0604030504040204" pitchFamily="50" charset="-128"/>
                          <a:ea typeface="Meiryo UI" panose="020B0604030504040204" pitchFamily="50" charset="-128"/>
                        </a:rPr>
                        <a:t>2</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624954184"/>
                  </a:ext>
                </a:extLst>
              </a:tr>
              <a:tr h="187200">
                <a:tc vMerge="1">
                  <a:txBody>
                    <a:bodyPr/>
                    <a:lstStyle/>
                    <a:p>
                      <a:endParaRPr kumimoji="1" lang="ja-JP" altLang="en-US"/>
                    </a:p>
                  </a:txBody>
                  <a:tcPr/>
                </a:tc>
                <a:tc vMerge="1">
                  <a:txBody>
                    <a:bodyPr/>
                    <a:lstStyle/>
                    <a:p>
                      <a:endParaRPr kumimoji="1" lang="ja-JP" altLang="en-US"/>
                    </a:p>
                  </a:txBody>
                  <a:tcPr/>
                </a:tc>
                <a:tc>
                  <a:txBody>
                    <a:bodyPr/>
                    <a:lstStyle/>
                    <a:p>
                      <a:pPr algn="l" rtl="0" fontAlgn="ctr">
                        <a:lnSpc>
                          <a:spcPts val="1000"/>
                        </a:lnSpc>
                      </a:pPr>
                      <a:r>
                        <a:rPr lang="ja-JP" altLang="en-US" sz="1200" u="none" strike="noStrike" dirty="0">
                          <a:solidFill>
                            <a:schemeClr val="tx1"/>
                          </a:solidFill>
                          <a:effectLst/>
                          <a:latin typeface="Meiryo UI" panose="020B0604030504040204" pitchFamily="50" charset="-128"/>
                          <a:ea typeface="Meiryo UI" panose="020B0604030504040204" pitchFamily="50" charset="-128"/>
                        </a:rPr>
                        <a:t>電気設備、重要機器の高所への移設</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000000"/>
                          </a:solidFill>
                          <a:effectLst/>
                          <a:latin typeface="Meiryo UI" panose="020B0604030504040204" pitchFamily="50" charset="-128"/>
                          <a:ea typeface="Meiryo UI" panose="020B0604030504040204" pitchFamily="50" charset="-128"/>
                        </a:rPr>
                        <a:t>2</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1596648288"/>
                  </a:ext>
                </a:extLst>
              </a:tr>
              <a:tr h="1872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ts val="1000"/>
                        </a:lnSpc>
                        <a:spcBef>
                          <a:spcPts val="0"/>
                        </a:spcBef>
                        <a:spcAft>
                          <a:spcPts val="0"/>
                        </a:spcAft>
                        <a:buClrTx/>
                        <a:buSzTx/>
                        <a:buFontTx/>
                        <a:buNone/>
                        <a:tabLst/>
                        <a:defRPr/>
                      </a:pPr>
                      <a:r>
                        <a:rPr lang="ja-JP" altLang="en-US" sz="1200" u="none" strike="noStrike" dirty="0">
                          <a:solidFill>
                            <a:schemeClr val="tx1"/>
                          </a:solidFill>
                          <a:effectLst/>
                          <a:latin typeface="Meiryo UI" panose="020B0604030504040204" pitchFamily="50" charset="-128"/>
                          <a:ea typeface="Meiryo UI" panose="020B0604030504040204" pitchFamily="50" charset="-128"/>
                        </a:rPr>
                        <a:t>外周壁の改修、止水版の設置</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000000"/>
                          </a:solidFill>
                          <a:effectLst/>
                          <a:latin typeface="Meiryo UI" panose="020B0604030504040204" pitchFamily="50" charset="-128"/>
                          <a:ea typeface="Meiryo UI" panose="020B0604030504040204" pitchFamily="50" charset="-128"/>
                        </a:rPr>
                        <a:t>1</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1443203954"/>
                  </a:ext>
                </a:extLst>
              </a:tr>
              <a:tr h="187200">
                <a:tc rowSpan="11">
                  <a:txBody>
                    <a:bodyPr/>
                    <a:lstStyle/>
                    <a:p>
                      <a:pPr algn="ctr" fontAlgn="ctr"/>
                      <a:r>
                        <a:rPr lang="ja-JP" altLang="en-US" sz="1200" b="1" u="none" strike="noStrike" dirty="0">
                          <a:effectLst/>
                          <a:latin typeface="Meiryo UI" panose="020B0604030504040204" pitchFamily="50" charset="-128"/>
                          <a:ea typeface="Meiryo UI" panose="020B0604030504040204" pitchFamily="50" charset="-128"/>
                        </a:rPr>
                        <a:t>事業継続</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l" rtl="0" fontAlgn="ctr">
                        <a:lnSpc>
                          <a:spcPts val="1100"/>
                        </a:lnSpc>
                      </a:pPr>
                      <a:r>
                        <a:rPr lang="ja-JP" altLang="en-US" sz="1200" u="none" strike="noStrike">
                          <a:effectLst/>
                          <a:latin typeface="Meiryo UI" panose="020B0604030504040204" pitchFamily="50" charset="-128"/>
                          <a:ea typeface="Meiryo UI" panose="020B0604030504040204" pitchFamily="50" charset="-128"/>
                        </a:rPr>
                        <a:t>停電対応</a:t>
                      </a:r>
                      <a:endParaRPr lang="ja-JP" altLang="en-US" sz="1200" b="0" i="0" u="none" strike="noStrike">
                        <a:solidFill>
                          <a:srgbClr val="222222"/>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l" rtl="0" fontAlgn="ctr">
                        <a:lnSpc>
                          <a:spcPts val="1000"/>
                        </a:lnSpc>
                      </a:pPr>
                      <a:r>
                        <a:rPr lang="ja-JP" altLang="en-US" sz="1200" u="none" strike="noStrike" dirty="0">
                          <a:solidFill>
                            <a:schemeClr val="tx1"/>
                          </a:solidFill>
                          <a:effectLst/>
                          <a:latin typeface="Meiryo UI" panose="020B0604030504040204" pitchFamily="50" charset="-128"/>
                          <a:ea typeface="Meiryo UI" panose="020B0604030504040204" pitchFamily="50" charset="-128"/>
                        </a:rPr>
                        <a:t>非常用発電機の設置、稼働時間の延長</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000000"/>
                          </a:solidFill>
                          <a:effectLst/>
                          <a:latin typeface="Meiryo UI" panose="020B0604030504040204" pitchFamily="50" charset="-128"/>
                          <a:ea typeface="Meiryo UI" panose="020B0604030504040204" pitchFamily="50" charset="-128"/>
                        </a:rPr>
                        <a:t>4</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4155285434"/>
                  </a:ext>
                </a:extLst>
              </a:tr>
              <a:tr h="187200">
                <a:tc vMerge="1">
                  <a:txBody>
                    <a:bodyPr/>
                    <a:lstStyle/>
                    <a:p>
                      <a:endParaRPr kumimoji="1" lang="ja-JP" altLang="en-US"/>
                    </a:p>
                  </a:txBody>
                  <a:tcPr/>
                </a:tc>
                <a:tc rowSpan="3">
                  <a:txBody>
                    <a:bodyPr/>
                    <a:lstStyle/>
                    <a:p>
                      <a:pPr algn="l" rtl="0" fontAlgn="ctr">
                        <a:lnSpc>
                          <a:spcPts val="1100"/>
                        </a:lnSpc>
                      </a:pPr>
                      <a:r>
                        <a:rPr lang="ja-JP" altLang="en-US" sz="1200" u="none" strike="noStrike" dirty="0">
                          <a:effectLst/>
                          <a:latin typeface="Meiryo UI" panose="020B0604030504040204" pitchFamily="50" charset="-128"/>
                          <a:ea typeface="Meiryo UI" panose="020B0604030504040204" pitchFamily="50" charset="-128"/>
                        </a:rPr>
                        <a:t>情報伝達</a:t>
                      </a:r>
                      <a:endParaRPr lang="ja-JP" altLang="en-US" sz="1200" b="0" i="0" u="none" strike="noStrike" dirty="0">
                        <a:solidFill>
                          <a:srgbClr val="222222"/>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l" rtl="0" fontAlgn="ctr">
                        <a:lnSpc>
                          <a:spcPts val="1000"/>
                        </a:lnSpc>
                      </a:pPr>
                      <a:r>
                        <a:rPr lang="ja-JP" altLang="en-US" sz="1200" u="none" strike="noStrike" dirty="0">
                          <a:solidFill>
                            <a:schemeClr val="tx1"/>
                          </a:solidFill>
                          <a:effectLst/>
                          <a:latin typeface="Meiryo UI" panose="020B0604030504040204" pitchFamily="50" charset="-128"/>
                          <a:ea typeface="Meiryo UI" panose="020B0604030504040204" pitchFamily="50" charset="-128"/>
                        </a:rPr>
                        <a:t>通信手段の多重化（衛星電話、</a:t>
                      </a:r>
                      <a:r>
                        <a:rPr lang="en-US" altLang="ja-JP" sz="1200" u="none" strike="noStrike" dirty="0">
                          <a:solidFill>
                            <a:schemeClr val="tx1"/>
                          </a:solidFill>
                          <a:effectLst/>
                          <a:latin typeface="Meiryo UI" panose="020B0604030504040204" pitchFamily="50" charset="-128"/>
                          <a:ea typeface="Meiryo UI" panose="020B0604030504040204" pitchFamily="50" charset="-128"/>
                        </a:rPr>
                        <a:t>MCA</a:t>
                      </a:r>
                      <a:r>
                        <a:rPr lang="ja-JP" altLang="en-US" sz="1200" u="none" strike="noStrike" dirty="0">
                          <a:solidFill>
                            <a:schemeClr val="tx1"/>
                          </a:solidFill>
                          <a:effectLst/>
                          <a:latin typeface="Meiryo UI" panose="020B0604030504040204" pitchFamily="50" charset="-128"/>
                          <a:ea typeface="Meiryo UI" panose="020B0604030504040204" pitchFamily="50" charset="-128"/>
                        </a:rPr>
                        <a:t>無線などの配備）</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000000"/>
                          </a:solidFill>
                          <a:effectLst/>
                          <a:latin typeface="Meiryo UI" panose="020B0604030504040204" pitchFamily="50" charset="-128"/>
                          <a:ea typeface="Meiryo UI" panose="020B0604030504040204" pitchFamily="50" charset="-128"/>
                        </a:rPr>
                        <a:t>2</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2005654808"/>
                  </a:ext>
                </a:extLst>
              </a:tr>
              <a:tr h="187200">
                <a:tc vMerge="1">
                  <a:txBody>
                    <a:bodyPr/>
                    <a:lstStyle/>
                    <a:p>
                      <a:endParaRPr kumimoji="1" lang="ja-JP" altLang="en-US"/>
                    </a:p>
                  </a:txBody>
                  <a:tcPr/>
                </a:tc>
                <a:tc vMerge="1">
                  <a:txBody>
                    <a:bodyPr/>
                    <a:lstStyle/>
                    <a:p>
                      <a:endParaRPr kumimoji="1" lang="ja-JP" altLang="en-US"/>
                    </a:p>
                  </a:txBody>
                  <a:tcPr/>
                </a:tc>
                <a:tc>
                  <a:txBody>
                    <a:bodyPr/>
                    <a:lstStyle/>
                    <a:p>
                      <a:pPr algn="l" rtl="0" fontAlgn="ctr">
                        <a:lnSpc>
                          <a:spcPts val="1000"/>
                        </a:lnSpc>
                      </a:pPr>
                      <a:r>
                        <a:rPr lang="ja-JP" altLang="en-US" sz="1200" u="none" strike="noStrike" dirty="0">
                          <a:solidFill>
                            <a:schemeClr val="tx1"/>
                          </a:solidFill>
                          <a:effectLst/>
                          <a:latin typeface="Meiryo UI" panose="020B0604030504040204" pitchFamily="50" charset="-128"/>
                          <a:ea typeface="Meiryo UI" panose="020B0604030504040204" pitchFamily="50" charset="-128"/>
                        </a:rPr>
                        <a:t>従業員の安否確認システムの導入</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000000"/>
                          </a:solidFill>
                          <a:effectLst/>
                          <a:latin typeface="Meiryo UI" panose="020B0604030504040204" pitchFamily="50" charset="-128"/>
                          <a:ea typeface="Meiryo UI" panose="020B0604030504040204" pitchFamily="50" charset="-128"/>
                        </a:rPr>
                        <a:t>2</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4084981012"/>
                  </a:ext>
                </a:extLst>
              </a:tr>
              <a:tr h="187200">
                <a:tc vMerge="1">
                  <a:txBody>
                    <a:bodyPr/>
                    <a:lstStyle/>
                    <a:p>
                      <a:endParaRPr kumimoji="1" lang="ja-JP" altLang="en-US"/>
                    </a:p>
                  </a:txBody>
                  <a:tcPr/>
                </a:tc>
                <a:tc vMerge="1">
                  <a:txBody>
                    <a:bodyPr/>
                    <a:lstStyle/>
                    <a:p>
                      <a:pPr algn="l" rtl="0" fontAlgn="ctr">
                        <a:lnSpc>
                          <a:spcPts val="1100"/>
                        </a:lnSpc>
                      </a:pPr>
                      <a:endParaRPr lang="ja-JP" altLang="en-US" sz="1200" b="0" i="0" u="none" strike="noStrike">
                        <a:solidFill>
                          <a:srgbClr val="222222"/>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l" rtl="0" fontAlgn="ctr">
                        <a:lnSpc>
                          <a:spcPts val="1000"/>
                        </a:lnSpc>
                      </a:pPr>
                      <a:r>
                        <a:rPr lang="ja-JP" altLang="en-US" sz="1200" b="0" u="none" strike="noStrike" dirty="0">
                          <a:solidFill>
                            <a:schemeClr val="tx1"/>
                          </a:solidFill>
                          <a:effectLst/>
                          <a:latin typeface="Meiryo UI" panose="020B0604030504040204" pitchFamily="50" charset="-128"/>
                          <a:ea typeface="Meiryo UI" panose="020B0604030504040204" pitchFamily="50" charset="-128"/>
                        </a:rPr>
                        <a:t>防災用チャンネルの作成、組織強化</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ja-JP" altLang="en-US" sz="1200" b="0" u="none" strike="noStrike" dirty="0">
                          <a:solidFill>
                            <a:srgbClr val="000000"/>
                          </a:solidFill>
                          <a:effectLst/>
                          <a:latin typeface="Meiryo UI" panose="020B0604030504040204" pitchFamily="50" charset="-128"/>
                          <a:ea typeface="Meiryo UI" panose="020B0604030504040204" pitchFamily="50" charset="-128"/>
                        </a:rPr>
                        <a:t>２</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2837421834"/>
                  </a:ext>
                </a:extLst>
              </a:tr>
              <a:tr h="187200">
                <a:tc vMerge="1">
                  <a:txBody>
                    <a:bodyPr/>
                    <a:lstStyle/>
                    <a:p>
                      <a:endParaRPr kumimoji="1" lang="ja-JP" altLang="en-US"/>
                    </a:p>
                  </a:txBody>
                  <a:tcPr/>
                </a:tc>
                <a:tc rowSpan="2">
                  <a:txBody>
                    <a:bodyPr/>
                    <a:lstStyle/>
                    <a:p>
                      <a:pPr algn="l" rtl="0" fontAlgn="ctr">
                        <a:lnSpc>
                          <a:spcPts val="1100"/>
                        </a:lnSpc>
                      </a:pPr>
                      <a:r>
                        <a:rPr lang="ja-JP" altLang="en-US" sz="1200" u="none" strike="noStrike">
                          <a:effectLst/>
                          <a:latin typeface="Meiryo UI" panose="020B0604030504040204" pitchFamily="50" charset="-128"/>
                          <a:ea typeface="Meiryo UI" panose="020B0604030504040204" pitchFamily="50" charset="-128"/>
                        </a:rPr>
                        <a:t>資料作成</a:t>
                      </a:r>
                      <a:endParaRPr lang="ja-JP" altLang="en-US" sz="1200" b="0" i="0" u="none" strike="noStrike">
                        <a:solidFill>
                          <a:srgbClr val="222222"/>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l" rtl="0" fontAlgn="ctr">
                        <a:lnSpc>
                          <a:spcPts val="1000"/>
                        </a:lnSpc>
                      </a:pPr>
                      <a:r>
                        <a:rPr lang="ja-JP" altLang="en-US" sz="1200" u="none" strike="noStrike" dirty="0">
                          <a:solidFill>
                            <a:schemeClr val="tx1"/>
                          </a:solidFill>
                          <a:effectLst/>
                          <a:latin typeface="Meiryo UI" panose="020B0604030504040204" pitchFamily="50" charset="-128"/>
                          <a:ea typeface="Meiryo UI" panose="020B0604030504040204" pitchFamily="50" charset="-128"/>
                        </a:rPr>
                        <a:t>事業継続計画（</a:t>
                      </a:r>
                      <a:r>
                        <a:rPr lang="en-US" altLang="ja-JP" sz="1200" u="none" strike="noStrike" dirty="0">
                          <a:solidFill>
                            <a:schemeClr val="tx1"/>
                          </a:solidFill>
                          <a:effectLst/>
                          <a:latin typeface="Meiryo UI" panose="020B0604030504040204" pitchFamily="50" charset="-128"/>
                          <a:ea typeface="Meiryo UI" panose="020B0604030504040204" pitchFamily="50" charset="-128"/>
                        </a:rPr>
                        <a:t>BCP</a:t>
                      </a:r>
                      <a:r>
                        <a:rPr lang="ja-JP" altLang="en-US" sz="1200" u="none" strike="noStrike" dirty="0">
                          <a:solidFill>
                            <a:schemeClr val="tx1"/>
                          </a:solidFill>
                          <a:effectLst/>
                          <a:latin typeface="Meiryo UI" panose="020B0604030504040204" pitchFamily="50" charset="-128"/>
                          <a:ea typeface="Meiryo UI" panose="020B0604030504040204" pitchFamily="50" charset="-128"/>
                        </a:rPr>
                        <a:t>）の作成、災害対策要綱の作成</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i="0" u="none" strike="noStrike" dirty="0">
                          <a:solidFill>
                            <a:srgbClr val="FF0000"/>
                          </a:solidFill>
                          <a:effectLst/>
                          <a:latin typeface="Meiryo UI" panose="020B0604030504040204" pitchFamily="50" charset="-128"/>
                          <a:ea typeface="Meiryo UI" panose="020B0604030504040204" pitchFamily="50" charset="-128"/>
                        </a:rPr>
                        <a:t>11</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557450083"/>
                  </a:ext>
                </a:extLst>
              </a:tr>
              <a:tr h="187200">
                <a:tc vMerge="1">
                  <a:txBody>
                    <a:bodyPr/>
                    <a:lstStyle/>
                    <a:p>
                      <a:endParaRPr kumimoji="1" lang="ja-JP" altLang="en-US"/>
                    </a:p>
                  </a:txBody>
                  <a:tcPr/>
                </a:tc>
                <a:tc vMerge="1">
                  <a:txBody>
                    <a:bodyPr/>
                    <a:lstStyle/>
                    <a:p>
                      <a:endParaRPr kumimoji="1" lang="ja-JP" altLang="en-US"/>
                    </a:p>
                  </a:txBody>
                  <a:tcPr/>
                </a:tc>
                <a:tc>
                  <a:txBody>
                    <a:bodyPr/>
                    <a:lstStyle/>
                    <a:p>
                      <a:pPr algn="l" rtl="0" fontAlgn="ctr">
                        <a:lnSpc>
                          <a:spcPts val="1000"/>
                        </a:lnSpc>
                      </a:pPr>
                      <a:r>
                        <a:rPr lang="ja-JP" altLang="en-US" sz="1200" u="none" strike="noStrike" dirty="0">
                          <a:solidFill>
                            <a:schemeClr val="tx1"/>
                          </a:solidFill>
                          <a:effectLst/>
                          <a:latin typeface="Meiryo UI" panose="020B0604030504040204" pitchFamily="50" charset="-128"/>
                          <a:ea typeface="Meiryo UI" panose="020B0604030504040204" pitchFamily="50" charset="-128"/>
                        </a:rPr>
                        <a:t>防災カルテの作成</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000000"/>
                          </a:solidFill>
                          <a:effectLst/>
                          <a:latin typeface="Meiryo UI" panose="020B0604030504040204" pitchFamily="50" charset="-128"/>
                          <a:ea typeface="Meiryo UI" panose="020B0604030504040204" pitchFamily="50" charset="-128"/>
                        </a:rPr>
                        <a:t>1</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3066402788"/>
                  </a:ext>
                </a:extLst>
              </a:tr>
              <a:tr h="187200">
                <a:tc vMerge="1">
                  <a:txBody>
                    <a:bodyPr/>
                    <a:lstStyle/>
                    <a:p>
                      <a:endParaRPr kumimoji="1" lang="ja-JP" altLang="en-US"/>
                    </a:p>
                  </a:txBody>
                  <a:tcPr/>
                </a:tc>
                <a:tc>
                  <a:txBody>
                    <a:bodyPr/>
                    <a:lstStyle/>
                    <a:p>
                      <a:pPr algn="l" rtl="0" fontAlgn="ctr">
                        <a:lnSpc>
                          <a:spcPts val="1100"/>
                        </a:lnSpc>
                      </a:pPr>
                      <a:r>
                        <a:rPr lang="ja-JP" altLang="en-US" sz="1200" u="none" strike="noStrike" dirty="0">
                          <a:effectLst/>
                          <a:latin typeface="Meiryo UI" panose="020B0604030504040204" pitchFamily="50" charset="-128"/>
                          <a:ea typeface="Meiryo UI" panose="020B0604030504040204" pitchFamily="50" charset="-128"/>
                        </a:rPr>
                        <a:t>訓練・演習</a:t>
                      </a:r>
                      <a:endParaRPr lang="ja-JP" altLang="en-US" sz="1200" b="0" i="0" u="none" strike="noStrike" dirty="0">
                        <a:solidFill>
                          <a:srgbClr val="222222"/>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l" rtl="0" fontAlgn="ctr">
                        <a:lnSpc>
                          <a:spcPts val="1000"/>
                        </a:lnSpc>
                      </a:pPr>
                      <a:r>
                        <a:rPr lang="ja-JP" altLang="en-US" sz="1200" u="none" strike="noStrike" dirty="0">
                          <a:solidFill>
                            <a:schemeClr val="tx1"/>
                          </a:solidFill>
                          <a:effectLst/>
                          <a:latin typeface="Meiryo UI" panose="020B0604030504040204" pitchFamily="50" charset="-128"/>
                          <a:ea typeface="Meiryo UI" panose="020B0604030504040204" pitchFamily="50" charset="-128"/>
                        </a:rPr>
                        <a:t>防災訓練の実施</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FF0000"/>
                          </a:solidFill>
                          <a:effectLst/>
                          <a:latin typeface="Meiryo UI" panose="020B0604030504040204" pitchFamily="50" charset="-128"/>
                          <a:ea typeface="Meiryo UI" panose="020B0604030504040204" pitchFamily="50" charset="-128"/>
                        </a:rPr>
                        <a:t>8</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3768083365"/>
                  </a:ext>
                </a:extLst>
              </a:tr>
              <a:tr h="349947">
                <a:tc vMerge="1">
                  <a:txBody>
                    <a:bodyPr/>
                    <a:lstStyle/>
                    <a:p>
                      <a:endParaRPr kumimoji="1" lang="ja-JP" altLang="en-US"/>
                    </a:p>
                  </a:txBody>
                  <a:tcPr/>
                </a:tc>
                <a:tc rowSpan="2">
                  <a:txBody>
                    <a:bodyPr/>
                    <a:lstStyle/>
                    <a:p>
                      <a:pPr algn="l" rtl="0" fontAlgn="ctr">
                        <a:lnSpc>
                          <a:spcPts val="1100"/>
                        </a:lnSpc>
                      </a:pPr>
                      <a:r>
                        <a:rPr lang="ja-JP" altLang="en-US" sz="1200" u="none" strike="noStrike">
                          <a:effectLst/>
                          <a:latin typeface="Meiryo UI" panose="020B0604030504040204" pitchFamily="50" charset="-128"/>
                          <a:ea typeface="Meiryo UI" panose="020B0604030504040204" pitchFamily="50" charset="-128"/>
                        </a:rPr>
                        <a:t>備え</a:t>
                      </a:r>
                      <a:endParaRPr lang="ja-JP" altLang="en-US" sz="1200" b="0" i="0" u="none" strike="noStrike">
                        <a:solidFill>
                          <a:srgbClr val="222222"/>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l" rtl="0" fontAlgn="ctr">
                        <a:lnSpc>
                          <a:spcPts val="1200"/>
                        </a:lnSpc>
                      </a:pPr>
                      <a:r>
                        <a:rPr lang="ja-JP" altLang="en-US" sz="1200" u="none" strike="noStrike" dirty="0">
                          <a:solidFill>
                            <a:schemeClr val="tx1"/>
                          </a:solidFill>
                          <a:effectLst/>
                          <a:latin typeface="Meiryo UI" panose="020B0604030504040204" pitchFamily="50" charset="-128"/>
                          <a:ea typeface="Meiryo UI" panose="020B0604030504040204" pitchFamily="50" charset="-128"/>
                        </a:rPr>
                        <a:t>従業員や利用客に対する備蓄</a:t>
                      </a:r>
                      <a:br>
                        <a:rPr lang="ja-JP" altLang="en-US" sz="1200" u="none" strike="noStrike" dirty="0">
                          <a:solidFill>
                            <a:schemeClr val="tx1"/>
                          </a:solidFill>
                          <a:effectLst/>
                          <a:latin typeface="Meiryo UI" panose="020B0604030504040204" pitchFamily="50" charset="-128"/>
                          <a:ea typeface="Meiryo UI" panose="020B0604030504040204" pitchFamily="50" charset="-128"/>
                        </a:rPr>
                      </a:br>
                      <a:r>
                        <a:rPr lang="ja-JP" altLang="en-US" sz="1200" u="none" strike="noStrike" dirty="0">
                          <a:solidFill>
                            <a:schemeClr val="tx1"/>
                          </a:solidFill>
                          <a:effectLst/>
                          <a:latin typeface="Meiryo UI" panose="020B0604030504040204" pitchFamily="50" charset="-128"/>
                          <a:ea typeface="Meiryo UI" panose="020B0604030504040204" pitchFamily="50" charset="-128"/>
                        </a:rPr>
                        <a:t>（</a:t>
                      </a:r>
                      <a:r>
                        <a:rPr lang="en-US" altLang="ja-JP" sz="1200" u="none" strike="noStrike" dirty="0">
                          <a:solidFill>
                            <a:schemeClr val="tx1"/>
                          </a:solidFill>
                          <a:effectLst/>
                          <a:latin typeface="Meiryo UI" panose="020B0604030504040204" pitchFamily="50" charset="-128"/>
                          <a:ea typeface="Meiryo UI" panose="020B0604030504040204" pitchFamily="50" charset="-128"/>
                        </a:rPr>
                        <a:t>1</a:t>
                      </a:r>
                      <a:r>
                        <a:rPr lang="ja-JP" altLang="en-US" sz="1200" u="none" strike="noStrike" dirty="0">
                          <a:solidFill>
                            <a:schemeClr val="tx1"/>
                          </a:solidFill>
                          <a:effectLst/>
                          <a:latin typeface="Meiryo UI" panose="020B0604030504040204" pitchFamily="50" charset="-128"/>
                          <a:ea typeface="Meiryo UI" panose="020B0604030504040204" pitchFamily="50" charset="-128"/>
                        </a:rPr>
                        <a:t>～</a:t>
                      </a:r>
                      <a:r>
                        <a:rPr lang="en-US" altLang="ja-JP" sz="1200" u="none" strike="noStrike" dirty="0">
                          <a:solidFill>
                            <a:schemeClr val="tx1"/>
                          </a:solidFill>
                          <a:effectLst/>
                          <a:latin typeface="Meiryo UI" panose="020B0604030504040204" pitchFamily="50" charset="-128"/>
                          <a:ea typeface="Meiryo UI" panose="020B0604030504040204" pitchFamily="50" charset="-128"/>
                        </a:rPr>
                        <a:t>5</a:t>
                      </a:r>
                      <a:r>
                        <a:rPr lang="ja-JP" altLang="en-US" sz="1200" u="none" strike="noStrike" dirty="0">
                          <a:solidFill>
                            <a:schemeClr val="tx1"/>
                          </a:solidFill>
                          <a:effectLst/>
                          <a:latin typeface="Meiryo UI" panose="020B0604030504040204" pitchFamily="50" charset="-128"/>
                          <a:ea typeface="Meiryo UI" panose="020B0604030504040204" pitchFamily="50" charset="-128"/>
                        </a:rPr>
                        <a:t>日分程度の食料・水・簡易トイレ・保温シートなど）</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FF0000"/>
                          </a:solidFill>
                          <a:effectLst/>
                          <a:latin typeface="Meiryo UI" panose="020B0604030504040204" pitchFamily="50" charset="-128"/>
                          <a:ea typeface="Meiryo UI" panose="020B0604030504040204" pitchFamily="50" charset="-128"/>
                        </a:rPr>
                        <a:t>7</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811453065"/>
                  </a:ext>
                </a:extLst>
              </a:tr>
              <a:tr h="187200">
                <a:tc vMerge="1">
                  <a:txBody>
                    <a:bodyPr/>
                    <a:lstStyle/>
                    <a:p>
                      <a:endParaRPr kumimoji="1" lang="ja-JP" altLang="en-US"/>
                    </a:p>
                  </a:txBody>
                  <a:tcPr/>
                </a:tc>
                <a:tc vMerge="1">
                  <a:txBody>
                    <a:bodyPr/>
                    <a:lstStyle/>
                    <a:p>
                      <a:endParaRPr kumimoji="1" lang="ja-JP" altLang="en-US"/>
                    </a:p>
                  </a:txBody>
                  <a:tcPr/>
                </a:tc>
                <a:tc>
                  <a:txBody>
                    <a:bodyPr/>
                    <a:lstStyle/>
                    <a:p>
                      <a:pPr algn="l" rtl="0" fontAlgn="ctr">
                        <a:lnSpc>
                          <a:spcPts val="1000"/>
                        </a:lnSpc>
                      </a:pPr>
                      <a:r>
                        <a:rPr lang="ja-JP" altLang="en-US" sz="1200" u="none" strike="noStrike" dirty="0">
                          <a:solidFill>
                            <a:schemeClr val="tx1"/>
                          </a:solidFill>
                          <a:effectLst/>
                          <a:latin typeface="Meiryo UI" panose="020B0604030504040204" pitchFamily="50" charset="-128"/>
                          <a:ea typeface="Meiryo UI" panose="020B0604030504040204" pitchFamily="50" charset="-128"/>
                        </a:rPr>
                        <a:t>関連会社との提携による災害時の資材や燃料の確保</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000000"/>
                          </a:solidFill>
                          <a:effectLst/>
                          <a:latin typeface="Meiryo UI" panose="020B0604030504040204" pitchFamily="50" charset="-128"/>
                          <a:ea typeface="Meiryo UI" panose="020B0604030504040204" pitchFamily="50" charset="-128"/>
                        </a:rPr>
                        <a:t>2</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3656309395"/>
                  </a:ext>
                </a:extLst>
              </a:tr>
              <a:tr h="187200">
                <a:tc vMerge="1">
                  <a:txBody>
                    <a:bodyPr/>
                    <a:lstStyle/>
                    <a:p>
                      <a:endParaRPr kumimoji="1" lang="ja-JP" altLang="en-US"/>
                    </a:p>
                  </a:txBody>
                  <a:tcPr/>
                </a:tc>
                <a:tc rowSpan="2">
                  <a:txBody>
                    <a:bodyPr/>
                    <a:lstStyle/>
                    <a:p>
                      <a:pPr algn="l" fontAlgn="ctr">
                        <a:lnSpc>
                          <a:spcPts val="1100"/>
                        </a:lnSpc>
                      </a:pPr>
                      <a:r>
                        <a:rPr lang="ja-JP" altLang="en-US" sz="1200" u="none" strike="noStrike">
                          <a:effectLst/>
                          <a:latin typeface="Meiryo UI" panose="020B0604030504040204" pitchFamily="50" charset="-128"/>
                          <a:ea typeface="Meiryo UI" panose="020B0604030504040204" pitchFamily="50" charset="-128"/>
                        </a:rPr>
                        <a:t>リスク分散・軽減</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l" rtl="0" fontAlgn="ctr">
                        <a:lnSpc>
                          <a:spcPts val="1000"/>
                        </a:lnSpc>
                      </a:pPr>
                      <a:r>
                        <a:rPr lang="ja-JP" altLang="en-US" sz="1200" u="none" strike="noStrike" dirty="0">
                          <a:solidFill>
                            <a:schemeClr val="tx1"/>
                          </a:solidFill>
                          <a:effectLst/>
                          <a:latin typeface="Meiryo UI" panose="020B0604030504040204" pitchFamily="50" charset="-128"/>
                          <a:ea typeface="Meiryo UI" panose="020B0604030504040204" pitchFamily="50" charset="-128"/>
                        </a:rPr>
                        <a:t>代替拠点の設置や、拠点の分散</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000000"/>
                          </a:solidFill>
                          <a:effectLst/>
                          <a:latin typeface="Meiryo UI" panose="020B0604030504040204" pitchFamily="50" charset="-128"/>
                          <a:ea typeface="Meiryo UI" panose="020B0604030504040204" pitchFamily="50" charset="-128"/>
                        </a:rPr>
                        <a:t>2</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2373240216"/>
                  </a:ext>
                </a:extLst>
              </a:tr>
              <a:tr h="187200">
                <a:tc vMerge="1">
                  <a:txBody>
                    <a:bodyPr/>
                    <a:lstStyle/>
                    <a:p>
                      <a:endParaRPr kumimoji="1" lang="ja-JP" altLang="en-US"/>
                    </a:p>
                  </a:txBody>
                  <a:tcPr/>
                </a:tc>
                <a:tc vMerge="1">
                  <a:txBody>
                    <a:bodyPr/>
                    <a:lstStyle/>
                    <a:p>
                      <a:endParaRPr kumimoji="1" lang="ja-JP" altLang="en-US"/>
                    </a:p>
                  </a:txBody>
                  <a:tcPr/>
                </a:tc>
                <a:tc>
                  <a:txBody>
                    <a:bodyPr/>
                    <a:lstStyle/>
                    <a:p>
                      <a:pPr algn="l" rtl="0" fontAlgn="ctr">
                        <a:lnSpc>
                          <a:spcPts val="1000"/>
                        </a:lnSpc>
                      </a:pPr>
                      <a:r>
                        <a:rPr lang="ja-JP" altLang="en-US" sz="1200" u="none" strike="noStrike" dirty="0">
                          <a:effectLst/>
                          <a:latin typeface="Meiryo UI" panose="020B0604030504040204" pitchFamily="50" charset="-128"/>
                          <a:ea typeface="Meiryo UI" panose="020B0604030504040204" pitchFamily="50" charset="-128"/>
                        </a:rPr>
                        <a:t>バックアップ体制の構築</a:t>
                      </a:r>
                      <a:endParaRPr lang="ja-JP" altLang="en-US" sz="1200" b="0" i="0" u="none" strike="noStrike" dirty="0">
                        <a:solidFill>
                          <a:srgbClr val="222222"/>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000000"/>
                          </a:solidFill>
                          <a:effectLst/>
                          <a:latin typeface="Meiryo UI" panose="020B0604030504040204" pitchFamily="50" charset="-128"/>
                          <a:ea typeface="Meiryo UI" panose="020B0604030504040204" pitchFamily="50" charset="-128"/>
                        </a:rPr>
                        <a:t>1</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2547840589"/>
                  </a:ext>
                </a:extLst>
              </a:tr>
              <a:tr h="187200">
                <a:tc rowSpan="2">
                  <a:txBody>
                    <a:bodyPr/>
                    <a:lstStyle/>
                    <a:p>
                      <a:pPr algn="ctr" fontAlgn="ctr"/>
                      <a:r>
                        <a:rPr lang="ja-JP" altLang="en-US" sz="1200" b="1" u="none" strike="noStrike" dirty="0">
                          <a:effectLst/>
                          <a:latin typeface="Meiryo UI" panose="020B0604030504040204" pitchFamily="50" charset="-128"/>
                          <a:ea typeface="Meiryo UI" panose="020B0604030504040204" pitchFamily="50" charset="-128"/>
                        </a:rPr>
                        <a:t>地域貢献</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l" fontAlgn="ctr">
                        <a:lnSpc>
                          <a:spcPts val="1100"/>
                        </a:lnSpc>
                      </a:pPr>
                      <a:r>
                        <a:rPr lang="ja-JP" altLang="en-US" sz="1200" u="none" strike="noStrike">
                          <a:effectLst/>
                          <a:latin typeface="Meiryo UI" panose="020B0604030504040204" pitchFamily="50" charset="-128"/>
                          <a:ea typeface="Meiryo UI" panose="020B0604030504040204" pitchFamily="50" charset="-128"/>
                        </a:rPr>
                        <a:t>避難所の提供</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l" rtl="0" fontAlgn="ctr">
                        <a:lnSpc>
                          <a:spcPts val="1000"/>
                        </a:lnSpc>
                      </a:pPr>
                      <a:r>
                        <a:rPr lang="ja-JP" altLang="en-US" sz="1200" u="none" strike="noStrike" dirty="0">
                          <a:solidFill>
                            <a:schemeClr val="tx1"/>
                          </a:solidFill>
                          <a:effectLst/>
                          <a:latin typeface="Meiryo UI" panose="020B0604030504040204" pitchFamily="50" charset="-128"/>
                          <a:ea typeface="Meiryo UI" panose="020B0604030504040204" pitchFamily="50" charset="-128"/>
                        </a:rPr>
                        <a:t>建物や駐車場を地域住民の避難所として開放</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000000"/>
                          </a:solidFill>
                          <a:effectLst/>
                          <a:latin typeface="Meiryo UI" panose="020B0604030504040204" pitchFamily="50" charset="-128"/>
                          <a:ea typeface="Meiryo UI" panose="020B0604030504040204" pitchFamily="50" charset="-128"/>
                        </a:rPr>
                        <a:t>1</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3036399677"/>
                  </a:ext>
                </a:extLst>
              </a:tr>
              <a:tr h="187200">
                <a:tc vMerge="1">
                  <a:txBody>
                    <a:bodyPr/>
                    <a:lstStyle/>
                    <a:p>
                      <a:endParaRPr kumimoji="1" lang="ja-JP" altLang="en-US"/>
                    </a:p>
                  </a:txBody>
                  <a:tcPr/>
                </a:tc>
                <a:tc>
                  <a:txBody>
                    <a:bodyPr/>
                    <a:lstStyle/>
                    <a:p>
                      <a:pPr algn="l" fontAlgn="ctr">
                        <a:lnSpc>
                          <a:spcPts val="1100"/>
                        </a:lnSpc>
                      </a:pPr>
                      <a:r>
                        <a:rPr lang="ja-JP" altLang="en-US" sz="1200" b="0" u="none" strike="noStrike" dirty="0">
                          <a:solidFill>
                            <a:srgbClr val="000000"/>
                          </a:solidFill>
                          <a:effectLst/>
                          <a:latin typeface="Meiryo UI" panose="020B0604030504040204" pitchFamily="50" charset="-128"/>
                          <a:ea typeface="Meiryo UI" panose="020B0604030504040204" pitchFamily="50" charset="-128"/>
                        </a:rPr>
                        <a:t>情報発信</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tc>
                  <a:txBody>
                    <a:bodyPr/>
                    <a:lstStyle/>
                    <a:p>
                      <a:pPr algn="l" rtl="0" fontAlgn="ctr">
                        <a:lnSpc>
                          <a:spcPts val="1000"/>
                        </a:lnSpc>
                      </a:pPr>
                      <a:r>
                        <a:rPr lang="ja-JP" altLang="en-US" sz="1200" u="none" strike="noStrike" dirty="0">
                          <a:effectLst/>
                          <a:latin typeface="Meiryo UI" panose="020B0604030504040204" pitchFamily="50" charset="-128"/>
                          <a:ea typeface="Meiryo UI" panose="020B0604030504040204" pitchFamily="50" charset="-128"/>
                        </a:rPr>
                        <a:t>自治体と協定を結び、コミュニティ</a:t>
                      </a:r>
                      <a:r>
                        <a:rPr lang="en-US" altLang="ja-JP" sz="1200" u="none" strike="noStrike" dirty="0">
                          <a:effectLst/>
                          <a:latin typeface="Meiryo UI" panose="020B0604030504040204" pitchFamily="50" charset="-128"/>
                          <a:ea typeface="Meiryo UI" panose="020B0604030504040204" pitchFamily="50" charset="-128"/>
                        </a:rPr>
                        <a:t>FM</a:t>
                      </a:r>
                      <a:r>
                        <a:rPr lang="ja-JP" altLang="en-US" sz="1200" u="none" strike="noStrike" dirty="0">
                          <a:effectLst/>
                          <a:latin typeface="Meiryo UI" panose="020B0604030504040204" pitchFamily="50" charset="-128"/>
                          <a:ea typeface="Meiryo UI" panose="020B0604030504040204" pitchFamily="50" charset="-128"/>
                        </a:rPr>
                        <a:t>による災害情報の発信</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81587" marR="6799" marT="6799" marB="0" anchor="ctr"/>
                </a:tc>
                <a:tc>
                  <a:txBody>
                    <a:bodyPr/>
                    <a:lstStyle/>
                    <a:p>
                      <a:pPr algn="ctr" fontAlgn="ctr">
                        <a:lnSpc>
                          <a:spcPts val="1100"/>
                        </a:lnSpc>
                      </a:pPr>
                      <a:r>
                        <a:rPr lang="en-US" altLang="ja-JP" sz="1200" b="0" u="none" strike="noStrike" dirty="0">
                          <a:solidFill>
                            <a:srgbClr val="000000"/>
                          </a:solidFill>
                          <a:effectLst/>
                          <a:latin typeface="Meiryo UI" panose="020B0604030504040204" pitchFamily="50" charset="-128"/>
                          <a:ea typeface="Meiryo UI" panose="020B0604030504040204" pitchFamily="50" charset="-128"/>
                        </a:rPr>
                        <a:t>1</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799" marR="6799" marT="6799" marB="0" anchor="ctr"/>
                </a:tc>
                <a:extLst>
                  <a:ext uri="{0D108BD9-81ED-4DB2-BD59-A6C34878D82A}">
                    <a16:rowId xmlns:a16="http://schemas.microsoft.com/office/drawing/2014/main" val="4020153709"/>
                  </a:ext>
                </a:extLst>
              </a:tr>
            </a:tbl>
          </a:graphicData>
        </a:graphic>
      </p:graphicFrame>
      <p:sp>
        <p:nvSpPr>
          <p:cNvPr id="10" name="テキスト ボックス 9">
            <a:extLst>
              <a:ext uri="{FF2B5EF4-FFF2-40B4-BE49-F238E27FC236}">
                <a16:creationId xmlns:a16="http://schemas.microsoft.com/office/drawing/2014/main" id="{6F2116BC-687F-451C-89B0-FE123D563F33}"/>
              </a:ext>
            </a:extLst>
          </p:cNvPr>
          <p:cNvSpPr txBox="1"/>
          <p:nvPr/>
        </p:nvSpPr>
        <p:spPr>
          <a:xfrm>
            <a:off x="323321" y="6278785"/>
            <a:ext cx="8494562" cy="276999"/>
          </a:xfrm>
          <a:prstGeom prst="rect">
            <a:avLst/>
          </a:prstGeom>
          <a:noFill/>
          <a:ln w="25400">
            <a:noFill/>
            <a:prstDash val="sysDot"/>
          </a:ln>
        </p:spPr>
        <p:txBody>
          <a:bodyPr wrap="square" rtlCol="0">
            <a:spAutoFit/>
          </a:bodyPr>
          <a:lstStyle/>
          <a:p>
            <a:pPr>
              <a:buClr>
                <a:schemeClr val="tx1"/>
              </a:buClr>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アンケート及びヒアリングに応じていただいた建設業、製造業、エネルギー、小売業・商社、宿泊業、合計</a:t>
            </a:r>
            <a:r>
              <a:rPr kumimoji="1" lang="en-US" altLang="ja-JP" sz="1200" dirty="0">
                <a:latin typeface="Meiryo UI" panose="020B0604030504040204" pitchFamily="50" charset="-128"/>
                <a:ea typeface="Meiryo UI" panose="020B0604030504040204" pitchFamily="50" charset="-128"/>
              </a:rPr>
              <a:t>13</a:t>
            </a:r>
            <a:r>
              <a:rPr kumimoji="1" lang="ja-JP" altLang="en-US" sz="1200" dirty="0">
                <a:latin typeface="Meiryo UI" panose="020B0604030504040204" pitchFamily="50" charset="-128"/>
                <a:ea typeface="Meiryo UI" panose="020B0604030504040204" pitchFamily="50" charset="-128"/>
              </a:rPr>
              <a:t>社の結果</a:t>
            </a:r>
            <a:endParaRPr kumimoji="1" lang="en-US" altLang="ja-JP" sz="12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6F86E7A-1A5A-4ABF-96D3-F6DC7B67EA41}"/>
              </a:ext>
            </a:extLst>
          </p:cNvPr>
          <p:cNvSpPr txBox="1"/>
          <p:nvPr/>
        </p:nvSpPr>
        <p:spPr>
          <a:xfrm>
            <a:off x="3162300" y="411650"/>
            <a:ext cx="6451792" cy="276999"/>
          </a:xfrm>
          <a:prstGeom prst="rect">
            <a:avLst/>
          </a:prstGeom>
          <a:noFill/>
          <a:ln>
            <a:noFill/>
          </a:ln>
        </p:spPr>
        <p:txBody>
          <a:bodyPr wrap="square" rtlCol="0">
            <a:spAutoFit/>
          </a:bodyPr>
          <a:lstStyle/>
          <a:p>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本資料に掲載している内容は令和５年１２月時点の情報である点にご留意ください。</a:t>
            </a: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35317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民間企業等の地震津波対策について</a:t>
            </a:r>
          </a:p>
        </p:txBody>
      </p:sp>
      <p:sp>
        <p:nvSpPr>
          <p:cNvPr id="12"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78650"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1</a:t>
            </a:fld>
            <a:endParaRPr lang="ja-JP" altLang="en-US" sz="1600" dirty="0">
              <a:solidFill>
                <a:schemeClr val="tx1"/>
              </a:solidFill>
            </a:endParaRPr>
          </a:p>
        </p:txBody>
      </p:sp>
      <p:sp>
        <p:nvSpPr>
          <p:cNvPr id="11" name="正方形/長方形 10"/>
          <p:cNvSpPr/>
          <p:nvPr/>
        </p:nvSpPr>
        <p:spPr>
          <a:xfrm>
            <a:off x="165100" y="626639"/>
            <a:ext cx="8870950" cy="592656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3803" y="477769"/>
            <a:ext cx="867747" cy="321972"/>
          </a:xfrm>
          <a:prstGeom prst="roundRect">
            <a:avLst>
              <a:gd name="adj" fmla="val 20973"/>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latin typeface="Meiryo UI" panose="020B0604030504040204" pitchFamily="50" charset="-128"/>
                <a:ea typeface="Meiryo UI" panose="020B0604030504040204" pitchFamily="50" charset="-128"/>
              </a:rPr>
              <a:t>電　　力</a:t>
            </a:r>
          </a:p>
        </p:txBody>
      </p:sp>
      <p:pic>
        <p:nvPicPr>
          <p:cNvPr id="31" name="図 30">
            <a:extLst>
              <a:ext uri="{FF2B5EF4-FFF2-40B4-BE49-F238E27FC236}">
                <a16:creationId xmlns:a16="http://schemas.microsoft.com/office/drawing/2014/main" id="{1591A3DD-EFC6-4C8D-A093-883BF20E8D89}"/>
              </a:ext>
            </a:extLst>
          </p:cNvPr>
          <p:cNvPicPr>
            <a:picLocks noChangeAspect="1"/>
          </p:cNvPicPr>
          <p:nvPr/>
        </p:nvPicPr>
        <p:blipFill>
          <a:blip r:embed="rId2"/>
          <a:stretch>
            <a:fillRect/>
          </a:stretch>
        </p:blipFill>
        <p:spPr>
          <a:xfrm>
            <a:off x="418331" y="2296913"/>
            <a:ext cx="3067656" cy="1832956"/>
          </a:xfrm>
          <a:prstGeom prst="rect">
            <a:avLst/>
          </a:prstGeom>
        </p:spPr>
      </p:pic>
      <p:sp>
        <p:nvSpPr>
          <p:cNvPr id="32" name="テキスト ボックス 31">
            <a:extLst>
              <a:ext uri="{FF2B5EF4-FFF2-40B4-BE49-F238E27FC236}">
                <a16:creationId xmlns:a16="http://schemas.microsoft.com/office/drawing/2014/main" id="{B4476F31-6B82-4AF9-B961-F135065C6353}"/>
              </a:ext>
            </a:extLst>
          </p:cNvPr>
          <p:cNvSpPr txBox="1"/>
          <p:nvPr/>
        </p:nvSpPr>
        <p:spPr>
          <a:xfrm>
            <a:off x="322388" y="1164783"/>
            <a:ext cx="3163599" cy="830997"/>
          </a:xfrm>
          <a:prstGeom prst="rect">
            <a:avLst/>
          </a:prstGeom>
          <a:noFill/>
          <a:ln>
            <a:noFill/>
          </a:ln>
        </p:spPr>
        <p:txBody>
          <a:bodyPr wrap="square" rtlCol="0">
            <a:spAutoFit/>
          </a:bodyPr>
          <a:lstStyle/>
          <a:p>
            <a:r>
              <a:rPr lang="ja-JP" altLang="ja-JP" sz="1200" kern="100" dirty="0">
                <a:effectLst/>
                <a:latin typeface="游ゴシック" panose="020B0400000000000000" pitchFamily="50" charset="-128"/>
                <a:ea typeface="Meiryo UI" panose="020B0604030504040204" pitchFamily="50" charset="-128"/>
                <a:cs typeface="Times New Roman" panose="02020603050405020304" pitchFamily="18" charset="0"/>
              </a:rPr>
              <a:t>埋立地などの地盤条件に応じて、可とう性（柔軟性）を有する</a:t>
            </a:r>
            <a:r>
              <a:rPr lang="ja-JP" altLang="en-US" sz="1200" kern="100" dirty="0">
                <a:effectLst/>
                <a:latin typeface="游ゴシック" panose="020B0400000000000000" pitchFamily="50" charset="-128"/>
                <a:ea typeface="Meiryo UI" panose="020B0604030504040204" pitchFamily="50" charset="-128"/>
                <a:cs typeface="Times New Roman" panose="02020603050405020304" pitchFamily="18" charset="0"/>
              </a:rPr>
              <a:t>継手を</a:t>
            </a:r>
            <a:r>
              <a:rPr lang="ja-JP" altLang="ja-JP" sz="1200" kern="100" dirty="0">
                <a:effectLst/>
                <a:latin typeface="游ゴシック" panose="020B0400000000000000" pitchFamily="50" charset="-128"/>
                <a:ea typeface="Meiryo UI" panose="020B0604030504040204" pitchFamily="50" charset="-128"/>
                <a:cs typeface="Times New Roman" panose="02020603050405020304" pitchFamily="18" charset="0"/>
              </a:rPr>
              <a:t>採用している。これにより、地震による地盤の変位に追従して対応し、折損や破損が起こりにくくしています。</a:t>
            </a:r>
            <a:endPar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pic>
        <p:nvPicPr>
          <p:cNvPr id="33" name="図 32">
            <a:extLst>
              <a:ext uri="{FF2B5EF4-FFF2-40B4-BE49-F238E27FC236}">
                <a16:creationId xmlns:a16="http://schemas.microsoft.com/office/drawing/2014/main" id="{59762401-7A88-40A9-A90A-227EF9A0212F}"/>
              </a:ext>
            </a:extLst>
          </p:cNvPr>
          <p:cNvPicPr>
            <a:picLocks noChangeAspect="1"/>
          </p:cNvPicPr>
          <p:nvPr/>
        </p:nvPicPr>
        <p:blipFill>
          <a:blip r:embed="rId3"/>
          <a:stretch>
            <a:fillRect/>
          </a:stretch>
        </p:blipFill>
        <p:spPr>
          <a:xfrm>
            <a:off x="1402808" y="4244976"/>
            <a:ext cx="2097950" cy="2310679"/>
          </a:xfrm>
          <a:prstGeom prst="rect">
            <a:avLst/>
          </a:prstGeom>
        </p:spPr>
      </p:pic>
      <p:sp>
        <p:nvSpPr>
          <p:cNvPr id="34" name="テキスト ボックス 33">
            <a:extLst>
              <a:ext uri="{FF2B5EF4-FFF2-40B4-BE49-F238E27FC236}">
                <a16:creationId xmlns:a16="http://schemas.microsoft.com/office/drawing/2014/main" id="{4F7BB99A-2695-4E9B-BE39-1F801FC42EAA}"/>
              </a:ext>
            </a:extLst>
          </p:cNvPr>
          <p:cNvSpPr txBox="1"/>
          <p:nvPr/>
        </p:nvSpPr>
        <p:spPr>
          <a:xfrm>
            <a:off x="208298" y="2000690"/>
            <a:ext cx="1272106" cy="276999"/>
          </a:xfrm>
          <a:prstGeom prst="rect">
            <a:avLst/>
          </a:prstGeom>
          <a:noFill/>
          <a:ln>
            <a:noFill/>
          </a:ln>
        </p:spPr>
        <p:txBody>
          <a:bodyPr wrap="square" rtlCol="0">
            <a:spAutoFit/>
          </a:bodyPr>
          <a:lstStyle/>
          <a:p>
            <a:r>
              <a:rPr lang="ja-JP" altLang="en-US" sz="1200" kern="100" dirty="0">
                <a:latin typeface="游ゴシック" panose="020B0400000000000000" pitchFamily="50" charset="-128"/>
                <a:ea typeface="Meiryo UI" panose="020B0604030504040204" pitchFamily="50" charset="-128"/>
                <a:cs typeface="Times New Roman" panose="02020603050405020304" pitchFamily="18" charset="0"/>
              </a:rPr>
              <a:t>（可とう継手）</a:t>
            </a:r>
            <a:endParaRPr lang="ja-JP"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5B32C403-AC30-408B-8657-67CCD22EF178}"/>
              </a:ext>
            </a:extLst>
          </p:cNvPr>
          <p:cNvSpPr txBox="1"/>
          <p:nvPr/>
        </p:nvSpPr>
        <p:spPr>
          <a:xfrm>
            <a:off x="418692" y="4596891"/>
            <a:ext cx="905604" cy="276999"/>
          </a:xfrm>
          <a:prstGeom prst="rect">
            <a:avLst/>
          </a:prstGeom>
          <a:noFill/>
          <a:ln>
            <a:noFill/>
          </a:ln>
        </p:spPr>
        <p:txBody>
          <a:bodyPr wrap="square" rtlCol="0">
            <a:spAutoFit/>
          </a:bodyPr>
          <a:lstStyle/>
          <a:p>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設置直後</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80A1D1BE-2015-407B-AD29-2C8C0D5042D9}"/>
              </a:ext>
            </a:extLst>
          </p:cNvPr>
          <p:cNvSpPr txBox="1"/>
          <p:nvPr/>
        </p:nvSpPr>
        <p:spPr>
          <a:xfrm>
            <a:off x="352190" y="5779802"/>
            <a:ext cx="1153254" cy="461665"/>
          </a:xfrm>
          <a:prstGeom prst="rect">
            <a:avLst/>
          </a:prstGeom>
          <a:noFill/>
          <a:ln>
            <a:noFill/>
          </a:ln>
        </p:spPr>
        <p:txBody>
          <a:bodyPr wrap="square" rtlCol="0">
            <a:spAutoFit/>
          </a:bodyPr>
          <a:lstStyle/>
          <a:p>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地震等による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地盤変位</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61A7BE7A-8BB5-43D3-A478-974660F8A65C}"/>
              </a:ext>
            </a:extLst>
          </p:cNvPr>
          <p:cNvSpPr/>
          <p:nvPr/>
        </p:nvSpPr>
        <p:spPr>
          <a:xfrm>
            <a:off x="3685122" y="1345649"/>
            <a:ext cx="5228129" cy="461665"/>
          </a:xfrm>
          <a:prstGeom prst="rect">
            <a:avLst/>
          </a:prstGeom>
        </p:spPr>
        <p:txBody>
          <a:bodyPr wrap="square">
            <a:spAutoFit/>
          </a:bodyPr>
          <a:lstStyle/>
          <a:p>
            <a:pPr marL="261938" indent="-261938">
              <a:spcBef>
                <a:spcPts val="600"/>
              </a:spcBef>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津波等による浸水が想定されている地域では、必要に応じ設備の嵩上げを実施しています。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a:extLst>
              <a:ext uri="{FF2B5EF4-FFF2-40B4-BE49-F238E27FC236}">
                <a16:creationId xmlns:a16="http://schemas.microsoft.com/office/drawing/2014/main" id="{63AF4833-7AA9-4702-9107-12FEFCCEB0A3}"/>
              </a:ext>
            </a:extLst>
          </p:cNvPr>
          <p:cNvSpPr/>
          <p:nvPr/>
        </p:nvSpPr>
        <p:spPr>
          <a:xfrm>
            <a:off x="3267382" y="1139677"/>
            <a:ext cx="2743032" cy="276999"/>
          </a:xfrm>
          <a:prstGeom prst="rect">
            <a:avLst/>
          </a:prstGeom>
        </p:spPr>
        <p:txBody>
          <a:bodyPr wrap="square">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（変電設備の嵩上げ）</a:t>
            </a:r>
          </a:p>
        </p:txBody>
      </p:sp>
      <p:pic>
        <p:nvPicPr>
          <p:cNvPr id="40" name="図 39">
            <a:extLst>
              <a:ext uri="{FF2B5EF4-FFF2-40B4-BE49-F238E27FC236}">
                <a16:creationId xmlns:a16="http://schemas.microsoft.com/office/drawing/2014/main" id="{8365F7F2-A58A-4C4E-A09E-C04B353457B4}"/>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412272" y="1656366"/>
            <a:ext cx="3067657" cy="2071921"/>
          </a:xfrm>
          <a:prstGeom prst="rect">
            <a:avLst/>
          </a:prstGeom>
        </p:spPr>
      </p:pic>
      <p:sp>
        <p:nvSpPr>
          <p:cNvPr id="41" name="正方形/長方形 40">
            <a:extLst>
              <a:ext uri="{FF2B5EF4-FFF2-40B4-BE49-F238E27FC236}">
                <a16:creationId xmlns:a16="http://schemas.microsoft.com/office/drawing/2014/main" id="{96F9A110-6EBC-4E84-8D00-7CBA7051B73B}"/>
              </a:ext>
            </a:extLst>
          </p:cNvPr>
          <p:cNvSpPr/>
          <p:nvPr/>
        </p:nvSpPr>
        <p:spPr>
          <a:xfrm>
            <a:off x="3517788" y="3967977"/>
            <a:ext cx="2416429" cy="276999"/>
          </a:xfrm>
          <a:prstGeom prst="rect">
            <a:avLst/>
          </a:prstGeom>
        </p:spPr>
        <p:txBody>
          <a:bodyPr wrap="square">
            <a:spAutoFit/>
          </a:bodyP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（脱着式防水パネル）</a:t>
            </a:r>
          </a:p>
        </p:txBody>
      </p:sp>
      <p:pic>
        <p:nvPicPr>
          <p:cNvPr id="42" name="図 41">
            <a:extLst>
              <a:ext uri="{FF2B5EF4-FFF2-40B4-BE49-F238E27FC236}">
                <a16:creationId xmlns:a16="http://schemas.microsoft.com/office/drawing/2014/main" id="{96FE07B9-B3B9-416F-8ABE-927218456E37}"/>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5415186" y="4449378"/>
            <a:ext cx="3075671" cy="2070059"/>
          </a:xfrm>
          <a:prstGeom prst="rect">
            <a:avLst/>
          </a:prstGeom>
        </p:spPr>
      </p:pic>
      <p:sp>
        <p:nvSpPr>
          <p:cNvPr id="43" name="テキスト ボックス 42">
            <a:extLst>
              <a:ext uri="{FF2B5EF4-FFF2-40B4-BE49-F238E27FC236}">
                <a16:creationId xmlns:a16="http://schemas.microsoft.com/office/drawing/2014/main" id="{792A489E-B228-4CA3-AA87-7FB426DE37FC}"/>
              </a:ext>
            </a:extLst>
          </p:cNvPr>
          <p:cNvSpPr txBox="1"/>
          <p:nvPr/>
        </p:nvSpPr>
        <p:spPr>
          <a:xfrm>
            <a:off x="4031392" y="4165108"/>
            <a:ext cx="5112608"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変電所の扉においては、水密化や脱着式防水パネル設置等の浸水対策を実施しています。</a:t>
            </a:r>
          </a:p>
        </p:txBody>
      </p:sp>
      <p:sp>
        <p:nvSpPr>
          <p:cNvPr id="44" name="角丸四角形 5">
            <a:extLst>
              <a:ext uri="{FF2B5EF4-FFF2-40B4-BE49-F238E27FC236}">
                <a16:creationId xmlns:a16="http://schemas.microsoft.com/office/drawing/2014/main" id="{BF5338DD-9A12-45D9-A36F-FFE4ADD039CB}"/>
              </a:ext>
            </a:extLst>
          </p:cNvPr>
          <p:cNvSpPr/>
          <p:nvPr/>
        </p:nvSpPr>
        <p:spPr>
          <a:xfrm>
            <a:off x="352190" y="1049638"/>
            <a:ext cx="2076493"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lang="ja-JP" altLang="en-US" sz="1200" b="1" dirty="0">
                <a:latin typeface="Meiryo UI" panose="020B0604030504040204" pitchFamily="50" charset="-128"/>
                <a:ea typeface="Meiryo UI" panose="020B0604030504040204" pitchFamily="50" charset="-128"/>
              </a:rPr>
              <a:t>地中送電設備の対策</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45" name="角丸四角形 5">
            <a:extLst>
              <a:ext uri="{FF2B5EF4-FFF2-40B4-BE49-F238E27FC236}">
                <a16:creationId xmlns:a16="http://schemas.microsoft.com/office/drawing/2014/main" id="{B4F0EC78-101C-4E94-9FD2-AF613367EDF4}"/>
              </a:ext>
            </a:extLst>
          </p:cNvPr>
          <p:cNvSpPr/>
          <p:nvPr/>
        </p:nvSpPr>
        <p:spPr>
          <a:xfrm>
            <a:off x="3934828" y="1049638"/>
            <a:ext cx="2076493"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lang="ja-JP" altLang="en-US" sz="1200" b="1" dirty="0">
                <a:latin typeface="Meiryo UI" panose="020B0604030504040204" pitchFamily="50" charset="-128"/>
                <a:ea typeface="Meiryo UI" panose="020B0604030504040204" pitchFamily="50" charset="-128"/>
              </a:rPr>
              <a:t>変電設備の浸水対策</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1A28D954-F49F-46A9-89D8-4576E37F5336}"/>
              </a:ext>
            </a:extLst>
          </p:cNvPr>
          <p:cNvSpPr/>
          <p:nvPr/>
        </p:nvSpPr>
        <p:spPr>
          <a:xfrm>
            <a:off x="103217" y="6599483"/>
            <a:ext cx="3370557" cy="262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関西電力送配電㈱より提供いただいた資料により作成</a:t>
            </a:r>
          </a:p>
        </p:txBody>
      </p:sp>
      <p:sp>
        <p:nvSpPr>
          <p:cNvPr id="21" name="テキスト ボックス 20">
            <a:extLst>
              <a:ext uri="{FF2B5EF4-FFF2-40B4-BE49-F238E27FC236}">
                <a16:creationId xmlns:a16="http://schemas.microsoft.com/office/drawing/2014/main" id="{2E0D4EF7-1EC1-4A07-A422-A20633B19368}"/>
              </a:ext>
            </a:extLst>
          </p:cNvPr>
          <p:cNvSpPr txBox="1"/>
          <p:nvPr/>
        </p:nvSpPr>
        <p:spPr>
          <a:xfrm>
            <a:off x="3162300" y="411650"/>
            <a:ext cx="6451792" cy="276999"/>
          </a:xfrm>
          <a:prstGeom prst="rect">
            <a:avLst/>
          </a:prstGeom>
          <a:noFill/>
          <a:ln>
            <a:noFill/>
          </a:ln>
        </p:spPr>
        <p:txBody>
          <a:bodyPr wrap="square" rtlCol="0">
            <a:spAutoFit/>
          </a:bodyPr>
          <a:lstStyle/>
          <a:p>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本資料に掲載している内容は令和５年１２月時点の情報である点にご留意ください。</a:t>
            </a: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593883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a:extLst>
              <a:ext uri="{FF2B5EF4-FFF2-40B4-BE49-F238E27FC236}">
                <a16:creationId xmlns:a16="http://schemas.microsoft.com/office/drawing/2014/main" id="{F977EACD-8EE0-4844-A0CA-74509F7C9C0C}"/>
              </a:ext>
            </a:extLst>
          </p:cNvPr>
          <p:cNvPicPr>
            <a:picLocks noChangeAspect="1"/>
          </p:cNvPicPr>
          <p:nvPr/>
        </p:nvPicPr>
        <p:blipFill>
          <a:blip r:embed="rId2"/>
          <a:stretch>
            <a:fillRect/>
          </a:stretch>
        </p:blipFill>
        <p:spPr>
          <a:xfrm>
            <a:off x="5878615" y="3862453"/>
            <a:ext cx="2957733" cy="2748177"/>
          </a:xfrm>
          <a:prstGeom prst="rect">
            <a:avLst/>
          </a:prstGeom>
        </p:spPr>
      </p:pic>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民間企業等の地震津波対策について</a:t>
            </a:r>
          </a:p>
        </p:txBody>
      </p:sp>
      <p:sp>
        <p:nvSpPr>
          <p:cNvPr id="12"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15033"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2</a:t>
            </a:fld>
            <a:endParaRPr lang="ja-JP" altLang="en-US" sz="1600" dirty="0">
              <a:solidFill>
                <a:schemeClr val="tx1"/>
              </a:solidFill>
            </a:endParaRPr>
          </a:p>
        </p:txBody>
      </p:sp>
      <p:sp>
        <p:nvSpPr>
          <p:cNvPr id="11" name="正方形/長方形 10"/>
          <p:cNvSpPr/>
          <p:nvPr/>
        </p:nvSpPr>
        <p:spPr>
          <a:xfrm>
            <a:off x="165100" y="626639"/>
            <a:ext cx="8870950" cy="592656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103803" y="477769"/>
            <a:ext cx="867747" cy="321972"/>
          </a:xfrm>
          <a:prstGeom prst="roundRect">
            <a:avLst>
              <a:gd name="adj" fmla="val 20973"/>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latin typeface="Meiryo UI" panose="020B0604030504040204" pitchFamily="50" charset="-128"/>
                <a:ea typeface="Meiryo UI" panose="020B0604030504040204" pitchFamily="50" charset="-128"/>
              </a:rPr>
              <a:t>電　　力</a:t>
            </a:r>
          </a:p>
        </p:txBody>
      </p:sp>
      <p:sp>
        <p:nvSpPr>
          <p:cNvPr id="25" name="テキスト ボックス 24">
            <a:extLst>
              <a:ext uri="{FF2B5EF4-FFF2-40B4-BE49-F238E27FC236}">
                <a16:creationId xmlns:a16="http://schemas.microsoft.com/office/drawing/2014/main" id="{E74D5756-732D-4585-860B-776330B677A8}"/>
              </a:ext>
            </a:extLst>
          </p:cNvPr>
          <p:cNvSpPr txBox="1"/>
          <p:nvPr/>
        </p:nvSpPr>
        <p:spPr>
          <a:xfrm>
            <a:off x="448123" y="1127685"/>
            <a:ext cx="8247753" cy="461665"/>
          </a:xfrm>
          <a:prstGeom prst="rect">
            <a:avLst/>
          </a:prstGeom>
          <a:noFill/>
          <a:ln>
            <a:noFill/>
          </a:ln>
        </p:spPr>
        <p:txBody>
          <a:bodyPr wrap="square" rtlCol="0">
            <a:spAutoFit/>
          </a:bodyPr>
          <a:lstStyle/>
          <a:p>
            <a:pPr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災害発生時に円滑に連携を図ることを目的として、関西電力と関西電力送配電</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は、社外機関と</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相互連携に向けた協定を締結し</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合同訓練を実施しています。</a:t>
            </a:r>
          </a:p>
        </p:txBody>
      </p:sp>
      <p:pic>
        <p:nvPicPr>
          <p:cNvPr id="28" name="図 27">
            <a:extLst>
              <a:ext uri="{FF2B5EF4-FFF2-40B4-BE49-F238E27FC236}">
                <a16:creationId xmlns:a16="http://schemas.microsoft.com/office/drawing/2014/main" id="{03CAFE92-4821-4ED4-AE3A-E020A9C04A8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383236" y="1919623"/>
            <a:ext cx="2377649" cy="1425230"/>
          </a:xfrm>
          <a:prstGeom prst="rect">
            <a:avLst/>
          </a:prstGeom>
        </p:spPr>
      </p:pic>
      <p:pic>
        <p:nvPicPr>
          <p:cNvPr id="29" name="Picture 2" descr="IMG_1614">
            <a:extLst>
              <a:ext uri="{FF2B5EF4-FFF2-40B4-BE49-F238E27FC236}">
                <a16:creationId xmlns:a16="http://schemas.microsoft.com/office/drawing/2014/main" id="{FB755109-79CB-44C7-9AF6-C6F9C1016F1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3753"/>
          <a:stretch/>
        </p:blipFill>
        <p:spPr bwMode="auto">
          <a:xfrm>
            <a:off x="525110" y="1922405"/>
            <a:ext cx="2378275"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40">
            <a:extLst>
              <a:ext uri="{FF2B5EF4-FFF2-40B4-BE49-F238E27FC236}">
                <a16:creationId xmlns:a16="http://schemas.microsoft.com/office/drawing/2014/main" id="{ADB03DA8-D835-4090-A8F4-6E680C8ABF5D}"/>
              </a:ext>
            </a:extLst>
          </p:cNvPr>
          <p:cNvPicPr>
            <a:picLocks noChangeAspect="1"/>
          </p:cNvPicPr>
          <p:nvPr/>
        </p:nvPicPr>
        <p:blipFill>
          <a:blip r:embed="rId5"/>
          <a:stretch>
            <a:fillRect/>
          </a:stretch>
        </p:blipFill>
        <p:spPr>
          <a:xfrm>
            <a:off x="6240736" y="1919623"/>
            <a:ext cx="2290763" cy="1483990"/>
          </a:xfrm>
          <a:prstGeom prst="rect">
            <a:avLst/>
          </a:prstGeom>
        </p:spPr>
      </p:pic>
      <p:sp>
        <p:nvSpPr>
          <p:cNvPr id="42" name="テキスト ボックス 41">
            <a:extLst>
              <a:ext uri="{FF2B5EF4-FFF2-40B4-BE49-F238E27FC236}">
                <a16:creationId xmlns:a16="http://schemas.microsoft.com/office/drawing/2014/main" id="{29BB58B8-9C29-46D0-B3FF-D5519F771600}"/>
              </a:ext>
            </a:extLst>
          </p:cNvPr>
          <p:cNvSpPr txBox="1"/>
          <p:nvPr/>
        </p:nvSpPr>
        <p:spPr>
          <a:xfrm>
            <a:off x="321758" y="1633719"/>
            <a:ext cx="1970116"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（合同訓練の様子）</a:t>
            </a:r>
          </a:p>
        </p:txBody>
      </p:sp>
      <p:sp>
        <p:nvSpPr>
          <p:cNvPr id="43" name="テキスト ボックス 42">
            <a:extLst>
              <a:ext uri="{FF2B5EF4-FFF2-40B4-BE49-F238E27FC236}">
                <a16:creationId xmlns:a16="http://schemas.microsoft.com/office/drawing/2014/main" id="{215F6937-5EA2-40EE-8DC6-516F3D06D867}"/>
              </a:ext>
            </a:extLst>
          </p:cNvPr>
          <p:cNvSpPr txBox="1"/>
          <p:nvPr/>
        </p:nvSpPr>
        <p:spPr>
          <a:xfrm>
            <a:off x="321758" y="3436995"/>
            <a:ext cx="2784977" cy="276999"/>
          </a:xfrm>
          <a:prstGeom prst="rect">
            <a:avLst/>
          </a:prstGeom>
          <a:noFill/>
        </p:spPr>
        <p:txBody>
          <a:bodyPr wrap="square" rtlCol="0">
            <a:spAutoFit/>
          </a:bodyPr>
          <a:lstStyle/>
          <a:p>
            <a:pPr algn="ctr" defTabSz="844073"/>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陸上</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自衛隊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ヘリコプター</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車両</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搭載訓練</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a:extLst>
              <a:ext uri="{FF2B5EF4-FFF2-40B4-BE49-F238E27FC236}">
                <a16:creationId xmlns:a16="http://schemas.microsoft.com/office/drawing/2014/main" id="{8CE5C1F5-254F-4D8E-A097-5E26CC7BD675}"/>
              </a:ext>
            </a:extLst>
          </p:cNvPr>
          <p:cNvSpPr txBox="1"/>
          <p:nvPr/>
        </p:nvSpPr>
        <p:spPr>
          <a:xfrm>
            <a:off x="3249812" y="3372821"/>
            <a:ext cx="2644496" cy="461665"/>
          </a:xfrm>
          <a:prstGeom prst="rect">
            <a:avLst/>
          </a:prstGeom>
          <a:noFill/>
        </p:spPr>
        <p:txBody>
          <a:bodyPr wrap="square" rtlCol="0">
            <a:spAutoFit/>
          </a:bodyPr>
          <a:lstStyle/>
          <a:p>
            <a:pPr algn="ctr" defTabSz="844073"/>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海上自衛隊</a:t>
            </a:r>
            <a:r>
              <a:rPr lang="en-US" altLang="ja-JP"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LCAC</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（ホバークラフト）</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73"/>
            <a:r>
              <a:rPr lang="ja-JP" altLang="ja-JP"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高圧発電機車搭載訓練</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D048667D-823E-4734-A6EE-EE6849BBF4EA}"/>
              </a:ext>
            </a:extLst>
          </p:cNvPr>
          <p:cNvSpPr txBox="1"/>
          <p:nvPr/>
        </p:nvSpPr>
        <p:spPr>
          <a:xfrm>
            <a:off x="6107208" y="3403613"/>
            <a:ext cx="2557818" cy="461665"/>
          </a:xfrm>
          <a:prstGeom prst="rect">
            <a:avLst/>
          </a:prstGeom>
          <a:noFill/>
        </p:spPr>
        <p:txBody>
          <a:bodyPr wrap="square" rtlCol="0">
            <a:spAutoFit/>
          </a:bodyPr>
          <a:lstStyle/>
          <a:p>
            <a:pPr algn="ctr" defTabSz="844073"/>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海上保安庁巡視艇での</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44073"/>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復旧資機材運搬訓練</a:t>
            </a:r>
          </a:p>
        </p:txBody>
      </p:sp>
      <p:pic>
        <p:nvPicPr>
          <p:cNvPr id="48" name="図 47">
            <a:extLst>
              <a:ext uri="{FF2B5EF4-FFF2-40B4-BE49-F238E27FC236}">
                <a16:creationId xmlns:a16="http://schemas.microsoft.com/office/drawing/2014/main" id="{C49C452D-31BB-4FAD-BFD3-3959D33E4FCF}"/>
              </a:ext>
            </a:extLst>
          </p:cNvPr>
          <p:cNvPicPr>
            <a:picLocks noChangeAspect="1"/>
          </p:cNvPicPr>
          <p:nvPr/>
        </p:nvPicPr>
        <p:blipFill>
          <a:blip r:embed="rId6"/>
          <a:stretch>
            <a:fillRect/>
          </a:stretch>
        </p:blipFill>
        <p:spPr>
          <a:xfrm>
            <a:off x="448123" y="5045037"/>
            <a:ext cx="5282219" cy="1207949"/>
          </a:xfrm>
          <a:prstGeom prst="rect">
            <a:avLst/>
          </a:prstGeom>
        </p:spPr>
      </p:pic>
      <p:sp>
        <p:nvSpPr>
          <p:cNvPr id="49" name="テキスト ボックス 48">
            <a:extLst>
              <a:ext uri="{FF2B5EF4-FFF2-40B4-BE49-F238E27FC236}">
                <a16:creationId xmlns:a16="http://schemas.microsoft.com/office/drawing/2014/main" id="{BE1A74DB-E761-4759-9FEE-C155A9CE433F}"/>
              </a:ext>
            </a:extLst>
          </p:cNvPr>
          <p:cNvSpPr txBox="1"/>
          <p:nvPr/>
        </p:nvSpPr>
        <p:spPr>
          <a:xfrm>
            <a:off x="420309" y="4287158"/>
            <a:ext cx="5203216" cy="64633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停電発生時には、より多くの方にタイムリーに停電情報をお伝えするため、</a:t>
            </a:r>
            <a:r>
              <a:rPr lang="ja-JP" altLang="en-US" sz="1200" dirty="0">
                <a:latin typeface="Meiryo UI" panose="020B0604030504040204" pitchFamily="50" charset="-128"/>
                <a:ea typeface="Meiryo UI" panose="020B0604030504040204" pitchFamily="50" charset="-128"/>
              </a:rPr>
              <a:t>関西電力</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送配電では、スマホアプリ「関西停電情報」をはじめ、ホームページやＳＮＳなど、</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さまざまなツールを用いて情報発信に努めています。</a:t>
            </a:r>
            <a:endParaRPr kumimoji="1" lang="ja-JP" altLang="en-US" sz="1200" dirty="0">
              <a:latin typeface="Meiryo UI" panose="020B0604030504040204" pitchFamily="50" charset="-128"/>
              <a:ea typeface="Meiryo UI" panose="020B0604030504040204" pitchFamily="50" charset="-128"/>
            </a:endParaRPr>
          </a:p>
        </p:txBody>
      </p:sp>
      <p:sp>
        <p:nvSpPr>
          <p:cNvPr id="50" name="角丸四角形 5">
            <a:extLst>
              <a:ext uri="{FF2B5EF4-FFF2-40B4-BE49-F238E27FC236}">
                <a16:creationId xmlns:a16="http://schemas.microsoft.com/office/drawing/2014/main" id="{207C550F-D709-4FDE-A146-A4349A2735BB}"/>
              </a:ext>
            </a:extLst>
          </p:cNvPr>
          <p:cNvSpPr/>
          <p:nvPr/>
        </p:nvSpPr>
        <p:spPr>
          <a:xfrm>
            <a:off x="321758" y="1018311"/>
            <a:ext cx="2076493"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lang="ja-JP" altLang="en-US" sz="1200" b="1" dirty="0">
                <a:latin typeface="Meiryo UI" panose="020B0604030504040204" pitchFamily="50" charset="-128"/>
                <a:ea typeface="Meiryo UI" panose="020B0604030504040204" pitchFamily="50" charset="-128"/>
              </a:rPr>
              <a:t>社外機関との連携</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51" name="角丸四角形 5">
            <a:extLst>
              <a:ext uri="{FF2B5EF4-FFF2-40B4-BE49-F238E27FC236}">
                <a16:creationId xmlns:a16="http://schemas.microsoft.com/office/drawing/2014/main" id="{7410A892-7292-4033-9A19-2BAC8B2F66DE}"/>
              </a:ext>
            </a:extLst>
          </p:cNvPr>
          <p:cNvSpPr/>
          <p:nvPr/>
        </p:nvSpPr>
        <p:spPr>
          <a:xfrm>
            <a:off x="321758" y="4149061"/>
            <a:ext cx="2076493"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lang="ja-JP" altLang="en-US" sz="1200" b="1" dirty="0">
                <a:latin typeface="Meiryo UI" panose="020B0604030504040204" pitchFamily="50" charset="-128"/>
                <a:ea typeface="Meiryo UI" panose="020B0604030504040204" pitchFamily="50" charset="-128"/>
              </a:rPr>
              <a:t>タイムリーな停電情報の発信</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394EF70F-88CA-4BF5-8BCA-C31DE7B6F8C6}"/>
              </a:ext>
            </a:extLst>
          </p:cNvPr>
          <p:cNvSpPr/>
          <p:nvPr/>
        </p:nvSpPr>
        <p:spPr>
          <a:xfrm>
            <a:off x="103217" y="6599483"/>
            <a:ext cx="3370557" cy="262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関西電力送配電㈱より提供いただいた資料により作成</a:t>
            </a:r>
          </a:p>
        </p:txBody>
      </p:sp>
      <p:sp>
        <p:nvSpPr>
          <p:cNvPr id="20" name="テキスト ボックス 19">
            <a:extLst>
              <a:ext uri="{FF2B5EF4-FFF2-40B4-BE49-F238E27FC236}">
                <a16:creationId xmlns:a16="http://schemas.microsoft.com/office/drawing/2014/main" id="{3E633C01-2E9A-4727-9251-7DE5EDB356B2}"/>
              </a:ext>
            </a:extLst>
          </p:cNvPr>
          <p:cNvSpPr txBox="1"/>
          <p:nvPr/>
        </p:nvSpPr>
        <p:spPr>
          <a:xfrm>
            <a:off x="3162300" y="411650"/>
            <a:ext cx="6451792" cy="276999"/>
          </a:xfrm>
          <a:prstGeom prst="rect">
            <a:avLst/>
          </a:prstGeom>
          <a:noFill/>
          <a:ln>
            <a:noFill/>
          </a:ln>
        </p:spPr>
        <p:txBody>
          <a:bodyPr wrap="square" rtlCol="0">
            <a:spAutoFit/>
          </a:bodyPr>
          <a:lstStyle/>
          <a:p>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本資料に掲載している内容は令和５年１２月時点の情報である点にご留意ください。</a:t>
            </a: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447861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658BB9E5-2E95-444E-983C-61209FD007F7}"/>
              </a:ext>
            </a:extLst>
          </p:cNvPr>
          <p:cNvPicPr>
            <a:picLocks noChangeAspect="1"/>
          </p:cNvPicPr>
          <p:nvPr/>
        </p:nvPicPr>
        <p:blipFill>
          <a:blip r:embed="rId2"/>
          <a:stretch>
            <a:fillRect/>
          </a:stretch>
        </p:blipFill>
        <p:spPr>
          <a:xfrm>
            <a:off x="2541912" y="1195966"/>
            <a:ext cx="2269476" cy="1249222"/>
          </a:xfrm>
          <a:prstGeom prst="rect">
            <a:avLst/>
          </a:prstGeom>
        </p:spPr>
      </p:pic>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民間企業等の地震津波対策について</a:t>
            </a:r>
          </a:p>
        </p:txBody>
      </p:sp>
      <p:sp>
        <p:nvSpPr>
          <p:cNvPr id="12"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15033"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3</a:t>
            </a:fld>
            <a:endParaRPr lang="ja-JP" altLang="en-US" sz="1600" dirty="0">
              <a:solidFill>
                <a:schemeClr val="tx1"/>
              </a:solidFill>
            </a:endParaRPr>
          </a:p>
        </p:txBody>
      </p:sp>
      <p:sp>
        <p:nvSpPr>
          <p:cNvPr id="11" name="正方形/長方形 10"/>
          <p:cNvSpPr/>
          <p:nvPr/>
        </p:nvSpPr>
        <p:spPr>
          <a:xfrm>
            <a:off x="165100" y="626640"/>
            <a:ext cx="8870950" cy="612100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87290" y="1001377"/>
            <a:ext cx="338936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予防対策（地震に強い設備</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製造設備</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5279130" y="1062114"/>
            <a:ext cx="3007387" cy="2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高圧幹線</a:t>
            </a:r>
          </a:p>
        </p:txBody>
      </p:sp>
      <p:sp>
        <p:nvSpPr>
          <p:cNvPr id="42" name="正方形/長方形 41"/>
          <p:cNvSpPr/>
          <p:nvPr/>
        </p:nvSpPr>
        <p:spPr>
          <a:xfrm>
            <a:off x="5316118" y="1341805"/>
            <a:ext cx="1455587" cy="1035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十分な強度と粘り強さのある鋼管を使用し、定期的な点検により、異常のないことを確認しています。</a:t>
            </a:r>
          </a:p>
        </p:txBody>
      </p:sp>
      <p:pic>
        <p:nvPicPr>
          <p:cNvPr id="43" name="図 42"/>
          <p:cNvPicPr>
            <a:picLocks noChangeAspect="1"/>
          </p:cNvPicPr>
          <p:nvPr/>
        </p:nvPicPr>
        <p:blipFill>
          <a:blip r:embed="rId3"/>
          <a:stretch>
            <a:fillRect/>
          </a:stretch>
        </p:blipFill>
        <p:spPr>
          <a:xfrm>
            <a:off x="5316118" y="2536318"/>
            <a:ext cx="1553967" cy="1244280"/>
          </a:xfrm>
          <a:prstGeom prst="rect">
            <a:avLst/>
          </a:prstGeom>
        </p:spPr>
      </p:pic>
      <p:sp>
        <p:nvSpPr>
          <p:cNvPr id="44" name="正方形/長方形 43"/>
          <p:cNvSpPr/>
          <p:nvPr/>
        </p:nvSpPr>
        <p:spPr>
          <a:xfrm>
            <a:off x="7061935" y="1075234"/>
            <a:ext cx="3007387" cy="2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ポリエチレン管</a:t>
            </a:r>
          </a:p>
        </p:txBody>
      </p:sp>
      <p:pic>
        <p:nvPicPr>
          <p:cNvPr id="46" name="図 45"/>
          <p:cNvPicPr>
            <a:picLocks noChangeAspect="1"/>
          </p:cNvPicPr>
          <p:nvPr/>
        </p:nvPicPr>
        <p:blipFill rotWithShape="1">
          <a:blip r:embed="rId4"/>
          <a:srcRect t="16757" b="9886"/>
          <a:stretch/>
        </p:blipFill>
        <p:spPr>
          <a:xfrm>
            <a:off x="6879207" y="2556646"/>
            <a:ext cx="2081859" cy="1223952"/>
          </a:xfrm>
          <a:prstGeom prst="rect">
            <a:avLst/>
          </a:prstGeom>
        </p:spPr>
      </p:pic>
      <p:sp>
        <p:nvSpPr>
          <p:cNvPr id="45" name="正方形/長方形 44"/>
          <p:cNvSpPr/>
          <p:nvPr/>
        </p:nvSpPr>
        <p:spPr>
          <a:xfrm>
            <a:off x="7085818" y="1303653"/>
            <a:ext cx="1778598" cy="1175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ポリエチレン管は柔軟性に富むため、地震の揺れにも耐え、阪神大震災や大阪北部地震でもその耐震性の高さが実証されています。また、地中でも錆びることがなく、腐らないのも特徴です。</a:t>
            </a:r>
          </a:p>
        </p:txBody>
      </p:sp>
      <p:sp>
        <p:nvSpPr>
          <p:cNvPr id="51" name="正方形/長方形 50"/>
          <p:cNvSpPr/>
          <p:nvPr/>
        </p:nvSpPr>
        <p:spPr>
          <a:xfrm>
            <a:off x="3940411" y="4110364"/>
            <a:ext cx="3007387" cy="2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マイコンメーター（お客様宅）</a:t>
            </a:r>
          </a:p>
        </p:txBody>
      </p:sp>
      <p:sp>
        <p:nvSpPr>
          <p:cNvPr id="52" name="正方形/長方形 51"/>
          <p:cNvSpPr/>
          <p:nvPr/>
        </p:nvSpPr>
        <p:spPr>
          <a:xfrm>
            <a:off x="3964293" y="4338782"/>
            <a:ext cx="1897547" cy="2039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ガスメーターに組み込んだコンピュータにより、大きな地震（震度</a:t>
            </a: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相当以上）やガスの流量の大きな変動等を感知すると自動的にガスを止めます。</a:t>
            </a:r>
            <a:br>
              <a:rPr kumimoji="1" lang="ja-JP" altLang="en-US"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（安全が確認された後は、お客さまご自身で「マイコンメーターの復帰操作」をしていただくことにより、再びガスをご使用できます。）</a:t>
            </a:r>
          </a:p>
        </p:txBody>
      </p:sp>
      <p:pic>
        <p:nvPicPr>
          <p:cNvPr id="53" name="図 52"/>
          <p:cNvPicPr>
            <a:picLocks noChangeAspect="1"/>
          </p:cNvPicPr>
          <p:nvPr/>
        </p:nvPicPr>
        <p:blipFill>
          <a:blip r:embed="rId5"/>
          <a:stretch>
            <a:fillRect/>
          </a:stretch>
        </p:blipFill>
        <p:spPr>
          <a:xfrm>
            <a:off x="5846408" y="4363850"/>
            <a:ext cx="1197316" cy="2010468"/>
          </a:xfrm>
          <a:prstGeom prst="rect">
            <a:avLst/>
          </a:prstGeom>
        </p:spPr>
      </p:pic>
      <p:sp>
        <p:nvSpPr>
          <p:cNvPr id="54" name="正方形/長方形 53"/>
          <p:cNvSpPr/>
          <p:nvPr/>
        </p:nvSpPr>
        <p:spPr>
          <a:xfrm>
            <a:off x="7009095" y="4110364"/>
            <a:ext cx="3007387" cy="2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ガスフレキシブル管（お客様宅）</a:t>
            </a:r>
          </a:p>
        </p:txBody>
      </p:sp>
      <p:sp>
        <p:nvSpPr>
          <p:cNvPr id="55" name="正方形/長方形 54"/>
          <p:cNvSpPr/>
          <p:nvPr/>
        </p:nvSpPr>
        <p:spPr>
          <a:xfrm>
            <a:off x="7083001" y="4308303"/>
            <a:ext cx="1892374" cy="700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屋内でも、柔軟性に富んだガスフレキシブル管を使用しています。</a:t>
            </a:r>
          </a:p>
        </p:txBody>
      </p:sp>
      <p:pic>
        <p:nvPicPr>
          <p:cNvPr id="56" name="図 55"/>
          <p:cNvPicPr>
            <a:picLocks noChangeAspect="1"/>
          </p:cNvPicPr>
          <p:nvPr/>
        </p:nvPicPr>
        <p:blipFill>
          <a:blip r:embed="rId6"/>
          <a:stretch>
            <a:fillRect/>
          </a:stretch>
        </p:blipFill>
        <p:spPr>
          <a:xfrm>
            <a:off x="7548269" y="4902373"/>
            <a:ext cx="1377082" cy="1402902"/>
          </a:xfrm>
          <a:prstGeom prst="rect">
            <a:avLst/>
          </a:prstGeom>
        </p:spPr>
      </p:pic>
      <p:sp>
        <p:nvSpPr>
          <p:cNvPr id="57" name="角丸四角形 56"/>
          <p:cNvSpPr/>
          <p:nvPr/>
        </p:nvSpPr>
        <p:spPr>
          <a:xfrm>
            <a:off x="103803" y="477769"/>
            <a:ext cx="905847" cy="321972"/>
          </a:xfrm>
          <a:prstGeom prst="roundRect">
            <a:avLst>
              <a:gd name="adj" fmla="val 20973"/>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latin typeface="Meiryo UI" panose="020B0604030504040204" pitchFamily="50" charset="-128"/>
                <a:ea typeface="Meiryo UI" panose="020B0604030504040204" pitchFamily="50" charset="-128"/>
              </a:rPr>
              <a:t>都市ガス</a:t>
            </a:r>
          </a:p>
        </p:txBody>
      </p:sp>
      <p:sp>
        <p:nvSpPr>
          <p:cNvPr id="25" name="正方形/長方形 24">
            <a:extLst>
              <a:ext uri="{FF2B5EF4-FFF2-40B4-BE49-F238E27FC236}">
                <a16:creationId xmlns:a16="http://schemas.microsoft.com/office/drawing/2014/main" id="{5DBE1CBD-E464-434F-86CC-D3FBD8254CD4}"/>
              </a:ext>
            </a:extLst>
          </p:cNvPr>
          <p:cNvSpPr/>
          <p:nvPr/>
        </p:nvSpPr>
        <p:spPr>
          <a:xfrm>
            <a:off x="279585" y="1108340"/>
            <a:ext cx="2615106" cy="98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設備の地震対策</a:t>
            </a:r>
            <a:endParaRPr kumimoji="1" lang="en-US" altLang="ja-JP" sz="1200" u="sng"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強固な基盤の上に</a:t>
            </a:r>
            <a:r>
              <a:rPr kumimoji="1" lang="en-US" altLang="ja-JP" sz="1200" dirty="0">
                <a:solidFill>
                  <a:schemeClr val="tx1"/>
                </a:solidFill>
                <a:latin typeface="Meiryo UI" panose="020B0604030504040204" pitchFamily="50" charset="-128"/>
                <a:ea typeface="Meiryo UI" panose="020B0604030504040204" pitchFamily="50" charset="-128"/>
              </a:rPr>
              <a:t>LNG</a:t>
            </a:r>
            <a:r>
              <a:rPr kumimoji="1" lang="ja-JP" altLang="en-US" sz="1200" dirty="0">
                <a:solidFill>
                  <a:schemeClr val="tx1"/>
                </a:solidFill>
                <a:latin typeface="Meiryo UI" panose="020B0604030504040204" pitchFamily="50" charset="-128"/>
                <a:ea typeface="Meiryo UI" panose="020B0604030504040204" pitchFamily="50" charset="-128"/>
              </a:rPr>
              <a:t>タンクを建設</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288000" lvl="1"/>
            <a:r>
              <a:rPr kumimoji="1" lang="en-US" altLang="ja-JP" sz="1100" dirty="0">
                <a:solidFill>
                  <a:schemeClr val="tx1"/>
                </a:solidFill>
                <a:latin typeface="Meiryo UI" panose="020B0604030504040204" pitchFamily="50" charset="-128"/>
                <a:ea typeface="Meiryo UI" panose="020B0604030504040204" pitchFamily="50" charset="-128"/>
              </a:rPr>
              <a:t>LNG</a:t>
            </a:r>
            <a:r>
              <a:rPr kumimoji="1" lang="ja-JP" altLang="en-US" sz="1100" dirty="0">
                <a:solidFill>
                  <a:schemeClr val="tx1"/>
                </a:solidFill>
                <a:latin typeface="Meiryo UI" panose="020B0604030504040204" pitchFamily="50" charset="-128"/>
                <a:ea typeface="Meiryo UI" panose="020B0604030504040204" pitchFamily="50" charset="-128"/>
              </a:rPr>
              <a:t>タンクは地下の強固な支持基盤に打ち込んだ杭によって支えられているため地震に対しても安全です。</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AEFA7E40-1248-45F5-B2AE-1E653C5B5309}"/>
              </a:ext>
            </a:extLst>
          </p:cNvPr>
          <p:cNvSpPr/>
          <p:nvPr/>
        </p:nvSpPr>
        <p:spPr>
          <a:xfrm>
            <a:off x="287290" y="2440332"/>
            <a:ext cx="1986625" cy="1138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津波対策</a:t>
            </a:r>
            <a:endParaRPr kumimoji="1" lang="en-US" altLang="ja-JP" sz="1200" u="sng"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重要設備の水密化</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000" lvl="1"/>
            <a:r>
              <a:rPr kumimoji="1" lang="ja-JP" altLang="en-US" sz="1100" dirty="0">
                <a:solidFill>
                  <a:schemeClr val="tx1"/>
                </a:solidFill>
                <a:latin typeface="Meiryo UI" panose="020B0604030504040204" pitchFamily="50" charset="-128"/>
                <a:ea typeface="Meiryo UI" panose="020B0604030504040204" pitchFamily="50" charset="-128"/>
              </a:rPr>
              <a:t>浸水した際の保安上重要な電気設備や計器の損傷を防ぐため水密性の高い扉（パッキン等）への変更</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68891A09-9517-4498-9929-A2E9310C533D}"/>
              </a:ext>
            </a:extLst>
          </p:cNvPr>
          <p:cNvPicPr>
            <a:picLocks noChangeAspect="1"/>
          </p:cNvPicPr>
          <p:nvPr/>
        </p:nvPicPr>
        <p:blipFill>
          <a:blip r:embed="rId7"/>
          <a:stretch>
            <a:fillRect/>
          </a:stretch>
        </p:blipFill>
        <p:spPr>
          <a:xfrm>
            <a:off x="3637374" y="2560415"/>
            <a:ext cx="1281239" cy="960237"/>
          </a:xfrm>
          <a:prstGeom prst="rect">
            <a:avLst/>
          </a:prstGeom>
        </p:spPr>
      </p:pic>
      <p:sp>
        <p:nvSpPr>
          <p:cNvPr id="31" name="テキスト ボックス 30">
            <a:extLst>
              <a:ext uri="{FF2B5EF4-FFF2-40B4-BE49-F238E27FC236}">
                <a16:creationId xmlns:a16="http://schemas.microsoft.com/office/drawing/2014/main" id="{6960BD09-1401-415E-9FDF-E053890025E7}"/>
              </a:ext>
            </a:extLst>
          </p:cNvPr>
          <p:cNvSpPr txBox="1"/>
          <p:nvPr/>
        </p:nvSpPr>
        <p:spPr>
          <a:xfrm>
            <a:off x="295360" y="3557460"/>
            <a:ext cx="3267030" cy="446276"/>
          </a:xfrm>
          <a:prstGeom prst="rect">
            <a:avLst/>
          </a:prstGeom>
          <a:noFill/>
        </p:spPr>
        <p:txBody>
          <a:bodyPr wrap="square">
            <a:spAutoFit/>
          </a:bodyPr>
          <a:lstStyle/>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設備の嵩上げ</a:t>
            </a:r>
            <a:endParaRPr kumimoji="1" lang="en-US" altLang="ja-JP" sz="1200" dirty="0">
              <a:latin typeface="Meiryo UI" panose="020B0604030504040204" pitchFamily="50" charset="-128"/>
              <a:ea typeface="Meiryo UI" panose="020B0604030504040204" pitchFamily="50" charset="-128"/>
            </a:endParaRPr>
          </a:p>
          <a:p>
            <a:pPr marL="180000" lvl="1"/>
            <a:r>
              <a:rPr kumimoji="1" lang="ja-JP" altLang="en-US" sz="1100" dirty="0">
                <a:latin typeface="Meiryo UI" panose="020B0604030504040204" pitchFamily="50" charset="-128"/>
                <a:ea typeface="Meiryo UI" panose="020B0604030504040204" pitchFamily="50" charset="-128"/>
              </a:rPr>
              <a:t>津波による水没を防ぐためにポンプ等の嵩上げを実施</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568C9E16-B4E4-428D-B2A3-7AA021C7F495}"/>
              </a:ext>
            </a:extLst>
          </p:cNvPr>
          <p:cNvPicPr>
            <a:picLocks noChangeAspect="1"/>
          </p:cNvPicPr>
          <p:nvPr/>
        </p:nvPicPr>
        <p:blipFill>
          <a:blip r:embed="rId8"/>
          <a:stretch>
            <a:fillRect/>
          </a:stretch>
        </p:blipFill>
        <p:spPr>
          <a:xfrm>
            <a:off x="629273" y="4025477"/>
            <a:ext cx="1444862" cy="1082123"/>
          </a:xfrm>
          <a:prstGeom prst="rect">
            <a:avLst/>
          </a:prstGeom>
        </p:spPr>
      </p:pic>
      <p:sp>
        <p:nvSpPr>
          <p:cNvPr id="34" name="テキスト ボックス 33">
            <a:extLst>
              <a:ext uri="{FF2B5EF4-FFF2-40B4-BE49-F238E27FC236}">
                <a16:creationId xmlns:a16="http://schemas.microsoft.com/office/drawing/2014/main" id="{3FB7DF20-DD25-47FC-9214-836932F5FBF2}"/>
              </a:ext>
            </a:extLst>
          </p:cNvPr>
          <p:cNvSpPr txBox="1"/>
          <p:nvPr/>
        </p:nvSpPr>
        <p:spPr>
          <a:xfrm>
            <a:off x="290122" y="5227998"/>
            <a:ext cx="1378966" cy="1123384"/>
          </a:xfrm>
          <a:prstGeom prst="rect">
            <a:avLst/>
          </a:prstGeom>
          <a:noFill/>
        </p:spPr>
        <p:txBody>
          <a:bodyPr wrap="square">
            <a:spAutoFit/>
          </a:bodyPr>
          <a:lstStyle/>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漂流物対策</a:t>
            </a:r>
            <a:endParaRPr kumimoji="1" lang="en-US" altLang="ja-JP" sz="1200" dirty="0">
              <a:latin typeface="Meiryo UI" panose="020B0604030504040204" pitchFamily="50" charset="-128"/>
              <a:ea typeface="Meiryo UI" panose="020B0604030504040204" pitchFamily="50" charset="-128"/>
            </a:endParaRPr>
          </a:p>
          <a:p>
            <a:pPr marL="180000" lvl="1"/>
            <a:r>
              <a:rPr kumimoji="1" lang="ja-JP" altLang="en-US" sz="1100" dirty="0">
                <a:latin typeface="Meiryo UI" panose="020B0604030504040204" pitchFamily="50" charset="-128"/>
                <a:ea typeface="Meiryo UI" panose="020B0604030504040204" pitchFamily="50" charset="-128"/>
              </a:rPr>
              <a:t>津波により発生した漂流物が製造設備を損傷しないようにゲート等を設置</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pic>
        <p:nvPicPr>
          <p:cNvPr id="35" name="図 34">
            <a:extLst>
              <a:ext uri="{FF2B5EF4-FFF2-40B4-BE49-F238E27FC236}">
                <a16:creationId xmlns:a16="http://schemas.microsoft.com/office/drawing/2014/main" id="{49CD94C3-3254-4E3A-91F4-0E0685CE7E33}"/>
              </a:ext>
            </a:extLst>
          </p:cNvPr>
          <p:cNvPicPr>
            <a:picLocks noChangeAspect="1"/>
          </p:cNvPicPr>
          <p:nvPr/>
        </p:nvPicPr>
        <p:blipFill>
          <a:blip r:embed="rId9"/>
          <a:stretch>
            <a:fillRect/>
          </a:stretch>
        </p:blipFill>
        <p:spPr>
          <a:xfrm>
            <a:off x="2277807" y="2555011"/>
            <a:ext cx="1233767" cy="966175"/>
          </a:xfrm>
          <a:prstGeom prst="rect">
            <a:avLst/>
          </a:prstGeom>
        </p:spPr>
      </p:pic>
      <p:grpSp>
        <p:nvGrpSpPr>
          <p:cNvPr id="2" name="グループ化 1">
            <a:extLst>
              <a:ext uri="{FF2B5EF4-FFF2-40B4-BE49-F238E27FC236}">
                <a16:creationId xmlns:a16="http://schemas.microsoft.com/office/drawing/2014/main" id="{D9338E3A-62E6-4AF7-B9F3-2309FD1E72D1}"/>
              </a:ext>
            </a:extLst>
          </p:cNvPr>
          <p:cNvGrpSpPr/>
          <p:nvPr/>
        </p:nvGrpSpPr>
        <p:grpSpPr>
          <a:xfrm>
            <a:off x="2227738" y="4025477"/>
            <a:ext cx="1863565" cy="1082123"/>
            <a:chOff x="9483363" y="-3284012"/>
            <a:chExt cx="1863565" cy="1082123"/>
          </a:xfrm>
        </p:grpSpPr>
        <p:pic>
          <p:nvPicPr>
            <p:cNvPr id="33" name="図 32">
              <a:extLst>
                <a:ext uri="{FF2B5EF4-FFF2-40B4-BE49-F238E27FC236}">
                  <a16:creationId xmlns:a16="http://schemas.microsoft.com/office/drawing/2014/main" id="{146AE642-3366-4F3A-9BCB-E31811ABE24D}"/>
                </a:ext>
              </a:extLst>
            </p:cNvPr>
            <p:cNvPicPr>
              <a:picLocks noChangeAspect="1"/>
            </p:cNvPicPr>
            <p:nvPr/>
          </p:nvPicPr>
          <p:blipFill>
            <a:blip r:embed="rId10"/>
            <a:stretch>
              <a:fillRect/>
            </a:stretch>
          </p:blipFill>
          <p:spPr>
            <a:xfrm>
              <a:off x="9483363" y="-3284012"/>
              <a:ext cx="1486743" cy="1082123"/>
            </a:xfrm>
            <a:prstGeom prst="rect">
              <a:avLst/>
            </a:prstGeom>
          </p:spPr>
        </p:pic>
        <p:sp>
          <p:nvSpPr>
            <p:cNvPr id="37" name="テキスト ボックス 36">
              <a:extLst>
                <a:ext uri="{FF2B5EF4-FFF2-40B4-BE49-F238E27FC236}">
                  <a16:creationId xmlns:a16="http://schemas.microsoft.com/office/drawing/2014/main" id="{BDF3EC32-DE10-492C-B450-1792CF8908BB}"/>
                </a:ext>
              </a:extLst>
            </p:cNvPr>
            <p:cNvSpPr txBox="1"/>
            <p:nvPr/>
          </p:nvSpPr>
          <p:spPr>
            <a:xfrm>
              <a:off x="9656046" y="-3245488"/>
              <a:ext cx="1087867" cy="261610"/>
            </a:xfrm>
            <a:prstGeom prst="rect">
              <a:avLst/>
            </a:prstGeom>
            <a:noFill/>
          </p:spPr>
          <p:txBody>
            <a:bodyPr wrap="square" rtlCol="0">
              <a:spAutoFit/>
            </a:bodyPr>
            <a:lstStyle/>
            <a:p>
              <a:r>
                <a:rPr kumimoji="1" lang="ja-JP" altLang="en-US" sz="1100" dirty="0">
                  <a:solidFill>
                    <a:srgbClr val="FFFF00"/>
                  </a:solidFill>
                  <a:latin typeface="Meiryo UI" panose="020B0604030504040204" pitchFamily="50" charset="-128"/>
                  <a:ea typeface="Meiryo UI" panose="020B0604030504040204" pitchFamily="50" charset="-128"/>
                </a:rPr>
                <a:t>改善前</a:t>
              </a:r>
            </a:p>
          </p:txBody>
        </p:sp>
        <p:sp>
          <p:nvSpPr>
            <p:cNvPr id="38" name="テキスト ボックス 37">
              <a:extLst>
                <a:ext uri="{FF2B5EF4-FFF2-40B4-BE49-F238E27FC236}">
                  <a16:creationId xmlns:a16="http://schemas.microsoft.com/office/drawing/2014/main" id="{1308CAEE-EAE3-4765-B551-9EE31AA054B1}"/>
                </a:ext>
              </a:extLst>
            </p:cNvPr>
            <p:cNvSpPr txBox="1"/>
            <p:nvPr/>
          </p:nvSpPr>
          <p:spPr>
            <a:xfrm>
              <a:off x="10259061" y="-3278437"/>
              <a:ext cx="1087867" cy="261610"/>
            </a:xfrm>
            <a:prstGeom prst="rect">
              <a:avLst/>
            </a:prstGeom>
            <a:noFill/>
          </p:spPr>
          <p:txBody>
            <a:bodyPr wrap="square" rtlCol="0">
              <a:spAutoFit/>
            </a:bodyPr>
            <a:lstStyle/>
            <a:p>
              <a:r>
                <a:rPr kumimoji="1" lang="ja-JP" altLang="en-US" sz="1100" dirty="0">
                  <a:solidFill>
                    <a:srgbClr val="FFFF00"/>
                  </a:solidFill>
                  <a:latin typeface="Meiryo UI" panose="020B0604030504040204" pitchFamily="50" charset="-128"/>
                  <a:ea typeface="Meiryo UI" panose="020B0604030504040204" pitchFamily="50" charset="-128"/>
                </a:rPr>
                <a:t>改善後</a:t>
              </a:r>
            </a:p>
          </p:txBody>
        </p:sp>
      </p:grpSp>
      <p:grpSp>
        <p:nvGrpSpPr>
          <p:cNvPr id="3" name="グループ化 2">
            <a:extLst>
              <a:ext uri="{FF2B5EF4-FFF2-40B4-BE49-F238E27FC236}">
                <a16:creationId xmlns:a16="http://schemas.microsoft.com/office/drawing/2014/main" id="{CBEB3D23-22D3-4331-8D13-EFC93716F4FB}"/>
              </a:ext>
            </a:extLst>
          </p:cNvPr>
          <p:cNvGrpSpPr/>
          <p:nvPr/>
        </p:nvGrpSpPr>
        <p:grpSpPr>
          <a:xfrm>
            <a:off x="1596557" y="5268353"/>
            <a:ext cx="2251447" cy="1092364"/>
            <a:chOff x="8299623" y="-1594863"/>
            <a:chExt cx="2251447" cy="1092364"/>
          </a:xfrm>
        </p:grpSpPr>
        <p:pic>
          <p:nvPicPr>
            <p:cNvPr id="36" name="図 35">
              <a:extLst>
                <a:ext uri="{FF2B5EF4-FFF2-40B4-BE49-F238E27FC236}">
                  <a16:creationId xmlns:a16="http://schemas.microsoft.com/office/drawing/2014/main" id="{E1B33799-68AD-41CA-858A-1268867B3DEA}"/>
                </a:ext>
              </a:extLst>
            </p:cNvPr>
            <p:cNvPicPr>
              <a:picLocks noChangeAspect="1"/>
            </p:cNvPicPr>
            <p:nvPr/>
          </p:nvPicPr>
          <p:blipFill>
            <a:blip r:embed="rId11"/>
            <a:stretch>
              <a:fillRect/>
            </a:stretch>
          </p:blipFill>
          <p:spPr>
            <a:xfrm>
              <a:off x="8299623" y="-1589288"/>
              <a:ext cx="2251447" cy="1086789"/>
            </a:xfrm>
            <a:prstGeom prst="rect">
              <a:avLst/>
            </a:prstGeom>
          </p:spPr>
        </p:pic>
        <p:sp>
          <p:nvSpPr>
            <p:cNvPr id="39" name="テキスト ボックス 38">
              <a:extLst>
                <a:ext uri="{FF2B5EF4-FFF2-40B4-BE49-F238E27FC236}">
                  <a16:creationId xmlns:a16="http://schemas.microsoft.com/office/drawing/2014/main" id="{2FDBB147-1C4D-4CD8-8C1E-A37175308A6E}"/>
                </a:ext>
              </a:extLst>
            </p:cNvPr>
            <p:cNvSpPr txBox="1"/>
            <p:nvPr/>
          </p:nvSpPr>
          <p:spPr>
            <a:xfrm>
              <a:off x="9112112" y="-1594863"/>
              <a:ext cx="1087867" cy="261610"/>
            </a:xfrm>
            <a:prstGeom prst="rect">
              <a:avLst/>
            </a:prstGeom>
            <a:noFill/>
          </p:spPr>
          <p:txBody>
            <a:bodyPr wrap="square" rtlCol="0">
              <a:spAutoFit/>
            </a:bodyPr>
            <a:lstStyle/>
            <a:p>
              <a:r>
                <a:rPr kumimoji="1" lang="ja-JP" altLang="en-US" sz="1100" dirty="0">
                  <a:solidFill>
                    <a:srgbClr val="FFFF00"/>
                  </a:solidFill>
                  <a:latin typeface="Meiryo UI" panose="020B0604030504040204" pitchFamily="50" charset="-128"/>
                  <a:ea typeface="Meiryo UI" panose="020B0604030504040204" pitchFamily="50" charset="-128"/>
                </a:rPr>
                <a:t>漂流物ゲート</a:t>
              </a:r>
            </a:p>
          </p:txBody>
        </p:sp>
      </p:grpSp>
      <p:sp>
        <p:nvSpPr>
          <p:cNvPr id="49" name="角丸四角形 5">
            <a:extLst>
              <a:ext uri="{FF2B5EF4-FFF2-40B4-BE49-F238E27FC236}">
                <a16:creationId xmlns:a16="http://schemas.microsoft.com/office/drawing/2014/main" id="{D2C2BEFC-8806-4282-B551-EA80D1A44573}"/>
              </a:ext>
            </a:extLst>
          </p:cNvPr>
          <p:cNvSpPr/>
          <p:nvPr/>
        </p:nvSpPr>
        <p:spPr>
          <a:xfrm>
            <a:off x="5311916" y="1001377"/>
            <a:ext cx="338936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予防対策（地震に強い設備</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供給設備</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5" name="フリーフォーム: 図形 4">
            <a:extLst>
              <a:ext uri="{FF2B5EF4-FFF2-40B4-BE49-F238E27FC236}">
                <a16:creationId xmlns:a16="http://schemas.microsoft.com/office/drawing/2014/main" id="{ACD02E4E-6B86-465C-ABDE-F7B35556D278}"/>
              </a:ext>
            </a:extLst>
          </p:cNvPr>
          <p:cNvSpPr/>
          <p:nvPr/>
        </p:nvSpPr>
        <p:spPr>
          <a:xfrm>
            <a:off x="3917731" y="1079938"/>
            <a:ext cx="1190297" cy="5667703"/>
          </a:xfrm>
          <a:custGeom>
            <a:avLst/>
            <a:gdLst>
              <a:gd name="connsiteX0" fmla="*/ 1190297 w 1190297"/>
              <a:gd name="connsiteY0" fmla="*/ 0 h 5667703"/>
              <a:gd name="connsiteX1" fmla="*/ 1190297 w 1190297"/>
              <a:gd name="connsiteY1" fmla="*/ 2948152 h 5667703"/>
              <a:gd name="connsiteX2" fmla="*/ 0 w 1190297"/>
              <a:gd name="connsiteY2" fmla="*/ 2948152 h 5667703"/>
              <a:gd name="connsiteX3" fmla="*/ 0 w 1190297"/>
              <a:gd name="connsiteY3" fmla="*/ 5667703 h 5667703"/>
            </a:gdLst>
            <a:ahLst/>
            <a:cxnLst>
              <a:cxn ang="0">
                <a:pos x="connsiteX0" y="connsiteY0"/>
              </a:cxn>
              <a:cxn ang="0">
                <a:pos x="connsiteX1" y="connsiteY1"/>
              </a:cxn>
              <a:cxn ang="0">
                <a:pos x="connsiteX2" y="connsiteY2"/>
              </a:cxn>
              <a:cxn ang="0">
                <a:pos x="connsiteX3" y="connsiteY3"/>
              </a:cxn>
            </a:cxnLst>
            <a:rect l="l" t="t" r="r" b="b"/>
            <a:pathLst>
              <a:path w="1190297" h="5667703">
                <a:moveTo>
                  <a:pt x="1190297" y="0"/>
                </a:moveTo>
                <a:lnTo>
                  <a:pt x="1190297" y="2948152"/>
                </a:lnTo>
                <a:lnTo>
                  <a:pt x="0" y="2948152"/>
                </a:lnTo>
                <a:lnTo>
                  <a:pt x="0" y="5667703"/>
                </a:lnTo>
              </a:path>
            </a:pathLst>
          </a:custGeom>
          <a:ln>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18BE6CF6-5962-465D-826E-8B42EE2B8CE3}"/>
              </a:ext>
            </a:extLst>
          </p:cNvPr>
          <p:cNvSpPr/>
          <p:nvPr/>
        </p:nvSpPr>
        <p:spPr>
          <a:xfrm>
            <a:off x="137744" y="6518034"/>
            <a:ext cx="3370557" cy="262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大阪ガス株式会社より提供いただいた資料により作成</a:t>
            </a:r>
          </a:p>
        </p:txBody>
      </p:sp>
      <p:sp>
        <p:nvSpPr>
          <p:cNvPr id="59" name="正方形/長方形 58">
            <a:extLst>
              <a:ext uri="{FF2B5EF4-FFF2-40B4-BE49-F238E27FC236}">
                <a16:creationId xmlns:a16="http://schemas.microsoft.com/office/drawing/2014/main" id="{86B02F8B-B8C6-4A5B-934D-3AF7A75F98FF}"/>
              </a:ext>
            </a:extLst>
          </p:cNvPr>
          <p:cNvSpPr/>
          <p:nvPr/>
        </p:nvSpPr>
        <p:spPr>
          <a:xfrm>
            <a:off x="3971574" y="6518034"/>
            <a:ext cx="3701766" cy="262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大阪ガスネットワーク株式会社の</a:t>
            </a:r>
            <a:r>
              <a:rPr kumimoji="1" lang="en-US" altLang="ja-JP" sz="1000" dirty="0">
                <a:solidFill>
                  <a:schemeClr val="tx1"/>
                </a:solidFill>
                <a:latin typeface="Meiryo UI" panose="020B0604030504040204" pitchFamily="50" charset="-128"/>
                <a:ea typeface="Meiryo UI" panose="020B0604030504040204" pitchFamily="50" charset="-128"/>
              </a:rPr>
              <a:t>HP</a:t>
            </a:r>
            <a:r>
              <a:rPr kumimoji="1" lang="ja-JP" altLang="en-US" sz="1000" dirty="0">
                <a:solidFill>
                  <a:schemeClr val="tx1"/>
                </a:solidFill>
                <a:latin typeface="Meiryo UI" panose="020B0604030504040204" pitchFamily="50" charset="-128"/>
                <a:ea typeface="Meiryo UI" panose="020B0604030504040204" pitchFamily="50" charset="-128"/>
              </a:rPr>
              <a:t>より引用し作成</a:t>
            </a:r>
          </a:p>
        </p:txBody>
      </p:sp>
      <p:sp>
        <p:nvSpPr>
          <p:cNvPr id="40" name="テキスト ボックス 39">
            <a:extLst>
              <a:ext uri="{FF2B5EF4-FFF2-40B4-BE49-F238E27FC236}">
                <a16:creationId xmlns:a16="http://schemas.microsoft.com/office/drawing/2014/main" id="{C0FFD6E3-4E8D-4B9D-B1EF-1EE5C789E384}"/>
              </a:ext>
            </a:extLst>
          </p:cNvPr>
          <p:cNvSpPr txBox="1"/>
          <p:nvPr/>
        </p:nvSpPr>
        <p:spPr>
          <a:xfrm>
            <a:off x="3162300" y="411650"/>
            <a:ext cx="6451792" cy="276999"/>
          </a:xfrm>
          <a:prstGeom prst="rect">
            <a:avLst/>
          </a:prstGeom>
          <a:noFill/>
          <a:ln>
            <a:noFill/>
          </a:ln>
        </p:spPr>
        <p:txBody>
          <a:bodyPr wrap="square" rtlCol="0">
            <a:spAutoFit/>
          </a:bodyPr>
          <a:lstStyle/>
          <a:p>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本資料に掲載している内容は令和５年１２月時点の情報である点にご留意ください。</a:t>
            </a: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67453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380833" y="4143376"/>
            <a:ext cx="3316799" cy="2402864"/>
          </a:xfrm>
          <a:prstGeom prst="rect">
            <a:avLst/>
          </a:prstGeom>
        </p:spPr>
      </p:pic>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民間企業等の地震津波対策について</a:t>
            </a:r>
          </a:p>
        </p:txBody>
      </p:sp>
      <p:sp>
        <p:nvSpPr>
          <p:cNvPr id="12"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15033"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4</a:t>
            </a:fld>
            <a:endParaRPr lang="ja-JP" altLang="en-US" sz="1600" dirty="0">
              <a:solidFill>
                <a:schemeClr val="tx1"/>
              </a:solidFill>
            </a:endParaRPr>
          </a:p>
        </p:txBody>
      </p:sp>
      <p:sp>
        <p:nvSpPr>
          <p:cNvPr id="6" name="角丸四角形 5"/>
          <p:cNvSpPr/>
          <p:nvPr/>
        </p:nvSpPr>
        <p:spPr>
          <a:xfrm>
            <a:off x="287290" y="1001377"/>
            <a:ext cx="338936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緊急対策（二次災害の防止）</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356951" y="1083039"/>
            <a:ext cx="3007387" cy="2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緊急停止システムの構築</a:t>
            </a:r>
          </a:p>
        </p:txBody>
      </p:sp>
      <p:sp>
        <p:nvSpPr>
          <p:cNvPr id="42" name="正方形/長方形 41"/>
          <p:cNvSpPr/>
          <p:nvPr/>
        </p:nvSpPr>
        <p:spPr>
          <a:xfrm>
            <a:off x="380833" y="1311458"/>
            <a:ext cx="3295817" cy="1749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地震発生後の二次災害防止のため、供給エリア内に約</a:t>
            </a:r>
            <a:r>
              <a:rPr kumimoji="1" lang="en-US" altLang="ja-JP" sz="1200" dirty="0">
                <a:solidFill>
                  <a:schemeClr val="tx1"/>
                </a:solidFill>
                <a:latin typeface="Meiryo UI" panose="020B0604030504040204" pitchFamily="50" charset="-128"/>
                <a:ea typeface="Meiryo UI" panose="020B0604030504040204" pitchFamily="50" charset="-128"/>
              </a:rPr>
              <a:t>3,300</a:t>
            </a:r>
            <a:r>
              <a:rPr kumimoji="1" lang="ja-JP" altLang="en-US" sz="1200" dirty="0">
                <a:solidFill>
                  <a:schemeClr val="tx1"/>
                </a:solidFill>
                <a:latin typeface="Meiryo UI" panose="020B0604030504040204" pitchFamily="50" charset="-128"/>
                <a:ea typeface="Meiryo UI" panose="020B0604030504040204" pitchFamily="50" charset="-128"/>
              </a:rPr>
              <a:t>の地震計を配置するとともに、ガス供給設備へ、感震自動遮断装置や遠隔遮断装置などの設置を行っています。これらの設備により、本社中央指令室からガス供給停止を速やかに行います。この緊急停止指令機能は二重化しており、本社中央指令室が万が一被災した場合には、別拠点にある中央指令サブセンターが即座にその機能をバックアップします。</a:t>
            </a:r>
          </a:p>
        </p:txBody>
      </p:sp>
      <p:sp>
        <p:nvSpPr>
          <p:cNvPr id="22" name="正方形/長方形 21"/>
          <p:cNvSpPr/>
          <p:nvPr/>
        </p:nvSpPr>
        <p:spPr>
          <a:xfrm>
            <a:off x="356951" y="3209570"/>
            <a:ext cx="3007387" cy="2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地震対策ブロックの形成</a:t>
            </a:r>
          </a:p>
        </p:txBody>
      </p:sp>
      <p:sp>
        <p:nvSpPr>
          <p:cNvPr id="23" name="正方形/長方形 22"/>
          <p:cNvSpPr/>
          <p:nvPr/>
        </p:nvSpPr>
        <p:spPr>
          <a:xfrm>
            <a:off x="380833" y="3437989"/>
            <a:ext cx="3295817" cy="816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中圧・低圧導管ネットワークを、複数の「地震対策ブロック」に区分し、ブロック単位で被害の大きさを判定することにより、停止の提供を最小限にしながら、安全にガス供給停止を行うことが可能です。</a:t>
            </a:r>
          </a:p>
        </p:txBody>
      </p:sp>
      <p:sp>
        <p:nvSpPr>
          <p:cNvPr id="11" name="正方形/長方形 10"/>
          <p:cNvSpPr/>
          <p:nvPr/>
        </p:nvSpPr>
        <p:spPr>
          <a:xfrm>
            <a:off x="165100" y="626639"/>
            <a:ext cx="8870950" cy="592656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3850989" y="1001377"/>
            <a:ext cx="4783185"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復旧対策（早期の供給再開）</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920651" y="1083039"/>
            <a:ext cx="3007387" cy="2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都市ガス事業者間の復旧応援体制</a:t>
            </a:r>
          </a:p>
        </p:txBody>
      </p:sp>
      <p:pic>
        <p:nvPicPr>
          <p:cNvPr id="29" name="図 28"/>
          <p:cNvPicPr>
            <a:picLocks noChangeAspect="1"/>
          </p:cNvPicPr>
          <p:nvPr/>
        </p:nvPicPr>
        <p:blipFill>
          <a:blip r:embed="rId3"/>
          <a:stretch>
            <a:fillRect/>
          </a:stretch>
        </p:blipFill>
        <p:spPr>
          <a:xfrm>
            <a:off x="6050932" y="1799767"/>
            <a:ext cx="2919248" cy="2151637"/>
          </a:xfrm>
          <a:prstGeom prst="rect">
            <a:avLst/>
          </a:prstGeom>
        </p:spPr>
      </p:pic>
      <p:sp>
        <p:nvSpPr>
          <p:cNvPr id="27" name="正方形/長方形 26"/>
          <p:cNvSpPr/>
          <p:nvPr/>
        </p:nvSpPr>
        <p:spPr>
          <a:xfrm>
            <a:off x="4049850" y="1311459"/>
            <a:ext cx="4920330" cy="674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改正ガス事業法の規定に基づき、当社を含む一般ガス導管事業者</a:t>
            </a:r>
            <a:r>
              <a:rPr kumimoji="1" lang="en-US" altLang="ja-JP" sz="1200" dirty="0">
                <a:solidFill>
                  <a:schemeClr val="tx1"/>
                </a:solidFill>
                <a:latin typeface="Meiryo UI" panose="020B0604030504040204" pitchFamily="50" charset="-128"/>
                <a:ea typeface="Meiryo UI" panose="020B0604030504040204" pitchFamily="50" charset="-128"/>
              </a:rPr>
              <a:t>193</a:t>
            </a:r>
            <a:r>
              <a:rPr kumimoji="1" lang="ja-JP" altLang="en-US" sz="1200" dirty="0">
                <a:solidFill>
                  <a:schemeClr val="tx1"/>
                </a:solidFill>
                <a:latin typeface="Meiryo UI" panose="020B0604030504040204" pitchFamily="50" charset="-128"/>
                <a:ea typeface="Meiryo UI" panose="020B0604030504040204" pitchFamily="50" charset="-128"/>
              </a:rPr>
              <a:t>者が連名で策定した「一般ガス導管事業者相互の連携に関する計画（災害時連携計画）」を経済産業大臣に届出しています。</a:t>
            </a:r>
            <a:br>
              <a:rPr kumimoji="1" lang="ja-JP" altLang="en-US" sz="1200" dirty="0">
                <a:solidFill>
                  <a:schemeClr val="tx1"/>
                </a:solidFill>
                <a:latin typeface="Meiryo UI" panose="020B0604030504040204" pitchFamily="50" charset="-128"/>
                <a:ea typeface="Meiryo UI" panose="020B0604030504040204" pitchFamily="50" charset="-128"/>
              </a:rPr>
            </a:b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4049850" y="1900682"/>
            <a:ext cx="2001082" cy="2170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一般社団法人日本ガス協会の災害時応援措置に関する要綱に基づき、全国の都市ガス事業者がお互いに災害復旧応援を行う体制が構築されており、過去の大規模地震において、自社のみでは早期復旧が困難であると判断した都市ガス事業者は、復旧応援を要請し、一日も早いガス供給の再開に努めました。</a:t>
            </a:r>
          </a:p>
        </p:txBody>
      </p:sp>
      <p:sp>
        <p:nvSpPr>
          <p:cNvPr id="31" name="角丸四角形 30"/>
          <p:cNvSpPr/>
          <p:nvPr/>
        </p:nvSpPr>
        <p:spPr>
          <a:xfrm>
            <a:off x="3850989" y="4184095"/>
            <a:ext cx="4783185"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津波対策（津波による二次被害の防止）</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3920651" y="4232056"/>
            <a:ext cx="3007387" cy="2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津波防災システムの開発・導入</a:t>
            </a:r>
          </a:p>
        </p:txBody>
      </p:sp>
      <p:sp>
        <p:nvSpPr>
          <p:cNvPr id="33" name="正方形/長方形 32"/>
          <p:cNvSpPr/>
          <p:nvPr/>
        </p:nvSpPr>
        <p:spPr>
          <a:xfrm>
            <a:off x="4049850" y="4456950"/>
            <a:ext cx="4823694" cy="1133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津波情報の一元監視機能、供給停止判断の支援機能などをもつ津波防災システムを開発・導入しました。震源・マグニチュード、津波警報、気象庁検潮所潮位などの津波情報収集・表示することが可能です。</a:t>
            </a:r>
            <a:br>
              <a:rPr kumimoji="1" lang="ja-JP" altLang="en-US" sz="1200" dirty="0">
                <a:solidFill>
                  <a:schemeClr val="tx1"/>
                </a:solidFill>
                <a:latin typeface="Meiryo UI" panose="020B0604030504040204" pitchFamily="50" charset="-128"/>
                <a:ea typeface="Meiryo UI" panose="020B0604030504040204" pitchFamily="50" charset="-128"/>
              </a:rPr>
            </a:br>
            <a:r>
              <a:rPr kumimoji="1" lang="ja-JP" altLang="en-US" sz="1200" dirty="0">
                <a:solidFill>
                  <a:schemeClr val="tx1"/>
                </a:solidFill>
                <a:latin typeface="Meiryo UI" panose="020B0604030504040204" pitchFamily="50" charset="-128"/>
                <a:ea typeface="Meiryo UI" panose="020B0604030504040204" pitchFamily="50" charset="-128"/>
              </a:rPr>
              <a:t>地震発生直後より、震源・マグニチュードをもとに、システムに搭載している約</a:t>
            </a:r>
            <a:r>
              <a:rPr kumimoji="1" lang="en-US" altLang="ja-JP" sz="1200" dirty="0">
                <a:solidFill>
                  <a:schemeClr val="tx1"/>
                </a:solidFill>
                <a:latin typeface="Meiryo UI" panose="020B0604030504040204" pitchFamily="50" charset="-128"/>
                <a:ea typeface="Meiryo UI" panose="020B0604030504040204" pitchFamily="50" charset="-128"/>
              </a:rPr>
              <a:t>3,000</a:t>
            </a:r>
            <a:r>
              <a:rPr kumimoji="1" lang="ja-JP" altLang="en-US" sz="1200" dirty="0">
                <a:solidFill>
                  <a:schemeClr val="tx1"/>
                </a:solidFill>
                <a:latin typeface="Meiryo UI" panose="020B0604030504040204" pitchFamily="50" charset="-128"/>
                <a:ea typeface="Meiryo UI" panose="020B0604030504040204" pitchFamily="50" charset="-128"/>
              </a:rPr>
              <a:t>通りの津波シミュレーションの中から最適なデータを取り出し、各地点の津波到達時刻・津波の高さを判定します。</a:t>
            </a:r>
          </a:p>
        </p:txBody>
      </p:sp>
      <p:sp>
        <p:nvSpPr>
          <p:cNvPr id="34" name="正方形/長方形 33"/>
          <p:cNvSpPr/>
          <p:nvPr/>
        </p:nvSpPr>
        <p:spPr>
          <a:xfrm>
            <a:off x="3920651" y="5665628"/>
            <a:ext cx="3066642" cy="2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沿岸防災ブロックの構築</a:t>
            </a:r>
          </a:p>
        </p:txBody>
      </p:sp>
      <p:sp>
        <p:nvSpPr>
          <p:cNvPr id="35" name="正方形/長方形 34"/>
          <p:cNvSpPr/>
          <p:nvPr/>
        </p:nvSpPr>
        <p:spPr>
          <a:xfrm>
            <a:off x="4049849" y="5920181"/>
            <a:ext cx="4823695" cy="63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沿岸防災ブロックは、気象庁発表情報などに基づき、津波被害の発生が予想されるブロックを津波到達前に遠隔操作により供給停止することで、二次災害防止と早期復旧を図ります。</a:t>
            </a:r>
          </a:p>
        </p:txBody>
      </p:sp>
      <p:sp>
        <p:nvSpPr>
          <p:cNvPr id="8" name="角丸四角形 7"/>
          <p:cNvSpPr/>
          <p:nvPr/>
        </p:nvSpPr>
        <p:spPr>
          <a:xfrm>
            <a:off x="103803" y="477769"/>
            <a:ext cx="905847" cy="321972"/>
          </a:xfrm>
          <a:prstGeom prst="roundRect">
            <a:avLst>
              <a:gd name="adj" fmla="val 20973"/>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latin typeface="Meiryo UI" panose="020B0604030504040204" pitchFamily="50" charset="-128"/>
                <a:ea typeface="Meiryo UI" panose="020B0604030504040204" pitchFamily="50" charset="-128"/>
              </a:rPr>
              <a:t>都市ガス</a:t>
            </a:r>
          </a:p>
        </p:txBody>
      </p:sp>
      <p:sp>
        <p:nvSpPr>
          <p:cNvPr id="28" name="正方形/長方形 27">
            <a:extLst>
              <a:ext uri="{FF2B5EF4-FFF2-40B4-BE49-F238E27FC236}">
                <a16:creationId xmlns:a16="http://schemas.microsoft.com/office/drawing/2014/main" id="{B12540C2-4879-4E3B-A02F-EEA3A5034CB1}"/>
              </a:ext>
            </a:extLst>
          </p:cNvPr>
          <p:cNvSpPr/>
          <p:nvPr/>
        </p:nvSpPr>
        <p:spPr>
          <a:xfrm>
            <a:off x="131087" y="6589143"/>
            <a:ext cx="3701766" cy="262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大阪ガスネットワーク株式会社の</a:t>
            </a:r>
            <a:r>
              <a:rPr kumimoji="1" lang="en-US" altLang="ja-JP" sz="1000" dirty="0">
                <a:solidFill>
                  <a:schemeClr val="tx1"/>
                </a:solidFill>
                <a:latin typeface="Meiryo UI" panose="020B0604030504040204" pitchFamily="50" charset="-128"/>
                <a:ea typeface="Meiryo UI" panose="020B0604030504040204" pitchFamily="50" charset="-128"/>
              </a:rPr>
              <a:t>HP</a:t>
            </a:r>
            <a:r>
              <a:rPr kumimoji="1" lang="ja-JP" altLang="en-US" sz="1000" dirty="0">
                <a:solidFill>
                  <a:schemeClr val="tx1"/>
                </a:solidFill>
                <a:latin typeface="Meiryo UI" panose="020B0604030504040204" pitchFamily="50" charset="-128"/>
                <a:ea typeface="Meiryo UI" panose="020B0604030504040204" pitchFamily="50" charset="-128"/>
              </a:rPr>
              <a:t>より引用し作成</a:t>
            </a:r>
          </a:p>
        </p:txBody>
      </p:sp>
      <p:sp>
        <p:nvSpPr>
          <p:cNvPr id="36" name="テキスト ボックス 35">
            <a:extLst>
              <a:ext uri="{FF2B5EF4-FFF2-40B4-BE49-F238E27FC236}">
                <a16:creationId xmlns:a16="http://schemas.microsoft.com/office/drawing/2014/main" id="{C024A57F-D990-4233-84F4-BA1135A5E94E}"/>
              </a:ext>
            </a:extLst>
          </p:cNvPr>
          <p:cNvSpPr txBox="1"/>
          <p:nvPr/>
        </p:nvSpPr>
        <p:spPr>
          <a:xfrm>
            <a:off x="3162300" y="411650"/>
            <a:ext cx="6451792" cy="276999"/>
          </a:xfrm>
          <a:prstGeom prst="rect">
            <a:avLst/>
          </a:prstGeom>
          <a:noFill/>
          <a:ln>
            <a:noFill/>
          </a:ln>
        </p:spPr>
        <p:txBody>
          <a:bodyPr wrap="square" rtlCol="0">
            <a:spAutoFit/>
          </a:bodyPr>
          <a:lstStyle/>
          <a:p>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本資料に掲載している内容は令和５年１２月時点の情報である点にご留意ください。</a:t>
            </a: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93017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民間企業等の地震津波対策について</a:t>
            </a:r>
          </a:p>
        </p:txBody>
      </p:sp>
      <p:sp>
        <p:nvSpPr>
          <p:cNvPr id="12"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15033"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5</a:t>
            </a:fld>
            <a:endParaRPr lang="ja-JP" altLang="en-US" sz="1600" dirty="0">
              <a:solidFill>
                <a:schemeClr val="tx1"/>
              </a:solidFill>
            </a:endParaRPr>
          </a:p>
        </p:txBody>
      </p:sp>
      <p:sp>
        <p:nvSpPr>
          <p:cNvPr id="6" name="角丸四角形 5"/>
          <p:cNvSpPr/>
          <p:nvPr/>
        </p:nvSpPr>
        <p:spPr>
          <a:xfrm>
            <a:off x="287290" y="986137"/>
            <a:ext cx="338936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災害の発生に備えた事前対策</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356951" y="1039663"/>
            <a:ext cx="3007387" cy="2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基幹伝送路の多重化等</a:t>
            </a:r>
          </a:p>
        </p:txBody>
      </p:sp>
      <p:sp>
        <p:nvSpPr>
          <p:cNvPr id="42" name="正方形/長方形 41"/>
          <p:cNvSpPr/>
          <p:nvPr/>
        </p:nvSpPr>
        <p:spPr>
          <a:xfrm>
            <a:off x="380833" y="1268082"/>
            <a:ext cx="3295817" cy="469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安定した通信を確保するため、基幹伝送路の二重化やう回路の設置等を実施しています。</a:t>
            </a:r>
          </a:p>
        </p:txBody>
      </p:sp>
      <p:sp>
        <p:nvSpPr>
          <p:cNvPr id="22" name="正方形/長方形 21"/>
          <p:cNvSpPr/>
          <p:nvPr/>
        </p:nvSpPr>
        <p:spPr>
          <a:xfrm>
            <a:off x="356951" y="3256368"/>
            <a:ext cx="3007387" cy="2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設備の対災害性の強化</a:t>
            </a:r>
          </a:p>
        </p:txBody>
      </p:sp>
      <p:sp>
        <p:nvSpPr>
          <p:cNvPr id="23" name="正方形/長方形 22"/>
          <p:cNvSpPr/>
          <p:nvPr/>
        </p:nvSpPr>
        <p:spPr>
          <a:xfrm>
            <a:off x="380833" y="3484787"/>
            <a:ext cx="3295817" cy="816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過去の大災害を参考に、予想される災害の種類や規模等を調査し、これに対する対災害性を考慮して、通信設備などの防災設計を実施しています。</a:t>
            </a:r>
          </a:p>
        </p:txBody>
      </p:sp>
      <p:pic>
        <p:nvPicPr>
          <p:cNvPr id="28" name="図 27"/>
          <p:cNvPicPr>
            <a:picLocks noChangeAspect="1"/>
          </p:cNvPicPr>
          <p:nvPr/>
        </p:nvPicPr>
        <p:blipFill>
          <a:blip r:embed="rId2"/>
          <a:stretch>
            <a:fillRect/>
          </a:stretch>
        </p:blipFill>
        <p:spPr>
          <a:xfrm>
            <a:off x="501504" y="1661579"/>
            <a:ext cx="3078567" cy="1504615"/>
          </a:xfrm>
          <a:prstGeom prst="rect">
            <a:avLst/>
          </a:prstGeom>
        </p:spPr>
      </p:pic>
      <p:sp>
        <p:nvSpPr>
          <p:cNvPr id="38" name="正方形/長方形 37"/>
          <p:cNvSpPr/>
          <p:nvPr/>
        </p:nvSpPr>
        <p:spPr>
          <a:xfrm>
            <a:off x="356951" y="4177171"/>
            <a:ext cx="3007387" cy="2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基地局の無停電化・バッテリー</a:t>
            </a:r>
            <a:r>
              <a:rPr kumimoji="1" lang="en-US" altLang="ja-JP" sz="1200" u="sng" dirty="0">
                <a:solidFill>
                  <a:schemeClr val="tx1"/>
                </a:solidFill>
                <a:latin typeface="Meiryo UI" panose="020B0604030504040204" pitchFamily="50" charset="-128"/>
                <a:ea typeface="Meiryo UI" panose="020B0604030504040204" pitchFamily="50" charset="-128"/>
              </a:rPr>
              <a:t>24</a:t>
            </a:r>
            <a:r>
              <a:rPr kumimoji="1" lang="ja-JP" altLang="en-US" sz="1200" u="sng" dirty="0">
                <a:solidFill>
                  <a:schemeClr val="tx1"/>
                </a:solidFill>
                <a:latin typeface="Meiryo UI" panose="020B0604030504040204" pitchFamily="50" charset="-128"/>
                <a:ea typeface="Meiryo UI" panose="020B0604030504040204" pitchFamily="50" charset="-128"/>
              </a:rPr>
              <a:t>時間化</a:t>
            </a:r>
          </a:p>
        </p:txBody>
      </p:sp>
      <p:sp>
        <p:nvSpPr>
          <p:cNvPr id="39" name="正方形/長方形 38"/>
          <p:cNvSpPr/>
          <p:nvPr/>
        </p:nvSpPr>
        <p:spPr>
          <a:xfrm>
            <a:off x="380833" y="4405590"/>
            <a:ext cx="3295817" cy="816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停電時にも重要エリアの通信を確保するため、エンジンによる無停電化やバッテリーによる</a:t>
            </a:r>
            <a:r>
              <a:rPr kumimoji="1" lang="en-US" altLang="ja-JP" sz="1200" dirty="0">
                <a:solidFill>
                  <a:schemeClr val="tx1"/>
                </a:solidFill>
                <a:latin typeface="Meiryo UI" panose="020B0604030504040204" pitchFamily="50" charset="-128"/>
                <a:ea typeface="Meiryo UI" panose="020B0604030504040204" pitchFamily="50" charset="-128"/>
              </a:rPr>
              <a:t>24</a:t>
            </a:r>
            <a:r>
              <a:rPr kumimoji="1" lang="ja-JP" altLang="en-US" sz="1200" dirty="0">
                <a:solidFill>
                  <a:schemeClr val="tx1"/>
                </a:solidFill>
                <a:latin typeface="Meiryo UI" panose="020B0604030504040204" pitchFamily="50" charset="-128"/>
                <a:ea typeface="Meiryo UI" panose="020B0604030504040204" pitchFamily="50" charset="-128"/>
              </a:rPr>
              <a:t>時間化対策を実施しています。</a:t>
            </a:r>
          </a:p>
        </p:txBody>
      </p:sp>
      <p:grpSp>
        <p:nvGrpSpPr>
          <p:cNvPr id="3" name="グループ化 2"/>
          <p:cNvGrpSpPr>
            <a:grpSpLocks noChangeAspect="1"/>
          </p:cNvGrpSpPr>
          <p:nvPr/>
        </p:nvGrpSpPr>
        <p:grpSpPr>
          <a:xfrm>
            <a:off x="638456" y="4999154"/>
            <a:ext cx="2915898" cy="1480432"/>
            <a:chOff x="742585" y="5265477"/>
            <a:chExt cx="2478769" cy="1258497"/>
          </a:xfrm>
        </p:grpSpPr>
        <p:pic>
          <p:nvPicPr>
            <p:cNvPr id="2" name="図 1"/>
            <p:cNvPicPr>
              <a:picLocks noChangeAspect="1"/>
            </p:cNvPicPr>
            <p:nvPr/>
          </p:nvPicPr>
          <p:blipFill>
            <a:blip r:embed="rId3"/>
            <a:stretch>
              <a:fillRect/>
            </a:stretch>
          </p:blipFill>
          <p:spPr>
            <a:xfrm>
              <a:off x="742585" y="5265477"/>
              <a:ext cx="2478769" cy="1258497"/>
            </a:xfrm>
            <a:prstGeom prst="rect">
              <a:avLst/>
            </a:prstGeom>
          </p:spPr>
        </p:pic>
        <p:pic>
          <p:nvPicPr>
            <p:cNvPr id="40" name="図 39"/>
            <p:cNvPicPr>
              <a:picLocks noChangeAspect="1"/>
            </p:cNvPicPr>
            <p:nvPr/>
          </p:nvPicPr>
          <p:blipFill rotWithShape="1">
            <a:blip r:embed="rId3"/>
            <a:srcRect l="20989" t="34765" r="74245" b="62813"/>
            <a:stretch/>
          </p:blipFill>
          <p:spPr>
            <a:xfrm>
              <a:off x="1244432" y="5669755"/>
              <a:ext cx="146217" cy="54769"/>
            </a:xfrm>
            <a:prstGeom prst="rect">
              <a:avLst/>
            </a:prstGeom>
          </p:spPr>
        </p:pic>
      </p:grpSp>
      <p:sp>
        <p:nvSpPr>
          <p:cNvPr id="11" name="正方形/長方形 10"/>
          <p:cNvSpPr/>
          <p:nvPr/>
        </p:nvSpPr>
        <p:spPr>
          <a:xfrm>
            <a:off x="193675" y="623515"/>
            <a:ext cx="8870950" cy="601705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3803" y="462529"/>
            <a:ext cx="867747" cy="321972"/>
          </a:xfrm>
          <a:prstGeom prst="roundRect">
            <a:avLst>
              <a:gd name="adj" fmla="val 20973"/>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latin typeface="Meiryo UI" panose="020B0604030504040204" pitchFamily="50" charset="-128"/>
                <a:ea typeface="Meiryo UI" panose="020B0604030504040204" pitchFamily="50" charset="-128"/>
              </a:rPr>
              <a:t>通　　信</a:t>
            </a:r>
          </a:p>
        </p:txBody>
      </p:sp>
      <p:sp>
        <p:nvSpPr>
          <p:cNvPr id="43" name="角丸四角形 42"/>
          <p:cNvSpPr/>
          <p:nvPr/>
        </p:nvSpPr>
        <p:spPr>
          <a:xfrm>
            <a:off x="3932011" y="986137"/>
            <a:ext cx="5040422"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災害の発生時の通信確保</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3932011" y="1021375"/>
            <a:ext cx="3007387" cy="2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重要通信の確保</a:t>
            </a:r>
          </a:p>
        </p:txBody>
      </p:sp>
      <p:sp>
        <p:nvSpPr>
          <p:cNvPr id="45" name="正方形/長方形 44"/>
          <p:cNvSpPr/>
          <p:nvPr/>
        </p:nvSpPr>
        <p:spPr>
          <a:xfrm>
            <a:off x="4005072" y="1255889"/>
            <a:ext cx="1462279" cy="2413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災害等が発生した際のアクセス集中により、通常の通話やデータ送受信が行えなくなる「輻輳」状態を防ぎ、重要な通信を守り大規模な通信システムのダウンを回避するため、通信サービスを一時的に規制することで、一定の通信サービスを維持・確保します。</a:t>
            </a:r>
          </a:p>
        </p:txBody>
      </p:sp>
      <p:pic>
        <p:nvPicPr>
          <p:cNvPr id="46" name="図 45"/>
          <p:cNvPicPr>
            <a:picLocks noChangeAspect="1"/>
          </p:cNvPicPr>
          <p:nvPr/>
        </p:nvPicPr>
        <p:blipFill>
          <a:blip r:embed="rId4"/>
          <a:stretch>
            <a:fillRect/>
          </a:stretch>
        </p:blipFill>
        <p:spPr>
          <a:xfrm>
            <a:off x="5437977" y="1123400"/>
            <a:ext cx="3534456" cy="1961402"/>
          </a:xfrm>
          <a:prstGeom prst="rect">
            <a:avLst/>
          </a:prstGeom>
        </p:spPr>
      </p:pic>
      <p:sp>
        <p:nvSpPr>
          <p:cNvPr id="48" name="正方形/長方形 47"/>
          <p:cNvSpPr/>
          <p:nvPr/>
        </p:nvSpPr>
        <p:spPr>
          <a:xfrm>
            <a:off x="3954685" y="5154093"/>
            <a:ext cx="1847177" cy="13555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基地局には様々なタイプがあり、状況に応じた基地局を配備。</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有線給電ドローン無線中継システムや船舶による基地局の導入なども開発・導入が進んでいます。</a:t>
            </a:r>
          </a:p>
        </p:txBody>
      </p:sp>
      <p:sp>
        <p:nvSpPr>
          <p:cNvPr id="27" name="正方形/長方形 26">
            <a:extLst>
              <a:ext uri="{FF2B5EF4-FFF2-40B4-BE49-F238E27FC236}">
                <a16:creationId xmlns:a16="http://schemas.microsoft.com/office/drawing/2014/main" id="{9028C96C-3C5D-4FFC-8DD0-767488AE6AC1}"/>
              </a:ext>
            </a:extLst>
          </p:cNvPr>
          <p:cNvSpPr/>
          <p:nvPr/>
        </p:nvSpPr>
        <p:spPr>
          <a:xfrm>
            <a:off x="3932011" y="3710466"/>
            <a:ext cx="3007387" cy="123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移動基地局車などの配置</a:t>
            </a:r>
          </a:p>
        </p:txBody>
      </p:sp>
      <p:sp>
        <p:nvSpPr>
          <p:cNvPr id="29" name="正方形/長方形 28">
            <a:extLst>
              <a:ext uri="{FF2B5EF4-FFF2-40B4-BE49-F238E27FC236}">
                <a16:creationId xmlns:a16="http://schemas.microsoft.com/office/drawing/2014/main" id="{D16AFB91-26D7-472A-808A-06739C5AA17B}"/>
              </a:ext>
            </a:extLst>
          </p:cNvPr>
          <p:cNvSpPr/>
          <p:nvPr/>
        </p:nvSpPr>
        <p:spPr>
          <a:xfrm>
            <a:off x="3954685" y="3974483"/>
            <a:ext cx="1847177" cy="1209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災害などによる基地局の損傷や停電時、移動基地局車や可搬型基地局を出動させ、被災地域での携帯電話やメールなどの通信手段を確保します。</a:t>
            </a:r>
          </a:p>
        </p:txBody>
      </p:sp>
      <p:grpSp>
        <p:nvGrpSpPr>
          <p:cNvPr id="30" name="グループ化 29">
            <a:extLst>
              <a:ext uri="{FF2B5EF4-FFF2-40B4-BE49-F238E27FC236}">
                <a16:creationId xmlns:a16="http://schemas.microsoft.com/office/drawing/2014/main" id="{B70032D0-E76C-4125-A6A0-B255BA02E091}"/>
              </a:ext>
            </a:extLst>
          </p:cNvPr>
          <p:cNvGrpSpPr/>
          <p:nvPr/>
        </p:nvGrpSpPr>
        <p:grpSpPr>
          <a:xfrm>
            <a:off x="5927626" y="3563963"/>
            <a:ext cx="3044807" cy="1624733"/>
            <a:chOff x="5973421" y="3660900"/>
            <a:chExt cx="3044807" cy="1624733"/>
          </a:xfrm>
        </p:grpSpPr>
        <p:pic>
          <p:nvPicPr>
            <p:cNvPr id="31" name="図 30">
              <a:extLst>
                <a:ext uri="{FF2B5EF4-FFF2-40B4-BE49-F238E27FC236}">
                  <a16:creationId xmlns:a16="http://schemas.microsoft.com/office/drawing/2014/main" id="{116D26EC-8560-42D4-BFFD-8E7BF0A87669}"/>
                </a:ext>
              </a:extLst>
            </p:cNvPr>
            <p:cNvPicPr>
              <a:picLocks noChangeAspect="1"/>
            </p:cNvPicPr>
            <p:nvPr/>
          </p:nvPicPr>
          <p:blipFill rotWithShape="1">
            <a:blip r:embed="rId5"/>
            <a:srcRect l="69853" t="25902" r="7415" b="4773"/>
            <a:stretch/>
          </p:blipFill>
          <p:spPr>
            <a:xfrm>
              <a:off x="7779505" y="3660900"/>
              <a:ext cx="1238723" cy="1613250"/>
            </a:xfrm>
            <a:prstGeom prst="rect">
              <a:avLst/>
            </a:prstGeom>
          </p:spPr>
        </p:pic>
        <p:pic>
          <p:nvPicPr>
            <p:cNvPr id="32" name="図 31">
              <a:extLst>
                <a:ext uri="{FF2B5EF4-FFF2-40B4-BE49-F238E27FC236}">
                  <a16:creationId xmlns:a16="http://schemas.microsoft.com/office/drawing/2014/main" id="{6265FB03-B3C0-434F-91C0-5D1C128A84A0}"/>
                </a:ext>
              </a:extLst>
            </p:cNvPr>
            <p:cNvPicPr>
              <a:picLocks noChangeAspect="1"/>
            </p:cNvPicPr>
            <p:nvPr/>
          </p:nvPicPr>
          <p:blipFill rotWithShape="1">
            <a:blip r:embed="rId5"/>
            <a:srcRect t="25482" r="66677" b="5609"/>
            <a:stretch/>
          </p:blipFill>
          <p:spPr>
            <a:xfrm>
              <a:off x="5973421" y="3661441"/>
              <a:ext cx="1839209" cy="1624192"/>
            </a:xfrm>
            <a:prstGeom prst="rect">
              <a:avLst/>
            </a:prstGeom>
          </p:spPr>
        </p:pic>
        <p:pic>
          <p:nvPicPr>
            <p:cNvPr id="33" name="図 32">
              <a:extLst>
                <a:ext uri="{FF2B5EF4-FFF2-40B4-BE49-F238E27FC236}">
                  <a16:creationId xmlns:a16="http://schemas.microsoft.com/office/drawing/2014/main" id="{DA69DFE2-FF88-49E1-B90E-9632B32EE0C0}"/>
                </a:ext>
              </a:extLst>
            </p:cNvPr>
            <p:cNvPicPr>
              <a:picLocks noChangeAspect="1"/>
            </p:cNvPicPr>
            <p:nvPr/>
          </p:nvPicPr>
          <p:blipFill rotWithShape="1">
            <a:blip r:embed="rId5"/>
            <a:srcRect l="11587" t="70983" r="85979" b="26045"/>
            <a:stretch/>
          </p:blipFill>
          <p:spPr>
            <a:xfrm>
              <a:off x="6621781" y="4648200"/>
              <a:ext cx="240384" cy="85914"/>
            </a:xfrm>
            <a:prstGeom prst="rect">
              <a:avLst/>
            </a:prstGeom>
          </p:spPr>
        </p:pic>
        <p:pic>
          <p:nvPicPr>
            <p:cNvPr id="34" name="図 33">
              <a:extLst>
                <a:ext uri="{FF2B5EF4-FFF2-40B4-BE49-F238E27FC236}">
                  <a16:creationId xmlns:a16="http://schemas.microsoft.com/office/drawing/2014/main" id="{792FF8B8-4BF3-4BBB-B140-F9FFA207AECD}"/>
                </a:ext>
              </a:extLst>
            </p:cNvPr>
            <p:cNvPicPr>
              <a:picLocks noChangeAspect="1"/>
            </p:cNvPicPr>
            <p:nvPr/>
          </p:nvPicPr>
          <p:blipFill rotWithShape="1">
            <a:blip r:embed="rId5"/>
            <a:srcRect l="24788" t="52208" r="70372" b="45644"/>
            <a:stretch/>
          </p:blipFill>
          <p:spPr>
            <a:xfrm>
              <a:off x="7304066" y="4316538"/>
              <a:ext cx="241361" cy="175452"/>
            </a:xfrm>
            <a:prstGeom prst="rect">
              <a:avLst/>
            </a:prstGeom>
          </p:spPr>
        </p:pic>
        <p:pic>
          <p:nvPicPr>
            <p:cNvPr id="35" name="図 34">
              <a:extLst>
                <a:ext uri="{FF2B5EF4-FFF2-40B4-BE49-F238E27FC236}">
                  <a16:creationId xmlns:a16="http://schemas.microsoft.com/office/drawing/2014/main" id="{21419C80-654E-4773-B931-8C7DA19EA737}"/>
                </a:ext>
              </a:extLst>
            </p:cNvPr>
            <p:cNvPicPr>
              <a:picLocks noChangeAspect="1"/>
            </p:cNvPicPr>
            <p:nvPr/>
          </p:nvPicPr>
          <p:blipFill rotWithShape="1">
            <a:blip r:embed="rId5"/>
            <a:srcRect l="78017" t="63901" r="10877" b="34134"/>
            <a:stretch/>
          </p:blipFill>
          <p:spPr>
            <a:xfrm rot="20844092">
              <a:off x="8310864" y="4474406"/>
              <a:ext cx="252557" cy="84086"/>
            </a:xfrm>
            <a:prstGeom prst="rect">
              <a:avLst/>
            </a:prstGeom>
          </p:spPr>
        </p:pic>
      </p:grpSp>
      <p:pic>
        <p:nvPicPr>
          <p:cNvPr id="7" name="図 6">
            <a:extLst>
              <a:ext uri="{FF2B5EF4-FFF2-40B4-BE49-F238E27FC236}">
                <a16:creationId xmlns:a16="http://schemas.microsoft.com/office/drawing/2014/main" id="{086C4373-D5C4-421B-BF3C-6891D32E9E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601" r="12296"/>
          <a:stretch/>
        </p:blipFill>
        <p:spPr>
          <a:xfrm>
            <a:off x="7430184" y="5381003"/>
            <a:ext cx="1583207" cy="1164262"/>
          </a:xfrm>
          <a:prstGeom prst="rect">
            <a:avLst/>
          </a:prstGeom>
        </p:spPr>
      </p:pic>
      <p:pic>
        <p:nvPicPr>
          <p:cNvPr id="36" name="Picture 2" descr="有線給電ドローン無線中継システム">
            <a:extLst>
              <a:ext uri="{FF2B5EF4-FFF2-40B4-BE49-F238E27FC236}">
                <a16:creationId xmlns:a16="http://schemas.microsoft.com/office/drawing/2014/main" id="{DAC8CD07-7B11-3493-FD26-7947DA09E80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0988"/>
          <a:stretch/>
        </p:blipFill>
        <p:spPr bwMode="auto">
          <a:xfrm>
            <a:off x="5720483" y="5398867"/>
            <a:ext cx="1668743" cy="1134915"/>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
            <a:extLst>
              <a:ext uri="{FF2B5EF4-FFF2-40B4-BE49-F238E27FC236}">
                <a16:creationId xmlns:a16="http://schemas.microsoft.com/office/drawing/2014/main" id="{4433E77E-6E54-AE35-DAB9-16FF3EAD4F91}"/>
              </a:ext>
            </a:extLst>
          </p:cNvPr>
          <p:cNvSpPr>
            <a:spLocks noChangeArrowheads="1"/>
          </p:cNvSpPr>
          <p:nvPr/>
        </p:nvSpPr>
        <p:spPr bwMode="auto">
          <a:xfrm>
            <a:off x="7515412" y="2910342"/>
            <a:ext cx="159530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800" dirty="0">
                <a:latin typeface="Meiryo UI" panose="020B0604030504040204" pitchFamily="50" charset="-128"/>
                <a:ea typeface="Meiryo UI" panose="020B0604030504040204" pitchFamily="50" charset="-128"/>
                <a:cs typeface="Arial" panose="020B0604020202020204" pitchFamily="34" charset="0"/>
              </a:rPr>
              <a:t>画像</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cs typeface="Arial" panose="020B0604020202020204" pitchFamily="34" charset="0"/>
              </a:rPr>
              <a:t>提供：ソフトバンク株式会社</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 </a:t>
            </a:r>
          </a:p>
        </p:txBody>
      </p:sp>
      <p:sp>
        <p:nvSpPr>
          <p:cNvPr id="47" name="Rectangle 2">
            <a:extLst>
              <a:ext uri="{FF2B5EF4-FFF2-40B4-BE49-F238E27FC236}">
                <a16:creationId xmlns:a16="http://schemas.microsoft.com/office/drawing/2014/main" id="{DB4CC97D-39C2-47AD-8700-F0635B1DADC5}"/>
              </a:ext>
            </a:extLst>
          </p:cNvPr>
          <p:cNvSpPr>
            <a:spLocks noChangeArrowheads="1"/>
          </p:cNvSpPr>
          <p:nvPr/>
        </p:nvSpPr>
        <p:spPr bwMode="auto">
          <a:xfrm>
            <a:off x="5797890" y="6342946"/>
            <a:ext cx="159530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800" dirty="0">
                <a:solidFill>
                  <a:schemeClr val="bg1"/>
                </a:solidFill>
                <a:latin typeface="Meiryo UI" panose="020B0604030504040204" pitchFamily="50" charset="-128"/>
                <a:ea typeface="Meiryo UI" panose="020B0604030504040204" pitchFamily="50" charset="-128"/>
                <a:cs typeface="Arial" panose="020B0604020202020204" pitchFamily="34" charset="0"/>
              </a:rPr>
              <a:t>画像</a:t>
            </a:r>
            <a:r>
              <a:rPr kumimoji="0" lang="ja-JP" altLang="ja-JP" sz="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panose="020B0604020202020204" pitchFamily="34" charset="0"/>
              </a:rPr>
              <a:t>提供：ソフトバンク株式会社</a:t>
            </a:r>
            <a:r>
              <a:rPr kumimoji="0" lang="ja-JP" altLang="ja-JP" sz="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 </a:t>
            </a:r>
          </a:p>
        </p:txBody>
      </p:sp>
      <p:sp>
        <p:nvSpPr>
          <p:cNvPr id="49" name="Rectangle 2">
            <a:extLst>
              <a:ext uri="{FF2B5EF4-FFF2-40B4-BE49-F238E27FC236}">
                <a16:creationId xmlns:a16="http://schemas.microsoft.com/office/drawing/2014/main" id="{B1B0DAE2-A55C-4D7A-B1CE-E4C012062E95}"/>
              </a:ext>
            </a:extLst>
          </p:cNvPr>
          <p:cNvSpPr>
            <a:spLocks noChangeArrowheads="1"/>
          </p:cNvSpPr>
          <p:nvPr/>
        </p:nvSpPr>
        <p:spPr bwMode="auto">
          <a:xfrm>
            <a:off x="7525907" y="6342946"/>
            <a:ext cx="14061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800" dirty="0">
                <a:solidFill>
                  <a:schemeClr val="bg1"/>
                </a:solidFill>
                <a:latin typeface="Meiryo UI" panose="020B0604030504040204" pitchFamily="50" charset="-128"/>
                <a:ea typeface="Meiryo UI" panose="020B0604030504040204" pitchFamily="50" charset="-128"/>
                <a:cs typeface="Arial" panose="020B0604020202020204" pitchFamily="34" charset="0"/>
              </a:rPr>
              <a:t>画像</a:t>
            </a:r>
            <a:r>
              <a:rPr kumimoji="0" lang="ja-JP" altLang="ja-JP" sz="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panose="020B0604020202020204" pitchFamily="34" charset="0"/>
              </a:rPr>
              <a:t>提供：</a:t>
            </a:r>
            <a:r>
              <a:rPr kumimoji="0" lang="en-US" altLang="ja-JP" sz="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panose="020B0604020202020204" pitchFamily="34" charset="0"/>
              </a:rPr>
              <a:t>KDDI</a:t>
            </a:r>
            <a:r>
              <a:rPr kumimoji="0" lang="ja-JP" altLang="ja-JP" sz="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Arial" panose="020B0604020202020204" pitchFamily="34" charset="0"/>
              </a:rPr>
              <a:t>株式会社</a:t>
            </a:r>
            <a:r>
              <a:rPr kumimoji="0" lang="ja-JP" altLang="ja-JP" sz="8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 </a:t>
            </a:r>
          </a:p>
        </p:txBody>
      </p:sp>
      <p:sp>
        <p:nvSpPr>
          <p:cNvPr id="50" name="Rectangle 2">
            <a:extLst>
              <a:ext uri="{FF2B5EF4-FFF2-40B4-BE49-F238E27FC236}">
                <a16:creationId xmlns:a16="http://schemas.microsoft.com/office/drawing/2014/main" id="{7C276155-A4E0-47B4-AE93-7D254CBC5E44}"/>
              </a:ext>
            </a:extLst>
          </p:cNvPr>
          <p:cNvSpPr>
            <a:spLocks noChangeArrowheads="1"/>
          </p:cNvSpPr>
          <p:nvPr/>
        </p:nvSpPr>
        <p:spPr bwMode="auto">
          <a:xfrm>
            <a:off x="6792307" y="5126031"/>
            <a:ext cx="169950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800" dirty="0">
                <a:latin typeface="Meiryo UI" panose="020B0604030504040204" pitchFamily="50" charset="-128"/>
                <a:ea typeface="Meiryo UI" panose="020B0604030504040204" pitchFamily="50" charset="-128"/>
                <a:cs typeface="Arial" panose="020B0604020202020204" pitchFamily="34" charset="0"/>
              </a:rPr>
              <a:t>画像</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cs typeface="Arial" panose="020B0604020202020204" pitchFamily="34" charset="0"/>
              </a:rPr>
              <a:t>提供：</a:t>
            </a:r>
            <a:r>
              <a:rPr lang="ja-JP" altLang="en-US" sz="800" dirty="0">
                <a:latin typeface="Meiryo UI" panose="020B0604030504040204" pitchFamily="50" charset="-128"/>
                <a:ea typeface="Meiryo UI" panose="020B0604030504040204" pitchFamily="50" charset="-128"/>
                <a:cs typeface="Arial" panose="020B0604020202020204" pitchFamily="34" charset="0"/>
              </a:rPr>
              <a:t>楽天モバイル</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cs typeface="Arial" panose="020B0604020202020204" pitchFamily="34" charset="0"/>
              </a:rPr>
              <a:t>株式会社</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 </a:t>
            </a:r>
          </a:p>
        </p:txBody>
      </p:sp>
      <p:sp>
        <p:nvSpPr>
          <p:cNvPr id="55" name="Rectangle 2">
            <a:extLst>
              <a:ext uri="{FF2B5EF4-FFF2-40B4-BE49-F238E27FC236}">
                <a16:creationId xmlns:a16="http://schemas.microsoft.com/office/drawing/2014/main" id="{F3F1BE9D-BFB0-4F4A-AFD6-14683C56C910}"/>
              </a:ext>
            </a:extLst>
          </p:cNvPr>
          <p:cNvSpPr>
            <a:spLocks noChangeArrowheads="1"/>
          </p:cNvSpPr>
          <p:nvPr/>
        </p:nvSpPr>
        <p:spPr bwMode="auto">
          <a:xfrm>
            <a:off x="2404055" y="3066367"/>
            <a:ext cx="14061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800" dirty="0">
                <a:latin typeface="Meiryo UI" panose="020B0604030504040204" pitchFamily="50" charset="-128"/>
                <a:ea typeface="Meiryo UI" panose="020B0604030504040204" pitchFamily="50" charset="-128"/>
                <a:cs typeface="Arial" panose="020B0604020202020204" pitchFamily="34" charset="0"/>
              </a:rPr>
              <a:t>画像</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cs typeface="Arial" panose="020B0604020202020204" pitchFamily="34" charset="0"/>
              </a:rPr>
              <a:t>提供：</a:t>
            </a:r>
            <a:r>
              <a:rPr kumimoji="0" lang="en-US" altLang="ja-JP" sz="800" b="0" i="0" u="none" strike="noStrike" cap="none" normalizeH="0" baseline="0" dirty="0">
                <a:ln>
                  <a:noFill/>
                </a:ln>
                <a:effectLst/>
                <a:latin typeface="Meiryo UI" panose="020B0604030504040204" pitchFamily="50" charset="-128"/>
                <a:ea typeface="Meiryo UI" panose="020B0604030504040204" pitchFamily="50" charset="-128"/>
                <a:cs typeface="Arial" panose="020B0604020202020204" pitchFamily="34" charset="0"/>
              </a:rPr>
              <a:t>KDDI</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cs typeface="Arial" panose="020B0604020202020204" pitchFamily="34" charset="0"/>
              </a:rPr>
              <a:t>株式会社</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 </a:t>
            </a:r>
          </a:p>
        </p:txBody>
      </p:sp>
      <p:sp>
        <p:nvSpPr>
          <p:cNvPr id="56" name="Rectangle 2">
            <a:extLst>
              <a:ext uri="{FF2B5EF4-FFF2-40B4-BE49-F238E27FC236}">
                <a16:creationId xmlns:a16="http://schemas.microsoft.com/office/drawing/2014/main" id="{BCD36251-BF34-4DCD-9ED3-6FDC1BCC421D}"/>
              </a:ext>
            </a:extLst>
          </p:cNvPr>
          <p:cNvSpPr>
            <a:spLocks noChangeArrowheads="1"/>
          </p:cNvSpPr>
          <p:nvPr/>
        </p:nvSpPr>
        <p:spPr bwMode="auto">
          <a:xfrm>
            <a:off x="1314804" y="6425128"/>
            <a:ext cx="15696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800" dirty="0">
                <a:latin typeface="Meiryo UI" panose="020B0604030504040204" pitchFamily="50" charset="-128"/>
                <a:ea typeface="Meiryo UI" panose="020B0604030504040204" pitchFamily="50" charset="-128"/>
                <a:cs typeface="Arial" panose="020B0604020202020204" pitchFamily="34" charset="0"/>
              </a:rPr>
              <a:t>画像</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cs typeface="Arial" panose="020B0604020202020204" pitchFamily="34" charset="0"/>
              </a:rPr>
              <a:t>提供：</a:t>
            </a:r>
            <a:r>
              <a:rPr kumimoji="0" lang="ja-JP" altLang="en-US" sz="800" b="0" i="0" u="none" strike="noStrike" cap="none" normalizeH="0" baseline="0" dirty="0">
                <a:ln>
                  <a:noFill/>
                </a:ln>
                <a:effectLst/>
                <a:latin typeface="Meiryo UI" panose="020B0604030504040204" pitchFamily="50" charset="-128"/>
                <a:ea typeface="Meiryo UI" panose="020B0604030504040204" pitchFamily="50" charset="-128"/>
                <a:cs typeface="Arial" panose="020B0604020202020204" pitchFamily="34" charset="0"/>
              </a:rPr>
              <a:t>株式会社</a:t>
            </a:r>
            <a:r>
              <a:rPr kumimoji="0" lang="en-US" altLang="ja-JP" sz="800" b="0" i="0" u="none" strike="noStrike" cap="none" normalizeH="0" baseline="0" dirty="0">
                <a:ln>
                  <a:noFill/>
                </a:ln>
                <a:effectLst/>
                <a:latin typeface="Meiryo UI" panose="020B0604030504040204" pitchFamily="50" charset="-128"/>
                <a:ea typeface="Meiryo UI" panose="020B0604030504040204" pitchFamily="50" charset="-128"/>
                <a:cs typeface="Arial" panose="020B0604020202020204" pitchFamily="34" charset="0"/>
              </a:rPr>
              <a:t>NTT</a:t>
            </a:r>
            <a:r>
              <a:rPr kumimoji="0" lang="ja-JP" altLang="en-US" sz="800" b="0" i="0" u="none" strike="noStrike" cap="none" normalizeH="0" baseline="0" dirty="0">
                <a:ln>
                  <a:noFill/>
                </a:ln>
                <a:effectLst/>
                <a:latin typeface="Meiryo UI" panose="020B0604030504040204" pitchFamily="50" charset="-128"/>
                <a:ea typeface="Meiryo UI" panose="020B0604030504040204" pitchFamily="50" charset="-128"/>
                <a:cs typeface="Arial" panose="020B0604020202020204" pitchFamily="34" charset="0"/>
              </a:rPr>
              <a:t>ドコモ</a:t>
            </a:r>
            <a:r>
              <a:rPr kumimoji="0" lang="ja-JP" altLang="ja-JP" sz="800" b="0" i="0" u="none" strike="noStrike" cap="none" normalizeH="0" baseline="0" dirty="0">
                <a:ln>
                  <a:noFill/>
                </a:ln>
                <a:effectLst/>
                <a:latin typeface="Meiryo UI" panose="020B0604030504040204" pitchFamily="50" charset="-128"/>
                <a:ea typeface="Meiryo UI" panose="020B0604030504040204" pitchFamily="50" charset="-128"/>
              </a:rPr>
              <a:t> </a:t>
            </a:r>
          </a:p>
        </p:txBody>
      </p:sp>
      <p:sp>
        <p:nvSpPr>
          <p:cNvPr id="57" name="正方形/長方形 56">
            <a:extLst>
              <a:ext uri="{FF2B5EF4-FFF2-40B4-BE49-F238E27FC236}">
                <a16:creationId xmlns:a16="http://schemas.microsoft.com/office/drawing/2014/main" id="{E1CFE26A-7AE0-4772-8B6F-B7FFC0021FD5}"/>
              </a:ext>
            </a:extLst>
          </p:cNvPr>
          <p:cNvSpPr/>
          <p:nvPr/>
        </p:nvSpPr>
        <p:spPr>
          <a:xfrm>
            <a:off x="104918" y="6617288"/>
            <a:ext cx="8513302" cy="262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NTT</a:t>
            </a:r>
            <a:r>
              <a:rPr kumimoji="1" lang="ja-JP" altLang="en-US" sz="1100" dirty="0">
                <a:solidFill>
                  <a:schemeClr val="tx1"/>
                </a:solidFill>
                <a:latin typeface="Meiryo UI" panose="020B0604030504040204" pitchFamily="50" charset="-128"/>
                <a:ea typeface="Meiryo UI" panose="020B0604030504040204" pitchFamily="50" charset="-128"/>
              </a:rPr>
              <a:t>ドコモ、</a:t>
            </a:r>
            <a:r>
              <a:rPr kumimoji="1" lang="en-US" altLang="ja-JP" sz="1100" dirty="0">
                <a:solidFill>
                  <a:schemeClr val="tx1"/>
                </a:solidFill>
                <a:latin typeface="Meiryo UI" panose="020B0604030504040204" pitchFamily="50" charset="-128"/>
                <a:ea typeface="Meiryo UI" panose="020B0604030504040204" pitchFamily="50" charset="-128"/>
              </a:rPr>
              <a:t>KDDI</a:t>
            </a:r>
            <a:r>
              <a:rPr kumimoji="1" lang="ja-JP" altLang="en-US" sz="1100" dirty="0">
                <a:solidFill>
                  <a:schemeClr val="tx1"/>
                </a:solidFill>
                <a:latin typeface="Meiryo UI" panose="020B0604030504040204" pitchFamily="50" charset="-128"/>
                <a:ea typeface="Meiryo UI" panose="020B0604030504040204" pitchFamily="50" charset="-128"/>
              </a:rPr>
              <a:t>㈱、ソフトバンク㈱、楽天モバイル㈱へのヒアリング等を通して、各社共通もしくは類似した取組み内容の一部を記載しています。</a:t>
            </a:r>
          </a:p>
        </p:txBody>
      </p:sp>
      <p:sp>
        <p:nvSpPr>
          <p:cNvPr id="51" name="テキスト ボックス 50">
            <a:extLst>
              <a:ext uri="{FF2B5EF4-FFF2-40B4-BE49-F238E27FC236}">
                <a16:creationId xmlns:a16="http://schemas.microsoft.com/office/drawing/2014/main" id="{4303D815-9AB6-4670-A8C1-C427E92480F4}"/>
              </a:ext>
            </a:extLst>
          </p:cNvPr>
          <p:cNvSpPr txBox="1"/>
          <p:nvPr/>
        </p:nvSpPr>
        <p:spPr>
          <a:xfrm>
            <a:off x="3162300" y="411650"/>
            <a:ext cx="6451792" cy="276999"/>
          </a:xfrm>
          <a:prstGeom prst="rect">
            <a:avLst/>
          </a:prstGeom>
          <a:noFill/>
          <a:ln>
            <a:noFill/>
          </a:ln>
        </p:spPr>
        <p:txBody>
          <a:bodyPr wrap="square" rtlCol="0">
            <a:spAutoFit/>
          </a:bodyPr>
          <a:lstStyle/>
          <a:p>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本資料に掲載している内容は令和５年１２月時点の情報である点にご留意ください。</a:t>
            </a: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420083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8588FC56-FCC8-43B1-B72A-1928E0DD638B}"/>
              </a:ext>
            </a:extLst>
          </p:cNvPr>
          <p:cNvPicPr>
            <a:picLocks noChangeAspect="1"/>
          </p:cNvPicPr>
          <p:nvPr/>
        </p:nvPicPr>
        <p:blipFill rotWithShape="1">
          <a:blip r:embed="rId2"/>
          <a:srcRect l="57161" t="72375" r="10938" b="17625"/>
          <a:stretch/>
        </p:blipFill>
        <p:spPr>
          <a:xfrm>
            <a:off x="447451" y="5258976"/>
            <a:ext cx="2983660" cy="1195294"/>
          </a:xfrm>
          <a:prstGeom prst="rect">
            <a:avLst/>
          </a:prstGeom>
        </p:spPr>
      </p:pic>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民間企業等の地震津波対策</a:t>
            </a:r>
          </a:p>
        </p:txBody>
      </p:sp>
      <p:sp>
        <p:nvSpPr>
          <p:cNvPr id="12"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15033"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6</a:t>
            </a:fld>
            <a:endParaRPr lang="ja-JP" altLang="en-US" sz="1600" dirty="0">
              <a:solidFill>
                <a:schemeClr val="tx1"/>
              </a:solidFill>
            </a:endParaRPr>
          </a:p>
        </p:txBody>
      </p:sp>
      <p:sp>
        <p:nvSpPr>
          <p:cNvPr id="6" name="角丸四角形 5"/>
          <p:cNvSpPr/>
          <p:nvPr/>
        </p:nvSpPr>
        <p:spPr>
          <a:xfrm>
            <a:off x="287290" y="1001377"/>
            <a:ext cx="288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揺れ対策の事例</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9" name="角丸四角形 42">
            <a:extLst>
              <a:ext uri="{FF2B5EF4-FFF2-40B4-BE49-F238E27FC236}">
                <a16:creationId xmlns:a16="http://schemas.microsoft.com/office/drawing/2014/main" id="{5E2A1C5C-1F43-D134-DEEA-E9AD05021A77}"/>
              </a:ext>
            </a:extLst>
          </p:cNvPr>
          <p:cNvSpPr/>
          <p:nvPr/>
        </p:nvSpPr>
        <p:spPr>
          <a:xfrm>
            <a:off x="3456630" y="1001377"/>
            <a:ext cx="5472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津波対策の事例</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66F8DF99-0087-2C6B-8217-A44C2FBFCA2F}"/>
              </a:ext>
            </a:extLst>
          </p:cNvPr>
          <p:cNvSpPr/>
          <p:nvPr/>
        </p:nvSpPr>
        <p:spPr>
          <a:xfrm>
            <a:off x="3684889" y="1316740"/>
            <a:ext cx="5379736" cy="786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大阪府が公表した津波浸水想定に基づき、側壁や換気口のかさ上げを実施。</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4FE8BC78-987C-219E-B1EC-88C78ED68BFE}"/>
              </a:ext>
            </a:extLst>
          </p:cNvPr>
          <p:cNvSpPr/>
          <p:nvPr/>
        </p:nvSpPr>
        <p:spPr>
          <a:xfrm>
            <a:off x="3542493" y="1064974"/>
            <a:ext cx="1630363" cy="278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建物開口部の封鎖等</a:t>
            </a:r>
          </a:p>
        </p:txBody>
      </p:sp>
      <p:sp>
        <p:nvSpPr>
          <p:cNvPr id="57" name="正方形/長方形 56">
            <a:extLst>
              <a:ext uri="{FF2B5EF4-FFF2-40B4-BE49-F238E27FC236}">
                <a16:creationId xmlns:a16="http://schemas.microsoft.com/office/drawing/2014/main" id="{0D976C92-FB55-3F5F-D141-F7F25F1C9645}"/>
              </a:ext>
            </a:extLst>
          </p:cNvPr>
          <p:cNvSpPr/>
          <p:nvPr/>
        </p:nvSpPr>
        <p:spPr>
          <a:xfrm>
            <a:off x="213476" y="1064974"/>
            <a:ext cx="2851468" cy="293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ja-JP" altLang="en-US" sz="1200" u="sng" dirty="0">
                <a:solidFill>
                  <a:srgbClr val="000000"/>
                </a:solidFill>
                <a:latin typeface="Meiryo UI" panose="020B0604030504040204" pitchFamily="50" charset="-128"/>
                <a:ea typeface="Meiryo UI" panose="020B0604030504040204" pitchFamily="50" charset="-128"/>
              </a:rPr>
              <a:t>中柱や協約の補強、橋梁の落橋防止等</a:t>
            </a:r>
            <a:endParaRPr kumimoji="1" lang="ja-JP" altLang="en-US" sz="1200" u="sng" dirty="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1C10621E-1113-C553-9AA0-F5F4D0358272}"/>
              </a:ext>
            </a:extLst>
          </p:cNvPr>
          <p:cNvSpPr/>
          <p:nvPr/>
        </p:nvSpPr>
        <p:spPr>
          <a:xfrm>
            <a:off x="213476" y="2704565"/>
            <a:ext cx="1227185" cy="262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ja-JP" altLang="en-US" sz="1200" u="sng" dirty="0">
                <a:solidFill>
                  <a:srgbClr val="000000"/>
                </a:solidFill>
                <a:latin typeface="Meiryo UI" panose="020B0604030504040204" pitchFamily="50" charset="-128"/>
                <a:ea typeface="Meiryo UI" panose="020B0604030504040204" pitchFamily="50" charset="-128"/>
              </a:rPr>
              <a:t>脱線対策</a:t>
            </a:r>
            <a:endParaRPr kumimoji="1" lang="ja-JP" altLang="en-US" sz="1200" u="sng"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F8CA7B69-3740-5BDC-4E8A-D70921FACCA9}"/>
              </a:ext>
            </a:extLst>
          </p:cNvPr>
          <p:cNvSpPr/>
          <p:nvPr/>
        </p:nvSpPr>
        <p:spPr>
          <a:xfrm>
            <a:off x="360087" y="3705654"/>
            <a:ext cx="3127771" cy="858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F290C450-7E3B-0F30-7A83-18EEC910129C}"/>
              </a:ext>
            </a:extLst>
          </p:cNvPr>
          <p:cNvSpPr/>
          <p:nvPr/>
        </p:nvSpPr>
        <p:spPr>
          <a:xfrm>
            <a:off x="360087" y="4564057"/>
            <a:ext cx="3127771" cy="772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dirty="0">
                <a:solidFill>
                  <a:srgbClr val="333333"/>
                </a:solidFill>
                <a:effectLst/>
                <a:latin typeface="メイリオ" panose="020B0604030504040204" pitchFamily="50" charset="-128"/>
                <a:ea typeface="メイリオ" panose="020B0604030504040204" pitchFamily="50" charset="-128"/>
              </a:rPr>
              <a:t>電力会社からの電力供給が途絶えても電車が立ち往生することなく次駅まで運転することができるよう、津波浸水範囲の路線の中で必要な区間に大容量蓄電池を設置。</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角丸四角形 5">
            <a:extLst>
              <a:ext uri="{FF2B5EF4-FFF2-40B4-BE49-F238E27FC236}">
                <a16:creationId xmlns:a16="http://schemas.microsoft.com/office/drawing/2014/main" id="{7D5DD363-1C44-F376-6B6D-C7B99F126C96}"/>
              </a:ext>
            </a:extLst>
          </p:cNvPr>
          <p:cNvSpPr/>
          <p:nvPr/>
        </p:nvSpPr>
        <p:spPr>
          <a:xfrm>
            <a:off x="287290" y="4505992"/>
            <a:ext cx="288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停電対策の事例</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B3C642C7-8C9A-483A-B6E2-53BCE23A0788}"/>
              </a:ext>
            </a:extLst>
          </p:cNvPr>
          <p:cNvPicPr>
            <a:picLocks noChangeAspect="1"/>
          </p:cNvPicPr>
          <p:nvPr/>
        </p:nvPicPr>
        <p:blipFill rotWithShape="1">
          <a:blip r:embed="rId3"/>
          <a:srcRect l="9015" t="32607" r="7546" b="40187"/>
          <a:stretch/>
        </p:blipFill>
        <p:spPr>
          <a:xfrm>
            <a:off x="264872" y="1406992"/>
            <a:ext cx="3348818" cy="1159143"/>
          </a:xfrm>
          <a:prstGeom prst="rect">
            <a:avLst/>
          </a:prstGeom>
        </p:spPr>
      </p:pic>
      <p:pic>
        <p:nvPicPr>
          <p:cNvPr id="18" name="図 17">
            <a:extLst>
              <a:ext uri="{FF2B5EF4-FFF2-40B4-BE49-F238E27FC236}">
                <a16:creationId xmlns:a16="http://schemas.microsoft.com/office/drawing/2014/main" id="{B5AB943B-71F4-428B-900D-C196DAE5318B}"/>
              </a:ext>
            </a:extLst>
          </p:cNvPr>
          <p:cNvPicPr>
            <a:picLocks noChangeAspect="1"/>
          </p:cNvPicPr>
          <p:nvPr/>
        </p:nvPicPr>
        <p:blipFill rotWithShape="1">
          <a:blip r:embed="rId4"/>
          <a:srcRect l="9366" t="41020" r="10411" b="10527"/>
          <a:stretch/>
        </p:blipFill>
        <p:spPr>
          <a:xfrm>
            <a:off x="3826668" y="1531053"/>
            <a:ext cx="4968000" cy="1589440"/>
          </a:xfrm>
          <a:prstGeom prst="rect">
            <a:avLst/>
          </a:prstGeom>
        </p:spPr>
      </p:pic>
      <p:pic>
        <p:nvPicPr>
          <p:cNvPr id="26" name="図 25">
            <a:extLst>
              <a:ext uri="{FF2B5EF4-FFF2-40B4-BE49-F238E27FC236}">
                <a16:creationId xmlns:a16="http://schemas.microsoft.com/office/drawing/2014/main" id="{D2B71974-79FF-4072-BAF0-3FCE2F91A501}"/>
              </a:ext>
            </a:extLst>
          </p:cNvPr>
          <p:cNvPicPr>
            <a:picLocks noChangeAspect="1"/>
          </p:cNvPicPr>
          <p:nvPr/>
        </p:nvPicPr>
        <p:blipFill rotWithShape="1">
          <a:blip r:embed="rId5"/>
          <a:srcRect l="4517" t="58309" r="14345" b="6344"/>
          <a:stretch/>
        </p:blipFill>
        <p:spPr>
          <a:xfrm>
            <a:off x="3557386" y="4386888"/>
            <a:ext cx="5379736" cy="2104572"/>
          </a:xfrm>
          <a:prstGeom prst="rect">
            <a:avLst/>
          </a:prstGeom>
        </p:spPr>
      </p:pic>
      <p:pic>
        <p:nvPicPr>
          <p:cNvPr id="38" name="図 37">
            <a:extLst>
              <a:ext uri="{FF2B5EF4-FFF2-40B4-BE49-F238E27FC236}">
                <a16:creationId xmlns:a16="http://schemas.microsoft.com/office/drawing/2014/main" id="{A09CE37D-75B4-4F44-80E4-9D5A3440720F}"/>
              </a:ext>
            </a:extLst>
          </p:cNvPr>
          <p:cNvPicPr>
            <a:picLocks noChangeAspect="1"/>
          </p:cNvPicPr>
          <p:nvPr/>
        </p:nvPicPr>
        <p:blipFill rotWithShape="1">
          <a:blip r:embed="rId3"/>
          <a:srcRect l="9015" t="62690" r="7546" b="9814"/>
          <a:stretch/>
        </p:blipFill>
        <p:spPr>
          <a:xfrm>
            <a:off x="236383" y="2967357"/>
            <a:ext cx="3348818" cy="1171503"/>
          </a:xfrm>
          <a:prstGeom prst="rect">
            <a:avLst/>
          </a:prstGeom>
        </p:spPr>
      </p:pic>
      <p:sp>
        <p:nvSpPr>
          <p:cNvPr id="40" name="正方形/長方形 39">
            <a:extLst>
              <a:ext uri="{FF2B5EF4-FFF2-40B4-BE49-F238E27FC236}">
                <a16:creationId xmlns:a16="http://schemas.microsoft.com/office/drawing/2014/main" id="{D7A1CEF8-43CB-4C29-8374-91BC38D1800A}"/>
              </a:ext>
            </a:extLst>
          </p:cNvPr>
          <p:cNvSpPr/>
          <p:nvPr/>
        </p:nvSpPr>
        <p:spPr>
          <a:xfrm>
            <a:off x="3684889" y="3854465"/>
            <a:ext cx="5379736" cy="786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事故や災害が発生した際、駅や列車内に居合わせた社員が、とるべき行動や心構えを簡潔に記した「事故・災害発生時必携</a:t>
            </a:r>
            <a:r>
              <a:rPr lang="ja-JP" altLang="en-US" sz="1200" dirty="0">
                <a:solidFill>
                  <a:srgbClr val="000000"/>
                </a:solidFill>
                <a:latin typeface="Meiryo UI" panose="020B0604030504040204" pitchFamily="50" charset="-128"/>
                <a:ea typeface="Meiryo UI" panose="020B0604030504040204" pitchFamily="50" charset="-128"/>
              </a:rPr>
              <a:t>」を社員に配布</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2" name="角丸四角形 42">
            <a:extLst>
              <a:ext uri="{FF2B5EF4-FFF2-40B4-BE49-F238E27FC236}">
                <a16:creationId xmlns:a16="http://schemas.microsoft.com/office/drawing/2014/main" id="{E395E6AD-E414-4544-AD7B-6B860E77F50F}"/>
              </a:ext>
            </a:extLst>
          </p:cNvPr>
          <p:cNvSpPr/>
          <p:nvPr/>
        </p:nvSpPr>
        <p:spPr>
          <a:xfrm>
            <a:off x="3708905" y="3682794"/>
            <a:ext cx="4968000" cy="97815"/>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緊急時への対応事例</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416216F9-FE27-43E5-A63D-8BBB27C44E3B}"/>
              </a:ext>
            </a:extLst>
          </p:cNvPr>
          <p:cNvSpPr txBox="1"/>
          <p:nvPr/>
        </p:nvSpPr>
        <p:spPr>
          <a:xfrm>
            <a:off x="727337" y="2517609"/>
            <a:ext cx="748923" cy="261610"/>
          </a:xfrm>
          <a:prstGeom prst="rect">
            <a:avLst/>
          </a:prstGeom>
          <a:noFill/>
        </p:spPr>
        <p:txBody>
          <a:bodyPr wrap="none" rtlCol="0">
            <a:spAutoFit/>
          </a:bodyPr>
          <a:lstStyle/>
          <a:p>
            <a:r>
              <a:rPr kumimoji="1" lang="ja-JP" altLang="en-US" sz="1050" dirty="0"/>
              <a:t>中柱補強</a:t>
            </a:r>
          </a:p>
        </p:txBody>
      </p:sp>
      <p:sp>
        <p:nvSpPr>
          <p:cNvPr id="44" name="テキスト ボックス 43">
            <a:extLst>
              <a:ext uri="{FF2B5EF4-FFF2-40B4-BE49-F238E27FC236}">
                <a16:creationId xmlns:a16="http://schemas.microsoft.com/office/drawing/2014/main" id="{DAF2403A-0CFD-4EC4-BF71-1E90A90534BF}"/>
              </a:ext>
            </a:extLst>
          </p:cNvPr>
          <p:cNvSpPr txBox="1"/>
          <p:nvPr/>
        </p:nvSpPr>
        <p:spPr>
          <a:xfrm>
            <a:off x="2444015" y="2521456"/>
            <a:ext cx="723275" cy="253916"/>
          </a:xfrm>
          <a:prstGeom prst="rect">
            <a:avLst/>
          </a:prstGeom>
          <a:noFill/>
        </p:spPr>
        <p:txBody>
          <a:bodyPr wrap="none" rtlCol="0">
            <a:spAutoFit/>
          </a:bodyPr>
          <a:lstStyle/>
          <a:p>
            <a:r>
              <a:rPr kumimoji="1" lang="ja-JP" altLang="en-US" sz="1050" dirty="0"/>
              <a:t>落橋防止</a:t>
            </a:r>
          </a:p>
        </p:txBody>
      </p:sp>
      <p:sp>
        <p:nvSpPr>
          <p:cNvPr id="46" name="テキスト ボックス 45">
            <a:extLst>
              <a:ext uri="{FF2B5EF4-FFF2-40B4-BE49-F238E27FC236}">
                <a16:creationId xmlns:a16="http://schemas.microsoft.com/office/drawing/2014/main" id="{EA742C07-EFE3-4A1B-8386-2D79A1124E9E}"/>
              </a:ext>
            </a:extLst>
          </p:cNvPr>
          <p:cNvSpPr txBox="1"/>
          <p:nvPr/>
        </p:nvSpPr>
        <p:spPr>
          <a:xfrm>
            <a:off x="79375" y="4160639"/>
            <a:ext cx="1935145" cy="253916"/>
          </a:xfrm>
          <a:prstGeom prst="rect">
            <a:avLst/>
          </a:prstGeom>
          <a:noFill/>
        </p:spPr>
        <p:txBody>
          <a:bodyPr wrap="none" rtlCol="0">
            <a:spAutoFit/>
          </a:bodyPr>
          <a:lstStyle/>
          <a:p>
            <a:r>
              <a:rPr kumimoji="1" lang="ja-JP" altLang="en-US" sz="1050" dirty="0"/>
              <a:t>高架部サードレール脱落防止</a:t>
            </a:r>
          </a:p>
        </p:txBody>
      </p:sp>
      <p:sp>
        <p:nvSpPr>
          <p:cNvPr id="47" name="テキスト ボックス 46">
            <a:extLst>
              <a:ext uri="{FF2B5EF4-FFF2-40B4-BE49-F238E27FC236}">
                <a16:creationId xmlns:a16="http://schemas.microsoft.com/office/drawing/2014/main" id="{8E0FD21D-2D88-4244-89AA-F755984A4683}"/>
              </a:ext>
            </a:extLst>
          </p:cNvPr>
          <p:cNvSpPr txBox="1"/>
          <p:nvPr/>
        </p:nvSpPr>
        <p:spPr>
          <a:xfrm>
            <a:off x="1968077" y="4159224"/>
            <a:ext cx="1800493" cy="253916"/>
          </a:xfrm>
          <a:prstGeom prst="rect">
            <a:avLst/>
          </a:prstGeom>
          <a:noFill/>
        </p:spPr>
        <p:txBody>
          <a:bodyPr wrap="none" rtlCol="0">
            <a:spAutoFit/>
          </a:bodyPr>
          <a:lstStyle/>
          <a:p>
            <a:r>
              <a:rPr kumimoji="1" lang="ja-JP" altLang="en-US" sz="1050" dirty="0"/>
              <a:t>脱線対策ガード付まくらぎ</a:t>
            </a:r>
          </a:p>
        </p:txBody>
      </p:sp>
      <p:sp>
        <p:nvSpPr>
          <p:cNvPr id="49" name="テキスト ボックス 48">
            <a:extLst>
              <a:ext uri="{FF2B5EF4-FFF2-40B4-BE49-F238E27FC236}">
                <a16:creationId xmlns:a16="http://schemas.microsoft.com/office/drawing/2014/main" id="{B2F72FE2-CFAF-4C99-A9D4-67ABEB19424A}"/>
              </a:ext>
            </a:extLst>
          </p:cNvPr>
          <p:cNvSpPr txBox="1"/>
          <p:nvPr/>
        </p:nvSpPr>
        <p:spPr>
          <a:xfrm>
            <a:off x="1129799" y="6421521"/>
            <a:ext cx="1935145" cy="253916"/>
          </a:xfrm>
          <a:prstGeom prst="rect">
            <a:avLst/>
          </a:prstGeom>
          <a:noFill/>
        </p:spPr>
        <p:txBody>
          <a:bodyPr wrap="none" rtlCol="0">
            <a:spAutoFit/>
          </a:bodyPr>
          <a:lstStyle/>
          <a:p>
            <a:r>
              <a:rPr kumimoji="1" lang="ja-JP" altLang="en-US" sz="1050" dirty="0"/>
              <a:t>大容量蓄電池（外観・内部）</a:t>
            </a:r>
          </a:p>
        </p:txBody>
      </p:sp>
      <p:sp>
        <p:nvSpPr>
          <p:cNvPr id="50" name="テキスト ボックス 49">
            <a:extLst>
              <a:ext uri="{FF2B5EF4-FFF2-40B4-BE49-F238E27FC236}">
                <a16:creationId xmlns:a16="http://schemas.microsoft.com/office/drawing/2014/main" id="{09C3CDDE-8EED-4D5A-8D53-56D0F5865B52}"/>
              </a:ext>
            </a:extLst>
          </p:cNvPr>
          <p:cNvSpPr txBox="1"/>
          <p:nvPr/>
        </p:nvSpPr>
        <p:spPr>
          <a:xfrm>
            <a:off x="4676566" y="3154844"/>
            <a:ext cx="992579" cy="253916"/>
          </a:xfrm>
          <a:prstGeom prst="rect">
            <a:avLst/>
          </a:prstGeom>
          <a:noFill/>
        </p:spPr>
        <p:txBody>
          <a:bodyPr wrap="none" rtlCol="0">
            <a:spAutoFit/>
          </a:bodyPr>
          <a:lstStyle/>
          <a:p>
            <a:r>
              <a:rPr kumimoji="1" lang="ja-JP" altLang="en-US" sz="1050" dirty="0"/>
              <a:t>側壁かさ上げ</a:t>
            </a:r>
          </a:p>
        </p:txBody>
      </p:sp>
      <p:sp>
        <p:nvSpPr>
          <p:cNvPr id="51" name="テキスト ボックス 50">
            <a:extLst>
              <a:ext uri="{FF2B5EF4-FFF2-40B4-BE49-F238E27FC236}">
                <a16:creationId xmlns:a16="http://schemas.microsoft.com/office/drawing/2014/main" id="{D1790A7D-508E-4C1E-B839-52EEE59B08BA}"/>
              </a:ext>
            </a:extLst>
          </p:cNvPr>
          <p:cNvSpPr txBox="1"/>
          <p:nvPr/>
        </p:nvSpPr>
        <p:spPr>
          <a:xfrm>
            <a:off x="7175096" y="3148704"/>
            <a:ext cx="1127232" cy="253916"/>
          </a:xfrm>
          <a:prstGeom prst="rect">
            <a:avLst/>
          </a:prstGeom>
          <a:noFill/>
        </p:spPr>
        <p:txBody>
          <a:bodyPr wrap="none" rtlCol="0">
            <a:spAutoFit/>
          </a:bodyPr>
          <a:lstStyle/>
          <a:p>
            <a:r>
              <a:rPr kumimoji="1" lang="ja-JP" altLang="en-US" sz="1050" dirty="0"/>
              <a:t>換気口かさ上げ</a:t>
            </a:r>
          </a:p>
        </p:txBody>
      </p:sp>
      <p:sp>
        <p:nvSpPr>
          <p:cNvPr id="31" name="正方形/長方形 30">
            <a:extLst>
              <a:ext uri="{FF2B5EF4-FFF2-40B4-BE49-F238E27FC236}">
                <a16:creationId xmlns:a16="http://schemas.microsoft.com/office/drawing/2014/main" id="{5949401C-F9BE-4ABB-9B42-BBF2C4118AFB}"/>
              </a:ext>
            </a:extLst>
          </p:cNvPr>
          <p:cNvSpPr/>
          <p:nvPr/>
        </p:nvSpPr>
        <p:spPr>
          <a:xfrm>
            <a:off x="193675" y="638755"/>
            <a:ext cx="8870950" cy="601350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7">
            <a:extLst>
              <a:ext uri="{FF2B5EF4-FFF2-40B4-BE49-F238E27FC236}">
                <a16:creationId xmlns:a16="http://schemas.microsoft.com/office/drawing/2014/main" id="{1EEDD3D0-76A2-48FF-BB49-B5A4FB68B50D}"/>
              </a:ext>
            </a:extLst>
          </p:cNvPr>
          <p:cNvSpPr/>
          <p:nvPr/>
        </p:nvSpPr>
        <p:spPr>
          <a:xfrm>
            <a:off x="108231" y="477769"/>
            <a:ext cx="1859846" cy="321972"/>
          </a:xfrm>
          <a:prstGeom prst="roundRect">
            <a:avLst>
              <a:gd name="adj" fmla="val 20973"/>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latin typeface="Meiryo UI" panose="020B0604030504040204" pitchFamily="50" charset="-128"/>
                <a:ea typeface="Meiryo UI" panose="020B0604030504040204" pitchFamily="50" charset="-128"/>
              </a:rPr>
              <a:t>地下鉄（大阪メトロ）</a:t>
            </a:r>
          </a:p>
        </p:txBody>
      </p:sp>
      <p:sp>
        <p:nvSpPr>
          <p:cNvPr id="34" name="正方形/長方形 33">
            <a:extLst>
              <a:ext uri="{FF2B5EF4-FFF2-40B4-BE49-F238E27FC236}">
                <a16:creationId xmlns:a16="http://schemas.microsoft.com/office/drawing/2014/main" id="{08693CAF-8B24-4EFD-8D17-2B8656575962}"/>
              </a:ext>
            </a:extLst>
          </p:cNvPr>
          <p:cNvSpPr/>
          <p:nvPr/>
        </p:nvSpPr>
        <p:spPr>
          <a:xfrm>
            <a:off x="162981" y="6596572"/>
            <a:ext cx="4513585" cy="259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altLang="ja-JP" sz="1200" b="0" i="0" dirty="0">
                <a:solidFill>
                  <a:schemeClr val="tx1"/>
                </a:solidFill>
                <a:effectLst/>
                <a:latin typeface="Meiryo UI" panose="020B0604030504040204" pitchFamily="50" charset="-128"/>
                <a:ea typeface="Meiryo UI" panose="020B0604030504040204" pitchFamily="50" charset="-128"/>
              </a:rPr>
              <a:t>※</a:t>
            </a:r>
            <a:r>
              <a:rPr lang="ja-JP" altLang="en-US"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大阪市高速電気軌道株式会社　</a:t>
            </a:r>
            <a:r>
              <a:rPr lang="ja-JP"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安全報告書</a:t>
            </a:r>
            <a:r>
              <a:rPr lang="en-US"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2023</a:t>
            </a:r>
            <a:r>
              <a:rPr lang="ja-JP"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より転載</a:t>
            </a:r>
            <a:endParaRPr lang="en-US" altLang="ja-JP" sz="1200" b="0" i="0" dirty="0">
              <a:solidFill>
                <a:schemeClr val="tx1"/>
              </a:solidFill>
              <a:effectLst/>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CD308A63-9301-4CAA-8050-FA747493DAB9}"/>
              </a:ext>
            </a:extLst>
          </p:cNvPr>
          <p:cNvSpPr txBox="1"/>
          <p:nvPr/>
        </p:nvSpPr>
        <p:spPr>
          <a:xfrm>
            <a:off x="3162300" y="411650"/>
            <a:ext cx="6451792" cy="276999"/>
          </a:xfrm>
          <a:prstGeom prst="rect">
            <a:avLst/>
          </a:prstGeom>
          <a:noFill/>
          <a:ln>
            <a:noFill/>
          </a:ln>
        </p:spPr>
        <p:txBody>
          <a:bodyPr wrap="square" rtlCol="0">
            <a:spAutoFit/>
          </a:bodyPr>
          <a:lstStyle/>
          <a:p>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本資料に掲載している内容は令和５年１２月時点の情報である点にご留意ください。</a:t>
            </a: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4074262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民間企業等の地震津波対策について</a:t>
            </a:r>
          </a:p>
        </p:txBody>
      </p:sp>
      <p:sp>
        <p:nvSpPr>
          <p:cNvPr id="12"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15033"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7</a:t>
            </a:fld>
            <a:endParaRPr lang="ja-JP" altLang="en-US" sz="1600" dirty="0">
              <a:solidFill>
                <a:schemeClr val="tx1"/>
              </a:solidFill>
            </a:endParaRPr>
          </a:p>
        </p:txBody>
      </p:sp>
      <p:sp>
        <p:nvSpPr>
          <p:cNvPr id="6" name="角丸四角形 5"/>
          <p:cNvSpPr/>
          <p:nvPr/>
        </p:nvSpPr>
        <p:spPr>
          <a:xfrm>
            <a:off x="287290" y="1001377"/>
            <a:ext cx="288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揺れ対策の事例</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93675" y="638755"/>
            <a:ext cx="8870950" cy="592656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8231" y="477769"/>
            <a:ext cx="867747" cy="321972"/>
          </a:xfrm>
          <a:prstGeom prst="roundRect">
            <a:avLst>
              <a:gd name="adj" fmla="val 20973"/>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latin typeface="Meiryo UI" panose="020B0604030504040204" pitchFamily="50" charset="-128"/>
                <a:ea typeface="Meiryo UI" panose="020B0604030504040204" pitchFamily="50" charset="-128"/>
              </a:rPr>
              <a:t>鉄　　道</a:t>
            </a:r>
          </a:p>
        </p:txBody>
      </p:sp>
      <p:sp>
        <p:nvSpPr>
          <p:cNvPr id="45" name="正方形/長方形 44"/>
          <p:cNvSpPr/>
          <p:nvPr/>
        </p:nvSpPr>
        <p:spPr>
          <a:xfrm>
            <a:off x="360087" y="1316740"/>
            <a:ext cx="3000092" cy="469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高架橋や駅舎などの耐震補強工事、橋梁の落橋防止工事を継続的に実施。</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3684889" y="3705654"/>
            <a:ext cx="2404603" cy="858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dirty="0">
                <a:solidFill>
                  <a:srgbClr val="000000"/>
                </a:solidFill>
                <a:latin typeface="Meiryo UI" panose="020B0604030504040204" pitchFamily="50" charset="-128"/>
                <a:ea typeface="Meiryo UI" panose="020B0604030504040204" pitchFamily="50" charset="-128"/>
              </a:rPr>
              <a:t>乗客が</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円滑に避難できるよう線路内に避難方向を示す、緊急避難誘導標（始端標・終端標・指示標）を設置。</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9" name="角丸四角形 42">
            <a:extLst>
              <a:ext uri="{FF2B5EF4-FFF2-40B4-BE49-F238E27FC236}">
                <a16:creationId xmlns:a16="http://schemas.microsoft.com/office/drawing/2014/main" id="{5E2A1C5C-1F43-D134-DEEA-E9AD05021A77}"/>
              </a:ext>
            </a:extLst>
          </p:cNvPr>
          <p:cNvSpPr/>
          <p:nvPr/>
        </p:nvSpPr>
        <p:spPr>
          <a:xfrm>
            <a:off x="3456630" y="1001377"/>
            <a:ext cx="5472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津波対策の事例</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AA3FC888-38DD-1A76-E53A-0BAEA7E9EB6E}"/>
              </a:ext>
            </a:extLst>
          </p:cNvPr>
          <p:cNvPicPr>
            <a:picLocks noChangeAspect="1"/>
          </p:cNvPicPr>
          <p:nvPr/>
        </p:nvPicPr>
        <p:blipFill>
          <a:blip r:embed="rId2"/>
          <a:stretch>
            <a:fillRect/>
          </a:stretch>
        </p:blipFill>
        <p:spPr>
          <a:xfrm>
            <a:off x="6008551" y="3131923"/>
            <a:ext cx="2917126" cy="1788160"/>
          </a:xfrm>
          <a:prstGeom prst="rect">
            <a:avLst/>
          </a:prstGeom>
        </p:spPr>
      </p:pic>
      <p:pic>
        <p:nvPicPr>
          <p:cNvPr id="15" name="図 14">
            <a:extLst>
              <a:ext uri="{FF2B5EF4-FFF2-40B4-BE49-F238E27FC236}">
                <a16:creationId xmlns:a16="http://schemas.microsoft.com/office/drawing/2014/main" id="{91C6F893-9252-166F-FA44-0B760D209B76}"/>
              </a:ext>
            </a:extLst>
          </p:cNvPr>
          <p:cNvPicPr>
            <a:picLocks noChangeAspect="1"/>
          </p:cNvPicPr>
          <p:nvPr/>
        </p:nvPicPr>
        <p:blipFill>
          <a:blip r:embed="rId3"/>
          <a:stretch>
            <a:fillRect/>
          </a:stretch>
        </p:blipFill>
        <p:spPr>
          <a:xfrm>
            <a:off x="389636" y="1752093"/>
            <a:ext cx="2675308" cy="1788160"/>
          </a:xfrm>
          <a:prstGeom prst="rect">
            <a:avLst/>
          </a:prstGeom>
        </p:spPr>
      </p:pic>
      <p:pic>
        <p:nvPicPr>
          <p:cNvPr id="19" name="図 18">
            <a:extLst>
              <a:ext uri="{FF2B5EF4-FFF2-40B4-BE49-F238E27FC236}">
                <a16:creationId xmlns:a16="http://schemas.microsoft.com/office/drawing/2014/main" id="{1DE3A3E3-87C3-4845-E1B8-4BFFB9F9DE14}"/>
              </a:ext>
            </a:extLst>
          </p:cNvPr>
          <p:cNvPicPr>
            <a:picLocks noChangeAspect="1"/>
          </p:cNvPicPr>
          <p:nvPr/>
        </p:nvPicPr>
        <p:blipFill>
          <a:blip r:embed="rId4"/>
          <a:stretch>
            <a:fillRect/>
          </a:stretch>
        </p:blipFill>
        <p:spPr>
          <a:xfrm>
            <a:off x="6008551" y="1135112"/>
            <a:ext cx="2917126" cy="2003521"/>
          </a:xfrm>
          <a:prstGeom prst="rect">
            <a:avLst/>
          </a:prstGeom>
        </p:spPr>
      </p:pic>
      <p:sp>
        <p:nvSpPr>
          <p:cNvPr id="20" name="正方形/長方形 19">
            <a:extLst>
              <a:ext uri="{FF2B5EF4-FFF2-40B4-BE49-F238E27FC236}">
                <a16:creationId xmlns:a16="http://schemas.microsoft.com/office/drawing/2014/main" id="{8919CD20-7FA0-FFCE-3E6A-9B7ADEBD6BBE}"/>
              </a:ext>
            </a:extLst>
          </p:cNvPr>
          <p:cNvSpPr/>
          <p:nvPr/>
        </p:nvSpPr>
        <p:spPr>
          <a:xfrm>
            <a:off x="3684888" y="2218599"/>
            <a:ext cx="2242721" cy="1072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dirty="0">
                <a:solidFill>
                  <a:schemeClr val="tx1"/>
                </a:solidFill>
                <a:effectLst/>
                <a:latin typeface="Meiryo UI" panose="020B0604030504040204" pitchFamily="50" charset="-128"/>
                <a:ea typeface="Meiryo UI" panose="020B0604030504040204" pitchFamily="50" charset="-128"/>
              </a:rPr>
              <a:t>津波が襲来した場合、乗客と係員を津波被害から守るため、</a:t>
            </a:r>
            <a:r>
              <a:rPr lang="ja-JP" altLang="en-US" sz="1200" b="0" i="0" u="wavyHeavy" strike="noStrike" dirty="0">
                <a:solidFill>
                  <a:srgbClr val="000000"/>
                </a:solidFill>
                <a:uFill>
                  <a:solidFill>
                    <a:srgbClr val="FF0000"/>
                  </a:solidFill>
                </a:uFill>
                <a:latin typeface="Meiryo UI" panose="020B0604030504040204" pitchFamily="50" charset="-128"/>
                <a:ea typeface="Meiryo UI" panose="020B0604030504040204" pitchFamily="50" charset="-128"/>
              </a:rPr>
              <a:t>自治体が作成した津波浸水予測図等を参考に</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、「津波発生時の避難地図」を作成し乗務員等へ配付。</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5C749060-EA7D-3896-6141-5801A110CCDD}"/>
              </a:ext>
            </a:extLst>
          </p:cNvPr>
          <p:cNvSpPr/>
          <p:nvPr/>
        </p:nvSpPr>
        <p:spPr>
          <a:xfrm>
            <a:off x="3542493" y="1979183"/>
            <a:ext cx="1390907" cy="204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避難地図の作成</a:t>
            </a:r>
          </a:p>
        </p:txBody>
      </p:sp>
      <p:sp>
        <p:nvSpPr>
          <p:cNvPr id="24" name="正方形/長方形 23">
            <a:extLst>
              <a:ext uri="{FF2B5EF4-FFF2-40B4-BE49-F238E27FC236}">
                <a16:creationId xmlns:a16="http://schemas.microsoft.com/office/drawing/2014/main" id="{B6545B68-BDE1-B96C-5F6B-65EC74713DE6}"/>
              </a:ext>
            </a:extLst>
          </p:cNvPr>
          <p:cNvSpPr/>
          <p:nvPr/>
        </p:nvSpPr>
        <p:spPr>
          <a:xfrm>
            <a:off x="3542493" y="3476547"/>
            <a:ext cx="1793400" cy="225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緊急避難誘導標の設置</a:t>
            </a:r>
          </a:p>
        </p:txBody>
      </p:sp>
      <p:sp>
        <p:nvSpPr>
          <p:cNvPr id="32" name="正方形/長方形 31">
            <a:extLst>
              <a:ext uri="{FF2B5EF4-FFF2-40B4-BE49-F238E27FC236}">
                <a16:creationId xmlns:a16="http://schemas.microsoft.com/office/drawing/2014/main" id="{66F8DF99-0087-2C6B-8217-A44C2FBFCA2F}"/>
              </a:ext>
            </a:extLst>
          </p:cNvPr>
          <p:cNvSpPr/>
          <p:nvPr/>
        </p:nvSpPr>
        <p:spPr>
          <a:xfrm>
            <a:off x="3684889" y="1316740"/>
            <a:ext cx="2242720" cy="786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津波による浸水が想定される地域の建物の開口部を</a:t>
            </a:r>
            <a:r>
              <a:rPr lang="ja-JP" altLang="en-US" sz="1200" dirty="0">
                <a:solidFill>
                  <a:srgbClr val="000000"/>
                </a:solidFill>
                <a:latin typeface="Meiryo UI" panose="020B0604030504040204" pitchFamily="50" charset="-128"/>
                <a:ea typeface="Meiryo UI" panose="020B0604030504040204" pitchFamily="50" charset="-128"/>
              </a:rPr>
              <a:t>封鎖し</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、設備を高い位置へ移動。</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4FE8BC78-987C-219E-B1EC-88C78ED68BFE}"/>
              </a:ext>
            </a:extLst>
          </p:cNvPr>
          <p:cNvSpPr/>
          <p:nvPr/>
        </p:nvSpPr>
        <p:spPr>
          <a:xfrm>
            <a:off x="3542493" y="1064974"/>
            <a:ext cx="1630363" cy="278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建物開口部の封鎖等</a:t>
            </a:r>
          </a:p>
        </p:txBody>
      </p:sp>
      <p:pic>
        <p:nvPicPr>
          <p:cNvPr id="53" name="図 52">
            <a:extLst>
              <a:ext uri="{FF2B5EF4-FFF2-40B4-BE49-F238E27FC236}">
                <a16:creationId xmlns:a16="http://schemas.microsoft.com/office/drawing/2014/main" id="{F7CC0A71-3C8A-0405-558E-0E5B91583574}"/>
              </a:ext>
            </a:extLst>
          </p:cNvPr>
          <p:cNvPicPr>
            <a:picLocks noChangeAspect="1"/>
          </p:cNvPicPr>
          <p:nvPr/>
        </p:nvPicPr>
        <p:blipFill rotWithShape="1">
          <a:blip r:embed="rId5"/>
          <a:srcRect l="10744" t="11374" r="4224" b="9698"/>
          <a:stretch/>
        </p:blipFill>
        <p:spPr>
          <a:xfrm>
            <a:off x="6658504" y="5074327"/>
            <a:ext cx="2250217" cy="1390844"/>
          </a:xfrm>
          <a:prstGeom prst="rect">
            <a:avLst/>
          </a:prstGeom>
        </p:spPr>
      </p:pic>
      <p:sp>
        <p:nvSpPr>
          <p:cNvPr id="55" name="テキスト ボックス 54">
            <a:extLst>
              <a:ext uri="{FF2B5EF4-FFF2-40B4-BE49-F238E27FC236}">
                <a16:creationId xmlns:a16="http://schemas.microsoft.com/office/drawing/2014/main" id="{C1DAFF51-9013-8A31-B081-186043C0347C}"/>
              </a:ext>
            </a:extLst>
          </p:cNvPr>
          <p:cNvSpPr txBox="1"/>
          <p:nvPr/>
        </p:nvSpPr>
        <p:spPr>
          <a:xfrm>
            <a:off x="3684889" y="5227183"/>
            <a:ext cx="2780808" cy="1015663"/>
          </a:xfrm>
          <a:prstGeom prst="rect">
            <a:avLst/>
          </a:prstGeom>
          <a:noFill/>
        </p:spPr>
        <p:txBody>
          <a:bodyPr wrap="square">
            <a:spAutoFit/>
          </a:bodyPr>
          <a:lstStyle/>
          <a:p>
            <a:pPr algn="l"/>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震度</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6</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強の地震が発生し、大津波警報が発表されたという想定で、津波避難訓練を実施。訓練では、列車を駅間途中に停止させ、乗客役の参加者に列車から直接線路上に降りていただき、高台まで避難誘導。</a:t>
            </a:r>
          </a:p>
        </p:txBody>
      </p:sp>
      <p:sp>
        <p:nvSpPr>
          <p:cNvPr id="56" name="正方形/長方形 55">
            <a:extLst>
              <a:ext uri="{FF2B5EF4-FFF2-40B4-BE49-F238E27FC236}">
                <a16:creationId xmlns:a16="http://schemas.microsoft.com/office/drawing/2014/main" id="{1C41A358-088F-4B9C-1869-A8C421345721}"/>
              </a:ext>
            </a:extLst>
          </p:cNvPr>
          <p:cNvSpPr/>
          <p:nvPr/>
        </p:nvSpPr>
        <p:spPr>
          <a:xfrm>
            <a:off x="3542493" y="4947208"/>
            <a:ext cx="1230728" cy="262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a:solidFill>
                  <a:schemeClr val="tx1"/>
                </a:solidFill>
                <a:latin typeface="Meiryo UI" panose="020B0604030504040204" pitchFamily="50" charset="-128"/>
                <a:ea typeface="Meiryo UI" panose="020B0604030504040204" pitchFamily="50" charset="-128"/>
              </a:rPr>
              <a:t>津波避難訓練</a:t>
            </a:r>
          </a:p>
        </p:txBody>
      </p:sp>
      <p:sp>
        <p:nvSpPr>
          <p:cNvPr id="57" name="正方形/長方形 56">
            <a:extLst>
              <a:ext uri="{FF2B5EF4-FFF2-40B4-BE49-F238E27FC236}">
                <a16:creationId xmlns:a16="http://schemas.microsoft.com/office/drawing/2014/main" id="{0D976C92-FB55-3F5F-D141-F7F25F1C9645}"/>
              </a:ext>
            </a:extLst>
          </p:cNvPr>
          <p:cNvSpPr/>
          <p:nvPr/>
        </p:nvSpPr>
        <p:spPr>
          <a:xfrm>
            <a:off x="213476" y="1064974"/>
            <a:ext cx="2603152" cy="293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ja-JP" altLang="en-US" sz="1200" u="sng" dirty="0">
                <a:solidFill>
                  <a:srgbClr val="000000"/>
                </a:solidFill>
                <a:latin typeface="Meiryo UI" panose="020B0604030504040204" pitchFamily="50" charset="-128"/>
                <a:ea typeface="Meiryo UI" panose="020B0604030504040204" pitchFamily="50" charset="-128"/>
              </a:rPr>
              <a:t>高架橋、橋梁及び駅舎の耐震補強</a:t>
            </a:r>
            <a:endParaRPr kumimoji="1" lang="ja-JP" altLang="en-US" sz="1200" u="sng" dirty="0">
              <a:solidFill>
                <a:schemeClr val="tx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543291A1-4CD4-874B-0024-31BDE56E25FD}"/>
              </a:ext>
            </a:extLst>
          </p:cNvPr>
          <p:cNvSpPr/>
          <p:nvPr/>
        </p:nvSpPr>
        <p:spPr>
          <a:xfrm>
            <a:off x="4853093" y="642257"/>
            <a:ext cx="4123880" cy="259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altLang="ja-JP" sz="1200" b="0" i="0" dirty="0">
                <a:solidFill>
                  <a:srgbClr val="222222"/>
                </a:solidFill>
                <a:effectLst/>
                <a:latin typeface="Meiryo UI" panose="020B0604030504040204" pitchFamily="50" charset="-128"/>
                <a:ea typeface="Meiryo UI" panose="020B0604030504040204" pitchFamily="50" charset="-128"/>
              </a:rPr>
              <a:t>※</a:t>
            </a:r>
            <a:r>
              <a:rPr lang="ja-JP" altLang="en-US" sz="1200" b="0" i="0" dirty="0">
                <a:solidFill>
                  <a:srgbClr val="222222"/>
                </a:solidFill>
                <a:effectLst/>
                <a:latin typeface="Meiryo UI" panose="020B0604030504040204" pitchFamily="50" charset="-128"/>
                <a:ea typeface="Meiryo UI" panose="020B0604030504040204" pitchFamily="50" charset="-128"/>
              </a:rPr>
              <a:t>過去の地震で得た教訓や</a:t>
            </a:r>
            <a:r>
              <a:rPr lang="ja-JP" altLang="en-US" sz="1200" dirty="0">
                <a:solidFill>
                  <a:srgbClr val="222222"/>
                </a:solidFill>
                <a:latin typeface="Meiryo UI" panose="020B0604030504040204" pitchFamily="50" charset="-128"/>
                <a:ea typeface="Meiryo UI" panose="020B0604030504040204" pitchFamily="50" charset="-128"/>
              </a:rPr>
              <a:t>国や自治体</a:t>
            </a:r>
            <a:r>
              <a:rPr lang="ja-JP" altLang="en-US" sz="1200" b="0" i="0" dirty="0">
                <a:solidFill>
                  <a:srgbClr val="222222"/>
                </a:solidFill>
                <a:effectLst/>
                <a:latin typeface="Meiryo UI" panose="020B0604030504040204" pitchFamily="50" charset="-128"/>
                <a:ea typeface="Meiryo UI" panose="020B0604030504040204" pitchFamily="50" charset="-128"/>
              </a:rPr>
              <a:t>の被害想定を基に実施</a:t>
            </a:r>
            <a:endParaRPr lang="en-US" altLang="ja-JP" sz="1200" b="0" i="0" dirty="0">
              <a:solidFill>
                <a:srgbClr val="222222"/>
              </a:solidFill>
              <a:effectLst/>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1C10621E-1113-C553-9AA0-F5F4D0358272}"/>
              </a:ext>
            </a:extLst>
          </p:cNvPr>
          <p:cNvSpPr/>
          <p:nvPr/>
        </p:nvSpPr>
        <p:spPr>
          <a:xfrm>
            <a:off x="213476" y="3476547"/>
            <a:ext cx="1227185" cy="262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kumimoji="1" lang="ja-JP" altLang="en-US" sz="1200" u="sng" dirty="0">
                <a:solidFill>
                  <a:srgbClr val="000000"/>
                </a:solidFill>
                <a:latin typeface="Meiryo UI" panose="020B0604030504040204" pitchFamily="50" charset="-128"/>
                <a:ea typeface="Meiryo UI" panose="020B0604030504040204" pitchFamily="50" charset="-128"/>
              </a:rPr>
              <a:t>地震計システム</a:t>
            </a:r>
            <a:endParaRPr kumimoji="1" lang="ja-JP" altLang="en-US" sz="1200" u="sng"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F8CA7B69-3740-5BDC-4E8A-D70921FACCA9}"/>
              </a:ext>
            </a:extLst>
          </p:cNvPr>
          <p:cNvSpPr/>
          <p:nvPr/>
        </p:nvSpPr>
        <p:spPr>
          <a:xfrm>
            <a:off x="360087" y="3705654"/>
            <a:ext cx="3127771" cy="858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dirty="0">
                <a:solidFill>
                  <a:schemeClr val="tx1"/>
                </a:solidFill>
                <a:effectLst/>
                <a:latin typeface="Meiryo UI" panose="020B0604030504040204" pitchFamily="50" charset="-128"/>
                <a:ea typeface="Meiryo UI" panose="020B0604030504040204" pitchFamily="50" charset="-128"/>
              </a:rPr>
              <a:t>地震発生時、走行中の列車に対して的確な指示を行うため、鉄道沿線に設置した地震計を用いて、震度情報を収集し、地震警報表示盤で表示および警報を鳴動。</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2050" name="Picture 2" descr="地震警報表示盤">
            <a:extLst>
              <a:ext uri="{FF2B5EF4-FFF2-40B4-BE49-F238E27FC236}">
                <a16:creationId xmlns:a16="http://schemas.microsoft.com/office/drawing/2014/main" id="{3DD03D97-DEBA-72A2-C442-D887A2814E80}"/>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587" t="16416" r="6587" b="15132"/>
          <a:stretch/>
        </p:blipFill>
        <p:spPr bwMode="auto">
          <a:xfrm>
            <a:off x="981853" y="4558424"/>
            <a:ext cx="1732103" cy="1024172"/>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F290C450-7E3B-0F30-7A83-18EEC910129C}"/>
              </a:ext>
            </a:extLst>
          </p:cNvPr>
          <p:cNvSpPr/>
          <p:nvPr/>
        </p:nvSpPr>
        <p:spPr>
          <a:xfrm>
            <a:off x="360087" y="5846790"/>
            <a:ext cx="3127771" cy="590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dirty="0">
                <a:solidFill>
                  <a:srgbClr val="333333"/>
                </a:solidFill>
                <a:effectLst/>
                <a:latin typeface="メイリオ" panose="020B0604030504040204" pitchFamily="50" charset="-128"/>
                <a:ea typeface="メイリオ" panose="020B0604030504040204" pitchFamily="50" charset="-128"/>
              </a:rPr>
              <a:t>大規模災害等により広域停電が発生した時、蓄電池システムを使用し、停車した列車を最寄り駅まで走行させ、乗客の安全を確保。</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角丸四角形 5">
            <a:extLst>
              <a:ext uri="{FF2B5EF4-FFF2-40B4-BE49-F238E27FC236}">
                <a16:creationId xmlns:a16="http://schemas.microsoft.com/office/drawing/2014/main" id="{7D5DD363-1C44-F376-6B6D-C7B99F126C96}"/>
              </a:ext>
            </a:extLst>
          </p:cNvPr>
          <p:cNvSpPr/>
          <p:nvPr/>
        </p:nvSpPr>
        <p:spPr>
          <a:xfrm>
            <a:off x="287290" y="5782141"/>
            <a:ext cx="288000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停電対策の事例</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CA4E7C8E-4B7E-47CA-8DEB-95F1A3993B6C}"/>
              </a:ext>
            </a:extLst>
          </p:cNvPr>
          <p:cNvSpPr/>
          <p:nvPr/>
        </p:nvSpPr>
        <p:spPr>
          <a:xfrm>
            <a:off x="162981" y="6596572"/>
            <a:ext cx="4142319" cy="259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altLang="ja-JP" sz="1200" b="0" i="0" dirty="0">
                <a:solidFill>
                  <a:schemeClr val="tx1"/>
                </a:solidFill>
                <a:effectLst/>
                <a:latin typeface="Meiryo UI" panose="020B0604030504040204" pitchFamily="50" charset="-128"/>
                <a:ea typeface="Meiryo UI" panose="020B0604030504040204" pitchFamily="50" charset="-128"/>
              </a:rPr>
              <a:t>※</a:t>
            </a:r>
            <a:r>
              <a:rPr lang="ja-JP"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図や写真は近畿日本鉄道（株）安全報告書</a:t>
            </a:r>
            <a:r>
              <a:rPr lang="en-US"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2023</a:t>
            </a:r>
            <a:r>
              <a:rPr lang="ja-JP" altLang="ja-JP" sz="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より転載</a:t>
            </a:r>
            <a:endParaRPr lang="en-US" altLang="ja-JP" sz="1200" b="0" i="0" dirty="0">
              <a:solidFill>
                <a:schemeClr val="tx1"/>
              </a:solidFill>
              <a:effectLst/>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5B01BABD-4104-44B0-B698-7A5C006901E3}"/>
              </a:ext>
            </a:extLst>
          </p:cNvPr>
          <p:cNvSpPr txBox="1"/>
          <p:nvPr/>
        </p:nvSpPr>
        <p:spPr>
          <a:xfrm>
            <a:off x="3162300" y="411650"/>
            <a:ext cx="6451792" cy="276999"/>
          </a:xfrm>
          <a:prstGeom prst="rect">
            <a:avLst/>
          </a:prstGeom>
          <a:noFill/>
          <a:ln>
            <a:noFill/>
          </a:ln>
        </p:spPr>
        <p:txBody>
          <a:bodyPr wrap="square" rtlCol="0">
            <a:spAutoFit/>
          </a:bodyPr>
          <a:lstStyle/>
          <a:p>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本資料に掲載している内容は令和５年１２月時点の情報である点にご留意ください。</a:t>
            </a: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68727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25003"/>
          </a:xfrm>
          <a:prstGeom prst="rect">
            <a:avLst/>
          </a:prstGeom>
          <a:gradFill>
            <a:gsLst>
              <a:gs pos="0">
                <a:schemeClr val="accent1">
                  <a:lumMod val="5000"/>
                  <a:lumOff val="95000"/>
                </a:schemeClr>
              </a:gs>
              <a:gs pos="75000">
                <a:srgbClr val="00990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Meiryo UI" panose="020B0604030504040204" pitchFamily="50" charset="-128"/>
                <a:ea typeface="Meiryo UI" panose="020B0604030504040204" pitchFamily="50" charset="-128"/>
              </a:rPr>
              <a:t>民間企業等の地震津波対策について</a:t>
            </a:r>
          </a:p>
        </p:txBody>
      </p:sp>
      <p:sp>
        <p:nvSpPr>
          <p:cNvPr id="12" name="スライド番号プレースホルダー 3">
            <a:extLst>
              <a:ext uri="{FF2B5EF4-FFF2-40B4-BE49-F238E27FC236}">
                <a16:creationId xmlns:a16="http://schemas.microsoft.com/office/drawing/2014/main" id="{55577935-903D-4194-BBAC-062D5D8A001B}"/>
              </a:ext>
            </a:extLst>
          </p:cNvPr>
          <p:cNvSpPr txBox="1">
            <a:spLocks noGrp="1"/>
          </p:cNvSpPr>
          <p:nvPr>
            <p:ph type="sldNum" sz="quarter" idx="12"/>
          </p:nvPr>
        </p:nvSpPr>
        <p:spPr>
          <a:xfrm>
            <a:off x="6915033" y="6492875"/>
            <a:ext cx="2057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131" kern="120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a:lstStyle>
          <a:p>
            <a:fld id="{5E3F6313-0071-4C5D-9E06-91E8809F988F}" type="slidenum">
              <a:rPr lang="ja-JP" altLang="en-US" sz="1600" smtClean="0">
                <a:solidFill>
                  <a:schemeClr val="tx1"/>
                </a:solidFill>
              </a:rPr>
              <a:pPr/>
              <a:t>8</a:t>
            </a:fld>
            <a:endParaRPr lang="ja-JP" altLang="en-US" sz="1600" dirty="0">
              <a:solidFill>
                <a:schemeClr val="tx1"/>
              </a:solidFill>
            </a:endParaRPr>
          </a:p>
        </p:txBody>
      </p:sp>
      <p:sp>
        <p:nvSpPr>
          <p:cNvPr id="11" name="正方形/長方形 10"/>
          <p:cNvSpPr/>
          <p:nvPr/>
        </p:nvSpPr>
        <p:spPr>
          <a:xfrm>
            <a:off x="193675" y="638755"/>
            <a:ext cx="8870950" cy="592656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8231" y="477769"/>
            <a:ext cx="1688671" cy="321972"/>
          </a:xfrm>
          <a:prstGeom prst="roundRect">
            <a:avLst>
              <a:gd name="adj" fmla="val 20973"/>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latin typeface="Meiryo UI" panose="020B0604030504040204" pitchFamily="50" charset="-128"/>
                <a:ea typeface="Meiryo UI" panose="020B0604030504040204" pitchFamily="50" charset="-128"/>
              </a:rPr>
              <a:t>高　　速　　道　　路</a:t>
            </a:r>
          </a:p>
        </p:txBody>
      </p:sp>
      <p:sp>
        <p:nvSpPr>
          <p:cNvPr id="27" name="角丸四角形 5">
            <a:extLst>
              <a:ext uri="{FF2B5EF4-FFF2-40B4-BE49-F238E27FC236}">
                <a16:creationId xmlns:a16="http://schemas.microsoft.com/office/drawing/2014/main" id="{A108619A-10C2-483F-B5AA-6B018114172D}"/>
              </a:ext>
            </a:extLst>
          </p:cNvPr>
          <p:cNvSpPr/>
          <p:nvPr/>
        </p:nvSpPr>
        <p:spPr>
          <a:xfrm>
            <a:off x="287290" y="959813"/>
            <a:ext cx="3389360"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地震対策の事例</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29" name="角丸四角形 42">
            <a:extLst>
              <a:ext uri="{FF2B5EF4-FFF2-40B4-BE49-F238E27FC236}">
                <a16:creationId xmlns:a16="http://schemas.microsoft.com/office/drawing/2014/main" id="{65D967BF-B50D-4171-A025-6AAB5F812E61}"/>
              </a:ext>
            </a:extLst>
          </p:cNvPr>
          <p:cNvSpPr/>
          <p:nvPr/>
        </p:nvSpPr>
        <p:spPr>
          <a:xfrm>
            <a:off x="3885255" y="980831"/>
            <a:ext cx="5040422" cy="45719"/>
          </a:xfrm>
          <a:prstGeom prst="roundRect">
            <a:avLst>
              <a:gd name="adj" fmla="val 2313"/>
            </a:avLst>
          </a:prstGeom>
          <a:gradFill flip="none" rotWithShape="1">
            <a:gsLst>
              <a:gs pos="100000">
                <a:schemeClr val="accent1">
                  <a:lumMod val="5000"/>
                  <a:lumOff val="95000"/>
                </a:schemeClr>
              </a:gs>
              <a:gs pos="79000">
                <a:srgbClr val="A9CBE9"/>
              </a:gs>
              <a:gs pos="0">
                <a:srgbClr val="5B9BD5"/>
              </a:gs>
              <a:gs pos="100000">
                <a:schemeClr val="accent1">
                  <a:lumMod val="30000"/>
                  <a:lumOff val="70000"/>
                </a:schemeClr>
              </a:gs>
            </a:gsLst>
            <a:lin ang="0" scaled="1"/>
            <a:tileRect/>
          </a:gradFill>
          <a:ln w="6350">
            <a:noFill/>
          </a:ln>
        </p:spPr>
        <p:style>
          <a:lnRef idx="2">
            <a:schemeClr val="accent1"/>
          </a:lnRef>
          <a:fillRef idx="1">
            <a:schemeClr val="lt1"/>
          </a:fillRef>
          <a:effectRef idx="0">
            <a:schemeClr val="accent1"/>
          </a:effectRef>
          <a:fontRef idx="minor">
            <a:schemeClr val="dk1"/>
          </a:fontRef>
        </p:style>
        <p:txBody>
          <a:bodyPr lIns="0" tIns="0" rIns="0" bIns="0" rtlCol="0" anchor="b" anchorCtr="0"/>
          <a:lstStyle/>
          <a:p>
            <a:r>
              <a:rPr kumimoji="1" lang="ja-JP" altLang="en-US" sz="1200" b="1" dirty="0">
                <a:solidFill>
                  <a:schemeClr val="tx1"/>
                </a:solidFill>
                <a:latin typeface="Meiryo UI" panose="020B0604030504040204" pitchFamily="50" charset="-128"/>
                <a:ea typeface="Meiryo UI" panose="020B0604030504040204" pitchFamily="50" charset="-128"/>
              </a:rPr>
              <a:t>津波対策の事例</a:t>
            </a:r>
            <a:endParaRPr kumimoji="1" lang="en-US" altLang="ja-JP" sz="1200" b="1" dirty="0">
              <a:solidFill>
                <a:schemeClr val="tx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37A83116-930F-457C-8859-7BDC2AD52EEE}"/>
              </a:ext>
            </a:extLst>
          </p:cNvPr>
          <p:cNvSpPr/>
          <p:nvPr/>
        </p:nvSpPr>
        <p:spPr>
          <a:xfrm>
            <a:off x="4117516" y="1220116"/>
            <a:ext cx="4854918" cy="667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62000" algn="l"/>
            <a:r>
              <a:rPr lang="ja-JP" altLang="en-US" sz="1200" b="0" i="0" strike="noStrike" dirty="0">
                <a:solidFill>
                  <a:srgbClr val="000000"/>
                </a:solidFill>
                <a:uFill>
                  <a:solidFill>
                    <a:srgbClr val="FF0000"/>
                  </a:solidFill>
                </a:uFill>
                <a:latin typeface="Meiryo UI" panose="020B0604030504040204" pitchFamily="50" charset="-128"/>
                <a:ea typeface="Meiryo UI" panose="020B0604030504040204" pitchFamily="50" charset="-128"/>
              </a:rPr>
              <a:t>①大阪府・兵庫県公表の「南海トラフ巨大地震に伴う津波浸水想定」に基づいて</a:t>
            </a:r>
            <a:r>
              <a:rPr lang="ja-JP" altLang="en-US" sz="1200" b="0" i="0" strike="noStrike" baseline="0" dirty="0">
                <a:solidFill>
                  <a:srgbClr val="000000"/>
                </a:solidFill>
                <a:latin typeface="Meiryo UI" panose="020B0604030504040204" pitchFamily="50" charset="-128"/>
                <a:ea typeface="Meiryo UI" panose="020B0604030504040204" pitchFamily="50" charset="-128"/>
              </a:rPr>
              <a:t>、</a:t>
            </a:r>
            <a:r>
              <a:rPr lang="ja-JP" altLang="en-US" sz="1200" b="0" i="0" u="none" strike="noStrike" baseline="0" dirty="0">
                <a:solidFill>
                  <a:srgbClr val="000000"/>
                </a:solidFill>
                <a:latin typeface="Meiryo UI" panose="020B0604030504040204" pitchFamily="50" charset="-128"/>
                <a:ea typeface="Meiryo UI" panose="020B0604030504040204" pitchFamily="50" charset="-128"/>
              </a:rPr>
              <a:t>津波（大津波）警報が発表された場合、浸水が想定される出口やその周辺の非常口から降りないように高速道路利用者への広報を実施。</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37" name="Picture 2">
            <a:extLst>
              <a:ext uri="{FF2B5EF4-FFF2-40B4-BE49-F238E27FC236}">
                <a16:creationId xmlns:a16="http://schemas.microsoft.com/office/drawing/2014/main" id="{07567482-D5D4-400A-91B5-1310BDDC40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935" r="15001" b="8427"/>
          <a:stretch/>
        </p:blipFill>
        <p:spPr bwMode="auto">
          <a:xfrm>
            <a:off x="4577426" y="1895400"/>
            <a:ext cx="4322054" cy="2362238"/>
          </a:xfrm>
          <a:prstGeom prst="rect">
            <a:avLst/>
          </a:prstGeom>
          <a:noFill/>
          <a:extLst>
            <a:ext uri="{909E8E84-426E-40DD-AFC4-6F175D3DCCD1}">
              <a14:hiddenFill xmlns:a14="http://schemas.microsoft.com/office/drawing/2010/main">
                <a:solidFill>
                  <a:srgbClr val="FFFFFF"/>
                </a:solidFill>
              </a14:hiddenFill>
            </a:ext>
          </a:extLst>
        </p:spPr>
      </p:pic>
      <p:sp>
        <p:nvSpPr>
          <p:cNvPr id="38" name="正方形/長方形 37">
            <a:extLst>
              <a:ext uri="{FF2B5EF4-FFF2-40B4-BE49-F238E27FC236}">
                <a16:creationId xmlns:a16="http://schemas.microsoft.com/office/drawing/2014/main" id="{7218388D-D253-4218-823C-81A5DFD0C59E}"/>
              </a:ext>
            </a:extLst>
          </p:cNvPr>
          <p:cNvSpPr/>
          <p:nvPr/>
        </p:nvSpPr>
        <p:spPr>
          <a:xfrm>
            <a:off x="4117516" y="4292962"/>
            <a:ext cx="4781964" cy="654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r>
              <a:rPr lang="ja-JP" altLang="ja-JP" sz="1200" kern="10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②津波が発生した場合にも、早期に道路機能を確保するために、道路管理施設や電気通信設備の浸水対策、電源確保の強化、応急復旧資材の備蓄等を実施</a:t>
            </a:r>
            <a:r>
              <a:rPr lang="ja-JP" altLang="en-US" sz="1200" kern="100">
                <a:solidFill>
                  <a:schemeClr val="tx1"/>
                </a:solidFill>
                <a:latin typeface="Meiryo UI" panose="020B0604030504040204" pitchFamily="50" charset="-128"/>
                <a:ea typeface="Meiryo UI" panose="020B0604030504040204" pitchFamily="50" charset="-128"/>
                <a:cs typeface="Courier New" panose="02070309020205020404" pitchFamily="49" charset="0"/>
              </a:rPr>
              <a:t>。</a:t>
            </a:r>
            <a:endParaRPr lang="en-US" altLang="ja-JP" sz="1200" b="0" i="0" dirty="0">
              <a:solidFill>
                <a:srgbClr val="222222"/>
              </a:solidFill>
              <a:effectLst/>
              <a:latin typeface="Meiryo UI" panose="020B0604030504040204" pitchFamily="50" charset="-128"/>
              <a:ea typeface="Meiryo UI" panose="020B0604030504040204" pitchFamily="50" charset="-128"/>
            </a:endParaRPr>
          </a:p>
        </p:txBody>
      </p:sp>
      <p:pic>
        <p:nvPicPr>
          <p:cNvPr id="39" name="Picture 8">
            <a:extLst>
              <a:ext uri="{FF2B5EF4-FFF2-40B4-BE49-F238E27FC236}">
                <a16:creationId xmlns:a16="http://schemas.microsoft.com/office/drawing/2014/main" id="{A9B918AC-78B6-4368-9651-621FABA228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877" b="18271"/>
          <a:stretch/>
        </p:blipFill>
        <p:spPr bwMode="auto">
          <a:xfrm>
            <a:off x="4361059" y="4927030"/>
            <a:ext cx="2238794" cy="1539767"/>
          </a:xfrm>
          <a:prstGeom prst="rect">
            <a:avLst/>
          </a:prstGeom>
          <a:noFill/>
          <a:extLst>
            <a:ext uri="{909E8E84-426E-40DD-AFC4-6F175D3DCCD1}">
              <a14:hiddenFill xmlns:a14="http://schemas.microsoft.com/office/drawing/2010/main">
                <a:solidFill>
                  <a:srgbClr val="FFFFFF"/>
                </a:solidFill>
              </a14:hiddenFill>
            </a:ext>
          </a:extLst>
        </p:spPr>
      </p:pic>
      <p:sp>
        <p:nvSpPr>
          <p:cNvPr id="40" name="正方形/長方形 39">
            <a:extLst>
              <a:ext uri="{FF2B5EF4-FFF2-40B4-BE49-F238E27FC236}">
                <a16:creationId xmlns:a16="http://schemas.microsoft.com/office/drawing/2014/main" id="{D145008A-E338-4946-9F1A-2AB737A951FC}"/>
              </a:ext>
            </a:extLst>
          </p:cNvPr>
          <p:cNvSpPr/>
          <p:nvPr/>
        </p:nvSpPr>
        <p:spPr>
          <a:xfrm>
            <a:off x="4864821" y="6257982"/>
            <a:ext cx="1231271" cy="19259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000"/>
              </a:lnSpc>
            </a:pPr>
            <a:r>
              <a:rPr lang="ja-JP" altLang="en-US" sz="1000" b="0" i="0" u="none" strike="noStrike" baseline="0" dirty="0">
                <a:solidFill>
                  <a:srgbClr val="000000"/>
                </a:solidFill>
                <a:latin typeface="Meiryo UI" panose="020B0604030504040204" pitchFamily="50" charset="-128"/>
                <a:ea typeface="Meiryo UI" panose="020B0604030504040204" pitchFamily="50" charset="-128"/>
              </a:rPr>
              <a:t>変電設備のかさ上げ</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pic>
        <p:nvPicPr>
          <p:cNvPr id="41" name="Picture 10">
            <a:extLst>
              <a:ext uri="{FF2B5EF4-FFF2-40B4-BE49-F238E27FC236}">
                <a16:creationId xmlns:a16="http://schemas.microsoft.com/office/drawing/2014/main" id="{590288B6-937D-4E4E-889B-673D7C33D1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4545086"/>
            <a:ext cx="3279198" cy="1222673"/>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a:extLst>
              <a:ext uri="{FF2B5EF4-FFF2-40B4-BE49-F238E27FC236}">
                <a16:creationId xmlns:a16="http://schemas.microsoft.com/office/drawing/2014/main" id="{97C46F80-3996-4027-B2C6-9E9A181D663E}"/>
              </a:ext>
            </a:extLst>
          </p:cNvPr>
          <p:cNvSpPr/>
          <p:nvPr/>
        </p:nvSpPr>
        <p:spPr>
          <a:xfrm>
            <a:off x="458454" y="3485734"/>
            <a:ext cx="3592399" cy="102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dirty="0">
                <a:solidFill>
                  <a:srgbClr val="222222"/>
                </a:solidFill>
                <a:effectLst/>
                <a:latin typeface="Meiryo UI" panose="020B0604030504040204" pitchFamily="50" charset="-128"/>
                <a:ea typeface="Meiryo UI" panose="020B0604030504040204" pitchFamily="50" charset="-128"/>
              </a:rPr>
              <a:t>熊本地震で</a:t>
            </a:r>
            <a:r>
              <a:rPr lang="ja-JP" altLang="en-US" sz="1200" b="0" i="0">
                <a:solidFill>
                  <a:srgbClr val="222222"/>
                </a:solidFill>
                <a:effectLst/>
                <a:latin typeface="Meiryo UI" panose="020B0604030504040204" pitchFamily="50" charset="-128"/>
                <a:ea typeface="Meiryo UI" panose="020B0604030504040204" pitchFamily="50" charset="-128"/>
              </a:rPr>
              <a:t>は、</a:t>
            </a:r>
            <a:r>
              <a:rPr lang="ja-JP" altLang="en-US" sz="1200">
                <a:solidFill>
                  <a:srgbClr val="222222"/>
                </a:solidFill>
                <a:latin typeface="Meiryo UI" panose="020B0604030504040204" pitchFamily="50" charset="-128"/>
                <a:ea typeface="Meiryo UI" panose="020B0604030504040204" pitchFamily="50" charset="-128"/>
              </a:rPr>
              <a:t>被災地において</a:t>
            </a:r>
            <a:r>
              <a:rPr lang="ja-JP" altLang="en-US" sz="1200" b="0" i="0">
                <a:solidFill>
                  <a:srgbClr val="FF0000"/>
                </a:solidFill>
                <a:effectLst/>
                <a:latin typeface="Meiryo UI" panose="020B0604030504040204" pitchFamily="50" charset="-128"/>
                <a:ea typeface="Meiryo UI" panose="020B0604030504040204" pitchFamily="50" charset="-128"/>
              </a:rPr>
              <a:t>ロッキング</a:t>
            </a:r>
            <a:r>
              <a:rPr lang="ja-JP" altLang="en-US" sz="1200" b="0" i="0" dirty="0">
                <a:solidFill>
                  <a:srgbClr val="FF0000"/>
                </a:solidFill>
                <a:effectLst/>
                <a:latin typeface="Meiryo UI" panose="020B0604030504040204" pitchFamily="50" charset="-128"/>
                <a:ea typeface="Meiryo UI" panose="020B0604030504040204" pitchFamily="50" charset="-128"/>
              </a:rPr>
              <a:t>橋脚</a:t>
            </a:r>
            <a:r>
              <a:rPr lang="ja-JP" altLang="en-US" sz="1200" b="0" i="0" dirty="0">
                <a:solidFill>
                  <a:srgbClr val="222222"/>
                </a:solidFill>
                <a:effectLst/>
                <a:latin typeface="Meiryo UI" panose="020B0604030504040204" pitchFamily="50" charset="-128"/>
                <a:ea typeface="Meiryo UI" panose="020B0604030504040204" pitchFamily="50" charset="-128"/>
              </a:rPr>
              <a:t>に多くの被害が発生したほか、路面に</a:t>
            </a:r>
            <a:r>
              <a:rPr lang="ja-JP" altLang="en-US" sz="1200" b="0" i="0" dirty="0">
                <a:solidFill>
                  <a:srgbClr val="FF0000"/>
                </a:solidFill>
                <a:effectLst/>
                <a:latin typeface="Meiryo UI" panose="020B0604030504040204" pitchFamily="50" charset="-128"/>
                <a:ea typeface="Meiryo UI" panose="020B0604030504040204" pitchFamily="50" charset="-128"/>
              </a:rPr>
              <a:t>段差</a:t>
            </a:r>
            <a:r>
              <a:rPr lang="ja-JP" altLang="en-US" sz="1200" b="0" i="0" dirty="0">
                <a:solidFill>
                  <a:srgbClr val="222222"/>
                </a:solidFill>
                <a:effectLst/>
                <a:latin typeface="Meiryo UI" panose="020B0604030504040204" pitchFamily="50" charset="-128"/>
                <a:ea typeface="Meiryo UI" panose="020B0604030504040204" pitchFamily="50" charset="-128"/>
              </a:rPr>
              <a:t>が生じ速やかな機能回復ができず、緊急輸送の支障となったケースが発生。</a:t>
            </a:r>
            <a:br>
              <a:rPr lang="ja-JP" altLang="en-US" sz="1200" dirty="0">
                <a:latin typeface="Meiryo UI" panose="020B0604030504040204" pitchFamily="50" charset="-128"/>
                <a:ea typeface="Meiryo UI" panose="020B0604030504040204" pitchFamily="50" charset="-128"/>
              </a:rPr>
            </a:br>
            <a:r>
              <a:rPr lang="ja-JP" altLang="en-US" sz="1200" b="0" i="0" dirty="0">
                <a:solidFill>
                  <a:srgbClr val="222222"/>
                </a:solidFill>
                <a:effectLst/>
                <a:latin typeface="Meiryo UI" panose="020B0604030504040204" pitchFamily="50" charset="-128"/>
                <a:ea typeface="Meiryo UI" panose="020B0604030504040204" pitchFamily="50" charset="-128"/>
              </a:rPr>
              <a:t>今後、大規模地震後にも早期に道路機能を確保できるよう、さらなる耐震対策を推進。</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45EFF193-F3CA-48C9-A1D2-EB6B7E0B9EAA}"/>
              </a:ext>
            </a:extLst>
          </p:cNvPr>
          <p:cNvSpPr/>
          <p:nvPr/>
        </p:nvSpPr>
        <p:spPr>
          <a:xfrm>
            <a:off x="4022378" y="1006748"/>
            <a:ext cx="2077020" cy="243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u="sng" dirty="0">
                <a:solidFill>
                  <a:srgbClr val="222222"/>
                </a:solidFill>
                <a:effectLst/>
                <a:latin typeface="Meiryo UI" panose="020B0604030504040204" pitchFamily="50" charset="-128"/>
                <a:ea typeface="Meiryo UI" panose="020B0604030504040204" pitchFamily="50" charset="-128"/>
              </a:rPr>
              <a:t>東日本大震災からの教訓</a:t>
            </a:r>
            <a:r>
              <a:rPr lang="en-US" altLang="ja-JP" sz="1200" baseline="50000" dirty="0">
                <a:solidFill>
                  <a:srgbClr val="222222"/>
                </a:solidFill>
                <a:latin typeface="Meiryo UI" panose="020B0604030504040204" pitchFamily="50" charset="-128"/>
                <a:ea typeface="Meiryo UI" panose="020B0604030504040204" pitchFamily="50" charset="-128"/>
              </a:rPr>
              <a:t>※1</a:t>
            </a:r>
            <a:endParaRPr lang="en-US" altLang="ja-JP" sz="1200" b="0" i="0" baseline="50000" dirty="0">
              <a:solidFill>
                <a:srgbClr val="222222"/>
              </a:solidFill>
              <a:effectLst/>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3EC9FB40-B143-4AB8-9B4B-FA76AFC1E4B7}"/>
              </a:ext>
            </a:extLst>
          </p:cNvPr>
          <p:cNvSpPr/>
          <p:nvPr/>
        </p:nvSpPr>
        <p:spPr>
          <a:xfrm>
            <a:off x="434343" y="1220116"/>
            <a:ext cx="3546049" cy="667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dirty="0">
                <a:solidFill>
                  <a:srgbClr val="222222"/>
                </a:solidFill>
                <a:effectLst/>
                <a:latin typeface="Meiryo UI" panose="020B0604030504040204" pitchFamily="50" charset="-128"/>
                <a:ea typeface="Meiryo UI" panose="020B0604030504040204" pitchFamily="50" charset="-128"/>
              </a:rPr>
              <a:t>阪神・淡路大震災において、大きな被害が集中した、</a:t>
            </a:r>
            <a:r>
              <a:rPr lang="en-US" altLang="ja-JP" sz="1200" b="0" i="0" dirty="0">
                <a:solidFill>
                  <a:srgbClr val="FF0000"/>
                </a:solidFill>
                <a:effectLst/>
                <a:latin typeface="Meiryo UI" panose="020B0604030504040204" pitchFamily="50" charset="-128"/>
                <a:ea typeface="Meiryo UI" panose="020B0604030504040204" pitchFamily="50" charset="-128"/>
              </a:rPr>
              <a:t>1980</a:t>
            </a:r>
            <a:r>
              <a:rPr lang="ja-JP" altLang="en-US" sz="1200" b="0" i="0" dirty="0">
                <a:solidFill>
                  <a:srgbClr val="FF0000"/>
                </a:solidFill>
                <a:effectLst/>
                <a:latin typeface="Meiryo UI" panose="020B0604030504040204" pitchFamily="50" charset="-128"/>
                <a:ea typeface="Meiryo UI" panose="020B0604030504040204" pitchFamily="50" charset="-128"/>
              </a:rPr>
              <a:t>年以前の基準</a:t>
            </a:r>
            <a:r>
              <a:rPr lang="ja-JP" altLang="en-US" sz="1200" b="0" i="0" dirty="0">
                <a:solidFill>
                  <a:srgbClr val="222222"/>
                </a:solidFill>
                <a:effectLst/>
                <a:latin typeface="Meiryo UI" panose="020B0604030504040204" pitchFamily="50" charset="-128"/>
                <a:ea typeface="Meiryo UI" panose="020B0604030504040204" pitchFamily="50" charset="-128"/>
              </a:rPr>
              <a:t>により建設された橋梁の落橋・倒壊対策を進め、</a:t>
            </a:r>
            <a:r>
              <a:rPr lang="en-US" altLang="ja-JP" sz="1200" b="0" i="0" dirty="0">
                <a:solidFill>
                  <a:srgbClr val="222222"/>
                </a:solidFill>
                <a:effectLst/>
                <a:latin typeface="Meiryo UI" panose="020B0604030504040204" pitchFamily="50" charset="-128"/>
                <a:ea typeface="Meiryo UI" panose="020B0604030504040204" pitchFamily="50" charset="-128"/>
              </a:rPr>
              <a:t>2011</a:t>
            </a:r>
            <a:r>
              <a:rPr lang="ja-JP" altLang="en-US" sz="1200" b="0" i="0" dirty="0">
                <a:solidFill>
                  <a:srgbClr val="222222"/>
                </a:solidFill>
                <a:effectLst/>
                <a:latin typeface="Meiryo UI" panose="020B0604030504040204" pitchFamily="50" charset="-128"/>
                <a:ea typeface="Meiryo UI" panose="020B0604030504040204" pitchFamily="50" charset="-128"/>
              </a:rPr>
              <a:t>年度までに完了。</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97CE433A-EFAA-469B-931C-46A204D1FC5A}"/>
              </a:ext>
            </a:extLst>
          </p:cNvPr>
          <p:cNvSpPr/>
          <p:nvPr/>
        </p:nvSpPr>
        <p:spPr>
          <a:xfrm>
            <a:off x="224551" y="1004269"/>
            <a:ext cx="2566291" cy="24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u="sng" dirty="0">
                <a:solidFill>
                  <a:srgbClr val="222222"/>
                </a:solidFill>
                <a:effectLst/>
                <a:latin typeface="Meiryo UI" panose="020B0604030504040204" pitchFamily="50" charset="-128"/>
                <a:ea typeface="Meiryo UI" panose="020B0604030504040204" pitchFamily="50" charset="-128"/>
              </a:rPr>
              <a:t>阪神・淡路大震災からの教訓</a:t>
            </a:r>
            <a:r>
              <a:rPr lang="en-US" altLang="ja-JP" sz="1200" b="0" i="0" baseline="50000" dirty="0">
                <a:solidFill>
                  <a:srgbClr val="222222"/>
                </a:solidFill>
                <a:effectLst/>
                <a:latin typeface="Meiryo UI" panose="020B0604030504040204" pitchFamily="50" charset="-128"/>
                <a:ea typeface="Meiryo UI" panose="020B0604030504040204" pitchFamily="50" charset="-128"/>
              </a:rPr>
              <a:t>※</a:t>
            </a:r>
            <a:r>
              <a:rPr lang="ja-JP" altLang="en-US" sz="1200" b="0" i="0" baseline="50000" dirty="0">
                <a:solidFill>
                  <a:srgbClr val="222222"/>
                </a:solidFill>
                <a:effectLst/>
                <a:latin typeface="Meiryo UI" panose="020B0604030504040204" pitchFamily="50" charset="-128"/>
                <a:ea typeface="Meiryo UI" panose="020B0604030504040204" pitchFamily="50" charset="-128"/>
              </a:rPr>
              <a:t>１</a:t>
            </a:r>
            <a:endParaRPr lang="en-US" altLang="ja-JP" sz="1200" b="0" i="0" baseline="50000" dirty="0">
              <a:solidFill>
                <a:srgbClr val="222222"/>
              </a:solidFill>
              <a:effectLst/>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3DCD3078-C8A7-4C92-8447-5617227AB4FE}"/>
              </a:ext>
            </a:extLst>
          </p:cNvPr>
          <p:cNvSpPr/>
          <p:nvPr/>
        </p:nvSpPr>
        <p:spPr>
          <a:xfrm>
            <a:off x="224551" y="3260406"/>
            <a:ext cx="1662210" cy="24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u="sng" dirty="0">
                <a:solidFill>
                  <a:srgbClr val="222222"/>
                </a:solidFill>
                <a:effectLst/>
                <a:latin typeface="Meiryo UI" panose="020B0604030504040204" pitchFamily="50" charset="-128"/>
                <a:ea typeface="Meiryo UI" panose="020B0604030504040204" pitchFamily="50" charset="-128"/>
              </a:rPr>
              <a:t>熊本地震からの教訓</a:t>
            </a:r>
            <a:r>
              <a:rPr lang="en-US" altLang="ja-JP" sz="1200" b="0" i="0" baseline="50000" dirty="0">
                <a:solidFill>
                  <a:srgbClr val="222222"/>
                </a:solidFill>
                <a:effectLst/>
                <a:latin typeface="Meiryo UI" panose="020B0604030504040204" pitchFamily="50" charset="-128"/>
                <a:ea typeface="Meiryo UI" panose="020B0604030504040204" pitchFamily="50" charset="-128"/>
              </a:rPr>
              <a:t>※</a:t>
            </a:r>
            <a:r>
              <a:rPr lang="ja-JP" altLang="en-US" sz="1200" b="0" i="0" baseline="50000" dirty="0">
                <a:solidFill>
                  <a:srgbClr val="222222"/>
                </a:solidFill>
                <a:effectLst/>
                <a:latin typeface="Meiryo UI" panose="020B0604030504040204" pitchFamily="50" charset="-128"/>
                <a:ea typeface="Meiryo UI" panose="020B0604030504040204" pitchFamily="50" charset="-128"/>
              </a:rPr>
              <a:t>１</a:t>
            </a:r>
            <a:endParaRPr lang="en-US" altLang="ja-JP" sz="1200" b="0" i="0" u="sng" dirty="0">
              <a:solidFill>
                <a:srgbClr val="222222"/>
              </a:solidFill>
              <a:effectLst/>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CA9A801D-79B2-439F-9500-F1D2456A0656}"/>
              </a:ext>
            </a:extLst>
          </p:cNvPr>
          <p:cNvSpPr/>
          <p:nvPr/>
        </p:nvSpPr>
        <p:spPr>
          <a:xfrm>
            <a:off x="224551" y="5802273"/>
            <a:ext cx="2319598" cy="24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u="sng" dirty="0">
                <a:solidFill>
                  <a:srgbClr val="222222"/>
                </a:solidFill>
                <a:effectLst/>
                <a:latin typeface="Meiryo UI" panose="020B0604030504040204" pitchFamily="50" charset="-128"/>
                <a:ea typeface="Meiryo UI" panose="020B0604030504040204" pitchFamily="50" charset="-128"/>
              </a:rPr>
              <a:t>大阪府北部地震からの教訓</a:t>
            </a:r>
            <a:r>
              <a:rPr lang="en-US" altLang="ja-JP" sz="1200" baseline="50000" dirty="0">
                <a:solidFill>
                  <a:srgbClr val="222222"/>
                </a:solidFill>
                <a:latin typeface="Meiryo UI" panose="020B0604030504040204" pitchFamily="50" charset="-128"/>
                <a:ea typeface="Meiryo UI" panose="020B0604030504040204" pitchFamily="50" charset="-128"/>
              </a:rPr>
              <a:t>※2</a:t>
            </a:r>
            <a:endParaRPr lang="en-US" altLang="ja-JP" sz="1200" b="0" i="0" baseline="50000" dirty="0">
              <a:solidFill>
                <a:srgbClr val="222222"/>
              </a:solidFill>
              <a:effectLst/>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377AAE16-7359-4601-8958-087A2A5EC384}"/>
              </a:ext>
            </a:extLst>
          </p:cNvPr>
          <p:cNvSpPr/>
          <p:nvPr/>
        </p:nvSpPr>
        <p:spPr>
          <a:xfrm>
            <a:off x="458456" y="6035509"/>
            <a:ext cx="3592398" cy="441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ja-JP" altLang="en-US" sz="1200" b="0" i="0" dirty="0">
                <a:solidFill>
                  <a:srgbClr val="000000"/>
                </a:solidFill>
                <a:effectLst/>
                <a:latin typeface="Meiryo UI" panose="020B0604030504040204" pitchFamily="50" charset="-128"/>
                <a:ea typeface="Meiryo UI" panose="020B0604030504040204" pitchFamily="50" charset="-128"/>
              </a:rPr>
              <a:t>大阪府北部地震の実態を踏まえ、地震時に通行禁止を行う地域</a:t>
            </a:r>
            <a:r>
              <a:rPr lang="ja-JP" altLang="en-US" sz="1200" b="0" i="0" dirty="0">
                <a:solidFill>
                  <a:schemeClr val="tx1"/>
                </a:solidFill>
                <a:effectLst/>
                <a:latin typeface="Meiryo UI" panose="020B0604030504040204" pitchFamily="50" charset="-128"/>
                <a:ea typeface="Meiryo UI" panose="020B0604030504040204" pitchFamily="50" charset="-128"/>
              </a:rPr>
              <a:t>区分を見直して、</a:t>
            </a:r>
            <a:r>
              <a:rPr lang="ja-JP" altLang="en-US" sz="1200" b="0" i="0" dirty="0">
                <a:solidFill>
                  <a:srgbClr val="FF0000"/>
                </a:solidFill>
                <a:effectLst/>
                <a:latin typeface="Meiryo UI" panose="020B0604030504040204" pitchFamily="50" charset="-128"/>
                <a:ea typeface="Meiryo UI" panose="020B0604030504040204" pitchFamily="50" charset="-128"/>
              </a:rPr>
              <a:t>通行止めの範囲を細分化</a:t>
            </a:r>
            <a:r>
              <a:rPr lang="ja-JP" altLang="en-US" sz="1200" b="0" i="0" dirty="0">
                <a:solidFill>
                  <a:srgbClr val="000000"/>
                </a:solidFill>
                <a:effectLst/>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pic>
        <p:nvPicPr>
          <p:cNvPr id="49" name="Picture 6" descr="A 橋脚の補強">
            <a:extLst>
              <a:ext uri="{FF2B5EF4-FFF2-40B4-BE49-F238E27FC236}">
                <a16:creationId xmlns:a16="http://schemas.microsoft.com/office/drawing/2014/main" id="{6E0894F6-EF7D-4C90-80C9-5C1CB83E0AE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16" t="51368" r="76440" b="9881"/>
          <a:stretch/>
        </p:blipFill>
        <p:spPr bwMode="auto">
          <a:xfrm>
            <a:off x="701806" y="1910568"/>
            <a:ext cx="1184955" cy="124758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A 橋脚の補強">
            <a:extLst>
              <a:ext uri="{FF2B5EF4-FFF2-40B4-BE49-F238E27FC236}">
                <a16:creationId xmlns:a16="http://schemas.microsoft.com/office/drawing/2014/main" id="{00526010-5F79-45A8-9AC4-909EDE91A8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250" t="51955" r="49806" b="9294"/>
          <a:stretch/>
        </p:blipFill>
        <p:spPr bwMode="auto">
          <a:xfrm>
            <a:off x="2310002" y="1910568"/>
            <a:ext cx="1184955" cy="1247584"/>
          </a:xfrm>
          <a:prstGeom prst="rect">
            <a:avLst/>
          </a:prstGeom>
          <a:noFill/>
          <a:extLst>
            <a:ext uri="{909E8E84-426E-40DD-AFC4-6F175D3DCCD1}">
              <a14:hiddenFill xmlns:a14="http://schemas.microsoft.com/office/drawing/2010/main">
                <a:solidFill>
                  <a:srgbClr val="FFFFFF"/>
                </a:solidFill>
              </a14:hiddenFill>
            </a:ext>
          </a:extLst>
        </p:spPr>
      </p:pic>
      <p:sp>
        <p:nvSpPr>
          <p:cNvPr id="51" name="矢印: 右 50">
            <a:extLst>
              <a:ext uri="{FF2B5EF4-FFF2-40B4-BE49-F238E27FC236}">
                <a16:creationId xmlns:a16="http://schemas.microsoft.com/office/drawing/2014/main" id="{92699BEB-93DB-4DD7-B686-D9A6E90C82FA}"/>
              </a:ext>
            </a:extLst>
          </p:cNvPr>
          <p:cNvSpPr/>
          <p:nvPr/>
        </p:nvSpPr>
        <p:spPr>
          <a:xfrm>
            <a:off x="2023041" y="2392269"/>
            <a:ext cx="208605" cy="249114"/>
          </a:xfrm>
          <a:prstGeom prst="rightArrow">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24CA701-16DC-43C2-94EF-A783CCBD34DB}"/>
              </a:ext>
            </a:extLst>
          </p:cNvPr>
          <p:cNvSpPr txBox="1"/>
          <p:nvPr/>
        </p:nvSpPr>
        <p:spPr>
          <a:xfrm>
            <a:off x="1350819" y="2954474"/>
            <a:ext cx="526418" cy="194925"/>
          </a:xfrm>
          <a:prstGeom prst="rect">
            <a:avLst/>
          </a:prstGeom>
          <a:solidFill>
            <a:schemeClr val="bg1"/>
          </a:solidFill>
          <a:ln>
            <a:solidFill>
              <a:schemeClr val="bg1">
                <a:lumMod val="50000"/>
              </a:schemeClr>
            </a:solidFill>
          </a:ln>
        </p:spPr>
        <p:txBody>
          <a:bodyPr wrap="square" rtlCol="0">
            <a:spAutoFit/>
          </a:bodyPr>
          <a:lstStyle/>
          <a:p>
            <a:pPr>
              <a:lnSpc>
                <a:spcPts val="800"/>
              </a:lnSpc>
            </a:pPr>
            <a:r>
              <a:rPr kumimoji="1" lang="ja-JP" altLang="en-US" sz="900" dirty="0">
                <a:latin typeface="Meiryo UI" panose="020B0604030504040204" pitchFamily="50" charset="-128"/>
                <a:ea typeface="Meiryo UI" panose="020B0604030504040204" pitchFamily="50" charset="-128"/>
              </a:rPr>
              <a:t>補強前</a:t>
            </a:r>
          </a:p>
        </p:txBody>
      </p:sp>
      <p:sp>
        <p:nvSpPr>
          <p:cNvPr id="53" name="テキスト ボックス 52">
            <a:extLst>
              <a:ext uri="{FF2B5EF4-FFF2-40B4-BE49-F238E27FC236}">
                <a16:creationId xmlns:a16="http://schemas.microsoft.com/office/drawing/2014/main" id="{35F6984F-1AD2-44BC-8575-5D76BAE35F56}"/>
              </a:ext>
            </a:extLst>
          </p:cNvPr>
          <p:cNvSpPr txBox="1"/>
          <p:nvPr/>
        </p:nvSpPr>
        <p:spPr>
          <a:xfrm>
            <a:off x="2949315" y="2954474"/>
            <a:ext cx="535252" cy="194925"/>
          </a:xfrm>
          <a:prstGeom prst="rect">
            <a:avLst/>
          </a:prstGeom>
          <a:solidFill>
            <a:schemeClr val="bg1"/>
          </a:solidFill>
          <a:ln>
            <a:solidFill>
              <a:schemeClr val="bg1">
                <a:lumMod val="50000"/>
              </a:schemeClr>
            </a:solidFill>
          </a:ln>
        </p:spPr>
        <p:txBody>
          <a:bodyPr wrap="square" rtlCol="0">
            <a:spAutoFit/>
          </a:bodyPr>
          <a:lstStyle/>
          <a:p>
            <a:pPr>
              <a:lnSpc>
                <a:spcPts val="800"/>
              </a:lnSpc>
            </a:pPr>
            <a:r>
              <a:rPr kumimoji="1" lang="ja-JP" altLang="en-US" sz="900" dirty="0">
                <a:latin typeface="Meiryo UI" panose="020B0604030504040204" pitchFamily="50" charset="-128"/>
                <a:ea typeface="Meiryo UI" panose="020B0604030504040204" pitchFamily="50" charset="-128"/>
              </a:rPr>
              <a:t>補強後</a:t>
            </a:r>
          </a:p>
        </p:txBody>
      </p:sp>
      <p:sp>
        <p:nvSpPr>
          <p:cNvPr id="54" name="正方形/長方形 53">
            <a:extLst>
              <a:ext uri="{FF2B5EF4-FFF2-40B4-BE49-F238E27FC236}">
                <a16:creationId xmlns:a16="http://schemas.microsoft.com/office/drawing/2014/main" id="{947F3348-0ACE-4B6C-A1D9-F615BA49D5DB}"/>
              </a:ext>
            </a:extLst>
          </p:cNvPr>
          <p:cNvSpPr/>
          <p:nvPr/>
        </p:nvSpPr>
        <p:spPr>
          <a:xfrm>
            <a:off x="6536921" y="6175637"/>
            <a:ext cx="2761610" cy="42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阪神高速道路（株）</a:t>
            </a:r>
            <a:r>
              <a:rPr kumimoji="1" lang="en-US" altLang="ja-JP" sz="1000" dirty="0">
                <a:solidFill>
                  <a:schemeClr val="tx1"/>
                </a:solidFill>
                <a:latin typeface="Meiryo UI" panose="020B0604030504040204" pitchFamily="50" charset="-128"/>
                <a:ea typeface="Meiryo UI" panose="020B0604030504040204" pitchFamily="50" charset="-128"/>
              </a:rPr>
              <a:t>HP</a:t>
            </a:r>
          </a:p>
          <a:p>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雑誌「</a:t>
            </a:r>
            <a:r>
              <a:rPr lang="ja-JP" altLang="ja-JP" sz="1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土木施工</a:t>
            </a:r>
            <a:r>
              <a:rPr lang="ja-JP" altLang="en-US" sz="10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a:t>
            </a:r>
            <a:r>
              <a:rPr lang="en-US" altLang="ja-JP" sz="1000" kern="100" dirty="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2020.9 VOL.61 No.9</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41123ADF-0670-44E3-A2B0-C39D23D94007}"/>
              </a:ext>
            </a:extLst>
          </p:cNvPr>
          <p:cNvSpPr/>
          <p:nvPr/>
        </p:nvSpPr>
        <p:spPr>
          <a:xfrm>
            <a:off x="137744" y="6550692"/>
            <a:ext cx="3370557" cy="262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阪神高速道路㈱の協力により作成</a:t>
            </a:r>
          </a:p>
        </p:txBody>
      </p:sp>
      <p:sp>
        <p:nvSpPr>
          <p:cNvPr id="28" name="テキスト ボックス 27">
            <a:extLst>
              <a:ext uri="{FF2B5EF4-FFF2-40B4-BE49-F238E27FC236}">
                <a16:creationId xmlns:a16="http://schemas.microsoft.com/office/drawing/2014/main" id="{55850282-01D2-4BAA-9C60-A84A697CED7F}"/>
              </a:ext>
            </a:extLst>
          </p:cNvPr>
          <p:cNvSpPr txBox="1"/>
          <p:nvPr/>
        </p:nvSpPr>
        <p:spPr>
          <a:xfrm>
            <a:off x="3162300" y="411650"/>
            <a:ext cx="6451792" cy="276999"/>
          </a:xfrm>
          <a:prstGeom prst="rect">
            <a:avLst/>
          </a:prstGeom>
          <a:noFill/>
          <a:ln>
            <a:noFill/>
          </a:ln>
        </p:spPr>
        <p:txBody>
          <a:bodyPr wrap="square" rtlCol="0">
            <a:spAutoFit/>
          </a:bodyPr>
          <a:lstStyle/>
          <a:p>
            <a:r>
              <a:rPr lang="en-US" altLang="ja-JP"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200" kern="100" dirty="0">
                <a:effectLst/>
                <a:latin typeface="游ゴシック" panose="020B0400000000000000" pitchFamily="50" charset="-128"/>
                <a:ea typeface="游ゴシック" panose="020B0400000000000000" pitchFamily="50" charset="-128"/>
                <a:cs typeface="Times New Roman" panose="02020603050405020304" pitchFamily="18" charset="0"/>
              </a:rPr>
              <a:t>本資料に掲載している内容は令和５年１２月時点の情報である点にご留意ください。</a:t>
            </a:r>
            <a:endParaRPr lang="en-US" altLang="ja-JP" sz="1200" kern="100" dirty="0">
              <a:latin typeface="游ゴシック" panose="020B0400000000000000" pitchFamily="50" charset="-128"/>
              <a:ea typeface="游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22608062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3103</TotalTime>
  <Words>2922</Words>
  <PresentationFormat>画面に合わせる (4:3)</PresentationFormat>
  <Paragraphs>240</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2023-12-14T04:06:32Z</cp:lastPrinted>
  <dcterms:created xsi:type="dcterms:W3CDTF">2023-04-14T08:08:46Z</dcterms:created>
  <dcterms:modified xsi:type="dcterms:W3CDTF">2023-12-20T07:06:56Z</dcterms:modified>
</cp:coreProperties>
</file>