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  <a:srgbClr val="7C7C7C"/>
    <a:srgbClr val="FF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66" d="100"/>
          <a:sy n="66" d="100"/>
        </p:scale>
        <p:origin x="140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79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9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44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11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36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08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14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98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74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86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88628-8876-4162-B4DE-71FBF67B7294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6AB4-C314-4581-B2EB-142FADA2A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3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51526"/>
            <a:ext cx="6903076" cy="6568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rgbClr val="00B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今後の検討スケジュール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765961" y="90153"/>
            <a:ext cx="1236372" cy="4378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資料－４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4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250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5000">
                <a:srgbClr val="00B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今後の検討スケジュール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49234" y="475857"/>
            <a:ext cx="2282615" cy="321972"/>
          </a:xfrm>
          <a:prstGeom prst="roundRect">
            <a:avLst>
              <a:gd name="adj" fmla="val 2097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検討スケジュール（案）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65523" y="3603971"/>
            <a:ext cx="2166327" cy="17448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第２回部会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時期：令和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年秋頃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審議事項（予定）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南トラ・直下型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・地震動の設定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・震度分布・液状化等の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計算手法の決定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389253" y="3603970"/>
            <a:ext cx="2166327" cy="17448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第３回部会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時期：令和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審議事項（予定）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南トラ・直下型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・震度分布・液状化予測の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・被害推計手法の決定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・津波浸水想定手法の決定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・避難行動調査結果報告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612983" y="3603971"/>
            <a:ext cx="2166327" cy="17448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第４回部会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時期：令和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年度末頃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審議事項（予定）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直下型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・被害想定の部会案とりまとめ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・津波浸水想定の部会案とりまとめ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被害想定に使用するパターン決定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836713" y="3603971"/>
            <a:ext cx="2166327" cy="174482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第５回部会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時期：令和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年夏頃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審議事項（予定）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・被害想定の部会案とりまとめ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南トラ・直下型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・新たな被害想定に対する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被害のシナリオの部会案とりまとめ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右中かっこ 51"/>
          <p:cNvSpPr/>
          <p:nvPr/>
        </p:nvSpPr>
        <p:spPr>
          <a:xfrm>
            <a:off x="1685131" y="4263580"/>
            <a:ext cx="111919" cy="464820"/>
          </a:xfrm>
          <a:prstGeom prst="rightBrace">
            <a:avLst>
              <a:gd name="adj1" fmla="val 33163"/>
              <a:gd name="adj2" fmla="val 50000"/>
            </a:avLst>
          </a:prstGeom>
          <a:ln w="127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1919288" y="4355020"/>
            <a:ext cx="696912" cy="139700"/>
          </a:xfrm>
          <a:custGeom>
            <a:avLst/>
            <a:gdLst>
              <a:gd name="connsiteX0" fmla="*/ 0 w 704850"/>
              <a:gd name="connsiteY0" fmla="*/ 139700 h 139700"/>
              <a:gd name="connsiteX1" fmla="*/ 241300 w 704850"/>
              <a:gd name="connsiteY1" fmla="*/ 139700 h 139700"/>
              <a:gd name="connsiteX2" fmla="*/ 241300 w 704850"/>
              <a:gd name="connsiteY2" fmla="*/ 0 h 139700"/>
              <a:gd name="connsiteX3" fmla="*/ 704850 w 704850"/>
              <a:gd name="connsiteY3" fmla="*/ 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39700">
                <a:moveTo>
                  <a:pt x="0" y="139700"/>
                </a:moveTo>
                <a:lnTo>
                  <a:pt x="241300" y="139700"/>
                </a:lnTo>
                <a:lnTo>
                  <a:pt x="241300" y="0"/>
                </a:lnTo>
                <a:lnTo>
                  <a:pt x="704850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3886200" y="4374070"/>
            <a:ext cx="958850" cy="289302"/>
          </a:xfrm>
          <a:custGeom>
            <a:avLst/>
            <a:gdLst>
              <a:gd name="connsiteX0" fmla="*/ 0 w 704850"/>
              <a:gd name="connsiteY0" fmla="*/ 139700 h 139700"/>
              <a:gd name="connsiteX1" fmla="*/ 241300 w 704850"/>
              <a:gd name="connsiteY1" fmla="*/ 139700 h 139700"/>
              <a:gd name="connsiteX2" fmla="*/ 241300 w 704850"/>
              <a:gd name="connsiteY2" fmla="*/ 0 h 139700"/>
              <a:gd name="connsiteX3" fmla="*/ 704850 w 704850"/>
              <a:gd name="connsiteY3" fmla="*/ 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39700">
                <a:moveTo>
                  <a:pt x="0" y="139700"/>
                </a:moveTo>
                <a:lnTo>
                  <a:pt x="241300" y="139700"/>
                </a:lnTo>
                <a:lnTo>
                  <a:pt x="241300" y="0"/>
                </a:lnTo>
                <a:lnTo>
                  <a:pt x="704850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4126932" y="4685220"/>
            <a:ext cx="718117" cy="436987"/>
          </a:xfrm>
          <a:custGeom>
            <a:avLst/>
            <a:gdLst>
              <a:gd name="connsiteX0" fmla="*/ 0 w 704850"/>
              <a:gd name="connsiteY0" fmla="*/ 139700 h 139700"/>
              <a:gd name="connsiteX1" fmla="*/ 241300 w 704850"/>
              <a:gd name="connsiteY1" fmla="*/ 139700 h 139700"/>
              <a:gd name="connsiteX2" fmla="*/ 241300 w 704850"/>
              <a:gd name="connsiteY2" fmla="*/ 0 h 139700"/>
              <a:gd name="connsiteX3" fmla="*/ 704850 w 704850"/>
              <a:gd name="connsiteY3" fmla="*/ 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39700">
                <a:moveTo>
                  <a:pt x="0" y="139700"/>
                </a:moveTo>
                <a:lnTo>
                  <a:pt x="241300" y="139700"/>
                </a:lnTo>
                <a:lnTo>
                  <a:pt x="241300" y="0"/>
                </a:lnTo>
                <a:lnTo>
                  <a:pt x="704850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右中かっこ 55"/>
          <p:cNvSpPr/>
          <p:nvPr/>
        </p:nvSpPr>
        <p:spPr>
          <a:xfrm>
            <a:off x="6640133" y="4597735"/>
            <a:ext cx="111919" cy="297829"/>
          </a:xfrm>
          <a:prstGeom prst="rightBrace">
            <a:avLst>
              <a:gd name="adj1" fmla="val 33163"/>
              <a:gd name="adj2" fmla="val 50000"/>
            </a:avLst>
          </a:prstGeom>
          <a:ln w="127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6872200" y="4374070"/>
            <a:ext cx="181063" cy="372579"/>
          </a:xfrm>
          <a:custGeom>
            <a:avLst/>
            <a:gdLst>
              <a:gd name="connsiteX0" fmla="*/ 0 w 704850"/>
              <a:gd name="connsiteY0" fmla="*/ 139700 h 139700"/>
              <a:gd name="connsiteX1" fmla="*/ 241300 w 704850"/>
              <a:gd name="connsiteY1" fmla="*/ 139700 h 139700"/>
              <a:gd name="connsiteX2" fmla="*/ 241300 w 704850"/>
              <a:gd name="connsiteY2" fmla="*/ 0 h 139700"/>
              <a:gd name="connsiteX3" fmla="*/ 704850 w 704850"/>
              <a:gd name="connsiteY3" fmla="*/ 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39700">
                <a:moveTo>
                  <a:pt x="0" y="139700"/>
                </a:moveTo>
                <a:lnTo>
                  <a:pt x="241300" y="139700"/>
                </a:lnTo>
                <a:lnTo>
                  <a:pt x="241300" y="0"/>
                </a:lnTo>
                <a:lnTo>
                  <a:pt x="704850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56424"/>
              </p:ext>
            </p:extLst>
          </p:nvPr>
        </p:nvGraphicFramePr>
        <p:xfrm>
          <a:off x="165522" y="848683"/>
          <a:ext cx="8837524" cy="2700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4708">
                  <a:extLst>
                    <a:ext uri="{9D8B030D-6E8A-4147-A177-3AD203B41FA5}">
                      <a16:colId xmlns:a16="http://schemas.microsoft.com/office/drawing/2014/main" val="3244463684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293837133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173752671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929688273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626443985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427227687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859675068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546936818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002880839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062226398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01149811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334922739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2398171201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1006713694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4248738280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2358115433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359914270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313061408"/>
                    </a:ext>
                  </a:extLst>
                </a:gridCol>
                <a:gridCol w="346752">
                  <a:extLst>
                    <a:ext uri="{9D8B030D-6E8A-4147-A177-3AD203B41FA5}">
                      <a16:colId xmlns:a16="http://schemas.microsoft.com/office/drawing/2014/main" val="3403562771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343448371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2081034226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223784631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56458000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3019153950"/>
                    </a:ext>
                  </a:extLst>
                </a:gridCol>
                <a:gridCol w="345128">
                  <a:extLst>
                    <a:ext uri="{9D8B030D-6E8A-4147-A177-3AD203B41FA5}">
                      <a16:colId xmlns:a16="http://schemas.microsoft.com/office/drawing/2014/main" val="1438731714"/>
                    </a:ext>
                  </a:extLst>
                </a:gridCol>
              </a:tblGrid>
              <a:tr h="251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５年度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74295" marR="74295" marT="37148" marB="3714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55691"/>
                  </a:ext>
                </a:extLst>
              </a:tr>
              <a:tr h="403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endParaRPr kumimoji="1" lang="en-US" altLang="ja-JP" sz="1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４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６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９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20471"/>
                  </a:ext>
                </a:extLst>
              </a:tr>
              <a:tr h="203969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7148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2925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41851"/>
                  </a:ext>
                </a:extLst>
              </a:tr>
            </a:tbl>
          </a:graphicData>
        </a:graphic>
      </p:graphicFrame>
      <p:sp>
        <p:nvSpPr>
          <p:cNvPr id="2" name="楕円 1"/>
          <p:cNvSpPr>
            <a:spLocks noChangeAspect="1"/>
          </p:cNvSpPr>
          <p:nvPr/>
        </p:nvSpPr>
        <p:spPr>
          <a:xfrm>
            <a:off x="1502220" y="2170492"/>
            <a:ext cx="175291" cy="175291"/>
          </a:xfrm>
          <a:prstGeom prst="ellipse">
            <a:avLst/>
          </a:prstGeom>
          <a:solidFill>
            <a:srgbClr val="FF66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1367103" y="1573437"/>
            <a:ext cx="1801281" cy="41397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第１回部会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日（本日）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732756" y="2011598"/>
            <a:ext cx="4401345" cy="468203"/>
            <a:chOff x="1732756" y="2702352"/>
            <a:chExt cx="3475125" cy="468203"/>
          </a:xfrm>
        </p:grpSpPr>
        <p:sp>
          <p:nvSpPr>
            <p:cNvPr id="3" name="V 字形矢印 2"/>
            <p:cNvSpPr/>
            <p:nvPr/>
          </p:nvSpPr>
          <p:spPr>
            <a:xfrm>
              <a:off x="3961545" y="2702352"/>
              <a:ext cx="1246336" cy="468203"/>
            </a:xfrm>
            <a:prstGeom prst="notchedRightArrow">
              <a:avLst>
                <a:gd name="adj1" fmla="val 50000"/>
                <a:gd name="adj2" fmla="val 74412"/>
              </a:avLst>
            </a:prstGeom>
            <a:solidFill>
              <a:srgbClr val="FF66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3192371" y="2820511"/>
              <a:ext cx="997726" cy="232623"/>
            </a:xfrm>
            <a:prstGeom prst="homePlate">
              <a:avLst>
                <a:gd name="adj" fmla="val 78571"/>
              </a:avLst>
            </a:prstGeom>
            <a:solidFill>
              <a:srgbClr val="FF66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ホームベース 63"/>
            <p:cNvSpPr/>
            <p:nvPr/>
          </p:nvSpPr>
          <p:spPr>
            <a:xfrm>
              <a:off x="2483726" y="2820511"/>
              <a:ext cx="896907" cy="232623"/>
            </a:xfrm>
            <a:prstGeom prst="homePlate">
              <a:avLst>
                <a:gd name="adj" fmla="val 78571"/>
              </a:avLst>
            </a:prstGeom>
            <a:solidFill>
              <a:srgbClr val="FF66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ホームベース 64"/>
            <p:cNvSpPr/>
            <p:nvPr/>
          </p:nvSpPr>
          <p:spPr>
            <a:xfrm>
              <a:off x="1732756" y="2820511"/>
              <a:ext cx="968271" cy="232623"/>
            </a:xfrm>
            <a:prstGeom prst="homePlate">
              <a:avLst>
                <a:gd name="adj" fmla="val 78571"/>
              </a:avLst>
            </a:prstGeom>
            <a:solidFill>
              <a:srgbClr val="FF66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5452154" y="2517671"/>
            <a:ext cx="1224112" cy="30707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部会案とりまとめ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屈折矢印 7"/>
          <p:cNvSpPr/>
          <p:nvPr/>
        </p:nvSpPr>
        <p:spPr>
          <a:xfrm rot="5400000">
            <a:off x="6036428" y="2913021"/>
            <a:ext cx="488950" cy="509587"/>
          </a:xfrm>
          <a:prstGeom prst="bentUpArrow">
            <a:avLst>
              <a:gd name="adj1" fmla="val 27922"/>
              <a:gd name="adj2" fmla="val 25000"/>
              <a:gd name="adj3" fmla="val 42593"/>
            </a:avLst>
          </a:prstGeom>
          <a:solidFill>
            <a:srgbClr val="00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6535697" y="3106576"/>
            <a:ext cx="1570416" cy="35488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大阪府防災会議で報告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被害想定公表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274186" y="6535496"/>
            <a:ext cx="5196028" cy="354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部会の時期・回数は現在の予定であり、審議の進捗や国の状況により、随時変更します。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79600" y="5403685"/>
            <a:ext cx="8823440" cy="122678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国の動き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85412" y="5637365"/>
            <a:ext cx="4286588" cy="945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直下型地震の被害想定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中部圏・近畿圏直下地震モデル検討会（内閣府）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日に第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回検討会を開催、令和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年度末までを想定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別途、中部圏・近畿圏直下地震対策検討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ワーキンググループ（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仮称）を設置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612983" y="5637365"/>
            <a:ext cx="4338322" cy="945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南海トラフ巨大地震の被害想定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南海トラフ巨大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地震モデル・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被害想定手法検討会（内閣府）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日に第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回検討会を開催、令和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年春以降迄検討を実施予定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南海トラフ巨大地震対策検討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ワーキンググループ（内閣府）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日に第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回ワーキンググループを開催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448</Words>
  <PresentationFormat>画面に合わせる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2023-05-24T01:16:38Z</cp:lastPrinted>
  <dcterms:created xsi:type="dcterms:W3CDTF">2023-04-14T08:08:46Z</dcterms:created>
  <dcterms:modified xsi:type="dcterms:W3CDTF">2023-06-26T00:28:23Z</dcterms:modified>
</cp:coreProperties>
</file>