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7" r:id="rId2"/>
    <p:sldId id="261" r:id="rId3"/>
    <p:sldId id="262" r:id="rId4"/>
    <p:sldId id="282" r:id="rId5"/>
    <p:sldId id="264" r:id="rId6"/>
    <p:sldId id="277" r:id="rId7"/>
    <p:sldId id="278" r:id="rId8"/>
    <p:sldId id="273" r:id="rId9"/>
    <p:sldId id="267" r:id="rId10"/>
    <p:sldId id="279" r:id="rId11"/>
    <p:sldId id="280" r:id="rId12"/>
    <p:sldId id="276" r:id="rId13"/>
    <p:sldId id="284" r:id="rId14"/>
    <p:sldId id="281"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6600"/>
    <a:srgbClr val="FF00FF"/>
    <a:srgbClr val="7C7C7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62" autoAdjust="0"/>
    <p:restoredTop sz="94660"/>
  </p:normalViewPr>
  <p:slideViewPr>
    <p:cSldViewPr snapToGrid="0">
      <p:cViewPr varScale="1">
        <p:scale>
          <a:sx n="74" d="100"/>
          <a:sy n="74" d="100"/>
        </p:scale>
        <p:origin x="14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______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______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______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______13.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400" dirty="0" smtClean="0">
                <a:latin typeface="Meiryo UI" panose="020B0604030504040204" pitchFamily="50" charset="-128"/>
                <a:ea typeface="Meiryo UI" panose="020B0604030504040204" pitchFamily="50" charset="-128"/>
              </a:rPr>
              <a:t>大阪府の人口及び年齢構成の変化</a:t>
            </a:r>
            <a:endParaRPr lang="ja-JP" altLang="en-US" sz="1400" dirty="0">
              <a:latin typeface="Meiryo UI" panose="020B0604030504040204" pitchFamily="50" charset="-128"/>
              <a:ea typeface="Meiryo UI" panose="020B0604030504040204" pitchFamily="50" charset="-128"/>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stacked"/>
        <c:varyColors val="0"/>
        <c:ser>
          <c:idx val="0"/>
          <c:order val="0"/>
          <c:tx>
            <c:strRef>
              <c:f>Sheet1!$B$1</c:f>
              <c:strCache>
                <c:ptCount val="1"/>
                <c:pt idx="0">
                  <c:v>15歳未満</c:v>
                </c:pt>
              </c:strCache>
            </c:strRef>
          </c:tx>
          <c:spPr>
            <a:solidFill>
              <a:schemeClr val="accent1">
                <a:lumMod val="40000"/>
                <a:lumOff val="60000"/>
              </a:schemeClr>
            </a:solidFill>
            <a:ln>
              <a:noFill/>
            </a:ln>
            <a:effectLst/>
          </c:spPr>
          <c:invertIfNegative val="0"/>
          <c:cat>
            <c:strRef>
              <c:f>Sheet1!$A$2:$A$3</c:f>
              <c:strCache>
                <c:ptCount val="2"/>
                <c:pt idx="0">
                  <c:v>H22</c:v>
                </c:pt>
                <c:pt idx="1">
                  <c:v>R2</c:v>
                </c:pt>
              </c:strCache>
            </c:strRef>
          </c:cat>
          <c:val>
            <c:numRef>
              <c:f>Sheet1!$B$2:$B$3</c:f>
              <c:numCache>
                <c:formatCode>#,##0_);[Red]\(#,##0\)</c:formatCode>
                <c:ptCount val="2"/>
                <c:pt idx="0">
                  <c:v>1165200</c:v>
                </c:pt>
                <c:pt idx="1">
                  <c:v>1029499</c:v>
                </c:pt>
              </c:numCache>
            </c:numRef>
          </c:val>
          <c:extLst>
            <c:ext xmlns:c16="http://schemas.microsoft.com/office/drawing/2014/chart" uri="{C3380CC4-5D6E-409C-BE32-E72D297353CC}">
              <c16:uniqueId val="{00000000-E81D-49B1-A1C3-FF138E8D8DFF}"/>
            </c:ext>
          </c:extLst>
        </c:ser>
        <c:ser>
          <c:idx val="1"/>
          <c:order val="1"/>
          <c:tx>
            <c:strRef>
              <c:f>Sheet1!$C$1</c:f>
              <c:strCache>
                <c:ptCount val="1"/>
                <c:pt idx="0">
                  <c:v>15～64歳</c:v>
                </c:pt>
              </c:strCache>
            </c:strRef>
          </c:tx>
          <c:spPr>
            <a:solidFill>
              <a:schemeClr val="accent2"/>
            </a:solidFill>
            <a:ln>
              <a:noFill/>
            </a:ln>
            <a:effectLst/>
          </c:spPr>
          <c:invertIfNegative val="0"/>
          <c:cat>
            <c:strRef>
              <c:f>Sheet1!$A$2:$A$3</c:f>
              <c:strCache>
                <c:ptCount val="2"/>
                <c:pt idx="0">
                  <c:v>H22</c:v>
                </c:pt>
                <c:pt idx="1">
                  <c:v>R2</c:v>
                </c:pt>
              </c:strCache>
            </c:strRef>
          </c:cat>
          <c:val>
            <c:numRef>
              <c:f>Sheet1!$C$2:$C$3</c:f>
              <c:numCache>
                <c:formatCode>#,##0_);[Red]\(#,##0\)</c:formatCode>
                <c:ptCount val="2"/>
                <c:pt idx="0">
                  <c:v>5648070</c:v>
                </c:pt>
                <c:pt idx="1">
                  <c:v>5199504</c:v>
                </c:pt>
              </c:numCache>
            </c:numRef>
          </c:val>
          <c:extLst>
            <c:ext xmlns:c16="http://schemas.microsoft.com/office/drawing/2014/chart" uri="{C3380CC4-5D6E-409C-BE32-E72D297353CC}">
              <c16:uniqueId val="{00000001-E81D-49B1-A1C3-FF138E8D8DFF}"/>
            </c:ext>
          </c:extLst>
        </c:ser>
        <c:ser>
          <c:idx val="2"/>
          <c:order val="2"/>
          <c:tx>
            <c:strRef>
              <c:f>Sheet1!$D$1</c:f>
              <c:strCache>
                <c:ptCount val="1"/>
                <c:pt idx="0">
                  <c:v>65～74歳</c:v>
                </c:pt>
              </c:strCache>
            </c:strRef>
          </c:tx>
          <c:spPr>
            <a:solidFill>
              <a:schemeClr val="accent3"/>
            </a:solidFill>
            <a:ln>
              <a:noFill/>
            </a:ln>
            <a:effectLst/>
          </c:spPr>
          <c:invertIfNegative val="0"/>
          <c:cat>
            <c:strRef>
              <c:f>Sheet1!$A$2:$A$3</c:f>
              <c:strCache>
                <c:ptCount val="2"/>
                <c:pt idx="0">
                  <c:v>H22</c:v>
                </c:pt>
                <c:pt idx="1">
                  <c:v>R2</c:v>
                </c:pt>
              </c:strCache>
            </c:strRef>
          </c:cat>
          <c:val>
            <c:numRef>
              <c:f>Sheet1!$D$2:$D$3</c:f>
              <c:numCache>
                <c:formatCode>#,##0_);[Red]\(#,##0\)</c:formatCode>
                <c:ptCount val="2"/>
                <c:pt idx="0">
                  <c:v>1129641</c:v>
                </c:pt>
                <c:pt idx="1">
                  <c:v>1117981</c:v>
                </c:pt>
              </c:numCache>
            </c:numRef>
          </c:val>
          <c:extLst>
            <c:ext xmlns:c16="http://schemas.microsoft.com/office/drawing/2014/chart" uri="{C3380CC4-5D6E-409C-BE32-E72D297353CC}">
              <c16:uniqueId val="{00000002-E81D-49B1-A1C3-FF138E8D8DFF}"/>
            </c:ext>
          </c:extLst>
        </c:ser>
        <c:ser>
          <c:idx val="3"/>
          <c:order val="3"/>
          <c:tx>
            <c:strRef>
              <c:f>Sheet1!$E$1</c:f>
              <c:strCache>
                <c:ptCount val="1"/>
                <c:pt idx="0">
                  <c:v>75歳以上</c:v>
                </c:pt>
              </c:strCache>
            </c:strRef>
          </c:tx>
          <c:spPr>
            <a:solidFill>
              <a:schemeClr val="accent4"/>
            </a:solidFill>
            <a:ln>
              <a:noFill/>
            </a:ln>
            <a:effectLst/>
          </c:spPr>
          <c:invertIfNegative val="0"/>
          <c:cat>
            <c:strRef>
              <c:f>Sheet1!$A$2:$A$3</c:f>
              <c:strCache>
                <c:ptCount val="2"/>
                <c:pt idx="0">
                  <c:v>H22</c:v>
                </c:pt>
                <c:pt idx="1">
                  <c:v>R2</c:v>
                </c:pt>
              </c:strCache>
            </c:strRef>
          </c:cat>
          <c:val>
            <c:numRef>
              <c:f>Sheet1!$E$2:$E$3</c:f>
              <c:numCache>
                <c:formatCode>#,##0_);[Red]\(#,##0\)</c:formatCode>
                <c:ptCount val="2"/>
                <c:pt idx="0">
                  <c:v>833107</c:v>
                </c:pt>
                <c:pt idx="1">
                  <c:v>1243742</c:v>
                </c:pt>
              </c:numCache>
            </c:numRef>
          </c:val>
          <c:extLst>
            <c:ext xmlns:c16="http://schemas.microsoft.com/office/drawing/2014/chart" uri="{C3380CC4-5D6E-409C-BE32-E72D297353CC}">
              <c16:uniqueId val="{00000003-E81D-49B1-A1C3-FF138E8D8DFF}"/>
            </c:ext>
          </c:extLst>
        </c:ser>
        <c:ser>
          <c:idx val="4"/>
          <c:order val="4"/>
          <c:tx>
            <c:strRef>
              <c:f>Sheet1!$F$1</c:f>
              <c:strCache>
                <c:ptCount val="1"/>
                <c:pt idx="0">
                  <c:v>年齢不詳</c:v>
                </c:pt>
              </c:strCache>
            </c:strRef>
          </c:tx>
          <c:spPr>
            <a:solidFill>
              <a:schemeClr val="accent5"/>
            </a:solidFill>
            <a:ln>
              <a:noFill/>
            </a:ln>
            <a:effectLst/>
          </c:spPr>
          <c:invertIfNegative val="0"/>
          <c:cat>
            <c:strRef>
              <c:f>Sheet1!$A$2:$A$3</c:f>
              <c:strCache>
                <c:ptCount val="2"/>
                <c:pt idx="0">
                  <c:v>H22</c:v>
                </c:pt>
                <c:pt idx="1">
                  <c:v>R2</c:v>
                </c:pt>
              </c:strCache>
            </c:strRef>
          </c:cat>
          <c:val>
            <c:numRef>
              <c:f>Sheet1!$F$2:$F$3</c:f>
              <c:numCache>
                <c:formatCode>#,##0_);[Red]\(#,##0\)</c:formatCode>
                <c:ptCount val="2"/>
                <c:pt idx="0">
                  <c:v>89227</c:v>
                </c:pt>
                <c:pt idx="1">
                  <c:v>246959</c:v>
                </c:pt>
              </c:numCache>
            </c:numRef>
          </c:val>
          <c:extLst>
            <c:ext xmlns:c16="http://schemas.microsoft.com/office/drawing/2014/chart" uri="{C3380CC4-5D6E-409C-BE32-E72D297353CC}">
              <c16:uniqueId val="{00000004-E81D-49B1-A1C3-FF138E8D8DFF}"/>
            </c:ext>
          </c:extLst>
        </c:ser>
        <c:dLbls>
          <c:showLegendKey val="0"/>
          <c:showVal val="0"/>
          <c:showCatName val="0"/>
          <c:showSerName val="0"/>
          <c:showPercent val="0"/>
          <c:showBubbleSize val="0"/>
        </c:dLbls>
        <c:gapWidth val="150"/>
        <c:overlap val="100"/>
        <c:axId val="1631976815"/>
        <c:axId val="1631972239"/>
      </c:barChart>
      <c:catAx>
        <c:axId val="16319768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31972239"/>
        <c:crosses val="autoZero"/>
        <c:auto val="1"/>
        <c:lblAlgn val="ctr"/>
        <c:lblOffset val="100"/>
        <c:noMultiLvlLbl val="0"/>
      </c:catAx>
      <c:valAx>
        <c:axId val="1631972239"/>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31976815"/>
        <c:crosses val="autoZero"/>
        <c:crossBetween val="between"/>
        <c:majorUnit val="2000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517546127629568"/>
          <c:y val="6.4702202352438495E-2"/>
          <c:w val="0.76198871782818189"/>
          <c:h val="0.81736228352964679"/>
        </c:manualLayout>
      </c:layout>
      <c:barChart>
        <c:barDir val="col"/>
        <c:grouping val="stacked"/>
        <c:varyColors val="0"/>
        <c:ser>
          <c:idx val="0"/>
          <c:order val="0"/>
          <c:tx>
            <c:strRef>
              <c:f>Sheet1!$B$1</c:f>
              <c:strCache>
                <c:ptCount val="1"/>
                <c:pt idx="0">
                  <c:v>保守台数</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H25</c:v>
                </c:pt>
                <c:pt idx="1">
                  <c:v>R2</c:v>
                </c:pt>
              </c:strCache>
            </c:strRef>
          </c:cat>
          <c:val>
            <c:numRef>
              <c:f>Sheet1!$B$2:$B$3</c:f>
              <c:numCache>
                <c:formatCode>#,##0_);[Red]\(#,##0\)</c:formatCode>
                <c:ptCount val="2"/>
                <c:pt idx="0">
                  <c:v>69578</c:v>
                </c:pt>
                <c:pt idx="1">
                  <c:v>78771</c:v>
                </c:pt>
              </c:numCache>
            </c:numRef>
          </c:val>
          <c:extLst>
            <c:ext xmlns:c16="http://schemas.microsoft.com/office/drawing/2014/chart" uri="{C3380CC4-5D6E-409C-BE32-E72D297353CC}">
              <c16:uniqueId val="{00000000-2437-411F-B66A-69DB415E4472}"/>
            </c:ext>
          </c:extLst>
        </c:ser>
        <c:dLbls>
          <c:showLegendKey val="0"/>
          <c:showVal val="0"/>
          <c:showCatName val="0"/>
          <c:showSerName val="0"/>
          <c:showPercent val="0"/>
          <c:showBubbleSize val="0"/>
        </c:dLbls>
        <c:gapWidth val="150"/>
        <c:overlap val="100"/>
        <c:axId val="109067039"/>
        <c:axId val="109057887"/>
      </c:barChart>
      <c:catAx>
        <c:axId val="109067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57887"/>
        <c:crosses val="autoZero"/>
        <c:auto val="1"/>
        <c:lblAlgn val="ctr"/>
        <c:lblOffset val="100"/>
        <c:noMultiLvlLbl val="0"/>
      </c:catAx>
      <c:valAx>
        <c:axId val="109057887"/>
        <c:scaling>
          <c:orientation val="minMax"/>
          <c:max val="80000"/>
          <c:min val="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67039"/>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83803217895650817"/>
          <c:y val="8.1785740866233914E-2"/>
          <c:w val="0.16196782104349186"/>
          <c:h val="0.1148161495403248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124681142460566"/>
          <c:y val="3.8807056857948004E-2"/>
          <c:w val="0.75652135191905168"/>
          <c:h val="0.86469852603013486"/>
        </c:manualLayout>
      </c:layout>
      <c:lineChart>
        <c:grouping val="standard"/>
        <c:varyColors val="0"/>
        <c:ser>
          <c:idx val="0"/>
          <c:order val="0"/>
          <c:tx>
            <c:strRef>
              <c:f>Sheet1!$A$2</c:f>
              <c:strCache>
                <c:ptCount val="1"/>
                <c:pt idx="0">
                  <c:v>契約数</c:v>
                </c:pt>
              </c:strCache>
            </c:strRef>
          </c:tx>
          <c:spPr>
            <a:ln w="28575" cap="rnd">
              <a:solidFill>
                <a:srgbClr val="0000CC"/>
              </a:solidFill>
              <a:round/>
            </a:ln>
            <a:effectLst/>
          </c:spPr>
          <c:marker>
            <c:symbol val="circle"/>
            <c:size val="5"/>
            <c:spPr>
              <a:solidFill>
                <a:schemeClr val="accent1"/>
              </a:solidFill>
              <a:ln w="9525">
                <a:solidFill>
                  <a:srgbClr val="0000CC"/>
                </a:solidFill>
              </a:ln>
              <a:effectLst/>
            </c:spPr>
          </c:marker>
          <c:cat>
            <c:strRef>
              <c:f>Sheet1!$B$1:$L$1</c:f>
              <c:strCache>
                <c:ptCount val="11"/>
                <c:pt idx="0">
                  <c:v>H23</c:v>
                </c:pt>
                <c:pt idx="1">
                  <c:v>H24</c:v>
                </c:pt>
                <c:pt idx="2">
                  <c:v>H25</c:v>
                </c:pt>
                <c:pt idx="3">
                  <c:v>H26</c:v>
                </c:pt>
                <c:pt idx="4">
                  <c:v>H27</c:v>
                </c:pt>
                <c:pt idx="5">
                  <c:v>H28</c:v>
                </c:pt>
                <c:pt idx="6">
                  <c:v>H29</c:v>
                </c:pt>
                <c:pt idx="7">
                  <c:v>H30</c:v>
                </c:pt>
                <c:pt idx="8">
                  <c:v>R1</c:v>
                </c:pt>
                <c:pt idx="9">
                  <c:v>R2</c:v>
                </c:pt>
                <c:pt idx="10">
                  <c:v>R3</c:v>
                </c:pt>
              </c:strCache>
            </c:strRef>
          </c:cat>
          <c:val>
            <c:numRef>
              <c:f>Sheet1!$B$2:$L$2</c:f>
              <c:numCache>
                <c:formatCode>#,##0_);[Red]\(#,##0\)</c:formatCode>
                <c:ptCount val="11"/>
                <c:pt idx="0">
                  <c:v>9732219</c:v>
                </c:pt>
                <c:pt idx="1">
                  <c:v>10309380</c:v>
                </c:pt>
                <c:pt idx="2">
                  <c:v>10779924</c:v>
                </c:pt>
                <c:pt idx="3">
                  <c:v>11070243</c:v>
                </c:pt>
                <c:pt idx="4">
                  <c:v>11210611</c:v>
                </c:pt>
                <c:pt idx="5">
                  <c:v>11283150</c:v>
                </c:pt>
                <c:pt idx="6">
                  <c:v>11415942</c:v>
                </c:pt>
                <c:pt idx="7">
                  <c:v>11562119</c:v>
                </c:pt>
                <c:pt idx="8">
                  <c:v>11585950</c:v>
                </c:pt>
                <c:pt idx="9">
                  <c:v>12229891</c:v>
                </c:pt>
                <c:pt idx="10">
                  <c:v>12617342</c:v>
                </c:pt>
              </c:numCache>
            </c:numRef>
          </c:val>
          <c:smooth val="0"/>
          <c:extLst>
            <c:ext xmlns:c16="http://schemas.microsoft.com/office/drawing/2014/chart" uri="{C3380CC4-5D6E-409C-BE32-E72D297353CC}">
              <c16:uniqueId val="{00000000-C282-40FF-995A-DEDA55A06E63}"/>
            </c:ext>
          </c:extLst>
        </c:ser>
        <c:ser>
          <c:idx val="1"/>
          <c:order val="1"/>
          <c:tx>
            <c:strRef>
              <c:f>Sheet1!$A$3</c:f>
              <c:strCache>
                <c:ptCount val="1"/>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Sheet1!$B$1:$L$1</c:f>
              <c:strCache>
                <c:ptCount val="11"/>
                <c:pt idx="0">
                  <c:v>H23</c:v>
                </c:pt>
                <c:pt idx="1">
                  <c:v>H24</c:v>
                </c:pt>
                <c:pt idx="2">
                  <c:v>H25</c:v>
                </c:pt>
                <c:pt idx="3">
                  <c:v>H26</c:v>
                </c:pt>
                <c:pt idx="4">
                  <c:v>H27</c:v>
                </c:pt>
                <c:pt idx="5">
                  <c:v>H28</c:v>
                </c:pt>
                <c:pt idx="6">
                  <c:v>H29</c:v>
                </c:pt>
                <c:pt idx="7">
                  <c:v>H30</c:v>
                </c:pt>
                <c:pt idx="8">
                  <c:v>R1</c:v>
                </c:pt>
                <c:pt idx="9">
                  <c:v>R2</c:v>
                </c:pt>
                <c:pt idx="10">
                  <c:v>R3</c:v>
                </c:pt>
              </c:strCache>
            </c:strRef>
          </c:cat>
          <c:val>
            <c:numRef>
              <c:f>Sheet1!$B$3:$L$3</c:f>
              <c:numCache>
                <c:formatCode>General</c:formatCode>
                <c:ptCount val="11"/>
                <c:pt idx="0" formatCode="#,##0_);[Red]\(#,##0\)">
                  <c:v>0</c:v>
                </c:pt>
              </c:numCache>
            </c:numRef>
          </c:val>
          <c:smooth val="0"/>
          <c:extLst>
            <c:ext xmlns:c16="http://schemas.microsoft.com/office/drawing/2014/chart" uri="{C3380CC4-5D6E-409C-BE32-E72D297353CC}">
              <c16:uniqueId val="{00000000-ED9A-4291-A8D1-861B129862D1}"/>
            </c:ext>
          </c:extLst>
        </c:ser>
        <c:dLbls>
          <c:showLegendKey val="0"/>
          <c:showVal val="0"/>
          <c:showCatName val="0"/>
          <c:showSerName val="0"/>
          <c:showPercent val="0"/>
          <c:showBubbleSize val="0"/>
        </c:dLbls>
        <c:marker val="1"/>
        <c:smooth val="0"/>
        <c:axId val="143815407"/>
        <c:axId val="143803343"/>
      </c:lineChart>
      <c:catAx>
        <c:axId val="1438154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43803343"/>
        <c:crosses val="autoZero"/>
        <c:auto val="1"/>
        <c:lblAlgn val="ctr"/>
        <c:lblOffset val="100"/>
        <c:noMultiLvlLbl val="0"/>
      </c:catAx>
      <c:valAx>
        <c:axId val="143803343"/>
        <c:scaling>
          <c:orientation val="minMax"/>
          <c:min val="80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43815407"/>
        <c:crosses val="autoZero"/>
        <c:crossBetween val="between"/>
      </c:valAx>
      <c:spPr>
        <a:noFill/>
        <a:ln>
          <a:noFill/>
        </a:ln>
        <a:effectLst/>
      </c:spPr>
    </c:plotArea>
    <c:legend>
      <c:legendPos val="b"/>
      <c:layout>
        <c:manualLayout>
          <c:xMode val="edge"/>
          <c:yMode val="edge"/>
          <c:x val="0.74629230053638207"/>
          <c:y val="0.7273140850092924"/>
          <c:w val="0.25370769946361793"/>
          <c:h val="6.453820610546746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542308495140591"/>
          <c:y val="4.171352322238929E-2"/>
          <c:w val="0.77640872584366183"/>
          <c:h val="0.85273450543900842"/>
        </c:manualLayout>
      </c:layout>
      <c:lineChart>
        <c:grouping val="standard"/>
        <c:varyColors val="0"/>
        <c:ser>
          <c:idx val="0"/>
          <c:order val="0"/>
          <c:tx>
            <c:strRef>
              <c:f>Sheet1!$A$2</c:f>
              <c:strCache>
                <c:ptCount val="1"/>
                <c:pt idx="0">
                  <c:v>携帯保有世帯率（全国）</c:v>
                </c:pt>
              </c:strCache>
            </c:strRef>
          </c:tx>
          <c:spPr>
            <a:ln w="28575" cap="rnd">
              <a:solidFill>
                <a:srgbClr val="FF0000"/>
              </a:solidFill>
              <a:prstDash val="sysDash"/>
              <a:round/>
            </a:ln>
            <a:effectLst/>
          </c:spPr>
          <c:marker>
            <c:symbol val="none"/>
          </c:marker>
          <c:cat>
            <c:strRef>
              <c:f>Sheet1!$B$1:$L$1</c:f>
              <c:strCache>
                <c:ptCount val="11"/>
                <c:pt idx="0">
                  <c:v>H23</c:v>
                </c:pt>
                <c:pt idx="1">
                  <c:v>H24</c:v>
                </c:pt>
                <c:pt idx="2">
                  <c:v>H25</c:v>
                </c:pt>
                <c:pt idx="3">
                  <c:v>H26</c:v>
                </c:pt>
                <c:pt idx="4">
                  <c:v>H27</c:v>
                </c:pt>
                <c:pt idx="5">
                  <c:v>H28</c:v>
                </c:pt>
                <c:pt idx="6">
                  <c:v>H29</c:v>
                </c:pt>
                <c:pt idx="7">
                  <c:v>H30</c:v>
                </c:pt>
                <c:pt idx="8">
                  <c:v>R1</c:v>
                </c:pt>
                <c:pt idx="9">
                  <c:v>R2</c:v>
                </c:pt>
                <c:pt idx="10">
                  <c:v>R3</c:v>
                </c:pt>
              </c:strCache>
            </c:strRef>
          </c:cat>
          <c:val>
            <c:numRef>
              <c:f>Sheet1!$B$2:$L$2</c:f>
              <c:numCache>
                <c:formatCode>0.0%</c:formatCode>
                <c:ptCount val="11"/>
                <c:pt idx="0">
                  <c:v>0.94499999999999995</c:v>
                </c:pt>
                <c:pt idx="1">
                  <c:v>0.94499999999999995</c:v>
                </c:pt>
                <c:pt idx="2">
                  <c:v>0.94799999999999995</c:v>
                </c:pt>
                <c:pt idx="3">
                  <c:v>0.94599999999999995</c:v>
                </c:pt>
                <c:pt idx="4">
                  <c:v>0.95799999999999996</c:v>
                </c:pt>
                <c:pt idx="5">
                  <c:v>0.94699999999999995</c:v>
                </c:pt>
                <c:pt idx="6">
                  <c:v>0.94799999999999995</c:v>
                </c:pt>
                <c:pt idx="7">
                  <c:v>0.95699999999999996</c:v>
                </c:pt>
                <c:pt idx="8">
                  <c:v>0.96099999999999997</c:v>
                </c:pt>
                <c:pt idx="9">
                  <c:v>0.96799999999999997</c:v>
                </c:pt>
                <c:pt idx="10">
                  <c:v>0.97299999999999998</c:v>
                </c:pt>
              </c:numCache>
            </c:numRef>
          </c:val>
          <c:smooth val="0"/>
          <c:extLst>
            <c:ext xmlns:c16="http://schemas.microsoft.com/office/drawing/2014/chart" uri="{C3380CC4-5D6E-409C-BE32-E72D297353CC}">
              <c16:uniqueId val="{00000000-4205-4AFD-BC4D-8ECB2D3A5C87}"/>
            </c:ext>
          </c:extLst>
        </c:ser>
        <c:ser>
          <c:idx val="1"/>
          <c:order val="1"/>
          <c:tx>
            <c:strRef>
              <c:f>Sheet1!$A$3</c:f>
              <c:strCache>
                <c:ptCount val="1"/>
                <c:pt idx="0">
                  <c:v>スマートフォン保有世帯率（全国）</c:v>
                </c:pt>
              </c:strCache>
            </c:strRef>
          </c:tx>
          <c:spPr>
            <a:ln w="28575" cap="rnd">
              <a:solidFill>
                <a:srgbClr val="FF00FF"/>
              </a:solidFill>
              <a:prstDash val="sysDash"/>
              <a:round/>
            </a:ln>
            <a:effectLst/>
          </c:spPr>
          <c:marker>
            <c:symbol val="none"/>
          </c:marker>
          <c:cat>
            <c:strRef>
              <c:f>Sheet1!$B$1:$L$1</c:f>
              <c:strCache>
                <c:ptCount val="11"/>
                <c:pt idx="0">
                  <c:v>H23</c:v>
                </c:pt>
                <c:pt idx="1">
                  <c:v>H24</c:v>
                </c:pt>
                <c:pt idx="2">
                  <c:v>H25</c:v>
                </c:pt>
                <c:pt idx="3">
                  <c:v>H26</c:v>
                </c:pt>
                <c:pt idx="4">
                  <c:v>H27</c:v>
                </c:pt>
                <c:pt idx="5">
                  <c:v>H28</c:v>
                </c:pt>
                <c:pt idx="6">
                  <c:v>H29</c:v>
                </c:pt>
                <c:pt idx="7">
                  <c:v>H30</c:v>
                </c:pt>
                <c:pt idx="8">
                  <c:v>R1</c:v>
                </c:pt>
                <c:pt idx="9">
                  <c:v>R2</c:v>
                </c:pt>
                <c:pt idx="10">
                  <c:v>R3</c:v>
                </c:pt>
              </c:strCache>
            </c:strRef>
          </c:cat>
          <c:val>
            <c:numRef>
              <c:f>Sheet1!$B$3:$L$3</c:f>
              <c:numCache>
                <c:formatCode>0.0%</c:formatCode>
                <c:ptCount val="11"/>
                <c:pt idx="0">
                  <c:v>0.29299999999999998</c:v>
                </c:pt>
                <c:pt idx="1">
                  <c:v>0.495</c:v>
                </c:pt>
                <c:pt idx="2">
                  <c:v>0.626</c:v>
                </c:pt>
                <c:pt idx="3">
                  <c:v>0.64200000000000002</c:v>
                </c:pt>
                <c:pt idx="4">
                  <c:v>0.72</c:v>
                </c:pt>
                <c:pt idx="5">
                  <c:v>0.71799999999999997</c:v>
                </c:pt>
                <c:pt idx="6">
                  <c:v>0.751</c:v>
                </c:pt>
                <c:pt idx="7">
                  <c:v>0.79200000000000004</c:v>
                </c:pt>
                <c:pt idx="8">
                  <c:v>0.83399999999999996</c:v>
                </c:pt>
                <c:pt idx="9">
                  <c:v>0.86799999999999999</c:v>
                </c:pt>
                <c:pt idx="10">
                  <c:v>0.88600000000000001</c:v>
                </c:pt>
              </c:numCache>
            </c:numRef>
          </c:val>
          <c:smooth val="0"/>
          <c:extLst>
            <c:ext xmlns:c16="http://schemas.microsoft.com/office/drawing/2014/chart" uri="{C3380CC4-5D6E-409C-BE32-E72D297353CC}">
              <c16:uniqueId val="{00000001-4205-4AFD-BC4D-8ECB2D3A5C87}"/>
            </c:ext>
          </c:extLst>
        </c:ser>
        <c:ser>
          <c:idx val="2"/>
          <c:order val="2"/>
          <c:tx>
            <c:strRef>
              <c:f>Sheet1!$A$4</c:f>
              <c:strCache>
                <c:ptCount val="1"/>
                <c:pt idx="0">
                  <c:v>携帯保有世帯率（大阪府）</c:v>
                </c:pt>
              </c:strCache>
            </c:strRef>
          </c:tx>
          <c:spPr>
            <a:ln w="28575" cap="rnd">
              <a:solidFill>
                <a:srgbClr val="0000CC"/>
              </a:solidFill>
              <a:round/>
            </a:ln>
            <a:effectLst/>
          </c:spPr>
          <c:marker>
            <c:symbol val="none"/>
          </c:marker>
          <c:cat>
            <c:strRef>
              <c:f>Sheet1!$B$1:$L$1</c:f>
              <c:strCache>
                <c:ptCount val="11"/>
                <c:pt idx="0">
                  <c:v>H23</c:v>
                </c:pt>
                <c:pt idx="1">
                  <c:v>H24</c:v>
                </c:pt>
                <c:pt idx="2">
                  <c:v>H25</c:v>
                </c:pt>
                <c:pt idx="3">
                  <c:v>H26</c:v>
                </c:pt>
                <c:pt idx="4">
                  <c:v>H27</c:v>
                </c:pt>
                <c:pt idx="5">
                  <c:v>H28</c:v>
                </c:pt>
                <c:pt idx="6">
                  <c:v>H29</c:v>
                </c:pt>
                <c:pt idx="7">
                  <c:v>H30</c:v>
                </c:pt>
                <c:pt idx="8">
                  <c:v>R1</c:v>
                </c:pt>
                <c:pt idx="9">
                  <c:v>R2</c:v>
                </c:pt>
                <c:pt idx="10">
                  <c:v>R3</c:v>
                </c:pt>
              </c:strCache>
            </c:strRef>
          </c:cat>
          <c:val>
            <c:numRef>
              <c:f>Sheet1!$B$4:$L$4</c:f>
              <c:numCache>
                <c:formatCode>0.0%</c:formatCode>
                <c:ptCount val="11"/>
                <c:pt idx="0">
                  <c:v>0.93600000000000005</c:v>
                </c:pt>
                <c:pt idx="1">
                  <c:v>0.94599999999999995</c:v>
                </c:pt>
                <c:pt idx="2">
                  <c:v>0.95199999999999996</c:v>
                </c:pt>
                <c:pt idx="3">
                  <c:v>0.95499999999999996</c:v>
                </c:pt>
                <c:pt idx="4">
                  <c:v>0.94399999999999995</c:v>
                </c:pt>
                <c:pt idx="5">
                  <c:v>0.92900000000000005</c:v>
                </c:pt>
                <c:pt idx="6">
                  <c:v>0.95199999999999996</c:v>
                </c:pt>
                <c:pt idx="7">
                  <c:v>0.96699999999999997</c:v>
                </c:pt>
                <c:pt idx="8">
                  <c:v>0.95299999999999996</c:v>
                </c:pt>
                <c:pt idx="9">
                  <c:v>0.97299999999999998</c:v>
                </c:pt>
                <c:pt idx="10">
                  <c:v>0.97699999999999998</c:v>
                </c:pt>
              </c:numCache>
            </c:numRef>
          </c:val>
          <c:smooth val="0"/>
          <c:extLst>
            <c:ext xmlns:c16="http://schemas.microsoft.com/office/drawing/2014/chart" uri="{C3380CC4-5D6E-409C-BE32-E72D297353CC}">
              <c16:uniqueId val="{00000002-4205-4AFD-BC4D-8ECB2D3A5C87}"/>
            </c:ext>
          </c:extLst>
        </c:ser>
        <c:ser>
          <c:idx val="3"/>
          <c:order val="3"/>
          <c:tx>
            <c:strRef>
              <c:f>Sheet1!$A$5</c:f>
              <c:strCache>
                <c:ptCount val="1"/>
                <c:pt idx="0">
                  <c:v>スマートフォン保有世帯率（大阪府）</c:v>
                </c:pt>
              </c:strCache>
            </c:strRef>
          </c:tx>
          <c:spPr>
            <a:ln w="28575" cap="rnd">
              <a:solidFill>
                <a:srgbClr val="00B0F0"/>
              </a:solidFill>
              <a:round/>
            </a:ln>
            <a:effectLst/>
          </c:spPr>
          <c:marker>
            <c:symbol val="none"/>
          </c:marker>
          <c:cat>
            <c:strRef>
              <c:f>Sheet1!$B$1:$L$1</c:f>
              <c:strCache>
                <c:ptCount val="11"/>
                <c:pt idx="0">
                  <c:v>H23</c:v>
                </c:pt>
                <c:pt idx="1">
                  <c:v>H24</c:v>
                </c:pt>
                <c:pt idx="2">
                  <c:v>H25</c:v>
                </c:pt>
                <c:pt idx="3">
                  <c:v>H26</c:v>
                </c:pt>
                <c:pt idx="4">
                  <c:v>H27</c:v>
                </c:pt>
                <c:pt idx="5">
                  <c:v>H28</c:v>
                </c:pt>
                <c:pt idx="6">
                  <c:v>H29</c:v>
                </c:pt>
                <c:pt idx="7">
                  <c:v>H30</c:v>
                </c:pt>
                <c:pt idx="8">
                  <c:v>R1</c:v>
                </c:pt>
                <c:pt idx="9">
                  <c:v>R2</c:v>
                </c:pt>
                <c:pt idx="10">
                  <c:v>R3</c:v>
                </c:pt>
              </c:strCache>
            </c:strRef>
          </c:cat>
          <c:val>
            <c:numRef>
              <c:f>Sheet1!$B$5:$L$5</c:f>
              <c:numCache>
                <c:formatCode>0.0%</c:formatCode>
                <c:ptCount val="11"/>
                <c:pt idx="0">
                  <c:v>0.29599999999999999</c:v>
                </c:pt>
                <c:pt idx="1">
                  <c:v>0.52700000000000002</c:v>
                </c:pt>
                <c:pt idx="2">
                  <c:v>0.65400000000000003</c:v>
                </c:pt>
                <c:pt idx="3">
                  <c:v>0.69299999999999995</c:v>
                </c:pt>
                <c:pt idx="4">
                  <c:v>0.71699999999999997</c:v>
                </c:pt>
                <c:pt idx="5">
                  <c:v>0.70499999999999996</c:v>
                </c:pt>
                <c:pt idx="6">
                  <c:v>0.76</c:v>
                </c:pt>
                <c:pt idx="7">
                  <c:v>0.79300000000000004</c:v>
                </c:pt>
                <c:pt idx="8">
                  <c:v>0.84499999999999997</c:v>
                </c:pt>
                <c:pt idx="9">
                  <c:v>0.878</c:v>
                </c:pt>
                <c:pt idx="10">
                  <c:v>0.88900000000000001</c:v>
                </c:pt>
              </c:numCache>
            </c:numRef>
          </c:val>
          <c:smooth val="0"/>
          <c:extLst>
            <c:ext xmlns:c16="http://schemas.microsoft.com/office/drawing/2014/chart" uri="{C3380CC4-5D6E-409C-BE32-E72D297353CC}">
              <c16:uniqueId val="{00000003-4205-4AFD-BC4D-8ECB2D3A5C87}"/>
            </c:ext>
          </c:extLst>
        </c:ser>
        <c:dLbls>
          <c:showLegendKey val="0"/>
          <c:showVal val="0"/>
          <c:showCatName val="0"/>
          <c:showSerName val="0"/>
          <c:showPercent val="0"/>
          <c:showBubbleSize val="0"/>
        </c:dLbls>
        <c:smooth val="0"/>
        <c:axId val="164531391"/>
        <c:axId val="164534303"/>
      </c:lineChart>
      <c:catAx>
        <c:axId val="1645313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4534303"/>
        <c:crosses val="autoZero"/>
        <c:auto val="1"/>
        <c:lblAlgn val="ctr"/>
        <c:lblOffset val="100"/>
        <c:noMultiLvlLbl val="0"/>
      </c:catAx>
      <c:valAx>
        <c:axId val="164534303"/>
        <c:scaling>
          <c:orientation val="minMax"/>
          <c:max val="1"/>
          <c:min val="0.2"/>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4531391"/>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Entry>
      <c:legendEntry>
        <c:idx val="1"/>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Entry>
      <c:legendEntry>
        <c:idx val="2"/>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Entry>
      <c:legendEntry>
        <c:idx val="3"/>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46910575996882248"/>
          <c:y val="0.57504972155661371"/>
          <c:w val="0.53089424003117758"/>
          <c:h val="0.302279837805359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70554461942258"/>
          <c:y val="3.8453248031496065E-2"/>
          <c:w val="0.85837778871391079"/>
          <c:h val="0.88437967519685035"/>
        </c:manualLayout>
      </c:layout>
      <c:lineChart>
        <c:grouping val="standard"/>
        <c:varyColors val="0"/>
        <c:ser>
          <c:idx val="0"/>
          <c:order val="0"/>
          <c:tx>
            <c:strRef>
              <c:f>Sheet1!$B$1</c:f>
              <c:strCache>
                <c:ptCount val="1"/>
                <c:pt idx="0">
                  <c:v>環状線</c:v>
                </c:pt>
              </c:strCache>
            </c:strRef>
          </c:tx>
          <c:spPr>
            <a:ln w="28575" cap="rnd">
              <a:solidFill>
                <a:schemeClr val="accent1"/>
              </a:solidFill>
              <a:round/>
            </a:ln>
            <a:effectLst/>
          </c:spPr>
          <c:marker>
            <c:symbol val="none"/>
          </c:marker>
          <c:cat>
            <c:strRef>
              <c:f>Sheet1!$A$2:$A$12</c:f>
              <c:strCache>
                <c:ptCount val="11"/>
                <c:pt idx="0">
                  <c:v>H23</c:v>
                </c:pt>
                <c:pt idx="1">
                  <c:v>H24</c:v>
                </c:pt>
                <c:pt idx="2">
                  <c:v>H25</c:v>
                </c:pt>
                <c:pt idx="3">
                  <c:v>H26</c:v>
                </c:pt>
                <c:pt idx="4">
                  <c:v>H27</c:v>
                </c:pt>
                <c:pt idx="5">
                  <c:v>H28</c:v>
                </c:pt>
                <c:pt idx="6">
                  <c:v>H29</c:v>
                </c:pt>
                <c:pt idx="7">
                  <c:v>H30</c:v>
                </c:pt>
                <c:pt idx="8">
                  <c:v>R1</c:v>
                </c:pt>
                <c:pt idx="9">
                  <c:v>R2</c:v>
                </c:pt>
                <c:pt idx="10">
                  <c:v>R3</c:v>
                </c:pt>
              </c:strCache>
            </c:strRef>
          </c:cat>
          <c:val>
            <c:numRef>
              <c:f>Sheet1!$B$2:$B$12</c:f>
              <c:numCache>
                <c:formatCode>#,##0_);[Red]\(#,##0\)</c:formatCode>
                <c:ptCount val="11"/>
                <c:pt idx="0">
                  <c:v>526587</c:v>
                </c:pt>
                <c:pt idx="1">
                  <c:v>529729</c:v>
                </c:pt>
                <c:pt idx="2">
                  <c:v>538071</c:v>
                </c:pt>
                <c:pt idx="3">
                  <c:v>537066</c:v>
                </c:pt>
                <c:pt idx="4">
                  <c:v>548951</c:v>
                </c:pt>
                <c:pt idx="5">
                  <c:v>558411</c:v>
                </c:pt>
                <c:pt idx="6">
                  <c:v>568206</c:v>
                </c:pt>
                <c:pt idx="7">
                  <c:v>573666</c:v>
                </c:pt>
                <c:pt idx="8">
                  <c:v>570238</c:v>
                </c:pt>
                <c:pt idx="9">
                  <c:v>418097</c:v>
                </c:pt>
                <c:pt idx="10">
                  <c:v>435978</c:v>
                </c:pt>
              </c:numCache>
            </c:numRef>
          </c:val>
          <c:smooth val="0"/>
          <c:extLst>
            <c:ext xmlns:c16="http://schemas.microsoft.com/office/drawing/2014/chart" uri="{C3380CC4-5D6E-409C-BE32-E72D297353CC}">
              <c16:uniqueId val="{00000000-80A7-4446-A0C0-A299B05AE0AF}"/>
            </c:ext>
          </c:extLst>
        </c:ser>
        <c:ser>
          <c:idx val="1"/>
          <c:order val="1"/>
          <c:tx>
            <c:strRef>
              <c:f>Sheet1!$C$1</c:f>
              <c:strCache>
                <c:ptCount val="1"/>
                <c:pt idx="0">
                  <c:v>東海道本線</c:v>
                </c:pt>
              </c:strCache>
            </c:strRef>
          </c:tx>
          <c:spPr>
            <a:ln w="28575" cap="rnd">
              <a:solidFill>
                <a:schemeClr val="accent2"/>
              </a:solidFill>
              <a:round/>
            </a:ln>
            <a:effectLst/>
          </c:spPr>
          <c:marker>
            <c:symbol val="none"/>
          </c:marker>
          <c:cat>
            <c:strRef>
              <c:f>Sheet1!$A$2:$A$12</c:f>
              <c:strCache>
                <c:ptCount val="11"/>
                <c:pt idx="0">
                  <c:v>H23</c:v>
                </c:pt>
                <c:pt idx="1">
                  <c:v>H24</c:v>
                </c:pt>
                <c:pt idx="2">
                  <c:v>H25</c:v>
                </c:pt>
                <c:pt idx="3">
                  <c:v>H26</c:v>
                </c:pt>
                <c:pt idx="4">
                  <c:v>H27</c:v>
                </c:pt>
                <c:pt idx="5">
                  <c:v>H28</c:v>
                </c:pt>
                <c:pt idx="6">
                  <c:v>H29</c:v>
                </c:pt>
                <c:pt idx="7">
                  <c:v>H30</c:v>
                </c:pt>
                <c:pt idx="8">
                  <c:v>R1</c:v>
                </c:pt>
                <c:pt idx="9">
                  <c:v>R2</c:v>
                </c:pt>
                <c:pt idx="10">
                  <c:v>R3</c:v>
                </c:pt>
              </c:strCache>
            </c:strRef>
          </c:cat>
          <c:val>
            <c:numRef>
              <c:f>Sheet1!$C$2:$C$12</c:f>
              <c:numCache>
                <c:formatCode>#,##0_);[Red]\(#,##0\)</c:formatCode>
                <c:ptCount val="11"/>
                <c:pt idx="0">
                  <c:v>664983</c:v>
                </c:pt>
                <c:pt idx="1">
                  <c:v>675493</c:v>
                </c:pt>
                <c:pt idx="2">
                  <c:v>698228</c:v>
                </c:pt>
                <c:pt idx="3">
                  <c:v>692229</c:v>
                </c:pt>
                <c:pt idx="4">
                  <c:v>709841</c:v>
                </c:pt>
                <c:pt idx="5">
                  <c:v>714337</c:v>
                </c:pt>
                <c:pt idx="6">
                  <c:v>723501</c:v>
                </c:pt>
                <c:pt idx="7">
                  <c:v>729366</c:v>
                </c:pt>
                <c:pt idx="8">
                  <c:v>728693</c:v>
                </c:pt>
                <c:pt idx="9">
                  <c:v>525309</c:v>
                </c:pt>
                <c:pt idx="10">
                  <c:v>540558</c:v>
                </c:pt>
              </c:numCache>
            </c:numRef>
          </c:val>
          <c:smooth val="0"/>
          <c:extLst>
            <c:ext xmlns:c16="http://schemas.microsoft.com/office/drawing/2014/chart" uri="{C3380CC4-5D6E-409C-BE32-E72D297353CC}">
              <c16:uniqueId val="{00000001-80A7-4446-A0C0-A299B05AE0AF}"/>
            </c:ext>
          </c:extLst>
        </c:ser>
        <c:ser>
          <c:idx val="2"/>
          <c:order val="2"/>
          <c:tx>
            <c:strRef>
              <c:f>Sheet1!$D$1</c:f>
              <c:strCache>
                <c:ptCount val="1"/>
                <c:pt idx="0">
                  <c:v>阪和線</c:v>
                </c:pt>
              </c:strCache>
            </c:strRef>
          </c:tx>
          <c:spPr>
            <a:ln w="28575" cap="rnd">
              <a:solidFill>
                <a:schemeClr val="accent3"/>
              </a:solidFill>
              <a:round/>
            </a:ln>
            <a:effectLst/>
          </c:spPr>
          <c:marker>
            <c:symbol val="none"/>
          </c:marker>
          <c:cat>
            <c:strRef>
              <c:f>Sheet1!$A$2:$A$12</c:f>
              <c:strCache>
                <c:ptCount val="11"/>
                <c:pt idx="0">
                  <c:v>H23</c:v>
                </c:pt>
                <c:pt idx="1">
                  <c:v>H24</c:v>
                </c:pt>
                <c:pt idx="2">
                  <c:v>H25</c:v>
                </c:pt>
                <c:pt idx="3">
                  <c:v>H26</c:v>
                </c:pt>
                <c:pt idx="4">
                  <c:v>H27</c:v>
                </c:pt>
                <c:pt idx="5">
                  <c:v>H28</c:v>
                </c:pt>
                <c:pt idx="6">
                  <c:v>H29</c:v>
                </c:pt>
                <c:pt idx="7">
                  <c:v>H30</c:v>
                </c:pt>
                <c:pt idx="8">
                  <c:v>R1</c:v>
                </c:pt>
                <c:pt idx="9">
                  <c:v>R2</c:v>
                </c:pt>
                <c:pt idx="10">
                  <c:v>R3</c:v>
                </c:pt>
              </c:strCache>
            </c:strRef>
          </c:cat>
          <c:val>
            <c:numRef>
              <c:f>Sheet1!$D$2:$D$12</c:f>
              <c:numCache>
                <c:formatCode>#,##0_);[Red]\(#,##0\)</c:formatCode>
                <c:ptCount val="11"/>
                <c:pt idx="0">
                  <c:v>200544</c:v>
                </c:pt>
                <c:pt idx="1">
                  <c:v>202866</c:v>
                </c:pt>
                <c:pt idx="2">
                  <c:v>207430</c:v>
                </c:pt>
                <c:pt idx="3">
                  <c:v>205211</c:v>
                </c:pt>
                <c:pt idx="4">
                  <c:v>210189</c:v>
                </c:pt>
                <c:pt idx="5">
                  <c:v>209835</c:v>
                </c:pt>
                <c:pt idx="6">
                  <c:v>209446</c:v>
                </c:pt>
                <c:pt idx="7">
                  <c:v>209251</c:v>
                </c:pt>
                <c:pt idx="8">
                  <c:v>208850</c:v>
                </c:pt>
                <c:pt idx="9">
                  <c:v>166787</c:v>
                </c:pt>
                <c:pt idx="10">
                  <c:v>172970</c:v>
                </c:pt>
              </c:numCache>
            </c:numRef>
          </c:val>
          <c:smooth val="0"/>
          <c:extLst>
            <c:ext xmlns:c16="http://schemas.microsoft.com/office/drawing/2014/chart" uri="{C3380CC4-5D6E-409C-BE32-E72D297353CC}">
              <c16:uniqueId val="{00000002-80A7-4446-A0C0-A299B05AE0AF}"/>
            </c:ext>
          </c:extLst>
        </c:ser>
        <c:dLbls>
          <c:showLegendKey val="0"/>
          <c:showVal val="0"/>
          <c:showCatName val="0"/>
          <c:showSerName val="0"/>
          <c:showPercent val="0"/>
          <c:showBubbleSize val="0"/>
        </c:dLbls>
        <c:smooth val="0"/>
        <c:axId val="888552447"/>
        <c:axId val="888545791"/>
      </c:lineChart>
      <c:catAx>
        <c:axId val="888552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888545791"/>
        <c:crosses val="autoZero"/>
        <c:auto val="1"/>
        <c:lblAlgn val="ctr"/>
        <c:lblOffset val="100"/>
        <c:noMultiLvlLbl val="0"/>
      </c:catAx>
      <c:valAx>
        <c:axId val="888545791"/>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888552447"/>
        <c:crosses val="autoZero"/>
        <c:crossBetween val="between"/>
      </c:valAx>
      <c:spPr>
        <a:noFill/>
        <a:ln>
          <a:noFill/>
        </a:ln>
        <a:effectLst/>
      </c:spPr>
    </c:plotArea>
    <c:legend>
      <c:legendPos val="b"/>
      <c:layout>
        <c:manualLayout>
          <c:xMode val="edge"/>
          <c:yMode val="edge"/>
          <c:x val="0.13003234305759753"/>
          <c:y val="1.4175196850393767E-2"/>
          <c:w val="0.86996765694240241"/>
          <c:h val="6.394980314960629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282751059319356"/>
          <c:y val="4.0316070729713292E-2"/>
          <c:w val="0.77504855956252583"/>
          <c:h val="0.88529646628163017"/>
        </c:manualLayout>
      </c:layout>
      <c:barChart>
        <c:barDir val="col"/>
        <c:grouping val="clustered"/>
        <c:varyColors val="0"/>
        <c:ser>
          <c:idx val="0"/>
          <c:order val="0"/>
          <c:tx>
            <c:strRef>
              <c:f>Sheet1!$B$1</c:f>
              <c:strCache>
                <c:ptCount val="1"/>
                <c:pt idx="0">
                  <c:v>保有車両数</c:v>
                </c:pt>
              </c:strCache>
            </c:strRef>
          </c:tx>
          <c:spPr>
            <a:solidFill>
              <a:schemeClr val="accent1"/>
            </a:solidFill>
            <a:ln>
              <a:noFill/>
            </a:ln>
            <a:effectLst/>
          </c:spPr>
          <c:invertIfNegative val="0"/>
          <c:cat>
            <c:strRef>
              <c:f>Sheet1!$A$2:$A$12</c:f>
              <c:strCache>
                <c:ptCount val="11"/>
                <c:pt idx="0">
                  <c:v>H23</c:v>
                </c:pt>
                <c:pt idx="1">
                  <c:v>H24</c:v>
                </c:pt>
                <c:pt idx="2">
                  <c:v>H25</c:v>
                </c:pt>
                <c:pt idx="3">
                  <c:v>H26</c:v>
                </c:pt>
                <c:pt idx="4">
                  <c:v>H27</c:v>
                </c:pt>
                <c:pt idx="5">
                  <c:v>H28</c:v>
                </c:pt>
                <c:pt idx="6">
                  <c:v>H29</c:v>
                </c:pt>
                <c:pt idx="7">
                  <c:v>H30</c:v>
                </c:pt>
                <c:pt idx="8">
                  <c:v>R1</c:v>
                </c:pt>
                <c:pt idx="9">
                  <c:v>R2</c:v>
                </c:pt>
                <c:pt idx="10">
                  <c:v>R3</c:v>
                </c:pt>
              </c:strCache>
            </c:strRef>
          </c:cat>
          <c:val>
            <c:numRef>
              <c:f>Sheet1!$B$2:$B$12</c:f>
              <c:numCache>
                <c:formatCode>#,##0_);[Red]\(#,##0\)</c:formatCode>
                <c:ptCount val="11"/>
                <c:pt idx="0">
                  <c:v>3444803</c:v>
                </c:pt>
                <c:pt idx="1">
                  <c:v>3452437</c:v>
                </c:pt>
                <c:pt idx="2">
                  <c:v>3472708</c:v>
                </c:pt>
                <c:pt idx="3">
                  <c:v>3479031</c:v>
                </c:pt>
                <c:pt idx="4">
                  <c:v>3485475</c:v>
                </c:pt>
                <c:pt idx="5">
                  <c:v>3498863</c:v>
                </c:pt>
                <c:pt idx="6">
                  <c:v>3510840</c:v>
                </c:pt>
                <c:pt idx="7">
                  <c:v>3524980</c:v>
                </c:pt>
                <c:pt idx="8">
                  <c:v>3530482</c:v>
                </c:pt>
                <c:pt idx="9">
                  <c:v>3544435</c:v>
                </c:pt>
                <c:pt idx="10">
                  <c:v>3549966</c:v>
                </c:pt>
              </c:numCache>
            </c:numRef>
          </c:val>
          <c:extLst>
            <c:ext xmlns:c16="http://schemas.microsoft.com/office/drawing/2014/chart" uri="{C3380CC4-5D6E-409C-BE32-E72D297353CC}">
              <c16:uniqueId val="{00000000-F8BC-42C1-B35E-2420F24FBEC5}"/>
            </c:ext>
          </c:extLst>
        </c:ser>
        <c:dLbls>
          <c:showLegendKey val="0"/>
          <c:showVal val="0"/>
          <c:showCatName val="0"/>
          <c:showSerName val="0"/>
          <c:showPercent val="0"/>
          <c:showBubbleSize val="0"/>
        </c:dLbls>
        <c:gapWidth val="219"/>
        <c:overlap val="-27"/>
        <c:axId val="875389471"/>
        <c:axId val="875410271"/>
      </c:barChart>
      <c:catAx>
        <c:axId val="8753894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875410271"/>
        <c:crosses val="autoZero"/>
        <c:auto val="1"/>
        <c:lblAlgn val="ctr"/>
        <c:lblOffset val="100"/>
        <c:noMultiLvlLbl val="0"/>
      </c:catAx>
      <c:valAx>
        <c:axId val="875410271"/>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875389471"/>
        <c:crosses val="autoZero"/>
        <c:crossBetween val="between"/>
      </c:valAx>
      <c:spPr>
        <a:noFill/>
        <a:ln>
          <a:noFill/>
        </a:ln>
        <a:effectLst/>
      </c:spPr>
    </c:plotArea>
    <c:legend>
      <c:legendPos val="b"/>
      <c:layout>
        <c:manualLayout>
          <c:xMode val="edge"/>
          <c:yMode val="edge"/>
          <c:x val="0.19978899843933348"/>
          <c:y val="4.5051352851140279E-2"/>
          <c:w val="0.2558198466099596"/>
          <c:h val="6.421195985183604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48062364886624"/>
          <c:y val="0.12289790767412409"/>
          <c:w val="0.65319753341787778"/>
          <c:h val="0.80318638960812816"/>
        </c:manualLayout>
      </c:layout>
      <c:barChart>
        <c:barDir val="col"/>
        <c:grouping val="clustered"/>
        <c:varyColors val="0"/>
        <c:ser>
          <c:idx val="0"/>
          <c:order val="0"/>
          <c:tx>
            <c:strRef>
              <c:f>Sheet1!$A$2</c:f>
              <c:strCache>
                <c:ptCount val="1"/>
                <c:pt idx="0">
                  <c:v>全国</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H2</c:v>
                </c:pt>
                <c:pt idx="1">
                  <c:v>H7</c:v>
                </c:pt>
                <c:pt idx="2">
                  <c:v>H12</c:v>
                </c:pt>
                <c:pt idx="3">
                  <c:v>H17</c:v>
                </c:pt>
                <c:pt idx="4">
                  <c:v>H22</c:v>
                </c:pt>
                <c:pt idx="5">
                  <c:v>H27</c:v>
                </c:pt>
                <c:pt idx="6">
                  <c:v>R2</c:v>
                </c:pt>
              </c:strCache>
            </c:strRef>
          </c:cat>
          <c:val>
            <c:numRef>
              <c:f>Sheet1!$B$2:$H$2</c:f>
              <c:numCache>
                <c:formatCode>#,##0_);[Red]\(#,##0\)</c:formatCode>
                <c:ptCount val="7"/>
                <c:pt idx="0">
                  <c:v>123611167</c:v>
                </c:pt>
                <c:pt idx="1">
                  <c:v>125570246</c:v>
                </c:pt>
                <c:pt idx="2">
                  <c:v>126925843</c:v>
                </c:pt>
                <c:pt idx="3">
                  <c:v>127767994</c:v>
                </c:pt>
                <c:pt idx="4">
                  <c:v>128057352</c:v>
                </c:pt>
                <c:pt idx="5">
                  <c:v>127094745</c:v>
                </c:pt>
                <c:pt idx="6">
                  <c:v>126146099</c:v>
                </c:pt>
              </c:numCache>
            </c:numRef>
          </c:val>
          <c:extLst>
            <c:ext xmlns:c16="http://schemas.microsoft.com/office/drawing/2014/chart" uri="{C3380CC4-5D6E-409C-BE32-E72D297353CC}">
              <c16:uniqueId val="{00000000-21F5-4EE5-A9AD-ED6C3F16D632}"/>
            </c:ext>
          </c:extLst>
        </c:ser>
        <c:dLbls>
          <c:showLegendKey val="0"/>
          <c:showVal val="0"/>
          <c:showCatName val="0"/>
          <c:showSerName val="0"/>
          <c:showPercent val="0"/>
          <c:showBubbleSize val="0"/>
        </c:dLbls>
        <c:gapWidth val="219"/>
        <c:overlap val="-27"/>
        <c:axId val="1290163856"/>
        <c:axId val="1292614192"/>
      </c:barChart>
      <c:lineChart>
        <c:grouping val="standard"/>
        <c:varyColors val="0"/>
        <c:ser>
          <c:idx val="1"/>
          <c:order val="1"/>
          <c:tx>
            <c:strRef>
              <c:f>Sheet1!$A$3</c:f>
              <c:strCache>
                <c:ptCount val="1"/>
                <c:pt idx="0">
                  <c:v>東京都</c:v>
                </c:pt>
              </c:strCache>
            </c:strRef>
          </c:tx>
          <c:spPr>
            <a:ln w="28575" cap="rnd">
              <a:solidFill>
                <a:srgbClr val="FF0000"/>
              </a:solidFill>
              <a:prstDash val="dash"/>
              <a:round/>
            </a:ln>
            <a:effectLst/>
          </c:spPr>
          <c:marker>
            <c:symbol val="none"/>
          </c:marker>
          <c:cat>
            <c:strRef>
              <c:f>Sheet1!$B$1:$H$1</c:f>
              <c:strCache>
                <c:ptCount val="7"/>
                <c:pt idx="0">
                  <c:v>H2</c:v>
                </c:pt>
                <c:pt idx="1">
                  <c:v>H7</c:v>
                </c:pt>
                <c:pt idx="2">
                  <c:v>H12</c:v>
                </c:pt>
                <c:pt idx="3">
                  <c:v>H17</c:v>
                </c:pt>
                <c:pt idx="4">
                  <c:v>H22</c:v>
                </c:pt>
                <c:pt idx="5">
                  <c:v>H27</c:v>
                </c:pt>
                <c:pt idx="6">
                  <c:v>R2</c:v>
                </c:pt>
              </c:strCache>
            </c:strRef>
          </c:cat>
          <c:val>
            <c:numRef>
              <c:f>Sheet1!$B$3:$H$3</c:f>
              <c:numCache>
                <c:formatCode>#,##0_);[Red]\(#,##0\)</c:formatCode>
                <c:ptCount val="7"/>
                <c:pt idx="0">
                  <c:v>11855563</c:v>
                </c:pt>
                <c:pt idx="1">
                  <c:v>11773605</c:v>
                </c:pt>
                <c:pt idx="2">
                  <c:v>12064101</c:v>
                </c:pt>
                <c:pt idx="3">
                  <c:v>12576601</c:v>
                </c:pt>
                <c:pt idx="4">
                  <c:v>13159388</c:v>
                </c:pt>
                <c:pt idx="5">
                  <c:v>13515271</c:v>
                </c:pt>
                <c:pt idx="6">
                  <c:v>14047594</c:v>
                </c:pt>
              </c:numCache>
            </c:numRef>
          </c:val>
          <c:smooth val="0"/>
          <c:extLst>
            <c:ext xmlns:c16="http://schemas.microsoft.com/office/drawing/2014/chart" uri="{C3380CC4-5D6E-409C-BE32-E72D297353CC}">
              <c16:uniqueId val="{00000001-21F5-4EE5-A9AD-ED6C3F16D632}"/>
            </c:ext>
          </c:extLst>
        </c:ser>
        <c:ser>
          <c:idx val="2"/>
          <c:order val="2"/>
          <c:tx>
            <c:strRef>
              <c:f>Sheet1!$A$4</c:f>
              <c:strCache>
                <c:ptCount val="1"/>
                <c:pt idx="0">
                  <c:v>神奈川県</c:v>
                </c:pt>
              </c:strCache>
            </c:strRef>
          </c:tx>
          <c:spPr>
            <a:ln w="28575" cap="rnd">
              <a:solidFill>
                <a:srgbClr val="FF6600"/>
              </a:solidFill>
              <a:prstDash val="dashDot"/>
              <a:round/>
            </a:ln>
            <a:effectLst/>
          </c:spPr>
          <c:marker>
            <c:symbol val="none"/>
          </c:marker>
          <c:cat>
            <c:strRef>
              <c:f>Sheet1!$B$1:$H$1</c:f>
              <c:strCache>
                <c:ptCount val="7"/>
                <c:pt idx="0">
                  <c:v>H2</c:v>
                </c:pt>
                <c:pt idx="1">
                  <c:v>H7</c:v>
                </c:pt>
                <c:pt idx="2">
                  <c:v>H12</c:v>
                </c:pt>
                <c:pt idx="3">
                  <c:v>H17</c:v>
                </c:pt>
                <c:pt idx="4">
                  <c:v>H22</c:v>
                </c:pt>
                <c:pt idx="5">
                  <c:v>H27</c:v>
                </c:pt>
                <c:pt idx="6">
                  <c:v>R2</c:v>
                </c:pt>
              </c:strCache>
            </c:strRef>
          </c:cat>
          <c:val>
            <c:numRef>
              <c:f>Sheet1!$B$4:$H$4</c:f>
              <c:numCache>
                <c:formatCode>#,##0_);[Red]\(#,##0\)</c:formatCode>
                <c:ptCount val="7"/>
                <c:pt idx="0">
                  <c:v>7980391</c:v>
                </c:pt>
                <c:pt idx="1">
                  <c:v>8245900</c:v>
                </c:pt>
                <c:pt idx="2">
                  <c:v>8489974</c:v>
                </c:pt>
                <c:pt idx="3">
                  <c:v>8791597</c:v>
                </c:pt>
                <c:pt idx="4">
                  <c:v>9048331</c:v>
                </c:pt>
                <c:pt idx="5">
                  <c:v>9126214</c:v>
                </c:pt>
                <c:pt idx="6">
                  <c:v>9237337</c:v>
                </c:pt>
              </c:numCache>
            </c:numRef>
          </c:val>
          <c:smooth val="0"/>
          <c:extLst>
            <c:ext xmlns:c16="http://schemas.microsoft.com/office/drawing/2014/chart" uri="{C3380CC4-5D6E-409C-BE32-E72D297353CC}">
              <c16:uniqueId val="{00000002-21F5-4EE5-A9AD-ED6C3F16D632}"/>
            </c:ext>
          </c:extLst>
        </c:ser>
        <c:ser>
          <c:idx val="3"/>
          <c:order val="3"/>
          <c:tx>
            <c:strRef>
              <c:f>Sheet1!$A$5</c:f>
              <c:strCache>
                <c:ptCount val="1"/>
                <c:pt idx="0">
                  <c:v>大阪府</c:v>
                </c:pt>
              </c:strCache>
            </c:strRef>
          </c:tx>
          <c:spPr>
            <a:ln w="60325" cap="rnd">
              <a:solidFill>
                <a:schemeClr val="tx1"/>
              </a:solidFill>
              <a:round/>
            </a:ln>
            <a:effectLst/>
          </c:spPr>
          <c:marker>
            <c:symbol val="none"/>
          </c:marker>
          <c:cat>
            <c:strRef>
              <c:f>Sheet1!$B$1:$H$1</c:f>
              <c:strCache>
                <c:ptCount val="7"/>
                <c:pt idx="0">
                  <c:v>H2</c:v>
                </c:pt>
                <c:pt idx="1">
                  <c:v>H7</c:v>
                </c:pt>
                <c:pt idx="2">
                  <c:v>H12</c:v>
                </c:pt>
                <c:pt idx="3">
                  <c:v>H17</c:v>
                </c:pt>
                <c:pt idx="4">
                  <c:v>H22</c:v>
                </c:pt>
                <c:pt idx="5">
                  <c:v>H27</c:v>
                </c:pt>
                <c:pt idx="6">
                  <c:v>R2</c:v>
                </c:pt>
              </c:strCache>
            </c:strRef>
          </c:cat>
          <c:val>
            <c:numRef>
              <c:f>Sheet1!$B$5:$H$5</c:f>
              <c:numCache>
                <c:formatCode>#,##0_);[Red]\(#,##0\)</c:formatCode>
                <c:ptCount val="7"/>
                <c:pt idx="0">
                  <c:v>8734516</c:v>
                </c:pt>
                <c:pt idx="1">
                  <c:v>8797268</c:v>
                </c:pt>
                <c:pt idx="2">
                  <c:v>8805081</c:v>
                </c:pt>
                <c:pt idx="3">
                  <c:v>8817166</c:v>
                </c:pt>
                <c:pt idx="4">
                  <c:v>8865245</c:v>
                </c:pt>
                <c:pt idx="5">
                  <c:v>8839469</c:v>
                </c:pt>
                <c:pt idx="6">
                  <c:v>8837685</c:v>
                </c:pt>
              </c:numCache>
            </c:numRef>
          </c:val>
          <c:smooth val="0"/>
          <c:extLst>
            <c:ext xmlns:c16="http://schemas.microsoft.com/office/drawing/2014/chart" uri="{C3380CC4-5D6E-409C-BE32-E72D297353CC}">
              <c16:uniqueId val="{00000003-21F5-4EE5-A9AD-ED6C3F16D632}"/>
            </c:ext>
          </c:extLst>
        </c:ser>
        <c:ser>
          <c:idx val="4"/>
          <c:order val="4"/>
          <c:tx>
            <c:strRef>
              <c:f>Sheet1!$A$6</c:f>
              <c:strCache>
                <c:ptCount val="1"/>
                <c:pt idx="0">
                  <c:v>愛知県</c:v>
                </c:pt>
              </c:strCache>
            </c:strRef>
          </c:tx>
          <c:spPr>
            <a:ln w="28575" cap="rnd">
              <a:solidFill>
                <a:schemeClr val="accent5"/>
              </a:solidFill>
              <a:prstDash val="lgDash"/>
              <a:round/>
            </a:ln>
            <a:effectLst/>
          </c:spPr>
          <c:marker>
            <c:symbol val="none"/>
          </c:marker>
          <c:cat>
            <c:strRef>
              <c:f>Sheet1!$B$1:$H$1</c:f>
              <c:strCache>
                <c:ptCount val="7"/>
                <c:pt idx="0">
                  <c:v>H2</c:v>
                </c:pt>
                <c:pt idx="1">
                  <c:v>H7</c:v>
                </c:pt>
                <c:pt idx="2">
                  <c:v>H12</c:v>
                </c:pt>
                <c:pt idx="3">
                  <c:v>H17</c:v>
                </c:pt>
                <c:pt idx="4">
                  <c:v>H22</c:v>
                </c:pt>
                <c:pt idx="5">
                  <c:v>H27</c:v>
                </c:pt>
                <c:pt idx="6">
                  <c:v>R2</c:v>
                </c:pt>
              </c:strCache>
            </c:strRef>
          </c:cat>
          <c:val>
            <c:numRef>
              <c:f>Sheet1!$B$6:$H$6</c:f>
              <c:numCache>
                <c:formatCode>#,##0_);[Red]\(#,##0\)</c:formatCode>
                <c:ptCount val="7"/>
                <c:pt idx="0">
                  <c:v>6690603</c:v>
                </c:pt>
                <c:pt idx="1">
                  <c:v>6868336</c:v>
                </c:pt>
                <c:pt idx="2">
                  <c:v>7043300</c:v>
                </c:pt>
                <c:pt idx="3">
                  <c:v>7254704</c:v>
                </c:pt>
                <c:pt idx="4">
                  <c:v>7410719</c:v>
                </c:pt>
                <c:pt idx="5">
                  <c:v>7483128</c:v>
                </c:pt>
                <c:pt idx="6">
                  <c:v>7542415</c:v>
                </c:pt>
              </c:numCache>
            </c:numRef>
          </c:val>
          <c:smooth val="0"/>
          <c:extLst>
            <c:ext xmlns:c16="http://schemas.microsoft.com/office/drawing/2014/chart" uri="{C3380CC4-5D6E-409C-BE32-E72D297353CC}">
              <c16:uniqueId val="{00000004-21F5-4EE5-A9AD-ED6C3F16D632}"/>
            </c:ext>
          </c:extLst>
        </c:ser>
        <c:ser>
          <c:idx val="5"/>
          <c:order val="5"/>
          <c:tx>
            <c:strRef>
              <c:f>Sheet1!$A$7</c:f>
              <c:strCache>
                <c:ptCount val="1"/>
                <c:pt idx="0">
                  <c:v>埼玉県</c:v>
                </c:pt>
              </c:strCache>
            </c:strRef>
          </c:tx>
          <c:spPr>
            <a:ln w="28575" cap="rnd">
              <a:solidFill>
                <a:srgbClr val="FF00FF"/>
              </a:solidFill>
              <a:prstDash val="sysDash"/>
              <a:round/>
            </a:ln>
            <a:effectLst/>
          </c:spPr>
          <c:marker>
            <c:symbol val="none"/>
          </c:marker>
          <c:cat>
            <c:strRef>
              <c:f>Sheet1!$B$1:$H$1</c:f>
              <c:strCache>
                <c:ptCount val="7"/>
                <c:pt idx="0">
                  <c:v>H2</c:v>
                </c:pt>
                <c:pt idx="1">
                  <c:v>H7</c:v>
                </c:pt>
                <c:pt idx="2">
                  <c:v>H12</c:v>
                </c:pt>
                <c:pt idx="3">
                  <c:v>H17</c:v>
                </c:pt>
                <c:pt idx="4">
                  <c:v>H22</c:v>
                </c:pt>
                <c:pt idx="5">
                  <c:v>H27</c:v>
                </c:pt>
                <c:pt idx="6">
                  <c:v>R2</c:v>
                </c:pt>
              </c:strCache>
            </c:strRef>
          </c:cat>
          <c:val>
            <c:numRef>
              <c:f>Sheet1!$B$7:$H$7</c:f>
              <c:numCache>
                <c:formatCode>#,##0_);[Red]\(#,##0\)</c:formatCode>
                <c:ptCount val="7"/>
                <c:pt idx="0">
                  <c:v>6405319</c:v>
                </c:pt>
                <c:pt idx="1">
                  <c:v>6759311</c:v>
                </c:pt>
                <c:pt idx="2">
                  <c:v>6938006</c:v>
                </c:pt>
                <c:pt idx="3">
                  <c:v>7054243</c:v>
                </c:pt>
                <c:pt idx="4">
                  <c:v>7194556</c:v>
                </c:pt>
                <c:pt idx="5">
                  <c:v>7266534</c:v>
                </c:pt>
                <c:pt idx="6">
                  <c:v>7344765</c:v>
                </c:pt>
              </c:numCache>
            </c:numRef>
          </c:val>
          <c:smooth val="0"/>
          <c:extLst>
            <c:ext xmlns:c16="http://schemas.microsoft.com/office/drawing/2014/chart" uri="{C3380CC4-5D6E-409C-BE32-E72D297353CC}">
              <c16:uniqueId val="{00000005-21F5-4EE5-A9AD-ED6C3F16D632}"/>
            </c:ext>
          </c:extLst>
        </c:ser>
        <c:ser>
          <c:idx val="6"/>
          <c:order val="6"/>
          <c:tx>
            <c:strRef>
              <c:f>Sheet1!$A$8</c:f>
              <c:strCache>
                <c:ptCount val="1"/>
                <c:pt idx="0">
                  <c:v>千葉県</c:v>
                </c:pt>
              </c:strCache>
            </c:strRef>
          </c:tx>
          <c:spPr>
            <a:ln w="44450" cap="rnd">
              <a:solidFill>
                <a:srgbClr val="00B050"/>
              </a:solidFill>
              <a:prstDash val="sysDot"/>
              <a:round/>
            </a:ln>
            <a:effectLst/>
          </c:spPr>
          <c:marker>
            <c:symbol val="none"/>
          </c:marker>
          <c:cat>
            <c:strRef>
              <c:f>Sheet1!$B$1:$H$1</c:f>
              <c:strCache>
                <c:ptCount val="7"/>
                <c:pt idx="0">
                  <c:v>H2</c:v>
                </c:pt>
                <c:pt idx="1">
                  <c:v>H7</c:v>
                </c:pt>
                <c:pt idx="2">
                  <c:v>H12</c:v>
                </c:pt>
                <c:pt idx="3">
                  <c:v>H17</c:v>
                </c:pt>
                <c:pt idx="4">
                  <c:v>H22</c:v>
                </c:pt>
                <c:pt idx="5">
                  <c:v>H27</c:v>
                </c:pt>
                <c:pt idx="6">
                  <c:v>R2</c:v>
                </c:pt>
              </c:strCache>
            </c:strRef>
          </c:cat>
          <c:val>
            <c:numRef>
              <c:f>Sheet1!$B$8:$H$8</c:f>
              <c:numCache>
                <c:formatCode>#,##0_);[Red]\(#,##0\)</c:formatCode>
                <c:ptCount val="7"/>
                <c:pt idx="0">
                  <c:v>5555429</c:v>
                </c:pt>
                <c:pt idx="1">
                  <c:v>5797782</c:v>
                </c:pt>
                <c:pt idx="2">
                  <c:v>5926285</c:v>
                </c:pt>
                <c:pt idx="3">
                  <c:v>6056462</c:v>
                </c:pt>
                <c:pt idx="4">
                  <c:v>6216289</c:v>
                </c:pt>
                <c:pt idx="5">
                  <c:v>6222666</c:v>
                </c:pt>
                <c:pt idx="6">
                  <c:v>6284480</c:v>
                </c:pt>
              </c:numCache>
            </c:numRef>
          </c:val>
          <c:smooth val="0"/>
          <c:extLst>
            <c:ext xmlns:c16="http://schemas.microsoft.com/office/drawing/2014/chart" uri="{C3380CC4-5D6E-409C-BE32-E72D297353CC}">
              <c16:uniqueId val="{00000006-21F5-4EE5-A9AD-ED6C3F16D632}"/>
            </c:ext>
          </c:extLst>
        </c:ser>
        <c:ser>
          <c:idx val="7"/>
          <c:order val="7"/>
          <c:tx>
            <c:strRef>
              <c:f>Sheet1!$A$9</c:f>
              <c:strCache>
                <c:ptCount val="1"/>
                <c:pt idx="0">
                  <c:v>兵庫県</c:v>
                </c:pt>
              </c:strCache>
            </c:strRef>
          </c:tx>
          <c:spPr>
            <a:ln w="38100" cap="rnd" cmpd="dbl">
              <a:solidFill>
                <a:srgbClr val="7030A0"/>
              </a:solidFill>
              <a:prstDash val="dashDot"/>
              <a:round/>
            </a:ln>
            <a:effectLst/>
          </c:spPr>
          <c:marker>
            <c:symbol val="none"/>
          </c:marker>
          <c:cat>
            <c:strRef>
              <c:f>Sheet1!$B$1:$H$1</c:f>
              <c:strCache>
                <c:ptCount val="7"/>
                <c:pt idx="0">
                  <c:v>H2</c:v>
                </c:pt>
                <c:pt idx="1">
                  <c:v>H7</c:v>
                </c:pt>
                <c:pt idx="2">
                  <c:v>H12</c:v>
                </c:pt>
                <c:pt idx="3">
                  <c:v>H17</c:v>
                </c:pt>
                <c:pt idx="4">
                  <c:v>H22</c:v>
                </c:pt>
                <c:pt idx="5">
                  <c:v>H27</c:v>
                </c:pt>
                <c:pt idx="6">
                  <c:v>R2</c:v>
                </c:pt>
              </c:strCache>
            </c:strRef>
          </c:cat>
          <c:val>
            <c:numRef>
              <c:f>Sheet1!$B$9:$H$9</c:f>
              <c:numCache>
                <c:formatCode>#,##0_);[Red]\(#,##0\)</c:formatCode>
                <c:ptCount val="7"/>
                <c:pt idx="0">
                  <c:v>5405040</c:v>
                </c:pt>
                <c:pt idx="1">
                  <c:v>5401877</c:v>
                </c:pt>
                <c:pt idx="2">
                  <c:v>5550574</c:v>
                </c:pt>
                <c:pt idx="3">
                  <c:v>5590601</c:v>
                </c:pt>
                <c:pt idx="4">
                  <c:v>5588133</c:v>
                </c:pt>
                <c:pt idx="5">
                  <c:v>5534800</c:v>
                </c:pt>
                <c:pt idx="6">
                  <c:v>5465002</c:v>
                </c:pt>
              </c:numCache>
            </c:numRef>
          </c:val>
          <c:smooth val="0"/>
          <c:extLst>
            <c:ext xmlns:c16="http://schemas.microsoft.com/office/drawing/2014/chart" uri="{C3380CC4-5D6E-409C-BE32-E72D297353CC}">
              <c16:uniqueId val="{00000007-21F5-4EE5-A9AD-ED6C3F16D632}"/>
            </c:ext>
          </c:extLst>
        </c:ser>
        <c:ser>
          <c:idx val="8"/>
          <c:order val="8"/>
          <c:tx>
            <c:strRef>
              <c:f>Sheet1!$A$10</c:f>
              <c:strCache>
                <c:ptCount val="1"/>
                <c:pt idx="0">
                  <c:v>北海道</c:v>
                </c:pt>
              </c:strCache>
            </c:strRef>
          </c:tx>
          <c:spPr>
            <a:ln w="41275" cap="rnd" cmpd="dbl">
              <a:solidFill>
                <a:schemeClr val="accent3">
                  <a:lumMod val="60000"/>
                </a:schemeClr>
              </a:solidFill>
              <a:prstDash val="solid"/>
              <a:round/>
            </a:ln>
            <a:effectLst/>
          </c:spPr>
          <c:marker>
            <c:symbol val="none"/>
          </c:marker>
          <c:cat>
            <c:strRef>
              <c:f>Sheet1!$B$1:$H$1</c:f>
              <c:strCache>
                <c:ptCount val="7"/>
                <c:pt idx="0">
                  <c:v>H2</c:v>
                </c:pt>
                <c:pt idx="1">
                  <c:v>H7</c:v>
                </c:pt>
                <c:pt idx="2">
                  <c:v>H12</c:v>
                </c:pt>
                <c:pt idx="3">
                  <c:v>H17</c:v>
                </c:pt>
                <c:pt idx="4">
                  <c:v>H22</c:v>
                </c:pt>
                <c:pt idx="5">
                  <c:v>H27</c:v>
                </c:pt>
                <c:pt idx="6">
                  <c:v>R2</c:v>
                </c:pt>
              </c:strCache>
            </c:strRef>
          </c:cat>
          <c:val>
            <c:numRef>
              <c:f>Sheet1!$B$10:$H$10</c:f>
              <c:numCache>
                <c:formatCode>#,##0_);[Red]\(#,##0\)</c:formatCode>
                <c:ptCount val="7"/>
                <c:pt idx="0">
                  <c:v>5643647</c:v>
                </c:pt>
                <c:pt idx="1">
                  <c:v>5692321</c:v>
                </c:pt>
                <c:pt idx="2">
                  <c:v>5683062</c:v>
                </c:pt>
                <c:pt idx="3">
                  <c:v>5627737</c:v>
                </c:pt>
                <c:pt idx="4">
                  <c:v>5506419</c:v>
                </c:pt>
                <c:pt idx="5">
                  <c:v>5381733</c:v>
                </c:pt>
                <c:pt idx="6">
                  <c:v>5224614</c:v>
                </c:pt>
              </c:numCache>
            </c:numRef>
          </c:val>
          <c:smooth val="0"/>
          <c:extLst>
            <c:ext xmlns:c16="http://schemas.microsoft.com/office/drawing/2014/chart" uri="{C3380CC4-5D6E-409C-BE32-E72D297353CC}">
              <c16:uniqueId val="{00000008-21F5-4EE5-A9AD-ED6C3F16D632}"/>
            </c:ext>
          </c:extLst>
        </c:ser>
        <c:ser>
          <c:idx val="9"/>
          <c:order val="9"/>
          <c:tx>
            <c:strRef>
              <c:f>Sheet1!$A$11</c:f>
              <c:strCache>
                <c:ptCount val="1"/>
                <c:pt idx="0">
                  <c:v>福岡県</c:v>
                </c:pt>
              </c:strCache>
            </c:strRef>
          </c:tx>
          <c:spPr>
            <a:ln w="34925" cap="rnd" cmpd="dbl">
              <a:solidFill>
                <a:schemeClr val="accent4">
                  <a:lumMod val="60000"/>
                </a:schemeClr>
              </a:solidFill>
              <a:prstDash val="dash"/>
              <a:round/>
            </a:ln>
            <a:effectLst/>
          </c:spPr>
          <c:marker>
            <c:symbol val="none"/>
          </c:marker>
          <c:cat>
            <c:strRef>
              <c:f>Sheet1!$B$1:$H$1</c:f>
              <c:strCache>
                <c:ptCount val="7"/>
                <c:pt idx="0">
                  <c:v>H2</c:v>
                </c:pt>
                <c:pt idx="1">
                  <c:v>H7</c:v>
                </c:pt>
                <c:pt idx="2">
                  <c:v>H12</c:v>
                </c:pt>
                <c:pt idx="3">
                  <c:v>H17</c:v>
                </c:pt>
                <c:pt idx="4">
                  <c:v>H22</c:v>
                </c:pt>
                <c:pt idx="5">
                  <c:v>H27</c:v>
                </c:pt>
                <c:pt idx="6">
                  <c:v>R2</c:v>
                </c:pt>
              </c:strCache>
            </c:strRef>
          </c:cat>
          <c:val>
            <c:numRef>
              <c:f>Sheet1!$B$11:$H$11</c:f>
              <c:numCache>
                <c:formatCode>#,##0_);[Red]\(#,##0\)</c:formatCode>
                <c:ptCount val="7"/>
                <c:pt idx="0">
                  <c:v>4811050</c:v>
                </c:pt>
                <c:pt idx="1">
                  <c:v>4933393</c:v>
                </c:pt>
                <c:pt idx="2">
                  <c:v>5015699</c:v>
                </c:pt>
                <c:pt idx="3">
                  <c:v>5049908</c:v>
                </c:pt>
                <c:pt idx="4">
                  <c:v>5071968</c:v>
                </c:pt>
                <c:pt idx="5">
                  <c:v>5101556</c:v>
                </c:pt>
                <c:pt idx="6">
                  <c:v>5135214</c:v>
                </c:pt>
              </c:numCache>
            </c:numRef>
          </c:val>
          <c:smooth val="0"/>
          <c:extLst>
            <c:ext xmlns:c16="http://schemas.microsoft.com/office/drawing/2014/chart" uri="{C3380CC4-5D6E-409C-BE32-E72D297353CC}">
              <c16:uniqueId val="{00000009-21F5-4EE5-A9AD-ED6C3F16D632}"/>
            </c:ext>
          </c:extLst>
        </c:ser>
        <c:ser>
          <c:idx val="10"/>
          <c:order val="10"/>
          <c:tx>
            <c:strRef>
              <c:f>Sheet1!$A$12</c:f>
              <c:strCache>
                <c:ptCount val="1"/>
                <c:pt idx="0">
                  <c:v>静岡県</c:v>
                </c:pt>
              </c:strCache>
            </c:strRef>
          </c:tx>
          <c:spPr>
            <a:ln w="34925" cap="rnd" cmpd="dbl">
              <a:solidFill>
                <a:schemeClr val="accent5">
                  <a:lumMod val="60000"/>
                </a:schemeClr>
              </a:solidFill>
              <a:round/>
            </a:ln>
            <a:effectLst/>
          </c:spPr>
          <c:marker>
            <c:symbol val="none"/>
          </c:marker>
          <c:cat>
            <c:strRef>
              <c:f>Sheet1!$B$1:$H$1</c:f>
              <c:strCache>
                <c:ptCount val="7"/>
                <c:pt idx="0">
                  <c:v>H2</c:v>
                </c:pt>
                <c:pt idx="1">
                  <c:v>H7</c:v>
                </c:pt>
                <c:pt idx="2">
                  <c:v>H12</c:v>
                </c:pt>
                <c:pt idx="3">
                  <c:v>H17</c:v>
                </c:pt>
                <c:pt idx="4">
                  <c:v>H22</c:v>
                </c:pt>
                <c:pt idx="5">
                  <c:v>H27</c:v>
                </c:pt>
                <c:pt idx="6">
                  <c:v>R2</c:v>
                </c:pt>
              </c:strCache>
            </c:strRef>
          </c:cat>
          <c:val>
            <c:numRef>
              <c:f>Sheet1!$B$12:$H$12</c:f>
              <c:numCache>
                <c:formatCode>#,##0_);[Red]\(#,##0\)</c:formatCode>
                <c:ptCount val="7"/>
                <c:pt idx="0">
                  <c:v>3670840</c:v>
                </c:pt>
                <c:pt idx="1">
                  <c:v>3737689</c:v>
                </c:pt>
                <c:pt idx="2">
                  <c:v>3767393</c:v>
                </c:pt>
                <c:pt idx="3">
                  <c:v>3792377</c:v>
                </c:pt>
                <c:pt idx="4">
                  <c:v>3765007</c:v>
                </c:pt>
                <c:pt idx="5">
                  <c:v>3700305</c:v>
                </c:pt>
                <c:pt idx="6">
                  <c:v>3633202</c:v>
                </c:pt>
              </c:numCache>
            </c:numRef>
          </c:val>
          <c:smooth val="0"/>
          <c:extLst>
            <c:ext xmlns:c16="http://schemas.microsoft.com/office/drawing/2014/chart" uri="{C3380CC4-5D6E-409C-BE32-E72D297353CC}">
              <c16:uniqueId val="{0000000A-21F5-4EE5-A9AD-ED6C3F16D632}"/>
            </c:ext>
          </c:extLst>
        </c:ser>
        <c:dLbls>
          <c:showLegendKey val="0"/>
          <c:showVal val="0"/>
          <c:showCatName val="0"/>
          <c:showSerName val="0"/>
          <c:showPercent val="0"/>
          <c:showBubbleSize val="0"/>
        </c:dLbls>
        <c:marker val="1"/>
        <c:smooth val="0"/>
        <c:axId val="1292619600"/>
        <c:axId val="1292626256"/>
      </c:lineChart>
      <c:catAx>
        <c:axId val="1292619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292626256"/>
        <c:crosses val="autoZero"/>
        <c:auto val="1"/>
        <c:lblAlgn val="ctr"/>
        <c:lblOffset val="100"/>
        <c:noMultiLvlLbl val="0"/>
      </c:catAx>
      <c:valAx>
        <c:axId val="1292626256"/>
        <c:scaling>
          <c:orientation val="minMax"/>
          <c:min val="20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292619600"/>
        <c:crosses val="autoZero"/>
        <c:crossBetween val="between"/>
      </c:valAx>
      <c:valAx>
        <c:axId val="1292614192"/>
        <c:scaling>
          <c:orientation val="minMax"/>
          <c:max val="130000000"/>
          <c:min val="80000000"/>
        </c:scaling>
        <c:delete val="0"/>
        <c:axPos val="r"/>
        <c:numFmt formatCode="#,##0_);[Red]\(#,##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290163856"/>
        <c:crosses val="max"/>
        <c:crossBetween val="between"/>
      </c:valAx>
      <c:catAx>
        <c:axId val="1290163856"/>
        <c:scaling>
          <c:orientation val="minMax"/>
        </c:scaling>
        <c:delete val="1"/>
        <c:axPos val="b"/>
        <c:numFmt formatCode="General" sourceLinked="1"/>
        <c:majorTickMark val="out"/>
        <c:minorTickMark val="none"/>
        <c:tickLblPos val="nextTo"/>
        <c:crossAx val="1292614192"/>
        <c:crosses val="autoZero"/>
        <c:auto val="1"/>
        <c:lblAlgn val="ctr"/>
        <c:lblOffset val="100"/>
        <c:noMultiLvlLbl val="0"/>
      </c:catAx>
      <c:spPr>
        <a:noFill/>
        <a:ln>
          <a:noFill/>
        </a:ln>
        <a:effectLst/>
      </c:spPr>
    </c:plotArea>
    <c:legend>
      <c:legendPos val="b"/>
      <c:layout>
        <c:manualLayout>
          <c:xMode val="edge"/>
          <c:yMode val="edge"/>
          <c:x val="0.87765401222954276"/>
          <c:y val="7.7754918431906198E-2"/>
          <c:w val="0.1198650465026211"/>
          <c:h val="0.8771201646609970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全国</c:v>
                </c:pt>
                <c:pt idx="1">
                  <c:v>大阪府</c:v>
                </c:pt>
                <c:pt idx="2">
                  <c:v>東京都</c:v>
                </c:pt>
                <c:pt idx="3">
                  <c:v>神奈川県</c:v>
                </c:pt>
                <c:pt idx="4">
                  <c:v>愛知県</c:v>
                </c:pt>
              </c:strCache>
            </c:strRef>
          </c:cat>
          <c:val>
            <c:numRef>
              <c:f>Sheet1!$B$2:$B$6</c:f>
              <c:numCache>
                <c:formatCode>0.0%</c:formatCode>
                <c:ptCount val="5"/>
                <c:pt idx="0">
                  <c:v>0.12049554551976684</c:v>
                </c:pt>
                <c:pt idx="1">
                  <c:v>9.6516395413323422E-2</c:v>
                </c:pt>
                <c:pt idx="2">
                  <c:v>0.10493183664073988</c:v>
                </c:pt>
                <c:pt idx="3">
                  <c:v>8.8290912061827542E-2</c:v>
                </c:pt>
                <c:pt idx="4">
                  <c:v>9.8090261819450353E-2</c:v>
                </c:pt>
              </c:numCache>
            </c:numRef>
          </c:val>
          <c:extLst>
            <c:ext xmlns:c16="http://schemas.microsoft.com/office/drawing/2014/chart" uri="{C3380CC4-5D6E-409C-BE32-E72D297353CC}">
              <c16:uniqueId val="{00000000-08BA-4E73-B538-ED0E91D2EB21}"/>
            </c:ext>
          </c:extLst>
        </c:ser>
        <c:ser>
          <c:idx val="1"/>
          <c:order val="1"/>
          <c:tx>
            <c:strRef>
              <c:f>Sheet1!$C$1</c:f>
              <c:strCache>
                <c:ptCount val="1"/>
                <c:pt idx="0">
                  <c:v>H7</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全国</c:v>
                </c:pt>
                <c:pt idx="1">
                  <c:v>大阪府</c:v>
                </c:pt>
                <c:pt idx="2">
                  <c:v>東京都</c:v>
                </c:pt>
                <c:pt idx="3">
                  <c:v>神奈川県</c:v>
                </c:pt>
                <c:pt idx="4">
                  <c:v>愛知県</c:v>
                </c:pt>
              </c:strCache>
            </c:strRef>
          </c:cat>
          <c:val>
            <c:numRef>
              <c:f>Sheet1!$C$2:$C$6</c:f>
              <c:numCache>
                <c:formatCode>0.0%</c:formatCode>
                <c:ptCount val="5"/>
                <c:pt idx="0">
                  <c:v>0.14542316019672366</c:v>
                </c:pt>
                <c:pt idx="1">
                  <c:v>0.11911368393005647</c:v>
                </c:pt>
                <c:pt idx="2">
                  <c:v>0.13001073163232502</c:v>
                </c:pt>
                <c:pt idx="3">
                  <c:v>0.11017196424889945</c:v>
                </c:pt>
                <c:pt idx="4">
                  <c:v>0.119246641399023</c:v>
                </c:pt>
              </c:numCache>
            </c:numRef>
          </c:val>
          <c:extLst>
            <c:ext xmlns:c16="http://schemas.microsoft.com/office/drawing/2014/chart" uri="{C3380CC4-5D6E-409C-BE32-E72D297353CC}">
              <c16:uniqueId val="{00000001-08BA-4E73-B538-ED0E91D2EB21}"/>
            </c:ext>
          </c:extLst>
        </c:ser>
        <c:ser>
          <c:idx val="2"/>
          <c:order val="2"/>
          <c:tx>
            <c:strRef>
              <c:f>Sheet1!$D$1</c:f>
              <c:strCache>
                <c:ptCount val="1"/>
                <c:pt idx="0">
                  <c:v>H12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全国</c:v>
                </c:pt>
                <c:pt idx="1">
                  <c:v>大阪府</c:v>
                </c:pt>
                <c:pt idx="2">
                  <c:v>東京都</c:v>
                </c:pt>
                <c:pt idx="3">
                  <c:v>神奈川県</c:v>
                </c:pt>
                <c:pt idx="4">
                  <c:v>愛知県</c:v>
                </c:pt>
              </c:strCache>
            </c:strRef>
          </c:cat>
          <c:val>
            <c:numRef>
              <c:f>Sheet1!$D$2:$D$6</c:f>
              <c:numCache>
                <c:formatCode>0.0%</c:formatCode>
                <c:ptCount val="5"/>
                <c:pt idx="0">
                  <c:v>0.17337014653509136</c:v>
                </c:pt>
                <c:pt idx="1">
                  <c:v>0.14936977865393855</c:v>
                </c:pt>
                <c:pt idx="2">
                  <c:v>0.15835875379358977</c:v>
                </c:pt>
                <c:pt idx="3">
                  <c:v>0.13775401432324763</c:v>
                </c:pt>
                <c:pt idx="4">
                  <c:v>0.14481833799497396</c:v>
                </c:pt>
              </c:numCache>
            </c:numRef>
          </c:val>
          <c:extLst>
            <c:ext xmlns:c16="http://schemas.microsoft.com/office/drawing/2014/chart" uri="{C3380CC4-5D6E-409C-BE32-E72D297353CC}">
              <c16:uniqueId val="{00000002-08BA-4E73-B538-ED0E91D2EB21}"/>
            </c:ext>
          </c:extLst>
        </c:ser>
        <c:ser>
          <c:idx val="3"/>
          <c:order val="3"/>
          <c:tx>
            <c:strRef>
              <c:f>Sheet1!$E$1</c:f>
              <c:strCache>
                <c:ptCount val="1"/>
                <c:pt idx="0">
                  <c:v>H17</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全国</c:v>
                </c:pt>
                <c:pt idx="1">
                  <c:v>大阪府</c:v>
                </c:pt>
                <c:pt idx="2">
                  <c:v>東京都</c:v>
                </c:pt>
                <c:pt idx="3">
                  <c:v>神奈川県</c:v>
                </c:pt>
                <c:pt idx="4">
                  <c:v>愛知県</c:v>
                </c:pt>
              </c:strCache>
            </c:strRef>
          </c:cat>
          <c:val>
            <c:numRef>
              <c:f>Sheet1!$E$2:$E$6</c:f>
              <c:numCache>
                <c:formatCode>0.0%</c:formatCode>
                <c:ptCount val="5"/>
                <c:pt idx="0">
                  <c:v>0.20092672817575893</c:v>
                </c:pt>
                <c:pt idx="1">
                  <c:v>0.18534504170614458</c:v>
                </c:pt>
                <c:pt idx="2">
                  <c:v>0.18252364052894737</c:v>
                </c:pt>
                <c:pt idx="3">
                  <c:v>0.16837236738672165</c:v>
                </c:pt>
                <c:pt idx="4">
                  <c:v>0.17210378259402451</c:v>
                </c:pt>
              </c:numCache>
            </c:numRef>
          </c:val>
          <c:extLst>
            <c:ext xmlns:c16="http://schemas.microsoft.com/office/drawing/2014/chart" uri="{C3380CC4-5D6E-409C-BE32-E72D297353CC}">
              <c16:uniqueId val="{00000003-08BA-4E73-B538-ED0E91D2EB21}"/>
            </c:ext>
          </c:extLst>
        </c:ser>
        <c:ser>
          <c:idx val="4"/>
          <c:order val="4"/>
          <c:tx>
            <c:strRef>
              <c:f>Sheet1!$F$1</c:f>
              <c:strCache>
                <c:ptCount val="1"/>
                <c:pt idx="0">
                  <c:v>H22</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全国</c:v>
                </c:pt>
                <c:pt idx="1">
                  <c:v>大阪府</c:v>
                </c:pt>
                <c:pt idx="2">
                  <c:v>東京都</c:v>
                </c:pt>
                <c:pt idx="3">
                  <c:v>神奈川県</c:v>
                </c:pt>
                <c:pt idx="4">
                  <c:v>愛知県</c:v>
                </c:pt>
              </c:strCache>
            </c:strRef>
          </c:cat>
          <c:val>
            <c:numRef>
              <c:f>Sheet1!$F$2:$F$6</c:f>
              <c:numCache>
                <c:formatCode>0.0%</c:formatCode>
                <c:ptCount val="5"/>
                <c:pt idx="0">
                  <c:v>0.2283795857343669</c:v>
                </c:pt>
                <c:pt idx="1">
                  <c:v>0.22139805498889201</c:v>
                </c:pt>
                <c:pt idx="2">
                  <c:v>0.20078676911114712</c:v>
                </c:pt>
                <c:pt idx="3">
                  <c:v>0.20108713971670578</c:v>
                </c:pt>
                <c:pt idx="4">
                  <c:v>0.20134146227916616</c:v>
                </c:pt>
              </c:numCache>
            </c:numRef>
          </c:val>
          <c:extLst>
            <c:ext xmlns:c16="http://schemas.microsoft.com/office/drawing/2014/chart" uri="{C3380CC4-5D6E-409C-BE32-E72D297353CC}">
              <c16:uniqueId val="{00000004-08BA-4E73-B538-ED0E91D2EB21}"/>
            </c:ext>
          </c:extLst>
        </c:ser>
        <c:ser>
          <c:idx val="5"/>
          <c:order val="5"/>
          <c:tx>
            <c:strRef>
              <c:f>Sheet1!$G$1</c:f>
              <c:strCache>
                <c:ptCount val="1"/>
                <c:pt idx="0">
                  <c:v>H27</c:v>
                </c:pt>
              </c:strCache>
            </c:strRef>
          </c:tx>
          <c:spPr>
            <a:solidFill>
              <a:schemeClr val="accent6"/>
            </a:solidFill>
            <a:ln>
              <a:noFill/>
            </a:ln>
            <a:effectLst/>
          </c:spPr>
          <c:invertIfNegative val="0"/>
          <c:dLbls>
            <c:dLbl>
              <c:idx val="1"/>
              <c:layout>
                <c:manualLayout>
                  <c:x val="-1.8111859988191637E-2"/>
                  <c:y val="1.45336694768908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2FF-4C35-B883-E4EE3711AB1F}"/>
                </c:ext>
              </c:extLst>
            </c:dLbl>
            <c:dLbl>
              <c:idx val="3"/>
              <c:layout>
                <c:manualLayout>
                  <c:x val="-1.3583894991143729E-2"/>
                  <c:y val="-2.220396075431171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E3C-4335-BBE5-0EF8722ED23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全国</c:v>
                </c:pt>
                <c:pt idx="1">
                  <c:v>大阪府</c:v>
                </c:pt>
                <c:pt idx="2">
                  <c:v>東京都</c:v>
                </c:pt>
                <c:pt idx="3">
                  <c:v>神奈川県</c:v>
                </c:pt>
                <c:pt idx="4">
                  <c:v>愛知県</c:v>
                </c:pt>
              </c:strCache>
            </c:strRef>
          </c:cat>
          <c:val>
            <c:numRef>
              <c:f>Sheet1!$G$2:$G$6</c:f>
              <c:numCache>
                <c:formatCode>0.0%</c:formatCode>
                <c:ptCount val="5"/>
                <c:pt idx="0">
                  <c:v>0.26586469802508356</c:v>
                </c:pt>
                <c:pt idx="1">
                  <c:v>0.25774444143647091</c:v>
                </c:pt>
                <c:pt idx="2">
                  <c:v>0.22237926268737046</c:v>
                </c:pt>
                <c:pt idx="3">
                  <c:v>0.23647889475307066</c:v>
                </c:pt>
                <c:pt idx="4">
                  <c:v>0.23529772576387842</c:v>
                </c:pt>
              </c:numCache>
            </c:numRef>
          </c:val>
          <c:extLst>
            <c:ext xmlns:c16="http://schemas.microsoft.com/office/drawing/2014/chart" uri="{C3380CC4-5D6E-409C-BE32-E72D297353CC}">
              <c16:uniqueId val="{00000005-08BA-4E73-B538-ED0E91D2EB21}"/>
            </c:ext>
          </c:extLst>
        </c:ser>
        <c:ser>
          <c:idx val="6"/>
          <c:order val="6"/>
          <c:tx>
            <c:strRef>
              <c:f>Sheet1!$H$1</c:f>
              <c:strCache>
                <c:ptCount val="1"/>
                <c:pt idx="0">
                  <c:v>R2</c:v>
                </c:pt>
              </c:strCache>
            </c:strRef>
          </c:tx>
          <c:spPr>
            <a:solidFill>
              <a:schemeClr val="accent1">
                <a:lumMod val="60000"/>
              </a:schemeClr>
            </a:solidFill>
            <a:ln>
              <a:noFill/>
            </a:ln>
            <a:effectLst/>
          </c:spPr>
          <c:invertIfNegative val="0"/>
          <c:dLbls>
            <c:dLbl>
              <c:idx val="2"/>
              <c:layout>
                <c:manualLayout>
                  <c:x val="-5.5341155102617145E-17"/>
                  <c:y val="-4.84455649229696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2FF-4C35-B883-E4EE3711AB1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全国</c:v>
                </c:pt>
                <c:pt idx="1">
                  <c:v>大阪府</c:v>
                </c:pt>
                <c:pt idx="2">
                  <c:v>東京都</c:v>
                </c:pt>
                <c:pt idx="3">
                  <c:v>神奈川県</c:v>
                </c:pt>
                <c:pt idx="4">
                  <c:v>愛知県</c:v>
                </c:pt>
              </c:strCache>
            </c:strRef>
          </c:cat>
          <c:val>
            <c:numRef>
              <c:f>Sheet1!$H$2:$H$6</c:f>
              <c:numCache>
                <c:formatCode>0.0%</c:formatCode>
                <c:ptCount val="5"/>
                <c:pt idx="0">
                  <c:v>0.28559449943830606</c:v>
                </c:pt>
                <c:pt idx="1">
                  <c:v>0.26723321774876563</c:v>
                </c:pt>
                <c:pt idx="2">
                  <c:v>0.22123518091425479</c:v>
                </c:pt>
                <c:pt idx="3">
                  <c:v>0.24991813116702358</c:v>
                </c:pt>
                <c:pt idx="4">
                  <c:v>0.24721564644745747</c:v>
                </c:pt>
              </c:numCache>
            </c:numRef>
          </c:val>
          <c:extLst>
            <c:ext xmlns:c16="http://schemas.microsoft.com/office/drawing/2014/chart" uri="{C3380CC4-5D6E-409C-BE32-E72D297353CC}">
              <c16:uniqueId val="{00000006-08BA-4E73-B538-ED0E91D2EB21}"/>
            </c:ext>
          </c:extLst>
        </c:ser>
        <c:dLbls>
          <c:showLegendKey val="0"/>
          <c:showVal val="0"/>
          <c:showCatName val="0"/>
          <c:showSerName val="0"/>
          <c:showPercent val="0"/>
          <c:showBubbleSize val="0"/>
        </c:dLbls>
        <c:gapWidth val="150"/>
        <c:axId val="679637488"/>
        <c:axId val="679638320"/>
      </c:barChart>
      <c:catAx>
        <c:axId val="679637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79638320"/>
        <c:crosses val="autoZero"/>
        <c:auto val="1"/>
        <c:lblAlgn val="ctr"/>
        <c:lblOffset val="100"/>
        <c:noMultiLvlLbl val="0"/>
      </c:catAx>
      <c:valAx>
        <c:axId val="679638320"/>
        <c:scaling>
          <c:orientation val="minMax"/>
          <c:max val="0.35000000000000003"/>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79637488"/>
        <c:crosses val="autoZero"/>
        <c:crossBetween val="between"/>
      </c:valAx>
      <c:spPr>
        <a:noFill/>
        <a:ln>
          <a:noFill/>
        </a:ln>
        <a:effectLst/>
      </c:spPr>
    </c:plotArea>
    <c:legend>
      <c:legendPos val="b"/>
      <c:layout>
        <c:manualLayout>
          <c:xMode val="edge"/>
          <c:yMode val="edge"/>
          <c:x val="0.37363234065128537"/>
          <c:y val="1.3165272913505091E-2"/>
          <c:w val="0.62604250154735186"/>
          <c:h val="4.956934944472608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0855564696204"/>
          <c:y val="4.9608636068843991E-2"/>
          <c:w val="0.79707862263485718"/>
          <c:h val="0.7988420821062705"/>
        </c:manualLayout>
      </c:layout>
      <c:barChart>
        <c:barDir val="col"/>
        <c:grouping val="stacked"/>
        <c:varyColors val="0"/>
        <c:ser>
          <c:idx val="0"/>
          <c:order val="0"/>
          <c:tx>
            <c:strRef>
              <c:f>Sheet1!$B$1</c:f>
              <c:strCache>
                <c:ptCount val="1"/>
                <c:pt idx="0">
                  <c:v>要介護１～2</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H22.4月</c:v>
                </c:pt>
                <c:pt idx="1">
                  <c:v>R2.4月</c:v>
                </c:pt>
              </c:strCache>
            </c:strRef>
          </c:cat>
          <c:val>
            <c:numRef>
              <c:f>Sheet1!$B$2:$B$3</c:f>
              <c:numCache>
                <c:formatCode>#,##0_);[Red]\(#,##0\)</c:formatCode>
                <c:ptCount val="2"/>
                <c:pt idx="0">
                  <c:v>119712</c:v>
                </c:pt>
                <c:pt idx="1">
                  <c:v>176754</c:v>
                </c:pt>
              </c:numCache>
            </c:numRef>
          </c:val>
          <c:extLst>
            <c:ext xmlns:c16="http://schemas.microsoft.com/office/drawing/2014/chart" uri="{C3380CC4-5D6E-409C-BE32-E72D297353CC}">
              <c16:uniqueId val="{00000000-1085-423F-A8E4-4DB3BD237929}"/>
            </c:ext>
          </c:extLst>
        </c:ser>
        <c:ser>
          <c:idx val="1"/>
          <c:order val="1"/>
          <c:tx>
            <c:strRef>
              <c:f>Sheet1!$C$1</c:f>
              <c:strCache>
                <c:ptCount val="1"/>
                <c:pt idx="0">
                  <c:v>要介護3～5</c:v>
                </c:pt>
              </c:strCache>
            </c:strRef>
          </c:tx>
          <c:spPr>
            <a:solidFill>
              <a:srgbClr val="FF66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H22.4月</c:v>
                </c:pt>
                <c:pt idx="1">
                  <c:v>R2.4月</c:v>
                </c:pt>
              </c:strCache>
            </c:strRef>
          </c:cat>
          <c:val>
            <c:numRef>
              <c:f>Sheet1!$C$2:$C$3</c:f>
              <c:numCache>
                <c:formatCode>#,##0_);[Red]\(#,##0\)</c:formatCode>
                <c:ptCount val="2"/>
                <c:pt idx="0">
                  <c:v>127479</c:v>
                </c:pt>
                <c:pt idx="1">
                  <c:v>171832</c:v>
                </c:pt>
              </c:numCache>
            </c:numRef>
          </c:val>
          <c:extLst>
            <c:ext xmlns:c16="http://schemas.microsoft.com/office/drawing/2014/chart" uri="{C3380CC4-5D6E-409C-BE32-E72D297353CC}">
              <c16:uniqueId val="{00000000-8BA8-46DA-9223-F74DC8765E79}"/>
            </c:ext>
          </c:extLst>
        </c:ser>
        <c:dLbls>
          <c:showLegendKey val="0"/>
          <c:showVal val="0"/>
          <c:showCatName val="0"/>
          <c:showSerName val="0"/>
          <c:showPercent val="0"/>
          <c:showBubbleSize val="0"/>
        </c:dLbls>
        <c:gapWidth val="150"/>
        <c:overlap val="100"/>
        <c:axId val="109067039"/>
        <c:axId val="109057887"/>
      </c:barChart>
      <c:catAx>
        <c:axId val="109067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57887"/>
        <c:crosses val="autoZero"/>
        <c:auto val="1"/>
        <c:lblAlgn val="ctr"/>
        <c:lblOffset val="100"/>
        <c:noMultiLvlLbl val="0"/>
      </c:catAx>
      <c:valAx>
        <c:axId val="109057887"/>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67039"/>
        <c:crosses val="autoZero"/>
        <c:crossBetween val="between"/>
      </c:valAx>
      <c:spPr>
        <a:noFill/>
        <a:ln>
          <a:noFill/>
        </a:ln>
        <a:effectLst/>
      </c:spPr>
    </c:plotArea>
    <c:legend>
      <c:legendPos val="t"/>
      <c:layout>
        <c:manualLayout>
          <c:xMode val="edge"/>
          <c:yMode val="edge"/>
          <c:x val="0.14397080128739603"/>
          <c:y val="3.4936816286333341E-2"/>
          <c:w val="0.55903794232550608"/>
          <c:h val="8.93681009673990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0855564696204"/>
          <c:y val="4.9608636068843991E-2"/>
          <c:w val="0.79707862263485718"/>
          <c:h val="0.7988420821062705"/>
        </c:manualLayout>
      </c:layout>
      <c:barChart>
        <c:barDir val="col"/>
        <c:grouping val="stacked"/>
        <c:varyColors val="0"/>
        <c:ser>
          <c:idx val="0"/>
          <c:order val="0"/>
          <c:tx>
            <c:strRef>
              <c:f>Sheet1!$B$1</c:f>
              <c:strCache>
                <c:ptCount val="1"/>
                <c:pt idx="0">
                  <c:v>65～74歳</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H22</c:v>
                </c:pt>
                <c:pt idx="1">
                  <c:v>R2</c:v>
                </c:pt>
              </c:strCache>
            </c:strRef>
          </c:cat>
          <c:val>
            <c:numRef>
              <c:f>Sheet1!$B$2:$B$3</c:f>
              <c:numCache>
                <c:formatCode>#,##0_);[Red]\(#,##0\)</c:formatCode>
                <c:ptCount val="2"/>
                <c:pt idx="0">
                  <c:v>220386</c:v>
                </c:pt>
                <c:pt idx="1">
                  <c:v>241416</c:v>
                </c:pt>
              </c:numCache>
            </c:numRef>
          </c:val>
          <c:extLst>
            <c:ext xmlns:c16="http://schemas.microsoft.com/office/drawing/2014/chart" uri="{C3380CC4-5D6E-409C-BE32-E72D297353CC}">
              <c16:uniqueId val="{00000000-1085-423F-A8E4-4DB3BD237929}"/>
            </c:ext>
          </c:extLst>
        </c:ser>
        <c:ser>
          <c:idx val="1"/>
          <c:order val="1"/>
          <c:tx>
            <c:strRef>
              <c:f>Sheet1!$C$1</c:f>
              <c:strCache>
                <c:ptCount val="1"/>
                <c:pt idx="0">
                  <c:v>75歳以上</c:v>
                </c:pt>
              </c:strCache>
            </c:strRef>
          </c:tx>
          <c:spPr>
            <a:solidFill>
              <a:srgbClr val="FF66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H22</c:v>
                </c:pt>
                <c:pt idx="1">
                  <c:v>R2</c:v>
                </c:pt>
              </c:strCache>
            </c:strRef>
          </c:cat>
          <c:val>
            <c:numRef>
              <c:f>Sheet1!$C$2:$C$3</c:f>
              <c:numCache>
                <c:formatCode>#,##0_);[Red]\(#,##0\)</c:formatCode>
                <c:ptCount val="2"/>
                <c:pt idx="0">
                  <c:v>212430</c:v>
                </c:pt>
                <c:pt idx="1">
                  <c:v>325983</c:v>
                </c:pt>
              </c:numCache>
            </c:numRef>
          </c:val>
          <c:extLst>
            <c:ext xmlns:c16="http://schemas.microsoft.com/office/drawing/2014/chart" uri="{C3380CC4-5D6E-409C-BE32-E72D297353CC}">
              <c16:uniqueId val="{00000000-EC92-46D4-9F44-410D8ED65D6B}"/>
            </c:ext>
          </c:extLst>
        </c:ser>
        <c:dLbls>
          <c:showLegendKey val="0"/>
          <c:showVal val="0"/>
          <c:showCatName val="0"/>
          <c:showSerName val="0"/>
          <c:showPercent val="0"/>
          <c:showBubbleSize val="0"/>
        </c:dLbls>
        <c:gapWidth val="150"/>
        <c:overlap val="100"/>
        <c:axId val="109067039"/>
        <c:axId val="109057887"/>
      </c:barChart>
      <c:catAx>
        <c:axId val="109067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57887"/>
        <c:crosses val="autoZero"/>
        <c:auto val="1"/>
        <c:lblAlgn val="ctr"/>
        <c:lblOffset val="100"/>
        <c:noMultiLvlLbl val="0"/>
      </c:catAx>
      <c:valAx>
        <c:axId val="109057887"/>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67039"/>
        <c:crosses val="autoZero"/>
        <c:crossBetween val="between"/>
      </c:valAx>
      <c:spPr>
        <a:noFill/>
        <a:ln>
          <a:noFill/>
        </a:ln>
        <a:effectLst/>
      </c:spPr>
    </c:plotArea>
    <c:legend>
      <c:legendPos val="t"/>
      <c:layout>
        <c:manualLayout>
          <c:xMode val="edge"/>
          <c:yMode val="edge"/>
          <c:x val="0.19235900189215216"/>
          <c:y val="3.9303918322125014E-2"/>
          <c:w val="0.45001990470801767"/>
          <c:h val="8.93681009673990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木造</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H22</c:v>
                </c:pt>
                <c:pt idx="1">
                  <c:v>R2</c:v>
                </c:pt>
              </c:strCache>
            </c:strRef>
          </c:cat>
          <c:val>
            <c:numRef>
              <c:f>Sheet1!$B$2:$B$3</c:f>
              <c:numCache>
                <c:formatCode>#,##0_);[Red]\(#,##0\)</c:formatCode>
                <c:ptCount val="2"/>
                <c:pt idx="0">
                  <c:v>1965236</c:v>
                </c:pt>
                <c:pt idx="1">
                  <c:v>1938518</c:v>
                </c:pt>
              </c:numCache>
            </c:numRef>
          </c:val>
          <c:extLst>
            <c:ext xmlns:c16="http://schemas.microsoft.com/office/drawing/2014/chart" uri="{C3380CC4-5D6E-409C-BE32-E72D297353CC}">
              <c16:uniqueId val="{00000000-B37B-4639-855B-7E54CA68A89F}"/>
            </c:ext>
          </c:extLst>
        </c:ser>
        <c:ser>
          <c:idx val="1"/>
          <c:order val="1"/>
          <c:tx>
            <c:strRef>
              <c:f>Sheet1!$C$1</c:f>
              <c:strCache>
                <c:ptCount val="1"/>
                <c:pt idx="0">
                  <c:v>非木造</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H22</c:v>
                </c:pt>
                <c:pt idx="1">
                  <c:v>R2</c:v>
                </c:pt>
              </c:strCache>
            </c:strRef>
          </c:cat>
          <c:val>
            <c:numRef>
              <c:f>Sheet1!$C$2:$C$3</c:f>
              <c:numCache>
                <c:formatCode>#,##0_);[Red]\(#,##0\)</c:formatCode>
                <c:ptCount val="2"/>
                <c:pt idx="0">
                  <c:v>886938</c:v>
                </c:pt>
                <c:pt idx="1">
                  <c:v>878021</c:v>
                </c:pt>
              </c:numCache>
            </c:numRef>
          </c:val>
          <c:extLst>
            <c:ext xmlns:c16="http://schemas.microsoft.com/office/drawing/2014/chart" uri="{C3380CC4-5D6E-409C-BE32-E72D297353CC}">
              <c16:uniqueId val="{00000001-B37B-4639-855B-7E54CA68A89F}"/>
            </c:ext>
          </c:extLst>
        </c:ser>
        <c:dLbls>
          <c:showLegendKey val="0"/>
          <c:showVal val="0"/>
          <c:showCatName val="0"/>
          <c:showSerName val="0"/>
          <c:showPercent val="0"/>
          <c:showBubbleSize val="0"/>
        </c:dLbls>
        <c:gapWidth val="150"/>
        <c:overlap val="100"/>
        <c:axId val="109067039"/>
        <c:axId val="109057887"/>
      </c:barChart>
      <c:catAx>
        <c:axId val="109067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57887"/>
        <c:crosses val="autoZero"/>
        <c:auto val="1"/>
        <c:lblAlgn val="ctr"/>
        <c:lblOffset val="100"/>
        <c:noMultiLvlLbl val="0"/>
      </c:catAx>
      <c:valAx>
        <c:axId val="109057887"/>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67039"/>
        <c:crosses val="autoZero"/>
        <c:crossBetween val="between"/>
      </c:valAx>
      <c:spPr>
        <a:noFill/>
        <a:ln>
          <a:noFill/>
        </a:ln>
        <a:effectLst/>
      </c:spPr>
    </c:plotArea>
    <c:legend>
      <c:legendPos val="b"/>
      <c:layout>
        <c:manualLayout>
          <c:xMode val="edge"/>
          <c:yMode val="edge"/>
          <c:x val="0.49794358914090964"/>
          <c:y val="0.50627798092590892"/>
          <c:w val="0.17127676577741216"/>
          <c:h val="0.2558593483394531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517546127629568"/>
          <c:y val="6.4702202352438495E-2"/>
          <c:w val="0.76198871782818189"/>
          <c:h val="0.81736228352964679"/>
        </c:manualLayout>
      </c:layout>
      <c:barChart>
        <c:barDir val="col"/>
        <c:grouping val="stacked"/>
        <c:varyColors val="0"/>
        <c:ser>
          <c:idx val="0"/>
          <c:order val="0"/>
          <c:tx>
            <c:strRef>
              <c:f>Sheet1!$B$1</c:f>
              <c:strCache>
                <c:ptCount val="1"/>
                <c:pt idx="0">
                  <c:v>木造</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H20</c:v>
                </c:pt>
                <c:pt idx="1">
                  <c:v>H30</c:v>
                </c:pt>
              </c:strCache>
            </c:strRef>
          </c:cat>
          <c:val>
            <c:numRef>
              <c:f>Sheet1!$B$2:$B$3</c:f>
              <c:numCache>
                <c:formatCode>#,##0_);[Red]\(#,##0\)</c:formatCode>
                <c:ptCount val="2"/>
                <c:pt idx="0">
                  <c:v>1564000</c:v>
                </c:pt>
                <c:pt idx="1">
                  <c:v>1629000</c:v>
                </c:pt>
              </c:numCache>
            </c:numRef>
          </c:val>
          <c:extLst>
            <c:ext xmlns:c16="http://schemas.microsoft.com/office/drawing/2014/chart" uri="{C3380CC4-5D6E-409C-BE32-E72D297353CC}">
              <c16:uniqueId val="{00000000-B37B-4639-855B-7E54CA68A89F}"/>
            </c:ext>
          </c:extLst>
        </c:ser>
        <c:ser>
          <c:idx val="1"/>
          <c:order val="1"/>
          <c:tx>
            <c:strRef>
              <c:f>Sheet1!$C$1</c:f>
              <c:strCache>
                <c:ptCount val="1"/>
                <c:pt idx="0">
                  <c:v>非木造</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H20</c:v>
                </c:pt>
                <c:pt idx="1">
                  <c:v>H30</c:v>
                </c:pt>
              </c:strCache>
            </c:strRef>
          </c:cat>
          <c:val>
            <c:numRef>
              <c:f>Sheet1!$C$2:$C$3</c:f>
              <c:numCache>
                <c:formatCode>#,##0_);[Red]\(#,##0\)</c:formatCode>
                <c:ptCount val="2"/>
                <c:pt idx="0">
                  <c:v>2121100</c:v>
                </c:pt>
                <c:pt idx="1">
                  <c:v>2320600</c:v>
                </c:pt>
              </c:numCache>
            </c:numRef>
          </c:val>
          <c:extLst>
            <c:ext xmlns:c16="http://schemas.microsoft.com/office/drawing/2014/chart" uri="{C3380CC4-5D6E-409C-BE32-E72D297353CC}">
              <c16:uniqueId val="{00000001-B37B-4639-855B-7E54CA68A89F}"/>
            </c:ext>
          </c:extLst>
        </c:ser>
        <c:dLbls>
          <c:showLegendKey val="0"/>
          <c:showVal val="0"/>
          <c:showCatName val="0"/>
          <c:showSerName val="0"/>
          <c:showPercent val="0"/>
          <c:showBubbleSize val="0"/>
        </c:dLbls>
        <c:gapWidth val="150"/>
        <c:overlap val="100"/>
        <c:axId val="109067039"/>
        <c:axId val="109057887"/>
      </c:barChart>
      <c:catAx>
        <c:axId val="109067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57887"/>
        <c:crosses val="autoZero"/>
        <c:auto val="1"/>
        <c:lblAlgn val="ctr"/>
        <c:lblOffset val="100"/>
        <c:noMultiLvlLbl val="0"/>
      </c:catAx>
      <c:valAx>
        <c:axId val="109057887"/>
        <c:scaling>
          <c:orientation val="minMax"/>
          <c:max val="40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67039"/>
        <c:crosses val="autoZero"/>
        <c:crossBetween val="between"/>
      </c:valAx>
      <c:spPr>
        <a:noFill/>
        <a:ln>
          <a:noFill/>
        </a:ln>
        <a:effectLst/>
      </c:spPr>
    </c:plotArea>
    <c:legend>
      <c:legendPos val="b"/>
      <c:layout>
        <c:manualLayout>
          <c:xMode val="edge"/>
          <c:yMode val="edge"/>
          <c:x val="0.83803217895650817"/>
          <c:y val="6.6861371409786277E-2"/>
          <c:w val="0.16196782104349186"/>
          <c:h val="0.333705270732473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426093306821165"/>
          <c:y val="6.559084815563776E-2"/>
          <c:w val="0.78199089113302311"/>
          <c:h val="0.8080424484944333"/>
        </c:manualLayout>
      </c:layout>
      <c:barChart>
        <c:barDir val="col"/>
        <c:grouping val="clustered"/>
        <c:varyColors val="0"/>
        <c:ser>
          <c:idx val="0"/>
          <c:order val="0"/>
          <c:tx>
            <c:strRef>
              <c:f>Sheet1!$B$1</c:f>
              <c:strCache>
                <c:ptCount val="1"/>
                <c:pt idx="0">
                  <c:v>世帯数</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H22</c:v>
                </c:pt>
                <c:pt idx="1">
                  <c:v>R2</c:v>
                </c:pt>
              </c:strCache>
            </c:strRef>
          </c:cat>
          <c:val>
            <c:numRef>
              <c:f>Sheet1!$B$2:$B$3</c:f>
              <c:numCache>
                <c:formatCode>#,##0</c:formatCode>
                <c:ptCount val="2"/>
                <c:pt idx="0" formatCode="#,##0_);[Red]\(#,##0\)">
                  <c:v>3832386</c:v>
                </c:pt>
                <c:pt idx="1">
                  <c:v>4135879</c:v>
                </c:pt>
              </c:numCache>
            </c:numRef>
          </c:val>
          <c:extLst>
            <c:ext xmlns:c16="http://schemas.microsoft.com/office/drawing/2014/chart" uri="{C3380CC4-5D6E-409C-BE32-E72D297353CC}">
              <c16:uniqueId val="{00000000-68C3-4AAC-BDA7-25AF57BBE0F2}"/>
            </c:ext>
          </c:extLst>
        </c:ser>
        <c:dLbls>
          <c:showLegendKey val="0"/>
          <c:showVal val="0"/>
          <c:showCatName val="0"/>
          <c:showSerName val="0"/>
          <c:showPercent val="0"/>
          <c:showBubbleSize val="0"/>
        </c:dLbls>
        <c:gapWidth val="219"/>
        <c:overlap val="-27"/>
        <c:axId val="447081552"/>
        <c:axId val="447085296"/>
      </c:barChart>
      <c:catAx>
        <c:axId val="447081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7085296"/>
        <c:crosses val="autoZero"/>
        <c:auto val="1"/>
        <c:lblAlgn val="ctr"/>
        <c:lblOffset val="100"/>
        <c:noMultiLvlLbl val="0"/>
      </c:catAx>
      <c:valAx>
        <c:axId val="447085296"/>
        <c:scaling>
          <c:orientation val="minMax"/>
          <c:min val="30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7081552"/>
        <c:crosses val="autoZero"/>
        <c:crossBetween val="between"/>
      </c:valAx>
      <c:spPr>
        <a:noFill/>
        <a:ln>
          <a:noFill/>
        </a:ln>
        <a:effectLst/>
      </c:spPr>
    </c:plotArea>
    <c:legend>
      <c:legendPos val="b"/>
      <c:layout>
        <c:manualLayout>
          <c:xMode val="edge"/>
          <c:yMode val="edge"/>
          <c:x val="0.19493038140270177"/>
          <c:y val="6.4706084804651121E-2"/>
          <c:w val="0.18061675817970504"/>
          <c:h val="0.1090810800828353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5階建て以下</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H20</c:v>
                </c:pt>
                <c:pt idx="1">
                  <c:v>H30</c:v>
                </c:pt>
              </c:strCache>
            </c:strRef>
          </c:cat>
          <c:val>
            <c:numRef>
              <c:f>Sheet1!$B$2:$B$3</c:f>
              <c:numCache>
                <c:formatCode>#,##0_);[Red]\(#,##0\)</c:formatCode>
                <c:ptCount val="2"/>
                <c:pt idx="0">
                  <c:v>2653700</c:v>
                </c:pt>
                <c:pt idx="1">
                  <c:v>2697200</c:v>
                </c:pt>
              </c:numCache>
            </c:numRef>
          </c:val>
          <c:extLst>
            <c:ext xmlns:c16="http://schemas.microsoft.com/office/drawing/2014/chart" uri="{C3380CC4-5D6E-409C-BE32-E72D297353CC}">
              <c16:uniqueId val="{00000000-9CCA-4C63-8BA5-A5971DB51F23}"/>
            </c:ext>
          </c:extLst>
        </c:ser>
        <c:ser>
          <c:idx val="1"/>
          <c:order val="1"/>
          <c:tx>
            <c:strRef>
              <c:f>Sheet1!$C$1</c:f>
              <c:strCache>
                <c:ptCount val="1"/>
                <c:pt idx="0">
                  <c:v>6階建て以上</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H20</c:v>
                </c:pt>
                <c:pt idx="1">
                  <c:v>H30</c:v>
                </c:pt>
              </c:strCache>
            </c:strRef>
          </c:cat>
          <c:val>
            <c:numRef>
              <c:f>Sheet1!$C$2:$C$3</c:f>
              <c:numCache>
                <c:formatCode>#,##0_);[Red]\(#,##0\)</c:formatCode>
                <c:ptCount val="2"/>
                <c:pt idx="0">
                  <c:v>1031400</c:v>
                </c:pt>
                <c:pt idx="1">
                  <c:v>1252400</c:v>
                </c:pt>
              </c:numCache>
            </c:numRef>
          </c:val>
          <c:extLst>
            <c:ext xmlns:c16="http://schemas.microsoft.com/office/drawing/2014/chart" uri="{C3380CC4-5D6E-409C-BE32-E72D297353CC}">
              <c16:uniqueId val="{00000001-9CCA-4C63-8BA5-A5971DB51F23}"/>
            </c:ext>
          </c:extLst>
        </c:ser>
        <c:dLbls>
          <c:showLegendKey val="0"/>
          <c:showVal val="0"/>
          <c:showCatName val="0"/>
          <c:showSerName val="0"/>
          <c:showPercent val="0"/>
          <c:showBubbleSize val="0"/>
        </c:dLbls>
        <c:gapWidth val="150"/>
        <c:overlap val="100"/>
        <c:axId val="109067039"/>
        <c:axId val="109057887"/>
      </c:barChart>
      <c:catAx>
        <c:axId val="109067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57887"/>
        <c:crosses val="autoZero"/>
        <c:auto val="1"/>
        <c:lblAlgn val="ctr"/>
        <c:lblOffset val="100"/>
        <c:noMultiLvlLbl val="0"/>
      </c:catAx>
      <c:valAx>
        <c:axId val="109057887"/>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906703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402792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71179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491445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943113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2673427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2717362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844088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4231141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276986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059746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B88628-8876-4162-B4DE-71FBF67B7294}"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912864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88628-8876-4162-B4DE-71FBF67B7294}" type="datetimeFigureOut">
              <a:rPr kumimoji="1" lang="ja-JP" altLang="en-US" smtClean="0"/>
              <a:t>2023/6/26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678389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751526"/>
            <a:ext cx="6903076" cy="65682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latin typeface="Meiryo UI" panose="020B0604030504040204" pitchFamily="50" charset="-128"/>
                <a:ea typeface="Meiryo UI" panose="020B0604030504040204" pitchFamily="50" charset="-128"/>
              </a:rPr>
              <a:t>社会情勢の</a:t>
            </a:r>
            <a:r>
              <a:rPr kumimoji="1" lang="ja-JP" altLang="en-US" sz="2000" dirty="0" smtClean="0">
                <a:latin typeface="Meiryo UI" panose="020B0604030504040204" pitchFamily="50" charset="-128"/>
                <a:ea typeface="Meiryo UI" panose="020B0604030504040204" pitchFamily="50" charset="-128"/>
              </a:rPr>
              <a:t>変化について</a:t>
            </a:r>
            <a:endParaRPr kumimoji="1" lang="ja-JP" altLang="en-US" sz="2000" dirty="0">
              <a:latin typeface="Meiryo UI" panose="020B0604030504040204" pitchFamily="50" charset="-128"/>
              <a:ea typeface="Meiryo UI" panose="020B0604030504040204" pitchFamily="50" charset="-128"/>
            </a:endParaRPr>
          </a:p>
        </p:txBody>
      </p:sp>
      <p:sp>
        <p:nvSpPr>
          <p:cNvPr id="3" name="正方形/長方形 2"/>
          <p:cNvSpPr/>
          <p:nvPr/>
        </p:nvSpPr>
        <p:spPr>
          <a:xfrm>
            <a:off x="7765961" y="90153"/>
            <a:ext cx="1236372" cy="4378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smtClean="0">
                <a:latin typeface="Meiryo UI" panose="020B0604030504040204" pitchFamily="50" charset="-128"/>
                <a:ea typeface="Meiryo UI" panose="020B0604030504040204" pitchFamily="50" charset="-128"/>
              </a:rPr>
              <a:t>資料－３</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48410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a:t>
            </a:r>
            <a:r>
              <a:rPr kumimoji="1" lang="ja-JP" altLang="en-US" dirty="0">
                <a:latin typeface="Meiryo UI" panose="020B0604030504040204" pitchFamily="50" charset="-128"/>
                <a:ea typeface="Meiryo UI" panose="020B0604030504040204" pitchFamily="50" charset="-128"/>
              </a:rPr>
              <a:t>変化について</a:t>
            </a:r>
          </a:p>
        </p:txBody>
      </p:sp>
      <p:sp>
        <p:nvSpPr>
          <p:cNvPr id="11" name="正方形/長方形 10"/>
          <p:cNvSpPr/>
          <p:nvPr/>
        </p:nvSpPr>
        <p:spPr>
          <a:xfrm>
            <a:off x="43544" y="573609"/>
            <a:ext cx="9032218" cy="623662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8136" y="460001"/>
            <a:ext cx="3238939" cy="277966"/>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大阪府内の</a:t>
            </a:r>
            <a:r>
              <a:rPr kumimoji="1" lang="en-US" altLang="ja-JP" sz="1400" dirty="0" smtClean="0">
                <a:latin typeface="Meiryo UI" panose="020B0604030504040204" pitchFamily="50" charset="-128"/>
                <a:ea typeface="Meiryo UI" panose="020B0604030504040204" pitchFamily="50" charset="-128"/>
              </a:rPr>
              <a:t>6</a:t>
            </a:r>
            <a:r>
              <a:rPr kumimoji="1" lang="ja-JP" altLang="en-US" sz="1400" dirty="0" smtClean="0">
                <a:latin typeface="Meiryo UI" panose="020B0604030504040204" pitchFamily="50" charset="-128"/>
                <a:ea typeface="Meiryo UI" panose="020B0604030504040204" pitchFamily="50" charset="-128"/>
              </a:rPr>
              <a:t>階以上建築物戸数の変化</a:t>
            </a:r>
            <a:endParaRPr kumimoji="1" lang="ja-JP" altLang="en-US"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1123044" y="870347"/>
            <a:ext cx="2987309"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階層別建築物戸数の変化</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48" name="グラフ 47"/>
          <p:cNvGraphicFramePr/>
          <p:nvPr>
            <p:extLst>
              <p:ext uri="{D42A27DB-BD31-4B8C-83A1-F6EECF244321}">
                <p14:modId xmlns:p14="http://schemas.microsoft.com/office/powerpoint/2010/main" val="851685792"/>
              </p:ext>
            </p:extLst>
          </p:nvPr>
        </p:nvGraphicFramePr>
        <p:xfrm>
          <a:off x="154181" y="1460500"/>
          <a:ext cx="42545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49" name="正方形/長方形 48"/>
          <p:cNvSpPr/>
          <p:nvPr/>
        </p:nvSpPr>
        <p:spPr>
          <a:xfrm>
            <a:off x="1595320" y="1084943"/>
            <a:ext cx="2042755"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rPr>
              <a:t>出典：住宅・土地統計調査より作成</a:t>
            </a:r>
            <a:endParaRPr kumimoji="1" lang="ja-JP" altLang="en-US" sz="900" dirty="0">
              <a:latin typeface="Meiryo UI" panose="020B0604030504040204" pitchFamily="50" charset="-128"/>
              <a:ea typeface="Meiryo UI" panose="020B0604030504040204" pitchFamily="50" charset="-128"/>
            </a:endParaRPr>
          </a:p>
        </p:txBody>
      </p:sp>
      <p:graphicFrame>
        <p:nvGraphicFramePr>
          <p:cNvPr id="50" name="グラフ 49"/>
          <p:cNvGraphicFramePr/>
          <p:nvPr>
            <p:extLst>
              <p:ext uri="{D42A27DB-BD31-4B8C-83A1-F6EECF244321}">
                <p14:modId xmlns:p14="http://schemas.microsoft.com/office/powerpoint/2010/main" val="3648182148"/>
              </p:ext>
            </p:extLst>
          </p:nvPr>
        </p:nvGraphicFramePr>
        <p:xfrm>
          <a:off x="4408681" y="1290710"/>
          <a:ext cx="4590702" cy="2552890"/>
        </p:xfrm>
        <a:graphic>
          <a:graphicData uri="http://schemas.openxmlformats.org/drawingml/2006/chart">
            <c:chart xmlns:c="http://schemas.openxmlformats.org/drawingml/2006/chart" xmlns:r="http://schemas.openxmlformats.org/officeDocument/2006/relationships" r:id="rId3"/>
          </a:graphicData>
        </a:graphic>
      </p:graphicFrame>
      <p:sp>
        <p:nvSpPr>
          <p:cNvPr id="51" name="正方形/長方形 50"/>
          <p:cNvSpPr/>
          <p:nvPr/>
        </p:nvSpPr>
        <p:spPr>
          <a:xfrm>
            <a:off x="5419725" y="573609"/>
            <a:ext cx="3208653"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エレベーター保守点検台数の変化</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参考</a:t>
            </a:r>
            <a:r>
              <a:rPr kumimoji="1"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52" name="正方形/長方形 51"/>
          <p:cNvSpPr/>
          <p:nvPr/>
        </p:nvSpPr>
        <p:spPr>
          <a:xfrm>
            <a:off x="5910587" y="766547"/>
            <a:ext cx="2226927"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rPr>
              <a:t>出典：日本エレベーター協会資料より作成</a:t>
            </a:r>
            <a:endParaRPr kumimoji="1" lang="ja-JP" altLang="en-US" sz="900" dirty="0">
              <a:latin typeface="Meiryo UI" panose="020B0604030504040204" pitchFamily="50" charset="-128"/>
              <a:ea typeface="Meiryo UI" panose="020B0604030504040204" pitchFamily="50" charset="-128"/>
            </a:endParaRPr>
          </a:p>
        </p:txBody>
      </p:sp>
      <p:sp>
        <p:nvSpPr>
          <p:cNvPr id="53" name="正方形/長方形 52"/>
          <p:cNvSpPr/>
          <p:nvPr/>
        </p:nvSpPr>
        <p:spPr>
          <a:xfrm>
            <a:off x="4890657" y="3883934"/>
            <a:ext cx="4108726" cy="2372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大阪府内建物戸数は</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平成</a:t>
            </a:r>
            <a:r>
              <a:rPr kumimoji="1" lang="en-US" altLang="ja-JP" sz="1200" dirty="0" smtClean="0">
                <a:solidFill>
                  <a:schemeClr val="tx1"/>
                </a:solidFill>
                <a:latin typeface="Meiryo UI" panose="020B0604030504040204" pitchFamily="50" charset="-128"/>
                <a:ea typeface="Meiryo UI" panose="020B0604030504040204" pitchFamily="50" charset="-128"/>
              </a:rPr>
              <a:t>20</a:t>
            </a:r>
            <a:r>
              <a:rPr kumimoji="1" lang="ja-JP" altLang="en-US" sz="1200" dirty="0" smtClean="0">
                <a:solidFill>
                  <a:schemeClr val="tx1"/>
                </a:solidFill>
                <a:latin typeface="Meiryo UI" panose="020B0604030504040204" pitchFamily="50" charset="-128"/>
                <a:ea typeface="Meiryo UI" panose="020B0604030504040204" pitchFamily="50" charset="-128"/>
              </a:rPr>
              <a:t>年から平成</a:t>
            </a:r>
            <a:r>
              <a:rPr kumimoji="1" lang="en-US" altLang="ja-JP" sz="1200" dirty="0" smtClean="0">
                <a:solidFill>
                  <a:schemeClr val="tx1"/>
                </a:solidFill>
                <a:latin typeface="Meiryo UI" panose="020B0604030504040204" pitchFamily="50" charset="-128"/>
                <a:ea typeface="Meiryo UI" panose="020B0604030504040204" pitchFamily="50" charset="-128"/>
              </a:rPr>
              <a:t>30</a:t>
            </a:r>
            <a:r>
              <a:rPr kumimoji="1" lang="ja-JP" altLang="en-US" sz="1200" dirty="0" smtClean="0">
                <a:solidFill>
                  <a:schemeClr val="tx1"/>
                </a:solidFill>
                <a:latin typeface="Meiryo UI" panose="020B0604030504040204" pitchFamily="50" charset="-128"/>
                <a:ea typeface="Meiryo UI" panose="020B0604030504040204" pitchFamily="50" charset="-128"/>
              </a:rPr>
              <a:t>年の</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年間で増加している。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その中でも、</a:t>
            </a:r>
            <a:r>
              <a:rPr kumimoji="1" lang="en-US" altLang="ja-JP" sz="1200" dirty="0" smtClean="0">
                <a:solidFill>
                  <a:schemeClr val="tx1"/>
                </a:solidFill>
                <a:latin typeface="Meiryo UI" panose="020B0604030504040204" pitchFamily="50" charset="-128"/>
                <a:ea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rPr>
              <a:t>階建て以上の戸数は</a:t>
            </a:r>
            <a:r>
              <a:rPr kumimoji="1" lang="en-US" altLang="ja-JP" sz="1200" dirty="0" smtClean="0">
                <a:solidFill>
                  <a:schemeClr val="tx1"/>
                </a:solidFill>
                <a:latin typeface="Meiryo UI" panose="020B0604030504040204" pitchFamily="50" charset="-128"/>
                <a:ea typeface="Meiryo UI" panose="020B0604030504040204" pitchFamily="50" charset="-128"/>
              </a:rPr>
              <a:t>121</a:t>
            </a:r>
            <a:r>
              <a:rPr kumimoji="1" lang="ja-JP" altLang="en-US" sz="1200" dirty="0" smtClean="0">
                <a:solidFill>
                  <a:schemeClr val="tx1"/>
                </a:solidFill>
                <a:latin typeface="Meiryo UI" panose="020B0604030504040204" pitchFamily="50" charset="-128"/>
                <a:ea typeface="Meiryo UI" panose="020B0604030504040204" pitchFamily="50" charset="-128"/>
              </a:rPr>
              <a:t>％の増加しており</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smtClean="0">
                <a:solidFill>
                  <a:schemeClr val="tx1"/>
                </a:solidFill>
                <a:latin typeface="Meiryo UI" panose="020B0604030504040204" pitchFamily="50" charset="-128"/>
                <a:ea typeface="Meiryo UI" panose="020B0604030504040204" pitchFamily="50" charset="-128"/>
              </a:rPr>
              <a:t>階建て以下の戸数の増加に比較して大きく伸びている。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参考ではあるが</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この傾向はエレベーターの保守点検数にもあらわれており</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平成</a:t>
            </a:r>
            <a:r>
              <a:rPr kumimoji="1" lang="en-US" altLang="ja-JP" sz="1200" dirty="0" smtClean="0">
                <a:solidFill>
                  <a:schemeClr val="tx1"/>
                </a:solidFill>
                <a:latin typeface="Meiryo UI" panose="020B0604030504040204" pitchFamily="50" charset="-128"/>
                <a:ea typeface="Meiryo UI" panose="020B0604030504040204" pitchFamily="50" charset="-128"/>
              </a:rPr>
              <a:t>25</a:t>
            </a:r>
            <a:r>
              <a:rPr kumimoji="1" lang="ja-JP" altLang="en-US" sz="1200" dirty="0" smtClean="0">
                <a:solidFill>
                  <a:schemeClr val="tx1"/>
                </a:solidFill>
                <a:latin typeface="Meiryo UI" panose="020B0604030504040204" pitchFamily="50" charset="-128"/>
                <a:ea typeface="Meiryo UI" panose="020B0604030504040204" pitchFamily="50" charset="-128"/>
              </a:rPr>
              <a:t>年から令和</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年の</a:t>
            </a:r>
            <a:r>
              <a:rPr kumimoji="1" lang="en-US" altLang="ja-JP" sz="1200" dirty="0">
                <a:solidFill>
                  <a:schemeClr val="tx1"/>
                </a:solidFill>
                <a:latin typeface="Meiryo UI" panose="020B0604030504040204" pitchFamily="50" charset="-128"/>
                <a:ea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rPr>
              <a:t>年間で約</a:t>
            </a:r>
            <a:r>
              <a:rPr kumimoji="1" lang="en-US" altLang="ja-JP" sz="1200" dirty="0" smtClean="0">
                <a:solidFill>
                  <a:schemeClr val="tx1"/>
                </a:solidFill>
                <a:latin typeface="Meiryo UI" panose="020B0604030504040204" pitchFamily="50" charset="-128"/>
                <a:ea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rPr>
              <a:t>千台増加している。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建物</a:t>
            </a:r>
            <a:r>
              <a:rPr kumimoji="1" lang="ja-JP" altLang="en-US" sz="1200" dirty="0">
                <a:solidFill>
                  <a:schemeClr val="tx1"/>
                </a:solidFill>
                <a:latin typeface="Meiryo UI" panose="020B0604030504040204" pitchFamily="50" charset="-128"/>
                <a:ea typeface="Meiryo UI" panose="020B0604030504040204" pitchFamily="50" charset="-128"/>
              </a:rPr>
              <a:t>棟数</a:t>
            </a:r>
            <a:r>
              <a:rPr kumimoji="1" lang="ja-JP" altLang="en-US" sz="1200" dirty="0" smtClean="0">
                <a:solidFill>
                  <a:schemeClr val="tx1"/>
                </a:solidFill>
                <a:latin typeface="Meiryo UI" panose="020B0604030504040204" pitchFamily="50" charset="-128"/>
                <a:ea typeface="Meiryo UI" panose="020B0604030504040204" pitchFamily="50" charset="-128"/>
              </a:rPr>
              <a:t>の減少と合わせて考えると</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建築物の高層化ならびに</a:t>
            </a: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棟当たりの戸数が多い建物（マンション等）の建設が進んだものと思われる。</a:t>
            </a:r>
          </a:p>
        </p:txBody>
      </p:sp>
      <p:cxnSp>
        <p:nvCxnSpPr>
          <p:cNvPr id="15" name="直線矢印コネクタ 14"/>
          <p:cNvCxnSpPr/>
          <p:nvPr/>
        </p:nvCxnSpPr>
        <p:spPr>
          <a:xfrm flipV="1">
            <a:off x="2164556" y="4618962"/>
            <a:ext cx="933450" cy="3141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flipV="1">
            <a:off x="2149972" y="2704137"/>
            <a:ext cx="948034" cy="25599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rot="21440308">
            <a:off x="2321771" y="4372389"/>
            <a:ext cx="657781"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200" dirty="0" smtClean="0">
                <a:solidFill>
                  <a:srgbClr val="FF0000"/>
                </a:solidFill>
                <a:latin typeface="Meiryo UI" panose="020B0604030504040204" pitchFamily="50" charset="-128"/>
                <a:ea typeface="Meiryo UI" panose="020B0604030504040204" pitchFamily="50" charset="-128"/>
              </a:rPr>
              <a:t>102</a:t>
            </a:r>
            <a:r>
              <a:rPr kumimoji="1" lang="ja-JP" altLang="en-US" sz="1200" dirty="0" smtClean="0">
                <a:solidFill>
                  <a:srgbClr val="FF0000"/>
                </a:solidFill>
                <a:latin typeface="Meiryo UI" panose="020B0604030504040204" pitchFamily="50" charset="-128"/>
                <a:ea typeface="Meiryo UI" panose="020B0604030504040204" pitchFamily="50" charset="-128"/>
              </a:rPr>
              <a:t>％</a:t>
            </a:r>
            <a:endParaRPr kumimoji="1" lang="ja-JP" altLang="en-US" sz="1200" dirty="0">
              <a:solidFill>
                <a:srgbClr val="FF0000"/>
              </a:solidFill>
              <a:latin typeface="Meiryo UI" panose="020B0604030504040204" pitchFamily="50" charset="-128"/>
              <a:ea typeface="Meiryo UI" panose="020B0604030504040204" pitchFamily="50" charset="-128"/>
            </a:endParaRPr>
          </a:p>
        </p:txBody>
      </p:sp>
      <p:sp>
        <p:nvSpPr>
          <p:cNvPr id="57" name="正方形/長方形 56"/>
          <p:cNvSpPr/>
          <p:nvPr/>
        </p:nvSpPr>
        <p:spPr>
          <a:xfrm rot="20740056">
            <a:off x="2287122" y="2563195"/>
            <a:ext cx="657781"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200" dirty="0" smtClean="0">
                <a:solidFill>
                  <a:srgbClr val="FF0000"/>
                </a:solidFill>
                <a:latin typeface="Meiryo UI" panose="020B0604030504040204" pitchFamily="50" charset="-128"/>
                <a:ea typeface="Meiryo UI" panose="020B0604030504040204" pitchFamily="50" charset="-128"/>
              </a:rPr>
              <a:t>121</a:t>
            </a:r>
            <a:r>
              <a:rPr kumimoji="1" lang="ja-JP" altLang="en-US" sz="1200" dirty="0" smtClean="0">
                <a:solidFill>
                  <a:srgbClr val="FF0000"/>
                </a:solidFill>
                <a:latin typeface="Meiryo UI" panose="020B0604030504040204" pitchFamily="50" charset="-128"/>
                <a:ea typeface="Meiryo UI" panose="020B0604030504040204" pitchFamily="50" charset="-128"/>
              </a:rPr>
              <a:t>％</a:t>
            </a:r>
            <a:endParaRPr kumimoji="1" lang="ja-JP" altLang="en-US" sz="1200" dirty="0">
              <a:solidFill>
                <a:srgbClr val="FF0000"/>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1322350" y="2105195"/>
            <a:ext cx="1035284" cy="22507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100" b="1" dirty="0" smtClean="0">
                <a:latin typeface="Meiryo UI" panose="020B0604030504040204" pitchFamily="50" charset="-128"/>
                <a:ea typeface="Meiryo UI" panose="020B0604030504040204" pitchFamily="50" charset="-128"/>
              </a:rPr>
              <a:t>3,685,100</a:t>
            </a:r>
            <a:endParaRPr kumimoji="1" lang="ja-JP" altLang="en-US" sz="1100" b="1" dirty="0">
              <a:latin typeface="Meiryo UI" panose="020B0604030504040204" pitchFamily="50" charset="-128"/>
              <a:ea typeface="Meiryo UI" panose="020B0604030504040204" pitchFamily="50" charset="-128"/>
            </a:endParaRPr>
          </a:p>
        </p:txBody>
      </p:sp>
      <p:sp>
        <p:nvSpPr>
          <p:cNvPr id="59" name="正方形/長方形 58"/>
          <p:cNvSpPr/>
          <p:nvPr/>
        </p:nvSpPr>
        <p:spPr>
          <a:xfrm>
            <a:off x="2940971" y="1862582"/>
            <a:ext cx="1035284" cy="22507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100" b="1" dirty="0" smtClean="0">
                <a:latin typeface="Meiryo UI" panose="020B0604030504040204" pitchFamily="50" charset="-128"/>
                <a:ea typeface="Meiryo UI" panose="020B0604030504040204" pitchFamily="50" charset="-128"/>
              </a:rPr>
              <a:t>3,949,600</a:t>
            </a:r>
            <a:endParaRPr kumimoji="1" lang="ja-JP" altLang="en-US" sz="1100" b="1" dirty="0">
              <a:latin typeface="Meiryo UI" panose="020B0604030504040204" pitchFamily="50" charset="-128"/>
              <a:ea typeface="Meiryo UI" panose="020B0604030504040204" pitchFamily="50" charset="-128"/>
            </a:endParaRPr>
          </a:p>
        </p:txBody>
      </p:sp>
      <p:sp>
        <p:nvSpPr>
          <p:cNvPr id="20"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9</a:t>
            </a:fld>
            <a:endParaRPr lang="ja-JP" altLang="en-US" sz="1600" dirty="0">
              <a:solidFill>
                <a:schemeClr val="tx1"/>
              </a:solidFill>
            </a:endParaRPr>
          </a:p>
        </p:txBody>
      </p:sp>
      <p:sp>
        <p:nvSpPr>
          <p:cNvPr id="21" name="正方形/長方形 20"/>
          <p:cNvSpPr/>
          <p:nvPr/>
        </p:nvSpPr>
        <p:spPr>
          <a:xfrm>
            <a:off x="3865512" y="6070425"/>
            <a:ext cx="558577"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3" name="正方形/長方形 22"/>
          <p:cNvSpPr/>
          <p:nvPr/>
        </p:nvSpPr>
        <p:spPr>
          <a:xfrm>
            <a:off x="73149" y="1180559"/>
            <a:ext cx="558577"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戸</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4" name="正方形/長方形 23"/>
          <p:cNvSpPr/>
          <p:nvPr/>
        </p:nvSpPr>
        <p:spPr>
          <a:xfrm>
            <a:off x="8336896" y="3767848"/>
            <a:ext cx="558577"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5" name="正方形/長方形 24"/>
          <p:cNvSpPr/>
          <p:nvPr/>
        </p:nvSpPr>
        <p:spPr>
          <a:xfrm>
            <a:off x="4572000" y="1095553"/>
            <a:ext cx="558577"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台</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7" name="正方形/長方形 26"/>
          <p:cNvSpPr/>
          <p:nvPr/>
        </p:nvSpPr>
        <p:spPr>
          <a:xfrm>
            <a:off x="4851289" y="6206136"/>
            <a:ext cx="4224474" cy="7053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関連アクション</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29</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府民の防災意識の啓発（家具固定や食料備蓄の啓発）</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など</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57960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a:t>
            </a:r>
            <a:r>
              <a:rPr kumimoji="1" lang="ja-JP" altLang="en-US" dirty="0">
                <a:latin typeface="Meiryo UI" panose="020B0604030504040204" pitchFamily="50" charset="-128"/>
                <a:ea typeface="Meiryo UI" panose="020B0604030504040204" pitchFamily="50" charset="-128"/>
              </a:rPr>
              <a:t>変化について</a:t>
            </a:r>
          </a:p>
        </p:txBody>
      </p:sp>
      <p:sp>
        <p:nvSpPr>
          <p:cNvPr id="11" name="正方形/長方形 10"/>
          <p:cNvSpPr/>
          <p:nvPr/>
        </p:nvSpPr>
        <p:spPr>
          <a:xfrm>
            <a:off x="175846" y="573610"/>
            <a:ext cx="8774723" cy="623359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8136" y="460001"/>
            <a:ext cx="2591239" cy="277966"/>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携帯電話等の契約数について</a:t>
            </a:r>
            <a:endParaRPr kumimoji="1" lang="ja-JP" altLang="en-US"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258890" y="695798"/>
            <a:ext cx="4334225"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携帯電話等（</a:t>
            </a:r>
            <a:r>
              <a:rPr kumimoji="1" lang="en-US" altLang="ja-JP" sz="1400" b="1" dirty="0" smtClean="0">
                <a:latin typeface="Meiryo UI" panose="020B0604030504040204" pitchFamily="50" charset="-128"/>
                <a:ea typeface="Meiryo UI" panose="020B0604030504040204" pitchFamily="50" charset="-128"/>
              </a:rPr>
              <a:t>PHS</a:t>
            </a:r>
            <a:r>
              <a:rPr kumimoji="1" lang="ja-JP" altLang="en-US" sz="1400" b="1" dirty="0" smtClean="0">
                <a:latin typeface="Meiryo UI" panose="020B0604030504040204" pitchFamily="50" charset="-128"/>
                <a:ea typeface="Meiryo UI" panose="020B0604030504040204" pitchFamily="50" charset="-128"/>
              </a:rPr>
              <a:t>含む）の契約数の推移（大阪府）</a:t>
            </a:r>
            <a:endParaRPr kumimoji="1" lang="ja-JP" altLang="en-US" sz="1400" b="1" dirty="0">
              <a:latin typeface="Meiryo UI" panose="020B0604030504040204" pitchFamily="50" charset="-128"/>
              <a:ea typeface="Meiryo UI" panose="020B0604030504040204" pitchFamily="50" charset="-128"/>
            </a:endParaRPr>
          </a:p>
        </p:txBody>
      </p:sp>
      <p:sp>
        <p:nvSpPr>
          <p:cNvPr id="49" name="正方形/長方形 48"/>
          <p:cNvSpPr/>
          <p:nvPr/>
        </p:nvSpPr>
        <p:spPr>
          <a:xfrm>
            <a:off x="258890" y="910394"/>
            <a:ext cx="3558367"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rPr>
              <a:t>出典：総務省：通信料からみた我が国の音声通信利用状況より作成</a:t>
            </a:r>
            <a:endParaRPr kumimoji="1" lang="ja-JP" altLang="en-US" sz="900" dirty="0">
              <a:latin typeface="Meiryo UI" panose="020B0604030504040204" pitchFamily="50" charset="-128"/>
              <a:ea typeface="Meiryo UI" panose="020B0604030504040204" pitchFamily="50" charset="-128"/>
            </a:endParaRPr>
          </a:p>
        </p:txBody>
      </p:sp>
      <p:sp>
        <p:nvSpPr>
          <p:cNvPr id="53" name="正方形/長方形 52"/>
          <p:cNvSpPr/>
          <p:nvPr/>
        </p:nvSpPr>
        <p:spPr>
          <a:xfrm>
            <a:off x="334666" y="5333358"/>
            <a:ext cx="8484472" cy="838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携帯電話の保有台数は平成</a:t>
            </a:r>
            <a:r>
              <a:rPr kumimoji="1" lang="en-US" altLang="ja-JP" sz="1200" dirty="0" smtClean="0">
                <a:solidFill>
                  <a:schemeClr val="tx1"/>
                </a:solidFill>
                <a:latin typeface="Meiryo UI" panose="020B0604030504040204" pitchFamily="50" charset="-128"/>
                <a:ea typeface="Meiryo UI" panose="020B0604030504040204" pitchFamily="50" charset="-128"/>
              </a:rPr>
              <a:t>23</a:t>
            </a:r>
            <a:r>
              <a:rPr kumimoji="1" lang="ja-JP" altLang="en-US" sz="1200" dirty="0" smtClean="0">
                <a:solidFill>
                  <a:schemeClr val="tx1"/>
                </a:solidFill>
                <a:latin typeface="Meiryo UI" panose="020B0604030504040204" pitchFamily="50" charset="-128"/>
                <a:ea typeface="Meiryo UI" panose="020B0604030504040204" pitchFamily="50" charset="-128"/>
              </a:rPr>
              <a:t>年度から令和</a:t>
            </a:r>
            <a:r>
              <a:rPr kumimoji="1" lang="en-US" altLang="ja-JP" sz="1200" dirty="0" smtClean="0">
                <a:solidFill>
                  <a:schemeClr val="tx1"/>
                </a:solidFill>
                <a:latin typeface="Meiryo UI" panose="020B0604030504040204" pitchFamily="50" charset="-128"/>
                <a:ea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rPr>
              <a:t>年度までの</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年間で</a:t>
            </a:r>
            <a:r>
              <a:rPr kumimoji="1" lang="ja-JP" altLang="en-US" sz="1200" dirty="0">
                <a:solidFill>
                  <a:schemeClr val="tx1"/>
                </a:solidFill>
                <a:latin typeface="Meiryo UI" panose="020B0604030504040204" pitchFamily="50" charset="-128"/>
                <a:ea typeface="Meiryo UI" panose="020B0604030504040204" pitchFamily="50" charset="-128"/>
              </a:rPr>
              <a:t>約</a:t>
            </a:r>
            <a:r>
              <a:rPr kumimoji="1" lang="en-US" altLang="ja-JP" sz="1200" dirty="0" smtClean="0">
                <a:solidFill>
                  <a:schemeClr val="tx1"/>
                </a:solidFill>
                <a:latin typeface="Meiryo UI" panose="020B0604030504040204" pitchFamily="50" charset="-128"/>
                <a:ea typeface="Meiryo UI" panose="020B0604030504040204" pitchFamily="50" charset="-128"/>
              </a:rPr>
              <a:t>288</a:t>
            </a:r>
            <a:r>
              <a:rPr kumimoji="1" lang="ja-JP" altLang="en-US" sz="1200" dirty="0" smtClean="0">
                <a:solidFill>
                  <a:schemeClr val="tx1"/>
                </a:solidFill>
                <a:latin typeface="Meiryo UI" panose="020B0604030504040204" pitchFamily="50" charset="-128"/>
                <a:ea typeface="Meiryo UI" panose="020B0604030504040204" pitchFamily="50" charset="-128"/>
              </a:rPr>
              <a:t>万契約増加</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さらに、携帯電話保有世帯率は令和</a:t>
            </a:r>
            <a:r>
              <a:rPr kumimoji="1" lang="en-US" altLang="ja-JP" sz="1200" dirty="0" smtClean="0">
                <a:solidFill>
                  <a:schemeClr val="tx1"/>
                </a:solidFill>
                <a:latin typeface="Meiryo UI" panose="020B0604030504040204" pitchFamily="50" charset="-128"/>
                <a:ea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rPr>
              <a:t>年時点で</a:t>
            </a:r>
            <a:r>
              <a:rPr kumimoji="1" lang="en-US" altLang="ja-JP" sz="1200" dirty="0" smtClean="0">
                <a:solidFill>
                  <a:schemeClr val="tx1"/>
                </a:solidFill>
                <a:latin typeface="Meiryo UI" panose="020B0604030504040204" pitchFamily="50" charset="-128"/>
                <a:ea typeface="Meiryo UI" panose="020B0604030504040204" pitchFamily="50" charset="-128"/>
              </a:rPr>
              <a:t>97.7</a:t>
            </a:r>
            <a:r>
              <a:rPr kumimoji="1" lang="ja-JP" altLang="en-US" sz="1200" dirty="0" smtClean="0">
                <a:solidFill>
                  <a:schemeClr val="tx1"/>
                </a:solidFill>
                <a:latin typeface="Meiryo UI" panose="020B0604030504040204" pitchFamily="50" charset="-128"/>
                <a:ea typeface="Meiryo UI" panose="020B0604030504040204" pitchFamily="50" charset="-128"/>
              </a:rPr>
              <a:t>％（大阪府）とほぼすべての世帯で携帯電話を所有</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また、スマートフォンに着目すると、平成</a:t>
            </a:r>
            <a:r>
              <a:rPr kumimoji="1" lang="en-US" altLang="ja-JP" sz="1200" dirty="0" smtClean="0">
                <a:solidFill>
                  <a:schemeClr val="tx1"/>
                </a:solidFill>
                <a:latin typeface="Meiryo UI" panose="020B0604030504040204" pitchFamily="50" charset="-128"/>
                <a:ea typeface="Meiryo UI" panose="020B0604030504040204" pitchFamily="50" charset="-128"/>
              </a:rPr>
              <a:t>23</a:t>
            </a:r>
            <a:r>
              <a:rPr kumimoji="1" lang="ja-JP" altLang="en-US" sz="1200" dirty="0" smtClean="0">
                <a:solidFill>
                  <a:schemeClr val="tx1"/>
                </a:solidFill>
                <a:latin typeface="Meiryo UI" panose="020B0604030504040204" pitchFamily="50" charset="-128"/>
                <a:ea typeface="Meiryo UI" panose="020B0604030504040204" pitchFamily="50" charset="-128"/>
              </a:rPr>
              <a:t>年時点で</a:t>
            </a:r>
            <a:r>
              <a:rPr kumimoji="1" lang="en-US" altLang="ja-JP" sz="1200" dirty="0" smtClean="0">
                <a:solidFill>
                  <a:schemeClr val="tx1"/>
                </a:solidFill>
                <a:latin typeface="Meiryo UI" panose="020B0604030504040204" pitchFamily="50" charset="-128"/>
                <a:ea typeface="Meiryo UI" panose="020B0604030504040204" pitchFamily="50" charset="-128"/>
              </a:rPr>
              <a:t>29.6</a:t>
            </a:r>
            <a:r>
              <a:rPr kumimoji="1" lang="ja-JP" altLang="en-US" sz="1200" dirty="0" smtClean="0">
                <a:solidFill>
                  <a:schemeClr val="tx1"/>
                </a:solidFill>
                <a:latin typeface="Meiryo UI" panose="020B0604030504040204" pitchFamily="50" charset="-128"/>
                <a:ea typeface="Meiryo UI" panose="020B0604030504040204" pitchFamily="50" charset="-128"/>
              </a:rPr>
              <a:t>％（大阪府）であったものが、</a:t>
            </a:r>
            <a:r>
              <a:rPr kumimoji="1" lang="en-US" altLang="ja-JP" sz="1200" dirty="0" smtClean="0">
                <a:solidFill>
                  <a:schemeClr val="tx1"/>
                </a:solidFill>
                <a:latin typeface="Meiryo UI" panose="020B0604030504040204" pitchFamily="50" charset="-128"/>
                <a:ea typeface="Meiryo UI" panose="020B0604030504040204" pitchFamily="50" charset="-128"/>
              </a:rPr>
              <a:t>88.9</a:t>
            </a:r>
            <a:r>
              <a:rPr kumimoji="1" lang="ja-JP" altLang="en-US" sz="1200" dirty="0" smtClean="0">
                <a:solidFill>
                  <a:schemeClr val="tx1"/>
                </a:solidFill>
                <a:latin typeface="Meiryo UI" panose="020B0604030504040204" pitchFamily="50" charset="-128"/>
                <a:ea typeface="Meiryo UI" panose="020B0604030504040204" pitchFamily="50" charset="-128"/>
              </a:rPr>
              <a:t>％（大阪府）と</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年間で大きく増加</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年前に比較して、情報の届き方、入手の仕方が大きく変わっていると考えられる。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0"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10</a:t>
            </a:fld>
            <a:endParaRPr lang="ja-JP" altLang="en-US" sz="1600" dirty="0">
              <a:solidFill>
                <a:schemeClr val="tx1"/>
              </a:solidFill>
            </a:endParaRPr>
          </a:p>
        </p:txBody>
      </p:sp>
      <p:graphicFrame>
        <p:nvGraphicFramePr>
          <p:cNvPr id="5" name="グラフ 4"/>
          <p:cNvGraphicFramePr/>
          <p:nvPr>
            <p:extLst>
              <p:ext uri="{D42A27DB-BD31-4B8C-83A1-F6EECF244321}">
                <p14:modId xmlns:p14="http://schemas.microsoft.com/office/powerpoint/2010/main" val="426078892"/>
              </p:ext>
            </p:extLst>
          </p:nvPr>
        </p:nvGraphicFramePr>
        <p:xfrm>
          <a:off x="258891" y="1219962"/>
          <a:ext cx="4334224" cy="4026948"/>
        </p:xfrm>
        <a:graphic>
          <a:graphicData uri="http://schemas.openxmlformats.org/drawingml/2006/chart">
            <c:chart xmlns:c="http://schemas.openxmlformats.org/drawingml/2006/chart" xmlns:r="http://schemas.openxmlformats.org/officeDocument/2006/relationships" r:id="rId2"/>
          </a:graphicData>
        </a:graphic>
      </p:graphicFrame>
      <p:sp>
        <p:nvSpPr>
          <p:cNvPr id="24" name="正方形/長方形 23"/>
          <p:cNvSpPr/>
          <p:nvPr/>
        </p:nvSpPr>
        <p:spPr>
          <a:xfrm>
            <a:off x="4713059" y="695798"/>
            <a:ext cx="4334225"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携帯電話及びスマートフォン保有世帯率</a:t>
            </a:r>
            <a:endParaRPr kumimoji="1" lang="ja-JP" altLang="en-US" sz="1400" b="1" dirty="0">
              <a:latin typeface="Meiryo UI" panose="020B0604030504040204" pitchFamily="50" charset="-128"/>
              <a:ea typeface="Meiryo UI" panose="020B0604030504040204" pitchFamily="50" charset="-128"/>
            </a:endParaRPr>
          </a:p>
        </p:txBody>
      </p:sp>
      <p:sp>
        <p:nvSpPr>
          <p:cNvPr id="25" name="正方形/長方形 24"/>
          <p:cNvSpPr/>
          <p:nvPr/>
        </p:nvSpPr>
        <p:spPr>
          <a:xfrm>
            <a:off x="4713059" y="910394"/>
            <a:ext cx="3558367"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rPr>
              <a:t>出典：総務省：通信利用動向調査より作成</a:t>
            </a:r>
            <a:endParaRPr kumimoji="1" lang="ja-JP" altLang="en-US" sz="900" dirty="0">
              <a:latin typeface="Meiryo UI" panose="020B0604030504040204" pitchFamily="50" charset="-128"/>
              <a:ea typeface="Meiryo UI" panose="020B0604030504040204" pitchFamily="50" charset="-128"/>
            </a:endParaRPr>
          </a:p>
        </p:txBody>
      </p:sp>
      <p:graphicFrame>
        <p:nvGraphicFramePr>
          <p:cNvPr id="9" name="グラフ 8"/>
          <p:cNvGraphicFramePr/>
          <p:nvPr>
            <p:extLst>
              <p:ext uri="{D42A27DB-BD31-4B8C-83A1-F6EECF244321}">
                <p14:modId xmlns:p14="http://schemas.microsoft.com/office/powerpoint/2010/main" val="1704323687"/>
              </p:ext>
            </p:extLst>
          </p:nvPr>
        </p:nvGraphicFramePr>
        <p:xfrm>
          <a:off x="4484914" y="1500547"/>
          <a:ext cx="4341586" cy="3746363"/>
        </p:xfrm>
        <a:graphic>
          <a:graphicData uri="http://schemas.openxmlformats.org/drawingml/2006/chart">
            <c:chart xmlns:c="http://schemas.openxmlformats.org/drawingml/2006/chart" xmlns:r="http://schemas.openxmlformats.org/officeDocument/2006/relationships" r:id="rId3"/>
          </a:graphicData>
        </a:graphic>
      </p:graphicFrame>
      <p:sp>
        <p:nvSpPr>
          <p:cNvPr id="29" name="正方形/長方形 28"/>
          <p:cNvSpPr/>
          <p:nvPr/>
        </p:nvSpPr>
        <p:spPr>
          <a:xfrm>
            <a:off x="5416591" y="4474716"/>
            <a:ext cx="952737"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smtClean="0">
                <a:solidFill>
                  <a:schemeClr val="tx1"/>
                </a:solidFill>
                <a:latin typeface="Meiryo UI" panose="020B0604030504040204" pitchFamily="50" charset="-128"/>
                <a:ea typeface="Meiryo UI" panose="020B0604030504040204" pitchFamily="50" charset="-128"/>
              </a:rPr>
              <a:t>大阪府：</a:t>
            </a:r>
            <a:r>
              <a:rPr kumimoji="1" lang="en-US" altLang="ja-JP" sz="800" dirty="0" smtClean="0">
                <a:solidFill>
                  <a:schemeClr val="tx1"/>
                </a:solidFill>
                <a:latin typeface="Meiryo UI" panose="020B0604030504040204" pitchFamily="50" charset="-128"/>
                <a:ea typeface="Meiryo UI" panose="020B0604030504040204" pitchFamily="50" charset="-128"/>
              </a:rPr>
              <a:t>29.6</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30" name="正方形/長方形 29"/>
          <p:cNvSpPr/>
          <p:nvPr/>
        </p:nvSpPr>
        <p:spPr>
          <a:xfrm>
            <a:off x="5416591" y="4326110"/>
            <a:ext cx="952737"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smtClean="0">
                <a:solidFill>
                  <a:schemeClr val="tx1"/>
                </a:solidFill>
                <a:latin typeface="Meiryo UI" panose="020B0604030504040204" pitchFamily="50" charset="-128"/>
                <a:ea typeface="Meiryo UI" panose="020B0604030504040204" pitchFamily="50" charset="-128"/>
              </a:rPr>
              <a:t>全   国：</a:t>
            </a:r>
            <a:r>
              <a:rPr kumimoji="1" lang="en-US" altLang="ja-JP" sz="800" dirty="0" smtClean="0">
                <a:solidFill>
                  <a:schemeClr val="tx1"/>
                </a:solidFill>
                <a:latin typeface="Meiryo UI" panose="020B0604030504040204" pitchFamily="50" charset="-128"/>
                <a:ea typeface="Meiryo UI" panose="020B0604030504040204" pitchFamily="50" charset="-128"/>
              </a:rPr>
              <a:t>29.3</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8094547" y="2326572"/>
            <a:ext cx="952737"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smtClean="0">
                <a:solidFill>
                  <a:schemeClr val="tx1"/>
                </a:solidFill>
                <a:latin typeface="Meiryo UI" panose="020B0604030504040204" pitchFamily="50" charset="-128"/>
                <a:ea typeface="Meiryo UI" panose="020B0604030504040204" pitchFamily="50" charset="-128"/>
              </a:rPr>
              <a:t>大阪府：</a:t>
            </a:r>
            <a:r>
              <a:rPr kumimoji="1" lang="en-US" altLang="ja-JP" sz="800" dirty="0" smtClean="0">
                <a:solidFill>
                  <a:schemeClr val="tx1"/>
                </a:solidFill>
                <a:latin typeface="Meiryo UI" panose="020B0604030504040204" pitchFamily="50" charset="-128"/>
                <a:ea typeface="Meiryo UI" panose="020B0604030504040204" pitchFamily="50" charset="-128"/>
              </a:rPr>
              <a:t>88.9</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8094547" y="2177966"/>
            <a:ext cx="952737"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smtClean="0">
                <a:solidFill>
                  <a:schemeClr val="tx1"/>
                </a:solidFill>
                <a:latin typeface="Meiryo UI" panose="020B0604030504040204" pitchFamily="50" charset="-128"/>
                <a:ea typeface="Meiryo UI" panose="020B0604030504040204" pitchFamily="50" charset="-128"/>
              </a:rPr>
              <a:t>全   国：</a:t>
            </a:r>
            <a:r>
              <a:rPr kumimoji="1" lang="en-US" altLang="ja-JP" sz="800" dirty="0" smtClean="0">
                <a:solidFill>
                  <a:schemeClr val="tx1"/>
                </a:solidFill>
                <a:latin typeface="Meiryo UI" panose="020B0604030504040204" pitchFamily="50" charset="-128"/>
                <a:ea typeface="Meiryo UI" panose="020B0604030504040204" pitchFamily="50" charset="-128"/>
              </a:rPr>
              <a:t>88.6</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8145542" y="1478951"/>
            <a:ext cx="952737"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smtClean="0">
                <a:solidFill>
                  <a:schemeClr val="tx1"/>
                </a:solidFill>
                <a:latin typeface="Meiryo UI" panose="020B0604030504040204" pitchFamily="50" charset="-128"/>
                <a:ea typeface="Meiryo UI" panose="020B0604030504040204" pitchFamily="50" charset="-128"/>
              </a:rPr>
              <a:t>大阪府：</a:t>
            </a:r>
            <a:r>
              <a:rPr kumimoji="1" lang="en-US" altLang="ja-JP" sz="800" dirty="0" smtClean="0">
                <a:solidFill>
                  <a:schemeClr val="tx1"/>
                </a:solidFill>
                <a:latin typeface="Meiryo UI" panose="020B0604030504040204" pitchFamily="50" charset="-128"/>
                <a:ea typeface="Meiryo UI" panose="020B0604030504040204" pitchFamily="50" charset="-128"/>
              </a:rPr>
              <a:t>97.7</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8145542" y="1330345"/>
            <a:ext cx="952737"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smtClean="0">
                <a:solidFill>
                  <a:schemeClr val="tx1"/>
                </a:solidFill>
                <a:latin typeface="Meiryo UI" panose="020B0604030504040204" pitchFamily="50" charset="-128"/>
                <a:ea typeface="Meiryo UI" panose="020B0604030504040204" pitchFamily="50" charset="-128"/>
              </a:rPr>
              <a:t>全   国：</a:t>
            </a:r>
            <a:r>
              <a:rPr kumimoji="1" lang="en-US" altLang="ja-JP" sz="800" dirty="0" smtClean="0">
                <a:solidFill>
                  <a:schemeClr val="tx1"/>
                </a:solidFill>
                <a:latin typeface="Meiryo UI" panose="020B0604030504040204" pitchFamily="50" charset="-128"/>
                <a:ea typeface="Meiryo UI" panose="020B0604030504040204" pitchFamily="50" charset="-128"/>
              </a:rPr>
              <a:t>97.3</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35" name="正方形/長方形 34"/>
          <p:cNvSpPr/>
          <p:nvPr/>
        </p:nvSpPr>
        <p:spPr>
          <a:xfrm>
            <a:off x="5114456" y="1628389"/>
            <a:ext cx="952737"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smtClean="0">
                <a:solidFill>
                  <a:schemeClr val="tx1"/>
                </a:solidFill>
                <a:latin typeface="Meiryo UI" panose="020B0604030504040204" pitchFamily="50" charset="-128"/>
                <a:ea typeface="Meiryo UI" panose="020B0604030504040204" pitchFamily="50" charset="-128"/>
              </a:rPr>
              <a:t>大阪府：</a:t>
            </a:r>
            <a:r>
              <a:rPr kumimoji="1" lang="en-US" altLang="ja-JP" sz="800" dirty="0" smtClean="0">
                <a:solidFill>
                  <a:schemeClr val="tx1"/>
                </a:solidFill>
                <a:latin typeface="Meiryo UI" panose="020B0604030504040204" pitchFamily="50" charset="-128"/>
                <a:ea typeface="Meiryo UI" panose="020B0604030504040204" pitchFamily="50" charset="-128"/>
              </a:rPr>
              <a:t>93.6</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5114456" y="1479783"/>
            <a:ext cx="952737"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smtClean="0">
                <a:solidFill>
                  <a:schemeClr val="tx1"/>
                </a:solidFill>
                <a:latin typeface="Meiryo UI" panose="020B0604030504040204" pitchFamily="50" charset="-128"/>
                <a:ea typeface="Meiryo UI" panose="020B0604030504040204" pitchFamily="50" charset="-128"/>
              </a:rPr>
              <a:t>全   国：</a:t>
            </a:r>
            <a:r>
              <a:rPr kumimoji="1" lang="en-US" altLang="ja-JP" sz="800" dirty="0" smtClean="0">
                <a:solidFill>
                  <a:schemeClr val="tx1"/>
                </a:solidFill>
                <a:latin typeface="Meiryo UI" panose="020B0604030504040204" pitchFamily="50" charset="-128"/>
                <a:ea typeface="Meiryo UI" panose="020B0604030504040204" pitchFamily="50" charset="-128"/>
              </a:rPr>
              <a:t>94.5</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1323755" y="3624563"/>
            <a:ext cx="952737"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973</a:t>
            </a:r>
            <a:r>
              <a:rPr kumimoji="1" lang="ja-JP" altLang="en-US" sz="800" dirty="0" smtClean="0">
                <a:solidFill>
                  <a:schemeClr val="tx1"/>
                </a:solidFill>
                <a:latin typeface="Meiryo UI" panose="020B0604030504040204" pitchFamily="50" charset="-128"/>
                <a:ea typeface="Meiryo UI" panose="020B0604030504040204" pitchFamily="50" charset="-128"/>
              </a:rPr>
              <a:t>万契約</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3788088" y="1357647"/>
            <a:ext cx="952737"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1,261</a:t>
            </a:r>
            <a:r>
              <a:rPr kumimoji="1" lang="ja-JP" altLang="en-US" sz="800" dirty="0" smtClean="0">
                <a:solidFill>
                  <a:schemeClr val="tx1"/>
                </a:solidFill>
                <a:latin typeface="Meiryo UI" panose="020B0604030504040204" pitchFamily="50" charset="-128"/>
                <a:ea typeface="Meiryo UI" panose="020B0604030504040204" pitchFamily="50" charset="-128"/>
              </a:rPr>
              <a:t>万契約</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4132517" y="5056116"/>
            <a:ext cx="608308"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年度末</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7" name="正方形/長方形 26"/>
          <p:cNvSpPr/>
          <p:nvPr/>
        </p:nvSpPr>
        <p:spPr>
          <a:xfrm>
            <a:off x="84327" y="4474716"/>
            <a:ext cx="608308"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契約数</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8" name="正方形/長方形 27"/>
          <p:cNvSpPr/>
          <p:nvPr/>
        </p:nvSpPr>
        <p:spPr>
          <a:xfrm>
            <a:off x="4551729" y="1339398"/>
            <a:ext cx="608308"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39" name="正方形/長方形 38"/>
          <p:cNvSpPr/>
          <p:nvPr/>
        </p:nvSpPr>
        <p:spPr>
          <a:xfrm>
            <a:off x="8466741" y="5056116"/>
            <a:ext cx="608308"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40" name="正方形/長方形 39"/>
          <p:cNvSpPr/>
          <p:nvPr/>
        </p:nvSpPr>
        <p:spPr>
          <a:xfrm>
            <a:off x="388481" y="6182120"/>
            <a:ext cx="4909071" cy="7053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関連アクション</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31</a:t>
            </a:r>
            <a:r>
              <a:rPr kumimoji="1" lang="ja-JP" altLang="en-US" sz="1200" dirty="0">
                <a:solidFill>
                  <a:schemeClr val="tx1"/>
                </a:solidFill>
                <a:latin typeface="Meiryo UI" panose="020B0604030504040204" pitchFamily="50" charset="-128"/>
                <a:ea typeface="Meiryo UI" panose="020B0604030504040204" pitchFamily="50" charset="-128"/>
              </a:rPr>
              <a:t>　防災情報の収集・伝達機能の</a:t>
            </a:r>
            <a:r>
              <a:rPr kumimoji="1" lang="ja-JP" altLang="en-US" sz="1200" dirty="0" smtClean="0">
                <a:solidFill>
                  <a:schemeClr val="tx1"/>
                </a:solidFill>
                <a:latin typeface="Meiryo UI" panose="020B0604030504040204" pitchFamily="50" charset="-128"/>
                <a:ea typeface="Meiryo UI" panose="020B0604030504040204" pitchFamily="50" charset="-128"/>
              </a:rPr>
              <a:t>充実</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など</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19065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a:t>
            </a:r>
            <a:r>
              <a:rPr kumimoji="1" lang="ja-JP" altLang="en-US" dirty="0">
                <a:latin typeface="Meiryo UI" panose="020B0604030504040204" pitchFamily="50" charset="-128"/>
                <a:ea typeface="Meiryo UI" panose="020B0604030504040204" pitchFamily="50" charset="-128"/>
              </a:rPr>
              <a:t>変化について</a:t>
            </a:r>
          </a:p>
        </p:txBody>
      </p:sp>
      <p:sp>
        <p:nvSpPr>
          <p:cNvPr id="11" name="正方形/長方形 10"/>
          <p:cNvSpPr/>
          <p:nvPr/>
        </p:nvSpPr>
        <p:spPr>
          <a:xfrm>
            <a:off x="175846" y="573610"/>
            <a:ext cx="8774723" cy="609096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8136" y="460001"/>
            <a:ext cx="2591239" cy="277966"/>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鉄道利用者・自動車保有の推移</a:t>
            </a:r>
            <a:endParaRPr kumimoji="1" lang="ja-JP" altLang="en-US"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258890" y="859088"/>
            <a:ext cx="4334225"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400" b="1" dirty="0" smtClean="0">
                <a:latin typeface="Meiryo UI" panose="020B0604030504040204" pitchFamily="50" charset="-128"/>
                <a:ea typeface="Meiryo UI" panose="020B0604030504040204" pitchFamily="50" charset="-128"/>
              </a:rPr>
              <a:t>JR</a:t>
            </a:r>
            <a:r>
              <a:rPr kumimoji="1" lang="ja-JP" altLang="en-US" sz="1400" b="1" dirty="0" smtClean="0">
                <a:latin typeface="Meiryo UI" panose="020B0604030504040204" pitchFamily="50" charset="-128"/>
                <a:ea typeface="Meiryo UI" panose="020B0604030504040204" pitchFamily="50" charset="-128"/>
              </a:rPr>
              <a:t>主要路線別乗車人数</a:t>
            </a:r>
            <a:r>
              <a:rPr kumimoji="1" lang="ja-JP" altLang="en-US" sz="1100" b="1" dirty="0" smtClean="0">
                <a:latin typeface="Meiryo UI" panose="020B0604030504040204" pitchFamily="50" charset="-128"/>
                <a:ea typeface="Meiryo UI" panose="020B0604030504040204" pitchFamily="50" charset="-128"/>
              </a:rPr>
              <a:t>（各年度中</a:t>
            </a:r>
            <a:r>
              <a:rPr kumimoji="1" lang="en-US" altLang="ja-JP" sz="1100" b="1" dirty="0" smtClean="0">
                <a:latin typeface="Meiryo UI" panose="020B0604030504040204" pitchFamily="50" charset="-128"/>
                <a:ea typeface="Meiryo UI" panose="020B0604030504040204" pitchFamily="50" charset="-128"/>
              </a:rPr>
              <a:t>1</a:t>
            </a:r>
            <a:r>
              <a:rPr kumimoji="1" lang="ja-JP" altLang="en-US" sz="1100" b="1" dirty="0" smtClean="0">
                <a:latin typeface="Meiryo UI" panose="020B0604030504040204" pitchFamily="50" charset="-128"/>
                <a:ea typeface="Meiryo UI" panose="020B0604030504040204" pitchFamily="50" charset="-128"/>
              </a:rPr>
              <a:t>日平均）</a:t>
            </a:r>
            <a:endParaRPr kumimoji="1" lang="ja-JP" altLang="en-US" sz="1100" b="1" dirty="0">
              <a:latin typeface="Meiryo UI" panose="020B0604030504040204" pitchFamily="50" charset="-128"/>
              <a:ea typeface="Meiryo UI" panose="020B0604030504040204" pitchFamily="50" charset="-128"/>
            </a:endParaRPr>
          </a:p>
        </p:txBody>
      </p:sp>
      <p:sp>
        <p:nvSpPr>
          <p:cNvPr id="49" name="正方形/長方形 48"/>
          <p:cNvSpPr/>
          <p:nvPr/>
        </p:nvSpPr>
        <p:spPr>
          <a:xfrm>
            <a:off x="258890" y="1073684"/>
            <a:ext cx="2880095"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rPr>
              <a:t>出典：大阪府統計年鑑より作成</a:t>
            </a:r>
            <a:endParaRPr kumimoji="1" lang="ja-JP" altLang="en-US" sz="900" dirty="0">
              <a:latin typeface="Meiryo UI" panose="020B0604030504040204" pitchFamily="50" charset="-128"/>
              <a:ea typeface="Meiryo UI" panose="020B0604030504040204" pitchFamily="50" charset="-128"/>
            </a:endParaRPr>
          </a:p>
        </p:txBody>
      </p:sp>
      <p:sp>
        <p:nvSpPr>
          <p:cNvPr id="53" name="正方形/長方形 52"/>
          <p:cNvSpPr/>
          <p:nvPr/>
        </p:nvSpPr>
        <p:spPr>
          <a:xfrm>
            <a:off x="334666" y="5597772"/>
            <a:ext cx="8484472" cy="10902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大阪府の鉄道利用者は平成</a:t>
            </a:r>
            <a:r>
              <a:rPr kumimoji="1" lang="en-US" altLang="ja-JP" sz="1200" dirty="0" smtClean="0">
                <a:solidFill>
                  <a:schemeClr val="tx1"/>
                </a:solidFill>
                <a:latin typeface="Meiryo UI" panose="020B0604030504040204" pitchFamily="50" charset="-128"/>
                <a:ea typeface="Meiryo UI" panose="020B0604030504040204" pitchFamily="50" charset="-128"/>
              </a:rPr>
              <a:t>30</a:t>
            </a:r>
            <a:r>
              <a:rPr kumimoji="1" lang="ja-JP" altLang="en-US" sz="1200" dirty="0" smtClean="0">
                <a:solidFill>
                  <a:schemeClr val="tx1"/>
                </a:solidFill>
                <a:latin typeface="Meiryo UI" panose="020B0604030504040204" pitchFamily="50" charset="-128"/>
                <a:ea typeface="Meiryo UI" panose="020B0604030504040204" pitchFamily="50" charset="-128"/>
              </a:rPr>
              <a:t>年度（平成</a:t>
            </a:r>
            <a:r>
              <a:rPr kumimoji="1" lang="en-US" altLang="ja-JP" sz="1200" dirty="0" smtClean="0">
                <a:solidFill>
                  <a:schemeClr val="tx1"/>
                </a:solidFill>
                <a:latin typeface="Meiryo UI" panose="020B0604030504040204" pitchFamily="50" charset="-128"/>
                <a:ea typeface="Meiryo UI" panose="020B0604030504040204" pitchFamily="50" charset="-128"/>
              </a:rPr>
              <a:t>29</a:t>
            </a:r>
            <a:r>
              <a:rPr kumimoji="1" lang="ja-JP" altLang="en-US" sz="1200" dirty="0" smtClean="0">
                <a:solidFill>
                  <a:schemeClr val="tx1"/>
                </a:solidFill>
                <a:latin typeface="Meiryo UI" panose="020B0604030504040204" pitchFamily="50" charset="-128"/>
                <a:ea typeface="Meiryo UI" panose="020B0604030504040204" pitchFamily="50" charset="-128"/>
              </a:rPr>
              <a:t>年度）をピークに減少している。これは新型コロナ感染症の影響が大きいと思われる。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令和</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年度から</a:t>
            </a:r>
            <a:r>
              <a:rPr kumimoji="1" lang="en-US" altLang="ja-JP" sz="1200" dirty="0" smtClean="0">
                <a:solidFill>
                  <a:schemeClr val="tx1"/>
                </a:solidFill>
                <a:latin typeface="Meiryo UI" panose="020B0604030504040204" pitchFamily="50" charset="-128"/>
                <a:ea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rPr>
              <a:t>年度にかけて若干回復しているものの、コロナ過以前の水準には回復していない。</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今後もテレワーク等の普及など、働き方の変化により鉄道利用者数の増加は緩やかなものとなる可能性があると思われる。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一方、自動車保有車両数については、平成</a:t>
            </a:r>
            <a:r>
              <a:rPr kumimoji="1" lang="en-US" altLang="ja-JP" sz="1200" dirty="0" smtClean="0">
                <a:solidFill>
                  <a:schemeClr val="tx1"/>
                </a:solidFill>
                <a:latin typeface="Meiryo UI" panose="020B0604030504040204" pitchFamily="50" charset="-128"/>
                <a:ea typeface="Meiryo UI" panose="020B0604030504040204" pitchFamily="50" charset="-128"/>
              </a:rPr>
              <a:t>23</a:t>
            </a:r>
            <a:r>
              <a:rPr kumimoji="1" lang="ja-JP" altLang="en-US" sz="1200" dirty="0" smtClean="0">
                <a:solidFill>
                  <a:schemeClr val="tx1"/>
                </a:solidFill>
                <a:latin typeface="Meiryo UI" panose="020B0604030504040204" pitchFamily="50" charset="-128"/>
                <a:ea typeface="Meiryo UI" panose="020B0604030504040204" pitchFamily="50" charset="-128"/>
              </a:rPr>
              <a:t>年度から令和</a:t>
            </a:r>
            <a:r>
              <a:rPr kumimoji="1" lang="en-US" altLang="ja-JP" sz="1200" dirty="0" smtClean="0">
                <a:solidFill>
                  <a:schemeClr val="tx1"/>
                </a:solidFill>
                <a:latin typeface="Meiryo UI" panose="020B0604030504040204" pitchFamily="50" charset="-128"/>
                <a:ea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rPr>
              <a:t>年度の</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年間で</a:t>
            </a:r>
            <a:r>
              <a:rPr kumimoji="1" lang="en-US" altLang="ja-JP" sz="1200" dirty="0" smtClean="0">
                <a:solidFill>
                  <a:schemeClr val="tx1"/>
                </a:solidFill>
                <a:latin typeface="Meiryo UI" panose="020B0604030504040204" pitchFamily="50" charset="-128"/>
                <a:ea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rPr>
              <a:t>万台増加している。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0"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11</a:t>
            </a:fld>
            <a:endParaRPr lang="ja-JP" altLang="en-US" sz="1600" dirty="0">
              <a:solidFill>
                <a:schemeClr val="tx1"/>
              </a:solidFill>
            </a:endParaRPr>
          </a:p>
        </p:txBody>
      </p:sp>
      <p:graphicFrame>
        <p:nvGraphicFramePr>
          <p:cNvPr id="6" name="グラフ 5"/>
          <p:cNvGraphicFramePr/>
          <p:nvPr>
            <p:extLst>
              <p:ext uri="{D42A27DB-BD31-4B8C-83A1-F6EECF244321}">
                <p14:modId xmlns:p14="http://schemas.microsoft.com/office/powerpoint/2010/main" val="3342917338"/>
              </p:ext>
            </p:extLst>
          </p:nvPr>
        </p:nvGraphicFramePr>
        <p:xfrm>
          <a:off x="334666" y="1405830"/>
          <a:ext cx="4059913"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グラフ 14"/>
          <p:cNvGraphicFramePr/>
          <p:nvPr>
            <p:extLst>
              <p:ext uri="{D42A27DB-BD31-4B8C-83A1-F6EECF244321}">
                <p14:modId xmlns:p14="http://schemas.microsoft.com/office/powerpoint/2010/main" val="237474292"/>
              </p:ext>
            </p:extLst>
          </p:nvPr>
        </p:nvGraphicFramePr>
        <p:xfrm>
          <a:off x="4470355" y="1449240"/>
          <a:ext cx="4348783" cy="4047408"/>
        </p:xfrm>
        <a:graphic>
          <a:graphicData uri="http://schemas.openxmlformats.org/drawingml/2006/chart">
            <c:chart xmlns:c="http://schemas.openxmlformats.org/drawingml/2006/chart" xmlns:r="http://schemas.openxmlformats.org/officeDocument/2006/relationships" r:id="rId3"/>
          </a:graphicData>
        </a:graphic>
      </p:graphicFrame>
      <p:sp>
        <p:nvSpPr>
          <p:cNvPr id="39" name="正方形/長方形 38"/>
          <p:cNvSpPr/>
          <p:nvPr/>
        </p:nvSpPr>
        <p:spPr>
          <a:xfrm>
            <a:off x="4581628" y="859088"/>
            <a:ext cx="4334225"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自動車保有車両数</a:t>
            </a:r>
            <a:endParaRPr kumimoji="1" lang="ja-JP" altLang="en-US" sz="1100" b="1" dirty="0">
              <a:latin typeface="Meiryo UI" panose="020B0604030504040204" pitchFamily="50" charset="-128"/>
              <a:ea typeface="Meiryo UI" panose="020B0604030504040204" pitchFamily="50" charset="-128"/>
            </a:endParaRPr>
          </a:p>
        </p:txBody>
      </p:sp>
      <p:sp>
        <p:nvSpPr>
          <p:cNvPr id="40" name="正方形/長方形 39"/>
          <p:cNvSpPr/>
          <p:nvPr/>
        </p:nvSpPr>
        <p:spPr>
          <a:xfrm>
            <a:off x="4581628" y="1073684"/>
            <a:ext cx="2880095"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rPr>
              <a:t>出典：大阪府統計年鑑より作成</a:t>
            </a:r>
            <a:endParaRPr kumimoji="1" lang="ja-JP" altLang="en-US" sz="900" dirty="0">
              <a:latin typeface="Meiryo UI" panose="020B0604030504040204" pitchFamily="50" charset="-128"/>
              <a:ea typeface="Meiryo UI" panose="020B0604030504040204" pitchFamily="50" charset="-128"/>
            </a:endParaRPr>
          </a:p>
        </p:txBody>
      </p:sp>
      <p:sp>
        <p:nvSpPr>
          <p:cNvPr id="42" name="正方形/長方形 41"/>
          <p:cNvSpPr/>
          <p:nvPr/>
        </p:nvSpPr>
        <p:spPr>
          <a:xfrm>
            <a:off x="862273" y="1907483"/>
            <a:ext cx="642677"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66.5</a:t>
            </a:r>
            <a:r>
              <a:rPr kumimoji="1" lang="ja-JP" altLang="en-US" sz="800" dirty="0" smtClean="0">
                <a:solidFill>
                  <a:schemeClr val="tx1"/>
                </a:solidFill>
                <a:latin typeface="Meiryo UI" panose="020B0604030504040204" pitchFamily="50" charset="-128"/>
                <a:ea typeface="Meiryo UI" panose="020B0604030504040204" pitchFamily="50" charset="-128"/>
              </a:rPr>
              <a:t>万人</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3937712" y="2502932"/>
            <a:ext cx="642677"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a:solidFill>
                  <a:schemeClr val="tx1"/>
                </a:solidFill>
                <a:latin typeface="Meiryo UI" panose="020B0604030504040204" pitchFamily="50" charset="-128"/>
                <a:ea typeface="Meiryo UI" panose="020B0604030504040204" pitchFamily="50" charset="-128"/>
              </a:rPr>
              <a:t>54.0</a:t>
            </a:r>
            <a:r>
              <a:rPr kumimoji="1" lang="ja-JP" altLang="en-US" sz="800" dirty="0" smtClean="0">
                <a:solidFill>
                  <a:schemeClr val="tx1"/>
                </a:solidFill>
                <a:latin typeface="Meiryo UI" panose="020B0604030504040204" pitchFamily="50" charset="-128"/>
                <a:ea typeface="Meiryo UI" panose="020B0604030504040204" pitchFamily="50" charset="-128"/>
              </a:rPr>
              <a:t>万人</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3937712" y="2985114"/>
            <a:ext cx="642677"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a:solidFill>
                  <a:schemeClr val="tx1"/>
                </a:solidFill>
                <a:latin typeface="Meiryo UI" panose="020B0604030504040204" pitchFamily="50" charset="-128"/>
                <a:ea typeface="Meiryo UI" panose="020B0604030504040204" pitchFamily="50" charset="-128"/>
              </a:rPr>
              <a:t>43.6</a:t>
            </a:r>
            <a:r>
              <a:rPr kumimoji="1" lang="ja-JP" altLang="en-US" sz="800" dirty="0" smtClean="0">
                <a:solidFill>
                  <a:schemeClr val="tx1"/>
                </a:solidFill>
                <a:latin typeface="Meiryo UI" panose="020B0604030504040204" pitchFamily="50" charset="-128"/>
                <a:ea typeface="Meiryo UI" panose="020B0604030504040204" pitchFamily="50" charset="-128"/>
              </a:rPr>
              <a:t>万人</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3937712" y="4106912"/>
            <a:ext cx="642677"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a:solidFill>
                  <a:schemeClr val="tx1"/>
                </a:solidFill>
                <a:latin typeface="Meiryo UI" panose="020B0604030504040204" pitchFamily="50" charset="-128"/>
                <a:ea typeface="Meiryo UI" panose="020B0604030504040204" pitchFamily="50" charset="-128"/>
              </a:rPr>
              <a:t>17.3</a:t>
            </a:r>
            <a:r>
              <a:rPr kumimoji="1" lang="ja-JP" altLang="en-US" sz="800" dirty="0" smtClean="0">
                <a:solidFill>
                  <a:schemeClr val="tx1"/>
                </a:solidFill>
                <a:latin typeface="Meiryo UI" panose="020B0604030504040204" pitchFamily="50" charset="-128"/>
                <a:ea typeface="Meiryo UI" panose="020B0604030504040204" pitchFamily="50" charset="-128"/>
              </a:rPr>
              <a:t>万人</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862273" y="2527129"/>
            <a:ext cx="642677"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a:solidFill>
                  <a:schemeClr val="tx1"/>
                </a:solidFill>
                <a:latin typeface="Meiryo UI" panose="020B0604030504040204" pitchFamily="50" charset="-128"/>
                <a:ea typeface="Meiryo UI" panose="020B0604030504040204" pitchFamily="50" charset="-128"/>
              </a:rPr>
              <a:t>52.7</a:t>
            </a:r>
            <a:r>
              <a:rPr kumimoji="1" lang="ja-JP" altLang="en-US" sz="800" dirty="0" smtClean="0">
                <a:solidFill>
                  <a:schemeClr val="tx1"/>
                </a:solidFill>
                <a:latin typeface="Meiryo UI" panose="020B0604030504040204" pitchFamily="50" charset="-128"/>
                <a:ea typeface="Meiryo UI" panose="020B0604030504040204" pitchFamily="50" charset="-128"/>
              </a:rPr>
              <a:t>万人</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862273" y="4013066"/>
            <a:ext cx="642677"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a:solidFill>
                  <a:schemeClr val="tx1"/>
                </a:solidFill>
                <a:latin typeface="Meiryo UI" panose="020B0604030504040204" pitchFamily="50" charset="-128"/>
                <a:ea typeface="Meiryo UI" panose="020B0604030504040204" pitchFamily="50" charset="-128"/>
              </a:rPr>
              <a:t>20.0</a:t>
            </a:r>
            <a:r>
              <a:rPr kumimoji="1" lang="ja-JP" altLang="en-US" sz="800" dirty="0" smtClean="0">
                <a:solidFill>
                  <a:schemeClr val="tx1"/>
                </a:solidFill>
                <a:latin typeface="Meiryo UI" panose="020B0604030504040204" pitchFamily="50" charset="-128"/>
                <a:ea typeface="Meiryo UI" panose="020B0604030504040204" pitchFamily="50" charset="-128"/>
              </a:rPr>
              <a:t>万人</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3022600" y="1692159"/>
            <a:ext cx="1041400"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72.9</a:t>
            </a:r>
            <a:r>
              <a:rPr kumimoji="1" lang="ja-JP" altLang="en-US" sz="800" dirty="0" smtClean="0">
                <a:solidFill>
                  <a:schemeClr val="tx1"/>
                </a:solidFill>
                <a:latin typeface="Meiryo UI" panose="020B0604030504040204" pitchFamily="50" charset="-128"/>
                <a:ea typeface="Meiryo UI" panose="020B0604030504040204" pitchFamily="50" charset="-128"/>
              </a:rPr>
              <a:t>万人（</a:t>
            </a:r>
            <a:r>
              <a:rPr kumimoji="1" lang="en-US" altLang="ja-JP" sz="800" dirty="0" smtClean="0">
                <a:solidFill>
                  <a:schemeClr val="tx1"/>
                </a:solidFill>
                <a:latin typeface="Meiryo UI" panose="020B0604030504040204" pitchFamily="50" charset="-128"/>
                <a:ea typeface="Meiryo UI" panose="020B0604030504040204" pitchFamily="50" charset="-128"/>
              </a:rPr>
              <a:t>H30</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3022600" y="2385020"/>
            <a:ext cx="1041400"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a:solidFill>
                  <a:schemeClr val="tx1"/>
                </a:solidFill>
                <a:latin typeface="Meiryo UI" panose="020B0604030504040204" pitchFamily="50" charset="-128"/>
                <a:ea typeface="Meiryo UI" panose="020B0604030504040204" pitchFamily="50" charset="-128"/>
              </a:rPr>
              <a:t>57.4</a:t>
            </a:r>
            <a:r>
              <a:rPr kumimoji="1" lang="ja-JP" altLang="en-US" sz="800" dirty="0" smtClean="0">
                <a:solidFill>
                  <a:schemeClr val="tx1"/>
                </a:solidFill>
                <a:latin typeface="Meiryo UI" panose="020B0604030504040204" pitchFamily="50" charset="-128"/>
                <a:ea typeface="Meiryo UI" panose="020B0604030504040204" pitchFamily="50" charset="-128"/>
              </a:rPr>
              <a:t>万人（</a:t>
            </a:r>
            <a:r>
              <a:rPr kumimoji="1" lang="en-US" altLang="ja-JP" sz="800" dirty="0" smtClean="0">
                <a:solidFill>
                  <a:schemeClr val="tx1"/>
                </a:solidFill>
                <a:latin typeface="Meiryo UI" panose="020B0604030504040204" pitchFamily="50" charset="-128"/>
                <a:ea typeface="Meiryo UI" panose="020B0604030504040204" pitchFamily="50" charset="-128"/>
              </a:rPr>
              <a:t>H30</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51" name="正方形/長方形 50"/>
          <p:cNvSpPr/>
          <p:nvPr/>
        </p:nvSpPr>
        <p:spPr>
          <a:xfrm>
            <a:off x="2153006" y="3985841"/>
            <a:ext cx="1041400"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21.0</a:t>
            </a:r>
            <a:r>
              <a:rPr kumimoji="1" lang="ja-JP" altLang="en-US" sz="800" dirty="0" smtClean="0">
                <a:solidFill>
                  <a:schemeClr val="tx1"/>
                </a:solidFill>
                <a:latin typeface="Meiryo UI" panose="020B0604030504040204" pitchFamily="50" charset="-128"/>
                <a:ea typeface="Meiryo UI" panose="020B0604030504040204" pitchFamily="50" charset="-128"/>
              </a:rPr>
              <a:t>万人（</a:t>
            </a:r>
            <a:r>
              <a:rPr kumimoji="1" lang="en-US" altLang="ja-JP" sz="800" dirty="0" smtClean="0">
                <a:solidFill>
                  <a:schemeClr val="tx1"/>
                </a:solidFill>
                <a:latin typeface="Meiryo UI" panose="020B0604030504040204" pitchFamily="50" charset="-128"/>
                <a:ea typeface="Meiryo UI" panose="020B0604030504040204" pitchFamily="50" charset="-128"/>
              </a:rPr>
              <a:t>H27</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52" name="正方形/長方形 51"/>
          <p:cNvSpPr/>
          <p:nvPr/>
        </p:nvSpPr>
        <p:spPr>
          <a:xfrm>
            <a:off x="5156912" y="3698986"/>
            <a:ext cx="642677"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344</a:t>
            </a:r>
            <a:r>
              <a:rPr kumimoji="1" lang="ja-JP" altLang="en-US" sz="800" dirty="0" smtClean="0">
                <a:solidFill>
                  <a:schemeClr val="tx1"/>
                </a:solidFill>
                <a:latin typeface="Meiryo UI" panose="020B0604030504040204" pitchFamily="50" charset="-128"/>
                <a:ea typeface="Meiryo UI" panose="020B0604030504040204" pitchFamily="50" charset="-128"/>
              </a:rPr>
              <a:t>万台</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54" name="正方形/長方形 53"/>
          <p:cNvSpPr/>
          <p:nvPr/>
        </p:nvSpPr>
        <p:spPr>
          <a:xfrm>
            <a:off x="8208929" y="1564435"/>
            <a:ext cx="642677" cy="2153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355</a:t>
            </a:r>
            <a:r>
              <a:rPr kumimoji="1" lang="ja-JP" altLang="en-US" sz="800" dirty="0" smtClean="0">
                <a:solidFill>
                  <a:schemeClr val="tx1"/>
                </a:solidFill>
                <a:latin typeface="Meiryo UI" panose="020B0604030504040204" pitchFamily="50" charset="-128"/>
                <a:ea typeface="Meiryo UI" panose="020B0604030504040204" pitchFamily="50" charset="-128"/>
              </a:rPr>
              <a:t>万台</a:t>
            </a:r>
            <a:endParaRPr kumimoji="1"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146227" y="5357855"/>
            <a:ext cx="608308"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6" name="正方形/長方形 25"/>
          <p:cNvSpPr/>
          <p:nvPr/>
        </p:nvSpPr>
        <p:spPr>
          <a:xfrm>
            <a:off x="105200" y="1316149"/>
            <a:ext cx="608308"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7" name="正方形/長方形 26"/>
          <p:cNvSpPr/>
          <p:nvPr/>
        </p:nvSpPr>
        <p:spPr>
          <a:xfrm>
            <a:off x="4394579" y="1316149"/>
            <a:ext cx="608308"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台</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8" name="正方形/長方形 27"/>
          <p:cNvSpPr/>
          <p:nvPr/>
        </p:nvSpPr>
        <p:spPr>
          <a:xfrm>
            <a:off x="8489971" y="5357855"/>
            <a:ext cx="608308" cy="20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672469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a:t>
            </a:r>
            <a:r>
              <a:rPr kumimoji="1" lang="ja-JP" altLang="en-US" dirty="0">
                <a:latin typeface="Meiryo UI" panose="020B0604030504040204" pitchFamily="50" charset="-128"/>
                <a:ea typeface="Meiryo UI" panose="020B0604030504040204" pitchFamily="50" charset="-128"/>
              </a:rPr>
              <a:t>変化について</a:t>
            </a:r>
          </a:p>
        </p:txBody>
      </p:sp>
      <p:sp>
        <p:nvSpPr>
          <p:cNvPr id="11" name="正方形/長方形 10"/>
          <p:cNvSpPr/>
          <p:nvPr/>
        </p:nvSpPr>
        <p:spPr>
          <a:xfrm>
            <a:off x="175846" y="573609"/>
            <a:ext cx="8774723" cy="6189339"/>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8137" y="460000"/>
            <a:ext cx="699943" cy="375673"/>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まとめ</a:t>
            </a:r>
          </a:p>
        </p:txBody>
      </p:sp>
      <p:sp>
        <p:nvSpPr>
          <p:cNvPr id="20"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4678"/>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12</a:t>
            </a:fld>
            <a:endParaRPr lang="ja-JP" altLang="en-US" sz="1600" dirty="0">
              <a:solidFill>
                <a:schemeClr val="tx1"/>
              </a:solidFill>
            </a:endParaRPr>
          </a:p>
        </p:txBody>
      </p:sp>
      <p:sp>
        <p:nvSpPr>
          <p:cNvPr id="30" name="正方形/長方形 29"/>
          <p:cNvSpPr/>
          <p:nvPr/>
        </p:nvSpPr>
        <p:spPr>
          <a:xfrm>
            <a:off x="290679" y="813513"/>
            <a:ext cx="3626843" cy="342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b="1" dirty="0" smtClean="0">
                <a:solidFill>
                  <a:schemeClr val="tx1"/>
                </a:solidFill>
                <a:latin typeface="Meiryo UI" panose="020B0604030504040204" pitchFamily="50" charset="-128"/>
                <a:ea typeface="Meiryo UI" panose="020B0604030504040204" pitchFamily="50" charset="-128"/>
              </a:rPr>
              <a:t>この１０年の社会情勢の変化について</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smtClean="0">
                <a:solidFill>
                  <a:schemeClr val="tx1"/>
                </a:solidFill>
                <a:latin typeface="Meiryo UI" panose="020B0604030504040204" pitchFamily="50" charset="-128"/>
                <a:ea typeface="Meiryo UI" panose="020B0604030504040204" pitchFamily="50" charset="-128"/>
              </a:rPr>
              <a:t>　</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latin typeface="Meiryo UI" panose="020B0604030504040204" pitchFamily="50" charset="-128"/>
                <a:ea typeface="Meiryo UI" panose="020B0604030504040204" pitchFamily="50" charset="-128"/>
              </a:rPr>
              <a:t>　</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562540" y="1461223"/>
            <a:ext cx="8035360" cy="1151613"/>
          </a:xfrm>
          <a:prstGeom prst="rect">
            <a:avLst/>
          </a:prstGeom>
          <a:noFill/>
          <a:ln w="1905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Meiryo UI" panose="020B0604030504040204" pitchFamily="50" charset="-128"/>
                <a:ea typeface="Meiryo UI" panose="020B0604030504040204" pitchFamily="50" charset="-128"/>
              </a:rPr>
              <a:t>◇大阪府の人口はやや減少している。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◇一方、６５歳以上（特に７５歳以上）の人口は増加している。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◇人口における６５歳以上人口の割合が増加している。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◇左下図より、今後も６５歳以上の人口は増加することが推測される。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◇平成２７年度時点の推計であるが、右下図の通り人口構成が大きく変化することが予測されている。</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1775791" y="2745061"/>
            <a:ext cx="6487170" cy="644503"/>
          </a:xfrm>
          <a:prstGeom prst="rect">
            <a:avLst/>
          </a:prstGeom>
          <a:solidFill>
            <a:schemeClr val="accent1">
              <a:lumMod val="20000"/>
              <a:lumOff val="80000"/>
            </a:schemeClr>
          </a:solid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避難に要する時間や災害関連死など</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被害想定の算定や、その後の対策を検討するにあたり、留意する必要がある。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1933004045"/>
              </p:ext>
            </p:extLst>
          </p:nvPr>
        </p:nvGraphicFramePr>
        <p:xfrm>
          <a:off x="833371" y="3621084"/>
          <a:ext cx="3261359" cy="2960680"/>
        </p:xfrm>
        <a:graphic>
          <a:graphicData uri="http://schemas.openxmlformats.org/presentationml/2006/ole">
            <mc:AlternateContent xmlns:mc="http://schemas.openxmlformats.org/markup-compatibility/2006">
              <mc:Choice xmlns:v="urn:schemas-microsoft-com:vml" Requires="v">
                <p:oleObj spid="_x0000_s2067" name="ワークシート" r:id="rId3" imgW="4590969" imgH="5076900" progId="Excel.Sheet.12">
                  <p:embed/>
                </p:oleObj>
              </mc:Choice>
              <mc:Fallback>
                <p:oleObj name="ワークシート" r:id="rId3" imgW="4590969" imgH="5076900" progId="Excel.Sheet.12">
                  <p:embed/>
                  <p:pic>
                    <p:nvPicPr>
                      <p:cNvPr id="9" name="オブジェクト 8"/>
                      <p:cNvPicPr/>
                      <p:nvPr/>
                    </p:nvPicPr>
                    <p:blipFill>
                      <a:blip r:embed="rId4"/>
                      <a:stretch>
                        <a:fillRect/>
                      </a:stretch>
                    </p:blipFill>
                    <p:spPr>
                      <a:xfrm>
                        <a:off x="833371" y="3621084"/>
                        <a:ext cx="3261359" cy="2960680"/>
                      </a:xfrm>
                      <a:prstGeom prst="rect">
                        <a:avLst/>
                      </a:prstGeom>
                    </p:spPr>
                  </p:pic>
                </p:oleObj>
              </mc:Fallback>
            </mc:AlternateContent>
          </a:graphicData>
        </a:graphic>
      </p:graphicFrame>
      <p:grpSp>
        <p:nvGrpSpPr>
          <p:cNvPr id="19" name="グループ化 18"/>
          <p:cNvGrpSpPr/>
          <p:nvPr/>
        </p:nvGrpSpPr>
        <p:grpSpPr>
          <a:xfrm>
            <a:off x="784261" y="3845035"/>
            <a:ext cx="3424846" cy="1346379"/>
            <a:chOff x="5582070" y="1219581"/>
            <a:chExt cx="3424846" cy="1346379"/>
          </a:xfrm>
        </p:grpSpPr>
        <p:cxnSp>
          <p:nvCxnSpPr>
            <p:cNvPr id="13" name="直線コネクタ 12"/>
            <p:cNvCxnSpPr/>
            <p:nvPr/>
          </p:nvCxnSpPr>
          <p:spPr>
            <a:xfrm>
              <a:off x="7321550" y="2565960"/>
              <a:ext cx="1570989" cy="0"/>
            </a:xfrm>
            <a:prstGeom prst="line">
              <a:avLst/>
            </a:prstGeom>
          </p:spPr>
          <p:style>
            <a:lnRef idx="1">
              <a:schemeClr val="dk1"/>
            </a:lnRef>
            <a:fillRef idx="0">
              <a:schemeClr val="dk1"/>
            </a:fillRef>
            <a:effectRef idx="0">
              <a:schemeClr val="dk1"/>
            </a:effectRef>
            <a:fontRef idx="minor">
              <a:schemeClr val="tx1"/>
            </a:fontRef>
          </p:style>
        </p:cxnSp>
        <p:cxnSp>
          <p:nvCxnSpPr>
            <p:cNvPr id="31" name="直線コネクタ 30"/>
            <p:cNvCxnSpPr/>
            <p:nvPr/>
          </p:nvCxnSpPr>
          <p:spPr>
            <a:xfrm>
              <a:off x="5699125" y="2565960"/>
              <a:ext cx="1365034" cy="0"/>
            </a:xfrm>
            <a:prstGeom prst="line">
              <a:avLst/>
            </a:prstGeom>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flipH="1" flipV="1">
              <a:off x="5772150" y="2066925"/>
              <a:ext cx="0" cy="4990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直線矢印コネクタ 38"/>
            <p:cNvCxnSpPr/>
            <p:nvPr/>
          </p:nvCxnSpPr>
          <p:spPr>
            <a:xfrm flipH="1" flipV="1">
              <a:off x="8826500" y="2066925"/>
              <a:ext cx="0" cy="4990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2" name="正方形/長方形 41"/>
            <p:cNvSpPr/>
            <p:nvPr/>
          </p:nvSpPr>
          <p:spPr>
            <a:xfrm rot="16200000">
              <a:off x="5213061" y="1588590"/>
              <a:ext cx="1113576"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６５歳以上</a:t>
              </a:r>
              <a:endParaRPr kumimoji="1" lang="ja-JP" altLang="en-US" sz="900" dirty="0">
                <a:latin typeface="Meiryo UI" panose="020B0604030504040204" pitchFamily="50" charset="-128"/>
                <a:ea typeface="Meiryo UI" panose="020B0604030504040204" pitchFamily="50" charset="-128"/>
              </a:endParaRPr>
            </a:p>
          </p:txBody>
        </p:sp>
        <p:sp>
          <p:nvSpPr>
            <p:cNvPr id="43" name="正方形/長方形 42"/>
            <p:cNvSpPr/>
            <p:nvPr/>
          </p:nvSpPr>
          <p:spPr>
            <a:xfrm rot="16200000">
              <a:off x="8262350" y="1588590"/>
              <a:ext cx="1113576"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６５歳以上</a:t>
              </a:r>
              <a:endParaRPr kumimoji="1" lang="ja-JP" altLang="en-US" sz="900" dirty="0">
                <a:latin typeface="Meiryo UI" panose="020B0604030504040204" pitchFamily="50" charset="-128"/>
                <a:ea typeface="Meiryo UI" panose="020B0604030504040204" pitchFamily="50" charset="-128"/>
              </a:endParaRPr>
            </a:p>
          </p:txBody>
        </p:sp>
      </p:grpSp>
      <p:pic>
        <p:nvPicPr>
          <p:cNvPr id="4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5586" y="3793066"/>
            <a:ext cx="3193414" cy="2796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 name="正方形/長方形 45"/>
          <p:cNvSpPr/>
          <p:nvPr/>
        </p:nvSpPr>
        <p:spPr>
          <a:xfrm>
            <a:off x="5208611" y="3484009"/>
            <a:ext cx="3046988" cy="232520"/>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b="1" dirty="0" smtClean="0">
                <a:latin typeface="Meiryo UI" panose="020B0604030504040204" pitchFamily="50" charset="-128"/>
                <a:ea typeface="Meiryo UI" panose="020B0604030504040204" pitchFamily="50" charset="-128"/>
              </a:rPr>
              <a:t>大阪府の</a:t>
            </a:r>
            <a:r>
              <a:rPr kumimoji="1" lang="en-US" altLang="ja-JP" sz="1100" b="1" dirty="0" smtClean="0">
                <a:latin typeface="Meiryo UI" panose="020B0604030504040204" pitchFamily="50" charset="-128"/>
                <a:ea typeface="Meiryo UI" panose="020B0604030504040204" pitchFamily="50" charset="-128"/>
              </a:rPr>
              <a:t>2045</a:t>
            </a:r>
            <a:r>
              <a:rPr kumimoji="1" lang="ja-JP" altLang="en-US" sz="1100" b="1" dirty="0" smtClean="0">
                <a:latin typeface="Meiryo UI" panose="020B0604030504040204" pitchFamily="50" charset="-128"/>
                <a:ea typeface="Meiryo UI" panose="020B0604030504040204" pitchFamily="50" charset="-128"/>
              </a:rPr>
              <a:t>年（</a:t>
            </a:r>
            <a:r>
              <a:rPr kumimoji="1" lang="en-US" altLang="ja-JP" sz="1100" b="1" dirty="0" smtClean="0">
                <a:latin typeface="Meiryo UI" panose="020B0604030504040204" pitchFamily="50" charset="-128"/>
                <a:ea typeface="Meiryo UI" panose="020B0604030504040204" pitchFamily="50" charset="-128"/>
              </a:rPr>
              <a:t>R27</a:t>
            </a:r>
            <a:r>
              <a:rPr kumimoji="1" lang="ja-JP" altLang="en-US" sz="1100" b="1" dirty="0" smtClean="0">
                <a:latin typeface="Meiryo UI" panose="020B0604030504040204" pitchFamily="50" charset="-128"/>
                <a:ea typeface="Meiryo UI" panose="020B0604030504040204" pitchFamily="50" charset="-128"/>
              </a:rPr>
              <a:t>年）の人口構成予測</a:t>
            </a:r>
            <a:endParaRPr kumimoji="1" lang="ja-JP" altLang="en-US" sz="1100" b="1" dirty="0">
              <a:latin typeface="Meiryo UI" panose="020B0604030504040204" pitchFamily="50" charset="-128"/>
              <a:ea typeface="Meiryo UI" panose="020B0604030504040204" pitchFamily="50" charset="-128"/>
            </a:endParaRPr>
          </a:p>
        </p:txBody>
      </p:sp>
      <p:sp>
        <p:nvSpPr>
          <p:cNvPr id="49" name="正方形/長方形 48"/>
          <p:cNvSpPr/>
          <p:nvPr/>
        </p:nvSpPr>
        <p:spPr>
          <a:xfrm>
            <a:off x="5439731" y="3658944"/>
            <a:ext cx="2673731" cy="24141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出典：　大阪府の将来推計人口（</a:t>
            </a:r>
            <a:r>
              <a:rPr kumimoji="1" lang="en-US" altLang="ja-JP" sz="900" dirty="0" smtClean="0">
                <a:latin typeface="Meiryo UI" panose="020B0604030504040204" pitchFamily="50" charset="-128"/>
                <a:ea typeface="Meiryo UI" panose="020B0604030504040204" pitchFamily="50" charset="-128"/>
              </a:rPr>
              <a:t>2018</a:t>
            </a:r>
            <a:r>
              <a:rPr kumimoji="1" lang="ja-JP" altLang="en-US" sz="900" dirty="0" smtClean="0">
                <a:latin typeface="Meiryo UI" panose="020B0604030504040204" pitchFamily="50" charset="-128"/>
                <a:ea typeface="Meiryo UI" panose="020B0604030504040204" pitchFamily="50" charset="-128"/>
              </a:rPr>
              <a:t>年</a:t>
            </a:r>
            <a:r>
              <a:rPr kumimoji="1" lang="en-US" altLang="ja-JP" sz="900" dirty="0" smtClean="0">
                <a:latin typeface="Meiryo UI" panose="020B0604030504040204" pitchFamily="50" charset="-128"/>
                <a:ea typeface="Meiryo UI" panose="020B0604030504040204" pitchFamily="50" charset="-128"/>
              </a:rPr>
              <a:t>7</a:t>
            </a:r>
            <a:r>
              <a:rPr kumimoji="1" lang="ja-JP" altLang="en-US" sz="900" dirty="0" smtClean="0">
                <a:latin typeface="Meiryo UI" panose="020B0604030504040204" pitchFamily="50" charset="-128"/>
                <a:ea typeface="Meiryo UI" panose="020B0604030504040204" pitchFamily="50" charset="-128"/>
              </a:rPr>
              <a:t>月）</a:t>
            </a:r>
            <a:endParaRPr kumimoji="1" lang="ja-JP" altLang="en-US" sz="900" dirty="0">
              <a:latin typeface="Meiryo UI" panose="020B0604030504040204" pitchFamily="50" charset="-128"/>
              <a:ea typeface="Meiryo UI" panose="020B0604030504040204" pitchFamily="50" charset="-128"/>
            </a:endParaRPr>
          </a:p>
        </p:txBody>
      </p:sp>
      <p:grpSp>
        <p:nvGrpSpPr>
          <p:cNvPr id="50" name="グループ化 49"/>
          <p:cNvGrpSpPr/>
          <p:nvPr/>
        </p:nvGrpSpPr>
        <p:grpSpPr>
          <a:xfrm>
            <a:off x="5018531" y="3498664"/>
            <a:ext cx="3424846" cy="1346379"/>
            <a:chOff x="5582070" y="1219581"/>
            <a:chExt cx="3424846" cy="1346379"/>
          </a:xfrm>
        </p:grpSpPr>
        <p:cxnSp>
          <p:nvCxnSpPr>
            <p:cNvPr id="51" name="直線コネクタ 50"/>
            <p:cNvCxnSpPr/>
            <p:nvPr/>
          </p:nvCxnSpPr>
          <p:spPr>
            <a:xfrm>
              <a:off x="7440589" y="2565960"/>
              <a:ext cx="1451950" cy="0"/>
            </a:xfrm>
            <a:prstGeom prst="line">
              <a:avLst/>
            </a:prstGeom>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a:xfrm>
              <a:off x="5699125" y="2565960"/>
              <a:ext cx="1365034" cy="0"/>
            </a:xfrm>
            <a:prstGeom prst="line">
              <a:avLst/>
            </a:prstGeom>
          </p:spPr>
          <p:style>
            <a:lnRef idx="1">
              <a:schemeClr val="dk1"/>
            </a:lnRef>
            <a:fillRef idx="0">
              <a:schemeClr val="dk1"/>
            </a:fillRef>
            <a:effectRef idx="0">
              <a:schemeClr val="dk1"/>
            </a:effectRef>
            <a:fontRef idx="minor">
              <a:schemeClr val="tx1"/>
            </a:fontRef>
          </p:style>
        </p:cxnSp>
        <p:cxnSp>
          <p:nvCxnSpPr>
            <p:cNvPr id="53" name="直線矢印コネクタ 52"/>
            <p:cNvCxnSpPr/>
            <p:nvPr/>
          </p:nvCxnSpPr>
          <p:spPr>
            <a:xfrm flipH="1" flipV="1">
              <a:off x="5772150" y="2066925"/>
              <a:ext cx="0" cy="4990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4" name="直線矢印コネクタ 53"/>
            <p:cNvCxnSpPr/>
            <p:nvPr/>
          </p:nvCxnSpPr>
          <p:spPr>
            <a:xfrm flipH="1" flipV="1">
              <a:off x="8826500" y="2066925"/>
              <a:ext cx="0" cy="4990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7" name="正方形/長方形 56"/>
            <p:cNvSpPr/>
            <p:nvPr/>
          </p:nvSpPr>
          <p:spPr>
            <a:xfrm rot="16200000">
              <a:off x="5213061" y="1588590"/>
              <a:ext cx="1113576"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６５歳以上</a:t>
              </a:r>
              <a:endParaRPr kumimoji="1" lang="ja-JP" altLang="en-US" sz="900" dirty="0">
                <a:latin typeface="Meiryo UI" panose="020B0604030504040204" pitchFamily="50" charset="-128"/>
                <a:ea typeface="Meiryo UI" panose="020B0604030504040204" pitchFamily="50" charset="-128"/>
              </a:endParaRPr>
            </a:p>
          </p:txBody>
        </p:sp>
        <p:sp>
          <p:nvSpPr>
            <p:cNvPr id="58" name="正方形/長方形 57"/>
            <p:cNvSpPr/>
            <p:nvPr/>
          </p:nvSpPr>
          <p:spPr>
            <a:xfrm rot="16200000">
              <a:off x="8262350" y="1588590"/>
              <a:ext cx="1113576"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６５歳以上</a:t>
              </a:r>
              <a:endParaRPr kumimoji="1" lang="ja-JP" altLang="en-US" sz="900" dirty="0">
                <a:latin typeface="Meiryo UI" panose="020B0604030504040204" pitchFamily="50" charset="-128"/>
                <a:ea typeface="Meiryo UI" panose="020B0604030504040204" pitchFamily="50" charset="-128"/>
              </a:endParaRPr>
            </a:p>
          </p:txBody>
        </p:sp>
      </p:grpSp>
      <p:sp>
        <p:nvSpPr>
          <p:cNvPr id="33" name="角丸四角形 32"/>
          <p:cNvSpPr/>
          <p:nvPr/>
        </p:nvSpPr>
        <p:spPr>
          <a:xfrm>
            <a:off x="431801" y="1155700"/>
            <a:ext cx="8267700" cy="5481073"/>
          </a:xfrm>
          <a:prstGeom prst="roundRect">
            <a:avLst>
              <a:gd name="adj" fmla="val 1644"/>
            </a:avLst>
          </a:prstGeom>
          <a:noFill/>
          <a:ln w="38100" cmpd="dbl">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431801" y="1201722"/>
            <a:ext cx="4480112" cy="337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u="sng" dirty="0" smtClean="0">
                <a:solidFill>
                  <a:schemeClr val="tx1"/>
                </a:solidFill>
                <a:latin typeface="Meiryo UI" panose="020B0604030504040204" pitchFamily="50" charset="-128"/>
                <a:ea typeface="Meiryo UI" panose="020B0604030504040204" pitchFamily="50" charset="-128"/>
              </a:rPr>
              <a:t>①人口及び年齢構成について</a:t>
            </a:r>
            <a:endParaRPr kumimoji="1" lang="ja-JP" altLang="en-US" sz="1600" u="sng" dirty="0">
              <a:solidFill>
                <a:schemeClr val="tx1"/>
              </a:solidFill>
              <a:latin typeface="Meiryo UI" panose="020B0604030504040204" pitchFamily="50" charset="-128"/>
              <a:ea typeface="Meiryo UI" panose="020B0604030504040204" pitchFamily="50" charset="-128"/>
            </a:endParaRPr>
          </a:p>
        </p:txBody>
      </p:sp>
      <p:grpSp>
        <p:nvGrpSpPr>
          <p:cNvPr id="36" name="グループ化 35"/>
          <p:cNvGrpSpPr/>
          <p:nvPr/>
        </p:nvGrpSpPr>
        <p:grpSpPr>
          <a:xfrm>
            <a:off x="1159819" y="2824042"/>
            <a:ext cx="297298" cy="488306"/>
            <a:chOff x="5334244" y="3744255"/>
            <a:chExt cx="297298" cy="488306"/>
          </a:xfrm>
        </p:grpSpPr>
        <p:sp>
          <p:nvSpPr>
            <p:cNvPr id="37" name="二等辺三角形 36"/>
            <p:cNvSpPr/>
            <p:nvPr/>
          </p:nvSpPr>
          <p:spPr>
            <a:xfrm rot="5400000">
              <a:off x="5307721" y="3908737"/>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38" name="二等辺三角形 37"/>
            <p:cNvSpPr/>
            <p:nvPr/>
          </p:nvSpPr>
          <p:spPr>
            <a:xfrm rot="5400000">
              <a:off x="5237563" y="3908738"/>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47" name="二等辺三角形 46"/>
            <p:cNvSpPr/>
            <p:nvPr/>
          </p:nvSpPr>
          <p:spPr>
            <a:xfrm rot="5400000">
              <a:off x="5169762" y="3908739"/>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grpSp>
      <p:sp>
        <p:nvSpPr>
          <p:cNvPr id="48" name="正方形/長方形 47"/>
          <p:cNvSpPr/>
          <p:nvPr/>
        </p:nvSpPr>
        <p:spPr>
          <a:xfrm>
            <a:off x="1348358" y="3615491"/>
            <a:ext cx="2296653" cy="232520"/>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100" b="1" dirty="0">
              <a:latin typeface="Meiryo UI" panose="020B0604030504040204" pitchFamily="50" charset="-128"/>
              <a:ea typeface="Meiryo UI" panose="020B0604030504040204" pitchFamily="50" charset="-128"/>
            </a:endParaRPr>
          </a:p>
        </p:txBody>
      </p:sp>
      <p:sp>
        <p:nvSpPr>
          <p:cNvPr id="40" name="正方形/長方形 39"/>
          <p:cNvSpPr/>
          <p:nvPr/>
        </p:nvSpPr>
        <p:spPr>
          <a:xfrm>
            <a:off x="1192474" y="3594843"/>
            <a:ext cx="2517177"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出典：　令和</a:t>
            </a:r>
            <a:r>
              <a:rPr kumimoji="1" lang="en-US" altLang="ja-JP" sz="900" dirty="0" smtClean="0">
                <a:latin typeface="Meiryo UI" panose="020B0604030504040204" pitchFamily="50" charset="-128"/>
                <a:ea typeface="Meiryo UI" panose="020B0604030504040204" pitchFamily="50" charset="-128"/>
              </a:rPr>
              <a:t>2</a:t>
            </a:r>
            <a:r>
              <a:rPr kumimoji="1" lang="ja-JP" altLang="en-US" sz="900" dirty="0" smtClean="0">
                <a:latin typeface="Meiryo UI" panose="020B0604030504040204" pitchFamily="50" charset="-128"/>
                <a:ea typeface="Meiryo UI" panose="020B0604030504040204" pitchFamily="50" charset="-128"/>
              </a:rPr>
              <a:t>年国勢調査より作成</a:t>
            </a:r>
            <a:endParaRPr kumimoji="1" lang="ja-JP" altLang="en-US" sz="900" dirty="0">
              <a:latin typeface="Meiryo UI" panose="020B0604030504040204" pitchFamily="50" charset="-128"/>
              <a:ea typeface="Meiryo UI" panose="020B0604030504040204" pitchFamily="50" charset="-128"/>
            </a:endParaRPr>
          </a:p>
        </p:txBody>
      </p:sp>
      <p:sp>
        <p:nvSpPr>
          <p:cNvPr id="44" name="正方形/長方形 43"/>
          <p:cNvSpPr/>
          <p:nvPr/>
        </p:nvSpPr>
        <p:spPr>
          <a:xfrm>
            <a:off x="1318897" y="3484369"/>
            <a:ext cx="2296653" cy="232520"/>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b="1" dirty="0" smtClean="0">
                <a:latin typeface="Meiryo UI" panose="020B0604030504040204" pitchFamily="50" charset="-128"/>
                <a:ea typeface="Meiryo UI" panose="020B0604030504040204" pitchFamily="50" charset="-128"/>
              </a:rPr>
              <a:t>大阪府の人口ピラミッド（</a:t>
            </a:r>
            <a:r>
              <a:rPr kumimoji="1" lang="en-US" altLang="ja-JP" sz="1100" b="1" dirty="0" smtClean="0">
                <a:latin typeface="Meiryo UI" panose="020B0604030504040204" pitchFamily="50" charset="-128"/>
                <a:ea typeface="Meiryo UI" panose="020B0604030504040204" pitchFamily="50" charset="-128"/>
              </a:rPr>
              <a:t>R2</a:t>
            </a:r>
            <a:r>
              <a:rPr kumimoji="1" lang="ja-JP" altLang="en-US" sz="1100" b="1" dirty="0" smtClean="0">
                <a:latin typeface="Meiryo UI" panose="020B0604030504040204" pitchFamily="50" charset="-128"/>
                <a:ea typeface="Meiryo UI" panose="020B0604030504040204" pitchFamily="50" charset="-128"/>
              </a:rPr>
              <a:t>時点）</a:t>
            </a:r>
            <a:endParaRPr kumimoji="1"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58957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a:t>
            </a:r>
            <a:r>
              <a:rPr kumimoji="1" lang="ja-JP" altLang="en-US" dirty="0">
                <a:latin typeface="Meiryo UI" panose="020B0604030504040204" pitchFamily="50" charset="-128"/>
                <a:ea typeface="Meiryo UI" panose="020B0604030504040204" pitchFamily="50" charset="-128"/>
              </a:rPr>
              <a:t>変化について</a:t>
            </a:r>
          </a:p>
        </p:txBody>
      </p:sp>
      <p:sp>
        <p:nvSpPr>
          <p:cNvPr id="11" name="正方形/長方形 10"/>
          <p:cNvSpPr/>
          <p:nvPr/>
        </p:nvSpPr>
        <p:spPr>
          <a:xfrm>
            <a:off x="175846" y="573609"/>
            <a:ext cx="8774723" cy="6189339"/>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8137" y="460000"/>
            <a:ext cx="810064" cy="308143"/>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まとめ</a:t>
            </a:r>
          </a:p>
        </p:txBody>
      </p:sp>
      <p:sp>
        <p:nvSpPr>
          <p:cNvPr id="20"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4678"/>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13</a:t>
            </a:fld>
            <a:endParaRPr lang="ja-JP" altLang="en-US" sz="1600" dirty="0">
              <a:solidFill>
                <a:schemeClr val="tx1"/>
              </a:solidFill>
            </a:endParaRPr>
          </a:p>
        </p:txBody>
      </p:sp>
      <p:sp>
        <p:nvSpPr>
          <p:cNvPr id="33" name="角丸四角形 32"/>
          <p:cNvSpPr/>
          <p:nvPr/>
        </p:nvSpPr>
        <p:spPr>
          <a:xfrm>
            <a:off x="334666" y="864999"/>
            <a:ext cx="4224082" cy="2144498"/>
          </a:xfrm>
          <a:prstGeom prst="roundRect">
            <a:avLst>
              <a:gd name="adj" fmla="val 1644"/>
            </a:avLst>
          </a:prstGeom>
          <a:noFill/>
          <a:ln w="38100" cmpd="dbl">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308162" y="871265"/>
            <a:ext cx="4480112" cy="337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u="sng" dirty="0" smtClean="0">
                <a:solidFill>
                  <a:schemeClr val="tx1"/>
                </a:solidFill>
                <a:latin typeface="Meiryo UI" panose="020B0604030504040204" pitchFamily="50" charset="-128"/>
                <a:ea typeface="Meiryo UI" panose="020B0604030504040204" pitchFamily="50" charset="-128"/>
              </a:rPr>
              <a:t>②働き方の変化について</a:t>
            </a:r>
            <a:endParaRPr kumimoji="1" lang="ja-JP" altLang="en-US" sz="1600" u="sng" dirty="0">
              <a:solidFill>
                <a:schemeClr val="tx1"/>
              </a:solidFill>
              <a:latin typeface="Meiryo UI" panose="020B0604030504040204" pitchFamily="50" charset="-128"/>
              <a:ea typeface="Meiryo UI" panose="020B0604030504040204" pitchFamily="50" charset="-128"/>
            </a:endParaRPr>
          </a:p>
        </p:txBody>
      </p:sp>
      <p:sp>
        <p:nvSpPr>
          <p:cNvPr id="35" name="正方形/長方形 34"/>
          <p:cNvSpPr/>
          <p:nvPr/>
        </p:nvSpPr>
        <p:spPr>
          <a:xfrm>
            <a:off x="406665" y="1208404"/>
            <a:ext cx="3797425" cy="566360"/>
          </a:xfrm>
          <a:prstGeom prst="rect">
            <a:avLst/>
          </a:prstGeom>
          <a:noFill/>
          <a:ln w="1905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女性の</a:t>
            </a:r>
            <a:r>
              <a:rPr kumimoji="1" lang="ja-JP" altLang="en-US" sz="1400" dirty="0" smtClean="0">
                <a:solidFill>
                  <a:schemeClr val="tx1"/>
                </a:solidFill>
                <a:latin typeface="Meiryo UI" panose="020B0604030504040204" pitchFamily="50" charset="-128"/>
                <a:ea typeface="Meiryo UI" panose="020B0604030504040204" pitchFamily="50" charset="-128"/>
              </a:rPr>
              <a:t>就業率の</a:t>
            </a:r>
            <a:r>
              <a:rPr kumimoji="1" lang="ja-JP" altLang="en-US" sz="1400" dirty="0" smtClean="0">
                <a:solidFill>
                  <a:schemeClr val="tx1"/>
                </a:solidFill>
                <a:latin typeface="Meiryo UI" panose="020B0604030504040204" pitchFamily="50" charset="-128"/>
                <a:ea typeface="Meiryo UI" panose="020B0604030504040204" pitchFamily="50" charset="-128"/>
              </a:rPr>
              <a:t>増加。</a:t>
            </a:r>
            <a:endParaRPr kumimoji="1" lang="ja-JP" altLang="en-US" sz="1400" dirty="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コロナ過を機に定着しつつあるテレワークの</a:t>
            </a:r>
            <a:r>
              <a:rPr kumimoji="1" lang="ja-JP" altLang="en-US" sz="1400" dirty="0" smtClean="0">
                <a:solidFill>
                  <a:schemeClr val="tx1"/>
                </a:solidFill>
                <a:latin typeface="Meiryo UI" panose="020B0604030504040204" pitchFamily="50" charset="-128"/>
                <a:ea typeface="Meiryo UI" panose="020B0604030504040204" pitchFamily="50" charset="-128"/>
              </a:rPr>
              <a:t>普及。</a:t>
            </a:r>
            <a:endParaRPr kumimoji="1" lang="ja-JP" altLang="en-US" sz="1400" dirty="0" smtClean="0">
              <a:solidFill>
                <a:schemeClr val="tx1"/>
              </a:solidFill>
              <a:latin typeface="Meiryo UI" panose="020B0604030504040204" pitchFamily="50" charset="-128"/>
              <a:ea typeface="Meiryo UI" panose="020B0604030504040204" pitchFamily="50" charset="-128"/>
            </a:endParaRPr>
          </a:p>
        </p:txBody>
      </p:sp>
      <p:grpSp>
        <p:nvGrpSpPr>
          <p:cNvPr id="36" name="グループ化 35"/>
          <p:cNvGrpSpPr/>
          <p:nvPr/>
        </p:nvGrpSpPr>
        <p:grpSpPr>
          <a:xfrm>
            <a:off x="540903" y="1888373"/>
            <a:ext cx="297298" cy="488306"/>
            <a:chOff x="5334244" y="3744255"/>
            <a:chExt cx="297298" cy="488306"/>
          </a:xfrm>
        </p:grpSpPr>
        <p:sp>
          <p:nvSpPr>
            <p:cNvPr id="37" name="二等辺三角形 36"/>
            <p:cNvSpPr/>
            <p:nvPr/>
          </p:nvSpPr>
          <p:spPr>
            <a:xfrm rot="5400000">
              <a:off x="5307721" y="3908737"/>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38" name="二等辺三角形 37"/>
            <p:cNvSpPr/>
            <p:nvPr/>
          </p:nvSpPr>
          <p:spPr>
            <a:xfrm rot="5400000">
              <a:off x="5237563" y="3908738"/>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47" name="二等辺三角形 46"/>
            <p:cNvSpPr/>
            <p:nvPr/>
          </p:nvSpPr>
          <p:spPr>
            <a:xfrm rot="5400000">
              <a:off x="5169762" y="3908739"/>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grpSp>
      <p:sp>
        <p:nvSpPr>
          <p:cNvPr id="48" name="正方形/長方形 47"/>
          <p:cNvSpPr/>
          <p:nvPr/>
        </p:nvSpPr>
        <p:spPr>
          <a:xfrm>
            <a:off x="974281" y="1789651"/>
            <a:ext cx="3488069" cy="644503"/>
          </a:xfrm>
          <a:prstGeom prst="rect">
            <a:avLst/>
          </a:prstGeom>
          <a:solidFill>
            <a:schemeClr val="accent1">
              <a:lumMod val="20000"/>
              <a:lumOff val="80000"/>
            </a:schemeClr>
          </a:solid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昼間</a:t>
            </a:r>
            <a:r>
              <a:rPr kumimoji="1" lang="ja-JP" altLang="en-US" sz="1400" dirty="0" smtClean="0">
                <a:solidFill>
                  <a:schemeClr val="tx1"/>
                </a:solidFill>
                <a:latin typeface="Meiryo UI" panose="020B0604030504040204" pitchFamily="50" charset="-128"/>
                <a:ea typeface="Meiryo UI" panose="020B0604030504040204" pitchFamily="50" charset="-128"/>
              </a:rPr>
              <a:t>の時間帯にどこにいるかが変化しつつある。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55" name="角丸四角形 54"/>
          <p:cNvSpPr/>
          <p:nvPr/>
        </p:nvSpPr>
        <p:spPr>
          <a:xfrm>
            <a:off x="4655781" y="864999"/>
            <a:ext cx="4224082" cy="2144498"/>
          </a:xfrm>
          <a:prstGeom prst="roundRect">
            <a:avLst>
              <a:gd name="adj" fmla="val 1644"/>
            </a:avLst>
          </a:prstGeom>
          <a:noFill/>
          <a:ln w="38100" cmpd="dbl">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4629277" y="871265"/>
            <a:ext cx="4480112" cy="337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u="sng" dirty="0" smtClean="0">
                <a:solidFill>
                  <a:schemeClr val="tx1"/>
                </a:solidFill>
                <a:latin typeface="Meiryo UI" panose="020B0604030504040204" pitchFamily="50" charset="-128"/>
                <a:ea typeface="Meiryo UI" panose="020B0604030504040204" pitchFamily="50" charset="-128"/>
              </a:rPr>
              <a:t>③一時的な人の流入</a:t>
            </a:r>
            <a:endParaRPr kumimoji="1" lang="ja-JP" altLang="en-US" sz="1600" u="sng" dirty="0">
              <a:solidFill>
                <a:schemeClr val="tx1"/>
              </a:solidFill>
              <a:latin typeface="Meiryo UI" panose="020B0604030504040204" pitchFamily="50" charset="-128"/>
              <a:ea typeface="Meiryo UI" panose="020B0604030504040204" pitchFamily="50" charset="-128"/>
            </a:endParaRPr>
          </a:p>
        </p:txBody>
      </p:sp>
      <p:sp>
        <p:nvSpPr>
          <p:cNvPr id="59" name="正方形/長方形 58"/>
          <p:cNvSpPr/>
          <p:nvPr/>
        </p:nvSpPr>
        <p:spPr>
          <a:xfrm>
            <a:off x="4727780" y="1208404"/>
            <a:ext cx="4098720" cy="566360"/>
          </a:xfrm>
          <a:prstGeom prst="rect">
            <a:avLst/>
          </a:prstGeom>
          <a:noFill/>
          <a:ln w="1905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Meiryo UI" panose="020B0604030504040204" pitchFamily="50" charset="-128"/>
                <a:ea typeface="Meiryo UI" panose="020B0604030504040204" pitchFamily="50" charset="-128"/>
              </a:rPr>
              <a:t>◇来阪する旅行者が年々</a:t>
            </a:r>
            <a:r>
              <a:rPr kumimoji="1" lang="ja-JP" altLang="en-US" sz="1400" dirty="0" smtClean="0">
                <a:solidFill>
                  <a:schemeClr val="tx1"/>
                </a:solidFill>
                <a:latin typeface="Meiryo UI" panose="020B0604030504040204" pitchFamily="50" charset="-128"/>
                <a:ea typeface="Meiryo UI" panose="020B0604030504040204" pitchFamily="50" charset="-128"/>
              </a:rPr>
              <a:t>増加。（</a:t>
            </a:r>
            <a:r>
              <a:rPr kumimoji="1" lang="ja-JP" altLang="en-US" sz="1400" dirty="0" smtClean="0">
                <a:solidFill>
                  <a:schemeClr val="tx1"/>
                </a:solidFill>
                <a:latin typeface="Meiryo UI" panose="020B0604030504040204" pitchFamily="50" charset="-128"/>
                <a:ea typeface="Meiryo UI" panose="020B0604030504040204" pitchFamily="50" charset="-128"/>
              </a:rPr>
              <a:t>コロナ過前）</a:t>
            </a:r>
            <a:endParaRPr kumimoji="1" lang="ja-JP" altLang="en-US" sz="1400" dirty="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◇外国人旅行者も大きく伸びて</a:t>
            </a:r>
            <a:r>
              <a:rPr kumimoji="1" lang="ja-JP" altLang="en-US" sz="1400" dirty="0" smtClean="0">
                <a:solidFill>
                  <a:schemeClr val="tx1"/>
                </a:solidFill>
                <a:latin typeface="Meiryo UI" panose="020B0604030504040204" pitchFamily="50" charset="-128"/>
                <a:ea typeface="Meiryo UI" panose="020B0604030504040204" pitchFamily="50" charset="-128"/>
              </a:rPr>
              <a:t>いる。</a:t>
            </a:r>
            <a:endParaRPr kumimoji="1" lang="ja-JP" altLang="en-US" sz="1400" dirty="0" smtClean="0">
              <a:solidFill>
                <a:schemeClr val="tx1"/>
              </a:solidFill>
              <a:latin typeface="Meiryo UI" panose="020B0604030504040204" pitchFamily="50" charset="-128"/>
              <a:ea typeface="Meiryo UI" panose="020B0604030504040204" pitchFamily="50" charset="-128"/>
            </a:endParaRPr>
          </a:p>
        </p:txBody>
      </p:sp>
      <p:grpSp>
        <p:nvGrpSpPr>
          <p:cNvPr id="60" name="グループ化 59"/>
          <p:cNvGrpSpPr/>
          <p:nvPr/>
        </p:nvGrpSpPr>
        <p:grpSpPr>
          <a:xfrm>
            <a:off x="4862018" y="2071511"/>
            <a:ext cx="297298" cy="488306"/>
            <a:chOff x="5334244" y="3744255"/>
            <a:chExt cx="297298" cy="488306"/>
          </a:xfrm>
        </p:grpSpPr>
        <p:sp>
          <p:nvSpPr>
            <p:cNvPr id="61" name="二等辺三角形 60"/>
            <p:cNvSpPr/>
            <p:nvPr/>
          </p:nvSpPr>
          <p:spPr>
            <a:xfrm rot="5400000">
              <a:off x="5307721" y="3908737"/>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62" name="二等辺三角形 61"/>
            <p:cNvSpPr/>
            <p:nvPr/>
          </p:nvSpPr>
          <p:spPr>
            <a:xfrm rot="5400000">
              <a:off x="5237563" y="3908738"/>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63" name="二等辺三角形 62"/>
            <p:cNvSpPr/>
            <p:nvPr/>
          </p:nvSpPr>
          <p:spPr>
            <a:xfrm rot="5400000">
              <a:off x="5169762" y="3908739"/>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grpSp>
      <p:sp>
        <p:nvSpPr>
          <p:cNvPr id="64" name="正方形/長方形 63"/>
          <p:cNvSpPr/>
          <p:nvPr/>
        </p:nvSpPr>
        <p:spPr>
          <a:xfrm>
            <a:off x="5295396" y="1774763"/>
            <a:ext cx="3531104" cy="1127463"/>
          </a:xfrm>
          <a:prstGeom prst="rect">
            <a:avLst/>
          </a:prstGeom>
          <a:solidFill>
            <a:schemeClr val="accent1">
              <a:lumMod val="20000"/>
              <a:lumOff val="80000"/>
            </a:schemeClr>
          </a:solid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被害想定への反映方法</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土地勘や情報がない方への対応</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多言語化などへの対応</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避難所や帰宅（帰国）といった課題への対応</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72" name="角丸四角形 71"/>
          <p:cNvSpPr/>
          <p:nvPr/>
        </p:nvSpPr>
        <p:spPr>
          <a:xfrm>
            <a:off x="334666" y="3123107"/>
            <a:ext cx="4224082" cy="1851697"/>
          </a:xfrm>
          <a:prstGeom prst="roundRect">
            <a:avLst>
              <a:gd name="adj" fmla="val 1644"/>
            </a:avLst>
          </a:prstGeom>
          <a:noFill/>
          <a:ln w="38100" cmpd="dbl">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308162" y="3129373"/>
            <a:ext cx="4250586" cy="337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u="sng" dirty="0" smtClean="0">
                <a:solidFill>
                  <a:schemeClr val="tx1"/>
                </a:solidFill>
                <a:latin typeface="Meiryo UI" panose="020B0604030504040204" pitchFamily="50" charset="-128"/>
                <a:ea typeface="Meiryo UI" panose="020B0604030504040204" pitchFamily="50" charset="-128"/>
              </a:rPr>
              <a:t>④建築物の変化について</a:t>
            </a:r>
            <a:endParaRPr kumimoji="1" lang="ja-JP" altLang="en-US" sz="1600" u="sng" dirty="0">
              <a:solidFill>
                <a:schemeClr val="tx1"/>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406665" y="3466512"/>
            <a:ext cx="4006309" cy="566360"/>
          </a:xfrm>
          <a:prstGeom prst="rect">
            <a:avLst/>
          </a:prstGeom>
          <a:noFill/>
          <a:ln w="1905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Meiryo UI" panose="020B0604030504040204" pitchFamily="50" charset="-128"/>
                <a:ea typeface="Meiryo UI" panose="020B0604030504040204" pitchFamily="50" charset="-128"/>
              </a:rPr>
              <a:t>◇建物棟数は減少しているが、戸数は</a:t>
            </a:r>
            <a:r>
              <a:rPr kumimoji="1" lang="ja-JP" altLang="en-US" sz="1400" dirty="0" smtClean="0">
                <a:solidFill>
                  <a:schemeClr val="tx1"/>
                </a:solidFill>
                <a:latin typeface="Meiryo UI" panose="020B0604030504040204" pitchFamily="50" charset="-128"/>
                <a:ea typeface="Meiryo UI" panose="020B0604030504040204" pitchFamily="50" charset="-128"/>
              </a:rPr>
              <a:t>増加</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◇建物の高層化が進んでいる。</a:t>
            </a:r>
          </a:p>
        </p:txBody>
      </p:sp>
      <p:grpSp>
        <p:nvGrpSpPr>
          <p:cNvPr id="75" name="グループ化 74"/>
          <p:cNvGrpSpPr/>
          <p:nvPr/>
        </p:nvGrpSpPr>
        <p:grpSpPr>
          <a:xfrm>
            <a:off x="540903" y="4146481"/>
            <a:ext cx="297298" cy="488306"/>
            <a:chOff x="5334244" y="3744255"/>
            <a:chExt cx="297298" cy="488306"/>
          </a:xfrm>
        </p:grpSpPr>
        <p:sp>
          <p:nvSpPr>
            <p:cNvPr id="76" name="二等辺三角形 75"/>
            <p:cNvSpPr/>
            <p:nvPr/>
          </p:nvSpPr>
          <p:spPr>
            <a:xfrm rot="5400000">
              <a:off x="5307721" y="3908737"/>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77" name="二等辺三角形 76"/>
            <p:cNvSpPr/>
            <p:nvPr/>
          </p:nvSpPr>
          <p:spPr>
            <a:xfrm rot="5400000">
              <a:off x="5237563" y="3908738"/>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78" name="二等辺三角形 77"/>
            <p:cNvSpPr/>
            <p:nvPr/>
          </p:nvSpPr>
          <p:spPr>
            <a:xfrm rot="5400000">
              <a:off x="5169762" y="3908739"/>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grpSp>
      <p:sp>
        <p:nvSpPr>
          <p:cNvPr id="79" name="正方形/長方形 78"/>
          <p:cNvSpPr/>
          <p:nvPr/>
        </p:nvSpPr>
        <p:spPr>
          <a:xfrm>
            <a:off x="974281" y="4047759"/>
            <a:ext cx="3438693" cy="644503"/>
          </a:xfrm>
          <a:prstGeom prst="rect">
            <a:avLst/>
          </a:prstGeom>
          <a:solidFill>
            <a:schemeClr val="accent1">
              <a:lumMod val="20000"/>
              <a:lumOff val="80000"/>
            </a:schemeClr>
          </a:solid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長周期地震動等による被害をどう反映するか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80" name="角丸四角形 79"/>
          <p:cNvSpPr/>
          <p:nvPr/>
        </p:nvSpPr>
        <p:spPr>
          <a:xfrm>
            <a:off x="4655781" y="3123107"/>
            <a:ext cx="4224082" cy="1851697"/>
          </a:xfrm>
          <a:prstGeom prst="roundRect">
            <a:avLst>
              <a:gd name="adj" fmla="val 1644"/>
            </a:avLst>
          </a:prstGeom>
          <a:noFill/>
          <a:ln w="38100" cmpd="dbl">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4629277" y="3129373"/>
            <a:ext cx="4250586" cy="337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u="sng" dirty="0" smtClean="0">
                <a:solidFill>
                  <a:schemeClr val="tx1"/>
                </a:solidFill>
                <a:latin typeface="Meiryo UI" panose="020B0604030504040204" pitchFamily="50" charset="-128"/>
                <a:ea typeface="Meiryo UI" panose="020B0604030504040204" pitchFamily="50" charset="-128"/>
              </a:rPr>
              <a:t>⑤携帯・スマートフォンの普及について</a:t>
            </a:r>
            <a:endParaRPr kumimoji="1" lang="ja-JP" altLang="en-US" sz="1600" u="sng" dirty="0">
              <a:solidFill>
                <a:schemeClr val="tx1"/>
              </a:solidFill>
              <a:latin typeface="Meiryo UI" panose="020B0604030504040204" pitchFamily="50" charset="-128"/>
              <a:ea typeface="Meiryo UI" panose="020B0604030504040204" pitchFamily="50" charset="-128"/>
            </a:endParaRPr>
          </a:p>
        </p:txBody>
      </p:sp>
      <p:sp>
        <p:nvSpPr>
          <p:cNvPr id="82" name="正方形/長方形 81"/>
          <p:cNvSpPr/>
          <p:nvPr/>
        </p:nvSpPr>
        <p:spPr>
          <a:xfrm>
            <a:off x="4727780" y="3466512"/>
            <a:ext cx="4006309" cy="566360"/>
          </a:xfrm>
          <a:prstGeom prst="rect">
            <a:avLst/>
          </a:prstGeom>
          <a:noFill/>
          <a:ln w="1905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Meiryo UI" panose="020B0604030504040204" pitchFamily="50" charset="-128"/>
                <a:ea typeface="Meiryo UI" panose="020B0604030504040204" pitchFamily="50" charset="-128"/>
              </a:rPr>
              <a:t>◇携帯電話の契約数の</a:t>
            </a:r>
            <a:r>
              <a:rPr kumimoji="1" lang="ja-JP" altLang="en-US" sz="1400" dirty="0" smtClean="0">
                <a:solidFill>
                  <a:schemeClr val="tx1"/>
                </a:solidFill>
                <a:latin typeface="Meiryo UI" panose="020B0604030504040204" pitchFamily="50" charset="-128"/>
                <a:ea typeface="Meiryo UI" panose="020B0604030504040204" pitchFamily="50" charset="-128"/>
              </a:rPr>
              <a:t>増加。</a:t>
            </a:r>
            <a:endParaRPr kumimoji="1" lang="ja-JP" altLang="en-US" sz="1400" dirty="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◇とりわけ、スマートフォンの普及が</a:t>
            </a:r>
            <a:r>
              <a:rPr kumimoji="1" lang="ja-JP" altLang="en-US" sz="1400" dirty="0" smtClean="0">
                <a:solidFill>
                  <a:schemeClr val="tx1"/>
                </a:solidFill>
                <a:latin typeface="Meiryo UI" panose="020B0604030504040204" pitchFamily="50" charset="-128"/>
                <a:ea typeface="Meiryo UI" panose="020B0604030504040204" pitchFamily="50" charset="-128"/>
              </a:rPr>
              <a:t>著しい。</a:t>
            </a:r>
            <a:endParaRPr kumimoji="1" lang="ja-JP" altLang="en-US" sz="1400" dirty="0" smtClean="0">
              <a:solidFill>
                <a:schemeClr val="tx1"/>
              </a:solidFill>
              <a:latin typeface="Meiryo UI" panose="020B0604030504040204" pitchFamily="50" charset="-128"/>
              <a:ea typeface="Meiryo UI" panose="020B0604030504040204" pitchFamily="50" charset="-128"/>
            </a:endParaRPr>
          </a:p>
        </p:txBody>
      </p:sp>
      <p:grpSp>
        <p:nvGrpSpPr>
          <p:cNvPr id="83" name="グループ化 82"/>
          <p:cNvGrpSpPr/>
          <p:nvPr/>
        </p:nvGrpSpPr>
        <p:grpSpPr>
          <a:xfrm>
            <a:off x="4862018" y="4172985"/>
            <a:ext cx="297298" cy="488306"/>
            <a:chOff x="5334244" y="3744255"/>
            <a:chExt cx="297298" cy="488306"/>
          </a:xfrm>
        </p:grpSpPr>
        <p:sp>
          <p:nvSpPr>
            <p:cNvPr id="84" name="二等辺三角形 83"/>
            <p:cNvSpPr/>
            <p:nvPr/>
          </p:nvSpPr>
          <p:spPr>
            <a:xfrm rot="5400000">
              <a:off x="5307721" y="3908737"/>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85" name="二等辺三角形 84"/>
            <p:cNvSpPr/>
            <p:nvPr/>
          </p:nvSpPr>
          <p:spPr>
            <a:xfrm rot="5400000">
              <a:off x="5237563" y="3908738"/>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86" name="二等辺三角形 85"/>
            <p:cNvSpPr/>
            <p:nvPr/>
          </p:nvSpPr>
          <p:spPr>
            <a:xfrm rot="5400000">
              <a:off x="5169762" y="3908739"/>
              <a:ext cx="488304" cy="159339"/>
            </a:xfrm>
            <a:prstGeom prst="triangle">
              <a:avLst/>
            </a:prstGeom>
            <a:solidFill>
              <a:srgbClr val="0000CC"/>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grpSp>
      <p:sp>
        <p:nvSpPr>
          <p:cNvPr id="87" name="正方形/長方形 86"/>
          <p:cNvSpPr/>
          <p:nvPr/>
        </p:nvSpPr>
        <p:spPr>
          <a:xfrm>
            <a:off x="5295396" y="4021255"/>
            <a:ext cx="3438693" cy="781675"/>
          </a:xfrm>
          <a:prstGeom prst="rect">
            <a:avLst/>
          </a:prstGeom>
          <a:solidFill>
            <a:schemeClr val="accent1">
              <a:lumMod val="20000"/>
              <a:lumOff val="80000"/>
            </a:schemeClr>
          </a:solid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被害</a:t>
            </a:r>
            <a:r>
              <a:rPr kumimoji="1" lang="ja-JP" altLang="en-US" sz="1400" dirty="0" smtClean="0">
                <a:solidFill>
                  <a:schemeClr val="tx1"/>
                </a:solidFill>
                <a:latin typeface="Meiryo UI" panose="020B0604030504040204" pitchFamily="50" charset="-128"/>
                <a:ea typeface="Meiryo UI" panose="020B0604030504040204" pitchFamily="50" charset="-128"/>
              </a:rPr>
              <a:t>想定のおける通信被害の重要性</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情報発信の方法等が大きく変化（多様化）</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88" name="角丸四角形 87"/>
          <p:cNvSpPr/>
          <p:nvPr/>
        </p:nvSpPr>
        <p:spPr>
          <a:xfrm>
            <a:off x="406665" y="5718629"/>
            <a:ext cx="8327423" cy="940501"/>
          </a:xfrm>
          <a:prstGeom prst="roundRect">
            <a:avLst>
              <a:gd name="adj" fmla="val 1644"/>
            </a:avLst>
          </a:prstGeom>
          <a:no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9" name="グループ化 88"/>
          <p:cNvGrpSpPr/>
          <p:nvPr/>
        </p:nvGrpSpPr>
        <p:grpSpPr>
          <a:xfrm rot="5400000">
            <a:off x="4480627" y="4779160"/>
            <a:ext cx="297298" cy="1186611"/>
            <a:chOff x="5334244" y="3744255"/>
            <a:chExt cx="297298" cy="488306"/>
          </a:xfrm>
        </p:grpSpPr>
        <p:sp>
          <p:nvSpPr>
            <p:cNvPr id="90" name="二等辺三角形 89"/>
            <p:cNvSpPr/>
            <p:nvPr/>
          </p:nvSpPr>
          <p:spPr>
            <a:xfrm rot="5400000">
              <a:off x="5307721" y="3908737"/>
              <a:ext cx="488304" cy="159339"/>
            </a:xfrm>
            <a:prstGeom prst="triangle">
              <a:avLst/>
            </a:prstGeom>
            <a:solidFill>
              <a:srgbClr val="FF660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91" name="二等辺三角形 90"/>
            <p:cNvSpPr/>
            <p:nvPr/>
          </p:nvSpPr>
          <p:spPr>
            <a:xfrm rot="5400000">
              <a:off x="5237563" y="3908738"/>
              <a:ext cx="488304" cy="159339"/>
            </a:xfrm>
            <a:prstGeom prst="triangle">
              <a:avLst/>
            </a:prstGeom>
            <a:solidFill>
              <a:srgbClr val="FF660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sp>
          <p:nvSpPr>
            <p:cNvPr id="92" name="二等辺三角形 91"/>
            <p:cNvSpPr/>
            <p:nvPr/>
          </p:nvSpPr>
          <p:spPr>
            <a:xfrm rot="5400000">
              <a:off x="5169762" y="3908739"/>
              <a:ext cx="488304" cy="159339"/>
            </a:xfrm>
            <a:prstGeom prst="triangle">
              <a:avLst/>
            </a:prstGeom>
            <a:solidFill>
              <a:srgbClr val="FF660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19050">
                  <a:solidFill>
                    <a:schemeClr val="tx1"/>
                  </a:solidFill>
                </a:ln>
              </a:endParaRPr>
            </a:p>
          </p:txBody>
        </p:sp>
      </p:grpSp>
      <p:sp>
        <p:nvSpPr>
          <p:cNvPr id="93" name="正方形/長方形 92"/>
          <p:cNvSpPr/>
          <p:nvPr/>
        </p:nvSpPr>
        <p:spPr>
          <a:xfrm>
            <a:off x="678862" y="5893674"/>
            <a:ext cx="7891651" cy="566360"/>
          </a:xfrm>
          <a:prstGeom prst="rect">
            <a:avLst/>
          </a:prstGeom>
          <a:noFill/>
          <a:ln w="1905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dirty="0">
                <a:solidFill>
                  <a:schemeClr val="tx1"/>
                </a:solidFill>
                <a:latin typeface="Meiryo UI" panose="020B0604030504040204" pitchFamily="50" charset="-128"/>
                <a:ea typeface="Meiryo UI" panose="020B0604030504040204" pitchFamily="50" charset="-128"/>
              </a:rPr>
              <a:t>これら</a:t>
            </a:r>
            <a:r>
              <a:rPr kumimoji="1" lang="ja-JP" altLang="en-US" sz="1600" b="1" dirty="0">
                <a:solidFill>
                  <a:schemeClr val="tx1"/>
                </a:solidFill>
                <a:latin typeface="Meiryo UI" panose="020B0604030504040204" pitchFamily="50" charset="-128"/>
                <a:ea typeface="Meiryo UI" panose="020B0604030504040204" pitchFamily="50" charset="-128"/>
              </a:rPr>
              <a:t>社会情勢の変化</a:t>
            </a:r>
            <a:r>
              <a:rPr kumimoji="1" lang="ja-JP" altLang="en-US" sz="1600" dirty="0">
                <a:solidFill>
                  <a:schemeClr val="tx1"/>
                </a:solidFill>
                <a:latin typeface="Meiryo UI" panose="020B0604030504040204" pitchFamily="50" charset="-128"/>
                <a:ea typeface="Meiryo UI" panose="020B0604030504040204" pitchFamily="50" charset="-128"/>
              </a:rPr>
              <a:t>に加え、</a:t>
            </a:r>
            <a:r>
              <a:rPr kumimoji="1" lang="ja-JP" altLang="en-US" sz="1600" b="1" dirty="0">
                <a:solidFill>
                  <a:schemeClr val="tx1"/>
                </a:solidFill>
                <a:latin typeface="Meiryo UI" panose="020B0604030504040204" pitchFamily="50" charset="-128"/>
                <a:ea typeface="Meiryo UI" panose="020B0604030504040204" pitchFamily="50" charset="-128"/>
              </a:rPr>
              <a:t>地震津波対策の</a:t>
            </a:r>
            <a:r>
              <a:rPr kumimoji="1" lang="ja-JP" altLang="en-US" sz="1600" b="1" dirty="0" smtClean="0">
                <a:solidFill>
                  <a:schemeClr val="tx1"/>
                </a:solidFill>
                <a:latin typeface="Meiryo UI" panose="020B0604030504040204" pitchFamily="50" charset="-128"/>
                <a:ea typeface="Meiryo UI" panose="020B0604030504040204" pitchFamily="50" charset="-128"/>
              </a:rPr>
              <a:t>進捗</a:t>
            </a:r>
            <a:r>
              <a:rPr kumimoji="1" lang="ja-JP" altLang="en-US" sz="1600" dirty="0">
                <a:solidFill>
                  <a:schemeClr val="tx1"/>
                </a:solidFill>
                <a:latin typeface="Meiryo UI" panose="020B0604030504040204" pitchFamily="50" charset="-128"/>
                <a:ea typeface="Meiryo UI" panose="020B0604030504040204" pitchFamily="50" charset="-128"/>
              </a:rPr>
              <a:t>や</a:t>
            </a:r>
            <a:r>
              <a:rPr kumimoji="1" lang="ja-JP" altLang="en-US" sz="1600" b="1" dirty="0" smtClean="0">
                <a:solidFill>
                  <a:schemeClr val="tx1"/>
                </a:solidFill>
                <a:latin typeface="Meiryo UI" panose="020B0604030504040204" pitchFamily="50" charset="-128"/>
                <a:ea typeface="Meiryo UI" panose="020B0604030504040204" pitchFamily="50" charset="-128"/>
              </a:rPr>
              <a:t>国</a:t>
            </a:r>
            <a:r>
              <a:rPr kumimoji="1" lang="ja-JP" altLang="en-US" sz="1600" b="1" dirty="0">
                <a:solidFill>
                  <a:schemeClr val="tx1"/>
                </a:solidFill>
                <a:latin typeface="Meiryo UI" panose="020B0604030504040204" pitchFamily="50" charset="-128"/>
                <a:ea typeface="Meiryo UI" panose="020B0604030504040204" pitchFamily="50" charset="-128"/>
              </a:rPr>
              <a:t>の検討状況や新たな</a:t>
            </a:r>
            <a:r>
              <a:rPr kumimoji="1" lang="ja-JP" altLang="en-US" sz="1600" b="1" dirty="0" smtClean="0">
                <a:solidFill>
                  <a:schemeClr val="tx1"/>
                </a:solidFill>
                <a:latin typeface="Meiryo UI" panose="020B0604030504040204" pitchFamily="50" charset="-128"/>
                <a:ea typeface="Meiryo UI" panose="020B0604030504040204" pitchFamily="50" charset="-128"/>
              </a:rPr>
              <a:t>知見</a:t>
            </a:r>
            <a:r>
              <a:rPr kumimoji="1" lang="ja-JP" altLang="en-US" sz="1600" dirty="0" smtClean="0">
                <a:solidFill>
                  <a:schemeClr val="tx1"/>
                </a:solidFill>
                <a:latin typeface="Meiryo UI" panose="020B0604030504040204" pitchFamily="50" charset="-128"/>
                <a:ea typeface="Meiryo UI" panose="020B0604030504040204" pitchFamily="50" charset="-128"/>
              </a:rPr>
              <a:t>を</a:t>
            </a:r>
            <a:r>
              <a:rPr kumimoji="1" lang="ja-JP" altLang="en-US" sz="1600" dirty="0" smtClean="0">
                <a:solidFill>
                  <a:schemeClr val="tx1"/>
                </a:solidFill>
                <a:latin typeface="Meiryo UI" panose="020B0604030504040204" pitchFamily="50" charset="-128"/>
                <a:ea typeface="Meiryo UI" panose="020B0604030504040204" pitchFamily="50" charset="-128"/>
              </a:rPr>
              <a:t>踏まえ</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大阪府</a:t>
            </a:r>
            <a:r>
              <a:rPr kumimoji="1" lang="ja-JP" altLang="en-US" sz="1600" dirty="0">
                <a:solidFill>
                  <a:schemeClr val="tx1"/>
                </a:solidFill>
                <a:latin typeface="Meiryo UI" panose="020B0604030504040204" pitchFamily="50" charset="-128"/>
                <a:ea typeface="Meiryo UI" panose="020B0604030504040204" pitchFamily="50" charset="-128"/>
              </a:rPr>
              <a:t>として新たな被害想定を算定し、今後の対策につなげていく必要がある。</a:t>
            </a:r>
          </a:p>
        </p:txBody>
      </p:sp>
    </p:spTree>
    <p:extLst>
      <p:ext uri="{BB962C8B-B14F-4D97-AF65-F5344CB8AC3E}">
        <p14:creationId xmlns:p14="http://schemas.microsoft.com/office/powerpoint/2010/main" val="2436859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70457" y="751132"/>
            <a:ext cx="8628844" cy="5971639"/>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社会情勢の変化について</a:t>
            </a:r>
            <a:endParaRPr kumimoji="1" lang="ja-JP" altLang="en-US" dirty="0">
              <a:latin typeface="Meiryo UI" panose="020B0604030504040204" pitchFamily="50" charset="-128"/>
              <a:ea typeface="Meiryo UI" panose="020B0604030504040204" pitchFamily="50" charset="-128"/>
            </a:endParaRPr>
          </a:p>
        </p:txBody>
      </p:sp>
      <p:sp>
        <p:nvSpPr>
          <p:cNvPr id="7" name="角丸四角形 6"/>
          <p:cNvSpPr/>
          <p:nvPr/>
        </p:nvSpPr>
        <p:spPr>
          <a:xfrm>
            <a:off x="137732" y="615930"/>
            <a:ext cx="2171128" cy="222822"/>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人口及び年齢構成の変化</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17" name="グラフ 16"/>
          <p:cNvGraphicFramePr/>
          <p:nvPr>
            <p:extLst>
              <p:ext uri="{D42A27DB-BD31-4B8C-83A1-F6EECF244321}">
                <p14:modId xmlns:p14="http://schemas.microsoft.com/office/powerpoint/2010/main" val="4017575739"/>
              </p:ext>
            </p:extLst>
          </p:nvPr>
        </p:nvGraphicFramePr>
        <p:xfrm>
          <a:off x="596722" y="915258"/>
          <a:ext cx="3717701" cy="5351530"/>
        </p:xfrm>
        <a:graphic>
          <a:graphicData uri="http://schemas.openxmlformats.org/drawingml/2006/chart">
            <c:chart xmlns:c="http://schemas.openxmlformats.org/drawingml/2006/chart" xmlns:r="http://schemas.openxmlformats.org/officeDocument/2006/relationships" r:id="rId2"/>
          </a:graphicData>
        </a:graphic>
      </p:graphicFrame>
      <p:sp>
        <p:nvSpPr>
          <p:cNvPr id="19" name="正方形/長方形 18"/>
          <p:cNvSpPr/>
          <p:nvPr/>
        </p:nvSpPr>
        <p:spPr>
          <a:xfrm>
            <a:off x="1223296" y="6211644"/>
            <a:ext cx="2517177"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出典：　平成</a:t>
            </a:r>
            <a:r>
              <a:rPr kumimoji="1" lang="en-US" altLang="ja-JP" sz="900" dirty="0" smtClean="0">
                <a:latin typeface="Meiryo UI" panose="020B0604030504040204" pitchFamily="50" charset="-128"/>
                <a:ea typeface="Meiryo UI" panose="020B0604030504040204" pitchFamily="50" charset="-128"/>
              </a:rPr>
              <a:t>22</a:t>
            </a:r>
            <a:r>
              <a:rPr kumimoji="1" lang="ja-JP" altLang="en-US" sz="900" dirty="0" smtClean="0">
                <a:latin typeface="Meiryo UI" panose="020B0604030504040204" pitchFamily="50" charset="-128"/>
                <a:ea typeface="Meiryo UI" panose="020B0604030504040204" pitchFamily="50" charset="-128"/>
              </a:rPr>
              <a:t>年、令和</a:t>
            </a:r>
            <a:r>
              <a:rPr kumimoji="1" lang="en-US" altLang="ja-JP" sz="900" dirty="0" smtClean="0">
                <a:latin typeface="Meiryo UI" panose="020B0604030504040204" pitchFamily="50" charset="-128"/>
                <a:ea typeface="Meiryo UI" panose="020B0604030504040204" pitchFamily="50" charset="-128"/>
              </a:rPr>
              <a:t>2</a:t>
            </a:r>
            <a:r>
              <a:rPr kumimoji="1" lang="ja-JP" altLang="en-US" sz="900" dirty="0" smtClean="0">
                <a:latin typeface="Meiryo UI" panose="020B0604030504040204" pitchFamily="50" charset="-128"/>
                <a:ea typeface="Meiryo UI" panose="020B0604030504040204" pitchFamily="50" charset="-128"/>
              </a:rPr>
              <a:t>年国勢調査より作成</a:t>
            </a:r>
            <a:endParaRPr kumimoji="1" lang="ja-JP" altLang="en-US" sz="900" dirty="0">
              <a:latin typeface="Meiryo UI" panose="020B0604030504040204" pitchFamily="50" charset="-128"/>
              <a:ea typeface="Meiryo UI" panose="020B0604030504040204" pitchFamily="50" charset="-128"/>
            </a:endParaRPr>
          </a:p>
        </p:txBody>
      </p:sp>
      <p:sp>
        <p:nvSpPr>
          <p:cNvPr id="20" name="正方形/長方形 19"/>
          <p:cNvSpPr/>
          <p:nvPr/>
        </p:nvSpPr>
        <p:spPr>
          <a:xfrm>
            <a:off x="1733550" y="1634317"/>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b="1" dirty="0" smtClean="0">
                <a:latin typeface="Meiryo UI" panose="020B0604030504040204" pitchFamily="50" charset="-128"/>
                <a:ea typeface="Meiryo UI" panose="020B0604030504040204" pitchFamily="50" charset="-128"/>
              </a:rPr>
              <a:t>8,865,245</a:t>
            </a:r>
            <a:endParaRPr kumimoji="1" lang="ja-JP" altLang="en-US" sz="900" b="1" dirty="0">
              <a:latin typeface="Meiryo UI" panose="020B0604030504040204" pitchFamily="50" charset="-128"/>
              <a:ea typeface="Meiryo UI" panose="020B0604030504040204" pitchFamily="50" charset="-128"/>
            </a:endParaRPr>
          </a:p>
        </p:txBody>
      </p:sp>
      <p:sp>
        <p:nvSpPr>
          <p:cNvPr id="21" name="正方形/長方形 20"/>
          <p:cNvSpPr/>
          <p:nvPr/>
        </p:nvSpPr>
        <p:spPr>
          <a:xfrm>
            <a:off x="3067587" y="1683780"/>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b="1" dirty="0" smtClean="0">
                <a:latin typeface="Meiryo UI" panose="020B0604030504040204" pitchFamily="50" charset="-128"/>
                <a:ea typeface="Meiryo UI" panose="020B0604030504040204" pitchFamily="50" charset="-128"/>
              </a:rPr>
              <a:t>8,837,685</a:t>
            </a:r>
            <a:endParaRPr kumimoji="1" lang="ja-JP" altLang="en-US" sz="900" b="1" dirty="0">
              <a:latin typeface="Meiryo UI" panose="020B0604030504040204" pitchFamily="50" charset="-128"/>
              <a:ea typeface="Meiryo UI" panose="020B0604030504040204" pitchFamily="50" charset="-128"/>
            </a:endParaRPr>
          </a:p>
        </p:txBody>
      </p:sp>
      <p:sp>
        <p:nvSpPr>
          <p:cNvPr id="22" name="正方形/長方形 21"/>
          <p:cNvSpPr/>
          <p:nvPr/>
        </p:nvSpPr>
        <p:spPr>
          <a:xfrm>
            <a:off x="1914525" y="4987117"/>
            <a:ext cx="523876"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13</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23" name="正方形/長方形 22"/>
          <p:cNvSpPr/>
          <p:nvPr/>
        </p:nvSpPr>
        <p:spPr>
          <a:xfrm>
            <a:off x="1914525" y="3642070"/>
            <a:ext cx="523876"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a:latin typeface="Meiryo UI" panose="020B0604030504040204" pitchFamily="50" charset="-128"/>
                <a:ea typeface="Meiryo UI" panose="020B0604030504040204" pitchFamily="50" charset="-128"/>
              </a:rPr>
              <a:t>64</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24" name="正方形/長方形 23"/>
          <p:cNvSpPr/>
          <p:nvPr/>
        </p:nvSpPr>
        <p:spPr>
          <a:xfrm>
            <a:off x="1914525" y="2356230"/>
            <a:ext cx="523876"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13</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25" name="正方形/長方形 24"/>
          <p:cNvSpPr/>
          <p:nvPr/>
        </p:nvSpPr>
        <p:spPr>
          <a:xfrm>
            <a:off x="1914525" y="1982970"/>
            <a:ext cx="523876"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a:latin typeface="Meiryo UI" panose="020B0604030504040204" pitchFamily="50" charset="-128"/>
                <a:ea typeface="Meiryo UI" panose="020B0604030504040204" pitchFamily="50" charset="-128"/>
              </a:rPr>
              <a:t>9</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26" name="正方形/長方形 25"/>
          <p:cNvSpPr/>
          <p:nvPr/>
        </p:nvSpPr>
        <p:spPr>
          <a:xfrm>
            <a:off x="3236138" y="4987117"/>
            <a:ext cx="523876"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12</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27" name="正方形/長方形 26"/>
          <p:cNvSpPr/>
          <p:nvPr/>
        </p:nvSpPr>
        <p:spPr>
          <a:xfrm>
            <a:off x="3236138" y="3879423"/>
            <a:ext cx="523876"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59</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28" name="正方形/長方形 27"/>
          <p:cNvSpPr/>
          <p:nvPr/>
        </p:nvSpPr>
        <p:spPr>
          <a:xfrm>
            <a:off x="3236138" y="2579693"/>
            <a:ext cx="523876"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13</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29" name="正方形/長方形 28"/>
          <p:cNvSpPr/>
          <p:nvPr/>
        </p:nvSpPr>
        <p:spPr>
          <a:xfrm>
            <a:off x="3236138" y="2113615"/>
            <a:ext cx="523876"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14</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30" name="正方形/長方形 29"/>
          <p:cNvSpPr/>
          <p:nvPr/>
        </p:nvSpPr>
        <p:spPr>
          <a:xfrm>
            <a:off x="4269457" y="839119"/>
            <a:ext cx="4629844" cy="19063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大阪府の人口は</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平成</a:t>
            </a:r>
            <a:r>
              <a:rPr kumimoji="1" lang="en-US" altLang="ja-JP" sz="1200" dirty="0" smtClean="0">
                <a:solidFill>
                  <a:schemeClr val="tx1"/>
                </a:solidFill>
                <a:latin typeface="Meiryo UI" panose="020B0604030504040204" pitchFamily="50" charset="-128"/>
                <a:ea typeface="Meiryo UI" panose="020B0604030504040204" pitchFamily="50" charset="-128"/>
              </a:rPr>
              <a:t>22</a:t>
            </a:r>
            <a:r>
              <a:rPr kumimoji="1" lang="ja-JP" altLang="en-US" sz="1200" dirty="0" smtClean="0">
                <a:solidFill>
                  <a:schemeClr val="tx1"/>
                </a:solidFill>
                <a:latin typeface="Meiryo UI" panose="020B0604030504040204" pitchFamily="50" charset="-128"/>
                <a:ea typeface="Meiryo UI" panose="020B0604030504040204" pitchFamily="50" charset="-128"/>
              </a:rPr>
              <a:t>年から令和</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年までの</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年間で約</a:t>
            </a:r>
            <a:r>
              <a:rPr kumimoji="1" lang="en-US" altLang="ja-JP" sz="1200" dirty="0" smtClean="0">
                <a:solidFill>
                  <a:schemeClr val="tx1"/>
                </a:solidFill>
                <a:latin typeface="Meiryo UI" panose="020B0604030504040204" pitchFamily="50" charset="-128"/>
                <a:ea typeface="Meiryo UI" panose="020B0604030504040204" pitchFamily="50" charset="-128"/>
              </a:rPr>
              <a:t>2.76</a:t>
            </a:r>
            <a:r>
              <a:rPr kumimoji="1" lang="ja-JP" altLang="en-US" sz="1200" dirty="0" smtClean="0">
                <a:solidFill>
                  <a:schemeClr val="tx1"/>
                </a:solidFill>
                <a:latin typeface="Meiryo UI" panose="020B0604030504040204" pitchFamily="50" charset="-128"/>
                <a:ea typeface="Meiryo UI" panose="020B0604030504040204" pitchFamily="50" charset="-128"/>
              </a:rPr>
              <a:t>万人程度減少している。</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年齢構成をみると</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6</a:t>
            </a:r>
            <a:r>
              <a:rPr kumimoji="1" lang="en-US" altLang="ja-JP" sz="1200" dirty="0" smtClean="0">
                <a:solidFill>
                  <a:schemeClr val="tx1"/>
                </a:solidFill>
                <a:latin typeface="Meiryo UI" panose="020B0604030504040204" pitchFamily="50" charset="-128"/>
                <a:ea typeface="Meiryo UI" panose="020B0604030504040204" pitchFamily="50" charset="-128"/>
              </a:rPr>
              <a:t>4</a:t>
            </a:r>
            <a:r>
              <a:rPr kumimoji="1" lang="ja-JP" altLang="en-US" sz="1200" dirty="0" smtClean="0">
                <a:solidFill>
                  <a:schemeClr val="tx1"/>
                </a:solidFill>
                <a:latin typeface="Meiryo UI" panose="020B0604030504040204" pitchFamily="50" charset="-128"/>
                <a:ea typeface="Meiryo UI" panose="020B0604030504040204" pitchFamily="50" charset="-128"/>
              </a:rPr>
              <a:t>歳以下の人口は約</a:t>
            </a:r>
            <a:r>
              <a:rPr kumimoji="1" lang="en-US" altLang="ja-JP" sz="1200" dirty="0" smtClean="0">
                <a:solidFill>
                  <a:schemeClr val="tx1"/>
                </a:solidFill>
                <a:latin typeface="Meiryo UI" panose="020B0604030504040204" pitchFamily="50" charset="-128"/>
                <a:ea typeface="Meiryo UI" panose="020B0604030504040204" pitchFamily="50" charset="-128"/>
              </a:rPr>
              <a:t>58.4</a:t>
            </a:r>
            <a:r>
              <a:rPr kumimoji="1" lang="ja-JP" altLang="en-US" sz="1200" dirty="0" smtClean="0">
                <a:solidFill>
                  <a:schemeClr val="tx1"/>
                </a:solidFill>
                <a:latin typeface="Meiryo UI" panose="020B0604030504040204" pitchFamily="50" charset="-128"/>
                <a:ea typeface="Meiryo UI" panose="020B0604030504040204" pitchFamily="50" charset="-128"/>
              </a:rPr>
              <a:t>万人減少する一方で</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rPr>
              <a:t>65</a:t>
            </a:r>
            <a:r>
              <a:rPr kumimoji="1" lang="ja-JP" altLang="en-US" sz="1200" dirty="0" smtClean="0">
                <a:solidFill>
                  <a:schemeClr val="tx1"/>
                </a:solidFill>
                <a:latin typeface="Meiryo UI" panose="020B0604030504040204" pitchFamily="50" charset="-128"/>
                <a:ea typeface="Meiryo UI" panose="020B0604030504040204" pitchFamily="50" charset="-128"/>
              </a:rPr>
              <a:t>歳以上の高齢者人口は約</a:t>
            </a:r>
            <a:r>
              <a:rPr kumimoji="1" lang="en-US" altLang="ja-JP" sz="1200" dirty="0">
                <a:solidFill>
                  <a:schemeClr val="tx1"/>
                </a:solidFill>
                <a:latin typeface="Meiryo UI" panose="020B0604030504040204" pitchFamily="50" charset="-128"/>
                <a:ea typeface="Meiryo UI" panose="020B0604030504040204" pitchFamily="50" charset="-128"/>
              </a:rPr>
              <a:t>39.9</a:t>
            </a:r>
            <a:r>
              <a:rPr kumimoji="1" lang="ja-JP" altLang="en-US" sz="1200" dirty="0" smtClean="0">
                <a:solidFill>
                  <a:schemeClr val="tx1"/>
                </a:solidFill>
                <a:latin typeface="Meiryo UI" panose="020B0604030504040204" pitchFamily="50" charset="-128"/>
                <a:ea typeface="Meiryo UI" panose="020B0604030504040204" pitchFamily="50" charset="-128"/>
              </a:rPr>
              <a:t>万人増加しており、</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その中でも</a:t>
            </a:r>
            <a:r>
              <a:rPr kumimoji="1" lang="en-US" altLang="ja-JP" sz="1200" u="sng" dirty="0" smtClean="0">
                <a:solidFill>
                  <a:schemeClr val="tx1"/>
                </a:solidFill>
                <a:latin typeface="Meiryo UI" panose="020B0604030504040204" pitchFamily="50" charset="-128"/>
                <a:ea typeface="Meiryo UI" panose="020B0604030504040204" pitchFamily="50" charset="-128"/>
              </a:rPr>
              <a:t>75</a:t>
            </a:r>
            <a:r>
              <a:rPr kumimoji="1" lang="ja-JP" altLang="en-US" sz="1200" u="sng" dirty="0" smtClean="0">
                <a:solidFill>
                  <a:schemeClr val="tx1"/>
                </a:solidFill>
                <a:latin typeface="Meiryo UI" panose="020B0604030504040204" pitchFamily="50" charset="-128"/>
                <a:ea typeface="Meiryo UI" panose="020B0604030504040204" pitchFamily="50" charset="-128"/>
              </a:rPr>
              <a:t>歳以上の後期高齢者人口の増加が顕著である。</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避難に時間を要する。もしくは支援が必要な方の増加がみられる</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1" name="角丸四角形 30"/>
          <p:cNvSpPr/>
          <p:nvPr/>
        </p:nvSpPr>
        <p:spPr>
          <a:xfrm>
            <a:off x="4447146" y="3002408"/>
            <a:ext cx="4217883" cy="763625"/>
          </a:xfrm>
          <a:prstGeom prst="round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2" name="二等辺三角形 31"/>
          <p:cNvSpPr/>
          <p:nvPr/>
        </p:nvSpPr>
        <p:spPr>
          <a:xfrm rot="5400000">
            <a:off x="6155210" y="3274200"/>
            <a:ext cx="614676" cy="25945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6796406" y="3066130"/>
            <a:ext cx="1821667" cy="6761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u="sng" dirty="0" smtClean="0">
                <a:solidFill>
                  <a:srgbClr val="FF0000"/>
                </a:solidFill>
                <a:latin typeface="Meiryo UI" panose="020B0604030504040204" pitchFamily="50" charset="-128"/>
                <a:ea typeface="Meiryo UI" panose="020B0604030504040204" pitchFamily="50" charset="-128"/>
              </a:rPr>
              <a:t>令和</a:t>
            </a:r>
            <a:r>
              <a:rPr kumimoji="1" lang="en-US" altLang="ja-JP" sz="1400" u="sng" dirty="0" smtClean="0">
                <a:solidFill>
                  <a:srgbClr val="FF0000"/>
                </a:solidFill>
                <a:latin typeface="Meiryo UI" panose="020B0604030504040204" pitchFamily="50" charset="-128"/>
                <a:ea typeface="Meiryo UI" panose="020B0604030504040204" pitchFamily="50" charset="-128"/>
              </a:rPr>
              <a:t>2</a:t>
            </a:r>
            <a:r>
              <a:rPr kumimoji="1" lang="ja-JP" altLang="en-US" sz="1400" u="sng" dirty="0" smtClean="0">
                <a:solidFill>
                  <a:srgbClr val="FF0000"/>
                </a:solidFill>
                <a:latin typeface="Meiryo UI" panose="020B0604030504040204" pitchFamily="50" charset="-128"/>
                <a:ea typeface="Meiryo UI" panose="020B0604030504040204" pitchFamily="50" charset="-128"/>
              </a:rPr>
              <a:t>年</a:t>
            </a:r>
            <a:endParaRPr kumimoji="1" lang="en-US" altLang="ja-JP" sz="1400" u="sng" dirty="0" smtClean="0">
              <a:solidFill>
                <a:srgbClr val="FF0000"/>
              </a:solidFill>
              <a:latin typeface="Meiryo UI" panose="020B0604030504040204" pitchFamily="50" charset="-128"/>
              <a:ea typeface="Meiryo UI" panose="020B0604030504040204" pitchFamily="50" charset="-128"/>
            </a:endParaRPr>
          </a:p>
          <a:p>
            <a:pPr algn="ctr"/>
            <a:r>
              <a:rPr kumimoji="1" lang="en-US" altLang="ja-JP" sz="1400" u="sng" dirty="0" smtClean="0">
                <a:solidFill>
                  <a:srgbClr val="FF0000"/>
                </a:solidFill>
                <a:latin typeface="Meiryo UI" panose="020B0604030504040204" pitchFamily="50" charset="-128"/>
                <a:ea typeface="Meiryo UI" panose="020B0604030504040204" pitchFamily="50" charset="-128"/>
              </a:rPr>
              <a:t>8,837,685</a:t>
            </a:r>
            <a:r>
              <a:rPr kumimoji="1" lang="ja-JP" altLang="en-US" sz="1400" u="sng" dirty="0" smtClean="0">
                <a:solidFill>
                  <a:srgbClr val="FF0000"/>
                </a:solidFill>
                <a:latin typeface="Meiryo UI" panose="020B0604030504040204" pitchFamily="50" charset="-128"/>
                <a:ea typeface="Meiryo UI" panose="020B0604030504040204" pitchFamily="50" charset="-128"/>
              </a:rPr>
              <a:t>人</a:t>
            </a:r>
            <a:endParaRPr kumimoji="1" lang="en-US" altLang="ja-JP" sz="1400" u="sng"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1400" u="sng" dirty="0" smtClean="0">
                <a:solidFill>
                  <a:srgbClr val="FF0000"/>
                </a:solidFill>
                <a:latin typeface="Meiryo UI" panose="020B0604030504040204" pitchFamily="50" charset="-128"/>
                <a:ea typeface="Meiryo UI" panose="020B0604030504040204" pitchFamily="50" charset="-128"/>
              </a:rPr>
              <a:t>約</a:t>
            </a:r>
            <a:r>
              <a:rPr kumimoji="1" lang="en-US" altLang="ja-JP" sz="1400" u="sng" dirty="0" smtClean="0">
                <a:solidFill>
                  <a:srgbClr val="FF0000"/>
                </a:solidFill>
                <a:latin typeface="Meiryo UI" panose="020B0604030504040204" pitchFamily="50" charset="-128"/>
                <a:ea typeface="Meiryo UI" panose="020B0604030504040204" pitchFamily="50" charset="-128"/>
              </a:rPr>
              <a:t>2.76</a:t>
            </a:r>
            <a:r>
              <a:rPr kumimoji="1" lang="ja-JP" altLang="en-US" sz="1400" u="sng" dirty="0" smtClean="0">
                <a:solidFill>
                  <a:srgbClr val="FF0000"/>
                </a:solidFill>
                <a:latin typeface="Meiryo UI" panose="020B0604030504040204" pitchFamily="50" charset="-128"/>
                <a:ea typeface="Meiryo UI" panose="020B0604030504040204" pitchFamily="50" charset="-128"/>
              </a:rPr>
              <a:t>万人減少</a:t>
            </a:r>
            <a:endParaRPr kumimoji="1" lang="ja-JP" altLang="en-US" sz="1400" u="sng" dirty="0">
              <a:solidFill>
                <a:srgbClr val="FF0000"/>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4689401" y="3065847"/>
            <a:ext cx="1457892" cy="6761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rPr>
              <a:t>22</a:t>
            </a:r>
            <a:r>
              <a:rPr lang="ja-JP" altLang="en-US" sz="1400" dirty="0" smtClean="0">
                <a:latin typeface="Meiryo UI" panose="020B0604030504040204" pitchFamily="50" charset="-128"/>
                <a:ea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8,865,245</a:t>
            </a:r>
            <a:r>
              <a:rPr lang="ja-JP" altLang="en-US" sz="1400" dirty="0" smtClean="0">
                <a:latin typeface="Meiryo UI" panose="020B0604030504040204" pitchFamily="50" charset="-128"/>
                <a:ea typeface="Meiryo UI" panose="020B0604030504040204" pitchFamily="50" charset="-128"/>
              </a:rPr>
              <a:t>人</a:t>
            </a:r>
          </a:p>
        </p:txBody>
      </p:sp>
      <p:sp>
        <p:nvSpPr>
          <p:cNvPr id="35" name="角丸四角形 34"/>
          <p:cNvSpPr/>
          <p:nvPr/>
        </p:nvSpPr>
        <p:spPr>
          <a:xfrm>
            <a:off x="4447146" y="4191112"/>
            <a:ext cx="4217884" cy="2396089"/>
          </a:xfrm>
          <a:prstGeom prst="roundRect">
            <a:avLst>
              <a:gd name="adj" fmla="val 9777"/>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6" name="二等辺三角形 35"/>
          <p:cNvSpPr/>
          <p:nvPr/>
        </p:nvSpPr>
        <p:spPr>
          <a:xfrm rot="5400000">
            <a:off x="6155210" y="4609456"/>
            <a:ext cx="614676" cy="25945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6796406" y="4355805"/>
            <a:ext cx="1821667" cy="6761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u="sng" dirty="0" smtClean="0">
                <a:solidFill>
                  <a:srgbClr val="FF0000"/>
                </a:solidFill>
                <a:latin typeface="Meiryo UI" panose="020B0604030504040204" pitchFamily="50" charset="-128"/>
                <a:ea typeface="Meiryo UI" panose="020B0604030504040204" pitchFamily="50" charset="-128"/>
              </a:rPr>
              <a:t>令和</a:t>
            </a:r>
            <a:r>
              <a:rPr kumimoji="1" lang="en-US" altLang="ja-JP" sz="1400" u="sng" dirty="0" smtClean="0">
                <a:solidFill>
                  <a:srgbClr val="FF0000"/>
                </a:solidFill>
                <a:latin typeface="Meiryo UI" panose="020B0604030504040204" pitchFamily="50" charset="-128"/>
                <a:ea typeface="Meiryo UI" panose="020B0604030504040204" pitchFamily="50" charset="-128"/>
              </a:rPr>
              <a:t>2</a:t>
            </a:r>
            <a:r>
              <a:rPr kumimoji="1" lang="ja-JP" altLang="en-US" sz="1400" u="sng" dirty="0" smtClean="0">
                <a:solidFill>
                  <a:srgbClr val="FF0000"/>
                </a:solidFill>
                <a:latin typeface="Meiryo UI" panose="020B0604030504040204" pitchFamily="50" charset="-128"/>
                <a:ea typeface="Meiryo UI" panose="020B0604030504040204" pitchFamily="50" charset="-128"/>
              </a:rPr>
              <a:t>年</a:t>
            </a:r>
            <a:endParaRPr kumimoji="1" lang="en-US" altLang="ja-JP" sz="1400" u="sng" dirty="0" smtClean="0">
              <a:solidFill>
                <a:srgbClr val="FF0000"/>
              </a:solidFill>
              <a:latin typeface="Meiryo UI" panose="020B0604030504040204" pitchFamily="50" charset="-128"/>
              <a:ea typeface="Meiryo UI" panose="020B0604030504040204" pitchFamily="50" charset="-128"/>
            </a:endParaRPr>
          </a:p>
          <a:p>
            <a:pPr algn="ctr"/>
            <a:r>
              <a:rPr kumimoji="1" lang="en-US" altLang="ja-JP" sz="1400" u="sng" dirty="0">
                <a:solidFill>
                  <a:srgbClr val="FF0000"/>
                </a:solidFill>
                <a:latin typeface="Meiryo UI" panose="020B0604030504040204" pitchFamily="50" charset="-128"/>
                <a:ea typeface="Meiryo UI" panose="020B0604030504040204" pitchFamily="50" charset="-128"/>
              </a:rPr>
              <a:t>2,361,723</a:t>
            </a:r>
            <a:r>
              <a:rPr kumimoji="1" lang="ja-JP" altLang="en-US" sz="1400" u="sng" dirty="0" smtClean="0">
                <a:solidFill>
                  <a:srgbClr val="FF0000"/>
                </a:solidFill>
                <a:latin typeface="Meiryo UI" panose="020B0604030504040204" pitchFamily="50" charset="-128"/>
                <a:ea typeface="Meiryo UI" panose="020B0604030504040204" pitchFamily="50" charset="-128"/>
              </a:rPr>
              <a:t>人</a:t>
            </a:r>
            <a:endParaRPr kumimoji="1" lang="en-US" altLang="ja-JP" sz="1400" u="sng" dirty="0" smtClean="0">
              <a:solidFill>
                <a:srgbClr val="FF0000"/>
              </a:solidFill>
              <a:latin typeface="Meiryo UI" panose="020B0604030504040204" pitchFamily="50" charset="-128"/>
              <a:ea typeface="Meiryo UI" panose="020B0604030504040204" pitchFamily="50" charset="-128"/>
            </a:endParaRPr>
          </a:p>
          <a:p>
            <a:pPr algn="ctr"/>
            <a:r>
              <a:rPr kumimoji="1" lang="en-US" altLang="ja-JP" sz="1400" u="sng" dirty="0">
                <a:solidFill>
                  <a:srgbClr val="FF0000"/>
                </a:solidFill>
                <a:latin typeface="Meiryo UI" panose="020B0604030504040204" pitchFamily="50" charset="-128"/>
                <a:ea typeface="Meiryo UI" panose="020B0604030504040204" pitchFamily="50" charset="-128"/>
              </a:rPr>
              <a:t>27</a:t>
            </a:r>
            <a:r>
              <a:rPr kumimoji="1" lang="ja-JP" altLang="en-US" sz="1400" u="sng" dirty="0" smtClean="0">
                <a:solidFill>
                  <a:srgbClr val="FF0000"/>
                </a:solidFill>
                <a:latin typeface="Meiryo UI" panose="020B0604030504040204" pitchFamily="50" charset="-128"/>
                <a:ea typeface="Meiryo UI" panose="020B0604030504040204" pitchFamily="50" charset="-128"/>
              </a:rPr>
              <a:t>％</a:t>
            </a:r>
            <a:endParaRPr kumimoji="1" lang="ja-JP" altLang="en-US" sz="1400" u="sng" dirty="0">
              <a:solidFill>
                <a:srgbClr val="FF0000"/>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4689401" y="4371210"/>
            <a:ext cx="1457892" cy="6761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rPr>
              <a:t>22</a:t>
            </a:r>
            <a:r>
              <a:rPr lang="ja-JP" altLang="en-US" sz="1400" dirty="0" smtClean="0">
                <a:latin typeface="Meiryo UI" panose="020B0604030504040204" pitchFamily="50" charset="-128"/>
                <a:ea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1,962,748</a:t>
            </a:r>
            <a:r>
              <a:rPr lang="ja-JP" altLang="en-US" sz="1400" dirty="0" smtClean="0">
                <a:latin typeface="Meiryo UI" panose="020B0604030504040204" pitchFamily="50" charset="-128"/>
                <a:ea typeface="Meiryo UI" panose="020B0604030504040204" pitchFamily="50" charset="-128"/>
              </a:rPr>
              <a:t>人</a:t>
            </a:r>
            <a:endParaRPr lang="en-US" altLang="ja-JP" sz="1400" dirty="0" smtClean="0">
              <a:latin typeface="Meiryo UI" panose="020B0604030504040204" pitchFamily="50" charset="-128"/>
              <a:ea typeface="Meiryo UI" panose="020B0604030504040204" pitchFamily="50" charset="-128"/>
            </a:endParaRPr>
          </a:p>
          <a:p>
            <a:pPr algn="ctr"/>
            <a:r>
              <a:rPr lang="en-US" altLang="ja-JP" sz="1400" dirty="0">
                <a:latin typeface="Meiryo UI" panose="020B0604030504040204" pitchFamily="50" charset="-128"/>
                <a:ea typeface="Meiryo UI" panose="020B0604030504040204" pitchFamily="50" charset="-128"/>
              </a:rPr>
              <a:t>22</a:t>
            </a:r>
            <a:r>
              <a:rPr lang="ja-JP" altLang="en-US" sz="1400" dirty="0" smtClean="0">
                <a:latin typeface="Meiryo UI" panose="020B0604030504040204" pitchFamily="50" charset="-128"/>
                <a:ea typeface="Meiryo UI" panose="020B0604030504040204" pitchFamily="50" charset="-128"/>
              </a:rPr>
              <a:t>％</a:t>
            </a:r>
          </a:p>
        </p:txBody>
      </p:sp>
      <p:sp>
        <p:nvSpPr>
          <p:cNvPr id="39" name="正方形/長方形 38"/>
          <p:cNvSpPr/>
          <p:nvPr/>
        </p:nvSpPr>
        <p:spPr>
          <a:xfrm>
            <a:off x="4269457" y="2694215"/>
            <a:ext cx="1498849" cy="2969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smtClean="0">
                <a:solidFill>
                  <a:schemeClr val="tx1"/>
                </a:solidFill>
                <a:latin typeface="Meiryo UI" panose="020B0604030504040204" pitchFamily="50" charset="-128"/>
                <a:ea typeface="Meiryo UI" panose="020B0604030504040204" pitchFamily="50" charset="-128"/>
              </a:rPr>
              <a:t>大阪府の人口</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4269457" y="3878597"/>
            <a:ext cx="2050388" cy="2626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200" b="1" dirty="0" smtClean="0">
                <a:solidFill>
                  <a:schemeClr val="tx1"/>
                </a:solidFill>
                <a:latin typeface="Meiryo UI" panose="020B0604030504040204" pitchFamily="50" charset="-128"/>
                <a:ea typeface="Meiryo UI" panose="020B0604030504040204" pitchFamily="50" charset="-128"/>
              </a:rPr>
              <a:t>65</a:t>
            </a:r>
            <a:r>
              <a:rPr kumimoji="1" lang="ja-JP" altLang="en-US" sz="1200" b="1" dirty="0" smtClean="0">
                <a:solidFill>
                  <a:schemeClr val="tx1"/>
                </a:solidFill>
                <a:latin typeface="Meiryo UI" panose="020B0604030504040204" pitchFamily="50" charset="-128"/>
                <a:ea typeface="Meiryo UI" panose="020B0604030504040204" pitchFamily="50" charset="-128"/>
              </a:rPr>
              <a:t>歳以上の人口及び割合</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44" name="二等辺三角形 43"/>
          <p:cNvSpPr/>
          <p:nvPr/>
        </p:nvSpPr>
        <p:spPr>
          <a:xfrm rot="5400000">
            <a:off x="6148207" y="5752158"/>
            <a:ext cx="628682" cy="25945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6796406" y="5491503"/>
            <a:ext cx="1821667" cy="69156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u="sng" dirty="0" smtClean="0">
                <a:solidFill>
                  <a:srgbClr val="FF0000"/>
                </a:solidFill>
                <a:latin typeface="Meiryo UI" panose="020B0604030504040204" pitchFamily="50" charset="-128"/>
                <a:ea typeface="Meiryo UI" panose="020B0604030504040204" pitchFamily="50" charset="-128"/>
              </a:rPr>
              <a:t>1,243,742</a:t>
            </a:r>
            <a:r>
              <a:rPr kumimoji="1" lang="ja-JP" altLang="en-US" sz="1400" u="sng" dirty="0" smtClean="0">
                <a:solidFill>
                  <a:srgbClr val="FF0000"/>
                </a:solidFill>
                <a:latin typeface="Meiryo UI" panose="020B0604030504040204" pitchFamily="50" charset="-128"/>
                <a:ea typeface="Meiryo UI" panose="020B0604030504040204" pitchFamily="50" charset="-128"/>
              </a:rPr>
              <a:t>人</a:t>
            </a:r>
            <a:endParaRPr kumimoji="1" lang="en-US" altLang="ja-JP" sz="1400" u="sng" dirty="0" smtClean="0">
              <a:solidFill>
                <a:srgbClr val="FF0000"/>
              </a:solidFill>
              <a:latin typeface="Meiryo UI" panose="020B0604030504040204" pitchFamily="50" charset="-128"/>
              <a:ea typeface="Meiryo UI" panose="020B0604030504040204" pitchFamily="50" charset="-128"/>
            </a:endParaRPr>
          </a:p>
          <a:p>
            <a:pPr algn="ctr"/>
            <a:r>
              <a:rPr kumimoji="1" lang="en-US" altLang="ja-JP" sz="1400" u="sng" dirty="0">
                <a:solidFill>
                  <a:srgbClr val="FF0000"/>
                </a:solidFill>
                <a:latin typeface="Meiryo UI" panose="020B0604030504040204" pitchFamily="50" charset="-128"/>
                <a:ea typeface="Meiryo UI" panose="020B0604030504040204" pitchFamily="50" charset="-128"/>
              </a:rPr>
              <a:t>14</a:t>
            </a:r>
            <a:r>
              <a:rPr kumimoji="1" lang="ja-JP" altLang="en-US" sz="1400" u="sng" dirty="0" smtClean="0">
                <a:solidFill>
                  <a:srgbClr val="FF0000"/>
                </a:solidFill>
                <a:latin typeface="Meiryo UI" panose="020B0604030504040204" pitchFamily="50" charset="-128"/>
                <a:ea typeface="Meiryo UI" panose="020B0604030504040204" pitchFamily="50" charset="-128"/>
              </a:rPr>
              <a:t>％</a:t>
            </a:r>
            <a:endParaRPr kumimoji="1" lang="ja-JP" altLang="en-US" sz="1400" u="sng" dirty="0">
              <a:solidFill>
                <a:srgbClr val="FF0000"/>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4689401" y="5506908"/>
            <a:ext cx="1457892" cy="69156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smtClean="0">
                <a:latin typeface="Meiryo UI" panose="020B0604030504040204" pitchFamily="50" charset="-128"/>
                <a:ea typeface="Meiryo UI" panose="020B0604030504040204" pitchFamily="50" charset="-128"/>
              </a:rPr>
              <a:t>833,107</a:t>
            </a:r>
            <a:r>
              <a:rPr lang="ja-JP" altLang="en-US" sz="1400" dirty="0" smtClean="0">
                <a:latin typeface="Meiryo UI" panose="020B0604030504040204" pitchFamily="50" charset="-128"/>
                <a:ea typeface="Meiryo UI" panose="020B0604030504040204" pitchFamily="50" charset="-128"/>
              </a:rPr>
              <a:t>人</a:t>
            </a:r>
            <a:endParaRPr lang="en-US" altLang="ja-JP" sz="14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9</a:t>
            </a:r>
            <a:r>
              <a:rPr lang="ja-JP" altLang="en-US" sz="1400" dirty="0" smtClean="0">
                <a:latin typeface="Meiryo UI" panose="020B0604030504040204" pitchFamily="50" charset="-128"/>
                <a:ea typeface="Meiryo UI" panose="020B0604030504040204" pitchFamily="50" charset="-128"/>
              </a:rPr>
              <a:t>％</a:t>
            </a:r>
          </a:p>
        </p:txBody>
      </p:sp>
      <p:sp>
        <p:nvSpPr>
          <p:cNvPr id="2" name="正方形/長方形 1"/>
          <p:cNvSpPr/>
          <p:nvPr/>
        </p:nvSpPr>
        <p:spPr>
          <a:xfrm>
            <a:off x="4597400" y="5196658"/>
            <a:ext cx="3886200" cy="1070130"/>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4607032" y="5224960"/>
            <a:ext cx="2270018" cy="2626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smtClean="0">
                <a:solidFill>
                  <a:schemeClr val="tx1"/>
                </a:solidFill>
                <a:latin typeface="Meiryo UI" panose="020B0604030504040204" pitchFamily="50" charset="-128"/>
                <a:ea typeface="Meiryo UI" panose="020B0604030504040204" pitchFamily="50" charset="-128"/>
              </a:rPr>
              <a:t>うち</a:t>
            </a:r>
            <a:r>
              <a:rPr kumimoji="1" lang="en-US" altLang="ja-JP" sz="1200" b="1" dirty="0">
                <a:solidFill>
                  <a:schemeClr val="tx1"/>
                </a:solidFill>
                <a:latin typeface="Meiryo UI" panose="020B0604030504040204" pitchFamily="50" charset="-128"/>
                <a:ea typeface="Meiryo UI" panose="020B0604030504040204" pitchFamily="50" charset="-128"/>
              </a:rPr>
              <a:t>7</a:t>
            </a:r>
            <a:r>
              <a:rPr kumimoji="1" lang="en-US" altLang="ja-JP" sz="1200" b="1" dirty="0" smtClean="0">
                <a:solidFill>
                  <a:schemeClr val="tx1"/>
                </a:solidFill>
                <a:latin typeface="Meiryo UI" panose="020B0604030504040204" pitchFamily="50" charset="-128"/>
                <a:ea typeface="Meiryo UI" panose="020B0604030504040204" pitchFamily="50" charset="-128"/>
              </a:rPr>
              <a:t>5</a:t>
            </a:r>
            <a:r>
              <a:rPr kumimoji="1" lang="ja-JP" altLang="en-US" sz="1200" b="1" dirty="0" smtClean="0">
                <a:solidFill>
                  <a:schemeClr val="tx1"/>
                </a:solidFill>
                <a:latin typeface="Meiryo UI" panose="020B0604030504040204" pitchFamily="50" charset="-128"/>
                <a:ea typeface="Meiryo UI" panose="020B0604030504040204" pitchFamily="50" charset="-128"/>
              </a:rPr>
              <a:t>歳以上の人口及び割合</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43"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1</a:t>
            </a:fld>
            <a:endParaRPr lang="ja-JP" altLang="en-US" sz="1600" dirty="0">
              <a:solidFill>
                <a:schemeClr val="tx1"/>
              </a:solidFill>
            </a:endParaRPr>
          </a:p>
        </p:txBody>
      </p:sp>
      <p:sp>
        <p:nvSpPr>
          <p:cNvPr id="47" name="正方形/長方形 46"/>
          <p:cNvSpPr/>
          <p:nvPr/>
        </p:nvSpPr>
        <p:spPr>
          <a:xfrm>
            <a:off x="451121" y="1069911"/>
            <a:ext cx="434393"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48" name="正方形/長方形 47"/>
          <p:cNvSpPr/>
          <p:nvPr/>
        </p:nvSpPr>
        <p:spPr>
          <a:xfrm>
            <a:off x="3808625" y="5451459"/>
            <a:ext cx="434393"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49" name="正方形/長方形 48"/>
          <p:cNvSpPr/>
          <p:nvPr/>
        </p:nvSpPr>
        <p:spPr>
          <a:xfrm>
            <a:off x="1704975" y="5105329"/>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1,165,200</a:t>
            </a:r>
            <a:endParaRPr kumimoji="1" lang="ja-JP" altLang="en-US" sz="900" dirty="0">
              <a:latin typeface="Meiryo UI" panose="020B0604030504040204" pitchFamily="50" charset="-128"/>
              <a:ea typeface="Meiryo UI" panose="020B0604030504040204" pitchFamily="50" charset="-128"/>
            </a:endParaRPr>
          </a:p>
        </p:txBody>
      </p:sp>
      <p:sp>
        <p:nvSpPr>
          <p:cNvPr id="50" name="正方形/長方形 49"/>
          <p:cNvSpPr/>
          <p:nvPr/>
        </p:nvSpPr>
        <p:spPr>
          <a:xfrm>
            <a:off x="1704975" y="3753228"/>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5,648,070</a:t>
            </a:r>
            <a:endParaRPr kumimoji="1" lang="ja-JP" altLang="en-US" sz="900" dirty="0">
              <a:latin typeface="Meiryo UI" panose="020B0604030504040204" pitchFamily="50" charset="-128"/>
              <a:ea typeface="Meiryo UI" panose="020B0604030504040204" pitchFamily="50" charset="-128"/>
            </a:endParaRPr>
          </a:p>
        </p:txBody>
      </p:sp>
      <p:sp>
        <p:nvSpPr>
          <p:cNvPr id="51" name="正方形/長方形 50"/>
          <p:cNvSpPr/>
          <p:nvPr/>
        </p:nvSpPr>
        <p:spPr>
          <a:xfrm>
            <a:off x="1704975" y="2467388"/>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1,129,641</a:t>
            </a:r>
            <a:endParaRPr kumimoji="1" lang="ja-JP" altLang="en-US" sz="900" dirty="0">
              <a:latin typeface="Meiryo UI" panose="020B0604030504040204" pitchFamily="50" charset="-128"/>
              <a:ea typeface="Meiryo UI" panose="020B0604030504040204" pitchFamily="50" charset="-128"/>
            </a:endParaRPr>
          </a:p>
        </p:txBody>
      </p:sp>
      <p:sp>
        <p:nvSpPr>
          <p:cNvPr id="52" name="正方形/長方形 51"/>
          <p:cNvSpPr/>
          <p:nvPr/>
        </p:nvSpPr>
        <p:spPr>
          <a:xfrm>
            <a:off x="1704975" y="2084311"/>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833,107</a:t>
            </a:r>
            <a:endParaRPr kumimoji="1" lang="ja-JP" altLang="en-US" sz="900" dirty="0">
              <a:latin typeface="Meiryo UI" panose="020B0604030504040204" pitchFamily="50" charset="-128"/>
              <a:ea typeface="Meiryo UI" panose="020B0604030504040204" pitchFamily="50" charset="-128"/>
            </a:endParaRPr>
          </a:p>
        </p:txBody>
      </p:sp>
      <p:sp>
        <p:nvSpPr>
          <p:cNvPr id="53" name="正方形/長方形 52"/>
          <p:cNvSpPr/>
          <p:nvPr/>
        </p:nvSpPr>
        <p:spPr>
          <a:xfrm>
            <a:off x="3019225" y="5098275"/>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1,029,499</a:t>
            </a:r>
            <a:endParaRPr kumimoji="1" lang="ja-JP" altLang="en-US" sz="900" dirty="0">
              <a:latin typeface="Meiryo UI" panose="020B0604030504040204" pitchFamily="50" charset="-128"/>
              <a:ea typeface="Meiryo UI" panose="020B0604030504040204" pitchFamily="50" charset="-128"/>
            </a:endParaRPr>
          </a:p>
        </p:txBody>
      </p:sp>
      <p:sp>
        <p:nvSpPr>
          <p:cNvPr id="54" name="正方形/長方形 53"/>
          <p:cNvSpPr/>
          <p:nvPr/>
        </p:nvSpPr>
        <p:spPr>
          <a:xfrm>
            <a:off x="3019225" y="3994111"/>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5,199,504</a:t>
            </a:r>
            <a:endParaRPr kumimoji="1" lang="ja-JP" altLang="en-US" sz="900" dirty="0">
              <a:latin typeface="Meiryo UI" panose="020B0604030504040204" pitchFamily="50" charset="-128"/>
              <a:ea typeface="Meiryo UI" panose="020B0604030504040204" pitchFamily="50" charset="-128"/>
            </a:endParaRPr>
          </a:p>
        </p:txBody>
      </p:sp>
      <p:sp>
        <p:nvSpPr>
          <p:cNvPr id="55" name="正方形/長方形 54"/>
          <p:cNvSpPr/>
          <p:nvPr/>
        </p:nvSpPr>
        <p:spPr>
          <a:xfrm>
            <a:off x="3019225" y="2710910"/>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1,117,981</a:t>
            </a:r>
            <a:endParaRPr kumimoji="1" lang="ja-JP" altLang="en-US" sz="900" dirty="0">
              <a:latin typeface="Meiryo UI" panose="020B0604030504040204" pitchFamily="50" charset="-128"/>
              <a:ea typeface="Meiryo UI" panose="020B0604030504040204" pitchFamily="50" charset="-128"/>
            </a:endParaRPr>
          </a:p>
        </p:txBody>
      </p:sp>
      <p:sp>
        <p:nvSpPr>
          <p:cNvPr id="56" name="正方形/長方形 55"/>
          <p:cNvSpPr/>
          <p:nvPr/>
        </p:nvSpPr>
        <p:spPr>
          <a:xfrm>
            <a:off x="3019225" y="2215356"/>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dirty="0" smtClean="0">
                <a:latin typeface="Meiryo UI" panose="020B0604030504040204" pitchFamily="50" charset="-128"/>
                <a:ea typeface="Meiryo UI" panose="020B0604030504040204" pitchFamily="50" charset="-128"/>
              </a:rPr>
              <a:t>1,243,742</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59365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37732" y="572778"/>
            <a:ext cx="8900251" cy="622876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Meiryo UI" panose="020B0604030504040204" pitchFamily="50" charset="-128"/>
                <a:ea typeface="Meiryo UI" panose="020B0604030504040204" pitchFamily="50" charset="-128"/>
              </a:rPr>
              <a:t>社会情勢の変化について</a:t>
            </a:r>
          </a:p>
        </p:txBody>
      </p:sp>
      <p:sp>
        <p:nvSpPr>
          <p:cNvPr id="7" name="角丸四角形 6"/>
          <p:cNvSpPr/>
          <p:nvPr/>
        </p:nvSpPr>
        <p:spPr>
          <a:xfrm>
            <a:off x="39756" y="466603"/>
            <a:ext cx="2171128" cy="222822"/>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上位</a:t>
            </a:r>
            <a:r>
              <a:rPr kumimoji="1" lang="en-US" altLang="ja-JP" sz="1400" dirty="0" smtClean="0">
                <a:latin typeface="Meiryo UI" panose="020B0604030504040204" pitchFamily="50" charset="-128"/>
                <a:ea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rPr>
              <a:t>府県の人口推移</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6" name="グラフ 5"/>
          <p:cNvGraphicFramePr/>
          <p:nvPr>
            <p:extLst>
              <p:ext uri="{D42A27DB-BD31-4B8C-83A1-F6EECF244321}">
                <p14:modId xmlns:p14="http://schemas.microsoft.com/office/powerpoint/2010/main" val="328713147"/>
              </p:ext>
            </p:extLst>
          </p:nvPr>
        </p:nvGraphicFramePr>
        <p:xfrm>
          <a:off x="137731" y="315063"/>
          <a:ext cx="8900251" cy="4341526"/>
        </p:xfrm>
        <a:graphic>
          <a:graphicData uri="http://schemas.openxmlformats.org/drawingml/2006/chart">
            <c:chart xmlns:c="http://schemas.openxmlformats.org/drawingml/2006/chart" xmlns:r="http://schemas.openxmlformats.org/officeDocument/2006/relationships" r:id="rId2"/>
          </a:graphicData>
        </a:graphic>
      </p:graphicFrame>
      <p:sp>
        <p:nvSpPr>
          <p:cNvPr id="43" name="正方形/長方形 42"/>
          <p:cNvSpPr/>
          <p:nvPr/>
        </p:nvSpPr>
        <p:spPr>
          <a:xfrm>
            <a:off x="6461730" y="1153879"/>
            <a:ext cx="778367" cy="2884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東京都</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6461732" y="2453469"/>
            <a:ext cx="778367" cy="293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大阪府</a:t>
            </a:r>
          </a:p>
        </p:txBody>
      </p:sp>
      <p:sp>
        <p:nvSpPr>
          <p:cNvPr id="45" name="正方形/長方形 44"/>
          <p:cNvSpPr/>
          <p:nvPr/>
        </p:nvSpPr>
        <p:spPr>
          <a:xfrm>
            <a:off x="5956541" y="2246413"/>
            <a:ext cx="848361" cy="293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神奈川県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5819953" y="2660525"/>
            <a:ext cx="778367" cy="293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愛知県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6461731" y="2868654"/>
            <a:ext cx="778367" cy="293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埼玉県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5819952" y="2990245"/>
            <a:ext cx="778367" cy="293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千葉県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6461730" y="3743516"/>
            <a:ext cx="778367" cy="293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静岡県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4973291" y="3505666"/>
            <a:ext cx="778367" cy="293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福岡県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1" name="正方形/長方形 50"/>
          <p:cNvSpPr/>
          <p:nvPr/>
        </p:nvSpPr>
        <p:spPr>
          <a:xfrm>
            <a:off x="6461730" y="3393586"/>
            <a:ext cx="778367" cy="293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北海道</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2" name="正方形/長方形 51"/>
          <p:cNvSpPr/>
          <p:nvPr/>
        </p:nvSpPr>
        <p:spPr>
          <a:xfrm>
            <a:off x="6461730" y="3233690"/>
            <a:ext cx="778367" cy="293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rPr>
              <a:t>兵庫県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6930887" y="4587183"/>
            <a:ext cx="2107095" cy="19457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smtClean="0">
                <a:solidFill>
                  <a:schemeClr val="tx1"/>
                </a:solidFill>
                <a:latin typeface="Meiryo UI" panose="020B0604030504040204" pitchFamily="50" charset="-128"/>
                <a:ea typeface="Meiryo UI" panose="020B0604030504040204" pitchFamily="50" charset="-128"/>
              </a:rPr>
              <a:t>日本全国の人口は平成</a:t>
            </a:r>
            <a:r>
              <a:rPr kumimoji="1" lang="en-US" altLang="ja-JP" sz="1200" b="1" dirty="0" smtClean="0">
                <a:solidFill>
                  <a:schemeClr val="tx1"/>
                </a:solidFill>
                <a:latin typeface="Meiryo UI" panose="020B0604030504040204" pitchFamily="50" charset="-128"/>
                <a:ea typeface="Meiryo UI" panose="020B0604030504040204" pitchFamily="50" charset="-128"/>
              </a:rPr>
              <a:t>22</a:t>
            </a:r>
            <a:r>
              <a:rPr kumimoji="1" lang="ja-JP" altLang="en-US" sz="1200" b="1" dirty="0" smtClean="0">
                <a:solidFill>
                  <a:schemeClr val="tx1"/>
                </a:solidFill>
                <a:latin typeface="Meiryo UI" panose="020B0604030504040204" pitchFamily="50" charset="-128"/>
                <a:ea typeface="Meiryo UI" panose="020B0604030504040204" pitchFamily="50" charset="-128"/>
              </a:rPr>
              <a:t>年をピークに減少傾向に転じており、大阪府においても同様の傾向にある。</a:t>
            </a:r>
            <a:r>
              <a:rPr kumimoji="1" lang="ja-JP" altLang="en-US" sz="1200" dirty="0" smtClean="0">
                <a:solidFill>
                  <a:schemeClr val="tx1"/>
                </a:solidFill>
                <a:latin typeface="Meiryo UI" panose="020B0604030504040204" pitchFamily="50" charset="-128"/>
                <a:ea typeface="Meiryo UI" panose="020B0604030504040204" pitchFamily="50" charset="-128"/>
              </a:rPr>
              <a:t>また兵庫県、北海道、静岡県においても同様の傾向にある。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一方、東京都は平成</a:t>
            </a:r>
            <a:r>
              <a:rPr kumimoji="1" lang="en-US" altLang="ja-JP" sz="1200" dirty="0" smtClean="0">
                <a:solidFill>
                  <a:schemeClr val="tx1"/>
                </a:solidFill>
                <a:latin typeface="Meiryo UI" panose="020B0604030504040204" pitchFamily="50" charset="-128"/>
                <a:ea typeface="Meiryo UI" panose="020B0604030504040204" pitchFamily="50" charset="-128"/>
              </a:rPr>
              <a:t>12</a:t>
            </a:r>
            <a:r>
              <a:rPr kumimoji="1" lang="ja-JP" altLang="en-US" sz="1200" dirty="0" smtClean="0">
                <a:solidFill>
                  <a:schemeClr val="tx1"/>
                </a:solidFill>
                <a:latin typeface="Meiryo UI" panose="020B0604030504040204" pitchFamily="50" charset="-128"/>
                <a:ea typeface="Meiryo UI" panose="020B0604030504040204" pitchFamily="50" charset="-128"/>
              </a:rPr>
              <a:t>年以降増加に転じており、神奈川県、埼玉県、千葉県や愛知県</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福岡県もやや増加傾向にある。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7009284" y="6532955"/>
            <a:ext cx="1703839"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900" dirty="0" smtClean="0">
                <a:latin typeface="Meiryo UI" panose="020B0604030504040204" pitchFamily="50" charset="-128"/>
                <a:ea typeface="Meiryo UI" panose="020B0604030504040204" pitchFamily="50" charset="-128"/>
              </a:rPr>
              <a:t>出典：国勢調査より作成</a:t>
            </a:r>
            <a:endParaRPr kumimoji="1" lang="ja-JP" altLang="en-US" sz="9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256486592"/>
              </p:ext>
            </p:extLst>
          </p:nvPr>
        </p:nvGraphicFramePr>
        <p:xfrm>
          <a:off x="255511" y="4627561"/>
          <a:ext cx="6617320" cy="2036400"/>
        </p:xfrm>
        <a:graphic>
          <a:graphicData uri="http://schemas.openxmlformats.org/drawingml/2006/table">
            <a:tbl>
              <a:tblPr firstRow="1" bandRow="1">
                <a:tableStyleId>{69CF1AB2-1976-4502-BF36-3FF5EA218861}</a:tableStyleId>
              </a:tblPr>
              <a:tblGrid>
                <a:gridCol w="827165">
                  <a:extLst>
                    <a:ext uri="{9D8B030D-6E8A-4147-A177-3AD203B41FA5}">
                      <a16:colId xmlns:a16="http://schemas.microsoft.com/office/drawing/2014/main" val="110692771"/>
                    </a:ext>
                  </a:extLst>
                </a:gridCol>
                <a:gridCol w="827165">
                  <a:extLst>
                    <a:ext uri="{9D8B030D-6E8A-4147-A177-3AD203B41FA5}">
                      <a16:colId xmlns:a16="http://schemas.microsoft.com/office/drawing/2014/main" val="426264361"/>
                    </a:ext>
                  </a:extLst>
                </a:gridCol>
                <a:gridCol w="827165">
                  <a:extLst>
                    <a:ext uri="{9D8B030D-6E8A-4147-A177-3AD203B41FA5}">
                      <a16:colId xmlns:a16="http://schemas.microsoft.com/office/drawing/2014/main" val="2433132206"/>
                    </a:ext>
                  </a:extLst>
                </a:gridCol>
                <a:gridCol w="827165">
                  <a:extLst>
                    <a:ext uri="{9D8B030D-6E8A-4147-A177-3AD203B41FA5}">
                      <a16:colId xmlns:a16="http://schemas.microsoft.com/office/drawing/2014/main" val="321581450"/>
                    </a:ext>
                  </a:extLst>
                </a:gridCol>
                <a:gridCol w="827165">
                  <a:extLst>
                    <a:ext uri="{9D8B030D-6E8A-4147-A177-3AD203B41FA5}">
                      <a16:colId xmlns:a16="http://schemas.microsoft.com/office/drawing/2014/main" val="2171569899"/>
                    </a:ext>
                  </a:extLst>
                </a:gridCol>
                <a:gridCol w="827165">
                  <a:extLst>
                    <a:ext uri="{9D8B030D-6E8A-4147-A177-3AD203B41FA5}">
                      <a16:colId xmlns:a16="http://schemas.microsoft.com/office/drawing/2014/main" val="3421330823"/>
                    </a:ext>
                  </a:extLst>
                </a:gridCol>
                <a:gridCol w="827165">
                  <a:extLst>
                    <a:ext uri="{9D8B030D-6E8A-4147-A177-3AD203B41FA5}">
                      <a16:colId xmlns:a16="http://schemas.microsoft.com/office/drawing/2014/main" val="3202800354"/>
                    </a:ext>
                  </a:extLst>
                </a:gridCol>
                <a:gridCol w="827165">
                  <a:extLst>
                    <a:ext uri="{9D8B030D-6E8A-4147-A177-3AD203B41FA5}">
                      <a16:colId xmlns:a16="http://schemas.microsoft.com/office/drawing/2014/main" val="1924799762"/>
                    </a:ext>
                  </a:extLst>
                </a:gridCol>
              </a:tblGrid>
              <a:tr h="0">
                <a:tc>
                  <a:txBody>
                    <a:bodyPr/>
                    <a:lstStyle/>
                    <a:p>
                      <a:r>
                        <a:rPr kumimoji="1" lang="ja-JP" altLang="en-US" sz="1100" b="0" dirty="0" smtClean="0">
                          <a:latin typeface="Meiryo UI" panose="020B0604030504040204" pitchFamily="50" charset="-128"/>
                          <a:ea typeface="Meiryo UI" panose="020B0604030504040204" pitchFamily="50" charset="-128"/>
                        </a:rPr>
                        <a:t>東京都</a:t>
                      </a:r>
                      <a:endParaRPr kumimoji="1" lang="ja-JP" altLang="en-US" sz="1100" b="0" dirty="0">
                        <a:latin typeface="Meiryo UI" panose="020B0604030504040204" pitchFamily="50" charset="-128"/>
                        <a:ea typeface="Meiryo UI" panose="020B0604030504040204" pitchFamily="50" charset="-128"/>
                      </a:endParaRPr>
                    </a:p>
                  </a:txBody>
                  <a:tcPr marL="36000" marR="36000" marT="18000" marB="18000"/>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11,855,563</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11,773,605</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12,064,101</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12,576,601</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13,159,388</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13,515,271</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14,047,594</a:t>
                      </a:r>
                    </a:p>
                  </a:txBody>
                  <a:tcPr marL="9525" marR="9525" marT="9525" marB="0" anchor="ctr"/>
                </a:tc>
                <a:extLst>
                  <a:ext uri="{0D108BD9-81ED-4DB2-BD59-A6C34878D82A}">
                    <a16:rowId xmlns:a16="http://schemas.microsoft.com/office/drawing/2014/main" val="3783491339"/>
                  </a:ext>
                </a:extLst>
              </a:tr>
              <a:tr h="0">
                <a:tc>
                  <a:txBody>
                    <a:bodyPr/>
                    <a:lstStyle/>
                    <a:p>
                      <a:r>
                        <a:rPr kumimoji="1" lang="ja-JP" altLang="en-US" sz="1100" b="0" dirty="0" smtClean="0">
                          <a:latin typeface="Meiryo UI" panose="020B0604030504040204" pitchFamily="50" charset="-128"/>
                          <a:ea typeface="Meiryo UI" panose="020B0604030504040204" pitchFamily="50" charset="-128"/>
                        </a:rPr>
                        <a:t>神奈川県</a:t>
                      </a:r>
                      <a:endParaRPr kumimoji="1" lang="ja-JP" altLang="en-US" sz="1100" b="0" dirty="0">
                        <a:latin typeface="Meiryo UI" panose="020B0604030504040204" pitchFamily="50" charset="-128"/>
                        <a:ea typeface="Meiryo UI" panose="020B0604030504040204" pitchFamily="50" charset="-128"/>
                      </a:endParaRPr>
                    </a:p>
                  </a:txBody>
                  <a:tcPr marL="36000" marR="36000" marT="18000" marB="18000"/>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7,980,391</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8,245,900</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8,489,974</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8,791,597</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9,048,331</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9,126,214</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9,237,337</a:t>
                      </a:r>
                    </a:p>
                  </a:txBody>
                  <a:tcPr marL="9525" marR="9525" marT="9525" marB="0" anchor="ctr"/>
                </a:tc>
                <a:extLst>
                  <a:ext uri="{0D108BD9-81ED-4DB2-BD59-A6C34878D82A}">
                    <a16:rowId xmlns:a16="http://schemas.microsoft.com/office/drawing/2014/main" val="1777775729"/>
                  </a:ext>
                </a:extLst>
              </a:tr>
              <a:tr h="0">
                <a:tc>
                  <a:txBody>
                    <a:bodyPr/>
                    <a:lstStyle/>
                    <a:p>
                      <a:r>
                        <a:rPr kumimoji="1" lang="ja-JP" altLang="en-US" sz="1100" b="0" dirty="0" smtClean="0">
                          <a:latin typeface="Meiryo UI" panose="020B0604030504040204" pitchFamily="50" charset="-128"/>
                          <a:ea typeface="Meiryo UI" panose="020B0604030504040204" pitchFamily="50" charset="-128"/>
                        </a:rPr>
                        <a:t>大阪府</a:t>
                      </a:r>
                      <a:endParaRPr kumimoji="1" lang="en-US" altLang="ja-JP" sz="1100" b="0" dirty="0" smtClean="0">
                        <a:latin typeface="Meiryo UI" panose="020B0604030504040204" pitchFamily="50" charset="-128"/>
                        <a:ea typeface="Meiryo UI" panose="020B0604030504040204" pitchFamily="50" charset="-128"/>
                      </a:endParaRPr>
                    </a:p>
                  </a:txBody>
                  <a:tcPr marL="36000" marR="36000" marT="18000" marB="18000"/>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8,734,516</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8,797,268</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8,805,081</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8,817,166</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8,865,245</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8,839,469</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8,837,685</a:t>
                      </a:r>
                    </a:p>
                  </a:txBody>
                  <a:tcPr marL="9525" marR="9525" marT="9525" marB="0" anchor="ctr"/>
                </a:tc>
                <a:extLst>
                  <a:ext uri="{0D108BD9-81ED-4DB2-BD59-A6C34878D82A}">
                    <a16:rowId xmlns:a16="http://schemas.microsoft.com/office/drawing/2014/main" val="547455345"/>
                  </a:ext>
                </a:extLst>
              </a:tr>
              <a:tr h="0">
                <a:tc>
                  <a:txBody>
                    <a:bodyPr/>
                    <a:lstStyle/>
                    <a:p>
                      <a:r>
                        <a:rPr kumimoji="1" lang="ja-JP" altLang="en-US" sz="1100" b="0" dirty="0" smtClean="0">
                          <a:latin typeface="Meiryo UI" panose="020B0604030504040204" pitchFamily="50" charset="-128"/>
                          <a:ea typeface="Meiryo UI" panose="020B0604030504040204" pitchFamily="50" charset="-128"/>
                        </a:rPr>
                        <a:t>愛知県</a:t>
                      </a:r>
                      <a:endParaRPr kumimoji="1" lang="ja-JP" altLang="en-US" sz="1100" b="0" dirty="0">
                        <a:latin typeface="Meiryo UI" panose="020B0604030504040204" pitchFamily="50" charset="-128"/>
                        <a:ea typeface="Meiryo UI" panose="020B0604030504040204" pitchFamily="50" charset="-128"/>
                      </a:endParaRPr>
                    </a:p>
                  </a:txBody>
                  <a:tcPr marL="36000" marR="36000" marT="18000" marB="18000"/>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6,690,603</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6,868,336</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7,043,300</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7,254,704</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7,410,719</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7,483,128</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7,542,415</a:t>
                      </a:r>
                    </a:p>
                  </a:txBody>
                  <a:tcPr marL="9525" marR="9525" marT="9525" marB="0" anchor="ctr"/>
                </a:tc>
                <a:extLst>
                  <a:ext uri="{0D108BD9-81ED-4DB2-BD59-A6C34878D82A}">
                    <a16:rowId xmlns:a16="http://schemas.microsoft.com/office/drawing/2014/main" val="3795292277"/>
                  </a:ext>
                </a:extLst>
              </a:tr>
              <a:tr h="0">
                <a:tc>
                  <a:txBody>
                    <a:bodyPr/>
                    <a:lstStyle/>
                    <a:p>
                      <a:r>
                        <a:rPr kumimoji="1" lang="ja-JP" altLang="en-US" sz="1100" b="0" dirty="0" smtClean="0">
                          <a:latin typeface="Meiryo UI" panose="020B0604030504040204" pitchFamily="50" charset="-128"/>
                          <a:ea typeface="Meiryo UI" panose="020B0604030504040204" pitchFamily="50" charset="-128"/>
                        </a:rPr>
                        <a:t>埼玉県</a:t>
                      </a:r>
                      <a:endParaRPr kumimoji="1" lang="ja-JP" altLang="en-US" sz="1100" b="0" dirty="0">
                        <a:latin typeface="Meiryo UI" panose="020B0604030504040204" pitchFamily="50" charset="-128"/>
                        <a:ea typeface="Meiryo UI" panose="020B0604030504040204" pitchFamily="50" charset="-128"/>
                      </a:endParaRPr>
                    </a:p>
                  </a:txBody>
                  <a:tcPr marL="36000" marR="36000" marT="18000" marB="18000"/>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6,405,319</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6,759,311</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6,938,006</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7,054,243</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7,194,556</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7,266,534</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7,344,765</a:t>
                      </a:r>
                    </a:p>
                  </a:txBody>
                  <a:tcPr marL="9525" marR="9525" marT="9525" marB="0" anchor="ctr"/>
                </a:tc>
                <a:extLst>
                  <a:ext uri="{0D108BD9-81ED-4DB2-BD59-A6C34878D82A}">
                    <a16:rowId xmlns:a16="http://schemas.microsoft.com/office/drawing/2014/main" val="1987938521"/>
                  </a:ext>
                </a:extLst>
              </a:tr>
              <a:tr h="0">
                <a:tc>
                  <a:txBody>
                    <a:bodyPr/>
                    <a:lstStyle/>
                    <a:p>
                      <a:r>
                        <a:rPr kumimoji="1" lang="ja-JP" altLang="en-US" sz="1100" b="0" dirty="0" smtClean="0">
                          <a:latin typeface="Meiryo UI" panose="020B0604030504040204" pitchFamily="50" charset="-128"/>
                          <a:ea typeface="Meiryo UI" panose="020B0604030504040204" pitchFamily="50" charset="-128"/>
                        </a:rPr>
                        <a:t>千葉県</a:t>
                      </a:r>
                      <a:endParaRPr kumimoji="1" lang="ja-JP" altLang="en-US" sz="1100" b="0" dirty="0">
                        <a:latin typeface="Meiryo UI" panose="020B0604030504040204" pitchFamily="50" charset="-128"/>
                        <a:ea typeface="Meiryo UI" panose="020B0604030504040204" pitchFamily="50" charset="-128"/>
                      </a:endParaRPr>
                    </a:p>
                  </a:txBody>
                  <a:tcPr marL="36000" marR="36000" marT="18000" marB="18000"/>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5,555,429</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5,797,782</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5,926,285</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6,056,462</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6,216,289</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6,222,666</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6,284,480</a:t>
                      </a:r>
                    </a:p>
                  </a:txBody>
                  <a:tcPr marL="9525" marR="9525" marT="9525" marB="0" anchor="ctr"/>
                </a:tc>
                <a:extLst>
                  <a:ext uri="{0D108BD9-81ED-4DB2-BD59-A6C34878D82A}">
                    <a16:rowId xmlns:a16="http://schemas.microsoft.com/office/drawing/2014/main" val="2347769235"/>
                  </a:ext>
                </a:extLst>
              </a:tr>
              <a:tr h="0">
                <a:tc>
                  <a:txBody>
                    <a:bodyPr/>
                    <a:lstStyle/>
                    <a:p>
                      <a:r>
                        <a:rPr kumimoji="1" lang="ja-JP" altLang="en-US" sz="1100" b="0" dirty="0" smtClean="0">
                          <a:latin typeface="Meiryo UI" panose="020B0604030504040204" pitchFamily="50" charset="-128"/>
                          <a:ea typeface="Meiryo UI" panose="020B0604030504040204" pitchFamily="50" charset="-128"/>
                        </a:rPr>
                        <a:t>兵庫県</a:t>
                      </a:r>
                      <a:endParaRPr kumimoji="1" lang="ja-JP" altLang="en-US" sz="1100" b="0" dirty="0">
                        <a:latin typeface="Meiryo UI" panose="020B0604030504040204" pitchFamily="50" charset="-128"/>
                        <a:ea typeface="Meiryo UI" panose="020B0604030504040204" pitchFamily="50" charset="-128"/>
                      </a:endParaRPr>
                    </a:p>
                  </a:txBody>
                  <a:tcPr marL="36000" marR="36000" marT="18000" marB="18000"/>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5,405,040</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5,401,877</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5,550,574</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5,590,601</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5,588,133</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5,534,800</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5,465,002</a:t>
                      </a:r>
                    </a:p>
                  </a:txBody>
                  <a:tcPr marL="9525" marR="9525" marT="9525" marB="0" anchor="ctr"/>
                </a:tc>
                <a:extLst>
                  <a:ext uri="{0D108BD9-81ED-4DB2-BD59-A6C34878D82A}">
                    <a16:rowId xmlns:a16="http://schemas.microsoft.com/office/drawing/2014/main" val="3919176052"/>
                  </a:ext>
                </a:extLst>
              </a:tr>
              <a:tr h="0">
                <a:tc>
                  <a:txBody>
                    <a:bodyPr/>
                    <a:lstStyle/>
                    <a:p>
                      <a:r>
                        <a:rPr kumimoji="1" lang="ja-JP" altLang="en-US" sz="1100" b="0" dirty="0" smtClean="0">
                          <a:latin typeface="Meiryo UI" panose="020B0604030504040204" pitchFamily="50" charset="-128"/>
                          <a:ea typeface="Meiryo UI" panose="020B0604030504040204" pitchFamily="50" charset="-128"/>
                        </a:rPr>
                        <a:t>北海道</a:t>
                      </a:r>
                      <a:endParaRPr kumimoji="1" lang="ja-JP" altLang="en-US" sz="1100" b="0" dirty="0">
                        <a:latin typeface="Meiryo UI" panose="020B0604030504040204" pitchFamily="50" charset="-128"/>
                        <a:ea typeface="Meiryo UI" panose="020B0604030504040204" pitchFamily="50" charset="-128"/>
                      </a:endParaRPr>
                    </a:p>
                  </a:txBody>
                  <a:tcPr marL="36000" marR="36000" marT="18000" marB="18000"/>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5,643,647</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5,692,321</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5,683,062</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5,627,737</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5,506,419</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5,381,733</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5,224,614</a:t>
                      </a:r>
                    </a:p>
                  </a:txBody>
                  <a:tcPr marL="9525" marR="9525" marT="9525" marB="0" anchor="ctr"/>
                </a:tc>
                <a:extLst>
                  <a:ext uri="{0D108BD9-81ED-4DB2-BD59-A6C34878D82A}">
                    <a16:rowId xmlns:a16="http://schemas.microsoft.com/office/drawing/2014/main" val="655535896"/>
                  </a:ext>
                </a:extLst>
              </a:tr>
              <a:tr h="0">
                <a:tc>
                  <a:txBody>
                    <a:bodyPr/>
                    <a:lstStyle/>
                    <a:p>
                      <a:r>
                        <a:rPr kumimoji="1" lang="ja-JP" altLang="en-US" sz="1100" b="0" dirty="0" smtClean="0">
                          <a:latin typeface="Meiryo UI" panose="020B0604030504040204" pitchFamily="50" charset="-128"/>
                          <a:ea typeface="Meiryo UI" panose="020B0604030504040204" pitchFamily="50" charset="-128"/>
                        </a:rPr>
                        <a:t>福岡県</a:t>
                      </a:r>
                      <a:endParaRPr kumimoji="1" lang="ja-JP" altLang="en-US" sz="1100" b="0" dirty="0">
                        <a:latin typeface="Meiryo UI" panose="020B0604030504040204" pitchFamily="50" charset="-128"/>
                        <a:ea typeface="Meiryo UI" panose="020B0604030504040204" pitchFamily="50" charset="-128"/>
                      </a:endParaRPr>
                    </a:p>
                  </a:txBody>
                  <a:tcPr marL="36000" marR="36000" marT="18000" marB="18000"/>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4,811,050</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4,933,393</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5,015,699</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5,049,908</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5,071,968</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5,101,556</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5,135,214</a:t>
                      </a:r>
                    </a:p>
                  </a:txBody>
                  <a:tcPr marL="9525" marR="9525" marT="9525" marB="0" anchor="ctr"/>
                </a:tc>
                <a:extLst>
                  <a:ext uri="{0D108BD9-81ED-4DB2-BD59-A6C34878D82A}">
                    <a16:rowId xmlns:a16="http://schemas.microsoft.com/office/drawing/2014/main" val="2743886054"/>
                  </a:ext>
                </a:extLst>
              </a:tr>
              <a:tr h="0">
                <a:tc>
                  <a:txBody>
                    <a:bodyPr/>
                    <a:lstStyle/>
                    <a:p>
                      <a:r>
                        <a:rPr kumimoji="1" lang="ja-JP" altLang="en-US" sz="1100" b="0" dirty="0" smtClean="0">
                          <a:latin typeface="Meiryo UI" panose="020B0604030504040204" pitchFamily="50" charset="-128"/>
                          <a:ea typeface="Meiryo UI" panose="020B0604030504040204" pitchFamily="50" charset="-128"/>
                        </a:rPr>
                        <a:t>静岡県</a:t>
                      </a:r>
                      <a:endParaRPr kumimoji="1" lang="ja-JP" altLang="en-US" sz="1100" b="0" dirty="0">
                        <a:latin typeface="Meiryo UI" panose="020B0604030504040204" pitchFamily="50" charset="-128"/>
                        <a:ea typeface="Meiryo UI" panose="020B0604030504040204" pitchFamily="50" charset="-128"/>
                      </a:endParaRPr>
                    </a:p>
                  </a:txBody>
                  <a:tcPr marL="36000" marR="36000" marT="18000" marB="18000"/>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3,670,840</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3,737,689</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3,767,393</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3,792,377</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3,765,007</a:t>
                      </a:r>
                    </a:p>
                  </a:txBody>
                  <a:tcPr marL="9525" marR="9525" marT="9525"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3,700,305</a:t>
                      </a:r>
                    </a:p>
                  </a:txBody>
                  <a:tcPr marL="9525" marR="9525" marT="9525"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3,633,202</a:t>
                      </a:r>
                    </a:p>
                  </a:txBody>
                  <a:tcPr marL="9525" marR="9525" marT="9525" marB="0" anchor="ctr"/>
                </a:tc>
                <a:extLst>
                  <a:ext uri="{0D108BD9-81ED-4DB2-BD59-A6C34878D82A}">
                    <a16:rowId xmlns:a16="http://schemas.microsoft.com/office/drawing/2014/main" val="4235652075"/>
                  </a:ext>
                </a:extLst>
              </a:tr>
            </a:tbl>
          </a:graphicData>
        </a:graphic>
      </p:graphicFrame>
      <p:sp>
        <p:nvSpPr>
          <p:cNvPr id="3" name="右矢印 2"/>
          <p:cNvSpPr/>
          <p:nvPr/>
        </p:nvSpPr>
        <p:spPr>
          <a:xfrm rot="2259191">
            <a:off x="1947910" y="4699780"/>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rot="19287726">
            <a:off x="1947910" y="5104754"/>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rot="19287726">
            <a:off x="1947909" y="5303762"/>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rot="19287726">
            <a:off x="1947909" y="5505758"/>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rot="19287726">
            <a:off x="1947909" y="5714350"/>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26"/>
          <p:cNvSpPr/>
          <p:nvPr/>
        </p:nvSpPr>
        <p:spPr>
          <a:xfrm rot="2259191">
            <a:off x="1947911" y="5922637"/>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右矢印 27"/>
          <p:cNvSpPr/>
          <p:nvPr/>
        </p:nvSpPr>
        <p:spPr>
          <a:xfrm rot="19287726">
            <a:off x="1947909" y="6116819"/>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矢印 28"/>
          <p:cNvSpPr/>
          <p:nvPr/>
        </p:nvSpPr>
        <p:spPr>
          <a:xfrm rot="19287726">
            <a:off x="1947909" y="6323945"/>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右矢印 29"/>
          <p:cNvSpPr/>
          <p:nvPr/>
        </p:nvSpPr>
        <p:spPr>
          <a:xfrm rot="19287726">
            <a:off x="1947908" y="6531447"/>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右矢印 30"/>
          <p:cNvSpPr/>
          <p:nvPr/>
        </p:nvSpPr>
        <p:spPr>
          <a:xfrm rot="19287726">
            <a:off x="2770236" y="4690039"/>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右矢印 31"/>
          <p:cNvSpPr/>
          <p:nvPr/>
        </p:nvSpPr>
        <p:spPr>
          <a:xfrm rot="19287726">
            <a:off x="2770236" y="4902686"/>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右矢印 32"/>
          <p:cNvSpPr/>
          <p:nvPr/>
        </p:nvSpPr>
        <p:spPr>
          <a:xfrm rot="19287726">
            <a:off x="2770236" y="5104754"/>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右矢印 33"/>
          <p:cNvSpPr/>
          <p:nvPr/>
        </p:nvSpPr>
        <p:spPr>
          <a:xfrm rot="19287726">
            <a:off x="2770236" y="5311096"/>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右矢印 34"/>
          <p:cNvSpPr/>
          <p:nvPr/>
        </p:nvSpPr>
        <p:spPr>
          <a:xfrm rot="19287726">
            <a:off x="2770236" y="5505758"/>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右矢印 35"/>
          <p:cNvSpPr/>
          <p:nvPr/>
        </p:nvSpPr>
        <p:spPr>
          <a:xfrm rot="19287726">
            <a:off x="2770235" y="5717680"/>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右矢印 36"/>
          <p:cNvSpPr/>
          <p:nvPr/>
        </p:nvSpPr>
        <p:spPr>
          <a:xfrm rot="19287726">
            <a:off x="2770234" y="5925623"/>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右矢印 37"/>
          <p:cNvSpPr/>
          <p:nvPr/>
        </p:nvSpPr>
        <p:spPr>
          <a:xfrm rot="19287726">
            <a:off x="2770233" y="6328630"/>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右矢印 38"/>
          <p:cNvSpPr/>
          <p:nvPr/>
        </p:nvSpPr>
        <p:spPr>
          <a:xfrm rot="19287726">
            <a:off x="2770232" y="6533172"/>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右矢印 39"/>
          <p:cNvSpPr/>
          <p:nvPr/>
        </p:nvSpPr>
        <p:spPr>
          <a:xfrm rot="2259191">
            <a:off x="2770450" y="6128270"/>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右矢印 52"/>
          <p:cNvSpPr/>
          <p:nvPr/>
        </p:nvSpPr>
        <p:spPr>
          <a:xfrm rot="19287726">
            <a:off x="3602183" y="4690039"/>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右矢印 53"/>
          <p:cNvSpPr/>
          <p:nvPr/>
        </p:nvSpPr>
        <p:spPr>
          <a:xfrm rot="19287726">
            <a:off x="3602183" y="4902686"/>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rot="19287726">
            <a:off x="3602182" y="5101694"/>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rot="19287726">
            <a:off x="3602182" y="5310412"/>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右矢印 56"/>
          <p:cNvSpPr/>
          <p:nvPr/>
        </p:nvSpPr>
        <p:spPr>
          <a:xfrm rot="19287726">
            <a:off x="3602182" y="5505132"/>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右矢印 57"/>
          <p:cNvSpPr/>
          <p:nvPr/>
        </p:nvSpPr>
        <p:spPr>
          <a:xfrm rot="19287726">
            <a:off x="3602182" y="5719022"/>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右矢印 58"/>
          <p:cNvSpPr/>
          <p:nvPr/>
        </p:nvSpPr>
        <p:spPr>
          <a:xfrm rot="19287726">
            <a:off x="3602181" y="5922333"/>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右矢印 59"/>
          <p:cNvSpPr/>
          <p:nvPr/>
        </p:nvSpPr>
        <p:spPr>
          <a:xfrm rot="2259191">
            <a:off x="3602120" y="6128270"/>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右矢印 60"/>
          <p:cNvSpPr/>
          <p:nvPr/>
        </p:nvSpPr>
        <p:spPr>
          <a:xfrm rot="19287726">
            <a:off x="3602181" y="6330060"/>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右矢印 61"/>
          <p:cNvSpPr/>
          <p:nvPr/>
        </p:nvSpPr>
        <p:spPr>
          <a:xfrm rot="19287726">
            <a:off x="3602180" y="6536716"/>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右矢印 62"/>
          <p:cNvSpPr/>
          <p:nvPr/>
        </p:nvSpPr>
        <p:spPr>
          <a:xfrm rot="19287726">
            <a:off x="4434326" y="4690039"/>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右矢印 63"/>
          <p:cNvSpPr/>
          <p:nvPr/>
        </p:nvSpPr>
        <p:spPr>
          <a:xfrm rot="19287726">
            <a:off x="4434325" y="4901618"/>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右矢印 64"/>
          <p:cNvSpPr/>
          <p:nvPr/>
        </p:nvSpPr>
        <p:spPr>
          <a:xfrm rot="19287726">
            <a:off x="4434324" y="5101694"/>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右矢印 65"/>
          <p:cNvSpPr/>
          <p:nvPr/>
        </p:nvSpPr>
        <p:spPr>
          <a:xfrm rot="19287726">
            <a:off x="4434324" y="5303762"/>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右矢印 66"/>
          <p:cNvSpPr/>
          <p:nvPr/>
        </p:nvSpPr>
        <p:spPr>
          <a:xfrm rot="19287726">
            <a:off x="4434323" y="5502770"/>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右矢印 67"/>
          <p:cNvSpPr/>
          <p:nvPr/>
        </p:nvSpPr>
        <p:spPr>
          <a:xfrm rot="19287726">
            <a:off x="4434323" y="5714350"/>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右矢印 68"/>
          <p:cNvSpPr/>
          <p:nvPr/>
        </p:nvSpPr>
        <p:spPr>
          <a:xfrm rot="2259191">
            <a:off x="4440733" y="5922029"/>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右矢印 69"/>
          <p:cNvSpPr/>
          <p:nvPr/>
        </p:nvSpPr>
        <p:spPr>
          <a:xfrm rot="19287726">
            <a:off x="4434322" y="6330059"/>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右矢印 70"/>
          <p:cNvSpPr/>
          <p:nvPr/>
        </p:nvSpPr>
        <p:spPr>
          <a:xfrm rot="2259191">
            <a:off x="4440734" y="6124097"/>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右矢印 71"/>
          <p:cNvSpPr/>
          <p:nvPr/>
        </p:nvSpPr>
        <p:spPr>
          <a:xfrm rot="2259191">
            <a:off x="4440735" y="6529830"/>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右矢印 72"/>
          <p:cNvSpPr/>
          <p:nvPr/>
        </p:nvSpPr>
        <p:spPr>
          <a:xfrm rot="19287726">
            <a:off x="5266469" y="4690039"/>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右矢印 73"/>
          <p:cNvSpPr/>
          <p:nvPr/>
        </p:nvSpPr>
        <p:spPr>
          <a:xfrm rot="19287726">
            <a:off x="5266468" y="4889047"/>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右矢印 74"/>
          <p:cNvSpPr/>
          <p:nvPr/>
        </p:nvSpPr>
        <p:spPr>
          <a:xfrm rot="2259191">
            <a:off x="5269583" y="5101390"/>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右矢印 75"/>
          <p:cNvSpPr/>
          <p:nvPr/>
        </p:nvSpPr>
        <p:spPr>
          <a:xfrm rot="19287726">
            <a:off x="5266468" y="5303762"/>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右矢印 76"/>
          <p:cNvSpPr/>
          <p:nvPr/>
        </p:nvSpPr>
        <p:spPr>
          <a:xfrm rot="19287726">
            <a:off x="5266467" y="5505133"/>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右矢印 77"/>
          <p:cNvSpPr/>
          <p:nvPr/>
        </p:nvSpPr>
        <p:spPr>
          <a:xfrm rot="19287726">
            <a:off x="5266467" y="5719237"/>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右矢印 78"/>
          <p:cNvSpPr/>
          <p:nvPr/>
        </p:nvSpPr>
        <p:spPr>
          <a:xfrm rot="2259191">
            <a:off x="5269583" y="5922028"/>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右矢印 79"/>
          <p:cNvSpPr/>
          <p:nvPr/>
        </p:nvSpPr>
        <p:spPr>
          <a:xfrm rot="2259191">
            <a:off x="5269584" y="6124098"/>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右矢印 80"/>
          <p:cNvSpPr/>
          <p:nvPr/>
        </p:nvSpPr>
        <p:spPr>
          <a:xfrm rot="19287726">
            <a:off x="5266467" y="6330058"/>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右矢印 81"/>
          <p:cNvSpPr/>
          <p:nvPr/>
        </p:nvSpPr>
        <p:spPr>
          <a:xfrm rot="2259191">
            <a:off x="5269585" y="6535145"/>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右矢印 82"/>
          <p:cNvSpPr/>
          <p:nvPr/>
        </p:nvSpPr>
        <p:spPr>
          <a:xfrm rot="19287726">
            <a:off x="6079525" y="4690039"/>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右矢印 83"/>
          <p:cNvSpPr/>
          <p:nvPr/>
        </p:nvSpPr>
        <p:spPr>
          <a:xfrm rot="19287726">
            <a:off x="6079525" y="4889674"/>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右矢印 84"/>
          <p:cNvSpPr/>
          <p:nvPr/>
        </p:nvSpPr>
        <p:spPr>
          <a:xfrm rot="2259191">
            <a:off x="6079525" y="5101390"/>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右矢印 85"/>
          <p:cNvSpPr/>
          <p:nvPr/>
        </p:nvSpPr>
        <p:spPr>
          <a:xfrm rot="19287726">
            <a:off x="6079524" y="5310412"/>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右矢印 86"/>
          <p:cNvSpPr/>
          <p:nvPr/>
        </p:nvSpPr>
        <p:spPr>
          <a:xfrm rot="19287726">
            <a:off x="6079524" y="5510748"/>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右矢印 87"/>
          <p:cNvSpPr/>
          <p:nvPr/>
        </p:nvSpPr>
        <p:spPr>
          <a:xfrm rot="19287726">
            <a:off x="6079523" y="5717679"/>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右矢印 88"/>
          <p:cNvSpPr/>
          <p:nvPr/>
        </p:nvSpPr>
        <p:spPr>
          <a:xfrm rot="2259191">
            <a:off x="6079525" y="5925623"/>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右矢印 89"/>
          <p:cNvSpPr/>
          <p:nvPr/>
        </p:nvSpPr>
        <p:spPr>
          <a:xfrm rot="2259191">
            <a:off x="6079525" y="6124097"/>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右矢印 90"/>
          <p:cNvSpPr/>
          <p:nvPr/>
        </p:nvSpPr>
        <p:spPr>
          <a:xfrm rot="19287726">
            <a:off x="6079523" y="6326471"/>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右矢印 91"/>
          <p:cNvSpPr/>
          <p:nvPr/>
        </p:nvSpPr>
        <p:spPr>
          <a:xfrm rot="2259191">
            <a:off x="6079525" y="6536546"/>
            <a:ext cx="109538" cy="75895"/>
          </a:xfrm>
          <a:prstGeom prst="rightArrow">
            <a:avLst>
              <a:gd name="adj1" fmla="val 39439"/>
              <a:gd name="adj2" fmla="val 66239"/>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右矢印 92"/>
          <p:cNvSpPr/>
          <p:nvPr/>
        </p:nvSpPr>
        <p:spPr>
          <a:xfrm rot="19287726">
            <a:off x="1947909" y="4896308"/>
            <a:ext cx="109538" cy="75895"/>
          </a:xfrm>
          <a:prstGeom prst="rightArrow">
            <a:avLst>
              <a:gd name="adj1" fmla="val 39439"/>
              <a:gd name="adj2" fmla="val 662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24031"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2</a:t>
            </a:fld>
            <a:endParaRPr lang="ja-JP" altLang="en-US" sz="1600" dirty="0">
              <a:solidFill>
                <a:schemeClr val="tx1"/>
              </a:solidFill>
            </a:endParaRPr>
          </a:p>
        </p:txBody>
      </p:sp>
      <p:sp>
        <p:nvSpPr>
          <p:cNvPr id="95" name="正方形/長方形 94"/>
          <p:cNvSpPr/>
          <p:nvPr/>
        </p:nvSpPr>
        <p:spPr>
          <a:xfrm>
            <a:off x="-66262" y="667979"/>
            <a:ext cx="434393"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97" name="正方形/長方形 96"/>
          <p:cNvSpPr/>
          <p:nvPr/>
        </p:nvSpPr>
        <p:spPr>
          <a:xfrm>
            <a:off x="6659964" y="4391863"/>
            <a:ext cx="434393"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年</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924191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社会情勢の変化について</a:t>
            </a:r>
            <a:endParaRPr kumimoji="1" lang="ja-JP" altLang="en-US" dirty="0">
              <a:latin typeface="Meiryo UI" panose="020B0604030504040204" pitchFamily="50" charset="-128"/>
              <a:ea typeface="Meiryo UI" panose="020B0604030504040204" pitchFamily="50" charset="-128"/>
            </a:endParaRPr>
          </a:p>
        </p:txBody>
      </p:sp>
      <p:graphicFrame>
        <p:nvGraphicFramePr>
          <p:cNvPr id="5" name="グラフ 4"/>
          <p:cNvGraphicFramePr/>
          <p:nvPr>
            <p:extLst>
              <p:ext uri="{D42A27DB-BD31-4B8C-83A1-F6EECF244321}">
                <p14:modId xmlns:p14="http://schemas.microsoft.com/office/powerpoint/2010/main" val="3825280969"/>
              </p:ext>
            </p:extLst>
          </p:nvPr>
        </p:nvGraphicFramePr>
        <p:xfrm>
          <a:off x="412124" y="729699"/>
          <a:ext cx="8414376" cy="4807573"/>
        </p:xfrm>
        <a:graphic>
          <a:graphicData uri="http://schemas.openxmlformats.org/drawingml/2006/chart">
            <c:chart xmlns:c="http://schemas.openxmlformats.org/drawingml/2006/chart" xmlns:r="http://schemas.openxmlformats.org/officeDocument/2006/relationships" r:id="rId2"/>
          </a:graphicData>
        </a:graphic>
      </p:graphicFrame>
      <p:sp>
        <p:nvSpPr>
          <p:cNvPr id="8" name="正方形/長方形 7"/>
          <p:cNvSpPr/>
          <p:nvPr/>
        </p:nvSpPr>
        <p:spPr>
          <a:xfrm>
            <a:off x="313564" y="5195406"/>
            <a:ext cx="8512935" cy="8543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全国的に人口に占める</a:t>
            </a:r>
            <a:r>
              <a:rPr kumimoji="1" lang="en-US" altLang="ja-JP" sz="1200" dirty="0" smtClean="0">
                <a:solidFill>
                  <a:schemeClr val="tx1"/>
                </a:solidFill>
                <a:latin typeface="Meiryo UI" panose="020B0604030504040204" pitchFamily="50" charset="-128"/>
                <a:ea typeface="Meiryo UI" panose="020B0604030504040204" pitchFamily="50" charset="-128"/>
              </a:rPr>
              <a:t>65</a:t>
            </a:r>
            <a:r>
              <a:rPr kumimoji="1" lang="ja-JP" altLang="en-US" sz="1200" dirty="0" smtClean="0">
                <a:solidFill>
                  <a:schemeClr val="tx1"/>
                </a:solidFill>
                <a:latin typeface="Meiryo UI" panose="020B0604030504040204" pitchFamily="50" charset="-128"/>
                <a:ea typeface="Meiryo UI" panose="020B0604030504040204" pitchFamily="50" charset="-128"/>
              </a:rPr>
              <a:t>歳以上の割合は平成</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年では</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％前後であったものが、令和</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年には</a:t>
            </a:r>
            <a:r>
              <a:rPr kumimoji="1" lang="en-US" altLang="ja-JP" sz="1200" dirty="0" smtClean="0">
                <a:solidFill>
                  <a:schemeClr val="tx1"/>
                </a:solidFill>
                <a:latin typeface="Meiryo UI" panose="020B0604030504040204" pitchFamily="50" charset="-128"/>
                <a:ea typeface="Meiryo UI" panose="020B0604030504040204" pitchFamily="50" charset="-128"/>
              </a:rPr>
              <a:t>30</a:t>
            </a:r>
            <a:r>
              <a:rPr kumimoji="1" lang="ja-JP" altLang="en-US" sz="1200" dirty="0" smtClean="0">
                <a:solidFill>
                  <a:schemeClr val="tx1"/>
                </a:solidFill>
                <a:latin typeface="Meiryo UI" panose="020B0604030504040204" pitchFamily="50" charset="-128"/>
                <a:ea typeface="Meiryo UI" panose="020B0604030504040204" pitchFamily="50" charset="-128"/>
              </a:rPr>
              <a:t>％近くまで増加している。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大阪府は全国のデータに比較して、やや</a:t>
            </a:r>
            <a:r>
              <a:rPr kumimoji="1" lang="en-US" altLang="ja-JP" sz="1200" dirty="0" smtClean="0">
                <a:solidFill>
                  <a:schemeClr val="tx1"/>
                </a:solidFill>
                <a:latin typeface="Meiryo UI" panose="020B0604030504040204" pitchFamily="50" charset="-128"/>
                <a:ea typeface="Meiryo UI" panose="020B0604030504040204" pitchFamily="50" charset="-128"/>
              </a:rPr>
              <a:t>65</a:t>
            </a:r>
            <a:r>
              <a:rPr kumimoji="1" lang="ja-JP" altLang="en-US" sz="1200" dirty="0" smtClean="0">
                <a:solidFill>
                  <a:schemeClr val="tx1"/>
                </a:solidFill>
                <a:latin typeface="Meiryo UI" panose="020B0604030504040204" pitchFamily="50" charset="-128"/>
                <a:ea typeface="Meiryo UI" panose="020B0604030504040204" pitchFamily="50" charset="-128"/>
              </a:rPr>
              <a:t>歳以上人口が占める割合が少ないものの、顕著な違いはない。</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➡避難に時間を要する、もしくは配慮を要する方の実数は増加しており、人口におけるその割合も増加</a:t>
            </a:r>
            <a:r>
              <a:rPr kumimoji="1" lang="ja-JP" altLang="en-US" sz="1200" dirty="0">
                <a:solidFill>
                  <a:schemeClr val="tx1"/>
                </a:solidFill>
                <a:latin typeface="Meiryo UI" panose="020B0604030504040204" pitchFamily="50" charset="-128"/>
                <a:ea typeface="Meiryo UI" panose="020B0604030504040204" pitchFamily="50" charset="-128"/>
              </a:rPr>
              <a:t>して</a:t>
            </a:r>
            <a:r>
              <a:rPr kumimoji="1" lang="ja-JP" altLang="en-US" sz="1200" dirty="0" smtClean="0">
                <a:solidFill>
                  <a:schemeClr val="tx1"/>
                </a:solidFill>
                <a:latin typeface="Meiryo UI" panose="020B0604030504040204" pitchFamily="50" charset="-128"/>
                <a:ea typeface="Meiryo UI" panose="020B0604030504040204" pitchFamily="50" charset="-128"/>
              </a:rPr>
              <a:t>いる点について、全国と大阪府の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傾向は一致している。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7240099" y="488284"/>
            <a:ext cx="1703839"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900" dirty="0" smtClean="0">
                <a:latin typeface="Meiryo UI" panose="020B0604030504040204" pitchFamily="50" charset="-128"/>
                <a:ea typeface="Meiryo UI" panose="020B0604030504040204" pitchFamily="50" charset="-128"/>
              </a:rPr>
              <a:t>出典：国勢調査より作成</a:t>
            </a:r>
            <a:endParaRPr kumimoji="1" lang="ja-JP" altLang="en-US" sz="900" dirty="0">
              <a:latin typeface="Meiryo UI" panose="020B0604030504040204" pitchFamily="50" charset="-128"/>
              <a:ea typeface="Meiryo UI" panose="020B0604030504040204" pitchFamily="50" charset="-128"/>
            </a:endParaRPr>
          </a:p>
        </p:txBody>
      </p:sp>
      <p:sp>
        <p:nvSpPr>
          <p:cNvPr id="11" name="正方形/長方形 10"/>
          <p:cNvSpPr/>
          <p:nvPr/>
        </p:nvSpPr>
        <p:spPr>
          <a:xfrm>
            <a:off x="136478" y="573609"/>
            <a:ext cx="8939283" cy="623662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37262" y="451733"/>
            <a:ext cx="2434018" cy="277966"/>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latin typeface="Meiryo UI" panose="020B0604030504040204" pitchFamily="50" charset="-128"/>
                <a:ea typeface="Meiryo UI" panose="020B0604030504040204" pitchFamily="50" charset="-128"/>
              </a:rPr>
              <a:t>65</a:t>
            </a:r>
            <a:r>
              <a:rPr kumimoji="1" lang="ja-JP" altLang="en-US" sz="1400" dirty="0" smtClean="0">
                <a:latin typeface="Meiryo UI" panose="020B0604030504040204" pitchFamily="50" charset="-128"/>
                <a:ea typeface="Meiryo UI" panose="020B0604030504040204" pitchFamily="50" charset="-128"/>
              </a:rPr>
              <a:t>歳以上人口割合の推移</a:t>
            </a:r>
            <a:endParaRPr kumimoji="1" lang="ja-JP" altLang="en-US" sz="1400"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3</a:t>
            </a:fld>
            <a:endParaRPr lang="ja-JP" altLang="en-US" sz="1600" dirty="0">
              <a:solidFill>
                <a:schemeClr val="tx1"/>
              </a:solidFill>
            </a:endParaRPr>
          </a:p>
        </p:txBody>
      </p:sp>
      <p:sp>
        <p:nvSpPr>
          <p:cNvPr id="28" name="正方形/長方形 27"/>
          <p:cNvSpPr/>
          <p:nvPr/>
        </p:nvSpPr>
        <p:spPr>
          <a:xfrm>
            <a:off x="123019" y="729699"/>
            <a:ext cx="434393"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12" name="正方形/長方形 11"/>
          <p:cNvSpPr/>
          <p:nvPr/>
        </p:nvSpPr>
        <p:spPr>
          <a:xfrm>
            <a:off x="313564" y="6077726"/>
            <a:ext cx="8512935" cy="7053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関連アクション</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37</a:t>
            </a:r>
            <a:r>
              <a:rPr kumimoji="1" lang="ja-JP" altLang="en-US" sz="1200" dirty="0">
                <a:solidFill>
                  <a:schemeClr val="tx1"/>
                </a:solidFill>
                <a:latin typeface="Meiryo UI" panose="020B0604030504040204" pitchFamily="50" charset="-128"/>
                <a:ea typeface="Meiryo UI" panose="020B0604030504040204" pitchFamily="50" charset="-128"/>
              </a:rPr>
              <a:t>　「避難行動要支援者」支援の</a:t>
            </a:r>
            <a:r>
              <a:rPr kumimoji="1" lang="ja-JP" altLang="en-US" sz="1200" dirty="0" smtClean="0">
                <a:solidFill>
                  <a:schemeClr val="tx1"/>
                </a:solidFill>
                <a:latin typeface="Meiryo UI" panose="020B0604030504040204" pitchFamily="50" charset="-128"/>
                <a:ea typeface="Meiryo UI" panose="020B0604030504040204" pitchFamily="50" charset="-128"/>
              </a:rPr>
              <a:t>充実</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　　</a:t>
            </a:r>
            <a:r>
              <a:rPr kumimoji="1" lang="en-US" altLang="ja-JP" sz="1200" dirty="0" smtClean="0">
                <a:solidFill>
                  <a:schemeClr val="tx1"/>
                </a:solidFill>
                <a:latin typeface="Meiryo UI" panose="020B0604030504040204" pitchFamily="50" charset="-128"/>
                <a:ea typeface="Meiryo UI" panose="020B0604030504040204" pitchFamily="50" charset="-128"/>
              </a:rPr>
              <a:t>38</a:t>
            </a:r>
            <a:r>
              <a:rPr kumimoji="1" lang="ja-JP" altLang="en-US" sz="1200" dirty="0">
                <a:solidFill>
                  <a:schemeClr val="tx1"/>
                </a:solidFill>
                <a:latin typeface="Meiryo UI" panose="020B0604030504040204" pitchFamily="50" charset="-128"/>
                <a:ea typeface="Meiryo UI" panose="020B0604030504040204" pitchFamily="50" charset="-128"/>
              </a:rPr>
              <a:t>　医療施設の避難体制の</a:t>
            </a:r>
            <a:r>
              <a:rPr kumimoji="1" lang="ja-JP" altLang="en-US" sz="1200" dirty="0" smtClean="0">
                <a:solidFill>
                  <a:schemeClr val="tx1"/>
                </a:solidFill>
                <a:latin typeface="Meiryo UI" panose="020B0604030504040204" pitchFamily="50" charset="-128"/>
                <a:ea typeface="Meiryo UI" panose="020B0604030504040204" pitchFamily="50" charset="-128"/>
              </a:rPr>
              <a:t>確保</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　　</a:t>
            </a:r>
            <a:r>
              <a:rPr kumimoji="1" lang="en-US" altLang="ja-JP" sz="1200" dirty="0" smtClean="0">
                <a:solidFill>
                  <a:schemeClr val="tx1"/>
                </a:solidFill>
                <a:latin typeface="Meiryo UI" panose="020B0604030504040204" pitchFamily="50" charset="-128"/>
                <a:ea typeface="Meiryo UI" panose="020B0604030504040204" pitchFamily="50" charset="-128"/>
              </a:rPr>
              <a:t>39</a:t>
            </a:r>
            <a:r>
              <a:rPr kumimoji="1" lang="ja-JP" altLang="en-US" sz="1200" dirty="0">
                <a:solidFill>
                  <a:schemeClr val="tx1"/>
                </a:solidFill>
                <a:latin typeface="Meiryo UI" panose="020B0604030504040204" pitchFamily="50" charset="-128"/>
                <a:ea typeface="Meiryo UI" panose="020B0604030504040204" pitchFamily="50" charset="-128"/>
              </a:rPr>
              <a:t>　社会福祉施設の避難体制の</a:t>
            </a:r>
            <a:r>
              <a:rPr kumimoji="1" lang="ja-JP" altLang="en-US" sz="1200" dirty="0" smtClean="0">
                <a:solidFill>
                  <a:schemeClr val="tx1"/>
                </a:solidFill>
                <a:latin typeface="Meiryo UI" panose="020B0604030504040204" pitchFamily="50" charset="-128"/>
                <a:ea typeface="Meiryo UI" panose="020B0604030504040204" pitchFamily="50" charset="-128"/>
              </a:rPr>
              <a:t>確保</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など</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2028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社会情勢の変化について</a:t>
            </a:r>
            <a:endParaRPr kumimoji="1" lang="ja-JP" altLang="en-US" dirty="0">
              <a:latin typeface="Meiryo UI" panose="020B0604030504040204" pitchFamily="50" charset="-128"/>
              <a:ea typeface="Meiryo UI" panose="020B0604030504040204" pitchFamily="50" charset="-128"/>
            </a:endParaRPr>
          </a:p>
        </p:txBody>
      </p:sp>
      <p:sp>
        <p:nvSpPr>
          <p:cNvPr id="11" name="正方形/長方形 10"/>
          <p:cNvSpPr/>
          <p:nvPr/>
        </p:nvSpPr>
        <p:spPr>
          <a:xfrm>
            <a:off x="136478" y="573609"/>
            <a:ext cx="8939283" cy="623662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37261" y="451733"/>
            <a:ext cx="2324939" cy="277966"/>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要介護認定者数等の推移</a:t>
            </a:r>
            <a:endParaRPr kumimoji="1" lang="ja-JP" altLang="en-US" sz="1400"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4</a:t>
            </a:fld>
            <a:endParaRPr lang="ja-JP" altLang="en-US" sz="1600" dirty="0">
              <a:solidFill>
                <a:schemeClr val="tx1"/>
              </a:solidFill>
            </a:endParaRPr>
          </a:p>
        </p:txBody>
      </p:sp>
      <p:sp>
        <p:nvSpPr>
          <p:cNvPr id="12" name="正方形/長方形 11"/>
          <p:cNvSpPr/>
          <p:nvPr/>
        </p:nvSpPr>
        <p:spPr>
          <a:xfrm>
            <a:off x="759007" y="783335"/>
            <a:ext cx="3117351"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大阪府内の要介護認定者数の推移</a:t>
            </a:r>
            <a:endParaRPr kumimoji="1" lang="ja-JP" altLang="en-US" sz="1400" b="1" dirty="0">
              <a:latin typeface="Meiryo UI" panose="020B0604030504040204" pitchFamily="50" charset="-128"/>
              <a:ea typeface="Meiryo UI" panose="020B0604030504040204" pitchFamily="50" charset="-128"/>
            </a:endParaRPr>
          </a:p>
        </p:txBody>
      </p:sp>
      <p:sp>
        <p:nvSpPr>
          <p:cNvPr id="13" name="正方形/長方形 12"/>
          <p:cNvSpPr/>
          <p:nvPr/>
        </p:nvSpPr>
        <p:spPr>
          <a:xfrm>
            <a:off x="796930" y="994756"/>
            <a:ext cx="3108320"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出典：厚生労働省　介護保険事業状況報告月報より作成</a:t>
            </a:r>
            <a:endParaRPr kumimoji="1" lang="ja-JP" altLang="en-US" sz="900" dirty="0">
              <a:latin typeface="Meiryo UI" panose="020B0604030504040204" pitchFamily="50" charset="-128"/>
              <a:ea typeface="Meiryo UI" panose="020B0604030504040204" pitchFamily="50" charset="-128"/>
            </a:endParaRPr>
          </a:p>
        </p:txBody>
      </p:sp>
      <p:graphicFrame>
        <p:nvGraphicFramePr>
          <p:cNvPr id="14" name="グラフ 13"/>
          <p:cNvGraphicFramePr/>
          <p:nvPr>
            <p:extLst>
              <p:ext uri="{D42A27DB-BD31-4B8C-83A1-F6EECF244321}">
                <p14:modId xmlns:p14="http://schemas.microsoft.com/office/powerpoint/2010/main" val="2724555475"/>
              </p:ext>
            </p:extLst>
          </p:nvPr>
        </p:nvGraphicFramePr>
        <p:xfrm>
          <a:off x="136478" y="1368618"/>
          <a:ext cx="4149772" cy="2908107"/>
        </p:xfrm>
        <a:graphic>
          <a:graphicData uri="http://schemas.openxmlformats.org/drawingml/2006/chart">
            <c:chart xmlns:c="http://schemas.openxmlformats.org/drawingml/2006/chart" xmlns:r="http://schemas.openxmlformats.org/officeDocument/2006/relationships" r:id="rId2"/>
          </a:graphicData>
        </a:graphic>
      </p:graphicFrame>
      <p:sp>
        <p:nvSpPr>
          <p:cNvPr id="15" name="正方形/長方形 14"/>
          <p:cNvSpPr/>
          <p:nvPr/>
        </p:nvSpPr>
        <p:spPr>
          <a:xfrm>
            <a:off x="4478033" y="783335"/>
            <a:ext cx="4418317"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大阪府内の</a:t>
            </a:r>
            <a:r>
              <a:rPr kumimoji="1" lang="en-US" altLang="ja-JP" sz="1400" b="1" dirty="0">
                <a:latin typeface="Meiryo UI" panose="020B0604030504040204" pitchFamily="50" charset="-128"/>
                <a:ea typeface="Meiryo UI" panose="020B0604030504040204" pitchFamily="50" charset="-128"/>
              </a:rPr>
              <a:t>65</a:t>
            </a:r>
            <a:r>
              <a:rPr kumimoji="1" lang="ja-JP" altLang="en-US" sz="1400" b="1" dirty="0">
                <a:latin typeface="Meiryo UI" panose="020B0604030504040204" pitchFamily="50" charset="-128"/>
                <a:ea typeface="Meiryo UI" panose="020B0604030504040204" pitchFamily="50" charset="-128"/>
              </a:rPr>
              <a:t>歳</a:t>
            </a:r>
            <a:r>
              <a:rPr kumimoji="1" lang="ja-JP" altLang="en-US" sz="1400" b="1" dirty="0" smtClean="0">
                <a:latin typeface="Meiryo UI" panose="020B0604030504040204" pitchFamily="50" charset="-128"/>
                <a:ea typeface="Meiryo UI" panose="020B0604030504040204" pitchFamily="50" charset="-128"/>
              </a:rPr>
              <a:t>以上単独世帯数の推移</a:t>
            </a:r>
            <a:endParaRPr kumimoji="1" lang="ja-JP" altLang="en-US" sz="1400" b="1" dirty="0">
              <a:latin typeface="Meiryo UI" panose="020B0604030504040204" pitchFamily="50" charset="-128"/>
              <a:ea typeface="Meiryo UI" panose="020B0604030504040204" pitchFamily="50" charset="-128"/>
            </a:endParaRPr>
          </a:p>
        </p:txBody>
      </p:sp>
      <p:sp>
        <p:nvSpPr>
          <p:cNvPr id="16" name="正方形/長方形 15"/>
          <p:cNvSpPr/>
          <p:nvPr/>
        </p:nvSpPr>
        <p:spPr>
          <a:xfrm>
            <a:off x="5286659" y="994756"/>
            <a:ext cx="3108320"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出典</a:t>
            </a:r>
            <a:r>
              <a:rPr kumimoji="1" lang="ja-JP" altLang="en-US" sz="900" dirty="0">
                <a:latin typeface="Meiryo UI" panose="020B0604030504040204" pitchFamily="50" charset="-128"/>
                <a:ea typeface="Meiryo UI" panose="020B0604030504040204" pitchFamily="50" charset="-128"/>
              </a:rPr>
              <a:t>：平成</a:t>
            </a:r>
            <a:r>
              <a:rPr kumimoji="1" lang="en-US" altLang="ja-JP" sz="900" dirty="0">
                <a:latin typeface="Meiryo UI" panose="020B0604030504040204" pitchFamily="50" charset="-128"/>
                <a:ea typeface="Meiryo UI" panose="020B0604030504040204" pitchFamily="50" charset="-128"/>
              </a:rPr>
              <a:t>22</a:t>
            </a:r>
            <a:r>
              <a:rPr kumimoji="1" lang="ja-JP" altLang="en-US" sz="900" dirty="0">
                <a:latin typeface="Meiryo UI" panose="020B0604030504040204" pitchFamily="50" charset="-128"/>
                <a:ea typeface="Meiryo UI" panose="020B0604030504040204" pitchFamily="50" charset="-128"/>
              </a:rPr>
              <a:t>年、令和</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年国勢調査より作成</a:t>
            </a:r>
          </a:p>
        </p:txBody>
      </p:sp>
      <p:graphicFrame>
        <p:nvGraphicFramePr>
          <p:cNvPr id="17" name="グラフ 16"/>
          <p:cNvGraphicFramePr/>
          <p:nvPr>
            <p:extLst>
              <p:ext uri="{D42A27DB-BD31-4B8C-83A1-F6EECF244321}">
                <p14:modId xmlns:p14="http://schemas.microsoft.com/office/powerpoint/2010/main" val="3331478596"/>
              </p:ext>
            </p:extLst>
          </p:nvPr>
        </p:nvGraphicFramePr>
        <p:xfrm>
          <a:off x="4626207" y="1368618"/>
          <a:ext cx="4149772" cy="2908107"/>
        </p:xfrm>
        <a:graphic>
          <a:graphicData uri="http://schemas.openxmlformats.org/drawingml/2006/chart">
            <c:chart xmlns:c="http://schemas.openxmlformats.org/drawingml/2006/chart" xmlns:r="http://schemas.openxmlformats.org/officeDocument/2006/relationships" r:id="rId3"/>
          </a:graphicData>
        </a:graphic>
      </p:graphicFrame>
      <p:sp>
        <p:nvSpPr>
          <p:cNvPr id="18" name="正方形/長方形 17"/>
          <p:cNvSpPr/>
          <p:nvPr/>
        </p:nvSpPr>
        <p:spPr>
          <a:xfrm>
            <a:off x="256551" y="4269811"/>
            <a:ext cx="4122265" cy="2094274"/>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要介護認定</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355769" y="4521797"/>
            <a:ext cx="4023048" cy="1769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介護保険制度では、寝たきりや認知症等で常時介護を必要とする状態（要介護状態）になった場合や、家事や身支度等の日常生活に支援が必要であり、特に介護予防サービスが効果的な状態（要支援状態）になった場合に、介護サービスを受けることができる</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この</a:t>
            </a:r>
            <a:r>
              <a:rPr kumimoji="1" lang="ja-JP" altLang="en-US" sz="1000" dirty="0">
                <a:solidFill>
                  <a:schemeClr val="tx1"/>
                </a:solidFill>
                <a:latin typeface="Meiryo UI" panose="020B0604030504040204" pitchFamily="50" charset="-128"/>
                <a:ea typeface="Meiryo UI" panose="020B0604030504040204" pitchFamily="50" charset="-128"/>
              </a:rPr>
              <a:t>要介護状態や要支援状態にあるかどうか、その中でどの程度かの判定を行うのが要介護認定（要支援認定を含む。以下同じ）であり、保険者である市町村に設置される介護認定審査会において</a:t>
            </a:r>
            <a:r>
              <a:rPr kumimoji="1" lang="ja-JP" altLang="en-US" sz="1000" dirty="0" smtClean="0">
                <a:solidFill>
                  <a:schemeClr val="tx1"/>
                </a:solidFill>
                <a:latin typeface="Meiryo UI" panose="020B0604030504040204" pitchFamily="50" charset="-128"/>
                <a:ea typeface="Meiryo UI" panose="020B0604030504040204" pitchFamily="50" charset="-128"/>
              </a:rPr>
              <a:t>判定</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上記は介護に要する時間等を指標として区分される、要介護度のうち</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要介護１～２と要介護３～５に区分した。</a:t>
            </a:r>
            <a:endParaRPr kumimoji="1" lang="en-US" altLang="ja-JP" sz="1000" dirty="0" smtClean="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75973" y="1189925"/>
            <a:ext cx="434393"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1" name="正方形/長方形 20"/>
          <p:cNvSpPr/>
          <p:nvPr/>
        </p:nvSpPr>
        <p:spPr>
          <a:xfrm>
            <a:off x="4563469" y="1189925"/>
            <a:ext cx="434393"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3" name="正方形/長方形 22"/>
          <p:cNvSpPr/>
          <p:nvPr/>
        </p:nvSpPr>
        <p:spPr>
          <a:xfrm>
            <a:off x="4626207" y="4201571"/>
            <a:ext cx="4270143" cy="15235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大阪府内の要介護認定者数は</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平成</a:t>
            </a:r>
            <a:r>
              <a:rPr kumimoji="1" lang="en-US" altLang="ja-JP" sz="1200" dirty="0" smtClean="0">
                <a:solidFill>
                  <a:schemeClr val="tx1"/>
                </a:solidFill>
                <a:latin typeface="Meiryo UI" panose="020B0604030504040204" pitchFamily="50" charset="-128"/>
                <a:ea typeface="Meiryo UI" panose="020B0604030504040204" pitchFamily="50" charset="-128"/>
              </a:rPr>
              <a:t>22</a:t>
            </a:r>
            <a:r>
              <a:rPr kumimoji="1" lang="ja-JP" altLang="en-US" sz="1200" dirty="0" smtClean="0">
                <a:solidFill>
                  <a:schemeClr val="tx1"/>
                </a:solidFill>
                <a:latin typeface="Meiryo UI" panose="020B0604030504040204" pitchFamily="50" charset="-128"/>
                <a:ea typeface="Meiryo UI" panose="020B0604030504040204" pitchFamily="50" charset="-128"/>
              </a:rPr>
              <a:t>年から令和</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年までの</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年間で</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万</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rPr>
              <a:t>千人増加している。</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また、</a:t>
            </a:r>
            <a:r>
              <a:rPr kumimoji="1" lang="en-US" altLang="ja-JP" sz="1200" dirty="0" smtClean="0">
                <a:solidFill>
                  <a:schemeClr val="tx1"/>
                </a:solidFill>
                <a:latin typeface="Meiryo UI" panose="020B0604030504040204" pitchFamily="50" charset="-128"/>
                <a:ea typeface="Meiryo UI" panose="020B0604030504040204" pitchFamily="50" charset="-128"/>
              </a:rPr>
              <a:t>65</a:t>
            </a:r>
            <a:r>
              <a:rPr kumimoji="1" lang="ja-JP" altLang="en-US" sz="1200" dirty="0" smtClean="0">
                <a:solidFill>
                  <a:schemeClr val="tx1"/>
                </a:solidFill>
                <a:latin typeface="Meiryo UI" panose="020B0604030504040204" pitchFamily="50" charset="-128"/>
                <a:ea typeface="Meiryo UI" panose="020B0604030504040204" pitchFamily="50" charset="-128"/>
              </a:rPr>
              <a:t>歳以上かつ一人でお住まいの単独世帯数についても</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この</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年間で</a:t>
            </a:r>
            <a:r>
              <a:rPr kumimoji="1" lang="en-US" altLang="ja-JP" sz="1200" dirty="0" smtClean="0">
                <a:solidFill>
                  <a:schemeClr val="tx1"/>
                </a:solidFill>
                <a:latin typeface="Meiryo UI" panose="020B0604030504040204" pitchFamily="50" charset="-128"/>
                <a:ea typeface="Meiryo UI" panose="020B0604030504040204" pitchFamily="50" charset="-128"/>
              </a:rPr>
              <a:t>13</a:t>
            </a:r>
            <a:r>
              <a:rPr kumimoji="1" lang="ja-JP" altLang="en-US" sz="1200" dirty="0" smtClean="0">
                <a:solidFill>
                  <a:schemeClr val="tx1"/>
                </a:solidFill>
                <a:latin typeface="Meiryo UI" panose="020B0604030504040204" pitchFamily="50" charset="-128"/>
                <a:ea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rPr>
              <a:t>5</a:t>
            </a:r>
            <a:r>
              <a:rPr kumimoji="1" lang="ja-JP" altLang="en-US" sz="1200" dirty="0" smtClean="0">
                <a:solidFill>
                  <a:schemeClr val="tx1"/>
                </a:solidFill>
                <a:latin typeface="Meiryo UI" panose="020B0604030504040204" pitchFamily="50" charset="-128"/>
                <a:ea typeface="Meiryo UI" panose="020B0604030504040204" pitchFamily="50" charset="-128"/>
              </a:rPr>
              <a:t>千世帯増加している。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（特に</a:t>
            </a:r>
            <a:r>
              <a:rPr kumimoji="1" lang="en-US" altLang="ja-JP" sz="1200" dirty="0" smtClean="0">
                <a:solidFill>
                  <a:schemeClr val="tx1"/>
                </a:solidFill>
                <a:latin typeface="Meiryo UI" panose="020B0604030504040204" pitchFamily="50" charset="-128"/>
                <a:ea typeface="Meiryo UI" panose="020B0604030504040204" pitchFamily="50" charset="-128"/>
              </a:rPr>
              <a:t>75</a:t>
            </a:r>
            <a:r>
              <a:rPr kumimoji="1" lang="ja-JP" altLang="en-US" sz="1200" dirty="0" smtClean="0">
                <a:solidFill>
                  <a:schemeClr val="tx1"/>
                </a:solidFill>
                <a:latin typeface="Meiryo UI" panose="020B0604030504040204" pitchFamily="50" charset="-128"/>
                <a:ea typeface="Meiryo UI" panose="020B0604030504040204" pitchFamily="50" charset="-128"/>
              </a:rPr>
              <a:t>歳以上の単独世帯だけで</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万世帯以上増加）</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これらのデータからも避難</a:t>
            </a:r>
            <a:r>
              <a:rPr kumimoji="1" lang="ja-JP" altLang="en-US" sz="1200" dirty="0">
                <a:solidFill>
                  <a:schemeClr val="tx1"/>
                </a:solidFill>
                <a:latin typeface="Meiryo UI" panose="020B0604030504040204" pitchFamily="50" charset="-128"/>
                <a:ea typeface="Meiryo UI" panose="020B0604030504040204" pitchFamily="50" charset="-128"/>
              </a:rPr>
              <a:t>に時間を要する</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もしく</a:t>
            </a:r>
            <a:r>
              <a:rPr kumimoji="1" lang="ja-JP" altLang="en-US" sz="1200" dirty="0">
                <a:solidFill>
                  <a:schemeClr val="tx1"/>
                </a:solidFill>
                <a:latin typeface="Meiryo UI" panose="020B0604030504040204" pitchFamily="50" charset="-128"/>
                <a:ea typeface="Meiryo UI" panose="020B0604030504040204" pitchFamily="50" charset="-128"/>
              </a:rPr>
              <a:t>は支援が必要な方の</a:t>
            </a:r>
            <a:r>
              <a:rPr kumimoji="1" lang="ja-JP" altLang="en-US" sz="1200" dirty="0" smtClean="0">
                <a:solidFill>
                  <a:schemeClr val="tx1"/>
                </a:solidFill>
                <a:latin typeface="Meiryo UI" panose="020B0604030504040204" pitchFamily="50" charset="-128"/>
                <a:ea typeface="Meiryo UI" panose="020B0604030504040204" pitchFamily="50" charset="-128"/>
              </a:rPr>
              <a:t>増加していることがうかがえる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179320" y="2165322"/>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b="1" dirty="0">
                <a:latin typeface="Meiryo UI" panose="020B0604030504040204" pitchFamily="50" charset="-128"/>
                <a:ea typeface="Meiryo UI" panose="020B0604030504040204" pitchFamily="50" charset="-128"/>
              </a:rPr>
              <a:t>247,191</a:t>
            </a:r>
            <a:endParaRPr kumimoji="1" lang="ja-JP" altLang="en-US" sz="900" b="1" dirty="0">
              <a:latin typeface="Meiryo UI" panose="020B0604030504040204" pitchFamily="50" charset="-128"/>
              <a:ea typeface="Meiryo UI" panose="020B0604030504040204" pitchFamily="50" charset="-128"/>
            </a:endParaRPr>
          </a:p>
        </p:txBody>
      </p:sp>
      <p:sp>
        <p:nvSpPr>
          <p:cNvPr id="25" name="正方形/長方形 24"/>
          <p:cNvSpPr/>
          <p:nvPr/>
        </p:nvSpPr>
        <p:spPr>
          <a:xfrm>
            <a:off x="2854391" y="1561348"/>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b="1" dirty="0">
                <a:latin typeface="Meiryo UI" panose="020B0604030504040204" pitchFamily="50" charset="-128"/>
                <a:ea typeface="Meiryo UI" panose="020B0604030504040204" pitchFamily="50" charset="-128"/>
              </a:rPr>
              <a:t>348,586</a:t>
            </a:r>
            <a:endParaRPr kumimoji="1" lang="ja-JP" altLang="en-US" sz="900" b="1" dirty="0">
              <a:latin typeface="Meiryo UI" panose="020B0604030504040204" pitchFamily="50" charset="-128"/>
              <a:ea typeface="Meiryo UI" panose="020B0604030504040204" pitchFamily="50" charset="-128"/>
            </a:endParaRPr>
          </a:p>
        </p:txBody>
      </p:sp>
      <p:sp>
        <p:nvSpPr>
          <p:cNvPr id="26" name="正方形/長方形 25"/>
          <p:cNvSpPr/>
          <p:nvPr/>
        </p:nvSpPr>
        <p:spPr>
          <a:xfrm>
            <a:off x="7363339" y="1432172"/>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b="1" dirty="0">
                <a:latin typeface="Meiryo UI" panose="020B0604030504040204" pitchFamily="50" charset="-128"/>
                <a:ea typeface="Meiryo UI" panose="020B0604030504040204" pitchFamily="50" charset="-128"/>
              </a:rPr>
              <a:t>567,399</a:t>
            </a:r>
            <a:endParaRPr kumimoji="1" lang="ja-JP" altLang="en-US" sz="900" b="1" dirty="0">
              <a:latin typeface="Meiryo UI" panose="020B0604030504040204" pitchFamily="50" charset="-128"/>
              <a:ea typeface="Meiryo UI" panose="020B0604030504040204" pitchFamily="50" charset="-128"/>
            </a:endParaRPr>
          </a:p>
        </p:txBody>
      </p:sp>
      <p:sp>
        <p:nvSpPr>
          <p:cNvPr id="28" name="正方形/長方形 27"/>
          <p:cNvSpPr/>
          <p:nvPr/>
        </p:nvSpPr>
        <p:spPr>
          <a:xfrm>
            <a:off x="5705579" y="1946169"/>
            <a:ext cx="942975" cy="23366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900" b="1" dirty="0">
                <a:latin typeface="Meiryo UI" panose="020B0604030504040204" pitchFamily="50" charset="-128"/>
                <a:ea typeface="Meiryo UI" panose="020B0604030504040204" pitchFamily="50" charset="-128"/>
              </a:rPr>
              <a:t>432,816</a:t>
            </a:r>
            <a:endParaRPr kumimoji="1" lang="ja-JP" altLang="en-US" sz="900" b="1" dirty="0">
              <a:latin typeface="Meiryo UI" panose="020B0604030504040204" pitchFamily="50" charset="-128"/>
              <a:ea typeface="Meiryo UI" panose="020B0604030504040204" pitchFamily="50" charset="-128"/>
            </a:endParaRPr>
          </a:p>
        </p:txBody>
      </p:sp>
      <p:sp>
        <p:nvSpPr>
          <p:cNvPr id="29" name="正方形/長方形 28"/>
          <p:cNvSpPr/>
          <p:nvPr/>
        </p:nvSpPr>
        <p:spPr>
          <a:xfrm>
            <a:off x="4746170" y="5847042"/>
            <a:ext cx="3439887" cy="963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関連アクション</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37</a:t>
            </a:r>
            <a:r>
              <a:rPr kumimoji="1" lang="ja-JP" altLang="en-US" sz="1200" dirty="0">
                <a:solidFill>
                  <a:schemeClr val="tx1"/>
                </a:solidFill>
                <a:latin typeface="Meiryo UI" panose="020B0604030504040204" pitchFamily="50" charset="-128"/>
                <a:ea typeface="Meiryo UI" panose="020B0604030504040204" pitchFamily="50" charset="-128"/>
              </a:rPr>
              <a:t>　「避難行動要支援者」支援の</a:t>
            </a:r>
            <a:r>
              <a:rPr kumimoji="1" lang="ja-JP" altLang="en-US" sz="1200" dirty="0" smtClean="0">
                <a:solidFill>
                  <a:schemeClr val="tx1"/>
                </a:solidFill>
                <a:latin typeface="Meiryo UI" panose="020B0604030504040204" pitchFamily="50" charset="-128"/>
                <a:ea typeface="Meiryo UI" panose="020B0604030504040204" pitchFamily="50" charset="-128"/>
              </a:rPr>
              <a:t>充実</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rPr>
              <a:t>38</a:t>
            </a:r>
            <a:r>
              <a:rPr kumimoji="1" lang="ja-JP" altLang="en-US" sz="1200" dirty="0">
                <a:solidFill>
                  <a:schemeClr val="tx1"/>
                </a:solidFill>
                <a:latin typeface="Meiryo UI" panose="020B0604030504040204" pitchFamily="50" charset="-128"/>
                <a:ea typeface="Meiryo UI" panose="020B0604030504040204" pitchFamily="50" charset="-128"/>
              </a:rPr>
              <a:t>　医療施設の避難体制の</a:t>
            </a:r>
            <a:r>
              <a:rPr kumimoji="1" lang="ja-JP" altLang="en-US" sz="1200" dirty="0" smtClean="0">
                <a:solidFill>
                  <a:schemeClr val="tx1"/>
                </a:solidFill>
                <a:latin typeface="Meiryo UI" panose="020B0604030504040204" pitchFamily="50" charset="-128"/>
                <a:ea typeface="Meiryo UI" panose="020B0604030504040204" pitchFamily="50" charset="-128"/>
              </a:rPr>
              <a:t>確保</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rPr>
              <a:t>39</a:t>
            </a:r>
            <a:r>
              <a:rPr kumimoji="1" lang="ja-JP" altLang="en-US" sz="1200" dirty="0">
                <a:solidFill>
                  <a:schemeClr val="tx1"/>
                </a:solidFill>
                <a:latin typeface="Meiryo UI" panose="020B0604030504040204" pitchFamily="50" charset="-128"/>
                <a:ea typeface="Meiryo UI" panose="020B0604030504040204" pitchFamily="50" charset="-128"/>
              </a:rPr>
              <a:t>　社会福祉施設の避難体制の</a:t>
            </a:r>
            <a:r>
              <a:rPr kumimoji="1" lang="ja-JP" altLang="en-US" sz="1200" dirty="0" smtClean="0">
                <a:solidFill>
                  <a:schemeClr val="tx1"/>
                </a:solidFill>
                <a:latin typeface="Meiryo UI" panose="020B0604030504040204" pitchFamily="50" charset="-128"/>
                <a:ea typeface="Meiryo UI" panose="020B0604030504040204" pitchFamily="50" charset="-128"/>
              </a:rPr>
              <a:t>確保</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など</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0880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297452" y="4403091"/>
            <a:ext cx="4356922" cy="2183401"/>
          </a:xfrm>
          <a:prstGeom prst="rect">
            <a:avLst/>
          </a:prstGeom>
        </p:spPr>
      </p:pic>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a:t>
            </a:r>
            <a:r>
              <a:rPr kumimoji="1" lang="ja-JP" altLang="en-US" dirty="0">
                <a:latin typeface="Meiryo UI" panose="020B0604030504040204" pitchFamily="50" charset="-128"/>
                <a:ea typeface="Meiryo UI" panose="020B0604030504040204" pitchFamily="50" charset="-128"/>
              </a:rPr>
              <a:t>変化について</a:t>
            </a:r>
          </a:p>
        </p:txBody>
      </p:sp>
      <p:sp>
        <p:nvSpPr>
          <p:cNvPr id="11" name="正方形/長方形 10"/>
          <p:cNvSpPr/>
          <p:nvPr/>
        </p:nvSpPr>
        <p:spPr>
          <a:xfrm>
            <a:off x="155024" y="573610"/>
            <a:ext cx="8818495" cy="613726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8137" y="460001"/>
            <a:ext cx="1943538" cy="277966"/>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来阪旅行者数の推移</a:t>
            </a:r>
            <a:endParaRPr kumimoji="1" lang="ja-JP" altLang="en-US"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982259" y="3960763"/>
            <a:ext cx="2987309"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来</a:t>
            </a:r>
            <a:r>
              <a:rPr kumimoji="1" lang="ja-JP" altLang="en-US" sz="1400" b="1" dirty="0" smtClean="0">
                <a:latin typeface="Meiryo UI" panose="020B0604030504040204" pitchFamily="50" charset="-128"/>
                <a:ea typeface="Meiryo UI" panose="020B0604030504040204" pitchFamily="50" charset="-128"/>
              </a:rPr>
              <a:t>阪外国人旅行者数の推移</a:t>
            </a:r>
            <a:endParaRPr kumimoji="1" lang="ja-JP" altLang="en-US" sz="1400" b="1" dirty="0">
              <a:latin typeface="Meiryo UI" panose="020B0604030504040204" pitchFamily="50" charset="-128"/>
              <a:ea typeface="Meiryo UI" panose="020B0604030504040204" pitchFamily="50" charset="-128"/>
            </a:endParaRPr>
          </a:p>
        </p:txBody>
      </p:sp>
      <p:sp>
        <p:nvSpPr>
          <p:cNvPr id="26" name="正方形/長方形 25"/>
          <p:cNvSpPr/>
          <p:nvPr/>
        </p:nvSpPr>
        <p:spPr>
          <a:xfrm>
            <a:off x="4796803" y="4335585"/>
            <a:ext cx="4029698" cy="14548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大阪府への旅行者数は令和</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年以降は新型コロナ感染症の影響により減少したものの、令和元年までは日本人・外国人ともに毎年増加している。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特に、外国人旅行者の年間来阪者数は平成</a:t>
            </a:r>
            <a:r>
              <a:rPr kumimoji="1" lang="en-US" altLang="ja-JP" sz="1200" dirty="0" smtClean="0">
                <a:solidFill>
                  <a:schemeClr val="tx1"/>
                </a:solidFill>
                <a:latin typeface="Meiryo UI" panose="020B0604030504040204" pitchFamily="50" charset="-128"/>
                <a:ea typeface="Meiryo UI" panose="020B0604030504040204" pitchFamily="50" charset="-128"/>
              </a:rPr>
              <a:t>21</a:t>
            </a:r>
            <a:r>
              <a:rPr kumimoji="1" lang="ja-JP" altLang="en-US" sz="1200" dirty="0" smtClean="0">
                <a:solidFill>
                  <a:schemeClr val="tx1"/>
                </a:solidFill>
                <a:latin typeface="Meiryo UI" panose="020B0604030504040204" pitchFamily="50" charset="-128"/>
                <a:ea typeface="Meiryo UI" panose="020B0604030504040204" pitchFamily="50" charset="-128"/>
              </a:rPr>
              <a:t>年から</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年間で</a:t>
            </a:r>
            <a:r>
              <a:rPr kumimoji="1" lang="en-US" altLang="ja-JP" sz="1200" dirty="0" smtClean="0">
                <a:solidFill>
                  <a:schemeClr val="tx1"/>
                </a:solidFill>
                <a:latin typeface="Meiryo UI" panose="020B0604030504040204" pitchFamily="50" charset="-128"/>
                <a:ea typeface="Meiryo UI" panose="020B0604030504040204" pitchFamily="50" charset="-128"/>
              </a:rPr>
              <a:t>1000</a:t>
            </a:r>
            <a:r>
              <a:rPr kumimoji="1" lang="ja-JP" altLang="en-US" sz="1200" dirty="0" smtClean="0">
                <a:solidFill>
                  <a:schemeClr val="tx1"/>
                </a:solidFill>
                <a:latin typeface="Meiryo UI" panose="020B0604030504040204" pitchFamily="50" charset="-128"/>
                <a:ea typeface="Meiryo UI" panose="020B0604030504040204" pitchFamily="50" charset="-128"/>
              </a:rPr>
              <a:t>万人以上増加している。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1048533" y="4175359"/>
            <a:ext cx="2854760"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出典</a:t>
            </a:r>
            <a:r>
              <a:rPr kumimoji="1" lang="ja-JP" altLang="en-US" sz="900" dirty="0">
                <a:latin typeface="Meiryo UI" panose="020B0604030504040204" pitchFamily="50" charset="-128"/>
                <a:ea typeface="Meiryo UI" panose="020B0604030504040204" pitchFamily="50" charset="-128"/>
              </a:rPr>
              <a:t>：大阪の再生・成長に向けた</a:t>
            </a:r>
            <a:r>
              <a:rPr kumimoji="1" lang="ja-JP" altLang="en-US" sz="900" dirty="0" smtClean="0">
                <a:latin typeface="Meiryo UI" panose="020B0604030504040204" pitchFamily="50" charset="-128"/>
                <a:ea typeface="Meiryo UI" panose="020B0604030504040204" pitchFamily="50" charset="-128"/>
              </a:rPr>
              <a:t>新戦略（データ集①）</a:t>
            </a:r>
            <a:endParaRPr kumimoji="1" lang="ja-JP" altLang="en-US" sz="900" dirty="0">
              <a:latin typeface="Meiryo UI" panose="020B0604030504040204" pitchFamily="50" charset="-128"/>
              <a:ea typeface="Meiryo UI" panose="020B0604030504040204" pitchFamily="50" charset="-128"/>
            </a:endParaRPr>
          </a:p>
        </p:txBody>
      </p:sp>
      <p:sp>
        <p:nvSpPr>
          <p:cNvPr id="20"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5</a:t>
            </a:fld>
            <a:endParaRPr lang="ja-JP" altLang="en-US" sz="1600" dirty="0">
              <a:solidFill>
                <a:schemeClr val="tx1"/>
              </a:solidFill>
            </a:endParaRPr>
          </a:p>
        </p:txBody>
      </p:sp>
      <p:pic>
        <p:nvPicPr>
          <p:cNvPr id="3" name="図 2"/>
          <p:cNvPicPr>
            <a:picLocks noChangeAspect="1"/>
          </p:cNvPicPr>
          <p:nvPr/>
        </p:nvPicPr>
        <p:blipFill rotWithShape="1">
          <a:blip r:embed="rId3"/>
          <a:srcRect l="1848" t="42813" r="3250" b="2634"/>
          <a:stretch/>
        </p:blipFill>
        <p:spPr>
          <a:xfrm>
            <a:off x="905847" y="1015850"/>
            <a:ext cx="7316848" cy="2852737"/>
          </a:xfrm>
          <a:prstGeom prst="rect">
            <a:avLst/>
          </a:prstGeom>
        </p:spPr>
      </p:pic>
      <p:sp>
        <p:nvSpPr>
          <p:cNvPr id="23" name="正方形/長方形 22"/>
          <p:cNvSpPr/>
          <p:nvPr/>
        </p:nvSpPr>
        <p:spPr>
          <a:xfrm>
            <a:off x="3344459" y="607541"/>
            <a:ext cx="2987309"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延べ宿泊者数（大阪）の推移</a:t>
            </a:r>
            <a:endParaRPr kumimoji="1" lang="ja-JP" altLang="en-US" sz="1400" b="1" dirty="0">
              <a:latin typeface="Meiryo UI" panose="020B0604030504040204" pitchFamily="50" charset="-128"/>
              <a:ea typeface="Meiryo UI" panose="020B0604030504040204" pitchFamily="50" charset="-128"/>
            </a:endParaRPr>
          </a:p>
        </p:txBody>
      </p:sp>
      <p:sp>
        <p:nvSpPr>
          <p:cNvPr id="24" name="正方形/長方形 23"/>
          <p:cNvSpPr/>
          <p:nvPr/>
        </p:nvSpPr>
        <p:spPr>
          <a:xfrm>
            <a:off x="2958012" y="822137"/>
            <a:ext cx="3764767"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出典：令和４年度第１回　大阪府まち・ひと・しごと創生推進審議会資料</a:t>
            </a:r>
            <a:endParaRPr kumimoji="1" lang="ja-JP" altLang="en-US" sz="900" dirty="0">
              <a:latin typeface="Meiryo UI" panose="020B0604030504040204" pitchFamily="50" charset="-128"/>
              <a:ea typeface="Meiryo UI" panose="020B0604030504040204" pitchFamily="50" charset="-128"/>
            </a:endParaRPr>
          </a:p>
        </p:txBody>
      </p:sp>
      <p:sp>
        <p:nvSpPr>
          <p:cNvPr id="14" name="正方形/長方形 13"/>
          <p:cNvSpPr/>
          <p:nvPr/>
        </p:nvSpPr>
        <p:spPr>
          <a:xfrm>
            <a:off x="8115300" y="3596700"/>
            <a:ext cx="434393"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15" name="正方形/長方形 14"/>
          <p:cNvSpPr/>
          <p:nvPr/>
        </p:nvSpPr>
        <p:spPr>
          <a:xfrm>
            <a:off x="7411312" y="3553455"/>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a:solidFill>
                  <a:schemeClr val="tx1"/>
                </a:solidFill>
                <a:latin typeface="Meiryo UI" panose="020B0604030504040204" pitchFamily="50" charset="-128"/>
                <a:ea typeface="Meiryo UI" panose="020B0604030504040204" pitchFamily="50" charset="-128"/>
              </a:rPr>
              <a:t>R3</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6475577" y="3553455"/>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R</a:t>
            </a:r>
            <a:r>
              <a:rPr kumimoji="1" lang="ja-JP" altLang="en-US" sz="700" dirty="0" smtClean="0">
                <a:solidFill>
                  <a:schemeClr val="tx1"/>
                </a:solidFill>
                <a:latin typeface="Meiryo UI" panose="020B0604030504040204" pitchFamily="50" charset="-128"/>
                <a:ea typeface="Meiryo UI" panose="020B0604030504040204" pitchFamily="50" charset="-128"/>
              </a:rPr>
              <a:t>２</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5573424" y="3553455"/>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R</a:t>
            </a:r>
            <a:r>
              <a:rPr kumimoji="1" lang="ja-JP" altLang="en-US" sz="700" dirty="0">
                <a:solidFill>
                  <a:schemeClr val="tx1"/>
                </a:solidFill>
                <a:latin typeface="Meiryo UI" panose="020B0604030504040204" pitchFamily="50" charset="-128"/>
                <a:ea typeface="Meiryo UI" panose="020B0604030504040204" pitchFamily="50" charset="-128"/>
              </a:rPr>
              <a:t>１</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4600996" y="3553455"/>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a:solidFill>
                  <a:schemeClr val="tx1"/>
                </a:solidFill>
                <a:latin typeface="Meiryo UI" panose="020B0604030504040204" pitchFamily="50" charset="-128"/>
                <a:ea typeface="Meiryo UI" panose="020B0604030504040204" pitchFamily="50" charset="-128"/>
              </a:rPr>
              <a:t>H30</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3697067" y="3553455"/>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a:solidFill>
                  <a:schemeClr val="tx1"/>
                </a:solidFill>
                <a:latin typeface="Meiryo UI" panose="020B0604030504040204" pitchFamily="50" charset="-128"/>
                <a:ea typeface="Meiryo UI" panose="020B0604030504040204" pitchFamily="50" charset="-128"/>
              </a:rPr>
              <a:t>H29</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2751864" y="3553455"/>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a:t>
            </a:r>
            <a:r>
              <a:rPr kumimoji="1" lang="ja-JP" altLang="en-US" sz="700" dirty="0" smtClean="0">
                <a:solidFill>
                  <a:schemeClr val="tx1"/>
                </a:solidFill>
                <a:latin typeface="Meiryo UI" panose="020B0604030504040204" pitchFamily="50" charset="-128"/>
                <a:ea typeface="Meiryo UI" panose="020B0604030504040204" pitchFamily="50" charset="-128"/>
              </a:rPr>
              <a:t>８</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1822049" y="3553455"/>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a:t>
            </a:r>
            <a:r>
              <a:rPr kumimoji="1" lang="ja-JP" altLang="en-US" sz="700" dirty="0">
                <a:solidFill>
                  <a:schemeClr val="tx1"/>
                </a:solidFill>
                <a:latin typeface="Meiryo UI" panose="020B0604030504040204" pitchFamily="50" charset="-128"/>
                <a:ea typeface="Meiryo UI" panose="020B0604030504040204" pitchFamily="50" charset="-128"/>
              </a:rPr>
              <a:t>７</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4234047" y="6154866"/>
            <a:ext cx="332875"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R</a:t>
            </a:r>
            <a:r>
              <a:rPr kumimoji="1" lang="en-US" altLang="ja-JP" sz="700" dirty="0">
                <a:solidFill>
                  <a:schemeClr val="tx1"/>
                </a:solidFill>
                <a:latin typeface="Meiryo UI" panose="020B0604030504040204" pitchFamily="50" charset="-128"/>
                <a:ea typeface="Meiryo UI" panose="020B0604030504040204" pitchFamily="50" charset="-128"/>
              </a:rPr>
              <a:t>1</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3867151" y="6154866"/>
            <a:ext cx="395003"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H30</a:t>
            </a:r>
          </a:p>
        </p:txBody>
      </p:sp>
      <p:sp>
        <p:nvSpPr>
          <p:cNvPr id="29" name="正方形/長方形 28"/>
          <p:cNvSpPr/>
          <p:nvPr/>
        </p:nvSpPr>
        <p:spPr>
          <a:xfrm>
            <a:off x="3522631" y="6154866"/>
            <a:ext cx="395003"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H29</a:t>
            </a:r>
          </a:p>
        </p:txBody>
      </p:sp>
      <p:sp>
        <p:nvSpPr>
          <p:cNvPr id="30" name="正方形/長方形 29"/>
          <p:cNvSpPr/>
          <p:nvPr/>
        </p:nvSpPr>
        <p:spPr>
          <a:xfrm>
            <a:off x="3184517" y="6154866"/>
            <a:ext cx="395003"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H28</a:t>
            </a:r>
          </a:p>
        </p:txBody>
      </p:sp>
      <p:sp>
        <p:nvSpPr>
          <p:cNvPr id="31" name="正方形/長方形 30"/>
          <p:cNvSpPr/>
          <p:nvPr/>
        </p:nvSpPr>
        <p:spPr>
          <a:xfrm>
            <a:off x="2838489" y="6154866"/>
            <a:ext cx="395003"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H27</a:t>
            </a:r>
          </a:p>
        </p:txBody>
      </p:sp>
      <p:sp>
        <p:nvSpPr>
          <p:cNvPr id="32" name="正方形/長方形 31"/>
          <p:cNvSpPr/>
          <p:nvPr/>
        </p:nvSpPr>
        <p:spPr>
          <a:xfrm>
            <a:off x="2500375" y="6154866"/>
            <a:ext cx="395003"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H26</a:t>
            </a:r>
          </a:p>
        </p:txBody>
      </p:sp>
      <p:sp>
        <p:nvSpPr>
          <p:cNvPr id="33" name="正方形/長方形 32"/>
          <p:cNvSpPr/>
          <p:nvPr/>
        </p:nvSpPr>
        <p:spPr>
          <a:xfrm>
            <a:off x="2174770" y="6154866"/>
            <a:ext cx="395003"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H25</a:t>
            </a:r>
          </a:p>
        </p:txBody>
      </p:sp>
      <p:sp>
        <p:nvSpPr>
          <p:cNvPr id="34" name="正方形/長方形 33"/>
          <p:cNvSpPr/>
          <p:nvPr/>
        </p:nvSpPr>
        <p:spPr>
          <a:xfrm>
            <a:off x="1832699" y="6154866"/>
            <a:ext cx="395003"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H24</a:t>
            </a:r>
          </a:p>
        </p:txBody>
      </p:sp>
      <p:sp>
        <p:nvSpPr>
          <p:cNvPr id="35" name="正方形/長方形 34"/>
          <p:cNvSpPr/>
          <p:nvPr/>
        </p:nvSpPr>
        <p:spPr>
          <a:xfrm>
            <a:off x="1486756" y="6154866"/>
            <a:ext cx="395003"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H23</a:t>
            </a:r>
          </a:p>
        </p:txBody>
      </p:sp>
      <p:sp>
        <p:nvSpPr>
          <p:cNvPr id="36" name="正方形/長方形 35"/>
          <p:cNvSpPr/>
          <p:nvPr/>
        </p:nvSpPr>
        <p:spPr>
          <a:xfrm>
            <a:off x="1144685" y="6154866"/>
            <a:ext cx="395003"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H22</a:t>
            </a:r>
          </a:p>
        </p:txBody>
      </p:sp>
      <p:sp>
        <p:nvSpPr>
          <p:cNvPr id="37" name="正方形/長方形 36"/>
          <p:cNvSpPr/>
          <p:nvPr/>
        </p:nvSpPr>
        <p:spPr>
          <a:xfrm>
            <a:off x="810847" y="6154866"/>
            <a:ext cx="395003" cy="485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H21</a:t>
            </a:r>
          </a:p>
        </p:txBody>
      </p:sp>
      <p:sp>
        <p:nvSpPr>
          <p:cNvPr id="38" name="正方形/長方形 37"/>
          <p:cNvSpPr/>
          <p:nvPr/>
        </p:nvSpPr>
        <p:spPr>
          <a:xfrm>
            <a:off x="4430332" y="6311798"/>
            <a:ext cx="434393"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39" name="正方形/長方形 38"/>
          <p:cNvSpPr/>
          <p:nvPr/>
        </p:nvSpPr>
        <p:spPr>
          <a:xfrm>
            <a:off x="4935280" y="5844102"/>
            <a:ext cx="3439887" cy="866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関連アクション</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40  </a:t>
            </a:r>
            <a:r>
              <a:rPr kumimoji="1" lang="ja-JP" altLang="en-US" sz="1200" dirty="0">
                <a:solidFill>
                  <a:schemeClr val="tx1"/>
                </a:solidFill>
                <a:latin typeface="Meiryo UI" panose="020B0604030504040204" pitchFamily="50" charset="-128"/>
                <a:ea typeface="Meiryo UI" panose="020B0604030504040204" pitchFamily="50" charset="-128"/>
              </a:rPr>
              <a:t>在住外国人への情報発信</a:t>
            </a:r>
            <a:r>
              <a:rPr kumimoji="1" lang="ja-JP" altLang="en-US" sz="1200" dirty="0" smtClean="0">
                <a:solidFill>
                  <a:schemeClr val="tx1"/>
                </a:solidFill>
                <a:latin typeface="Meiryo UI" panose="020B0604030504040204" pitchFamily="50" charset="-128"/>
                <a:ea typeface="Meiryo UI" panose="020B0604030504040204" pitchFamily="50" charset="-128"/>
              </a:rPr>
              <a:t>充実</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rPr>
              <a:t>41</a:t>
            </a:r>
            <a:r>
              <a:rPr kumimoji="1" lang="ja-JP" altLang="en-US" sz="1200" dirty="0">
                <a:solidFill>
                  <a:schemeClr val="tx1"/>
                </a:solidFill>
                <a:latin typeface="Meiryo UI" panose="020B0604030504040204" pitchFamily="50" charset="-128"/>
                <a:ea typeface="Meiryo UI" panose="020B0604030504040204" pitchFamily="50" charset="-128"/>
              </a:rPr>
              <a:t>　外国人旅行者の安全</a:t>
            </a:r>
            <a:r>
              <a:rPr kumimoji="1" lang="ja-JP" altLang="en-US" sz="1200" dirty="0" smtClean="0">
                <a:solidFill>
                  <a:schemeClr val="tx1"/>
                </a:solidFill>
                <a:latin typeface="Meiryo UI" panose="020B0604030504040204" pitchFamily="50" charset="-128"/>
                <a:ea typeface="Meiryo UI" panose="020B0604030504040204" pitchFamily="50" charset="-128"/>
              </a:rPr>
              <a:t>確保</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など</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67220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a:t>
            </a:r>
            <a:r>
              <a:rPr kumimoji="1" lang="ja-JP" altLang="en-US" dirty="0">
                <a:latin typeface="Meiryo UI" panose="020B0604030504040204" pitchFamily="50" charset="-128"/>
                <a:ea typeface="Meiryo UI" panose="020B0604030504040204" pitchFamily="50" charset="-128"/>
              </a:rPr>
              <a:t>変化について</a:t>
            </a:r>
          </a:p>
        </p:txBody>
      </p:sp>
      <p:sp>
        <p:nvSpPr>
          <p:cNvPr id="11" name="正方形/長方形 10"/>
          <p:cNvSpPr/>
          <p:nvPr/>
        </p:nvSpPr>
        <p:spPr>
          <a:xfrm>
            <a:off x="155024" y="573610"/>
            <a:ext cx="8818495" cy="613726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8136" y="460001"/>
            <a:ext cx="2074983" cy="277966"/>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女性の就業率について</a:t>
            </a:r>
            <a:endParaRPr kumimoji="1" lang="ja-JP" altLang="en-US" sz="1400" dirty="0">
              <a:latin typeface="Meiryo UI" panose="020B0604030504040204" pitchFamily="50" charset="-128"/>
              <a:ea typeface="Meiryo UI" panose="020B0604030504040204" pitchFamily="50" charset="-128"/>
            </a:endParaRPr>
          </a:p>
        </p:txBody>
      </p:sp>
      <p:sp>
        <p:nvSpPr>
          <p:cNvPr id="20"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6</a:t>
            </a:fld>
            <a:endParaRPr lang="ja-JP" altLang="en-US" sz="1600" dirty="0">
              <a:solidFill>
                <a:schemeClr val="tx1"/>
              </a:solidFill>
            </a:endParaRPr>
          </a:p>
        </p:txBody>
      </p:sp>
      <p:sp>
        <p:nvSpPr>
          <p:cNvPr id="23" name="正方形/長方形 22"/>
          <p:cNvSpPr/>
          <p:nvPr/>
        </p:nvSpPr>
        <p:spPr>
          <a:xfrm>
            <a:off x="3104974" y="722428"/>
            <a:ext cx="2987309"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女性の就業率の推移</a:t>
            </a:r>
            <a:endParaRPr kumimoji="1" lang="ja-JP" altLang="en-US" sz="1400" b="1" dirty="0">
              <a:latin typeface="Meiryo UI" panose="020B0604030504040204" pitchFamily="50" charset="-128"/>
              <a:ea typeface="Meiryo UI" panose="020B0604030504040204" pitchFamily="50" charset="-128"/>
            </a:endParaRPr>
          </a:p>
        </p:txBody>
      </p:sp>
      <p:sp>
        <p:nvSpPr>
          <p:cNvPr id="30" name="正方形/長方形 29"/>
          <p:cNvSpPr/>
          <p:nvPr/>
        </p:nvSpPr>
        <p:spPr>
          <a:xfrm>
            <a:off x="491067" y="5336946"/>
            <a:ext cx="8335433" cy="7018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大阪府の女性の就業率は全国平均をやや下回るものの平成</a:t>
            </a:r>
            <a:r>
              <a:rPr kumimoji="1" lang="en-US" altLang="ja-JP" sz="1200" dirty="0" smtClean="0">
                <a:solidFill>
                  <a:schemeClr val="tx1"/>
                </a:solidFill>
                <a:latin typeface="Meiryo UI" panose="020B0604030504040204" pitchFamily="50" charset="-128"/>
                <a:ea typeface="Meiryo UI" panose="020B0604030504040204" pitchFamily="50" charset="-128"/>
              </a:rPr>
              <a:t>22</a:t>
            </a:r>
            <a:r>
              <a:rPr kumimoji="1" lang="ja-JP" altLang="en-US" sz="1200" dirty="0" smtClean="0">
                <a:solidFill>
                  <a:schemeClr val="tx1"/>
                </a:solidFill>
                <a:latin typeface="Meiryo UI" panose="020B0604030504040204" pitchFamily="50" charset="-128"/>
                <a:ea typeface="Meiryo UI" panose="020B0604030504040204" pitchFamily="50" charset="-128"/>
              </a:rPr>
              <a:t>年から令和３年までの</a:t>
            </a:r>
            <a:r>
              <a:rPr kumimoji="1" lang="en-US" altLang="ja-JP" sz="1200" dirty="0" smtClean="0">
                <a:solidFill>
                  <a:schemeClr val="tx1"/>
                </a:solidFill>
                <a:latin typeface="Meiryo UI" panose="020B0604030504040204" pitchFamily="50" charset="-128"/>
                <a:ea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rPr>
              <a:t>年間で</a:t>
            </a:r>
            <a:r>
              <a:rPr kumimoji="1" lang="en-US" altLang="ja-JP" sz="1200" dirty="0" smtClean="0">
                <a:solidFill>
                  <a:schemeClr val="tx1"/>
                </a:solidFill>
                <a:latin typeface="Meiryo UI" panose="020B0604030504040204" pitchFamily="50" charset="-128"/>
                <a:ea typeface="Meiryo UI" panose="020B0604030504040204" pitchFamily="50" charset="-128"/>
              </a:rPr>
              <a:t>8.3</a:t>
            </a:r>
            <a:r>
              <a:rPr kumimoji="1" lang="ja-JP" altLang="en-US" sz="1200" dirty="0" smtClean="0">
                <a:solidFill>
                  <a:schemeClr val="tx1"/>
                </a:solidFill>
                <a:latin typeface="Meiryo UI" panose="020B0604030504040204" pitchFamily="50" charset="-128"/>
                <a:ea typeface="Meiryo UI" panose="020B0604030504040204" pitchFamily="50" charset="-128"/>
              </a:rPr>
              <a:t>％増加している。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後</a:t>
            </a:r>
            <a:r>
              <a:rPr kumimoji="1" lang="ja-JP" altLang="en-US" sz="1200" dirty="0" smtClean="0">
                <a:solidFill>
                  <a:schemeClr val="tx1"/>
                </a:solidFill>
                <a:latin typeface="Meiryo UI" panose="020B0604030504040204" pitchFamily="50" charset="-128"/>
                <a:ea typeface="Meiryo UI" panose="020B0604030504040204" pitchFamily="50" charset="-128"/>
              </a:rPr>
              <a:t>に示すテレワークの導入状況と合わせて考えると、災害発生時の居場所が大きく変化していると考えられる。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243620" y="1237963"/>
            <a:ext cx="8582880" cy="4160300"/>
          </a:xfrm>
          <a:prstGeom prst="rect">
            <a:avLst/>
          </a:prstGeom>
        </p:spPr>
      </p:pic>
      <p:sp>
        <p:nvSpPr>
          <p:cNvPr id="18" name="正方形/長方形 17"/>
          <p:cNvSpPr/>
          <p:nvPr/>
        </p:nvSpPr>
        <p:spPr>
          <a:xfrm>
            <a:off x="3164939" y="933849"/>
            <a:ext cx="2854760"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出典</a:t>
            </a:r>
            <a:r>
              <a:rPr kumimoji="1" lang="ja-JP" altLang="en-US" sz="900" dirty="0">
                <a:latin typeface="Meiryo UI" panose="020B0604030504040204" pitchFamily="50" charset="-128"/>
                <a:ea typeface="Meiryo UI" panose="020B0604030504040204" pitchFamily="50" charset="-128"/>
              </a:rPr>
              <a:t>：大阪の再生・成長に向けた</a:t>
            </a:r>
            <a:r>
              <a:rPr kumimoji="1" lang="ja-JP" altLang="en-US" sz="900" dirty="0" smtClean="0">
                <a:latin typeface="Meiryo UI" panose="020B0604030504040204" pitchFamily="50" charset="-128"/>
                <a:ea typeface="Meiryo UI" panose="020B0604030504040204" pitchFamily="50" charset="-128"/>
              </a:rPr>
              <a:t>新戦略（データ集②）</a:t>
            </a:r>
            <a:endParaRPr kumimoji="1" lang="ja-JP" altLang="en-US" sz="900" dirty="0">
              <a:latin typeface="Meiryo UI" panose="020B0604030504040204" pitchFamily="50" charset="-128"/>
              <a:ea typeface="Meiryo UI" panose="020B0604030504040204" pitchFamily="50" charset="-128"/>
            </a:endParaRPr>
          </a:p>
        </p:txBody>
      </p:sp>
      <p:sp>
        <p:nvSpPr>
          <p:cNvPr id="14" name="正方形/長方形 13"/>
          <p:cNvSpPr/>
          <p:nvPr/>
        </p:nvSpPr>
        <p:spPr>
          <a:xfrm>
            <a:off x="7896098"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a:solidFill>
                  <a:schemeClr val="tx1"/>
                </a:solidFill>
                <a:latin typeface="Meiryo UI" panose="020B0604030504040204" pitchFamily="50" charset="-128"/>
                <a:ea typeface="Meiryo UI" panose="020B0604030504040204" pitchFamily="50" charset="-128"/>
              </a:rPr>
              <a:t>R3</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7291476"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R</a:t>
            </a:r>
            <a:r>
              <a:rPr kumimoji="1" lang="ja-JP" altLang="en-US" sz="700" dirty="0" smtClean="0">
                <a:solidFill>
                  <a:schemeClr val="tx1"/>
                </a:solidFill>
                <a:latin typeface="Meiryo UI" panose="020B0604030504040204" pitchFamily="50" charset="-128"/>
                <a:ea typeface="Meiryo UI" panose="020B0604030504040204" pitchFamily="50" charset="-128"/>
              </a:rPr>
              <a:t>２</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6667708"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R</a:t>
            </a:r>
            <a:r>
              <a:rPr kumimoji="1" lang="ja-JP" altLang="en-US" sz="700" dirty="0">
                <a:solidFill>
                  <a:schemeClr val="tx1"/>
                </a:solidFill>
                <a:latin typeface="Meiryo UI" panose="020B0604030504040204" pitchFamily="50" charset="-128"/>
                <a:ea typeface="Meiryo UI" panose="020B0604030504040204" pitchFamily="50" charset="-128"/>
              </a:rPr>
              <a:t>１</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6043940"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a:solidFill>
                  <a:schemeClr val="tx1"/>
                </a:solidFill>
                <a:latin typeface="Meiryo UI" panose="020B0604030504040204" pitchFamily="50" charset="-128"/>
                <a:ea typeface="Meiryo UI" panose="020B0604030504040204" pitchFamily="50" charset="-128"/>
              </a:rPr>
              <a:t>H30</a:t>
            </a:r>
            <a:endParaRPr kumimoji="1" lang="en-US" altLang="ja-JP" sz="700" dirty="0" smtClean="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5426715"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H29</a:t>
            </a:r>
          </a:p>
        </p:txBody>
      </p:sp>
      <p:sp>
        <p:nvSpPr>
          <p:cNvPr id="21" name="正方形/長方形 20"/>
          <p:cNvSpPr/>
          <p:nvPr/>
        </p:nvSpPr>
        <p:spPr>
          <a:xfrm>
            <a:off x="4776475"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H28</a:t>
            </a:r>
          </a:p>
        </p:txBody>
      </p:sp>
      <p:sp>
        <p:nvSpPr>
          <p:cNvPr id="24" name="正方形/長方形 23"/>
          <p:cNvSpPr/>
          <p:nvPr/>
        </p:nvSpPr>
        <p:spPr>
          <a:xfrm>
            <a:off x="4159250"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H27</a:t>
            </a:r>
          </a:p>
        </p:txBody>
      </p:sp>
      <p:sp>
        <p:nvSpPr>
          <p:cNvPr id="25" name="正方形/長方形 24"/>
          <p:cNvSpPr/>
          <p:nvPr/>
        </p:nvSpPr>
        <p:spPr>
          <a:xfrm>
            <a:off x="3542025"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H26</a:t>
            </a:r>
          </a:p>
        </p:txBody>
      </p:sp>
      <p:sp>
        <p:nvSpPr>
          <p:cNvPr id="26" name="正方形/長方形 25"/>
          <p:cNvSpPr/>
          <p:nvPr/>
        </p:nvSpPr>
        <p:spPr>
          <a:xfrm>
            <a:off x="2918257"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H25</a:t>
            </a:r>
          </a:p>
        </p:txBody>
      </p:sp>
      <p:sp>
        <p:nvSpPr>
          <p:cNvPr id="27" name="正方形/長方形 26"/>
          <p:cNvSpPr/>
          <p:nvPr/>
        </p:nvSpPr>
        <p:spPr>
          <a:xfrm>
            <a:off x="2294489"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H24</a:t>
            </a:r>
          </a:p>
        </p:txBody>
      </p:sp>
      <p:sp>
        <p:nvSpPr>
          <p:cNvPr id="28" name="正方形/長方形 27"/>
          <p:cNvSpPr/>
          <p:nvPr/>
        </p:nvSpPr>
        <p:spPr>
          <a:xfrm>
            <a:off x="1677264"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H23</a:t>
            </a:r>
          </a:p>
        </p:txBody>
      </p:sp>
      <p:sp>
        <p:nvSpPr>
          <p:cNvPr id="29" name="正方形/長方形 28"/>
          <p:cNvSpPr/>
          <p:nvPr/>
        </p:nvSpPr>
        <p:spPr>
          <a:xfrm>
            <a:off x="1027024" y="4917246"/>
            <a:ext cx="560324" cy="17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700" dirty="0" smtClean="0">
                <a:solidFill>
                  <a:schemeClr val="tx1"/>
                </a:solidFill>
                <a:latin typeface="Meiryo UI" panose="020B0604030504040204" pitchFamily="50" charset="-128"/>
                <a:ea typeface="Meiryo UI" panose="020B0604030504040204" pitchFamily="50" charset="-128"/>
              </a:rPr>
              <a:t>H22</a:t>
            </a:r>
          </a:p>
        </p:txBody>
      </p:sp>
      <p:sp>
        <p:nvSpPr>
          <p:cNvPr id="31" name="正方形/長方形 30"/>
          <p:cNvSpPr/>
          <p:nvPr/>
        </p:nvSpPr>
        <p:spPr>
          <a:xfrm>
            <a:off x="8423829" y="4978728"/>
            <a:ext cx="434393"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32" name="正方形/長方形 31"/>
          <p:cNvSpPr/>
          <p:nvPr/>
        </p:nvSpPr>
        <p:spPr>
          <a:xfrm>
            <a:off x="517644" y="6075478"/>
            <a:ext cx="4909071" cy="7053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関連アクション</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57</a:t>
            </a:r>
            <a:r>
              <a:rPr kumimoji="1" lang="ja-JP" altLang="en-US" sz="1200" dirty="0">
                <a:solidFill>
                  <a:schemeClr val="tx1"/>
                </a:solidFill>
                <a:latin typeface="Meiryo UI" panose="020B0604030504040204" pitchFamily="50" charset="-128"/>
                <a:ea typeface="Meiryo UI" panose="020B0604030504040204" pitchFamily="50" charset="-128"/>
              </a:rPr>
              <a:t>　帰宅困難者対策の</a:t>
            </a:r>
            <a:r>
              <a:rPr kumimoji="1" lang="ja-JP" altLang="en-US" sz="1200" dirty="0" smtClean="0">
                <a:solidFill>
                  <a:schemeClr val="tx1"/>
                </a:solidFill>
                <a:latin typeface="Meiryo UI" panose="020B0604030504040204" pitchFamily="50" charset="-128"/>
                <a:ea typeface="Meiryo UI" panose="020B0604030504040204" pitchFamily="50" charset="-128"/>
              </a:rPr>
              <a:t>確立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など</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31220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a:t>
            </a:r>
            <a:r>
              <a:rPr kumimoji="1" lang="ja-JP" altLang="en-US" dirty="0">
                <a:latin typeface="Meiryo UI" panose="020B0604030504040204" pitchFamily="50" charset="-128"/>
                <a:ea typeface="Meiryo UI" panose="020B0604030504040204" pitchFamily="50" charset="-128"/>
              </a:rPr>
              <a:t>変化について</a:t>
            </a:r>
          </a:p>
        </p:txBody>
      </p:sp>
      <p:sp>
        <p:nvSpPr>
          <p:cNvPr id="11" name="正方形/長方形 10"/>
          <p:cNvSpPr/>
          <p:nvPr/>
        </p:nvSpPr>
        <p:spPr>
          <a:xfrm>
            <a:off x="155024" y="573610"/>
            <a:ext cx="8818495" cy="613726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8136" y="460001"/>
            <a:ext cx="2074983" cy="277966"/>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テレワークの実施について</a:t>
            </a:r>
            <a:endParaRPr kumimoji="1" lang="ja-JP" altLang="en-US" sz="1400" dirty="0">
              <a:latin typeface="Meiryo UI" panose="020B0604030504040204" pitchFamily="50" charset="-128"/>
              <a:ea typeface="Meiryo UI" panose="020B0604030504040204" pitchFamily="50" charset="-128"/>
            </a:endParaRPr>
          </a:p>
        </p:txBody>
      </p:sp>
      <p:sp>
        <p:nvSpPr>
          <p:cNvPr id="20"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7</a:t>
            </a:fld>
            <a:endParaRPr lang="ja-JP" altLang="en-US" sz="1600" dirty="0">
              <a:solidFill>
                <a:schemeClr val="tx1"/>
              </a:solidFill>
            </a:endParaRPr>
          </a:p>
        </p:txBody>
      </p:sp>
      <p:sp>
        <p:nvSpPr>
          <p:cNvPr id="23" name="正方形/長方形 22"/>
          <p:cNvSpPr/>
          <p:nvPr/>
        </p:nvSpPr>
        <p:spPr>
          <a:xfrm>
            <a:off x="615774" y="674396"/>
            <a:ext cx="2987309"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テレワーク実施率</a:t>
            </a:r>
            <a:endParaRPr kumimoji="1" lang="ja-JP" altLang="en-US" sz="1400" b="1" dirty="0">
              <a:latin typeface="Meiryo UI" panose="020B0604030504040204" pitchFamily="50" charset="-128"/>
              <a:ea typeface="Meiryo UI" panose="020B0604030504040204" pitchFamily="50" charset="-128"/>
            </a:endParaRPr>
          </a:p>
        </p:txBody>
      </p:sp>
      <p:sp>
        <p:nvSpPr>
          <p:cNvPr id="24" name="正方形/長方形 23"/>
          <p:cNvSpPr/>
          <p:nvPr/>
        </p:nvSpPr>
        <p:spPr>
          <a:xfrm>
            <a:off x="772662" y="904299"/>
            <a:ext cx="2673531"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出典：新型コロナウイルス感染症の影響下における</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府内企業の実態調査（</a:t>
            </a:r>
            <a:r>
              <a:rPr kumimoji="1" lang="en-US" altLang="ja-JP" sz="900" dirty="0" smtClean="0">
                <a:latin typeface="Meiryo UI" panose="020B0604030504040204" pitchFamily="50" charset="-128"/>
                <a:ea typeface="Meiryo UI" panose="020B0604030504040204" pitchFamily="50" charset="-128"/>
              </a:rPr>
              <a:t>2021</a:t>
            </a:r>
            <a:r>
              <a:rPr kumimoji="1" lang="ja-JP" altLang="en-US" sz="900" dirty="0" smtClean="0">
                <a:latin typeface="Meiryo UI" panose="020B0604030504040204" pitchFamily="50" charset="-128"/>
                <a:ea typeface="Meiryo UI" panose="020B0604030504040204" pitchFamily="50" charset="-128"/>
              </a:rPr>
              <a:t>年</a:t>
            </a:r>
            <a:r>
              <a:rPr kumimoji="1" lang="en-US" altLang="ja-JP" sz="900" dirty="0" smtClean="0">
                <a:latin typeface="Meiryo UI" panose="020B0604030504040204" pitchFamily="50" charset="-128"/>
                <a:ea typeface="Meiryo UI" panose="020B0604030504040204" pitchFamily="50" charset="-128"/>
              </a:rPr>
              <a:t>9</a:t>
            </a:r>
            <a:r>
              <a:rPr kumimoji="1" lang="ja-JP" altLang="en-US" sz="900" dirty="0" smtClean="0">
                <a:latin typeface="Meiryo UI" panose="020B0604030504040204" pitchFamily="50" charset="-128"/>
                <a:ea typeface="Meiryo UI" panose="020B0604030504040204" pitchFamily="50" charset="-128"/>
              </a:rPr>
              <a:t>月）</a:t>
            </a:r>
            <a:endParaRPr kumimoji="1" lang="ja-JP" altLang="en-US" sz="900"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2"/>
          <a:stretch>
            <a:fillRect/>
          </a:stretch>
        </p:blipFill>
        <p:spPr>
          <a:xfrm>
            <a:off x="267089" y="1326794"/>
            <a:ext cx="3923258" cy="3937097"/>
          </a:xfrm>
          <a:prstGeom prst="rect">
            <a:avLst/>
          </a:prstGeom>
        </p:spPr>
      </p:pic>
      <p:pic>
        <p:nvPicPr>
          <p:cNvPr id="8" name="図 7"/>
          <p:cNvPicPr>
            <a:picLocks noChangeAspect="1"/>
          </p:cNvPicPr>
          <p:nvPr/>
        </p:nvPicPr>
        <p:blipFill>
          <a:blip r:embed="rId3"/>
          <a:stretch>
            <a:fillRect/>
          </a:stretch>
        </p:blipFill>
        <p:spPr>
          <a:xfrm>
            <a:off x="4285968" y="1352426"/>
            <a:ext cx="4573434" cy="4285596"/>
          </a:xfrm>
          <a:prstGeom prst="rect">
            <a:avLst/>
          </a:prstGeom>
        </p:spPr>
      </p:pic>
      <p:sp>
        <p:nvSpPr>
          <p:cNvPr id="28" name="正方形/長方形 27"/>
          <p:cNvSpPr/>
          <p:nvPr/>
        </p:nvSpPr>
        <p:spPr>
          <a:xfrm>
            <a:off x="5303888" y="674396"/>
            <a:ext cx="2987309"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テレワーク導入・定着状況</a:t>
            </a:r>
            <a:endParaRPr kumimoji="1" lang="ja-JP" altLang="en-US" sz="1400" b="1" dirty="0">
              <a:latin typeface="Meiryo UI" panose="020B0604030504040204" pitchFamily="50" charset="-128"/>
              <a:ea typeface="Meiryo UI" panose="020B0604030504040204" pitchFamily="50" charset="-128"/>
            </a:endParaRPr>
          </a:p>
        </p:txBody>
      </p:sp>
      <p:sp>
        <p:nvSpPr>
          <p:cNvPr id="29" name="正方形/長方形 28"/>
          <p:cNvSpPr/>
          <p:nvPr/>
        </p:nvSpPr>
        <p:spPr>
          <a:xfrm>
            <a:off x="5460776" y="904299"/>
            <a:ext cx="2673531"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latin typeface="Meiryo UI" panose="020B0604030504040204" pitchFamily="50" charset="-128"/>
                <a:ea typeface="Meiryo UI" panose="020B0604030504040204" pitchFamily="50" charset="-128"/>
              </a:rPr>
              <a:t>出典：新型コロナウイルス感染症の影響下における</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府内企業の実態調査（</a:t>
            </a:r>
            <a:r>
              <a:rPr kumimoji="1" lang="en-US" altLang="ja-JP" sz="900" dirty="0" smtClean="0">
                <a:latin typeface="Meiryo UI" panose="020B0604030504040204" pitchFamily="50" charset="-128"/>
                <a:ea typeface="Meiryo UI" panose="020B0604030504040204" pitchFamily="50" charset="-128"/>
              </a:rPr>
              <a:t>2022</a:t>
            </a:r>
            <a:r>
              <a:rPr kumimoji="1" lang="ja-JP" altLang="en-US" sz="900" dirty="0" smtClean="0">
                <a:latin typeface="Meiryo UI" panose="020B0604030504040204" pitchFamily="50" charset="-128"/>
                <a:ea typeface="Meiryo UI" panose="020B0604030504040204" pitchFamily="50" charset="-128"/>
              </a:rPr>
              <a:t>年</a:t>
            </a:r>
            <a:r>
              <a:rPr kumimoji="1" lang="en-US" altLang="ja-JP" sz="900" dirty="0" smtClean="0">
                <a:latin typeface="Meiryo UI" panose="020B0604030504040204" pitchFamily="50" charset="-128"/>
                <a:ea typeface="Meiryo UI" panose="020B0604030504040204" pitchFamily="50" charset="-128"/>
              </a:rPr>
              <a:t>11</a:t>
            </a:r>
            <a:r>
              <a:rPr kumimoji="1" lang="ja-JP" altLang="en-US" sz="900" dirty="0" smtClean="0">
                <a:latin typeface="Meiryo UI" panose="020B0604030504040204" pitchFamily="50" charset="-128"/>
                <a:ea typeface="Meiryo UI" panose="020B0604030504040204" pitchFamily="50" charset="-128"/>
              </a:rPr>
              <a:t>月）</a:t>
            </a:r>
            <a:endParaRPr kumimoji="1" lang="ja-JP" altLang="en-US" sz="900" dirty="0">
              <a:latin typeface="Meiryo UI" panose="020B0604030504040204" pitchFamily="50" charset="-128"/>
              <a:ea typeface="Meiryo UI" panose="020B0604030504040204" pitchFamily="50" charset="-128"/>
            </a:endParaRPr>
          </a:p>
        </p:txBody>
      </p:sp>
      <p:sp>
        <p:nvSpPr>
          <p:cNvPr id="26" name="正方形/長方形 25"/>
          <p:cNvSpPr/>
          <p:nvPr/>
        </p:nvSpPr>
        <p:spPr>
          <a:xfrm>
            <a:off x="738449" y="5492707"/>
            <a:ext cx="7687031" cy="306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上記資料は、府内企業</a:t>
            </a:r>
            <a:r>
              <a:rPr kumimoji="1" lang="en-US" altLang="ja-JP" sz="1200" dirty="0" smtClean="0">
                <a:solidFill>
                  <a:schemeClr val="tx1"/>
                </a:solidFill>
                <a:latin typeface="Meiryo UI" panose="020B0604030504040204" pitchFamily="50" charset="-128"/>
                <a:ea typeface="Meiryo UI" panose="020B0604030504040204" pitchFamily="50" charset="-128"/>
              </a:rPr>
              <a:t>10,000</a:t>
            </a:r>
            <a:r>
              <a:rPr kumimoji="1" lang="ja-JP" altLang="en-US" sz="1200" dirty="0" smtClean="0">
                <a:solidFill>
                  <a:schemeClr val="tx1"/>
                </a:solidFill>
                <a:latin typeface="Meiryo UI" panose="020B0604030504040204" pitchFamily="50" charset="-128"/>
                <a:ea typeface="Meiryo UI" panose="020B0604030504040204" pitchFamily="50" charset="-128"/>
              </a:rPr>
              <a:t>社を対象に調査票の郵送（回答は郵送とインターネット）により実施した調査。</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0" name="正方形/長方形 29"/>
          <p:cNvSpPr/>
          <p:nvPr/>
        </p:nvSpPr>
        <p:spPr>
          <a:xfrm>
            <a:off x="267089" y="6042707"/>
            <a:ext cx="8706430" cy="6113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大阪府では</a:t>
            </a:r>
            <a:r>
              <a:rPr kumimoji="1" lang="en-US" altLang="ja-JP" sz="1200" dirty="0" smtClean="0">
                <a:solidFill>
                  <a:schemeClr val="tx1"/>
                </a:solidFill>
                <a:latin typeface="Meiryo UI" panose="020B0604030504040204" pitchFamily="50" charset="-128"/>
                <a:ea typeface="Meiryo UI" panose="020B0604030504040204" pitchFamily="50" charset="-128"/>
              </a:rPr>
              <a:t>2021</a:t>
            </a:r>
            <a:r>
              <a:rPr kumimoji="1" lang="ja-JP" altLang="en-US" sz="1200" dirty="0" smtClean="0">
                <a:solidFill>
                  <a:schemeClr val="tx1"/>
                </a:solidFill>
                <a:latin typeface="Meiryo UI" panose="020B0604030504040204" pitchFamily="50" charset="-128"/>
                <a:ea typeface="Meiryo UI" panose="020B0604030504040204" pitchFamily="50" charset="-128"/>
              </a:rPr>
              <a:t>年（令和</a:t>
            </a:r>
            <a:r>
              <a:rPr kumimoji="1" lang="en-US" altLang="ja-JP" sz="1200" dirty="0" smtClean="0">
                <a:solidFill>
                  <a:schemeClr val="tx1"/>
                </a:solidFill>
                <a:latin typeface="Meiryo UI" panose="020B0604030504040204" pitchFamily="50" charset="-128"/>
                <a:ea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rPr>
              <a:t>月時点で調査回答を得た府内企業のうち約</a:t>
            </a:r>
            <a:r>
              <a:rPr kumimoji="1" lang="en-US" altLang="ja-JP" sz="1200" dirty="0" smtClean="0">
                <a:solidFill>
                  <a:schemeClr val="tx1"/>
                </a:solidFill>
                <a:latin typeface="Meiryo UI" panose="020B0604030504040204" pitchFamily="50" charset="-128"/>
                <a:ea typeface="Meiryo UI" panose="020B0604030504040204" pitchFamily="50" charset="-128"/>
              </a:rPr>
              <a:t>40</a:t>
            </a:r>
            <a:r>
              <a:rPr kumimoji="1" lang="ja-JP" altLang="en-US" sz="1200" dirty="0" smtClean="0">
                <a:solidFill>
                  <a:schemeClr val="tx1"/>
                </a:solidFill>
                <a:latin typeface="Meiryo UI" panose="020B0604030504040204" pitchFamily="50" charset="-128"/>
                <a:ea typeface="Meiryo UI" panose="020B0604030504040204" pitchFamily="50" charset="-128"/>
              </a:rPr>
              <a:t>％でテレワークを実施。</a:t>
            </a:r>
            <a:r>
              <a:rPr kumimoji="1" lang="en-US" altLang="ja-JP" sz="1200" dirty="0" smtClean="0">
                <a:solidFill>
                  <a:schemeClr val="tx1"/>
                </a:solidFill>
                <a:latin typeface="Meiryo UI" panose="020B0604030504040204" pitchFamily="50" charset="-128"/>
                <a:ea typeface="Meiryo UI" panose="020B0604030504040204" pitchFamily="50" charset="-128"/>
              </a:rPr>
              <a:t>2022</a:t>
            </a:r>
            <a:r>
              <a:rPr kumimoji="1" lang="ja-JP" altLang="en-US" sz="1200" dirty="0" smtClean="0">
                <a:solidFill>
                  <a:schemeClr val="tx1"/>
                </a:solidFill>
                <a:latin typeface="Meiryo UI" panose="020B0604030504040204" pitchFamily="50" charset="-128"/>
                <a:ea typeface="Meiryo UI" panose="020B0604030504040204" pitchFamily="50" charset="-128"/>
              </a:rPr>
              <a:t>年（令和</a:t>
            </a:r>
            <a:r>
              <a:rPr kumimoji="1" lang="en-US" altLang="ja-JP" sz="1200" dirty="0" smtClean="0">
                <a:solidFill>
                  <a:schemeClr val="tx1"/>
                </a:solidFill>
                <a:latin typeface="Meiryo UI" panose="020B0604030504040204" pitchFamily="50" charset="-128"/>
                <a:ea typeface="Meiryo UI" panose="020B0604030504040204" pitchFamily="50" charset="-128"/>
              </a:rPr>
              <a:t>4</a:t>
            </a:r>
            <a:r>
              <a:rPr kumimoji="1" lang="ja-JP" altLang="en-US" sz="1200" dirty="0" smtClean="0">
                <a:solidFill>
                  <a:schemeClr val="tx1"/>
                </a:solidFill>
                <a:latin typeface="Meiryo UI" panose="020B0604030504040204" pitchFamily="50" charset="-128"/>
                <a:ea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rPr>
              <a:t>月の調査では、約</a:t>
            </a:r>
            <a:r>
              <a:rPr kumimoji="1" lang="en-US" altLang="ja-JP" sz="1200" dirty="0" smtClean="0">
                <a:solidFill>
                  <a:schemeClr val="tx1"/>
                </a:solidFill>
                <a:latin typeface="Meiryo UI" panose="020B0604030504040204" pitchFamily="50" charset="-128"/>
                <a:ea typeface="Meiryo UI" panose="020B0604030504040204" pitchFamily="50" charset="-128"/>
              </a:rPr>
              <a:t>15</a:t>
            </a:r>
            <a:r>
              <a:rPr kumimoji="1" lang="ja-JP" altLang="en-US" sz="1200" dirty="0" smtClean="0">
                <a:solidFill>
                  <a:schemeClr val="tx1"/>
                </a:solidFill>
                <a:latin typeface="Meiryo UI" panose="020B0604030504040204" pitchFamily="50" charset="-128"/>
                <a:ea typeface="Meiryo UI" panose="020B0604030504040204" pitchFamily="50" charset="-128"/>
              </a:rPr>
              <a:t>％の企業がテレワークが定着したと回答、導入しているが定着していないと答えた企業を合わせると</a:t>
            </a:r>
            <a:r>
              <a:rPr kumimoji="1" lang="en-US" altLang="ja-JP" sz="1200" dirty="0" smtClean="0">
                <a:solidFill>
                  <a:schemeClr val="tx1"/>
                </a:solidFill>
                <a:latin typeface="Meiryo UI" panose="020B0604030504040204" pitchFamily="50" charset="-128"/>
                <a:ea typeface="Meiryo UI" panose="020B0604030504040204" pitchFamily="50" charset="-128"/>
              </a:rPr>
              <a:t>27.7</a:t>
            </a:r>
            <a:r>
              <a:rPr kumimoji="1" lang="ja-JP" altLang="en-US" sz="1200" dirty="0" smtClean="0">
                <a:solidFill>
                  <a:schemeClr val="tx1"/>
                </a:solidFill>
                <a:latin typeface="Meiryo UI" panose="020B0604030504040204" pitchFamily="50" charset="-128"/>
                <a:ea typeface="Meiryo UI" panose="020B0604030504040204" pitchFamily="50" charset="-128"/>
              </a:rPr>
              <a:t>％の企業でテレワークを導入している。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13563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社会情勢の</a:t>
            </a:r>
            <a:r>
              <a:rPr kumimoji="1" lang="ja-JP" altLang="en-US" dirty="0">
                <a:latin typeface="Meiryo UI" panose="020B0604030504040204" pitchFamily="50" charset="-128"/>
                <a:ea typeface="Meiryo UI" panose="020B0604030504040204" pitchFamily="50" charset="-128"/>
              </a:rPr>
              <a:t>変化について</a:t>
            </a:r>
          </a:p>
        </p:txBody>
      </p:sp>
      <p:sp>
        <p:nvSpPr>
          <p:cNvPr id="10" name="正方形/長方形 9"/>
          <p:cNvSpPr/>
          <p:nvPr/>
        </p:nvSpPr>
        <p:spPr>
          <a:xfrm>
            <a:off x="1572320" y="936280"/>
            <a:ext cx="2275727"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rPr>
              <a:t>出典：固定資産概要調書より作成</a:t>
            </a:r>
            <a:endParaRPr kumimoji="1" lang="ja-JP" altLang="en-US" sz="900" dirty="0">
              <a:latin typeface="Meiryo UI" panose="020B0604030504040204" pitchFamily="50" charset="-128"/>
              <a:ea typeface="Meiryo UI" panose="020B0604030504040204" pitchFamily="50" charset="-128"/>
            </a:endParaRPr>
          </a:p>
        </p:txBody>
      </p:sp>
      <p:sp>
        <p:nvSpPr>
          <p:cNvPr id="11" name="正方形/長方形 10"/>
          <p:cNvSpPr/>
          <p:nvPr/>
        </p:nvSpPr>
        <p:spPr>
          <a:xfrm>
            <a:off x="43544" y="573609"/>
            <a:ext cx="9032218" cy="623662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8136" y="460001"/>
            <a:ext cx="1871077" cy="277966"/>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府内建築物数の変化</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5" name="グラフ 4"/>
          <p:cNvGraphicFramePr/>
          <p:nvPr>
            <p:extLst>
              <p:ext uri="{D42A27DB-BD31-4B8C-83A1-F6EECF244321}">
                <p14:modId xmlns:p14="http://schemas.microsoft.com/office/powerpoint/2010/main" val="2610054215"/>
              </p:ext>
            </p:extLst>
          </p:nvPr>
        </p:nvGraphicFramePr>
        <p:xfrm>
          <a:off x="154181" y="1188522"/>
          <a:ext cx="4254500" cy="3150137"/>
        </p:xfrm>
        <a:graphic>
          <a:graphicData uri="http://schemas.openxmlformats.org/drawingml/2006/chart">
            <c:chart xmlns:c="http://schemas.openxmlformats.org/drawingml/2006/chart" xmlns:r="http://schemas.openxmlformats.org/officeDocument/2006/relationships" r:id="rId2"/>
          </a:graphicData>
        </a:graphic>
      </p:graphicFrame>
      <p:sp>
        <p:nvSpPr>
          <p:cNvPr id="12" name="正方形/長方形 11"/>
          <p:cNvSpPr/>
          <p:nvPr/>
        </p:nvSpPr>
        <p:spPr>
          <a:xfrm>
            <a:off x="1330457" y="1227270"/>
            <a:ext cx="1035284" cy="22507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100" b="1" dirty="0">
                <a:latin typeface="Meiryo UI" panose="020B0604030504040204" pitchFamily="50" charset="-128"/>
                <a:ea typeface="Meiryo UI" panose="020B0604030504040204" pitchFamily="50" charset="-128"/>
              </a:rPr>
              <a:t>2,852,174</a:t>
            </a:r>
            <a:endParaRPr kumimoji="1" lang="ja-JP" altLang="en-US" sz="1100" b="1" dirty="0">
              <a:latin typeface="Meiryo UI" panose="020B0604030504040204" pitchFamily="50" charset="-128"/>
              <a:ea typeface="Meiryo UI" panose="020B0604030504040204" pitchFamily="50" charset="-128"/>
            </a:endParaRPr>
          </a:p>
        </p:txBody>
      </p:sp>
      <p:sp>
        <p:nvSpPr>
          <p:cNvPr id="13" name="正方形/長方形 12"/>
          <p:cNvSpPr/>
          <p:nvPr/>
        </p:nvSpPr>
        <p:spPr>
          <a:xfrm>
            <a:off x="2943123" y="1282338"/>
            <a:ext cx="1035284" cy="22507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100" b="1" dirty="0">
                <a:latin typeface="Meiryo UI" panose="020B0604030504040204" pitchFamily="50" charset="-128"/>
                <a:ea typeface="Meiryo UI" panose="020B0604030504040204" pitchFamily="50" charset="-128"/>
              </a:rPr>
              <a:t>2,816,539</a:t>
            </a:r>
            <a:endParaRPr kumimoji="1" lang="ja-JP" altLang="en-US" sz="1100" b="1" dirty="0">
              <a:latin typeface="Meiryo UI" panose="020B0604030504040204" pitchFamily="50" charset="-128"/>
              <a:ea typeface="Meiryo UI" panose="020B0604030504040204" pitchFamily="50" charset="-128"/>
            </a:endParaRPr>
          </a:p>
        </p:txBody>
      </p:sp>
      <p:sp>
        <p:nvSpPr>
          <p:cNvPr id="14" name="正方形/長方形 13"/>
          <p:cNvSpPr/>
          <p:nvPr/>
        </p:nvSpPr>
        <p:spPr>
          <a:xfrm>
            <a:off x="4455637" y="3916277"/>
            <a:ext cx="4526813" cy="2575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eiryo UI" panose="020B0604030504040204" pitchFamily="50" charset="-128"/>
                <a:ea typeface="Meiryo UI" panose="020B0604030504040204" pitchFamily="50" charset="-128"/>
              </a:rPr>
              <a:t>大阪府内の建築物の棟数は</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平成</a:t>
            </a:r>
            <a:r>
              <a:rPr kumimoji="1" lang="en-US" altLang="ja-JP" sz="1200" dirty="0" smtClean="0">
                <a:solidFill>
                  <a:schemeClr val="tx1"/>
                </a:solidFill>
                <a:latin typeface="Meiryo UI" panose="020B0604030504040204" pitchFamily="50" charset="-128"/>
                <a:ea typeface="Meiryo UI" panose="020B0604030504040204" pitchFamily="50" charset="-128"/>
              </a:rPr>
              <a:t>22</a:t>
            </a:r>
            <a:r>
              <a:rPr kumimoji="1" lang="ja-JP" altLang="en-US" sz="1200" dirty="0" smtClean="0">
                <a:solidFill>
                  <a:schemeClr val="tx1"/>
                </a:solidFill>
                <a:latin typeface="Meiryo UI" panose="020B0604030504040204" pitchFamily="50" charset="-128"/>
                <a:ea typeface="Meiryo UI" panose="020B0604030504040204" pitchFamily="50" charset="-128"/>
              </a:rPr>
              <a:t>年から令和</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年までの</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年間で約</a:t>
            </a:r>
            <a:r>
              <a:rPr kumimoji="1" lang="en-US" altLang="ja-JP" sz="1200" dirty="0" smtClean="0">
                <a:solidFill>
                  <a:schemeClr val="tx1"/>
                </a:solidFill>
                <a:latin typeface="Meiryo UI" panose="020B0604030504040204" pitchFamily="50" charset="-128"/>
                <a:ea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rPr>
              <a:t>千棟減少している。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構造別に見ても木造・非木造ともに減少</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一方、大阪府内の建築物戸数</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平成</a:t>
            </a:r>
            <a:r>
              <a:rPr kumimoji="1" lang="en-US" altLang="ja-JP" sz="1200" dirty="0" smtClean="0">
                <a:solidFill>
                  <a:schemeClr val="tx1"/>
                </a:solidFill>
                <a:latin typeface="Meiryo UI" panose="020B0604030504040204" pitchFamily="50" charset="-128"/>
                <a:ea typeface="Meiryo UI" panose="020B0604030504040204" pitchFamily="50" charset="-128"/>
              </a:rPr>
              <a:t>20</a:t>
            </a:r>
            <a:r>
              <a:rPr kumimoji="1" lang="ja-JP" altLang="en-US" sz="1200" dirty="0" smtClean="0">
                <a:solidFill>
                  <a:schemeClr val="tx1"/>
                </a:solidFill>
                <a:latin typeface="Meiryo UI" panose="020B0604030504040204" pitchFamily="50" charset="-128"/>
                <a:ea typeface="Meiryo UI" panose="020B0604030504040204" pitchFamily="50" charset="-128"/>
              </a:rPr>
              <a:t>年から平成</a:t>
            </a:r>
            <a:r>
              <a:rPr kumimoji="1" lang="en-US" altLang="ja-JP" sz="1200" dirty="0" smtClean="0">
                <a:solidFill>
                  <a:schemeClr val="tx1"/>
                </a:solidFill>
                <a:latin typeface="Meiryo UI" panose="020B0604030504040204" pitchFamily="50" charset="-128"/>
                <a:ea typeface="Meiryo UI" panose="020B0604030504040204" pitchFamily="50" charset="-128"/>
              </a:rPr>
              <a:t>30</a:t>
            </a:r>
            <a:r>
              <a:rPr kumimoji="1" lang="ja-JP" altLang="en-US" sz="1200" dirty="0" smtClean="0">
                <a:solidFill>
                  <a:schemeClr val="tx1"/>
                </a:solidFill>
                <a:latin typeface="Meiryo UI" panose="020B0604030504040204" pitchFamily="50" charset="-128"/>
                <a:ea typeface="Meiryo UI" panose="020B0604030504040204" pitchFamily="50" charset="-128"/>
              </a:rPr>
              <a:t>年の</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年間で約</a:t>
            </a:r>
            <a:r>
              <a:rPr kumimoji="1" lang="en-US" altLang="ja-JP" sz="1200" dirty="0" smtClean="0">
                <a:solidFill>
                  <a:schemeClr val="tx1"/>
                </a:solidFill>
                <a:latin typeface="Meiryo UI" panose="020B0604030504040204" pitchFamily="50" charset="-128"/>
                <a:ea typeface="Meiryo UI" panose="020B0604030504040204" pitchFamily="50" charset="-128"/>
              </a:rPr>
              <a:t>26</a:t>
            </a:r>
            <a:r>
              <a:rPr kumimoji="1" lang="ja-JP" altLang="en-US" sz="1200" dirty="0" smtClean="0">
                <a:solidFill>
                  <a:schemeClr val="tx1"/>
                </a:solidFill>
                <a:latin typeface="Meiryo UI" panose="020B0604030504040204" pitchFamily="50" charset="-128"/>
                <a:ea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rPr>
              <a:t>5</a:t>
            </a:r>
            <a:r>
              <a:rPr kumimoji="1" lang="ja-JP" altLang="en-US" sz="1200" dirty="0" smtClean="0">
                <a:solidFill>
                  <a:schemeClr val="tx1"/>
                </a:solidFill>
                <a:latin typeface="Meiryo UI" panose="020B0604030504040204" pitchFamily="50" charset="-128"/>
                <a:ea typeface="Meiryo UI" panose="020B0604030504040204" pitchFamily="50" charset="-128"/>
              </a:rPr>
              <a:t>千戸増加している。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（同時期の国勢調査結果より世帯数も増加していることがわかる）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構造別にみると、木造・非木造ともに増加しているが</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特に非木造の戸数増加が顕著である。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比較した年度や出典が違うため、一概に比較はできないが</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木造・非木造ともに棟数が減少し、戸数が増加している。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sng" dirty="0" smtClean="0">
                <a:solidFill>
                  <a:schemeClr val="tx1"/>
                </a:solidFill>
                <a:latin typeface="Meiryo UI" panose="020B0604030504040204" pitchFamily="50" charset="-128"/>
                <a:ea typeface="Meiryo UI" panose="020B0604030504040204" pitchFamily="50" charset="-128"/>
              </a:rPr>
              <a:t>傾向として、</a:t>
            </a:r>
            <a:r>
              <a:rPr kumimoji="1" lang="en-US" altLang="ja-JP" sz="1200" u="sng" dirty="0" smtClean="0">
                <a:solidFill>
                  <a:schemeClr val="tx1"/>
                </a:solidFill>
                <a:latin typeface="Meiryo UI" panose="020B0604030504040204" pitchFamily="50" charset="-128"/>
                <a:ea typeface="Meiryo UI" panose="020B0604030504040204" pitchFamily="50" charset="-128"/>
              </a:rPr>
              <a:t>1</a:t>
            </a:r>
            <a:r>
              <a:rPr kumimoji="1" lang="ja-JP" altLang="en-US" sz="1200" u="sng" dirty="0" smtClean="0">
                <a:solidFill>
                  <a:schemeClr val="tx1"/>
                </a:solidFill>
                <a:latin typeface="Meiryo UI" panose="020B0604030504040204" pitchFamily="50" charset="-128"/>
                <a:ea typeface="Meiryo UI" panose="020B0604030504040204" pitchFamily="50" charset="-128"/>
              </a:rPr>
              <a:t>棟当たりの戸数が多い建物（マンション等）の建設が進んだものと思われる。</a:t>
            </a:r>
            <a:endParaRPr kumimoji="1" lang="ja-JP" altLang="en-US" sz="1200" u="sng" dirty="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1317991" y="737967"/>
            <a:ext cx="2646793"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構造別府内建築物棟数の変化</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23" name="グラフ 22"/>
          <p:cNvGraphicFramePr/>
          <p:nvPr>
            <p:extLst>
              <p:ext uri="{D42A27DB-BD31-4B8C-83A1-F6EECF244321}">
                <p14:modId xmlns:p14="http://schemas.microsoft.com/office/powerpoint/2010/main" val="1475900942"/>
              </p:ext>
            </p:extLst>
          </p:nvPr>
        </p:nvGraphicFramePr>
        <p:xfrm>
          <a:off x="4391748" y="1058126"/>
          <a:ext cx="4590702" cy="2552890"/>
        </p:xfrm>
        <a:graphic>
          <a:graphicData uri="http://schemas.openxmlformats.org/drawingml/2006/chart">
            <c:chart xmlns:c="http://schemas.openxmlformats.org/drawingml/2006/chart" xmlns:r="http://schemas.openxmlformats.org/officeDocument/2006/relationships" r:id="rId3"/>
          </a:graphicData>
        </a:graphic>
      </p:graphicFrame>
      <p:sp>
        <p:nvSpPr>
          <p:cNvPr id="24" name="正方形/長方形 23"/>
          <p:cNvSpPr/>
          <p:nvPr/>
        </p:nvSpPr>
        <p:spPr>
          <a:xfrm>
            <a:off x="5464827" y="571387"/>
            <a:ext cx="3246682"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構造別府内建築物</a:t>
            </a:r>
            <a:r>
              <a:rPr kumimoji="1" lang="ja-JP" altLang="en-US" sz="1400" b="1" dirty="0">
                <a:latin typeface="Meiryo UI" panose="020B0604030504040204" pitchFamily="50" charset="-128"/>
                <a:ea typeface="Meiryo UI" panose="020B0604030504040204" pitchFamily="50" charset="-128"/>
              </a:rPr>
              <a:t>戸数</a:t>
            </a:r>
            <a:r>
              <a:rPr kumimoji="1" lang="ja-JP" altLang="en-US" sz="1400" b="1" dirty="0" smtClean="0">
                <a:latin typeface="Meiryo UI" panose="020B0604030504040204" pitchFamily="50" charset="-128"/>
                <a:ea typeface="Meiryo UI" panose="020B0604030504040204" pitchFamily="50" charset="-128"/>
              </a:rPr>
              <a:t>の変化</a:t>
            </a:r>
            <a:endParaRPr kumimoji="1" lang="ja-JP" altLang="en-US" sz="1400" b="1" dirty="0">
              <a:latin typeface="Meiryo UI" panose="020B0604030504040204" pitchFamily="50" charset="-128"/>
              <a:ea typeface="Meiryo UI" panose="020B0604030504040204" pitchFamily="50" charset="-128"/>
            </a:endParaRPr>
          </a:p>
        </p:txBody>
      </p:sp>
      <p:sp>
        <p:nvSpPr>
          <p:cNvPr id="25" name="正方形/長方形 24"/>
          <p:cNvSpPr/>
          <p:nvPr/>
        </p:nvSpPr>
        <p:spPr>
          <a:xfrm>
            <a:off x="6153496" y="759165"/>
            <a:ext cx="2042755"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rPr>
              <a:t>出典</a:t>
            </a:r>
            <a:r>
              <a:rPr kumimoji="1" lang="ja-JP" altLang="en-US" sz="900" dirty="0">
                <a:latin typeface="Meiryo UI" panose="020B0604030504040204" pitchFamily="50" charset="-128"/>
                <a:ea typeface="Meiryo UI" panose="020B0604030504040204" pitchFamily="50" charset="-128"/>
              </a:rPr>
              <a:t>：住宅・土地統計調査より</a:t>
            </a:r>
            <a:r>
              <a:rPr kumimoji="1" lang="ja-JP" altLang="en-US" sz="900" dirty="0" smtClean="0">
                <a:latin typeface="Meiryo UI" panose="020B0604030504040204" pitchFamily="50" charset="-128"/>
                <a:ea typeface="Meiryo UI" panose="020B0604030504040204" pitchFamily="50" charset="-128"/>
              </a:rPr>
              <a:t>作成</a:t>
            </a:r>
            <a:endParaRPr kumimoji="1" lang="ja-JP" altLang="en-US" sz="900" dirty="0">
              <a:latin typeface="Meiryo UI" panose="020B0604030504040204" pitchFamily="50" charset="-128"/>
              <a:ea typeface="Meiryo UI" panose="020B0604030504040204" pitchFamily="50" charset="-128"/>
            </a:endParaRPr>
          </a:p>
        </p:txBody>
      </p:sp>
      <p:sp>
        <p:nvSpPr>
          <p:cNvPr id="27" name="正方形/長方形 26"/>
          <p:cNvSpPr/>
          <p:nvPr/>
        </p:nvSpPr>
        <p:spPr>
          <a:xfrm>
            <a:off x="5683759" y="1152045"/>
            <a:ext cx="1035284" cy="22507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100" b="1" dirty="0" smtClean="0">
                <a:latin typeface="Meiryo UI" panose="020B0604030504040204" pitchFamily="50" charset="-128"/>
                <a:ea typeface="Meiryo UI" panose="020B0604030504040204" pitchFamily="50" charset="-128"/>
              </a:rPr>
              <a:t>3,685,100</a:t>
            </a:r>
            <a:endParaRPr kumimoji="1" lang="ja-JP" altLang="en-US" sz="1100" b="1" dirty="0">
              <a:latin typeface="Meiryo UI" panose="020B0604030504040204" pitchFamily="50" charset="-128"/>
              <a:ea typeface="Meiryo UI" panose="020B0604030504040204" pitchFamily="50" charset="-128"/>
            </a:endParaRPr>
          </a:p>
        </p:txBody>
      </p:sp>
      <p:sp>
        <p:nvSpPr>
          <p:cNvPr id="28" name="正方形/長方形 27"/>
          <p:cNvSpPr/>
          <p:nvPr/>
        </p:nvSpPr>
        <p:spPr>
          <a:xfrm>
            <a:off x="7436478" y="1007269"/>
            <a:ext cx="1035284" cy="22507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100" b="1" dirty="0" smtClean="0">
                <a:latin typeface="Meiryo UI" panose="020B0604030504040204" pitchFamily="50" charset="-128"/>
                <a:ea typeface="Meiryo UI" panose="020B0604030504040204" pitchFamily="50" charset="-128"/>
              </a:rPr>
              <a:t>3,949,600</a:t>
            </a:r>
            <a:endParaRPr kumimoji="1" lang="ja-JP" altLang="en-US" sz="1100" b="1" dirty="0">
              <a:latin typeface="Meiryo UI" panose="020B0604030504040204" pitchFamily="50" charset="-128"/>
              <a:ea typeface="Meiryo UI" panose="020B0604030504040204" pitchFamily="50" charset="-128"/>
            </a:endParaRPr>
          </a:p>
        </p:txBody>
      </p:sp>
      <p:sp>
        <p:nvSpPr>
          <p:cNvPr id="17"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708660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8</a:t>
            </a:fld>
            <a:endParaRPr lang="ja-JP" altLang="en-US" sz="1600" dirty="0">
              <a:solidFill>
                <a:schemeClr val="tx1"/>
              </a:solidFill>
            </a:endParaRPr>
          </a:p>
        </p:txBody>
      </p:sp>
      <p:sp>
        <p:nvSpPr>
          <p:cNvPr id="18" name="正方形/長方形 17"/>
          <p:cNvSpPr/>
          <p:nvPr/>
        </p:nvSpPr>
        <p:spPr>
          <a:xfrm>
            <a:off x="3803748" y="3806793"/>
            <a:ext cx="558577"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19" name="正方形/長方形 18"/>
          <p:cNvSpPr/>
          <p:nvPr/>
        </p:nvSpPr>
        <p:spPr>
          <a:xfrm>
            <a:off x="65985" y="1018635"/>
            <a:ext cx="558577"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棟</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0" name="正方形/長方形 19"/>
          <p:cNvSpPr/>
          <p:nvPr/>
        </p:nvSpPr>
        <p:spPr>
          <a:xfrm>
            <a:off x="8510817" y="3459747"/>
            <a:ext cx="558577"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21" name="正方形/長方形 20"/>
          <p:cNvSpPr/>
          <p:nvPr/>
        </p:nvSpPr>
        <p:spPr>
          <a:xfrm>
            <a:off x="4435517" y="810494"/>
            <a:ext cx="558577"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戸</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graphicFrame>
        <p:nvGraphicFramePr>
          <p:cNvPr id="6" name="グラフ 5"/>
          <p:cNvGraphicFramePr/>
          <p:nvPr>
            <p:extLst>
              <p:ext uri="{D42A27DB-BD31-4B8C-83A1-F6EECF244321}">
                <p14:modId xmlns:p14="http://schemas.microsoft.com/office/powerpoint/2010/main" val="2904279702"/>
              </p:ext>
            </p:extLst>
          </p:nvPr>
        </p:nvGraphicFramePr>
        <p:xfrm>
          <a:off x="296034" y="4377407"/>
          <a:ext cx="4139483" cy="2382558"/>
        </p:xfrm>
        <a:graphic>
          <a:graphicData uri="http://schemas.openxmlformats.org/drawingml/2006/chart">
            <c:chart xmlns:c="http://schemas.openxmlformats.org/drawingml/2006/chart" xmlns:r="http://schemas.openxmlformats.org/officeDocument/2006/relationships" r:id="rId4"/>
          </a:graphicData>
        </a:graphic>
      </p:graphicFrame>
      <p:sp>
        <p:nvSpPr>
          <p:cNvPr id="26" name="正方形/長方形 25"/>
          <p:cNvSpPr/>
          <p:nvPr/>
        </p:nvSpPr>
        <p:spPr>
          <a:xfrm>
            <a:off x="1909006" y="4179974"/>
            <a:ext cx="1595883"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rPr>
              <a:t>出典：国勢調査より作成</a:t>
            </a:r>
            <a:endParaRPr kumimoji="1" lang="ja-JP" altLang="en-US" sz="900" dirty="0">
              <a:latin typeface="Meiryo UI" panose="020B0604030504040204" pitchFamily="50" charset="-128"/>
              <a:ea typeface="Meiryo UI" panose="020B0604030504040204" pitchFamily="50" charset="-128"/>
            </a:endParaRPr>
          </a:p>
        </p:txBody>
      </p:sp>
      <p:sp>
        <p:nvSpPr>
          <p:cNvPr id="29" name="正方形/長方形 28"/>
          <p:cNvSpPr/>
          <p:nvPr/>
        </p:nvSpPr>
        <p:spPr>
          <a:xfrm>
            <a:off x="1081826" y="3981661"/>
            <a:ext cx="2767048" cy="3755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（参考）大阪府の世帯数の変化</a:t>
            </a:r>
            <a:endParaRPr kumimoji="1" lang="ja-JP" altLang="en-US" sz="1400" b="1" dirty="0">
              <a:latin typeface="Meiryo UI" panose="020B0604030504040204" pitchFamily="50" charset="-128"/>
              <a:ea typeface="Meiryo UI" panose="020B0604030504040204" pitchFamily="50" charset="-128"/>
            </a:endParaRPr>
          </a:p>
        </p:txBody>
      </p:sp>
      <p:sp>
        <p:nvSpPr>
          <p:cNvPr id="30" name="正方形/長方形 29"/>
          <p:cNvSpPr/>
          <p:nvPr/>
        </p:nvSpPr>
        <p:spPr>
          <a:xfrm>
            <a:off x="65985" y="4211053"/>
            <a:ext cx="671856"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世帯数</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
        <p:nvSpPr>
          <p:cNvPr id="31" name="正方形/長方形 30"/>
          <p:cNvSpPr/>
          <p:nvPr/>
        </p:nvSpPr>
        <p:spPr>
          <a:xfrm>
            <a:off x="3803748" y="6597433"/>
            <a:ext cx="558577" cy="232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smtClean="0">
                <a:solidFill>
                  <a:schemeClr val="tx1"/>
                </a:solidFill>
                <a:latin typeface="Meiryo UI" panose="020B0604030504040204" pitchFamily="50" charset="-128"/>
                <a:ea typeface="Meiryo UI" panose="020B0604030504040204" pitchFamily="50" charset="-128"/>
              </a:rPr>
              <a:t>年</a:t>
            </a:r>
            <a:r>
              <a:rPr kumimoji="1" lang="en-US" altLang="ja-JP" sz="800" dirty="0" smtClean="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440631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19050">
          <a:solidFill>
            <a:srgbClr val="FF00FF"/>
          </a:solidFill>
          <a:prstDash val="lgDash"/>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3541</TotalTime>
  <Words>2683</Words>
  <PresentationFormat>画面に合わせる (4:3)</PresentationFormat>
  <Paragraphs>432</Paragraphs>
  <Slides>14</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3" baseType="lpstr">
      <vt:lpstr>Meiryo UI</vt:lpstr>
      <vt:lpstr>ＭＳ Ｐゴシック</vt:lpstr>
      <vt:lpstr>游ゴシック</vt:lpstr>
      <vt:lpstr>游ゴシック Light</vt:lpstr>
      <vt:lpstr>Arial</vt:lpstr>
      <vt:lpstr>Calibri</vt:lpstr>
      <vt:lpstr>Calibri Light</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2023-06-19T09:14:55Z</cp:lastPrinted>
  <dcterms:created xsi:type="dcterms:W3CDTF">2023-04-14T08:08:46Z</dcterms:created>
  <dcterms:modified xsi:type="dcterms:W3CDTF">2023-06-26T00:45:23Z</dcterms:modified>
</cp:coreProperties>
</file>