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33" r:id="rId3"/>
  </p:sldMasterIdLst>
  <p:notesMasterIdLst>
    <p:notesMasterId r:id="rId33"/>
  </p:notesMasterIdLst>
  <p:handoutMasterIdLst>
    <p:handoutMasterId r:id="rId34"/>
  </p:handoutMasterIdLst>
  <p:sldIdLst>
    <p:sldId id="492" r:id="rId4"/>
    <p:sldId id="586" r:id="rId5"/>
    <p:sldId id="585" r:id="rId6"/>
    <p:sldId id="588" r:id="rId7"/>
    <p:sldId id="589" r:id="rId8"/>
    <p:sldId id="591" r:id="rId9"/>
    <p:sldId id="590" r:id="rId10"/>
    <p:sldId id="593" r:id="rId11"/>
    <p:sldId id="592" r:id="rId12"/>
    <p:sldId id="595" r:id="rId13"/>
    <p:sldId id="596" r:id="rId14"/>
    <p:sldId id="597" r:id="rId15"/>
    <p:sldId id="598" r:id="rId16"/>
    <p:sldId id="599" r:id="rId17"/>
    <p:sldId id="594" r:id="rId18"/>
    <p:sldId id="601" r:id="rId19"/>
    <p:sldId id="629" r:id="rId20"/>
    <p:sldId id="606" r:id="rId21"/>
    <p:sldId id="630" r:id="rId22"/>
    <p:sldId id="607" r:id="rId23"/>
    <p:sldId id="609" r:id="rId24"/>
    <p:sldId id="631" r:id="rId25"/>
    <p:sldId id="611" r:id="rId26"/>
    <p:sldId id="628" r:id="rId27"/>
    <p:sldId id="613" r:id="rId28"/>
    <p:sldId id="632" r:id="rId29"/>
    <p:sldId id="615" r:id="rId30"/>
    <p:sldId id="616" r:id="rId31"/>
    <p:sldId id="633" r:id="rId32"/>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1">
          <p15:clr>
            <a:srgbClr val="A4A3A4"/>
          </p15:clr>
        </p15:guide>
      </p15:sldGuideLst>
    </p:ext>
    <p:ext uri="{2D200454-40CA-4A62-9FC3-DE9A4176ACB9}">
      <p15:notesGuideLst xmlns:p15="http://schemas.microsoft.com/office/powerpoint/2012/main">
        <p15:guide id="1" orient="horz" pos="3130" userDrawn="1">
          <p15:clr>
            <a:srgbClr val="A4A3A4"/>
          </p15:clr>
        </p15:guide>
        <p15:guide id="2" pos="2144"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CCA1715-0C9F-E253-F820-A2127D7940ED}" name="応用地質O" initials="O" userId="応用地質O"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FFFF"/>
    <a:srgbClr val="006600"/>
    <a:srgbClr val="FFFFCC"/>
    <a:srgbClr val="FFCCFF"/>
    <a:srgbClr val="33CC33"/>
    <a:srgbClr val="CCCCFF"/>
    <a:srgbClr val="CCECFF"/>
    <a:srgbClr val="B2866E"/>
    <a:srgbClr val="E6D8D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23" autoAdjust="0"/>
    <p:restoredTop sz="95896" autoAdjust="0"/>
  </p:normalViewPr>
  <p:slideViewPr>
    <p:cSldViewPr snapToGrid="0">
      <p:cViewPr varScale="1">
        <p:scale>
          <a:sx n="79" d="100"/>
          <a:sy n="79" d="100"/>
        </p:scale>
        <p:origin x="710" y="72"/>
      </p:cViewPr>
      <p:guideLst>
        <p:guide orient="horz" pos="2160"/>
        <p:guide pos="2881"/>
      </p:guideLst>
    </p:cSldViewPr>
  </p:slideViewPr>
  <p:outlineViewPr>
    <p:cViewPr>
      <p:scale>
        <a:sx n="33" d="100"/>
        <a:sy n="33" d="100"/>
      </p:scale>
      <p:origin x="0" y="0"/>
    </p:cViewPr>
  </p:outlineViewPr>
  <p:notesTextViewPr>
    <p:cViewPr>
      <p:scale>
        <a:sx n="1" d="1"/>
        <a:sy n="1" d="1"/>
      </p:scale>
      <p:origin x="0" y="0"/>
    </p:cViewPr>
  </p:notesTextViewPr>
  <p:sorterViewPr>
    <p:cViewPr>
      <p:scale>
        <a:sx n="200" d="100"/>
        <a:sy n="200" d="100"/>
      </p:scale>
      <p:origin x="0" y="-4934"/>
    </p:cViewPr>
  </p:sorterViewPr>
  <p:notesViewPr>
    <p:cSldViewPr snapToGrid="0">
      <p:cViewPr varScale="1">
        <p:scale>
          <a:sx n="88" d="100"/>
          <a:sy n="88" d="100"/>
        </p:scale>
        <p:origin x="4142" y="91"/>
      </p:cViewPr>
      <p:guideLst>
        <p:guide orient="horz" pos="3130"/>
        <p:guide pos="214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microsoft.com/office/2018/10/relationships/authors" Target="authors.xml"/><Relationship Id="rId21" Type="http://schemas.openxmlformats.org/officeDocument/2006/relationships/slide" Target="slides/slide18.xml"/><Relationship Id="rId34" Type="http://schemas.openxmlformats.org/officeDocument/2006/relationships/handoutMaster" Target="handoutMasters/handout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presProps" Target="presProps.xml"/><Relationship Id="rId8" Type="http://schemas.openxmlformats.org/officeDocument/2006/relationships/slide" Target="slides/slide5.xml"/><Relationship Id="rId3"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1"/>
            <a:ext cx="2949575" cy="496888"/>
          </a:xfrm>
          <a:prstGeom prst="rect">
            <a:avLst/>
          </a:prstGeom>
        </p:spPr>
        <p:txBody>
          <a:bodyPr vert="horz" lIns="91423" tIns="45712" rIns="91423" bIns="45712"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040" y="1"/>
            <a:ext cx="2949575" cy="496888"/>
          </a:xfrm>
          <a:prstGeom prst="rect">
            <a:avLst/>
          </a:prstGeom>
        </p:spPr>
        <p:txBody>
          <a:bodyPr vert="horz" lIns="91423" tIns="45712" rIns="91423" bIns="45712" rtlCol="0"/>
          <a:lstStyle>
            <a:lvl1pPr algn="r">
              <a:defRPr sz="1200"/>
            </a:lvl1pPr>
          </a:lstStyle>
          <a:p>
            <a:fld id="{8F072C85-9077-4148-9010-F33D03119D9E}" type="datetimeFigureOut">
              <a:rPr kumimoji="1" lang="ja-JP" altLang="en-US" smtClean="0"/>
              <a:t>2024/11/7</a:t>
            </a:fld>
            <a:endParaRPr kumimoji="1" lang="ja-JP" altLang="en-US"/>
          </a:p>
        </p:txBody>
      </p:sp>
      <p:sp>
        <p:nvSpPr>
          <p:cNvPr id="4" name="フッター プレースホルダー 3"/>
          <p:cNvSpPr>
            <a:spLocks noGrp="1"/>
          </p:cNvSpPr>
          <p:nvPr>
            <p:ph type="ftr" sz="quarter" idx="2"/>
          </p:nvPr>
        </p:nvSpPr>
        <p:spPr>
          <a:xfrm>
            <a:off x="2" y="9440864"/>
            <a:ext cx="2949575" cy="496887"/>
          </a:xfrm>
          <a:prstGeom prst="rect">
            <a:avLst/>
          </a:prstGeom>
        </p:spPr>
        <p:txBody>
          <a:bodyPr vert="horz" lIns="91423" tIns="45712" rIns="91423" bIns="45712"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40" y="9440864"/>
            <a:ext cx="2949575" cy="496887"/>
          </a:xfrm>
          <a:prstGeom prst="rect">
            <a:avLst/>
          </a:prstGeom>
        </p:spPr>
        <p:txBody>
          <a:bodyPr vert="horz" lIns="91423" tIns="45712" rIns="91423" bIns="45712" rtlCol="0" anchor="b"/>
          <a:lstStyle>
            <a:lvl1pPr algn="r">
              <a:defRPr sz="1200"/>
            </a:lvl1pPr>
          </a:lstStyle>
          <a:p>
            <a:fld id="{5B53D012-1CDB-4E5E-BAB5-9326F1EE4DEB}" type="slidenum">
              <a:rPr kumimoji="1" lang="ja-JP" altLang="en-US" smtClean="0"/>
              <a:t>‹#›</a:t>
            </a:fld>
            <a:endParaRPr kumimoji="1" lang="ja-JP" altLang="en-US"/>
          </a:p>
        </p:txBody>
      </p:sp>
    </p:spTree>
    <p:extLst>
      <p:ext uri="{BB962C8B-B14F-4D97-AF65-F5344CB8AC3E}">
        <p14:creationId xmlns:p14="http://schemas.microsoft.com/office/powerpoint/2010/main" val="4931531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4" y="3"/>
            <a:ext cx="2950375" cy="497367"/>
          </a:xfrm>
          <a:prstGeom prst="rect">
            <a:avLst/>
          </a:prstGeom>
        </p:spPr>
        <p:txBody>
          <a:bodyPr vert="horz" lIns="92216" tIns="46108" rIns="92216" bIns="46108" rtlCol="0"/>
          <a:lstStyle>
            <a:lvl1pPr algn="l">
              <a:defRPr sz="1200"/>
            </a:lvl1pPr>
          </a:lstStyle>
          <a:p>
            <a:pPr>
              <a:defRPr/>
            </a:pPr>
            <a:endParaRPr lang="ja-JP" altLang="en-US"/>
          </a:p>
        </p:txBody>
      </p:sp>
      <p:sp>
        <p:nvSpPr>
          <p:cNvPr id="3" name="日付プレースホルダー 2"/>
          <p:cNvSpPr>
            <a:spLocks noGrp="1"/>
          </p:cNvSpPr>
          <p:nvPr>
            <p:ph type="dt" idx="1"/>
          </p:nvPr>
        </p:nvSpPr>
        <p:spPr>
          <a:xfrm>
            <a:off x="3855222" y="3"/>
            <a:ext cx="2950374" cy="497367"/>
          </a:xfrm>
          <a:prstGeom prst="rect">
            <a:avLst/>
          </a:prstGeom>
        </p:spPr>
        <p:txBody>
          <a:bodyPr vert="horz" lIns="92216" tIns="46108" rIns="92216" bIns="46108" rtlCol="0"/>
          <a:lstStyle>
            <a:lvl1pPr algn="r">
              <a:defRPr sz="1200"/>
            </a:lvl1pPr>
          </a:lstStyle>
          <a:p>
            <a:pPr>
              <a:defRPr/>
            </a:pPr>
            <a:fld id="{E82138EA-D9DC-4EED-AFE0-8B48368A6A06}" type="datetimeFigureOut">
              <a:rPr lang="ja-JP" altLang="en-US"/>
              <a:pPr>
                <a:defRPr/>
              </a:pPr>
              <a:t>2024/11/7</a:t>
            </a:fld>
            <a:endParaRPr lang="ja-JP" altLang="en-US"/>
          </a:p>
        </p:txBody>
      </p:sp>
      <p:sp>
        <p:nvSpPr>
          <p:cNvPr id="4" name="スライド イメージ プレースホルダー 3"/>
          <p:cNvSpPr>
            <a:spLocks noGrp="1" noRot="1" noChangeAspect="1"/>
          </p:cNvSpPr>
          <p:nvPr>
            <p:ph type="sldImg" idx="2"/>
          </p:nvPr>
        </p:nvSpPr>
        <p:spPr>
          <a:xfrm>
            <a:off x="917575" y="744538"/>
            <a:ext cx="4972050" cy="3729037"/>
          </a:xfrm>
          <a:prstGeom prst="rect">
            <a:avLst/>
          </a:prstGeom>
          <a:noFill/>
          <a:ln w="12700">
            <a:solidFill>
              <a:prstClr val="black"/>
            </a:solidFill>
          </a:ln>
        </p:spPr>
        <p:txBody>
          <a:bodyPr vert="horz" lIns="92216" tIns="46108" rIns="92216" bIns="46108" rtlCol="0" anchor="ctr"/>
          <a:lstStyle/>
          <a:p>
            <a:pPr lvl="0"/>
            <a:endParaRPr lang="ja-JP" altLang="en-US" noProof="0"/>
          </a:p>
        </p:txBody>
      </p:sp>
      <p:sp>
        <p:nvSpPr>
          <p:cNvPr id="5" name="ノート プレースホルダー 4"/>
          <p:cNvSpPr>
            <a:spLocks noGrp="1"/>
          </p:cNvSpPr>
          <p:nvPr>
            <p:ph type="body" sz="quarter" idx="3"/>
          </p:nvPr>
        </p:nvSpPr>
        <p:spPr>
          <a:xfrm>
            <a:off x="680242" y="4720985"/>
            <a:ext cx="5446723" cy="4473102"/>
          </a:xfrm>
          <a:prstGeom prst="rect">
            <a:avLst/>
          </a:prstGeom>
        </p:spPr>
        <p:txBody>
          <a:bodyPr vert="horz" lIns="92216" tIns="46108" rIns="92216" bIns="46108" rtlCol="0"/>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6" name="フッター プレースホルダー 5"/>
          <p:cNvSpPr>
            <a:spLocks noGrp="1"/>
          </p:cNvSpPr>
          <p:nvPr>
            <p:ph type="ftr" sz="quarter" idx="4"/>
          </p:nvPr>
        </p:nvSpPr>
        <p:spPr>
          <a:xfrm>
            <a:off x="4" y="9440372"/>
            <a:ext cx="2950375" cy="497366"/>
          </a:xfrm>
          <a:prstGeom prst="rect">
            <a:avLst/>
          </a:prstGeom>
        </p:spPr>
        <p:txBody>
          <a:bodyPr vert="horz" lIns="92216" tIns="46108" rIns="92216" bIns="46108" rtlCol="0" anchor="b"/>
          <a:lstStyle>
            <a:lvl1pPr algn="l">
              <a:defRPr sz="1200"/>
            </a:lvl1pPr>
          </a:lstStyle>
          <a:p>
            <a:pPr>
              <a:defRPr/>
            </a:pPr>
            <a:endParaRPr lang="ja-JP" altLang="en-US"/>
          </a:p>
        </p:txBody>
      </p:sp>
      <p:sp>
        <p:nvSpPr>
          <p:cNvPr id="7" name="スライド番号プレースホルダー 6"/>
          <p:cNvSpPr>
            <a:spLocks noGrp="1"/>
          </p:cNvSpPr>
          <p:nvPr>
            <p:ph type="sldNum" sz="quarter" idx="5"/>
          </p:nvPr>
        </p:nvSpPr>
        <p:spPr>
          <a:xfrm>
            <a:off x="3855222" y="9440372"/>
            <a:ext cx="2950374" cy="497366"/>
          </a:xfrm>
          <a:prstGeom prst="rect">
            <a:avLst/>
          </a:prstGeom>
        </p:spPr>
        <p:txBody>
          <a:bodyPr vert="horz" lIns="92216" tIns="46108" rIns="92216" bIns="46108" rtlCol="0" anchor="b"/>
          <a:lstStyle>
            <a:lvl1pPr algn="r">
              <a:defRPr sz="1200"/>
            </a:lvl1pPr>
          </a:lstStyle>
          <a:p>
            <a:pPr>
              <a:defRPr/>
            </a:pPr>
            <a:fld id="{9BB1CCBB-ACEA-4F82-809A-ACF5026CB7D2}" type="slidenum">
              <a:rPr lang="ja-JP" altLang="en-US"/>
              <a:pPr>
                <a:defRPr/>
              </a:pPr>
              <a:t>‹#›</a:t>
            </a:fld>
            <a:endParaRPr lang="ja-JP" altLang="en-US"/>
          </a:p>
        </p:txBody>
      </p:sp>
    </p:spTree>
    <p:extLst>
      <p:ext uri="{BB962C8B-B14F-4D97-AF65-F5344CB8AC3E}">
        <p14:creationId xmlns:p14="http://schemas.microsoft.com/office/powerpoint/2010/main" val="403266093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9BB1CCBB-ACEA-4F82-809A-ACF5026CB7D2}" type="slidenum">
              <a:rPr lang="ja-JP" altLang="en-US" smtClean="0"/>
              <a:pPr>
                <a:defRPr/>
              </a:pPr>
              <a:t>2</a:t>
            </a:fld>
            <a:endParaRPr lang="ja-JP" altLang="en-US"/>
          </a:p>
        </p:txBody>
      </p:sp>
    </p:spTree>
    <p:extLst>
      <p:ext uri="{BB962C8B-B14F-4D97-AF65-F5344CB8AC3E}">
        <p14:creationId xmlns:p14="http://schemas.microsoft.com/office/powerpoint/2010/main" val="41161654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9BB1CCBB-ACEA-4F82-809A-ACF5026CB7D2}" type="slidenum">
              <a:rPr lang="ja-JP" altLang="en-US" smtClean="0"/>
              <a:pPr>
                <a:defRPr/>
              </a:pPr>
              <a:t>11</a:t>
            </a:fld>
            <a:endParaRPr lang="ja-JP" altLang="en-US"/>
          </a:p>
        </p:txBody>
      </p:sp>
    </p:spTree>
    <p:extLst>
      <p:ext uri="{BB962C8B-B14F-4D97-AF65-F5344CB8AC3E}">
        <p14:creationId xmlns:p14="http://schemas.microsoft.com/office/powerpoint/2010/main" val="16712140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9BB1CCBB-ACEA-4F82-809A-ACF5026CB7D2}" type="slidenum">
              <a:rPr lang="ja-JP" altLang="en-US" smtClean="0"/>
              <a:pPr>
                <a:defRPr/>
              </a:pPr>
              <a:t>12</a:t>
            </a:fld>
            <a:endParaRPr lang="ja-JP" altLang="en-US"/>
          </a:p>
        </p:txBody>
      </p:sp>
    </p:spTree>
    <p:extLst>
      <p:ext uri="{BB962C8B-B14F-4D97-AF65-F5344CB8AC3E}">
        <p14:creationId xmlns:p14="http://schemas.microsoft.com/office/powerpoint/2010/main" val="6673162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9BB1CCBB-ACEA-4F82-809A-ACF5026CB7D2}" type="slidenum">
              <a:rPr lang="ja-JP" altLang="en-US" smtClean="0"/>
              <a:pPr>
                <a:defRPr/>
              </a:pPr>
              <a:t>13</a:t>
            </a:fld>
            <a:endParaRPr lang="ja-JP" altLang="en-US"/>
          </a:p>
        </p:txBody>
      </p:sp>
    </p:spTree>
    <p:extLst>
      <p:ext uri="{BB962C8B-B14F-4D97-AF65-F5344CB8AC3E}">
        <p14:creationId xmlns:p14="http://schemas.microsoft.com/office/powerpoint/2010/main" val="10315105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9BB1CCBB-ACEA-4F82-809A-ACF5026CB7D2}" type="slidenum">
              <a:rPr lang="ja-JP" altLang="en-US" smtClean="0"/>
              <a:pPr>
                <a:defRPr/>
              </a:pPr>
              <a:t>14</a:t>
            </a:fld>
            <a:endParaRPr lang="ja-JP" altLang="en-US"/>
          </a:p>
        </p:txBody>
      </p:sp>
    </p:spTree>
    <p:extLst>
      <p:ext uri="{BB962C8B-B14F-4D97-AF65-F5344CB8AC3E}">
        <p14:creationId xmlns:p14="http://schemas.microsoft.com/office/powerpoint/2010/main" val="14295002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9BB1CCBB-ACEA-4F82-809A-ACF5026CB7D2}" type="slidenum">
              <a:rPr lang="ja-JP" altLang="en-US" smtClean="0"/>
              <a:pPr>
                <a:defRPr/>
              </a:pPr>
              <a:t>15</a:t>
            </a:fld>
            <a:endParaRPr lang="ja-JP" altLang="en-US"/>
          </a:p>
        </p:txBody>
      </p:sp>
    </p:spTree>
    <p:extLst>
      <p:ext uri="{BB962C8B-B14F-4D97-AF65-F5344CB8AC3E}">
        <p14:creationId xmlns:p14="http://schemas.microsoft.com/office/powerpoint/2010/main" val="31380730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9BB1CCBB-ACEA-4F82-809A-ACF5026CB7D2}" type="slidenum">
              <a:rPr lang="ja-JP" altLang="en-US" smtClean="0"/>
              <a:pPr>
                <a:defRPr/>
              </a:pPr>
              <a:t>16</a:t>
            </a:fld>
            <a:endParaRPr lang="ja-JP" altLang="en-US"/>
          </a:p>
        </p:txBody>
      </p:sp>
    </p:spTree>
    <p:extLst>
      <p:ext uri="{BB962C8B-B14F-4D97-AF65-F5344CB8AC3E}">
        <p14:creationId xmlns:p14="http://schemas.microsoft.com/office/powerpoint/2010/main" val="6138398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9BB1CCBB-ACEA-4F82-809A-ACF5026CB7D2}" type="slidenum">
              <a:rPr lang="ja-JP" altLang="en-US" smtClean="0"/>
              <a:pPr>
                <a:defRPr/>
              </a:pPr>
              <a:t>17</a:t>
            </a:fld>
            <a:endParaRPr lang="ja-JP" altLang="en-US"/>
          </a:p>
        </p:txBody>
      </p:sp>
    </p:spTree>
    <p:extLst>
      <p:ext uri="{BB962C8B-B14F-4D97-AF65-F5344CB8AC3E}">
        <p14:creationId xmlns:p14="http://schemas.microsoft.com/office/powerpoint/2010/main" val="40321564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9BB1CCBB-ACEA-4F82-809A-ACF5026CB7D2}" type="slidenum">
              <a:rPr lang="ja-JP" altLang="en-US" smtClean="0"/>
              <a:pPr>
                <a:defRPr/>
              </a:pPr>
              <a:t>18</a:t>
            </a:fld>
            <a:endParaRPr lang="ja-JP" altLang="en-US"/>
          </a:p>
        </p:txBody>
      </p:sp>
    </p:spTree>
    <p:extLst>
      <p:ext uri="{BB962C8B-B14F-4D97-AF65-F5344CB8AC3E}">
        <p14:creationId xmlns:p14="http://schemas.microsoft.com/office/powerpoint/2010/main" val="2136448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9BB1CCBB-ACEA-4F82-809A-ACF5026CB7D2}" type="slidenum">
              <a:rPr lang="ja-JP" altLang="en-US" smtClean="0"/>
              <a:pPr>
                <a:defRPr/>
              </a:pPr>
              <a:t>19</a:t>
            </a:fld>
            <a:endParaRPr lang="ja-JP" altLang="en-US"/>
          </a:p>
        </p:txBody>
      </p:sp>
    </p:spTree>
    <p:extLst>
      <p:ext uri="{BB962C8B-B14F-4D97-AF65-F5344CB8AC3E}">
        <p14:creationId xmlns:p14="http://schemas.microsoft.com/office/powerpoint/2010/main" val="5882997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9BB1CCBB-ACEA-4F82-809A-ACF5026CB7D2}" type="slidenum">
              <a:rPr lang="ja-JP" altLang="en-US" smtClean="0"/>
              <a:pPr>
                <a:defRPr/>
              </a:pPr>
              <a:t>20</a:t>
            </a:fld>
            <a:endParaRPr lang="ja-JP" altLang="en-US"/>
          </a:p>
        </p:txBody>
      </p:sp>
    </p:spTree>
    <p:extLst>
      <p:ext uri="{BB962C8B-B14F-4D97-AF65-F5344CB8AC3E}">
        <p14:creationId xmlns:p14="http://schemas.microsoft.com/office/powerpoint/2010/main" val="16418194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9BB1CCBB-ACEA-4F82-809A-ACF5026CB7D2}" type="slidenum">
              <a:rPr lang="ja-JP" altLang="en-US" smtClean="0"/>
              <a:pPr>
                <a:defRPr/>
              </a:pPr>
              <a:t>3</a:t>
            </a:fld>
            <a:endParaRPr lang="ja-JP" altLang="en-US"/>
          </a:p>
        </p:txBody>
      </p:sp>
    </p:spTree>
    <p:extLst>
      <p:ext uri="{BB962C8B-B14F-4D97-AF65-F5344CB8AC3E}">
        <p14:creationId xmlns:p14="http://schemas.microsoft.com/office/powerpoint/2010/main" val="20757210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9BB1CCBB-ACEA-4F82-809A-ACF5026CB7D2}" type="slidenum">
              <a:rPr lang="ja-JP" altLang="en-US" smtClean="0"/>
              <a:pPr>
                <a:defRPr/>
              </a:pPr>
              <a:t>21</a:t>
            </a:fld>
            <a:endParaRPr lang="ja-JP" altLang="en-US"/>
          </a:p>
        </p:txBody>
      </p:sp>
    </p:spTree>
    <p:extLst>
      <p:ext uri="{BB962C8B-B14F-4D97-AF65-F5344CB8AC3E}">
        <p14:creationId xmlns:p14="http://schemas.microsoft.com/office/powerpoint/2010/main" val="36069850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9BB1CCBB-ACEA-4F82-809A-ACF5026CB7D2}" type="slidenum">
              <a:rPr lang="ja-JP" altLang="en-US" smtClean="0"/>
              <a:pPr>
                <a:defRPr/>
              </a:pPr>
              <a:t>22</a:t>
            </a:fld>
            <a:endParaRPr lang="ja-JP" altLang="en-US"/>
          </a:p>
        </p:txBody>
      </p:sp>
    </p:spTree>
    <p:extLst>
      <p:ext uri="{BB962C8B-B14F-4D97-AF65-F5344CB8AC3E}">
        <p14:creationId xmlns:p14="http://schemas.microsoft.com/office/powerpoint/2010/main" val="34614829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9BB1CCBB-ACEA-4F82-809A-ACF5026CB7D2}" type="slidenum">
              <a:rPr lang="ja-JP" altLang="en-US" smtClean="0"/>
              <a:pPr>
                <a:defRPr/>
              </a:pPr>
              <a:t>23</a:t>
            </a:fld>
            <a:endParaRPr lang="ja-JP" altLang="en-US"/>
          </a:p>
        </p:txBody>
      </p:sp>
    </p:spTree>
    <p:extLst>
      <p:ext uri="{BB962C8B-B14F-4D97-AF65-F5344CB8AC3E}">
        <p14:creationId xmlns:p14="http://schemas.microsoft.com/office/powerpoint/2010/main" val="12517790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9BB1CCBB-ACEA-4F82-809A-ACF5026CB7D2}" type="slidenum">
              <a:rPr lang="ja-JP" altLang="en-US" smtClean="0"/>
              <a:pPr>
                <a:defRPr/>
              </a:pPr>
              <a:t>24</a:t>
            </a:fld>
            <a:endParaRPr lang="ja-JP" altLang="en-US"/>
          </a:p>
        </p:txBody>
      </p:sp>
    </p:spTree>
    <p:extLst>
      <p:ext uri="{BB962C8B-B14F-4D97-AF65-F5344CB8AC3E}">
        <p14:creationId xmlns:p14="http://schemas.microsoft.com/office/powerpoint/2010/main" val="26161908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9BB1CCBB-ACEA-4F82-809A-ACF5026CB7D2}" type="slidenum">
              <a:rPr lang="ja-JP" altLang="en-US" smtClean="0"/>
              <a:pPr>
                <a:defRPr/>
              </a:pPr>
              <a:t>25</a:t>
            </a:fld>
            <a:endParaRPr lang="ja-JP" altLang="en-US"/>
          </a:p>
        </p:txBody>
      </p:sp>
    </p:spTree>
    <p:extLst>
      <p:ext uri="{BB962C8B-B14F-4D97-AF65-F5344CB8AC3E}">
        <p14:creationId xmlns:p14="http://schemas.microsoft.com/office/powerpoint/2010/main" val="5722796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9BB1CCBB-ACEA-4F82-809A-ACF5026CB7D2}" type="slidenum">
              <a:rPr lang="ja-JP" altLang="en-US" smtClean="0"/>
              <a:pPr>
                <a:defRPr/>
              </a:pPr>
              <a:t>26</a:t>
            </a:fld>
            <a:endParaRPr lang="ja-JP" altLang="en-US"/>
          </a:p>
        </p:txBody>
      </p:sp>
    </p:spTree>
    <p:extLst>
      <p:ext uri="{BB962C8B-B14F-4D97-AF65-F5344CB8AC3E}">
        <p14:creationId xmlns:p14="http://schemas.microsoft.com/office/powerpoint/2010/main" val="2312046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9BB1CCBB-ACEA-4F82-809A-ACF5026CB7D2}" type="slidenum">
              <a:rPr lang="ja-JP" altLang="en-US" smtClean="0"/>
              <a:pPr>
                <a:defRPr/>
              </a:pPr>
              <a:t>27</a:t>
            </a:fld>
            <a:endParaRPr lang="ja-JP" altLang="en-US"/>
          </a:p>
        </p:txBody>
      </p:sp>
    </p:spTree>
    <p:extLst>
      <p:ext uri="{BB962C8B-B14F-4D97-AF65-F5344CB8AC3E}">
        <p14:creationId xmlns:p14="http://schemas.microsoft.com/office/powerpoint/2010/main" val="31696678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9BB1CCBB-ACEA-4F82-809A-ACF5026CB7D2}" type="slidenum">
              <a:rPr lang="ja-JP" altLang="en-US" smtClean="0"/>
              <a:pPr>
                <a:defRPr/>
              </a:pPr>
              <a:t>28</a:t>
            </a:fld>
            <a:endParaRPr lang="ja-JP" altLang="en-US"/>
          </a:p>
        </p:txBody>
      </p:sp>
    </p:spTree>
    <p:extLst>
      <p:ext uri="{BB962C8B-B14F-4D97-AF65-F5344CB8AC3E}">
        <p14:creationId xmlns:p14="http://schemas.microsoft.com/office/powerpoint/2010/main" val="6866736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9BB1CCBB-ACEA-4F82-809A-ACF5026CB7D2}" type="slidenum">
              <a:rPr lang="ja-JP" altLang="en-US" smtClean="0"/>
              <a:pPr>
                <a:defRPr/>
              </a:pPr>
              <a:t>29</a:t>
            </a:fld>
            <a:endParaRPr lang="ja-JP" altLang="en-US"/>
          </a:p>
        </p:txBody>
      </p:sp>
    </p:spTree>
    <p:extLst>
      <p:ext uri="{BB962C8B-B14F-4D97-AF65-F5344CB8AC3E}">
        <p14:creationId xmlns:p14="http://schemas.microsoft.com/office/powerpoint/2010/main" val="14961601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9BB1CCBB-ACEA-4F82-809A-ACF5026CB7D2}" type="slidenum">
              <a:rPr lang="ja-JP" altLang="en-US" smtClean="0"/>
              <a:pPr>
                <a:defRPr/>
              </a:pPr>
              <a:t>4</a:t>
            </a:fld>
            <a:endParaRPr lang="ja-JP" altLang="en-US"/>
          </a:p>
        </p:txBody>
      </p:sp>
    </p:spTree>
    <p:extLst>
      <p:ext uri="{BB962C8B-B14F-4D97-AF65-F5344CB8AC3E}">
        <p14:creationId xmlns:p14="http://schemas.microsoft.com/office/powerpoint/2010/main" val="22594988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9BB1CCBB-ACEA-4F82-809A-ACF5026CB7D2}" type="slidenum">
              <a:rPr lang="ja-JP" altLang="en-US" smtClean="0"/>
              <a:pPr>
                <a:defRPr/>
              </a:pPr>
              <a:t>5</a:t>
            </a:fld>
            <a:endParaRPr lang="ja-JP" altLang="en-US"/>
          </a:p>
        </p:txBody>
      </p:sp>
    </p:spTree>
    <p:extLst>
      <p:ext uri="{BB962C8B-B14F-4D97-AF65-F5344CB8AC3E}">
        <p14:creationId xmlns:p14="http://schemas.microsoft.com/office/powerpoint/2010/main" val="27787035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9BB1CCBB-ACEA-4F82-809A-ACF5026CB7D2}" type="slidenum">
              <a:rPr lang="ja-JP" altLang="en-US" smtClean="0"/>
              <a:pPr>
                <a:defRPr/>
              </a:pPr>
              <a:t>6</a:t>
            </a:fld>
            <a:endParaRPr lang="ja-JP" altLang="en-US"/>
          </a:p>
        </p:txBody>
      </p:sp>
    </p:spTree>
    <p:extLst>
      <p:ext uri="{BB962C8B-B14F-4D97-AF65-F5344CB8AC3E}">
        <p14:creationId xmlns:p14="http://schemas.microsoft.com/office/powerpoint/2010/main" val="37935031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9BB1CCBB-ACEA-4F82-809A-ACF5026CB7D2}" type="slidenum">
              <a:rPr lang="ja-JP" altLang="en-US" smtClean="0"/>
              <a:pPr>
                <a:defRPr/>
              </a:pPr>
              <a:t>7</a:t>
            </a:fld>
            <a:endParaRPr lang="ja-JP" altLang="en-US"/>
          </a:p>
        </p:txBody>
      </p:sp>
    </p:spTree>
    <p:extLst>
      <p:ext uri="{BB962C8B-B14F-4D97-AF65-F5344CB8AC3E}">
        <p14:creationId xmlns:p14="http://schemas.microsoft.com/office/powerpoint/2010/main" val="8390839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9BB1CCBB-ACEA-4F82-809A-ACF5026CB7D2}" type="slidenum">
              <a:rPr lang="ja-JP" altLang="en-US" smtClean="0"/>
              <a:pPr>
                <a:defRPr/>
              </a:pPr>
              <a:t>8</a:t>
            </a:fld>
            <a:endParaRPr lang="ja-JP" altLang="en-US"/>
          </a:p>
        </p:txBody>
      </p:sp>
    </p:spTree>
    <p:extLst>
      <p:ext uri="{BB962C8B-B14F-4D97-AF65-F5344CB8AC3E}">
        <p14:creationId xmlns:p14="http://schemas.microsoft.com/office/powerpoint/2010/main" val="11066428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9BB1CCBB-ACEA-4F82-809A-ACF5026CB7D2}" type="slidenum">
              <a:rPr lang="ja-JP" altLang="en-US" smtClean="0"/>
              <a:pPr>
                <a:defRPr/>
              </a:pPr>
              <a:t>9</a:t>
            </a:fld>
            <a:endParaRPr lang="ja-JP" altLang="en-US"/>
          </a:p>
        </p:txBody>
      </p:sp>
    </p:spTree>
    <p:extLst>
      <p:ext uri="{BB962C8B-B14F-4D97-AF65-F5344CB8AC3E}">
        <p14:creationId xmlns:p14="http://schemas.microsoft.com/office/powerpoint/2010/main" val="9974159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9BB1CCBB-ACEA-4F82-809A-ACF5026CB7D2}" type="slidenum">
              <a:rPr lang="ja-JP" altLang="en-US" smtClean="0"/>
              <a:pPr>
                <a:defRPr/>
              </a:pPr>
              <a:t>10</a:t>
            </a:fld>
            <a:endParaRPr lang="ja-JP" altLang="en-US"/>
          </a:p>
        </p:txBody>
      </p:sp>
    </p:spTree>
    <p:extLst>
      <p:ext uri="{BB962C8B-B14F-4D97-AF65-F5344CB8AC3E}">
        <p14:creationId xmlns:p14="http://schemas.microsoft.com/office/powerpoint/2010/main" val="5306400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727AC45-CE4F-8063-7537-70AD4FBBDD3A}"/>
              </a:ext>
            </a:extLst>
          </p:cNvPr>
          <p:cNvSpPr>
            <a:spLocks noGrp="1"/>
          </p:cNvSpPr>
          <p:nvPr>
            <p:ph type="ctrTitle"/>
          </p:nvPr>
        </p:nvSpPr>
        <p:spPr>
          <a:xfrm>
            <a:off x="1143000" y="1122363"/>
            <a:ext cx="6858000" cy="2387600"/>
          </a:xfrm>
        </p:spPr>
        <p:txBody>
          <a:bodyPr anchor="b"/>
          <a:lstStyle>
            <a:lvl1pPr algn="ctr">
              <a:defRPr sz="45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9061C7B6-31CF-145D-FA20-DD60FAF0FC8F}"/>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927F5B28-8737-7D12-74D9-DBA347AE8D66}"/>
              </a:ext>
            </a:extLst>
          </p:cNvPr>
          <p:cNvSpPr>
            <a:spLocks noGrp="1"/>
          </p:cNvSpPr>
          <p:nvPr>
            <p:ph type="dt" sz="half" idx="10"/>
          </p:nvPr>
        </p:nvSpPr>
        <p:spPr/>
        <p:txBody>
          <a:bodyPr/>
          <a:lstStyle/>
          <a:p>
            <a:fld id="{BDD62C73-FA8A-4409-B017-5E7F56147740}" type="datetime1">
              <a:rPr kumimoji="1" lang="ja-JP" altLang="en-US" smtClean="0"/>
              <a:t>2024/11/7</a:t>
            </a:fld>
            <a:endParaRPr kumimoji="1" lang="ja-JP" altLang="en-US"/>
          </a:p>
        </p:txBody>
      </p:sp>
      <p:sp>
        <p:nvSpPr>
          <p:cNvPr id="5" name="フッター プレースホルダー 4">
            <a:extLst>
              <a:ext uri="{FF2B5EF4-FFF2-40B4-BE49-F238E27FC236}">
                <a16:creationId xmlns:a16="http://schemas.microsoft.com/office/drawing/2014/main" id="{A7B22665-8C75-BF7D-BE5F-E0966DD931B0}"/>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4B4A3D38-D701-A39B-A5E5-3D779C756BA1}"/>
              </a:ext>
            </a:extLst>
          </p:cNvPr>
          <p:cNvSpPr>
            <a:spLocks noGrp="1"/>
          </p:cNvSpPr>
          <p:nvPr>
            <p:ph type="sldNum" sz="quarter" idx="12"/>
          </p:nvPr>
        </p:nvSpPr>
        <p:spPr/>
        <p:txBody>
          <a:bodyPr/>
          <a:lstStyle/>
          <a:p>
            <a:fld id="{0ED13A0F-0369-4BA5-AF75-925A3BB86035}" type="slidenum">
              <a:rPr kumimoji="1" lang="ja-JP" altLang="en-US" smtClean="0"/>
              <a:t>‹#›</a:t>
            </a:fld>
            <a:endParaRPr kumimoji="1" lang="ja-JP" altLang="en-US"/>
          </a:p>
        </p:txBody>
      </p:sp>
    </p:spTree>
    <p:extLst>
      <p:ext uri="{BB962C8B-B14F-4D97-AF65-F5344CB8AC3E}">
        <p14:creationId xmlns:p14="http://schemas.microsoft.com/office/powerpoint/2010/main" val="3270183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6E2F067-3FBA-8347-D7B2-3AB487CB4A3F}"/>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742E0AD5-66BC-C42E-7150-7754597A1AAC}"/>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EFC360E-BB84-671A-A820-6161C41190B9}"/>
              </a:ext>
            </a:extLst>
          </p:cNvPr>
          <p:cNvSpPr>
            <a:spLocks noGrp="1"/>
          </p:cNvSpPr>
          <p:nvPr>
            <p:ph type="dt" sz="half" idx="10"/>
          </p:nvPr>
        </p:nvSpPr>
        <p:spPr/>
        <p:txBody>
          <a:bodyPr/>
          <a:lstStyle/>
          <a:p>
            <a:fld id="{B63AEB75-6EE3-48F1-9AFE-C0BEC4AE7A77}" type="datetime1">
              <a:rPr kumimoji="1" lang="ja-JP" altLang="en-US" smtClean="0"/>
              <a:t>2024/11/7</a:t>
            </a:fld>
            <a:endParaRPr kumimoji="1" lang="ja-JP" altLang="en-US"/>
          </a:p>
        </p:txBody>
      </p:sp>
      <p:sp>
        <p:nvSpPr>
          <p:cNvPr id="5" name="フッター プレースホルダー 4">
            <a:extLst>
              <a:ext uri="{FF2B5EF4-FFF2-40B4-BE49-F238E27FC236}">
                <a16:creationId xmlns:a16="http://schemas.microsoft.com/office/drawing/2014/main" id="{54AC289E-4314-0DF4-AC95-61DF0A2203AA}"/>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8792B63-1321-20C2-5DE9-B8F670DFA2D7}"/>
              </a:ext>
            </a:extLst>
          </p:cNvPr>
          <p:cNvSpPr>
            <a:spLocks noGrp="1"/>
          </p:cNvSpPr>
          <p:nvPr>
            <p:ph type="sldNum" sz="quarter" idx="12"/>
          </p:nvPr>
        </p:nvSpPr>
        <p:spPr/>
        <p:txBody>
          <a:bodyPr/>
          <a:lstStyle/>
          <a:p>
            <a:fld id="{E40F022D-317B-4D66-8E4E-C3387A41D09E}" type="slidenum">
              <a:rPr kumimoji="1" lang="ja-JP" altLang="en-US" smtClean="0"/>
              <a:t>‹#›</a:t>
            </a:fld>
            <a:endParaRPr kumimoji="1" lang="ja-JP" altLang="en-US"/>
          </a:p>
        </p:txBody>
      </p:sp>
    </p:spTree>
    <p:extLst>
      <p:ext uri="{BB962C8B-B14F-4D97-AF65-F5344CB8AC3E}">
        <p14:creationId xmlns:p14="http://schemas.microsoft.com/office/powerpoint/2010/main" val="29010604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B38822B8-A267-EAAC-E36E-E0B8FE75DD1F}"/>
              </a:ext>
            </a:extLst>
          </p:cNvPr>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8226B6A8-5B55-6802-E915-DD5D50DCCCCE}"/>
              </a:ext>
            </a:extLst>
          </p:cNvPr>
          <p:cNvSpPr>
            <a:spLocks noGrp="1"/>
          </p:cNvSpPr>
          <p:nvPr>
            <p:ph type="body" orient="vert" idx="1"/>
          </p:nvPr>
        </p:nvSpPr>
        <p:spPr>
          <a:xfrm>
            <a:off x="628650" y="365125"/>
            <a:ext cx="58007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0B388688-B797-A3A6-7359-737C0B76B721}"/>
              </a:ext>
            </a:extLst>
          </p:cNvPr>
          <p:cNvSpPr>
            <a:spLocks noGrp="1"/>
          </p:cNvSpPr>
          <p:nvPr>
            <p:ph type="dt" sz="half" idx="10"/>
          </p:nvPr>
        </p:nvSpPr>
        <p:spPr/>
        <p:txBody>
          <a:bodyPr/>
          <a:lstStyle/>
          <a:p>
            <a:pPr>
              <a:defRPr/>
            </a:pPr>
            <a:fld id="{E9A8A8E9-21BE-4128-AEBF-6754D3C9418A}" type="datetime1">
              <a:rPr lang="ja-JP" altLang="en-US" smtClean="0"/>
              <a:t>2024/11/7</a:t>
            </a:fld>
            <a:endParaRPr lang="ja-JP" altLang="en-US"/>
          </a:p>
        </p:txBody>
      </p:sp>
      <p:sp>
        <p:nvSpPr>
          <p:cNvPr id="5" name="フッター プレースホルダー 4">
            <a:extLst>
              <a:ext uri="{FF2B5EF4-FFF2-40B4-BE49-F238E27FC236}">
                <a16:creationId xmlns:a16="http://schemas.microsoft.com/office/drawing/2014/main" id="{C6FFFDB0-4CA2-C736-E017-544ADC42FC88}"/>
              </a:ext>
            </a:extLst>
          </p:cNvPr>
          <p:cNvSpPr>
            <a:spLocks noGrp="1"/>
          </p:cNvSpPr>
          <p:nvPr>
            <p:ph type="ftr" sz="quarter" idx="11"/>
          </p:nvPr>
        </p:nvSpPr>
        <p:spPr/>
        <p:txBody>
          <a:bodyPr/>
          <a:lstStyle/>
          <a:p>
            <a:pPr>
              <a:defRPr/>
            </a:pPr>
            <a:endParaRPr lang="ja-JP" altLang="en-US"/>
          </a:p>
        </p:txBody>
      </p:sp>
      <p:sp>
        <p:nvSpPr>
          <p:cNvPr id="6" name="スライド番号プレースホルダー 5">
            <a:extLst>
              <a:ext uri="{FF2B5EF4-FFF2-40B4-BE49-F238E27FC236}">
                <a16:creationId xmlns:a16="http://schemas.microsoft.com/office/drawing/2014/main" id="{58400350-1739-7824-CBCC-CD79C8E57709}"/>
              </a:ext>
            </a:extLst>
          </p:cNvPr>
          <p:cNvSpPr>
            <a:spLocks noGrp="1"/>
          </p:cNvSpPr>
          <p:nvPr>
            <p:ph type="sldNum" sz="quarter" idx="12"/>
          </p:nvPr>
        </p:nvSpPr>
        <p:spPr/>
        <p:txBody>
          <a:bodyPr/>
          <a:lstStyle/>
          <a:p>
            <a:pPr>
              <a:defRPr/>
            </a:pPr>
            <a:fld id="{DB51FC02-AB02-4AFB-AAE9-5DB692927E8D}" type="slidenum">
              <a:rPr lang="ja-JP" altLang="en-US" smtClean="0"/>
              <a:pPr>
                <a:defRPr/>
              </a:pPr>
              <a:t>‹#›</a:t>
            </a:fld>
            <a:endParaRPr lang="ja-JP" altLang="en-US"/>
          </a:p>
        </p:txBody>
      </p:sp>
    </p:spTree>
    <p:extLst>
      <p:ext uri="{BB962C8B-B14F-4D97-AF65-F5344CB8AC3E}">
        <p14:creationId xmlns:p14="http://schemas.microsoft.com/office/powerpoint/2010/main" val="2363916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9AD55AE-22DE-2E3E-FA69-9147F4CAF481}"/>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9CFF43E1-E5D0-FA0A-D3A8-1C528C492B09}"/>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BDA8B522-8090-19C9-5F8C-B02FC7CA11F7}"/>
              </a:ext>
            </a:extLst>
          </p:cNvPr>
          <p:cNvSpPr>
            <a:spLocks noGrp="1"/>
          </p:cNvSpPr>
          <p:nvPr>
            <p:ph type="dt" sz="half" idx="10"/>
          </p:nvPr>
        </p:nvSpPr>
        <p:spPr/>
        <p:txBody>
          <a:bodyPr/>
          <a:lstStyle/>
          <a:p>
            <a:fld id="{0273A577-3342-41A1-AA15-307680B8CDBD}" type="datetime1">
              <a:rPr kumimoji="1" lang="ja-JP" altLang="en-US" smtClean="0"/>
              <a:t>2024/11/7</a:t>
            </a:fld>
            <a:endParaRPr kumimoji="1" lang="ja-JP" altLang="en-US"/>
          </a:p>
        </p:txBody>
      </p:sp>
      <p:sp>
        <p:nvSpPr>
          <p:cNvPr id="5" name="フッター プレースホルダー 4">
            <a:extLst>
              <a:ext uri="{FF2B5EF4-FFF2-40B4-BE49-F238E27FC236}">
                <a16:creationId xmlns:a16="http://schemas.microsoft.com/office/drawing/2014/main" id="{CB15C0C5-A80A-F023-AD45-C821EAD5F5E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2D5F7B0-D7E4-6A36-06BE-7A547D1522EB}"/>
              </a:ext>
            </a:extLst>
          </p:cNvPr>
          <p:cNvSpPr>
            <a:spLocks noGrp="1"/>
          </p:cNvSpPr>
          <p:nvPr>
            <p:ph type="sldNum" sz="quarter" idx="12"/>
          </p:nvPr>
        </p:nvSpPr>
        <p:spPr/>
        <p:txBody>
          <a:bodyPr/>
          <a:lstStyle/>
          <a:p>
            <a:fld id="{72ACC13A-C490-4578-9842-9594D494F206}" type="slidenum">
              <a:rPr kumimoji="1" lang="ja-JP" altLang="en-US" smtClean="0"/>
              <a:t>‹#›</a:t>
            </a:fld>
            <a:endParaRPr kumimoji="1" lang="ja-JP" altLang="en-US"/>
          </a:p>
        </p:txBody>
      </p:sp>
    </p:spTree>
    <p:extLst>
      <p:ext uri="{BB962C8B-B14F-4D97-AF65-F5344CB8AC3E}">
        <p14:creationId xmlns:p14="http://schemas.microsoft.com/office/powerpoint/2010/main" val="1832400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A2C9AEB-8D96-D96C-FD07-CD5707ABA364}"/>
              </a:ext>
            </a:extLst>
          </p:cNvPr>
          <p:cNvSpPr>
            <a:spLocks noGrp="1"/>
          </p:cNvSpPr>
          <p:nvPr>
            <p:ph type="title"/>
          </p:nvPr>
        </p:nvSpPr>
        <p:spPr>
          <a:xfrm>
            <a:off x="623888" y="1709739"/>
            <a:ext cx="7886700" cy="2852737"/>
          </a:xfrm>
        </p:spPr>
        <p:txBody>
          <a:bodyPr anchor="b"/>
          <a:lstStyle>
            <a:lvl1pPr>
              <a:defRPr sz="45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3D96BB7F-DF01-6BFB-C6D5-344999B2A0D8}"/>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E7388A46-4525-F8C6-C399-4F4CDB154B34}"/>
              </a:ext>
            </a:extLst>
          </p:cNvPr>
          <p:cNvSpPr>
            <a:spLocks noGrp="1"/>
          </p:cNvSpPr>
          <p:nvPr>
            <p:ph type="dt" sz="half" idx="10"/>
          </p:nvPr>
        </p:nvSpPr>
        <p:spPr/>
        <p:txBody>
          <a:bodyPr/>
          <a:lstStyle/>
          <a:p>
            <a:pPr>
              <a:defRPr/>
            </a:pPr>
            <a:fld id="{4BA51652-7CF4-4F41-84AD-00B0BB345EC6}" type="datetime1">
              <a:rPr lang="ja-JP" altLang="en-US" smtClean="0"/>
              <a:t>2024/11/7</a:t>
            </a:fld>
            <a:endParaRPr lang="ja-JP" altLang="en-US"/>
          </a:p>
        </p:txBody>
      </p:sp>
      <p:sp>
        <p:nvSpPr>
          <p:cNvPr id="5" name="フッター プレースホルダー 4">
            <a:extLst>
              <a:ext uri="{FF2B5EF4-FFF2-40B4-BE49-F238E27FC236}">
                <a16:creationId xmlns:a16="http://schemas.microsoft.com/office/drawing/2014/main" id="{4489F520-9E4C-4A09-DF80-3B48DA90D01B}"/>
              </a:ext>
            </a:extLst>
          </p:cNvPr>
          <p:cNvSpPr>
            <a:spLocks noGrp="1"/>
          </p:cNvSpPr>
          <p:nvPr>
            <p:ph type="ftr" sz="quarter" idx="11"/>
          </p:nvPr>
        </p:nvSpPr>
        <p:spPr/>
        <p:txBody>
          <a:bodyPr/>
          <a:lstStyle/>
          <a:p>
            <a:pPr>
              <a:defRPr/>
            </a:pPr>
            <a:endParaRPr lang="ja-JP" altLang="en-US"/>
          </a:p>
        </p:txBody>
      </p:sp>
      <p:sp>
        <p:nvSpPr>
          <p:cNvPr id="6" name="スライド番号プレースホルダー 5">
            <a:extLst>
              <a:ext uri="{FF2B5EF4-FFF2-40B4-BE49-F238E27FC236}">
                <a16:creationId xmlns:a16="http://schemas.microsoft.com/office/drawing/2014/main" id="{91E64867-0F21-9711-9F6B-AE3ABB43B397}"/>
              </a:ext>
            </a:extLst>
          </p:cNvPr>
          <p:cNvSpPr>
            <a:spLocks noGrp="1"/>
          </p:cNvSpPr>
          <p:nvPr>
            <p:ph type="sldNum" sz="quarter" idx="12"/>
          </p:nvPr>
        </p:nvSpPr>
        <p:spPr/>
        <p:txBody>
          <a:bodyPr/>
          <a:lstStyle/>
          <a:p>
            <a:pPr>
              <a:defRPr/>
            </a:pPr>
            <a:fld id="{618FA14E-586B-4282-A056-B859CA90BC95}" type="slidenum">
              <a:rPr lang="ja-JP" altLang="en-US" smtClean="0"/>
              <a:pPr>
                <a:defRPr/>
              </a:pPr>
              <a:t>‹#›</a:t>
            </a:fld>
            <a:endParaRPr lang="ja-JP" altLang="en-US"/>
          </a:p>
        </p:txBody>
      </p:sp>
    </p:spTree>
    <p:extLst>
      <p:ext uri="{BB962C8B-B14F-4D97-AF65-F5344CB8AC3E}">
        <p14:creationId xmlns:p14="http://schemas.microsoft.com/office/powerpoint/2010/main" val="6696453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F9444D3-B1E9-B62B-7114-4EA31669F697}"/>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C514183D-B90F-D653-C60F-A557F8355BBF}"/>
              </a:ext>
            </a:extLst>
          </p:cNvPr>
          <p:cNvSpPr>
            <a:spLocks noGrp="1"/>
          </p:cNvSpPr>
          <p:nvPr>
            <p:ph sz="half" idx="1"/>
          </p:nvPr>
        </p:nvSpPr>
        <p:spPr>
          <a:xfrm>
            <a:off x="6286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E72C4C27-05EB-8489-AFC0-4355ADE73486}"/>
              </a:ext>
            </a:extLst>
          </p:cNvPr>
          <p:cNvSpPr>
            <a:spLocks noGrp="1"/>
          </p:cNvSpPr>
          <p:nvPr>
            <p:ph sz="half" idx="2"/>
          </p:nvPr>
        </p:nvSpPr>
        <p:spPr>
          <a:xfrm>
            <a:off x="46291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4E2CB5BC-3121-2421-8F42-7C02FA662447}"/>
              </a:ext>
            </a:extLst>
          </p:cNvPr>
          <p:cNvSpPr>
            <a:spLocks noGrp="1"/>
          </p:cNvSpPr>
          <p:nvPr>
            <p:ph type="dt" sz="half" idx="10"/>
          </p:nvPr>
        </p:nvSpPr>
        <p:spPr/>
        <p:txBody>
          <a:bodyPr/>
          <a:lstStyle/>
          <a:p>
            <a:pPr>
              <a:defRPr/>
            </a:pPr>
            <a:fld id="{BEF87374-BCA9-4580-A365-C357E3FF10ED}" type="datetime1">
              <a:rPr lang="ja-JP" altLang="en-US" smtClean="0"/>
              <a:t>2024/11/7</a:t>
            </a:fld>
            <a:endParaRPr lang="ja-JP" altLang="en-US"/>
          </a:p>
        </p:txBody>
      </p:sp>
      <p:sp>
        <p:nvSpPr>
          <p:cNvPr id="6" name="フッター プレースホルダー 5">
            <a:extLst>
              <a:ext uri="{FF2B5EF4-FFF2-40B4-BE49-F238E27FC236}">
                <a16:creationId xmlns:a16="http://schemas.microsoft.com/office/drawing/2014/main" id="{FD7349AA-71B3-A6F0-3A35-A8D51DDF9447}"/>
              </a:ext>
            </a:extLst>
          </p:cNvPr>
          <p:cNvSpPr>
            <a:spLocks noGrp="1"/>
          </p:cNvSpPr>
          <p:nvPr>
            <p:ph type="ftr" sz="quarter" idx="11"/>
          </p:nvPr>
        </p:nvSpPr>
        <p:spPr/>
        <p:txBody>
          <a:bodyPr/>
          <a:lstStyle/>
          <a:p>
            <a:pPr>
              <a:defRPr/>
            </a:pPr>
            <a:endParaRPr lang="ja-JP" altLang="en-US"/>
          </a:p>
        </p:txBody>
      </p:sp>
      <p:sp>
        <p:nvSpPr>
          <p:cNvPr id="7" name="スライド番号プレースホルダー 6">
            <a:extLst>
              <a:ext uri="{FF2B5EF4-FFF2-40B4-BE49-F238E27FC236}">
                <a16:creationId xmlns:a16="http://schemas.microsoft.com/office/drawing/2014/main" id="{61AFA82F-3FEA-3345-4C63-D427B343B421}"/>
              </a:ext>
            </a:extLst>
          </p:cNvPr>
          <p:cNvSpPr>
            <a:spLocks noGrp="1"/>
          </p:cNvSpPr>
          <p:nvPr>
            <p:ph type="sldNum" sz="quarter" idx="12"/>
          </p:nvPr>
        </p:nvSpPr>
        <p:spPr/>
        <p:txBody>
          <a:bodyPr/>
          <a:lstStyle/>
          <a:p>
            <a:pPr>
              <a:defRPr/>
            </a:pPr>
            <a:fld id="{D0667CFF-3F00-4F35-987C-84BD7679E3DF}" type="slidenum">
              <a:rPr lang="ja-JP" altLang="en-US" smtClean="0"/>
              <a:pPr>
                <a:defRPr/>
              </a:pPr>
              <a:t>‹#›</a:t>
            </a:fld>
            <a:endParaRPr lang="ja-JP" altLang="en-US"/>
          </a:p>
        </p:txBody>
      </p:sp>
    </p:spTree>
    <p:extLst>
      <p:ext uri="{BB962C8B-B14F-4D97-AF65-F5344CB8AC3E}">
        <p14:creationId xmlns:p14="http://schemas.microsoft.com/office/powerpoint/2010/main" val="11739863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DA3098D-7F43-D06F-AB43-FA28CDBF542F}"/>
              </a:ext>
            </a:extLst>
          </p:cNvPr>
          <p:cNvSpPr>
            <a:spLocks noGrp="1"/>
          </p:cNvSpPr>
          <p:nvPr>
            <p:ph type="title"/>
          </p:nvPr>
        </p:nvSpPr>
        <p:spPr>
          <a:xfrm>
            <a:off x="629841" y="365126"/>
            <a:ext cx="78867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7BE4CF3B-649D-A0AC-8E98-ECE7B0A668A2}"/>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2C46CD40-B3FE-9D7F-0C51-AC05F74F2AA0}"/>
              </a:ext>
            </a:extLst>
          </p:cNvPr>
          <p:cNvSpPr>
            <a:spLocks noGrp="1"/>
          </p:cNvSpPr>
          <p:nvPr>
            <p:ph sz="half" idx="2"/>
          </p:nvPr>
        </p:nvSpPr>
        <p:spPr>
          <a:xfrm>
            <a:off x="629842" y="2505075"/>
            <a:ext cx="386834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67EA9646-27A3-24C5-E61D-26077A73262C}"/>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F8DAF08B-2595-AEBC-BEA7-FCE6950A440C}"/>
              </a:ext>
            </a:extLst>
          </p:cNvPr>
          <p:cNvSpPr>
            <a:spLocks noGrp="1"/>
          </p:cNvSpPr>
          <p:nvPr>
            <p:ph sz="quarter" idx="4"/>
          </p:nvPr>
        </p:nvSpPr>
        <p:spPr>
          <a:xfrm>
            <a:off x="4629150" y="2505075"/>
            <a:ext cx="3887391"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6DCE309D-F875-D187-0972-B9457E24E510}"/>
              </a:ext>
            </a:extLst>
          </p:cNvPr>
          <p:cNvSpPr>
            <a:spLocks noGrp="1"/>
          </p:cNvSpPr>
          <p:nvPr>
            <p:ph type="dt" sz="half" idx="10"/>
          </p:nvPr>
        </p:nvSpPr>
        <p:spPr/>
        <p:txBody>
          <a:bodyPr/>
          <a:lstStyle/>
          <a:p>
            <a:pPr>
              <a:defRPr/>
            </a:pPr>
            <a:fld id="{AAE0EFC5-AEAF-4715-9A06-E6838EE7E36B}" type="datetime1">
              <a:rPr lang="ja-JP" altLang="en-US" smtClean="0"/>
              <a:t>2024/11/7</a:t>
            </a:fld>
            <a:endParaRPr lang="ja-JP" altLang="en-US"/>
          </a:p>
        </p:txBody>
      </p:sp>
      <p:sp>
        <p:nvSpPr>
          <p:cNvPr id="8" name="フッター プレースホルダー 7">
            <a:extLst>
              <a:ext uri="{FF2B5EF4-FFF2-40B4-BE49-F238E27FC236}">
                <a16:creationId xmlns:a16="http://schemas.microsoft.com/office/drawing/2014/main" id="{75733F95-D74E-E3C4-B63D-7A4EF499765C}"/>
              </a:ext>
            </a:extLst>
          </p:cNvPr>
          <p:cNvSpPr>
            <a:spLocks noGrp="1"/>
          </p:cNvSpPr>
          <p:nvPr>
            <p:ph type="ftr" sz="quarter" idx="11"/>
          </p:nvPr>
        </p:nvSpPr>
        <p:spPr/>
        <p:txBody>
          <a:bodyPr/>
          <a:lstStyle/>
          <a:p>
            <a:pPr>
              <a:defRPr/>
            </a:pPr>
            <a:endParaRPr lang="ja-JP" altLang="en-US"/>
          </a:p>
        </p:txBody>
      </p:sp>
      <p:sp>
        <p:nvSpPr>
          <p:cNvPr id="9" name="スライド番号プレースホルダー 8">
            <a:extLst>
              <a:ext uri="{FF2B5EF4-FFF2-40B4-BE49-F238E27FC236}">
                <a16:creationId xmlns:a16="http://schemas.microsoft.com/office/drawing/2014/main" id="{3047A707-8863-305E-7185-045F8D3551E0}"/>
              </a:ext>
            </a:extLst>
          </p:cNvPr>
          <p:cNvSpPr>
            <a:spLocks noGrp="1"/>
          </p:cNvSpPr>
          <p:nvPr>
            <p:ph type="sldNum" sz="quarter" idx="12"/>
          </p:nvPr>
        </p:nvSpPr>
        <p:spPr/>
        <p:txBody>
          <a:bodyPr/>
          <a:lstStyle/>
          <a:p>
            <a:pPr>
              <a:defRPr/>
            </a:pPr>
            <a:fld id="{21F99592-96AB-432B-98A8-B079021EB5A7}" type="slidenum">
              <a:rPr lang="ja-JP" altLang="en-US" smtClean="0"/>
              <a:pPr>
                <a:defRPr/>
              </a:pPr>
              <a:t>‹#›</a:t>
            </a:fld>
            <a:endParaRPr lang="ja-JP" altLang="en-US"/>
          </a:p>
        </p:txBody>
      </p:sp>
    </p:spTree>
    <p:extLst>
      <p:ext uri="{BB962C8B-B14F-4D97-AF65-F5344CB8AC3E}">
        <p14:creationId xmlns:p14="http://schemas.microsoft.com/office/powerpoint/2010/main" val="27818692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8E9F2C1-856F-FC3A-9A1C-5A946B61C1FA}"/>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93CBD0F1-F7FA-33B2-A442-907101B8DB7C}"/>
              </a:ext>
            </a:extLst>
          </p:cNvPr>
          <p:cNvSpPr>
            <a:spLocks noGrp="1"/>
          </p:cNvSpPr>
          <p:nvPr>
            <p:ph type="dt" sz="half" idx="10"/>
          </p:nvPr>
        </p:nvSpPr>
        <p:spPr/>
        <p:txBody>
          <a:bodyPr/>
          <a:lstStyle/>
          <a:p>
            <a:pPr>
              <a:defRPr/>
            </a:pPr>
            <a:fld id="{435F2EA6-8288-4CF8-97EA-B5F53287B28C}" type="datetime1">
              <a:rPr lang="ja-JP" altLang="en-US" smtClean="0"/>
              <a:t>2024/11/7</a:t>
            </a:fld>
            <a:endParaRPr lang="ja-JP" altLang="en-US"/>
          </a:p>
        </p:txBody>
      </p:sp>
      <p:sp>
        <p:nvSpPr>
          <p:cNvPr id="4" name="フッター プレースホルダー 3">
            <a:extLst>
              <a:ext uri="{FF2B5EF4-FFF2-40B4-BE49-F238E27FC236}">
                <a16:creationId xmlns:a16="http://schemas.microsoft.com/office/drawing/2014/main" id="{6E875865-2F3B-1FA5-5F3A-CD19C7572B20}"/>
              </a:ext>
            </a:extLst>
          </p:cNvPr>
          <p:cNvSpPr>
            <a:spLocks noGrp="1"/>
          </p:cNvSpPr>
          <p:nvPr>
            <p:ph type="ftr" sz="quarter" idx="11"/>
          </p:nvPr>
        </p:nvSpPr>
        <p:spPr/>
        <p:txBody>
          <a:bodyPr/>
          <a:lstStyle/>
          <a:p>
            <a:pPr>
              <a:defRPr/>
            </a:pPr>
            <a:endParaRPr lang="ja-JP" altLang="en-US"/>
          </a:p>
        </p:txBody>
      </p:sp>
      <p:sp>
        <p:nvSpPr>
          <p:cNvPr id="5" name="スライド番号プレースホルダー 4">
            <a:extLst>
              <a:ext uri="{FF2B5EF4-FFF2-40B4-BE49-F238E27FC236}">
                <a16:creationId xmlns:a16="http://schemas.microsoft.com/office/drawing/2014/main" id="{11DEE311-D268-CD77-2CD0-7E39B748065B}"/>
              </a:ext>
            </a:extLst>
          </p:cNvPr>
          <p:cNvSpPr>
            <a:spLocks noGrp="1"/>
          </p:cNvSpPr>
          <p:nvPr>
            <p:ph type="sldNum" sz="quarter" idx="12"/>
          </p:nvPr>
        </p:nvSpPr>
        <p:spPr/>
        <p:txBody>
          <a:bodyPr/>
          <a:lstStyle/>
          <a:p>
            <a:pPr>
              <a:defRPr/>
            </a:pPr>
            <a:fld id="{630BCF00-CD94-4CE4-8C6D-7BBDADBB1E9E}" type="slidenum">
              <a:rPr lang="ja-JP" altLang="en-US" smtClean="0"/>
              <a:pPr>
                <a:defRPr/>
              </a:pPr>
              <a:t>‹#›</a:t>
            </a:fld>
            <a:endParaRPr lang="ja-JP" altLang="en-US"/>
          </a:p>
        </p:txBody>
      </p:sp>
    </p:spTree>
    <p:extLst>
      <p:ext uri="{BB962C8B-B14F-4D97-AF65-F5344CB8AC3E}">
        <p14:creationId xmlns:p14="http://schemas.microsoft.com/office/powerpoint/2010/main" val="18772913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F8A3F570-FA7B-EEAD-9106-E097C9D6A9A5}"/>
              </a:ext>
            </a:extLst>
          </p:cNvPr>
          <p:cNvSpPr>
            <a:spLocks noGrp="1"/>
          </p:cNvSpPr>
          <p:nvPr>
            <p:ph type="dt" sz="half" idx="10"/>
          </p:nvPr>
        </p:nvSpPr>
        <p:spPr/>
        <p:txBody>
          <a:bodyPr/>
          <a:lstStyle/>
          <a:p>
            <a:pPr>
              <a:defRPr/>
            </a:pPr>
            <a:fld id="{84454187-B301-4FEC-96BE-DFC6980EDF48}" type="datetime1">
              <a:rPr lang="ja-JP" altLang="en-US" smtClean="0"/>
              <a:t>2024/11/7</a:t>
            </a:fld>
            <a:endParaRPr lang="ja-JP" altLang="en-US"/>
          </a:p>
        </p:txBody>
      </p:sp>
      <p:sp>
        <p:nvSpPr>
          <p:cNvPr id="3" name="フッター プレースホルダー 2">
            <a:extLst>
              <a:ext uri="{FF2B5EF4-FFF2-40B4-BE49-F238E27FC236}">
                <a16:creationId xmlns:a16="http://schemas.microsoft.com/office/drawing/2014/main" id="{0DDEA07D-036C-9651-B585-BBE8F23EB55F}"/>
              </a:ext>
            </a:extLst>
          </p:cNvPr>
          <p:cNvSpPr>
            <a:spLocks noGrp="1"/>
          </p:cNvSpPr>
          <p:nvPr>
            <p:ph type="ftr" sz="quarter" idx="11"/>
          </p:nvPr>
        </p:nvSpPr>
        <p:spPr/>
        <p:txBody>
          <a:bodyPr/>
          <a:lstStyle/>
          <a:p>
            <a:pPr>
              <a:defRPr/>
            </a:pPr>
            <a:endParaRPr lang="ja-JP" altLang="en-US"/>
          </a:p>
        </p:txBody>
      </p:sp>
      <p:sp>
        <p:nvSpPr>
          <p:cNvPr id="4" name="スライド番号プレースホルダー 3">
            <a:extLst>
              <a:ext uri="{FF2B5EF4-FFF2-40B4-BE49-F238E27FC236}">
                <a16:creationId xmlns:a16="http://schemas.microsoft.com/office/drawing/2014/main" id="{5654D1C3-6B8E-A700-9A04-9A4DEC2B8B96}"/>
              </a:ext>
            </a:extLst>
          </p:cNvPr>
          <p:cNvSpPr>
            <a:spLocks noGrp="1"/>
          </p:cNvSpPr>
          <p:nvPr>
            <p:ph type="sldNum" sz="quarter" idx="12"/>
          </p:nvPr>
        </p:nvSpPr>
        <p:spPr/>
        <p:txBody>
          <a:bodyPr/>
          <a:lstStyle/>
          <a:p>
            <a:pPr>
              <a:defRPr/>
            </a:pPr>
            <a:fld id="{4A5C1126-A735-4D5C-AF68-786D1A8360EC}" type="slidenum">
              <a:rPr lang="ja-JP" altLang="en-US" smtClean="0"/>
              <a:pPr>
                <a:defRPr/>
              </a:pPr>
              <a:t>‹#›</a:t>
            </a:fld>
            <a:endParaRPr lang="ja-JP" altLang="en-US"/>
          </a:p>
        </p:txBody>
      </p:sp>
    </p:spTree>
    <p:extLst>
      <p:ext uri="{BB962C8B-B14F-4D97-AF65-F5344CB8AC3E}">
        <p14:creationId xmlns:p14="http://schemas.microsoft.com/office/powerpoint/2010/main" val="41088382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7F93213-823C-76BF-F85B-B0D085D34FA9}"/>
              </a:ext>
            </a:extLst>
          </p:cNvPr>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721285F1-2677-044E-106A-77E8EB3C5944}"/>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E8D35E6B-9E1D-FB5A-EA42-31FFB787899A}"/>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DBD60A10-C6A1-7161-9252-89164C4E9AD5}"/>
              </a:ext>
            </a:extLst>
          </p:cNvPr>
          <p:cNvSpPr>
            <a:spLocks noGrp="1"/>
          </p:cNvSpPr>
          <p:nvPr>
            <p:ph type="dt" sz="half" idx="10"/>
          </p:nvPr>
        </p:nvSpPr>
        <p:spPr/>
        <p:txBody>
          <a:bodyPr/>
          <a:lstStyle/>
          <a:p>
            <a:fld id="{70DE7ED2-7498-454B-B9DA-D0B40597C9E8}" type="datetime1">
              <a:rPr kumimoji="1" lang="ja-JP" altLang="en-US" smtClean="0"/>
              <a:t>2024/11/7</a:t>
            </a:fld>
            <a:endParaRPr kumimoji="1" lang="ja-JP" altLang="en-US"/>
          </a:p>
        </p:txBody>
      </p:sp>
      <p:sp>
        <p:nvSpPr>
          <p:cNvPr id="6" name="フッター プレースホルダー 5">
            <a:extLst>
              <a:ext uri="{FF2B5EF4-FFF2-40B4-BE49-F238E27FC236}">
                <a16:creationId xmlns:a16="http://schemas.microsoft.com/office/drawing/2014/main" id="{71DDA06E-67D9-C6D9-AA52-3148D840336F}"/>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2E1186D6-636E-6CB3-ECAF-DA4D6484B424}"/>
              </a:ext>
            </a:extLst>
          </p:cNvPr>
          <p:cNvSpPr>
            <a:spLocks noGrp="1"/>
          </p:cNvSpPr>
          <p:nvPr>
            <p:ph type="sldNum" sz="quarter" idx="12"/>
          </p:nvPr>
        </p:nvSpPr>
        <p:spPr/>
        <p:txBody>
          <a:bodyPr/>
          <a:lstStyle/>
          <a:p>
            <a:fld id="{E40F022D-317B-4D66-8E4E-C3387A41D09E}" type="slidenum">
              <a:rPr kumimoji="1" lang="ja-JP" altLang="en-US" smtClean="0"/>
              <a:t>‹#›</a:t>
            </a:fld>
            <a:endParaRPr kumimoji="1" lang="ja-JP" altLang="en-US"/>
          </a:p>
        </p:txBody>
      </p:sp>
    </p:spTree>
    <p:extLst>
      <p:ext uri="{BB962C8B-B14F-4D97-AF65-F5344CB8AC3E}">
        <p14:creationId xmlns:p14="http://schemas.microsoft.com/office/powerpoint/2010/main" val="41597614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D9AA04F-0747-B757-1F02-8C5534095841}"/>
              </a:ext>
            </a:extLst>
          </p:cNvPr>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E5871032-2FBD-0B87-2A3E-08928965FED9}"/>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kumimoji="1" lang="ja-JP" altLang="en-US"/>
          </a:p>
        </p:txBody>
      </p:sp>
      <p:sp>
        <p:nvSpPr>
          <p:cNvPr id="4" name="テキスト プレースホルダー 3">
            <a:extLst>
              <a:ext uri="{FF2B5EF4-FFF2-40B4-BE49-F238E27FC236}">
                <a16:creationId xmlns:a16="http://schemas.microsoft.com/office/drawing/2014/main" id="{F0F550B0-9433-6A31-726B-C3C72AE8F16A}"/>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36BF4B8E-CE34-E973-5784-8DC06795DAAA}"/>
              </a:ext>
            </a:extLst>
          </p:cNvPr>
          <p:cNvSpPr>
            <a:spLocks noGrp="1"/>
          </p:cNvSpPr>
          <p:nvPr>
            <p:ph type="dt" sz="half" idx="10"/>
          </p:nvPr>
        </p:nvSpPr>
        <p:spPr/>
        <p:txBody>
          <a:bodyPr/>
          <a:lstStyle/>
          <a:p>
            <a:pPr>
              <a:defRPr/>
            </a:pPr>
            <a:fld id="{727EC686-9161-480C-B9EB-3D65B7CC2724}" type="datetime1">
              <a:rPr lang="ja-JP" altLang="en-US" smtClean="0"/>
              <a:t>2024/11/7</a:t>
            </a:fld>
            <a:endParaRPr lang="ja-JP" altLang="en-US"/>
          </a:p>
        </p:txBody>
      </p:sp>
      <p:sp>
        <p:nvSpPr>
          <p:cNvPr id="6" name="フッター プレースホルダー 5">
            <a:extLst>
              <a:ext uri="{FF2B5EF4-FFF2-40B4-BE49-F238E27FC236}">
                <a16:creationId xmlns:a16="http://schemas.microsoft.com/office/drawing/2014/main" id="{EBA1D931-7DB7-B319-6354-ECDB4B1DA91A}"/>
              </a:ext>
            </a:extLst>
          </p:cNvPr>
          <p:cNvSpPr>
            <a:spLocks noGrp="1"/>
          </p:cNvSpPr>
          <p:nvPr>
            <p:ph type="ftr" sz="quarter" idx="11"/>
          </p:nvPr>
        </p:nvSpPr>
        <p:spPr/>
        <p:txBody>
          <a:bodyPr/>
          <a:lstStyle/>
          <a:p>
            <a:pPr>
              <a:defRPr/>
            </a:pPr>
            <a:endParaRPr lang="ja-JP" altLang="en-US"/>
          </a:p>
        </p:txBody>
      </p:sp>
      <p:sp>
        <p:nvSpPr>
          <p:cNvPr id="7" name="スライド番号プレースホルダー 6">
            <a:extLst>
              <a:ext uri="{FF2B5EF4-FFF2-40B4-BE49-F238E27FC236}">
                <a16:creationId xmlns:a16="http://schemas.microsoft.com/office/drawing/2014/main" id="{9BAF67C3-1FB4-CD0E-0E0A-F35B0924254C}"/>
              </a:ext>
            </a:extLst>
          </p:cNvPr>
          <p:cNvSpPr>
            <a:spLocks noGrp="1"/>
          </p:cNvSpPr>
          <p:nvPr>
            <p:ph type="sldNum" sz="quarter" idx="12"/>
          </p:nvPr>
        </p:nvSpPr>
        <p:spPr/>
        <p:txBody>
          <a:bodyPr/>
          <a:lstStyle/>
          <a:p>
            <a:pPr>
              <a:defRPr/>
            </a:pPr>
            <a:fld id="{0A40A8AC-74FC-40B2-8DBA-049C1CBE58AC}" type="slidenum">
              <a:rPr lang="ja-JP" altLang="en-US" smtClean="0"/>
              <a:pPr>
                <a:defRPr/>
              </a:pPr>
              <a:t>‹#›</a:t>
            </a:fld>
            <a:endParaRPr lang="ja-JP" altLang="en-US"/>
          </a:p>
        </p:txBody>
      </p:sp>
    </p:spTree>
    <p:extLst>
      <p:ext uri="{BB962C8B-B14F-4D97-AF65-F5344CB8AC3E}">
        <p14:creationId xmlns:p14="http://schemas.microsoft.com/office/powerpoint/2010/main" val="14778474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9B80C596-1BEE-ACB2-9D06-E3E2E83F8193}"/>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C329A367-A8A0-30A1-336C-97A6CD6BC628}"/>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4DFEF44F-2F15-9880-AB6D-7EAF9076A529}"/>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4020185-35D9-4A1A-B29D-54DF9A214B85}" type="datetime1">
              <a:rPr kumimoji="1" lang="ja-JP" altLang="en-US" smtClean="0"/>
              <a:t>2024/11/7</a:t>
            </a:fld>
            <a:endParaRPr kumimoji="1" lang="ja-JP" altLang="en-US"/>
          </a:p>
        </p:txBody>
      </p:sp>
      <p:sp>
        <p:nvSpPr>
          <p:cNvPr id="5" name="フッター プレースホルダー 4">
            <a:extLst>
              <a:ext uri="{FF2B5EF4-FFF2-40B4-BE49-F238E27FC236}">
                <a16:creationId xmlns:a16="http://schemas.microsoft.com/office/drawing/2014/main" id="{9F030A89-26BD-5E9A-4B13-37F8F696327D}"/>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FE131307-B631-B876-C553-5330212B98EF}"/>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40F022D-317B-4D66-8E4E-C3387A41D09E}" type="slidenum">
              <a:rPr kumimoji="1" lang="ja-JP" altLang="en-US" smtClean="0"/>
              <a:t>‹#›</a:t>
            </a:fld>
            <a:endParaRPr kumimoji="1" lang="ja-JP" altLang="en-US" dirty="0"/>
          </a:p>
        </p:txBody>
      </p:sp>
    </p:spTree>
    <p:extLst>
      <p:ext uri="{BB962C8B-B14F-4D97-AF65-F5344CB8AC3E}">
        <p14:creationId xmlns:p14="http://schemas.microsoft.com/office/powerpoint/2010/main" val="2775433772"/>
      </p:ext>
    </p:extLst>
  </p:cSld>
  <p:clrMap bg1="lt1" tx1="dk1" bg2="lt2" tx2="dk2" accent1="accent1" accent2="accent2" accent3="accent3" accent4="accent4" accent5="accent5" accent6="accent6" hlink="hlink" folHlink="folHlink"/>
  <p:sldLayoutIdLst>
    <p:sldLayoutId id="2147483934" r:id="rId1"/>
    <p:sldLayoutId id="2147483935" r:id="rId2"/>
    <p:sldLayoutId id="2147483936" r:id="rId3"/>
    <p:sldLayoutId id="2147483937" r:id="rId4"/>
    <p:sldLayoutId id="2147483938" r:id="rId5"/>
    <p:sldLayoutId id="2147483939" r:id="rId6"/>
    <p:sldLayoutId id="2147483940" r:id="rId7"/>
    <p:sldLayoutId id="2147483941" r:id="rId8"/>
    <p:sldLayoutId id="2147483942" r:id="rId9"/>
    <p:sldLayoutId id="2147483943" r:id="rId10"/>
    <p:sldLayoutId id="2147483944" r:id="rId11"/>
  </p:sldLayoutIdLst>
  <p:hf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1.emf"/><Relationship Id="rId5" Type="http://schemas.openxmlformats.org/officeDocument/2006/relationships/image" Target="../media/image20.emf"/><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6.emf"/><Relationship Id="rId5" Type="http://schemas.openxmlformats.org/officeDocument/2006/relationships/image" Target="../media/image25.emf"/><Relationship Id="rId4" Type="http://schemas.openxmlformats.org/officeDocument/2006/relationships/image" Target="../media/image24.emf"/></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2.emf"/><Relationship Id="rId5" Type="http://schemas.openxmlformats.org/officeDocument/2006/relationships/package" Target="../embeddings/Microsoft_Excel_Worksheet.xlsx"/><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oup 16">
            <a:extLst>
              <a:ext uri="{FF2B5EF4-FFF2-40B4-BE49-F238E27FC236}">
                <a16:creationId xmlns:a16="http://schemas.microsoft.com/office/drawing/2014/main" id="{CF067D27-3CA5-498A-947A-FC7608C77E92}"/>
              </a:ext>
            </a:extLst>
          </p:cNvPr>
          <p:cNvGraphicFramePr>
            <a:graphicFrameLocks noGrp="1"/>
          </p:cNvGraphicFramePr>
          <p:nvPr>
            <p:extLst>
              <p:ext uri="{D42A27DB-BD31-4B8C-83A1-F6EECF244321}">
                <p14:modId xmlns:p14="http://schemas.microsoft.com/office/powerpoint/2010/main" val="1585238406"/>
              </p:ext>
            </p:extLst>
          </p:nvPr>
        </p:nvGraphicFramePr>
        <p:xfrm>
          <a:off x="6073993" y="197826"/>
          <a:ext cx="2928340" cy="797169"/>
        </p:xfrm>
        <a:graphic>
          <a:graphicData uri="http://schemas.openxmlformats.org/drawingml/2006/table">
            <a:tbl>
              <a:tblPr/>
              <a:tblGrid>
                <a:gridCol w="2226170">
                  <a:extLst>
                    <a:ext uri="{9D8B030D-6E8A-4147-A177-3AD203B41FA5}">
                      <a16:colId xmlns:a16="http://schemas.microsoft.com/office/drawing/2014/main" val="20000"/>
                    </a:ext>
                  </a:extLst>
                </a:gridCol>
                <a:gridCol w="702170">
                  <a:extLst>
                    <a:ext uri="{9D8B030D-6E8A-4147-A177-3AD203B41FA5}">
                      <a16:colId xmlns:a16="http://schemas.microsoft.com/office/drawing/2014/main" val="20001"/>
                    </a:ext>
                  </a:extLst>
                </a:gridCol>
              </a:tblGrid>
              <a:tr h="79716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itchFamily="49" charset="-128"/>
                          <a:ea typeface="ＭＳ ゴシック" pitchFamily="49" charset="-128"/>
                        </a:rPr>
                        <a:t>令和６年</a:t>
                      </a:r>
                      <a:r>
                        <a:rPr kumimoji="1" lang="en-US" altLang="ja-JP" sz="1200" b="0" i="0" u="none" strike="noStrike" cap="none" normalizeH="0" baseline="0" dirty="0">
                          <a:ln>
                            <a:noFill/>
                          </a:ln>
                          <a:solidFill>
                            <a:schemeClr val="tx1"/>
                          </a:solidFill>
                          <a:effectLst/>
                          <a:latin typeface="ＭＳ ゴシック" pitchFamily="49" charset="-128"/>
                          <a:ea typeface="ＭＳ ゴシック" pitchFamily="49" charset="-128"/>
                        </a:rPr>
                        <a:t>11</a:t>
                      </a:r>
                      <a:r>
                        <a:rPr kumimoji="1" lang="ja-JP" altLang="en-US" sz="1200" b="0" i="0" u="none" strike="noStrike" cap="none" normalizeH="0" baseline="0" dirty="0">
                          <a:ln>
                            <a:noFill/>
                          </a:ln>
                          <a:solidFill>
                            <a:schemeClr val="tx1"/>
                          </a:solidFill>
                          <a:effectLst/>
                          <a:latin typeface="ＭＳ ゴシック" pitchFamily="49" charset="-128"/>
                          <a:ea typeface="ＭＳ ゴシック" pitchFamily="49" charset="-128"/>
                        </a:rPr>
                        <a:t>月</a:t>
                      </a:r>
                      <a:r>
                        <a:rPr kumimoji="1" lang="en-US" altLang="ja-JP" sz="1200" b="0" i="0" u="none" strike="noStrike" cap="none" normalizeH="0" baseline="0" dirty="0">
                          <a:ln>
                            <a:noFill/>
                          </a:ln>
                          <a:solidFill>
                            <a:schemeClr val="tx1"/>
                          </a:solidFill>
                          <a:effectLst/>
                          <a:latin typeface="ＭＳ ゴシック" pitchFamily="49" charset="-128"/>
                          <a:ea typeface="ＭＳ ゴシック" pitchFamily="49" charset="-128"/>
                        </a:rPr>
                        <a:t>7</a:t>
                      </a:r>
                      <a:r>
                        <a:rPr kumimoji="1" lang="ja-JP" altLang="en-US" sz="1200" b="0" i="0" u="none" strike="noStrike" cap="none" normalizeH="0" baseline="0" dirty="0">
                          <a:ln>
                            <a:noFill/>
                          </a:ln>
                          <a:solidFill>
                            <a:schemeClr val="tx1"/>
                          </a:solidFill>
                          <a:effectLst/>
                          <a:latin typeface="ＭＳ ゴシック" pitchFamily="49" charset="-128"/>
                          <a:ea typeface="ＭＳ ゴシック" pitchFamily="49" charset="-128"/>
                        </a:rPr>
                        <a:t>日（木）</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itchFamily="49" charset="-128"/>
                          <a:ea typeface="ＭＳ ゴシック" pitchFamily="49" charset="-128"/>
                        </a:rPr>
                        <a:t>第３回</a:t>
                      </a:r>
                      <a:endParaRPr kumimoji="1" lang="en-US" altLang="ja-JP" sz="1200" b="0" i="0" u="none" strike="noStrike" cap="none" normalizeH="0" baseline="0" dirty="0">
                        <a:ln>
                          <a:noFill/>
                        </a:ln>
                        <a:solidFill>
                          <a:schemeClr val="tx1"/>
                        </a:solidFill>
                        <a:effectLst/>
                        <a:latin typeface="ＭＳ ゴシック" pitchFamily="49" charset="-128"/>
                        <a:ea typeface="ＭＳ ゴシック" pitchFamily="49"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zh-TW" altLang="en-US" sz="1200" b="0" i="0" u="none" strike="noStrike" cap="none" normalizeH="0" baseline="0" dirty="0">
                          <a:ln>
                            <a:noFill/>
                          </a:ln>
                          <a:solidFill>
                            <a:schemeClr val="tx1"/>
                          </a:solidFill>
                          <a:effectLst/>
                          <a:latin typeface="ＭＳ ゴシック" pitchFamily="49" charset="-128"/>
                          <a:ea typeface="ＭＳ ゴシック" pitchFamily="49" charset="-128"/>
                        </a:rPr>
                        <a:t>地震津波災害対策等検討部会</a:t>
                      </a:r>
                      <a:endParaRPr kumimoji="1" lang="en-US" altLang="ja-JP" sz="1100" b="0" i="0" u="none" strike="noStrike" cap="none" normalizeH="0" baseline="0" dirty="0">
                        <a:ln>
                          <a:noFill/>
                        </a:ln>
                        <a:solidFill>
                          <a:schemeClr val="tx1"/>
                        </a:solidFill>
                        <a:effectLst/>
                        <a:latin typeface="ＭＳ ゴシック" pitchFamily="49" charset="-128"/>
                        <a:ea typeface="ＭＳ ゴシック" pitchFamily="49" charset="-128"/>
                      </a:endParaRPr>
                    </a:p>
                  </a:txBody>
                  <a:tcPr marL="84385" marR="84385" marT="43169" marB="4316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itchFamily="49" charset="-128"/>
                          <a:ea typeface="ＭＳ ゴシック" pitchFamily="49" charset="-128"/>
                        </a:rPr>
                        <a:t>資料２</a:t>
                      </a:r>
                      <a:endParaRPr kumimoji="1" lang="en-US" altLang="ja-JP" sz="1200" b="0" i="0" u="none" strike="noStrike" cap="none" normalizeH="0" baseline="0" dirty="0">
                        <a:ln>
                          <a:noFill/>
                        </a:ln>
                        <a:solidFill>
                          <a:schemeClr val="tx1"/>
                        </a:solidFill>
                        <a:effectLst/>
                        <a:latin typeface="ＭＳ ゴシック" pitchFamily="49" charset="-128"/>
                        <a:ea typeface="ＭＳ ゴシック" pitchFamily="49" charset="-128"/>
                      </a:endParaRPr>
                    </a:p>
                  </a:txBody>
                  <a:tcPr marL="84385" marR="84385" marT="43169" marB="4316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5" name="Rectangle 2">
            <a:extLst>
              <a:ext uri="{FF2B5EF4-FFF2-40B4-BE49-F238E27FC236}">
                <a16:creationId xmlns:a16="http://schemas.microsoft.com/office/drawing/2014/main" id="{4B0E872F-AAAC-4A8A-AE66-8D177CD1E8E8}"/>
              </a:ext>
            </a:extLst>
          </p:cNvPr>
          <p:cNvSpPr txBox="1">
            <a:spLocks noChangeArrowheads="1"/>
          </p:cNvSpPr>
          <p:nvPr/>
        </p:nvSpPr>
        <p:spPr bwMode="auto">
          <a:xfrm>
            <a:off x="739588" y="2475361"/>
            <a:ext cx="7680512" cy="527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770" tIns="47886" rIns="95770" bIns="47886" numCol="1" anchor="ctr" anchorCtr="0" compatLnSpc="1">
            <a:prstTxWarp prst="textNoShape">
              <a:avLst/>
            </a:prstTxWarp>
            <a:spAutoFit/>
          </a:bodyPr>
          <a:lstStyle>
            <a:lvl1pPr algn="ctr" defTabSz="957263" rtl="0" eaLnBrk="0" fontAlgn="base" hangingPunct="0">
              <a:spcBef>
                <a:spcPct val="0"/>
              </a:spcBef>
              <a:spcAft>
                <a:spcPct val="0"/>
              </a:spcAft>
              <a:defRPr kumimoji="1" sz="4600">
                <a:solidFill>
                  <a:schemeClr val="tx2"/>
                </a:solidFill>
                <a:latin typeface="+mj-lt"/>
                <a:ea typeface="+mj-ea"/>
                <a:cs typeface="+mj-cs"/>
              </a:defRPr>
            </a:lvl1pPr>
            <a:lvl2pPr algn="ctr" defTabSz="957263" rtl="0" eaLnBrk="0" fontAlgn="base" hangingPunct="0">
              <a:spcBef>
                <a:spcPct val="0"/>
              </a:spcBef>
              <a:spcAft>
                <a:spcPct val="0"/>
              </a:spcAft>
              <a:defRPr kumimoji="1" sz="4600">
                <a:solidFill>
                  <a:schemeClr val="tx2"/>
                </a:solidFill>
                <a:latin typeface="Arial" charset="0"/>
                <a:ea typeface="ＭＳ Ｐゴシック" pitchFamily="50" charset="-128"/>
              </a:defRPr>
            </a:lvl2pPr>
            <a:lvl3pPr algn="ctr" defTabSz="957263" rtl="0" eaLnBrk="0" fontAlgn="base" hangingPunct="0">
              <a:spcBef>
                <a:spcPct val="0"/>
              </a:spcBef>
              <a:spcAft>
                <a:spcPct val="0"/>
              </a:spcAft>
              <a:defRPr kumimoji="1" sz="4600">
                <a:solidFill>
                  <a:schemeClr val="tx2"/>
                </a:solidFill>
                <a:latin typeface="Arial" charset="0"/>
                <a:ea typeface="ＭＳ Ｐゴシック" pitchFamily="50" charset="-128"/>
              </a:defRPr>
            </a:lvl3pPr>
            <a:lvl4pPr algn="ctr" defTabSz="957263" rtl="0" eaLnBrk="0" fontAlgn="base" hangingPunct="0">
              <a:spcBef>
                <a:spcPct val="0"/>
              </a:spcBef>
              <a:spcAft>
                <a:spcPct val="0"/>
              </a:spcAft>
              <a:defRPr kumimoji="1" sz="4600">
                <a:solidFill>
                  <a:schemeClr val="tx2"/>
                </a:solidFill>
                <a:latin typeface="Arial" charset="0"/>
                <a:ea typeface="ＭＳ Ｐゴシック" pitchFamily="50" charset="-128"/>
              </a:defRPr>
            </a:lvl4pPr>
            <a:lvl5pPr algn="ctr" defTabSz="957263" rtl="0" eaLnBrk="0" fontAlgn="base" hangingPunct="0">
              <a:spcBef>
                <a:spcPct val="0"/>
              </a:spcBef>
              <a:spcAft>
                <a:spcPct val="0"/>
              </a:spcAft>
              <a:defRPr kumimoji="1" sz="4600">
                <a:solidFill>
                  <a:schemeClr val="tx2"/>
                </a:solidFill>
                <a:latin typeface="Arial" charset="0"/>
                <a:ea typeface="ＭＳ Ｐゴシック" pitchFamily="50" charset="-128"/>
              </a:defRPr>
            </a:lvl5pPr>
            <a:lvl6pPr marL="342077" algn="ctr" defTabSz="957341" rtl="0" fontAlgn="base">
              <a:spcBef>
                <a:spcPct val="0"/>
              </a:spcBef>
              <a:spcAft>
                <a:spcPct val="0"/>
              </a:spcAft>
              <a:defRPr kumimoji="1" sz="4600">
                <a:solidFill>
                  <a:schemeClr val="tx2"/>
                </a:solidFill>
                <a:latin typeface="Arial" charset="0"/>
                <a:ea typeface="ＭＳ Ｐゴシック" pitchFamily="50" charset="-128"/>
              </a:defRPr>
            </a:lvl6pPr>
            <a:lvl7pPr marL="684154" algn="ctr" defTabSz="957341" rtl="0" fontAlgn="base">
              <a:spcBef>
                <a:spcPct val="0"/>
              </a:spcBef>
              <a:spcAft>
                <a:spcPct val="0"/>
              </a:spcAft>
              <a:defRPr kumimoji="1" sz="4600">
                <a:solidFill>
                  <a:schemeClr val="tx2"/>
                </a:solidFill>
                <a:latin typeface="Arial" charset="0"/>
                <a:ea typeface="ＭＳ Ｐゴシック" pitchFamily="50" charset="-128"/>
              </a:defRPr>
            </a:lvl7pPr>
            <a:lvl8pPr marL="1026231" algn="ctr" defTabSz="957341" rtl="0" fontAlgn="base">
              <a:spcBef>
                <a:spcPct val="0"/>
              </a:spcBef>
              <a:spcAft>
                <a:spcPct val="0"/>
              </a:spcAft>
              <a:defRPr kumimoji="1" sz="4600">
                <a:solidFill>
                  <a:schemeClr val="tx2"/>
                </a:solidFill>
                <a:latin typeface="Arial" charset="0"/>
                <a:ea typeface="ＭＳ Ｐゴシック" pitchFamily="50" charset="-128"/>
              </a:defRPr>
            </a:lvl8pPr>
            <a:lvl9pPr marL="1368308" algn="ctr" defTabSz="957341" rtl="0" fontAlgn="base">
              <a:spcBef>
                <a:spcPct val="0"/>
              </a:spcBef>
              <a:spcAft>
                <a:spcPct val="0"/>
              </a:spcAft>
              <a:defRPr kumimoji="1" sz="4600">
                <a:solidFill>
                  <a:schemeClr val="tx2"/>
                </a:solidFill>
                <a:latin typeface="Arial" charset="0"/>
                <a:ea typeface="ＭＳ Ｐゴシック" pitchFamily="50" charset="-128"/>
              </a:defRPr>
            </a:lvl9pPr>
          </a:lstStyle>
          <a:p>
            <a:pPr eaLnBrk="1" hangingPunct="1"/>
            <a:r>
              <a:rPr lang="ja-JP" altLang="en-US" sz="2800" kern="0" dirty="0">
                <a:solidFill>
                  <a:schemeClr val="tx1"/>
                </a:solidFill>
                <a:latin typeface="ＭＳ Ｐゴシック" panose="020B0600070205080204" pitchFamily="50" charset="-128"/>
                <a:ea typeface="ＭＳ Ｐゴシック" panose="020B0600070205080204" pitchFamily="50" charset="-128"/>
              </a:rPr>
              <a:t>被害想定項目等について</a:t>
            </a:r>
          </a:p>
        </p:txBody>
      </p:sp>
      <p:sp>
        <p:nvSpPr>
          <p:cNvPr id="6" name="Line 4">
            <a:extLst>
              <a:ext uri="{FF2B5EF4-FFF2-40B4-BE49-F238E27FC236}">
                <a16:creationId xmlns:a16="http://schemas.microsoft.com/office/drawing/2014/main" id="{B15BBE78-AA21-4F93-BB62-22443C3D6E1C}"/>
              </a:ext>
            </a:extLst>
          </p:cNvPr>
          <p:cNvSpPr>
            <a:spLocks noChangeShapeType="1"/>
          </p:cNvSpPr>
          <p:nvPr/>
        </p:nvSpPr>
        <p:spPr bwMode="auto">
          <a:xfrm>
            <a:off x="739588" y="3225666"/>
            <a:ext cx="7664824" cy="0"/>
          </a:xfrm>
          <a:prstGeom prst="line">
            <a:avLst/>
          </a:prstGeom>
          <a:noFill/>
          <a:ln w="57150" cmpd="thinThick">
            <a:solidFill>
              <a:schemeClr val="tx1"/>
            </a:solidFill>
            <a:round/>
            <a:headEnd/>
            <a:tailEnd/>
          </a:ln>
          <a:extLst>
            <a:ext uri="{909E8E84-426E-40DD-AFC4-6F175D3DCCD1}">
              <a14:hiddenFill xmlns:a14="http://schemas.microsoft.com/office/drawing/2010/main">
                <a:noFill/>
              </a14:hiddenFill>
            </a:ext>
          </a:extLst>
        </p:spPr>
        <p:txBody>
          <a:bodyPr lIns="63152" tIns="31577" rIns="63152" bIns="31577"/>
          <a:lstStyle/>
          <a:p>
            <a:endParaRPr lang="ja-JP" altLang="en-US" sz="1477"/>
          </a:p>
        </p:txBody>
      </p:sp>
      <p:sp>
        <p:nvSpPr>
          <p:cNvPr id="8" name="Line 5">
            <a:extLst>
              <a:ext uri="{FF2B5EF4-FFF2-40B4-BE49-F238E27FC236}">
                <a16:creationId xmlns:a16="http://schemas.microsoft.com/office/drawing/2014/main" id="{1D078CA7-CBFC-4D30-A9C7-AC584577EFC1}"/>
              </a:ext>
            </a:extLst>
          </p:cNvPr>
          <p:cNvSpPr>
            <a:spLocks noChangeShapeType="1"/>
          </p:cNvSpPr>
          <p:nvPr/>
        </p:nvSpPr>
        <p:spPr bwMode="auto">
          <a:xfrm>
            <a:off x="739588" y="2252650"/>
            <a:ext cx="7696200" cy="0"/>
          </a:xfrm>
          <a:prstGeom prst="line">
            <a:avLst/>
          </a:prstGeom>
          <a:noFill/>
          <a:ln w="57150" cmpd="thickThin">
            <a:solidFill>
              <a:schemeClr val="tx1"/>
            </a:solidFill>
            <a:round/>
            <a:headEnd/>
            <a:tailEnd/>
          </a:ln>
          <a:extLst>
            <a:ext uri="{909E8E84-426E-40DD-AFC4-6F175D3DCCD1}">
              <a14:hiddenFill xmlns:a14="http://schemas.microsoft.com/office/drawing/2010/main">
                <a:noFill/>
              </a14:hiddenFill>
            </a:ext>
          </a:extLst>
        </p:spPr>
        <p:txBody>
          <a:bodyPr lIns="63152" tIns="31577" rIns="63152" bIns="31577"/>
          <a:lstStyle/>
          <a:p>
            <a:endParaRPr lang="ja-JP" altLang="en-US" sz="1477"/>
          </a:p>
        </p:txBody>
      </p:sp>
    </p:spTree>
    <p:extLst>
      <p:ext uri="{BB962C8B-B14F-4D97-AF65-F5344CB8AC3E}">
        <p14:creationId xmlns:p14="http://schemas.microsoft.com/office/powerpoint/2010/main" val="33499079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88A302-88DE-F06C-96D2-1D167A349C7C}"/>
            </a:ext>
          </a:extLst>
        </p:cNvPr>
        <p:cNvGrpSpPr/>
        <p:nvPr/>
      </p:nvGrpSpPr>
      <p:grpSpPr>
        <a:xfrm>
          <a:off x="0" y="0"/>
          <a:ext cx="0" cy="0"/>
          <a:chOff x="0" y="0"/>
          <a:chExt cx="0" cy="0"/>
        </a:xfrm>
      </p:grpSpPr>
      <p:sp>
        <p:nvSpPr>
          <p:cNvPr id="2" name="正方形/長方形 1">
            <a:extLst>
              <a:ext uri="{FF2B5EF4-FFF2-40B4-BE49-F238E27FC236}">
                <a16:creationId xmlns:a16="http://schemas.microsoft.com/office/drawing/2014/main" id="{A87019B3-A325-037B-400A-BB0D902C76AC}"/>
              </a:ext>
            </a:extLst>
          </p:cNvPr>
          <p:cNvSpPr/>
          <p:nvPr/>
        </p:nvSpPr>
        <p:spPr>
          <a:xfrm>
            <a:off x="0" y="0"/>
            <a:ext cx="9144000" cy="425003"/>
          </a:xfrm>
          <a:prstGeom prst="rect">
            <a:avLst/>
          </a:prstGeom>
          <a:gradFill>
            <a:gsLst>
              <a:gs pos="0">
                <a:schemeClr val="accent1">
                  <a:lumMod val="5000"/>
                  <a:lumOff val="95000"/>
                </a:schemeClr>
              </a:gs>
              <a:gs pos="75000">
                <a:srgbClr val="00B050"/>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dirty="0">
                <a:latin typeface="Meiryo UI" panose="020B0604030504040204" pitchFamily="50" charset="-128"/>
                <a:ea typeface="Meiryo UI" panose="020B0604030504040204" pitchFamily="50" charset="-128"/>
              </a:rPr>
              <a:t>２．能登半島地震を踏まえた大阪府の取組</a:t>
            </a:r>
            <a:endParaRPr kumimoji="1" lang="ja-JP" altLang="en-US" sz="2000" dirty="0">
              <a:latin typeface="Meiryo UI" panose="020B0604030504040204" pitchFamily="50" charset="-128"/>
              <a:ea typeface="Meiryo UI" panose="020B0604030504040204" pitchFamily="50" charset="-128"/>
            </a:endParaRPr>
          </a:p>
        </p:txBody>
      </p:sp>
      <p:sp>
        <p:nvSpPr>
          <p:cNvPr id="7" name="スライド番号プレースホルダー 6">
            <a:extLst>
              <a:ext uri="{FF2B5EF4-FFF2-40B4-BE49-F238E27FC236}">
                <a16:creationId xmlns:a16="http://schemas.microsoft.com/office/drawing/2014/main" id="{71FBF474-1C98-EB9A-2A21-07D2E6FF9C7B}"/>
              </a:ext>
            </a:extLst>
          </p:cNvPr>
          <p:cNvSpPr>
            <a:spLocks noGrp="1"/>
          </p:cNvSpPr>
          <p:nvPr>
            <p:ph type="sldNum" sz="quarter" idx="12"/>
          </p:nvPr>
        </p:nvSpPr>
        <p:spPr>
          <a:xfrm>
            <a:off x="7019390" y="6356351"/>
            <a:ext cx="2057400" cy="365125"/>
          </a:xfrm>
        </p:spPr>
        <p:txBody>
          <a:bodyPr/>
          <a:lstStyle/>
          <a:p>
            <a:fld id="{72ACC13A-C490-4578-9842-9594D494F206}" type="slidenum">
              <a:rPr kumimoji="1" lang="ja-JP" altLang="en-US" sz="1200" smtClean="0">
                <a:latin typeface="Meiryo UI" panose="020B0604030504040204" pitchFamily="50" charset="-128"/>
                <a:ea typeface="Meiryo UI" panose="020B0604030504040204" pitchFamily="50" charset="-128"/>
              </a:rPr>
              <a:t>10</a:t>
            </a:fld>
            <a:endParaRPr kumimoji="1" lang="ja-JP" altLang="en-US" sz="1200" dirty="0">
              <a:latin typeface="Meiryo UI" panose="020B0604030504040204" pitchFamily="50" charset="-128"/>
              <a:ea typeface="Meiryo UI" panose="020B0604030504040204" pitchFamily="50" charset="-128"/>
            </a:endParaRPr>
          </a:p>
        </p:txBody>
      </p:sp>
      <p:sp>
        <p:nvSpPr>
          <p:cNvPr id="5" name="正方形/長方形 4">
            <a:extLst>
              <a:ext uri="{FF2B5EF4-FFF2-40B4-BE49-F238E27FC236}">
                <a16:creationId xmlns:a16="http://schemas.microsoft.com/office/drawing/2014/main" id="{9A7C9C43-8714-01F1-B5AC-7CB80B438BA1}"/>
              </a:ext>
            </a:extLst>
          </p:cNvPr>
          <p:cNvSpPr/>
          <p:nvPr/>
        </p:nvSpPr>
        <p:spPr>
          <a:xfrm>
            <a:off x="140043" y="634314"/>
            <a:ext cx="8863914" cy="6145427"/>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角丸四角形 15">
            <a:extLst>
              <a:ext uri="{FF2B5EF4-FFF2-40B4-BE49-F238E27FC236}">
                <a16:creationId xmlns:a16="http://schemas.microsoft.com/office/drawing/2014/main" id="{B6A041F6-9A0E-6135-698E-B28A1554E0D0}"/>
              </a:ext>
            </a:extLst>
          </p:cNvPr>
          <p:cNvSpPr/>
          <p:nvPr/>
        </p:nvSpPr>
        <p:spPr>
          <a:xfrm>
            <a:off x="67210" y="480601"/>
            <a:ext cx="3951117" cy="321972"/>
          </a:xfrm>
          <a:prstGeom prst="roundRect">
            <a:avLst>
              <a:gd name="adj" fmla="val 20973"/>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latin typeface="Meiryo UI" panose="020B0604030504040204" pitchFamily="50" charset="-128"/>
                <a:ea typeface="Meiryo UI" panose="020B0604030504040204" pitchFamily="50" charset="-128"/>
              </a:rPr>
              <a:t>能登半島地震における大阪府の被災地支援</a:t>
            </a:r>
          </a:p>
        </p:txBody>
      </p:sp>
      <p:sp>
        <p:nvSpPr>
          <p:cNvPr id="21" name="正方形/長方形 20">
            <a:extLst>
              <a:ext uri="{FF2B5EF4-FFF2-40B4-BE49-F238E27FC236}">
                <a16:creationId xmlns:a16="http://schemas.microsoft.com/office/drawing/2014/main" id="{43D2CF1D-799C-4CEB-BA8D-80B668161C66}"/>
              </a:ext>
            </a:extLst>
          </p:cNvPr>
          <p:cNvSpPr/>
          <p:nvPr/>
        </p:nvSpPr>
        <p:spPr>
          <a:xfrm>
            <a:off x="227230" y="858171"/>
            <a:ext cx="1624430" cy="2813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1200"/>
              </a:spcAft>
            </a:pPr>
            <a:r>
              <a:rPr kumimoji="1" lang="ja-JP" altLang="en-US" sz="1400" b="1" dirty="0">
                <a:solidFill>
                  <a:schemeClr val="tx1"/>
                </a:solidFill>
                <a:latin typeface="Meiryo UI" panose="020B0604030504040204" pitchFamily="50" charset="-128"/>
                <a:ea typeface="Meiryo UI" panose="020B0604030504040204" pitchFamily="50" charset="-128"/>
              </a:rPr>
              <a:t>  物的支援</a:t>
            </a:r>
          </a:p>
        </p:txBody>
      </p:sp>
      <p:pic>
        <p:nvPicPr>
          <p:cNvPr id="9" name="図 8">
            <a:extLst>
              <a:ext uri="{FF2B5EF4-FFF2-40B4-BE49-F238E27FC236}">
                <a16:creationId xmlns:a16="http://schemas.microsoft.com/office/drawing/2014/main" id="{F337F00B-8AAA-4E95-B00E-F06A95E9EB35}"/>
              </a:ext>
            </a:extLst>
          </p:cNvPr>
          <p:cNvPicPr>
            <a:picLocks noChangeAspect="1"/>
          </p:cNvPicPr>
          <p:nvPr/>
        </p:nvPicPr>
        <p:blipFill>
          <a:blip r:embed="rId3"/>
          <a:stretch>
            <a:fillRect/>
          </a:stretch>
        </p:blipFill>
        <p:spPr>
          <a:xfrm>
            <a:off x="594416" y="1195146"/>
            <a:ext cx="7937515" cy="2474382"/>
          </a:xfrm>
          <a:prstGeom prst="rect">
            <a:avLst/>
          </a:prstGeom>
        </p:spPr>
      </p:pic>
      <p:sp>
        <p:nvSpPr>
          <p:cNvPr id="10" name="正方形/長方形 9">
            <a:extLst>
              <a:ext uri="{FF2B5EF4-FFF2-40B4-BE49-F238E27FC236}">
                <a16:creationId xmlns:a16="http://schemas.microsoft.com/office/drawing/2014/main" id="{5D00E3FB-BCA9-4C11-9E33-08382B220350}"/>
              </a:ext>
            </a:extLst>
          </p:cNvPr>
          <p:cNvSpPr/>
          <p:nvPr/>
        </p:nvSpPr>
        <p:spPr>
          <a:xfrm>
            <a:off x="5760720" y="885580"/>
            <a:ext cx="3156049" cy="2788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spcAft>
                <a:spcPts val="600"/>
              </a:spcAft>
            </a:pPr>
            <a:r>
              <a:rPr kumimoji="1" lang="ja-JP" altLang="en-US" sz="1000" dirty="0">
                <a:solidFill>
                  <a:schemeClr val="tx1"/>
                </a:solidFill>
                <a:latin typeface="Meiryo UI" panose="020B0604030504040204" pitchFamily="50" charset="-128"/>
                <a:ea typeface="Meiryo UI" panose="020B0604030504040204" pitchFamily="50" charset="-128"/>
              </a:rPr>
              <a:t>第</a:t>
            </a:r>
            <a:r>
              <a:rPr kumimoji="1" lang="en-US" altLang="ja-JP" sz="1000" dirty="0">
                <a:solidFill>
                  <a:schemeClr val="tx1"/>
                </a:solidFill>
                <a:latin typeface="Meiryo UI" panose="020B0604030504040204" pitchFamily="50" charset="-128"/>
                <a:ea typeface="Meiryo UI" panose="020B0604030504040204" pitchFamily="50" charset="-128"/>
              </a:rPr>
              <a:t>5</a:t>
            </a:r>
            <a:r>
              <a:rPr kumimoji="1" lang="ja-JP" altLang="en-US" sz="1000" dirty="0">
                <a:solidFill>
                  <a:schemeClr val="tx1"/>
                </a:solidFill>
                <a:latin typeface="Meiryo UI" panose="020B0604030504040204" pitchFamily="50" charset="-128"/>
                <a:ea typeface="Meiryo UI" panose="020B0604030504040204" pitchFamily="50" charset="-128"/>
              </a:rPr>
              <a:t>回大阪府災害等支援対策本部会議資料より抜粋</a:t>
            </a:r>
          </a:p>
        </p:txBody>
      </p:sp>
    </p:spTree>
    <p:extLst>
      <p:ext uri="{BB962C8B-B14F-4D97-AF65-F5344CB8AC3E}">
        <p14:creationId xmlns:p14="http://schemas.microsoft.com/office/powerpoint/2010/main" val="30451529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88A302-88DE-F06C-96D2-1D167A349C7C}"/>
            </a:ext>
          </a:extLst>
        </p:cNvPr>
        <p:cNvGrpSpPr/>
        <p:nvPr/>
      </p:nvGrpSpPr>
      <p:grpSpPr>
        <a:xfrm>
          <a:off x="0" y="0"/>
          <a:ext cx="0" cy="0"/>
          <a:chOff x="0" y="0"/>
          <a:chExt cx="0" cy="0"/>
        </a:xfrm>
      </p:grpSpPr>
      <p:sp>
        <p:nvSpPr>
          <p:cNvPr id="2" name="正方形/長方形 1">
            <a:extLst>
              <a:ext uri="{FF2B5EF4-FFF2-40B4-BE49-F238E27FC236}">
                <a16:creationId xmlns:a16="http://schemas.microsoft.com/office/drawing/2014/main" id="{A87019B3-A325-037B-400A-BB0D902C76AC}"/>
              </a:ext>
            </a:extLst>
          </p:cNvPr>
          <p:cNvSpPr/>
          <p:nvPr/>
        </p:nvSpPr>
        <p:spPr>
          <a:xfrm>
            <a:off x="0" y="0"/>
            <a:ext cx="9144000" cy="425003"/>
          </a:xfrm>
          <a:prstGeom prst="rect">
            <a:avLst/>
          </a:prstGeom>
          <a:gradFill>
            <a:gsLst>
              <a:gs pos="0">
                <a:schemeClr val="accent1">
                  <a:lumMod val="5000"/>
                  <a:lumOff val="95000"/>
                </a:schemeClr>
              </a:gs>
              <a:gs pos="75000">
                <a:srgbClr val="00B050"/>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dirty="0">
                <a:latin typeface="Meiryo UI" panose="020B0604030504040204" pitchFamily="50" charset="-128"/>
                <a:ea typeface="Meiryo UI" panose="020B0604030504040204" pitchFamily="50" charset="-128"/>
              </a:rPr>
              <a:t>２．能登半島地震を踏まえた大阪府の取組</a:t>
            </a:r>
            <a:endParaRPr kumimoji="1" lang="ja-JP" altLang="en-US" sz="2000" dirty="0">
              <a:latin typeface="Meiryo UI" panose="020B0604030504040204" pitchFamily="50" charset="-128"/>
              <a:ea typeface="Meiryo UI" panose="020B0604030504040204" pitchFamily="50" charset="-128"/>
            </a:endParaRPr>
          </a:p>
        </p:txBody>
      </p:sp>
      <p:sp>
        <p:nvSpPr>
          <p:cNvPr id="7" name="スライド番号プレースホルダー 6">
            <a:extLst>
              <a:ext uri="{FF2B5EF4-FFF2-40B4-BE49-F238E27FC236}">
                <a16:creationId xmlns:a16="http://schemas.microsoft.com/office/drawing/2014/main" id="{71FBF474-1C98-EB9A-2A21-07D2E6FF9C7B}"/>
              </a:ext>
            </a:extLst>
          </p:cNvPr>
          <p:cNvSpPr>
            <a:spLocks noGrp="1"/>
          </p:cNvSpPr>
          <p:nvPr>
            <p:ph type="sldNum" sz="quarter" idx="12"/>
          </p:nvPr>
        </p:nvSpPr>
        <p:spPr>
          <a:xfrm>
            <a:off x="7019390" y="6356351"/>
            <a:ext cx="2057400" cy="365125"/>
          </a:xfrm>
        </p:spPr>
        <p:txBody>
          <a:bodyPr/>
          <a:lstStyle/>
          <a:p>
            <a:fld id="{72ACC13A-C490-4578-9842-9594D494F206}" type="slidenum">
              <a:rPr kumimoji="1" lang="ja-JP" altLang="en-US" sz="1200" smtClean="0">
                <a:latin typeface="Meiryo UI" panose="020B0604030504040204" pitchFamily="50" charset="-128"/>
                <a:ea typeface="Meiryo UI" panose="020B0604030504040204" pitchFamily="50" charset="-128"/>
              </a:rPr>
              <a:t>11</a:t>
            </a:fld>
            <a:endParaRPr kumimoji="1" lang="ja-JP" altLang="en-US" sz="1200" dirty="0">
              <a:latin typeface="Meiryo UI" panose="020B0604030504040204" pitchFamily="50" charset="-128"/>
              <a:ea typeface="Meiryo UI" panose="020B0604030504040204" pitchFamily="50" charset="-128"/>
            </a:endParaRPr>
          </a:p>
        </p:txBody>
      </p:sp>
      <p:sp>
        <p:nvSpPr>
          <p:cNvPr id="5" name="正方形/長方形 4">
            <a:extLst>
              <a:ext uri="{FF2B5EF4-FFF2-40B4-BE49-F238E27FC236}">
                <a16:creationId xmlns:a16="http://schemas.microsoft.com/office/drawing/2014/main" id="{9A7C9C43-8714-01F1-B5AC-7CB80B438BA1}"/>
              </a:ext>
            </a:extLst>
          </p:cNvPr>
          <p:cNvSpPr/>
          <p:nvPr/>
        </p:nvSpPr>
        <p:spPr>
          <a:xfrm>
            <a:off x="140043" y="634314"/>
            <a:ext cx="8863914" cy="6145427"/>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角丸四角形 15">
            <a:extLst>
              <a:ext uri="{FF2B5EF4-FFF2-40B4-BE49-F238E27FC236}">
                <a16:creationId xmlns:a16="http://schemas.microsoft.com/office/drawing/2014/main" id="{B6A041F6-9A0E-6135-698E-B28A1554E0D0}"/>
              </a:ext>
            </a:extLst>
          </p:cNvPr>
          <p:cNvSpPr/>
          <p:nvPr/>
        </p:nvSpPr>
        <p:spPr>
          <a:xfrm>
            <a:off x="67210" y="480601"/>
            <a:ext cx="3951117" cy="321972"/>
          </a:xfrm>
          <a:prstGeom prst="roundRect">
            <a:avLst>
              <a:gd name="adj" fmla="val 20973"/>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latin typeface="Meiryo UI" panose="020B0604030504040204" pitchFamily="50" charset="-128"/>
                <a:ea typeface="Meiryo UI" panose="020B0604030504040204" pitchFamily="50" charset="-128"/>
              </a:rPr>
              <a:t>能登半島地震における大阪府の被災地支援</a:t>
            </a:r>
          </a:p>
        </p:txBody>
      </p:sp>
      <p:sp>
        <p:nvSpPr>
          <p:cNvPr id="21" name="正方形/長方形 20">
            <a:extLst>
              <a:ext uri="{FF2B5EF4-FFF2-40B4-BE49-F238E27FC236}">
                <a16:creationId xmlns:a16="http://schemas.microsoft.com/office/drawing/2014/main" id="{43D2CF1D-799C-4CEB-BA8D-80B668161C66}"/>
              </a:ext>
            </a:extLst>
          </p:cNvPr>
          <p:cNvSpPr/>
          <p:nvPr/>
        </p:nvSpPr>
        <p:spPr>
          <a:xfrm>
            <a:off x="227230" y="858171"/>
            <a:ext cx="1624430" cy="2813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1200"/>
              </a:spcAft>
            </a:pPr>
            <a:r>
              <a:rPr kumimoji="1" lang="ja-JP" altLang="en-US" sz="1400" b="1" dirty="0">
                <a:solidFill>
                  <a:schemeClr val="tx1"/>
                </a:solidFill>
                <a:latin typeface="Meiryo UI" panose="020B0604030504040204" pitchFamily="50" charset="-128"/>
                <a:ea typeface="Meiryo UI" panose="020B0604030504040204" pitchFamily="50" charset="-128"/>
              </a:rPr>
              <a:t>  </a:t>
            </a:r>
            <a:r>
              <a:rPr lang="ja-JP" altLang="en-US" sz="1400" b="1" dirty="0">
                <a:solidFill>
                  <a:schemeClr val="tx1"/>
                </a:solidFill>
                <a:latin typeface="Meiryo UI" panose="020B0604030504040204" pitchFamily="50" charset="-128"/>
                <a:ea typeface="Meiryo UI" panose="020B0604030504040204" pitchFamily="50" charset="-128"/>
              </a:rPr>
              <a:t>その他の支援</a:t>
            </a:r>
            <a:endParaRPr kumimoji="1" lang="ja-JP" altLang="en-US" sz="1400" b="1" dirty="0">
              <a:solidFill>
                <a:schemeClr val="tx1"/>
              </a:solidFill>
              <a:latin typeface="Meiryo UI" panose="020B0604030504040204" pitchFamily="50" charset="-128"/>
              <a:ea typeface="Meiryo UI" panose="020B0604030504040204" pitchFamily="50" charset="-128"/>
            </a:endParaRPr>
          </a:p>
        </p:txBody>
      </p:sp>
      <p:pic>
        <p:nvPicPr>
          <p:cNvPr id="8" name="図 7">
            <a:extLst>
              <a:ext uri="{FF2B5EF4-FFF2-40B4-BE49-F238E27FC236}">
                <a16:creationId xmlns:a16="http://schemas.microsoft.com/office/drawing/2014/main" id="{DF3AB7B2-4C0B-4438-9A14-2098EA76A2C4}"/>
              </a:ext>
            </a:extLst>
          </p:cNvPr>
          <p:cNvPicPr>
            <a:picLocks noChangeAspect="1"/>
          </p:cNvPicPr>
          <p:nvPr/>
        </p:nvPicPr>
        <p:blipFill>
          <a:blip r:embed="rId3"/>
          <a:stretch>
            <a:fillRect/>
          </a:stretch>
        </p:blipFill>
        <p:spPr>
          <a:xfrm>
            <a:off x="594416" y="1156118"/>
            <a:ext cx="7937515" cy="5270078"/>
          </a:xfrm>
          <a:prstGeom prst="rect">
            <a:avLst/>
          </a:prstGeom>
        </p:spPr>
      </p:pic>
      <p:sp>
        <p:nvSpPr>
          <p:cNvPr id="11" name="正方形/長方形 10">
            <a:extLst>
              <a:ext uri="{FF2B5EF4-FFF2-40B4-BE49-F238E27FC236}">
                <a16:creationId xmlns:a16="http://schemas.microsoft.com/office/drawing/2014/main" id="{4932CC9C-972A-45B8-B7D1-25597454C24D}"/>
              </a:ext>
            </a:extLst>
          </p:cNvPr>
          <p:cNvSpPr/>
          <p:nvPr/>
        </p:nvSpPr>
        <p:spPr>
          <a:xfrm>
            <a:off x="5760720" y="885580"/>
            <a:ext cx="3156049" cy="2788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spcAft>
                <a:spcPts val="600"/>
              </a:spcAft>
            </a:pPr>
            <a:r>
              <a:rPr kumimoji="1" lang="ja-JP" altLang="en-US" sz="1000" dirty="0">
                <a:solidFill>
                  <a:schemeClr val="tx1"/>
                </a:solidFill>
                <a:latin typeface="Meiryo UI" panose="020B0604030504040204" pitchFamily="50" charset="-128"/>
                <a:ea typeface="Meiryo UI" panose="020B0604030504040204" pitchFamily="50" charset="-128"/>
              </a:rPr>
              <a:t>第</a:t>
            </a:r>
            <a:r>
              <a:rPr kumimoji="1" lang="en-US" altLang="ja-JP" sz="1000" dirty="0">
                <a:solidFill>
                  <a:schemeClr val="tx1"/>
                </a:solidFill>
                <a:latin typeface="Meiryo UI" panose="020B0604030504040204" pitchFamily="50" charset="-128"/>
                <a:ea typeface="Meiryo UI" panose="020B0604030504040204" pitchFamily="50" charset="-128"/>
              </a:rPr>
              <a:t>5</a:t>
            </a:r>
            <a:r>
              <a:rPr kumimoji="1" lang="ja-JP" altLang="en-US" sz="1000" dirty="0">
                <a:solidFill>
                  <a:schemeClr val="tx1"/>
                </a:solidFill>
                <a:latin typeface="Meiryo UI" panose="020B0604030504040204" pitchFamily="50" charset="-128"/>
                <a:ea typeface="Meiryo UI" panose="020B0604030504040204" pitchFamily="50" charset="-128"/>
              </a:rPr>
              <a:t>回大阪府災害等支援対策本部会議資料より抜粋</a:t>
            </a:r>
          </a:p>
        </p:txBody>
      </p:sp>
    </p:spTree>
    <p:extLst>
      <p:ext uri="{BB962C8B-B14F-4D97-AF65-F5344CB8AC3E}">
        <p14:creationId xmlns:p14="http://schemas.microsoft.com/office/powerpoint/2010/main" val="4152443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88A302-88DE-F06C-96D2-1D167A349C7C}"/>
            </a:ext>
          </a:extLst>
        </p:cNvPr>
        <p:cNvGrpSpPr/>
        <p:nvPr/>
      </p:nvGrpSpPr>
      <p:grpSpPr>
        <a:xfrm>
          <a:off x="0" y="0"/>
          <a:ext cx="0" cy="0"/>
          <a:chOff x="0" y="0"/>
          <a:chExt cx="0" cy="0"/>
        </a:xfrm>
      </p:grpSpPr>
      <p:sp>
        <p:nvSpPr>
          <p:cNvPr id="2" name="正方形/長方形 1">
            <a:extLst>
              <a:ext uri="{FF2B5EF4-FFF2-40B4-BE49-F238E27FC236}">
                <a16:creationId xmlns:a16="http://schemas.microsoft.com/office/drawing/2014/main" id="{A87019B3-A325-037B-400A-BB0D902C76AC}"/>
              </a:ext>
            </a:extLst>
          </p:cNvPr>
          <p:cNvSpPr/>
          <p:nvPr/>
        </p:nvSpPr>
        <p:spPr>
          <a:xfrm>
            <a:off x="0" y="0"/>
            <a:ext cx="9144000" cy="425003"/>
          </a:xfrm>
          <a:prstGeom prst="rect">
            <a:avLst/>
          </a:prstGeom>
          <a:gradFill>
            <a:gsLst>
              <a:gs pos="0">
                <a:schemeClr val="accent1">
                  <a:lumMod val="5000"/>
                  <a:lumOff val="95000"/>
                </a:schemeClr>
              </a:gs>
              <a:gs pos="75000">
                <a:srgbClr val="00B050"/>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dirty="0">
                <a:latin typeface="Meiryo UI" panose="020B0604030504040204" pitchFamily="50" charset="-128"/>
                <a:ea typeface="Meiryo UI" panose="020B0604030504040204" pitchFamily="50" charset="-128"/>
              </a:rPr>
              <a:t>２．能登半島地震を踏まえた大阪府の取組</a:t>
            </a:r>
            <a:endParaRPr kumimoji="1" lang="ja-JP" altLang="en-US" sz="2000" dirty="0">
              <a:latin typeface="Meiryo UI" panose="020B0604030504040204" pitchFamily="50" charset="-128"/>
              <a:ea typeface="Meiryo UI" panose="020B0604030504040204" pitchFamily="50" charset="-128"/>
            </a:endParaRPr>
          </a:p>
        </p:txBody>
      </p:sp>
      <p:sp>
        <p:nvSpPr>
          <p:cNvPr id="7" name="スライド番号プレースホルダー 6">
            <a:extLst>
              <a:ext uri="{FF2B5EF4-FFF2-40B4-BE49-F238E27FC236}">
                <a16:creationId xmlns:a16="http://schemas.microsoft.com/office/drawing/2014/main" id="{71FBF474-1C98-EB9A-2A21-07D2E6FF9C7B}"/>
              </a:ext>
            </a:extLst>
          </p:cNvPr>
          <p:cNvSpPr>
            <a:spLocks noGrp="1"/>
          </p:cNvSpPr>
          <p:nvPr>
            <p:ph type="sldNum" sz="quarter" idx="12"/>
          </p:nvPr>
        </p:nvSpPr>
        <p:spPr>
          <a:xfrm>
            <a:off x="7019390" y="6379501"/>
            <a:ext cx="2057400" cy="365125"/>
          </a:xfrm>
        </p:spPr>
        <p:txBody>
          <a:bodyPr/>
          <a:lstStyle/>
          <a:p>
            <a:fld id="{72ACC13A-C490-4578-9842-9594D494F206}" type="slidenum">
              <a:rPr kumimoji="1" lang="ja-JP" altLang="en-US" sz="1200" smtClean="0">
                <a:latin typeface="Meiryo UI" panose="020B0604030504040204" pitchFamily="50" charset="-128"/>
                <a:ea typeface="Meiryo UI" panose="020B0604030504040204" pitchFamily="50" charset="-128"/>
              </a:rPr>
              <a:t>12</a:t>
            </a:fld>
            <a:endParaRPr kumimoji="1" lang="ja-JP" altLang="en-US" sz="1200" dirty="0">
              <a:latin typeface="Meiryo UI" panose="020B0604030504040204" pitchFamily="50" charset="-128"/>
              <a:ea typeface="Meiryo UI" panose="020B0604030504040204" pitchFamily="50" charset="-128"/>
            </a:endParaRPr>
          </a:p>
        </p:txBody>
      </p:sp>
      <p:sp>
        <p:nvSpPr>
          <p:cNvPr id="5" name="正方形/長方形 4">
            <a:extLst>
              <a:ext uri="{FF2B5EF4-FFF2-40B4-BE49-F238E27FC236}">
                <a16:creationId xmlns:a16="http://schemas.microsoft.com/office/drawing/2014/main" id="{9A7C9C43-8714-01F1-B5AC-7CB80B438BA1}"/>
              </a:ext>
            </a:extLst>
          </p:cNvPr>
          <p:cNvSpPr/>
          <p:nvPr/>
        </p:nvSpPr>
        <p:spPr>
          <a:xfrm>
            <a:off x="140043" y="634314"/>
            <a:ext cx="8863914" cy="6145427"/>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角丸四角形 15">
            <a:extLst>
              <a:ext uri="{FF2B5EF4-FFF2-40B4-BE49-F238E27FC236}">
                <a16:creationId xmlns:a16="http://schemas.microsoft.com/office/drawing/2014/main" id="{B6A041F6-9A0E-6135-698E-B28A1554E0D0}"/>
              </a:ext>
            </a:extLst>
          </p:cNvPr>
          <p:cNvSpPr/>
          <p:nvPr/>
        </p:nvSpPr>
        <p:spPr>
          <a:xfrm>
            <a:off x="67211" y="480601"/>
            <a:ext cx="2416910" cy="321972"/>
          </a:xfrm>
          <a:prstGeom prst="roundRect">
            <a:avLst>
              <a:gd name="adj" fmla="val 20973"/>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latin typeface="Meiryo UI" panose="020B0604030504040204" pitchFamily="50" charset="-128"/>
                <a:ea typeface="Meiryo UI" panose="020B0604030504040204" pitchFamily="50" charset="-128"/>
              </a:rPr>
              <a:t>能登半島地震の振り返り</a:t>
            </a:r>
          </a:p>
        </p:txBody>
      </p:sp>
      <p:pic>
        <p:nvPicPr>
          <p:cNvPr id="10" name="図 9">
            <a:extLst>
              <a:ext uri="{FF2B5EF4-FFF2-40B4-BE49-F238E27FC236}">
                <a16:creationId xmlns:a16="http://schemas.microsoft.com/office/drawing/2014/main" id="{B8E09FFE-51B1-4BF5-8633-9C7C9ACD349C}"/>
              </a:ext>
            </a:extLst>
          </p:cNvPr>
          <p:cNvPicPr>
            <a:picLocks noChangeAspect="1"/>
          </p:cNvPicPr>
          <p:nvPr/>
        </p:nvPicPr>
        <p:blipFill>
          <a:blip r:embed="rId3"/>
          <a:stretch>
            <a:fillRect/>
          </a:stretch>
        </p:blipFill>
        <p:spPr>
          <a:xfrm>
            <a:off x="165885" y="876510"/>
            <a:ext cx="8777099" cy="5605313"/>
          </a:xfrm>
          <a:prstGeom prst="rect">
            <a:avLst/>
          </a:prstGeom>
        </p:spPr>
      </p:pic>
    </p:spTree>
    <p:extLst>
      <p:ext uri="{BB962C8B-B14F-4D97-AF65-F5344CB8AC3E}">
        <p14:creationId xmlns:p14="http://schemas.microsoft.com/office/powerpoint/2010/main" val="39688589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88A302-88DE-F06C-96D2-1D167A349C7C}"/>
            </a:ext>
          </a:extLst>
        </p:cNvPr>
        <p:cNvGrpSpPr/>
        <p:nvPr/>
      </p:nvGrpSpPr>
      <p:grpSpPr>
        <a:xfrm>
          <a:off x="0" y="0"/>
          <a:ext cx="0" cy="0"/>
          <a:chOff x="0" y="0"/>
          <a:chExt cx="0" cy="0"/>
        </a:xfrm>
      </p:grpSpPr>
      <p:sp>
        <p:nvSpPr>
          <p:cNvPr id="69" name="四角形: 角を丸くする 68">
            <a:extLst>
              <a:ext uri="{FF2B5EF4-FFF2-40B4-BE49-F238E27FC236}">
                <a16:creationId xmlns:a16="http://schemas.microsoft.com/office/drawing/2014/main" id="{7058391C-07CD-42E8-80B7-60296EFE171D}"/>
              </a:ext>
            </a:extLst>
          </p:cNvPr>
          <p:cNvSpPr/>
          <p:nvPr/>
        </p:nvSpPr>
        <p:spPr>
          <a:xfrm>
            <a:off x="290199" y="2751752"/>
            <a:ext cx="8617750" cy="2000119"/>
          </a:xfrm>
          <a:prstGeom prst="roundRect">
            <a:avLst>
              <a:gd name="adj" fmla="val 8053"/>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00"/>
          </a:p>
        </p:txBody>
      </p:sp>
      <p:sp>
        <p:nvSpPr>
          <p:cNvPr id="2" name="正方形/長方形 1">
            <a:extLst>
              <a:ext uri="{FF2B5EF4-FFF2-40B4-BE49-F238E27FC236}">
                <a16:creationId xmlns:a16="http://schemas.microsoft.com/office/drawing/2014/main" id="{A87019B3-A325-037B-400A-BB0D902C76AC}"/>
              </a:ext>
            </a:extLst>
          </p:cNvPr>
          <p:cNvSpPr/>
          <p:nvPr/>
        </p:nvSpPr>
        <p:spPr>
          <a:xfrm>
            <a:off x="0" y="0"/>
            <a:ext cx="9144000" cy="425003"/>
          </a:xfrm>
          <a:prstGeom prst="rect">
            <a:avLst/>
          </a:prstGeom>
          <a:gradFill>
            <a:gsLst>
              <a:gs pos="0">
                <a:schemeClr val="accent1">
                  <a:lumMod val="5000"/>
                  <a:lumOff val="95000"/>
                </a:schemeClr>
              </a:gs>
              <a:gs pos="75000">
                <a:srgbClr val="00B050"/>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dirty="0">
                <a:latin typeface="Meiryo UI" panose="020B0604030504040204" pitchFamily="50" charset="-128"/>
                <a:ea typeface="Meiryo UI" panose="020B0604030504040204" pitchFamily="50" charset="-128"/>
              </a:rPr>
              <a:t>２．能登半島地震を踏まえた大阪府の取組</a:t>
            </a:r>
            <a:endParaRPr kumimoji="1" lang="ja-JP" altLang="en-US" sz="2000" dirty="0">
              <a:latin typeface="Meiryo UI" panose="020B0604030504040204" pitchFamily="50" charset="-128"/>
              <a:ea typeface="Meiryo UI" panose="020B0604030504040204" pitchFamily="50" charset="-128"/>
            </a:endParaRPr>
          </a:p>
        </p:txBody>
      </p:sp>
      <p:sp>
        <p:nvSpPr>
          <p:cNvPr id="5" name="正方形/長方形 4">
            <a:extLst>
              <a:ext uri="{FF2B5EF4-FFF2-40B4-BE49-F238E27FC236}">
                <a16:creationId xmlns:a16="http://schemas.microsoft.com/office/drawing/2014/main" id="{9A7C9C43-8714-01F1-B5AC-7CB80B438BA1}"/>
              </a:ext>
            </a:extLst>
          </p:cNvPr>
          <p:cNvSpPr/>
          <p:nvPr/>
        </p:nvSpPr>
        <p:spPr>
          <a:xfrm>
            <a:off x="140043" y="634314"/>
            <a:ext cx="8863914" cy="6145427"/>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角丸四角形 15">
            <a:extLst>
              <a:ext uri="{FF2B5EF4-FFF2-40B4-BE49-F238E27FC236}">
                <a16:creationId xmlns:a16="http://schemas.microsoft.com/office/drawing/2014/main" id="{B6A041F6-9A0E-6135-698E-B28A1554E0D0}"/>
              </a:ext>
            </a:extLst>
          </p:cNvPr>
          <p:cNvSpPr/>
          <p:nvPr/>
        </p:nvSpPr>
        <p:spPr>
          <a:xfrm>
            <a:off x="67211" y="480601"/>
            <a:ext cx="2416910" cy="321972"/>
          </a:xfrm>
          <a:prstGeom prst="roundRect">
            <a:avLst>
              <a:gd name="adj" fmla="val 20973"/>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latin typeface="Meiryo UI" panose="020B0604030504040204" pitchFamily="50" charset="-128"/>
                <a:ea typeface="Meiryo UI" panose="020B0604030504040204" pitchFamily="50" charset="-128"/>
              </a:rPr>
              <a:t>能登半島地震の振り返り</a:t>
            </a:r>
          </a:p>
        </p:txBody>
      </p:sp>
      <p:sp>
        <p:nvSpPr>
          <p:cNvPr id="51" name="四角形: 角を丸くする 50">
            <a:extLst>
              <a:ext uri="{FF2B5EF4-FFF2-40B4-BE49-F238E27FC236}">
                <a16:creationId xmlns:a16="http://schemas.microsoft.com/office/drawing/2014/main" id="{2CB5C2D4-F71D-4EAC-AAE0-816980C6F0C4}"/>
              </a:ext>
            </a:extLst>
          </p:cNvPr>
          <p:cNvSpPr/>
          <p:nvPr/>
        </p:nvSpPr>
        <p:spPr>
          <a:xfrm>
            <a:off x="290199" y="1011883"/>
            <a:ext cx="8617750" cy="1528935"/>
          </a:xfrm>
          <a:prstGeom prst="roundRect">
            <a:avLst>
              <a:gd name="adj" fmla="val 8053"/>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00"/>
          </a:p>
        </p:txBody>
      </p:sp>
      <p:sp>
        <p:nvSpPr>
          <p:cNvPr id="52" name="正方形/長方形 51">
            <a:extLst>
              <a:ext uri="{FF2B5EF4-FFF2-40B4-BE49-F238E27FC236}">
                <a16:creationId xmlns:a16="http://schemas.microsoft.com/office/drawing/2014/main" id="{7432D6DE-E3E3-426C-B4BC-946458C4DBBA}"/>
              </a:ext>
            </a:extLst>
          </p:cNvPr>
          <p:cNvSpPr/>
          <p:nvPr/>
        </p:nvSpPr>
        <p:spPr>
          <a:xfrm>
            <a:off x="234683" y="1184844"/>
            <a:ext cx="4794517" cy="1149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indent="-171450">
              <a:buFont typeface="UD デジタル 教科書体 NK-R" panose="02020400000000000000" pitchFamily="18" charset="-128"/>
              <a:buChar char="○"/>
            </a:pPr>
            <a:r>
              <a:rPr kumimoji="1" lang="ja-JP" altLang="en-US" sz="1200" u="sng" dirty="0">
                <a:solidFill>
                  <a:schemeClr val="tx1"/>
                </a:solidFill>
                <a:latin typeface="UD デジタル 教科書体 NK-R" panose="02020400000000000000" pitchFamily="18" charset="-128"/>
                <a:ea typeface="UD デジタル 教科書体 NK-R" panose="02020400000000000000" pitchFamily="18" charset="-128"/>
              </a:rPr>
              <a:t>応援者の生活環境・支援活動環境の確保</a:t>
            </a:r>
            <a:endParaRPr kumimoji="1" lang="en-US" altLang="ja-JP" sz="1200" u="sng" dirty="0">
              <a:solidFill>
                <a:schemeClr val="tx1"/>
              </a:solidFill>
              <a:latin typeface="UD デジタル 教科書体 NK-R" panose="02020400000000000000" pitchFamily="18" charset="-128"/>
              <a:ea typeface="UD デジタル 教科書体 NK-R" panose="02020400000000000000" pitchFamily="18" charset="-128"/>
            </a:endParaRPr>
          </a:p>
          <a:p>
            <a:r>
              <a:rPr kumimoji="1"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　　　宿泊地確保、現地情報の不足、執務スペース環境等</a:t>
            </a:r>
            <a:endParaRPr kumimoji="1" lang="en-US" altLang="ja-JP" sz="1200" dirty="0">
              <a:solidFill>
                <a:schemeClr val="tx1"/>
              </a:solidFill>
              <a:latin typeface="UD デジタル 教科書体 NK-R" panose="02020400000000000000" pitchFamily="18" charset="-128"/>
              <a:ea typeface="UD デジタル 教科書体 NK-R" panose="02020400000000000000" pitchFamily="18" charset="-128"/>
            </a:endParaRPr>
          </a:p>
          <a:p>
            <a:pPr marL="171450" indent="-171450">
              <a:buFont typeface="UD デジタル 教科書体 NK-R" panose="02020400000000000000" pitchFamily="18" charset="-128"/>
              <a:buChar char="○"/>
            </a:pPr>
            <a:r>
              <a:rPr kumimoji="1" lang="ja-JP" altLang="en-US" sz="1200" u="sng" dirty="0">
                <a:solidFill>
                  <a:schemeClr val="tx1"/>
                </a:solidFill>
                <a:latin typeface="UD デジタル 教科書体 NK-R" panose="02020400000000000000" pitchFamily="18" charset="-128"/>
                <a:ea typeface="UD デジタル 教科書体 NK-R" panose="02020400000000000000" pitchFamily="18" charset="-128"/>
              </a:rPr>
              <a:t>応援人員の確保と派遣ルール</a:t>
            </a:r>
          </a:p>
          <a:p>
            <a:r>
              <a:rPr kumimoji="1"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　　　専門職の不足、災害活動における安全確保</a:t>
            </a:r>
            <a:endParaRPr kumimoji="1" lang="en-US" altLang="ja-JP" sz="1200" dirty="0">
              <a:solidFill>
                <a:schemeClr val="tx1"/>
              </a:solidFill>
              <a:latin typeface="UD デジタル 教科書体 NK-R" panose="02020400000000000000" pitchFamily="18" charset="-128"/>
              <a:ea typeface="UD デジタル 教科書体 NK-R" panose="02020400000000000000" pitchFamily="18" charset="-128"/>
            </a:endParaRPr>
          </a:p>
          <a:p>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　　　</a:t>
            </a:r>
            <a:r>
              <a:rPr kumimoji="1"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応援者の心身のケア等</a:t>
            </a:r>
            <a:endParaRPr kumimoji="1" lang="en-US" altLang="ja-JP" sz="1200" dirty="0">
              <a:solidFill>
                <a:schemeClr val="tx1"/>
              </a:solidFill>
              <a:latin typeface="UD デジタル 教科書体 NK-R" panose="02020400000000000000" pitchFamily="18" charset="-128"/>
              <a:ea typeface="UD デジタル 教科書体 NK-R" panose="02020400000000000000" pitchFamily="18" charset="-128"/>
            </a:endParaRPr>
          </a:p>
          <a:p>
            <a:pPr marL="171450" indent="-171450">
              <a:buFont typeface="UD デジタル 教科書体 NK-R" panose="02020400000000000000" pitchFamily="18" charset="-128"/>
              <a:buChar char="○"/>
            </a:pPr>
            <a:r>
              <a:rPr kumimoji="1" lang="ja-JP" altLang="en-US" sz="1200" u="sng" dirty="0">
                <a:solidFill>
                  <a:schemeClr val="tx1"/>
                </a:solidFill>
                <a:latin typeface="UD デジタル 教科書体 NK-R" panose="02020400000000000000" pitchFamily="18" charset="-128"/>
                <a:ea typeface="UD デジタル 教科書体 NK-R" panose="02020400000000000000" pitchFamily="18" charset="-128"/>
              </a:rPr>
              <a:t>先を見据えた受援体制の確立</a:t>
            </a:r>
            <a:endParaRPr kumimoji="1" lang="en-US" altLang="ja-JP" sz="1200" u="sng" dirty="0">
              <a:solidFill>
                <a:schemeClr val="tx1"/>
              </a:solidFill>
              <a:latin typeface="UD デジタル 教科書体 NK-R" panose="02020400000000000000" pitchFamily="18" charset="-128"/>
              <a:ea typeface="UD デジタル 教科書体 NK-R" panose="02020400000000000000" pitchFamily="18" charset="-128"/>
            </a:endParaRPr>
          </a:p>
          <a:p>
            <a:r>
              <a:rPr kumimoji="1"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　　　計画的な人員要請、女性職員の活動環境、都道府県の役割等</a:t>
            </a:r>
          </a:p>
          <a:p>
            <a:r>
              <a:rPr kumimoji="1"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　　　</a:t>
            </a:r>
            <a:endParaRPr kumimoji="1" lang="en-US" altLang="ja-JP" sz="1200" dirty="0">
              <a:solidFill>
                <a:schemeClr val="tx1"/>
              </a:solidFill>
              <a:latin typeface="UD デジタル 教科書体 NK-R" panose="02020400000000000000" pitchFamily="18" charset="-128"/>
              <a:ea typeface="UD デジタル 教科書体 NK-R" panose="02020400000000000000" pitchFamily="18" charset="-128"/>
            </a:endParaRPr>
          </a:p>
        </p:txBody>
      </p:sp>
      <p:grpSp>
        <p:nvGrpSpPr>
          <p:cNvPr id="53" name="グループ化 52">
            <a:extLst>
              <a:ext uri="{FF2B5EF4-FFF2-40B4-BE49-F238E27FC236}">
                <a16:creationId xmlns:a16="http://schemas.microsoft.com/office/drawing/2014/main" id="{08FCE9C9-1490-4ED5-916F-97ADEE1AEA0C}"/>
              </a:ext>
            </a:extLst>
          </p:cNvPr>
          <p:cNvGrpSpPr/>
          <p:nvPr/>
        </p:nvGrpSpPr>
        <p:grpSpPr>
          <a:xfrm>
            <a:off x="140043" y="901621"/>
            <a:ext cx="1588684" cy="307227"/>
            <a:chOff x="1804313" y="2235388"/>
            <a:chExt cx="1588684" cy="307227"/>
          </a:xfrm>
        </p:grpSpPr>
        <p:sp>
          <p:nvSpPr>
            <p:cNvPr id="54" name="四角形: 角を丸くする 53">
              <a:extLst>
                <a:ext uri="{FF2B5EF4-FFF2-40B4-BE49-F238E27FC236}">
                  <a16:creationId xmlns:a16="http://schemas.microsoft.com/office/drawing/2014/main" id="{00182B2B-0AAF-4A4E-9B67-1216D8E59805}"/>
                </a:ext>
              </a:extLst>
            </p:cNvPr>
            <p:cNvSpPr/>
            <p:nvPr/>
          </p:nvSpPr>
          <p:spPr>
            <a:xfrm>
              <a:off x="1900321" y="2265769"/>
              <a:ext cx="1492676" cy="228453"/>
            </a:xfrm>
            <a:prstGeom prst="roundRect">
              <a:avLst>
                <a:gd name="adj" fmla="val 24141"/>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00"/>
            </a:p>
          </p:txBody>
        </p:sp>
        <p:sp>
          <p:nvSpPr>
            <p:cNvPr id="55" name="正方形/長方形 54">
              <a:extLst>
                <a:ext uri="{FF2B5EF4-FFF2-40B4-BE49-F238E27FC236}">
                  <a16:creationId xmlns:a16="http://schemas.microsoft.com/office/drawing/2014/main" id="{B7ACC778-85A8-4423-8C39-FF8E4BD1AED5}"/>
                </a:ext>
              </a:extLst>
            </p:cNvPr>
            <p:cNvSpPr/>
            <p:nvPr/>
          </p:nvSpPr>
          <p:spPr>
            <a:xfrm>
              <a:off x="1804313" y="2235388"/>
              <a:ext cx="1588684" cy="3072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①応援・受援体制</a:t>
              </a:r>
              <a:endParaRPr kumimoji="1" lang="en-US" altLang="ja-JP" sz="1400" dirty="0">
                <a:solidFill>
                  <a:schemeClr val="tx1"/>
                </a:solidFill>
                <a:latin typeface="UD デジタル 教科書体 NK-R" panose="02020400000000000000" pitchFamily="18" charset="-128"/>
                <a:ea typeface="UD デジタル 教科書体 NK-R" panose="02020400000000000000" pitchFamily="18" charset="-128"/>
              </a:endParaRPr>
            </a:p>
          </p:txBody>
        </p:sp>
      </p:grpSp>
      <p:pic>
        <p:nvPicPr>
          <p:cNvPr id="56" name="図 55">
            <a:extLst>
              <a:ext uri="{FF2B5EF4-FFF2-40B4-BE49-F238E27FC236}">
                <a16:creationId xmlns:a16="http://schemas.microsoft.com/office/drawing/2014/main" id="{666CC99F-B2C6-497D-9B32-A5D771C308A8}"/>
              </a:ext>
            </a:extLst>
          </p:cNvPr>
          <p:cNvPicPr>
            <a:picLocks noChangeAspect="1"/>
          </p:cNvPicPr>
          <p:nvPr/>
        </p:nvPicPr>
        <p:blipFill rotWithShape="1">
          <a:blip r:embed="rId3"/>
          <a:srcRect t="5932" b="1"/>
          <a:stretch/>
        </p:blipFill>
        <p:spPr>
          <a:xfrm>
            <a:off x="4015740" y="1050179"/>
            <a:ext cx="1745618" cy="1227178"/>
          </a:xfrm>
          <a:prstGeom prst="rect">
            <a:avLst/>
          </a:prstGeom>
        </p:spPr>
      </p:pic>
      <p:sp>
        <p:nvSpPr>
          <p:cNvPr id="57" name="正方形/長方形 56">
            <a:extLst>
              <a:ext uri="{FF2B5EF4-FFF2-40B4-BE49-F238E27FC236}">
                <a16:creationId xmlns:a16="http://schemas.microsoft.com/office/drawing/2014/main" id="{054EE8C6-1C10-4C5E-A80F-FB27F26FBFEF}"/>
              </a:ext>
            </a:extLst>
          </p:cNvPr>
          <p:cNvSpPr/>
          <p:nvPr/>
        </p:nvSpPr>
        <p:spPr>
          <a:xfrm>
            <a:off x="5928662" y="1068138"/>
            <a:ext cx="2826079" cy="5211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indent="-171450">
              <a:buFont typeface="UD デジタル 教科書体 NK-R" panose="02020400000000000000" pitchFamily="18" charset="-128"/>
              <a:buChar char="○"/>
            </a:pPr>
            <a:r>
              <a:rPr kumimoji="1"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現地情報の集約・共有のシステム化</a:t>
            </a:r>
            <a:endParaRPr kumimoji="1" lang="en-US" altLang="ja-JP" sz="1200" dirty="0">
              <a:solidFill>
                <a:schemeClr val="tx1"/>
              </a:solidFill>
              <a:latin typeface="UD デジタル 教科書体 NK-R" panose="02020400000000000000" pitchFamily="18" charset="-128"/>
              <a:ea typeface="UD デジタル 教科書体 NK-R" panose="02020400000000000000" pitchFamily="18" charset="-128"/>
            </a:endParaRPr>
          </a:p>
          <a:p>
            <a:pPr marL="171450" indent="-171450">
              <a:buFont typeface="UD デジタル 教科書体 NK-R" panose="02020400000000000000" pitchFamily="18" charset="-128"/>
              <a:buChar char="○"/>
            </a:pPr>
            <a:r>
              <a:rPr kumimoji="1"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衛星通信による 通信環境の整備</a:t>
            </a:r>
            <a:endParaRPr kumimoji="1" lang="en-US" altLang="ja-JP" sz="1200" dirty="0">
              <a:solidFill>
                <a:schemeClr val="tx1"/>
              </a:solidFill>
              <a:latin typeface="UD デジタル 教科書体 NK-R" panose="02020400000000000000" pitchFamily="18" charset="-128"/>
              <a:ea typeface="UD デジタル 教科書体 NK-R" panose="02020400000000000000" pitchFamily="18" charset="-128"/>
            </a:endParaRPr>
          </a:p>
          <a:p>
            <a:endParaRPr kumimoji="1" lang="en-US" altLang="ja-JP" sz="1000"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58" name="四角形: 角を丸くする 57">
            <a:extLst>
              <a:ext uri="{FF2B5EF4-FFF2-40B4-BE49-F238E27FC236}">
                <a16:creationId xmlns:a16="http://schemas.microsoft.com/office/drawing/2014/main" id="{A6B4E048-C7E6-41A2-AE20-E1F3850DDD46}"/>
              </a:ext>
            </a:extLst>
          </p:cNvPr>
          <p:cNvSpPr/>
          <p:nvPr/>
        </p:nvSpPr>
        <p:spPr>
          <a:xfrm>
            <a:off x="5937742" y="824373"/>
            <a:ext cx="2889831" cy="4011787"/>
          </a:xfrm>
          <a:prstGeom prst="roundRect">
            <a:avLst>
              <a:gd name="adj" fmla="val 5169"/>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00"/>
          </a:p>
        </p:txBody>
      </p:sp>
      <p:grpSp>
        <p:nvGrpSpPr>
          <p:cNvPr id="59" name="グループ化 58">
            <a:extLst>
              <a:ext uri="{FF2B5EF4-FFF2-40B4-BE49-F238E27FC236}">
                <a16:creationId xmlns:a16="http://schemas.microsoft.com/office/drawing/2014/main" id="{4222235E-D1D1-48E1-83B9-BD80A69CB144}"/>
              </a:ext>
            </a:extLst>
          </p:cNvPr>
          <p:cNvGrpSpPr/>
          <p:nvPr/>
        </p:nvGrpSpPr>
        <p:grpSpPr>
          <a:xfrm>
            <a:off x="5780877" y="672516"/>
            <a:ext cx="2263840" cy="307227"/>
            <a:chOff x="1812570" y="2288190"/>
            <a:chExt cx="2263840" cy="307227"/>
          </a:xfrm>
        </p:grpSpPr>
        <p:sp>
          <p:nvSpPr>
            <p:cNvPr id="60" name="四角形: 角を丸くする 59">
              <a:extLst>
                <a:ext uri="{FF2B5EF4-FFF2-40B4-BE49-F238E27FC236}">
                  <a16:creationId xmlns:a16="http://schemas.microsoft.com/office/drawing/2014/main" id="{8CF3BD34-281E-4271-A027-B05F4AFAAE5A}"/>
                </a:ext>
              </a:extLst>
            </p:cNvPr>
            <p:cNvSpPr/>
            <p:nvPr/>
          </p:nvSpPr>
          <p:spPr>
            <a:xfrm>
              <a:off x="1900320" y="2299911"/>
              <a:ext cx="2176090" cy="255707"/>
            </a:xfrm>
            <a:prstGeom prst="roundRect">
              <a:avLst>
                <a:gd name="adj" fmla="val 24141"/>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00"/>
            </a:p>
          </p:txBody>
        </p:sp>
        <p:sp>
          <p:nvSpPr>
            <p:cNvPr id="61" name="正方形/長方形 60">
              <a:extLst>
                <a:ext uri="{FF2B5EF4-FFF2-40B4-BE49-F238E27FC236}">
                  <a16:creationId xmlns:a16="http://schemas.microsoft.com/office/drawing/2014/main" id="{5C95C225-3A24-4338-A9DA-434C56F5C7D5}"/>
                </a:ext>
              </a:extLst>
            </p:cNvPr>
            <p:cNvSpPr/>
            <p:nvPr/>
          </p:nvSpPr>
          <p:spPr>
            <a:xfrm>
              <a:off x="1812570" y="2288190"/>
              <a:ext cx="2263840" cy="3072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⑥防災</a:t>
              </a:r>
              <a:r>
                <a:rPr kumimoji="1" lang="en-US" altLang="ja-JP" sz="1400" dirty="0">
                  <a:solidFill>
                    <a:schemeClr val="tx1"/>
                  </a:solidFill>
                  <a:latin typeface="UD デジタル 教科書体 NK-R" panose="02020400000000000000" pitchFamily="18" charset="-128"/>
                  <a:ea typeface="UD デジタル 教科書体 NK-R" panose="02020400000000000000" pitchFamily="18" charset="-128"/>
                </a:rPr>
                <a:t>DX</a:t>
              </a:r>
              <a:r>
                <a:rPr kumimoji="1"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・新技術の検討</a:t>
              </a:r>
              <a:endParaRPr kumimoji="1" lang="en-US" altLang="ja-JP" sz="1400" dirty="0">
                <a:solidFill>
                  <a:schemeClr val="tx1"/>
                </a:solidFill>
                <a:latin typeface="UD デジタル 教科書体 NK-R" panose="02020400000000000000" pitchFamily="18" charset="-128"/>
                <a:ea typeface="UD デジタル 教科書体 NK-R" panose="02020400000000000000" pitchFamily="18" charset="-128"/>
              </a:endParaRPr>
            </a:p>
          </p:txBody>
        </p:sp>
      </p:grpSp>
      <p:sp>
        <p:nvSpPr>
          <p:cNvPr id="64" name="正方形/長方形 63">
            <a:extLst>
              <a:ext uri="{FF2B5EF4-FFF2-40B4-BE49-F238E27FC236}">
                <a16:creationId xmlns:a16="http://schemas.microsoft.com/office/drawing/2014/main" id="{E702B17E-F5FC-485C-950C-674F44D7DF82}"/>
              </a:ext>
            </a:extLst>
          </p:cNvPr>
          <p:cNvSpPr/>
          <p:nvPr/>
        </p:nvSpPr>
        <p:spPr>
          <a:xfrm>
            <a:off x="231609" y="2842663"/>
            <a:ext cx="5462523" cy="1909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indent="-171450">
              <a:buFont typeface="UD デジタル 教科書体 NK-R" panose="02020400000000000000" pitchFamily="18" charset="-128"/>
              <a:buChar char="○"/>
            </a:pPr>
            <a:r>
              <a:rPr kumimoji="1" lang="ja-JP" altLang="en-US" sz="1200" u="sng" dirty="0">
                <a:solidFill>
                  <a:schemeClr val="tx1"/>
                </a:solidFill>
                <a:latin typeface="UD デジタル 教科書体 NK-R" panose="02020400000000000000" pitchFamily="18" charset="-128"/>
                <a:ea typeface="UD デジタル 教科書体 NK-R" panose="02020400000000000000" pitchFamily="18" charset="-128"/>
              </a:rPr>
              <a:t>避難所の円滑な運営</a:t>
            </a:r>
            <a:endParaRPr kumimoji="1" lang="en-US" altLang="ja-JP" sz="1200" u="sng" dirty="0">
              <a:solidFill>
                <a:schemeClr val="tx1"/>
              </a:solidFill>
              <a:latin typeface="UD デジタル 教科書体 NK-R" panose="02020400000000000000" pitchFamily="18" charset="-128"/>
              <a:ea typeface="UD デジタル 教科書体 NK-R" panose="02020400000000000000" pitchFamily="18" charset="-128"/>
            </a:endParaRPr>
          </a:p>
          <a:p>
            <a:r>
              <a:rPr kumimoji="1"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　　　　避難所運営体制、自主運営、様々な避難者へ配慮した運営、物資の管理、</a:t>
            </a:r>
            <a:endParaRPr kumimoji="1" lang="en-US" altLang="ja-JP" sz="1200" dirty="0">
              <a:solidFill>
                <a:schemeClr val="tx1"/>
              </a:solidFill>
              <a:latin typeface="UD デジタル 教科書体 NK-R" panose="02020400000000000000" pitchFamily="18" charset="-128"/>
              <a:ea typeface="UD デジタル 教科書体 NK-R" panose="02020400000000000000" pitchFamily="18" charset="-128"/>
            </a:endParaRPr>
          </a:p>
          <a:p>
            <a:r>
              <a:rPr kumimoji="1"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　　　　関係団体や民間企業との連携等</a:t>
            </a:r>
            <a:endParaRPr kumimoji="1" lang="en-US" altLang="ja-JP" sz="1200" dirty="0">
              <a:solidFill>
                <a:schemeClr val="tx1"/>
              </a:solidFill>
              <a:latin typeface="UD デジタル 教科書体 NK-R" panose="02020400000000000000" pitchFamily="18" charset="-128"/>
              <a:ea typeface="UD デジタル 教科書体 NK-R" panose="02020400000000000000" pitchFamily="18" charset="-128"/>
            </a:endParaRPr>
          </a:p>
          <a:p>
            <a:pPr marL="171450" indent="-171450">
              <a:buFont typeface="UD デジタル 教科書体 NK-R" panose="02020400000000000000" pitchFamily="18" charset="-128"/>
              <a:buChar char="○"/>
            </a:pPr>
            <a:r>
              <a:rPr kumimoji="1" lang="ja-JP" altLang="en-US" sz="1200" u="sng" dirty="0">
                <a:solidFill>
                  <a:schemeClr val="tx1"/>
                </a:solidFill>
                <a:latin typeface="UD デジタル 教科書体 NK-R" panose="02020400000000000000" pitchFamily="18" charset="-128"/>
                <a:ea typeface="UD デジタル 教科書体 NK-R" panose="02020400000000000000" pitchFamily="18" charset="-128"/>
              </a:rPr>
              <a:t>避難所の情報把握と集約</a:t>
            </a:r>
            <a:endParaRPr kumimoji="1" lang="en-US" altLang="ja-JP" sz="1200" u="sng" dirty="0">
              <a:solidFill>
                <a:schemeClr val="tx1"/>
              </a:solidFill>
              <a:latin typeface="UD デジタル 教科書体 NK-R" panose="02020400000000000000" pitchFamily="18" charset="-128"/>
              <a:ea typeface="UD デジタル 教科書体 NK-R" panose="02020400000000000000" pitchFamily="18" charset="-128"/>
            </a:endParaRPr>
          </a:p>
          <a:p>
            <a:r>
              <a:rPr kumimoji="1"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　　　施設被害、避難者名簿等の情報の集約・共有等</a:t>
            </a:r>
            <a:endParaRPr kumimoji="1" lang="en-US" altLang="ja-JP" sz="1200" dirty="0">
              <a:solidFill>
                <a:schemeClr val="tx1"/>
              </a:solidFill>
              <a:latin typeface="UD デジタル 教科書体 NK-R" panose="02020400000000000000" pitchFamily="18" charset="-128"/>
              <a:ea typeface="UD デジタル 教科書体 NK-R" panose="02020400000000000000" pitchFamily="18" charset="-128"/>
            </a:endParaRPr>
          </a:p>
          <a:p>
            <a:pPr marL="171450" indent="-171450">
              <a:buFont typeface="UD デジタル 教科書体 NK-R" panose="02020400000000000000" pitchFamily="18" charset="-128"/>
              <a:buChar char="○"/>
            </a:pPr>
            <a:r>
              <a:rPr kumimoji="1" lang="ja-JP" altLang="en-US" sz="1200" u="sng" dirty="0">
                <a:solidFill>
                  <a:schemeClr val="tx1"/>
                </a:solidFill>
                <a:latin typeface="UD デジタル 教科書体 NK-R" panose="02020400000000000000" pitchFamily="18" charset="-128"/>
                <a:ea typeface="UD デジタル 教科書体 NK-R" panose="02020400000000000000" pitchFamily="18" charset="-128"/>
              </a:rPr>
              <a:t>避難所生活の</a:t>
            </a:r>
            <a:r>
              <a:rPr kumimoji="1" lang="en-US" altLang="ja-JP" sz="1200" u="sng" dirty="0">
                <a:solidFill>
                  <a:schemeClr val="tx1"/>
                </a:solidFill>
                <a:latin typeface="UD デジタル 教科書体 NK-R" panose="02020400000000000000" pitchFamily="18" charset="-128"/>
                <a:ea typeface="UD デジタル 教科書体 NK-R" panose="02020400000000000000" pitchFamily="18" charset="-128"/>
              </a:rPr>
              <a:t>QOL</a:t>
            </a:r>
            <a:r>
              <a:rPr kumimoji="1" lang="ja-JP" altLang="en-US" sz="1200" u="sng" dirty="0">
                <a:solidFill>
                  <a:schemeClr val="tx1"/>
                </a:solidFill>
                <a:latin typeface="UD デジタル 教科書体 NK-R" panose="02020400000000000000" pitchFamily="18" charset="-128"/>
                <a:ea typeface="UD デジタル 教科書体 NK-R" panose="02020400000000000000" pitchFamily="18" charset="-128"/>
              </a:rPr>
              <a:t>の向上</a:t>
            </a:r>
            <a:endParaRPr kumimoji="1" lang="en-US" altLang="ja-JP" sz="1200" u="sng" dirty="0">
              <a:solidFill>
                <a:schemeClr val="tx1"/>
              </a:solidFill>
              <a:latin typeface="UD デジタル 教科書体 NK-R" panose="02020400000000000000" pitchFamily="18" charset="-128"/>
              <a:ea typeface="UD デジタル 教科書体 NK-R" panose="02020400000000000000" pitchFamily="18" charset="-128"/>
            </a:endParaRPr>
          </a:p>
          <a:p>
            <a:r>
              <a:rPr kumimoji="1"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　　　トイレ等の衛生環境・通信環境の改善、</a:t>
            </a:r>
            <a:endParaRPr kumimoji="1" lang="en-US" altLang="ja-JP" sz="1200" dirty="0">
              <a:solidFill>
                <a:schemeClr val="tx1"/>
              </a:solidFill>
              <a:latin typeface="UD デジタル 教科書体 NK-R" panose="02020400000000000000" pitchFamily="18" charset="-128"/>
              <a:ea typeface="UD デジタル 教科書体 NK-R" panose="02020400000000000000" pitchFamily="18" charset="-128"/>
            </a:endParaRPr>
          </a:p>
          <a:p>
            <a:r>
              <a:rPr kumimoji="1"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　　　プライバシー空間の確保、感染症対策等</a:t>
            </a:r>
            <a:endParaRPr kumimoji="1" lang="en-US" altLang="ja-JP" sz="1200" dirty="0">
              <a:solidFill>
                <a:schemeClr val="tx1"/>
              </a:solidFill>
              <a:latin typeface="UD デジタル 教科書体 NK-R" panose="02020400000000000000" pitchFamily="18" charset="-128"/>
              <a:ea typeface="UD デジタル 教科書体 NK-R" panose="02020400000000000000" pitchFamily="18" charset="-128"/>
            </a:endParaRPr>
          </a:p>
          <a:p>
            <a:pPr marL="171450" indent="-171450">
              <a:buFont typeface="UD デジタル 教科書体 NK-R" panose="02020400000000000000" pitchFamily="18" charset="-128"/>
              <a:buChar char="○"/>
            </a:pPr>
            <a:r>
              <a:rPr kumimoji="1" lang="ja-JP" altLang="en-US" sz="1200" u="sng" dirty="0">
                <a:solidFill>
                  <a:schemeClr val="tx1"/>
                </a:solidFill>
                <a:latin typeface="UD デジタル 教科書体 NK-R" panose="02020400000000000000" pitchFamily="18" charset="-128"/>
                <a:ea typeface="UD デジタル 教科書体 NK-R" panose="02020400000000000000" pitchFamily="18" charset="-128"/>
              </a:rPr>
              <a:t>避難所開設・集約ルール設定</a:t>
            </a:r>
            <a:endParaRPr kumimoji="1" lang="en-US" altLang="ja-JP" sz="1200" u="sng" dirty="0">
              <a:solidFill>
                <a:schemeClr val="tx1"/>
              </a:solidFill>
              <a:latin typeface="UD デジタル 教科書体 NK-R" panose="02020400000000000000" pitchFamily="18" charset="-128"/>
              <a:ea typeface="UD デジタル 教科書体 NK-R" panose="02020400000000000000" pitchFamily="18" charset="-128"/>
            </a:endParaRPr>
          </a:p>
          <a:p>
            <a:r>
              <a:rPr kumimoji="1"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　　　状況に則したレイアウト設定、避難所配置の最適化等</a:t>
            </a:r>
            <a:endParaRPr kumimoji="1" lang="en-US" altLang="ja-JP" sz="1200" dirty="0">
              <a:solidFill>
                <a:schemeClr val="tx1"/>
              </a:solidFill>
              <a:latin typeface="UD デジタル 教科書体 NK-R" panose="02020400000000000000" pitchFamily="18" charset="-128"/>
              <a:ea typeface="UD デジタル 教科書体 NK-R" panose="02020400000000000000" pitchFamily="18" charset="-128"/>
            </a:endParaRPr>
          </a:p>
        </p:txBody>
      </p:sp>
      <p:grpSp>
        <p:nvGrpSpPr>
          <p:cNvPr id="65" name="グループ化 64">
            <a:extLst>
              <a:ext uri="{FF2B5EF4-FFF2-40B4-BE49-F238E27FC236}">
                <a16:creationId xmlns:a16="http://schemas.microsoft.com/office/drawing/2014/main" id="{EC0D5673-F072-4DAB-A1A3-D9CDDEA1D735}"/>
              </a:ext>
            </a:extLst>
          </p:cNvPr>
          <p:cNvGrpSpPr/>
          <p:nvPr/>
        </p:nvGrpSpPr>
        <p:grpSpPr>
          <a:xfrm>
            <a:off x="84654" y="2597207"/>
            <a:ext cx="1434276" cy="307227"/>
            <a:chOff x="1767839" y="2251282"/>
            <a:chExt cx="1434276" cy="307227"/>
          </a:xfrm>
        </p:grpSpPr>
        <p:sp>
          <p:nvSpPr>
            <p:cNvPr id="66" name="四角形: 角を丸くする 65">
              <a:extLst>
                <a:ext uri="{FF2B5EF4-FFF2-40B4-BE49-F238E27FC236}">
                  <a16:creationId xmlns:a16="http://schemas.microsoft.com/office/drawing/2014/main" id="{9C93D82A-5268-41E8-8952-46504DA348CC}"/>
                </a:ext>
              </a:extLst>
            </p:cNvPr>
            <p:cNvSpPr/>
            <p:nvPr/>
          </p:nvSpPr>
          <p:spPr>
            <a:xfrm>
              <a:off x="1900321" y="2280236"/>
              <a:ext cx="1240991" cy="213986"/>
            </a:xfrm>
            <a:prstGeom prst="roundRect">
              <a:avLst>
                <a:gd name="adj" fmla="val 24141"/>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00"/>
            </a:p>
          </p:txBody>
        </p:sp>
        <p:sp>
          <p:nvSpPr>
            <p:cNvPr id="67" name="正方形/長方形 66">
              <a:extLst>
                <a:ext uri="{FF2B5EF4-FFF2-40B4-BE49-F238E27FC236}">
                  <a16:creationId xmlns:a16="http://schemas.microsoft.com/office/drawing/2014/main" id="{8A94F125-AC27-417D-9226-06BB156912AD}"/>
                </a:ext>
              </a:extLst>
            </p:cNvPr>
            <p:cNvSpPr/>
            <p:nvPr/>
          </p:nvSpPr>
          <p:spPr>
            <a:xfrm>
              <a:off x="1767839" y="2251282"/>
              <a:ext cx="1434276" cy="3072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②避難所運営</a:t>
              </a:r>
              <a:endParaRPr kumimoji="1" lang="en-US" altLang="ja-JP" sz="1400" dirty="0">
                <a:solidFill>
                  <a:schemeClr val="tx1"/>
                </a:solidFill>
                <a:latin typeface="UD デジタル 教科書体 NK-R" panose="02020400000000000000" pitchFamily="18" charset="-128"/>
                <a:ea typeface="UD デジタル 教科書体 NK-R" panose="02020400000000000000" pitchFamily="18" charset="-128"/>
              </a:endParaRPr>
            </a:p>
          </p:txBody>
        </p:sp>
      </p:grpSp>
      <p:pic>
        <p:nvPicPr>
          <p:cNvPr id="68" name="図 67">
            <a:extLst>
              <a:ext uri="{FF2B5EF4-FFF2-40B4-BE49-F238E27FC236}">
                <a16:creationId xmlns:a16="http://schemas.microsoft.com/office/drawing/2014/main" id="{21E8C609-77FF-45B9-826A-1391DB4BDEAC}"/>
              </a:ext>
            </a:extLst>
          </p:cNvPr>
          <p:cNvPicPr>
            <a:picLocks noChangeAspect="1"/>
          </p:cNvPicPr>
          <p:nvPr/>
        </p:nvPicPr>
        <p:blipFill>
          <a:blip r:embed="rId4"/>
          <a:stretch>
            <a:fillRect/>
          </a:stretch>
        </p:blipFill>
        <p:spPr>
          <a:xfrm>
            <a:off x="3990266" y="3278660"/>
            <a:ext cx="1906267" cy="1429700"/>
          </a:xfrm>
          <a:prstGeom prst="rect">
            <a:avLst/>
          </a:prstGeom>
        </p:spPr>
      </p:pic>
      <p:sp>
        <p:nvSpPr>
          <p:cNvPr id="70" name="正方形/長方形 69">
            <a:extLst>
              <a:ext uri="{FF2B5EF4-FFF2-40B4-BE49-F238E27FC236}">
                <a16:creationId xmlns:a16="http://schemas.microsoft.com/office/drawing/2014/main" id="{75D7DEF0-85A5-4D93-AD50-ED4265819667}"/>
              </a:ext>
            </a:extLst>
          </p:cNvPr>
          <p:cNvSpPr/>
          <p:nvPr/>
        </p:nvSpPr>
        <p:spPr>
          <a:xfrm>
            <a:off x="5937801" y="2840147"/>
            <a:ext cx="2820119" cy="11824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indent="-171450">
              <a:buFont typeface="UD デジタル 教科書体 NK-R" panose="02020400000000000000" pitchFamily="18" charset="-128"/>
              <a:buChar char="○"/>
            </a:pPr>
            <a:r>
              <a:rPr kumimoji="1"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避難者情報等のシステム化（マイナンバーカード活用）</a:t>
            </a:r>
            <a:endParaRPr kumimoji="1" lang="en-US" altLang="ja-JP" sz="1200" dirty="0">
              <a:solidFill>
                <a:schemeClr val="tx1"/>
              </a:solidFill>
              <a:latin typeface="UD デジタル 教科書体 NK-R" panose="02020400000000000000" pitchFamily="18" charset="-128"/>
              <a:ea typeface="UD デジタル 教科書体 NK-R" panose="02020400000000000000" pitchFamily="18" charset="-128"/>
            </a:endParaRPr>
          </a:p>
          <a:p>
            <a:pPr marL="171450" indent="-171450">
              <a:buFont typeface="UD デジタル 教科書体 NK-R" panose="02020400000000000000" pitchFamily="18" charset="-128"/>
              <a:buChar char="○"/>
            </a:pPr>
            <a:r>
              <a:rPr kumimoji="1"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トイレカーやキッチンカー等の移動型車両の活用</a:t>
            </a:r>
            <a:endParaRPr kumimoji="1" lang="en-US" altLang="ja-JP" sz="1200" dirty="0">
              <a:solidFill>
                <a:schemeClr val="tx1"/>
              </a:solidFill>
              <a:latin typeface="UD デジタル 教科書体 NK-R" panose="02020400000000000000" pitchFamily="18" charset="-128"/>
              <a:ea typeface="UD デジタル 教科書体 NK-R" panose="02020400000000000000" pitchFamily="18" charset="-128"/>
            </a:endParaRPr>
          </a:p>
          <a:p>
            <a:pPr marL="171450" indent="-171450">
              <a:buFont typeface="UD デジタル 教科書体 NK-R" panose="02020400000000000000" pitchFamily="18" charset="-128"/>
              <a:buChar char="○"/>
            </a:pPr>
            <a:r>
              <a:rPr kumimoji="1"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衛星通信による通信環境の整備</a:t>
            </a:r>
            <a:endParaRPr kumimoji="1" lang="en-US" altLang="ja-JP" sz="1000"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71" name="四角形: 角を丸くする 4">
            <a:extLst>
              <a:ext uri="{FF2B5EF4-FFF2-40B4-BE49-F238E27FC236}">
                <a16:creationId xmlns:a16="http://schemas.microsoft.com/office/drawing/2014/main" id="{56BC6FB5-AF84-486F-8930-C49BE83F8A87}"/>
              </a:ext>
            </a:extLst>
          </p:cNvPr>
          <p:cNvSpPr/>
          <p:nvPr/>
        </p:nvSpPr>
        <p:spPr>
          <a:xfrm>
            <a:off x="290199" y="4912789"/>
            <a:ext cx="8617750" cy="1634972"/>
          </a:xfrm>
          <a:prstGeom prst="roundRect">
            <a:avLst>
              <a:gd name="adj" fmla="val 9332"/>
            </a:avLst>
          </a:prstGeom>
          <a:solidFill>
            <a:schemeClr val="accent6">
              <a:lumMod val="40000"/>
              <a:lumOff val="60000"/>
            </a:schemeClr>
          </a:solidFill>
          <a:ln w="6350">
            <a:headEnd type="triangle"/>
          </a:ln>
        </p:spPr>
        <p:style>
          <a:lnRef idx="1">
            <a:schemeClr val="dk1"/>
          </a:lnRef>
          <a:fillRef idx="0">
            <a:schemeClr val="dk1"/>
          </a:fillRef>
          <a:effectRef idx="0">
            <a:schemeClr val="dk1"/>
          </a:effectRef>
          <a:fontRef idx="minor">
            <a:schemeClr val="tx1"/>
          </a:fontRef>
        </p:style>
        <p:txBody>
          <a:bodyPr rtlCol="0" anchor="t"/>
          <a:lstStyle/>
          <a:p>
            <a:r>
              <a:rPr lang="ja-JP" altLang="en-US" sz="1400" b="1" dirty="0">
                <a:latin typeface="Meiryo UI" panose="020B0604030504040204" pitchFamily="50" charset="-128"/>
                <a:ea typeface="Meiryo UI" panose="020B0604030504040204" pitchFamily="50" charset="-128"/>
              </a:rPr>
              <a:t>被害想定</a:t>
            </a:r>
            <a:r>
              <a:rPr lang="en-US" altLang="ja-JP" sz="1400" b="1" dirty="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様相・災害シナリオ</a:t>
            </a:r>
            <a:r>
              <a:rPr lang="en-US" altLang="ja-JP" sz="1400" b="1" dirty="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への留意事項</a:t>
            </a:r>
            <a:endParaRPr lang="en-US" altLang="ja-JP" sz="1400" b="1" dirty="0">
              <a:latin typeface="Meiryo UI" panose="020B0604030504040204" pitchFamily="50" charset="-128"/>
              <a:ea typeface="Meiryo UI" panose="020B0604030504040204" pitchFamily="50" charset="-128"/>
            </a:endParaRPr>
          </a:p>
          <a:p>
            <a:pPr marL="216000" indent="-216000">
              <a:buFont typeface="Wingdings" panose="05000000000000000000" pitchFamily="2" charset="2"/>
              <a:buChar char="l"/>
            </a:pPr>
            <a:r>
              <a:rPr lang="ja-JP" altLang="en-US" sz="1400" dirty="0">
                <a:latin typeface="Meiryo UI" panose="020B0604030504040204" pitchFamily="50" charset="-128"/>
                <a:ea typeface="Meiryo UI" panose="020B0604030504040204" pitchFamily="50" charset="-128"/>
              </a:rPr>
              <a:t>災害時には多くの業務が発生することから、自治体職員が不足。応援者の確保が困難な場合も想定される。</a:t>
            </a:r>
            <a:endParaRPr lang="en-US" altLang="ja-JP" sz="1400" dirty="0">
              <a:latin typeface="Meiryo UI" panose="020B0604030504040204" pitchFamily="50" charset="-128"/>
              <a:ea typeface="Meiryo UI" panose="020B0604030504040204" pitchFamily="50" charset="-128"/>
            </a:endParaRPr>
          </a:p>
          <a:p>
            <a:pPr marL="216000" indent="-216000">
              <a:buFont typeface="Wingdings" panose="05000000000000000000" pitchFamily="2" charset="2"/>
              <a:buChar char="l"/>
            </a:pPr>
            <a:r>
              <a:rPr lang="ja-JP" altLang="en-US" sz="1400" dirty="0">
                <a:latin typeface="Meiryo UI" panose="020B0604030504040204" pitchFamily="50" charset="-128"/>
                <a:ea typeface="Meiryo UI" panose="020B0604030504040204" pitchFamily="50" charset="-128"/>
              </a:rPr>
              <a:t>避難所を運営する人員が十分ではないため、避難者による自主運営も必要となる。</a:t>
            </a:r>
            <a:endParaRPr lang="en-US" altLang="ja-JP" sz="1400" dirty="0">
              <a:latin typeface="Meiryo UI" panose="020B0604030504040204" pitchFamily="50" charset="-128"/>
              <a:ea typeface="Meiryo UI" panose="020B0604030504040204" pitchFamily="50" charset="-128"/>
            </a:endParaRPr>
          </a:p>
          <a:p>
            <a:pPr marL="216000" indent="-216000">
              <a:buFont typeface="Wingdings" panose="05000000000000000000" pitchFamily="2" charset="2"/>
              <a:buChar char="l"/>
            </a:pPr>
            <a:r>
              <a:rPr lang="ja-JP" altLang="en-US" sz="1400" dirty="0">
                <a:latin typeface="Meiryo UI" panose="020B0604030504040204" pitchFamily="50" charset="-128"/>
                <a:ea typeface="Meiryo UI" panose="020B0604030504040204" pitchFamily="50" charset="-128"/>
              </a:rPr>
              <a:t>避難所では自治体職員だけでなく、自衛隊、ボランティア団体等の様々な団体の活動が想定される。</a:t>
            </a:r>
            <a:endParaRPr lang="en-US" altLang="ja-JP" sz="1400" dirty="0">
              <a:latin typeface="Meiryo UI" panose="020B0604030504040204" pitchFamily="50" charset="-128"/>
              <a:ea typeface="Meiryo UI" panose="020B0604030504040204" pitchFamily="50" charset="-128"/>
            </a:endParaRPr>
          </a:p>
          <a:p>
            <a:pPr marL="216000" indent="-216000">
              <a:buFont typeface="Wingdings" panose="05000000000000000000" pitchFamily="2" charset="2"/>
              <a:buChar char="l"/>
            </a:pPr>
            <a:r>
              <a:rPr lang="ja-JP" altLang="en-US" sz="1400" dirty="0">
                <a:latin typeface="Meiryo UI" panose="020B0604030504040204" pitchFamily="50" charset="-128"/>
                <a:ea typeface="Meiryo UI" panose="020B0604030504040204" pitchFamily="50" charset="-128"/>
              </a:rPr>
              <a:t>避難所には高齢者、女性、子供の他、要配慮者やペット連れ、外国人等の様々な避難者が想定される。</a:t>
            </a:r>
            <a:endParaRPr lang="en-US" altLang="ja-JP" sz="1400" dirty="0">
              <a:latin typeface="Meiryo UI" panose="020B0604030504040204" pitchFamily="50" charset="-128"/>
              <a:ea typeface="Meiryo UI" panose="020B0604030504040204" pitchFamily="50" charset="-128"/>
            </a:endParaRPr>
          </a:p>
          <a:p>
            <a:pPr marL="216000" indent="-216000">
              <a:buFont typeface="Wingdings" panose="05000000000000000000" pitchFamily="2" charset="2"/>
              <a:buChar char="l"/>
            </a:pPr>
            <a:r>
              <a:rPr lang="ja-JP" altLang="en-US" sz="1400" dirty="0">
                <a:latin typeface="Meiryo UI" panose="020B0604030504040204" pitchFamily="50" charset="-128"/>
                <a:ea typeface="Meiryo UI" panose="020B0604030504040204" pitchFamily="50" charset="-128"/>
              </a:rPr>
              <a:t>トイレ環境や通信環境が整っていない場合が想定される。</a:t>
            </a:r>
            <a:endParaRPr lang="en-US" altLang="ja-JP" sz="1400" dirty="0">
              <a:latin typeface="Meiryo UI" panose="020B0604030504040204" pitchFamily="50" charset="-128"/>
              <a:ea typeface="Meiryo UI" panose="020B0604030504040204" pitchFamily="50" charset="-128"/>
            </a:endParaRPr>
          </a:p>
          <a:p>
            <a:pPr marL="216000" indent="-216000">
              <a:buFont typeface="Wingdings" panose="05000000000000000000" pitchFamily="2" charset="2"/>
              <a:buChar char="l"/>
            </a:pPr>
            <a:r>
              <a:rPr lang="ja-JP" altLang="en-US" sz="1400" dirty="0">
                <a:latin typeface="Meiryo UI" panose="020B0604030504040204" pitchFamily="50" charset="-128"/>
                <a:ea typeface="Meiryo UI" panose="020B0604030504040204" pitchFamily="50" charset="-128"/>
              </a:rPr>
              <a:t>公民館や体育館等が避難所となることから、プライバシー空間の確保が不十分であることが想定される。</a:t>
            </a:r>
            <a:endParaRPr lang="en-US" altLang="ja-JP" sz="1400" dirty="0">
              <a:latin typeface="Meiryo UI" panose="020B0604030504040204" pitchFamily="50" charset="-128"/>
              <a:ea typeface="Meiryo UI" panose="020B0604030504040204" pitchFamily="50" charset="-128"/>
            </a:endParaRPr>
          </a:p>
        </p:txBody>
      </p:sp>
      <p:sp>
        <p:nvSpPr>
          <p:cNvPr id="7" name="スライド番号プレースホルダー 6">
            <a:extLst>
              <a:ext uri="{FF2B5EF4-FFF2-40B4-BE49-F238E27FC236}">
                <a16:creationId xmlns:a16="http://schemas.microsoft.com/office/drawing/2014/main" id="{71FBF474-1C98-EB9A-2A21-07D2E6FF9C7B}"/>
              </a:ext>
            </a:extLst>
          </p:cNvPr>
          <p:cNvSpPr>
            <a:spLocks noGrp="1"/>
          </p:cNvSpPr>
          <p:nvPr>
            <p:ph type="sldNum" sz="quarter" idx="12"/>
          </p:nvPr>
        </p:nvSpPr>
        <p:spPr>
          <a:xfrm>
            <a:off x="7019390" y="6379501"/>
            <a:ext cx="2057400" cy="365125"/>
          </a:xfrm>
        </p:spPr>
        <p:txBody>
          <a:bodyPr/>
          <a:lstStyle/>
          <a:p>
            <a:fld id="{72ACC13A-C490-4578-9842-9594D494F206}" type="slidenum">
              <a:rPr kumimoji="1" lang="ja-JP" altLang="en-US" sz="1200" smtClean="0">
                <a:latin typeface="Meiryo UI" panose="020B0604030504040204" pitchFamily="50" charset="-128"/>
                <a:ea typeface="Meiryo UI" panose="020B0604030504040204" pitchFamily="50" charset="-128"/>
              </a:rPr>
              <a:t>13</a:t>
            </a:fld>
            <a:endParaRPr kumimoji="1" lang="ja-JP" altLang="en-US" sz="1200" dirty="0">
              <a:latin typeface="Meiryo UI" panose="020B0604030504040204" pitchFamily="50" charset="-128"/>
              <a:ea typeface="Meiryo UI" panose="020B0604030504040204" pitchFamily="50" charset="-128"/>
            </a:endParaRPr>
          </a:p>
        </p:txBody>
      </p:sp>
      <p:pic>
        <p:nvPicPr>
          <p:cNvPr id="72" name="図 71">
            <a:extLst>
              <a:ext uri="{FF2B5EF4-FFF2-40B4-BE49-F238E27FC236}">
                <a16:creationId xmlns:a16="http://schemas.microsoft.com/office/drawing/2014/main" id="{87399B88-38BE-4724-AEDC-4A91C0C596E4}"/>
              </a:ext>
            </a:extLst>
          </p:cNvPr>
          <p:cNvPicPr>
            <a:picLocks noChangeAspect="1"/>
          </p:cNvPicPr>
          <p:nvPr/>
        </p:nvPicPr>
        <p:blipFill rotWithShape="1">
          <a:blip r:embed="rId5"/>
          <a:srcRect l="18293" t="45002" r="4559" b="13094"/>
          <a:stretch/>
        </p:blipFill>
        <p:spPr>
          <a:xfrm>
            <a:off x="6273932" y="3808286"/>
            <a:ext cx="2105875" cy="916114"/>
          </a:xfrm>
          <a:prstGeom prst="rect">
            <a:avLst/>
          </a:prstGeom>
        </p:spPr>
      </p:pic>
      <p:pic>
        <p:nvPicPr>
          <p:cNvPr id="73" name="図 72">
            <a:extLst>
              <a:ext uri="{FF2B5EF4-FFF2-40B4-BE49-F238E27FC236}">
                <a16:creationId xmlns:a16="http://schemas.microsoft.com/office/drawing/2014/main" id="{9DA57794-8992-4406-849F-8F2C8148A632}"/>
              </a:ext>
            </a:extLst>
          </p:cNvPr>
          <p:cNvPicPr>
            <a:picLocks noChangeAspect="1"/>
          </p:cNvPicPr>
          <p:nvPr/>
        </p:nvPicPr>
        <p:blipFill rotWithShape="1">
          <a:blip r:embed="rId6"/>
          <a:srcRect t="9384" r="4529" b="3133"/>
          <a:stretch/>
        </p:blipFill>
        <p:spPr>
          <a:xfrm>
            <a:off x="6800419" y="1486476"/>
            <a:ext cx="1157332" cy="1007466"/>
          </a:xfrm>
          <a:prstGeom prst="rect">
            <a:avLst/>
          </a:prstGeom>
        </p:spPr>
      </p:pic>
    </p:spTree>
    <p:extLst>
      <p:ext uri="{BB962C8B-B14F-4D97-AF65-F5344CB8AC3E}">
        <p14:creationId xmlns:p14="http://schemas.microsoft.com/office/powerpoint/2010/main" val="26033574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88A302-88DE-F06C-96D2-1D167A349C7C}"/>
            </a:ext>
          </a:extLst>
        </p:cNvPr>
        <p:cNvGrpSpPr/>
        <p:nvPr/>
      </p:nvGrpSpPr>
      <p:grpSpPr>
        <a:xfrm>
          <a:off x="0" y="0"/>
          <a:ext cx="0" cy="0"/>
          <a:chOff x="0" y="0"/>
          <a:chExt cx="0" cy="0"/>
        </a:xfrm>
      </p:grpSpPr>
      <p:sp>
        <p:nvSpPr>
          <p:cNvPr id="2" name="正方形/長方形 1">
            <a:extLst>
              <a:ext uri="{FF2B5EF4-FFF2-40B4-BE49-F238E27FC236}">
                <a16:creationId xmlns:a16="http://schemas.microsoft.com/office/drawing/2014/main" id="{A87019B3-A325-037B-400A-BB0D902C76AC}"/>
              </a:ext>
            </a:extLst>
          </p:cNvPr>
          <p:cNvSpPr/>
          <p:nvPr/>
        </p:nvSpPr>
        <p:spPr>
          <a:xfrm>
            <a:off x="0" y="0"/>
            <a:ext cx="9144000" cy="425003"/>
          </a:xfrm>
          <a:prstGeom prst="rect">
            <a:avLst/>
          </a:prstGeom>
          <a:gradFill>
            <a:gsLst>
              <a:gs pos="0">
                <a:schemeClr val="accent1">
                  <a:lumMod val="5000"/>
                  <a:lumOff val="95000"/>
                </a:schemeClr>
              </a:gs>
              <a:gs pos="75000">
                <a:srgbClr val="00B050"/>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dirty="0">
                <a:latin typeface="Meiryo UI" panose="020B0604030504040204" pitchFamily="50" charset="-128"/>
                <a:ea typeface="Meiryo UI" panose="020B0604030504040204" pitchFamily="50" charset="-128"/>
              </a:rPr>
              <a:t>２．能登半島地震を踏まえた大阪府の取組</a:t>
            </a:r>
            <a:endParaRPr kumimoji="1" lang="ja-JP" altLang="en-US" sz="2000" dirty="0">
              <a:latin typeface="Meiryo UI" panose="020B0604030504040204" pitchFamily="50" charset="-128"/>
              <a:ea typeface="Meiryo UI" panose="020B0604030504040204" pitchFamily="50" charset="-128"/>
            </a:endParaRPr>
          </a:p>
        </p:txBody>
      </p:sp>
      <p:sp>
        <p:nvSpPr>
          <p:cNvPr id="5" name="正方形/長方形 4">
            <a:extLst>
              <a:ext uri="{FF2B5EF4-FFF2-40B4-BE49-F238E27FC236}">
                <a16:creationId xmlns:a16="http://schemas.microsoft.com/office/drawing/2014/main" id="{9A7C9C43-8714-01F1-B5AC-7CB80B438BA1}"/>
              </a:ext>
            </a:extLst>
          </p:cNvPr>
          <p:cNvSpPr/>
          <p:nvPr/>
        </p:nvSpPr>
        <p:spPr>
          <a:xfrm>
            <a:off x="140043" y="634314"/>
            <a:ext cx="8863914" cy="6145427"/>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角丸四角形 15">
            <a:extLst>
              <a:ext uri="{FF2B5EF4-FFF2-40B4-BE49-F238E27FC236}">
                <a16:creationId xmlns:a16="http://schemas.microsoft.com/office/drawing/2014/main" id="{B6A041F6-9A0E-6135-698E-B28A1554E0D0}"/>
              </a:ext>
            </a:extLst>
          </p:cNvPr>
          <p:cNvSpPr/>
          <p:nvPr/>
        </p:nvSpPr>
        <p:spPr>
          <a:xfrm>
            <a:off x="67211" y="480601"/>
            <a:ext cx="2416910" cy="321972"/>
          </a:xfrm>
          <a:prstGeom prst="roundRect">
            <a:avLst>
              <a:gd name="adj" fmla="val 20973"/>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latin typeface="Meiryo UI" panose="020B0604030504040204" pitchFamily="50" charset="-128"/>
                <a:ea typeface="Meiryo UI" panose="020B0604030504040204" pitchFamily="50" charset="-128"/>
              </a:rPr>
              <a:t>能登半島地震の振り返り</a:t>
            </a:r>
          </a:p>
        </p:txBody>
      </p:sp>
      <p:sp>
        <p:nvSpPr>
          <p:cNvPr id="51" name="四角形: 角を丸くする 50">
            <a:extLst>
              <a:ext uri="{FF2B5EF4-FFF2-40B4-BE49-F238E27FC236}">
                <a16:creationId xmlns:a16="http://schemas.microsoft.com/office/drawing/2014/main" id="{2CB5C2D4-F71D-4EAC-AAE0-816980C6F0C4}"/>
              </a:ext>
            </a:extLst>
          </p:cNvPr>
          <p:cNvSpPr/>
          <p:nvPr/>
        </p:nvSpPr>
        <p:spPr>
          <a:xfrm>
            <a:off x="290199" y="1011883"/>
            <a:ext cx="8617750" cy="1957317"/>
          </a:xfrm>
          <a:prstGeom prst="roundRect">
            <a:avLst>
              <a:gd name="adj" fmla="val 8053"/>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00"/>
          </a:p>
        </p:txBody>
      </p:sp>
      <p:sp>
        <p:nvSpPr>
          <p:cNvPr id="52" name="正方形/長方形 51">
            <a:extLst>
              <a:ext uri="{FF2B5EF4-FFF2-40B4-BE49-F238E27FC236}">
                <a16:creationId xmlns:a16="http://schemas.microsoft.com/office/drawing/2014/main" id="{7432D6DE-E3E3-426C-B4BC-946458C4DBBA}"/>
              </a:ext>
            </a:extLst>
          </p:cNvPr>
          <p:cNvSpPr/>
          <p:nvPr/>
        </p:nvSpPr>
        <p:spPr>
          <a:xfrm>
            <a:off x="234683" y="1184844"/>
            <a:ext cx="5721274" cy="17843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indent="-171450">
              <a:buFont typeface="UD デジタル 教科書体 NK-R" panose="02020400000000000000" pitchFamily="18" charset="-128"/>
              <a:buChar char="○"/>
            </a:pPr>
            <a:r>
              <a:rPr kumimoji="1" lang="ja-JP" altLang="en-US" sz="1200" u="sng" dirty="0">
                <a:solidFill>
                  <a:schemeClr val="tx1"/>
                </a:solidFill>
                <a:latin typeface="UD デジタル 教科書体 NK-R" panose="02020400000000000000" pitchFamily="18" charset="-128"/>
                <a:ea typeface="UD デジタル 教科書体 NK-R" panose="02020400000000000000" pitchFamily="18" charset="-128"/>
              </a:rPr>
              <a:t>長期避難者の健康へのサポート</a:t>
            </a:r>
            <a:endParaRPr kumimoji="1" lang="en-US" altLang="ja-JP" sz="1200" u="sng" dirty="0">
              <a:solidFill>
                <a:schemeClr val="tx1"/>
              </a:solidFill>
              <a:latin typeface="UD デジタル 教科書体 NK-R" panose="02020400000000000000" pitchFamily="18" charset="-128"/>
              <a:ea typeface="UD デジタル 教科書体 NK-R" panose="02020400000000000000" pitchFamily="18" charset="-128"/>
            </a:endParaRPr>
          </a:p>
          <a:p>
            <a:r>
              <a:rPr kumimoji="1"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　　　</a:t>
            </a:r>
            <a:r>
              <a:rPr kumimoji="1" lang="en-US" altLang="ja-JP" sz="1200" dirty="0">
                <a:solidFill>
                  <a:schemeClr val="tx1"/>
                </a:solidFill>
                <a:latin typeface="UD デジタル 教科書体 NK-R" panose="02020400000000000000" pitchFamily="18" charset="-128"/>
                <a:ea typeface="UD デジタル 教科書体 NK-R" panose="02020400000000000000" pitchFamily="18" charset="-128"/>
              </a:rPr>
              <a:t>ADL</a:t>
            </a:r>
            <a:r>
              <a:rPr kumimoji="1"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（日常生活動作）低下、医薬品</a:t>
            </a:r>
            <a:r>
              <a:rPr kumimoji="1" lang="en-US" altLang="ja-JP" sz="1200" dirty="0">
                <a:solidFill>
                  <a:schemeClr val="tx1"/>
                </a:solidFill>
                <a:latin typeface="UD デジタル 教科書体 NK-R" panose="02020400000000000000" pitchFamily="18" charset="-128"/>
                <a:ea typeface="UD デジタル 教科書体 NK-R" panose="02020400000000000000" pitchFamily="18" charset="-128"/>
              </a:rPr>
              <a:t>(</a:t>
            </a:r>
            <a:r>
              <a:rPr kumimoji="1"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持病薬等</a:t>
            </a:r>
            <a:r>
              <a:rPr kumimoji="1" lang="en-US" altLang="ja-JP" sz="1200" dirty="0">
                <a:solidFill>
                  <a:schemeClr val="tx1"/>
                </a:solidFill>
                <a:latin typeface="UD デジタル 教科書体 NK-R" panose="02020400000000000000" pitchFamily="18" charset="-128"/>
                <a:ea typeface="UD デジタル 教科書体 NK-R" panose="02020400000000000000" pitchFamily="18" charset="-128"/>
              </a:rPr>
              <a:t>) </a:t>
            </a:r>
            <a:r>
              <a:rPr kumimoji="1"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・調剤体制確保、</a:t>
            </a:r>
            <a:endParaRPr kumimoji="1" lang="en-US" altLang="ja-JP" sz="1200" dirty="0">
              <a:solidFill>
                <a:schemeClr val="tx1"/>
              </a:solidFill>
              <a:latin typeface="UD デジタル 教科書体 NK-R" panose="02020400000000000000" pitchFamily="18" charset="-128"/>
              <a:ea typeface="UD デジタル 教科書体 NK-R" panose="02020400000000000000" pitchFamily="18" charset="-128"/>
            </a:endParaRPr>
          </a:p>
          <a:p>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　　　</a:t>
            </a:r>
            <a:r>
              <a:rPr kumimoji="1"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メンタルサポート等</a:t>
            </a:r>
            <a:endParaRPr kumimoji="1" lang="en-US" altLang="ja-JP" sz="1200" dirty="0">
              <a:solidFill>
                <a:schemeClr val="tx1"/>
              </a:solidFill>
              <a:latin typeface="UD デジタル 教科書体 NK-R" panose="02020400000000000000" pitchFamily="18" charset="-128"/>
              <a:ea typeface="UD デジタル 教科書体 NK-R" panose="02020400000000000000" pitchFamily="18" charset="-128"/>
            </a:endParaRPr>
          </a:p>
          <a:p>
            <a:pPr marL="171450" indent="-171450">
              <a:buFont typeface="UD デジタル 教科書体 NK-R" panose="02020400000000000000" pitchFamily="18" charset="-128"/>
              <a:buChar char="○"/>
            </a:pPr>
            <a:r>
              <a:rPr kumimoji="1" lang="ja-JP" altLang="en-US" sz="1200" u="sng" dirty="0">
                <a:solidFill>
                  <a:schemeClr val="tx1"/>
                </a:solidFill>
                <a:latin typeface="UD デジタル 教科書体 NK-R" panose="02020400000000000000" pitchFamily="18" charset="-128"/>
                <a:ea typeface="UD デジタル 教科書体 NK-R" panose="02020400000000000000" pitchFamily="18" charset="-128"/>
              </a:rPr>
              <a:t>保健所の機能強化</a:t>
            </a:r>
            <a:endParaRPr kumimoji="1" lang="en-US" altLang="ja-JP" sz="1200" u="sng" dirty="0">
              <a:solidFill>
                <a:schemeClr val="tx1"/>
              </a:solidFill>
              <a:latin typeface="UD デジタル 教科書体 NK-R" panose="02020400000000000000" pitchFamily="18" charset="-128"/>
              <a:ea typeface="UD デジタル 教科書体 NK-R" panose="02020400000000000000" pitchFamily="18" charset="-128"/>
            </a:endParaRPr>
          </a:p>
          <a:p>
            <a:r>
              <a:rPr kumimoji="1"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　　　公衆衛生活動に必要な資機材、活動スペース、駐車場、</a:t>
            </a:r>
            <a:endParaRPr kumimoji="1" lang="en-US" altLang="ja-JP" sz="1200" dirty="0">
              <a:solidFill>
                <a:schemeClr val="tx1"/>
              </a:solidFill>
              <a:latin typeface="UD デジタル 教科書体 NK-R" panose="02020400000000000000" pitchFamily="18" charset="-128"/>
              <a:ea typeface="UD デジタル 教科書体 NK-R" panose="02020400000000000000" pitchFamily="18" charset="-128"/>
            </a:endParaRPr>
          </a:p>
          <a:p>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　　　</a:t>
            </a:r>
            <a:r>
              <a:rPr kumimoji="1"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ライフラインの確保等</a:t>
            </a:r>
            <a:endParaRPr kumimoji="1" lang="en-US" altLang="ja-JP" sz="1200" dirty="0">
              <a:solidFill>
                <a:schemeClr val="tx1"/>
              </a:solidFill>
              <a:latin typeface="UD デジタル 教科書体 NK-R" panose="02020400000000000000" pitchFamily="18" charset="-128"/>
              <a:ea typeface="UD デジタル 教科書体 NK-R" panose="02020400000000000000" pitchFamily="18" charset="-128"/>
            </a:endParaRPr>
          </a:p>
          <a:p>
            <a:pPr marL="171450" indent="-171450">
              <a:buFont typeface="UD デジタル 教科書体 NK-R" panose="02020400000000000000" pitchFamily="18" charset="-128"/>
              <a:buChar char="○"/>
            </a:pPr>
            <a:r>
              <a:rPr kumimoji="1" lang="ja-JP" altLang="en-US" sz="1200" u="sng" dirty="0">
                <a:solidFill>
                  <a:schemeClr val="tx1"/>
                </a:solidFill>
                <a:latin typeface="UD デジタル 教科書体 NK-R" panose="02020400000000000000" pitchFamily="18" charset="-128"/>
                <a:ea typeface="UD デジタル 教科書体 NK-R" panose="02020400000000000000" pitchFamily="18" charset="-128"/>
              </a:rPr>
              <a:t>要配慮者等への対応</a:t>
            </a:r>
            <a:endParaRPr kumimoji="1" lang="en-US" altLang="ja-JP" sz="1200" u="sng" dirty="0">
              <a:solidFill>
                <a:schemeClr val="tx1"/>
              </a:solidFill>
              <a:latin typeface="UD デジタル 教科書体 NK-R" panose="02020400000000000000" pitchFamily="18" charset="-128"/>
              <a:ea typeface="UD デジタル 教科書体 NK-R" panose="02020400000000000000" pitchFamily="18" charset="-128"/>
            </a:endParaRPr>
          </a:p>
          <a:p>
            <a:r>
              <a:rPr kumimoji="1"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　　　福祉避難所や職員の被災、保健医療の提供等</a:t>
            </a:r>
            <a:endParaRPr kumimoji="1" lang="en-US" altLang="ja-JP" sz="1200" dirty="0">
              <a:solidFill>
                <a:schemeClr val="tx1"/>
              </a:solidFill>
              <a:latin typeface="UD デジタル 教科書体 NK-R" panose="02020400000000000000" pitchFamily="18" charset="-128"/>
              <a:ea typeface="UD デジタル 教科書体 NK-R" panose="02020400000000000000" pitchFamily="18" charset="-128"/>
            </a:endParaRPr>
          </a:p>
          <a:p>
            <a:pPr marL="171450" indent="-171450">
              <a:buFont typeface="UD デジタル 教科書体 NK-R" panose="02020400000000000000" pitchFamily="18" charset="-128"/>
              <a:buChar char="○"/>
            </a:pPr>
            <a:r>
              <a:rPr kumimoji="1" lang="ja-JP" altLang="en-US" sz="1200" u="sng" dirty="0">
                <a:solidFill>
                  <a:schemeClr val="tx1"/>
                </a:solidFill>
                <a:latin typeface="UD デジタル 教科書体 NK-R" panose="02020400000000000000" pitchFamily="18" charset="-128"/>
                <a:ea typeface="UD デジタル 教科書体 NK-R" panose="02020400000000000000" pitchFamily="18" charset="-128"/>
              </a:rPr>
              <a:t>要配慮者等の名簿や情報の共有</a:t>
            </a:r>
            <a:endParaRPr kumimoji="1" lang="en-US" altLang="ja-JP" sz="1200" u="sng" dirty="0">
              <a:solidFill>
                <a:schemeClr val="tx1"/>
              </a:solidFill>
              <a:latin typeface="UD デジタル 教科書体 NK-R" panose="02020400000000000000" pitchFamily="18" charset="-128"/>
              <a:ea typeface="UD デジタル 教科書体 NK-R" panose="02020400000000000000" pitchFamily="18" charset="-128"/>
            </a:endParaRPr>
          </a:p>
        </p:txBody>
      </p:sp>
      <p:grpSp>
        <p:nvGrpSpPr>
          <p:cNvPr id="53" name="グループ化 52">
            <a:extLst>
              <a:ext uri="{FF2B5EF4-FFF2-40B4-BE49-F238E27FC236}">
                <a16:creationId xmlns:a16="http://schemas.microsoft.com/office/drawing/2014/main" id="{08FCE9C9-1490-4ED5-916F-97ADEE1AEA0C}"/>
              </a:ext>
            </a:extLst>
          </p:cNvPr>
          <p:cNvGrpSpPr/>
          <p:nvPr/>
        </p:nvGrpSpPr>
        <p:grpSpPr>
          <a:xfrm>
            <a:off x="140043" y="901621"/>
            <a:ext cx="1695916" cy="307227"/>
            <a:chOff x="1804313" y="2235388"/>
            <a:chExt cx="1695916" cy="307227"/>
          </a:xfrm>
        </p:grpSpPr>
        <p:sp>
          <p:nvSpPr>
            <p:cNvPr id="54" name="四角形: 角を丸くする 53">
              <a:extLst>
                <a:ext uri="{FF2B5EF4-FFF2-40B4-BE49-F238E27FC236}">
                  <a16:creationId xmlns:a16="http://schemas.microsoft.com/office/drawing/2014/main" id="{00182B2B-0AAF-4A4E-9B67-1216D8E59805}"/>
                </a:ext>
              </a:extLst>
            </p:cNvPr>
            <p:cNvSpPr/>
            <p:nvPr/>
          </p:nvSpPr>
          <p:spPr>
            <a:xfrm>
              <a:off x="1900320" y="2265769"/>
              <a:ext cx="1554649" cy="228453"/>
            </a:xfrm>
            <a:prstGeom prst="roundRect">
              <a:avLst>
                <a:gd name="adj" fmla="val 24141"/>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00"/>
            </a:p>
          </p:txBody>
        </p:sp>
        <p:sp>
          <p:nvSpPr>
            <p:cNvPr id="55" name="正方形/長方形 54">
              <a:extLst>
                <a:ext uri="{FF2B5EF4-FFF2-40B4-BE49-F238E27FC236}">
                  <a16:creationId xmlns:a16="http://schemas.microsoft.com/office/drawing/2014/main" id="{B7ACC778-85A8-4423-8C39-FF8E4BD1AED5}"/>
                </a:ext>
              </a:extLst>
            </p:cNvPr>
            <p:cNvSpPr/>
            <p:nvPr/>
          </p:nvSpPr>
          <p:spPr>
            <a:xfrm>
              <a:off x="1804313" y="2235388"/>
              <a:ext cx="1695916" cy="3072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③健康・医療・福祉</a:t>
              </a:r>
            </a:p>
          </p:txBody>
        </p:sp>
      </p:grpSp>
      <p:sp>
        <p:nvSpPr>
          <p:cNvPr id="58" name="四角形: 角を丸くする 57">
            <a:extLst>
              <a:ext uri="{FF2B5EF4-FFF2-40B4-BE49-F238E27FC236}">
                <a16:creationId xmlns:a16="http://schemas.microsoft.com/office/drawing/2014/main" id="{A6B4E048-C7E6-41A2-AE20-E1F3850DDD46}"/>
              </a:ext>
            </a:extLst>
          </p:cNvPr>
          <p:cNvSpPr/>
          <p:nvPr/>
        </p:nvSpPr>
        <p:spPr>
          <a:xfrm>
            <a:off x="5999331" y="824374"/>
            <a:ext cx="2809894" cy="2187930"/>
          </a:xfrm>
          <a:prstGeom prst="roundRect">
            <a:avLst>
              <a:gd name="adj" fmla="val 5169"/>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00"/>
          </a:p>
        </p:txBody>
      </p:sp>
      <p:grpSp>
        <p:nvGrpSpPr>
          <p:cNvPr id="59" name="グループ化 58">
            <a:extLst>
              <a:ext uri="{FF2B5EF4-FFF2-40B4-BE49-F238E27FC236}">
                <a16:creationId xmlns:a16="http://schemas.microsoft.com/office/drawing/2014/main" id="{4222235E-D1D1-48E1-83B9-BD80A69CB144}"/>
              </a:ext>
            </a:extLst>
          </p:cNvPr>
          <p:cNvGrpSpPr/>
          <p:nvPr/>
        </p:nvGrpSpPr>
        <p:grpSpPr>
          <a:xfrm>
            <a:off x="5752039" y="672516"/>
            <a:ext cx="2263840" cy="307227"/>
            <a:chOff x="1812570" y="2288190"/>
            <a:chExt cx="2263840" cy="307227"/>
          </a:xfrm>
        </p:grpSpPr>
        <p:sp>
          <p:nvSpPr>
            <p:cNvPr id="60" name="四角形: 角を丸くする 59">
              <a:extLst>
                <a:ext uri="{FF2B5EF4-FFF2-40B4-BE49-F238E27FC236}">
                  <a16:creationId xmlns:a16="http://schemas.microsoft.com/office/drawing/2014/main" id="{8CF3BD34-281E-4271-A027-B05F4AFAAE5A}"/>
                </a:ext>
              </a:extLst>
            </p:cNvPr>
            <p:cNvSpPr/>
            <p:nvPr/>
          </p:nvSpPr>
          <p:spPr>
            <a:xfrm>
              <a:off x="1900320" y="2299911"/>
              <a:ext cx="2176090" cy="255707"/>
            </a:xfrm>
            <a:prstGeom prst="roundRect">
              <a:avLst>
                <a:gd name="adj" fmla="val 24141"/>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00"/>
            </a:p>
          </p:txBody>
        </p:sp>
        <p:sp>
          <p:nvSpPr>
            <p:cNvPr id="61" name="正方形/長方形 60">
              <a:extLst>
                <a:ext uri="{FF2B5EF4-FFF2-40B4-BE49-F238E27FC236}">
                  <a16:creationId xmlns:a16="http://schemas.microsoft.com/office/drawing/2014/main" id="{5C95C225-3A24-4338-A9DA-434C56F5C7D5}"/>
                </a:ext>
              </a:extLst>
            </p:cNvPr>
            <p:cNvSpPr/>
            <p:nvPr/>
          </p:nvSpPr>
          <p:spPr>
            <a:xfrm>
              <a:off x="1812570" y="2288190"/>
              <a:ext cx="2263840" cy="3072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⑥防災</a:t>
              </a:r>
              <a:r>
                <a:rPr kumimoji="1" lang="en-US" altLang="ja-JP" sz="1400" dirty="0">
                  <a:solidFill>
                    <a:schemeClr val="tx1"/>
                  </a:solidFill>
                  <a:latin typeface="UD デジタル 教科書体 NK-R" panose="02020400000000000000" pitchFamily="18" charset="-128"/>
                  <a:ea typeface="UD デジタル 教科書体 NK-R" panose="02020400000000000000" pitchFamily="18" charset="-128"/>
                </a:rPr>
                <a:t>DX</a:t>
              </a:r>
              <a:r>
                <a:rPr kumimoji="1"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・新技術の検討</a:t>
              </a:r>
              <a:endParaRPr kumimoji="1" lang="en-US" altLang="ja-JP" sz="1400" dirty="0">
                <a:solidFill>
                  <a:schemeClr val="tx1"/>
                </a:solidFill>
                <a:latin typeface="UD デジタル 教科書体 NK-R" panose="02020400000000000000" pitchFamily="18" charset="-128"/>
                <a:ea typeface="UD デジタル 教科書体 NK-R" panose="02020400000000000000" pitchFamily="18" charset="-128"/>
              </a:endParaRPr>
            </a:p>
          </p:txBody>
        </p:sp>
      </p:grpSp>
      <p:sp>
        <p:nvSpPr>
          <p:cNvPr id="71" name="四角形: 角を丸くする 4">
            <a:extLst>
              <a:ext uri="{FF2B5EF4-FFF2-40B4-BE49-F238E27FC236}">
                <a16:creationId xmlns:a16="http://schemas.microsoft.com/office/drawing/2014/main" id="{56BC6FB5-AF84-486F-8930-C49BE83F8A87}"/>
              </a:ext>
            </a:extLst>
          </p:cNvPr>
          <p:cNvSpPr/>
          <p:nvPr/>
        </p:nvSpPr>
        <p:spPr>
          <a:xfrm>
            <a:off x="290199" y="3065128"/>
            <a:ext cx="8617750" cy="1679592"/>
          </a:xfrm>
          <a:prstGeom prst="roundRect">
            <a:avLst>
              <a:gd name="adj" fmla="val 8877"/>
            </a:avLst>
          </a:prstGeom>
          <a:solidFill>
            <a:schemeClr val="accent6">
              <a:lumMod val="40000"/>
              <a:lumOff val="60000"/>
            </a:schemeClr>
          </a:solidFill>
          <a:ln w="6350">
            <a:headEnd type="triangle"/>
          </a:ln>
        </p:spPr>
        <p:style>
          <a:lnRef idx="1">
            <a:schemeClr val="dk1"/>
          </a:lnRef>
          <a:fillRef idx="0">
            <a:schemeClr val="dk1"/>
          </a:fillRef>
          <a:effectRef idx="0">
            <a:schemeClr val="dk1"/>
          </a:effectRef>
          <a:fontRef idx="minor">
            <a:schemeClr val="tx1"/>
          </a:fontRef>
        </p:style>
        <p:txBody>
          <a:bodyPr rtlCol="0" anchor="t"/>
          <a:lstStyle/>
          <a:p>
            <a:r>
              <a:rPr lang="ja-JP" altLang="en-US" sz="1400" b="1" dirty="0">
                <a:latin typeface="Meiryo UI" panose="020B0604030504040204" pitchFamily="50" charset="-128"/>
                <a:ea typeface="Meiryo UI" panose="020B0604030504040204" pitchFamily="50" charset="-128"/>
              </a:rPr>
              <a:t>被害想定</a:t>
            </a:r>
            <a:r>
              <a:rPr lang="en-US" altLang="ja-JP" sz="1400" b="1" dirty="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様相・災害シナリオ</a:t>
            </a:r>
            <a:r>
              <a:rPr lang="en-US" altLang="ja-JP" sz="1400" b="1" dirty="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への留意事項</a:t>
            </a:r>
            <a:endParaRPr lang="en-US" altLang="ja-JP" sz="1400" b="1" dirty="0">
              <a:latin typeface="Meiryo UI" panose="020B0604030504040204" pitchFamily="50" charset="-128"/>
              <a:ea typeface="Meiryo UI" panose="020B0604030504040204" pitchFamily="50" charset="-128"/>
            </a:endParaRPr>
          </a:p>
          <a:p>
            <a:pPr marL="216000" indent="-216000">
              <a:buFont typeface="Wingdings" panose="05000000000000000000" pitchFamily="2" charset="2"/>
              <a:buChar char="l"/>
            </a:pPr>
            <a:r>
              <a:rPr lang="ja-JP" altLang="en-US" sz="1400" dirty="0">
                <a:latin typeface="Meiryo UI" panose="020B0604030504040204" pitchFamily="50" charset="-128"/>
                <a:ea typeface="Meiryo UI" panose="020B0604030504040204" pitchFamily="50" charset="-128"/>
              </a:rPr>
              <a:t>災害時には長期の避難所生活などにより、ＡＤＬ（日常生活動作）や認知機能等の低下が懸念される。また、メンタル面でのサポートも必要となる。</a:t>
            </a:r>
            <a:endParaRPr lang="en-US" altLang="ja-JP" sz="1400" dirty="0">
              <a:latin typeface="Meiryo UI" panose="020B0604030504040204" pitchFamily="50" charset="-128"/>
              <a:ea typeface="Meiryo UI" panose="020B0604030504040204" pitchFamily="50" charset="-128"/>
            </a:endParaRPr>
          </a:p>
          <a:p>
            <a:pPr marL="216000" indent="-216000">
              <a:buFont typeface="Wingdings" panose="05000000000000000000" pitchFamily="2" charset="2"/>
              <a:buChar char="l"/>
            </a:pPr>
            <a:r>
              <a:rPr lang="ja-JP" altLang="en-US" sz="1400" dirty="0">
                <a:latin typeface="Meiryo UI" panose="020B0604030504040204" pitchFamily="50" charset="-128"/>
                <a:ea typeface="Meiryo UI" panose="020B0604030504040204" pitchFamily="50" charset="-128"/>
              </a:rPr>
              <a:t>断水や体育館での集団生活により、避難所では衛生環境が低下することから、感染症等に罹患しやすい状況となることが想定される。</a:t>
            </a:r>
            <a:endParaRPr lang="en-US" altLang="ja-JP" sz="1400" dirty="0">
              <a:latin typeface="Meiryo UI" panose="020B0604030504040204" pitchFamily="50" charset="-128"/>
              <a:ea typeface="Meiryo UI" panose="020B0604030504040204" pitchFamily="50" charset="-128"/>
            </a:endParaRPr>
          </a:p>
          <a:p>
            <a:pPr marL="216000" indent="-216000">
              <a:buFont typeface="Wingdings" panose="05000000000000000000" pitchFamily="2" charset="2"/>
              <a:buChar char="l"/>
            </a:pPr>
            <a:r>
              <a:rPr lang="ja-JP" altLang="en-US" sz="1400" dirty="0">
                <a:latin typeface="Meiryo UI" panose="020B0604030504040204" pitchFamily="50" charset="-128"/>
                <a:ea typeface="Meiryo UI" panose="020B0604030504040204" pitchFamily="50" charset="-128"/>
              </a:rPr>
              <a:t>緊急度の低い持病薬等の医薬品の確保が困難となる可能性がある。</a:t>
            </a:r>
            <a:endParaRPr lang="en-US" altLang="ja-JP" sz="1400" dirty="0">
              <a:latin typeface="Meiryo UI" panose="020B0604030504040204" pitchFamily="50" charset="-128"/>
              <a:ea typeface="Meiryo UI" panose="020B0604030504040204" pitchFamily="50" charset="-128"/>
            </a:endParaRPr>
          </a:p>
          <a:p>
            <a:pPr marL="216000" indent="-216000">
              <a:buFont typeface="Wingdings" panose="05000000000000000000" pitchFamily="2" charset="2"/>
              <a:buChar char="l"/>
            </a:pPr>
            <a:r>
              <a:rPr lang="ja-JP" altLang="en-US" sz="1400" dirty="0">
                <a:latin typeface="Meiryo UI" panose="020B0604030504040204" pitchFamily="50" charset="-128"/>
                <a:ea typeface="Meiryo UI" panose="020B0604030504040204" pitchFamily="50" charset="-128"/>
              </a:rPr>
              <a:t>福祉避難所やそこで働く職員も被災することから、要配慮者への対応が滞る可能性がある。</a:t>
            </a:r>
            <a:endParaRPr lang="en-US" altLang="ja-JP" sz="1400" dirty="0">
              <a:latin typeface="Meiryo UI" panose="020B0604030504040204" pitchFamily="50" charset="-128"/>
              <a:ea typeface="Meiryo UI" panose="020B0604030504040204" pitchFamily="50" charset="-128"/>
            </a:endParaRPr>
          </a:p>
          <a:p>
            <a:pPr marL="216000" indent="-216000">
              <a:buFont typeface="Wingdings" panose="05000000000000000000" pitchFamily="2" charset="2"/>
              <a:buChar char="l"/>
            </a:pPr>
            <a:endParaRPr lang="en-US" altLang="ja-JP" sz="1200" dirty="0">
              <a:latin typeface="Meiryo UI" panose="020B0604030504040204" pitchFamily="50" charset="-128"/>
              <a:ea typeface="Meiryo UI" panose="020B0604030504040204" pitchFamily="50" charset="-128"/>
            </a:endParaRPr>
          </a:p>
        </p:txBody>
      </p:sp>
      <p:sp>
        <p:nvSpPr>
          <p:cNvPr id="7" name="スライド番号プレースホルダー 6">
            <a:extLst>
              <a:ext uri="{FF2B5EF4-FFF2-40B4-BE49-F238E27FC236}">
                <a16:creationId xmlns:a16="http://schemas.microsoft.com/office/drawing/2014/main" id="{71FBF474-1C98-EB9A-2A21-07D2E6FF9C7B}"/>
              </a:ext>
            </a:extLst>
          </p:cNvPr>
          <p:cNvSpPr>
            <a:spLocks noGrp="1"/>
          </p:cNvSpPr>
          <p:nvPr>
            <p:ph type="sldNum" sz="quarter" idx="12"/>
          </p:nvPr>
        </p:nvSpPr>
        <p:spPr>
          <a:xfrm>
            <a:off x="7019390" y="6379501"/>
            <a:ext cx="2057400" cy="365125"/>
          </a:xfrm>
        </p:spPr>
        <p:txBody>
          <a:bodyPr/>
          <a:lstStyle/>
          <a:p>
            <a:fld id="{72ACC13A-C490-4578-9842-9594D494F206}" type="slidenum">
              <a:rPr kumimoji="1" lang="ja-JP" altLang="en-US" sz="1200" smtClean="0">
                <a:latin typeface="Meiryo UI" panose="020B0604030504040204" pitchFamily="50" charset="-128"/>
                <a:ea typeface="Meiryo UI" panose="020B0604030504040204" pitchFamily="50" charset="-128"/>
              </a:rPr>
              <a:t>14</a:t>
            </a:fld>
            <a:endParaRPr kumimoji="1" lang="ja-JP" altLang="en-US" sz="1200" dirty="0">
              <a:latin typeface="Meiryo UI" panose="020B0604030504040204" pitchFamily="50" charset="-128"/>
              <a:ea typeface="Meiryo UI" panose="020B0604030504040204" pitchFamily="50" charset="-128"/>
            </a:endParaRPr>
          </a:p>
        </p:txBody>
      </p:sp>
      <p:pic>
        <p:nvPicPr>
          <p:cNvPr id="74" name="図 73">
            <a:extLst>
              <a:ext uri="{FF2B5EF4-FFF2-40B4-BE49-F238E27FC236}">
                <a16:creationId xmlns:a16="http://schemas.microsoft.com/office/drawing/2014/main" id="{AEDE3ADE-1525-4C86-B7BF-32BDEDB8EB49}"/>
              </a:ext>
            </a:extLst>
          </p:cNvPr>
          <p:cNvPicPr>
            <a:picLocks noChangeAspect="1"/>
          </p:cNvPicPr>
          <p:nvPr/>
        </p:nvPicPr>
        <p:blipFill rotWithShape="1">
          <a:blip r:embed="rId3"/>
          <a:srcRect t="15030"/>
          <a:stretch/>
        </p:blipFill>
        <p:spPr>
          <a:xfrm>
            <a:off x="4357583" y="1596239"/>
            <a:ext cx="1568915" cy="1303480"/>
          </a:xfrm>
          <a:prstGeom prst="rect">
            <a:avLst/>
          </a:prstGeom>
        </p:spPr>
      </p:pic>
      <p:sp>
        <p:nvSpPr>
          <p:cNvPr id="75" name="正方形/長方形 74">
            <a:extLst>
              <a:ext uri="{FF2B5EF4-FFF2-40B4-BE49-F238E27FC236}">
                <a16:creationId xmlns:a16="http://schemas.microsoft.com/office/drawing/2014/main" id="{79746BE7-0A5E-4E10-A18F-BEE2ACA86A68}"/>
              </a:ext>
            </a:extLst>
          </p:cNvPr>
          <p:cNvSpPr/>
          <p:nvPr/>
        </p:nvSpPr>
        <p:spPr>
          <a:xfrm>
            <a:off x="5945183" y="1117972"/>
            <a:ext cx="2864041" cy="7803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indent="-171450">
              <a:buFont typeface="UD デジタル 教科書体 NK-R" panose="02020400000000000000" pitchFamily="18" charset="-128"/>
              <a:buChar char="○"/>
            </a:pPr>
            <a:r>
              <a:rPr kumimoji="1"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要配慮者等の情報のシステムによる一元化や様式の統一</a:t>
            </a:r>
            <a:endParaRPr kumimoji="1" lang="en-US" altLang="ja-JP" sz="1200" dirty="0">
              <a:solidFill>
                <a:schemeClr val="tx1"/>
              </a:solidFill>
              <a:latin typeface="UD デジタル 教科書体 NK-R" panose="02020400000000000000" pitchFamily="18" charset="-128"/>
              <a:ea typeface="UD デジタル 教科書体 NK-R" panose="02020400000000000000" pitchFamily="18" charset="-128"/>
            </a:endParaRPr>
          </a:p>
          <a:p>
            <a:pPr marL="171450" indent="-171450">
              <a:buFont typeface="UD デジタル 教科書体 NK-R" panose="02020400000000000000" pitchFamily="18" charset="-128"/>
              <a:buChar char="○"/>
            </a:pPr>
            <a:r>
              <a:rPr kumimoji="1" lang="en-US" altLang="ja-JP" sz="1200" dirty="0">
                <a:solidFill>
                  <a:schemeClr val="tx1"/>
                </a:solidFill>
                <a:latin typeface="UD デジタル 教科書体 NK-R" panose="02020400000000000000" pitchFamily="18" charset="-128"/>
                <a:ea typeface="UD デジタル 教科書体 NK-R" panose="02020400000000000000" pitchFamily="18" charset="-128"/>
              </a:rPr>
              <a:t>WEB</a:t>
            </a:r>
            <a:r>
              <a:rPr kumimoji="1"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活用・アプリ導入による支援の効率化、最適化</a:t>
            </a:r>
            <a:endParaRPr kumimoji="1" lang="en-US" altLang="ja-JP" sz="1200" dirty="0">
              <a:solidFill>
                <a:schemeClr val="tx1"/>
              </a:solidFill>
              <a:latin typeface="UD デジタル 教科書体 NK-R" panose="02020400000000000000" pitchFamily="18" charset="-128"/>
              <a:ea typeface="UD デジタル 教科書体 NK-R" panose="02020400000000000000" pitchFamily="18" charset="-128"/>
            </a:endParaRPr>
          </a:p>
        </p:txBody>
      </p:sp>
    </p:spTree>
    <p:extLst>
      <p:ext uri="{BB962C8B-B14F-4D97-AF65-F5344CB8AC3E}">
        <p14:creationId xmlns:p14="http://schemas.microsoft.com/office/powerpoint/2010/main" val="28048072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88A302-88DE-F06C-96D2-1D167A349C7C}"/>
            </a:ext>
          </a:extLst>
        </p:cNvPr>
        <p:cNvGrpSpPr/>
        <p:nvPr/>
      </p:nvGrpSpPr>
      <p:grpSpPr>
        <a:xfrm>
          <a:off x="0" y="0"/>
          <a:ext cx="0" cy="0"/>
          <a:chOff x="0" y="0"/>
          <a:chExt cx="0" cy="0"/>
        </a:xfrm>
      </p:grpSpPr>
      <p:sp>
        <p:nvSpPr>
          <p:cNvPr id="2" name="正方形/長方形 1">
            <a:extLst>
              <a:ext uri="{FF2B5EF4-FFF2-40B4-BE49-F238E27FC236}">
                <a16:creationId xmlns:a16="http://schemas.microsoft.com/office/drawing/2014/main" id="{A87019B3-A325-037B-400A-BB0D902C76AC}"/>
              </a:ext>
            </a:extLst>
          </p:cNvPr>
          <p:cNvSpPr/>
          <p:nvPr/>
        </p:nvSpPr>
        <p:spPr>
          <a:xfrm>
            <a:off x="0" y="0"/>
            <a:ext cx="9144000" cy="425003"/>
          </a:xfrm>
          <a:prstGeom prst="rect">
            <a:avLst/>
          </a:prstGeom>
          <a:gradFill>
            <a:gsLst>
              <a:gs pos="0">
                <a:schemeClr val="accent1">
                  <a:lumMod val="5000"/>
                  <a:lumOff val="95000"/>
                </a:schemeClr>
              </a:gs>
              <a:gs pos="75000">
                <a:srgbClr val="00B050"/>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dirty="0">
                <a:latin typeface="Meiryo UI" panose="020B0604030504040204" pitchFamily="50" charset="-128"/>
                <a:ea typeface="Meiryo UI" panose="020B0604030504040204" pitchFamily="50" charset="-128"/>
              </a:rPr>
              <a:t>２．能登半島地震を踏まえた大阪府の取組</a:t>
            </a:r>
            <a:endParaRPr kumimoji="1" lang="ja-JP" altLang="en-US" sz="2000" dirty="0">
              <a:latin typeface="Meiryo UI" panose="020B0604030504040204" pitchFamily="50" charset="-128"/>
              <a:ea typeface="Meiryo UI" panose="020B0604030504040204" pitchFamily="50" charset="-128"/>
            </a:endParaRPr>
          </a:p>
        </p:txBody>
      </p:sp>
      <p:sp>
        <p:nvSpPr>
          <p:cNvPr id="5" name="正方形/長方形 4">
            <a:extLst>
              <a:ext uri="{FF2B5EF4-FFF2-40B4-BE49-F238E27FC236}">
                <a16:creationId xmlns:a16="http://schemas.microsoft.com/office/drawing/2014/main" id="{9A7C9C43-8714-01F1-B5AC-7CB80B438BA1}"/>
              </a:ext>
            </a:extLst>
          </p:cNvPr>
          <p:cNvSpPr/>
          <p:nvPr/>
        </p:nvSpPr>
        <p:spPr>
          <a:xfrm>
            <a:off x="140043" y="634314"/>
            <a:ext cx="8863914" cy="6145427"/>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角丸四角形 15">
            <a:extLst>
              <a:ext uri="{FF2B5EF4-FFF2-40B4-BE49-F238E27FC236}">
                <a16:creationId xmlns:a16="http://schemas.microsoft.com/office/drawing/2014/main" id="{B6A041F6-9A0E-6135-698E-B28A1554E0D0}"/>
              </a:ext>
            </a:extLst>
          </p:cNvPr>
          <p:cNvSpPr/>
          <p:nvPr/>
        </p:nvSpPr>
        <p:spPr>
          <a:xfrm>
            <a:off x="67211" y="480601"/>
            <a:ext cx="2416910" cy="321972"/>
          </a:xfrm>
          <a:prstGeom prst="roundRect">
            <a:avLst>
              <a:gd name="adj" fmla="val 20973"/>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latin typeface="Meiryo UI" panose="020B0604030504040204" pitchFamily="50" charset="-128"/>
                <a:ea typeface="Meiryo UI" panose="020B0604030504040204" pitchFamily="50" charset="-128"/>
              </a:rPr>
              <a:t>能登半島地震の振り返り</a:t>
            </a:r>
          </a:p>
        </p:txBody>
      </p:sp>
      <p:sp>
        <p:nvSpPr>
          <p:cNvPr id="51" name="四角形: 角を丸くする 50">
            <a:extLst>
              <a:ext uri="{FF2B5EF4-FFF2-40B4-BE49-F238E27FC236}">
                <a16:creationId xmlns:a16="http://schemas.microsoft.com/office/drawing/2014/main" id="{2CB5C2D4-F71D-4EAC-AAE0-816980C6F0C4}"/>
              </a:ext>
            </a:extLst>
          </p:cNvPr>
          <p:cNvSpPr/>
          <p:nvPr/>
        </p:nvSpPr>
        <p:spPr>
          <a:xfrm>
            <a:off x="290199" y="1011883"/>
            <a:ext cx="8617750" cy="1888797"/>
          </a:xfrm>
          <a:prstGeom prst="roundRect">
            <a:avLst>
              <a:gd name="adj" fmla="val 8053"/>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00"/>
          </a:p>
        </p:txBody>
      </p:sp>
      <p:sp>
        <p:nvSpPr>
          <p:cNvPr id="52" name="正方形/長方形 51">
            <a:extLst>
              <a:ext uri="{FF2B5EF4-FFF2-40B4-BE49-F238E27FC236}">
                <a16:creationId xmlns:a16="http://schemas.microsoft.com/office/drawing/2014/main" id="{7432D6DE-E3E3-426C-B4BC-946458C4DBBA}"/>
              </a:ext>
            </a:extLst>
          </p:cNvPr>
          <p:cNvSpPr/>
          <p:nvPr/>
        </p:nvSpPr>
        <p:spPr>
          <a:xfrm>
            <a:off x="234683" y="1184844"/>
            <a:ext cx="5721274" cy="15431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indent="-171450">
              <a:buFont typeface="UD デジタル 教科書体 NK-R" panose="02020400000000000000" pitchFamily="18" charset="-128"/>
              <a:buChar char="○"/>
            </a:pPr>
            <a:r>
              <a:rPr kumimoji="1" lang="ja-JP" altLang="en-US" sz="1200" u="sng" dirty="0">
                <a:solidFill>
                  <a:schemeClr val="tx1"/>
                </a:solidFill>
                <a:latin typeface="UD デジタル 教科書体 NK-R" panose="02020400000000000000" pitchFamily="18" charset="-128"/>
                <a:ea typeface="UD デジタル 教科書体 NK-R" panose="02020400000000000000" pitchFamily="18" charset="-128"/>
              </a:rPr>
              <a:t>必要物資のニーズ把握と調達</a:t>
            </a:r>
            <a:endParaRPr kumimoji="1" lang="en-US" altLang="ja-JP" sz="1200" u="sng" dirty="0">
              <a:solidFill>
                <a:schemeClr val="tx1"/>
              </a:solidFill>
              <a:latin typeface="UD デジタル 教科書体 NK-R" panose="02020400000000000000" pitchFamily="18" charset="-128"/>
              <a:ea typeface="UD デジタル 教科書体 NK-R" panose="02020400000000000000" pitchFamily="18" charset="-128"/>
            </a:endParaRPr>
          </a:p>
          <a:p>
            <a:r>
              <a:rPr kumimoji="1"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　　　システムの活用、迅速な物資提供、物資の活用</a:t>
            </a:r>
            <a:endParaRPr kumimoji="1" lang="en-US" altLang="ja-JP" sz="1200" dirty="0">
              <a:solidFill>
                <a:schemeClr val="tx1"/>
              </a:solidFill>
              <a:latin typeface="UD デジタル 教科書体 NK-R" panose="02020400000000000000" pitchFamily="18" charset="-128"/>
              <a:ea typeface="UD デジタル 教科書体 NK-R" panose="02020400000000000000" pitchFamily="18" charset="-128"/>
            </a:endParaRPr>
          </a:p>
          <a:p>
            <a:pPr marL="171450" indent="-171450">
              <a:buFont typeface="UD デジタル 教科書体 NK-R" panose="02020400000000000000" pitchFamily="18" charset="-128"/>
              <a:buChar char="○"/>
            </a:pPr>
            <a:r>
              <a:rPr kumimoji="1" lang="ja-JP" altLang="en-US" sz="1200" u="sng" dirty="0">
                <a:solidFill>
                  <a:schemeClr val="tx1"/>
                </a:solidFill>
                <a:latin typeface="UD デジタル 教科書体 NK-R" panose="02020400000000000000" pitchFamily="18" charset="-128"/>
                <a:ea typeface="UD デジタル 教科書体 NK-R" panose="02020400000000000000" pitchFamily="18" charset="-128"/>
              </a:rPr>
              <a:t>避難所までの物資輸送</a:t>
            </a:r>
            <a:endParaRPr kumimoji="1" lang="en-US" altLang="ja-JP" sz="1200" u="sng" dirty="0">
              <a:solidFill>
                <a:schemeClr val="tx1"/>
              </a:solidFill>
              <a:latin typeface="UD デジタル 教科書体 NK-R" panose="02020400000000000000" pitchFamily="18" charset="-128"/>
              <a:ea typeface="UD デジタル 教科書体 NK-R" panose="02020400000000000000" pitchFamily="18" charset="-128"/>
            </a:endParaRPr>
          </a:p>
          <a:p>
            <a:r>
              <a:rPr kumimoji="1"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　　　ルート途絶、拠点等の積み下ろし、到着時間管理、</a:t>
            </a:r>
            <a:endParaRPr kumimoji="1" lang="en-US" altLang="ja-JP" sz="1200" dirty="0">
              <a:solidFill>
                <a:schemeClr val="tx1"/>
              </a:solidFill>
              <a:latin typeface="UD デジタル 教科書体 NK-R" panose="02020400000000000000" pitchFamily="18" charset="-128"/>
              <a:ea typeface="UD デジタル 教科書体 NK-R" panose="02020400000000000000" pitchFamily="18" charset="-128"/>
            </a:endParaRPr>
          </a:p>
          <a:p>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　　　</a:t>
            </a:r>
            <a:r>
              <a:rPr kumimoji="1"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給水活動拠点の確保</a:t>
            </a:r>
            <a:endParaRPr kumimoji="1" lang="en-US" altLang="ja-JP" sz="1200" dirty="0">
              <a:solidFill>
                <a:schemeClr val="tx1"/>
              </a:solidFill>
              <a:latin typeface="UD デジタル 教科書体 NK-R" panose="02020400000000000000" pitchFamily="18" charset="-128"/>
              <a:ea typeface="UD デジタル 教科書体 NK-R" panose="02020400000000000000" pitchFamily="18" charset="-128"/>
            </a:endParaRPr>
          </a:p>
          <a:p>
            <a:pPr marL="171450" indent="-171450">
              <a:buFont typeface="UD デジタル 教科書体 NK-R" panose="02020400000000000000" pitchFamily="18" charset="-128"/>
              <a:buChar char="○"/>
            </a:pPr>
            <a:r>
              <a:rPr kumimoji="1" lang="ja-JP" altLang="en-US" sz="1200" u="sng" dirty="0">
                <a:solidFill>
                  <a:schemeClr val="tx1"/>
                </a:solidFill>
                <a:latin typeface="UD デジタル 教科書体 NK-R" panose="02020400000000000000" pitchFamily="18" charset="-128"/>
                <a:ea typeface="UD デジタル 教科書体 NK-R" panose="02020400000000000000" pitchFamily="18" charset="-128"/>
              </a:rPr>
              <a:t>物資拠点の運営</a:t>
            </a:r>
            <a:endParaRPr kumimoji="1" lang="en-US" altLang="ja-JP" sz="1200" u="sng" dirty="0">
              <a:solidFill>
                <a:schemeClr val="tx1"/>
              </a:solidFill>
              <a:latin typeface="UD デジタル 教科書体 NK-R" panose="02020400000000000000" pitchFamily="18" charset="-128"/>
              <a:ea typeface="UD デジタル 教科書体 NK-R" panose="02020400000000000000" pitchFamily="18" charset="-128"/>
            </a:endParaRPr>
          </a:p>
          <a:p>
            <a:r>
              <a:rPr kumimoji="1"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　　　物資拠点の確保、レイアウト、運営体制等</a:t>
            </a:r>
            <a:endParaRPr kumimoji="1" lang="en-US" altLang="ja-JP" sz="1200" dirty="0">
              <a:solidFill>
                <a:schemeClr val="tx1"/>
              </a:solidFill>
              <a:latin typeface="UD デジタル 教科書体 NK-R" panose="02020400000000000000" pitchFamily="18" charset="-128"/>
              <a:ea typeface="UD デジタル 教科書体 NK-R" panose="02020400000000000000" pitchFamily="18" charset="-128"/>
            </a:endParaRPr>
          </a:p>
          <a:p>
            <a:pPr marL="171450" indent="-171450">
              <a:buFont typeface="UD デジタル 教科書体 NK-R" panose="02020400000000000000" pitchFamily="18" charset="-128"/>
              <a:buChar char="○"/>
            </a:pPr>
            <a:r>
              <a:rPr kumimoji="1" lang="ja-JP" altLang="en-US" sz="1200" u="sng" dirty="0">
                <a:solidFill>
                  <a:schemeClr val="tx1"/>
                </a:solidFill>
                <a:latin typeface="UD デジタル 教科書体 NK-R" panose="02020400000000000000" pitchFamily="18" charset="-128"/>
                <a:ea typeface="UD デジタル 教科書体 NK-R" panose="02020400000000000000" pitchFamily="18" charset="-128"/>
              </a:rPr>
              <a:t>物資支援における民間事業者等との連携等</a:t>
            </a:r>
            <a:endParaRPr kumimoji="1" lang="en-US" altLang="ja-JP" sz="1200" u="sng" dirty="0">
              <a:solidFill>
                <a:schemeClr val="tx1"/>
              </a:solidFill>
              <a:latin typeface="UD デジタル 教科書体 NK-R" panose="02020400000000000000" pitchFamily="18" charset="-128"/>
              <a:ea typeface="UD デジタル 教科書体 NK-R" panose="02020400000000000000" pitchFamily="18" charset="-128"/>
            </a:endParaRPr>
          </a:p>
          <a:p>
            <a:r>
              <a:rPr kumimoji="1"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　　　キッチンカー、関係団体、民間企業等との協定等</a:t>
            </a:r>
            <a:endParaRPr kumimoji="1" lang="en-US" altLang="ja-JP" sz="1200" dirty="0">
              <a:solidFill>
                <a:schemeClr val="tx1"/>
              </a:solidFill>
              <a:latin typeface="UD デジタル 教科書体 NK-R" panose="02020400000000000000" pitchFamily="18" charset="-128"/>
              <a:ea typeface="UD デジタル 教科書体 NK-R" panose="02020400000000000000" pitchFamily="18" charset="-128"/>
            </a:endParaRPr>
          </a:p>
        </p:txBody>
      </p:sp>
      <p:grpSp>
        <p:nvGrpSpPr>
          <p:cNvPr id="53" name="グループ化 52">
            <a:extLst>
              <a:ext uri="{FF2B5EF4-FFF2-40B4-BE49-F238E27FC236}">
                <a16:creationId xmlns:a16="http://schemas.microsoft.com/office/drawing/2014/main" id="{08FCE9C9-1490-4ED5-916F-97ADEE1AEA0C}"/>
              </a:ext>
            </a:extLst>
          </p:cNvPr>
          <p:cNvGrpSpPr/>
          <p:nvPr/>
        </p:nvGrpSpPr>
        <p:grpSpPr>
          <a:xfrm>
            <a:off x="140042" y="901621"/>
            <a:ext cx="2084997" cy="307227"/>
            <a:chOff x="1804312" y="2235388"/>
            <a:chExt cx="2084997" cy="307227"/>
          </a:xfrm>
        </p:grpSpPr>
        <p:sp>
          <p:nvSpPr>
            <p:cNvPr id="54" name="四角形: 角を丸くする 53">
              <a:extLst>
                <a:ext uri="{FF2B5EF4-FFF2-40B4-BE49-F238E27FC236}">
                  <a16:creationId xmlns:a16="http://schemas.microsoft.com/office/drawing/2014/main" id="{00182B2B-0AAF-4A4E-9B67-1216D8E59805}"/>
                </a:ext>
              </a:extLst>
            </p:cNvPr>
            <p:cNvSpPr/>
            <p:nvPr/>
          </p:nvSpPr>
          <p:spPr>
            <a:xfrm>
              <a:off x="1900320" y="2265769"/>
              <a:ext cx="1907710" cy="228453"/>
            </a:xfrm>
            <a:prstGeom prst="roundRect">
              <a:avLst>
                <a:gd name="adj" fmla="val 24141"/>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00"/>
            </a:p>
          </p:txBody>
        </p:sp>
        <p:sp>
          <p:nvSpPr>
            <p:cNvPr id="55" name="正方形/長方形 54">
              <a:extLst>
                <a:ext uri="{FF2B5EF4-FFF2-40B4-BE49-F238E27FC236}">
                  <a16:creationId xmlns:a16="http://schemas.microsoft.com/office/drawing/2014/main" id="{B7ACC778-85A8-4423-8C39-FF8E4BD1AED5}"/>
                </a:ext>
              </a:extLst>
            </p:cNvPr>
            <p:cNvSpPr/>
            <p:nvPr/>
          </p:nvSpPr>
          <p:spPr>
            <a:xfrm>
              <a:off x="1804312" y="2235388"/>
              <a:ext cx="2084997" cy="3072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④物資調達・輸送・管理</a:t>
              </a:r>
            </a:p>
          </p:txBody>
        </p:sp>
      </p:grpSp>
      <p:sp>
        <p:nvSpPr>
          <p:cNvPr id="71" name="四角形: 角を丸くする 4">
            <a:extLst>
              <a:ext uri="{FF2B5EF4-FFF2-40B4-BE49-F238E27FC236}">
                <a16:creationId xmlns:a16="http://schemas.microsoft.com/office/drawing/2014/main" id="{56BC6FB5-AF84-486F-8930-C49BE83F8A87}"/>
              </a:ext>
            </a:extLst>
          </p:cNvPr>
          <p:cNvSpPr/>
          <p:nvPr/>
        </p:nvSpPr>
        <p:spPr>
          <a:xfrm>
            <a:off x="290199" y="4932389"/>
            <a:ext cx="8617750" cy="1232876"/>
          </a:xfrm>
          <a:prstGeom prst="roundRect">
            <a:avLst>
              <a:gd name="adj" fmla="val 6636"/>
            </a:avLst>
          </a:prstGeom>
          <a:solidFill>
            <a:schemeClr val="accent6">
              <a:lumMod val="40000"/>
              <a:lumOff val="60000"/>
            </a:schemeClr>
          </a:solidFill>
          <a:ln w="6350">
            <a:headEnd type="triangle"/>
          </a:ln>
        </p:spPr>
        <p:style>
          <a:lnRef idx="1">
            <a:schemeClr val="dk1"/>
          </a:lnRef>
          <a:fillRef idx="0">
            <a:schemeClr val="dk1"/>
          </a:fillRef>
          <a:effectRef idx="0">
            <a:schemeClr val="dk1"/>
          </a:effectRef>
          <a:fontRef idx="minor">
            <a:schemeClr val="tx1"/>
          </a:fontRef>
        </p:style>
        <p:txBody>
          <a:bodyPr rtlCol="0" anchor="t"/>
          <a:lstStyle/>
          <a:p>
            <a:r>
              <a:rPr lang="ja-JP" altLang="en-US" sz="1400" b="1" dirty="0">
                <a:latin typeface="Meiryo UI" panose="020B0604030504040204" pitchFamily="50" charset="-128"/>
                <a:ea typeface="Meiryo UI" panose="020B0604030504040204" pitchFamily="50" charset="-128"/>
              </a:rPr>
              <a:t>被害想定</a:t>
            </a:r>
            <a:r>
              <a:rPr lang="en-US" altLang="ja-JP" sz="1400" b="1" dirty="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様相・災害シナリオ</a:t>
            </a:r>
            <a:r>
              <a:rPr lang="en-US" altLang="ja-JP" sz="1400" b="1" dirty="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への留意事項</a:t>
            </a:r>
            <a:endParaRPr lang="en-US" altLang="ja-JP" sz="1400" b="1" dirty="0">
              <a:latin typeface="Meiryo UI" panose="020B0604030504040204" pitchFamily="50" charset="-128"/>
              <a:ea typeface="Meiryo UI" panose="020B0604030504040204" pitchFamily="50" charset="-128"/>
            </a:endParaRPr>
          </a:p>
          <a:p>
            <a:pPr marL="216000" indent="-216000">
              <a:buFont typeface="Wingdings" panose="05000000000000000000" pitchFamily="2" charset="2"/>
              <a:buChar char="l"/>
            </a:pPr>
            <a:r>
              <a:rPr lang="ja-JP" altLang="en-US" sz="1400" dirty="0">
                <a:latin typeface="Meiryo UI" panose="020B0604030504040204" pitchFamily="50" charset="-128"/>
                <a:ea typeface="Meiryo UI" panose="020B0604030504040204" pitchFamily="50" charset="-128"/>
              </a:rPr>
              <a:t>道路や港湾の被災により、発災直後に物資が行きわたらない地域が発生することが想定される。</a:t>
            </a:r>
            <a:endParaRPr lang="en-US" altLang="ja-JP" sz="1400" dirty="0">
              <a:latin typeface="Meiryo UI" panose="020B0604030504040204" pitchFamily="50" charset="-128"/>
              <a:ea typeface="Meiryo UI" panose="020B0604030504040204" pitchFamily="50" charset="-128"/>
            </a:endParaRPr>
          </a:p>
          <a:p>
            <a:pPr marL="216000" indent="-216000">
              <a:buFont typeface="Wingdings" panose="05000000000000000000" pitchFamily="2" charset="2"/>
              <a:buChar char="l"/>
            </a:pPr>
            <a:r>
              <a:rPr lang="ja-JP" altLang="en-US" sz="1400" dirty="0">
                <a:latin typeface="Meiryo UI" panose="020B0604030504040204" pitchFamily="50" charset="-128"/>
                <a:ea typeface="Meiryo UI" panose="020B0604030504040204" pitchFamily="50" charset="-128"/>
              </a:rPr>
              <a:t>災害発生により、被害認定や罹災証明書の発行など、住民自ら申請等を行わなければならない手続きが発生する。</a:t>
            </a:r>
            <a:endParaRPr lang="en-US" altLang="ja-JP" sz="1400" dirty="0">
              <a:latin typeface="Meiryo UI" panose="020B0604030504040204" pitchFamily="50" charset="-128"/>
              <a:ea typeface="Meiryo UI" panose="020B0604030504040204" pitchFamily="50" charset="-128"/>
            </a:endParaRPr>
          </a:p>
          <a:p>
            <a:pPr marL="216000" indent="-216000">
              <a:buFont typeface="Wingdings" panose="05000000000000000000" pitchFamily="2" charset="2"/>
              <a:buChar char="l"/>
            </a:pPr>
            <a:r>
              <a:rPr lang="ja-JP" altLang="en-US" sz="1400" dirty="0">
                <a:latin typeface="Meiryo UI" panose="020B0604030504040204" pitchFamily="50" charset="-128"/>
                <a:ea typeface="Meiryo UI" panose="020B0604030504040204" pitchFamily="50" charset="-128"/>
              </a:rPr>
              <a:t>学校の体育館等が避難所として利用されることから、避難が長期化した場合、学校の再開が遅れることが想定される。</a:t>
            </a:r>
            <a:endParaRPr lang="en-US" altLang="ja-JP" sz="1400" dirty="0">
              <a:latin typeface="Meiryo UI" panose="020B0604030504040204" pitchFamily="50" charset="-128"/>
              <a:ea typeface="Meiryo UI" panose="020B0604030504040204" pitchFamily="50" charset="-128"/>
            </a:endParaRPr>
          </a:p>
          <a:p>
            <a:pPr marL="216000" indent="-216000">
              <a:buFont typeface="Wingdings" panose="05000000000000000000" pitchFamily="2" charset="2"/>
              <a:buChar char="l"/>
            </a:pPr>
            <a:r>
              <a:rPr lang="ja-JP" altLang="en-US" sz="1400" dirty="0">
                <a:latin typeface="Meiryo UI" panose="020B0604030504040204" pitchFamily="50" charset="-128"/>
                <a:ea typeface="Meiryo UI" panose="020B0604030504040204" pitchFamily="50" charset="-128"/>
              </a:rPr>
              <a:t>自宅が被災した場合、仮設住宅への入居が必要となる。</a:t>
            </a:r>
            <a:endParaRPr lang="en-US" altLang="ja-JP" sz="1400" dirty="0">
              <a:latin typeface="Meiryo UI" panose="020B0604030504040204" pitchFamily="50" charset="-128"/>
              <a:ea typeface="Meiryo UI" panose="020B0604030504040204" pitchFamily="50" charset="-128"/>
            </a:endParaRPr>
          </a:p>
          <a:p>
            <a:pPr marL="216000" indent="-216000">
              <a:buFont typeface="Wingdings" panose="05000000000000000000" pitchFamily="2" charset="2"/>
              <a:buChar char="l"/>
            </a:pPr>
            <a:endParaRPr lang="en-US" altLang="ja-JP" sz="1200" dirty="0">
              <a:latin typeface="Meiryo UI" panose="020B0604030504040204" pitchFamily="50" charset="-128"/>
              <a:ea typeface="Meiryo UI" panose="020B0604030504040204" pitchFamily="50" charset="-128"/>
            </a:endParaRPr>
          </a:p>
        </p:txBody>
      </p:sp>
      <p:sp>
        <p:nvSpPr>
          <p:cNvPr id="7" name="スライド番号プレースホルダー 6">
            <a:extLst>
              <a:ext uri="{FF2B5EF4-FFF2-40B4-BE49-F238E27FC236}">
                <a16:creationId xmlns:a16="http://schemas.microsoft.com/office/drawing/2014/main" id="{71FBF474-1C98-EB9A-2A21-07D2E6FF9C7B}"/>
              </a:ext>
            </a:extLst>
          </p:cNvPr>
          <p:cNvSpPr>
            <a:spLocks noGrp="1"/>
          </p:cNvSpPr>
          <p:nvPr>
            <p:ph type="sldNum" sz="quarter" idx="12"/>
          </p:nvPr>
        </p:nvSpPr>
        <p:spPr>
          <a:xfrm>
            <a:off x="7019390" y="6379501"/>
            <a:ext cx="2057400" cy="365125"/>
          </a:xfrm>
        </p:spPr>
        <p:txBody>
          <a:bodyPr/>
          <a:lstStyle/>
          <a:p>
            <a:fld id="{72ACC13A-C490-4578-9842-9594D494F206}" type="slidenum">
              <a:rPr kumimoji="1" lang="ja-JP" altLang="en-US" sz="1200" smtClean="0">
                <a:latin typeface="Meiryo UI" panose="020B0604030504040204" pitchFamily="50" charset="-128"/>
                <a:ea typeface="Meiryo UI" panose="020B0604030504040204" pitchFamily="50" charset="-128"/>
              </a:rPr>
              <a:t>15</a:t>
            </a:fld>
            <a:endParaRPr kumimoji="1" lang="ja-JP" altLang="en-US" sz="1200" dirty="0">
              <a:latin typeface="Meiryo UI" panose="020B0604030504040204" pitchFamily="50" charset="-128"/>
              <a:ea typeface="Meiryo UI" panose="020B0604030504040204" pitchFamily="50" charset="-128"/>
            </a:endParaRPr>
          </a:p>
        </p:txBody>
      </p:sp>
      <p:pic>
        <p:nvPicPr>
          <p:cNvPr id="76" name="図 75">
            <a:extLst>
              <a:ext uri="{FF2B5EF4-FFF2-40B4-BE49-F238E27FC236}">
                <a16:creationId xmlns:a16="http://schemas.microsoft.com/office/drawing/2014/main" id="{F87F2148-5AC2-479C-8F3E-B3F9DDC9C8F1}"/>
              </a:ext>
            </a:extLst>
          </p:cNvPr>
          <p:cNvPicPr>
            <a:picLocks noChangeAspect="1"/>
          </p:cNvPicPr>
          <p:nvPr/>
        </p:nvPicPr>
        <p:blipFill rotWithShape="1">
          <a:blip r:embed="rId3"/>
          <a:srcRect r="4584"/>
          <a:stretch/>
        </p:blipFill>
        <p:spPr>
          <a:xfrm>
            <a:off x="3779520" y="1262966"/>
            <a:ext cx="2192053" cy="1305950"/>
          </a:xfrm>
          <a:prstGeom prst="rect">
            <a:avLst/>
          </a:prstGeom>
        </p:spPr>
      </p:pic>
      <p:sp>
        <p:nvSpPr>
          <p:cNvPr id="77" name="正方形/長方形 76">
            <a:extLst>
              <a:ext uri="{FF2B5EF4-FFF2-40B4-BE49-F238E27FC236}">
                <a16:creationId xmlns:a16="http://schemas.microsoft.com/office/drawing/2014/main" id="{7229165F-3BBF-401B-BBD3-3610D76F1844}"/>
              </a:ext>
            </a:extLst>
          </p:cNvPr>
          <p:cNvSpPr/>
          <p:nvPr/>
        </p:nvSpPr>
        <p:spPr>
          <a:xfrm>
            <a:off x="5999330" y="1104363"/>
            <a:ext cx="2809893" cy="4855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indent="-171450">
              <a:buFont typeface="UD デジタル 教科書体 NK-R" panose="02020400000000000000" pitchFamily="18" charset="-128"/>
              <a:buChar char="○"/>
            </a:pPr>
            <a:r>
              <a:rPr kumimoji="1"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物資支援システムの活用</a:t>
            </a:r>
            <a:endParaRPr kumimoji="1" lang="en-US" altLang="ja-JP" sz="1200" dirty="0">
              <a:solidFill>
                <a:schemeClr val="tx1"/>
              </a:solidFill>
              <a:latin typeface="UD デジタル 教科書体 NK-R" panose="02020400000000000000" pitchFamily="18" charset="-128"/>
              <a:ea typeface="UD デジタル 教科書体 NK-R" panose="02020400000000000000" pitchFamily="18" charset="-128"/>
            </a:endParaRPr>
          </a:p>
          <a:p>
            <a:pPr marL="171450" indent="-171450">
              <a:buFont typeface="UD デジタル 教科書体 NK-R" panose="02020400000000000000" pitchFamily="18" charset="-128"/>
              <a:buChar char="○"/>
            </a:pPr>
            <a:r>
              <a:rPr kumimoji="1"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ドローン活用による物資輸送</a:t>
            </a:r>
            <a:endParaRPr kumimoji="1" lang="en-US" altLang="ja-JP" sz="1200"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78" name="四角形: 角を丸くする 77">
            <a:extLst>
              <a:ext uri="{FF2B5EF4-FFF2-40B4-BE49-F238E27FC236}">
                <a16:creationId xmlns:a16="http://schemas.microsoft.com/office/drawing/2014/main" id="{2DADE896-2086-4EF7-AC44-3947C85DA563}"/>
              </a:ext>
            </a:extLst>
          </p:cNvPr>
          <p:cNvSpPr/>
          <p:nvPr/>
        </p:nvSpPr>
        <p:spPr>
          <a:xfrm>
            <a:off x="290199" y="3054393"/>
            <a:ext cx="8617750" cy="1716077"/>
          </a:xfrm>
          <a:prstGeom prst="roundRect">
            <a:avLst>
              <a:gd name="adj" fmla="val 8053"/>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00"/>
          </a:p>
        </p:txBody>
      </p:sp>
      <p:sp>
        <p:nvSpPr>
          <p:cNvPr id="79" name="正方形/長方形 78">
            <a:extLst>
              <a:ext uri="{FF2B5EF4-FFF2-40B4-BE49-F238E27FC236}">
                <a16:creationId xmlns:a16="http://schemas.microsoft.com/office/drawing/2014/main" id="{E1C0E55E-F821-47C1-95CD-965991570854}"/>
              </a:ext>
            </a:extLst>
          </p:cNvPr>
          <p:cNvSpPr/>
          <p:nvPr/>
        </p:nvSpPr>
        <p:spPr>
          <a:xfrm>
            <a:off x="234683" y="3227354"/>
            <a:ext cx="5721274" cy="15431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indent="-171450">
              <a:buFont typeface="UD デジタル 教科書体 NK-R" panose="02020400000000000000" pitchFamily="18" charset="-128"/>
              <a:buChar char="○"/>
            </a:pPr>
            <a:r>
              <a:rPr kumimoji="1" lang="ja-JP" altLang="en-US" sz="1200" u="sng" dirty="0">
                <a:solidFill>
                  <a:schemeClr val="tx1"/>
                </a:solidFill>
                <a:latin typeface="UD デジタル 教科書体 NK-R" panose="02020400000000000000" pitchFamily="18" charset="-128"/>
                <a:ea typeface="UD デジタル 教科書体 NK-R" panose="02020400000000000000" pitchFamily="18" charset="-128"/>
              </a:rPr>
              <a:t>速やかな家屋被害認定調査・罹災証明書の発行</a:t>
            </a:r>
            <a:endParaRPr kumimoji="1" lang="en-US" altLang="ja-JP" sz="1200" u="sng" dirty="0">
              <a:solidFill>
                <a:schemeClr val="tx1"/>
              </a:solidFill>
              <a:latin typeface="UD デジタル 教科書体 NK-R" panose="02020400000000000000" pitchFamily="18" charset="-128"/>
              <a:ea typeface="UD デジタル 教科書体 NK-R" panose="02020400000000000000" pitchFamily="18" charset="-128"/>
            </a:endParaRPr>
          </a:p>
          <a:p>
            <a:r>
              <a:rPr kumimoji="1"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　　　人員・資機材の確保、ニーズ整理、各種生活再建手続きの連結</a:t>
            </a:r>
            <a:endParaRPr kumimoji="1" lang="en-US" altLang="ja-JP" sz="1200" dirty="0">
              <a:solidFill>
                <a:schemeClr val="tx1"/>
              </a:solidFill>
              <a:latin typeface="UD デジタル 教科書体 NK-R" panose="02020400000000000000" pitchFamily="18" charset="-128"/>
              <a:ea typeface="UD デジタル 教科書体 NK-R" panose="02020400000000000000" pitchFamily="18" charset="-128"/>
            </a:endParaRPr>
          </a:p>
          <a:p>
            <a:pPr marL="171450" indent="-171450">
              <a:buFont typeface="UD デジタル 教科書体 NK-R" panose="02020400000000000000" pitchFamily="18" charset="-128"/>
              <a:buChar char="○"/>
            </a:pPr>
            <a:r>
              <a:rPr kumimoji="1" lang="ja-JP" altLang="en-US" sz="1200" u="sng" dirty="0">
                <a:solidFill>
                  <a:schemeClr val="tx1"/>
                </a:solidFill>
                <a:latin typeface="UD デジタル 教科書体 NK-R" panose="02020400000000000000" pitchFamily="18" charset="-128"/>
                <a:ea typeface="UD デジタル 教科書体 NK-R" panose="02020400000000000000" pitchFamily="18" charset="-128"/>
              </a:rPr>
              <a:t>学校機能の回復</a:t>
            </a:r>
            <a:endParaRPr kumimoji="1" lang="en-US" altLang="ja-JP" sz="1200" u="sng" dirty="0">
              <a:solidFill>
                <a:schemeClr val="tx1"/>
              </a:solidFill>
              <a:latin typeface="UD デジタル 教科書体 NK-R" panose="02020400000000000000" pitchFamily="18" charset="-128"/>
              <a:ea typeface="UD デジタル 教科書体 NK-R" panose="02020400000000000000" pitchFamily="18" charset="-128"/>
            </a:endParaRPr>
          </a:p>
          <a:p>
            <a:r>
              <a:rPr kumimoji="1"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　　　施設被害、教育の早期再開</a:t>
            </a:r>
            <a:endParaRPr kumimoji="1" lang="en-US" altLang="ja-JP" sz="1200" dirty="0">
              <a:solidFill>
                <a:schemeClr val="tx1"/>
              </a:solidFill>
              <a:latin typeface="UD デジタル 教科書体 NK-R" panose="02020400000000000000" pitchFamily="18" charset="-128"/>
              <a:ea typeface="UD デジタル 教科書体 NK-R" panose="02020400000000000000" pitchFamily="18" charset="-128"/>
            </a:endParaRPr>
          </a:p>
          <a:p>
            <a:pPr marL="171450" indent="-171450">
              <a:buFont typeface="UD デジタル 教科書体 NK-R" panose="02020400000000000000" pitchFamily="18" charset="-128"/>
              <a:buChar char="○"/>
            </a:pPr>
            <a:r>
              <a:rPr kumimoji="1" lang="ja-JP" altLang="en-US" sz="1200" u="sng" dirty="0">
                <a:solidFill>
                  <a:schemeClr val="tx1"/>
                </a:solidFill>
                <a:latin typeface="UD デジタル 教科書体 NK-R" panose="02020400000000000000" pitchFamily="18" charset="-128"/>
                <a:ea typeface="UD デジタル 教科書体 NK-R" panose="02020400000000000000" pitchFamily="18" charset="-128"/>
              </a:rPr>
              <a:t>公費解体の円滑化・迅速化</a:t>
            </a:r>
            <a:endParaRPr kumimoji="1" lang="en-US" altLang="ja-JP" sz="1200" u="sng" dirty="0">
              <a:solidFill>
                <a:schemeClr val="tx1"/>
              </a:solidFill>
              <a:latin typeface="UD デジタル 教科書体 NK-R" panose="02020400000000000000" pitchFamily="18" charset="-128"/>
              <a:ea typeface="UD デジタル 教科書体 NK-R" panose="02020400000000000000" pitchFamily="18" charset="-128"/>
            </a:endParaRPr>
          </a:p>
          <a:p>
            <a:pPr marL="171450" indent="-171450">
              <a:buFont typeface="UD デジタル 教科書体 NK-R" panose="02020400000000000000" pitchFamily="18" charset="-128"/>
              <a:buChar char="○"/>
            </a:pPr>
            <a:r>
              <a:rPr kumimoji="1" lang="ja-JP" altLang="en-US" sz="1200" u="sng" dirty="0">
                <a:solidFill>
                  <a:schemeClr val="tx1"/>
                </a:solidFill>
                <a:latin typeface="UD デジタル 教科書体 NK-R" panose="02020400000000000000" pitchFamily="18" charset="-128"/>
                <a:ea typeface="UD デジタル 教科書体 NK-R" panose="02020400000000000000" pitchFamily="18" charset="-128"/>
              </a:rPr>
              <a:t>応急仮設住宅等の確保</a:t>
            </a:r>
            <a:endParaRPr kumimoji="1" lang="en-US" altLang="ja-JP" sz="1200" u="sng" dirty="0">
              <a:solidFill>
                <a:schemeClr val="tx1"/>
              </a:solidFill>
              <a:latin typeface="UD デジタル 教科書体 NK-R" panose="02020400000000000000" pitchFamily="18" charset="-128"/>
              <a:ea typeface="UD デジタル 教科書体 NK-R" panose="02020400000000000000" pitchFamily="18" charset="-128"/>
            </a:endParaRPr>
          </a:p>
          <a:p>
            <a:pPr marL="171450" indent="-171450">
              <a:buFont typeface="UD デジタル 教科書体 NK-R" panose="02020400000000000000" pitchFamily="18" charset="-128"/>
              <a:buChar char="○"/>
            </a:pPr>
            <a:r>
              <a:rPr kumimoji="1" lang="ja-JP" altLang="en-US" sz="1200" u="sng" dirty="0">
                <a:solidFill>
                  <a:schemeClr val="tx1"/>
                </a:solidFill>
                <a:latin typeface="UD デジタル 教科書体 NK-R" panose="02020400000000000000" pitchFamily="18" charset="-128"/>
                <a:ea typeface="UD デジタル 教科書体 NK-R" panose="02020400000000000000" pitchFamily="18" charset="-128"/>
              </a:rPr>
              <a:t>インフラ施設の早期復旧</a:t>
            </a:r>
            <a:endParaRPr kumimoji="1" lang="en-US" altLang="ja-JP" sz="1200" u="sng" dirty="0">
              <a:solidFill>
                <a:schemeClr val="tx1"/>
              </a:solidFill>
              <a:latin typeface="UD デジタル 教科書体 NK-R" panose="02020400000000000000" pitchFamily="18" charset="-128"/>
              <a:ea typeface="UD デジタル 教科書体 NK-R" panose="02020400000000000000" pitchFamily="18" charset="-128"/>
            </a:endParaRPr>
          </a:p>
          <a:p>
            <a:r>
              <a:rPr kumimoji="1"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　　　上下水道施設等の早期復旧・復旧事業者の確保等</a:t>
            </a:r>
            <a:endParaRPr kumimoji="1" lang="en-US" altLang="ja-JP" sz="1200" dirty="0">
              <a:solidFill>
                <a:schemeClr val="tx1"/>
              </a:solidFill>
              <a:latin typeface="UD デジタル 教科書体 NK-R" panose="02020400000000000000" pitchFamily="18" charset="-128"/>
              <a:ea typeface="UD デジタル 教科書体 NK-R" panose="02020400000000000000" pitchFamily="18" charset="-128"/>
            </a:endParaRPr>
          </a:p>
        </p:txBody>
      </p:sp>
      <p:grpSp>
        <p:nvGrpSpPr>
          <p:cNvPr id="80" name="グループ化 79">
            <a:extLst>
              <a:ext uri="{FF2B5EF4-FFF2-40B4-BE49-F238E27FC236}">
                <a16:creationId xmlns:a16="http://schemas.microsoft.com/office/drawing/2014/main" id="{253A610B-8C1E-48EA-83F8-F2A968B64975}"/>
              </a:ext>
            </a:extLst>
          </p:cNvPr>
          <p:cNvGrpSpPr/>
          <p:nvPr/>
        </p:nvGrpSpPr>
        <p:grpSpPr>
          <a:xfrm>
            <a:off x="161850" y="2944131"/>
            <a:ext cx="2118704" cy="307227"/>
            <a:chOff x="1826120" y="2235388"/>
            <a:chExt cx="2118704" cy="307227"/>
          </a:xfrm>
        </p:grpSpPr>
        <p:sp>
          <p:nvSpPr>
            <p:cNvPr id="81" name="四角形: 角を丸くする 80">
              <a:extLst>
                <a:ext uri="{FF2B5EF4-FFF2-40B4-BE49-F238E27FC236}">
                  <a16:creationId xmlns:a16="http://schemas.microsoft.com/office/drawing/2014/main" id="{AF0C5AB8-921D-4E4A-8010-304D59578F5A}"/>
                </a:ext>
              </a:extLst>
            </p:cNvPr>
            <p:cNvSpPr/>
            <p:nvPr/>
          </p:nvSpPr>
          <p:spPr>
            <a:xfrm>
              <a:off x="1900319" y="2265769"/>
              <a:ext cx="2044505" cy="228453"/>
            </a:xfrm>
            <a:prstGeom prst="roundRect">
              <a:avLst>
                <a:gd name="adj" fmla="val 24141"/>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00"/>
            </a:p>
          </p:txBody>
        </p:sp>
        <p:sp>
          <p:nvSpPr>
            <p:cNvPr id="82" name="正方形/長方形 81">
              <a:extLst>
                <a:ext uri="{FF2B5EF4-FFF2-40B4-BE49-F238E27FC236}">
                  <a16:creationId xmlns:a16="http://schemas.microsoft.com/office/drawing/2014/main" id="{77AEABA7-1180-41AA-8FCD-EE64133ED857}"/>
                </a:ext>
              </a:extLst>
            </p:cNvPr>
            <p:cNvSpPr/>
            <p:nvPr/>
          </p:nvSpPr>
          <p:spPr>
            <a:xfrm>
              <a:off x="1826120" y="2235388"/>
              <a:ext cx="2084997" cy="3072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⑤生活再建・インフラ復旧</a:t>
              </a:r>
            </a:p>
          </p:txBody>
        </p:sp>
      </p:grpSp>
      <p:sp>
        <p:nvSpPr>
          <p:cNvPr id="83" name="正方形/長方形 82">
            <a:extLst>
              <a:ext uri="{FF2B5EF4-FFF2-40B4-BE49-F238E27FC236}">
                <a16:creationId xmlns:a16="http://schemas.microsoft.com/office/drawing/2014/main" id="{0EA9FDAC-44F6-4666-B72C-983E8294B672}"/>
              </a:ext>
            </a:extLst>
          </p:cNvPr>
          <p:cNvSpPr/>
          <p:nvPr/>
        </p:nvSpPr>
        <p:spPr>
          <a:xfrm>
            <a:off x="6003037" y="3129008"/>
            <a:ext cx="2712595" cy="6195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indent="-171450">
              <a:buFont typeface="UD デジタル 教科書体 NK-R" panose="02020400000000000000" pitchFamily="18" charset="-128"/>
              <a:buChar char="○"/>
            </a:pPr>
            <a:r>
              <a:rPr kumimoji="1"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ドローン活用による被害認定調査等</a:t>
            </a:r>
            <a:endParaRPr kumimoji="1" lang="en-US" altLang="ja-JP" sz="1200" dirty="0">
              <a:solidFill>
                <a:schemeClr val="tx1"/>
              </a:solidFill>
              <a:latin typeface="UD デジタル 教科書体 NK-R" panose="02020400000000000000" pitchFamily="18" charset="-128"/>
              <a:ea typeface="UD デジタル 教科書体 NK-R" panose="02020400000000000000" pitchFamily="18" charset="-128"/>
            </a:endParaRPr>
          </a:p>
          <a:p>
            <a:pPr marL="171450" indent="-171450">
              <a:buFont typeface="UD デジタル 教科書体 NK-R" panose="02020400000000000000" pitchFamily="18" charset="-128"/>
              <a:buChar char="○"/>
            </a:pPr>
            <a:r>
              <a:rPr kumimoji="1"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罹災証明書等のシステム化</a:t>
            </a:r>
            <a:endParaRPr kumimoji="1" lang="en-US" altLang="ja-JP" sz="1200"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58" name="四角形: 角を丸くする 57">
            <a:extLst>
              <a:ext uri="{FF2B5EF4-FFF2-40B4-BE49-F238E27FC236}">
                <a16:creationId xmlns:a16="http://schemas.microsoft.com/office/drawing/2014/main" id="{A6B4E048-C7E6-41A2-AE20-E1F3850DDD46}"/>
              </a:ext>
            </a:extLst>
          </p:cNvPr>
          <p:cNvSpPr/>
          <p:nvPr/>
        </p:nvSpPr>
        <p:spPr>
          <a:xfrm>
            <a:off x="5999331" y="824373"/>
            <a:ext cx="2809894" cy="4019475"/>
          </a:xfrm>
          <a:prstGeom prst="roundRect">
            <a:avLst>
              <a:gd name="adj" fmla="val 5169"/>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00"/>
          </a:p>
        </p:txBody>
      </p:sp>
      <p:grpSp>
        <p:nvGrpSpPr>
          <p:cNvPr id="59" name="グループ化 58">
            <a:extLst>
              <a:ext uri="{FF2B5EF4-FFF2-40B4-BE49-F238E27FC236}">
                <a16:creationId xmlns:a16="http://schemas.microsoft.com/office/drawing/2014/main" id="{4222235E-D1D1-48E1-83B9-BD80A69CB144}"/>
              </a:ext>
            </a:extLst>
          </p:cNvPr>
          <p:cNvGrpSpPr/>
          <p:nvPr/>
        </p:nvGrpSpPr>
        <p:grpSpPr>
          <a:xfrm>
            <a:off x="5752039" y="672516"/>
            <a:ext cx="2263840" cy="307227"/>
            <a:chOff x="1812570" y="2288190"/>
            <a:chExt cx="2263840" cy="307227"/>
          </a:xfrm>
        </p:grpSpPr>
        <p:sp>
          <p:nvSpPr>
            <p:cNvPr id="60" name="四角形: 角を丸くする 59">
              <a:extLst>
                <a:ext uri="{FF2B5EF4-FFF2-40B4-BE49-F238E27FC236}">
                  <a16:creationId xmlns:a16="http://schemas.microsoft.com/office/drawing/2014/main" id="{8CF3BD34-281E-4271-A027-B05F4AFAAE5A}"/>
                </a:ext>
              </a:extLst>
            </p:cNvPr>
            <p:cNvSpPr/>
            <p:nvPr/>
          </p:nvSpPr>
          <p:spPr>
            <a:xfrm>
              <a:off x="1900320" y="2299911"/>
              <a:ext cx="2176090" cy="255707"/>
            </a:xfrm>
            <a:prstGeom prst="roundRect">
              <a:avLst>
                <a:gd name="adj" fmla="val 24141"/>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00"/>
            </a:p>
          </p:txBody>
        </p:sp>
        <p:sp>
          <p:nvSpPr>
            <p:cNvPr id="61" name="正方形/長方形 60">
              <a:extLst>
                <a:ext uri="{FF2B5EF4-FFF2-40B4-BE49-F238E27FC236}">
                  <a16:creationId xmlns:a16="http://schemas.microsoft.com/office/drawing/2014/main" id="{5C95C225-3A24-4338-A9DA-434C56F5C7D5}"/>
                </a:ext>
              </a:extLst>
            </p:cNvPr>
            <p:cNvSpPr/>
            <p:nvPr/>
          </p:nvSpPr>
          <p:spPr>
            <a:xfrm>
              <a:off x="1812570" y="2288190"/>
              <a:ext cx="2263840" cy="3072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⑥防災</a:t>
              </a:r>
              <a:r>
                <a:rPr kumimoji="1" lang="en-US" altLang="ja-JP" sz="1400" dirty="0">
                  <a:solidFill>
                    <a:schemeClr val="tx1"/>
                  </a:solidFill>
                  <a:latin typeface="UD デジタル 教科書体 NK-R" panose="02020400000000000000" pitchFamily="18" charset="-128"/>
                  <a:ea typeface="UD デジタル 教科書体 NK-R" panose="02020400000000000000" pitchFamily="18" charset="-128"/>
                </a:rPr>
                <a:t>DX</a:t>
              </a:r>
              <a:r>
                <a:rPr kumimoji="1"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・新技術の検討</a:t>
              </a:r>
              <a:endParaRPr kumimoji="1" lang="en-US" altLang="ja-JP" sz="1400" dirty="0">
                <a:solidFill>
                  <a:schemeClr val="tx1"/>
                </a:solidFill>
                <a:latin typeface="UD デジタル 教科書体 NK-R" panose="02020400000000000000" pitchFamily="18" charset="-128"/>
                <a:ea typeface="UD デジタル 教科書体 NK-R" panose="02020400000000000000" pitchFamily="18" charset="-128"/>
              </a:endParaRPr>
            </a:p>
          </p:txBody>
        </p:sp>
      </p:grpSp>
      <p:pic>
        <p:nvPicPr>
          <p:cNvPr id="84" name="図 83">
            <a:extLst>
              <a:ext uri="{FF2B5EF4-FFF2-40B4-BE49-F238E27FC236}">
                <a16:creationId xmlns:a16="http://schemas.microsoft.com/office/drawing/2014/main" id="{CE7011D6-2243-40CC-9BC4-B06487358588}"/>
              </a:ext>
            </a:extLst>
          </p:cNvPr>
          <p:cNvPicPr>
            <a:picLocks noChangeAspect="1"/>
          </p:cNvPicPr>
          <p:nvPr/>
        </p:nvPicPr>
        <p:blipFill rotWithShape="1">
          <a:blip r:embed="rId4"/>
          <a:srcRect l="22103" t="22650" r="17795" b="18140"/>
          <a:stretch/>
        </p:blipFill>
        <p:spPr>
          <a:xfrm>
            <a:off x="6351425" y="1538460"/>
            <a:ext cx="2117072" cy="1315816"/>
          </a:xfrm>
          <a:prstGeom prst="rect">
            <a:avLst/>
          </a:prstGeom>
        </p:spPr>
      </p:pic>
      <p:pic>
        <p:nvPicPr>
          <p:cNvPr id="85" name="図 84">
            <a:extLst>
              <a:ext uri="{FF2B5EF4-FFF2-40B4-BE49-F238E27FC236}">
                <a16:creationId xmlns:a16="http://schemas.microsoft.com/office/drawing/2014/main" id="{AE4A2253-DE53-4FAD-B2F5-C3807EC77FE5}"/>
              </a:ext>
            </a:extLst>
          </p:cNvPr>
          <p:cNvPicPr>
            <a:picLocks noChangeAspect="1"/>
          </p:cNvPicPr>
          <p:nvPr/>
        </p:nvPicPr>
        <p:blipFill>
          <a:blip r:embed="rId5"/>
          <a:stretch>
            <a:fillRect/>
          </a:stretch>
        </p:blipFill>
        <p:spPr>
          <a:xfrm>
            <a:off x="6351425" y="3599615"/>
            <a:ext cx="2200836" cy="1134349"/>
          </a:xfrm>
          <a:prstGeom prst="rect">
            <a:avLst/>
          </a:prstGeom>
        </p:spPr>
      </p:pic>
      <p:pic>
        <p:nvPicPr>
          <p:cNvPr id="86" name="図 85">
            <a:extLst>
              <a:ext uri="{FF2B5EF4-FFF2-40B4-BE49-F238E27FC236}">
                <a16:creationId xmlns:a16="http://schemas.microsoft.com/office/drawing/2014/main" id="{1DCE6212-279E-48B5-B7EE-C720AB258261}"/>
              </a:ext>
            </a:extLst>
          </p:cNvPr>
          <p:cNvPicPr>
            <a:picLocks noChangeAspect="1"/>
          </p:cNvPicPr>
          <p:nvPr/>
        </p:nvPicPr>
        <p:blipFill rotWithShape="1">
          <a:blip r:embed="rId6"/>
          <a:srcRect t="14904" b="13963"/>
          <a:stretch/>
        </p:blipFill>
        <p:spPr>
          <a:xfrm>
            <a:off x="3871783" y="3703965"/>
            <a:ext cx="2084173" cy="925647"/>
          </a:xfrm>
          <a:prstGeom prst="rect">
            <a:avLst/>
          </a:prstGeom>
        </p:spPr>
      </p:pic>
    </p:spTree>
    <p:extLst>
      <p:ext uri="{BB962C8B-B14F-4D97-AF65-F5344CB8AC3E}">
        <p14:creationId xmlns:p14="http://schemas.microsoft.com/office/powerpoint/2010/main" val="4471649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88A302-88DE-F06C-96D2-1D167A349C7C}"/>
            </a:ext>
          </a:extLst>
        </p:cNvPr>
        <p:cNvGrpSpPr/>
        <p:nvPr/>
      </p:nvGrpSpPr>
      <p:grpSpPr>
        <a:xfrm>
          <a:off x="0" y="0"/>
          <a:ext cx="0" cy="0"/>
          <a:chOff x="0" y="0"/>
          <a:chExt cx="0" cy="0"/>
        </a:xfrm>
      </p:grpSpPr>
      <p:sp>
        <p:nvSpPr>
          <p:cNvPr id="2" name="正方形/長方形 1">
            <a:extLst>
              <a:ext uri="{FF2B5EF4-FFF2-40B4-BE49-F238E27FC236}">
                <a16:creationId xmlns:a16="http://schemas.microsoft.com/office/drawing/2014/main" id="{A87019B3-A325-037B-400A-BB0D902C76AC}"/>
              </a:ext>
            </a:extLst>
          </p:cNvPr>
          <p:cNvSpPr/>
          <p:nvPr/>
        </p:nvSpPr>
        <p:spPr>
          <a:xfrm>
            <a:off x="0" y="0"/>
            <a:ext cx="9144000" cy="425003"/>
          </a:xfrm>
          <a:prstGeom prst="rect">
            <a:avLst/>
          </a:prstGeom>
          <a:gradFill>
            <a:gsLst>
              <a:gs pos="0">
                <a:schemeClr val="accent1">
                  <a:lumMod val="5000"/>
                  <a:lumOff val="95000"/>
                </a:schemeClr>
              </a:gs>
              <a:gs pos="75000">
                <a:srgbClr val="00B050"/>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2000" dirty="0">
                <a:latin typeface="Meiryo UI" panose="020B0604030504040204" pitchFamily="50" charset="-128"/>
                <a:ea typeface="Meiryo UI" panose="020B0604030504040204" pitchFamily="50" charset="-128"/>
              </a:rPr>
              <a:t>3</a:t>
            </a:r>
            <a:r>
              <a:rPr lang="ja-JP" altLang="en-US" sz="2000" dirty="0">
                <a:latin typeface="Meiryo UI" panose="020B0604030504040204" pitchFamily="50" charset="-128"/>
                <a:ea typeface="Meiryo UI" panose="020B0604030504040204" pitchFamily="50" charset="-128"/>
              </a:rPr>
              <a:t>．南海トラフ地震臨時情報（巨大地震注意）発表を踏まえた大阪府の取組</a:t>
            </a:r>
            <a:endParaRPr kumimoji="1" lang="ja-JP" altLang="en-US" sz="2000" dirty="0">
              <a:latin typeface="Meiryo UI" panose="020B0604030504040204" pitchFamily="50" charset="-128"/>
              <a:ea typeface="Meiryo UI" panose="020B0604030504040204" pitchFamily="50" charset="-128"/>
            </a:endParaRPr>
          </a:p>
        </p:txBody>
      </p:sp>
      <p:sp>
        <p:nvSpPr>
          <p:cNvPr id="5" name="正方形/長方形 4">
            <a:extLst>
              <a:ext uri="{FF2B5EF4-FFF2-40B4-BE49-F238E27FC236}">
                <a16:creationId xmlns:a16="http://schemas.microsoft.com/office/drawing/2014/main" id="{9A7C9C43-8714-01F1-B5AC-7CB80B438BA1}"/>
              </a:ext>
            </a:extLst>
          </p:cNvPr>
          <p:cNvSpPr/>
          <p:nvPr/>
        </p:nvSpPr>
        <p:spPr>
          <a:xfrm>
            <a:off x="140043" y="634314"/>
            <a:ext cx="8863914" cy="6145427"/>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角丸四角形 15">
            <a:extLst>
              <a:ext uri="{FF2B5EF4-FFF2-40B4-BE49-F238E27FC236}">
                <a16:creationId xmlns:a16="http://schemas.microsoft.com/office/drawing/2014/main" id="{B6A041F6-9A0E-6135-698E-B28A1554E0D0}"/>
              </a:ext>
            </a:extLst>
          </p:cNvPr>
          <p:cNvSpPr/>
          <p:nvPr/>
        </p:nvSpPr>
        <p:spPr>
          <a:xfrm>
            <a:off x="67210" y="480601"/>
            <a:ext cx="3186735" cy="321972"/>
          </a:xfrm>
          <a:prstGeom prst="roundRect">
            <a:avLst>
              <a:gd name="adj" fmla="val 20973"/>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latin typeface="Meiryo UI" panose="020B0604030504040204" pitchFamily="50" charset="-128"/>
                <a:ea typeface="Meiryo UI" panose="020B0604030504040204" pitchFamily="50" charset="-128"/>
              </a:rPr>
              <a:t>臨時情報発表に伴う大阪府の対応</a:t>
            </a:r>
          </a:p>
        </p:txBody>
      </p:sp>
      <p:sp>
        <p:nvSpPr>
          <p:cNvPr id="7" name="スライド番号プレースホルダー 6">
            <a:extLst>
              <a:ext uri="{FF2B5EF4-FFF2-40B4-BE49-F238E27FC236}">
                <a16:creationId xmlns:a16="http://schemas.microsoft.com/office/drawing/2014/main" id="{71FBF474-1C98-EB9A-2A21-07D2E6FF9C7B}"/>
              </a:ext>
            </a:extLst>
          </p:cNvPr>
          <p:cNvSpPr>
            <a:spLocks noGrp="1"/>
          </p:cNvSpPr>
          <p:nvPr>
            <p:ph type="sldNum" sz="quarter" idx="12"/>
          </p:nvPr>
        </p:nvSpPr>
        <p:spPr>
          <a:xfrm>
            <a:off x="7019390" y="6379501"/>
            <a:ext cx="2057400" cy="365125"/>
          </a:xfrm>
        </p:spPr>
        <p:txBody>
          <a:bodyPr/>
          <a:lstStyle/>
          <a:p>
            <a:fld id="{72ACC13A-C490-4578-9842-9594D494F206}" type="slidenum">
              <a:rPr kumimoji="1" lang="ja-JP" altLang="en-US" sz="1200" smtClean="0">
                <a:latin typeface="Meiryo UI" panose="020B0604030504040204" pitchFamily="50" charset="-128"/>
                <a:ea typeface="Meiryo UI" panose="020B0604030504040204" pitchFamily="50" charset="-128"/>
              </a:rPr>
              <a:t>16</a:t>
            </a:fld>
            <a:endParaRPr kumimoji="1" lang="ja-JP" altLang="en-US" sz="1200" dirty="0">
              <a:latin typeface="Meiryo UI" panose="020B0604030504040204" pitchFamily="50" charset="-128"/>
              <a:ea typeface="Meiryo UI" panose="020B0604030504040204" pitchFamily="50" charset="-128"/>
            </a:endParaRPr>
          </a:p>
        </p:txBody>
      </p:sp>
      <p:graphicFrame>
        <p:nvGraphicFramePr>
          <p:cNvPr id="28" name="表 6">
            <a:extLst>
              <a:ext uri="{FF2B5EF4-FFF2-40B4-BE49-F238E27FC236}">
                <a16:creationId xmlns:a16="http://schemas.microsoft.com/office/drawing/2014/main" id="{8418C780-68EB-4149-840F-979DCAC97B5A}"/>
              </a:ext>
            </a:extLst>
          </p:cNvPr>
          <p:cNvGraphicFramePr>
            <a:graphicFrameLocks noGrp="1"/>
          </p:cNvGraphicFramePr>
          <p:nvPr/>
        </p:nvGraphicFramePr>
        <p:xfrm>
          <a:off x="209493" y="975592"/>
          <a:ext cx="8751709" cy="5583836"/>
        </p:xfrm>
        <a:graphic>
          <a:graphicData uri="http://schemas.openxmlformats.org/drawingml/2006/table">
            <a:tbl>
              <a:tblPr firstRow="1" bandRow="1">
                <a:tableStyleId>{5940675A-B579-460E-94D1-54222C63F5DA}</a:tableStyleId>
              </a:tblPr>
              <a:tblGrid>
                <a:gridCol w="422787">
                  <a:extLst>
                    <a:ext uri="{9D8B030D-6E8A-4147-A177-3AD203B41FA5}">
                      <a16:colId xmlns:a16="http://schemas.microsoft.com/office/drawing/2014/main" val="3463039442"/>
                    </a:ext>
                  </a:extLst>
                </a:gridCol>
                <a:gridCol w="1308418">
                  <a:extLst>
                    <a:ext uri="{9D8B030D-6E8A-4147-A177-3AD203B41FA5}">
                      <a16:colId xmlns:a16="http://schemas.microsoft.com/office/drawing/2014/main" val="2788808673"/>
                    </a:ext>
                  </a:extLst>
                </a:gridCol>
                <a:gridCol w="2954752">
                  <a:extLst>
                    <a:ext uri="{9D8B030D-6E8A-4147-A177-3AD203B41FA5}">
                      <a16:colId xmlns:a16="http://schemas.microsoft.com/office/drawing/2014/main" val="3166128337"/>
                    </a:ext>
                  </a:extLst>
                </a:gridCol>
                <a:gridCol w="1168400">
                  <a:extLst>
                    <a:ext uri="{9D8B030D-6E8A-4147-A177-3AD203B41FA5}">
                      <a16:colId xmlns:a16="http://schemas.microsoft.com/office/drawing/2014/main" val="330799152"/>
                    </a:ext>
                  </a:extLst>
                </a:gridCol>
                <a:gridCol w="1168400">
                  <a:extLst>
                    <a:ext uri="{9D8B030D-6E8A-4147-A177-3AD203B41FA5}">
                      <a16:colId xmlns:a16="http://schemas.microsoft.com/office/drawing/2014/main" val="3982732967"/>
                    </a:ext>
                  </a:extLst>
                </a:gridCol>
                <a:gridCol w="1728952">
                  <a:extLst>
                    <a:ext uri="{9D8B030D-6E8A-4147-A177-3AD203B41FA5}">
                      <a16:colId xmlns:a16="http://schemas.microsoft.com/office/drawing/2014/main" val="2215730370"/>
                    </a:ext>
                  </a:extLst>
                </a:gridCol>
              </a:tblGrid>
              <a:tr h="340998">
                <a:tc gridSpan="2">
                  <a:txBody>
                    <a:bodyPr/>
                    <a:lstStyle/>
                    <a:p>
                      <a:pPr algn="ctr"/>
                      <a:r>
                        <a:rPr kumimoji="1" lang="ja-JP" altLang="en-US" sz="1400" dirty="0">
                          <a:latin typeface="BIZ UDPゴシック" panose="020B0400000000000000" pitchFamily="50" charset="-128"/>
                          <a:ea typeface="BIZ UDPゴシック" panose="020B0400000000000000" pitchFamily="50" charset="-128"/>
                        </a:rPr>
                        <a:t>区　分</a:t>
                      </a:r>
                    </a:p>
                  </a:txBody>
                  <a:tcPr anchor="ctr">
                    <a:lnB w="12700" cap="flat" cmpd="sng" algn="ctr">
                      <a:solidFill>
                        <a:schemeClr val="tx1"/>
                      </a:solidFill>
                      <a:prstDash val="solid"/>
                      <a:round/>
                      <a:headEnd type="none" w="med" len="med"/>
                      <a:tailEnd type="none" w="med" len="med"/>
                    </a:lnB>
                  </a:tcPr>
                </a:tc>
                <a:tc hMerge="1">
                  <a:txBody>
                    <a:bodyPr/>
                    <a:lstStyle/>
                    <a:p>
                      <a:pPr algn="ctr"/>
                      <a:endParaRPr kumimoji="1" lang="ja-JP" altLang="en-US" dirty="0">
                        <a:latin typeface="BIZ UDPゴシック" panose="020B0400000000000000" pitchFamily="50" charset="-128"/>
                        <a:ea typeface="BIZ UDPゴシック" panose="020B0400000000000000" pitchFamily="50" charset="-128"/>
                      </a:endParaRPr>
                    </a:p>
                  </a:txBody>
                  <a:tcPr anchor="ctr"/>
                </a:tc>
                <a:tc>
                  <a:txBody>
                    <a:bodyPr/>
                    <a:lstStyle/>
                    <a:p>
                      <a:pPr algn="ctr"/>
                      <a:r>
                        <a:rPr kumimoji="1" lang="en-US" altLang="ja-JP" sz="1400" dirty="0">
                          <a:latin typeface="BIZ UDPゴシック" panose="020B0400000000000000" pitchFamily="50" charset="-128"/>
                          <a:ea typeface="BIZ UDPゴシック" panose="020B0400000000000000" pitchFamily="50" charset="-128"/>
                        </a:rPr>
                        <a:t>8/8</a:t>
                      </a:r>
                      <a:r>
                        <a:rPr kumimoji="1" lang="ja-JP" altLang="en-US" sz="1400" dirty="0">
                          <a:latin typeface="BIZ UDPゴシック" panose="020B0400000000000000" pitchFamily="50" charset="-128"/>
                          <a:ea typeface="BIZ UDPゴシック" panose="020B0400000000000000" pitchFamily="50" charset="-128"/>
                        </a:rPr>
                        <a:t>（木）</a:t>
                      </a:r>
                    </a:p>
                  </a:txBody>
                  <a:tcPr anchor="ctr">
                    <a:lnB w="12700" cap="flat" cmpd="sng" algn="ctr">
                      <a:solidFill>
                        <a:schemeClr val="tx1"/>
                      </a:solidFill>
                      <a:prstDash val="solid"/>
                      <a:round/>
                      <a:headEnd type="none" w="med" len="med"/>
                      <a:tailEnd type="none" w="med" len="med"/>
                    </a:lnB>
                  </a:tcPr>
                </a:tc>
                <a:tc>
                  <a:txBody>
                    <a:bodyPr/>
                    <a:lstStyle/>
                    <a:p>
                      <a:pPr algn="ctr"/>
                      <a:r>
                        <a:rPr kumimoji="1" lang="en-US" altLang="ja-JP" sz="1400" dirty="0">
                          <a:latin typeface="BIZ UDPゴシック" panose="020B0400000000000000" pitchFamily="50" charset="-128"/>
                          <a:ea typeface="BIZ UDPゴシック" panose="020B0400000000000000" pitchFamily="50" charset="-128"/>
                        </a:rPr>
                        <a:t>8/</a:t>
                      </a:r>
                      <a:r>
                        <a:rPr kumimoji="1" lang="ja-JP" altLang="en-US" sz="1400" dirty="0">
                          <a:latin typeface="BIZ UDPゴシック" panose="020B0400000000000000" pitchFamily="50" charset="-128"/>
                          <a:ea typeface="BIZ UDPゴシック" panose="020B0400000000000000" pitchFamily="50" charset="-128"/>
                        </a:rPr>
                        <a:t>９（金）</a:t>
                      </a:r>
                    </a:p>
                  </a:txBody>
                  <a:tcPr anchor="ctr"/>
                </a:tc>
                <a:tc>
                  <a:txBody>
                    <a:bodyPr/>
                    <a:lstStyle/>
                    <a:p>
                      <a:pPr algn="ctr"/>
                      <a:r>
                        <a:rPr kumimoji="1" lang="en-US" altLang="ja-JP" sz="1400" dirty="0">
                          <a:latin typeface="BIZ UDPゴシック" panose="020B0400000000000000" pitchFamily="50" charset="-128"/>
                          <a:ea typeface="BIZ UDPゴシック" panose="020B0400000000000000" pitchFamily="50" charset="-128"/>
                        </a:rPr>
                        <a:t>8/10</a:t>
                      </a:r>
                      <a:r>
                        <a:rPr kumimoji="1" lang="ja-JP" altLang="en-US" sz="1400" dirty="0">
                          <a:latin typeface="BIZ UDPゴシック" panose="020B0400000000000000" pitchFamily="50" charset="-128"/>
                          <a:ea typeface="BIZ UDPゴシック" panose="020B0400000000000000" pitchFamily="50" charset="-128"/>
                        </a:rPr>
                        <a:t>～</a:t>
                      </a:r>
                      <a:r>
                        <a:rPr kumimoji="1" lang="en-US" altLang="ja-JP" sz="1400" dirty="0">
                          <a:latin typeface="BIZ UDPゴシック" panose="020B0400000000000000" pitchFamily="50" charset="-128"/>
                          <a:ea typeface="BIZ UDPゴシック" panose="020B0400000000000000" pitchFamily="50" charset="-128"/>
                        </a:rPr>
                        <a:t>14</a:t>
                      </a:r>
                      <a:endParaRPr kumimoji="1" lang="ja-JP" altLang="en-US" sz="1400" dirty="0">
                        <a:latin typeface="BIZ UDPゴシック" panose="020B0400000000000000" pitchFamily="50" charset="-128"/>
                        <a:ea typeface="BIZ UDPゴシック" panose="020B0400000000000000" pitchFamily="50" charset="-128"/>
                      </a:endParaRPr>
                    </a:p>
                  </a:txBody>
                  <a:tcPr anchor="ctr"/>
                </a:tc>
                <a:tc>
                  <a:txBody>
                    <a:bodyPr/>
                    <a:lstStyle/>
                    <a:p>
                      <a:pPr algn="ctr"/>
                      <a:r>
                        <a:rPr kumimoji="1" lang="en-US" altLang="ja-JP" sz="1400" dirty="0">
                          <a:latin typeface="BIZ UDPゴシック" panose="020B0400000000000000" pitchFamily="50" charset="-128"/>
                          <a:ea typeface="BIZ UDPゴシック" panose="020B0400000000000000" pitchFamily="50" charset="-128"/>
                        </a:rPr>
                        <a:t>8/15</a:t>
                      </a:r>
                      <a:r>
                        <a:rPr kumimoji="1" lang="ja-JP" altLang="en-US" sz="1400" dirty="0">
                          <a:latin typeface="BIZ UDPゴシック" panose="020B0400000000000000" pitchFamily="50" charset="-128"/>
                          <a:ea typeface="BIZ UDPゴシック" panose="020B0400000000000000" pitchFamily="50" charset="-128"/>
                        </a:rPr>
                        <a:t>（木）</a:t>
                      </a:r>
                    </a:p>
                  </a:txBody>
                  <a:tcPr anchor="ctr"/>
                </a:tc>
                <a:extLst>
                  <a:ext uri="{0D108BD9-81ED-4DB2-BD59-A6C34878D82A}">
                    <a16:rowId xmlns:a16="http://schemas.microsoft.com/office/drawing/2014/main" val="3443009025"/>
                  </a:ext>
                </a:extLst>
              </a:tr>
              <a:tr h="1253166">
                <a:tc gridSpan="2">
                  <a:txBody>
                    <a:bodyPr/>
                    <a:lstStyle/>
                    <a:p>
                      <a:pPr algn="ctr"/>
                      <a:r>
                        <a:rPr kumimoji="1" lang="ja-JP" altLang="en-US" sz="1400" dirty="0">
                          <a:latin typeface="BIZ UDPゴシック" panose="020B0400000000000000" pitchFamily="50" charset="-128"/>
                          <a:ea typeface="BIZ UDPゴシック" panose="020B0400000000000000" pitchFamily="50" charset="-128"/>
                        </a:rPr>
                        <a:t>全　般</a:t>
                      </a:r>
                    </a:p>
                  </a:txBody>
                  <a:tcPr anchor="ctr">
                    <a:lnT w="12700" cap="flat" cmpd="sng" algn="ctr">
                      <a:solidFill>
                        <a:schemeClr val="tx1"/>
                      </a:solidFill>
                      <a:prstDash val="solid"/>
                      <a:round/>
                      <a:headEnd type="none" w="med" len="med"/>
                      <a:tailEnd type="none" w="med" len="med"/>
                    </a:lnT>
                  </a:tcPr>
                </a:tc>
                <a:tc hMerge="1">
                  <a:txBody>
                    <a:bodyPr/>
                    <a:lstStyle/>
                    <a:p>
                      <a:endParaRPr kumimoji="1" lang="ja-JP" altLang="en-US" dirty="0"/>
                    </a:p>
                  </a:txBody>
                  <a:tcPr>
                    <a:lnL w="12700" cap="flat" cmpd="sng" algn="ctr">
                      <a:solidFill>
                        <a:schemeClr val="tx1"/>
                      </a:solidFill>
                      <a:prstDash val="sysDot"/>
                      <a:round/>
                      <a:headEnd type="none" w="med" len="med"/>
                      <a:tailEnd type="none" w="med" len="med"/>
                    </a:lnL>
                  </a:tcPr>
                </a:tc>
                <a:tc>
                  <a:txBody>
                    <a:bodyPr/>
                    <a:lstStyle/>
                    <a:p>
                      <a:endParaRPr kumimoji="1" lang="en-US" altLang="ja-JP" dirty="0">
                        <a:latin typeface="BIZ UDPゴシック" panose="020B0400000000000000" pitchFamily="50" charset="-128"/>
                        <a:ea typeface="BIZ UDPゴシック" panose="020B0400000000000000" pitchFamily="50" charset="-128"/>
                      </a:endParaRPr>
                    </a:p>
                    <a:p>
                      <a:endParaRPr kumimoji="1" lang="en-US" altLang="ja-JP" dirty="0">
                        <a:latin typeface="BIZ UDPゴシック" panose="020B0400000000000000" pitchFamily="50" charset="-128"/>
                        <a:ea typeface="BIZ UDPゴシック" panose="020B0400000000000000" pitchFamily="50" charset="-128"/>
                      </a:endParaRPr>
                    </a:p>
                    <a:p>
                      <a:endParaRPr kumimoji="1" lang="en-US" altLang="ja-JP" dirty="0">
                        <a:latin typeface="BIZ UDPゴシック" panose="020B0400000000000000" pitchFamily="50" charset="-128"/>
                        <a:ea typeface="BIZ UDPゴシック" panose="020B0400000000000000" pitchFamily="50" charset="-128"/>
                      </a:endParaRPr>
                    </a:p>
                    <a:p>
                      <a:endParaRPr kumimoji="1" lang="en-US" altLang="ja-JP" dirty="0">
                        <a:latin typeface="BIZ UDPゴシック" panose="020B0400000000000000" pitchFamily="50" charset="-128"/>
                        <a:ea typeface="BIZ UDPゴシック" panose="020B0400000000000000" pitchFamily="50" charset="-128"/>
                      </a:endParaRPr>
                    </a:p>
                    <a:p>
                      <a:endParaRPr kumimoji="1" lang="ja-JP" altLang="en-US" dirty="0">
                        <a:latin typeface="BIZ UDPゴシック" panose="020B0400000000000000" pitchFamily="50" charset="-128"/>
                        <a:ea typeface="BIZ UDPゴシック" panose="020B0400000000000000" pitchFamily="50" charset="-128"/>
                      </a:endParaRPr>
                    </a:p>
                  </a:txBody>
                  <a:tcPr>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endParaRPr kumimoji="1" lang="ja-JP" altLang="en-US" dirty="0">
                        <a:latin typeface="BIZ UDPゴシック" panose="020B0400000000000000" pitchFamily="50" charset="-128"/>
                        <a:ea typeface="BIZ UDPゴシック" panose="020B0400000000000000" pitchFamily="50" charset="-128"/>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endParaRPr kumimoji="1" lang="ja-JP" altLang="en-US" dirty="0">
                        <a:latin typeface="BIZ UDPゴシック" panose="020B0400000000000000" pitchFamily="50" charset="-128"/>
                        <a:ea typeface="BIZ UDPゴシック" panose="020B0400000000000000" pitchFamily="50" charset="-128"/>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endParaRPr kumimoji="1" lang="ja-JP" altLang="en-US" dirty="0">
                        <a:latin typeface="BIZ UDPゴシック" panose="020B0400000000000000" pitchFamily="50" charset="-128"/>
                        <a:ea typeface="BIZ UDPゴシック" panose="020B0400000000000000" pitchFamily="50" charset="-128"/>
                      </a:endParaRPr>
                    </a:p>
                  </a:txBody>
                  <a:tcPr>
                    <a:lnL w="12700" cap="flat" cmpd="sng" algn="ctr">
                      <a:solidFill>
                        <a:schemeClr val="tx1"/>
                      </a:solidFill>
                      <a:prstDash val="sysDot"/>
                      <a:round/>
                      <a:headEnd type="none" w="med" len="med"/>
                      <a:tailEnd type="none" w="med" len="med"/>
                    </a:lnL>
                  </a:tcPr>
                </a:tc>
                <a:extLst>
                  <a:ext uri="{0D108BD9-81ED-4DB2-BD59-A6C34878D82A}">
                    <a16:rowId xmlns:a16="http://schemas.microsoft.com/office/drawing/2014/main" val="351379996"/>
                  </a:ext>
                </a:extLst>
              </a:tr>
              <a:tr h="1295791">
                <a:tc rowSpan="3">
                  <a:txBody>
                    <a:bodyPr/>
                    <a:lstStyle/>
                    <a:p>
                      <a:pPr algn="ctr"/>
                      <a:r>
                        <a:rPr kumimoji="1" lang="ja-JP" altLang="en-US" sz="1400" dirty="0">
                          <a:latin typeface="BIZ UDPゴシック" panose="020B0400000000000000" pitchFamily="50" charset="-128"/>
                          <a:ea typeface="BIZ UDPゴシック" panose="020B0400000000000000" pitchFamily="50" charset="-128"/>
                        </a:rPr>
                        <a:t>庁内</a:t>
                      </a:r>
                    </a:p>
                  </a:txBody>
                  <a:tcPr anchor="ctr"/>
                </a:tc>
                <a:tc>
                  <a:txBody>
                    <a:bodyPr/>
                    <a:lstStyle/>
                    <a:p>
                      <a:pPr algn="ctr"/>
                      <a:endParaRPr kumimoji="1" lang="en-US" altLang="ja-JP" sz="1400" dirty="0">
                        <a:latin typeface="BIZ UDPゴシック" panose="020B0400000000000000" pitchFamily="50" charset="-128"/>
                        <a:ea typeface="BIZ UDPゴシック" panose="020B0400000000000000" pitchFamily="50" charset="-128"/>
                      </a:endParaRPr>
                    </a:p>
                    <a:p>
                      <a:pPr algn="ctr"/>
                      <a:endParaRPr kumimoji="1" lang="en-US" altLang="ja-JP" sz="1400" dirty="0">
                        <a:latin typeface="BIZ UDPゴシック" panose="020B0400000000000000" pitchFamily="50" charset="-128"/>
                        <a:ea typeface="BIZ UDPゴシック" panose="020B0400000000000000" pitchFamily="50" charset="-128"/>
                      </a:endParaRPr>
                    </a:p>
                    <a:p>
                      <a:pPr algn="ctr"/>
                      <a:r>
                        <a:rPr kumimoji="1" lang="ja-JP" altLang="en-US" sz="1400" dirty="0">
                          <a:latin typeface="BIZ UDPゴシック" panose="020B0400000000000000" pitchFamily="50" charset="-128"/>
                          <a:ea typeface="BIZ UDPゴシック" panose="020B0400000000000000" pitchFamily="50" charset="-128"/>
                        </a:rPr>
                        <a:t>体制・会議</a:t>
                      </a:r>
                      <a:endParaRPr kumimoji="1" lang="en-US" altLang="ja-JP" sz="1400" dirty="0">
                        <a:latin typeface="BIZ UDPゴシック" panose="020B0400000000000000" pitchFamily="50" charset="-128"/>
                        <a:ea typeface="BIZ UDPゴシック" panose="020B0400000000000000" pitchFamily="50" charset="-128"/>
                      </a:endParaRPr>
                    </a:p>
                    <a:p>
                      <a:pPr algn="ctr"/>
                      <a:endParaRPr kumimoji="1" lang="en-US" altLang="ja-JP" sz="1400" dirty="0">
                        <a:latin typeface="BIZ UDPゴシック" panose="020B0400000000000000" pitchFamily="50" charset="-128"/>
                        <a:ea typeface="BIZ UDPゴシック" panose="020B0400000000000000" pitchFamily="50" charset="-128"/>
                      </a:endParaRPr>
                    </a:p>
                    <a:p>
                      <a:pPr algn="ctr"/>
                      <a:endParaRPr kumimoji="1" lang="ja-JP" altLang="en-US" sz="1400" dirty="0">
                        <a:latin typeface="BIZ UDPゴシック" panose="020B0400000000000000" pitchFamily="50" charset="-128"/>
                        <a:ea typeface="BIZ UDPゴシック" panose="020B0400000000000000" pitchFamily="50" charset="-128"/>
                      </a:endParaRPr>
                    </a:p>
                  </a:txBody>
                  <a:tcPr anchor="ctr"/>
                </a:tc>
                <a:tc>
                  <a:txBody>
                    <a:bodyPr/>
                    <a:lstStyle/>
                    <a:p>
                      <a:endParaRPr kumimoji="1" lang="en-US" altLang="ja-JP" dirty="0">
                        <a:latin typeface="BIZ UDPゴシック" panose="020B0400000000000000" pitchFamily="50" charset="-128"/>
                        <a:ea typeface="BIZ UDPゴシック" panose="020B0400000000000000" pitchFamily="50" charset="-128"/>
                      </a:endParaRPr>
                    </a:p>
                    <a:p>
                      <a:endParaRPr kumimoji="1" lang="en-US" altLang="ja-JP" dirty="0">
                        <a:latin typeface="BIZ UDPゴシック" panose="020B0400000000000000" pitchFamily="50" charset="-128"/>
                        <a:ea typeface="BIZ UDPゴシック" panose="020B0400000000000000" pitchFamily="50" charset="-128"/>
                      </a:endParaRPr>
                    </a:p>
                    <a:p>
                      <a:endParaRPr kumimoji="1" lang="ja-JP" altLang="en-US" dirty="0">
                        <a:latin typeface="BIZ UDPゴシック" panose="020B0400000000000000" pitchFamily="50" charset="-128"/>
                        <a:ea typeface="BIZ UDPゴシック" panose="020B0400000000000000" pitchFamily="50" charset="-128"/>
                      </a:endParaRPr>
                    </a:p>
                  </a:txBody>
                  <a:tcPr>
                    <a:lnR w="12700" cap="flat" cmpd="sng" algn="ctr">
                      <a:solidFill>
                        <a:schemeClr val="tx1"/>
                      </a:solidFill>
                      <a:prstDash val="sysDot"/>
                      <a:round/>
                      <a:headEnd type="none" w="med" len="med"/>
                      <a:tailEnd type="none" w="med" len="med"/>
                    </a:lnR>
                  </a:tcPr>
                </a:tc>
                <a:tc>
                  <a:txBody>
                    <a:bodyPr/>
                    <a:lstStyle/>
                    <a:p>
                      <a:endParaRPr kumimoji="1" lang="ja-JP" altLang="en-US" dirty="0">
                        <a:latin typeface="BIZ UDPゴシック" panose="020B0400000000000000" pitchFamily="50" charset="-128"/>
                        <a:ea typeface="BIZ UDPゴシック" panose="020B0400000000000000" pitchFamily="50" charset="-128"/>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endParaRPr kumimoji="1" lang="ja-JP" altLang="en-US" dirty="0">
                        <a:latin typeface="BIZ UDPゴシック" panose="020B0400000000000000" pitchFamily="50" charset="-128"/>
                        <a:ea typeface="BIZ UDPゴシック" panose="020B0400000000000000" pitchFamily="50" charset="-128"/>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endParaRPr kumimoji="1" lang="ja-JP" altLang="en-US" dirty="0">
                        <a:latin typeface="BIZ UDPゴシック" panose="020B0400000000000000" pitchFamily="50" charset="-128"/>
                        <a:ea typeface="BIZ UDPゴシック" panose="020B0400000000000000" pitchFamily="50" charset="-128"/>
                      </a:endParaRPr>
                    </a:p>
                  </a:txBody>
                  <a:tcPr>
                    <a:lnL w="12700" cap="flat" cmpd="sng" algn="ctr">
                      <a:solidFill>
                        <a:schemeClr val="tx1"/>
                      </a:solidFill>
                      <a:prstDash val="sysDot"/>
                      <a:round/>
                      <a:headEnd type="none" w="med" len="med"/>
                      <a:tailEnd type="none" w="med" len="med"/>
                    </a:lnL>
                  </a:tcPr>
                </a:tc>
                <a:extLst>
                  <a:ext uri="{0D108BD9-81ED-4DB2-BD59-A6C34878D82A}">
                    <a16:rowId xmlns:a16="http://schemas.microsoft.com/office/drawing/2014/main" val="3746862753"/>
                  </a:ext>
                </a:extLst>
              </a:tr>
              <a:tr h="818394">
                <a:tc vMerge="1">
                  <a:txBody>
                    <a:bodyPr/>
                    <a:lstStyle/>
                    <a:p>
                      <a:endParaRPr kumimoji="1" lang="ja-JP" altLang="en-US"/>
                    </a:p>
                  </a:txBody>
                  <a:tcPr/>
                </a:tc>
                <a:tc>
                  <a:txBody>
                    <a:bodyPr/>
                    <a:lstStyle/>
                    <a:p>
                      <a:pPr algn="ctr"/>
                      <a:endParaRPr kumimoji="1" lang="en-US" altLang="ja-JP" sz="1400" dirty="0">
                        <a:latin typeface="BIZ UDPゴシック" panose="020B0400000000000000" pitchFamily="50" charset="-128"/>
                        <a:ea typeface="BIZ UDPゴシック" panose="020B0400000000000000" pitchFamily="50" charset="-128"/>
                      </a:endParaRPr>
                    </a:p>
                    <a:p>
                      <a:pPr algn="ctr"/>
                      <a:r>
                        <a:rPr kumimoji="1" lang="ja-JP" altLang="en-US" sz="1400" dirty="0">
                          <a:latin typeface="BIZ UDPゴシック" panose="020B0400000000000000" pitchFamily="50" charset="-128"/>
                          <a:ea typeface="BIZ UDPゴシック" panose="020B0400000000000000" pitchFamily="50" charset="-128"/>
                        </a:rPr>
                        <a:t>危機管理室内</a:t>
                      </a:r>
                      <a:endParaRPr kumimoji="1" lang="en-US" altLang="ja-JP" sz="1400" dirty="0">
                        <a:latin typeface="BIZ UDPゴシック" panose="020B0400000000000000" pitchFamily="50" charset="-128"/>
                        <a:ea typeface="BIZ UDPゴシック" panose="020B0400000000000000" pitchFamily="50" charset="-128"/>
                      </a:endParaRPr>
                    </a:p>
                    <a:p>
                      <a:pPr algn="ctr"/>
                      <a:endParaRPr kumimoji="1" lang="ja-JP" altLang="en-US" sz="1400" dirty="0">
                        <a:latin typeface="BIZ UDPゴシック" panose="020B0400000000000000" pitchFamily="50" charset="-128"/>
                        <a:ea typeface="BIZ UDPゴシック" panose="020B0400000000000000" pitchFamily="50" charset="-128"/>
                      </a:endParaRPr>
                    </a:p>
                  </a:txBody>
                  <a:tcPr anchor="ctr"/>
                </a:tc>
                <a:tc>
                  <a:txBody>
                    <a:bodyPr/>
                    <a:lstStyle/>
                    <a:p>
                      <a:endParaRPr kumimoji="1" lang="ja-JP" altLang="en-US" dirty="0">
                        <a:latin typeface="BIZ UDPゴシック" panose="020B0400000000000000" pitchFamily="50" charset="-128"/>
                        <a:ea typeface="BIZ UDPゴシック" panose="020B0400000000000000" pitchFamily="50" charset="-128"/>
                      </a:endParaRPr>
                    </a:p>
                  </a:txBody>
                  <a:tcPr>
                    <a:lnR w="12700" cap="flat" cmpd="sng" algn="ctr">
                      <a:solidFill>
                        <a:schemeClr val="tx1"/>
                      </a:solidFill>
                      <a:prstDash val="sysDot"/>
                      <a:round/>
                      <a:headEnd type="none" w="med" len="med"/>
                      <a:tailEnd type="none" w="med" len="med"/>
                    </a:lnR>
                  </a:tcPr>
                </a:tc>
                <a:tc>
                  <a:txBody>
                    <a:bodyPr/>
                    <a:lstStyle/>
                    <a:p>
                      <a:endParaRPr kumimoji="1" lang="ja-JP" altLang="en-US" dirty="0">
                        <a:latin typeface="BIZ UDPゴシック" panose="020B0400000000000000" pitchFamily="50" charset="-128"/>
                        <a:ea typeface="BIZ UDPゴシック" panose="020B0400000000000000" pitchFamily="50" charset="-128"/>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endParaRPr kumimoji="1" lang="ja-JP" altLang="en-US" dirty="0">
                        <a:latin typeface="BIZ UDPゴシック" panose="020B0400000000000000" pitchFamily="50" charset="-128"/>
                        <a:ea typeface="BIZ UDPゴシック" panose="020B0400000000000000" pitchFamily="50" charset="-128"/>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endParaRPr kumimoji="1" lang="ja-JP" altLang="en-US" dirty="0">
                        <a:latin typeface="BIZ UDPゴシック" panose="020B0400000000000000" pitchFamily="50" charset="-128"/>
                        <a:ea typeface="BIZ UDPゴシック" panose="020B0400000000000000" pitchFamily="50" charset="-128"/>
                      </a:endParaRPr>
                    </a:p>
                  </a:txBody>
                  <a:tcPr>
                    <a:lnL w="12700" cap="flat" cmpd="sng" algn="ctr">
                      <a:solidFill>
                        <a:schemeClr val="tx1"/>
                      </a:solidFill>
                      <a:prstDash val="sysDot"/>
                      <a:round/>
                      <a:headEnd type="none" w="med" len="med"/>
                      <a:tailEnd type="none" w="med" len="med"/>
                    </a:lnL>
                  </a:tcPr>
                </a:tc>
                <a:extLst>
                  <a:ext uri="{0D108BD9-81ED-4DB2-BD59-A6C34878D82A}">
                    <a16:rowId xmlns:a16="http://schemas.microsoft.com/office/drawing/2014/main" val="708885527"/>
                  </a:ext>
                </a:extLst>
              </a:tr>
              <a:tr h="1057093">
                <a:tc vMerge="1">
                  <a:txBody>
                    <a:bodyPr/>
                    <a:lstStyle/>
                    <a:p>
                      <a:endParaRPr kumimoji="1" lang="ja-JP" altLang="en-US" sz="1400"/>
                    </a:p>
                  </a:txBody>
                  <a:tcPr/>
                </a:tc>
                <a:tc>
                  <a:txBody>
                    <a:bodyPr/>
                    <a:lstStyle/>
                    <a:p>
                      <a:pPr algn="ctr"/>
                      <a:endParaRPr kumimoji="1" lang="en-US" altLang="ja-JP" sz="1400" dirty="0">
                        <a:latin typeface="BIZ UDPゴシック" panose="020B0400000000000000" pitchFamily="50" charset="-128"/>
                        <a:ea typeface="BIZ UDPゴシック" panose="020B0400000000000000" pitchFamily="50" charset="-128"/>
                      </a:endParaRPr>
                    </a:p>
                    <a:p>
                      <a:pPr algn="ctr"/>
                      <a:r>
                        <a:rPr kumimoji="1" lang="ja-JP" altLang="en-US" sz="1400" dirty="0">
                          <a:latin typeface="BIZ UDPゴシック" panose="020B0400000000000000" pitchFamily="50" charset="-128"/>
                          <a:ea typeface="BIZ UDPゴシック" panose="020B0400000000000000" pitchFamily="50" charset="-128"/>
                        </a:rPr>
                        <a:t>庁内調整</a:t>
                      </a:r>
                      <a:endParaRPr kumimoji="1" lang="en-US" altLang="ja-JP" sz="1400" dirty="0">
                        <a:latin typeface="BIZ UDPゴシック" panose="020B0400000000000000" pitchFamily="50" charset="-128"/>
                        <a:ea typeface="BIZ UDPゴシック" panose="020B0400000000000000" pitchFamily="50" charset="-128"/>
                      </a:endParaRPr>
                    </a:p>
                    <a:p>
                      <a:pPr algn="ctr"/>
                      <a:endParaRPr kumimoji="1" lang="en-US" altLang="ja-JP" sz="1400" dirty="0">
                        <a:latin typeface="BIZ UDPゴシック" panose="020B0400000000000000" pitchFamily="50" charset="-128"/>
                        <a:ea typeface="BIZ UDPゴシック" panose="020B0400000000000000" pitchFamily="50" charset="-128"/>
                      </a:endParaRPr>
                    </a:p>
                    <a:p>
                      <a:pPr algn="ctr"/>
                      <a:endParaRPr kumimoji="1" lang="ja-JP" altLang="en-US" sz="1400" dirty="0">
                        <a:latin typeface="BIZ UDPゴシック" panose="020B0400000000000000" pitchFamily="50" charset="-128"/>
                        <a:ea typeface="BIZ UDPゴシック" panose="020B0400000000000000" pitchFamily="50" charset="-128"/>
                      </a:endParaRPr>
                    </a:p>
                  </a:txBody>
                  <a:tcPr anchor="ctr"/>
                </a:tc>
                <a:tc>
                  <a:txBody>
                    <a:bodyPr/>
                    <a:lstStyle/>
                    <a:p>
                      <a:endParaRPr kumimoji="1" lang="ja-JP" altLang="en-US" dirty="0">
                        <a:latin typeface="BIZ UDPゴシック" panose="020B0400000000000000" pitchFamily="50" charset="-128"/>
                        <a:ea typeface="BIZ UDPゴシック" panose="020B0400000000000000" pitchFamily="50" charset="-128"/>
                      </a:endParaRPr>
                    </a:p>
                  </a:txBody>
                  <a:tcPr>
                    <a:lnR w="12700" cap="flat" cmpd="sng" algn="ctr">
                      <a:solidFill>
                        <a:schemeClr val="tx1"/>
                      </a:solidFill>
                      <a:prstDash val="sysDot"/>
                      <a:round/>
                      <a:headEnd type="none" w="med" len="med"/>
                      <a:tailEnd type="none" w="med" len="med"/>
                    </a:lnR>
                  </a:tcPr>
                </a:tc>
                <a:tc>
                  <a:txBody>
                    <a:bodyPr/>
                    <a:lstStyle/>
                    <a:p>
                      <a:endParaRPr kumimoji="1" lang="ja-JP" altLang="en-US" dirty="0">
                        <a:latin typeface="BIZ UDPゴシック" panose="020B0400000000000000" pitchFamily="50" charset="-128"/>
                        <a:ea typeface="BIZ UDPゴシック" panose="020B0400000000000000" pitchFamily="50" charset="-128"/>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endParaRPr kumimoji="1" lang="ja-JP" altLang="en-US" dirty="0">
                        <a:latin typeface="BIZ UDPゴシック" panose="020B0400000000000000" pitchFamily="50" charset="-128"/>
                        <a:ea typeface="BIZ UDPゴシック" panose="020B0400000000000000" pitchFamily="50" charset="-128"/>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endParaRPr kumimoji="1" lang="ja-JP" altLang="en-US" dirty="0">
                        <a:latin typeface="BIZ UDPゴシック" panose="020B0400000000000000" pitchFamily="50" charset="-128"/>
                        <a:ea typeface="BIZ UDPゴシック" panose="020B0400000000000000" pitchFamily="50" charset="-128"/>
                      </a:endParaRPr>
                    </a:p>
                  </a:txBody>
                  <a:tcPr>
                    <a:lnL w="12700" cap="flat" cmpd="sng" algn="ctr">
                      <a:solidFill>
                        <a:schemeClr val="tx1"/>
                      </a:solidFill>
                      <a:prstDash val="sysDot"/>
                      <a:round/>
                      <a:headEnd type="none" w="med" len="med"/>
                      <a:tailEnd type="none" w="med" len="med"/>
                    </a:lnL>
                  </a:tcPr>
                </a:tc>
                <a:extLst>
                  <a:ext uri="{0D108BD9-81ED-4DB2-BD59-A6C34878D82A}">
                    <a16:rowId xmlns:a16="http://schemas.microsoft.com/office/drawing/2014/main" val="264726163"/>
                  </a:ext>
                </a:extLst>
              </a:tr>
              <a:tr h="818394">
                <a:tc gridSpan="2">
                  <a:txBody>
                    <a:bodyPr/>
                    <a:lstStyle/>
                    <a:p>
                      <a:pPr algn="ctr"/>
                      <a:endParaRPr kumimoji="1" lang="en-US" altLang="ja-JP" sz="1400" dirty="0">
                        <a:latin typeface="BIZ UDPゴシック" panose="020B0400000000000000" pitchFamily="50" charset="-128"/>
                        <a:ea typeface="BIZ UDPゴシック" panose="020B0400000000000000" pitchFamily="50" charset="-128"/>
                      </a:endParaRPr>
                    </a:p>
                    <a:p>
                      <a:pPr algn="ctr"/>
                      <a:r>
                        <a:rPr kumimoji="1" lang="ja-JP" altLang="en-US" sz="1400" dirty="0">
                          <a:latin typeface="BIZ UDPゴシック" panose="020B0400000000000000" pitchFamily="50" charset="-128"/>
                          <a:ea typeface="BIZ UDPゴシック" panose="020B0400000000000000" pitchFamily="50" charset="-128"/>
                        </a:rPr>
                        <a:t>市町村</a:t>
                      </a:r>
                      <a:endParaRPr kumimoji="1" lang="en-US" altLang="ja-JP" sz="1400" dirty="0">
                        <a:latin typeface="BIZ UDPゴシック" panose="020B0400000000000000" pitchFamily="50" charset="-128"/>
                        <a:ea typeface="BIZ UDPゴシック" panose="020B0400000000000000" pitchFamily="50" charset="-128"/>
                      </a:endParaRPr>
                    </a:p>
                    <a:p>
                      <a:pPr algn="ctr"/>
                      <a:endParaRPr kumimoji="1" lang="ja-JP" altLang="en-US" sz="1400" dirty="0">
                        <a:latin typeface="BIZ UDPゴシック" panose="020B0400000000000000" pitchFamily="50" charset="-128"/>
                        <a:ea typeface="BIZ UDPゴシック" panose="020B0400000000000000" pitchFamily="50" charset="-128"/>
                      </a:endParaRPr>
                    </a:p>
                  </a:txBody>
                  <a:tcPr anchor="ctr"/>
                </a:tc>
                <a:tc hMerge="1">
                  <a:txBody>
                    <a:bodyPr/>
                    <a:lstStyle/>
                    <a:p>
                      <a:endParaRPr kumimoji="1" lang="ja-JP" altLang="en-US"/>
                    </a:p>
                  </a:txBody>
                  <a:tcPr/>
                </a:tc>
                <a:tc>
                  <a:txBody>
                    <a:bodyPr/>
                    <a:lstStyle/>
                    <a:p>
                      <a:endParaRPr kumimoji="1" lang="ja-JP" altLang="en-US" dirty="0">
                        <a:latin typeface="BIZ UDPゴシック" panose="020B0400000000000000" pitchFamily="50" charset="-128"/>
                        <a:ea typeface="BIZ UDPゴシック" panose="020B0400000000000000" pitchFamily="50" charset="-128"/>
                      </a:endParaRPr>
                    </a:p>
                  </a:txBody>
                  <a:tcPr>
                    <a:lnR w="12700" cap="flat" cmpd="sng" algn="ctr">
                      <a:solidFill>
                        <a:schemeClr val="tx1"/>
                      </a:solidFill>
                      <a:prstDash val="sysDot"/>
                      <a:round/>
                      <a:headEnd type="none" w="med" len="med"/>
                      <a:tailEnd type="none" w="med" len="med"/>
                    </a:lnR>
                  </a:tcPr>
                </a:tc>
                <a:tc>
                  <a:txBody>
                    <a:bodyPr/>
                    <a:lstStyle/>
                    <a:p>
                      <a:endParaRPr kumimoji="1" lang="ja-JP" altLang="en-US" dirty="0">
                        <a:latin typeface="BIZ UDPゴシック" panose="020B0400000000000000" pitchFamily="50" charset="-128"/>
                        <a:ea typeface="BIZ UDPゴシック" panose="020B0400000000000000" pitchFamily="50" charset="-128"/>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endParaRPr kumimoji="1" lang="ja-JP" altLang="en-US" dirty="0">
                        <a:latin typeface="BIZ UDPゴシック" panose="020B0400000000000000" pitchFamily="50" charset="-128"/>
                        <a:ea typeface="BIZ UDPゴシック" panose="020B0400000000000000" pitchFamily="50" charset="-128"/>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endParaRPr kumimoji="1" lang="ja-JP" altLang="en-US" dirty="0">
                        <a:latin typeface="BIZ UDPゴシック" panose="020B0400000000000000" pitchFamily="50" charset="-128"/>
                        <a:ea typeface="BIZ UDPゴシック" panose="020B0400000000000000" pitchFamily="50" charset="-128"/>
                      </a:endParaRPr>
                    </a:p>
                  </a:txBody>
                  <a:tcPr>
                    <a:lnL w="12700" cap="flat" cmpd="sng" algn="ctr">
                      <a:solidFill>
                        <a:schemeClr val="tx1"/>
                      </a:solidFill>
                      <a:prstDash val="sysDot"/>
                      <a:round/>
                      <a:headEnd type="none" w="med" len="med"/>
                      <a:tailEnd type="none" w="med" len="med"/>
                    </a:lnL>
                  </a:tcPr>
                </a:tc>
                <a:extLst>
                  <a:ext uri="{0D108BD9-81ED-4DB2-BD59-A6C34878D82A}">
                    <a16:rowId xmlns:a16="http://schemas.microsoft.com/office/drawing/2014/main" val="663864974"/>
                  </a:ext>
                </a:extLst>
              </a:tr>
            </a:tbl>
          </a:graphicData>
        </a:graphic>
      </p:graphicFrame>
      <p:sp>
        <p:nvSpPr>
          <p:cNvPr id="29" name="正方形/長方形 28">
            <a:extLst>
              <a:ext uri="{FF2B5EF4-FFF2-40B4-BE49-F238E27FC236}">
                <a16:creationId xmlns:a16="http://schemas.microsoft.com/office/drawing/2014/main" id="{853E30E0-FE3F-4562-97A1-A7DDEEC45522}"/>
              </a:ext>
            </a:extLst>
          </p:cNvPr>
          <p:cNvSpPr/>
          <p:nvPr/>
        </p:nvSpPr>
        <p:spPr>
          <a:xfrm>
            <a:off x="1998988" y="1561118"/>
            <a:ext cx="216309" cy="4817046"/>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テキスト ボックス 29">
            <a:extLst>
              <a:ext uri="{FF2B5EF4-FFF2-40B4-BE49-F238E27FC236}">
                <a16:creationId xmlns:a16="http://schemas.microsoft.com/office/drawing/2014/main" id="{9587CF25-6B04-4530-B44C-A0D5E8DC3825}"/>
              </a:ext>
            </a:extLst>
          </p:cNvPr>
          <p:cNvSpPr txBox="1"/>
          <p:nvPr/>
        </p:nvSpPr>
        <p:spPr>
          <a:xfrm>
            <a:off x="1730027" y="1325658"/>
            <a:ext cx="779381" cy="261610"/>
          </a:xfrm>
          <a:prstGeom prst="rect">
            <a:avLst/>
          </a:prstGeom>
          <a:noFill/>
        </p:spPr>
        <p:txBody>
          <a:bodyPr wrap="none" rtlCol="0">
            <a:spAutoFit/>
          </a:bodyPr>
          <a:lstStyle/>
          <a:p>
            <a:r>
              <a:rPr kumimoji="1" lang="en-US" altLang="ja-JP" sz="1050" dirty="0">
                <a:latin typeface="BIZ UDPゴシック" panose="020B0400000000000000" pitchFamily="50" charset="-128"/>
                <a:ea typeface="BIZ UDPゴシック" panose="020B0400000000000000" pitchFamily="50" charset="-128"/>
              </a:rPr>
              <a:t>16:43</a:t>
            </a:r>
            <a:r>
              <a:rPr kumimoji="1" lang="ja-JP" altLang="en-US" sz="1050" dirty="0">
                <a:latin typeface="BIZ UDPゴシック" panose="020B0400000000000000" pitchFamily="50" charset="-128"/>
                <a:ea typeface="BIZ UDPゴシック" panose="020B0400000000000000" pitchFamily="50" charset="-128"/>
              </a:rPr>
              <a:t>頃</a:t>
            </a:r>
          </a:p>
        </p:txBody>
      </p:sp>
      <p:sp>
        <p:nvSpPr>
          <p:cNvPr id="31" name="テキスト ボックス 30">
            <a:extLst>
              <a:ext uri="{FF2B5EF4-FFF2-40B4-BE49-F238E27FC236}">
                <a16:creationId xmlns:a16="http://schemas.microsoft.com/office/drawing/2014/main" id="{3B2FC521-8414-408B-A861-4D9D9EDF42EC}"/>
              </a:ext>
            </a:extLst>
          </p:cNvPr>
          <p:cNvSpPr txBox="1"/>
          <p:nvPr/>
        </p:nvSpPr>
        <p:spPr>
          <a:xfrm>
            <a:off x="1907087" y="1561118"/>
            <a:ext cx="400110" cy="4817046"/>
          </a:xfrm>
          <a:prstGeom prst="rect">
            <a:avLst/>
          </a:prstGeom>
          <a:noFill/>
        </p:spPr>
        <p:txBody>
          <a:bodyPr vert="eaVert" wrap="square" rtlCol="0" anchor="ctr">
            <a:spAutoFit/>
          </a:bodyPr>
          <a:lstStyle/>
          <a:p>
            <a:pPr algn="ctr"/>
            <a:r>
              <a:rPr kumimoji="1" lang="ja-JP" altLang="en-US" sz="1400" b="1" dirty="0">
                <a:solidFill>
                  <a:schemeClr val="bg1"/>
                </a:solidFill>
                <a:latin typeface="BIZ UDPゴシック" panose="020B0400000000000000" pitchFamily="50" charset="-128"/>
                <a:ea typeface="BIZ UDPゴシック" panose="020B0400000000000000" pitchFamily="50" charset="-128"/>
              </a:rPr>
              <a:t>日向灘を震源とする地震（</a:t>
            </a:r>
            <a:r>
              <a:rPr kumimoji="1" lang="en-US" altLang="ja-JP" sz="1400" b="1" dirty="0">
                <a:solidFill>
                  <a:schemeClr val="bg1"/>
                </a:solidFill>
                <a:latin typeface="BIZ UDPゴシック" panose="020B0400000000000000" pitchFamily="50" charset="-128"/>
                <a:ea typeface="BIZ UDPゴシック" panose="020B0400000000000000" pitchFamily="50" charset="-128"/>
              </a:rPr>
              <a:t>M7.1</a:t>
            </a:r>
            <a:r>
              <a:rPr kumimoji="1" lang="ja-JP" altLang="en-US" sz="1400" b="1" dirty="0">
                <a:solidFill>
                  <a:schemeClr val="bg1"/>
                </a:solidFill>
                <a:latin typeface="BIZ UDPゴシック" panose="020B0400000000000000" pitchFamily="50" charset="-128"/>
                <a:ea typeface="BIZ UDPゴシック" panose="020B0400000000000000" pitchFamily="50" charset="-128"/>
              </a:rPr>
              <a:t>）</a:t>
            </a:r>
          </a:p>
        </p:txBody>
      </p:sp>
      <p:cxnSp>
        <p:nvCxnSpPr>
          <p:cNvPr id="32" name="直線矢印コネクタ 31">
            <a:extLst>
              <a:ext uri="{FF2B5EF4-FFF2-40B4-BE49-F238E27FC236}">
                <a16:creationId xmlns:a16="http://schemas.microsoft.com/office/drawing/2014/main" id="{FCEB0A10-68AB-4921-8859-9C35F8BD09B6}"/>
              </a:ext>
            </a:extLst>
          </p:cNvPr>
          <p:cNvCxnSpPr>
            <a:cxnSpLocks/>
          </p:cNvCxnSpPr>
          <p:nvPr/>
        </p:nvCxnSpPr>
        <p:spPr>
          <a:xfrm>
            <a:off x="2237097" y="1963078"/>
            <a:ext cx="1301497" cy="0"/>
          </a:xfrm>
          <a:prstGeom prst="straightConnector1">
            <a:avLst/>
          </a:prstGeom>
          <a:ln w="38100">
            <a:headEnd type="triangle"/>
            <a:tailEnd type="triangle"/>
          </a:ln>
        </p:spPr>
        <p:style>
          <a:lnRef idx="1">
            <a:schemeClr val="dk1"/>
          </a:lnRef>
          <a:fillRef idx="0">
            <a:schemeClr val="dk1"/>
          </a:fillRef>
          <a:effectRef idx="0">
            <a:schemeClr val="dk1"/>
          </a:effectRef>
          <a:fontRef idx="minor">
            <a:schemeClr val="tx1"/>
          </a:fontRef>
        </p:style>
      </p:cxnSp>
      <p:sp>
        <p:nvSpPr>
          <p:cNvPr id="33" name="テキスト ボックス 32">
            <a:extLst>
              <a:ext uri="{FF2B5EF4-FFF2-40B4-BE49-F238E27FC236}">
                <a16:creationId xmlns:a16="http://schemas.microsoft.com/office/drawing/2014/main" id="{8A78FF33-70EF-408E-AD4D-0BDC3818852C}"/>
              </a:ext>
            </a:extLst>
          </p:cNvPr>
          <p:cNvSpPr txBox="1"/>
          <p:nvPr/>
        </p:nvSpPr>
        <p:spPr>
          <a:xfrm>
            <a:off x="2194852" y="1522328"/>
            <a:ext cx="1467136" cy="400110"/>
          </a:xfrm>
          <a:prstGeom prst="rect">
            <a:avLst/>
          </a:prstGeom>
          <a:noFill/>
        </p:spPr>
        <p:txBody>
          <a:bodyPr wrap="square">
            <a:spAutoFit/>
          </a:bodyPr>
          <a:lstStyle/>
          <a:p>
            <a:r>
              <a:rPr lang="en-US" altLang="zh-TW" sz="1000" dirty="0">
                <a:latin typeface="BIZ UDPゴシック" panose="020B0400000000000000" pitchFamily="50" charset="-128"/>
                <a:ea typeface="BIZ UDPゴシック" panose="020B0400000000000000" pitchFamily="50" charset="-128"/>
              </a:rPr>
              <a:t>16:44 </a:t>
            </a:r>
          </a:p>
          <a:p>
            <a:r>
              <a:rPr lang="zh-TW" altLang="en-US" sz="1000" dirty="0">
                <a:latin typeface="BIZ UDPゴシック" panose="020B0400000000000000" pitchFamily="50" charset="-128"/>
                <a:ea typeface="BIZ UDPゴシック" panose="020B0400000000000000" pitchFamily="50" charset="-128"/>
              </a:rPr>
              <a:t>内閣府災害対策室設置</a:t>
            </a:r>
            <a:endParaRPr lang="ja-JP" altLang="en-US" sz="1000" dirty="0">
              <a:latin typeface="BIZ UDPゴシック" panose="020B0400000000000000" pitchFamily="50" charset="-128"/>
              <a:ea typeface="BIZ UDPゴシック" panose="020B0400000000000000" pitchFamily="50" charset="-128"/>
            </a:endParaRPr>
          </a:p>
        </p:txBody>
      </p:sp>
      <p:sp>
        <p:nvSpPr>
          <p:cNvPr id="35" name="テキスト ボックス 34">
            <a:extLst>
              <a:ext uri="{FF2B5EF4-FFF2-40B4-BE49-F238E27FC236}">
                <a16:creationId xmlns:a16="http://schemas.microsoft.com/office/drawing/2014/main" id="{20416A4A-2CE4-4B91-A0D0-993ECE1BE9BE}"/>
              </a:ext>
            </a:extLst>
          </p:cNvPr>
          <p:cNvSpPr txBox="1"/>
          <p:nvPr/>
        </p:nvSpPr>
        <p:spPr>
          <a:xfrm>
            <a:off x="2281088" y="2054525"/>
            <a:ext cx="1228664" cy="430887"/>
          </a:xfrm>
          <a:prstGeom prst="rect">
            <a:avLst/>
          </a:prstGeom>
          <a:solidFill>
            <a:schemeClr val="accent1">
              <a:lumMod val="20000"/>
              <a:lumOff val="80000"/>
            </a:schemeClr>
          </a:solidFill>
        </p:spPr>
        <p:txBody>
          <a:bodyPr wrap="square" lIns="0" rIns="0" rtlCol="0">
            <a:spAutoFit/>
          </a:bodyPr>
          <a:lstStyle/>
          <a:p>
            <a:pPr algn="ctr"/>
            <a:r>
              <a:rPr kumimoji="1" lang="ja-JP" altLang="en-US" sz="1100" dirty="0">
                <a:latin typeface="BIZ UDPゴシック" panose="020B0400000000000000" pitchFamily="50" charset="-128"/>
                <a:ea typeface="BIZ UDPゴシック" panose="020B0400000000000000" pitchFamily="50" charset="-128"/>
              </a:rPr>
              <a:t>南海トラフ地震</a:t>
            </a:r>
            <a:endParaRPr kumimoji="1" lang="en-US" altLang="ja-JP" sz="1100" dirty="0">
              <a:latin typeface="BIZ UDPゴシック" panose="020B0400000000000000" pitchFamily="50" charset="-128"/>
              <a:ea typeface="BIZ UDPゴシック" panose="020B0400000000000000" pitchFamily="50" charset="-128"/>
            </a:endParaRPr>
          </a:p>
          <a:p>
            <a:pPr algn="ctr"/>
            <a:r>
              <a:rPr kumimoji="1" lang="ja-JP" altLang="en-US" sz="1100" dirty="0">
                <a:latin typeface="BIZ UDPゴシック" panose="020B0400000000000000" pitchFamily="50" charset="-128"/>
                <a:ea typeface="BIZ UDPゴシック" panose="020B0400000000000000" pitchFamily="50" charset="-128"/>
              </a:rPr>
              <a:t>臨時情報</a:t>
            </a:r>
            <a:r>
              <a:rPr lang="ja-JP" altLang="en-US" sz="1100" dirty="0">
                <a:latin typeface="BIZ UDPゴシック" panose="020B0400000000000000" pitchFamily="50" charset="-128"/>
                <a:ea typeface="BIZ UDPゴシック" panose="020B0400000000000000" pitchFamily="50" charset="-128"/>
              </a:rPr>
              <a:t>（</a:t>
            </a:r>
            <a:r>
              <a:rPr lang="ja-JP" altLang="en-US" sz="1100" b="1" dirty="0">
                <a:latin typeface="BIZ UDPゴシック" panose="020B0400000000000000" pitchFamily="50" charset="-128"/>
                <a:ea typeface="BIZ UDPゴシック" panose="020B0400000000000000" pitchFamily="50" charset="-128"/>
              </a:rPr>
              <a:t>調査中</a:t>
            </a:r>
            <a:r>
              <a:rPr lang="ja-JP" altLang="en-US" sz="1100" dirty="0">
                <a:latin typeface="BIZ UDPゴシック" panose="020B0400000000000000" pitchFamily="50" charset="-128"/>
                <a:ea typeface="BIZ UDPゴシック" panose="020B0400000000000000" pitchFamily="50" charset="-128"/>
              </a:rPr>
              <a:t>）</a:t>
            </a:r>
            <a:endParaRPr kumimoji="1" lang="ja-JP" altLang="en-US" sz="1100" dirty="0">
              <a:latin typeface="BIZ UDPゴシック" panose="020B0400000000000000" pitchFamily="50" charset="-128"/>
              <a:ea typeface="BIZ UDPゴシック" panose="020B0400000000000000" pitchFamily="50" charset="-128"/>
            </a:endParaRPr>
          </a:p>
        </p:txBody>
      </p:sp>
      <p:sp>
        <p:nvSpPr>
          <p:cNvPr id="38" name="正方形/長方形 37">
            <a:extLst>
              <a:ext uri="{FF2B5EF4-FFF2-40B4-BE49-F238E27FC236}">
                <a16:creationId xmlns:a16="http://schemas.microsoft.com/office/drawing/2014/main" id="{8C50C469-A63D-4F44-90F9-2E45F66994F9}"/>
              </a:ext>
            </a:extLst>
          </p:cNvPr>
          <p:cNvSpPr/>
          <p:nvPr/>
        </p:nvSpPr>
        <p:spPr>
          <a:xfrm>
            <a:off x="3553834" y="1555967"/>
            <a:ext cx="216309" cy="4822197"/>
          </a:xfrm>
          <a:prstGeom prst="rect">
            <a:avLst/>
          </a:prstGeom>
          <a:solidFill>
            <a:srgbClr val="CC00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テキスト ボックス 38">
            <a:extLst>
              <a:ext uri="{FF2B5EF4-FFF2-40B4-BE49-F238E27FC236}">
                <a16:creationId xmlns:a16="http://schemas.microsoft.com/office/drawing/2014/main" id="{5DF3D57B-92DE-43FD-BF59-22DA1282B617}"/>
              </a:ext>
            </a:extLst>
          </p:cNvPr>
          <p:cNvSpPr txBox="1"/>
          <p:nvPr/>
        </p:nvSpPr>
        <p:spPr>
          <a:xfrm>
            <a:off x="3465670" y="1555966"/>
            <a:ext cx="400110" cy="4817045"/>
          </a:xfrm>
          <a:prstGeom prst="rect">
            <a:avLst/>
          </a:prstGeom>
          <a:noFill/>
        </p:spPr>
        <p:txBody>
          <a:bodyPr vert="eaVert" wrap="square" rtlCol="0" anchor="ctr">
            <a:spAutoFit/>
          </a:bodyPr>
          <a:lstStyle/>
          <a:p>
            <a:pPr algn="ctr"/>
            <a:r>
              <a:rPr kumimoji="1" lang="ja-JP" altLang="en-US" sz="1400" b="1" dirty="0">
                <a:solidFill>
                  <a:schemeClr val="bg1"/>
                </a:solidFill>
                <a:latin typeface="BIZ UDPゴシック" panose="020B0400000000000000" pitchFamily="50" charset="-128"/>
                <a:ea typeface="BIZ UDPゴシック" panose="020B0400000000000000" pitchFamily="50" charset="-128"/>
              </a:rPr>
              <a:t>南海トラフ地震臨時情報（巨大地震注意）</a:t>
            </a:r>
          </a:p>
        </p:txBody>
      </p:sp>
      <p:sp>
        <p:nvSpPr>
          <p:cNvPr id="40" name="テキスト ボックス 39">
            <a:extLst>
              <a:ext uri="{FF2B5EF4-FFF2-40B4-BE49-F238E27FC236}">
                <a16:creationId xmlns:a16="http://schemas.microsoft.com/office/drawing/2014/main" id="{19289D69-F04F-40D6-A493-44C208735D1F}"/>
              </a:ext>
            </a:extLst>
          </p:cNvPr>
          <p:cNvSpPr txBox="1"/>
          <p:nvPr/>
        </p:nvSpPr>
        <p:spPr>
          <a:xfrm>
            <a:off x="3348440" y="1300869"/>
            <a:ext cx="627095" cy="253916"/>
          </a:xfrm>
          <a:prstGeom prst="rect">
            <a:avLst/>
          </a:prstGeom>
          <a:noFill/>
        </p:spPr>
        <p:txBody>
          <a:bodyPr wrap="none" rtlCol="0">
            <a:spAutoFit/>
          </a:bodyPr>
          <a:lstStyle/>
          <a:p>
            <a:r>
              <a:rPr kumimoji="1" lang="ja-JP" altLang="en-US" sz="1050" dirty="0">
                <a:latin typeface="BIZ UDPゴシック" panose="020B0400000000000000" pitchFamily="50" charset="-128"/>
                <a:ea typeface="BIZ UDPゴシック" panose="020B0400000000000000" pitchFamily="50" charset="-128"/>
              </a:rPr>
              <a:t>１９：</a:t>
            </a:r>
            <a:r>
              <a:rPr kumimoji="1" lang="en-US" altLang="ja-JP" sz="1050" dirty="0">
                <a:latin typeface="BIZ UDPゴシック" panose="020B0400000000000000" pitchFamily="50" charset="-128"/>
                <a:ea typeface="BIZ UDPゴシック" panose="020B0400000000000000" pitchFamily="50" charset="-128"/>
              </a:rPr>
              <a:t>1</a:t>
            </a:r>
            <a:r>
              <a:rPr kumimoji="1" lang="ja-JP" altLang="en-US" sz="1050" dirty="0">
                <a:latin typeface="BIZ UDPゴシック" panose="020B0400000000000000" pitchFamily="50" charset="-128"/>
                <a:ea typeface="BIZ UDPゴシック" panose="020B0400000000000000" pitchFamily="50" charset="-128"/>
              </a:rPr>
              <a:t>５</a:t>
            </a:r>
          </a:p>
        </p:txBody>
      </p:sp>
      <p:sp>
        <p:nvSpPr>
          <p:cNvPr id="41" name="テキスト ボックス 40">
            <a:extLst>
              <a:ext uri="{FF2B5EF4-FFF2-40B4-BE49-F238E27FC236}">
                <a16:creationId xmlns:a16="http://schemas.microsoft.com/office/drawing/2014/main" id="{370330A4-DB9E-49B3-A960-DD9E9081BDF9}"/>
              </a:ext>
            </a:extLst>
          </p:cNvPr>
          <p:cNvSpPr txBox="1"/>
          <p:nvPr/>
        </p:nvSpPr>
        <p:spPr>
          <a:xfrm>
            <a:off x="3814225" y="2039217"/>
            <a:ext cx="687308" cy="461665"/>
          </a:xfrm>
          <a:prstGeom prst="rect">
            <a:avLst/>
          </a:prstGeom>
          <a:solidFill>
            <a:schemeClr val="accent1">
              <a:lumMod val="20000"/>
              <a:lumOff val="80000"/>
            </a:schemeClr>
          </a:solidFill>
        </p:spPr>
        <p:txBody>
          <a:bodyPr wrap="square" lIns="0" rIns="0" rtlCol="0">
            <a:noAutofit/>
          </a:bodyPr>
          <a:lstStyle/>
          <a:p>
            <a:pPr algn="ctr"/>
            <a:r>
              <a:rPr kumimoji="1" lang="ja-JP" altLang="en-US" sz="1200" dirty="0">
                <a:latin typeface="BIZ UDPゴシック" panose="020B0400000000000000" pitchFamily="50" charset="-128"/>
                <a:ea typeface="BIZ UDPゴシック" panose="020B0400000000000000" pitchFamily="50" charset="-128"/>
              </a:rPr>
              <a:t>気象庁</a:t>
            </a:r>
            <a:endParaRPr kumimoji="1" lang="en-US" altLang="ja-JP" sz="1200" dirty="0">
              <a:latin typeface="BIZ UDPゴシック" panose="020B0400000000000000" pitchFamily="50" charset="-128"/>
              <a:ea typeface="BIZ UDPゴシック" panose="020B0400000000000000" pitchFamily="50" charset="-128"/>
            </a:endParaRPr>
          </a:p>
          <a:p>
            <a:pPr algn="ctr"/>
            <a:r>
              <a:rPr lang="ja-JP" altLang="en-US" sz="1200" dirty="0">
                <a:latin typeface="BIZ UDPゴシック" panose="020B0400000000000000" pitchFamily="50" charset="-128"/>
                <a:ea typeface="BIZ UDPゴシック" panose="020B0400000000000000" pitchFamily="50" charset="-128"/>
              </a:rPr>
              <a:t>報道提供</a:t>
            </a:r>
            <a:endParaRPr kumimoji="1" lang="ja-JP" altLang="en-US" sz="1200" dirty="0">
              <a:latin typeface="BIZ UDPゴシック" panose="020B0400000000000000" pitchFamily="50" charset="-128"/>
              <a:ea typeface="BIZ UDPゴシック" panose="020B0400000000000000" pitchFamily="50" charset="-128"/>
            </a:endParaRPr>
          </a:p>
        </p:txBody>
      </p:sp>
      <p:sp>
        <p:nvSpPr>
          <p:cNvPr id="42" name="テキスト ボックス 41">
            <a:extLst>
              <a:ext uri="{FF2B5EF4-FFF2-40B4-BE49-F238E27FC236}">
                <a16:creationId xmlns:a16="http://schemas.microsoft.com/office/drawing/2014/main" id="{59838AD0-E196-441C-98C5-EE30C847C26E}"/>
              </a:ext>
            </a:extLst>
          </p:cNvPr>
          <p:cNvSpPr txBox="1"/>
          <p:nvPr/>
        </p:nvSpPr>
        <p:spPr>
          <a:xfrm>
            <a:off x="3685748" y="1789707"/>
            <a:ext cx="1102463" cy="261610"/>
          </a:xfrm>
          <a:prstGeom prst="rect">
            <a:avLst/>
          </a:prstGeom>
          <a:noFill/>
        </p:spPr>
        <p:txBody>
          <a:bodyPr wrap="square">
            <a:spAutoFit/>
          </a:bodyPr>
          <a:lstStyle/>
          <a:p>
            <a:r>
              <a:rPr lang="en-US" altLang="zh-TW" sz="1100" dirty="0">
                <a:latin typeface="BIZ UDPゴシック" panose="020B0400000000000000" pitchFamily="50" charset="-128"/>
                <a:ea typeface="BIZ UDPゴシック" panose="020B0400000000000000" pitchFamily="50" charset="-128"/>
              </a:rPr>
              <a:t>1</a:t>
            </a:r>
            <a:r>
              <a:rPr lang="ja-JP" altLang="en-US" sz="1100" dirty="0">
                <a:latin typeface="BIZ UDPゴシック" panose="020B0400000000000000" pitchFamily="50" charset="-128"/>
                <a:ea typeface="BIZ UDPゴシック" panose="020B0400000000000000" pitchFamily="50" charset="-128"/>
              </a:rPr>
              <a:t>９</a:t>
            </a:r>
            <a:r>
              <a:rPr lang="en-US" altLang="zh-TW" sz="1100" dirty="0">
                <a:latin typeface="BIZ UDPゴシック" panose="020B0400000000000000" pitchFamily="50" charset="-128"/>
                <a:ea typeface="BIZ UDPゴシック" panose="020B0400000000000000" pitchFamily="50" charset="-128"/>
              </a:rPr>
              <a:t>:</a:t>
            </a:r>
            <a:r>
              <a:rPr lang="ja-JP" altLang="en-US" sz="1100" dirty="0">
                <a:latin typeface="BIZ UDPゴシック" panose="020B0400000000000000" pitchFamily="50" charset="-128"/>
                <a:ea typeface="BIZ UDPゴシック" panose="020B0400000000000000" pitchFamily="50" charset="-128"/>
              </a:rPr>
              <a:t>４５～</a:t>
            </a:r>
          </a:p>
        </p:txBody>
      </p:sp>
      <p:cxnSp>
        <p:nvCxnSpPr>
          <p:cNvPr id="43" name="直線矢印コネクタ 42">
            <a:extLst>
              <a:ext uri="{FF2B5EF4-FFF2-40B4-BE49-F238E27FC236}">
                <a16:creationId xmlns:a16="http://schemas.microsoft.com/office/drawing/2014/main" id="{FF929431-AAE2-47B6-A052-2812E74A7449}"/>
              </a:ext>
            </a:extLst>
          </p:cNvPr>
          <p:cNvCxnSpPr>
            <a:cxnSpLocks/>
          </p:cNvCxnSpPr>
          <p:nvPr/>
        </p:nvCxnSpPr>
        <p:spPr>
          <a:xfrm>
            <a:off x="4495024" y="1963078"/>
            <a:ext cx="3453506" cy="0"/>
          </a:xfrm>
          <a:prstGeom prst="straightConnector1">
            <a:avLst/>
          </a:prstGeom>
          <a:ln w="38100">
            <a:headEnd type="triangle"/>
            <a:tailEnd type="triangle"/>
          </a:ln>
        </p:spPr>
        <p:style>
          <a:lnRef idx="1">
            <a:schemeClr val="dk1"/>
          </a:lnRef>
          <a:fillRef idx="0">
            <a:schemeClr val="dk1"/>
          </a:fillRef>
          <a:effectRef idx="0">
            <a:schemeClr val="dk1"/>
          </a:effectRef>
          <a:fontRef idx="minor">
            <a:schemeClr val="tx1"/>
          </a:fontRef>
        </p:style>
      </p:cxnSp>
      <p:sp>
        <p:nvSpPr>
          <p:cNvPr id="44" name="テキスト ボックス 43">
            <a:extLst>
              <a:ext uri="{FF2B5EF4-FFF2-40B4-BE49-F238E27FC236}">
                <a16:creationId xmlns:a16="http://schemas.microsoft.com/office/drawing/2014/main" id="{CD6756EE-3CD4-4767-98F8-F27B371D98FA}"/>
              </a:ext>
            </a:extLst>
          </p:cNvPr>
          <p:cNvSpPr txBox="1"/>
          <p:nvPr/>
        </p:nvSpPr>
        <p:spPr>
          <a:xfrm>
            <a:off x="4746519" y="2047656"/>
            <a:ext cx="2904020" cy="461665"/>
          </a:xfrm>
          <a:prstGeom prst="rect">
            <a:avLst/>
          </a:prstGeom>
          <a:solidFill>
            <a:schemeClr val="accent1">
              <a:lumMod val="20000"/>
              <a:lumOff val="80000"/>
            </a:schemeClr>
          </a:solidFill>
        </p:spPr>
        <p:txBody>
          <a:bodyPr wrap="square" lIns="0" rIns="0" rtlCol="0">
            <a:spAutoFit/>
          </a:bodyPr>
          <a:lstStyle/>
          <a:p>
            <a:pPr algn="ctr"/>
            <a:r>
              <a:rPr kumimoji="1" lang="ja-JP" altLang="en-US" sz="1200" dirty="0">
                <a:latin typeface="BIZ UDPゴシック" panose="020B0400000000000000" pitchFamily="50" charset="-128"/>
                <a:ea typeface="BIZ UDPゴシック" panose="020B0400000000000000" pitchFamily="50" charset="-128"/>
              </a:rPr>
              <a:t>南海トラフ地震臨時情報</a:t>
            </a:r>
            <a:r>
              <a:rPr lang="ja-JP" altLang="en-US" sz="1200" dirty="0">
                <a:latin typeface="BIZ UDPゴシック" panose="020B0400000000000000" pitchFamily="50" charset="-128"/>
                <a:ea typeface="BIZ UDPゴシック" panose="020B0400000000000000" pitchFamily="50" charset="-128"/>
              </a:rPr>
              <a:t>（</a:t>
            </a:r>
            <a:r>
              <a:rPr lang="ja-JP" altLang="en-US" sz="1200" b="1" dirty="0">
                <a:latin typeface="BIZ UDPゴシック" panose="020B0400000000000000" pitchFamily="50" charset="-128"/>
                <a:ea typeface="BIZ UDPゴシック" panose="020B0400000000000000" pitchFamily="50" charset="-128"/>
              </a:rPr>
              <a:t>巨大地震注意</a:t>
            </a:r>
            <a:r>
              <a:rPr lang="ja-JP" altLang="en-US" sz="1200" dirty="0">
                <a:latin typeface="BIZ UDPゴシック" panose="020B0400000000000000" pitchFamily="50" charset="-128"/>
                <a:ea typeface="BIZ UDPゴシック" panose="020B0400000000000000" pitchFamily="50" charset="-128"/>
              </a:rPr>
              <a:t>）</a:t>
            </a:r>
            <a:endParaRPr lang="en-US" altLang="ja-JP" sz="1200" dirty="0">
              <a:latin typeface="BIZ UDPゴシック" panose="020B0400000000000000" pitchFamily="50" charset="-128"/>
              <a:ea typeface="BIZ UDPゴシック" panose="020B0400000000000000" pitchFamily="50" charset="-128"/>
            </a:endParaRPr>
          </a:p>
          <a:p>
            <a:pPr algn="ctr"/>
            <a:r>
              <a:rPr lang="ja-JP" altLang="en-US" sz="1200" dirty="0">
                <a:latin typeface="BIZ UDPゴシック" panose="020B0400000000000000" pitchFamily="50" charset="-128"/>
                <a:ea typeface="BIZ UDPゴシック" panose="020B0400000000000000" pitchFamily="50" charset="-128"/>
              </a:rPr>
              <a:t>発表・注意喚起</a:t>
            </a:r>
            <a:endParaRPr kumimoji="1" lang="ja-JP" altLang="en-US" sz="1200" dirty="0">
              <a:latin typeface="BIZ UDPゴシック" panose="020B0400000000000000" pitchFamily="50" charset="-128"/>
              <a:ea typeface="BIZ UDPゴシック" panose="020B0400000000000000" pitchFamily="50" charset="-128"/>
            </a:endParaRPr>
          </a:p>
        </p:txBody>
      </p:sp>
      <p:sp>
        <p:nvSpPr>
          <p:cNvPr id="46" name="正方形/長方形 45">
            <a:extLst>
              <a:ext uri="{FF2B5EF4-FFF2-40B4-BE49-F238E27FC236}">
                <a16:creationId xmlns:a16="http://schemas.microsoft.com/office/drawing/2014/main" id="{F0B7DE18-C28B-4071-B0DB-9C15065CF1D6}"/>
              </a:ext>
            </a:extLst>
          </p:cNvPr>
          <p:cNvSpPr/>
          <p:nvPr/>
        </p:nvSpPr>
        <p:spPr>
          <a:xfrm>
            <a:off x="7977207" y="1533766"/>
            <a:ext cx="216309" cy="4839245"/>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テキスト ボックス 46">
            <a:extLst>
              <a:ext uri="{FF2B5EF4-FFF2-40B4-BE49-F238E27FC236}">
                <a16:creationId xmlns:a16="http://schemas.microsoft.com/office/drawing/2014/main" id="{AC6276F1-76D8-4D02-8DD3-7690A1E03498}"/>
              </a:ext>
            </a:extLst>
          </p:cNvPr>
          <p:cNvSpPr txBox="1"/>
          <p:nvPr/>
        </p:nvSpPr>
        <p:spPr>
          <a:xfrm>
            <a:off x="7902814" y="1533766"/>
            <a:ext cx="369332" cy="4839245"/>
          </a:xfrm>
          <a:prstGeom prst="rect">
            <a:avLst/>
          </a:prstGeom>
          <a:noFill/>
        </p:spPr>
        <p:txBody>
          <a:bodyPr vert="eaVert" wrap="square" rtlCol="0" anchor="ctr">
            <a:spAutoFit/>
          </a:bodyPr>
          <a:lstStyle/>
          <a:p>
            <a:pPr algn="ctr"/>
            <a:r>
              <a:rPr kumimoji="1" lang="ja-JP" altLang="en-US" sz="1200" b="1" dirty="0">
                <a:latin typeface="BIZ UDPゴシック" panose="020B0400000000000000" pitchFamily="50" charset="-128"/>
                <a:ea typeface="BIZ UDPゴシック" panose="020B0400000000000000" pitchFamily="50" charset="-128"/>
              </a:rPr>
              <a:t>南海トラフ地震臨時情報（巨大地震注意）の特別な呼びかけ終了</a:t>
            </a:r>
          </a:p>
        </p:txBody>
      </p:sp>
      <p:sp>
        <p:nvSpPr>
          <p:cNvPr id="48" name="テキスト ボックス 47">
            <a:extLst>
              <a:ext uri="{FF2B5EF4-FFF2-40B4-BE49-F238E27FC236}">
                <a16:creationId xmlns:a16="http://schemas.microsoft.com/office/drawing/2014/main" id="{ADAAEB9B-1D0C-45DC-B3DD-4ABF7CBDC041}"/>
              </a:ext>
            </a:extLst>
          </p:cNvPr>
          <p:cNvSpPr txBox="1"/>
          <p:nvPr/>
        </p:nvSpPr>
        <p:spPr>
          <a:xfrm>
            <a:off x="7775821" y="1300869"/>
            <a:ext cx="619080" cy="253916"/>
          </a:xfrm>
          <a:prstGeom prst="rect">
            <a:avLst/>
          </a:prstGeom>
          <a:noFill/>
        </p:spPr>
        <p:txBody>
          <a:bodyPr wrap="none" rtlCol="0">
            <a:spAutoFit/>
          </a:bodyPr>
          <a:lstStyle/>
          <a:p>
            <a:r>
              <a:rPr kumimoji="1" lang="ja-JP" altLang="en-US" sz="1050" dirty="0">
                <a:latin typeface="BIZ UDPゴシック" panose="020B0400000000000000" pitchFamily="50" charset="-128"/>
                <a:ea typeface="BIZ UDPゴシック" panose="020B0400000000000000" pitchFamily="50" charset="-128"/>
              </a:rPr>
              <a:t>１</a:t>
            </a:r>
            <a:r>
              <a:rPr kumimoji="1" lang="en-US" altLang="ja-JP" sz="1050" dirty="0">
                <a:latin typeface="BIZ UDPゴシック" panose="020B0400000000000000" pitchFamily="50" charset="-128"/>
                <a:ea typeface="BIZ UDPゴシック" panose="020B0400000000000000" pitchFamily="50" charset="-128"/>
              </a:rPr>
              <a:t>7:00</a:t>
            </a:r>
            <a:endParaRPr kumimoji="1" lang="ja-JP" altLang="en-US" sz="1050" dirty="0">
              <a:latin typeface="BIZ UDPゴシック" panose="020B0400000000000000" pitchFamily="50" charset="-128"/>
              <a:ea typeface="BIZ UDPゴシック" panose="020B0400000000000000" pitchFamily="50" charset="-128"/>
            </a:endParaRPr>
          </a:p>
        </p:txBody>
      </p:sp>
      <p:sp>
        <p:nvSpPr>
          <p:cNvPr id="49" name="矢印: 五方向 48">
            <a:extLst>
              <a:ext uri="{FF2B5EF4-FFF2-40B4-BE49-F238E27FC236}">
                <a16:creationId xmlns:a16="http://schemas.microsoft.com/office/drawing/2014/main" id="{0D2CAEED-B347-4E8F-B8F3-5E80B36D001F}"/>
              </a:ext>
            </a:extLst>
          </p:cNvPr>
          <p:cNvSpPr/>
          <p:nvPr/>
        </p:nvSpPr>
        <p:spPr>
          <a:xfrm>
            <a:off x="3785383" y="3156168"/>
            <a:ext cx="4163147" cy="307777"/>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テキスト ボックス 49">
            <a:extLst>
              <a:ext uri="{FF2B5EF4-FFF2-40B4-BE49-F238E27FC236}">
                <a16:creationId xmlns:a16="http://schemas.microsoft.com/office/drawing/2014/main" id="{C9DA78C0-3BE8-4D88-848A-83DDD1DFD890}"/>
              </a:ext>
            </a:extLst>
          </p:cNvPr>
          <p:cNvSpPr txBox="1"/>
          <p:nvPr/>
        </p:nvSpPr>
        <p:spPr>
          <a:xfrm>
            <a:off x="3798820" y="3136559"/>
            <a:ext cx="4149710" cy="307777"/>
          </a:xfrm>
          <a:prstGeom prst="rect">
            <a:avLst/>
          </a:prstGeom>
          <a:noFill/>
        </p:spPr>
        <p:txBody>
          <a:bodyPr wrap="square" rtlCol="0" anchor="ctr">
            <a:spAutoFit/>
          </a:bodyPr>
          <a:lstStyle/>
          <a:p>
            <a:pPr algn="ctr"/>
            <a:r>
              <a:rPr kumimoji="1" lang="en-US" altLang="ja-JP" sz="1400" b="1" dirty="0">
                <a:solidFill>
                  <a:schemeClr val="bg1"/>
                </a:solidFill>
                <a:latin typeface="BIZ UDPゴシック" panose="020B0400000000000000" pitchFamily="50" charset="-128"/>
                <a:ea typeface="BIZ UDPゴシック" panose="020B0400000000000000" pitchFamily="50" charset="-128"/>
              </a:rPr>
              <a:t>『</a:t>
            </a:r>
            <a:r>
              <a:rPr kumimoji="1" lang="ja-JP" altLang="en-US" sz="1400" b="1" dirty="0">
                <a:solidFill>
                  <a:schemeClr val="bg1"/>
                </a:solidFill>
                <a:latin typeface="BIZ UDPゴシック" panose="020B0400000000000000" pitchFamily="50" charset="-128"/>
                <a:ea typeface="BIZ UDPゴシック" panose="020B0400000000000000" pitchFamily="50" charset="-128"/>
              </a:rPr>
              <a:t>防災・危機管理指令部</a:t>
            </a:r>
            <a:r>
              <a:rPr kumimoji="1" lang="en-US" altLang="ja-JP" sz="1400" b="1" dirty="0">
                <a:solidFill>
                  <a:schemeClr val="bg1"/>
                </a:solidFill>
                <a:latin typeface="BIZ UDPゴシック" panose="020B0400000000000000" pitchFamily="50" charset="-128"/>
                <a:ea typeface="BIZ UDPゴシック" panose="020B0400000000000000" pitchFamily="50" charset="-128"/>
              </a:rPr>
              <a:t>』</a:t>
            </a:r>
            <a:r>
              <a:rPr kumimoji="1" lang="ja-JP" altLang="en-US" sz="1400" b="1" dirty="0">
                <a:solidFill>
                  <a:schemeClr val="bg1"/>
                </a:solidFill>
                <a:latin typeface="BIZ UDPゴシック" panose="020B0400000000000000" pitchFamily="50" charset="-128"/>
                <a:ea typeface="BIZ UDPゴシック" panose="020B0400000000000000" pitchFamily="50" charset="-128"/>
              </a:rPr>
              <a:t>の活動開始</a:t>
            </a:r>
          </a:p>
        </p:txBody>
      </p:sp>
      <p:sp>
        <p:nvSpPr>
          <p:cNvPr id="56" name="テキスト ボックス 55">
            <a:extLst>
              <a:ext uri="{FF2B5EF4-FFF2-40B4-BE49-F238E27FC236}">
                <a16:creationId xmlns:a16="http://schemas.microsoft.com/office/drawing/2014/main" id="{DE289B49-EEE8-450D-A0A6-451A46D53376}"/>
              </a:ext>
            </a:extLst>
          </p:cNvPr>
          <p:cNvSpPr txBox="1"/>
          <p:nvPr/>
        </p:nvSpPr>
        <p:spPr>
          <a:xfrm>
            <a:off x="7172776" y="2931413"/>
            <a:ext cx="888385" cy="253916"/>
          </a:xfrm>
          <a:prstGeom prst="rect">
            <a:avLst/>
          </a:prstGeom>
          <a:noFill/>
        </p:spPr>
        <p:txBody>
          <a:bodyPr wrap="none" rtlCol="0">
            <a:spAutoFit/>
          </a:bodyPr>
          <a:lstStyle/>
          <a:p>
            <a:r>
              <a:rPr kumimoji="1" lang="en-US" altLang="ja-JP" sz="1050" dirty="0">
                <a:latin typeface="BIZ UDPゴシック" panose="020B0400000000000000" pitchFamily="50" charset="-128"/>
                <a:ea typeface="BIZ UDPゴシック" panose="020B0400000000000000" pitchFamily="50" charset="-128"/>
              </a:rPr>
              <a:t>17:00</a:t>
            </a:r>
            <a:r>
              <a:rPr kumimoji="1" lang="ja-JP" altLang="en-US" sz="1050" dirty="0">
                <a:latin typeface="BIZ UDPゴシック" panose="020B0400000000000000" pitchFamily="50" charset="-128"/>
                <a:ea typeface="BIZ UDPゴシック" panose="020B0400000000000000" pitchFamily="50" charset="-128"/>
              </a:rPr>
              <a:t>解除</a:t>
            </a:r>
          </a:p>
        </p:txBody>
      </p:sp>
      <p:sp>
        <p:nvSpPr>
          <p:cNvPr id="57" name="テキスト ボックス 56">
            <a:extLst>
              <a:ext uri="{FF2B5EF4-FFF2-40B4-BE49-F238E27FC236}">
                <a16:creationId xmlns:a16="http://schemas.microsoft.com/office/drawing/2014/main" id="{99AC313C-53B6-40CB-9839-DD67BFBA03DD}"/>
              </a:ext>
            </a:extLst>
          </p:cNvPr>
          <p:cNvSpPr txBox="1"/>
          <p:nvPr/>
        </p:nvSpPr>
        <p:spPr>
          <a:xfrm>
            <a:off x="8149489" y="2736983"/>
            <a:ext cx="945959" cy="1785104"/>
          </a:xfrm>
          <a:prstGeom prst="rect">
            <a:avLst/>
          </a:prstGeom>
          <a:noFill/>
        </p:spPr>
        <p:txBody>
          <a:bodyPr wrap="square">
            <a:spAutoFit/>
          </a:bodyPr>
          <a:lstStyle/>
          <a:p>
            <a:r>
              <a:rPr lang="ja-JP" altLang="en-US" sz="1100" b="1" u="sng" dirty="0">
                <a:solidFill>
                  <a:srgbClr val="FF0000"/>
                </a:solidFill>
                <a:latin typeface="BIZ UDPゴシック" panose="020B0400000000000000" pitchFamily="50" charset="-128"/>
                <a:ea typeface="BIZ UDPゴシック" panose="020B0400000000000000" pitchFamily="50" charset="-128"/>
              </a:rPr>
              <a:t>★府</a:t>
            </a:r>
            <a:endParaRPr lang="en-US" altLang="ja-JP" sz="1100" b="1" u="sng" dirty="0">
              <a:solidFill>
                <a:srgbClr val="FF0000"/>
              </a:solidFill>
              <a:latin typeface="BIZ UDPゴシック" panose="020B0400000000000000" pitchFamily="50" charset="-128"/>
              <a:ea typeface="BIZ UDPゴシック" panose="020B0400000000000000" pitchFamily="50" charset="-128"/>
            </a:endParaRPr>
          </a:p>
          <a:p>
            <a:r>
              <a:rPr lang="ja-JP" altLang="en-US" sz="1100" b="1" u="sng" dirty="0">
                <a:solidFill>
                  <a:srgbClr val="FF0000"/>
                </a:solidFill>
                <a:latin typeface="BIZ UDPゴシック" panose="020B0400000000000000" pitchFamily="50" charset="-128"/>
                <a:ea typeface="BIZ UDPゴシック" panose="020B0400000000000000" pitchFamily="50" charset="-128"/>
              </a:rPr>
              <a:t>メッセージ</a:t>
            </a:r>
            <a:endParaRPr lang="en-US" altLang="ja-JP" sz="1100" b="1" u="sng" dirty="0">
              <a:solidFill>
                <a:srgbClr val="FF0000"/>
              </a:solidFill>
              <a:latin typeface="BIZ UDPゴシック" panose="020B0400000000000000" pitchFamily="50" charset="-128"/>
              <a:ea typeface="BIZ UDPゴシック" panose="020B0400000000000000" pitchFamily="50" charset="-128"/>
            </a:endParaRPr>
          </a:p>
          <a:p>
            <a:r>
              <a:rPr lang="ja-JP" altLang="en-US" sz="1100" b="1" u="sng" dirty="0">
                <a:solidFill>
                  <a:srgbClr val="FF0000"/>
                </a:solidFill>
                <a:latin typeface="BIZ UDPゴシック" panose="020B0400000000000000" pitchFamily="50" charset="-128"/>
                <a:ea typeface="BIZ UDPゴシック" panose="020B0400000000000000" pitchFamily="50" charset="-128"/>
              </a:rPr>
              <a:t>発出</a:t>
            </a:r>
            <a:endParaRPr lang="en-US" altLang="ja-JP" sz="1100" b="1" u="sng" dirty="0">
              <a:solidFill>
                <a:srgbClr val="FF0000"/>
              </a:solidFill>
              <a:latin typeface="BIZ UDPゴシック" panose="020B0400000000000000" pitchFamily="50" charset="-128"/>
              <a:ea typeface="BIZ UDPゴシック" panose="020B0400000000000000" pitchFamily="50" charset="-128"/>
            </a:endParaRPr>
          </a:p>
          <a:p>
            <a:endParaRPr lang="en-US" altLang="ja-JP" sz="1100" dirty="0">
              <a:latin typeface="BIZ UDPゴシック" panose="020B0400000000000000" pitchFamily="50" charset="-128"/>
              <a:ea typeface="BIZ UDPゴシック" panose="020B0400000000000000" pitchFamily="50" charset="-128"/>
            </a:endParaRPr>
          </a:p>
          <a:p>
            <a:endParaRPr lang="en-US" altLang="ja-JP" sz="1100" dirty="0">
              <a:latin typeface="BIZ UDPゴシック" panose="020B0400000000000000" pitchFamily="50" charset="-128"/>
              <a:ea typeface="BIZ UDPゴシック" panose="020B0400000000000000" pitchFamily="50" charset="-128"/>
            </a:endParaRPr>
          </a:p>
          <a:p>
            <a:endParaRPr lang="en-US" altLang="ja-JP" sz="1100" dirty="0">
              <a:latin typeface="BIZ UDPゴシック" panose="020B0400000000000000" pitchFamily="50" charset="-128"/>
              <a:ea typeface="BIZ UDPゴシック" panose="020B0400000000000000" pitchFamily="50" charset="-128"/>
            </a:endParaRPr>
          </a:p>
          <a:p>
            <a:endParaRPr lang="en-US" altLang="ja-JP" sz="1100" dirty="0">
              <a:latin typeface="BIZ UDPゴシック" panose="020B0400000000000000" pitchFamily="50" charset="-128"/>
              <a:ea typeface="BIZ UDPゴシック" panose="020B0400000000000000" pitchFamily="50" charset="-128"/>
            </a:endParaRPr>
          </a:p>
          <a:p>
            <a:endParaRPr lang="en-US" altLang="ja-JP" sz="1100" dirty="0">
              <a:latin typeface="BIZ UDPゴシック" panose="020B0400000000000000" pitchFamily="50" charset="-128"/>
              <a:ea typeface="BIZ UDPゴシック" panose="020B0400000000000000" pitchFamily="50" charset="-128"/>
            </a:endParaRPr>
          </a:p>
          <a:p>
            <a:r>
              <a:rPr lang="ja-JP" altLang="en-US" sz="1100" dirty="0">
                <a:latin typeface="BIZ UDPゴシック" panose="020B0400000000000000" pitchFamily="50" charset="-128"/>
                <a:ea typeface="BIZ UDPゴシック" panose="020B0400000000000000" pitchFamily="50" charset="-128"/>
              </a:rPr>
              <a:t>★関係機関</a:t>
            </a:r>
            <a:endParaRPr lang="en-US" altLang="ja-JP" sz="1100" dirty="0">
              <a:latin typeface="BIZ UDPゴシック" panose="020B0400000000000000" pitchFamily="50" charset="-128"/>
              <a:ea typeface="BIZ UDPゴシック" panose="020B0400000000000000" pitchFamily="50" charset="-128"/>
            </a:endParaRPr>
          </a:p>
          <a:p>
            <a:r>
              <a:rPr lang="ja-JP" altLang="en-US" sz="1100" dirty="0">
                <a:latin typeface="BIZ UDPゴシック" panose="020B0400000000000000" pitchFamily="50" charset="-128"/>
                <a:ea typeface="BIZ UDPゴシック" panose="020B0400000000000000" pitchFamily="50" charset="-128"/>
              </a:rPr>
              <a:t>等への連絡　</a:t>
            </a:r>
          </a:p>
        </p:txBody>
      </p:sp>
      <p:sp>
        <p:nvSpPr>
          <p:cNvPr id="63" name="テキスト ボックス 62">
            <a:extLst>
              <a:ext uri="{FF2B5EF4-FFF2-40B4-BE49-F238E27FC236}">
                <a16:creationId xmlns:a16="http://schemas.microsoft.com/office/drawing/2014/main" id="{326ADCC1-65B2-4230-9EF1-3631B6EC1FF2}"/>
              </a:ext>
            </a:extLst>
          </p:cNvPr>
          <p:cNvSpPr txBox="1"/>
          <p:nvPr/>
        </p:nvSpPr>
        <p:spPr>
          <a:xfrm>
            <a:off x="3948472" y="3543573"/>
            <a:ext cx="3401893" cy="261610"/>
          </a:xfrm>
          <a:prstGeom prst="rect">
            <a:avLst/>
          </a:prstGeom>
          <a:noFill/>
        </p:spPr>
        <p:txBody>
          <a:bodyPr wrap="none" rtlCol="0">
            <a:spAutoFit/>
          </a:bodyPr>
          <a:lstStyle/>
          <a:p>
            <a:r>
              <a:rPr kumimoji="1" lang="ja-JP" altLang="en-US" sz="1100" dirty="0">
                <a:latin typeface="BIZ UDPゴシック" panose="020B0400000000000000" pitchFamily="50" charset="-128"/>
                <a:ea typeface="BIZ UDPゴシック" panose="020B0400000000000000" pitchFamily="50" charset="-128"/>
              </a:rPr>
              <a:t>★</a:t>
            </a:r>
            <a:r>
              <a:rPr kumimoji="1" lang="en-US" altLang="ja-JP" sz="1100" dirty="0">
                <a:latin typeface="BIZ UDPゴシック" panose="020B0400000000000000" pitchFamily="50" charset="-128"/>
                <a:ea typeface="BIZ UDPゴシック" panose="020B0400000000000000" pitchFamily="50" charset="-128"/>
              </a:rPr>
              <a:t>20:30</a:t>
            </a:r>
            <a:r>
              <a:rPr kumimoji="1" lang="ja-JP" altLang="en-US" sz="1100" dirty="0">
                <a:latin typeface="BIZ UDPゴシック" panose="020B0400000000000000" pitchFamily="50" charset="-128"/>
                <a:ea typeface="BIZ UDPゴシック" panose="020B0400000000000000" pitchFamily="50" charset="-128"/>
              </a:rPr>
              <a:t>～</a:t>
            </a:r>
            <a:r>
              <a:rPr kumimoji="1" lang="en-US" altLang="ja-JP" sz="1100" dirty="0">
                <a:latin typeface="BIZ UDPゴシック" panose="020B0400000000000000" pitchFamily="50" charset="-128"/>
                <a:ea typeface="BIZ UDPゴシック" panose="020B0400000000000000" pitchFamily="50" charset="-128"/>
              </a:rPr>
              <a:t>『</a:t>
            </a:r>
            <a:r>
              <a:rPr kumimoji="1" lang="ja-JP" altLang="en-US" sz="1100" dirty="0">
                <a:latin typeface="BIZ UDPゴシック" panose="020B0400000000000000" pitchFamily="50" charset="-128"/>
                <a:ea typeface="BIZ UDPゴシック" panose="020B0400000000000000" pitchFamily="50" charset="-128"/>
              </a:rPr>
              <a:t>第１回 防災・危機管理指令部会議</a:t>
            </a:r>
            <a:r>
              <a:rPr kumimoji="1" lang="en-US" altLang="ja-JP" sz="1100" dirty="0">
                <a:latin typeface="BIZ UDPゴシック" panose="020B0400000000000000" pitchFamily="50" charset="-128"/>
                <a:ea typeface="BIZ UDPゴシック" panose="020B0400000000000000" pitchFamily="50" charset="-128"/>
              </a:rPr>
              <a:t>』</a:t>
            </a:r>
            <a:r>
              <a:rPr kumimoji="1" lang="ja-JP" altLang="en-US" sz="1100" dirty="0">
                <a:latin typeface="BIZ UDPゴシック" panose="020B0400000000000000" pitchFamily="50" charset="-128"/>
                <a:ea typeface="BIZ UDPゴシック" panose="020B0400000000000000" pitchFamily="50" charset="-128"/>
              </a:rPr>
              <a:t>開催</a:t>
            </a:r>
          </a:p>
        </p:txBody>
      </p:sp>
      <p:sp>
        <p:nvSpPr>
          <p:cNvPr id="64" name="正方形/長方形 63">
            <a:extLst>
              <a:ext uri="{FF2B5EF4-FFF2-40B4-BE49-F238E27FC236}">
                <a16:creationId xmlns:a16="http://schemas.microsoft.com/office/drawing/2014/main" id="{A925647D-758F-4C90-A4AD-B370EA468376}"/>
              </a:ext>
            </a:extLst>
          </p:cNvPr>
          <p:cNvSpPr/>
          <p:nvPr/>
        </p:nvSpPr>
        <p:spPr>
          <a:xfrm>
            <a:off x="2261877" y="4018360"/>
            <a:ext cx="1242821" cy="588790"/>
          </a:xfrm>
          <a:prstGeom prst="rect">
            <a:avLst/>
          </a:prstGeom>
          <a:solidFill>
            <a:schemeClr val="accent4">
              <a:lumMod val="20000"/>
              <a:lumOff val="80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テキスト ボックス 64">
            <a:extLst>
              <a:ext uri="{FF2B5EF4-FFF2-40B4-BE49-F238E27FC236}">
                <a16:creationId xmlns:a16="http://schemas.microsoft.com/office/drawing/2014/main" id="{ACCBCC8D-E7DC-4109-951A-4C7F2031B42B}"/>
              </a:ext>
            </a:extLst>
          </p:cNvPr>
          <p:cNvSpPr txBox="1"/>
          <p:nvPr/>
        </p:nvSpPr>
        <p:spPr>
          <a:xfrm>
            <a:off x="2259378" y="4090146"/>
            <a:ext cx="1279216" cy="430887"/>
          </a:xfrm>
          <a:prstGeom prst="rect">
            <a:avLst/>
          </a:prstGeom>
          <a:noFill/>
        </p:spPr>
        <p:txBody>
          <a:bodyPr wrap="square" rtlCol="0">
            <a:spAutoFit/>
          </a:bodyPr>
          <a:lstStyle/>
          <a:p>
            <a:pPr algn="ctr"/>
            <a:r>
              <a:rPr lang="ja-JP" altLang="en-US" sz="1100" dirty="0">
                <a:latin typeface="BIZ UDPゴシック" panose="020B0400000000000000" pitchFamily="50" charset="-128"/>
                <a:ea typeface="BIZ UDPゴシック" panose="020B0400000000000000" pitchFamily="50" charset="-128"/>
              </a:rPr>
              <a:t>警戒班体制</a:t>
            </a:r>
            <a:endParaRPr lang="en-US" altLang="ja-JP" sz="1100" dirty="0">
              <a:latin typeface="BIZ UDPゴシック" panose="020B0400000000000000" pitchFamily="50" charset="-128"/>
              <a:ea typeface="BIZ UDPゴシック" panose="020B0400000000000000" pitchFamily="50" charset="-128"/>
            </a:endParaRPr>
          </a:p>
          <a:p>
            <a:pPr algn="ctr"/>
            <a:r>
              <a:rPr kumimoji="1" lang="ja-JP" altLang="en-US" sz="1100" dirty="0">
                <a:latin typeface="BIZ UDPゴシック" panose="020B0400000000000000" pitchFamily="50" charset="-128"/>
                <a:ea typeface="BIZ UDPゴシック" panose="020B0400000000000000" pitchFamily="50" charset="-128"/>
              </a:rPr>
              <a:t>（情報収集）</a:t>
            </a:r>
          </a:p>
        </p:txBody>
      </p:sp>
      <p:sp>
        <p:nvSpPr>
          <p:cNvPr id="66" name="テキスト ボックス 65">
            <a:extLst>
              <a:ext uri="{FF2B5EF4-FFF2-40B4-BE49-F238E27FC236}">
                <a16:creationId xmlns:a16="http://schemas.microsoft.com/office/drawing/2014/main" id="{83793236-9624-4343-BE4C-637A5C03763A}"/>
              </a:ext>
            </a:extLst>
          </p:cNvPr>
          <p:cNvSpPr txBox="1"/>
          <p:nvPr/>
        </p:nvSpPr>
        <p:spPr>
          <a:xfrm>
            <a:off x="2259379" y="3172892"/>
            <a:ext cx="1242821" cy="600164"/>
          </a:xfrm>
          <a:prstGeom prst="rect">
            <a:avLst/>
          </a:prstGeom>
          <a:noFill/>
          <a:ln>
            <a:solidFill>
              <a:schemeClr val="tx1"/>
            </a:solidFill>
            <a:prstDash val="dash"/>
          </a:ln>
        </p:spPr>
        <p:txBody>
          <a:bodyPr wrap="square" rtlCol="0">
            <a:spAutoFit/>
          </a:bodyPr>
          <a:lstStyle/>
          <a:p>
            <a:pPr algn="ctr"/>
            <a:r>
              <a:rPr kumimoji="1" lang="ja-JP" altLang="en-US" sz="1100" dirty="0">
                <a:latin typeface="BIZ UDPゴシック" panose="020B0400000000000000" pitchFamily="50" charset="-128"/>
                <a:ea typeface="BIZ UDPゴシック" panose="020B0400000000000000" pitchFamily="50" charset="-128"/>
              </a:rPr>
              <a:t>防災・危機管理</a:t>
            </a:r>
            <a:endParaRPr kumimoji="1" lang="en-US" altLang="ja-JP" sz="1100" dirty="0">
              <a:latin typeface="BIZ UDPゴシック" panose="020B0400000000000000" pitchFamily="50" charset="-128"/>
              <a:ea typeface="BIZ UDPゴシック" panose="020B0400000000000000" pitchFamily="50" charset="-128"/>
            </a:endParaRPr>
          </a:p>
          <a:p>
            <a:pPr algn="ctr"/>
            <a:r>
              <a:rPr kumimoji="1" lang="ja-JP" altLang="en-US" sz="1100" dirty="0">
                <a:latin typeface="BIZ UDPゴシック" panose="020B0400000000000000" pitchFamily="50" charset="-128"/>
                <a:ea typeface="BIZ UDPゴシック" panose="020B0400000000000000" pitchFamily="50" charset="-128"/>
              </a:rPr>
              <a:t>警戒班</a:t>
            </a:r>
            <a:endParaRPr kumimoji="1" lang="en-US" altLang="ja-JP" sz="1100" dirty="0">
              <a:latin typeface="BIZ UDPゴシック" panose="020B0400000000000000" pitchFamily="50" charset="-128"/>
              <a:ea typeface="BIZ UDPゴシック" panose="020B0400000000000000" pitchFamily="50" charset="-128"/>
            </a:endParaRPr>
          </a:p>
          <a:p>
            <a:pPr algn="ctr"/>
            <a:r>
              <a:rPr lang="ja-JP" altLang="en-US" sz="1100" dirty="0">
                <a:latin typeface="BIZ UDPゴシック" panose="020B0400000000000000" pitchFamily="50" charset="-128"/>
                <a:ea typeface="BIZ UDPゴシック" panose="020B0400000000000000" pitchFamily="50" charset="-128"/>
              </a:rPr>
              <a:t>（情報収集）</a:t>
            </a:r>
            <a:endParaRPr kumimoji="1" lang="ja-JP" altLang="en-US" sz="1100" dirty="0">
              <a:latin typeface="BIZ UDPゴシック" panose="020B0400000000000000" pitchFamily="50" charset="-128"/>
              <a:ea typeface="BIZ UDPゴシック" panose="020B0400000000000000" pitchFamily="50" charset="-128"/>
            </a:endParaRPr>
          </a:p>
        </p:txBody>
      </p:sp>
      <p:sp>
        <p:nvSpPr>
          <p:cNvPr id="67" name="テキスト ボックス 66">
            <a:extLst>
              <a:ext uri="{FF2B5EF4-FFF2-40B4-BE49-F238E27FC236}">
                <a16:creationId xmlns:a16="http://schemas.microsoft.com/office/drawing/2014/main" id="{D77FB969-DBA1-4EE9-83F7-E026FADC3DF5}"/>
              </a:ext>
            </a:extLst>
          </p:cNvPr>
          <p:cNvSpPr txBox="1"/>
          <p:nvPr/>
        </p:nvSpPr>
        <p:spPr>
          <a:xfrm>
            <a:off x="3717448" y="2939112"/>
            <a:ext cx="761747" cy="253916"/>
          </a:xfrm>
          <a:prstGeom prst="rect">
            <a:avLst/>
          </a:prstGeom>
          <a:noFill/>
        </p:spPr>
        <p:txBody>
          <a:bodyPr wrap="none" rtlCol="0">
            <a:spAutoFit/>
          </a:bodyPr>
          <a:lstStyle/>
          <a:p>
            <a:r>
              <a:rPr kumimoji="1" lang="ja-JP" altLang="en-US" sz="1050" dirty="0">
                <a:latin typeface="BIZ UDPゴシック" panose="020B0400000000000000" pitchFamily="50" charset="-128"/>
                <a:ea typeface="BIZ UDPゴシック" panose="020B0400000000000000" pitchFamily="50" charset="-128"/>
              </a:rPr>
              <a:t>１９：</a:t>
            </a:r>
            <a:r>
              <a:rPr kumimoji="1" lang="en-US" altLang="ja-JP" sz="1050" dirty="0">
                <a:latin typeface="BIZ UDPゴシック" panose="020B0400000000000000" pitchFamily="50" charset="-128"/>
                <a:ea typeface="BIZ UDPゴシック" panose="020B0400000000000000" pitchFamily="50" charset="-128"/>
              </a:rPr>
              <a:t>1</a:t>
            </a:r>
            <a:r>
              <a:rPr kumimoji="1" lang="ja-JP" altLang="en-US" sz="1050" dirty="0">
                <a:latin typeface="BIZ UDPゴシック" panose="020B0400000000000000" pitchFamily="50" charset="-128"/>
                <a:ea typeface="BIZ UDPゴシック" panose="020B0400000000000000" pitchFamily="50" charset="-128"/>
              </a:rPr>
              <a:t>５～</a:t>
            </a:r>
          </a:p>
        </p:txBody>
      </p:sp>
      <p:sp>
        <p:nvSpPr>
          <p:cNvPr id="68" name="テキスト ボックス 67">
            <a:extLst>
              <a:ext uri="{FF2B5EF4-FFF2-40B4-BE49-F238E27FC236}">
                <a16:creationId xmlns:a16="http://schemas.microsoft.com/office/drawing/2014/main" id="{F074756F-7D3F-492B-A04F-C770997503FC}"/>
              </a:ext>
            </a:extLst>
          </p:cNvPr>
          <p:cNvSpPr txBox="1"/>
          <p:nvPr/>
        </p:nvSpPr>
        <p:spPr>
          <a:xfrm>
            <a:off x="4438196" y="2626325"/>
            <a:ext cx="2133600" cy="261610"/>
          </a:xfrm>
          <a:prstGeom prst="rect">
            <a:avLst/>
          </a:prstGeom>
          <a:noFill/>
        </p:spPr>
        <p:txBody>
          <a:bodyPr wrap="square">
            <a:spAutoFit/>
          </a:bodyPr>
          <a:lstStyle/>
          <a:p>
            <a:r>
              <a:rPr lang="ja-JP" altLang="en-US" sz="1100" b="1" u="sng" dirty="0">
                <a:solidFill>
                  <a:srgbClr val="FF0000"/>
                </a:solidFill>
                <a:latin typeface="BIZ UDPゴシック" panose="020B0400000000000000" pitchFamily="50" charset="-128"/>
                <a:ea typeface="BIZ UDPゴシック" panose="020B0400000000000000" pitchFamily="50" charset="-128"/>
              </a:rPr>
              <a:t>★ 知事メッセージ発出</a:t>
            </a:r>
          </a:p>
        </p:txBody>
      </p:sp>
      <p:sp>
        <p:nvSpPr>
          <p:cNvPr id="72" name="正方形/長方形 71">
            <a:extLst>
              <a:ext uri="{FF2B5EF4-FFF2-40B4-BE49-F238E27FC236}">
                <a16:creationId xmlns:a16="http://schemas.microsoft.com/office/drawing/2014/main" id="{5E6ED630-A3BB-46D9-9352-06F51DADD990}"/>
              </a:ext>
            </a:extLst>
          </p:cNvPr>
          <p:cNvSpPr/>
          <p:nvPr/>
        </p:nvSpPr>
        <p:spPr>
          <a:xfrm>
            <a:off x="3796746" y="4018360"/>
            <a:ext cx="1071400" cy="588790"/>
          </a:xfrm>
          <a:prstGeom prst="rect">
            <a:avLst/>
          </a:prstGeom>
          <a:solidFill>
            <a:schemeClr val="accent4">
              <a:lumMod val="20000"/>
              <a:lumOff val="80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テキスト ボックス 69">
            <a:extLst>
              <a:ext uri="{FF2B5EF4-FFF2-40B4-BE49-F238E27FC236}">
                <a16:creationId xmlns:a16="http://schemas.microsoft.com/office/drawing/2014/main" id="{3B3A48E2-4731-44C9-A53C-753CD6962293}"/>
              </a:ext>
            </a:extLst>
          </p:cNvPr>
          <p:cNvSpPr txBox="1"/>
          <p:nvPr/>
        </p:nvSpPr>
        <p:spPr>
          <a:xfrm>
            <a:off x="3796746" y="4014256"/>
            <a:ext cx="1071401" cy="600164"/>
          </a:xfrm>
          <a:prstGeom prst="rect">
            <a:avLst/>
          </a:prstGeom>
          <a:noFill/>
        </p:spPr>
        <p:txBody>
          <a:bodyPr wrap="square" lIns="0" rIns="0">
            <a:spAutoFit/>
          </a:bodyPr>
          <a:lstStyle/>
          <a:p>
            <a:pPr algn="ctr"/>
            <a:r>
              <a:rPr lang="ja-JP" altLang="en-US" sz="1100" dirty="0">
                <a:latin typeface="BIZ UDPゴシック" panose="020B0400000000000000" pitchFamily="50" charset="-128"/>
                <a:ea typeface="BIZ UDPゴシック" panose="020B0400000000000000" pitchFamily="50" charset="-128"/>
              </a:rPr>
              <a:t>非常１号配備</a:t>
            </a:r>
            <a:endParaRPr lang="en-US" altLang="ja-JP" sz="1100" dirty="0">
              <a:latin typeface="BIZ UDPゴシック" panose="020B0400000000000000" pitchFamily="50" charset="-128"/>
              <a:ea typeface="BIZ UDPゴシック" panose="020B0400000000000000" pitchFamily="50" charset="-128"/>
            </a:endParaRPr>
          </a:p>
          <a:p>
            <a:pPr algn="ctr"/>
            <a:r>
              <a:rPr lang="ja-JP" altLang="en-US" sz="1100" dirty="0">
                <a:latin typeface="BIZ UDPゴシック" panose="020B0400000000000000" pitchFamily="50" charset="-128"/>
                <a:ea typeface="BIZ UDPゴシック" panose="020B0400000000000000" pitchFamily="50" charset="-128"/>
              </a:rPr>
              <a:t>体制</a:t>
            </a:r>
            <a:endParaRPr lang="en-US" altLang="ja-JP" sz="1100" dirty="0">
              <a:latin typeface="BIZ UDPゴシック" panose="020B0400000000000000" pitchFamily="50" charset="-128"/>
              <a:ea typeface="BIZ UDPゴシック" panose="020B0400000000000000" pitchFamily="50" charset="-128"/>
            </a:endParaRPr>
          </a:p>
          <a:p>
            <a:pPr algn="ctr"/>
            <a:r>
              <a:rPr lang="ja-JP" altLang="en-US" sz="1100" dirty="0">
                <a:latin typeface="BIZ UDPゴシック" panose="020B0400000000000000" pitchFamily="50" charset="-128"/>
                <a:ea typeface="BIZ UDPゴシック" panose="020B0400000000000000" pitchFamily="50" charset="-128"/>
              </a:rPr>
              <a:t>（事務局活動）　　</a:t>
            </a:r>
          </a:p>
        </p:txBody>
      </p:sp>
      <p:sp>
        <p:nvSpPr>
          <p:cNvPr id="73" name="正方形/長方形 72">
            <a:extLst>
              <a:ext uri="{FF2B5EF4-FFF2-40B4-BE49-F238E27FC236}">
                <a16:creationId xmlns:a16="http://schemas.microsoft.com/office/drawing/2014/main" id="{E1A5A59C-6F0E-43F5-A009-66401F75E511}"/>
              </a:ext>
            </a:extLst>
          </p:cNvPr>
          <p:cNvSpPr/>
          <p:nvPr/>
        </p:nvSpPr>
        <p:spPr>
          <a:xfrm>
            <a:off x="4922911" y="4014256"/>
            <a:ext cx="3032255" cy="592894"/>
          </a:xfrm>
          <a:prstGeom prst="rect">
            <a:avLst/>
          </a:prstGeom>
          <a:solidFill>
            <a:schemeClr val="accent4">
              <a:lumMod val="20000"/>
              <a:lumOff val="80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4" name="テキスト ボックス 73">
            <a:extLst>
              <a:ext uri="{FF2B5EF4-FFF2-40B4-BE49-F238E27FC236}">
                <a16:creationId xmlns:a16="http://schemas.microsoft.com/office/drawing/2014/main" id="{99CB1174-C93E-4AF2-8ACF-A7BCA608F2CD}"/>
              </a:ext>
            </a:extLst>
          </p:cNvPr>
          <p:cNvSpPr txBox="1"/>
          <p:nvPr/>
        </p:nvSpPr>
        <p:spPr>
          <a:xfrm>
            <a:off x="4922911" y="4097378"/>
            <a:ext cx="3025620" cy="430887"/>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対応の長期化を見据え、</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体制を維持しつつ室内ローテーションへ</a:t>
            </a:r>
            <a:endParaRPr kumimoji="1" lang="ja-JP" altLang="en-US" sz="1100" b="1" dirty="0">
              <a:latin typeface="BIZ UDPゴシック" panose="020B0400000000000000" pitchFamily="50" charset="-128"/>
              <a:ea typeface="BIZ UDPゴシック" panose="020B0400000000000000" pitchFamily="50" charset="-128"/>
            </a:endParaRPr>
          </a:p>
        </p:txBody>
      </p:sp>
      <p:sp>
        <p:nvSpPr>
          <p:cNvPr id="75" name="テキスト ボックス 74">
            <a:extLst>
              <a:ext uri="{FF2B5EF4-FFF2-40B4-BE49-F238E27FC236}">
                <a16:creationId xmlns:a16="http://schemas.microsoft.com/office/drawing/2014/main" id="{A83D9DB6-E76C-400F-B019-297397FC35F7}"/>
              </a:ext>
            </a:extLst>
          </p:cNvPr>
          <p:cNvSpPr txBox="1"/>
          <p:nvPr/>
        </p:nvSpPr>
        <p:spPr>
          <a:xfrm>
            <a:off x="2165903" y="5318539"/>
            <a:ext cx="3846373" cy="400110"/>
          </a:xfrm>
          <a:prstGeom prst="rect">
            <a:avLst/>
          </a:prstGeom>
          <a:noFill/>
        </p:spPr>
        <p:txBody>
          <a:bodyPr wrap="square">
            <a:spAutoFit/>
          </a:bodyPr>
          <a:lstStyle/>
          <a:p>
            <a:r>
              <a:rPr lang="ja-JP" altLang="en-US" sz="1000" dirty="0">
                <a:latin typeface="BIZ UDPゴシック" panose="020B0400000000000000" pitchFamily="50" charset="-128"/>
                <a:ea typeface="BIZ UDPゴシック" panose="020B0400000000000000" pitchFamily="50" charset="-128"/>
              </a:rPr>
              <a:t>★</a:t>
            </a:r>
            <a:r>
              <a:rPr lang="en-US" altLang="ja-JP" sz="1000" dirty="0">
                <a:latin typeface="BIZ UDPゴシック" panose="020B0400000000000000" pitchFamily="50" charset="-128"/>
                <a:ea typeface="BIZ UDPゴシック" panose="020B0400000000000000" pitchFamily="50" charset="-128"/>
              </a:rPr>
              <a:t>17:27</a:t>
            </a:r>
            <a:r>
              <a:rPr lang="ja-JP" altLang="en-US" sz="1000" dirty="0">
                <a:latin typeface="BIZ UDPゴシック" panose="020B0400000000000000" pitchFamily="50" charset="-128"/>
                <a:ea typeface="BIZ UDPゴシック" panose="020B0400000000000000" pitchFamily="50" charset="-128"/>
              </a:rPr>
              <a:t>　★</a:t>
            </a:r>
            <a:r>
              <a:rPr lang="en-US" altLang="ja-JP" sz="1000" dirty="0">
                <a:latin typeface="BIZ UDPゴシック" panose="020B0400000000000000" pitchFamily="50" charset="-128"/>
                <a:ea typeface="BIZ UDPゴシック" panose="020B0400000000000000" pitchFamily="50" charset="-128"/>
              </a:rPr>
              <a:t>18:27</a:t>
            </a:r>
            <a:r>
              <a:rPr lang="ja-JP" altLang="en-US" sz="1000" dirty="0">
                <a:latin typeface="BIZ UDPゴシック" panose="020B0400000000000000" pitchFamily="50" charset="-128"/>
                <a:ea typeface="BIZ UDPゴシック" panose="020B0400000000000000" pitchFamily="50" charset="-128"/>
              </a:rPr>
              <a:t>　　　　　★１９：４１</a:t>
            </a:r>
            <a:endParaRPr lang="en-US" altLang="ja-JP" sz="1000" dirty="0">
              <a:latin typeface="BIZ UDPゴシック" panose="020B0400000000000000" pitchFamily="50" charset="-128"/>
              <a:ea typeface="BIZ UDPゴシック" panose="020B0400000000000000" pitchFamily="50" charset="-128"/>
            </a:endParaRPr>
          </a:p>
          <a:p>
            <a:r>
              <a:rPr lang="ja-JP" altLang="en-US" sz="1000" dirty="0">
                <a:latin typeface="BIZ UDPゴシック" panose="020B0400000000000000" pitchFamily="50" charset="-128"/>
                <a:ea typeface="BIZ UDPゴシック" panose="020B0400000000000000" pitchFamily="50" charset="-128"/>
              </a:rPr>
              <a:t>   各部局連絡責任者へ　　　　　　指令部会議開催の案内</a:t>
            </a:r>
            <a:endParaRPr lang="en-US" altLang="ja-JP" sz="1000" dirty="0">
              <a:latin typeface="BIZ UDPゴシック" panose="020B0400000000000000" pitchFamily="50" charset="-128"/>
              <a:ea typeface="BIZ UDPゴシック" panose="020B0400000000000000" pitchFamily="50" charset="-128"/>
            </a:endParaRPr>
          </a:p>
        </p:txBody>
      </p:sp>
      <p:cxnSp>
        <p:nvCxnSpPr>
          <p:cNvPr id="87" name="直線矢印コネクタ 86">
            <a:extLst>
              <a:ext uri="{FF2B5EF4-FFF2-40B4-BE49-F238E27FC236}">
                <a16:creationId xmlns:a16="http://schemas.microsoft.com/office/drawing/2014/main" id="{AE4E551D-41A6-437E-A9CF-639718BA82F6}"/>
              </a:ext>
            </a:extLst>
          </p:cNvPr>
          <p:cNvCxnSpPr/>
          <p:nvPr/>
        </p:nvCxnSpPr>
        <p:spPr>
          <a:xfrm>
            <a:off x="2281088" y="5315526"/>
            <a:ext cx="1116502" cy="0"/>
          </a:xfrm>
          <a:prstGeom prst="straightConnector1">
            <a:avLst/>
          </a:prstGeom>
          <a:ln w="38100">
            <a:headEnd type="none"/>
            <a:tailEnd type="triangle"/>
          </a:ln>
        </p:spPr>
        <p:style>
          <a:lnRef idx="1">
            <a:schemeClr val="dk1"/>
          </a:lnRef>
          <a:fillRef idx="0">
            <a:schemeClr val="dk1"/>
          </a:fillRef>
          <a:effectRef idx="0">
            <a:schemeClr val="dk1"/>
          </a:effectRef>
          <a:fontRef idx="minor">
            <a:schemeClr val="tx1"/>
          </a:fontRef>
        </p:style>
      </p:cxnSp>
      <p:sp>
        <p:nvSpPr>
          <p:cNvPr id="88" name="正方形/長方形 87">
            <a:extLst>
              <a:ext uri="{FF2B5EF4-FFF2-40B4-BE49-F238E27FC236}">
                <a16:creationId xmlns:a16="http://schemas.microsoft.com/office/drawing/2014/main" id="{5E51E1A1-AB76-4C9B-BC5F-6CFB7C804C9C}"/>
              </a:ext>
            </a:extLst>
          </p:cNvPr>
          <p:cNvSpPr/>
          <p:nvPr/>
        </p:nvSpPr>
        <p:spPr>
          <a:xfrm>
            <a:off x="4562539" y="4862039"/>
            <a:ext cx="3392627" cy="543337"/>
          </a:xfrm>
          <a:prstGeom prst="rect">
            <a:avLst/>
          </a:prstGeom>
          <a:solidFill>
            <a:schemeClr val="bg1">
              <a:lumMod val="95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9" name="テキスト ボックス 88">
            <a:extLst>
              <a:ext uri="{FF2B5EF4-FFF2-40B4-BE49-F238E27FC236}">
                <a16:creationId xmlns:a16="http://schemas.microsoft.com/office/drawing/2014/main" id="{D42EB1EE-00AA-41CB-8896-9B160BFEF14F}"/>
              </a:ext>
            </a:extLst>
          </p:cNvPr>
          <p:cNvSpPr txBox="1"/>
          <p:nvPr/>
        </p:nvSpPr>
        <p:spPr>
          <a:xfrm>
            <a:off x="4562539" y="4926056"/>
            <a:ext cx="3392627" cy="430887"/>
          </a:xfrm>
          <a:prstGeom prst="rect">
            <a:avLst/>
          </a:prstGeom>
          <a:noFill/>
        </p:spPr>
        <p:txBody>
          <a:bodyPr wrap="square" rtlCol="0">
            <a:spAutoFit/>
          </a:bodyPr>
          <a:lstStyle/>
          <a:p>
            <a:pPr algn="ctr"/>
            <a:r>
              <a:rPr kumimoji="1" lang="ja-JP" altLang="en-US" sz="1100" dirty="0">
                <a:latin typeface="BIZ UDPゴシック" panose="020B0400000000000000" pitchFamily="50" charset="-128"/>
                <a:ea typeface="BIZ UDPゴシック" panose="020B0400000000000000" pitchFamily="50" charset="-128"/>
              </a:rPr>
              <a:t>　「非常１号配備：災害対応（主に情報収集・連絡）</a:t>
            </a:r>
            <a:endParaRPr kumimoji="1" lang="en-US" altLang="ja-JP" sz="1100" dirty="0">
              <a:latin typeface="BIZ UDPゴシック" panose="020B0400000000000000" pitchFamily="50" charset="-128"/>
              <a:ea typeface="BIZ UDPゴシック" panose="020B0400000000000000" pitchFamily="50" charset="-128"/>
            </a:endParaRPr>
          </a:p>
          <a:p>
            <a:pPr algn="ctr"/>
            <a:r>
              <a:rPr kumimoji="1" lang="ja-JP" altLang="en-US" sz="1100" dirty="0">
                <a:latin typeface="BIZ UDPゴシック" panose="020B0400000000000000" pitchFamily="50" charset="-128"/>
                <a:ea typeface="BIZ UDPゴシック" panose="020B0400000000000000" pitchFamily="50" charset="-128"/>
              </a:rPr>
              <a:t>の体制を維持</a:t>
            </a:r>
            <a:endParaRPr kumimoji="1" lang="ja-JP" altLang="en-US" sz="1100" b="1" dirty="0">
              <a:latin typeface="BIZ UDPゴシック" panose="020B0400000000000000" pitchFamily="50" charset="-128"/>
              <a:ea typeface="BIZ UDPゴシック" panose="020B0400000000000000" pitchFamily="50" charset="-128"/>
            </a:endParaRPr>
          </a:p>
        </p:txBody>
      </p:sp>
      <p:sp>
        <p:nvSpPr>
          <p:cNvPr id="90" name="テキスト ボックス 89">
            <a:extLst>
              <a:ext uri="{FF2B5EF4-FFF2-40B4-BE49-F238E27FC236}">
                <a16:creationId xmlns:a16="http://schemas.microsoft.com/office/drawing/2014/main" id="{40D451FD-CEA7-41D3-A7FC-46C45E4935DD}"/>
              </a:ext>
            </a:extLst>
          </p:cNvPr>
          <p:cNvSpPr txBox="1"/>
          <p:nvPr/>
        </p:nvSpPr>
        <p:spPr>
          <a:xfrm>
            <a:off x="3737136" y="6123077"/>
            <a:ext cx="1458064" cy="246221"/>
          </a:xfrm>
          <a:prstGeom prst="rect">
            <a:avLst/>
          </a:prstGeom>
          <a:noFill/>
        </p:spPr>
        <p:txBody>
          <a:bodyPr wrap="square">
            <a:spAutoFit/>
          </a:bodyPr>
          <a:lstStyle/>
          <a:p>
            <a:r>
              <a:rPr lang="en-US" altLang="ja-JP" sz="1000" dirty="0">
                <a:latin typeface="BIZ UDPゴシック" panose="020B0400000000000000" pitchFamily="50" charset="-128"/>
                <a:ea typeface="BIZ UDPゴシック" panose="020B0400000000000000" pitchFamily="50" charset="-128"/>
              </a:rPr>
              <a:t>Web</a:t>
            </a:r>
            <a:r>
              <a:rPr lang="ja-JP" altLang="en-US" sz="1000" dirty="0">
                <a:latin typeface="BIZ UDPゴシック" panose="020B0400000000000000" pitchFamily="50" charset="-128"/>
                <a:ea typeface="BIZ UDPゴシック" panose="020B0400000000000000" pitchFamily="50" charset="-128"/>
              </a:rPr>
              <a:t>会議の準備、案内</a:t>
            </a:r>
          </a:p>
        </p:txBody>
      </p:sp>
      <p:cxnSp>
        <p:nvCxnSpPr>
          <p:cNvPr id="91" name="直線矢印コネクタ 90">
            <a:extLst>
              <a:ext uri="{FF2B5EF4-FFF2-40B4-BE49-F238E27FC236}">
                <a16:creationId xmlns:a16="http://schemas.microsoft.com/office/drawing/2014/main" id="{34176EC4-791B-4C83-AA83-4F1939BBFF76}"/>
              </a:ext>
            </a:extLst>
          </p:cNvPr>
          <p:cNvCxnSpPr>
            <a:cxnSpLocks/>
          </p:cNvCxnSpPr>
          <p:nvPr/>
        </p:nvCxnSpPr>
        <p:spPr>
          <a:xfrm>
            <a:off x="3785383" y="6097263"/>
            <a:ext cx="1282787" cy="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sp>
        <p:nvSpPr>
          <p:cNvPr id="92" name="テキスト ボックス 91">
            <a:extLst>
              <a:ext uri="{FF2B5EF4-FFF2-40B4-BE49-F238E27FC236}">
                <a16:creationId xmlns:a16="http://schemas.microsoft.com/office/drawing/2014/main" id="{16DEE859-B82B-493B-9965-029A21DDFF54}"/>
              </a:ext>
            </a:extLst>
          </p:cNvPr>
          <p:cNvSpPr txBox="1"/>
          <p:nvPr/>
        </p:nvSpPr>
        <p:spPr>
          <a:xfrm>
            <a:off x="4955244" y="5813443"/>
            <a:ext cx="1794802" cy="430887"/>
          </a:xfrm>
          <a:prstGeom prst="rect">
            <a:avLst/>
          </a:prstGeom>
          <a:noFill/>
        </p:spPr>
        <p:txBody>
          <a:bodyPr wrap="square">
            <a:spAutoFit/>
          </a:bodyPr>
          <a:lstStyle/>
          <a:p>
            <a:r>
              <a:rPr lang="ja-JP" altLang="en-US" sz="1100" dirty="0">
                <a:latin typeface="BIZ UDPゴシック" panose="020B0400000000000000" pitchFamily="50" charset="-128"/>
                <a:ea typeface="BIZ UDPゴシック" panose="020B0400000000000000" pitchFamily="50" charset="-128"/>
              </a:rPr>
              <a:t>★</a:t>
            </a:r>
            <a:r>
              <a:rPr lang="en-US" altLang="ja-JP" sz="1100" dirty="0">
                <a:latin typeface="BIZ UDPゴシック" panose="020B0400000000000000" pitchFamily="50" charset="-128"/>
                <a:ea typeface="BIZ UDPゴシック" panose="020B0400000000000000" pitchFamily="50" charset="-128"/>
              </a:rPr>
              <a:t>10:00</a:t>
            </a:r>
          </a:p>
          <a:p>
            <a:r>
              <a:rPr lang="ja-JP" altLang="en-US" sz="1100" dirty="0">
                <a:latin typeface="BIZ UDPゴシック" panose="020B0400000000000000" pitchFamily="50" charset="-128"/>
                <a:ea typeface="BIZ UDPゴシック" panose="020B0400000000000000" pitchFamily="50" charset="-128"/>
              </a:rPr>
              <a:t>　　</a:t>
            </a:r>
            <a:r>
              <a:rPr lang="en-US" altLang="ja-JP" sz="1100" dirty="0">
                <a:latin typeface="BIZ UDPゴシック" panose="020B0400000000000000" pitchFamily="50" charset="-128"/>
                <a:ea typeface="BIZ UDPゴシック" panose="020B0400000000000000" pitchFamily="50" charset="-128"/>
              </a:rPr>
              <a:t>Web</a:t>
            </a:r>
            <a:r>
              <a:rPr lang="ja-JP" altLang="en-US" sz="1100" dirty="0">
                <a:latin typeface="BIZ UDPゴシック" panose="020B0400000000000000" pitchFamily="50" charset="-128"/>
                <a:ea typeface="BIZ UDPゴシック" panose="020B0400000000000000" pitchFamily="50" charset="-128"/>
              </a:rPr>
              <a:t>会議（府・市町村）</a:t>
            </a:r>
            <a:endParaRPr lang="en-US" altLang="ja-JP" sz="1100" dirty="0">
              <a:latin typeface="BIZ UDPゴシック" panose="020B0400000000000000" pitchFamily="50" charset="-128"/>
              <a:ea typeface="BIZ UDPゴシック" panose="020B0400000000000000" pitchFamily="50" charset="-128"/>
            </a:endParaRPr>
          </a:p>
        </p:txBody>
      </p:sp>
      <p:sp>
        <p:nvSpPr>
          <p:cNvPr id="45" name="タイトル 6">
            <a:extLst>
              <a:ext uri="{FF2B5EF4-FFF2-40B4-BE49-F238E27FC236}">
                <a16:creationId xmlns:a16="http://schemas.microsoft.com/office/drawing/2014/main" id="{01CB1B6F-8FE6-4F7C-AF62-D6F577EA2E18}"/>
              </a:ext>
            </a:extLst>
          </p:cNvPr>
          <p:cNvSpPr txBox="1">
            <a:spLocks/>
          </p:cNvSpPr>
          <p:nvPr/>
        </p:nvSpPr>
        <p:spPr>
          <a:xfrm>
            <a:off x="6916392" y="438602"/>
            <a:ext cx="2157015" cy="587111"/>
          </a:xfrm>
          <a:prstGeom prst="rect">
            <a:avLst/>
          </a:prstGeom>
          <a:solidFill>
            <a:schemeClr val="bg1"/>
          </a:solidFill>
          <a:ln>
            <a:solidFill>
              <a:schemeClr val="tx1"/>
            </a:solidFill>
          </a:ln>
        </p:spPr>
        <p:txBody>
          <a:bodyPr vert="horz" lIns="91440" tIns="45720" rIns="91440" bIns="45720" rtlCol="0" anchor="ct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r>
              <a:rPr lang="ja-JP" altLang="en-US" sz="1200" dirty="0">
                <a:latin typeface="BIZ UDP明朝 Medium" panose="02020500000000000000" pitchFamily="18" charset="-128"/>
                <a:ea typeface="BIZ UDP明朝 Medium" panose="02020500000000000000" pitchFamily="18" charset="-128"/>
              </a:rPr>
              <a:t>令和</a:t>
            </a:r>
            <a:r>
              <a:rPr lang="en-US" altLang="ja-JP" sz="1200" dirty="0">
                <a:latin typeface="BIZ UDP明朝 Medium" panose="02020500000000000000" pitchFamily="18" charset="-128"/>
                <a:ea typeface="BIZ UDP明朝 Medium" panose="02020500000000000000" pitchFamily="18" charset="-128"/>
              </a:rPr>
              <a:t>6</a:t>
            </a:r>
            <a:r>
              <a:rPr lang="ja-JP" altLang="en-US" sz="1200" dirty="0">
                <a:latin typeface="BIZ UDP明朝 Medium" panose="02020500000000000000" pitchFamily="18" charset="-128"/>
                <a:ea typeface="BIZ UDP明朝 Medium" panose="02020500000000000000" pitchFamily="18" charset="-128"/>
              </a:rPr>
              <a:t>年度 第</a:t>
            </a:r>
            <a:r>
              <a:rPr lang="en-US" altLang="ja-JP" sz="1200" dirty="0">
                <a:latin typeface="BIZ UDP明朝 Medium" panose="02020500000000000000" pitchFamily="18" charset="-128"/>
                <a:ea typeface="BIZ UDP明朝 Medium" panose="02020500000000000000" pitchFamily="18" charset="-128"/>
              </a:rPr>
              <a:t>1</a:t>
            </a:r>
            <a:r>
              <a:rPr lang="ja-JP" altLang="en-US" sz="1200" dirty="0">
                <a:latin typeface="BIZ UDP明朝 Medium" panose="02020500000000000000" pitchFamily="18" charset="-128"/>
                <a:ea typeface="BIZ UDP明朝 Medium" panose="02020500000000000000" pitchFamily="18" charset="-128"/>
              </a:rPr>
              <a:t>回 防災・危機</a:t>
            </a:r>
            <a:br>
              <a:rPr lang="en-US" altLang="ja-JP" sz="1200" dirty="0">
                <a:latin typeface="BIZ UDP明朝 Medium" panose="02020500000000000000" pitchFamily="18" charset="-128"/>
                <a:ea typeface="BIZ UDP明朝 Medium" panose="02020500000000000000" pitchFamily="18" charset="-128"/>
              </a:rPr>
            </a:br>
            <a:r>
              <a:rPr lang="ja-JP" altLang="en-US" sz="1200" dirty="0">
                <a:latin typeface="BIZ UDP明朝 Medium" panose="02020500000000000000" pitchFamily="18" charset="-128"/>
                <a:ea typeface="BIZ UDP明朝 Medium" panose="02020500000000000000" pitchFamily="18" charset="-128"/>
              </a:rPr>
              <a:t>管理対策推進本部会議</a:t>
            </a:r>
            <a:br>
              <a:rPr lang="en-US" altLang="ja-JP" sz="1200" dirty="0">
                <a:latin typeface="BIZ UDP明朝 Medium" panose="02020500000000000000" pitchFamily="18" charset="-128"/>
                <a:ea typeface="BIZ UDP明朝 Medium" panose="02020500000000000000" pitchFamily="18" charset="-128"/>
              </a:rPr>
            </a:br>
            <a:r>
              <a:rPr lang="ja-JP" altLang="en-US" sz="1200" dirty="0">
                <a:latin typeface="BIZ UDP明朝 Medium" panose="02020500000000000000" pitchFamily="18" charset="-128"/>
                <a:ea typeface="BIZ UDP明朝 Medium" panose="02020500000000000000" pitchFamily="18" charset="-128"/>
              </a:rPr>
              <a:t>資料を基に作成</a:t>
            </a:r>
          </a:p>
        </p:txBody>
      </p:sp>
    </p:spTree>
    <p:extLst>
      <p:ext uri="{BB962C8B-B14F-4D97-AF65-F5344CB8AC3E}">
        <p14:creationId xmlns:p14="http://schemas.microsoft.com/office/powerpoint/2010/main" val="39364505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88A302-88DE-F06C-96D2-1D167A349C7C}"/>
            </a:ext>
          </a:extLst>
        </p:cNvPr>
        <p:cNvGrpSpPr/>
        <p:nvPr/>
      </p:nvGrpSpPr>
      <p:grpSpPr>
        <a:xfrm>
          <a:off x="0" y="0"/>
          <a:ext cx="0" cy="0"/>
          <a:chOff x="0" y="0"/>
          <a:chExt cx="0" cy="0"/>
        </a:xfrm>
      </p:grpSpPr>
      <p:sp>
        <p:nvSpPr>
          <p:cNvPr id="2" name="正方形/長方形 1">
            <a:extLst>
              <a:ext uri="{FF2B5EF4-FFF2-40B4-BE49-F238E27FC236}">
                <a16:creationId xmlns:a16="http://schemas.microsoft.com/office/drawing/2014/main" id="{A87019B3-A325-037B-400A-BB0D902C76AC}"/>
              </a:ext>
            </a:extLst>
          </p:cNvPr>
          <p:cNvSpPr/>
          <p:nvPr/>
        </p:nvSpPr>
        <p:spPr>
          <a:xfrm>
            <a:off x="0" y="0"/>
            <a:ext cx="9144000" cy="425003"/>
          </a:xfrm>
          <a:prstGeom prst="rect">
            <a:avLst/>
          </a:prstGeom>
          <a:gradFill>
            <a:gsLst>
              <a:gs pos="0">
                <a:schemeClr val="accent1">
                  <a:lumMod val="5000"/>
                  <a:lumOff val="95000"/>
                </a:schemeClr>
              </a:gs>
              <a:gs pos="75000">
                <a:srgbClr val="00B050"/>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2000" dirty="0">
                <a:latin typeface="Meiryo UI" panose="020B0604030504040204" pitchFamily="50" charset="-128"/>
                <a:ea typeface="Meiryo UI" panose="020B0604030504040204" pitchFamily="50" charset="-128"/>
              </a:rPr>
              <a:t>3</a:t>
            </a:r>
            <a:r>
              <a:rPr lang="ja-JP" altLang="en-US" sz="2000" dirty="0">
                <a:latin typeface="Meiryo UI" panose="020B0604030504040204" pitchFamily="50" charset="-128"/>
                <a:ea typeface="Meiryo UI" panose="020B0604030504040204" pitchFamily="50" charset="-128"/>
              </a:rPr>
              <a:t>．南海トラフ地震臨時情報（巨大地震注意）発表を踏まえた大阪府の取組</a:t>
            </a:r>
            <a:endParaRPr kumimoji="1" lang="ja-JP" altLang="en-US" sz="2000" dirty="0">
              <a:latin typeface="Meiryo UI" panose="020B0604030504040204" pitchFamily="50" charset="-128"/>
              <a:ea typeface="Meiryo UI" panose="020B0604030504040204" pitchFamily="50" charset="-128"/>
            </a:endParaRPr>
          </a:p>
        </p:txBody>
      </p:sp>
      <p:sp>
        <p:nvSpPr>
          <p:cNvPr id="5" name="正方形/長方形 4">
            <a:extLst>
              <a:ext uri="{FF2B5EF4-FFF2-40B4-BE49-F238E27FC236}">
                <a16:creationId xmlns:a16="http://schemas.microsoft.com/office/drawing/2014/main" id="{9A7C9C43-8714-01F1-B5AC-7CB80B438BA1}"/>
              </a:ext>
            </a:extLst>
          </p:cNvPr>
          <p:cNvSpPr/>
          <p:nvPr/>
        </p:nvSpPr>
        <p:spPr>
          <a:xfrm>
            <a:off x="140043" y="634314"/>
            <a:ext cx="8863914" cy="6145427"/>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角丸四角形 15">
            <a:extLst>
              <a:ext uri="{FF2B5EF4-FFF2-40B4-BE49-F238E27FC236}">
                <a16:creationId xmlns:a16="http://schemas.microsoft.com/office/drawing/2014/main" id="{B6A041F6-9A0E-6135-698E-B28A1554E0D0}"/>
              </a:ext>
            </a:extLst>
          </p:cNvPr>
          <p:cNvSpPr/>
          <p:nvPr/>
        </p:nvSpPr>
        <p:spPr>
          <a:xfrm>
            <a:off x="67210" y="480601"/>
            <a:ext cx="4504790" cy="321972"/>
          </a:xfrm>
          <a:prstGeom prst="roundRect">
            <a:avLst>
              <a:gd name="adj" fmla="val 20973"/>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latin typeface="Meiryo UI" panose="020B0604030504040204" pitchFamily="50" charset="-128"/>
                <a:ea typeface="Meiryo UI" panose="020B0604030504040204" pitchFamily="50" charset="-128"/>
              </a:rPr>
              <a:t>臨時情報発表に関する今後の対応（今後の予定）</a:t>
            </a:r>
          </a:p>
        </p:txBody>
      </p:sp>
      <p:sp>
        <p:nvSpPr>
          <p:cNvPr id="7" name="スライド番号プレースホルダー 6">
            <a:extLst>
              <a:ext uri="{FF2B5EF4-FFF2-40B4-BE49-F238E27FC236}">
                <a16:creationId xmlns:a16="http://schemas.microsoft.com/office/drawing/2014/main" id="{71FBF474-1C98-EB9A-2A21-07D2E6FF9C7B}"/>
              </a:ext>
            </a:extLst>
          </p:cNvPr>
          <p:cNvSpPr>
            <a:spLocks noGrp="1"/>
          </p:cNvSpPr>
          <p:nvPr>
            <p:ph type="sldNum" sz="quarter" idx="12"/>
          </p:nvPr>
        </p:nvSpPr>
        <p:spPr>
          <a:xfrm>
            <a:off x="7019390" y="6379501"/>
            <a:ext cx="2057400" cy="365125"/>
          </a:xfrm>
        </p:spPr>
        <p:txBody>
          <a:bodyPr/>
          <a:lstStyle/>
          <a:p>
            <a:fld id="{72ACC13A-C490-4578-9842-9594D494F206}" type="slidenum">
              <a:rPr kumimoji="1" lang="ja-JP" altLang="en-US" sz="1200" smtClean="0">
                <a:latin typeface="Meiryo UI" panose="020B0604030504040204" pitchFamily="50" charset="-128"/>
                <a:ea typeface="Meiryo UI" panose="020B0604030504040204" pitchFamily="50" charset="-128"/>
              </a:rPr>
              <a:t>17</a:t>
            </a:fld>
            <a:endParaRPr kumimoji="1" lang="ja-JP" altLang="en-US" sz="1200" dirty="0">
              <a:latin typeface="Meiryo UI" panose="020B0604030504040204" pitchFamily="50" charset="-128"/>
              <a:ea typeface="Meiryo UI" panose="020B0604030504040204" pitchFamily="50" charset="-128"/>
            </a:endParaRPr>
          </a:p>
        </p:txBody>
      </p:sp>
      <p:sp>
        <p:nvSpPr>
          <p:cNvPr id="129" name="四角形: 角を丸くする 4">
            <a:extLst>
              <a:ext uri="{FF2B5EF4-FFF2-40B4-BE49-F238E27FC236}">
                <a16:creationId xmlns:a16="http://schemas.microsoft.com/office/drawing/2014/main" id="{8EFF067B-8412-42CD-ABFA-FD040BE74659}"/>
              </a:ext>
            </a:extLst>
          </p:cNvPr>
          <p:cNvSpPr/>
          <p:nvPr/>
        </p:nvSpPr>
        <p:spPr>
          <a:xfrm>
            <a:off x="284041" y="5652492"/>
            <a:ext cx="8617750" cy="971206"/>
          </a:xfrm>
          <a:prstGeom prst="roundRect">
            <a:avLst>
              <a:gd name="adj" fmla="val 12044"/>
            </a:avLst>
          </a:prstGeom>
          <a:solidFill>
            <a:schemeClr val="accent6">
              <a:lumMod val="40000"/>
              <a:lumOff val="60000"/>
            </a:schemeClr>
          </a:solidFill>
          <a:ln w="6350">
            <a:headEnd type="triangle"/>
          </a:ln>
        </p:spPr>
        <p:style>
          <a:lnRef idx="1">
            <a:schemeClr val="dk1"/>
          </a:lnRef>
          <a:fillRef idx="0">
            <a:schemeClr val="dk1"/>
          </a:fillRef>
          <a:effectRef idx="0">
            <a:schemeClr val="dk1"/>
          </a:effectRef>
          <a:fontRef idx="minor">
            <a:schemeClr val="tx1"/>
          </a:fontRef>
        </p:style>
        <p:txBody>
          <a:bodyPr rtlCol="0" anchor="t"/>
          <a:lstStyle/>
          <a:p>
            <a:r>
              <a:rPr lang="ja-JP" altLang="en-US" sz="1400" b="1" dirty="0">
                <a:latin typeface="Meiryo UI" panose="020B0604030504040204" pitchFamily="50" charset="-128"/>
                <a:ea typeface="Meiryo UI" panose="020B0604030504040204" pitchFamily="50" charset="-128"/>
              </a:rPr>
              <a:t>被害想定</a:t>
            </a:r>
            <a:r>
              <a:rPr lang="en-US" altLang="ja-JP" sz="1400" b="1" dirty="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様相・災害シナリオ</a:t>
            </a:r>
            <a:r>
              <a:rPr lang="en-US" altLang="ja-JP" sz="1400" b="1" dirty="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への留意事項</a:t>
            </a:r>
            <a:endParaRPr lang="en-US" altLang="ja-JP" sz="1400" b="1" dirty="0">
              <a:latin typeface="Meiryo UI" panose="020B0604030504040204" pitchFamily="50" charset="-128"/>
              <a:ea typeface="Meiryo UI" panose="020B0604030504040204" pitchFamily="50" charset="-128"/>
            </a:endParaRPr>
          </a:p>
          <a:p>
            <a:pPr marL="216000" indent="-216000">
              <a:buFont typeface="Wingdings" panose="05000000000000000000" pitchFamily="2" charset="2"/>
              <a:buChar char="l"/>
            </a:pPr>
            <a:r>
              <a:rPr lang="ja-JP" altLang="en-US" sz="1400" dirty="0">
                <a:latin typeface="Meiryo UI" panose="020B0604030504040204" pitchFamily="50" charset="-128"/>
                <a:ea typeface="Meiryo UI" panose="020B0604030504040204" pitchFamily="50" charset="-128"/>
              </a:rPr>
              <a:t>南海トラフ地震臨時情報（以降、臨時情報）が発表された場合、発災前から状況の変化が発生することになる。</a:t>
            </a:r>
            <a:endParaRPr lang="en-US" altLang="ja-JP" sz="1400" dirty="0">
              <a:latin typeface="Meiryo UI" panose="020B0604030504040204" pitchFamily="50" charset="-128"/>
              <a:ea typeface="Meiryo UI" panose="020B0604030504040204" pitchFamily="50" charset="-128"/>
            </a:endParaRPr>
          </a:p>
          <a:p>
            <a:pPr marL="216000" indent="-216000">
              <a:buFont typeface="Wingdings" panose="05000000000000000000" pitchFamily="2" charset="2"/>
              <a:buChar char="l"/>
            </a:pPr>
            <a:r>
              <a:rPr lang="ja-JP" altLang="en-US" sz="1400" dirty="0">
                <a:latin typeface="Meiryo UI" panose="020B0604030504040204" pitchFamily="50" charset="-128"/>
                <a:ea typeface="Meiryo UI" panose="020B0604030504040204" pitchFamily="50" charset="-128"/>
              </a:rPr>
              <a:t>現在、再び臨時情報が発表された際の対応を検討しており、その結果を踏まえて、災害シナリオに臨時情報が発表された場合として記載を行う。</a:t>
            </a:r>
            <a:endParaRPr lang="en-US" altLang="ja-JP" sz="1400" dirty="0">
              <a:latin typeface="Meiryo UI" panose="020B0604030504040204" pitchFamily="50" charset="-128"/>
              <a:ea typeface="Meiryo UI" panose="020B0604030504040204" pitchFamily="50" charset="-128"/>
            </a:endParaRPr>
          </a:p>
        </p:txBody>
      </p:sp>
      <p:sp>
        <p:nvSpPr>
          <p:cNvPr id="9" name="四角形: 角度付き 8">
            <a:extLst>
              <a:ext uri="{FF2B5EF4-FFF2-40B4-BE49-F238E27FC236}">
                <a16:creationId xmlns:a16="http://schemas.microsoft.com/office/drawing/2014/main" id="{3E10C1E2-D3FC-4E30-AEB9-AB404E2E340C}"/>
              </a:ext>
            </a:extLst>
          </p:cNvPr>
          <p:cNvSpPr/>
          <p:nvPr/>
        </p:nvSpPr>
        <p:spPr>
          <a:xfrm>
            <a:off x="13030200" y="152229"/>
            <a:ext cx="9601200" cy="522888"/>
          </a:xfrm>
          <a:prstGeom prst="bevel">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tx1"/>
                </a:solidFill>
                <a:latin typeface="BIZ UDPゴシック" panose="020B0400000000000000" pitchFamily="50" charset="-128"/>
                <a:ea typeface="BIZ UDPゴシック" panose="020B0400000000000000" pitchFamily="50" charset="-128"/>
              </a:rPr>
              <a:t>検討の進め方について</a:t>
            </a:r>
          </a:p>
        </p:txBody>
      </p:sp>
      <p:graphicFrame>
        <p:nvGraphicFramePr>
          <p:cNvPr id="10" name="表 4">
            <a:extLst>
              <a:ext uri="{FF2B5EF4-FFF2-40B4-BE49-F238E27FC236}">
                <a16:creationId xmlns:a16="http://schemas.microsoft.com/office/drawing/2014/main" id="{F43F8948-79AB-493E-B794-6A954B1B8C69}"/>
              </a:ext>
            </a:extLst>
          </p:cNvPr>
          <p:cNvGraphicFramePr>
            <a:graphicFrameLocks noGrp="1"/>
          </p:cNvGraphicFramePr>
          <p:nvPr>
            <p:extLst>
              <p:ext uri="{D42A27DB-BD31-4B8C-83A1-F6EECF244321}">
                <p14:modId xmlns:p14="http://schemas.microsoft.com/office/powerpoint/2010/main" val="4151483225"/>
              </p:ext>
            </p:extLst>
          </p:nvPr>
        </p:nvGraphicFramePr>
        <p:xfrm>
          <a:off x="11978968" y="763640"/>
          <a:ext cx="11703664" cy="5020501"/>
        </p:xfrm>
        <a:graphic>
          <a:graphicData uri="http://schemas.openxmlformats.org/drawingml/2006/table">
            <a:tbl>
              <a:tblPr firstRow="1" bandRow="1">
                <a:tableStyleId>{5940675A-B579-460E-94D1-54222C63F5DA}</a:tableStyleId>
              </a:tblPr>
              <a:tblGrid>
                <a:gridCol w="1830438">
                  <a:extLst>
                    <a:ext uri="{9D8B030D-6E8A-4147-A177-3AD203B41FA5}">
                      <a16:colId xmlns:a16="http://schemas.microsoft.com/office/drawing/2014/main" val="2212257101"/>
                    </a:ext>
                  </a:extLst>
                </a:gridCol>
                <a:gridCol w="9873226">
                  <a:extLst>
                    <a:ext uri="{9D8B030D-6E8A-4147-A177-3AD203B41FA5}">
                      <a16:colId xmlns:a16="http://schemas.microsoft.com/office/drawing/2014/main" val="789739370"/>
                    </a:ext>
                  </a:extLst>
                </a:gridCol>
              </a:tblGrid>
              <a:tr h="322102">
                <a:tc>
                  <a:txBody>
                    <a:bodyPr/>
                    <a:lstStyle/>
                    <a:p>
                      <a:pPr algn="ctr"/>
                      <a:r>
                        <a:rPr kumimoji="1" lang="ja-JP" altLang="en-US" dirty="0">
                          <a:latin typeface="BIZ UDPゴシック" panose="020B0400000000000000" pitchFamily="50" charset="-128"/>
                          <a:ea typeface="BIZ UDPゴシック" panose="020B0400000000000000" pitchFamily="50" charset="-128"/>
                        </a:rPr>
                        <a:t>区　分</a:t>
                      </a:r>
                    </a:p>
                  </a:txBody>
                  <a:tcPr anchor="ctr"/>
                </a:tc>
                <a:tc>
                  <a:txBody>
                    <a:bodyPr/>
                    <a:lstStyle/>
                    <a:p>
                      <a:pPr algn="ctr"/>
                      <a:r>
                        <a:rPr kumimoji="1" lang="ja-JP" altLang="en-US" dirty="0">
                          <a:latin typeface="BIZ UDPゴシック" panose="020B0400000000000000" pitchFamily="50" charset="-128"/>
                          <a:ea typeface="BIZ UDPゴシック" panose="020B0400000000000000" pitchFamily="50" charset="-128"/>
                        </a:rPr>
                        <a:t>今後の予定</a:t>
                      </a:r>
                    </a:p>
                  </a:txBody>
                  <a:tcPr anchor="ctr"/>
                </a:tc>
                <a:extLst>
                  <a:ext uri="{0D108BD9-81ED-4DB2-BD59-A6C34878D82A}">
                    <a16:rowId xmlns:a16="http://schemas.microsoft.com/office/drawing/2014/main" val="1911685163"/>
                  </a:ext>
                </a:extLst>
              </a:tr>
              <a:tr h="1529983">
                <a:tc>
                  <a:txBody>
                    <a:bodyPr/>
                    <a:lstStyle/>
                    <a:p>
                      <a:pPr algn="ctr"/>
                      <a:endParaRPr kumimoji="1" lang="en-US" altLang="ja-JP" dirty="0">
                        <a:latin typeface="BIZ UDPゴシック" panose="020B0400000000000000" pitchFamily="50" charset="-128"/>
                        <a:ea typeface="BIZ UDPゴシック" panose="020B0400000000000000" pitchFamily="50" charset="-128"/>
                      </a:endParaRPr>
                    </a:p>
                    <a:p>
                      <a:pPr algn="ctr"/>
                      <a:endParaRPr kumimoji="1" lang="en-US" altLang="ja-JP" dirty="0">
                        <a:latin typeface="BIZ UDPゴシック" panose="020B0400000000000000" pitchFamily="50" charset="-128"/>
                        <a:ea typeface="BIZ UDPゴシック" panose="020B0400000000000000" pitchFamily="50" charset="-128"/>
                      </a:endParaRPr>
                    </a:p>
                    <a:p>
                      <a:pPr algn="ctr"/>
                      <a:endParaRPr kumimoji="1" lang="en-US" altLang="ja-JP" dirty="0">
                        <a:latin typeface="BIZ UDPゴシック" panose="020B0400000000000000" pitchFamily="50" charset="-128"/>
                        <a:ea typeface="BIZ UDPゴシック" panose="020B0400000000000000" pitchFamily="50" charset="-128"/>
                      </a:endParaRPr>
                    </a:p>
                    <a:p>
                      <a:pPr algn="ctr"/>
                      <a:r>
                        <a:rPr kumimoji="1" lang="ja-JP" altLang="en-US" dirty="0">
                          <a:latin typeface="BIZ UDPゴシック" panose="020B0400000000000000" pitchFamily="50" charset="-128"/>
                          <a:ea typeface="BIZ UDPゴシック" panose="020B0400000000000000" pitchFamily="50" charset="-128"/>
                        </a:rPr>
                        <a:t>国の動き</a:t>
                      </a:r>
                      <a:endParaRPr kumimoji="1" lang="en-US" altLang="ja-JP" dirty="0">
                        <a:latin typeface="BIZ UDPゴシック" panose="020B0400000000000000" pitchFamily="50" charset="-128"/>
                        <a:ea typeface="BIZ UDPゴシック" panose="020B0400000000000000" pitchFamily="50" charset="-128"/>
                      </a:endParaRPr>
                    </a:p>
                    <a:p>
                      <a:pPr algn="ctr"/>
                      <a:endParaRPr kumimoji="1" lang="en-US" altLang="ja-JP" dirty="0">
                        <a:latin typeface="BIZ UDPゴシック" panose="020B0400000000000000" pitchFamily="50" charset="-128"/>
                        <a:ea typeface="BIZ UDPゴシック" panose="020B0400000000000000" pitchFamily="50" charset="-128"/>
                      </a:endParaRPr>
                    </a:p>
                    <a:p>
                      <a:pPr algn="ctr"/>
                      <a:endParaRPr kumimoji="1" lang="ja-JP" altLang="en-US" dirty="0">
                        <a:latin typeface="BIZ UDPゴシック" panose="020B0400000000000000" pitchFamily="50" charset="-128"/>
                        <a:ea typeface="BIZ UDPゴシック" panose="020B0400000000000000" pitchFamily="50" charset="-128"/>
                      </a:endParaRPr>
                    </a:p>
                  </a:txBody>
                  <a:tcPr anchor="ctr"/>
                </a:tc>
                <a:tc>
                  <a:txBody>
                    <a:bodyPr/>
                    <a:lstStyle/>
                    <a:p>
                      <a:endParaRPr kumimoji="1" lang="ja-JP" altLang="en-US"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2575876109"/>
                  </a:ext>
                </a:extLst>
              </a:tr>
              <a:tr h="1431056">
                <a:tc>
                  <a:txBody>
                    <a:bodyPr/>
                    <a:lstStyle/>
                    <a:p>
                      <a:pPr algn="ctr"/>
                      <a:endParaRPr kumimoji="1" lang="en-US" altLang="ja-JP" dirty="0">
                        <a:latin typeface="BIZ UDPゴシック" panose="020B0400000000000000" pitchFamily="50" charset="-128"/>
                        <a:ea typeface="BIZ UDPゴシック" panose="020B0400000000000000" pitchFamily="50" charset="-128"/>
                      </a:endParaRPr>
                    </a:p>
                    <a:p>
                      <a:pPr algn="ctr"/>
                      <a:endParaRPr kumimoji="1" lang="en-US" altLang="ja-JP" dirty="0">
                        <a:latin typeface="BIZ UDPゴシック" panose="020B0400000000000000" pitchFamily="50" charset="-128"/>
                        <a:ea typeface="BIZ UDPゴシック" panose="020B0400000000000000" pitchFamily="50" charset="-128"/>
                      </a:endParaRPr>
                    </a:p>
                    <a:p>
                      <a:pPr algn="ctr"/>
                      <a:endParaRPr kumimoji="1" lang="en-US" altLang="ja-JP" dirty="0">
                        <a:latin typeface="BIZ UDPゴシック" panose="020B0400000000000000" pitchFamily="50" charset="-128"/>
                        <a:ea typeface="BIZ UDPゴシック" panose="020B0400000000000000" pitchFamily="50" charset="-128"/>
                      </a:endParaRPr>
                    </a:p>
                    <a:p>
                      <a:pPr algn="ctr"/>
                      <a:r>
                        <a:rPr kumimoji="1" lang="ja-JP" altLang="en-US" dirty="0">
                          <a:latin typeface="BIZ UDPゴシック" panose="020B0400000000000000" pitchFamily="50" charset="-128"/>
                          <a:ea typeface="BIZ UDPゴシック" panose="020B0400000000000000" pitchFamily="50" charset="-128"/>
                        </a:rPr>
                        <a:t>庁内検討</a:t>
                      </a:r>
                      <a:endParaRPr kumimoji="1" lang="en-US" altLang="ja-JP" dirty="0">
                        <a:latin typeface="BIZ UDPゴシック" panose="020B0400000000000000" pitchFamily="50" charset="-128"/>
                        <a:ea typeface="BIZ UDPゴシック" panose="020B0400000000000000" pitchFamily="50" charset="-128"/>
                      </a:endParaRPr>
                    </a:p>
                    <a:p>
                      <a:pPr algn="ctr"/>
                      <a:endParaRPr kumimoji="1" lang="en-US" altLang="ja-JP" dirty="0">
                        <a:latin typeface="BIZ UDPゴシック" panose="020B0400000000000000" pitchFamily="50" charset="-128"/>
                        <a:ea typeface="BIZ UDPゴシック" panose="020B0400000000000000" pitchFamily="50" charset="-128"/>
                      </a:endParaRPr>
                    </a:p>
                    <a:p>
                      <a:pPr algn="ctr"/>
                      <a:endParaRPr kumimoji="1" lang="en-US" altLang="ja-JP" dirty="0">
                        <a:latin typeface="BIZ UDPゴシック" panose="020B0400000000000000" pitchFamily="50" charset="-128"/>
                        <a:ea typeface="BIZ UDPゴシック" panose="020B0400000000000000" pitchFamily="50" charset="-128"/>
                      </a:endParaRPr>
                    </a:p>
                    <a:p>
                      <a:pPr algn="ctr"/>
                      <a:endParaRPr kumimoji="1" lang="en-US" altLang="ja-JP" dirty="0">
                        <a:latin typeface="BIZ UDPゴシック" panose="020B0400000000000000" pitchFamily="50" charset="-128"/>
                        <a:ea typeface="BIZ UDPゴシック" panose="020B0400000000000000" pitchFamily="50" charset="-128"/>
                      </a:endParaRPr>
                    </a:p>
                    <a:p>
                      <a:pPr algn="ctr"/>
                      <a:endParaRPr kumimoji="1" lang="ja-JP" altLang="en-US" dirty="0">
                        <a:latin typeface="BIZ UDPゴシック" panose="020B0400000000000000" pitchFamily="50" charset="-128"/>
                        <a:ea typeface="BIZ UDPゴシック" panose="020B0400000000000000" pitchFamily="50" charset="-128"/>
                      </a:endParaRPr>
                    </a:p>
                  </a:txBody>
                  <a:tcPr anchor="ctr"/>
                </a:tc>
                <a:tc>
                  <a:txBody>
                    <a:bodyPr/>
                    <a:lstStyle/>
                    <a:p>
                      <a:endParaRPr kumimoji="1" lang="ja-JP" altLang="en-US"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3073687080"/>
                  </a:ext>
                </a:extLst>
              </a:tr>
              <a:tr h="1431056">
                <a:tc>
                  <a:txBody>
                    <a:bodyPr/>
                    <a:lstStyle/>
                    <a:p>
                      <a:pPr algn="ctr"/>
                      <a:r>
                        <a:rPr kumimoji="1" lang="ja-JP" altLang="en-US" dirty="0">
                          <a:latin typeface="BIZ UDPゴシック" panose="020B0400000000000000" pitchFamily="50" charset="-128"/>
                          <a:ea typeface="BIZ UDPゴシック" panose="020B0400000000000000" pitchFamily="50" charset="-128"/>
                        </a:rPr>
                        <a:t>市町村</a:t>
                      </a:r>
                      <a:endParaRPr kumimoji="1" lang="en-US" altLang="ja-JP" dirty="0">
                        <a:latin typeface="BIZ UDPゴシック" panose="020B0400000000000000" pitchFamily="50" charset="-128"/>
                        <a:ea typeface="BIZ UDPゴシック" panose="020B0400000000000000" pitchFamily="50" charset="-128"/>
                      </a:endParaRPr>
                    </a:p>
                    <a:p>
                      <a:pPr algn="ctr"/>
                      <a:r>
                        <a:rPr kumimoji="1" lang="ja-JP" altLang="en-US" dirty="0">
                          <a:latin typeface="BIZ UDPゴシック" panose="020B0400000000000000" pitchFamily="50" charset="-128"/>
                          <a:ea typeface="BIZ UDPゴシック" panose="020B0400000000000000" pitchFamily="50" charset="-128"/>
                        </a:rPr>
                        <a:t>との調整</a:t>
                      </a:r>
                    </a:p>
                  </a:txBody>
                  <a:tcPr anchor="ctr"/>
                </a:tc>
                <a:tc>
                  <a:txBody>
                    <a:bodyPr/>
                    <a:lstStyle/>
                    <a:p>
                      <a:endParaRPr kumimoji="1" lang="ja-JP" altLang="en-US"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1319192290"/>
                  </a:ext>
                </a:extLst>
              </a:tr>
            </a:tbl>
          </a:graphicData>
        </a:graphic>
      </p:graphicFrame>
      <p:sp>
        <p:nvSpPr>
          <p:cNvPr id="11" name="テキスト ボックス 10">
            <a:extLst>
              <a:ext uri="{FF2B5EF4-FFF2-40B4-BE49-F238E27FC236}">
                <a16:creationId xmlns:a16="http://schemas.microsoft.com/office/drawing/2014/main" id="{34369CF9-5E0E-47F4-AE18-DF9C6DDD8BDB}"/>
              </a:ext>
            </a:extLst>
          </p:cNvPr>
          <p:cNvSpPr txBox="1"/>
          <p:nvPr/>
        </p:nvSpPr>
        <p:spPr>
          <a:xfrm>
            <a:off x="14649805" y="1668904"/>
            <a:ext cx="604653" cy="369332"/>
          </a:xfrm>
          <a:prstGeom prst="rect">
            <a:avLst/>
          </a:prstGeom>
          <a:noFill/>
          <a:ln>
            <a:solidFill>
              <a:srgbClr val="FF0000"/>
            </a:solidFill>
          </a:ln>
        </p:spPr>
        <p:txBody>
          <a:bodyPr wrap="none" rtlCol="0">
            <a:spAutoFit/>
          </a:bodyPr>
          <a:lstStyle/>
          <a:p>
            <a:r>
              <a:rPr kumimoji="1" lang="ja-JP" altLang="en-US" dirty="0">
                <a:latin typeface="BIZ UDPゴシック" panose="020B0400000000000000" pitchFamily="50" charset="-128"/>
                <a:ea typeface="BIZ UDPゴシック" panose="020B0400000000000000" pitchFamily="50" charset="-128"/>
              </a:rPr>
              <a:t>ＷＧ</a:t>
            </a:r>
          </a:p>
        </p:txBody>
      </p:sp>
      <p:sp>
        <p:nvSpPr>
          <p:cNvPr id="12" name="テキスト ボックス 11">
            <a:extLst>
              <a:ext uri="{FF2B5EF4-FFF2-40B4-BE49-F238E27FC236}">
                <a16:creationId xmlns:a16="http://schemas.microsoft.com/office/drawing/2014/main" id="{552718EE-F7A7-434A-A6BC-8D1ACFBF8217}"/>
              </a:ext>
            </a:extLst>
          </p:cNvPr>
          <p:cNvSpPr txBox="1"/>
          <p:nvPr/>
        </p:nvSpPr>
        <p:spPr>
          <a:xfrm>
            <a:off x="19736735" y="1668904"/>
            <a:ext cx="604653" cy="369332"/>
          </a:xfrm>
          <a:prstGeom prst="rect">
            <a:avLst/>
          </a:prstGeom>
          <a:noFill/>
          <a:ln>
            <a:solidFill>
              <a:srgbClr val="FF0000"/>
            </a:solidFill>
          </a:ln>
        </p:spPr>
        <p:txBody>
          <a:bodyPr wrap="none" rtlCol="0">
            <a:spAutoFit/>
          </a:bodyPr>
          <a:lstStyle/>
          <a:p>
            <a:r>
              <a:rPr kumimoji="1" lang="ja-JP" altLang="en-US" dirty="0">
                <a:latin typeface="BIZ UDPゴシック" panose="020B0400000000000000" pitchFamily="50" charset="-128"/>
                <a:ea typeface="BIZ UDPゴシック" panose="020B0400000000000000" pitchFamily="50" charset="-128"/>
              </a:rPr>
              <a:t>ＷＧ</a:t>
            </a:r>
          </a:p>
        </p:txBody>
      </p:sp>
      <p:sp>
        <p:nvSpPr>
          <p:cNvPr id="13" name="テキスト ボックス 12">
            <a:extLst>
              <a:ext uri="{FF2B5EF4-FFF2-40B4-BE49-F238E27FC236}">
                <a16:creationId xmlns:a16="http://schemas.microsoft.com/office/drawing/2014/main" id="{CF45A20A-ED1E-489D-A536-2B1DE2E6E33C}"/>
              </a:ext>
            </a:extLst>
          </p:cNvPr>
          <p:cNvSpPr txBox="1"/>
          <p:nvPr/>
        </p:nvSpPr>
        <p:spPr>
          <a:xfrm>
            <a:off x="15810105" y="2386547"/>
            <a:ext cx="2592376" cy="369332"/>
          </a:xfrm>
          <a:prstGeom prst="rect">
            <a:avLst/>
          </a:prstGeom>
          <a:solidFill>
            <a:schemeClr val="bg1"/>
          </a:solidFill>
          <a:ln w="28575">
            <a:solidFill>
              <a:srgbClr val="FF0000"/>
            </a:solidFill>
          </a:ln>
        </p:spPr>
        <p:txBody>
          <a:bodyPr wrap="none" rtlCol="0">
            <a:spAutoFit/>
          </a:bodyPr>
          <a:lstStyle/>
          <a:p>
            <a:r>
              <a:rPr kumimoji="1" lang="ja-JP" altLang="en-US" dirty="0">
                <a:latin typeface="BIZ UDPゴシック" panose="020B0400000000000000" pitchFamily="50" charset="-128"/>
                <a:ea typeface="BIZ UDPゴシック" panose="020B0400000000000000" pitchFamily="50" charset="-128"/>
              </a:rPr>
              <a:t>自治体等へのアンケート</a:t>
            </a:r>
          </a:p>
        </p:txBody>
      </p:sp>
      <p:sp>
        <p:nvSpPr>
          <p:cNvPr id="14" name="矢印: 上 13">
            <a:extLst>
              <a:ext uri="{FF2B5EF4-FFF2-40B4-BE49-F238E27FC236}">
                <a16:creationId xmlns:a16="http://schemas.microsoft.com/office/drawing/2014/main" id="{6F330FC3-5C9A-41B5-9792-D746E76C98F2}"/>
              </a:ext>
            </a:extLst>
          </p:cNvPr>
          <p:cNvSpPr/>
          <p:nvPr/>
        </p:nvSpPr>
        <p:spPr>
          <a:xfrm>
            <a:off x="17011001" y="1983071"/>
            <a:ext cx="324464" cy="282677"/>
          </a:xfrm>
          <a:prstGeom prst="up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矢印: 右 14">
            <a:extLst>
              <a:ext uri="{FF2B5EF4-FFF2-40B4-BE49-F238E27FC236}">
                <a16:creationId xmlns:a16="http://schemas.microsoft.com/office/drawing/2014/main" id="{6BE8ADC5-D5FC-4AE5-A666-8362196ECD20}"/>
              </a:ext>
            </a:extLst>
          </p:cNvPr>
          <p:cNvSpPr/>
          <p:nvPr/>
        </p:nvSpPr>
        <p:spPr>
          <a:xfrm>
            <a:off x="15385782" y="1515649"/>
            <a:ext cx="4176028" cy="547854"/>
          </a:xfrm>
          <a:prstGeom prst="right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E7882575-95F5-4232-B856-184DBC37291C}"/>
              </a:ext>
            </a:extLst>
          </p:cNvPr>
          <p:cNvSpPr txBox="1"/>
          <p:nvPr/>
        </p:nvSpPr>
        <p:spPr>
          <a:xfrm>
            <a:off x="19665656" y="1290654"/>
            <a:ext cx="774571" cy="307777"/>
          </a:xfrm>
          <a:prstGeom prst="rect">
            <a:avLst/>
          </a:prstGeom>
          <a:noFill/>
        </p:spPr>
        <p:txBody>
          <a:bodyPr wrap="none" rtlCol="0">
            <a:spAutoFit/>
          </a:bodyPr>
          <a:lstStyle/>
          <a:p>
            <a:r>
              <a:rPr kumimoji="1" lang="en-US" altLang="ja-JP" sz="1400" dirty="0">
                <a:latin typeface="BIZ UDPゴシック" panose="020B0400000000000000" pitchFamily="50" charset="-128"/>
                <a:ea typeface="BIZ UDPゴシック" panose="020B0400000000000000" pitchFamily="50" charset="-128"/>
              </a:rPr>
              <a:t>11/26</a:t>
            </a:r>
            <a:endParaRPr kumimoji="1" lang="ja-JP" altLang="en-US" sz="1400" dirty="0">
              <a:latin typeface="BIZ UDPゴシック" panose="020B0400000000000000" pitchFamily="50" charset="-128"/>
              <a:ea typeface="BIZ UDPゴシック" panose="020B0400000000000000" pitchFamily="50" charset="-128"/>
            </a:endParaRPr>
          </a:p>
        </p:txBody>
      </p:sp>
      <p:sp>
        <p:nvSpPr>
          <p:cNvPr id="17" name="テキスト ボックス 16">
            <a:extLst>
              <a:ext uri="{FF2B5EF4-FFF2-40B4-BE49-F238E27FC236}">
                <a16:creationId xmlns:a16="http://schemas.microsoft.com/office/drawing/2014/main" id="{5696FC3F-8570-45FB-950E-BE867899223F}"/>
              </a:ext>
            </a:extLst>
          </p:cNvPr>
          <p:cNvSpPr txBox="1"/>
          <p:nvPr/>
        </p:nvSpPr>
        <p:spPr>
          <a:xfrm>
            <a:off x="14656217" y="1282981"/>
            <a:ext cx="546945" cy="307777"/>
          </a:xfrm>
          <a:prstGeom prst="rect">
            <a:avLst/>
          </a:prstGeom>
          <a:noFill/>
        </p:spPr>
        <p:txBody>
          <a:bodyPr wrap="none" rtlCol="0">
            <a:spAutoFit/>
          </a:bodyPr>
          <a:lstStyle/>
          <a:p>
            <a:r>
              <a:rPr kumimoji="1" lang="ja-JP" altLang="en-US" sz="1400" dirty="0">
                <a:latin typeface="BIZ UDPゴシック" panose="020B0400000000000000" pitchFamily="50" charset="-128"/>
                <a:ea typeface="BIZ UDPゴシック" panose="020B0400000000000000" pitchFamily="50" charset="-128"/>
              </a:rPr>
              <a:t>９</a:t>
            </a:r>
            <a:r>
              <a:rPr kumimoji="1" lang="en-US" altLang="ja-JP" sz="1400" dirty="0">
                <a:latin typeface="BIZ UDPゴシック" panose="020B0400000000000000" pitchFamily="50" charset="-128"/>
                <a:ea typeface="BIZ UDPゴシック" panose="020B0400000000000000" pitchFamily="50" charset="-128"/>
              </a:rPr>
              <a:t>/</a:t>
            </a:r>
            <a:r>
              <a:rPr kumimoji="1" lang="ja-JP" altLang="en-US" sz="1400" dirty="0">
                <a:latin typeface="BIZ UDPゴシック" panose="020B0400000000000000" pitchFamily="50" charset="-128"/>
                <a:ea typeface="BIZ UDPゴシック" panose="020B0400000000000000" pitchFamily="50" charset="-128"/>
              </a:rPr>
              <a:t>９</a:t>
            </a:r>
          </a:p>
        </p:txBody>
      </p:sp>
      <p:sp>
        <p:nvSpPr>
          <p:cNvPr id="18" name="矢印: 右 17">
            <a:extLst>
              <a:ext uri="{FF2B5EF4-FFF2-40B4-BE49-F238E27FC236}">
                <a16:creationId xmlns:a16="http://schemas.microsoft.com/office/drawing/2014/main" id="{41288FCF-7397-417D-8C00-379E109343BF}"/>
              </a:ext>
            </a:extLst>
          </p:cNvPr>
          <p:cNvSpPr/>
          <p:nvPr/>
        </p:nvSpPr>
        <p:spPr>
          <a:xfrm>
            <a:off x="20574015" y="1482665"/>
            <a:ext cx="604653" cy="526646"/>
          </a:xfrm>
          <a:prstGeom prst="right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a:extLst>
              <a:ext uri="{FF2B5EF4-FFF2-40B4-BE49-F238E27FC236}">
                <a16:creationId xmlns:a16="http://schemas.microsoft.com/office/drawing/2014/main" id="{34E662EC-2333-402A-86C3-DA6EA4416362}"/>
              </a:ext>
            </a:extLst>
          </p:cNvPr>
          <p:cNvSpPr txBox="1"/>
          <p:nvPr/>
        </p:nvSpPr>
        <p:spPr>
          <a:xfrm>
            <a:off x="21327044" y="1700424"/>
            <a:ext cx="604653" cy="369332"/>
          </a:xfrm>
          <a:prstGeom prst="rect">
            <a:avLst/>
          </a:prstGeom>
          <a:noFill/>
          <a:ln>
            <a:solidFill>
              <a:srgbClr val="FF0000"/>
            </a:solidFill>
          </a:ln>
        </p:spPr>
        <p:txBody>
          <a:bodyPr wrap="none" rtlCol="0">
            <a:spAutoFit/>
          </a:bodyPr>
          <a:lstStyle/>
          <a:p>
            <a:r>
              <a:rPr kumimoji="1" lang="ja-JP" altLang="en-US" dirty="0">
                <a:latin typeface="BIZ UDPゴシック" panose="020B0400000000000000" pitchFamily="50" charset="-128"/>
                <a:ea typeface="BIZ UDPゴシック" panose="020B0400000000000000" pitchFamily="50" charset="-128"/>
              </a:rPr>
              <a:t>ＷＧ</a:t>
            </a:r>
          </a:p>
        </p:txBody>
      </p:sp>
      <p:sp>
        <p:nvSpPr>
          <p:cNvPr id="20" name="テキスト ボックス 19">
            <a:extLst>
              <a:ext uri="{FF2B5EF4-FFF2-40B4-BE49-F238E27FC236}">
                <a16:creationId xmlns:a16="http://schemas.microsoft.com/office/drawing/2014/main" id="{936F1C2C-B1D5-47A5-99C1-AE4BCA9FC258}"/>
              </a:ext>
            </a:extLst>
          </p:cNvPr>
          <p:cNvSpPr txBox="1"/>
          <p:nvPr/>
        </p:nvSpPr>
        <p:spPr>
          <a:xfrm>
            <a:off x="21904864" y="1608988"/>
            <a:ext cx="1005403" cy="338554"/>
          </a:xfrm>
          <a:prstGeom prst="rect">
            <a:avLst/>
          </a:prstGeom>
          <a:noFill/>
        </p:spPr>
        <p:txBody>
          <a:bodyPr wrap="none" rtlCol="0">
            <a:spAutoFit/>
          </a:bodyPr>
          <a:lstStyle/>
          <a:p>
            <a:r>
              <a:rPr kumimoji="1" lang="ja-JP" altLang="en-US" sz="1600" dirty="0">
                <a:latin typeface="BIZ UDPゴシック" panose="020B0400000000000000" pitchFamily="50" charset="-128"/>
                <a:ea typeface="BIZ UDPゴシック" panose="020B0400000000000000" pitchFamily="50" charset="-128"/>
              </a:rPr>
              <a:t>時期未定</a:t>
            </a:r>
          </a:p>
        </p:txBody>
      </p:sp>
      <p:sp>
        <p:nvSpPr>
          <p:cNvPr id="21" name="テキスト ボックス 20">
            <a:extLst>
              <a:ext uri="{FF2B5EF4-FFF2-40B4-BE49-F238E27FC236}">
                <a16:creationId xmlns:a16="http://schemas.microsoft.com/office/drawing/2014/main" id="{BF27EE09-C970-45D2-8130-45BCA3B112D9}"/>
              </a:ext>
            </a:extLst>
          </p:cNvPr>
          <p:cNvSpPr txBox="1"/>
          <p:nvPr/>
        </p:nvSpPr>
        <p:spPr>
          <a:xfrm>
            <a:off x="19276673" y="2054538"/>
            <a:ext cx="1524776" cy="307777"/>
          </a:xfrm>
          <a:prstGeom prst="rect">
            <a:avLst/>
          </a:prstGeom>
          <a:noFill/>
        </p:spPr>
        <p:txBody>
          <a:bodyPr wrap="none" rtlCol="0">
            <a:spAutoFit/>
          </a:bodyPr>
          <a:lstStyle/>
          <a:p>
            <a:r>
              <a:rPr kumimoji="1" lang="ja-JP" altLang="en-US" sz="1400" dirty="0">
                <a:latin typeface="BIZ UDPゴシック" panose="020B0400000000000000" pitchFamily="50" charset="-128"/>
                <a:ea typeface="BIZ UDPゴシック" panose="020B0400000000000000" pitchFamily="50" charset="-128"/>
              </a:rPr>
              <a:t>（アンケート結果）</a:t>
            </a:r>
          </a:p>
        </p:txBody>
      </p:sp>
      <p:sp>
        <p:nvSpPr>
          <p:cNvPr id="22" name="テキスト ボックス 21">
            <a:extLst>
              <a:ext uri="{FF2B5EF4-FFF2-40B4-BE49-F238E27FC236}">
                <a16:creationId xmlns:a16="http://schemas.microsoft.com/office/drawing/2014/main" id="{1BE0C429-EFB4-448F-997B-BB43E859A55E}"/>
              </a:ext>
            </a:extLst>
          </p:cNvPr>
          <p:cNvSpPr txBox="1"/>
          <p:nvPr/>
        </p:nvSpPr>
        <p:spPr>
          <a:xfrm>
            <a:off x="21056642" y="2083967"/>
            <a:ext cx="1196161" cy="307777"/>
          </a:xfrm>
          <a:prstGeom prst="rect">
            <a:avLst/>
          </a:prstGeom>
          <a:noFill/>
        </p:spPr>
        <p:txBody>
          <a:bodyPr wrap="none" rtlCol="0">
            <a:spAutoFit/>
          </a:bodyPr>
          <a:lstStyle/>
          <a:p>
            <a:r>
              <a:rPr kumimoji="1" lang="ja-JP" altLang="en-US" sz="1400" dirty="0">
                <a:latin typeface="BIZ UDPゴシック" panose="020B0400000000000000" pitchFamily="50" charset="-128"/>
                <a:ea typeface="BIZ UDPゴシック" panose="020B0400000000000000" pitchFamily="50" charset="-128"/>
              </a:rPr>
              <a:t>（とりまとめ）</a:t>
            </a:r>
          </a:p>
        </p:txBody>
      </p:sp>
      <p:sp>
        <p:nvSpPr>
          <p:cNvPr id="23" name="正方形/長方形 22">
            <a:extLst>
              <a:ext uri="{FF2B5EF4-FFF2-40B4-BE49-F238E27FC236}">
                <a16:creationId xmlns:a16="http://schemas.microsoft.com/office/drawing/2014/main" id="{4FA80CFA-85DD-4427-857D-BC5C35DCE684}"/>
              </a:ext>
            </a:extLst>
          </p:cNvPr>
          <p:cNvSpPr/>
          <p:nvPr/>
        </p:nvSpPr>
        <p:spPr>
          <a:xfrm>
            <a:off x="13883730" y="1223551"/>
            <a:ext cx="9072950" cy="1598141"/>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a:extLst>
              <a:ext uri="{FF2B5EF4-FFF2-40B4-BE49-F238E27FC236}">
                <a16:creationId xmlns:a16="http://schemas.microsoft.com/office/drawing/2014/main" id="{69C786A4-6EFB-488B-92CD-688D3037E927}"/>
              </a:ext>
            </a:extLst>
          </p:cNvPr>
          <p:cNvSpPr txBox="1"/>
          <p:nvPr/>
        </p:nvSpPr>
        <p:spPr>
          <a:xfrm>
            <a:off x="15305631" y="2882755"/>
            <a:ext cx="646331" cy="2232000"/>
          </a:xfrm>
          <a:prstGeom prst="rect">
            <a:avLst/>
          </a:prstGeom>
          <a:solidFill>
            <a:schemeClr val="accent1">
              <a:lumMod val="75000"/>
            </a:schemeClr>
          </a:solidFill>
        </p:spPr>
        <p:txBody>
          <a:bodyPr vert="eaVert" wrap="square" rtlCol="0">
            <a:spAutoFit/>
          </a:bodyPr>
          <a:lstStyle/>
          <a:p>
            <a:pPr algn="ctr"/>
            <a:r>
              <a:rPr kumimoji="1" lang="ja-JP" altLang="en-US" sz="1500" b="1" dirty="0">
                <a:solidFill>
                  <a:schemeClr val="bg1"/>
                </a:solidFill>
                <a:latin typeface="BIZ UDPゴシック" panose="020B0400000000000000" pitchFamily="50" charset="-128"/>
                <a:ea typeface="BIZ UDPゴシック" panose="020B0400000000000000" pitchFamily="50" charset="-128"/>
              </a:rPr>
              <a:t>第１回大阪府防災・危機</a:t>
            </a:r>
            <a:endParaRPr kumimoji="1" lang="en-US" altLang="ja-JP" sz="1500" b="1" dirty="0">
              <a:solidFill>
                <a:schemeClr val="bg1"/>
              </a:solidFill>
              <a:latin typeface="BIZ UDPゴシック" panose="020B0400000000000000" pitchFamily="50" charset="-128"/>
              <a:ea typeface="BIZ UDPゴシック" panose="020B0400000000000000" pitchFamily="50" charset="-128"/>
            </a:endParaRPr>
          </a:p>
          <a:p>
            <a:pPr algn="ctr"/>
            <a:r>
              <a:rPr kumimoji="1" lang="ja-JP" altLang="en-US" sz="1500" b="1" dirty="0">
                <a:solidFill>
                  <a:schemeClr val="bg1"/>
                </a:solidFill>
                <a:latin typeface="BIZ UDPゴシック" panose="020B0400000000000000" pitchFamily="50" charset="-128"/>
                <a:ea typeface="BIZ UDPゴシック" panose="020B0400000000000000" pitchFamily="50" charset="-128"/>
              </a:rPr>
              <a:t>管理対策推進本部会議　　</a:t>
            </a:r>
          </a:p>
        </p:txBody>
      </p:sp>
      <p:sp>
        <p:nvSpPr>
          <p:cNvPr id="25" name="テキスト ボックス 24">
            <a:extLst>
              <a:ext uri="{FF2B5EF4-FFF2-40B4-BE49-F238E27FC236}">
                <a16:creationId xmlns:a16="http://schemas.microsoft.com/office/drawing/2014/main" id="{BE9E6FA9-4FD4-4918-AAAC-4F10F24D8AF9}"/>
              </a:ext>
            </a:extLst>
          </p:cNvPr>
          <p:cNvSpPr txBox="1"/>
          <p:nvPr/>
        </p:nvSpPr>
        <p:spPr>
          <a:xfrm>
            <a:off x="19893887" y="3673728"/>
            <a:ext cx="1300356" cy="276999"/>
          </a:xfrm>
          <a:prstGeom prst="rect">
            <a:avLst/>
          </a:prstGeom>
          <a:noFill/>
        </p:spPr>
        <p:txBody>
          <a:bodyPr wrap="none" rtlCol="0">
            <a:spAutoFit/>
          </a:bodyPr>
          <a:lstStyle/>
          <a:p>
            <a:r>
              <a:rPr kumimoji="1" lang="ja-JP" altLang="en-US" sz="1200" dirty="0">
                <a:latin typeface="BIZ UDPゴシック" panose="020B0400000000000000" pitchFamily="50" charset="-128"/>
                <a:ea typeface="BIZ UDPゴシック" panose="020B0400000000000000" pitchFamily="50" charset="-128"/>
              </a:rPr>
              <a:t>（フィードバック）</a:t>
            </a:r>
          </a:p>
        </p:txBody>
      </p:sp>
      <p:sp>
        <p:nvSpPr>
          <p:cNvPr id="26" name="矢印: 上向き折線 25">
            <a:extLst>
              <a:ext uri="{FF2B5EF4-FFF2-40B4-BE49-F238E27FC236}">
                <a16:creationId xmlns:a16="http://schemas.microsoft.com/office/drawing/2014/main" id="{9CB490DB-3BDE-4834-8068-965154E3732F}"/>
              </a:ext>
            </a:extLst>
          </p:cNvPr>
          <p:cNvSpPr/>
          <p:nvPr/>
        </p:nvSpPr>
        <p:spPr>
          <a:xfrm>
            <a:off x="16163917" y="2909996"/>
            <a:ext cx="1482617" cy="1535621"/>
          </a:xfrm>
          <a:prstGeom prst="bentUpArrow">
            <a:avLst>
              <a:gd name="adj1" fmla="val 14473"/>
              <a:gd name="adj2" fmla="val 25812"/>
              <a:gd name="adj3" fmla="val 2884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ボックス 26">
            <a:extLst>
              <a:ext uri="{FF2B5EF4-FFF2-40B4-BE49-F238E27FC236}">
                <a16:creationId xmlns:a16="http://schemas.microsoft.com/office/drawing/2014/main" id="{C6663F49-B54E-4E55-A1C9-21D00060BB1D}"/>
              </a:ext>
            </a:extLst>
          </p:cNvPr>
          <p:cNvSpPr txBox="1"/>
          <p:nvPr/>
        </p:nvSpPr>
        <p:spPr>
          <a:xfrm>
            <a:off x="16473385" y="3445135"/>
            <a:ext cx="1795683" cy="646331"/>
          </a:xfrm>
          <a:prstGeom prst="rect">
            <a:avLst/>
          </a:prstGeom>
          <a:solidFill>
            <a:schemeClr val="bg1"/>
          </a:solidFill>
          <a:ln w="28575">
            <a:solidFill>
              <a:schemeClr val="accent1"/>
            </a:solidFill>
          </a:ln>
        </p:spPr>
        <p:txBody>
          <a:bodyPr wrap="none" rtlCol="0">
            <a:spAutoFit/>
          </a:bodyPr>
          <a:lstStyle/>
          <a:p>
            <a:pPr algn="ctr"/>
            <a:r>
              <a:rPr kumimoji="1" lang="ja-JP" altLang="en-US" b="1" dirty="0">
                <a:latin typeface="BIZ UDPゴシック" panose="020B0400000000000000" pitchFamily="50" charset="-128"/>
                <a:ea typeface="BIZ UDPゴシック" panose="020B0400000000000000" pitchFamily="50" charset="-128"/>
              </a:rPr>
              <a:t>呼びかけ内容の</a:t>
            </a:r>
            <a:endParaRPr kumimoji="1" lang="en-US" altLang="ja-JP" b="1" dirty="0">
              <a:latin typeface="BIZ UDPゴシック" panose="020B0400000000000000" pitchFamily="50" charset="-128"/>
              <a:ea typeface="BIZ UDPゴシック" panose="020B0400000000000000" pitchFamily="50" charset="-128"/>
            </a:endParaRPr>
          </a:p>
          <a:p>
            <a:pPr algn="ctr"/>
            <a:r>
              <a:rPr kumimoji="1" lang="ja-JP" altLang="en-US" b="1" dirty="0">
                <a:latin typeface="BIZ UDPゴシック" panose="020B0400000000000000" pitchFamily="50" charset="-128"/>
                <a:ea typeface="BIZ UDPゴシック" panose="020B0400000000000000" pitchFamily="50" charset="-128"/>
              </a:rPr>
              <a:t>論点整理結果</a:t>
            </a:r>
          </a:p>
        </p:txBody>
      </p:sp>
      <p:sp>
        <p:nvSpPr>
          <p:cNvPr id="28" name="テキスト ボックス 27">
            <a:extLst>
              <a:ext uri="{FF2B5EF4-FFF2-40B4-BE49-F238E27FC236}">
                <a16:creationId xmlns:a16="http://schemas.microsoft.com/office/drawing/2014/main" id="{E350A586-E7E9-4225-B8D8-1FCF20354F02}"/>
              </a:ext>
            </a:extLst>
          </p:cNvPr>
          <p:cNvSpPr txBox="1"/>
          <p:nvPr/>
        </p:nvSpPr>
        <p:spPr>
          <a:xfrm>
            <a:off x="15174707" y="1958726"/>
            <a:ext cx="1019831" cy="307777"/>
          </a:xfrm>
          <a:prstGeom prst="rect">
            <a:avLst/>
          </a:prstGeom>
          <a:noFill/>
        </p:spPr>
        <p:txBody>
          <a:bodyPr wrap="none" rtlCol="0">
            <a:spAutoFit/>
          </a:bodyPr>
          <a:lstStyle/>
          <a:p>
            <a:r>
              <a:rPr kumimoji="1" lang="en-US" altLang="ja-JP" sz="1400" dirty="0">
                <a:solidFill>
                  <a:srgbClr val="FF0000"/>
                </a:solidFill>
                <a:latin typeface="BIZ UDPゴシック" panose="020B0400000000000000" pitchFamily="50" charset="-128"/>
                <a:ea typeface="BIZ UDPゴシック" panose="020B0400000000000000" pitchFamily="50" charset="-128"/>
              </a:rPr>
              <a:t>10/3</a:t>
            </a:r>
            <a:r>
              <a:rPr kumimoji="1" lang="ja-JP" altLang="en-US" sz="1400" dirty="0">
                <a:solidFill>
                  <a:srgbClr val="FF0000"/>
                </a:solidFill>
                <a:latin typeface="BIZ UDPゴシック" panose="020B0400000000000000" pitchFamily="50" charset="-128"/>
                <a:ea typeface="BIZ UDPゴシック" panose="020B0400000000000000" pitchFamily="50" charset="-128"/>
              </a:rPr>
              <a:t>（木）</a:t>
            </a:r>
          </a:p>
        </p:txBody>
      </p:sp>
      <p:sp>
        <p:nvSpPr>
          <p:cNvPr id="29" name="テキスト ボックス 28">
            <a:extLst>
              <a:ext uri="{FF2B5EF4-FFF2-40B4-BE49-F238E27FC236}">
                <a16:creationId xmlns:a16="http://schemas.microsoft.com/office/drawing/2014/main" id="{1E25BAFF-BB2B-439E-82A6-00C861D376C7}"/>
              </a:ext>
            </a:extLst>
          </p:cNvPr>
          <p:cNvSpPr txBox="1"/>
          <p:nvPr/>
        </p:nvSpPr>
        <p:spPr>
          <a:xfrm>
            <a:off x="18301158" y="4442263"/>
            <a:ext cx="2719014" cy="369332"/>
          </a:xfrm>
          <a:prstGeom prst="rect">
            <a:avLst/>
          </a:prstGeom>
          <a:solidFill>
            <a:schemeClr val="bg1"/>
          </a:solidFill>
          <a:ln w="28575">
            <a:solidFill>
              <a:schemeClr val="accent1"/>
            </a:solidFill>
          </a:ln>
        </p:spPr>
        <p:txBody>
          <a:bodyPr wrap="none" rtlCol="0">
            <a:spAutoFit/>
          </a:bodyPr>
          <a:lstStyle/>
          <a:p>
            <a:pPr algn="ctr"/>
            <a:r>
              <a:rPr kumimoji="1" lang="ja-JP" altLang="en-US" b="1" dirty="0">
                <a:latin typeface="BIZ UDPゴシック" panose="020B0400000000000000" pitchFamily="50" charset="-128"/>
                <a:ea typeface="BIZ UDPゴシック" panose="020B0400000000000000" pitchFamily="50" charset="-128"/>
              </a:rPr>
              <a:t>呼びかけ案など検討成果</a:t>
            </a:r>
          </a:p>
        </p:txBody>
      </p:sp>
      <p:sp>
        <p:nvSpPr>
          <p:cNvPr id="30" name="矢印: 右 29">
            <a:extLst>
              <a:ext uri="{FF2B5EF4-FFF2-40B4-BE49-F238E27FC236}">
                <a16:creationId xmlns:a16="http://schemas.microsoft.com/office/drawing/2014/main" id="{1FA316E4-4A71-4898-8D4F-17B59EC373C7}"/>
              </a:ext>
            </a:extLst>
          </p:cNvPr>
          <p:cNvSpPr/>
          <p:nvPr/>
        </p:nvSpPr>
        <p:spPr>
          <a:xfrm>
            <a:off x="16194538" y="4433803"/>
            <a:ext cx="2055362" cy="41837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矢印: 右 30">
            <a:extLst>
              <a:ext uri="{FF2B5EF4-FFF2-40B4-BE49-F238E27FC236}">
                <a16:creationId xmlns:a16="http://schemas.microsoft.com/office/drawing/2014/main" id="{9FF06E80-6A2C-4902-88EB-2E281E83F513}"/>
              </a:ext>
            </a:extLst>
          </p:cNvPr>
          <p:cNvSpPr/>
          <p:nvPr/>
        </p:nvSpPr>
        <p:spPr>
          <a:xfrm>
            <a:off x="21102598" y="4284164"/>
            <a:ext cx="1159338" cy="63972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矢印: 右 31">
            <a:extLst>
              <a:ext uri="{FF2B5EF4-FFF2-40B4-BE49-F238E27FC236}">
                <a16:creationId xmlns:a16="http://schemas.microsoft.com/office/drawing/2014/main" id="{A16FE160-0399-4282-8E3E-E44E23A13C99}"/>
              </a:ext>
            </a:extLst>
          </p:cNvPr>
          <p:cNvSpPr/>
          <p:nvPr/>
        </p:nvSpPr>
        <p:spPr>
          <a:xfrm rot="5400000">
            <a:off x="20716060" y="3126708"/>
            <a:ext cx="1769821" cy="547854"/>
          </a:xfrm>
          <a:prstGeom prst="right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テキスト ボックス 32">
            <a:extLst>
              <a:ext uri="{FF2B5EF4-FFF2-40B4-BE49-F238E27FC236}">
                <a16:creationId xmlns:a16="http://schemas.microsoft.com/office/drawing/2014/main" id="{ABACF497-9EFA-472F-AE71-1B470CC3A0BB}"/>
              </a:ext>
            </a:extLst>
          </p:cNvPr>
          <p:cNvSpPr txBox="1"/>
          <p:nvPr/>
        </p:nvSpPr>
        <p:spPr>
          <a:xfrm>
            <a:off x="20440227" y="1162488"/>
            <a:ext cx="3163045" cy="338554"/>
          </a:xfrm>
          <a:prstGeom prst="rect">
            <a:avLst/>
          </a:prstGeom>
          <a:solidFill>
            <a:schemeClr val="accent2">
              <a:lumMod val="75000"/>
            </a:schemeClr>
          </a:solidFill>
        </p:spPr>
        <p:txBody>
          <a:bodyPr wrap="none" rtlCol="0">
            <a:spAutoFit/>
          </a:bodyPr>
          <a:lstStyle/>
          <a:p>
            <a:r>
              <a:rPr kumimoji="1" lang="ja-JP" altLang="en-US" sz="1600" b="1" dirty="0">
                <a:solidFill>
                  <a:schemeClr val="bg1"/>
                </a:solidFill>
                <a:latin typeface="BIZ UDPゴシック" panose="020B0400000000000000" pitchFamily="50" charset="-128"/>
                <a:ea typeface="BIZ UDPゴシック" panose="020B0400000000000000" pitchFamily="50" charset="-128"/>
              </a:rPr>
              <a:t>南海トラフ巨大地震対策検討ＷＧ</a:t>
            </a:r>
          </a:p>
        </p:txBody>
      </p:sp>
      <p:sp>
        <p:nvSpPr>
          <p:cNvPr id="34" name="テキスト ボックス 33">
            <a:extLst>
              <a:ext uri="{FF2B5EF4-FFF2-40B4-BE49-F238E27FC236}">
                <a16:creationId xmlns:a16="http://schemas.microsoft.com/office/drawing/2014/main" id="{2A52954C-877A-46DB-BC9E-7F621216571F}"/>
              </a:ext>
            </a:extLst>
          </p:cNvPr>
          <p:cNvSpPr txBox="1"/>
          <p:nvPr/>
        </p:nvSpPr>
        <p:spPr>
          <a:xfrm>
            <a:off x="17468585" y="2000382"/>
            <a:ext cx="1199367" cy="307777"/>
          </a:xfrm>
          <a:prstGeom prst="rect">
            <a:avLst/>
          </a:prstGeom>
          <a:noFill/>
        </p:spPr>
        <p:txBody>
          <a:bodyPr wrap="none" rtlCol="0">
            <a:spAutoFit/>
          </a:bodyPr>
          <a:lstStyle/>
          <a:p>
            <a:r>
              <a:rPr kumimoji="1" lang="ja-JP" altLang="en-US" sz="1400" dirty="0">
                <a:solidFill>
                  <a:srgbClr val="FF0000"/>
                </a:solidFill>
                <a:latin typeface="BIZ UDPゴシック" panose="020B0400000000000000" pitchFamily="50" charset="-128"/>
                <a:ea typeface="BIZ UDPゴシック" panose="020B0400000000000000" pitchFamily="50" charset="-128"/>
              </a:rPr>
              <a:t>～１０</a:t>
            </a:r>
            <a:r>
              <a:rPr kumimoji="1" lang="en-US" altLang="ja-JP" sz="1400" dirty="0">
                <a:solidFill>
                  <a:srgbClr val="FF0000"/>
                </a:solidFill>
                <a:latin typeface="BIZ UDPゴシック" panose="020B0400000000000000" pitchFamily="50" charset="-128"/>
                <a:ea typeface="BIZ UDPゴシック" panose="020B0400000000000000" pitchFamily="50" charset="-128"/>
              </a:rPr>
              <a:t>/3</a:t>
            </a:r>
            <a:r>
              <a:rPr kumimoji="1" lang="ja-JP" altLang="en-US" sz="1400" dirty="0">
                <a:solidFill>
                  <a:srgbClr val="FF0000"/>
                </a:solidFill>
                <a:latin typeface="BIZ UDPゴシック" panose="020B0400000000000000" pitchFamily="50" charset="-128"/>
                <a:ea typeface="BIZ UDPゴシック" panose="020B0400000000000000" pitchFamily="50" charset="-128"/>
              </a:rPr>
              <a:t>（木）</a:t>
            </a:r>
          </a:p>
        </p:txBody>
      </p:sp>
      <p:sp>
        <p:nvSpPr>
          <p:cNvPr id="35" name="テキスト ボックス 34">
            <a:extLst>
              <a:ext uri="{FF2B5EF4-FFF2-40B4-BE49-F238E27FC236}">
                <a16:creationId xmlns:a16="http://schemas.microsoft.com/office/drawing/2014/main" id="{FE40AE1D-C357-49B6-B239-D63F3B7562B0}"/>
              </a:ext>
            </a:extLst>
          </p:cNvPr>
          <p:cNvSpPr txBox="1"/>
          <p:nvPr/>
        </p:nvSpPr>
        <p:spPr>
          <a:xfrm>
            <a:off x="18225978" y="4153604"/>
            <a:ext cx="1050288" cy="276999"/>
          </a:xfrm>
          <a:prstGeom prst="rect">
            <a:avLst/>
          </a:prstGeom>
          <a:noFill/>
        </p:spPr>
        <p:txBody>
          <a:bodyPr wrap="none" rtlCol="0">
            <a:spAutoFit/>
          </a:bodyPr>
          <a:lstStyle/>
          <a:p>
            <a:r>
              <a:rPr kumimoji="1" lang="ja-JP" altLang="en-US" sz="1200" dirty="0">
                <a:latin typeface="BIZ UDPゴシック" panose="020B0400000000000000" pitchFamily="50" charset="-128"/>
                <a:ea typeface="BIZ UDPゴシック" panose="020B0400000000000000" pitchFamily="50" charset="-128"/>
              </a:rPr>
              <a:t>（とりまとめ）</a:t>
            </a:r>
          </a:p>
        </p:txBody>
      </p:sp>
      <p:sp>
        <p:nvSpPr>
          <p:cNvPr id="36" name="テキスト ボックス 35">
            <a:extLst>
              <a:ext uri="{FF2B5EF4-FFF2-40B4-BE49-F238E27FC236}">
                <a16:creationId xmlns:a16="http://schemas.microsoft.com/office/drawing/2014/main" id="{341E1A2B-9E2C-4457-A89E-3494770E1EDD}"/>
              </a:ext>
            </a:extLst>
          </p:cNvPr>
          <p:cNvSpPr txBox="1"/>
          <p:nvPr/>
        </p:nvSpPr>
        <p:spPr>
          <a:xfrm>
            <a:off x="13920663" y="1318353"/>
            <a:ext cx="546945" cy="307777"/>
          </a:xfrm>
          <a:prstGeom prst="rect">
            <a:avLst/>
          </a:prstGeom>
          <a:noFill/>
        </p:spPr>
        <p:txBody>
          <a:bodyPr wrap="none" rtlCol="0">
            <a:spAutoFit/>
          </a:bodyPr>
          <a:lstStyle/>
          <a:p>
            <a:r>
              <a:rPr kumimoji="1" lang="en-US" altLang="ja-JP" sz="1400" dirty="0">
                <a:latin typeface="BIZ UDPゴシック" panose="020B0400000000000000" pitchFamily="50" charset="-128"/>
                <a:ea typeface="BIZ UDPゴシック" panose="020B0400000000000000" pitchFamily="50" charset="-128"/>
              </a:rPr>
              <a:t>8/8</a:t>
            </a:r>
            <a:endParaRPr kumimoji="1" lang="ja-JP" altLang="en-US" sz="1400" dirty="0">
              <a:latin typeface="BIZ UDPゴシック" panose="020B0400000000000000" pitchFamily="50" charset="-128"/>
              <a:ea typeface="BIZ UDPゴシック" panose="020B0400000000000000" pitchFamily="50" charset="-128"/>
            </a:endParaRPr>
          </a:p>
        </p:txBody>
      </p:sp>
      <p:sp>
        <p:nvSpPr>
          <p:cNvPr id="37" name="矢印: 右 36">
            <a:extLst>
              <a:ext uri="{FF2B5EF4-FFF2-40B4-BE49-F238E27FC236}">
                <a16:creationId xmlns:a16="http://schemas.microsoft.com/office/drawing/2014/main" id="{94EBFA78-BBF0-4C63-9045-5346A4AD1D33}"/>
              </a:ext>
            </a:extLst>
          </p:cNvPr>
          <p:cNvSpPr/>
          <p:nvPr/>
        </p:nvSpPr>
        <p:spPr>
          <a:xfrm>
            <a:off x="14485350" y="4221947"/>
            <a:ext cx="738664" cy="5523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テキスト ボックス 37">
            <a:extLst>
              <a:ext uri="{FF2B5EF4-FFF2-40B4-BE49-F238E27FC236}">
                <a16:creationId xmlns:a16="http://schemas.microsoft.com/office/drawing/2014/main" id="{61BA2A13-1411-46B5-B004-29F2C55A8747}"/>
              </a:ext>
            </a:extLst>
          </p:cNvPr>
          <p:cNvSpPr txBox="1"/>
          <p:nvPr/>
        </p:nvSpPr>
        <p:spPr>
          <a:xfrm>
            <a:off x="22440639" y="2881324"/>
            <a:ext cx="646331" cy="2232000"/>
          </a:xfrm>
          <a:prstGeom prst="rect">
            <a:avLst/>
          </a:prstGeom>
          <a:solidFill>
            <a:schemeClr val="accent1">
              <a:lumMod val="75000"/>
            </a:schemeClr>
          </a:solidFill>
        </p:spPr>
        <p:txBody>
          <a:bodyPr vert="eaVert" wrap="square" rtlCol="0">
            <a:spAutoFit/>
          </a:bodyPr>
          <a:lstStyle/>
          <a:p>
            <a:pPr algn="ctr"/>
            <a:r>
              <a:rPr kumimoji="1" lang="ja-JP" altLang="en-US" sz="1500" b="1" dirty="0">
                <a:solidFill>
                  <a:schemeClr val="bg1"/>
                </a:solidFill>
                <a:latin typeface="BIZ UDPゴシック" panose="020B0400000000000000" pitchFamily="50" charset="-128"/>
                <a:ea typeface="BIZ UDPゴシック" panose="020B0400000000000000" pitchFamily="50" charset="-128"/>
              </a:rPr>
              <a:t>第２回大阪府防災・危機</a:t>
            </a:r>
            <a:endParaRPr kumimoji="1" lang="en-US" altLang="ja-JP" sz="1500" b="1" dirty="0">
              <a:solidFill>
                <a:schemeClr val="bg1"/>
              </a:solidFill>
              <a:latin typeface="BIZ UDPゴシック" panose="020B0400000000000000" pitchFamily="50" charset="-128"/>
              <a:ea typeface="BIZ UDPゴシック" panose="020B0400000000000000" pitchFamily="50" charset="-128"/>
            </a:endParaRPr>
          </a:p>
          <a:p>
            <a:pPr algn="ctr"/>
            <a:r>
              <a:rPr kumimoji="1" lang="ja-JP" altLang="en-US" sz="1500" b="1" dirty="0">
                <a:solidFill>
                  <a:schemeClr val="bg1"/>
                </a:solidFill>
                <a:latin typeface="BIZ UDPゴシック" panose="020B0400000000000000" pitchFamily="50" charset="-128"/>
                <a:ea typeface="BIZ UDPゴシック" panose="020B0400000000000000" pitchFamily="50" charset="-128"/>
              </a:rPr>
              <a:t>管理対策推進本部会議　　</a:t>
            </a:r>
          </a:p>
        </p:txBody>
      </p:sp>
      <p:sp>
        <p:nvSpPr>
          <p:cNvPr id="39" name="テキスト ボックス 38">
            <a:extLst>
              <a:ext uri="{FF2B5EF4-FFF2-40B4-BE49-F238E27FC236}">
                <a16:creationId xmlns:a16="http://schemas.microsoft.com/office/drawing/2014/main" id="{A91809B1-14B7-48DB-814C-F6D39B80A337}"/>
              </a:ext>
            </a:extLst>
          </p:cNvPr>
          <p:cNvSpPr txBox="1"/>
          <p:nvPr/>
        </p:nvSpPr>
        <p:spPr>
          <a:xfrm>
            <a:off x="14708418" y="5459677"/>
            <a:ext cx="1781459" cy="1077218"/>
          </a:xfrm>
          <a:prstGeom prst="rect">
            <a:avLst/>
          </a:prstGeom>
          <a:solidFill>
            <a:srgbClr val="FF0000"/>
          </a:solidFill>
        </p:spPr>
        <p:txBody>
          <a:bodyPr vert="horz" wrap="square" rtlCol="0">
            <a:spAutoFit/>
          </a:bodyPr>
          <a:lstStyle/>
          <a:p>
            <a:pPr algn="ctr"/>
            <a:r>
              <a:rPr kumimoji="1" lang="ja-JP" altLang="en-US" sz="1600" b="1" dirty="0">
                <a:solidFill>
                  <a:schemeClr val="bg1"/>
                </a:solidFill>
                <a:latin typeface="BIZ UDPゴシック" panose="020B0400000000000000" pitchFamily="50" charset="-128"/>
                <a:ea typeface="BIZ UDPゴシック" panose="020B0400000000000000" pitchFamily="50" charset="-128"/>
              </a:rPr>
              <a:t>南海トラフ地震</a:t>
            </a:r>
            <a:endParaRPr kumimoji="1" lang="en-US" altLang="ja-JP" sz="1600" b="1" dirty="0">
              <a:solidFill>
                <a:schemeClr val="bg1"/>
              </a:solidFill>
              <a:latin typeface="BIZ UDPゴシック" panose="020B0400000000000000" pitchFamily="50" charset="-128"/>
              <a:ea typeface="BIZ UDPゴシック" panose="020B0400000000000000" pitchFamily="50" charset="-128"/>
            </a:endParaRPr>
          </a:p>
          <a:p>
            <a:pPr algn="ctr"/>
            <a:r>
              <a:rPr kumimoji="1" lang="ja-JP" altLang="en-US" sz="1600" b="1" dirty="0">
                <a:solidFill>
                  <a:schemeClr val="bg1"/>
                </a:solidFill>
                <a:latin typeface="BIZ UDPゴシック" panose="020B0400000000000000" pitchFamily="50" charset="-128"/>
                <a:ea typeface="BIZ UDPゴシック" panose="020B0400000000000000" pitchFamily="50" charset="-128"/>
              </a:rPr>
              <a:t>臨時情報への</a:t>
            </a:r>
            <a:endParaRPr kumimoji="1" lang="en-US" altLang="ja-JP" sz="1600" b="1" dirty="0">
              <a:solidFill>
                <a:schemeClr val="bg1"/>
              </a:solidFill>
              <a:latin typeface="BIZ UDPゴシック" panose="020B0400000000000000" pitchFamily="50" charset="-128"/>
              <a:ea typeface="BIZ UDPゴシック" panose="020B0400000000000000" pitchFamily="50" charset="-128"/>
            </a:endParaRPr>
          </a:p>
          <a:p>
            <a:pPr algn="ctr"/>
            <a:r>
              <a:rPr kumimoji="1" lang="ja-JP" altLang="en-US" sz="1600" b="1" dirty="0">
                <a:solidFill>
                  <a:schemeClr val="bg1"/>
                </a:solidFill>
                <a:latin typeface="BIZ UDPゴシック" panose="020B0400000000000000" pitchFamily="50" charset="-128"/>
                <a:ea typeface="BIZ UDPゴシック" panose="020B0400000000000000" pitchFamily="50" charset="-128"/>
              </a:rPr>
              <a:t>対応に関する</a:t>
            </a:r>
            <a:endParaRPr kumimoji="1" lang="en-US" altLang="ja-JP" sz="1600" b="1" dirty="0">
              <a:solidFill>
                <a:schemeClr val="bg1"/>
              </a:solidFill>
              <a:latin typeface="BIZ UDPゴシック" panose="020B0400000000000000" pitchFamily="50" charset="-128"/>
              <a:ea typeface="BIZ UDPゴシック" panose="020B0400000000000000" pitchFamily="50" charset="-128"/>
            </a:endParaRPr>
          </a:p>
          <a:p>
            <a:pPr algn="ctr"/>
            <a:r>
              <a:rPr kumimoji="1" lang="ja-JP" altLang="en-US" sz="1600" b="1" dirty="0">
                <a:solidFill>
                  <a:schemeClr val="bg1"/>
                </a:solidFill>
                <a:latin typeface="BIZ UDPゴシック" panose="020B0400000000000000" pitchFamily="50" charset="-128"/>
                <a:ea typeface="BIZ UDPゴシック" panose="020B0400000000000000" pitchFamily="50" charset="-128"/>
              </a:rPr>
              <a:t>府内市町村会議</a:t>
            </a:r>
          </a:p>
        </p:txBody>
      </p:sp>
      <p:sp>
        <p:nvSpPr>
          <p:cNvPr id="40" name="正方形/長方形 39">
            <a:extLst>
              <a:ext uri="{FF2B5EF4-FFF2-40B4-BE49-F238E27FC236}">
                <a16:creationId xmlns:a16="http://schemas.microsoft.com/office/drawing/2014/main" id="{42C94908-FAE3-4294-9659-911A1FA1D6E5}"/>
              </a:ext>
            </a:extLst>
          </p:cNvPr>
          <p:cNvSpPr/>
          <p:nvPr/>
        </p:nvSpPr>
        <p:spPr>
          <a:xfrm>
            <a:off x="11976692" y="5142609"/>
            <a:ext cx="11703664" cy="146226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正方形/長方形 40">
            <a:extLst>
              <a:ext uri="{FF2B5EF4-FFF2-40B4-BE49-F238E27FC236}">
                <a16:creationId xmlns:a16="http://schemas.microsoft.com/office/drawing/2014/main" id="{AA8E0640-A28A-4B51-8301-7327F5493D6E}"/>
              </a:ext>
            </a:extLst>
          </p:cNvPr>
          <p:cNvSpPr/>
          <p:nvPr/>
        </p:nvSpPr>
        <p:spPr>
          <a:xfrm>
            <a:off x="13983302" y="1668904"/>
            <a:ext cx="436272" cy="4834931"/>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テキスト ボックス 41">
            <a:extLst>
              <a:ext uri="{FF2B5EF4-FFF2-40B4-BE49-F238E27FC236}">
                <a16:creationId xmlns:a16="http://schemas.microsoft.com/office/drawing/2014/main" id="{229FD608-D54F-4606-A6A0-F9DDC71B17E2}"/>
              </a:ext>
            </a:extLst>
          </p:cNvPr>
          <p:cNvSpPr txBox="1"/>
          <p:nvPr/>
        </p:nvSpPr>
        <p:spPr>
          <a:xfrm rot="5400000">
            <a:off x="12015484" y="3882557"/>
            <a:ext cx="4384479" cy="369332"/>
          </a:xfrm>
          <a:prstGeom prst="rect">
            <a:avLst/>
          </a:prstGeom>
          <a:noFill/>
        </p:spPr>
        <p:txBody>
          <a:bodyPr wrap="square" rtlCol="0">
            <a:spAutoFit/>
          </a:bodyPr>
          <a:lstStyle/>
          <a:p>
            <a:pPr algn="ctr"/>
            <a:r>
              <a:rPr kumimoji="1" lang="ja-JP" altLang="en-US" dirty="0">
                <a:latin typeface="BIZ UDPゴシック" panose="020B0400000000000000" pitchFamily="50" charset="-128"/>
                <a:ea typeface="BIZ UDPゴシック" panose="020B0400000000000000" pitchFamily="50" charset="-128"/>
              </a:rPr>
              <a:t>日向灘を震源とする地震（ </a:t>
            </a:r>
            <a:r>
              <a:rPr kumimoji="1" lang="en-US" altLang="ja-JP" dirty="0">
                <a:latin typeface="BIZ UDPゴシック" panose="020B0400000000000000" pitchFamily="50" charset="-128"/>
                <a:ea typeface="BIZ UDPゴシック" panose="020B0400000000000000" pitchFamily="50" charset="-128"/>
              </a:rPr>
              <a:t>M7.1</a:t>
            </a:r>
            <a:r>
              <a:rPr kumimoji="1" lang="ja-JP" altLang="en-US" dirty="0">
                <a:latin typeface="BIZ UDPゴシック" panose="020B0400000000000000" pitchFamily="50" charset="-128"/>
                <a:ea typeface="BIZ UDPゴシック" panose="020B0400000000000000" pitchFamily="50" charset="-128"/>
              </a:rPr>
              <a:t>）</a:t>
            </a:r>
          </a:p>
        </p:txBody>
      </p:sp>
      <p:sp>
        <p:nvSpPr>
          <p:cNvPr id="43" name="テキスト ボックス 42">
            <a:extLst>
              <a:ext uri="{FF2B5EF4-FFF2-40B4-BE49-F238E27FC236}">
                <a16:creationId xmlns:a16="http://schemas.microsoft.com/office/drawing/2014/main" id="{8A7A0FEA-4F89-4065-81DB-6F32C2AA8A72}"/>
              </a:ext>
            </a:extLst>
          </p:cNvPr>
          <p:cNvSpPr txBox="1"/>
          <p:nvPr/>
        </p:nvSpPr>
        <p:spPr>
          <a:xfrm>
            <a:off x="14706142" y="5155307"/>
            <a:ext cx="774571" cy="307777"/>
          </a:xfrm>
          <a:prstGeom prst="rect">
            <a:avLst/>
          </a:prstGeom>
          <a:noFill/>
        </p:spPr>
        <p:txBody>
          <a:bodyPr wrap="none" rtlCol="0">
            <a:spAutoFit/>
          </a:bodyPr>
          <a:lstStyle/>
          <a:p>
            <a:r>
              <a:rPr lang="en-US" altLang="ja-JP" sz="1400" dirty="0">
                <a:latin typeface="BIZ UDPゴシック" panose="020B0400000000000000" pitchFamily="50" charset="-128"/>
                <a:ea typeface="BIZ UDPゴシック" panose="020B0400000000000000" pitchFamily="50" charset="-128"/>
              </a:rPr>
              <a:t>10</a:t>
            </a:r>
            <a:r>
              <a:rPr kumimoji="1" lang="en-US" altLang="ja-JP" sz="1400" dirty="0">
                <a:latin typeface="BIZ UDPゴシック" panose="020B0400000000000000" pitchFamily="50" charset="-128"/>
                <a:ea typeface="BIZ UDPゴシック" panose="020B0400000000000000" pitchFamily="50" charset="-128"/>
              </a:rPr>
              <a:t>/</a:t>
            </a:r>
            <a:r>
              <a:rPr lang="en-US" altLang="ja-JP" sz="1400" dirty="0">
                <a:latin typeface="BIZ UDPゴシック" panose="020B0400000000000000" pitchFamily="50" charset="-128"/>
                <a:ea typeface="BIZ UDPゴシック" panose="020B0400000000000000" pitchFamily="50" charset="-128"/>
              </a:rPr>
              <a:t>21</a:t>
            </a:r>
            <a:endParaRPr kumimoji="1" lang="ja-JP" altLang="en-US" sz="1400" dirty="0">
              <a:latin typeface="BIZ UDPゴシック" panose="020B0400000000000000" pitchFamily="50" charset="-128"/>
              <a:ea typeface="BIZ UDPゴシック" panose="020B0400000000000000" pitchFamily="50" charset="-128"/>
            </a:endParaRPr>
          </a:p>
        </p:txBody>
      </p:sp>
      <p:sp>
        <p:nvSpPr>
          <p:cNvPr id="44" name="矢印: 右 43">
            <a:extLst>
              <a:ext uri="{FF2B5EF4-FFF2-40B4-BE49-F238E27FC236}">
                <a16:creationId xmlns:a16="http://schemas.microsoft.com/office/drawing/2014/main" id="{B8A03C5A-DE3E-431C-89C1-7B79C5CBCCC4}"/>
              </a:ext>
            </a:extLst>
          </p:cNvPr>
          <p:cNvSpPr/>
          <p:nvPr/>
        </p:nvSpPr>
        <p:spPr>
          <a:xfrm>
            <a:off x="16594136" y="5949726"/>
            <a:ext cx="716421" cy="418378"/>
          </a:xfrm>
          <a:prstGeom prst="righ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テキスト ボックス 44">
            <a:extLst>
              <a:ext uri="{FF2B5EF4-FFF2-40B4-BE49-F238E27FC236}">
                <a16:creationId xmlns:a16="http://schemas.microsoft.com/office/drawing/2014/main" id="{FEFB23E5-A451-4BCE-B6F0-879EB32A732E}"/>
              </a:ext>
            </a:extLst>
          </p:cNvPr>
          <p:cNvSpPr txBox="1"/>
          <p:nvPr/>
        </p:nvSpPr>
        <p:spPr>
          <a:xfrm>
            <a:off x="16511359" y="5627060"/>
            <a:ext cx="881973" cy="276999"/>
          </a:xfrm>
          <a:prstGeom prst="rect">
            <a:avLst/>
          </a:prstGeom>
          <a:noFill/>
        </p:spPr>
        <p:txBody>
          <a:bodyPr wrap="none" rtlCol="0">
            <a:spAutoFit/>
          </a:bodyPr>
          <a:lstStyle/>
          <a:p>
            <a:r>
              <a:rPr lang="ja-JP" altLang="en-US" sz="1200" b="1" dirty="0">
                <a:latin typeface="BIZ UDPゴシック" panose="020B0400000000000000" pitchFamily="50" charset="-128"/>
                <a:ea typeface="BIZ UDPゴシック" panose="020B0400000000000000" pitchFamily="50" charset="-128"/>
              </a:rPr>
              <a:t>アンケート</a:t>
            </a:r>
            <a:endParaRPr kumimoji="1" lang="ja-JP" altLang="en-US" sz="1200" b="1" dirty="0">
              <a:latin typeface="BIZ UDPゴシック" panose="020B0400000000000000" pitchFamily="50" charset="-128"/>
              <a:ea typeface="BIZ UDPゴシック" panose="020B0400000000000000" pitchFamily="50" charset="-128"/>
            </a:endParaRPr>
          </a:p>
        </p:txBody>
      </p:sp>
      <p:sp>
        <p:nvSpPr>
          <p:cNvPr id="46" name="テキスト ボックス 45">
            <a:extLst>
              <a:ext uri="{FF2B5EF4-FFF2-40B4-BE49-F238E27FC236}">
                <a16:creationId xmlns:a16="http://schemas.microsoft.com/office/drawing/2014/main" id="{EF0D7645-34D9-4C18-866C-AD5C7A2B3126}"/>
              </a:ext>
            </a:extLst>
          </p:cNvPr>
          <p:cNvSpPr txBox="1"/>
          <p:nvPr/>
        </p:nvSpPr>
        <p:spPr>
          <a:xfrm>
            <a:off x="17383655" y="5604523"/>
            <a:ext cx="2949846" cy="923330"/>
          </a:xfrm>
          <a:prstGeom prst="rect">
            <a:avLst/>
          </a:prstGeom>
          <a:solidFill>
            <a:schemeClr val="bg1"/>
          </a:solidFill>
          <a:ln w="28575">
            <a:solidFill>
              <a:srgbClr val="FF0000"/>
            </a:solidFill>
          </a:ln>
        </p:spPr>
        <p:txBody>
          <a:bodyPr wrap="none" rtlCol="0">
            <a:spAutoFit/>
          </a:bodyPr>
          <a:lstStyle/>
          <a:p>
            <a:pPr algn="ctr"/>
            <a:r>
              <a:rPr lang="ja-JP" altLang="en-US" b="1" dirty="0">
                <a:latin typeface="BIZ UDPゴシック" panose="020B0400000000000000" pitchFamily="50" charset="-128"/>
                <a:ea typeface="BIZ UDPゴシック" panose="020B0400000000000000" pitchFamily="50" charset="-128"/>
              </a:rPr>
              <a:t>地域特性に応じた</a:t>
            </a:r>
            <a:endParaRPr lang="en-US" altLang="ja-JP" b="1" dirty="0">
              <a:latin typeface="BIZ UDPゴシック" panose="020B0400000000000000" pitchFamily="50" charset="-128"/>
              <a:ea typeface="BIZ UDPゴシック" panose="020B0400000000000000" pitchFamily="50" charset="-128"/>
            </a:endParaRPr>
          </a:p>
          <a:p>
            <a:pPr algn="ctr"/>
            <a:r>
              <a:rPr lang="ja-JP" altLang="en-US" b="1" dirty="0">
                <a:latin typeface="BIZ UDPゴシック" panose="020B0400000000000000" pitchFamily="50" charset="-128"/>
                <a:ea typeface="BIZ UDPゴシック" panose="020B0400000000000000" pitchFamily="50" charset="-128"/>
              </a:rPr>
              <a:t>呼びかけ内容のひな型</a:t>
            </a:r>
            <a:r>
              <a:rPr kumimoji="1" lang="ja-JP" altLang="en-US" b="1" dirty="0">
                <a:latin typeface="BIZ UDPゴシック" panose="020B0400000000000000" pitchFamily="50" charset="-128"/>
                <a:ea typeface="BIZ UDPゴシック" panose="020B0400000000000000" pitchFamily="50" charset="-128"/>
              </a:rPr>
              <a:t>及び</a:t>
            </a:r>
            <a:endParaRPr kumimoji="1" lang="en-US" altLang="ja-JP" b="1" dirty="0">
              <a:latin typeface="BIZ UDPゴシック" panose="020B0400000000000000" pitchFamily="50" charset="-128"/>
              <a:ea typeface="BIZ UDPゴシック" panose="020B0400000000000000" pitchFamily="50" charset="-128"/>
            </a:endParaRPr>
          </a:p>
          <a:p>
            <a:pPr algn="ctr"/>
            <a:r>
              <a:rPr kumimoji="1" lang="ja-JP" altLang="en-US" b="1" dirty="0">
                <a:latin typeface="BIZ UDPゴシック" panose="020B0400000000000000" pitchFamily="50" charset="-128"/>
                <a:ea typeface="BIZ UDPゴシック" panose="020B0400000000000000" pitchFamily="50" charset="-128"/>
              </a:rPr>
              <a:t>呼びかけの手法等を検討</a:t>
            </a:r>
          </a:p>
        </p:txBody>
      </p:sp>
      <p:sp>
        <p:nvSpPr>
          <p:cNvPr id="47" name="矢印: 右 46">
            <a:extLst>
              <a:ext uri="{FF2B5EF4-FFF2-40B4-BE49-F238E27FC236}">
                <a16:creationId xmlns:a16="http://schemas.microsoft.com/office/drawing/2014/main" id="{EEDDE864-8936-436D-AAC0-60D4BAB7ECBD}"/>
              </a:ext>
            </a:extLst>
          </p:cNvPr>
          <p:cNvSpPr/>
          <p:nvPr/>
        </p:nvSpPr>
        <p:spPr>
          <a:xfrm>
            <a:off x="20416840" y="6001316"/>
            <a:ext cx="761828" cy="418378"/>
          </a:xfrm>
          <a:prstGeom prst="righ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テキスト ボックス 47">
            <a:extLst>
              <a:ext uri="{FF2B5EF4-FFF2-40B4-BE49-F238E27FC236}">
                <a16:creationId xmlns:a16="http://schemas.microsoft.com/office/drawing/2014/main" id="{B3C03312-7904-4861-9C8B-3DBBFE6CBBF3}"/>
              </a:ext>
            </a:extLst>
          </p:cNvPr>
          <p:cNvSpPr txBox="1"/>
          <p:nvPr/>
        </p:nvSpPr>
        <p:spPr>
          <a:xfrm>
            <a:off x="20405578" y="5587114"/>
            <a:ext cx="800219" cy="276999"/>
          </a:xfrm>
          <a:prstGeom prst="rect">
            <a:avLst/>
          </a:prstGeom>
          <a:noFill/>
        </p:spPr>
        <p:txBody>
          <a:bodyPr wrap="none" rtlCol="0">
            <a:spAutoFit/>
          </a:bodyPr>
          <a:lstStyle/>
          <a:p>
            <a:r>
              <a:rPr kumimoji="1" lang="ja-JP" altLang="en-US" sz="1200" b="1" dirty="0">
                <a:latin typeface="BIZ UDPゴシック" panose="020B0400000000000000" pitchFamily="50" charset="-128"/>
                <a:ea typeface="BIZ UDPゴシック" panose="020B0400000000000000" pitchFamily="50" charset="-128"/>
              </a:rPr>
              <a:t>意見照会</a:t>
            </a:r>
          </a:p>
        </p:txBody>
      </p:sp>
      <p:sp>
        <p:nvSpPr>
          <p:cNvPr id="49" name="矢印: 右 48">
            <a:extLst>
              <a:ext uri="{FF2B5EF4-FFF2-40B4-BE49-F238E27FC236}">
                <a16:creationId xmlns:a16="http://schemas.microsoft.com/office/drawing/2014/main" id="{B2D0481F-9DE1-430C-B67B-7C78E4234131}"/>
              </a:ext>
            </a:extLst>
          </p:cNvPr>
          <p:cNvSpPr/>
          <p:nvPr/>
        </p:nvSpPr>
        <p:spPr>
          <a:xfrm rot="16200000">
            <a:off x="19206915" y="4956569"/>
            <a:ext cx="726221" cy="436272"/>
          </a:xfrm>
          <a:prstGeom prst="righ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テキスト ボックス 49">
            <a:extLst>
              <a:ext uri="{FF2B5EF4-FFF2-40B4-BE49-F238E27FC236}">
                <a16:creationId xmlns:a16="http://schemas.microsoft.com/office/drawing/2014/main" id="{5349E7BC-FD72-4142-A329-9258305E15AB}"/>
              </a:ext>
            </a:extLst>
          </p:cNvPr>
          <p:cNvSpPr txBox="1"/>
          <p:nvPr/>
        </p:nvSpPr>
        <p:spPr>
          <a:xfrm>
            <a:off x="21296277" y="6025144"/>
            <a:ext cx="2106667" cy="369332"/>
          </a:xfrm>
          <a:prstGeom prst="rect">
            <a:avLst/>
          </a:prstGeom>
          <a:solidFill>
            <a:schemeClr val="bg1"/>
          </a:solidFill>
          <a:ln w="28575">
            <a:solidFill>
              <a:srgbClr val="FF0000"/>
            </a:solidFill>
          </a:ln>
        </p:spPr>
        <p:txBody>
          <a:bodyPr wrap="none" rtlCol="0">
            <a:spAutoFit/>
          </a:bodyPr>
          <a:lstStyle/>
          <a:p>
            <a:pPr algn="ctr"/>
            <a:r>
              <a:rPr kumimoji="1" lang="ja-JP" altLang="en-US" b="1">
                <a:latin typeface="BIZ UDPゴシック" panose="020B0400000000000000" pitchFamily="50" charset="-128"/>
                <a:ea typeface="BIZ UDPゴシック" panose="020B0400000000000000" pitchFamily="50" charset="-128"/>
              </a:rPr>
              <a:t>ガイドラインの作成</a:t>
            </a:r>
            <a:endParaRPr kumimoji="1" lang="ja-JP" altLang="en-US" b="1" dirty="0">
              <a:latin typeface="BIZ UDPゴシック" panose="020B0400000000000000" pitchFamily="50" charset="-128"/>
              <a:ea typeface="BIZ UDPゴシック" panose="020B0400000000000000" pitchFamily="50" charset="-128"/>
            </a:endParaRPr>
          </a:p>
        </p:txBody>
      </p:sp>
      <p:sp>
        <p:nvSpPr>
          <p:cNvPr id="51" name="矢印: 上下 50">
            <a:extLst>
              <a:ext uri="{FF2B5EF4-FFF2-40B4-BE49-F238E27FC236}">
                <a16:creationId xmlns:a16="http://schemas.microsoft.com/office/drawing/2014/main" id="{82447994-D31C-4165-935A-1A79C3E3170F}"/>
              </a:ext>
            </a:extLst>
          </p:cNvPr>
          <p:cNvSpPr/>
          <p:nvPr/>
        </p:nvSpPr>
        <p:spPr>
          <a:xfrm>
            <a:off x="22507181" y="5179241"/>
            <a:ext cx="513248" cy="781602"/>
          </a:xfrm>
          <a:prstGeom prst="upDownArrow">
            <a:avLst>
              <a:gd name="adj1" fmla="val 35153"/>
              <a:gd name="adj2" fmla="val 40102"/>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pic>
        <p:nvPicPr>
          <p:cNvPr id="4" name="図 3">
            <a:extLst>
              <a:ext uri="{FF2B5EF4-FFF2-40B4-BE49-F238E27FC236}">
                <a16:creationId xmlns:a16="http://schemas.microsoft.com/office/drawing/2014/main" id="{D557C5AA-BA0E-4AF3-9212-F5F0A77AF372}"/>
              </a:ext>
            </a:extLst>
          </p:cNvPr>
          <p:cNvPicPr>
            <a:picLocks noChangeAspect="1"/>
          </p:cNvPicPr>
          <p:nvPr/>
        </p:nvPicPr>
        <p:blipFill>
          <a:blip r:embed="rId3"/>
          <a:stretch>
            <a:fillRect/>
          </a:stretch>
        </p:blipFill>
        <p:spPr>
          <a:xfrm>
            <a:off x="467080" y="956286"/>
            <a:ext cx="8300021" cy="4585266"/>
          </a:xfrm>
          <a:prstGeom prst="rect">
            <a:avLst/>
          </a:prstGeom>
        </p:spPr>
      </p:pic>
      <p:sp>
        <p:nvSpPr>
          <p:cNvPr id="53" name="タイトル 6">
            <a:extLst>
              <a:ext uri="{FF2B5EF4-FFF2-40B4-BE49-F238E27FC236}">
                <a16:creationId xmlns:a16="http://schemas.microsoft.com/office/drawing/2014/main" id="{7098ACD2-CF9F-4FFD-AD6F-E7FB4743AA93}"/>
              </a:ext>
            </a:extLst>
          </p:cNvPr>
          <p:cNvSpPr txBox="1">
            <a:spLocks/>
          </p:cNvSpPr>
          <p:nvPr/>
        </p:nvSpPr>
        <p:spPr>
          <a:xfrm>
            <a:off x="6846942" y="535943"/>
            <a:ext cx="2157015" cy="587111"/>
          </a:xfrm>
          <a:prstGeom prst="rect">
            <a:avLst/>
          </a:prstGeom>
          <a:solidFill>
            <a:schemeClr val="bg1"/>
          </a:solidFill>
          <a:ln>
            <a:solidFill>
              <a:schemeClr val="tx1"/>
            </a:solidFill>
          </a:ln>
        </p:spPr>
        <p:txBody>
          <a:bodyPr vert="horz" lIns="91440" tIns="45720" rIns="91440" bIns="45720" rtlCol="0" anchor="ct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r>
              <a:rPr lang="ja-JP" altLang="en-US" sz="1200" dirty="0">
                <a:latin typeface="BIZ UDP明朝 Medium" panose="02020500000000000000" pitchFamily="18" charset="-128"/>
                <a:ea typeface="BIZ UDP明朝 Medium" panose="02020500000000000000" pitchFamily="18" charset="-128"/>
              </a:rPr>
              <a:t>令和</a:t>
            </a:r>
            <a:r>
              <a:rPr lang="en-US" altLang="ja-JP" sz="1200" dirty="0">
                <a:latin typeface="BIZ UDP明朝 Medium" panose="02020500000000000000" pitchFamily="18" charset="-128"/>
                <a:ea typeface="BIZ UDP明朝 Medium" panose="02020500000000000000" pitchFamily="18" charset="-128"/>
              </a:rPr>
              <a:t>6</a:t>
            </a:r>
            <a:r>
              <a:rPr lang="ja-JP" altLang="en-US" sz="1200" dirty="0">
                <a:latin typeface="BIZ UDP明朝 Medium" panose="02020500000000000000" pitchFamily="18" charset="-128"/>
                <a:ea typeface="BIZ UDP明朝 Medium" panose="02020500000000000000" pitchFamily="18" charset="-128"/>
              </a:rPr>
              <a:t>年度 第</a:t>
            </a:r>
            <a:r>
              <a:rPr lang="en-US" altLang="ja-JP" sz="1200" dirty="0">
                <a:latin typeface="BIZ UDP明朝 Medium" panose="02020500000000000000" pitchFamily="18" charset="-128"/>
                <a:ea typeface="BIZ UDP明朝 Medium" panose="02020500000000000000" pitchFamily="18" charset="-128"/>
              </a:rPr>
              <a:t>1</a:t>
            </a:r>
            <a:r>
              <a:rPr lang="ja-JP" altLang="en-US" sz="1200" dirty="0">
                <a:latin typeface="BIZ UDP明朝 Medium" panose="02020500000000000000" pitchFamily="18" charset="-128"/>
                <a:ea typeface="BIZ UDP明朝 Medium" panose="02020500000000000000" pitchFamily="18" charset="-128"/>
              </a:rPr>
              <a:t>回 防災・危機</a:t>
            </a:r>
            <a:br>
              <a:rPr lang="en-US" altLang="ja-JP" sz="1200" dirty="0">
                <a:latin typeface="BIZ UDP明朝 Medium" panose="02020500000000000000" pitchFamily="18" charset="-128"/>
                <a:ea typeface="BIZ UDP明朝 Medium" panose="02020500000000000000" pitchFamily="18" charset="-128"/>
              </a:rPr>
            </a:br>
            <a:r>
              <a:rPr lang="ja-JP" altLang="en-US" sz="1200" dirty="0">
                <a:latin typeface="BIZ UDP明朝 Medium" panose="02020500000000000000" pitchFamily="18" charset="-128"/>
                <a:ea typeface="BIZ UDP明朝 Medium" panose="02020500000000000000" pitchFamily="18" charset="-128"/>
              </a:rPr>
              <a:t>管理対策推進本部会議</a:t>
            </a:r>
            <a:br>
              <a:rPr lang="en-US" altLang="ja-JP" sz="1200" dirty="0">
                <a:latin typeface="BIZ UDP明朝 Medium" panose="02020500000000000000" pitchFamily="18" charset="-128"/>
                <a:ea typeface="BIZ UDP明朝 Medium" panose="02020500000000000000" pitchFamily="18" charset="-128"/>
              </a:rPr>
            </a:br>
            <a:r>
              <a:rPr lang="ja-JP" altLang="en-US" sz="1200" dirty="0">
                <a:latin typeface="BIZ UDP明朝 Medium" panose="02020500000000000000" pitchFamily="18" charset="-128"/>
                <a:ea typeface="BIZ UDP明朝 Medium" panose="02020500000000000000" pitchFamily="18" charset="-128"/>
              </a:rPr>
              <a:t>資料を基に作成</a:t>
            </a:r>
          </a:p>
        </p:txBody>
      </p:sp>
    </p:spTree>
    <p:extLst>
      <p:ext uri="{BB962C8B-B14F-4D97-AF65-F5344CB8AC3E}">
        <p14:creationId xmlns:p14="http://schemas.microsoft.com/office/powerpoint/2010/main" val="33158779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88A302-88DE-F06C-96D2-1D167A349C7C}"/>
            </a:ext>
          </a:extLst>
        </p:cNvPr>
        <p:cNvGrpSpPr/>
        <p:nvPr/>
      </p:nvGrpSpPr>
      <p:grpSpPr>
        <a:xfrm>
          <a:off x="0" y="0"/>
          <a:ext cx="0" cy="0"/>
          <a:chOff x="0" y="0"/>
          <a:chExt cx="0" cy="0"/>
        </a:xfrm>
      </p:grpSpPr>
      <p:sp>
        <p:nvSpPr>
          <p:cNvPr id="2" name="正方形/長方形 1">
            <a:extLst>
              <a:ext uri="{FF2B5EF4-FFF2-40B4-BE49-F238E27FC236}">
                <a16:creationId xmlns:a16="http://schemas.microsoft.com/office/drawing/2014/main" id="{A87019B3-A325-037B-400A-BB0D902C76AC}"/>
              </a:ext>
            </a:extLst>
          </p:cNvPr>
          <p:cNvSpPr/>
          <p:nvPr/>
        </p:nvSpPr>
        <p:spPr>
          <a:xfrm>
            <a:off x="0" y="0"/>
            <a:ext cx="9144000" cy="425003"/>
          </a:xfrm>
          <a:prstGeom prst="rect">
            <a:avLst/>
          </a:prstGeom>
          <a:gradFill>
            <a:gsLst>
              <a:gs pos="0">
                <a:schemeClr val="accent1">
                  <a:lumMod val="5000"/>
                  <a:lumOff val="95000"/>
                </a:schemeClr>
              </a:gs>
              <a:gs pos="75000">
                <a:srgbClr val="00B050"/>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2000" dirty="0">
                <a:latin typeface="Meiryo UI" panose="020B0604030504040204" pitchFamily="50" charset="-128"/>
                <a:ea typeface="Meiryo UI" panose="020B0604030504040204" pitchFamily="50" charset="-128"/>
              </a:rPr>
              <a:t>4</a:t>
            </a:r>
            <a:r>
              <a:rPr lang="ja-JP" altLang="en-US" sz="2000" dirty="0">
                <a:latin typeface="Meiryo UI" panose="020B0604030504040204" pitchFamily="50" charset="-128"/>
                <a:ea typeface="Meiryo UI" panose="020B0604030504040204" pitchFamily="50" charset="-128"/>
              </a:rPr>
              <a:t>．被害想定の項目について</a:t>
            </a:r>
            <a:endParaRPr lang="en-US" altLang="ja-JP" sz="2000" dirty="0">
              <a:latin typeface="Meiryo UI" panose="020B0604030504040204" pitchFamily="50" charset="-128"/>
              <a:ea typeface="Meiryo UI" panose="020B0604030504040204" pitchFamily="50" charset="-128"/>
            </a:endParaRPr>
          </a:p>
        </p:txBody>
      </p:sp>
      <p:sp>
        <p:nvSpPr>
          <p:cNvPr id="5" name="正方形/長方形 4">
            <a:extLst>
              <a:ext uri="{FF2B5EF4-FFF2-40B4-BE49-F238E27FC236}">
                <a16:creationId xmlns:a16="http://schemas.microsoft.com/office/drawing/2014/main" id="{9A7C9C43-8714-01F1-B5AC-7CB80B438BA1}"/>
              </a:ext>
            </a:extLst>
          </p:cNvPr>
          <p:cNvSpPr/>
          <p:nvPr/>
        </p:nvSpPr>
        <p:spPr>
          <a:xfrm>
            <a:off x="140043" y="634314"/>
            <a:ext cx="8863914" cy="6145427"/>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角丸四角形 15">
            <a:extLst>
              <a:ext uri="{FF2B5EF4-FFF2-40B4-BE49-F238E27FC236}">
                <a16:creationId xmlns:a16="http://schemas.microsoft.com/office/drawing/2014/main" id="{B6A041F6-9A0E-6135-698E-B28A1554E0D0}"/>
              </a:ext>
            </a:extLst>
          </p:cNvPr>
          <p:cNvSpPr/>
          <p:nvPr/>
        </p:nvSpPr>
        <p:spPr>
          <a:xfrm>
            <a:off x="67210" y="480601"/>
            <a:ext cx="2256890" cy="321972"/>
          </a:xfrm>
          <a:prstGeom prst="roundRect">
            <a:avLst>
              <a:gd name="adj" fmla="val 20973"/>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latin typeface="Meiryo UI" panose="020B0604030504040204" pitchFamily="50" charset="-128"/>
                <a:ea typeface="Meiryo UI" panose="020B0604030504040204" pitchFamily="50" charset="-128"/>
              </a:rPr>
              <a:t>被害を想定する項目等</a:t>
            </a:r>
          </a:p>
        </p:txBody>
      </p:sp>
      <p:sp>
        <p:nvSpPr>
          <p:cNvPr id="7" name="スライド番号プレースホルダー 6">
            <a:extLst>
              <a:ext uri="{FF2B5EF4-FFF2-40B4-BE49-F238E27FC236}">
                <a16:creationId xmlns:a16="http://schemas.microsoft.com/office/drawing/2014/main" id="{71FBF474-1C98-EB9A-2A21-07D2E6FF9C7B}"/>
              </a:ext>
            </a:extLst>
          </p:cNvPr>
          <p:cNvSpPr>
            <a:spLocks noGrp="1"/>
          </p:cNvSpPr>
          <p:nvPr>
            <p:ph type="sldNum" sz="quarter" idx="12"/>
          </p:nvPr>
        </p:nvSpPr>
        <p:spPr>
          <a:xfrm>
            <a:off x="7019390" y="6379501"/>
            <a:ext cx="2057400" cy="365125"/>
          </a:xfrm>
        </p:spPr>
        <p:txBody>
          <a:bodyPr/>
          <a:lstStyle/>
          <a:p>
            <a:fld id="{72ACC13A-C490-4578-9842-9594D494F206}" type="slidenum">
              <a:rPr kumimoji="1" lang="ja-JP" altLang="en-US" sz="1200" smtClean="0">
                <a:latin typeface="Meiryo UI" panose="020B0604030504040204" pitchFamily="50" charset="-128"/>
                <a:ea typeface="Meiryo UI" panose="020B0604030504040204" pitchFamily="50" charset="-128"/>
              </a:rPr>
              <a:t>18</a:t>
            </a:fld>
            <a:endParaRPr kumimoji="1" lang="ja-JP" altLang="en-US" sz="1200" dirty="0">
              <a:latin typeface="Meiryo UI" panose="020B0604030504040204" pitchFamily="50" charset="-128"/>
              <a:ea typeface="Meiryo UI" panose="020B0604030504040204" pitchFamily="50" charset="-128"/>
            </a:endParaRPr>
          </a:p>
        </p:txBody>
      </p:sp>
      <p:sp>
        <p:nvSpPr>
          <p:cNvPr id="8" name="四角形: 角を丸くする 4">
            <a:extLst>
              <a:ext uri="{FF2B5EF4-FFF2-40B4-BE49-F238E27FC236}">
                <a16:creationId xmlns:a16="http://schemas.microsoft.com/office/drawing/2014/main" id="{897D6FC4-B245-429E-BF56-D3649B22BBD1}"/>
              </a:ext>
            </a:extLst>
          </p:cNvPr>
          <p:cNvSpPr/>
          <p:nvPr/>
        </p:nvSpPr>
        <p:spPr>
          <a:xfrm>
            <a:off x="420399" y="881227"/>
            <a:ext cx="8311709" cy="1454869"/>
          </a:xfrm>
          <a:prstGeom prst="roundRect">
            <a:avLst>
              <a:gd name="adj" fmla="val 12022"/>
            </a:avLst>
          </a:prstGeom>
          <a:solidFill>
            <a:schemeClr val="accent6">
              <a:lumMod val="40000"/>
              <a:lumOff val="60000"/>
            </a:schemeClr>
          </a:solidFill>
          <a:ln w="6350">
            <a:headEnd type="triangle"/>
          </a:ln>
        </p:spPr>
        <p:style>
          <a:lnRef idx="1">
            <a:schemeClr val="dk1"/>
          </a:lnRef>
          <a:fillRef idx="0">
            <a:schemeClr val="dk1"/>
          </a:fillRef>
          <a:effectRef idx="0">
            <a:schemeClr val="dk1"/>
          </a:effectRef>
          <a:fontRef idx="minor">
            <a:schemeClr val="tx1"/>
          </a:fontRef>
        </p:style>
        <p:txBody>
          <a:bodyPr rtlCol="0" anchor="t"/>
          <a:lstStyle/>
          <a:p>
            <a:pPr marL="216000" indent="-216000">
              <a:buFont typeface="Wingdings" panose="05000000000000000000" pitchFamily="2" charset="2"/>
              <a:buChar char="l"/>
            </a:pPr>
            <a:r>
              <a:rPr lang="ja-JP" altLang="en-US" sz="1400" b="1" dirty="0">
                <a:latin typeface="Meiryo UI" panose="020B0604030504040204" pitchFamily="50" charset="-128"/>
                <a:ea typeface="Meiryo UI" panose="020B0604030504040204" pitchFamily="50" charset="-128"/>
              </a:rPr>
              <a:t>被害の想定を行う項目については、以下の①～③の被害想定項目から大阪府に該当する項目を確認。</a:t>
            </a:r>
            <a:endParaRPr lang="en-US" altLang="ja-JP" sz="1400" b="1" dirty="0">
              <a:latin typeface="Meiryo UI" panose="020B0604030504040204" pitchFamily="50" charset="-128"/>
              <a:ea typeface="Meiryo UI" panose="020B0604030504040204" pitchFamily="50" charset="-128"/>
            </a:endParaRPr>
          </a:p>
          <a:p>
            <a:pPr marL="432000" lvl="1" indent="-288000">
              <a:buFont typeface="+mj-ea"/>
              <a:buAutoNum type="circleNumDbPlain"/>
            </a:pPr>
            <a:r>
              <a:rPr kumimoji="1" lang="ja-JP" altLang="en-US" sz="1400" b="1" dirty="0">
                <a:latin typeface="Meiryo UI" panose="020B0604030504040204" pitchFamily="50" charset="-128"/>
                <a:ea typeface="Meiryo UI" panose="020B0604030504040204" pitchFamily="50" charset="-128"/>
              </a:rPr>
              <a:t>大阪府が過去に公表した被害想定（</a:t>
            </a:r>
            <a:r>
              <a:rPr kumimoji="1" lang="en-US" altLang="ja-JP" sz="1400" b="1" dirty="0">
                <a:latin typeface="Meiryo UI" panose="020B0604030504040204" pitchFamily="50" charset="-128"/>
                <a:ea typeface="Meiryo UI" panose="020B0604030504040204" pitchFamily="50" charset="-128"/>
              </a:rPr>
              <a:t>H19</a:t>
            </a:r>
            <a:r>
              <a:rPr kumimoji="1" lang="ja-JP" altLang="en-US" sz="1400" b="1" dirty="0">
                <a:latin typeface="Meiryo UI" panose="020B0604030504040204" pitchFamily="50" charset="-128"/>
                <a:ea typeface="Meiryo UI" panose="020B0604030504040204" pitchFamily="50" charset="-128"/>
              </a:rPr>
              <a:t>直下型・</a:t>
            </a:r>
            <a:r>
              <a:rPr kumimoji="1" lang="en-US" altLang="ja-JP" sz="1400" b="1" dirty="0">
                <a:latin typeface="Meiryo UI" panose="020B0604030504040204" pitchFamily="50" charset="-128"/>
                <a:ea typeface="Meiryo UI" panose="020B0604030504040204" pitchFamily="50" charset="-128"/>
              </a:rPr>
              <a:t>H26</a:t>
            </a:r>
            <a:r>
              <a:rPr kumimoji="1" lang="ja-JP" altLang="en-US" sz="1400" b="1" dirty="0">
                <a:latin typeface="Meiryo UI" panose="020B0604030504040204" pitchFamily="50" charset="-128"/>
                <a:ea typeface="Meiryo UI" panose="020B0604030504040204" pitchFamily="50" charset="-128"/>
              </a:rPr>
              <a:t>南海トラフ）の項目</a:t>
            </a:r>
            <a:endParaRPr kumimoji="1" lang="en-US" altLang="ja-JP" sz="1400" b="1" dirty="0">
              <a:latin typeface="Meiryo UI" panose="020B0604030504040204" pitchFamily="50" charset="-128"/>
              <a:ea typeface="Meiryo UI" panose="020B0604030504040204" pitchFamily="50" charset="-128"/>
            </a:endParaRPr>
          </a:p>
          <a:p>
            <a:pPr marL="432000" lvl="1" indent="-288000">
              <a:buFont typeface="+mj-ea"/>
              <a:buAutoNum type="circleNumDbPlain"/>
            </a:pPr>
            <a:r>
              <a:rPr lang="ja-JP" altLang="en-US" sz="1400" b="1" dirty="0">
                <a:latin typeface="Meiryo UI" panose="020B0604030504040204" pitchFamily="50" charset="-128"/>
                <a:ea typeface="Meiryo UI" panose="020B0604030504040204" pitchFamily="50" charset="-128"/>
              </a:rPr>
              <a:t>内閣府が公表した南海トラフ巨大地震の被害想定（</a:t>
            </a:r>
            <a:r>
              <a:rPr lang="en-US" altLang="ja-JP" sz="1400" b="1" dirty="0">
                <a:latin typeface="Meiryo UI" panose="020B0604030504040204" pitchFamily="50" charset="-128"/>
                <a:ea typeface="Meiryo UI" panose="020B0604030504040204" pitchFamily="50" charset="-128"/>
              </a:rPr>
              <a:t>H24</a:t>
            </a:r>
            <a:r>
              <a:rPr lang="ja-JP" altLang="en-US" sz="1400" b="1" dirty="0">
                <a:latin typeface="Meiryo UI" panose="020B0604030504040204" pitchFamily="50" charset="-128"/>
                <a:ea typeface="Meiryo UI" panose="020B0604030504040204" pitchFamily="50" charset="-128"/>
              </a:rPr>
              <a:t>）の項目</a:t>
            </a:r>
            <a:endParaRPr lang="en-US" altLang="ja-JP" sz="1400" b="1" dirty="0">
              <a:latin typeface="Meiryo UI" panose="020B0604030504040204" pitchFamily="50" charset="-128"/>
              <a:ea typeface="Meiryo UI" panose="020B0604030504040204" pitchFamily="50" charset="-128"/>
            </a:endParaRPr>
          </a:p>
          <a:p>
            <a:pPr marL="432000" lvl="1" indent="-288000">
              <a:buFont typeface="+mj-ea"/>
              <a:buAutoNum type="circleNumDbPlain"/>
            </a:pPr>
            <a:r>
              <a:rPr kumimoji="1" lang="ja-JP" altLang="en-US" sz="1400" b="1" dirty="0">
                <a:latin typeface="Meiryo UI" panose="020B0604030504040204" pitchFamily="50" charset="-128"/>
                <a:ea typeface="Meiryo UI" panose="020B0604030504040204" pitchFamily="50" charset="-128"/>
              </a:rPr>
              <a:t>内閣府が直近で公表した日本海溝・千島海溝沿いの巨大地震の被害想定（</a:t>
            </a:r>
            <a:r>
              <a:rPr kumimoji="1" lang="en-US" altLang="ja-JP" sz="1400" b="1" dirty="0">
                <a:latin typeface="Meiryo UI" panose="020B0604030504040204" pitchFamily="50" charset="-128"/>
                <a:ea typeface="Meiryo UI" panose="020B0604030504040204" pitchFamily="50" charset="-128"/>
              </a:rPr>
              <a:t>R3</a:t>
            </a:r>
            <a:r>
              <a:rPr kumimoji="1" lang="ja-JP" altLang="en-US" sz="1400" b="1" dirty="0">
                <a:latin typeface="Meiryo UI" panose="020B0604030504040204" pitchFamily="50" charset="-128"/>
                <a:ea typeface="Meiryo UI" panose="020B0604030504040204" pitchFamily="50" charset="-128"/>
              </a:rPr>
              <a:t>）の項目</a:t>
            </a:r>
            <a:endParaRPr lang="en-US" altLang="ja-JP" sz="1400" b="1" dirty="0">
              <a:latin typeface="Meiryo UI" panose="020B0604030504040204" pitchFamily="50" charset="-128"/>
              <a:ea typeface="Meiryo UI" panose="020B0604030504040204" pitchFamily="50" charset="-128"/>
            </a:endParaRPr>
          </a:p>
          <a:p>
            <a:pPr marL="216000" indent="-216000">
              <a:buFont typeface="Wingdings" panose="05000000000000000000" pitchFamily="2" charset="2"/>
              <a:buChar char="l"/>
            </a:pPr>
            <a:r>
              <a:rPr kumimoji="1" lang="ja-JP" altLang="en-US" sz="1400" b="1" dirty="0">
                <a:latin typeface="Meiryo UI" panose="020B0604030504040204" pitchFamily="50" charset="-128"/>
                <a:ea typeface="Meiryo UI" panose="020B0604030504040204" pitchFamily="50" charset="-128"/>
              </a:rPr>
              <a:t>これまでの部会でいただいた意見や能登半島地震の振り返りを踏まえて被害想定項目を抽出。</a:t>
            </a:r>
            <a:endParaRPr kumimoji="1" lang="en-US" altLang="ja-JP" sz="1400" b="1" dirty="0">
              <a:latin typeface="Meiryo UI" panose="020B0604030504040204" pitchFamily="50" charset="-128"/>
              <a:ea typeface="Meiryo UI" panose="020B0604030504040204" pitchFamily="50" charset="-128"/>
            </a:endParaRPr>
          </a:p>
          <a:p>
            <a:pPr marL="216000" indent="-216000">
              <a:buFont typeface="Wingdings" panose="05000000000000000000" pitchFamily="2" charset="2"/>
              <a:buChar char="l"/>
            </a:pPr>
            <a:r>
              <a:rPr kumimoji="1" lang="ja-JP" altLang="en-US" sz="1400" b="1" dirty="0">
                <a:latin typeface="Meiryo UI" panose="020B0604030504040204" pitchFamily="50" charset="-128"/>
                <a:ea typeface="Meiryo UI" panose="020B0604030504040204" pitchFamily="50" charset="-128"/>
              </a:rPr>
              <a:t>内閣府が現在検討している南海トラフ巨大地震の被害想定項目を確認し、被害想定項目を最終決定する。</a:t>
            </a:r>
            <a:endParaRPr kumimoji="1" lang="en-US" altLang="ja-JP" sz="1400" b="1" dirty="0">
              <a:latin typeface="Meiryo UI" panose="020B0604030504040204" pitchFamily="50" charset="-128"/>
              <a:ea typeface="Meiryo UI" panose="020B0604030504040204" pitchFamily="50" charset="-128"/>
            </a:endParaRPr>
          </a:p>
        </p:txBody>
      </p:sp>
      <p:sp>
        <p:nvSpPr>
          <p:cNvPr id="9" name="正方形/長方形 8">
            <a:extLst>
              <a:ext uri="{FF2B5EF4-FFF2-40B4-BE49-F238E27FC236}">
                <a16:creationId xmlns:a16="http://schemas.microsoft.com/office/drawing/2014/main" id="{C0429225-9EE9-491A-855F-E73AA04D0AD4}"/>
              </a:ext>
            </a:extLst>
          </p:cNvPr>
          <p:cNvSpPr/>
          <p:nvPr/>
        </p:nvSpPr>
        <p:spPr>
          <a:xfrm>
            <a:off x="277792" y="2669092"/>
            <a:ext cx="1838087" cy="3219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400" dirty="0">
                <a:solidFill>
                  <a:schemeClr val="tx1"/>
                </a:solidFill>
                <a:latin typeface="Meiryo UI" panose="020B0604030504040204" pitchFamily="50" charset="-128"/>
                <a:ea typeface="Meiryo UI" panose="020B0604030504040204" pitchFamily="50" charset="-128"/>
              </a:rPr>
              <a:t>被害想定項目の分類</a:t>
            </a:r>
            <a:endParaRPr kumimoji="1" lang="en-US" altLang="ja-JP" sz="1400" dirty="0">
              <a:solidFill>
                <a:schemeClr val="tx1"/>
              </a:solidFill>
              <a:latin typeface="Meiryo UI" panose="020B0604030504040204" pitchFamily="50" charset="-128"/>
              <a:ea typeface="Meiryo UI" panose="020B0604030504040204" pitchFamily="50" charset="-128"/>
            </a:endParaRPr>
          </a:p>
        </p:txBody>
      </p:sp>
      <p:sp>
        <p:nvSpPr>
          <p:cNvPr id="10" name="正方形/長方形 9">
            <a:extLst>
              <a:ext uri="{FF2B5EF4-FFF2-40B4-BE49-F238E27FC236}">
                <a16:creationId xmlns:a16="http://schemas.microsoft.com/office/drawing/2014/main" id="{9F32C3C7-2DC9-4DA8-B7D2-73DB5596AC88}"/>
              </a:ext>
            </a:extLst>
          </p:cNvPr>
          <p:cNvSpPr/>
          <p:nvPr/>
        </p:nvSpPr>
        <p:spPr>
          <a:xfrm>
            <a:off x="718816" y="3039389"/>
            <a:ext cx="1470534" cy="3219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400" dirty="0">
                <a:solidFill>
                  <a:schemeClr val="tx1"/>
                </a:solidFill>
                <a:latin typeface="Meiryo UI" panose="020B0604030504040204" pitchFamily="50" charset="-128"/>
                <a:ea typeface="Meiryo UI" panose="020B0604030504040204" pitchFamily="50" charset="-128"/>
              </a:rPr>
              <a:t>建物・人的被害</a:t>
            </a:r>
            <a:endParaRPr kumimoji="1" lang="en-US" altLang="ja-JP" sz="1400" dirty="0">
              <a:solidFill>
                <a:schemeClr val="tx1"/>
              </a:solidFill>
              <a:latin typeface="Meiryo UI" panose="020B0604030504040204" pitchFamily="50" charset="-128"/>
              <a:ea typeface="Meiryo UI" panose="020B0604030504040204" pitchFamily="50" charset="-128"/>
            </a:endParaRPr>
          </a:p>
        </p:txBody>
      </p:sp>
      <p:sp>
        <p:nvSpPr>
          <p:cNvPr id="11" name="正方形/長方形 10">
            <a:extLst>
              <a:ext uri="{FF2B5EF4-FFF2-40B4-BE49-F238E27FC236}">
                <a16:creationId xmlns:a16="http://schemas.microsoft.com/office/drawing/2014/main" id="{CFEDE6BF-0D97-48BF-8145-7A68964AE03D}"/>
              </a:ext>
            </a:extLst>
          </p:cNvPr>
          <p:cNvSpPr/>
          <p:nvPr/>
        </p:nvSpPr>
        <p:spPr>
          <a:xfrm>
            <a:off x="718816" y="4193391"/>
            <a:ext cx="1351948" cy="3219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400" dirty="0">
                <a:solidFill>
                  <a:schemeClr val="tx1"/>
                </a:solidFill>
                <a:latin typeface="Meiryo UI" panose="020B0604030504040204" pitchFamily="50" charset="-128"/>
                <a:ea typeface="Meiryo UI" panose="020B0604030504040204" pitchFamily="50" charset="-128"/>
              </a:rPr>
              <a:t>施設等の被害</a:t>
            </a:r>
            <a:endParaRPr kumimoji="1" lang="en-US" altLang="ja-JP" sz="1400" dirty="0">
              <a:solidFill>
                <a:schemeClr val="tx1"/>
              </a:solidFill>
              <a:latin typeface="Meiryo UI" panose="020B0604030504040204" pitchFamily="50" charset="-128"/>
              <a:ea typeface="Meiryo UI" panose="020B0604030504040204" pitchFamily="50" charset="-128"/>
            </a:endParaRPr>
          </a:p>
        </p:txBody>
      </p:sp>
      <p:cxnSp>
        <p:nvCxnSpPr>
          <p:cNvPr id="17" name="直線コネクタ 16">
            <a:extLst>
              <a:ext uri="{FF2B5EF4-FFF2-40B4-BE49-F238E27FC236}">
                <a16:creationId xmlns:a16="http://schemas.microsoft.com/office/drawing/2014/main" id="{640727E4-66DA-457A-8ABA-7230F6BDE9CB}"/>
              </a:ext>
            </a:extLst>
          </p:cNvPr>
          <p:cNvCxnSpPr>
            <a:cxnSpLocks/>
          </p:cNvCxnSpPr>
          <p:nvPr/>
        </p:nvCxnSpPr>
        <p:spPr>
          <a:xfrm flipH="1">
            <a:off x="2144073" y="3188947"/>
            <a:ext cx="406908" cy="0"/>
          </a:xfrm>
          <a:prstGeom prst="line">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20" name="正方形/長方形 19">
            <a:extLst>
              <a:ext uri="{FF2B5EF4-FFF2-40B4-BE49-F238E27FC236}">
                <a16:creationId xmlns:a16="http://schemas.microsoft.com/office/drawing/2014/main" id="{DB55E763-5A55-457C-9380-63CA94FA5E0D}"/>
              </a:ext>
            </a:extLst>
          </p:cNvPr>
          <p:cNvSpPr/>
          <p:nvPr/>
        </p:nvSpPr>
        <p:spPr>
          <a:xfrm>
            <a:off x="2621819" y="3039389"/>
            <a:ext cx="1470534" cy="3219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400" dirty="0">
                <a:solidFill>
                  <a:schemeClr val="tx1"/>
                </a:solidFill>
                <a:latin typeface="Meiryo UI" panose="020B0604030504040204" pitchFamily="50" charset="-128"/>
                <a:ea typeface="Meiryo UI" panose="020B0604030504040204" pitchFamily="50" charset="-128"/>
              </a:rPr>
              <a:t>建物被害等</a:t>
            </a:r>
            <a:endParaRPr kumimoji="1" lang="en-US" altLang="ja-JP" sz="1400" dirty="0">
              <a:solidFill>
                <a:schemeClr val="tx1"/>
              </a:solidFill>
              <a:latin typeface="Meiryo UI" panose="020B0604030504040204" pitchFamily="50" charset="-128"/>
              <a:ea typeface="Meiryo UI" panose="020B0604030504040204" pitchFamily="50" charset="-128"/>
            </a:endParaRPr>
          </a:p>
        </p:txBody>
      </p:sp>
      <p:sp>
        <p:nvSpPr>
          <p:cNvPr id="23" name="正方形/長方形 22">
            <a:extLst>
              <a:ext uri="{FF2B5EF4-FFF2-40B4-BE49-F238E27FC236}">
                <a16:creationId xmlns:a16="http://schemas.microsoft.com/office/drawing/2014/main" id="{7DAAD516-768A-4E2E-B005-E13BD4C4A23B}"/>
              </a:ext>
            </a:extLst>
          </p:cNvPr>
          <p:cNvSpPr/>
          <p:nvPr/>
        </p:nvSpPr>
        <p:spPr>
          <a:xfrm>
            <a:off x="2621819" y="3717464"/>
            <a:ext cx="1470534" cy="3219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400" dirty="0">
                <a:solidFill>
                  <a:schemeClr val="tx1"/>
                </a:solidFill>
                <a:latin typeface="Meiryo UI" panose="020B0604030504040204" pitchFamily="50" charset="-128"/>
                <a:ea typeface="Meiryo UI" panose="020B0604030504040204" pitchFamily="50" charset="-128"/>
              </a:rPr>
              <a:t>人的被害</a:t>
            </a:r>
            <a:endParaRPr kumimoji="1" lang="en-US" altLang="ja-JP" sz="1400" dirty="0">
              <a:solidFill>
                <a:schemeClr val="tx1"/>
              </a:solidFill>
              <a:latin typeface="Meiryo UI" panose="020B0604030504040204" pitchFamily="50" charset="-128"/>
              <a:ea typeface="Meiryo UI" panose="020B0604030504040204" pitchFamily="50" charset="-128"/>
            </a:endParaRPr>
          </a:p>
        </p:txBody>
      </p:sp>
      <p:sp>
        <p:nvSpPr>
          <p:cNvPr id="32" name="フリーフォーム: 図形 31">
            <a:extLst>
              <a:ext uri="{FF2B5EF4-FFF2-40B4-BE49-F238E27FC236}">
                <a16:creationId xmlns:a16="http://schemas.microsoft.com/office/drawing/2014/main" id="{C64AF1C3-2F90-40D7-AFB5-B0151D16DA52}"/>
              </a:ext>
            </a:extLst>
          </p:cNvPr>
          <p:cNvSpPr/>
          <p:nvPr/>
        </p:nvSpPr>
        <p:spPr>
          <a:xfrm>
            <a:off x="2354199" y="3197357"/>
            <a:ext cx="194310" cy="691203"/>
          </a:xfrm>
          <a:custGeom>
            <a:avLst/>
            <a:gdLst>
              <a:gd name="connsiteX0" fmla="*/ 0 w 194310"/>
              <a:gd name="connsiteY0" fmla="*/ 0 h 461010"/>
              <a:gd name="connsiteX1" fmla="*/ 0 w 194310"/>
              <a:gd name="connsiteY1" fmla="*/ 461010 h 461010"/>
              <a:gd name="connsiteX2" fmla="*/ 194310 w 194310"/>
              <a:gd name="connsiteY2" fmla="*/ 461010 h 461010"/>
            </a:gdLst>
            <a:ahLst/>
            <a:cxnLst>
              <a:cxn ang="0">
                <a:pos x="connsiteX0" y="connsiteY0"/>
              </a:cxn>
              <a:cxn ang="0">
                <a:pos x="connsiteX1" y="connsiteY1"/>
              </a:cxn>
              <a:cxn ang="0">
                <a:pos x="connsiteX2" y="connsiteY2"/>
              </a:cxn>
            </a:cxnLst>
            <a:rect l="l" t="t" r="r" b="b"/>
            <a:pathLst>
              <a:path w="194310" h="461010">
                <a:moveTo>
                  <a:pt x="0" y="0"/>
                </a:moveTo>
                <a:lnTo>
                  <a:pt x="0" y="461010"/>
                </a:lnTo>
                <a:lnTo>
                  <a:pt x="194310" y="461010"/>
                </a:ln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3" name="直線コネクタ 32">
            <a:extLst>
              <a:ext uri="{FF2B5EF4-FFF2-40B4-BE49-F238E27FC236}">
                <a16:creationId xmlns:a16="http://schemas.microsoft.com/office/drawing/2014/main" id="{6264A6E3-E9B2-4574-A890-0BD5B17493BA}"/>
              </a:ext>
            </a:extLst>
          </p:cNvPr>
          <p:cNvCxnSpPr>
            <a:cxnSpLocks/>
          </p:cNvCxnSpPr>
          <p:nvPr/>
        </p:nvCxnSpPr>
        <p:spPr>
          <a:xfrm flipH="1">
            <a:off x="2144073" y="4348683"/>
            <a:ext cx="406908" cy="0"/>
          </a:xfrm>
          <a:prstGeom prst="line">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4" name="フリーフォーム: 図形 33">
            <a:extLst>
              <a:ext uri="{FF2B5EF4-FFF2-40B4-BE49-F238E27FC236}">
                <a16:creationId xmlns:a16="http://schemas.microsoft.com/office/drawing/2014/main" id="{46AB23EB-072F-42DC-829C-2168AD745D32}"/>
              </a:ext>
            </a:extLst>
          </p:cNvPr>
          <p:cNvSpPr/>
          <p:nvPr/>
        </p:nvSpPr>
        <p:spPr>
          <a:xfrm>
            <a:off x="2354199" y="4351173"/>
            <a:ext cx="194310" cy="461010"/>
          </a:xfrm>
          <a:custGeom>
            <a:avLst/>
            <a:gdLst>
              <a:gd name="connsiteX0" fmla="*/ 0 w 194310"/>
              <a:gd name="connsiteY0" fmla="*/ 0 h 461010"/>
              <a:gd name="connsiteX1" fmla="*/ 0 w 194310"/>
              <a:gd name="connsiteY1" fmla="*/ 461010 h 461010"/>
              <a:gd name="connsiteX2" fmla="*/ 194310 w 194310"/>
              <a:gd name="connsiteY2" fmla="*/ 461010 h 461010"/>
            </a:gdLst>
            <a:ahLst/>
            <a:cxnLst>
              <a:cxn ang="0">
                <a:pos x="connsiteX0" y="connsiteY0"/>
              </a:cxn>
              <a:cxn ang="0">
                <a:pos x="connsiteX1" y="connsiteY1"/>
              </a:cxn>
              <a:cxn ang="0">
                <a:pos x="connsiteX2" y="connsiteY2"/>
              </a:cxn>
            </a:cxnLst>
            <a:rect l="l" t="t" r="r" b="b"/>
            <a:pathLst>
              <a:path w="194310" h="461010">
                <a:moveTo>
                  <a:pt x="0" y="0"/>
                </a:moveTo>
                <a:lnTo>
                  <a:pt x="0" y="461010"/>
                </a:lnTo>
                <a:lnTo>
                  <a:pt x="194310" y="461010"/>
                </a:ln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正方形/長方形 34">
            <a:extLst>
              <a:ext uri="{FF2B5EF4-FFF2-40B4-BE49-F238E27FC236}">
                <a16:creationId xmlns:a16="http://schemas.microsoft.com/office/drawing/2014/main" id="{6C51F52A-D716-4F85-843B-CF3B2C9E8D34}"/>
              </a:ext>
            </a:extLst>
          </p:cNvPr>
          <p:cNvSpPr/>
          <p:nvPr/>
        </p:nvSpPr>
        <p:spPr>
          <a:xfrm>
            <a:off x="2621819" y="4187697"/>
            <a:ext cx="1470534" cy="3219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400" dirty="0">
                <a:solidFill>
                  <a:schemeClr val="tx1"/>
                </a:solidFill>
                <a:latin typeface="Meiryo UI" panose="020B0604030504040204" pitchFamily="50" charset="-128"/>
                <a:ea typeface="Meiryo UI" panose="020B0604030504040204" pitchFamily="50" charset="-128"/>
              </a:rPr>
              <a:t>ライフライン被害</a:t>
            </a:r>
            <a:endParaRPr kumimoji="1" lang="en-US" altLang="ja-JP" sz="1400" dirty="0">
              <a:solidFill>
                <a:schemeClr val="tx1"/>
              </a:solidFill>
              <a:latin typeface="Meiryo UI" panose="020B0604030504040204" pitchFamily="50" charset="-128"/>
              <a:ea typeface="Meiryo UI" panose="020B0604030504040204" pitchFamily="50" charset="-128"/>
            </a:endParaRPr>
          </a:p>
        </p:txBody>
      </p:sp>
      <p:sp>
        <p:nvSpPr>
          <p:cNvPr id="36" name="正方形/長方形 35">
            <a:extLst>
              <a:ext uri="{FF2B5EF4-FFF2-40B4-BE49-F238E27FC236}">
                <a16:creationId xmlns:a16="http://schemas.microsoft.com/office/drawing/2014/main" id="{FF44FD3D-D468-4BFE-AE28-1B31923E4E8B}"/>
              </a:ext>
            </a:extLst>
          </p:cNvPr>
          <p:cNvSpPr/>
          <p:nvPr/>
        </p:nvSpPr>
        <p:spPr>
          <a:xfrm>
            <a:off x="2621819" y="4656008"/>
            <a:ext cx="1470534" cy="3219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400" dirty="0">
                <a:solidFill>
                  <a:schemeClr val="tx1"/>
                </a:solidFill>
                <a:latin typeface="Meiryo UI" panose="020B0604030504040204" pitchFamily="50" charset="-128"/>
                <a:ea typeface="Meiryo UI" panose="020B0604030504040204" pitchFamily="50" charset="-128"/>
              </a:rPr>
              <a:t>交通施設被害</a:t>
            </a:r>
            <a:endParaRPr kumimoji="1" lang="en-US" altLang="ja-JP" sz="1400" dirty="0">
              <a:solidFill>
                <a:schemeClr val="tx1"/>
              </a:solidFill>
              <a:latin typeface="Meiryo UI" panose="020B0604030504040204" pitchFamily="50" charset="-128"/>
              <a:ea typeface="Meiryo UI" panose="020B0604030504040204" pitchFamily="50" charset="-128"/>
            </a:endParaRPr>
          </a:p>
        </p:txBody>
      </p:sp>
      <p:sp>
        <p:nvSpPr>
          <p:cNvPr id="37" name="フリーフォーム: 図形 36">
            <a:extLst>
              <a:ext uri="{FF2B5EF4-FFF2-40B4-BE49-F238E27FC236}">
                <a16:creationId xmlns:a16="http://schemas.microsoft.com/office/drawing/2014/main" id="{1B873D07-4E7A-4EC4-BDF2-B8D3C57B1E45}"/>
              </a:ext>
            </a:extLst>
          </p:cNvPr>
          <p:cNvSpPr/>
          <p:nvPr/>
        </p:nvSpPr>
        <p:spPr>
          <a:xfrm>
            <a:off x="2354199" y="4814672"/>
            <a:ext cx="194310" cy="461010"/>
          </a:xfrm>
          <a:custGeom>
            <a:avLst/>
            <a:gdLst>
              <a:gd name="connsiteX0" fmla="*/ 0 w 194310"/>
              <a:gd name="connsiteY0" fmla="*/ 0 h 461010"/>
              <a:gd name="connsiteX1" fmla="*/ 0 w 194310"/>
              <a:gd name="connsiteY1" fmla="*/ 461010 h 461010"/>
              <a:gd name="connsiteX2" fmla="*/ 194310 w 194310"/>
              <a:gd name="connsiteY2" fmla="*/ 461010 h 461010"/>
            </a:gdLst>
            <a:ahLst/>
            <a:cxnLst>
              <a:cxn ang="0">
                <a:pos x="connsiteX0" y="connsiteY0"/>
              </a:cxn>
              <a:cxn ang="0">
                <a:pos x="connsiteX1" y="connsiteY1"/>
              </a:cxn>
              <a:cxn ang="0">
                <a:pos x="connsiteX2" y="connsiteY2"/>
              </a:cxn>
            </a:cxnLst>
            <a:rect l="l" t="t" r="r" b="b"/>
            <a:pathLst>
              <a:path w="194310" h="461010">
                <a:moveTo>
                  <a:pt x="0" y="0"/>
                </a:moveTo>
                <a:lnTo>
                  <a:pt x="0" y="461010"/>
                </a:lnTo>
                <a:lnTo>
                  <a:pt x="194310" y="461010"/>
                </a:ln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正方形/長方形 37">
            <a:extLst>
              <a:ext uri="{FF2B5EF4-FFF2-40B4-BE49-F238E27FC236}">
                <a16:creationId xmlns:a16="http://schemas.microsoft.com/office/drawing/2014/main" id="{9BFB392B-C7B5-4539-A13E-229610A80BDB}"/>
              </a:ext>
            </a:extLst>
          </p:cNvPr>
          <p:cNvSpPr/>
          <p:nvPr/>
        </p:nvSpPr>
        <p:spPr>
          <a:xfrm>
            <a:off x="2621819" y="5114696"/>
            <a:ext cx="1470534" cy="3219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400" dirty="0">
                <a:solidFill>
                  <a:schemeClr val="tx1"/>
                </a:solidFill>
                <a:latin typeface="Meiryo UI" panose="020B0604030504040204" pitchFamily="50" charset="-128"/>
                <a:ea typeface="Meiryo UI" panose="020B0604030504040204" pitchFamily="50" charset="-128"/>
              </a:rPr>
              <a:t>生活への影響</a:t>
            </a:r>
            <a:endParaRPr kumimoji="1" lang="en-US" altLang="ja-JP" sz="1400" dirty="0">
              <a:solidFill>
                <a:schemeClr val="tx1"/>
              </a:solidFill>
              <a:latin typeface="Meiryo UI" panose="020B0604030504040204" pitchFamily="50" charset="-128"/>
              <a:ea typeface="Meiryo UI" panose="020B0604030504040204" pitchFamily="50" charset="-128"/>
            </a:endParaRPr>
          </a:p>
        </p:txBody>
      </p:sp>
      <p:sp>
        <p:nvSpPr>
          <p:cNvPr id="39" name="フリーフォーム: 図形 38">
            <a:extLst>
              <a:ext uri="{FF2B5EF4-FFF2-40B4-BE49-F238E27FC236}">
                <a16:creationId xmlns:a16="http://schemas.microsoft.com/office/drawing/2014/main" id="{67EF7C7E-A517-4C5C-BC5E-FAC0C5E4A2BB}"/>
              </a:ext>
            </a:extLst>
          </p:cNvPr>
          <p:cNvSpPr/>
          <p:nvPr/>
        </p:nvSpPr>
        <p:spPr>
          <a:xfrm>
            <a:off x="2354199" y="5284091"/>
            <a:ext cx="194310" cy="461010"/>
          </a:xfrm>
          <a:custGeom>
            <a:avLst/>
            <a:gdLst>
              <a:gd name="connsiteX0" fmla="*/ 0 w 194310"/>
              <a:gd name="connsiteY0" fmla="*/ 0 h 461010"/>
              <a:gd name="connsiteX1" fmla="*/ 0 w 194310"/>
              <a:gd name="connsiteY1" fmla="*/ 461010 h 461010"/>
              <a:gd name="connsiteX2" fmla="*/ 194310 w 194310"/>
              <a:gd name="connsiteY2" fmla="*/ 461010 h 461010"/>
            </a:gdLst>
            <a:ahLst/>
            <a:cxnLst>
              <a:cxn ang="0">
                <a:pos x="connsiteX0" y="connsiteY0"/>
              </a:cxn>
              <a:cxn ang="0">
                <a:pos x="connsiteX1" y="connsiteY1"/>
              </a:cxn>
              <a:cxn ang="0">
                <a:pos x="connsiteX2" y="connsiteY2"/>
              </a:cxn>
            </a:cxnLst>
            <a:rect l="l" t="t" r="r" b="b"/>
            <a:pathLst>
              <a:path w="194310" h="461010">
                <a:moveTo>
                  <a:pt x="0" y="0"/>
                </a:moveTo>
                <a:lnTo>
                  <a:pt x="0" y="461010"/>
                </a:lnTo>
                <a:lnTo>
                  <a:pt x="194310" y="461010"/>
                </a:ln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正方形/長方形 39">
            <a:extLst>
              <a:ext uri="{FF2B5EF4-FFF2-40B4-BE49-F238E27FC236}">
                <a16:creationId xmlns:a16="http://schemas.microsoft.com/office/drawing/2014/main" id="{EECB227B-2654-4AFB-8890-2304E81AA0F8}"/>
              </a:ext>
            </a:extLst>
          </p:cNvPr>
          <p:cNvSpPr/>
          <p:nvPr/>
        </p:nvSpPr>
        <p:spPr>
          <a:xfrm>
            <a:off x="2621818" y="5584115"/>
            <a:ext cx="2212309" cy="3219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400" dirty="0">
                <a:solidFill>
                  <a:schemeClr val="tx1"/>
                </a:solidFill>
                <a:latin typeface="Meiryo UI" panose="020B0604030504040204" pitchFamily="50" charset="-128"/>
                <a:ea typeface="Meiryo UI" panose="020B0604030504040204" pitchFamily="50" charset="-128"/>
              </a:rPr>
              <a:t>その他施設等の被害</a:t>
            </a:r>
            <a:endParaRPr kumimoji="1" lang="en-US" altLang="ja-JP" sz="1400" dirty="0">
              <a:solidFill>
                <a:schemeClr val="tx1"/>
              </a:solidFill>
              <a:latin typeface="Meiryo UI" panose="020B0604030504040204" pitchFamily="50" charset="-128"/>
              <a:ea typeface="Meiryo UI" panose="020B0604030504040204" pitchFamily="50" charset="-128"/>
            </a:endParaRPr>
          </a:p>
        </p:txBody>
      </p:sp>
      <p:sp>
        <p:nvSpPr>
          <p:cNvPr id="41" name="フリーフォーム: 図形 40">
            <a:extLst>
              <a:ext uri="{FF2B5EF4-FFF2-40B4-BE49-F238E27FC236}">
                <a16:creationId xmlns:a16="http://schemas.microsoft.com/office/drawing/2014/main" id="{C07566FD-3142-47A6-9FE8-61042564E5EE}"/>
              </a:ext>
            </a:extLst>
          </p:cNvPr>
          <p:cNvSpPr/>
          <p:nvPr/>
        </p:nvSpPr>
        <p:spPr>
          <a:xfrm>
            <a:off x="539237" y="2914272"/>
            <a:ext cx="194310" cy="286102"/>
          </a:xfrm>
          <a:custGeom>
            <a:avLst/>
            <a:gdLst>
              <a:gd name="connsiteX0" fmla="*/ 0 w 194310"/>
              <a:gd name="connsiteY0" fmla="*/ 0 h 461010"/>
              <a:gd name="connsiteX1" fmla="*/ 0 w 194310"/>
              <a:gd name="connsiteY1" fmla="*/ 461010 h 461010"/>
              <a:gd name="connsiteX2" fmla="*/ 194310 w 194310"/>
              <a:gd name="connsiteY2" fmla="*/ 461010 h 461010"/>
            </a:gdLst>
            <a:ahLst/>
            <a:cxnLst>
              <a:cxn ang="0">
                <a:pos x="connsiteX0" y="connsiteY0"/>
              </a:cxn>
              <a:cxn ang="0">
                <a:pos x="connsiteX1" y="connsiteY1"/>
              </a:cxn>
              <a:cxn ang="0">
                <a:pos x="connsiteX2" y="connsiteY2"/>
              </a:cxn>
            </a:cxnLst>
            <a:rect l="l" t="t" r="r" b="b"/>
            <a:pathLst>
              <a:path w="194310" h="461010">
                <a:moveTo>
                  <a:pt x="0" y="0"/>
                </a:moveTo>
                <a:lnTo>
                  <a:pt x="0" y="461010"/>
                </a:lnTo>
                <a:lnTo>
                  <a:pt x="194310" y="461010"/>
                </a:ln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フリーフォーム: 図形 41">
            <a:extLst>
              <a:ext uri="{FF2B5EF4-FFF2-40B4-BE49-F238E27FC236}">
                <a16:creationId xmlns:a16="http://schemas.microsoft.com/office/drawing/2014/main" id="{4441BA89-82DE-486B-B9DA-B84A07328E51}"/>
              </a:ext>
            </a:extLst>
          </p:cNvPr>
          <p:cNvSpPr/>
          <p:nvPr/>
        </p:nvSpPr>
        <p:spPr>
          <a:xfrm>
            <a:off x="539237" y="3144778"/>
            <a:ext cx="194310" cy="1203904"/>
          </a:xfrm>
          <a:custGeom>
            <a:avLst/>
            <a:gdLst>
              <a:gd name="connsiteX0" fmla="*/ 0 w 194310"/>
              <a:gd name="connsiteY0" fmla="*/ 0 h 461010"/>
              <a:gd name="connsiteX1" fmla="*/ 0 w 194310"/>
              <a:gd name="connsiteY1" fmla="*/ 461010 h 461010"/>
              <a:gd name="connsiteX2" fmla="*/ 194310 w 194310"/>
              <a:gd name="connsiteY2" fmla="*/ 461010 h 461010"/>
            </a:gdLst>
            <a:ahLst/>
            <a:cxnLst>
              <a:cxn ang="0">
                <a:pos x="connsiteX0" y="connsiteY0"/>
              </a:cxn>
              <a:cxn ang="0">
                <a:pos x="connsiteX1" y="connsiteY1"/>
              </a:cxn>
              <a:cxn ang="0">
                <a:pos x="connsiteX2" y="connsiteY2"/>
              </a:cxn>
            </a:cxnLst>
            <a:rect l="l" t="t" r="r" b="b"/>
            <a:pathLst>
              <a:path w="194310" h="461010">
                <a:moveTo>
                  <a:pt x="0" y="0"/>
                </a:moveTo>
                <a:lnTo>
                  <a:pt x="0" y="461010"/>
                </a:lnTo>
                <a:lnTo>
                  <a:pt x="194310" y="461010"/>
                </a:ln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フリーフォーム: 図形 42">
            <a:extLst>
              <a:ext uri="{FF2B5EF4-FFF2-40B4-BE49-F238E27FC236}">
                <a16:creationId xmlns:a16="http://schemas.microsoft.com/office/drawing/2014/main" id="{BE3ACEAF-F3DB-41B1-863C-A930C42B3CD3}"/>
              </a:ext>
            </a:extLst>
          </p:cNvPr>
          <p:cNvSpPr/>
          <p:nvPr/>
        </p:nvSpPr>
        <p:spPr>
          <a:xfrm>
            <a:off x="539237" y="4064654"/>
            <a:ext cx="194310" cy="2215771"/>
          </a:xfrm>
          <a:custGeom>
            <a:avLst/>
            <a:gdLst>
              <a:gd name="connsiteX0" fmla="*/ 0 w 194310"/>
              <a:gd name="connsiteY0" fmla="*/ 0 h 461010"/>
              <a:gd name="connsiteX1" fmla="*/ 0 w 194310"/>
              <a:gd name="connsiteY1" fmla="*/ 461010 h 461010"/>
              <a:gd name="connsiteX2" fmla="*/ 194310 w 194310"/>
              <a:gd name="connsiteY2" fmla="*/ 461010 h 461010"/>
            </a:gdLst>
            <a:ahLst/>
            <a:cxnLst>
              <a:cxn ang="0">
                <a:pos x="connsiteX0" y="connsiteY0"/>
              </a:cxn>
              <a:cxn ang="0">
                <a:pos x="connsiteX1" y="connsiteY1"/>
              </a:cxn>
              <a:cxn ang="0">
                <a:pos x="connsiteX2" y="connsiteY2"/>
              </a:cxn>
            </a:cxnLst>
            <a:rect l="l" t="t" r="r" b="b"/>
            <a:pathLst>
              <a:path w="194310" h="461010">
                <a:moveTo>
                  <a:pt x="0" y="0"/>
                </a:moveTo>
                <a:lnTo>
                  <a:pt x="0" y="461010"/>
                </a:lnTo>
                <a:lnTo>
                  <a:pt x="194310" y="461010"/>
                </a:ln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正方形/長方形 43">
            <a:extLst>
              <a:ext uri="{FF2B5EF4-FFF2-40B4-BE49-F238E27FC236}">
                <a16:creationId xmlns:a16="http://schemas.microsoft.com/office/drawing/2014/main" id="{11D9A7E3-600B-4E55-99D0-53D410BB383D}"/>
              </a:ext>
            </a:extLst>
          </p:cNvPr>
          <p:cNvSpPr/>
          <p:nvPr/>
        </p:nvSpPr>
        <p:spPr>
          <a:xfrm>
            <a:off x="718816" y="6119439"/>
            <a:ext cx="1351948" cy="3219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400" dirty="0">
                <a:solidFill>
                  <a:schemeClr val="tx1"/>
                </a:solidFill>
                <a:latin typeface="Meiryo UI" panose="020B0604030504040204" pitchFamily="50" charset="-128"/>
                <a:ea typeface="Meiryo UI" panose="020B0604030504040204" pitchFamily="50" charset="-128"/>
              </a:rPr>
              <a:t>経済被害</a:t>
            </a:r>
            <a:endParaRPr kumimoji="1" lang="en-US" altLang="ja-JP" sz="1400" dirty="0">
              <a:solidFill>
                <a:schemeClr val="tx1"/>
              </a:solidFill>
              <a:latin typeface="Meiryo UI" panose="020B0604030504040204" pitchFamily="50" charset="-128"/>
              <a:ea typeface="Meiryo UI" panose="020B0604030504040204" pitchFamily="50" charset="-128"/>
            </a:endParaRPr>
          </a:p>
        </p:txBody>
      </p:sp>
      <p:sp>
        <p:nvSpPr>
          <p:cNvPr id="45" name="正方形/長方形 44">
            <a:extLst>
              <a:ext uri="{FF2B5EF4-FFF2-40B4-BE49-F238E27FC236}">
                <a16:creationId xmlns:a16="http://schemas.microsoft.com/office/drawing/2014/main" id="{EF804D6D-2D0F-4CE1-9899-22F5E06D26EF}"/>
              </a:ext>
            </a:extLst>
          </p:cNvPr>
          <p:cNvSpPr/>
          <p:nvPr/>
        </p:nvSpPr>
        <p:spPr>
          <a:xfrm>
            <a:off x="2755393" y="3255096"/>
            <a:ext cx="3477768" cy="4893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200" dirty="0">
                <a:solidFill>
                  <a:schemeClr val="tx1"/>
                </a:solidFill>
                <a:latin typeface="Meiryo UI" panose="020B0604030504040204" pitchFamily="50" charset="-128"/>
                <a:ea typeface="Meiryo UI" panose="020B0604030504040204" pitchFamily="50" charset="-128"/>
              </a:rPr>
              <a:t>揺れ・液状化・津波・火災等による建物の被害</a:t>
            </a:r>
            <a:endParaRPr kumimoji="1" lang="en-US" altLang="ja-JP" sz="1200" dirty="0">
              <a:solidFill>
                <a:schemeClr val="tx1"/>
              </a:solidFill>
              <a:latin typeface="Meiryo UI" panose="020B0604030504040204" pitchFamily="50" charset="-128"/>
              <a:ea typeface="Meiryo UI" panose="020B0604030504040204" pitchFamily="50" charset="-128"/>
            </a:endParaRPr>
          </a:p>
          <a:p>
            <a:r>
              <a:rPr kumimoji="1" lang="ja-JP" altLang="en-US" sz="1200" dirty="0">
                <a:solidFill>
                  <a:schemeClr val="tx1"/>
                </a:solidFill>
                <a:latin typeface="Meiryo UI" panose="020B0604030504040204" pitchFamily="50" charset="-128"/>
                <a:ea typeface="Meiryo UI" panose="020B0604030504040204" pitchFamily="50" charset="-128"/>
              </a:rPr>
              <a:t>ブロック塀・自動販売機の転倒、屋外落下物の被害</a:t>
            </a:r>
            <a:endParaRPr kumimoji="1" lang="en-US" altLang="ja-JP" sz="1200" dirty="0">
              <a:solidFill>
                <a:schemeClr val="tx1"/>
              </a:solidFill>
              <a:latin typeface="Meiryo UI" panose="020B0604030504040204" pitchFamily="50" charset="-128"/>
              <a:ea typeface="Meiryo UI" panose="020B0604030504040204" pitchFamily="50" charset="-128"/>
            </a:endParaRPr>
          </a:p>
        </p:txBody>
      </p:sp>
      <p:sp>
        <p:nvSpPr>
          <p:cNvPr id="46" name="正方形/長方形 45">
            <a:extLst>
              <a:ext uri="{FF2B5EF4-FFF2-40B4-BE49-F238E27FC236}">
                <a16:creationId xmlns:a16="http://schemas.microsoft.com/office/drawing/2014/main" id="{85299283-0158-49C7-9ACC-E91400E590B4}"/>
              </a:ext>
            </a:extLst>
          </p:cNvPr>
          <p:cNvSpPr/>
          <p:nvPr/>
        </p:nvSpPr>
        <p:spPr>
          <a:xfrm>
            <a:off x="2755392" y="3926335"/>
            <a:ext cx="6248565" cy="3219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200" dirty="0">
                <a:solidFill>
                  <a:schemeClr val="tx1"/>
                </a:solidFill>
                <a:latin typeface="Meiryo UI" panose="020B0604030504040204" pitchFamily="50" charset="-128"/>
                <a:ea typeface="Meiryo UI" panose="020B0604030504040204" pitchFamily="50" charset="-128"/>
              </a:rPr>
              <a:t>建物倒壊・火災・津波等のよる死者数や負傷者数</a:t>
            </a:r>
            <a:endParaRPr kumimoji="1" lang="en-US" altLang="ja-JP" sz="1200" dirty="0">
              <a:solidFill>
                <a:schemeClr val="tx1"/>
              </a:solidFill>
              <a:latin typeface="Meiryo UI" panose="020B0604030504040204" pitchFamily="50" charset="-128"/>
              <a:ea typeface="Meiryo UI" panose="020B0604030504040204" pitchFamily="50" charset="-128"/>
            </a:endParaRPr>
          </a:p>
        </p:txBody>
      </p:sp>
      <p:sp>
        <p:nvSpPr>
          <p:cNvPr id="47" name="正方形/長方形 46">
            <a:extLst>
              <a:ext uri="{FF2B5EF4-FFF2-40B4-BE49-F238E27FC236}">
                <a16:creationId xmlns:a16="http://schemas.microsoft.com/office/drawing/2014/main" id="{B3360BA4-F9EC-441C-A2FA-EFA916F61548}"/>
              </a:ext>
            </a:extLst>
          </p:cNvPr>
          <p:cNvSpPr/>
          <p:nvPr/>
        </p:nvSpPr>
        <p:spPr>
          <a:xfrm>
            <a:off x="2755392" y="4410031"/>
            <a:ext cx="6248565" cy="3219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200" dirty="0">
                <a:solidFill>
                  <a:schemeClr val="tx1"/>
                </a:solidFill>
                <a:latin typeface="Meiryo UI" panose="020B0604030504040204" pitchFamily="50" charset="-128"/>
                <a:ea typeface="Meiryo UI" panose="020B0604030504040204" pitchFamily="50" charset="-128"/>
              </a:rPr>
              <a:t>上下水道・電力・ガス・通信等の被害</a:t>
            </a:r>
            <a:endParaRPr kumimoji="1" lang="en-US" altLang="ja-JP" sz="1200" dirty="0">
              <a:solidFill>
                <a:schemeClr val="tx1"/>
              </a:solidFill>
              <a:latin typeface="Meiryo UI" panose="020B0604030504040204" pitchFamily="50" charset="-128"/>
              <a:ea typeface="Meiryo UI" panose="020B0604030504040204" pitchFamily="50" charset="-128"/>
            </a:endParaRPr>
          </a:p>
        </p:txBody>
      </p:sp>
      <p:sp>
        <p:nvSpPr>
          <p:cNvPr id="48" name="正方形/長方形 47">
            <a:extLst>
              <a:ext uri="{FF2B5EF4-FFF2-40B4-BE49-F238E27FC236}">
                <a16:creationId xmlns:a16="http://schemas.microsoft.com/office/drawing/2014/main" id="{C75A4B76-6B71-44B1-B359-207F94EC84F6}"/>
              </a:ext>
            </a:extLst>
          </p:cNvPr>
          <p:cNvSpPr/>
          <p:nvPr/>
        </p:nvSpPr>
        <p:spPr>
          <a:xfrm>
            <a:off x="2755392" y="4875313"/>
            <a:ext cx="6248565" cy="3219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200" dirty="0">
                <a:solidFill>
                  <a:schemeClr val="tx1"/>
                </a:solidFill>
                <a:latin typeface="Meiryo UI" panose="020B0604030504040204" pitchFamily="50" charset="-128"/>
                <a:ea typeface="Meiryo UI" panose="020B0604030504040204" pitchFamily="50" charset="-128"/>
              </a:rPr>
              <a:t>道路・鉄道・港湾・空港等の被害</a:t>
            </a:r>
            <a:endParaRPr kumimoji="1" lang="en-US" altLang="ja-JP" sz="1200" dirty="0">
              <a:solidFill>
                <a:schemeClr val="tx1"/>
              </a:solidFill>
              <a:latin typeface="Meiryo UI" panose="020B0604030504040204" pitchFamily="50" charset="-128"/>
              <a:ea typeface="Meiryo UI" panose="020B0604030504040204" pitchFamily="50" charset="-128"/>
            </a:endParaRPr>
          </a:p>
        </p:txBody>
      </p:sp>
      <p:sp>
        <p:nvSpPr>
          <p:cNvPr id="49" name="正方形/長方形 48">
            <a:extLst>
              <a:ext uri="{FF2B5EF4-FFF2-40B4-BE49-F238E27FC236}">
                <a16:creationId xmlns:a16="http://schemas.microsoft.com/office/drawing/2014/main" id="{E10DFB42-E7E2-4E8D-B9D6-7B401A14CF8E}"/>
              </a:ext>
            </a:extLst>
          </p:cNvPr>
          <p:cNvSpPr/>
          <p:nvPr/>
        </p:nvSpPr>
        <p:spPr>
          <a:xfrm>
            <a:off x="2755392" y="5351775"/>
            <a:ext cx="6248565" cy="3219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200" dirty="0">
                <a:solidFill>
                  <a:schemeClr val="tx1"/>
                </a:solidFill>
                <a:latin typeface="Meiryo UI" panose="020B0604030504040204" pitchFamily="50" charset="-128"/>
                <a:ea typeface="Meiryo UI" panose="020B0604030504040204" pitchFamily="50" charset="-128"/>
              </a:rPr>
              <a:t>避難者・帰宅困難者などの状況、物資・医療機能などの状況</a:t>
            </a:r>
            <a:endParaRPr kumimoji="1" lang="en-US" altLang="ja-JP" sz="1200" dirty="0">
              <a:solidFill>
                <a:schemeClr val="tx1"/>
              </a:solidFill>
              <a:latin typeface="Meiryo UI" panose="020B0604030504040204" pitchFamily="50" charset="-128"/>
              <a:ea typeface="Meiryo UI" panose="020B0604030504040204" pitchFamily="50" charset="-128"/>
            </a:endParaRPr>
          </a:p>
        </p:txBody>
      </p:sp>
      <p:sp>
        <p:nvSpPr>
          <p:cNvPr id="50" name="正方形/長方形 49">
            <a:extLst>
              <a:ext uri="{FF2B5EF4-FFF2-40B4-BE49-F238E27FC236}">
                <a16:creationId xmlns:a16="http://schemas.microsoft.com/office/drawing/2014/main" id="{75C3244A-3F8B-42A1-86D8-14D6C0046B60}"/>
              </a:ext>
            </a:extLst>
          </p:cNvPr>
          <p:cNvSpPr/>
          <p:nvPr/>
        </p:nvSpPr>
        <p:spPr>
          <a:xfrm>
            <a:off x="2755392" y="5809847"/>
            <a:ext cx="6248565" cy="3219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200" dirty="0">
                <a:solidFill>
                  <a:schemeClr val="tx1"/>
                </a:solidFill>
                <a:latin typeface="Meiryo UI" panose="020B0604030504040204" pitchFamily="50" charset="-128"/>
                <a:ea typeface="Meiryo UI" panose="020B0604030504040204" pitchFamily="50" charset="-128"/>
              </a:rPr>
              <a:t>災害廃棄物等、長周期地震動、要配慮者、孤立集落などの状況</a:t>
            </a:r>
            <a:endParaRPr kumimoji="1" lang="en-US" altLang="ja-JP" sz="1200" dirty="0">
              <a:solidFill>
                <a:schemeClr val="tx1"/>
              </a:solidFill>
              <a:latin typeface="Meiryo UI" panose="020B0604030504040204" pitchFamily="50" charset="-128"/>
              <a:ea typeface="Meiryo UI" panose="020B0604030504040204" pitchFamily="50" charset="-128"/>
            </a:endParaRPr>
          </a:p>
        </p:txBody>
      </p:sp>
      <p:sp>
        <p:nvSpPr>
          <p:cNvPr id="51" name="正方形/長方形 50">
            <a:extLst>
              <a:ext uri="{FF2B5EF4-FFF2-40B4-BE49-F238E27FC236}">
                <a16:creationId xmlns:a16="http://schemas.microsoft.com/office/drawing/2014/main" id="{26765D60-BC2C-485F-964A-F6C68089D960}"/>
              </a:ext>
            </a:extLst>
          </p:cNvPr>
          <p:cNvSpPr/>
          <p:nvPr/>
        </p:nvSpPr>
        <p:spPr>
          <a:xfrm>
            <a:off x="847079" y="6349356"/>
            <a:ext cx="6248565" cy="3219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200" dirty="0">
                <a:solidFill>
                  <a:schemeClr val="tx1"/>
                </a:solidFill>
                <a:latin typeface="Meiryo UI" panose="020B0604030504040204" pitchFamily="50" charset="-128"/>
                <a:ea typeface="Meiryo UI" panose="020B0604030504040204" pitchFamily="50" charset="-128"/>
              </a:rPr>
              <a:t>資産などの被害、生産・サービス低下による影響など</a:t>
            </a:r>
            <a:endParaRPr kumimoji="1" lang="en-US" altLang="ja-JP" sz="1200" dirty="0">
              <a:solidFill>
                <a:schemeClr val="tx1"/>
              </a:solidFill>
              <a:latin typeface="Meiryo UI" panose="020B0604030504040204" pitchFamily="50" charset="-128"/>
              <a:ea typeface="Meiryo UI" panose="020B0604030504040204" pitchFamily="50" charset="-128"/>
            </a:endParaRPr>
          </a:p>
        </p:txBody>
      </p:sp>
      <p:sp>
        <p:nvSpPr>
          <p:cNvPr id="3" name="右中かっこ 2">
            <a:extLst>
              <a:ext uri="{FF2B5EF4-FFF2-40B4-BE49-F238E27FC236}">
                <a16:creationId xmlns:a16="http://schemas.microsoft.com/office/drawing/2014/main" id="{8A5EF466-EC37-477C-910C-B46B57EF7C9F}"/>
              </a:ext>
            </a:extLst>
          </p:cNvPr>
          <p:cNvSpPr/>
          <p:nvPr/>
        </p:nvSpPr>
        <p:spPr>
          <a:xfrm>
            <a:off x="6999927" y="3039388"/>
            <a:ext cx="228921" cy="3080051"/>
          </a:xfrm>
          <a:prstGeom prst="rightBrace">
            <a:avLst>
              <a:gd name="adj1" fmla="val 117065"/>
              <a:gd name="adj2" fmla="val 50000"/>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52" name="正方形/長方形 51">
            <a:extLst>
              <a:ext uri="{FF2B5EF4-FFF2-40B4-BE49-F238E27FC236}">
                <a16:creationId xmlns:a16="http://schemas.microsoft.com/office/drawing/2014/main" id="{2247809D-3BF1-4308-B218-74E444E0C969}"/>
              </a:ext>
            </a:extLst>
          </p:cNvPr>
          <p:cNvSpPr/>
          <p:nvPr/>
        </p:nvSpPr>
        <p:spPr>
          <a:xfrm>
            <a:off x="7321316" y="4412060"/>
            <a:ext cx="1351948" cy="3219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400" dirty="0">
                <a:solidFill>
                  <a:schemeClr val="tx1"/>
                </a:solidFill>
                <a:latin typeface="Meiryo UI" panose="020B0604030504040204" pitchFamily="50" charset="-128"/>
                <a:ea typeface="Meiryo UI" panose="020B0604030504040204" pitchFamily="50" charset="-128"/>
              </a:rPr>
              <a:t>地域別の被害</a:t>
            </a:r>
            <a:endParaRPr kumimoji="1" lang="en-US" altLang="ja-JP" sz="1400"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7462936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88A302-88DE-F06C-96D2-1D167A349C7C}"/>
            </a:ext>
          </a:extLst>
        </p:cNvPr>
        <p:cNvGrpSpPr/>
        <p:nvPr/>
      </p:nvGrpSpPr>
      <p:grpSpPr>
        <a:xfrm>
          <a:off x="0" y="0"/>
          <a:ext cx="0" cy="0"/>
          <a:chOff x="0" y="0"/>
          <a:chExt cx="0" cy="0"/>
        </a:xfrm>
      </p:grpSpPr>
      <p:sp>
        <p:nvSpPr>
          <p:cNvPr id="2" name="正方形/長方形 1">
            <a:extLst>
              <a:ext uri="{FF2B5EF4-FFF2-40B4-BE49-F238E27FC236}">
                <a16:creationId xmlns:a16="http://schemas.microsoft.com/office/drawing/2014/main" id="{A87019B3-A325-037B-400A-BB0D902C76AC}"/>
              </a:ext>
            </a:extLst>
          </p:cNvPr>
          <p:cNvSpPr/>
          <p:nvPr/>
        </p:nvSpPr>
        <p:spPr>
          <a:xfrm>
            <a:off x="0" y="0"/>
            <a:ext cx="9144000" cy="425003"/>
          </a:xfrm>
          <a:prstGeom prst="rect">
            <a:avLst/>
          </a:prstGeom>
          <a:gradFill>
            <a:gsLst>
              <a:gs pos="0">
                <a:schemeClr val="accent1">
                  <a:lumMod val="5000"/>
                  <a:lumOff val="95000"/>
                </a:schemeClr>
              </a:gs>
              <a:gs pos="75000">
                <a:srgbClr val="00B050"/>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2000" dirty="0">
                <a:latin typeface="Meiryo UI" panose="020B0604030504040204" pitchFamily="50" charset="-128"/>
                <a:ea typeface="Meiryo UI" panose="020B0604030504040204" pitchFamily="50" charset="-128"/>
              </a:rPr>
              <a:t>4</a:t>
            </a:r>
            <a:r>
              <a:rPr lang="ja-JP" altLang="en-US" sz="2000" dirty="0">
                <a:latin typeface="Meiryo UI" panose="020B0604030504040204" pitchFamily="50" charset="-128"/>
                <a:ea typeface="Meiryo UI" panose="020B0604030504040204" pitchFamily="50" charset="-128"/>
              </a:rPr>
              <a:t>．被害想定の項目について</a:t>
            </a:r>
            <a:endParaRPr lang="en-US" altLang="ja-JP" sz="2000" dirty="0">
              <a:latin typeface="Meiryo UI" panose="020B0604030504040204" pitchFamily="50" charset="-128"/>
              <a:ea typeface="Meiryo UI" panose="020B0604030504040204" pitchFamily="50" charset="-128"/>
            </a:endParaRPr>
          </a:p>
        </p:txBody>
      </p:sp>
      <p:sp>
        <p:nvSpPr>
          <p:cNvPr id="5" name="正方形/長方形 4">
            <a:extLst>
              <a:ext uri="{FF2B5EF4-FFF2-40B4-BE49-F238E27FC236}">
                <a16:creationId xmlns:a16="http://schemas.microsoft.com/office/drawing/2014/main" id="{9A7C9C43-8714-01F1-B5AC-7CB80B438BA1}"/>
              </a:ext>
            </a:extLst>
          </p:cNvPr>
          <p:cNvSpPr/>
          <p:nvPr/>
        </p:nvSpPr>
        <p:spPr>
          <a:xfrm>
            <a:off x="140043" y="634314"/>
            <a:ext cx="8863914" cy="6145427"/>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角丸四角形 15">
            <a:extLst>
              <a:ext uri="{FF2B5EF4-FFF2-40B4-BE49-F238E27FC236}">
                <a16:creationId xmlns:a16="http://schemas.microsoft.com/office/drawing/2014/main" id="{B6A041F6-9A0E-6135-698E-B28A1554E0D0}"/>
              </a:ext>
            </a:extLst>
          </p:cNvPr>
          <p:cNvSpPr/>
          <p:nvPr/>
        </p:nvSpPr>
        <p:spPr>
          <a:xfrm>
            <a:off x="67210" y="480601"/>
            <a:ext cx="2590646" cy="321972"/>
          </a:xfrm>
          <a:prstGeom prst="roundRect">
            <a:avLst>
              <a:gd name="adj" fmla="val 20973"/>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latin typeface="Meiryo UI" panose="020B0604030504040204" pitchFamily="50" charset="-128"/>
                <a:ea typeface="Meiryo UI" panose="020B0604030504040204" pitchFamily="50" charset="-128"/>
              </a:rPr>
              <a:t>建物・人的被害項目（案）</a:t>
            </a:r>
          </a:p>
        </p:txBody>
      </p:sp>
      <p:sp>
        <p:nvSpPr>
          <p:cNvPr id="7" name="スライド番号プレースホルダー 6">
            <a:extLst>
              <a:ext uri="{FF2B5EF4-FFF2-40B4-BE49-F238E27FC236}">
                <a16:creationId xmlns:a16="http://schemas.microsoft.com/office/drawing/2014/main" id="{71FBF474-1C98-EB9A-2A21-07D2E6FF9C7B}"/>
              </a:ext>
            </a:extLst>
          </p:cNvPr>
          <p:cNvSpPr>
            <a:spLocks noGrp="1"/>
          </p:cNvSpPr>
          <p:nvPr>
            <p:ph type="sldNum" sz="quarter" idx="12"/>
          </p:nvPr>
        </p:nvSpPr>
        <p:spPr>
          <a:xfrm>
            <a:off x="7019390" y="6379501"/>
            <a:ext cx="2057400" cy="365125"/>
          </a:xfrm>
        </p:spPr>
        <p:txBody>
          <a:bodyPr/>
          <a:lstStyle/>
          <a:p>
            <a:fld id="{72ACC13A-C490-4578-9842-9594D494F206}" type="slidenum">
              <a:rPr kumimoji="1" lang="ja-JP" altLang="en-US" sz="1200" smtClean="0">
                <a:latin typeface="Meiryo UI" panose="020B0604030504040204" pitchFamily="50" charset="-128"/>
                <a:ea typeface="Meiryo UI" panose="020B0604030504040204" pitchFamily="50" charset="-128"/>
              </a:rPr>
              <a:t>19</a:t>
            </a:fld>
            <a:endParaRPr kumimoji="1" lang="ja-JP" altLang="en-US" sz="1200" dirty="0">
              <a:latin typeface="Meiryo UI" panose="020B0604030504040204" pitchFamily="50" charset="-128"/>
              <a:ea typeface="Meiryo UI" panose="020B0604030504040204" pitchFamily="50" charset="-128"/>
            </a:endParaRPr>
          </a:p>
        </p:txBody>
      </p:sp>
      <p:sp>
        <p:nvSpPr>
          <p:cNvPr id="8" name="四角形: 角を丸くする 4">
            <a:extLst>
              <a:ext uri="{FF2B5EF4-FFF2-40B4-BE49-F238E27FC236}">
                <a16:creationId xmlns:a16="http://schemas.microsoft.com/office/drawing/2014/main" id="{897D6FC4-B245-429E-BF56-D3649B22BBD1}"/>
              </a:ext>
            </a:extLst>
          </p:cNvPr>
          <p:cNvSpPr/>
          <p:nvPr/>
        </p:nvSpPr>
        <p:spPr>
          <a:xfrm>
            <a:off x="393701" y="5189881"/>
            <a:ext cx="8478294" cy="660094"/>
          </a:xfrm>
          <a:prstGeom prst="roundRect">
            <a:avLst>
              <a:gd name="adj" fmla="val 17045"/>
            </a:avLst>
          </a:prstGeom>
          <a:solidFill>
            <a:schemeClr val="accent6">
              <a:lumMod val="40000"/>
              <a:lumOff val="60000"/>
            </a:schemeClr>
          </a:solidFill>
          <a:ln w="6350">
            <a:headEnd type="triangle"/>
          </a:ln>
        </p:spPr>
        <p:style>
          <a:lnRef idx="1">
            <a:schemeClr val="dk1"/>
          </a:lnRef>
          <a:fillRef idx="0">
            <a:schemeClr val="dk1"/>
          </a:fillRef>
          <a:effectRef idx="0">
            <a:schemeClr val="dk1"/>
          </a:effectRef>
          <a:fontRef idx="minor">
            <a:schemeClr val="tx1"/>
          </a:fontRef>
        </p:style>
        <p:txBody>
          <a:bodyPr rtlCol="0" anchor="t"/>
          <a:lstStyle/>
          <a:p>
            <a:pPr marL="216000" indent="-216000">
              <a:buFont typeface="Wingdings" panose="05000000000000000000" pitchFamily="2" charset="2"/>
              <a:buChar char="l"/>
            </a:pPr>
            <a:r>
              <a:rPr lang="ja-JP" altLang="en-US" sz="1400" b="1" dirty="0">
                <a:latin typeface="Meiryo UI" panose="020B0604030504040204" pitchFamily="50" charset="-128"/>
                <a:ea typeface="Meiryo UI" panose="020B0604030504040204" pitchFamily="50" charset="-128"/>
              </a:rPr>
              <a:t>内閣府が公表した、「日本海溝・千島海溝沿い巨大地震」の被害想定において、</a:t>
            </a:r>
            <a:r>
              <a:rPr lang="ja-JP" altLang="en-US" sz="1400" b="1" dirty="0">
                <a:solidFill>
                  <a:srgbClr val="FF0000"/>
                </a:solidFill>
                <a:latin typeface="Meiryo UI" panose="020B0604030504040204" pitchFamily="50" charset="-128"/>
                <a:ea typeface="Meiryo UI" panose="020B0604030504040204" pitchFamily="50" charset="-128"/>
              </a:rPr>
              <a:t>津波火災による被害</a:t>
            </a:r>
            <a:r>
              <a:rPr lang="ja-JP" altLang="en-US" sz="1400" b="1" dirty="0">
                <a:latin typeface="Meiryo UI" panose="020B0604030504040204" pitchFamily="50" charset="-128"/>
                <a:ea typeface="Meiryo UI" panose="020B0604030504040204" pitchFamily="50" charset="-128"/>
              </a:rPr>
              <a:t>について定量評価を行っており、新たに定量評価をする項目として被害想定を算定する。</a:t>
            </a:r>
            <a:endParaRPr lang="en-US" altLang="ja-JP" sz="1400" b="1" dirty="0">
              <a:latin typeface="Meiryo UI" panose="020B0604030504040204" pitchFamily="50" charset="-128"/>
              <a:ea typeface="Meiryo UI" panose="020B0604030504040204" pitchFamily="50" charset="-128"/>
            </a:endParaRPr>
          </a:p>
        </p:txBody>
      </p:sp>
      <p:sp>
        <p:nvSpPr>
          <p:cNvPr id="55" name="正方形/長方形 54">
            <a:extLst>
              <a:ext uri="{FF2B5EF4-FFF2-40B4-BE49-F238E27FC236}">
                <a16:creationId xmlns:a16="http://schemas.microsoft.com/office/drawing/2014/main" id="{100B1CE4-9C20-4C0B-A35A-A8ABA1A1569B}"/>
              </a:ext>
            </a:extLst>
          </p:cNvPr>
          <p:cNvSpPr/>
          <p:nvPr/>
        </p:nvSpPr>
        <p:spPr>
          <a:xfrm>
            <a:off x="7057046" y="632133"/>
            <a:ext cx="1982087" cy="3893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200" dirty="0">
                <a:solidFill>
                  <a:schemeClr val="tx1"/>
                </a:solidFill>
                <a:latin typeface="Meiryo UI" panose="020B0604030504040204" pitchFamily="50" charset="-128"/>
                <a:ea typeface="Meiryo UI" panose="020B0604030504040204" pitchFamily="50" charset="-128"/>
              </a:rPr>
              <a:t>●　 ：定量評価項目</a:t>
            </a:r>
            <a:endParaRPr kumimoji="1" lang="en-US" altLang="ja-JP" sz="1200" dirty="0">
              <a:solidFill>
                <a:schemeClr val="tx1"/>
              </a:solidFill>
              <a:latin typeface="Meiryo UI" panose="020B0604030504040204" pitchFamily="50" charset="-128"/>
              <a:ea typeface="Meiryo UI" panose="020B0604030504040204" pitchFamily="50" charset="-128"/>
            </a:endParaRPr>
          </a:p>
          <a:p>
            <a:r>
              <a:rPr lang="ja-JP" altLang="en-US" sz="1200" dirty="0">
                <a:solidFill>
                  <a:schemeClr val="tx1"/>
                </a:solidFill>
                <a:latin typeface="Meiryo UI" panose="020B0604030504040204" pitchFamily="50" charset="-128"/>
                <a:ea typeface="Meiryo UI" panose="020B0604030504040204" pitchFamily="50" charset="-128"/>
              </a:rPr>
              <a:t>様相：様相として示す項目</a:t>
            </a:r>
            <a:endParaRPr kumimoji="1" lang="en-US" altLang="ja-JP" sz="1200" dirty="0">
              <a:solidFill>
                <a:schemeClr val="tx1"/>
              </a:solidFill>
              <a:latin typeface="Meiryo UI" panose="020B0604030504040204" pitchFamily="50" charset="-128"/>
              <a:ea typeface="Meiryo UI" panose="020B0604030504040204" pitchFamily="50" charset="-128"/>
            </a:endParaRPr>
          </a:p>
        </p:txBody>
      </p:sp>
      <p:graphicFrame>
        <p:nvGraphicFramePr>
          <p:cNvPr id="11" name="表 10">
            <a:extLst>
              <a:ext uri="{FF2B5EF4-FFF2-40B4-BE49-F238E27FC236}">
                <a16:creationId xmlns:a16="http://schemas.microsoft.com/office/drawing/2014/main" id="{ADCE4511-CAC4-416B-9BFA-F872183B9E53}"/>
              </a:ext>
            </a:extLst>
          </p:cNvPr>
          <p:cNvGraphicFramePr>
            <a:graphicFrameLocks noGrp="1"/>
          </p:cNvGraphicFramePr>
          <p:nvPr>
            <p:extLst>
              <p:ext uri="{D42A27DB-BD31-4B8C-83A1-F6EECF244321}">
                <p14:modId xmlns:p14="http://schemas.microsoft.com/office/powerpoint/2010/main" val="1943062409"/>
              </p:ext>
            </p:extLst>
          </p:nvPr>
        </p:nvGraphicFramePr>
        <p:xfrm>
          <a:off x="272005" y="1072598"/>
          <a:ext cx="8599990" cy="3868816"/>
        </p:xfrm>
        <a:graphic>
          <a:graphicData uri="http://schemas.openxmlformats.org/drawingml/2006/table">
            <a:tbl>
              <a:tblPr firstRow="1" bandCol="1">
                <a:tableStyleId>{5C22544A-7EE6-4342-B048-85BDC9FD1C3A}</a:tableStyleId>
              </a:tblPr>
              <a:tblGrid>
                <a:gridCol w="323745">
                  <a:extLst>
                    <a:ext uri="{9D8B030D-6E8A-4147-A177-3AD203B41FA5}">
                      <a16:colId xmlns:a16="http://schemas.microsoft.com/office/drawing/2014/main" val="2097511136"/>
                    </a:ext>
                  </a:extLst>
                </a:gridCol>
                <a:gridCol w="1996988">
                  <a:extLst>
                    <a:ext uri="{9D8B030D-6E8A-4147-A177-3AD203B41FA5}">
                      <a16:colId xmlns:a16="http://schemas.microsoft.com/office/drawing/2014/main" val="415934356"/>
                    </a:ext>
                  </a:extLst>
                </a:gridCol>
                <a:gridCol w="593980">
                  <a:extLst>
                    <a:ext uri="{9D8B030D-6E8A-4147-A177-3AD203B41FA5}">
                      <a16:colId xmlns:a16="http://schemas.microsoft.com/office/drawing/2014/main" val="2861564238"/>
                    </a:ext>
                  </a:extLst>
                </a:gridCol>
                <a:gridCol w="593980">
                  <a:extLst>
                    <a:ext uri="{9D8B030D-6E8A-4147-A177-3AD203B41FA5}">
                      <a16:colId xmlns:a16="http://schemas.microsoft.com/office/drawing/2014/main" val="2529642703"/>
                    </a:ext>
                  </a:extLst>
                </a:gridCol>
                <a:gridCol w="593980">
                  <a:extLst>
                    <a:ext uri="{9D8B030D-6E8A-4147-A177-3AD203B41FA5}">
                      <a16:colId xmlns:a16="http://schemas.microsoft.com/office/drawing/2014/main" val="4279418861"/>
                    </a:ext>
                  </a:extLst>
                </a:gridCol>
                <a:gridCol w="4497317">
                  <a:extLst>
                    <a:ext uri="{9D8B030D-6E8A-4147-A177-3AD203B41FA5}">
                      <a16:colId xmlns:a16="http://schemas.microsoft.com/office/drawing/2014/main" val="730442396"/>
                    </a:ext>
                  </a:extLst>
                </a:gridCol>
              </a:tblGrid>
              <a:tr h="152292">
                <a:tc rowSpan="2">
                  <a:txBody>
                    <a:bodyPr/>
                    <a:lstStyle/>
                    <a:p>
                      <a:pPr algn="ctr" fontAlgn="ctr"/>
                      <a:r>
                        <a:rPr lang="ja-JP" altLang="en-US" sz="1200" b="1" i="0" u="none" strike="noStrike" dirty="0">
                          <a:solidFill>
                            <a:schemeClr val="bg1"/>
                          </a:solidFill>
                          <a:effectLst/>
                          <a:latin typeface="Meiryo UI" panose="020B0604030504040204" pitchFamily="50" charset="-128"/>
                          <a:ea typeface="Meiryo UI" panose="020B0604030504040204" pitchFamily="50" charset="-128"/>
                        </a:rPr>
                        <a:t>項目</a:t>
                      </a:r>
                      <a:endParaRPr lang="zh-TW" altLang="en-US" sz="1200" b="1" i="0" u="none" strike="noStrike" dirty="0">
                        <a:solidFill>
                          <a:schemeClr val="bg1"/>
                        </a:solidFill>
                        <a:effectLst/>
                        <a:latin typeface="Meiryo UI" panose="020B0604030504040204" pitchFamily="50" charset="-128"/>
                        <a:ea typeface="Meiryo UI" panose="020B0604030504040204" pitchFamily="50" charset="-128"/>
                      </a:endParaRPr>
                    </a:p>
                  </a:txBody>
                  <a:tcPr marL="6092" marR="6092" marT="6092" marB="0" anchor="ctr">
                    <a:lnR w="127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tcPr>
                </a:tc>
                <a:tc rowSpan="2">
                  <a:txBody>
                    <a:bodyPr/>
                    <a:lstStyle/>
                    <a:p>
                      <a:pPr algn="ctr" fontAlgn="ctr"/>
                      <a:r>
                        <a:rPr lang="zh-TW" altLang="en-US" sz="1200" u="none" strike="noStrike" dirty="0">
                          <a:effectLst/>
                          <a:latin typeface="Meiryo UI" panose="020B0604030504040204" pitchFamily="50" charset="-128"/>
                          <a:ea typeface="Meiryo UI" panose="020B0604030504040204" pitchFamily="50" charset="-128"/>
                        </a:rPr>
                        <a:t>被害想定項目</a:t>
                      </a:r>
                      <a:endParaRPr lang="zh-TW" altLang="en-US" sz="1200" b="1" i="0" u="none" strike="noStrike" dirty="0">
                        <a:solidFill>
                          <a:srgbClr val="000000"/>
                        </a:solidFill>
                        <a:effectLst/>
                        <a:latin typeface="Meiryo UI" panose="020B0604030504040204" pitchFamily="50" charset="-128"/>
                        <a:ea typeface="Meiryo UI" panose="020B0604030504040204" pitchFamily="50" charset="-128"/>
                      </a:endParaRPr>
                    </a:p>
                  </a:txBody>
                  <a:tcPr marL="6092" marR="6092" marT="609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tcPr>
                </a:tc>
                <a:tc gridSpan="3">
                  <a:txBody>
                    <a:bodyPr/>
                    <a:lstStyle/>
                    <a:p>
                      <a:pPr algn="ctr" fontAlgn="ctr"/>
                      <a:r>
                        <a:rPr lang="ja-JP" altLang="en-US" sz="1200" u="none" strike="noStrike" dirty="0">
                          <a:effectLst/>
                          <a:latin typeface="Meiryo UI" panose="020B0604030504040204" pitchFamily="50" charset="-128"/>
                          <a:ea typeface="Meiryo UI" panose="020B0604030504040204" pitchFamily="50" charset="-128"/>
                        </a:rPr>
                        <a:t>大阪府</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6092" marR="6092" marT="609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rowSpan="2">
                  <a:txBody>
                    <a:bodyPr/>
                    <a:lstStyle/>
                    <a:p>
                      <a:pPr algn="ctr" fontAlgn="ctr"/>
                      <a:r>
                        <a:rPr lang="ja-JP" altLang="en-US" sz="1200" b="0" i="0" u="none" strike="noStrike" dirty="0">
                          <a:solidFill>
                            <a:schemeClr val="bg1"/>
                          </a:solidFill>
                          <a:effectLst/>
                          <a:latin typeface="Meiryo UI" panose="020B0604030504040204" pitchFamily="50" charset="-128"/>
                          <a:ea typeface="Meiryo UI" panose="020B0604030504040204" pitchFamily="50" charset="-128"/>
                        </a:rPr>
                        <a:t>項目の内容</a:t>
                      </a:r>
                    </a:p>
                  </a:txBody>
                  <a:tcPr marL="6092" marR="6092" marT="6092" marB="0" anchor="ctr">
                    <a:lnL w="127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277155700"/>
                  </a:ext>
                </a:extLst>
              </a:tr>
              <a:tr h="189577">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ja-JP" altLang="en-US" sz="1200" b="1" u="none" strike="noStrike" dirty="0">
                          <a:solidFill>
                            <a:schemeClr val="tx1"/>
                          </a:solidFill>
                          <a:effectLst/>
                          <a:latin typeface="Meiryo UI" panose="020B0604030504040204" pitchFamily="50" charset="-128"/>
                          <a:ea typeface="Meiryo UI" panose="020B0604030504040204" pitchFamily="50" charset="-128"/>
                        </a:rPr>
                        <a:t>今回</a:t>
                      </a:r>
                      <a:br>
                        <a:rPr lang="ja-JP" altLang="en-US" sz="1200" b="1" u="none" strike="noStrike" dirty="0">
                          <a:solidFill>
                            <a:schemeClr val="tx1"/>
                          </a:solidFill>
                          <a:effectLst/>
                          <a:latin typeface="Meiryo UI" panose="020B0604030504040204" pitchFamily="50" charset="-128"/>
                          <a:ea typeface="Meiryo UI" panose="020B0604030504040204" pitchFamily="50" charset="-128"/>
                        </a:rPr>
                      </a:br>
                      <a:r>
                        <a:rPr lang="ja-JP" altLang="en-US" sz="1200" b="1" u="none" strike="noStrike" dirty="0">
                          <a:solidFill>
                            <a:schemeClr val="tx1"/>
                          </a:solidFill>
                          <a:effectLst/>
                          <a:latin typeface="Meiryo UI" panose="020B0604030504040204" pitchFamily="50" charset="-128"/>
                          <a:ea typeface="Meiryo UI" panose="020B0604030504040204" pitchFamily="50" charset="-128"/>
                        </a:rPr>
                        <a:t>（案）</a:t>
                      </a:r>
                      <a:endParaRPr lang="ja-JP" altLang="en-US" sz="1200" b="1" i="0" u="none" strike="noStrike" dirty="0">
                        <a:solidFill>
                          <a:schemeClr val="tx1"/>
                        </a:solidFill>
                        <a:effectLst/>
                        <a:latin typeface="Meiryo UI" panose="020B0604030504040204" pitchFamily="50" charset="-128"/>
                        <a:ea typeface="Meiryo UI" panose="020B0604030504040204" pitchFamily="50" charset="-128"/>
                      </a:endParaRPr>
                    </a:p>
                  </a:txBody>
                  <a:tcPr marL="6092" marR="6092" marT="6092" marB="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4">
                        <a:lumMod val="60000"/>
                        <a:lumOff val="40000"/>
                      </a:schemeClr>
                    </a:solidFill>
                  </a:tcPr>
                </a:tc>
                <a:tc>
                  <a:txBody>
                    <a:bodyPr/>
                    <a:lstStyle/>
                    <a:p>
                      <a:pPr algn="ctr" fontAlgn="ctr"/>
                      <a:r>
                        <a:rPr lang="en-US" sz="1200" b="1" u="none" strike="noStrike" dirty="0">
                          <a:solidFill>
                            <a:schemeClr val="bg1"/>
                          </a:solidFill>
                          <a:effectLst/>
                          <a:latin typeface="Meiryo UI" panose="020B0604030504040204" pitchFamily="50" charset="-128"/>
                          <a:ea typeface="Meiryo UI" panose="020B0604030504040204" pitchFamily="50" charset="-128"/>
                        </a:rPr>
                        <a:t>H26</a:t>
                      </a:r>
                    </a:p>
                    <a:p>
                      <a:pPr algn="ctr" fontAlgn="ctr"/>
                      <a:r>
                        <a:rPr lang="ja-JP" altLang="en-US" sz="1000" b="1" i="0" u="none" strike="noStrike" dirty="0">
                          <a:solidFill>
                            <a:schemeClr val="bg1"/>
                          </a:solidFill>
                          <a:effectLst/>
                          <a:latin typeface="Meiryo UI" panose="020B0604030504040204" pitchFamily="50" charset="-128"/>
                          <a:ea typeface="Meiryo UI" panose="020B0604030504040204" pitchFamily="50" charset="-128"/>
                        </a:rPr>
                        <a:t>南トラ</a:t>
                      </a:r>
                      <a:endParaRPr lang="en-US" sz="1000" b="1" i="0" u="none" strike="noStrike" dirty="0">
                        <a:solidFill>
                          <a:schemeClr val="bg1"/>
                        </a:solidFill>
                        <a:effectLst/>
                        <a:latin typeface="Meiryo UI" panose="020B0604030504040204" pitchFamily="50" charset="-128"/>
                        <a:ea typeface="Meiryo UI" panose="020B0604030504040204" pitchFamily="50" charset="-128"/>
                      </a:endParaRPr>
                    </a:p>
                  </a:txBody>
                  <a:tcPr marL="6092" marR="6092" marT="6092" marB="0"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algn="ctr" fontAlgn="ctr"/>
                      <a:r>
                        <a:rPr lang="en-US" sz="1200" b="1" u="none" strike="noStrike" dirty="0">
                          <a:solidFill>
                            <a:schemeClr val="bg1"/>
                          </a:solidFill>
                          <a:effectLst/>
                          <a:latin typeface="Meiryo UI" panose="020B0604030504040204" pitchFamily="50" charset="-128"/>
                          <a:ea typeface="Meiryo UI" panose="020B0604030504040204" pitchFamily="50" charset="-128"/>
                        </a:rPr>
                        <a:t>H19</a:t>
                      </a:r>
                    </a:p>
                    <a:p>
                      <a:pPr algn="ctr" fontAlgn="ctr"/>
                      <a:r>
                        <a:rPr lang="ja-JP" altLang="en-US" sz="1000" b="1" i="0" u="none" strike="noStrike" dirty="0">
                          <a:solidFill>
                            <a:schemeClr val="bg1"/>
                          </a:solidFill>
                          <a:effectLst/>
                          <a:latin typeface="Meiryo UI" panose="020B0604030504040204" pitchFamily="50" charset="-128"/>
                          <a:ea typeface="Meiryo UI" panose="020B0604030504040204" pitchFamily="50" charset="-128"/>
                        </a:rPr>
                        <a:t>直下型</a:t>
                      </a:r>
                      <a:endParaRPr lang="en-US" sz="1000" b="1" i="0" u="none" strike="noStrike" dirty="0">
                        <a:solidFill>
                          <a:schemeClr val="bg1"/>
                        </a:solidFill>
                        <a:effectLst/>
                        <a:latin typeface="Meiryo UI" panose="020B0604030504040204" pitchFamily="50" charset="-128"/>
                        <a:ea typeface="Meiryo UI" panose="020B0604030504040204" pitchFamily="50" charset="-128"/>
                      </a:endParaRPr>
                    </a:p>
                  </a:txBody>
                  <a:tcPr marL="6092" marR="6092" marT="6092"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vMerge="1">
                  <a:txBody>
                    <a:bodyPr/>
                    <a:lstStyle/>
                    <a:p>
                      <a:pPr algn="ctr" fontAlgn="ctr"/>
                      <a:endParaRPr lang="en-US" sz="1000" b="1" i="0" u="none" strike="noStrike" dirty="0">
                        <a:solidFill>
                          <a:schemeClr val="bg1"/>
                        </a:solidFill>
                        <a:effectLst/>
                        <a:latin typeface="Meiryo UI" panose="020B0604030504040204" pitchFamily="50" charset="-128"/>
                        <a:ea typeface="Meiryo UI" panose="020B0604030504040204" pitchFamily="50" charset="-128"/>
                      </a:endParaRPr>
                    </a:p>
                  </a:txBody>
                  <a:tcPr marL="6092" marR="6092" marT="6092"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592995069"/>
                  </a:ext>
                </a:extLst>
              </a:tr>
              <a:tr h="371852">
                <a:tc rowSpan="6">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lang="ja-JP" altLang="en-US" sz="1200" u="none" strike="noStrike" dirty="0">
                          <a:effectLst/>
                          <a:latin typeface="Meiryo UI" panose="020B0604030504040204" pitchFamily="50" charset="-128"/>
                          <a:ea typeface="Meiryo UI" panose="020B0604030504040204" pitchFamily="50" charset="-128"/>
                        </a:rPr>
                        <a:t>建物被害</a:t>
                      </a:r>
                    </a:p>
                  </a:txBody>
                  <a:tcPr marL="6092" marR="6092" marT="6092" marB="0" vert="eaVert" anchor="ct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ctr"/>
                      <a:r>
                        <a:rPr lang="ja-JP" altLang="en-US" sz="1200" u="none" strike="noStrike" dirty="0">
                          <a:effectLst/>
                          <a:latin typeface="Meiryo UI" panose="020B0604030504040204" pitchFamily="50" charset="-128"/>
                          <a:ea typeface="Meiryo UI" panose="020B0604030504040204" pitchFamily="50" charset="-128"/>
                        </a:rPr>
                        <a:t>揺れによる被害</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6092" marR="6092" marT="6092" marB="0" anchor="ctr">
                    <a:lnT w="38100" cap="flat" cmpd="sng" algn="ctr">
                      <a:solidFill>
                        <a:schemeClr val="bg1"/>
                      </a:solidFill>
                      <a:prstDash val="solid"/>
                      <a:round/>
                      <a:headEnd type="none" w="med" len="med"/>
                      <a:tailEnd type="none" w="med" len="med"/>
                    </a:lnT>
                  </a:tcPr>
                </a:tc>
                <a:tc>
                  <a:txBody>
                    <a:bodyPr/>
                    <a:lstStyle/>
                    <a:p>
                      <a:pPr algn="ctr" fontAlgn="ctr"/>
                      <a:r>
                        <a:rPr lang="ja-JP" altLang="en-US" sz="1200" u="none" strike="noStrike" dirty="0">
                          <a:effectLst/>
                          <a:latin typeface="Meiryo UI" panose="020B0604030504040204" pitchFamily="50" charset="-128"/>
                          <a:ea typeface="Meiryo UI" panose="020B0604030504040204" pitchFamily="50" charset="-128"/>
                        </a:rPr>
                        <a:t>●</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6092" marR="6092" marT="6092" marB="0" anchor="ct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ja-JP" altLang="en-US" sz="1200" u="none" strike="noStrike" dirty="0">
                          <a:effectLst/>
                          <a:latin typeface="Meiryo UI" panose="020B0604030504040204" pitchFamily="50" charset="-128"/>
                          <a:ea typeface="Meiryo UI" panose="020B0604030504040204" pitchFamily="50" charset="-128"/>
                        </a:rPr>
                        <a:t>●</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6092" marR="6092" marT="6092" marB="0" anchor="ctr">
                    <a:lnT w="38100" cap="flat" cmpd="sng" algn="ctr">
                      <a:solidFill>
                        <a:schemeClr val="bg1"/>
                      </a:solidFill>
                      <a:prstDash val="solid"/>
                      <a:round/>
                      <a:headEnd type="none" w="med" len="med"/>
                      <a:tailEnd type="none" w="med" len="med"/>
                    </a:lnT>
                  </a:tcPr>
                </a:tc>
                <a:tc rowSpan="2">
                  <a:txBody>
                    <a:bodyPr/>
                    <a:lstStyle/>
                    <a:p>
                      <a:pPr algn="ctr" fontAlgn="ctr"/>
                      <a:r>
                        <a:rPr lang="ja-JP" altLang="en-US" sz="1200" u="none" strike="noStrike">
                          <a:effectLst/>
                          <a:latin typeface="Meiryo UI" panose="020B0604030504040204" pitchFamily="50" charset="-128"/>
                          <a:ea typeface="Meiryo UI" panose="020B0604030504040204" pitchFamily="50" charset="-128"/>
                        </a:rPr>
                        <a:t>●</a:t>
                      </a: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6092" marR="6092" marT="6092" marB="0" anchor="ctr">
                    <a:lnT w="38100" cap="flat" cmpd="sng" algn="ctr">
                      <a:solidFill>
                        <a:schemeClr val="bg1"/>
                      </a:solidFill>
                      <a:prstDash val="solid"/>
                      <a:round/>
                      <a:headEnd type="none" w="med" len="med"/>
                      <a:tailEnd type="none" w="med" len="med"/>
                    </a:lnT>
                  </a:tcPr>
                </a:tc>
                <a:tc rowSpan="2">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全壊・半壊の棟数</a:t>
                      </a:r>
                    </a:p>
                  </a:txBody>
                  <a:tcPr marL="6092" marR="6092" marT="6092" marB="0" anchor="ctr">
                    <a:lnT w="381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157574184"/>
                  </a:ext>
                </a:extLst>
              </a:tr>
              <a:tr h="333176">
                <a:tc vMerge="1">
                  <a:txBody>
                    <a:bodyPr/>
                    <a:lstStyle/>
                    <a:p>
                      <a:endParaRPr kumimoji="1" lang="ja-JP" altLang="en-US"/>
                    </a:p>
                  </a:txBody>
                  <a:tcPr/>
                </a:tc>
                <a:tc>
                  <a:txBody>
                    <a:bodyPr/>
                    <a:lstStyle/>
                    <a:p>
                      <a:pPr algn="l" fontAlgn="ctr"/>
                      <a:r>
                        <a:rPr lang="ja-JP" altLang="en-US" sz="1200" u="none" strike="noStrike" dirty="0">
                          <a:effectLst/>
                          <a:latin typeface="Meiryo UI" panose="020B0604030504040204" pitchFamily="50" charset="-128"/>
                          <a:ea typeface="Meiryo UI" panose="020B0604030504040204" pitchFamily="50" charset="-128"/>
                        </a:rPr>
                        <a:t>液状化による被害</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6092" marR="6092" marT="6092" marB="0" anchor="ctr"/>
                </a:tc>
                <a:tc>
                  <a:txBody>
                    <a:bodyPr/>
                    <a:lstStyle/>
                    <a:p>
                      <a:pPr algn="ctr" fontAlgn="ctr"/>
                      <a:r>
                        <a:rPr lang="ja-JP" altLang="en-US" sz="1200" u="none" strike="noStrike" dirty="0">
                          <a:effectLst/>
                          <a:latin typeface="Meiryo UI" panose="020B0604030504040204" pitchFamily="50" charset="-128"/>
                          <a:ea typeface="Meiryo UI" panose="020B0604030504040204" pitchFamily="50" charset="-128"/>
                        </a:rPr>
                        <a:t>●</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6092" marR="6092" marT="6092"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ja-JP" altLang="en-US" sz="1200" u="none" strike="noStrike" dirty="0">
                          <a:effectLst/>
                          <a:latin typeface="Meiryo UI" panose="020B0604030504040204" pitchFamily="50" charset="-128"/>
                          <a:ea typeface="Meiryo UI" panose="020B0604030504040204" pitchFamily="50" charset="-128"/>
                        </a:rPr>
                        <a:t>●</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6092" marR="6092" marT="6092" marB="0" anchor="ct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3926092097"/>
                  </a:ext>
                </a:extLst>
              </a:tr>
              <a:tr h="371852">
                <a:tc vMerge="1">
                  <a:txBody>
                    <a:bodyPr/>
                    <a:lstStyle/>
                    <a:p>
                      <a:pPr algn="l" fontAlgn="ct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6092" marR="6092" marT="6092" marB="0" anchor="ctr">
                    <a:lnT w="12700" cap="flat" cmpd="sng" algn="ctr">
                      <a:solidFill>
                        <a:schemeClr val="bg1"/>
                      </a:solidFill>
                      <a:prstDash val="solid"/>
                      <a:round/>
                      <a:headEnd type="none" w="med" len="med"/>
                      <a:tailEnd type="none" w="med" len="med"/>
                    </a:lnT>
                  </a:tcPr>
                </a:tc>
                <a:tc>
                  <a:txBody>
                    <a:bodyPr/>
                    <a:lstStyle/>
                    <a:p>
                      <a:pPr algn="l" fontAlgn="ctr"/>
                      <a:r>
                        <a:rPr lang="ja-JP" altLang="en-US" sz="1200" u="none" strike="noStrike" dirty="0">
                          <a:effectLst/>
                          <a:latin typeface="Meiryo UI" panose="020B0604030504040204" pitchFamily="50" charset="-128"/>
                          <a:ea typeface="Meiryo UI" panose="020B0604030504040204" pitchFamily="50" charset="-128"/>
                        </a:rPr>
                        <a:t>津波による被害</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6092" marR="6092" marT="6092" marB="0" anchor="ctr"/>
                </a:tc>
                <a:tc>
                  <a:txBody>
                    <a:bodyPr/>
                    <a:lstStyle/>
                    <a:p>
                      <a:pPr algn="ctr" fontAlgn="ctr"/>
                      <a:r>
                        <a:rPr lang="ja-JP" altLang="en-US" sz="1200" u="none" strike="noStrike">
                          <a:effectLst/>
                          <a:latin typeface="Meiryo UI" panose="020B0604030504040204" pitchFamily="50" charset="-128"/>
                          <a:ea typeface="Meiryo UI" panose="020B0604030504040204" pitchFamily="50" charset="-128"/>
                        </a:rPr>
                        <a:t>●</a:t>
                      </a: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6092" marR="6092" marT="6092" marB="0" anchor="ctr">
                    <a:lnT w="12700" cap="flat" cmpd="sng" algn="ctr">
                      <a:solidFill>
                        <a:schemeClr val="bg1"/>
                      </a:solidFill>
                      <a:prstDash val="solid"/>
                      <a:round/>
                      <a:headEnd type="none" w="med" len="med"/>
                      <a:tailEnd type="none" w="med" len="med"/>
                    </a:lnT>
                  </a:tcPr>
                </a:tc>
                <a:tc>
                  <a:txBody>
                    <a:bodyPr/>
                    <a:lstStyle/>
                    <a:p>
                      <a:pPr algn="ctr" fontAlgn="ctr"/>
                      <a:r>
                        <a:rPr lang="ja-JP" altLang="en-US" sz="1200" u="none" strike="noStrike" dirty="0">
                          <a:effectLst/>
                          <a:latin typeface="Meiryo UI" panose="020B0604030504040204" pitchFamily="50" charset="-128"/>
                          <a:ea typeface="Meiryo UI" panose="020B0604030504040204" pitchFamily="50" charset="-128"/>
                        </a:rPr>
                        <a:t>●</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6092" marR="6092" marT="6092" marB="0" anchor="ctr"/>
                </a:tc>
                <a:tc>
                  <a:txBody>
                    <a:bodyPr/>
                    <a:lstStyle/>
                    <a:p>
                      <a:pPr algn="ctr" fontAlgn="ctr"/>
                      <a:r>
                        <a:rPr lang="ja-JP" altLang="en-US" sz="1200" u="none" strike="noStrike" dirty="0">
                          <a:effectLst/>
                          <a:latin typeface="Meiryo UI" panose="020B0604030504040204" pitchFamily="50" charset="-128"/>
                          <a:ea typeface="Meiryo UI" panose="020B0604030504040204" pitchFamily="50" charset="-128"/>
                        </a:rPr>
                        <a:t>ー</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6092" marR="6092" marT="6092" marB="0" anchor="ctr"/>
                </a:tc>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全壊・半壊の棟数、浸水エリア内の棟数</a:t>
                      </a:r>
                    </a:p>
                  </a:txBody>
                  <a:tcPr marL="6092" marR="6092" marT="6092" marB="0" anchor="ctr"/>
                </a:tc>
                <a:extLst>
                  <a:ext uri="{0D108BD9-81ED-4DB2-BD59-A6C34878D82A}">
                    <a16:rowId xmlns:a16="http://schemas.microsoft.com/office/drawing/2014/main" val="1804545952"/>
                  </a:ext>
                </a:extLst>
              </a:tr>
              <a:tr h="371852">
                <a:tc vMerge="1">
                  <a:txBody>
                    <a:bodyPr/>
                    <a:lstStyle/>
                    <a:p>
                      <a:pPr algn="l" fontAlgn="ctr"/>
                      <a:endParaRPr lang="zh-TW"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6092" marR="6092" marT="6092" marB="0" anchor="ctr"/>
                </a:tc>
                <a:tc>
                  <a:txBody>
                    <a:bodyPr/>
                    <a:lstStyle/>
                    <a:p>
                      <a:pPr algn="l" fontAlgn="ctr"/>
                      <a:r>
                        <a:rPr lang="zh-TW" altLang="en-US" sz="1200" u="none" strike="noStrike" dirty="0">
                          <a:effectLst/>
                          <a:latin typeface="Meiryo UI" panose="020B0604030504040204" pitchFamily="50" charset="-128"/>
                          <a:ea typeface="Meiryo UI" panose="020B0604030504040204" pitchFamily="50" charset="-128"/>
                        </a:rPr>
                        <a:t>急傾斜地崩壊</a:t>
                      </a:r>
                      <a:r>
                        <a:rPr lang="ja-JP" altLang="en-US" sz="1200" u="none" strike="noStrike" dirty="0">
                          <a:effectLst/>
                          <a:latin typeface="Meiryo UI" panose="020B0604030504040204" pitchFamily="50" charset="-128"/>
                          <a:ea typeface="Meiryo UI" panose="020B0604030504040204" pitchFamily="50" charset="-128"/>
                        </a:rPr>
                        <a:t>による被害</a:t>
                      </a:r>
                      <a:endParaRPr lang="zh-TW"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6092" marR="6092" marT="6092" marB="0" anchor="ctr"/>
                </a:tc>
                <a:tc>
                  <a:txBody>
                    <a:bodyPr/>
                    <a:lstStyle/>
                    <a:p>
                      <a:pPr algn="ctr" fontAlgn="ctr"/>
                      <a:r>
                        <a:rPr lang="ja-JP" altLang="en-US" sz="1200" u="none" strike="noStrike" dirty="0">
                          <a:effectLst/>
                          <a:latin typeface="Meiryo UI" panose="020B0604030504040204" pitchFamily="50" charset="-128"/>
                          <a:ea typeface="Meiryo UI" panose="020B0604030504040204" pitchFamily="50" charset="-128"/>
                        </a:rPr>
                        <a:t>●</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6092" marR="6092" marT="6092" marB="0" anchor="ctr"/>
                </a:tc>
                <a:tc>
                  <a:txBody>
                    <a:bodyPr/>
                    <a:lstStyle/>
                    <a:p>
                      <a:pPr algn="ctr" fontAlgn="ctr"/>
                      <a:r>
                        <a:rPr lang="ja-JP" altLang="en-US" sz="1200" u="none" strike="noStrike" dirty="0">
                          <a:effectLst/>
                          <a:latin typeface="Meiryo UI" panose="020B0604030504040204" pitchFamily="50" charset="-128"/>
                          <a:ea typeface="Meiryo UI" panose="020B0604030504040204" pitchFamily="50" charset="-128"/>
                        </a:rPr>
                        <a:t>●</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6092" marR="6092" marT="6092" marB="0" anchor="ctr"/>
                </a:tc>
                <a:tc>
                  <a:txBody>
                    <a:bodyPr/>
                    <a:lstStyle/>
                    <a:p>
                      <a:pPr algn="ctr" fontAlgn="ctr"/>
                      <a:r>
                        <a:rPr lang="ja-JP" altLang="en-US" sz="1200" u="none" strike="noStrike" dirty="0">
                          <a:effectLst/>
                          <a:latin typeface="Meiryo UI" panose="020B0604030504040204" pitchFamily="50" charset="-128"/>
                          <a:ea typeface="Meiryo UI" panose="020B0604030504040204" pitchFamily="50" charset="-128"/>
                        </a:rPr>
                        <a:t>ー</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6092" marR="6092" marT="6092" marB="0" anchor="ctr"/>
                </a:tc>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全壊・半壊の棟数</a:t>
                      </a:r>
                    </a:p>
                  </a:txBody>
                  <a:tcPr marL="6092" marR="6092" marT="6092" marB="0" anchor="ctr"/>
                </a:tc>
                <a:extLst>
                  <a:ext uri="{0D108BD9-81ED-4DB2-BD59-A6C34878D82A}">
                    <a16:rowId xmlns:a16="http://schemas.microsoft.com/office/drawing/2014/main" val="1028607789"/>
                  </a:ext>
                </a:extLst>
              </a:tr>
              <a:tr h="371852">
                <a:tc vMerge="1">
                  <a:txBody>
                    <a:bodyPr/>
                    <a:lstStyle/>
                    <a:p>
                      <a:pPr algn="l" fontAlgn="ct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6092" marR="6092" marT="6092" marB="0" anchor="ctr"/>
                </a:tc>
                <a:tc>
                  <a:txBody>
                    <a:bodyPr/>
                    <a:lstStyle/>
                    <a:p>
                      <a:pPr algn="l" fontAlgn="ctr"/>
                      <a:r>
                        <a:rPr lang="ja-JP" altLang="en-US" sz="1200" u="none" strike="noStrike" dirty="0">
                          <a:effectLst/>
                          <a:latin typeface="Meiryo UI" panose="020B0604030504040204" pitchFamily="50" charset="-128"/>
                          <a:ea typeface="Meiryo UI" panose="020B0604030504040204" pitchFamily="50" charset="-128"/>
                        </a:rPr>
                        <a:t>地震火災による被害</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6092" marR="6092" marT="6092" marB="0" anchor="ctr"/>
                </a:tc>
                <a:tc>
                  <a:txBody>
                    <a:bodyPr/>
                    <a:lstStyle/>
                    <a:p>
                      <a:pPr algn="ctr" fontAlgn="ctr"/>
                      <a:r>
                        <a:rPr lang="ja-JP" altLang="en-US" sz="1200" u="none" strike="noStrike" dirty="0">
                          <a:effectLst/>
                          <a:latin typeface="Meiryo UI" panose="020B0604030504040204" pitchFamily="50" charset="-128"/>
                          <a:ea typeface="Meiryo UI" panose="020B0604030504040204" pitchFamily="50" charset="-128"/>
                        </a:rPr>
                        <a:t>●</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6092" marR="6092" marT="6092" marB="0" anchor="ctr"/>
                </a:tc>
                <a:tc>
                  <a:txBody>
                    <a:bodyPr/>
                    <a:lstStyle/>
                    <a:p>
                      <a:pPr algn="ctr" fontAlgn="ctr"/>
                      <a:r>
                        <a:rPr lang="ja-JP" altLang="en-US" sz="1200" u="none" strike="noStrike" dirty="0">
                          <a:effectLst/>
                          <a:latin typeface="Meiryo UI" panose="020B0604030504040204" pitchFamily="50" charset="-128"/>
                          <a:ea typeface="Meiryo UI" panose="020B0604030504040204" pitchFamily="50" charset="-128"/>
                        </a:rPr>
                        <a:t>●</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6092" marR="6092" marT="6092" marB="0" anchor="ctr"/>
                </a:tc>
                <a:tc>
                  <a:txBody>
                    <a:bodyPr/>
                    <a:lstStyle/>
                    <a:p>
                      <a:pPr algn="ctr" fontAlgn="ctr"/>
                      <a:r>
                        <a:rPr lang="ja-JP" altLang="en-US" sz="1200" u="none" strike="noStrike" dirty="0">
                          <a:effectLst/>
                          <a:latin typeface="Meiryo UI" panose="020B0604030504040204" pitchFamily="50" charset="-128"/>
                          <a:ea typeface="Meiryo UI" panose="020B0604030504040204" pitchFamily="50" charset="-128"/>
                        </a:rPr>
                        <a:t>●</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6092" marR="6092" marT="6092" marB="0" anchor="ctr"/>
                </a:tc>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焼失棟数</a:t>
                      </a:r>
                    </a:p>
                  </a:txBody>
                  <a:tcPr marL="6092" marR="6092" marT="6092" marB="0" anchor="ctr"/>
                </a:tc>
                <a:extLst>
                  <a:ext uri="{0D108BD9-81ED-4DB2-BD59-A6C34878D82A}">
                    <a16:rowId xmlns:a16="http://schemas.microsoft.com/office/drawing/2014/main" val="3537533762"/>
                  </a:ext>
                </a:extLst>
              </a:tr>
              <a:tr h="371852">
                <a:tc vMerge="1">
                  <a:txBody>
                    <a:bodyPr/>
                    <a:lstStyle/>
                    <a:p>
                      <a:pPr algn="l" fontAlgn="ct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6092" marR="6092" marT="6092" marB="0" anchor="ctr"/>
                </a:tc>
                <a:tc>
                  <a:txBody>
                    <a:bodyPr/>
                    <a:lstStyle/>
                    <a:p>
                      <a:pPr algn="l" fontAlgn="ctr"/>
                      <a:r>
                        <a:rPr lang="ja-JP" altLang="en-US" sz="1200" u="none" strike="noStrike" dirty="0">
                          <a:solidFill>
                            <a:srgbClr val="FF0000"/>
                          </a:solidFill>
                          <a:effectLst/>
                          <a:latin typeface="Meiryo UI" panose="020B0604030504040204" pitchFamily="50" charset="-128"/>
                          <a:ea typeface="Meiryo UI" panose="020B0604030504040204" pitchFamily="50" charset="-128"/>
                        </a:rPr>
                        <a:t>津波火災による被害</a:t>
                      </a:r>
                      <a:endParaRPr lang="ja-JP" altLang="en-US" sz="1200" b="0" i="0" u="none" strike="noStrike" dirty="0">
                        <a:solidFill>
                          <a:srgbClr val="FF0000"/>
                        </a:solidFill>
                        <a:effectLst/>
                        <a:latin typeface="Meiryo UI" panose="020B0604030504040204" pitchFamily="50" charset="-128"/>
                        <a:ea typeface="Meiryo UI" panose="020B0604030504040204" pitchFamily="50" charset="-128"/>
                      </a:endParaRPr>
                    </a:p>
                  </a:txBody>
                  <a:tcPr marL="6092" marR="6092" marT="6092" marB="0" anchor="ctr">
                    <a:lnB w="12700" cap="flat" cmpd="sng" algn="ctr">
                      <a:solidFill>
                        <a:schemeClr val="bg1"/>
                      </a:solidFill>
                      <a:prstDash val="solid"/>
                      <a:round/>
                      <a:headEnd type="none" w="med" len="med"/>
                      <a:tailEnd type="none" w="med" len="med"/>
                    </a:lnB>
                  </a:tcPr>
                </a:tc>
                <a:tc>
                  <a:txBody>
                    <a:bodyPr/>
                    <a:lstStyle/>
                    <a:p>
                      <a:pPr algn="ctr" fontAlgn="ctr"/>
                      <a:r>
                        <a:rPr lang="ja-JP" altLang="en-US" sz="1200" u="none" strike="noStrike" dirty="0">
                          <a:solidFill>
                            <a:srgbClr val="FF0000"/>
                          </a:solidFill>
                          <a:effectLst/>
                          <a:latin typeface="Meiryo UI" panose="020B0604030504040204" pitchFamily="50" charset="-128"/>
                          <a:ea typeface="Meiryo UI" panose="020B0604030504040204" pitchFamily="50" charset="-128"/>
                        </a:rPr>
                        <a:t>●</a:t>
                      </a:r>
                      <a:endParaRPr lang="ja-JP" altLang="en-US" sz="1200" b="0" i="0" u="none" strike="noStrike" dirty="0">
                        <a:solidFill>
                          <a:srgbClr val="FF0000"/>
                        </a:solidFill>
                        <a:effectLst/>
                        <a:latin typeface="Meiryo UI" panose="020B0604030504040204" pitchFamily="50" charset="-128"/>
                        <a:ea typeface="Meiryo UI" panose="020B0604030504040204" pitchFamily="50" charset="-128"/>
                      </a:endParaRPr>
                    </a:p>
                  </a:txBody>
                  <a:tcPr marL="6092" marR="6092" marT="6092" marB="0" anchor="ctr"/>
                </a:tc>
                <a:tc>
                  <a:txBody>
                    <a:bodyPr/>
                    <a:lstStyle/>
                    <a:p>
                      <a:pPr algn="ctr" fontAlgn="ctr"/>
                      <a:r>
                        <a:rPr lang="ja-JP" altLang="en-US" sz="1200" u="none" strike="noStrike" dirty="0">
                          <a:effectLst/>
                          <a:latin typeface="Meiryo UI" panose="020B0604030504040204" pitchFamily="50" charset="-128"/>
                          <a:ea typeface="Meiryo UI" panose="020B0604030504040204" pitchFamily="50" charset="-128"/>
                        </a:rPr>
                        <a:t>様相</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6092" marR="6092" marT="6092" marB="0" anchor="ctr"/>
                </a:tc>
                <a:tc>
                  <a:txBody>
                    <a:bodyPr/>
                    <a:lstStyle/>
                    <a:p>
                      <a:pPr algn="ctr" fontAlgn="ctr"/>
                      <a:r>
                        <a:rPr lang="ja-JP" altLang="en-US" sz="1200" u="none" strike="noStrike" dirty="0">
                          <a:effectLst/>
                          <a:latin typeface="Meiryo UI" panose="020B0604030504040204" pitchFamily="50" charset="-128"/>
                          <a:ea typeface="Meiryo UI" panose="020B0604030504040204" pitchFamily="50" charset="-128"/>
                        </a:rPr>
                        <a:t>ー</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6092" marR="6092" marT="6092" marB="0" anchor="ctr"/>
                </a:tc>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津波火災の出火件数</a:t>
                      </a:r>
                    </a:p>
                  </a:txBody>
                  <a:tcPr marL="6092" marR="6092" marT="6092" marB="0" anchor="ctr"/>
                </a:tc>
                <a:extLst>
                  <a:ext uri="{0D108BD9-81ED-4DB2-BD59-A6C34878D82A}">
                    <a16:rowId xmlns:a16="http://schemas.microsoft.com/office/drawing/2014/main" val="3394222208"/>
                  </a:ext>
                </a:extLst>
              </a:tr>
              <a:tr h="371852">
                <a:tc rowSpan="3">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lang="ja-JP" altLang="en-US" sz="1200" u="none" strike="noStrike" dirty="0">
                          <a:effectLst/>
                          <a:latin typeface="Meiryo UI" panose="020B0604030504040204" pitchFamily="50" charset="-128"/>
                          <a:ea typeface="Meiryo UI" panose="020B0604030504040204" pitchFamily="50" charset="-128"/>
                        </a:rPr>
                        <a:t>落下物等</a:t>
                      </a:r>
                    </a:p>
                  </a:txBody>
                  <a:tcPr marL="6092" marR="6092" marT="6092" marB="0" vert="eaVert"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l" fontAlgn="ctr"/>
                      <a:r>
                        <a:rPr lang="ja-JP" altLang="en-US" sz="1200" u="none" strike="noStrike" dirty="0">
                          <a:effectLst/>
                          <a:latin typeface="Meiryo UI" panose="020B0604030504040204" pitchFamily="50" charset="-128"/>
                          <a:ea typeface="Meiryo UI" panose="020B0604030504040204" pitchFamily="50" charset="-128"/>
                        </a:rPr>
                        <a:t>ブロック塀等の転倒</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6092" marR="6092" marT="6092" marB="0" anchor="ctr">
                    <a:lnT w="12700" cap="flat" cmpd="sng" algn="ctr">
                      <a:solidFill>
                        <a:schemeClr val="bg1"/>
                      </a:solidFill>
                      <a:prstDash val="solid"/>
                      <a:round/>
                      <a:headEnd type="none" w="med" len="med"/>
                      <a:tailEnd type="none" w="med" len="med"/>
                    </a:lnT>
                  </a:tcPr>
                </a:tc>
                <a:tc>
                  <a:txBody>
                    <a:bodyPr/>
                    <a:lstStyle/>
                    <a:p>
                      <a:pPr algn="ctr" fontAlgn="ctr"/>
                      <a:r>
                        <a:rPr lang="ja-JP" altLang="en-US" sz="1200" u="none" strike="noStrike">
                          <a:effectLst/>
                          <a:latin typeface="Meiryo UI" panose="020B0604030504040204" pitchFamily="50" charset="-128"/>
                          <a:ea typeface="Meiryo UI" panose="020B0604030504040204" pitchFamily="50" charset="-128"/>
                        </a:rPr>
                        <a:t>●</a:t>
                      </a: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6092" marR="6092" marT="6092" marB="0" anchor="ctr"/>
                </a:tc>
                <a:tc>
                  <a:txBody>
                    <a:bodyPr/>
                    <a:lstStyle/>
                    <a:p>
                      <a:pPr algn="ctr" fontAlgn="ctr"/>
                      <a:r>
                        <a:rPr lang="ja-JP" altLang="en-US" sz="1200" u="none" strike="noStrike">
                          <a:effectLst/>
                          <a:latin typeface="Meiryo UI" panose="020B0604030504040204" pitchFamily="50" charset="-128"/>
                          <a:ea typeface="Meiryo UI" panose="020B0604030504040204" pitchFamily="50" charset="-128"/>
                        </a:rPr>
                        <a:t>●</a:t>
                      </a: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6092" marR="6092" marT="6092" marB="0" anchor="ctr"/>
                </a:tc>
                <a:tc>
                  <a:txBody>
                    <a:bodyPr/>
                    <a:lstStyle/>
                    <a:p>
                      <a:pPr algn="ctr" fontAlgn="ctr"/>
                      <a:r>
                        <a:rPr lang="ja-JP" altLang="en-US" sz="1200" u="none" strike="noStrike" dirty="0">
                          <a:effectLst/>
                          <a:latin typeface="Meiryo UI" panose="020B0604030504040204" pitchFamily="50" charset="-128"/>
                          <a:ea typeface="Meiryo UI" panose="020B0604030504040204" pitchFamily="50" charset="-128"/>
                        </a:rPr>
                        <a:t>ー</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6092" marR="6092" marT="6092" marB="0" anchor="ctr"/>
                </a:tc>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ブロック塀の転倒件数</a:t>
                      </a:r>
                    </a:p>
                  </a:txBody>
                  <a:tcPr marL="6092" marR="6092" marT="6092" marB="0" anchor="ctr"/>
                </a:tc>
                <a:extLst>
                  <a:ext uri="{0D108BD9-81ED-4DB2-BD59-A6C34878D82A}">
                    <a16:rowId xmlns:a16="http://schemas.microsoft.com/office/drawing/2014/main" val="2036141059"/>
                  </a:ext>
                </a:extLst>
              </a:tr>
              <a:tr h="371852">
                <a:tc vMerge="1">
                  <a:txBody>
                    <a:bodyPr/>
                    <a:lstStyle/>
                    <a:p>
                      <a:pPr algn="l" fontAlgn="ct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6092" marR="6092" marT="6092" marB="0" anchor="ctr"/>
                </a:tc>
                <a:tc>
                  <a:txBody>
                    <a:bodyPr/>
                    <a:lstStyle/>
                    <a:p>
                      <a:pPr algn="l" fontAlgn="ctr"/>
                      <a:r>
                        <a:rPr lang="ja-JP" altLang="en-US" sz="1200" u="none" strike="noStrike" dirty="0">
                          <a:effectLst/>
                          <a:latin typeface="Meiryo UI" panose="020B0604030504040204" pitchFamily="50" charset="-128"/>
                          <a:ea typeface="Meiryo UI" panose="020B0604030504040204" pitchFamily="50" charset="-128"/>
                        </a:rPr>
                        <a:t>自動販売機の転倒</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6092" marR="6092" marT="6092" marB="0" anchor="ctr"/>
                </a:tc>
                <a:tc>
                  <a:txBody>
                    <a:bodyPr/>
                    <a:lstStyle/>
                    <a:p>
                      <a:pPr algn="ctr" fontAlgn="ctr"/>
                      <a:r>
                        <a:rPr lang="ja-JP" altLang="en-US" sz="1200" u="none" strike="noStrike" dirty="0">
                          <a:effectLst/>
                          <a:latin typeface="Meiryo UI" panose="020B0604030504040204" pitchFamily="50" charset="-128"/>
                          <a:ea typeface="Meiryo UI" panose="020B0604030504040204" pitchFamily="50" charset="-128"/>
                        </a:rPr>
                        <a:t>●</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6092" marR="6092" marT="6092" marB="0" anchor="ctr"/>
                </a:tc>
                <a:tc>
                  <a:txBody>
                    <a:bodyPr/>
                    <a:lstStyle/>
                    <a:p>
                      <a:pPr algn="ctr" fontAlgn="ctr"/>
                      <a:r>
                        <a:rPr lang="ja-JP" altLang="en-US" sz="1200" u="none" strike="noStrike" dirty="0">
                          <a:effectLst/>
                          <a:latin typeface="Meiryo UI" panose="020B0604030504040204" pitchFamily="50" charset="-128"/>
                          <a:ea typeface="Meiryo UI" panose="020B0604030504040204" pitchFamily="50" charset="-128"/>
                        </a:rPr>
                        <a:t>●</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6092" marR="6092" marT="6092" marB="0" anchor="ctr"/>
                </a:tc>
                <a:tc>
                  <a:txBody>
                    <a:bodyPr/>
                    <a:lstStyle/>
                    <a:p>
                      <a:pPr algn="ctr" fontAlgn="ctr"/>
                      <a:r>
                        <a:rPr lang="ja-JP" altLang="en-US" sz="1200" u="none" strike="noStrike" dirty="0">
                          <a:effectLst/>
                          <a:latin typeface="Meiryo UI" panose="020B0604030504040204" pitchFamily="50" charset="-128"/>
                          <a:ea typeface="Meiryo UI" panose="020B0604030504040204" pitchFamily="50" charset="-128"/>
                        </a:rPr>
                        <a:t>ー</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6092" marR="6092" marT="6092" marB="0" anchor="ctr"/>
                </a:tc>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自動販売機の転倒件数</a:t>
                      </a:r>
                    </a:p>
                  </a:txBody>
                  <a:tcPr marL="6092" marR="6092" marT="6092" marB="0" anchor="ctr"/>
                </a:tc>
                <a:extLst>
                  <a:ext uri="{0D108BD9-81ED-4DB2-BD59-A6C34878D82A}">
                    <a16:rowId xmlns:a16="http://schemas.microsoft.com/office/drawing/2014/main" val="3296984850"/>
                  </a:ext>
                </a:extLst>
              </a:tr>
              <a:tr h="371852">
                <a:tc vMerge="1">
                  <a:txBody>
                    <a:bodyPr/>
                    <a:lstStyle/>
                    <a:p>
                      <a:pPr algn="l" fontAlgn="ct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6092" marR="6092" marT="6092" marB="0" anchor="ctr"/>
                </a:tc>
                <a:tc>
                  <a:txBody>
                    <a:bodyPr/>
                    <a:lstStyle/>
                    <a:p>
                      <a:pPr algn="l" fontAlgn="ctr"/>
                      <a:r>
                        <a:rPr lang="ja-JP" altLang="en-US" sz="1200" u="none" strike="noStrike" dirty="0">
                          <a:effectLst/>
                          <a:latin typeface="Meiryo UI" panose="020B0604030504040204" pitchFamily="50" charset="-128"/>
                          <a:ea typeface="Meiryo UI" panose="020B0604030504040204" pitchFamily="50" charset="-128"/>
                        </a:rPr>
                        <a:t>屋外落下物の発生</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6092" marR="6092" marT="6092" marB="0" anchor="ctr">
                    <a:lnB w="38100" cap="flat" cmpd="sng" algn="ctr">
                      <a:solidFill>
                        <a:schemeClr val="bg1"/>
                      </a:solidFill>
                      <a:prstDash val="solid"/>
                      <a:round/>
                      <a:headEnd type="none" w="med" len="med"/>
                      <a:tailEnd type="none" w="med" len="med"/>
                    </a:lnB>
                  </a:tcPr>
                </a:tc>
                <a:tc>
                  <a:txBody>
                    <a:bodyPr/>
                    <a:lstStyle/>
                    <a:p>
                      <a:pPr algn="ctr" fontAlgn="ctr"/>
                      <a:r>
                        <a:rPr lang="ja-JP" altLang="en-US" sz="1200" u="none" strike="noStrike" dirty="0">
                          <a:effectLst/>
                          <a:latin typeface="Meiryo UI" panose="020B0604030504040204" pitchFamily="50" charset="-128"/>
                          <a:ea typeface="Meiryo UI" panose="020B0604030504040204" pitchFamily="50" charset="-128"/>
                        </a:rPr>
                        <a:t>●</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6092" marR="6092" marT="6092" marB="0" anchor="ctr">
                    <a:lnB w="38100" cap="flat" cmpd="sng" algn="ctr">
                      <a:solidFill>
                        <a:schemeClr val="bg1"/>
                      </a:solidFill>
                      <a:prstDash val="solid"/>
                      <a:round/>
                      <a:headEnd type="none" w="med" len="med"/>
                      <a:tailEnd type="none" w="med" len="med"/>
                    </a:lnB>
                  </a:tcPr>
                </a:tc>
                <a:tc>
                  <a:txBody>
                    <a:bodyPr/>
                    <a:lstStyle/>
                    <a:p>
                      <a:pPr algn="ctr" fontAlgn="ctr"/>
                      <a:r>
                        <a:rPr lang="ja-JP" altLang="en-US" sz="1200" u="none" strike="noStrike" dirty="0">
                          <a:effectLst/>
                          <a:latin typeface="Meiryo UI" panose="020B0604030504040204" pitchFamily="50" charset="-128"/>
                          <a:ea typeface="Meiryo UI" panose="020B0604030504040204" pitchFamily="50" charset="-128"/>
                        </a:rPr>
                        <a:t>●</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6092" marR="6092" marT="6092" marB="0" anchor="ctr">
                    <a:lnB w="38100" cap="flat" cmpd="sng" algn="ctr">
                      <a:solidFill>
                        <a:schemeClr val="bg1"/>
                      </a:solidFill>
                      <a:prstDash val="solid"/>
                      <a:round/>
                      <a:headEnd type="none" w="med" len="med"/>
                      <a:tailEnd type="none" w="med" len="med"/>
                    </a:lnB>
                  </a:tcPr>
                </a:tc>
                <a:tc>
                  <a:txBody>
                    <a:bodyPr/>
                    <a:lstStyle/>
                    <a:p>
                      <a:pPr algn="ctr" fontAlgn="ctr"/>
                      <a:r>
                        <a:rPr lang="ja-JP" altLang="en-US" sz="1200" u="none" strike="noStrike" dirty="0">
                          <a:effectLst/>
                          <a:latin typeface="Meiryo UI" panose="020B0604030504040204" pitchFamily="50" charset="-128"/>
                          <a:ea typeface="Meiryo UI" panose="020B0604030504040204" pitchFamily="50" charset="-128"/>
                        </a:rPr>
                        <a:t>ー</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6092" marR="6092" marT="6092" marB="0" anchor="ctr">
                    <a:lnB w="38100" cap="flat" cmpd="sng" algn="ctr">
                      <a:solidFill>
                        <a:schemeClr val="bg1"/>
                      </a:solidFill>
                      <a:prstDash val="solid"/>
                      <a:round/>
                      <a:headEnd type="none" w="med" len="med"/>
                      <a:tailEnd type="none" w="med" len="med"/>
                    </a:lnB>
                  </a:tcPr>
                </a:tc>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屋外落下物が発生する建物棟数</a:t>
                      </a:r>
                    </a:p>
                  </a:txBody>
                  <a:tcPr marL="6092" marR="6092" marT="6092" marB="0" anchor="ctr">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23249171"/>
                  </a:ext>
                </a:extLst>
              </a:tr>
            </a:tbl>
          </a:graphicData>
        </a:graphic>
      </p:graphicFrame>
    </p:spTree>
    <p:extLst>
      <p:ext uri="{BB962C8B-B14F-4D97-AF65-F5344CB8AC3E}">
        <p14:creationId xmlns:p14="http://schemas.microsoft.com/office/powerpoint/2010/main" val="18521834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88A302-88DE-F06C-96D2-1D167A349C7C}"/>
            </a:ext>
          </a:extLst>
        </p:cNvPr>
        <p:cNvGrpSpPr/>
        <p:nvPr/>
      </p:nvGrpSpPr>
      <p:grpSpPr>
        <a:xfrm>
          <a:off x="0" y="0"/>
          <a:ext cx="0" cy="0"/>
          <a:chOff x="0" y="0"/>
          <a:chExt cx="0" cy="0"/>
        </a:xfrm>
      </p:grpSpPr>
      <p:sp>
        <p:nvSpPr>
          <p:cNvPr id="29" name="四角形: 角を丸くする 28">
            <a:extLst>
              <a:ext uri="{FF2B5EF4-FFF2-40B4-BE49-F238E27FC236}">
                <a16:creationId xmlns:a16="http://schemas.microsoft.com/office/drawing/2014/main" id="{CDAFDB6A-26C2-4D7E-BC01-A83F8560D3D5}"/>
              </a:ext>
            </a:extLst>
          </p:cNvPr>
          <p:cNvSpPr/>
          <p:nvPr/>
        </p:nvSpPr>
        <p:spPr>
          <a:xfrm>
            <a:off x="832022" y="1642695"/>
            <a:ext cx="7521145" cy="4997002"/>
          </a:xfrm>
          <a:prstGeom prst="roundRect">
            <a:avLst>
              <a:gd name="adj" fmla="val 5119"/>
            </a:avLst>
          </a:prstGeom>
          <a:noFill/>
          <a:ln w="3810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正方形/長方形 1">
            <a:extLst>
              <a:ext uri="{FF2B5EF4-FFF2-40B4-BE49-F238E27FC236}">
                <a16:creationId xmlns:a16="http://schemas.microsoft.com/office/drawing/2014/main" id="{A87019B3-A325-037B-400A-BB0D902C76AC}"/>
              </a:ext>
            </a:extLst>
          </p:cNvPr>
          <p:cNvSpPr/>
          <p:nvPr/>
        </p:nvSpPr>
        <p:spPr>
          <a:xfrm>
            <a:off x="0" y="0"/>
            <a:ext cx="9144000" cy="425003"/>
          </a:xfrm>
          <a:prstGeom prst="rect">
            <a:avLst/>
          </a:prstGeom>
          <a:gradFill>
            <a:gsLst>
              <a:gs pos="0">
                <a:schemeClr val="accent1">
                  <a:lumMod val="5000"/>
                  <a:lumOff val="95000"/>
                </a:schemeClr>
              </a:gs>
              <a:gs pos="75000">
                <a:srgbClr val="00B050"/>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dirty="0">
                <a:latin typeface="Meiryo UI" panose="020B0604030504040204" pitchFamily="50" charset="-128"/>
                <a:ea typeface="Meiryo UI" panose="020B0604030504040204" pitchFamily="50" charset="-128"/>
              </a:rPr>
              <a:t>１．大阪府の被害想定について</a:t>
            </a:r>
            <a:endParaRPr kumimoji="1" lang="ja-JP" altLang="en-US" sz="2000" dirty="0">
              <a:latin typeface="Meiryo UI" panose="020B0604030504040204" pitchFamily="50" charset="-128"/>
              <a:ea typeface="Meiryo UI" panose="020B0604030504040204" pitchFamily="50" charset="-128"/>
            </a:endParaRPr>
          </a:p>
        </p:txBody>
      </p:sp>
      <p:sp>
        <p:nvSpPr>
          <p:cNvPr id="7" name="スライド番号プレースホルダー 6">
            <a:extLst>
              <a:ext uri="{FF2B5EF4-FFF2-40B4-BE49-F238E27FC236}">
                <a16:creationId xmlns:a16="http://schemas.microsoft.com/office/drawing/2014/main" id="{71FBF474-1C98-EB9A-2A21-07D2E6FF9C7B}"/>
              </a:ext>
            </a:extLst>
          </p:cNvPr>
          <p:cNvSpPr>
            <a:spLocks noGrp="1"/>
          </p:cNvSpPr>
          <p:nvPr>
            <p:ph type="sldNum" sz="quarter" idx="12"/>
          </p:nvPr>
        </p:nvSpPr>
        <p:spPr>
          <a:xfrm>
            <a:off x="7019390" y="6356351"/>
            <a:ext cx="2057400" cy="365125"/>
          </a:xfrm>
        </p:spPr>
        <p:txBody>
          <a:bodyPr/>
          <a:lstStyle/>
          <a:p>
            <a:fld id="{72ACC13A-C490-4578-9842-9594D494F206}" type="slidenum">
              <a:rPr kumimoji="1" lang="ja-JP" altLang="en-US" sz="1200" smtClean="0">
                <a:latin typeface="Meiryo UI" panose="020B0604030504040204" pitchFamily="50" charset="-128"/>
                <a:ea typeface="Meiryo UI" panose="020B0604030504040204" pitchFamily="50" charset="-128"/>
              </a:rPr>
              <a:t>2</a:t>
            </a:fld>
            <a:endParaRPr kumimoji="1" lang="ja-JP" altLang="en-US" sz="1200" dirty="0">
              <a:latin typeface="Meiryo UI" panose="020B0604030504040204" pitchFamily="50" charset="-128"/>
              <a:ea typeface="Meiryo UI" panose="020B0604030504040204" pitchFamily="50" charset="-128"/>
            </a:endParaRPr>
          </a:p>
        </p:txBody>
      </p:sp>
      <p:sp>
        <p:nvSpPr>
          <p:cNvPr id="5" name="正方形/長方形 4">
            <a:extLst>
              <a:ext uri="{FF2B5EF4-FFF2-40B4-BE49-F238E27FC236}">
                <a16:creationId xmlns:a16="http://schemas.microsoft.com/office/drawing/2014/main" id="{9A7C9C43-8714-01F1-B5AC-7CB80B438BA1}"/>
              </a:ext>
            </a:extLst>
          </p:cNvPr>
          <p:cNvSpPr/>
          <p:nvPr/>
        </p:nvSpPr>
        <p:spPr>
          <a:xfrm>
            <a:off x="140043" y="634314"/>
            <a:ext cx="8863914" cy="6145427"/>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角丸四角形 15">
            <a:extLst>
              <a:ext uri="{FF2B5EF4-FFF2-40B4-BE49-F238E27FC236}">
                <a16:creationId xmlns:a16="http://schemas.microsoft.com/office/drawing/2014/main" id="{B6A041F6-9A0E-6135-698E-B28A1554E0D0}"/>
              </a:ext>
            </a:extLst>
          </p:cNvPr>
          <p:cNvSpPr/>
          <p:nvPr/>
        </p:nvSpPr>
        <p:spPr>
          <a:xfrm>
            <a:off x="67210" y="480601"/>
            <a:ext cx="1677770" cy="321972"/>
          </a:xfrm>
          <a:prstGeom prst="roundRect">
            <a:avLst>
              <a:gd name="adj" fmla="val 20973"/>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latin typeface="Meiryo UI" panose="020B0604030504040204" pitchFamily="50" charset="-128"/>
                <a:ea typeface="Meiryo UI" panose="020B0604030504040204" pitchFamily="50" charset="-128"/>
              </a:rPr>
              <a:t>被害想定の構成</a:t>
            </a:r>
          </a:p>
        </p:txBody>
      </p:sp>
      <p:sp>
        <p:nvSpPr>
          <p:cNvPr id="18" name="正方形/長方形 17">
            <a:extLst>
              <a:ext uri="{FF2B5EF4-FFF2-40B4-BE49-F238E27FC236}">
                <a16:creationId xmlns:a16="http://schemas.microsoft.com/office/drawing/2014/main" id="{62743996-9C46-426A-A734-A05C71B58FAB}"/>
              </a:ext>
            </a:extLst>
          </p:cNvPr>
          <p:cNvSpPr/>
          <p:nvPr/>
        </p:nvSpPr>
        <p:spPr>
          <a:xfrm>
            <a:off x="3733114" y="1481250"/>
            <a:ext cx="1677771" cy="3219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200"/>
              </a:spcAft>
            </a:pPr>
            <a:r>
              <a:rPr lang="ja-JP" altLang="en-US" sz="1400" b="1" dirty="0">
                <a:solidFill>
                  <a:schemeClr val="tx1"/>
                </a:solidFill>
                <a:latin typeface="Meiryo UI" panose="020B0604030504040204" pitchFamily="50" charset="-128"/>
                <a:ea typeface="Meiryo UI" panose="020B0604030504040204" pitchFamily="50" charset="-128"/>
              </a:rPr>
              <a:t>大阪府の被害想定</a:t>
            </a:r>
            <a:endParaRPr kumimoji="1" lang="ja-JP" altLang="en-US" sz="1400" b="1" dirty="0">
              <a:solidFill>
                <a:schemeClr val="tx1"/>
              </a:solidFill>
              <a:latin typeface="Meiryo UI" panose="020B0604030504040204" pitchFamily="50" charset="-128"/>
              <a:ea typeface="Meiryo UI" panose="020B0604030504040204" pitchFamily="50" charset="-128"/>
            </a:endParaRPr>
          </a:p>
        </p:txBody>
      </p:sp>
      <p:sp>
        <p:nvSpPr>
          <p:cNvPr id="8" name="四角形: 角を丸くする 4">
            <a:extLst>
              <a:ext uri="{FF2B5EF4-FFF2-40B4-BE49-F238E27FC236}">
                <a16:creationId xmlns:a16="http://schemas.microsoft.com/office/drawing/2014/main" id="{16BC084D-E693-42CD-9E1F-32CE35DB6B4B}"/>
              </a:ext>
            </a:extLst>
          </p:cNvPr>
          <p:cNvSpPr/>
          <p:nvPr/>
        </p:nvSpPr>
        <p:spPr>
          <a:xfrm>
            <a:off x="420399" y="956297"/>
            <a:ext cx="8311709" cy="477087"/>
          </a:xfrm>
          <a:prstGeom prst="roundRect">
            <a:avLst>
              <a:gd name="adj" fmla="val 17585"/>
            </a:avLst>
          </a:prstGeom>
          <a:solidFill>
            <a:schemeClr val="accent6">
              <a:lumMod val="40000"/>
              <a:lumOff val="60000"/>
            </a:schemeClr>
          </a:solidFill>
          <a:ln w="6350">
            <a:headEnd type="triangle"/>
          </a:ln>
        </p:spPr>
        <p:style>
          <a:lnRef idx="1">
            <a:schemeClr val="dk1"/>
          </a:lnRef>
          <a:fillRef idx="0">
            <a:schemeClr val="dk1"/>
          </a:fillRef>
          <a:effectRef idx="0">
            <a:schemeClr val="dk1"/>
          </a:effectRef>
          <a:fontRef idx="minor">
            <a:schemeClr val="tx1"/>
          </a:fontRef>
        </p:style>
        <p:txBody>
          <a:bodyPr rtlCol="0" anchor="ctr"/>
          <a:lstStyle/>
          <a:p>
            <a:pPr marL="216000" indent="-216000">
              <a:buFont typeface="Wingdings" panose="05000000000000000000" pitchFamily="2" charset="2"/>
              <a:buChar char="l"/>
            </a:pPr>
            <a:r>
              <a:rPr kumimoji="1" lang="ja-JP" altLang="en-US" sz="1400" b="1" dirty="0">
                <a:latin typeface="Meiryo UI" panose="020B0604030504040204" pitchFamily="50" charset="-128"/>
                <a:ea typeface="Meiryo UI" panose="020B0604030504040204" pitchFamily="50" charset="-128"/>
              </a:rPr>
              <a:t>大阪府の被害想定について、</a:t>
            </a:r>
            <a:r>
              <a:rPr lang="ja-JP" altLang="en-US" sz="1400" b="1" dirty="0">
                <a:latin typeface="Meiryo UI" panose="020B0604030504040204" pitchFamily="50" charset="-128"/>
                <a:ea typeface="Meiryo UI" panose="020B0604030504040204" pitchFamily="50" charset="-128"/>
              </a:rPr>
              <a:t>　「</a:t>
            </a:r>
            <a:r>
              <a:rPr kumimoji="1" lang="ja-JP" altLang="en-US" sz="1400" b="1" dirty="0">
                <a:latin typeface="Meiryo UI" panose="020B0604030504040204" pitchFamily="50" charset="-128"/>
                <a:ea typeface="Meiryo UI" panose="020B0604030504040204" pitchFamily="50" charset="-128"/>
              </a:rPr>
              <a:t>①ハザードの想定」　　「②被害の想定」　　「③災害シナリオ」の構成とする。</a:t>
            </a:r>
            <a:endParaRPr kumimoji="1" lang="en-US" altLang="ja-JP" sz="1400" b="1" dirty="0">
              <a:latin typeface="Meiryo UI" panose="020B0604030504040204" pitchFamily="50" charset="-128"/>
              <a:ea typeface="Meiryo UI" panose="020B0604030504040204" pitchFamily="50" charset="-128"/>
            </a:endParaRPr>
          </a:p>
        </p:txBody>
      </p:sp>
      <p:grpSp>
        <p:nvGrpSpPr>
          <p:cNvPr id="4" name="グループ化 3">
            <a:extLst>
              <a:ext uri="{FF2B5EF4-FFF2-40B4-BE49-F238E27FC236}">
                <a16:creationId xmlns:a16="http://schemas.microsoft.com/office/drawing/2014/main" id="{24B99B3A-5A05-424D-BCA6-9D4643211E1B}"/>
              </a:ext>
            </a:extLst>
          </p:cNvPr>
          <p:cNvGrpSpPr/>
          <p:nvPr/>
        </p:nvGrpSpPr>
        <p:grpSpPr>
          <a:xfrm>
            <a:off x="1169773" y="2004732"/>
            <a:ext cx="3145549" cy="2553729"/>
            <a:chOff x="1169773" y="2454876"/>
            <a:chExt cx="3145549" cy="2553729"/>
          </a:xfrm>
        </p:grpSpPr>
        <p:sp>
          <p:nvSpPr>
            <p:cNvPr id="16" name="四角形: 角を丸くする 15">
              <a:extLst>
                <a:ext uri="{FF2B5EF4-FFF2-40B4-BE49-F238E27FC236}">
                  <a16:creationId xmlns:a16="http://schemas.microsoft.com/office/drawing/2014/main" id="{F529CE02-01D9-452E-ACBB-E0113A3812DE}"/>
                </a:ext>
              </a:extLst>
            </p:cNvPr>
            <p:cNvSpPr/>
            <p:nvPr/>
          </p:nvSpPr>
          <p:spPr>
            <a:xfrm>
              <a:off x="1169773" y="2454876"/>
              <a:ext cx="3145549" cy="2553729"/>
            </a:xfrm>
            <a:prstGeom prst="roundRect">
              <a:avLst>
                <a:gd name="adj" fmla="val 6679"/>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id="{34A412E9-EAEB-4BFE-B58E-8D1ED1711927}"/>
                </a:ext>
              </a:extLst>
            </p:cNvPr>
            <p:cNvSpPr/>
            <p:nvPr/>
          </p:nvSpPr>
          <p:spPr>
            <a:xfrm>
              <a:off x="1992115" y="2528988"/>
              <a:ext cx="1467777" cy="321972"/>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1200"/>
                </a:spcAft>
              </a:pPr>
              <a:r>
                <a:rPr kumimoji="1" lang="ja-JP" altLang="en-US" sz="1400" dirty="0">
                  <a:solidFill>
                    <a:schemeClr val="tx1"/>
                  </a:solidFill>
                  <a:latin typeface="Meiryo UI" panose="020B0604030504040204" pitchFamily="50" charset="-128"/>
                  <a:ea typeface="Meiryo UI" panose="020B0604030504040204" pitchFamily="50" charset="-128"/>
                </a:rPr>
                <a:t>①ハザードの想定</a:t>
              </a:r>
            </a:p>
          </p:txBody>
        </p:sp>
        <p:sp>
          <p:nvSpPr>
            <p:cNvPr id="12" name="正方形/長方形 11">
              <a:extLst>
                <a:ext uri="{FF2B5EF4-FFF2-40B4-BE49-F238E27FC236}">
                  <a16:creationId xmlns:a16="http://schemas.microsoft.com/office/drawing/2014/main" id="{73A41575-0127-426C-B55B-0C0D6D1E91BA}"/>
                </a:ext>
              </a:extLst>
            </p:cNvPr>
            <p:cNvSpPr/>
            <p:nvPr/>
          </p:nvSpPr>
          <p:spPr>
            <a:xfrm>
              <a:off x="1744980" y="3152505"/>
              <a:ext cx="1988134" cy="32197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200"/>
                </a:spcAft>
              </a:pPr>
              <a:r>
                <a:rPr lang="ja-JP" altLang="en-US" sz="1400" dirty="0">
                  <a:solidFill>
                    <a:schemeClr val="tx1"/>
                  </a:solidFill>
                  <a:latin typeface="Meiryo UI" panose="020B0604030504040204" pitchFamily="50" charset="-128"/>
                  <a:ea typeface="Meiryo UI" panose="020B0604030504040204" pitchFamily="50" charset="-128"/>
                </a:rPr>
                <a:t>地表面の最大震度</a:t>
              </a:r>
              <a:endParaRPr kumimoji="1" lang="ja-JP" altLang="en-US" sz="1400" dirty="0">
                <a:solidFill>
                  <a:schemeClr val="tx1"/>
                </a:solidFill>
                <a:latin typeface="Meiryo UI" panose="020B0604030504040204" pitchFamily="50" charset="-128"/>
                <a:ea typeface="Meiryo UI" panose="020B0604030504040204" pitchFamily="50" charset="-128"/>
              </a:endParaRPr>
            </a:p>
          </p:txBody>
        </p:sp>
        <p:sp>
          <p:nvSpPr>
            <p:cNvPr id="13" name="正方形/長方形 12">
              <a:extLst>
                <a:ext uri="{FF2B5EF4-FFF2-40B4-BE49-F238E27FC236}">
                  <a16:creationId xmlns:a16="http://schemas.microsoft.com/office/drawing/2014/main" id="{2D7EB037-6C6C-47C9-9ED9-C47F659B335E}"/>
                </a:ext>
              </a:extLst>
            </p:cNvPr>
            <p:cNvSpPr/>
            <p:nvPr/>
          </p:nvSpPr>
          <p:spPr>
            <a:xfrm>
              <a:off x="1744980" y="3740118"/>
              <a:ext cx="1988134" cy="32197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200"/>
                </a:spcAft>
              </a:pPr>
              <a:r>
                <a:rPr kumimoji="1" lang="ja-JP" altLang="en-US" sz="1400" dirty="0">
                  <a:solidFill>
                    <a:schemeClr val="tx1"/>
                  </a:solidFill>
                  <a:latin typeface="Meiryo UI" panose="020B0604030504040204" pitchFamily="50" charset="-128"/>
                  <a:ea typeface="Meiryo UI" panose="020B0604030504040204" pitchFamily="50" charset="-128"/>
                </a:rPr>
                <a:t>地表面の液状化危険度</a:t>
              </a:r>
            </a:p>
          </p:txBody>
        </p:sp>
        <p:sp>
          <p:nvSpPr>
            <p:cNvPr id="14" name="正方形/長方形 13">
              <a:extLst>
                <a:ext uri="{FF2B5EF4-FFF2-40B4-BE49-F238E27FC236}">
                  <a16:creationId xmlns:a16="http://schemas.microsoft.com/office/drawing/2014/main" id="{397192D2-2E92-4C83-A7B1-89F55C984CE8}"/>
                </a:ext>
              </a:extLst>
            </p:cNvPr>
            <p:cNvSpPr/>
            <p:nvPr/>
          </p:nvSpPr>
          <p:spPr>
            <a:xfrm>
              <a:off x="1744980" y="4368148"/>
              <a:ext cx="1988134" cy="32197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latin typeface="Meiryo UI" panose="020B0604030504040204" pitchFamily="50" charset="-128"/>
                  <a:ea typeface="Meiryo UI" panose="020B0604030504040204" pitchFamily="50" charset="-128"/>
                </a:rPr>
                <a:t>津波浸水想定</a:t>
              </a:r>
            </a:p>
          </p:txBody>
        </p:sp>
      </p:grpSp>
      <p:grpSp>
        <p:nvGrpSpPr>
          <p:cNvPr id="19" name="グループ化 18">
            <a:extLst>
              <a:ext uri="{FF2B5EF4-FFF2-40B4-BE49-F238E27FC236}">
                <a16:creationId xmlns:a16="http://schemas.microsoft.com/office/drawing/2014/main" id="{70330B65-3240-4B61-A8D7-EF68A4D6DC43}"/>
              </a:ext>
            </a:extLst>
          </p:cNvPr>
          <p:cNvGrpSpPr/>
          <p:nvPr/>
        </p:nvGrpSpPr>
        <p:grpSpPr>
          <a:xfrm>
            <a:off x="4786183" y="2004732"/>
            <a:ext cx="3145549" cy="2553729"/>
            <a:chOff x="1169773" y="2454876"/>
            <a:chExt cx="3145549" cy="2553729"/>
          </a:xfrm>
        </p:grpSpPr>
        <p:sp>
          <p:nvSpPr>
            <p:cNvPr id="20" name="四角形: 角を丸くする 19">
              <a:extLst>
                <a:ext uri="{FF2B5EF4-FFF2-40B4-BE49-F238E27FC236}">
                  <a16:creationId xmlns:a16="http://schemas.microsoft.com/office/drawing/2014/main" id="{77C15CA5-6F1A-4B42-8F99-DF520189DA3A}"/>
                </a:ext>
              </a:extLst>
            </p:cNvPr>
            <p:cNvSpPr/>
            <p:nvPr/>
          </p:nvSpPr>
          <p:spPr>
            <a:xfrm>
              <a:off x="1169773" y="2454876"/>
              <a:ext cx="3145549" cy="2553729"/>
            </a:xfrm>
            <a:prstGeom prst="roundRect">
              <a:avLst>
                <a:gd name="adj" fmla="val 6679"/>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a:extLst>
                <a:ext uri="{FF2B5EF4-FFF2-40B4-BE49-F238E27FC236}">
                  <a16:creationId xmlns:a16="http://schemas.microsoft.com/office/drawing/2014/main" id="{3888BDDF-B85E-45E5-8EB7-173EF117D4A5}"/>
                </a:ext>
              </a:extLst>
            </p:cNvPr>
            <p:cNvSpPr/>
            <p:nvPr/>
          </p:nvSpPr>
          <p:spPr>
            <a:xfrm>
              <a:off x="1992115" y="2511176"/>
              <a:ext cx="1467777" cy="321972"/>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200"/>
                </a:spcAft>
              </a:pPr>
              <a:r>
                <a:rPr lang="ja-JP" altLang="en-US" sz="1400" dirty="0">
                  <a:solidFill>
                    <a:schemeClr val="tx1"/>
                  </a:solidFill>
                  <a:latin typeface="Meiryo UI" panose="020B0604030504040204" pitchFamily="50" charset="-128"/>
                  <a:ea typeface="Meiryo UI" panose="020B0604030504040204" pitchFamily="50" charset="-128"/>
                </a:rPr>
                <a:t>②被害の想定</a:t>
              </a:r>
              <a:endParaRPr kumimoji="1" lang="ja-JP" altLang="en-US" sz="1400" dirty="0">
                <a:solidFill>
                  <a:schemeClr val="tx1"/>
                </a:solidFill>
                <a:latin typeface="Meiryo UI" panose="020B0604030504040204" pitchFamily="50" charset="-128"/>
                <a:ea typeface="Meiryo UI" panose="020B0604030504040204" pitchFamily="50" charset="-128"/>
              </a:endParaRPr>
            </a:p>
          </p:txBody>
        </p:sp>
        <p:sp>
          <p:nvSpPr>
            <p:cNvPr id="26" name="正方形/長方形 25">
              <a:extLst>
                <a:ext uri="{FF2B5EF4-FFF2-40B4-BE49-F238E27FC236}">
                  <a16:creationId xmlns:a16="http://schemas.microsoft.com/office/drawing/2014/main" id="{8C02779A-3F07-4E69-BB19-F23B5C4BC8D0}"/>
                </a:ext>
              </a:extLst>
            </p:cNvPr>
            <p:cNvSpPr/>
            <p:nvPr/>
          </p:nvSpPr>
          <p:spPr>
            <a:xfrm>
              <a:off x="1667680" y="2889448"/>
              <a:ext cx="2140165" cy="32197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200"/>
                </a:spcAft>
              </a:pPr>
              <a:r>
                <a:rPr lang="ja-JP" altLang="en-US" sz="1200" dirty="0">
                  <a:solidFill>
                    <a:schemeClr val="tx1"/>
                  </a:solidFill>
                  <a:latin typeface="Meiryo UI" panose="020B0604030504040204" pitchFamily="50" charset="-128"/>
                  <a:ea typeface="Meiryo UI" panose="020B0604030504040204" pitchFamily="50" charset="-128"/>
                </a:rPr>
                <a:t>人的被害（定量評価・様相）</a:t>
              </a:r>
              <a:endParaRPr kumimoji="1" lang="ja-JP" altLang="en-US" sz="1200" dirty="0">
                <a:solidFill>
                  <a:schemeClr val="tx1"/>
                </a:solidFill>
                <a:latin typeface="Meiryo UI" panose="020B0604030504040204" pitchFamily="50" charset="-128"/>
                <a:ea typeface="Meiryo UI" panose="020B0604030504040204" pitchFamily="50" charset="-128"/>
              </a:endParaRPr>
            </a:p>
          </p:txBody>
        </p:sp>
        <p:sp>
          <p:nvSpPr>
            <p:cNvPr id="27" name="正方形/長方形 26">
              <a:extLst>
                <a:ext uri="{FF2B5EF4-FFF2-40B4-BE49-F238E27FC236}">
                  <a16:creationId xmlns:a16="http://schemas.microsoft.com/office/drawing/2014/main" id="{86E9F22F-6B77-407A-B3D2-6D9C48903679}"/>
                </a:ext>
              </a:extLst>
            </p:cNvPr>
            <p:cNvSpPr/>
            <p:nvPr/>
          </p:nvSpPr>
          <p:spPr>
            <a:xfrm>
              <a:off x="1667681" y="3397191"/>
              <a:ext cx="2140164" cy="32197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200"/>
                </a:spcAft>
              </a:pPr>
              <a:r>
                <a:rPr kumimoji="1" lang="ja-JP" altLang="en-US" sz="1200" dirty="0">
                  <a:solidFill>
                    <a:schemeClr val="tx1"/>
                  </a:solidFill>
                  <a:latin typeface="Meiryo UI" panose="020B0604030504040204" pitchFamily="50" charset="-128"/>
                  <a:ea typeface="Meiryo UI" panose="020B0604030504040204" pitchFamily="50" charset="-128"/>
                </a:rPr>
                <a:t>物的被害（定量評価・様相）</a:t>
              </a:r>
            </a:p>
          </p:txBody>
        </p:sp>
        <p:sp>
          <p:nvSpPr>
            <p:cNvPr id="28" name="正方形/長方形 27">
              <a:extLst>
                <a:ext uri="{FF2B5EF4-FFF2-40B4-BE49-F238E27FC236}">
                  <a16:creationId xmlns:a16="http://schemas.microsoft.com/office/drawing/2014/main" id="{55F8CA2E-F3FA-4B4B-9011-721A1FD1580B}"/>
                </a:ext>
              </a:extLst>
            </p:cNvPr>
            <p:cNvSpPr/>
            <p:nvPr/>
          </p:nvSpPr>
          <p:spPr>
            <a:xfrm>
              <a:off x="1480553" y="3911962"/>
              <a:ext cx="2490897" cy="43945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latin typeface="Meiryo UI" panose="020B0604030504040204" pitchFamily="50" charset="-128"/>
                  <a:ea typeface="Meiryo UI" panose="020B0604030504040204" pitchFamily="50" charset="-128"/>
                </a:rPr>
                <a:t>その他の被害（定量評価・様相）</a:t>
              </a:r>
              <a:endParaRPr lang="en-US" altLang="ja-JP" sz="1200" dirty="0">
                <a:solidFill>
                  <a:schemeClr val="tx1"/>
                </a:solidFill>
                <a:latin typeface="Meiryo UI" panose="020B0604030504040204" pitchFamily="50" charset="-128"/>
                <a:ea typeface="Meiryo UI" panose="020B0604030504040204" pitchFamily="50" charset="-128"/>
              </a:endParaRPr>
            </a:p>
            <a:p>
              <a:pPr algn="ctr"/>
              <a:r>
                <a:rPr lang="en-US" altLang="ja-JP" sz="1200" dirty="0">
                  <a:solidFill>
                    <a:schemeClr val="tx1"/>
                  </a:solidFill>
                  <a:latin typeface="Meiryo UI" panose="020B0604030504040204" pitchFamily="50" charset="-128"/>
                  <a:ea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rPr>
                <a:t>ライフライン・交通など</a:t>
              </a:r>
              <a:r>
                <a:rPr lang="en-US" altLang="ja-JP" sz="1200" dirty="0">
                  <a:solidFill>
                    <a:schemeClr val="tx1"/>
                  </a:solidFill>
                  <a:latin typeface="Meiryo UI" panose="020B0604030504040204" pitchFamily="50" charset="-128"/>
                  <a:ea typeface="Meiryo UI" panose="020B0604030504040204" pitchFamily="50" charset="-128"/>
                </a:rPr>
                <a:t>】</a:t>
              </a:r>
            </a:p>
          </p:txBody>
        </p:sp>
        <p:sp>
          <p:nvSpPr>
            <p:cNvPr id="30" name="正方形/長方形 29">
              <a:extLst>
                <a:ext uri="{FF2B5EF4-FFF2-40B4-BE49-F238E27FC236}">
                  <a16:creationId xmlns:a16="http://schemas.microsoft.com/office/drawing/2014/main" id="{5B3E00EC-5B2E-4321-A5EB-1D63D630E16A}"/>
                </a:ext>
              </a:extLst>
            </p:cNvPr>
            <p:cNvSpPr/>
            <p:nvPr/>
          </p:nvSpPr>
          <p:spPr>
            <a:xfrm>
              <a:off x="2217640" y="4542467"/>
              <a:ext cx="1015513" cy="32507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latin typeface="Meiryo UI" panose="020B0604030504040204" pitchFamily="50" charset="-128"/>
                  <a:ea typeface="Meiryo UI" panose="020B0604030504040204" pitchFamily="50" charset="-128"/>
                </a:rPr>
                <a:t>経済被害</a:t>
              </a:r>
              <a:endParaRPr lang="en-US" altLang="ja-JP" sz="1200" dirty="0">
                <a:solidFill>
                  <a:schemeClr val="tx1"/>
                </a:solidFill>
                <a:latin typeface="Meiryo UI" panose="020B0604030504040204" pitchFamily="50" charset="-128"/>
                <a:ea typeface="Meiryo UI" panose="020B0604030504040204" pitchFamily="50" charset="-128"/>
              </a:endParaRPr>
            </a:p>
          </p:txBody>
        </p:sp>
      </p:grpSp>
      <p:grpSp>
        <p:nvGrpSpPr>
          <p:cNvPr id="31" name="グループ化 30">
            <a:extLst>
              <a:ext uri="{FF2B5EF4-FFF2-40B4-BE49-F238E27FC236}">
                <a16:creationId xmlns:a16="http://schemas.microsoft.com/office/drawing/2014/main" id="{20BD5682-406D-43C0-934B-DCA6DA16139E}"/>
              </a:ext>
            </a:extLst>
          </p:cNvPr>
          <p:cNvGrpSpPr/>
          <p:nvPr/>
        </p:nvGrpSpPr>
        <p:grpSpPr>
          <a:xfrm>
            <a:off x="1169773" y="4906292"/>
            <a:ext cx="6761959" cy="1548359"/>
            <a:chOff x="1169773" y="2454876"/>
            <a:chExt cx="6761959" cy="1548359"/>
          </a:xfrm>
        </p:grpSpPr>
        <p:sp>
          <p:nvSpPr>
            <p:cNvPr id="32" name="四角形: 角を丸くする 31">
              <a:extLst>
                <a:ext uri="{FF2B5EF4-FFF2-40B4-BE49-F238E27FC236}">
                  <a16:creationId xmlns:a16="http://schemas.microsoft.com/office/drawing/2014/main" id="{046F01F5-E497-4979-B3D7-33F8187933AF}"/>
                </a:ext>
              </a:extLst>
            </p:cNvPr>
            <p:cNvSpPr/>
            <p:nvPr/>
          </p:nvSpPr>
          <p:spPr>
            <a:xfrm>
              <a:off x="1169773" y="2454876"/>
              <a:ext cx="6761959" cy="1548359"/>
            </a:xfrm>
            <a:prstGeom prst="roundRect">
              <a:avLst>
                <a:gd name="adj" fmla="val 6679"/>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正方形/長方形 34">
              <a:extLst>
                <a:ext uri="{FF2B5EF4-FFF2-40B4-BE49-F238E27FC236}">
                  <a16:creationId xmlns:a16="http://schemas.microsoft.com/office/drawing/2014/main" id="{ABEFDBE2-302C-42B9-9F99-B7B5B23CCB78}"/>
                </a:ext>
              </a:extLst>
            </p:cNvPr>
            <p:cNvSpPr/>
            <p:nvPr/>
          </p:nvSpPr>
          <p:spPr>
            <a:xfrm>
              <a:off x="3937377" y="2517496"/>
              <a:ext cx="1269245" cy="321972"/>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1200"/>
                </a:spcAft>
              </a:pPr>
              <a:r>
                <a:rPr lang="ja-JP" altLang="en-US" sz="1400" dirty="0">
                  <a:solidFill>
                    <a:schemeClr val="tx1"/>
                  </a:solidFill>
                  <a:latin typeface="Meiryo UI" panose="020B0604030504040204" pitchFamily="50" charset="-128"/>
                  <a:ea typeface="Meiryo UI" panose="020B0604030504040204" pitchFamily="50" charset="-128"/>
                </a:rPr>
                <a:t>③災害シナリオ</a:t>
              </a:r>
              <a:endParaRPr kumimoji="1" lang="ja-JP" altLang="en-US" sz="1400" dirty="0">
                <a:solidFill>
                  <a:schemeClr val="tx1"/>
                </a:solidFill>
                <a:latin typeface="Meiryo UI" panose="020B0604030504040204" pitchFamily="50" charset="-128"/>
                <a:ea typeface="Meiryo UI" panose="020B0604030504040204" pitchFamily="50" charset="-128"/>
              </a:endParaRPr>
            </a:p>
          </p:txBody>
        </p:sp>
        <p:sp>
          <p:nvSpPr>
            <p:cNvPr id="38" name="正方形/長方形 37">
              <a:extLst>
                <a:ext uri="{FF2B5EF4-FFF2-40B4-BE49-F238E27FC236}">
                  <a16:creationId xmlns:a16="http://schemas.microsoft.com/office/drawing/2014/main" id="{D2B12FE7-E6D2-4DE0-A0EE-9EEAF4152722}"/>
                </a:ext>
              </a:extLst>
            </p:cNvPr>
            <p:cNvSpPr/>
            <p:nvPr/>
          </p:nvSpPr>
          <p:spPr>
            <a:xfrm>
              <a:off x="1572768" y="3018920"/>
              <a:ext cx="5945632" cy="32197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200"/>
                </a:spcAft>
              </a:pPr>
              <a:r>
                <a:rPr kumimoji="1" lang="ja-JP" altLang="en-US" sz="1200" dirty="0">
                  <a:solidFill>
                    <a:schemeClr val="tx1"/>
                  </a:solidFill>
                  <a:latin typeface="Meiryo UI" panose="020B0604030504040204" pitchFamily="50" charset="-128"/>
                  <a:ea typeface="Meiryo UI" panose="020B0604030504040204" pitchFamily="50" charset="-128"/>
                </a:rPr>
                <a:t>詳細版</a:t>
              </a:r>
              <a:r>
                <a:rPr kumimoji="1" lang="ja-JP" altLang="en-US" sz="1000" dirty="0">
                  <a:solidFill>
                    <a:schemeClr val="tx1"/>
                  </a:solidFill>
                  <a:latin typeface="Meiryo UI" panose="020B0604030504040204" pitchFamily="50" charset="-128"/>
                  <a:ea typeface="Meiryo UI" panose="020B0604030504040204" pitchFamily="50" charset="-128"/>
                </a:rPr>
                <a:t>（ハザードや被害の想定の様相を時間の経過を中心に並べ替えたもの）</a:t>
              </a:r>
              <a:r>
                <a:rPr kumimoji="1" lang="ja-JP" altLang="en-US" sz="1200" dirty="0">
                  <a:solidFill>
                    <a:schemeClr val="tx1"/>
                  </a:solidFill>
                  <a:latin typeface="Meiryo UI" panose="020B0604030504040204" pitchFamily="50" charset="-128"/>
                  <a:ea typeface="Meiryo UI" panose="020B0604030504040204" pitchFamily="50" charset="-128"/>
                </a:rPr>
                <a:t>＝行政内部向け</a:t>
              </a:r>
            </a:p>
          </p:txBody>
        </p:sp>
        <p:sp>
          <p:nvSpPr>
            <p:cNvPr id="39" name="正方形/長方形 38">
              <a:extLst>
                <a:ext uri="{FF2B5EF4-FFF2-40B4-BE49-F238E27FC236}">
                  <a16:creationId xmlns:a16="http://schemas.microsoft.com/office/drawing/2014/main" id="{6422EE97-ADF1-4414-A900-01445B18CA96}"/>
                </a:ext>
              </a:extLst>
            </p:cNvPr>
            <p:cNvSpPr/>
            <p:nvPr/>
          </p:nvSpPr>
          <p:spPr>
            <a:xfrm>
              <a:off x="1572768" y="3534638"/>
              <a:ext cx="5945632" cy="32197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200"/>
                </a:spcAft>
              </a:pPr>
              <a:r>
                <a:rPr kumimoji="1" lang="ja-JP" altLang="en-US" sz="1200" dirty="0">
                  <a:solidFill>
                    <a:schemeClr val="tx1"/>
                  </a:solidFill>
                  <a:latin typeface="Meiryo UI" panose="020B0604030504040204" pitchFamily="50" charset="-128"/>
                  <a:ea typeface="Meiryo UI" panose="020B0604030504040204" pitchFamily="50" charset="-128"/>
                </a:rPr>
                <a:t>概要版　</a:t>
              </a:r>
              <a:r>
                <a:rPr kumimoji="1" lang="ja-JP" altLang="en-US" sz="1000" dirty="0">
                  <a:solidFill>
                    <a:schemeClr val="tx1"/>
                  </a:solidFill>
                  <a:latin typeface="Meiryo UI" panose="020B0604030504040204" pitchFamily="50" charset="-128"/>
                  <a:ea typeface="Meiryo UI" panose="020B0604030504040204" pitchFamily="50" charset="-128"/>
                </a:rPr>
                <a:t>（詳細版から府民にイメージしやすい項目を中心にピックアップしたもの）　　</a:t>
              </a:r>
              <a:r>
                <a:rPr kumimoji="1" lang="ja-JP" altLang="en-US" sz="1200" dirty="0">
                  <a:solidFill>
                    <a:schemeClr val="tx1"/>
                  </a:solidFill>
                  <a:latin typeface="Meiryo UI" panose="020B0604030504040204" pitchFamily="50" charset="-128"/>
                  <a:ea typeface="Meiryo UI" panose="020B0604030504040204" pitchFamily="50" charset="-128"/>
                </a:rPr>
                <a:t>＝　府民向け</a:t>
              </a:r>
            </a:p>
          </p:txBody>
        </p:sp>
      </p:grpSp>
    </p:spTree>
    <p:extLst>
      <p:ext uri="{BB962C8B-B14F-4D97-AF65-F5344CB8AC3E}">
        <p14:creationId xmlns:p14="http://schemas.microsoft.com/office/powerpoint/2010/main" val="13307932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88A302-88DE-F06C-96D2-1D167A349C7C}"/>
            </a:ext>
          </a:extLst>
        </p:cNvPr>
        <p:cNvGrpSpPr/>
        <p:nvPr/>
      </p:nvGrpSpPr>
      <p:grpSpPr>
        <a:xfrm>
          <a:off x="0" y="0"/>
          <a:ext cx="0" cy="0"/>
          <a:chOff x="0" y="0"/>
          <a:chExt cx="0" cy="0"/>
        </a:xfrm>
      </p:grpSpPr>
      <p:sp>
        <p:nvSpPr>
          <p:cNvPr id="2" name="正方形/長方形 1">
            <a:extLst>
              <a:ext uri="{FF2B5EF4-FFF2-40B4-BE49-F238E27FC236}">
                <a16:creationId xmlns:a16="http://schemas.microsoft.com/office/drawing/2014/main" id="{A87019B3-A325-037B-400A-BB0D902C76AC}"/>
              </a:ext>
            </a:extLst>
          </p:cNvPr>
          <p:cNvSpPr/>
          <p:nvPr/>
        </p:nvSpPr>
        <p:spPr>
          <a:xfrm>
            <a:off x="0" y="0"/>
            <a:ext cx="9144000" cy="425003"/>
          </a:xfrm>
          <a:prstGeom prst="rect">
            <a:avLst/>
          </a:prstGeom>
          <a:gradFill>
            <a:gsLst>
              <a:gs pos="0">
                <a:schemeClr val="accent1">
                  <a:lumMod val="5000"/>
                  <a:lumOff val="95000"/>
                </a:schemeClr>
              </a:gs>
              <a:gs pos="75000">
                <a:srgbClr val="00B050"/>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2000" dirty="0">
                <a:latin typeface="Meiryo UI" panose="020B0604030504040204" pitchFamily="50" charset="-128"/>
                <a:ea typeface="Meiryo UI" panose="020B0604030504040204" pitchFamily="50" charset="-128"/>
              </a:rPr>
              <a:t>4</a:t>
            </a:r>
            <a:r>
              <a:rPr lang="ja-JP" altLang="en-US" sz="2000" dirty="0">
                <a:latin typeface="Meiryo UI" panose="020B0604030504040204" pitchFamily="50" charset="-128"/>
                <a:ea typeface="Meiryo UI" panose="020B0604030504040204" pitchFamily="50" charset="-128"/>
              </a:rPr>
              <a:t>．被害想定の項目について</a:t>
            </a:r>
            <a:endParaRPr lang="en-US" altLang="ja-JP" sz="2000" dirty="0">
              <a:latin typeface="Meiryo UI" panose="020B0604030504040204" pitchFamily="50" charset="-128"/>
              <a:ea typeface="Meiryo UI" panose="020B0604030504040204" pitchFamily="50" charset="-128"/>
            </a:endParaRPr>
          </a:p>
        </p:txBody>
      </p:sp>
      <p:sp>
        <p:nvSpPr>
          <p:cNvPr id="5" name="正方形/長方形 4">
            <a:extLst>
              <a:ext uri="{FF2B5EF4-FFF2-40B4-BE49-F238E27FC236}">
                <a16:creationId xmlns:a16="http://schemas.microsoft.com/office/drawing/2014/main" id="{9A7C9C43-8714-01F1-B5AC-7CB80B438BA1}"/>
              </a:ext>
            </a:extLst>
          </p:cNvPr>
          <p:cNvSpPr/>
          <p:nvPr/>
        </p:nvSpPr>
        <p:spPr>
          <a:xfrm>
            <a:off x="140043" y="634314"/>
            <a:ext cx="8863914" cy="6145427"/>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角丸四角形 15">
            <a:extLst>
              <a:ext uri="{FF2B5EF4-FFF2-40B4-BE49-F238E27FC236}">
                <a16:creationId xmlns:a16="http://schemas.microsoft.com/office/drawing/2014/main" id="{B6A041F6-9A0E-6135-698E-B28A1554E0D0}"/>
              </a:ext>
            </a:extLst>
          </p:cNvPr>
          <p:cNvSpPr/>
          <p:nvPr/>
        </p:nvSpPr>
        <p:spPr>
          <a:xfrm>
            <a:off x="67210" y="480601"/>
            <a:ext cx="2590646" cy="321972"/>
          </a:xfrm>
          <a:prstGeom prst="roundRect">
            <a:avLst>
              <a:gd name="adj" fmla="val 20973"/>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latin typeface="Meiryo UI" panose="020B0604030504040204" pitchFamily="50" charset="-128"/>
                <a:ea typeface="Meiryo UI" panose="020B0604030504040204" pitchFamily="50" charset="-128"/>
              </a:rPr>
              <a:t>建物・人的被害項目（案）</a:t>
            </a:r>
          </a:p>
        </p:txBody>
      </p:sp>
      <p:sp>
        <p:nvSpPr>
          <p:cNvPr id="7" name="スライド番号プレースホルダー 6">
            <a:extLst>
              <a:ext uri="{FF2B5EF4-FFF2-40B4-BE49-F238E27FC236}">
                <a16:creationId xmlns:a16="http://schemas.microsoft.com/office/drawing/2014/main" id="{71FBF474-1C98-EB9A-2A21-07D2E6FF9C7B}"/>
              </a:ext>
            </a:extLst>
          </p:cNvPr>
          <p:cNvSpPr>
            <a:spLocks noGrp="1"/>
          </p:cNvSpPr>
          <p:nvPr>
            <p:ph type="sldNum" sz="quarter" idx="12"/>
          </p:nvPr>
        </p:nvSpPr>
        <p:spPr>
          <a:xfrm>
            <a:off x="7019390" y="6379501"/>
            <a:ext cx="2057400" cy="365125"/>
          </a:xfrm>
        </p:spPr>
        <p:txBody>
          <a:bodyPr/>
          <a:lstStyle/>
          <a:p>
            <a:fld id="{72ACC13A-C490-4578-9842-9594D494F206}" type="slidenum">
              <a:rPr kumimoji="1" lang="ja-JP" altLang="en-US" sz="1200" smtClean="0">
                <a:latin typeface="Meiryo UI" panose="020B0604030504040204" pitchFamily="50" charset="-128"/>
                <a:ea typeface="Meiryo UI" panose="020B0604030504040204" pitchFamily="50" charset="-128"/>
              </a:rPr>
              <a:t>20</a:t>
            </a:fld>
            <a:endParaRPr kumimoji="1" lang="ja-JP" altLang="en-US" sz="1200" dirty="0">
              <a:latin typeface="Meiryo UI" panose="020B0604030504040204" pitchFamily="50" charset="-128"/>
              <a:ea typeface="Meiryo UI" panose="020B0604030504040204" pitchFamily="50" charset="-128"/>
            </a:endParaRPr>
          </a:p>
        </p:txBody>
      </p:sp>
      <p:sp>
        <p:nvSpPr>
          <p:cNvPr id="8" name="四角形: 角を丸くする 4">
            <a:extLst>
              <a:ext uri="{FF2B5EF4-FFF2-40B4-BE49-F238E27FC236}">
                <a16:creationId xmlns:a16="http://schemas.microsoft.com/office/drawing/2014/main" id="{897D6FC4-B245-429E-BF56-D3649B22BBD1}"/>
              </a:ext>
            </a:extLst>
          </p:cNvPr>
          <p:cNvSpPr/>
          <p:nvPr/>
        </p:nvSpPr>
        <p:spPr>
          <a:xfrm>
            <a:off x="277219" y="5709773"/>
            <a:ext cx="8589562" cy="843924"/>
          </a:xfrm>
          <a:prstGeom prst="roundRect">
            <a:avLst>
              <a:gd name="adj" fmla="val 13864"/>
            </a:avLst>
          </a:prstGeom>
          <a:solidFill>
            <a:schemeClr val="accent6">
              <a:lumMod val="40000"/>
              <a:lumOff val="60000"/>
            </a:schemeClr>
          </a:solidFill>
          <a:ln w="6350">
            <a:headEnd type="triangle"/>
          </a:ln>
        </p:spPr>
        <p:style>
          <a:lnRef idx="1">
            <a:schemeClr val="dk1"/>
          </a:lnRef>
          <a:fillRef idx="0">
            <a:schemeClr val="dk1"/>
          </a:fillRef>
          <a:effectRef idx="0">
            <a:schemeClr val="dk1"/>
          </a:effectRef>
          <a:fontRef idx="minor">
            <a:schemeClr val="tx1"/>
          </a:fontRef>
        </p:style>
        <p:txBody>
          <a:bodyPr rtlCol="0" anchor="t"/>
          <a:lstStyle/>
          <a:p>
            <a:pPr marL="216000" indent="-216000">
              <a:buFont typeface="Wingdings" panose="05000000000000000000" pitchFamily="2" charset="2"/>
              <a:buChar char="l"/>
            </a:pPr>
            <a:r>
              <a:rPr lang="ja-JP" altLang="en-US" sz="1400" b="1" dirty="0">
                <a:latin typeface="Meiryo UI" panose="020B0604030504040204" pitchFamily="50" charset="-128"/>
                <a:ea typeface="Meiryo UI" panose="020B0604030504040204" pitchFamily="50" charset="-128"/>
              </a:rPr>
              <a:t>内閣府が検討している南海トラフ巨大地震の被害想定において、</a:t>
            </a:r>
            <a:r>
              <a:rPr lang="ja-JP" altLang="en-US" sz="1400" b="1" dirty="0">
                <a:solidFill>
                  <a:srgbClr val="FF0000"/>
                </a:solidFill>
                <a:latin typeface="Meiryo UI" panose="020B0604030504040204" pitchFamily="50" charset="-128"/>
                <a:ea typeface="Meiryo UI" panose="020B0604030504040204" pitchFamily="50" charset="-128"/>
              </a:rPr>
              <a:t>災害関連死</a:t>
            </a:r>
            <a:r>
              <a:rPr lang="ja-JP" altLang="en-US" sz="1400" b="1" dirty="0">
                <a:latin typeface="Meiryo UI" panose="020B0604030504040204" pitchFamily="50" charset="-128"/>
                <a:ea typeface="Meiryo UI" panose="020B0604030504040204" pitchFamily="50" charset="-128"/>
              </a:rPr>
              <a:t>の定量評価についても議論されている。本検討部会においても今後取組むべき課題等として意見をいただいており、新たに定量評価する項目として被害想定を算定する。</a:t>
            </a:r>
            <a:endParaRPr lang="en-US" altLang="ja-JP" sz="1400" b="1" dirty="0">
              <a:latin typeface="Meiryo UI" panose="020B0604030504040204" pitchFamily="50" charset="-128"/>
              <a:ea typeface="Meiryo UI" panose="020B0604030504040204" pitchFamily="50" charset="-128"/>
            </a:endParaRPr>
          </a:p>
        </p:txBody>
      </p:sp>
      <p:sp>
        <p:nvSpPr>
          <p:cNvPr id="55" name="正方形/長方形 54">
            <a:extLst>
              <a:ext uri="{FF2B5EF4-FFF2-40B4-BE49-F238E27FC236}">
                <a16:creationId xmlns:a16="http://schemas.microsoft.com/office/drawing/2014/main" id="{100B1CE4-9C20-4C0B-A35A-A8ABA1A1569B}"/>
              </a:ext>
            </a:extLst>
          </p:cNvPr>
          <p:cNvSpPr/>
          <p:nvPr/>
        </p:nvSpPr>
        <p:spPr>
          <a:xfrm>
            <a:off x="7057046" y="632133"/>
            <a:ext cx="1982087" cy="3893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200" dirty="0">
                <a:solidFill>
                  <a:schemeClr val="tx1"/>
                </a:solidFill>
                <a:latin typeface="Meiryo UI" panose="020B0604030504040204" pitchFamily="50" charset="-128"/>
                <a:ea typeface="Meiryo UI" panose="020B0604030504040204" pitchFamily="50" charset="-128"/>
              </a:rPr>
              <a:t>●　 ：定量評価項目</a:t>
            </a:r>
            <a:endParaRPr kumimoji="1" lang="en-US" altLang="ja-JP" sz="1200" dirty="0">
              <a:solidFill>
                <a:schemeClr val="tx1"/>
              </a:solidFill>
              <a:latin typeface="Meiryo UI" panose="020B0604030504040204" pitchFamily="50" charset="-128"/>
              <a:ea typeface="Meiryo UI" panose="020B0604030504040204" pitchFamily="50" charset="-128"/>
            </a:endParaRPr>
          </a:p>
          <a:p>
            <a:r>
              <a:rPr lang="ja-JP" altLang="en-US" sz="1200" dirty="0">
                <a:solidFill>
                  <a:schemeClr val="tx1"/>
                </a:solidFill>
                <a:latin typeface="Meiryo UI" panose="020B0604030504040204" pitchFamily="50" charset="-128"/>
                <a:ea typeface="Meiryo UI" panose="020B0604030504040204" pitchFamily="50" charset="-128"/>
              </a:rPr>
              <a:t>様相：様相として示す項目</a:t>
            </a:r>
            <a:endParaRPr kumimoji="1" lang="en-US" altLang="ja-JP" sz="1200" dirty="0">
              <a:solidFill>
                <a:schemeClr val="tx1"/>
              </a:solidFill>
              <a:latin typeface="Meiryo UI" panose="020B0604030504040204" pitchFamily="50" charset="-128"/>
              <a:ea typeface="Meiryo UI" panose="020B0604030504040204" pitchFamily="50" charset="-128"/>
            </a:endParaRPr>
          </a:p>
        </p:txBody>
      </p:sp>
      <p:graphicFrame>
        <p:nvGraphicFramePr>
          <p:cNvPr id="12" name="表 11">
            <a:extLst>
              <a:ext uri="{FF2B5EF4-FFF2-40B4-BE49-F238E27FC236}">
                <a16:creationId xmlns:a16="http://schemas.microsoft.com/office/drawing/2014/main" id="{9D026D92-C962-486C-9AE6-935B5430F70F}"/>
              </a:ext>
            </a:extLst>
          </p:cNvPr>
          <p:cNvGraphicFramePr>
            <a:graphicFrameLocks noGrp="1"/>
          </p:cNvGraphicFramePr>
          <p:nvPr>
            <p:extLst>
              <p:ext uri="{D42A27DB-BD31-4B8C-83A1-F6EECF244321}">
                <p14:modId xmlns:p14="http://schemas.microsoft.com/office/powerpoint/2010/main" val="169484981"/>
              </p:ext>
            </p:extLst>
          </p:nvPr>
        </p:nvGraphicFramePr>
        <p:xfrm>
          <a:off x="277219" y="1123678"/>
          <a:ext cx="8589562" cy="4376784"/>
        </p:xfrm>
        <a:graphic>
          <a:graphicData uri="http://schemas.openxmlformats.org/drawingml/2006/table">
            <a:tbl>
              <a:tblPr firstRow="1" bandCol="1">
                <a:tableStyleId>{5C22544A-7EE6-4342-B048-85BDC9FD1C3A}</a:tableStyleId>
              </a:tblPr>
              <a:tblGrid>
                <a:gridCol w="321579">
                  <a:extLst>
                    <a:ext uri="{9D8B030D-6E8A-4147-A177-3AD203B41FA5}">
                      <a16:colId xmlns:a16="http://schemas.microsoft.com/office/drawing/2014/main" val="2097511136"/>
                    </a:ext>
                  </a:extLst>
                </a:gridCol>
                <a:gridCol w="2296986">
                  <a:extLst>
                    <a:ext uri="{9D8B030D-6E8A-4147-A177-3AD203B41FA5}">
                      <a16:colId xmlns:a16="http://schemas.microsoft.com/office/drawing/2014/main" val="415934356"/>
                    </a:ext>
                  </a:extLst>
                </a:gridCol>
                <a:gridCol w="596698">
                  <a:extLst>
                    <a:ext uri="{9D8B030D-6E8A-4147-A177-3AD203B41FA5}">
                      <a16:colId xmlns:a16="http://schemas.microsoft.com/office/drawing/2014/main" val="2861564238"/>
                    </a:ext>
                  </a:extLst>
                </a:gridCol>
                <a:gridCol w="592790">
                  <a:extLst>
                    <a:ext uri="{9D8B030D-6E8A-4147-A177-3AD203B41FA5}">
                      <a16:colId xmlns:a16="http://schemas.microsoft.com/office/drawing/2014/main" val="2529642703"/>
                    </a:ext>
                  </a:extLst>
                </a:gridCol>
                <a:gridCol w="567742">
                  <a:extLst>
                    <a:ext uri="{9D8B030D-6E8A-4147-A177-3AD203B41FA5}">
                      <a16:colId xmlns:a16="http://schemas.microsoft.com/office/drawing/2014/main" val="4279418861"/>
                    </a:ext>
                  </a:extLst>
                </a:gridCol>
                <a:gridCol w="4213767">
                  <a:extLst>
                    <a:ext uri="{9D8B030D-6E8A-4147-A177-3AD203B41FA5}">
                      <a16:colId xmlns:a16="http://schemas.microsoft.com/office/drawing/2014/main" val="3359812368"/>
                    </a:ext>
                  </a:extLst>
                </a:gridCol>
              </a:tblGrid>
              <a:tr h="186019">
                <a:tc rowSpan="2">
                  <a:txBody>
                    <a:bodyPr/>
                    <a:lstStyle/>
                    <a:p>
                      <a:pPr algn="ctr" fontAlgn="ctr"/>
                      <a:r>
                        <a:rPr lang="ja-JP" altLang="en-US" sz="1200" b="1" i="0" u="none" strike="noStrike" dirty="0">
                          <a:solidFill>
                            <a:schemeClr val="bg1"/>
                          </a:solidFill>
                          <a:effectLst/>
                          <a:latin typeface="Meiryo UI" panose="020B0604030504040204" pitchFamily="50" charset="-128"/>
                          <a:ea typeface="Meiryo UI" panose="020B0604030504040204" pitchFamily="50" charset="-128"/>
                        </a:rPr>
                        <a:t>項目</a:t>
                      </a:r>
                      <a:endParaRPr lang="zh-TW" altLang="en-US" sz="1200" b="1" i="0" u="none" strike="noStrike" dirty="0">
                        <a:solidFill>
                          <a:schemeClr val="bg1"/>
                        </a:solidFill>
                        <a:effectLst/>
                        <a:latin typeface="Meiryo UI" panose="020B0604030504040204" pitchFamily="50" charset="-128"/>
                        <a:ea typeface="Meiryo UI" panose="020B0604030504040204" pitchFamily="50" charset="-128"/>
                      </a:endParaRPr>
                    </a:p>
                  </a:txBody>
                  <a:tcPr marL="6092" marR="6092" marT="6092" marB="0" anchor="ctr">
                    <a:lnR w="127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tcPr>
                </a:tc>
                <a:tc rowSpan="2">
                  <a:txBody>
                    <a:bodyPr/>
                    <a:lstStyle/>
                    <a:p>
                      <a:pPr algn="ctr" fontAlgn="ctr"/>
                      <a:r>
                        <a:rPr lang="zh-TW" altLang="en-US" sz="1200" u="none" strike="noStrike" dirty="0">
                          <a:effectLst/>
                          <a:latin typeface="Meiryo UI" panose="020B0604030504040204" pitchFamily="50" charset="-128"/>
                          <a:ea typeface="Meiryo UI" panose="020B0604030504040204" pitchFamily="50" charset="-128"/>
                        </a:rPr>
                        <a:t>被害想定項目</a:t>
                      </a:r>
                      <a:endParaRPr lang="zh-TW" altLang="en-US" sz="1200" b="1" i="0" u="none" strike="noStrike" dirty="0">
                        <a:solidFill>
                          <a:srgbClr val="000000"/>
                        </a:solidFill>
                        <a:effectLst/>
                        <a:latin typeface="Meiryo UI" panose="020B0604030504040204" pitchFamily="50" charset="-128"/>
                        <a:ea typeface="Meiryo UI" panose="020B0604030504040204" pitchFamily="50" charset="-128"/>
                      </a:endParaRPr>
                    </a:p>
                  </a:txBody>
                  <a:tcPr marL="6092" marR="6092" marT="609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tcPr>
                </a:tc>
                <a:tc gridSpan="3">
                  <a:txBody>
                    <a:bodyPr/>
                    <a:lstStyle/>
                    <a:p>
                      <a:pPr algn="ctr" fontAlgn="ctr"/>
                      <a:r>
                        <a:rPr lang="ja-JP" altLang="en-US" sz="1200" u="none" strike="noStrike" dirty="0">
                          <a:effectLst/>
                          <a:latin typeface="Meiryo UI" panose="020B0604030504040204" pitchFamily="50" charset="-128"/>
                          <a:ea typeface="Meiryo UI" panose="020B0604030504040204" pitchFamily="50" charset="-128"/>
                        </a:rPr>
                        <a:t>大阪府</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6092" marR="6092" marT="609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rowSpan="2">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lang="ja-JP" altLang="en-US" sz="1200" b="0" i="0" u="none" strike="noStrike" dirty="0">
                          <a:solidFill>
                            <a:schemeClr val="bg1"/>
                          </a:solidFill>
                          <a:effectLst/>
                          <a:latin typeface="Meiryo UI" panose="020B0604030504040204" pitchFamily="50" charset="-128"/>
                          <a:ea typeface="Meiryo UI" panose="020B0604030504040204" pitchFamily="50" charset="-128"/>
                        </a:rPr>
                        <a:t>項目の内容</a:t>
                      </a:r>
                    </a:p>
                  </a:txBody>
                  <a:tcPr marL="6092" marR="6092" marT="6092" marB="0" anchor="ctr">
                    <a:lnL w="127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277155700"/>
                  </a:ext>
                </a:extLst>
              </a:tr>
              <a:tr h="366040">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ja-JP" altLang="en-US" sz="1200" b="1" u="none" strike="noStrike" dirty="0">
                          <a:solidFill>
                            <a:schemeClr val="tx1"/>
                          </a:solidFill>
                          <a:effectLst/>
                          <a:latin typeface="Meiryo UI" panose="020B0604030504040204" pitchFamily="50" charset="-128"/>
                          <a:ea typeface="Meiryo UI" panose="020B0604030504040204" pitchFamily="50" charset="-128"/>
                        </a:rPr>
                        <a:t>今回</a:t>
                      </a:r>
                      <a:br>
                        <a:rPr lang="ja-JP" altLang="en-US" sz="1200" b="1" u="none" strike="noStrike" dirty="0">
                          <a:solidFill>
                            <a:schemeClr val="tx1"/>
                          </a:solidFill>
                          <a:effectLst/>
                          <a:latin typeface="Meiryo UI" panose="020B0604030504040204" pitchFamily="50" charset="-128"/>
                          <a:ea typeface="Meiryo UI" panose="020B0604030504040204" pitchFamily="50" charset="-128"/>
                        </a:rPr>
                      </a:br>
                      <a:r>
                        <a:rPr lang="ja-JP" altLang="en-US" sz="1200" b="1" u="none" strike="noStrike" dirty="0">
                          <a:solidFill>
                            <a:schemeClr val="tx1"/>
                          </a:solidFill>
                          <a:effectLst/>
                          <a:latin typeface="Meiryo UI" panose="020B0604030504040204" pitchFamily="50" charset="-128"/>
                          <a:ea typeface="Meiryo UI" panose="020B0604030504040204" pitchFamily="50" charset="-128"/>
                        </a:rPr>
                        <a:t>（案）</a:t>
                      </a:r>
                      <a:endParaRPr lang="ja-JP" altLang="en-US" sz="1200" b="1" i="0" u="none" strike="noStrike" dirty="0">
                        <a:solidFill>
                          <a:schemeClr val="tx1"/>
                        </a:solidFill>
                        <a:effectLst/>
                        <a:latin typeface="Meiryo UI" panose="020B0604030504040204" pitchFamily="50" charset="-128"/>
                        <a:ea typeface="Meiryo UI" panose="020B0604030504040204" pitchFamily="50" charset="-128"/>
                      </a:endParaRPr>
                    </a:p>
                  </a:txBody>
                  <a:tcPr marL="6092" marR="6092" marT="6092" marB="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4">
                        <a:lumMod val="60000"/>
                        <a:lumOff val="40000"/>
                      </a:schemeClr>
                    </a:solidFill>
                  </a:tcPr>
                </a:tc>
                <a:tc>
                  <a:txBody>
                    <a:bodyPr/>
                    <a:lstStyle/>
                    <a:p>
                      <a:pPr algn="ctr" fontAlgn="ctr"/>
                      <a:r>
                        <a:rPr lang="en-US" sz="1200" b="1" u="none" strike="noStrike" dirty="0">
                          <a:solidFill>
                            <a:schemeClr val="bg1"/>
                          </a:solidFill>
                          <a:effectLst/>
                          <a:latin typeface="Meiryo UI" panose="020B0604030504040204" pitchFamily="50" charset="-128"/>
                          <a:ea typeface="Meiryo UI" panose="020B0604030504040204" pitchFamily="50" charset="-128"/>
                        </a:rPr>
                        <a:t>H26</a:t>
                      </a:r>
                    </a:p>
                    <a:p>
                      <a:pPr algn="ctr" fontAlgn="ctr"/>
                      <a:r>
                        <a:rPr lang="ja-JP" altLang="en-US" sz="1000" b="1" i="0" u="none" strike="noStrike" dirty="0">
                          <a:solidFill>
                            <a:schemeClr val="bg1"/>
                          </a:solidFill>
                          <a:effectLst/>
                          <a:latin typeface="Meiryo UI" panose="020B0604030504040204" pitchFamily="50" charset="-128"/>
                          <a:ea typeface="Meiryo UI" panose="020B0604030504040204" pitchFamily="50" charset="-128"/>
                        </a:rPr>
                        <a:t>南トラ</a:t>
                      </a:r>
                      <a:endParaRPr lang="en-US" sz="1000" b="1" i="0" u="none" strike="noStrike" dirty="0">
                        <a:solidFill>
                          <a:schemeClr val="bg1"/>
                        </a:solidFill>
                        <a:effectLst/>
                        <a:latin typeface="Meiryo UI" panose="020B0604030504040204" pitchFamily="50" charset="-128"/>
                        <a:ea typeface="Meiryo UI" panose="020B0604030504040204" pitchFamily="50" charset="-128"/>
                      </a:endParaRPr>
                    </a:p>
                  </a:txBody>
                  <a:tcPr marL="6092" marR="6092" marT="6092" marB="0"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algn="ctr" fontAlgn="ctr"/>
                      <a:r>
                        <a:rPr lang="en-US" sz="1200" b="1" u="none" strike="noStrike" dirty="0">
                          <a:solidFill>
                            <a:schemeClr val="bg1"/>
                          </a:solidFill>
                          <a:effectLst/>
                          <a:latin typeface="Meiryo UI" panose="020B0604030504040204" pitchFamily="50" charset="-128"/>
                          <a:ea typeface="Meiryo UI" panose="020B0604030504040204" pitchFamily="50" charset="-128"/>
                        </a:rPr>
                        <a:t>H19</a:t>
                      </a:r>
                    </a:p>
                    <a:p>
                      <a:pPr algn="ctr" fontAlgn="ctr"/>
                      <a:r>
                        <a:rPr lang="ja-JP" altLang="en-US" sz="1000" b="1" i="0" u="none" strike="noStrike" dirty="0">
                          <a:solidFill>
                            <a:schemeClr val="bg1"/>
                          </a:solidFill>
                          <a:effectLst/>
                          <a:latin typeface="Meiryo UI" panose="020B0604030504040204" pitchFamily="50" charset="-128"/>
                          <a:ea typeface="Meiryo UI" panose="020B0604030504040204" pitchFamily="50" charset="-128"/>
                        </a:rPr>
                        <a:t>直下型</a:t>
                      </a:r>
                      <a:endParaRPr lang="en-US" sz="1000" b="1" i="0" u="none" strike="noStrike" dirty="0">
                        <a:solidFill>
                          <a:schemeClr val="bg1"/>
                        </a:solidFill>
                        <a:effectLst/>
                        <a:latin typeface="Meiryo UI" panose="020B0604030504040204" pitchFamily="50" charset="-128"/>
                        <a:ea typeface="Meiryo UI" panose="020B0604030504040204" pitchFamily="50" charset="-128"/>
                      </a:endParaRPr>
                    </a:p>
                  </a:txBody>
                  <a:tcPr marL="6092" marR="6092" marT="6092"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vMerge="1">
                  <a:txBody>
                    <a:bodyPr/>
                    <a:lstStyle/>
                    <a:p>
                      <a:pPr algn="ctr" fontAlgn="ctr"/>
                      <a:endParaRPr lang="en-US" sz="1000" b="1" i="0" u="none" strike="noStrike" dirty="0">
                        <a:solidFill>
                          <a:schemeClr val="bg1"/>
                        </a:solidFill>
                        <a:effectLst/>
                        <a:latin typeface="Meiryo UI" panose="020B0604030504040204" pitchFamily="50" charset="-128"/>
                        <a:ea typeface="Meiryo UI" panose="020B0604030504040204" pitchFamily="50" charset="-128"/>
                      </a:endParaRPr>
                    </a:p>
                  </a:txBody>
                  <a:tcPr marL="6092" marR="6092" marT="6092"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592995069"/>
                  </a:ext>
                </a:extLst>
              </a:tr>
              <a:tr h="320777">
                <a:tc rowSpan="12">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lang="ja-JP" altLang="en-US" sz="1200" u="none" strike="noStrike" dirty="0">
                          <a:effectLst/>
                          <a:latin typeface="Meiryo UI" panose="020B0604030504040204" pitchFamily="50" charset="-128"/>
                          <a:ea typeface="Meiryo UI" panose="020B0604030504040204" pitchFamily="50" charset="-128"/>
                        </a:rPr>
                        <a:t>人的被害</a:t>
                      </a:r>
                    </a:p>
                  </a:txBody>
                  <a:tcPr marL="6092" marR="6092" marT="6092" marB="0" vert="eaVert" anchor="ct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l" fontAlgn="ctr"/>
                      <a:r>
                        <a:rPr lang="ja-JP" altLang="en-US" sz="1200" u="none" strike="noStrike" dirty="0">
                          <a:effectLst/>
                          <a:latin typeface="Meiryo UI" panose="020B0604030504040204" pitchFamily="50" charset="-128"/>
                          <a:ea typeface="Meiryo UI" panose="020B0604030504040204" pitchFamily="50" charset="-128"/>
                        </a:rPr>
                        <a:t>建物倒壊（揺れ）による被害</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6092" marR="6092" marT="6092" marB="0" anchor="ctr">
                    <a:lnT w="38100" cap="flat" cmpd="sng" algn="ctr">
                      <a:solidFill>
                        <a:schemeClr val="bg1"/>
                      </a:solidFill>
                      <a:prstDash val="solid"/>
                      <a:round/>
                      <a:headEnd type="none" w="med" len="med"/>
                      <a:tailEnd type="none" w="med" len="med"/>
                    </a:lnT>
                  </a:tcPr>
                </a:tc>
                <a:tc>
                  <a:txBody>
                    <a:bodyPr/>
                    <a:lstStyle/>
                    <a:p>
                      <a:pPr algn="ctr" fontAlgn="ctr"/>
                      <a:r>
                        <a:rPr lang="ja-JP" altLang="en-US" sz="1200" u="none" strike="noStrike" dirty="0">
                          <a:effectLst/>
                          <a:latin typeface="Meiryo UI" panose="020B0604030504040204" pitchFamily="50" charset="-128"/>
                          <a:ea typeface="Meiryo UI" panose="020B0604030504040204" pitchFamily="50" charset="-128"/>
                        </a:rPr>
                        <a:t>●</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6092" marR="6092" marT="6092" marB="0" anchor="ct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ja-JP" altLang="en-US" sz="1200" u="none" strike="noStrike">
                          <a:effectLst/>
                          <a:latin typeface="Meiryo UI" panose="020B0604030504040204" pitchFamily="50" charset="-128"/>
                          <a:ea typeface="Meiryo UI" panose="020B0604030504040204" pitchFamily="50" charset="-128"/>
                        </a:rPr>
                        <a:t>●</a:t>
                      </a: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6092" marR="6092" marT="6092" marB="0" anchor="ctr">
                    <a:lnT w="38100" cap="flat" cmpd="sng" algn="ctr">
                      <a:solidFill>
                        <a:schemeClr val="bg1"/>
                      </a:solidFill>
                      <a:prstDash val="solid"/>
                      <a:round/>
                      <a:headEnd type="none" w="med" len="med"/>
                      <a:tailEnd type="none" w="med" len="med"/>
                    </a:lnT>
                  </a:tcPr>
                </a:tc>
                <a:tc>
                  <a:txBody>
                    <a:bodyPr/>
                    <a:lstStyle/>
                    <a:p>
                      <a:pPr algn="ctr" fontAlgn="ctr"/>
                      <a:r>
                        <a:rPr lang="ja-JP" altLang="en-US" sz="1200" u="none" strike="noStrike">
                          <a:effectLst/>
                          <a:latin typeface="Meiryo UI" panose="020B0604030504040204" pitchFamily="50" charset="-128"/>
                          <a:ea typeface="Meiryo UI" panose="020B0604030504040204" pitchFamily="50" charset="-128"/>
                        </a:rPr>
                        <a:t>●</a:t>
                      </a: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6092" marR="6092" marT="6092" marB="0" anchor="ctr">
                    <a:lnT w="38100" cap="flat" cmpd="sng" algn="ctr">
                      <a:solidFill>
                        <a:schemeClr val="bg1"/>
                      </a:solidFill>
                      <a:prstDash val="solid"/>
                      <a:round/>
                      <a:headEnd type="none" w="med" len="med"/>
                      <a:tailEnd type="none" w="med" len="med"/>
                    </a:lnT>
                  </a:tcPr>
                </a:tc>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死者数、負傷者数</a:t>
                      </a: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6092" marR="6092" marT="6092" marB="0" anchor="ctr">
                    <a:lnT w="381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157574184"/>
                  </a:ext>
                </a:extLst>
              </a:tr>
              <a:tr h="287413">
                <a:tc vMerge="1">
                  <a:txBody>
                    <a:bodyPr/>
                    <a:lstStyle/>
                    <a:p>
                      <a:endParaRPr kumimoji="1" lang="ja-JP" altLang="en-US"/>
                    </a:p>
                  </a:txBody>
                  <a:tcPr/>
                </a:tc>
                <a:tc>
                  <a:txBody>
                    <a:bodyPr/>
                    <a:lstStyle/>
                    <a:p>
                      <a:pPr algn="l" fontAlgn="ctr"/>
                      <a:r>
                        <a:rPr lang="ja-JP" altLang="en-US" sz="1200" u="none" strike="noStrike" dirty="0">
                          <a:effectLst/>
                          <a:latin typeface="Meiryo UI" panose="020B0604030504040204" pitchFamily="50" charset="-128"/>
                          <a:ea typeface="Meiryo UI" panose="020B0604030504040204" pitchFamily="50" charset="-128"/>
                        </a:rPr>
                        <a:t>屋内収容物の移動による被害</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6092" marR="6092" marT="6092" marB="0" anchor="ctr"/>
                </a:tc>
                <a:tc>
                  <a:txBody>
                    <a:bodyPr/>
                    <a:lstStyle/>
                    <a:p>
                      <a:pPr algn="ctr" fontAlgn="ctr"/>
                      <a:r>
                        <a:rPr lang="ja-JP" altLang="en-US" sz="1200" u="none" strike="noStrike" dirty="0">
                          <a:effectLst/>
                          <a:latin typeface="Meiryo UI" panose="020B0604030504040204" pitchFamily="50" charset="-128"/>
                          <a:ea typeface="Meiryo UI" panose="020B0604030504040204" pitchFamily="50" charset="-128"/>
                        </a:rPr>
                        <a:t>●</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6092" marR="6092" marT="6092"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ja-JP" altLang="en-US" sz="1200" u="none" strike="noStrike" dirty="0">
                          <a:effectLst/>
                          <a:latin typeface="Meiryo UI" panose="020B0604030504040204" pitchFamily="50" charset="-128"/>
                          <a:ea typeface="Meiryo UI" panose="020B0604030504040204" pitchFamily="50" charset="-128"/>
                        </a:rPr>
                        <a:t>●</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6092" marR="6092" marT="6092" marB="0" anchor="ctr"/>
                </a:tc>
                <a:tc>
                  <a:txBody>
                    <a:bodyPr/>
                    <a:lstStyle/>
                    <a:p>
                      <a:pPr algn="ctr" fontAlgn="ctr"/>
                      <a:r>
                        <a:rPr lang="ja-JP" altLang="en-US" sz="1200" u="none" strike="noStrike" dirty="0">
                          <a:effectLst/>
                          <a:latin typeface="Meiryo UI" panose="020B0604030504040204" pitchFamily="50" charset="-128"/>
                          <a:ea typeface="Meiryo UI" panose="020B0604030504040204" pitchFamily="50" charset="-128"/>
                        </a:rPr>
                        <a:t>●</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6092" marR="6092" marT="6092" marB="0" anchor="ctr"/>
                </a:tc>
                <a:tc>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死者数、負傷者数</a:t>
                      </a: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6092" marR="6092" marT="6092" marB="0" anchor="ctr"/>
                </a:tc>
                <a:extLst>
                  <a:ext uri="{0D108BD9-81ED-4DB2-BD59-A6C34878D82A}">
                    <a16:rowId xmlns:a16="http://schemas.microsoft.com/office/drawing/2014/main" val="3926092097"/>
                  </a:ext>
                </a:extLst>
              </a:tr>
              <a:tr h="320777">
                <a:tc vMerge="1">
                  <a:txBody>
                    <a:bodyPr/>
                    <a:lstStyle/>
                    <a:p>
                      <a:pPr algn="l" fontAlgn="ct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6092" marR="6092" marT="6092" marB="0" anchor="ctr">
                    <a:lnT w="12700" cap="flat" cmpd="sng" algn="ctr">
                      <a:solidFill>
                        <a:schemeClr val="bg1"/>
                      </a:solidFill>
                      <a:prstDash val="solid"/>
                      <a:round/>
                      <a:headEnd type="none" w="med" len="med"/>
                      <a:tailEnd type="none" w="med" len="med"/>
                    </a:lnT>
                  </a:tcPr>
                </a:tc>
                <a:tc>
                  <a:txBody>
                    <a:bodyPr/>
                    <a:lstStyle/>
                    <a:p>
                      <a:pPr algn="l" fontAlgn="ctr"/>
                      <a:r>
                        <a:rPr lang="ja-JP" altLang="en-US" sz="1200" u="none" strike="noStrike" dirty="0">
                          <a:effectLst/>
                          <a:latin typeface="Meiryo UI" panose="020B0604030504040204" pitchFamily="50" charset="-128"/>
                          <a:ea typeface="Meiryo UI" panose="020B0604030504040204" pitchFamily="50" charset="-128"/>
                        </a:rPr>
                        <a:t>屋内落下物による被害</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6092" marR="6092" marT="6092" marB="0" anchor="ctr"/>
                </a:tc>
                <a:tc>
                  <a:txBody>
                    <a:bodyPr/>
                    <a:lstStyle/>
                    <a:p>
                      <a:pPr algn="ctr" fontAlgn="ctr"/>
                      <a:r>
                        <a:rPr lang="ja-JP" altLang="en-US" sz="1200" u="none" strike="noStrike">
                          <a:effectLst/>
                          <a:latin typeface="Meiryo UI" panose="020B0604030504040204" pitchFamily="50" charset="-128"/>
                          <a:ea typeface="Meiryo UI" panose="020B0604030504040204" pitchFamily="50" charset="-128"/>
                        </a:rPr>
                        <a:t>●</a:t>
                      </a: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6092" marR="6092" marT="6092" marB="0" anchor="ctr">
                    <a:lnT w="12700" cap="flat" cmpd="sng" algn="ctr">
                      <a:solidFill>
                        <a:schemeClr val="bg1"/>
                      </a:solidFill>
                      <a:prstDash val="solid"/>
                      <a:round/>
                      <a:headEnd type="none" w="med" len="med"/>
                      <a:tailEnd type="none" w="med" len="med"/>
                    </a:lnT>
                  </a:tcPr>
                </a:tc>
                <a:tc>
                  <a:txBody>
                    <a:bodyPr/>
                    <a:lstStyle/>
                    <a:p>
                      <a:pPr algn="ctr" fontAlgn="ctr"/>
                      <a:r>
                        <a:rPr lang="ja-JP" altLang="en-US" sz="1200" u="none" strike="noStrike" dirty="0">
                          <a:effectLst/>
                          <a:latin typeface="Meiryo UI" panose="020B0604030504040204" pitchFamily="50" charset="-128"/>
                          <a:ea typeface="Meiryo UI" panose="020B0604030504040204" pitchFamily="50" charset="-128"/>
                        </a:rPr>
                        <a:t>●</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6092" marR="6092" marT="6092" marB="0" anchor="ctr"/>
                </a:tc>
                <a:tc>
                  <a:txBody>
                    <a:bodyPr/>
                    <a:lstStyle/>
                    <a:p>
                      <a:pPr algn="ctr" fontAlgn="ctr"/>
                      <a:r>
                        <a:rPr lang="ja-JP" altLang="en-US" sz="1200" u="none" strike="noStrike">
                          <a:effectLst/>
                          <a:latin typeface="Meiryo UI" panose="020B0604030504040204" pitchFamily="50" charset="-128"/>
                          <a:ea typeface="Meiryo UI" panose="020B0604030504040204" pitchFamily="50" charset="-128"/>
                        </a:rPr>
                        <a:t>●</a:t>
                      </a: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6092" marR="6092" marT="6092" marB="0" anchor="ctr"/>
                </a:tc>
                <a:tc>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死者数、負傷者数</a:t>
                      </a: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6092" marR="6092" marT="6092" marB="0" anchor="ctr"/>
                </a:tc>
                <a:extLst>
                  <a:ext uri="{0D108BD9-81ED-4DB2-BD59-A6C34878D82A}">
                    <a16:rowId xmlns:a16="http://schemas.microsoft.com/office/drawing/2014/main" val="1804545952"/>
                  </a:ext>
                </a:extLst>
              </a:tr>
              <a:tr h="320777">
                <a:tc vMerge="1">
                  <a:txBody>
                    <a:bodyPr/>
                    <a:lstStyle/>
                    <a:p>
                      <a:pPr algn="l" fontAlgn="ctr"/>
                      <a:endParaRPr lang="zh-TW"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6092" marR="6092" marT="6092" marB="0" anchor="ctr"/>
                </a:tc>
                <a:tc>
                  <a:txBody>
                    <a:bodyPr/>
                    <a:lstStyle/>
                    <a:p>
                      <a:pPr algn="l" fontAlgn="ctr"/>
                      <a:r>
                        <a:rPr lang="ja-JP" altLang="en-US" sz="1200" u="none" strike="noStrike" dirty="0">
                          <a:effectLst/>
                          <a:latin typeface="Meiryo UI" panose="020B0604030504040204" pitchFamily="50" charset="-128"/>
                          <a:ea typeface="Meiryo UI" panose="020B0604030504040204" pitchFamily="50" charset="-128"/>
                        </a:rPr>
                        <a:t>火災による被害</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6092" marR="6092" marT="6092" marB="0" anchor="ctr"/>
                </a:tc>
                <a:tc>
                  <a:txBody>
                    <a:bodyPr/>
                    <a:lstStyle/>
                    <a:p>
                      <a:pPr algn="ctr" fontAlgn="ctr"/>
                      <a:r>
                        <a:rPr lang="ja-JP" altLang="en-US" sz="1200" u="none" strike="noStrike">
                          <a:effectLst/>
                          <a:latin typeface="Meiryo UI" panose="020B0604030504040204" pitchFamily="50" charset="-128"/>
                          <a:ea typeface="Meiryo UI" panose="020B0604030504040204" pitchFamily="50" charset="-128"/>
                        </a:rPr>
                        <a:t>●</a:t>
                      </a: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6092" marR="6092" marT="6092" marB="0" anchor="ctr"/>
                </a:tc>
                <a:tc>
                  <a:txBody>
                    <a:bodyPr/>
                    <a:lstStyle/>
                    <a:p>
                      <a:pPr algn="ctr" fontAlgn="ctr"/>
                      <a:r>
                        <a:rPr lang="ja-JP" altLang="en-US" sz="1200" u="none" strike="noStrike" dirty="0">
                          <a:effectLst/>
                          <a:latin typeface="Meiryo UI" panose="020B0604030504040204" pitchFamily="50" charset="-128"/>
                          <a:ea typeface="Meiryo UI" panose="020B0604030504040204" pitchFamily="50" charset="-128"/>
                        </a:rPr>
                        <a:t>●</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6092" marR="6092" marT="6092" marB="0" anchor="ctr"/>
                </a:tc>
                <a:tc>
                  <a:txBody>
                    <a:bodyPr/>
                    <a:lstStyle/>
                    <a:p>
                      <a:pPr algn="ctr" fontAlgn="ctr"/>
                      <a:r>
                        <a:rPr lang="ja-JP" altLang="en-US" sz="1200" u="none" strike="noStrike">
                          <a:effectLst/>
                          <a:latin typeface="Meiryo UI" panose="020B0604030504040204" pitchFamily="50" charset="-128"/>
                          <a:ea typeface="Meiryo UI" panose="020B0604030504040204" pitchFamily="50" charset="-128"/>
                        </a:rPr>
                        <a:t>●</a:t>
                      </a: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6092" marR="6092" marT="6092" marB="0" anchor="ctr"/>
                </a:tc>
                <a:tc>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死者数、負傷者数</a:t>
                      </a: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6092" marR="6092" marT="6092" marB="0" anchor="ctr"/>
                </a:tc>
                <a:extLst>
                  <a:ext uri="{0D108BD9-81ED-4DB2-BD59-A6C34878D82A}">
                    <a16:rowId xmlns:a16="http://schemas.microsoft.com/office/drawing/2014/main" val="1028607789"/>
                  </a:ext>
                </a:extLst>
              </a:tr>
              <a:tr h="320777">
                <a:tc vMerge="1">
                  <a:txBody>
                    <a:bodyPr/>
                    <a:lstStyle/>
                    <a:p>
                      <a:pPr algn="l" fontAlgn="ct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6092" marR="6092" marT="6092" marB="0" anchor="ctr"/>
                </a:tc>
                <a:tc>
                  <a:txBody>
                    <a:bodyPr/>
                    <a:lstStyle/>
                    <a:p>
                      <a:pPr algn="l" fontAlgn="ctr"/>
                      <a:r>
                        <a:rPr lang="ja-JP" altLang="en-US" sz="1200" u="none" strike="noStrike" dirty="0">
                          <a:effectLst/>
                          <a:latin typeface="Meiryo UI" panose="020B0604030504040204" pitchFamily="50" charset="-128"/>
                          <a:ea typeface="Meiryo UI" panose="020B0604030504040204" pitchFamily="50" charset="-128"/>
                        </a:rPr>
                        <a:t>津波による被害</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6092" marR="6092" marT="6092" marB="0" anchor="ctr"/>
                </a:tc>
                <a:tc>
                  <a:txBody>
                    <a:bodyPr/>
                    <a:lstStyle/>
                    <a:p>
                      <a:pPr algn="ctr" fontAlgn="ctr"/>
                      <a:r>
                        <a:rPr lang="ja-JP" altLang="en-US" sz="1200" u="none" strike="noStrike">
                          <a:effectLst/>
                          <a:latin typeface="Meiryo UI" panose="020B0604030504040204" pitchFamily="50" charset="-128"/>
                          <a:ea typeface="Meiryo UI" panose="020B0604030504040204" pitchFamily="50" charset="-128"/>
                        </a:rPr>
                        <a:t>●</a:t>
                      </a: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6092" marR="6092" marT="6092" marB="0" anchor="ctr"/>
                </a:tc>
                <a:tc>
                  <a:txBody>
                    <a:bodyPr/>
                    <a:lstStyle/>
                    <a:p>
                      <a:pPr algn="ctr" fontAlgn="ctr"/>
                      <a:r>
                        <a:rPr lang="ja-JP" altLang="en-US" sz="1200" u="none" strike="noStrike" dirty="0">
                          <a:effectLst/>
                          <a:latin typeface="Meiryo UI" panose="020B0604030504040204" pitchFamily="50" charset="-128"/>
                          <a:ea typeface="Meiryo UI" panose="020B0604030504040204" pitchFamily="50" charset="-128"/>
                        </a:rPr>
                        <a:t>●</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6092" marR="6092" marT="6092" marB="0" anchor="ctr"/>
                </a:tc>
                <a:tc>
                  <a:txBody>
                    <a:bodyPr/>
                    <a:lstStyle/>
                    <a:p>
                      <a:pPr algn="ctr" fontAlgn="ctr"/>
                      <a:r>
                        <a:rPr lang="ja-JP" altLang="en-US" sz="1200" u="none" strike="noStrike">
                          <a:effectLst/>
                          <a:latin typeface="Meiryo UI" panose="020B0604030504040204" pitchFamily="50" charset="-128"/>
                          <a:ea typeface="Meiryo UI" panose="020B0604030504040204" pitchFamily="50" charset="-128"/>
                        </a:rPr>
                        <a:t>●</a:t>
                      </a: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6092" marR="6092" marT="6092" marB="0" anchor="ctr"/>
                </a:tc>
                <a:tc>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死者数、負傷者数</a:t>
                      </a: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6092" marR="6092" marT="6092" marB="0" anchor="ctr"/>
                </a:tc>
                <a:extLst>
                  <a:ext uri="{0D108BD9-81ED-4DB2-BD59-A6C34878D82A}">
                    <a16:rowId xmlns:a16="http://schemas.microsoft.com/office/drawing/2014/main" val="3537533762"/>
                  </a:ext>
                </a:extLst>
              </a:tr>
              <a:tr h="320777">
                <a:tc vMerge="1">
                  <a:txBody>
                    <a:bodyPr/>
                    <a:lstStyle/>
                    <a:p>
                      <a:pPr algn="l" fontAlgn="ct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6092" marR="6092" marT="6092" marB="0" anchor="ctr"/>
                </a:tc>
                <a:tc>
                  <a:txBody>
                    <a:bodyPr/>
                    <a:lstStyle/>
                    <a:p>
                      <a:pPr algn="l" fontAlgn="ctr"/>
                      <a:r>
                        <a:rPr lang="zh-TW" altLang="en-US" sz="1200" u="none" strike="noStrike" dirty="0">
                          <a:effectLst/>
                          <a:latin typeface="Meiryo UI" panose="020B0604030504040204" pitchFamily="50" charset="-128"/>
                          <a:ea typeface="Meiryo UI" panose="020B0604030504040204" pitchFamily="50" charset="-128"/>
                        </a:rPr>
                        <a:t>急傾斜地崩壊</a:t>
                      </a:r>
                      <a:r>
                        <a:rPr lang="ja-JP" altLang="en-US" sz="1200" u="none" strike="noStrike" dirty="0">
                          <a:effectLst/>
                          <a:latin typeface="Meiryo UI" panose="020B0604030504040204" pitchFamily="50" charset="-128"/>
                          <a:ea typeface="Meiryo UI" panose="020B0604030504040204" pitchFamily="50" charset="-128"/>
                        </a:rPr>
                        <a:t>による被害</a:t>
                      </a:r>
                      <a:endParaRPr lang="zh-TW"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6092" marR="6092" marT="6092" marB="0" anchor="ctr">
                    <a:lnB w="12700" cap="flat" cmpd="sng" algn="ctr">
                      <a:solidFill>
                        <a:schemeClr val="bg1"/>
                      </a:solidFill>
                      <a:prstDash val="solid"/>
                      <a:round/>
                      <a:headEnd type="none" w="med" len="med"/>
                      <a:tailEnd type="none" w="med" len="med"/>
                    </a:lnB>
                  </a:tcPr>
                </a:tc>
                <a:tc>
                  <a:txBody>
                    <a:bodyPr/>
                    <a:lstStyle/>
                    <a:p>
                      <a:pPr algn="ctr" fontAlgn="ctr"/>
                      <a:r>
                        <a:rPr lang="ja-JP" altLang="en-US" sz="1200" u="none" strike="noStrike">
                          <a:effectLst/>
                          <a:latin typeface="Meiryo UI" panose="020B0604030504040204" pitchFamily="50" charset="-128"/>
                          <a:ea typeface="Meiryo UI" panose="020B0604030504040204" pitchFamily="50" charset="-128"/>
                        </a:rPr>
                        <a:t>●</a:t>
                      </a: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6092" marR="6092" marT="6092" marB="0" anchor="ctr"/>
                </a:tc>
                <a:tc>
                  <a:txBody>
                    <a:bodyPr/>
                    <a:lstStyle/>
                    <a:p>
                      <a:pPr algn="ctr" fontAlgn="ctr"/>
                      <a:r>
                        <a:rPr lang="ja-JP" altLang="en-US" sz="1200" u="none" strike="noStrike" dirty="0">
                          <a:effectLst/>
                          <a:latin typeface="Meiryo UI" panose="020B0604030504040204" pitchFamily="50" charset="-128"/>
                          <a:ea typeface="Meiryo UI" panose="020B0604030504040204" pitchFamily="50" charset="-128"/>
                        </a:rPr>
                        <a:t>●</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6092" marR="6092" marT="6092" marB="0" anchor="ctr"/>
                </a:tc>
                <a:tc>
                  <a:txBody>
                    <a:bodyPr/>
                    <a:lstStyle/>
                    <a:p>
                      <a:pPr algn="ctr" fontAlgn="ctr"/>
                      <a:r>
                        <a:rPr lang="ja-JP" altLang="en-US" sz="1200" u="none" strike="noStrike">
                          <a:effectLst/>
                          <a:latin typeface="Meiryo UI" panose="020B0604030504040204" pitchFamily="50" charset="-128"/>
                          <a:ea typeface="Meiryo UI" panose="020B0604030504040204" pitchFamily="50" charset="-128"/>
                        </a:rPr>
                        <a:t>ー</a:t>
                      </a: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6092" marR="6092" marT="6092" marB="0" anchor="ctr"/>
                </a:tc>
                <a:tc>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死者数、負傷者数</a:t>
                      </a: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6092" marR="6092" marT="6092" marB="0" anchor="ctr"/>
                </a:tc>
                <a:extLst>
                  <a:ext uri="{0D108BD9-81ED-4DB2-BD59-A6C34878D82A}">
                    <a16:rowId xmlns:a16="http://schemas.microsoft.com/office/drawing/2014/main" val="3394222208"/>
                  </a:ext>
                </a:extLst>
              </a:tr>
              <a:tr h="320777">
                <a:tc vMerge="1">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endParaRPr lang="ja-JP" altLang="en-US" sz="1200" u="none" strike="noStrike" dirty="0">
                        <a:effectLst/>
                        <a:latin typeface="Meiryo UI" panose="020B0604030504040204" pitchFamily="50" charset="-128"/>
                        <a:ea typeface="Meiryo UI" panose="020B0604030504040204" pitchFamily="50" charset="-128"/>
                      </a:endParaRPr>
                    </a:p>
                  </a:txBody>
                  <a:tcPr marL="6092" marR="6092" marT="6092" marB="0" vert="eaVert"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ctr"/>
                      <a:r>
                        <a:rPr lang="ja-JP" altLang="en-US" sz="1200" u="none" strike="noStrike" dirty="0">
                          <a:effectLst/>
                          <a:latin typeface="Meiryo UI" panose="020B0604030504040204" pitchFamily="50" charset="-128"/>
                          <a:ea typeface="Meiryo UI" panose="020B0604030504040204" pitchFamily="50" charset="-128"/>
                        </a:rPr>
                        <a:t>ブロック塀等の転倒による被害</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6092" marR="6092" marT="6092" marB="0" anchor="ctr">
                    <a:lnT w="12700" cap="flat" cmpd="sng" algn="ctr">
                      <a:solidFill>
                        <a:schemeClr val="bg1"/>
                      </a:solidFill>
                      <a:prstDash val="solid"/>
                      <a:round/>
                      <a:headEnd type="none" w="med" len="med"/>
                      <a:tailEnd type="none" w="med" len="med"/>
                    </a:lnT>
                  </a:tcPr>
                </a:tc>
                <a:tc>
                  <a:txBody>
                    <a:bodyPr/>
                    <a:lstStyle/>
                    <a:p>
                      <a:pPr algn="ctr" fontAlgn="ctr"/>
                      <a:r>
                        <a:rPr lang="ja-JP" altLang="en-US" sz="1200" u="none" strike="noStrike" dirty="0">
                          <a:effectLst/>
                          <a:latin typeface="Meiryo UI" panose="020B0604030504040204" pitchFamily="50" charset="-128"/>
                          <a:ea typeface="Meiryo UI" panose="020B0604030504040204" pitchFamily="50" charset="-128"/>
                        </a:rPr>
                        <a:t>●</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6092" marR="6092" marT="6092" marB="0" anchor="ctr"/>
                </a:tc>
                <a:tc>
                  <a:txBody>
                    <a:bodyPr/>
                    <a:lstStyle/>
                    <a:p>
                      <a:pPr algn="ctr" fontAlgn="ctr"/>
                      <a:r>
                        <a:rPr lang="ja-JP" altLang="en-US" sz="1200" u="none" strike="noStrike">
                          <a:effectLst/>
                          <a:latin typeface="Meiryo UI" panose="020B0604030504040204" pitchFamily="50" charset="-128"/>
                          <a:ea typeface="Meiryo UI" panose="020B0604030504040204" pitchFamily="50" charset="-128"/>
                        </a:rPr>
                        <a:t>●</a:t>
                      </a: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6092" marR="6092" marT="6092" marB="0" anchor="ctr"/>
                </a:tc>
                <a:tc>
                  <a:txBody>
                    <a:bodyPr/>
                    <a:lstStyle/>
                    <a:p>
                      <a:pPr algn="ctr" fontAlgn="ctr"/>
                      <a:r>
                        <a:rPr lang="ja-JP" altLang="en-US" sz="1200" u="none" strike="noStrike" dirty="0">
                          <a:effectLst/>
                          <a:latin typeface="Meiryo UI" panose="020B0604030504040204" pitchFamily="50" charset="-128"/>
                          <a:ea typeface="Meiryo UI" panose="020B0604030504040204" pitchFamily="50" charset="-128"/>
                        </a:rPr>
                        <a:t>ー</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6092" marR="6092" marT="6092" marB="0" anchor="ctr"/>
                </a:tc>
                <a:tc>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死者数、負傷者数</a:t>
                      </a: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6092" marR="6092" marT="6092" marB="0" anchor="ctr"/>
                </a:tc>
                <a:extLst>
                  <a:ext uri="{0D108BD9-81ED-4DB2-BD59-A6C34878D82A}">
                    <a16:rowId xmlns:a16="http://schemas.microsoft.com/office/drawing/2014/main" val="2036141059"/>
                  </a:ext>
                </a:extLst>
              </a:tr>
              <a:tr h="320777">
                <a:tc vMerge="1">
                  <a:txBody>
                    <a:bodyPr/>
                    <a:lstStyle/>
                    <a:p>
                      <a:pPr algn="l" fontAlgn="ct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6092" marR="6092" marT="6092" marB="0" anchor="ctr"/>
                </a:tc>
                <a:tc>
                  <a:txBody>
                    <a:bodyPr/>
                    <a:lstStyle/>
                    <a:p>
                      <a:pPr algn="l" fontAlgn="ctr"/>
                      <a:r>
                        <a:rPr lang="ja-JP" altLang="en-US" sz="1200" u="none" strike="noStrike" dirty="0">
                          <a:effectLst/>
                          <a:latin typeface="Meiryo UI" panose="020B0604030504040204" pitchFamily="50" charset="-128"/>
                          <a:ea typeface="Meiryo UI" panose="020B0604030504040204" pitchFamily="50" charset="-128"/>
                        </a:rPr>
                        <a:t>自動販売機の転倒による被害</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6092" marR="6092" marT="6092" marB="0" anchor="ctr"/>
                </a:tc>
                <a:tc>
                  <a:txBody>
                    <a:bodyPr/>
                    <a:lstStyle/>
                    <a:p>
                      <a:pPr algn="ctr" fontAlgn="ctr"/>
                      <a:r>
                        <a:rPr lang="ja-JP" altLang="en-US" sz="1200" u="none" strike="noStrike" dirty="0">
                          <a:effectLst/>
                          <a:latin typeface="Meiryo UI" panose="020B0604030504040204" pitchFamily="50" charset="-128"/>
                          <a:ea typeface="Meiryo UI" panose="020B0604030504040204" pitchFamily="50" charset="-128"/>
                        </a:rPr>
                        <a:t>●</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6092" marR="6092" marT="6092" marB="0" anchor="ctr"/>
                </a:tc>
                <a:tc>
                  <a:txBody>
                    <a:bodyPr/>
                    <a:lstStyle/>
                    <a:p>
                      <a:pPr algn="ctr" fontAlgn="ctr"/>
                      <a:r>
                        <a:rPr lang="ja-JP" altLang="en-US" sz="1200" u="none" strike="noStrike">
                          <a:effectLst/>
                          <a:latin typeface="Meiryo UI" panose="020B0604030504040204" pitchFamily="50" charset="-128"/>
                          <a:ea typeface="Meiryo UI" panose="020B0604030504040204" pitchFamily="50" charset="-128"/>
                        </a:rPr>
                        <a:t>●</a:t>
                      </a: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6092" marR="6092" marT="6092" marB="0" anchor="ctr"/>
                </a:tc>
                <a:tc>
                  <a:txBody>
                    <a:bodyPr/>
                    <a:lstStyle/>
                    <a:p>
                      <a:pPr algn="ctr" fontAlgn="ctr"/>
                      <a:r>
                        <a:rPr lang="ja-JP" altLang="en-US" sz="1200" u="none" strike="noStrike" dirty="0">
                          <a:effectLst/>
                          <a:latin typeface="Meiryo UI" panose="020B0604030504040204" pitchFamily="50" charset="-128"/>
                          <a:ea typeface="Meiryo UI" panose="020B0604030504040204" pitchFamily="50" charset="-128"/>
                        </a:rPr>
                        <a:t>ー</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6092" marR="6092" marT="6092" marB="0" anchor="ctr"/>
                </a:tc>
                <a:tc>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死者数、負傷者数</a:t>
                      </a: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6092" marR="6092" marT="6092" marB="0" anchor="ctr"/>
                </a:tc>
                <a:extLst>
                  <a:ext uri="{0D108BD9-81ED-4DB2-BD59-A6C34878D82A}">
                    <a16:rowId xmlns:a16="http://schemas.microsoft.com/office/drawing/2014/main" val="3296984850"/>
                  </a:ext>
                </a:extLst>
              </a:tr>
              <a:tr h="320777">
                <a:tc vMerge="1">
                  <a:txBody>
                    <a:bodyPr/>
                    <a:lstStyle/>
                    <a:p>
                      <a:pPr algn="l" fontAlgn="ct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6092" marR="6092" marT="6092" marB="0" anchor="ctr"/>
                </a:tc>
                <a:tc>
                  <a:txBody>
                    <a:bodyPr/>
                    <a:lstStyle/>
                    <a:p>
                      <a:pPr algn="l" fontAlgn="ctr"/>
                      <a:r>
                        <a:rPr lang="ja-JP" altLang="en-US" sz="1200" u="none" strike="noStrike" dirty="0">
                          <a:effectLst/>
                          <a:latin typeface="Meiryo UI" panose="020B0604030504040204" pitchFamily="50" charset="-128"/>
                          <a:ea typeface="Meiryo UI" panose="020B0604030504040204" pitchFamily="50" charset="-128"/>
                        </a:rPr>
                        <a:t>屋外落下物による被害</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6092" marR="6092" marT="6092" marB="0" anchor="ctr"/>
                </a:tc>
                <a:tc>
                  <a:txBody>
                    <a:bodyPr/>
                    <a:lstStyle/>
                    <a:p>
                      <a:pPr algn="ctr" fontAlgn="ctr"/>
                      <a:r>
                        <a:rPr lang="ja-JP" altLang="en-US" sz="1200" u="none" strike="noStrike" dirty="0">
                          <a:effectLst/>
                          <a:latin typeface="Meiryo UI" panose="020B0604030504040204" pitchFamily="50" charset="-128"/>
                          <a:ea typeface="Meiryo UI" panose="020B0604030504040204" pitchFamily="50" charset="-128"/>
                        </a:rPr>
                        <a:t>●</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6092" marR="6092" marT="6092" marB="0" anchor="ctr"/>
                </a:tc>
                <a:tc>
                  <a:txBody>
                    <a:bodyPr/>
                    <a:lstStyle/>
                    <a:p>
                      <a:pPr algn="ctr" fontAlgn="ctr"/>
                      <a:r>
                        <a:rPr lang="ja-JP" altLang="en-US" sz="1200" u="none" strike="noStrike">
                          <a:effectLst/>
                          <a:latin typeface="Meiryo UI" panose="020B0604030504040204" pitchFamily="50" charset="-128"/>
                          <a:ea typeface="Meiryo UI" panose="020B0604030504040204" pitchFamily="50" charset="-128"/>
                        </a:rPr>
                        <a:t>●</a:t>
                      </a: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6092" marR="6092" marT="6092" marB="0" anchor="ctr"/>
                </a:tc>
                <a:tc>
                  <a:txBody>
                    <a:bodyPr/>
                    <a:lstStyle/>
                    <a:p>
                      <a:pPr algn="ctr" fontAlgn="ctr"/>
                      <a:r>
                        <a:rPr lang="ja-JP" altLang="en-US" sz="1200" u="none" strike="noStrike" dirty="0">
                          <a:effectLst/>
                          <a:latin typeface="Meiryo UI" panose="020B0604030504040204" pitchFamily="50" charset="-128"/>
                          <a:ea typeface="Meiryo UI" panose="020B0604030504040204" pitchFamily="50" charset="-128"/>
                        </a:rPr>
                        <a:t>ー</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6092" marR="6092" marT="6092" marB="0" anchor="ctr"/>
                </a:tc>
                <a:tc>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死者数、負傷者数</a:t>
                      </a: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6092" marR="6092" marT="6092" marB="0" anchor="ctr"/>
                </a:tc>
                <a:extLst>
                  <a:ext uri="{0D108BD9-81ED-4DB2-BD59-A6C34878D82A}">
                    <a16:rowId xmlns:a16="http://schemas.microsoft.com/office/drawing/2014/main" val="423249171"/>
                  </a:ext>
                </a:extLst>
              </a:tr>
              <a:tr h="320777">
                <a:tc vMerge="1">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endParaRPr lang="ja-JP" altLang="en-US" sz="1200" u="none" strike="noStrike" dirty="0">
                        <a:effectLst/>
                        <a:latin typeface="Meiryo UI" panose="020B0604030504040204" pitchFamily="50" charset="-128"/>
                        <a:ea typeface="Meiryo UI" panose="020B0604030504040204" pitchFamily="50" charset="-128"/>
                      </a:endParaRPr>
                    </a:p>
                  </a:txBody>
                  <a:tcPr marL="6092" marR="6092" marT="6092" marB="0" vert="eaVert"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ctr"/>
                      <a:r>
                        <a:rPr lang="ja-JP" altLang="en-US" sz="1200" u="none" strike="noStrike" dirty="0">
                          <a:effectLst/>
                          <a:latin typeface="Meiryo UI" panose="020B0604030504040204" pitchFamily="50" charset="-128"/>
                          <a:ea typeface="Meiryo UI" panose="020B0604030504040204" pitchFamily="50" charset="-128"/>
                        </a:rPr>
                        <a:t>揺れによる建物被害に伴う要救助者</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6092" marR="6092" marT="6092" marB="0" anchor="ctr"/>
                </a:tc>
                <a:tc>
                  <a:txBody>
                    <a:bodyPr/>
                    <a:lstStyle/>
                    <a:p>
                      <a:pPr algn="ctr" fontAlgn="ctr"/>
                      <a:r>
                        <a:rPr lang="ja-JP" altLang="en-US" sz="1200" u="none" strike="noStrike" dirty="0">
                          <a:effectLst/>
                          <a:latin typeface="Meiryo UI" panose="020B0604030504040204" pitchFamily="50" charset="-128"/>
                          <a:ea typeface="Meiryo UI" panose="020B0604030504040204" pitchFamily="50" charset="-128"/>
                        </a:rPr>
                        <a:t>●</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6092" marR="6092" marT="6092" marB="0" anchor="ctr"/>
                </a:tc>
                <a:tc>
                  <a:txBody>
                    <a:bodyPr/>
                    <a:lstStyle/>
                    <a:p>
                      <a:pPr algn="ctr" fontAlgn="ctr"/>
                      <a:r>
                        <a:rPr lang="ja-JP" altLang="en-US" sz="1200" u="none" strike="noStrike">
                          <a:effectLst/>
                          <a:latin typeface="Meiryo UI" panose="020B0604030504040204" pitchFamily="50" charset="-128"/>
                          <a:ea typeface="Meiryo UI" panose="020B0604030504040204" pitchFamily="50" charset="-128"/>
                        </a:rPr>
                        <a:t>●</a:t>
                      </a: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6092" marR="6092" marT="6092" marB="0" anchor="ctr"/>
                </a:tc>
                <a:tc>
                  <a:txBody>
                    <a:bodyPr/>
                    <a:lstStyle/>
                    <a:p>
                      <a:pPr algn="ctr" fontAlgn="ctr"/>
                      <a:r>
                        <a:rPr lang="ja-JP" altLang="en-US" sz="1200" u="none" strike="noStrike" dirty="0">
                          <a:effectLst/>
                          <a:latin typeface="Meiryo UI" panose="020B0604030504040204" pitchFamily="50" charset="-128"/>
                          <a:ea typeface="Meiryo UI" panose="020B0604030504040204" pitchFamily="50" charset="-128"/>
                        </a:rPr>
                        <a:t>ー</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6092" marR="6092" marT="6092" marB="0" anchor="ctr"/>
                </a:tc>
                <a:tc>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r>
                        <a:rPr lang="zh-CN" altLang="en-US" sz="1200" u="none" strike="noStrike" dirty="0">
                          <a:effectLst/>
                          <a:latin typeface="Meiryo UI" panose="020B0604030504040204" pitchFamily="50" charset="-128"/>
                          <a:ea typeface="Meiryo UI" panose="020B0604030504040204" pitchFamily="50" charset="-128"/>
                        </a:rPr>
                        <a:t>自力脱出困難者数</a:t>
                      </a:r>
                      <a:endParaRPr lang="zh-CN"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6092" marR="6092" marT="6092" marB="0" anchor="ctr"/>
                </a:tc>
                <a:extLst>
                  <a:ext uri="{0D108BD9-81ED-4DB2-BD59-A6C34878D82A}">
                    <a16:rowId xmlns:a16="http://schemas.microsoft.com/office/drawing/2014/main" val="1433517037"/>
                  </a:ext>
                </a:extLst>
              </a:tr>
              <a:tr h="320777">
                <a:tc vMerge="1">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endParaRPr lang="ja-JP" altLang="en-US" sz="1200" u="none" strike="noStrike" dirty="0">
                        <a:effectLst/>
                        <a:latin typeface="Meiryo UI" panose="020B0604030504040204" pitchFamily="50" charset="-128"/>
                        <a:ea typeface="Meiryo UI" panose="020B0604030504040204" pitchFamily="50" charset="-128"/>
                      </a:endParaRPr>
                    </a:p>
                  </a:txBody>
                  <a:tcPr marL="6092" marR="6092" marT="6092" marB="0" vert="eaVert"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ctr"/>
                      <a:r>
                        <a:rPr lang="ja-JP" altLang="en-US" sz="1200" u="none" strike="noStrike" dirty="0">
                          <a:effectLst/>
                          <a:latin typeface="Meiryo UI" panose="020B0604030504040204" pitchFamily="50" charset="-128"/>
                          <a:ea typeface="Meiryo UI" panose="020B0604030504040204" pitchFamily="50" charset="-128"/>
                        </a:rPr>
                        <a:t>津波被害に伴う要救助者・要捜索者</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6092" marR="6092" marT="6092" marB="0" anchor="ctr"/>
                </a:tc>
                <a:tc>
                  <a:txBody>
                    <a:bodyPr/>
                    <a:lstStyle/>
                    <a:p>
                      <a:pPr algn="ctr" fontAlgn="ctr"/>
                      <a:r>
                        <a:rPr lang="ja-JP" altLang="en-US" sz="1200" u="none" strike="noStrike" dirty="0">
                          <a:solidFill>
                            <a:schemeClr val="tx1"/>
                          </a:solidFill>
                          <a:effectLst/>
                          <a:latin typeface="Meiryo UI" panose="020B0604030504040204" pitchFamily="50" charset="-128"/>
                          <a:ea typeface="Meiryo UI" panose="020B0604030504040204" pitchFamily="50" charset="-128"/>
                        </a:rPr>
                        <a:t>●</a:t>
                      </a:r>
                      <a:endParaRPr lang="ja-JP" altLang="en-US" sz="1200" b="0" i="0" u="none" strike="noStrike" dirty="0">
                        <a:solidFill>
                          <a:schemeClr val="tx1"/>
                        </a:solidFill>
                        <a:effectLst/>
                        <a:latin typeface="Meiryo UI" panose="020B0604030504040204" pitchFamily="50" charset="-128"/>
                        <a:ea typeface="Meiryo UI" panose="020B0604030504040204" pitchFamily="50" charset="-128"/>
                      </a:endParaRPr>
                    </a:p>
                  </a:txBody>
                  <a:tcPr marL="6092" marR="6092" marT="6092" marB="0" anchor="ctr"/>
                </a:tc>
                <a:tc>
                  <a:txBody>
                    <a:bodyPr/>
                    <a:lstStyle/>
                    <a:p>
                      <a:pPr algn="ctr" fontAlgn="ctr"/>
                      <a:r>
                        <a:rPr lang="ja-JP" altLang="en-US" sz="1200" u="none" strike="noStrike">
                          <a:effectLst/>
                          <a:latin typeface="Meiryo UI" panose="020B0604030504040204" pitchFamily="50" charset="-128"/>
                          <a:ea typeface="Meiryo UI" panose="020B0604030504040204" pitchFamily="50" charset="-128"/>
                        </a:rPr>
                        <a:t>●</a:t>
                      </a: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6092" marR="6092" marT="6092" marB="0" anchor="ctr"/>
                </a:tc>
                <a:tc>
                  <a:txBody>
                    <a:bodyPr/>
                    <a:lstStyle/>
                    <a:p>
                      <a:pPr algn="ctr" fontAlgn="ctr"/>
                      <a:r>
                        <a:rPr lang="ja-JP" altLang="en-US" sz="1200" u="none" strike="noStrike" dirty="0">
                          <a:effectLst/>
                          <a:latin typeface="Meiryo UI" panose="020B0604030504040204" pitchFamily="50" charset="-128"/>
                          <a:ea typeface="Meiryo UI" panose="020B0604030504040204" pitchFamily="50" charset="-128"/>
                        </a:rPr>
                        <a:t>ー</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6092" marR="6092" marT="6092" marB="0" anchor="ctr"/>
                </a:tc>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要救助者数、要捜索者数（捜索が必要な人数）</a:t>
                      </a:r>
                    </a:p>
                  </a:txBody>
                  <a:tcPr marL="6092" marR="6092" marT="6092" marB="0" anchor="ctr"/>
                </a:tc>
                <a:extLst>
                  <a:ext uri="{0D108BD9-81ED-4DB2-BD59-A6C34878D82A}">
                    <a16:rowId xmlns:a16="http://schemas.microsoft.com/office/drawing/2014/main" val="2854290148"/>
                  </a:ext>
                </a:extLst>
              </a:tr>
              <a:tr h="320777">
                <a:tc vMerge="1">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endParaRPr lang="ja-JP" altLang="en-US" sz="1200" u="none" strike="noStrike" dirty="0">
                        <a:effectLst/>
                        <a:latin typeface="Meiryo UI" panose="020B0604030504040204" pitchFamily="50" charset="-128"/>
                        <a:ea typeface="Meiryo UI" panose="020B0604030504040204" pitchFamily="50" charset="-128"/>
                      </a:endParaRPr>
                    </a:p>
                  </a:txBody>
                  <a:tcPr marL="6092" marR="6092" marT="6092" marB="0" vert="eaVert"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l" fontAlgn="ctr"/>
                      <a:r>
                        <a:rPr lang="ja-JP" altLang="en-US" sz="1200" u="none" strike="noStrike" dirty="0">
                          <a:solidFill>
                            <a:srgbClr val="FF0000"/>
                          </a:solidFill>
                          <a:effectLst/>
                          <a:latin typeface="Meiryo UI" panose="020B0604030504040204" pitchFamily="50" charset="-128"/>
                          <a:ea typeface="Meiryo UI" panose="020B0604030504040204" pitchFamily="50" charset="-128"/>
                        </a:rPr>
                        <a:t>災害関連死</a:t>
                      </a:r>
                      <a:endParaRPr lang="ja-JP" altLang="en-US" sz="1200" b="0" i="0" u="none" strike="noStrike" dirty="0">
                        <a:solidFill>
                          <a:srgbClr val="FF0000"/>
                        </a:solidFill>
                        <a:effectLst/>
                        <a:latin typeface="Meiryo UI" panose="020B0604030504040204" pitchFamily="50" charset="-128"/>
                        <a:ea typeface="Meiryo UI" panose="020B0604030504040204" pitchFamily="50" charset="-128"/>
                      </a:endParaRPr>
                    </a:p>
                  </a:txBody>
                  <a:tcPr marL="6092" marR="6092" marT="6092" marB="0" anchor="ctr">
                    <a:lnB w="38100" cap="flat" cmpd="sng" algn="ctr">
                      <a:solidFill>
                        <a:schemeClr val="bg1"/>
                      </a:solidFill>
                      <a:prstDash val="solid"/>
                      <a:round/>
                      <a:headEnd type="none" w="med" len="med"/>
                      <a:tailEnd type="none" w="med" len="med"/>
                    </a:lnB>
                  </a:tcPr>
                </a:tc>
                <a:tc>
                  <a:txBody>
                    <a:bodyPr/>
                    <a:lstStyle/>
                    <a:p>
                      <a:pPr algn="ctr" fontAlgn="ctr"/>
                      <a:r>
                        <a:rPr lang="ja-JP" altLang="en-US" sz="1200" u="none" strike="noStrike" dirty="0">
                          <a:solidFill>
                            <a:srgbClr val="FF0000"/>
                          </a:solidFill>
                          <a:effectLst/>
                          <a:latin typeface="Meiryo UI" panose="020B0604030504040204" pitchFamily="50" charset="-128"/>
                          <a:ea typeface="Meiryo UI" panose="020B0604030504040204" pitchFamily="50" charset="-128"/>
                        </a:rPr>
                        <a:t>●</a:t>
                      </a:r>
                      <a:endParaRPr lang="ja-JP" altLang="en-US" sz="1200" b="0" i="0" u="none" strike="noStrike" dirty="0">
                        <a:solidFill>
                          <a:srgbClr val="FF0000"/>
                        </a:solidFill>
                        <a:effectLst/>
                        <a:latin typeface="Meiryo UI" panose="020B0604030504040204" pitchFamily="50" charset="-128"/>
                        <a:ea typeface="Meiryo UI" panose="020B0604030504040204" pitchFamily="50" charset="-128"/>
                      </a:endParaRPr>
                    </a:p>
                  </a:txBody>
                  <a:tcPr marL="6092" marR="6092" marT="6092" marB="0" anchor="ctr">
                    <a:lnB w="38100" cap="flat" cmpd="sng" algn="ctr">
                      <a:solidFill>
                        <a:schemeClr val="bg1"/>
                      </a:solidFill>
                      <a:prstDash val="solid"/>
                      <a:round/>
                      <a:headEnd type="none" w="med" len="med"/>
                      <a:tailEnd type="none" w="med" len="med"/>
                    </a:lnB>
                  </a:tcPr>
                </a:tc>
                <a:tc>
                  <a:txBody>
                    <a:bodyPr/>
                    <a:lstStyle/>
                    <a:p>
                      <a:pPr algn="ctr" fontAlgn="ctr"/>
                      <a:r>
                        <a:rPr lang="ja-JP" altLang="en-US" sz="1200" u="none" strike="noStrike">
                          <a:effectLst/>
                          <a:latin typeface="Meiryo UI" panose="020B0604030504040204" pitchFamily="50" charset="-128"/>
                          <a:ea typeface="Meiryo UI" panose="020B0604030504040204" pitchFamily="50" charset="-128"/>
                        </a:rPr>
                        <a:t>様相</a:t>
                      </a: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6092" marR="6092" marT="6092" marB="0" anchor="ctr">
                    <a:lnB w="38100" cap="flat" cmpd="sng" algn="ctr">
                      <a:solidFill>
                        <a:schemeClr val="bg1"/>
                      </a:solidFill>
                      <a:prstDash val="solid"/>
                      <a:round/>
                      <a:headEnd type="none" w="med" len="med"/>
                      <a:tailEnd type="none" w="med" len="med"/>
                    </a:lnB>
                  </a:tcPr>
                </a:tc>
                <a:tc>
                  <a:txBody>
                    <a:bodyPr/>
                    <a:lstStyle/>
                    <a:p>
                      <a:pPr algn="ctr" fontAlgn="ctr"/>
                      <a:r>
                        <a:rPr lang="ja-JP" altLang="en-US" sz="1200" u="none" strike="noStrike" dirty="0">
                          <a:effectLst/>
                          <a:latin typeface="Meiryo UI" panose="020B0604030504040204" pitchFamily="50" charset="-128"/>
                          <a:ea typeface="Meiryo UI" panose="020B0604030504040204" pitchFamily="50" charset="-128"/>
                        </a:rPr>
                        <a:t>ー</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6092" marR="6092" marT="6092" marB="0" anchor="ctr">
                    <a:lnB w="38100" cap="flat" cmpd="sng" algn="ctr">
                      <a:solidFill>
                        <a:schemeClr val="bg1"/>
                      </a:solidFill>
                      <a:prstDash val="solid"/>
                      <a:round/>
                      <a:headEnd type="none" w="med" len="med"/>
                      <a:tailEnd type="none" w="med" len="med"/>
                    </a:lnB>
                  </a:tcPr>
                </a:tc>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災害関連死者数</a:t>
                      </a:r>
                    </a:p>
                  </a:txBody>
                  <a:tcPr marL="6092" marR="6092" marT="6092" marB="0" anchor="ctr">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80774428"/>
                  </a:ext>
                </a:extLst>
              </a:tr>
            </a:tbl>
          </a:graphicData>
        </a:graphic>
      </p:graphicFrame>
    </p:spTree>
    <p:extLst>
      <p:ext uri="{BB962C8B-B14F-4D97-AF65-F5344CB8AC3E}">
        <p14:creationId xmlns:p14="http://schemas.microsoft.com/office/powerpoint/2010/main" val="16754814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88A302-88DE-F06C-96D2-1D167A349C7C}"/>
            </a:ext>
          </a:extLst>
        </p:cNvPr>
        <p:cNvGrpSpPr/>
        <p:nvPr/>
      </p:nvGrpSpPr>
      <p:grpSpPr>
        <a:xfrm>
          <a:off x="0" y="0"/>
          <a:ext cx="0" cy="0"/>
          <a:chOff x="0" y="0"/>
          <a:chExt cx="0" cy="0"/>
        </a:xfrm>
      </p:grpSpPr>
      <p:sp>
        <p:nvSpPr>
          <p:cNvPr id="2" name="正方形/長方形 1">
            <a:extLst>
              <a:ext uri="{FF2B5EF4-FFF2-40B4-BE49-F238E27FC236}">
                <a16:creationId xmlns:a16="http://schemas.microsoft.com/office/drawing/2014/main" id="{A87019B3-A325-037B-400A-BB0D902C76AC}"/>
              </a:ext>
            </a:extLst>
          </p:cNvPr>
          <p:cNvSpPr/>
          <p:nvPr/>
        </p:nvSpPr>
        <p:spPr>
          <a:xfrm>
            <a:off x="0" y="0"/>
            <a:ext cx="9144000" cy="425003"/>
          </a:xfrm>
          <a:prstGeom prst="rect">
            <a:avLst/>
          </a:prstGeom>
          <a:gradFill>
            <a:gsLst>
              <a:gs pos="0">
                <a:schemeClr val="accent1">
                  <a:lumMod val="5000"/>
                  <a:lumOff val="95000"/>
                </a:schemeClr>
              </a:gs>
              <a:gs pos="75000">
                <a:srgbClr val="00B050"/>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2000" dirty="0">
                <a:latin typeface="Meiryo UI" panose="020B0604030504040204" pitchFamily="50" charset="-128"/>
                <a:ea typeface="Meiryo UI" panose="020B0604030504040204" pitchFamily="50" charset="-128"/>
              </a:rPr>
              <a:t>4</a:t>
            </a:r>
            <a:r>
              <a:rPr lang="ja-JP" altLang="en-US" sz="2000" dirty="0">
                <a:latin typeface="Meiryo UI" panose="020B0604030504040204" pitchFamily="50" charset="-128"/>
                <a:ea typeface="Meiryo UI" panose="020B0604030504040204" pitchFamily="50" charset="-128"/>
              </a:rPr>
              <a:t>．被害想定の項目について</a:t>
            </a:r>
            <a:endParaRPr lang="en-US" altLang="ja-JP" sz="2000" dirty="0">
              <a:latin typeface="Meiryo UI" panose="020B0604030504040204" pitchFamily="50" charset="-128"/>
              <a:ea typeface="Meiryo UI" panose="020B0604030504040204" pitchFamily="50" charset="-128"/>
            </a:endParaRPr>
          </a:p>
        </p:txBody>
      </p:sp>
      <p:sp>
        <p:nvSpPr>
          <p:cNvPr id="5" name="正方形/長方形 4">
            <a:extLst>
              <a:ext uri="{FF2B5EF4-FFF2-40B4-BE49-F238E27FC236}">
                <a16:creationId xmlns:a16="http://schemas.microsoft.com/office/drawing/2014/main" id="{9A7C9C43-8714-01F1-B5AC-7CB80B438BA1}"/>
              </a:ext>
            </a:extLst>
          </p:cNvPr>
          <p:cNvSpPr/>
          <p:nvPr/>
        </p:nvSpPr>
        <p:spPr>
          <a:xfrm>
            <a:off x="140043" y="634314"/>
            <a:ext cx="8863914" cy="6145427"/>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角丸四角形 15">
            <a:extLst>
              <a:ext uri="{FF2B5EF4-FFF2-40B4-BE49-F238E27FC236}">
                <a16:creationId xmlns:a16="http://schemas.microsoft.com/office/drawing/2014/main" id="{B6A041F6-9A0E-6135-698E-B28A1554E0D0}"/>
              </a:ext>
            </a:extLst>
          </p:cNvPr>
          <p:cNvSpPr/>
          <p:nvPr/>
        </p:nvSpPr>
        <p:spPr>
          <a:xfrm>
            <a:off x="67210" y="480601"/>
            <a:ext cx="2434381" cy="321972"/>
          </a:xfrm>
          <a:prstGeom prst="roundRect">
            <a:avLst>
              <a:gd name="adj" fmla="val 20973"/>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a:latin typeface="Meiryo UI" panose="020B0604030504040204" pitchFamily="50" charset="-128"/>
                <a:ea typeface="Meiryo UI" panose="020B0604030504040204" pitchFamily="50" charset="-128"/>
              </a:rPr>
              <a:t>施設等の被害項目（案）</a:t>
            </a:r>
            <a:endParaRPr kumimoji="1" lang="ja-JP" altLang="en-US" sz="1600" dirty="0">
              <a:latin typeface="Meiryo UI" panose="020B0604030504040204" pitchFamily="50" charset="-128"/>
              <a:ea typeface="Meiryo UI" panose="020B0604030504040204" pitchFamily="50" charset="-128"/>
            </a:endParaRPr>
          </a:p>
        </p:txBody>
      </p:sp>
      <p:sp>
        <p:nvSpPr>
          <p:cNvPr id="7" name="スライド番号プレースホルダー 6">
            <a:extLst>
              <a:ext uri="{FF2B5EF4-FFF2-40B4-BE49-F238E27FC236}">
                <a16:creationId xmlns:a16="http://schemas.microsoft.com/office/drawing/2014/main" id="{71FBF474-1C98-EB9A-2A21-07D2E6FF9C7B}"/>
              </a:ext>
            </a:extLst>
          </p:cNvPr>
          <p:cNvSpPr>
            <a:spLocks noGrp="1"/>
          </p:cNvSpPr>
          <p:nvPr>
            <p:ph type="sldNum" sz="quarter" idx="12"/>
          </p:nvPr>
        </p:nvSpPr>
        <p:spPr>
          <a:xfrm>
            <a:off x="7019390" y="6379501"/>
            <a:ext cx="2057400" cy="365125"/>
          </a:xfrm>
        </p:spPr>
        <p:txBody>
          <a:bodyPr/>
          <a:lstStyle/>
          <a:p>
            <a:fld id="{72ACC13A-C490-4578-9842-9594D494F206}" type="slidenum">
              <a:rPr kumimoji="1" lang="ja-JP" altLang="en-US" sz="1200" smtClean="0">
                <a:latin typeface="Meiryo UI" panose="020B0604030504040204" pitchFamily="50" charset="-128"/>
                <a:ea typeface="Meiryo UI" panose="020B0604030504040204" pitchFamily="50" charset="-128"/>
              </a:rPr>
              <a:t>21</a:t>
            </a:fld>
            <a:endParaRPr kumimoji="1" lang="ja-JP" altLang="en-US" sz="1200" dirty="0">
              <a:latin typeface="Meiryo UI" panose="020B0604030504040204" pitchFamily="50" charset="-128"/>
              <a:ea typeface="Meiryo UI" panose="020B0604030504040204" pitchFamily="50" charset="-128"/>
            </a:endParaRPr>
          </a:p>
        </p:txBody>
      </p:sp>
      <p:sp>
        <p:nvSpPr>
          <p:cNvPr id="8" name="四角形: 角を丸くする 4">
            <a:extLst>
              <a:ext uri="{FF2B5EF4-FFF2-40B4-BE49-F238E27FC236}">
                <a16:creationId xmlns:a16="http://schemas.microsoft.com/office/drawing/2014/main" id="{897D6FC4-B245-429E-BF56-D3649B22BBD1}"/>
              </a:ext>
            </a:extLst>
          </p:cNvPr>
          <p:cNvSpPr/>
          <p:nvPr/>
        </p:nvSpPr>
        <p:spPr>
          <a:xfrm>
            <a:off x="459978" y="4210168"/>
            <a:ext cx="8219201" cy="819032"/>
          </a:xfrm>
          <a:prstGeom prst="roundRect">
            <a:avLst>
              <a:gd name="adj" fmla="val 16657"/>
            </a:avLst>
          </a:prstGeom>
          <a:solidFill>
            <a:schemeClr val="accent6">
              <a:lumMod val="40000"/>
              <a:lumOff val="60000"/>
            </a:schemeClr>
          </a:solidFill>
          <a:ln w="6350">
            <a:headEnd type="triangle"/>
          </a:ln>
        </p:spPr>
        <p:style>
          <a:lnRef idx="1">
            <a:schemeClr val="dk1"/>
          </a:lnRef>
          <a:fillRef idx="0">
            <a:schemeClr val="dk1"/>
          </a:fillRef>
          <a:effectRef idx="0">
            <a:schemeClr val="dk1"/>
          </a:effectRef>
          <a:fontRef idx="minor">
            <a:schemeClr val="tx1"/>
          </a:fontRef>
        </p:style>
        <p:txBody>
          <a:bodyPr rtlCol="0" anchor="t"/>
          <a:lstStyle/>
          <a:p>
            <a:pPr marL="216000" indent="-216000">
              <a:buFont typeface="Wingdings" panose="05000000000000000000" pitchFamily="2" charset="2"/>
              <a:buChar char="l"/>
            </a:pPr>
            <a:r>
              <a:rPr kumimoji="1" lang="ja-JP" altLang="en-US" sz="1400" b="1" dirty="0">
                <a:latin typeface="Meiryo UI" panose="020B0604030504040204" pitchFamily="50" charset="-128"/>
                <a:ea typeface="Meiryo UI" panose="020B0604030504040204" pitchFamily="50" charset="-128"/>
              </a:rPr>
              <a:t>平成</a:t>
            </a:r>
            <a:r>
              <a:rPr kumimoji="1" lang="en-US" altLang="ja-JP" sz="1400" b="1" dirty="0">
                <a:latin typeface="Meiryo UI" panose="020B0604030504040204" pitchFamily="50" charset="-128"/>
                <a:ea typeface="Meiryo UI" panose="020B0604030504040204" pitchFamily="50" charset="-128"/>
              </a:rPr>
              <a:t>26</a:t>
            </a:r>
            <a:r>
              <a:rPr kumimoji="1" lang="ja-JP" altLang="en-US" sz="1400" b="1" dirty="0">
                <a:latin typeface="Meiryo UI" panose="020B0604030504040204" pitchFamily="50" charset="-128"/>
                <a:ea typeface="Meiryo UI" panose="020B0604030504040204" pitchFamily="50" charset="-128"/>
              </a:rPr>
              <a:t>年の被害想定公表以降、通信を取り巻く状況は大きく変化しており、</a:t>
            </a:r>
            <a:r>
              <a:rPr lang="ja-JP" altLang="en-US" sz="1400" b="1" dirty="0">
                <a:latin typeface="Meiryo UI" panose="020B0604030504040204" pitchFamily="50" charset="-128"/>
                <a:ea typeface="Meiryo UI" panose="020B0604030504040204" pitchFamily="50" charset="-128"/>
              </a:rPr>
              <a:t>インターネットの普及は著しい。</a:t>
            </a:r>
            <a:r>
              <a:rPr kumimoji="1" lang="ja-JP" altLang="en-US" sz="1400" b="1" dirty="0">
                <a:latin typeface="Meiryo UI" panose="020B0604030504040204" pitchFamily="50" charset="-128"/>
                <a:ea typeface="Meiryo UI" panose="020B0604030504040204" pitchFamily="50" charset="-128"/>
              </a:rPr>
              <a:t>能登半島地震の振り返りにおいても、通信環境に関する課題</a:t>
            </a:r>
            <a:r>
              <a:rPr lang="ja-JP" altLang="en-US" sz="1400" b="1" dirty="0">
                <a:latin typeface="Meiryo UI" panose="020B0604030504040204" pitchFamily="50" charset="-128"/>
                <a:ea typeface="Meiryo UI" panose="020B0604030504040204" pitchFamily="50" charset="-128"/>
              </a:rPr>
              <a:t>を抽出しており</a:t>
            </a:r>
            <a:r>
              <a:rPr kumimoji="1" lang="ja-JP" altLang="en-US" sz="1400" b="1" dirty="0">
                <a:latin typeface="Meiryo UI" panose="020B0604030504040204" pitchFamily="50" charset="-128"/>
                <a:ea typeface="Meiryo UI" panose="020B0604030504040204" pitchFamily="50" charset="-128"/>
              </a:rPr>
              <a:t>、</a:t>
            </a:r>
            <a:r>
              <a:rPr kumimoji="1" lang="ja-JP" altLang="en-US" sz="1400" b="1" dirty="0">
                <a:solidFill>
                  <a:srgbClr val="FF0000"/>
                </a:solidFill>
                <a:latin typeface="Meiryo UI" panose="020B0604030504040204" pitchFamily="50" charset="-128"/>
                <a:ea typeface="Meiryo UI" panose="020B0604030504040204" pitchFamily="50" charset="-128"/>
              </a:rPr>
              <a:t>通信（インターネット）の被害</a:t>
            </a:r>
            <a:r>
              <a:rPr kumimoji="1" lang="ja-JP" altLang="en-US" sz="1400" b="1" dirty="0">
                <a:latin typeface="Meiryo UI" panose="020B0604030504040204" pitchFamily="50" charset="-128"/>
                <a:ea typeface="Meiryo UI" panose="020B0604030504040204" pitchFamily="50" charset="-128"/>
              </a:rPr>
              <a:t>について、</a:t>
            </a:r>
            <a:r>
              <a:rPr lang="ja-JP" altLang="en-US" sz="1400" b="1" dirty="0">
                <a:latin typeface="Meiryo UI" panose="020B0604030504040204" pitchFamily="50" charset="-128"/>
                <a:ea typeface="Meiryo UI" panose="020B0604030504040204" pitchFamily="50" charset="-128"/>
              </a:rPr>
              <a:t>新たに</a:t>
            </a:r>
            <a:r>
              <a:rPr kumimoji="1" lang="ja-JP" altLang="en-US" sz="1400" b="1" dirty="0">
                <a:latin typeface="Meiryo UI" panose="020B0604030504040204" pitchFamily="50" charset="-128"/>
                <a:ea typeface="Meiryo UI" panose="020B0604030504040204" pitchFamily="50" charset="-128"/>
              </a:rPr>
              <a:t>様相として整理し、今後災害シナリオへの反映を視野に、記載内容の検討を行う。</a:t>
            </a:r>
            <a:endParaRPr kumimoji="1" lang="en-US" altLang="ja-JP" sz="1400" b="1" dirty="0">
              <a:latin typeface="Meiryo UI" panose="020B0604030504040204" pitchFamily="50" charset="-128"/>
              <a:ea typeface="Meiryo UI" panose="020B0604030504040204" pitchFamily="50" charset="-128"/>
            </a:endParaRPr>
          </a:p>
        </p:txBody>
      </p:sp>
      <p:sp>
        <p:nvSpPr>
          <p:cNvPr id="55" name="正方形/長方形 54">
            <a:extLst>
              <a:ext uri="{FF2B5EF4-FFF2-40B4-BE49-F238E27FC236}">
                <a16:creationId xmlns:a16="http://schemas.microsoft.com/office/drawing/2014/main" id="{100B1CE4-9C20-4C0B-A35A-A8ABA1A1569B}"/>
              </a:ext>
            </a:extLst>
          </p:cNvPr>
          <p:cNvSpPr/>
          <p:nvPr/>
        </p:nvSpPr>
        <p:spPr>
          <a:xfrm>
            <a:off x="7019390" y="767938"/>
            <a:ext cx="1982087" cy="3893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200" dirty="0">
                <a:solidFill>
                  <a:schemeClr val="tx1"/>
                </a:solidFill>
                <a:latin typeface="Meiryo UI" panose="020B0604030504040204" pitchFamily="50" charset="-128"/>
                <a:ea typeface="Meiryo UI" panose="020B0604030504040204" pitchFamily="50" charset="-128"/>
              </a:rPr>
              <a:t>●　 ：定量評価項目</a:t>
            </a:r>
            <a:endParaRPr kumimoji="1" lang="en-US" altLang="ja-JP" sz="1200" dirty="0">
              <a:solidFill>
                <a:schemeClr val="tx1"/>
              </a:solidFill>
              <a:latin typeface="Meiryo UI" panose="020B0604030504040204" pitchFamily="50" charset="-128"/>
              <a:ea typeface="Meiryo UI" panose="020B0604030504040204" pitchFamily="50" charset="-128"/>
            </a:endParaRPr>
          </a:p>
          <a:p>
            <a:r>
              <a:rPr lang="ja-JP" altLang="en-US" sz="1200" dirty="0">
                <a:solidFill>
                  <a:schemeClr val="tx1"/>
                </a:solidFill>
                <a:latin typeface="Meiryo UI" panose="020B0604030504040204" pitchFamily="50" charset="-128"/>
                <a:ea typeface="Meiryo UI" panose="020B0604030504040204" pitchFamily="50" charset="-128"/>
              </a:rPr>
              <a:t>様相：様相として示す項目</a:t>
            </a:r>
            <a:endParaRPr kumimoji="1" lang="en-US" altLang="ja-JP" sz="1200" dirty="0">
              <a:solidFill>
                <a:schemeClr val="tx1"/>
              </a:solidFill>
              <a:latin typeface="Meiryo UI" panose="020B0604030504040204" pitchFamily="50" charset="-128"/>
              <a:ea typeface="Meiryo UI" panose="020B0604030504040204" pitchFamily="50" charset="-128"/>
            </a:endParaRPr>
          </a:p>
        </p:txBody>
      </p:sp>
      <p:graphicFrame>
        <p:nvGraphicFramePr>
          <p:cNvPr id="13" name="表 12">
            <a:extLst>
              <a:ext uri="{FF2B5EF4-FFF2-40B4-BE49-F238E27FC236}">
                <a16:creationId xmlns:a16="http://schemas.microsoft.com/office/drawing/2014/main" id="{2F4BBD0E-0872-424A-9264-3F6643BB96AD}"/>
              </a:ext>
            </a:extLst>
          </p:cNvPr>
          <p:cNvGraphicFramePr>
            <a:graphicFrameLocks noGrp="1"/>
          </p:cNvGraphicFramePr>
          <p:nvPr>
            <p:extLst>
              <p:ext uri="{D42A27DB-BD31-4B8C-83A1-F6EECF244321}">
                <p14:modId xmlns:p14="http://schemas.microsoft.com/office/powerpoint/2010/main" val="1378558903"/>
              </p:ext>
            </p:extLst>
          </p:nvPr>
        </p:nvGraphicFramePr>
        <p:xfrm>
          <a:off x="462399" y="1227958"/>
          <a:ext cx="8219201" cy="2772899"/>
        </p:xfrm>
        <a:graphic>
          <a:graphicData uri="http://schemas.openxmlformats.org/drawingml/2006/table">
            <a:tbl>
              <a:tblPr firstRow="1" bandCol="1">
                <a:tableStyleId>{5C22544A-7EE6-4342-B048-85BDC9FD1C3A}</a:tableStyleId>
              </a:tblPr>
              <a:tblGrid>
                <a:gridCol w="324364">
                  <a:extLst>
                    <a:ext uri="{9D8B030D-6E8A-4147-A177-3AD203B41FA5}">
                      <a16:colId xmlns:a16="http://schemas.microsoft.com/office/drawing/2014/main" val="2097511136"/>
                    </a:ext>
                  </a:extLst>
                </a:gridCol>
                <a:gridCol w="1873250">
                  <a:extLst>
                    <a:ext uri="{9D8B030D-6E8A-4147-A177-3AD203B41FA5}">
                      <a16:colId xmlns:a16="http://schemas.microsoft.com/office/drawing/2014/main" val="415934356"/>
                    </a:ext>
                  </a:extLst>
                </a:gridCol>
                <a:gridCol w="584200">
                  <a:extLst>
                    <a:ext uri="{9D8B030D-6E8A-4147-A177-3AD203B41FA5}">
                      <a16:colId xmlns:a16="http://schemas.microsoft.com/office/drawing/2014/main" val="2861564238"/>
                    </a:ext>
                  </a:extLst>
                </a:gridCol>
                <a:gridCol w="596900">
                  <a:extLst>
                    <a:ext uri="{9D8B030D-6E8A-4147-A177-3AD203B41FA5}">
                      <a16:colId xmlns:a16="http://schemas.microsoft.com/office/drawing/2014/main" val="2529642703"/>
                    </a:ext>
                  </a:extLst>
                </a:gridCol>
                <a:gridCol w="590550">
                  <a:extLst>
                    <a:ext uri="{9D8B030D-6E8A-4147-A177-3AD203B41FA5}">
                      <a16:colId xmlns:a16="http://schemas.microsoft.com/office/drawing/2014/main" val="4279418861"/>
                    </a:ext>
                  </a:extLst>
                </a:gridCol>
                <a:gridCol w="4249937">
                  <a:extLst>
                    <a:ext uri="{9D8B030D-6E8A-4147-A177-3AD203B41FA5}">
                      <a16:colId xmlns:a16="http://schemas.microsoft.com/office/drawing/2014/main" val="3486062304"/>
                    </a:ext>
                  </a:extLst>
                </a:gridCol>
              </a:tblGrid>
              <a:tr h="186019">
                <a:tc rowSpan="2">
                  <a:txBody>
                    <a:bodyPr/>
                    <a:lstStyle/>
                    <a:p>
                      <a:pPr algn="ctr" fontAlgn="ctr"/>
                      <a:r>
                        <a:rPr lang="ja-JP" altLang="en-US" sz="1200" b="1" i="0" u="none" strike="noStrike" dirty="0">
                          <a:solidFill>
                            <a:schemeClr val="bg1"/>
                          </a:solidFill>
                          <a:effectLst/>
                          <a:latin typeface="Meiryo UI" panose="020B0604030504040204" pitchFamily="50" charset="-128"/>
                          <a:ea typeface="Meiryo UI" panose="020B0604030504040204" pitchFamily="50" charset="-128"/>
                        </a:rPr>
                        <a:t>項目</a:t>
                      </a:r>
                      <a:endParaRPr lang="zh-TW" altLang="en-US" sz="1200" b="1" i="0" u="none" strike="noStrike" dirty="0">
                        <a:solidFill>
                          <a:schemeClr val="bg1"/>
                        </a:solidFill>
                        <a:effectLst/>
                        <a:latin typeface="Meiryo UI" panose="020B0604030504040204" pitchFamily="50" charset="-128"/>
                        <a:ea typeface="Meiryo UI" panose="020B0604030504040204" pitchFamily="50" charset="-128"/>
                      </a:endParaRPr>
                    </a:p>
                  </a:txBody>
                  <a:tcPr marL="6092" marR="6092" marT="6092" marB="0" anchor="ctr">
                    <a:lnR w="127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tcPr>
                </a:tc>
                <a:tc rowSpan="2">
                  <a:txBody>
                    <a:bodyPr/>
                    <a:lstStyle/>
                    <a:p>
                      <a:pPr algn="ctr" fontAlgn="ctr"/>
                      <a:r>
                        <a:rPr lang="zh-TW" altLang="en-US" sz="1200" u="none" strike="noStrike" dirty="0">
                          <a:effectLst/>
                          <a:latin typeface="Meiryo UI" panose="020B0604030504040204" pitchFamily="50" charset="-128"/>
                          <a:ea typeface="Meiryo UI" panose="020B0604030504040204" pitchFamily="50" charset="-128"/>
                        </a:rPr>
                        <a:t>被害想定項目</a:t>
                      </a:r>
                      <a:endParaRPr lang="zh-TW" altLang="en-US" sz="1200" b="1" i="0" u="none" strike="noStrike" dirty="0">
                        <a:solidFill>
                          <a:srgbClr val="000000"/>
                        </a:solidFill>
                        <a:effectLst/>
                        <a:latin typeface="Meiryo UI" panose="020B0604030504040204" pitchFamily="50" charset="-128"/>
                        <a:ea typeface="Meiryo UI" panose="020B0604030504040204" pitchFamily="50" charset="-128"/>
                      </a:endParaRPr>
                    </a:p>
                  </a:txBody>
                  <a:tcPr marL="6092" marR="6092" marT="609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tcPr>
                </a:tc>
                <a:tc gridSpan="3">
                  <a:txBody>
                    <a:bodyPr/>
                    <a:lstStyle/>
                    <a:p>
                      <a:pPr algn="ctr" fontAlgn="ctr"/>
                      <a:r>
                        <a:rPr lang="ja-JP" altLang="en-US" sz="1200" u="none" strike="noStrike" dirty="0">
                          <a:effectLst/>
                          <a:latin typeface="Meiryo UI" panose="020B0604030504040204" pitchFamily="50" charset="-128"/>
                          <a:ea typeface="Meiryo UI" panose="020B0604030504040204" pitchFamily="50" charset="-128"/>
                        </a:rPr>
                        <a:t>大阪府</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6092" marR="6092" marT="609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rowSpan="2">
                  <a:txBody>
                    <a:bodyPr/>
                    <a:lstStyle/>
                    <a:p>
                      <a:pPr algn="ctr" fontAlgn="ctr"/>
                      <a:r>
                        <a:rPr lang="ja-JP" altLang="en-US" sz="1200" b="1" i="0" u="none" strike="noStrike" dirty="0">
                          <a:solidFill>
                            <a:schemeClr val="bg1"/>
                          </a:solidFill>
                          <a:effectLst/>
                          <a:latin typeface="Meiryo UI" panose="020B0604030504040204" pitchFamily="50" charset="-128"/>
                          <a:ea typeface="Meiryo UI" panose="020B0604030504040204" pitchFamily="50" charset="-128"/>
                        </a:rPr>
                        <a:t>項目の内容</a:t>
                      </a:r>
                    </a:p>
                  </a:txBody>
                  <a:tcPr marL="6092" marR="6092" marT="6092" marB="0" anchor="ctr">
                    <a:lnL w="127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277155700"/>
                  </a:ext>
                </a:extLst>
              </a:tr>
              <a:tr h="366040">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ja-JP" altLang="en-US" sz="1200" b="1" u="none" strike="noStrike" dirty="0">
                          <a:solidFill>
                            <a:schemeClr val="tx1"/>
                          </a:solidFill>
                          <a:effectLst/>
                          <a:latin typeface="Meiryo UI" panose="020B0604030504040204" pitchFamily="50" charset="-128"/>
                          <a:ea typeface="Meiryo UI" panose="020B0604030504040204" pitchFamily="50" charset="-128"/>
                        </a:rPr>
                        <a:t>今回</a:t>
                      </a:r>
                      <a:br>
                        <a:rPr lang="ja-JP" altLang="en-US" sz="1200" b="1" u="none" strike="noStrike" dirty="0">
                          <a:solidFill>
                            <a:schemeClr val="tx1"/>
                          </a:solidFill>
                          <a:effectLst/>
                          <a:latin typeface="Meiryo UI" panose="020B0604030504040204" pitchFamily="50" charset="-128"/>
                          <a:ea typeface="Meiryo UI" panose="020B0604030504040204" pitchFamily="50" charset="-128"/>
                        </a:rPr>
                      </a:br>
                      <a:r>
                        <a:rPr lang="ja-JP" altLang="en-US" sz="1200" b="1" u="none" strike="noStrike" dirty="0">
                          <a:solidFill>
                            <a:schemeClr val="tx1"/>
                          </a:solidFill>
                          <a:effectLst/>
                          <a:latin typeface="Meiryo UI" panose="020B0604030504040204" pitchFamily="50" charset="-128"/>
                          <a:ea typeface="Meiryo UI" panose="020B0604030504040204" pitchFamily="50" charset="-128"/>
                        </a:rPr>
                        <a:t>（案）</a:t>
                      </a:r>
                      <a:endParaRPr lang="ja-JP" altLang="en-US" sz="1200" b="1" i="0" u="none" strike="noStrike" dirty="0">
                        <a:solidFill>
                          <a:schemeClr val="tx1"/>
                        </a:solidFill>
                        <a:effectLst/>
                        <a:latin typeface="Meiryo UI" panose="020B0604030504040204" pitchFamily="50" charset="-128"/>
                        <a:ea typeface="Meiryo UI" panose="020B0604030504040204" pitchFamily="50" charset="-128"/>
                      </a:endParaRPr>
                    </a:p>
                  </a:txBody>
                  <a:tcPr marL="6092" marR="6092" marT="6092" marB="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4">
                        <a:lumMod val="60000"/>
                        <a:lumOff val="40000"/>
                      </a:schemeClr>
                    </a:solidFill>
                  </a:tcPr>
                </a:tc>
                <a:tc>
                  <a:txBody>
                    <a:bodyPr/>
                    <a:lstStyle/>
                    <a:p>
                      <a:pPr algn="ctr" fontAlgn="ctr"/>
                      <a:r>
                        <a:rPr lang="en-US" sz="1200" b="1" u="none" strike="noStrike" dirty="0">
                          <a:solidFill>
                            <a:schemeClr val="bg1"/>
                          </a:solidFill>
                          <a:effectLst/>
                          <a:latin typeface="Meiryo UI" panose="020B0604030504040204" pitchFamily="50" charset="-128"/>
                          <a:ea typeface="Meiryo UI" panose="020B0604030504040204" pitchFamily="50" charset="-128"/>
                        </a:rPr>
                        <a:t>H26</a:t>
                      </a:r>
                    </a:p>
                    <a:p>
                      <a:pPr algn="ctr" fontAlgn="ctr"/>
                      <a:r>
                        <a:rPr lang="ja-JP" altLang="en-US" sz="1000" b="1" i="0" u="none" strike="noStrike" dirty="0">
                          <a:solidFill>
                            <a:schemeClr val="bg1"/>
                          </a:solidFill>
                          <a:effectLst/>
                          <a:latin typeface="Meiryo UI" panose="020B0604030504040204" pitchFamily="50" charset="-128"/>
                          <a:ea typeface="Meiryo UI" panose="020B0604030504040204" pitchFamily="50" charset="-128"/>
                        </a:rPr>
                        <a:t>南トラ</a:t>
                      </a:r>
                      <a:endParaRPr lang="en-US" sz="1000" b="1" i="0" u="none" strike="noStrike" dirty="0">
                        <a:solidFill>
                          <a:schemeClr val="bg1"/>
                        </a:solidFill>
                        <a:effectLst/>
                        <a:latin typeface="Meiryo UI" panose="020B0604030504040204" pitchFamily="50" charset="-128"/>
                        <a:ea typeface="Meiryo UI" panose="020B0604030504040204" pitchFamily="50" charset="-128"/>
                      </a:endParaRPr>
                    </a:p>
                  </a:txBody>
                  <a:tcPr marL="6092" marR="6092" marT="6092" marB="0"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algn="ctr" fontAlgn="ctr"/>
                      <a:r>
                        <a:rPr lang="en-US" sz="1200" b="1" u="none" strike="noStrike" dirty="0">
                          <a:solidFill>
                            <a:schemeClr val="bg1"/>
                          </a:solidFill>
                          <a:effectLst/>
                          <a:latin typeface="Meiryo UI" panose="020B0604030504040204" pitchFamily="50" charset="-128"/>
                          <a:ea typeface="Meiryo UI" panose="020B0604030504040204" pitchFamily="50" charset="-128"/>
                        </a:rPr>
                        <a:t>H19</a:t>
                      </a:r>
                    </a:p>
                    <a:p>
                      <a:pPr algn="ctr" fontAlgn="ctr"/>
                      <a:r>
                        <a:rPr lang="ja-JP" altLang="en-US" sz="1000" b="1" i="0" u="none" strike="noStrike" dirty="0">
                          <a:solidFill>
                            <a:schemeClr val="bg1"/>
                          </a:solidFill>
                          <a:effectLst/>
                          <a:latin typeface="Meiryo UI" panose="020B0604030504040204" pitchFamily="50" charset="-128"/>
                          <a:ea typeface="Meiryo UI" panose="020B0604030504040204" pitchFamily="50" charset="-128"/>
                        </a:rPr>
                        <a:t>直下型</a:t>
                      </a:r>
                      <a:endParaRPr lang="en-US" sz="1000" b="1" i="0" u="none" strike="noStrike" dirty="0">
                        <a:solidFill>
                          <a:schemeClr val="bg1"/>
                        </a:solidFill>
                        <a:effectLst/>
                        <a:latin typeface="Meiryo UI" panose="020B0604030504040204" pitchFamily="50" charset="-128"/>
                        <a:ea typeface="Meiryo UI" panose="020B0604030504040204" pitchFamily="50" charset="-128"/>
                      </a:endParaRPr>
                    </a:p>
                  </a:txBody>
                  <a:tcPr marL="6092" marR="6092" marT="6092"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vMerge="1">
                  <a:txBody>
                    <a:bodyPr/>
                    <a:lstStyle/>
                    <a:p>
                      <a:pPr algn="ctr" fontAlgn="ctr"/>
                      <a:endParaRPr lang="en-US" sz="1000" b="1" i="0" u="none" strike="noStrike" dirty="0">
                        <a:solidFill>
                          <a:schemeClr val="bg1"/>
                        </a:solidFill>
                        <a:effectLst/>
                        <a:latin typeface="Meiryo UI" panose="020B0604030504040204" pitchFamily="50" charset="-128"/>
                        <a:ea typeface="Meiryo UI" panose="020B0604030504040204" pitchFamily="50" charset="-128"/>
                      </a:endParaRPr>
                    </a:p>
                  </a:txBody>
                  <a:tcPr marL="6092" marR="6092" marT="6092"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592995069"/>
                  </a:ext>
                </a:extLst>
              </a:tr>
              <a:tr h="320777">
                <a:tc rowSpan="7">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lang="ja-JP" altLang="en-US" sz="1200" u="none" strike="noStrike" dirty="0">
                          <a:effectLst/>
                          <a:latin typeface="Meiryo UI" panose="020B0604030504040204" pitchFamily="50" charset="-128"/>
                          <a:ea typeface="Meiryo UI" panose="020B0604030504040204" pitchFamily="50" charset="-128"/>
                        </a:rPr>
                        <a:t>ライフライン被害</a:t>
                      </a:r>
                    </a:p>
                  </a:txBody>
                  <a:tcPr marL="6092" marR="6092" marT="6092" marB="0" vert="eaVert" anchor="ct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ctr"/>
                      <a:r>
                        <a:rPr lang="ja-JP" altLang="en-US" sz="1200" u="none" strike="noStrike" dirty="0">
                          <a:effectLst/>
                          <a:latin typeface="Meiryo UI" panose="020B0604030504040204" pitchFamily="50" charset="-128"/>
                          <a:ea typeface="Meiryo UI" panose="020B0604030504040204" pitchFamily="50" charset="-128"/>
                        </a:rPr>
                        <a:t>上水道の被害</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6092" marR="6092" marT="6092" marB="0" anchor="ctr">
                    <a:lnT w="38100" cap="flat" cmpd="sng" algn="ctr">
                      <a:solidFill>
                        <a:schemeClr val="bg1"/>
                      </a:solidFill>
                      <a:prstDash val="solid"/>
                      <a:round/>
                      <a:headEnd type="none" w="med" len="med"/>
                      <a:tailEnd type="none" w="med" len="med"/>
                    </a:lnT>
                  </a:tcPr>
                </a:tc>
                <a:tc>
                  <a:txBody>
                    <a:bodyPr/>
                    <a:lstStyle/>
                    <a:p>
                      <a:pPr algn="ctr" fontAlgn="ctr"/>
                      <a:r>
                        <a:rPr lang="ja-JP" altLang="en-US" sz="1200" u="none" strike="noStrike" dirty="0">
                          <a:effectLst/>
                          <a:latin typeface="Meiryo UI" panose="020B0604030504040204" pitchFamily="50" charset="-128"/>
                          <a:ea typeface="Meiryo UI" panose="020B0604030504040204" pitchFamily="50" charset="-128"/>
                        </a:rPr>
                        <a:t>●</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6092" marR="6092" marT="6092" marB="0" anchor="ct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ja-JP" altLang="en-US" sz="1200" u="none" strike="noStrike" dirty="0">
                          <a:effectLst/>
                          <a:latin typeface="Meiryo UI" panose="020B0604030504040204" pitchFamily="50" charset="-128"/>
                          <a:ea typeface="Meiryo UI" panose="020B0604030504040204" pitchFamily="50" charset="-128"/>
                        </a:rPr>
                        <a:t>●</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6092" marR="6092" marT="6092" marB="0" anchor="ctr">
                    <a:lnT w="38100" cap="flat" cmpd="sng" algn="ctr">
                      <a:solidFill>
                        <a:schemeClr val="bg1"/>
                      </a:solidFill>
                      <a:prstDash val="solid"/>
                      <a:round/>
                      <a:headEnd type="none" w="med" len="med"/>
                      <a:tailEnd type="none" w="med" len="med"/>
                    </a:lnT>
                  </a:tcPr>
                </a:tc>
                <a:tc>
                  <a:txBody>
                    <a:bodyPr/>
                    <a:lstStyle/>
                    <a:p>
                      <a:pPr algn="ctr" fontAlgn="ctr"/>
                      <a:r>
                        <a:rPr lang="ja-JP" altLang="en-US" sz="1200" u="none" strike="noStrike">
                          <a:effectLst/>
                          <a:latin typeface="Meiryo UI" panose="020B0604030504040204" pitchFamily="50" charset="-128"/>
                          <a:ea typeface="Meiryo UI" panose="020B0604030504040204" pitchFamily="50" charset="-128"/>
                        </a:rPr>
                        <a:t>●</a:t>
                      </a: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6092" marR="6092" marT="6092" marB="0" anchor="ctr">
                    <a:lnT w="38100" cap="flat" cmpd="sng" algn="ctr">
                      <a:solidFill>
                        <a:schemeClr val="bg1"/>
                      </a:solidFill>
                      <a:prstDash val="solid"/>
                      <a:round/>
                      <a:headEnd type="none" w="med" len="med"/>
                      <a:tailEnd type="none" w="med" len="med"/>
                    </a:lnT>
                  </a:tcPr>
                </a:tc>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断水人口、断水率</a:t>
                      </a:r>
                    </a:p>
                  </a:txBody>
                  <a:tcPr marL="6092" marR="6092" marT="6092" marB="0" anchor="ctr">
                    <a:lnT w="381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157574184"/>
                  </a:ext>
                </a:extLst>
              </a:tr>
              <a:tr h="287413">
                <a:tc vMerge="1">
                  <a:txBody>
                    <a:bodyPr/>
                    <a:lstStyle/>
                    <a:p>
                      <a:endParaRPr kumimoji="1" lang="ja-JP" altLang="en-US"/>
                    </a:p>
                  </a:txBody>
                  <a:tcPr/>
                </a:tc>
                <a:tc>
                  <a:txBody>
                    <a:bodyPr/>
                    <a:lstStyle/>
                    <a:p>
                      <a:pPr algn="l" fontAlgn="ctr"/>
                      <a:r>
                        <a:rPr lang="ja-JP" altLang="en-US" sz="1200" u="none" strike="noStrike" dirty="0">
                          <a:effectLst/>
                          <a:latin typeface="Meiryo UI" panose="020B0604030504040204" pitchFamily="50" charset="-128"/>
                          <a:ea typeface="Meiryo UI" panose="020B0604030504040204" pitchFamily="50" charset="-128"/>
                        </a:rPr>
                        <a:t>下水道の被害</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6092" marR="6092" marT="6092" marB="0" anchor="ctr"/>
                </a:tc>
                <a:tc>
                  <a:txBody>
                    <a:bodyPr/>
                    <a:lstStyle/>
                    <a:p>
                      <a:pPr algn="ctr" fontAlgn="ctr"/>
                      <a:r>
                        <a:rPr lang="ja-JP" altLang="en-US" sz="1200" u="none" strike="noStrike" dirty="0">
                          <a:effectLst/>
                          <a:latin typeface="Meiryo UI" panose="020B0604030504040204" pitchFamily="50" charset="-128"/>
                          <a:ea typeface="Meiryo UI" panose="020B0604030504040204" pitchFamily="50" charset="-128"/>
                        </a:rPr>
                        <a:t>●</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6092" marR="6092" marT="6092"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ja-JP" altLang="en-US" sz="1200" u="none" strike="noStrike">
                          <a:effectLst/>
                          <a:latin typeface="Meiryo UI" panose="020B0604030504040204" pitchFamily="50" charset="-128"/>
                          <a:ea typeface="Meiryo UI" panose="020B0604030504040204" pitchFamily="50" charset="-128"/>
                        </a:rPr>
                        <a:t>●</a:t>
                      </a: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6092" marR="6092" marT="6092" marB="0" anchor="ctr"/>
                </a:tc>
                <a:tc>
                  <a:txBody>
                    <a:bodyPr/>
                    <a:lstStyle/>
                    <a:p>
                      <a:pPr algn="ctr" fontAlgn="ctr"/>
                      <a:r>
                        <a:rPr lang="ja-JP" altLang="en-US" sz="1200" u="none" strike="noStrike">
                          <a:effectLst/>
                          <a:latin typeface="Meiryo UI" panose="020B0604030504040204" pitchFamily="50" charset="-128"/>
                          <a:ea typeface="Meiryo UI" panose="020B0604030504040204" pitchFamily="50" charset="-128"/>
                        </a:rPr>
                        <a:t>ー</a:t>
                      </a: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6092" marR="6092" marT="6092" marB="0" anchor="ctr"/>
                </a:tc>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機能支障人口</a:t>
                      </a:r>
                    </a:p>
                  </a:txBody>
                  <a:tcPr marL="6092" marR="6092" marT="6092" marB="0" anchor="ctr"/>
                </a:tc>
                <a:extLst>
                  <a:ext uri="{0D108BD9-81ED-4DB2-BD59-A6C34878D82A}">
                    <a16:rowId xmlns:a16="http://schemas.microsoft.com/office/drawing/2014/main" val="3926092097"/>
                  </a:ext>
                </a:extLst>
              </a:tr>
              <a:tr h="320777">
                <a:tc vMerge="1">
                  <a:txBody>
                    <a:bodyPr/>
                    <a:lstStyle/>
                    <a:p>
                      <a:pPr algn="l" fontAlgn="ct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6092" marR="6092" marT="6092" marB="0" anchor="ctr">
                    <a:lnT w="12700" cap="flat" cmpd="sng" algn="ctr">
                      <a:solidFill>
                        <a:schemeClr val="bg1"/>
                      </a:solidFill>
                      <a:prstDash val="solid"/>
                      <a:round/>
                      <a:headEnd type="none" w="med" len="med"/>
                      <a:tailEnd type="none" w="med" len="med"/>
                    </a:lnT>
                  </a:tcPr>
                </a:tc>
                <a:tc>
                  <a:txBody>
                    <a:bodyPr/>
                    <a:lstStyle/>
                    <a:p>
                      <a:pPr algn="l" fontAlgn="ctr"/>
                      <a:r>
                        <a:rPr lang="ja-JP" altLang="en-US" sz="1200" u="none" strike="noStrike" dirty="0">
                          <a:effectLst/>
                          <a:latin typeface="Meiryo UI" panose="020B0604030504040204" pitchFamily="50" charset="-128"/>
                          <a:ea typeface="Meiryo UI" panose="020B0604030504040204" pitchFamily="50" charset="-128"/>
                        </a:rPr>
                        <a:t>電力の被害</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6092" marR="6092" marT="6092" marB="0" anchor="ctr"/>
                </a:tc>
                <a:tc>
                  <a:txBody>
                    <a:bodyPr/>
                    <a:lstStyle/>
                    <a:p>
                      <a:pPr algn="ctr" fontAlgn="ctr"/>
                      <a:r>
                        <a:rPr lang="ja-JP" altLang="en-US" sz="1200" u="none" strike="noStrike" dirty="0">
                          <a:effectLst/>
                          <a:latin typeface="Meiryo UI" panose="020B0604030504040204" pitchFamily="50" charset="-128"/>
                          <a:ea typeface="Meiryo UI" panose="020B0604030504040204" pitchFamily="50" charset="-128"/>
                        </a:rPr>
                        <a:t>●</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6092" marR="6092" marT="6092" marB="0" anchor="ctr">
                    <a:lnT w="12700" cap="flat" cmpd="sng" algn="ctr">
                      <a:solidFill>
                        <a:schemeClr val="bg1"/>
                      </a:solidFill>
                      <a:prstDash val="solid"/>
                      <a:round/>
                      <a:headEnd type="none" w="med" len="med"/>
                      <a:tailEnd type="none" w="med" len="med"/>
                    </a:lnT>
                  </a:tcPr>
                </a:tc>
                <a:tc>
                  <a:txBody>
                    <a:bodyPr/>
                    <a:lstStyle/>
                    <a:p>
                      <a:pPr algn="ctr" fontAlgn="ctr"/>
                      <a:r>
                        <a:rPr lang="ja-JP" altLang="en-US" sz="1200" u="none" strike="noStrike" dirty="0">
                          <a:effectLst/>
                          <a:latin typeface="Meiryo UI" panose="020B0604030504040204" pitchFamily="50" charset="-128"/>
                          <a:ea typeface="Meiryo UI" panose="020B0604030504040204" pitchFamily="50" charset="-128"/>
                        </a:rPr>
                        <a:t>●</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6092" marR="6092" marT="6092" marB="0" anchor="ctr"/>
                </a:tc>
                <a:tc>
                  <a:txBody>
                    <a:bodyPr/>
                    <a:lstStyle/>
                    <a:p>
                      <a:pPr algn="ctr" fontAlgn="ctr"/>
                      <a:r>
                        <a:rPr lang="ja-JP" altLang="en-US" sz="1200" u="none" strike="noStrike" dirty="0">
                          <a:effectLst/>
                          <a:latin typeface="Meiryo UI" panose="020B0604030504040204" pitchFamily="50" charset="-128"/>
                          <a:ea typeface="Meiryo UI" panose="020B0604030504040204" pitchFamily="50" charset="-128"/>
                        </a:rPr>
                        <a:t>●</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6092" marR="6092" marT="6092" marB="0" anchor="ctr"/>
                </a:tc>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停電軒数</a:t>
                      </a:r>
                    </a:p>
                  </a:txBody>
                  <a:tcPr marL="6092" marR="6092" marT="6092" marB="0" anchor="ctr"/>
                </a:tc>
                <a:extLst>
                  <a:ext uri="{0D108BD9-81ED-4DB2-BD59-A6C34878D82A}">
                    <a16:rowId xmlns:a16="http://schemas.microsoft.com/office/drawing/2014/main" val="1804545952"/>
                  </a:ext>
                </a:extLst>
              </a:tr>
              <a:tr h="320777">
                <a:tc vMerge="1">
                  <a:txBody>
                    <a:bodyPr/>
                    <a:lstStyle/>
                    <a:p>
                      <a:pPr algn="l" fontAlgn="ctr"/>
                      <a:endParaRPr lang="zh-TW"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6092" marR="6092" marT="6092" marB="0" anchor="ctr"/>
                </a:tc>
                <a:tc>
                  <a:txBody>
                    <a:bodyPr/>
                    <a:lstStyle/>
                    <a:p>
                      <a:pPr algn="l" fontAlgn="ctr"/>
                      <a:r>
                        <a:rPr lang="zh-TW" altLang="en-US" sz="1200" u="none" strike="noStrike" dirty="0">
                          <a:effectLst/>
                          <a:latin typeface="Meiryo UI" panose="020B0604030504040204" pitchFamily="50" charset="-128"/>
                          <a:ea typeface="Meiryo UI" panose="020B0604030504040204" pitchFamily="50" charset="-128"/>
                        </a:rPr>
                        <a:t>通信（固定電話）</a:t>
                      </a:r>
                      <a:r>
                        <a:rPr lang="ja-JP" altLang="en-US" sz="1200" u="none" strike="noStrike" dirty="0">
                          <a:effectLst/>
                          <a:latin typeface="Meiryo UI" panose="020B0604030504040204" pitchFamily="50" charset="-128"/>
                          <a:ea typeface="Meiryo UI" panose="020B0604030504040204" pitchFamily="50" charset="-128"/>
                        </a:rPr>
                        <a:t>の被害</a:t>
                      </a:r>
                      <a:endParaRPr lang="zh-TW"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6092" marR="6092" marT="6092" marB="0" anchor="ctr"/>
                </a:tc>
                <a:tc>
                  <a:txBody>
                    <a:bodyPr/>
                    <a:lstStyle/>
                    <a:p>
                      <a:pPr algn="ctr" fontAlgn="ctr"/>
                      <a:r>
                        <a:rPr lang="ja-JP" altLang="en-US" sz="1200" u="none" strike="noStrike" dirty="0">
                          <a:effectLst/>
                          <a:latin typeface="Meiryo UI" panose="020B0604030504040204" pitchFamily="50" charset="-128"/>
                          <a:ea typeface="Meiryo UI" panose="020B0604030504040204" pitchFamily="50" charset="-128"/>
                        </a:rPr>
                        <a:t>●</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6092" marR="6092" marT="6092" marB="0" anchor="ctr"/>
                </a:tc>
                <a:tc>
                  <a:txBody>
                    <a:bodyPr/>
                    <a:lstStyle/>
                    <a:p>
                      <a:pPr algn="ctr" fontAlgn="ctr"/>
                      <a:r>
                        <a:rPr lang="ja-JP" altLang="en-US" sz="1200" u="none" strike="noStrike" dirty="0">
                          <a:effectLst/>
                          <a:latin typeface="Meiryo UI" panose="020B0604030504040204" pitchFamily="50" charset="-128"/>
                          <a:ea typeface="Meiryo UI" panose="020B0604030504040204" pitchFamily="50" charset="-128"/>
                        </a:rPr>
                        <a:t>●</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6092" marR="6092" marT="6092" marB="0" anchor="ctr"/>
                </a:tc>
                <a:tc>
                  <a:txBody>
                    <a:bodyPr/>
                    <a:lstStyle/>
                    <a:p>
                      <a:pPr algn="ctr" fontAlgn="ctr"/>
                      <a:r>
                        <a:rPr lang="ja-JP" altLang="en-US" sz="1200" u="none" strike="noStrike" dirty="0">
                          <a:effectLst/>
                          <a:latin typeface="Meiryo UI" panose="020B0604030504040204" pitchFamily="50" charset="-128"/>
                          <a:ea typeface="Meiryo UI" panose="020B0604030504040204" pitchFamily="50" charset="-128"/>
                        </a:rPr>
                        <a:t>●</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6092" marR="6092" marT="6092" marB="0" anchor="ctr"/>
                </a:tc>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不通回線数</a:t>
                      </a:r>
                    </a:p>
                  </a:txBody>
                  <a:tcPr marL="6092" marR="6092" marT="6092" marB="0" anchor="ctr"/>
                </a:tc>
                <a:extLst>
                  <a:ext uri="{0D108BD9-81ED-4DB2-BD59-A6C34878D82A}">
                    <a16:rowId xmlns:a16="http://schemas.microsoft.com/office/drawing/2014/main" val="1028607789"/>
                  </a:ext>
                </a:extLst>
              </a:tr>
              <a:tr h="320777">
                <a:tc vMerge="1">
                  <a:txBody>
                    <a:bodyPr/>
                    <a:lstStyle/>
                    <a:p>
                      <a:pPr algn="l" fontAlgn="ct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6092" marR="6092" marT="6092" marB="0" anchor="ctr"/>
                </a:tc>
                <a:tc>
                  <a:txBody>
                    <a:bodyPr/>
                    <a:lstStyle/>
                    <a:p>
                      <a:pPr algn="l" fontAlgn="ctr"/>
                      <a:r>
                        <a:rPr lang="zh-TW" altLang="en-US" sz="1200" u="none" strike="noStrike" dirty="0">
                          <a:effectLst/>
                          <a:latin typeface="Meiryo UI" panose="020B0604030504040204" pitchFamily="50" charset="-128"/>
                          <a:ea typeface="Meiryo UI" panose="020B0604030504040204" pitchFamily="50" charset="-128"/>
                        </a:rPr>
                        <a:t>　　</a:t>
                      </a:r>
                      <a:r>
                        <a:rPr lang="ja-JP" altLang="en-US" sz="1200" u="none" strike="noStrike" dirty="0">
                          <a:effectLst/>
                          <a:latin typeface="Meiryo UI" panose="020B0604030504040204" pitchFamily="50" charset="-128"/>
                          <a:ea typeface="Meiryo UI" panose="020B0604030504040204" pitchFamily="50" charset="-128"/>
                        </a:rPr>
                        <a:t>　</a:t>
                      </a:r>
                      <a:r>
                        <a:rPr lang="zh-TW" altLang="en-US" sz="1200" u="none" strike="noStrike" dirty="0">
                          <a:effectLst/>
                          <a:latin typeface="Meiryo UI" panose="020B0604030504040204" pitchFamily="50" charset="-128"/>
                          <a:ea typeface="Meiryo UI" panose="020B0604030504040204" pitchFamily="50" charset="-128"/>
                        </a:rPr>
                        <a:t>（携帯電話）</a:t>
                      </a:r>
                      <a:r>
                        <a:rPr lang="ja-JP" altLang="en-US" sz="1200" u="none" strike="noStrike" dirty="0">
                          <a:effectLst/>
                          <a:latin typeface="Meiryo UI" panose="020B0604030504040204" pitchFamily="50" charset="-128"/>
                          <a:ea typeface="Meiryo UI" panose="020B0604030504040204" pitchFamily="50" charset="-128"/>
                        </a:rPr>
                        <a:t>の被害</a:t>
                      </a:r>
                      <a:endParaRPr lang="zh-TW"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6092" marR="6092" marT="6092" marB="0" anchor="ctr"/>
                </a:tc>
                <a:tc>
                  <a:txBody>
                    <a:bodyPr/>
                    <a:lstStyle/>
                    <a:p>
                      <a:pPr algn="ctr" fontAlgn="ctr"/>
                      <a:r>
                        <a:rPr lang="ja-JP" altLang="en-US" sz="1200" u="none" strike="noStrike" dirty="0">
                          <a:effectLst/>
                          <a:latin typeface="Meiryo UI" panose="020B0604030504040204" pitchFamily="50" charset="-128"/>
                          <a:ea typeface="Meiryo UI" panose="020B0604030504040204" pitchFamily="50" charset="-128"/>
                        </a:rPr>
                        <a:t>●</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6092" marR="6092" marT="6092" marB="0" anchor="ctr"/>
                </a:tc>
                <a:tc>
                  <a:txBody>
                    <a:bodyPr/>
                    <a:lstStyle/>
                    <a:p>
                      <a:pPr algn="ctr" fontAlgn="ctr"/>
                      <a:r>
                        <a:rPr lang="ja-JP" altLang="en-US" sz="1200" u="none" strike="noStrike">
                          <a:effectLst/>
                          <a:latin typeface="Meiryo UI" panose="020B0604030504040204" pitchFamily="50" charset="-128"/>
                          <a:ea typeface="Meiryo UI" panose="020B0604030504040204" pitchFamily="50" charset="-128"/>
                        </a:rPr>
                        <a:t>●</a:t>
                      </a: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6092" marR="6092" marT="6092" marB="0" anchor="ctr"/>
                </a:tc>
                <a:tc>
                  <a:txBody>
                    <a:bodyPr/>
                    <a:lstStyle/>
                    <a:p>
                      <a:pPr algn="ctr" fontAlgn="ctr"/>
                      <a:r>
                        <a:rPr lang="ja-JP" altLang="en-US" sz="1200" u="none" strike="noStrike" dirty="0">
                          <a:effectLst/>
                          <a:latin typeface="Meiryo UI" panose="020B0604030504040204" pitchFamily="50" charset="-128"/>
                          <a:ea typeface="Meiryo UI" panose="020B0604030504040204" pitchFamily="50" charset="-128"/>
                        </a:rPr>
                        <a:t>●</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6092" marR="6092" marT="6092" marB="0" anchor="ctr"/>
                </a:tc>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停波基地局率、携帯電話不通ランク</a:t>
                      </a:r>
                    </a:p>
                  </a:txBody>
                  <a:tcPr marL="6092" marR="6092" marT="6092" marB="0" anchor="ctr"/>
                </a:tc>
                <a:extLst>
                  <a:ext uri="{0D108BD9-81ED-4DB2-BD59-A6C34878D82A}">
                    <a16:rowId xmlns:a16="http://schemas.microsoft.com/office/drawing/2014/main" val="3537533762"/>
                  </a:ext>
                </a:extLst>
              </a:tr>
              <a:tr h="320777">
                <a:tc vMerge="1">
                  <a:txBody>
                    <a:bodyPr/>
                    <a:lstStyle/>
                    <a:p>
                      <a:pPr algn="l" fontAlgn="ct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6092" marR="6092" marT="6092" marB="0" anchor="ctr"/>
                </a:tc>
                <a:tc>
                  <a:txBody>
                    <a:bodyPr/>
                    <a:lstStyle/>
                    <a:p>
                      <a:pPr algn="l" fontAlgn="ctr"/>
                      <a:r>
                        <a:rPr lang="ja-JP" altLang="en-US" sz="1200" u="none" strike="noStrike" dirty="0">
                          <a:solidFill>
                            <a:srgbClr val="FF0000"/>
                          </a:solidFill>
                          <a:effectLst/>
                          <a:latin typeface="Meiryo UI" panose="020B0604030504040204" pitchFamily="50" charset="-128"/>
                          <a:ea typeface="Meiryo UI" panose="020B0604030504040204" pitchFamily="50" charset="-128"/>
                        </a:rPr>
                        <a:t>　　　（インターネット）の被害</a:t>
                      </a:r>
                      <a:endParaRPr lang="ja-JP" altLang="en-US" sz="1200" b="0" i="0" u="none" strike="noStrike" dirty="0">
                        <a:solidFill>
                          <a:srgbClr val="FF0000"/>
                        </a:solidFill>
                        <a:effectLst/>
                        <a:latin typeface="Meiryo UI" panose="020B0604030504040204" pitchFamily="50" charset="-128"/>
                        <a:ea typeface="Meiryo UI" panose="020B0604030504040204" pitchFamily="50" charset="-128"/>
                      </a:endParaRPr>
                    </a:p>
                  </a:txBody>
                  <a:tcPr marL="6092" marR="6092" marT="6092" marB="0" anchor="ctr">
                    <a:lnB w="12700" cap="flat" cmpd="sng" algn="ctr">
                      <a:solidFill>
                        <a:schemeClr val="bg1"/>
                      </a:solidFill>
                      <a:prstDash val="solid"/>
                      <a:round/>
                      <a:headEnd type="none" w="med" len="med"/>
                      <a:tailEnd type="none" w="med" len="med"/>
                    </a:lnB>
                  </a:tcPr>
                </a:tc>
                <a:tc>
                  <a:txBody>
                    <a:bodyPr/>
                    <a:lstStyle/>
                    <a:p>
                      <a:pPr algn="ctr" fontAlgn="ctr"/>
                      <a:r>
                        <a:rPr lang="ja-JP" altLang="en-US" sz="1200" u="none" strike="noStrike" dirty="0">
                          <a:solidFill>
                            <a:srgbClr val="FF0000"/>
                          </a:solidFill>
                          <a:effectLst/>
                          <a:latin typeface="Meiryo UI" panose="020B0604030504040204" pitchFamily="50" charset="-128"/>
                          <a:ea typeface="Meiryo UI" panose="020B0604030504040204" pitchFamily="50" charset="-128"/>
                        </a:rPr>
                        <a:t>様相</a:t>
                      </a:r>
                      <a:endParaRPr lang="ja-JP" altLang="en-US" sz="1200" b="0" i="0" u="none" strike="noStrike" dirty="0">
                        <a:solidFill>
                          <a:srgbClr val="FF0000"/>
                        </a:solidFill>
                        <a:effectLst/>
                        <a:latin typeface="Meiryo UI" panose="020B0604030504040204" pitchFamily="50" charset="-128"/>
                        <a:ea typeface="Meiryo UI" panose="020B0604030504040204" pitchFamily="50" charset="-128"/>
                      </a:endParaRPr>
                    </a:p>
                  </a:txBody>
                  <a:tcPr marL="6092" marR="6092" marT="6092" marB="0" anchor="ctr"/>
                </a:tc>
                <a:tc>
                  <a:txBody>
                    <a:bodyPr/>
                    <a:lstStyle/>
                    <a:p>
                      <a:pPr algn="ctr" fontAlgn="ctr"/>
                      <a:r>
                        <a:rPr lang="ja-JP" altLang="en-US" sz="1200" u="none" strike="noStrike" dirty="0">
                          <a:effectLst/>
                          <a:latin typeface="Meiryo UI" panose="020B0604030504040204" pitchFamily="50" charset="-128"/>
                          <a:ea typeface="Meiryo UI" panose="020B0604030504040204" pitchFamily="50" charset="-128"/>
                        </a:rPr>
                        <a:t>ー</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6092" marR="6092" marT="6092" marB="0" anchor="ctr"/>
                </a:tc>
                <a:tc>
                  <a:txBody>
                    <a:bodyPr/>
                    <a:lstStyle/>
                    <a:p>
                      <a:pPr algn="ctr" fontAlgn="ctr"/>
                      <a:r>
                        <a:rPr lang="ja-JP" altLang="en-US" sz="1200" u="none" strike="noStrike" dirty="0">
                          <a:effectLst/>
                          <a:latin typeface="Meiryo UI" panose="020B0604030504040204" pitchFamily="50" charset="-128"/>
                          <a:ea typeface="Meiryo UI" panose="020B0604030504040204" pitchFamily="50" charset="-128"/>
                        </a:rPr>
                        <a:t>ー</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6092" marR="6092" marT="6092" marB="0" anchor="ctr"/>
                </a:tc>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インターネットが使用できなくなる状況と影響を記載</a:t>
                      </a:r>
                    </a:p>
                  </a:txBody>
                  <a:tcPr marL="6092" marR="6092" marT="6092" marB="0" anchor="ctr"/>
                </a:tc>
                <a:extLst>
                  <a:ext uri="{0D108BD9-81ED-4DB2-BD59-A6C34878D82A}">
                    <a16:rowId xmlns:a16="http://schemas.microsoft.com/office/drawing/2014/main" val="3394222208"/>
                  </a:ext>
                </a:extLst>
              </a:tr>
              <a:tr h="320777">
                <a:tc vMerge="1">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endParaRPr lang="ja-JP" altLang="en-US" sz="1200" u="none" strike="noStrike" dirty="0">
                        <a:effectLst/>
                        <a:latin typeface="Meiryo UI" panose="020B0604030504040204" pitchFamily="50" charset="-128"/>
                        <a:ea typeface="Meiryo UI" panose="020B0604030504040204" pitchFamily="50" charset="-128"/>
                      </a:endParaRPr>
                    </a:p>
                  </a:txBody>
                  <a:tcPr marL="6092" marR="6092" marT="6092" marB="0" vert="eaVert"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ctr"/>
                      <a:r>
                        <a:rPr lang="ja-JP" altLang="en-US" sz="1200" u="none" strike="noStrike" dirty="0">
                          <a:effectLst/>
                          <a:latin typeface="Meiryo UI" panose="020B0604030504040204" pitchFamily="50" charset="-128"/>
                          <a:ea typeface="Meiryo UI" panose="020B0604030504040204" pitchFamily="50" charset="-128"/>
                        </a:rPr>
                        <a:t>ガス（都市ガス）の被害</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6092" marR="6092" marT="6092"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ja-JP" altLang="en-US" sz="1200" u="none" strike="noStrike" dirty="0">
                          <a:effectLst/>
                          <a:latin typeface="Meiryo UI" panose="020B0604030504040204" pitchFamily="50" charset="-128"/>
                          <a:ea typeface="Meiryo UI" panose="020B0604030504040204" pitchFamily="50" charset="-128"/>
                        </a:rPr>
                        <a:t>●</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6092" marR="6092" marT="6092" marB="0" anchor="ctr"/>
                </a:tc>
                <a:tc>
                  <a:txBody>
                    <a:bodyPr/>
                    <a:lstStyle/>
                    <a:p>
                      <a:pPr algn="ctr" fontAlgn="ctr"/>
                      <a:r>
                        <a:rPr lang="ja-JP" altLang="en-US" sz="1200" u="none" strike="noStrike">
                          <a:effectLst/>
                          <a:latin typeface="Meiryo UI" panose="020B0604030504040204" pitchFamily="50" charset="-128"/>
                          <a:ea typeface="Meiryo UI" panose="020B0604030504040204" pitchFamily="50" charset="-128"/>
                        </a:rPr>
                        <a:t>●</a:t>
                      </a: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6092" marR="6092" marT="6092" marB="0" anchor="ctr"/>
                </a:tc>
                <a:tc>
                  <a:txBody>
                    <a:bodyPr/>
                    <a:lstStyle/>
                    <a:p>
                      <a:pPr algn="ctr" fontAlgn="ctr"/>
                      <a:r>
                        <a:rPr lang="ja-JP" altLang="en-US" sz="1200" u="none" strike="noStrike" dirty="0">
                          <a:effectLst/>
                          <a:latin typeface="Meiryo UI" panose="020B0604030504040204" pitchFamily="50" charset="-128"/>
                          <a:ea typeface="Meiryo UI" panose="020B0604030504040204" pitchFamily="50" charset="-128"/>
                        </a:rPr>
                        <a:t>●</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6092" marR="6092" marT="6092" marB="0" anchor="ctr"/>
                </a:tc>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供給停止戸数</a:t>
                      </a:r>
                    </a:p>
                  </a:txBody>
                  <a:tcPr marL="6092" marR="6092" marT="6092" marB="0" anchor="ctr"/>
                </a:tc>
                <a:extLst>
                  <a:ext uri="{0D108BD9-81ED-4DB2-BD59-A6C34878D82A}">
                    <a16:rowId xmlns:a16="http://schemas.microsoft.com/office/drawing/2014/main" val="2036141059"/>
                  </a:ext>
                </a:extLst>
              </a:tr>
            </a:tbl>
          </a:graphicData>
        </a:graphic>
      </p:graphicFrame>
      <p:graphicFrame>
        <p:nvGraphicFramePr>
          <p:cNvPr id="16" name="表 15">
            <a:extLst>
              <a:ext uri="{FF2B5EF4-FFF2-40B4-BE49-F238E27FC236}">
                <a16:creationId xmlns:a16="http://schemas.microsoft.com/office/drawing/2014/main" id="{72D09348-ADBE-482B-B9A3-6CEC852BE66D}"/>
              </a:ext>
            </a:extLst>
          </p:cNvPr>
          <p:cNvGraphicFramePr>
            <a:graphicFrameLocks noGrp="1"/>
          </p:cNvGraphicFramePr>
          <p:nvPr>
            <p:extLst>
              <p:ext uri="{D42A27DB-BD31-4B8C-83A1-F6EECF244321}">
                <p14:modId xmlns:p14="http://schemas.microsoft.com/office/powerpoint/2010/main" val="3225534676"/>
              </p:ext>
            </p:extLst>
          </p:nvPr>
        </p:nvGraphicFramePr>
        <p:xfrm>
          <a:off x="9695937" y="4259140"/>
          <a:ext cx="8261863" cy="2536561"/>
        </p:xfrm>
        <a:graphic>
          <a:graphicData uri="http://schemas.openxmlformats.org/drawingml/2006/table">
            <a:tbl>
              <a:tblPr firstRow="1" bandCol="1">
                <a:tableStyleId>{5C22544A-7EE6-4342-B048-85BDC9FD1C3A}</a:tableStyleId>
              </a:tblPr>
              <a:tblGrid>
                <a:gridCol w="330714">
                  <a:extLst>
                    <a:ext uri="{9D8B030D-6E8A-4147-A177-3AD203B41FA5}">
                      <a16:colId xmlns:a16="http://schemas.microsoft.com/office/drawing/2014/main" val="2097511136"/>
                    </a:ext>
                  </a:extLst>
                </a:gridCol>
                <a:gridCol w="2254250">
                  <a:extLst>
                    <a:ext uri="{9D8B030D-6E8A-4147-A177-3AD203B41FA5}">
                      <a16:colId xmlns:a16="http://schemas.microsoft.com/office/drawing/2014/main" val="415934356"/>
                    </a:ext>
                  </a:extLst>
                </a:gridCol>
                <a:gridCol w="571500">
                  <a:extLst>
                    <a:ext uri="{9D8B030D-6E8A-4147-A177-3AD203B41FA5}">
                      <a16:colId xmlns:a16="http://schemas.microsoft.com/office/drawing/2014/main" val="2861564238"/>
                    </a:ext>
                  </a:extLst>
                </a:gridCol>
                <a:gridCol w="615950">
                  <a:extLst>
                    <a:ext uri="{9D8B030D-6E8A-4147-A177-3AD203B41FA5}">
                      <a16:colId xmlns:a16="http://schemas.microsoft.com/office/drawing/2014/main" val="2529642703"/>
                    </a:ext>
                  </a:extLst>
                </a:gridCol>
                <a:gridCol w="565150">
                  <a:extLst>
                    <a:ext uri="{9D8B030D-6E8A-4147-A177-3AD203B41FA5}">
                      <a16:colId xmlns:a16="http://schemas.microsoft.com/office/drawing/2014/main" val="4279418861"/>
                    </a:ext>
                  </a:extLst>
                </a:gridCol>
                <a:gridCol w="3924299">
                  <a:extLst>
                    <a:ext uri="{9D8B030D-6E8A-4147-A177-3AD203B41FA5}">
                      <a16:colId xmlns:a16="http://schemas.microsoft.com/office/drawing/2014/main" val="2873920466"/>
                    </a:ext>
                  </a:extLst>
                </a:gridCol>
              </a:tblGrid>
              <a:tr h="186019">
                <a:tc rowSpan="2">
                  <a:txBody>
                    <a:bodyPr/>
                    <a:lstStyle/>
                    <a:p>
                      <a:pPr algn="ctr" fontAlgn="ctr"/>
                      <a:r>
                        <a:rPr lang="ja-JP" altLang="en-US" sz="1200" b="1" i="0" u="none" strike="noStrike" dirty="0">
                          <a:solidFill>
                            <a:schemeClr val="bg1"/>
                          </a:solidFill>
                          <a:effectLst/>
                          <a:latin typeface="Meiryo UI" panose="020B0604030504040204" pitchFamily="50" charset="-128"/>
                          <a:ea typeface="Meiryo UI" panose="020B0604030504040204" pitchFamily="50" charset="-128"/>
                        </a:rPr>
                        <a:t>項目</a:t>
                      </a:r>
                      <a:endParaRPr lang="zh-TW" altLang="en-US" sz="1200" b="1" i="0" u="none" strike="noStrike" dirty="0">
                        <a:solidFill>
                          <a:schemeClr val="bg1"/>
                        </a:solidFill>
                        <a:effectLst/>
                        <a:latin typeface="Meiryo UI" panose="020B0604030504040204" pitchFamily="50" charset="-128"/>
                        <a:ea typeface="Meiryo UI" panose="020B0604030504040204" pitchFamily="50" charset="-128"/>
                      </a:endParaRPr>
                    </a:p>
                  </a:txBody>
                  <a:tcPr marL="6092" marR="6092" marT="6092" marB="0" anchor="ctr">
                    <a:lnR w="127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tcPr>
                </a:tc>
                <a:tc rowSpan="2">
                  <a:txBody>
                    <a:bodyPr/>
                    <a:lstStyle/>
                    <a:p>
                      <a:pPr algn="ctr" fontAlgn="ctr"/>
                      <a:r>
                        <a:rPr lang="zh-TW" altLang="en-US" sz="1200" u="none" strike="noStrike" dirty="0">
                          <a:effectLst/>
                          <a:latin typeface="Meiryo UI" panose="020B0604030504040204" pitchFamily="50" charset="-128"/>
                          <a:ea typeface="Meiryo UI" panose="020B0604030504040204" pitchFamily="50" charset="-128"/>
                        </a:rPr>
                        <a:t>被害想定項目</a:t>
                      </a:r>
                      <a:endParaRPr lang="zh-TW" altLang="en-US" sz="1200" b="1" i="0" u="none" strike="noStrike" dirty="0">
                        <a:solidFill>
                          <a:srgbClr val="000000"/>
                        </a:solidFill>
                        <a:effectLst/>
                        <a:latin typeface="Meiryo UI" panose="020B0604030504040204" pitchFamily="50" charset="-128"/>
                        <a:ea typeface="Meiryo UI" panose="020B0604030504040204" pitchFamily="50" charset="-128"/>
                      </a:endParaRPr>
                    </a:p>
                  </a:txBody>
                  <a:tcPr marL="6092" marR="6092" marT="609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tcPr>
                </a:tc>
                <a:tc gridSpan="3">
                  <a:txBody>
                    <a:bodyPr/>
                    <a:lstStyle/>
                    <a:p>
                      <a:pPr algn="ctr" fontAlgn="ctr"/>
                      <a:r>
                        <a:rPr lang="ja-JP" altLang="en-US" sz="1200" u="none" strike="noStrike" dirty="0">
                          <a:effectLst/>
                          <a:latin typeface="Meiryo UI" panose="020B0604030504040204" pitchFamily="50" charset="-128"/>
                          <a:ea typeface="Meiryo UI" panose="020B0604030504040204" pitchFamily="50" charset="-128"/>
                        </a:rPr>
                        <a:t>大阪府</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6092" marR="6092" marT="609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rowSpan="2">
                  <a:txBody>
                    <a:bodyPr/>
                    <a:lstStyle/>
                    <a:p>
                      <a:pPr algn="ctr" fontAlgn="ctr"/>
                      <a:r>
                        <a:rPr lang="ja-JP" altLang="en-US" sz="1200" b="1" i="0" u="none" strike="noStrike" dirty="0">
                          <a:solidFill>
                            <a:schemeClr val="bg1"/>
                          </a:solidFill>
                          <a:effectLst/>
                          <a:latin typeface="Meiryo UI" panose="020B0604030504040204" pitchFamily="50" charset="-128"/>
                          <a:ea typeface="Meiryo UI" panose="020B0604030504040204" pitchFamily="50" charset="-128"/>
                        </a:rPr>
                        <a:t>項目の内容</a:t>
                      </a:r>
                    </a:p>
                  </a:txBody>
                  <a:tcPr marL="6092" marR="6092" marT="6092" marB="0" anchor="ctr">
                    <a:lnL w="127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277155700"/>
                  </a:ext>
                </a:extLst>
              </a:tr>
              <a:tr h="366040">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ja-JP" altLang="en-US" sz="1200" b="1" u="none" strike="noStrike" dirty="0">
                          <a:solidFill>
                            <a:schemeClr val="tx1"/>
                          </a:solidFill>
                          <a:effectLst/>
                          <a:latin typeface="Meiryo UI" panose="020B0604030504040204" pitchFamily="50" charset="-128"/>
                          <a:ea typeface="Meiryo UI" panose="020B0604030504040204" pitchFamily="50" charset="-128"/>
                        </a:rPr>
                        <a:t>今回</a:t>
                      </a:r>
                      <a:br>
                        <a:rPr lang="ja-JP" altLang="en-US" sz="1200" b="1" u="none" strike="noStrike" dirty="0">
                          <a:solidFill>
                            <a:schemeClr val="tx1"/>
                          </a:solidFill>
                          <a:effectLst/>
                          <a:latin typeface="Meiryo UI" panose="020B0604030504040204" pitchFamily="50" charset="-128"/>
                          <a:ea typeface="Meiryo UI" panose="020B0604030504040204" pitchFamily="50" charset="-128"/>
                        </a:rPr>
                      </a:br>
                      <a:r>
                        <a:rPr lang="ja-JP" altLang="en-US" sz="1200" b="1" u="none" strike="noStrike" dirty="0">
                          <a:solidFill>
                            <a:schemeClr val="tx1"/>
                          </a:solidFill>
                          <a:effectLst/>
                          <a:latin typeface="Meiryo UI" panose="020B0604030504040204" pitchFamily="50" charset="-128"/>
                          <a:ea typeface="Meiryo UI" panose="020B0604030504040204" pitchFamily="50" charset="-128"/>
                        </a:rPr>
                        <a:t>（案）</a:t>
                      </a:r>
                      <a:endParaRPr lang="ja-JP" altLang="en-US" sz="1200" b="1" i="0" u="none" strike="noStrike" dirty="0">
                        <a:solidFill>
                          <a:schemeClr val="tx1"/>
                        </a:solidFill>
                        <a:effectLst/>
                        <a:latin typeface="Meiryo UI" panose="020B0604030504040204" pitchFamily="50" charset="-128"/>
                        <a:ea typeface="Meiryo UI" panose="020B0604030504040204" pitchFamily="50" charset="-128"/>
                      </a:endParaRPr>
                    </a:p>
                  </a:txBody>
                  <a:tcPr marL="6092" marR="6092" marT="6092" marB="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4">
                        <a:lumMod val="60000"/>
                        <a:lumOff val="40000"/>
                      </a:schemeClr>
                    </a:solidFill>
                  </a:tcPr>
                </a:tc>
                <a:tc>
                  <a:txBody>
                    <a:bodyPr/>
                    <a:lstStyle/>
                    <a:p>
                      <a:pPr algn="ctr" fontAlgn="ctr"/>
                      <a:r>
                        <a:rPr lang="en-US" sz="1200" b="1" u="none" strike="noStrike" dirty="0">
                          <a:solidFill>
                            <a:schemeClr val="bg1"/>
                          </a:solidFill>
                          <a:effectLst/>
                          <a:latin typeface="Meiryo UI" panose="020B0604030504040204" pitchFamily="50" charset="-128"/>
                          <a:ea typeface="Meiryo UI" panose="020B0604030504040204" pitchFamily="50" charset="-128"/>
                        </a:rPr>
                        <a:t>H26</a:t>
                      </a:r>
                    </a:p>
                    <a:p>
                      <a:pPr algn="ctr" fontAlgn="ctr"/>
                      <a:r>
                        <a:rPr lang="ja-JP" altLang="en-US" sz="1000" b="1" i="0" u="none" strike="noStrike" dirty="0">
                          <a:solidFill>
                            <a:schemeClr val="bg1"/>
                          </a:solidFill>
                          <a:effectLst/>
                          <a:latin typeface="Meiryo UI" panose="020B0604030504040204" pitchFamily="50" charset="-128"/>
                          <a:ea typeface="Meiryo UI" panose="020B0604030504040204" pitchFamily="50" charset="-128"/>
                        </a:rPr>
                        <a:t>南トラ</a:t>
                      </a:r>
                      <a:endParaRPr lang="en-US" sz="1000" b="1" i="0" u="none" strike="noStrike" dirty="0">
                        <a:solidFill>
                          <a:schemeClr val="bg1"/>
                        </a:solidFill>
                        <a:effectLst/>
                        <a:latin typeface="Meiryo UI" panose="020B0604030504040204" pitchFamily="50" charset="-128"/>
                        <a:ea typeface="Meiryo UI" panose="020B0604030504040204" pitchFamily="50" charset="-128"/>
                      </a:endParaRPr>
                    </a:p>
                  </a:txBody>
                  <a:tcPr marL="6092" marR="6092" marT="6092" marB="0"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algn="ctr" fontAlgn="ctr"/>
                      <a:r>
                        <a:rPr lang="en-US" sz="1200" b="1" u="none" strike="noStrike" dirty="0">
                          <a:solidFill>
                            <a:schemeClr val="bg1"/>
                          </a:solidFill>
                          <a:effectLst/>
                          <a:latin typeface="Meiryo UI" panose="020B0604030504040204" pitchFamily="50" charset="-128"/>
                          <a:ea typeface="Meiryo UI" panose="020B0604030504040204" pitchFamily="50" charset="-128"/>
                        </a:rPr>
                        <a:t>H19</a:t>
                      </a:r>
                    </a:p>
                    <a:p>
                      <a:pPr algn="ctr" fontAlgn="ctr"/>
                      <a:r>
                        <a:rPr lang="ja-JP" altLang="en-US" sz="1000" b="1" i="0" u="none" strike="noStrike" dirty="0">
                          <a:solidFill>
                            <a:schemeClr val="bg1"/>
                          </a:solidFill>
                          <a:effectLst/>
                          <a:latin typeface="Meiryo UI" panose="020B0604030504040204" pitchFamily="50" charset="-128"/>
                          <a:ea typeface="Meiryo UI" panose="020B0604030504040204" pitchFamily="50" charset="-128"/>
                        </a:rPr>
                        <a:t>直下型</a:t>
                      </a:r>
                      <a:endParaRPr lang="en-US" sz="1000" b="1" i="0" u="none" strike="noStrike" dirty="0">
                        <a:solidFill>
                          <a:schemeClr val="bg1"/>
                        </a:solidFill>
                        <a:effectLst/>
                        <a:latin typeface="Meiryo UI" panose="020B0604030504040204" pitchFamily="50" charset="-128"/>
                        <a:ea typeface="Meiryo UI" panose="020B0604030504040204" pitchFamily="50" charset="-128"/>
                      </a:endParaRPr>
                    </a:p>
                  </a:txBody>
                  <a:tcPr marL="6092" marR="6092" marT="6092"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vMerge="1">
                  <a:txBody>
                    <a:bodyPr/>
                    <a:lstStyle/>
                    <a:p>
                      <a:pPr algn="ctr" fontAlgn="ctr"/>
                      <a:endParaRPr lang="en-US" sz="1000" b="1" i="0" u="none" strike="noStrike" dirty="0">
                        <a:solidFill>
                          <a:schemeClr val="bg1"/>
                        </a:solidFill>
                        <a:effectLst/>
                        <a:latin typeface="Meiryo UI" panose="020B0604030504040204" pitchFamily="50" charset="-128"/>
                        <a:ea typeface="Meiryo UI" panose="020B0604030504040204" pitchFamily="50" charset="-128"/>
                      </a:endParaRPr>
                    </a:p>
                  </a:txBody>
                  <a:tcPr marL="6092" marR="6092" marT="6092"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592995069"/>
                  </a:ext>
                </a:extLst>
              </a:tr>
              <a:tr h="320777">
                <a:tc rowSpan="6">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lang="ja-JP" altLang="en-US" sz="1200" u="none" strike="noStrike" dirty="0">
                          <a:effectLst/>
                          <a:latin typeface="Meiryo UI" panose="020B0604030504040204" pitchFamily="50" charset="-128"/>
                          <a:ea typeface="Meiryo UI" panose="020B0604030504040204" pitchFamily="50" charset="-128"/>
                        </a:rPr>
                        <a:t>交通施設被害</a:t>
                      </a:r>
                    </a:p>
                  </a:txBody>
                  <a:tcPr marL="6092" marR="6092" marT="6092" marB="0" vert="eaVert" anchor="ct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ctr"/>
                      <a:r>
                        <a:rPr lang="ja-JP" altLang="en-US" sz="1200" u="none" strike="noStrike" dirty="0">
                          <a:effectLst/>
                          <a:latin typeface="Meiryo UI" panose="020B0604030504040204" pitchFamily="50" charset="-128"/>
                          <a:ea typeface="Meiryo UI" panose="020B0604030504040204" pitchFamily="50" charset="-128"/>
                        </a:rPr>
                        <a:t>道路の被害</a:t>
                      </a:r>
                      <a:r>
                        <a:rPr lang="ja-JP" altLang="en-US" sz="1100" u="none" strike="noStrike" dirty="0">
                          <a:effectLst/>
                          <a:latin typeface="Meiryo UI" panose="020B0604030504040204" pitchFamily="50" charset="-128"/>
                          <a:ea typeface="Meiryo UI" panose="020B0604030504040204" pitchFamily="50" charset="-128"/>
                        </a:rPr>
                        <a:t>（高速道路・一般道路）</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6092" marR="6092" marT="6092" marB="0" anchor="ct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ja-JP" altLang="en-US" sz="1200" u="none" strike="noStrike" dirty="0">
                          <a:effectLst/>
                          <a:latin typeface="Meiryo UI" panose="020B0604030504040204" pitchFamily="50" charset="-128"/>
                          <a:ea typeface="Meiryo UI" panose="020B0604030504040204" pitchFamily="50" charset="-128"/>
                        </a:rPr>
                        <a:t>●</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6092" marR="6092" marT="6092" marB="0" anchor="ctr">
                    <a:lnT w="38100" cap="flat" cmpd="sng" algn="ctr">
                      <a:solidFill>
                        <a:schemeClr val="bg1"/>
                      </a:solidFill>
                      <a:prstDash val="solid"/>
                      <a:round/>
                      <a:headEnd type="none" w="med" len="med"/>
                      <a:tailEnd type="none" w="med" len="med"/>
                    </a:lnT>
                  </a:tcPr>
                </a:tc>
                <a:tc>
                  <a:txBody>
                    <a:bodyPr/>
                    <a:lstStyle/>
                    <a:p>
                      <a:pPr algn="ctr" fontAlgn="ctr"/>
                      <a:r>
                        <a:rPr lang="ja-JP" altLang="en-US" sz="1200" u="none" strike="noStrike" dirty="0">
                          <a:effectLst/>
                          <a:latin typeface="Meiryo UI" panose="020B0604030504040204" pitchFamily="50" charset="-128"/>
                          <a:ea typeface="Meiryo UI" panose="020B0604030504040204" pitchFamily="50" charset="-128"/>
                        </a:rPr>
                        <a:t>●</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6092" marR="6092" marT="6092" marB="0" anchor="ctr">
                    <a:lnT w="38100" cap="flat" cmpd="sng" algn="ctr">
                      <a:solidFill>
                        <a:schemeClr val="bg1"/>
                      </a:solidFill>
                      <a:prstDash val="solid"/>
                      <a:round/>
                      <a:headEnd type="none" w="med" len="med"/>
                      <a:tailEnd type="none" w="med" len="med"/>
                    </a:lnT>
                  </a:tcPr>
                </a:tc>
                <a:tc>
                  <a:txBody>
                    <a:bodyPr/>
                    <a:lstStyle/>
                    <a:p>
                      <a:pPr algn="ctr" fontAlgn="ctr"/>
                      <a:r>
                        <a:rPr lang="ja-JP" altLang="en-US" sz="1200" u="none" strike="noStrike" dirty="0">
                          <a:effectLst/>
                          <a:latin typeface="Meiryo UI" panose="020B0604030504040204" pitchFamily="50" charset="-128"/>
                          <a:ea typeface="Meiryo UI" panose="020B0604030504040204" pitchFamily="50" charset="-128"/>
                        </a:rPr>
                        <a:t>●</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6092" marR="6092" marT="6092" marB="0" anchor="ctr">
                    <a:lnT w="38100" cap="flat" cmpd="sng" algn="ctr">
                      <a:solidFill>
                        <a:schemeClr val="bg1"/>
                      </a:solidFill>
                      <a:prstDash val="solid"/>
                      <a:round/>
                      <a:headEnd type="none" w="med" len="med"/>
                      <a:tailEnd type="none" w="med" len="med"/>
                    </a:lnT>
                  </a:tcPr>
                </a:tc>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揺れ、津波浸水による道路の被害箇所数</a:t>
                      </a:r>
                    </a:p>
                  </a:txBody>
                  <a:tcPr marL="6092" marR="6092" marT="6092" marB="0" anchor="ctr">
                    <a:lnT w="381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2688172121"/>
                  </a:ext>
                </a:extLst>
              </a:tr>
              <a:tr h="320777">
                <a:tc vMerge="1">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endParaRPr lang="ja-JP" altLang="en-US" sz="1200" u="none" strike="noStrike" dirty="0">
                        <a:effectLst/>
                        <a:latin typeface="Meiryo UI" panose="020B0604030504040204" pitchFamily="50" charset="-128"/>
                        <a:ea typeface="Meiryo UI" panose="020B0604030504040204" pitchFamily="50" charset="-128"/>
                      </a:endParaRPr>
                    </a:p>
                  </a:txBody>
                  <a:tcPr marL="6092" marR="6092" marT="6092" marB="0" vert="eaVert"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ctr"/>
                      <a:r>
                        <a:rPr lang="ja-JP" altLang="en-US" sz="1200" u="none" strike="noStrike" dirty="0">
                          <a:effectLst/>
                          <a:latin typeface="Meiryo UI" panose="020B0604030504040204" pitchFamily="50" charset="-128"/>
                          <a:ea typeface="Meiryo UI" panose="020B0604030504040204" pitchFamily="50" charset="-128"/>
                        </a:rPr>
                        <a:t>鉄道の被害</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6092" marR="6092" marT="6092"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ja-JP" altLang="en-US" sz="1200" u="none" strike="noStrike" dirty="0">
                          <a:effectLst/>
                          <a:latin typeface="Meiryo UI" panose="020B0604030504040204" pitchFamily="50" charset="-128"/>
                          <a:ea typeface="Meiryo UI" panose="020B0604030504040204" pitchFamily="50" charset="-128"/>
                        </a:rPr>
                        <a:t>●</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6092" marR="6092" marT="6092" marB="0" anchor="ctr"/>
                </a:tc>
                <a:tc>
                  <a:txBody>
                    <a:bodyPr/>
                    <a:lstStyle/>
                    <a:p>
                      <a:pPr algn="ctr" fontAlgn="ctr"/>
                      <a:r>
                        <a:rPr lang="ja-JP" altLang="en-US" sz="1200" u="none" strike="noStrike" dirty="0">
                          <a:effectLst/>
                          <a:latin typeface="Meiryo UI" panose="020B0604030504040204" pitchFamily="50" charset="-128"/>
                          <a:ea typeface="Meiryo UI" panose="020B0604030504040204" pitchFamily="50" charset="-128"/>
                        </a:rPr>
                        <a:t>●</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6092" marR="6092" marT="6092" marB="0" anchor="ctr"/>
                </a:tc>
                <a:tc>
                  <a:txBody>
                    <a:bodyPr/>
                    <a:lstStyle/>
                    <a:p>
                      <a:pPr algn="ctr" fontAlgn="ctr"/>
                      <a:r>
                        <a:rPr lang="ja-JP" altLang="en-US" sz="1200" u="none" strike="noStrike" dirty="0">
                          <a:effectLst/>
                          <a:latin typeface="Meiryo UI" panose="020B0604030504040204" pitchFamily="50" charset="-128"/>
                          <a:ea typeface="Meiryo UI" panose="020B0604030504040204" pitchFamily="50" charset="-128"/>
                        </a:rPr>
                        <a:t>様相</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6092" marR="6092" marT="6092" marB="0" anchor="ctr"/>
                </a:tc>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揺れ、津波浸水による鉄道線路の被害箇所数</a:t>
                      </a: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6092" marR="6092" marT="6092" marB="0" anchor="ctr"/>
                </a:tc>
                <a:extLst>
                  <a:ext uri="{0D108BD9-81ED-4DB2-BD59-A6C34878D82A}">
                    <a16:rowId xmlns:a16="http://schemas.microsoft.com/office/drawing/2014/main" val="920044365"/>
                  </a:ext>
                </a:extLst>
              </a:tr>
              <a:tr h="320777">
                <a:tc vMerge="1">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endParaRPr lang="ja-JP" altLang="en-US" sz="1200" u="none" strike="noStrike" dirty="0">
                        <a:effectLst/>
                        <a:latin typeface="Meiryo UI" panose="020B0604030504040204" pitchFamily="50" charset="-128"/>
                        <a:ea typeface="Meiryo UI" panose="020B0604030504040204" pitchFamily="50" charset="-128"/>
                      </a:endParaRPr>
                    </a:p>
                  </a:txBody>
                  <a:tcPr marL="6092" marR="6092" marT="6092" marB="0" vert="eaVert"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ctr"/>
                      <a:r>
                        <a:rPr lang="ja-JP" altLang="en-US" sz="1200" u="none" strike="noStrike" dirty="0">
                          <a:effectLst/>
                          <a:latin typeface="Meiryo UI" panose="020B0604030504040204" pitchFamily="50" charset="-128"/>
                          <a:ea typeface="Meiryo UI" panose="020B0604030504040204" pitchFamily="50" charset="-128"/>
                        </a:rPr>
                        <a:t>港湾の被害</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6092" marR="6092" marT="6092"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ja-JP" altLang="en-US" sz="1200" u="none" strike="noStrike" dirty="0">
                          <a:effectLst/>
                          <a:latin typeface="Meiryo UI" panose="020B0604030504040204" pitchFamily="50" charset="-128"/>
                          <a:ea typeface="Meiryo UI" panose="020B0604030504040204" pitchFamily="50" charset="-128"/>
                        </a:rPr>
                        <a:t>●</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6092" marR="6092" marT="6092" marB="0" anchor="ctr"/>
                </a:tc>
                <a:tc>
                  <a:txBody>
                    <a:bodyPr/>
                    <a:lstStyle/>
                    <a:p>
                      <a:pPr algn="ctr" fontAlgn="ctr"/>
                      <a:r>
                        <a:rPr lang="ja-JP" altLang="en-US" sz="1200" u="none" strike="noStrike" dirty="0">
                          <a:effectLst/>
                          <a:latin typeface="Meiryo UI" panose="020B0604030504040204" pitchFamily="50" charset="-128"/>
                          <a:ea typeface="Meiryo UI" panose="020B0604030504040204" pitchFamily="50" charset="-128"/>
                        </a:rPr>
                        <a:t>●</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6092" marR="6092" marT="6092" marB="0" anchor="ctr"/>
                </a:tc>
                <a:tc>
                  <a:txBody>
                    <a:bodyPr/>
                    <a:lstStyle/>
                    <a:p>
                      <a:pPr algn="ctr" fontAlgn="ctr"/>
                      <a:r>
                        <a:rPr lang="ja-JP" altLang="en-US" sz="1200" u="none" strike="noStrike" dirty="0">
                          <a:effectLst/>
                          <a:latin typeface="Meiryo UI" panose="020B0604030504040204" pitchFamily="50" charset="-128"/>
                          <a:ea typeface="Meiryo UI" panose="020B0604030504040204" pitchFamily="50" charset="-128"/>
                        </a:rPr>
                        <a:t>ー</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6092" marR="6092" marT="6092" marB="0" anchor="ctr"/>
                </a:tc>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係留施設の被害施設数、防波堤・防潮堤の被害延長</a:t>
                      </a:r>
                    </a:p>
                  </a:txBody>
                  <a:tcPr marL="6092" marR="6092" marT="6092" marB="0" anchor="ctr"/>
                </a:tc>
                <a:extLst>
                  <a:ext uri="{0D108BD9-81ED-4DB2-BD59-A6C34878D82A}">
                    <a16:rowId xmlns:a16="http://schemas.microsoft.com/office/drawing/2014/main" val="936568802"/>
                  </a:ext>
                </a:extLst>
              </a:tr>
              <a:tr h="320777">
                <a:tc vMerge="1">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endParaRPr lang="ja-JP" altLang="en-US" sz="1200" u="none" strike="noStrike" dirty="0">
                        <a:effectLst/>
                        <a:latin typeface="Meiryo UI" panose="020B0604030504040204" pitchFamily="50" charset="-128"/>
                        <a:ea typeface="Meiryo UI" panose="020B0604030504040204" pitchFamily="50" charset="-128"/>
                      </a:endParaRPr>
                    </a:p>
                  </a:txBody>
                  <a:tcPr marL="6092" marR="6092" marT="6092" marB="0" vert="eaVert"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ctr"/>
                      <a:r>
                        <a:rPr lang="ja-JP" altLang="en-US" sz="1200" u="none" strike="noStrike" dirty="0">
                          <a:effectLst/>
                          <a:latin typeface="Meiryo UI" panose="020B0604030504040204" pitchFamily="50" charset="-128"/>
                          <a:ea typeface="Meiryo UI" panose="020B0604030504040204" pitchFamily="50" charset="-128"/>
                        </a:rPr>
                        <a:t>空港の被害</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6092" marR="6092" marT="6092"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ja-JP" altLang="en-US" sz="1200" u="none" strike="noStrike" dirty="0">
                          <a:effectLst/>
                          <a:latin typeface="Meiryo UI" panose="020B0604030504040204" pitchFamily="50" charset="-128"/>
                          <a:ea typeface="Meiryo UI" panose="020B0604030504040204" pitchFamily="50" charset="-128"/>
                        </a:rPr>
                        <a:t>様相</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6092" marR="6092" marT="6092" marB="0" anchor="ctr"/>
                </a:tc>
                <a:tc>
                  <a:txBody>
                    <a:bodyPr/>
                    <a:lstStyle/>
                    <a:p>
                      <a:pPr algn="ctr" fontAlgn="ctr"/>
                      <a:r>
                        <a:rPr lang="ja-JP" altLang="en-US" sz="1200" u="none" strike="noStrike" dirty="0">
                          <a:effectLst/>
                          <a:latin typeface="Meiryo UI" panose="020B0604030504040204" pitchFamily="50" charset="-128"/>
                          <a:ea typeface="Meiryo UI" panose="020B0604030504040204" pitchFamily="50" charset="-128"/>
                        </a:rPr>
                        <a:t>様相</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6092" marR="6092" marT="6092" marB="0" anchor="ctr"/>
                </a:tc>
                <a:tc>
                  <a:txBody>
                    <a:bodyPr/>
                    <a:lstStyle/>
                    <a:p>
                      <a:pPr algn="ctr" fontAlgn="ctr"/>
                      <a:r>
                        <a:rPr lang="ja-JP" altLang="en-US" sz="1200" u="none" strike="noStrike" dirty="0">
                          <a:effectLst/>
                          <a:latin typeface="Meiryo UI" panose="020B0604030504040204" pitchFamily="50" charset="-128"/>
                          <a:ea typeface="Meiryo UI" panose="020B0604030504040204" pitchFamily="50" charset="-128"/>
                        </a:rPr>
                        <a:t>ー</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6092" marR="6092" marT="6092" marB="0" anchor="ctr"/>
                </a:tc>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揺れ、津波浸水によるターミナルや滑走路の被害状況を記載</a:t>
                      </a:r>
                    </a:p>
                  </a:txBody>
                  <a:tcPr marL="6092" marR="6092" marT="6092" marB="0" anchor="ctr"/>
                </a:tc>
                <a:extLst>
                  <a:ext uri="{0D108BD9-81ED-4DB2-BD59-A6C34878D82A}">
                    <a16:rowId xmlns:a16="http://schemas.microsoft.com/office/drawing/2014/main" val="1890798004"/>
                  </a:ext>
                </a:extLst>
              </a:tr>
              <a:tr h="320777">
                <a:tc vMerge="1">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endParaRPr lang="ja-JP" altLang="en-US" sz="1200" u="none" strike="noStrike" dirty="0">
                        <a:effectLst/>
                        <a:latin typeface="Meiryo UI" panose="020B0604030504040204" pitchFamily="50" charset="-128"/>
                        <a:ea typeface="Meiryo UI" panose="020B0604030504040204" pitchFamily="50" charset="-128"/>
                      </a:endParaRPr>
                    </a:p>
                  </a:txBody>
                  <a:tcPr marL="6092" marR="6092" marT="6092" marB="0" vert="eaVert"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ctr"/>
                      <a:r>
                        <a:rPr lang="ja-JP" altLang="en-US" sz="1200" u="none" strike="noStrike" dirty="0">
                          <a:solidFill>
                            <a:srgbClr val="FF0000"/>
                          </a:solidFill>
                          <a:effectLst/>
                          <a:latin typeface="Meiryo UI" panose="020B0604030504040204" pitchFamily="50" charset="-128"/>
                          <a:ea typeface="Meiryo UI" panose="020B0604030504040204" pitchFamily="50" charset="-128"/>
                        </a:rPr>
                        <a:t>燃料の供給に関する影響</a:t>
                      </a:r>
                      <a:endParaRPr lang="ja-JP" altLang="en-US" sz="1200" b="0" i="0" u="none" strike="noStrike" dirty="0">
                        <a:solidFill>
                          <a:srgbClr val="FF0000"/>
                        </a:solidFill>
                        <a:effectLst/>
                        <a:latin typeface="Meiryo UI" panose="020B0604030504040204" pitchFamily="50" charset="-128"/>
                        <a:ea typeface="Meiryo UI" panose="020B0604030504040204" pitchFamily="50" charset="-128"/>
                      </a:endParaRPr>
                    </a:p>
                  </a:txBody>
                  <a:tcPr marL="6092" marR="6092" marT="6092"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ja-JP" altLang="en-US" sz="1200" u="none" strike="noStrike" dirty="0">
                          <a:solidFill>
                            <a:srgbClr val="FF0000"/>
                          </a:solidFill>
                          <a:effectLst/>
                          <a:latin typeface="Meiryo UI" panose="020B0604030504040204" pitchFamily="50" charset="-128"/>
                          <a:ea typeface="Meiryo UI" panose="020B0604030504040204" pitchFamily="50" charset="-128"/>
                        </a:rPr>
                        <a:t>様相</a:t>
                      </a:r>
                      <a:endParaRPr lang="ja-JP" altLang="en-US" sz="1200" b="0" i="0" u="none" strike="noStrike" dirty="0">
                        <a:solidFill>
                          <a:srgbClr val="FF0000"/>
                        </a:solidFill>
                        <a:effectLst/>
                        <a:latin typeface="Meiryo UI" panose="020B0604030504040204" pitchFamily="50" charset="-128"/>
                        <a:ea typeface="Meiryo UI" panose="020B0604030504040204" pitchFamily="50" charset="-128"/>
                      </a:endParaRPr>
                    </a:p>
                  </a:txBody>
                  <a:tcPr marL="6092" marR="6092" marT="6092" marB="0" anchor="ctr"/>
                </a:tc>
                <a:tc>
                  <a:txBody>
                    <a:bodyPr/>
                    <a:lstStyle/>
                    <a:p>
                      <a:pPr algn="ctr" fontAlgn="ctr"/>
                      <a:r>
                        <a:rPr lang="ja-JP" altLang="en-US" sz="1200" u="none" strike="noStrike" dirty="0">
                          <a:effectLst/>
                          <a:latin typeface="Meiryo UI" panose="020B0604030504040204" pitchFamily="50" charset="-128"/>
                          <a:ea typeface="Meiryo UI" panose="020B0604030504040204" pitchFamily="50" charset="-128"/>
                        </a:rPr>
                        <a:t>ー</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6092" marR="6092" marT="6092" marB="0" anchor="ctr"/>
                </a:tc>
                <a:tc>
                  <a:txBody>
                    <a:bodyPr/>
                    <a:lstStyle/>
                    <a:p>
                      <a:pPr algn="ctr" fontAlgn="ctr"/>
                      <a:r>
                        <a:rPr lang="ja-JP" altLang="en-US" sz="1200" u="none" strike="noStrike" dirty="0">
                          <a:effectLst/>
                          <a:latin typeface="Meiryo UI" panose="020B0604030504040204" pitchFamily="50" charset="-128"/>
                          <a:ea typeface="Meiryo UI" panose="020B0604030504040204" pitchFamily="50" charset="-128"/>
                        </a:rPr>
                        <a:t>ー</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6092" marR="6092" marT="6092" marB="0" anchor="ctr"/>
                </a:tc>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ガソリンスタンド等が営業停止することによる影響を記載</a:t>
                      </a:r>
                    </a:p>
                  </a:txBody>
                  <a:tcPr marL="6092" marR="6092" marT="6092" marB="0" anchor="ctr"/>
                </a:tc>
                <a:extLst>
                  <a:ext uri="{0D108BD9-81ED-4DB2-BD59-A6C34878D82A}">
                    <a16:rowId xmlns:a16="http://schemas.microsoft.com/office/drawing/2014/main" val="756270399"/>
                  </a:ext>
                </a:extLst>
              </a:tr>
              <a:tr h="320777">
                <a:tc vMerge="1">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endParaRPr lang="ja-JP" altLang="en-US" sz="1200" u="none" strike="noStrike" dirty="0">
                        <a:effectLst/>
                        <a:latin typeface="Meiryo UI" panose="020B0604030504040204" pitchFamily="50" charset="-128"/>
                        <a:ea typeface="Meiryo UI" panose="020B0604030504040204" pitchFamily="50" charset="-128"/>
                      </a:endParaRPr>
                    </a:p>
                  </a:txBody>
                  <a:tcPr marL="6092" marR="6092" marT="6092" marB="0" vert="eaVert"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ctr"/>
                      <a:r>
                        <a:rPr lang="ja-JP" altLang="en-US" sz="1200" u="none" strike="noStrike" dirty="0">
                          <a:effectLst/>
                          <a:latin typeface="Meiryo UI" panose="020B0604030504040204" pitchFamily="50" charset="-128"/>
                          <a:ea typeface="Meiryo UI" panose="020B0604030504040204" pitchFamily="50" charset="-128"/>
                        </a:rPr>
                        <a:t>移動・物流に与える影響</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6092" marR="6092" marT="6092"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ja-JP" altLang="en-US" sz="1200" u="none" strike="noStrike" dirty="0">
                          <a:effectLst/>
                          <a:latin typeface="Meiryo UI" panose="020B0604030504040204" pitchFamily="50" charset="-128"/>
                          <a:ea typeface="Meiryo UI" panose="020B0604030504040204" pitchFamily="50" charset="-128"/>
                        </a:rPr>
                        <a:t>様相</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6092" marR="6092" marT="6092" marB="0" anchor="ctr"/>
                </a:tc>
                <a:tc>
                  <a:txBody>
                    <a:bodyPr/>
                    <a:lstStyle/>
                    <a:p>
                      <a:pPr algn="ctr" fontAlgn="ctr"/>
                      <a:r>
                        <a:rPr lang="ja-JP" altLang="en-US" sz="1200" u="none" strike="noStrike">
                          <a:effectLst/>
                          <a:latin typeface="Meiryo UI" panose="020B0604030504040204" pitchFamily="50" charset="-128"/>
                          <a:ea typeface="Meiryo UI" panose="020B0604030504040204" pitchFamily="50" charset="-128"/>
                        </a:rPr>
                        <a:t>様相</a:t>
                      </a: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6092" marR="6092" marT="6092" marB="0" anchor="ctr"/>
                </a:tc>
                <a:tc>
                  <a:txBody>
                    <a:bodyPr/>
                    <a:lstStyle/>
                    <a:p>
                      <a:pPr algn="ctr" fontAlgn="ctr"/>
                      <a:r>
                        <a:rPr lang="ja-JP" altLang="en-US" sz="1200" u="none" strike="noStrike" dirty="0">
                          <a:effectLst/>
                          <a:latin typeface="Meiryo UI" panose="020B0604030504040204" pitchFamily="50" charset="-128"/>
                          <a:ea typeface="Meiryo UI" panose="020B0604030504040204" pitchFamily="50" charset="-128"/>
                        </a:rPr>
                        <a:t>ー</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6092" marR="6092" marT="6092" marB="0" anchor="ctr"/>
                </a:tc>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道路・鉄道・港湾・空港等の被害による人の移動・物流への影響を記載</a:t>
                      </a:r>
                    </a:p>
                  </a:txBody>
                  <a:tcPr marL="6092" marR="6092" marT="6092" marB="0" anchor="ctr"/>
                </a:tc>
                <a:extLst>
                  <a:ext uri="{0D108BD9-81ED-4DB2-BD59-A6C34878D82A}">
                    <a16:rowId xmlns:a16="http://schemas.microsoft.com/office/drawing/2014/main" val="309439083"/>
                  </a:ext>
                </a:extLst>
              </a:tr>
            </a:tbl>
          </a:graphicData>
        </a:graphic>
      </p:graphicFrame>
    </p:spTree>
    <p:extLst>
      <p:ext uri="{BB962C8B-B14F-4D97-AF65-F5344CB8AC3E}">
        <p14:creationId xmlns:p14="http://schemas.microsoft.com/office/powerpoint/2010/main" val="39994108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88A302-88DE-F06C-96D2-1D167A349C7C}"/>
            </a:ext>
          </a:extLst>
        </p:cNvPr>
        <p:cNvGrpSpPr/>
        <p:nvPr/>
      </p:nvGrpSpPr>
      <p:grpSpPr>
        <a:xfrm>
          <a:off x="0" y="0"/>
          <a:ext cx="0" cy="0"/>
          <a:chOff x="0" y="0"/>
          <a:chExt cx="0" cy="0"/>
        </a:xfrm>
      </p:grpSpPr>
      <p:sp>
        <p:nvSpPr>
          <p:cNvPr id="2" name="正方形/長方形 1">
            <a:extLst>
              <a:ext uri="{FF2B5EF4-FFF2-40B4-BE49-F238E27FC236}">
                <a16:creationId xmlns:a16="http://schemas.microsoft.com/office/drawing/2014/main" id="{A87019B3-A325-037B-400A-BB0D902C76AC}"/>
              </a:ext>
            </a:extLst>
          </p:cNvPr>
          <p:cNvSpPr/>
          <p:nvPr/>
        </p:nvSpPr>
        <p:spPr>
          <a:xfrm>
            <a:off x="0" y="0"/>
            <a:ext cx="9144000" cy="425003"/>
          </a:xfrm>
          <a:prstGeom prst="rect">
            <a:avLst/>
          </a:prstGeom>
          <a:gradFill>
            <a:gsLst>
              <a:gs pos="0">
                <a:schemeClr val="accent1">
                  <a:lumMod val="5000"/>
                  <a:lumOff val="95000"/>
                </a:schemeClr>
              </a:gs>
              <a:gs pos="75000">
                <a:srgbClr val="00B050"/>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2000" dirty="0">
                <a:latin typeface="Meiryo UI" panose="020B0604030504040204" pitchFamily="50" charset="-128"/>
                <a:ea typeface="Meiryo UI" panose="020B0604030504040204" pitchFamily="50" charset="-128"/>
              </a:rPr>
              <a:t>4</a:t>
            </a:r>
            <a:r>
              <a:rPr lang="ja-JP" altLang="en-US" sz="2000" dirty="0">
                <a:latin typeface="Meiryo UI" panose="020B0604030504040204" pitchFamily="50" charset="-128"/>
                <a:ea typeface="Meiryo UI" panose="020B0604030504040204" pitchFamily="50" charset="-128"/>
              </a:rPr>
              <a:t>．被害想定の項目について</a:t>
            </a:r>
            <a:endParaRPr lang="en-US" altLang="ja-JP" sz="2000" dirty="0">
              <a:latin typeface="Meiryo UI" panose="020B0604030504040204" pitchFamily="50" charset="-128"/>
              <a:ea typeface="Meiryo UI" panose="020B0604030504040204" pitchFamily="50" charset="-128"/>
            </a:endParaRPr>
          </a:p>
        </p:txBody>
      </p:sp>
      <p:sp>
        <p:nvSpPr>
          <p:cNvPr id="5" name="正方形/長方形 4">
            <a:extLst>
              <a:ext uri="{FF2B5EF4-FFF2-40B4-BE49-F238E27FC236}">
                <a16:creationId xmlns:a16="http://schemas.microsoft.com/office/drawing/2014/main" id="{9A7C9C43-8714-01F1-B5AC-7CB80B438BA1}"/>
              </a:ext>
            </a:extLst>
          </p:cNvPr>
          <p:cNvSpPr/>
          <p:nvPr/>
        </p:nvSpPr>
        <p:spPr>
          <a:xfrm>
            <a:off x="140043" y="634314"/>
            <a:ext cx="8863914" cy="6145427"/>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角丸四角形 15">
            <a:extLst>
              <a:ext uri="{FF2B5EF4-FFF2-40B4-BE49-F238E27FC236}">
                <a16:creationId xmlns:a16="http://schemas.microsoft.com/office/drawing/2014/main" id="{B6A041F6-9A0E-6135-698E-B28A1554E0D0}"/>
              </a:ext>
            </a:extLst>
          </p:cNvPr>
          <p:cNvSpPr/>
          <p:nvPr/>
        </p:nvSpPr>
        <p:spPr>
          <a:xfrm>
            <a:off x="67210" y="480601"/>
            <a:ext cx="2434381" cy="321972"/>
          </a:xfrm>
          <a:prstGeom prst="roundRect">
            <a:avLst>
              <a:gd name="adj" fmla="val 20973"/>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a:latin typeface="Meiryo UI" panose="020B0604030504040204" pitchFamily="50" charset="-128"/>
                <a:ea typeface="Meiryo UI" panose="020B0604030504040204" pitchFamily="50" charset="-128"/>
              </a:rPr>
              <a:t>施設等の被害項目（案）</a:t>
            </a:r>
            <a:endParaRPr kumimoji="1" lang="ja-JP" altLang="en-US" sz="1600" dirty="0">
              <a:latin typeface="Meiryo UI" panose="020B0604030504040204" pitchFamily="50" charset="-128"/>
              <a:ea typeface="Meiryo UI" panose="020B0604030504040204" pitchFamily="50" charset="-128"/>
            </a:endParaRPr>
          </a:p>
        </p:txBody>
      </p:sp>
      <p:sp>
        <p:nvSpPr>
          <p:cNvPr id="7" name="スライド番号プレースホルダー 6">
            <a:extLst>
              <a:ext uri="{FF2B5EF4-FFF2-40B4-BE49-F238E27FC236}">
                <a16:creationId xmlns:a16="http://schemas.microsoft.com/office/drawing/2014/main" id="{71FBF474-1C98-EB9A-2A21-07D2E6FF9C7B}"/>
              </a:ext>
            </a:extLst>
          </p:cNvPr>
          <p:cNvSpPr>
            <a:spLocks noGrp="1"/>
          </p:cNvSpPr>
          <p:nvPr>
            <p:ph type="sldNum" sz="quarter" idx="12"/>
          </p:nvPr>
        </p:nvSpPr>
        <p:spPr>
          <a:xfrm>
            <a:off x="7019390" y="6379501"/>
            <a:ext cx="2057400" cy="365125"/>
          </a:xfrm>
        </p:spPr>
        <p:txBody>
          <a:bodyPr/>
          <a:lstStyle/>
          <a:p>
            <a:fld id="{72ACC13A-C490-4578-9842-9594D494F206}" type="slidenum">
              <a:rPr kumimoji="1" lang="ja-JP" altLang="en-US" sz="1200" smtClean="0">
                <a:latin typeface="Meiryo UI" panose="020B0604030504040204" pitchFamily="50" charset="-128"/>
                <a:ea typeface="Meiryo UI" panose="020B0604030504040204" pitchFamily="50" charset="-128"/>
              </a:rPr>
              <a:t>22</a:t>
            </a:fld>
            <a:endParaRPr kumimoji="1" lang="ja-JP" altLang="en-US" sz="1200" dirty="0">
              <a:latin typeface="Meiryo UI" panose="020B0604030504040204" pitchFamily="50" charset="-128"/>
              <a:ea typeface="Meiryo UI" panose="020B0604030504040204" pitchFamily="50" charset="-128"/>
            </a:endParaRPr>
          </a:p>
        </p:txBody>
      </p:sp>
      <p:sp>
        <p:nvSpPr>
          <p:cNvPr id="8" name="四角形: 角を丸くする 4">
            <a:extLst>
              <a:ext uri="{FF2B5EF4-FFF2-40B4-BE49-F238E27FC236}">
                <a16:creationId xmlns:a16="http://schemas.microsoft.com/office/drawing/2014/main" id="{897D6FC4-B245-429E-BF56-D3649B22BBD1}"/>
              </a:ext>
            </a:extLst>
          </p:cNvPr>
          <p:cNvSpPr/>
          <p:nvPr/>
        </p:nvSpPr>
        <p:spPr>
          <a:xfrm>
            <a:off x="494232" y="4000857"/>
            <a:ext cx="8261862" cy="842928"/>
          </a:xfrm>
          <a:prstGeom prst="roundRect">
            <a:avLst>
              <a:gd name="adj" fmla="val 11918"/>
            </a:avLst>
          </a:prstGeom>
          <a:solidFill>
            <a:schemeClr val="accent6">
              <a:lumMod val="40000"/>
              <a:lumOff val="60000"/>
            </a:schemeClr>
          </a:solidFill>
          <a:ln w="6350">
            <a:headEnd type="triangle"/>
          </a:ln>
        </p:spPr>
        <p:style>
          <a:lnRef idx="1">
            <a:schemeClr val="dk1"/>
          </a:lnRef>
          <a:fillRef idx="0">
            <a:schemeClr val="dk1"/>
          </a:fillRef>
          <a:effectRef idx="0">
            <a:schemeClr val="dk1"/>
          </a:effectRef>
          <a:fontRef idx="minor">
            <a:schemeClr val="tx1"/>
          </a:fontRef>
        </p:style>
        <p:txBody>
          <a:bodyPr rtlCol="0" anchor="t"/>
          <a:lstStyle/>
          <a:p>
            <a:pPr marL="216000" indent="-216000">
              <a:buFont typeface="Wingdings" panose="05000000000000000000" pitchFamily="2" charset="2"/>
              <a:buChar char="l"/>
            </a:pPr>
            <a:r>
              <a:rPr lang="ja-JP" altLang="en-US" sz="1400" b="1" dirty="0">
                <a:latin typeface="Meiryo UI" panose="020B0604030504040204" pitchFamily="50" charset="-128"/>
                <a:ea typeface="Meiryo UI" panose="020B0604030504040204" pitchFamily="50" charset="-128"/>
              </a:rPr>
              <a:t>能登半島地震の振り返りにおいても、物流に関する課題を抽出している。発災後の災害対応を行うため、ガソリン等の燃料供給は重要であり、</a:t>
            </a:r>
            <a:r>
              <a:rPr lang="ja-JP" altLang="en-US" sz="1400" b="1" dirty="0">
                <a:solidFill>
                  <a:srgbClr val="FF0000"/>
                </a:solidFill>
                <a:latin typeface="Meiryo UI" panose="020B0604030504040204" pitchFamily="50" charset="-128"/>
                <a:ea typeface="Meiryo UI" panose="020B0604030504040204" pitchFamily="50" charset="-128"/>
              </a:rPr>
              <a:t>燃料の供給に関する影響</a:t>
            </a:r>
            <a:r>
              <a:rPr lang="ja-JP" altLang="en-US" sz="1400" b="1" dirty="0">
                <a:latin typeface="Meiryo UI" panose="020B0604030504040204" pitchFamily="50" charset="-128"/>
                <a:ea typeface="Meiryo UI" panose="020B0604030504040204" pitchFamily="50" charset="-128"/>
              </a:rPr>
              <a:t>について、新たに様相として整理し、今後災害シナリオへの反映を視野に、記載内容の検討を行う。</a:t>
            </a:r>
            <a:endParaRPr kumimoji="1" lang="ja-JP" altLang="en-US" sz="1400" b="1" dirty="0">
              <a:latin typeface="Meiryo UI" panose="020B0604030504040204" pitchFamily="50" charset="-128"/>
              <a:ea typeface="Meiryo UI" panose="020B0604030504040204" pitchFamily="50" charset="-128"/>
            </a:endParaRPr>
          </a:p>
        </p:txBody>
      </p:sp>
      <p:sp>
        <p:nvSpPr>
          <p:cNvPr id="55" name="正方形/長方形 54">
            <a:extLst>
              <a:ext uri="{FF2B5EF4-FFF2-40B4-BE49-F238E27FC236}">
                <a16:creationId xmlns:a16="http://schemas.microsoft.com/office/drawing/2014/main" id="{100B1CE4-9C20-4C0B-A35A-A8ABA1A1569B}"/>
              </a:ext>
            </a:extLst>
          </p:cNvPr>
          <p:cNvSpPr/>
          <p:nvPr/>
        </p:nvSpPr>
        <p:spPr>
          <a:xfrm>
            <a:off x="7019390" y="767938"/>
            <a:ext cx="1982087" cy="3893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200" dirty="0">
                <a:solidFill>
                  <a:schemeClr val="tx1"/>
                </a:solidFill>
                <a:latin typeface="Meiryo UI" panose="020B0604030504040204" pitchFamily="50" charset="-128"/>
                <a:ea typeface="Meiryo UI" panose="020B0604030504040204" pitchFamily="50" charset="-128"/>
              </a:rPr>
              <a:t>●　 ：定量評価項目</a:t>
            </a:r>
            <a:endParaRPr kumimoji="1" lang="en-US" altLang="ja-JP" sz="1200" dirty="0">
              <a:solidFill>
                <a:schemeClr val="tx1"/>
              </a:solidFill>
              <a:latin typeface="Meiryo UI" panose="020B0604030504040204" pitchFamily="50" charset="-128"/>
              <a:ea typeface="Meiryo UI" panose="020B0604030504040204" pitchFamily="50" charset="-128"/>
            </a:endParaRPr>
          </a:p>
          <a:p>
            <a:r>
              <a:rPr lang="ja-JP" altLang="en-US" sz="1200" dirty="0">
                <a:solidFill>
                  <a:schemeClr val="tx1"/>
                </a:solidFill>
                <a:latin typeface="Meiryo UI" panose="020B0604030504040204" pitchFamily="50" charset="-128"/>
                <a:ea typeface="Meiryo UI" panose="020B0604030504040204" pitchFamily="50" charset="-128"/>
              </a:rPr>
              <a:t>様相：様相として示す項目</a:t>
            </a:r>
            <a:endParaRPr kumimoji="1" lang="en-US" altLang="ja-JP" sz="1200" dirty="0">
              <a:solidFill>
                <a:schemeClr val="tx1"/>
              </a:solidFill>
              <a:latin typeface="Meiryo UI" panose="020B0604030504040204" pitchFamily="50" charset="-128"/>
              <a:ea typeface="Meiryo UI" panose="020B0604030504040204" pitchFamily="50" charset="-128"/>
            </a:endParaRPr>
          </a:p>
        </p:txBody>
      </p:sp>
      <p:graphicFrame>
        <p:nvGraphicFramePr>
          <p:cNvPr id="13" name="表 12">
            <a:extLst>
              <a:ext uri="{FF2B5EF4-FFF2-40B4-BE49-F238E27FC236}">
                <a16:creationId xmlns:a16="http://schemas.microsoft.com/office/drawing/2014/main" id="{2F4BBD0E-0872-424A-9264-3F6643BB96AD}"/>
              </a:ext>
            </a:extLst>
          </p:cNvPr>
          <p:cNvGraphicFramePr>
            <a:graphicFrameLocks noGrp="1"/>
          </p:cNvGraphicFramePr>
          <p:nvPr/>
        </p:nvGraphicFramePr>
        <p:xfrm>
          <a:off x="9695937" y="1227958"/>
          <a:ext cx="8219201" cy="2772899"/>
        </p:xfrm>
        <a:graphic>
          <a:graphicData uri="http://schemas.openxmlformats.org/drawingml/2006/table">
            <a:tbl>
              <a:tblPr firstRow="1" bandCol="1">
                <a:tableStyleId>{5C22544A-7EE6-4342-B048-85BDC9FD1C3A}</a:tableStyleId>
              </a:tblPr>
              <a:tblGrid>
                <a:gridCol w="324364">
                  <a:extLst>
                    <a:ext uri="{9D8B030D-6E8A-4147-A177-3AD203B41FA5}">
                      <a16:colId xmlns:a16="http://schemas.microsoft.com/office/drawing/2014/main" val="2097511136"/>
                    </a:ext>
                  </a:extLst>
                </a:gridCol>
                <a:gridCol w="1873250">
                  <a:extLst>
                    <a:ext uri="{9D8B030D-6E8A-4147-A177-3AD203B41FA5}">
                      <a16:colId xmlns:a16="http://schemas.microsoft.com/office/drawing/2014/main" val="415934356"/>
                    </a:ext>
                  </a:extLst>
                </a:gridCol>
                <a:gridCol w="584200">
                  <a:extLst>
                    <a:ext uri="{9D8B030D-6E8A-4147-A177-3AD203B41FA5}">
                      <a16:colId xmlns:a16="http://schemas.microsoft.com/office/drawing/2014/main" val="2861564238"/>
                    </a:ext>
                  </a:extLst>
                </a:gridCol>
                <a:gridCol w="596900">
                  <a:extLst>
                    <a:ext uri="{9D8B030D-6E8A-4147-A177-3AD203B41FA5}">
                      <a16:colId xmlns:a16="http://schemas.microsoft.com/office/drawing/2014/main" val="2529642703"/>
                    </a:ext>
                  </a:extLst>
                </a:gridCol>
                <a:gridCol w="590550">
                  <a:extLst>
                    <a:ext uri="{9D8B030D-6E8A-4147-A177-3AD203B41FA5}">
                      <a16:colId xmlns:a16="http://schemas.microsoft.com/office/drawing/2014/main" val="4279418861"/>
                    </a:ext>
                  </a:extLst>
                </a:gridCol>
                <a:gridCol w="4249937">
                  <a:extLst>
                    <a:ext uri="{9D8B030D-6E8A-4147-A177-3AD203B41FA5}">
                      <a16:colId xmlns:a16="http://schemas.microsoft.com/office/drawing/2014/main" val="3486062304"/>
                    </a:ext>
                  </a:extLst>
                </a:gridCol>
              </a:tblGrid>
              <a:tr h="186019">
                <a:tc rowSpan="2">
                  <a:txBody>
                    <a:bodyPr/>
                    <a:lstStyle/>
                    <a:p>
                      <a:pPr algn="ctr" fontAlgn="ctr"/>
                      <a:r>
                        <a:rPr lang="ja-JP" altLang="en-US" sz="1200" b="1" i="0" u="none" strike="noStrike" dirty="0">
                          <a:solidFill>
                            <a:schemeClr val="bg1"/>
                          </a:solidFill>
                          <a:effectLst/>
                          <a:latin typeface="Meiryo UI" panose="020B0604030504040204" pitchFamily="50" charset="-128"/>
                          <a:ea typeface="Meiryo UI" panose="020B0604030504040204" pitchFamily="50" charset="-128"/>
                        </a:rPr>
                        <a:t>項目</a:t>
                      </a:r>
                      <a:endParaRPr lang="zh-TW" altLang="en-US" sz="1200" b="1" i="0" u="none" strike="noStrike" dirty="0">
                        <a:solidFill>
                          <a:schemeClr val="bg1"/>
                        </a:solidFill>
                        <a:effectLst/>
                        <a:latin typeface="Meiryo UI" panose="020B0604030504040204" pitchFamily="50" charset="-128"/>
                        <a:ea typeface="Meiryo UI" panose="020B0604030504040204" pitchFamily="50" charset="-128"/>
                      </a:endParaRPr>
                    </a:p>
                  </a:txBody>
                  <a:tcPr marL="6092" marR="6092" marT="6092" marB="0" anchor="ctr">
                    <a:lnR w="127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tcPr>
                </a:tc>
                <a:tc rowSpan="2">
                  <a:txBody>
                    <a:bodyPr/>
                    <a:lstStyle/>
                    <a:p>
                      <a:pPr algn="ctr" fontAlgn="ctr"/>
                      <a:r>
                        <a:rPr lang="zh-TW" altLang="en-US" sz="1200" u="none" strike="noStrike" dirty="0">
                          <a:effectLst/>
                          <a:latin typeface="Meiryo UI" panose="020B0604030504040204" pitchFamily="50" charset="-128"/>
                          <a:ea typeface="Meiryo UI" panose="020B0604030504040204" pitchFamily="50" charset="-128"/>
                        </a:rPr>
                        <a:t>被害想定項目</a:t>
                      </a:r>
                      <a:endParaRPr lang="zh-TW" altLang="en-US" sz="1200" b="1" i="0" u="none" strike="noStrike" dirty="0">
                        <a:solidFill>
                          <a:srgbClr val="000000"/>
                        </a:solidFill>
                        <a:effectLst/>
                        <a:latin typeface="Meiryo UI" panose="020B0604030504040204" pitchFamily="50" charset="-128"/>
                        <a:ea typeface="Meiryo UI" panose="020B0604030504040204" pitchFamily="50" charset="-128"/>
                      </a:endParaRPr>
                    </a:p>
                  </a:txBody>
                  <a:tcPr marL="6092" marR="6092" marT="609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tcPr>
                </a:tc>
                <a:tc gridSpan="3">
                  <a:txBody>
                    <a:bodyPr/>
                    <a:lstStyle/>
                    <a:p>
                      <a:pPr algn="ctr" fontAlgn="ctr"/>
                      <a:r>
                        <a:rPr lang="ja-JP" altLang="en-US" sz="1200" u="none" strike="noStrike" dirty="0">
                          <a:effectLst/>
                          <a:latin typeface="Meiryo UI" panose="020B0604030504040204" pitchFamily="50" charset="-128"/>
                          <a:ea typeface="Meiryo UI" panose="020B0604030504040204" pitchFamily="50" charset="-128"/>
                        </a:rPr>
                        <a:t>大阪府</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6092" marR="6092" marT="609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rowSpan="2">
                  <a:txBody>
                    <a:bodyPr/>
                    <a:lstStyle/>
                    <a:p>
                      <a:pPr algn="ctr" fontAlgn="ctr"/>
                      <a:r>
                        <a:rPr lang="ja-JP" altLang="en-US" sz="1200" b="1" i="0" u="none" strike="noStrike" dirty="0">
                          <a:solidFill>
                            <a:schemeClr val="bg1"/>
                          </a:solidFill>
                          <a:effectLst/>
                          <a:latin typeface="Meiryo UI" panose="020B0604030504040204" pitchFamily="50" charset="-128"/>
                          <a:ea typeface="Meiryo UI" panose="020B0604030504040204" pitchFamily="50" charset="-128"/>
                        </a:rPr>
                        <a:t>項目の内容</a:t>
                      </a:r>
                    </a:p>
                  </a:txBody>
                  <a:tcPr marL="6092" marR="6092" marT="6092" marB="0" anchor="ctr">
                    <a:lnL w="127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277155700"/>
                  </a:ext>
                </a:extLst>
              </a:tr>
              <a:tr h="366040">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ja-JP" altLang="en-US" sz="1200" b="1" u="none" strike="noStrike" dirty="0">
                          <a:solidFill>
                            <a:schemeClr val="tx1"/>
                          </a:solidFill>
                          <a:effectLst/>
                          <a:latin typeface="Meiryo UI" panose="020B0604030504040204" pitchFamily="50" charset="-128"/>
                          <a:ea typeface="Meiryo UI" panose="020B0604030504040204" pitchFamily="50" charset="-128"/>
                        </a:rPr>
                        <a:t>今回</a:t>
                      </a:r>
                      <a:br>
                        <a:rPr lang="ja-JP" altLang="en-US" sz="1200" b="1" u="none" strike="noStrike" dirty="0">
                          <a:solidFill>
                            <a:schemeClr val="tx1"/>
                          </a:solidFill>
                          <a:effectLst/>
                          <a:latin typeface="Meiryo UI" panose="020B0604030504040204" pitchFamily="50" charset="-128"/>
                          <a:ea typeface="Meiryo UI" panose="020B0604030504040204" pitchFamily="50" charset="-128"/>
                        </a:rPr>
                      </a:br>
                      <a:r>
                        <a:rPr lang="ja-JP" altLang="en-US" sz="1200" b="1" u="none" strike="noStrike" dirty="0">
                          <a:solidFill>
                            <a:schemeClr val="tx1"/>
                          </a:solidFill>
                          <a:effectLst/>
                          <a:latin typeface="Meiryo UI" panose="020B0604030504040204" pitchFamily="50" charset="-128"/>
                          <a:ea typeface="Meiryo UI" panose="020B0604030504040204" pitchFamily="50" charset="-128"/>
                        </a:rPr>
                        <a:t>（案）</a:t>
                      </a:r>
                      <a:endParaRPr lang="ja-JP" altLang="en-US" sz="1200" b="1" i="0" u="none" strike="noStrike" dirty="0">
                        <a:solidFill>
                          <a:schemeClr val="tx1"/>
                        </a:solidFill>
                        <a:effectLst/>
                        <a:latin typeface="Meiryo UI" panose="020B0604030504040204" pitchFamily="50" charset="-128"/>
                        <a:ea typeface="Meiryo UI" panose="020B0604030504040204" pitchFamily="50" charset="-128"/>
                      </a:endParaRPr>
                    </a:p>
                  </a:txBody>
                  <a:tcPr marL="6092" marR="6092" marT="6092" marB="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4">
                        <a:lumMod val="60000"/>
                        <a:lumOff val="40000"/>
                      </a:schemeClr>
                    </a:solidFill>
                  </a:tcPr>
                </a:tc>
                <a:tc>
                  <a:txBody>
                    <a:bodyPr/>
                    <a:lstStyle/>
                    <a:p>
                      <a:pPr algn="ctr" fontAlgn="ctr"/>
                      <a:r>
                        <a:rPr lang="en-US" sz="1200" b="1" u="none" strike="noStrike" dirty="0">
                          <a:solidFill>
                            <a:schemeClr val="bg1"/>
                          </a:solidFill>
                          <a:effectLst/>
                          <a:latin typeface="Meiryo UI" panose="020B0604030504040204" pitchFamily="50" charset="-128"/>
                          <a:ea typeface="Meiryo UI" panose="020B0604030504040204" pitchFamily="50" charset="-128"/>
                        </a:rPr>
                        <a:t>H26</a:t>
                      </a:r>
                    </a:p>
                    <a:p>
                      <a:pPr algn="ctr" fontAlgn="ctr"/>
                      <a:r>
                        <a:rPr lang="ja-JP" altLang="en-US" sz="1000" b="1" i="0" u="none" strike="noStrike" dirty="0">
                          <a:solidFill>
                            <a:schemeClr val="bg1"/>
                          </a:solidFill>
                          <a:effectLst/>
                          <a:latin typeface="Meiryo UI" panose="020B0604030504040204" pitchFamily="50" charset="-128"/>
                          <a:ea typeface="Meiryo UI" panose="020B0604030504040204" pitchFamily="50" charset="-128"/>
                        </a:rPr>
                        <a:t>南トラ</a:t>
                      </a:r>
                      <a:endParaRPr lang="en-US" sz="1000" b="1" i="0" u="none" strike="noStrike" dirty="0">
                        <a:solidFill>
                          <a:schemeClr val="bg1"/>
                        </a:solidFill>
                        <a:effectLst/>
                        <a:latin typeface="Meiryo UI" panose="020B0604030504040204" pitchFamily="50" charset="-128"/>
                        <a:ea typeface="Meiryo UI" panose="020B0604030504040204" pitchFamily="50" charset="-128"/>
                      </a:endParaRPr>
                    </a:p>
                  </a:txBody>
                  <a:tcPr marL="6092" marR="6092" marT="6092" marB="0"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algn="ctr" fontAlgn="ctr"/>
                      <a:r>
                        <a:rPr lang="en-US" sz="1200" b="1" u="none" strike="noStrike" dirty="0">
                          <a:solidFill>
                            <a:schemeClr val="bg1"/>
                          </a:solidFill>
                          <a:effectLst/>
                          <a:latin typeface="Meiryo UI" panose="020B0604030504040204" pitchFamily="50" charset="-128"/>
                          <a:ea typeface="Meiryo UI" panose="020B0604030504040204" pitchFamily="50" charset="-128"/>
                        </a:rPr>
                        <a:t>H19</a:t>
                      </a:r>
                    </a:p>
                    <a:p>
                      <a:pPr algn="ctr" fontAlgn="ctr"/>
                      <a:r>
                        <a:rPr lang="ja-JP" altLang="en-US" sz="1000" b="1" i="0" u="none" strike="noStrike" dirty="0">
                          <a:solidFill>
                            <a:schemeClr val="bg1"/>
                          </a:solidFill>
                          <a:effectLst/>
                          <a:latin typeface="Meiryo UI" panose="020B0604030504040204" pitchFamily="50" charset="-128"/>
                          <a:ea typeface="Meiryo UI" panose="020B0604030504040204" pitchFamily="50" charset="-128"/>
                        </a:rPr>
                        <a:t>直下型</a:t>
                      </a:r>
                      <a:endParaRPr lang="en-US" sz="1000" b="1" i="0" u="none" strike="noStrike" dirty="0">
                        <a:solidFill>
                          <a:schemeClr val="bg1"/>
                        </a:solidFill>
                        <a:effectLst/>
                        <a:latin typeface="Meiryo UI" panose="020B0604030504040204" pitchFamily="50" charset="-128"/>
                        <a:ea typeface="Meiryo UI" panose="020B0604030504040204" pitchFamily="50" charset="-128"/>
                      </a:endParaRPr>
                    </a:p>
                  </a:txBody>
                  <a:tcPr marL="6092" marR="6092" marT="6092"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vMerge="1">
                  <a:txBody>
                    <a:bodyPr/>
                    <a:lstStyle/>
                    <a:p>
                      <a:pPr algn="ctr" fontAlgn="ctr"/>
                      <a:endParaRPr lang="en-US" sz="1000" b="1" i="0" u="none" strike="noStrike" dirty="0">
                        <a:solidFill>
                          <a:schemeClr val="bg1"/>
                        </a:solidFill>
                        <a:effectLst/>
                        <a:latin typeface="Meiryo UI" panose="020B0604030504040204" pitchFamily="50" charset="-128"/>
                        <a:ea typeface="Meiryo UI" panose="020B0604030504040204" pitchFamily="50" charset="-128"/>
                      </a:endParaRPr>
                    </a:p>
                  </a:txBody>
                  <a:tcPr marL="6092" marR="6092" marT="6092"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592995069"/>
                  </a:ext>
                </a:extLst>
              </a:tr>
              <a:tr h="320777">
                <a:tc rowSpan="7">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lang="ja-JP" altLang="en-US" sz="1200" u="none" strike="noStrike" dirty="0">
                          <a:effectLst/>
                          <a:latin typeface="Meiryo UI" panose="020B0604030504040204" pitchFamily="50" charset="-128"/>
                          <a:ea typeface="Meiryo UI" panose="020B0604030504040204" pitchFamily="50" charset="-128"/>
                        </a:rPr>
                        <a:t>ライフライン被害</a:t>
                      </a:r>
                    </a:p>
                  </a:txBody>
                  <a:tcPr marL="6092" marR="6092" marT="6092" marB="0" vert="eaVert" anchor="ct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ctr"/>
                      <a:r>
                        <a:rPr lang="ja-JP" altLang="en-US" sz="1200" u="none" strike="noStrike" dirty="0">
                          <a:effectLst/>
                          <a:latin typeface="Meiryo UI" panose="020B0604030504040204" pitchFamily="50" charset="-128"/>
                          <a:ea typeface="Meiryo UI" panose="020B0604030504040204" pitchFamily="50" charset="-128"/>
                        </a:rPr>
                        <a:t>上水道の被害</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6092" marR="6092" marT="6092" marB="0" anchor="ctr">
                    <a:lnT w="38100" cap="flat" cmpd="sng" algn="ctr">
                      <a:solidFill>
                        <a:schemeClr val="bg1"/>
                      </a:solidFill>
                      <a:prstDash val="solid"/>
                      <a:round/>
                      <a:headEnd type="none" w="med" len="med"/>
                      <a:tailEnd type="none" w="med" len="med"/>
                    </a:lnT>
                  </a:tcPr>
                </a:tc>
                <a:tc>
                  <a:txBody>
                    <a:bodyPr/>
                    <a:lstStyle/>
                    <a:p>
                      <a:pPr algn="ctr" fontAlgn="ctr"/>
                      <a:r>
                        <a:rPr lang="ja-JP" altLang="en-US" sz="1200" u="none" strike="noStrike" dirty="0">
                          <a:effectLst/>
                          <a:latin typeface="Meiryo UI" panose="020B0604030504040204" pitchFamily="50" charset="-128"/>
                          <a:ea typeface="Meiryo UI" panose="020B0604030504040204" pitchFamily="50" charset="-128"/>
                        </a:rPr>
                        <a:t>●</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6092" marR="6092" marT="6092" marB="0" anchor="ct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ja-JP" altLang="en-US" sz="1200" u="none" strike="noStrike" dirty="0">
                          <a:effectLst/>
                          <a:latin typeface="Meiryo UI" panose="020B0604030504040204" pitchFamily="50" charset="-128"/>
                          <a:ea typeface="Meiryo UI" panose="020B0604030504040204" pitchFamily="50" charset="-128"/>
                        </a:rPr>
                        <a:t>●</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6092" marR="6092" marT="6092" marB="0" anchor="ctr">
                    <a:lnT w="38100" cap="flat" cmpd="sng" algn="ctr">
                      <a:solidFill>
                        <a:schemeClr val="bg1"/>
                      </a:solidFill>
                      <a:prstDash val="solid"/>
                      <a:round/>
                      <a:headEnd type="none" w="med" len="med"/>
                      <a:tailEnd type="none" w="med" len="med"/>
                    </a:lnT>
                  </a:tcPr>
                </a:tc>
                <a:tc>
                  <a:txBody>
                    <a:bodyPr/>
                    <a:lstStyle/>
                    <a:p>
                      <a:pPr algn="ctr" fontAlgn="ctr"/>
                      <a:r>
                        <a:rPr lang="ja-JP" altLang="en-US" sz="1200" u="none" strike="noStrike">
                          <a:effectLst/>
                          <a:latin typeface="Meiryo UI" panose="020B0604030504040204" pitchFamily="50" charset="-128"/>
                          <a:ea typeface="Meiryo UI" panose="020B0604030504040204" pitchFamily="50" charset="-128"/>
                        </a:rPr>
                        <a:t>●</a:t>
                      </a: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6092" marR="6092" marT="6092" marB="0" anchor="ctr">
                    <a:lnT w="38100" cap="flat" cmpd="sng" algn="ctr">
                      <a:solidFill>
                        <a:schemeClr val="bg1"/>
                      </a:solidFill>
                      <a:prstDash val="solid"/>
                      <a:round/>
                      <a:headEnd type="none" w="med" len="med"/>
                      <a:tailEnd type="none" w="med" len="med"/>
                    </a:lnT>
                  </a:tcPr>
                </a:tc>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断水人口、断水率</a:t>
                      </a:r>
                    </a:p>
                  </a:txBody>
                  <a:tcPr marL="6092" marR="6092" marT="6092" marB="0" anchor="ctr">
                    <a:lnT w="381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157574184"/>
                  </a:ext>
                </a:extLst>
              </a:tr>
              <a:tr h="287413">
                <a:tc vMerge="1">
                  <a:txBody>
                    <a:bodyPr/>
                    <a:lstStyle/>
                    <a:p>
                      <a:endParaRPr kumimoji="1" lang="ja-JP" altLang="en-US"/>
                    </a:p>
                  </a:txBody>
                  <a:tcPr/>
                </a:tc>
                <a:tc>
                  <a:txBody>
                    <a:bodyPr/>
                    <a:lstStyle/>
                    <a:p>
                      <a:pPr algn="l" fontAlgn="ctr"/>
                      <a:r>
                        <a:rPr lang="ja-JP" altLang="en-US" sz="1200" u="none" strike="noStrike" dirty="0">
                          <a:effectLst/>
                          <a:latin typeface="Meiryo UI" panose="020B0604030504040204" pitchFamily="50" charset="-128"/>
                          <a:ea typeface="Meiryo UI" panose="020B0604030504040204" pitchFamily="50" charset="-128"/>
                        </a:rPr>
                        <a:t>下水道の被害</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6092" marR="6092" marT="6092" marB="0" anchor="ctr"/>
                </a:tc>
                <a:tc>
                  <a:txBody>
                    <a:bodyPr/>
                    <a:lstStyle/>
                    <a:p>
                      <a:pPr algn="ctr" fontAlgn="ctr"/>
                      <a:r>
                        <a:rPr lang="ja-JP" altLang="en-US" sz="1200" u="none" strike="noStrike" dirty="0">
                          <a:effectLst/>
                          <a:latin typeface="Meiryo UI" panose="020B0604030504040204" pitchFamily="50" charset="-128"/>
                          <a:ea typeface="Meiryo UI" panose="020B0604030504040204" pitchFamily="50" charset="-128"/>
                        </a:rPr>
                        <a:t>●</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6092" marR="6092" marT="6092"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ja-JP" altLang="en-US" sz="1200" u="none" strike="noStrike">
                          <a:effectLst/>
                          <a:latin typeface="Meiryo UI" panose="020B0604030504040204" pitchFamily="50" charset="-128"/>
                          <a:ea typeface="Meiryo UI" panose="020B0604030504040204" pitchFamily="50" charset="-128"/>
                        </a:rPr>
                        <a:t>●</a:t>
                      </a: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6092" marR="6092" marT="6092" marB="0" anchor="ctr"/>
                </a:tc>
                <a:tc>
                  <a:txBody>
                    <a:bodyPr/>
                    <a:lstStyle/>
                    <a:p>
                      <a:pPr algn="ctr" fontAlgn="ctr"/>
                      <a:r>
                        <a:rPr lang="ja-JP" altLang="en-US" sz="1200" u="none" strike="noStrike">
                          <a:effectLst/>
                          <a:latin typeface="Meiryo UI" panose="020B0604030504040204" pitchFamily="50" charset="-128"/>
                          <a:ea typeface="Meiryo UI" panose="020B0604030504040204" pitchFamily="50" charset="-128"/>
                        </a:rPr>
                        <a:t>ー</a:t>
                      </a: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6092" marR="6092" marT="6092" marB="0" anchor="ctr"/>
                </a:tc>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機能支障人口</a:t>
                      </a:r>
                    </a:p>
                  </a:txBody>
                  <a:tcPr marL="6092" marR="6092" marT="6092" marB="0" anchor="ctr"/>
                </a:tc>
                <a:extLst>
                  <a:ext uri="{0D108BD9-81ED-4DB2-BD59-A6C34878D82A}">
                    <a16:rowId xmlns:a16="http://schemas.microsoft.com/office/drawing/2014/main" val="3926092097"/>
                  </a:ext>
                </a:extLst>
              </a:tr>
              <a:tr h="320777">
                <a:tc vMerge="1">
                  <a:txBody>
                    <a:bodyPr/>
                    <a:lstStyle/>
                    <a:p>
                      <a:pPr algn="l" fontAlgn="ct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6092" marR="6092" marT="6092" marB="0" anchor="ctr">
                    <a:lnT w="12700" cap="flat" cmpd="sng" algn="ctr">
                      <a:solidFill>
                        <a:schemeClr val="bg1"/>
                      </a:solidFill>
                      <a:prstDash val="solid"/>
                      <a:round/>
                      <a:headEnd type="none" w="med" len="med"/>
                      <a:tailEnd type="none" w="med" len="med"/>
                    </a:lnT>
                  </a:tcPr>
                </a:tc>
                <a:tc>
                  <a:txBody>
                    <a:bodyPr/>
                    <a:lstStyle/>
                    <a:p>
                      <a:pPr algn="l" fontAlgn="ctr"/>
                      <a:r>
                        <a:rPr lang="ja-JP" altLang="en-US" sz="1200" u="none" strike="noStrike" dirty="0">
                          <a:effectLst/>
                          <a:latin typeface="Meiryo UI" panose="020B0604030504040204" pitchFamily="50" charset="-128"/>
                          <a:ea typeface="Meiryo UI" panose="020B0604030504040204" pitchFamily="50" charset="-128"/>
                        </a:rPr>
                        <a:t>電力の被害</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6092" marR="6092" marT="6092" marB="0" anchor="ctr"/>
                </a:tc>
                <a:tc>
                  <a:txBody>
                    <a:bodyPr/>
                    <a:lstStyle/>
                    <a:p>
                      <a:pPr algn="ctr" fontAlgn="ctr"/>
                      <a:r>
                        <a:rPr lang="ja-JP" altLang="en-US" sz="1200" u="none" strike="noStrike" dirty="0">
                          <a:effectLst/>
                          <a:latin typeface="Meiryo UI" panose="020B0604030504040204" pitchFamily="50" charset="-128"/>
                          <a:ea typeface="Meiryo UI" panose="020B0604030504040204" pitchFamily="50" charset="-128"/>
                        </a:rPr>
                        <a:t>●</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6092" marR="6092" marT="6092" marB="0" anchor="ctr">
                    <a:lnT w="12700" cap="flat" cmpd="sng" algn="ctr">
                      <a:solidFill>
                        <a:schemeClr val="bg1"/>
                      </a:solidFill>
                      <a:prstDash val="solid"/>
                      <a:round/>
                      <a:headEnd type="none" w="med" len="med"/>
                      <a:tailEnd type="none" w="med" len="med"/>
                    </a:lnT>
                  </a:tcPr>
                </a:tc>
                <a:tc>
                  <a:txBody>
                    <a:bodyPr/>
                    <a:lstStyle/>
                    <a:p>
                      <a:pPr algn="ctr" fontAlgn="ctr"/>
                      <a:r>
                        <a:rPr lang="ja-JP" altLang="en-US" sz="1200" u="none" strike="noStrike" dirty="0">
                          <a:effectLst/>
                          <a:latin typeface="Meiryo UI" panose="020B0604030504040204" pitchFamily="50" charset="-128"/>
                          <a:ea typeface="Meiryo UI" panose="020B0604030504040204" pitchFamily="50" charset="-128"/>
                        </a:rPr>
                        <a:t>●</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6092" marR="6092" marT="6092" marB="0" anchor="ctr"/>
                </a:tc>
                <a:tc>
                  <a:txBody>
                    <a:bodyPr/>
                    <a:lstStyle/>
                    <a:p>
                      <a:pPr algn="ctr" fontAlgn="ctr"/>
                      <a:r>
                        <a:rPr lang="ja-JP" altLang="en-US" sz="1200" u="none" strike="noStrike" dirty="0">
                          <a:effectLst/>
                          <a:latin typeface="Meiryo UI" panose="020B0604030504040204" pitchFamily="50" charset="-128"/>
                          <a:ea typeface="Meiryo UI" panose="020B0604030504040204" pitchFamily="50" charset="-128"/>
                        </a:rPr>
                        <a:t>●</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6092" marR="6092" marT="6092" marB="0" anchor="ctr"/>
                </a:tc>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停電軒数</a:t>
                      </a:r>
                    </a:p>
                  </a:txBody>
                  <a:tcPr marL="6092" marR="6092" marT="6092" marB="0" anchor="ctr"/>
                </a:tc>
                <a:extLst>
                  <a:ext uri="{0D108BD9-81ED-4DB2-BD59-A6C34878D82A}">
                    <a16:rowId xmlns:a16="http://schemas.microsoft.com/office/drawing/2014/main" val="1804545952"/>
                  </a:ext>
                </a:extLst>
              </a:tr>
              <a:tr h="320777">
                <a:tc vMerge="1">
                  <a:txBody>
                    <a:bodyPr/>
                    <a:lstStyle/>
                    <a:p>
                      <a:pPr algn="l" fontAlgn="ctr"/>
                      <a:endParaRPr lang="zh-TW"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6092" marR="6092" marT="6092" marB="0" anchor="ctr"/>
                </a:tc>
                <a:tc>
                  <a:txBody>
                    <a:bodyPr/>
                    <a:lstStyle/>
                    <a:p>
                      <a:pPr algn="l" fontAlgn="ctr"/>
                      <a:r>
                        <a:rPr lang="zh-TW" altLang="en-US" sz="1200" u="none" strike="noStrike" dirty="0">
                          <a:effectLst/>
                          <a:latin typeface="Meiryo UI" panose="020B0604030504040204" pitchFamily="50" charset="-128"/>
                          <a:ea typeface="Meiryo UI" panose="020B0604030504040204" pitchFamily="50" charset="-128"/>
                        </a:rPr>
                        <a:t>通信（固定電話）</a:t>
                      </a:r>
                      <a:r>
                        <a:rPr lang="ja-JP" altLang="en-US" sz="1200" u="none" strike="noStrike" dirty="0">
                          <a:effectLst/>
                          <a:latin typeface="Meiryo UI" panose="020B0604030504040204" pitchFamily="50" charset="-128"/>
                          <a:ea typeface="Meiryo UI" panose="020B0604030504040204" pitchFamily="50" charset="-128"/>
                        </a:rPr>
                        <a:t>の被害</a:t>
                      </a:r>
                      <a:endParaRPr lang="zh-TW"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6092" marR="6092" marT="6092" marB="0" anchor="ctr"/>
                </a:tc>
                <a:tc>
                  <a:txBody>
                    <a:bodyPr/>
                    <a:lstStyle/>
                    <a:p>
                      <a:pPr algn="ctr" fontAlgn="ctr"/>
                      <a:r>
                        <a:rPr lang="ja-JP" altLang="en-US" sz="1200" u="none" strike="noStrike" dirty="0">
                          <a:effectLst/>
                          <a:latin typeface="Meiryo UI" panose="020B0604030504040204" pitchFamily="50" charset="-128"/>
                          <a:ea typeface="Meiryo UI" panose="020B0604030504040204" pitchFamily="50" charset="-128"/>
                        </a:rPr>
                        <a:t>●</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6092" marR="6092" marT="6092" marB="0" anchor="ctr"/>
                </a:tc>
                <a:tc>
                  <a:txBody>
                    <a:bodyPr/>
                    <a:lstStyle/>
                    <a:p>
                      <a:pPr algn="ctr" fontAlgn="ctr"/>
                      <a:r>
                        <a:rPr lang="ja-JP" altLang="en-US" sz="1200" u="none" strike="noStrike" dirty="0">
                          <a:effectLst/>
                          <a:latin typeface="Meiryo UI" panose="020B0604030504040204" pitchFamily="50" charset="-128"/>
                          <a:ea typeface="Meiryo UI" panose="020B0604030504040204" pitchFamily="50" charset="-128"/>
                        </a:rPr>
                        <a:t>●</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6092" marR="6092" marT="6092" marB="0" anchor="ctr"/>
                </a:tc>
                <a:tc>
                  <a:txBody>
                    <a:bodyPr/>
                    <a:lstStyle/>
                    <a:p>
                      <a:pPr algn="ctr" fontAlgn="ctr"/>
                      <a:r>
                        <a:rPr lang="ja-JP" altLang="en-US" sz="1200" u="none" strike="noStrike" dirty="0">
                          <a:effectLst/>
                          <a:latin typeface="Meiryo UI" panose="020B0604030504040204" pitchFamily="50" charset="-128"/>
                          <a:ea typeface="Meiryo UI" panose="020B0604030504040204" pitchFamily="50" charset="-128"/>
                        </a:rPr>
                        <a:t>●</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6092" marR="6092" marT="6092" marB="0" anchor="ctr"/>
                </a:tc>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不通回線数</a:t>
                      </a:r>
                    </a:p>
                  </a:txBody>
                  <a:tcPr marL="6092" marR="6092" marT="6092" marB="0" anchor="ctr"/>
                </a:tc>
                <a:extLst>
                  <a:ext uri="{0D108BD9-81ED-4DB2-BD59-A6C34878D82A}">
                    <a16:rowId xmlns:a16="http://schemas.microsoft.com/office/drawing/2014/main" val="1028607789"/>
                  </a:ext>
                </a:extLst>
              </a:tr>
              <a:tr h="320777">
                <a:tc vMerge="1">
                  <a:txBody>
                    <a:bodyPr/>
                    <a:lstStyle/>
                    <a:p>
                      <a:pPr algn="l" fontAlgn="ct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6092" marR="6092" marT="6092" marB="0" anchor="ctr"/>
                </a:tc>
                <a:tc>
                  <a:txBody>
                    <a:bodyPr/>
                    <a:lstStyle/>
                    <a:p>
                      <a:pPr algn="l" fontAlgn="ctr"/>
                      <a:r>
                        <a:rPr lang="zh-TW" altLang="en-US" sz="1200" u="none" strike="noStrike" dirty="0">
                          <a:effectLst/>
                          <a:latin typeface="Meiryo UI" panose="020B0604030504040204" pitchFamily="50" charset="-128"/>
                          <a:ea typeface="Meiryo UI" panose="020B0604030504040204" pitchFamily="50" charset="-128"/>
                        </a:rPr>
                        <a:t>　　</a:t>
                      </a:r>
                      <a:r>
                        <a:rPr lang="ja-JP" altLang="en-US" sz="1200" u="none" strike="noStrike" dirty="0">
                          <a:effectLst/>
                          <a:latin typeface="Meiryo UI" panose="020B0604030504040204" pitchFamily="50" charset="-128"/>
                          <a:ea typeface="Meiryo UI" panose="020B0604030504040204" pitchFamily="50" charset="-128"/>
                        </a:rPr>
                        <a:t>　</a:t>
                      </a:r>
                      <a:r>
                        <a:rPr lang="zh-TW" altLang="en-US" sz="1200" u="none" strike="noStrike" dirty="0">
                          <a:effectLst/>
                          <a:latin typeface="Meiryo UI" panose="020B0604030504040204" pitchFamily="50" charset="-128"/>
                          <a:ea typeface="Meiryo UI" panose="020B0604030504040204" pitchFamily="50" charset="-128"/>
                        </a:rPr>
                        <a:t>（携帯電話）</a:t>
                      </a:r>
                      <a:r>
                        <a:rPr lang="ja-JP" altLang="en-US" sz="1200" u="none" strike="noStrike" dirty="0">
                          <a:effectLst/>
                          <a:latin typeface="Meiryo UI" panose="020B0604030504040204" pitchFamily="50" charset="-128"/>
                          <a:ea typeface="Meiryo UI" panose="020B0604030504040204" pitchFamily="50" charset="-128"/>
                        </a:rPr>
                        <a:t>の被害</a:t>
                      </a:r>
                      <a:endParaRPr lang="zh-TW"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6092" marR="6092" marT="6092" marB="0" anchor="ctr"/>
                </a:tc>
                <a:tc>
                  <a:txBody>
                    <a:bodyPr/>
                    <a:lstStyle/>
                    <a:p>
                      <a:pPr algn="ctr" fontAlgn="ctr"/>
                      <a:r>
                        <a:rPr lang="ja-JP" altLang="en-US" sz="1200" u="none" strike="noStrike" dirty="0">
                          <a:effectLst/>
                          <a:latin typeface="Meiryo UI" panose="020B0604030504040204" pitchFamily="50" charset="-128"/>
                          <a:ea typeface="Meiryo UI" panose="020B0604030504040204" pitchFamily="50" charset="-128"/>
                        </a:rPr>
                        <a:t>●</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6092" marR="6092" marT="6092" marB="0" anchor="ctr"/>
                </a:tc>
                <a:tc>
                  <a:txBody>
                    <a:bodyPr/>
                    <a:lstStyle/>
                    <a:p>
                      <a:pPr algn="ctr" fontAlgn="ctr"/>
                      <a:r>
                        <a:rPr lang="ja-JP" altLang="en-US" sz="1200" u="none" strike="noStrike">
                          <a:effectLst/>
                          <a:latin typeface="Meiryo UI" panose="020B0604030504040204" pitchFamily="50" charset="-128"/>
                          <a:ea typeface="Meiryo UI" panose="020B0604030504040204" pitchFamily="50" charset="-128"/>
                        </a:rPr>
                        <a:t>●</a:t>
                      </a: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6092" marR="6092" marT="6092" marB="0" anchor="ctr"/>
                </a:tc>
                <a:tc>
                  <a:txBody>
                    <a:bodyPr/>
                    <a:lstStyle/>
                    <a:p>
                      <a:pPr algn="ctr" fontAlgn="ctr"/>
                      <a:r>
                        <a:rPr lang="ja-JP" altLang="en-US" sz="1200" u="none" strike="noStrike" dirty="0">
                          <a:effectLst/>
                          <a:latin typeface="Meiryo UI" panose="020B0604030504040204" pitchFamily="50" charset="-128"/>
                          <a:ea typeface="Meiryo UI" panose="020B0604030504040204" pitchFamily="50" charset="-128"/>
                        </a:rPr>
                        <a:t>●</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6092" marR="6092" marT="6092" marB="0" anchor="ctr"/>
                </a:tc>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停波基地局率、携帯電話不通ランク</a:t>
                      </a:r>
                    </a:p>
                  </a:txBody>
                  <a:tcPr marL="6092" marR="6092" marT="6092" marB="0" anchor="ctr"/>
                </a:tc>
                <a:extLst>
                  <a:ext uri="{0D108BD9-81ED-4DB2-BD59-A6C34878D82A}">
                    <a16:rowId xmlns:a16="http://schemas.microsoft.com/office/drawing/2014/main" val="3537533762"/>
                  </a:ext>
                </a:extLst>
              </a:tr>
              <a:tr h="320777">
                <a:tc vMerge="1">
                  <a:txBody>
                    <a:bodyPr/>
                    <a:lstStyle/>
                    <a:p>
                      <a:pPr algn="l" fontAlgn="ct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6092" marR="6092" marT="6092" marB="0" anchor="ctr"/>
                </a:tc>
                <a:tc>
                  <a:txBody>
                    <a:bodyPr/>
                    <a:lstStyle/>
                    <a:p>
                      <a:pPr algn="l" fontAlgn="ctr"/>
                      <a:r>
                        <a:rPr lang="ja-JP" altLang="en-US" sz="1200" u="none" strike="noStrike" dirty="0">
                          <a:solidFill>
                            <a:srgbClr val="FF0000"/>
                          </a:solidFill>
                          <a:effectLst/>
                          <a:latin typeface="Meiryo UI" panose="020B0604030504040204" pitchFamily="50" charset="-128"/>
                          <a:ea typeface="Meiryo UI" panose="020B0604030504040204" pitchFamily="50" charset="-128"/>
                        </a:rPr>
                        <a:t>　　　（インターネット）の被害</a:t>
                      </a:r>
                      <a:endParaRPr lang="ja-JP" altLang="en-US" sz="1200" b="0" i="0" u="none" strike="noStrike" dirty="0">
                        <a:solidFill>
                          <a:srgbClr val="FF0000"/>
                        </a:solidFill>
                        <a:effectLst/>
                        <a:latin typeface="Meiryo UI" panose="020B0604030504040204" pitchFamily="50" charset="-128"/>
                        <a:ea typeface="Meiryo UI" panose="020B0604030504040204" pitchFamily="50" charset="-128"/>
                      </a:endParaRPr>
                    </a:p>
                  </a:txBody>
                  <a:tcPr marL="6092" marR="6092" marT="6092" marB="0" anchor="ctr">
                    <a:lnB w="12700" cap="flat" cmpd="sng" algn="ctr">
                      <a:solidFill>
                        <a:schemeClr val="bg1"/>
                      </a:solidFill>
                      <a:prstDash val="solid"/>
                      <a:round/>
                      <a:headEnd type="none" w="med" len="med"/>
                      <a:tailEnd type="none" w="med" len="med"/>
                    </a:lnB>
                  </a:tcPr>
                </a:tc>
                <a:tc>
                  <a:txBody>
                    <a:bodyPr/>
                    <a:lstStyle/>
                    <a:p>
                      <a:pPr algn="ctr" fontAlgn="ctr"/>
                      <a:r>
                        <a:rPr lang="ja-JP" altLang="en-US" sz="1200" u="none" strike="noStrike" dirty="0">
                          <a:solidFill>
                            <a:srgbClr val="FF0000"/>
                          </a:solidFill>
                          <a:effectLst/>
                          <a:latin typeface="Meiryo UI" panose="020B0604030504040204" pitchFamily="50" charset="-128"/>
                          <a:ea typeface="Meiryo UI" panose="020B0604030504040204" pitchFamily="50" charset="-128"/>
                        </a:rPr>
                        <a:t>様相</a:t>
                      </a:r>
                      <a:endParaRPr lang="ja-JP" altLang="en-US" sz="1200" b="0" i="0" u="none" strike="noStrike" dirty="0">
                        <a:solidFill>
                          <a:srgbClr val="FF0000"/>
                        </a:solidFill>
                        <a:effectLst/>
                        <a:latin typeface="Meiryo UI" panose="020B0604030504040204" pitchFamily="50" charset="-128"/>
                        <a:ea typeface="Meiryo UI" panose="020B0604030504040204" pitchFamily="50" charset="-128"/>
                      </a:endParaRPr>
                    </a:p>
                  </a:txBody>
                  <a:tcPr marL="6092" marR="6092" marT="6092" marB="0" anchor="ctr"/>
                </a:tc>
                <a:tc>
                  <a:txBody>
                    <a:bodyPr/>
                    <a:lstStyle/>
                    <a:p>
                      <a:pPr algn="ctr" fontAlgn="ctr"/>
                      <a:r>
                        <a:rPr lang="ja-JP" altLang="en-US" sz="1200" u="none" strike="noStrike" dirty="0">
                          <a:effectLst/>
                          <a:latin typeface="Meiryo UI" panose="020B0604030504040204" pitchFamily="50" charset="-128"/>
                          <a:ea typeface="Meiryo UI" panose="020B0604030504040204" pitchFamily="50" charset="-128"/>
                        </a:rPr>
                        <a:t>ー</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6092" marR="6092" marT="6092" marB="0" anchor="ctr"/>
                </a:tc>
                <a:tc>
                  <a:txBody>
                    <a:bodyPr/>
                    <a:lstStyle/>
                    <a:p>
                      <a:pPr algn="ctr" fontAlgn="ctr"/>
                      <a:r>
                        <a:rPr lang="ja-JP" altLang="en-US" sz="1200" u="none" strike="noStrike" dirty="0">
                          <a:effectLst/>
                          <a:latin typeface="Meiryo UI" panose="020B0604030504040204" pitchFamily="50" charset="-128"/>
                          <a:ea typeface="Meiryo UI" panose="020B0604030504040204" pitchFamily="50" charset="-128"/>
                        </a:rPr>
                        <a:t>ー</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6092" marR="6092" marT="6092" marB="0" anchor="ctr"/>
                </a:tc>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インターネットが使用できなくなる状況と影響を記載</a:t>
                      </a:r>
                    </a:p>
                  </a:txBody>
                  <a:tcPr marL="6092" marR="6092" marT="6092" marB="0" anchor="ctr"/>
                </a:tc>
                <a:extLst>
                  <a:ext uri="{0D108BD9-81ED-4DB2-BD59-A6C34878D82A}">
                    <a16:rowId xmlns:a16="http://schemas.microsoft.com/office/drawing/2014/main" val="3394222208"/>
                  </a:ext>
                </a:extLst>
              </a:tr>
              <a:tr h="320777">
                <a:tc vMerge="1">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endParaRPr lang="ja-JP" altLang="en-US" sz="1200" u="none" strike="noStrike" dirty="0">
                        <a:effectLst/>
                        <a:latin typeface="Meiryo UI" panose="020B0604030504040204" pitchFamily="50" charset="-128"/>
                        <a:ea typeface="Meiryo UI" panose="020B0604030504040204" pitchFamily="50" charset="-128"/>
                      </a:endParaRPr>
                    </a:p>
                  </a:txBody>
                  <a:tcPr marL="6092" marR="6092" marT="6092" marB="0" vert="eaVert"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ctr"/>
                      <a:r>
                        <a:rPr lang="ja-JP" altLang="en-US" sz="1200" u="none" strike="noStrike" dirty="0">
                          <a:effectLst/>
                          <a:latin typeface="Meiryo UI" panose="020B0604030504040204" pitchFamily="50" charset="-128"/>
                          <a:ea typeface="Meiryo UI" panose="020B0604030504040204" pitchFamily="50" charset="-128"/>
                        </a:rPr>
                        <a:t>ガス（都市ガス）の被害</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6092" marR="6092" marT="6092"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ja-JP" altLang="en-US" sz="1200" u="none" strike="noStrike" dirty="0">
                          <a:effectLst/>
                          <a:latin typeface="Meiryo UI" panose="020B0604030504040204" pitchFamily="50" charset="-128"/>
                          <a:ea typeface="Meiryo UI" panose="020B0604030504040204" pitchFamily="50" charset="-128"/>
                        </a:rPr>
                        <a:t>●</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6092" marR="6092" marT="6092" marB="0" anchor="ctr"/>
                </a:tc>
                <a:tc>
                  <a:txBody>
                    <a:bodyPr/>
                    <a:lstStyle/>
                    <a:p>
                      <a:pPr algn="ctr" fontAlgn="ctr"/>
                      <a:r>
                        <a:rPr lang="ja-JP" altLang="en-US" sz="1200" u="none" strike="noStrike">
                          <a:effectLst/>
                          <a:latin typeface="Meiryo UI" panose="020B0604030504040204" pitchFamily="50" charset="-128"/>
                          <a:ea typeface="Meiryo UI" panose="020B0604030504040204" pitchFamily="50" charset="-128"/>
                        </a:rPr>
                        <a:t>●</a:t>
                      </a: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6092" marR="6092" marT="6092" marB="0" anchor="ctr"/>
                </a:tc>
                <a:tc>
                  <a:txBody>
                    <a:bodyPr/>
                    <a:lstStyle/>
                    <a:p>
                      <a:pPr algn="ctr" fontAlgn="ctr"/>
                      <a:r>
                        <a:rPr lang="ja-JP" altLang="en-US" sz="1200" u="none" strike="noStrike" dirty="0">
                          <a:effectLst/>
                          <a:latin typeface="Meiryo UI" panose="020B0604030504040204" pitchFamily="50" charset="-128"/>
                          <a:ea typeface="Meiryo UI" panose="020B0604030504040204" pitchFamily="50" charset="-128"/>
                        </a:rPr>
                        <a:t>●</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6092" marR="6092" marT="6092" marB="0" anchor="ctr"/>
                </a:tc>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供給停止戸数</a:t>
                      </a:r>
                    </a:p>
                  </a:txBody>
                  <a:tcPr marL="6092" marR="6092" marT="6092" marB="0" anchor="ctr"/>
                </a:tc>
                <a:extLst>
                  <a:ext uri="{0D108BD9-81ED-4DB2-BD59-A6C34878D82A}">
                    <a16:rowId xmlns:a16="http://schemas.microsoft.com/office/drawing/2014/main" val="2036141059"/>
                  </a:ext>
                </a:extLst>
              </a:tr>
            </a:tbl>
          </a:graphicData>
        </a:graphic>
      </p:graphicFrame>
      <p:graphicFrame>
        <p:nvGraphicFramePr>
          <p:cNvPr id="16" name="表 15">
            <a:extLst>
              <a:ext uri="{FF2B5EF4-FFF2-40B4-BE49-F238E27FC236}">
                <a16:creationId xmlns:a16="http://schemas.microsoft.com/office/drawing/2014/main" id="{72D09348-ADBE-482B-B9A3-6CEC852BE66D}"/>
              </a:ext>
            </a:extLst>
          </p:cNvPr>
          <p:cNvGraphicFramePr>
            <a:graphicFrameLocks noGrp="1"/>
          </p:cNvGraphicFramePr>
          <p:nvPr>
            <p:extLst>
              <p:ext uri="{D42A27DB-BD31-4B8C-83A1-F6EECF244321}">
                <p14:modId xmlns:p14="http://schemas.microsoft.com/office/powerpoint/2010/main" val="265674541"/>
              </p:ext>
            </p:extLst>
          </p:nvPr>
        </p:nvGraphicFramePr>
        <p:xfrm>
          <a:off x="494231" y="1227958"/>
          <a:ext cx="8261863" cy="2536561"/>
        </p:xfrm>
        <a:graphic>
          <a:graphicData uri="http://schemas.openxmlformats.org/drawingml/2006/table">
            <a:tbl>
              <a:tblPr firstRow="1" bandCol="1">
                <a:tableStyleId>{5C22544A-7EE6-4342-B048-85BDC9FD1C3A}</a:tableStyleId>
              </a:tblPr>
              <a:tblGrid>
                <a:gridCol w="330714">
                  <a:extLst>
                    <a:ext uri="{9D8B030D-6E8A-4147-A177-3AD203B41FA5}">
                      <a16:colId xmlns:a16="http://schemas.microsoft.com/office/drawing/2014/main" val="2097511136"/>
                    </a:ext>
                  </a:extLst>
                </a:gridCol>
                <a:gridCol w="2254250">
                  <a:extLst>
                    <a:ext uri="{9D8B030D-6E8A-4147-A177-3AD203B41FA5}">
                      <a16:colId xmlns:a16="http://schemas.microsoft.com/office/drawing/2014/main" val="415934356"/>
                    </a:ext>
                  </a:extLst>
                </a:gridCol>
                <a:gridCol w="571500">
                  <a:extLst>
                    <a:ext uri="{9D8B030D-6E8A-4147-A177-3AD203B41FA5}">
                      <a16:colId xmlns:a16="http://schemas.microsoft.com/office/drawing/2014/main" val="2861564238"/>
                    </a:ext>
                  </a:extLst>
                </a:gridCol>
                <a:gridCol w="615950">
                  <a:extLst>
                    <a:ext uri="{9D8B030D-6E8A-4147-A177-3AD203B41FA5}">
                      <a16:colId xmlns:a16="http://schemas.microsoft.com/office/drawing/2014/main" val="2529642703"/>
                    </a:ext>
                  </a:extLst>
                </a:gridCol>
                <a:gridCol w="565150">
                  <a:extLst>
                    <a:ext uri="{9D8B030D-6E8A-4147-A177-3AD203B41FA5}">
                      <a16:colId xmlns:a16="http://schemas.microsoft.com/office/drawing/2014/main" val="4279418861"/>
                    </a:ext>
                  </a:extLst>
                </a:gridCol>
                <a:gridCol w="3924299">
                  <a:extLst>
                    <a:ext uri="{9D8B030D-6E8A-4147-A177-3AD203B41FA5}">
                      <a16:colId xmlns:a16="http://schemas.microsoft.com/office/drawing/2014/main" val="2873920466"/>
                    </a:ext>
                  </a:extLst>
                </a:gridCol>
              </a:tblGrid>
              <a:tr h="186019">
                <a:tc rowSpan="2">
                  <a:txBody>
                    <a:bodyPr/>
                    <a:lstStyle/>
                    <a:p>
                      <a:pPr algn="ctr" fontAlgn="ctr"/>
                      <a:r>
                        <a:rPr lang="ja-JP" altLang="en-US" sz="1200" b="1" i="0" u="none" strike="noStrike" dirty="0">
                          <a:solidFill>
                            <a:schemeClr val="bg1"/>
                          </a:solidFill>
                          <a:effectLst/>
                          <a:latin typeface="Meiryo UI" panose="020B0604030504040204" pitchFamily="50" charset="-128"/>
                          <a:ea typeface="Meiryo UI" panose="020B0604030504040204" pitchFamily="50" charset="-128"/>
                        </a:rPr>
                        <a:t>項目</a:t>
                      </a:r>
                      <a:endParaRPr lang="zh-TW" altLang="en-US" sz="1200" b="1" i="0" u="none" strike="noStrike" dirty="0">
                        <a:solidFill>
                          <a:schemeClr val="bg1"/>
                        </a:solidFill>
                        <a:effectLst/>
                        <a:latin typeface="Meiryo UI" panose="020B0604030504040204" pitchFamily="50" charset="-128"/>
                        <a:ea typeface="Meiryo UI" panose="020B0604030504040204" pitchFamily="50" charset="-128"/>
                      </a:endParaRPr>
                    </a:p>
                  </a:txBody>
                  <a:tcPr marL="6092" marR="6092" marT="6092" marB="0" anchor="ctr">
                    <a:lnR w="127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tcPr>
                </a:tc>
                <a:tc rowSpan="2">
                  <a:txBody>
                    <a:bodyPr/>
                    <a:lstStyle/>
                    <a:p>
                      <a:pPr algn="ctr" fontAlgn="ctr"/>
                      <a:r>
                        <a:rPr lang="zh-TW" altLang="en-US" sz="1200" u="none" strike="noStrike" dirty="0">
                          <a:effectLst/>
                          <a:latin typeface="Meiryo UI" panose="020B0604030504040204" pitchFamily="50" charset="-128"/>
                          <a:ea typeface="Meiryo UI" panose="020B0604030504040204" pitchFamily="50" charset="-128"/>
                        </a:rPr>
                        <a:t>被害想定項目</a:t>
                      </a:r>
                      <a:endParaRPr lang="zh-TW" altLang="en-US" sz="1200" b="1" i="0" u="none" strike="noStrike" dirty="0">
                        <a:solidFill>
                          <a:srgbClr val="000000"/>
                        </a:solidFill>
                        <a:effectLst/>
                        <a:latin typeface="Meiryo UI" panose="020B0604030504040204" pitchFamily="50" charset="-128"/>
                        <a:ea typeface="Meiryo UI" panose="020B0604030504040204" pitchFamily="50" charset="-128"/>
                      </a:endParaRPr>
                    </a:p>
                  </a:txBody>
                  <a:tcPr marL="6092" marR="6092" marT="609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tcPr>
                </a:tc>
                <a:tc gridSpan="3">
                  <a:txBody>
                    <a:bodyPr/>
                    <a:lstStyle/>
                    <a:p>
                      <a:pPr algn="ctr" fontAlgn="ctr"/>
                      <a:r>
                        <a:rPr lang="ja-JP" altLang="en-US" sz="1200" u="none" strike="noStrike" dirty="0">
                          <a:effectLst/>
                          <a:latin typeface="Meiryo UI" panose="020B0604030504040204" pitchFamily="50" charset="-128"/>
                          <a:ea typeface="Meiryo UI" panose="020B0604030504040204" pitchFamily="50" charset="-128"/>
                        </a:rPr>
                        <a:t>大阪府</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6092" marR="6092" marT="609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rowSpan="2">
                  <a:txBody>
                    <a:bodyPr/>
                    <a:lstStyle/>
                    <a:p>
                      <a:pPr algn="ctr" fontAlgn="ctr"/>
                      <a:r>
                        <a:rPr lang="ja-JP" altLang="en-US" sz="1200" b="1" i="0" u="none" strike="noStrike" dirty="0">
                          <a:solidFill>
                            <a:schemeClr val="bg1"/>
                          </a:solidFill>
                          <a:effectLst/>
                          <a:latin typeface="Meiryo UI" panose="020B0604030504040204" pitchFamily="50" charset="-128"/>
                          <a:ea typeface="Meiryo UI" panose="020B0604030504040204" pitchFamily="50" charset="-128"/>
                        </a:rPr>
                        <a:t>項目の内容</a:t>
                      </a:r>
                    </a:p>
                  </a:txBody>
                  <a:tcPr marL="6092" marR="6092" marT="6092" marB="0" anchor="ctr">
                    <a:lnL w="127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277155700"/>
                  </a:ext>
                </a:extLst>
              </a:tr>
              <a:tr h="366040">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ja-JP" altLang="en-US" sz="1200" b="1" u="none" strike="noStrike" dirty="0">
                          <a:solidFill>
                            <a:schemeClr val="tx1"/>
                          </a:solidFill>
                          <a:effectLst/>
                          <a:latin typeface="Meiryo UI" panose="020B0604030504040204" pitchFamily="50" charset="-128"/>
                          <a:ea typeface="Meiryo UI" panose="020B0604030504040204" pitchFamily="50" charset="-128"/>
                        </a:rPr>
                        <a:t>今回</a:t>
                      </a:r>
                      <a:br>
                        <a:rPr lang="ja-JP" altLang="en-US" sz="1200" b="1" u="none" strike="noStrike" dirty="0">
                          <a:solidFill>
                            <a:schemeClr val="tx1"/>
                          </a:solidFill>
                          <a:effectLst/>
                          <a:latin typeface="Meiryo UI" panose="020B0604030504040204" pitchFamily="50" charset="-128"/>
                          <a:ea typeface="Meiryo UI" panose="020B0604030504040204" pitchFamily="50" charset="-128"/>
                        </a:rPr>
                      </a:br>
                      <a:r>
                        <a:rPr lang="ja-JP" altLang="en-US" sz="1200" b="1" u="none" strike="noStrike" dirty="0">
                          <a:solidFill>
                            <a:schemeClr val="tx1"/>
                          </a:solidFill>
                          <a:effectLst/>
                          <a:latin typeface="Meiryo UI" panose="020B0604030504040204" pitchFamily="50" charset="-128"/>
                          <a:ea typeface="Meiryo UI" panose="020B0604030504040204" pitchFamily="50" charset="-128"/>
                        </a:rPr>
                        <a:t>（案）</a:t>
                      </a:r>
                      <a:endParaRPr lang="ja-JP" altLang="en-US" sz="1200" b="1" i="0" u="none" strike="noStrike" dirty="0">
                        <a:solidFill>
                          <a:schemeClr val="tx1"/>
                        </a:solidFill>
                        <a:effectLst/>
                        <a:latin typeface="Meiryo UI" panose="020B0604030504040204" pitchFamily="50" charset="-128"/>
                        <a:ea typeface="Meiryo UI" panose="020B0604030504040204" pitchFamily="50" charset="-128"/>
                      </a:endParaRPr>
                    </a:p>
                  </a:txBody>
                  <a:tcPr marL="6092" marR="6092" marT="6092" marB="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4">
                        <a:lumMod val="60000"/>
                        <a:lumOff val="40000"/>
                      </a:schemeClr>
                    </a:solidFill>
                  </a:tcPr>
                </a:tc>
                <a:tc>
                  <a:txBody>
                    <a:bodyPr/>
                    <a:lstStyle/>
                    <a:p>
                      <a:pPr algn="ctr" fontAlgn="ctr"/>
                      <a:r>
                        <a:rPr lang="en-US" sz="1200" b="1" u="none" strike="noStrike" dirty="0">
                          <a:solidFill>
                            <a:schemeClr val="bg1"/>
                          </a:solidFill>
                          <a:effectLst/>
                          <a:latin typeface="Meiryo UI" panose="020B0604030504040204" pitchFamily="50" charset="-128"/>
                          <a:ea typeface="Meiryo UI" panose="020B0604030504040204" pitchFamily="50" charset="-128"/>
                        </a:rPr>
                        <a:t>H26</a:t>
                      </a:r>
                    </a:p>
                    <a:p>
                      <a:pPr algn="ctr" fontAlgn="ctr"/>
                      <a:r>
                        <a:rPr lang="ja-JP" altLang="en-US" sz="1000" b="1" i="0" u="none" strike="noStrike" dirty="0">
                          <a:solidFill>
                            <a:schemeClr val="bg1"/>
                          </a:solidFill>
                          <a:effectLst/>
                          <a:latin typeface="Meiryo UI" panose="020B0604030504040204" pitchFamily="50" charset="-128"/>
                          <a:ea typeface="Meiryo UI" panose="020B0604030504040204" pitchFamily="50" charset="-128"/>
                        </a:rPr>
                        <a:t>南トラ</a:t>
                      </a:r>
                      <a:endParaRPr lang="en-US" sz="1000" b="1" i="0" u="none" strike="noStrike" dirty="0">
                        <a:solidFill>
                          <a:schemeClr val="bg1"/>
                        </a:solidFill>
                        <a:effectLst/>
                        <a:latin typeface="Meiryo UI" panose="020B0604030504040204" pitchFamily="50" charset="-128"/>
                        <a:ea typeface="Meiryo UI" panose="020B0604030504040204" pitchFamily="50" charset="-128"/>
                      </a:endParaRPr>
                    </a:p>
                  </a:txBody>
                  <a:tcPr marL="6092" marR="6092" marT="6092" marB="0"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algn="ctr" fontAlgn="ctr"/>
                      <a:r>
                        <a:rPr lang="en-US" sz="1200" b="1" u="none" strike="noStrike" dirty="0">
                          <a:solidFill>
                            <a:schemeClr val="bg1"/>
                          </a:solidFill>
                          <a:effectLst/>
                          <a:latin typeface="Meiryo UI" panose="020B0604030504040204" pitchFamily="50" charset="-128"/>
                          <a:ea typeface="Meiryo UI" panose="020B0604030504040204" pitchFamily="50" charset="-128"/>
                        </a:rPr>
                        <a:t>H19</a:t>
                      </a:r>
                    </a:p>
                    <a:p>
                      <a:pPr algn="ctr" fontAlgn="ctr"/>
                      <a:r>
                        <a:rPr lang="ja-JP" altLang="en-US" sz="1000" b="1" i="0" u="none" strike="noStrike" dirty="0">
                          <a:solidFill>
                            <a:schemeClr val="bg1"/>
                          </a:solidFill>
                          <a:effectLst/>
                          <a:latin typeface="Meiryo UI" panose="020B0604030504040204" pitchFamily="50" charset="-128"/>
                          <a:ea typeface="Meiryo UI" panose="020B0604030504040204" pitchFamily="50" charset="-128"/>
                        </a:rPr>
                        <a:t>直下型</a:t>
                      </a:r>
                      <a:endParaRPr lang="en-US" sz="1000" b="1" i="0" u="none" strike="noStrike" dirty="0">
                        <a:solidFill>
                          <a:schemeClr val="bg1"/>
                        </a:solidFill>
                        <a:effectLst/>
                        <a:latin typeface="Meiryo UI" panose="020B0604030504040204" pitchFamily="50" charset="-128"/>
                        <a:ea typeface="Meiryo UI" panose="020B0604030504040204" pitchFamily="50" charset="-128"/>
                      </a:endParaRPr>
                    </a:p>
                  </a:txBody>
                  <a:tcPr marL="6092" marR="6092" marT="6092"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vMerge="1">
                  <a:txBody>
                    <a:bodyPr/>
                    <a:lstStyle/>
                    <a:p>
                      <a:pPr algn="ctr" fontAlgn="ctr"/>
                      <a:endParaRPr lang="en-US" sz="1000" b="1" i="0" u="none" strike="noStrike" dirty="0">
                        <a:solidFill>
                          <a:schemeClr val="bg1"/>
                        </a:solidFill>
                        <a:effectLst/>
                        <a:latin typeface="Meiryo UI" panose="020B0604030504040204" pitchFamily="50" charset="-128"/>
                        <a:ea typeface="Meiryo UI" panose="020B0604030504040204" pitchFamily="50" charset="-128"/>
                      </a:endParaRPr>
                    </a:p>
                  </a:txBody>
                  <a:tcPr marL="6092" marR="6092" marT="6092"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592995069"/>
                  </a:ext>
                </a:extLst>
              </a:tr>
              <a:tr h="320777">
                <a:tc rowSpan="6">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lang="ja-JP" altLang="en-US" sz="1200" u="none" strike="noStrike" dirty="0">
                          <a:effectLst/>
                          <a:latin typeface="Meiryo UI" panose="020B0604030504040204" pitchFamily="50" charset="-128"/>
                          <a:ea typeface="Meiryo UI" panose="020B0604030504040204" pitchFamily="50" charset="-128"/>
                        </a:rPr>
                        <a:t>交通施設被害</a:t>
                      </a:r>
                    </a:p>
                  </a:txBody>
                  <a:tcPr marL="6092" marR="6092" marT="6092" marB="0" vert="eaVert" anchor="ct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ctr"/>
                      <a:r>
                        <a:rPr lang="ja-JP" altLang="en-US" sz="1200" u="none" strike="noStrike" dirty="0">
                          <a:effectLst/>
                          <a:latin typeface="Meiryo UI" panose="020B0604030504040204" pitchFamily="50" charset="-128"/>
                          <a:ea typeface="Meiryo UI" panose="020B0604030504040204" pitchFamily="50" charset="-128"/>
                        </a:rPr>
                        <a:t>道路の被害</a:t>
                      </a:r>
                      <a:r>
                        <a:rPr lang="ja-JP" altLang="en-US" sz="1100" u="none" strike="noStrike" dirty="0">
                          <a:effectLst/>
                          <a:latin typeface="Meiryo UI" panose="020B0604030504040204" pitchFamily="50" charset="-128"/>
                          <a:ea typeface="Meiryo UI" panose="020B0604030504040204" pitchFamily="50" charset="-128"/>
                        </a:rPr>
                        <a:t>（高速道路・一般道路）</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6092" marR="6092" marT="6092" marB="0" anchor="ct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ja-JP" altLang="en-US" sz="1200" u="none" strike="noStrike" dirty="0">
                          <a:effectLst/>
                          <a:latin typeface="Meiryo UI" panose="020B0604030504040204" pitchFamily="50" charset="-128"/>
                          <a:ea typeface="Meiryo UI" panose="020B0604030504040204" pitchFamily="50" charset="-128"/>
                        </a:rPr>
                        <a:t>●</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6092" marR="6092" marT="6092" marB="0" anchor="ctr">
                    <a:lnT w="38100" cap="flat" cmpd="sng" algn="ctr">
                      <a:solidFill>
                        <a:schemeClr val="bg1"/>
                      </a:solidFill>
                      <a:prstDash val="solid"/>
                      <a:round/>
                      <a:headEnd type="none" w="med" len="med"/>
                      <a:tailEnd type="none" w="med" len="med"/>
                    </a:lnT>
                  </a:tcPr>
                </a:tc>
                <a:tc>
                  <a:txBody>
                    <a:bodyPr/>
                    <a:lstStyle/>
                    <a:p>
                      <a:pPr algn="ctr" fontAlgn="ctr"/>
                      <a:r>
                        <a:rPr lang="ja-JP" altLang="en-US" sz="1200" u="none" strike="noStrike" dirty="0">
                          <a:effectLst/>
                          <a:latin typeface="Meiryo UI" panose="020B0604030504040204" pitchFamily="50" charset="-128"/>
                          <a:ea typeface="Meiryo UI" panose="020B0604030504040204" pitchFamily="50" charset="-128"/>
                        </a:rPr>
                        <a:t>●</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6092" marR="6092" marT="6092" marB="0" anchor="ctr">
                    <a:lnT w="38100" cap="flat" cmpd="sng" algn="ctr">
                      <a:solidFill>
                        <a:schemeClr val="bg1"/>
                      </a:solidFill>
                      <a:prstDash val="solid"/>
                      <a:round/>
                      <a:headEnd type="none" w="med" len="med"/>
                      <a:tailEnd type="none" w="med" len="med"/>
                    </a:lnT>
                  </a:tcPr>
                </a:tc>
                <a:tc>
                  <a:txBody>
                    <a:bodyPr/>
                    <a:lstStyle/>
                    <a:p>
                      <a:pPr algn="ctr" fontAlgn="ctr"/>
                      <a:r>
                        <a:rPr lang="ja-JP" altLang="en-US" sz="1200" u="none" strike="noStrike" dirty="0">
                          <a:effectLst/>
                          <a:latin typeface="Meiryo UI" panose="020B0604030504040204" pitchFamily="50" charset="-128"/>
                          <a:ea typeface="Meiryo UI" panose="020B0604030504040204" pitchFamily="50" charset="-128"/>
                        </a:rPr>
                        <a:t>●</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6092" marR="6092" marT="6092" marB="0" anchor="ctr">
                    <a:lnT w="38100" cap="flat" cmpd="sng" algn="ctr">
                      <a:solidFill>
                        <a:schemeClr val="bg1"/>
                      </a:solidFill>
                      <a:prstDash val="solid"/>
                      <a:round/>
                      <a:headEnd type="none" w="med" len="med"/>
                      <a:tailEnd type="none" w="med" len="med"/>
                    </a:lnT>
                  </a:tcPr>
                </a:tc>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揺れ、津波浸水による道路の被害箇所数</a:t>
                      </a:r>
                    </a:p>
                  </a:txBody>
                  <a:tcPr marL="6092" marR="6092" marT="6092" marB="0" anchor="ctr">
                    <a:lnT w="381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2688172121"/>
                  </a:ext>
                </a:extLst>
              </a:tr>
              <a:tr h="320777">
                <a:tc vMerge="1">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endParaRPr lang="ja-JP" altLang="en-US" sz="1200" u="none" strike="noStrike" dirty="0">
                        <a:effectLst/>
                        <a:latin typeface="Meiryo UI" panose="020B0604030504040204" pitchFamily="50" charset="-128"/>
                        <a:ea typeface="Meiryo UI" panose="020B0604030504040204" pitchFamily="50" charset="-128"/>
                      </a:endParaRPr>
                    </a:p>
                  </a:txBody>
                  <a:tcPr marL="6092" marR="6092" marT="6092" marB="0" vert="eaVert"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ctr"/>
                      <a:r>
                        <a:rPr lang="ja-JP" altLang="en-US" sz="1200" u="none" strike="noStrike" dirty="0">
                          <a:effectLst/>
                          <a:latin typeface="Meiryo UI" panose="020B0604030504040204" pitchFamily="50" charset="-128"/>
                          <a:ea typeface="Meiryo UI" panose="020B0604030504040204" pitchFamily="50" charset="-128"/>
                        </a:rPr>
                        <a:t>鉄道の被害</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6092" marR="6092" marT="6092"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ja-JP" altLang="en-US" sz="1200" u="none" strike="noStrike" dirty="0">
                          <a:effectLst/>
                          <a:latin typeface="Meiryo UI" panose="020B0604030504040204" pitchFamily="50" charset="-128"/>
                          <a:ea typeface="Meiryo UI" panose="020B0604030504040204" pitchFamily="50" charset="-128"/>
                        </a:rPr>
                        <a:t>●</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6092" marR="6092" marT="6092" marB="0" anchor="ctr"/>
                </a:tc>
                <a:tc>
                  <a:txBody>
                    <a:bodyPr/>
                    <a:lstStyle/>
                    <a:p>
                      <a:pPr algn="ctr" fontAlgn="ctr"/>
                      <a:r>
                        <a:rPr lang="ja-JP" altLang="en-US" sz="1200" u="none" strike="noStrike" dirty="0">
                          <a:effectLst/>
                          <a:latin typeface="Meiryo UI" panose="020B0604030504040204" pitchFamily="50" charset="-128"/>
                          <a:ea typeface="Meiryo UI" panose="020B0604030504040204" pitchFamily="50" charset="-128"/>
                        </a:rPr>
                        <a:t>●</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6092" marR="6092" marT="6092" marB="0" anchor="ctr"/>
                </a:tc>
                <a:tc>
                  <a:txBody>
                    <a:bodyPr/>
                    <a:lstStyle/>
                    <a:p>
                      <a:pPr algn="ctr" fontAlgn="ctr"/>
                      <a:r>
                        <a:rPr lang="ja-JP" altLang="en-US" sz="1200" u="none" strike="noStrike" dirty="0">
                          <a:effectLst/>
                          <a:latin typeface="Meiryo UI" panose="020B0604030504040204" pitchFamily="50" charset="-128"/>
                          <a:ea typeface="Meiryo UI" panose="020B0604030504040204" pitchFamily="50" charset="-128"/>
                        </a:rPr>
                        <a:t>様相</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6092" marR="6092" marT="6092" marB="0" anchor="ctr"/>
                </a:tc>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揺れ、津波浸水による鉄道線路の被害箇所数</a:t>
                      </a: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6092" marR="6092" marT="6092" marB="0" anchor="ctr"/>
                </a:tc>
                <a:extLst>
                  <a:ext uri="{0D108BD9-81ED-4DB2-BD59-A6C34878D82A}">
                    <a16:rowId xmlns:a16="http://schemas.microsoft.com/office/drawing/2014/main" val="920044365"/>
                  </a:ext>
                </a:extLst>
              </a:tr>
              <a:tr h="320777">
                <a:tc vMerge="1">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endParaRPr lang="ja-JP" altLang="en-US" sz="1200" u="none" strike="noStrike" dirty="0">
                        <a:effectLst/>
                        <a:latin typeface="Meiryo UI" panose="020B0604030504040204" pitchFamily="50" charset="-128"/>
                        <a:ea typeface="Meiryo UI" panose="020B0604030504040204" pitchFamily="50" charset="-128"/>
                      </a:endParaRPr>
                    </a:p>
                  </a:txBody>
                  <a:tcPr marL="6092" marR="6092" marT="6092" marB="0" vert="eaVert"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ctr"/>
                      <a:r>
                        <a:rPr lang="ja-JP" altLang="en-US" sz="1200" u="none" strike="noStrike" dirty="0">
                          <a:effectLst/>
                          <a:latin typeface="Meiryo UI" panose="020B0604030504040204" pitchFamily="50" charset="-128"/>
                          <a:ea typeface="Meiryo UI" panose="020B0604030504040204" pitchFamily="50" charset="-128"/>
                        </a:rPr>
                        <a:t>港湾の被害</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6092" marR="6092" marT="6092"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ja-JP" altLang="en-US" sz="1200" u="none" strike="noStrike" dirty="0">
                          <a:effectLst/>
                          <a:latin typeface="Meiryo UI" panose="020B0604030504040204" pitchFamily="50" charset="-128"/>
                          <a:ea typeface="Meiryo UI" panose="020B0604030504040204" pitchFamily="50" charset="-128"/>
                        </a:rPr>
                        <a:t>●</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6092" marR="6092" marT="6092" marB="0" anchor="ctr"/>
                </a:tc>
                <a:tc>
                  <a:txBody>
                    <a:bodyPr/>
                    <a:lstStyle/>
                    <a:p>
                      <a:pPr algn="ctr" fontAlgn="ctr"/>
                      <a:r>
                        <a:rPr lang="ja-JP" altLang="en-US" sz="1200" u="none" strike="noStrike" dirty="0">
                          <a:effectLst/>
                          <a:latin typeface="Meiryo UI" panose="020B0604030504040204" pitchFamily="50" charset="-128"/>
                          <a:ea typeface="Meiryo UI" panose="020B0604030504040204" pitchFamily="50" charset="-128"/>
                        </a:rPr>
                        <a:t>●</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6092" marR="6092" marT="6092" marB="0" anchor="ctr"/>
                </a:tc>
                <a:tc>
                  <a:txBody>
                    <a:bodyPr/>
                    <a:lstStyle/>
                    <a:p>
                      <a:pPr algn="ctr" fontAlgn="ctr"/>
                      <a:r>
                        <a:rPr lang="ja-JP" altLang="en-US" sz="1200" u="none" strike="noStrike" dirty="0">
                          <a:effectLst/>
                          <a:latin typeface="Meiryo UI" panose="020B0604030504040204" pitchFamily="50" charset="-128"/>
                          <a:ea typeface="Meiryo UI" panose="020B0604030504040204" pitchFamily="50" charset="-128"/>
                        </a:rPr>
                        <a:t>ー</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6092" marR="6092" marT="6092" marB="0" anchor="ctr"/>
                </a:tc>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係留施設の被害施設数、防波堤・防潮堤の被害延長</a:t>
                      </a:r>
                    </a:p>
                  </a:txBody>
                  <a:tcPr marL="6092" marR="6092" marT="6092" marB="0" anchor="ctr"/>
                </a:tc>
                <a:extLst>
                  <a:ext uri="{0D108BD9-81ED-4DB2-BD59-A6C34878D82A}">
                    <a16:rowId xmlns:a16="http://schemas.microsoft.com/office/drawing/2014/main" val="936568802"/>
                  </a:ext>
                </a:extLst>
              </a:tr>
              <a:tr h="320777">
                <a:tc vMerge="1">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endParaRPr lang="ja-JP" altLang="en-US" sz="1200" u="none" strike="noStrike" dirty="0">
                        <a:effectLst/>
                        <a:latin typeface="Meiryo UI" panose="020B0604030504040204" pitchFamily="50" charset="-128"/>
                        <a:ea typeface="Meiryo UI" panose="020B0604030504040204" pitchFamily="50" charset="-128"/>
                      </a:endParaRPr>
                    </a:p>
                  </a:txBody>
                  <a:tcPr marL="6092" marR="6092" marT="6092" marB="0" vert="eaVert"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ctr"/>
                      <a:r>
                        <a:rPr lang="ja-JP" altLang="en-US" sz="1200" u="none" strike="noStrike" dirty="0">
                          <a:effectLst/>
                          <a:latin typeface="Meiryo UI" panose="020B0604030504040204" pitchFamily="50" charset="-128"/>
                          <a:ea typeface="Meiryo UI" panose="020B0604030504040204" pitchFamily="50" charset="-128"/>
                        </a:rPr>
                        <a:t>空港の被害</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6092" marR="6092" marT="6092"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ja-JP" altLang="en-US" sz="1200" u="none" strike="noStrike" dirty="0">
                          <a:effectLst/>
                          <a:latin typeface="Meiryo UI" panose="020B0604030504040204" pitchFamily="50" charset="-128"/>
                          <a:ea typeface="Meiryo UI" panose="020B0604030504040204" pitchFamily="50" charset="-128"/>
                        </a:rPr>
                        <a:t>様相</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6092" marR="6092" marT="6092" marB="0" anchor="ctr"/>
                </a:tc>
                <a:tc>
                  <a:txBody>
                    <a:bodyPr/>
                    <a:lstStyle/>
                    <a:p>
                      <a:pPr algn="ctr" fontAlgn="ctr"/>
                      <a:r>
                        <a:rPr lang="ja-JP" altLang="en-US" sz="1200" u="none" strike="noStrike" dirty="0">
                          <a:effectLst/>
                          <a:latin typeface="Meiryo UI" panose="020B0604030504040204" pitchFamily="50" charset="-128"/>
                          <a:ea typeface="Meiryo UI" panose="020B0604030504040204" pitchFamily="50" charset="-128"/>
                        </a:rPr>
                        <a:t>様相</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6092" marR="6092" marT="6092" marB="0" anchor="ctr"/>
                </a:tc>
                <a:tc>
                  <a:txBody>
                    <a:bodyPr/>
                    <a:lstStyle/>
                    <a:p>
                      <a:pPr algn="ctr" fontAlgn="ctr"/>
                      <a:r>
                        <a:rPr lang="ja-JP" altLang="en-US" sz="1200" u="none" strike="noStrike" dirty="0">
                          <a:effectLst/>
                          <a:latin typeface="Meiryo UI" panose="020B0604030504040204" pitchFamily="50" charset="-128"/>
                          <a:ea typeface="Meiryo UI" panose="020B0604030504040204" pitchFamily="50" charset="-128"/>
                        </a:rPr>
                        <a:t>ー</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6092" marR="6092" marT="6092" marB="0" anchor="ctr"/>
                </a:tc>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揺れ、津波浸水によるターミナルや滑走路の被害状況を記載</a:t>
                      </a:r>
                    </a:p>
                  </a:txBody>
                  <a:tcPr marL="6092" marR="6092" marT="6092" marB="0" anchor="ctr"/>
                </a:tc>
                <a:extLst>
                  <a:ext uri="{0D108BD9-81ED-4DB2-BD59-A6C34878D82A}">
                    <a16:rowId xmlns:a16="http://schemas.microsoft.com/office/drawing/2014/main" val="1890798004"/>
                  </a:ext>
                </a:extLst>
              </a:tr>
              <a:tr h="320777">
                <a:tc vMerge="1">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endParaRPr lang="ja-JP" altLang="en-US" sz="1200" u="none" strike="noStrike" dirty="0">
                        <a:effectLst/>
                        <a:latin typeface="Meiryo UI" panose="020B0604030504040204" pitchFamily="50" charset="-128"/>
                        <a:ea typeface="Meiryo UI" panose="020B0604030504040204" pitchFamily="50" charset="-128"/>
                      </a:endParaRPr>
                    </a:p>
                  </a:txBody>
                  <a:tcPr marL="6092" marR="6092" marT="6092" marB="0" vert="eaVert"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ctr"/>
                      <a:r>
                        <a:rPr lang="ja-JP" altLang="en-US" sz="1200" u="none" strike="noStrike" dirty="0">
                          <a:solidFill>
                            <a:srgbClr val="FF0000"/>
                          </a:solidFill>
                          <a:effectLst/>
                          <a:latin typeface="Meiryo UI" panose="020B0604030504040204" pitchFamily="50" charset="-128"/>
                          <a:ea typeface="Meiryo UI" panose="020B0604030504040204" pitchFamily="50" charset="-128"/>
                        </a:rPr>
                        <a:t>燃料の供給に関する影響</a:t>
                      </a:r>
                      <a:endParaRPr lang="ja-JP" altLang="en-US" sz="1200" b="0" i="0" u="none" strike="noStrike" dirty="0">
                        <a:solidFill>
                          <a:srgbClr val="FF0000"/>
                        </a:solidFill>
                        <a:effectLst/>
                        <a:latin typeface="Meiryo UI" panose="020B0604030504040204" pitchFamily="50" charset="-128"/>
                        <a:ea typeface="Meiryo UI" panose="020B0604030504040204" pitchFamily="50" charset="-128"/>
                      </a:endParaRPr>
                    </a:p>
                  </a:txBody>
                  <a:tcPr marL="6092" marR="6092" marT="6092"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ja-JP" altLang="en-US" sz="1200" u="none" strike="noStrike" dirty="0">
                          <a:solidFill>
                            <a:srgbClr val="FF0000"/>
                          </a:solidFill>
                          <a:effectLst/>
                          <a:latin typeface="Meiryo UI" panose="020B0604030504040204" pitchFamily="50" charset="-128"/>
                          <a:ea typeface="Meiryo UI" panose="020B0604030504040204" pitchFamily="50" charset="-128"/>
                        </a:rPr>
                        <a:t>様相</a:t>
                      </a:r>
                      <a:endParaRPr lang="ja-JP" altLang="en-US" sz="1200" b="0" i="0" u="none" strike="noStrike" dirty="0">
                        <a:solidFill>
                          <a:srgbClr val="FF0000"/>
                        </a:solidFill>
                        <a:effectLst/>
                        <a:latin typeface="Meiryo UI" panose="020B0604030504040204" pitchFamily="50" charset="-128"/>
                        <a:ea typeface="Meiryo UI" panose="020B0604030504040204" pitchFamily="50" charset="-128"/>
                      </a:endParaRPr>
                    </a:p>
                  </a:txBody>
                  <a:tcPr marL="6092" marR="6092" marT="6092" marB="0" anchor="ctr"/>
                </a:tc>
                <a:tc>
                  <a:txBody>
                    <a:bodyPr/>
                    <a:lstStyle/>
                    <a:p>
                      <a:pPr algn="ctr" fontAlgn="ctr"/>
                      <a:r>
                        <a:rPr lang="ja-JP" altLang="en-US" sz="1200" u="none" strike="noStrike" dirty="0">
                          <a:effectLst/>
                          <a:latin typeface="Meiryo UI" panose="020B0604030504040204" pitchFamily="50" charset="-128"/>
                          <a:ea typeface="Meiryo UI" panose="020B0604030504040204" pitchFamily="50" charset="-128"/>
                        </a:rPr>
                        <a:t>ー</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6092" marR="6092" marT="6092" marB="0" anchor="ctr"/>
                </a:tc>
                <a:tc>
                  <a:txBody>
                    <a:bodyPr/>
                    <a:lstStyle/>
                    <a:p>
                      <a:pPr algn="ctr" fontAlgn="ctr"/>
                      <a:r>
                        <a:rPr lang="ja-JP" altLang="en-US" sz="1200" u="none" strike="noStrike" dirty="0">
                          <a:effectLst/>
                          <a:latin typeface="Meiryo UI" panose="020B0604030504040204" pitchFamily="50" charset="-128"/>
                          <a:ea typeface="Meiryo UI" panose="020B0604030504040204" pitchFamily="50" charset="-128"/>
                        </a:rPr>
                        <a:t>ー</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6092" marR="6092" marT="6092" marB="0" anchor="ctr"/>
                </a:tc>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ガソリンスタンド等が営業停止することによる影響を記載</a:t>
                      </a:r>
                    </a:p>
                  </a:txBody>
                  <a:tcPr marL="6092" marR="6092" marT="6092" marB="0" anchor="ctr"/>
                </a:tc>
                <a:extLst>
                  <a:ext uri="{0D108BD9-81ED-4DB2-BD59-A6C34878D82A}">
                    <a16:rowId xmlns:a16="http://schemas.microsoft.com/office/drawing/2014/main" val="756270399"/>
                  </a:ext>
                </a:extLst>
              </a:tr>
              <a:tr h="320777">
                <a:tc vMerge="1">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endParaRPr lang="ja-JP" altLang="en-US" sz="1200" u="none" strike="noStrike" dirty="0">
                        <a:effectLst/>
                        <a:latin typeface="Meiryo UI" panose="020B0604030504040204" pitchFamily="50" charset="-128"/>
                        <a:ea typeface="Meiryo UI" panose="020B0604030504040204" pitchFamily="50" charset="-128"/>
                      </a:endParaRPr>
                    </a:p>
                  </a:txBody>
                  <a:tcPr marL="6092" marR="6092" marT="6092" marB="0" vert="eaVert"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ctr"/>
                      <a:r>
                        <a:rPr lang="ja-JP" altLang="en-US" sz="1200" u="none" strike="noStrike" dirty="0">
                          <a:effectLst/>
                          <a:latin typeface="Meiryo UI" panose="020B0604030504040204" pitchFamily="50" charset="-128"/>
                          <a:ea typeface="Meiryo UI" panose="020B0604030504040204" pitchFamily="50" charset="-128"/>
                        </a:rPr>
                        <a:t>移動・物流に与える影響</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6092" marR="6092" marT="6092"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ja-JP" altLang="en-US" sz="1200" u="none" strike="noStrike" dirty="0">
                          <a:effectLst/>
                          <a:latin typeface="Meiryo UI" panose="020B0604030504040204" pitchFamily="50" charset="-128"/>
                          <a:ea typeface="Meiryo UI" panose="020B0604030504040204" pitchFamily="50" charset="-128"/>
                        </a:rPr>
                        <a:t>様相</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6092" marR="6092" marT="6092" marB="0" anchor="ctr"/>
                </a:tc>
                <a:tc>
                  <a:txBody>
                    <a:bodyPr/>
                    <a:lstStyle/>
                    <a:p>
                      <a:pPr algn="ctr" fontAlgn="ctr"/>
                      <a:r>
                        <a:rPr lang="ja-JP" altLang="en-US" sz="1200" u="none" strike="noStrike">
                          <a:effectLst/>
                          <a:latin typeface="Meiryo UI" panose="020B0604030504040204" pitchFamily="50" charset="-128"/>
                          <a:ea typeface="Meiryo UI" panose="020B0604030504040204" pitchFamily="50" charset="-128"/>
                        </a:rPr>
                        <a:t>様相</a:t>
                      </a: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6092" marR="6092" marT="6092" marB="0" anchor="ctr"/>
                </a:tc>
                <a:tc>
                  <a:txBody>
                    <a:bodyPr/>
                    <a:lstStyle/>
                    <a:p>
                      <a:pPr algn="ctr" fontAlgn="ctr"/>
                      <a:r>
                        <a:rPr lang="ja-JP" altLang="en-US" sz="1200" u="none" strike="noStrike" dirty="0">
                          <a:effectLst/>
                          <a:latin typeface="Meiryo UI" panose="020B0604030504040204" pitchFamily="50" charset="-128"/>
                          <a:ea typeface="Meiryo UI" panose="020B0604030504040204" pitchFamily="50" charset="-128"/>
                        </a:rPr>
                        <a:t>ー</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6092" marR="6092" marT="6092" marB="0" anchor="ctr"/>
                </a:tc>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道路・鉄道・港湾・空港等の被害による人の移動・物流への影響を記載</a:t>
                      </a:r>
                    </a:p>
                  </a:txBody>
                  <a:tcPr marL="6092" marR="6092" marT="6092" marB="0" anchor="ctr"/>
                </a:tc>
                <a:extLst>
                  <a:ext uri="{0D108BD9-81ED-4DB2-BD59-A6C34878D82A}">
                    <a16:rowId xmlns:a16="http://schemas.microsoft.com/office/drawing/2014/main" val="309439083"/>
                  </a:ext>
                </a:extLst>
              </a:tr>
            </a:tbl>
          </a:graphicData>
        </a:graphic>
      </p:graphicFrame>
    </p:spTree>
    <p:extLst>
      <p:ext uri="{BB962C8B-B14F-4D97-AF65-F5344CB8AC3E}">
        <p14:creationId xmlns:p14="http://schemas.microsoft.com/office/powerpoint/2010/main" val="20540291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88A302-88DE-F06C-96D2-1D167A349C7C}"/>
            </a:ext>
          </a:extLst>
        </p:cNvPr>
        <p:cNvGrpSpPr/>
        <p:nvPr/>
      </p:nvGrpSpPr>
      <p:grpSpPr>
        <a:xfrm>
          <a:off x="0" y="0"/>
          <a:ext cx="0" cy="0"/>
          <a:chOff x="0" y="0"/>
          <a:chExt cx="0" cy="0"/>
        </a:xfrm>
      </p:grpSpPr>
      <p:sp>
        <p:nvSpPr>
          <p:cNvPr id="2" name="正方形/長方形 1">
            <a:extLst>
              <a:ext uri="{FF2B5EF4-FFF2-40B4-BE49-F238E27FC236}">
                <a16:creationId xmlns:a16="http://schemas.microsoft.com/office/drawing/2014/main" id="{A87019B3-A325-037B-400A-BB0D902C76AC}"/>
              </a:ext>
            </a:extLst>
          </p:cNvPr>
          <p:cNvSpPr/>
          <p:nvPr/>
        </p:nvSpPr>
        <p:spPr>
          <a:xfrm>
            <a:off x="0" y="0"/>
            <a:ext cx="9144000" cy="425003"/>
          </a:xfrm>
          <a:prstGeom prst="rect">
            <a:avLst/>
          </a:prstGeom>
          <a:gradFill>
            <a:gsLst>
              <a:gs pos="0">
                <a:schemeClr val="accent1">
                  <a:lumMod val="5000"/>
                  <a:lumOff val="95000"/>
                </a:schemeClr>
              </a:gs>
              <a:gs pos="75000">
                <a:srgbClr val="00B050"/>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2000" dirty="0">
                <a:latin typeface="Meiryo UI" panose="020B0604030504040204" pitchFamily="50" charset="-128"/>
                <a:ea typeface="Meiryo UI" panose="020B0604030504040204" pitchFamily="50" charset="-128"/>
              </a:rPr>
              <a:t>4</a:t>
            </a:r>
            <a:r>
              <a:rPr lang="ja-JP" altLang="en-US" sz="2000" dirty="0">
                <a:latin typeface="Meiryo UI" panose="020B0604030504040204" pitchFamily="50" charset="-128"/>
                <a:ea typeface="Meiryo UI" panose="020B0604030504040204" pitchFamily="50" charset="-128"/>
              </a:rPr>
              <a:t>．被害想定の項目について</a:t>
            </a:r>
            <a:endParaRPr lang="en-US" altLang="ja-JP" sz="2000" dirty="0">
              <a:latin typeface="Meiryo UI" panose="020B0604030504040204" pitchFamily="50" charset="-128"/>
              <a:ea typeface="Meiryo UI" panose="020B0604030504040204" pitchFamily="50" charset="-128"/>
            </a:endParaRPr>
          </a:p>
        </p:txBody>
      </p:sp>
      <p:sp>
        <p:nvSpPr>
          <p:cNvPr id="5" name="正方形/長方形 4">
            <a:extLst>
              <a:ext uri="{FF2B5EF4-FFF2-40B4-BE49-F238E27FC236}">
                <a16:creationId xmlns:a16="http://schemas.microsoft.com/office/drawing/2014/main" id="{9A7C9C43-8714-01F1-B5AC-7CB80B438BA1}"/>
              </a:ext>
            </a:extLst>
          </p:cNvPr>
          <p:cNvSpPr/>
          <p:nvPr/>
        </p:nvSpPr>
        <p:spPr>
          <a:xfrm>
            <a:off x="140043" y="634314"/>
            <a:ext cx="8863914" cy="6145427"/>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角丸四角形 15">
            <a:extLst>
              <a:ext uri="{FF2B5EF4-FFF2-40B4-BE49-F238E27FC236}">
                <a16:creationId xmlns:a16="http://schemas.microsoft.com/office/drawing/2014/main" id="{B6A041F6-9A0E-6135-698E-B28A1554E0D0}"/>
              </a:ext>
            </a:extLst>
          </p:cNvPr>
          <p:cNvSpPr/>
          <p:nvPr/>
        </p:nvSpPr>
        <p:spPr>
          <a:xfrm>
            <a:off x="67210" y="480601"/>
            <a:ext cx="1687449" cy="321972"/>
          </a:xfrm>
          <a:prstGeom prst="roundRect">
            <a:avLst>
              <a:gd name="adj" fmla="val 20973"/>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a:latin typeface="Meiryo UI" panose="020B0604030504040204" pitchFamily="50" charset="-128"/>
                <a:ea typeface="Meiryo UI" panose="020B0604030504040204" pitchFamily="50" charset="-128"/>
              </a:rPr>
              <a:t>施設等の被害</a:t>
            </a:r>
            <a:endParaRPr kumimoji="1" lang="ja-JP" altLang="en-US" sz="1600" dirty="0">
              <a:latin typeface="Meiryo UI" panose="020B0604030504040204" pitchFamily="50" charset="-128"/>
              <a:ea typeface="Meiryo UI" panose="020B0604030504040204" pitchFamily="50" charset="-128"/>
            </a:endParaRPr>
          </a:p>
        </p:txBody>
      </p:sp>
      <p:sp>
        <p:nvSpPr>
          <p:cNvPr id="7" name="スライド番号プレースホルダー 6">
            <a:extLst>
              <a:ext uri="{FF2B5EF4-FFF2-40B4-BE49-F238E27FC236}">
                <a16:creationId xmlns:a16="http://schemas.microsoft.com/office/drawing/2014/main" id="{71FBF474-1C98-EB9A-2A21-07D2E6FF9C7B}"/>
              </a:ext>
            </a:extLst>
          </p:cNvPr>
          <p:cNvSpPr>
            <a:spLocks noGrp="1"/>
          </p:cNvSpPr>
          <p:nvPr>
            <p:ph type="sldNum" sz="quarter" idx="12"/>
          </p:nvPr>
        </p:nvSpPr>
        <p:spPr>
          <a:xfrm>
            <a:off x="7019390" y="6379501"/>
            <a:ext cx="2057400" cy="365125"/>
          </a:xfrm>
        </p:spPr>
        <p:txBody>
          <a:bodyPr/>
          <a:lstStyle/>
          <a:p>
            <a:fld id="{72ACC13A-C490-4578-9842-9594D494F206}" type="slidenum">
              <a:rPr kumimoji="1" lang="ja-JP" altLang="en-US" sz="1200" smtClean="0">
                <a:latin typeface="Meiryo UI" panose="020B0604030504040204" pitchFamily="50" charset="-128"/>
                <a:ea typeface="Meiryo UI" panose="020B0604030504040204" pitchFamily="50" charset="-128"/>
              </a:rPr>
              <a:t>23</a:t>
            </a:fld>
            <a:endParaRPr kumimoji="1" lang="ja-JP" altLang="en-US" sz="1200" dirty="0">
              <a:latin typeface="Meiryo UI" panose="020B0604030504040204" pitchFamily="50" charset="-128"/>
              <a:ea typeface="Meiryo UI" panose="020B0604030504040204" pitchFamily="50" charset="-128"/>
            </a:endParaRPr>
          </a:p>
        </p:txBody>
      </p:sp>
      <p:sp>
        <p:nvSpPr>
          <p:cNvPr id="8" name="四角形: 角を丸くする 4">
            <a:extLst>
              <a:ext uri="{FF2B5EF4-FFF2-40B4-BE49-F238E27FC236}">
                <a16:creationId xmlns:a16="http://schemas.microsoft.com/office/drawing/2014/main" id="{897D6FC4-B245-429E-BF56-D3649B22BBD1}"/>
              </a:ext>
            </a:extLst>
          </p:cNvPr>
          <p:cNvSpPr/>
          <p:nvPr/>
        </p:nvSpPr>
        <p:spPr>
          <a:xfrm>
            <a:off x="509852" y="4341325"/>
            <a:ext cx="8222256" cy="820959"/>
          </a:xfrm>
          <a:prstGeom prst="roundRect">
            <a:avLst>
              <a:gd name="adj" fmla="val 9169"/>
            </a:avLst>
          </a:prstGeom>
          <a:solidFill>
            <a:schemeClr val="accent6">
              <a:lumMod val="40000"/>
              <a:lumOff val="60000"/>
            </a:schemeClr>
          </a:solidFill>
          <a:ln w="6350">
            <a:headEnd type="triangle"/>
          </a:ln>
        </p:spPr>
        <p:style>
          <a:lnRef idx="1">
            <a:schemeClr val="dk1"/>
          </a:lnRef>
          <a:fillRef idx="0">
            <a:schemeClr val="dk1"/>
          </a:fillRef>
          <a:effectRef idx="0">
            <a:schemeClr val="dk1"/>
          </a:effectRef>
          <a:fontRef idx="minor">
            <a:schemeClr val="tx1"/>
          </a:fontRef>
        </p:style>
        <p:txBody>
          <a:bodyPr rtlCol="0" anchor="t"/>
          <a:lstStyle/>
          <a:p>
            <a:pPr marL="216000" indent="-216000">
              <a:buFont typeface="Wingdings" panose="05000000000000000000" pitchFamily="2" charset="2"/>
              <a:buChar char="l"/>
            </a:pPr>
            <a:r>
              <a:rPr kumimoji="1" lang="ja-JP" altLang="en-US" sz="1400" b="1" dirty="0">
                <a:solidFill>
                  <a:srgbClr val="FF0000"/>
                </a:solidFill>
                <a:latin typeface="Meiryo UI" panose="020B0604030504040204" pitchFamily="50" charset="-128"/>
                <a:ea typeface="Meiryo UI" panose="020B0604030504040204" pitchFamily="50" charset="-128"/>
              </a:rPr>
              <a:t>生活への影響</a:t>
            </a:r>
            <a:r>
              <a:rPr kumimoji="1" lang="ja-JP" altLang="en-US" sz="1400" b="1" dirty="0">
                <a:latin typeface="Meiryo UI" panose="020B0604030504040204" pitchFamily="50" charset="-128"/>
                <a:ea typeface="Meiryo UI" panose="020B0604030504040204" pitchFamily="50" charset="-128"/>
              </a:rPr>
              <a:t>については、能登半島地震の振り返りにおいて整理した視点のうち、「避難所運営」、「健康・医療・福祉」に大きく関連する項目であり、過年度の被害想定項目と同様に整理し、記載の内容について、能登半島地震の振り返りを反映する。</a:t>
            </a:r>
            <a:endParaRPr lang="ja-JP" altLang="en-US" sz="1400" b="1" dirty="0">
              <a:latin typeface="Meiryo UI" panose="020B0604030504040204" pitchFamily="50" charset="-128"/>
              <a:ea typeface="Meiryo UI" panose="020B0604030504040204" pitchFamily="50" charset="-128"/>
            </a:endParaRPr>
          </a:p>
        </p:txBody>
      </p:sp>
      <p:sp>
        <p:nvSpPr>
          <p:cNvPr id="55" name="正方形/長方形 54">
            <a:extLst>
              <a:ext uri="{FF2B5EF4-FFF2-40B4-BE49-F238E27FC236}">
                <a16:creationId xmlns:a16="http://schemas.microsoft.com/office/drawing/2014/main" id="{100B1CE4-9C20-4C0B-A35A-A8ABA1A1569B}"/>
              </a:ext>
            </a:extLst>
          </p:cNvPr>
          <p:cNvSpPr/>
          <p:nvPr/>
        </p:nvSpPr>
        <p:spPr>
          <a:xfrm>
            <a:off x="6852456" y="858171"/>
            <a:ext cx="1982087" cy="3893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200" dirty="0">
                <a:solidFill>
                  <a:schemeClr val="tx1"/>
                </a:solidFill>
                <a:latin typeface="Meiryo UI" panose="020B0604030504040204" pitchFamily="50" charset="-128"/>
                <a:ea typeface="Meiryo UI" panose="020B0604030504040204" pitchFamily="50" charset="-128"/>
              </a:rPr>
              <a:t>●　 ：定量評価項目</a:t>
            </a:r>
            <a:endParaRPr kumimoji="1" lang="en-US" altLang="ja-JP" sz="1200" dirty="0">
              <a:solidFill>
                <a:schemeClr val="tx1"/>
              </a:solidFill>
              <a:latin typeface="Meiryo UI" panose="020B0604030504040204" pitchFamily="50" charset="-128"/>
              <a:ea typeface="Meiryo UI" panose="020B0604030504040204" pitchFamily="50" charset="-128"/>
            </a:endParaRPr>
          </a:p>
          <a:p>
            <a:r>
              <a:rPr lang="ja-JP" altLang="en-US" sz="1200" dirty="0">
                <a:solidFill>
                  <a:schemeClr val="tx1"/>
                </a:solidFill>
                <a:latin typeface="Meiryo UI" panose="020B0604030504040204" pitchFamily="50" charset="-128"/>
                <a:ea typeface="Meiryo UI" panose="020B0604030504040204" pitchFamily="50" charset="-128"/>
              </a:rPr>
              <a:t>様相：様相として示す項目</a:t>
            </a:r>
            <a:endParaRPr kumimoji="1" lang="en-US" altLang="ja-JP" sz="1200" dirty="0">
              <a:solidFill>
                <a:schemeClr val="tx1"/>
              </a:solidFill>
              <a:latin typeface="Meiryo UI" panose="020B0604030504040204" pitchFamily="50" charset="-128"/>
              <a:ea typeface="Meiryo UI" panose="020B0604030504040204" pitchFamily="50" charset="-128"/>
            </a:endParaRPr>
          </a:p>
        </p:txBody>
      </p:sp>
      <p:sp>
        <p:nvSpPr>
          <p:cNvPr id="10" name="角丸四角形 15">
            <a:extLst>
              <a:ext uri="{FF2B5EF4-FFF2-40B4-BE49-F238E27FC236}">
                <a16:creationId xmlns:a16="http://schemas.microsoft.com/office/drawing/2014/main" id="{0DA005BA-B1BC-4EA4-BEC3-B81ED357F001}"/>
              </a:ext>
            </a:extLst>
          </p:cNvPr>
          <p:cNvSpPr/>
          <p:nvPr/>
        </p:nvSpPr>
        <p:spPr>
          <a:xfrm>
            <a:off x="67210" y="480601"/>
            <a:ext cx="2434381" cy="321972"/>
          </a:xfrm>
          <a:prstGeom prst="roundRect">
            <a:avLst>
              <a:gd name="adj" fmla="val 20973"/>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a:latin typeface="Meiryo UI" panose="020B0604030504040204" pitchFamily="50" charset="-128"/>
                <a:ea typeface="Meiryo UI" panose="020B0604030504040204" pitchFamily="50" charset="-128"/>
              </a:rPr>
              <a:t>施設等の被害項目（案）</a:t>
            </a:r>
            <a:endParaRPr kumimoji="1" lang="ja-JP" altLang="en-US" sz="1600" dirty="0">
              <a:latin typeface="Meiryo UI" panose="020B0604030504040204" pitchFamily="50" charset="-128"/>
              <a:ea typeface="Meiryo UI" panose="020B0604030504040204" pitchFamily="50" charset="-128"/>
            </a:endParaRPr>
          </a:p>
        </p:txBody>
      </p:sp>
      <p:graphicFrame>
        <p:nvGraphicFramePr>
          <p:cNvPr id="13" name="表 12">
            <a:extLst>
              <a:ext uri="{FF2B5EF4-FFF2-40B4-BE49-F238E27FC236}">
                <a16:creationId xmlns:a16="http://schemas.microsoft.com/office/drawing/2014/main" id="{3D1E4CD6-A2CD-485D-9E61-41C119C4877F}"/>
              </a:ext>
            </a:extLst>
          </p:cNvPr>
          <p:cNvGraphicFramePr>
            <a:graphicFrameLocks noGrp="1"/>
          </p:cNvGraphicFramePr>
          <p:nvPr>
            <p:extLst>
              <p:ext uri="{D42A27DB-BD31-4B8C-83A1-F6EECF244321}">
                <p14:modId xmlns:p14="http://schemas.microsoft.com/office/powerpoint/2010/main" val="1601066623"/>
              </p:ext>
            </p:extLst>
          </p:nvPr>
        </p:nvGraphicFramePr>
        <p:xfrm>
          <a:off x="509852" y="1295242"/>
          <a:ext cx="8155277" cy="2772899"/>
        </p:xfrm>
        <a:graphic>
          <a:graphicData uri="http://schemas.openxmlformats.org/drawingml/2006/table">
            <a:tbl>
              <a:tblPr firstRow="1" bandCol="1">
                <a:tableStyleId>{5C22544A-7EE6-4342-B048-85BDC9FD1C3A}</a:tableStyleId>
              </a:tblPr>
              <a:tblGrid>
                <a:gridCol w="322552">
                  <a:extLst>
                    <a:ext uri="{9D8B030D-6E8A-4147-A177-3AD203B41FA5}">
                      <a16:colId xmlns:a16="http://schemas.microsoft.com/office/drawing/2014/main" val="2097511136"/>
                    </a:ext>
                  </a:extLst>
                </a:gridCol>
                <a:gridCol w="1847850">
                  <a:extLst>
                    <a:ext uri="{9D8B030D-6E8A-4147-A177-3AD203B41FA5}">
                      <a16:colId xmlns:a16="http://schemas.microsoft.com/office/drawing/2014/main" val="415934356"/>
                    </a:ext>
                  </a:extLst>
                </a:gridCol>
                <a:gridCol w="590550">
                  <a:extLst>
                    <a:ext uri="{9D8B030D-6E8A-4147-A177-3AD203B41FA5}">
                      <a16:colId xmlns:a16="http://schemas.microsoft.com/office/drawing/2014/main" val="2861564238"/>
                    </a:ext>
                  </a:extLst>
                </a:gridCol>
                <a:gridCol w="596900">
                  <a:extLst>
                    <a:ext uri="{9D8B030D-6E8A-4147-A177-3AD203B41FA5}">
                      <a16:colId xmlns:a16="http://schemas.microsoft.com/office/drawing/2014/main" val="2529642703"/>
                    </a:ext>
                  </a:extLst>
                </a:gridCol>
                <a:gridCol w="546100">
                  <a:extLst>
                    <a:ext uri="{9D8B030D-6E8A-4147-A177-3AD203B41FA5}">
                      <a16:colId xmlns:a16="http://schemas.microsoft.com/office/drawing/2014/main" val="4279418861"/>
                    </a:ext>
                  </a:extLst>
                </a:gridCol>
                <a:gridCol w="4251325">
                  <a:extLst>
                    <a:ext uri="{9D8B030D-6E8A-4147-A177-3AD203B41FA5}">
                      <a16:colId xmlns:a16="http://schemas.microsoft.com/office/drawing/2014/main" val="1762264176"/>
                    </a:ext>
                  </a:extLst>
                </a:gridCol>
              </a:tblGrid>
              <a:tr h="186019">
                <a:tc rowSpan="2">
                  <a:txBody>
                    <a:bodyPr/>
                    <a:lstStyle/>
                    <a:p>
                      <a:pPr algn="ctr" fontAlgn="ctr"/>
                      <a:r>
                        <a:rPr lang="ja-JP" altLang="en-US" sz="1200" b="1" i="0" u="none" strike="noStrike" dirty="0">
                          <a:solidFill>
                            <a:schemeClr val="bg1"/>
                          </a:solidFill>
                          <a:effectLst/>
                          <a:latin typeface="Meiryo UI" panose="020B0604030504040204" pitchFamily="50" charset="-128"/>
                          <a:ea typeface="Meiryo UI" panose="020B0604030504040204" pitchFamily="50" charset="-128"/>
                        </a:rPr>
                        <a:t>項目</a:t>
                      </a:r>
                      <a:endParaRPr lang="zh-TW" altLang="en-US" sz="1200" b="1" i="0" u="none" strike="noStrike" dirty="0">
                        <a:solidFill>
                          <a:schemeClr val="bg1"/>
                        </a:solidFill>
                        <a:effectLst/>
                        <a:latin typeface="Meiryo UI" panose="020B0604030504040204" pitchFamily="50" charset="-128"/>
                        <a:ea typeface="Meiryo UI" panose="020B0604030504040204" pitchFamily="50" charset="-128"/>
                      </a:endParaRPr>
                    </a:p>
                  </a:txBody>
                  <a:tcPr marL="6092" marR="6092" marT="6092" marB="0" anchor="ctr">
                    <a:lnR w="127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tcPr>
                </a:tc>
                <a:tc rowSpan="2">
                  <a:txBody>
                    <a:bodyPr/>
                    <a:lstStyle/>
                    <a:p>
                      <a:pPr algn="ctr" fontAlgn="ctr"/>
                      <a:r>
                        <a:rPr lang="zh-TW" altLang="en-US" sz="1200" u="none" strike="noStrike" dirty="0">
                          <a:effectLst/>
                          <a:latin typeface="Meiryo UI" panose="020B0604030504040204" pitchFamily="50" charset="-128"/>
                          <a:ea typeface="Meiryo UI" panose="020B0604030504040204" pitchFamily="50" charset="-128"/>
                        </a:rPr>
                        <a:t>被害想定項目</a:t>
                      </a:r>
                      <a:endParaRPr lang="zh-TW" altLang="en-US" sz="1200" b="1" i="0" u="none" strike="noStrike" dirty="0">
                        <a:solidFill>
                          <a:srgbClr val="000000"/>
                        </a:solidFill>
                        <a:effectLst/>
                        <a:latin typeface="Meiryo UI" panose="020B0604030504040204" pitchFamily="50" charset="-128"/>
                        <a:ea typeface="Meiryo UI" panose="020B0604030504040204" pitchFamily="50" charset="-128"/>
                      </a:endParaRPr>
                    </a:p>
                  </a:txBody>
                  <a:tcPr marL="6092" marR="6092" marT="609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tcPr>
                </a:tc>
                <a:tc gridSpan="3">
                  <a:txBody>
                    <a:bodyPr/>
                    <a:lstStyle/>
                    <a:p>
                      <a:pPr algn="ctr" fontAlgn="ctr"/>
                      <a:r>
                        <a:rPr lang="ja-JP" altLang="en-US" sz="1200" u="none" strike="noStrike" dirty="0">
                          <a:effectLst/>
                          <a:latin typeface="Meiryo UI" panose="020B0604030504040204" pitchFamily="50" charset="-128"/>
                          <a:ea typeface="Meiryo UI" panose="020B0604030504040204" pitchFamily="50" charset="-128"/>
                        </a:rPr>
                        <a:t>大阪府</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6092" marR="6092" marT="609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rowSpan="2">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lang="ja-JP" altLang="en-US" sz="1200" b="1" i="0" u="none" strike="noStrike" dirty="0">
                          <a:solidFill>
                            <a:schemeClr val="bg1"/>
                          </a:solidFill>
                          <a:effectLst/>
                          <a:latin typeface="Meiryo UI" panose="020B0604030504040204" pitchFamily="50" charset="-128"/>
                          <a:ea typeface="Meiryo UI" panose="020B0604030504040204" pitchFamily="50" charset="-128"/>
                        </a:rPr>
                        <a:t>項目の内容</a:t>
                      </a:r>
                    </a:p>
                  </a:txBody>
                  <a:tcPr marL="6092" marR="6092" marT="6092" marB="0" anchor="ctr">
                    <a:lnL w="127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277155700"/>
                  </a:ext>
                </a:extLst>
              </a:tr>
              <a:tr h="366040">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ja-JP" altLang="en-US" sz="1200" b="1" u="none" strike="noStrike" dirty="0">
                          <a:solidFill>
                            <a:schemeClr val="tx1"/>
                          </a:solidFill>
                          <a:effectLst/>
                          <a:latin typeface="Meiryo UI" panose="020B0604030504040204" pitchFamily="50" charset="-128"/>
                          <a:ea typeface="Meiryo UI" panose="020B0604030504040204" pitchFamily="50" charset="-128"/>
                        </a:rPr>
                        <a:t>今回</a:t>
                      </a:r>
                      <a:br>
                        <a:rPr lang="ja-JP" altLang="en-US" sz="1200" b="1" u="none" strike="noStrike" dirty="0">
                          <a:solidFill>
                            <a:schemeClr val="tx1"/>
                          </a:solidFill>
                          <a:effectLst/>
                          <a:latin typeface="Meiryo UI" panose="020B0604030504040204" pitchFamily="50" charset="-128"/>
                          <a:ea typeface="Meiryo UI" panose="020B0604030504040204" pitchFamily="50" charset="-128"/>
                        </a:rPr>
                      </a:br>
                      <a:r>
                        <a:rPr lang="ja-JP" altLang="en-US" sz="1200" b="1" u="none" strike="noStrike" dirty="0">
                          <a:solidFill>
                            <a:schemeClr val="tx1"/>
                          </a:solidFill>
                          <a:effectLst/>
                          <a:latin typeface="Meiryo UI" panose="020B0604030504040204" pitchFamily="50" charset="-128"/>
                          <a:ea typeface="Meiryo UI" panose="020B0604030504040204" pitchFamily="50" charset="-128"/>
                        </a:rPr>
                        <a:t>（案）</a:t>
                      </a:r>
                      <a:endParaRPr lang="ja-JP" altLang="en-US" sz="1200" b="1" i="0" u="none" strike="noStrike" dirty="0">
                        <a:solidFill>
                          <a:schemeClr val="tx1"/>
                        </a:solidFill>
                        <a:effectLst/>
                        <a:latin typeface="Meiryo UI" panose="020B0604030504040204" pitchFamily="50" charset="-128"/>
                        <a:ea typeface="Meiryo UI" panose="020B0604030504040204" pitchFamily="50" charset="-128"/>
                      </a:endParaRPr>
                    </a:p>
                  </a:txBody>
                  <a:tcPr marL="6092" marR="6092" marT="6092" marB="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4">
                        <a:lumMod val="60000"/>
                        <a:lumOff val="40000"/>
                      </a:schemeClr>
                    </a:solidFill>
                  </a:tcPr>
                </a:tc>
                <a:tc>
                  <a:txBody>
                    <a:bodyPr/>
                    <a:lstStyle/>
                    <a:p>
                      <a:pPr algn="ctr" fontAlgn="ctr"/>
                      <a:r>
                        <a:rPr lang="en-US" sz="1200" b="1" u="none" strike="noStrike" dirty="0">
                          <a:solidFill>
                            <a:schemeClr val="bg1"/>
                          </a:solidFill>
                          <a:effectLst/>
                          <a:latin typeface="Meiryo UI" panose="020B0604030504040204" pitchFamily="50" charset="-128"/>
                          <a:ea typeface="Meiryo UI" panose="020B0604030504040204" pitchFamily="50" charset="-128"/>
                        </a:rPr>
                        <a:t>H26</a:t>
                      </a:r>
                    </a:p>
                    <a:p>
                      <a:pPr algn="ctr" fontAlgn="ctr"/>
                      <a:r>
                        <a:rPr lang="ja-JP" altLang="en-US" sz="1000" b="1" i="0" u="none" strike="noStrike" dirty="0">
                          <a:solidFill>
                            <a:schemeClr val="bg1"/>
                          </a:solidFill>
                          <a:effectLst/>
                          <a:latin typeface="Meiryo UI" panose="020B0604030504040204" pitchFamily="50" charset="-128"/>
                          <a:ea typeface="Meiryo UI" panose="020B0604030504040204" pitchFamily="50" charset="-128"/>
                        </a:rPr>
                        <a:t>南トラ</a:t>
                      </a:r>
                      <a:endParaRPr lang="en-US" sz="1000" b="1" i="0" u="none" strike="noStrike" dirty="0">
                        <a:solidFill>
                          <a:schemeClr val="bg1"/>
                        </a:solidFill>
                        <a:effectLst/>
                        <a:latin typeface="Meiryo UI" panose="020B0604030504040204" pitchFamily="50" charset="-128"/>
                        <a:ea typeface="Meiryo UI" panose="020B0604030504040204" pitchFamily="50" charset="-128"/>
                      </a:endParaRPr>
                    </a:p>
                  </a:txBody>
                  <a:tcPr marL="6092" marR="6092" marT="6092" marB="0"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algn="ctr" fontAlgn="ctr"/>
                      <a:r>
                        <a:rPr lang="en-US" sz="1200" b="1" u="none" strike="noStrike" dirty="0">
                          <a:solidFill>
                            <a:schemeClr val="bg1"/>
                          </a:solidFill>
                          <a:effectLst/>
                          <a:latin typeface="Meiryo UI" panose="020B0604030504040204" pitchFamily="50" charset="-128"/>
                          <a:ea typeface="Meiryo UI" panose="020B0604030504040204" pitchFamily="50" charset="-128"/>
                        </a:rPr>
                        <a:t>H19</a:t>
                      </a:r>
                    </a:p>
                    <a:p>
                      <a:pPr algn="ctr" fontAlgn="ctr"/>
                      <a:r>
                        <a:rPr lang="ja-JP" altLang="en-US" sz="1000" b="1" i="0" u="none" strike="noStrike" dirty="0">
                          <a:solidFill>
                            <a:schemeClr val="bg1"/>
                          </a:solidFill>
                          <a:effectLst/>
                          <a:latin typeface="Meiryo UI" panose="020B0604030504040204" pitchFamily="50" charset="-128"/>
                          <a:ea typeface="Meiryo UI" panose="020B0604030504040204" pitchFamily="50" charset="-128"/>
                        </a:rPr>
                        <a:t>直下型</a:t>
                      </a:r>
                      <a:endParaRPr lang="en-US" sz="1000" b="1" i="0" u="none" strike="noStrike" dirty="0">
                        <a:solidFill>
                          <a:schemeClr val="bg1"/>
                        </a:solidFill>
                        <a:effectLst/>
                        <a:latin typeface="Meiryo UI" panose="020B0604030504040204" pitchFamily="50" charset="-128"/>
                        <a:ea typeface="Meiryo UI" panose="020B0604030504040204" pitchFamily="50" charset="-128"/>
                      </a:endParaRPr>
                    </a:p>
                  </a:txBody>
                  <a:tcPr marL="6092" marR="6092" marT="6092"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vMerge="1">
                  <a:txBody>
                    <a:bodyPr/>
                    <a:lstStyle/>
                    <a:p>
                      <a:pPr algn="ctr" fontAlgn="ctr"/>
                      <a:endParaRPr lang="en-US" sz="1000" b="1" i="0" u="none" strike="noStrike" dirty="0">
                        <a:solidFill>
                          <a:schemeClr val="bg1"/>
                        </a:solidFill>
                        <a:effectLst/>
                        <a:latin typeface="Meiryo UI" panose="020B0604030504040204" pitchFamily="50" charset="-128"/>
                        <a:ea typeface="Meiryo UI" panose="020B0604030504040204" pitchFamily="50" charset="-128"/>
                      </a:endParaRPr>
                    </a:p>
                  </a:txBody>
                  <a:tcPr marL="6092" marR="6092" marT="6092"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592995069"/>
                  </a:ext>
                </a:extLst>
              </a:tr>
              <a:tr h="320777">
                <a:tc rowSpan="7">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lang="ja-JP" altLang="en-US" sz="1200" u="none" strike="noStrike" dirty="0">
                          <a:effectLst/>
                          <a:latin typeface="Meiryo UI" panose="020B0604030504040204" pitchFamily="50" charset="-128"/>
                          <a:ea typeface="Meiryo UI" panose="020B0604030504040204" pitchFamily="50" charset="-128"/>
                        </a:rPr>
                        <a:t>生活への影響</a:t>
                      </a:r>
                    </a:p>
                  </a:txBody>
                  <a:tcPr marL="6092" marR="6092" marT="6092" marB="0" vert="eaVert" anchor="ct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避難者</a:t>
                      </a:r>
                    </a:p>
                  </a:txBody>
                  <a:tcPr marL="9525" marR="9525" marT="9525" marB="0" anchor="ctr">
                    <a:lnT w="38100" cap="flat" cmpd="sng" algn="ctr">
                      <a:solidFill>
                        <a:schemeClr val="bg1"/>
                      </a:solidFill>
                      <a:prstDash val="solid"/>
                      <a:round/>
                      <a:headEnd type="none" w="med" len="med"/>
                      <a:tailEnd type="none" w="med" len="med"/>
                    </a:lnT>
                  </a:tcPr>
                </a:tc>
                <a:tc>
                  <a:txBody>
                    <a:bodyPr/>
                    <a:lstStyle/>
                    <a:p>
                      <a:pPr algn="ctr"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T w="38100" cap="flat" cmpd="sng" algn="ctr">
                      <a:solidFill>
                        <a:schemeClr val="bg1"/>
                      </a:solidFill>
                      <a:prstDash val="solid"/>
                      <a:round/>
                      <a:headEnd type="none" w="med" len="med"/>
                      <a:tailEnd type="none" w="med" len="med"/>
                    </a:lnT>
                  </a:tcPr>
                </a:tc>
                <a:tc>
                  <a:txBody>
                    <a:bodyPr/>
                    <a:lstStyle/>
                    <a:p>
                      <a:pPr algn="ctr"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T w="38100" cap="flat" cmpd="sng" algn="ctr">
                      <a:solidFill>
                        <a:schemeClr val="bg1"/>
                      </a:solidFill>
                      <a:prstDash val="solid"/>
                      <a:round/>
                      <a:headEnd type="none" w="med" len="med"/>
                      <a:tailEnd type="none" w="med" len="med"/>
                    </a:lnT>
                  </a:tcPr>
                </a:tc>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 避難者数（</a:t>
                      </a:r>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1</a:t>
                      </a: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日後、１週間後、１カ月後の推移）</a:t>
                      </a:r>
                    </a:p>
                  </a:txBody>
                  <a:tcPr marL="9525" marR="9525" marT="9525" marB="0" anchor="ctr">
                    <a:lnT w="381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157574184"/>
                  </a:ext>
                </a:extLst>
              </a:tr>
              <a:tr h="287413">
                <a:tc vMerge="1">
                  <a:txBody>
                    <a:bodyPr/>
                    <a:lstStyle/>
                    <a:p>
                      <a:endParaRPr kumimoji="1" lang="ja-JP" altLang="en-US"/>
                    </a:p>
                  </a:txBody>
                  <a:tcPr/>
                </a:tc>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要配慮者</a:t>
                      </a:r>
                    </a:p>
                  </a:txBody>
                  <a:tcPr marL="9525" marR="9525" marT="9525" marB="0" anchor="ctr"/>
                </a:tc>
                <a:tc>
                  <a:txBody>
                    <a:bodyPr/>
                    <a:lstStyle/>
                    <a:p>
                      <a:pPr algn="ctr"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a:t>
                      </a:r>
                    </a:p>
                  </a:txBody>
                  <a:tcPr marL="9525" marR="9525" marT="9525" marB="0" anchor="ctr"/>
                </a:tc>
                <a:tc>
                  <a:txBody>
                    <a:bodyPr/>
                    <a:lstStyle/>
                    <a:p>
                      <a:pPr algn="ctr"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ー</a:t>
                      </a:r>
                    </a:p>
                  </a:txBody>
                  <a:tcPr marL="9525" marR="9525" marT="9525" marB="0" anchor="ctr"/>
                </a:tc>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 避難所に避難される要配慮者数</a:t>
                      </a:r>
                    </a:p>
                  </a:txBody>
                  <a:tcPr marL="9525" marR="9525" marT="9525" marB="0" anchor="ctr"/>
                </a:tc>
                <a:extLst>
                  <a:ext uri="{0D108BD9-81ED-4DB2-BD59-A6C34878D82A}">
                    <a16:rowId xmlns:a16="http://schemas.microsoft.com/office/drawing/2014/main" val="3926092097"/>
                  </a:ext>
                </a:extLst>
              </a:tr>
              <a:tr h="320777">
                <a:tc vMerge="1">
                  <a:txBody>
                    <a:bodyPr/>
                    <a:lstStyle/>
                    <a:p>
                      <a:pPr algn="l" fontAlgn="ct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6092" marR="6092" marT="6092" marB="0" anchor="ctr">
                    <a:lnT w="12700" cap="flat" cmpd="sng" algn="ctr">
                      <a:solidFill>
                        <a:schemeClr val="bg1"/>
                      </a:solidFill>
                      <a:prstDash val="solid"/>
                      <a:round/>
                      <a:headEnd type="none" w="med" len="med"/>
                      <a:tailEnd type="none" w="med" len="med"/>
                    </a:lnT>
                  </a:tcPr>
                </a:tc>
                <a:tc>
                  <a:txBody>
                    <a:bodyPr/>
                    <a:lstStyle/>
                    <a:p>
                      <a:pPr algn="l" fontAlgn="ctr"/>
                      <a:r>
                        <a:rPr lang="zh-TW" altLang="en-US" sz="1200" b="0" i="0" u="none" strike="noStrike" dirty="0">
                          <a:solidFill>
                            <a:srgbClr val="000000"/>
                          </a:solidFill>
                          <a:effectLst/>
                          <a:latin typeface="Meiryo UI" panose="020B0604030504040204" pitchFamily="50" charset="-128"/>
                          <a:ea typeface="Meiryo UI" panose="020B0604030504040204" pitchFamily="50" charset="-128"/>
                        </a:rPr>
                        <a:t>帰宅困難者</a:t>
                      </a:r>
                    </a:p>
                  </a:txBody>
                  <a:tcPr marL="9525" marR="9525" marT="9525" marB="0" anchor="ctr"/>
                </a:tc>
                <a:tc>
                  <a:txBody>
                    <a:bodyPr/>
                    <a:lstStyle/>
                    <a:p>
                      <a:pPr algn="ctr"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T w="12700" cap="flat" cmpd="sng" algn="ctr">
                      <a:solidFill>
                        <a:schemeClr val="bg1"/>
                      </a:solidFill>
                      <a:prstDash val="solid"/>
                      <a:round/>
                      <a:headEnd type="none" w="med" len="med"/>
                      <a:tailEnd type="none" w="med" len="med"/>
                    </a:lnT>
                  </a:tcPr>
                </a:tc>
                <a:tc>
                  <a:txBody>
                    <a:bodyPr/>
                    <a:lstStyle/>
                    <a:p>
                      <a:pPr algn="ctr"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a:t>
                      </a:r>
                    </a:p>
                  </a:txBody>
                  <a:tcPr marL="9525" marR="9525" marT="9525" marB="0" anchor="ctr"/>
                </a:tc>
                <a:tc>
                  <a:txBody>
                    <a:bodyPr/>
                    <a:lstStyle/>
                    <a:p>
                      <a:pPr algn="ctr"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a:t>
                      </a:r>
                    </a:p>
                  </a:txBody>
                  <a:tcPr marL="9525" marR="9525" marT="9525" marB="0" anchor="ctr"/>
                </a:tc>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 帰宅困難数</a:t>
                      </a:r>
                    </a:p>
                  </a:txBody>
                  <a:tcPr marL="9525" marR="9525" marT="9525" marB="0" anchor="ctr"/>
                </a:tc>
                <a:extLst>
                  <a:ext uri="{0D108BD9-81ED-4DB2-BD59-A6C34878D82A}">
                    <a16:rowId xmlns:a16="http://schemas.microsoft.com/office/drawing/2014/main" val="1804545952"/>
                  </a:ext>
                </a:extLst>
              </a:tr>
              <a:tr h="320777">
                <a:tc vMerge="1">
                  <a:txBody>
                    <a:bodyPr/>
                    <a:lstStyle/>
                    <a:p>
                      <a:pPr algn="l" fontAlgn="ctr"/>
                      <a:endParaRPr lang="zh-TW"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6092" marR="6092" marT="6092" marB="0" anchor="ctr"/>
                </a:tc>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物資</a:t>
                      </a:r>
                    </a:p>
                  </a:txBody>
                  <a:tcPr marL="9525" marR="9525" marT="9525" marB="0" anchor="ctr"/>
                </a:tc>
                <a:tc>
                  <a:txBody>
                    <a:bodyPr/>
                    <a:lstStyle/>
                    <a:p>
                      <a:pPr algn="ctr"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a:t>
                      </a:r>
                    </a:p>
                  </a:txBody>
                  <a:tcPr marL="9525" marR="9525" marT="9525" marB="0" anchor="ctr"/>
                </a:tc>
                <a:tc>
                  <a:txBody>
                    <a:bodyPr/>
                    <a:lstStyle/>
                    <a:p>
                      <a:pPr algn="ctr"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a:t>
                      </a:r>
                    </a:p>
                  </a:txBody>
                  <a:tcPr marL="9525" marR="9525" marT="9525" marB="0" anchor="ctr"/>
                </a:tc>
                <a:tc>
                  <a:txBody>
                    <a:bodyPr/>
                    <a:lstStyle/>
                    <a:p>
                      <a:pPr algn="ctr"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ー</a:t>
                      </a:r>
                    </a:p>
                  </a:txBody>
                  <a:tcPr marL="9525" marR="9525" marT="9525" marB="0" anchor="ctr"/>
                </a:tc>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 飲料水、食料、毛布の需要量（備蓄量との差も算出）</a:t>
                      </a:r>
                    </a:p>
                  </a:txBody>
                  <a:tcPr marL="9525" marR="9525" marT="9525" marB="0" anchor="ctr"/>
                </a:tc>
                <a:extLst>
                  <a:ext uri="{0D108BD9-81ED-4DB2-BD59-A6C34878D82A}">
                    <a16:rowId xmlns:a16="http://schemas.microsoft.com/office/drawing/2014/main" val="1028607789"/>
                  </a:ext>
                </a:extLst>
              </a:tr>
              <a:tr h="320777">
                <a:tc vMerge="1">
                  <a:txBody>
                    <a:bodyPr/>
                    <a:lstStyle/>
                    <a:p>
                      <a:pPr algn="l" fontAlgn="ct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6092" marR="6092" marT="6092" marB="0" anchor="ctr"/>
                </a:tc>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医療機能</a:t>
                      </a:r>
                    </a:p>
                  </a:txBody>
                  <a:tcPr marL="9525" marR="9525" marT="9525" marB="0" anchor="ctr"/>
                </a:tc>
                <a:tc>
                  <a:txBody>
                    <a:bodyPr/>
                    <a:lstStyle/>
                    <a:p>
                      <a:pPr algn="ctr" fontAlgn="ctr"/>
                      <a:r>
                        <a:rPr lang="ja-JP" altLang="en-US" sz="1200" b="0" i="0" u="none" strike="noStrike" dirty="0">
                          <a:solidFill>
                            <a:schemeClr val="tx1"/>
                          </a:solidFill>
                          <a:effectLst/>
                          <a:latin typeface="Meiryo UI" panose="020B0604030504040204" pitchFamily="50" charset="-128"/>
                          <a:ea typeface="Meiryo UI" panose="020B0604030504040204" pitchFamily="50" charset="-128"/>
                        </a:rPr>
                        <a:t>●</a:t>
                      </a:r>
                    </a:p>
                  </a:txBody>
                  <a:tcPr marL="9525" marR="9525" marT="9525" marB="0" anchor="ctr"/>
                </a:tc>
                <a:tc>
                  <a:txBody>
                    <a:bodyPr/>
                    <a:lstStyle/>
                    <a:p>
                      <a:pPr algn="ctr"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a:t>
                      </a:r>
                    </a:p>
                  </a:txBody>
                  <a:tcPr marL="9525" marR="9525" marT="9525" marB="0" anchor="ctr"/>
                </a:tc>
                <a:tc>
                  <a:txBody>
                    <a:bodyPr/>
                    <a:lstStyle/>
                    <a:p>
                      <a:pPr algn="ctr"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ー</a:t>
                      </a:r>
                    </a:p>
                  </a:txBody>
                  <a:tcPr marL="9525" marR="9525" marT="9525" marB="0" anchor="ctr"/>
                </a:tc>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 転院を要する患者数、医療対応力不足数</a:t>
                      </a:r>
                    </a:p>
                  </a:txBody>
                  <a:tcPr marL="9525" marR="9525" marT="9525" marB="0" anchor="ctr"/>
                </a:tc>
                <a:extLst>
                  <a:ext uri="{0D108BD9-81ED-4DB2-BD59-A6C34878D82A}">
                    <a16:rowId xmlns:a16="http://schemas.microsoft.com/office/drawing/2014/main" val="3537533762"/>
                  </a:ext>
                </a:extLst>
              </a:tr>
              <a:tr h="320777">
                <a:tc vMerge="1">
                  <a:txBody>
                    <a:bodyPr/>
                    <a:lstStyle/>
                    <a:p>
                      <a:pPr algn="l" fontAlgn="ct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6092" marR="6092" marT="6092" marB="0" anchor="ctr"/>
                </a:tc>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保健</a:t>
                      </a:r>
                      <a:r>
                        <a:rPr lang="ja-JP" altLang="en-US" sz="1200" b="0" i="0" u="none" strike="noStrike" dirty="0">
                          <a:solidFill>
                            <a:schemeClr val="tx1"/>
                          </a:solidFill>
                          <a:effectLst/>
                          <a:latin typeface="Meiryo UI" panose="020B0604030504040204" pitchFamily="50" charset="-128"/>
                          <a:ea typeface="Meiryo UI" panose="020B0604030504040204" pitchFamily="50" charset="-128"/>
                        </a:rPr>
                        <a:t>衛生・防疫</a:t>
                      </a:r>
                    </a:p>
                  </a:txBody>
                  <a:tcPr marL="9525" marR="9525" marT="9525" marB="0" anchor="ctr"/>
                </a:tc>
                <a:tc>
                  <a:txBody>
                    <a:bodyPr/>
                    <a:lstStyle/>
                    <a:p>
                      <a:pPr algn="ctr"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様相</a:t>
                      </a:r>
                    </a:p>
                  </a:txBody>
                  <a:tcPr marL="9525" marR="9525" marT="9525" marB="0" anchor="ctr"/>
                </a:tc>
                <a:tc>
                  <a:txBody>
                    <a:bodyPr/>
                    <a:lstStyle/>
                    <a:p>
                      <a:pPr algn="ctr"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様相</a:t>
                      </a:r>
                    </a:p>
                  </a:txBody>
                  <a:tcPr marL="9525" marR="9525" marT="9525" marB="0" anchor="ctr"/>
                </a:tc>
                <a:tc>
                  <a:txBody>
                    <a:bodyPr/>
                    <a:lstStyle/>
                    <a:p>
                      <a:pPr algn="ctr"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ー</a:t>
                      </a:r>
                    </a:p>
                  </a:txBody>
                  <a:tcPr marL="9525" marR="9525" marT="9525" marB="0" anchor="ctr"/>
                </a:tc>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 衛生環境の悪化、感染症の蔓延、医療の提供等の状況を記載</a:t>
                      </a:r>
                    </a:p>
                  </a:txBody>
                  <a:tcPr marL="9525" marR="9525" marT="9525" marB="0" anchor="ctr"/>
                </a:tc>
                <a:extLst>
                  <a:ext uri="{0D108BD9-81ED-4DB2-BD59-A6C34878D82A}">
                    <a16:rowId xmlns:a16="http://schemas.microsoft.com/office/drawing/2014/main" val="3394222208"/>
                  </a:ext>
                </a:extLst>
              </a:tr>
              <a:tr h="320777">
                <a:tc vMerge="1">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endParaRPr lang="ja-JP" altLang="en-US" sz="1200" u="none" strike="noStrike" dirty="0">
                        <a:effectLst/>
                        <a:latin typeface="Meiryo UI" panose="020B0604030504040204" pitchFamily="50" charset="-128"/>
                        <a:ea typeface="Meiryo UI" panose="020B0604030504040204" pitchFamily="50" charset="-128"/>
                      </a:endParaRPr>
                    </a:p>
                  </a:txBody>
                  <a:tcPr marL="6092" marR="6092" marT="6092" marB="0" vert="eaVert" anchor="ct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l"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遺体処理等</a:t>
                      </a:r>
                    </a:p>
                  </a:txBody>
                  <a:tcPr marL="9525" marR="9525" marT="9525" marB="0" anchor="ctr">
                    <a:lnB w="12700" cap="flat" cmpd="sng" algn="ctr">
                      <a:solidFill>
                        <a:schemeClr val="bg1"/>
                      </a:solidFill>
                      <a:prstDash val="solid"/>
                      <a:round/>
                      <a:headEnd type="none" w="med" len="med"/>
                      <a:tailEnd type="none" w="med" len="med"/>
                    </a:lnB>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様相</a:t>
                      </a:r>
                    </a:p>
                  </a:txBody>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様相</a:t>
                      </a:r>
                    </a:p>
                  </a:txBody>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ー</a:t>
                      </a:r>
                    </a:p>
                  </a:txBody>
                  <a:tcPr/>
                </a:tc>
                <a:tc>
                  <a:txBody>
                    <a:bodyPr/>
                    <a:lstStyle/>
                    <a:p>
                      <a:pPr marL="0" marR="0" lvl="0" indent="0" algn="l" defTabSz="685800" rtl="0" eaLnBrk="1" fontAlgn="ctr" latinLnBrk="0" hangingPunct="1">
                        <a:lnSpc>
                          <a:spcPct val="100000"/>
                        </a:lnSpc>
                        <a:spcBef>
                          <a:spcPts val="0"/>
                        </a:spcBef>
                        <a:spcAft>
                          <a:spcPts val="0"/>
                        </a:spcAft>
                        <a:buClrTx/>
                        <a:buSzTx/>
                        <a:buFontTx/>
                        <a:buNone/>
                        <a:tabLst>
                          <a:tab pos="0" algn="l"/>
                        </a:tabLst>
                        <a:defRPr/>
                      </a:pPr>
                      <a:r>
                        <a:rPr kumimoji="1" lang="ja-JP" altLang="en-US"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遺体処理を取り巻く状況を記載</a:t>
                      </a:r>
                    </a:p>
                  </a:txBody>
                  <a:tcPr/>
                </a:tc>
                <a:extLst>
                  <a:ext uri="{0D108BD9-81ED-4DB2-BD59-A6C34878D82A}">
                    <a16:rowId xmlns:a16="http://schemas.microsoft.com/office/drawing/2014/main" val="3718435504"/>
                  </a:ext>
                </a:extLst>
              </a:tr>
            </a:tbl>
          </a:graphicData>
        </a:graphic>
      </p:graphicFrame>
    </p:spTree>
    <p:extLst>
      <p:ext uri="{BB962C8B-B14F-4D97-AF65-F5344CB8AC3E}">
        <p14:creationId xmlns:p14="http://schemas.microsoft.com/office/powerpoint/2010/main" val="20635812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88A302-88DE-F06C-96D2-1D167A349C7C}"/>
            </a:ext>
          </a:extLst>
        </p:cNvPr>
        <p:cNvGrpSpPr/>
        <p:nvPr/>
      </p:nvGrpSpPr>
      <p:grpSpPr>
        <a:xfrm>
          <a:off x="0" y="0"/>
          <a:ext cx="0" cy="0"/>
          <a:chOff x="0" y="0"/>
          <a:chExt cx="0" cy="0"/>
        </a:xfrm>
      </p:grpSpPr>
      <p:sp>
        <p:nvSpPr>
          <p:cNvPr id="2" name="正方形/長方形 1">
            <a:extLst>
              <a:ext uri="{FF2B5EF4-FFF2-40B4-BE49-F238E27FC236}">
                <a16:creationId xmlns:a16="http://schemas.microsoft.com/office/drawing/2014/main" id="{A87019B3-A325-037B-400A-BB0D902C76AC}"/>
              </a:ext>
            </a:extLst>
          </p:cNvPr>
          <p:cNvSpPr/>
          <p:nvPr/>
        </p:nvSpPr>
        <p:spPr>
          <a:xfrm>
            <a:off x="0" y="0"/>
            <a:ext cx="9144000" cy="425003"/>
          </a:xfrm>
          <a:prstGeom prst="rect">
            <a:avLst/>
          </a:prstGeom>
          <a:gradFill>
            <a:gsLst>
              <a:gs pos="0">
                <a:schemeClr val="accent1">
                  <a:lumMod val="5000"/>
                  <a:lumOff val="95000"/>
                </a:schemeClr>
              </a:gs>
              <a:gs pos="75000">
                <a:srgbClr val="00B050"/>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2000" dirty="0">
                <a:latin typeface="Meiryo UI" panose="020B0604030504040204" pitchFamily="50" charset="-128"/>
                <a:ea typeface="Meiryo UI" panose="020B0604030504040204" pitchFamily="50" charset="-128"/>
              </a:rPr>
              <a:t>4</a:t>
            </a:r>
            <a:r>
              <a:rPr lang="ja-JP" altLang="en-US" sz="2000" dirty="0">
                <a:latin typeface="Meiryo UI" panose="020B0604030504040204" pitchFamily="50" charset="-128"/>
                <a:ea typeface="Meiryo UI" panose="020B0604030504040204" pitchFamily="50" charset="-128"/>
              </a:rPr>
              <a:t>．被害想定の項目について</a:t>
            </a:r>
            <a:endParaRPr lang="en-US" altLang="ja-JP" sz="2000" dirty="0">
              <a:latin typeface="Meiryo UI" panose="020B0604030504040204" pitchFamily="50" charset="-128"/>
              <a:ea typeface="Meiryo UI" panose="020B0604030504040204" pitchFamily="50" charset="-128"/>
            </a:endParaRPr>
          </a:p>
        </p:txBody>
      </p:sp>
      <p:sp>
        <p:nvSpPr>
          <p:cNvPr id="5" name="正方形/長方形 4">
            <a:extLst>
              <a:ext uri="{FF2B5EF4-FFF2-40B4-BE49-F238E27FC236}">
                <a16:creationId xmlns:a16="http://schemas.microsoft.com/office/drawing/2014/main" id="{9A7C9C43-8714-01F1-B5AC-7CB80B438BA1}"/>
              </a:ext>
            </a:extLst>
          </p:cNvPr>
          <p:cNvSpPr/>
          <p:nvPr/>
        </p:nvSpPr>
        <p:spPr>
          <a:xfrm>
            <a:off x="140043" y="634314"/>
            <a:ext cx="8863914" cy="6145427"/>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角丸四角形 15">
            <a:extLst>
              <a:ext uri="{FF2B5EF4-FFF2-40B4-BE49-F238E27FC236}">
                <a16:creationId xmlns:a16="http://schemas.microsoft.com/office/drawing/2014/main" id="{B6A041F6-9A0E-6135-698E-B28A1554E0D0}"/>
              </a:ext>
            </a:extLst>
          </p:cNvPr>
          <p:cNvSpPr/>
          <p:nvPr/>
        </p:nvSpPr>
        <p:spPr>
          <a:xfrm>
            <a:off x="67210" y="480601"/>
            <a:ext cx="2361665" cy="321972"/>
          </a:xfrm>
          <a:prstGeom prst="roundRect">
            <a:avLst>
              <a:gd name="adj" fmla="val 20973"/>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a:latin typeface="Meiryo UI" panose="020B0604030504040204" pitchFamily="50" charset="-128"/>
                <a:ea typeface="Meiryo UI" panose="020B0604030504040204" pitchFamily="50" charset="-128"/>
              </a:rPr>
              <a:t>その他の被害項目（案）</a:t>
            </a:r>
            <a:endParaRPr kumimoji="1" lang="ja-JP" altLang="en-US" sz="1600" dirty="0">
              <a:latin typeface="Meiryo UI" panose="020B0604030504040204" pitchFamily="50" charset="-128"/>
              <a:ea typeface="Meiryo UI" panose="020B0604030504040204" pitchFamily="50" charset="-128"/>
            </a:endParaRPr>
          </a:p>
        </p:txBody>
      </p:sp>
      <p:sp>
        <p:nvSpPr>
          <p:cNvPr id="7" name="スライド番号プレースホルダー 6">
            <a:extLst>
              <a:ext uri="{FF2B5EF4-FFF2-40B4-BE49-F238E27FC236}">
                <a16:creationId xmlns:a16="http://schemas.microsoft.com/office/drawing/2014/main" id="{71FBF474-1C98-EB9A-2A21-07D2E6FF9C7B}"/>
              </a:ext>
            </a:extLst>
          </p:cNvPr>
          <p:cNvSpPr>
            <a:spLocks noGrp="1"/>
          </p:cNvSpPr>
          <p:nvPr>
            <p:ph type="sldNum" sz="quarter" idx="12"/>
          </p:nvPr>
        </p:nvSpPr>
        <p:spPr>
          <a:xfrm>
            <a:off x="7019390" y="6379501"/>
            <a:ext cx="2057400" cy="365125"/>
          </a:xfrm>
        </p:spPr>
        <p:txBody>
          <a:bodyPr/>
          <a:lstStyle/>
          <a:p>
            <a:fld id="{72ACC13A-C490-4578-9842-9594D494F206}" type="slidenum">
              <a:rPr kumimoji="1" lang="ja-JP" altLang="en-US" sz="1200" smtClean="0">
                <a:latin typeface="Meiryo UI" panose="020B0604030504040204" pitchFamily="50" charset="-128"/>
                <a:ea typeface="Meiryo UI" panose="020B0604030504040204" pitchFamily="50" charset="-128"/>
              </a:rPr>
              <a:t>24</a:t>
            </a:fld>
            <a:endParaRPr kumimoji="1" lang="ja-JP" altLang="en-US" sz="1200" dirty="0">
              <a:latin typeface="Meiryo UI" panose="020B0604030504040204" pitchFamily="50" charset="-128"/>
              <a:ea typeface="Meiryo UI" panose="020B0604030504040204" pitchFamily="50" charset="-128"/>
            </a:endParaRPr>
          </a:p>
        </p:txBody>
      </p:sp>
      <p:sp>
        <p:nvSpPr>
          <p:cNvPr id="55" name="正方形/長方形 54">
            <a:extLst>
              <a:ext uri="{FF2B5EF4-FFF2-40B4-BE49-F238E27FC236}">
                <a16:creationId xmlns:a16="http://schemas.microsoft.com/office/drawing/2014/main" id="{100B1CE4-9C20-4C0B-A35A-A8ABA1A1569B}"/>
              </a:ext>
            </a:extLst>
          </p:cNvPr>
          <p:cNvSpPr/>
          <p:nvPr/>
        </p:nvSpPr>
        <p:spPr>
          <a:xfrm>
            <a:off x="7019390" y="802573"/>
            <a:ext cx="1982087" cy="3893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200" dirty="0">
                <a:solidFill>
                  <a:schemeClr val="tx1"/>
                </a:solidFill>
                <a:latin typeface="Meiryo UI" panose="020B0604030504040204" pitchFamily="50" charset="-128"/>
                <a:ea typeface="Meiryo UI" panose="020B0604030504040204" pitchFamily="50" charset="-128"/>
              </a:rPr>
              <a:t>●　 ：定量評価項目</a:t>
            </a:r>
            <a:endParaRPr kumimoji="1" lang="en-US" altLang="ja-JP" sz="1200" dirty="0">
              <a:solidFill>
                <a:schemeClr val="tx1"/>
              </a:solidFill>
              <a:latin typeface="Meiryo UI" panose="020B0604030504040204" pitchFamily="50" charset="-128"/>
              <a:ea typeface="Meiryo UI" panose="020B0604030504040204" pitchFamily="50" charset="-128"/>
            </a:endParaRPr>
          </a:p>
          <a:p>
            <a:r>
              <a:rPr lang="ja-JP" altLang="en-US" sz="1200" dirty="0">
                <a:solidFill>
                  <a:schemeClr val="tx1"/>
                </a:solidFill>
                <a:latin typeface="Meiryo UI" panose="020B0604030504040204" pitchFamily="50" charset="-128"/>
                <a:ea typeface="Meiryo UI" panose="020B0604030504040204" pitchFamily="50" charset="-128"/>
              </a:rPr>
              <a:t>様相：様相として示す項目</a:t>
            </a:r>
            <a:endParaRPr kumimoji="1" lang="en-US" altLang="ja-JP" sz="1200" dirty="0">
              <a:solidFill>
                <a:schemeClr val="tx1"/>
              </a:solidFill>
              <a:latin typeface="Meiryo UI" panose="020B0604030504040204" pitchFamily="50" charset="-128"/>
              <a:ea typeface="Meiryo UI" panose="020B0604030504040204" pitchFamily="50" charset="-128"/>
            </a:endParaRPr>
          </a:p>
        </p:txBody>
      </p:sp>
      <p:sp>
        <p:nvSpPr>
          <p:cNvPr id="12" name="四角形: 角を丸くする 4">
            <a:extLst>
              <a:ext uri="{FF2B5EF4-FFF2-40B4-BE49-F238E27FC236}">
                <a16:creationId xmlns:a16="http://schemas.microsoft.com/office/drawing/2014/main" id="{974C9181-AE80-4EB5-A390-5FFDC0AE749B}"/>
              </a:ext>
            </a:extLst>
          </p:cNvPr>
          <p:cNvSpPr/>
          <p:nvPr/>
        </p:nvSpPr>
        <p:spPr>
          <a:xfrm>
            <a:off x="377950" y="5168660"/>
            <a:ext cx="8238828" cy="1268830"/>
          </a:xfrm>
          <a:prstGeom prst="roundRect">
            <a:avLst>
              <a:gd name="adj" fmla="val 6146"/>
            </a:avLst>
          </a:prstGeom>
          <a:solidFill>
            <a:schemeClr val="accent6">
              <a:lumMod val="40000"/>
              <a:lumOff val="60000"/>
            </a:schemeClr>
          </a:solidFill>
          <a:ln w="6350">
            <a:headEnd type="triangle"/>
          </a:ln>
        </p:spPr>
        <p:style>
          <a:lnRef idx="1">
            <a:schemeClr val="dk1"/>
          </a:lnRef>
          <a:fillRef idx="0">
            <a:schemeClr val="dk1"/>
          </a:fillRef>
          <a:effectRef idx="0">
            <a:schemeClr val="dk1"/>
          </a:effectRef>
          <a:fontRef idx="minor">
            <a:schemeClr val="tx1"/>
          </a:fontRef>
        </p:style>
        <p:txBody>
          <a:bodyPr rtlCol="0" anchor="t"/>
          <a:lstStyle/>
          <a:p>
            <a:pPr marL="216000" indent="-216000">
              <a:buFont typeface="Wingdings" panose="05000000000000000000" pitchFamily="2" charset="2"/>
              <a:buChar char="l"/>
            </a:pPr>
            <a:r>
              <a:rPr lang="ja-JP" altLang="en-US" sz="1400" b="1" dirty="0">
                <a:solidFill>
                  <a:srgbClr val="FF0000"/>
                </a:solidFill>
                <a:latin typeface="Meiryo UI" panose="020B0604030504040204" pitchFamily="50" charset="-128"/>
                <a:ea typeface="Meiryo UI" panose="020B0604030504040204" pitchFamily="50" charset="-128"/>
              </a:rPr>
              <a:t>交通人的被害</a:t>
            </a:r>
            <a:r>
              <a:rPr lang="ja-JP" altLang="en-US" sz="1400" b="1" dirty="0">
                <a:latin typeface="Meiryo UI" panose="020B0604030504040204" pitchFamily="50" charset="-128"/>
                <a:ea typeface="Meiryo UI" panose="020B0604030504040204" pitchFamily="50" charset="-128"/>
              </a:rPr>
              <a:t>については、通勤や通学など移動中の被害を表すものであり、大阪府でも北部地震は通勤時間帯に発生した地震であったことから、今回、様相として整理した上で、災害シナリオへの反映を視野に、記載内容の検討を行う。</a:t>
            </a:r>
            <a:endParaRPr lang="en-US" altLang="ja-JP" sz="1400" b="1" dirty="0">
              <a:latin typeface="Meiryo UI" panose="020B0604030504040204" pitchFamily="50" charset="-128"/>
              <a:ea typeface="Meiryo UI" panose="020B0604030504040204" pitchFamily="50" charset="-128"/>
            </a:endParaRPr>
          </a:p>
          <a:p>
            <a:pPr marL="216000" indent="-216000">
              <a:buFont typeface="Wingdings" panose="05000000000000000000" pitchFamily="2" charset="2"/>
              <a:buChar char="l"/>
            </a:pPr>
            <a:r>
              <a:rPr kumimoji="1" lang="ja-JP" altLang="en-US" sz="1400" b="1" dirty="0">
                <a:solidFill>
                  <a:srgbClr val="FF0000"/>
                </a:solidFill>
                <a:latin typeface="Meiryo UI" panose="020B0604030504040204" pitchFamily="50" charset="-128"/>
                <a:ea typeface="Meiryo UI" panose="020B0604030504040204" pitchFamily="50" charset="-128"/>
              </a:rPr>
              <a:t>海岸保全施設・河川管理施設の沈下・損傷等</a:t>
            </a:r>
            <a:r>
              <a:rPr kumimoji="1" lang="ja-JP" altLang="en-US" sz="1400" b="1" dirty="0">
                <a:latin typeface="Meiryo UI" panose="020B0604030504040204" pitchFamily="50" charset="-128"/>
                <a:ea typeface="Meiryo UI" panose="020B0604030504040204" pitchFamily="50" charset="-128"/>
              </a:rPr>
              <a:t>については、発災直後の津波への影響だけでなく、能登半島地震でも起こった</a:t>
            </a:r>
            <a:r>
              <a:rPr lang="ja-JP" altLang="en-US" sz="1400" b="1" dirty="0">
                <a:latin typeface="Meiryo UI" panose="020B0604030504040204" pitchFamily="50" charset="-128"/>
                <a:ea typeface="Meiryo UI" panose="020B0604030504040204" pitchFamily="50" charset="-128"/>
              </a:rPr>
              <a:t>ような、地震後に</a:t>
            </a:r>
            <a:r>
              <a:rPr kumimoji="1" lang="ja-JP" altLang="en-US" sz="1400" b="1" dirty="0">
                <a:latin typeface="Meiryo UI" panose="020B0604030504040204" pitchFamily="50" charset="-128"/>
                <a:ea typeface="Meiryo UI" panose="020B0604030504040204" pitchFamily="50" charset="-128"/>
              </a:rPr>
              <a:t>豪雨災害が発生する事例も踏まえ、今回、様相として整理する。</a:t>
            </a:r>
            <a:endParaRPr kumimoji="1" lang="en-US" altLang="ja-JP" sz="1400" b="1" dirty="0">
              <a:latin typeface="Meiryo UI" panose="020B0604030504040204" pitchFamily="50" charset="-128"/>
              <a:ea typeface="Meiryo UI" panose="020B0604030504040204" pitchFamily="50" charset="-128"/>
            </a:endParaRPr>
          </a:p>
        </p:txBody>
      </p:sp>
      <p:graphicFrame>
        <p:nvGraphicFramePr>
          <p:cNvPr id="10" name="表 9">
            <a:extLst>
              <a:ext uri="{FF2B5EF4-FFF2-40B4-BE49-F238E27FC236}">
                <a16:creationId xmlns:a16="http://schemas.microsoft.com/office/drawing/2014/main" id="{A3F1306B-DA93-4B5F-9B9C-81F095E22779}"/>
              </a:ext>
            </a:extLst>
          </p:cNvPr>
          <p:cNvGraphicFramePr>
            <a:graphicFrameLocks noGrp="1"/>
          </p:cNvGraphicFramePr>
          <p:nvPr>
            <p:extLst>
              <p:ext uri="{D42A27DB-BD31-4B8C-83A1-F6EECF244321}">
                <p14:modId xmlns:p14="http://schemas.microsoft.com/office/powerpoint/2010/main" val="950460036"/>
              </p:ext>
            </p:extLst>
          </p:nvPr>
        </p:nvGraphicFramePr>
        <p:xfrm>
          <a:off x="284225" y="1235943"/>
          <a:ext cx="8575550" cy="3789738"/>
        </p:xfrm>
        <a:graphic>
          <a:graphicData uri="http://schemas.openxmlformats.org/drawingml/2006/table">
            <a:tbl>
              <a:tblPr firstRow="1" bandCol="1">
                <a:tableStyleId>{5C22544A-7EE6-4342-B048-85BDC9FD1C3A}</a:tableStyleId>
              </a:tblPr>
              <a:tblGrid>
                <a:gridCol w="326900">
                  <a:extLst>
                    <a:ext uri="{9D8B030D-6E8A-4147-A177-3AD203B41FA5}">
                      <a16:colId xmlns:a16="http://schemas.microsoft.com/office/drawing/2014/main" val="2097511136"/>
                    </a:ext>
                  </a:extLst>
                </a:gridCol>
                <a:gridCol w="2255520">
                  <a:extLst>
                    <a:ext uri="{9D8B030D-6E8A-4147-A177-3AD203B41FA5}">
                      <a16:colId xmlns:a16="http://schemas.microsoft.com/office/drawing/2014/main" val="415934356"/>
                    </a:ext>
                  </a:extLst>
                </a:gridCol>
                <a:gridCol w="586740">
                  <a:extLst>
                    <a:ext uri="{9D8B030D-6E8A-4147-A177-3AD203B41FA5}">
                      <a16:colId xmlns:a16="http://schemas.microsoft.com/office/drawing/2014/main" val="2861564238"/>
                    </a:ext>
                  </a:extLst>
                </a:gridCol>
                <a:gridCol w="601980">
                  <a:extLst>
                    <a:ext uri="{9D8B030D-6E8A-4147-A177-3AD203B41FA5}">
                      <a16:colId xmlns:a16="http://schemas.microsoft.com/office/drawing/2014/main" val="2529642703"/>
                    </a:ext>
                  </a:extLst>
                </a:gridCol>
                <a:gridCol w="548640">
                  <a:extLst>
                    <a:ext uri="{9D8B030D-6E8A-4147-A177-3AD203B41FA5}">
                      <a16:colId xmlns:a16="http://schemas.microsoft.com/office/drawing/2014/main" val="4279418861"/>
                    </a:ext>
                  </a:extLst>
                </a:gridCol>
                <a:gridCol w="4255770">
                  <a:extLst>
                    <a:ext uri="{9D8B030D-6E8A-4147-A177-3AD203B41FA5}">
                      <a16:colId xmlns:a16="http://schemas.microsoft.com/office/drawing/2014/main" val="494332800"/>
                    </a:ext>
                  </a:extLst>
                </a:gridCol>
              </a:tblGrid>
              <a:tr h="186019">
                <a:tc rowSpan="2">
                  <a:txBody>
                    <a:bodyPr/>
                    <a:lstStyle/>
                    <a:p>
                      <a:pPr algn="ctr" fontAlgn="ctr"/>
                      <a:r>
                        <a:rPr lang="ja-JP" altLang="en-US" sz="1200" b="1" i="0" u="none" strike="noStrike" dirty="0">
                          <a:solidFill>
                            <a:schemeClr val="bg1"/>
                          </a:solidFill>
                          <a:effectLst/>
                          <a:latin typeface="Meiryo UI" panose="020B0604030504040204" pitchFamily="50" charset="-128"/>
                          <a:ea typeface="Meiryo UI" panose="020B0604030504040204" pitchFamily="50" charset="-128"/>
                        </a:rPr>
                        <a:t>項目</a:t>
                      </a:r>
                      <a:endParaRPr lang="zh-TW" altLang="en-US" sz="1200" b="1" i="0" u="none" strike="noStrike" dirty="0">
                        <a:solidFill>
                          <a:schemeClr val="bg1"/>
                        </a:solidFill>
                        <a:effectLst/>
                        <a:latin typeface="Meiryo UI" panose="020B0604030504040204" pitchFamily="50" charset="-128"/>
                        <a:ea typeface="Meiryo UI" panose="020B0604030504040204" pitchFamily="50" charset="-128"/>
                      </a:endParaRPr>
                    </a:p>
                  </a:txBody>
                  <a:tcPr marL="6092" marR="6092" marT="6092" marB="0" anchor="ctr">
                    <a:lnR w="127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tcPr>
                </a:tc>
                <a:tc rowSpan="2">
                  <a:txBody>
                    <a:bodyPr/>
                    <a:lstStyle/>
                    <a:p>
                      <a:pPr algn="ctr" fontAlgn="ctr"/>
                      <a:r>
                        <a:rPr lang="zh-TW" altLang="en-US" sz="1200" u="none" strike="noStrike" dirty="0">
                          <a:effectLst/>
                          <a:latin typeface="Meiryo UI" panose="020B0604030504040204" pitchFamily="50" charset="-128"/>
                          <a:ea typeface="Meiryo UI" panose="020B0604030504040204" pitchFamily="50" charset="-128"/>
                        </a:rPr>
                        <a:t>被害想定項目</a:t>
                      </a:r>
                      <a:endParaRPr lang="zh-TW" altLang="en-US" sz="1200" b="1" i="0" u="none" strike="noStrike" dirty="0">
                        <a:solidFill>
                          <a:srgbClr val="000000"/>
                        </a:solidFill>
                        <a:effectLst/>
                        <a:latin typeface="Meiryo UI" panose="020B0604030504040204" pitchFamily="50" charset="-128"/>
                        <a:ea typeface="Meiryo UI" panose="020B0604030504040204" pitchFamily="50" charset="-128"/>
                      </a:endParaRPr>
                    </a:p>
                  </a:txBody>
                  <a:tcPr marL="6092" marR="6092" marT="609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tcPr>
                </a:tc>
                <a:tc gridSpan="3">
                  <a:txBody>
                    <a:bodyPr/>
                    <a:lstStyle/>
                    <a:p>
                      <a:pPr algn="ctr" fontAlgn="ctr"/>
                      <a:r>
                        <a:rPr lang="ja-JP" altLang="en-US" sz="1200" u="none" strike="noStrike" dirty="0">
                          <a:effectLst/>
                          <a:latin typeface="Meiryo UI" panose="020B0604030504040204" pitchFamily="50" charset="-128"/>
                          <a:ea typeface="Meiryo UI" panose="020B0604030504040204" pitchFamily="50" charset="-128"/>
                        </a:rPr>
                        <a:t>大阪府</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6092" marR="6092" marT="609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rowSpan="2">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lang="ja-JP" altLang="en-US" sz="1200" b="1" i="0" u="none" strike="noStrike" dirty="0">
                          <a:solidFill>
                            <a:schemeClr val="bg1"/>
                          </a:solidFill>
                          <a:effectLst/>
                          <a:latin typeface="Meiryo UI" panose="020B0604030504040204" pitchFamily="50" charset="-128"/>
                          <a:ea typeface="Meiryo UI" panose="020B0604030504040204" pitchFamily="50" charset="-128"/>
                        </a:rPr>
                        <a:t>項目の内容</a:t>
                      </a:r>
                    </a:p>
                  </a:txBody>
                  <a:tcPr marL="6092" marR="6092" marT="6092" marB="0" anchor="ctr">
                    <a:lnL w="127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277155700"/>
                  </a:ext>
                </a:extLst>
              </a:tr>
              <a:tr h="366040">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ja-JP" altLang="en-US" sz="1200" b="1" u="none" strike="noStrike" dirty="0">
                          <a:solidFill>
                            <a:schemeClr val="tx1"/>
                          </a:solidFill>
                          <a:effectLst/>
                          <a:latin typeface="Meiryo UI" panose="020B0604030504040204" pitchFamily="50" charset="-128"/>
                          <a:ea typeface="Meiryo UI" panose="020B0604030504040204" pitchFamily="50" charset="-128"/>
                        </a:rPr>
                        <a:t>今回</a:t>
                      </a:r>
                      <a:br>
                        <a:rPr lang="ja-JP" altLang="en-US" sz="1200" b="1" u="none" strike="noStrike" dirty="0">
                          <a:solidFill>
                            <a:schemeClr val="tx1"/>
                          </a:solidFill>
                          <a:effectLst/>
                          <a:latin typeface="Meiryo UI" panose="020B0604030504040204" pitchFamily="50" charset="-128"/>
                          <a:ea typeface="Meiryo UI" panose="020B0604030504040204" pitchFamily="50" charset="-128"/>
                        </a:rPr>
                      </a:br>
                      <a:r>
                        <a:rPr lang="ja-JP" altLang="en-US" sz="1200" b="1" u="none" strike="noStrike" dirty="0">
                          <a:solidFill>
                            <a:schemeClr val="tx1"/>
                          </a:solidFill>
                          <a:effectLst/>
                          <a:latin typeface="Meiryo UI" panose="020B0604030504040204" pitchFamily="50" charset="-128"/>
                          <a:ea typeface="Meiryo UI" panose="020B0604030504040204" pitchFamily="50" charset="-128"/>
                        </a:rPr>
                        <a:t>（案）</a:t>
                      </a:r>
                      <a:endParaRPr lang="ja-JP" altLang="en-US" sz="1200" b="1" i="0" u="none" strike="noStrike" dirty="0">
                        <a:solidFill>
                          <a:schemeClr val="tx1"/>
                        </a:solidFill>
                        <a:effectLst/>
                        <a:latin typeface="Meiryo UI" panose="020B0604030504040204" pitchFamily="50" charset="-128"/>
                        <a:ea typeface="Meiryo UI" panose="020B0604030504040204" pitchFamily="50" charset="-128"/>
                      </a:endParaRPr>
                    </a:p>
                  </a:txBody>
                  <a:tcPr marL="6092" marR="6092" marT="6092" marB="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4">
                        <a:lumMod val="60000"/>
                        <a:lumOff val="40000"/>
                      </a:schemeClr>
                    </a:solidFill>
                  </a:tcPr>
                </a:tc>
                <a:tc>
                  <a:txBody>
                    <a:bodyPr/>
                    <a:lstStyle/>
                    <a:p>
                      <a:pPr algn="ctr" fontAlgn="ctr"/>
                      <a:r>
                        <a:rPr lang="en-US" sz="1200" b="1" u="none" strike="noStrike" dirty="0">
                          <a:solidFill>
                            <a:schemeClr val="bg1"/>
                          </a:solidFill>
                          <a:effectLst/>
                          <a:latin typeface="Meiryo UI" panose="020B0604030504040204" pitchFamily="50" charset="-128"/>
                          <a:ea typeface="Meiryo UI" panose="020B0604030504040204" pitchFamily="50" charset="-128"/>
                        </a:rPr>
                        <a:t>H26</a:t>
                      </a:r>
                    </a:p>
                    <a:p>
                      <a:pPr algn="ctr" fontAlgn="ctr"/>
                      <a:r>
                        <a:rPr lang="ja-JP" altLang="en-US" sz="1000" b="1" i="0" u="none" strike="noStrike" dirty="0">
                          <a:solidFill>
                            <a:schemeClr val="bg1"/>
                          </a:solidFill>
                          <a:effectLst/>
                          <a:latin typeface="Meiryo UI" panose="020B0604030504040204" pitchFamily="50" charset="-128"/>
                          <a:ea typeface="Meiryo UI" panose="020B0604030504040204" pitchFamily="50" charset="-128"/>
                        </a:rPr>
                        <a:t>南トラ</a:t>
                      </a:r>
                      <a:endParaRPr lang="en-US" sz="1000" b="1" i="0" u="none" strike="noStrike" dirty="0">
                        <a:solidFill>
                          <a:schemeClr val="bg1"/>
                        </a:solidFill>
                        <a:effectLst/>
                        <a:latin typeface="Meiryo UI" panose="020B0604030504040204" pitchFamily="50" charset="-128"/>
                        <a:ea typeface="Meiryo UI" panose="020B0604030504040204" pitchFamily="50" charset="-128"/>
                      </a:endParaRPr>
                    </a:p>
                  </a:txBody>
                  <a:tcPr marL="6092" marR="6092" marT="6092" marB="0"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algn="ctr" fontAlgn="ctr"/>
                      <a:r>
                        <a:rPr lang="en-US" sz="1200" b="1" u="none" strike="noStrike" dirty="0">
                          <a:solidFill>
                            <a:schemeClr val="bg1"/>
                          </a:solidFill>
                          <a:effectLst/>
                          <a:latin typeface="Meiryo UI" panose="020B0604030504040204" pitchFamily="50" charset="-128"/>
                          <a:ea typeface="Meiryo UI" panose="020B0604030504040204" pitchFamily="50" charset="-128"/>
                        </a:rPr>
                        <a:t>H19</a:t>
                      </a:r>
                    </a:p>
                    <a:p>
                      <a:pPr algn="ctr" fontAlgn="ctr"/>
                      <a:r>
                        <a:rPr lang="ja-JP" altLang="en-US" sz="1000" b="1" i="0" u="none" strike="noStrike" dirty="0">
                          <a:solidFill>
                            <a:schemeClr val="bg1"/>
                          </a:solidFill>
                          <a:effectLst/>
                          <a:latin typeface="Meiryo UI" panose="020B0604030504040204" pitchFamily="50" charset="-128"/>
                          <a:ea typeface="Meiryo UI" panose="020B0604030504040204" pitchFamily="50" charset="-128"/>
                        </a:rPr>
                        <a:t>直下型</a:t>
                      </a:r>
                      <a:endParaRPr lang="en-US" sz="1000" b="1" i="0" u="none" strike="noStrike" dirty="0">
                        <a:solidFill>
                          <a:schemeClr val="bg1"/>
                        </a:solidFill>
                        <a:effectLst/>
                        <a:latin typeface="Meiryo UI" panose="020B0604030504040204" pitchFamily="50" charset="-128"/>
                        <a:ea typeface="Meiryo UI" panose="020B0604030504040204" pitchFamily="50" charset="-128"/>
                      </a:endParaRPr>
                    </a:p>
                  </a:txBody>
                  <a:tcPr marL="6092" marR="6092" marT="6092"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vMerge="1">
                  <a:txBody>
                    <a:bodyPr/>
                    <a:lstStyle/>
                    <a:p>
                      <a:pPr algn="ctr" fontAlgn="ctr"/>
                      <a:endParaRPr lang="en-US" sz="1000" b="1" i="0" u="none" strike="noStrike" dirty="0">
                        <a:solidFill>
                          <a:schemeClr val="bg1"/>
                        </a:solidFill>
                        <a:effectLst/>
                        <a:latin typeface="Meiryo UI" panose="020B0604030504040204" pitchFamily="50" charset="-128"/>
                        <a:ea typeface="Meiryo UI" panose="020B0604030504040204" pitchFamily="50" charset="-128"/>
                      </a:endParaRPr>
                    </a:p>
                  </a:txBody>
                  <a:tcPr marL="6092" marR="6092" marT="6092"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592995069"/>
                  </a:ext>
                </a:extLst>
              </a:tr>
              <a:tr h="320777">
                <a:tc rowSpan="10">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lang="ja-JP" altLang="en-US" sz="1200" u="none" strike="noStrike" dirty="0">
                          <a:effectLst/>
                          <a:latin typeface="Meiryo UI" panose="020B0604030504040204" pitchFamily="50" charset="-128"/>
                          <a:ea typeface="Meiryo UI" panose="020B0604030504040204" pitchFamily="50" charset="-128"/>
                        </a:rPr>
                        <a:t>その他の被害①</a:t>
                      </a:r>
                    </a:p>
                  </a:txBody>
                  <a:tcPr marL="6092" marR="6092" marT="6092" marB="0" vert="eaVert" anchor="ct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震災廃棄物量</a:t>
                      </a:r>
                    </a:p>
                  </a:txBody>
                  <a:tcPr marL="9525" marR="9525" marT="9525" marB="0" anchor="ctr">
                    <a:lnT w="38100" cap="flat" cmpd="sng" algn="ctr">
                      <a:solidFill>
                        <a:schemeClr val="bg1"/>
                      </a:solidFill>
                      <a:prstDash val="solid"/>
                      <a:round/>
                      <a:headEnd type="none" w="med" len="med"/>
                      <a:tailEnd type="none" w="med" len="med"/>
                    </a:lnT>
                  </a:tcPr>
                </a:tc>
                <a:tc>
                  <a:txBody>
                    <a:bodyPr/>
                    <a:lstStyle/>
                    <a:p>
                      <a:pPr algn="ctr"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T w="38100" cap="flat" cmpd="sng" algn="ctr">
                      <a:solidFill>
                        <a:schemeClr val="bg1"/>
                      </a:solidFill>
                      <a:prstDash val="solid"/>
                      <a:round/>
                      <a:headEnd type="none" w="med" len="med"/>
                      <a:tailEnd type="none" w="med" len="med"/>
                    </a:lnT>
                  </a:tcPr>
                </a:tc>
                <a:tc>
                  <a:txBody>
                    <a:bodyPr/>
                    <a:lstStyle/>
                    <a:p>
                      <a:pPr algn="ctr"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T w="38100" cap="flat" cmpd="sng" algn="ctr">
                      <a:solidFill>
                        <a:schemeClr val="bg1"/>
                      </a:solidFill>
                      <a:prstDash val="solid"/>
                      <a:round/>
                      <a:headEnd type="none" w="med" len="med"/>
                      <a:tailEnd type="none" w="med" len="med"/>
                    </a:lnT>
                  </a:tcPr>
                </a:tc>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廃棄物の発生量</a:t>
                      </a:r>
                    </a:p>
                  </a:txBody>
                  <a:tcPr marL="9525" marR="9525" marT="9525" marB="0" anchor="ctr">
                    <a:lnT w="381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157574184"/>
                  </a:ext>
                </a:extLst>
              </a:tr>
              <a:tr h="287413">
                <a:tc vMerge="1">
                  <a:txBody>
                    <a:bodyPr/>
                    <a:lstStyle/>
                    <a:p>
                      <a:endParaRPr kumimoji="1" lang="ja-JP" altLang="en-US"/>
                    </a:p>
                  </a:txBody>
                  <a:tcPr/>
                </a:tc>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道路閉塞</a:t>
                      </a:r>
                    </a:p>
                  </a:txBody>
                  <a:tcPr marL="9525" marR="9525" marT="9525" marB="0" anchor="ctr"/>
                </a:tc>
                <a:tc>
                  <a:txBody>
                    <a:bodyPr/>
                    <a:lstStyle/>
                    <a:p>
                      <a:pPr algn="ctr"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a:t>
                      </a:r>
                    </a:p>
                  </a:txBody>
                  <a:tcPr marL="9525" marR="9525" marT="9525" marB="0" anchor="ctr"/>
                </a:tc>
                <a:tc>
                  <a:txBody>
                    <a:bodyPr/>
                    <a:lstStyle/>
                    <a:p>
                      <a:pPr algn="ctr"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ー</a:t>
                      </a:r>
                    </a:p>
                  </a:txBody>
                  <a:tcPr marL="9525" marR="9525" marT="9525" marB="0" anchor="ctr"/>
                </a:tc>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建物倒壊等による残存幅員が３ｍ以下となる率</a:t>
                      </a:r>
                    </a:p>
                  </a:txBody>
                  <a:tcPr marL="9525" marR="9525" marT="9525" marB="0" anchor="ctr"/>
                </a:tc>
                <a:extLst>
                  <a:ext uri="{0D108BD9-81ED-4DB2-BD59-A6C34878D82A}">
                    <a16:rowId xmlns:a16="http://schemas.microsoft.com/office/drawing/2014/main" val="3926092097"/>
                  </a:ext>
                </a:extLst>
              </a:tr>
              <a:tr h="320777">
                <a:tc vMerge="1">
                  <a:txBody>
                    <a:bodyPr/>
                    <a:lstStyle/>
                    <a:p>
                      <a:pPr algn="l" fontAlgn="ct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6092" marR="6092" marT="6092" marB="0" anchor="ctr">
                    <a:lnT w="12700" cap="flat" cmpd="sng" algn="ctr">
                      <a:solidFill>
                        <a:schemeClr val="bg1"/>
                      </a:solidFill>
                      <a:prstDash val="solid"/>
                      <a:round/>
                      <a:headEnd type="none" w="med" len="med"/>
                      <a:tailEnd type="none" w="med" len="med"/>
                    </a:lnT>
                  </a:tcPr>
                </a:tc>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道路上の自動車への落石・崩土</a:t>
                      </a:r>
                    </a:p>
                  </a:txBody>
                  <a:tcPr marL="9525" marR="9525" marT="9525" marB="0" anchor="ctr"/>
                </a:tc>
                <a:tc>
                  <a:txBody>
                    <a:bodyPr/>
                    <a:lstStyle/>
                    <a:p>
                      <a:pPr algn="ctr"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様相</a:t>
                      </a:r>
                    </a:p>
                  </a:txBody>
                  <a:tcPr marL="9525" marR="9525" marT="9525" marB="0" anchor="ctr">
                    <a:lnT w="12700" cap="flat" cmpd="sng" algn="ctr">
                      <a:solidFill>
                        <a:schemeClr val="bg1"/>
                      </a:solidFill>
                      <a:prstDash val="solid"/>
                      <a:round/>
                      <a:headEnd type="none" w="med" len="med"/>
                      <a:tailEnd type="none" w="med" len="med"/>
                    </a:lnT>
                  </a:tcPr>
                </a:tc>
                <a:tc>
                  <a:txBody>
                    <a:bodyPr/>
                    <a:lstStyle/>
                    <a:p>
                      <a:pPr algn="ctr" fontAlgn="ctr"/>
                      <a:r>
                        <a:rPr lang="ja-JP" altLang="en-US" sz="1200" b="0" i="0" u="none" strike="noStrike">
                          <a:solidFill>
                            <a:srgbClr val="000000"/>
                          </a:solidFill>
                          <a:effectLst/>
                          <a:latin typeface="Meiryo UI" panose="020B0604030504040204" pitchFamily="50" charset="-128"/>
                          <a:ea typeface="Meiryo UI" panose="020B0604030504040204" pitchFamily="50" charset="-128"/>
                        </a:rPr>
                        <a:t>様相</a:t>
                      </a:r>
                    </a:p>
                  </a:txBody>
                  <a:tcPr marL="9525" marR="9525" marT="9525" marB="0" anchor="ctr"/>
                </a:tc>
                <a:tc>
                  <a:txBody>
                    <a:bodyPr/>
                    <a:lstStyle/>
                    <a:p>
                      <a:pPr algn="ctr" fontAlgn="ctr"/>
                      <a:r>
                        <a:rPr lang="ja-JP" altLang="en-US" sz="1200" b="0" i="0" u="none" strike="noStrike">
                          <a:solidFill>
                            <a:srgbClr val="000000"/>
                          </a:solidFill>
                          <a:effectLst/>
                          <a:latin typeface="Meiryo UI" panose="020B0604030504040204" pitchFamily="50" charset="-128"/>
                          <a:ea typeface="Meiryo UI" panose="020B0604030504040204" pitchFamily="50" charset="-128"/>
                        </a:rPr>
                        <a:t>ー</a:t>
                      </a:r>
                    </a:p>
                  </a:txBody>
                  <a:tcPr marL="9525" marR="9525" marT="9525" marB="0" anchor="ctr"/>
                </a:tc>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走行中の自動車が落石等に巻き込まれた際に発生状況を記載</a:t>
                      </a:r>
                    </a:p>
                  </a:txBody>
                  <a:tcPr marL="9525" marR="9525" marT="9525" marB="0" anchor="ctr"/>
                </a:tc>
                <a:extLst>
                  <a:ext uri="{0D108BD9-81ED-4DB2-BD59-A6C34878D82A}">
                    <a16:rowId xmlns:a16="http://schemas.microsoft.com/office/drawing/2014/main" val="1804545952"/>
                  </a:ext>
                </a:extLst>
              </a:tr>
              <a:tr h="320777">
                <a:tc vMerge="1">
                  <a:txBody>
                    <a:bodyPr/>
                    <a:lstStyle/>
                    <a:p>
                      <a:pPr algn="l" fontAlgn="ctr"/>
                      <a:endParaRPr lang="zh-TW"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6092" marR="6092" marT="6092" marB="0" anchor="ctr"/>
                </a:tc>
                <a:tc>
                  <a:txBody>
                    <a:bodyPr/>
                    <a:lstStyle/>
                    <a:p>
                      <a:pPr algn="l" fontAlgn="ctr"/>
                      <a:r>
                        <a:rPr lang="ja-JP" altLang="en-US" sz="1200" b="0" i="0" u="none" strike="noStrike" dirty="0">
                          <a:solidFill>
                            <a:srgbClr val="FF0000"/>
                          </a:solidFill>
                          <a:effectLst/>
                          <a:latin typeface="Meiryo UI" panose="020B0604030504040204" pitchFamily="50" charset="-128"/>
                          <a:ea typeface="Meiryo UI" panose="020B0604030504040204" pitchFamily="50" charset="-128"/>
                        </a:rPr>
                        <a:t>交通人的被害（道路）</a:t>
                      </a:r>
                    </a:p>
                  </a:txBody>
                  <a:tcPr marL="9525" marR="9525" marT="9525" marB="0" anchor="ctr"/>
                </a:tc>
                <a:tc>
                  <a:txBody>
                    <a:bodyPr/>
                    <a:lstStyle/>
                    <a:p>
                      <a:pPr algn="ctr" fontAlgn="ctr"/>
                      <a:r>
                        <a:rPr lang="ja-JP" altLang="en-US" sz="1200" b="0" i="0" u="none" strike="noStrike" dirty="0">
                          <a:solidFill>
                            <a:srgbClr val="FF0000"/>
                          </a:solidFill>
                          <a:effectLst/>
                          <a:latin typeface="Meiryo UI" panose="020B0604030504040204" pitchFamily="50" charset="-128"/>
                          <a:ea typeface="Meiryo UI" panose="020B0604030504040204" pitchFamily="50" charset="-128"/>
                        </a:rPr>
                        <a:t>様相</a:t>
                      </a:r>
                    </a:p>
                  </a:txBody>
                  <a:tcPr marL="9525" marR="9525" marT="9525" marB="0" anchor="ctr"/>
                </a:tc>
                <a:tc>
                  <a:txBody>
                    <a:bodyPr/>
                    <a:lstStyle/>
                    <a:p>
                      <a:pPr algn="ctr"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ー</a:t>
                      </a:r>
                    </a:p>
                  </a:txBody>
                  <a:tcPr marL="9525" marR="9525" marT="9525" marB="0" anchor="ctr"/>
                </a:tc>
                <a:tc>
                  <a:txBody>
                    <a:bodyPr/>
                    <a:lstStyle/>
                    <a:p>
                      <a:pPr algn="ctr"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ー</a:t>
                      </a:r>
                    </a:p>
                  </a:txBody>
                  <a:tcPr marL="9525" marR="9525" marT="9525" marB="0" anchor="ctr"/>
                </a:tc>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車両走行中やトンネル、地下駐車場における被害状況を記載</a:t>
                      </a:r>
                    </a:p>
                  </a:txBody>
                  <a:tcPr marL="9525" marR="9525" marT="9525" marB="0" anchor="ctr"/>
                </a:tc>
                <a:extLst>
                  <a:ext uri="{0D108BD9-81ED-4DB2-BD59-A6C34878D82A}">
                    <a16:rowId xmlns:a16="http://schemas.microsoft.com/office/drawing/2014/main" val="1028607789"/>
                  </a:ext>
                </a:extLst>
              </a:tr>
              <a:tr h="320777">
                <a:tc vMerge="1">
                  <a:txBody>
                    <a:bodyPr/>
                    <a:lstStyle/>
                    <a:p>
                      <a:pPr algn="l" fontAlgn="ct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6092" marR="6092" marT="6092" marB="0" anchor="ctr"/>
                </a:tc>
                <a:tc>
                  <a:txBody>
                    <a:bodyPr/>
                    <a:lstStyle/>
                    <a:p>
                      <a:pPr algn="l" fontAlgn="ctr"/>
                      <a:r>
                        <a:rPr lang="ja-JP" altLang="en-US" sz="1200" b="0" i="0" u="none" strike="noStrike" dirty="0">
                          <a:solidFill>
                            <a:srgbClr val="FF0000"/>
                          </a:solidFill>
                          <a:effectLst/>
                          <a:latin typeface="Meiryo UI" panose="020B0604030504040204" pitchFamily="50" charset="-128"/>
                          <a:ea typeface="Meiryo UI" panose="020B0604030504040204" pitchFamily="50" charset="-128"/>
                        </a:rPr>
                        <a:t>交通人的被害（鉄道）</a:t>
                      </a:r>
                    </a:p>
                  </a:txBody>
                  <a:tcPr marL="9525" marR="9525" marT="9525" marB="0" anchor="ctr"/>
                </a:tc>
                <a:tc>
                  <a:txBody>
                    <a:bodyPr/>
                    <a:lstStyle/>
                    <a:p>
                      <a:pPr algn="ctr" fontAlgn="ctr"/>
                      <a:r>
                        <a:rPr lang="ja-JP" altLang="en-US" sz="1200" b="0" i="0" u="none" strike="noStrike" dirty="0">
                          <a:solidFill>
                            <a:srgbClr val="FF0000"/>
                          </a:solidFill>
                          <a:effectLst/>
                          <a:latin typeface="Meiryo UI" panose="020B0604030504040204" pitchFamily="50" charset="-128"/>
                          <a:ea typeface="Meiryo UI" panose="020B0604030504040204" pitchFamily="50" charset="-128"/>
                        </a:rPr>
                        <a:t>様相</a:t>
                      </a:r>
                    </a:p>
                  </a:txBody>
                  <a:tcPr marL="9525" marR="9525" marT="9525" marB="0" anchor="ctr"/>
                </a:tc>
                <a:tc>
                  <a:txBody>
                    <a:bodyPr/>
                    <a:lstStyle/>
                    <a:p>
                      <a:pPr algn="ctr"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ー</a:t>
                      </a:r>
                    </a:p>
                  </a:txBody>
                  <a:tcPr marL="9525" marR="9525" marT="9525" marB="0" anchor="ctr"/>
                </a:tc>
                <a:tc>
                  <a:txBody>
                    <a:bodyPr/>
                    <a:lstStyle/>
                    <a:p>
                      <a:pPr algn="ctr"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ー</a:t>
                      </a:r>
                    </a:p>
                  </a:txBody>
                  <a:tcPr marL="9525" marR="9525" marT="9525" marB="0" anchor="ctr"/>
                </a:tc>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鉄道乗車中に発生する被害状況を記載</a:t>
                      </a:r>
                    </a:p>
                  </a:txBody>
                  <a:tcPr marL="9525" marR="9525" marT="9525" marB="0" anchor="ctr"/>
                </a:tc>
                <a:extLst>
                  <a:ext uri="{0D108BD9-81ED-4DB2-BD59-A6C34878D82A}">
                    <a16:rowId xmlns:a16="http://schemas.microsoft.com/office/drawing/2014/main" val="3537533762"/>
                  </a:ext>
                </a:extLst>
              </a:tr>
              <a:tr h="320777">
                <a:tc vMerge="1">
                  <a:txBody>
                    <a:bodyPr/>
                    <a:lstStyle/>
                    <a:p>
                      <a:pPr algn="l" fontAlgn="ct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6092" marR="6092" marT="6092" marB="0" anchor="ctr"/>
                </a:tc>
                <a:tc>
                  <a:txBody>
                    <a:bodyPr/>
                    <a:lstStyle/>
                    <a:p>
                      <a:pPr algn="l" fontAlgn="ctr"/>
                      <a:r>
                        <a:rPr lang="zh-TW" altLang="en-US" sz="1200" b="0" i="0" u="none" strike="noStrike" dirty="0">
                          <a:solidFill>
                            <a:srgbClr val="000000"/>
                          </a:solidFill>
                          <a:effectLst/>
                          <a:latin typeface="Meiryo UI" panose="020B0604030504040204" pitchFamily="50" charset="-128"/>
                          <a:ea typeface="Meiryo UI" panose="020B0604030504040204" pitchFamily="50" charset="-128"/>
                        </a:rPr>
                        <a:t>長周期地震動</a:t>
                      </a:r>
                    </a:p>
                  </a:txBody>
                  <a:tcPr marL="9525" marR="9525" marT="9525" marB="0" anchor="ctr"/>
                </a:tc>
                <a:tc>
                  <a:txBody>
                    <a:bodyPr/>
                    <a:lstStyle/>
                    <a:p>
                      <a:pPr algn="ctr"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様相</a:t>
                      </a:r>
                    </a:p>
                  </a:txBody>
                  <a:tcPr marL="9525" marR="9525" marT="9525" marB="0" anchor="ctr"/>
                </a:tc>
                <a:tc>
                  <a:txBody>
                    <a:bodyPr/>
                    <a:lstStyle/>
                    <a:p>
                      <a:pPr algn="ctr"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様相</a:t>
                      </a:r>
                    </a:p>
                  </a:txBody>
                  <a:tcPr marL="9525" marR="9525" marT="9525" marB="0" anchor="ctr"/>
                </a:tc>
                <a:tc>
                  <a:txBody>
                    <a:bodyPr/>
                    <a:lstStyle/>
                    <a:p>
                      <a:pPr algn="ctr"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ー</a:t>
                      </a:r>
                    </a:p>
                  </a:txBody>
                  <a:tcPr marL="9525" marR="9525" marT="9525" marB="0" anchor="ctr"/>
                </a:tc>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高層ビルの内部の被害状況について記載</a:t>
                      </a:r>
                    </a:p>
                  </a:txBody>
                  <a:tcPr marL="9525" marR="9525" marT="9525" marB="0" anchor="ctr"/>
                </a:tc>
                <a:extLst>
                  <a:ext uri="{0D108BD9-81ED-4DB2-BD59-A6C34878D82A}">
                    <a16:rowId xmlns:a16="http://schemas.microsoft.com/office/drawing/2014/main" val="3394222208"/>
                  </a:ext>
                </a:extLst>
              </a:tr>
              <a:tr h="320777">
                <a:tc vMerge="1">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endParaRPr lang="ja-JP" altLang="en-US" sz="1200" u="none" strike="noStrike" dirty="0">
                        <a:effectLst/>
                        <a:latin typeface="Meiryo UI" panose="020B0604030504040204" pitchFamily="50" charset="-128"/>
                        <a:ea typeface="Meiryo UI" panose="020B0604030504040204" pitchFamily="50" charset="-128"/>
                      </a:endParaRPr>
                    </a:p>
                  </a:txBody>
                  <a:tcPr marL="6092" marR="6092" marT="6092" marB="0" vert="eaVert" anchor="ct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エレベーター閉じ込め・停止</a:t>
                      </a:r>
                    </a:p>
                  </a:txBody>
                  <a:tcPr marL="9525" marR="9525" marT="9525" marB="0" anchor="ctr"/>
                </a:tc>
                <a:tc>
                  <a:txBody>
                    <a:bodyPr/>
                    <a:lstStyle/>
                    <a:p>
                      <a:pPr algn="ctr"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a:t>
                      </a:r>
                    </a:p>
                  </a:txBody>
                  <a:tcPr marL="9525" marR="9525" marT="9525" marB="0" anchor="ctr"/>
                </a:tc>
                <a:tc>
                  <a:txBody>
                    <a:bodyPr/>
                    <a:lstStyle/>
                    <a:p>
                      <a:pPr algn="ctr"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a:t>
                      </a:r>
                    </a:p>
                  </a:txBody>
                  <a:tcPr marL="9525" marR="9525" marT="9525" marB="0" anchor="ctr"/>
                </a:tc>
                <a:tc>
                  <a:txBody>
                    <a:bodyPr/>
                    <a:lstStyle/>
                    <a:p>
                      <a:pPr algn="ctr"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a:t>
                      </a:r>
                    </a:p>
                  </a:txBody>
                  <a:tcPr marL="9525" marR="9525" marT="9525" marB="0" anchor="ctr"/>
                </a:tc>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エレベーター停止台数、閉じ込め者数</a:t>
                      </a:r>
                    </a:p>
                  </a:txBody>
                  <a:tcPr marL="9525" marR="9525" marT="9525" marB="0" anchor="ctr"/>
                </a:tc>
                <a:extLst>
                  <a:ext uri="{0D108BD9-81ED-4DB2-BD59-A6C34878D82A}">
                    <a16:rowId xmlns:a16="http://schemas.microsoft.com/office/drawing/2014/main" val="2919656945"/>
                  </a:ext>
                </a:extLst>
              </a:tr>
              <a:tr h="320777">
                <a:tc vMerge="1">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endParaRPr lang="ja-JP" altLang="en-US" sz="1200" u="none" strike="noStrike" dirty="0">
                        <a:effectLst/>
                        <a:latin typeface="Meiryo UI" panose="020B0604030504040204" pitchFamily="50" charset="-128"/>
                        <a:ea typeface="Meiryo UI" panose="020B0604030504040204" pitchFamily="50" charset="-128"/>
                      </a:endParaRPr>
                    </a:p>
                  </a:txBody>
                  <a:tcPr marL="6092" marR="6092" marT="6092" marB="0" vert="eaVert" anchor="ct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l" fontAlgn="ctr"/>
                      <a:r>
                        <a:rPr lang="ja-JP" altLang="en-US" sz="1200" b="0" i="0" u="none" strike="noStrike" dirty="0">
                          <a:solidFill>
                            <a:srgbClr val="FF0000"/>
                          </a:solidFill>
                          <a:effectLst/>
                          <a:latin typeface="Meiryo UI" panose="020B0604030504040204" pitchFamily="50" charset="-128"/>
                          <a:ea typeface="Meiryo UI" panose="020B0604030504040204" pitchFamily="50" charset="-128"/>
                        </a:rPr>
                        <a:t>海岸保全施設</a:t>
                      </a:r>
                      <a:endParaRPr lang="en-US" altLang="ja-JP" sz="1200" b="0" i="0" u="none" strike="noStrike" dirty="0">
                        <a:solidFill>
                          <a:srgbClr val="FF0000"/>
                        </a:solidFill>
                        <a:effectLst/>
                        <a:latin typeface="Meiryo UI" panose="020B0604030504040204" pitchFamily="50" charset="-128"/>
                        <a:ea typeface="Meiryo UI" panose="020B0604030504040204" pitchFamily="50" charset="-128"/>
                      </a:endParaRPr>
                    </a:p>
                    <a:p>
                      <a:pPr algn="l" fontAlgn="ctr"/>
                      <a:r>
                        <a:rPr lang="ja-JP" altLang="en-US" sz="1200" b="0" i="0" u="none" strike="noStrike" dirty="0">
                          <a:solidFill>
                            <a:srgbClr val="FF0000"/>
                          </a:solidFill>
                          <a:effectLst/>
                          <a:latin typeface="Meiryo UI" panose="020B0604030504040204" pitchFamily="50" charset="-128"/>
                          <a:ea typeface="Meiryo UI" panose="020B0604030504040204" pitchFamily="50" charset="-128"/>
                        </a:rPr>
                        <a:t>河川管理施設の沈下・損傷等</a:t>
                      </a:r>
                    </a:p>
                  </a:txBody>
                  <a:tcPr marL="9525" marR="9525" marT="9525" marB="0" anchor="ctr"/>
                </a:tc>
                <a:tc>
                  <a:txBody>
                    <a:bodyPr/>
                    <a:lstStyle/>
                    <a:p>
                      <a:pPr algn="ctr" fontAlgn="ctr"/>
                      <a:r>
                        <a:rPr lang="ja-JP" altLang="en-US" sz="1200" b="0" i="0" u="none" strike="noStrike" dirty="0">
                          <a:solidFill>
                            <a:srgbClr val="FF0000"/>
                          </a:solidFill>
                          <a:effectLst/>
                          <a:latin typeface="Meiryo UI" panose="020B0604030504040204" pitchFamily="50" charset="-128"/>
                          <a:ea typeface="Meiryo UI" panose="020B0604030504040204" pitchFamily="50" charset="-128"/>
                        </a:rPr>
                        <a:t>様相</a:t>
                      </a:r>
                    </a:p>
                  </a:txBody>
                  <a:tcPr marL="9525" marR="9525" marT="9525" marB="0" anchor="ctr"/>
                </a:tc>
                <a:tc>
                  <a:txBody>
                    <a:bodyPr/>
                    <a:lstStyle/>
                    <a:p>
                      <a:pPr algn="ctr"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ー</a:t>
                      </a:r>
                    </a:p>
                  </a:txBody>
                  <a:tcPr marL="9525" marR="9525" marT="9525" marB="0" anchor="ctr"/>
                </a:tc>
                <a:tc>
                  <a:txBody>
                    <a:bodyPr/>
                    <a:lstStyle/>
                    <a:p>
                      <a:pPr algn="ctr"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ー</a:t>
                      </a:r>
                    </a:p>
                  </a:txBody>
                  <a:tcPr marL="9525" marR="9525" marT="9525" marB="0" anchor="ctr"/>
                </a:tc>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防潮堤や堤防の損傷による被害状況や豪雨時の対応力低下について記載</a:t>
                      </a:r>
                    </a:p>
                  </a:txBody>
                  <a:tcPr marL="9525" marR="9525" marT="9525" marB="0" anchor="ctr"/>
                </a:tc>
                <a:extLst>
                  <a:ext uri="{0D108BD9-81ED-4DB2-BD59-A6C34878D82A}">
                    <a16:rowId xmlns:a16="http://schemas.microsoft.com/office/drawing/2014/main" val="3718435504"/>
                  </a:ext>
                </a:extLst>
              </a:tr>
              <a:tr h="320777">
                <a:tc vMerge="1">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endParaRPr lang="ja-JP" altLang="en-US" sz="1200" u="none" strike="noStrike" dirty="0">
                        <a:effectLst/>
                        <a:latin typeface="Meiryo UI" panose="020B0604030504040204" pitchFamily="50" charset="-128"/>
                        <a:ea typeface="Meiryo UI" panose="020B0604030504040204" pitchFamily="50" charset="-128"/>
                      </a:endParaRPr>
                    </a:p>
                  </a:txBody>
                  <a:tcPr marL="6092" marR="6092" marT="6092" marB="0" vert="eaVert" anchor="ct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漁船・船舶、水産関連施設</a:t>
                      </a:r>
                    </a:p>
                  </a:txBody>
                  <a:tcPr marL="9525" marR="9525" marT="9525" marB="0" anchor="ctr"/>
                </a:tc>
                <a:tc>
                  <a:txBody>
                    <a:bodyPr/>
                    <a:lstStyle/>
                    <a:p>
                      <a:pPr algn="ctr"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様相</a:t>
                      </a:r>
                    </a:p>
                  </a:txBody>
                  <a:tcPr marL="9525" marR="9525" marT="9525" marB="0" anchor="ctr"/>
                </a:tc>
                <a:tc>
                  <a:txBody>
                    <a:bodyPr/>
                    <a:lstStyle/>
                    <a:p>
                      <a:pPr algn="ctr"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様相</a:t>
                      </a:r>
                    </a:p>
                  </a:txBody>
                  <a:tcPr marL="9525" marR="9525" marT="9525" marB="0" anchor="ctr"/>
                </a:tc>
                <a:tc>
                  <a:txBody>
                    <a:bodyPr/>
                    <a:lstStyle/>
                    <a:p>
                      <a:pPr algn="ctr"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ー</a:t>
                      </a:r>
                    </a:p>
                  </a:txBody>
                  <a:tcPr marL="9525" marR="9525" marT="9525" marB="0" anchor="ctr"/>
                </a:tc>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漁船・船舶の流出や損傷、漁港等の被害状況を記載</a:t>
                      </a:r>
                    </a:p>
                  </a:txBody>
                  <a:tcPr marL="9525" marR="9525" marT="9525" marB="0" anchor="ctr"/>
                </a:tc>
                <a:extLst>
                  <a:ext uri="{0D108BD9-81ED-4DB2-BD59-A6C34878D82A}">
                    <a16:rowId xmlns:a16="http://schemas.microsoft.com/office/drawing/2014/main" val="1364434465"/>
                  </a:ext>
                </a:extLst>
              </a:tr>
              <a:tr h="320777">
                <a:tc vMerge="1">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endParaRPr lang="ja-JP" altLang="en-US" sz="1200" u="none" strike="noStrike" dirty="0">
                        <a:effectLst/>
                        <a:latin typeface="Meiryo UI" panose="020B0604030504040204" pitchFamily="50" charset="-128"/>
                        <a:ea typeface="Meiryo UI" panose="020B0604030504040204" pitchFamily="50" charset="-128"/>
                      </a:endParaRPr>
                    </a:p>
                  </a:txBody>
                  <a:tcPr marL="6092" marR="6092" marT="6092" marB="0" vert="eaVert" anchor="ct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堰堤、ため池等の決壊</a:t>
                      </a:r>
                    </a:p>
                  </a:txBody>
                  <a:tcPr marL="9525" marR="9525" marT="9525" marB="0" anchor="ctr">
                    <a:lnB w="12700" cap="flat" cmpd="sng" algn="ctr">
                      <a:solidFill>
                        <a:schemeClr val="bg1"/>
                      </a:solidFill>
                      <a:prstDash val="solid"/>
                      <a:round/>
                      <a:headEnd type="none" w="med" len="med"/>
                      <a:tailEnd type="none" w="med" len="med"/>
                    </a:lnB>
                  </a:tcPr>
                </a:tc>
                <a:tc>
                  <a:txBody>
                    <a:bodyPr/>
                    <a:lstStyle/>
                    <a:p>
                      <a:pPr algn="ctr"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様相</a:t>
                      </a:r>
                    </a:p>
                  </a:txBody>
                  <a:tcPr marL="9525" marR="9525" marT="9525" marB="0" anchor="ctr"/>
                </a:tc>
                <a:tc>
                  <a:txBody>
                    <a:bodyPr/>
                    <a:lstStyle/>
                    <a:p>
                      <a:pPr algn="ctr"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様相</a:t>
                      </a:r>
                    </a:p>
                  </a:txBody>
                  <a:tcPr marL="9525" marR="9525" marT="9525" marB="0" anchor="ctr"/>
                </a:tc>
                <a:tc>
                  <a:txBody>
                    <a:bodyPr/>
                    <a:lstStyle/>
                    <a:p>
                      <a:pPr algn="ctr"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ー</a:t>
                      </a:r>
                    </a:p>
                  </a:txBody>
                  <a:tcPr marL="9525" marR="9525" marT="9525" marB="0" anchor="ctr"/>
                </a:tc>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堰堤やため池の損傷・決壊による住宅地への浸水等について記載</a:t>
                      </a:r>
                    </a:p>
                  </a:txBody>
                  <a:tcPr marL="9525" marR="9525" marT="9525" marB="0" anchor="ctr"/>
                </a:tc>
                <a:extLst>
                  <a:ext uri="{0D108BD9-81ED-4DB2-BD59-A6C34878D82A}">
                    <a16:rowId xmlns:a16="http://schemas.microsoft.com/office/drawing/2014/main" val="3851466248"/>
                  </a:ext>
                </a:extLst>
              </a:tr>
            </a:tbl>
          </a:graphicData>
        </a:graphic>
      </p:graphicFrame>
    </p:spTree>
    <p:extLst>
      <p:ext uri="{BB962C8B-B14F-4D97-AF65-F5344CB8AC3E}">
        <p14:creationId xmlns:p14="http://schemas.microsoft.com/office/powerpoint/2010/main" val="42880511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88A302-88DE-F06C-96D2-1D167A349C7C}"/>
            </a:ext>
          </a:extLst>
        </p:cNvPr>
        <p:cNvGrpSpPr/>
        <p:nvPr/>
      </p:nvGrpSpPr>
      <p:grpSpPr>
        <a:xfrm>
          <a:off x="0" y="0"/>
          <a:ext cx="0" cy="0"/>
          <a:chOff x="0" y="0"/>
          <a:chExt cx="0" cy="0"/>
        </a:xfrm>
      </p:grpSpPr>
      <p:sp>
        <p:nvSpPr>
          <p:cNvPr id="2" name="正方形/長方形 1">
            <a:extLst>
              <a:ext uri="{FF2B5EF4-FFF2-40B4-BE49-F238E27FC236}">
                <a16:creationId xmlns:a16="http://schemas.microsoft.com/office/drawing/2014/main" id="{A87019B3-A325-037B-400A-BB0D902C76AC}"/>
              </a:ext>
            </a:extLst>
          </p:cNvPr>
          <p:cNvSpPr/>
          <p:nvPr/>
        </p:nvSpPr>
        <p:spPr>
          <a:xfrm>
            <a:off x="0" y="0"/>
            <a:ext cx="9144000" cy="425003"/>
          </a:xfrm>
          <a:prstGeom prst="rect">
            <a:avLst/>
          </a:prstGeom>
          <a:gradFill>
            <a:gsLst>
              <a:gs pos="0">
                <a:schemeClr val="accent1">
                  <a:lumMod val="5000"/>
                  <a:lumOff val="95000"/>
                </a:schemeClr>
              </a:gs>
              <a:gs pos="76000">
                <a:srgbClr val="00B050"/>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2000" dirty="0">
                <a:latin typeface="Meiryo UI" panose="020B0604030504040204" pitchFamily="50" charset="-128"/>
                <a:ea typeface="Meiryo UI" panose="020B0604030504040204" pitchFamily="50" charset="-128"/>
              </a:rPr>
              <a:t>4</a:t>
            </a:r>
            <a:r>
              <a:rPr lang="ja-JP" altLang="en-US" sz="2000" dirty="0">
                <a:latin typeface="Meiryo UI" panose="020B0604030504040204" pitchFamily="50" charset="-128"/>
                <a:ea typeface="Meiryo UI" panose="020B0604030504040204" pitchFamily="50" charset="-128"/>
              </a:rPr>
              <a:t>．被害想定の項目について</a:t>
            </a:r>
            <a:endParaRPr lang="en-US" altLang="ja-JP" sz="2000" dirty="0">
              <a:latin typeface="Meiryo UI" panose="020B0604030504040204" pitchFamily="50" charset="-128"/>
              <a:ea typeface="Meiryo UI" panose="020B0604030504040204" pitchFamily="50" charset="-128"/>
            </a:endParaRPr>
          </a:p>
        </p:txBody>
      </p:sp>
      <p:sp>
        <p:nvSpPr>
          <p:cNvPr id="5" name="正方形/長方形 4">
            <a:extLst>
              <a:ext uri="{FF2B5EF4-FFF2-40B4-BE49-F238E27FC236}">
                <a16:creationId xmlns:a16="http://schemas.microsoft.com/office/drawing/2014/main" id="{9A7C9C43-8714-01F1-B5AC-7CB80B438BA1}"/>
              </a:ext>
            </a:extLst>
          </p:cNvPr>
          <p:cNvSpPr/>
          <p:nvPr/>
        </p:nvSpPr>
        <p:spPr>
          <a:xfrm>
            <a:off x="140043" y="634314"/>
            <a:ext cx="8863914" cy="6145427"/>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スライド番号プレースホルダー 6">
            <a:extLst>
              <a:ext uri="{FF2B5EF4-FFF2-40B4-BE49-F238E27FC236}">
                <a16:creationId xmlns:a16="http://schemas.microsoft.com/office/drawing/2014/main" id="{71FBF474-1C98-EB9A-2A21-07D2E6FF9C7B}"/>
              </a:ext>
            </a:extLst>
          </p:cNvPr>
          <p:cNvSpPr>
            <a:spLocks noGrp="1"/>
          </p:cNvSpPr>
          <p:nvPr>
            <p:ph type="sldNum" sz="quarter" idx="12"/>
          </p:nvPr>
        </p:nvSpPr>
        <p:spPr>
          <a:xfrm>
            <a:off x="7019390" y="6379501"/>
            <a:ext cx="2057400" cy="365125"/>
          </a:xfrm>
        </p:spPr>
        <p:txBody>
          <a:bodyPr/>
          <a:lstStyle/>
          <a:p>
            <a:fld id="{72ACC13A-C490-4578-9842-9594D494F206}" type="slidenum">
              <a:rPr kumimoji="1" lang="ja-JP" altLang="en-US" sz="1200" smtClean="0">
                <a:latin typeface="Meiryo UI" panose="020B0604030504040204" pitchFamily="50" charset="-128"/>
                <a:ea typeface="Meiryo UI" panose="020B0604030504040204" pitchFamily="50" charset="-128"/>
              </a:rPr>
              <a:t>25</a:t>
            </a:fld>
            <a:endParaRPr kumimoji="1" lang="ja-JP" altLang="en-US" sz="1200" dirty="0">
              <a:latin typeface="Meiryo UI" panose="020B0604030504040204" pitchFamily="50" charset="-128"/>
              <a:ea typeface="Meiryo UI" panose="020B0604030504040204" pitchFamily="50" charset="-128"/>
            </a:endParaRPr>
          </a:p>
        </p:txBody>
      </p:sp>
      <p:sp>
        <p:nvSpPr>
          <p:cNvPr id="8" name="四角形: 角を丸くする 4">
            <a:extLst>
              <a:ext uri="{FF2B5EF4-FFF2-40B4-BE49-F238E27FC236}">
                <a16:creationId xmlns:a16="http://schemas.microsoft.com/office/drawing/2014/main" id="{897D6FC4-B245-429E-BF56-D3649B22BBD1}"/>
              </a:ext>
            </a:extLst>
          </p:cNvPr>
          <p:cNvSpPr/>
          <p:nvPr/>
        </p:nvSpPr>
        <p:spPr>
          <a:xfrm>
            <a:off x="287491" y="4418820"/>
            <a:ext cx="8569018" cy="1541076"/>
          </a:xfrm>
          <a:prstGeom prst="roundRect">
            <a:avLst>
              <a:gd name="adj" fmla="val 11317"/>
            </a:avLst>
          </a:prstGeom>
          <a:solidFill>
            <a:schemeClr val="accent6">
              <a:lumMod val="40000"/>
              <a:lumOff val="60000"/>
            </a:schemeClr>
          </a:solidFill>
          <a:ln w="6350">
            <a:headEnd type="triangle"/>
          </a:ln>
        </p:spPr>
        <p:style>
          <a:lnRef idx="1">
            <a:schemeClr val="dk1"/>
          </a:lnRef>
          <a:fillRef idx="0">
            <a:schemeClr val="dk1"/>
          </a:fillRef>
          <a:effectRef idx="0">
            <a:schemeClr val="dk1"/>
          </a:effectRef>
          <a:fontRef idx="minor">
            <a:schemeClr val="tx1"/>
          </a:fontRef>
        </p:style>
        <p:txBody>
          <a:bodyPr rtlCol="0" anchor="t"/>
          <a:lstStyle/>
          <a:p>
            <a:pPr marL="216000" indent="-216000">
              <a:buFont typeface="Wingdings" panose="05000000000000000000" pitchFamily="2" charset="2"/>
              <a:buChar char="l"/>
            </a:pPr>
            <a:r>
              <a:rPr lang="ja-JP" altLang="en-US" sz="1400" b="1" dirty="0">
                <a:solidFill>
                  <a:srgbClr val="FF0000"/>
                </a:solidFill>
                <a:latin typeface="Meiryo UI" panose="020B0604030504040204" pitchFamily="50" charset="-128"/>
                <a:ea typeface="Meiryo UI" panose="020B0604030504040204" pitchFamily="50" charset="-128"/>
              </a:rPr>
              <a:t>孤立集落</a:t>
            </a:r>
            <a:r>
              <a:rPr lang="ja-JP" altLang="en-US" sz="1400" b="1" dirty="0">
                <a:latin typeface="Meiryo UI" panose="020B0604030504040204" pitchFamily="50" charset="-128"/>
                <a:ea typeface="Meiryo UI" panose="020B0604030504040204" pitchFamily="50" charset="-128"/>
              </a:rPr>
              <a:t>については、能登半島地震でも注目されており、大阪府でも平成</a:t>
            </a:r>
            <a:r>
              <a:rPr lang="en-US" altLang="ja-JP" sz="1400" b="1" dirty="0">
                <a:latin typeface="Meiryo UI" panose="020B0604030504040204" pitchFamily="50" charset="-128"/>
                <a:ea typeface="Meiryo UI" panose="020B0604030504040204" pitchFamily="50" charset="-128"/>
              </a:rPr>
              <a:t>19</a:t>
            </a:r>
            <a:r>
              <a:rPr lang="ja-JP" altLang="en-US" sz="1400" b="1" dirty="0">
                <a:latin typeface="Meiryo UI" panose="020B0604030504040204" pitchFamily="50" charset="-128"/>
                <a:ea typeface="Meiryo UI" panose="020B0604030504040204" pitchFamily="50" charset="-128"/>
              </a:rPr>
              <a:t>年直下型地震の被害想定でまとめていることから、今回、あらためて定量的に算定し、被害想定として整理する。</a:t>
            </a:r>
            <a:endParaRPr lang="en-US" altLang="ja-JP" sz="1400" b="1" dirty="0">
              <a:latin typeface="Meiryo UI" panose="020B0604030504040204" pitchFamily="50" charset="-128"/>
              <a:ea typeface="Meiryo UI" panose="020B0604030504040204" pitchFamily="50" charset="-128"/>
            </a:endParaRPr>
          </a:p>
          <a:p>
            <a:pPr marL="216000" indent="-216000">
              <a:buFont typeface="Wingdings" panose="05000000000000000000" pitchFamily="2" charset="2"/>
              <a:buChar char="l"/>
            </a:pPr>
            <a:r>
              <a:rPr kumimoji="1" lang="ja-JP" altLang="en-US" sz="1400" b="1" dirty="0">
                <a:solidFill>
                  <a:srgbClr val="FF0000"/>
                </a:solidFill>
                <a:latin typeface="Meiryo UI" panose="020B0604030504040204" pitchFamily="50" charset="-128"/>
                <a:ea typeface="Meiryo UI" panose="020B0604030504040204" pitchFamily="50" charset="-128"/>
              </a:rPr>
              <a:t>地域コミュニティ</a:t>
            </a:r>
            <a:r>
              <a:rPr kumimoji="1" lang="ja-JP" altLang="en-US" sz="1400" b="1" dirty="0">
                <a:latin typeface="Meiryo UI" panose="020B0604030504040204" pitchFamily="50" charset="-128"/>
                <a:ea typeface="Meiryo UI" panose="020B0604030504040204" pitchFamily="50" charset="-128"/>
              </a:rPr>
              <a:t>については、避難所の自主運営に影響する項目でもあり、能登半島地震の振り返りでも課題として抽出しており、新たに様相として整理し、今後災害シナリオへの反映を視野に、記載内容の検討を行う。</a:t>
            </a:r>
            <a:endParaRPr kumimoji="1" lang="en-US" altLang="ja-JP" sz="1400" b="1" dirty="0">
              <a:latin typeface="Meiryo UI" panose="020B0604030504040204" pitchFamily="50" charset="-128"/>
              <a:ea typeface="Meiryo UI" panose="020B0604030504040204" pitchFamily="50" charset="-128"/>
            </a:endParaRPr>
          </a:p>
          <a:p>
            <a:pPr marL="216000" indent="-216000">
              <a:buFont typeface="Wingdings" panose="05000000000000000000" pitchFamily="2" charset="2"/>
              <a:buChar char="l"/>
            </a:pPr>
            <a:r>
              <a:rPr lang="ja-JP" altLang="en-US" sz="1400" b="1" dirty="0">
                <a:solidFill>
                  <a:srgbClr val="FF0000"/>
                </a:solidFill>
                <a:latin typeface="Meiryo UI" panose="020B0604030504040204" pitchFamily="50" charset="-128"/>
                <a:ea typeface="Meiryo UI" panose="020B0604030504040204" pitchFamily="50" charset="-128"/>
              </a:rPr>
              <a:t>石油コンビナートの被害</a:t>
            </a:r>
            <a:r>
              <a:rPr lang="ja-JP" altLang="en-US" sz="1400" b="1" dirty="0">
                <a:latin typeface="Meiryo UI" panose="020B0604030504040204" pitchFamily="50" charset="-128"/>
                <a:ea typeface="Meiryo UI" panose="020B0604030504040204" pitchFamily="50" charset="-128"/>
              </a:rPr>
              <a:t>については、大阪府石油コンビナート等防災本部のもとに設置している地震・津波被害想定等検討部会にて詳細検討を行う予定としており、今回は様相として整理する。</a:t>
            </a:r>
            <a:endParaRPr kumimoji="1" lang="en-US" altLang="ja-JP" sz="1400" b="1" dirty="0">
              <a:latin typeface="Meiryo UI" panose="020B0604030504040204" pitchFamily="50" charset="-128"/>
              <a:ea typeface="Meiryo UI" panose="020B0604030504040204" pitchFamily="50" charset="-128"/>
            </a:endParaRPr>
          </a:p>
        </p:txBody>
      </p:sp>
      <p:sp>
        <p:nvSpPr>
          <p:cNvPr id="55" name="正方形/長方形 54">
            <a:extLst>
              <a:ext uri="{FF2B5EF4-FFF2-40B4-BE49-F238E27FC236}">
                <a16:creationId xmlns:a16="http://schemas.microsoft.com/office/drawing/2014/main" id="{100B1CE4-9C20-4C0B-A35A-A8ABA1A1569B}"/>
              </a:ext>
            </a:extLst>
          </p:cNvPr>
          <p:cNvSpPr/>
          <p:nvPr/>
        </p:nvSpPr>
        <p:spPr>
          <a:xfrm>
            <a:off x="7021870" y="851911"/>
            <a:ext cx="1982087" cy="3893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200" dirty="0">
                <a:solidFill>
                  <a:schemeClr val="tx1"/>
                </a:solidFill>
                <a:latin typeface="Meiryo UI" panose="020B0604030504040204" pitchFamily="50" charset="-128"/>
                <a:ea typeface="Meiryo UI" panose="020B0604030504040204" pitchFamily="50" charset="-128"/>
              </a:rPr>
              <a:t>●　 ：定量評価項目</a:t>
            </a:r>
            <a:endParaRPr kumimoji="1" lang="en-US" altLang="ja-JP" sz="1200" dirty="0">
              <a:solidFill>
                <a:schemeClr val="tx1"/>
              </a:solidFill>
              <a:latin typeface="Meiryo UI" panose="020B0604030504040204" pitchFamily="50" charset="-128"/>
              <a:ea typeface="Meiryo UI" panose="020B0604030504040204" pitchFamily="50" charset="-128"/>
            </a:endParaRPr>
          </a:p>
          <a:p>
            <a:r>
              <a:rPr lang="ja-JP" altLang="en-US" sz="1200" dirty="0">
                <a:solidFill>
                  <a:schemeClr val="tx1"/>
                </a:solidFill>
                <a:latin typeface="Meiryo UI" panose="020B0604030504040204" pitchFamily="50" charset="-128"/>
                <a:ea typeface="Meiryo UI" panose="020B0604030504040204" pitchFamily="50" charset="-128"/>
              </a:rPr>
              <a:t>様相：様相として示す項目</a:t>
            </a:r>
            <a:endParaRPr kumimoji="1" lang="en-US" altLang="ja-JP" sz="1200" dirty="0">
              <a:solidFill>
                <a:schemeClr val="tx1"/>
              </a:solidFill>
              <a:latin typeface="Meiryo UI" panose="020B0604030504040204" pitchFamily="50" charset="-128"/>
              <a:ea typeface="Meiryo UI" panose="020B0604030504040204" pitchFamily="50" charset="-128"/>
            </a:endParaRPr>
          </a:p>
        </p:txBody>
      </p:sp>
      <p:graphicFrame>
        <p:nvGraphicFramePr>
          <p:cNvPr id="10" name="表 9">
            <a:extLst>
              <a:ext uri="{FF2B5EF4-FFF2-40B4-BE49-F238E27FC236}">
                <a16:creationId xmlns:a16="http://schemas.microsoft.com/office/drawing/2014/main" id="{CF16B6A2-32B8-41DD-87D7-79D2666AB31A}"/>
              </a:ext>
            </a:extLst>
          </p:cNvPr>
          <p:cNvGraphicFramePr>
            <a:graphicFrameLocks noGrp="1"/>
          </p:cNvGraphicFramePr>
          <p:nvPr>
            <p:extLst>
              <p:ext uri="{D42A27DB-BD31-4B8C-83A1-F6EECF244321}">
                <p14:modId xmlns:p14="http://schemas.microsoft.com/office/powerpoint/2010/main" val="2503948075"/>
              </p:ext>
            </p:extLst>
          </p:nvPr>
        </p:nvGraphicFramePr>
        <p:xfrm>
          <a:off x="287491" y="1304796"/>
          <a:ext cx="8569018" cy="2969787"/>
        </p:xfrm>
        <a:graphic>
          <a:graphicData uri="http://schemas.openxmlformats.org/drawingml/2006/table">
            <a:tbl>
              <a:tblPr firstRow="1" bandCol="1">
                <a:tableStyleId>{5C22544A-7EE6-4342-B048-85BDC9FD1C3A}</a:tableStyleId>
              </a:tblPr>
              <a:tblGrid>
                <a:gridCol w="358468">
                  <a:extLst>
                    <a:ext uri="{9D8B030D-6E8A-4147-A177-3AD203B41FA5}">
                      <a16:colId xmlns:a16="http://schemas.microsoft.com/office/drawing/2014/main" val="2097511136"/>
                    </a:ext>
                  </a:extLst>
                </a:gridCol>
                <a:gridCol w="2222500">
                  <a:extLst>
                    <a:ext uri="{9D8B030D-6E8A-4147-A177-3AD203B41FA5}">
                      <a16:colId xmlns:a16="http://schemas.microsoft.com/office/drawing/2014/main" val="415934356"/>
                    </a:ext>
                  </a:extLst>
                </a:gridCol>
                <a:gridCol w="584200">
                  <a:extLst>
                    <a:ext uri="{9D8B030D-6E8A-4147-A177-3AD203B41FA5}">
                      <a16:colId xmlns:a16="http://schemas.microsoft.com/office/drawing/2014/main" val="2861564238"/>
                    </a:ext>
                  </a:extLst>
                </a:gridCol>
                <a:gridCol w="603250">
                  <a:extLst>
                    <a:ext uri="{9D8B030D-6E8A-4147-A177-3AD203B41FA5}">
                      <a16:colId xmlns:a16="http://schemas.microsoft.com/office/drawing/2014/main" val="2529642703"/>
                    </a:ext>
                  </a:extLst>
                </a:gridCol>
                <a:gridCol w="552450">
                  <a:extLst>
                    <a:ext uri="{9D8B030D-6E8A-4147-A177-3AD203B41FA5}">
                      <a16:colId xmlns:a16="http://schemas.microsoft.com/office/drawing/2014/main" val="4279418861"/>
                    </a:ext>
                  </a:extLst>
                </a:gridCol>
                <a:gridCol w="4248150">
                  <a:extLst>
                    <a:ext uri="{9D8B030D-6E8A-4147-A177-3AD203B41FA5}">
                      <a16:colId xmlns:a16="http://schemas.microsoft.com/office/drawing/2014/main" val="890155064"/>
                    </a:ext>
                  </a:extLst>
                </a:gridCol>
              </a:tblGrid>
              <a:tr h="186019">
                <a:tc rowSpan="2">
                  <a:txBody>
                    <a:bodyPr/>
                    <a:lstStyle/>
                    <a:p>
                      <a:pPr algn="ctr" fontAlgn="ctr"/>
                      <a:r>
                        <a:rPr lang="ja-JP" altLang="en-US" sz="1200" b="1" i="0" u="none" strike="noStrike" dirty="0">
                          <a:solidFill>
                            <a:schemeClr val="bg1"/>
                          </a:solidFill>
                          <a:effectLst/>
                          <a:latin typeface="Meiryo UI" panose="020B0604030504040204" pitchFamily="50" charset="-128"/>
                          <a:ea typeface="Meiryo UI" panose="020B0604030504040204" pitchFamily="50" charset="-128"/>
                        </a:rPr>
                        <a:t>項目</a:t>
                      </a:r>
                      <a:endParaRPr lang="zh-TW" altLang="en-US" sz="1200" b="1" i="0" u="none" strike="noStrike" dirty="0">
                        <a:solidFill>
                          <a:schemeClr val="bg1"/>
                        </a:solidFill>
                        <a:effectLst/>
                        <a:latin typeface="Meiryo UI" panose="020B0604030504040204" pitchFamily="50" charset="-128"/>
                        <a:ea typeface="Meiryo UI" panose="020B0604030504040204" pitchFamily="50" charset="-128"/>
                      </a:endParaRPr>
                    </a:p>
                  </a:txBody>
                  <a:tcPr marL="6092" marR="6092" marT="6092" marB="0" anchor="ctr">
                    <a:lnR w="127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tcPr>
                </a:tc>
                <a:tc rowSpan="2">
                  <a:txBody>
                    <a:bodyPr/>
                    <a:lstStyle/>
                    <a:p>
                      <a:pPr algn="ctr" fontAlgn="ctr"/>
                      <a:r>
                        <a:rPr lang="zh-TW" altLang="en-US" sz="1200" u="none" strike="noStrike" dirty="0">
                          <a:effectLst/>
                          <a:latin typeface="Meiryo UI" panose="020B0604030504040204" pitchFamily="50" charset="-128"/>
                          <a:ea typeface="Meiryo UI" panose="020B0604030504040204" pitchFamily="50" charset="-128"/>
                        </a:rPr>
                        <a:t>被害想定項目</a:t>
                      </a:r>
                      <a:endParaRPr lang="zh-TW" altLang="en-US" sz="1200" b="1" i="0" u="none" strike="noStrike" dirty="0">
                        <a:solidFill>
                          <a:srgbClr val="000000"/>
                        </a:solidFill>
                        <a:effectLst/>
                        <a:latin typeface="Meiryo UI" panose="020B0604030504040204" pitchFamily="50" charset="-128"/>
                        <a:ea typeface="Meiryo UI" panose="020B0604030504040204" pitchFamily="50" charset="-128"/>
                      </a:endParaRPr>
                    </a:p>
                  </a:txBody>
                  <a:tcPr marL="6092" marR="6092" marT="609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tcPr>
                </a:tc>
                <a:tc gridSpan="3">
                  <a:txBody>
                    <a:bodyPr/>
                    <a:lstStyle/>
                    <a:p>
                      <a:pPr algn="ctr" fontAlgn="ctr"/>
                      <a:r>
                        <a:rPr lang="ja-JP" altLang="en-US" sz="1200" u="none" strike="noStrike" dirty="0">
                          <a:effectLst/>
                          <a:latin typeface="Meiryo UI" panose="020B0604030504040204" pitchFamily="50" charset="-128"/>
                          <a:ea typeface="Meiryo UI" panose="020B0604030504040204" pitchFamily="50" charset="-128"/>
                        </a:rPr>
                        <a:t>大阪府</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6092" marR="6092" marT="609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rowSpan="2">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lang="ja-JP" altLang="en-US" sz="1200" b="1" i="0" u="none" strike="noStrike" dirty="0">
                          <a:solidFill>
                            <a:schemeClr val="bg1"/>
                          </a:solidFill>
                          <a:effectLst/>
                          <a:latin typeface="Meiryo UI" panose="020B0604030504040204" pitchFamily="50" charset="-128"/>
                          <a:ea typeface="Meiryo UI" panose="020B0604030504040204" pitchFamily="50" charset="-128"/>
                        </a:rPr>
                        <a:t>項目の内容</a:t>
                      </a:r>
                    </a:p>
                  </a:txBody>
                  <a:tcPr marL="6092" marR="6092" marT="6092" marB="0" anchor="ctr">
                    <a:lnL w="127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277155700"/>
                  </a:ext>
                </a:extLst>
              </a:tr>
              <a:tr h="366040">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ja-JP" altLang="en-US" sz="1200" b="1" u="none" strike="noStrike" dirty="0">
                          <a:solidFill>
                            <a:schemeClr val="tx1"/>
                          </a:solidFill>
                          <a:effectLst/>
                          <a:latin typeface="Meiryo UI" panose="020B0604030504040204" pitchFamily="50" charset="-128"/>
                          <a:ea typeface="Meiryo UI" panose="020B0604030504040204" pitchFamily="50" charset="-128"/>
                        </a:rPr>
                        <a:t>今回</a:t>
                      </a:r>
                      <a:br>
                        <a:rPr lang="ja-JP" altLang="en-US" sz="1200" b="1" u="none" strike="noStrike" dirty="0">
                          <a:solidFill>
                            <a:schemeClr val="tx1"/>
                          </a:solidFill>
                          <a:effectLst/>
                          <a:latin typeface="Meiryo UI" panose="020B0604030504040204" pitchFamily="50" charset="-128"/>
                          <a:ea typeface="Meiryo UI" panose="020B0604030504040204" pitchFamily="50" charset="-128"/>
                        </a:rPr>
                      </a:br>
                      <a:r>
                        <a:rPr lang="ja-JP" altLang="en-US" sz="1200" b="1" u="none" strike="noStrike" dirty="0">
                          <a:solidFill>
                            <a:schemeClr val="tx1"/>
                          </a:solidFill>
                          <a:effectLst/>
                          <a:latin typeface="Meiryo UI" panose="020B0604030504040204" pitchFamily="50" charset="-128"/>
                          <a:ea typeface="Meiryo UI" panose="020B0604030504040204" pitchFamily="50" charset="-128"/>
                        </a:rPr>
                        <a:t>（案）</a:t>
                      </a:r>
                      <a:endParaRPr lang="ja-JP" altLang="en-US" sz="1200" b="1" i="0" u="none" strike="noStrike" dirty="0">
                        <a:solidFill>
                          <a:schemeClr val="tx1"/>
                        </a:solidFill>
                        <a:effectLst/>
                        <a:latin typeface="Meiryo UI" panose="020B0604030504040204" pitchFamily="50" charset="-128"/>
                        <a:ea typeface="Meiryo UI" panose="020B0604030504040204" pitchFamily="50" charset="-128"/>
                      </a:endParaRPr>
                    </a:p>
                  </a:txBody>
                  <a:tcPr marL="6092" marR="6092" marT="6092" marB="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4">
                        <a:lumMod val="60000"/>
                        <a:lumOff val="40000"/>
                      </a:schemeClr>
                    </a:solidFill>
                  </a:tcPr>
                </a:tc>
                <a:tc>
                  <a:txBody>
                    <a:bodyPr/>
                    <a:lstStyle/>
                    <a:p>
                      <a:pPr algn="ctr" fontAlgn="ctr"/>
                      <a:r>
                        <a:rPr lang="en-US" sz="1200" b="1" u="none" strike="noStrike" dirty="0">
                          <a:solidFill>
                            <a:schemeClr val="bg1"/>
                          </a:solidFill>
                          <a:effectLst/>
                          <a:latin typeface="Meiryo UI" panose="020B0604030504040204" pitchFamily="50" charset="-128"/>
                          <a:ea typeface="Meiryo UI" panose="020B0604030504040204" pitchFamily="50" charset="-128"/>
                        </a:rPr>
                        <a:t>H26</a:t>
                      </a:r>
                    </a:p>
                    <a:p>
                      <a:pPr algn="ctr" fontAlgn="ctr"/>
                      <a:r>
                        <a:rPr lang="ja-JP" altLang="en-US" sz="1000" b="1" i="0" u="none" strike="noStrike" dirty="0">
                          <a:solidFill>
                            <a:schemeClr val="bg1"/>
                          </a:solidFill>
                          <a:effectLst/>
                          <a:latin typeface="Meiryo UI" panose="020B0604030504040204" pitchFamily="50" charset="-128"/>
                          <a:ea typeface="Meiryo UI" panose="020B0604030504040204" pitchFamily="50" charset="-128"/>
                        </a:rPr>
                        <a:t>南トラ</a:t>
                      </a:r>
                      <a:endParaRPr lang="en-US" sz="1000" b="1" i="0" u="none" strike="noStrike" dirty="0">
                        <a:solidFill>
                          <a:schemeClr val="bg1"/>
                        </a:solidFill>
                        <a:effectLst/>
                        <a:latin typeface="Meiryo UI" panose="020B0604030504040204" pitchFamily="50" charset="-128"/>
                        <a:ea typeface="Meiryo UI" panose="020B0604030504040204" pitchFamily="50" charset="-128"/>
                      </a:endParaRPr>
                    </a:p>
                  </a:txBody>
                  <a:tcPr marL="6092" marR="6092" marT="6092" marB="0"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algn="ctr" fontAlgn="ctr"/>
                      <a:r>
                        <a:rPr lang="en-US" sz="1200" b="1" u="none" strike="noStrike" dirty="0">
                          <a:solidFill>
                            <a:schemeClr val="bg1"/>
                          </a:solidFill>
                          <a:effectLst/>
                          <a:latin typeface="Meiryo UI" panose="020B0604030504040204" pitchFamily="50" charset="-128"/>
                          <a:ea typeface="Meiryo UI" panose="020B0604030504040204" pitchFamily="50" charset="-128"/>
                        </a:rPr>
                        <a:t>H19</a:t>
                      </a:r>
                    </a:p>
                    <a:p>
                      <a:pPr algn="ctr" fontAlgn="ctr"/>
                      <a:r>
                        <a:rPr lang="ja-JP" altLang="en-US" sz="1000" b="1" i="0" u="none" strike="noStrike" dirty="0">
                          <a:solidFill>
                            <a:schemeClr val="bg1"/>
                          </a:solidFill>
                          <a:effectLst/>
                          <a:latin typeface="Meiryo UI" panose="020B0604030504040204" pitchFamily="50" charset="-128"/>
                          <a:ea typeface="Meiryo UI" panose="020B0604030504040204" pitchFamily="50" charset="-128"/>
                        </a:rPr>
                        <a:t>直下型</a:t>
                      </a:r>
                      <a:endParaRPr lang="en-US" sz="1000" b="1" i="0" u="none" strike="noStrike" dirty="0">
                        <a:solidFill>
                          <a:schemeClr val="bg1"/>
                        </a:solidFill>
                        <a:effectLst/>
                        <a:latin typeface="Meiryo UI" panose="020B0604030504040204" pitchFamily="50" charset="-128"/>
                        <a:ea typeface="Meiryo UI" panose="020B0604030504040204" pitchFamily="50" charset="-128"/>
                      </a:endParaRPr>
                    </a:p>
                  </a:txBody>
                  <a:tcPr marL="6092" marR="6092" marT="6092"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vMerge="1">
                  <a:txBody>
                    <a:bodyPr/>
                    <a:lstStyle/>
                    <a:p>
                      <a:pPr algn="ctr" fontAlgn="ctr"/>
                      <a:endParaRPr lang="en-US" sz="1000" b="1" i="0" u="none" strike="noStrike" dirty="0">
                        <a:solidFill>
                          <a:schemeClr val="bg1"/>
                        </a:solidFill>
                        <a:effectLst/>
                        <a:latin typeface="Meiryo UI" panose="020B0604030504040204" pitchFamily="50" charset="-128"/>
                        <a:ea typeface="Meiryo UI" panose="020B0604030504040204" pitchFamily="50" charset="-128"/>
                      </a:endParaRPr>
                    </a:p>
                  </a:txBody>
                  <a:tcPr marL="6092" marR="6092" marT="6092"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592995069"/>
                  </a:ext>
                </a:extLst>
              </a:tr>
              <a:tr h="320777">
                <a:tc rowSpan="7">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lang="ja-JP" altLang="en-US" sz="1200" u="none" strike="noStrike" dirty="0">
                          <a:effectLst/>
                          <a:latin typeface="Meiryo UI" panose="020B0604030504040204" pitchFamily="50" charset="-128"/>
                          <a:ea typeface="Meiryo UI" panose="020B0604030504040204" pitchFamily="50" charset="-128"/>
                        </a:rPr>
                        <a:t>その他の被害②</a:t>
                      </a:r>
                    </a:p>
                  </a:txBody>
                  <a:tcPr marL="6092" marR="6092" marT="6092" marB="0" vert="eaVert" anchor="ct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l" fontAlgn="ctr"/>
                      <a:r>
                        <a:rPr lang="ja-JP" altLang="en-US" sz="1200" b="0" i="0" u="none" strike="noStrike" dirty="0">
                          <a:solidFill>
                            <a:srgbClr val="FF0000"/>
                          </a:solidFill>
                          <a:effectLst/>
                          <a:latin typeface="Meiryo UI" panose="020B0604030504040204" pitchFamily="50" charset="-128"/>
                          <a:ea typeface="Meiryo UI" panose="020B0604030504040204" pitchFamily="50" charset="-128"/>
                        </a:rPr>
                        <a:t>孤立集落</a:t>
                      </a:r>
                    </a:p>
                  </a:txBody>
                  <a:tcPr marL="9525" marR="9525" marT="9525" marB="0" anchor="ctr">
                    <a:lnT w="38100" cap="flat" cmpd="sng" algn="ctr">
                      <a:solidFill>
                        <a:schemeClr val="bg1"/>
                      </a:solidFill>
                      <a:prstDash val="solid"/>
                      <a:round/>
                      <a:headEnd type="none" w="med" len="med"/>
                      <a:tailEnd type="none" w="med" len="med"/>
                    </a:lnT>
                  </a:tcPr>
                </a:tc>
                <a:tc>
                  <a:txBody>
                    <a:bodyPr/>
                    <a:lstStyle/>
                    <a:p>
                      <a:pPr algn="ctr" fontAlgn="ctr"/>
                      <a:r>
                        <a:rPr lang="ja-JP" altLang="en-US" sz="1200" b="0" i="0" u="none" strike="noStrike" dirty="0">
                          <a:solidFill>
                            <a:srgbClr val="FF0000"/>
                          </a:solidFill>
                          <a:effectLst/>
                          <a:latin typeface="Meiryo UI" panose="020B0604030504040204" pitchFamily="50" charset="-128"/>
                          <a:ea typeface="Meiryo UI" panose="020B0604030504040204" pitchFamily="50" charset="-128"/>
                        </a:rPr>
                        <a:t>●</a:t>
                      </a:r>
                    </a:p>
                  </a:txBody>
                  <a:tcPr marL="9525" marR="9525" marT="9525" marB="0" anchor="ct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ー</a:t>
                      </a:r>
                    </a:p>
                  </a:txBody>
                  <a:tcPr marL="9525" marR="9525" marT="9525" marB="0" anchor="ctr">
                    <a:lnT w="38100" cap="flat" cmpd="sng" algn="ctr">
                      <a:solidFill>
                        <a:schemeClr val="bg1"/>
                      </a:solidFill>
                      <a:prstDash val="solid"/>
                      <a:round/>
                      <a:headEnd type="none" w="med" len="med"/>
                      <a:tailEnd type="none" w="med" len="med"/>
                    </a:lnT>
                  </a:tcPr>
                </a:tc>
                <a:tc>
                  <a:txBody>
                    <a:bodyPr/>
                    <a:lstStyle/>
                    <a:p>
                      <a:pPr algn="ctr"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様相</a:t>
                      </a:r>
                    </a:p>
                  </a:txBody>
                  <a:tcPr marL="9525" marR="9525" marT="9525" marB="0" anchor="ctr">
                    <a:lnT w="38100" cap="flat" cmpd="sng" algn="ctr">
                      <a:solidFill>
                        <a:schemeClr val="bg1"/>
                      </a:solidFill>
                      <a:prstDash val="solid"/>
                      <a:round/>
                      <a:headEnd type="none" w="med" len="med"/>
                      <a:tailEnd type="none" w="med" len="med"/>
                    </a:lnT>
                  </a:tcPr>
                </a:tc>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孤立集落数、孤立する人口</a:t>
                      </a:r>
                    </a:p>
                  </a:txBody>
                  <a:tcPr marL="9525" marR="9525" marT="9525" marB="0" anchor="ctr">
                    <a:lnT w="381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157574184"/>
                  </a:ext>
                </a:extLst>
              </a:tr>
              <a:tr h="287413">
                <a:tc vMerge="1">
                  <a:txBody>
                    <a:bodyPr/>
                    <a:lstStyle/>
                    <a:p>
                      <a:endParaRPr kumimoji="1" lang="ja-JP" altLang="en-US"/>
                    </a:p>
                  </a:txBody>
                  <a:tcPr/>
                </a:tc>
                <a:tc>
                  <a:txBody>
                    <a:bodyPr/>
                    <a:lstStyle/>
                    <a:p>
                      <a:pPr algn="l" fontAlgn="ctr"/>
                      <a:r>
                        <a:rPr lang="ja-JP" altLang="en-US" sz="1200" b="0" i="0" u="none" strike="noStrike" dirty="0">
                          <a:solidFill>
                            <a:srgbClr val="FF0000"/>
                          </a:solidFill>
                          <a:effectLst/>
                          <a:latin typeface="Meiryo UI" panose="020B0604030504040204" pitchFamily="50" charset="-128"/>
                          <a:ea typeface="Meiryo UI" panose="020B0604030504040204" pitchFamily="50" charset="-128"/>
                        </a:rPr>
                        <a:t>地域コミュニティ関係</a:t>
                      </a:r>
                    </a:p>
                  </a:txBody>
                  <a:tcPr marL="9525" marR="9525" marT="9525" marB="0" anchor="ctr"/>
                </a:tc>
                <a:tc>
                  <a:txBody>
                    <a:bodyPr/>
                    <a:lstStyle/>
                    <a:p>
                      <a:pPr algn="ctr" fontAlgn="ctr"/>
                      <a:r>
                        <a:rPr lang="ja-JP" altLang="en-US" sz="1200" b="0" i="0" u="none" strike="noStrike" dirty="0">
                          <a:solidFill>
                            <a:srgbClr val="FF0000"/>
                          </a:solidFill>
                          <a:effectLst/>
                          <a:latin typeface="Meiryo UI" panose="020B0604030504040204" pitchFamily="50" charset="-128"/>
                          <a:ea typeface="Meiryo UI" panose="020B0604030504040204" pitchFamily="50" charset="-128"/>
                        </a:rPr>
                        <a:t>様相</a:t>
                      </a: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ー</a:t>
                      </a:r>
                    </a:p>
                  </a:txBody>
                  <a:tcPr marL="9525" marR="9525" marT="9525" marB="0" anchor="ctr"/>
                </a:tc>
                <a:tc>
                  <a:txBody>
                    <a:bodyPr/>
                    <a:lstStyle/>
                    <a:p>
                      <a:pPr algn="ctr"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ー</a:t>
                      </a:r>
                    </a:p>
                  </a:txBody>
                  <a:tcPr marL="9525" marR="9525" marT="9525" marB="0" anchor="ctr"/>
                </a:tc>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町会・自治会機能の低下、避難所の自主運営、仮設住宅の入居による地域の分断等について記載</a:t>
                      </a:r>
                    </a:p>
                  </a:txBody>
                  <a:tcPr marL="9525" marR="9525" marT="9525" marB="0" anchor="ctr"/>
                </a:tc>
                <a:extLst>
                  <a:ext uri="{0D108BD9-81ED-4DB2-BD59-A6C34878D82A}">
                    <a16:rowId xmlns:a16="http://schemas.microsoft.com/office/drawing/2014/main" val="3926092097"/>
                  </a:ext>
                </a:extLst>
              </a:tr>
              <a:tr h="320777">
                <a:tc vMerge="1">
                  <a:txBody>
                    <a:bodyPr/>
                    <a:lstStyle/>
                    <a:p>
                      <a:pPr algn="l" fontAlgn="ct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6092" marR="6092" marT="6092" marB="0" anchor="ctr">
                    <a:lnT w="12700" cap="flat" cmpd="sng" algn="ctr">
                      <a:solidFill>
                        <a:schemeClr val="bg1"/>
                      </a:solidFill>
                      <a:prstDash val="solid"/>
                      <a:round/>
                      <a:headEnd type="none" w="med" len="med"/>
                      <a:tailEnd type="none" w="med" len="med"/>
                    </a:lnT>
                  </a:tcPr>
                </a:tc>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治安</a:t>
                      </a:r>
                    </a:p>
                  </a:txBody>
                  <a:tcPr marL="9525" marR="9525" marT="9525" marB="0" anchor="ctr"/>
                </a:tc>
                <a:tc>
                  <a:txBody>
                    <a:bodyPr/>
                    <a:lstStyle/>
                    <a:p>
                      <a:pPr algn="ctr"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様相</a:t>
                      </a:r>
                    </a:p>
                  </a:txBody>
                  <a:tcPr marL="9525" marR="9525" marT="9525" marB="0" anchor="ctr">
                    <a:lnT w="12700" cap="flat" cmpd="sng" algn="ctr">
                      <a:solidFill>
                        <a:schemeClr val="bg1"/>
                      </a:solidFill>
                      <a:prstDash val="solid"/>
                      <a:round/>
                      <a:headEnd type="none" w="med" len="med"/>
                      <a:tailEnd type="none" w="med" len="med"/>
                    </a:lnT>
                  </a:tcPr>
                </a:tc>
                <a:tc>
                  <a:txBody>
                    <a:bodyPr/>
                    <a:lstStyle/>
                    <a:p>
                      <a:pPr algn="ctr"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様相</a:t>
                      </a:r>
                    </a:p>
                  </a:txBody>
                  <a:tcPr marL="9525" marR="9525" marT="9525" marB="0" anchor="ctr"/>
                </a:tc>
                <a:tc>
                  <a:txBody>
                    <a:bodyPr/>
                    <a:lstStyle/>
                    <a:p>
                      <a:pPr algn="ctr"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ー</a:t>
                      </a:r>
                    </a:p>
                  </a:txBody>
                  <a:tcPr marL="9525" marR="9525" marT="9525" marB="0" anchor="ctr"/>
                </a:tc>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留守宅の増加や照明、防犯カメラの損傷による治安の低下、</a:t>
                      </a:r>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SNS</a:t>
                      </a: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上のデマ等について記載</a:t>
                      </a:r>
                    </a:p>
                  </a:txBody>
                  <a:tcPr marL="9525" marR="9525" marT="9525" marB="0" anchor="ctr"/>
                </a:tc>
                <a:extLst>
                  <a:ext uri="{0D108BD9-81ED-4DB2-BD59-A6C34878D82A}">
                    <a16:rowId xmlns:a16="http://schemas.microsoft.com/office/drawing/2014/main" val="1804545952"/>
                  </a:ext>
                </a:extLst>
              </a:tr>
              <a:tr h="320777">
                <a:tc vMerge="1">
                  <a:txBody>
                    <a:bodyPr/>
                    <a:lstStyle/>
                    <a:p>
                      <a:pPr algn="l" fontAlgn="ctr"/>
                      <a:endParaRPr lang="zh-TW"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6092" marR="6092" marT="6092" marB="0" anchor="ctr"/>
                </a:tc>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行政機能</a:t>
                      </a:r>
                    </a:p>
                  </a:txBody>
                  <a:tcPr marL="9525" marR="9525" marT="9525" marB="0" anchor="ctr"/>
                </a:tc>
                <a:tc>
                  <a:txBody>
                    <a:bodyPr/>
                    <a:lstStyle/>
                    <a:p>
                      <a:pPr algn="ctr"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様相</a:t>
                      </a:r>
                    </a:p>
                  </a:txBody>
                  <a:tcPr marL="9525" marR="9525" marT="9525" marB="0" anchor="ctr"/>
                </a:tc>
                <a:tc>
                  <a:txBody>
                    <a:bodyPr/>
                    <a:lstStyle/>
                    <a:p>
                      <a:pPr algn="ctr"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様相</a:t>
                      </a:r>
                    </a:p>
                  </a:txBody>
                  <a:tcPr marL="9525" marR="9525" marT="9525" marB="0" anchor="ctr"/>
                </a:tc>
                <a:tc>
                  <a:txBody>
                    <a:bodyPr/>
                    <a:lstStyle/>
                    <a:p>
                      <a:pPr algn="ctr"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ー</a:t>
                      </a:r>
                    </a:p>
                  </a:txBody>
                  <a:tcPr marL="9525" marR="9525" marT="9525" marB="0" anchor="ctr"/>
                </a:tc>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行政職員の被災等による人員不足、膨大な災害対応業務等の状況を記載</a:t>
                      </a:r>
                    </a:p>
                  </a:txBody>
                  <a:tcPr marL="9525" marR="9525" marT="9525" marB="0" anchor="ctr"/>
                </a:tc>
                <a:extLst>
                  <a:ext uri="{0D108BD9-81ED-4DB2-BD59-A6C34878D82A}">
                    <a16:rowId xmlns:a16="http://schemas.microsoft.com/office/drawing/2014/main" val="1028607789"/>
                  </a:ext>
                </a:extLst>
              </a:tr>
              <a:tr h="320777">
                <a:tc vMerge="1">
                  <a:txBody>
                    <a:bodyPr/>
                    <a:lstStyle/>
                    <a:p>
                      <a:pPr algn="l" fontAlgn="ct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6092" marR="6092" marT="6092" marB="0" anchor="ctr"/>
                </a:tc>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宅地造成地</a:t>
                      </a:r>
                    </a:p>
                  </a:txBody>
                  <a:tcPr marL="9525" marR="9525" marT="9525" marB="0" anchor="ctr"/>
                </a:tc>
                <a:tc>
                  <a:txBody>
                    <a:bodyPr/>
                    <a:lstStyle/>
                    <a:p>
                      <a:pPr algn="ctr"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様相</a:t>
                      </a:r>
                    </a:p>
                  </a:txBody>
                  <a:tcPr marL="9525" marR="9525" marT="9525" marB="0" anchor="ctr"/>
                </a:tc>
                <a:tc>
                  <a:txBody>
                    <a:bodyPr/>
                    <a:lstStyle/>
                    <a:p>
                      <a:pPr algn="ctr" fontAlgn="ctr"/>
                      <a:r>
                        <a:rPr lang="ja-JP" altLang="en-US" sz="1200" b="0" i="0" u="none" strike="noStrike">
                          <a:solidFill>
                            <a:srgbClr val="000000"/>
                          </a:solidFill>
                          <a:effectLst/>
                          <a:latin typeface="Meiryo UI" panose="020B0604030504040204" pitchFamily="50" charset="-128"/>
                          <a:ea typeface="Meiryo UI" panose="020B0604030504040204" pitchFamily="50" charset="-128"/>
                        </a:rPr>
                        <a:t>様相</a:t>
                      </a:r>
                    </a:p>
                  </a:txBody>
                  <a:tcPr marL="9525" marR="9525" marT="9525" marB="0" anchor="ctr"/>
                </a:tc>
                <a:tc>
                  <a:txBody>
                    <a:bodyPr/>
                    <a:lstStyle/>
                    <a:p>
                      <a:pPr algn="ctr" fontAlgn="ctr"/>
                      <a:r>
                        <a:rPr lang="ja-JP" altLang="en-US" sz="1200" b="0" i="0" u="none" strike="noStrike">
                          <a:solidFill>
                            <a:srgbClr val="000000"/>
                          </a:solidFill>
                          <a:effectLst/>
                          <a:latin typeface="Meiryo UI" panose="020B0604030504040204" pitchFamily="50" charset="-128"/>
                          <a:ea typeface="Meiryo UI" panose="020B0604030504040204" pitchFamily="50" charset="-128"/>
                        </a:rPr>
                        <a:t>様相</a:t>
                      </a:r>
                    </a:p>
                  </a:txBody>
                  <a:tcPr marL="9525" marR="9525" marT="9525" marB="0" anchor="ctr"/>
                </a:tc>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盛土等による宅地造成地の被害状況について記載</a:t>
                      </a:r>
                    </a:p>
                  </a:txBody>
                  <a:tcPr marL="9525" marR="9525" marT="9525" marB="0" anchor="ctr"/>
                </a:tc>
                <a:extLst>
                  <a:ext uri="{0D108BD9-81ED-4DB2-BD59-A6C34878D82A}">
                    <a16:rowId xmlns:a16="http://schemas.microsoft.com/office/drawing/2014/main" val="3537533762"/>
                  </a:ext>
                </a:extLst>
              </a:tr>
              <a:tr h="320777">
                <a:tc vMerge="1">
                  <a:txBody>
                    <a:bodyPr/>
                    <a:lstStyle/>
                    <a:p>
                      <a:pPr algn="l" fontAlgn="ct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6092" marR="6092" marT="6092" marB="0" anchor="ctr"/>
                </a:tc>
                <a:tc>
                  <a:txBody>
                    <a:bodyPr/>
                    <a:lstStyle/>
                    <a:p>
                      <a:pPr algn="l" fontAlgn="ctr"/>
                      <a:r>
                        <a:rPr lang="ja-JP" altLang="en-US" sz="1200" b="0" i="0" u="none" strike="noStrike" dirty="0">
                          <a:solidFill>
                            <a:srgbClr val="FF0000"/>
                          </a:solidFill>
                          <a:effectLst/>
                          <a:latin typeface="Meiryo UI" panose="020B0604030504040204" pitchFamily="50" charset="-128"/>
                          <a:ea typeface="Meiryo UI" panose="020B0604030504040204" pitchFamily="50" charset="-128"/>
                        </a:rPr>
                        <a:t>危険物・コンビナート施設</a:t>
                      </a:r>
                    </a:p>
                  </a:txBody>
                  <a:tcPr marL="9525" marR="9525" marT="9525" marB="0" anchor="ctr"/>
                </a:tc>
                <a:tc>
                  <a:txBody>
                    <a:bodyPr/>
                    <a:lstStyle/>
                    <a:p>
                      <a:pPr algn="ctr" fontAlgn="ctr"/>
                      <a:r>
                        <a:rPr lang="ja-JP" altLang="en-US" sz="1200" b="0" i="0" u="none" strike="noStrike" dirty="0">
                          <a:solidFill>
                            <a:srgbClr val="FF0000"/>
                          </a:solidFill>
                          <a:effectLst/>
                          <a:latin typeface="Meiryo UI" panose="020B0604030504040204" pitchFamily="50" charset="-128"/>
                          <a:ea typeface="Meiryo UI" panose="020B0604030504040204" pitchFamily="50" charset="-128"/>
                        </a:rPr>
                        <a:t>様相</a:t>
                      </a:r>
                    </a:p>
                  </a:txBody>
                  <a:tcPr marL="9525" marR="9525" marT="9525" marB="0" anchor="ctr"/>
                </a:tc>
                <a:tc>
                  <a:txBody>
                    <a:bodyPr/>
                    <a:lstStyle/>
                    <a:p>
                      <a:pPr algn="ctr"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ー</a:t>
                      </a:r>
                    </a:p>
                  </a:txBody>
                  <a:tcPr marL="9525" marR="9525" marT="9525" marB="0" anchor="ctr"/>
                </a:tc>
                <a:tc>
                  <a:txBody>
                    <a:bodyPr/>
                    <a:lstStyle/>
                    <a:p>
                      <a:pPr algn="ctr"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ー</a:t>
                      </a:r>
                    </a:p>
                  </a:txBody>
                  <a:tcPr marL="9525" marR="9525" marT="9525" marB="0" anchor="ctr"/>
                </a:tc>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石油コンビナート等で発生する被害状況について記載</a:t>
                      </a:r>
                    </a:p>
                  </a:txBody>
                  <a:tcPr marL="9525" marR="9525" marT="9525" marB="0" anchor="ctr"/>
                </a:tc>
                <a:extLst>
                  <a:ext uri="{0D108BD9-81ED-4DB2-BD59-A6C34878D82A}">
                    <a16:rowId xmlns:a16="http://schemas.microsoft.com/office/drawing/2014/main" val="3394222208"/>
                  </a:ext>
                </a:extLst>
              </a:tr>
              <a:tr h="320777">
                <a:tc vMerge="1">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endParaRPr lang="ja-JP" altLang="en-US" sz="1200" u="none" strike="noStrike" dirty="0">
                        <a:effectLst/>
                        <a:latin typeface="Meiryo UI" panose="020B0604030504040204" pitchFamily="50" charset="-128"/>
                        <a:ea typeface="Meiryo UI" panose="020B0604030504040204" pitchFamily="50" charset="-128"/>
                      </a:endParaRPr>
                    </a:p>
                  </a:txBody>
                  <a:tcPr marL="6092" marR="6092" marT="6092" marB="0" vert="eaVert" anchor="ct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文化財</a:t>
                      </a:r>
                    </a:p>
                  </a:txBody>
                  <a:tcPr marL="9525" marR="9525" marT="9525" marB="0" anchor="ctr"/>
                </a:tc>
                <a:tc>
                  <a:txBody>
                    <a:bodyPr/>
                    <a:lstStyle/>
                    <a:p>
                      <a:pPr algn="ctr"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a:t>
                      </a:r>
                    </a:p>
                  </a:txBody>
                  <a:tcPr marL="9525" marR="9525" marT="9525" marB="0" anchor="ctr"/>
                </a:tc>
                <a:tc>
                  <a:txBody>
                    <a:bodyPr/>
                    <a:lstStyle/>
                    <a:p>
                      <a:pPr algn="ctr"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a:t>
                      </a:r>
                    </a:p>
                  </a:txBody>
                  <a:tcPr marL="9525" marR="9525" marT="9525" marB="0" anchor="ctr"/>
                </a:tc>
                <a:tc>
                  <a:txBody>
                    <a:bodyPr/>
                    <a:lstStyle/>
                    <a:p>
                      <a:pPr algn="ctr"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a:t>
                      </a:r>
                    </a:p>
                  </a:txBody>
                  <a:tcPr marL="9525" marR="9525" marT="9525" marB="0" anchor="ctr"/>
                </a:tc>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揺れ、津波、焼失等で影響を受ける可能性が高い文化財数</a:t>
                      </a:r>
                    </a:p>
                  </a:txBody>
                  <a:tcPr marL="9525" marR="9525" marT="9525" marB="0" anchor="ctr"/>
                </a:tc>
                <a:extLst>
                  <a:ext uri="{0D108BD9-81ED-4DB2-BD59-A6C34878D82A}">
                    <a16:rowId xmlns:a16="http://schemas.microsoft.com/office/drawing/2014/main" val="2919656945"/>
                  </a:ext>
                </a:extLst>
              </a:tr>
            </a:tbl>
          </a:graphicData>
        </a:graphic>
      </p:graphicFrame>
      <p:sp>
        <p:nvSpPr>
          <p:cNvPr id="12" name="角丸四角形 15">
            <a:extLst>
              <a:ext uri="{FF2B5EF4-FFF2-40B4-BE49-F238E27FC236}">
                <a16:creationId xmlns:a16="http://schemas.microsoft.com/office/drawing/2014/main" id="{D9CB4CF4-1DC7-4000-BE2E-AE1DBF4C8EB1}"/>
              </a:ext>
            </a:extLst>
          </p:cNvPr>
          <p:cNvSpPr/>
          <p:nvPr/>
        </p:nvSpPr>
        <p:spPr>
          <a:xfrm>
            <a:off x="67210" y="480601"/>
            <a:ext cx="2361665" cy="321972"/>
          </a:xfrm>
          <a:prstGeom prst="roundRect">
            <a:avLst>
              <a:gd name="adj" fmla="val 20973"/>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a:latin typeface="Meiryo UI" panose="020B0604030504040204" pitchFamily="50" charset="-128"/>
                <a:ea typeface="Meiryo UI" panose="020B0604030504040204" pitchFamily="50" charset="-128"/>
              </a:rPr>
              <a:t>その他の被害項目（案）</a:t>
            </a:r>
            <a:endParaRPr kumimoji="1" lang="ja-JP" altLang="en-US" sz="16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1753810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88A302-88DE-F06C-96D2-1D167A349C7C}"/>
            </a:ext>
          </a:extLst>
        </p:cNvPr>
        <p:cNvGrpSpPr/>
        <p:nvPr/>
      </p:nvGrpSpPr>
      <p:grpSpPr>
        <a:xfrm>
          <a:off x="0" y="0"/>
          <a:ext cx="0" cy="0"/>
          <a:chOff x="0" y="0"/>
          <a:chExt cx="0" cy="0"/>
        </a:xfrm>
      </p:grpSpPr>
      <p:sp>
        <p:nvSpPr>
          <p:cNvPr id="2" name="正方形/長方形 1">
            <a:extLst>
              <a:ext uri="{FF2B5EF4-FFF2-40B4-BE49-F238E27FC236}">
                <a16:creationId xmlns:a16="http://schemas.microsoft.com/office/drawing/2014/main" id="{A87019B3-A325-037B-400A-BB0D902C76AC}"/>
              </a:ext>
            </a:extLst>
          </p:cNvPr>
          <p:cNvSpPr/>
          <p:nvPr/>
        </p:nvSpPr>
        <p:spPr>
          <a:xfrm>
            <a:off x="0" y="0"/>
            <a:ext cx="9144000" cy="425003"/>
          </a:xfrm>
          <a:prstGeom prst="rect">
            <a:avLst/>
          </a:prstGeom>
          <a:gradFill>
            <a:gsLst>
              <a:gs pos="0">
                <a:schemeClr val="accent1">
                  <a:lumMod val="5000"/>
                  <a:lumOff val="95000"/>
                </a:schemeClr>
              </a:gs>
              <a:gs pos="75000">
                <a:srgbClr val="00B050"/>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2000" dirty="0">
                <a:latin typeface="Meiryo UI" panose="020B0604030504040204" pitchFamily="50" charset="-128"/>
                <a:ea typeface="Meiryo UI" panose="020B0604030504040204" pitchFamily="50" charset="-128"/>
              </a:rPr>
              <a:t>4</a:t>
            </a:r>
            <a:r>
              <a:rPr lang="ja-JP" altLang="en-US" sz="2000" dirty="0">
                <a:latin typeface="Meiryo UI" panose="020B0604030504040204" pitchFamily="50" charset="-128"/>
                <a:ea typeface="Meiryo UI" panose="020B0604030504040204" pitchFamily="50" charset="-128"/>
              </a:rPr>
              <a:t>．被害想定の項目について</a:t>
            </a:r>
            <a:endParaRPr lang="en-US" altLang="ja-JP" sz="2000" dirty="0">
              <a:latin typeface="Meiryo UI" panose="020B0604030504040204" pitchFamily="50" charset="-128"/>
              <a:ea typeface="Meiryo UI" panose="020B0604030504040204" pitchFamily="50" charset="-128"/>
            </a:endParaRPr>
          </a:p>
        </p:txBody>
      </p:sp>
      <p:sp>
        <p:nvSpPr>
          <p:cNvPr id="5" name="正方形/長方形 4">
            <a:extLst>
              <a:ext uri="{FF2B5EF4-FFF2-40B4-BE49-F238E27FC236}">
                <a16:creationId xmlns:a16="http://schemas.microsoft.com/office/drawing/2014/main" id="{9A7C9C43-8714-01F1-B5AC-7CB80B438BA1}"/>
              </a:ext>
            </a:extLst>
          </p:cNvPr>
          <p:cNvSpPr/>
          <p:nvPr/>
        </p:nvSpPr>
        <p:spPr>
          <a:xfrm>
            <a:off x="140043" y="634314"/>
            <a:ext cx="8882037" cy="6145427"/>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スライド番号プレースホルダー 6">
            <a:extLst>
              <a:ext uri="{FF2B5EF4-FFF2-40B4-BE49-F238E27FC236}">
                <a16:creationId xmlns:a16="http://schemas.microsoft.com/office/drawing/2014/main" id="{71FBF474-1C98-EB9A-2A21-07D2E6FF9C7B}"/>
              </a:ext>
            </a:extLst>
          </p:cNvPr>
          <p:cNvSpPr>
            <a:spLocks noGrp="1"/>
          </p:cNvSpPr>
          <p:nvPr>
            <p:ph type="sldNum" sz="quarter" idx="12"/>
          </p:nvPr>
        </p:nvSpPr>
        <p:spPr>
          <a:xfrm>
            <a:off x="7019390" y="6379501"/>
            <a:ext cx="2057400" cy="365125"/>
          </a:xfrm>
        </p:spPr>
        <p:txBody>
          <a:bodyPr/>
          <a:lstStyle/>
          <a:p>
            <a:fld id="{72ACC13A-C490-4578-9842-9594D494F206}" type="slidenum">
              <a:rPr kumimoji="1" lang="ja-JP" altLang="en-US" sz="1200" smtClean="0">
                <a:latin typeface="Meiryo UI" panose="020B0604030504040204" pitchFamily="50" charset="-128"/>
                <a:ea typeface="Meiryo UI" panose="020B0604030504040204" pitchFamily="50" charset="-128"/>
              </a:rPr>
              <a:t>26</a:t>
            </a:fld>
            <a:endParaRPr kumimoji="1" lang="ja-JP" altLang="en-US" sz="1200" dirty="0">
              <a:latin typeface="Meiryo UI" panose="020B0604030504040204" pitchFamily="50" charset="-128"/>
              <a:ea typeface="Meiryo UI" panose="020B0604030504040204" pitchFamily="50" charset="-128"/>
            </a:endParaRPr>
          </a:p>
        </p:txBody>
      </p:sp>
      <p:sp>
        <p:nvSpPr>
          <p:cNvPr id="8" name="四角形: 角を丸くする 4">
            <a:extLst>
              <a:ext uri="{FF2B5EF4-FFF2-40B4-BE49-F238E27FC236}">
                <a16:creationId xmlns:a16="http://schemas.microsoft.com/office/drawing/2014/main" id="{897D6FC4-B245-429E-BF56-D3649B22BBD1}"/>
              </a:ext>
            </a:extLst>
          </p:cNvPr>
          <p:cNvSpPr/>
          <p:nvPr/>
        </p:nvSpPr>
        <p:spPr>
          <a:xfrm>
            <a:off x="324979" y="3249152"/>
            <a:ext cx="8532344" cy="1615811"/>
          </a:xfrm>
          <a:prstGeom prst="roundRect">
            <a:avLst>
              <a:gd name="adj" fmla="val 5871"/>
            </a:avLst>
          </a:prstGeom>
          <a:solidFill>
            <a:schemeClr val="accent6">
              <a:lumMod val="40000"/>
              <a:lumOff val="60000"/>
            </a:schemeClr>
          </a:solidFill>
          <a:ln w="6350">
            <a:headEnd type="triangle"/>
          </a:ln>
        </p:spPr>
        <p:style>
          <a:lnRef idx="1">
            <a:schemeClr val="dk1"/>
          </a:lnRef>
          <a:fillRef idx="0">
            <a:schemeClr val="dk1"/>
          </a:fillRef>
          <a:effectRef idx="0">
            <a:schemeClr val="dk1"/>
          </a:effectRef>
          <a:fontRef idx="minor">
            <a:schemeClr val="tx1"/>
          </a:fontRef>
        </p:style>
        <p:txBody>
          <a:bodyPr rtlCol="0" anchor="t"/>
          <a:lstStyle/>
          <a:p>
            <a:pPr marL="216000" indent="-216000">
              <a:buFont typeface="Wingdings" panose="05000000000000000000" pitchFamily="2" charset="2"/>
              <a:buChar char="l"/>
            </a:pPr>
            <a:r>
              <a:rPr kumimoji="1" lang="ja-JP" altLang="en-US" sz="1400" b="1" dirty="0">
                <a:latin typeface="Meiryo UI" panose="020B0604030504040204" pitchFamily="50" charset="-128"/>
                <a:ea typeface="Meiryo UI" panose="020B0604030504040204" pitchFamily="50" charset="-128"/>
              </a:rPr>
              <a:t>内閣府が検討している南海トラフ巨大地震の被害想定において、</a:t>
            </a:r>
            <a:r>
              <a:rPr kumimoji="1" lang="ja-JP" altLang="en-US" sz="1400" b="1" dirty="0">
                <a:solidFill>
                  <a:srgbClr val="FF0000"/>
                </a:solidFill>
                <a:latin typeface="Meiryo UI" panose="020B0604030504040204" pitchFamily="50" charset="-128"/>
                <a:ea typeface="Meiryo UI" panose="020B0604030504040204" pitchFamily="50" charset="-128"/>
              </a:rPr>
              <a:t>時間差での地震の発生</a:t>
            </a:r>
            <a:r>
              <a:rPr kumimoji="1" lang="ja-JP" altLang="en-US" sz="1400" b="1" dirty="0">
                <a:latin typeface="Meiryo UI" panose="020B0604030504040204" pitchFamily="50" charset="-128"/>
                <a:ea typeface="Meiryo UI" panose="020B0604030504040204" pitchFamily="50" charset="-128"/>
              </a:rPr>
              <a:t>に関する、定量評価についても議論されており、大阪府においても、今回の被害想定において新たに定量評価をする項目として被害想定を算定する。</a:t>
            </a:r>
          </a:p>
          <a:p>
            <a:pPr marL="216000" indent="-216000">
              <a:buFont typeface="Wingdings" panose="05000000000000000000" pitchFamily="2" charset="2"/>
              <a:buChar char="l"/>
            </a:pPr>
            <a:r>
              <a:rPr kumimoji="1" lang="ja-JP" altLang="en-US" sz="1400" b="1" dirty="0">
                <a:solidFill>
                  <a:srgbClr val="FF0000"/>
                </a:solidFill>
                <a:latin typeface="Meiryo UI" panose="020B0604030504040204" pitchFamily="50" charset="-128"/>
                <a:ea typeface="Meiryo UI" panose="020B0604030504040204" pitchFamily="50" charset="-128"/>
              </a:rPr>
              <a:t>複合災害（高潮・河川氾濫）</a:t>
            </a:r>
            <a:r>
              <a:rPr kumimoji="1" lang="ja-JP" altLang="en-US" sz="1400" b="1" dirty="0">
                <a:latin typeface="Meiryo UI" panose="020B0604030504040204" pitchFamily="50" charset="-128"/>
                <a:ea typeface="Meiryo UI" panose="020B0604030504040204" pitchFamily="50" charset="-128"/>
              </a:rPr>
              <a:t>について、能登半島地震でも起こったような、地震後に豪雨災害が発生する事例も踏まえ、今回、様相として整理する。</a:t>
            </a:r>
          </a:p>
          <a:p>
            <a:pPr marL="216000" indent="-216000">
              <a:buFont typeface="Wingdings" panose="05000000000000000000" pitchFamily="2" charset="2"/>
              <a:buChar char="l"/>
            </a:pPr>
            <a:r>
              <a:rPr kumimoji="1" lang="ja-JP" altLang="en-US" sz="1400" b="1" dirty="0">
                <a:solidFill>
                  <a:srgbClr val="FF0000"/>
                </a:solidFill>
                <a:latin typeface="Meiryo UI" panose="020B0604030504040204" pitchFamily="50" charset="-128"/>
                <a:ea typeface="Meiryo UI" panose="020B0604030504040204" pitchFamily="50" charset="-128"/>
              </a:rPr>
              <a:t>複合災害（感染症拡大）</a:t>
            </a:r>
            <a:r>
              <a:rPr kumimoji="1" lang="ja-JP" altLang="en-US" sz="1400" b="1" dirty="0">
                <a:latin typeface="Meiryo UI" panose="020B0604030504040204" pitchFamily="50" charset="-128"/>
                <a:ea typeface="Meiryo UI" panose="020B0604030504040204" pitchFamily="50" charset="-128"/>
              </a:rPr>
              <a:t>について、能登半島地震の振り返りにおいて、避難所での感染症に関する課題を抽出しており、今回、様相として整理する。</a:t>
            </a:r>
            <a:endParaRPr kumimoji="1" lang="en-US" altLang="ja-JP" sz="1400" b="1" dirty="0">
              <a:latin typeface="Meiryo UI" panose="020B0604030504040204" pitchFamily="50" charset="-128"/>
              <a:ea typeface="Meiryo UI" panose="020B0604030504040204" pitchFamily="50" charset="-128"/>
            </a:endParaRPr>
          </a:p>
        </p:txBody>
      </p:sp>
      <p:sp>
        <p:nvSpPr>
          <p:cNvPr id="55" name="正方形/長方形 54">
            <a:extLst>
              <a:ext uri="{FF2B5EF4-FFF2-40B4-BE49-F238E27FC236}">
                <a16:creationId xmlns:a16="http://schemas.microsoft.com/office/drawing/2014/main" id="{100B1CE4-9C20-4C0B-A35A-A8ABA1A1569B}"/>
              </a:ext>
            </a:extLst>
          </p:cNvPr>
          <p:cNvSpPr/>
          <p:nvPr/>
        </p:nvSpPr>
        <p:spPr>
          <a:xfrm>
            <a:off x="7019390" y="894652"/>
            <a:ext cx="1982087" cy="3893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200" dirty="0">
                <a:solidFill>
                  <a:schemeClr val="tx1"/>
                </a:solidFill>
                <a:latin typeface="Meiryo UI" panose="020B0604030504040204" pitchFamily="50" charset="-128"/>
                <a:ea typeface="Meiryo UI" panose="020B0604030504040204" pitchFamily="50" charset="-128"/>
              </a:rPr>
              <a:t>●　 ：定量評価項目</a:t>
            </a:r>
            <a:endParaRPr kumimoji="1" lang="en-US" altLang="ja-JP" sz="1200" dirty="0">
              <a:solidFill>
                <a:schemeClr val="tx1"/>
              </a:solidFill>
              <a:latin typeface="Meiryo UI" panose="020B0604030504040204" pitchFamily="50" charset="-128"/>
              <a:ea typeface="Meiryo UI" panose="020B0604030504040204" pitchFamily="50" charset="-128"/>
            </a:endParaRPr>
          </a:p>
          <a:p>
            <a:r>
              <a:rPr lang="ja-JP" altLang="en-US" sz="1200" dirty="0">
                <a:solidFill>
                  <a:schemeClr val="tx1"/>
                </a:solidFill>
                <a:latin typeface="Meiryo UI" panose="020B0604030504040204" pitchFamily="50" charset="-128"/>
                <a:ea typeface="Meiryo UI" panose="020B0604030504040204" pitchFamily="50" charset="-128"/>
              </a:rPr>
              <a:t>様相：様相として示す項目</a:t>
            </a:r>
            <a:endParaRPr kumimoji="1" lang="en-US" altLang="ja-JP" sz="1200" dirty="0">
              <a:solidFill>
                <a:schemeClr val="tx1"/>
              </a:solidFill>
              <a:latin typeface="Meiryo UI" panose="020B0604030504040204" pitchFamily="50" charset="-128"/>
              <a:ea typeface="Meiryo UI" panose="020B0604030504040204" pitchFamily="50" charset="-128"/>
            </a:endParaRPr>
          </a:p>
        </p:txBody>
      </p:sp>
      <p:graphicFrame>
        <p:nvGraphicFramePr>
          <p:cNvPr id="16" name="表 15">
            <a:extLst>
              <a:ext uri="{FF2B5EF4-FFF2-40B4-BE49-F238E27FC236}">
                <a16:creationId xmlns:a16="http://schemas.microsoft.com/office/drawing/2014/main" id="{FF75AEC7-C190-4556-A4CB-CCDBE1F91FA6}"/>
              </a:ext>
            </a:extLst>
          </p:cNvPr>
          <p:cNvGraphicFramePr>
            <a:graphicFrameLocks noGrp="1"/>
          </p:cNvGraphicFramePr>
          <p:nvPr>
            <p:extLst>
              <p:ext uri="{D42A27DB-BD31-4B8C-83A1-F6EECF244321}">
                <p14:modId xmlns:p14="http://schemas.microsoft.com/office/powerpoint/2010/main" val="1705872987"/>
              </p:ext>
            </p:extLst>
          </p:nvPr>
        </p:nvGraphicFramePr>
        <p:xfrm>
          <a:off x="324979" y="1377956"/>
          <a:ext cx="8532344" cy="1686679"/>
        </p:xfrm>
        <a:graphic>
          <a:graphicData uri="http://schemas.openxmlformats.org/drawingml/2006/table">
            <a:tbl>
              <a:tblPr firstRow="1" bandCol="1">
                <a:tableStyleId>{5C22544A-7EE6-4342-B048-85BDC9FD1C3A}</a:tableStyleId>
              </a:tblPr>
              <a:tblGrid>
                <a:gridCol w="302744">
                  <a:extLst>
                    <a:ext uri="{9D8B030D-6E8A-4147-A177-3AD203B41FA5}">
                      <a16:colId xmlns:a16="http://schemas.microsoft.com/office/drawing/2014/main" val="2097511136"/>
                    </a:ext>
                  </a:extLst>
                </a:gridCol>
                <a:gridCol w="2308194">
                  <a:extLst>
                    <a:ext uri="{9D8B030D-6E8A-4147-A177-3AD203B41FA5}">
                      <a16:colId xmlns:a16="http://schemas.microsoft.com/office/drawing/2014/main" val="415934356"/>
                    </a:ext>
                  </a:extLst>
                </a:gridCol>
                <a:gridCol w="585926">
                  <a:extLst>
                    <a:ext uri="{9D8B030D-6E8A-4147-A177-3AD203B41FA5}">
                      <a16:colId xmlns:a16="http://schemas.microsoft.com/office/drawing/2014/main" val="2861564238"/>
                    </a:ext>
                  </a:extLst>
                </a:gridCol>
                <a:gridCol w="603681">
                  <a:extLst>
                    <a:ext uri="{9D8B030D-6E8A-4147-A177-3AD203B41FA5}">
                      <a16:colId xmlns:a16="http://schemas.microsoft.com/office/drawing/2014/main" val="2529642703"/>
                    </a:ext>
                  </a:extLst>
                </a:gridCol>
                <a:gridCol w="532661">
                  <a:extLst>
                    <a:ext uri="{9D8B030D-6E8A-4147-A177-3AD203B41FA5}">
                      <a16:colId xmlns:a16="http://schemas.microsoft.com/office/drawing/2014/main" val="4279418861"/>
                    </a:ext>
                  </a:extLst>
                </a:gridCol>
                <a:gridCol w="4199138">
                  <a:extLst>
                    <a:ext uri="{9D8B030D-6E8A-4147-A177-3AD203B41FA5}">
                      <a16:colId xmlns:a16="http://schemas.microsoft.com/office/drawing/2014/main" val="2962398825"/>
                    </a:ext>
                  </a:extLst>
                </a:gridCol>
              </a:tblGrid>
              <a:tr h="186019">
                <a:tc rowSpan="2">
                  <a:txBody>
                    <a:bodyPr/>
                    <a:lstStyle/>
                    <a:p>
                      <a:pPr algn="ctr" fontAlgn="ctr"/>
                      <a:r>
                        <a:rPr lang="ja-JP" altLang="en-US" sz="1200" b="1" i="0" u="none" strike="noStrike" dirty="0">
                          <a:solidFill>
                            <a:schemeClr val="bg1"/>
                          </a:solidFill>
                          <a:effectLst/>
                          <a:latin typeface="Meiryo UI" panose="020B0604030504040204" pitchFamily="50" charset="-128"/>
                          <a:ea typeface="Meiryo UI" panose="020B0604030504040204" pitchFamily="50" charset="-128"/>
                        </a:rPr>
                        <a:t>項目</a:t>
                      </a:r>
                      <a:endParaRPr lang="zh-TW" altLang="en-US" sz="1200" b="1" i="0" u="none" strike="noStrike" dirty="0">
                        <a:solidFill>
                          <a:schemeClr val="bg1"/>
                        </a:solidFill>
                        <a:effectLst/>
                        <a:latin typeface="Meiryo UI" panose="020B0604030504040204" pitchFamily="50" charset="-128"/>
                        <a:ea typeface="Meiryo UI" panose="020B0604030504040204" pitchFamily="50" charset="-128"/>
                      </a:endParaRPr>
                    </a:p>
                  </a:txBody>
                  <a:tcPr marL="6092" marR="6092" marT="6092" marB="0" anchor="ctr">
                    <a:lnR w="127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tcPr>
                </a:tc>
                <a:tc rowSpan="2">
                  <a:txBody>
                    <a:bodyPr/>
                    <a:lstStyle/>
                    <a:p>
                      <a:pPr algn="ctr" fontAlgn="ctr"/>
                      <a:r>
                        <a:rPr lang="zh-TW" altLang="en-US" sz="1200" u="none" strike="noStrike" dirty="0">
                          <a:effectLst/>
                          <a:latin typeface="Meiryo UI" panose="020B0604030504040204" pitchFamily="50" charset="-128"/>
                          <a:ea typeface="Meiryo UI" panose="020B0604030504040204" pitchFamily="50" charset="-128"/>
                        </a:rPr>
                        <a:t>被害想定項目</a:t>
                      </a:r>
                      <a:endParaRPr lang="zh-TW" altLang="en-US" sz="1200" b="1" i="0" u="none" strike="noStrike" dirty="0">
                        <a:solidFill>
                          <a:srgbClr val="000000"/>
                        </a:solidFill>
                        <a:effectLst/>
                        <a:latin typeface="Meiryo UI" panose="020B0604030504040204" pitchFamily="50" charset="-128"/>
                        <a:ea typeface="Meiryo UI" panose="020B0604030504040204" pitchFamily="50" charset="-128"/>
                      </a:endParaRPr>
                    </a:p>
                  </a:txBody>
                  <a:tcPr marL="6092" marR="6092" marT="609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tcPr>
                </a:tc>
                <a:tc gridSpan="3">
                  <a:txBody>
                    <a:bodyPr/>
                    <a:lstStyle/>
                    <a:p>
                      <a:pPr algn="ctr" fontAlgn="ctr"/>
                      <a:r>
                        <a:rPr lang="ja-JP" altLang="en-US" sz="1200" u="none" strike="noStrike" dirty="0">
                          <a:effectLst/>
                          <a:latin typeface="Meiryo UI" panose="020B0604030504040204" pitchFamily="50" charset="-128"/>
                          <a:ea typeface="Meiryo UI" panose="020B0604030504040204" pitchFamily="50" charset="-128"/>
                        </a:rPr>
                        <a:t>大阪府</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6092" marR="6092" marT="609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rowSpan="2">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lang="ja-JP" altLang="en-US" sz="1200" b="1" i="0" u="none" strike="noStrike" dirty="0">
                          <a:solidFill>
                            <a:schemeClr val="bg1"/>
                          </a:solidFill>
                          <a:effectLst/>
                          <a:latin typeface="Meiryo UI" panose="020B0604030504040204" pitchFamily="50" charset="-128"/>
                          <a:ea typeface="Meiryo UI" panose="020B0604030504040204" pitchFamily="50" charset="-128"/>
                        </a:rPr>
                        <a:t>項目の内容</a:t>
                      </a:r>
                    </a:p>
                  </a:txBody>
                  <a:tcPr marL="6092" marR="6092" marT="6092" marB="0" anchor="ctr">
                    <a:lnL w="127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277155700"/>
                  </a:ext>
                </a:extLst>
              </a:tr>
              <a:tr h="366040">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ja-JP" altLang="en-US" sz="1200" b="1" u="none" strike="noStrike" dirty="0">
                          <a:solidFill>
                            <a:schemeClr val="tx1"/>
                          </a:solidFill>
                          <a:effectLst/>
                          <a:latin typeface="Meiryo UI" panose="020B0604030504040204" pitchFamily="50" charset="-128"/>
                          <a:ea typeface="Meiryo UI" panose="020B0604030504040204" pitchFamily="50" charset="-128"/>
                        </a:rPr>
                        <a:t>今回</a:t>
                      </a:r>
                      <a:br>
                        <a:rPr lang="ja-JP" altLang="en-US" sz="1200" b="1" u="none" strike="noStrike" dirty="0">
                          <a:solidFill>
                            <a:schemeClr val="tx1"/>
                          </a:solidFill>
                          <a:effectLst/>
                          <a:latin typeface="Meiryo UI" panose="020B0604030504040204" pitchFamily="50" charset="-128"/>
                          <a:ea typeface="Meiryo UI" panose="020B0604030504040204" pitchFamily="50" charset="-128"/>
                        </a:rPr>
                      </a:br>
                      <a:r>
                        <a:rPr lang="ja-JP" altLang="en-US" sz="1200" b="1" u="none" strike="noStrike" dirty="0">
                          <a:solidFill>
                            <a:schemeClr val="tx1"/>
                          </a:solidFill>
                          <a:effectLst/>
                          <a:latin typeface="Meiryo UI" panose="020B0604030504040204" pitchFamily="50" charset="-128"/>
                          <a:ea typeface="Meiryo UI" panose="020B0604030504040204" pitchFamily="50" charset="-128"/>
                        </a:rPr>
                        <a:t>（案）</a:t>
                      </a:r>
                      <a:endParaRPr lang="ja-JP" altLang="en-US" sz="1200" b="1" i="0" u="none" strike="noStrike" dirty="0">
                        <a:solidFill>
                          <a:schemeClr val="tx1"/>
                        </a:solidFill>
                        <a:effectLst/>
                        <a:latin typeface="Meiryo UI" panose="020B0604030504040204" pitchFamily="50" charset="-128"/>
                        <a:ea typeface="Meiryo UI" panose="020B0604030504040204" pitchFamily="50" charset="-128"/>
                      </a:endParaRPr>
                    </a:p>
                  </a:txBody>
                  <a:tcPr marL="6092" marR="6092" marT="6092" marB="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4">
                        <a:lumMod val="60000"/>
                        <a:lumOff val="40000"/>
                      </a:schemeClr>
                    </a:solidFill>
                  </a:tcPr>
                </a:tc>
                <a:tc>
                  <a:txBody>
                    <a:bodyPr/>
                    <a:lstStyle/>
                    <a:p>
                      <a:pPr algn="ctr" fontAlgn="ctr"/>
                      <a:r>
                        <a:rPr lang="en-US" sz="1200" b="1" u="none" strike="noStrike" dirty="0">
                          <a:solidFill>
                            <a:schemeClr val="bg1"/>
                          </a:solidFill>
                          <a:effectLst/>
                          <a:latin typeface="Meiryo UI" panose="020B0604030504040204" pitchFamily="50" charset="-128"/>
                          <a:ea typeface="Meiryo UI" panose="020B0604030504040204" pitchFamily="50" charset="-128"/>
                        </a:rPr>
                        <a:t>H26</a:t>
                      </a:r>
                    </a:p>
                    <a:p>
                      <a:pPr algn="ctr" fontAlgn="ctr"/>
                      <a:r>
                        <a:rPr lang="ja-JP" altLang="en-US" sz="1000" b="1" i="0" u="none" strike="noStrike" dirty="0">
                          <a:solidFill>
                            <a:schemeClr val="bg1"/>
                          </a:solidFill>
                          <a:effectLst/>
                          <a:latin typeface="Meiryo UI" panose="020B0604030504040204" pitchFamily="50" charset="-128"/>
                          <a:ea typeface="Meiryo UI" panose="020B0604030504040204" pitchFamily="50" charset="-128"/>
                        </a:rPr>
                        <a:t>南トラ</a:t>
                      </a:r>
                      <a:endParaRPr lang="en-US" sz="1000" b="1" i="0" u="none" strike="noStrike" dirty="0">
                        <a:solidFill>
                          <a:schemeClr val="bg1"/>
                        </a:solidFill>
                        <a:effectLst/>
                        <a:latin typeface="Meiryo UI" panose="020B0604030504040204" pitchFamily="50" charset="-128"/>
                        <a:ea typeface="Meiryo UI" panose="020B0604030504040204" pitchFamily="50" charset="-128"/>
                      </a:endParaRPr>
                    </a:p>
                  </a:txBody>
                  <a:tcPr marL="6092" marR="6092" marT="6092" marB="0"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algn="ctr" fontAlgn="ctr"/>
                      <a:r>
                        <a:rPr lang="en-US" sz="1200" b="1" u="none" strike="noStrike" dirty="0">
                          <a:solidFill>
                            <a:schemeClr val="bg1"/>
                          </a:solidFill>
                          <a:effectLst/>
                          <a:latin typeface="Meiryo UI" panose="020B0604030504040204" pitchFamily="50" charset="-128"/>
                          <a:ea typeface="Meiryo UI" panose="020B0604030504040204" pitchFamily="50" charset="-128"/>
                        </a:rPr>
                        <a:t>H19</a:t>
                      </a:r>
                    </a:p>
                    <a:p>
                      <a:pPr algn="ctr" fontAlgn="ctr"/>
                      <a:r>
                        <a:rPr lang="ja-JP" altLang="en-US" sz="1000" b="1" i="0" u="none" strike="noStrike" dirty="0">
                          <a:solidFill>
                            <a:schemeClr val="bg1"/>
                          </a:solidFill>
                          <a:effectLst/>
                          <a:latin typeface="Meiryo UI" panose="020B0604030504040204" pitchFamily="50" charset="-128"/>
                          <a:ea typeface="Meiryo UI" panose="020B0604030504040204" pitchFamily="50" charset="-128"/>
                        </a:rPr>
                        <a:t>直下型</a:t>
                      </a:r>
                      <a:endParaRPr lang="en-US" sz="1000" b="1" i="0" u="none" strike="noStrike" dirty="0">
                        <a:solidFill>
                          <a:schemeClr val="bg1"/>
                        </a:solidFill>
                        <a:effectLst/>
                        <a:latin typeface="Meiryo UI" panose="020B0604030504040204" pitchFamily="50" charset="-128"/>
                        <a:ea typeface="Meiryo UI" panose="020B0604030504040204" pitchFamily="50" charset="-128"/>
                      </a:endParaRPr>
                    </a:p>
                  </a:txBody>
                  <a:tcPr marL="6092" marR="6092" marT="6092"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vMerge="1">
                  <a:txBody>
                    <a:bodyPr/>
                    <a:lstStyle/>
                    <a:p>
                      <a:pPr algn="ctr" fontAlgn="ctr"/>
                      <a:endParaRPr lang="en-US" sz="1000" b="1" i="0" u="none" strike="noStrike" dirty="0">
                        <a:solidFill>
                          <a:schemeClr val="bg1"/>
                        </a:solidFill>
                        <a:effectLst/>
                        <a:latin typeface="Meiryo UI" panose="020B0604030504040204" pitchFamily="50" charset="-128"/>
                        <a:ea typeface="Meiryo UI" panose="020B0604030504040204" pitchFamily="50" charset="-128"/>
                      </a:endParaRPr>
                    </a:p>
                  </a:txBody>
                  <a:tcPr marL="6092" marR="6092" marT="6092"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592995069"/>
                  </a:ext>
                </a:extLst>
              </a:tr>
              <a:tr h="320777">
                <a:tc rowSpan="3">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lang="ja-JP" altLang="en-US" sz="1200" u="none" strike="noStrike" dirty="0">
                          <a:effectLst/>
                          <a:latin typeface="Meiryo UI" panose="020B0604030504040204" pitchFamily="50" charset="-128"/>
                          <a:ea typeface="Meiryo UI" panose="020B0604030504040204" pitchFamily="50" charset="-128"/>
                        </a:rPr>
                        <a:t>複合災害</a:t>
                      </a:r>
                    </a:p>
                  </a:txBody>
                  <a:tcPr marL="6092" marR="6092" marT="6092" marB="0" vert="eaVert" anchor="ct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l" fontAlgn="ctr"/>
                      <a:r>
                        <a:rPr lang="ja-JP" altLang="en-US" sz="1200" b="0" i="0" u="none" strike="noStrike" dirty="0">
                          <a:solidFill>
                            <a:srgbClr val="FF0000"/>
                          </a:solidFill>
                          <a:effectLst/>
                          <a:latin typeface="Meiryo UI" panose="020B0604030504040204" pitchFamily="50" charset="-128"/>
                          <a:ea typeface="Meiryo UI" panose="020B0604030504040204" pitchFamily="50" charset="-128"/>
                        </a:rPr>
                        <a:t>時間差での地震の発生</a:t>
                      </a:r>
                    </a:p>
                  </a:txBody>
                  <a:tcPr marL="9525" marR="9525" marT="9525" marB="0" anchor="ctr">
                    <a:lnT w="38100" cap="flat" cmpd="sng" algn="ctr">
                      <a:solidFill>
                        <a:schemeClr val="bg1"/>
                      </a:solidFill>
                      <a:prstDash val="solid"/>
                      <a:round/>
                      <a:headEnd type="none" w="med" len="med"/>
                      <a:tailEnd type="none" w="med" len="med"/>
                    </a:lnT>
                  </a:tcPr>
                </a:tc>
                <a:tc>
                  <a:txBody>
                    <a:bodyPr/>
                    <a:lstStyle/>
                    <a:p>
                      <a:pPr algn="ctr" fontAlgn="ctr"/>
                      <a:r>
                        <a:rPr lang="ja-JP" altLang="en-US" sz="1200" b="0" i="0" u="none" strike="noStrike" dirty="0">
                          <a:solidFill>
                            <a:srgbClr val="FF0000"/>
                          </a:solidFill>
                          <a:effectLst/>
                          <a:latin typeface="Meiryo UI" panose="020B0604030504040204" pitchFamily="50" charset="-128"/>
                          <a:ea typeface="Meiryo UI" panose="020B0604030504040204" pitchFamily="50" charset="-128"/>
                        </a:rPr>
                        <a:t>●</a:t>
                      </a:r>
                    </a:p>
                  </a:txBody>
                  <a:tcPr marL="9525" marR="9525" marT="9525" marB="0" anchor="ct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ja-JP" altLang="en-US" sz="1200" b="0" i="0" u="none" strike="noStrike">
                          <a:solidFill>
                            <a:srgbClr val="000000"/>
                          </a:solidFill>
                          <a:effectLst/>
                          <a:latin typeface="Meiryo UI" panose="020B0604030504040204" pitchFamily="50" charset="-128"/>
                          <a:ea typeface="Meiryo UI" panose="020B0604030504040204" pitchFamily="50" charset="-128"/>
                        </a:rPr>
                        <a:t>様相</a:t>
                      </a:r>
                    </a:p>
                  </a:txBody>
                  <a:tcPr marL="9525" marR="9525" marT="9525" marB="0" anchor="ctr">
                    <a:lnT w="38100" cap="flat" cmpd="sng" algn="ctr">
                      <a:solidFill>
                        <a:schemeClr val="bg1"/>
                      </a:solidFill>
                      <a:prstDash val="solid"/>
                      <a:round/>
                      <a:headEnd type="none" w="med" len="med"/>
                      <a:tailEnd type="none" w="med" len="med"/>
                    </a:lnT>
                  </a:tcPr>
                </a:tc>
                <a:tc>
                  <a:txBody>
                    <a:bodyPr/>
                    <a:lstStyle/>
                    <a:p>
                      <a:pPr algn="ctr"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ー</a:t>
                      </a:r>
                    </a:p>
                  </a:txBody>
                  <a:tcPr marL="9525" marR="9525" marT="9525" marB="0" anchor="ctr">
                    <a:lnT w="38100" cap="flat" cmpd="sng" algn="ctr">
                      <a:solidFill>
                        <a:schemeClr val="bg1"/>
                      </a:solidFill>
                      <a:prstDash val="solid"/>
                      <a:round/>
                      <a:headEnd type="none" w="med" len="med"/>
                      <a:tailEnd type="none" w="med" len="med"/>
                    </a:lnT>
                  </a:tcPr>
                </a:tc>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南海トラフの半割れによる人的・物的な被害を定量評価</a:t>
                      </a: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1</a:t>
                      </a: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回目と２回目の間隔や規模等については今後検討）</a:t>
                      </a:r>
                    </a:p>
                  </a:txBody>
                  <a:tcPr marL="9525" marR="9525" marT="9525" marB="0" anchor="ctr">
                    <a:lnT w="381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157574184"/>
                  </a:ext>
                </a:extLst>
              </a:tr>
              <a:tr h="287413">
                <a:tc vMerge="1">
                  <a:txBody>
                    <a:bodyPr/>
                    <a:lstStyle/>
                    <a:p>
                      <a:endParaRPr kumimoji="1" lang="ja-JP" altLang="en-US"/>
                    </a:p>
                  </a:txBody>
                  <a:tcPr/>
                </a:tc>
                <a:tc>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複合災害（高潮・河川氾濫）</a:t>
                      </a:r>
                    </a:p>
                  </a:txBody>
                  <a:tcPr marL="9525" marR="9525" marT="9525" marB="0" anchor="ctr"/>
                </a:tc>
                <a:tc>
                  <a:txBody>
                    <a:bodyPr/>
                    <a:lstStyle/>
                    <a:p>
                      <a:pPr algn="ctr"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様相</a:t>
                      </a: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様相</a:t>
                      </a:r>
                    </a:p>
                  </a:txBody>
                  <a:tcPr marL="9525" marR="9525" marT="9525" marB="0" anchor="ctr"/>
                </a:tc>
                <a:tc>
                  <a:txBody>
                    <a:bodyPr/>
                    <a:lstStyle/>
                    <a:p>
                      <a:pPr algn="ctr"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ー</a:t>
                      </a:r>
                    </a:p>
                  </a:txBody>
                  <a:tcPr marL="9525" marR="9525" marT="9525" marB="0" anchor="ctr"/>
                </a:tc>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堤防等の機能が損なわれ、地盤の緩みによる土砂災害のリスクが増した状況で発生する被害について記載</a:t>
                      </a:r>
                    </a:p>
                  </a:txBody>
                  <a:tcPr marL="9525" marR="9525" marT="9525" marB="0" anchor="ctr"/>
                </a:tc>
                <a:extLst>
                  <a:ext uri="{0D108BD9-81ED-4DB2-BD59-A6C34878D82A}">
                    <a16:rowId xmlns:a16="http://schemas.microsoft.com/office/drawing/2014/main" val="3926092097"/>
                  </a:ext>
                </a:extLst>
              </a:tr>
              <a:tr h="320777">
                <a:tc vMerge="1">
                  <a:txBody>
                    <a:bodyPr/>
                    <a:lstStyle/>
                    <a:p>
                      <a:pPr algn="l" fontAlgn="ctr"/>
                      <a:endParaRPr lang="zh-TW"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6092" marR="6092" marT="6092" marB="0" anchor="ctr">
                    <a:lnT w="38100" cap="flat" cmpd="sng" algn="ctr">
                      <a:solidFill>
                        <a:schemeClr val="bg1"/>
                      </a:solidFill>
                      <a:prstDash val="solid"/>
                      <a:round/>
                      <a:headEnd type="none" w="med" len="med"/>
                      <a:tailEnd type="none" w="med" len="med"/>
                    </a:lnT>
                  </a:tcPr>
                </a:tc>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複合災害（感染症拡大）</a:t>
                      </a:r>
                    </a:p>
                  </a:txBody>
                  <a:tcPr marL="9525" marR="9525" marT="9525" marB="0" anchor="ct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様相</a:t>
                      </a:r>
                    </a:p>
                  </a:txBody>
                  <a:tcPr marL="9525" marR="9525" marT="9525" marB="0" anchor="ctr">
                    <a:lnT w="12700" cap="flat" cmpd="sng" algn="ctr">
                      <a:solidFill>
                        <a:schemeClr val="bg1"/>
                      </a:solidFill>
                      <a:prstDash val="solid"/>
                      <a:round/>
                      <a:headEnd type="none" w="med" len="med"/>
                      <a:tailEnd type="none" w="med" len="med"/>
                    </a:lnT>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ー</a:t>
                      </a:r>
                      <a:endParaRPr kumimoji="1" lang="ja-JP" altLang="en-US"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txBody>
                  <a:tcPr marL="9525" marR="9525" marT="9525" marB="0" anchor="ct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ー</a:t>
                      </a:r>
                    </a:p>
                  </a:txBody>
                  <a:tcPr marL="9525" marR="9525" marT="9525" marB="0" anchor="ctr"/>
                </a:tc>
                <a:tc>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地震後の衛生環境が悪化した状況における、感染症や食中毒等の蔓延や感染防止による復旧活動への影響等を記載</a:t>
                      </a:r>
                    </a:p>
                  </a:txBody>
                  <a:tcPr marL="9525" marR="9525" marT="9525" marB="0" anchor="ctr"/>
                </a:tc>
                <a:extLst>
                  <a:ext uri="{0D108BD9-81ED-4DB2-BD59-A6C34878D82A}">
                    <a16:rowId xmlns:a16="http://schemas.microsoft.com/office/drawing/2014/main" val="1028607789"/>
                  </a:ext>
                </a:extLst>
              </a:tr>
            </a:tbl>
          </a:graphicData>
        </a:graphic>
      </p:graphicFrame>
      <p:graphicFrame>
        <p:nvGraphicFramePr>
          <p:cNvPr id="18" name="表 17">
            <a:extLst>
              <a:ext uri="{FF2B5EF4-FFF2-40B4-BE49-F238E27FC236}">
                <a16:creationId xmlns:a16="http://schemas.microsoft.com/office/drawing/2014/main" id="{F76F4B44-6277-440B-B365-0C32E1665476}"/>
              </a:ext>
            </a:extLst>
          </p:cNvPr>
          <p:cNvGraphicFramePr>
            <a:graphicFrameLocks noGrp="1"/>
          </p:cNvGraphicFramePr>
          <p:nvPr/>
        </p:nvGraphicFramePr>
        <p:xfrm>
          <a:off x="9410331" y="3847874"/>
          <a:ext cx="8541119" cy="1544299"/>
        </p:xfrm>
        <a:graphic>
          <a:graphicData uri="http://schemas.openxmlformats.org/drawingml/2006/table">
            <a:tbl>
              <a:tblPr firstRow="1" bandCol="1">
                <a:tableStyleId>{5C22544A-7EE6-4342-B048-85BDC9FD1C3A}</a:tableStyleId>
              </a:tblPr>
              <a:tblGrid>
                <a:gridCol w="337351">
                  <a:extLst>
                    <a:ext uri="{9D8B030D-6E8A-4147-A177-3AD203B41FA5}">
                      <a16:colId xmlns:a16="http://schemas.microsoft.com/office/drawing/2014/main" val="2097511136"/>
                    </a:ext>
                  </a:extLst>
                </a:gridCol>
                <a:gridCol w="2286998">
                  <a:extLst>
                    <a:ext uri="{9D8B030D-6E8A-4147-A177-3AD203B41FA5}">
                      <a16:colId xmlns:a16="http://schemas.microsoft.com/office/drawing/2014/main" val="415934356"/>
                    </a:ext>
                  </a:extLst>
                </a:gridCol>
                <a:gridCol w="569965">
                  <a:extLst>
                    <a:ext uri="{9D8B030D-6E8A-4147-A177-3AD203B41FA5}">
                      <a16:colId xmlns:a16="http://schemas.microsoft.com/office/drawing/2014/main" val="2861564238"/>
                    </a:ext>
                  </a:extLst>
                </a:gridCol>
                <a:gridCol w="569965">
                  <a:extLst>
                    <a:ext uri="{9D8B030D-6E8A-4147-A177-3AD203B41FA5}">
                      <a16:colId xmlns:a16="http://schemas.microsoft.com/office/drawing/2014/main" val="2529642703"/>
                    </a:ext>
                  </a:extLst>
                </a:gridCol>
                <a:gridCol w="569965">
                  <a:extLst>
                    <a:ext uri="{9D8B030D-6E8A-4147-A177-3AD203B41FA5}">
                      <a16:colId xmlns:a16="http://schemas.microsoft.com/office/drawing/2014/main" val="4279418861"/>
                    </a:ext>
                  </a:extLst>
                </a:gridCol>
                <a:gridCol w="4206875">
                  <a:extLst>
                    <a:ext uri="{9D8B030D-6E8A-4147-A177-3AD203B41FA5}">
                      <a16:colId xmlns:a16="http://schemas.microsoft.com/office/drawing/2014/main" val="2258342866"/>
                    </a:ext>
                  </a:extLst>
                </a:gridCol>
              </a:tblGrid>
              <a:tr h="186019">
                <a:tc rowSpan="2">
                  <a:txBody>
                    <a:bodyPr/>
                    <a:lstStyle/>
                    <a:p>
                      <a:pPr algn="ctr" fontAlgn="ctr"/>
                      <a:r>
                        <a:rPr lang="ja-JP" altLang="en-US" sz="1200" b="1" i="0" u="none" strike="noStrike" dirty="0">
                          <a:solidFill>
                            <a:schemeClr val="bg1"/>
                          </a:solidFill>
                          <a:effectLst/>
                          <a:latin typeface="Meiryo UI" panose="020B0604030504040204" pitchFamily="50" charset="-128"/>
                          <a:ea typeface="Meiryo UI" panose="020B0604030504040204" pitchFamily="50" charset="-128"/>
                        </a:rPr>
                        <a:t>項目</a:t>
                      </a:r>
                      <a:endParaRPr lang="zh-TW" altLang="en-US" sz="1200" b="1" i="0" u="none" strike="noStrike" dirty="0">
                        <a:solidFill>
                          <a:schemeClr val="bg1"/>
                        </a:solidFill>
                        <a:effectLst/>
                        <a:latin typeface="Meiryo UI" panose="020B0604030504040204" pitchFamily="50" charset="-128"/>
                        <a:ea typeface="Meiryo UI" panose="020B0604030504040204" pitchFamily="50" charset="-128"/>
                      </a:endParaRPr>
                    </a:p>
                  </a:txBody>
                  <a:tcPr marL="6092" marR="6092" marT="6092" marB="0" anchor="ctr">
                    <a:lnR w="127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tcPr>
                </a:tc>
                <a:tc rowSpan="2">
                  <a:txBody>
                    <a:bodyPr/>
                    <a:lstStyle/>
                    <a:p>
                      <a:pPr algn="ctr" fontAlgn="ctr"/>
                      <a:r>
                        <a:rPr lang="zh-TW" altLang="en-US" sz="1200" u="none" strike="noStrike" dirty="0">
                          <a:effectLst/>
                          <a:latin typeface="Meiryo UI" panose="020B0604030504040204" pitchFamily="50" charset="-128"/>
                          <a:ea typeface="Meiryo UI" panose="020B0604030504040204" pitchFamily="50" charset="-128"/>
                        </a:rPr>
                        <a:t>被害想定項目</a:t>
                      </a:r>
                      <a:endParaRPr lang="zh-TW" altLang="en-US" sz="1200" b="1" i="0" u="none" strike="noStrike" dirty="0">
                        <a:solidFill>
                          <a:srgbClr val="000000"/>
                        </a:solidFill>
                        <a:effectLst/>
                        <a:latin typeface="Meiryo UI" panose="020B0604030504040204" pitchFamily="50" charset="-128"/>
                        <a:ea typeface="Meiryo UI" panose="020B0604030504040204" pitchFamily="50" charset="-128"/>
                      </a:endParaRPr>
                    </a:p>
                  </a:txBody>
                  <a:tcPr marL="6092" marR="6092" marT="609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tcPr>
                </a:tc>
                <a:tc gridSpan="3">
                  <a:txBody>
                    <a:bodyPr/>
                    <a:lstStyle/>
                    <a:p>
                      <a:pPr algn="ctr" fontAlgn="ctr"/>
                      <a:r>
                        <a:rPr lang="ja-JP" altLang="en-US" sz="1200" u="none" strike="noStrike" dirty="0">
                          <a:effectLst/>
                          <a:latin typeface="Meiryo UI" panose="020B0604030504040204" pitchFamily="50" charset="-128"/>
                          <a:ea typeface="Meiryo UI" panose="020B0604030504040204" pitchFamily="50" charset="-128"/>
                        </a:rPr>
                        <a:t>大阪府</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6092" marR="6092" marT="609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rowSpan="2">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lang="ja-JP" altLang="en-US" sz="1200" b="1" i="0" u="none" strike="noStrike" dirty="0">
                          <a:solidFill>
                            <a:schemeClr val="bg1"/>
                          </a:solidFill>
                          <a:effectLst/>
                          <a:latin typeface="Meiryo UI" panose="020B0604030504040204" pitchFamily="50" charset="-128"/>
                          <a:ea typeface="Meiryo UI" panose="020B0604030504040204" pitchFamily="50" charset="-128"/>
                        </a:rPr>
                        <a:t>項目の内容</a:t>
                      </a:r>
                    </a:p>
                  </a:txBody>
                  <a:tcPr marL="6092" marR="6092" marT="6092" marB="0" anchor="ctr">
                    <a:lnL w="127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277155700"/>
                  </a:ext>
                </a:extLst>
              </a:tr>
              <a:tr h="366040">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ja-JP" altLang="en-US" sz="1200" b="1" u="none" strike="noStrike" dirty="0">
                          <a:solidFill>
                            <a:schemeClr val="tx1"/>
                          </a:solidFill>
                          <a:effectLst/>
                          <a:latin typeface="Meiryo UI" panose="020B0604030504040204" pitchFamily="50" charset="-128"/>
                          <a:ea typeface="Meiryo UI" panose="020B0604030504040204" pitchFamily="50" charset="-128"/>
                        </a:rPr>
                        <a:t>今回</a:t>
                      </a:r>
                      <a:br>
                        <a:rPr lang="ja-JP" altLang="en-US" sz="1200" b="1" u="none" strike="noStrike" dirty="0">
                          <a:solidFill>
                            <a:schemeClr val="tx1"/>
                          </a:solidFill>
                          <a:effectLst/>
                          <a:latin typeface="Meiryo UI" panose="020B0604030504040204" pitchFamily="50" charset="-128"/>
                          <a:ea typeface="Meiryo UI" panose="020B0604030504040204" pitchFamily="50" charset="-128"/>
                        </a:rPr>
                      </a:br>
                      <a:r>
                        <a:rPr lang="ja-JP" altLang="en-US" sz="1200" b="1" u="none" strike="noStrike" dirty="0">
                          <a:solidFill>
                            <a:schemeClr val="tx1"/>
                          </a:solidFill>
                          <a:effectLst/>
                          <a:latin typeface="Meiryo UI" panose="020B0604030504040204" pitchFamily="50" charset="-128"/>
                          <a:ea typeface="Meiryo UI" panose="020B0604030504040204" pitchFamily="50" charset="-128"/>
                        </a:rPr>
                        <a:t>（案）</a:t>
                      </a:r>
                      <a:endParaRPr lang="ja-JP" altLang="en-US" sz="1200" b="1" i="0" u="none" strike="noStrike" dirty="0">
                        <a:solidFill>
                          <a:schemeClr val="tx1"/>
                        </a:solidFill>
                        <a:effectLst/>
                        <a:latin typeface="Meiryo UI" panose="020B0604030504040204" pitchFamily="50" charset="-128"/>
                        <a:ea typeface="Meiryo UI" panose="020B0604030504040204" pitchFamily="50" charset="-128"/>
                      </a:endParaRPr>
                    </a:p>
                  </a:txBody>
                  <a:tcPr marL="6092" marR="6092" marT="6092" marB="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4">
                        <a:lumMod val="60000"/>
                        <a:lumOff val="40000"/>
                      </a:schemeClr>
                    </a:solidFill>
                  </a:tcPr>
                </a:tc>
                <a:tc>
                  <a:txBody>
                    <a:bodyPr/>
                    <a:lstStyle/>
                    <a:p>
                      <a:pPr algn="ctr" fontAlgn="ctr"/>
                      <a:r>
                        <a:rPr lang="en-US" sz="1200" b="1" u="none" strike="noStrike" dirty="0">
                          <a:solidFill>
                            <a:schemeClr val="bg1"/>
                          </a:solidFill>
                          <a:effectLst/>
                          <a:latin typeface="Meiryo UI" panose="020B0604030504040204" pitchFamily="50" charset="-128"/>
                          <a:ea typeface="Meiryo UI" panose="020B0604030504040204" pitchFamily="50" charset="-128"/>
                        </a:rPr>
                        <a:t>H26</a:t>
                      </a:r>
                    </a:p>
                    <a:p>
                      <a:pPr algn="ctr" fontAlgn="ctr"/>
                      <a:r>
                        <a:rPr lang="ja-JP" altLang="en-US" sz="1000" b="1" i="0" u="none" strike="noStrike" dirty="0">
                          <a:solidFill>
                            <a:schemeClr val="bg1"/>
                          </a:solidFill>
                          <a:effectLst/>
                          <a:latin typeface="Meiryo UI" panose="020B0604030504040204" pitchFamily="50" charset="-128"/>
                          <a:ea typeface="Meiryo UI" panose="020B0604030504040204" pitchFamily="50" charset="-128"/>
                        </a:rPr>
                        <a:t>南トラ</a:t>
                      </a:r>
                      <a:endParaRPr lang="en-US" sz="1000" b="1" i="0" u="none" strike="noStrike" dirty="0">
                        <a:solidFill>
                          <a:schemeClr val="bg1"/>
                        </a:solidFill>
                        <a:effectLst/>
                        <a:latin typeface="Meiryo UI" panose="020B0604030504040204" pitchFamily="50" charset="-128"/>
                        <a:ea typeface="Meiryo UI" panose="020B0604030504040204" pitchFamily="50" charset="-128"/>
                      </a:endParaRPr>
                    </a:p>
                  </a:txBody>
                  <a:tcPr marL="6092" marR="6092" marT="6092" marB="0"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algn="ctr" fontAlgn="ctr"/>
                      <a:r>
                        <a:rPr lang="en-US" sz="1200" b="1" u="none" strike="noStrike" dirty="0">
                          <a:solidFill>
                            <a:schemeClr val="bg1"/>
                          </a:solidFill>
                          <a:effectLst/>
                          <a:latin typeface="Meiryo UI" panose="020B0604030504040204" pitchFamily="50" charset="-128"/>
                          <a:ea typeface="Meiryo UI" panose="020B0604030504040204" pitchFamily="50" charset="-128"/>
                        </a:rPr>
                        <a:t>H19</a:t>
                      </a:r>
                    </a:p>
                    <a:p>
                      <a:pPr algn="ctr" fontAlgn="ctr"/>
                      <a:r>
                        <a:rPr lang="ja-JP" altLang="en-US" sz="1000" b="1" i="0" u="none" strike="noStrike" dirty="0">
                          <a:solidFill>
                            <a:schemeClr val="bg1"/>
                          </a:solidFill>
                          <a:effectLst/>
                          <a:latin typeface="Meiryo UI" panose="020B0604030504040204" pitchFamily="50" charset="-128"/>
                          <a:ea typeface="Meiryo UI" panose="020B0604030504040204" pitchFamily="50" charset="-128"/>
                        </a:rPr>
                        <a:t>直下型</a:t>
                      </a:r>
                      <a:endParaRPr lang="en-US" sz="1000" b="1" i="0" u="none" strike="noStrike" dirty="0">
                        <a:solidFill>
                          <a:schemeClr val="bg1"/>
                        </a:solidFill>
                        <a:effectLst/>
                        <a:latin typeface="Meiryo UI" panose="020B0604030504040204" pitchFamily="50" charset="-128"/>
                        <a:ea typeface="Meiryo UI" panose="020B0604030504040204" pitchFamily="50" charset="-128"/>
                      </a:endParaRPr>
                    </a:p>
                  </a:txBody>
                  <a:tcPr marL="6092" marR="6092" marT="6092"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vMerge="1">
                  <a:txBody>
                    <a:bodyPr/>
                    <a:lstStyle/>
                    <a:p>
                      <a:pPr algn="ctr" fontAlgn="ctr"/>
                      <a:endParaRPr lang="en-US" sz="1000" b="1" i="0" u="none" strike="noStrike" dirty="0">
                        <a:solidFill>
                          <a:schemeClr val="bg1"/>
                        </a:solidFill>
                        <a:effectLst/>
                        <a:latin typeface="Meiryo UI" panose="020B0604030504040204" pitchFamily="50" charset="-128"/>
                        <a:ea typeface="Meiryo UI" panose="020B0604030504040204" pitchFamily="50" charset="-128"/>
                      </a:endParaRPr>
                    </a:p>
                  </a:txBody>
                  <a:tcPr marL="6092" marR="6092" marT="6092"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592995069"/>
                  </a:ext>
                </a:extLst>
              </a:tr>
              <a:tr h="320777">
                <a:tc rowSpan="3">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lang="ja-JP" altLang="en-US" sz="1200" u="none" strike="noStrike" dirty="0">
                          <a:effectLst/>
                          <a:latin typeface="Meiryo UI" panose="020B0604030504040204" pitchFamily="50" charset="-128"/>
                          <a:ea typeface="Meiryo UI" panose="020B0604030504040204" pitchFamily="50" charset="-128"/>
                        </a:rPr>
                        <a:t>経済被害</a:t>
                      </a:r>
                    </a:p>
                  </a:txBody>
                  <a:tcPr marL="6092" marR="6092" marT="6092" marB="0" vert="eaVert" anchor="ct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資産等の被害</a:t>
                      </a:r>
                    </a:p>
                  </a:txBody>
                  <a:tcPr marL="9525" marR="9525" marT="9525" marB="0" anchor="ctr">
                    <a:lnT w="38100" cap="flat" cmpd="sng" algn="ctr">
                      <a:solidFill>
                        <a:schemeClr val="bg1"/>
                      </a:solidFill>
                      <a:prstDash val="solid"/>
                      <a:round/>
                      <a:headEnd type="none" w="med" len="med"/>
                      <a:tailEnd type="none" w="med" len="med"/>
                    </a:lnT>
                  </a:tcPr>
                </a:tc>
                <a:tc>
                  <a:txBody>
                    <a:bodyPr/>
                    <a:lstStyle/>
                    <a:p>
                      <a:pPr algn="ctr"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T w="38100" cap="flat" cmpd="sng" algn="ctr">
                      <a:solidFill>
                        <a:schemeClr val="bg1"/>
                      </a:solidFill>
                      <a:prstDash val="solid"/>
                      <a:round/>
                      <a:headEnd type="none" w="med" len="med"/>
                      <a:tailEnd type="none" w="med" len="med"/>
                    </a:lnT>
                  </a:tcPr>
                </a:tc>
                <a:tc>
                  <a:txBody>
                    <a:bodyPr/>
                    <a:lstStyle/>
                    <a:p>
                      <a:pPr algn="ctr" fontAlgn="ctr"/>
                      <a:r>
                        <a:rPr lang="ja-JP" altLang="en-US" sz="1200" b="0" i="0" u="none" strike="noStrike">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T w="38100" cap="flat" cmpd="sng" algn="ctr">
                      <a:solidFill>
                        <a:schemeClr val="bg1"/>
                      </a:solidFill>
                      <a:prstDash val="solid"/>
                      <a:round/>
                      <a:headEnd type="none" w="med" len="med"/>
                      <a:tailEnd type="none" w="med" len="med"/>
                    </a:lnT>
                  </a:tcPr>
                </a:tc>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建物や家庭用品、事業所等の在庫等の資産の被害額</a:t>
                      </a:r>
                    </a:p>
                  </a:txBody>
                  <a:tcPr marL="9525" marR="9525" marT="9525" marB="0" anchor="ctr">
                    <a:lnT w="381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157574184"/>
                  </a:ext>
                </a:extLst>
              </a:tr>
              <a:tr h="287413">
                <a:tc vMerge="1">
                  <a:txBody>
                    <a:bodyPr/>
                    <a:lstStyle/>
                    <a:p>
                      <a:endParaRPr kumimoji="1" lang="ja-JP" altLang="en-US"/>
                    </a:p>
                  </a:txBody>
                  <a:tcPr/>
                </a:tc>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生産・サービス低下による影響</a:t>
                      </a:r>
                    </a:p>
                  </a:txBody>
                  <a:tcPr marL="9525" marR="9525" marT="9525" marB="0" anchor="ctr"/>
                </a:tc>
                <a:tc>
                  <a:txBody>
                    <a:bodyPr/>
                    <a:lstStyle/>
                    <a:p>
                      <a:pPr algn="ctr"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a:t>
                      </a:r>
                    </a:p>
                  </a:txBody>
                  <a:tcPr marL="9525" marR="9525" marT="9525" marB="0" anchor="ctr"/>
                </a:tc>
                <a:tc>
                  <a:txBody>
                    <a:bodyPr/>
                    <a:lstStyle/>
                    <a:p>
                      <a:pPr algn="ctr"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a:t>
                      </a:r>
                    </a:p>
                  </a:txBody>
                  <a:tcPr marL="9525" marR="9525" marT="9525" marB="0" anchor="ctr"/>
                </a:tc>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被災による府内総生産の喪失金額</a:t>
                      </a:r>
                    </a:p>
                  </a:txBody>
                  <a:tcPr marL="9525" marR="9525" marT="9525" marB="0" anchor="ctr"/>
                </a:tc>
                <a:extLst>
                  <a:ext uri="{0D108BD9-81ED-4DB2-BD59-A6C34878D82A}">
                    <a16:rowId xmlns:a16="http://schemas.microsoft.com/office/drawing/2014/main" val="3926092097"/>
                  </a:ext>
                </a:extLst>
              </a:tr>
              <a:tr h="320777">
                <a:tc vMerge="1">
                  <a:txBody>
                    <a:bodyPr/>
                    <a:lstStyle/>
                    <a:p>
                      <a:pPr algn="l" fontAlgn="ct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6092" marR="6092" marT="6092" marB="0" anchor="ctr">
                    <a:lnT w="12700" cap="flat" cmpd="sng" algn="ctr">
                      <a:solidFill>
                        <a:schemeClr val="bg1"/>
                      </a:solidFill>
                      <a:prstDash val="solid"/>
                      <a:round/>
                      <a:headEnd type="none" w="med" len="med"/>
                      <a:tailEnd type="none" w="med" len="med"/>
                    </a:lnT>
                  </a:tcPr>
                </a:tc>
                <a:tc>
                  <a:txBody>
                    <a:bodyPr/>
                    <a:lstStyle/>
                    <a:p>
                      <a:pPr algn="l" fontAlgn="ctr"/>
                      <a:r>
                        <a:rPr kumimoji="1" lang="ja-JP" altLang="en-US" sz="1200" dirty="0">
                          <a:latin typeface="Meiryo UI" panose="020B0604030504040204" pitchFamily="50" charset="-128"/>
                          <a:ea typeface="Meiryo UI" panose="020B0604030504040204" pitchFamily="50" charset="-128"/>
                        </a:rPr>
                        <a:t>交通寸断による影響</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ctr"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T w="12700" cap="flat" cmpd="sng" algn="ctr">
                      <a:solidFill>
                        <a:schemeClr val="bg1"/>
                      </a:solidFill>
                      <a:prstDash val="solid"/>
                      <a:round/>
                      <a:headEnd type="none" w="med" len="med"/>
                      <a:tailEnd type="none" w="med" len="med"/>
                    </a:lnT>
                  </a:tcPr>
                </a:tc>
                <a:tc>
                  <a:txBody>
                    <a:bodyPr/>
                    <a:lstStyle/>
                    <a:p>
                      <a:pPr algn="ctr"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a:t>
                      </a:r>
                    </a:p>
                  </a:txBody>
                  <a:tcPr marL="9525" marR="9525" marT="9525" marB="0" anchor="ctr"/>
                </a:tc>
                <a:tc>
                  <a:txBody>
                    <a:bodyPr/>
                    <a:lstStyle/>
                    <a:p>
                      <a:pPr algn="ctr"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a:t>
                      </a:r>
                    </a:p>
                  </a:txBody>
                  <a:tcPr marL="9525" marR="9525" marT="9525" marB="0" anchor="ctr"/>
                </a:tc>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上下水道、道路、港湾、漁港の復旧や災害廃棄物の処理に要する費用</a:t>
                      </a:r>
                    </a:p>
                  </a:txBody>
                  <a:tcPr marL="9525" marR="9525" marT="9525" marB="0" anchor="ctr"/>
                </a:tc>
                <a:extLst>
                  <a:ext uri="{0D108BD9-81ED-4DB2-BD59-A6C34878D82A}">
                    <a16:rowId xmlns:a16="http://schemas.microsoft.com/office/drawing/2014/main" val="1804545952"/>
                  </a:ext>
                </a:extLst>
              </a:tr>
            </a:tbl>
          </a:graphicData>
        </a:graphic>
      </p:graphicFrame>
      <p:sp>
        <p:nvSpPr>
          <p:cNvPr id="17" name="角丸四角形 15">
            <a:extLst>
              <a:ext uri="{FF2B5EF4-FFF2-40B4-BE49-F238E27FC236}">
                <a16:creationId xmlns:a16="http://schemas.microsoft.com/office/drawing/2014/main" id="{3A0F62D4-CEB6-4C30-9894-398BC3C67219}"/>
              </a:ext>
            </a:extLst>
          </p:cNvPr>
          <p:cNvSpPr/>
          <p:nvPr/>
        </p:nvSpPr>
        <p:spPr>
          <a:xfrm>
            <a:off x="67210" y="480601"/>
            <a:ext cx="2361665" cy="321972"/>
          </a:xfrm>
          <a:prstGeom prst="roundRect">
            <a:avLst>
              <a:gd name="adj" fmla="val 20973"/>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a:latin typeface="Meiryo UI" panose="020B0604030504040204" pitchFamily="50" charset="-128"/>
                <a:ea typeface="Meiryo UI" panose="020B0604030504040204" pitchFamily="50" charset="-128"/>
              </a:rPr>
              <a:t>その他の被害項目（案）</a:t>
            </a:r>
            <a:endParaRPr kumimoji="1" lang="ja-JP" altLang="en-US" sz="16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6147086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88A302-88DE-F06C-96D2-1D167A349C7C}"/>
            </a:ext>
          </a:extLst>
        </p:cNvPr>
        <p:cNvGrpSpPr/>
        <p:nvPr/>
      </p:nvGrpSpPr>
      <p:grpSpPr>
        <a:xfrm>
          <a:off x="0" y="0"/>
          <a:ext cx="0" cy="0"/>
          <a:chOff x="0" y="0"/>
          <a:chExt cx="0" cy="0"/>
        </a:xfrm>
      </p:grpSpPr>
      <p:sp>
        <p:nvSpPr>
          <p:cNvPr id="2" name="正方形/長方形 1">
            <a:extLst>
              <a:ext uri="{FF2B5EF4-FFF2-40B4-BE49-F238E27FC236}">
                <a16:creationId xmlns:a16="http://schemas.microsoft.com/office/drawing/2014/main" id="{A87019B3-A325-037B-400A-BB0D902C76AC}"/>
              </a:ext>
            </a:extLst>
          </p:cNvPr>
          <p:cNvSpPr/>
          <p:nvPr/>
        </p:nvSpPr>
        <p:spPr>
          <a:xfrm>
            <a:off x="0" y="0"/>
            <a:ext cx="9144000" cy="425003"/>
          </a:xfrm>
          <a:prstGeom prst="rect">
            <a:avLst/>
          </a:prstGeom>
          <a:gradFill>
            <a:gsLst>
              <a:gs pos="0">
                <a:schemeClr val="accent1">
                  <a:lumMod val="5000"/>
                  <a:lumOff val="95000"/>
                </a:schemeClr>
              </a:gs>
              <a:gs pos="75000">
                <a:srgbClr val="00B050"/>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2000" dirty="0">
                <a:latin typeface="Meiryo UI" panose="020B0604030504040204" pitchFamily="50" charset="-128"/>
                <a:ea typeface="Meiryo UI" panose="020B0604030504040204" pitchFamily="50" charset="-128"/>
              </a:rPr>
              <a:t>4</a:t>
            </a:r>
            <a:r>
              <a:rPr lang="ja-JP" altLang="en-US" sz="2000" dirty="0">
                <a:latin typeface="Meiryo UI" panose="020B0604030504040204" pitchFamily="50" charset="-128"/>
                <a:ea typeface="Meiryo UI" panose="020B0604030504040204" pitchFamily="50" charset="-128"/>
              </a:rPr>
              <a:t>．被害想定の項目について</a:t>
            </a:r>
            <a:endParaRPr lang="en-US" altLang="ja-JP" sz="2000" dirty="0">
              <a:latin typeface="Meiryo UI" panose="020B0604030504040204" pitchFamily="50" charset="-128"/>
              <a:ea typeface="Meiryo UI" panose="020B0604030504040204" pitchFamily="50" charset="-128"/>
            </a:endParaRPr>
          </a:p>
        </p:txBody>
      </p:sp>
      <p:sp>
        <p:nvSpPr>
          <p:cNvPr id="5" name="正方形/長方形 4">
            <a:extLst>
              <a:ext uri="{FF2B5EF4-FFF2-40B4-BE49-F238E27FC236}">
                <a16:creationId xmlns:a16="http://schemas.microsoft.com/office/drawing/2014/main" id="{9A7C9C43-8714-01F1-B5AC-7CB80B438BA1}"/>
              </a:ext>
            </a:extLst>
          </p:cNvPr>
          <p:cNvSpPr/>
          <p:nvPr/>
        </p:nvSpPr>
        <p:spPr>
          <a:xfrm>
            <a:off x="140043" y="634314"/>
            <a:ext cx="8863914" cy="6145427"/>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角丸四角形 15">
            <a:extLst>
              <a:ext uri="{FF2B5EF4-FFF2-40B4-BE49-F238E27FC236}">
                <a16:creationId xmlns:a16="http://schemas.microsoft.com/office/drawing/2014/main" id="{B6A041F6-9A0E-6135-698E-B28A1554E0D0}"/>
              </a:ext>
            </a:extLst>
          </p:cNvPr>
          <p:cNvSpPr/>
          <p:nvPr/>
        </p:nvSpPr>
        <p:spPr>
          <a:xfrm>
            <a:off x="67210" y="480601"/>
            <a:ext cx="2485490" cy="321972"/>
          </a:xfrm>
          <a:prstGeom prst="roundRect">
            <a:avLst>
              <a:gd name="adj" fmla="val 20973"/>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latin typeface="Meiryo UI" panose="020B0604030504040204" pitchFamily="50" charset="-128"/>
                <a:ea typeface="Meiryo UI" panose="020B0604030504040204" pitchFamily="50" charset="-128"/>
              </a:rPr>
              <a:t>地域別の被害項目（案）</a:t>
            </a:r>
          </a:p>
        </p:txBody>
      </p:sp>
      <p:sp>
        <p:nvSpPr>
          <p:cNvPr id="7" name="スライド番号プレースホルダー 6">
            <a:extLst>
              <a:ext uri="{FF2B5EF4-FFF2-40B4-BE49-F238E27FC236}">
                <a16:creationId xmlns:a16="http://schemas.microsoft.com/office/drawing/2014/main" id="{71FBF474-1C98-EB9A-2A21-07D2E6FF9C7B}"/>
              </a:ext>
            </a:extLst>
          </p:cNvPr>
          <p:cNvSpPr>
            <a:spLocks noGrp="1"/>
          </p:cNvSpPr>
          <p:nvPr>
            <p:ph type="sldNum" sz="quarter" idx="12"/>
          </p:nvPr>
        </p:nvSpPr>
        <p:spPr>
          <a:xfrm>
            <a:off x="7019390" y="6379501"/>
            <a:ext cx="2057400" cy="365125"/>
          </a:xfrm>
        </p:spPr>
        <p:txBody>
          <a:bodyPr/>
          <a:lstStyle/>
          <a:p>
            <a:fld id="{72ACC13A-C490-4578-9842-9594D494F206}" type="slidenum">
              <a:rPr kumimoji="1" lang="ja-JP" altLang="en-US" sz="1200" smtClean="0">
                <a:latin typeface="Meiryo UI" panose="020B0604030504040204" pitchFamily="50" charset="-128"/>
                <a:ea typeface="Meiryo UI" panose="020B0604030504040204" pitchFamily="50" charset="-128"/>
              </a:rPr>
              <a:t>27</a:t>
            </a:fld>
            <a:endParaRPr kumimoji="1" lang="ja-JP" altLang="en-US" sz="1200" dirty="0">
              <a:latin typeface="Meiryo UI" panose="020B0604030504040204" pitchFamily="50" charset="-128"/>
              <a:ea typeface="Meiryo UI" panose="020B0604030504040204" pitchFamily="50" charset="-128"/>
            </a:endParaRPr>
          </a:p>
        </p:txBody>
      </p:sp>
      <p:sp>
        <p:nvSpPr>
          <p:cNvPr id="8" name="四角形: 角を丸くする 4">
            <a:extLst>
              <a:ext uri="{FF2B5EF4-FFF2-40B4-BE49-F238E27FC236}">
                <a16:creationId xmlns:a16="http://schemas.microsoft.com/office/drawing/2014/main" id="{897D6FC4-B245-429E-BF56-D3649B22BBD1}"/>
              </a:ext>
            </a:extLst>
          </p:cNvPr>
          <p:cNvSpPr/>
          <p:nvPr/>
        </p:nvSpPr>
        <p:spPr>
          <a:xfrm>
            <a:off x="329749" y="4280121"/>
            <a:ext cx="8566951" cy="1480332"/>
          </a:xfrm>
          <a:prstGeom prst="roundRect">
            <a:avLst>
              <a:gd name="adj" fmla="val 7820"/>
            </a:avLst>
          </a:prstGeom>
          <a:solidFill>
            <a:schemeClr val="accent6">
              <a:lumMod val="40000"/>
              <a:lumOff val="60000"/>
            </a:schemeClr>
          </a:solidFill>
          <a:ln w="6350">
            <a:headEnd type="triangle"/>
          </a:ln>
        </p:spPr>
        <p:style>
          <a:lnRef idx="1">
            <a:schemeClr val="dk1"/>
          </a:lnRef>
          <a:fillRef idx="0">
            <a:schemeClr val="dk1"/>
          </a:fillRef>
          <a:effectRef idx="0">
            <a:schemeClr val="dk1"/>
          </a:effectRef>
          <a:fontRef idx="minor">
            <a:schemeClr val="tx1"/>
          </a:fontRef>
        </p:style>
        <p:txBody>
          <a:bodyPr rtlCol="0" anchor="t"/>
          <a:lstStyle/>
          <a:p>
            <a:pPr marL="216000" indent="-216000">
              <a:buFont typeface="Wingdings" panose="05000000000000000000" pitchFamily="2" charset="2"/>
              <a:buChar char="l"/>
            </a:pPr>
            <a:r>
              <a:rPr kumimoji="1" lang="ja-JP" altLang="en-US" sz="1400" b="1" dirty="0">
                <a:solidFill>
                  <a:srgbClr val="FF0000"/>
                </a:solidFill>
                <a:latin typeface="Meiryo UI" panose="020B0604030504040204" pitchFamily="50" charset="-128"/>
                <a:ea typeface="Meiryo UI" panose="020B0604030504040204" pitchFamily="50" charset="-128"/>
              </a:rPr>
              <a:t>超高層オフィスビル街、タワーマンション</a:t>
            </a:r>
            <a:r>
              <a:rPr kumimoji="1" lang="ja-JP" altLang="en-US" sz="1400" b="1" dirty="0">
                <a:latin typeface="Meiryo UI" panose="020B0604030504040204" pitchFamily="50" charset="-128"/>
                <a:ea typeface="Meiryo UI" panose="020B0604030504040204" pitchFamily="50" charset="-128"/>
              </a:rPr>
              <a:t>について、本検討部会において意見をいただいており、新たに様相として整理し、今後災害シナリオへの反映を視野に、記載内容の検討を行う。</a:t>
            </a:r>
            <a:endParaRPr kumimoji="1" lang="en-US" altLang="ja-JP" sz="1400" b="1" dirty="0">
              <a:latin typeface="Meiryo UI" panose="020B0604030504040204" pitchFamily="50" charset="-128"/>
              <a:ea typeface="Meiryo UI" panose="020B0604030504040204" pitchFamily="50" charset="-128"/>
            </a:endParaRPr>
          </a:p>
          <a:p>
            <a:pPr marL="216000" indent="-216000">
              <a:buFont typeface="Wingdings" panose="05000000000000000000" pitchFamily="2" charset="2"/>
              <a:buChar char="l"/>
            </a:pPr>
            <a:r>
              <a:rPr kumimoji="1" lang="ja-JP" altLang="en-US" sz="1400" b="1" dirty="0">
                <a:solidFill>
                  <a:srgbClr val="FF0000"/>
                </a:solidFill>
                <a:latin typeface="Meiryo UI" panose="020B0604030504040204" pitchFamily="50" charset="-128"/>
                <a:ea typeface="Meiryo UI" panose="020B0604030504040204" pitchFamily="50" charset="-128"/>
              </a:rPr>
              <a:t>密集市街地</a:t>
            </a:r>
            <a:r>
              <a:rPr kumimoji="1" lang="ja-JP" altLang="en-US" sz="1400" b="1" dirty="0">
                <a:latin typeface="Meiryo UI" panose="020B0604030504040204" pitchFamily="50" charset="-128"/>
                <a:ea typeface="Meiryo UI" panose="020B0604030504040204" pitchFamily="50" charset="-128"/>
              </a:rPr>
              <a:t>の被害について、能登半島地震でも輪島市の朝市通りで火災により大きな被害が発生しており、今回、新たに様相として整理し、今後災害シナリオへの反映を視野に、記載内容の検討を行う。</a:t>
            </a:r>
            <a:endParaRPr kumimoji="1" lang="en-US" altLang="ja-JP" sz="1400" b="1" dirty="0">
              <a:latin typeface="Meiryo UI" panose="020B0604030504040204" pitchFamily="50" charset="-128"/>
              <a:ea typeface="Meiryo UI" panose="020B0604030504040204" pitchFamily="50" charset="-128"/>
            </a:endParaRPr>
          </a:p>
          <a:p>
            <a:pPr marL="216000" indent="-216000">
              <a:buFont typeface="Wingdings" panose="05000000000000000000" pitchFamily="2" charset="2"/>
              <a:buChar char="l"/>
            </a:pPr>
            <a:r>
              <a:rPr lang="ja-JP" altLang="en-US" sz="1400" b="1" dirty="0">
                <a:solidFill>
                  <a:srgbClr val="FF0000"/>
                </a:solidFill>
                <a:latin typeface="Meiryo UI" panose="020B0604030504040204" pitchFamily="50" charset="-128"/>
                <a:ea typeface="Meiryo UI" panose="020B0604030504040204" pitchFamily="50" charset="-128"/>
              </a:rPr>
              <a:t>山間部</a:t>
            </a:r>
            <a:r>
              <a:rPr lang="ja-JP" altLang="en-US" sz="1400" b="1" dirty="0">
                <a:latin typeface="Meiryo UI" panose="020B0604030504040204" pitchFamily="50" charset="-128"/>
                <a:ea typeface="Meiryo UI" panose="020B0604030504040204" pitchFamily="50" charset="-128"/>
              </a:rPr>
              <a:t>の被害について、能登半島地震でも斜面の崩壊による道路閉塞による交通機能への影響が発生しており、今回、新たに様相として整理し、今後災害シナリオへの反映を視野に、記載内容の検討を行う。</a:t>
            </a:r>
          </a:p>
        </p:txBody>
      </p:sp>
      <p:sp>
        <p:nvSpPr>
          <p:cNvPr id="55" name="正方形/長方形 54">
            <a:extLst>
              <a:ext uri="{FF2B5EF4-FFF2-40B4-BE49-F238E27FC236}">
                <a16:creationId xmlns:a16="http://schemas.microsoft.com/office/drawing/2014/main" id="{100B1CE4-9C20-4C0B-A35A-A8ABA1A1569B}"/>
              </a:ext>
            </a:extLst>
          </p:cNvPr>
          <p:cNvSpPr/>
          <p:nvPr/>
        </p:nvSpPr>
        <p:spPr>
          <a:xfrm>
            <a:off x="7019390" y="767938"/>
            <a:ext cx="1982087" cy="3893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200" dirty="0">
                <a:solidFill>
                  <a:schemeClr val="tx1"/>
                </a:solidFill>
                <a:latin typeface="Meiryo UI" panose="020B0604030504040204" pitchFamily="50" charset="-128"/>
                <a:ea typeface="Meiryo UI" panose="020B0604030504040204" pitchFamily="50" charset="-128"/>
              </a:rPr>
              <a:t>●　 ：定量評価項目</a:t>
            </a:r>
            <a:endParaRPr kumimoji="1" lang="en-US" altLang="ja-JP" sz="1200" dirty="0">
              <a:solidFill>
                <a:schemeClr val="tx1"/>
              </a:solidFill>
              <a:latin typeface="Meiryo UI" panose="020B0604030504040204" pitchFamily="50" charset="-128"/>
              <a:ea typeface="Meiryo UI" panose="020B0604030504040204" pitchFamily="50" charset="-128"/>
            </a:endParaRPr>
          </a:p>
          <a:p>
            <a:r>
              <a:rPr lang="ja-JP" altLang="en-US" sz="1200" dirty="0">
                <a:solidFill>
                  <a:schemeClr val="tx1"/>
                </a:solidFill>
                <a:latin typeface="Meiryo UI" panose="020B0604030504040204" pitchFamily="50" charset="-128"/>
                <a:ea typeface="Meiryo UI" panose="020B0604030504040204" pitchFamily="50" charset="-128"/>
              </a:rPr>
              <a:t>様相：様相として示す項目</a:t>
            </a:r>
            <a:endParaRPr kumimoji="1" lang="en-US" altLang="ja-JP" sz="1200" dirty="0">
              <a:solidFill>
                <a:schemeClr val="tx1"/>
              </a:solidFill>
              <a:latin typeface="Meiryo UI" panose="020B0604030504040204" pitchFamily="50" charset="-128"/>
              <a:ea typeface="Meiryo UI" panose="020B0604030504040204" pitchFamily="50" charset="-128"/>
            </a:endParaRPr>
          </a:p>
        </p:txBody>
      </p:sp>
      <p:graphicFrame>
        <p:nvGraphicFramePr>
          <p:cNvPr id="12" name="表 11">
            <a:extLst>
              <a:ext uri="{FF2B5EF4-FFF2-40B4-BE49-F238E27FC236}">
                <a16:creationId xmlns:a16="http://schemas.microsoft.com/office/drawing/2014/main" id="{A74714E7-EF08-4C45-BC54-A096BDB3FE63}"/>
              </a:ext>
            </a:extLst>
          </p:cNvPr>
          <p:cNvGraphicFramePr>
            <a:graphicFrameLocks noGrp="1"/>
          </p:cNvGraphicFramePr>
          <p:nvPr>
            <p:extLst>
              <p:ext uri="{D42A27DB-BD31-4B8C-83A1-F6EECF244321}">
                <p14:modId xmlns:p14="http://schemas.microsoft.com/office/powerpoint/2010/main" val="1472522973"/>
              </p:ext>
            </p:extLst>
          </p:nvPr>
        </p:nvGraphicFramePr>
        <p:xfrm>
          <a:off x="329749" y="1243402"/>
          <a:ext cx="8566951" cy="2990931"/>
        </p:xfrm>
        <a:graphic>
          <a:graphicData uri="http://schemas.openxmlformats.org/drawingml/2006/table">
            <a:tbl>
              <a:tblPr firstRow="1" bandCol="1">
                <a:tableStyleId>{5C22544A-7EE6-4342-B048-85BDC9FD1C3A}</a:tableStyleId>
              </a:tblPr>
              <a:tblGrid>
                <a:gridCol w="319595">
                  <a:extLst>
                    <a:ext uri="{9D8B030D-6E8A-4147-A177-3AD203B41FA5}">
                      <a16:colId xmlns:a16="http://schemas.microsoft.com/office/drawing/2014/main" val="2097511136"/>
                    </a:ext>
                  </a:extLst>
                </a:gridCol>
                <a:gridCol w="2308194">
                  <a:extLst>
                    <a:ext uri="{9D8B030D-6E8A-4147-A177-3AD203B41FA5}">
                      <a16:colId xmlns:a16="http://schemas.microsoft.com/office/drawing/2014/main" val="415934356"/>
                    </a:ext>
                  </a:extLst>
                </a:gridCol>
                <a:gridCol w="585927">
                  <a:extLst>
                    <a:ext uri="{9D8B030D-6E8A-4147-A177-3AD203B41FA5}">
                      <a16:colId xmlns:a16="http://schemas.microsoft.com/office/drawing/2014/main" val="2861564238"/>
                    </a:ext>
                  </a:extLst>
                </a:gridCol>
                <a:gridCol w="594803">
                  <a:extLst>
                    <a:ext uri="{9D8B030D-6E8A-4147-A177-3AD203B41FA5}">
                      <a16:colId xmlns:a16="http://schemas.microsoft.com/office/drawing/2014/main" val="2529642703"/>
                    </a:ext>
                  </a:extLst>
                </a:gridCol>
                <a:gridCol w="541538">
                  <a:extLst>
                    <a:ext uri="{9D8B030D-6E8A-4147-A177-3AD203B41FA5}">
                      <a16:colId xmlns:a16="http://schemas.microsoft.com/office/drawing/2014/main" val="4279418861"/>
                    </a:ext>
                  </a:extLst>
                </a:gridCol>
                <a:gridCol w="4216894">
                  <a:extLst>
                    <a:ext uri="{9D8B030D-6E8A-4147-A177-3AD203B41FA5}">
                      <a16:colId xmlns:a16="http://schemas.microsoft.com/office/drawing/2014/main" val="1550362293"/>
                    </a:ext>
                  </a:extLst>
                </a:gridCol>
              </a:tblGrid>
              <a:tr h="186019">
                <a:tc rowSpan="2">
                  <a:txBody>
                    <a:bodyPr/>
                    <a:lstStyle/>
                    <a:p>
                      <a:pPr algn="ctr" fontAlgn="ctr"/>
                      <a:r>
                        <a:rPr lang="ja-JP" altLang="en-US" sz="1200" b="1" i="0" u="none" strike="noStrike" dirty="0">
                          <a:solidFill>
                            <a:schemeClr val="bg1"/>
                          </a:solidFill>
                          <a:effectLst/>
                          <a:latin typeface="Meiryo UI" panose="020B0604030504040204" pitchFamily="50" charset="-128"/>
                          <a:ea typeface="Meiryo UI" panose="020B0604030504040204" pitchFamily="50" charset="-128"/>
                        </a:rPr>
                        <a:t>項目</a:t>
                      </a:r>
                      <a:endParaRPr lang="zh-TW" altLang="en-US" sz="1200" b="1" i="0" u="none" strike="noStrike" dirty="0">
                        <a:solidFill>
                          <a:schemeClr val="bg1"/>
                        </a:solidFill>
                        <a:effectLst/>
                        <a:latin typeface="Meiryo UI" panose="020B0604030504040204" pitchFamily="50" charset="-128"/>
                        <a:ea typeface="Meiryo UI" panose="020B0604030504040204" pitchFamily="50" charset="-128"/>
                      </a:endParaRPr>
                    </a:p>
                  </a:txBody>
                  <a:tcPr marL="6092" marR="6092" marT="6092" marB="0" anchor="ctr">
                    <a:lnR w="127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tcPr>
                </a:tc>
                <a:tc rowSpan="2">
                  <a:txBody>
                    <a:bodyPr/>
                    <a:lstStyle/>
                    <a:p>
                      <a:pPr algn="ctr" fontAlgn="ctr"/>
                      <a:r>
                        <a:rPr lang="zh-TW" altLang="en-US" sz="1200" u="none" strike="noStrike" dirty="0">
                          <a:effectLst/>
                          <a:latin typeface="Meiryo UI" panose="020B0604030504040204" pitchFamily="50" charset="-128"/>
                          <a:ea typeface="Meiryo UI" panose="020B0604030504040204" pitchFamily="50" charset="-128"/>
                        </a:rPr>
                        <a:t>被害想定項目</a:t>
                      </a:r>
                      <a:endParaRPr lang="zh-TW" altLang="en-US" sz="1200" b="1" i="0" u="none" strike="noStrike" dirty="0">
                        <a:solidFill>
                          <a:srgbClr val="000000"/>
                        </a:solidFill>
                        <a:effectLst/>
                        <a:latin typeface="Meiryo UI" panose="020B0604030504040204" pitchFamily="50" charset="-128"/>
                        <a:ea typeface="Meiryo UI" panose="020B0604030504040204" pitchFamily="50" charset="-128"/>
                      </a:endParaRPr>
                    </a:p>
                  </a:txBody>
                  <a:tcPr marL="6092" marR="6092" marT="609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tcPr>
                </a:tc>
                <a:tc gridSpan="3">
                  <a:txBody>
                    <a:bodyPr/>
                    <a:lstStyle/>
                    <a:p>
                      <a:pPr algn="ctr" fontAlgn="ctr"/>
                      <a:r>
                        <a:rPr lang="ja-JP" altLang="en-US" sz="1200" u="none" strike="noStrike" dirty="0">
                          <a:effectLst/>
                          <a:latin typeface="Meiryo UI" panose="020B0604030504040204" pitchFamily="50" charset="-128"/>
                          <a:ea typeface="Meiryo UI" panose="020B0604030504040204" pitchFamily="50" charset="-128"/>
                        </a:rPr>
                        <a:t>大阪府</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6092" marR="6092" marT="609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rowSpan="2">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lang="ja-JP" altLang="en-US" sz="1200" b="1" i="0" u="none" strike="noStrike" dirty="0">
                          <a:solidFill>
                            <a:schemeClr val="bg1"/>
                          </a:solidFill>
                          <a:effectLst/>
                          <a:latin typeface="Meiryo UI" panose="020B0604030504040204" pitchFamily="50" charset="-128"/>
                          <a:ea typeface="Meiryo UI" panose="020B0604030504040204" pitchFamily="50" charset="-128"/>
                        </a:rPr>
                        <a:t>項目の内容</a:t>
                      </a:r>
                    </a:p>
                  </a:txBody>
                  <a:tcPr marL="6092" marR="6092" marT="6092" marB="0" anchor="ctr">
                    <a:lnL w="127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277155700"/>
                  </a:ext>
                </a:extLst>
              </a:tr>
              <a:tr h="366040">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ja-JP" altLang="en-US" sz="1200" b="1" u="none" strike="noStrike" dirty="0">
                          <a:solidFill>
                            <a:schemeClr val="tx1"/>
                          </a:solidFill>
                          <a:effectLst/>
                          <a:latin typeface="Meiryo UI" panose="020B0604030504040204" pitchFamily="50" charset="-128"/>
                          <a:ea typeface="Meiryo UI" panose="020B0604030504040204" pitchFamily="50" charset="-128"/>
                        </a:rPr>
                        <a:t>今回</a:t>
                      </a:r>
                      <a:br>
                        <a:rPr lang="ja-JP" altLang="en-US" sz="1200" b="1" u="none" strike="noStrike" dirty="0">
                          <a:solidFill>
                            <a:schemeClr val="tx1"/>
                          </a:solidFill>
                          <a:effectLst/>
                          <a:latin typeface="Meiryo UI" panose="020B0604030504040204" pitchFamily="50" charset="-128"/>
                          <a:ea typeface="Meiryo UI" panose="020B0604030504040204" pitchFamily="50" charset="-128"/>
                        </a:rPr>
                      </a:br>
                      <a:r>
                        <a:rPr lang="ja-JP" altLang="en-US" sz="1200" b="1" u="none" strike="noStrike" dirty="0">
                          <a:solidFill>
                            <a:schemeClr val="tx1"/>
                          </a:solidFill>
                          <a:effectLst/>
                          <a:latin typeface="Meiryo UI" panose="020B0604030504040204" pitchFamily="50" charset="-128"/>
                          <a:ea typeface="Meiryo UI" panose="020B0604030504040204" pitchFamily="50" charset="-128"/>
                        </a:rPr>
                        <a:t>（案）</a:t>
                      </a:r>
                      <a:endParaRPr lang="ja-JP" altLang="en-US" sz="1200" b="1" i="0" u="none" strike="noStrike" dirty="0">
                        <a:solidFill>
                          <a:schemeClr val="tx1"/>
                        </a:solidFill>
                        <a:effectLst/>
                        <a:latin typeface="Meiryo UI" panose="020B0604030504040204" pitchFamily="50" charset="-128"/>
                        <a:ea typeface="Meiryo UI" panose="020B0604030504040204" pitchFamily="50" charset="-128"/>
                      </a:endParaRPr>
                    </a:p>
                  </a:txBody>
                  <a:tcPr marL="6092" marR="6092" marT="6092" marB="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4">
                        <a:lumMod val="60000"/>
                        <a:lumOff val="40000"/>
                      </a:schemeClr>
                    </a:solidFill>
                  </a:tcPr>
                </a:tc>
                <a:tc>
                  <a:txBody>
                    <a:bodyPr/>
                    <a:lstStyle/>
                    <a:p>
                      <a:pPr algn="ctr" fontAlgn="ctr"/>
                      <a:r>
                        <a:rPr lang="en-US" sz="1200" b="1" u="none" strike="noStrike" dirty="0">
                          <a:solidFill>
                            <a:schemeClr val="bg1"/>
                          </a:solidFill>
                          <a:effectLst/>
                          <a:latin typeface="Meiryo UI" panose="020B0604030504040204" pitchFamily="50" charset="-128"/>
                          <a:ea typeface="Meiryo UI" panose="020B0604030504040204" pitchFamily="50" charset="-128"/>
                        </a:rPr>
                        <a:t>H26</a:t>
                      </a:r>
                    </a:p>
                    <a:p>
                      <a:pPr algn="ctr" fontAlgn="ctr"/>
                      <a:r>
                        <a:rPr lang="ja-JP" altLang="en-US" sz="1000" b="1" i="0" u="none" strike="noStrike" dirty="0">
                          <a:solidFill>
                            <a:schemeClr val="bg1"/>
                          </a:solidFill>
                          <a:effectLst/>
                          <a:latin typeface="Meiryo UI" panose="020B0604030504040204" pitchFamily="50" charset="-128"/>
                          <a:ea typeface="Meiryo UI" panose="020B0604030504040204" pitchFamily="50" charset="-128"/>
                        </a:rPr>
                        <a:t>南トラ</a:t>
                      </a:r>
                      <a:endParaRPr lang="en-US" sz="1000" b="1" i="0" u="none" strike="noStrike" dirty="0">
                        <a:solidFill>
                          <a:schemeClr val="bg1"/>
                        </a:solidFill>
                        <a:effectLst/>
                        <a:latin typeface="Meiryo UI" panose="020B0604030504040204" pitchFamily="50" charset="-128"/>
                        <a:ea typeface="Meiryo UI" panose="020B0604030504040204" pitchFamily="50" charset="-128"/>
                      </a:endParaRPr>
                    </a:p>
                  </a:txBody>
                  <a:tcPr marL="6092" marR="6092" marT="6092" marB="0"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algn="ctr" fontAlgn="ctr"/>
                      <a:r>
                        <a:rPr lang="en-US" sz="1200" b="1" u="none" strike="noStrike" dirty="0">
                          <a:solidFill>
                            <a:schemeClr val="bg1"/>
                          </a:solidFill>
                          <a:effectLst/>
                          <a:latin typeface="Meiryo UI" panose="020B0604030504040204" pitchFamily="50" charset="-128"/>
                          <a:ea typeface="Meiryo UI" panose="020B0604030504040204" pitchFamily="50" charset="-128"/>
                        </a:rPr>
                        <a:t>H19</a:t>
                      </a:r>
                    </a:p>
                    <a:p>
                      <a:pPr algn="ctr" fontAlgn="ctr"/>
                      <a:r>
                        <a:rPr lang="ja-JP" altLang="en-US" sz="1000" b="1" i="0" u="none" strike="noStrike" dirty="0">
                          <a:solidFill>
                            <a:schemeClr val="bg1"/>
                          </a:solidFill>
                          <a:effectLst/>
                          <a:latin typeface="Meiryo UI" panose="020B0604030504040204" pitchFamily="50" charset="-128"/>
                          <a:ea typeface="Meiryo UI" panose="020B0604030504040204" pitchFamily="50" charset="-128"/>
                        </a:rPr>
                        <a:t>直下型</a:t>
                      </a:r>
                      <a:endParaRPr lang="en-US" sz="1000" b="1" i="0" u="none" strike="noStrike" dirty="0">
                        <a:solidFill>
                          <a:schemeClr val="bg1"/>
                        </a:solidFill>
                        <a:effectLst/>
                        <a:latin typeface="Meiryo UI" panose="020B0604030504040204" pitchFamily="50" charset="-128"/>
                        <a:ea typeface="Meiryo UI" panose="020B0604030504040204" pitchFamily="50" charset="-128"/>
                      </a:endParaRPr>
                    </a:p>
                  </a:txBody>
                  <a:tcPr marL="6092" marR="6092" marT="6092"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vMerge="1">
                  <a:txBody>
                    <a:bodyPr/>
                    <a:lstStyle/>
                    <a:p>
                      <a:pPr algn="ctr" fontAlgn="ctr"/>
                      <a:endParaRPr lang="en-US" sz="1000" b="1" i="0" u="none" strike="noStrike" dirty="0">
                        <a:solidFill>
                          <a:schemeClr val="bg1"/>
                        </a:solidFill>
                        <a:effectLst/>
                        <a:latin typeface="Meiryo UI" panose="020B0604030504040204" pitchFamily="50" charset="-128"/>
                        <a:ea typeface="Meiryo UI" panose="020B0604030504040204" pitchFamily="50" charset="-128"/>
                      </a:endParaRPr>
                    </a:p>
                  </a:txBody>
                  <a:tcPr marL="6092" marR="6092" marT="6092"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592995069"/>
                  </a:ext>
                </a:extLst>
              </a:tr>
              <a:tr h="320777">
                <a:tc rowSpan="7">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lang="ja-JP" altLang="en-US" sz="1200" u="none" strike="noStrike" dirty="0">
                          <a:solidFill>
                            <a:srgbClr val="FF0000"/>
                          </a:solidFill>
                          <a:effectLst/>
                          <a:latin typeface="Meiryo UI" panose="020B0604030504040204" pitchFamily="50" charset="-128"/>
                          <a:ea typeface="Meiryo UI" panose="020B0604030504040204" pitchFamily="50" charset="-128"/>
                        </a:rPr>
                        <a:t>地域別の被害</a:t>
                      </a:r>
                    </a:p>
                  </a:txBody>
                  <a:tcPr marL="6092" marR="6092" marT="6092" marB="0" vert="eaVert" anchor="ct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繁華街</a:t>
                      </a: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（商業施設、雑居ビル、地下街等）</a:t>
                      </a:r>
                    </a:p>
                  </a:txBody>
                  <a:tcPr marL="9525" marR="9525" marT="9525" marB="0" anchor="ctr">
                    <a:lnT w="38100" cap="flat" cmpd="sng" algn="ctr">
                      <a:solidFill>
                        <a:schemeClr val="bg1"/>
                      </a:solidFill>
                      <a:prstDash val="solid"/>
                      <a:round/>
                      <a:headEnd type="none" w="med" len="med"/>
                      <a:tailEnd type="none" w="med" len="med"/>
                    </a:lnT>
                  </a:tcPr>
                </a:tc>
                <a:tc>
                  <a:txBody>
                    <a:bodyPr/>
                    <a:lstStyle/>
                    <a:p>
                      <a:pPr algn="ctr"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様相</a:t>
                      </a:r>
                    </a:p>
                  </a:txBody>
                  <a:tcPr marL="9525" marR="9525" marT="9525" marB="0" anchor="ct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様相</a:t>
                      </a:r>
                    </a:p>
                  </a:txBody>
                  <a:tcPr marL="9525" marR="9525" marT="9525" marB="0" anchor="ctr">
                    <a:lnT w="38100" cap="flat" cmpd="sng" algn="ctr">
                      <a:solidFill>
                        <a:schemeClr val="bg1"/>
                      </a:solidFill>
                      <a:prstDash val="solid"/>
                      <a:round/>
                      <a:headEnd type="none" w="med" len="med"/>
                      <a:tailEnd type="none" w="med" len="med"/>
                    </a:lnT>
                  </a:tcPr>
                </a:tc>
                <a:tc>
                  <a:txBody>
                    <a:bodyPr/>
                    <a:lstStyle/>
                    <a:p>
                      <a:pPr algn="ctr" fontAlgn="ctr"/>
                      <a:r>
                        <a:rPr lang="ja-JP" altLang="en-US" sz="1200" b="0" i="0" u="none" strike="noStrike">
                          <a:solidFill>
                            <a:srgbClr val="000000"/>
                          </a:solidFill>
                          <a:effectLst/>
                          <a:latin typeface="Meiryo UI" panose="020B0604030504040204" pitchFamily="50" charset="-128"/>
                          <a:ea typeface="Meiryo UI" panose="020B0604030504040204" pitchFamily="50" charset="-128"/>
                        </a:rPr>
                        <a:t>ー</a:t>
                      </a:r>
                    </a:p>
                  </a:txBody>
                  <a:tcPr marL="9525" marR="9525" marT="9525" marB="0" anchor="ctr">
                    <a:lnT w="38100" cap="flat" cmpd="sng" algn="ctr">
                      <a:solidFill>
                        <a:schemeClr val="bg1"/>
                      </a:solidFill>
                      <a:prstDash val="solid"/>
                      <a:round/>
                      <a:headEnd type="none" w="med" len="med"/>
                      <a:tailEnd type="none" w="med" len="med"/>
                    </a:lnT>
                  </a:tcPr>
                </a:tc>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外国人観光客も含め多くの人がいる繁華街での被害状況を記載</a:t>
                      </a:r>
                    </a:p>
                  </a:txBody>
                  <a:tcPr marL="9525" marR="9525" marT="9525" marB="0" anchor="ctr">
                    <a:lnT w="381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157574184"/>
                  </a:ext>
                </a:extLst>
              </a:tr>
              <a:tr h="287413">
                <a:tc vMerge="1">
                  <a:txBody>
                    <a:bodyPr/>
                    <a:lstStyle/>
                    <a:p>
                      <a:endParaRPr kumimoji="1" lang="ja-JP" altLang="en-US"/>
                    </a:p>
                  </a:txBody>
                  <a:tcPr/>
                </a:tc>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ターミナル駅</a:t>
                      </a:r>
                    </a:p>
                  </a:txBody>
                  <a:tcPr marL="9525" marR="9525" marT="9525" marB="0" anchor="ctr"/>
                </a:tc>
                <a:tc>
                  <a:txBody>
                    <a:bodyPr/>
                    <a:lstStyle/>
                    <a:p>
                      <a:pPr algn="ctr" fontAlgn="ctr"/>
                      <a:r>
                        <a:rPr lang="ja-JP" altLang="en-US" sz="1200" b="0" i="0" u="none" strike="noStrike">
                          <a:solidFill>
                            <a:srgbClr val="000000"/>
                          </a:solidFill>
                          <a:effectLst/>
                          <a:latin typeface="Meiryo UI" panose="020B0604030504040204" pitchFamily="50" charset="-128"/>
                          <a:ea typeface="Meiryo UI" panose="020B0604030504040204" pitchFamily="50" charset="-128"/>
                        </a:rPr>
                        <a:t>様相</a:t>
                      </a: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様相</a:t>
                      </a:r>
                    </a:p>
                  </a:txBody>
                  <a:tcPr marL="9525" marR="9525" marT="9525" marB="0" anchor="ctr"/>
                </a:tc>
                <a:tc>
                  <a:txBody>
                    <a:bodyPr/>
                    <a:lstStyle/>
                    <a:p>
                      <a:pPr algn="ctr"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ー</a:t>
                      </a:r>
                    </a:p>
                  </a:txBody>
                  <a:tcPr marL="9525" marR="9525" marT="9525" marB="0" anchor="ctr"/>
                </a:tc>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土地勘のない方も多数滞在するターミナル駅での被害状況を記載</a:t>
                      </a:r>
                    </a:p>
                  </a:txBody>
                  <a:tcPr marL="9525" marR="9525" marT="9525" marB="0" anchor="ctr"/>
                </a:tc>
                <a:extLst>
                  <a:ext uri="{0D108BD9-81ED-4DB2-BD59-A6C34878D82A}">
                    <a16:rowId xmlns:a16="http://schemas.microsoft.com/office/drawing/2014/main" val="3926092097"/>
                  </a:ext>
                </a:extLst>
              </a:tr>
              <a:tr h="320777">
                <a:tc vMerge="1">
                  <a:txBody>
                    <a:bodyPr/>
                    <a:lstStyle/>
                    <a:p>
                      <a:pPr algn="l" fontAlgn="ct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6092" marR="6092" marT="6092" marB="0" anchor="ctr">
                    <a:lnT w="12700" cap="flat" cmpd="sng" algn="ctr">
                      <a:solidFill>
                        <a:schemeClr val="bg1"/>
                      </a:solidFill>
                      <a:prstDash val="solid"/>
                      <a:round/>
                      <a:headEnd type="none" w="med" len="med"/>
                      <a:tailEnd type="none" w="med" len="med"/>
                    </a:lnT>
                  </a:tcPr>
                </a:tc>
                <a:tc>
                  <a:txBody>
                    <a:bodyPr/>
                    <a:lstStyle/>
                    <a:p>
                      <a:pPr algn="l" fontAlgn="ctr"/>
                      <a:r>
                        <a:rPr lang="ja-JP" altLang="en-US" sz="1200" b="0" i="0" u="none" strike="noStrike" dirty="0">
                          <a:solidFill>
                            <a:srgbClr val="FF0000"/>
                          </a:solidFill>
                          <a:effectLst/>
                          <a:latin typeface="Meiryo UI" panose="020B0604030504040204" pitchFamily="50" charset="-128"/>
                          <a:ea typeface="Meiryo UI" panose="020B0604030504040204" pitchFamily="50" charset="-128"/>
                        </a:rPr>
                        <a:t>超高層オフィスビル街</a:t>
                      </a:r>
                    </a:p>
                  </a:txBody>
                  <a:tcPr marL="9525" marR="9525" marT="9525" marB="0" anchor="ctr"/>
                </a:tc>
                <a:tc>
                  <a:txBody>
                    <a:bodyPr/>
                    <a:lstStyle/>
                    <a:p>
                      <a:pPr algn="ctr" fontAlgn="ctr"/>
                      <a:r>
                        <a:rPr lang="ja-JP" altLang="en-US" sz="1200" b="0" i="0" u="none" strike="noStrike" dirty="0">
                          <a:solidFill>
                            <a:srgbClr val="FF0000"/>
                          </a:solidFill>
                          <a:effectLst/>
                          <a:latin typeface="Meiryo UI" panose="020B0604030504040204" pitchFamily="50" charset="-128"/>
                          <a:ea typeface="Meiryo UI" panose="020B0604030504040204" pitchFamily="50" charset="-128"/>
                        </a:rPr>
                        <a:t>様相</a:t>
                      </a:r>
                    </a:p>
                  </a:txBody>
                  <a:tcPr marL="9525" marR="9525" marT="9525" marB="0" anchor="ctr">
                    <a:lnT w="12700" cap="flat" cmpd="sng" algn="ctr">
                      <a:solidFill>
                        <a:schemeClr val="bg1"/>
                      </a:solidFill>
                      <a:prstDash val="solid"/>
                      <a:round/>
                      <a:headEnd type="none" w="med" len="med"/>
                      <a:tailEnd type="none" w="med" len="med"/>
                    </a:lnT>
                  </a:tcPr>
                </a:tc>
                <a:tc>
                  <a:txBody>
                    <a:bodyPr/>
                    <a:lstStyle/>
                    <a:p>
                      <a:pPr algn="ctr" fontAlgn="ctr"/>
                      <a:r>
                        <a:rPr lang="ja-JP" altLang="en-US" sz="1200" b="0" i="0" u="none" strike="noStrike">
                          <a:solidFill>
                            <a:srgbClr val="000000"/>
                          </a:solidFill>
                          <a:effectLst/>
                          <a:latin typeface="Meiryo UI" panose="020B0604030504040204" pitchFamily="50" charset="-128"/>
                          <a:ea typeface="Meiryo UI" panose="020B0604030504040204" pitchFamily="50" charset="-128"/>
                        </a:rPr>
                        <a:t>ー</a:t>
                      </a:r>
                    </a:p>
                  </a:txBody>
                  <a:tcPr marL="9525" marR="9525" marT="9525" marB="0" anchor="ctr"/>
                </a:tc>
                <a:tc>
                  <a:txBody>
                    <a:bodyPr/>
                    <a:lstStyle/>
                    <a:p>
                      <a:pPr algn="ctr"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ー</a:t>
                      </a:r>
                    </a:p>
                  </a:txBody>
                  <a:tcPr marL="9525" marR="9525" marT="9525" marB="0" anchor="ctr"/>
                </a:tc>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長周期地震動の影響もあり、多くの方が働く日中の超高層ビル街での被害状況を記載</a:t>
                      </a:r>
                    </a:p>
                  </a:txBody>
                  <a:tcPr marL="9525" marR="9525" marT="9525" marB="0" anchor="ctr"/>
                </a:tc>
                <a:extLst>
                  <a:ext uri="{0D108BD9-81ED-4DB2-BD59-A6C34878D82A}">
                    <a16:rowId xmlns:a16="http://schemas.microsoft.com/office/drawing/2014/main" val="1804545952"/>
                  </a:ext>
                </a:extLst>
              </a:tr>
              <a:tr h="320777">
                <a:tc vMerge="1">
                  <a:txBody>
                    <a:bodyPr/>
                    <a:lstStyle/>
                    <a:p>
                      <a:pPr algn="l" fontAlgn="ctr"/>
                      <a:endParaRPr lang="zh-TW"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6092" marR="6092" marT="6092" marB="0" anchor="ctr"/>
                </a:tc>
                <a:tc>
                  <a:txBody>
                    <a:bodyPr/>
                    <a:lstStyle/>
                    <a:p>
                      <a:pPr algn="l" fontAlgn="ctr"/>
                      <a:r>
                        <a:rPr lang="ja-JP" altLang="en-US" sz="1200" b="0" i="0" u="none" strike="noStrike" dirty="0">
                          <a:solidFill>
                            <a:srgbClr val="FF0000"/>
                          </a:solidFill>
                          <a:effectLst/>
                          <a:latin typeface="Meiryo UI" panose="020B0604030504040204" pitchFamily="50" charset="-128"/>
                          <a:ea typeface="Meiryo UI" panose="020B0604030504040204" pitchFamily="50" charset="-128"/>
                        </a:rPr>
                        <a:t>タワーマンション</a:t>
                      </a:r>
                    </a:p>
                  </a:txBody>
                  <a:tcPr marL="9525" marR="9525" marT="9525" marB="0" anchor="ctr"/>
                </a:tc>
                <a:tc>
                  <a:txBody>
                    <a:bodyPr/>
                    <a:lstStyle/>
                    <a:p>
                      <a:pPr algn="ctr" fontAlgn="ctr"/>
                      <a:r>
                        <a:rPr lang="ja-JP" altLang="en-US" sz="1200" b="0" i="0" u="none" strike="noStrike" dirty="0">
                          <a:solidFill>
                            <a:srgbClr val="FF0000"/>
                          </a:solidFill>
                          <a:effectLst/>
                          <a:latin typeface="Meiryo UI" panose="020B0604030504040204" pitchFamily="50" charset="-128"/>
                          <a:ea typeface="Meiryo UI" panose="020B0604030504040204" pitchFamily="50" charset="-128"/>
                        </a:rPr>
                        <a:t>様相</a:t>
                      </a:r>
                    </a:p>
                  </a:txBody>
                  <a:tcPr marL="9525" marR="9525" marT="9525" marB="0" anchor="ctr"/>
                </a:tc>
                <a:tc>
                  <a:txBody>
                    <a:bodyPr/>
                    <a:lstStyle/>
                    <a:p>
                      <a:pPr algn="ctr" fontAlgn="ctr"/>
                      <a:r>
                        <a:rPr lang="ja-JP" altLang="en-US" sz="1200" b="0" i="0" u="none" strike="noStrike">
                          <a:solidFill>
                            <a:srgbClr val="000000"/>
                          </a:solidFill>
                          <a:effectLst/>
                          <a:latin typeface="Meiryo UI" panose="020B0604030504040204" pitchFamily="50" charset="-128"/>
                          <a:ea typeface="Meiryo UI" panose="020B0604030504040204" pitchFamily="50" charset="-128"/>
                        </a:rPr>
                        <a:t>ー</a:t>
                      </a:r>
                    </a:p>
                  </a:txBody>
                  <a:tcPr marL="9525" marR="9525" marT="9525" marB="0" anchor="ctr"/>
                </a:tc>
                <a:tc>
                  <a:txBody>
                    <a:bodyPr/>
                    <a:lstStyle/>
                    <a:p>
                      <a:pPr algn="ctr"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ー</a:t>
                      </a:r>
                    </a:p>
                  </a:txBody>
                  <a:tcPr marL="9525" marR="9525" marT="9525" marB="0" anchor="ctr"/>
                </a:tc>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長周期地震動の影響もあり、様々な年齢層がお住まいの高層マンションでの被害状況を記載</a:t>
                      </a:r>
                    </a:p>
                  </a:txBody>
                  <a:tcPr marL="9525" marR="9525" marT="9525" marB="0" anchor="ctr"/>
                </a:tc>
                <a:extLst>
                  <a:ext uri="{0D108BD9-81ED-4DB2-BD59-A6C34878D82A}">
                    <a16:rowId xmlns:a16="http://schemas.microsoft.com/office/drawing/2014/main" val="1028607789"/>
                  </a:ext>
                </a:extLst>
              </a:tr>
              <a:tr h="320777">
                <a:tc vMerge="1">
                  <a:txBody>
                    <a:bodyPr/>
                    <a:lstStyle/>
                    <a:p>
                      <a:pPr algn="l" fontAlgn="ct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6092" marR="6092" marT="6092" marB="0" anchor="ctr"/>
                </a:tc>
                <a:tc>
                  <a:txBody>
                    <a:bodyPr/>
                    <a:lstStyle/>
                    <a:p>
                      <a:pPr algn="l" fontAlgn="ctr"/>
                      <a:r>
                        <a:rPr lang="ja-JP" altLang="en-US" sz="1200" b="0" i="0" u="none" strike="noStrike" dirty="0">
                          <a:solidFill>
                            <a:srgbClr val="FF0000"/>
                          </a:solidFill>
                          <a:effectLst/>
                          <a:latin typeface="Meiryo UI" panose="020B0604030504040204" pitchFamily="50" charset="-128"/>
                          <a:ea typeface="Meiryo UI" panose="020B0604030504040204" pitchFamily="50" charset="-128"/>
                        </a:rPr>
                        <a:t>密集市街地</a:t>
                      </a:r>
                    </a:p>
                  </a:txBody>
                  <a:tcPr marL="9525" marR="9525" marT="9525" marB="0" anchor="ctr"/>
                </a:tc>
                <a:tc>
                  <a:txBody>
                    <a:bodyPr/>
                    <a:lstStyle/>
                    <a:p>
                      <a:pPr algn="ctr" fontAlgn="ctr"/>
                      <a:r>
                        <a:rPr lang="ja-JP" altLang="en-US" sz="1200" b="0" i="0" u="none" strike="noStrike" dirty="0">
                          <a:solidFill>
                            <a:srgbClr val="FF0000"/>
                          </a:solidFill>
                          <a:effectLst/>
                          <a:latin typeface="Meiryo UI" panose="020B0604030504040204" pitchFamily="50" charset="-128"/>
                          <a:ea typeface="Meiryo UI" panose="020B0604030504040204" pitchFamily="50" charset="-128"/>
                        </a:rPr>
                        <a:t>様相</a:t>
                      </a:r>
                    </a:p>
                  </a:txBody>
                  <a:tcPr marL="9525" marR="9525" marT="9525" marB="0" anchor="ctr"/>
                </a:tc>
                <a:tc>
                  <a:txBody>
                    <a:bodyPr/>
                    <a:lstStyle/>
                    <a:p>
                      <a:pPr algn="ctr" fontAlgn="ctr"/>
                      <a:r>
                        <a:rPr lang="ja-JP" altLang="en-US" sz="1200" b="0" i="0" u="none" strike="noStrike">
                          <a:solidFill>
                            <a:srgbClr val="000000"/>
                          </a:solidFill>
                          <a:effectLst/>
                          <a:latin typeface="Meiryo UI" panose="020B0604030504040204" pitchFamily="50" charset="-128"/>
                          <a:ea typeface="Meiryo UI" panose="020B0604030504040204" pitchFamily="50" charset="-128"/>
                        </a:rPr>
                        <a:t>ー</a:t>
                      </a:r>
                    </a:p>
                  </a:txBody>
                  <a:tcPr marL="9525" marR="9525" marT="9525" marB="0" anchor="ctr"/>
                </a:tc>
                <a:tc>
                  <a:txBody>
                    <a:bodyPr/>
                    <a:lstStyle/>
                    <a:p>
                      <a:pPr algn="ctr"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ー</a:t>
                      </a:r>
                    </a:p>
                  </a:txBody>
                  <a:tcPr marL="9525" marR="9525" marT="9525" marB="0" anchor="ctr"/>
                </a:tc>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家屋の倒壊や火災リスク、道路の閉塞など、様々な被害状況を記載</a:t>
                      </a:r>
                    </a:p>
                  </a:txBody>
                  <a:tcPr marL="9525" marR="9525" marT="9525" marB="0" anchor="ctr"/>
                </a:tc>
                <a:extLst>
                  <a:ext uri="{0D108BD9-81ED-4DB2-BD59-A6C34878D82A}">
                    <a16:rowId xmlns:a16="http://schemas.microsoft.com/office/drawing/2014/main" val="3537533762"/>
                  </a:ext>
                </a:extLst>
              </a:tr>
              <a:tr h="320777">
                <a:tc vMerge="1">
                  <a:txBody>
                    <a:bodyPr/>
                    <a:lstStyle/>
                    <a:p>
                      <a:pPr algn="l" fontAlgn="ct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6092" marR="6092" marT="6092" marB="0" anchor="ctr"/>
                </a:tc>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沿岸地域（海抜ゼロメートル地帯）</a:t>
                      </a:r>
                    </a:p>
                  </a:txBody>
                  <a:tcPr marL="9525" marR="9525" marT="9525" marB="0" anchor="ctr"/>
                </a:tc>
                <a:tc>
                  <a:txBody>
                    <a:bodyPr/>
                    <a:lstStyle/>
                    <a:p>
                      <a:pPr algn="ctr"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様相</a:t>
                      </a:r>
                    </a:p>
                  </a:txBody>
                  <a:tcPr marL="9525" marR="9525" marT="9525" marB="0" anchor="ctr"/>
                </a:tc>
                <a:tc>
                  <a:txBody>
                    <a:bodyPr/>
                    <a:lstStyle/>
                    <a:p>
                      <a:pPr algn="ctr"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様相</a:t>
                      </a:r>
                    </a:p>
                  </a:txBody>
                  <a:tcPr marL="9525" marR="9525" marT="9525" marB="0" anchor="ctr"/>
                </a:tc>
                <a:tc>
                  <a:txBody>
                    <a:bodyPr/>
                    <a:lstStyle/>
                    <a:p>
                      <a:pPr algn="ctr"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ー</a:t>
                      </a:r>
                    </a:p>
                  </a:txBody>
                  <a:tcPr marL="9525" marR="9525" marT="9525" marB="0" anchor="ctr"/>
                </a:tc>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揺れや液状化、津波の襲来と時系列に様々な被害が発生する状況を記載</a:t>
                      </a:r>
                    </a:p>
                  </a:txBody>
                  <a:tcPr marL="9525" marR="9525" marT="9525" marB="0" anchor="ctr"/>
                </a:tc>
                <a:extLst>
                  <a:ext uri="{0D108BD9-81ED-4DB2-BD59-A6C34878D82A}">
                    <a16:rowId xmlns:a16="http://schemas.microsoft.com/office/drawing/2014/main" val="3394222208"/>
                  </a:ext>
                </a:extLst>
              </a:tr>
              <a:tr h="320777">
                <a:tc vMerge="1">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endParaRPr lang="ja-JP" altLang="en-US" sz="1200" u="none" strike="noStrike" dirty="0">
                        <a:effectLst/>
                        <a:latin typeface="Meiryo UI" panose="020B0604030504040204" pitchFamily="50" charset="-128"/>
                        <a:ea typeface="Meiryo UI" panose="020B0604030504040204" pitchFamily="50" charset="-128"/>
                      </a:endParaRPr>
                    </a:p>
                  </a:txBody>
                  <a:tcPr marL="6092" marR="6092" marT="6092" marB="0" vert="eaVert" anchor="ct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l" fontAlgn="ctr"/>
                      <a:r>
                        <a:rPr lang="ja-JP" altLang="en-US" sz="1200" b="0" i="0" u="none" strike="noStrike" dirty="0">
                          <a:solidFill>
                            <a:srgbClr val="FF0000"/>
                          </a:solidFill>
                          <a:effectLst/>
                          <a:latin typeface="Meiryo UI" panose="020B0604030504040204" pitchFamily="50" charset="-128"/>
                          <a:ea typeface="Meiryo UI" panose="020B0604030504040204" pitchFamily="50" charset="-128"/>
                        </a:rPr>
                        <a:t>山間部</a:t>
                      </a:r>
                    </a:p>
                  </a:txBody>
                  <a:tcPr marL="9525" marR="9525" marT="9525" marB="0" anchor="ctr"/>
                </a:tc>
                <a:tc>
                  <a:txBody>
                    <a:bodyPr/>
                    <a:lstStyle/>
                    <a:p>
                      <a:pPr algn="ctr" fontAlgn="ctr"/>
                      <a:r>
                        <a:rPr lang="ja-JP" altLang="en-US" sz="1200" b="0" i="0" u="none" strike="noStrike" dirty="0">
                          <a:solidFill>
                            <a:srgbClr val="FF0000"/>
                          </a:solidFill>
                          <a:effectLst/>
                          <a:latin typeface="Meiryo UI" panose="020B0604030504040204" pitchFamily="50" charset="-128"/>
                          <a:ea typeface="Meiryo UI" panose="020B0604030504040204" pitchFamily="50" charset="-128"/>
                        </a:rPr>
                        <a:t>様相</a:t>
                      </a:r>
                    </a:p>
                  </a:txBody>
                  <a:tcPr marL="9525" marR="9525" marT="9525" marB="0" anchor="ctr"/>
                </a:tc>
                <a:tc>
                  <a:txBody>
                    <a:bodyPr/>
                    <a:lstStyle/>
                    <a:p>
                      <a:pPr algn="ctr" fontAlgn="ctr"/>
                      <a:r>
                        <a:rPr lang="ja-JP" altLang="en-US" sz="1200" b="0" i="0" u="none" strike="noStrike">
                          <a:solidFill>
                            <a:srgbClr val="000000"/>
                          </a:solidFill>
                          <a:effectLst/>
                          <a:latin typeface="Meiryo UI" panose="020B0604030504040204" pitchFamily="50" charset="-128"/>
                          <a:ea typeface="Meiryo UI" panose="020B0604030504040204" pitchFamily="50" charset="-128"/>
                        </a:rPr>
                        <a:t>ー</a:t>
                      </a:r>
                    </a:p>
                  </a:txBody>
                  <a:tcPr marL="9525" marR="9525" marT="9525" marB="0" anchor="ctr"/>
                </a:tc>
                <a:tc>
                  <a:txBody>
                    <a:bodyPr/>
                    <a:lstStyle/>
                    <a:p>
                      <a:pPr algn="ctr"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ー</a:t>
                      </a:r>
                    </a:p>
                  </a:txBody>
                  <a:tcPr marL="9525" marR="9525" marT="9525" marB="0" anchor="ctr"/>
                </a:tc>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土砂災害や集落の孤立、復旧の長期化等の被害状況を記載</a:t>
                      </a:r>
                    </a:p>
                  </a:txBody>
                  <a:tcPr marL="9525" marR="9525" marT="9525" marB="0" anchor="ctr"/>
                </a:tc>
                <a:extLst>
                  <a:ext uri="{0D108BD9-81ED-4DB2-BD59-A6C34878D82A}">
                    <a16:rowId xmlns:a16="http://schemas.microsoft.com/office/drawing/2014/main" val="2919656945"/>
                  </a:ext>
                </a:extLst>
              </a:tr>
            </a:tbl>
          </a:graphicData>
        </a:graphic>
      </p:graphicFrame>
    </p:spTree>
    <p:extLst>
      <p:ext uri="{BB962C8B-B14F-4D97-AF65-F5344CB8AC3E}">
        <p14:creationId xmlns:p14="http://schemas.microsoft.com/office/powerpoint/2010/main" val="31990127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88A302-88DE-F06C-96D2-1D167A349C7C}"/>
            </a:ext>
          </a:extLst>
        </p:cNvPr>
        <p:cNvGrpSpPr/>
        <p:nvPr/>
      </p:nvGrpSpPr>
      <p:grpSpPr>
        <a:xfrm>
          <a:off x="0" y="0"/>
          <a:ext cx="0" cy="0"/>
          <a:chOff x="0" y="0"/>
          <a:chExt cx="0" cy="0"/>
        </a:xfrm>
      </p:grpSpPr>
      <p:sp>
        <p:nvSpPr>
          <p:cNvPr id="2" name="正方形/長方形 1">
            <a:extLst>
              <a:ext uri="{FF2B5EF4-FFF2-40B4-BE49-F238E27FC236}">
                <a16:creationId xmlns:a16="http://schemas.microsoft.com/office/drawing/2014/main" id="{A87019B3-A325-037B-400A-BB0D902C76AC}"/>
              </a:ext>
            </a:extLst>
          </p:cNvPr>
          <p:cNvSpPr/>
          <p:nvPr/>
        </p:nvSpPr>
        <p:spPr>
          <a:xfrm>
            <a:off x="0" y="0"/>
            <a:ext cx="9144000" cy="425003"/>
          </a:xfrm>
          <a:prstGeom prst="rect">
            <a:avLst/>
          </a:prstGeom>
          <a:gradFill>
            <a:gsLst>
              <a:gs pos="0">
                <a:schemeClr val="accent1">
                  <a:lumMod val="5000"/>
                  <a:lumOff val="95000"/>
                </a:schemeClr>
              </a:gs>
              <a:gs pos="75000">
                <a:srgbClr val="00B050"/>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2000" dirty="0">
                <a:latin typeface="Meiryo UI" panose="020B0604030504040204" pitchFamily="50" charset="-128"/>
                <a:ea typeface="Meiryo UI" panose="020B0604030504040204" pitchFamily="50" charset="-128"/>
              </a:rPr>
              <a:t>4</a:t>
            </a:r>
            <a:r>
              <a:rPr lang="ja-JP" altLang="en-US" sz="2000" dirty="0">
                <a:latin typeface="Meiryo UI" panose="020B0604030504040204" pitchFamily="50" charset="-128"/>
                <a:ea typeface="Meiryo UI" panose="020B0604030504040204" pitchFamily="50" charset="-128"/>
              </a:rPr>
              <a:t>．被害想定の項目について</a:t>
            </a:r>
            <a:endParaRPr lang="en-US" altLang="ja-JP" sz="2000" dirty="0">
              <a:latin typeface="Meiryo UI" panose="020B0604030504040204" pitchFamily="50" charset="-128"/>
              <a:ea typeface="Meiryo UI" panose="020B0604030504040204" pitchFamily="50" charset="-128"/>
            </a:endParaRPr>
          </a:p>
        </p:txBody>
      </p:sp>
      <p:sp>
        <p:nvSpPr>
          <p:cNvPr id="5" name="正方形/長方形 4">
            <a:extLst>
              <a:ext uri="{FF2B5EF4-FFF2-40B4-BE49-F238E27FC236}">
                <a16:creationId xmlns:a16="http://schemas.microsoft.com/office/drawing/2014/main" id="{9A7C9C43-8714-01F1-B5AC-7CB80B438BA1}"/>
              </a:ext>
            </a:extLst>
          </p:cNvPr>
          <p:cNvSpPr/>
          <p:nvPr/>
        </p:nvSpPr>
        <p:spPr>
          <a:xfrm>
            <a:off x="140043" y="634314"/>
            <a:ext cx="8870792" cy="6145427"/>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角丸四角形 15">
            <a:extLst>
              <a:ext uri="{FF2B5EF4-FFF2-40B4-BE49-F238E27FC236}">
                <a16:creationId xmlns:a16="http://schemas.microsoft.com/office/drawing/2014/main" id="{B6A041F6-9A0E-6135-698E-B28A1554E0D0}"/>
              </a:ext>
            </a:extLst>
          </p:cNvPr>
          <p:cNvSpPr/>
          <p:nvPr/>
        </p:nvSpPr>
        <p:spPr>
          <a:xfrm>
            <a:off x="67210" y="480601"/>
            <a:ext cx="2114015" cy="321972"/>
          </a:xfrm>
          <a:prstGeom prst="roundRect">
            <a:avLst>
              <a:gd name="adj" fmla="val 20973"/>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latin typeface="Meiryo UI" panose="020B0604030504040204" pitchFamily="50" charset="-128"/>
                <a:ea typeface="Meiryo UI" panose="020B0604030504040204" pitchFamily="50" charset="-128"/>
              </a:rPr>
              <a:t>経済被害項目（案）</a:t>
            </a:r>
            <a:endParaRPr kumimoji="1" lang="en-US" altLang="ja-JP" sz="1600" dirty="0">
              <a:latin typeface="Meiryo UI" panose="020B0604030504040204" pitchFamily="50" charset="-128"/>
              <a:ea typeface="Meiryo UI" panose="020B0604030504040204" pitchFamily="50" charset="-128"/>
            </a:endParaRPr>
          </a:p>
        </p:txBody>
      </p:sp>
      <p:sp>
        <p:nvSpPr>
          <p:cNvPr id="7" name="スライド番号プレースホルダー 6">
            <a:extLst>
              <a:ext uri="{FF2B5EF4-FFF2-40B4-BE49-F238E27FC236}">
                <a16:creationId xmlns:a16="http://schemas.microsoft.com/office/drawing/2014/main" id="{71FBF474-1C98-EB9A-2A21-07D2E6FF9C7B}"/>
              </a:ext>
            </a:extLst>
          </p:cNvPr>
          <p:cNvSpPr>
            <a:spLocks noGrp="1"/>
          </p:cNvSpPr>
          <p:nvPr>
            <p:ph type="sldNum" sz="quarter" idx="12"/>
          </p:nvPr>
        </p:nvSpPr>
        <p:spPr>
          <a:xfrm>
            <a:off x="7019390" y="6379501"/>
            <a:ext cx="2057400" cy="365125"/>
          </a:xfrm>
        </p:spPr>
        <p:txBody>
          <a:bodyPr/>
          <a:lstStyle/>
          <a:p>
            <a:fld id="{72ACC13A-C490-4578-9842-9594D494F206}" type="slidenum">
              <a:rPr kumimoji="1" lang="ja-JP" altLang="en-US" sz="1200" smtClean="0">
                <a:latin typeface="Meiryo UI" panose="020B0604030504040204" pitchFamily="50" charset="-128"/>
                <a:ea typeface="Meiryo UI" panose="020B0604030504040204" pitchFamily="50" charset="-128"/>
              </a:rPr>
              <a:t>28</a:t>
            </a:fld>
            <a:endParaRPr kumimoji="1" lang="ja-JP" altLang="en-US" sz="1200" dirty="0">
              <a:latin typeface="Meiryo UI" panose="020B0604030504040204" pitchFamily="50" charset="-128"/>
              <a:ea typeface="Meiryo UI" panose="020B0604030504040204" pitchFamily="50" charset="-128"/>
            </a:endParaRPr>
          </a:p>
        </p:txBody>
      </p:sp>
      <p:sp>
        <p:nvSpPr>
          <p:cNvPr id="14" name="正方形/長方形 13">
            <a:extLst>
              <a:ext uri="{FF2B5EF4-FFF2-40B4-BE49-F238E27FC236}">
                <a16:creationId xmlns:a16="http://schemas.microsoft.com/office/drawing/2014/main" id="{03527193-C8BB-4AC1-8A26-65C08A08B6F2}"/>
              </a:ext>
            </a:extLst>
          </p:cNvPr>
          <p:cNvSpPr/>
          <p:nvPr/>
        </p:nvSpPr>
        <p:spPr>
          <a:xfrm>
            <a:off x="6928515" y="894652"/>
            <a:ext cx="1982087" cy="3893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200" dirty="0">
                <a:solidFill>
                  <a:schemeClr val="tx1"/>
                </a:solidFill>
                <a:latin typeface="Meiryo UI" panose="020B0604030504040204" pitchFamily="50" charset="-128"/>
                <a:ea typeface="Meiryo UI" panose="020B0604030504040204" pitchFamily="50" charset="-128"/>
              </a:rPr>
              <a:t>●　 ：定量評価項目</a:t>
            </a:r>
            <a:endParaRPr kumimoji="1" lang="en-US" altLang="ja-JP" sz="1200" dirty="0">
              <a:solidFill>
                <a:schemeClr val="tx1"/>
              </a:solidFill>
              <a:latin typeface="Meiryo UI" panose="020B0604030504040204" pitchFamily="50" charset="-128"/>
              <a:ea typeface="Meiryo UI" panose="020B0604030504040204" pitchFamily="50" charset="-128"/>
            </a:endParaRPr>
          </a:p>
          <a:p>
            <a:r>
              <a:rPr lang="ja-JP" altLang="en-US" sz="1200" dirty="0">
                <a:solidFill>
                  <a:schemeClr val="tx1"/>
                </a:solidFill>
                <a:latin typeface="Meiryo UI" panose="020B0604030504040204" pitchFamily="50" charset="-128"/>
                <a:ea typeface="Meiryo UI" panose="020B0604030504040204" pitchFamily="50" charset="-128"/>
              </a:rPr>
              <a:t>様相：様相として示す項目</a:t>
            </a:r>
            <a:endParaRPr kumimoji="1" lang="en-US" altLang="ja-JP" sz="1200" dirty="0">
              <a:solidFill>
                <a:schemeClr val="tx1"/>
              </a:solidFill>
              <a:latin typeface="Meiryo UI" panose="020B0604030504040204" pitchFamily="50" charset="-128"/>
              <a:ea typeface="Meiryo UI" panose="020B0604030504040204" pitchFamily="50" charset="-128"/>
            </a:endParaRPr>
          </a:p>
        </p:txBody>
      </p:sp>
      <p:sp>
        <p:nvSpPr>
          <p:cNvPr id="15" name="四角形: 角を丸くする 4">
            <a:extLst>
              <a:ext uri="{FF2B5EF4-FFF2-40B4-BE49-F238E27FC236}">
                <a16:creationId xmlns:a16="http://schemas.microsoft.com/office/drawing/2014/main" id="{363ECE45-5146-4C43-AE12-D1A8ED34A57B}"/>
              </a:ext>
            </a:extLst>
          </p:cNvPr>
          <p:cNvSpPr/>
          <p:nvPr/>
        </p:nvSpPr>
        <p:spPr>
          <a:xfrm>
            <a:off x="369483" y="3157317"/>
            <a:ext cx="8541119" cy="365125"/>
          </a:xfrm>
          <a:prstGeom prst="roundRect">
            <a:avLst>
              <a:gd name="adj" fmla="val 16758"/>
            </a:avLst>
          </a:prstGeom>
          <a:solidFill>
            <a:schemeClr val="accent6">
              <a:lumMod val="40000"/>
              <a:lumOff val="60000"/>
            </a:schemeClr>
          </a:solidFill>
          <a:ln w="6350">
            <a:headEnd type="triangle"/>
          </a:ln>
        </p:spPr>
        <p:style>
          <a:lnRef idx="1">
            <a:schemeClr val="dk1"/>
          </a:lnRef>
          <a:fillRef idx="0">
            <a:schemeClr val="dk1"/>
          </a:fillRef>
          <a:effectRef idx="0">
            <a:schemeClr val="dk1"/>
          </a:effectRef>
          <a:fontRef idx="minor">
            <a:schemeClr val="tx1"/>
          </a:fontRef>
        </p:style>
        <p:txBody>
          <a:bodyPr rtlCol="0" anchor="t"/>
          <a:lstStyle/>
          <a:p>
            <a:pPr marL="216000" indent="-216000">
              <a:buFont typeface="Wingdings" panose="05000000000000000000" pitchFamily="2" charset="2"/>
              <a:buChar char="l"/>
            </a:pPr>
            <a:r>
              <a:rPr kumimoji="1" lang="ja-JP" altLang="en-US" sz="1400" b="1" dirty="0">
                <a:solidFill>
                  <a:srgbClr val="FF0000"/>
                </a:solidFill>
                <a:latin typeface="Meiryo UI" panose="020B0604030504040204" pitchFamily="50" charset="-128"/>
                <a:ea typeface="Meiryo UI" panose="020B0604030504040204" pitchFamily="50" charset="-128"/>
              </a:rPr>
              <a:t>経済被害</a:t>
            </a:r>
            <a:r>
              <a:rPr kumimoji="1" lang="ja-JP" altLang="en-US" sz="1400" b="1" dirty="0">
                <a:latin typeface="Meiryo UI" panose="020B0604030504040204" pitchFamily="50" charset="-128"/>
                <a:ea typeface="Meiryo UI" panose="020B0604030504040204" pitchFamily="50" charset="-128"/>
              </a:rPr>
              <a:t>の項目については、過去の府被害想定と同様とする。</a:t>
            </a:r>
            <a:endParaRPr kumimoji="1" lang="en-US" altLang="ja-JP" sz="1400" b="1" dirty="0">
              <a:latin typeface="Meiryo UI" panose="020B0604030504040204" pitchFamily="50" charset="-128"/>
              <a:ea typeface="Meiryo UI" panose="020B0604030504040204" pitchFamily="50" charset="-128"/>
            </a:endParaRPr>
          </a:p>
        </p:txBody>
      </p:sp>
      <p:graphicFrame>
        <p:nvGraphicFramePr>
          <p:cNvPr id="16" name="表 15">
            <a:extLst>
              <a:ext uri="{FF2B5EF4-FFF2-40B4-BE49-F238E27FC236}">
                <a16:creationId xmlns:a16="http://schemas.microsoft.com/office/drawing/2014/main" id="{FF75AEC7-C190-4556-A4CB-CCDBE1F91FA6}"/>
              </a:ext>
            </a:extLst>
          </p:cNvPr>
          <p:cNvGraphicFramePr>
            <a:graphicFrameLocks noGrp="1"/>
          </p:cNvGraphicFramePr>
          <p:nvPr>
            <p:extLst>
              <p:ext uri="{D42A27DB-BD31-4B8C-83A1-F6EECF244321}">
                <p14:modId xmlns:p14="http://schemas.microsoft.com/office/powerpoint/2010/main" val="33310163"/>
              </p:ext>
            </p:extLst>
          </p:nvPr>
        </p:nvGraphicFramePr>
        <p:xfrm>
          <a:off x="9418305" y="1377956"/>
          <a:ext cx="8532344" cy="1686679"/>
        </p:xfrm>
        <a:graphic>
          <a:graphicData uri="http://schemas.openxmlformats.org/drawingml/2006/table">
            <a:tbl>
              <a:tblPr firstRow="1" bandCol="1">
                <a:tableStyleId>{5C22544A-7EE6-4342-B048-85BDC9FD1C3A}</a:tableStyleId>
              </a:tblPr>
              <a:tblGrid>
                <a:gridCol w="302744">
                  <a:extLst>
                    <a:ext uri="{9D8B030D-6E8A-4147-A177-3AD203B41FA5}">
                      <a16:colId xmlns:a16="http://schemas.microsoft.com/office/drawing/2014/main" val="2097511136"/>
                    </a:ext>
                  </a:extLst>
                </a:gridCol>
                <a:gridCol w="2308194">
                  <a:extLst>
                    <a:ext uri="{9D8B030D-6E8A-4147-A177-3AD203B41FA5}">
                      <a16:colId xmlns:a16="http://schemas.microsoft.com/office/drawing/2014/main" val="415934356"/>
                    </a:ext>
                  </a:extLst>
                </a:gridCol>
                <a:gridCol w="585926">
                  <a:extLst>
                    <a:ext uri="{9D8B030D-6E8A-4147-A177-3AD203B41FA5}">
                      <a16:colId xmlns:a16="http://schemas.microsoft.com/office/drawing/2014/main" val="2861564238"/>
                    </a:ext>
                  </a:extLst>
                </a:gridCol>
                <a:gridCol w="603681">
                  <a:extLst>
                    <a:ext uri="{9D8B030D-6E8A-4147-A177-3AD203B41FA5}">
                      <a16:colId xmlns:a16="http://schemas.microsoft.com/office/drawing/2014/main" val="2529642703"/>
                    </a:ext>
                  </a:extLst>
                </a:gridCol>
                <a:gridCol w="532661">
                  <a:extLst>
                    <a:ext uri="{9D8B030D-6E8A-4147-A177-3AD203B41FA5}">
                      <a16:colId xmlns:a16="http://schemas.microsoft.com/office/drawing/2014/main" val="4279418861"/>
                    </a:ext>
                  </a:extLst>
                </a:gridCol>
                <a:gridCol w="4199138">
                  <a:extLst>
                    <a:ext uri="{9D8B030D-6E8A-4147-A177-3AD203B41FA5}">
                      <a16:colId xmlns:a16="http://schemas.microsoft.com/office/drawing/2014/main" val="2962398825"/>
                    </a:ext>
                  </a:extLst>
                </a:gridCol>
              </a:tblGrid>
              <a:tr h="186019">
                <a:tc rowSpan="2">
                  <a:txBody>
                    <a:bodyPr/>
                    <a:lstStyle/>
                    <a:p>
                      <a:pPr algn="ctr" fontAlgn="ctr"/>
                      <a:r>
                        <a:rPr lang="ja-JP" altLang="en-US" sz="1200" b="1" i="0" u="none" strike="noStrike" dirty="0">
                          <a:solidFill>
                            <a:schemeClr val="bg1"/>
                          </a:solidFill>
                          <a:effectLst/>
                          <a:latin typeface="Meiryo UI" panose="020B0604030504040204" pitchFamily="50" charset="-128"/>
                          <a:ea typeface="Meiryo UI" panose="020B0604030504040204" pitchFamily="50" charset="-128"/>
                        </a:rPr>
                        <a:t>項目</a:t>
                      </a:r>
                      <a:endParaRPr lang="zh-TW" altLang="en-US" sz="1200" b="1" i="0" u="none" strike="noStrike" dirty="0">
                        <a:solidFill>
                          <a:schemeClr val="bg1"/>
                        </a:solidFill>
                        <a:effectLst/>
                        <a:latin typeface="Meiryo UI" panose="020B0604030504040204" pitchFamily="50" charset="-128"/>
                        <a:ea typeface="Meiryo UI" panose="020B0604030504040204" pitchFamily="50" charset="-128"/>
                      </a:endParaRPr>
                    </a:p>
                  </a:txBody>
                  <a:tcPr marL="6092" marR="6092" marT="6092" marB="0" anchor="ctr">
                    <a:lnR w="127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tcPr>
                </a:tc>
                <a:tc rowSpan="2">
                  <a:txBody>
                    <a:bodyPr/>
                    <a:lstStyle/>
                    <a:p>
                      <a:pPr algn="ctr" fontAlgn="ctr"/>
                      <a:r>
                        <a:rPr lang="zh-TW" altLang="en-US" sz="1200" u="none" strike="noStrike" dirty="0">
                          <a:effectLst/>
                          <a:latin typeface="Meiryo UI" panose="020B0604030504040204" pitchFamily="50" charset="-128"/>
                          <a:ea typeface="Meiryo UI" panose="020B0604030504040204" pitchFamily="50" charset="-128"/>
                        </a:rPr>
                        <a:t>被害想定項目</a:t>
                      </a:r>
                      <a:endParaRPr lang="zh-TW" altLang="en-US" sz="1200" b="1" i="0" u="none" strike="noStrike" dirty="0">
                        <a:solidFill>
                          <a:srgbClr val="000000"/>
                        </a:solidFill>
                        <a:effectLst/>
                        <a:latin typeface="Meiryo UI" panose="020B0604030504040204" pitchFamily="50" charset="-128"/>
                        <a:ea typeface="Meiryo UI" panose="020B0604030504040204" pitchFamily="50" charset="-128"/>
                      </a:endParaRPr>
                    </a:p>
                  </a:txBody>
                  <a:tcPr marL="6092" marR="6092" marT="609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tcPr>
                </a:tc>
                <a:tc gridSpan="3">
                  <a:txBody>
                    <a:bodyPr/>
                    <a:lstStyle/>
                    <a:p>
                      <a:pPr algn="ctr" fontAlgn="ctr"/>
                      <a:r>
                        <a:rPr lang="ja-JP" altLang="en-US" sz="1200" u="none" strike="noStrike" dirty="0">
                          <a:effectLst/>
                          <a:latin typeface="Meiryo UI" panose="020B0604030504040204" pitchFamily="50" charset="-128"/>
                          <a:ea typeface="Meiryo UI" panose="020B0604030504040204" pitchFamily="50" charset="-128"/>
                        </a:rPr>
                        <a:t>大阪府</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6092" marR="6092" marT="609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rowSpan="2">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lang="ja-JP" altLang="en-US" sz="1200" b="1" i="0" u="none" strike="noStrike" dirty="0">
                          <a:solidFill>
                            <a:schemeClr val="bg1"/>
                          </a:solidFill>
                          <a:effectLst/>
                          <a:latin typeface="Meiryo UI" panose="020B0604030504040204" pitchFamily="50" charset="-128"/>
                          <a:ea typeface="Meiryo UI" panose="020B0604030504040204" pitchFamily="50" charset="-128"/>
                        </a:rPr>
                        <a:t>項目の内容</a:t>
                      </a:r>
                    </a:p>
                  </a:txBody>
                  <a:tcPr marL="6092" marR="6092" marT="6092" marB="0" anchor="ctr">
                    <a:lnL w="127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277155700"/>
                  </a:ext>
                </a:extLst>
              </a:tr>
              <a:tr h="366040">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ja-JP" altLang="en-US" sz="1200" b="1" u="none" strike="noStrike" dirty="0">
                          <a:solidFill>
                            <a:schemeClr val="tx1"/>
                          </a:solidFill>
                          <a:effectLst/>
                          <a:latin typeface="Meiryo UI" panose="020B0604030504040204" pitchFamily="50" charset="-128"/>
                          <a:ea typeface="Meiryo UI" panose="020B0604030504040204" pitchFamily="50" charset="-128"/>
                        </a:rPr>
                        <a:t>今回</a:t>
                      </a:r>
                      <a:br>
                        <a:rPr lang="ja-JP" altLang="en-US" sz="1200" b="1" u="none" strike="noStrike" dirty="0">
                          <a:solidFill>
                            <a:schemeClr val="tx1"/>
                          </a:solidFill>
                          <a:effectLst/>
                          <a:latin typeface="Meiryo UI" panose="020B0604030504040204" pitchFamily="50" charset="-128"/>
                          <a:ea typeface="Meiryo UI" panose="020B0604030504040204" pitchFamily="50" charset="-128"/>
                        </a:rPr>
                      </a:br>
                      <a:r>
                        <a:rPr lang="ja-JP" altLang="en-US" sz="1200" b="1" u="none" strike="noStrike" dirty="0">
                          <a:solidFill>
                            <a:schemeClr val="tx1"/>
                          </a:solidFill>
                          <a:effectLst/>
                          <a:latin typeface="Meiryo UI" panose="020B0604030504040204" pitchFamily="50" charset="-128"/>
                          <a:ea typeface="Meiryo UI" panose="020B0604030504040204" pitchFamily="50" charset="-128"/>
                        </a:rPr>
                        <a:t>（案）</a:t>
                      </a:r>
                      <a:endParaRPr lang="ja-JP" altLang="en-US" sz="1200" b="1" i="0" u="none" strike="noStrike" dirty="0">
                        <a:solidFill>
                          <a:schemeClr val="tx1"/>
                        </a:solidFill>
                        <a:effectLst/>
                        <a:latin typeface="Meiryo UI" panose="020B0604030504040204" pitchFamily="50" charset="-128"/>
                        <a:ea typeface="Meiryo UI" panose="020B0604030504040204" pitchFamily="50" charset="-128"/>
                      </a:endParaRPr>
                    </a:p>
                  </a:txBody>
                  <a:tcPr marL="6092" marR="6092" marT="6092" marB="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4">
                        <a:lumMod val="60000"/>
                        <a:lumOff val="40000"/>
                      </a:schemeClr>
                    </a:solidFill>
                  </a:tcPr>
                </a:tc>
                <a:tc>
                  <a:txBody>
                    <a:bodyPr/>
                    <a:lstStyle/>
                    <a:p>
                      <a:pPr algn="ctr" fontAlgn="ctr"/>
                      <a:r>
                        <a:rPr lang="en-US" sz="1200" b="1" u="none" strike="noStrike" dirty="0">
                          <a:solidFill>
                            <a:schemeClr val="bg1"/>
                          </a:solidFill>
                          <a:effectLst/>
                          <a:latin typeface="Meiryo UI" panose="020B0604030504040204" pitchFamily="50" charset="-128"/>
                          <a:ea typeface="Meiryo UI" panose="020B0604030504040204" pitchFamily="50" charset="-128"/>
                        </a:rPr>
                        <a:t>H26</a:t>
                      </a:r>
                    </a:p>
                    <a:p>
                      <a:pPr algn="ctr" fontAlgn="ctr"/>
                      <a:r>
                        <a:rPr lang="ja-JP" altLang="en-US" sz="1000" b="1" i="0" u="none" strike="noStrike" dirty="0">
                          <a:solidFill>
                            <a:schemeClr val="bg1"/>
                          </a:solidFill>
                          <a:effectLst/>
                          <a:latin typeface="Meiryo UI" panose="020B0604030504040204" pitchFamily="50" charset="-128"/>
                          <a:ea typeface="Meiryo UI" panose="020B0604030504040204" pitchFamily="50" charset="-128"/>
                        </a:rPr>
                        <a:t>南トラ</a:t>
                      </a:r>
                      <a:endParaRPr lang="en-US" sz="1000" b="1" i="0" u="none" strike="noStrike" dirty="0">
                        <a:solidFill>
                          <a:schemeClr val="bg1"/>
                        </a:solidFill>
                        <a:effectLst/>
                        <a:latin typeface="Meiryo UI" panose="020B0604030504040204" pitchFamily="50" charset="-128"/>
                        <a:ea typeface="Meiryo UI" panose="020B0604030504040204" pitchFamily="50" charset="-128"/>
                      </a:endParaRPr>
                    </a:p>
                  </a:txBody>
                  <a:tcPr marL="6092" marR="6092" marT="6092" marB="0"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algn="ctr" fontAlgn="ctr"/>
                      <a:r>
                        <a:rPr lang="en-US" sz="1200" b="1" u="none" strike="noStrike" dirty="0">
                          <a:solidFill>
                            <a:schemeClr val="bg1"/>
                          </a:solidFill>
                          <a:effectLst/>
                          <a:latin typeface="Meiryo UI" panose="020B0604030504040204" pitchFamily="50" charset="-128"/>
                          <a:ea typeface="Meiryo UI" panose="020B0604030504040204" pitchFamily="50" charset="-128"/>
                        </a:rPr>
                        <a:t>H19</a:t>
                      </a:r>
                    </a:p>
                    <a:p>
                      <a:pPr algn="ctr" fontAlgn="ctr"/>
                      <a:r>
                        <a:rPr lang="ja-JP" altLang="en-US" sz="1000" b="1" i="0" u="none" strike="noStrike" dirty="0">
                          <a:solidFill>
                            <a:schemeClr val="bg1"/>
                          </a:solidFill>
                          <a:effectLst/>
                          <a:latin typeface="Meiryo UI" panose="020B0604030504040204" pitchFamily="50" charset="-128"/>
                          <a:ea typeface="Meiryo UI" panose="020B0604030504040204" pitchFamily="50" charset="-128"/>
                        </a:rPr>
                        <a:t>直下型</a:t>
                      </a:r>
                      <a:endParaRPr lang="en-US" sz="1000" b="1" i="0" u="none" strike="noStrike" dirty="0">
                        <a:solidFill>
                          <a:schemeClr val="bg1"/>
                        </a:solidFill>
                        <a:effectLst/>
                        <a:latin typeface="Meiryo UI" panose="020B0604030504040204" pitchFamily="50" charset="-128"/>
                        <a:ea typeface="Meiryo UI" panose="020B0604030504040204" pitchFamily="50" charset="-128"/>
                      </a:endParaRPr>
                    </a:p>
                  </a:txBody>
                  <a:tcPr marL="6092" marR="6092" marT="6092"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vMerge="1">
                  <a:txBody>
                    <a:bodyPr/>
                    <a:lstStyle/>
                    <a:p>
                      <a:pPr algn="ctr" fontAlgn="ctr"/>
                      <a:endParaRPr lang="en-US" sz="1000" b="1" i="0" u="none" strike="noStrike" dirty="0">
                        <a:solidFill>
                          <a:schemeClr val="bg1"/>
                        </a:solidFill>
                        <a:effectLst/>
                        <a:latin typeface="Meiryo UI" panose="020B0604030504040204" pitchFamily="50" charset="-128"/>
                        <a:ea typeface="Meiryo UI" panose="020B0604030504040204" pitchFamily="50" charset="-128"/>
                      </a:endParaRPr>
                    </a:p>
                  </a:txBody>
                  <a:tcPr marL="6092" marR="6092" marT="6092"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592995069"/>
                  </a:ext>
                </a:extLst>
              </a:tr>
              <a:tr h="320777">
                <a:tc rowSpan="3">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lang="ja-JP" altLang="en-US" sz="1200" u="none" strike="noStrike" dirty="0">
                          <a:effectLst/>
                          <a:latin typeface="Meiryo UI" panose="020B0604030504040204" pitchFamily="50" charset="-128"/>
                          <a:ea typeface="Meiryo UI" panose="020B0604030504040204" pitchFamily="50" charset="-128"/>
                        </a:rPr>
                        <a:t>複合災害</a:t>
                      </a:r>
                    </a:p>
                  </a:txBody>
                  <a:tcPr marL="6092" marR="6092" marT="6092" marB="0" vert="eaVert" anchor="ct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l" fontAlgn="ctr"/>
                      <a:r>
                        <a:rPr lang="ja-JP" altLang="en-US" sz="1200" b="0" i="0" u="none" strike="noStrike" dirty="0">
                          <a:solidFill>
                            <a:srgbClr val="FF0000"/>
                          </a:solidFill>
                          <a:effectLst/>
                          <a:latin typeface="Meiryo UI" panose="020B0604030504040204" pitchFamily="50" charset="-128"/>
                          <a:ea typeface="Meiryo UI" panose="020B0604030504040204" pitchFamily="50" charset="-128"/>
                        </a:rPr>
                        <a:t>時間差での地震の発生</a:t>
                      </a:r>
                    </a:p>
                  </a:txBody>
                  <a:tcPr marL="9525" marR="9525" marT="9525" marB="0" anchor="ctr">
                    <a:lnT w="38100" cap="flat" cmpd="sng" algn="ctr">
                      <a:solidFill>
                        <a:schemeClr val="bg1"/>
                      </a:solidFill>
                      <a:prstDash val="solid"/>
                      <a:round/>
                      <a:headEnd type="none" w="med" len="med"/>
                      <a:tailEnd type="none" w="med" len="med"/>
                    </a:lnT>
                  </a:tcPr>
                </a:tc>
                <a:tc>
                  <a:txBody>
                    <a:bodyPr/>
                    <a:lstStyle/>
                    <a:p>
                      <a:pPr algn="ctr" fontAlgn="ctr"/>
                      <a:r>
                        <a:rPr lang="ja-JP" altLang="en-US" sz="1200" b="0" i="0" u="none" strike="noStrike" dirty="0">
                          <a:solidFill>
                            <a:srgbClr val="FF0000"/>
                          </a:solidFill>
                          <a:effectLst/>
                          <a:latin typeface="Meiryo UI" panose="020B0604030504040204" pitchFamily="50" charset="-128"/>
                          <a:ea typeface="Meiryo UI" panose="020B0604030504040204" pitchFamily="50" charset="-128"/>
                        </a:rPr>
                        <a:t>●</a:t>
                      </a:r>
                    </a:p>
                  </a:txBody>
                  <a:tcPr marL="9525" marR="9525" marT="9525" marB="0" anchor="ct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ja-JP" altLang="en-US" sz="1200" b="0" i="0" u="none" strike="noStrike">
                          <a:solidFill>
                            <a:srgbClr val="000000"/>
                          </a:solidFill>
                          <a:effectLst/>
                          <a:latin typeface="Meiryo UI" panose="020B0604030504040204" pitchFamily="50" charset="-128"/>
                          <a:ea typeface="Meiryo UI" panose="020B0604030504040204" pitchFamily="50" charset="-128"/>
                        </a:rPr>
                        <a:t>様相</a:t>
                      </a:r>
                    </a:p>
                  </a:txBody>
                  <a:tcPr marL="9525" marR="9525" marT="9525" marB="0" anchor="ctr">
                    <a:lnT w="38100" cap="flat" cmpd="sng" algn="ctr">
                      <a:solidFill>
                        <a:schemeClr val="bg1"/>
                      </a:solidFill>
                      <a:prstDash val="solid"/>
                      <a:round/>
                      <a:headEnd type="none" w="med" len="med"/>
                      <a:tailEnd type="none" w="med" len="med"/>
                    </a:lnT>
                  </a:tcPr>
                </a:tc>
                <a:tc>
                  <a:txBody>
                    <a:bodyPr/>
                    <a:lstStyle/>
                    <a:p>
                      <a:pPr algn="ctr"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ー</a:t>
                      </a:r>
                    </a:p>
                  </a:txBody>
                  <a:tcPr marL="9525" marR="9525" marT="9525" marB="0" anchor="ctr">
                    <a:lnT w="38100" cap="flat" cmpd="sng" algn="ctr">
                      <a:solidFill>
                        <a:schemeClr val="bg1"/>
                      </a:solidFill>
                      <a:prstDash val="solid"/>
                      <a:round/>
                      <a:headEnd type="none" w="med" len="med"/>
                      <a:tailEnd type="none" w="med" len="med"/>
                    </a:lnT>
                  </a:tcPr>
                </a:tc>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南海トラフの半割れによる人的・物的な被害を定量評価</a:t>
                      </a: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1</a:t>
                      </a: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回目と２回目の間隔や規模等については今後検討）</a:t>
                      </a:r>
                    </a:p>
                  </a:txBody>
                  <a:tcPr marL="9525" marR="9525" marT="9525" marB="0" anchor="ctr">
                    <a:lnT w="381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157574184"/>
                  </a:ext>
                </a:extLst>
              </a:tr>
              <a:tr h="287413">
                <a:tc vMerge="1">
                  <a:txBody>
                    <a:bodyPr/>
                    <a:lstStyle/>
                    <a:p>
                      <a:endParaRPr kumimoji="1" lang="ja-JP" altLang="en-US"/>
                    </a:p>
                  </a:txBody>
                  <a:tcPr/>
                </a:tc>
                <a:tc>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複合災害（高潮・河川氾濫）</a:t>
                      </a:r>
                    </a:p>
                  </a:txBody>
                  <a:tcPr marL="9525" marR="9525" marT="9525" marB="0" anchor="ctr"/>
                </a:tc>
                <a:tc>
                  <a:txBody>
                    <a:bodyPr/>
                    <a:lstStyle/>
                    <a:p>
                      <a:pPr algn="ctr"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様相</a:t>
                      </a: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様相</a:t>
                      </a:r>
                    </a:p>
                  </a:txBody>
                  <a:tcPr marL="9525" marR="9525" marT="9525" marB="0" anchor="ctr"/>
                </a:tc>
                <a:tc>
                  <a:txBody>
                    <a:bodyPr/>
                    <a:lstStyle/>
                    <a:p>
                      <a:pPr algn="ctr"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ー</a:t>
                      </a:r>
                    </a:p>
                  </a:txBody>
                  <a:tcPr marL="9525" marR="9525" marT="9525" marB="0" anchor="ctr"/>
                </a:tc>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堤防等の機能が損なわれ、地盤の緩みによる土砂災害のリスクが増した状況で発生する被害について記載</a:t>
                      </a:r>
                    </a:p>
                  </a:txBody>
                  <a:tcPr marL="9525" marR="9525" marT="9525" marB="0" anchor="ctr"/>
                </a:tc>
                <a:extLst>
                  <a:ext uri="{0D108BD9-81ED-4DB2-BD59-A6C34878D82A}">
                    <a16:rowId xmlns:a16="http://schemas.microsoft.com/office/drawing/2014/main" val="3926092097"/>
                  </a:ext>
                </a:extLst>
              </a:tr>
              <a:tr h="320777">
                <a:tc vMerge="1">
                  <a:txBody>
                    <a:bodyPr/>
                    <a:lstStyle/>
                    <a:p>
                      <a:pPr algn="l" fontAlgn="ctr"/>
                      <a:endParaRPr lang="zh-TW"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6092" marR="6092" marT="6092" marB="0" anchor="ctr">
                    <a:lnT w="38100" cap="flat" cmpd="sng" algn="ctr">
                      <a:solidFill>
                        <a:schemeClr val="bg1"/>
                      </a:solidFill>
                      <a:prstDash val="solid"/>
                      <a:round/>
                      <a:headEnd type="none" w="med" len="med"/>
                      <a:tailEnd type="none" w="med" len="med"/>
                    </a:lnT>
                  </a:tcPr>
                </a:tc>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複合災害（感染症拡大）</a:t>
                      </a:r>
                    </a:p>
                  </a:txBody>
                  <a:tcPr marL="9525" marR="9525" marT="9525" marB="0" anchor="ct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様相</a:t>
                      </a:r>
                    </a:p>
                  </a:txBody>
                  <a:tcPr marL="9525" marR="9525" marT="9525" marB="0" anchor="ctr">
                    <a:lnT w="12700" cap="flat" cmpd="sng" algn="ctr">
                      <a:solidFill>
                        <a:schemeClr val="bg1"/>
                      </a:solidFill>
                      <a:prstDash val="solid"/>
                      <a:round/>
                      <a:headEnd type="none" w="med" len="med"/>
                      <a:tailEnd type="none" w="med" len="med"/>
                    </a:lnT>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ー</a:t>
                      </a:r>
                      <a:endParaRPr kumimoji="1" lang="ja-JP" altLang="en-US"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txBody>
                  <a:tcPr marL="9525" marR="9525" marT="9525" marB="0" anchor="ct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ー</a:t>
                      </a:r>
                    </a:p>
                  </a:txBody>
                  <a:tcPr marL="9525" marR="9525" marT="9525" marB="0" anchor="ctr"/>
                </a:tc>
                <a:tc>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地震後の衛生環境が悪化した状況における、感染症や食中毒等の蔓延や感染防止による復旧活動への影響等を記載</a:t>
                      </a:r>
                    </a:p>
                  </a:txBody>
                  <a:tcPr marL="9525" marR="9525" marT="9525" marB="0" anchor="ctr"/>
                </a:tc>
                <a:extLst>
                  <a:ext uri="{0D108BD9-81ED-4DB2-BD59-A6C34878D82A}">
                    <a16:rowId xmlns:a16="http://schemas.microsoft.com/office/drawing/2014/main" val="1028607789"/>
                  </a:ext>
                </a:extLst>
              </a:tr>
            </a:tbl>
          </a:graphicData>
        </a:graphic>
      </p:graphicFrame>
      <p:graphicFrame>
        <p:nvGraphicFramePr>
          <p:cNvPr id="18" name="表 17">
            <a:extLst>
              <a:ext uri="{FF2B5EF4-FFF2-40B4-BE49-F238E27FC236}">
                <a16:creationId xmlns:a16="http://schemas.microsoft.com/office/drawing/2014/main" id="{F76F4B44-6277-440B-B365-0C32E1665476}"/>
              </a:ext>
            </a:extLst>
          </p:cNvPr>
          <p:cNvGraphicFramePr>
            <a:graphicFrameLocks noGrp="1"/>
          </p:cNvGraphicFramePr>
          <p:nvPr>
            <p:extLst>
              <p:ext uri="{D42A27DB-BD31-4B8C-83A1-F6EECF244321}">
                <p14:modId xmlns:p14="http://schemas.microsoft.com/office/powerpoint/2010/main" val="2922146819"/>
              </p:ext>
            </p:extLst>
          </p:nvPr>
        </p:nvGraphicFramePr>
        <p:xfrm>
          <a:off x="369483" y="1403707"/>
          <a:ext cx="8541119" cy="1544299"/>
        </p:xfrm>
        <a:graphic>
          <a:graphicData uri="http://schemas.openxmlformats.org/drawingml/2006/table">
            <a:tbl>
              <a:tblPr firstRow="1" bandCol="1">
                <a:tableStyleId>{5C22544A-7EE6-4342-B048-85BDC9FD1C3A}</a:tableStyleId>
              </a:tblPr>
              <a:tblGrid>
                <a:gridCol w="337351">
                  <a:extLst>
                    <a:ext uri="{9D8B030D-6E8A-4147-A177-3AD203B41FA5}">
                      <a16:colId xmlns:a16="http://schemas.microsoft.com/office/drawing/2014/main" val="2097511136"/>
                    </a:ext>
                  </a:extLst>
                </a:gridCol>
                <a:gridCol w="2286998">
                  <a:extLst>
                    <a:ext uri="{9D8B030D-6E8A-4147-A177-3AD203B41FA5}">
                      <a16:colId xmlns:a16="http://schemas.microsoft.com/office/drawing/2014/main" val="415934356"/>
                    </a:ext>
                  </a:extLst>
                </a:gridCol>
                <a:gridCol w="569965">
                  <a:extLst>
                    <a:ext uri="{9D8B030D-6E8A-4147-A177-3AD203B41FA5}">
                      <a16:colId xmlns:a16="http://schemas.microsoft.com/office/drawing/2014/main" val="2861564238"/>
                    </a:ext>
                  </a:extLst>
                </a:gridCol>
                <a:gridCol w="569965">
                  <a:extLst>
                    <a:ext uri="{9D8B030D-6E8A-4147-A177-3AD203B41FA5}">
                      <a16:colId xmlns:a16="http://schemas.microsoft.com/office/drawing/2014/main" val="2529642703"/>
                    </a:ext>
                  </a:extLst>
                </a:gridCol>
                <a:gridCol w="569965">
                  <a:extLst>
                    <a:ext uri="{9D8B030D-6E8A-4147-A177-3AD203B41FA5}">
                      <a16:colId xmlns:a16="http://schemas.microsoft.com/office/drawing/2014/main" val="4279418861"/>
                    </a:ext>
                  </a:extLst>
                </a:gridCol>
                <a:gridCol w="4206875">
                  <a:extLst>
                    <a:ext uri="{9D8B030D-6E8A-4147-A177-3AD203B41FA5}">
                      <a16:colId xmlns:a16="http://schemas.microsoft.com/office/drawing/2014/main" val="2258342866"/>
                    </a:ext>
                  </a:extLst>
                </a:gridCol>
              </a:tblGrid>
              <a:tr h="186019">
                <a:tc rowSpan="2">
                  <a:txBody>
                    <a:bodyPr/>
                    <a:lstStyle/>
                    <a:p>
                      <a:pPr algn="ctr" fontAlgn="ctr"/>
                      <a:r>
                        <a:rPr lang="ja-JP" altLang="en-US" sz="1200" b="1" i="0" u="none" strike="noStrike" dirty="0">
                          <a:solidFill>
                            <a:schemeClr val="bg1"/>
                          </a:solidFill>
                          <a:effectLst/>
                          <a:latin typeface="Meiryo UI" panose="020B0604030504040204" pitchFamily="50" charset="-128"/>
                          <a:ea typeface="Meiryo UI" panose="020B0604030504040204" pitchFamily="50" charset="-128"/>
                        </a:rPr>
                        <a:t>項目</a:t>
                      </a:r>
                      <a:endParaRPr lang="zh-TW" altLang="en-US" sz="1200" b="1" i="0" u="none" strike="noStrike" dirty="0">
                        <a:solidFill>
                          <a:schemeClr val="bg1"/>
                        </a:solidFill>
                        <a:effectLst/>
                        <a:latin typeface="Meiryo UI" panose="020B0604030504040204" pitchFamily="50" charset="-128"/>
                        <a:ea typeface="Meiryo UI" panose="020B0604030504040204" pitchFamily="50" charset="-128"/>
                      </a:endParaRPr>
                    </a:p>
                  </a:txBody>
                  <a:tcPr marL="6092" marR="6092" marT="6092" marB="0" anchor="ctr">
                    <a:lnR w="127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tcPr>
                </a:tc>
                <a:tc rowSpan="2">
                  <a:txBody>
                    <a:bodyPr/>
                    <a:lstStyle/>
                    <a:p>
                      <a:pPr algn="ctr" fontAlgn="ctr"/>
                      <a:r>
                        <a:rPr lang="zh-TW" altLang="en-US" sz="1200" u="none" strike="noStrike" dirty="0">
                          <a:effectLst/>
                          <a:latin typeface="Meiryo UI" panose="020B0604030504040204" pitchFamily="50" charset="-128"/>
                          <a:ea typeface="Meiryo UI" panose="020B0604030504040204" pitchFamily="50" charset="-128"/>
                        </a:rPr>
                        <a:t>被害想定項目</a:t>
                      </a:r>
                      <a:endParaRPr lang="zh-TW" altLang="en-US" sz="1200" b="1" i="0" u="none" strike="noStrike" dirty="0">
                        <a:solidFill>
                          <a:srgbClr val="000000"/>
                        </a:solidFill>
                        <a:effectLst/>
                        <a:latin typeface="Meiryo UI" panose="020B0604030504040204" pitchFamily="50" charset="-128"/>
                        <a:ea typeface="Meiryo UI" panose="020B0604030504040204" pitchFamily="50" charset="-128"/>
                      </a:endParaRPr>
                    </a:p>
                  </a:txBody>
                  <a:tcPr marL="6092" marR="6092" marT="609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tcPr>
                </a:tc>
                <a:tc gridSpan="3">
                  <a:txBody>
                    <a:bodyPr/>
                    <a:lstStyle/>
                    <a:p>
                      <a:pPr algn="ctr" fontAlgn="ctr"/>
                      <a:r>
                        <a:rPr lang="ja-JP" altLang="en-US" sz="1200" u="none" strike="noStrike" dirty="0">
                          <a:effectLst/>
                          <a:latin typeface="Meiryo UI" panose="020B0604030504040204" pitchFamily="50" charset="-128"/>
                          <a:ea typeface="Meiryo UI" panose="020B0604030504040204" pitchFamily="50" charset="-128"/>
                        </a:rPr>
                        <a:t>大阪府</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6092" marR="6092" marT="609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rowSpan="2">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lang="ja-JP" altLang="en-US" sz="1200" b="1" i="0" u="none" strike="noStrike" dirty="0">
                          <a:solidFill>
                            <a:schemeClr val="bg1"/>
                          </a:solidFill>
                          <a:effectLst/>
                          <a:latin typeface="Meiryo UI" panose="020B0604030504040204" pitchFamily="50" charset="-128"/>
                          <a:ea typeface="Meiryo UI" panose="020B0604030504040204" pitchFamily="50" charset="-128"/>
                        </a:rPr>
                        <a:t>項目の内容</a:t>
                      </a:r>
                    </a:p>
                  </a:txBody>
                  <a:tcPr marL="6092" marR="6092" marT="6092" marB="0" anchor="ctr">
                    <a:lnL w="127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277155700"/>
                  </a:ext>
                </a:extLst>
              </a:tr>
              <a:tr h="366040">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ja-JP" altLang="en-US" sz="1200" b="1" u="none" strike="noStrike" dirty="0">
                          <a:solidFill>
                            <a:schemeClr val="tx1"/>
                          </a:solidFill>
                          <a:effectLst/>
                          <a:latin typeface="Meiryo UI" panose="020B0604030504040204" pitchFamily="50" charset="-128"/>
                          <a:ea typeface="Meiryo UI" panose="020B0604030504040204" pitchFamily="50" charset="-128"/>
                        </a:rPr>
                        <a:t>今回</a:t>
                      </a:r>
                      <a:br>
                        <a:rPr lang="ja-JP" altLang="en-US" sz="1200" b="1" u="none" strike="noStrike" dirty="0">
                          <a:solidFill>
                            <a:schemeClr val="tx1"/>
                          </a:solidFill>
                          <a:effectLst/>
                          <a:latin typeface="Meiryo UI" panose="020B0604030504040204" pitchFamily="50" charset="-128"/>
                          <a:ea typeface="Meiryo UI" panose="020B0604030504040204" pitchFamily="50" charset="-128"/>
                        </a:rPr>
                      </a:br>
                      <a:r>
                        <a:rPr lang="ja-JP" altLang="en-US" sz="1200" b="1" u="none" strike="noStrike" dirty="0">
                          <a:solidFill>
                            <a:schemeClr val="tx1"/>
                          </a:solidFill>
                          <a:effectLst/>
                          <a:latin typeface="Meiryo UI" panose="020B0604030504040204" pitchFamily="50" charset="-128"/>
                          <a:ea typeface="Meiryo UI" panose="020B0604030504040204" pitchFamily="50" charset="-128"/>
                        </a:rPr>
                        <a:t>（案）</a:t>
                      </a:r>
                      <a:endParaRPr lang="ja-JP" altLang="en-US" sz="1200" b="1" i="0" u="none" strike="noStrike" dirty="0">
                        <a:solidFill>
                          <a:schemeClr val="tx1"/>
                        </a:solidFill>
                        <a:effectLst/>
                        <a:latin typeface="Meiryo UI" panose="020B0604030504040204" pitchFamily="50" charset="-128"/>
                        <a:ea typeface="Meiryo UI" panose="020B0604030504040204" pitchFamily="50" charset="-128"/>
                      </a:endParaRPr>
                    </a:p>
                  </a:txBody>
                  <a:tcPr marL="6092" marR="6092" marT="6092" marB="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4">
                        <a:lumMod val="60000"/>
                        <a:lumOff val="40000"/>
                      </a:schemeClr>
                    </a:solidFill>
                  </a:tcPr>
                </a:tc>
                <a:tc>
                  <a:txBody>
                    <a:bodyPr/>
                    <a:lstStyle/>
                    <a:p>
                      <a:pPr algn="ctr" fontAlgn="ctr"/>
                      <a:r>
                        <a:rPr lang="en-US" sz="1200" b="1" u="none" strike="noStrike" dirty="0">
                          <a:solidFill>
                            <a:schemeClr val="bg1"/>
                          </a:solidFill>
                          <a:effectLst/>
                          <a:latin typeface="Meiryo UI" panose="020B0604030504040204" pitchFamily="50" charset="-128"/>
                          <a:ea typeface="Meiryo UI" panose="020B0604030504040204" pitchFamily="50" charset="-128"/>
                        </a:rPr>
                        <a:t>H26</a:t>
                      </a:r>
                    </a:p>
                    <a:p>
                      <a:pPr algn="ctr" fontAlgn="ctr"/>
                      <a:r>
                        <a:rPr lang="ja-JP" altLang="en-US" sz="1000" b="1" i="0" u="none" strike="noStrike" dirty="0">
                          <a:solidFill>
                            <a:schemeClr val="bg1"/>
                          </a:solidFill>
                          <a:effectLst/>
                          <a:latin typeface="Meiryo UI" panose="020B0604030504040204" pitchFamily="50" charset="-128"/>
                          <a:ea typeface="Meiryo UI" panose="020B0604030504040204" pitchFamily="50" charset="-128"/>
                        </a:rPr>
                        <a:t>南トラ</a:t>
                      </a:r>
                      <a:endParaRPr lang="en-US" sz="1000" b="1" i="0" u="none" strike="noStrike" dirty="0">
                        <a:solidFill>
                          <a:schemeClr val="bg1"/>
                        </a:solidFill>
                        <a:effectLst/>
                        <a:latin typeface="Meiryo UI" panose="020B0604030504040204" pitchFamily="50" charset="-128"/>
                        <a:ea typeface="Meiryo UI" panose="020B0604030504040204" pitchFamily="50" charset="-128"/>
                      </a:endParaRPr>
                    </a:p>
                  </a:txBody>
                  <a:tcPr marL="6092" marR="6092" marT="6092" marB="0"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algn="ctr" fontAlgn="ctr"/>
                      <a:r>
                        <a:rPr lang="en-US" sz="1200" b="1" u="none" strike="noStrike" dirty="0">
                          <a:solidFill>
                            <a:schemeClr val="bg1"/>
                          </a:solidFill>
                          <a:effectLst/>
                          <a:latin typeface="Meiryo UI" panose="020B0604030504040204" pitchFamily="50" charset="-128"/>
                          <a:ea typeface="Meiryo UI" panose="020B0604030504040204" pitchFamily="50" charset="-128"/>
                        </a:rPr>
                        <a:t>H19</a:t>
                      </a:r>
                    </a:p>
                    <a:p>
                      <a:pPr algn="ctr" fontAlgn="ctr"/>
                      <a:r>
                        <a:rPr lang="ja-JP" altLang="en-US" sz="1000" b="1" i="0" u="none" strike="noStrike" dirty="0">
                          <a:solidFill>
                            <a:schemeClr val="bg1"/>
                          </a:solidFill>
                          <a:effectLst/>
                          <a:latin typeface="Meiryo UI" panose="020B0604030504040204" pitchFamily="50" charset="-128"/>
                          <a:ea typeface="Meiryo UI" panose="020B0604030504040204" pitchFamily="50" charset="-128"/>
                        </a:rPr>
                        <a:t>直下型</a:t>
                      </a:r>
                      <a:endParaRPr lang="en-US" sz="1000" b="1" i="0" u="none" strike="noStrike" dirty="0">
                        <a:solidFill>
                          <a:schemeClr val="bg1"/>
                        </a:solidFill>
                        <a:effectLst/>
                        <a:latin typeface="Meiryo UI" panose="020B0604030504040204" pitchFamily="50" charset="-128"/>
                        <a:ea typeface="Meiryo UI" panose="020B0604030504040204" pitchFamily="50" charset="-128"/>
                      </a:endParaRPr>
                    </a:p>
                  </a:txBody>
                  <a:tcPr marL="6092" marR="6092" marT="6092"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vMerge="1">
                  <a:txBody>
                    <a:bodyPr/>
                    <a:lstStyle/>
                    <a:p>
                      <a:pPr algn="ctr" fontAlgn="ctr"/>
                      <a:endParaRPr lang="en-US" sz="1000" b="1" i="0" u="none" strike="noStrike" dirty="0">
                        <a:solidFill>
                          <a:schemeClr val="bg1"/>
                        </a:solidFill>
                        <a:effectLst/>
                        <a:latin typeface="Meiryo UI" panose="020B0604030504040204" pitchFamily="50" charset="-128"/>
                        <a:ea typeface="Meiryo UI" panose="020B0604030504040204" pitchFamily="50" charset="-128"/>
                      </a:endParaRPr>
                    </a:p>
                  </a:txBody>
                  <a:tcPr marL="6092" marR="6092" marT="6092"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592995069"/>
                  </a:ext>
                </a:extLst>
              </a:tr>
              <a:tr h="320777">
                <a:tc rowSpan="3">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lang="ja-JP" altLang="en-US" sz="1200" u="none" strike="noStrike" dirty="0">
                          <a:effectLst/>
                          <a:latin typeface="Meiryo UI" panose="020B0604030504040204" pitchFamily="50" charset="-128"/>
                          <a:ea typeface="Meiryo UI" panose="020B0604030504040204" pitchFamily="50" charset="-128"/>
                        </a:rPr>
                        <a:t>経済被害</a:t>
                      </a:r>
                    </a:p>
                  </a:txBody>
                  <a:tcPr marL="6092" marR="6092" marT="6092" marB="0" vert="eaVert" anchor="ct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資産等の被害</a:t>
                      </a:r>
                    </a:p>
                  </a:txBody>
                  <a:tcPr marL="9525" marR="9525" marT="9525" marB="0" anchor="ctr">
                    <a:lnT w="38100" cap="flat" cmpd="sng" algn="ctr">
                      <a:solidFill>
                        <a:schemeClr val="bg1"/>
                      </a:solidFill>
                      <a:prstDash val="solid"/>
                      <a:round/>
                      <a:headEnd type="none" w="med" len="med"/>
                      <a:tailEnd type="none" w="med" len="med"/>
                    </a:lnT>
                  </a:tcPr>
                </a:tc>
                <a:tc>
                  <a:txBody>
                    <a:bodyPr/>
                    <a:lstStyle/>
                    <a:p>
                      <a:pPr algn="ctr"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T w="38100" cap="flat" cmpd="sng" algn="ctr">
                      <a:solidFill>
                        <a:schemeClr val="bg1"/>
                      </a:solidFill>
                      <a:prstDash val="solid"/>
                      <a:round/>
                      <a:headEnd type="none" w="med" len="med"/>
                      <a:tailEnd type="none" w="med" len="med"/>
                    </a:lnT>
                  </a:tcPr>
                </a:tc>
                <a:tc>
                  <a:txBody>
                    <a:bodyPr/>
                    <a:lstStyle/>
                    <a:p>
                      <a:pPr algn="ctr" fontAlgn="ctr"/>
                      <a:r>
                        <a:rPr lang="ja-JP" altLang="en-US" sz="1200" b="0" i="0" u="none" strike="noStrike">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T w="38100" cap="flat" cmpd="sng" algn="ctr">
                      <a:solidFill>
                        <a:schemeClr val="bg1"/>
                      </a:solidFill>
                      <a:prstDash val="solid"/>
                      <a:round/>
                      <a:headEnd type="none" w="med" len="med"/>
                      <a:tailEnd type="none" w="med" len="med"/>
                    </a:lnT>
                  </a:tcPr>
                </a:tc>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建物や家庭用品、事業所等の在庫等の資産の被害額</a:t>
                      </a:r>
                    </a:p>
                  </a:txBody>
                  <a:tcPr marL="9525" marR="9525" marT="9525" marB="0" anchor="ctr">
                    <a:lnT w="381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157574184"/>
                  </a:ext>
                </a:extLst>
              </a:tr>
              <a:tr h="287413">
                <a:tc vMerge="1">
                  <a:txBody>
                    <a:bodyPr/>
                    <a:lstStyle/>
                    <a:p>
                      <a:endParaRPr kumimoji="1" lang="ja-JP" altLang="en-US"/>
                    </a:p>
                  </a:txBody>
                  <a:tcPr/>
                </a:tc>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生産・サービス低下による影響</a:t>
                      </a:r>
                    </a:p>
                  </a:txBody>
                  <a:tcPr marL="9525" marR="9525" marT="9525" marB="0" anchor="ctr"/>
                </a:tc>
                <a:tc>
                  <a:txBody>
                    <a:bodyPr/>
                    <a:lstStyle/>
                    <a:p>
                      <a:pPr algn="ctr"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a:t>
                      </a:r>
                    </a:p>
                  </a:txBody>
                  <a:tcPr marL="9525" marR="9525" marT="9525" marB="0" anchor="ctr"/>
                </a:tc>
                <a:tc>
                  <a:txBody>
                    <a:bodyPr/>
                    <a:lstStyle/>
                    <a:p>
                      <a:pPr algn="ctr"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a:t>
                      </a:r>
                    </a:p>
                  </a:txBody>
                  <a:tcPr marL="9525" marR="9525" marT="9525" marB="0" anchor="ctr"/>
                </a:tc>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被災による府内総生産の喪失金額</a:t>
                      </a:r>
                    </a:p>
                  </a:txBody>
                  <a:tcPr marL="9525" marR="9525" marT="9525" marB="0" anchor="ctr"/>
                </a:tc>
                <a:extLst>
                  <a:ext uri="{0D108BD9-81ED-4DB2-BD59-A6C34878D82A}">
                    <a16:rowId xmlns:a16="http://schemas.microsoft.com/office/drawing/2014/main" val="3926092097"/>
                  </a:ext>
                </a:extLst>
              </a:tr>
              <a:tr h="320777">
                <a:tc vMerge="1">
                  <a:txBody>
                    <a:bodyPr/>
                    <a:lstStyle/>
                    <a:p>
                      <a:pPr algn="l" fontAlgn="ct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6092" marR="6092" marT="6092" marB="0" anchor="ctr">
                    <a:lnT w="12700" cap="flat" cmpd="sng" algn="ctr">
                      <a:solidFill>
                        <a:schemeClr val="bg1"/>
                      </a:solidFill>
                      <a:prstDash val="solid"/>
                      <a:round/>
                      <a:headEnd type="none" w="med" len="med"/>
                      <a:tailEnd type="none" w="med" len="med"/>
                    </a:lnT>
                  </a:tcPr>
                </a:tc>
                <a:tc>
                  <a:txBody>
                    <a:bodyPr/>
                    <a:lstStyle/>
                    <a:p>
                      <a:pPr algn="l" fontAlgn="ctr"/>
                      <a:r>
                        <a:rPr kumimoji="1" lang="ja-JP" altLang="en-US" sz="1200" dirty="0">
                          <a:latin typeface="Meiryo UI" panose="020B0604030504040204" pitchFamily="50" charset="-128"/>
                          <a:ea typeface="Meiryo UI" panose="020B0604030504040204" pitchFamily="50" charset="-128"/>
                        </a:rPr>
                        <a:t>交通寸断による影響</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ctr"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T w="12700" cap="flat" cmpd="sng" algn="ctr">
                      <a:solidFill>
                        <a:schemeClr val="bg1"/>
                      </a:solidFill>
                      <a:prstDash val="solid"/>
                      <a:round/>
                      <a:headEnd type="none" w="med" len="med"/>
                      <a:tailEnd type="none" w="med" len="med"/>
                    </a:lnT>
                  </a:tcPr>
                </a:tc>
                <a:tc>
                  <a:txBody>
                    <a:bodyPr/>
                    <a:lstStyle/>
                    <a:p>
                      <a:pPr algn="ctr"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a:t>
                      </a:r>
                    </a:p>
                  </a:txBody>
                  <a:tcPr marL="9525" marR="9525" marT="9525" marB="0" anchor="ctr"/>
                </a:tc>
                <a:tc>
                  <a:txBody>
                    <a:bodyPr/>
                    <a:lstStyle/>
                    <a:p>
                      <a:pPr algn="ctr"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a:t>
                      </a:r>
                    </a:p>
                  </a:txBody>
                  <a:tcPr marL="9525" marR="9525" marT="9525" marB="0" anchor="ctr"/>
                </a:tc>
                <a:tc>
                  <a:txBody>
                    <a:bodyPr/>
                    <a:lstStyle/>
                    <a:p>
                      <a:pPr algn="l"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上下水道、道路、港湾、漁港の復旧や災害廃棄物の処理に要する費用</a:t>
                      </a:r>
                    </a:p>
                  </a:txBody>
                  <a:tcPr marL="9525" marR="9525" marT="9525" marB="0" anchor="ctr"/>
                </a:tc>
                <a:extLst>
                  <a:ext uri="{0D108BD9-81ED-4DB2-BD59-A6C34878D82A}">
                    <a16:rowId xmlns:a16="http://schemas.microsoft.com/office/drawing/2014/main" val="1804545952"/>
                  </a:ext>
                </a:extLst>
              </a:tr>
            </a:tbl>
          </a:graphicData>
        </a:graphic>
      </p:graphicFrame>
    </p:spTree>
    <p:extLst>
      <p:ext uri="{BB962C8B-B14F-4D97-AF65-F5344CB8AC3E}">
        <p14:creationId xmlns:p14="http://schemas.microsoft.com/office/powerpoint/2010/main" val="42271649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88A302-88DE-F06C-96D2-1D167A349C7C}"/>
            </a:ext>
          </a:extLst>
        </p:cNvPr>
        <p:cNvGrpSpPr/>
        <p:nvPr/>
      </p:nvGrpSpPr>
      <p:grpSpPr>
        <a:xfrm>
          <a:off x="0" y="0"/>
          <a:ext cx="0" cy="0"/>
          <a:chOff x="0" y="0"/>
          <a:chExt cx="0" cy="0"/>
        </a:xfrm>
      </p:grpSpPr>
      <p:sp>
        <p:nvSpPr>
          <p:cNvPr id="2" name="正方形/長方形 1">
            <a:extLst>
              <a:ext uri="{FF2B5EF4-FFF2-40B4-BE49-F238E27FC236}">
                <a16:creationId xmlns:a16="http://schemas.microsoft.com/office/drawing/2014/main" id="{A87019B3-A325-037B-400A-BB0D902C76AC}"/>
              </a:ext>
            </a:extLst>
          </p:cNvPr>
          <p:cNvSpPr/>
          <p:nvPr/>
        </p:nvSpPr>
        <p:spPr>
          <a:xfrm>
            <a:off x="0" y="0"/>
            <a:ext cx="9144000" cy="425003"/>
          </a:xfrm>
          <a:prstGeom prst="rect">
            <a:avLst/>
          </a:prstGeom>
          <a:gradFill>
            <a:gsLst>
              <a:gs pos="0">
                <a:schemeClr val="accent1">
                  <a:lumMod val="5000"/>
                  <a:lumOff val="95000"/>
                </a:schemeClr>
              </a:gs>
              <a:gs pos="75000">
                <a:srgbClr val="00B050"/>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2000" dirty="0">
                <a:latin typeface="Meiryo UI" panose="020B0604030504040204" pitchFamily="50" charset="-128"/>
                <a:ea typeface="Meiryo UI" panose="020B0604030504040204" pitchFamily="50" charset="-128"/>
              </a:rPr>
              <a:t>4</a:t>
            </a:r>
            <a:r>
              <a:rPr lang="ja-JP" altLang="en-US" sz="2000" dirty="0">
                <a:latin typeface="Meiryo UI" panose="020B0604030504040204" pitchFamily="50" charset="-128"/>
                <a:ea typeface="Meiryo UI" panose="020B0604030504040204" pitchFamily="50" charset="-128"/>
              </a:rPr>
              <a:t>．被害想定の項目について</a:t>
            </a:r>
            <a:endParaRPr lang="en-US" altLang="ja-JP" sz="2000" dirty="0">
              <a:latin typeface="Meiryo UI" panose="020B0604030504040204" pitchFamily="50" charset="-128"/>
              <a:ea typeface="Meiryo UI" panose="020B0604030504040204" pitchFamily="50" charset="-128"/>
            </a:endParaRPr>
          </a:p>
        </p:txBody>
      </p:sp>
      <p:sp>
        <p:nvSpPr>
          <p:cNvPr id="5" name="正方形/長方形 4">
            <a:extLst>
              <a:ext uri="{FF2B5EF4-FFF2-40B4-BE49-F238E27FC236}">
                <a16:creationId xmlns:a16="http://schemas.microsoft.com/office/drawing/2014/main" id="{9A7C9C43-8714-01F1-B5AC-7CB80B438BA1}"/>
              </a:ext>
            </a:extLst>
          </p:cNvPr>
          <p:cNvSpPr/>
          <p:nvPr/>
        </p:nvSpPr>
        <p:spPr>
          <a:xfrm>
            <a:off x="140043" y="634314"/>
            <a:ext cx="8863914" cy="6145427"/>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角丸四角形 15">
            <a:extLst>
              <a:ext uri="{FF2B5EF4-FFF2-40B4-BE49-F238E27FC236}">
                <a16:creationId xmlns:a16="http://schemas.microsoft.com/office/drawing/2014/main" id="{B6A041F6-9A0E-6135-698E-B28A1554E0D0}"/>
              </a:ext>
            </a:extLst>
          </p:cNvPr>
          <p:cNvSpPr/>
          <p:nvPr/>
        </p:nvSpPr>
        <p:spPr>
          <a:xfrm>
            <a:off x="67210" y="480601"/>
            <a:ext cx="3093240" cy="321972"/>
          </a:xfrm>
          <a:prstGeom prst="roundRect">
            <a:avLst>
              <a:gd name="adj" fmla="val 20973"/>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latin typeface="Meiryo UI" panose="020B0604030504040204" pitchFamily="50" charset="-128"/>
                <a:ea typeface="Meiryo UI" panose="020B0604030504040204" pitchFamily="50" charset="-128"/>
              </a:rPr>
              <a:t>被害想定算定の基本条件（案）</a:t>
            </a:r>
          </a:p>
        </p:txBody>
      </p:sp>
      <p:sp>
        <p:nvSpPr>
          <p:cNvPr id="7" name="スライド番号プレースホルダー 6">
            <a:extLst>
              <a:ext uri="{FF2B5EF4-FFF2-40B4-BE49-F238E27FC236}">
                <a16:creationId xmlns:a16="http://schemas.microsoft.com/office/drawing/2014/main" id="{71FBF474-1C98-EB9A-2A21-07D2E6FF9C7B}"/>
              </a:ext>
            </a:extLst>
          </p:cNvPr>
          <p:cNvSpPr>
            <a:spLocks noGrp="1"/>
          </p:cNvSpPr>
          <p:nvPr>
            <p:ph type="sldNum" sz="quarter" idx="12"/>
          </p:nvPr>
        </p:nvSpPr>
        <p:spPr>
          <a:xfrm>
            <a:off x="7019390" y="6379501"/>
            <a:ext cx="2057400" cy="365125"/>
          </a:xfrm>
        </p:spPr>
        <p:txBody>
          <a:bodyPr/>
          <a:lstStyle/>
          <a:p>
            <a:fld id="{72ACC13A-C490-4578-9842-9594D494F206}" type="slidenum">
              <a:rPr kumimoji="1" lang="ja-JP" altLang="en-US" sz="1200" smtClean="0">
                <a:latin typeface="Meiryo UI" panose="020B0604030504040204" pitchFamily="50" charset="-128"/>
                <a:ea typeface="Meiryo UI" panose="020B0604030504040204" pitchFamily="50" charset="-128"/>
              </a:rPr>
              <a:t>29</a:t>
            </a:fld>
            <a:endParaRPr kumimoji="1" lang="ja-JP" altLang="en-US" sz="1200" dirty="0">
              <a:latin typeface="Meiryo UI" panose="020B0604030504040204" pitchFamily="50" charset="-128"/>
              <a:ea typeface="Meiryo UI" panose="020B0604030504040204" pitchFamily="50" charset="-128"/>
            </a:endParaRPr>
          </a:p>
        </p:txBody>
      </p:sp>
      <p:sp>
        <p:nvSpPr>
          <p:cNvPr id="8" name="四角形: 角を丸くする 4">
            <a:extLst>
              <a:ext uri="{FF2B5EF4-FFF2-40B4-BE49-F238E27FC236}">
                <a16:creationId xmlns:a16="http://schemas.microsoft.com/office/drawing/2014/main" id="{897D6FC4-B245-429E-BF56-D3649B22BBD1}"/>
              </a:ext>
            </a:extLst>
          </p:cNvPr>
          <p:cNvSpPr/>
          <p:nvPr/>
        </p:nvSpPr>
        <p:spPr>
          <a:xfrm>
            <a:off x="9860490" y="881227"/>
            <a:ext cx="8311709" cy="1454869"/>
          </a:xfrm>
          <a:prstGeom prst="roundRect">
            <a:avLst>
              <a:gd name="adj" fmla="val 12022"/>
            </a:avLst>
          </a:prstGeom>
          <a:solidFill>
            <a:schemeClr val="accent6">
              <a:lumMod val="40000"/>
              <a:lumOff val="60000"/>
            </a:schemeClr>
          </a:solidFill>
          <a:ln w="6350">
            <a:headEnd type="triangle"/>
          </a:ln>
        </p:spPr>
        <p:style>
          <a:lnRef idx="1">
            <a:schemeClr val="dk1"/>
          </a:lnRef>
          <a:fillRef idx="0">
            <a:schemeClr val="dk1"/>
          </a:fillRef>
          <a:effectRef idx="0">
            <a:schemeClr val="dk1"/>
          </a:effectRef>
          <a:fontRef idx="minor">
            <a:schemeClr val="tx1"/>
          </a:fontRef>
        </p:style>
        <p:txBody>
          <a:bodyPr rtlCol="0" anchor="t"/>
          <a:lstStyle/>
          <a:p>
            <a:pPr marL="216000" indent="-216000">
              <a:buFont typeface="Wingdings" panose="05000000000000000000" pitchFamily="2" charset="2"/>
              <a:buChar char="l"/>
            </a:pPr>
            <a:r>
              <a:rPr lang="ja-JP" altLang="en-US" sz="1400" b="1" dirty="0">
                <a:latin typeface="Meiryo UI" panose="020B0604030504040204" pitchFamily="50" charset="-128"/>
                <a:ea typeface="Meiryo UI" panose="020B0604030504040204" pitchFamily="50" charset="-128"/>
              </a:rPr>
              <a:t>被害の想定を行う項目については、以下の①～③の被害想定項目から大阪府に該当する項目を確認。</a:t>
            </a:r>
            <a:endParaRPr lang="en-US" altLang="ja-JP" sz="1400" b="1" dirty="0">
              <a:latin typeface="Meiryo UI" panose="020B0604030504040204" pitchFamily="50" charset="-128"/>
              <a:ea typeface="Meiryo UI" panose="020B0604030504040204" pitchFamily="50" charset="-128"/>
            </a:endParaRPr>
          </a:p>
          <a:p>
            <a:pPr marL="432000" lvl="1" indent="-288000">
              <a:buFont typeface="+mj-ea"/>
              <a:buAutoNum type="circleNumDbPlain"/>
            </a:pPr>
            <a:r>
              <a:rPr kumimoji="1" lang="ja-JP" altLang="en-US" sz="1400" b="1" dirty="0">
                <a:latin typeface="Meiryo UI" panose="020B0604030504040204" pitchFamily="50" charset="-128"/>
                <a:ea typeface="Meiryo UI" panose="020B0604030504040204" pitchFamily="50" charset="-128"/>
              </a:rPr>
              <a:t>大阪府が過去に公表した被害想定（</a:t>
            </a:r>
            <a:r>
              <a:rPr kumimoji="1" lang="en-US" altLang="ja-JP" sz="1400" b="1" dirty="0">
                <a:latin typeface="Meiryo UI" panose="020B0604030504040204" pitchFamily="50" charset="-128"/>
                <a:ea typeface="Meiryo UI" panose="020B0604030504040204" pitchFamily="50" charset="-128"/>
              </a:rPr>
              <a:t>H19</a:t>
            </a:r>
            <a:r>
              <a:rPr kumimoji="1" lang="ja-JP" altLang="en-US" sz="1400" b="1" dirty="0">
                <a:latin typeface="Meiryo UI" panose="020B0604030504040204" pitchFamily="50" charset="-128"/>
                <a:ea typeface="Meiryo UI" panose="020B0604030504040204" pitchFamily="50" charset="-128"/>
              </a:rPr>
              <a:t>直下型・</a:t>
            </a:r>
            <a:r>
              <a:rPr kumimoji="1" lang="en-US" altLang="ja-JP" sz="1400" b="1" dirty="0">
                <a:latin typeface="Meiryo UI" panose="020B0604030504040204" pitchFamily="50" charset="-128"/>
                <a:ea typeface="Meiryo UI" panose="020B0604030504040204" pitchFamily="50" charset="-128"/>
              </a:rPr>
              <a:t>H26</a:t>
            </a:r>
            <a:r>
              <a:rPr kumimoji="1" lang="ja-JP" altLang="en-US" sz="1400" b="1" dirty="0">
                <a:latin typeface="Meiryo UI" panose="020B0604030504040204" pitchFamily="50" charset="-128"/>
                <a:ea typeface="Meiryo UI" panose="020B0604030504040204" pitchFamily="50" charset="-128"/>
              </a:rPr>
              <a:t>南海トラフ）の項目</a:t>
            </a:r>
            <a:endParaRPr kumimoji="1" lang="en-US" altLang="ja-JP" sz="1400" b="1" dirty="0">
              <a:latin typeface="Meiryo UI" panose="020B0604030504040204" pitchFamily="50" charset="-128"/>
              <a:ea typeface="Meiryo UI" panose="020B0604030504040204" pitchFamily="50" charset="-128"/>
            </a:endParaRPr>
          </a:p>
          <a:p>
            <a:pPr marL="432000" lvl="1" indent="-288000">
              <a:buFont typeface="+mj-ea"/>
              <a:buAutoNum type="circleNumDbPlain"/>
            </a:pPr>
            <a:r>
              <a:rPr lang="ja-JP" altLang="en-US" sz="1400" b="1" dirty="0">
                <a:latin typeface="Meiryo UI" panose="020B0604030504040204" pitchFamily="50" charset="-128"/>
                <a:ea typeface="Meiryo UI" panose="020B0604030504040204" pitchFamily="50" charset="-128"/>
              </a:rPr>
              <a:t>内閣府が公表した南海トラフ巨大地震の被害想定（</a:t>
            </a:r>
            <a:r>
              <a:rPr lang="en-US" altLang="ja-JP" sz="1400" b="1" dirty="0">
                <a:latin typeface="Meiryo UI" panose="020B0604030504040204" pitchFamily="50" charset="-128"/>
                <a:ea typeface="Meiryo UI" panose="020B0604030504040204" pitchFamily="50" charset="-128"/>
              </a:rPr>
              <a:t>H24</a:t>
            </a:r>
            <a:r>
              <a:rPr lang="ja-JP" altLang="en-US" sz="1400" b="1" dirty="0">
                <a:latin typeface="Meiryo UI" panose="020B0604030504040204" pitchFamily="50" charset="-128"/>
                <a:ea typeface="Meiryo UI" panose="020B0604030504040204" pitchFamily="50" charset="-128"/>
              </a:rPr>
              <a:t>）の項目</a:t>
            </a:r>
            <a:endParaRPr lang="en-US" altLang="ja-JP" sz="1400" b="1" dirty="0">
              <a:latin typeface="Meiryo UI" panose="020B0604030504040204" pitchFamily="50" charset="-128"/>
              <a:ea typeface="Meiryo UI" panose="020B0604030504040204" pitchFamily="50" charset="-128"/>
            </a:endParaRPr>
          </a:p>
          <a:p>
            <a:pPr marL="432000" lvl="1" indent="-288000">
              <a:buFont typeface="+mj-ea"/>
              <a:buAutoNum type="circleNumDbPlain"/>
            </a:pPr>
            <a:r>
              <a:rPr kumimoji="1" lang="ja-JP" altLang="en-US" sz="1400" b="1" dirty="0">
                <a:latin typeface="Meiryo UI" panose="020B0604030504040204" pitchFamily="50" charset="-128"/>
                <a:ea typeface="Meiryo UI" panose="020B0604030504040204" pitchFamily="50" charset="-128"/>
              </a:rPr>
              <a:t>内閣府が直近で公表した日本海溝・千島海溝沿いの巨大地震の被害想定（</a:t>
            </a:r>
            <a:r>
              <a:rPr kumimoji="1" lang="en-US" altLang="ja-JP" sz="1400" b="1" dirty="0">
                <a:latin typeface="Meiryo UI" panose="020B0604030504040204" pitchFamily="50" charset="-128"/>
                <a:ea typeface="Meiryo UI" panose="020B0604030504040204" pitchFamily="50" charset="-128"/>
              </a:rPr>
              <a:t>R3</a:t>
            </a:r>
            <a:r>
              <a:rPr kumimoji="1" lang="ja-JP" altLang="en-US" sz="1400" b="1" dirty="0">
                <a:latin typeface="Meiryo UI" panose="020B0604030504040204" pitchFamily="50" charset="-128"/>
                <a:ea typeface="Meiryo UI" panose="020B0604030504040204" pitchFamily="50" charset="-128"/>
              </a:rPr>
              <a:t>）の項目</a:t>
            </a:r>
            <a:endParaRPr lang="en-US" altLang="ja-JP" sz="1400" b="1" dirty="0">
              <a:latin typeface="Meiryo UI" panose="020B0604030504040204" pitchFamily="50" charset="-128"/>
              <a:ea typeface="Meiryo UI" panose="020B0604030504040204" pitchFamily="50" charset="-128"/>
            </a:endParaRPr>
          </a:p>
          <a:p>
            <a:pPr marL="216000" indent="-216000">
              <a:buFont typeface="Wingdings" panose="05000000000000000000" pitchFamily="2" charset="2"/>
              <a:buChar char="l"/>
            </a:pPr>
            <a:r>
              <a:rPr kumimoji="1" lang="ja-JP" altLang="en-US" sz="1400" b="1" dirty="0">
                <a:latin typeface="Meiryo UI" panose="020B0604030504040204" pitchFamily="50" charset="-128"/>
                <a:ea typeface="Meiryo UI" panose="020B0604030504040204" pitchFamily="50" charset="-128"/>
              </a:rPr>
              <a:t>これまでの部会でいただいた意見や能登半島地震の振り返りを踏まえて被害想定項目を抽出。</a:t>
            </a:r>
            <a:endParaRPr kumimoji="1" lang="en-US" altLang="ja-JP" sz="1400" b="1" dirty="0">
              <a:latin typeface="Meiryo UI" panose="020B0604030504040204" pitchFamily="50" charset="-128"/>
              <a:ea typeface="Meiryo UI" panose="020B0604030504040204" pitchFamily="50" charset="-128"/>
            </a:endParaRPr>
          </a:p>
          <a:p>
            <a:pPr marL="216000" indent="-216000">
              <a:buFont typeface="Wingdings" panose="05000000000000000000" pitchFamily="2" charset="2"/>
              <a:buChar char="l"/>
            </a:pPr>
            <a:r>
              <a:rPr kumimoji="1" lang="ja-JP" altLang="en-US" sz="1400" b="1" dirty="0">
                <a:latin typeface="Meiryo UI" panose="020B0604030504040204" pitchFamily="50" charset="-128"/>
                <a:ea typeface="Meiryo UI" panose="020B0604030504040204" pitchFamily="50" charset="-128"/>
              </a:rPr>
              <a:t>内閣府が現在検討している南海トラフ巨大地震の被害想定項目を確認し、被害想定項目を最終決定する。</a:t>
            </a:r>
            <a:endParaRPr kumimoji="1" lang="en-US" altLang="ja-JP" sz="1400" b="1" dirty="0">
              <a:latin typeface="Meiryo UI" panose="020B0604030504040204" pitchFamily="50" charset="-128"/>
              <a:ea typeface="Meiryo UI" panose="020B0604030504040204" pitchFamily="50" charset="-128"/>
            </a:endParaRPr>
          </a:p>
        </p:txBody>
      </p:sp>
      <p:graphicFrame>
        <p:nvGraphicFramePr>
          <p:cNvPr id="53" name="表 52">
            <a:extLst>
              <a:ext uri="{FF2B5EF4-FFF2-40B4-BE49-F238E27FC236}">
                <a16:creationId xmlns:a16="http://schemas.microsoft.com/office/drawing/2014/main" id="{4FC7556A-F70D-4510-A628-6CAB84AFCC0E}"/>
              </a:ext>
            </a:extLst>
          </p:cNvPr>
          <p:cNvGraphicFramePr>
            <a:graphicFrameLocks noGrp="1"/>
          </p:cNvGraphicFramePr>
          <p:nvPr>
            <p:extLst>
              <p:ext uri="{D42A27DB-BD31-4B8C-83A1-F6EECF244321}">
                <p14:modId xmlns:p14="http://schemas.microsoft.com/office/powerpoint/2010/main" val="1083821289"/>
              </p:ext>
            </p:extLst>
          </p:nvPr>
        </p:nvGraphicFramePr>
        <p:xfrm>
          <a:off x="339466" y="1011884"/>
          <a:ext cx="8555959" cy="5492419"/>
        </p:xfrm>
        <a:graphic>
          <a:graphicData uri="http://schemas.openxmlformats.org/drawingml/2006/table">
            <a:tbl>
              <a:tblPr firstRow="1" firstCol="1" bandRow="1">
                <a:tableStyleId>{5940675A-B579-460E-94D1-54222C63F5DA}</a:tableStyleId>
              </a:tblPr>
              <a:tblGrid>
                <a:gridCol w="1110615">
                  <a:extLst>
                    <a:ext uri="{9D8B030D-6E8A-4147-A177-3AD203B41FA5}">
                      <a16:colId xmlns:a16="http://schemas.microsoft.com/office/drawing/2014/main" val="2151465123"/>
                    </a:ext>
                  </a:extLst>
                </a:gridCol>
                <a:gridCol w="3722672">
                  <a:extLst>
                    <a:ext uri="{9D8B030D-6E8A-4147-A177-3AD203B41FA5}">
                      <a16:colId xmlns:a16="http://schemas.microsoft.com/office/drawing/2014/main" val="3771014753"/>
                    </a:ext>
                  </a:extLst>
                </a:gridCol>
                <a:gridCol w="3722672">
                  <a:extLst>
                    <a:ext uri="{9D8B030D-6E8A-4147-A177-3AD203B41FA5}">
                      <a16:colId xmlns:a16="http://schemas.microsoft.com/office/drawing/2014/main" val="1691584391"/>
                    </a:ext>
                  </a:extLst>
                </a:gridCol>
              </a:tblGrid>
              <a:tr h="371779">
                <a:tc>
                  <a:txBody>
                    <a:bodyPr/>
                    <a:lstStyle/>
                    <a:p>
                      <a:pPr algn="ctr">
                        <a:lnSpc>
                          <a:spcPct val="100000"/>
                        </a:lnSpc>
                      </a:pPr>
                      <a:r>
                        <a:rPr lang="ja-JP" altLang="en-US" sz="1400" b="1"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項　目</a:t>
                      </a:r>
                      <a:endParaRPr lang="ja-JP" sz="1400" b="1"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195" marR="361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gridSpan="2">
                  <a:txBody>
                    <a:bodyPr/>
                    <a:lstStyle/>
                    <a:p>
                      <a:pPr algn="ctr">
                        <a:lnSpc>
                          <a:spcPct val="100000"/>
                        </a:lnSpc>
                      </a:pPr>
                      <a:r>
                        <a:rPr lang="ja-JP" altLang="en-US" sz="1400" b="1"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検討条件</a:t>
                      </a:r>
                      <a:endParaRPr lang="ja-JP" sz="1400" b="1"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195" marR="361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hMerge="1">
                  <a:txBody>
                    <a:bodyPr/>
                    <a:lstStyle/>
                    <a:p>
                      <a:endParaRPr kumimoji="1" lang="ja-JP" altLang="en-US"/>
                    </a:p>
                  </a:txBody>
                  <a:tcPr/>
                </a:tc>
                <a:extLst>
                  <a:ext uri="{0D108BD9-81ED-4DB2-BD59-A6C34878D82A}">
                    <a16:rowId xmlns:a16="http://schemas.microsoft.com/office/drawing/2014/main" val="412502562"/>
                  </a:ext>
                </a:extLst>
              </a:tr>
              <a:tr h="553461">
                <a:tc>
                  <a:txBody>
                    <a:bodyPr/>
                    <a:lstStyle/>
                    <a:p>
                      <a:pPr algn="just">
                        <a:lnSpc>
                          <a:spcPct val="100000"/>
                        </a:lnSpc>
                      </a:pPr>
                      <a:r>
                        <a:rPr lang="ja-JP" altLang="en-US" sz="1400" dirty="0">
                          <a:effectLst/>
                          <a:latin typeface="Meiryo UI" panose="020B0604030504040204" pitchFamily="50" charset="-128"/>
                          <a:ea typeface="Meiryo UI" panose="020B0604030504040204" pitchFamily="50" charset="-128"/>
                          <a:cs typeface="Times New Roman" panose="02020603050405020304" pitchFamily="18" charset="0"/>
                        </a:rPr>
                        <a:t>対象地震</a:t>
                      </a:r>
                      <a:endParaRPr lang="ja-JP" sz="14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6195" marR="361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pPr>
                      <a:r>
                        <a:rPr lang="ja-JP" altLang="en-US" sz="1400" dirty="0">
                          <a:effectLst/>
                          <a:latin typeface="Meiryo UI" panose="020B0604030504040204" pitchFamily="50" charset="-128"/>
                          <a:ea typeface="Meiryo UI" panose="020B0604030504040204" pitchFamily="50" charset="-128"/>
                        </a:rPr>
                        <a:t>直下型地震　</a:t>
                      </a:r>
                      <a:r>
                        <a:rPr lang="en-US" altLang="ja-JP" sz="1400" dirty="0">
                          <a:effectLst/>
                          <a:latin typeface="Meiryo UI" panose="020B0604030504040204" pitchFamily="50" charset="-128"/>
                          <a:ea typeface="Meiryo UI" panose="020B0604030504040204" pitchFamily="50" charset="-128"/>
                        </a:rPr>
                        <a:t>5</a:t>
                      </a:r>
                      <a:r>
                        <a:rPr lang="ja-JP" altLang="en-US" sz="1400" dirty="0">
                          <a:effectLst/>
                          <a:latin typeface="Meiryo UI" panose="020B0604030504040204" pitchFamily="50" charset="-128"/>
                          <a:ea typeface="Meiryo UI" panose="020B0604030504040204" pitchFamily="50" charset="-128"/>
                        </a:rPr>
                        <a:t>ケース程度</a:t>
                      </a:r>
                      <a:endParaRPr lang="en-US" altLang="ja-JP" sz="1400" dirty="0">
                        <a:effectLst/>
                        <a:latin typeface="Meiryo UI" panose="020B0604030504040204" pitchFamily="50" charset="-128"/>
                        <a:ea typeface="Meiryo UI" panose="020B0604030504040204" pitchFamily="50" charset="-128"/>
                      </a:endParaRPr>
                    </a:p>
                    <a:p>
                      <a:pPr algn="just">
                        <a:lnSpc>
                          <a:spcPct val="100000"/>
                        </a:lnSpc>
                      </a:pPr>
                      <a:r>
                        <a:rPr lang="ja-JP" altLang="en-US" sz="1200" dirty="0">
                          <a:effectLst/>
                          <a:latin typeface="Meiryo UI" panose="020B0604030504040204" pitchFamily="50" charset="-128"/>
                          <a:ea typeface="Meiryo UI" panose="020B0604030504040204" pitchFamily="50" charset="-128"/>
                        </a:rPr>
                        <a:t>（地表面における震度</a:t>
                      </a:r>
                      <a:r>
                        <a:rPr lang="en-US" altLang="ja-JP" sz="1200" dirty="0">
                          <a:effectLst/>
                          <a:latin typeface="Meiryo UI" panose="020B0604030504040204" pitchFamily="50" charset="-128"/>
                          <a:ea typeface="Meiryo UI" panose="020B0604030504040204" pitchFamily="50" charset="-128"/>
                        </a:rPr>
                        <a:t>6</a:t>
                      </a:r>
                      <a:r>
                        <a:rPr lang="ja-JP" altLang="en-US" sz="1200" dirty="0">
                          <a:effectLst/>
                          <a:latin typeface="Meiryo UI" panose="020B0604030504040204" pitchFamily="50" charset="-128"/>
                          <a:ea typeface="Meiryo UI" panose="020B0604030504040204" pitchFamily="50" charset="-128"/>
                        </a:rPr>
                        <a:t>強の曝露人口が大きく、</a:t>
                      </a:r>
                      <a:endParaRPr lang="en-US" altLang="ja-JP" sz="1200" dirty="0">
                        <a:effectLst/>
                        <a:latin typeface="Meiryo UI" panose="020B0604030504040204" pitchFamily="50" charset="-128"/>
                        <a:ea typeface="Meiryo UI" panose="020B0604030504040204" pitchFamily="50" charset="-128"/>
                      </a:endParaRPr>
                    </a:p>
                    <a:p>
                      <a:pPr algn="just">
                        <a:lnSpc>
                          <a:spcPct val="100000"/>
                        </a:lnSpc>
                      </a:pPr>
                      <a:r>
                        <a:rPr lang="ja-JP" altLang="en-US" sz="1200" dirty="0">
                          <a:effectLst/>
                          <a:latin typeface="Meiryo UI" panose="020B0604030504040204" pitchFamily="50" charset="-128"/>
                          <a:ea typeface="Meiryo UI" panose="020B0604030504040204" pitchFamily="50" charset="-128"/>
                        </a:rPr>
                        <a:t>　大阪府にまんべんなく影響を及ぼすケースを抽出）</a:t>
                      </a:r>
                      <a:endParaRPr lang="en-US" altLang="ja-JP" sz="1200" dirty="0">
                        <a:effectLst/>
                        <a:latin typeface="Meiryo UI" panose="020B0604030504040204" pitchFamily="50" charset="-128"/>
                        <a:ea typeface="Meiryo UI" panose="020B0604030504040204" pitchFamily="50" charset="-128"/>
                      </a:endParaRPr>
                    </a:p>
                    <a:p>
                      <a:pPr marL="216000" lvl="1" algn="just">
                        <a:lnSpc>
                          <a:spcPct val="100000"/>
                        </a:lnSpc>
                      </a:pPr>
                      <a:endParaRPr lang="en-US" altLang="ja-JP" sz="1200" dirty="0">
                        <a:effectLst/>
                        <a:latin typeface="Meiryo UI" panose="020B0604030504040204" pitchFamily="50" charset="-128"/>
                        <a:ea typeface="Meiryo UI" panose="020B0604030504040204" pitchFamily="50" charset="-128"/>
                      </a:endParaRPr>
                    </a:p>
                    <a:p>
                      <a:pPr marL="216000" lvl="1" algn="just">
                        <a:lnSpc>
                          <a:spcPct val="100000"/>
                        </a:lnSpc>
                      </a:pPr>
                      <a:r>
                        <a:rPr lang="ja-JP" altLang="en-US" sz="1200" dirty="0">
                          <a:effectLst/>
                          <a:latin typeface="Meiryo UI" panose="020B0604030504040204" pitchFamily="50" charset="-128"/>
                          <a:ea typeface="Meiryo UI" panose="020B0604030504040204" pitchFamily="50" charset="-128"/>
                        </a:rPr>
                        <a:t>現在の被害想定のケース（参考）</a:t>
                      </a:r>
                      <a:endParaRPr lang="en-US" altLang="ja-JP" sz="1200" dirty="0">
                        <a:effectLst/>
                        <a:latin typeface="Meiryo UI" panose="020B0604030504040204" pitchFamily="50" charset="-128"/>
                        <a:ea typeface="Meiryo UI" panose="020B0604030504040204" pitchFamily="50" charset="-128"/>
                      </a:endParaRPr>
                    </a:p>
                    <a:p>
                      <a:pPr marL="324000" lvl="2" algn="just">
                        <a:lnSpc>
                          <a:spcPct val="100000"/>
                        </a:lnSpc>
                      </a:pPr>
                      <a:r>
                        <a:rPr lang="ja-JP" altLang="en-US" sz="1200" dirty="0">
                          <a:effectLst/>
                          <a:latin typeface="Meiryo UI" panose="020B0604030504040204" pitchFamily="50" charset="-128"/>
                          <a:ea typeface="Meiryo UI" panose="020B0604030504040204" pitchFamily="50" charset="-128"/>
                        </a:rPr>
                        <a:t>上町断層帯</a:t>
                      </a:r>
                      <a:r>
                        <a:rPr lang="en-US" altLang="ja-JP" sz="1200" dirty="0">
                          <a:effectLst/>
                          <a:latin typeface="Meiryo UI" panose="020B0604030504040204" pitchFamily="50" charset="-128"/>
                          <a:ea typeface="Meiryo UI" panose="020B0604030504040204" pitchFamily="50" charset="-128"/>
                        </a:rPr>
                        <a:t>A</a:t>
                      </a:r>
                      <a:r>
                        <a:rPr lang="ja-JP" altLang="en-US" sz="900" dirty="0">
                          <a:effectLst/>
                          <a:latin typeface="Meiryo UI" panose="020B0604030504040204" pitchFamily="50" charset="-128"/>
                          <a:ea typeface="Meiryo UI" panose="020B0604030504040204" pitchFamily="50" charset="-128"/>
                        </a:rPr>
                        <a:t>（大阪市内から北摂にかけて震度が大きなケース）</a:t>
                      </a:r>
                      <a:endParaRPr lang="en-US" altLang="ja-JP" sz="900" dirty="0">
                        <a:effectLst/>
                        <a:latin typeface="Meiryo UI" panose="020B0604030504040204" pitchFamily="50" charset="-128"/>
                        <a:ea typeface="Meiryo UI" panose="020B0604030504040204" pitchFamily="50" charset="-128"/>
                      </a:endParaRPr>
                    </a:p>
                    <a:p>
                      <a:pPr marL="324000" lvl="2" algn="just">
                        <a:lnSpc>
                          <a:spcPct val="100000"/>
                        </a:lnSpc>
                      </a:pPr>
                      <a:r>
                        <a:rPr lang="ja-JP" altLang="en-US" sz="1200" dirty="0">
                          <a:effectLst/>
                          <a:latin typeface="Meiryo UI" panose="020B0604030504040204" pitchFamily="50" charset="-128"/>
                          <a:ea typeface="Meiryo UI" panose="020B0604030504040204" pitchFamily="50" charset="-128"/>
                        </a:rPr>
                        <a:t>上町断層帯</a:t>
                      </a:r>
                      <a:r>
                        <a:rPr lang="en-US" altLang="ja-JP" sz="1200" dirty="0">
                          <a:effectLst/>
                          <a:latin typeface="Meiryo UI" panose="020B0604030504040204" pitchFamily="50" charset="-128"/>
                          <a:ea typeface="Meiryo UI" panose="020B0604030504040204" pitchFamily="50" charset="-128"/>
                        </a:rPr>
                        <a:t>B</a:t>
                      </a:r>
                      <a:r>
                        <a:rPr lang="ja-JP" altLang="en-US" sz="900" dirty="0">
                          <a:effectLst/>
                          <a:latin typeface="Meiryo UI" panose="020B0604030504040204" pitchFamily="50" charset="-128"/>
                          <a:ea typeface="Meiryo UI" panose="020B0604030504040204" pitchFamily="50" charset="-128"/>
                        </a:rPr>
                        <a:t>（堺市から貝塚市にかけて震度が大きなケース）</a:t>
                      </a:r>
                      <a:endParaRPr lang="en-US" altLang="ja-JP" sz="900" dirty="0">
                        <a:effectLst/>
                        <a:latin typeface="Meiryo UI" panose="020B0604030504040204" pitchFamily="50" charset="-128"/>
                        <a:ea typeface="Meiryo UI" panose="020B0604030504040204" pitchFamily="50" charset="-128"/>
                      </a:endParaRPr>
                    </a:p>
                    <a:p>
                      <a:pPr marL="324000" lvl="2" algn="just">
                        <a:lnSpc>
                          <a:spcPct val="100000"/>
                        </a:lnSpc>
                      </a:pPr>
                      <a:r>
                        <a:rPr lang="ja-JP" altLang="en-US" sz="1200" dirty="0">
                          <a:effectLst/>
                          <a:latin typeface="Meiryo UI" panose="020B0604030504040204" pitchFamily="50" charset="-128"/>
                          <a:ea typeface="Meiryo UI" panose="020B0604030504040204" pitchFamily="50" charset="-128"/>
                        </a:rPr>
                        <a:t>有馬高槻断層帯</a:t>
                      </a:r>
                      <a:endParaRPr lang="en-US" altLang="ja-JP" sz="1200" dirty="0">
                        <a:effectLst/>
                        <a:latin typeface="Meiryo UI" panose="020B0604030504040204" pitchFamily="50" charset="-128"/>
                        <a:ea typeface="Meiryo UI" panose="020B0604030504040204" pitchFamily="50" charset="-128"/>
                      </a:endParaRPr>
                    </a:p>
                    <a:p>
                      <a:pPr marL="324000" lvl="2" algn="just">
                        <a:lnSpc>
                          <a:spcPct val="100000"/>
                        </a:lnSpc>
                      </a:pPr>
                      <a:r>
                        <a:rPr lang="ja-JP" altLang="en-US" sz="1200" dirty="0">
                          <a:effectLst/>
                          <a:latin typeface="Meiryo UI" panose="020B0604030504040204" pitchFamily="50" charset="-128"/>
                          <a:ea typeface="Meiryo UI" panose="020B0604030504040204" pitchFamily="50" charset="-128"/>
                        </a:rPr>
                        <a:t>生駒断層帯</a:t>
                      </a:r>
                      <a:endParaRPr lang="en-US" altLang="ja-JP" sz="1200" dirty="0">
                        <a:effectLst/>
                        <a:latin typeface="Meiryo UI" panose="020B0604030504040204" pitchFamily="50" charset="-128"/>
                        <a:ea typeface="Meiryo UI" panose="020B0604030504040204" pitchFamily="50" charset="-128"/>
                      </a:endParaRPr>
                    </a:p>
                    <a:p>
                      <a:pPr marL="324000" lvl="2" algn="just">
                        <a:lnSpc>
                          <a:spcPct val="100000"/>
                        </a:lnSpc>
                      </a:pPr>
                      <a:r>
                        <a:rPr lang="ja-JP" altLang="en-US" sz="1200" dirty="0">
                          <a:effectLst/>
                          <a:latin typeface="Meiryo UI" panose="020B0604030504040204" pitchFamily="50" charset="-128"/>
                          <a:ea typeface="Meiryo UI" panose="020B0604030504040204" pitchFamily="50" charset="-128"/>
                        </a:rPr>
                        <a:t>中央構造線断層帯</a:t>
                      </a:r>
                      <a:endParaRPr lang="en-US" altLang="ja-JP" sz="1200" dirty="0">
                        <a:effectLst/>
                        <a:latin typeface="Meiryo UI" panose="020B0604030504040204" pitchFamily="50" charset="-128"/>
                        <a:ea typeface="Meiryo UI" panose="020B0604030504040204" pitchFamily="50" charset="-128"/>
                      </a:endParaRPr>
                    </a:p>
                    <a:p>
                      <a:pPr marL="324000" lvl="2" algn="just">
                        <a:lnSpc>
                          <a:spcPct val="100000"/>
                        </a:lnSpc>
                      </a:pPr>
                      <a:endParaRPr lang="en-US" altLang="ja-JP" sz="1200" dirty="0">
                        <a:effectLst/>
                        <a:latin typeface="Meiryo UI" panose="020B0604030504040204" pitchFamily="50" charset="-128"/>
                        <a:ea typeface="Meiryo UI" panose="020B0604030504040204" pitchFamily="50" charset="-128"/>
                      </a:endParaRPr>
                    </a:p>
                  </a:txBody>
                  <a:tcPr marL="36195" marR="3619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pPr>
                      <a:r>
                        <a:rPr lang="ja-JP" altLang="en-US" sz="1400" dirty="0">
                          <a:effectLst/>
                          <a:latin typeface="Meiryo UI" panose="020B0604030504040204" pitchFamily="50" charset="-128"/>
                          <a:ea typeface="Meiryo UI" panose="020B0604030504040204" pitchFamily="50" charset="-128"/>
                        </a:rPr>
                        <a:t>海溝型地震：南海トラフ巨大地震</a:t>
                      </a:r>
                      <a:endParaRPr lang="en-US" altLang="ja-JP" sz="1400" dirty="0">
                        <a:effectLst/>
                        <a:latin typeface="Meiryo UI" panose="020B0604030504040204" pitchFamily="50" charset="-128"/>
                        <a:ea typeface="Meiryo UI" panose="020B0604030504040204" pitchFamily="50" charset="-128"/>
                      </a:endParaRPr>
                    </a:p>
                    <a:p>
                      <a:pPr algn="just">
                        <a:lnSpc>
                          <a:spcPct val="100000"/>
                        </a:lnSpc>
                      </a:pPr>
                      <a:r>
                        <a:rPr lang="ja-JP" altLang="en-US" sz="1200" dirty="0">
                          <a:effectLst/>
                          <a:latin typeface="Meiryo UI" panose="020B0604030504040204" pitchFamily="50" charset="-128"/>
                          <a:ea typeface="Meiryo UI" panose="020B0604030504040204" pitchFamily="50" charset="-128"/>
                        </a:rPr>
                        <a:t>（南海トラフ巨大地震モデル・被害想定手法検討会（内閣</a:t>
                      </a:r>
                      <a:endParaRPr lang="en-US" altLang="ja-JP" sz="1200" dirty="0">
                        <a:effectLst/>
                        <a:latin typeface="Meiryo UI" panose="020B0604030504040204" pitchFamily="50" charset="-128"/>
                        <a:ea typeface="Meiryo UI" panose="020B0604030504040204" pitchFamily="50" charset="-128"/>
                      </a:endParaRPr>
                    </a:p>
                    <a:p>
                      <a:pPr algn="just">
                        <a:lnSpc>
                          <a:spcPct val="100000"/>
                        </a:lnSpc>
                      </a:pPr>
                      <a:r>
                        <a:rPr lang="ja-JP" altLang="en-US" sz="1200" dirty="0">
                          <a:effectLst/>
                          <a:latin typeface="Meiryo UI" panose="020B0604030504040204" pitchFamily="50" charset="-128"/>
                          <a:ea typeface="Meiryo UI" panose="020B0604030504040204" pitchFamily="50" charset="-128"/>
                        </a:rPr>
                        <a:t>　府）で示されるモデルのうち、大阪府に最も大きな影響を</a:t>
                      </a:r>
                      <a:endParaRPr lang="en-US" altLang="ja-JP" sz="1200" dirty="0">
                        <a:effectLst/>
                        <a:latin typeface="Meiryo UI" panose="020B0604030504040204" pitchFamily="50" charset="-128"/>
                        <a:ea typeface="Meiryo UI" panose="020B0604030504040204" pitchFamily="50" charset="-128"/>
                      </a:endParaRPr>
                    </a:p>
                    <a:p>
                      <a:pPr algn="just">
                        <a:lnSpc>
                          <a:spcPct val="100000"/>
                        </a:lnSpc>
                      </a:pPr>
                      <a:r>
                        <a:rPr lang="ja-JP" altLang="en-US" sz="1200" dirty="0">
                          <a:effectLst/>
                          <a:latin typeface="Meiryo UI" panose="020B0604030504040204" pitchFamily="50" charset="-128"/>
                          <a:ea typeface="Meiryo UI" panose="020B0604030504040204" pitchFamily="50" charset="-128"/>
                        </a:rPr>
                        <a:t>　及ぼすケース）</a:t>
                      </a:r>
                      <a:endParaRPr lang="en-US" altLang="ja-JP" sz="1200" dirty="0">
                        <a:effectLst/>
                        <a:latin typeface="Meiryo UI" panose="020B0604030504040204" pitchFamily="50" charset="-128"/>
                        <a:ea typeface="Meiryo UI" panose="020B0604030504040204" pitchFamily="50" charset="-128"/>
                      </a:endParaRPr>
                    </a:p>
                  </a:txBody>
                  <a:tcPr marL="36195" marR="3619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30790002"/>
                  </a:ext>
                </a:extLst>
              </a:tr>
              <a:tr h="340085">
                <a:tc>
                  <a:txBody>
                    <a:bodyPr/>
                    <a:lstStyle/>
                    <a:p>
                      <a:pPr algn="just">
                        <a:lnSpc>
                          <a:spcPct val="100000"/>
                        </a:lnSpc>
                      </a:pPr>
                      <a:r>
                        <a:rPr lang="ja-JP" altLang="en-US" sz="1400" dirty="0">
                          <a:effectLst/>
                          <a:latin typeface="Meiryo UI" panose="020B0604030504040204" pitchFamily="50" charset="-128"/>
                          <a:ea typeface="Meiryo UI" panose="020B0604030504040204" pitchFamily="50" charset="-128"/>
                          <a:cs typeface="Times New Roman" panose="02020603050405020304" pitchFamily="18" charset="0"/>
                        </a:rPr>
                        <a:t>季節・時間帯</a:t>
                      </a:r>
                      <a:endParaRPr lang="ja-JP" sz="14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6195" marR="361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marL="776288" indent="-923925" algn="just">
                        <a:lnSpc>
                          <a:spcPct val="100000"/>
                        </a:lnSpc>
                      </a:pPr>
                      <a:r>
                        <a:rPr lang="ja-JP" altLang="en-US" sz="1400" dirty="0">
                          <a:effectLst/>
                          <a:latin typeface="Meiryo UI" panose="020B0604030504040204" pitchFamily="50" charset="-128"/>
                          <a:ea typeface="Meiryo UI" panose="020B0604030504040204" pitchFamily="50" charset="-128"/>
                          <a:cs typeface="Times New Roman" panose="02020603050405020304" pitchFamily="18" charset="0"/>
                        </a:rPr>
                        <a:t>被害想定項目のうち、季節や時間帯によって変動する可能性がある項目については以下の条件より設定</a:t>
                      </a:r>
                      <a:endParaRPr lang="en-US" altLang="ja-JP" sz="1400" dirty="0">
                        <a:effectLst/>
                        <a:latin typeface="Meiryo UI" panose="020B0604030504040204" pitchFamily="50" charset="-128"/>
                        <a:ea typeface="Meiryo UI" panose="020B0604030504040204" pitchFamily="50" charset="-128"/>
                        <a:cs typeface="Times New Roman" panose="02020603050405020304" pitchFamily="18" charset="0"/>
                      </a:endParaRPr>
                    </a:p>
                    <a:p>
                      <a:pPr marL="776288" indent="-923925" algn="just">
                        <a:lnSpc>
                          <a:spcPct val="100000"/>
                        </a:lnSpc>
                      </a:pPr>
                      <a:r>
                        <a:rPr lang="ja-JP" altLang="en-US" sz="1200" dirty="0">
                          <a:effectLst/>
                          <a:latin typeface="Meiryo UI" panose="020B0604030504040204" pitchFamily="50" charset="-128"/>
                          <a:ea typeface="Meiryo UI" panose="020B0604030504040204" pitchFamily="50" charset="-128"/>
                          <a:cs typeface="Times New Roman" panose="02020603050405020304" pitchFamily="18" charset="0"/>
                        </a:rPr>
                        <a:t>　冬の早朝（</a:t>
                      </a:r>
                      <a:r>
                        <a:rPr lang="en-US" altLang="ja-JP" sz="1200" dirty="0">
                          <a:effectLst/>
                          <a:latin typeface="Meiryo UI" panose="020B0604030504040204" pitchFamily="50" charset="-128"/>
                          <a:ea typeface="Meiryo UI" panose="020B0604030504040204" pitchFamily="50" charset="-128"/>
                          <a:cs typeface="Times New Roman" panose="02020603050405020304" pitchFamily="18" charset="0"/>
                        </a:rPr>
                        <a:t>5</a:t>
                      </a:r>
                      <a:r>
                        <a:rPr lang="ja-JP" altLang="en-US" sz="1200" dirty="0">
                          <a:effectLst/>
                          <a:latin typeface="Meiryo UI" panose="020B0604030504040204" pitchFamily="50" charset="-128"/>
                          <a:ea typeface="Meiryo UI" panose="020B0604030504040204" pitchFamily="50" charset="-128"/>
                          <a:cs typeface="Times New Roman" panose="02020603050405020304" pitchFamily="18" charset="0"/>
                        </a:rPr>
                        <a:t>時）　：多くの方が自宅で就寝中であり、家屋倒壊による人的被害の可能性が高い時間帯</a:t>
                      </a:r>
                      <a:endParaRPr lang="en-US" altLang="ja-JP" sz="1200" dirty="0">
                        <a:effectLst/>
                        <a:latin typeface="Meiryo UI" panose="020B0604030504040204" pitchFamily="50" charset="-128"/>
                        <a:ea typeface="Meiryo UI" panose="020B0604030504040204" pitchFamily="50" charset="-128"/>
                        <a:cs typeface="Times New Roman" panose="02020603050405020304" pitchFamily="18" charset="0"/>
                      </a:endParaRPr>
                    </a:p>
                    <a:p>
                      <a:pPr marL="776288" indent="-923925" algn="just">
                        <a:lnSpc>
                          <a:spcPct val="100000"/>
                        </a:lnSpc>
                      </a:pPr>
                      <a:r>
                        <a:rPr lang="ja-JP" altLang="en-US" sz="1200" dirty="0">
                          <a:effectLst/>
                          <a:latin typeface="Meiryo UI" panose="020B0604030504040204" pitchFamily="50" charset="-128"/>
                          <a:ea typeface="Meiryo UI" panose="020B0604030504040204" pitchFamily="50" charset="-128"/>
                          <a:cs typeface="Times New Roman" panose="02020603050405020304" pitchFamily="18" charset="0"/>
                        </a:rPr>
                        <a:t>　夏の昼　 （</a:t>
                      </a:r>
                      <a:r>
                        <a:rPr lang="en-US" altLang="ja-JP" sz="1200" dirty="0">
                          <a:effectLst/>
                          <a:latin typeface="Meiryo UI" panose="020B0604030504040204" pitchFamily="50" charset="-128"/>
                          <a:ea typeface="Meiryo UI" panose="020B0604030504040204" pitchFamily="50" charset="-128"/>
                          <a:cs typeface="Times New Roman" panose="02020603050405020304" pitchFamily="18" charset="0"/>
                        </a:rPr>
                        <a:t>12</a:t>
                      </a:r>
                      <a:r>
                        <a:rPr lang="ja-JP" altLang="en-US" sz="1200" dirty="0">
                          <a:effectLst/>
                          <a:latin typeface="Meiryo UI" panose="020B0604030504040204" pitchFamily="50" charset="-128"/>
                          <a:ea typeface="Meiryo UI" panose="020B0604030504040204" pitchFamily="50" charset="-128"/>
                          <a:cs typeface="Times New Roman" panose="02020603050405020304" pitchFamily="18" charset="0"/>
                        </a:rPr>
                        <a:t>時）：日中の社会活動が盛んで、多くの方が自宅以外の場所で滞在する時間帯</a:t>
                      </a:r>
                      <a:endParaRPr lang="en-US" altLang="ja-JP" sz="1200" dirty="0">
                        <a:effectLst/>
                        <a:latin typeface="Meiryo UI" panose="020B0604030504040204" pitchFamily="50" charset="-128"/>
                        <a:ea typeface="Meiryo UI" panose="020B0604030504040204" pitchFamily="50" charset="-128"/>
                        <a:cs typeface="Times New Roman" panose="02020603050405020304" pitchFamily="18" charset="0"/>
                      </a:endParaRPr>
                    </a:p>
                    <a:p>
                      <a:pPr marL="776288" indent="-923925" algn="just">
                        <a:lnSpc>
                          <a:spcPct val="100000"/>
                        </a:lnSpc>
                      </a:pPr>
                      <a:r>
                        <a:rPr lang="ja-JP" altLang="en-US" sz="1200" dirty="0">
                          <a:effectLst/>
                          <a:latin typeface="Meiryo UI" panose="020B0604030504040204" pitchFamily="50" charset="-128"/>
                          <a:ea typeface="Meiryo UI" panose="020B0604030504040204" pitchFamily="50" charset="-128"/>
                          <a:cs typeface="Times New Roman" panose="02020603050405020304" pitchFamily="18" charset="0"/>
                        </a:rPr>
                        <a:t>　冬の夕方（</a:t>
                      </a:r>
                      <a:r>
                        <a:rPr lang="en-US" altLang="ja-JP" sz="1200" dirty="0">
                          <a:effectLst/>
                          <a:latin typeface="Meiryo UI" panose="020B0604030504040204" pitchFamily="50" charset="-128"/>
                          <a:ea typeface="Meiryo UI" panose="020B0604030504040204" pitchFamily="50" charset="-128"/>
                          <a:cs typeface="Times New Roman" panose="02020603050405020304" pitchFamily="18" charset="0"/>
                        </a:rPr>
                        <a:t>18</a:t>
                      </a:r>
                      <a:r>
                        <a:rPr lang="ja-JP" altLang="en-US" sz="1200" dirty="0">
                          <a:effectLst/>
                          <a:latin typeface="Meiryo UI" panose="020B0604030504040204" pitchFamily="50" charset="-128"/>
                          <a:ea typeface="Meiryo UI" panose="020B0604030504040204" pitchFamily="50" charset="-128"/>
                          <a:cs typeface="Times New Roman" panose="02020603050405020304" pitchFamily="18" charset="0"/>
                        </a:rPr>
                        <a:t>時）：</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火気使用が最も多いため出火危険が高</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い、また多くの方が帰宅</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する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時間帯</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776288" indent="-923925" algn="just">
                        <a:lnSpc>
                          <a:spcPct val="100000"/>
                        </a:lnSpc>
                      </a:pPr>
                      <a:endParaRPr lang="en-US" altLang="ja-JP" sz="12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6195" marR="3619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804863" indent="-804863" algn="just">
                        <a:lnSpc>
                          <a:spcPct val="100000"/>
                        </a:lnSpc>
                      </a:pPr>
                      <a:endParaRPr lang="ja-JP" sz="14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6195" marR="3619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28219540"/>
                  </a:ext>
                </a:extLst>
              </a:tr>
              <a:tr h="460595">
                <a:tc>
                  <a:txBody>
                    <a:bodyPr/>
                    <a:lstStyle/>
                    <a:p>
                      <a:pPr algn="just">
                        <a:lnSpc>
                          <a:spcPct val="100000"/>
                        </a:lnSpc>
                      </a:pPr>
                      <a:r>
                        <a:rPr lang="ja-JP" altLang="en-US" sz="1400" dirty="0">
                          <a:effectLst/>
                          <a:latin typeface="Meiryo UI" panose="020B0604030504040204" pitchFamily="50" charset="-128"/>
                          <a:ea typeface="Meiryo UI" panose="020B0604030504040204" pitchFamily="50" charset="-128"/>
                          <a:cs typeface="Times New Roman" panose="02020603050405020304" pitchFamily="18" charset="0"/>
                        </a:rPr>
                        <a:t>津波波源</a:t>
                      </a:r>
                      <a:endParaRPr lang="en-US" altLang="ja-JP" sz="14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a:lnSpc>
                          <a:spcPct val="100000"/>
                        </a:lnSpc>
                      </a:pPr>
                      <a:r>
                        <a:rPr lang="ja-JP" altLang="en-US" sz="1400" dirty="0">
                          <a:effectLst/>
                          <a:latin typeface="Meiryo UI" panose="020B0604030504040204" pitchFamily="50" charset="-128"/>
                          <a:ea typeface="Meiryo UI" panose="020B0604030504040204" pitchFamily="50" charset="-128"/>
                          <a:cs typeface="Times New Roman" panose="02020603050405020304" pitchFamily="18" charset="0"/>
                        </a:rPr>
                        <a:t>施設条件</a:t>
                      </a:r>
                      <a:endParaRPr lang="ja-JP" sz="14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6195" marR="361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pPr>
                      <a:r>
                        <a:rPr lang="ja-JP" altLang="en-US" sz="1400" dirty="0">
                          <a:effectLst/>
                          <a:latin typeface="Meiryo UI" panose="020B0604030504040204" pitchFamily="50" charset="-128"/>
                          <a:ea typeface="Meiryo UI" panose="020B0604030504040204" pitchFamily="50" charset="-128"/>
                          <a:cs typeface="Times New Roman" panose="02020603050405020304" pitchFamily="18" charset="0"/>
                        </a:rPr>
                        <a:t>大阪湾断層の津波の取扱いは今後検討</a:t>
                      </a:r>
                      <a:endParaRPr lang="ja-JP" sz="14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6195" marR="3619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pPr>
                      <a:r>
                        <a:rPr lang="ja-JP" altLang="en-US" sz="1400" dirty="0">
                          <a:effectLst/>
                          <a:latin typeface="Meiryo UI" panose="020B0604030504040204" pitchFamily="50" charset="-128"/>
                          <a:ea typeface="Meiryo UI" panose="020B0604030504040204" pitchFamily="50" charset="-128"/>
                          <a:cs typeface="Times New Roman" panose="02020603050405020304" pitchFamily="18" charset="0"/>
                        </a:rPr>
                        <a:t>海溝型地震：南海トラフ巨大地震</a:t>
                      </a:r>
                      <a:endParaRPr lang="en-US" altLang="ja-JP" sz="14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a:lnSpc>
                          <a:spcPct val="100000"/>
                        </a:lnSpc>
                      </a:pPr>
                      <a:r>
                        <a:rPr lang="ja-JP" altLang="en-US" sz="1200" dirty="0">
                          <a:effectLst/>
                          <a:latin typeface="Meiryo UI" panose="020B0604030504040204" pitchFamily="50" charset="-128"/>
                          <a:ea typeface="Meiryo UI" panose="020B0604030504040204" pitchFamily="50" charset="-128"/>
                        </a:rPr>
                        <a:t>（南海トラフ巨大地震モデル・被害想定手法検討会（内閣</a:t>
                      </a:r>
                      <a:endParaRPr lang="en-US" altLang="ja-JP" sz="1200" dirty="0">
                        <a:effectLst/>
                        <a:latin typeface="Meiryo UI" panose="020B0604030504040204" pitchFamily="50" charset="-128"/>
                        <a:ea typeface="Meiryo UI" panose="020B0604030504040204" pitchFamily="50" charset="-128"/>
                      </a:endParaRPr>
                    </a:p>
                    <a:p>
                      <a:pPr algn="just">
                        <a:lnSpc>
                          <a:spcPct val="100000"/>
                        </a:lnSpc>
                      </a:pPr>
                      <a:r>
                        <a:rPr lang="ja-JP" altLang="en-US" sz="1200" dirty="0">
                          <a:effectLst/>
                          <a:latin typeface="Meiryo UI" panose="020B0604030504040204" pitchFamily="50" charset="-128"/>
                          <a:ea typeface="Meiryo UI" panose="020B0604030504040204" pitchFamily="50" charset="-128"/>
                        </a:rPr>
                        <a:t>　府）で示されるモデルのうち、津波高・浸水面積において</a:t>
                      </a:r>
                      <a:endParaRPr lang="en-US" altLang="ja-JP" sz="1200" dirty="0">
                        <a:effectLst/>
                        <a:latin typeface="Meiryo UI" panose="020B0604030504040204" pitchFamily="50" charset="-128"/>
                        <a:ea typeface="Meiryo UI" panose="020B0604030504040204" pitchFamily="50" charset="-128"/>
                      </a:endParaRPr>
                    </a:p>
                    <a:p>
                      <a:pPr algn="just">
                        <a:lnSpc>
                          <a:spcPct val="100000"/>
                        </a:lnSpc>
                      </a:pPr>
                      <a:r>
                        <a:rPr lang="ja-JP" altLang="en-US" sz="1200" dirty="0">
                          <a:effectLst/>
                          <a:latin typeface="Meiryo UI" panose="020B0604030504040204" pitchFamily="50" charset="-128"/>
                          <a:ea typeface="Meiryo UI" panose="020B0604030504040204" pitchFamily="50" charset="-128"/>
                        </a:rPr>
                        <a:t>　大阪府に最も大きな影響を及ぼすケース）</a:t>
                      </a:r>
                      <a:endParaRPr lang="en-US" altLang="ja-JP" sz="1200" dirty="0">
                        <a:effectLst/>
                        <a:latin typeface="Meiryo UI" panose="020B0604030504040204" pitchFamily="50" charset="-128"/>
                        <a:ea typeface="Meiryo UI" panose="020B0604030504040204" pitchFamily="50" charset="-128"/>
                      </a:endParaRPr>
                    </a:p>
                    <a:p>
                      <a:pPr algn="just">
                        <a:lnSpc>
                          <a:spcPct val="100000"/>
                        </a:lnSpc>
                      </a:pPr>
                      <a:endParaRPr lang="en-US" altLang="ja-JP" sz="1400" dirty="0">
                        <a:effectLst/>
                        <a:latin typeface="Meiryo UI" panose="020B0604030504040204" pitchFamily="50" charset="-128"/>
                        <a:ea typeface="Meiryo UI" panose="020B0604030504040204" pitchFamily="50" charset="-128"/>
                        <a:cs typeface="Times New Roman" panose="02020603050405020304" pitchFamily="18" charset="0"/>
                      </a:endParaRPr>
                    </a:p>
                    <a:p>
                      <a:pPr marL="216000" lvl="1" algn="just">
                        <a:lnSpc>
                          <a:spcPct val="100000"/>
                        </a:lnSpc>
                      </a:pPr>
                      <a:r>
                        <a:rPr lang="ja-JP" altLang="en-US" sz="1200" dirty="0">
                          <a:effectLst/>
                          <a:latin typeface="Meiryo UI" panose="020B0604030504040204" pitchFamily="50" charset="-128"/>
                          <a:ea typeface="Meiryo UI" panose="020B0604030504040204" pitchFamily="50" charset="-128"/>
                          <a:cs typeface="Times New Roman" panose="02020603050405020304" pitchFamily="18" charset="0"/>
                        </a:rPr>
                        <a:t>現在の被害想定のケース（参考）</a:t>
                      </a:r>
                      <a:endParaRPr lang="en-US" altLang="ja-JP" sz="1200" dirty="0">
                        <a:effectLst/>
                        <a:latin typeface="Meiryo UI" panose="020B0604030504040204" pitchFamily="50" charset="-128"/>
                        <a:ea typeface="Meiryo UI" panose="020B0604030504040204" pitchFamily="50" charset="-128"/>
                        <a:cs typeface="Times New Roman" panose="02020603050405020304" pitchFamily="18" charset="0"/>
                      </a:endParaRPr>
                    </a:p>
                    <a:p>
                      <a:pPr marL="324000" lvl="2" algn="just">
                        <a:lnSpc>
                          <a:spcPct val="100000"/>
                        </a:lnSpc>
                      </a:pPr>
                      <a:r>
                        <a:rPr lang="ja-JP" altLang="en-US" sz="1200" dirty="0">
                          <a:effectLst/>
                          <a:latin typeface="Meiryo UI" panose="020B0604030504040204" pitchFamily="50" charset="-128"/>
                          <a:ea typeface="Meiryo UI" panose="020B0604030504040204" pitchFamily="50" charset="-128"/>
                          <a:cs typeface="Times New Roman" panose="02020603050405020304" pitchFamily="18" charset="0"/>
                        </a:rPr>
                        <a:t>内閣府公表の</a:t>
                      </a:r>
                      <a:r>
                        <a:rPr lang="en-US" altLang="ja-JP" sz="1200" dirty="0">
                          <a:effectLst/>
                          <a:latin typeface="Meiryo UI" panose="020B0604030504040204" pitchFamily="50" charset="-128"/>
                          <a:ea typeface="Meiryo UI" panose="020B0604030504040204" pitchFamily="50" charset="-128"/>
                          <a:cs typeface="Times New Roman" panose="02020603050405020304" pitchFamily="18" charset="0"/>
                        </a:rPr>
                        <a:t>case3,4,5,10</a:t>
                      </a:r>
                      <a:r>
                        <a:rPr lang="ja-JP" altLang="en-US" sz="1200" dirty="0">
                          <a:effectLst/>
                          <a:latin typeface="Meiryo UI" panose="020B0604030504040204" pitchFamily="50" charset="-128"/>
                          <a:ea typeface="Meiryo UI" panose="020B0604030504040204" pitchFamily="50" charset="-128"/>
                          <a:cs typeface="Times New Roman" panose="02020603050405020304" pitchFamily="18" charset="0"/>
                        </a:rPr>
                        <a:t>を選定（</a:t>
                      </a:r>
                      <a:r>
                        <a:rPr lang="en-US" altLang="ja-JP" sz="1200" dirty="0">
                          <a:effectLst/>
                          <a:latin typeface="Meiryo UI" panose="020B0604030504040204" pitchFamily="50" charset="-128"/>
                          <a:ea typeface="Meiryo UI" panose="020B0604030504040204" pitchFamily="50" charset="-128"/>
                          <a:cs typeface="Times New Roman" panose="02020603050405020304" pitchFamily="18" charset="0"/>
                        </a:rPr>
                        <a:t>4</a:t>
                      </a:r>
                      <a:r>
                        <a:rPr lang="ja-JP" altLang="en-US" sz="1200" dirty="0">
                          <a:effectLst/>
                          <a:latin typeface="Meiryo UI" panose="020B0604030504040204" pitchFamily="50" charset="-128"/>
                          <a:ea typeface="Meiryo UI" panose="020B0604030504040204" pitchFamily="50" charset="-128"/>
                          <a:cs typeface="Times New Roman" panose="02020603050405020304" pitchFamily="18" charset="0"/>
                        </a:rPr>
                        <a:t>ケース）</a:t>
                      </a:r>
                      <a:endParaRPr lang="en-US" altLang="ja-JP" sz="1200" dirty="0">
                        <a:effectLst/>
                        <a:latin typeface="Meiryo UI" panose="020B0604030504040204" pitchFamily="50" charset="-128"/>
                        <a:ea typeface="Meiryo UI" panose="020B0604030504040204" pitchFamily="50" charset="-128"/>
                        <a:cs typeface="Times New Roman" panose="02020603050405020304" pitchFamily="18" charset="0"/>
                      </a:endParaRPr>
                    </a:p>
                    <a:p>
                      <a:pPr marL="324000" lvl="2" algn="just">
                        <a:lnSpc>
                          <a:spcPct val="100000"/>
                        </a:lnSpc>
                      </a:pPr>
                      <a:endParaRPr lang="ja-JP" sz="12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6195" marR="3619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91169543"/>
                  </a:ext>
                </a:extLst>
              </a:tr>
              <a:tr h="346299">
                <a:tc>
                  <a:txBody>
                    <a:bodyPr/>
                    <a:lstStyle/>
                    <a:p>
                      <a:pPr algn="just">
                        <a:lnSpc>
                          <a:spcPct val="100000"/>
                        </a:lnSpc>
                      </a:pPr>
                      <a:r>
                        <a:rPr lang="ja-JP" altLang="en-US" sz="1400" dirty="0">
                          <a:effectLst/>
                          <a:latin typeface="Meiryo UI" panose="020B0604030504040204" pitchFamily="50" charset="-128"/>
                          <a:ea typeface="Meiryo UI" panose="020B0604030504040204" pitchFamily="50" charset="-128"/>
                          <a:cs typeface="Times New Roman" panose="02020603050405020304" pitchFamily="18" charset="0"/>
                        </a:rPr>
                        <a:t>津波避難</a:t>
                      </a:r>
                      <a:endParaRPr lang="ja-JP" sz="14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6195" marR="361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pPr>
                      <a:r>
                        <a:rPr lang="ja-JP" altLang="en-US" sz="1400" dirty="0">
                          <a:effectLst/>
                          <a:latin typeface="Meiryo UI" panose="020B0604030504040204" pitchFamily="50" charset="-128"/>
                          <a:ea typeface="Meiryo UI" panose="020B0604030504040204" pitchFamily="50" charset="-128"/>
                          <a:cs typeface="Times New Roman" panose="02020603050405020304" pitchFamily="18" charset="0"/>
                        </a:rPr>
                        <a:t>ー</a:t>
                      </a:r>
                      <a:endParaRPr lang="ja-JP" sz="14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6195" marR="361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pPr>
                      <a:r>
                        <a:rPr lang="ja-JP" altLang="en-US" sz="1400" dirty="0">
                          <a:effectLst/>
                          <a:latin typeface="Meiryo UI" panose="020B0604030504040204" pitchFamily="50" charset="-128"/>
                          <a:ea typeface="Meiryo UI" panose="020B0604030504040204" pitchFamily="50" charset="-128"/>
                          <a:cs typeface="Times New Roman" panose="02020603050405020304" pitchFamily="18" charset="0"/>
                        </a:rPr>
                        <a:t>避難迅速化：地震発生後すぐに避難した場合</a:t>
                      </a:r>
                    </a:p>
                    <a:p>
                      <a:pPr algn="just">
                        <a:lnSpc>
                          <a:spcPct val="100000"/>
                        </a:lnSpc>
                      </a:pPr>
                      <a:r>
                        <a:rPr lang="ja-JP" altLang="en-US" sz="1400" dirty="0">
                          <a:effectLst/>
                          <a:latin typeface="Meiryo UI" panose="020B0604030504040204" pitchFamily="50" charset="-128"/>
                          <a:ea typeface="Meiryo UI" panose="020B0604030504040204" pitchFamily="50" charset="-128"/>
                          <a:cs typeface="Times New Roman" panose="02020603050405020304" pitchFamily="18" charset="0"/>
                        </a:rPr>
                        <a:t>早期避難率低：早期避難者率が低い場合</a:t>
                      </a:r>
                      <a:endParaRPr lang="en-US" altLang="ja-JP" sz="14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a:lnSpc>
                          <a:spcPct val="100000"/>
                        </a:lnSpc>
                      </a:pPr>
                      <a:endParaRPr lang="ja-JP" sz="12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6195" marR="3619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9980433"/>
                  </a:ext>
                </a:extLst>
              </a:tr>
            </a:tbl>
          </a:graphicData>
        </a:graphic>
      </p:graphicFrame>
      <p:graphicFrame>
        <p:nvGraphicFramePr>
          <p:cNvPr id="9" name="表 8">
            <a:extLst>
              <a:ext uri="{FF2B5EF4-FFF2-40B4-BE49-F238E27FC236}">
                <a16:creationId xmlns:a16="http://schemas.microsoft.com/office/drawing/2014/main" id="{6383DDE6-2EB9-408F-A8B6-CA27F36E8431}"/>
              </a:ext>
            </a:extLst>
          </p:cNvPr>
          <p:cNvGraphicFramePr>
            <a:graphicFrameLocks noGrp="1"/>
          </p:cNvGraphicFramePr>
          <p:nvPr>
            <p:extLst>
              <p:ext uri="{D42A27DB-BD31-4B8C-83A1-F6EECF244321}">
                <p14:modId xmlns:p14="http://schemas.microsoft.com/office/powerpoint/2010/main" val="852127465"/>
              </p:ext>
            </p:extLst>
          </p:nvPr>
        </p:nvGraphicFramePr>
        <p:xfrm>
          <a:off x="9796069" y="2964972"/>
          <a:ext cx="8440550" cy="3329498"/>
        </p:xfrm>
        <a:graphic>
          <a:graphicData uri="http://schemas.openxmlformats.org/drawingml/2006/table">
            <a:tbl>
              <a:tblPr firstRow="1" firstCol="1" bandRow="1">
                <a:tableStyleId>{5940675A-B579-460E-94D1-54222C63F5DA}</a:tableStyleId>
              </a:tblPr>
              <a:tblGrid>
                <a:gridCol w="1764542">
                  <a:extLst>
                    <a:ext uri="{9D8B030D-6E8A-4147-A177-3AD203B41FA5}">
                      <a16:colId xmlns:a16="http://schemas.microsoft.com/office/drawing/2014/main" val="2151465123"/>
                    </a:ext>
                  </a:extLst>
                </a:gridCol>
                <a:gridCol w="6676008">
                  <a:extLst>
                    <a:ext uri="{9D8B030D-6E8A-4147-A177-3AD203B41FA5}">
                      <a16:colId xmlns:a16="http://schemas.microsoft.com/office/drawing/2014/main" val="3771014753"/>
                    </a:ext>
                  </a:extLst>
                </a:gridCol>
              </a:tblGrid>
              <a:tr h="371779">
                <a:tc>
                  <a:txBody>
                    <a:bodyPr/>
                    <a:lstStyle/>
                    <a:p>
                      <a:pPr algn="ctr">
                        <a:lnSpc>
                          <a:spcPct val="100000"/>
                        </a:lnSpc>
                      </a:pPr>
                      <a:r>
                        <a:rPr lang="ja-JP" altLang="en-US" sz="1400" b="1"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項　目</a:t>
                      </a:r>
                      <a:endParaRPr lang="ja-JP" sz="1400" b="1"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195" marR="361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lnSpc>
                          <a:spcPct val="100000"/>
                        </a:lnSpc>
                      </a:pPr>
                      <a:r>
                        <a:rPr lang="ja-JP" altLang="en-US" sz="1400" b="1"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検討条件</a:t>
                      </a:r>
                      <a:endParaRPr lang="ja-JP" sz="1400" b="1"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195" marR="361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412502562"/>
                  </a:ext>
                </a:extLst>
              </a:tr>
              <a:tr h="553461">
                <a:tc>
                  <a:txBody>
                    <a:bodyPr/>
                    <a:lstStyle/>
                    <a:p>
                      <a:pPr algn="just">
                        <a:lnSpc>
                          <a:spcPct val="100000"/>
                        </a:lnSpc>
                      </a:pPr>
                      <a:r>
                        <a:rPr lang="ja-JP" altLang="en-US" sz="1400" dirty="0">
                          <a:effectLst/>
                          <a:latin typeface="Meiryo UI" panose="020B0604030504040204" pitchFamily="50" charset="-128"/>
                          <a:ea typeface="Meiryo UI" panose="020B0604030504040204" pitchFamily="50" charset="-128"/>
                          <a:cs typeface="Times New Roman" panose="02020603050405020304" pitchFamily="18" charset="0"/>
                        </a:rPr>
                        <a:t>震度分布</a:t>
                      </a:r>
                      <a:endParaRPr lang="ja-JP" sz="14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6195" marR="361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pPr>
                      <a:r>
                        <a:rPr lang="ja-JP" altLang="en-US" sz="1400" dirty="0">
                          <a:effectLst/>
                          <a:latin typeface="Meiryo UI" panose="020B0604030504040204" pitchFamily="50" charset="-128"/>
                          <a:ea typeface="Meiryo UI" panose="020B0604030504040204" pitchFamily="50" charset="-128"/>
                        </a:rPr>
                        <a:t>直下型地震　</a:t>
                      </a:r>
                      <a:r>
                        <a:rPr lang="en-US" altLang="ja-JP" sz="1400" dirty="0">
                          <a:effectLst/>
                          <a:latin typeface="Meiryo UI" panose="020B0604030504040204" pitchFamily="50" charset="-128"/>
                          <a:ea typeface="Meiryo UI" panose="020B0604030504040204" pitchFamily="50" charset="-128"/>
                        </a:rPr>
                        <a:t>5</a:t>
                      </a:r>
                      <a:r>
                        <a:rPr lang="ja-JP" altLang="en-US" sz="1400" dirty="0">
                          <a:effectLst/>
                          <a:latin typeface="Meiryo UI" panose="020B0604030504040204" pitchFamily="50" charset="-128"/>
                          <a:ea typeface="Meiryo UI" panose="020B0604030504040204" pitchFamily="50" charset="-128"/>
                        </a:rPr>
                        <a:t>断層ケース</a:t>
                      </a:r>
                      <a:endParaRPr lang="en-US" altLang="ja-JP" sz="1400" dirty="0">
                        <a:effectLst/>
                        <a:latin typeface="Meiryo UI" panose="020B0604030504040204" pitchFamily="50" charset="-128"/>
                        <a:ea typeface="Meiryo UI" panose="020B0604030504040204" pitchFamily="50" charset="-128"/>
                      </a:endParaRPr>
                    </a:p>
                    <a:p>
                      <a:pPr algn="just">
                        <a:lnSpc>
                          <a:spcPct val="100000"/>
                        </a:lnSpc>
                      </a:pPr>
                      <a:r>
                        <a:rPr lang="ja-JP" altLang="en-US" sz="1400" dirty="0">
                          <a:effectLst/>
                          <a:latin typeface="Meiryo UI" panose="020B0604030504040204" pitchFamily="50" charset="-128"/>
                          <a:ea typeface="Meiryo UI" panose="020B0604030504040204" pitchFamily="50" charset="-128"/>
                        </a:rPr>
                        <a:t>海溝型地震　南海トラフ巨大地震（陸側ケース）</a:t>
                      </a:r>
                      <a:endParaRPr lang="ja-JP" sz="1400" dirty="0">
                        <a:effectLst/>
                        <a:latin typeface="Meiryo UI" panose="020B0604030504040204" pitchFamily="50" charset="-128"/>
                        <a:ea typeface="Meiryo UI" panose="020B0604030504040204" pitchFamily="50" charset="-128"/>
                      </a:endParaRPr>
                    </a:p>
                  </a:txBody>
                  <a:tcPr marL="36195" marR="361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30790002"/>
                  </a:ext>
                </a:extLst>
              </a:tr>
              <a:tr h="557668">
                <a:tc>
                  <a:txBody>
                    <a:bodyPr/>
                    <a:lstStyle/>
                    <a:p>
                      <a:pPr algn="just">
                        <a:lnSpc>
                          <a:spcPct val="100000"/>
                        </a:lnSpc>
                      </a:pPr>
                      <a:r>
                        <a:rPr lang="ja-JP" altLang="en-US" sz="1400" dirty="0">
                          <a:effectLst/>
                          <a:latin typeface="Meiryo UI" panose="020B0604030504040204" pitchFamily="50" charset="-128"/>
                          <a:ea typeface="Meiryo UI" panose="020B0604030504040204" pitchFamily="50" charset="-128"/>
                          <a:cs typeface="Times New Roman" panose="02020603050405020304" pitchFamily="18" charset="0"/>
                        </a:rPr>
                        <a:t>津波波源</a:t>
                      </a:r>
                      <a:endParaRPr lang="en-US" altLang="ja-JP" sz="14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a:lnSpc>
                          <a:spcPct val="100000"/>
                        </a:lnSpc>
                      </a:pPr>
                      <a:r>
                        <a:rPr lang="ja-JP" altLang="en-US" sz="1400" dirty="0">
                          <a:effectLst/>
                          <a:latin typeface="Meiryo UI" panose="020B0604030504040204" pitchFamily="50" charset="-128"/>
                          <a:ea typeface="Meiryo UI" panose="020B0604030504040204" pitchFamily="50" charset="-128"/>
                          <a:cs typeface="Times New Roman" panose="02020603050405020304" pitchFamily="18" charset="0"/>
                        </a:rPr>
                        <a:t>施設条件</a:t>
                      </a:r>
                      <a:endParaRPr lang="ja-JP" sz="14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6195" marR="361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pPr>
                      <a:r>
                        <a:rPr lang="ja-JP" altLang="en-US" sz="1400" dirty="0">
                          <a:effectLst/>
                          <a:latin typeface="Meiryo UI" panose="020B0604030504040204" pitchFamily="50" charset="-128"/>
                          <a:ea typeface="Meiryo UI" panose="020B0604030504040204" pitchFamily="50" charset="-128"/>
                        </a:rPr>
                        <a:t>海溝型地震の波源：</a:t>
                      </a:r>
                      <a:r>
                        <a:rPr lang="en-US" altLang="ja-JP" sz="1400" dirty="0">
                          <a:effectLst/>
                          <a:latin typeface="Meiryo UI" panose="020B0604030504040204" pitchFamily="50" charset="-128"/>
                          <a:ea typeface="Meiryo UI" panose="020B0604030504040204" pitchFamily="50" charset="-128"/>
                        </a:rPr>
                        <a:t>case3,4,5,10</a:t>
                      </a:r>
                      <a:r>
                        <a:rPr lang="ja-JP" altLang="en-US" sz="1400" dirty="0">
                          <a:effectLst/>
                          <a:latin typeface="Meiryo UI" panose="020B0604030504040204" pitchFamily="50" charset="-128"/>
                          <a:ea typeface="Meiryo UI" panose="020B0604030504040204" pitchFamily="50" charset="-128"/>
                        </a:rPr>
                        <a:t>の最大ケース</a:t>
                      </a:r>
                      <a:endParaRPr lang="en-US" altLang="ja-JP" sz="1400" dirty="0">
                        <a:effectLst/>
                        <a:latin typeface="Meiryo UI" panose="020B0604030504040204" pitchFamily="50" charset="-128"/>
                        <a:ea typeface="Meiryo UI" panose="020B0604030504040204" pitchFamily="50" charset="-128"/>
                      </a:endParaRPr>
                    </a:p>
                    <a:p>
                      <a:pPr algn="just">
                        <a:lnSpc>
                          <a:spcPct val="100000"/>
                        </a:lnSpc>
                      </a:pPr>
                      <a:r>
                        <a:rPr lang="ja-JP" altLang="en-US" sz="1400" dirty="0">
                          <a:effectLst/>
                          <a:latin typeface="Meiryo UI" panose="020B0604030504040204" pitchFamily="50" charset="-128"/>
                          <a:ea typeface="Meiryo UI" panose="020B0604030504040204" pitchFamily="50" charset="-128"/>
                          <a:cs typeface="Times New Roman" panose="02020603050405020304" pitchFamily="18" charset="0"/>
                        </a:rPr>
                        <a:t>施設条件：最大ケース</a:t>
                      </a:r>
                      <a:endParaRPr lang="ja-JP" sz="14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6195" marR="361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91169543"/>
                  </a:ext>
                </a:extLst>
              </a:tr>
              <a:tr h="828595">
                <a:tc>
                  <a:txBody>
                    <a:bodyPr/>
                    <a:lstStyle/>
                    <a:p>
                      <a:pPr algn="just">
                        <a:lnSpc>
                          <a:spcPct val="100000"/>
                        </a:lnSpc>
                      </a:pPr>
                      <a:r>
                        <a:rPr lang="ja-JP" altLang="en-US" sz="1400" dirty="0">
                          <a:effectLst/>
                          <a:latin typeface="Meiryo UI" panose="020B0604030504040204" pitchFamily="50" charset="-128"/>
                          <a:ea typeface="Meiryo UI" panose="020B0604030504040204" pitchFamily="50" charset="-128"/>
                          <a:cs typeface="Times New Roman" panose="02020603050405020304" pitchFamily="18" charset="0"/>
                        </a:rPr>
                        <a:t>季節・時間帯</a:t>
                      </a:r>
                      <a:endParaRPr lang="ja-JP" sz="14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6195" marR="361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776288" indent="-923925" algn="just">
                        <a:lnSpc>
                          <a:spcPct val="100000"/>
                        </a:lnSpc>
                      </a:pPr>
                      <a:r>
                        <a:rPr lang="ja-JP" altLang="en-US" sz="1400" dirty="0">
                          <a:effectLst/>
                          <a:latin typeface="Meiryo UI" panose="020B0604030504040204" pitchFamily="50" charset="-128"/>
                          <a:ea typeface="Meiryo UI" panose="020B0604030504040204" pitchFamily="50" charset="-128"/>
                          <a:cs typeface="Times New Roman" panose="02020603050405020304" pitchFamily="18" charset="0"/>
                        </a:rPr>
                        <a:t>冬</a:t>
                      </a:r>
                      <a:r>
                        <a:rPr lang="en-US" altLang="ja-JP" sz="1400" dirty="0">
                          <a:effectLst/>
                          <a:latin typeface="Meiryo UI" panose="020B0604030504040204" pitchFamily="50" charset="-128"/>
                          <a:ea typeface="Meiryo UI" panose="020B0604030504040204" pitchFamily="50" charset="-128"/>
                          <a:cs typeface="Times New Roman" panose="02020603050405020304" pitchFamily="18" charset="0"/>
                        </a:rPr>
                        <a:t>18</a:t>
                      </a:r>
                      <a:r>
                        <a:rPr lang="ja-JP" altLang="en-US" sz="1400" dirty="0">
                          <a:effectLst/>
                          <a:latin typeface="Meiryo UI" panose="020B0604030504040204" pitchFamily="50" charset="-128"/>
                          <a:ea typeface="Meiryo UI" panose="020B0604030504040204" pitchFamily="50" charset="-128"/>
                          <a:cs typeface="Times New Roman" panose="02020603050405020304" pitchFamily="18" charset="0"/>
                        </a:rPr>
                        <a:t>時：</a:t>
                      </a:r>
                      <a:r>
                        <a:rPr kumimoji="1" lang="ja-JP" altLang="ja-JP" sz="1400" kern="1200" dirty="0">
                          <a:solidFill>
                            <a:schemeClr val="tx1"/>
                          </a:solidFill>
                          <a:effectLst/>
                          <a:latin typeface="Meiryo UI" panose="020B0604030504040204" pitchFamily="50" charset="-128"/>
                          <a:ea typeface="Meiryo UI" panose="020B0604030504040204" pitchFamily="50" charset="-128"/>
                          <a:cs typeface="+mn-cs"/>
                        </a:rPr>
                        <a:t>火気使用が最も多いため出火危険が高く、地震火災が多く発生する</a:t>
                      </a:r>
                      <a:r>
                        <a:rPr kumimoji="1" lang="ja-JP" altLang="en-US" sz="1400" kern="1200" dirty="0">
                          <a:solidFill>
                            <a:schemeClr val="tx1"/>
                          </a:solidFill>
                          <a:effectLst/>
                          <a:latin typeface="Meiryo UI" panose="020B0604030504040204" pitchFamily="50" charset="-128"/>
                          <a:ea typeface="Meiryo UI" panose="020B0604030504040204" pitchFamily="50" charset="-128"/>
                          <a:cs typeface="+mn-cs"/>
                        </a:rPr>
                        <a:t>時間帯</a:t>
                      </a:r>
                      <a:endParaRPr lang="en-US" altLang="ja-JP" sz="1400" dirty="0">
                        <a:effectLst/>
                        <a:latin typeface="Meiryo UI" panose="020B0604030504040204" pitchFamily="50" charset="-128"/>
                        <a:ea typeface="Meiryo UI" panose="020B0604030504040204" pitchFamily="50" charset="-128"/>
                        <a:cs typeface="Times New Roman" panose="02020603050405020304" pitchFamily="18" charset="0"/>
                      </a:endParaRPr>
                    </a:p>
                    <a:p>
                      <a:pPr marL="804863" indent="-804863" algn="just">
                        <a:lnSpc>
                          <a:spcPct val="100000"/>
                        </a:lnSpc>
                      </a:pPr>
                      <a:r>
                        <a:rPr lang="ja-JP" altLang="en-US" sz="1400" dirty="0">
                          <a:effectLst/>
                          <a:latin typeface="Meiryo UI" panose="020B0604030504040204" pitchFamily="50" charset="-128"/>
                          <a:ea typeface="Meiryo UI" panose="020B0604030504040204" pitchFamily="50" charset="-128"/>
                          <a:cs typeface="Times New Roman" panose="02020603050405020304" pitchFamily="18" charset="0"/>
                        </a:rPr>
                        <a:t>夏</a:t>
                      </a:r>
                      <a:r>
                        <a:rPr lang="en-US" altLang="ja-JP" sz="1400" dirty="0">
                          <a:effectLst/>
                          <a:latin typeface="Meiryo UI" panose="020B0604030504040204" pitchFamily="50" charset="-128"/>
                          <a:ea typeface="Meiryo UI" panose="020B0604030504040204" pitchFamily="50" charset="-128"/>
                          <a:cs typeface="Times New Roman" panose="02020603050405020304" pitchFamily="18" charset="0"/>
                        </a:rPr>
                        <a:t>12</a:t>
                      </a:r>
                      <a:r>
                        <a:rPr lang="ja-JP" altLang="en-US" sz="1400" dirty="0">
                          <a:effectLst/>
                          <a:latin typeface="Meiryo UI" panose="020B0604030504040204" pitchFamily="50" charset="-128"/>
                          <a:ea typeface="Meiryo UI" panose="020B0604030504040204" pitchFamily="50" charset="-128"/>
                          <a:cs typeface="Times New Roman" panose="02020603050405020304" pitchFamily="18" charset="0"/>
                        </a:rPr>
                        <a:t>時：</a:t>
                      </a:r>
                      <a:r>
                        <a:rPr kumimoji="1" lang="ja-JP" altLang="ja-JP" sz="1400" kern="1200" dirty="0">
                          <a:solidFill>
                            <a:schemeClr val="tx1"/>
                          </a:solidFill>
                          <a:effectLst/>
                          <a:latin typeface="Meiryo UI" panose="020B0604030504040204" pitchFamily="50" charset="-128"/>
                          <a:ea typeface="Meiryo UI" panose="020B0604030504040204" pitchFamily="50" charset="-128"/>
                          <a:cs typeface="+mn-cs"/>
                        </a:rPr>
                        <a:t>日中の社会活動が盛ん</a:t>
                      </a:r>
                      <a:r>
                        <a:rPr kumimoji="1" lang="ja-JP" altLang="en-US" sz="1400" kern="1200" dirty="0">
                          <a:solidFill>
                            <a:schemeClr val="tx1"/>
                          </a:solidFill>
                          <a:effectLst/>
                          <a:latin typeface="Meiryo UI" panose="020B0604030504040204" pitchFamily="50" charset="-128"/>
                          <a:ea typeface="Meiryo UI" panose="020B0604030504040204" pitchFamily="50" charset="-128"/>
                          <a:cs typeface="+mn-cs"/>
                        </a:rPr>
                        <a:t>で、</a:t>
                      </a:r>
                      <a:r>
                        <a:rPr kumimoji="1" lang="ja-JP" altLang="ja-JP" sz="1400" kern="1200" dirty="0">
                          <a:solidFill>
                            <a:schemeClr val="tx1"/>
                          </a:solidFill>
                          <a:effectLst/>
                          <a:latin typeface="Meiryo UI" panose="020B0604030504040204" pitchFamily="50" charset="-128"/>
                          <a:ea typeface="Meiryo UI" panose="020B0604030504040204" pitchFamily="50" charset="-128"/>
                          <a:cs typeface="+mn-cs"/>
                        </a:rPr>
                        <a:t>多くの人が自宅以外の場所で被災する</a:t>
                      </a:r>
                      <a:r>
                        <a:rPr kumimoji="1" lang="ja-JP" altLang="en-US" sz="1400" kern="1200" dirty="0">
                          <a:solidFill>
                            <a:schemeClr val="tx1"/>
                          </a:solidFill>
                          <a:effectLst/>
                          <a:latin typeface="Meiryo UI" panose="020B0604030504040204" pitchFamily="50" charset="-128"/>
                          <a:ea typeface="Meiryo UI" panose="020B0604030504040204" pitchFamily="50" charset="-128"/>
                          <a:cs typeface="+mn-cs"/>
                        </a:rPr>
                        <a:t>時間帯</a:t>
                      </a:r>
                      <a:endParaRPr lang="ja-JP" sz="14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6195" marR="361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39286926"/>
                  </a:ext>
                </a:extLst>
              </a:tr>
              <a:tr h="493573">
                <a:tc>
                  <a:txBody>
                    <a:bodyPr/>
                    <a:lstStyle/>
                    <a:p>
                      <a:pPr algn="just">
                        <a:lnSpc>
                          <a:spcPct val="100000"/>
                        </a:lnSpc>
                      </a:pPr>
                      <a:r>
                        <a:rPr lang="ja-JP" altLang="en-US" sz="1400" dirty="0">
                          <a:effectLst/>
                          <a:latin typeface="Meiryo UI" panose="020B0604030504040204" pitchFamily="50" charset="-128"/>
                          <a:ea typeface="Meiryo UI" panose="020B0604030504040204" pitchFamily="50" charset="-128"/>
                          <a:cs typeface="Times New Roman" panose="02020603050405020304" pitchFamily="18" charset="0"/>
                        </a:rPr>
                        <a:t>風速</a:t>
                      </a:r>
                      <a:endParaRPr lang="ja-JP" sz="14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6195" marR="361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pPr>
                      <a:r>
                        <a:rPr lang="en-US" altLang="ja-JP" sz="1400" dirty="0">
                          <a:effectLst/>
                          <a:latin typeface="Meiryo UI" panose="020B0604030504040204" pitchFamily="50" charset="-128"/>
                          <a:ea typeface="Meiryo UI" panose="020B0604030504040204" pitchFamily="50" charset="-128"/>
                          <a:cs typeface="Times New Roman" panose="02020603050405020304" pitchFamily="18" charset="0"/>
                        </a:rPr>
                        <a:t>1%</a:t>
                      </a:r>
                      <a:r>
                        <a:rPr lang="ja-JP" altLang="en-US" sz="1400" dirty="0">
                          <a:effectLst/>
                          <a:latin typeface="Meiryo UI" panose="020B0604030504040204" pitchFamily="50" charset="-128"/>
                          <a:ea typeface="Meiryo UI" panose="020B0604030504040204" pitchFamily="50" charset="-128"/>
                          <a:cs typeface="Times New Roman" panose="02020603050405020304" pitchFamily="18" charset="0"/>
                        </a:rPr>
                        <a:t>超過確率風速　</a:t>
                      </a:r>
                      <a:r>
                        <a:rPr lang="ja-JP" altLang="en-US" sz="14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（地震火災に影響）</a:t>
                      </a:r>
                      <a:endParaRPr lang="ja-JP" sz="14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195" marR="361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17470982"/>
                  </a:ext>
                </a:extLst>
              </a:tr>
              <a:tr h="524422">
                <a:tc>
                  <a:txBody>
                    <a:bodyPr/>
                    <a:lstStyle/>
                    <a:p>
                      <a:pPr algn="just">
                        <a:lnSpc>
                          <a:spcPct val="100000"/>
                        </a:lnSpc>
                      </a:pPr>
                      <a:r>
                        <a:rPr lang="ja-JP" altLang="en-US" sz="1400" dirty="0">
                          <a:effectLst/>
                          <a:latin typeface="Meiryo UI" panose="020B0604030504040204" pitchFamily="50" charset="-128"/>
                          <a:ea typeface="Meiryo UI" panose="020B0604030504040204" pitchFamily="50" charset="-128"/>
                          <a:cs typeface="Times New Roman" panose="02020603050405020304" pitchFamily="18" charset="0"/>
                        </a:rPr>
                        <a:t>津波避難</a:t>
                      </a:r>
                      <a:endParaRPr lang="ja-JP" sz="14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6195" marR="361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pPr>
                      <a:r>
                        <a:rPr lang="ja-JP" altLang="en-US" sz="1400" dirty="0">
                          <a:effectLst/>
                          <a:latin typeface="Meiryo UI" panose="020B0604030504040204" pitchFamily="50" charset="-128"/>
                          <a:ea typeface="Meiryo UI" panose="020B0604030504040204" pitchFamily="50" charset="-128"/>
                          <a:cs typeface="Times New Roman" panose="02020603050405020304" pitchFamily="18" charset="0"/>
                        </a:rPr>
                        <a:t>避難迅速化：地震発生後すぐに避難した場合</a:t>
                      </a:r>
                      <a:endParaRPr lang="en-US" altLang="ja-JP" sz="14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a:lnSpc>
                          <a:spcPct val="100000"/>
                        </a:lnSpc>
                      </a:pPr>
                      <a:r>
                        <a:rPr lang="ja-JP" altLang="en-US" sz="1400" dirty="0">
                          <a:effectLst/>
                          <a:latin typeface="Meiryo UI" panose="020B0604030504040204" pitchFamily="50" charset="-128"/>
                          <a:ea typeface="Meiryo UI" panose="020B0604030504040204" pitchFamily="50" charset="-128"/>
                          <a:cs typeface="Times New Roman" panose="02020603050405020304" pitchFamily="18" charset="0"/>
                        </a:rPr>
                        <a:t>早期避難率低：早期避難者率が低い場合</a:t>
                      </a:r>
                      <a:endParaRPr lang="ja-JP" sz="14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6195" marR="361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9980433"/>
                  </a:ext>
                </a:extLst>
              </a:tr>
            </a:tbl>
          </a:graphicData>
        </a:graphic>
      </p:graphicFrame>
      <p:sp>
        <p:nvSpPr>
          <p:cNvPr id="3" name="大かっこ 2">
            <a:extLst>
              <a:ext uri="{FF2B5EF4-FFF2-40B4-BE49-F238E27FC236}">
                <a16:creationId xmlns:a16="http://schemas.microsoft.com/office/drawing/2014/main" id="{7CC4166D-E37D-4670-B202-ABD990606775}"/>
              </a:ext>
            </a:extLst>
          </p:cNvPr>
          <p:cNvSpPr/>
          <p:nvPr/>
        </p:nvSpPr>
        <p:spPr>
          <a:xfrm>
            <a:off x="1589103" y="2121763"/>
            <a:ext cx="3453414" cy="1145220"/>
          </a:xfrm>
          <a:prstGeom prst="bracketPair">
            <a:avLst>
              <a:gd name="adj" fmla="val 10749"/>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0" name="大かっこ 9">
            <a:extLst>
              <a:ext uri="{FF2B5EF4-FFF2-40B4-BE49-F238E27FC236}">
                <a16:creationId xmlns:a16="http://schemas.microsoft.com/office/drawing/2014/main" id="{A7F3DD02-7A84-4657-A595-1142BEAAC926}"/>
              </a:ext>
            </a:extLst>
          </p:cNvPr>
          <p:cNvSpPr/>
          <p:nvPr/>
        </p:nvSpPr>
        <p:spPr>
          <a:xfrm>
            <a:off x="5292683" y="5327171"/>
            <a:ext cx="3317917" cy="465449"/>
          </a:xfrm>
          <a:prstGeom prst="bracketPair">
            <a:avLst>
              <a:gd name="adj" fmla="val 15865"/>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31133703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88A302-88DE-F06C-96D2-1D167A349C7C}"/>
            </a:ext>
          </a:extLst>
        </p:cNvPr>
        <p:cNvGrpSpPr/>
        <p:nvPr/>
      </p:nvGrpSpPr>
      <p:grpSpPr>
        <a:xfrm>
          <a:off x="0" y="0"/>
          <a:ext cx="0" cy="0"/>
          <a:chOff x="0" y="0"/>
          <a:chExt cx="0" cy="0"/>
        </a:xfrm>
      </p:grpSpPr>
      <p:sp>
        <p:nvSpPr>
          <p:cNvPr id="2" name="正方形/長方形 1">
            <a:extLst>
              <a:ext uri="{FF2B5EF4-FFF2-40B4-BE49-F238E27FC236}">
                <a16:creationId xmlns:a16="http://schemas.microsoft.com/office/drawing/2014/main" id="{A87019B3-A325-037B-400A-BB0D902C76AC}"/>
              </a:ext>
            </a:extLst>
          </p:cNvPr>
          <p:cNvSpPr/>
          <p:nvPr/>
        </p:nvSpPr>
        <p:spPr>
          <a:xfrm>
            <a:off x="0" y="0"/>
            <a:ext cx="9144000" cy="425003"/>
          </a:xfrm>
          <a:prstGeom prst="rect">
            <a:avLst/>
          </a:prstGeom>
          <a:gradFill>
            <a:gsLst>
              <a:gs pos="0">
                <a:schemeClr val="accent1">
                  <a:lumMod val="5000"/>
                  <a:lumOff val="95000"/>
                </a:schemeClr>
              </a:gs>
              <a:gs pos="75000">
                <a:srgbClr val="00B050"/>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dirty="0">
                <a:latin typeface="Meiryo UI" panose="020B0604030504040204" pitchFamily="50" charset="-128"/>
                <a:ea typeface="Meiryo UI" panose="020B0604030504040204" pitchFamily="50" charset="-128"/>
              </a:rPr>
              <a:t>１．大阪府の被害想定について</a:t>
            </a:r>
            <a:endParaRPr kumimoji="1" lang="ja-JP" altLang="en-US" sz="2000" dirty="0">
              <a:latin typeface="Meiryo UI" panose="020B0604030504040204" pitchFamily="50" charset="-128"/>
              <a:ea typeface="Meiryo UI" panose="020B0604030504040204" pitchFamily="50" charset="-128"/>
            </a:endParaRPr>
          </a:p>
        </p:txBody>
      </p:sp>
      <p:sp>
        <p:nvSpPr>
          <p:cNvPr id="7" name="スライド番号プレースホルダー 6">
            <a:extLst>
              <a:ext uri="{FF2B5EF4-FFF2-40B4-BE49-F238E27FC236}">
                <a16:creationId xmlns:a16="http://schemas.microsoft.com/office/drawing/2014/main" id="{71FBF474-1C98-EB9A-2A21-07D2E6FF9C7B}"/>
              </a:ext>
            </a:extLst>
          </p:cNvPr>
          <p:cNvSpPr>
            <a:spLocks noGrp="1"/>
          </p:cNvSpPr>
          <p:nvPr>
            <p:ph type="sldNum" sz="quarter" idx="12"/>
          </p:nvPr>
        </p:nvSpPr>
        <p:spPr>
          <a:xfrm>
            <a:off x="7019390" y="6356351"/>
            <a:ext cx="2057400" cy="365125"/>
          </a:xfrm>
        </p:spPr>
        <p:txBody>
          <a:bodyPr/>
          <a:lstStyle/>
          <a:p>
            <a:fld id="{72ACC13A-C490-4578-9842-9594D494F206}" type="slidenum">
              <a:rPr kumimoji="1" lang="ja-JP" altLang="en-US" sz="1200" smtClean="0">
                <a:latin typeface="Meiryo UI" panose="020B0604030504040204" pitchFamily="50" charset="-128"/>
                <a:ea typeface="Meiryo UI" panose="020B0604030504040204" pitchFamily="50" charset="-128"/>
              </a:rPr>
              <a:t>3</a:t>
            </a:fld>
            <a:endParaRPr kumimoji="1" lang="ja-JP" altLang="en-US" sz="1200" dirty="0">
              <a:latin typeface="Meiryo UI" panose="020B0604030504040204" pitchFamily="50" charset="-128"/>
              <a:ea typeface="Meiryo UI" panose="020B0604030504040204" pitchFamily="50" charset="-128"/>
            </a:endParaRPr>
          </a:p>
        </p:txBody>
      </p:sp>
      <p:sp>
        <p:nvSpPr>
          <p:cNvPr id="5" name="正方形/長方形 4">
            <a:extLst>
              <a:ext uri="{FF2B5EF4-FFF2-40B4-BE49-F238E27FC236}">
                <a16:creationId xmlns:a16="http://schemas.microsoft.com/office/drawing/2014/main" id="{9A7C9C43-8714-01F1-B5AC-7CB80B438BA1}"/>
              </a:ext>
            </a:extLst>
          </p:cNvPr>
          <p:cNvSpPr/>
          <p:nvPr/>
        </p:nvSpPr>
        <p:spPr>
          <a:xfrm>
            <a:off x="140043" y="634314"/>
            <a:ext cx="8863914" cy="6145427"/>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角丸四角形 15">
            <a:extLst>
              <a:ext uri="{FF2B5EF4-FFF2-40B4-BE49-F238E27FC236}">
                <a16:creationId xmlns:a16="http://schemas.microsoft.com/office/drawing/2014/main" id="{B6A041F6-9A0E-6135-698E-B28A1554E0D0}"/>
              </a:ext>
            </a:extLst>
          </p:cNvPr>
          <p:cNvSpPr/>
          <p:nvPr/>
        </p:nvSpPr>
        <p:spPr>
          <a:xfrm>
            <a:off x="67210" y="480601"/>
            <a:ext cx="2599790" cy="321972"/>
          </a:xfrm>
          <a:prstGeom prst="roundRect">
            <a:avLst>
              <a:gd name="adj" fmla="val 20973"/>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latin typeface="Meiryo UI" panose="020B0604030504040204" pitchFamily="50" charset="-128"/>
                <a:ea typeface="Meiryo UI" panose="020B0604030504040204" pitchFamily="50" charset="-128"/>
              </a:rPr>
              <a:t>被害想定算定の作業の流れ</a:t>
            </a:r>
          </a:p>
        </p:txBody>
      </p:sp>
      <p:sp>
        <p:nvSpPr>
          <p:cNvPr id="8" name="四角形: 角を丸くする 4">
            <a:extLst>
              <a:ext uri="{FF2B5EF4-FFF2-40B4-BE49-F238E27FC236}">
                <a16:creationId xmlns:a16="http://schemas.microsoft.com/office/drawing/2014/main" id="{16BC084D-E693-42CD-9E1F-32CE35DB6B4B}"/>
              </a:ext>
            </a:extLst>
          </p:cNvPr>
          <p:cNvSpPr/>
          <p:nvPr/>
        </p:nvSpPr>
        <p:spPr>
          <a:xfrm>
            <a:off x="420399" y="956297"/>
            <a:ext cx="8311709" cy="477087"/>
          </a:xfrm>
          <a:prstGeom prst="roundRect">
            <a:avLst>
              <a:gd name="adj" fmla="val 17585"/>
            </a:avLst>
          </a:prstGeom>
          <a:solidFill>
            <a:schemeClr val="accent6">
              <a:lumMod val="40000"/>
              <a:lumOff val="60000"/>
            </a:schemeClr>
          </a:solidFill>
          <a:ln w="6350">
            <a:headEnd type="triangle"/>
          </a:ln>
        </p:spPr>
        <p:style>
          <a:lnRef idx="1">
            <a:schemeClr val="dk1"/>
          </a:lnRef>
          <a:fillRef idx="0">
            <a:schemeClr val="dk1"/>
          </a:fillRef>
          <a:effectRef idx="0">
            <a:schemeClr val="dk1"/>
          </a:effectRef>
          <a:fontRef idx="minor">
            <a:schemeClr val="tx1"/>
          </a:fontRef>
        </p:style>
        <p:txBody>
          <a:bodyPr rtlCol="0" anchor="ctr"/>
          <a:lstStyle/>
          <a:p>
            <a:pPr marL="216000" indent="-216000">
              <a:buFont typeface="Wingdings" panose="05000000000000000000" pitchFamily="2" charset="2"/>
              <a:buChar char="l"/>
            </a:pPr>
            <a:r>
              <a:rPr lang="ja-JP" altLang="en-US" sz="1400" b="1" dirty="0">
                <a:latin typeface="Meiryo UI" panose="020B0604030504040204" pitchFamily="50" charset="-128"/>
                <a:ea typeface="Meiryo UI" panose="020B0604030504040204" pitchFamily="50" charset="-128"/>
              </a:rPr>
              <a:t>能登半島地震における被災地への支援を踏まえた振り返りや、南海トラフ地震臨時情報への対応等を、被害の想定や災害シナリオに反映する。</a:t>
            </a:r>
            <a:endParaRPr kumimoji="1" lang="en-US" altLang="ja-JP" sz="1400" b="1" dirty="0">
              <a:latin typeface="Meiryo UI" panose="020B0604030504040204" pitchFamily="50" charset="-128"/>
              <a:ea typeface="Meiryo UI" panose="020B0604030504040204" pitchFamily="50" charset="-128"/>
            </a:endParaRPr>
          </a:p>
        </p:txBody>
      </p:sp>
      <p:grpSp>
        <p:nvGrpSpPr>
          <p:cNvPr id="4" name="グループ化 3">
            <a:extLst>
              <a:ext uri="{FF2B5EF4-FFF2-40B4-BE49-F238E27FC236}">
                <a16:creationId xmlns:a16="http://schemas.microsoft.com/office/drawing/2014/main" id="{24B99B3A-5A05-424D-BCA6-9D4643211E1B}"/>
              </a:ext>
            </a:extLst>
          </p:cNvPr>
          <p:cNvGrpSpPr/>
          <p:nvPr/>
        </p:nvGrpSpPr>
        <p:grpSpPr>
          <a:xfrm>
            <a:off x="587974" y="1561843"/>
            <a:ext cx="3145549" cy="1609518"/>
            <a:chOff x="1169773" y="2333582"/>
            <a:chExt cx="3145549" cy="1609518"/>
          </a:xfrm>
        </p:grpSpPr>
        <p:sp>
          <p:nvSpPr>
            <p:cNvPr id="16" name="四角形: 角を丸くする 15">
              <a:extLst>
                <a:ext uri="{FF2B5EF4-FFF2-40B4-BE49-F238E27FC236}">
                  <a16:creationId xmlns:a16="http://schemas.microsoft.com/office/drawing/2014/main" id="{F529CE02-01D9-452E-ACBB-E0113A3812DE}"/>
                </a:ext>
              </a:extLst>
            </p:cNvPr>
            <p:cNvSpPr/>
            <p:nvPr/>
          </p:nvSpPr>
          <p:spPr>
            <a:xfrm>
              <a:off x="1169773" y="2488670"/>
              <a:ext cx="3145549" cy="1454430"/>
            </a:xfrm>
            <a:prstGeom prst="roundRect">
              <a:avLst>
                <a:gd name="adj" fmla="val 6679"/>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四角形: 角を丸くする 14">
              <a:extLst>
                <a:ext uri="{FF2B5EF4-FFF2-40B4-BE49-F238E27FC236}">
                  <a16:creationId xmlns:a16="http://schemas.microsoft.com/office/drawing/2014/main" id="{FC58BEF9-CF4C-4034-A522-943EB884F6C7}"/>
                </a:ext>
              </a:extLst>
            </p:cNvPr>
            <p:cNvSpPr/>
            <p:nvPr/>
          </p:nvSpPr>
          <p:spPr>
            <a:xfrm>
              <a:off x="2798230" y="2690829"/>
              <a:ext cx="1396159" cy="1182280"/>
            </a:xfrm>
            <a:prstGeom prst="roundRect">
              <a:avLst>
                <a:gd name="adj" fmla="val 6679"/>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四角形: 角を丸くする 2">
              <a:extLst>
                <a:ext uri="{FF2B5EF4-FFF2-40B4-BE49-F238E27FC236}">
                  <a16:creationId xmlns:a16="http://schemas.microsoft.com/office/drawing/2014/main" id="{6863AB4D-D4D7-4611-870C-381325C6F553}"/>
                </a:ext>
              </a:extLst>
            </p:cNvPr>
            <p:cNvSpPr/>
            <p:nvPr/>
          </p:nvSpPr>
          <p:spPr>
            <a:xfrm>
              <a:off x="1281137" y="2690830"/>
              <a:ext cx="1396159" cy="1182280"/>
            </a:xfrm>
            <a:prstGeom prst="roundRect">
              <a:avLst>
                <a:gd name="adj" fmla="val 6679"/>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id="{34A412E9-EAEB-4BFE-B58E-8D1ED1711927}"/>
                </a:ext>
              </a:extLst>
            </p:cNvPr>
            <p:cNvSpPr/>
            <p:nvPr/>
          </p:nvSpPr>
          <p:spPr>
            <a:xfrm>
              <a:off x="1992115" y="2333582"/>
              <a:ext cx="1467777" cy="3219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1200"/>
                </a:spcAft>
              </a:pPr>
              <a:r>
                <a:rPr kumimoji="1" lang="ja-JP" altLang="en-US" sz="1400" dirty="0">
                  <a:solidFill>
                    <a:schemeClr val="tx1"/>
                  </a:solidFill>
                  <a:latin typeface="Meiryo UI" panose="020B0604030504040204" pitchFamily="50" charset="-128"/>
                  <a:ea typeface="Meiryo UI" panose="020B0604030504040204" pitchFamily="50" charset="-128"/>
                </a:rPr>
                <a:t>①ハザードの想定</a:t>
              </a:r>
            </a:p>
          </p:txBody>
        </p:sp>
        <p:sp>
          <p:nvSpPr>
            <p:cNvPr id="10" name="正方形/長方形 9">
              <a:extLst>
                <a:ext uri="{FF2B5EF4-FFF2-40B4-BE49-F238E27FC236}">
                  <a16:creationId xmlns:a16="http://schemas.microsoft.com/office/drawing/2014/main" id="{97820D6E-7684-43BE-BA2F-6DDA2344E26C}"/>
                </a:ext>
              </a:extLst>
            </p:cNvPr>
            <p:cNvSpPr/>
            <p:nvPr/>
          </p:nvSpPr>
          <p:spPr>
            <a:xfrm>
              <a:off x="1317083" y="2715922"/>
              <a:ext cx="1324265" cy="2518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1200" dirty="0">
                  <a:solidFill>
                    <a:schemeClr val="tx1"/>
                  </a:solidFill>
                  <a:latin typeface="Meiryo UI" panose="020B0604030504040204" pitchFamily="50" charset="-128"/>
                  <a:ea typeface="Meiryo UI" panose="020B0604030504040204" pitchFamily="50" charset="-128"/>
                </a:rPr>
                <a:t>直下型地震</a:t>
              </a:r>
              <a:endParaRPr lang="en-US" altLang="ja-JP" sz="1200" dirty="0">
                <a:solidFill>
                  <a:schemeClr val="tx1"/>
                </a:solidFill>
                <a:latin typeface="Meiryo UI" panose="020B0604030504040204" pitchFamily="50" charset="-128"/>
                <a:ea typeface="Meiryo UI" panose="020B0604030504040204" pitchFamily="50" charset="-128"/>
              </a:endParaRPr>
            </a:p>
          </p:txBody>
        </p:sp>
        <p:sp>
          <p:nvSpPr>
            <p:cNvPr id="11" name="正方形/長方形 10">
              <a:extLst>
                <a:ext uri="{FF2B5EF4-FFF2-40B4-BE49-F238E27FC236}">
                  <a16:creationId xmlns:a16="http://schemas.microsoft.com/office/drawing/2014/main" id="{8AC188A8-25C4-4AEB-A43D-63F50C3E1C28}"/>
                </a:ext>
              </a:extLst>
            </p:cNvPr>
            <p:cNvSpPr/>
            <p:nvPr/>
          </p:nvSpPr>
          <p:spPr>
            <a:xfrm>
              <a:off x="2762420" y="2715768"/>
              <a:ext cx="1467778" cy="3219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200"/>
                </a:spcAft>
              </a:pPr>
              <a:r>
                <a:rPr kumimoji="1" lang="ja-JP" altLang="en-US" sz="1200" dirty="0">
                  <a:solidFill>
                    <a:schemeClr val="tx1"/>
                  </a:solidFill>
                  <a:latin typeface="Meiryo UI" panose="020B0604030504040204" pitchFamily="50" charset="-128"/>
                  <a:ea typeface="Meiryo UI" panose="020B0604030504040204" pitchFamily="50" charset="-128"/>
                </a:rPr>
                <a:t>南海トラフ巨大地震</a:t>
              </a:r>
            </a:p>
          </p:txBody>
        </p:sp>
        <p:sp>
          <p:nvSpPr>
            <p:cNvPr id="14" name="正方形/長方形 13">
              <a:extLst>
                <a:ext uri="{FF2B5EF4-FFF2-40B4-BE49-F238E27FC236}">
                  <a16:creationId xmlns:a16="http://schemas.microsoft.com/office/drawing/2014/main" id="{397192D2-2E92-4C83-A7B1-89F55C984CE8}"/>
                </a:ext>
              </a:extLst>
            </p:cNvPr>
            <p:cNvSpPr/>
            <p:nvPr/>
          </p:nvSpPr>
          <p:spPr>
            <a:xfrm>
              <a:off x="1657901" y="3371266"/>
              <a:ext cx="2159724" cy="41720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a:solidFill>
                    <a:schemeClr val="tx1"/>
                  </a:solidFill>
                  <a:latin typeface="Meiryo UI" panose="020B0604030504040204" pitchFamily="50" charset="-128"/>
                  <a:ea typeface="Meiryo UI" panose="020B0604030504040204" pitchFamily="50" charset="-128"/>
                </a:rPr>
                <a:t>地表面の震度、液状化危険度</a:t>
              </a:r>
              <a:endParaRPr lang="en-US" altLang="ja-JP" sz="1200" dirty="0">
                <a:solidFill>
                  <a:schemeClr val="tx1"/>
                </a:solidFill>
                <a:latin typeface="Meiryo UI" panose="020B0604030504040204" pitchFamily="50" charset="-128"/>
                <a:ea typeface="Meiryo UI" panose="020B0604030504040204" pitchFamily="50" charset="-128"/>
              </a:endParaRPr>
            </a:p>
            <a:p>
              <a:r>
                <a:rPr lang="ja-JP" altLang="en-US" sz="1200" dirty="0">
                  <a:solidFill>
                    <a:schemeClr val="tx1"/>
                  </a:solidFill>
                  <a:latin typeface="Meiryo UI" panose="020B0604030504040204" pitchFamily="50" charset="-128"/>
                  <a:ea typeface="Meiryo UI" panose="020B0604030504040204" pitchFamily="50" charset="-128"/>
                </a:rPr>
                <a:t>　　　　　津波浸水想定</a:t>
              </a:r>
              <a:endParaRPr lang="en-US" altLang="ja-JP" sz="1200" dirty="0">
                <a:solidFill>
                  <a:schemeClr val="tx1"/>
                </a:solidFill>
                <a:latin typeface="Meiryo UI" panose="020B0604030504040204" pitchFamily="50" charset="-128"/>
                <a:ea typeface="Meiryo UI" panose="020B0604030504040204" pitchFamily="50" charset="-128"/>
              </a:endParaRPr>
            </a:p>
          </p:txBody>
        </p:sp>
        <p:sp>
          <p:nvSpPr>
            <p:cNvPr id="58" name="正方形/長方形 57">
              <a:extLst>
                <a:ext uri="{FF2B5EF4-FFF2-40B4-BE49-F238E27FC236}">
                  <a16:creationId xmlns:a16="http://schemas.microsoft.com/office/drawing/2014/main" id="{177ACC9D-7F5B-4AEB-B3E6-32961D16FE63}"/>
                </a:ext>
              </a:extLst>
            </p:cNvPr>
            <p:cNvSpPr/>
            <p:nvPr/>
          </p:nvSpPr>
          <p:spPr>
            <a:xfrm>
              <a:off x="1363569" y="3005351"/>
              <a:ext cx="1231292" cy="23858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latin typeface="Meiryo UI" panose="020B0604030504040204" pitchFamily="50" charset="-128"/>
                  <a:ea typeface="Meiryo UI" panose="020B0604030504040204" pitchFamily="50" charset="-128"/>
                </a:rPr>
                <a:t>対象断層の選定</a:t>
              </a:r>
              <a:endParaRPr lang="en-US" altLang="ja-JP" sz="1200" dirty="0">
                <a:solidFill>
                  <a:schemeClr val="tx1"/>
                </a:solidFill>
                <a:latin typeface="Meiryo UI" panose="020B0604030504040204" pitchFamily="50" charset="-128"/>
                <a:ea typeface="Meiryo UI" panose="020B0604030504040204" pitchFamily="50" charset="-128"/>
              </a:endParaRPr>
            </a:p>
          </p:txBody>
        </p:sp>
        <p:sp>
          <p:nvSpPr>
            <p:cNvPr id="59" name="正方形/長方形 58">
              <a:extLst>
                <a:ext uri="{FF2B5EF4-FFF2-40B4-BE49-F238E27FC236}">
                  <a16:creationId xmlns:a16="http://schemas.microsoft.com/office/drawing/2014/main" id="{F357C327-DE73-458A-BCDE-233D8E6A5CFE}"/>
                </a:ext>
              </a:extLst>
            </p:cNvPr>
            <p:cNvSpPr/>
            <p:nvPr/>
          </p:nvSpPr>
          <p:spPr>
            <a:xfrm>
              <a:off x="2897330" y="3005351"/>
              <a:ext cx="1231292" cy="23858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latin typeface="Meiryo UI" panose="020B0604030504040204" pitchFamily="50" charset="-128"/>
                  <a:ea typeface="Meiryo UI" panose="020B0604030504040204" pitchFamily="50" charset="-128"/>
                </a:rPr>
                <a:t>国検討の確認</a:t>
              </a:r>
              <a:endParaRPr lang="en-US" altLang="ja-JP" sz="1200" dirty="0">
                <a:solidFill>
                  <a:schemeClr val="tx1"/>
                </a:solidFill>
                <a:latin typeface="Meiryo UI" panose="020B0604030504040204" pitchFamily="50" charset="-128"/>
                <a:ea typeface="Meiryo UI" panose="020B0604030504040204" pitchFamily="50" charset="-128"/>
              </a:endParaRPr>
            </a:p>
          </p:txBody>
        </p:sp>
      </p:grpSp>
      <p:grpSp>
        <p:nvGrpSpPr>
          <p:cNvPr id="19" name="グループ化 18">
            <a:extLst>
              <a:ext uri="{FF2B5EF4-FFF2-40B4-BE49-F238E27FC236}">
                <a16:creationId xmlns:a16="http://schemas.microsoft.com/office/drawing/2014/main" id="{70330B65-3240-4B61-A8D7-EF68A4D6DC43}"/>
              </a:ext>
            </a:extLst>
          </p:cNvPr>
          <p:cNvGrpSpPr/>
          <p:nvPr/>
        </p:nvGrpSpPr>
        <p:grpSpPr>
          <a:xfrm>
            <a:off x="5332147" y="1729482"/>
            <a:ext cx="3145549" cy="2609249"/>
            <a:chOff x="1169773" y="2292352"/>
            <a:chExt cx="3145549" cy="2609249"/>
          </a:xfrm>
        </p:grpSpPr>
        <p:sp>
          <p:nvSpPr>
            <p:cNvPr id="20" name="四角形: 角を丸くする 19">
              <a:extLst>
                <a:ext uri="{FF2B5EF4-FFF2-40B4-BE49-F238E27FC236}">
                  <a16:creationId xmlns:a16="http://schemas.microsoft.com/office/drawing/2014/main" id="{77C15CA5-6F1A-4B42-8F99-DF520189DA3A}"/>
                </a:ext>
              </a:extLst>
            </p:cNvPr>
            <p:cNvSpPr/>
            <p:nvPr/>
          </p:nvSpPr>
          <p:spPr>
            <a:xfrm>
              <a:off x="1169773" y="2454876"/>
              <a:ext cx="3145549" cy="2446725"/>
            </a:xfrm>
            <a:prstGeom prst="roundRect">
              <a:avLst>
                <a:gd name="adj" fmla="val 6679"/>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四角形: 角を丸くする 20">
              <a:extLst>
                <a:ext uri="{FF2B5EF4-FFF2-40B4-BE49-F238E27FC236}">
                  <a16:creationId xmlns:a16="http://schemas.microsoft.com/office/drawing/2014/main" id="{D212429D-3A30-4A5F-A0FD-AECC96AB10D3}"/>
                </a:ext>
              </a:extLst>
            </p:cNvPr>
            <p:cNvSpPr/>
            <p:nvPr/>
          </p:nvSpPr>
          <p:spPr>
            <a:xfrm>
              <a:off x="2798230" y="2690828"/>
              <a:ext cx="1396159" cy="2119761"/>
            </a:xfrm>
            <a:prstGeom prst="roundRect">
              <a:avLst>
                <a:gd name="adj" fmla="val 6679"/>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四角形: 角を丸くする 21">
              <a:extLst>
                <a:ext uri="{FF2B5EF4-FFF2-40B4-BE49-F238E27FC236}">
                  <a16:creationId xmlns:a16="http://schemas.microsoft.com/office/drawing/2014/main" id="{3744616D-8155-409F-922D-757A76F2E7C2}"/>
                </a:ext>
              </a:extLst>
            </p:cNvPr>
            <p:cNvSpPr/>
            <p:nvPr/>
          </p:nvSpPr>
          <p:spPr>
            <a:xfrm>
              <a:off x="1281137" y="2690830"/>
              <a:ext cx="1396159" cy="2119760"/>
            </a:xfrm>
            <a:prstGeom prst="roundRect">
              <a:avLst>
                <a:gd name="adj" fmla="val 6679"/>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a:extLst>
                <a:ext uri="{FF2B5EF4-FFF2-40B4-BE49-F238E27FC236}">
                  <a16:creationId xmlns:a16="http://schemas.microsoft.com/office/drawing/2014/main" id="{3888BDDF-B85E-45E5-8EB7-173EF117D4A5}"/>
                </a:ext>
              </a:extLst>
            </p:cNvPr>
            <p:cNvSpPr/>
            <p:nvPr/>
          </p:nvSpPr>
          <p:spPr>
            <a:xfrm>
              <a:off x="1992115" y="2292352"/>
              <a:ext cx="1467777" cy="3219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200"/>
                </a:spcAft>
              </a:pPr>
              <a:r>
                <a:rPr lang="ja-JP" altLang="en-US" sz="1400" dirty="0">
                  <a:solidFill>
                    <a:schemeClr val="tx1"/>
                  </a:solidFill>
                  <a:latin typeface="Meiryo UI" panose="020B0604030504040204" pitchFamily="50" charset="-128"/>
                  <a:ea typeface="Meiryo UI" panose="020B0604030504040204" pitchFamily="50" charset="-128"/>
                </a:rPr>
                <a:t>②被害の想定</a:t>
              </a:r>
              <a:endParaRPr kumimoji="1" lang="ja-JP" altLang="en-US" sz="1400" dirty="0">
                <a:solidFill>
                  <a:schemeClr val="tx1"/>
                </a:solidFill>
                <a:latin typeface="Meiryo UI" panose="020B0604030504040204" pitchFamily="50" charset="-128"/>
                <a:ea typeface="Meiryo UI" panose="020B0604030504040204" pitchFamily="50" charset="-128"/>
              </a:endParaRPr>
            </a:p>
          </p:txBody>
        </p:sp>
        <p:sp>
          <p:nvSpPr>
            <p:cNvPr id="24" name="正方形/長方形 23">
              <a:extLst>
                <a:ext uri="{FF2B5EF4-FFF2-40B4-BE49-F238E27FC236}">
                  <a16:creationId xmlns:a16="http://schemas.microsoft.com/office/drawing/2014/main" id="{0DEA8F91-7456-480F-AE4C-4ABE0DC1462D}"/>
                </a:ext>
              </a:extLst>
            </p:cNvPr>
            <p:cNvSpPr/>
            <p:nvPr/>
          </p:nvSpPr>
          <p:spPr>
            <a:xfrm>
              <a:off x="1317083" y="2715921"/>
              <a:ext cx="1324265" cy="5481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1200" dirty="0">
                  <a:solidFill>
                    <a:schemeClr val="tx1"/>
                  </a:solidFill>
                  <a:latin typeface="Meiryo UI" panose="020B0604030504040204" pitchFamily="50" charset="-128"/>
                  <a:ea typeface="Meiryo UI" panose="020B0604030504040204" pitchFamily="50" charset="-128"/>
                </a:rPr>
                <a:t>直下型地震</a:t>
              </a:r>
              <a:endParaRPr lang="en-US" altLang="ja-JP" sz="1200" dirty="0">
                <a:solidFill>
                  <a:schemeClr val="tx1"/>
                </a:solidFill>
                <a:latin typeface="Meiryo UI" panose="020B0604030504040204" pitchFamily="50" charset="-128"/>
                <a:ea typeface="Meiryo UI" panose="020B0604030504040204" pitchFamily="50" charset="-128"/>
              </a:endParaRPr>
            </a:p>
          </p:txBody>
        </p:sp>
        <p:sp>
          <p:nvSpPr>
            <p:cNvPr id="25" name="正方形/長方形 24">
              <a:extLst>
                <a:ext uri="{FF2B5EF4-FFF2-40B4-BE49-F238E27FC236}">
                  <a16:creationId xmlns:a16="http://schemas.microsoft.com/office/drawing/2014/main" id="{DE4605FD-88D4-4B12-A1E0-2F30A7A8329A}"/>
                </a:ext>
              </a:extLst>
            </p:cNvPr>
            <p:cNvSpPr/>
            <p:nvPr/>
          </p:nvSpPr>
          <p:spPr>
            <a:xfrm>
              <a:off x="2762420" y="2695684"/>
              <a:ext cx="1467778" cy="3219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200"/>
                </a:spcAft>
              </a:pPr>
              <a:r>
                <a:rPr kumimoji="1" lang="ja-JP" altLang="en-US" sz="1200" dirty="0">
                  <a:solidFill>
                    <a:schemeClr val="tx1"/>
                  </a:solidFill>
                  <a:latin typeface="Meiryo UI" panose="020B0604030504040204" pitchFamily="50" charset="-128"/>
                  <a:ea typeface="Meiryo UI" panose="020B0604030504040204" pitchFamily="50" charset="-128"/>
                </a:rPr>
                <a:t>南海トラフ巨大地震</a:t>
              </a:r>
            </a:p>
          </p:txBody>
        </p:sp>
        <p:sp>
          <p:nvSpPr>
            <p:cNvPr id="26" name="正方形/長方形 25">
              <a:extLst>
                <a:ext uri="{FF2B5EF4-FFF2-40B4-BE49-F238E27FC236}">
                  <a16:creationId xmlns:a16="http://schemas.microsoft.com/office/drawing/2014/main" id="{8C02779A-3F07-4E69-BB19-F23B5C4BC8D0}"/>
                </a:ext>
              </a:extLst>
            </p:cNvPr>
            <p:cNvSpPr/>
            <p:nvPr/>
          </p:nvSpPr>
          <p:spPr>
            <a:xfrm>
              <a:off x="1641526" y="3631038"/>
              <a:ext cx="2240280" cy="78412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200"/>
                </a:spcAft>
              </a:pPr>
              <a:r>
                <a:rPr lang="ja-JP" altLang="en-US" sz="1200" dirty="0">
                  <a:solidFill>
                    <a:schemeClr val="tx1"/>
                  </a:solidFill>
                  <a:latin typeface="Meiryo UI" panose="020B0604030504040204" pitchFamily="50" charset="-128"/>
                  <a:ea typeface="Meiryo UI" panose="020B0604030504040204" pitchFamily="50" charset="-128"/>
                </a:rPr>
                <a:t>人的・物的、その他の被害の算定</a:t>
              </a:r>
              <a:endParaRPr kumimoji="1" lang="ja-JP" altLang="en-US" sz="1200" dirty="0">
                <a:solidFill>
                  <a:schemeClr val="tx1"/>
                </a:solidFill>
                <a:latin typeface="Meiryo UI" panose="020B0604030504040204" pitchFamily="50" charset="-128"/>
                <a:ea typeface="Meiryo UI" panose="020B0604030504040204" pitchFamily="50" charset="-128"/>
              </a:endParaRPr>
            </a:p>
          </p:txBody>
        </p:sp>
        <p:sp>
          <p:nvSpPr>
            <p:cNvPr id="27" name="正方形/長方形 26">
              <a:extLst>
                <a:ext uri="{FF2B5EF4-FFF2-40B4-BE49-F238E27FC236}">
                  <a16:creationId xmlns:a16="http://schemas.microsoft.com/office/drawing/2014/main" id="{86E9F22F-6B77-407A-B3D2-6D9C48903679}"/>
                </a:ext>
              </a:extLst>
            </p:cNvPr>
            <p:cNvSpPr/>
            <p:nvPr/>
          </p:nvSpPr>
          <p:spPr>
            <a:xfrm>
              <a:off x="2318606" y="3891755"/>
              <a:ext cx="923439" cy="197671"/>
            </a:xfrm>
            <a:prstGeom prst="rect">
              <a:avLst/>
            </a:prstGeom>
            <a:solidFill>
              <a:schemeClr val="bg1"/>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200"/>
                </a:spcAft>
              </a:pPr>
              <a:r>
                <a:rPr kumimoji="1" lang="ja-JP" altLang="en-US" sz="1200" dirty="0">
                  <a:solidFill>
                    <a:schemeClr val="tx1"/>
                  </a:solidFill>
                  <a:latin typeface="Meiryo UI" panose="020B0604030504040204" pitchFamily="50" charset="-128"/>
                  <a:ea typeface="Meiryo UI" panose="020B0604030504040204" pitchFamily="50" charset="-128"/>
                </a:rPr>
                <a:t>定量評価</a:t>
              </a:r>
            </a:p>
          </p:txBody>
        </p:sp>
        <p:sp>
          <p:nvSpPr>
            <p:cNvPr id="30" name="正方形/長方形 29">
              <a:extLst>
                <a:ext uri="{FF2B5EF4-FFF2-40B4-BE49-F238E27FC236}">
                  <a16:creationId xmlns:a16="http://schemas.microsoft.com/office/drawing/2014/main" id="{5B3E00EC-5B2E-4321-A5EB-1D63D630E16A}"/>
                </a:ext>
              </a:extLst>
            </p:cNvPr>
            <p:cNvSpPr/>
            <p:nvPr/>
          </p:nvSpPr>
          <p:spPr>
            <a:xfrm>
              <a:off x="2116637" y="4494145"/>
              <a:ext cx="1242252" cy="23915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latin typeface="Meiryo UI" panose="020B0604030504040204" pitchFamily="50" charset="-128"/>
                  <a:ea typeface="Meiryo UI" panose="020B0604030504040204" pitchFamily="50" charset="-128"/>
                </a:rPr>
                <a:t>経済被害の算定</a:t>
              </a:r>
              <a:endParaRPr lang="en-US" altLang="ja-JP" sz="1200" dirty="0">
                <a:solidFill>
                  <a:schemeClr val="tx1"/>
                </a:solidFill>
                <a:latin typeface="Meiryo UI" panose="020B0604030504040204" pitchFamily="50" charset="-128"/>
                <a:ea typeface="Meiryo UI" panose="020B0604030504040204" pitchFamily="50" charset="-128"/>
              </a:endParaRPr>
            </a:p>
          </p:txBody>
        </p:sp>
        <p:sp>
          <p:nvSpPr>
            <p:cNvPr id="41" name="正方形/長方形 40">
              <a:extLst>
                <a:ext uri="{FF2B5EF4-FFF2-40B4-BE49-F238E27FC236}">
                  <a16:creationId xmlns:a16="http://schemas.microsoft.com/office/drawing/2014/main" id="{BC560E9D-6089-42EF-806B-5419C715B735}"/>
                </a:ext>
              </a:extLst>
            </p:cNvPr>
            <p:cNvSpPr/>
            <p:nvPr/>
          </p:nvSpPr>
          <p:spPr>
            <a:xfrm>
              <a:off x="2318606" y="4162463"/>
              <a:ext cx="923439" cy="193505"/>
            </a:xfrm>
            <a:prstGeom prst="rect">
              <a:avLst/>
            </a:prstGeom>
            <a:solidFill>
              <a:schemeClr val="bg1"/>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200"/>
                </a:spcAft>
              </a:pPr>
              <a:r>
                <a:rPr lang="ja-JP" altLang="en-US" sz="1200" dirty="0">
                  <a:solidFill>
                    <a:schemeClr val="tx1"/>
                  </a:solidFill>
                  <a:latin typeface="Meiryo UI" panose="020B0604030504040204" pitchFamily="50" charset="-128"/>
                  <a:ea typeface="Meiryo UI" panose="020B0604030504040204" pitchFamily="50" charset="-128"/>
                </a:rPr>
                <a:t>様相</a:t>
              </a:r>
              <a:endParaRPr kumimoji="1" lang="ja-JP" altLang="en-US" sz="1200" dirty="0">
                <a:solidFill>
                  <a:schemeClr val="tx1"/>
                </a:solidFill>
                <a:latin typeface="Meiryo UI" panose="020B0604030504040204" pitchFamily="50" charset="-128"/>
                <a:ea typeface="Meiryo UI" panose="020B0604030504040204" pitchFamily="50" charset="-128"/>
              </a:endParaRPr>
            </a:p>
          </p:txBody>
        </p:sp>
        <p:sp>
          <p:nvSpPr>
            <p:cNvPr id="60" name="正方形/長方形 59">
              <a:extLst>
                <a:ext uri="{FF2B5EF4-FFF2-40B4-BE49-F238E27FC236}">
                  <a16:creationId xmlns:a16="http://schemas.microsoft.com/office/drawing/2014/main" id="{2F909BB5-1349-4A47-9837-D8877650FF99}"/>
                </a:ext>
              </a:extLst>
            </p:cNvPr>
            <p:cNvSpPr/>
            <p:nvPr/>
          </p:nvSpPr>
          <p:spPr>
            <a:xfrm>
              <a:off x="1970960" y="3004165"/>
              <a:ext cx="1534029" cy="237341"/>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rgbClr val="FF0000"/>
                  </a:solidFill>
                  <a:latin typeface="Meiryo UI" panose="020B0604030504040204" pitchFamily="50" charset="-128"/>
                  <a:ea typeface="Meiryo UI" panose="020B0604030504040204" pitchFamily="50" charset="-128"/>
                </a:rPr>
                <a:t>被害想定項目の検討</a:t>
              </a:r>
              <a:endParaRPr lang="en-US" altLang="ja-JP" sz="1200" dirty="0">
                <a:solidFill>
                  <a:srgbClr val="FF0000"/>
                </a:solidFill>
                <a:latin typeface="Meiryo UI" panose="020B0604030504040204" pitchFamily="50" charset="-128"/>
                <a:ea typeface="Meiryo UI" panose="020B0604030504040204" pitchFamily="50" charset="-128"/>
              </a:endParaRPr>
            </a:p>
          </p:txBody>
        </p:sp>
        <p:sp>
          <p:nvSpPr>
            <p:cNvPr id="61" name="正方形/長方形 60">
              <a:extLst>
                <a:ext uri="{FF2B5EF4-FFF2-40B4-BE49-F238E27FC236}">
                  <a16:creationId xmlns:a16="http://schemas.microsoft.com/office/drawing/2014/main" id="{C3B8B88F-11D1-4101-86BB-5BA4FDD0A247}"/>
                </a:ext>
              </a:extLst>
            </p:cNvPr>
            <p:cNvSpPr/>
            <p:nvPr/>
          </p:nvSpPr>
          <p:spPr>
            <a:xfrm>
              <a:off x="1757657" y="3317758"/>
              <a:ext cx="1935480" cy="23734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latin typeface="Meiryo UI" panose="020B0604030504040204" pitchFamily="50" charset="-128"/>
                  <a:ea typeface="Meiryo UI" panose="020B0604030504040204" pitchFamily="50" charset="-128"/>
                </a:rPr>
                <a:t>被害想定算定手法の検討</a:t>
              </a:r>
              <a:endParaRPr lang="en-US" altLang="ja-JP" sz="1200" dirty="0">
                <a:solidFill>
                  <a:schemeClr val="tx1"/>
                </a:solidFill>
                <a:latin typeface="Meiryo UI" panose="020B0604030504040204" pitchFamily="50" charset="-128"/>
                <a:ea typeface="Meiryo UI" panose="020B0604030504040204" pitchFamily="50" charset="-128"/>
              </a:endParaRPr>
            </a:p>
          </p:txBody>
        </p:sp>
      </p:grpSp>
      <p:grpSp>
        <p:nvGrpSpPr>
          <p:cNvPr id="31" name="グループ化 30">
            <a:extLst>
              <a:ext uri="{FF2B5EF4-FFF2-40B4-BE49-F238E27FC236}">
                <a16:creationId xmlns:a16="http://schemas.microsoft.com/office/drawing/2014/main" id="{20BD5682-406D-43C0-934B-DCA6DA16139E}"/>
              </a:ext>
            </a:extLst>
          </p:cNvPr>
          <p:cNvGrpSpPr/>
          <p:nvPr/>
        </p:nvGrpSpPr>
        <p:grpSpPr>
          <a:xfrm>
            <a:off x="587974" y="4780159"/>
            <a:ext cx="4924725" cy="1941315"/>
            <a:chOff x="2136279" y="2292352"/>
            <a:chExt cx="4924725" cy="1941315"/>
          </a:xfrm>
        </p:grpSpPr>
        <p:sp>
          <p:nvSpPr>
            <p:cNvPr id="32" name="四角形: 角を丸くする 31">
              <a:extLst>
                <a:ext uri="{FF2B5EF4-FFF2-40B4-BE49-F238E27FC236}">
                  <a16:creationId xmlns:a16="http://schemas.microsoft.com/office/drawing/2014/main" id="{046F01F5-E497-4979-B3D7-33F8187933AF}"/>
                </a:ext>
              </a:extLst>
            </p:cNvPr>
            <p:cNvSpPr/>
            <p:nvPr/>
          </p:nvSpPr>
          <p:spPr>
            <a:xfrm>
              <a:off x="2136279" y="2454876"/>
              <a:ext cx="4924725" cy="1778791"/>
            </a:xfrm>
            <a:prstGeom prst="roundRect">
              <a:avLst>
                <a:gd name="adj" fmla="val 6679"/>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四角形: 角を丸くする 32">
              <a:extLst>
                <a:ext uri="{FF2B5EF4-FFF2-40B4-BE49-F238E27FC236}">
                  <a16:creationId xmlns:a16="http://schemas.microsoft.com/office/drawing/2014/main" id="{8C7521F7-CECA-475D-A05E-3327B1D9BD04}"/>
                </a:ext>
              </a:extLst>
            </p:cNvPr>
            <p:cNvSpPr/>
            <p:nvPr/>
          </p:nvSpPr>
          <p:spPr>
            <a:xfrm>
              <a:off x="4637025" y="2690830"/>
              <a:ext cx="2223785" cy="1396617"/>
            </a:xfrm>
            <a:prstGeom prst="roundRect">
              <a:avLst>
                <a:gd name="adj" fmla="val 6679"/>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四角形: 角を丸くする 33">
              <a:extLst>
                <a:ext uri="{FF2B5EF4-FFF2-40B4-BE49-F238E27FC236}">
                  <a16:creationId xmlns:a16="http://schemas.microsoft.com/office/drawing/2014/main" id="{13581505-DF64-4BDE-A708-3CBD81E95CBC}"/>
                </a:ext>
              </a:extLst>
            </p:cNvPr>
            <p:cNvSpPr/>
            <p:nvPr/>
          </p:nvSpPr>
          <p:spPr>
            <a:xfrm>
              <a:off x="2302366" y="2690830"/>
              <a:ext cx="2223785" cy="1398947"/>
            </a:xfrm>
            <a:prstGeom prst="roundRect">
              <a:avLst>
                <a:gd name="adj" fmla="val 6679"/>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正方形/長方形 34">
              <a:extLst>
                <a:ext uri="{FF2B5EF4-FFF2-40B4-BE49-F238E27FC236}">
                  <a16:creationId xmlns:a16="http://schemas.microsoft.com/office/drawing/2014/main" id="{ABEFDBE2-302C-42B9-9F99-B7B5B23CCB78}"/>
                </a:ext>
              </a:extLst>
            </p:cNvPr>
            <p:cNvSpPr/>
            <p:nvPr/>
          </p:nvSpPr>
          <p:spPr>
            <a:xfrm>
              <a:off x="3937377" y="2292352"/>
              <a:ext cx="1269245" cy="3219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1200"/>
                </a:spcAft>
              </a:pPr>
              <a:r>
                <a:rPr lang="ja-JP" altLang="en-US" sz="1400" dirty="0">
                  <a:solidFill>
                    <a:schemeClr val="tx1"/>
                  </a:solidFill>
                  <a:latin typeface="Meiryo UI" panose="020B0604030504040204" pitchFamily="50" charset="-128"/>
                  <a:ea typeface="Meiryo UI" panose="020B0604030504040204" pitchFamily="50" charset="-128"/>
                </a:rPr>
                <a:t>③災害シナリオ</a:t>
              </a:r>
              <a:endParaRPr kumimoji="1" lang="ja-JP" altLang="en-US" sz="1400" dirty="0">
                <a:solidFill>
                  <a:schemeClr val="tx1"/>
                </a:solidFill>
                <a:latin typeface="Meiryo UI" panose="020B0604030504040204" pitchFamily="50" charset="-128"/>
                <a:ea typeface="Meiryo UI" panose="020B0604030504040204" pitchFamily="50" charset="-128"/>
              </a:endParaRPr>
            </a:p>
          </p:txBody>
        </p:sp>
        <p:sp>
          <p:nvSpPr>
            <p:cNvPr id="36" name="正方形/長方形 35">
              <a:extLst>
                <a:ext uri="{FF2B5EF4-FFF2-40B4-BE49-F238E27FC236}">
                  <a16:creationId xmlns:a16="http://schemas.microsoft.com/office/drawing/2014/main" id="{62F2A401-22E2-4352-B24F-B3319D9E9623}"/>
                </a:ext>
              </a:extLst>
            </p:cNvPr>
            <p:cNvSpPr/>
            <p:nvPr/>
          </p:nvSpPr>
          <p:spPr>
            <a:xfrm>
              <a:off x="2752125" y="2715922"/>
              <a:ext cx="1324265" cy="3186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1200" dirty="0">
                  <a:solidFill>
                    <a:schemeClr val="tx1"/>
                  </a:solidFill>
                  <a:latin typeface="Meiryo UI" panose="020B0604030504040204" pitchFamily="50" charset="-128"/>
                  <a:ea typeface="Meiryo UI" panose="020B0604030504040204" pitchFamily="50" charset="-128"/>
                </a:rPr>
                <a:t>直下型地震</a:t>
              </a:r>
              <a:endParaRPr lang="en-US" altLang="ja-JP" sz="1200" dirty="0">
                <a:solidFill>
                  <a:schemeClr val="tx1"/>
                </a:solidFill>
                <a:latin typeface="Meiryo UI" panose="020B0604030504040204" pitchFamily="50" charset="-128"/>
                <a:ea typeface="Meiryo UI" panose="020B0604030504040204" pitchFamily="50" charset="-128"/>
              </a:endParaRPr>
            </a:p>
          </p:txBody>
        </p:sp>
        <p:sp>
          <p:nvSpPr>
            <p:cNvPr id="37" name="正方形/長方形 36">
              <a:extLst>
                <a:ext uri="{FF2B5EF4-FFF2-40B4-BE49-F238E27FC236}">
                  <a16:creationId xmlns:a16="http://schemas.microsoft.com/office/drawing/2014/main" id="{4152CC3E-F33E-467E-BCAD-56A1AFEAB6E7}"/>
                </a:ext>
              </a:extLst>
            </p:cNvPr>
            <p:cNvSpPr/>
            <p:nvPr/>
          </p:nvSpPr>
          <p:spPr>
            <a:xfrm>
              <a:off x="5015028" y="2715191"/>
              <a:ext cx="1467778" cy="3219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200"/>
                </a:spcAft>
              </a:pPr>
              <a:r>
                <a:rPr kumimoji="1" lang="ja-JP" altLang="en-US" sz="1200" dirty="0">
                  <a:solidFill>
                    <a:schemeClr val="tx1"/>
                  </a:solidFill>
                  <a:latin typeface="Meiryo UI" panose="020B0604030504040204" pitchFamily="50" charset="-128"/>
                  <a:ea typeface="Meiryo UI" panose="020B0604030504040204" pitchFamily="50" charset="-128"/>
                </a:rPr>
                <a:t>南海トラフ巨大地震</a:t>
              </a:r>
            </a:p>
          </p:txBody>
        </p:sp>
        <p:sp>
          <p:nvSpPr>
            <p:cNvPr id="38" name="正方形/長方形 37">
              <a:extLst>
                <a:ext uri="{FF2B5EF4-FFF2-40B4-BE49-F238E27FC236}">
                  <a16:creationId xmlns:a16="http://schemas.microsoft.com/office/drawing/2014/main" id="{D2B12FE7-E6D2-4DE0-A0EE-9EEAF4152722}"/>
                </a:ext>
              </a:extLst>
            </p:cNvPr>
            <p:cNvSpPr/>
            <p:nvPr/>
          </p:nvSpPr>
          <p:spPr>
            <a:xfrm>
              <a:off x="3538789" y="3035511"/>
              <a:ext cx="2014359" cy="24676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200"/>
                </a:spcAft>
              </a:pPr>
              <a:r>
                <a:rPr kumimoji="1" lang="ja-JP" altLang="en-US" sz="1200" dirty="0">
                  <a:solidFill>
                    <a:schemeClr val="tx1"/>
                  </a:solidFill>
                  <a:latin typeface="Meiryo UI" panose="020B0604030504040204" pitchFamily="50" charset="-128"/>
                  <a:ea typeface="Meiryo UI" panose="020B0604030504040204" pitchFamily="50" charset="-128"/>
                </a:rPr>
                <a:t>詳細版災害シナリオの作成</a:t>
              </a:r>
            </a:p>
          </p:txBody>
        </p:sp>
        <p:sp>
          <p:nvSpPr>
            <p:cNvPr id="62" name="正方形/長方形 61">
              <a:extLst>
                <a:ext uri="{FF2B5EF4-FFF2-40B4-BE49-F238E27FC236}">
                  <a16:creationId xmlns:a16="http://schemas.microsoft.com/office/drawing/2014/main" id="{8DBB2FBB-103B-480A-A66F-388BEE2C5CD6}"/>
                </a:ext>
              </a:extLst>
            </p:cNvPr>
            <p:cNvSpPr/>
            <p:nvPr/>
          </p:nvSpPr>
          <p:spPr>
            <a:xfrm>
              <a:off x="2835100" y="3365021"/>
              <a:ext cx="3425952" cy="24676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200"/>
                </a:spcAft>
              </a:pPr>
              <a:r>
                <a:rPr kumimoji="1" lang="ja-JP" altLang="en-US" sz="1200" dirty="0">
                  <a:solidFill>
                    <a:schemeClr val="tx1"/>
                  </a:solidFill>
                  <a:latin typeface="Meiryo UI" panose="020B0604030504040204" pitchFamily="50" charset="-128"/>
                  <a:ea typeface="Meiryo UI" panose="020B0604030504040204" pitchFamily="50" charset="-128"/>
                </a:rPr>
                <a:t>概要版災害シナリオの項目・見せ方（形式）の検討</a:t>
              </a:r>
            </a:p>
          </p:txBody>
        </p:sp>
        <p:sp>
          <p:nvSpPr>
            <p:cNvPr id="63" name="正方形/長方形 62">
              <a:extLst>
                <a:ext uri="{FF2B5EF4-FFF2-40B4-BE49-F238E27FC236}">
                  <a16:creationId xmlns:a16="http://schemas.microsoft.com/office/drawing/2014/main" id="{EC31EEA7-4CB7-4B7A-9D6C-4AB0FC2BC376}"/>
                </a:ext>
              </a:extLst>
            </p:cNvPr>
            <p:cNvSpPr/>
            <p:nvPr/>
          </p:nvSpPr>
          <p:spPr>
            <a:xfrm>
              <a:off x="3538788" y="3735879"/>
              <a:ext cx="2014359" cy="24676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200"/>
                </a:spcAft>
              </a:pPr>
              <a:r>
                <a:rPr kumimoji="1" lang="ja-JP" altLang="en-US" sz="1200" dirty="0">
                  <a:solidFill>
                    <a:schemeClr val="tx1"/>
                  </a:solidFill>
                  <a:latin typeface="Meiryo UI" panose="020B0604030504040204" pitchFamily="50" charset="-128"/>
                  <a:ea typeface="Meiryo UI" panose="020B0604030504040204" pitchFamily="50" charset="-128"/>
                </a:rPr>
                <a:t>概要版災害シナリオの作成</a:t>
              </a:r>
            </a:p>
          </p:txBody>
        </p:sp>
      </p:grpSp>
      <p:sp>
        <p:nvSpPr>
          <p:cNvPr id="42" name="フリーフォーム: 図形 41">
            <a:extLst>
              <a:ext uri="{FF2B5EF4-FFF2-40B4-BE49-F238E27FC236}">
                <a16:creationId xmlns:a16="http://schemas.microsoft.com/office/drawing/2014/main" id="{22DF321F-E2D6-47DF-B7B8-2FD977B692FE}"/>
              </a:ext>
            </a:extLst>
          </p:cNvPr>
          <p:cNvSpPr/>
          <p:nvPr/>
        </p:nvSpPr>
        <p:spPr>
          <a:xfrm flipV="1">
            <a:off x="3733523" y="2464509"/>
            <a:ext cx="1598624" cy="45719"/>
          </a:xfrm>
          <a:custGeom>
            <a:avLst/>
            <a:gdLst>
              <a:gd name="connsiteX0" fmla="*/ 0 w 1300293"/>
              <a:gd name="connsiteY0" fmla="*/ 0 h 310393"/>
              <a:gd name="connsiteX1" fmla="*/ 1300293 w 1300293"/>
              <a:gd name="connsiteY1" fmla="*/ 0 h 310393"/>
              <a:gd name="connsiteX2" fmla="*/ 1300293 w 1300293"/>
              <a:gd name="connsiteY2" fmla="*/ 310393 h 310393"/>
              <a:gd name="connsiteX0" fmla="*/ 0 w 1300293"/>
              <a:gd name="connsiteY0" fmla="*/ 0 h 0"/>
              <a:gd name="connsiteX1" fmla="*/ 1300293 w 1300293"/>
              <a:gd name="connsiteY1" fmla="*/ 0 h 0"/>
            </a:gdLst>
            <a:ahLst/>
            <a:cxnLst>
              <a:cxn ang="0">
                <a:pos x="connsiteX0" y="connsiteY0"/>
              </a:cxn>
              <a:cxn ang="0">
                <a:pos x="connsiteX1" y="connsiteY1"/>
              </a:cxn>
            </a:cxnLst>
            <a:rect l="l" t="t" r="r" b="b"/>
            <a:pathLst>
              <a:path w="1300293">
                <a:moveTo>
                  <a:pt x="0" y="0"/>
                </a:moveTo>
                <a:lnTo>
                  <a:pt x="1300293" y="0"/>
                </a:lnTo>
              </a:path>
            </a:pathLst>
          </a:custGeom>
          <a:noFill/>
          <a:ln w="50800">
            <a:solidFill>
              <a:schemeClr val="tx1"/>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3" name="グループ化 42">
            <a:extLst>
              <a:ext uri="{FF2B5EF4-FFF2-40B4-BE49-F238E27FC236}">
                <a16:creationId xmlns:a16="http://schemas.microsoft.com/office/drawing/2014/main" id="{B4137902-52D9-4F7E-9F76-CFE438EDF406}"/>
              </a:ext>
            </a:extLst>
          </p:cNvPr>
          <p:cNvGrpSpPr/>
          <p:nvPr/>
        </p:nvGrpSpPr>
        <p:grpSpPr>
          <a:xfrm>
            <a:off x="1768848" y="3345852"/>
            <a:ext cx="3145549" cy="748455"/>
            <a:chOff x="1169773" y="2454876"/>
            <a:chExt cx="3145549" cy="748455"/>
          </a:xfrm>
        </p:grpSpPr>
        <p:sp>
          <p:nvSpPr>
            <p:cNvPr id="44" name="四角形: 角を丸くする 43">
              <a:extLst>
                <a:ext uri="{FF2B5EF4-FFF2-40B4-BE49-F238E27FC236}">
                  <a16:creationId xmlns:a16="http://schemas.microsoft.com/office/drawing/2014/main" id="{2A6DBE56-3DEF-4010-B052-99CA1400C7EF}"/>
                </a:ext>
              </a:extLst>
            </p:cNvPr>
            <p:cNvSpPr/>
            <p:nvPr/>
          </p:nvSpPr>
          <p:spPr>
            <a:xfrm>
              <a:off x="1169773" y="2454876"/>
              <a:ext cx="3145549" cy="748455"/>
            </a:xfrm>
            <a:prstGeom prst="roundRect">
              <a:avLst>
                <a:gd name="adj" fmla="val 10041"/>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正方形/長方形 46">
              <a:extLst>
                <a:ext uri="{FF2B5EF4-FFF2-40B4-BE49-F238E27FC236}">
                  <a16:creationId xmlns:a16="http://schemas.microsoft.com/office/drawing/2014/main" id="{053C4D8E-E203-41B5-A4CE-8CE11AED3F62}"/>
                </a:ext>
              </a:extLst>
            </p:cNvPr>
            <p:cNvSpPr/>
            <p:nvPr/>
          </p:nvSpPr>
          <p:spPr>
            <a:xfrm>
              <a:off x="1731309" y="2525198"/>
              <a:ext cx="2018266" cy="3219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200"/>
                </a:spcAft>
              </a:pPr>
              <a:r>
                <a:rPr kumimoji="1" lang="ja-JP" altLang="en-US" sz="1400" b="1" dirty="0">
                  <a:solidFill>
                    <a:srgbClr val="FF0000"/>
                  </a:solidFill>
                  <a:latin typeface="Meiryo UI" panose="020B0604030504040204" pitchFamily="50" charset="-128"/>
                  <a:ea typeface="Meiryo UI" panose="020B0604030504040204" pitchFamily="50" charset="-128"/>
                </a:rPr>
                <a:t>能登半島地震振り返り</a:t>
              </a:r>
            </a:p>
          </p:txBody>
        </p:sp>
        <p:sp>
          <p:nvSpPr>
            <p:cNvPr id="54" name="正方形/長方形 53">
              <a:extLst>
                <a:ext uri="{FF2B5EF4-FFF2-40B4-BE49-F238E27FC236}">
                  <a16:creationId xmlns:a16="http://schemas.microsoft.com/office/drawing/2014/main" id="{8E870033-D1F4-4036-A7C1-0213BDD01469}"/>
                </a:ext>
              </a:extLst>
            </p:cNvPr>
            <p:cNvSpPr/>
            <p:nvPr/>
          </p:nvSpPr>
          <p:spPr>
            <a:xfrm>
              <a:off x="1336406" y="2837423"/>
              <a:ext cx="2726335" cy="3219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200"/>
                </a:spcAft>
              </a:pPr>
              <a:r>
                <a:rPr kumimoji="1" lang="ja-JP" altLang="en-US" sz="1400" b="1" dirty="0">
                  <a:solidFill>
                    <a:srgbClr val="FF0000"/>
                  </a:solidFill>
                  <a:latin typeface="Meiryo UI" panose="020B0604030504040204" pitchFamily="50" charset="-128"/>
                  <a:ea typeface="Meiryo UI" panose="020B0604030504040204" pitchFamily="50" charset="-128"/>
                </a:rPr>
                <a:t>南海トラフ地震臨時情報への対応</a:t>
              </a:r>
            </a:p>
          </p:txBody>
        </p:sp>
      </p:grpSp>
      <p:cxnSp>
        <p:nvCxnSpPr>
          <p:cNvPr id="56" name="直線矢印コネクタ 55">
            <a:extLst>
              <a:ext uri="{FF2B5EF4-FFF2-40B4-BE49-F238E27FC236}">
                <a16:creationId xmlns:a16="http://schemas.microsoft.com/office/drawing/2014/main" id="{FF06801E-F37D-4BBA-B31A-6F0601C392BD}"/>
              </a:ext>
            </a:extLst>
          </p:cNvPr>
          <p:cNvCxnSpPr>
            <a:cxnSpLocks/>
          </p:cNvCxnSpPr>
          <p:nvPr/>
        </p:nvCxnSpPr>
        <p:spPr>
          <a:xfrm>
            <a:off x="4914397" y="3708532"/>
            <a:ext cx="889503" cy="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4" name="フリーフォーム: 図形 63">
            <a:extLst>
              <a:ext uri="{FF2B5EF4-FFF2-40B4-BE49-F238E27FC236}">
                <a16:creationId xmlns:a16="http://schemas.microsoft.com/office/drawing/2014/main" id="{76650EF2-9E7B-4406-B248-564B2AD9C1EB}"/>
              </a:ext>
            </a:extLst>
          </p:cNvPr>
          <p:cNvSpPr/>
          <p:nvPr/>
        </p:nvSpPr>
        <p:spPr>
          <a:xfrm>
            <a:off x="5512699" y="4338731"/>
            <a:ext cx="1422269" cy="1065851"/>
          </a:xfrm>
          <a:custGeom>
            <a:avLst/>
            <a:gdLst>
              <a:gd name="connsiteX0" fmla="*/ 1196340 w 1196340"/>
              <a:gd name="connsiteY0" fmla="*/ 0 h 777240"/>
              <a:gd name="connsiteX1" fmla="*/ 1196340 w 1196340"/>
              <a:gd name="connsiteY1" fmla="*/ 777240 h 777240"/>
              <a:gd name="connsiteX2" fmla="*/ 0 w 1196340"/>
              <a:gd name="connsiteY2" fmla="*/ 777240 h 777240"/>
            </a:gdLst>
            <a:ahLst/>
            <a:cxnLst>
              <a:cxn ang="0">
                <a:pos x="connsiteX0" y="connsiteY0"/>
              </a:cxn>
              <a:cxn ang="0">
                <a:pos x="connsiteX1" y="connsiteY1"/>
              </a:cxn>
              <a:cxn ang="0">
                <a:pos x="connsiteX2" y="connsiteY2"/>
              </a:cxn>
            </a:cxnLst>
            <a:rect l="l" t="t" r="r" b="b"/>
            <a:pathLst>
              <a:path w="1196340" h="777240">
                <a:moveTo>
                  <a:pt x="1196340" y="0"/>
                </a:moveTo>
                <a:lnTo>
                  <a:pt x="1196340" y="777240"/>
                </a:lnTo>
                <a:lnTo>
                  <a:pt x="0" y="777240"/>
                </a:lnTo>
              </a:path>
            </a:pathLst>
          </a:custGeom>
          <a:noFill/>
          <a:ln w="50800">
            <a:solidFill>
              <a:schemeClr val="tx1"/>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5" name="直線矢印コネクタ 64">
            <a:extLst>
              <a:ext uri="{FF2B5EF4-FFF2-40B4-BE49-F238E27FC236}">
                <a16:creationId xmlns:a16="http://schemas.microsoft.com/office/drawing/2014/main" id="{E08A4670-E165-4CD5-8FAA-6442D2157800}"/>
              </a:ext>
            </a:extLst>
          </p:cNvPr>
          <p:cNvCxnSpPr>
            <a:cxnSpLocks/>
          </p:cNvCxnSpPr>
          <p:nvPr/>
        </p:nvCxnSpPr>
        <p:spPr>
          <a:xfrm>
            <a:off x="3037616" y="4094307"/>
            <a:ext cx="0" cy="717723"/>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8" name="フリーフォーム: 図形 67">
            <a:extLst>
              <a:ext uri="{FF2B5EF4-FFF2-40B4-BE49-F238E27FC236}">
                <a16:creationId xmlns:a16="http://schemas.microsoft.com/office/drawing/2014/main" id="{C3C06D97-E7AE-4022-B933-BD638D0E0A88}"/>
              </a:ext>
            </a:extLst>
          </p:cNvPr>
          <p:cNvSpPr/>
          <p:nvPr/>
        </p:nvSpPr>
        <p:spPr>
          <a:xfrm>
            <a:off x="3235960" y="2816876"/>
            <a:ext cx="2570480" cy="421842"/>
          </a:xfrm>
          <a:custGeom>
            <a:avLst/>
            <a:gdLst>
              <a:gd name="connsiteX0" fmla="*/ 0 w 2570480"/>
              <a:gd name="connsiteY0" fmla="*/ 0 h 360680"/>
              <a:gd name="connsiteX1" fmla="*/ 1270000 w 2570480"/>
              <a:gd name="connsiteY1" fmla="*/ 0 h 360680"/>
              <a:gd name="connsiteX2" fmla="*/ 1270000 w 2570480"/>
              <a:gd name="connsiteY2" fmla="*/ 360680 h 360680"/>
              <a:gd name="connsiteX3" fmla="*/ 2570480 w 2570480"/>
              <a:gd name="connsiteY3" fmla="*/ 360680 h 360680"/>
            </a:gdLst>
            <a:ahLst/>
            <a:cxnLst>
              <a:cxn ang="0">
                <a:pos x="connsiteX0" y="connsiteY0"/>
              </a:cxn>
              <a:cxn ang="0">
                <a:pos x="connsiteX1" y="connsiteY1"/>
              </a:cxn>
              <a:cxn ang="0">
                <a:pos x="connsiteX2" y="connsiteY2"/>
              </a:cxn>
              <a:cxn ang="0">
                <a:pos x="connsiteX3" y="connsiteY3"/>
              </a:cxn>
            </a:cxnLst>
            <a:rect l="l" t="t" r="r" b="b"/>
            <a:pathLst>
              <a:path w="2570480" h="360680">
                <a:moveTo>
                  <a:pt x="0" y="0"/>
                </a:moveTo>
                <a:lnTo>
                  <a:pt x="1270000" y="0"/>
                </a:lnTo>
                <a:lnTo>
                  <a:pt x="1270000" y="360680"/>
                </a:lnTo>
                <a:lnTo>
                  <a:pt x="2570480" y="360680"/>
                </a:lnTo>
              </a:path>
            </a:pathLst>
          </a:custGeom>
          <a:noFill/>
          <a:ln w="19050">
            <a:solidFill>
              <a:schemeClr val="tx1"/>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0903282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88A302-88DE-F06C-96D2-1D167A349C7C}"/>
            </a:ext>
          </a:extLst>
        </p:cNvPr>
        <p:cNvGrpSpPr/>
        <p:nvPr/>
      </p:nvGrpSpPr>
      <p:grpSpPr>
        <a:xfrm>
          <a:off x="0" y="0"/>
          <a:ext cx="0" cy="0"/>
          <a:chOff x="0" y="0"/>
          <a:chExt cx="0" cy="0"/>
        </a:xfrm>
      </p:grpSpPr>
      <p:pic>
        <p:nvPicPr>
          <p:cNvPr id="3" name="図 2">
            <a:extLst>
              <a:ext uri="{FF2B5EF4-FFF2-40B4-BE49-F238E27FC236}">
                <a16:creationId xmlns:a16="http://schemas.microsoft.com/office/drawing/2014/main" id="{BE9EE658-DCA7-4E4A-A7A6-CEC94BD2E1A6}"/>
              </a:ext>
            </a:extLst>
          </p:cNvPr>
          <p:cNvPicPr>
            <a:picLocks noChangeAspect="1"/>
          </p:cNvPicPr>
          <p:nvPr/>
        </p:nvPicPr>
        <p:blipFill>
          <a:blip r:embed="rId3"/>
          <a:stretch>
            <a:fillRect/>
          </a:stretch>
        </p:blipFill>
        <p:spPr>
          <a:xfrm>
            <a:off x="227810" y="837536"/>
            <a:ext cx="5135880" cy="2727960"/>
          </a:xfrm>
          <a:prstGeom prst="rect">
            <a:avLst/>
          </a:prstGeom>
        </p:spPr>
      </p:pic>
      <p:sp>
        <p:nvSpPr>
          <p:cNvPr id="2" name="正方形/長方形 1">
            <a:extLst>
              <a:ext uri="{FF2B5EF4-FFF2-40B4-BE49-F238E27FC236}">
                <a16:creationId xmlns:a16="http://schemas.microsoft.com/office/drawing/2014/main" id="{A87019B3-A325-037B-400A-BB0D902C76AC}"/>
              </a:ext>
            </a:extLst>
          </p:cNvPr>
          <p:cNvSpPr/>
          <p:nvPr/>
        </p:nvSpPr>
        <p:spPr>
          <a:xfrm>
            <a:off x="0" y="0"/>
            <a:ext cx="9144000" cy="425003"/>
          </a:xfrm>
          <a:prstGeom prst="rect">
            <a:avLst/>
          </a:prstGeom>
          <a:gradFill>
            <a:gsLst>
              <a:gs pos="0">
                <a:schemeClr val="accent1">
                  <a:lumMod val="5000"/>
                  <a:lumOff val="95000"/>
                </a:schemeClr>
              </a:gs>
              <a:gs pos="75000">
                <a:srgbClr val="00B050"/>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dirty="0">
                <a:latin typeface="Meiryo UI" panose="020B0604030504040204" pitchFamily="50" charset="-128"/>
                <a:ea typeface="Meiryo UI" panose="020B0604030504040204" pitchFamily="50" charset="-128"/>
              </a:rPr>
              <a:t>２．能登半島地震を踏まえた大阪府の取組</a:t>
            </a:r>
            <a:endParaRPr kumimoji="1" lang="ja-JP" altLang="en-US" sz="2000" dirty="0">
              <a:latin typeface="Meiryo UI" panose="020B0604030504040204" pitchFamily="50" charset="-128"/>
              <a:ea typeface="Meiryo UI" panose="020B0604030504040204" pitchFamily="50" charset="-128"/>
            </a:endParaRPr>
          </a:p>
        </p:txBody>
      </p:sp>
      <p:sp>
        <p:nvSpPr>
          <p:cNvPr id="7" name="スライド番号プレースホルダー 6">
            <a:extLst>
              <a:ext uri="{FF2B5EF4-FFF2-40B4-BE49-F238E27FC236}">
                <a16:creationId xmlns:a16="http://schemas.microsoft.com/office/drawing/2014/main" id="{71FBF474-1C98-EB9A-2A21-07D2E6FF9C7B}"/>
              </a:ext>
            </a:extLst>
          </p:cNvPr>
          <p:cNvSpPr>
            <a:spLocks noGrp="1"/>
          </p:cNvSpPr>
          <p:nvPr>
            <p:ph type="sldNum" sz="quarter" idx="12"/>
          </p:nvPr>
        </p:nvSpPr>
        <p:spPr>
          <a:xfrm>
            <a:off x="7019390" y="6356351"/>
            <a:ext cx="2057400" cy="365125"/>
          </a:xfrm>
        </p:spPr>
        <p:txBody>
          <a:bodyPr/>
          <a:lstStyle/>
          <a:p>
            <a:fld id="{72ACC13A-C490-4578-9842-9594D494F206}" type="slidenum">
              <a:rPr kumimoji="1" lang="ja-JP" altLang="en-US" sz="1200" smtClean="0">
                <a:latin typeface="Meiryo UI" panose="020B0604030504040204" pitchFamily="50" charset="-128"/>
                <a:ea typeface="Meiryo UI" panose="020B0604030504040204" pitchFamily="50" charset="-128"/>
              </a:rPr>
              <a:t>4</a:t>
            </a:fld>
            <a:endParaRPr kumimoji="1" lang="ja-JP" altLang="en-US" sz="1200" dirty="0">
              <a:latin typeface="Meiryo UI" panose="020B0604030504040204" pitchFamily="50" charset="-128"/>
              <a:ea typeface="Meiryo UI" panose="020B0604030504040204" pitchFamily="50" charset="-128"/>
            </a:endParaRPr>
          </a:p>
        </p:txBody>
      </p:sp>
      <p:sp>
        <p:nvSpPr>
          <p:cNvPr id="5" name="正方形/長方形 4">
            <a:extLst>
              <a:ext uri="{FF2B5EF4-FFF2-40B4-BE49-F238E27FC236}">
                <a16:creationId xmlns:a16="http://schemas.microsoft.com/office/drawing/2014/main" id="{9A7C9C43-8714-01F1-B5AC-7CB80B438BA1}"/>
              </a:ext>
            </a:extLst>
          </p:cNvPr>
          <p:cNvSpPr/>
          <p:nvPr/>
        </p:nvSpPr>
        <p:spPr>
          <a:xfrm>
            <a:off x="140043" y="634314"/>
            <a:ext cx="8863914" cy="6145427"/>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角丸四角形 15">
            <a:extLst>
              <a:ext uri="{FF2B5EF4-FFF2-40B4-BE49-F238E27FC236}">
                <a16:creationId xmlns:a16="http://schemas.microsoft.com/office/drawing/2014/main" id="{B6A041F6-9A0E-6135-698E-B28A1554E0D0}"/>
              </a:ext>
            </a:extLst>
          </p:cNvPr>
          <p:cNvSpPr/>
          <p:nvPr/>
        </p:nvSpPr>
        <p:spPr>
          <a:xfrm>
            <a:off x="67210" y="480601"/>
            <a:ext cx="3263219" cy="321972"/>
          </a:xfrm>
          <a:prstGeom prst="roundRect">
            <a:avLst>
              <a:gd name="adj" fmla="val 20973"/>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latin typeface="Meiryo UI" panose="020B0604030504040204" pitchFamily="50" charset="-128"/>
                <a:ea typeface="Meiryo UI" panose="020B0604030504040204" pitchFamily="50" charset="-128"/>
              </a:rPr>
              <a:t>能登半島地震の概要（震度分布）</a:t>
            </a:r>
          </a:p>
        </p:txBody>
      </p:sp>
      <p:sp>
        <p:nvSpPr>
          <p:cNvPr id="8" name="四角形: 角を丸くする 4">
            <a:extLst>
              <a:ext uri="{FF2B5EF4-FFF2-40B4-BE49-F238E27FC236}">
                <a16:creationId xmlns:a16="http://schemas.microsoft.com/office/drawing/2014/main" id="{16BC084D-E693-42CD-9E1F-32CE35DB6B4B}"/>
              </a:ext>
            </a:extLst>
          </p:cNvPr>
          <p:cNvSpPr/>
          <p:nvPr/>
        </p:nvSpPr>
        <p:spPr>
          <a:xfrm>
            <a:off x="5453245" y="858171"/>
            <a:ext cx="3370715" cy="819627"/>
          </a:xfrm>
          <a:prstGeom prst="roundRect">
            <a:avLst>
              <a:gd name="adj" fmla="val 16159"/>
            </a:avLst>
          </a:prstGeom>
          <a:solidFill>
            <a:schemeClr val="accent6">
              <a:lumMod val="40000"/>
              <a:lumOff val="60000"/>
            </a:schemeClr>
          </a:solidFill>
          <a:ln w="6350">
            <a:headEnd type="triangle"/>
          </a:ln>
        </p:spPr>
        <p:style>
          <a:lnRef idx="1">
            <a:schemeClr val="dk1"/>
          </a:lnRef>
          <a:fillRef idx="0">
            <a:schemeClr val="dk1"/>
          </a:fillRef>
          <a:effectRef idx="0">
            <a:schemeClr val="dk1"/>
          </a:effectRef>
          <a:fontRef idx="minor">
            <a:schemeClr val="tx1"/>
          </a:fontRef>
        </p:style>
        <p:txBody>
          <a:bodyPr rtlCol="0" anchor="ctr"/>
          <a:lstStyle/>
          <a:p>
            <a:pPr marL="216000" indent="-216000">
              <a:buFont typeface="Wingdings" panose="05000000000000000000" pitchFamily="2" charset="2"/>
              <a:buChar char="l"/>
            </a:pPr>
            <a:r>
              <a:rPr lang="ja-JP" altLang="en-US" sz="1400" b="1" dirty="0">
                <a:latin typeface="Meiryo UI" panose="020B0604030504040204" pitchFamily="50" charset="-128"/>
                <a:ea typeface="Meiryo UI" panose="020B0604030504040204" pitchFamily="50" charset="-128"/>
              </a:rPr>
              <a:t>能登半島地震同様、大阪府においても震度７の地震が想定（現在の被害想定における震度分布）している。</a:t>
            </a:r>
            <a:endParaRPr kumimoji="1" lang="en-US" altLang="ja-JP" sz="1400" b="1" dirty="0">
              <a:latin typeface="Meiryo UI" panose="020B0604030504040204" pitchFamily="50" charset="-128"/>
              <a:ea typeface="Meiryo UI" panose="020B0604030504040204" pitchFamily="50" charset="-128"/>
            </a:endParaRPr>
          </a:p>
        </p:txBody>
      </p:sp>
      <p:sp>
        <p:nvSpPr>
          <p:cNvPr id="55" name="角丸四角形 4">
            <a:extLst>
              <a:ext uri="{FF2B5EF4-FFF2-40B4-BE49-F238E27FC236}">
                <a16:creationId xmlns:a16="http://schemas.microsoft.com/office/drawing/2014/main" id="{1ABC4A91-1A81-4819-A012-B48BA84B0A0E}"/>
              </a:ext>
            </a:extLst>
          </p:cNvPr>
          <p:cNvSpPr/>
          <p:nvPr/>
        </p:nvSpPr>
        <p:spPr>
          <a:xfrm>
            <a:off x="240279" y="3612825"/>
            <a:ext cx="1859569" cy="321972"/>
          </a:xfrm>
          <a:prstGeom prst="roundRect">
            <a:avLst>
              <a:gd name="adj" fmla="val 20973"/>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latin typeface="Meiryo UI" panose="020B0604030504040204" pitchFamily="50" charset="-128"/>
                <a:ea typeface="Meiryo UI" panose="020B0604030504040204" pitchFamily="50" charset="-128"/>
              </a:rPr>
              <a:t>上町断層帯地震</a:t>
            </a:r>
            <a:r>
              <a:rPr kumimoji="1" lang="en-US" altLang="ja-JP" sz="1400" dirty="0">
                <a:solidFill>
                  <a:schemeClr val="tx1"/>
                </a:solidFill>
                <a:latin typeface="Meiryo UI" panose="020B0604030504040204" pitchFamily="50" charset="-128"/>
                <a:ea typeface="Meiryo UI" panose="020B0604030504040204" pitchFamily="50" charset="-128"/>
              </a:rPr>
              <a:t>A</a:t>
            </a:r>
            <a:endParaRPr kumimoji="1" lang="ja-JP" altLang="en-US" sz="1400" dirty="0">
              <a:solidFill>
                <a:schemeClr val="tx1"/>
              </a:solidFill>
              <a:latin typeface="Meiryo UI" panose="020B0604030504040204" pitchFamily="50" charset="-128"/>
              <a:ea typeface="Meiryo UI" panose="020B0604030504040204" pitchFamily="50" charset="-128"/>
            </a:endParaRPr>
          </a:p>
        </p:txBody>
      </p:sp>
      <p:sp>
        <p:nvSpPr>
          <p:cNvPr id="67" name="角丸四角形 4">
            <a:extLst>
              <a:ext uri="{FF2B5EF4-FFF2-40B4-BE49-F238E27FC236}">
                <a16:creationId xmlns:a16="http://schemas.microsoft.com/office/drawing/2014/main" id="{9DC4827E-AA96-4A0A-8EE8-8D513548CCD4}"/>
              </a:ext>
            </a:extLst>
          </p:cNvPr>
          <p:cNvSpPr/>
          <p:nvPr/>
        </p:nvSpPr>
        <p:spPr>
          <a:xfrm>
            <a:off x="2262995" y="3612825"/>
            <a:ext cx="1859569" cy="321972"/>
          </a:xfrm>
          <a:prstGeom prst="roundRect">
            <a:avLst>
              <a:gd name="adj" fmla="val 20973"/>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latin typeface="Meiryo UI" panose="020B0604030504040204" pitchFamily="50" charset="-128"/>
                <a:ea typeface="Meiryo UI" panose="020B0604030504040204" pitchFamily="50" charset="-128"/>
              </a:rPr>
              <a:t>上町断層帯地震</a:t>
            </a:r>
            <a:r>
              <a:rPr lang="en-US" altLang="ja-JP" sz="1400" dirty="0">
                <a:solidFill>
                  <a:schemeClr val="tx1"/>
                </a:solidFill>
                <a:latin typeface="Meiryo UI" panose="020B0604030504040204" pitchFamily="50" charset="-128"/>
                <a:ea typeface="Meiryo UI" panose="020B0604030504040204" pitchFamily="50" charset="-128"/>
              </a:rPr>
              <a:t>B</a:t>
            </a:r>
            <a:endParaRPr kumimoji="1" lang="ja-JP" altLang="en-US" sz="1400" dirty="0">
              <a:solidFill>
                <a:schemeClr val="tx1"/>
              </a:solidFill>
              <a:latin typeface="Meiryo UI" panose="020B0604030504040204" pitchFamily="50" charset="-128"/>
              <a:ea typeface="Meiryo UI" panose="020B0604030504040204" pitchFamily="50" charset="-128"/>
            </a:endParaRPr>
          </a:p>
        </p:txBody>
      </p:sp>
      <p:sp>
        <p:nvSpPr>
          <p:cNvPr id="70" name="角丸四角形 4">
            <a:extLst>
              <a:ext uri="{FF2B5EF4-FFF2-40B4-BE49-F238E27FC236}">
                <a16:creationId xmlns:a16="http://schemas.microsoft.com/office/drawing/2014/main" id="{C5318E57-0122-495B-8273-0266DB6F1A46}"/>
              </a:ext>
            </a:extLst>
          </p:cNvPr>
          <p:cNvSpPr/>
          <p:nvPr/>
        </p:nvSpPr>
        <p:spPr>
          <a:xfrm>
            <a:off x="4287608" y="3612825"/>
            <a:ext cx="1866752" cy="321972"/>
          </a:xfrm>
          <a:prstGeom prst="roundRect">
            <a:avLst>
              <a:gd name="adj" fmla="val 20973"/>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latin typeface="Meiryo UI" panose="020B0604030504040204" pitchFamily="50" charset="-128"/>
                <a:ea typeface="Meiryo UI" panose="020B0604030504040204" pitchFamily="50" charset="-128"/>
              </a:rPr>
              <a:t>生駒断層帯</a:t>
            </a:r>
          </a:p>
        </p:txBody>
      </p:sp>
      <p:sp>
        <p:nvSpPr>
          <p:cNvPr id="72" name="角丸四角形 4">
            <a:extLst>
              <a:ext uri="{FF2B5EF4-FFF2-40B4-BE49-F238E27FC236}">
                <a16:creationId xmlns:a16="http://schemas.microsoft.com/office/drawing/2014/main" id="{DD2AE16D-791B-48F1-A834-468FA04F566A}"/>
              </a:ext>
            </a:extLst>
          </p:cNvPr>
          <p:cNvSpPr/>
          <p:nvPr/>
        </p:nvSpPr>
        <p:spPr>
          <a:xfrm>
            <a:off x="6629377" y="3612825"/>
            <a:ext cx="2024613" cy="321972"/>
          </a:xfrm>
          <a:prstGeom prst="roundRect">
            <a:avLst>
              <a:gd name="adj" fmla="val 20973"/>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latin typeface="Meiryo UI" panose="020B0604030504040204" pitchFamily="50" charset="-128"/>
                <a:ea typeface="Meiryo UI" panose="020B0604030504040204" pitchFamily="50" charset="-128"/>
              </a:rPr>
              <a:t>南海トラフ巨大地震</a:t>
            </a:r>
          </a:p>
        </p:txBody>
      </p:sp>
      <p:sp>
        <p:nvSpPr>
          <p:cNvPr id="73" name="正方形/長方形 72">
            <a:extLst>
              <a:ext uri="{FF2B5EF4-FFF2-40B4-BE49-F238E27FC236}">
                <a16:creationId xmlns:a16="http://schemas.microsoft.com/office/drawing/2014/main" id="{8C574F78-F6ED-47F8-A8E3-1EECF264B21F}"/>
              </a:ext>
            </a:extLst>
          </p:cNvPr>
          <p:cNvSpPr/>
          <p:nvPr/>
        </p:nvSpPr>
        <p:spPr>
          <a:xfrm>
            <a:off x="5576138" y="1887785"/>
            <a:ext cx="3124927" cy="14432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600"/>
              </a:spcAft>
            </a:pPr>
            <a:r>
              <a:rPr lang="ja-JP" altLang="en-US" sz="1400" u="sng" dirty="0">
                <a:solidFill>
                  <a:schemeClr val="tx1"/>
                </a:solidFill>
                <a:latin typeface="Meiryo UI" panose="020B0604030504040204" pitchFamily="50" charset="-128"/>
                <a:ea typeface="Meiryo UI" panose="020B0604030504040204" pitchFamily="50" charset="-128"/>
              </a:rPr>
              <a:t>能登半島地震</a:t>
            </a:r>
            <a:endParaRPr lang="en-US" altLang="ja-JP" sz="1400" u="sng" dirty="0">
              <a:solidFill>
                <a:schemeClr val="tx1"/>
              </a:solidFill>
              <a:latin typeface="Meiryo UI" panose="020B0604030504040204" pitchFamily="50" charset="-128"/>
              <a:ea typeface="Meiryo UI" panose="020B0604030504040204" pitchFamily="50" charset="-128"/>
            </a:endParaRPr>
          </a:p>
          <a:p>
            <a:pPr>
              <a:spcAft>
                <a:spcPts val="600"/>
              </a:spcAft>
            </a:pPr>
            <a:r>
              <a:rPr lang="ja-JP" altLang="en-US" sz="1400" dirty="0">
                <a:solidFill>
                  <a:schemeClr val="tx1"/>
                </a:solidFill>
                <a:latin typeface="Meiryo UI" panose="020B0604030504040204" pitchFamily="50" charset="-128"/>
                <a:ea typeface="Meiryo UI" panose="020B0604030504040204" pitchFamily="50" charset="-128"/>
              </a:rPr>
              <a:t>　最大震度　７</a:t>
            </a:r>
            <a:endParaRPr lang="en-US" altLang="ja-JP" sz="1400" dirty="0">
              <a:solidFill>
                <a:schemeClr val="tx1"/>
              </a:solidFill>
              <a:latin typeface="Meiryo UI" panose="020B0604030504040204" pitchFamily="50" charset="-128"/>
              <a:ea typeface="Meiryo UI" panose="020B0604030504040204" pitchFamily="50" charset="-128"/>
            </a:endParaRPr>
          </a:p>
          <a:p>
            <a:pPr>
              <a:spcAft>
                <a:spcPts val="600"/>
              </a:spcAft>
            </a:pPr>
            <a:r>
              <a:rPr lang="ja-JP" altLang="en-US" sz="1400" u="sng" dirty="0">
                <a:solidFill>
                  <a:schemeClr val="tx1"/>
                </a:solidFill>
                <a:latin typeface="Meiryo UI" panose="020B0604030504040204" pitchFamily="50" charset="-128"/>
                <a:ea typeface="Meiryo UI" panose="020B0604030504040204" pitchFamily="50" charset="-128"/>
              </a:rPr>
              <a:t>大阪府の想定地震（抜粋）</a:t>
            </a:r>
            <a:endParaRPr lang="en-US" altLang="ja-JP" sz="1400" u="sng" dirty="0">
              <a:solidFill>
                <a:schemeClr val="tx1"/>
              </a:solidFill>
              <a:latin typeface="Meiryo UI" panose="020B0604030504040204" pitchFamily="50" charset="-128"/>
              <a:ea typeface="Meiryo UI" panose="020B0604030504040204" pitchFamily="50" charset="-128"/>
            </a:endParaRPr>
          </a:p>
          <a:p>
            <a:pPr>
              <a:spcAft>
                <a:spcPts val="600"/>
              </a:spcAft>
            </a:pPr>
            <a:r>
              <a:rPr lang="ja-JP" altLang="en-US" sz="1400" dirty="0">
                <a:solidFill>
                  <a:schemeClr val="tx1"/>
                </a:solidFill>
                <a:latin typeface="Meiryo UI" panose="020B0604030504040204" pitchFamily="50" charset="-128"/>
                <a:ea typeface="Meiryo UI" panose="020B0604030504040204" pitchFamily="50" charset="-128"/>
              </a:rPr>
              <a:t>　直下型地震　最大震度７</a:t>
            </a:r>
            <a:endParaRPr lang="en-US" altLang="ja-JP" sz="1400" dirty="0">
              <a:solidFill>
                <a:schemeClr val="tx1"/>
              </a:solidFill>
              <a:latin typeface="Meiryo UI" panose="020B0604030504040204" pitchFamily="50" charset="-128"/>
              <a:ea typeface="Meiryo UI" panose="020B0604030504040204" pitchFamily="50" charset="-128"/>
            </a:endParaRPr>
          </a:p>
          <a:p>
            <a:pPr>
              <a:spcAft>
                <a:spcPts val="600"/>
              </a:spcAft>
            </a:pPr>
            <a:r>
              <a:rPr lang="ja-JP" altLang="en-US" sz="1400" dirty="0">
                <a:solidFill>
                  <a:schemeClr val="tx1"/>
                </a:solidFill>
                <a:latin typeface="Meiryo UI" panose="020B0604030504040204" pitchFamily="50" charset="-128"/>
                <a:ea typeface="Meiryo UI" panose="020B0604030504040204" pitchFamily="50" charset="-128"/>
              </a:rPr>
              <a:t>　南海トラフ巨大地震　最大震度６強</a:t>
            </a:r>
            <a:endParaRPr lang="en-US" altLang="ja-JP" sz="1400" dirty="0">
              <a:solidFill>
                <a:schemeClr val="tx1"/>
              </a:solidFill>
              <a:latin typeface="Meiryo UI" panose="020B0604030504040204" pitchFamily="50" charset="-128"/>
              <a:ea typeface="Meiryo UI" panose="020B0604030504040204" pitchFamily="50" charset="-128"/>
            </a:endParaRPr>
          </a:p>
          <a:p>
            <a:pPr>
              <a:spcAft>
                <a:spcPts val="600"/>
              </a:spcAft>
            </a:pPr>
            <a:endParaRPr kumimoji="1" lang="ja-JP" altLang="en-US" sz="1400" dirty="0">
              <a:solidFill>
                <a:schemeClr val="tx1"/>
              </a:solidFill>
              <a:latin typeface="Meiryo UI" panose="020B0604030504040204" pitchFamily="50" charset="-128"/>
              <a:ea typeface="Meiryo UI" panose="020B0604030504040204" pitchFamily="50" charset="-128"/>
            </a:endParaRPr>
          </a:p>
        </p:txBody>
      </p:sp>
      <p:sp>
        <p:nvSpPr>
          <p:cNvPr id="74" name="正方形/長方形 73">
            <a:extLst>
              <a:ext uri="{FF2B5EF4-FFF2-40B4-BE49-F238E27FC236}">
                <a16:creationId xmlns:a16="http://schemas.microsoft.com/office/drawing/2014/main" id="{13E0DAC7-4B9A-4411-AA3B-465CF751EBA5}"/>
              </a:ext>
            </a:extLst>
          </p:cNvPr>
          <p:cNvSpPr/>
          <p:nvPr/>
        </p:nvSpPr>
        <p:spPr>
          <a:xfrm>
            <a:off x="170523" y="826244"/>
            <a:ext cx="1339646" cy="2788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600"/>
              </a:spcAft>
            </a:pPr>
            <a:r>
              <a:rPr lang="ja-JP" altLang="en-US" sz="1000" dirty="0">
                <a:solidFill>
                  <a:schemeClr val="tx1"/>
                </a:solidFill>
                <a:latin typeface="Meiryo UI" panose="020B0604030504040204" pitchFamily="50" charset="-128"/>
                <a:ea typeface="Meiryo UI" panose="020B0604030504040204" pitchFamily="50" charset="-128"/>
              </a:rPr>
              <a:t>出典：</a:t>
            </a:r>
            <a:r>
              <a:rPr kumimoji="1" lang="ja-JP" altLang="en-US" sz="1000" dirty="0">
                <a:solidFill>
                  <a:schemeClr val="tx1"/>
                </a:solidFill>
                <a:latin typeface="Meiryo UI" panose="020B0604030504040204" pitchFamily="50" charset="-128"/>
                <a:ea typeface="Meiryo UI" panose="020B0604030504040204" pitchFamily="50" charset="-128"/>
              </a:rPr>
              <a:t>気象庁</a:t>
            </a:r>
            <a:r>
              <a:rPr kumimoji="1" lang="en-US" altLang="ja-JP" sz="1000" dirty="0">
                <a:solidFill>
                  <a:schemeClr val="tx1"/>
                </a:solidFill>
                <a:latin typeface="Meiryo UI" panose="020B0604030504040204" pitchFamily="50" charset="-128"/>
                <a:ea typeface="Meiryo UI" panose="020B0604030504040204" pitchFamily="50" charset="-128"/>
              </a:rPr>
              <a:t>HP</a:t>
            </a:r>
            <a:endParaRPr kumimoji="1" lang="ja-JP" altLang="en-US" sz="1000" dirty="0">
              <a:solidFill>
                <a:schemeClr val="tx1"/>
              </a:solidFill>
              <a:latin typeface="Meiryo UI" panose="020B0604030504040204" pitchFamily="50" charset="-128"/>
              <a:ea typeface="Meiryo UI" panose="020B0604030504040204" pitchFamily="50" charset="-128"/>
            </a:endParaRPr>
          </a:p>
        </p:txBody>
      </p:sp>
      <p:pic>
        <p:nvPicPr>
          <p:cNvPr id="4" name="図 3">
            <a:extLst>
              <a:ext uri="{FF2B5EF4-FFF2-40B4-BE49-F238E27FC236}">
                <a16:creationId xmlns:a16="http://schemas.microsoft.com/office/drawing/2014/main" id="{6EA2C6D7-5BF9-4CBB-8A8E-66FB8DC70249}"/>
              </a:ext>
            </a:extLst>
          </p:cNvPr>
          <p:cNvPicPr>
            <a:picLocks noChangeAspect="1"/>
          </p:cNvPicPr>
          <p:nvPr/>
        </p:nvPicPr>
        <p:blipFill>
          <a:blip r:embed="rId4"/>
          <a:stretch>
            <a:fillRect/>
          </a:stretch>
        </p:blipFill>
        <p:spPr>
          <a:xfrm>
            <a:off x="308287" y="3885219"/>
            <a:ext cx="1866900" cy="2849880"/>
          </a:xfrm>
          <a:prstGeom prst="rect">
            <a:avLst/>
          </a:prstGeom>
        </p:spPr>
      </p:pic>
      <p:pic>
        <p:nvPicPr>
          <p:cNvPr id="9" name="図 8">
            <a:extLst>
              <a:ext uri="{FF2B5EF4-FFF2-40B4-BE49-F238E27FC236}">
                <a16:creationId xmlns:a16="http://schemas.microsoft.com/office/drawing/2014/main" id="{A9E6343A-9FB1-4F8B-8C23-E97B2D60C699}"/>
              </a:ext>
            </a:extLst>
          </p:cNvPr>
          <p:cNvPicPr>
            <a:picLocks noChangeAspect="1"/>
          </p:cNvPicPr>
          <p:nvPr/>
        </p:nvPicPr>
        <p:blipFill>
          <a:blip r:embed="rId5"/>
          <a:stretch>
            <a:fillRect/>
          </a:stretch>
        </p:blipFill>
        <p:spPr>
          <a:xfrm>
            <a:off x="2297947" y="3898654"/>
            <a:ext cx="1866900" cy="2849880"/>
          </a:xfrm>
          <a:prstGeom prst="rect">
            <a:avLst/>
          </a:prstGeom>
        </p:spPr>
      </p:pic>
      <p:pic>
        <p:nvPicPr>
          <p:cNvPr id="10" name="図 9">
            <a:extLst>
              <a:ext uri="{FF2B5EF4-FFF2-40B4-BE49-F238E27FC236}">
                <a16:creationId xmlns:a16="http://schemas.microsoft.com/office/drawing/2014/main" id="{C993481F-7A53-42F9-8C30-442A24106C1E}"/>
              </a:ext>
            </a:extLst>
          </p:cNvPr>
          <p:cNvPicPr>
            <a:picLocks noChangeAspect="1"/>
          </p:cNvPicPr>
          <p:nvPr/>
        </p:nvPicPr>
        <p:blipFill>
          <a:blip r:embed="rId6"/>
          <a:stretch>
            <a:fillRect/>
          </a:stretch>
        </p:blipFill>
        <p:spPr>
          <a:xfrm>
            <a:off x="4287607" y="3875790"/>
            <a:ext cx="1866900" cy="2849880"/>
          </a:xfrm>
          <a:prstGeom prst="rect">
            <a:avLst/>
          </a:prstGeom>
        </p:spPr>
      </p:pic>
      <p:pic>
        <p:nvPicPr>
          <p:cNvPr id="11" name="図 10">
            <a:extLst>
              <a:ext uri="{FF2B5EF4-FFF2-40B4-BE49-F238E27FC236}">
                <a16:creationId xmlns:a16="http://schemas.microsoft.com/office/drawing/2014/main" id="{E7DB5403-4720-4DC6-A89C-7DEE88D25C04}"/>
              </a:ext>
            </a:extLst>
          </p:cNvPr>
          <p:cNvPicPr>
            <a:picLocks noChangeAspect="1"/>
          </p:cNvPicPr>
          <p:nvPr/>
        </p:nvPicPr>
        <p:blipFill>
          <a:blip r:embed="rId7"/>
          <a:stretch>
            <a:fillRect/>
          </a:stretch>
        </p:blipFill>
        <p:spPr>
          <a:xfrm>
            <a:off x="6674145" y="3855975"/>
            <a:ext cx="2026920" cy="2895600"/>
          </a:xfrm>
          <a:prstGeom prst="rect">
            <a:avLst/>
          </a:prstGeom>
        </p:spPr>
      </p:pic>
    </p:spTree>
    <p:extLst>
      <p:ext uri="{BB962C8B-B14F-4D97-AF65-F5344CB8AC3E}">
        <p14:creationId xmlns:p14="http://schemas.microsoft.com/office/powerpoint/2010/main" val="37728910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88A302-88DE-F06C-96D2-1D167A349C7C}"/>
            </a:ext>
          </a:extLst>
        </p:cNvPr>
        <p:cNvGrpSpPr/>
        <p:nvPr/>
      </p:nvGrpSpPr>
      <p:grpSpPr>
        <a:xfrm>
          <a:off x="0" y="0"/>
          <a:ext cx="0" cy="0"/>
          <a:chOff x="0" y="0"/>
          <a:chExt cx="0" cy="0"/>
        </a:xfrm>
      </p:grpSpPr>
      <p:pic>
        <p:nvPicPr>
          <p:cNvPr id="8" name="図 7">
            <a:extLst>
              <a:ext uri="{FF2B5EF4-FFF2-40B4-BE49-F238E27FC236}">
                <a16:creationId xmlns:a16="http://schemas.microsoft.com/office/drawing/2014/main" id="{05AC3E9C-5B17-40D1-875E-8D254BC27AA1}"/>
              </a:ext>
            </a:extLst>
          </p:cNvPr>
          <p:cNvPicPr>
            <a:picLocks noChangeAspect="1"/>
          </p:cNvPicPr>
          <p:nvPr/>
        </p:nvPicPr>
        <p:blipFill>
          <a:blip r:embed="rId3"/>
          <a:stretch>
            <a:fillRect/>
          </a:stretch>
        </p:blipFill>
        <p:spPr>
          <a:xfrm>
            <a:off x="394708" y="876300"/>
            <a:ext cx="3497580" cy="5105400"/>
          </a:xfrm>
          <a:prstGeom prst="rect">
            <a:avLst/>
          </a:prstGeom>
        </p:spPr>
      </p:pic>
      <p:pic>
        <p:nvPicPr>
          <p:cNvPr id="3" name="図 2">
            <a:extLst>
              <a:ext uri="{FF2B5EF4-FFF2-40B4-BE49-F238E27FC236}">
                <a16:creationId xmlns:a16="http://schemas.microsoft.com/office/drawing/2014/main" id="{835ABAFD-6321-495B-AFC7-FCA21B2D9666}"/>
              </a:ext>
            </a:extLst>
          </p:cNvPr>
          <p:cNvPicPr>
            <a:picLocks noChangeAspect="1"/>
          </p:cNvPicPr>
          <p:nvPr/>
        </p:nvPicPr>
        <p:blipFill>
          <a:blip r:embed="rId4"/>
          <a:stretch>
            <a:fillRect/>
          </a:stretch>
        </p:blipFill>
        <p:spPr>
          <a:xfrm>
            <a:off x="5345835" y="769429"/>
            <a:ext cx="2933700" cy="2971800"/>
          </a:xfrm>
          <a:prstGeom prst="rect">
            <a:avLst/>
          </a:prstGeom>
        </p:spPr>
      </p:pic>
      <p:pic>
        <p:nvPicPr>
          <p:cNvPr id="4" name="図 3">
            <a:extLst>
              <a:ext uri="{FF2B5EF4-FFF2-40B4-BE49-F238E27FC236}">
                <a16:creationId xmlns:a16="http://schemas.microsoft.com/office/drawing/2014/main" id="{2F91C2DD-F224-4EE7-9F14-279492894A21}"/>
              </a:ext>
            </a:extLst>
          </p:cNvPr>
          <p:cNvPicPr>
            <a:picLocks noChangeAspect="1"/>
          </p:cNvPicPr>
          <p:nvPr/>
        </p:nvPicPr>
        <p:blipFill>
          <a:blip r:embed="rId5"/>
          <a:stretch>
            <a:fillRect/>
          </a:stretch>
        </p:blipFill>
        <p:spPr>
          <a:xfrm>
            <a:off x="4877205" y="3667261"/>
            <a:ext cx="3870960" cy="2392680"/>
          </a:xfrm>
          <a:prstGeom prst="rect">
            <a:avLst/>
          </a:prstGeom>
        </p:spPr>
      </p:pic>
      <p:sp>
        <p:nvSpPr>
          <p:cNvPr id="2" name="正方形/長方形 1">
            <a:extLst>
              <a:ext uri="{FF2B5EF4-FFF2-40B4-BE49-F238E27FC236}">
                <a16:creationId xmlns:a16="http://schemas.microsoft.com/office/drawing/2014/main" id="{A87019B3-A325-037B-400A-BB0D902C76AC}"/>
              </a:ext>
            </a:extLst>
          </p:cNvPr>
          <p:cNvSpPr/>
          <p:nvPr/>
        </p:nvSpPr>
        <p:spPr>
          <a:xfrm>
            <a:off x="0" y="0"/>
            <a:ext cx="9144000" cy="425003"/>
          </a:xfrm>
          <a:prstGeom prst="rect">
            <a:avLst/>
          </a:prstGeom>
          <a:gradFill>
            <a:gsLst>
              <a:gs pos="0">
                <a:schemeClr val="accent1">
                  <a:lumMod val="5000"/>
                  <a:lumOff val="95000"/>
                </a:schemeClr>
              </a:gs>
              <a:gs pos="75000">
                <a:srgbClr val="00B050"/>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dirty="0">
                <a:latin typeface="Meiryo UI" panose="020B0604030504040204" pitchFamily="50" charset="-128"/>
                <a:ea typeface="Meiryo UI" panose="020B0604030504040204" pitchFamily="50" charset="-128"/>
              </a:rPr>
              <a:t>２．能登半島地震を踏まえた大阪府の取組</a:t>
            </a:r>
          </a:p>
        </p:txBody>
      </p:sp>
      <p:sp>
        <p:nvSpPr>
          <p:cNvPr id="7" name="スライド番号プレースホルダー 6">
            <a:extLst>
              <a:ext uri="{FF2B5EF4-FFF2-40B4-BE49-F238E27FC236}">
                <a16:creationId xmlns:a16="http://schemas.microsoft.com/office/drawing/2014/main" id="{71FBF474-1C98-EB9A-2A21-07D2E6FF9C7B}"/>
              </a:ext>
            </a:extLst>
          </p:cNvPr>
          <p:cNvSpPr>
            <a:spLocks noGrp="1"/>
          </p:cNvSpPr>
          <p:nvPr>
            <p:ph type="sldNum" sz="quarter" idx="12"/>
          </p:nvPr>
        </p:nvSpPr>
        <p:spPr>
          <a:xfrm>
            <a:off x="7019390" y="6356351"/>
            <a:ext cx="2057400" cy="365125"/>
          </a:xfrm>
        </p:spPr>
        <p:txBody>
          <a:bodyPr/>
          <a:lstStyle/>
          <a:p>
            <a:fld id="{72ACC13A-C490-4578-9842-9594D494F206}" type="slidenum">
              <a:rPr kumimoji="1" lang="ja-JP" altLang="en-US" sz="1200" smtClean="0">
                <a:latin typeface="Meiryo UI" panose="020B0604030504040204" pitchFamily="50" charset="-128"/>
                <a:ea typeface="Meiryo UI" panose="020B0604030504040204" pitchFamily="50" charset="-128"/>
              </a:rPr>
              <a:t>5</a:t>
            </a:fld>
            <a:endParaRPr kumimoji="1" lang="ja-JP" altLang="en-US" sz="1200" dirty="0">
              <a:latin typeface="Meiryo UI" panose="020B0604030504040204" pitchFamily="50" charset="-128"/>
              <a:ea typeface="Meiryo UI" panose="020B0604030504040204" pitchFamily="50" charset="-128"/>
            </a:endParaRPr>
          </a:p>
        </p:txBody>
      </p:sp>
      <p:sp>
        <p:nvSpPr>
          <p:cNvPr id="5" name="正方形/長方形 4">
            <a:extLst>
              <a:ext uri="{FF2B5EF4-FFF2-40B4-BE49-F238E27FC236}">
                <a16:creationId xmlns:a16="http://schemas.microsoft.com/office/drawing/2014/main" id="{9A7C9C43-8714-01F1-B5AC-7CB80B438BA1}"/>
              </a:ext>
            </a:extLst>
          </p:cNvPr>
          <p:cNvSpPr/>
          <p:nvPr/>
        </p:nvSpPr>
        <p:spPr>
          <a:xfrm>
            <a:off x="140043" y="634314"/>
            <a:ext cx="4199044" cy="6145427"/>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角丸四角形 15">
            <a:extLst>
              <a:ext uri="{FF2B5EF4-FFF2-40B4-BE49-F238E27FC236}">
                <a16:creationId xmlns:a16="http://schemas.microsoft.com/office/drawing/2014/main" id="{B6A041F6-9A0E-6135-698E-B28A1554E0D0}"/>
              </a:ext>
            </a:extLst>
          </p:cNvPr>
          <p:cNvSpPr/>
          <p:nvPr/>
        </p:nvSpPr>
        <p:spPr>
          <a:xfrm>
            <a:off x="67210" y="480601"/>
            <a:ext cx="3430370" cy="321972"/>
          </a:xfrm>
          <a:prstGeom prst="roundRect">
            <a:avLst>
              <a:gd name="adj" fmla="val 20973"/>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latin typeface="Meiryo UI" panose="020B0604030504040204" pitchFamily="50" charset="-128"/>
                <a:ea typeface="Meiryo UI" panose="020B0604030504040204" pitchFamily="50" charset="-128"/>
              </a:rPr>
              <a:t>能登半島地震の概要（地震の</a:t>
            </a:r>
            <a:r>
              <a:rPr lang="ja-JP" altLang="en-US" sz="1600" dirty="0">
                <a:latin typeface="Meiryo UI" panose="020B0604030504040204" pitchFamily="50" charset="-128"/>
                <a:ea typeface="Meiryo UI" panose="020B0604030504040204" pitchFamily="50" charset="-128"/>
              </a:rPr>
              <a:t>回数</a:t>
            </a:r>
            <a:r>
              <a:rPr kumimoji="1" lang="ja-JP" altLang="en-US" sz="1600" dirty="0">
                <a:latin typeface="Meiryo UI" panose="020B0604030504040204" pitchFamily="50" charset="-128"/>
                <a:ea typeface="Meiryo UI" panose="020B0604030504040204" pitchFamily="50" charset="-128"/>
              </a:rPr>
              <a:t>）</a:t>
            </a:r>
          </a:p>
        </p:txBody>
      </p:sp>
      <p:sp>
        <p:nvSpPr>
          <p:cNvPr id="75" name="正方形/長方形 74">
            <a:extLst>
              <a:ext uri="{FF2B5EF4-FFF2-40B4-BE49-F238E27FC236}">
                <a16:creationId xmlns:a16="http://schemas.microsoft.com/office/drawing/2014/main" id="{92B9274D-405A-4431-B8F3-C6DDBAB39615}"/>
              </a:ext>
            </a:extLst>
          </p:cNvPr>
          <p:cNvSpPr/>
          <p:nvPr/>
        </p:nvSpPr>
        <p:spPr>
          <a:xfrm>
            <a:off x="3108184" y="5820470"/>
            <a:ext cx="1339646" cy="2788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600"/>
              </a:spcAft>
            </a:pPr>
            <a:r>
              <a:rPr lang="ja-JP" altLang="en-US" sz="1000" dirty="0">
                <a:solidFill>
                  <a:schemeClr val="tx1"/>
                </a:solidFill>
                <a:latin typeface="Meiryo UI" panose="020B0604030504040204" pitchFamily="50" charset="-128"/>
                <a:ea typeface="Meiryo UI" panose="020B0604030504040204" pitchFamily="50" charset="-128"/>
              </a:rPr>
              <a:t>出典：</a:t>
            </a:r>
            <a:r>
              <a:rPr kumimoji="1" lang="ja-JP" altLang="en-US" sz="1000" dirty="0">
                <a:solidFill>
                  <a:schemeClr val="tx1"/>
                </a:solidFill>
                <a:latin typeface="Meiryo UI" panose="020B0604030504040204" pitchFamily="50" charset="-128"/>
                <a:ea typeface="Meiryo UI" panose="020B0604030504040204" pitchFamily="50" charset="-128"/>
              </a:rPr>
              <a:t>気象庁</a:t>
            </a:r>
            <a:r>
              <a:rPr kumimoji="1" lang="en-US" altLang="ja-JP" sz="1000" dirty="0">
                <a:solidFill>
                  <a:schemeClr val="tx1"/>
                </a:solidFill>
                <a:latin typeface="Meiryo UI" panose="020B0604030504040204" pitchFamily="50" charset="-128"/>
                <a:ea typeface="Meiryo UI" panose="020B0604030504040204" pitchFamily="50" charset="-128"/>
              </a:rPr>
              <a:t>HP</a:t>
            </a:r>
            <a:endParaRPr kumimoji="1" lang="ja-JP" altLang="en-US" sz="1000" dirty="0">
              <a:solidFill>
                <a:schemeClr val="tx1"/>
              </a:solidFill>
              <a:latin typeface="Meiryo UI" panose="020B0604030504040204" pitchFamily="50" charset="-128"/>
              <a:ea typeface="Meiryo UI" panose="020B0604030504040204" pitchFamily="50" charset="-128"/>
            </a:endParaRPr>
          </a:p>
        </p:txBody>
      </p:sp>
      <p:sp>
        <p:nvSpPr>
          <p:cNvPr id="76" name="四角形: 角を丸くする 4">
            <a:extLst>
              <a:ext uri="{FF2B5EF4-FFF2-40B4-BE49-F238E27FC236}">
                <a16:creationId xmlns:a16="http://schemas.microsoft.com/office/drawing/2014/main" id="{923479DE-4987-4708-BF3D-F222857861C0}"/>
              </a:ext>
            </a:extLst>
          </p:cNvPr>
          <p:cNvSpPr/>
          <p:nvPr/>
        </p:nvSpPr>
        <p:spPr>
          <a:xfrm>
            <a:off x="243840" y="6111612"/>
            <a:ext cx="3939540" cy="558193"/>
          </a:xfrm>
          <a:prstGeom prst="roundRect">
            <a:avLst>
              <a:gd name="adj" fmla="val 16159"/>
            </a:avLst>
          </a:prstGeom>
          <a:solidFill>
            <a:schemeClr val="accent6">
              <a:lumMod val="40000"/>
              <a:lumOff val="60000"/>
            </a:schemeClr>
          </a:solidFill>
          <a:ln w="6350">
            <a:headEnd type="triangle"/>
          </a:ln>
        </p:spPr>
        <p:style>
          <a:lnRef idx="1">
            <a:schemeClr val="dk1"/>
          </a:lnRef>
          <a:fillRef idx="0">
            <a:schemeClr val="dk1"/>
          </a:fillRef>
          <a:effectRef idx="0">
            <a:schemeClr val="dk1"/>
          </a:effectRef>
          <a:fontRef idx="minor">
            <a:schemeClr val="tx1"/>
          </a:fontRef>
        </p:style>
        <p:txBody>
          <a:bodyPr rtlCol="0" anchor="ctr"/>
          <a:lstStyle/>
          <a:p>
            <a:pPr marL="216000" indent="-216000">
              <a:buFont typeface="Wingdings" panose="05000000000000000000" pitchFamily="2" charset="2"/>
              <a:buChar char="l"/>
            </a:pPr>
            <a:r>
              <a:rPr lang="ja-JP" altLang="en-US" sz="1400" b="1" dirty="0">
                <a:latin typeface="Meiryo UI" panose="020B0604030504040204" pitchFamily="50" charset="-128"/>
                <a:ea typeface="Meiryo UI" panose="020B0604030504040204" pitchFamily="50" charset="-128"/>
              </a:rPr>
              <a:t>大きな地震発生後、数日から</a:t>
            </a:r>
            <a:r>
              <a:rPr lang="en-US" altLang="ja-JP" sz="1400" b="1" dirty="0">
                <a:latin typeface="Meiryo UI" panose="020B0604030504040204" pitchFamily="50" charset="-128"/>
                <a:ea typeface="Meiryo UI" panose="020B0604030504040204" pitchFamily="50" charset="-128"/>
              </a:rPr>
              <a:t>10</a:t>
            </a:r>
            <a:r>
              <a:rPr lang="ja-JP" altLang="en-US" sz="1400" b="1" dirty="0">
                <a:latin typeface="Meiryo UI" panose="020B0604030504040204" pitchFamily="50" charset="-128"/>
                <a:ea typeface="Meiryo UI" panose="020B0604030504040204" pitchFamily="50" charset="-128"/>
              </a:rPr>
              <a:t>日程度の間は継続して地震が発生している。</a:t>
            </a:r>
            <a:endParaRPr kumimoji="1" lang="en-US" altLang="ja-JP" sz="1400" b="1" dirty="0">
              <a:latin typeface="Meiryo UI" panose="020B0604030504040204" pitchFamily="50" charset="-128"/>
              <a:ea typeface="Meiryo UI" panose="020B0604030504040204" pitchFamily="50" charset="-128"/>
            </a:endParaRPr>
          </a:p>
        </p:txBody>
      </p:sp>
      <p:sp>
        <p:nvSpPr>
          <p:cNvPr id="77" name="正方形/長方形 76">
            <a:extLst>
              <a:ext uri="{FF2B5EF4-FFF2-40B4-BE49-F238E27FC236}">
                <a16:creationId xmlns:a16="http://schemas.microsoft.com/office/drawing/2014/main" id="{96268D93-1AB1-4907-821D-63A811E48FCF}"/>
              </a:ext>
            </a:extLst>
          </p:cNvPr>
          <p:cNvSpPr/>
          <p:nvPr/>
        </p:nvSpPr>
        <p:spPr>
          <a:xfrm>
            <a:off x="4593637" y="634314"/>
            <a:ext cx="4410320" cy="6145427"/>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四角形: 角を丸くする 4">
            <a:extLst>
              <a:ext uri="{FF2B5EF4-FFF2-40B4-BE49-F238E27FC236}">
                <a16:creationId xmlns:a16="http://schemas.microsoft.com/office/drawing/2014/main" id="{186FE668-3235-410C-91F0-9660B4D7314F}"/>
              </a:ext>
            </a:extLst>
          </p:cNvPr>
          <p:cNvSpPr/>
          <p:nvPr/>
        </p:nvSpPr>
        <p:spPr>
          <a:xfrm>
            <a:off x="4750535" y="6111612"/>
            <a:ext cx="4004845" cy="558193"/>
          </a:xfrm>
          <a:prstGeom prst="roundRect">
            <a:avLst>
              <a:gd name="adj" fmla="val 13297"/>
            </a:avLst>
          </a:prstGeom>
          <a:solidFill>
            <a:schemeClr val="accent6">
              <a:lumMod val="40000"/>
              <a:lumOff val="60000"/>
            </a:schemeClr>
          </a:solidFill>
          <a:ln w="6350">
            <a:headEnd type="triangle"/>
          </a:ln>
        </p:spPr>
        <p:style>
          <a:lnRef idx="1">
            <a:schemeClr val="dk1"/>
          </a:lnRef>
          <a:fillRef idx="0">
            <a:schemeClr val="dk1"/>
          </a:fillRef>
          <a:effectRef idx="0">
            <a:schemeClr val="dk1"/>
          </a:effectRef>
          <a:fontRef idx="minor">
            <a:schemeClr val="tx1"/>
          </a:fontRef>
        </p:style>
        <p:txBody>
          <a:bodyPr rtlCol="0" anchor="t"/>
          <a:lstStyle/>
          <a:p>
            <a:pPr marL="216000" indent="-216000">
              <a:buFont typeface="Wingdings" panose="05000000000000000000" pitchFamily="2" charset="2"/>
              <a:buChar char="l"/>
            </a:pPr>
            <a:r>
              <a:rPr lang="ja-JP" altLang="en-US" sz="1400" b="1" dirty="0">
                <a:latin typeface="Meiryo UI" panose="020B0604030504040204" pitchFamily="50" charset="-128"/>
                <a:ea typeface="Meiryo UI" panose="020B0604030504040204" pitchFamily="50" charset="-128"/>
              </a:rPr>
              <a:t>直下型地震であるが、地震発生直後に大津波警報が発表され、各地で津波が観測された。</a:t>
            </a:r>
            <a:endParaRPr kumimoji="1" lang="en-US" altLang="ja-JP" sz="1400" b="1" dirty="0">
              <a:latin typeface="Meiryo UI" panose="020B0604030504040204" pitchFamily="50" charset="-128"/>
              <a:ea typeface="Meiryo UI" panose="020B0604030504040204" pitchFamily="50" charset="-128"/>
            </a:endParaRPr>
          </a:p>
        </p:txBody>
      </p:sp>
      <p:sp>
        <p:nvSpPr>
          <p:cNvPr id="79" name="正方形/長方形 78">
            <a:extLst>
              <a:ext uri="{FF2B5EF4-FFF2-40B4-BE49-F238E27FC236}">
                <a16:creationId xmlns:a16="http://schemas.microsoft.com/office/drawing/2014/main" id="{60CCE94C-AC4E-4DD4-B6CA-876464BC2F9A}"/>
              </a:ext>
            </a:extLst>
          </p:cNvPr>
          <p:cNvSpPr/>
          <p:nvPr/>
        </p:nvSpPr>
        <p:spPr>
          <a:xfrm>
            <a:off x="7542518" y="5833264"/>
            <a:ext cx="1205647" cy="2720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spcAft>
                <a:spcPts val="600"/>
              </a:spcAft>
            </a:pPr>
            <a:r>
              <a:rPr lang="ja-JP" altLang="en-US" sz="1000" dirty="0">
                <a:solidFill>
                  <a:schemeClr val="tx1"/>
                </a:solidFill>
                <a:latin typeface="Meiryo UI" panose="020B0604030504040204" pitchFamily="50" charset="-128"/>
                <a:ea typeface="Meiryo UI" panose="020B0604030504040204" pitchFamily="50" charset="-128"/>
              </a:rPr>
              <a:t>出典：</a:t>
            </a:r>
            <a:r>
              <a:rPr kumimoji="1" lang="ja-JP" altLang="en-US" sz="1000" dirty="0">
                <a:solidFill>
                  <a:schemeClr val="tx1"/>
                </a:solidFill>
                <a:latin typeface="Meiryo UI" panose="020B0604030504040204" pitchFamily="50" charset="-128"/>
                <a:ea typeface="Meiryo UI" panose="020B0604030504040204" pitchFamily="50" charset="-128"/>
              </a:rPr>
              <a:t>気象庁</a:t>
            </a:r>
            <a:r>
              <a:rPr kumimoji="1" lang="en-US" altLang="ja-JP" sz="1000" dirty="0">
                <a:solidFill>
                  <a:schemeClr val="tx1"/>
                </a:solidFill>
                <a:latin typeface="Meiryo UI" panose="020B0604030504040204" pitchFamily="50" charset="-128"/>
                <a:ea typeface="Meiryo UI" panose="020B0604030504040204" pitchFamily="50" charset="-128"/>
              </a:rPr>
              <a:t>HP</a:t>
            </a:r>
            <a:endParaRPr kumimoji="1" lang="ja-JP" altLang="en-US" sz="1000" dirty="0">
              <a:solidFill>
                <a:schemeClr val="tx1"/>
              </a:solidFill>
              <a:latin typeface="Meiryo UI" panose="020B0604030504040204" pitchFamily="50" charset="-128"/>
              <a:ea typeface="Meiryo UI" panose="020B0604030504040204" pitchFamily="50" charset="-128"/>
            </a:endParaRPr>
          </a:p>
        </p:txBody>
      </p:sp>
      <p:sp>
        <p:nvSpPr>
          <p:cNvPr id="78" name="角丸四角形 15">
            <a:extLst>
              <a:ext uri="{FF2B5EF4-FFF2-40B4-BE49-F238E27FC236}">
                <a16:creationId xmlns:a16="http://schemas.microsoft.com/office/drawing/2014/main" id="{7F77434E-F22F-4F0E-B46E-61AEEDE55CE1}"/>
              </a:ext>
            </a:extLst>
          </p:cNvPr>
          <p:cNvSpPr/>
          <p:nvPr/>
        </p:nvSpPr>
        <p:spPr>
          <a:xfrm>
            <a:off x="4520804" y="480601"/>
            <a:ext cx="3430370" cy="321972"/>
          </a:xfrm>
          <a:prstGeom prst="roundRect">
            <a:avLst>
              <a:gd name="adj" fmla="val 20973"/>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latin typeface="Meiryo UI" panose="020B0604030504040204" pitchFamily="50" charset="-128"/>
                <a:ea typeface="Meiryo UI" panose="020B0604030504040204" pitchFamily="50" charset="-128"/>
              </a:rPr>
              <a:t>能登半島地震の概要（津波の発生）</a:t>
            </a:r>
          </a:p>
        </p:txBody>
      </p:sp>
    </p:spTree>
    <p:extLst>
      <p:ext uri="{BB962C8B-B14F-4D97-AF65-F5344CB8AC3E}">
        <p14:creationId xmlns:p14="http://schemas.microsoft.com/office/powerpoint/2010/main" val="28034364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88A302-88DE-F06C-96D2-1D167A349C7C}"/>
            </a:ext>
          </a:extLst>
        </p:cNvPr>
        <p:cNvGrpSpPr/>
        <p:nvPr/>
      </p:nvGrpSpPr>
      <p:grpSpPr>
        <a:xfrm>
          <a:off x="0" y="0"/>
          <a:ext cx="0" cy="0"/>
          <a:chOff x="0" y="0"/>
          <a:chExt cx="0" cy="0"/>
        </a:xfrm>
      </p:grpSpPr>
      <p:sp>
        <p:nvSpPr>
          <p:cNvPr id="2" name="正方形/長方形 1">
            <a:extLst>
              <a:ext uri="{FF2B5EF4-FFF2-40B4-BE49-F238E27FC236}">
                <a16:creationId xmlns:a16="http://schemas.microsoft.com/office/drawing/2014/main" id="{A87019B3-A325-037B-400A-BB0D902C76AC}"/>
              </a:ext>
            </a:extLst>
          </p:cNvPr>
          <p:cNvSpPr/>
          <p:nvPr/>
        </p:nvSpPr>
        <p:spPr>
          <a:xfrm>
            <a:off x="0" y="0"/>
            <a:ext cx="9144000" cy="425003"/>
          </a:xfrm>
          <a:prstGeom prst="rect">
            <a:avLst/>
          </a:prstGeom>
          <a:gradFill>
            <a:gsLst>
              <a:gs pos="0">
                <a:schemeClr val="accent1">
                  <a:lumMod val="5000"/>
                  <a:lumOff val="95000"/>
                </a:schemeClr>
              </a:gs>
              <a:gs pos="75000">
                <a:srgbClr val="00B050"/>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dirty="0">
                <a:latin typeface="Meiryo UI" panose="020B0604030504040204" pitchFamily="50" charset="-128"/>
                <a:ea typeface="Meiryo UI" panose="020B0604030504040204" pitchFamily="50" charset="-128"/>
              </a:rPr>
              <a:t>２．能登半島地震を踏まえた大阪府の取組</a:t>
            </a:r>
            <a:endParaRPr kumimoji="1" lang="ja-JP" altLang="en-US" sz="2000" dirty="0">
              <a:latin typeface="Meiryo UI" panose="020B0604030504040204" pitchFamily="50" charset="-128"/>
              <a:ea typeface="Meiryo UI" panose="020B0604030504040204" pitchFamily="50" charset="-128"/>
            </a:endParaRPr>
          </a:p>
        </p:txBody>
      </p:sp>
      <p:sp>
        <p:nvSpPr>
          <p:cNvPr id="7" name="スライド番号プレースホルダー 6">
            <a:extLst>
              <a:ext uri="{FF2B5EF4-FFF2-40B4-BE49-F238E27FC236}">
                <a16:creationId xmlns:a16="http://schemas.microsoft.com/office/drawing/2014/main" id="{71FBF474-1C98-EB9A-2A21-07D2E6FF9C7B}"/>
              </a:ext>
            </a:extLst>
          </p:cNvPr>
          <p:cNvSpPr>
            <a:spLocks noGrp="1"/>
          </p:cNvSpPr>
          <p:nvPr>
            <p:ph type="sldNum" sz="quarter" idx="12"/>
          </p:nvPr>
        </p:nvSpPr>
        <p:spPr>
          <a:xfrm>
            <a:off x="7019390" y="6356351"/>
            <a:ext cx="2057400" cy="365125"/>
          </a:xfrm>
        </p:spPr>
        <p:txBody>
          <a:bodyPr/>
          <a:lstStyle/>
          <a:p>
            <a:fld id="{72ACC13A-C490-4578-9842-9594D494F206}" type="slidenum">
              <a:rPr kumimoji="1" lang="ja-JP" altLang="en-US" sz="1200" smtClean="0">
                <a:latin typeface="Meiryo UI" panose="020B0604030504040204" pitchFamily="50" charset="-128"/>
                <a:ea typeface="Meiryo UI" panose="020B0604030504040204" pitchFamily="50" charset="-128"/>
              </a:rPr>
              <a:t>6</a:t>
            </a:fld>
            <a:endParaRPr kumimoji="1" lang="ja-JP" altLang="en-US" sz="1200" dirty="0">
              <a:latin typeface="Meiryo UI" panose="020B0604030504040204" pitchFamily="50" charset="-128"/>
              <a:ea typeface="Meiryo UI" panose="020B0604030504040204" pitchFamily="50" charset="-128"/>
            </a:endParaRPr>
          </a:p>
        </p:txBody>
      </p:sp>
      <p:sp>
        <p:nvSpPr>
          <p:cNvPr id="5" name="正方形/長方形 4">
            <a:extLst>
              <a:ext uri="{FF2B5EF4-FFF2-40B4-BE49-F238E27FC236}">
                <a16:creationId xmlns:a16="http://schemas.microsoft.com/office/drawing/2014/main" id="{9A7C9C43-8714-01F1-B5AC-7CB80B438BA1}"/>
              </a:ext>
            </a:extLst>
          </p:cNvPr>
          <p:cNvSpPr/>
          <p:nvPr/>
        </p:nvSpPr>
        <p:spPr>
          <a:xfrm>
            <a:off x="140043" y="634314"/>
            <a:ext cx="8863914" cy="6145427"/>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角丸四角形 15">
            <a:extLst>
              <a:ext uri="{FF2B5EF4-FFF2-40B4-BE49-F238E27FC236}">
                <a16:creationId xmlns:a16="http://schemas.microsoft.com/office/drawing/2014/main" id="{B6A041F6-9A0E-6135-698E-B28A1554E0D0}"/>
              </a:ext>
            </a:extLst>
          </p:cNvPr>
          <p:cNvSpPr/>
          <p:nvPr/>
        </p:nvSpPr>
        <p:spPr>
          <a:xfrm>
            <a:off x="67210" y="480601"/>
            <a:ext cx="3902810" cy="321972"/>
          </a:xfrm>
          <a:prstGeom prst="roundRect">
            <a:avLst>
              <a:gd name="adj" fmla="val 20973"/>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latin typeface="Meiryo UI" panose="020B0604030504040204" pitchFamily="50" charset="-128"/>
                <a:ea typeface="Meiryo UI" panose="020B0604030504040204" pitchFamily="50" charset="-128"/>
              </a:rPr>
              <a:t>能登半島地震の概要（避難者数の推移）</a:t>
            </a:r>
          </a:p>
        </p:txBody>
      </p:sp>
      <p:sp>
        <p:nvSpPr>
          <p:cNvPr id="8" name="四角形: 角を丸くする 4">
            <a:extLst>
              <a:ext uri="{FF2B5EF4-FFF2-40B4-BE49-F238E27FC236}">
                <a16:creationId xmlns:a16="http://schemas.microsoft.com/office/drawing/2014/main" id="{16BC084D-E693-42CD-9E1F-32CE35DB6B4B}"/>
              </a:ext>
            </a:extLst>
          </p:cNvPr>
          <p:cNvSpPr/>
          <p:nvPr/>
        </p:nvSpPr>
        <p:spPr>
          <a:xfrm>
            <a:off x="411462" y="5709047"/>
            <a:ext cx="8467961" cy="437993"/>
          </a:xfrm>
          <a:prstGeom prst="roundRect">
            <a:avLst>
              <a:gd name="adj" fmla="val 16159"/>
            </a:avLst>
          </a:prstGeom>
          <a:solidFill>
            <a:schemeClr val="accent6">
              <a:lumMod val="40000"/>
              <a:lumOff val="60000"/>
            </a:schemeClr>
          </a:solidFill>
          <a:ln w="6350">
            <a:headEnd type="triangle"/>
          </a:ln>
        </p:spPr>
        <p:style>
          <a:lnRef idx="1">
            <a:schemeClr val="dk1"/>
          </a:lnRef>
          <a:fillRef idx="0">
            <a:schemeClr val="dk1"/>
          </a:fillRef>
          <a:effectRef idx="0">
            <a:schemeClr val="dk1"/>
          </a:effectRef>
          <a:fontRef idx="minor">
            <a:schemeClr val="tx1"/>
          </a:fontRef>
        </p:style>
        <p:txBody>
          <a:bodyPr rtlCol="0" anchor="t"/>
          <a:lstStyle/>
          <a:p>
            <a:pPr marL="216000" indent="-216000">
              <a:buFont typeface="Wingdings" panose="05000000000000000000" pitchFamily="2" charset="2"/>
              <a:buChar char="l"/>
            </a:pPr>
            <a:r>
              <a:rPr lang="ja-JP" altLang="en-US" sz="1400" b="1" dirty="0">
                <a:latin typeface="Meiryo UI" panose="020B0604030504040204" pitchFamily="50" charset="-128"/>
                <a:ea typeface="Meiryo UI" panose="020B0604030504040204" pitchFamily="50" charset="-128"/>
              </a:rPr>
              <a:t>発災直後から多くの被災者が避難所で生活、現在も避難所で生活されている方がおられる。</a:t>
            </a:r>
            <a:endParaRPr lang="en-US" altLang="ja-JP" sz="1400" b="1" dirty="0">
              <a:latin typeface="Meiryo UI" panose="020B0604030504040204" pitchFamily="50" charset="-128"/>
              <a:ea typeface="Meiryo UI" panose="020B0604030504040204" pitchFamily="50" charset="-128"/>
            </a:endParaRPr>
          </a:p>
        </p:txBody>
      </p:sp>
      <p:pic>
        <p:nvPicPr>
          <p:cNvPr id="9" name="図 8">
            <a:extLst>
              <a:ext uri="{FF2B5EF4-FFF2-40B4-BE49-F238E27FC236}">
                <a16:creationId xmlns:a16="http://schemas.microsoft.com/office/drawing/2014/main" id="{7A3D7CD5-197E-4C1C-A90F-FC060623F47F}"/>
              </a:ext>
            </a:extLst>
          </p:cNvPr>
          <p:cNvPicPr>
            <a:picLocks noChangeAspect="1"/>
          </p:cNvPicPr>
          <p:nvPr/>
        </p:nvPicPr>
        <p:blipFill>
          <a:blip r:embed="rId3"/>
          <a:stretch>
            <a:fillRect/>
          </a:stretch>
        </p:blipFill>
        <p:spPr>
          <a:xfrm>
            <a:off x="231088" y="1149104"/>
            <a:ext cx="8681824" cy="4329321"/>
          </a:xfrm>
          <a:prstGeom prst="rect">
            <a:avLst/>
          </a:prstGeom>
        </p:spPr>
      </p:pic>
      <p:sp>
        <p:nvSpPr>
          <p:cNvPr id="10" name="テキスト ボックス 9">
            <a:extLst>
              <a:ext uri="{FF2B5EF4-FFF2-40B4-BE49-F238E27FC236}">
                <a16:creationId xmlns:a16="http://schemas.microsoft.com/office/drawing/2014/main" id="{029DC92A-F25D-40D8-8D39-883EAC8D8DB2}"/>
              </a:ext>
            </a:extLst>
          </p:cNvPr>
          <p:cNvSpPr txBox="1"/>
          <p:nvPr/>
        </p:nvSpPr>
        <p:spPr>
          <a:xfrm>
            <a:off x="952500" y="1379575"/>
            <a:ext cx="1917700" cy="523220"/>
          </a:xfrm>
          <a:prstGeom prst="rect">
            <a:avLst/>
          </a:prstGeom>
          <a:noFill/>
        </p:spPr>
        <p:txBody>
          <a:bodyPr wrap="square" rtlCol="0">
            <a:spAutoFit/>
          </a:bodyPr>
          <a:lstStyle/>
          <a:p>
            <a:r>
              <a:rPr lang="en-US" altLang="ja-JP" sz="1400" dirty="0">
                <a:latin typeface="Meiryo UI" panose="020B0604030504040204" pitchFamily="50" charset="-128"/>
                <a:ea typeface="Meiryo UI" panose="020B0604030504040204" pitchFamily="50" charset="-128"/>
              </a:rPr>
              <a:t>1</a:t>
            </a:r>
            <a:r>
              <a:rPr kumimoji="1" lang="ja-JP" altLang="en-US" sz="1400" dirty="0">
                <a:latin typeface="Meiryo UI" panose="020B0604030504040204" pitchFamily="50" charset="-128"/>
                <a:ea typeface="Meiryo UI" panose="020B0604030504040204" pitchFamily="50" charset="-128"/>
              </a:rPr>
              <a:t>次避難者</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最大　</a:t>
            </a:r>
            <a:r>
              <a:rPr kumimoji="1" lang="en-US" altLang="ja-JP" sz="1400" dirty="0">
                <a:latin typeface="Meiryo UI" panose="020B0604030504040204" pitchFamily="50" charset="-128"/>
                <a:ea typeface="Meiryo UI" panose="020B0604030504040204" pitchFamily="50" charset="-128"/>
              </a:rPr>
              <a:t>34,173</a:t>
            </a:r>
            <a:r>
              <a:rPr kumimoji="1" lang="ja-JP" altLang="en-US" sz="1400" dirty="0">
                <a:latin typeface="Meiryo UI" panose="020B0604030504040204" pitchFamily="50" charset="-128"/>
                <a:ea typeface="Meiryo UI" panose="020B0604030504040204" pitchFamily="50" charset="-128"/>
              </a:rPr>
              <a:t>人</a:t>
            </a:r>
          </a:p>
        </p:txBody>
      </p:sp>
      <p:sp>
        <p:nvSpPr>
          <p:cNvPr id="11" name="テキスト ボックス 10">
            <a:extLst>
              <a:ext uri="{FF2B5EF4-FFF2-40B4-BE49-F238E27FC236}">
                <a16:creationId xmlns:a16="http://schemas.microsoft.com/office/drawing/2014/main" id="{4FD7F3A1-18CE-48AA-88CC-299CF8D1B4EF}"/>
              </a:ext>
            </a:extLst>
          </p:cNvPr>
          <p:cNvSpPr txBox="1"/>
          <p:nvPr/>
        </p:nvSpPr>
        <p:spPr>
          <a:xfrm>
            <a:off x="1911350" y="2409470"/>
            <a:ext cx="1917700" cy="523220"/>
          </a:xfrm>
          <a:prstGeom prst="rect">
            <a:avLst/>
          </a:prstGeom>
          <a:noFill/>
        </p:spPr>
        <p:txBody>
          <a:bodyPr wrap="square" rtlCol="0">
            <a:spAutoFit/>
          </a:bodyPr>
          <a:lstStyle/>
          <a:p>
            <a:r>
              <a:rPr kumimoji="1" lang="en-US" altLang="ja-JP" sz="1400" dirty="0">
                <a:latin typeface="Meiryo UI" panose="020B0604030504040204" pitchFamily="50" charset="-128"/>
                <a:ea typeface="Meiryo UI" panose="020B0604030504040204" pitchFamily="50" charset="-128"/>
              </a:rPr>
              <a:t>2</a:t>
            </a:r>
            <a:r>
              <a:rPr kumimoji="1" lang="ja-JP" altLang="en-US" sz="1400" dirty="0">
                <a:latin typeface="Meiryo UI" panose="020B0604030504040204" pitchFamily="50" charset="-128"/>
                <a:ea typeface="Meiryo UI" panose="020B0604030504040204" pitchFamily="50" charset="-128"/>
              </a:rPr>
              <a:t>次避難者</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最大　</a:t>
            </a:r>
            <a:r>
              <a:rPr kumimoji="1" lang="en-US" altLang="ja-JP" sz="1400" dirty="0">
                <a:latin typeface="Meiryo UI" panose="020B0604030504040204" pitchFamily="50" charset="-128"/>
                <a:ea typeface="Meiryo UI" panose="020B0604030504040204" pitchFamily="50" charset="-128"/>
              </a:rPr>
              <a:t>5,275</a:t>
            </a:r>
            <a:r>
              <a:rPr kumimoji="1" lang="ja-JP" altLang="en-US" sz="1400" dirty="0">
                <a:latin typeface="Meiryo UI" panose="020B0604030504040204" pitchFamily="50" charset="-128"/>
                <a:ea typeface="Meiryo UI" panose="020B0604030504040204" pitchFamily="50" charset="-128"/>
              </a:rPr>
              <a:t>人</a:t>
            </a:r>
          </a:p>
        </p:txBody>
      </p:sp>
    </p:spTree>
    <p:extLst>
      <p:ext uri="{BB962C8B-B14F-4D97-AF65-F5344CB8AC3E}">
        <p14:creationId xmlns:p14="http://schemas.microsoft.com/office/powerpoint/2010/main" val="1065279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88A302-88DE-F06C-96D2-1D167A349C7C}"/>
            </a:ext>
          </a:extLst>
        </p:cNvPr>
        <p:cNvGrpSpPr/>
        <p:nvPr/>
      </p:nvGrpSpPr>
      <p:grpSpPr>
        <a:xfrm>
          <a:off x="0" y="0"/>
          <a:ext cx="0" cy="0"/>
          <a:chOff x="0" y="0"/>
          <a:chExt cx="0" cy="0"/>
        </a:xfrm>
      </p:grpSpPr>
      <p:sp>
        <p:nvSpPr>
          <p:cNvPr id="2" name="正方形/長方形 1">
            <a:extLst>
              <a:ext uri="{FF2B5EF4-FFF2-40B4-BE49-F238E27FC236}">
                <a16:creationId xmlns:a16="http://schemas.microsoft.com/office/drawing/2014/main" id="{A87019B3-A325-037B-400A-BB0D902C76AC}"/>
              </a:ext>
            </a:extLst>
          </p:cNvPr>
          <p:cNvSpPr/>
          <p:nvPr/>
        </p:nvSpPr>
        <p:spPr>
          <a:xfrm>
            <a:off x="0" y="0"/>
            <a:ext cx="9144000" cy="425003"/>
          </a:xfrm>
          <a:prstGeom prst="rect">
            <a:avLst/>
          </a:prstGeom>
          <a:gradFill>
            <a:gsLst>
              <a:gs pos="0">
                <a:schemeClr val="accent1">
                  <a:lumMod val="5000"/>
                  <a:lumOff val="95000"/>
                </a:schemeClr>
              </a:gs>
              <a:gs pos="75000">
                <a:srgbClr val="00B050"/>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dirty="0">
                <a:latin typeface="Meiryo UI" panose="020B0604030504040204" pitchFamily="50" charset="-128"/>
                <a:ea typeface="Meiryo UI" panose="020B0604030504040204" pitchFamily="50" charset="-128"/>
              </a:rPr>
              <a:t>２．能登半島地震を踏まえた大阪府の取組</a:t>
            </a:r>
            <a:endParaRPr kumimoji="1" lang="ja-JP" altLang="en-US" sz="2000" dirty="0">
              <a:latin typeface="Meiryo UI" panose="020B0604030504040204" pitchFamily="50" charset="-128"/>
              <a:ea typeface="Meiryo UI" panose="020B0604030504040204" pitchFamily="50" charset="-128"/>
            </a:endParaRPr>
          </a:p>
        </p:txBody>
      </p:sp>
      <p:sp>
        <p:nvSpPr>
          <p:cNvPr id="7" name="スライド番号プレースホルダー 6">
            <a:extLst>
              <a:ext uri="{FF2B5EF4-FFF2-40B4-BE49-F238E27FC236}">
                <a16:creationId xmlns:a16="http://schemas.microsoft.com/office/drawing/2014/main" id="{71FBF474-1C98-EB9A-2A21-07D2E6FF9C7B}"/>
              </a:ext>
            </a:extLst>
          </p:cNvPr>
          <p:cNvSpPr>
            <a:spLocks noGrp="1"/>
          </p:cNvSpPr>
          <p:nvPr>
            <p:ph type="sldNum" sz="quarter" idx="12"/>
          </p:nvPr>
        </p:nvSpPr>
        <p:spPr>
          <a:xfrm>
            <a:off x="7019390" y="6356351"/>
            <a:ext cx="2057400" cy="365125"/>
          </a:xfrm>
        </p:spPr>
        <p:txBody>
          <a:bodyPr/>
          <a:lstStyle/>
          <a:p>
            <a:fld id="{72ACC13A-C490-4578-9842-9594D494F206}" type="slidenum">
              <a:rPr kumimoji="1" lang="ja-JP" altLang="en-US" sz="1200" smtClean="0">
                <a:latin typeface="Meiryo UI" panose="020B0604030504040204" pitchFamily="50" charset="-128"/>
                <a:ea typeface="Meiryo UI" panose="020B0604030504040204" pitchFamily="50" charset="-128"/>
              </a:rPr>
              <a:t>7</a:t>
            </a:fld>
            <a:endParaRPr kumimoji="1" lang="ja-JP" altLang="en-US" sz="1200" dirty="0">
              <a:latin typeface="Meiryo UI" panose="020B0604030504040204" pitchFamily="50" charset="-128"/>
              <a:ea typeface="Meiryo UI" panose="020B0604030504040204" pitchFamily="50" charset="-128"/>
            </a:endParaRPr>
          </a:p>
        </p:txBody>
      </p:sp>
      <p:sp>
        <p:nvSpPr>
          <p:cNvPr id="5" name="正方形/長方形 4">
            <a:extLst>
              <a:ext uri="{FF2B5EF4-FFF2-40B4-BE49-F238E27FC236}">
                <a16:creationId xmlns:a16="http://schemas.microsoft.com/office/drawing/2014/main" id="{9A7C9C43-8714-01F1-B5AC-7CB80B438BA1}"/>
              </a:ext>
            </a:extLst>
          </p:cNvPr>
          <p:cNvSpPr/>
          <p:nvPr/>
        </p:nvSpPr>
        <p:spPr>
          <a:xfrm>
            <a:off x="140043" y="634314"/>
            <a:ext cx="8863914" cy="6145427"/>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角丸四角形 15">
            <a:extLst>
              <a:ext uri="{FF2B5EF4-FFF2-40B4-BE49-F238E27FC236}">
                <a16:creationId xmlns:a16="http://schemas.microsoft.com/office/drawing/2014/main" id="{B6A041F6-9A0E-6135-698E-B28A1554E0D0}"/>
              </a:ext>
            </a:extLst>
          </p:cNvPr>
          <p:cNvSpPr/>
          <p:nvPr/>
        </p:nvSpPr>
        <p:spPr>
          <a:xfrm>
            <a:off x="67210" y="480601"/>
            <a:ext cx="4321910" cy="321972"/>
          </a:xfrm>
          <a:prstGeom prst="roundRect">
            <a:avLst>
              <a:gd name="adj" fmla="val 20973"/>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latin typeface="Meiryo UI" panose="020B0604030504040204" pitchFamily="50" charset="-128"/>
                <a:ea typeface="Meiryo UI" panose="020B0604030504040204" pitchFamily="50" charset="-128"/>
              </a:rPr>
              <a:t>能登半島地震の概要（ライフラインの復旧状況）</a:t>
            </a:r>
          </a:p>
        </p:txBody>
      </p:sp>
      <p:sp>
        <p:nvSpPr>
          <p:cNvPr id="8" name="四角形: 角を丸くする 4">
            <a:extLst>
              <a:ext uri="{FF2B5EF4-FFF2-40B4-BE49-F238E27FC236}">
                <a16:creationId xmlns:a16="http://schemas.microsoft.com/office/drawing/2014/main" id="{16BC084D-E693-42CD-9E1F-32CE35DB6B4B}"/>
              </a:ext>
            </a:extLst>
          </p:cNvPr>
          <p:cNvSpPr/>
          <p:nvPr/>
        </p:nvSpPr>
        <p:spPr>
          <a:xfrm>
            <a:off x="411462" y="4619768"/>
            <a:ext cx="8467961" cy="1279248"/>
          </a:xfrm>
          <a:prstGeom prst="roundRect">
            <a:avLst>
              <a:gd name="adj" fmla="val 12001"/>
            </a:avLst>
          </a:prstGeom>
          <a:solidFill>
            <a:schemeClr val="accent6">
              <a:lumMod val="40000"/>
              <a:lumOff val="60000"/>
            </a:schemeClr>
          </a:solidFill>
          <a:ln w="6350">
            <a:headEnd type="triangle"/>
          </a:ln>
        </p:spPr>
        <p:style>
          <a:lnRef idx="1">
            <a:schemeClr val="dk1"/>
          </a:lnRef>
          <a:fillRef idx="0">
            <a:schemeClr val="dk1"/>
          </a:fillRef>
          <a:effectRef idx="0">
            <a:schemeClr val="dk1"/>
          </a:effectRef>
          <a:fontRef idx="minor">
            <a:schemeClr val="tx1"/>
          </a:fontRef>
        </p:style>
        <p:txBody>
          <a:bodyPr rtlCol="0" anchor="t"/>
          <a:lstStyle/>
          <a:p>
            <a:pPr marL="216000" indent="-216000">
              <a:buFont typeface="Wingdings" panose="05000000000000000000" pitchFamily="2" charset="2"/>
              <a:buChar char="l"/>
            </a:pPr>
            <a:r>
              <a:rPr lang="ja-JP" altLang="en-US" sz="1400" b="1" dirty="0">
                <a:latin typeface="Meiryo UI" panose="020B0604030504040204" pitchFamily="50" charset="-128"/>
                <a:ea typeface="Meiryo UI" panose="020B0604030504040204" pitchFamily="50" charset="-128"/>
              </a:rPr>
              <a:t>能登半島地震では上水・電力について、他の地震と比較しても復旧に時間を要している。</a:t>
            </a:r>
            <a:endParaRPr lang="en-US" altLang="ja-JP" sz="1400" b="1" dirty="0">
              <a:latin typeface="Meiryo UI" panose="020B0604030504040204" pitchFamily="50" charset="-128"/>
              <a:ea typeface="Meiryo UI" panose="020B0604030504040204" pitchFamily="50" charset="-128"/>
            </a:endParaRPr>
          </a:p>
          <a:p>
            <a:pPr marL="216000" indent="-216000">
              <a:buFont typeface="Wingdings" panose="05000000000000000000" pitchFamily="2" charset="2"/>
              <a:buChar char="l"/>
            </a:pPr>
            <a:r>
              <a:rPr lang="ja-JP" altLang="en-US" sz="1400" b="1" dirty="0">
                <a:latin typeface="Meiryo UI" panose="020B0604030504040204" pitchFamily="50" charset="-128"/>
                <a:ea typeface="Meiryo UI" panose="020B0604030504040204" pitchFamily="50" charset="-128"/>
              </a:rPr>
              <a:t>半島特有の事情もあると思われるが、道路の寸断などにより、孤立した地域においては、同様の傾向がみられる可能性が考えられる。</a:t>
            </a:r>
            <a:endParaRPr lang="en-US" altLang="ja-JP" sz="1400" b="1" dirty="0">
              <a:latin typeface="Meiryo UI" panose="020B0604030504040204" pitchFamily="50" charset="-128"/>
              <a:ea typeface="Meiryo UI" panose="020B0604030504040204" pitchFamily="50" charset="-128"/>
            </a:endParaRPr>
          </a:p>
          <a:p>
            <a:pPr marL="216000" indent="-216000">
              <a:buFont typeface="Wingdings" panose="05000000000000000000" pitchFamily="2" charset="2"/>
              <a:buChar char="l"/>
            </a:pPr>
            <a:r>
              <a:rPr lang="ja-JP" altLang="en-US" sz="1400" b="1" dirty="0">
                <a:latin typeface="Meiryo UI" panose="020B0604030504040204" pitchFamily="50" charset="-128"/>
                <a:ea typeface="Meiryo UI" panose="020B0604030504040204" pitchFamily="50" charset="-128"/>
              </a:rPr>
              <a:t>また、宅内配管等の復旧はさらに遅れており、各家庭で水の使用ができるようになるにはかなりの期間が必要となる可能性が考えられる。</a:t>
            </a:r>
            <a:endParaRPr lang="en-US" altLang="ja-JP" sz="1400" b="1" dirty="0">
              <a:latin typeface="Meiryo UI" panose="020B0604030504040204" pitchFamily="50" charset="-128"/>
              <a:ea typeface="Meiryo UI" panose="020B0604030504040204" pitchFamily="50" charset="-128"/>
            </a:endParaRPr>
          </a:p>
        </p:txBody>
      </p:sp>
      <p:sp>
        <p:nvSpPr>
          <p:cNvPr id="22" name="正方形/長方形 21">
            <a:extLst>
              <a:ext uri="{FF2B5EF4-FFF2-40B4-BE49-F238E27FC236}">
                <a16:creationId xmlns:a16="http://schemas.microsoft.com/office/drawing/2014/main" id="{AD6CD94F-D2B4-4509-87E9-DAAAB78D5FBB}"/>
              </a:ext>
            </a:extLst>
          </p:cNvPr>
          <p:cNvSpPr/>
          <p:nvPr/>
        </p:nvSpPr>
        <p:spPr>
          <a:xfrm>
            <a:off x="5985718" y="958984"/>
            <a:ext cx="1605531" cy="2813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200"/>
              </a:spcAft>
            </a:pPr>
            <a:r>
              <a:rPr kumimoji="1" lang="ja-JP" altLang="en-US" sz="1400" dirty="0">
                <a:solidFill>
                  <a:schemeClr val="tx1"/>
                </a:solidFill>
                <a:latin typeface="Meiryo UI" panose="020B0604030504040204" pitchFamily="50" charset="-128"/>
                <a:ea typeface="Meiryo UI" panose="020B0604030504040204" pitchFamily="50" charset="-128"/>
              </a:rPr>
              <a:t>  電力の復旧状況</a:t>
            </a:r>
          </a:p>
        </p:txBody>
      </p:sp>
      <p:sp>
        <p:nvSpPr>
          <p:cNvPr id="23" name="正方形/長方形 22">
            <a:extLst>
              <a:ext uri="{FF2B5EF4-FFF2-40B4-BE49-F238E27FC236}">
                <a16:creationId xmlns:a16="http://schemas.microsoft.com/office/drawing/2014/main" id="{7F22984C-A6B1-47E4-9D2B-846A31A9B634}"/>
              </a:ext>
            </a:extLst>
          </p:cNvPr>
          <p:cNvSpPr/>
          <p:nvPr/>
        </p:nvSpPr>
        <p:spPr>
          <a:xfrm>
            <a:off x="1519619" y="958984"/>
            <a:ext cx="1605531" cy="2813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200"/>
              </a:spcAft>
            </a:pPr>
            <a:r>
              <a:rPr kumimoji="1" lang="ja-JP" altLang="en-US" sz="1400" dirty="0">
                <a:solidFill>
                  <a:schemeClr val="tx1"/>
                </a:solidFill>
                <a:latin typeface="Meiryo UI" panose="020B0604030504040204" pitchFamily="50" charset="-128"/>
                <a:ea typeface="Meiryo UI" panose="020B0604030504040204" pitchFamily="50" charset="-128"/>
              </a:rPr>
              <a:t>  上水の復旧状況</a:t>
            </a:r>
          </a:p>
        </p:txBody>
      </p:sp>
      <p:sp>
        <p:nvSpPr>
          <p:cNvPr id="24" name="正方形/長方形 23">
            <a:extLst>
              <a:ext uri="{FF2B5EF4-FFF2-40B4-BE49-F238E27FC236}">
                <a16:creationId xmlns:a16="http://schemas.microsoft.com/office/drawing/2014/main" id="{176E64F8-CDFF-4657-9886-BB76FC480F4A}"/>
              </a:ext>
            </a:extLst>
          </p:cNvPr>
          <p:cNvSpPr/>
          <p:nvPr/>
        </p:nvSpPr>
        <p:spPr>
          <a:xfrm>
            <a:off x="6788483" y="4322759"/>
            <a:ext cx="2137218" cy="2788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spcAft>
                <a:spcPts val="600"/>
              </a:spcAft>
            </a:pPr>
            <a:r>
              <a:rPr lang="ja-JP" altLang="en-US" sz="1000" dirty="0">
                <a:solidFill>
                  <a:schemeClr val="tx1"/>
                </a:solidFill>
                <a:latin typeface="Meiryo UI" panose="020B0604030504040204" pitchFamily="50" charset="-128"/>
                <a:ea typeface="Meiryo UI" panose="020B0604030504040204" pitchFamily="50" charset="-128"/>
              </a:rPr>
              <a:t>出典：</a:t>
            </a:r>
            <a:r>
              <a:rPr kumimoji="1" lang="ja-JP" altLang="en-US" sz="1000" dirty="0">
                <a:solidFill>
                  <a:schemeClr val="tx1"/>
                </a:solidFill>
                <a:latin typeface="Meiryo UI" panose="020B0604030504040204" pitchFamily="50" charset="-128"/>
                <a:ea typeface="Meiryo UI" panose="020B0604030504040204" pitchFamily="50" charset="-128"/>
              </a:rPr>
              <a:t>石川県公表資料等より作成</a:t>
            </a:r>
          </a:p>
        </p:txBody>
      </p:sp>
      <p:sp>
        <p:nvSpPr>
          <p:cNvPr id="25" name="正方形/長方形 24">
            <a:extLst>
              <a:ext uri="{FF2B5EF4-FFF2-40B4-BE49-F238E27FC236}">
                <a16:creationId xmlns:a16="http://schemas.microsoft.com/office/drawing/2014/main" id="{EF7C97A4-C447-4BAC-A233-7079A912796D}"/>
              </a:ext>
            </a:extLst>
          </p:cNvPr>
          <p:cNvSpPr/>
          <p:nvPr/>
        </p:nvSpPr>
        <p:spPr>
          <a:xfrm>
            <a:off x="2309237" y="4322759"/>
            <a:ext cx="2137218" cy="2788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spcAft>
                <a:spcPts val="600"/>
              </a:spcAft>
            </a:pPr>
            <a:r>
              <a:rPr lang="ja-JP" altLang="en-US" sz="1000" dirty="0">
                <a:solidFill>
                  <a:schemeClr val="tx1"/>
                </a:solidFill>
                <a:latin typeface="Meiryo UI" panose="020B0604030504040204" pitchFamily="50" charset="-128"/>
                <a:ea typeface="Meiryo UI" panose="020B0604030504040204" pitchFamily="50" charset="-128"/>
              </a:rPr>
              <a:t>出典：</a:t>
            </a:r>
            <a:r>
              <a:rPr kumimoji="1" lang="ja-JP" altLang="en-US" sz="1000" dirty="0">
                <a:solidFill>
                  <a:schemeClr val="tx1"/>
                </a:solidFill>
                <a:latin typeface="Meiryo UI" panose="020B0604030504040204" pitchFamily="50" charset="-128"/>
                <a:ea typeface="Meiryo UI" panose="020B0604030504040204" pitchFamily="50" charset="-128"/>
              </a:rPr>
              <a:t>石川県公表資料等より作成</a:t>
            </a:r>
          </a:p>
        </p:txBody>
      </p:sp>
      <p:pic>
        <p:nvPicPr>
          <p:cNvPr id="14" name="図 13">
            <a:extLst>
              <a:ext uri="{FF2B5EF4-FFF2-40B4-BE49-F238E27FC236}">
                <a16:creationId xmlns:a16="http://schemas.microsoft.com/office/drawing/2014/main" id="{D2578D85-DF9A-4223-8AFC-E83715075D47}"/>
              </a:ext>
            </a:extLst>
          </p:cNvPr>
          <p:cNvPicPr>
            <a:picLocks noChangeAspect="1"/>
          </p:cNvPicPr>
          <p:nvPr/>
        </p:nvPicPr>
        <p:blipFill>
          <a:blip r:embed="rId3"/>
          <a:stretch>
            <a:fillRect/>
          </a:stretch>
        </p:blipFill>
        <p:spPr>
          <a:xfrm>
            <a:off x="4733551" y="1240361"/>
            <a:ext cx="4041097" cy="3105658"/>
          </a:xfrm>
          <a:prstGeom prst="rect">
            <a:avLst/>
          </a:prstGeom>
        </p:spPr>
      </p:pic>
      <p:pic>
        <p:nvPicPr>
          <p:cNvPr id="15" name="図 14">
            <a:extLst>
              <a:ext uri="{FF2B5EF4-FFF2-40B4-BE49-F238E27FC236}">
                <a16:creationId xmlns:a16="http://schemas.microsoft.com/office/drawing/2014/main" id="{F58A5167-EE1E-4475-845B-7EE66B04DA13}"/>
              </a:ext>
            </a:extLst>
          </p:cNvPr>
          <p:cNvPicPr>
            <a:picLocks noChangeAspect="1"/>
          </p:cNvPicPr>
          <p:nvPr/>
        </p:nvPicPr>
        <p:blipFill>
          <a:blip r:embed="rId4"/>
          <a:stretch>
            <a:fillRect/>
          </a:stretch>
        </p:blipFill>
        <p:spPr>
          <a:xfrm>
            <a:off x="405358" y="1240361"/>
            <a:ext cx="4041097" cy="3100657"/>
          </a:xfrm>
          <a:prstGeom prst="rect">
            <a:avLst/>
          </a:prstGeom>
        </p:spPr>
      </p:pic>
    </p:spTree>
    <p:extLst>
      <p:ext uri="{BB962C8B-B14F-4D97-AF65-F5344CB8AC3E}">
        <p14:creationId xmlns:p14="http://schemas.microsoft.com/office/powerpoint/2010/main" val="12555707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88A302-88DE-F06C-96D2-1D167A349C7C}"/>
            </a:ext>
          </a:extLst>
        </p:cNvPr>
        <p:cNvGrpSpPr/>
        <p:nvPr/>
      </p:nvGrpSpPr>
      <p:grpSpPr>
        <a:xfrm>
          <a:off x="0" y="0"/>
          <a:ext cx="0" cy="0"/>
          <a:chOff x="0" y="0"/>
          <a:chExt cx="0" cy="0"/>
        </a:xfrm>
      </p:grpSpPr>
      <p:pic>
        <p:nvPicPr>
          <p:cNvPr id="45" name="図 44">
            <a:extLst>
              <a:ext uri="{FF2B5EF4-FFF2-40B4-BE49-F238E27FC236}">
                <a16:creationId xmlns:a16="http://schemas.microsoft.com/office/drawing/2014/main" id="{EFC91640-A35A-40AE-9B70-3BD81A99AC10}"/>
              </a:ext>
            </a:extLst>
          </p:cNvPr>
          <p:cNvPicPr>
            <a:picLocks noChangeAspect="1"/>
          </p:cNvPicPr>
          <p:nvPr/>
        </p:nvPicPr>
        <p:blipFill>
          <a:blip r:embed="rId4"/>
          <a:stretch>
            <a:fillRect/>
          </a:stretch>
        </p:blipFill>
        <p:spPr>
          <a:xfrm>
            <a:off x="212244" y="781206"/>
            <a:ext cx="8709660" cy="4640580"/>
          </a:xfrm>
          <a:prstGeom prst="rect">
            <a:avLst/>
          </a:prstGeom>
        </p:spPr>
      </p:pic>
      <p:sp>
        <p:nvSpPr>
          <p:cNvPr id="2" name="正方形/長方形 1">
            <a:extLst>
              <a:ext uri="{FF2B5EF4-FFF2-40B4-BE49-F238E27FC236}">
                <a16:creationId xmlns:a16="http://schemas.microsoft.com/office/drawing/2014/main" id="{A87019B3-A325-037B-400A-BB0D902C76AC}"/>
              </a:ext>
            </a:extLst>
          </p:cNvPr>
          <p:cNvSpPr/>
          <p:nvPr/>
        </p:nvSpPr>
        <p:spPr>
          <a:xfrm>
            <a:off x="0" y="0"/>
            <a:ext cx="9144000" cy="425003"/>
          </a:xfrm>
          <a:prstGeom prst="rect">
            <a:avLst/>
          </a:prstGeom>
          <a:gradFill>
            <a:gsLst>
              <a:gs pos="0">
                <a:schemeClr val="accent1">
                  <a:lumMod val="5000"/>
                  <a:lumOff val="95000"/>
                </a:schemeClr>
              </a:gs>
              <a:gs pos="75000">
                <a:srgbClr val="00B050"/>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dirty="0">
                <a:latin typeface="Meiryo UI" panose="020B0604030504040204" pitchFamily="50" charset="-128"/>
                <a:ea typeface="Meiryo UI" panose="020B0604030504040204" pitchFamily="50" charset="-128"/>
              </a:rPr>
              <a:t>２．能登半島地震を踏まえた大阪府の取組</a:t>
            </a:r>
            <a:endParaRPr kumimoji="1" lang="ja-JP" altLang="en-US" sz="2000" dirty="0">
              <a:latin typeface="Meiryo UI" panose="020B0604030504040204" pitchFamily="50" charset="-128"/>
              <a:ea typeface="Meiryo UI" panose="020B0604030504040204" pitchFamily="50" charset="-128"/>
            </a:endParaRPr>
          </a:p>
        </p:txBody>
      </p:sp>
      <p:sp>
        <p:nvSpPr>
          <p:cNvPr id="5" name="正方形/長方形 4">
            <a:extLst>
              <a:ext uri="{FF2B5EF4-FFF2-40B4-BE49-F238E27FC236}">
                <a16:creationId xmlns:a16="http://schemas.microsoft.com/office/drawing/2014/main" id="{9A7C9C43-8714-01F1-B5AC-7CB80B438BA1}"/>
              </a:ext>
            </a:extLst>
          </p:cNvPr>
          <p:cNvSpPr/>
          <p:nvPr/>
        </p:nvSpPr>
        <p:spPr>
          <a:xfrm>
            <a:off x="140043" y="634314"/>
            <a:ext cx="8863914" cy="6145427"/>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角丸四角形 15">
            <a:extLst>
              <a:ext uri="{FF2B5EF4-FFF2-40B4-BE49-F238E27FC236}">
                <a16:creationId xmlns:a16="http://schemas.microsoft.com/office/drawing/2014/main" id="{B6A041F6-9A0E-6135-698E-B28A1554E0D0}"/>
              </a:ext>
            </a:extLst>
          </p:cNvPr>
          <p:cNvSpPr/>
          <p:nvPr/>
        </p:nvSpPr>
        <p:spPr>
          <a:xfrm>
            <a:off x="67211" y="480601"/>
            <a:ext cx="2214596" cy="321972"/>
          </a:xfrm>
          <a:prstGeom prst="roundRect">
            <a:avLst>
              <a:gd name="adj" fmla="val 20973"/>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latin typeface="Meiryo UI" panose="020B0604030504040204" pitchFamily="50" charset="-128"/>
                <a:ea typeface="Meiryo UI" panose="020B0604030504040204" pitchFamily="50" charset="-128"/>
              </a:rPr>
              <a:t>大阪府と石川県の比較</a:t>
            </a:r>
          </a:p>
        </p:txBody>
      </p:sp>
      <p:sp>
        <p:nvSpPr>
          <p:cNvPr id="44" name="四角形: 角を丸くする 4">
            <a:extLst>
              <a:ext uri="{FF2B5EF4-FFF2-40B4-BE49-F238E27FC236}">
                <a16:creationId xmlns:a16="http://schemas.microsoft.com/office/drawing/2014/main" id="{3A1C89DD-CAE2-42B2-9B84-4F18BA12C13B}"/>
              </a:ext>
            </a:extLst>
          </p:cNvPr>
          <p:cNvSpPr/>
          <p:nvPr/>
        </p:nvSpPr>
        <p:spPr>
          <a:xfrm>
            <a:off x="238019" y="5521115"/>
            <a:ext cx="4261018" cy="1200361"/>
          </a:xfrm>
          <a:prstGeom prst="roundRect">
            <a:avLst>
              <a:gd name="adj" fmla="val 9194"/>
            </a:avLst>
          </a:prstGeom>
          <a:solidFill>
            <a:schemeClr val="accent6">
              <a:lumMod val="40000"/>
              <a:lumOff val="60000"/>
            </a:schemeClr>
          </a:solidFill>
          <a:ln w="6350">
            <a:headEnd type="triangle"/>
          </a:ln>
        </p:spPr>
        <p:style>
          <a:lnRef idx="1">
            <a:schemeClr val="dk1"/>
          </a:lnRef>
          <a:fillRef idx="0">
            <a:schemeClr val="dk1"/>
          </a:fillRef>
          <a:effectRef idx="0">
            <a:schemeClr val="dk1"/>
          </a:effectRef>
          <a:fontRef idx="minor">
            <a:schemeClr val="tx1"/>
          </a:fontRef>
        </p:style>
        <p:txBody>
          <a:bodyPr rtlCol="0" anchor="t"/>
          <a:lstStyle/>
          <a:p>
            <a:pPr marL="216000" indent="-216000">
              <a:buFont typeface="Wingdings" panose="05000000000000000000" pitchFamily="2" charset="2"/>
              <a:buChar char="l"/>
            </a:pPr>
            <a:r>
              <a:rPr lang="ja-JP" altLang="en-US" sz="1400" b="1" dirty="0">
                <a:latin typeface="Meiryo UI" panose="020B0604030504040204" pitchFamily="50" charset="-128"/>
                <a:ea typeface="Meiryo UI" panose="020B0604030504040204" pitchFamily="50" charset="-128"/>
              </a:rPr>
              <a:t>大阪府と能登半島は南北にほぼ同程度の距離。</a:t>
            </a:r>
            <a:endParaRPr lang="en-US" altLang="ja-JP" sz="1400" b="1" dirty="0">
              <a:latin typeface="Meiryo UI" panose="020B0604030504040204" pitchFamily="50" charset="-128"/>
              <a:ea typeface="Meiryo UI" panose="020B0604030504040204" pitchFamily="50" charset="-128"/>
            </a:endParaRPr>
          </a:p>
          <a:p>
            <a:pPr marL="216000" indent="-216000">
              <a:buFont typeface="Wingdings" panose="05000000000000000000" pitchFamily="2" charset="2"/>
              <a:buChar char="l"/>
            </a:pPr>
            <a:r>
              <a:rPr lang="ja-JP" altLang="en-US" sz="1400" b="1" dirty="0">
                <a:latin typeface="Meiryo UI" panose="020B0604030504040204" pitchFamily="50" charset="-128"/>
                <a:ea typeface="Meiryo UI" panose="020B0604030504040204" pitchFamily="50" charset="-128"/>
              </a:rPr>
              <a:t>能登半島は山地部が多いことに比較し、大阪府は平野部が多く、可住地面積割合が高い。</a:t>
            </a:r>
            <a:endParaRPr lang="en-US" altLang="ja-JP" sz="1400" b="1" dirty="0">
              <a:latin typeface="Meiryo UI" panose="020B0604030504040204" pitchFamily="50" charset="-128"/>
              <a:ea typeface="Meiryo UI" panose="020B0604030504040204" pitchFamily="50" charset="-128"/>
            </a:endParaRPr>
          </a:p>
          <a:p>
            <a:pPr marL="216000" indent="-216000">
              <a:buFont typeface="Wingdings" panose="05000000000000000000" pitchFamily="2" charset="2"/>
              <a:buChar char="l"/>
            </a:pPr>
            <a:r>
              <a:rPr lang="ja-JP" altLang="en-US" sz="1400" b="1" dirty="0">
                <a:latin typeface="Meiryo UI" panose="020B0604030504040204" pitchFamily="50" charset="-128"/>
                <a:ea typeface="Meiryo UI" panose="020B0604030504040204" pitchFamily="50" charset="-128"/>
              </a:rPr>
              <a:t>高齢化率は同程度であるが、被害が大きかった奥能登</a:t>
            </a:r>
            <a:r>
              <a:rPr lang="en-US" altLang="ja-JP" sz="1400" b="1" dirty="0">
                <a:latin typeface="Meiryo UI" panose="020B0604030504040204" pitchFamily="50" charset="-128"/>
                <a:ea typeface="Meiryo UI" panose="020B0604030504040204" pitchFamily="50" charset="-128"/>
              </a:rPr>
              <a:t>6</a:t>
            </a:r>
            <a:r>
              <a:rPr lang="ja-JP" altLang="en-US" sz="1400" b="1" dirty="0">
                <a:latin typeface="Meiryo UI" panose="020B0604030504040204" pitchFamily="50" charset="-128"/>
                <a:ea typeface="Meiryo UI" panose="020B0604030504040204" pitchFamily="50" charset="-128"/>
              </a:rPr>
              <a:t>市町の高齢化率は非常に高い。</a:t>
            </a:r>
            <a:endParaRPr lang="en-US" altLang="ja-JP" sz="1400" b="1" dirty="0">
              <a:latin typeface="Meiryo UI" panose="020B0604030504040204" pitchFamily="50" charset="-128"/>
              <a:ea typeface="Meiryo UI" panose="020B0604030504040204" pitchFamily="50" charset="-128"/>
            </a:endParaRPr>
          </a:p>
        </p:txBody>
      </p:sp>
      <p:graphicFrame>
        <p:nvGraphicFramePr>
          <p:cNvPr id="4" name="オブジェクト 3">
            <a:extLst>
              <a:ext uri="{FF2B5EF4-FFF2-40B4-BE49-F238E27FC236}">
                <a16:creationId xmlns:a16="http://schemas.microsoft.com/office/drawing/2014/main" id="{3EC865B0-7D7E-4120-8F89-EF277C38FCDA}"/>
              </a:ext>
            </a:extLst>
          </p:cNvPr>
          <p:cNvGraphicFramePr>
            <a:graphicFrameLocks noChangeAspect="1"/>
          </p:cNvGraphicFramePr>
          <p:nvPr>
            <p:extLst>
              <p:ext uri="{D42A27DB-BD31-4B8C-83A1-F6EECF244321}">
                <p14:modId xmlns:p14="http://schemas.microsoft.com/office/powerpoint/2010/main" val="1237243048"/>
              </p:ext>
            </p:extLst>
          </p:nvPr>
        </p:nvGraphicFramePr>
        <p:xfrm>
          <a:off x="4611166" y="5480051"/>
          <a:ext cx="4327525" cy="1241425"/>
        </p:xfrm>
        <a:graphic>
          <a:graphicData uri="http://schemas.openxmlformats.org/presentationml/2006/ole">
            <mc:AlternateContent xmlns:mc="http://schemas.openxmlformats.org/markup-compatibility/2006">
              <mc:Choice xmlns:v="urn:schemas-microsoft-com:vml" Requires="v">
                <p:oleObj spid="_x0000_s1098" name="Worksheet" r:id="rId5" imgW="4328302" imgH="1241883" progId="Excel.Sheet.12">
                  <p:embed/>
                </p:oleObj>
              </mc:Choice>
              <mc:Fallback>
                <p:oleObj name="Worksheet" r:id="rId5" imgW="4328302" imgH="1241883" progId="Excel.Sheet.12">
                  <p:embed/>
                  <p:pic>
                    <p:nvPicPr>
                      <p:cNvPr id="0" name=""/>
                      <p:cNvPicPr/>
                      <p:nvPr/>
                    </p:nvPicPr>
                    <p:blipFill>
                      <a:blip r:embed="rId6"/>
                      <a:stretch>
                        <a:fillRect/>
                      </a:stretch>
                    </p:blipFill>
                    <p:spPr>
                      <a:xfrm>
                        <a:off x="4611166" y="5480051"/>
                        <a:ext cx="4327525" cy="1241425"/>
                      </a:xfrm>
                      <a:prstGeom prst="rect">
                        <a:avLst/>
                      </a:prstGeom>
                      <a:solidFill>
                        <a:schemeClr val="bg1"/>
                      </a:solidFill>
                    </p:spPr>
                  </p:pic>
                </p:oleObj>
              </mc:Fallback>
            </mc:AlternateContent>
          </a:graphicData>
        </a:graphic>
      </p:graphicFrame>
      <p:sp>
        <p:nvSpPr>
          <p:cNvPr id="7" name="スライド番号プレースホルダー 6">
            <a:extLst>
              <a:ext uri="{FF2B5EF4-FFF2-40B4-BE49-F238E27FC236}">
                <a16:creationId xmlns:a16="http://schemas.microsoft.com/office/drawing/2014/main" id="{71FBF474-1C98-EB9A-2A21-07D2E6FF9C7B}"/>
              </a:ext>
            </a:extLst>
          </p:cNvPr>
          <p:cNvSpPr>
            <a:spLocks noGrp="1"/>
          </p:cNvSpPr>
          <p:nvPr>
            <p:ph type="sldNum" sz="quarter" idx="12"/>
          </p:nvPr>
        </p:nvSpPr>
        <p:spPr>
          <a:xfrm>
            <a:off x="7019390" y="6356351"/>
            <a:ext cx="2057400" cy="365125"/>
          </a:xfrm>
        </p:spPr>
        <p:txBody>
          <a:bodyPr/>
          <a:lstStyle/>
          <a:p>
            <a:fld id="{72ACC13A-C490-4578-9842-9594D494F206}" type="slidenum">
              <a:rPr kumimoji="1" lang="ja-JP" altLang="en-US" sz="1200" smtClean="0">
                <a:latin typeface="Meiryo UI" panose="020B0604030504040204" pitchFamily="50" charset="-128"/>
                <a:ea typeface="Meiryo UI" panose="020B0604030504040204" pitchFamily="50" charset="-128"/>
              </a:rPr>
              <a:t>8</a:t>
            </a:fld>
            <a:endParaRPr kumimoji="1" lang="ja-JP" altLang="en-US" sz="12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6240210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88A302-88DE-F06C-96D2-1D167A349C7C}"/>
            </a:ext>
          </a:extLst>
        </p:cNvPr>
        <p:cNvGrpSpPr/>
        <p:nvPr/>
      </p:nvGrpSpPr>
      <p:grpSpPr>
        <a:xfrm>
          <a:off x="0" y="0"/>
          <a:ext cx="0" cy="0"/>
          <a:chOff x="0" y="0"/>
          <a:chExt cx="0" cy="0"/>
        </a:xfrm>
      </p:grpSpPr>
      <p:sp>
        <p:nvSpPr>
          <p:cNvPr id="2" name="正方形/長方形 1">
            <a:extLst>
              <a:ext uri="{FF2B5EF4-FFF2-40B4-BE49-F238E27FC236}">
                <a16:creationId xmlns:a16="http://schemas.microsoft.com/office/drawing/2014/main" id="{A87019B3-A325-037B-400A-BB0D902C76AC}"/>
              </a:ext>
            </a:extLst>
          </p:cNvPr>
          <p:cNvSpPr/>
          <p:nvPr/>
        </p:nvSpPr>
        <p:spPr>
          <a:xfrm>
            <a:off x="0" y="0"/>
            <a:ext cx="9144000" cy="425003"/>
          </a:xfrm>
          <a:prstGeom prst="rect">
            <a:avLst/>
          </a:prstGeom>
          <a:gradFill>
            <a:gsLst>
              <a:gs pos="0">
                <a:schemeClr val="accent1">
                  <a:lumMod val="5000"/>
                  <a:lumOff val="95000"/>
                </a:schemeClr>
              </a:gs>
              <a:gs pos="75000">
                <a:srgbClr val="00B050"/>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dirty="0">
                <a:latin typeface="Meiryo UI" panose="020B0604030504040204" pitchFamily="50" charset="-128"/>
                <a:ea typeface="Meiryo UI" panose="020B0604030504040204" pitchFamily="50" charset="-128"/>
              </a:rPr>
              <a:t>２．能登半島地震を踏まえた大阪府の取組</a:t>
            </a:r>
            <a:endParaRPr kumimoji="1" lang="ja-JP" altLang="en-US" sz="2000" dirty="0">
              <a:latin typeface="Meiryo UI" panose="020B0604030504040204" pitchFamily="50" charset="-128"/>
              <a:ea typeface="Meiryo UI" panose="020B0604030504040204" pitchFamily="50" charset="-128"/>
            </a:endParaRPr>
          </a:p>
        </p:txBody>
      </p:sp>
      <p:sp>
        <p:nvSpPr>
          <p:cNvPr id="7" name="スライド番号プレースホルダー 6">
            <a:extLst>
              <a:ext uri="{FF2B5EF4-FFF2-40B4-BE49-F238E27FC236}">
                <a16:creationId xmlns:a16="http://schemas.microsoft.com/office/drawing/2014/main" id="{71FBF474-1C98-EB9A-2A21-07D2E6FF9C7B}"/>
              </a:ext>
            </a:extLst>
          </p:cNvPr>
          <p:cNvSpPr>
            <a:spLocks noGrp="1"/>
          </p:cNvSpPr>
          <p:nvPr>
            <p:ph type="sldNum" sz="quarter" idx="12"/>
          </p:nvPr>
        </p:nvSpPr>
        <p:spPr>
          <a:xfrm>
            <a:off x="7019390" y="6356351"/>
            <a:ext cx="2057400" cy="365125"/>
          </a:xfrm>
        </p:spPr>
        <p:txBody>
          <a:bodyPr/>
          <a:lstStyle/>
          <a:p>
            <a:fld id="{72ACC13A-C490-4578-9842-9594D494F206}" type="slidenum">
              <a:rPr kumimoji="1" lang="ja-JP" altLang="en-US" sz="1200" smtClean="0">
                <a:latin typeface="Meiryo UI" panose="020B0604030504040204" pitchFamily="50" charset="-128"/>
                <a:ea typeface="Meiryo UI" panose="020B0604030504040204" pitchFamily="50" charset="-128"/>
              </a:rPr>
              <a:t>9</a:t>
            </a:fld>
            <a:endParaRPr kumimoji="1" lang="ja-JP" altLang="en-US" sz="1200" dirty="0">
              <a:latin typeface="Meiryo UI" panose="020B0604030504040204" pitchFamily="50" charset="-128"/>
              <a:ea typeface="Meiryo UI" panose="020B0604030504040204" pitchFamily="50" charset="-128"/>
            </a:endParaRPr>
          </a:p>
        </p:txBody>
      </p:sp>
      <p:sp>
        <p:nvSpPr>
          <p:cNvPr id="5" name="正方形/長方形 4">
            <a:extLst>
              <a:ext uri="{FF2B5EF4-FFF2-40B4-BE49-F238E27FC236}">
                <a16:creationId xmlns:a16="http://schemas.microsoft.com/office/drawing/2014/main" id="{9A7C9C43-8714-01F1-B5AC-7CB80B438BA1}"/>
              </a:ext>
            </a:extLst>
          </p:cNvPr>
          <p:cNvSpPr/>
          <p:nvPr/>
        </p:nvSpPr>
        <p:spPr>
          <a:xfrm>
            <a:off x="140043" y="634314"/>
            <a:ext cx="8863914" cy="6145427"/>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角丸四角形 15">
            <a:extLst>
              <a:ext uri="{FF2B5EF4-FFF2-40B4-BE49-F238E27FC236}">
                <a16:creationId xmlns:a16="http://schemas.microsoft.com/office/drawing/2014/main" id="{B6A041F6-9A0E-6135-698E-B28A1554E0D0}"/>
              </a:ext>
            </a:extLst>
          </p:cNvPr>
          <p:cNvSpPr/>
          <p:nvPr/>
        </p:nvSpPr>
        <p:spPr>
          <a:xfrm>
            <a:off x="67210" y="480601"/>
            <a:ext cx="3951117" cy="321972"/>
          </a:xfrm>
          <a:prstGeom prst="roundRect">
            <a:avLst>
              <a:gd name="adj" fmla="val 20973"/>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latin typeface="Meiryo UI" panose="020B0604030504040204" pitchFamily="50" charset="-128"/>
                <a:ea typeface="Meiryo UI" panose="020B0604030504040204" pitchFamily="50" charset="-128"/>
              </a:rPr>
              <a:t>能登半島地震における大阪府の被災地支援</a:t>
            </a:r>
          </a:p>
        </p:txBody>
      </p:sp>
      <p:pic>
        <p:nvPicPr>
          <p:cNvPr id="3" name="図 2">
            <a:extLst>
              <a:ext uri="{FF2B5EF4-FFF2-40B4-BE49-F238E27FC236}">
                <a16:creationId xmlns:a16="http://schemas.microsoft.com/office/drawing/2014/main" id="{C751E888-A499-4523-A173-ECEA516D58C1}"/>
              </a:ext>
            </a:extLst>
          </p:cNvPr>
          <p:cNvPicPr>
            <a:picLocks noChangeAspect="1"/>
          </p:cNvPicPr>
          <p:nvPr/>
        </p:nvPicPr>
        <p:blipFill>
          <a:blip r:embed="rId3"/>
          <a:stretch>
            <a:fillRect/>
          </a:stretch>
        </p:blipFill>
        <p:spPr>
          <a:xfrm>
            <a:off x="594417" y="1094891"/>
            <a:ext cx="7955165" cy="5752949"/>
          </a:xfrm>
          <a:prstGeom prst="rect">
            <a:avLst/>
          </a:prstGeom>
        </p:spPr>
      </p:pic>
      <p:sp>
        <p:nvSpPr>
          <p:cNvPr id="21" name="正方形/長方形 20">
            <a:extLst>
              <a:ext uri="{FF2B5EF4-FFF2-40B4-BE49-F238E27FC236}">
                <a16:creationId xmlns:a16="http://schemas.microsoft.com/office/drawing/2014/main" id="{43D2CF1D-799C-4CEB-BA8D-80B668161C66}"/>
              </a:ext>
            </a:extLst>
          </p:cNvPr>
          <p:cNvSpPr/>
          <p:nvPr/>
        </p:nvSpPr>
        <p:spPr>
          <a:xfrm>
            <a:off x="227230" y="858171"/>
            <a:ext cx="1624430" cy="2813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1200"/>
              </a:spcAft>
            </a:pPr>
            <a:r>
              <a:rPr kumimoji="1" lang="ja-JP" altLang="en-US" sz="1400" b="1" dirty="0">
                <a:solidFill>
                  <a:schemeClr val="tx1"/>
                </a:solidFill>
                <a:latin typeface="Meiryo UI" panose="020B0604030504040204" pitchFamily="50" charset="-128"/>
                <a:ea typeface="Meiryo UI" panose="020B0604030504040204" pitchFamily="50" charset="-128"/>
              </a:rPr>
              <a:t>  短期の人的支援</a:t>
            </a:r>
          </a:p>
        </p:txBody>
      </p:sp>
      <p:sp>
        <p:nvSpPr>
          <p:cNvPr id="24" name="正方形/長方形 23">
            <a:extLst>
              <a:ext uri="{FF2B5EF4-FFF2-40B4-BE49-F238E27FC236}">
                <a16:creationId xmlns:a16="http://schemas.microsoft.com/office/drawing/2014/main" id="{8A0D2857-8873-457D-A4A5-68DA17BCC087}"/>
              </a:ext>
            </a:extLst>
          </p:cNvPr>
          <p:cNvSpPr/>
          <p:nvPr/>
        </p:nvSpPr>
        <p:spPr>
          <a:xfrm>
            <a:off x="5760720" y="885580"/>
            <a:ext cx="3156049" cy="2788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spcAft>
                <a:spcPts val="600"/>
              </a:spcAft>
            </a:pPr>
            <a:r>
              <a:rPr kumimoji="1" lang="ja-JP" altLang="en-US" sz="1000" dirty="0">
                <a:solidFill>
                  <a:schemeClr val="tx1"/>
                </a:solidFill>
                <a:latin typeface="Meiryo UI" panose="020B0604030504040204" pitchFamily="50" charset="-128"/>
                <a:ea typeface="Meiryo UI" panose="020B0604030504040204" pitchFamily="50" charset="-128"/>
              </a:rPr>
              <a:t>第</a:t>
            </a:r>
            <a:r>
              <a:rPr kumimoji="1" lang="en-US" altLang="ja-JP" sz="1000" dirty="0">
                <a:solidFill>
                  <a:schemeClr val="tx1"/>
                </a:solidFill>
                <a:latin typeface="Meiryo UI" panose="020B0604030504040204" pitchFamily="50" charset="-128"/>
                <a:ea typeface="Meiryo UI" panose="020B0604030504040204" pitchFamily="50" charset="-128"/>
              </a:rPr>
              <a:t>5</a:t>
            </a:r>
            <a:r>
              <a:rPr kumimoji="1" lang="ja-JP" altLang="en-US" sz="1000" dirty="0">
                <a:solidFill>
                  <a:schemeClr val="tx1"/>
                </a:solidFill>
                <a:latin typeface="Meiryo UI" panose="020B0604030504040204" pitchFamily="50" charset="-128"/>
                <a:ea typeface="Meiryo UI" panose="020B0604030504040204" pitchFamily="50" charset="-128"/>
              </a:rPr>
              <a:t>回大阪府災害等支援対策本部会議資料より抜粋</a:t>
            </a:r>
          </a:p>
        </p:txBody>
      </p:sp>
    </p:spTree>
    <p:extLst>
      <p:ext uri="{BB962C8B-B14F-4D97-AF65-F5344CB8AC3E}">
        <p14:creationId xmlns:p14="http://schemas.microsoft.com/office/powerpoint/2010/main" val="878900223"/>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19050">
          <a:solidFill>
            <a:schemeClr val="tx1"/>
          </a:solidFill>
          <a:tailEnd type="triangle"/>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7EF686A963DC974EAA6C001AC047530C" ma:contentTypeVersion="14" ma:contentTypeDescription="新しいドキュメントを作成します。" ma:contentTypeScope="" ma:versionID="a1b81a4796804d6d99d61996169b65f5">
  <xsd:schema xmlns:xsd="http://www.w3.org/2001/XMLSchema" xmlns:xs="http://www.w3.org/2001/XMLSchema" xmlns:p="http://schemas.microsoft.com/office/2006/metadata/properties" xmlns:ns2="87227a4b-3d98-4409-9b58-39c72dcd56ea" xmlns:ns3="08eb2221-3c31-4ea1-ab60-d0e1851723d9" targetNamespace="http://schemas.microsoft.com/office/2006/metadata/properties" ma:root="true" ma:fieldsID="71308fbf992036c29bf11fe300f5e588" ns2:_="" ns3:_="">
    <xsd:import namespace="87227a4b-3d98-4409-9b58-39c72dcd56ea"/>
    <xsd:import namespace="08eb2221-3c31-4ea1-ab60-d0e1851723d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lcf76f155ced4ddcb4097134ff3c332f" minOccurs="0"/>
                <xsd:element ref="ns3:TaxCatchAll" minOccurs="0"/>
                <xsd:element ref="ns2:MediaLengthInSecond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7227a4b-3d98-4409-9b58-39c72dcd56e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lcf76f155ced4ddcb4097134ff3c332f" ma:index="18" nillable="true" ma:taxonomy="true" ma:internalName="lcf76f155ced4ddcb4097134ff3c332f" ma:taxonomyFieldName="MediaServiceImageTags" ma:displayName="画像タグ" ma:readOnly="false" ma:fieldId="{5cf76f15-5ced-4ddc-b409-7134ff3c332f}" ma:taxonomyMulti="true" ma:sspId="e801979b-106c-4c7b-aeaf-b398830646b5" ma:termSetId="09814cd3-568e-fe90-9814-8d621ff8fb84" ma:anchorId="fba54fb3-c3e1-fe81-a776-ca4b69148c4d" ma:open="true" ma:isKeyword="false">
      <xsd:complexType>
        <xsd:sequence>
          <xsd:element ref="pc:Terms" minOccurs="0" maxOccurs="1"/>
        </xsd:sequence>
      </xsd:complexType>
    </xsd:element>
    <xsd:element name="MediaLengthInSeconds" ma:index="20" nillable="true" ma:displayName="MediaLengthInSeconds" ma:hidden="true" ma:internalName="MediaLengthInSeconds" ma:readOnly="true">
      <xsd:simpleType>
        <xsd:restriction base="dms:Unknow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8eb2221-3c31-4ea1-ab60-d0e1851723d9" elementFormDefault="qualified">
    <xsd:import namespace="http://schemas.microsoft.com/office/2006/documentManagement/types"/>
    <xsd:import namespace="http://schemas.microsoft.com/office/infopath/2007/PartnerControls"/>
    <xsd:element name="SharedWithUsers" ma:index="15"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共有相手の詳細情報" ma:internalName="SharedWithDetails" ma:readOnly="true">
      <xsd:simpleType>
        <xsd:restriction base="dms:Note">
          <xsd:maxLength value="255"/>
        </xsd:restriction>
      </xsd:simpleType>
    </xsd:element>
    <xsd:element name="TaxCatchAll" ma:index="19" nillable="true" ma:displayName="Taxonomy Catch All Column" ma:hidden="true" ma:list="{17699161-78b9-4206-a29b-a3cfabb7e07c}" ma:internalName="TaxCatchAll" ma:showField="CatchAllData" ma:web="08eb2221-3c31-4ea1-ab60-d0e1851723d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EF49511-CA80-4E09-985D-F58376E6FA65}">
  <ds:schemaRefs>
    <ds:schemaRef ds:uri="http://schemas.microsoft.com/sharepoint/v3/contenttype/forms"/>
  </ds:schemaRefs>
</ds:datastoreItem>
</file>

<file path=customXml/itemProps2.xml><?xml version="1.0" encoding="utf-8"?>
<ds:datastoreItem xmlns:ds="http://schemas.openxmlformats.org/officeDocument/2006/customXml" ds:itemID="{7E14508E-08A6-4CFE-AAB5-D8E7CEFE49D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7227a4b-3d98-4409-9b58-39c72dcd56ea"/>
    <ds:schemaRef ds:uri="08eb2221-3c31-4ea1-ab60-d0e1851723d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43159</TotalTime>
  <Words>6564</Words>
  <Application>Microsoft Office PowerPoint</Application>
  <PresentationFormat>画面に合わせる (4:3)</PresentationFormat>
  <Paragraphs>1110</Paragraphs>
  <Slides>29</Slides>
  <Notes>28</Notes>
  <HiddenSlides>0</HiddenSlides>
  <MMClips>0</MMClips>
  <ScaleCrop>false</ScaleCrop>
  <HeadingPairs>
    <vt:vector size="8" baseType="variant">
      <vt:variant>
        <vt:lpstr>使用されているフォント</vt:lpstr>
      </vt:variant>
      <vt:variant>
        <vt:i4>11</vt:i4>
      </vt:variant>
      <vt:variant>
        <vt:lpstr>テーマ</vt:lpstr>
      </vt:variant>
      <vt:variant>
        <vt:i4>1</vt:i4>
      </vt:variant>
      <vt:variant>
        <vt:lpstr>埋め込まれた OLE サーバー</vt:lpstr>
      </vt:variant>
      <vt:variant>
        <vt:i4>1</vt:i4>
      </vt:variant>
      <vt:variant>
        <vt:lpstr>スライド タイトル</vt:lpstr>
      </vt:variant>
      <vt:variant>
        <vt:i4>29</vt:i4>
      </vt:variant>
    </vt:vector>
  </HeadingPairs>
  <TitlesOfParts>
    <vt:vector size="42" baseType="lpstr">
      <vt:lpstr>BIZ UDPゴシック</vt:lpstr>
      <vt:lpstr>BIZ UDP明朝 Medium</vt:lpstr>
      <vt:lpstr>Meiryo UI</vt:lpstr>
      <vt:lpstr>ＭＳ Ｐゴシック</vt:lpstr>
      <vt:lpstr>ＭＳ ゴシック</vt:lpstr>
      <vt:lpstr>UD デジタル 教科書体 NK-R</vt:lpstr>
      <vt:lpstr>游ゴシック</vt:lpstr>
      <vt:lpstr>游ゴシック Light</vt:lpstr>
      <vt:lpstr>Arial</vt:lpstr>
      <vt:lpstr>Calibri</vt:lpstr>
      <vt:lpstr>Wingdings</vt:lpstr>
      <vt:lpstr>Office テーマ</vt:lpstr>
      <vt:lpstr>Worksheet</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AE0441</dc:creator>
  <cp:lastModifiedBy>大久保　賢人</cp:lastModifiedBy>
  <cp:revision>1794</cp:revision>
  <cp:lastPrinted>2024-11-01T02:43:03Z</cp:lastPrinted>
  <dcterms:created xsi:type="dcterms:W3CDTF">2013-03-11T01:13:33Z</dcterms:created>
  <dcterms:modified xsi:type="dcterms:W3CDTF">2024-11-07T05:25:14Z</dcterms:modified>
</cp:coreProperties>
</file>