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4"/>
  </p:notesMasterIdLst>
  <p:sldIdLst>
    <p:sldId id="257" r:id="rId2"/>
    <p:sldId id="931" r:id="rId3"/>
    <p:sldId id="586" r:id="rId4"/>
    <p:sldId id="588" r:id="rId5"/>
    <p:sldId id="587" r:id="rId6"/>
    <p:sldId id="589" r:id="rId7"/>
    <p:sldId id="932" r:id="rId8"/>
    <p:sldId id="265" r:id="rId9"/>
    <p:sldId id="595" r:id="rId10"/>
    <p:sldId id="597" r:id="rId11"/>
    <p:sldId id="598" r:id="rId12"/>
    <p:sldId id="596" r:id="rId13"/>
    <p:sldId id="600" r:id="rId14"/>
    <p:sldId id="593" r:id="rId15"/>
    <p:sldId id="599" r:id="rId16"/>
    <p:sldId id="591" r:id="rId17"/>
    <p:sldId id="965" r:id="rId18"/>
    <p:sldId id="933" r:id="rId19"/>
    <p:sldId id="590" r:id="rId20"/>
    <p:sldId id="606" r:id="rId21"/>
    <p:sldId id="601" r:id="rId22"/>
    <p:sldId id="602" r:id="rId23"/>
    <p:sldId id="603" r:id="rId24"/>
    <p:sldId id="604" r:id="rId25"/>
    <p:sldId id="605" r:id="rId26"/>
    <p:sldId id="607" r:id="rId27"/>
    <p:sldId id="608" r:id="rId28"/>
    <p:sldId id="609" r:id="rId29"/>
    <p:sldId id="610" r:id="rId30"/>
    <p:sldId id="611" r:id="rId31"/>
    <p:sldId id="612" r:id="rId32"/>
    <p:sldId id="952" r:id="rId33"/>
    <p:sldId id="613" r:id="rId34"/>
    <p:sldId id="615" r:id="rId35"/>
    <p:sldId id="614" r:id="rId36"/>
    <p:sldId id="946" r:id="rId37"/>
    <p:sldId id="947" r:id="rId38"/>
    <p:sldId id="948" r:id="rId39"/>
    <p:sldId id="949" r:id="rId40"/>
    <p:sldId id="950" r:id="rId41"/>
    <p:sldId id="951" r:id="rId42"/>
    <p:sldId id="944" r:id="rId43"/>
    <p:sldId id="953" r:id="rId44"/>
    <p:sldId id="954" r:id="rId45"/>
    <p:sldId id="935" r:id="rId46"/>
    <p:sldId id="936" r:id="rId47"/>
    <p:sldId id="937" r:id="rId48"/>
    <p:sldId id="938" r:id="rId49"/>
    <p:sldId id="939" r:id="rId50"/>
    <p:sldId id="961" r:id="rId51"/>
    <p:sldId id="960" r:id="rId52"/>
    <p:sldId id="959" r:id="rId53"/>
    <p:sldId id="958" r:id="rId54"/>
    <p:sldId id="941" r:id="rId55"/>
    <p:sldId id="962" r:id="rId56"/>
    <p:sldId id="956" r:id="rId57"/>
    <p:sldId id="942" r:id="rId58"/>
    <p:sldId id="963" r:id="rId59"/>
    <p:sldId id="957" r:id="rId60"/>
    <p:sldId id="945" r:id="rId61"/>
    <p:sldId id="943" r:id="rId62"/>
    <p:sldId id="964" r:id="rId6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CC"/>
    <a:srgbClr val="FF3300"/>
    <a:srgbClr val="FF6600"/>
    <a:srgbClr val="FFCC99"/>
    <a:srgbClr val="FF7C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2937" autoAdjust="0"/>
  </p:normalViewPr>
  <p:slideViewPr>
    <p:cSldViewPr snapToGrid="0">
      <p:cViewPr varScale="1">
        <p:scale>
          <a:sx n="107" d="100"/>
          <a:sy n="107" d="100"/>
        </p:scale>
        <p:origin x="2016" y="84"/>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3ACC0AA-2636-420A-A8A1-1769E1970182}"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5D09EB6-F18F-48A2-931C-0D6C3FBBE2B1}" type="slidenum">
              <a:rPr kumimoji="1" lang="ja-JP" altLang="en-US" smtClean="0"/>
              <a:t>‹#›</a:t>
            </a:fld>
            <a:endParaRPr kumimoji="1" lang="ja-JP" altLang="en-US"/>
          </a:p>
        </p:txBody>
      </p:sp>
    </p:spTree>
    <p:extLst>
      <p:ext uri="{BB962C8B-B14F-4D97-AF65-F5344CB8AC3E}">
        <p14:creationId xmlns:p14="http://schemas.microsoft.com/office/powerpoint/2010/main" val="38439119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a:t>
            </a:fld>
            <a:endParaRPr lang="ja-JP" altLang="en-US"/>
          </a:p>
        </p:txBody>
      </p:sp>
    </p:spTree>
    <p:extLst>
      <p:ext uri="{BB962C8B-B14F-4D97-AF65-F5344CB8AC3E}">
        <p14:creationId xmlns:p14="http://schemas.microsoft.com/office/powerpoint/2010/main" val="411616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9383-0738-0BEB-67D1-6128B254AB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678B52-C6BA-3A90-295A-0D0060F1F6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314A9A-2227-F648-6748-6A8E161A41A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DE877D-F808-9BDA-77AE-2B10C8072D43}"/>
              </a:ext>
            </a:extLst>
          </p:cNvPr>
          <p:cNvSpPr>
            <a:spLocks noGrp="1"/>
          </p:cNvSpPr>
          <p:nvPr>
            <p:ph type="sldNum" sz="quarter" idx="5"/>
          </p:nvPr>
        </p:nvSpPr>
        <p:spPr/>
        <p:txBody>
          <a:bodyPr/>
          <a:lstStyle/>
          <a:p>
            <a:fld id="{35D09EB6-F18F-48A2-931C-0D6C3FBBE2B1}" type="slidenum">
              <a:rPr kumimoji="1" lang="ja-JP" altLang="en-US" smtClean="0"/>
              <a:t>57</a:t>
            </a:fld>
            <a:endParaRPr kumimoji="1" lang="ja-JP" altLang="en-US"/>
          </a:p>
        </p:txBody>
      </p:sp>
    </p:spTree>
    <p:extLst>
      <p:ext uri="{BB962C8B-B14F-4D97-AF65-F5344CB8AC3E}">
        <p14:creationId xmlns:p14="http://schemas.microsoft.com/office/powerpoint/2010/main" val="20762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2937-57AA-ADA8-B85F-F5C591F2FA2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29964D-381B-A298-C6B6-C7B7AE9209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7FEC5A-74D7-3006-8237-BA2E7C48D52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8DBB3FA-B9EE-DA93-AEDE-8A16CF011A8A}"/>
              </a:ext>
            </a:extLst>
          </p:cNvPr>
          <p:cNvSpPr>
            <a:spLocks noGrp="1"/>
          </p:cNvSpPr>
          <p:nvPr>
            <p:ph type="sldNum" sz="quarter" idx="5"/>
          </p:nvPr>
        </p:nvSpPr>
        <p:spPr/>
        <p:txBody>
          <a:bodyPr/>
          <a:lstStyle/>
          <a:p>
            <a:fld id="{35D09EB6-F18F-48A2-931C-0D6C3FBBE2B1}" type="slidenum">
              <a:rPr kumimoji="1" lang="ja-JP" altLang="en-US" smtClean="0"/>
              <a:t>58</a:t>
            </a:fld>
            <a:endParaRPr kumimoji="1" lang="ja-JP" altLang="en-US"/>
          </a:p>
        </p:txBody>
      </p:sp>
    </p:spTree>
    <p:extLst>
      <p:ext uri="{BB962C8B-B14F-4D97-AF65-F5344CB8AC3E}">
        <p14:creationId xmlns:p14="http://schemas.microsoft.com/office/powerpoint/2010/main" val="253382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237C-0899-A053-C0F4-576AD239AA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735891-E42B-D354-27B3-A10B1EAC63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2AACA6-40DF-C9EA-31AE-FE8DF3A2E62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A0F8EB-DA1E-7E28-C5E5-BB2C5A8CBDAD}"/>
              </a:ext>
            </a:extLst>
          </p:cNvPr>
          <p:cNvSpPr>
            <a:spLocks noGrp="1"/>
          </p:cNvSpPr>
          <p:nvPr>
            <p:ph type="sldNum" sz="quarter" idx="5"/>
          </p:nvPr>
        </p:nvSpPr>
        <p:spPr/>
        <p:txBody>
          <a:bodyPr/>
          <a:lstStyle/>
          <a:p>
            <a:fld id="{35D09EB6-F18F-48A2-931C-0D6C3FBBE2B1}" type="slidenum">
              <a:rPr kumimoji="1" lang="ja-JP" altLang="en-US" smtClean="0"/>
              <a:t>59</a:t>
            </a:fld>
            <a:endParaRPr kumimoji="1" lang="ja-JP" altLang="en-US"/>
          </a:p>
        </p:txBody>
      </p:sp>
    </p:spTree>
    <p:extLst>
      <p:ext uri="{BB962C8B-B14F-4D97-AF65-F5344CB8AC3E}">
        <p14:creationId xmlns:p14="http://schemas.microsoft.com/office/powerpoint/2010/main" val="138803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32B3-6C82-DE3B-374E-7CD9D5A87A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58DEEF-0288-2605-0B69-C2D4239950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389CF1-AE5A-B443-1C20-EE43D79E4EA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63792C0-F16F-431C-E22C-1383145B6B93}"/>
              </a:ext>
            </a:extLst>
          </p:cNvPr>
          <p:cNvSpPr>
            <a:spLocks noGrp="1"/>
          </p:cNvSpPr>
          <p:nvPr>
            <p:ph type="sldNum" sz="quarter" idx="5"/>
          </p:nvPr>
        </p:nvSpPr>
        <p:spPr/>
        <p:txBody>
          <a:bodyPr/>
          <a:lstStyle/>
          <a:p>
            <a:fld id="{35D09EB6-F18F-48A2-931C-0D6C3FBBE2B1}" type="slidenum">
              <a:rPr kumimoji="1" lang="ja-JP" altLang="en-US" smtClean="0"/>
              <a:t>60</a:t>
            </a:fld>
            <a:endParaRPr kumimoji="1" lang="ja-JP" altLang="en-US"/>
          </a:p>
        </p:txBody>
      </p:sp>
    </p:spTree>
    <p:extLst>
      <p:ext uri="{BB962C8B-B14F-4D97-AF65-F5344CB8AC3E}">
        <p14:creationId xmlns:p14="http://schemas.microsoft.com/office/powerpoint/2010/main" val="366988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BFC39-7E45-D9FE-9FC9-952407C958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EA9200-EAF1-6720-5455-B8CC98BB67C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C7405E-6423-B1B0-7FFD-47630EFBAF0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0639A7E-2B09-095B-02F5-DE0006EC1AE7}"/>
              </a:ext>
            </a:extLst>
          </p:cNvPr>
          <p:cNvSpPr>
            <a:spLocks noGrp="1"/>
          </p:cNvSpPr>
          <p:nvPr>
            <p:ph type="sldNum" sz="quarter" idx="5"/>
          </p:nvPr>
        </p:nvSpPr>
        <p:spPr/>
        <p:txBody>
          <a:bodyPr/>
          <a:lstStyle/>
          <a:p>
            <a:fld id="{35D09EB6-F18F-48A2-931C-0D6C3FBBE2B1}" type="slidenum">
              <a:rPr kumimoji="1" lang="ja-JP" altLang="en-US" smtClean="0"/>
              <a:t>61</a:t>
            </a:fld>
            <a:endParaRPr kumimoji="1" lang="ja-JP" altLang="en-US"/>
          </a:p>
        </p:txBody>
      </p:sp>
    </p:spTree>
    <p:extLst>
      <p:ext uri="{BB962C8B-B14F-4D97-AF65-F5344CB8AC3E}">
        <p14:creationId xmlns:p14="http://schemas.microsoft.com/office/powerpoint/2010/main" val="318545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18</a:t>
            </a:fld>
            <a:endParaRPr kumimoji="1" lang="ja-JP" altLang="en-US"/>
          </a:p>
        </p:txBody>
      </p:sp>
    </p:spTree>
    <p:extLst>
      <p:ext uri="{BB962C8B-B14F-4D97-AF65-F5344CB8AC3E}">
        <p14:creationId xmlns:p14="http://schemas.microsoft.com/office/powerpoint/2010/main" val="188054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31</a:t>
            </a:fld>
            <a:endParaRPr kumimoji="1" lang="ja-JP" altLang="en-US"/>
          </a:p>
        </p:txBody>
      </p:sp>
    </p:spTree>
    <p:extLst>
      <p:ext uri="{BB962C8B-B14F-4D97-AF65-F5344CB8AC3E}">
        <p14:creationId xmlns:p14="http://schemas.microsoft.com/office/powerpoint/2010/main" val="156625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32</a:t>
            </a:fld>
            <a:endParaRPr kumimoji="1" lang="ja-JP" altLang="en-US"/>
          </a:p>
        </p:txBody>
      </p:sp>
    </p:spTree>
    <p:extLst>
      <p:ext uri="{BB962C8B-B14F-4D97-AF65-F5344CB8AC3E}">
        <p14:creationId xmlns:p14="http://schemas.microsoft.com/office/powerpoint/2010/main" val="304991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46</a:t>
            </a:fld>
            <a:endParaRPr kumimoji="1" lang="ja-JP" altLang="en-US"/>
          </a:p>
        </p:txBody>
      </p:sp>
    </p:spTree>
    <p:extLst>
      <p:ext uri="{BB962C8B-B14F-4D97-AF65-F5344CB8AC3E}">
        <p14:creationId xmlns:p14="http://schemas.microsoft.com/office/powerpoint/2010/main" val="25592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53</a:t>
            </a:fld>
            <a:endParaRPr kumimoji="1" lang="ja-JP" altLang="en-US"/>
          </a:p>
        </p:txBody>
      </p:sp>
    </p:spTree>
    <p:extLst>
      <p:ext uri="{BB962C8B-B14F-4D97-AF65-F5344CB8AC3E}">
        <p14:creationId xmlns:p14="http://schemas.microsoft.com/office/powerpoint/2010/main" val="209865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EB058-0766-C170-FF1B-61E74A5476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6E75A7-56D1-405B-FA3E-1AF61090DE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C1EB651-D347-42DB-E4D3-6532B85045C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3691200-2CBA-04DD-26BF-5C884D5F0E4F}"/>
              </a:ext>
            </a:extLst>
          </p:cNvPr>
          <p:cNvSpPr>
            <a:spLocks noGrp="1"/>
          </p:cNvSpPr>
          <p:nvPr>
            <p:ph type="sldNum" sz="quarter" idx="5"/>
          </p:nvPr>
        </p:nvSpPr>
        <p:spPr/>
        <p:txBody>
          <a:bodyPr/>
          <a:lstStyle/>
          <a:p>
            <a:fld id="{35D09EB6-F18F-48A2-931C-0D6C3FBBE2B1}" type="slidenum">
              <a:rPr kumimoji="1" lang="ja-JP" altLang="en-US" smtClean="0"/>
              <a:t>54</a:t>
            </a:fld>
            <a:endParaRPr kumimoji="1" lang="ja-JP" altLang="en-US"/>
          </a:p>
        </p:txBody>
      </p:sp>
    </p:spTree>
    <p:extLst>
      <p:ext uri="{BB962C8B-B14F-4D97-AF65-F5344CB8AC3E}">
        <p14:creationId xmlns:p14="http://schemas.microsoft.com/office/powerpoint/2010/main" val="341888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BCE0-05AA-670F-6B27-5F4AFCACFC9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728DD3-5749-5AA4-E8D7-C3EBF761D0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3C19A1-36DD-19F2-7AE1-B6C7268F6FC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22C4921-F471-0B27-923D-6405AA360A6D}"/>
              </a:ext>
            </a:extLst>
          </p:cNvPr>
          <p:cNvSpPr>
            <a:spLocks noGrp="1"/>
          </p:cNvSpPr>
          <p:nvPr>
            <p:ph type="sldNum" sz="quarter" idx="5"/>
          </p:nvPr>
        </p:nvSpPr>
        <p:spPr/>
        <p:txBody>
          <a:bodyPr/>
          <a:lstStyle/>
          <a:p>
            <a:fld id="{35D09EB6-F18F-48A2-931C-0D6C3FBBE2B1}" type="slidenum">
              <a:rPr kumimoji="1" lang="ja-JP" altLang="en-US" smtClean="0"/>
              <a:t>55</a:t>
            </a:fld>
            <a:endParaRPr kumimoji="1" lang="ja-JP" altLang="en-US"/>
          </a:p>
        </p:txBody>
      </p:sp>
    </p:spTree>
    <p:extLst>
      <p:ext uri="{BB962C8B-B14F-4D97-AF65-F5344CB8AC3E}">
        <p14:creationId xmlns:p14="http://schemas.microsoft.com/office/powerpoint/2010/main" val="152671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D09EB6-F18F-48A2-931C-0D6C3FBBE2B1}" type="slidenum">
              <a:rPr kumimoji="1" lang="ja-JP" altLang="en-US" smtClean="0"/>
              <a:t>56</a:t>
            </a:fld>
            <a:endParaRPr kumimoji="1" lang="ja-JP" altLang="en-US"/>
          </a:p>
        </p:txBody>
      </p:sp>
    </p:spTree>
    <p:extLst>
      <p:ext uri="{BB962C8B-B14F-4D97-AF65-F5344CB8AC3E}">
        <p14:creationId xmlns:p14="http://schemas.microsoft.com/office/powerpoint/2010/main" val="315111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40279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71179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49144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9431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6734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7173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8440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423114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2769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059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2025/3/14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91286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88628-8876-4162-B4DE-71FBF67B7294}" type="datetimeFigureOut">
              <a:rPr kumimoji="1" lang="ja-JP" altLang="en-US" smtClean="0"/>
              <a:t>2025/3/14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visio_drawing855.vsd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42.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visio_drawing1077.vsd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43.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44.emf"/><Relationship Id="rId4" Type="http://schemas.openxmlformats.org/officeDocument/2006/relationships/package" Target="../embeddings/Microsoft_Word_Document.docx"/></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4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6">
            <a:extLst>
              <a:ext uri="{FF2B5EF4-FFF2-40B4-BE49-F238E27FC236}">
                <a16:creationId xmlns:a16="http://schemas.microsoft.com/office/drawing/2014/main" id="{408BF18C-60EF-420A-B891-56A912823FA6}"/>
              </a:ext>
            </a:extLst>
          </p:cNvPr>
          <p:cNvGraphicFramePr>
            <a:graphicFrameLocks noGrp="1"/>
          </p:cNvGraphicFramePr>
          <p:nvPr>
            <p:extLst>
              <p:ext uri="{D42A27DB-BD31-4B8C-83A1-F6EECF244321}">
                <p14:modId xmlns:p14="http://schemas.microsoft.com/office/powerpoint/2010/main" val="2360570058"/>
              </p:ext>
            </p:extLst>
          </p:nvPr>
        </p:nvGraphicFramePr>
        <p:xfrm>
          <a:off x="60739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令和７年３月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17</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第４回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資料２</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Rectangle 2">
            <a:extLst>
              <a:ext uri="{FF2B5EF4-FFF2-40B4-BE49-F238E27FC236}">
                <a16:creationId xmlns:a16="http://schemas.microsoft.com/office/drawing/2014/main" id="{BDB2D725-74C4-4E4D-8574-F829164877E0}"/>
              </a:ext>
            </a:extLst>
          </p:cNvPr>
          <p:cNvSpPr txBox="1">
            <a:spLocks noChangeArrowheads="1"/>
          </p:cNvSpPr>
          <p:nvPr/>
        </p:nvSpPr>
        <p:spPr bwMode="auto">
          <a:xfrm>
            <a:off x="739588" y="2475361"/>
            <a:ext cx="768051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被害想定手法について</a:t>
            </a:r>
          </a:p>
        </p:txBody>
      </p:sp>
      <p:sp>
        <p:nvSpPr>
          <p:cNvPr id="7" name="Line 4">
            <a:extLst>
              <a:ext uri="{FF2B5EF4-FFF2-40B4-BE49-F238E27FC236}">
                <a16:creationId xmlns:a16="http://schemas.microsoft.com/office/drawing/2014/main" id="{167A7E86-97CE-4E7A-BD06-B9D616717B7D}"/>
              </a:ext>
            </a:extLst>
          </p:cNvPr>
          <p:cNvSpPr>
            <a:spLocks noChangeShapeType="1"/>
          </p:cNvSpPr>
          <p:nvPr/>
        </p:nvSpPr>
        <p:spPr bwMode="auto">
          <a:xfrm>
            <a:off x="739588" y="3225666"/>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8" name="Line 5">
            <a:extLst>
              <a:ext uri="{FF2B5EF4-FFF2-40B4-BE49-F238E27FC236}">
                <a16:creationId xmlns:a16="http://schemas.microsoft.com/office/drawing/2014/main" id="{88BEA471-7B31-4CC0-A53B-B7DF02AEC712}"/>
              </a:ext>
            </a:extLst>
          </p:cNvPr>
          <p:cNvSpPr>
            <a:spLocks noChangeShapeType="1"/>
          </p:cNvSpPr>
          <p:nvPr/>
        </p:nvSpPr>
        <p:spPr bwMode="auto">
          <a:xfrm>
            <a:off x="739588" y="2252650"/>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Tree>
    <p:extLst>
      <p:ext uri="{BB962C8B-B14F-4D97-AF65-F5344CB8AC3E}">
        <p14:creationId xmlns:p14="http://schemas.microsoft.com/office/powerpoint/2010/main" val="334841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9</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430000"/>
            <a:ext cx="5376350"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a:t>
            </a:r>
            <a:r>
              <a:rPr kumimoji="1" lang="ja-JP" altLang="en-US" dirty="0">
                <a:solidFill>
                  <a:schemeClr val="tx1"/>
                </a:solidFill>
                <a:latin typeface="Meiryo UI" panose="020B0604030504040204" pitchFamily="50" charset="-128"/>
                <a:ea typeface="Meiryo UI" panose="020B0604030504040204" pitchFamily="50" charset="-128"/>
              </a:rPr>
              <a:t>．定量評価項目一覧（人的被害）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2" name="オブジェクト 1">
            <a:extLst>
              <a:ext uri="{FF2B5EF4-FFF2-40B4-BE49-F238E27FC236}">
                <a16:creationId xmlns:a16="http://schemas.microsoft.com/office/drawing/2014/main" id="{CA0ED7C4-5538-4B77-B28E-86404B482832}"/>
              </a:ext>
            </a:extLst>
          </p:cNvPr>
          <p:cNvGraphicFramePr>
            <a:graphicFrameLocks noChangeAspect="1"/>
          </p:cNvGraphicFramePr>
          <p:nvPr>
            <p:extLst>
              <p:ext uri="{D42A27DB-BD31-4B8C-83A1-F6EECF244321}">
                <p14:modId xmlns:p14="http://schemas.microsoft.com/office/powerpoint/2010/main" val="4067922972"/>
              </p:ext>
            </p:extLst>
          </p:nvPr>
        </p:nvGraphicFramePr>
        <p:xfrm>
          <a:off x="239713" y="782638"/>
          <a:ext cx="8648700" cy="5991225"/>
        </p:xfrm>
        <a:graphic>
          <a:graphicData uri="http://schemas.openxmlformats.org/presentationml/2006/ole">
            <mc:AlternateContent xmlns:mc="http://schemas.openxmlformats.org/markup-compatibility/2006">
              <mc:Choice xmlns:v="urn:schemas-microsoft-com:vml" Requires="v">
                <p:oleObj spid="_x0000_s4141" name="Worksheet" r:id="rId3" imgW="8648764" imgH="5991118" progId="Excel.Sheet.12">
                  <p:embed/>
                </p:oleObj>
              </mc:Choice>
              <mc:Fallback>
                <p:oleObj name="Worksheet" r:id="rId3" imgW="8648764" imgH="5991118" progId="Excel.Sheet.12">
                  <p:embed/>
                  <p:pic>
                    <p:nvPicPr>
                      <p:cNvPr id="2" name="オブジェクト 1">
                        <a:extLst>
                          <a:ext uri="{FF2B5EF4-FFF2-40B4-BE49-F238E27FC236}">
                            <a16:creationId xmlns:a16="http://schemas.microsoft.com/office/drawing/2014/main" id="{CA0ED7C4-5538-4B77-B28E-86404B482832}"/>
                          </a:ext>
                        </a:extLst>
                      </p:cNvPr>
                      <p:cNvPicPr/>
                      <p:nvPr/>
                    </p:nvPicPr>
                    <p:blipFill>
                      <a:blip r:embed="rId4"/>
                      <a:stretch>
                        <a:fillRect/>
                      </a:stretch>
                    </p:blipFill>
                    <p:spPr>
                      <a:xfrm>
                        <a:off x="239713" y="782638"/>
                        <a:ext cx="8648700" cy="5991225"/>
                      </a:xfrm>
                      <a:prstGeom prst="rect">
                        <a:avLst/>
                      </a:prstGeom>
                    </p:spPr>
                  </p:pic>
                </p:oleObj>
              </mc:Fallback>
            </mc:AlternateContent>
          </a:graphicData>
        </a:graphic>
      </p:graphicFrame>
    </p:spTree>
    <p:extLst>
      <p:ext uri="{BB962C8B-B14F-4D97-AF65-F5344CB8AC3E}">
        <p14:creationId xmlns:p14="http://schemas.microsoft.com/office/powerpoint/2010/main" val="52092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10</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430000"/>
            <a:ext cx="42242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a:t>
            </a:r>
            <a:r>
              <a:rPr kumimoji="1" lang="ja-JP" altLang="en-US" dirty="0">
                <a:solidFill>
                  <a:schemeClr val="tx1"/>
                </a:solidFill>
                <a:latin typeface="Meiryo UI" panose="020B0604030504040204" pitchFamily="50" charset="-128"/>
                <a:ea typeface="Meiryo UI" panose="020B0604030504040204" pitchFamily="50" charset="-128"/>
              </a:rPr>
              <a:t>．定量評価項目一覧（人的被害）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2" name="オブジェクト 1">
            <a:extLst>
              <a:ext uri="{FF2B5EF4-FFF2-40B4-BE49-F238E27FC236}">
                <a16:creationId xmlns:a16="http://schemas.microsoft.com/office/drawing/2014/main" id="{CA0ED7C4-5538-4B77-B28E-86404B482832}"/>
              </a:ext>
            </a:extLst>
          </p:cNvPr>
          <p:cNvGraphicFramePr>
            <a:graphicFrameLocks noChangeAspect="1"/>
          </p:cNvGraphicFramePr>
          <p:nvPr>
            <p:extLst>
              <p:ext uri="{D42A27DB-BD31-4B8C-83A1-F6EECF244321}">
                <p14:modId xmlns:p14="http://schemas.microsoft.com/office/powerpoint/2010/main" val="3915181956"/>
              </p:ext>
            </p:extLst>
          </p:nvPr>
        </p:nvGraphicFramePr>
        <p:xfrm>
          <a:off x="228600" y="750888"/>
          <a:ext cx="8648700" cy="5505450"/>
        </p:xfrm>
        <a:graphic>
          <a:graphicData uri="http://schemas.openxmlformats.org/presentationml/2006/ole">
            <mc:AlternateContent xmlns:mc="http://schemas.openxmlformats.org/markup-compatibility/2006">
              <mc:Choice xmlns:v="urn:schemas-microsoft-com:vml" Requires="v">
                <p:oleObj spid="_x0000_s5164" name="Worksheet" r:id="rId3" imgW="8648764" imgH="5505279" progId="Excel.Sheet.12">
                  <p:embed/>
                </p:oleObj>
              </mc:Choice>
              <mc:Fallback>
                <p:oleObj name="Worksheet" r:id="rId3" imgW="8648764" imgH="5505279" progId="Excel.Sheet.12">
                  <p:embed/>
                  <p:pic>
                    <p:nvPicPr>
                      <p:cNvPr id="2" name="オブジェクト 1">
                        <a:extLst>
                          <a:ext uri="{FF2B5EF4-FFF2-40B4-BE49-F238E27FC236}">
                            <a16:creationId xmlns:a16="http://schemas.microsoft.com/office/drawing/2014/main" id="{CA0ED7C4-5538-4B77-B28E-86404B482832}"/>
                          </a:ext>
                        </a:extLst>
                      </p:cNvPr>
                      <p:cNvPicPr/>
                      <p:nvPr/>
                    </p:nvPicPr>
                    <p:blipFill>
                      <a:blip r:embed="rId4"/>
                      <a:stretch>
                        <a:fillRect/>
                      </a:stretch>
                    </p:blipFill>
                    <p:spPr>
                      <a:xfrm>
                        <a:off x="228600" y="750888"/>
                        <a:ext cx="8648700" cy="5505450"/>
                      </a:xfrm>
                      <a:prstGeom prst="rect">
                        <a:avLst/>
                      </a:prstGeom>
                    </p:spPr>
                  </p:pic>
                </p:oleObj>
              </mc:Fallback>
            </mc:AlternateContent>
          </a:graphicData>
        </a:graphic>
      </p:graphicFrame>
    </p:spTree>
    <p:extLst>
      <p:ext uri="{BB962C8B-B14F-4D97-AF65-F5344CB8AC3E}">
        <p14:creationId xmlns:p14="http://schemas.microsoft.com/office/powerpoint/2010/main" val="427773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11</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430000"/>
            <a:ext cx="44528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a:t>
            </a:r>
            <a:r>
              <a:rPr kumimoji="1" lang="ja-JP" altLang="en-US" dirty="0">
                <a:solidFill>
                  <a:schemeClr val="tx1"/>
                </a:solidFill>
                <a:latin typeface="Meiryo UI" panose="020B0604030504040204" pitchFamily="50" charset="-128"/>
                <a:ea typeface="Meiryo UI" panose="020B0604030504040204" pitchFamily="50" charset="-128"/>
              </a:rPr>
              <a:t>．定量評価項目一覧（人的被害）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2" name="オブジェクト 1">
            <a:extLst>
              <a:ext uri="{FF2B5EF4-FFF2-40B4-BE49-F238E27FC236}">
                <a16:creationId xmlns:a16="http://schemas.microsoft.com/office/drawing/2014/main" id="{CA0ED7C4-5538-4B77-B28E-86404B482832}"/>
              </a:ext>
            </a:extLst>
          </p:cNvPr>
          <p:cNvGraphicFramePr>
            <a:graphicFrameLocks noChangeAspect="1"/>
          </p:cNvGraphicFramePr>
          <p:nvPr>
            <p:extLst>
              <p:ext uri="{D42A27DB-BD31-4B8C-83A1-F6EECF244321}">
                <p14:modId xmlns:p14="http://schemas.microsoft.com/office/powerpoint/2010/main" val="440562226"/>
              </p:ext>
            </p:extLst>
          </p:nvPr>
        </p:nvGraphicFramePr>
        <p:xfrm>
          <a:off x="228600" y="807293"/>
          <a:ext cx="8648700" cy="5495925"/>
        </p:xfrm>
        <a:graphic>
          <a:graphicData uri="http://schemas.openxmlformats.org/presentationml/2006/ole">
            <mc:AlternateContent xmlns:mc="http://schemas.openxmlformats.org/markup-compatibility/2006">
              <mc:Choice xmlns:v="urn:schemas-microsoft-com:vml" Requires="v">
                <p:oleObj spid="_x0000_s3118" name="Worksheet" r:id="rId3" imgW="8648764" imgH="5496032" progId="Excel.Sheet.12">
                  <p:embed/>
                </p:oleObj>
              </mc:Choice>
              <mc:Fallback>
                <p:oleObj name="Worksheet" r:id="rId3" imgW="8648764" imgH="5496032" progId="Excel.Sheet.12">
                  <p:embed/>
                  <p:pic>
                    <p:nvPicPr>
                      <p:cNvPr id="2" name="オブジェクト 1">
                        <a:extLst>
                          <a:ext uri="{FF2B5EF4-FFF2-40B4-BE49-F238E27FC236}">
                            <a16:creationId xmlns:a16="http://schemas.microsoft.com/office/drawing/2014/main" id="{CA0ED7C4-5538-4B77-B28E-86404B482832}"/>
                          </a:ext>
                        </a:extLst>
                      </p:cNvPr>
                      <p:cNvPicPr/>
                      <p:nvPr/>
                    </p:nvPicPr>
                    <p:blipFill>
                      <a:blip r:embed="rId4"/>
                      <a:stretch>
                        <a:fillRect/>
                      </a:stretch>
                    </p:blipFill>
                    <p:spPr>
                      <a:xfrm>
                        <a:off x="228600" y="807293"/>
                        <a:ext cx="8648700" cy="5495925"/>
                      </a:xfrm>
                      <a:prstGeom prst="rect">
                        <a:avLst/>
                      </a:prstGeom>
                    </p:spPr>
                  </p:pic>
                </p:oleObj>
              </mc:Fallback>
            </mc:AlternateContent>
          </a:graphicData>
        </a:graphic>
      </p:graphicFrame>
      <p:sp>
        <p:nvSpPr>
          <p:cNvPr id="10" name="正方形/長方形 9">
            <a:extLst>
              <a:ext uri="{FF2B5EF4-FFF2-40B4-BE49-F238E27FC236}">
                <a16:creationId xmlns:a16="http://schemas.microsoft.com/office/drawing/2014/main" id="{4A6DB61E-007C-4DE5-9854-EE5C2E84E8AF}"/>
              </a:ext>
            </a:extLst>
          </p:cNvPr>
          <p:cNvSpPr/>
          <p:nvPr/>
        </p:nvSpPr>
        <p:spPr>
          <a:xfrm>
            <a:off x="326458" y="5011727"/>
            <a:ext cx="856195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2.12 </a:t>
            </a:r>
            <a:r>
              <a:rPr kumimoji="1" lang="ja-JP" altLang="en-US" sz="1400" dirty="0">
                <a:solidFill>
                  <a:schemeClr val="tx1"/>
                </a:solidFill>
                <a:latin typeface="Meiryo UI" panose="020B0604030504040204" pitchFamily="50" charset="-128"/>
                <a:ea typeface="Meiryo UI" panose="020B0604030504040204" pitchFamily="50" charset="-128"/>
              </a:rPr>
              <a:t>災害関連死ついては、内閣府の検討状況を確認の上設定する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999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３．定量評価を行う被害想定項目について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12</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483060"/>
            <a:ext cx="550436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a:t>
            </a:r>
            <a:r>
              <a:rPr kumimoji="1" lang="ja-JP" altLang="en-US" dirty="0">
                <a:solidFill>
                  <a:schemeClr val="tx1"/>
                </a:solidFill>
                <a:latin typeface="Meiryo UI" panose="020B0604030504040204" pitchFamily="50" charset="-128"/>
                <a:ea typeface="Meiryo UI" panose="020B0604030504040204" pitchFamily="50" charset="-128"/>
              </a:rPr>
              <a:t>．定量評価項目一覧（ライフライン・インフラの被害）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6" name="オブジェクト 5">
            <a:extLst>
              <a:ext uri="{FF2B5EF4-FFF2-40B4-BE49-F238E27FC236}">
                <a16:creationId xmlns:a16="http://schemas.microsoft.com/office/drawing/2014/main" id="{DB79B204-F55C-444B-ABD9-4A8005016CD3}"/>
              </a:ext>
            </a:extLst>
          </p:cNvPr>
          <p:cNvGraphicFramePr>
            <a:graphicFrameLocks noChangeAspect="1"/>
          </p:cNvGraphicFramePr>
          <p:nvPr>
            <p:extLst>
              <p:ext uri="{D42A27DB-BD31-4B8C-83A1-F6EECF244321}">
                <p14:modId xmlns:p14="http://schemas.microsoft.com/office/powerpoint/2010/main" val="763435380"/>
              </p:ext>
            </p:extLst>
          </p:nvPr>
        </p:nvGraphicFramePr>
        <p:xfrm>
          <a:off x="239713" y="971550"/>
          <a:ext cx="8648700" cy="5219700"/>
        </p:xfrm>
        <a:graphic>
          <a:graphicData uri="http://schemas.openxmlformats.org/presentationml/2006/ole">
            <mc:AlternateContent xmlns:mc="http://schemas.openxmlformats.org/markup-compatibility/2006">
              <mc:Choice xmlns:v="urn:schemas-microsoft-com:vml" Requires="v">
                <p:oleObj spid="_x0000_s9255" name="Worksheet" r:id="rId3" imgW="8648764" imgH="5219786" progId="Excel.Sheet.12">
                  <p:embed/>
                </p:oleObj>
              </mc:Choice>
              <mc:Fallback>
                <p:oleObj name="Worksheet" r:id="rId3" imgW="8648764" imgH="5219786" progId="Excel.Sheet.12">
                  <p:embed/>
                  <p:pic>
                    <p:nvPicPr>
                      <p:cNvPr id="6" name="オブジェクト 5">
                        <a:extLst>
                          <a:ext uri="{FF2B5EF4-FFF2-40B4-BE49-F238E27FC236}">
                            <a16:creationId xmlns:a16="http://schemas.microsoft.com/office/drawing/2014/main" id="{DB79B204-F55C-444B-ABD9-4A8005016CD3}"/>
                          </a:ext>
                        </a:extLst>
                      </p:cNvPr>
                      <p:cNvPicPr/>
                      <p:nvPr/>
                    </p:nvPicPr>
                    <p:blipFill>
                      <a:blip r:embed="rId4"/>
                      <a:stretch>
                        <a:fillRect/>
                      </a:stretch>
                    </p:blipFill>
                    <p:spPr>
                      <a:xfrm>
                        <a:off x="239713" y="971550"/>
                        <a:ext cx="8648700" cy="5219700"/>
                      </a:xfrm>
                      <a:prstGeom prst="rect">
                        <a:avLst/>
                      </a:prstGeom>
                    </p:spPr>
                  </p:pic>
                </p:oleObj>
              </mc:Fallback>
            </mc:AlternateContent>
          </a:graphicData>
        </a:graphic>
      </p:graphicFrame>
    </p:spTree>
    <p:extLst>
      <p:ext uri="{BB962C8B-B14F-4D97-AF65-F5344CB8AC3E}">
        <p14:creationId xmlns:p14="http://schemas.microsoft.com/office/powerpoint/2010/main" val="216077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３．定量評価を行う被害想定項目について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13</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425003"/>
            <a:ext cx="7131998"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a:t>
            </a:r>
            <a:r>
              <a:rPr kumimoji="1" lang="ja-JP" altLang="en-US" dirty="0">
                <a:solidFill>
                  <a:schemeClr val="tx1"/>
                </a:solidFill>
                <a:latin typeface="Meiryo UI" panose="020B0604030504040204" pitchFamily="50" charset="-128"/>
                <a:ea typeface="Meiryo UI" panose="020B0604030504040204" pitchFamily="50" charset="-128"/>
              </a:rPr>
              <a:t>．定量評価項目一覧（ライフライン・インフラの被害）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6" name="オブジェクト 5">
            <a:extLst>
              <a:ext uri="{FF2B5EF4-FFF2-40B4-BE49-F238E27FC236}">
                <a16:creationId xmlns:a16="http://schemas.microsoft.com/office/drawing/2014/main" id="{DB79B204-F55C-444B-ABD9-4A8005016CD3}"/>
              </a:ext>
            </a:extLst>
          </p:cNvPr>
          <p:cNvGraphicFramePr>
            <a:graphicFrameLocks noChangeAspect="1"/>
          </p:cNvGraphicFramePr>
          <p:nvPr>
            <p:extLst>
              <p:ext uri="{D42A27DB-BD31-4B8C-83A1-F6EECF244321}">
                <p14:modId xmlns:p14="http://schemas.microsoft.com/office/powerpoint/2010/main" val="3079032905"/>
              </p:ext>
            </p:extLst>
          </p:nvPr>
        </p:nvGraphicFramePr>
        <p:xfrm>
          <a:off x="228600" y="768363"/>
          <a:ext cx="8648700" cy="6075350"/>
        </p:xfrm>
        <a:graphic>
          <a:graphicData uri="http://schemas.openxmlformats.org/presentationml/2006/ole">
            <mc:AlternateContent xmlns:mc="http://schemas.openxmlformats.org/markup-compatibility/2006">
              <mc:Choice xmlns:v="urn:schemas-microsoft-com:vml" Requires="v">
                <p:oleObj spid="_x0000_s8234" name="Worksheet" r:id="rId3" imgW="8648764" imgH="6191079" progId="Excel.Sheet.12">
                  <p:embed/>
                </p:oleObj>
              </mc:Choice>
              <mc:Fallback>
                <p:oleObj name="Worksheet" r:id="rId3" imgW="8648764" imgH="6191079" progId="Excel.Sheet.12">
                  <p:embed/>
                  <p:pic>
                    <p:nvPicPr>
                      <p:cNvPr id="2" name="オブジェクト 1">
                        <a:extLst>
                          <a:ext uri="{FF2B5EF4-FFF2-40B4-BE49-F238E27FC236}">
                            <a16:creationId xmlns:a16="http://schemas.microsoft.com/office/drawing/2014/main" id="{CA0ED7C4-5538-4B77-B28E-86404B482832}"/>
                          </a:ext>
                        </a:extLst>
                      </p:cNvPr>
                      <p:cNvPicPr/>
                      <p:nvPr/>
                    </p:nvPicPr>
                    <p:blipFill>
                      <a:blip r:embed="rId4"/>
                      <a:stretch>
                        <a:fillRect/>
                      </a:stretch>
                    </p:blipFill>
                    <p:spPr>
                      <a:xfrm>
                        <a:off x="228600" y="768363"/>
                        <a:ext cx="8648700" cy="6075350"/>
                      </a:xfrm>
                      <a:prstGeom prst="rect">
                        <a:avLst/>
                      </a:prstGeom>
                    </p:spPr>
                  </p:pic>
                </p:oleObj>
              </mc:Fallback>
            </mc:AlternateContent>
          </a:graphicData>
        </a:graphic>
      </p:graphicFrame>
    </p:spTree>
    <p:extLst>
      <p:ext uri="{BB962C8B-B14F-4D97-AF65-F5344CB8AC3E}">
        <p14:creationId xmlns:p14="http://schemas.microsoft.com/office/powerpoint/2010/main" val="386199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14</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392824"/>
            <a:ext cx="648277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6</a:t>
            </a:r>
            <a:r>
              <a:rPr kumimoji="1" lang="ja-JP" altLang="en-US" dirty="0">
                <a:solidFill>
                  <a:schemeClr val="tx1"/>
                </a:solidFill>
                <a:latin typeface="Meiryo UI" panose="020B0604030504040204" pitchFamily="50" charset="-128"/>
                <a:ea typeface="Meiryo UI" panose="020B0604030504040204" pitchFamily="50" charset="-128"/>
              </a:rPr>
              <a:t>．定量評価項目一覧（生活への影響）</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7" name="オブジェクト 6">
            <a:extLst>
              <a:ext uri="{FF2B5EF4-FFF2-40B4-BE49-F238E27FC236}">
                <a16:creationId xmlns:a16="http://schemas.microsoft.com/office/drawing/2014/main" id="{D7CE5B03-5D60-4490-96C8-A8B94AF0071A}"/>
              </a:ext>
            </a:extLst>
          </p:cNvPr>
          <p:cNvGraphicFramePr>
            <a:graphicFrameLocks noChangeAspect="1"/>
          </p:cNvGraphicFramePr>
          <p:nvPr>
            <p:extLst>
              <p:ext uri="{D42A27DB-BD31-4B8C-83A1-F6EECF244321}">
                <p14:modId xmlns:p14="http://schemas.microsoft.com/office/powerpoint/2010/main" val="778205872"/>
              </p:ext>
            </p:extLst>
          </p:nvPr>
        </p:nvGraphicFramePr>
        <p:xfrm>
          <a:off x="228600" y="709613"/>
          <a:ext cx="8648700" cy="6124575"/>
        </p:xfrm>
        <a:graphic>
          <a:graphicData uri="http://schemas.openxmlformats.org/presentationml/2006/ole">
            <mc:AlternateContent xmlns:mc="http://schemas.openxmlformats.org/markup-compatibility/2006">
              <mc:Choice xmlns:v="urn:schemas-microsoft-com:vml" Requires="v">
                <p:oleObj spid="_x0000_s7208" name="Worksheet" r:id="rId3" imgW="8648764" imgH="6191079" progId="Excel.Sheet.12">
                  <p:embed/>
                </p:oleObj>
              </mc:Choice>
              <mc:Fallback>
                <p:oleObj name="Worksheet" r:id="rId3" imgW="8648764" imgH="6191079" progId="Excel.Sheet.12">
                  <p:embed/>
                  <p:pic>
                    <p:nvPicPr>
                      <p:cNvPr id="7" name="オブジェクト 6">
                        <a:extLst>
                          <a:ext uri="{FF2B5EF4-FFF2-40B4-BE49-F238E27FC236}">
                            <a16:creationId xmlns:a16="http://schemas.microsoft.com/office/drawing/2014/main" id="{D7CE5B03-5D60-4490-96C8-A8B94AF0071A}"/>
                          </a:ext>
                        </a:extLst>
                      </p:cNvPr>
                      <p:cNvPicPr/>
                      <p:nvPr/>
                    </p:nvPicPr>
                    <p:blipFill>
                      <a:blip r:embed="rId4"/>
                      <a:stretch>
                        <a:fillRect/>
                      </a:stretch>
                    </p:blipFill>
                    <p:spPr>
                      <a:xfrm>
                        <a:off x="228600" y="709613"/>
                        <a:ext cx="8648700" cy="6124575"/>
                      </a:xfrm>
                      <a:prstGeom prst="rect">
                        <a:avLst/>
                      </a:prstGeom>
                    </p:spPr>
                  </p:pic>
                </p:oleObj>
              </mc:Fallback>
            </mc:AlternateContent>
          </a:graphicData>
        </a:graphic>
      </p:graphicFrame>
    </p:spTree>
    <p:extLst>
      <p:ext uri="{BB962C8B-B14F-4D97-AF65-F5344CB8AC3E}">
        <p14:creationId xmlns:p14="http://schemas.microsoft.com/office/powerpoint/2010/main" val="13999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15</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392824"/>
            <a:ext cx="6290750"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7</a:t>
            </a:r>
            <a:r>
              <a:rPr kumimoji="1" lang="ja-JP" altLang="en-US" dirty="0">
                <a:solidFill>
                  <a:schemeClr val="tx1"/>
                </a:solidFill>
                <a:latin typeface="Meiryo UI" panose="020B0604030504040204" pitchFamily="50" charset="-128"/>
                <a:ea typeface="Meiryo UI" panose="020B0604030504040204" pitchFamily="50" charset="-128"/>
              </a:rPr>
              <a:t>．定量評価項目一覧（その他の被害）</a:t>
            </a:r>
          </a:p>
        </p:txBody>
      </p:sp>
      <p:graphicFrame>
        <p:nvGraphicFramePr>
          <p:cNvPr id="7" name="オブジェクト 6">
            <a:extLst>
              <a:ext uri="{FF2B5EF4-FFF2-40B4-BE49-F238E27FC236}">
                <a16:creationId xmlns:a16="http://schemas.microsoft.com/office/drawing/2014/main" id="{D7CE5B03-5D60-4490-96C8-A8B94AF0071A}"/>
              </a:ext>
            </a:extLst>
          </p:cNvPr>
          <p:cNvGraphicFramePr>
            <a:graphicFrameLocks noChangeAspect="1"/>
          </p:cNvGraphicFramePr>
          <p:nvPr>
            <p:extLst>
              <p:ext uri="{D42A27DB-BD31-4B8C-83A1-F6EECF244321}">
                <p14:modId xmlns:p14="http://schemas.microsoft.com/office/powerpoint/2010/main" val="1517600968"/>
              </p:ext>
            </p:extLst>
          </p:nvPr>
        </p:nvGraphicFramePr>
        <p:xfrm>
          <a:off x="247650" y="714797"/>
          <a:ext cx="8648700" cy="6067872"/>
        </p:xfrm>
        <a:graphic>
          <a:graphicData uri="http://schemas.openxmlformats.org/presentationml/2006/ole">
            <mc:AlternateContent xmlns:mc="http://schemas.openxmlformats.org/markup-compatibility/2006">
              <mc:Choice xmlns:v="urn:schemas-microsoft-com:vml" Requires="v">
                <p:oleObj spid="_x0000_s6192" name="Worksheet" r:id="rId3" imgW="8648764" imgH="6305507" progId="Excel.Sheet.12">
                  <p:embed/>
                </p:oleObj>
              </mc:Choice>
              <mc:Fallback>
                <p:oleObj name="Worksheet" r:id="rId3" imgW="8648764" imgH="6305507" progId="Excel.Sheet.12">
                  <p:embed/>
                  <p:pic>
                    <p:nvPicPr>
                      <p:cNvPr id="2" name="オブジェクト 1">
                        <a:extLst>
                          <a:ext uri="{FF2B5EF4-FFF2-40B4-BE49-F238E27FC236}">
                            <a16:creationId xmlns:a16="http://schemas.microsoft.com/office/drawing/2014/main" id="{CA0ED7C4-5538-4B77-B28E-86404B482832}"/>
                          </a:ext>
                        </a:extLst>
                      </p:cNvPr>
                      <p:cNvPicPr/>
                      <p:nvPr/>
                    </p:nvPicPr>
                    <p:blipFill>
                      <a:blip r:embed="rId4"/>
                      <a:stretch>
                        <a:fillRect/>
                      </a:stretch>
                    </p:blipFill>
                    <p:spPr>
                      <a:xfrm>
                        <a:off x="247650" y="714797"/>
                        <a:ext cx="8648700" cy="6067872"/>
                      </a:xfrm>
                      <a:prstGeom prst="rect">
                        <a:avLst/>
                      </a:prstGeom>
                    </p:spPr>
                  </p:pic>
                </p:oleObj>
              </mc:Fallback>
            </mc:AlternateContent>
          </a:graphicData>
        </a:graphic>
      </p:graphicFrame>
    </p:spTree>
    <p:extLst>
      <p:ext uri="{BB962C8B-B14F-4D97-AF65-F5344CB8AC3E}">
        <p14:creationId xmlns:p14="http://schemas.microsoft.com/office/powerpoint/2010/main" val="401410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16</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594140"/>
            <a:ext cx="504970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8. </a:t>
            </a:r>
            <a:r>
              <a:rPr kumimoji="1" lang="ja-JP" altLang="en-US" dirty="0">
                <a:solidFill>
                  <a:schemeClr val="tx1"/>
                </a:solidFill>
                <a:latin typeface="Meiryo UI" panose="020B0604030504040204" pitchFamily="50" charset="-128"/>
                <a:ea typeface="Meiryo UI" panose="020B0604030504040204" pitchFamily="50" charset="-128"/>
              </a:rPr>
              <a:t>災害シナリオ用の分岐について</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CB9958B4-1FC4-4A72-A025-39568DE896D8}"/>
              </a:ext>
            </a:extLst>
          </p:cNvPr>
          <p:cNvSpPr/>
          <p:nvPr/>
        </p:nvSpPr>
        <p:spPr>
          <a:xfrm>
            <a:off x="119194" y="2329135"/>
            <a:ext cx="338555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災害シナリオ用に分岐を検討する項目</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四角形: 角を丸くする 4">
            <a:extLst>
              <a:ext uri="{FF2B5EF4-FFF2-40B4-BE49-F238E27FC236}">
                <a16:creationId xmlns:a16="http://schemas.microsoft.com/office/drawing/2014/main" id="{2762D093-D24E-475A-A25D-5936135FD658}"/>
              </a:ext>
            </a:extLst>
          </p:cNvPr>
          <p:cNvSpPr/>
          <p:nvPr/>
        </p:nvSpPr>
        <p:spPr>
          <a:xfrm>
            <a:off x="550994" y="1135386"/>
            <a:ext cx="8311709" cy="1048554"/>
          </a:xfrm>
          <a:prstGeom prst="roundRect">
            <a:avLst>
              <a:gd name="adj" fmla="val 8362"/>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kumimoji="1" lang="ja-JP" altLang="en-US" dirty="0">
                <a:latin typeface="Meiryo UI" panose="020B0604030504040204" pitchFamily="50" charset="-128"/>
                <a:ea typeface="Meiryo UI" panose="020B0604030504040204" pitchFamily="50" charset="-128"/>
              </a:rPr>
              <a:t>府民等へ被害想定をわかりやすく示すための災害シナリオ（議題３で説明）において</a:t>
            </a:r>
            <a:endParaRPr kumimoji="1" lang="en-US" altLang="ja-JP" dirty="0">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自助・共助等の取組が進んだ場合の効果</a:t>
            </a:r>
            <a:r>
              <a:rPr kumimoji="1" lang="ja-JP" altLang="en-US" dirty="0">
                <a:latin typeface="Meiryo UI" panose="020B0604030504040204" pitchFamily="50" charset="-128"/>
                <a:ea typeface="Meiryo UI" panose="020B0604030504040204" pitchFamily="50" charset="-128"/>
              </a:rPr>
              <a:t>を示す。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効果の表現方法は、今後、災害シナリオについて議論いただく中で検討。</a:t>
            </a:r>
            <a:endParaRPr kumimoji="1" lang="en-US" altLang="ja-JP" dirty="0">
              <a:latin typeface="Meiryo UI" panose="020B0604030504040204" pitchFamily="50" charset="-128"/>
              <a:ea typeface="Meiryo UI" panose="020B0604030504040204" pitchFamily="50" charset="-128"/>
            </a:endParaRPr>
          </a:p>
        </p:txBody>
      </p:sp>
      <p:graphicFrame>
        <p:nvGraphicFramePr>
          <p:cNvPr id="2" name="オブジェクト 1">
            <a:extLst>
              <a:ext uri="{FF2B5EF4-FFF2-40B4-BE49-F238E27FC236}">
                <a16:creationId xmlns:a16="http://schemas.microsoft.com/office/drawing/2014/main" id="{0DE9B27D-0558-403B-8EB9-3963B2132959}"/>
              </a:ext>
            </a:extLst>
          </p:cNvPr>
          <p:cNvGraphicFramePr>
            <a:graphicFrameLocks noChangeAspect="1"/>
          </p:cNvGraphicFramePr>
          <p:nvPr>
            <p:extLst>
              <p:ext uri="{D42A27DB-BD31-4B8C-83A1-F6EECF244321}">
                <p14:modId xmlns:p14="http://schemas.microsoft.com/office/powerpoint/2010/main" val="79553473"/>
              </p:ext>
            </p:extLst>
          </p:nvPr>
        </p:nvGraphicFramePr>
        <p:xfrm>
          <a:off x="497390" y="2663031"/>
          <a:ext cx="8435975" cy="3817937"/>
        </p:xfrm>
        <a:graphic>
          <a:graphicData uri="http://schemas.openxmlformats.org/presentationml/2006/ole">
            <mc:AlternateContent xmlns:mc="http://schemas.openxmlformats.org/markup-compatibility/2006">
              <mc:Choice xmlns:v="urn:schemas-microsoft-com:vml" Requires="v">
                <p:oleObj spid="_x0000_s15382" name="Worksheet" r:id="rId3" imgW="8435446" imgH="3817514" progId="Excel.Sheet.12">
                  <p:embed/>
                </p:oleObj>
              </mc:Choice>
              <mc:Fallback>
                <p:oleObj name="Worksheet" r:id="rId3" imgW="8435446" imgH="3817514" progId="Excel.Sheet.12">
                  <p:embed/>
                  <p:pic>
                    <p:nvPicPr>
                      <p:cNvPr id="0" name=""/>
                      <p:cNvPicPr/>
                      <p:nvPr/>
                    </p:nvPicPr>
                    <p:blipFill>
                      <a:blip r:embed="rId4"/>
                      <a:stretch>
                        <a:fillRect/>
                      </a:stretch>
                    </p:blipFill>
                    <p:spPr>
                      <a:xfrm>
                        <a:off x="497390" y="2663031"/>
                        <a:ext cx="8435975" cy="3817937"/>
                      </a:xfrm>
                      <a:prstGeom prst="rect">
                        <a:avLst/>
                      </a:prstGeom>
                    </p:spPr>
                  </p:pic>
                </p:oleObj>
              </mc:Fallback>
            </mc:AlternateContent>
          </a:graphicData>
        </a:graphic>
      </p:graphicFrame>
    </p:spTree>
    <p:extLst>
      <p:ext uri="{BB962C8B-B14F-4D97-AF65-F5344CB8AC3E}">
        <p14:creationId xmlns:p14="http://schemas.microsoft.com/office/powerpoint/2010/main" val="416991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17</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786975"/>
            <a:ext cx="504970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latin typeface="Meiryo UI" panose="020B0604030504040204" pitchFamily="50" charset="-128"/>
                <a:ea typeface="Meiryo UI" panose="020B0604030504040204" pitchFamily="50" charset="-128"/>
              </a:rPr>
              <a:t>定量評価を行う項目の算定手法について</a:t>
            </a:r>
            <a:endParaRPr kumimoji="1" lang="en-US" altLang="ja-JP" sz="20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DB72C69-6874-4FCF-87F7-649878543A9E}"/>
              </a:ext>
            </a:extLst>
          </p:cNvPr>
          <p:cNvSpPr/>
          <p:nvPr/>
        </p:nvSpPr>
        <p:spPr>
          <a:xfrm>
            <a:off x="489897" y="1211978"/>
            <a:ext cx="8330253" cy="2663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Meiryo UI" panose="020B0604030504040204" pitchFamily="50" charset="-128"/>
                <a:ea typeface="Meiryo UI" panose="020B0604030504040204" pitchFamily="50" charset="-128"/>
              </a:rPr>
              <a:t>定量評価を行う項目の具体的な算定手法については</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現在、内閣府で検討を行っている</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南海トラフ巨大地震モデル・被害想定手法検討会の検討結果を確認し</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算定手法を確定する。</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次頁以降には</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・平成</a:t>
            </a:r>
            <a:r>
              <a:rPr kumimoji="1" lang="en-US" altLang="ja-JP" dirty="0">
                <a:solidFill>
                  <a:schemeClr val="tx1"/>
                </a:solidFill>
                <a:latin typeface="Meiryo UI" panose="020B0604030504040204" pitchFamily="50" charset="-128"/>
                <a:ea typeface="Meiryo UI" panose="020B0604030504040204" pitchFamily="50" charset="-128"/>
              </a:rPr>
              <a:t>25</a:t>
            </a:r>
            <a:r>
              <a:rPr kumimoji="1" lang="ja-JP" altLang="en-US" dirty="0">
                <a:solidFill>
                  <a:schemeClr val="tx1"/>
                </a:solidFill>
                <a:latin typeface="Meiryo UI" panose="020B0604030504040204" pitchFamily="50" charset="-128"/>
                <a:ea typeface="Meiryo UI" panose="020B0604030504040204" pitchFamily="50" charset="-128"/>
              </a:rPr>
              <a:t>年公表　南海トラフ巨大地震の被害想定（内閣府）</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・令和</a:t>
            </a:r>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年公表　　日本海溝・千島海溝沿いの巨大地震の被害想定（内閣府）</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等より、現時点の被害想定算定手法を参考に記載しております。</a:t>
            </a:r>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250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53D705DD-0F07-7CF8-695F-A6B22234835E}"/>
              </a:ext>
            </a:extLst>
          </p:cNvPr>
          <p:cNvSpPr/>
          <p:nvPr/>
        </p:nvSpPr>
        <p:spPr>
          <a:xfrm>
            <a:off x="171450" y="2783349"/>
            <a:ext cx="4299392" cy="2720731"/>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18</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EE14AC5-8F24-479D-9156-51F67896053F}"/>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1.1</a:t>
            </a:r>
            <a:r>
              <a:rPr kumimoji="1" lang="ja-JP" altLang="en-US" dirty="0">
                <a:solidFill>
                  <a:schemeClr val="tx1"/>
                </a:solidFill>
                <a:latin typeface="Meiryo UI" panose="020B0604030504040204" pitchFamily="50" charset="-128"/>
                <a:ea typeface="Meiryo UI" panose="020B0604030504040204" pitchFamily="50" charset="-128"/>
              </a:rPr>
              <a:t> 揺れによる被害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8F1F19B-1EFF-126C-4BAE-99FD00563F58}"/>
              </a:ext>
            </a:extLst>
          </p:cNvPr>
          <p:cNvSpPr/>
          <p:nvPr/>
        </p:nvSpPr>
        <p:spPr>
          <a:xfrm>
            <a:off x="469900" y="5147534"/>
            <a:ext cx="3860800"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揺れによる建物被害算定フロー</a:t>
            </a:r>
            <a:r>
              <a:rPr kumimoji="1" lang="ja-JP" altLang="en-US" sz="1400" dirty="0">
                <a:solidFill>
                  <a:schemeClr val="tx1"/>
                </a:solidFill>
                <a:latin typeface="Meiryo UI" panose="020B0604030504040204" pitchFamily="50" charset="-128"/>
                <a:ea typeface="Meiryo UI" panose="020B0604030504040204" pitchFamily="50" charset="-128"/>
              </a:rPr>
              <a:t>（内閣府</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66384271-DC2E-C770-B326-57FF741C177F}"/>
              </a:ext>
            </a:extLst>
          </p:cNvPr>
          <p:cNvSpPr/>
          <p:nvPr/>
        </p:nvSpPr>
        <p:spPr>
          <a:xfrm>
            <a:off x="171451" y="1340414"/>
            <a:ext cx="8812528" cy="1267200"/>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揺れによる全壊・半壊棟数は、内閣府</a:t>
            </a:r>
            <a:r>
              <a:rPr kumimoji="1" lang="en-US" altLang="ja-JP" dirty="0">
                <a:latin typeface="Meiryo UI" panose="020B0604030504040204" pitchFamily="50" charset="-128"/>
                <a:ea typeface="Meiryo UI" panose="020B0604030504040204" pitchFamily="50" charset="-128"/>
              </a:rPr>
              <a:t>2013</a:t>
            </a:r>
            <a:r>
              <a:rPr kumimoji="1" lang="en-US" altLang="ja-JP" baseline="30000"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に基づき、</a:t>
            </a:r>
            <a:r>
              <a:rPr kumimoji="1" lang="ja-JP" altLang="en-US" dirty="0">
                <a:solidFill>
                  <a:srgbClr val="FF0000"/>
                </a:solidFill>
                <a:latin typeface="Meiryo UI" panose="020B0604030504040204" pitchFamily="50" charset="-128"/>
                <a:ea typeface="Meiryo UI" panose="020B0604030504040204" pitchFamily="50" charset="-128"/>
              </a:rPr>
              <a:t>構造別・建築年次別の建物棟数</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計測震度に対する被害曲線</a:t>
            </a:r>
            <a:r>
              <a:rPr kumimoji="1" lang="ja-JP" altLang="en-US" dirty="0">
                <a:latin typeface="Meiryo UI" panose="020B0604030504040204" pitchFamily="50" charset="-128"/>
                <a:ea typeface="Meiryo UI" panose="020B0604030504040204" pitchFamily="50" charset="-128"/>
              </a:rPr>
              <a:t>から算出。</a:t>
            </a:r>
            <a:endParaRPr kumimoji="1" lang="en-US" altLang="ja-JP" dirty="0">
              <a:latin typeface="Meiryo UI" panose="020B0604030504040204" pitchFamily="50" charset="-128"/>
              <a:ea typeface="Meiryo UI" panose="020B0604030504040204" pitchFamily="50" charset="-128"/>
            </a:endParaRPr>
          </a:p>
          <a:p>
            <a:pPr indent="457200"/>
            <a:r>
              <a:rPr kumimoji="1" lang="ja-JP" altLang="en-US" dirty="0">
                <a:latin typeface="Meiryo UI" panose="020B0604030504040204" pitchFamily="50" charset="-128"/>
                <a:ea typeface="Meiryo UI" panose="020B0604030504040204" pitchFamily="50" charset="-128"/>
              </a:rPr>
              <a:t>（全壊棟数）＝（建物棟数）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（全壊率）</a:t>
            </a:r>
            <a:endParaRPr kumimoji="1" lang="en-US" altLang="ja-JP" dirty="0">
              <a:latin typeface="Meiryo UI" panose="020B0604030504040204" pitchFamily="50" charset="-128"/>
              <a:ea typeface="Meiryo UI" panose="020B0604030504040204" pitchFamily="50" charset="-128"/>
            </a:endParaRPr>
          </a:p>
          <a:p>
            <a:pPr indent="457200"/>
            <a:r>
              <a:rPr kumimoji="1" lang="ja-JP" altLang="en-US" dirty="0">
                <a:latin typeface="Meiryo UI" panose="020B0604030504040204" pitchFamily="50" charset="-128"/>
                <a:ea typeface="Meiryo UI" panose="020B0604030504040204" pitchFamily="50" charset="-128"/>
              </a:rPr>
              <a:t>（半壊棟数）＝（建物棟数）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（（全半壊率）ー（全壊率））</a:t>
            </a:r>
            <a:endParaRPr kumimoji="1" lang="en-US" altLang="ja-JP" dirty="0">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0103EA33-7AF3-786C-686B-4F267D780BA2}"/>
              </a:ext>
            </a:extLst>
          </p:cNvPr>
          <p:cNvGraphicFramePr>
            <a:graphicFrameLocks noGrp="1"/>
          </p:cNvGraphicFramePr>
          <p:nvPr>
            <p:extLst>
              <p:ext uri="{D42A27DB-BD31-4B8C-83A1-F6EECF244321}">
                <p14:modId xmlns:p14="http://schemas.microsoft.com/office/powerpoint/2010/main" val="163833506"/>
              </p:ext>
            </p:extLst>
          </p:nvPr>
        </p:nvGraphicFramePr>
        <p:xfrm>
          <a:off x="4536882" y="3010036"/>
          <a:ext cx="4472496" cy="2476360"/>
        </p:xfrm>
        <a:graphic>
          <a:graphicData uri="http://schemas.openxmlformats.org/drawingml/2006/table">
            <a:tbl>
              <a:tblPr firstRow="1" bandRow="1">
                <a:tableStyleId>{93296810-A885-4BE3-A3E7-6D5BEEA58F35}</a:tableStyleId>
              </a:tblPr>
              <a:tblGrid>
                <a:gridCol w="890106">
                  <a:extLst>
                    <a:ext uri="{9D8B030D-6E8A-4147-A177-3AD203B41FA5}">
                      <a16:colId xmlns:a16="http://schemas.microsoft.com/office/drawing/2014/main" val="3490130884"/>
                    </a:ext>
                  </a:extLst>
                </a:gridCol>
                <a:gridCol w="3582390">
                  <a:extLst>
                    <a:ext uri="{9D8B030D-6E8A-4147-A177-3AD203B41FA5}">
                      <a16:colId xmlns:a16="http://schemas.microsoft.com/office/drawing/2014/main" val="170709393"/>
                    </a:ext>
                  </a:extLst>
                </a:gridCol>
              </a:tblGrid>
              <a:tr h="247636">
                <a:tc>
                  <a:txBody>
                    <a:bodyPr/>
                    <a:lstStyle/>
                    <a:p>
                      <a:pPr algn="ctr"/>
                      <a:r>
                        <a:rPr lang="ja-JP" sz="1200" kern="100">
                          <a:effectLst/>
                          <a:latin typeface="Meiryo UI" panose="020B0604030504040204" pitchFamily="50" charset="-128"/>
                          <a:ea typeface="Meiryo UI" panose="020B0604030504040204" pitchFamily="50" charset="-128"/>
                        </a:rPr>
                        <a:t>構造別</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200" kern="100">
                          <a:effectLst/>
                          <a:latin typeface="Meiryo UI" panose="020B0604030504040204" pitchFamily="50" charset="-128"/>
                          <a:ea typeface="Meiryo UI" panose="020B0604030504040204" pitchFamily="50" charset="-128"/>
                        </a:rPr>
                        <a:t>建築年次別</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345577208"/>
                  </a:ext>
                </a:extLst>
              </a:tr>
              <a:tr h="247636">
                <a:tc rowSpan="6">
                  <a:txBody>
                    <a:bodyPr/>
                    <a:lstStyle/>
                    <a:p>
                      <a:pPr algn="just"/>
                      <a:r>
                        <a:rPr lang="ja-JP" sz="1200" kern="100" dirty="0">
                          <a:effectLst/>
                          <a:latin typeface="Meiryo UI" panose="020B0604030504040204" pitchFamily="50" charset="-128"/>
                          <a:ea typeface="Meiryo UI" panose="020B0604030504040204" pitchFamily="50" charset="-128"/>
                        </a:rPr>
                        <a:t>木造建物</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ja-JP" sz="1200" kern="100" dirty="0">
                          <a:effectLst/>
                          <a:latin typeface="Meiryo UI" panose="020B0604030504040204" pitchFamily="50" charset="-128"/>
                          <a:ea typeface="Meiryo UI" panose="020B0604030504040204" pitchFamily="50" charset="-128"/>
                        </a:rPr>
                        <a:t>昭和</a:t>
                      </a:r>
                      <a:r>
                        <a:rPr lang="en-US" sz="1200" kern="100" dirty="0">
                          <a:effectLst/>
                          <a:latin typeface="Meiryo UI" panose="020B0604030504040204" pitchFamily="50" charset="-128"/>
                          <a:ea typeface="Meiryo UI" panose="020B0604030504040204" pitchFamily="50" charset="-128"/>
                        </a:rPr>
                        <a:t>35 </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1960 </a:t>
                      </a:r>
                      <a:r>
                        <a:rPr lang="ja-JP" sz="1200" kern="100" dirty="0">
                          <a:effectLst/>
                          <a:latin typeface="Meiryo UI" panose="020B0604030504040204" pitchFamily="50" charset="-128"/>
                          <a:ea typeface="Meiryo UI" panose="020B0604030504040204" pitchFamily="50" charset="-128"/>
                        </a:rPr>
                        <a:t>年）以前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9506390"/>
                  </a:ext>
                </a:extLst>
              </a:tr>
              <a:tr h="247636">
                <a:tc vMerge="1">
                  <a:txBody>
                    <a:bodyPr/>
                    <a:lstStyle/>
                    <a:p>
                      <a:endParaRPr kumimoji="1" lang="ja-JP" altLang="en-US"/>
                    </a:p>
                  </a:txBody>
                  <a:tcPr/>
                </a:tc>
                <a:tc>
                  <a:txBody>
                    <a:bodyPr/>
                    <a:lstStyle/>
                    <a:p>
                      <a:pPr algn="just"/>
                      <a:r>
                        <a:rPr lang="ja-JP" sz="1200" kern="100">
                          <a:effectLst/>
                          <a:latin typeface="Meiryo UI" panose="020B0604030504040204" pitchFamily="50" charset="-128"/>
                          <a:ea typeface="Meiryo UI" panose="020B0604030504040204" pitchFamily="50" charset="-128"/>
                        </a:rPr>
                        <a:t>昭和</a:t>
                      </a:r>
                      <a:r>
                        <a:rPr lang="en-US" sz="1200" kern="100">
                          <a:effectLst/>
                          <a:latin typeface="Meiryo UI" panose="020B0604030504040204" pitchFamily="50" charset="-128"/>
                          <a:ea typeface="Meiryo UI" panose="020B0604030504040204" pitchFamily="50" charset="-128"/>
                        </a:rPr>
                        <a:t>36 </a:t>
                      </a:r>
                      <a:r>
                        <a:rPr lang="ja-JP" sz="1200" kern="100">
                          <a:effectLst/>
                          <a:latin typeface="Meiryo UI" panose="020B0604030504040204" pitchFamily="50" charset="-128"/>
                          <a:ea typeface="Meiryo UI" panose="020B0604030504040204" pitchFamily="50" charset="-128"/>
                        </a:rPr>
                        <a:t>年（</a:t>
                      </a:r>
                      <a:r>
                        <a:rPr lang="en-US" sz="1200" kern="100">
                          <a:effectLst/>
                          <a:latin typeface="Meiryo UI" panose="020B0604030504040204" pitchFamily="50" charset="-128"/>
                          <a:ea typeface="Meiryo UI" panose="020B0604030504040204" pitchFamily="50" charset="-128"/>
                        </a:rPr>
                        <a:t>1961 </a:t>
                      </a:r>
                      <a:r>
                        <a:rPr lang="ja-JP" sz="1200" kern="100">
                          <a:effectLst/>
                          <a:latin typeface="Meiryo UI" panose="020B0604030504040204" pitchFamily="50" charset="-128"/>
                          <a:ea typeface="Meiryo UI" panose="020B0604030504040204" pitchFamily="50" charset="-128"/>
                        </a:rPr>
                        <a:t>年）～ 昭和</a:t>
                      </a:r>
                      <a:r>
                        <a:rPr lang="en-US" sz="1200" kern="100">
                          <a:effectLst/>
                          <a:latin typeface="Meiryo UI" panose="020B0604030504040204" pitchFamily="50" charset="-128"/>
                          <a:ea typeface="Meiryo UI" panose="020B0604030504040204" pitchFamily="50" charset="-128"/>
                        </a:rPr>
                        <a:t>45 </a:t>
                      </a:r>
                      <a:r>
                        <a:rPr lang="ja-JP" sz="1200" kern="100">
                          <a:effectLst/>
                          <a:latin typeface="Meiryo UI" panose="020B0604030504040204" pitchFamily="50" charset="-128"/>
                          <a:ea typeface="Meiryo UI" panose="020B0604030504040204" pitchFamily="50" charset="-128"/>
                        </a:rPr>
                        <a:t>年（</a:t>
                      </a:r>
                      <a:r>
                        <a:rPr lang="en-US" sz="1200" kern="100">
                          <a:effectLst/>
                          <a:latin typeface="Meiryo UI" panose="020B0604030504040204" pitchFamily="50" charset="-128"/>
                          <a:ea typeface="Meiryo UI" panose="020B0604030504040204" pitchFamily="50" charset="-128"/>
                        </a:rPr>
                        <a:t>1970 </a:t>
                      </a:r>
                      <a:r>
                        <a:rPr lang="ja-JP" sz="1200" kern="100">
                          <a:effectLst/>
                          <a:latin typeface="Meiryo UI" panose="020B0604030504040204" pitchFamily="50" charset="-128"/>
                          <a:ea typeface="Meiryo UI" panose="020B0604030504040204" pitchFamily="50" charset="-128"/>
                        </a:rPr>
                        <a:t>年）</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750017653"/>
                  </a:ext>
                </a:extLst>
              </a:tr>
              <a:tr h="247636">
                <a:tc vMerge="1">
                  <a:txBody>
                    <a:bodyPr/>
                    <a:lstStyle/>
                    <a:p>
                      <a:endParaRPr kumimoji="1" lang="ja-JP" altLang="en-US"/>
                    </a:p>
                  </a:txBody>
                  <a:tcPr/>
                </a:tc>
                <a:tc>
                  <a:txBody>
                    <a:bodyPr/>
                    <a:lstStyle/>
                    <a:p>
                      <a:pPr algn="just"/>
                      <a:r>
                        <a:rPr lang="ja-JP" sz="1200" kern="100" dirty="0">
                          <a:effectLst/>
                          <a:latin typeface="Meiryo UI" panose="020B0604030504040204" pitchFamily="50" charset="-128"/>
                          <a:ea typeface="Meiryo UI" panose="020B0604030504040204" pitchFamily="50" charset="-128"/>
                        </a:rPr>
                        <a:t>昭和</a:t>
                      </a:r>
                      <a:r>
                        <a:rPr lang="en-US" sz="1200" kern="100" dirty="0">
                          <a:effectLst/>
                          <a:latin typeface="Meiryo UI" panose="020B0604030504040204" pitchFamily="50" charset="-128"/>
                          <a:ea typeface="Meiryo UI" panose="020B0604030504040204" pitchFamily="50" charset="-128"/>
                        </a:rPr>
                        <a:t>46 </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1971 </a:t>
                      </a:r>
                      <a:r>
                        <a:rPr lang="ja-JP" sz="1200" kern="100" dirty="0">
                          <a:effectLst/>
                          <a:latin typeface="Meiryo UI" panose="020B0604030504040204" pitchFamily="50" charset="-128"/>
                          <a:ea typeface="Meiryo UI" panose="020B0604030504040204" pitchFamily="50" charset="-128"/>
                        </a:rPr>
                        <a:t>年）～ 昭和</a:t>
                      </a:r>
                      <a:r>
                        <a:rPr lang="en-US" sz="1200" kern="100" dirty="0">
                          <a:effectLst/>
                          <a:latin typeface="Meiryo UI" panose="020B0604030504040204" pitchFamily="50" charset="-128"/>
                          <a:ea typeface="Meiryo UI" panose="020B0604030504040204" pitchFamily="50" charset="-128"/>
                        </a:rPr>
                        <a:t>55 </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1980 </a:t>
                      </a:r>
                      <a:r>
                        <a:rPr lang="ja-JP" sz="1200" kern="100" dirty="0">
                          <a:effectLst/>
                          <a:latin typeface="Meiryo UI" panose="020B0604030504040204" pitchFamily="50" charset="-128"/>
                          <a:ea typeface="Meiryo UI" panose="020B0604030504040204" pitchFamily="50" charset="-128"/>
                        </a:rPr>
                        <a:t>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451014006"/>
                  </a:ext>
                </a:extLst>
              </a:tr>
              <a:tr h="247636">
                <a:tc vMerge="1">
                  <a:txBody>
                    <a:bodyPr/>
                    <a:lstStyle/>
                    <a:p>
                      <a:endParaRPr kumimoji="1" lang="ja-JP" altLang="en-US"/>
                    </a:p>
                  </a:txBody>
                  <a:tcPr/>
                </a:tc>
                <a:tc>
                  <a:txBody>
                    <a:bodyPr/>
                    <a:lstStyle/>
                    <a:p>
                      <a:pPr algn="just"/>
                      <a:r>
                        <a:rPr lang="ja-JP" sz="1200" kern="100" dirty="0">
                          <a:effectLst/>
                          <a:latin typeface="Meiryo UI" panose="020B0604030504040204" pitchFamily="50" charset="-128"/>
                          <a:ea typeface="Meiryo UI" panose="020B0604030504040204" pitchFamily="50" charset="-128"/>
                        </a:rPr>
                        <a:t>昭和</a:t>
                      </a:r>
                      <a:r>
                        <a:rPr lang="en-US" sz="1200" kern="100" dirty="0">
                          <a:effectLst/>
                          <a:latin typeface="Meiryo UI" panose="020B0604030504040204" pitchFamily="50" charset="-128"/>
                          <a:ea typeface="Meiryo UI" panose="020B0604030504040204" pitchFamily="50" charset="-128"/>
                        </a:rPr>
                        <a:t>56 </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1981 </a:t>
                      </a:r>
                      <a:r>
                        <a:rPr lang="ja-JP" sz="1200" kern="100" dirty="0">
                          <a:effectLst/>
                          <a:latin typeface="Meiryo UI" panose="020B0604030504040204" pitchFamily="50" charset="-128"/>
                          <a:ea typeface="Meiryo UI" panose="020B0604030504040204" pitchFamily="50" charset="-128"/>
                        </a:rPr>
                        <a:t>年）～ 平成　</a:t>
                      </a:r>
                      <a:r>
                        <a:rPr lang="en-US" sz="1200" kern="100" dirty="0">
                          <a:effectLst/>
                          <a:latin typeface="Meiryo UI" panose="020B0604030504040204" pitchFamily="50" charset="-128"/>
                          <a:ea typeface="Meiryo UI" panose="020B0604030504040204" pitchFamily="50" charset="-128"/>
                        </a:rPr>
                        <a:t>2</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1990 </a:t>
                      </a:r>
                      <a:r>
                        <a:rPr lang="ja-JP" sz="1200" kern="100" dirty="0">
                          <a:effectLst/>
                          <a:latin typeface="Meiryo UI" panose="020B0604030504040204" pitchFamily="50" charset="-128"/>
                          <a:ea typeface="Meiryo UI" panose="020B0604030504040204" pitchFamily="50" charset="-128"/>
                        </a:rPr>
                        <a:t>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540936794"/>
                  </a:ext>
                </a:extLst>
              </a:tr>
              <a:tr h="247636">
                <a:tc vMerge="1">
                  <a:txBody>
                    <a:bodyPr/>
                    <a:lstStyle/>
                    <a:p>
                      <a:endParaRPr kumimoji="1" lang="ja-JP" altLang="en-US"/>
                    </a:p>
                  </a:txBody>
                  <a:tcPr/>
                </a:tc>
                <a:tc>
                  <a:txBody>
                    <a:bodyPr/>
                    <a:lstStyle/>
                    <a:p>
                      <a:pPr algn="just"/>
                      <a:r>
                        <a:rPr lang="ja-JP" sz="1200" kern="100">
                          <a:effectLst/>
                          <a:latin typeface="Meiryo UI" panose="020B0604030504040204" pitchFamily="50" charset="-128"/>
                          <a:ea typeface="Meiryo UI" panose="020B0604030504040204" pitchFamily="50" charset="-128"/>
                        </a:rPr>
                        <a:t>平成　</a:t>
                      </a:r>
                      <a:r>
                        <a:rPr lang="en-US" sz="1200" kern="100">
                          <a:effectLst/>
                          <a:latin typeface="Meiryo UI" panose="020B0604030504040204" pitchFamily="50" charset="-128"/>
                          <a:ea typeface="Meiryo UI" panose="020B0604030504040204" pitchFamily="50" charset="-128"/>
                        </a:rPr>
                        <a:t>3</a:t>
                      </a:r>
                      <a:r>
                        <a:rPr lang="ja-JP" sz="1200" kern="100">
                          <a:effectLst/>
                          <a:latin typeface="Meiryo UI" panose="020B0604030504040204" pitchFamily="50" charset="-128"/>
                          <a:ea typeface="Meiryo UI" panose="020B0604030504040204" pitchFamily="50" charset="-128"/>
                        </a:rPr>
                        <a:t>年（</a:t>
                      </a:r>
                      <a:r>
                        <a:rPr lang="en-US" sz="1200" kern="100">
                          <a:effectLst/>
                          <a:latin typeface="Meiryo UI" panose="020B0604030504040204" pitchFamily="50" charset="-128"/>
                          <a:ea typeface="Meiryo UI" panose="020B0604030504040204" pitchFamily="50" charset="-128"/>
                        </a:rPr>
                        <a:t>1991 </a:t>
                      </a:r>
                      <a:r>
                        <a:rPr lang="ja-JP" sz="1200" kern="100">
                          <a:effectLst/>
                          <a:latin typeface="Meiryo UI" panose="020B0604030504040204" pitchFamily="50" charset="-128"/>
                          <a:ea typeface="Meiryo UI" panose="020B0604030504040204" pitchFamily="50" charset="-128"/>
                        </a:rPr>
                        <a:t>年）～ 平成</a:t>
                      </a:r>
                      <a:r>
                        <a:rPr lang="en-US" sz="1200" kern="100">
                          <a:effectLst/>
                          <a:latin typeface="Meiryo UI" panose="020B0604030504040204" pitchFamily="50" charset="-128"/>
                          <a:ea typeface="Meiryo UI" panose="020B0604030504040204" pitchFamily="50" charset="-128"/>
                        </a:rPr>
                        <a:t>12 </a:t>
                      </a:r>
                      <a:r>
                        <a:rPr lang="ja-JP" sz="1200" kern="100">
                          <a:effectLst/>
                          <a:latin typeface="Meiryo UI" panose="020B0604030504040204" pitchFamily="50" charset="-128"/>
                          <a:ea typeface="Meiryo UI" panose="020B0604030504040204" pitchFamily="50" charset="-128"/>
                        </a:rPr>
                        <a:t>年（</a:t>
                      </a:r>
                      <a:r>
                        <a:rPr lang="en-US" sz="1200" kern="100">
                          <a:effectLst/>
                          <a:latin typeface="Meiryo UI" panose="020B0604030504040204" pitchFamily="50" charset="-128"/>
                          <a:ea typeface="Meiryo UI" panose="020B0604030504040204" pitchFamily="50" charset="-128"/>
                        </a:rPr>
                        <a:t>2000 </a:t>
                      </a:r>
                      <a:r>
                        <a:rPr lang="ja-JP" sz="1200" kern="100">
                          <a:effectLst/>
                          <a:latin typeface="Meiryo UI" panose="020B0604030504040204" pitchFamily="50" charset="-128"/>
                          <a:ea typeface="Meiryo UI" panose="020B0604030504040204" pitchFamily="50" charset="-128"/>
                        </a:rPr>
                        <a:t>年）</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145535217"/>
                  </a:ext>
                </a:extLst>
              </a:tr>
              <a:tr h="247636">
                <a:tc vMerge="1">
                  <a:txBody>
                    <a:bodyPr/>
                    <a:lstStyle/>
                    <a:p>
                      <a:endParaRPr kumimoji="1" lang="ja-JP" altLang="en-US"/>
                    </a:p>
                  </a:txBody>
                  <a:tcPr/>
                </a:tc>
                <a:tc>
                  <a:txBody>
                    <a:bodyPr/>
                    <a:lstStyle/>
                    <a:p>
                      <a:pPr algn="just"/>
                      <a:r>
                        <a:rPr lang="ja-JP" sz="1200" kern="100" dirty="0">
                          <a:effectLst/>
                          <a:latin typeface="Meiryo UI" panose="020B0604030504040204" pitchFamily="50" charset="-128"/>
                          <a:ea typeface="Meiryo UI" panose="020B0604030504040204" pitchFamily="50" charset="-128"/>
                        </a:rPr>
                        <a:t>平成</a:t>
                      </a:r>
                      <a:r>
                        <a:rPr lang="en-US" sz="1200" kern="100" dirty="0">
                          <a:effectLst/>
                          <a:latin typeface="Meiryo UI" panose="020B0604030504040204" pitchFamily="50" charset="-128"/>
                          <a:ea typeface="Meiryo UI" panose="020B0604030504040204" pitchFamily="50" charset="-128"/>
                        </a:rPr>
                        <a:t>13 </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2001 </a:t>
                      </a:r>
                      <a:r>
                        <a:rPr lang="ja-JP" sz="1200" kern="100" dirty="0">
                          <a:effectLst/>
                          <a:latin typeface="Meiryo UI" panose="020B0604030504040204" pitchFamily="50" charset="-128"/>
                          <a:ea typeface="Meiryo UI" panose="020B0604030504040204" pitchFamily="50" charset="-128"/>
                        </a:rPr>
                        <a:t>年）以降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25230774"/>
                  </a:ext>
                </a:extLst>
              </a:tr>
              <a:tr h="247636">
                <a:tc rowSpan="3">
                  <a:txBody>
                    <a:bodyPr/>
                    <a:lstStyle/>
                    <a:p>
                      <a:pPr algn="just"/>
                      <a:r>
                        <a:rPr lang="ja-JP" sz="1200" kern="100">
                          <a:effectLst/>
                          <a:latin typeface="Meiryo UI" panose="020B0604030504040204" pitchFamily="50" charset="-128"/>
                          <a:ea typeface="Meiryo UI" panose="020B0604030504040204" pitchFamily="50" charset="-128"/>
                        </a:rPr>
                        <a:t>非木造建物</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ja-JP" sz="1200" kern="100">
                          <a:effectLst/>
                          <a:latin typeface="Meiryo UI" panose="020B0604030504040204" pitchFamily="50" charset="-128"/>
                          <a:ea typeface="Meiryo UI" panose="020B0604030504040204" pitchFamily="50" charset="-128"/>
                        </a:rPr>
                        <a:t>昭和</a:t>
                      </a:r>
                      <a:r>
                        <a:rPr lang="en-US" sz="1200" kern="100">
                          <a:effectLst/>
                          <a:latin typeface="Meiryo UI" panose="020B0604030504040204" pitchFamily="50" charset="-128"/>
                          <a:ea typeface="Meiryo UI" panose="020B0604030504040204" pitchFamily="50" charset="-128"/>
                        </a:rPr>
                        <a:t>46 </a:t>
                      </a:r>
                      <a:r>
                        <a:rPr lang="ja-JP" sz="1200" kern="100">
                          <a:effectLst/>
                          <a:latin typeface="Meiryo UI" panose="020B0604030504040204" pitchFamily="50" charset="-128"/>
                          <a:ea typeface="Meiryo UI" panose="020B0604030504040204" pitchFamily="50" charset="-128"/>
                        </a:rPr>
                        <a:t>年（</a:t>
                      </a:r>
                      <a:r>
                        <a:rPr lang="en-US" sz="1200" kern="100">
                          <a:effectLst/>
                          <a:latin typeface="Meiryo UI" panose="020B0604030504040204" pitchFamily="50" charset="-128"/>
                          <a:ea typeface="Meiryo UI" panose="020B0604030504040204" pitchFamily="50" charset="-128"/>
                        </a:rPr>
                        <a:t>1971 </a:t>
                      </a:r>
                      <a:r>
                        <a:rPr lang="ja-JP" sz="1200" kern="100">
                          <a:effectLst/>
                          <a:latin typeface="Meiryo UI" panose="020B0604030504040204" pitchFamily="50" charset="-128"/>
                          <a:ea typeface="Meiryo UI" panose="020B0604030504040204" pitchFamily="50" charset="-128"/>
                        </a:rPr>
                        <a:t>年）以前</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337161460"/>
                  </a:ext>
                </a:extLst>
              </a:tr>
              <a:tr h="247636">
                <a:tc vMerge="1">
                  <a:txBody>
                    <a:bodyPr/>
                    <a:lstStyle/>
                    <a:p>
                      <a:endParaRPr kumimoji="1" lang="ja-JP" altLang="en-US"/>
                    </a:p>
                  </a:txBody>
                  <a:tcPr/>
                </a:tc>
                <a:tc>
                  <a:txBody>
                    <a:bodyPr/>
                    <a:lstStyle/>
                    <a:p>
                      <a:pPr algn="just"/>
                      <a:r>
                        <a:rPr lang="ja-JP" sz="1200" kern="100">
                          <a:effectLst/>
                          <a:latin typeface="Meiryo UI" panose="020B0604030504040204" pitchFamily="50" charset="-128"/>
                          <a:ea typeface="Meiryo UI" panose="020B0604030504040204" pitchFamily="50" charset="-128"/>
                        </a:rPr>
                        <a:t>昭和</a:t>
                      </a:r>
                      <a:r>
                        <a:rPr lang="en-US" sz="1200" kern="100">
                          <a:effectLst/>
                          <a:latin typeface="Meiryo UI" panose="020B0604030504040204" pitchFamily="50" charset="-128"/>
                          <a:ea typeface="Meiryo UI" panose="020B0604030504040204" pitchFamily="50" charset="-128"/>
                        </a:rPr>
                        <a:t>47 </a:t>
                      </a:r>
                      <a:r>
                        <a:rPr lang="ja-JP" sz="1200" kern="100">
                          <a:effectLst/>
                          <a:latin typeface="Meiryo UI" panose="020B0604030504040204" pitchFamily="50" charset="-128"/>
                          <a:ea typeface="Meiryo UI" panose="020B0604030504040204" pitchFamily="50" charset="-128"/>
                        </a:rPr>
                        <a:t>年（</a:t>
                      </a:r>
                      <a:r>
                        <a:rPr lang="en-US" sz="1200" kern="100">
                          <a:effectLst/>
                          <a:latin typeface="Meiryo UI" panose="020B0604030504040204" pitchFamily="50" charset="-128"/>
                          <a:ea typeface="Meiryo UI" panose="020B0604030504040204" pitchFamily="50" charset="-128"/>
                        </a:rPr>
                        <a:t>1972 </a:t>
                      </a:r>
                      <a:r>
                        <a:rPr lang="ja-JP" sz="1200" kern="100">
                          <a:effectLst/>
                          <a:latin typeface="Meiryo UI" panose="020B0604030504040204" pitchFamily="50" charset="-128"/>
                          <a:ea typeface="Meiryo UI" panose="020B0604030504040204" pitchFamily="50" charset="-128"/>
                        </a:rPr>
                        <a:t>年）～ 昭和</a:t>
                      </a:r>
                      <a:r>
                        <a:rPr lang="en-US" sz="1200" kern="100">
                          <a:effectLst/>
                          <a:latin typeface="Meiryo UI" panose="020B0604030504040204" pitchFamily="50" charset="-128"/>
                          <a:ea typeface="Meiryo UI" panose="020B0604030504040204" pitchFamily="50" charset="-128"/>
                        </a:rPr>
                        <a:t>55 </a:t>
                      </a:r>
                      <a:r>
                        <a:rPr lang="ja-JP" sz="1200" kern="100">
                          <a:effectLst/>
                          <a:latin typeface="Meiryo UI" panose="020B0604030504040204" pitchFamily="50" charset="-128"/>
                          <a:ea typeface="Meiryo UI" panose="020B0604030504040204" pitchFamily="50" charset="-128"/>
                        </a:rPr>
                        <a:t>年（</a:t>
                      </a:r>
                      <a:r>
                        <a:rPr lang="en-US" sz="1200" kern="100">
                          <a:effectLst/>
                          <a:latin typeface="Meiryo UI" panose="020B0604030504040204" pitchFamily="50" charset="-128"/>
                          <a:ea typeface="Meiryo UI" panose="020B0604030504040204" pitchFamily="50" charset="-128"/>
                        </a:rPr>
                        <a:t>1980 </a:t>
                      </a:r>
                      <a:r>
                        <a:rPr lang="ja-JP" sz="1200" kern="100">
                          <a:effectLst/>
                          <a:latin typeface="Meiryo UI" panose="020B0604030504040204" pitchFamily="50" charset="-128"/>
                          <a:ea typeface="Meiryo UI" panose="020B0604030504040204" pitchFamily="50" charset="-128"/>
                        </a:rPr>
                        <a:t>年）</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938295923"/>
                  </a:ext>
                </a:extLst>
              </a:tr>
              <a:tr h="247636">
                <a:tc vMerge="1">
                  <a:txBody>
                    <a:bodyPr/>
                    <a:lstStyle/>
                    <a:p>
                      <a:endParaRPr kumimoji="1" lang="ja-JP" altLang="en-US"/>
                    </a:p>
                  </a:txBody>
                  <a:tcPr/>
                </a:tc>
                <a:tc>
                  <a:txBody>
                    <a:bodyPr/>
                    <a:lstStyle/>
                    <a:p>
                      <a:pPr algn="just"/>
                      <a:r>
                        <a:rPr lang="ja-JP" sz="1200" kern="100" dirty="0">
                          <a:effectLst/>
                          <a:latin typeface="Meiryo UI" panose="020B0604030504040204" pitchFamily="50" charset="-128"/>
                          <a:ea typeface="Meiryo UI" panose="020B0604030504040204" pitchFamily="50" charset="-128"/>
                        </a:rPr>
                        <a:t>昭和</a:t>
                      </a:r>
                      <a:r>
                        <a:rPr lang="en-US" sz="1200" kern="100" dirty="0">
                          <a:effectLst/>
                          <a:latin typeface="Meiryo UI" panose="020B0604030504040204" pitchFamily="50" charset="-128"/>
                          <a:ea typeface="Meiryo UI" panose="020B0604030504040204" pitchFamily="50" charset="-128"/>
                        </a:rPr>
                        <a:t>56 </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1981 </a:t>
                      </a:r>
                      <a:r>
                        <a:rPr lang="ja-JP" sz="1200" kern="100" dirty="0">
                          <a:effectLst/>
                          <a:latin typeface="Meiryo UI" panose="020B0604030504040204" pitchFamily="50" charset="-128"/>
                          <a:ea typeface="Meiryo UI" panose="020B0604030504040204" pitchFamily="50" charset="-128"/>
                        </a:rPr>
                        <a:t>年）以降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558071915"/>
                  </a:ext>
                </a:extLst>
              </a:tr>
            </a:tbl>
          </a:graphicData>
        </a:graphic>
      </p:graphicFrame>
      <p:sp>
        <p:nvSpPr>
          <p:cNvPr id="15" name="正方形/長方形 14">
            <a:extLst>
              <a:ext uri="{FF2B5EF4-FFF2-40B4-BE49-F238E27FC236}">
                <a16:creationId xmlns:a16="http://schemas.microsoft.com/office/drawing/2014/main" id="{D417F314-E49F-0F45-B48F-DE2E0CAF10F6}"/>
              </a:ext>
            </a:extLst>
          </p:cNvPr>
          <p:cNvSpPr/>
          <p:nvPr/>
        </p:nvSpPr>
        <p:spPr>
          <a:xfrm>
            <a:off x="4911309" y="2741371"/>
            <a:ext cx="3695700" cy="315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建物被害に用いる建築年次区分</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pic>
        <p:nvPicPr>
          <p:cNvPr id="11" name="図 10" descr="テキスト が含まれている画像&#10;&#10;AI によって生成されたコンテンツは間違っている可能性があります。">
            <a:extLst>
              <a:ext uri="{FF2B5EF4-FFF2-40B4-BE49-F238E27FC236}">
                <a16:creationId xmlns:a16="http://schemas.microsoft.com/office/drawing/2014/main" id="{D7F74CA5-F4DF-BE79-DE7F-0BFD99344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94" y="2882663"/>
            <a:ext cx="4186547" cy="2150410"/>
          </a:xfrm>
          <a:prstGeom prst="rect">
            <a:avLst/>
          </a:prstGeom>
        </p:spPr>
      </p:pic>
      <p:sp>
        <p:nvSpPr>
          <p:cNvPr id="12" name="正方形/長方形 11">
            <a:extLst>
              <a:ext uri="{FF2B5EF4-FFF2-40B4-BE49-F238E27FC236}">
                <a16:creationId xmlns:a16="http://schemas.microsoft.com/office/drawing/2014/main" id="{15EE7C98-708A-4192-518D-D9EE541A4989}"/>
              </a:ext>
            </a:extLst>
          </p:cNvPr>
          <p:cNvSpPr/>
          <p:nvPr/>
        </p:nvSpPr>
        <p:spPr>
          <a:xfrm>
            <a:off x="2641601" y="6592410"/>
            <a:ext cx="6184900"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内閣府</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2013</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：南海トラフ巨大地震対策検討ワーキンググループ（</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2013.5,</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中央防災会議）</a:t>
            </a:r>
          </a:p>
        </p:txBody>
      </p:sp>
      <p:sp>
        <p:nvSpPr>
          <p:cNvPr id="2" name="正方形/長方形 1">
            <a:extLst>
              <a:ext uri="{FF2B5EF4-FFF2-40B4-BE49-F238E27FC236}">
                <a16:creationId xmlns:a16="http://schemas.microsoft.com/office/drawing/2014/main" id="{ACDD9324-85E7-4D46-84F3-F4CD577E8B30}"/>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17745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a:extLst>
              <a:ext uri="{FF2B5EF4-FFF2-40B4-BE49-F238E27FC236}">
                <a16:creationId xmlns:a16="http://schemas.microsoft.com/office/drawing/2014/main" id="{D316B296-F18C-4AFD-9928-B8F45CE2F8C2}"/>
              </a:ext>
            </a:extLst>
          </p:cNvPr>
          <p:cNvSpPr txBox="1">
            <a:spLocks noChangeArrowheads="1"/>
          </p:cNvSpPr>
          <p:nvPr/>
        </p:nvSpPr>
        <p:spPr bwMode="auto">
          <a:xfrm>
            <a:off x="68746" y="696601"/>
            <a:ext cx="8980700" cy="291170"/>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06783" indent="-137855" defTabSz="360929">
              <a:spcBef>
                <a:spcPct val="0"/>
              </a:spcBef>
              <a:buFont typeface="Arial" panose="020B0604020202020204" pitchFamily="34" charset="0"/>
              <a:buChar char="•"/>
            </a:pPr>
            <a:r>
              <a:rPr lang="ja-JP" altLang="en-US" sz="1292" dirty="0"/>
              <a:t>大阪府の被害想定について、 「①ハザードの想定」 「②被害の想定」 「③被害の様相」「④災害シナリオ」の構成とする。</a:t>
            </a:r>
            <a:endParaRPr lang="en-US" altLang="ja-JP" sz="1292" dirty="0"/>
          </a:p>
        </p:txBody>
      </p:sp>
      <p:sp>
        <p:nvSpPr>
          <p:cNvPr id="18" name="四角形: 角を丸くする 17">
            <a:extLst>
              <a:ext uri="{FF2B5EF4-FFF2-40B4-BE49-F238E27FC236}">
                <a16:creationId xmlns:a16="http://schemas.microsoft.com/office/drawing/2014/main" id="{EAEF1D7E-6772-4475-A97F-293B2702A6A6}"/>
              </a:ext>
            </a:extLst>
          </p:cNvPr>
          <p:cNvSpPr/>
          <p:nvPr/>
        </p:nvSpPr>
        <p:spPr>
          <a:xfrm>
            <a:off x="527539" y="1315442"/>
            <a:ext cx="3293924" cy="2256762"/>
          </a:xfrm>
          <a:prstGeom prst="roundRect">
            <a:avLst>
              <a:gd name="adj" fmla="val 6679"/>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dirty="0"/>
          </a:p>
        </p:txBody>
      </p:sp>
      <p:sp>
        <p:nvSpPr>
          <p:cNvPr id="19" name="正方形/長方形 18">
            <a:extLst>
              <a:ext uri="{FF2B5EF4-FFF2-40B4-BE49-F238E27FC236}">
                <a16:creationId xmlns:a16="http://schemas.microsoft.com/office/drawing/2014/main" id="{B8671975-5666-4A99-B033-74F973BAF50E}"/>
              </a:ext>
            </a:extLst>
          </p:cNvPr>
          <p:cNvSpPr/>
          <p:nvPr/>
        </p:nvSpPr>
        <p:spPr>
          <a:xfrm>
            <a:off x="825159" y="1373072"/>
            <a:ext cx="1967710" cy="297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108"/>
              </a:spcAft>
            </a:pPr>
            <a:r>
              <a:rPr kumimoji="1" lang="ja-JP" altLang="en-US" sz="1662" dirty="0">
                <a:solidFill>
                  <a:schemeClr val="tx1"/>
                </a:solidFill>
                <a:latin typeface="Meiryo UI" panose="020B0604030504040204" pitchFamily="50" charset="-128"/>
                <a:ea typeface="Meiryo UI" panose="020B0604030504040204" pitchFamily="50" charset="-128"/>
              </a:rPr>
              <a:t>①ハザードの想定</a:t>
            </a:r>
          </a:p>
        </p:txBody>
      </p:sp>
      <p:sp>
        <p:nvSpPr>
          <p:cNvPr id="20" name="正方形/長方形 19">
            <a:extLst>
              <a:ext uri="{FF2B5EF4-FFF2-40B4-BE49-F238E27FC236}">
                <a16:creationId xmlns:a16="http://schemas.microsoft.com/office/drawing/2014/main" id="{CA461F1B-3DE3-4FE0-8F91-BC837A185364}"/>
              </a:ext>
            </a:extLst>
          </p:cNvPr>
          <p:cNvSpPr/>
          <p:nvPr/>
        </p:nvSpPr>
        <p:spPr>
          <a:xfrm>
            <a:off x="645446" y="1807866"/>
            <a:ext cx="2147422"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地表面の最大震度</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F9648928-48E2-4C66-9F8E-AE4F7EBE57AE}"/>
              </a:ext>
            </a:extLst>
          </p:cNvPr>
          <p:cNvSpPr/>
          <p:nvPr/>
        </p:nvSpPr>
        <p:spPr>
          <a:xfrm>
            <a:off x="645445" y="2394593"/>
            <a:ext cx="2147423"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kumimoji="1" lang="ja-JP" altLang="en-US" sz="1477" dirty="0">
                <a:solidFill>
                  <a:schemeClr val="tx1"/>
                </a:solidFill>
                <a:latin typeface="Meiryo UI" panose="020B0604030504040204" pitchFamily="50" charset="-128"/>
                <a:ea typeface="Meiryo UI" panose="020B0604030504040204" pitchFamily="50" charset="-128"/>
              </a:rPr>
              <a:t>地表面の液状化危険度</a:t>
            </a:r>
          </a:p>
        </p:txBody>
      </p:sp>
      <p:sp>
        <p:nvSpPr>
          <p:cNvPr id="22" name="正方形/長方形 21">
            <a:extLst>
              <a:ext uri="{FF2B5EF4-FFF2-40B4-BE49-F238E27FC236}">
                <a16:creationId xmlns:a16="http://schemas.microsoft.com/office/drawing/2014/main" id="{50992D35-AB88-4A2B-854E-03829A1FEACF}"/>
              </a:ext>
            </a:extLst>
          </p:cNvPr>
          <p:cNvSpPr/>
          <p:nvPr/>
        </p:nvSpPr>
        <p:spPr>
          <a:xfrm>
            <a:off x="645445" y="2965068"/>
            <a:ext cx="2147423"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77" dirty="0">
                <a:solidFill>
                  <a:schemeClr val="tx1"/>
                </a:solidFill>
                <a:latin typeface="Meiryo UI" panose="020B0604030504040204" pitchFamily="50" charset="-128"/>
                <a:ea typeface="Meiryo UI" panose="020B0604030504040204" pitchFamily="50" charset="-128"/>
              </a:rPr>
              <a:t>津波浸水想定</a:t>
            </a:r>
          </a:p>
        </p:txBody>
      </p:sp>
      <p:sp>
        <p:nvSpPr>
          <p:cNvPr id="24" name="四角形: 角を丸くする 23">
            <a:extLst>
              <a:ext uri="{FF2B5EF4-FFF2-40B4-BE49-F238E27FC236}">
                <a16:creationId xmlns:a16="http://schemas.microsoft.com/office/drawing/2014/main" id="{2241A187-DFF6-4BA1-A60D-DB72F4BF985A}"/>
              </a:ext>
            </a:extLst>
          </p:cNvPr>
          <p:cNvSpPr/>
          <p:nvPr/>
        </p:nvSpPr>
        <p:spPr>
          <a:xfrm>
            <a:off x="4932864" y="1373072"/>
            <a:ext cx="4024160" cy="2199133"/>
          </a:xfrm>
          <a:prstGeom prst="roundRect">
            <a:avLst>
              <a:gd name="adj" fmla="val 667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正方形/長方形 33">
            <a:extLst>
              <a:ext uri="{FF2B5EF4-FFF2-40B4-BE49-F238E27FC236}">
                <a16:creationId xmlns:a16="http://schemas.microsoft.com/office/drawing/2014/main" id="{B32189B7-1293-4703-A32F-2BA1F5BE8742}"/>
              </a:ext>
            </a:extLst>
          </p:cNvPr>
          <p:cNvSpPr/>
          <p:nvPr/>
        </p:nvSpPr>
        <p:spPr>
          <a:xfrm>
            <a:off x="1872337" y="4064630"/>
            <a:ext cx="5563044" cy="109874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554"/>
              </a:spcAft>
            </a:pPr>
            <a:endParaRPr kumimoji="1" lang="en-US" altLang="ja-JP" sz="1292" dirty="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3FF85A78-A87F-4593-B621-CD1492E9E5BC}"/>
              </a:ext>
            </a:extLst>
          </p:cNvPr>
          <p:cNvSpPr/>
          <p:nvPr/>
        </p:nvSpPr>
        <p:spPr>
          <a:xfrm>
            <a:off x="1853753" y="5492844"/>
            <a:ext cx="5563047" cy="103648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108"/>
              </a:spcAft>
            </a:pPr>
            <a:br>
              <a:rPr kumimoji="1" lang="en-US" altLang="ja-JP" sz="1477" b="1" dirty="0">
                <a:solidFill>
                  <a:srgbClr val="FF0000"/>
                </a:solidFill>
                <a:latin typeface="Meiryo UI" panose="020B0604030504040204" pitchFamily="50" charset="-128"/>
                <a:ea typeface="Meiryo UI" panose="020B0604030504040204" pitchFamily="50" charset="-128"/>
              </a:rPr>
            </a:br>
            <a:r>
              <a:rPr kumimoji="1" lang="ja-JP" altLang="en-US" sz="1477" b="1" dirty="0">
                <a:solidFill>
                  <a:srgbClr val="FF0000"/>
                </a:solidFill>
                <a:latin typeface="Meiryo UI" panose="020B0604030504040204" pitchFamily="50" charset="-128"/>
                <a:ea typeface="Meiryo UI" panose="020B0604030504040204" pitchFamily="50" charset="-128"/>
              </a:rPr>
              <a:t>　</a:t>
            </a:r>
          </a:p>
        </p:txBody>
      </p:sp>
      <p:sp>
        <p:nvSpPr>
          <p:cNvPr id="2" name="矢印: 右 1">
            <a:extLst>
              <a:ext uri="{FF2B5EF4-FFF2-40B4-BE49-F238E27FC236}">
                <a16:creationId xmlns:a16="http://schemas.microsoft.com/office/drawing/2014/main" id="{4EDD4CA6-9F75-4B67-993C-9D0C8BFF3A6F}"/>
              </a:ext>
            </a:extLst>
          </p:cNvPr>
          <p:cNvSpPr/>
          <p:nvPr/>
        </p:nvSpPr>
        <p:spPr>
          <a:xfrm>
            <a:off x="4107661" y="2241532"/>
            <a:ext cx="523943" cy="44735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4" name="矢印: 右 43">
            <a:extLst>
              <a:ext uri="{FF2B5EF4-FFF2-40B4-BE49-F238E27FC236}">
                <a16:creationId xmlns:a16="http://schemas.microsoft.com/office/drawing/2014/main" id="{8F08F2C3-6254-48EC-822B-450900F9EBD3}"/>
              </a:ext>
            </a:extLst>
          </p:cNvPr>
          <p:cNvSpPr/>
          <p:nvPr/>
        </p:nvSpPr>
        <p:spPr>
          <a:xfrm rot="5400000">
            <a:off x="4448017" y="5158604"/>
            <a:ext cx="221126" cy="44735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1" name="テキスト ボックス 50">
            <a:extLst>
              <a:ext uri="{FF2B5EF4-FFF2-40B4-BE49-F238E27FC236}">
                <a16:creationId xmlns:a16="http://schemas.microsoft.com/office/drawing/2014/main" id="{1091B01A-CA69-4458-A8FD-919D2B15F4E1}"/>
              </a:ext>
            </a:extLst>
          </p:cNvPr>
          <p:cNvSpPr txBox="1"/>
          <p:nvPr/>
        </p:nvSpPr>
        <p:spPr>
          <a:xfrm>
            <a:off x="2755863" y="1764219"/>
            <a:ext cx="970137" cy="433324"/>
          </a:xfrm>
          <a:prstGeom prst="rect">
            <a:avLst/>
          </a:prstGeom>
          <a:noFill/>
        </p:spPr>
        <p:txBody>
          <a:bodyPr wrap="none" rtlCol="0">
            <a:spAutoFit/>
          </a:bodyPr>
          <a:lstStyle/>
          <a:p>
            <a:r>
              <a:rPr kumimoji="1" lang="ja-JP" altLang="en-US" sz="1108" dirty="0">
                <a:solidFill>
                  <a:srgbClr val="FF0000"/>
                </a:solidFill>
              </a:rPr>
              <a:t>第</a:t>
            </a:r>
            <a:r>
              <a:rPr kumimoji="1" lang="en-US" altLang="ja-JP" sz="1108" dirty="0">
                <a:solidFill>
                  <a:srgbClr val="FF0000"/>
                </a:solidFill>
              </a:rPr>
              <a:t>2</a:t>
            </a:r>
            <a:r>
              <a:rPr kumimoji="1" lang="ja-JP" altLang="en-US" sz="1108" dirty="0">
                <a:solidFill>
                  <a:srgbClr val="FF0000"/>
                </a:solidFill>
              </a:rPr>
              <a:t>回部会で</a:t>
            </a:r>
            <a:endParaRPr kumimoji="1" lang="en-US" altLang="ja-JP" sz="1108" dirty="0">
              <a:solidFill>
                <a:srgbClr val="FF0000"/>
              </a:solidFill>
            </a:endParaRPr>
          </a:p>
          <a:p>
            <a:r>
              <a:rPr kumimoji="1" lang="ja-JP" altLang="en-US" sz="1108" dirty="0">
                <a:solidFill>
                  <a:srgbClr val="FF0000"/>
                </a:solidFill>
              </a:rPr>
              <a:t>審議</a:t>
            </a:r>
          </a:p>
        </p:txBody>
      </p:sp>
      <p:sp>
        <p:nvSpPr>
          <p:cNvPr id="52" name="テキスト ボックス 51">
            <a:extLst>
              <a:ext uri="{FF2B5EF4-FFF2-40B4-BE49-F238E27FC236}">
                <a16:creationId xmlns:a16="http://schemas.microsoft.com/office/drawing/2014/main" id="{20D3B0CC-DE3A-4BED-B413-C5FA9B6CA56B}"/>
              </a:ext>
            </a:extLst>
          </p:cNvPr>
          <p:cNvSpPr txBox="1"/>
          <p:nvPr/>
        </p:nvSpPr>
        <p:spPr>
          <a:xfrm>
            <a:off x="2770813" y="2344513"/>
            <a:ext cx="970137" cy="433324"/>
          </a:xfrm>
          <a:prstGeom prst="rect">
            <a:avLst/>
          </a:prstGeom>
          <a:noFill/>
        </p:spPr>
        <p:txBody>
          <a:bodyPr wrap="none" rtlCol="0">
            <a:spAutoFit/>
          </a:bodyPr>
          <a:lstStyle/>
          <a:p>
            <a:r>
              <a:rPr kumimoji="1" lang="ja-JP" altLang="en-US" sz="1108" dirty="0">
                <a:solidFill>
                  <a:srgbClr val="FF0000"/>
                </a:solidFill>
              </a:rPr>
              <a:t>第</a:t>
            </a:r>
            <a:r>
              <a:rPr kumimoji="1" lang="en-US" altLang="ja-JP" sz="1108" dirty="0">
                <a:solidFill>
                  <a:srgbClr val="FF0000"/>
                </a:solidFill>
              </a:rPr>
              <a:t>2</a:t>
            </a:r>
            <a:r>
              <a:rPr kumimoji="1" lang="ja-JP" altLang="en-US" sz="1108" dirty="0">
                <a:solidFill>
                  <a:srgbClr val="FF0000"/>
                </a:solidFill>
              </a:rPr>
              <a:t>回部会で</a:t>
            </a:r>
            <a:endParaRPr kumimoji="1" lang="en-US" altLang="ja-JP" sz="1108" dirty="0">
              <a:solidFill>
                <a:srgbClr val="FF0000"/>
              </a:solidFill>
            </a:endParaRPr>
          </a:p>
          <a:p>
            <a:r>
              <a:rPr kumimoji="1" lang="ja-JP" altLang="en-US" sz="1108" dirty="0">
                <a:solidFill>
                  <a:srgbClr val="FF0000"/>
                </a:solidFill>
              </a:rPr>
              <a:t>審議</a:t>
            </a:r>
          </a:p>
        </p:txBody>
      </p:sp>
      <p:sp>
        <p:nvSpPr>
          <p:cNvPr id="53" name="テキスト ボックス 52">
            <a:extLst>
              <a:ext uri="{FF2B5EF4-FFF2-40B4-BE49-F238E27FC236}">
                <a16:creationId xmlns:a16="http://schemas.microsoft.com/office/drawing/2014/main" id="{17F62877-6E23-481F-99CB-1287F4FC9CC0}"/>
              </a:ext>
            </a:extLst>
          </p:cNvPr>
          <p:cNvSpPr txBox="1"/>
          <p:nvPr/>
        </p:nvSpPr>
        <p:spPr>
          <a:xfrm>
            <a:off x="2770813" y="2939881"/>
            <a:ext cx="970137" cy="433324"/>
          </a:xfrm>
          <a:prstGeom prst="rect">
            <a:avLst/>
          </a:prstGeom>
          <a:noFill/>
        </p:spPr>
        <p:txBody>
          <a:bodyPr wrap="none" rtlCol="0">
            <a:spAutoFit/>
          </a:bodyPr>
          <a:lstStyle/>
          <a:p>
            <a:r>
              <a:rPr kumimoji="1" lang="ja-JP" altLang="en-US" sz="1108" dirty="0">
                <a:solidFill>
                  <a:srgbClr val="FF0000"/>
                </a:solidFill>
              </a:rPr>
              <a:t>第</a:t>
            </a:r>
            <a:r>
              <a:rPr kumimoji="1" lang="en-US" altLang="ja-JP" sz="1108" dirty="0">
                <a:solidFill>
                  <a:srgbClr val="FF0000"/>
                </a:solidFill>
              </a:rPr>
              <a:t>3</a:t>
            </a:r>
            <a:r>
              <a:rPr kumimoji="1" lang="ja-JP" altLang="en-US" sz="1108" dirty="0">
                <a:solidFill>
                  <a:srgbClr val="FF0000"/>
                </a:solidFill>
              </a:rPr>
              <a:t>回部会で</a:t>
            </a:r>
            <a:endParaRPr kumimoji="1" lang="en-US" altLang="ja-JP" sz="1108" dirty="0">
              <a:solidFill>
                <a:srgbClr val="FF0000"/>
              </a:solidFill>
            </a:endParaRPr>
          </a:p>
          <a:p>
            <a:r>
              <a:rPr kumimoji="1" lang="ja-JP" altLang="en-US" sz="1108" dirty="0">
                <a:solidFill>
                  <a:srgbClr val="FF0000"/>
                </a:solidFill>
              </a:rPr>
              <a:t>審議</a:t>
            </a:r>
          </a:p>
        </p:txBody>
      </p:sp>
      <p:sp>
        <p:nvSpPr>
          <p:cNvPr id="57" name="正方形/長方形 56">
            <a:extLst>
              <a:ext uri="{FF2B5EF4-FFF2-40B4-BE49-F238E27FC236}">
                <a16:creationId xmlns:a16="http://schemas.microsoft.com/office/drawing/2014/main" id="{E3333542-D2EA-400C-8D4D-0EBCD703D9DF}"/>
              </a:ext>
            </a:extLst>
          </p:cNvPr>
          <p:cNvSpPr/>
          <p:nvPr/>
        </p:nvSpPr>
        <p:spPr>
          <a:xfrm>
            <a:off x="6140341" y="1373072"/>
            <a:ext cx="1967710" cy="297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108"/>
              </a:spcAft>
            </a:pPr>
            <a:r>
              <a:rPr kumimoji="1" lang="ja-JP" altLang="en-US" sz="1662" dirty="0">
                <a:solidFill>
                  <a:schemeClr val="tx1"/>
                </a:solidFill>
                <a:latin typeface="Meiryo UI" panose="020B0604030504040204" pitchFamily="50" charset="-128"/>
                <a:ea typeface="Meiryo UI" panose="020B0604030504040204" pitchFamily="50" charset="-128"/>
              </a:rPr>
              <a:t>②被害の想定</a:t>
            </a:r>
          </a:p>
        </p:txBody>
      </p:sp>
      <p:sp>
        <p:nvSpPr>
          <p:cNvPr id="58" name="正方形/長方形 57">
            <a:extLst>
              <a:ext uri="{FF2B5EF4-FFF2-40B4-BE49-F238E27FC236}">
                <a16:creationId xmlns:a16="http://schemas.microsoft.com/office/drawing/2014/main" id="{BCCD3E70-11FC-4912-A198-BBFAF2C7A0A8}"/>
              </a:ext>
            </a:extLst>
          </p:cNvPr>
          <p:cNvSpPr/>
          <p:nvPr/>
        </p:nvSpPr>
        <p:spPr>
          <a:xfrm>
            <a:off x="6907650" y="1746615"/>
            <a:ext cx="1380093"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人的被害</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CD0B9735-873B-4340-BBFA-C25E15BA98EF}"/>
              </a:ext>
            </a:extLst>
          </p:cNvPr>
          <p:cNvSpPr/>
          <p:nvPr/>
        </p:nvSpPr>
        <p:spPr>
          <a:xfrm>
            <a:off x="5381672" y="1746615"/>
            <a:ext cx="1380093"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建物被害</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20843743-A462-48DD-BCBA-5BD15719A542}"/>
              </a:ext>
            </a:extLst>
          </p:cNvPr>
          <p:cNvSpPr/>
          <p:nvPr/>
        </p:nvSpPr>
        <p:spPr>
          <a:xfrm>
            <a:off x="5777058" y="2154633"/>
            <a:ext cx="2292108"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ライフライン・交通施設被害</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63281E95-93DF-4FFD-97A7-7571C06DCC00}"/>
              </a:ext>
            </a:extLst>
          </p:cNvPr>
          <p:cNvSpPr/>
          <p:nvPr/>
        </p:nvSpPr>
        <p:spPr>
          <a:xfrm>
            <a:off x="5217007" y="2564561"/>
            <a:ext cx="1544758"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生活への影響</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E0B19C1F-C960-42D2-B069-9D129DFAC4E6}"/>
              </a:ext>
            </a:extLst>
          </p:cNvPr>
          <p:cNvSpPr/>
          <p:nvPr/>
        </p:nvSpPr>
        <p:spPr>
          <a:xfrm>
            <a:off x="6907650" y="2564561"/>
            <a:ext cx="1448214"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災害廃棄物等</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645720AC-D63F-4579-9292-2E2B35018203}"/>
              </a:ext>
            </a:extLst>
          </p:cNvPr>
          <p:cNvSpPr/>
          <p:nvPr/>
        </p:nvSpPr>
        <p:spPr>
          <a:xfrm>
            <a:off x="5384483" y="2963983"/>
            <a:ext cx="1377282"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経済被害</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5074179A-D059-4B9F-AED7-CD9257C62FB1}"/>
              </a:ext>
            </a:extLst>
          </p:cNvPr>
          <p:cNvSpPr/>
          <p:nvPr/>
        </p:nvSpPr>
        <p:spPr>
          <a:xfrm>
            <a:off x="6907650" y="2959357"/>
            <a:ext cx="1377282" cy="297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その他被害</a:t>
            </a:r>
            <a:endParaRPr kumimoji="1" lang="ja-JP" altLang="en-US" sz="1477" dirty="0">
              <a:solidFill>
                <a:schemeClr val="tx1"/>
              </a:solidFill>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273FABE2-171B-4A70-BBB5-8ED3AC51C98D}"/>
              </a:ext>
            </a:extLst>
          </p:cNvPr>
          <p:cNvSpPr/>
          <p:nvPr/>
        </p:nvSpPr>
        <p:spPr>
          <a:xfrm>
            <a:off x="1872338" y="4064629"/>
            <a:ext cx="3207966" cy="297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108"/>
              </a:spcAft>
            </a:pPr>
            <a:r>
              <a:rPr kumimoji="1" lang="ja-JP" altLang="en-US" sz="1662" dirty="0">
                <a:solidFill>
                  <a:schemeClr val="tx1"/>
                </a:solidFill>
                <a:latin typeface="Meiryo UI" panose="020B0604030504040204" pitchFamily="50" charset="-128"/>
                <a:ea typeface="Meiryo UI" panose="020B0604030504040204" pitchFamily="50" charset="-128"/>
              </a:rPr>
              <a:t>③被害の様相（時系列とりまとめ）</a:t>
            </a:r>
            <a:endParaRPr kumimoji="1" lang="en-US" altLang="ja-JP" sz="1662" dirty="0">
              <a:solidFill>
                <a:schemeClr val="tx1"/>
              </a:solidFill>
              <a:latin typeface="Meiryo UI" panose="020B0604030504040204" pitchFamily="50" charset="-128"/>
              <a:ea typeface="Meiryo UI" panose="020B0604030504040204" pitchFamily="50" charset="-128"/>
            </a:endParaRPr>
          </a:p>
          <a:p>
            <a:pPr>
              <a:spcAft>
                <a:spcPts val="1108"/>
              </a:spcAft>
            </a:pPr>
            <a:endParaRPr kumimoji="1" lang="ja-JP" altLang="en-US" sz="1662" dirty="0">
              <a:solidFill>
                <a:schemeClr val="tx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D131A163-B329-4E00-89E9-E5537B1493C4}"/>
              </a:ext>
            </a:extLst>
          </p:cNvPr>
          <p:cNvSpPr/>
          <p:nvPr/>
        </p:nvSpPr>
        <p:spPr>
          <a:xfrm>
            <a:off x="2157686" y="4417512"/>
            <a:ext cx="4867215" cy="6208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108"/>
              </a:spcAft>
            </a:pPr>
            <a:r>
              <a:rPr lang="ja-JP" altLang="en-US" sz="1477" dirty="0">
                <a:solidFill>
                  <a:schemeClr val="tx1"/>
                </a:solidFill>
                <a:latin typeface="Meiryo UI" panose="020B0604030504040204" pitchFamily="50" charset="-128"/>
                <a:ea typeface="Meiryo UI" panose="020B0604030504040204" pitchFamily="50" charset="-128"/>
              </a:rPr>
              <a:t>①ハザードの想定及び②被害の想定から被害想定項目ごとに被害状況の変化を時系列にとりまとめる</a:t>
            </a:r>
          </a:p>
        </p:txBody>
      </p:sp>
      <p:sp>
        <p:nvSpPr>
          <p:cNvPr id="72" name="矢印: 右 71">
            <a:extLst>
              <a:ext uri="{FF2B5EF4-FFF2-40B4-BE49-F238E27FC236}">
                <a16:creationId xmlns:a16="http://schemas.microsoft.com/office/drawing/2014/main" id="{A70D10A3-F513-4CE1-BA1C-3B0B9500B570}"/>
              </a:ext>
            </a:extLst>
          </p:cNvPr>
          <p:cNvSpPr/>
          <p:nvPr/>
        </p:nvSpPr>
        <p:spPr>
          <a:xfrm rot="3110473">
            <a:off x="2246827" y="3580782"/>
            <a:ext cx="309248" cy="447353"/>
          </a:xfrm>
          <a:prstGeom prst="rightArrow">
            <a:avLst>
              <a:gd name="adj1" fmla="val 50333"/>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3" name="矢印: 右 72">
            <a:extLst>
              <a:ext uri="{FF2B5EF4-FFF2-40B4-BE49-F238E27FC236}">
                <a16:creationId xmlns:a16="http://schemas.microsoft.com/office/drawing/2014/main" id="{2847EAFE-B6F5-413D-B6A3-6223478D867B}"/>
              </a:ext>
            </a:extLst>
          </p:cNvPr>
          <p:cNvSpPr/>
          <p:nvPr/>
        </p:nvSpPr>
        <p:spPr>
          <a:xfrm rot="7442746">
            <a:off x="6048495" y="3577515"/>
            <a:ext cx="332659" cy="447353"/>
          </a:xfrm>
          <a:prstGeom prst="rightArrow">
            <a:avLst>
              <a:gd name="adj1" fmla="val 50333"/>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4" name="正方形/長方形 73">
            <a:extLst>
              <a:ext uri="{FF2B5EF4-FFF2-40B4-BE49-F238E27FC236}">
                <a16:creationId xmlns:a16="http://schemas.microsoft.com/office/drawing/2014/main" id="{2F2E48F6-A3ED-4E12-9D8F-8A40CC0347F0}"/>
              </a:ext>
            </a:extLst>
          </p:cNvPr>
          <p:cNvSpPr/>
          <p:nvPr/>
        </p:nvSpPr>
        <p:spPr>
          <a:xfrm>
            <a:off x="1853753" y="5480574"/>
            <a:ext cx="1967710" cy="297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108"/>
              </a:spcAft>
            </a:pPr>
            <a:r>
              <a:rPr kumimoji="1" lang="ja-JP" altLang="en-US" sz="1662" dirty="0">
                <a:solidFill>
                  <a:schemeClr val="tx1"/>
                </a:solidFill>
                <a:latin typeface="Meiryo UI" panose="020B0604030504040204" pitchFamily="50" charset="-128"/>
                <a:ea typeface="Meiryo UI" panose="020B0604030504040204" pitchFamily="50" charset="-128"/>
              </a:rPr>
              <a:t>④災害シナリオ</a:t>
            </a:r>
          </a:p>
        </p:txBody>
      </p:sp>
      <p:sp>
        <p:nvSpPr>
          <p:cNvPr id="75" name="正方形/長方形 74">
            <a:extLst>
              <a:ext uri="{FF2B5EF4-FFF2-40B4-BE49-F238E27FC236}">
                <a16:creationId xmlns:a16="http://schemas.microsoft.com/office/drawing/2014/main" id="{7B9075A0-285C-48C6-8A26-59856F747EE8}"/>
              </a:ext>
            </a:extLst>
          </p:cNvPr>
          <p:cNvSpPr/>
          <p:nvPr/>
        </p:nvSpPr>
        <p:spPr>
          <a:xfrm>
            <a:off x="1961662" y="5818455"/>
            <a:ext cx="5251938" cy="6208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108"/>
              </a:spcAft>
            </a:pPr>
            <a:r>
              <a:rPr kumimoji="1" lang="ja-JP" altLang="en-US" sz="1477" dirty="0">
                <a:solidFill>
                  <a:schemeClr val="tx1"/>
                </a:solidFill>
                <a:latin typeface="Meiryo UI" panose="020B0604030504040204" pitchFamily="50" charset="-128"/>
                <a:ea typeface="Meiryo UI" panose="020B0604030504040204" pitchFamily="50" charset="-128"/>
              </a:rPr>
              <a:t>③被害の様相から特に伝えるべき項目を選定・組み合わせ、写真やイラスト等を用い、被害の様相を横断的にわかりやすくとりまとめる</a:t>
            </a:r>
            <a:endParaRPr lang="ja-JP" altLang="en-US" sz="1477" dirty="0">
              <a:solidFill>
                <a:schemeClr val="tx1"/>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C0AFFFE4-677A-4215-84E2-357D44EB6275}"/>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１．大阪府の被害想定の構成</a:t>
            </a:r>
            <a:endParaRPr kumimoji="1" lang="ja-JP" altLang="en-US" sz="2000"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622B5E4F-3B19-4B64-8E64-28D0BBEAC7EE}"/>
              </a:ext>
            </a:extLst>
          </p:cNvPr>
          <p:cNvSpPr txBox="1"/>
          <p:nvPr/>
        </p:nvSpPr>
        <p:spPr>
          <a:xfrm>
            <a:off x="7888402" y="1088340"/>
            <a:ext cx="1040670" cy="262829"/>
          </a:xfrm>
          <a:prstGeom prst="rect">
            <a:avLst/>
          </a:prstGeom>
          <a:noFill/>
        </p:spPr>
        <p:txBody>
          <a:bodyPr wrap="none" rtlCol="0">
            <a:spAutoFit/>
          </a:bodyPr>
          <a:lstStyle/>
          <a:p>
            <a:r>
              <a:rPr kumimoji="1" lang="ja-JP" altLang="en-US" sz="1108" dirty="0">
                <a:solidFill>
                  <a:srgbClr val="FF0000"/>
                </a:solidFill>
              </a:rPr>
              <a:t>議題２で説明</a:t>
            </a:r>
            <a:endParaRPr kumimoji="1" lang="en-US" altLang="ja-JP" sz="1108" dirty="0">
              <a:solidFill>
                <a:srgbClr val="FF0000"/>
              </a:solidFill>
            </a:endParaRPr>
          </a:p>
        </p:txBody>
      </p:sp>
      <p:cxnSp>
        <p:nvCxnSpPr>
          <p:cNvPr id="77" name="直線矢印コネクタ 76">
            <a:extLst>
              <a:ext uri="{FF2B5EF4-FFF2-40B4-BE49-F238E27FC236}">
                <a16:creationId xmlns:a16="http://schemas.microsoft.com/office/drawing/2014/main" id="{1C7B8BC9-2B94-4853-ABBF-BF5588AA47F0}"/>
              </a:ext>
            </a:extLst>
          </p:cNvPr>
          <p:cNvCxnSpPr>
            <a:cxnSpLocks/>
            <a:stCxn id="76" idx="1"/>
          </p:cNvCxnSpPr>
          <p:nvPr/>
        </p:nvCxnSpPr>
        <p:spPr>
          <a:xfrm flipH="1">
            <a:off x="7573622" y="1219755"/>
            <a:ext cx="314780" cy="315645"/>
          </a:xfrm>
          <a:prstGeom prst="straightConnector1">
            <a:avLst/>
          </a:prstGeom>
          <a:ln w="12700">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sp>
        <p:nvSpPr>
          <p:cNvPr id="78" name="テキスト ボックス 77">
            <a:extLst>
              <a:ext uri="{FF2B5EF4-FFF2-40B4-BE49-F238E27FC236}">
                <a16:creationId xmlns:a16="http://schemas.microsoft.com/office/drawing/2014/main" id="{B3E743EA-AF5D-410A-BA27-2747878F569F}"/>
              </a:ext>
            </a:extLst>
          </p:cNvPr>
          <p:cNvSpPr txBox="1"/>
          <p:nvPr/>
        </p:nvSpPr>
        <p:spPr>
          <a:xfrm>
            <a:off x="7848725" y="5059771"/>
            <a:ext cx="1040670" cy="262829"/>
          </a:xfrm>
          <a:prstGeom prst="rect">
            <a:avLst/>
          </a:prstGeom>
          <a:noFill/>
        </p:spPr>
        <p:txBody>
          <a:bodyPr wrap="none" rtlCol="0">
            <a:spAutoFit/>
          </a:bodyPr>
          <a:lstStyle/>
          <a:p>
            <a:r>
              <a:rPr kumimoji="1" lang="ja-JP" altLang="en-US" sz="1108" dirty="0">
                <a:solidFill>
                  <a:srgbClr val="FF0000"/>
                </a:solidFill>
              </a:rPr>
              <a:t>議題３で説明</a:t>
            </a:r>
            <a:endParaRPr kumimoji="1" lang="en-US" altLang="ja-JP" sz="1108" dirty="0">
              <a:solidFill>
                <a:srgbClr val="FF0000"/>
              </a:solidFill>
            </a:endParaRPr>
          </a:p>
        </p:txBody>
      </p:sp>
      <p:sp>
        <p:nvSpPr>
          <p:cNvPr id="10" name="右大かっこ 9">
            <a:extLst>
              <a:ext uri="{FF2B5EF4-FFF2-40B4-BE49-F238E27FC236}">
                <a16:creationId xmlns:a16="http://schemas.microsoft.com/office/drawing/2014/main" id="{6AF98CC5-359E-4A4E-BDB9-E765E87ABD30}"/>
              </a:ext>
            </a:extLst>
          </p:cNvPr>
          <p:cNvSpPr/>
          <p:nvPr/>
        </p:nvSpPr>
        <p:spPr>
          <a:xfrm>
            <a:off x="7573622" y="3982133"/>
            <a:ext cx="207728" cy="2637074"/>
          </a:xfrm>
          <a:prstGeom prst="rightBracket">
            <a:avLst>
              <a:gd name="adj" fmla="val 369045"/>
            </a:avLst>
          </a:prstGeom>
          <a:ln w="127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1" name="スライド番号プレースホルダー 3">
            <a:extLst>
              <a:ext uri="{FF2B5EF4-FFF2-40B4-BE49-F238E27FC236}">
                <a16:creationId xmlns:a16="http://schemas.microsoft.com/office/drawing/2014/main" id="{180C6015-F7F4-4346-86A1-31ED1FDC6384}"/>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a:t>
            </a:fld>
            <a:endParaRPr lang="ja-JP" altLang="en-US" sz="1600" dirty="0">
              <a:solidFill>
                <a:schemeClr val="tx1"/>
              </a:solidFill>
            </a:endParaRPr>
          </a:p>
        </p:txBody>
      </p:sp>
    </p:spTree>
    <p:extLst>
      <p:ext uri="{BB962C8B-B14F-4D97-AF65-F5344CB8AC3E}">
        <p14:creationId xmlns:p14="http://schemas.microsoft.com/office/powerpoint/2010/main" val="343834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0482-BF3E-FA6A-1153-30C041812A6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72B777C-01E1-79BA-1436-63B20BA1C6E0}"/>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2AF32705-EAC2-EF7D-7BED-015389D746B8}"/>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19</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63DBB05A-D7C9-10B8-BB77-257F21A57699}"/>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67F084D-E966-B1BD-3501-8E5AD56B02C1}"/>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1.1</a:t>
            </a:r>
            <a:r>
              <a:rPr kumimoji="1" lang="ja-JP" altLang="en-US" dirty="0">
                <a:solidFill>
                  <a:schemeClr val="tx1"/>
                </a:solidFill>
                <a:latin typeface="Meiryo UI" panose="020B0604030504040204" pitchFamily="50" charset="-128"/>
                <a:ea typeface="Meiryo UI" panose="020B0604030504040204" pitchFamily="50" charset="-128"/>
              </a:rPr>
              <a:t> 揺れによる被害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A3BE24B2-BDE9-85AE-3D26-C69C0453CFAF}"/>
              </a:ext>
            </a:extLst>
          </p:cNvPr>
          <p:cNvSpPr/>
          <p:nvPr/>
        </p:nvSpPr>
        <p:spPr>
          <a:xfrm>
            <a:off x="3279552" y="6507519"/>
            <a:ext cx="29742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建物の被害率曲線</a:t>
            </a:r>
            <a:r>
              <a:rPr kumimoji="1" lang="ja-JP" altLang="en-US" sz="1400" dirty="0">
                <a:solidFill>
                  <a:schemeClr val="tx1"/>
                </a:solidFill>
                <a:latin typeface="Meiryo UI" panose="020B0604030504040204" pitchFamily="50" charset="-128"/>
                <a:ea typeface="Meiryo UI" panose="020B0604030504040204" pitchFamily="50" charset="-128"/>
              </a:rPr>
              <a:t>（内閣府</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955BB95C-F5F2-57E2-DF6D-F0B7EF343EF6}"/>
              </a:ext>
            </a:extLst>
          </p:cNvPr>
          <p:cNvPicPr>
            <a:picLocks noChangeAspect="1"/>
          </p:cNvPicPr>
          <p:nvPr/>
        </p:nvPicPr>
        <p:blipFill>
          <a:blip r:embed="rId2"/>
          <a:stretch>
            <a:fillRect/>
          </a:stretch>
        </p:blipFill>
        <p:spPr>
          <a:xfrm>
            <a:off x="666214" y="1280160"/>
            <a:ext cx="8200899" cy="5105400"/>
          </a:xfrm>
          <a:prstGeom prst="rect">
            <a:avLst/>
          </a:prstGeom>
        </p:spPr>
      </p:pic>
      <p:sp>
        <p:nvSpPr>
          <p:cNvPr id="5" name="スクロール: 横 4">
            <a:extLst>
              <a:ext uri="{FF2B5EF4-FFF2-40B4-BE49-F238E27FC236}">
                <a16:creationId xmlns:a16="http://schemas.microsoft.com/office/drawing/2014/main" id="{5B24516F-4214-4BEC-A89B-5AC677E40770}"/>
              </a:ext>
            </a:extLst>
          </p:cNvPr>
          <p:cNvSpPr/>
          <p:nvPr/>
        </p:nvSpPr>
        <p:spPr>
          <a:xfrm>
            <a:off x="3977894" y="893932"/>
            <a:ext cx="1546857" cy="485742"/>
          </a:xfrm>
          <a:prstGeom prst="horizontalScroll">
            <a:avLst>
              <a:gd name="adj" fmla="val 12599"/>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endParaRPr kumimoji="1" lang="en-US" altLang="ja-JP" sz="800" dirty="0">
              <a:latin typeface="UD デジタル 教科書体 NK-R" panose="02020400000000000000" pitchFamily="18" charset="-128"/>
              <a:ea typeface="UD デジタル 教科書体 NK-R" panose="02020400000000000000" pitchFamily="18" charset="-128"/>
            </a:endParaRP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建替え促進等により使用する全壊率曲線を変化</a:t>
            </a:r>
          </a:p>
        </p:txBody>
      </p:sp>
      <p:sp>
        <p:nvSpPr>
          <p:cNvPr id="8" name="楕円 7">
            <a:extLst>
              <a:ext uri="{FF2B5EF4-FFF2-40B4-BE49-F238E27FC236}">
                <a16:creationId xmlns:a16="http://schemas.microsoft.com/office/drawing/2014/main" id="{2F981E3E-052B-43AE-A1CC-CFA1FD1A6DFF}"/>
              </a:ext>
            </a:extLst>
          </p:cNvPr>
          <p:cNvSpPr/>
          <p:nvPr/>
        </p:nvSpPr>
        <p:spPr>
          <a:xfrm>
            <a:off x="3877056" y="1526188"/>
            <a:ext cx="201677" cy="177799"/>
          </a:xfrm>
          <a:prstGeom prst="ellipse">
            <a:avLst/>
          </a:prstGeom>
          <a:ln w="127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FD6420E-A9AD-4637-8F62-514E034A6E5A}"/>
              </a:ext>
            </a:extLst>
          </p:cNvPr>
          <p:cNvSpPr/>
          <p:nvPr/>
        </p:nvSpPr>
        <p:spPr>
          <a:xfrm>
            <a:off x="3877056" y="3099718"/>
            <a:ext cx="201677" cy="177799"/>
          </a:xfrm>
          <a:prstGeom prst="ellipse">
            <a:avLst/>
          </a:prstGeom>
          <a:ln w="127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90C536BB-2833-454B-822C-C6094FE1E5BF}"/>
              </a:ext>
            </a:extLst>
          </p:cNvPr>
          <p:cNvCxnSpPr>
            <a:stCxn id="8" idx="4"/>
          </p:cNvCxnSpPr>
          <p:nvPr/>
        </p:nvCxnSpPr>
        <p:spPr>
          <a:xfrm flipH="1">
            <a:off x="3977894" y="1703987"/>
            <a:ext cx="1" cy="1395731"/>
          </a:xfrm>
          <a:prstGeom prst="straightConnector1">
            <a:avLst/>
          </a:prstGeom>
          <a:ln w="12700">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sp>
        <p:nvSpPr>
          <p:cNvPr id="13" name="正方形/長方形 12">
            <a:extLst>
              <a:ext uri="{FF2B5EF4-FFF2-40B4-BE49-F238E27FC236}">
                <a16:creationId xmlns:a16="http://schemas.microsoft.com/office/drawing/2014/main" id="{A38B55A7-86B2-4AFD-B710-2941AF68D998}"/>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5841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82297-3D0B-5ABC-18C2-C80036B30A3C}"/>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88E803CC-B742-4D0D-C5CF-AD513F732819}"/>
              </a:ext>
            </a:extLst>
          </p:cNvPr>
          <p:cNvSpPr/>
          <p:nvPr/>
        </p:nvSpPr>
        <p:spPr>
          <a:xfrm>
            <a:off x="129163" y="2744163"/>
            <a:ext cx="4138038" cy="3521957"/>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2896FB1-FEF9-307B-E580-A5B147C4FD5D}"/>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0B660EB5-7EA2-A935-ECC9-340FCA76567D}"/>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20</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9BA07E5E-16DE-30E6-1B9C-49E0CC706BA5}"/>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73E56B6-E835-BFC5-2F28-AD8053AA3FBC}"/>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1.2</a:t>
            </a:r>
            <a:r>
              <a:rPr kumimoji="1" lang="ja-JP" altLang="en-US" dirty="0">
                <a:solidFill>
                  <a:schemeClr val="tx1"/>
                </a:solidFill>
                <a:latin typeface="Meiryo UI" panose="020B0604030504040204" pitchFamily="50" charset="-128"/>
                <a:ea typeface="Meiryo UI" panose="020B0604030504040204" pitchFamily="50" charset="-128"/>
              </a:rPr>
              <a:t> 液状化による被害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6F7E8519-97FF-000E-7111-D278BFFF2556}"/>
              </a:ext>
            </a:extLst>
          </p:cNvPr>
          <p:cNvSpPr/>
          <p:nvPr/>
        </p:nvSpPr>
        <p:spPr>
          <a:xfrm>
            <a:off x="385011" y="5971137"/>
            <a:ext cx="3563549"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液状化による建物被害予測フロー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DCCED9F5-4034-390B-8ED6-38A175E73F75}"/>
              </a:ext>
            </a:extLst>
          </p:cNvPr>
          <p:cNvSpPr/>
          <p:nvPr/>
        </p:nvSpPr>
        <p:spPr>
          <a:xfrm>
            <a:off x="129162" y="1340414"/>
            <a:ext cx="8792380" cy="126721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液状化による全壊・全半壊棟数は、内閣府</a:t>
            </a:r>
            <a:r>
              <a:rPr kumimoji="1" lang="en-US" altLang="ja-JP" dirty="0">
                <a:latin typeface="Meiryo UI" panose="020B0604030504040204" pitchFamily="50" charset="-128"/>
                <a:ea typeface="Meiryo UI" panose="020B0604030504040204" pitchFamily="50" charset="-128"/>
              </a:rPr>
              <a:t>2013</a:t>
            </a:r>
            <a:r>
              <a:rPr kumimoji="1" lang="ja-JP" altLang="en-US" dirty="0">
                <a:latin typeface="Meiryo UI" panose="020B0604030504040204" pitchFamily="50" charset="-128"/>
                <a:ea typeface="Meiryo UI" panose="020B0604030504040204" pitchFamily="50" charset="-128"/>
              </a:rPr>
              <a:t>に基づき、</a:t>
            </a:r>
            <a:r>
              <a:rPr kumimoji="1" lang="ja-JP" altLang="en-US" dirty="0">
                <a:solidFill>
                  <a:srgbClr val="FF0000"/>
                </a:solidFill>
                <a:latin typeface="Meiryo UI" panose="020B0604030504040204" pitchFamily="50" charset="-128"/>
                <a:ea typeface="Meiryo UI" panose="020B0604030504040204" pitchFamily="50" charset="-128"/>
              </a:rPr>
              <a:t>液状化による地盤沈下量</a:t>
            </a:r>
            <a:r>
              <a:rPr kumimoji="1" lang="ja-JP" altLang="en-US" dirty="0">
                <a:latin typeface="Meiryo UI" panose="020B0604030504040204" pitchFamily="50" charset="-128"/>
                <a:ea typeface="Meiryo UI" panose="020B0604030504040204" pitchFamily="50" charset="-128"/>
              </a:rPr>
              <a:t>を指標とし、</a:t>
            </a:r>
            <a:r>
              <a:rPr kumimoji="1" lang="ja-JP" altLang="en-US" dirty="0">
                <a:solidFill>
                  <a:srgbClr val="FF0000"/>
                </a:solidFill>
                <a:latin typeface="Meiryo UI" panose="020B0604030504040204" pitchFamily="50" charset="-128"/>
                <a:ea typeface="Meiryo UI" panose="020B0604030504040204" pitchFamily="50" charset="-128"/>
              </a:rPr>
              <a:t>構造別・建築年次別の建物棟数</a:t>
            </a:r>
            <a:r>
              <a:rPr kumimoji="1" lang="ja-JP" altLang="en-US" dirty="0">
                <a:latin typeface="Meiryo UI" panose="020B0604030504040204" pitchFamily="50" charset="-128"/>
                <a:ea typeface="Meiryo UI" panose="020B0604030504040204" pitchFamily="50" charset="-128"/>
              </a:rPr>
              <a:t>から建物の全壊・半壊を算出。</a:t>
            </a:r>
            <a:endParaRPr kumimoji="1" lang="en-US" altLang="ja-JP" dirty="0">
              <a:latin typeface="Meiryo UI" panose="020B0604030504040204" pitchFamily="50" charset="-128"/>
              <a:ea typeface="Meiryo UI" panose="020B0604030504040204" pitchFamily="50" charset="-128"/>
            </a:endParaRPr>
          </a:p>
          <a:p>
            <a:pPr indent="457200"/>
            <a:r>
              <a:rPr kumimoji="1" lang="ja-JP" altLang="en-US" dirty="0">
                <a:latin typeface="Meiryo UI" panose="020B0604030504040204" pitchFamily="50" charset="-128"/>
                <a:ea typeface="Meiryo UI" panose="020B0604030504040204" pitchFamily="50" charset="-128"/>
              </a:rPr>
              <a:t>（全壊棟数）＝（建物棟数）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（全壊率）</a:t>
            </a:r>
            <a:endParaRPr kumimoji="1" lang="en-US" altLang="ja-JP" dirty="0">
              <a:latin typeface="Meiryo UI" panose="020B0604030504040204" pitchFamily="50" charset="-128"/>
              <a:ea typeface="Meiryo UI" panose="020B0604030504040204" pitchFamily="50" charset="-128"/>
            </a:endParaRPr>
          </a:p>
          <a:p>
            <a:pPr indent="457200"/>
            <a:r>
              <a:rPr kumimoji="1" lang="ja-JP" altLang="en-US" dirty="0">
                <a:latin typeface="Meiryo UI" panose="020B0604030504040204" pitchFamily="50" charset="-128"/>
                <a:ea typeface="Meiryo UI" panose="020B0604030504040204" pitchFamily="50" charset="-128"/>
              </a:rPr>
              <a:t>（半壊棟数）＝（建物棟数）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（（全半壊率）ー（全壊率））</a:t>
            </a:r>
            <a:endParaRPr kumimoji="1"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D235817-6022-F791-3EBB-C85B0405205E}"/>
              </a:ext>
            </a:extLst>
          </p:cNvPr>
          <p:cNvSpPr/>
          <p:nvPr/>
        </p:nvSpPr>
        <p:spPr>
          <a:xfrm>
            <a:off x="4416299" y="2692345"/>
            <a:ext cx="29742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建物被害に用いる建築年次区別</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A813C4BA-69D7-1E5E-B707-4C24D4F62793}"/>
              </a:ext>
            </a:extLst>
          </p:cNvPr>
          <p:cNvPicPr>
            <a:picLocks noChangeAspect="1"/>
          </p:cNvPicPr>
          <p:nvPr/>
        </p:nvPicPr>
        <p:blipFill>
          <a:blip r:embed="rId2"/>
          <a:stretch>
            <a:fillRect/>
          </a:stretch>
        </p:blipFill>
        <p:spPr>
          <a:xfrm>
            <a:off x="-519704" y="2919716"/>
            <a:ext cx="5288042" cy="2962822"/>
          </a:xfrm>
          <a:prstGeom prst="rect">
            <a:avLst/>
          </a:prstGeom>
        </p:spPr>
      </p:pic>
      <p:graphicFrame>
        <p:nvGraphicFramePr>
          <p:cNvPr id="8" name="表 7">
            <a:extLst>
              <a:ext uri="{FF2B5EF4-FFF2-40B4-BE49-F238E27FC236}">
                <a16:creationId xmlns:a16="http://schemas.microsoft.com/office/drawing/2014/main" id="{342EF113-E215-6AD1-2A7F-4D4B1F68CC78}"/>
              </a:ext>
            </a:extLst>
          </p:cNvPr>
          <p:cNvGraphicFramePr>
            <a:graphicFrameLocks noGrp="1"/>
          </p:cNvGraphicFramePr>
          <p:nvPr/>
        </p:nvGraphicFramePr>
        <p:xfrm>
          <a:off x="4488618" y="2955292"/>
          <a:ext cx="4182621" cy="1644986"/>
        </p:xfrm>
        <a:graphic>
          <a:graphicData uri="http://schemas.openxmlformats.org/drawingml/2006/table">
            <a:tbl>
              <a:tblPr firstRow="1" bandRow="1">
                <a:tableStyleId>{93296810-A885-4BE3-A3E7-6D5BEEA58F35}</a:tableStyleId>
              </a:tblPr>
              <a:tblGrid>
                <a:gridCol w="616462">
                  <a:extLst>
                    <a:ext uri="{9D8B030D-6E8A-4147-A177-3AD203B41FA5}">
                      <a16:colId xmlns:a16="http://schemas.microsoft.com/office/drawing/2014/main" val="2192007527"/>
                    </a:ext>
                  </a:extLst>
                </a:gridCol>
                <a:gridCol w="477520">
                  <a:extLst>
                    <a:ext uri="{9D8B030D-6E8A-4147-A177-3AD203B41FA5}">
                      <a16:colId xmlns:a16="http://schemas.microsoft.com/office/drawing/2014/main" val="1495822156"/>
                    </a:ext>
                  </a:extLst>
                </a:gridCol>
                <a:gridCol w="3088639">
                  <a:extLst>
                    <a:ext uri="{9D8B030D-6E8A-4147-A177-3AD203B41FA5}">
                      <a16:colId xmlns:a16="http://schemas.microsoft.com/office/drawing/2014/main" val="4281746896"/>
                    </a:ext>
                  </a:extLst>
                </a:gridCol>
              </a:tblGrid>
              <a:tr h="234998">
                <a:tc gridSpan="2">
                  <a:txBody>
                    <a:bodyPr/>
                    <a:lstStyle/>
                    <a:p>
                      <a:pPr algn="ctr"/>
                      <a:r>
                        <a:rPr lang="ja-JP" sz="1050" kern="0" dirty="0">
                          <a:effectLst/>
                          <a:latin typeface="Meiryo UI" panose="020B0604030504040204" pitchFamily="50" charset="-128"/>
                          <a:ea typeface="Meiryo UI" panose="020B0604030504040204" pitchFamily="50" charset="-128"/>
                        </a:rPr>
                        <a:t>構造別</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tc hMerge="1">
                  <a:txBody>
                    <a:bodyPr/>
                    <a:lstStyle/>
                    <a:p>
                      <a:endParaRPr kumimoji="1" lang="ja-JP" altLang="en-US"/>
                    </a:p>
                  </a:txBody>
                  <a:tcPr/>
                </a:tc>
                <a:tc>
                  <a:txBody>
                    <a:bodyPr/>
                    <a:lstStyle/>
                    <a:p>
                      <a:pPr algn="ctr"/>
                      <a:r>
                        <a:rPr lang="ja-JP" sz="1050" kern="0">
                          <a:effectLst/>
                          <a:latin typeface="Meiryo UI" panose="020B0604030504040204" pitchFamily="50" charset="-128"/>
                          <a:ea typeface="Meiryo UI" panose="020B0604030504040204" pitchFamily="50" charset="-128"/>
                        </a:rPr>
                        <a:t>建築年次別</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extLst>
                  <a:ext uri="{0D108BD9-81ED-4DB2-BD59-A6C34878D82A}">
                    <a16:rowId xmlns:a16="http://schemas.microsoft.com/office/drawing/2014/main" val="587508272"/>
                  </a:ext>
                </a:extLst>
              </a:tr>
              <a:tr h="234998">
                <a:tc rowSpan="2" gridSpan="2">
                  <a:txBody>
                    <a:bodyPr/>
                    <a:lstStyle/>
                    <a:p>
                      <a:pPr algn="l"/>
                      <a:r>
                        <a:rPr lang="ja-JP" sz="1050" kern="0">
                          <a:effectLst/>
                          <a:latin typeface="Meiryo UI" panose="020B0604030504040204" pitchFamily="50" charset="-128"/>
                          <a:ea typeface="Meiryo UI" panose="020B0604030504040204" pitchFamily="50" charset="-128"/>
                        </a:rPr>
                        <a:t>木造建物</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tc rowSpan="2" hMerge="1">
                  <a:txBody>
                    <a:bodyPr/>
                    <a:lstStyle/>
                    <a:p>
                      <a:endParaRPr kumimoji="1" lang="ja-JP" altLang="en-US"/>
                    </a:p>
                  </a:txBody>
                  <a:tcPr/>
                </a:tc>
                <a:tc>
                  <a:txBody>
                    <a:bodyPr/>
                    <a:lstStyle/>
                    <a:p>
                      <a:pPr algn="l"/>
                      <a:r>
                        <a:rPr lang="ja-JP" sz="1050" kern="0">
                          <a:effectLst/>
                          <a:latin typeface="Meiryo UI" panose="020B0604030504040204" pitchFamily="50" charset="-128"/>
                          <a:ea typeface="Meiryo UI" panose="020B0604030504040204" pitchFamily="50" charset="-128"/>
                        </a:rPr>
                        <a:t>昭和</a:t>
                      </a:r>
                      <a:r>
                        <a:rPr lang="en-US" sz="1050" kern="0">
                          <a:effectLst/>
                          <a:latin typeface="Meiryo UI" panose="020B0604030504040204" pitchFamily="50" charset="-128"/>
                          <a:ea typeface="Meiryo UI" panose="020B0604030504040204" pitchFamily="50" charset="-128"/>
                        </a:rPr>
                        <a:t>55 </a:t>
                      </a:r>
                      <a:r>
                        <a:rPr lang="ja-JP" sz="1050" kern="0">
                          <a:effectLst/>
                          <a:latin typeface="Meiryo UI" panose="020B0604030504040204" pitchFamily="50" charset="-128"/>
                          <a:ea typeface="Meiryo UI" panose="020B0604030504040204" pitchFamily="50" charset="-128"/>
                        </a:rPr>
                        <a:t>年（</a:t>
                      </a:r>
                      <a:r>
                        <a:rPr lang="en-US" sz="1050" kern="0">
                          <a:effectLst/>
                          <a:latin typeface="Meiryo UI" panose="020B0604030504040204" pitchFamily="50" charset="-128"/>
                          <a:ea typeface="Meiryo UI" panose="020B0604030504040204" pitchFamily="50" charset="-128"/>
                        </a:rPr>
                        <a:t>1980 </a:t>
                      </a:r>
                      <a:r>
                        <a:rPr lang="ja-JP" sz="1050" kern="0">
                          <a:effectLst/>
                          <a:latin typeface="Meiryo UI" panose="020B0604030504040204" pitchFamily="50" charset="-128"/>
                          <a:ea typeface="Meiryo UI" panose="020B0604030504040204" pitchFamily="50" charset="-128"/>
                        </a:rPr>
                        <a:t>年）以前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extLst>
                  <a:ext uri="{0D108BD9-81ED-4DB2-BD59-A6C34878D82A}">
                    <a16:rowId xmlns:a16="http://schemas.microsoft.com/office/drawing/2014/main" val="2047323003"/>
                  </a:ext>
                </a:extLst>
              </a:tr>
              <a:tr h="234998">
                <a:tc gridSpan="2" vMerge="1">
                  <a:txBody>
                    <a:bodyPr/>
                    <a:lstStyle/>
                    <a:p>
                      <a:endParaRPr kumimoji="1" lang="ja-JP" altLang="en-US"/>
                    </a:p>
                  </a:txBody>
                  <a:tcPr/>
                </a:tc>
                <a:tc hMerge="1" vMerge="1">
                  <a:txBody>
                    <a:bodyPr/>
                    <a:lstStyle/>
                    <a:p>
                      <a:endParaRPr kumimoji="1" lang="ja-JP" altLang="en-US"/>
                    </a:p>
                  </a:txBody>
                  <a:tcPr/>
                </a:tc>
                <a:tc>
                  <a:txBody>
                    <a:bodyPr/>
                    <a:lstStyle/>
                    <a:p>
                      <a:pPr algn="l"/>
                      <a:r>
                        <a:rPr lang="ja-JP" sz="1050" kern="0">
                          <a:effectLst/>
                          <a:latin typeface="Meiryo UI" panose="020B0604030504040204" pitchFamily="50" charset="-128"/>
                          <a:ea typeface="Meiryo UI" panose="020B0604030504040204" pitchFamily="50" charset="-128"/>
                        </a:rPr>
                        <a:t>昭和</a:t>
                      </a:r>
                      <a:r>
                        <a:rPr lang="en-US" sz="1050" kern="0">
                          <a:effectLst/>
                          <a:latin typeface="Meiryo UI" panose="020B0604030504040204" pitchFamily="50" charset="-128"/>
                          <a:ea typeface="Meiryo UI" panose="020B0604030504040204" pitchFamily="50" charset="-128"/>
                        </a:rPr>
                        <a:t>56 </a:t>
                      </a:r>
                      <a:r>
                        <a:rPr lang="ja-JP" sz="1050" kern="0">
                          <a:effectLst/>
                          <a:latin typeface="Meiryo UI" panose="020B0604030504040204" pitchFamily="50" charset="-128"/>
                          <a:ea typeface="Meiryo UI" panose="020B0604030504040204" pitchFamily="50" charset="-128"/>
                        </a:rPr>
                        <a:t>年（</a:t>
                      </a:r>
                      <a:r>
                        <a:rPr lang="en-US" sz="1050" kern="0">
                          <a:effectLst/>
                          <a:latin typeface="Meiryo UI" panose="020B0604030504040204" pitchFamily="50" charset="-128"/>
                          <a:ea typeface="Meiryo UI" panose="020B0604030504040204" pitchFamily="50" charset="-128"/>
                        </a:rPr>
                        <a:t>1981 </a:t>
                      </a:r>
                      <a:r>
                        <a:rPr lang="ja-JP" sz="1050" kern="0">
                          <a:effectLst/>
                          <a:latin typeface="Meiryo UI" panose="020B0604030504040204" pitchFamily="50" charset="-128"/>
                          <a:ea typeface="Meiryo UI" panose="020B0604030504040204" pitchFamily="50" charset="-128"/>
                        </a:rPr>
                        <a:t>年）以降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extLst>
                  <a:ext uri="{0D108BD9-81ED-4DB2-BD59-A6C34878D82A}">
                    <a16:rowId xmlns:a16="http://schemas.microsoft.com/office/drawing/2014/main" val="2430208577"/>
                  </a:ext>
                </a:extLst>
              </a:tr>
              <a:tr h="234998">
                <a:tc rowSpan="4">
                  <a:txBody>
                    <a:bodyPr/>
                    <a:lstStyle/>
                    <a:p>
                      <a:pPr algn="l"/>
                      <a:r>
                        <a:rPr lang="ja-JP" sz="1050" kern="0">
                          <a:effectLst/>
                          <a:latin typeface="Meiryo UI" panose="020B0604030504040204" pitchFamily="50" charset="-128"/>
                          <a:ea typeface="Meiryo UI" panose="020B0604030504040204" pitchFamily="50" charset="-128"/>
                        </a:rPr>
                        <a:t>非木造</a:t>
                      </a:r>
                      <a:endParaRPr lang="ja-JP" sz="1050" kern="100">
                        <a:effectLst/>
                        <a:latin typeface="Meiryo UI" panose="020B0604030504040204" pitchFamily="50" charset="-128"/>
                        <a:ea typeface="Meiryo UI" panose="020B0604030504040204" pitchFamily="50" charset="-128"/>
                      </a:endParaRPr>
                    </a:p>
                    <a:p>
                      <a:pPr algn="l"/>
                      <a:r>
                        <a:rPr lang="ja-JP" sz="1050" kern="0">
                          <a:effectLst/>
                          <a:latin typeface="Meiryo UI" panose="020B0604030504040204" pitchFamily="50" charset="-128"/>
                          <a:ea typeface="Meiryo UI" panose="020B0604030504040204" pitchFamily="50" charset="-128"/>
                        </a:rPr>
                        <a:t>建物</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tc>
                  <a:txBody>
                    <a:bodyPr/>
                    <a:lstStyle/>
                    <a:p>
                      <a:pPr algn="l"/>
                      <a:r>
                        <a:rPr lang="ja-JP" sz="1050" kern="0">
                          <a:effectLst/>
                          <a:latin typeface="Meiryo UI" panose="020B0604030504040204" pitchFamily="50" charset="-128"/>
                          <a:ea typeface="Meiryo UI" panose="020B0604030504040204" pitchFamily="50" charset="-128"/>
                        </a:rPr>
                        <a:t>杭なし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tc>
                  <a:txBody>
                    <a:bodyPr/>
                    <a:lstStyle/>
                    <a:p>
                      <a:pPr algn="l"/>
                      <a:r>
                        <a:rPr lang="ja-JP" sz="1050" kern="0" dirty="0">
                          <a:effectLst/>
                          <a:latin typeface="Meiryo UI" panose="020B0604030504040204" pitchFamily="50" charset="-128"/>
                          <a:ea typeface="Meiryo UI" panose="020B0604030504040204" pitchFamily="50" charset="-128"/>
                        </a:rPr>
                        <a:t>全年代</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extLst>
                  <a:ext uri="{0D108BD9-81ED-4DB2-BD59-A6C34878D82A}">
                    <a16:rowId xmlns:a16="http://schemas.microsoft.com/office/drawing/2014/main" val="4040482429"/>
                  </a:ext>
                </a:extLst>
              </a:tr>
              <a:tr h="234998">
                <a:tc vMerge="1">
                  <a:txBody>
                    <a:bodyPr/>
                    <a:lstStyle/>
                    <a:p>
                      <a:endParaRPr kumimoji="1" lang="ja-JP" altLang="en-US"/>
                    </a:p>
                  </a:txBody>
                  <a:tcPr/>
                </a:tc>
                <a:tc rowSpan="3">
                  <a:txBody>
                    <a:bodyPr/>
                    <a:lstStyle/>
                    <a:p>
                      <a:pPr algn="l"/>
                      <a:r>
                        <a:rPr lang="ja-JP" sz="1050" kern="0" dirty="0">
                          <a:effectLst/>
                          <a:latin typeface="Meiryo UI" panose="020B0604030504040204" pitchFamily="50" charset="-128"/>
                          <a:ea typeface="Meiryo UI" panose="020B0604030504040204" pitchFamily="50" charset="-128"/>
                        </a:rPr>
                        <a:t>杭あり</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tc>
                  <a:txBody>
                    <a:bodyPr/>
                    <a:lstStyle/>
                    <a:p>
                      <a:pPr algn="l"/>
                      <a:r>
                        <a:rPr lang="ja-JP" sz="1050" kern="0">
                          <a:effectLst/>
                          <a:latin typeface="Meiryo UI" panose="020B0604030504040204" pitchFamily="50" charset="-128"/>
                          <a:ea typeface="Meiryo UI" panose="020B0604030504040204" pitchFamily="50" charset="-128"/>
                        </a:rPr>
                        <a:t>昭和</a:t>
                      </a:r>
                      <a:r>
                        <a:rPr lang="en-US" sz="1050" kern="0">
                          <a:effectLst/>
                          <a:latin typeface="Meiryo UI" panose="020B0604030504040204" pitchFamily="50" charset="-128"/>
                          <a:ea typeface="Meiryo UI" panose="020B0604030504040204" pitchFamily="50" charset="-128"/>
                        </a:rPr>
                        <a:t>49 </a:t>
                      </a:r>
                      <a:r>
                        <a:rPr lang="ja-JP" sz="1050" kern="0">
                          <a:effectLst/>
                          <a:latin typeface="Meiryo UI" panose="020B0604030504040204" pitchFamily="50" charset="-128"/>
                          <a:ea typeface="Meiryo UI" panose="020B0604030504040204" pitchFamily="50" charset="-128"/>
                        </a:rPr>
                        <a:t>年（</a:t>
                      </a:r>
                      <a:r>
                        <a:rPr lang="en-US" sz="1050" kern="0">
                          <a:effectLst/>
                          <a:latin typeface="Meiryo UI" panose="020B0604030504040204" pitchFamily="50" charset="-128"/>
                          <a:ea typeface="Meiryo UI" panose="020B0604030504040204" pitchFamily="50" charset="-128"/>
                        </a:rPr>
                        <a:t>1974 </a:t>
                      </a:r>
                      <a:r>
                        <a:rPr lang="ja-JP" sz="1050" kern="0">
                          <a:effectLst/>
                          <a:latin typeface="Meiryo UI" panose="020B0604030504040204" pitchFamily="50" charset="-128"/>
                          <a:ea typeface="Meiryo UI" panose="020B0604030504040204" pitchFamily="50" charset="-128"/>
                        </a:rPr>
                        <a:t>年）以前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extLst>
                  <a:ext uri="{0D108BD9-81ED-4DB2-BD59-A6C34878D82A}">
                    <a16:rowId xmlns:a16="http://schemas.microsoft.com/office/drawing/2014/main" val="4082278738"/>
                  </a:ext>
                </a:extLst>
              </a:tr>
              <a:tr h="234998">
                <a:tc vMerge="1">
                  <a:txBody>
                    <a:bodyPr/>
                    <a:lstStyle/>
                    <a:p>
                      <a:endParaRPr kumimoji="1" lang="ja-JP" altLang="en-US"/>
                    </a:p>
                  </a:txBody>
                  <a:tcPr/>
                </a:tc>
                <a:tc vMerge="1">
                  <a:txBody>
                    <a:bodyPr/>
                    <a:lstStyle/>
                    <a:p>
                      <a:endParaRPr kumimoji="1" lang="ja-JP" altLang="en-US"/>
                    </a:p>
                  </a:txBody>
                  <a:tcPr/>
                </a:tc>
                <a:tc>
                  <a:txBody>
                    <a:bodyPr/>
                    <a:lstStyle/>
                    <a:p>
                      <a:pPr algn="l"/>
                      <a:r>
                        <a:rPr lang="ja-JP" sz="1050" kern="0" dirty="0">
                          <a:effectLst/>
                          <a:latin typeface="Meiryo UI" panose="020B0604030504040204" pitchFamily="50" charset="-128"/>
                          <a:ea typeface="Meiryo UI" panose="020B0604030504040204" pitchFamily="50" charset="-128"/>
                        </a:rPr>
                        <a:t>昭和</a:t>
                      </a:r>
                      <a:r>
                        <a:rPr lang="en-US" sz="1050" kern="0" dirty="0">
                          <a:effectLst/>
                          <a:latin typeface="Meiryo UI" panose="020B0604030504040204" pitchFamily="50" charset="-128"/>
                          <a:ea typeface="Meiryo UI" panose="020B0604030504040204" pitchFamily="50" charset="-128"/>
                        </a:rPr>
                        <a:t>50 </a:t>
                      </a:r>
                      <a:r>
                        <a:rPr lang="ja-JP" sz="1050" kern="0" dirty="0">
                          <a:effectLst/>
                          <a:latin typeface="Meiryo UI" panose="020B0604030504040204" pitchFamily="50" charset="-128"/>
                          <a:ea typeface="Meiryo UI" panose="020B0604030504040204" pitchFamily="50" charset="-128"/>
                        </a:rPr>
                        <a:t>年（</a:t>
                      </a:r>
                      <a:r>
                        <a:rPr lang="en-US" sz="1050" kern="0" dirty="0">
                          <a:effectLst/>
                          <a:latin typeface="Meiryo UI" panose="020B0604030504040204" pitchFamily="50" charset="-128"/>
                          <a:ea typeface="Meiryo UI" panose="020B0604030504040204" pitchFamily="50" charset="-128"/>
                        </a:rPr>
                        <a:t>1975 </a:t>
                      </a:r>
                      <a:r>
                        <a:rPr lang="ja-JP" sz="1050" kern="0" dirty="0">
                          <a:effectLst/>
                          <a:latin typeface="Meiryo UI" panose="020B0604030504040204" pitchFamily="50" charset="-128"/>
                          <a:ea typeface="Meiryo UI" panose="020B0604030504040204" pitchFamily="50" charset="-128"/>
                        </a:rPr>
                        <a:t>年）～ 昭和</a:t>
                      </a:r>
                      <a:r>
                        <a:rPr lang="en-US" sz="1050" kern="0" dirty="0">
                          <a:effectLst/>
                          <a:latin typeface="Meiryo UI" panose="020B0604030504040204" pitchFamily="50" charset="-128"/>
                          <a:ea typeface="Meiryo UI" panose="020B0604030504040204" pitchFamily="50" charset="-128"/>
                        </a:rPr>
                        <a:t>58 </a:t>
                      </a:r>
                      <a:r>
                        <a:rPr lang="ja-JP" sz="1050" kern="0" dirty="0">
                          <a:effectLst/>
                          <a:latin typeface="Meiryo UI" panose="020B0604030504040204" pitchFamily="50" charset="-128"/>
                          <a:ea typeface="Meiryo UI" panose="020B0604030504040204" pitchFamily="50" charset="-128"/>
                        </a:rPr>
                        <a:t>年（</a:t>
                      </a:r>
                      <a:r>
                        <a:rPr lang="en-US" sz="1050" kern="0" dirty="0">
                          <a:effectLst/>
                          <a:latin typeface="Meiryo UI" panose="020B0604030504040204" pitchFamily="50" charset="-128"/>
                          <a:ea typeface="Meiryo UI" panose="020B0604030504040204" pitchFamily="50" charset="-128"/>
                        </a:rPr>
                        <a:t>1983 </a:t>
                      </a:r>
                      <a:r>
                        <a:rPr lang="ja-JP" sz="1050" kern="0" dirty="0">
                          <a:effectLst/>
                          <a:latin typeface="Meiryo UI" panose="020B0604030504040204" pitchFamily="50" charset="-128"/>
                          <a:ea typeface="Meiryo UI" panose="020B0604030504040204" pitchFamily="50" charset="-128"/>
                        </a:rPr>
                        <a:t>年）</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extLst>
                  <a:ext uri="{0D108BD9-81ED-4DB2-BD59-A6C34878D82A}">
                    <a16:rowId xmlns:a16="http://schemas.microsoft.com/office/drawing/2014/main" val="2776497091"/>
                  </a:ext>
                </a:extLst>
              </a:tr>
              <a:tr h="234998">
                <a:tc vMerge="1">
                  <a:txBody>
                    <a:bodyPr/>
                    <a:lstStyle/>
                    <a:p>
                      <a:endParaRPr kumimoji="1" lang="ja-JP" altLang="en-US"/>
                    </a:p>
                  </a:txBody>
                  <a:tcPr/>
                </a:tc>
                <a:tc vMerge="1">
                  <a:txBody>
                    <a:bodyPr/>
                    <a:lstStyle/>
                    <a:p>
                      <a:endParaRPr kumimoji="1" lang="ja-JP" altLang="en-US"/>
                    </a:p>
                  </a:txBody>
                  <a:tcPr/>
                </a:tc>
                <a:tc>
                  <a:txBody>
                    <a:bodyPr/>
                    <a:lstStyle/>
                    <a:p>
                      <a:pPr algn="l"/>
                      <a:r>
                        <a:rPr lang="ja-JP" sz="1050" kern="0" dirty="0">
                          <a:effectLst/>
                          <a:latin typeface="Meiryo UI" panose="020B0604030504040204" pitchFamily="50" charset="-128"/>
                          <a:ea typeface="Meiryo UI" panose="020B0604030504040204" pitchFamily="50" charset="-128"/>
                        </a:rPr>
                        <a:t>昭和</a:t>
                      </a:r>
                      <a:r>
                        <a:rPr lang="en-US" sz="1050" kern="0" dirty="0">
                          <a:effectLst/>
                          <a:latin typeface="Meiryo UI" panose="020B0604030504040204" pitchFamily="50" charset="-128"/>
                          <a:ea typeface="Meiryo UI" panose="020B0604030504040204" pitchFamily="50" charset="-128"/>
                        </a:rPr>
                        <a:t>59 </a:t>
                      </a:r>
                      <a:r>
                        <a:rPr lang="ja-JP" sz="1050" kern="0" dirty="0">
                          <a:effectLst/>
                          <a:latin typeface="Meiryo UI" panose="020B0604030504040204" pitchFamily="50" charset="-128"/>
                          <a:ea typeface="Meiryo UI" panose="020B0604030504040204" pitchFamily="50" charset="-128"/>
                        </a:rPr>
                        <a:t>年（</a:t>
                      </a:r>
                      <a:r>
                        <a:rPr lang="en-US" sz="1050" kern="0" dirty="0">
                          <a:effectLst/>
                          <a:latin typeface="Meiryo UI" panose="020B0604030504040204" pitchFamily="50" charset="-128"/>
                          <a:ea typeface="Meiryo UI" panose="020B0604030504040204" pitchFamily="50" charset="-128"/>
                        </a:rPr>
                        <a:t>1984 </a:t>
                      </a:r>
                      <a:r>
                        <a:rPr lang="ja-JP" sz="1050" kern="0" dirty="0">
                          <a:effectLst/>
                          <a:latin typeface="Meiryo UI" panose="020B0604030504040204" pitchFamily="50" charset="-128"/>
                          <a:ea typeface="Meiryo UI" panose="020B0604030504040204" pitchFamily="50" charset="-128"/>
                        </a:rPr>
                        <a:t>年）以降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2461" marR="52461" marT="0" marB="0" anchor="ctr"/>
                </a:tc>
                <a:extLst>
                  <a:ext uri="{0D108BD9-81ED-4DB2-BD59-A6C34878D82A}">
                    <a16:rowId xmlns:a16="http://schemas.microsoft.com/office/drawing/2014/main" val="2703094086"/>
                  </a:ext>
                </a:extLst>
              </a:tr>
            </a:tbl>
          </a:graphicData>
        </a:graphic>
      </p:graphicFrame>
      <p:pic>
        <p:nvPicPr>
          <p:cNvPr id="9" name="図 8">
            <a:extLst>
              <a:ext uri="{FF2B5EF4-FFF2-40B4-BE49-F238E27FC236}">
                <a16:creationId xmlns:a16="http://schemas.microsoft.com/office/drawing/2014/main" id="{1CF20BF1-95C6-A9D2-9F78-6893380D610C}"/>
              </a:ext>
            </a:extLst>
          </p:cNvPr>
          <p:cNvPicPr>
            <a:picLocks noChangeAspect="1"/>
          </p:cNvPicPr>
          <p:nvPr/>
        </p:nvPicPr>
        <p:blipFill>
          <a:blip r:embed="rId3"/>
          <a:stretch>
            <a:fillRect/>
          </a:stretch>
        </p:blipFill>
        <p:spPr>
          <a:xfrm>
            <a:off x="4359220" y="4863491"/>
            <a:ext cx="4591739" cy="1419798"/>
          </a:xfrm>
          <a:prstGeom prst="rect">
            <a:avLst/>
          </a:prstGeom>
        </p:spPr>
      </p:pic>
      <p:sp>
        <p:nvSpPr>
          <p:cNvPr id="10" name="正方形/長方形 9">
            <a:extLst>
              <a:ext uri="{FF2B5EF4-FFF2-40B4-BE49-F238E27FC236}">
                <a16:creationId xmlns:a16="http://schemas.microsoft.com/office/drawing/2014/main" id="{3C328CD0-44B2-E7DA-016D-AC3F9A8A26B9}"/>
              </a:ext>
            </a:extLst>
          </p:cNvPr>
          <p:cNvSpPr/>
          <p:nvPr/>
        </p:nvSpPr>
        <p:spPr>
          <a:xfrm>
            <a:off x="5491539" y="4625833"/>
            <a:ext cx="29742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全壊率・全半壊率の例（木造建物）</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947AE798-89A6-2EE9-4F3B-4130ABB0D048}"/>
              </a:ext>
            </a:extLst>
          </p:cNvPr>
          <p:cNvSpPr/>
          <p:nvPr/>
        </p:nvSpPr>
        <p:spPr>
          <a:xfrm>
            <a:off x="4326830" y="6227091"/>
            <a:ext cx="256407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地盤沈下量ー全壊率曲線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CE9F856-DF8E-4C33-7B3B-B440FE664E8A}"/>
              </a:ext>
            </a:extLst>
          </p:cNvPr>
          <p:cNvSpPr/>
          <p:nvPr/>
        </p:nvSpPr>
        <p:spPr>
          <a:xfrm>
            <a:off x="6579929" y="6236605"/>
            <a:ext cx="256407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地盤沈下量ー全半壊率曲線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スクロール: 横 16">
            <a:extLst>
              <a:ext uri="{FF2B5EF4-FFF2-40B4-BE49-F238E27FC236}">
                <a16:creationId xmlns:a16="http://schemas.microsoft.com/office/drawing/2014/main" id="{6FDDAAC4-4D73-402D-B5FF-2159B0452956}"/>
              </a:ext>
            </a:extLst>
          </p:cNvPr>
          <p:cNvSpPr/>
          <p:nvPr/>
        </p:nvSpPr>
        <p:spPr>
          <a:xfrm>
            <a:off x="3025143" y="6301182"/>
            <a:ext cx="1546857" cy="485742"/>
          </a:xfrm>
          <a:prstGeom prst="horizontalScroll">
            <a:avLst>
              <a:gd name="adj" fmla="val 12599"/>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建替え促進により使用する全壊率曲線を変化</a:t>
            </a:r>
          </a:p>
        </p:txBody>
      </p:sp>
      <p:sp>
        <p:nvSpPr>
          <p:cNvPr id="22" name="楕円 21">
            <a:extLst>
              <a:ext uri="{FF2B5EF4-FFF2-40B4-BE49-F238E27FC236}">
                <a16:creationId xmlns:a16="http://schemas.microsoft.com/office/drawing/2014/main" id="{43C2A472-81B0-4D28-B71F-420A29E25370}"/>
              </a:ext>
            </a:extLst>
          </p:cNvPr>
          <p:cNvSpPr/>
          <p:nvPr/>
        </p:nvSpPr>
        <p:spPr>
          <a:xfrm>
            <a:off x="6271057" y="5714109"/>
            <a:ext cx="104912" cy="99952"/>
          </a:xfrm>
          <a:prstGeom prst="ellipse">
            <a:avLst/>
          </a:prstGeom>
          <a:ln w="127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0FCB072E-44DB-4753-ABD0-DFA3E560F0B6}"/>
              </a:ext>
            </a:extLst>
          </p:cNvPr>
          <p:cNvCxnSpPr>
            <a:cxnSpLocks/>
            <a:stCxn id="22" idx="4"/>
            <a:endCxn id="25" idx="0"/>
          </p:cNvCxnSpPr>
          <p:nvPr/>
        </p:nvCxnSpPr>
        <p:spPr>
          <a:xfrm>
            <a:off x="6323513" y="5814061"/>
            <a:ext cx="0" cy="168140"/>
          </a:xfrm>
          <a:prstGeom prst="straightConnector1">
            <a:avLst/>
          </a:prstGeom>
          <a:ln w="12700">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sp>
        <p:nvSpPr>
          <p:cNvPr id="25" name="楕円 24">
            <a:extLst>
              <a:ext uri="{FF2B5EF4-FFF2-40B4-BE49-F238E27FC236}">
                <a16:creationId xmlns:a16="http://schemas.microsoft.com/office/drawing/2014/main" id="{D5804BD5-1990-41E3-A853-47CE1FD2A69B}"/>
              </a:ext>
            </a:extLst>
          </p:cNvPr>
          <p:cNvSpPr/>
          <p:nvPr/>
        </p:nvSpPr>
        <p:spPr>
          <a:xfrm>
            <a:off x="6271057" y="5982201"/>
            <a:ext cx="104912" cy="99952"/>
          </a:xfrm>
          <a:prstGeom prst="ellipse">
            <a:avLst/>
          </a:prstGeom>
          <a:ln w="127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30B1DED-0D26-4A59-8BA2-7F5A30CC5072}"/>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80114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8994E-49D4-1484-5E17-3EF32864E29B}"/>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3DEE2847-DD83-46E0-B1C8-021A551BA3CC}"/>
              </a:ext>
            </a:extLst>
          </p:cNvPr>
          <p:cNvSpPr/>
          <p:nvPr/>
        </p:nvSpPr>
        <p:spPr>
          <a:xfrm>
            <a:off x="483041" y="2634056"/>
            <a:ext cx="8197199" cy="2056071"/>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016A6E-0D2C-340C-9221-DD9A62D62E37}"/>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7BE7DA8D-6E4B-C17C-E492-67A7C441408C}"/>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21</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8C3EC8D5-9EA6-E0C1-6673-2BB3E3AE593D}"/>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B709BE0-D04A-C89D-72E9-C86DCF17456F}"/>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1.3</a:t>
            </a:r>
            <a:r>
              <a:rPr kumimoji="1" lang="ja-JP" altLang="en-US" dirty="0">
                <a:solidFill>
                  <a:schemeClr val="tx1"/>
                </a:solidFill>
                <a:latin typeface="Meiryo UI" panose="020B0604030504040204" pitchFamily="50" charset="-128"/>
                <a:ea typeface="Meiryo UI" panose="020B0604030504040204" pitchFamily="50" charset="-128"/>
              </a:rPr>
              <a:t> 津波による被害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C964AEB-A29E-2191-B2D4-14FBE5546F3F}"/>
              </a:ext>
            </a:extLst>
          </p:cNvPr>
          <p:cNvSpPr/>
          <p:nvPr/>
        </p:nvSpPr>
        <p:spPr>
          <a:xfrm>
            <a:off x="2833039" y="4395582"/>
            <a:ext cx="29742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建物被害予測フロー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D63831F3-4571-D02E-0F66-6FCCB116A0F4}"/>
              </a:ext>
            </a:extLst>
          </p:cNvPr>
          <p:cNvSpPr/>
          <p:nvPr/>
        </p:nvSpPr>
        <p:spPr>
          <a:xfrm>
            <a:off x="483042" y="1289614"/>
            <a:ext cx="8197200" cy="1267200"/>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津波による被害は、</a:t>
            </a:r>
            <a:r>
              <a:rPr kumimoji="1" lang="ja-JP" altLang="en-US" dirty="0">
                <a:solidFill>
                  <a:srgbClr val="FF0000"/>
                </a:solidFill>
                <a:latin typeface="Meiryo UI" panose="020B0604030504040204" pitchFamily="50" charset="-128"/>
                <a:ea typeface="Meiryo UI" panose="020B0604030504040204" pitchFamily="50" charset="-128"/>
              </a:rPr>
              <a:t>人口集中地区とそれ以外の地区</a:t>
            </a:r>
            <a:r>
              <a:rPr kumimoji="1" lang="ja-JP" altLang="en-US" dirty="0">
                <a:latin typeface="Meiryo UI" panose="020B0604030504040204" pitchFamily="50" charset="-128"/>
                <a:ea typeface="Meiryo UI" panose="020B0604030504040204" pitchFamily="50" charset="-128"/>
              </a:rPr>
              <a:t>に分けた上で、</a:t>
            </a:r>
            <a:r>
              <a:rPr kumimoji="1" lang="ja-JP" altLang="en-US" dirty="0">
                <a:solidFill>
                  <a:srgbClr val="FF0000"/>
                </a:solidFill>
                <a:latin typeface="Meiryo UI" panose="020B0604030504040204" pitchFamily="50" charset="-128"/>
                <a:ea typeface="Meiryo UI" panose="020B0604030504040204" pitchFamily="50" charset="-128"/>
              </a:rPr>
              <a:t>津波浸水深</a:t>
            </a:r>
            <a:r>
              <a:rPr kumimoji="1" lang="ja-JP" altLang="en-US" dirty="0">
                <a:latin typeface="Meiryo UI" panose="020B0604030504040204" pitchFamily="50" charset="-128"/>
                <a:ea typeface="Meiryo UI" panose="020B0604030504040204" pitchFamily="50" charset="-128"/>
              </a:rPr>
              <a:t>に応じた建物被害（全壊・半壊棟数）を算出。</a:t>
            </a:r>
            <a:endParaRPr kumimoji="1" lang="en-US" altLang="ja-JP" dirty="0">
              <a:latin typeface="Meiryo UI" panose="020B0604030504040204" pitchFamily="50" charset="-128"/>
              <a:ea typeface="Meiryo UI" panose="020B0604030504040204" pitchFamily="50" charset="-128"/>
            </a:endParaRPr>
          </a:p>
          <a:p>
            <a:pPr indent="457200"/>
            <a:r>
              <a:rPr kumimoji="1" lang="ja-JP" altLang="en-US" dirty="0">
                <a:latin typeface="Meiryo UI" panose="020B0604030504040204" pitchFamily="50" charset="-128"/>
                <a:ea typeface="Meiryo UI" panose="020B0604030504040204" pitchFamily="50" charset="-128"/>
              </a:rPr>
              <a:t>（全壊棟数）＝（建物棟数）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（津波による全壊率）</a:t>
            </a:r>
            <a:endParaRPr kumimoji="1" lang="en-US" altLang="ja-JP" dirty="0">
              <a:latin typeface="Meiryo UI" panose="020B0604030504040204" pitchFamily="50" charset="-128"/>
              <a:ea typeface="Meiryo UI" panose="020B0604030504040204" pitchFamily="50" charset="-128"/>
            </a:endParaRPr>
          </a:p>
          <a:p>
            <a:pPr indent="457200"/>
            <a:r>
              <a:rPr kumimoji="1" lang="ja-JP" altLang="en-US" dirty="0">
                <a:latin typeface="Meiryo UI" panose="020B0604030504040204" pitchFamily="50" charset="-128"/>
                <a:ea typeface="Meiryo UI" panose="020B0604030504040204" pitchFamily="50" charset="-128"/>
              </a:rPr>
              <a:t>（半壊棟数）＝（建物棟数）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（津波による（全半壊率）ー（全壊率））</a:t>
            </a:r>
            <a:endParaRPr kumimoji="1"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AD00E91-2CEB-42A9-EB25-877C464C56C2}"/>
              </a:ext>
            </a:extLst>
          </p:cNvPr>
          <p:cNvSpPr/>
          <p:nvPr/>
        </p:nvSpPr>
        <p:spPr>
          <a:xfrm>
            <a:off x="777337" y="6511236"/>
            <a:ext cx="40410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津波浸水深ー被害率曲線（人口集中地区）</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9C7168B4-4CB2-C98F-5BAD-36AD3AB29CB6}"/>
              </a:ext>
            </a:extLst>
          </p:cNvPr>
          <p:cNvPicPr>
            <a:picLocks noChangeAspect="1"/>
          </p:cNvPicPr>
          <p:nvPr/>
        </p:nvPicPr>
        <p:blipFill>
          <a:blip r:embed="rId2"/>
          <a:srcRect r="26265"/>
          <a:stretch/>
        </p:blipFill>
        <p:spPr>
          <a:xfrm>
            <a:off x="2252197" y="2525379"/>
            <a:ext cx="4135904" cy="2039020"/>
          </a:xfrm>
          <a:prstGeom prst="rect">
            <a:avLst/>
          </a:prstGeom>
        </p:spPr>
      </p:pic>
      <p:pic>
        <p:nvPicPr>
          <p:cNvPr id="5" name="図 4">
            <a:extLst>
              <a:ext uri="{FF2B5EF4-FFF2-40B4-BE49-F238E27FC236}">
                <a16:creationId xmlns:a16="http://schemas.microsoft.com/office/drawing/2014/main" id="{6EF2659E-317E-79BE-F075-27226CDD1E9D}"/>
              </a:ext>
            </a:extLst>
          </p:cNvPr>
          <p:cNvPicPr>
            <a:picLocks noChangeAspect="1"/>
          </p:cNvPicPr>
          <p:nvPr/>
        </p:nvPicPr>
        <p:blipFill>
          <a:blip r:embed="rId3"/>
          <a:stretch>
            <a:fillRect/>
          </a:stretch>
        </p:blipFill>
        <p:spPr>
          <a:xfrm>
            <a:off x="594459" y="4707989"/>
            <a:ext cx="3736635" cy="1849313"/>
          </a:xfrm>
          <a:prstGeom prst="rect">
            <a:avLst/>
          </a:prstGeom>
        </p:spPr>
      </p:pic>
      <p:pic>
        <p:nvPicPr>
          <p:cNvPr id="11" name="図 10">
            <a:extLst>
              <a:ext uri="{FF2B5EF4-FFF2-40B4-BE49-F238E27FC236}">
                <a16:creationId xmlns:a16="http://schemas.microsoft.com/office/drawing/2014/main" id="{42740FE2-1D79-885D-DCEF-8394AF2EF4FB}"/>
              </a:ext>
            </a:extLst>
          </p:cNvPr>
          <p:cNvPicPr>
            <a:picLocks noChangeAspect="1"/>
          </p:cNvPicPr>
          <p:nvPr/>
        </p:nvPicPr>
        <p:blipFill>
          <a:blip r:embed="rId4"/>
          <a:stretch>
            <a:fillRect/>
          </a:stretch>
        </p:blipFill>
        <p:spPr>
          <a:xfrm>
            <a:off x="4638896" y="4711783"/>
            <a:ext cx="3727460" cy="1849313"/>
          </a:xfrm>
          <a:prstGeom prst="rect">
            <a:avLst/>
          </a:prstGeom>
        </p:spPr>
      </p:pic>
      <p:sp>
        <p:nvSpPr>
          <p:cNvPr id="14" name="正方形/長方形 13">
            <a:extLst>
              <a:ext uri="{FF2B5EF4-FFF2-40B4-BE49-F238E27FC236}">
                <a16:creationId xmlns:a16="http://schemas.microsoft.com/office/drawing/2014/main" id="{F40E4AAD-7E8E-8D7C-8F3A-13BBE6B24EC1}"/>
              </a:ext>
            </a:extLst>
          </p:cNvPr>
          <p:cNvSpPr/>
          <p:nvPr/>
        </p:nvSpPr>
        <p:spPr>
          <a:xfrm>
            <a:off x="4632710" y="6519316"/>
            <a:ext cx="40410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津波浸水深ー被害率曲線（人口集中地区以外）</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1DAD707-DB21-4A80-AA4C-555C3ED005B1}"/>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33617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BBA2-17D0-B9DA-E24C-AE959F7EFD5F}"/>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C525383-D12D-8506-8363-F2594637301A}"/>
              </a:ext>
            </a:extLst>
          </p:cNvPr>
          <p:cNvSpPr/>
          <p:nvPr/>
        </p:nvSpPr>
        <p:spPr>
          <a:xfrm>
            <a:off x="220795" y="2877734"/>
            <a:ext cx="4539336" cy="3615141"/>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BC2BEC3-CD29-215F-309D-58416981AB3D}"/>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BEAA6A92-6178-8104-1BA5-16B7DDC92D98}"/>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22</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3C9B4444-5B3E-9D3B-71F1-D2AEEEE1DC9D}"/>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070FEA0-E51D-2850-70D1-23E2B704592A}"/>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1.4</a:t>
            </a:r>
            <a:r>
              <a:rPr kumimoji="1" lang="ja-JP" altLang="en-US" dirty="0">
                <a:solidFill>
                  <a:schemeClr val="tx1"/>
                </a:solidFill>
                <a:latin typeface="Meiryo UI" panose="020B0604030504040204" pitchFamily="50" charset="-128"/>
                <a:ea typeface="Meiryo UI" panose="020B0604030504040204" pitchFamily="50" charset="-128"/>
              </a:rPr>
              <a:t> 急傾斜地崩壊による被害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14DDE674-BEB6-628F-5422-9B8D83CA8104}"/>
              </a:ext>
            </a:extLst>
          </p:cNvPr>
          <p:cNvSpPr/>
          <p:nvPr/>
        </p:nvSpPr>
        <p:spPr>
          <a:xfrm>
            <a:off x="241694" y="6140421"/>
            <a:ext cx="3698362"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建物被害予測フロー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を基に作成）</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18D0C59B-A36C-5982-3B54-575358DEB530}"/>
              </a:ext>
            </a:extLst>
          </p:cNvPr>
          <p:cNvSpPr/>
          <p:nvPr/>
        </p:nvSpPr>
        <p:spPr>
          <a:xfrm>
            <a:off x="220794" y="1340414"/>
            <a:ext cx="8700747" cy="1443920"/>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急傾斜地崩壊による被害は、</a:t>
            </a:r>
            <a:r>
              <a:rPr kumimoji="1" lang="ja-JP" altLang="en-US" dirty="0">
                <a:solidFill>
                  <a:srgbClr val="FF0000"/>
                </a:solidFill>
                <a:latin typeface="Meiryo UI" panose="020B0604030504040204" pitchFamily="50" charset="-128"/>
                <a:ea typeface="Meiryo UI" panose="020B0604030504040204" pitchFamily="50" charset="-128"/>
              </a:rPr>
              <a:t>土砂災害警戒区域の耐震性危険度ランク</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震度階</a:t>
            </a:r>
            <a:r>
              <a:rPr kumimoji="1" lang="ja-JP" altLang="en-US" dirty="0">
                <a:latin typeface="Meiryo UI" panose="020B0604030504040204" pitchFamily="50" charset="-128"/>
                <a:ea typeface="Meiryo UI" panose="020B0604030504040204" pitchFamily="50" charset="-128"/>
              </a:rPr>
              <a:t>より、</a:t>
            </a:r>
            <a:r>
              <a:rPr kumimoji="1" lang="ja-JP" altLang="en-US" dirty="0">
                <a:solidFill>
                  <a:srgbClr val="FF0000"/>
                </a:solidFill>
                <a:latin typeface="Meiryo UI" panose="020B0604030504040204" pitchFamily="50" charset="-128"/>
                <a:ea typeface="Meiryo UI" panose="020B0604030504040204" pitchFamily="50" charset="-128"/>
              </a:rPr>
              <a:t>急傾斜地崩壊の地震時危険度ランク</a:t>
            </a:r>
            <a:r>
              <a:rPr kumimoji="1" lang="ja-JP" altLang="en-US" dirty="0">
                <a:latin typeface="Meiryo UI" panose="020B0604030504040204" pitchFamily="50" charset="-128"/>
                <a:ea typeface="Meiryo UI" panose="020B0604030504040204" pitchFamily="50" charset="-128"/>
              </a:rPr>
              <a:t>を算出。</a:t>
            </a:r>
            <a:endParaRPr kumimoji="1" lang="en-US" altLang="ja-JP" dirty="0">
              <a:latin typeface="Meiryo UI" panose="020B0604030504040204" pitchFamily="50" charset="-128"/>
              <a:ea typeface="Meiryo UI" panose="020B0604030504040204" pitchFamily="50" charset="-128"/>
            </a:endParaRPr>
          </a:p>
          <a:p>
            <a:pPr indent="457200"/>
            <a:r>
              <a:rPr kumimoji="1" lang="ja-JP" altLang="en-US" dirty="0">
                <a:latin typeface="Meiryo UI" panose="020B0604030504040204" pitchFamily="50" charset="-128"/>
                <a:ea typeface="Meiryo UI" panose="020B0604030504040204" pitchFamily="50" charset="-128"/>
              </a:rPr>
              <a:t>（急傾斜地崩壊による全壊・半壊棟数）</a:t>
            </a:r>
            <a:endParaRPr kumimoji="1" lang="en-US" altLang="ja-JP" dirty="0">
              <a:latin typeface="Meiryo UI" panose="020B0604030504040204" pitchFamily="50" charset="-128"/>
              <a:ea typeface="Meiryo UI" panose="020B0604030504040204" pitchFamily="50" charset="-128"/>
            </a:endParaRPr>
          </a:p>
          <a:p>
            <a:pPr indent="360000"/>
            <a:r>
              <a:rPr kumimoji="1" lang="ja-JP" altLang="en-US" dirty="0">
                <a:latin typeface="Meiryo UI" panose="020B0604030504040204" pitchFamily="50" charset="-128"/>
                <a:ea typeface="Meiryo UI" panose="020B0604030504040204" pitchFamily="50" charset="-128"/>
              </a:rPr>
              <a:t>＝（土砂災害警戒区域内建物棟数）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（地震時危険度ランク別崩壊確率）</a:t>
            </a:r>
            <a:endParaRPr kumimoji="1" lang="en-US" altLang="ja-JP" dirty="0">
              <a:latin typeface="Meiryo UI" panose="020B0604030504040204" pitchFamily="50" charset="-128"/>
              <a:ea typeface="Meiryo UI" panose="020B0604030504040204" pitchFamily="50" charset="-128"/>
            </a:endParaRPr>
          </a:p>
          <a:p>
            <a:pPr indent="360000"/>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（崩壊地における震度階別建物全壊率・半壊率）</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（１ー（対策整備率））</a:t>
            </a:r>
            <a:endParaRPr kumimoji="1"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9517D426-44E3-E27E-EA78-60F42D28164A}"/>
              </a:ext>
            </a:extLst>
          </p:cNvPr>
          <p:cNvSpPr/>
          <p:nvPr/>
        </p:nvSpPr>
        <p:spPr>
          <a:xfrm>
            <a:off x="4995029" y="2946840"/>
            <a:ext cx="2079539" cy="23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地震時危険度ランク判定基準</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7ADA245-A3B7-E243-4CEB-EB32101310F5}"/>
              </a:ext>
            </a:extLst>
          </p:cNvPr>
          <p:cNvPicPr>
            <a:picLocks noChangeAspect="1"/>
          </p:cNvPicPr>
          <p:nvPr/>
        </p:nvPicPr>
        <p:blipFill>
          <a:blip r:embed="rId2"/>
          <a:stretch>
            <a:fillRect/>
          </a:stretch>
        </p:blipFill>
        <p:spPr>
          <a:xfrm>
            <a:off x="-157329" y="2902149"/>
            <a:ext cx="5303337" cy="3274991"/>
          </a:xfrm>
          <a:prstGeom prst="rect">
            <a:avLst/>
          </a:prstGeom>
        </p:spPr>
      </p:pic>
      <p:graphicFrame>
        <p:nvGraphicFramePr>
          <p:cNvPr id="8" name="表 7">
            <a:extLst>
              <a:ext uri="{FF2B5EF4-FFF2-40B4-BE49-F238E27FC236}">
                <a16:creationId xmlns:a16="http://schemas.microsoft.com/office/drawing/2014/main" id="{79CAC211-2479-B336-8166-7874D7CE20A4}"/>
              </a:ext>
            </a:extLst>
          </p:cNvPr>
          <p:cNvGraphicFramePr>
            <a:graphicFrameLocks noGrp="1"/>
          </p:cNvGraphicFramePr>
          <p:nvPr/>
        </p:nvGraphicFramePr>
        <p:xfrm>
          <a:off x="4995029" y="3210905"/>
          <a:ext cx="3760200" cy="838200"/>
        </p:xfrm>
        <a:graphic>
          <a:graphicData uri="http://schemas.openxmlformats.org/drawingml/2006/table">
            <a:tbl>
              <a:tblPr firstRow="1" firstCol="1" bandRow="1">
                <a:tableStyleId>{93296810-A885-4BE3-A3E7-6D5BEEA58F35}</a:tableStyleId>
              </a:tblPr>
              <a:tblGrid>
                <a:gridCol w="1068939">
                  <a:extLst>
                    <a:ext uri="{9D8B030D-6E8A-4147-A177-3AD203B41FA5}">
                      <a16:colId xmlns:a16="http://schemas.microsoft.com/office/drawing/2014/main" val="871749401"/>
                    </a:ext>
                  </a:extLst>
                </a:gridCol>
                <a:gridCol w="492978">
                  <a:extLst>
                    <a:ext uri="{9D8B030D-6E8A-4147-A177-3AD203B41FA5}">
                      <a16:colId xmlns:a16="http://schemas.microsoft.com/office/drawing/2014/main" val="3308966147"/>
                    </a:ext>
                  </a:extLst>
                </a:gridCol>
                <a:gridCol w="492978">
                  <a:extLst>
                    <a:ext uri="{9D8B030D-6E8A-4147-A177-3AD203B41FA5}">
                      <a16:colId xmlns:a16="http://schemas.microsoft.com/office/drawing/2014/main" val="4014604031"/>
                    </a:ext>
                  </a:extLst>
                </a:gridCol>
                <a:gridCol w="492978">
                  <a:extLst>
                    <a:ext uri="{9D8B030D-6E8A-4147-A177-3AD203B41FA5}">
                      <a16:colId xmlns:a16="http://schemas.microsoft.com/office/drawing/2014/main" val="2191573399"/>
                    </a:ext>
                  </a:extLst>
                </a:gridCol>
                <a:gridCol w="492978">
                  <a:extLst>
                    <a:ext uri="{9D8B030D-6E8A-4147-A177-3AD203B41FA5}">
                      <a16:colId xmlns:a16="http://schemas.microsoft.com/office/drawing/2014/main" val="2489370675"/>
                    </a:ext>
                  </a:extLst>
                </a:gridCol>
                <a:gridCol w="719349">
                  <a:extLst>
                    <a:ext uri="{9D8B030D-6E8A-4147-A177-3AD203B41FA5}">
                      <a16:colId xmlns:a16="http://schemas.microsoft.com/office/drawing/2014/main" val="3502314860"/>
                    </a:ext>
                  </a:extLst>
                </a:gridCol>
              </a:tblGrid>
              <a:tr h="0">
                <a:tc>
                  <a:txBody>
                    <a:bodyPr/>
                    <a:lstStyle/>
                    <a:p>
                      <a:pPr algn="ctr"/>
                      <a:r>
                        <a:rPr lang="ja-JP" sz="1100" kern="100" dirty="0">
                          <a:effectLst/>
                          <a:latin typeface="Meiryo UI" panose="020B0604030504040204" pitchFamily="50" charset="-128"/>
                          <a:ea typeface="Meiryo UI" panose="020B0604030504040204" pitchFamily="50" charset="-128"/>
                        </a:rPr>
                        <a:t>潜在的崩壊</a:t>
                      </a:r>
                    </a:p>
                    <a:p>
                      <a:pPr algn="ctr"/>
                      <a:r>
                        <a:rPr lang="ja-JP" sz="1100" kern="100" dirty="0">
                          <a:effectLst/>
                          <a:latin typeface="Meiryo UI" panose="020B0604030504040204" pitchFamily="50" charset="-128"/>
                          <a:ea typeface="Meiryo UI" panose="020B0604030504040204" pitchFamily="50" charset="-128"/>
                        </a:rPr>
                        <a:t>危険度ランク</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４</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５弱</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a:effectLst/>
                          <a:latin typeface="Meiryo UI" panose="020B0604030504040204" pitchFamily="50" charset="-128"/>
                          <a:ea typeface="Meiryo UI" panose="020B0604030504040204" pitchFamily="50" charset="-128"/>
                        </a:rPr>
                        <a:t>５強</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６弱</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６強以上</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3921323"/>
                  </a:ext>
                </a:extLst>
              </a:tr>
              <a:tr h="0">
                <a:tc>
                  <a:txBody>
                    <a:bodyPr/>
                    <a:lstStyle/>
                    <a:p>
                      <a:pPr algn="ctr"/>
                      <a:r>
                        <a:rPr lang="en-US" sz="1100" kern="100" dirty="0">
                          <a:effectLst/>
                          <a:latin typeface="Meiryo UI" panose="020B0604030504040204" pitchFamily="50" charset="-128"/>
                          <a:ea typeface="Meiryo UI" panose="020B0604030504040204" pitchFamily="50" charset="-128"/>
                        </a:rPr>
                        <a:t>a</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a:effectLst/>
                          <a:latin typeface="Meiryo UI" panose="020B0604030504040204" pitchFamily="50" charset="-128"/>
                          <a:ea typeface="Meiryo UI" panose="020B0604030504040204" pitchFamily="50" charset="-128"/>
                        </a:rPr>
                        <a:t>C</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Ｂ</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A</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A</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A</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15049445"/>
                  </a:ext>
                </a:extLst>
              </a:tr>
              <a:tr h="0">
                <a:tc>
                  <a:txBody>
                    <a:bodyPr/>
                    <a:lstStyle/>
                    <a:p>
                      <a:pPr algn="ctr"/>
                      <a:r>
                        <a:rPr lang="en-US" sz="1100" kern="100">
                          <a:effectLst/>
                          <a:latin typeface="Meiryo UI" panose="020B0604030504040204" pitchFamily="50" charset="-128"/>
                          <a:ea typeface="Meiryo UI" panose="020B0604030504040204" pitchFamily="50" charset="-128"/>
                        </a:rPr>
                        <a:t>b</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a:effectLst/>
                          <a:latin typeface="Meiryo UI" panose="020B0604030504040204" pitchFamily="50" charset="-128"/>
                          <a:ea typeface="Meiryo UI" panose="020B0604030504040204" pitchFamily="50" charset="-128"/>
                        </a:rPr>
                        <a:t>C</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C</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Ｂ</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A</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a:effectLst/>
                          <a:latin typeface="Meiryo UI" panose="020B0604030504040204" pitchFamily="50" charset="-128"/>
                          <a:ea typeface="Meiryo UI" panose="020B0604030504040204" pitchFamily="50" charset="-128"/>
                        </a:rPr>
                        <a:t>A</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15344043"/>
                  </a:ext>
                </a:extLst>
              </a:tr>
              <a:tr h="0">
                <a:tc>
                  <a:txBody>
                    <a:bodyPr/>
                    <a:lstStyle/>
                    <a:p>
                      <a:pPr algn="ctr"/>
                      <a:r>
                        <a:rPr lang="en-US" sz="1100" kern="100" dirty="0">
                          <a:effectLst/>
                          <a:latin typeface="Meiryo UI" panose="020B0604030504040204" pitchFamily="50" charset="-128"/>
                          <a:ea typeface="Meiryo UI" panose="020B0604030504040204" pitchFamily="50" charset="-128"/>
                        </a:rPr>
                        <a:t>C</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C</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Ｃ</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C</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C</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Ｂ</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37145157"/>
                  </a:ext>
                </a:extLst>
              </a:tr>
            </a:tbl>
          </a:graphicData>
        </a:graphic>
      </p:graphicFrame>
      <p:graphicFrame>
        <p:nvGraphicFramePr>
          <p:cNvPr id="9" name="表 8">
            <a:extLst>
              <a:ext uri="{FF2B5EF4-FFF2-40B4-BE49-F238E27FC236}">
                <a16:creationId xmlns:a16="http://schemas.microsoft.com/office/drawing/2014/main" id="{024C3854-E1E7-2437-27C8-421655BD63BA}"/>
              </a:ext>
            </a:extLst>
          </p:cNvPr>
          <p:cNvGraphicFramePr>
            <a:graphicFrameLocks noGrp="1"/>
          </p:cNvGraphicFramePr>
          <p:nvPr/>
        </p:nvGraphicFramePr>
        <p:xfrm>
          <a:off x="4995029" y="4576245"/>
          <a:ext cx="3762000" cy="640080"/>
        </p:xfrm>
        <a:graphic>
          <a:graphicData uri="http://schemas.openxmlformats.org/drawingml/2006/table">
            <a:tbl>
              <a:tblPr firstRow="1" firstCol="1" bandRow="1">
                <a:tableStyleId>{93296810-A885-4BE3-A3E7-6D5BEEA58F35}</a:tableStyleId>
              </a:tblPr>
              <a:tblGrid>
                <a:gridCol w="1081921">
                  <a:extLst>
                    <a:ext uri="{9D8B030D-6E8A-4147-A177-3AD203B41FA5}">
                      <a16:colId xmlns:a16="http://schemas.microsoft.com/office/drawing/2014/main" val="2943656207"/>
                    </a:ext>
                  </a:extLst>
                </a:gridCol>
                <a:gridCol w="2680079">
                  <a:extLst>
                    <a:ext uri="{9D8B030D-6E8A-4147-A177-3AD203B41FA5}">
                      <a16:colId xmlns:a16="http://schemas.microsoft.com/office/drawing/2014/main" val="2096101339"/>
                    </a:ext>
                  </a:extLst>
                </a:gridCol>
              </a:tblGrid>
              <a:tr h="0">
                <a:tc>
                  <a:txBody>
                    <a:bodyPr/>
                    <a:lstStyle/>
                    <a:p>
                      <a:pPr algn="ctr"/>
                      <a:r>
                        <a:rPr lang="ja-JP" sz="1050">
                          <a:effectLst/>
                          <a:latin typeface="Meiryo UI" panose="020B0604030504040204" pitchFamily="50" charset="-128"/>
                          <a:ea typeface="Meiryo UI" panose="020B0604030504040204" pitchFamily="50" charset="-128"/>
                        </a:rPr>
                        <a:t>ランク</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a:effectLst/>
                          <a:latin typeface="Meiryo UI" panose="020B0604030504040204" pitchFamily="50" charset="-128"/>
                          <a:ea typeface="Meiryo UI" panose="020B0604030504040204" pitchFamily="50" charset="-128"/>
                        </a:rPr>
                        <a:t>崩壊確率</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98633720"/>
                  </a:ext>
                </a:extLst>
              </a:tr>
              <a:tr h="0">
                <a:tc>
                  <a:txBody>
                    <a:bodyPr/>
                    <a:lstStyle/>
                    <a:p>
                      <a:pPr algn="ctr"/>
                      <a:r>
                        <a:rPr lang="ja-JP" sz="1050">
                          <a:effectLst/>
                          <a:latin typeface="Meiryo UI" panose="020B0604030504040204" pitchFamily="50" charset="-128"/>
                          <a:ea typeface="Meiryo UI" panose="020B0604030504040204" pitchFamily="50" charset="-128"/>
                        </a:rPr>
                        <a:t>Ａ</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r" latinLnBrk="1"/>
                      <a:r>
                        <a:rPr lang="en-US" sz="1050" dirty="0">
                          <a:effectLst/>
                          <a:latin typeface="Meiryo UI" panose="020B0604030504040204" pitchFamily="50" charset="-128"/>
                          <a:ea typeface="Meiryo UI" panose="020B0604030504040204" pitchFamily="50" charset="-128"/>
                        </a:rPr>
                        <a:t>10%</a:t>
                      </a:r>
                      <a:r>
                        <a:rPr lang="ja-JP" sz="1050" dirty="0">
                          <a:effectLst/>
                          <a:latin typeface="Meiryo UI" panose="020B0604030504040204" pitchFamily="50" charset="-128"/>
                          <a:ea typeface="Meiryo UI" panose="020B0604030504040204" pitchFamily="50" charset="-128"/>
                        </a:rPr>
                        <a:t>　</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121704313"/>
                  </a:ext>
                </a:extLst>
              </a:tr>
              <a:tr h="0">
                <a:tc>
                  <a:txBody>
                    <a:bodyPr/>
                    <a:lstStyle/>
                    <a:p>
                      <a:pPr algn="ctr"/>
                      <a:r>
                        <a:rPr lang="ja-JP" sz="1050">
                          <a:effectLst/>
                          <a:latin typeface="Meiryo UI" panose="020B0604030504040204" pitchFamily="50" charset="-128"/>
                          <a:ea typeface="Meiryo UI" panose="020B0604030504040204" pitchFamily="50" charset="-128"/>
                        </a:rPr>
                        <a:t>Ｂ</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r" latinLnBrk="1"/>
                      <a:r>
                        <a:rPr lang="en-US" sz="1050">
                          <a:effectLst/>
                          <a:latin typeface="Meiryo UI" panose="020B0604030504040204" pitchFamily="50" charset="-128"/>
                          <a:ea typeface="Meiryo UI" panose="020B0604030504040204" pitchFamily="50" charset="-128"/>
                        </a:rPr>
                        <a:t>0%</a:t>
                      </a:r>
                      <a:r>
                        <a:rPr lang="ja-JP" sz="1050">
                          <a:effectLst/>
                          <a:latin typeface="Meiryo UI" panose="020B0604030504040204" pitchFamily="50" charset="-128"/>
                          <a:ea typeface="Meiryo UI" panose="020B0604030504040204" pitchFamily="50" charset="-128"/>
                        </a:rPr>
                        <a:t>　</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027218206"/>
                  </a:ext>
                </a:extLst>
              </a:tr>
              <a:tr h="0">
                <a:tc>
                  <a:txBody>
                    <a:bodyPr/>
                    <a:lstStyle/>
                    <a:p>
                      <a:pPr algn="ctr"/>
                      <a:r>
                        <a:rPr lang="ja-JP" sz="1050">
                          <a:effectLst/>
                          <a:latin typeface="Meiryo UI" panose="020B0604030504040204" pitchFamily="50" charset="-128"/>
                          <a:ea typeface="Meiryo UI" panose="020B0604030504040204" pitchFamily="50" charset="-128"/>
                        </a:rPr>
                        <a:t>Ｃ</a:t>
                      </a:r>
                      <a:endParaRPr lang="ja-JP" sz="10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r" latinLnBrk="1"/>
                      <a:r>
                        <a:rPr lang="en-US" sz="1050" dirty="0">
                          <a:effectLst/>
                          <a:latin typeface="Meiryo UI" panose="020B0604030504040204" pitchFamily="50" charset="-128"/>
                          <a:ea typeface="Meiryo UI" panose="020B0604030504040204" pitchFamily="50" charset="-128"/>
                        </a:rPr>
                        <a:t>0%</a:t>
                      </a:r>
                      <a:r>
                        <a:rPr lang="ja-JP" sz="1050" dirty="0">
                          <a:effectLst/>
                          <a:latin typeface="Meiryo UI" panose="020B0604030504040204" pitchFamily="50" charset="-128"/>
                          <a:ea typeface="Meiryo UI" panose="020B0604030504040204" pitchFamily="50" charset="-128"/>
                        </a:rPr>
                        <a:t>　</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85340786"/>
                  </a:ext>
                </a:extLst>
              </a:tr>
            </a:tbl>
          </a:graphicData>
        </a:graphic>
      </p:graphicFrame>
      <p:sp>
        <p:nvSpPr>
          <p:cNvPr id="10" name="正方形/長方形 9">
            <a:extLst>
              <a:ext uri="{FF2B5EF4-FFF2-40B4-BE49-F238E27FC236}">
                <a16:creationId xmlns:a16="http://schemas.microsoft.com/office/drawing/2014/main" id="{C2A1CCED-8346-F38A-F5B2-BBABBEED3569}"/>
              </a:ext>
            </a:extLst>
          </p:cNvPr>
          <p:cNvSpPr/>
          <p:nvPr/>
        </p:nvSpPr>
        <p:spPr>
          <a:xfrm>
            <a:off x="4995029" y="4307010"/>
            <a:ext cx="3465577"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地震時危険度ランク別崩壊確率</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FEE3FDB4-1727-B557-6C67-668C82743282}"/>
              </a:ext>
            </a:extLst>
          </p:cNvPr>
          <p:cNvGraphicFramePr>
            <a:graphicFrameLocks noGrp="1"/>
          </p:cNvGraphicFramePr>
          <p:nvPr/>
        </p:nvGraphicFramePr>
        <p:xfrm>
          <a:off x="4995030" y="5772439"/>
          <a:ext cx="3760200" cy="653415"/>
        </p:xfrm>
        <a:graphic>
          <a:graphicData uri="http://schemas.openxmlformats.org/drawingml/2006/table">
            <a:tbl>
              <a:tblPr firstRow="1" firstCol="1" bandRow="1">
                <a:tableStyleId>{93296810-A885-4BE3-A3E7-6D5BEEA58F35}</a:tableStyleId>
              </a:tblPr>
              <a:tblGrid>
                <a:gridCol w="796170">
                  <a:extLst>
                    <a:ext uri="{9D8B030D-6E8A-4147-A177-3AD203B41FA5}">
                      <a16:colId xmlns:a16="http://schemas.microsoft.com/office/drawing/2014/main" val="2596519157"/>
                    </a:ext>
                  </a:extLst>
                </a:gridCol>
                <a:gridCol w="494005">
                  <a:extLst>
                    <a:ext uri="{9D8B030D-6E8A-4147-A177-3AD203B41FA5}">
                      <a16:colId xmlns:a16="http://schemas.microsoft.com/office/drawing/2014/main" val="3487133167"/>
                    </a:ext>
                  </a:extLst>
                </a:gridCol>
                <a:gridCol w="494005">
                  <a:extLst>
                    <a:ext uri="{9D8B030D-6E8A-4147-A177-3AD203B41FA5}">
                      <a16:colId xmlns:a16="http://schemas.microsoft.com/office/drawing/2014/main" val="2048455225"/>
                    </a:ext>
                  </a:extLst>
                </a:gridCol>
                <a:gridCol w="494005">
                  <a:extLst>
                    <a:ext uri="{9D8B030D-6E8A-4147-A177-3AD203B41FA5}">
                      <a16:colId xmlns:a16="http://schemas.microsoft.com/office/drawing/2014/main" val="1616618423"/>
                    </a:ext>
                  </a:extLst>
                </a:gridCol>
                <a:gridCol w="494005">
                  <a:extLst>
                    <a:ext uri="{9D8B030D-6E8A-4147-A177-3AD203B41FA5}">
                      <a16:colId xmlns:a16="http://schemas.microsoft.com/office/drawing/2014/main" val="2075824402"/>
                    </a:ext>
                  </a:extLst>
                </a:gridCol>
                <a:gridCol w="494005">
                  <a:extLst>
                    <a:ext uri="{9D8B030D-6E8A-4147-A177-3AD203B41FA5}">
                      <a16:colId xmlns:a16="http://schemas.microsoft.com/office/drawing/2014/main" val="4046125016"/>
                    </a:ext>
                  </a:extLst>
                </a:gridCol>
                <a:gridCol w="494005">
                  <a:extLst>
                    <a:ext uri="{9D8B030D-6E8A-4147-A177-3AD203B41FA5}">
                      <a16:colId xmlns:a16="http://schemas.microsoft.com/office/drawing/2014/main" val="2086520959"/>
                    </a:ext>
                  </a:extLst>
                </a:gridCol>
              </a:tblGrid>
              <a:tr h="217805">
                <a:tc>
                  <a:txBody>
                    <a:bodyPr/>
                    <a:lstStyle/>
                    <a:p>
                      <a:pPr algn="ctr"/>
                      <a:r>
                        <a:rPr lang="ja-JP" sz="1050" kern="100">
                          <a:effectLst/>
                          <a:latin typeface="Meiryo UI" panose="020B0604030504040204" pitchFamily="50" charset="-128"/>
                          <a:ea typeface="Meiryo UI" panose="020B0604030504040204" pitchFamily="50" charset="-128"/>
                        </a:rPr>
                        <a:t>被害区分</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050" kern="100" dirty="0">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5</a:t>
                      </a:r>
                      <a:r>
                        <a:rPr lang="ja-JP" sz="1050" kern="100" dirty="0">
                          <a:effectLst/>
                          <a:latin typeface="Meiryo UI" panose="020B0604030504040204" pitchFamily="50" charset="-128"/>
                          <a:ea typeface="Meiryo UI" panose="020B0604030504040204" pitchFamily="50" charset="-128"/>
                        </a:rPr>
                        <a:t>弱</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5</a:t>
                      </a:r>
                      <a:r>
                        <a:rPr lang="ja-JP" sz="1050" kern="100" dirty="0">
                          <a:effectLst/>
                          <a:latin typeface="Meiryo UI" panose="020B0604030504040204" pitchFamily="50" charset="-128"/>
                          <a:ea typeface="Meiryo UI" panose="020B0604030504040204" pitchFamily="50" charset="-128"/>
                        </a:rPr>
                        <a:t>強</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6</a:t>
                      </a:r>
                      <a:r>
                        <a:rPr lang="ja-JP" sz="1050" kern="100" dirty="0">
                          <a:effectLst/>
                          <a:latin typeface="Meiryo UI" panose="020B0604030504040204" pitchFamily="50" charset="-128"/>
                          <a:ea typeface="Meiryo UI" panose="020B0604030504040204" pitchFamily="50" charset="-128"/>
                        </a:rPr>
                        <a:t>弱</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6</a:t>
                      </a:r>
                      <a:r>
                        <a:rPr lang="ja-JP" sz="1050" kern="100" dirty="0">
                          <a:effectLst/>
                          <a:latin typeface="Meiryo UI" panose="020B0604030504040204" pitchFamily="50" charset="-128"/>
                          <a:ea typeface="Meiryo UI" panose="020B0604030504040204" pitchFamily="50" charset="-128"/>
                        </a:rPr>
                        <a:t>強</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6013372"/>
                  </a:ext>
                </a:extLst>
              </a:tr>
              <a:tr h="217805">
                <a:tc>
                  <a:txBody>
                    <a:bodyPr/>
                    <a:lstStyle/>
                    <a:p>
                      <a:pPr algn="ctr"/>
                      <a:r>
                        <a:rPr lang="ja-JP" sz="1050" kern="100">
                          <a:effectLst/>
                          <a:latin typeface="Meiryo UI" panose="020B0604030504040204" pitchFamily="50" charset="-128"/>
                          <a:ea typeface="Meiryo UI" panose="020B0604030504040204" pitchFamily="50" charset="-128"/>
                        </a:rPr>
                        <a:t>全壊率</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12%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18%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24%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30%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51876009"/>
                  </a:ext>
                </a:extLst>
              </a:tr>
              <a:tr h="217805">
                <a:tc>
                  <a:txBody>
                    <a:bodyPr/>
                    <a:lstStyle/>
                    <a:p>
                      <a:pPr algn="ctr"/>
                      <a:r>
                        <a:rPr lang="ja-JP" sz="1050" kern="100">
                          <a:effectLst/>
                          <a:latin typeface="Meiryo UI" panose="020B0604030504040204" pitchFamily="50" charset="-128"/>
                          <a:ea typeface="Meiryo UI" panose="020B0604030504040204" pitchFamily="50" charset="-128"/>
                        </a:rPr>
                        <a:t>半壊率</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14%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28%</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42%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56%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70%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0268109"/>
                  </a:ext>
                </a:extLst>
              </a:tr>
            </a:tbl>
          </a:graphicData>
        </a:graphic>
      </p:graphicFrame>
      <p:sp>
        <p:nvSpPr>
          <p:cNvPr id="16" name="正方形/長方形 15">
            <a:extLst>
              <a:ext uri="{FF2B5EF4-FFF2-40B4-BE49-F238E27FC236}">
                <a16:creationId xmlns:a16="http://schemas.microsoft.com/office/drawing/2014/main" id="{7BB69D3C-B7D6-A537-9FCF-F105B293CD76}"/>
              </a:ext>
            </a:extLst>
          </p:cNvPr>
          <p:cNvSpPr/>
          <p:nvPr/>
        </p:nvSpPr>
        <p:spPr>
          <a:xfrm>
            <a:off x="4982591" y="5495085"/>
            <a:ext cx="4161409"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崩壊地における震度階別建物全壊・半壊率</a:t>
            </a:r>
            <a:r>
              <a:rPr kumimoji="1" lang="ja-JP" altLang="en-US" sz="1200" dirty="0">
                <a:solidFill>
                  <a:schemeClr val="tx1"/>
                </a:solidFill>
                <a:latin typeface="Meiryo UI" panose="020B0604030504040204" pitchFamily="50" charset="-128"/>
                <a:ea typeface="Meiryo UI" panose="020B0604030504040204" pitchFamily="50" charset="-128"/>
              </a:rPr>
              <a:t>（静岡県</a:t>
            </a:r>
            <a:r>
              <a:rPr kumimoji="1" lang="en-US" altLang="ja-JP" sz="1200" dirty="0">
                <a:solidFill>
                  <a:schemeClr val="tx1"/>
                </a:solidFill>
                <a:latin typeface="Meiryo UI" panose="020B0604030504040204" pitchFamily="50" charset="-128"/>
                <a:ea typeface="Meiryo UI" panose="020B0604030504040204" pitchFamily="50" charset="-128"/>
              </a:rPr>
              <a:t>2001</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9241249-4AAE-4A37-ADDE-7E4DD2ADAA48}"/>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72132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0D09-AE02-20E6-F667-73ED17BD2E8E}"/>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3F1EB205-36E9-E9B5-B9FD-3F3AD1E9557D}"/>
              </a:ext>
            </a:extLst>
          </p:cNvPr>
          <p:cNvSpPr/>
          <p:nvPr/>
        </p:nvSpPr>
        <p:spPr>
          <a:xfrm>
            <a:off x="350026" y="2188467"/>
            <a:ext cx="3804312" cy="4481093"/>
          </a:xfrm>
          <a:prstGeom prst="roundRect">
            <a:avLst>
              <a:gd name="adj" fmla="val 2291"/>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7C82C1F-A45B-45A6-6942-1E12989B91C1}"/>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5E75B6AC-C66C-57A2-4521-71AB7AE8B089}"/>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23</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A5992C4-5AD9-EDA1-7997-3E1FBCD6E172}"/>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B291D7C-9F3E-EF52-A112-5EC7A193CDA5}"/>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1.5</a:t>
            </a:r>
            <a:r>
              <a:rPr kumimoji="1" lang="ja-JP" altLang="en-US" dirty="0">
                <a:solidFill>
                  <a:schemeClr val="tx1"/>
                </a:solidFill>
                <a:latin typeface="Meiryo UI" panose="020B0604030504040204" pitchFamily="50" charset="-128"/>
                <a:ea typeface="Meiryo UI" panose="020B0604030504040204" pitchFamily="50" charset="-128"/>
              </a:rPr>
              <a:t> 地震火災による被害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BE4863A-BC49-B37C-4CE4-C46692382FE3}"/>
              </a:ext>
            </a:extLst>
          </p:cNvPr>
          <p:cNvSpPr/>
          <p:nvPr/>
        </p:nvSpPr>
        <p:spPr>
          <a:xfrm>
            <a:off x="778263" y="6385798"/>
            <a:ext cx="2845034" cy="294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地震火災による建物被害予測フロー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B69D4C4B-D06B-032B-6819-F2D5FDD5574B}"/>
              </a:ext>
            </a:extLst>
          </p:cNvPr>
          <p:cNvSpPr/>
          <p:nvPr/>
        </p:nvSpPr>
        <p:spPr>
          <a:xfrm>
            <a:off x="350026" y="1340414"/>
            <a:ext cx="8470123" cy="76896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地震火災による被害は、</a:t>
            </a:r>
            <a:r>
              <a:rPr kumimoji="1" lang="ja-JP" altLang="en-US" dirty="0">
                <a:solidFill>
                  <a:srgbClr val="FF0000"/>
                </a:solidFill>
                <a:latin typeface="Meiryo UI" panose="020B0604030504040204" pitchFamily="50" charset="-128"/>
                <a:ea typeface="Meiryo UI" panose="020B0604030504040204" pitchFamily="50" charset="-128"/>
              </a:rPr>
              <a:t>建物倒壊の有無別の出火要因、初期消火、地域の消防力</a:t>
            </a:r>
            <a:r>
              <a:rPr kumimoji="1" lang="ja-JP" altLang="en-US" dirty="0">
                <a:latin typeface="Meiryo UI" panose="020B0604030504040204" pitchFamily="50" charset="-128"/>
                <a:ea typeface="Meiryo UI" panose="020B0604030504040204" pitchFamily="50" charset="-128"/>
              </a:rPr>
              <a:t>を考慮し、</a:t>
            </a:r>
            <a:r>
              <a:rPr kumimoji="1" lang="ja-JP" altLang="en-US" dirty="0">
                <a:solidFill>
                  <a:srgbClr val="FF0000"/>
                </a:solidFill>
                <a:latin typeface="Meiryo UI" panose="020B0604030504040204" pitchFamily="50" charset="-128"/>
                <a:ea typeface="Meiryo UI" panose="020B0604030504040204" pitchFamily="50" charset="-128"/>
              </a:rPr>
              <a:t>延焼シミュレーション</a:t>
            </a:r>
            <a:r>
              <a:rPr kumimoji="1" lang="ja-JP" altLang="en-US" dirty="0">
                <a:latin typeface="Meiryo UI" panose="020B0604030504040204" pitchFamily="50" charset="-128"/>
                <a:ea typeface="Meiryo UI" panose="020B0604030504040204" pitchFamily="50" charset="-128"/>
              </a:rPr>
              <a:t>を実施して、</a:t>
            </a:r>
            <a:r>
              <a:rPr kumimoji="1" lang="ja-JP" altLang="en-US" dirty="0">
                <a:solidFill>
                  <a:srgbClr val="FF0000"/>
                </a:solidFill>
                <a:latin typeface="Meiryo UI" panose="020B0604030504040204" pitchFamily="50" charset="-128"/>
                <a:ea typeface="Meiryo UI" panose="020B0604030504040204" pitchFamily="50" charset="-128"/>
              </a:rPr>
              <a:t>焼失棟数</a:t>
            </a:r>
            <a:r>
              <a:rPr kumimoji="1" lang="ja-JP" altLang="en-US" dirty="0">
                <a:latin typeface="Meiryo UI" panose="020B0604030504040204" pitchFamily="50" charset="-128"/>
                <a:ea typeface="Meiryo UI" panose="020B0604030504040204" pitchFamily="50" charset="-128"/>
              </a:rPr>
              <a:t>を算出。</a:t>
            </a:r>
            <a:endParaRPr kumimoji="1" lang="en-US" altLang="ja-JP"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F056A18-91E3-8300-C974-8FE87218F164}"/>
              </a:ext>
            </a:extLst>
          </p:cNvPr>
          <p:cNvSpPr/>
          <p:nvPr/>
        </p:nvSpPr>
        <p:spPr>
          <a:xfrm>
            <a:off x="4188509" y="2152799"/>
            <a:ext cx="40410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出火要因の種類</a:t>
            </a:r>
            <a:r>
              <a:rPr kumimoji="1" lang="ja-JP" altLang="en-US" sz="1200" dirty="0">
                <a:solidFill>
                  <a:schemeClr val="tx1"/>
                </a:solidFill>
                <a:latin typeface="Meiryo UI" panose="020B0604030504040204" pitchFamily="50" charset="-128"/>
                <a:ea typeface="Meiryo UI" panose="020B0604030504040204" pitchFamily="50" charset="-128"/>
              </a:rPr>
              <a:t>（静岡県</a:t>
            </a:r>
            <a:r>
              <a:rPr kumimoji="1" lang="en-US" altLang="ja-JP" sz="1200" dirty="0">
                <a:solidFill>
                  <a:schemeClr val="tx1"/>
                </a:solidFill>
                <a:latin typeface="Meiryo UI" panose="020B0604030504040204" pitchFamily="50" charset="-128"/>
                <a:ea typeface="Meiryo UI" panose="020B0604030504040204" pitchFamily="50" charset="-128"/>
              </a:rPr>
              <a:t>2001</a:t>
            </a:r>
            <a:r>
              <a:rPr kumimoji="1" lang="ja-JP" altLang="en-US" sz="1200" dirty="0">
                <a:solidFill>
                  <a:schemeClr val="tx1"/>
                </a:solidFill>
                <a:latin typeface="Meiryo UI" panose="020B0604030504040204" pitchFamily="50" charset="-128"/>
                <a:ea typeface="Meiryo UI" panose="020B0604030504040204" pitchFamily="50" charset="-128"/>
              </a:rPr>
              <a:t>を修正）</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AB04A75-9BA9-7666-B604-34ED8D96E36E}"/>
              </a:ext>
            </a:extLst>
          </p:cNvPr>
          <p:cNvSpPr/>
          <p:nvPr/>
        </p:nvSpPr>
        <p:spPr>
          <a:xfrm>
            <a:off x="4813300" y="3907701"/>
            <a:ext cx="40410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地震時危険度ランク別崩壊確率（内閣府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F1E39653-53C5-BC21-2FCE-B4583D714191}"/>
              </a:ext>
            </a:extLst>
          </p:cNvPr>
          <p:cNvPicPr>
            <a:picLocks noChangeAspect="1"/>
          </p:cNvPicPr>
          <p:nvPr/>
        </p:nvPicPr>
        <p:blipFill>
          <a:blip r:embed="rId2"/>
          <a:stretch>
            <a:fillRect/>
          </a:stretch>
        </p:blipFill>
        <p:spPr>
          <a:xfrm>
            <a:off x="470341" y="2247920"/>
            <a:ext cx="3581193" cy="4083267"/>
          </a:xfrm>
          <a:prstGeom prst="rect">
            <a:avLst/>
          </a:prstGeom>
        </p:spPr>
      </p:pic>
      <p:graphicFrame>
        <p:nvGraphicFramePr>
          <p:cNvPr id="5" name="表 4">
            <a:extLst>
              <a:ext uri="{FF2B5EF4-FFF2-40B4-BE49-F238E27FC236}">
                <a16:creationId xmlns:a16="http://schemas.microsoft.com/office/drawing/2014/main" id="{6C85786E-ADA8-5DDA-6627-8C4B633F0AF3}"/>
              </a:ext>
            </a:extLst>
          </p:cNvPr>
          <p:cNvGraphicFramePr>
            <a:graphicFrameLocks noGrp="1"/>
          </p:cNvGraphicFramePr>
          <p:nvPr/>
        </p:nvGraphicFramePr>
        <p:xfrm>
          <a:off x="4235196" y="2396702"/>
          <a:ext cx="4584954" cy="1813844"/>
        </p:xfrm>
        <a:graphic>
          <a:graphicData uri="http://schemas.openxmlformats.org/drawingml/2006/table">
            <a:tbl>
              <a:tblPr firstCol="1" bandRow="1">
                <a:tableStyleId>{93296810-A885-4BE3-A3E7-6D5BEEA58F35}</a:tableStyleId>
              </a:tblPr>
              <a:tblGrid>
                <a:gridCol w="760984">
                  <a:extLst>
                    <a:ext uri="{9D8B030D-6E8A-4147-A177-3AD203B41FA5}">
                      <a16:colId xmlns:a16="http://schemas.microsoft.com/office/drawing/2014/main" val="2616798938"/>
                    </a:ext>
                  </a:extLst>
                </a:gridCol>
                <a:gridCol w="3823970">
                  <a:extLst>
                    <a:ext uri="{9D8B030D-6E8A-4147-A177-3AD203B41FA5}">
                      <a16:colId xmlns:a16="http://schemas.microsoft.com/office/drawing/2014/main" val="685715062"/>
                    </a:ext>
                  </a:extLst>
                </a:gridCol>
              </a:tblGrid>
              <a:tr h="666892">
                <a:tc>
                  <a:txBody>
                    <a:bodyPr/>
                    <a:lstStyle/>
                    <a:p>
                      <a:pPr algn="just"/>
                      <a:r>
                        <a:rPr lang="ja-JP" sz="1050" kern="100" dirty="0">
                          <a:effectLst/>
                          <a:latin typeface="Meiryo UI" panose="020B0604030504040204" pitchFamily="50" charset="-128"/>
                          <a:ea typeface="Meiryo UI" panose="020B0604030504040204" pitchFamily="50" charset="-128"/>
                        </a:rPr>
                        <a:t>火気器具</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r>
                        <a:rPr lang="ja-JP" sz="1050" kern="100" dirty="0">
                          <a:effectLst/>
                          <a:latin typeface="Meiryo UI" panose="020B0604030504040204" pitchFamily="50" charset="-128"/>
                          <a:ea typeface="Meiryo UI" panose="020B0604030504040204" pitchFamily="50" charset="-128"/>
                        </a:rPr>
                        <a:t>ガスコンロ、ガスレンジ、ガステーブル、石油ストーブ等の一般家庭及び事業所で使用されている火気を示す。これらの火気は振動により、火源等が落下、転倒するか、もしくは火気の上に家具等の可燃性の物が転倒することにより出火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51278271"/>
                  </a:ext>
                </a:extLst>
              </a:tr>
              <a:tr h="666892">
                <a:tc>
                  <a:txBody>
                    <a:bodyPr/>
                    <a:lstStyle/>
                    <a:p>
                      <a:pPr algn="just"/>
                      <a:r>
                        <a:rPr lang="ja-JP" sz="1050" kern="100">
                          <a:effectLst/>
                          <a:latin typeface="Meiryo UI" panose="020B0604030504040204" pitchFamily="50" charset="-128"/>
                          <a:ea typeface="Meiryo UI" panose="020B0604030504040204" pitchFamily="50" charset="-128"/>
                        </a:rPr>
                        <a:t>電熱器具</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r>
                        <a:rPr lang="ja-JP" sz="1050" kern="100">
                          <a:effectLst/>
                          <a:latin typeface="Meiryo UI" panose="020B0604030504040204" pitchFamily="50" charset="-128"/>
                          <a:ea typeface="Meiryo UI" panose="020B0604030504040204" pitchFamily="50" charset="-128"/>
                        </a:rPr>
                        <a:t>電気コンロ、熱帯魚用ヒーター等の一般家庭及び事業所で使用されている電気による発熱を利用する器具を示す。これらの器具は振動により、発熱部が落下、転倒するか、もしくは発熱部の上に可燃性のものが転倒、落下することにより出火する。</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22908629"/>
                  </a:ext>
                </a:extLst>
              </a:tr>
              <a:tr h="333446">
                <a:tc>
                  <a:txBody>
                    <a:bodyPr/>
                    <a:lstStyle/>
                    <a:p>
                      <a:pPr algn="just"/>
                      <a:r>
                        <a:rPr lang="ja-JP" sz="1050" kern="100" dirty="0">
                          <a:effectLst/>
                          <a:latin typeface="Meiryo UI" panose="020B0604030504040204" pitchFamily="50" charset="-128"/>
                          <a:ea typeface="Meiryo UI" panose="020B0604030504040204" pitchFamily="50" charset="-128"/>
                        </a:rPr>
                        <a:t>電気機器</a:t>
                      </a:r>
                    </a:p>
                    <a:p>
                      <a:pPr algn="just"/>
                      <a:r>
                        <a:rPr lang="ja-JP" sz="1050" kern="100" dirty="0">
                          <a:effectLst/>
                          <a:latin typeface="Meiryo UI" panose="020B0604030504040204" pitchFamily="50" charset="-128"/>
                          <a:ea typeface="Meiryo UI" panose="020B0604030504040204" pitchFamily="50" charset="-128"/>
                        </a:rPr>
                        <a:t>・配線</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r>
                        <a:rPr lang="ja-JP" sz="1050" kern="100" dirty="0">
                          <a:effectLst/>
                          <a:latin typeface="Meiryo UI" panose="020B0604030504040204" pitchFamily="50" charset="-128"/>
                          <a:ea typeface="Meiryo UI" panose="020B0604030504040204" pitchFamily="50" charset="-128"/>
                        </a:rPr>
                        <a:t>電熱器具以外のテレビ、冷蔵庫といった電気製品や、屋内配線等を示す。電気機器や配線は振動により、損傷し、ショート等により出火する。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6646460"/>
                  </a:ext>
                </a:extLst>
              </a:tr>
            </a:tbl>
          </a:graphicData>
        </a:graphic>
      </p:graphicFrame>
      <p:pic>
        <p:nvPicPr>
          <p:cNvPr id="11" name="図 10">
            <a:extLst>
              <a:ext uri="{FF2B5EF4-FFF2-40B4-BE49-F238E27FC236}">
                <a16:creationId xmlns:a16="http://schemas.microsoft.com/office/drawing/2014/main" id="{4D4ABD9F-E76C-A94D-A8AA-0C651F4C3411}"/>
              </a:ext>
            </a:extLst>
          </p:cNvPr>
          <p:cNvPicPr>
            <a:picLocks noChangeAspect="1"/>
          </p:cNvPicPr>
          <p:nvPr/>
        </p:nvPicPr>
        <p:blipFill>
          <a:blip r:embed="rId3"/>
          <a:stretch>
            <a:fillRect/>
          </a:stretch>
        </p:blipFill>
        <p:spPr>
          <a:xfrm>
            <a:off x="4417040" y="4454449"/>
            <a:ext cx="3896079" cy="2335464"/>
          </a:xfrm>
          <a:prstGeom prst="rect">
            <a:avLst/>
          </a:prstGeom>
        </p:spPr>
      </p:pic>
      <p:sp>
        <p:nvSpPr>
          <p:cNvPr id="14" name="正方形/長方形 13">
            <a:extLst>
              <a:ext uri="{FF2B5EF4-FFF2-40B4-BE49-F238E27FC236}">
                <a16:creationId xmlns:a16="http://schemas.microsoft.com/office/drawing/2014/main" id="{6173ECB9-C6DA-44AF-5EB9-C92D25B75422}"/>
              </a:ext>
            </a:extLst>
          </p:cNvPr>
          <p:cNvSpPr/>
          <p:nvPr/>
        </p:nvSpPr>
        <p:spPr>
          <a:xfrm>
            <a:off x="4098406" y="4208089"/>
            <a:ext cx="517259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震度別・建物用途別・季節時間帯別の全出火率</a:t>
            </a:r>
            <a:r>
              <a:rPr kumimoji="1" lang="ja-JP" altLang="en-US" sz="1200" dirty="0">
                <a:solidFill>
                  <a:schemeClr val="tx1"/>
                </a:solidFill>
                <a:latin typeface="Meiryo UI" panose="020B0604030504040204" pitchFamily="50" charset="-128"/>
                <a:ea typeface="Meiryo UI" panose="020B0604030504040204" pitchFamily="50" charset="-128"/>
              </a:rPr>
              <a:t>（東京消防庁</a:t>
            </a: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に基づく）</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スクロール: 横 14">
            <a:extLst>
              <a:ext uri="{FF2B5EF4-FFF2-40B4-BE49-F238E27FC236}">
                <a16:creationId xmlns:a16="http://schemas.microsoft.com/office/drawing/2014/main" id="{AFB15DD2-5369-4749-9492-5B73BF65AA10}"/>
              </a:ext>
            </a:extLst>
          </p:cNvPr>
          <p:cNvSpPr/>
          <p:nvPr/>
        </p:nvSpPr>
        <p:spPr>
          <a:xfrm>
            <a:off x="2849868" y="5744425"/>
            <a:ext cx="1546857" cy="485743"/>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出火抑制対策や初期消火を変化</a:t>
            </a:r>
          </a:p>
        </p:txBody>
      </p:sp>
      <p:sp>
        <p:nvSpPr>
          <p:cNvPr id="8" name="正方形/長方形 7">
            <a:extLst>
              <a:ext uri="{FF2B5EF4-FFF2-40B4-BE49-F238E27FC236}">
                <a16:creationId xmlns:a16="http://schemas.microsoft.com/office/drawing/2014/main" id="{D5B4F7A2-A47C-4C1B-8F9F-199B5BFF7B4E}"/>
              </a:ext>
            </a:extLst>
          </p:cNvPr>
          <p:cNvSpPr/>
          <p:nvPr/>
        </p:nvSpPr>
        <p:spPr>
          <a:xfrm>
            <a:off x="1932846" y="2842555"/>
            <a:ext cx="1383378" cy="446617"/>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E35C524-96CB-4DC9-BD2C-0069D1C26E3D}"/>
              </a:ext>
            </a:extLst>
          </p:cNvPr>
          <p:cNvSpPr/>
          <p:nvPr/>
        </p:nvSpPr>
        <p:spPr>
          <a:xfrm>
            <a:off x="1932846" y="2286036"/>
            <a:ext cx="1383378" cy="446617"/>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8848787-34CC-483A-A22D-BE03FF8C5F04}"/>
              </a:ext>
            </a:extLst>
          </p:cNvPr>
          <p:cNvSpPr/>
          <p:nvPr/>
        </p:nvSpPr>
        <p:spPr>
          <a:xfrm>
            <a:off x="1932846" y="3482807"/>
            <a:ext cx="1383378" cy="446617"/>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1AB6DE1-6C03-4E96-B66E-11B0EB048C9C}"/>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62654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AC9B4-6434-F20C-8699-9118374728F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325B9DC-E053-E584-4DEB-984363D3613D}"/>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6393A882-F2FF-7231-D942-3EDD2AFD6DCD}"/>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24</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62CBE6CC-156C-0E62-2C0A-E5DB1BF940B5}"/>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EB276C0-AD05-DEB4-B892-5A87F6FA021E}"/>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1.5</a:t>
            </a:r>
            <a:r>
              <a:rPr kumimoji="1" lang="ja-JP" altLang="en-US" dirty="0">
                <a:solidFill>
                  <a:schemeClr val="tx1"/>
                </a:solidFill>
                <a:latin typeface="Meiryo UI" panose="020B0604030504040204" pitchFamily="50" charset="-128"/>
                <a:ea typeface="Meiryo UI" panose="020B0604030504040204" pitchFamily="50" charset="-128"/>
              </a:rPr>
              <a:t> 地震火災による被害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6E300AD-A29B-4AB4-1D06-B78FBF165719}"/>
              </a:ext>
            </a:extLst>
          </p:cNvPr>
          <p:cNvSpPr/>
          <p:nvPr/>
        </p:nvSpPr>
        <p:spPr>
          <a:xfrm>
            <a:off x="567852" y="1194016"/>
            <a:ext cx="2326162"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用途別初期消火成功率（冬夕）</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4D95B0C6-E708-4221-1F8F-EC706E79A45C}"/>
              </a:ext>
            </a:extLst>
          </p:cNvPr>
          <p:cNvPicPr>
            <a:picLocks noChangeAspect="1"/>
          </p:cNvPicPr>
          <p:nvPr/>
        </p:nvPicPr>
        <p:blipFill>
          <a:blip r:embed="rId2"/>
          <a:stretch>
            <a:fillRect/>
          </a:stretch>
        </p:blipFill>
        <p:spPr>
          <a:xfrm>
            <a:off x="395040" y="1445128"/>
            <a:ext cx="2671787" cy="2024932"/>
          </a:xfrm>
          <a:prstGeom prst="rect">
            <a:avLst/>
          </a:prstGeom>
        </p:spPr>
      </p:pic>
      <p:pic>
        <p:nvPicPr>
          <p:cNvPr id="9" name="図 8">
            <a:extLst>
              <a:ext uri="{FF2B5EF4-FFF2-40B4-BE49-F238E27FC236}">
                <a16:creationId xmlns:a16="http://schemas.microsoft.com/office/drawing/2014/main" id="{C41077E6-5CA2-DE1F-85E8-72651F87B814}"/>
              </a:ext>
            </a:extLst>
          </p:cNvPr>
          <p:cNvPicPr>
            <a:picLocks noChangeAspect="1"/>
          </p:cNvPicPr>
          <p:nvPr/>
        </p:nvPicPr>
        <p:blipFill>
          <a:blip r:embed="rId3"/>
          <a:stretch>
            <a:fillRect/>
          </a:stretch>
        </p:blipFill>
        <p:spPr>
          <a:xfrm>
            <a:off x="3414051" y="1445128"/>
            <a:ext cx="2500655" cy="2012400"/>
          </a:xfrm>
          <a:prstGeom prst="rect">
            <a:avLst/>
          </a:prstGeom>
        </p:spPr>
      </p:pic>
      <p:sp>
        <p:nvSpPr>
          <p:cNvPr id="11" name="正方形/長方形 10">
            <a:extLst>
              <a:ext uri="{FF2B5EF4-FFF2-40B4-BE49-F238E27FC236}">
                <a16:creationId xmlns:a16="http://schemas.microsoft.com/office/drawing/2014/main" id="{3F3866BE-A32F-24F1-3536-241038E02025}"/>
              </a:ext>
            </a:extLst>
          </p:cNvPr>
          <p:cNvSpPr/>
          <p:nvPr/>
        </p:nvSpPr>
        <p:spPr>
          <a:xfrm>
            <a:off x="3501297" y="1194016"/>
            <a:ext cx="2326162"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用途別初期消火成功率（冬昼）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61D494F5-543C-4DB8-6295-9F05694589AD}"/>
              </a:ext>
            </a:extLst>
          </p:cNvPr>
          <p:cNvPicPr>
            <a:picLocks noChangeAspect="1"/>
          </p:cNvPicPr>
          <p:nvPr/>
        </p:nvPicPr>
        <p:blipFill>
          <a:blip r:embed="rId4"/>
          <a:stretch>
            <a:fillRect/>
          </a:stretch>
        </p:blipFill>
        <p:spPr>
          <a:xfrm>
            <a:off x="6217459" y="1445128"/>
            <a:ext cx="2537085" cy="2012400"/>
          </a:xfrm>
          <a:prstGeom prst="rect">
            <a:avLst/>
          </a:prstGeom>
        </p:spPr>
      </p:pic>
      <p:sp>
        <p:nvSpPr>
          <p:cNvPr id="15" name="正方形/長方形 14">
            <a:extLst>
              <a:ext uri="{FF2B5EF4-FFF2-40B4-BE49-F238E27FC236}">
                <a16:creationId xmlns:a16="http://schemas.microsoft.com/office/drawing/2014/main" id="{0E06E23F-8A1A-9B37-9482-173F137F3732}"/>
              </a:ext>
            </a:extLst>
          </p:cNvPr>
          <p:cNvSpPr/>
          <p:nvPr/>
        </p:nvSpPr>
        <p:spPr>
          <a:xfrm>
            <a:off x="6235673" y="1194016"/>
            <a:ext cx="2500656"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用途別初期消火成功率（冬早朝）</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5EA46B63-F27F-417F-ECF6-9813DB065D8B}"/>
              </a:ext>
            </a:extLst>
          </p:cNvPr>
          <p:cNvSpPr/>
          <p:nvPr/>
        </p:nvSpPr>
        <p:spPr>
          <a:xfrm>
            <a:off x="220794" y="3548312"/>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1.6</a:t>
            </a:r>
            <a:r>
              <a:rPr kumimoji="1" lang="ja-JP" altLang="en-US" dirty="0">
                <a:solidFill>
                  <a:schemeClr val="tx1"/>
                </a:solidFill>
                <a:latin typeface="Meiryo UI" panose="020B0604030504040204" pitchFamily="50" charset="-128"/>
                <a:ea typeface="Meiryo UI" panose="020B0604030504040204" pitchFamily="50" charset="-128"/>
              </a:rPr>
              <a:t> 津波火災による被害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8" name="四角形: 角を丸くする 4">
            <a:extLst>
              <a:ext uri="{FF2B5EF4-FFF2-40B4-BE49-F238E27FC236}">
                <a16:creationId xmlns:a16="http://schemas.microsoft.com/office/drawing/2014/main" id="{3AA117CA-9652-72F3-B496-E75951AD6078}"/>
              </a:ext>
            </a:extLst>
          </p:cNvPr>
          <p:cNvSpPr/>
          <p:nvPr/>
        </p:nvSpPr>
        <p:spPr>
          <a:xfrm>
            <a:off x="495741" y="3903912"/>
            <a:ext cx="8197200" cy="2466586"/>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津波火災による被害は、内閣府</a:t>
            </a:r>
            <a:r>
              <a:rPr kumimoji="1" lang="en-US" altLang="ja-JP" dirty="0">
                <a:latin typeface="Meiryo UI" panose="020B0604030504040204" pitchFamily="50" charset="-128"/>
                <a:ea typeface="Meiryo UI" panose="020B0604030504040204" pitchFamily="50" charset="-128"/>
              </a:rPr>
              <a:t>2021</a:t>
            </a:r>
            <a:r>
              <a:rPr kumimoji="1" lang="en-US" altLang="ja-JP" baseline="30000"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に基づき、</a:t>
            </a:r>
            <a:r>
              <a:rPr kumimoji="1" lang="ja-JP" altLang="en-US" dirty="0">
                <a:solidFill>
                  <a:srgbClr val="FF0000"/>
                </a:solidFill>
                <a:latin typeface="Meiryo UI" panose="020B0604030504040204" pitchFamily="50" charset="-128"/>
                <a:ea typeface="Meiryo UI" panose="020B0604030504040204" pitchFamily="50" charset="-128"/>
              </a:rPr>
              <a:t>東日本大震災で発生した津波火災の実績</a:t>
            </a:r>
            <a:r>
              <a:rPr kumimoji="1" lang="ja-JP" altLang="en-US" dirty="0">
                <a:latin typeface="Meiryo UI" panose="020B0604030504040204" pitchFamily="50" charset="-128"/>
                <a:ea typeface="Meiryo UI" panose="020B0604030504040204" pitchFamily="50" charset="-128"/>
              </a:rPr>
              <a:t>から、</a:t>
            </a:r>
            <a:r>
              <a:rPr kumimoji="1" lang="ja-JP" altLang="en-US" dirty="0">
                <a:solidFill>
                  <a:srgbClr val="FF0000"/>
                </a:solidFill>
                <a:latin typeface="Meiryo UI" panose="020B0604030504040204" pitchFamily="50" charset="-128"/>
                <a:ea typeface="Meiryo UI" panose="020B0604030504040204" pitchFamily="50" charset="-128"/>
              </a:rPr>
              <a:t>津波による出火件数</a:t>
            </a:r>
            <a:r>
              <a:rPr kumimoji="1" lang="ja-JP" altLang="en-US" dirty="0">
                <a:latin typeface="Meiryo UI" panose="020B0604030504040204" pitchFamily="50" charset="-128"/>
                <a:ea typeface="Meiryo UI" panose="020B0604030504040204" pitchFamily="50" charset="-128"/>
              </a:rPr>
              <a:t>を想定。</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津波火災件数＝車両火災件数＋その他の火災件数</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車両火災件数＝｛（世帯当たり所有車台数）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（浸水建物数）</a:t>
            </a:r>
            <a:endParaRPr kumimoji="1" lang="en-US" altLang="ja-JP" dirty="0">
              <a:latin typeface="Meiryo UI" panose="020B0604030504040204" pitchFamily="50" charset="-128"/>
              <a:ea typeface="Meiryo UI" panose="020B0604030504040204" pitchFamily="50" charset="-128"/>
            </a:endParaRPr>
          </a:p>
          <a:p>
            <a:pPr marL="342900" algn="r"/>
            <a:r>
              <a:rPr kumimoji="1" lang="en-US" altLang="ja-JP" dirty="0">
                <a:latin typeface="Meiryo UI" panose="020B0604030504040204" pitchFamily="50" charset="-128"/>
                <a:ea typeface="Meiryo UI" panose="020B0604030504040204" pitchFamily="50" charset="-128"/>
              </a:rPr>
              <a:t>×0.000024</a:t>
            </a:r>
            <a:r>
              <a:rPr kumimoji="1" lang="ja-JP" altLang="en-US" dirty="0">
                <a:latin typeface="Meiryo UI" panose="020B0604030504040204" pitchFamily="50" charset="-128"/>
                <a:ea typeface="Meiryo UI" panose="020B0604030504040204" pitchFamily="50" charset="-128"/>
              </a:rPr>
              <a:t>ー</a:t>
            </a:r>
            <a:r>
              <a:rPr kumimoji="1" lang="en-US" altLang="ja-JP" dirty="0">
                <a:latin typeface="Meiryo UI" panose="020B0604030504040204" pitchFamily="50" charset="-128"/>
                <a:ea typeface="Meiryo UI" panose="020B0604030504040204" pitchFamily="50" charset="-128"/>
              </a:rPr>
              <a:t>0.798</a:t>
            </a:r>
            <a:r>
              <a:rPr kumimoji="1" lang="ja-JP" altLang="en-US" dirty="0">
                <a:latin typeface="Meiryo UI" panose="020B0604030504040204" pitchFamily="50" charset="-128"/>
                <a:ea typeface="Meiryo UI" panose="020B0604030504040204" pitchFamily="50" charset="-128"/>
              </a:rPr>
              <a:t>｝</a:t>
            </a:r>
            <a:r>
              <a:rPr kumimoji="1" lang="en-US" altLang="ja-JP" baseline="30000" dirty="0">
                <a:latin typeface="Meiryo UI" panose="020B0604030504040204" pitchFamily="50" charset="-128"/>
                <a:ea typeface="Meiryo UI" panose="020B0604030504040204" pitchFamily="50" charset="-128"/>
              </a:rPr>
              <a:t>e</a:t>
            </a:r>
          </a:p>
          <a:p>
            <a:pPr marL="342900"/>
            <a:r>
              <a:rPr kumimoji="1" lang="ja-JP" altLang="en-US" dirty="0">
                <a:latin typeface="Meiryo UI" panose="020B0604030504040204" pitchFamily="50" charset="-128"/>
                <a:ea typeface="Meiryo UI" panose="020B0604030504040204" pitchFamily="50" charset="-128"/>
              </a:rPr>
              <a:t>その他の火災件数＝（建物棟数）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α</a:t>
            </a:r>
            <a:r>
              <a:rPr kumimoji="1" lang="ja-JP" altLang="en-US" dirty="0">
                <a:latin typeface="Meiryo UI" panose="020B0604030504040204" pitchFamily="50" charset="-128"/>
                <a:ea typeface="Meiryo UI" panose="020B0604030504040204" pitchFamily="50" charset="-128"/>
              </a:rPr>
              <a:t>）＋（プロパン使用率）</a:t>
            </a:r>
            <a:r>
              <a:rPr kumimoji="1" lang="en-US" altLang="ja-JP" dirty="0">
                <a:latin typeface="Meiryo UI" panose="020B0604030504040204" pitchFamily="50" charset="-128"/>
                <a:ea typeface="Meiryo UI" panose="020B0604030504040204" pitchFamily="50" charset="-128"/>
              </a:rPr>
              <a:t>× 0.00069</a:t>
            </a:r>
          </a:p>
          <a:p>
            <a:pPr marL="342900" indent="457200"/>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α</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1.080264</a:t>
            </a:r>
            <a:r>
              <a:rPr kumimoji="1" lang="ja-JP" altLang="en-US" dirty="0">
                <a:latin typeface="Meiryo UI" panose="020B0604030504040204" pitchFamily="50" charset="-128"/>
                <a:ea typeface="Meiryo UI" panose="020B0604030504040204" pitchFamily="50" charset="-128"/>
              </a:rPr>
              <a:t>（重油の拡散がある場合）</a:t>
            </a:r>
            <a:endParaRPr kumimoji="1" lang="en-US" altLang="ja-JP" dirty="0">
              <a:latin typeface="Meiryo UI" panose="020B0604030504040204" pitchFamily="50" charset="-128"/>
              <a:ea typeface="Meiryo UI" panose="020B0604030504040204" pitchFamily="50" charset="-128"/>
            </a:endParaRPr>
          </a:p>
          <a:p>
            <a:pPr marL="342900" indent="457200"/>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α</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0.000264</a:t>
            </a:r>
            <a:r>
              <a:rPr kumimoji="1" lang="ja-JP" altLang="en-US" dirty="0">
                <a:latin typeface="Meiryo UI" panose="020B0604030504040204" pitchFamily="50" charset="-128"/>
                <a:ea typeface="Meiryo UI" panose="020B0604030504040204" pitchFamily="50" charset="-128"/>
              </a:rPr>
              <a:t>（重油の拡散がない場合）</a:t>
            </a:r>
            <a:endParaRPr kumimoji="1" lang="en-US" altLang="ja-JP"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DD590C4-1116-C8E1-0766-B1B2EA38154F}"/>
              </a:ext>
            </a:extLst>
          </p:cNvPr>
          <p:cNvSpPr/>
          <p:nvPr/>
        </p:nvSpPr>
        <p:spPr>
          <a:xfrm>
            <a:off x="1583163" y="6501454"/>
            <a:ext cx="740092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内閣府</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dirty="0">
                <a:solidFill>
                  <a:schemeClr val="tx1"/>
                </a:solidFill>
                <a:latin typeface="Meiryo UI" panose="020B0604030504040204" pitchFamily="50" charset="-128"/>
                <a:ea typeface="Meiryo UI" panose="020B0604030504040204" pitchFamily="50" charset="-128"/>
              </a:rPr>
              <a:t>日本海溝・千島海溝沿いの巨大地震対策検討ワーキンググループ</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2021.12,</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中央防災会議）</a:t>
            </a:r>
          </a:p>
        </p:txBody>
      </p:sp>
      <p:sp>
        <p:nvSpPr>
          <p:cNvPr id="16" name="正方形/長方形 15">
            <a:extLst>
              <a:ext uri="{FF2B5EF4-FFF2-40B4-BE49-F238E27FC236}">
                <a16:creationId xmlns:a16="http://schemas.microsoft.com/office/drawing/2014/main" id="{0383AF64-EBE6-408C-99A0-882C9F03A280}"/>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390064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58022-A160-069E-B198-3909EB823DE6}"/>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C3B1AA89-A7D5-D415-2792-FF670DC5C861}"/>
              </a:ext>
            </a:extLst>
          </p:cNvPr>
          <p:cNvSpPr/>
          <p:nvPr/>
        </p:nvSpPr>
        <p:spPr>
          <a:xfrm>
            <a:off x="119194" y="3109597"/>
            <a:ext cx="4041020" cy="3302126"/>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1CA8C53-0E04-0882-4DE2-106022EE0230}"/>
              </a:ext>
            </a:extLst>
          </p:cNvPr>
          <p:cNvPicPr>
            <a:picLocks noChangeAspect="1"/>
          </p:cNvPicPr>
          <p:nvPr/>
        </p:nvPicPr>
        <p:blipFill>
          <a:blip r:embed="rId2"/>
          <a:stretch>
            <a:fillRect/>
          </a:stretch>
        </p:blipFill>
        <p:spPr>
          <a:xfrm>
            <a:off x="125544" y="3006285"/>
            <a:ext cx="4390638" cy="3510934"/>
          </a:xfrm>
          <a:prstGeom prst="rect">
            <a:avLst/>
          </a:prstGeom>
        </p:spPr>
      </p:pic>
      <p:sp>
        <p:nvSpPr>
          <p:cNvPr id="4" name="正方形/長方形 3">
            <a:extLst>
              <a:ext uri="{FF2B5EF4-FFF2-40B4-BE49-F238E27FC236}">
                <a16:creationId xmlns:a16="http://schemas.microsoft.com/office/drawing/2014/main" id="{92D75869-DDDC-A12C-7C34-35E316467183}"/>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B9F1D1D7-D396-181E-74FD-63EFC6786C0E}"/>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25</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5EE03E59-39AA-5963-E3D6-8F8A31DDBF97}"/>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56C90A7F-12A9-7B16-6EE1-4AE311F6C94A}"/>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1.7</a:t>
            </a:r>
            <a:r>
              <a:rPr kumimoji="1" lang="ja-JP" altLang="en-US" dirty="0">
                <a:solidFill>
                  <a:schemeClr val="tx1"/>
                </a:solidFill>
                <a:latin typeface="Meiryo UI" panose="020B0604030504040204" pitchFamily="50" charset="-128"/>
                <a:ea typeface="Meiryo UI" panose="020B0604030504040204" pitchFamily="50" charset="-128"/>
              </a:rPr>
              <a:t> ブロック塀の倒壊</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1D756C57-D97A-75E7-7361-972159DAACC0}"/>
              </a:ext>
            </a:extLst>
          </p:cNvPr>
          <p:cNvSpPr/>
          <p:nvPr/>
        </p:nvSpPr>
        <p:spPr>
          <a:xfrm>
            <a:off x="283620" y="6434874"/>
            <a:ext cx="3361279" cy="270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ブロック塀被害予測フロー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FE4A5BB1-BEF3-3ED5-CEAA-975AEB0393E1}"/>
              </a:ext>
            </a:extLst>
          </p:cNvPr>
          <p:cNvSpPr/>
          <p:nvPr/>
        </p:nvSpPr>
        <p:spPr>
          <a:xfrm>
            <a:off x="125544" y="1340414"/>
            <a:ext cx="8892911" cy="1575506"/>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ブロック塀の倒壊被害数量は、内閣府</a:t>
            </a:r>
            <a:r>
              <a:rPr kumimoji="1" lang="en-US" altLang="ja-JP" dirty="0">
                <a:latin typeface="Meiryo UI" panose="020B0604030504040204" pitchFamily="50" charset="-128"/>
                <a:ea typeface="Meiryo UI" panose="020B0604030504040204" pitchFamily="50" charset="-128"/>
              </a:rPr>
              <a:t>2013</a:t>
            </a:r>
            <a:r>
              <a:rPr kumimoji="1" lang="ja-JP" altLang="en-US" dirty="0">
                <a:latin typeface="Meiryo UI" panose="020B0604030504040204" pitchFamily="50" charset="-128"/>
                <a:ea typeface="Meiryo UI" panose="020B0604030504040204" pitchFamily="50" charset="-128"/>
              </a:rPr>
              <a:t>に基づき、</a:t>
            </a:r>
            <a:r>
              <a:rPr kumimoji="1" lang="ja-JP" altLang="en-US" dirty="0">
                <a:solidFill>
                  <a:srgbClr val="FF0000"/>
                </a:solidFill>
                <a:latin typeface="Meiryo UI" panose="020B0604030504040204" pitchFamily="50" charset="-128"/>
                <a:ea typeface="Meiryo UI" panose="020B0604030504040204" pitchFamily="50" charset="-128"/>
              </a:rPr>
              <a:t>建物</a:t>
            </a:r>
            <a:r>
              <a:rPr kumimoji="1" lang="en-US" altLang="ja-JP" dirty="0">
                <a:solidFill>
                  <a:srgbClr val="FF0000"/>
                </a:solidFill>
                <a:latin typeface="Meiryo UI" panose="020B0604030504040204" pitchFamily="50" charset="-128"/>
                <a:ea typeface="Meiryo UI" panose="020B0604030504040204" pitchFamily="50" charset="-128"/>
              </a:rPr>
              <a:t>1</a:t>
            </a:r>
            <a:r>
              <a:rPr kumimoji="1" lang="ja-JP" altLang="en-US" dirty="0">
                <a:solidFill>
                  <a:srgbClr val="FF0000"/>
                </a:solidFill>
                <a:latin typeface="Meiryo UI" panose="020B0604030504040204" pitchFamily="50" charset="-128"/>
                <a:ea typeface="Meiryo UI" panose="020B0604030504040204" pitchFamily="50" charset="-128"/>
              </a:rPr>
              <a:t>棟当たりのブロック塀の存在割合からブロック塀の分布数</a:t>
            </a:r>
            <a:r>
              <a:rPr kumimoji="1" lang="ja-JP" altLang="en-US" dirty="0">
                <a:latin typeface="Meiryo UI" panose="020B0604030504040204" pitchFamily="50" charset="-128"/>
                <a:ea typeface="Meiryo UI" panose="020B0604030504040204" pitchFamily="50" charset="-128"/>
              </a:rPr>
              <a:t>を求めるとともに、</a:t>
            </a:r>
            <a:r>
              <a:rPr kumimoji="1" lang="ja-JP" altLang="en-US" dirty="0">
                <a:solidFill>
                  <a:srgbClr val="FF0000"/>
                </a:solidFill>
                <a:latin typeface="Meiryo UI" panose="020B0604030504040204" pitchFamily="50" charset="-128"/>
                <a:ea typeface="Meiryo UI" panose="020B0604030504040204" pitchFamily="50" charset="-128"/>
              </a:rPr>
              <a:t>昭和</a:t>
            </a:r>
            <a:r>
              <a:rPr kumimoji="1" lang="en-US" altLang="ja-JP" dirty="0">
                <a:solidFill>
                  <a:srgbClr val="FF0000"/>
                </a:solidFill>
                <a:latin typeface="Meiryo UI" panose="020B0604030504040204" pitchFamily="50" charset="-128"/>
                <a:ea typeface="Meiryo UI" panose="020B0604030504040204" pitchFamily="50" charset="-128"/>
              </a:rPr>
              <a:t>53</a:t>
            </a:r>
            <a:r>
              <a:rPr kumimoji="1" lang="ja-JP" altLang="en-US" dirty="0">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1978</a:t>
            </a:r>
            <a:r>
              <a:rPr kumimoji="1" lang="ja-JP" altLang="en-US" dirty="0">
                <a:solidFill>
                  <a:srgbClr val="FF0000"/>
                </a:solidFill>
                <a:latin typeface="Meiryo UI" panose="020B0604030504040204" pitchFamily="50" charset="-128"/>
                <a:ea typeface="Meiryo UI" panose="020B0604030504040204" pitchFamily="50" charset="-128"/>
              </a:rPr>
              <a:t>）年宮城県沖地震における地震動の強さと被害率との関係式</a:t>
            </a:r>
            <a:r>
              <a:rPr kumimoji="1" lang="ja-JP" altLang="en-US" dirty="0">
                <a:latin typeface="Meiryo UI" panose="020B0604030504040204" pitchFamily="50" charset="-128"/>
                <a:ea typeface="Meiryo UI" panose="020B0604030504040204" pitchFamily="50" charset="-128"/>
              </a:rPr>
              <a:t>を用いて各施設の被害数を算出。</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ブロック塀の被害数＝木造建物棟数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塀等の件数比率</a:t>
            </a:r>
            <a:endParaRPr kumimoji="1" lang="en-US" altLang="ja-JP" dirty="0">
              <a:latin typeface="Meiryo UI" panose="020B0604030504040204" pitchFamily="50" charset="-128"/>
              <a:ea typeface="Meiryo UI" panose="020B0604030504040204" pitchFamily="50" charset="-128"/>
            </a:endParaRPr>
          </a:p>
          <a:p>
            <a:pPr marL="342900" algn="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倒壊対象となる塀等の割合</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（地表最大加速度から求めた）被害率</a:t>
            </a:r>
            <a:endParaRPr kumimoji="1"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endParaRPr kumimoji="1" lang="en-US" altLang="ja-JP"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D2A55A1-88D9-0357-5D0E-3D31413BBFD2}"/>
              </a:ext>
            </a:extLst>
          </p:cNvPr>
          <p:cNvSpPr/>
          <p:nvPr/>
        </p:nvSpPr>
        <p:spPr>
          <a:xfrm>
            <a:off x="4189568" y="3109597"/>
            <a:ext cx="40410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木造棟数とブロック塀件数との関係</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B3B3634-3979-4956-2147-6102B7A70894}"/>
              </a:ext>
            </a:extLst>
          </p:cNvPr>
          <p:cNvSpPr/>
          <p:nvPr/>
        </p:nvSpPr>
        <p:spPr>
          <a:xfrm>
            <a:off x="4189565" y="4488229"/>
            <a:ext cx="40410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倒壊対象となる塀の割合</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90DA6A33-12D9-43C6-C3DA-E3AF4B6CC325}"/>
              </a:ext>
            </a:extLst>
          </p:cNvPr>
          <p:cNvGraphicFramePr>
            <a:graphicFrameLocks noGrp="1"/>
          </p:cNvGraphicFramePr>
          <p:nvPr/>
        </p:nvGraphicFramePr>
        <p:xfrm>
          <a:off x="4189564" y="3385103"/>
          <a:ext cx="4828891" cy="760226"/>
        </p:xfrm>
        <a:graphic>
          <a:graphicData uri="http://schemas.openxmlformats.org/drawingml/2006/table">
            <a:tbl>
              <a:tblPr firstRow="1" bandRow="1">
                <a:tableStyleId>{93296810-A885-4BE3-A3E7-6D5BEEA58F35}</a:tableStyleId>
              </a:tblPr>
              <a:tblGrid>
                <a:gridCol w="1668809">
                  <a:extLst>
                    <a:ext uri="{9D8B030D-6E8A-4147-A177-3AD203B41FA5}">
                      <a16:colId xmlns:a16="http://schemas.microsoft.com/office/drawing/2014/main" val="2501106999"/>
                    </a:ext>
                  </a:extLst>
                </a:gridCol>
                <a:gridCol w="1601685">
                  <a:extLst>
                    <a:ext uri="{9D8B030D-6E8A-4147-A177-3AD203B41FA5}">
                      <a16:colId xmlns:a16="http://schemas.microsoft.com/office/drawing/2014/main" val="2961096777"/>
                    </a:ext>
                  </a:extLst>
                </a:gridCol>
                <a:gridCol w="1558397">
                  <a:extLst>
                    <a:ext uri="{9D8B030D-6E8A-4147-A177-3AD203B41FA5}">
                      <a16:colId xmlns:a16="http://schemas.microsoft.com/office/drawing/2014/main" val="1890679728"/>
                    </a:ext>
                  </a:extLst>
                </a:gridCol>
              </a:tblGrid>
              <a:tr h="293392">
                <a:tc>
                  <a:txBody>
                    <a:bodyPr/>
                    <a:lstStyle/>
                    <a:p>
                      <a:pPr algn="ctr"/>
                      <a:r>
                        <a:rPr lang="ja-JP" sz="1200" kern="100" dirty="0">
                          <a:effectLst/>
                          <a:latin typeface="Meiryo UI" panose="020B0604030504040204" pitchFamily="50" charset="-128"/>
                          <a:ea typeface="Meiryo UI" panose="020B0604030504040204" pitchFamily="50" charset="-128"/>
                        </a:rPr>
                        <a:t>ブロック塀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石塀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a:effectLst/>
                          <a:latin typeface="Meiryo UI" panose="020B0604030504040204" pitchFamily="50" charset="-128"/>
                          <a:ea typeface="Meiryo UI" panose="020B0604030504040204" pitchFamily="50" charset="-128"/>
                        </a:rPr>
                        <a:t>コンクリート塀</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56244678"/>
                  </a:ext>
                </a:extLst>
              </a:tr>
              <a:tr h="466834">
                <a:tc>
                  <a:txBody>
                    <a:bodyPr/>
                    <a:lstStyle/>
                    <a:p>
                      <a:pPr algn="ctr"/>
                      <a:r>
                        <a:rPr lang="en-US" sz="1200" kern="100" dirty="0">
                          <a:effectLst/>
                          <a:latin typeface="Meiryo UI" panose="020B0604030504040204" pitchFamily="50" charset="-128"/>
                          <a:ea typeface="Meiryo UI" panose="020B0604030504040204" pitchFamily="50" charset="-128"/>
                        </a:rPr>
                        <a:t>0.16×</a:t>
                      </a:r>
                    </a:p>
                    <a:p>
                      <a:pPr algn="ctr"/>
                      <a:r>
                        <a:rPr lang="ja-JP" sz="1200" kern="100" dirty="0">
                          <a:effectLst/>
                          <a:latin typeface="Meiryo UI" panose="020B0604030504040204" pitchFamily="50" charset="-128"/>
                          <a:ea typeface="Meiryo UI" panose="020B0604030504040204" pitchFamily="50" charset="-128"/>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0.035×</a:t>
                      </a:r>
                    </a:p>
                    <a:p>
                      <a:pPr algn="ctr"/>
                      <a:r>
                        <a:rPr lang="ja-JP" sz="1200" kern="100" dirty="0">
                          <a:effectLst/>
                          <a:latin typeface="Meiryo UI" panose="020B0604030504040204" pitchFamily="50" charset="-128"/>
                          <a:ea typeface="Meiryo UI" panose="020B0604030504040204" pitchFamily="50" charset="-128"/>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0.036×</a:t>
                      </a:r>
                    </a:p>
                    <a:p>
                      <a:pPr algn="ctr"/>
                      <a:r>
                        <a:rPr lang="ja-JP" sz="1200" kern="100" dirty="0">
                          <a:effectLst/>
                          <a:latin typeface="Meiryo UI" panose="020B0604030504040204" pitchFamily="50" charset="-128"/>
                          <a:ea typeface="Meiryo UI" panose="020B0604030504040204" pitchFamily="50" charset="-128"/>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82308704"/>
                  </a:ext>
                </a:extLst>
              </a:tr>
            </a:tbl>
          </a:graphicData>
        </a:graphic>
      </p:graphicFrame>
      <p:graphicFrame>
        <p:nvGraphicFramePr>
          <p:cNvPr id="11" name="表 10">
            <a:extLst>
              <a:ext uri="{FF2B5EF4-FFF2-40B4-BE49-F238E27FC236}">
                <a16:creationId xmlns:a16="http://schemas.microsoft.com/office/drawing/2014/main" id="{727B2B5F-84D5-BF96-3EC2-6C99314605B4}"/>
              </a:ext>
            </a:extLst>
          </p:cNvPr>
          <p:cNvGraphicFramePr>
            <a:graphicFrameLocks noGrp="1"/>
          </p:cNvGraphicFramePr>
          <p:nvPr/>
        </p:nvGraphicFramePr>
        <p:xfrm>
          <a:off x="4189568" y="4783779"/>
          <a:ext cx="4828887" cy="1137617"/>
        </p:xfrm>
        <a:graphic>
          <a:graphicData uri="http://schemas.openxmlformats.org/drawingml/2006/table">
            <a:tbl>
              <a:tblPr firstRow="1" bandRow="1">
                <a:tableStyleId>{93296810-A885-4BE3-A3E7-6D5BEEA58F35}</a:tableStyleId>
              </a:tblPr>
              <a:tblGrid>
                <a:gridCol w="996860">
                  <a:extLst>
                    <a:ext uri="{9D8B030D-6E8A-4147-A177-3AD203B41FA5}">
                      <a16:colId xmlns:a16="http://schemas.microsoft.com/office/drawing/2014/main" val="599512963"/>
                    </a:ext>
                  </a:extLst>
                </a:gridCol>
                <a:gridCol w="2128772">
                  <a:extLst>
                    <a:ext uri="{9D8B030D-6E8A-4147-A177-3AD203B41FA5}">
                      <a16:colId xmlns:a16="http://schemas.microsoft.com/office/drawing/2014/main" val="1800286749"/>
                    </a:ext>
                  </a:extLst>
                </a:gridCol>
                <a:gridCol w="1703255">
                  <a:extLst>
                    <a:ext uri="{9D8B030D-6E8A-4147-A177-3AD203B41FA5}">
                      <a16:colId xmlns:a16="http://schemas.microsoft.com/office/drawing/2014/main" val="2388811190"/>
                    </a:ext>
                  </a:extLst>
                </a:gridCol>
              </a:tblGrid>
              <a:tr h="443048">
                <a:tc>
                  <a:txBody>
                    <a:bodyPr/>
                    <a:lstStyle/>
                    <a:p>
                      <a:pPr algn="ctr"/>
                      <a:r>
                        <a:rPr lang="ja-JP" sz="1200" kern="100" dirty="0">
                          <a:effectLst/>
                          <a:latin typeface="Meiryo UI" panose="020B0604030504040204" pitchFamily="50" charset="-128"/>
                          <a:ea typeface="Meiryo UI" panose="020B0604030504040204" pitchFamily="50" charset="-128"/>
                        </a:rPr>
                        <a:t>塀の種類</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外見調査の結果特に改善が必要ない塀の比率</a:t>
                      </a:r>
                      <a:r>
                        <a:rPr lang="en-US" sz="1200" kern="100" dirty="0">
                          <a:effectLst/>
                          <a:latin typeface="Meiryo UI" panose="020B0604030504040204" pitchFamily="50" charset="-128"/>
                          <a:ea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A</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倒壊対象となる割合</a:t>
                      </a:r>
                      <a:r>
                        <a:rPr lang="en-US" sz="1200" kern="100" dirty="0">
                          <a:effectLst/>
                          <a:latin typeface="Meiryo UI" panose="020B0604030504040204" pitchFamily="50" charset="-128"/>
                          <a:ea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100-0.5A</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17878608"/>
                  </a:ext>
                </a:extLst>
              </a:tr>
              <a:tr h="231523">
                <a:tc>
                  <a:txBody>
                    <a:bodyPr/>
                    <a:lstStyle/>
                    <a:p>
                      <a:pPr algn="ctr"/>
                      <a:r>
                        <a:rPr lang="ja-JP" sz="1200" kern="100" dirty="0">
                          <a:effectLst/>
                          <a:latin typeface="Meiryo UI" panose="020B0604030504040204" pitchFamily="50" charset="-128"/>
                          <a:ea typeface="Meiryo UI" panose="020B0604030504040204" pitchFamily="50" charset="-128"/>
                        </a:rPr>
                        <a:t>ブロック塀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50.0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latin typeface="Meiryo UI" panose="020B0604030504040204" pitchFamily="50" charset="-128"/>
                          <a:ea typeface="Meiryo UI" panose="020B0604030504040204" pitchFamily="50" charset="-128"/>
                        </a:rPr>
                        <a:t>75.0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42219132"/>
                  </a:ext>
                </a:extLst>
              </a:tr>
              <a:tr h="231523">
                <a:tc>
                  <a:txBody>
                    <a:bodyPr/>
                    <a:lstStyle/>
                    <a:p>
                      <a:pPr algn="ctr"/>
                      <a:r>
                        <a:rPr lang="ja-JP" sz="1200" kern="100">
                          <a:effectLst/>
                          <a:latin typeface="Meiryo UI" panose="020B0604030504040204" pitchFamily="50" charset="-128"/>
                          <a:ea typeface="Meiryo UI" panose="020B0604030504040204" pitchFamily="50" charset="-128"/>
                        </a:rPr>
                        <a:t>石塀</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36.2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81.9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77360678"/>
                  </a:ext>
                </a:extLst>
              </a:tr>
              <a:tr h="231523">
                <a:tc>
                  <a:txBody>
                    <a:bodyPr/>
                    <a:lstStyle/>
                    <a:p>
                      <a:pPr algn="ctr"/>
                      <a:r>
                        <a:rPr lang="ja-JP" sz="1200" kern="100">
                          <a:effectLst/>
                          <a:latin typeface="Meiryo UI" panose="020B0604030504040204" pitchFamily="50" charset="-128"/>
                          <a:ea typeface="Meiryo UI" panose="020B0604030504040204" pitchFamily="50" charset="-128"/>
                        </a:rPr>
                        <a:t>コンクリート塀</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57.6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71.2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49037172"/>
                  </a:ext>
                </a:extLst>
              </a:tr>
            </a:tbl>
          </a:graphicData>
        </a:graphic>
      </p:graphicFrame>
      <p:sp>
        <p:nvSpPr>
          <p:cNvPr id="14" name="正方形/長方形 13">
            <a:extLst>
              <a:ext uri="{FF2B5EF4-FFF2-40B4-BE49-F238E27FC236}">
                <a16:creationId xmlns:a16="http://schemas.microsoft.com/office/drawing/2014/main" id="{0725A89D-8C12-47F1-B127-0FFC548CE820}"/>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853820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C6584-981C-88C6-752D-57E1A90953FD}"/>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02FB4CD5-7C77-ADE3-0DE7-2F329D6A1ED4}"/>
              </a:ext>
            </a:extLst>
          </p:cNvPr>
          <p:cNvSpPr/>
          <p:nvPr/>
        </p:nvSpPr>
        <p:spPr>
          <a:xfrm>
            <a:off x="1882138" y="3301207"/>
            <a:ext cx="5102862" cy="3182866"/>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135F50C-551C-4627-BDBA-9B97DA2AAD85}"/>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2F5DC9E2-F44F-A76A-51D4-B63ADC2DD455}"/>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26</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00763E08-BCC6-3870-037C-A3783FF2F978}"/>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ACC7527-67F5-348A-4543-28D7E0EDB000}"/>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1.8</a:t>
            </a:r>
            <a:r>
              <a:rPr kumimoji="1" lang="ja-JP" altLang="en-US" dirty="0">
                <a:solidFill>
                  <a:schemeClr val="tx1"/>
                </a:solidFill>
                <a:latin typeface="Meiryo UI" panose="020B0604030504040204" pitchFamily="50" charset="-128"/>
                <a:ea typeface="Meiryo UI" panose="020B0604030504040204" pitchFamily="50" charset="-128"/>
              </a:rPr>
              <a:t> 自動販売機の転倒</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547654E-7DA1-4D70-8C6D-0FE51BCCE4F3}"/>
              </a:ext>
            </a:extLst>
          </p:cNvPr>
          <p:cNvSpPr/>
          <p:nvPr/>
        </p:nvSpPr>
        <p:spPr>
          <a:xfrm>
            <a:off x="2709499" y="6484073"/>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自動販売機転倒被害予測フロー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180AA3C6-2D9F-2263-EDE6-B449F86776BB}"/>
              </a:ext>
            </a:extLst>
          </p:cNvPr>
          <p:cNvSpPr/>
          <p:nvPr/>
        </p:nvSpPr>
        <p:spPr>
          <a:xfrm>
            <a:off x="483041" y="1340413"/>
            <a:ext cx="8197200" cy="1842093"/>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自動販売機の転倒被害数量は、内閣府</a:t>
            </a:r>
            <a:r>
              <a:rPr kumimoji="1" lang="en-US" altLang="ja-JP" dirty="0">
                <a:latin typeface="Meiryo UI" panose="020B0604030504040204" pitchFamily="50" charset="-128"/>
                <a:ea typeface="Meiryo UI" panose="020B0604030504040204" pitchFamily="50" charset="-128"/>
              </a:rPr>
              <a:t>2013</a:t>
            </a:r>
            <a:r>
              <a:rPr kumimoji="1" lang="ja-JP" altLang="en-US" dirty="0">
                <a:latin typeface="Meiryo UI" panose="020B0604030504040204" pitchFamily="50" charset="-128"/>
                <a:ea typeface="Meiryo UI" panose="020B0604030504040204" pitchFamily="50" charset="-128"/>
              </a:rPr>
              <a:t>に基づき、まず</a:t>
            </a:r>
            <a:r>
              <a:rPr kumimoji="1" lang="ja-JP" altLang="en-US" dirty="0">
                <a:solidFill>
                  <a:srgbClr val="FF0000"/>
                </a:solidFill>
                <a:latin typeface="Meiryo UI" panose="020B0604030504040204" pitchFamily="50" charset="-128"/>
                <a:ea typeface="Meiryo UI" panose="020B0604030504040204" pitchFamily="50" charset="-128"/>
              </a:rPr>
              <a:t>自動販売機の屋外設置比率と転倒防止措置未対応率から転倒対象となる割合</a:t>
            </a:r>
            <a:r>
              <a:rPr kumimoji="1" lang="ja-JP" altLang="en-US" dirty="0">
                <a:latin typeface="Meiryo UI" panose="020B0604030504040204" pitchFamily="50" charset="-128"/>
                <a:ea typeface="Meiryo UI" panose="020B0604030504040204" pitchFamily="50" charset="-128"/>
              </a:rPr>
              <a:t>を求め、これと</a:t>
            </a:r>
            <a:r>
              <a:rPr kumimoji="1" lang="ja-JP" altLang="en-US" dirty="0">
                <a:solidFill>
                  <a:srgbClr val="FF0000"/>
                </a:solidFill>
                <a:latin typeface="Meiryo UI" panose="020B0604030504040204" pitchFamily="50" charset="-128"/>
                <a:ea typeface="Meiryo UI" panose="020B0604030504040204" pitchFamily="50" charset="-128"/>
              </a:rPr>
              <a:t>阪神・淡路大震災時の実態から設定される被害率</a:t>
            </a:r>
            <a:r>
              <a:rPr kumimoji="1" lang="ja-JP" altLang="en-US" dirty="0">
                <a:latin typeface="Meiryo UI" panose="020B0604030504040204" pitchFamily="50" charset="-128"/>
                <a:ea typeface="Meiryo UI" panose="020B0604030504040204" pitchFamily="50" charset="-128"/>
              </a:rPr>
              <a:t>とを乗じることにより、被害数を算出。</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自動販売機の転倒数＝全国の自動販売機台数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昼夜間人口の対全国比</a:t>
            </a:r>
            <a:endParaRPr kumimoji="1" lang="en-US" altLang="ja-JP" dirty="0">
              <a:latin typeface="Meiryo UI" panose="020B0604030504040204" pitchFamily="50" charset="-128"/>
              <a:ea typeface="Meiryo UI" panose="020B0604030504040204" pitchFamily="50" charset="-128"/>
            </a:endParaRPr>
          </a:p>
          <a:p>
            <a:pPr marL="342900" algn="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屋外設置比率（</a:t>
            </a: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割）</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転倒防止措置未対応率（</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割）</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転倒率</a:t>
            </a:r>
            <a:endParaRPr kumimoji="1" lang="en-US" altLang="ja-JP" dirty="0">
              <a:latin typeface="Meiryo UI" panose="020B0604030504040204" pitchFamily="50" charset="-128"/>
              <a:ea typeface="Meiryo UI" panose="020B0604030504040204" pitchFamily="50" charset="-128"/>
            </a:endParaRPr>
          </a:p>
          <a:p>
            <a:pPr marL="342900" algn="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震度</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弱以上の地域を対象とする</a:t>
            </a:r>
            <a:endParaRPr kumimoji="1" lang="en-US" altLang="ja-JP" sz="1400" dirty="0">
              <a:latin typeface="Meiryo UI" panose="020B0604030504040204" pitchFamily="50" charset="-128"/>
              <a:ea typeface="Meiryo UI" panose="020B0604030504040204" pitchFamily="50" charset="-128"/>
            </a:endParaRPr>
          </a:p>
        </p:txBody>
      </p:sp>
      <p:pic>
        <p:nvPicPr>
          <p:cNvPr id="28" name="図 27">
            <a:extLst>
              <a:ext uri="{FF2B5EF4-FFF2-40B4-BE49-F238E27FC236}">
                <a16:creationId xmlns:a16="http://schemas.microsoft.com/office/drawing/2014/main" id="{33CF65A8-4A97-D695-1FE0-0A9CB4E08DFF}"/>
              </a:ext>
            </a:extLst>
          </p:cNvPr>
          <p:cNvPicPr>
            <a:picLocks noChangeAspect="1"/>
          </p:cNvPicPr>
          <p:nvPr/>
        </p:nvPicPr>
        <p:blipFill>
          <a:blip r:embed="rId2"/>
          <a:stretch>
            <a:fillRect/>
          </a:stretch>
        </p:blipFill>
        <p:spPr>
          <a:xfrm>
            <a:off x="1882139" y="3301207"/>
            <a:ext cx="5543421" cy="3225367"/>
          </a:xfrm>
          <a:prstGeom prst="rect">
            <a:avLst/>
          </a:prstGeom>
        </p:spPr>
      </p:pic>
      <p:sp>
        <p:nvSpPr>
          <p:cNvPr id="10" name="正方形/長方形 9">
            <a:extLst>
              <a:ext uri="{FF2B5EF4-FFF2-40B4-BE49-F238E27FC236}">
                <a16:creationId xmlns:a16="http://schemas.microsoft.com/office/drawing/2014/main" id="{5F0A8FA7-4F66-4701-8ADB-0434F19FDEC7}"/>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71654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6C8C2-5921-8F4E-EC87-6EE0EA3EBC57}"/>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3F052D6E-000F-848D-CEA1-5FD053095B66}"/>
              </a:ext>
            </a:extLst>
          </p:cNvPr>
          <p:cNvSpPr/>
          <p:nvPr/>
        </p:nvSpPr>
        <p:spPr>
          <a:xfrm>
            <a:off x="501522" y="3606610"/>
            <a:ext cx="3495530" cy="2826610"/>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A5CFD7F-2AAA-3946-6BA4-FF73C29E89A3}"/>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A53325C8-54DA-FFD8-731B-EAC0D03A72D0}"/>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27</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5BC66825-CA7C-7053-620D-8FD885B3E98D}"/>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BBCC83F-A7F1-1FD6-365F-98A8DED71452}"/>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1.9</a:t>
            </a:r>
            <a:r>
              <a:rPr kumimoji="1" lang="ja-JP" altLang="en-US" dirty="0">
                <a:solidFill>
                  <a:schemeClr val="tx1"/>
                </a:solidFill>
                <a:latin typeface="Meiryo UI" panose="020B0604030504040204" pitchFamily="50" charset="-128"/>
                <a:ea typeface="Meiryo UI" panose="020B0604030504040204" pitchFamily="50" charset="-128"/>
              </a:rPr>
              <a:t> 屋外落下物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64C0AC5-0FFF-042B-21AA-2D8E70804419}"/>
              </a:ext>
            </a:extLst>
          </p:cNvPr>
          <p:cNvSpPr/>
          <p:nvPr/>
        </p:nvSpPr>
        <p:spPr>
          <a:xfrm>
            <a:off x="534728" y="6433220"/>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建物棟数予測フロー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024E66FE-B3F8-A97E-3E0A-73AC84462D68}"/>
              </a:ext>
            </a:extLst>
          </p:cNvPr>
          <p:cNvSpPr/>
          <p:nvPr/>
        </p:nvSpPr>
        <p:spPr>
          <a:xfrm>
            <a:off x="483041" y="1340414"/>
            <a:ext cx="8197200" cy="2128753"/>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sz="1700" dirty="0">
                <a:latin typeface="Meiryo UI" panose="020B0604030504040204" pitchFamily="50" charset="-128"/>
                <a:ea typeface="Meiryo UI" panose="020B0604030504040204" pitchFamily="50" charset="-128"/>
              </a:rPr>
              <a:t>窓ガラスを含む屋外落下物の数量は、内閣府</a:t>
            </a:r>
            <a:r>
              <a:rPr kumimoji="1" lang="en-US" altLang="ja-JP" sz="1700" dirty="0">
                <a:latin typeface="Meiryo UI" panose="020B0604030504040204" pitchFamily="50" charset="-128"/>
                <a:ea typeface="Meiryo UI" panose="020B0604030504040204" pitchFamily="50" charset="-128"/>
              </a:rPr>
              <a:t>2013</a:t>
            </a:r>
            <a:r>
              <a:rPr kumimoji="1" lang="ja-JP" altLang="en-US" sz="1700" dirty="0">
                <a:latin typeface="Meiryo UI" panose="020B0604030504040204" pitchFamily="50" charset="-128"/>
                <a:ea typeface="Meiryo UI" panose="020B0604030504040204" pitchFamily="50" charset="-128"/>
              </a:rPr>
              <a:t>に基づき、東京都</a:t>
            </a:r>
            <a:r>
              <a:rPr kumimoji="1" lang="en-US" altLang="ja-JP" sz="1700" dirty="0">
                <a:latin typeface="Meiryo UI" panose="020B0604030504040204" pitchFamily="50" charset="-128"/>
                <a:ea typeface="Meiryo UI" panose="020B0604030504040204" pitchFamily="50" charset="-128"/>
              </a:rPr>
              <a:t>1997</a:t>
            </a:r>
            <a:r>
              <a:rPr kumimoji="1" lang="ja-JP" altLang="en-US" sz="1700" dirty="0">
                <a:latin typeface="Meiryo UI" panose="020B0604030504040204" pitchFamily="50" charset="-128"/>
                <a:ea typeface="Meiryo UI" panose="020B0604030504040204" pitchFamily="50" charset="-128"/>
              </a:rPr>
              <a:t>を参考に、</a:t>
            </a:r>
            <a:r>
              <a:rPr kumimoji="1" lang="ja-JP" altLang="en-US" sz="1700" dirty="0">
                <a:solidFill>
                  <a:srgbClr val="FF0000"/>
                </a:solidFill>
                <a:latin typeface="Meiryo UI" panose="020B0604030504040204" pitchFamily="50" charset="-128"/>
                <a:ea typeface="Meiryo UI" panose="020B0604030504040204" pitchFamily="50" charset="-128"/>
              </a:rPr>
              <a:t>全壊する建物及び震度</a:t>
            </a:r>
            <a:r>
              <a:rPr kumimoji="1" lang="en-US" altLang="ja-JP" sz="1700" dirty="0">
                <a:solidFill>
                  <a:srgbClr val="FF0000"/>
                </a:solidFill>
                <a:latin typeface="Meiryo UI" panose="020B0604030504040204" pitchFamily="50" charset="-128"/>
                <a:ea typeface="Meiryo UI" panose="020B0604030504040204" pitchFamily="50" charset="-128"/>
              </a:rPr>
              <a:t>6</a:t>
            </a:r>
            <a:r>
              <a:rPr kumimoji="1" lang="ja-JP" altLang="en-US" sz="1700" dirty="0">
                <a:solidFill>
                  <a:srgbClr val="FF0000"/>
                </a:solidFill>
                <a:latin typeface="Meiryo UI" panose="020B0604030504040204" pitchFamily="50" charset="-128"/>
                <a:ea typeface="Meiryo UI" panose="020B0604030504040204" pitchFamily="50" charset="-128"/>
              </a:rPr>
              <a:t>弱以上の地域における</a:t>
            </a:r>
            <a:r>
              <a:rPr kumimoji="1" lang="en-US" altLang="ja-JP" sz="1700" dirty="0">
                <a:solidFill>
                  <a:srgbClr val="FF0000"/>
                </a:solidFill>
                <a:latin typeface="Meiryo UI" panose="020B0604030504040204" pitchFamily="50" charset="-128"/>
                <a:ea typeface="Meiryo UI" panose="020B0604030504040204" pitchFamily="50" charset="-128"/>
              </a:rPr>
              <a:t>3</a:t>
            </a:r>
            <a:r>
              <a:rPr kumimoji="1" lang="ja-JP" altLang="en-US" sz="1700" dirty="0">
                <a:solidFill>
                  <a:srgbClr val="FF0000"/>
                </a:solidFill>
                <a:latin typeface="Meiryo UI" panose="020B0604030504040204" pitchFamily="50" charset="-128"/>
                <a:ea typeface="Meiryo UI" panose="020B0604030504040204" pitchFamily="50" charset="-128"/>
              </a:rPr>
              <a:t>階建て以上の非木造建物のうち落下危険物を有する建物の棟数</a:t>
            </a:r>
            <a:r>
              <a:rPr kumimoji="1" lang="ja-JP" altLang="en-US" sz="1700" dirty="0">
                <a:latin typeface="Meiryo UI" panose="020B0604030504040204" pitchFamily="50" charset="-128"/>
                <a:ea typeface="Meiryo UI" panose="020B0604030504040204" pitchFamily="50" charset="-128"/>
              </a:rPr>
              <a:t>から、</a:t>
            </a:r>
            <a:r>
              <a:rPr kumimoji="1" lang="ja-JP" altLang="en-US" sz="1700" dirty="0">
                <a:solidFill>
                  <a:srgbClr val="FF0000"/>
                </a:solidFill>
                <a:latin typeface="Meiryo UI" panose="020B0604030504040204" pitchFamily="50" charset="-128"/>
                <a:ea typeface="Meiryo UI" panose="020B0604030504040204" pitchFamily="50" charset="-128"/>
              </a:rPr>
              <a:t>落下物の発生が想定される建物棟数</a:t>
            </a:r>
            <a:r>
              <a:rPr kumimoji="1" lang="ja-JP" altLang="en-US" sz="1700" dirty="0">
                <a:latin typeface="Meiryo UI" panose="020B0604030504040204" pitchFamily="50" charset="-128"/>
                <a:ea typeface="Meiryo UI" panose="020B0604030504040204" pitchFamily="50" charset="-128"/>
              </a:rPr>
              <a:t>を算出。</a:t>
            </a:r>
            <a:endParaRPr kumimoji="1" lang="en-US" altLang="ja-JP" sz="1700" dirty="0">
              <a:latin typeface="Meiryo UI" panose="020B0604030504040204" pitchFamily="50" charset="-128"/>
              <a:ea typeface="Meiryo UI" panose="020B0604030504040204" pitchFamily="50" charset="-128"/>
            </a:endParaRPr>
          </a:p>
          <a:p>
            <a:pPr marL="342900"/>
            <a:r>
              <a:rPr kumimoji="1" lang="ja-JP" altLang="en-US" sz="1700" dirty="0">
                <a:latin typeface="Meiryo UI" panose="020B0604030504040204" pitchFamily="50" charset="-128"/>
                <a:ea typeface="Meiryo UI" panose="020B0604030504040204" pitchFamily="50" charset="-128"/>
              </a:rPr>
              <a:t>屋外落下物が生じる建物棟数</a:t>
            </a:r>
            <a:endParaRPr kumimoji="1" lang="en-US" altLang="ja-JP" sz="1700" dirty="0">
              <a:latin typeface="Meiryo UI" panose="020B0604030504040204" pitchFamily="50" charset="-128"/>
              <a:ea typeface="Meiryo UI" panose="020B0604030504040204" pitchFamily="50" charset="-128"/>
            </a:endParaRPr>
          </a:p>
          <a:p>
            <a:pPr marL="342900"/>
            <a:r>
              <a:rPr kumimoji="1" lang="ja-JP" altLang="en-US" sz="1700" dirty="0">
                <a:latin typeface="Meiryo UI" panose="020B0604030504040204" pitchFamily="50" charset="-128"/>
                <a:ea typeface="Meiryo UI" panose="020B0604030504040204" pitchFamily="50" charset="-128"/>
              </a:rPr>
              <a:t>＝｛揺れによる全壊棟数＋揺れによって全壊しない非木造建物棟数</a:t>
            </a:r>
            <a:r>
              <a:rPr kumimoji="1" lang="en-US" altLang="ja-JP" sz="1700" dirty="0">
                <a:latin typeface="Meiryo UI" panose="020B0604030504040204" pitchFamily="50" charset="-128"/>
                <a:ea typeface="Meiryo UI" panose="020B0604030504040204" pitchFamily="50" charset="-128"/>
              </a:rPr>
              <a:t>×3</a:t>
            </a:r>
            <a:r>
              <a:rPr kumimoji="1" lang="ja-JP" altLang="en-US" sz="1700" dirty="0">
                <a:latin typeface="Meiryo UI" panose="020B0604030504040204" pitchFamily="50" charset="-128"/>
                <a:ea typeface="Meiryo UI" panose="020B0604030504040204" pitchFamily="50" charset="-128"/>
              </a:rPr>
              <a:t>階以上建物比率</a:t>
            </a:r>
            <a:r>
              <a:rPr kumimoji="1" lang="en-US" altLang="ja-JP" sz="1700"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落下危険性のある屋外落下物（飛散物及び非飛散物）を有する建物比率</a:t>
            </a:r>
            <a:r>
              <a:rPr kumimoji="1" lang="en-US" altLang="ja-JP" sz="1700"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a:t>
            </a:r>
            <a:r>
              <a:rPr kumimoji="1" lang="en-US" altLang="ja-JP" sz="1700" dirty="0">
                <a:latin typeface="Meiryo UI" panose="020B0604030504040204" pitchFamily="50" charset="-128"/>
                <a:ea typeface="Meiryo UI" panose="020B0604030504040204" pitchFamily="50" charset="-128"/>
              </a:rPr>
              <a:t>1</a:t>
            </a:r>
            <a:r>
              <a:rPr kumimoji="1" lang="ja-JP" altLang="en-US" sz="1700" dirty="0">
                <a:latin typeface="Meiryo UI" panose="020B0604030504040204" pitchFamily="50" charset="-128"/>
                <a:ea typeface="Meiryo UI" panose="020B0604030504040204" pitchFamily="50" charset="-128"/>
              </a:rPr>
              <a:t>ー建物改修率）｝</a:t>
            </a:r>
            <a:r>
              <a:rPr kumimoji="1" lang="en-US" altLang="ja-JP" sz="1700"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（地表最大加速度から求められる）落下率　</a:t>
            </a:r>
            <a:endParaRPr kumimoji="1" lang="en-US" altLang="ja-JP" sz="1700" dirty="0">
              <a:latin typeface="Meiryo UI" panose="020B0604030504040204" pitchFamily="50" charset="-128"/>
              <a:ea typeface="Meiryo UI" panose="020B0604030504040204" pitchFamily="50" charset="-128"/>
            </a:endParaRPr>
          </a:p>
          <a:p>
            <a:pPr marL="342900"/>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震度</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弱以上の地域を対象</a:t>
            </a:r>
            <a:endParaRPr kumimoji="1" lang="en-US" altLang="ja-JP" sz="14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B4FA07F-CC8C-5342-56B0-A16B6369959A}"/>
              </a:ext>
            </a:extLst>
          </p:cNvPr>
          <p:cNvPicPr>
            <a:picLocks noChangeAspect="1"/>
          </p:cNvPicPr>
          <p:nvPr/>
        </p:nvPicPr>
        <p:blipFill>
          <a:blip r:embed="rId2"/>
          <a:stretch>
            <a:fillRect/>
          </a:stretch>
        </p:blipFill>
        <p:spPr>
          <a:xfrm>
            <a:off x="483041" y="3583496"/>
            <a:ext cx="3847659" cy="2937566"/>
          </a:xfrm>
          <a:prstGeom prst="rect">
            <a:avLst/>
          </a:prstGeom>
        </p:spPr>
      </p:pic>
      <p:graphicFrame>
        <p:nvGraphicFramePr>
          <p:cNvPr id="31" name="表 30">
            <a:extLst>
              <a:ext uri="{FF2B5EF4-FFF2-40B4-BE49-F238E27FC236}">
                <a16:creationId xmlns:a16="http://schemas.microsoft.com/office/drawing/2014/main" id="{52462A9E-3CB3-0072-7AD8-D3CEB274BA15}"/>
              </a:ext>
            </a:extLst>
          </p:cNvPr>
          <p:cNvGraphicFramePr>
            <a:graphicFrameLocks noGrp="1"/>
          </p:cNvGraphicFramePr>
          <p:nvPr/>
        </p:nvGraphicFramePr>
        <p:xfrm>
          <a:off x="4137978" y="3953518"/>
          <a:ext cx="4542264" cy="1316982"/>
        </p:xfrm>
        <a:graphic>
          <a:graphicData uri="http://schemas.openxmlformats.org/drawingml/2006/table">
            <a:tbl>
              <a:tblPr firstRow="1" bandRow="1">
                <a:tableStyleId>{93296810-A885-4BE3-A3E7-6D5BEEA58F35}</a:tableStyleId>
              </a:tblPr>
              <a:tblGrid>
                <a:gridCol w="1869122">
                  <a:extLst>
                    <a:ext uri="{9D8B030D-6E8A-4147-A177-3AD203B41FA5}">
                      <a16:colId xmlns:a16="http://schemas.microsoft.com/office/drawing/2014/main" val="2012718628"/>
                    </a:ext>
                  </a:extLst>
                </a:gridCol>
                <a:gridCol w="1498600">
                  <a:extLst>
                    <a:ext uri="{9D8B030D-6E8A-4147-A177-3AD203B41FA5}">
                      <a16:colId xmlns:a16="http://schemas.microsoft.com/office/drawing/2014/main" val="3492208851"/>
                    </a:ext>
                  </a:extLst>
                </a:gridCol>
                <a:gridCol w="1174542">
                  <a:extLst>
                    <a:ext uri="{9D8B030D-6E8A-4147-A177-3AD203B41FA5}">
                      <a16:colId xmlns:a16="http://schemas.microsoft.com/office/drawing/2014/main" val="3436736647"/>
                    </a:ext>
                  </a:extLst>
                </a:gridCol>
              </a:tblGrid>
              <a:tr h="395095">
                <a:tc>
                  <a:txBody>
                    <a:bodyPr/>
                    <a:lstStyle/>
                    <a:p>
                      <a:pPr algn="ctr"/>
                      <a:r>
                        <a:rPr lang="ja-JP" sz="1100" kern="100" dirty="0">
                          <a:effectLst/>
                          <a:latin typeface="Meiryo UI" panose="020B0604030504040204" pitchFamily="50" charset="-128"/>
                          <a:ea typeface="Meiryo UI" panose="020B0604030504040204" pitchFamily="50" charset="-128"/>
                        </a:rPr>
                        <a:t>建築年代</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dirty="0">
                          <a:effectLst/>
                          <a:latin typeface="Meiryo UI" panose="020B0604030504040204" pitchFamily="50" charset="-128"/>
                          <a:ea typeface="Meiryo UI" panose="020B0604030504040204" pitchFamily="50" charset="-128"/>
                        </a:rPr>
                        <a:t>飛散物</a:t>
                      </a:r>
                    </a:p>
                    <a:p>
                      <a:pPr algn="ctr"/>
                      <a:r>
                        <a:rPr lang="ja-JP" sz="1100" kern="100" dirty="0">
                          <a:effectLst/>
                          <a:latin typeface="Meiryo UI" panose="020B0604030504040204" pitchFamily="50" charset="-128"/>
                          <a:ea typeface="Meiryo UI" panose="020B0604030504040204" pitchFamily="50" charset="-128"/>
                        </a:rPr>
                        <a:t>（窓ガラス、壁面等）</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100" kern="100">
                          <a:effectLst/>
                          <a:latin typeface="Meiryo UI" panose="020B0604030504040204" pitchFamily="50" charset="-128"/>
                          <a:ea typeface="Meiryo UI" panose="020B0604030504040204" pitchFamily="50" charset="-128"/>
                        </a:rPr>
                        <a:t>非飛散物</a:t>
                      </a:r>
                    </a:p>
                    <a:p>
                      <a:pPr algn="ctr"/>
                      <a:r>
                        <a:rPr lang="ja-JP" sz="1100" kern="100">
                          <a:effectLst/>
                          <a:latin typeface="Meiryo UI" panose="020B0604030504040204" pitchFamily="50" charset="-128"/>
                          <a:ea typeface="Meiryo UI" panose="020B0604030504040204" pitchFamily="50" charset="-128"/>
                        </a:rPr>
                        <a:t>（吊り看板等）</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04836148"/>
                  </a:ext>
                </a:extLst>
              </a:tr>
              <a:tr h="263396">
                <a:tc>
                  <a:txBody>
                    <a:bodyPr/>
                    <a:lstStyle/>
                    <a:p>
                      <a:pPr algn="ctr"/>
                      <a:r>
                        <a:rPr lang="ja-JP" sz="1100" kern="100">
                          <a:effectLst/>
                          <a:latin typeface="Meiryo UI" panose="020B0604030504040204" pitchFamily="50" charset="-128"/>
                          <a:ea typeface="Meiryo UI" panose="020B0604030504040204" pitchFamily="50" charset="-128"/>
                        </a:rPr>
                        <a:t>～昭和</a:t>
                      </a:r>
                      <a:r>
                        <a:rPr lang="en-US" sz="1100" kern="100">
                          <a:effectLst/>
                          <a:latin typeface="Meiryo UI" panose="020B0604030504040204" pitchFamily="50" charset="-128"/>
                          <a:ea typeface="Meiryo UI" panose="020B0604030504040204" pitchFamily="50" charset="-128"/>
                        </a:rPr>
                        <a:t>45</a:t>
                      </a:r>
                      <a:r>
                        <a:rPr lang="ja-JP" sz="1100" kern="100">
                          <a:effectLst/>
                          <a:latin typeface="Meiryo UI" panose="020B0604030504040204" pitchFamily="50" charset="-128"/>
                          <a:ea typeface="Meiryo UI" panose="020B0604030504040204" pitchFamily="50" charset="-128"/>
                        </a:rPr>
                        <a:t>（</a:t>
                      </a:r>
                      <a:r>
                        <a:rPr lang="en-US" sz="1100" kern="100">
                          <a:effectLst/>
                          <a:latin typeface="Meiryo UI" panose="020B0604030504040204" pitchFamily="50" charset="-128"/>
                          <a:ea typeface="Meiryo UI" panose="020B0604030504040204" pitchFamily="50" charset="-128"/>
                        </a:rPr>
                        <a:t>1970</a:t>
                      </a:r>
                      <a:r>
                        <a:rPr lang="ja-JP" sz="1100" kern="100">
                          <a:effectLst/>
                          <a:latin typeface="Meiryo UI" panose="020B0604030504040204" pitchFamily="50" charset="-128"/>
                          <a:ea typeface="Meiryo UI" panose="020B0604030504040204" pitchFamily="50" charset="-128"/>
                        </a:rPr>
                        <a:t>）年</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30%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17%</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53573208"/>
                  </a:ext>
                </a:extLst>
              </a:tr>
              <a:tr h="395095">
                <a:tc>
                  <a:txBody>
                    <a:bodyPr/>
                    <a:lstStyle/>
                    <a:p>
                      <a:pPr algn="ctr"/>
                      <a:r>
                        <a:rPr lang="ja-JP" sz="1100" kern="100" dirty="0">
                          <a:effectLst/>
                          <a:latin typeface="Meiryo UI" panose="020B0604030504040204" pitchFamily="50" charset="-128"/>
                          <a:ea typeface="Meiryo UI" panose="020B0604030504040204" pitchFamily="50" charset="-128"/>
                        </a:rPr>
                        <a:t>昭和</a:t>
                      </a:r>
                      <a:r>
                        <a:rPr lang="en-US" sz="1100" kern="100" dirty="0">
                          <a:effectLst/>
                          <a:latin typeface="Meiryo UI" panose="020B0604030504040204" pitchFamily="50" charset="-128"/>
                          <a:ea typeface="Meiryo UI" panose="020B0604030504040204" pitchFamily="50" charset="-128"/>
                        </a:rPr>
                        <a:t>46</a:t>
                      </a:r>
                      <a:r>
                        <a:rPr lang="ja-JP" sz="1100" kern="100" dirty="0">
                          <a:effectLst/>
                          <a:latin typeface="Meiryo UI" panose="020B0604030504040204" pitchFamily="50" charset="-128"/>
                          <a:ea typeface="Meiryo UI" panose="020B0604030504040204" pitchFamily="50" charset="-128"/>
                        </a:rPr>
                        <a:t>（</a:t>
                      </a:r>
                      <a:r>
                        <a:rPr lang="en-US" sz="1100" kern="100" dirty="0">
                          <a:effectLst/>
                          <a:latin typeface="Meiryo UI" panose="020B0604030504040204" pitchFamily="50" charset="-128"/>
                          <a:ea typeface="Meiryo UI" panose="020B0604030504040204" pitchFamily="50" charset="-128"/>
                        </a:rPr>
                        <a:t>1971</a:t>
                      </a:r>
                      <a:r>
                        <a:rPr lang="ja-JP" sz="1100" kern="100" dirty="0">
                          <a:effectLst/>
                          <a:latin typeface="Meiryo UI" panose="020B0604030504040204" pitchFamily="50" charset="-128"/>
                          <a:ea typeface="Meiryo UI" panose="020B0604030504040204" pitchFamily="50" charset="-128"/>
                        </a:rPr>
                        <a:t>）年～</a:t>
                      </a:r>
                      <a:endParaRPr lang="en-US" altLang="ja-JP" sz="1100" kern="100" dirty="0">
                        <a:effectLst/>
                        <a:latin typeface="Meiryo UI" panose="020B0604030504040204" pitchFamily="50" charset="-128"/>
                        <a:ea typeface="Meiryo UI" panose="020B0604030504040204" pitchFamily="50" charset="-128"/>
                      </a:endParaRPr>
                    </a:p>
                    <a:p>
                      <a:pPr algn="ctr"/>
                      <a:r>
                        <a:rPr lang="en-US" sz="1100" kern="100" dirty="0">
                          <a:effectLst/>
                          <a:latin typeface="Meiryo UI" panose="020B0604030504040204" pitchFamily="50" charset="-128"/>
                          <a:ea typeface="Meiryo UI" panose="020B0604030504040204" pitchFamily="50" charset="-128"/>
                        </a:rPr>
                        <a:t>55</a:t>
                      </a:r>
                      <a:r>
                        <a:rPr lang="ja-JP" sz="1100" kern="100" dirty="0">
                          <a:effectLst/>
                          <a:latin typeface="Meiryo UI" panose="020B0604030504040204" pitchFamily="50" charset="-128"/>
                          <a:ea typeface="Meiryo UI" panose="020B0604030504040204" pitchFamily="50" charset="-128"/>
                        </a:rPr>
                        <a:t>（</a:t>
                      </a:r>
                      <a:r>
                        <a:rPr lang="en-US" sz="1100" kern="100" dirty="0">
                          <a:effectLst/>
                          <a:latin typeface="Meiryo UI" panose="020B0604030504040204" pitchFamily="50" charset="-128"/>
                          <a:ea typeface="Meiryo UI" panose="020B0604030504040204" pitchFamily="50" charset="-128"/>
                        </a:rPr>
                        <a:t>1980</a:t>
                      </a:r>
                      <a:r>
                        <a:rPr lang="ja-JP" sz="1100" kern="100" dirty="0">
                          <a:effectLst/>
                          <a:latin typeface="Meiryo UI" panose="020B0604030504040204" pitchFamily="50" charset="-128"/>
                          <a:ea typeface="Meiryo UI" panose="020B0604030504040204" pitchFamily="50" charset="-128"/>
                        </a:rPr>
                        <a:t>）年</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6%</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8%</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7743676"/>
                  </a:ext>
                </a:extLst>
              </a:tr>
              <a:tr h="263396">
                <a:tc>
                  <a:txBody>
                    <a:bodyPr/>
                    <a:lstStyle/>
                    <a:p>
                      <a:pPr algn="ctr"/>
                      <a:r>
                        <a:rPr lang="ja-JP" sz="1100" kern="100">
                          <a:effectLst/>
                          <a:latin typeface="Meiryo UI" panose="020B0604030504040204" pitchFamily="50" charset="-128"/>
                          <a:ea typeface="Meiryo UI" panose="020B0604030504040204" pitchFamily="50" charset="-128"/>
                        </a:rPr>
                        <a:t>昭和</a:t>
                      </a:r>
                      <a:r>
                        <a:rPr lang="en-US" sz="1100" kern="100">
                          <a:effectLst/>
                          <a:latin typeface="Meiryo UI" panose="020B0604030504040204" pitchFamily="50" charset="-128"/>
                          <a:ea typeface="Meiryo UI" panose="020B0604030504040204" pitchFamily="50" charset="-128"/>
                        </a:rPr>
                        <a:t>56</a:t>
                      </a:r>
                      <a:r>
                        <a:rPr lang="ja-JP" sz="1100" kern="100">
                          <a:effectLst/>
                          <a:latin typeface="Meiryo UI" panose="020B0604030504040204" pitchFamily="50" charset="-128"/>
                          <a:ea typeface="Meiryo UI" panose="020B0604030504040204" pitchFamily="50" charset="-128"/>
                        </a:rPr>
                        <a:t>（</a:t>
                      </a:r>
                      <a:r>
                        <a:rPr lang="en-US" sz="1100" kern="100">
                          <a:effectLst/>
                          <a:latin typeface="Meiryo UI" panose="020B0604030504040204" pitchFamily="50" charset="-128"/>
                          <a:ea typeface="Meiryo UI" panose="020B0604030504040204" pitchFamily="50" charset="-128"/>
                        </a:rPr>
                        <a:t>1981</a:t>
                      </a:r>
                      <a:r>
                        <a:rPr lang="ja-JP" sz="1100" kern="100">
                          <a:effectLst/>
                          <a:latin typeface="Meiryo UI" panose="020B0604030504040204" pitchFamily="50" charset="-128"/>
                          <a:ea typeface="Meiryo UI" panose="020B0604030504040204" pitchFamily="50" charset="-128"/>
                        </a:rPr>
                        <a:t>）年～</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a:effectLst/>
                          <a:latin typeface="Meiryo UI" panose="020B0604030504040204" pitchFamily="50" charset="-128"/>
                          <a:ea typeface="Meiryo UI" panose="020B0604030504040204" pitchFamily="50" charset="-128"/>
                        </a:rPr>
                        <a:t>0%</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100" kern="100" dirty="0">
                          <a:effectLst/>
                          <a:latin typeface="Meiryo UI" panose="020B0604030504040204" pitchFamily="50" charset="-128"/>
                          <a:ea typeface="Meiryo UI" panose="020B0604030504040204" pitchFamily="50" charset="-128"/>
                        </a:rPr>
                        <a:t>3%</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83801854"/>
                  </a:ext>
                </a:extLst>
              </a:tr>
            </a:tbl>
          </a:graphicData>
        </a:graphic>
      </p:graphicFrame>
      <p:sp>
        <p:nvSpPr>
          <p:cNvPr id="32" name="正方形/長方形 31">
            <a:extLst>
              <a:ext uri="{FF2B5EF4-FFF2-40B4-BE49-F238E27FC236}">
                <a16:creationId xmlns:a16="http://schemas.microsoft.com/office/drawing/2014/main" id="{A94D44CA-A5C1-0599-7F16-3F00A6A462D7}"/>
              </a:ext>
            </a:extLst>
          </p:cNvPr>
          <p:cNvSpPr/>
          <p:nvPr/>
        </p:nvSpPr>
        <p:spPr>
          <a:xfrm>
            <a:off x="4048740" y="3688457"/>
            <a:ext cx="404102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屋外落下物を有する建物比率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C388FFD-785C-4058-8EDE-DBFDFBDAE58F}"/>
              </a:ext>
            </a:extLst>
          </p:cNvPr>
          <p:cNvSpPr/>
          <p:nvPr/>
        </p:nvSpPr>
        <p:spPr>
          <a:xfrm>
            <a:off x="570360" y="3643421"/>
            <a:ext cx="2380104" cy="446617"/>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スクロール: 横 11">
            <a:extLst>
              <a:ext uri="{FF2B5EF4-FFF2-40B4-BE49-F238E27FC236}">
                <a16:creationId xmlns:a16="http://schemas.microsoft.com/office/drawing/2014/main" id="{8CD9E179-318F-4B61-ACF9-A4198F17D8D0}"/>
              </a:ext>
            </a:extLst>
          </p:cNvPr>
          <p:cNvSpPr/>
          <p:nvPr/>
        </p:nvSpPr>
        <p:spPr>
          <a:xfrm>
            <a:off x="2871470" y="3400539"/>
            <a:ext cx="16167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F65B8E68-D081-4F46-890A-0FB44AA24165}"/>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080609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78D18-ECC8-22B0-2831-B92EDEB83745}"/>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5ED328BE-0878-F316-D98C-D934736B2CC1}"/>
              </a:ext>
            </a:extLst>
          </p:cNvPr>
          <p:cNvSpPr/>
          <p:nvPr/>
        </p:nvSpPr>
        <p:spPr>
          <a:xfrm>
            <a:off x="965898" y="3799415"/>
            <a:ext cx="4361768" cy="2677694"/>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031E5915-4B80-8076-3277-D32713C30B3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6967B473-0B80-B68E-644E-647A93136CCE}"/>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28</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BEFE33C6-1AA3-3CF4-599C-E4FF8B1EDBD7}"/>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F0A0A7F-4AA2-CD8E-7CC2-9CC8B29CC97B}"/>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2.1</a:t>
            </a:r>
            <a:r>
              <a:rPr kumimoji="1" lang="ja-JP" altLang="en-US" dirty="0">
                <a:solidFill>
                  <a:schemeClr val="tx1"/>
                </a:solidFill>
                <a:latin typeface="Meiryo UI" panose="020B0604030504040204" pitchFamily="50" charset="-128"/>
                <a:ea typeface="Meiryo UI" panose="020B0604030504040204" pitchFamily="50" charset="-128"/>
              </a:rPr>
              <a:t> 建物倒壊による被害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F24F189-1892-AC01-6D2B-C1CA171802CD}"/>
              </a:ext>
            </a:extLst>
          </p:cNvPr>
          <p:cNvSpPr/>
          <p:nvPr/>
        </p:nvSpPr>
        <p:spPr>
          <a:xfrm>
            <a:off x="1220528" y="6477109"/>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死者数予測フロー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3C4D4180-C18B-429C-5206-BFF2AEFD7DCE}"/>
              </a:ext>
            </a:extLst>
          </p:cNvPr>
          <p:cNvSpPr/>
          <p:nvPr/>
        </p:nvSpPr>
        <p:spPr>
          <a:xfrm>
            <a:off x="495741" y="1340414"/>
            <a:ext cx="8197200" cy="688336"/>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建物倒壊による被害は、</a:t>
            </a:r>
            <a:r>
              <a:rPr kumimoji="1" lang="ja-JP" altLang="en-US" dirty="0">
                <a:solidFill>
                  <a:srgbClr val="FF0000"/>
                </a:solidFill>
                <a:latin typeface="Meiryo UI" panose="020B0604030504040204" pitchFamily="50" charset="-128"/>
                <a:ea typeface="Meiryo UI" panose="020B0604030504040204" pitchFamily="50" charset="-128"/>
              </a:rPr>
              <a:t>建物被害棟数</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人口データ</a:t>
            </a:r>
            <a:r>
              <a:rPr kumimoji="1" lang="ja-JP" altLang="en-US" dirty="0">
                <a:latin typeface="Meiryo UI" panose="020B0604030504040204" pitchFamily="50" charset="-128"/>
                <a:ea typeface="Meiryo UI" panose="020B0604030504040204" pitchFamily="50" charset="-128"/>
              </a:rPr>
              <a:t>を基に、</a:t>
            </a:r>
            <a:r>
              <a:rPr kumimoji="1" lang="ja-JP" altLang="en-US" dirty="0">
                <a:solidFill>
                  <a:srgbClr val="FF0000"/>
                </a:solidFill>
                <a:latin typeface="Meiryo UI" panose="020B0604030504040204" pitchFamily="50" charset="-128"/>
                <a:ea typeface="Meiryo UI" panose="020B0604030504040204" pitchFamily="50" charset="-128"/>
              </a:rPr>
              <a:t>死者数・負傷者数・重傷者数</a:t>
            </a:r>
            <a:r>
              <a:rPr kumimoji="1" lang="ja-JP" altLang="en-US" dirty="0">
                <a:latin typeface="Meiryo UI" panose="020B0604030504040204" pitchFamily="50" charset="-128"/>
                <a:ea typeface="Meiryo UI" panose="020B0604030504040204" pitchFamily="50" charset="-128"/>
              </a:rPr>
              <a:t>を算出。</a:t>
            </a:r>
            <a:endParaRPr kumimoji="1" lang="en-US" altLang="ja-JP" dirty="0">
              <a:latin typeface="Meiryo UI" panose="020B0604030504040204" pitchFamily="50" charset="-128"/>
              <a:ea typeface="Meiryo UI" panose="020B0604030504040204" pitchFamily="50" charset="-128"/>
            </a:endParaRPr>
          </a:p>
          <a:p>
            <a:pPr marL="342900"/>
            <a:endParaRPr kumimoji="1" lang="en-US" altLang="ja-JP" sz="1400" dirty="0">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79C67F01-245C-8B73-CE0C-0F27433DCAFE}"/>
              </a:ext>
            </a:extLst>
          </p:cNvPr>
          <p:cNvSpPr/>
          <p:nvPr/>
        </p:nvSpPr>
        <p:spPr>
          <a:xfrm>
            <a:off x="506788" y="2117287"/>
            <a:ext cx="8197200" cy="1550474"/>
          </a:xfrm>
          <a:prstGeom prst="roundRect">
            <a:avLst>
              <a:gd name="adj" fmla="val 6240"/>
            </a:avLst>
          </a:prstGeom>
          <a:solidFill>
            <a:schemeClr val="accent6">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a:r>
              <a:rPr kumimoji="1" lang="ja-JP" altLang="en-US" dirty="0">
                <a:latin typeface="Meiryo UI" panose="020B0604030504040204" pitchFamily="50" charset="-128"/>
                <a:ea typeface="Meiryo UI" panose="020B0604030504040204" pitchFamily="50" charset="-128"/>
              </a:rPr>
              <a:t>死者数＝死者数（木造）＋死者数（非木造）</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死者数（木造）＝標準式による死者数（木造）</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木造建物内滞留率</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w</a:t>
            </a:r>
          </a:p>
          <a:p>
            <a:pPr marL="342900"/>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err="1">
                <a:latin typeface="Meiryo UI" panose="020B0604030504040204" pitchFamily="50" charset="-128"/>
                <a:ea typeface="Meiryo UI" panose="020B0604030504040204" pitchFamily="50" charset="-128"/>
              </a:rPr>
              <a:t>t</a:t>
            </a:r>
            <a:r>
              <a:rPr kumimoji="1" lang="en-US" altLang="ja-JP" baseline="-25000" dirty="0" err="1">
                <a:latin typeface="Meiryo UI" panose="020B0604030504040204" pitchFamily="50" charset="-128"/>
                <a:ea typeface="Meiryo UI" panose="020B0604030504040204" pitchFamily="50" charset="-128"/>
              </a:rPr>
              <a:t>w</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揺れによる木造全壊棟数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木造建物内滞留率</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w</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死者数（非木造）＝標準式による死者数（非木造）</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非木造建物内滞留率</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n</a:t>
            </a:r>
          </a:p>
          <a:p>
            <a:pPr marL="342900"/>
            <a:r>
              <a:rPr kumimoji="1" lang="ja-JP" altLang="en-US" dirty="0">
                <a:latin typeface="Meiryo UI" panose="020B0604030504040204" pitchFamily="50" charset="-128"/>
                <a:ea typeface="Meiryo UI" panose="020B0604030504040204" pitchFamily="50" charset="-128"/>
              </a:rPr>
              <a:t>                        ＝</a:t>
            </a:r>
            <a:r>
              <a:rPr kumimoji="1" lang="en-US" altLang="ja-JP" dirty="0" err="1">
                <a:latin typeface="Meiryo UI" panose="020B0604030504040204" pitchFamily="50" charset="-128"/>
                <a:ea typeface="Meiryo UI" panose="020B0604030504040204" pitchFamily="50" charset="-128"/>
              </a:rPr>
              <a:t>t</a:t>
            </a:r>
            <a:r>
              <a:rPr kumimoji="1" lang="en-US" altLang="ja-JP" baseline="-25000" dirty="0" err="1">
                <a:latin typeface="Meiryo UI" panose="020B0604030504040204" pitchFamily="50" charset="-128"/>
                <a:ea typeface="Meiryo UI" panose="020B0604030504040204" pitchFamily="50" charset="-128"/>
              </a:rPr>
              <a:t>n</a:t>
            </a:r>
            <a:r>
              <a:rPr kumimoji="1" lang="en-US" altLang="ja-JP" baseline="-25000"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揺れによる非木造全壊棟数</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非木造建物内滞留率</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n</a:t>
            </a:r>
          </a:p>
          <a:p>
            <a:pPr marL="342900"/>
            <a:endParaRPr kumimoji="1" lang="en-US" altLang="ja-JP" dirty="0">
              <a:latin typeface="Meiryo UI" panose="020B0604030504040204" pitchFamily="50" charset="-128"/>
              <a:ea typeface="Meiryo UI" panose="020B0604030504040204" pitchFamily="50" charset="-128"/>
            </a:endParaRPr>
          </a:p>
          <a:p>
            <a:pPr marL="342900"/>
            <a:endParaRPr kumimoji="1" lang="en-US" altLang="ja-JP" sz="14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71B505F1-ADB7-82D7-8D0D-8127625B3EE8}"/>
              </a:ext>
            </a:extLst>
          </p:cNvPr>
          <p:cNvPicPr>
            <a:picLocks noChangeAspect="1"/>
          </p:cNvPicPr>
          <p:nvPr/>
        </p:nvPicPr>
        <p:blipFill>
          <a:blip r:embed="rId2"/>
          <a:stretch>
            <a:fillRect/>
          </a:stretch>
        </p:blipFill>
        <p:spPr>
          <a:xfrm>
            <a:off x="934133" y="3774015"/>
            <a:ext cx="4784758" cy="2783948"/>
          </a:xfrm>
          <a:prstGeom prst="rect">
            <a:avLst/>
          </a:prstGeom>
        </p:spPr>
      </p:pic>
      <p:pic>
        <p:nvPicPr>
          <p:cNvPr id="10" name="図 9">
            <a:extLst>
              <a:ext uri="{FF2B5EF4-FFF2-40B4-BE49-F238E27FC236}">
                <a16:creationId xmlns:a16="http://schemas.microsoft.com/office/drawing/2014/main" id="{1EBB83DC-7FF6-E5FE-43BE-FDC88AB941B7}"/>
              </a:ext>
            </a:extLst>
          </p:cNvPr>
          <p:cNvPicPr>
            <a:picLocks noChangeAspect="1"/>
          </p:cNvPicPr>
          <p:nvPr/>
        </p:nvPicPr>
        <p:blipFill>
          <a:blip r:embed="rId3"/>
          <a:stretch>
            <a:fillRect/>
          </a:stretch>
        </p:blipFill>
        <p:spPr>
          <a:xfrm>
            <a:off x="5460641" y="5360690"/>
            <a:ext cx="3426695" cy="1142232"/>
          </a:xfrm>
          <a:prstGeom prst="rect">
            <a:avLst/>
          </a:prstGeom>
        </p:spPr>
      </p:pic>
      <p:sp>
        <p:nvSpPr>
          <p:cNvPr id="12" name="正方形/長方形 11">
            <a:extLst>
              <a:ext uri="{FF2B5EF4-FFF2-40B4-BE49-F238E27FC236}">
                <a16:creationId xmlns:a16="http://schemas.microsoft.com/office/drawing/2014/main" id="{E51A1C40-D9A6-42D9-8DBD-EFAC2B88F195}"/>
              </a:ext>
            </a:extLst>
          </p:cNvPr>
          <p:cNvSpPr/>
          <p:nvPr/>
        </p:nvSpPr>
        <p:spPr>
          <a:xfrm>
            <a:off x="1163194" y="3925032"/>
            <a:ext cx="3675505" cy="446617"/>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スクロール: 横 13">
            <a:extLst>
              <a:ext uri="{FF2B5EF4-FFF2-40B4-BE49-F238E27FC236}">
                <a16:creationId xmlns:a16="http://schemas.microsoft.com/office/drawing/2014/main" id="{1484D0E7-EB2F-4B97-8E9E-25324B7276CA}"/>
              </a:ext>
            </a:extLst>
          </p:cNvPr>
          <p:cNvSpPr/>
          <p:nvPr/>
        </p:nvSpPr>
        <p:spPr>
          <a:xfrm>
            <a:off x="4775033" y="3718561"/>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34C262D0-9321-44F9-ABBF-AF2ACF125C97}"/>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89716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２．本日議論いただきたい事項</a:t>
            </a:r>
            <a:endParaRPr kumimoji="1" lang="ja-JP" altLang="en-US" sz="20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16BC084D-E693-42CD-9E1F-32CE35DB6B4B}"/>
              </a:ext>
            </a:extLst>
          </p:cNvPr>
          <p:cNvSpPr/>
          <p:nvPr/>
        </p:nvSpPr>
        <p:spPr>
          <a:xfrm>
            <a:off x="420399" y="1051721"/>
            <a:ext cx="8311709" cy="2175573"/>
          </a:xfrm>
          <a:prstGeom prst="roundRect">
            <a:avLst>
              <a:gd name="adj" fmla="val 8233"/>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2000" b="1" dirty="0">
                <a:latin typeface="Meiryo UI" panose="020B0604030504040204" pitchFamily="50" charset="-128"/>
                <a:ea typeface="Meiryo UI" panose="020B0604030504040204" pitchFamily="50" charset="-128"/>
              </a:rPr>
              <a:t>被害の想定の項目のうち、「定量評価」を行う項目に関する</a:t>
            </a:r>
            <a:endParaRPr kumimoji="1" lang="en-US" altLang="ja-JP" sz="20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endParaRPr kumimoji="1" lang="en-US" altLang="ja-JP" sz="2000" b="1" dirty="0">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kumimoji="1" lang="ja-JP" altLang="en-US" sz="2000" b="1" dirty="0">
                <a:latin typeface="Meiryo UI" panose="020B0604030504040204" pitchFamily="50" charset="-128"/>
                <a:ea typeface="Meiryo UI" panose="020B0604030504040204" pitchFamily="50" charset="-128"/>
              </a:rPr>
              <a:t>被害想定の算定手法に関する方針について確認</a:t>
            </a:r>
            <a:endParaRPr kumimoji="1" lang="en-US" altLang="ja-JP" sz="2000" b="1" dirty="0">
              <a:latin typeface="Meiryo UI" panose="020B0604030504040204" pitchFamily="50" charset="-128"/>
              <a:ea typeface="Meiryo UI" panose="020B0604030504040204" pitchFamily="50" charset="-128"/>
            </a:endParaRPr>
          </a:p>
          <a:p>
            <a:pPr marL="800100" lvl="1" indent="-342900">
              <a:buFont typeface="Wingdings" panose="05000000000000000000" pitchFamily="2" charset="2"/>
              <a:buChar char="Ø"/>
            </a:pPr>
            <a:r>
              <a:rPr kumimoji="1" lang="ja-JP" altLang="en-US" sz="2000" b="1" dirty="0">
                <a:latin typeface="Meiryo UI" panose="020B0604030504040204" pitchFamily="50" charset="-128"/>
                <a:ea typeface="Meiryo UI" panose="020B0604030504040204" pitchFamily="50" charset="-128"/>
              </a:rPr>
              <a:t>パラメータ及びアウトプットの内容について確認</a:t>
            </a:r>
            <a:endParaRPr kumimoji="1" lang="en-US" altLang="ja-JP" sz="2000" b="1" dirty="0">
              <a:latin typeface="Meiryo UI" panose="020B0604030504040204" pitchFamily="50" charset="-128"/>
              <a:ea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3FB73D8B-3347-446C-99E2-0403D3924444}"/>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a:t>
            </a:fld>
            <a:endParaRPr lang="ja-JP" altLang="en-US" sz="1600" dirty="0">
              <a:solidFill>
                <a:schemeClr val="tx1"/>
              </a:solidFill>
            </a:endParaRPr>
          </a:p>
        </p:txBody>
      </p:sp>
    </p:spTree>
    <p:extLst>
      <p:ext uri="{BB962C8B-B14F-4D97-AF65-F5344CB8AC3E}">
        <p14:creationId xmlns:p14="http://schemas.microsoft.com/office/powerpoint/2010/main" val="1330793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C604-4F10-7AD3-BED9-2D5C26B7823E}"/>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F7844266-B306-52C4-6458-8734737D7A7E}"/>
              </a:ext>
            </a:extLst>
          </p:cNvPr>
          <p:cNvSpPr/>
          <p:nvPr/>
        </p:nvSpPr>
        <p:spPr>
          <a:xfrm>
            <a:off x="1159266" y="2470150"/>
            <a:ext cx="5736834" cy="3689350"/>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四角形: 角を丸くする 4">
            <a:extLst>
              <a:ext uri="{FF2B5EF4-FFF2-40B4-BE49-F238E27FC236}">
                <a16:creationId xmlns:a16="http://schemas.microsoft.com/office/drawing/2014/main" id="{7F8F933F-C835-5472-D87A-058E4BC958A9}"/>
              </a:ext>
            </a:extLst>
          </p:cNvPr>
          <p:cNvSpPr/>
          <p:nvPr/>
        </p:nvSpPr>
        <p:spPr>
          <a:xfrm>
            <a:off x="494088" y="1345127"/>
            <a:ext cx="8197200" cy="1022153"/>
          </a:xfrm>
          <a:prstGeom prst="roundRect">
            <a:avLst>
              <a:gd name="adj" fmla="val 6240"/>
            </a:avLst>
          </a:prstGeom>
          <a:solidFill>
            <a:schemeClr val="accent6">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a:r>
              <a:rPr kumimoji="1" lang="ja-JP" altLang="en-US" dirty="0">
                <a:latin typeface="Meiryo UI" panose="020B0604030504040204" pitchFamily="50" charset="-128"/>
                <a:ea typeface="Meiryo UI" panose="020B0604030504040204" pitchFamily="50" charset="-128"/>
              </a:rPr>
              <a:t>重症者数＝</a:t>
            </a:r>
            <a:r>
              <a:rPr kumimoji="1" lang="en-US" altLang="ja-JP" dirty="0">
                <a:latin typeface="Meiryo UI" panose="020B0604030504040204" pitchFamily="50" charset="-128"/>
                <a:ea typeface="Meiryo UI" panose="020B0604030504040204" pitchFamily="50" charset="-128"/>
              </a:rPr>
              <a:t>0.100×</a:t>
            </a:r>
            <a:r>
              <a:rPr kumimoji="1" lang="ja-JP" altLang="en-US" dirty="0">
                <a:latin typeface="Meiryo UI" panose="020B0604030504040204" pitchFamily="50" charset="-128"/>
                <a:ea typeface="Meiryo UI" panose="020B0604030504040204" pitchFamily="50" charset="-128"/>
              </a:rPr>
              <a:t>揺れによる全壊棟数</a:t>
            </a:r>
            <a:endParaRPr kumimoji="1" lang="en-US" altLang="ja-JP" sz="1400"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木造建物における重傷者数 ＝</a:t>
            </a:r>
            <a:r>
              <a:rPr kumimoji="1" lang="en-US" altLang="ja-JP" dirty="0">
                <a:latin typeface="Meiryo UI" panose="020B0604030504040204" pitchFamily="50" charset="-128"/>
                <a:ea typeface="Meiryo UI" panose="020B0604030504040204" pitchFamily="50" charset="-128"/>
              </a:rPr>
              <a:t>0.100×</a:t>
            </a:r>
            <a:r>
              <a:rPr kumimoji="1" lang="ja-JP" altLang="en-US" dirty="0">
                <a:latin typeface="Meiryo UI" panose="020B0604030504040204" pitchFamily="50" charset="-128"/>
                <a:ea typeface="Meiryo UI" panose="020B0604030504040204" pitchFamily="50" charset="-128"/>
              </a:rPr>
              <a:t>揺れによる木造全壊棟数</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w</a:t>
            </a:r>
            <a:r>
              <a:rPr kumimoji="1" lang="en-US" altLang="ja-JP" dirty="0">
                <a:latin typeface="Meiryo UI" panose="020B0604030504040204" pitchFamily="50" charset="-128"/>
                <a:ea typeface="Meiryo UI" panose="020B0604030504040204" pitchFamily="50" charset="-128"/>
              </a:rPr>
              <a:t>×β</a:t>
            </a:r>
            <a:r>
              <a:rPr kumimoji="1" lang="en-US" altLang="ja-JP" baseline="-25000" dirty="0">
                <a:latin typeface="Meiryo UI" panose="020B0604030504040204" pitchFamily="50" charset="-128"/>
                <a:ea typeface="Meiryo UI" panose="020B0604030504040204" pitchFamily="50" charset="-128"/>
              </a:rPr>
              <a:t>w</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非木造建物における重傷者数＝</a:t>
            </a:r>
            <a:r>
              <a:rPr kumimoji="1" lang="en-US" altLang="ja-JP" dirty="0">
                <a:latin typeface="Meiryo UI" panose="020B0604030504040204" pitchFamily="50" charset="-128"/>
                <a:ea typeface="Meiryo UI" panose="020B0604030504040204" pitchFamily="50" charset="-128"/>
              </a:rPr>
              <a:t>0.100×</a:t>
            </a:r>
            <a:r>
              <a:rPr kumimoji="1" lang="ja-JP" altLang="en-US" dirty="0">
                <a:latin typeface="Meiryo UI" panose="020B0604030504040204" pitchFamily="50" charset="-128"/>
                <a:ea typeface="Meiryo UI" panose="020B0604030504040204" pitchFamily="50" charset="-128"/>
              </a:rPr>
              <a:t>揺れによる非木造全壊棟数</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×β</a:t>
            </a:r>
            <a:r>
              <a:rPr kumimoji="1" lang="en-US" altLang="ja-JP" baseline="-25000" dirty="0">
                <a:latin typeface="Meiryo UI" panose="020B0604030504040204" pitchFamily="50" charset="-128"/>
                <a:ea typeface="Meiryo UI" panose="020B0604030504040204" pitchFamily="50" charset="-128"/>
              </a:rPr>
              <a:t>n</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C1FE379-89E5-BC5F-706C-55D432407DC9}"/>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73546734-421A-7850-BE83-17D42C34FCFA}"/>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29</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6768AB0D-6A56-D42B-C95A-989F68D1FD0C}"/>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6C1015A-0B68-24F3-8372-00230AE55070}"/>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2.1</a:t>
            </a:r>
            <a:r>
              <a:rPr kumimoji="1" lang="ja-JP" altLang="en-US" dirty="0">
                <a:solidFill>
                  <a:schemeClr val="tx1"/>
                </a:solidFill>
                <a:latin typeface="Meiryo UI" panose="020B0604030504040204" pitchFamily="50" charset="-128"/>
                <a:ea typeface="Meiryo UI" panose="020B0604030504040204" pitchFamily="50" charset="-128"/>
              </a:rPr>
              <a:t> 建物倒壊による被害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AD61F0A-34A9-5CD3-5FCB-86B95BD6C63D}"/>
              </a:ext>
            </a:extLst>
          </p:cNvPr>
          <p:cNvSpPr/>
          <p:nvPr/>
        </p:nvSpPr>
        <p:spPr>
          <a:xfrm>
            <a:off x="2379706" y="6250148"/>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重傷者数予測フロー（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に基づいて作成）</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B740846-E487-03FB-C8AE-46B706BB17A9}"/>
              </a:ext>
            </a:extLst>
          </p:cNvPr>
          <p:cNvPicPr>
            <a:picLocks noChangeAspect="1"/>
          </p:cNvPicPr>
          <p:nvPr/>
        </p:nvPicPr>
        <p:blipFill>
          <a:blip r:embed="rId2"/>
          <a:stretch>
            <a:fillRect/>
          </a:stretch>
        </p:blipFill>
        <p:spPr>
          <a:xfrm>
            <a:off x="1159266" y="2367279"/>
            <a:ext cx="6342868" cy="3919951"/>
          </a:xfrm>
          <a:prstGeom prst="rect">
            <a:avLst/>
          </a:prstGeom>
        </p:spPr>
      </p:pic>
      <p:sp>
        <p:nvSpPr>
          <p:cNvPr id="10" name="正方形/長方形 9">
            <a:extLst>
              <a:ext uri="{FF2B5EF4-FFF2-40B4-BE49-F238E27FC236}">
                <a16:creationId xmlns:a16="http://schemas.microsoft.com/office/drawing/2014/main" id="{8FDBBF68-412B-4B0E-828C-1DDBBD1BD137}"/>
              </a:ext>
            </a:extLst>
          </p:cNvPr>
          <p:cNvSpPr/>
          <p:nvPr/>
        </p:nvSpPr>
        <p:spPr>
          <a:xfrm>
            <a:off x="1413164" y="2568634"/>
            <a:ext cx="4887883" cy="573578"/>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スクロール: 横 10">
            <a:extLst>
              <a:ext uri="{FF2B5EF4-FFF2-40B4-BE49-F238E27FC236}">
                <a16:creationId xmlns:a16="http://schemas.microsoft.com/office/drawing/2014/main" id="{1256DB35-CCB7-49F3-B9FA-64A703BB50FA}"/>
              </a:ext>
            </a:extLst>
          </p:cNvPr>
          <p:cNvSpPr/>
          <p:nvPr/>
        </p:nvSpPr>
        <p:spPr>
          <a:xfrm>
            <a:off x="6246375" y="2412412"/>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a:extLst>
              <a:ext uri="{FF2B5EF4-FFF2-40B4-BE49-F238E27FC236}">
                <a16:creationId xmlns:a16="http://schemas.microsoft.com/office/drawing/2014/main" id="{69C0AED8-F08F-43C0-BEA9-FA1216FB5DFC}"/>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860599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9206-4AF3-9C81-794C-97E4F99F1DCE}"/>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78386E-0B92-0425-E282-198E46998798}"/>
              </a:ext>
            </a:extLst>
          </p:cNvPr>
          <p:cNvSpPr/>
          <p:nvPr/>
        </p:nvSpPr>
        <p:spPr>
          <a:xfrm>
            <a:off x="1155398" y="2470150"/>
            <a:ext cx="6147102" cy="3702050"/>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四角形: 角を丸くする 4">
            <a:extLst>
              <a:ext uri="{FF2B5EF4-FFF2-40B4-BE49-F238E27FC236}">
                <a16:creationId xmlns:a16="http://schemas.microsoft.com/office/drawing/2014/main" id="{04DE73A9-9461-4699-F9A9-61219B750CCB}"/>
              </a:ext>
            </a:extLst>
          </p:cNvPr>
          <p:cNvSpPr/>
          <p:nvPr/>
        </p:nvSpPr>
        <p:spPr>
          <a:xfrm>
            <a:off x="468688" y="1345127"/>
            <a:ext cx="8197200" cy="1022153"/>
          </a:xfrm>
          <a:prstGeom prst="roundRect">
            <a:avLst>
              <a:gd name="adj" fmla="val 6240"/>
            </a:avLst>
          </a:prstGeom>
          <a:solidFill>
            <a:schemeClr val="accent6">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a:r>
              <a:rPr kumimoji="1" lang="ja-JP" altLang="en-US" dirty="0">
                <a:latin typeface="Meiryo UI" panose="020B0604030504040204" pitchFamily="50" charset="-128"/>
                <a:ea typeface="Meiryo UI" panose="020B0604030504040204" pitchFamily="50" charset="-128"/>
              </a:rPr>
              <a:t>負傷者数＝重傷者＋軽傷者数</a:t>
            </a:r>
            <a:endParaRPr kumimoji="1" lang="en-US" altLang="ja-JP" sz="1400"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木造建物における負傷者数 ＝</a:t>
            </a:r>
            <a:r>
              <a:rPr kumimoji="1" lang="en-US" altLang="ja-JP" dirty="0">
                <a:latin typeface="Meiryo UI" panose="020B0604030504040204" pitchFamily="50" charset="-128"/>
                <a:ea typeface="Meiryo UI" panose="020B0604030504040204" pitchFamily="50" charset="-128"/>
              </a:rPr>
              <a:t>0.177×</a:t>
            </a:r>
            <a:r>
              <a:rPr kumimoji="1" lang="ja-JP" altLang="en-US" dirty="0">
                <a:latin typeface="Meiryo UI" panose="020B0604030504040204" pitchFamily="50" charset="-128"/>
                <a:ea typeface="Meiryo UI" panose="020B0604030504040204" pitchFamily="50" charset="-128"/>
              </a:rPr>
              <a:t>揺れによる木造全半壊棟数</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w</a:t>
            </a:r>
            <a:r>
              <a:rPr kumimoji="1" lang="en-US" altLang="ja-JP" dirty="0">
                <a:latin typeface="Meiryo UI" panose="020B0604030504040204" pitchFamily="50" charset="-128"/>
                <a:ea typeface="Meiryo UI" panose="020B0604030504040204" pitchFamily="50" charset="-128"/>
              </a:rPr>
              <a:t>×β</a:t>
            </a:r>
            <a:r>
              <a:rPr kumimoji="1" lang="en-US" altLang="ja-JP" baseline="-25000" dirty="0">
                <a:latin typeface="Meiryo UI" panose="020B0604030504040204" pitchFamily="50" charset="-128"/>
                <a:ea typeface="Meiryo UI" panose="020B0604030504040204" pitchFamily="50" charset="-128"/>
              </a:rPr>
              <a:t>w</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非木造建物における負傷者数＝</a:t>
            </a:r>
            <a:r>
              <a:rPr kumimoji="1" lang="en-US" altLang="ja-JP" dirty="0">
                <a:latin typeface="Meiryo UI" panose="020B0604030504040204" pitchFamily="50" charset="-128"/>
                <a:ea typeface="Meiryo UI" panose="020B0604030504040204" pitchFamily="50" charset="-128"/>
              </a:rPr>
              <a:t>0.177×</a:t>
            </a:r>
            <a:r>
              <a:rPr kumimoji="1" lang="ja-JP" altLang="en-US" dirty="0">
                <a:latin typeface="Meiryo UI" panose="020B0604030504040204" pitchFamily="50" charset="-128"/>
                <a:ea typeface="Meiryo UI" panose="020B0604030504040204" pitchFamily="50" charset="-128"/>
              </a:rPr>
              <a:t>揺れによる非木造全半壊棟数</a:t>
            </a:r>
            <a:r>
              <a:rPr kumimoji="1" lang="en-US" altLang="ja-JP" dirty="0">
                <a:latin typeface="Meiryo UI" panose="020B0604030504040204" pitchFamily="50" charset="-128"/>
                <a:ea typeface="Meiryo UI" panose="020B0604030504040204" pitchFamily="50" charset="-128"/>
              </a:rPr>
              <a:t>×α</a:t>
            </a:r>
            <a:r>
              <a:rPr kumimoji="1" lang="en-US" altLang="ja-JP" baseline="-25000" dirty="0">
                <a:latin typeface="Meiryo UI" panose="020B0604030504040204" pitchFamily="50" charset="-128"/>
                <a:ea typeface="Meiryo UI" panose="020B0604030504040204" pitchFamily="50" charset="-128"/>
              </a:rPr>
              <a:t>n</a:t>
            </a:r>
            <a:r>
              <a:rPr kumimoji="1" lang="en-US" altLang="ja-JP" dirty="0">
                <a:latin typeface="Meiryo UI" panose="020B0604030504040204" pitchFamily="50" charset="-128"/>
                <a:ea typeface="Meiryo UI" panose="020B0604030504040204" pitchFamily="50" charset="-128"/>
              </a:rPr>
              <a:t>×β</a:t>
            </a:r>
            <a:r>
              <a:rPr kumimoji="1" lang="en-US" altLang="ja-JP" baseline="-25000" dirty="0">
                <a:latin typeface="Meiryo UI" panose="020B0604030504040204" pitchFamily="50" charset="-128"/>
                <a:ea typeface="Meiryo UI" panose="020B0604030504040204" pitchFamily="50" charset="-128"/>
              </a:rPr>
              <a:t>n</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8EB76D1-B5C4-2459-2A0D-E298EF1E92C2}"/>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D437156F-C234-5F07-9791-4D44676E77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30</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03E24CFC-BFAB-32FB-0F12-42A87B2025B3}"/>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D916824-9182-9C01-3379-6D372DB8B34A}"/>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2.1</a:t>
            </a:r>
            <a:r>
              <a:rPr kumimoji="1" lang="ja-JP" altLang="en-US" dirty="0">
                <a:solidFill>
                  <a:schemeClr val="tx1"/>
                </a:solidFill>
                <a:latin typeface="Meiryo UI" panose="020B0604030504040204" pitchFamily="50" charset="-128"/>
                <a:ea typeface="Meiryo UI" panose="020B0604030504040204" pitchFamily="50" charset="-128"/>
              </a:rPr>
              <a:t> 建物倒壊による被害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3EFEBC2-1FC0-A944-82C7-F8F34C845D3E}"/>
              </a:ext>
            </a:extLst>
          </p:cNvPr>
          <p:cNvSpPr/>
          <p:nvPr/>
        </p:nvSpPr>
        <p:spPr>
          <a:xfrm>
            <a:off x="2650832" y="6322475"/>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負傷者数予測フロー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に基づいて作成）</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639B468-5E15-BD5A-4112-41C9068F1CB3}"/>
              </a:ext>
            </a:extLst>
          </p:cNvPr>
          <p:cNvPicPr>
            <a:picLocks noChangeAspect="1"/>
          </p:cNvPicPr>
          <p:nvPr/>
        </p:nvPicPr>
        <p:blipFill>
          <a:blip r:embed="rId2"/>
          <a:stretch>
            <a:fillRect/>
          </a:stretch>
        </p:blipFill>
        <p:spPr>
          <a:xfrm>
            <a:off x="1155398" y="2367280"/>
            <a:ext cx="6735153" cy="3918760"/>
          </a:xfrm>
          <a:prstGeom prst="rect">
            <a:avLst/>
          </a:prstGeom>
        </p:spPr>
      </p:pic>
      <p:sp>
        <p:nvSpPr>
          <p:cNvPr id="10" name="正方形/長方形 9">
            <a:extLst>
              <a:ext uri="{FF2B5EF4-FFF2-40B4-BE49-F238E27FC236}">
                <a16:creationId xmlns:a16="http://schemas.microsoft.com/office/drawing/2014/main" id="{DD295A14-1177-4C83-A172-5023BB7A8F1F}"/>
              </a:ext>
            </a:extLst>
          </p:cNvPr>
          <p:cNvSpPr/>
          <p:nvPr/>
        </p:nvSpPr>
        <p:spPr>
          <a:xfrm>
            <a:off x="1413164" y="2568634"/>
            <a:ext cx="5212080" cy="573578"/>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スクロール: 横 10">
            <a:extLst>
              <a:ext uri="{FF2B5EF4-FFF2-40B4-BE49-F238E27FC236}">
                <a16:creationId xmlns:a16="http://schemas.microsoft.com/office/drawing/2014/main" id="{3CE18B87-A77B-4B4F-8669-FCDD43A6C174}"/>
              </a:ext>
            </a:extLst>
          </p:cNvPr>
          <p:cNvSpPr/>
          <p:nvPr/>
        </p:nvSpPr>
        <p:spPr>
          <a:xfrm>
            <a:off x="6563342" y="2412412"/>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2" name="正方形/長方形 11">
            <a:extLst>
              <a:ext uri="{FF2B5EF4-FFF2-40B4-BE49-F238E27FC236}">
                <a16:creationId xmlns:a16="http://schemas.microsoft.com/office/drawing/2014/main" id="{39E62DF2-6BA9-417B-BD27-CDC2C2A0965F}"/>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4202061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1902E-EA94-F386-583B-82B5C040B43C}"/>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0EC2B8C-1769-CF06-050C-B3F6181AA885}"/>
              </a:ext>
            </a:extLst>
          </p:cNvPr>
          <p:cNvSpPr/>
          <p:nvPr/>
        </p:nvSpPr>
        <p:spPr>
          <a:xfrm>
            <a:off x="107950" y="2053212"/>
            <a:ext cx="4718252" cy="4690487"/>
          </a:xfrm>
          <a:prstGeom prst="roundRect">
            <a:avLst>
              <a:gd name="adj" fmla="val 1570"/>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B32E117-AFFC-7E52-3738-3931AA41AD2B}"/>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277BEFB7-5C2A-28A4-5490-32664F3D6722}"/>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31</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B9E8B5D1-43B4-F80D-410B-0BEDE3F51D55}"/>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1179E19-3570-FF2D-D3F6-E99D57C04500}"/>
              </a:ext>
            </a:extLst>
          </p:cNvPr>
          <p:cNvSpPr/>
          <p:nvPr/>
        </p:nvSpPr>
        <p:spPr>
          <a:xfrm>
            <a:off x="220794" y="879903"/>
            <a:ext cx="3545090"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2.2</a:t>
            </a:r>
            <a:r>
              <a:rPr kumimoji="1" lang="ja-JP" altLang="en-US" dirty="0">
                <a:solidFill>
                  <a:schemeClr val="tx1"/>
                </a:solidFill>
                <a:latin typeface="Meiryo UI" panose="020B0604030504040204" pitchFamily="50" charset="-128"/>
                <a:ea typeface="Meiryo UI" panose="020B0604030504040204" pitchFamily="50" charset="-128"/>
              </a:rPr>
              <a:t> 屋内収容物の移動による被害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A1226C7-9108-35EE-836B-53130E4E3CE4}"/>
              </a:ext>
            </a:extLst>
          </p:cNvPr>
          <p:cNvSpPr/>
          <p:nvPr/>
        </p:nvSpPr>
        <p:spPr>
          <a:xfrm>
            <a:off x="1058775" y="6493510"/>
            <a:ext cx="2830772"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死者数予測フロー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6AE76BAD-2116-20F9-84A7-28C3187A9589}"/>
              </a:ext>
            </a:extLst>
          </p:cNvPr>
          <p:cNvSpPr/>
          <p:nvPr/>
        </p:nvSpPr>
        <p:spPr>
          <a:xfrm>
            <a:off x="119194" y="1302314"/>
            <a:ext cx="8802347" cy="688336"/>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屋内収容物移動・転倒による被害は、</a:t>
            </a:r>
            <a:r>
              <a:rPr kumimoji="1" lang="ja-JP" altLang="en-US" dirty="0">
                <a:solidFill>
                  <a:srgbClr val="FF0000"/>
                </a:solidFill>
                <a:latin typeface="Meiryo UI" panose="020B0604030504040204" pitchFamily="50" charset="-128"/>
                <a:ea typeface="Meiryo UI" panose="020B0604030504040204" pitchFamily="50" charset="-128"/>
              </a:rPr>
              <a:t>建物被害予測結果</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屋内滞留人口</a:t>
            </a:r>
            <a:r>
              <a:rPr kumimoji="1" lang="ja-JP" altLang="en-US" dirty="0">
                <a:latin typeface="Meiryo UI" panose="020B0604030504040204" pitchFamily="50" charset="-128"/>
                <a:ea typeface="Meiryo UI" panose="020B0604030504040204" pitchFamily="50" charset="-128"/>
              </a:rPr>
              <a:t>より、</a:t>
            </a:r>
            <a:r>
              <a:rPr kumimoji="1" lang="ja-JP" altLang="en-US" dirty="0">
                <a:solidFill>
                  <a:srgbClr val="FF0000"/>
                </a:solidFill>
                <a:latin typeface="Meiryo UI" panose="020B0604030504040204" pitchFamily="50" charset="-128"/>
                <a:ea typeface="Meiryo UI" panose="020B0604030504040204" pitchFamily="50" charset="-128"/>
              </a:rPr>
              <a:t>死傷者数</a:t>
            </a:r>
            <a:r>
              <a:rPr kumimoji="1" lang="ja-JP" altLang="en-US" dirty="0">
                <a:latin typeface="Meiryo UI" panose="020B0604030504040204" pitchFamily="50" charset="-128"/>
                <a:ea typeface="Meiryo UI" panose="020B0604030504040204" pitchFamily="50" charset="-128"/>
              </a:rPr>
              <a:t>を算出。</a:t>
            </a:r>
            <a:endParaRPr kumimoji="1" lang="en-US" altLang="ja-JP" dirty="0">
              <a:latin typeface="Meiryo UI" panose="020B0604030504040204" pitchFamily="50" charset="-128"/>
              <a:ea typeface="Meiryo UI" panose="020B0604030504040204" pitchFamily="50" charset="-128"/>
            </a:endParaRPr>
          </a:p>
          <a:p>
            <a:pPr marL="342900"/>
            <a:endParaRPr kumimoji="1" lang="en-US" altLang="ja-JP" sz="14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433FFBC-A417-AA45-8C84-1958B6AC241F}"/>
              </a:ext>
            </a:extLst>
          </p:cNvPr>
          <p:cNvPicPr>
            <a:picLocks noChangeAspect="1"/>
          </p:cNvPicPr>
          <p:nvPr/>
        </p:nvPicPr>
        <p:blipFill>
          <a:blip r:embed="rId3"/>
          <a:stretch>
            <a:fillRect/>
          </a:stretch>
        </p:blipFill>
        <p:spPr>
          <a:xfrm>
            <a:off x="95251" y="2053212"/>
            <a:ext cx="4730950" cy="4466636"/>
          </a:xfrm>
          <a:prstGeom prst="rect">
            <a:avLst/>
          </a:prstGeom>
        </p:spPr>
      </p:pic>
      <p:graphicFrame>
        <p:nvGraphicFramePr>
          <p:cNvPr id="11" name="表 10">
            <a:extLst>
              <a:ext uri="{FF2B5EF4-FFF2-40B4-BE49-F238E27FC236}">
                <a16:creationId xmlns:a16="http://schemas.microsoft.com/office/drawing/2014/main" id="{C47377CE-3BEE-7873-99AE-62B8D0731EA9}"/>
              </a:ext>
            </a:extLst>
          </p:cNvPr>
          <p:cNvGraphicFramePr>
            <a:graphicFrameLocks noGrp="1"/>
          </p:cNvGraphicFramePr>
          <p:nvPr/>
        </p:nvGraphicFramePr>
        <p:xfrm>
          <a:off x="4838901" y="2616039"/>
          <a:ext cx="4264788" cy="1688442"/>
        </p:xfrm>
        <a:graphic>
          <a:graphicData uri="http://schemas.openxmlformats.org/drawingml/2006/table">
            <a:tbl>
              <a:tblPr firstRow="1">
                <a:tableStyleId>{93296810-A885-4BE3-A3E7-6D5BEEA58F35}</a:tableStyleId>
              </a:tblPr>
              <a:tblGrid>
                <a:gridCol w="591755">
                  <a:extLst>
                    <a:ext uri="{9D8B030D-6E8A-4147-A177-3AD203B41FA5}">
                      <a16:colId xmlns:a16="http://schemas.microsoft.com/office/drawing/2014/main" val="1167038926"/>
                    </a:ext>
                  </a:extLst>
                </a:gridCol>
                <a:gridCol w="808463">
                  <a:extLst>
                    <a:ext uri="{9D8B030D-6E8A-4147-A177-3AD203B41FA5}">
                      <a16:colId xmlns:a16="http://schemas.microsoft.com/office/drawing/2014/main" val="464318491"/>
                    </a:ext>
                  </a:extLst>
                </a:gridCol>
                <a:gridCol w="889969">
                  <a:extLst>
                    <a:ext uri="{9D8B030D-6E8A-4147-A177-3AD203B41FA5}">
                      <a16:colId xmlns:a16="http://schemas.microsoft.com/office/drawing/2014/main" val="4065047699"/>
                    </a:ext>
                  </a:extLst>
                </a:gridCol>
                <a:gridCol w="984899">
                  <a:extLst>
                    <a:ext uri="{9D8B030D-6E8A-4147-A177-3AD203B41FA5}">
                      <a16:colId xmlns:a16="http://schemas.microsoft.com/office/drawing/2014/main" val="2100809031"/>
                    </a:ext>
                  </a:extLst>
                </a:gridCol>
                <a:gridCol w="989702">
                  <a:extLst>
                    <a:ext uri="{9D8B030D-6E8A-4147-A177-3AD203B41FA5}">
                      <a16:colId xmlns:a16="http://schemas.microsoft.com/office/drawing/2014/main" val="1837889257"/>
                    </a:ext>
                  </a:extLst>
                </a:gridCol>
              </a:tblGrid>
              <a:tr h="241206">
                <a:tc rowSpan="2">
                  <a:txBody>
                    <a:bodyPr/>
                    <a:lstStyle/>
                    <a:p>
                      <a:pPr algn="ctr"/>
                      <a:r>
                        <a:rPr lang="ja-JP" sz="1050" kern="100" dirty="0">
                          <a:effectLst/>
                          <a:latin typeface="Meiryo UI" panose="020B0604030504040204" pitchFamily="50" charset="-128"/>
                          <a:ea typeface="Meiryo UI" panose="020B0604030504040204" pitchFamily="50" charset="-128"/>
                        </a:rPr>
                        <a:t>震度階</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大破の場合</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中破以下の場合</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00746762"/>
                  </a:ext>
                </a:extLst>
              </a:tr>
              <a:tr h="241206">
                <a:tc vMerge="1">
                  <a:txBody>
                    <a:bodyPr/>
                    <a:lstStyle/>
                    <a:p>
                      <a:endParaRPr kumimoji="1" lang="ja-JP" altLang="en-US"/>
                    </a:p>
                  </a:txBody>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木造建物</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非木造建物</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木造建物</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非木造建物</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775967970"/>
                  </a:ext>
                </a:extLst>
              </a:tr>
              <a:tr h="241206">
                <a:tc>
                  <a:txBody>
                    <a:bodyPr/>
                    <a:lstStyle/>
                    <a:p>
                      <a:pPr algn="ctr"/>
                      <a:r>
                        <a:rPr lang="en-US" sz="1050" kern="100" dirty="0">
                          <a:effectLst/>
                          <a:latin typeface="Meiryo UI" panose="020B0604030504040204" pitchFamily="50" charset="-128"/>
                          <a:ea typeface="Meiryo UI" panose="020B0604030504040204" pitchFamily="50" charset="-128"/>
                        </a:rPr>
                        <a:t>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dirty="0">
                          <a:effectLst/>
                          <a:latin typeface="Meiryo UI" panose="020B0604030504040204" pitchFamily="50" charset="-128"/>
                          <a:ea typeface="Meiryo UI" panose="020B0604030504040204" pitchFamily="50" charset="-128"/>
                        </a:rPr>
                        <a:t>0.0776%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50" kern="100">
                          <a:effectLst/>
                          <a:latin typeface="Meiryo UI" panose="020B0604030504040204" pitchFamily="50" charset="-128"/>
                          <a:ea typeface="Meiryo UI" panose="020B0604030504040204" pitchFamily="50" charset="-128"/>
                        </a:rPr>
                        <a:t>0.0476%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50" kern="100" dirty="0">
                          <a:effectLst/>
                          <a:latin typeface="Meiryo UI" panose="020B0604030504040204" pitchFamily="50" charset="-128"/>
                          <a:ea typeface="Meiryo UI" panose="020B0604030504040204" pitchFamily="50" charset="-128"/>
                        </a:rPr>
                        <a:t>0.00270%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50" kern="100" dirty="0">
                          <a:effectLst/>
                          <a:latin typeface="Meiryo UI" panose="020B0604030504040204" pitchFamily="50" charset="-128"/>
                          <a:ea typeface="Meiryo UI" panose="020B0604030504040204" pitchFamily="50" charset="-128"/>
                        </a:rPr>
                        <a:t>0.000164%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579017"/>
                  </a:ext>
                </a:extLst>
              </a:tr>
              <a:tr h="241206">
                <a:tc>
                  <a:txBody>
                    <a:bodyPr/>
                    <a:lstStyle/>
                    <a:p>
                      <a:pPr algn="ctr"/>
                      <a:r>
                        <a:rPr lang="en-US" sz="1050" kern="100">
                          <a:effectLst/>
                          <a:latin typeface="Meiryo UI" panose="020B0604030504040204" pitchFamily="50" charset="-128"/>
                          <a:ea typeface="Meiryo UI" panose="020B0604030504040204" pitchFamily="50" charset="-128"/>
                        </a:rPr>
                        <a:t>6</a:t>
                      </a:r>
                      <a:r>
                        <a:rPr lang="ja-JP" sz="1050" kern="100">
                          <a:effectLst/>
                          <a:latin typeface="Meiryo UI" panose="020B0604030504040204" pitchFamily="50" charset="-128"/>
                          <a:ea typeface="Meiryo UI" panose="020B0604030504040204" pitchFamily="50" charset="-128"/>
                        </a:rPr>
                        <a:t>強</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dirty="0">
                          <a:effectLst/>
                          <a:latin typeface="Meiryo UI" panose="020B0604030504040204" pitchFamily="50" charset="-128"/>
                          <a:ea typeface="Meiryo UI" panose="020B0604030504040204" pitchFamily="50" charset="-128"/>
                        </a:rPr>
                        <a:t>0.0542%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0.0351%</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0.00188%</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0.000121%</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4111565582"/>
                  </a:ext>
                </a:extLst>
              </a:tr>
              <a:tr h="241206">
                <a:tc>
                  <a:txBody>
                    <a:bodyPr/>
                    <a:lstStyle/>
                    <a:p>
                      <a:pPr algn="ctr"/>
                      <a:r>
                        <a:rPr lang="en-US" sz="1050" kern="100">
                          <a:effectLst/>
                          <a:latin typeface="Meiryo UI" panose="020B0604030504040204" pitchFamily="50" charset="-128"/>
                          <a:ea typeface="Meiryo UI" panose="020B0604030504040204" pitchFamily="50" charset="-128"/>
                        </a:rPr>
                        <a:t>6</a:t>
                      </a:r>
                      <a:r>
                        <a:rPr lang="ja-JP" sz="1050" kern="100">
                          <a:effectLst/>
                          <a:latin typeface="Meiryo UI" panose="020B0604030504040204" pitchFamily="50" charset="-128"/>
                          <a:ea typeface="Meiryo UI" panose="020B0604030504040204" pitchFamily="50" charset="-128"/>
                        </a:rPr>
                        <a:t>弱</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a:effectLst/>
                          <a:latin typeface="Meiryo UI" panose="020B0604030504040204" pitchFamily="50" charset="-128"/>
                          <a:ea typeface="Meiryo UI" panose="020B0604030504040204" pitchFamily="50" charset="-128"/>
                        </a:rPr>
                        <a:t>0.0249%</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0.0198%</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0.000865%</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0.0000682%</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2293948278"/>
                  </a:ext>
                </a:extLst>
              </a:tr>
              <a:tr h="241206">
                <a:tc>
                  <a:txBody>
                    <a:bodyPr/>
                    <a:lstStyle/>
                    <a:p>
                      <a:pPr algn="ctr"/>
                      <a:r>
                        <a:rPr lang="en-US" sz="1050" kern="100">
                          <a:effectLst/>
                          <a:latin typeface="Meiryo UI" panose="020B0604030504040204" pitchFamily="50" charset="-128"/>
                          <a:ea typeface="Meiryo UI" panose="020B0604030504040204" pitchFamily="50" charset="-128"/>
                        </a:rPr>
                        <a:t>5</a:t>
                      </a:r>
                      <a:r>
                        <a:rPr lang="ja-JP" sz="1050" kern="100">
                          <a:effectLst/>
                          <a:latin typeface="Meiryo UI" panose="020B0604030504040204" pitchFamily="50" charset="-128"/>
                          <a:ea typeface="Meiryo UI" panose="020B0604030504040204" pitchFamily="50" charset="-128"/>
                        </a:rPr>
                        <a:t>強</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a:effectLst/>
                          <a:latin typeface="Meiryo UI" panose="020B0604030504040204" pitchFamily="50" charset="-128"/>
                          <a:ea typeface="Meiryo UI" panose="020B0604030504040204" pitchFamily="50" charset="-128"/>
                        </a:rPr>
                        <a:t>0.0117%</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0.000407%</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0.0000404%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1360804128"/>
                  </a:ext>
                </a:extLst>
              </a:tr>
              <a:tr h="241206">
                <a:tc>
                  <a:txBody>
                    <a:bodyPr/>
                    <a:lstStyle/>
                    <a:p>
                      <a:pPr algn="ctr"/>
                      <a:r>
                        <a:rPr lang="en-US" sz="1050" kern="100">
                          <a:effectLst/>
                          <a:latin typeface="Meiryo UI" panose="020B0604030504040204" pitchFamily="50" charset="-128"/>
                          <a:ea typeface="Meiryo UI" panose="020B0604030504040204" pitchFamily="50" charset="-128"/>
                        </a:rPr>
                        <a:t>5</a:t>
                      </a:r>
                      <a:r>
                        <a:rPr lang="ja-JP" sz="1050" kern="100">
                          <a:effectLst/>
                          <a:latin typeface="Meiryo UI" panose="020B0604030504040204" pitchFamily="50" charset="-128"/>
                          <a:ea typeface="Meiryo UI" panose="020B0604030504040204" pitchFamily="50" charset="-128"/>
                        </a:rPr>
                        <a:t>弱</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dirty="0">
                          <a:effectLst/>
                          <a:latin typeface="Meiryo UI" panose="020B0604030504040204" pitchFamily="50" charset="-128"/>
                          <a:ea typeface="Meiryo UI" panose="020B0604030504040204" pitchFamily="50" charset="-128"/>
                        </a:rPr>
                        <a:t>0.00586%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0.000204%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0.0000227%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4208819801"/>
                  </a:ext>
                </a:extLst>
              </a:tr>
            </a:tbl>
          </a:graphicData>
        </a:graphic>
      </p:graphicFrame>
      <p:graphicFrame>
        <p:nvGraphicFramePr>
          <p:cNvPr id="12" name="表 11">
            <a:extLst>
              <a:ext uri="{FF2B5EF4-FFF2-40B4-BE49-F238E27FC236}">
                <a16:creationId xmlns:a16="http://schemas.microsoft.com/office/drawing/2014/main" id="{4DF6DC26-AA4E-DEB0-9F5C-801390DD3048}"/>
              </a:ext>
            </a:extLst>
          </p:cNvPr>
          <p:cNvGraphicFramePr>
            <a:graphicFrameLocks noGrp="1"/>
          </p:cNvGraphicFramePr>
          <p:nvPr>
            <p:extLst>
              <p:ext uri="{D42A27DB-BD31-4B8C-83A1-F6EECF244321}">
                <p14:modId xmlns:p14="http://schemas.microsoft.com/office/powerpoint/2010/main" val="31888475"/>
              </p:ext>
            </p:extLst>
          </p:nvPr>
        </p:nvGraphicFramePr>
        <p:xfrm>
          <a:off x="4838901" y="4635239"/>
          <a:ext cx="4264788" cy="1724821"/>
        </p:xfrm>
        <a:graphic>
          <a:graphicData uri="http://schemas.openxmlformats.org/drawingml/2006/table">
            <a:tbl>
              <a:tblPr firstRow="1">
                <a:tableStyleId>{93296810-A885-4BE3-A3E7-6D5BEEA58F35}</a:tableStyleId>
              </a:tblPr>
              <a:tblGrid>
                <a:gridCol w="602152">
                  <a:extLst>
                    <a:ext uri="{9D8B030D-6E8A-4147-A177-3AD203B41FA5}">
                      <a16:colId xmlns:a16="http://schemas.microsoft.com/office/drawing/2014/main" val="2124133706"/>
                    </a:ext>
                  </a:extLst>
                </a:gridCol>
                <a:gridCol w="751310">
                  <a:extLst>
                    <a:ext uri="{9D8B030D-6E8A-4147-A177-3AD203B41FA5}">
                      <a16:colId xmlns:a16="http://schemas.microsoft.com/office/drawing/2014/main" val="3077117644"/>
                    </a:ext>
                  </a:extLst>
                </a:gridCol>
                <a:gridCol w="952553">
                  <a:extLst>
                    <a:ext uri="{9D8B030D-6E8A-4147-A177-3AD203B41FA5}">
                      <a16:colId xmlns:a16="http://schemas.microsoft.com/office/drawing/2014/main" val="3411106751"/>
                    </a:ext>
                  </a:extLst>
                </a:gridCol>
                <a:gridCol w="939138">
                  <a:extLst>
                    <a:ext uri="{9D8B030D-6E8A-4147-A177-3AD203B41FA5}">
                      <a16:colId xmlns:a16="http://schemas.microsoft.com/office/drawing/2014/main" val="3885021663"/>
                    </a:ext>
                  </a:extLst>
                </a:gridCol>
                <a:gridCol w="1019635">
                  <a:extLst>
                    <a:ext uri="{9D8B030D-6E8A-4147-A177-3AD203B41FA5}">
                      <a16:colId xmlns:a16="http://schemas.microsoft.com/office/drawing/2014/main" val="839408321"/>
                    </a:ext>
                  </a:extLst>
                </a:gridCol>
              </a:tblGrid>
              <a:tr h="246403">
                <a:tc rowSpan="2">
                  <a:txBody>
                    <a:bodyPr/>
                    <a:lstStyle/>
                    <a:p>
                      <a:pPr algn="ctr"/>
                      <a:r>
                        <a:rPr lang="ja-JP" sz="1050" kern="100" dirty="0">
                          <a:effectLst/>
                          <a:latin typeface="Meiryo UI" panose="020B0604030504040204" pitchFamily="50" charset="-128"/>
                          <a:ea typeface="Meiryo UI" panose="020B0604030504040204" pitchFamily="50" charset="-128"/>
                        </a:rPr>
                        <a:t>震度階</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R w="12700" cap="flat" cmpd="sng" algn="ctr">
                      <a:solidFill>
                        <a:schemeClr val="bg1"/>
                      </a:solidFill>
                      <a:prstDash val="solid"/>
                      <a:round/>
                      <a:headEnd type="none" w="med" len="med"/>
                      <a:tailEnd type="none" w="med" len="med"/>
                    </a:lnR>
                  </a:tcPr>
                </a:tc>
                <a:tc gridSpan="2">
                  <a:txBody>
                    <a:bodyPr/>
                    <a:lstStyle/>
                    <a:p>
                      <a:pPr algn="ctr"/>
                      <a:r>
                        <a:rPr lang="ja-JP" sz="1050" kern="100" dirty="0">
                          <a:effectLst/>
                          <a:latin typeface="Meiryo UI" panose="020B0604030504040204" pitchFamily="50" charset="-128"/>
                          <a:ea typeface="Meiryo UI" panose="020B0604030504040204" pitchFamily="50" charset="-128"/>
                        </a:rPr>
                        <a:t>大破の場合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lang="ja-JP" sz="1050" kern="100" dirty="0">
                          <a:effectLst/>
                          <a:latin typeface="Meiryo UI" panose="020B0604030504040204" pitchFamily="50" charset="-128"/>
                          <a:ea typeface="Meiryo UI" panose="020B0604030504040204" pitchFamily="50" charset="-128"/>
                        </a:rPr>
                        <a:t>中破以下の場合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705064689"/>
                  </a:ext>
                </a:extLst>
              </a:tr>
              <a:tr h="246403">
                <a:tc vMerge="1">
                  <a:txBody>
                    <a:bodyPr/>
                    <a:lstStyle/>
                    <a:p>
                      <a:endParaRPr kumimoji="1" lang="ja-JP" altLang="en-US"/>
                    </a:p>
                  </a:txBody>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負傷者率</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重傷者率</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負傷者率</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50" b="1" kern="100" dirty="0">
                          <a:solidFill>
                            <a:schemeClr val="bg1"/>
                          </a:solidFill>
                          <a:effectLst/>
                          <a:latin typeface="Meiryo UI" panose="020B0604030504040204" pitchFamily="50" charset="-128"/>
                          <a:ea typeface="Meiryo UI" panose="020B0604030504040204" pitchFamily="50" charset="-128"/>
                        </a:rPr>
                        <a:t>重傷者率</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906528508"/>
                  </a:ext>
                </a:extLst>
              </a:tr>
              <a:tr h="246403">
                <a:tc>
                  <a:txBody>
                    <a:bodyPr/>
                    <a:lstStyle/>
                    <a:p>
                      <a:pPr algn="ctr"/>
                      <a:r>
                        <a:rPr lang="en-US" sz="1050" kern="100">
                          <a:effectLst/>
                          <a:latin typeface="Meiryo UI" panose="020B0604030504040204" pitchFamily="50" charset="-128"/>
                          <a:ea typeface="Meiryo UI" panose="020B0604030504040204" pitchFamily="50" charset="-128"/>
                        </a:rPr>
                        <a:t>7</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dirty="0">
                          <a:effectLst/>
                          <a:latin typeface="Meiryo UI" panose="020B0604030504040204" pitchFamily="50" charset="-128"/>
                          <a:ea typeface="Meiryo UI" panose="020B0604030504040204" pitchFamily="50" charset="-128"/>
                        </a:rPr>
                        <a:t>1.76%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50" kern="100" dirty="0">
                          <a:effectLst/>
                          <a:latin typeface="Meiryo UI" panose="020B0604030504040204" pitchFamily="50" charset="-128"/>
                          <a:ea typeface="Meiryo UI" panose="020B0604030504040204" pitchFamily="50" charset="-128"/>
                        </a:rPr>
                        <a:t>0.194%</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50" kern="100" dirty="0">
                          <a:effectLst/>
                          <a:latin typeface="Meiryo UI" panose="020B0604030504040204" pitchFamily="50" charset="-128"/>
                          <a:ea typeface="Meiryo UI" panose="020B0604030504040204" pitchFamily="50" charset="-128"/>
                        </a:rPr>
                        <a:t>0.0613%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50" kern="100" dirty="0">
                          <a:effectLst/>
                          <a:latin typeface="Meiryo UI" panose="020B0604030504040204" pitchFamily="50" charset="-128"/>
                          <a:ea typeface="Meiryo UI" panose="020B0604030504040204" pitchFamily="50" charset="-128"/>
                        </a:rPr>
                        <a:t>0.00675%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5502312"/>
                  </a:ext>
                </a:extLst>
              </a:tr>
              <a:tr h="246403">
                <a:tc>
                  <a:txBody>
                    <a:bodyPr/>
                    <a:lstStyle/>
                    <a:p>
                      <a:pPr algn="ctr"/>
                      <a:r>
                        <a:rPr lang="en-US" sz="1050" kern="100">
                          <a:effectLst/>
                          <a:latin typeface="Meiryo UI" panose="020B0604030504040204" pitchFamily="50" charset="-128"/>
                          <a:ea typeface="Meiryo UI" panose="020B0604030504040204" pitchFamily="50" charset="-128"/>
                        </a:rPr>
                        <a:t>6</a:t>
                      </a:r>
                      <a:r>
                        <a:rPr lang="ja-JP" sz="1050" kern="100">
                          <a:effectLst/>
                          <a:latin typeface="Meiryo UI" panose="020B0604030504040204" pitchFamily="50" charset="-128"/>
                          <a:ea typeface="Meiryo UI" panose="020B0604030504040204" pitchFamily="50" charset="-128"/>
                        </a:rPr>
                        <a:t>強</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dirty="0">
                          <a:effectLst/>
                          <a:latin typeface="Meiryo UI" panose="020B0604030504040204" pitchFamily="50" charset="-128"/>
                          <a:ea typeface="Meiryo UI" panose="020B0604030504040204" pitchFamily="50" charset="-128"/>
                        </a:rPr>
                        <a:t>1.23%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0.135%</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0.0428%</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0.00471%</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3039961794"/>
                  </a:ext>
                </a:extLst>
              </a:tr>
              <a:tr h="246403">
                <a:tc>
                  <a:txBody>
                    <a:bodyPr/>
                    <a:lstStyle/>
                    <a:p>
                      <a:pPr algn="ctr"/>
                      <a:r>
                        <a:rPr lang="en-US" sz="1050" kern="100">
                          <a:effectLst/>
                          <a:latin typeface="Meiryo UI" panose="020B0604030504040204" pitchFamily="50" charset="-128"/>
                          <a:ea typeface="Meiryo UI" panose="020B0604030504040204" pitchFamily="50" charset="-128"/>
                        </a:rPr>
                        <a:t>6</a:t>
                      </a:r>
                      <a:r>
                        <a:rPr lang="ja-JP" sz="1050" kern="100">
                          <a:effectLst/>
                          <a:latin typeface="Meiryo UI" panose="020B0604030504040204" pitchFamily="50" charset="-128"/>
                          <a:ea typeface="Meiryo UI" panose="020B0604030504040204" pitchFamily="50" charset="-128"/>
                        </a:rPr>
                        <a:t>弱</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a:effectLst/>
                          <a:latin typeface="Meiryo UI" panose="020B0604030504040204" pitchFamily="50" charset="-128"/>
                          <a:ea typeface="Meiryo UI" panose="020B0604030504040204" pitchFamily="50" charset="-128"/>
                        </a:rPr>
                        <a:t>0.566%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0.0623%</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0.0197%</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0.00216%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68297255"/>
                  </a:ext>
                </a:extLst>
              </a:tr>
              <a:tr h="246403">
                <a:tc>
                  <a:txBody>
                    <a:bodyPr/>
                    <a:lstStyle/>
                    <a:p>
                      <a:pPr algn="ctr"/>
                      <a:r>
                        <a:rPr lang="en-US" sz="1050" kern="100">
                          <a:effectLst/>
                          <a:latin typeface="Meiryo UI" panose="020B0604030504040204" pitchFamily="50" charset="-128"/>
                          <a:ea typeface="Meiryo UI" panose="020B0604030504040204" pitchFamily="50" charset="-128"/>
                        </a:rPr>
                        <a:t>5</a:t>
                      </a:r>
                      <a:r>
                        <a:rPr lang="ja-JP" sz="1050" kern="100">
                          <a:effectLst/>
                          <a:latin typeface="Meiryo UI" panose="020B0604030504040204" pitchFamily="50" charset="-128"/>
                          <a:ea typeface="Meiryo UI" panose="020B0604030504040204" pitchFamily="50" charset="-128"/>
                        </a:rPr>
                        <a:t>強</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a:effectLst/>
                          <a:latin typeface="Meiryo UI" panose="020B0604030504040204" pitchFamily="50" charset="-128"/>
                          <a:ea typeface="Meiryo UI" panose="020B0604030504040204" pitchFamily="50" charset="-128"/>
                        </a:rPr>
                        <a:t>0.266%</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0.00926%</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0.00102%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995956562"/>
                  </a:ext>
                </a:extLst>
              </a:tr>
              <a:tr h="246403">
                <a:tc>
                  <a:txBody>
                    <a:bodyPr/>
                    <a:lstStyle/>
                    <a:p>
                      <a:pPr algn="ctr"/>
                      <a:r>
                        <a:rPr lang="en-US" sz="1050" kern="100" dirty="0">
                          <a:effectLst/>
                          <a:latin typeface="Meiryo UI" panose="020B0604030504040204" pitchFamily="50" charset="-128"/>
                          <a:ea typeface="Meiryo UI" panose="020B0604030504040204" pitchFamily="50" charset="-128"/>
                        </a:rPr>
                        <a:t>5</a:t>
                      </a:r>
                      <a:r>
                        <a:rPr lang="ja-JP" sz="1050" kern="100" dirty="0">
                          <a:effectLst/>
                          <a:latin typeface="Meiryo UI" panose="020B0604030504040204" pitchFamily="50" charset="-128"/>
                          <a:ea typeface="Meiryo UI" panose="020B0604030504040204" pitchFamily="50" charset="-128"/>
                        </a:rPr>
                        <a:t>弱</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50" kern="100">
                          <a:effectLst/>
                          <a:latin typeface="Meiryo UI" panose="020B0604030504040204" pitchFamily="50" charset="-128"/>
                          <a:ea typeface="Meiryo UI" panose="020B0604030504040204" pitchFamily="50" charset="-128"/>
                        </a:rPr>
                        <a:t>0.133%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a:effectLst/>
                          <a:latin typeface="Meiryo UI" panose="020B0604030504040204" pitchFamily="50" charset="-128"/>
                          <a:ea typeface="Meiryo UI" panose="020B0604030504040204" pitchFamily="50" charset="-128"/>
                        </a:rPr>
                        <a:t>0.00463%</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50" kern="100" dirty="0">
                          <a:effectLst/>
                          <a:latin typeface="Meiryo UI" panose="020B0604030504040204" pitchFamily="50" charset="-128"/>
                          <a:ea typeface="Meiryo UI" panose="020B0604030504040204" pitchFamily="50" charset="-128"/>
                        </a:rPr>
                        <a:t>0.000509%</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2838476020"/>
                  </a:ext>
                </a:extLst>
              </a:tr>
            </a:tbl>
          </a:graphicData>
        </a:graphic>
      </p:graphicFrame>
      <p:sp>
        <p:nvSpPr>
          <p:cNvPr id="14" name="正方形/長方形 13">
            <a:extLst>
              <a:ext uri="{FF2B5EF4-FFF2-40B4-BE49-F238E27FC236}">
                <a16:creationId xmlns:a16="http://schemas.microsoft.com/office/drawing/2014/main" id="{8CA6347A-B869-A2AD-C6D4-951EA7BE7299}"/>
              </a:ext>
            </a:extLst>
          </p:cNvPr>
          <p:cNvSpPr/>
          <p:nvPr/>
        </p:nvSpPr>
        <p:spPr>
          <a:xfrm>
            <a:off x="4838901" y="2341459"/>
            <a:ext cx="2557800" cy="294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屋内落下物による死者率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0D2F193-770D-E2AF-58C1-D695CC5722C3}"/>
              </a:ext>
            </a:extLst>
          </p:cNvPr>
          <p:cNvSpPr/>
          <p:nvPr/>
        </p:nvSpPr>
        <p:spPr>
          <a:xfrm>
            <a:off x="4838901" y="4355720"/>
            <a:ext cx="1977906"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屋内落下物による負傷者率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9519603-18DD-427C-A37E-C708AF5C8A22}"/>
              </a:ext>
            </a:extLst>
          </p:cNvPr>
          <p:cNvSpPr/>
          <p:nvPr/>
        </p:nvSpPr>
        <p:spPr>
          <a:xfrm>
            <a:off x="748146" y="3261577"/>
            <a:ext cx="4172989" cy="420961"/>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スクロール: 横 16">
            <a:extLst>
              <a:ext uri="{FF2B5EF4-FFF2-40B4-BE49-F238E27FC236}">
                <a16:creationId xmlns:a16="http://schemas.microsoft.com/office/drawing/2014/main" id="{FB65C02A-FB3C-492F-86FB-66C675228E99}"/>
              </a:ext>
            </a:extLst>
          </p:cNvPr>
          <p:cNvSpPr/>
          <p:nvPr/>
        </p:nvSpPr>
        <p:spPr>
          <a:xfrm>
            <a:off x="4733458" y="2023407"/>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8" name="スクロール: 横 17">
            <a:extLst>
              <a:ext uri="{FF2B5EF4-FFF2-40B4-BE49-F238E27FC236}">
                <a16:creationId xmlns:a16="http://schemas.microsoft.com/office/drawing/2014/main" id="{2671079F-A8E4-4F52-A2BE-25CD11973E74}"/>
              </a:ext>
            </a:extLst>
          </p:cNvPr>
          <p:cNvSpPr/>
          <p:nvPr/>
        </p:nvSpPr>
        <p:spPr>
          <a:xfrm>
            <a:off x="3924537" y="6416958"/>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転倒防止対策の向上により変化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FE65D65D-A0B0-4C60-AC10-5ABF25C6DD01}"/>
              </a:ext>
            </a:extLst>
          </p:cNvPr>
          <p:cNvSpPr/>
          <p:nvPr/>
        </p:nvSpPr>
        <p:spPr>
          <a:xfrm>
            <a:off x="3358343" y="5416357"/>
            <a:ext cx="1497183" cy="420961"/>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A51DB06-7107-4961-8675-798307943355}"/>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10545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8101-C0DC-7A43-DC41-855ED35CF1A1}"/>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C2EB3191-8964-3336-C984-09571855D970}"/>
              </a:ext>
            </a:extLst>
          </p:cNvPr>
          <p:cNvSpPr/>
          <p:nvPr/>
        </p:nvSpPr>
        <p:spPr>
          <a:xfrm>
            <a:off x="67629" y="2107201"/>
            <a:ext cx="4737858" cy="4623799"/>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228A995-4280-D608-3DC1-700C56499DE8}"/>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EFDC024F-696E-7F49-6464-B5CDDA8D67F2}"/>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32</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D700A4FC-5344-E903-516C-7A8995DAFB10}"/>
              </a:ext>
            </a:extLst>
          </p:cNvPr>
          <p:cNvSpPr/>
          <p:nvPr/>
        </p:nvSpPr>
        <p:spPr>
          <a:xfrm>
            <a:off x="119194" y="431762"/>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51E8697-B013-7F34-71EB-7F7907C86265}"/>
              </a:ext>
            </a:extLst>
          </p:cNvPr>
          <p:cNvSpPr/>
          <p:nvPr/>
        </p:nvSpPr>
        <p:spPr>
          <a:xfrm>
            <a:off x="220794" y="702630"/>
            <a:ext cx="591584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2.3</a:t>
            </a:r>
            <a:r>
              <a:rPr kumimoji="1" lang="ja-JP" altLang="en-US" dirty="0">
                <a:solidFill>
                  <a:schemeClr val="tx1"/>
                </a:solidFill>
                <a:latin typeface="Meiryo UI" panose="020B0604030504040204" pitchFamily="50" charset="-128"/>
                <a:ea typeface="Meiryo UI" panose="020B0604030504040204" pitchFamily="50" charset="-128"/>
              </a:rPr>
              <a:t> 屋内落下物による被害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1DF3A3E5-CDFC-0835-8822-B4F9D79C3E93}"/>
              </a:ext>
            </a:extLst>
          </p:cNvPr>
          <p:cNvSpPr/>
          <p:nvPr/>
        </p:nvSpPr>
        <p:spPr>
          <a:xfrm>
            <a:off x="827716" y="6501454"/>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死者数予測フロー</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2013</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A77B602A-5DCE-9CBE-DB62-1A20364402AC}"/>
              </a:ext>
            </a:extLst>
          </p:cNvPr>
          <p:cNvSpPr/>
          <p:nvPr/>
        </p:nvSpPr>
        <p:spPr>
          <a:xfrm>
            <a:off x="67629" y="1087772"/>
            <a:ext cx="8853912" cy="688336"/>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屋内落下物（屋内ガラス含む）による被害は、</a:t>
            </a:r>
            <a:r>
              <a:rPr kumimoji="1" lang="ja-JP" altLang="en-US" dirty="0">
                <a:solidFill>
                  <a:srgbClr val="FF0000"/>
                </a:solidFill>
                <a:latin typeface="Meiryo UI" panose="020B0604030504040204" pitchFamily="50" charset="-128"/>
                <a:ea typeface="Meiryo UI" panose="020B0604030504040204" pitchFamily="50" charset="-128"/>
              </a:rPr>
              <a:t>建物被害予測結果</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屋内滞留人口</a:t>
            </a:r>
            <a:r>
              <a:rPr kumimoji="1" lang="ja-JP" altLang="en-US" dirty="0">
                <a:latin typeface="Meiryo UI" panose="020B0604030504040204" pitchFamily="50" charset="-128"/>
                <a:ea typeface="Meiryo UI" panose="020B0604030504040204" pitchFamily="50" charset="-128"/>
              </a:rPr>
              <a:t>より、</a:t>
            </a:r>
            <a:r>
              <a:rPr kumimoji="1" lang="ja-JP" altLang="en-US" dirty="0">
                <a:solidFill>
                  <a:srgbClr val="FF0000"/>
                </a:solidFill>
                <a:latin typeface="Meiryo UI" panose="020B0604030504040204" pitchFamily="50" charset="-128"/>
                <a:ea typeface="Meiryo UI" panose="020B0604030504040204" pitchFamily="50" charset="-128"/>
              </a:rPr>
              <a:t>死傷者数</a:t>
            </a:r>
            <a:r>
              <a:rPr kumimoji="1" lang="ja-JP" altLang="en-US" dirty="0">
                <a:latin typeface="Meiryo UI" panose="020B0604030504040204" pitchFamily="50" charset="-128"/>
                <a:ea typeface="Meiryo UI" panose="020B0604030504040204" pitchFamily="50" charset="-128"/>
              </a:rPr>
              <a:t>を算出。</a:t>
            </a:r>
            <a:endParaRPr kumimoji="1" lang="en-US" altLang="ja-JP" dirty="0">
              <a:latin typeface="Meiryo UI" panose="020B0604030504040204" pitchFamily="50" charset="-128"/>
              <a:ea typeface="Meiryo UI" panose="020B0604030504040204" pitchFamily="50" charset="-128"/>
            </a:endParaRPr>
          </a:p>
        </p:txBody>
      </p:sp>
      <p:sp>
        <p:nvSpPr>
          <p:cNvPr id="18" name="スクロール: 横 17">
            <a:extLst>
              <a:ext uri="{FF2B5EF4-FFF2-40B4-BE49-F238E27FC236}">
                <a16:creationId xmlns:a16="http://schemas.microsoft.com/office/drawing/2014/main" id="{C9F9FA7C-A00C-489B-A0F7-07C1A55796F5}"/>
              </a:ext>
            </a:extLst>
          </p:cNvPr>
          <p:cNvSpPr/>
          <p:nvPr/>
        </p:nvSpPr>
        <p:spPr>
          <a:xfrm>
            <a:off x="3924537" y="6416958"/>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転倒防止対策の向上により変化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pic>
        <p:nvPicPr>
          <p:cNvPr id="20" name="図 19" descr="タイムライン&#10;&#10;AI によって生成されたコンテンツは間違っている可能性があります。">
            <a:extLst>
              <a:ext uri="{FF2B5EF4-FFF2-40B4-BE49-F238E27FC236}">
                <a16:creationId xmlns:a16="http://schemas.microsoft.com/office/drawing/2014/main" id="{31E7DA1D-33E7-4424-B3E6-D8EFC8333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20" y="2167289"/>
            <a:ext cx="4505303" cy="4351561"/>
          </a:xfrm>
          <a:prstGeom prst="rect">
            <a:avLst/>
          </a:prstGeom>
        </p:spPr>
      </p:pic>
      <p:sp>
        <p:nvSpPr>
          <p:cNvPr id="16" name="正方形/長方形 15">
            <a:extLst>
              <a:ext uri="{FF2B5EF4-FFF2-40B4-BE49-F238E27FC236}">
                <a16:creationId xmlns:a16="http://schemas.microsoft.com/office/drawing/2014/main" id="{6C0EE20A-12E9-46F9-8739-80744200E47F}"/>
              </a:ext>
            </a:extLst>
          </p:cNvPr>
          <p:cNvSpPr/>
          <p:nvPr/>
        </p:nvSpPr>
        <p:spPr>
          <a:xfrm>
            <a:off x="723207" y="3319768"/>
            <a:ext cx="4051307" cy="420961"/>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328C41D-730A-4E28-AF0B-9C1EC1D57D66}"/>
              </a:ext>
            </a:extLst>
          </p:cNvPr>
          <p:cNvSpPr/>
          <p:nvPr/>
        </p:nvSpPr>
        <p:spPr>
          <a:xfrm>
            <a:off x="3332754" y="5397108"/>
            <a:ext cx="1334620" cy="807700"/>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22" name="表 21">
            <a:extLst>
              <a:ext uri="{FF2B5EF4-FFF2-40B4-BE49-F238E27FC236}">
                <a16:creationId xmlns:a16="http://schemas.microsoft.com/office/drawing/2014/main" id="{EDF9A3A5-06B9-4E84-8167-EBFC621225F0}"/>
              </a:ext>
            </a:extLst>
          </p:cNvPr>
          <p:cNvGraphicFramePr>
            <a:graphicFrameLocks noGrp="1"/>
          </p:cNvGraphicFramePr>
          <p:nvPr>
            <p:extLst>
              <p:ext uri="{D42A27DB-BD31-4B8C-83A1-F6EECF244321}">
                <p14:modId xmlns:p14="http://schemas.microsoft.com/office/powerpoint/2010/main" val="3346309312"/>
              </p:ext>
            </p:extLst>
          </p:nvPr>
        </p:nvGraphicFramePr>
        <p:xfrm>
          <a:off x="4898848" y="2132132"/>
          <a:ext cx="3993692" cy="1202418"/>
        </p:xfrm>
        <a:graphic>
          <a:graphicData uri="http://schemas.openxmlformats.org/drawingml/2006/table">
            <a:tbl>
              <a:tblPr firstRow="1">
                <a:tableStyleId>{93296810-A885-4BE3-A3E7-6D5BEEA58F35}</a:tableStyleId>
              </a:tblPr>
              <a:tblGrid>
                <a:gridCol w="522489">
                  <a:extLst>
                    <a:ext uri="{9D8B030D-6E8A-4147-A177-3AD203B41FA5}">
                      <a16:colId xmlns:a16="http://schemas.microsoft.com/office/drawing/2014/main" val="1167038926"/>
                    </a:ext>
                  </a:extLst>
                </a:gridCol>
                <a:gridCol w="796583">
                  <a:extLst>
                    <a:ext uri="{9D8B030D-6E8A-4147-A177-3AD203B41FA5}">
                      <a16:colId xmlns:a16="http://schemas.microsoft.com/office/drawing/2014/main" val="464318491"/>
                    </a:ext>
                  </a:extLst>
                </a:gridCol>
                <a:gridCol w="762000">
                  <a:extLst>
                    <a:ext uri="{9D8B030D-6E8A-4147-A177-3AD203B41FA5}">
                      <a16:colId xmlns:a16="http://schemas.microsoft.com/office/drawing/2014/main" val="4065047699"/>
                    </a:ext>
                  </a:extLst>
                </a:gridCol>
                <a:gridCol w="868680">
                  <a:extLst>
                    <a:ext uri="{9D8B030D-6E8A-4147-A177-3AD203B41FA5}">
                      <a16:colId xmlns:a16="http://schemas.microsoft.com/office/drawing/2014/main" val="2100809031"/>
                    </a:ext>
                  </a:extLst>
                </a:gridCol>
                <a:gridCol w="1043940">
                  <a:extLst>
                    <a:ext uri="{9D8B030D-6E8A-4147-A177-3AD203B41FA5}">
                      <a16:colId xmlns:a16="http://schemas.microsoft.com/office/drawing/2014/main" val="1837889257"/>
                    </a:ext>
                  </a:extLst>
                </a:gridCol>
              </a:tblGrid>
              <a:tr h="171774">
                <a:tc rowSpan="2">
                  <a:txBody>
                    <a:bodyPr/>
                    <a:lstStyle/>
                    <a:p>
                      <a:pPr algn="ctr"/>
                      <a:r>
                        <a:rPr lang="ja-JP" sz="1000" kern="100" dirty="0">
                          <a:effectLst/>
                          <a:latin typeface="Meiryo UI" panose="020B0604030504040204" pitchFamily="50" charset="-128"/>
                          <a:ea typeface="Meiryo UI" panose="020B0604030504040204" pitchFamily="50" charset="-128"/>
                        </a:rPr>
                        <a:t>震度階</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a:txBody>
                    <a:bodyPr/>
                    <a:lstStyle/>
                    <a:p>
                      <a:pPr algn="ctr"/>
                      <a:r>
                        <a:rPr lang="ja-JP" sz="1000" kern="100" dirty="0">
                          <a:effectLst/>
                          <a:latin typeface="Meiryo UI" panose="020B0604030504040204" pitchFamily="50" charset="-128"/>
                          <a:ea typeface="Meiryo UI" panose="020B0604030504040204" pitchFamily="50" charset="-128"/>
                        </a:rPr>
                        <a:t>大破の場合</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lang="ja-JP" sz="1000" kern="100" dirty="0">
                          <a:effectLst/>
                          <a:latin typeface="Meiryo UI" panose="020B0604030504040204" pitchFamily="50" charset="-128"/>
                          <a:ea typeface="Meiryo UI" panose="020B0604030504040204" pitchFamily="50" charset="-128"/>
                        </a:rPr>
                        <a:t>中破以下の場合</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00746762"/>
                  </a:ext>
                </a:extLst>
              </a:tr>
              <a:tr h="171774">
                <a:tc vMerge="1">
                  <a:txBody>
                    <a:bodyPr/>
                    <a:lstStyle/>
                    <a:p>
                      <a:endParaRPr kumimoji="1" lang="ja-JP" altLang="en-US"/>
                    </a:p>
                  </a:txBody>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木造建物</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非木造建物</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木造建物</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非木造建物</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775967970"/>
                  </a:ext>
                </a:extLst>
              </a:tr>
              <a:tr h="171774">
                <a:tc>
                  <a:txBody>
                    <a:bodyPr/>
                    <a:lstStyle/>
                    <a:p>
                      <a:pPr algn="ctr"/>
                      <a:r>
                        <a:rPr lang="en-US" sz="1000" kern="100">
                          <a:effectLst/>
                          <a:latin typeface="Meiryo UI" panose="020B0604030504040204" pitchFamily="50" charset="-128"/>
                          <a:ea typeface="Meiryo UI" panose="020B0604030504040204" pitchFamily="50" charset="-128"/>
                        </a:rPr>
                        <a:t>7</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dirty="0">
                          <a:effectLst/>
                          <a:latin typeface="Meiryo UI" panose="020B0604030504040204" pitchFamily="50" charset="-128"/>
                          <a:ea typeface="Meiryo UI" panose="020B0604030504040204" pitchFamily="50" charset="-128"/>
                        </a:rPr>
                        <a:t>0.0776%</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00" kern="100" dirty="0">
                          <a:effectLst/>
                          <a:latin typeface="Meiryo UI" panose="020B0604030504040204" pitchFamily="50" charset="-128"/>
                          <a:ea typeface="Meiryo UI" panose="020B0604030504040204" pitchFamily="50" charset="-128"/>
                        </a:rPr>
                        <a:t>0.0476%</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00" kern="100" dirty="0">
                          <a:effectLst/>
                          <a:latin typeface="Meiryo UI" panose="020B0604030504040204" pitchFamily="50" charset="-128"/>
                          <a:ea typeface="Meiryo UI" panose="020B0604030504040204" pitchFamily="50" charset="-128"/>
                        </a:rPr>
                        <a:t>0.00270%</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00" kern="100" dirty="0">
                          <a:effectLst/>
                          <a:latin typeface="Meiryo UI" panose="020B0604030504040204" pitchFamily="50" charset="-128"/>
                          <a:ea typeface="Meiryo UI" panose="020B0604030504040204" pitchFamily="50" charset="-128"/>
                        </a:rPr>
                        <a:t>0.000164%</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579017"/>
                  </a:ext>
                </a:extLst>
              </a:tr>
              <a:tr h="171774">
                <a:tc>
                  <a:txBody>
                    <a:bodyPr/>
                    <a:lstStyle/>
                    <a:p>
                      <a:pPr algn="ctr"/>
                      <a:r>
                        <a:rPr lang="en-US" sz="1000" kern="100" dirty="0">
                          <a:effectLst/>
                          <a:latin typeface="Meiryo UI" panose="020B0604030504040204" pitchFamily="50" charset="-128"/>
                          <a:ea typeface="Meiryo UI" panose="020B0604030504040204" pitchFamily="50" charset="-128"/>
                        </a:rPr>
                        <a:t>6</a:t>
                      </a:r>
                      <a:r>
                        <a:rPr lang="ja-JP" sz="1000" kern="100" dirty="0">
                          <a:effectLst/>
                          <a:latin typeface="Meiryo UI" panose="020B0604030504040204" pitchFamily="50" charset="-128"/>
                          <a:ea typeface="Meiryo UI" panose="020B0604030504040204" pitchFamily="50" charset="-128"/>
                        </a:rPr>
                        <a:t>強</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dirty="0">
                          <a:effectLst/>
                          <a:latin typeface="Meiryo UI" panose="020B0604030504040204" pitchFamily="50" charset="-128"/>
                          <a:ea typeface="Meiryo UI" panose="020B0604030504040204" pitchFamily="50" charset="-128"/>
                        </a:rPr>
                        <a:t>0.0542%</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0.0351%</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0.00188%</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a:effectLst/>
                          <a:latin typeface="Meiryo UI" panose="020B0604030504040204" pitchFamily="50" charset="-128"/>
                          <a:ea typeface="Meiryo UI" panose="020B0604030504040204" pitchFamily="50" charset="-128"/>
                        </a:rPr>
                        <a:t>0.000121%</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4111565582"/>
                  </a:ext>
                </a:extLst>
              </a:tr>
              <a:tr h="171774">
                <a:tc>
                  <a:txBody>
                    <a:bodyPr/>
                    <a:lstStyle/>
                    <a:p>
                      <a:pPr algn="ctr"/>
                      <a:r>
                        <a:rPr lang="en-US" sz="1000" kern="100">
                          <a:effectLst/>
                          <a:latin typeface="Meiryo UI" panose="020B0604030504040204" pitchFamily="50" charset="-128"/>
                          <a:ea typeface="Meiryo UI" panose="020B0604030504040204" pitchFamily="50" charset="-128"/>
                        </a:rPr>
                        <a:t>6</a:t>
                      </a:r>
                      <a:r>
                        <a:rPr lang="ja-JP" sz="1000" kern="100">
                          <a:effectLst/>
                          <a:latin typeface="Meiryo UI" panose="020B0604030504040204" pitchFamily="50" charset="-128"/>
                          <a:ea typeface="Meiryo UI" panose="020B0604030504040204" pitchFamily="50" charset="-128"/>
                        </a:rPr>
                        <a:t>弱</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dirty="0">
                          <a:effectLst/>
                          <a:latin typeface="Meiryo UI" panose="020B0604030504040204" pitchFamily="50" charset="-128"/>
                          <a:ea typeface="Meiryo UI" panose="020B0604030504040204" pitchFamily="50" charset="-128"/>
                        </a:rPr>
                        <a:t>0.0249%</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0.0198%</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0.000865%</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a:effectLst/>
                          <a:latin typeface="Meiryo UI" panose="020B0604030504040204" pitchFamily="50" charset="-128"/>
                          <a:ea typeface="Meiryo UI" panose="020B0604030504040204" pitchFamily="50" charset="-128"/>
                        </a:rPr>
                        <a:t>0.0000682%</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2293948278"/>
                  </a:ext>
                </a:extLst>
              </a:tr>
              <a:tr h="171774">
                <a:tc>
                  <a:txBody>
                    <a:bodyPr/>
                    <a:lstStyle/>
                    <a:p>
                      <a:pPr algn="ctr"/>
                      <a:r>
                        <a:rPr lang="en-US" sz="1000" kern="100">
                          <a:effectLst/>
                          <a:latin typeface="Meiryo UI" panose="020B0604030504040204" pitchFamily="50" charset="-128"/>
                          <a:ea typeface="Meiryo UI" panose="020B0604030504040204" pitchFamily="50" charset="-128"/>
                        </a:rPr>
                        <a:t>5</a:t>
                      </a:r>
                      <a:r>
                        <a:rPr lang="ja-JP" sz="1000" kern="100">
                          <a:effectLst/>
                          <a:latin typeface="Meiryo UI" panose="020B0604030504040204" pitchFamily="50" charset="-128"/>
                          <a:ea typeface="Meiryo UI" panose="020B0604030504040204" pitchFamily="50" charset="-128"/>
                        </a:rPr>
                        <a:t>強</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dirty="0">
                          <a:effectLst/>
                          <a:latin typeface="Meiryo UI" panose="020B0604030504040204" pitchFamily="50" charset="-128"/>
                          <a:ea typeface="Meiryo UI" panose="020B0604030504040204" pitchFamily="50" charset="-128"/>
                        </a:rPr>
                        <a:t>0.0117%</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0.000407%</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0.0000404%</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1360804128"/>
                  </a:ext>
                </a:extLst>
              </a:tr>
              <a:tr h="171774">
                <a:tc>
                  <a:txBody>
                    <a:bodyPr/>
                    <a:lstStyle/>
                    <a:p>
                      <a:pPr algn="ctr"/>
                      <a:r>
                        <a:rPr lang="en-US" sz="1000" kern="100">
                          <a:effectLst/>
                          <a:latin typeface="Meiryo UI" panose="020B0604030504040204" pitchFamily="50" charset="-128"/>
                          <a:ea typeface="Meiryo UI" panose="020B0604030504040204" pitchFamily="50" charset="-128"/>
                        </a:rPr>
                        <a:t>5</a:t>
                      </a:r>
                      <a:r>
                        <a:rPr lang="ja-JP" sz="1000" kern="100">
                          <a:effectLst/>
                          <a:latin typeface="Meiryo UI" panose="020B0604030504040204" pitchFamily="50" charset="-128"/>
                          <a:ea typeface="Meiryo UI" panose="020B0604030504040204" pitchFamily="50" charset="-128"/>
                        </a:rPr>
                        <a:t>弱</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dirty="0">
                          <a:effectLst/>
                          <a:latin typeface="Meiryo UI" panose="020B0604030504040204" pitchFamily="50" charset="-128"/>
                          <a:ea typeface="Meiryo UI" panose="020B0604030504040204" pitchFamily="50" charset="-128"/>
                        </a:rPr>
                        <a:t>0.00586%</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a:effectLst/>
                          <a:latin typeface="Meiryo UI" panose="020B0604030504040204" pitchFamily="50" charset="-128"/>
                          <a:ea typeface="Meiryo UI" panose="020B0604030504040204" pitchFamily="50" charset="-128"/>
                        </a:rPr>
                        <a:t>0%</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0.000204%</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0.0000227%</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4208819801"/>
                  </a:ext>
                </a:extLst>
              </a:tr>
            </a:tbl>
          </a:graphicData>
        </a:graphic>
      </p:graphicFrame>
      <p:graphicFrame>
        <p:nvGraphicFramePr>
          <p:cNvPr id="23" name="表 22">
            <a:extLst>
              <a:ext uri="{FF2B5EF4-FFF2-40B4-BE49-F238E27FC236}">
                <a16:creationId xmlns:a16="http://schemas.microsoft.com/office/drawing/2014/main" id="{723839F4-5103-4504-90BB-45F83F386542}"/>
              </a:ext>
            </a:extLst>
          </p:cNvPr>
          <p:cNvGraphicFramePr>
            <a:graphicFrameLocks noGrp="1"/>
          </p:cNvGraphicFramePr>
          <p:nvPr>
            <p:extLst>
              <p:ext uri="{D42A27DB-BD31-4B8C-83A1-F6EECF244321}">
                <p14:modId xmlns:p14="http://schemas.microsoft.com/office/powerpoint/2010/main" val="3657545743"/>
              </p:ext>
            </p:extLst>
          </p:nvPr>
        </p:nvGraphicFramePr>
        <p:xfrm>
          <a:off x="4898848" y="3710743"/>
          <a:ext cx="4007258" cy="1186283"/>
        </p:xfrm>
        <a:graphic>
          <a:graphicData uri="http://schemas.openxmlformats.org/drawingml/2006/table">
            <a:tbl>
              <a:tblPr firstRow="1">
                <a:tableStyleId>{93296810-A885-4BE3-A3E7-6D5BEEA58F35}</a:tableStyleId>
              </a:tblPr>
              <a:tblGrid>
                <a:gridCol w="551414">
                  <a:extLst>
                    <a:ext uri="{9D8B030D-6E8A-4147-A177-3AD203B41FA5}">
                      <a16:colId xmlns:a16="http://schemas.microsoft.com/office/drawing/2014/main" val="2124133706"/>
                    </a:ext>
                  </a:extLst>
                </a:gridCol>
                <a:gridCol w="863961">
                  <a:extLst>
                    <a:ext uri="{9D8B030D-6E8A-4147-A177-3AD203B41FA5}">
                      <a16:colId xmlns:a16="http://schemas.microsoft.com/office/drawing/2014/main" val="3077117644"/>
                    </a:ext>
                  </a:extLst>
                </a:gridCol>
                <a:gridCol w="863961">
                  <a:extLst>
                    <a:ext uri="{9D8B030D-6E8A-4147-A177-3AD203B41FA5}">
                      <a16:colId xmlns:a16="http://schemas.microsoft.com/office/drawing/2014/main" val="3411106751"/>
                    </a:ext>
                  </a:extLst>
                </a:gridCol>
                <a:gridCol w="863961">
                  <a:extLst>
                    <a:ext uri="{9D8B030D-6E8A-4147-A177-3AD203B41FA5}">
                      <a16:colId xmlns:a16="http://schemas.microsoft.com/office/drawing/2014/main" val="3885021663"/>
                    </a:ext>
                  </a:extLst>
                </a:gridCol>
                <a:gridCol w="863961">
                  <a:extLst>
                    <a:ext uri="{9D8B030D-6E8A-4147-A177-3AD203B41FA5}">
                      <a16:colId xmlns:a16="http://schemas.microsoft.com/office/drawing/2014/main" val="839408321"/>
                    </a:ext>
                  </a:extLst>
                </a:gridCol>
              </a:tblGrid>
              <a:tr h="169469">
                <a:tc rowSpan="2">
                  <a:txBody>
                    <a:bodyPr/>
                    <a:lstStyle/>
                    <a:p>
                      <a:pPr algn="ctr"/>
                      <a:r>
                        <a:rPr lang="ja-JP" sz="1000" kern="100" dirty="0">
                          <a:effectLst/>
                          <a:latin typeface="Meiryo UI" panose="020B0604030504040204" pitchFamily="50" charset="-128"/>
                          <a:ea typeface="Meiryo UI" panose="020B0604030504040204" pitchFamily="50" charset="-128"/>
                        </a:rPr>
                        <a:t>震度階</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gridSpan="2">
                  <a:txBody>
                    <a:bodyPr/>
                    <a:lstStyle/>
                    <a:p>
                      <a:pPr algn="ctr"/>
                      <a:r>
                        <a:rPr lang="ja-JP" sz="1000" kern="100" dirty="0">
                          <a:effectLst/>
                          <a:latin typeface="Meiryo UI" panose="020B0604030504040204" pitchFamily="50" charset="-128"/>
                          <a:ea typeface="Meiryo UI" panose="020B0604030504040204" pitchFamily="50" charset="-128"/>
                        </a:rPr>
                        <a:t>大破の場合</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lang="ja-JP" sz="1000" kern="100" dirty="0">
                          <a:effectLst/>
                          <a:latin typeface="Meiryo UI" panose="020B0604030504040204" pitchFamily="50" charset="-128"/>
                          <a:ea typeface="Meiryo UI" panose="020B0604030504040204" pitchFamily="50" charset="-128"/>
                        </a:rPr>
                        <a:t>中破以下の場合</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705064689"/>
                  </a:ext>
                </a:extLst>
              </a:tr>
              <a:tr h="169469">
                <a:tc vMerge="1">
                  <a:txBody>
                    <a:bodyPr/>
                    <a:lstStyle/>
                    <a:p>
                      <a:endParaRPr kumimoji="1" lang="ja-JP" altLang="en-US"/>
                    </a:p>
                  </a:txBody>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負傷者率</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重傷者率</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負傷者率</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重傷者率</a:t>
                      </a:r>
                      <a:endParaRPr lang="ja-JP" sz="10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906528508"/>
                  </a:ext>
                </a:extLst>
              </a:tr>
              <a:tr h="169469">
                <a:tc>
                  <a:txBody>
                    <a:bodyPr/>
                    <a:lstStyle/>
                    <a:p>
                      <a:pPr algn="ctr"/>
                      <a:r>
                        <a:rPr lang="en-US" sz="1000" kern="100">
                          <a:effectLst/>
                          <a:latin typeface="Meiryo UI" panose="020B0604030504040204" pitchFamily="50" charset="-128"/>
                          <a:ea typeface="Meiryo UI" panose="020B0604030504040204" pitchFamily="50" charset="-128"/>
                        </a:rPr>
                        <a:t>7</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a:effectLst/>
                          <a:latin typeface="Meiryo UI" panose="020B0604030504040204" pitchFamily="50" charset="-128"/>
                          <a:ea typeface="Meiryo UI" panose="020B0604030504040204" pitchFamily="50" charset="-128"/>
                        </a:rPr>
                        <a:t>1.76%</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00" kern="100" dirty="0">
                          <a:effectLst/>
                          <a:latin typeface="Meiryo UI" panose="020B0604030504040204" pitchFamily="50" charset="-128"/>
                          <a:ea typeface="Meiryo UI" panose="020B0604030504040204" pitchFamily="50" charset="-128"/>
                        </a:rPr>
                        <a:t>0.194%</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00" kern="100">
                          <a:effectLst/>
                          <a:latin typeface="Meiryo UI" panose="020B0604030504040204" pitchFamily="50" charset="-128"/>
                          <a:ea typeface="Meiryo UI" panose="020B0604030504040204" pitchFamily="50" charset="-128"/>
                        </a:rPr>
                        <a:t>0.0613%</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lang="en-US" sz="1000" kern="100" dirty="0">
                          <a:effectLst/>
                          <a:latin typeface="Meiryo UI" panose="020B0604030504040204" pitchFamily="50" charset="-128"/>
                          <a:ea typeface="Meiryo UI" panose="020B0604030504040204" pitchFamily="50" charset="-128"/>
                        </a:rPr>
                        <a:t>0.00675%</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5502312"/>
                  </a:ext>
                </a:extLst>
              </a:tr>
              <a:tr h="169469">
                <a:tc>
                  <a:txBody>
                    <a:bodyPr/>
                    <a:lstStyle/>
                    <a:p>
                      <a:pPr algn="ctr"/>
                      <a:r>
                        <a:rPr lang="en-US" sz="1000" kern="100">
                          <a:effectLst/>
                          <a:latin typeface="Meiryo UI" panose="020B0604030504040204" pitchFamily="50" charset="-128"/>
                          <a:ea typeface="Meiryo UI" panose="020B0604030504040204" pitchFamily="50" charset="-128"/>
                        </a:rPr>
                        <a:t>6</a:t>
                      </a:r>
                      <a:r>
                        <a:rPr lang="ja-JP" sz="1000" kern="100">
                          <a:effectLst/>
                          <a:latin typeface="Meiryo UI" panose="020B0604030504040204" pitchFamily="50" charset="-128"/>
                          <a:ea typeface="Meiryo UI" panose="020B0604030504040204" pitchFamily="50" charset="-128"/>
                        </a:rPr>
                        <a:t>強</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dirty="0">
                          <a:effectLst/>
                          <a:latin typeface="Meiryo UI" panose="020B0604030504040204" pitchFamily="50" charset="-128"/>
                          <a:ea typeface="Meiryo UI" panose="020B0604030504040204" pitchFamily="50" charset="-128"/>
                        </a:rPr>
                        <a:t>1.23%</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0.135%</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0.0428%</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0.00471%</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3039961794"/>
                  </a:ext>
                </a:extLst>
              </a:tr>
              <a:tr h="169469">
                <a:tc>
                  <a:txBody>
                    <a:bodyPr/>
                    <a:lstStyle/>
                    <a:p>
                      <a:pPr algn="ctr"/>
                      <a:r>
                        <a:rPr lang="en-US" sz="1000" kern="100">
                          <a:effectLst/>
                          <a:latin typeface="Meiryo UI" panose="020B0604030504040204" pitchFamily="50" charset="-128"/>
                          <a:ea typeface="Meiryo UI" panose="020B0604030504040204" pitchFamily="50" charset="-128"/>
                        </a:rPr>
                        <a:t>6</a:t>
                      </a:r>
                      <a:r>
                        <a:rPr lang="ja-JP" sz="1000" kern="100">
                          <a:effectLst/>
                          <a:latin typeface="Meiryo UI" panose="020B0604030504040204" pitchFamily="50" charset="-128"/>
                          <a:ea typeface="Meiryo UI" panose="020B0604030504040204" pitchFamily="50" charset="-128"/>
                        </a:rPr>
                        <a:t>弱</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a:effectLst/>
                          <a:latin typeface="Meiryo UI" panose="020B0604030504040204" pitchFamily="50" charset="-128"/>
                          <a:ea typeface="Meiryo UI" panose="020B0604030504040204" pitchFamily="50" charset="-128"/>
                        </a:rPr>
                        <a:t>0.566%</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0.0623%</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0.0197%</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0.00216%</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68297255"/>
                  </a:ext>
                </a:extLst>
              </a:tr>
              <a:tr h="169469">
                <a:tc>
                  <a:txBody>
                    <a:bodyPr/>
                    <a:lstStyle/>
                    <a:p>
                      <a:pPr algn="ctr"/>
                      <a:r>
                        <a:rPr lang="en-US" sz="1000" kern="100">
                          <a:effectLst/>
                          <a:latin typeface="Meiryo UI" panose="020B0604030504040204" pitchFamily="50" charset="-128"/>
                          <a:ea typeface="Meiryo UI" panose="020B0604030504040204" pitchFamily="50" charset="-128"/>
                        </a:rPr>
                        <a:t>5</a:t>
                      </a:r>
                      <a:r>
                        <a:rPr lang="ja-JP" sz="1000" kern="100">
                          <a:effectLst/>
                          <a:latin typeface="Meiryo UI" panose="020B0604030504040204" pitchFamily="50" charset="-128"/>
                          <a:ea typeface="Meiryo UI" panose="020B0604030504040204" pitchFamily="50" charset="-128"/>
                        </a:rPr>
                        <a:t>強</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a:effectLst/>
                          <a:latin typeface="Meiryo UI" panose="020B0604030504040204" pitchFamily="50" charset="-128"/>
                          <a:ea typeface="Meiryo UI" panose="020B0604030504040204" pitchFamily="50" charset="-128"/>
                        </a:rPr>
                        <a:t>0.266%</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0.00926%</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0.00102%</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995956562"/>
                  </a:ext>
                </a:extLst>
              </a:tr>
              <a:tr h="169469">
                <a:tc>
                  <a:txBody>
                    <a:bodyPr/>
                    <a:lstStyle/>
                    <a:p>
                      <a:pPr algn="ctr"/>
                      <a:r>
                        <a:rPr lang="en-US" sz="1000" kern="100" dirty="0">
                          <a:effectLst/>
                          <a:latin typeface="Meiryo UI" panose="020B0604030504040204" pitchFamily="50" charset="-128"/>
                          <a:ea typeface="Meiryo UI" panose="020B0604030504040204" pitchFamily="50" charset="-128"/>
                        </a:rPr>
                        <a:t>5</a:t>
                      </a:r>
                      <a:r>
                        <a:rPr lang="ja-JP" sz="1000" kern="100" dirty="0">
                          <a:effectLst/>
                          <a:latin typeface="Meiryo UI" panose="020B0604030504040204" pitchFamily="50" charset="-128"/>
                          <a:ea typeface="Meiryo UI" panose="020B0604030504040204" pitchFamily="50" charset="-128"/>
                        </a:rPr>
                        <a:t>弱</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a:effectLst/>
                          <a:latin typeface="Meiryo UI" panose="020B0604030504040204" pitchFamily="50" charset="-128"/>
                          <a:ea typeface="Meiryo UI" panose="020B0604030504040204" pitchFamily="50" charset="-128"/>
                        </a:rPr>
                        <a:t>0.133%</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a:effectLst/>
                          <a:latin typeface="Meiryo UI" panose="020B0604030504040204" pitchFamily="50" charset="-128"/>
                          <a:ea typeface="Meiryo UI" panose="020B0604030504040204" pitchFamily="50" charset="-128"/>
                        </a:rPr>
                        <a:t>0%</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0.00463%</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lang="en-US" sz="1000" kern="100" dirty="0">
                          <a:effectLst/>
                          <a:latin typeface="Meiryo UI" panose="020B0604030504040204" pitchFamily="50" charset="-128"/>
                          <a:ea typeface="Meiryo UI" panose="020B0604030504040204" pitchFamily="50" charset="-128"/>
                        </a:rPr>
                        <a:t>0.000509%</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2838476020"/>
                  </a:ext>
                </a:extLst>
              </a:tr>
            </a:tbl>
          </a:graphicData>
        </a:graphic>
      </p:graphicFrame>
      <p:sp>
        <p:nvSpPr>
          <p:cNvPr id="24" name="正方形/長方形 23">
            <a:extLst>
              <a:ext uri="{FF2B5EF4-FFF2-40B4-BE49-F238E27FC236}">
                <a16:creationId xmlns:a16="http://schemas.microsoft.com/office/drawing/2014/main" id="{50DFF6A3-F69C-433D-848C-82213F5D673F}"/>
              </a:ext>
            </a:extLst>
          </p:cNvPr>
          <p:cNvSpPr/>
          <p:nvPr/>
        </p:nvSpPr>
        <p:spPr>
          <a:xfrm>
            <a:off x="4856041" y="1880030"/>
            <a:ext cx="1851680" cy="294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屋内落下物による死者率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6AA83865-AC78-4E75-830D-7D5C43375585}"/>
              </a:ext>
            </a:extLst>
          </p:cNvPr>
          <p:cNvSpPr/>
          <p:nvPr/>
        </p:nvSpPr>
        <p:spPr>
          <a:xfrm>
            <a:off x="4856041" y="3467466"/>
            <a:ext cx="2019320" cy="23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屋内落下物による負傷者率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26" name="表 25">
            <a:extLst>
              <a:ext uri="{FF2B5EF4-FFF2-40B4-BE49-F238E27FC236}">
                <a16:creationId xmlns:a16="http://schemas.microsoft.com/office/drawing/2014/main" id="{1D141AD0-810C-42DC-913B-78E8A362D977}"/>
              </a:ext>
            </a:extLst>
          </p:cNvPr>
          <p:cNvGraphicFramePr>
            <a:graphicFrameLocks noGrp="1"/>
          </p:cNvGraphicFramePr>
          <p:nvPr>
            <p:extLst>
              <p:ext uri="{D42A27DB-BD31-4B8C-83A1-F6EECF244321}">
                <p14:modId xmlns:p14="http://schemas.microsoft.com/office/powerpoint/2010/main" val="776759642"/>
              </p:ext>
            </p:extLst>
          </p:nvPr>
        </p:nvGraphicFramePr>
        <p:xfrm>
          <a:off x="4898848" y="5242803"/>
          <a:ext cx="4007258" cy="1101360"/>
        </p:xfrm>
        <a:graphic>
          <a:graphicData uri="http://schemas.openxmlformats.org/drawingml/2006/table">
            <a:tbl>
              <a:tblPr firstRow="1">
                <a:tableStyleId>{93296810-A885-4BE3-A3E7-6D5BEEA58F35}</a:tableStyleId>
              </a:tblPr>
              <a:tblGrid>
                <a:gridCol w="625652">
                  <a:extLst>
                    <a:ext uri="{9D8B030D-6E8A-4147-A177-3AD203B41FA5}">
                      <a16:colId xmlns:a16="http://schemas.microsoft.com/office/drawing/2014/main" val="2124133706"/>
                    </a:ext>
                  </a:extLst>
                </a:gridCol>
                <a:gridCol w="1114472">
                  <a:extLst>
                    <a:ext uri="{9D8B030D-6E8A-4147-A177-3AD203B41FA5}">
                      <a16:colId xmlns:a16="http://schemas.microsoft.com/office/drawing/2014/main" val="3077117644"/>
                    </a:ext>
                  </a:extLst>
                </a:gridCol>
                <a:gridCol w="1133567">
                  <a:extLst>
                    <a:ext uri="{9D8B030D-6E8A-4147-A177-3AD203B41FA5}">
                      <a16:colId xmlns:a16="http://schemas.microsoft.com/office/drawing/2014/main" val="3411106751"/>
                    </a:ext>
                  </a:extLst>
                </a:gridCol>
                <a:gridCol w="1133567">
                  <a:extLst>
                    <a:ext uri="{9D8B030D-6E8A-4147-A177-3AD203B41FA5}">
                      <a16:colId xmlns:a16="http://schemas.microsoft.com/office/drawing/2014/main" val="434170381"/>
                    </a:ext>
                  </a:extLst>
                </a:gridCol>
              </a:tblGrid>
              <a:tr h="183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050" kern="100" dirty="0">
                          <a:effectLst/>
                          <a:latin typeface="Meiryo UI" panose="020B0604030504040204" pitchFamily="50" charset="-128"/>
                          <a:ea typeface="Meiryo UI" panose="020B0604030504040204" pitchFamily="50" charset="-128"/>
                        </a:rPr>
                        <a:t>震度階</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tcPr>
                </a:tc>
                <a:tc>
                  <a:txBody>
                    <a:bodyPr/>
                    <a:lstStyle/>
                    <a:p>
                      <a:pPr algn="ctr"/>
                      <a:r>
                        <a:rPr lang="ja-JP" altLang="en-US" sz="1050" b="1" kern="100" dirty="0">
                          <a:solidFill>
                            <a:schemeClr val="bg1"/>
                          </a:solidFill>
                          <a:effectLst/>
                          <a:latin typeface="Meiryo UI" panose="020B0604030504040204" pitchFamily="50" charset="-128"/>
                          <a:ea typeface="Meiryo UI" panose="020B0604030504040204" pitchFamily="50" charset="-128"/>
                        </a:rPr>
                        <a:t>死者</a:t>
                      </a:r>
                      <a:r>
                        <a:rPr lang="ja-JP" sz="1050" b="1" kern="100" dirty="0">
                          <a:solidFill>
                            <a:schemeClr val="bg1"/>
                          </a:solidFill>
                          <a:effectLst/>
                          <a:latin typeface="Meiryo UI" panose="020B0604030504040204" pitchFamily="50" charset="-128"/>
                          <a:ea typeface="Meiryo UI" panose="020B0604030504040204" pitchFamily="50" charset="-128"/>
                        </a:rPr>
                        <a:t>率</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altLang="en-US" sz="1050" b="1" kern="100" dirty="0">
                          <a:solidFill>
                            <a:schemeClr val="bg1"/>
                          </a:solidFill>
                          <a:effectLst/>
                          <a:latin typeface="Meiryo UI" panose="020B0604030504040204" pitchFamily="50" charset="-128"/>
                          <a:ea typeface="Meiryo UI" panose="020B0604030504040204" pitchFamily="50" charset="-128"/>
                        </a:rPr>
                        <a:t>負傷</a:t>
                      </a:r>
                      <a:r>
                        <a:rPr lang="ja-JP" sz="1050" b="1" kern="100" dirty="0">
                          <a:solidFill>
                            <a:schemeClr val="bg1"/>
                          </a:solidFill>
                          <a:effectLst/>
                          <a:latin typeface="Meiryo UI" panose="020B0604030504040204" pitchFamily="50" charset="-128"/>
                          <a:ea typeface="Meiryo UI" panose="020B0604030504040204" pitchFamily="50" charset="-128"/>
                        </a:rPr>
                        <a:t>者率</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kern="100" dirty="0">
                          <a:solidFill>
                            <a:schemeClr val="bg1"/>
                          </a:solidFill>
                          <a:effectLst/>
                          <a:latin typeface="Meiryo UI" panose="020B0604030504040204" pitchFamily="50" charset="-128"/>
                          <a:ea typeface="Meiryo UI" panose="020B0604030504040204" pitchFamily="50" charset="-128"/>
                        </a:rPr>
                        <a:t>重傷</a:t>
                      </a:r>
                      <a:r>
                        <a:rPr lang="ja-JP" altLang="ja-JP" sz="1050" b="1" kern="100" dirty="0">
                          <a:solidFill>
                            <a:schemeClr val="bg1"/>
                          </a:solidFill>
                          <a:effectLst/>
                          <a:latin typeface="Meiryo UI" panose="020B0604030504040204" pitchFamily="50" charset="-128"/>
                          <a:ea typeface="Meiryo UI" panose="020B0604030504040204" pitchFamily="50" charset="-128"/>
                        </a:rPr>
                        <a:t>者率</a:t>
                      </a:r>
                      <a:endParaRPr lang="ja-JP" alt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906528508"/>
                  </a:ext>
                </a:extLst>
              </a:tr>
              <a:tr h="183560">
                <a:tc>
                  <a:txBody>
                    <a:bodyPr/>
                    <a:lstStyle/>
                    <a:p>
                      <a:pPr algn="ctr"/>
                      <a:r>
                        <a:rPr lang="en-US" sz="1050" kern="100" dirty="0">
                          <a:effectLst/>
                          <a:latin typeface="Meiryo UI" panose="020B0604030504040204" pitchFamily="50" charset="-128"/>
                          <a:ea typeface="Meiryo UI" panose="020B0604030504040204" pitchFamily="50" charset="-128"/>
                        </a:rPr>
                        <a:t>7</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0.000299% </a:t>
                      </a:r>
                      <a:endParaRPr lang="ja-JP" alt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0.0564%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lnT w="381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0.00797%</a:t>
                      </a:r>
                      <a:endPar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62865" marR="62865" marT="0" marB="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5502312"/>
                  </a:ext>
                </a:extLst>
              </a:tr>
              <a:tr h="183560">
                <a:tc>
                  <a:txBody>
                    <a:bodyPr/>
                    <a:lstStyle/>
                    <a:p>
                      <a:pPr algn="ctr"/>
                      <a:r>
                        <a:rPr lang="en-US" sz="1050" kern="100" dirty="0">
                          <a:effectLst/>
                          <a:latin typeface="Meiryo UI" panose="020B0604030504040204" pitchFamily="50" charset="-128"/>
                          <a:ea typeface="Meiryo UI" panose="020B0604030504040204" pitchFamily="50" charset="-128"/>
                        </a:rPr>
                        <a:t>6</a:t>
                      </a:r>
                      <a:r>
                        <a:rPr lang="ja-JP" sz="1050" kern="100" dirty="0">
                          <a:effectLst/>
                          <a:latin typeface="Meiryo UI" panose="020B0604030504040204" pitchFamily="50" charset="-128"/>
                          <a:ea typeface="Meiryo UI" panose="020B0604030504040204" pitchFamily="50" charset="-128"/>
                        </a:rPr>
                        <a:t>強</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0.000259%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0.0490%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0.00691%</a:t>
                      </a:r>
                      <a:endPar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62865" marR="62865" marT="0" marB="0"/>
                </a:tc>
                <a:extLst>
                  <a:ext uri="{0D108BD9-81ED-4DB2-BD59-A6C34878D82A}">
                    <a16:rowId xmlns:a16="http://schemas.microsoft.com/office/drawing/2014/main" val="3039961794"/>
                  </a:ext>
                </a:extLst>
              </a:tr>
              <a:tr h="183560">
                <a:tc>
                  <a:txBody>
                    <a:bodyPr/>
                    <a:lstStyle/>
                    <a:p>
                      <a:pPr algn="ctr"/>
                      <a:r>
                        <a:rPr lang="en-US" sz="1050" kern="100">
                          <a:effectLst/>
                          <a:latin typeface="Meiryo UI" panose="020B0604030504040204" pitchFamily="50" charset="-128"/>
                          <a:ea typeface="Meiryo UI" panose="020B0604030504040204" pitchFamily="50" charset="-128"/>
                        </a:rPr>
                        <a:t>6</a:t>
                      </a:r>
                      <a:r>
                        <a:rPr lang="ja-JP" sz="1050" kern="100">
                          <a:effectLst/>
                          <a:latin typeface="Meiryo UI" panose="020B0604030504040204" pitchFamily="50" charset="-128"/>
                          <a:ea typeface="Meiryo UI" panose="020B0604030504040204" pitchFamily="50" charset="-128"/>
                        </a:rPr>
                        <a:t>弱</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0.000180%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0.0340%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0.00480%</a:t>
                      </a:r>
                      <a:endPar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62865" marR="62865" marT="0" marB="0"/>
                </a:tc>
                <a:extLst>
                  <a:ext uri="{0D108BD9-81ED-4DB2-BD59-A6C34878D82A}">
                    <a16:rowId xmlns:a16="http://schemas.microsoft.com/office/drawing/2014/main" val="68297255"/>
                  </a:ext>
                </a:extLst>
              </a:tr>
              <a:tr h="183560">
                <a:tc>
                  <a:txBody>
                    <a:bodyPr/>
                    <a:lstStyle/>
                    <a:p>
                      <a:pPr algn="ctr"/>
                      <a:r>
                        <a:rPr lang="en-US" sz="1050" kern="100">
                          <a:effectLst/>
                          <a:latin typeface="Meiryo UI" panose="020B0604030504040204" pitchFamily="50" charset="-128"/>
                          <a:ea typeface="Meiryo UI" panose="020B0604030504040204" pitchFamily="50" charset="-128"/>
                        </a:rPr>
                        <a:t>5</a:t>
                      </a:r>
                      <a:r>
                        <a:rPr lang="ja-JP" sz="1050" kern="100">
                          <a:effectLst/>
                          <a:latin typeface="Meiryo UI" panose="020B0604030504040204" pitchFamily="50" charset="-128"/>
                          <a:ea typeface="Meiryo UI" panose="020B0604030504040204" pitchFamily="50" charset="-128"/>
                        </a:rPr>
                        <a:t>強</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0.000101%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0.0190%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0.00269%</a:t>
                      </a:r>
                      <a:endPar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62865" marR="62865" marT="0" marB="0"/>
                </a:tc>
                <a:extLst>
                  <a:ext uri="{0D108BD9-81ED-4DB2-BD59-A6C34878D82A}">
                    <a16:rowId xmlns:a16="http://schemas.microsoft.com/office/drawing/2014/main" val="995956562"/>
                  </a:ext>
                </a:extLst>
              </a:tr>
              <a:tr h="183560">
                <a:tc>
                  <a:txBody>
                    <a:bodyPr/>
                    <a:lstStyle/>
                    <a:p>
                      <a:pPr algn="ctr"/>
                      <a:r>
                        <a:rPr lang="en-US" sz="1050" kern="100" dirty="0">
                          <a:effectLst/>
                          <a:latin typeface="Meiryo UI" panose="020B0604030504040204" pitchFamily="50" charset="-128"/>
                          <a:ea typeface="Meiryo UI" panose="020B0604030504040204" pitchFamily="50" charset="-128"/>
                        </a:rPr>
                        <a:t>5</a:t>
                      </a:r>
                      <a:r>
                        <a:rPr lang="ja-JP" sz="1050" kern="100" dirty="0">
                          <a:effectLst/>
                          <a:latin typeface="Meiryo UI" panose="020B0604030504040204" pitchFamily="50" charset="-128"/>
                          <a:ea typeface="Meiryo UI" panose="020B0604030504040204" pitchFamily="50" charset="-128"/>
                        </a:rPr>
                        <a:t>弱</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0.0000216%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algn="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0.00408%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a:solidFill>
                            <a:schemeClr val="dk1"/>
                          </a:solidFill>
                          <a:latin typeface="Meiryo UI" panose="020B0604030504040204" pitchFamily="50" charset="-128"/>
                          <a:ea typeface="Meiryo UI" panose="020B0604030504040204" pitchFamily="50" charset="-128"/>
                          <a:cs typeface="+mn-cs"/>
                        </a:rPr>
                        <a:t>0.000576%</a:t>
                      </a:r>
                      <a:endPar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txBody>
                  <a:tcPr marL="62865" marR="62865" marT="0" marB="0"/>
                </a:tc>
                <a:extLst>
                  <a:ext uri="{0D108BD9-81ED-4DB2-BD59-A6C34878D82A}">
                    <a16:rowId xmlns:a16="http://schemas.microsoft.com/office/drawing/2014/main" val="2838476020"/>
                  </a:ext>
                </a:extLst>
              </a:tr>
            </a:tbl>
          </a:graphicData>
        </a:graphic>
      </p:graphicFrame>
      <p:sp>
        <p:nvSpPr>
          <p:cNvPr id="27" name="正方形/長方形 26">
            <a:extLst>
              <a:ext uri="{FF2B5EF4-FFF2-40B4-BE49-F238E27FC236}">
                <a16:creationId xmlns:a16="http://schemas.microsoft.com/office/drawing/2014/main" id="{1724C900-5544-46DC-8319-34C28ACEA7EE}"/>
              </a:ext>
            </a:extLst>
          </p:cNvPr>
          <p:cNvSpPr/>
          <p:nvPr/>
        </p:nvSpPr>
        <p:spPr>
          <a:xfrm>
            <a:off x="4856041" y="5012285"/>
            <a:ext cx="2186960" cy="23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屋内ガラス被害による死傷者率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BFCB8254-184E-481A-97AF-DF109C26469F}"/>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
        <p:nvSpPr>
          <p:cNvPr id="17" name="スクロール: 横 16">
            <a:extLst>
              <a:ext uri="{FF2B5EF4-FFF2-40B4-BE49-F238E27FC236}">
                <a16:creationId xmlns:a16="http://schemas.microsoft.com/office/drawing/2014/main" id="{90308596-C8C9-4D1C-A76C-EAC455858A13}"/>
              </a:ext>
            </a:extLst>
          </p:cNvPr>
          <p:cNvSpPr/>
          <p:nvPr/>
        </p:nvSpPr>
        <p:spPr>
          <a:xfrm>
            <a:off x="67629" y="2069679"/>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54479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79DD7-0A22-172D-A679-01BCEFCC9CEE}"/>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434E1C5-CEDB-94F6-3B4D-C446C01B8D95}"/>
              </a:ext>
            </a:extLst>
          </p:cNvPr>
          <p:cNvSpPr/>
          <p:nvPr/>
        </p:nvSpPr>
        <p:spPr>
          <a:xfrm>
            <a:off x="413525" y="2393830"/>
            <a:ext cx="8329472" cy="1820207"/>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5198C08-DB14-B0D0-35D0-C818FEA5FC07}"/>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32D32ED0-EDEA-5AAE-4E2F-F0A7794E1AB7}"/>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33</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1180A352-E39C-1388-40D6-EC0A401B6788}"/>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8F11CFC-1737-6A34-A6E3-6A6F2DB3EA81}"/>
              </a:ext>
            </a:extLst>
          </p:cNvPr>
          <p:cNvSpPr/>
          <p:nvPr/>
        </p:nvSpPr>
        <p:spPr>
          <a:xfrm>
            <a:off x="220794" y="879903"/>
            <a:ext cx="591584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2.4</a:t>
            </a:r>
            <a:r>
              <a:rPr kumimoji="1" lang="ja-JP" altLang="en-US" dirty="0">
                <a:solidFill>
                  <a:schemeClr val="tx1"/>
                </a:solidFill>
                <a:latin typeface="Meiryo UI" panose="020B0604030504040204" pitchFamily="50" charset="-128"/>
                <a:ea typeface="Meiryo UI" panose="020B0604030504040204" pitchFamily="50" charset="-128"/>
              </a:rPr>
              <a:t> 地震火災による被害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6B9E0F1-24EA-7464-0466-EDBFDA04FDAD}"/>
              </a:ext>
            </a:extLst>
          </p:cNvPr>
          <p:cNvSpPr/>
          <p:nvPr/>
        </p:nvSpPr>
        <p:spPr>
          <a:xfrm>
            <a:off x="3415343" y="3946515"/>
            <a:ext cx="2684659" cy="312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地震火災による人的被害予測フロー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268D82C7-EE67-1D65-A801-EFE061185EF4}"/>
              </a:ext>
            </a:extLst>
          </p:cNvPr>
          <p:cNvSpPr/>
          <p:nvPr/>
        </p:nvSpPr>
        <p:spPr>
          <a:xfrm>
            <a:off x="413525" y="1276913"/>
            <a:ext cx="8317516" cy="978379"/>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地震火災による被害について、死者発生要因は</a:t>
            </a:r>
            <a:r>
              <a:rPr kumimoji="1" lang="ja-JP" altLang="en-US" dirty="0">
                <a:solidFill>
                  <a:srgbClr val="FF0000"/>
                </a:solidFill>
                <a:latin typeface="Meiryo UI" panose="020B0604030504040204" pitchFamily="50" charset="-128"/>
                <a:ea typeface="Meiryo UI" panose="020B0604030504040204" pitchFamily="50" charset="-128"/>
              </a:rPr>
              <a:t>「炎上出火家屋内からの逃げ遅れ」</a:t>
            </a:r>
            <a:r>
              <a:rPr kumimoji="1" lang="ja-JP" altLang="en-US" dirty="0">
                <a:latin typeface="Meiryo UI" panose="020B0604030504040204" pitchFamily="50" charset="-128"/>
                <a:ea typeface="Meiryo UI" panose="020B0604030504040204" pitchFamily="50" charset="-128"/>
              </a:rPr>
              <a:t>、</a:t>
            </a:r>
            <a:r>
              <a:rPr kumimoji="1" lang="ja-JP" altLang="en-US" dirty="0">
                <a:solidFill>
                  <a:srgbClr val="FF0000"/>
                </a:solidFill>
                <a:latin typeface="Meiryo UI" panose="020B0604030504040204" pitchFamily="50" charset="-128"/>
                <a:ea typeface="Meiryo UI" panose="020B0604030504040204" pitchFamily="50" charset="-128"/>
              </a:rPr>
              <a:t>「倒壊後に焼失した家屋内の救出困難者」</a:t>
            </a:r>
            <a:r>
              <a:rPr kumimoji="1" lang="ja-JP" altLang="en-US" dirty="0">
                <a:latin typeface="Meiryo UI" panose="020B0604030504040204" pitchFamily="50" charset="-128"/>
                <a:ea typeface="Meiryo UI" panose="020B0604030504040204" pitchFamily="50" charset="-128"/>
              </a:rPr>
              <a:t>、</a:t>
            </a:r>
            <a:r>
              <a:rPr kumimoji="1" lang="ja-JP" altLang="en-US" dirty="0">
                <a:solidFill>
                  <a:srgbClr val="FF0000"/>
                </a:solidFill>
                <a:latin typeface="Meiryo UI" panose="020B0604030504040204" pitchFamily="50" charset="-128"/>
                <a:ea typeface="Meiryo UI" panose="020B0604030504040204" pitchFamily="50" charset="-128"/>
              </a:rPr>
              <a:t>「延焼拡大時の逃げまどい」</a:t>
            </a:r>
            <a:r>
              <a:rPr kumimoji="1" lang="ja-JP" altLang="en-US" dirty="0">
                <a:latin typeface="Meiryo UI" panose="020B0604030504040204" pitchFamily="50" charset="-128"/>
                <a:ea typeface="Meiryo UI" panose="020B0604030504040204" pitchFamily="50" charset="-128"/>
              </a:rPr>
              <a:t>に分類し、</a:t>
            </a:r>
            <a:r>
              <a:rPr kumimoji="1" lang="ja-JP" altLang="en-US" dirty="0">
                <a:solidFill>
                  <a:srgbClr val="FF0000"/>
                </a:solidFill>
                <a:latin typeface="Meiryo UI" panose="020B0604030504040204" pitchFamily="50" charset="-128"/>
                <a:ea typeface="Meiryo UI" panose="020B0604030504040204" pitchFamily="50" charset="-128"/>
              </a:rPr>
              <a:t>火災による死者数</a:t>
            </a:r>
            <a:r>
              <a:rPr kumimoji="1" lang="ja-JP" altLang="en-US" dirty="0">
                <a:latin typeface="Meiryo UI" panose="020B0604030504040204" pitchFamily="50" charset="-128"/>
                <a:ea typeface="Meiryo UI" panose="020B0604030504040204" pitchFamily="50" charset="-128"/>
              </a:rPr>
              <a:t>を算出。</a:t>
            </a:r>
            <a:endParaRPr kumimoji="1" lang="en-US" altLang="ja-JP"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F0C40CB-EF33-91A7-99BF-59FB026D2FFA}"/>
              </a:ext>
            </a:extLst>
          </p:cNvPr>
          <p:cNvSpPr/>
          <p:nvPr/>
        </p:nvSpPr>
        <p:spPr>
          <a:xfrm>
            <a:off x="295276" y="4274526"/>
            <a:ext cx="2379531"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a:solidFill>
                  <a:schemeClr val="tx1"/>
                </a:solidFill>
                <a:latin typeface="Meiryo UI" panose="020B0604030504040204" pitchFamily="50" charset="-128"/>
                <a:ea typeface="Meiryo UI" panose="020B0604030504040204" pitchFamily="50" charset="-128"/>
              </a:rPr>
              <a:t>3</a:t>
            </a:r>
            <a:r>
              <a:rPr kumimoji="1" lang="ja-JP" altLang="en-US" sz="1200" b="1" dirty="0">
                <a:solidFill>
                  <a:schemeClr val="tx1"/>
                </a:solidFill>
                <a:latin typeface="Meiryo UI" panose="020B0604030504040204" pitchFamily="50" charset="-128"/>
                <a:ea typeface="Meiryo UI" panose="020B0604030504040204" pitchFamily="50" charset="-128"/>
              </a:rPr>
              <a:t>つの火災による死者発生シナリオ</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00AB4777-C265-F129-E5C8-535CE919BEA6}"/>
              </a:ext>
            </a:extLst>
          </p:cNvPr>
          <p:cNvPicPr>
            <a:picLocks noChangeAspect="1"/>
          </p:cNvPicPr>
          <p:nvPr/>
        </p:nvPicPr>
        <p:blipFill>
          <a:blip r:embed="rId2"/>
          <a:stretch>
            <a:fillRect/>
          </a:stretch>
        </p:blipFill>
        <p:spPr>
          <a:xfrm>
            <a:off x="946602" y="2358128"/>
            <a:ext cx="7206798" cy="1573367"/>
          </a:xfrm>
          <a:prstGeom prst="rect">
            <a:avLst/>
          </a:prstGeom>
        </p:spPr>
      </p:pic>
      <p:graphicFrame>
        <p:nvGraphicFramePr>
          <p:cNvPr id="5" name="表 4">
            <a:extLst>
              <a:ext uri="{FF2B5EF4-FFF2-40B4-BE49-F238E27FC236}">
                <a16:creationId xmlns:a16="http://schemas.microsoft.com/office/drawing/2014/main" id="{4A6C73AB-A64F-2549-D1B5-592B1B6357D0}"/>
              </a:ext>
            </a:extLst>
          </p:cNvPr>
          <p:cNvGraphicFramePr>
            <a:graphicFrameLocks noGrp="1"/>
          </p:cNvGraphicFramePr>
          <p:nvPr/>
        </p:nvGraphicFramePr>
        <p:xfrm>
          <a:off x="295276" y="4557069"/>
          <a:ext cx="5686742" cy="2082800"/>
        </p:xfrm>
        <a:graphic>
          <a:graphicData uri="http://schemas.openxmlformats.org/drawingml/2006/table">
            <a:tbl>
              <a:tblPr firstRow="1">
                <a:tableStyleId>{93296810-A885-4BE3-A3E7-6D5BEEA58F35}</a:tableStyleId>
              </a:tblPr>
              <a:tblGrid>
                <a:gridCol w="2124074">
                  <a:extLst>
                    <a:ext uri="{9D8B030D-6E8A-4147-A177-3AD203B41FA5}">
                      <a16:colId xmlns:a16="http://schemas.microsoft.com/office/drawing/2014/main" val="688079599"/>
                    </a:ext>
                  </a:extLst>
                </a:gridCol>
                <a:gridCol w="3562668">
                  <a:extLst>
                    <a:ext uri="{9D8B030D-6E8A-4147-A177-3AD203B41FA5}">
                      <a16:colId xmlns:a16="http://schemas.microsoft.com/office/drawing/2014/main" val="1849784783"/>
                    </a:ext>
                  </a:extLst>
                </a:gridCol>
              </a:tblGrid>
              <a:tr h="284480">
                <a:tc>
                  <a:txBody>
                    <a:bodyPr/>
                    <a:lstStyle/>
                    <a:p>
                      <a:pPr algn="ctr"/>
                      <a:r>
                        <a:rPr lang="ja-JP" sz="1200" kern="100" dirty="0">
                          <a:effectLst/>
                          <a:latin typeface="Meiryo UI" panose="020B0604030504040204" pitchFamily="50" charset="-128"/>
                          <a:ea typeface="Meiryo UI" panose="020B0604030504040204" pitchFamily="50" charset="-128"/>
                        </a:rPr>
                        <a:t>死者発生の要因</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備考</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564194366"/>
                  </a:ext>
                </a:extLst>
              </a:tr>
              <a:tr h="459105">
                <a:tc>
                  <a:txBody>
                    <a:bodyPr/>
                    <a:lstStyle/>
                    <a:p>
                      <a:pPr algn="just"/>
                      <a:r>
                        <a:rPr lang="ja-JP" sz="1200" kern="100" dirty="0">
                          <a:effectLst/>
                          <a:latin typeface="Meiryo UI" panose="020B0604030504040204" pitchFamily="50" charset="-128"/>
                          <a:ea typeface="Meiryo UI" panose="020B0604030504040204" pitchFamily="50" charset="-128"/>
                        </a:rPr>
                        <a:t>炎上出火家屋内からの逃げ遅れ</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ja-JP" sz="1200" kern="100" dirty="0">
                          <a:effectLst/>
                          <a:latin typeface="Meiryo UI" panose="020B0604030504040204" pitchFamily="50" charset="-128"/>
                          <a:ea typeface="Meiryo UI" panose="020B0604030504040204" pitchFamily="50" charset="-128"/>
                        </a:rPr>
                        <a:t>出火直後：突然の出火により逃げ遅れた人</a:t>
                      </a:r>
                    </a:p>
                    <a:p>
                      <a:pPr algn="just"/>
                      <a:r>
                        <a:rPr lang="ja-JP" sz="1200" kern="100" dirty="0">
                          <a:effectLst/>
                          <a:latin typeface="Meiryo UI" panose="020B0604030504040204" pitchFamily="50" charset="-128"/>
                          <a:ea typeface="Meiryo UI" panose="020B0604030504040204" pitchFamily="50" charset="-128"/>
                        </a:rPr>
                        <a:t>（揺れによる建物倒壊を伴わない）</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872180334"/>
                  </a:ext>
                </a:extLst>
              </a:tr>
              <a:tr h="790575">
                <a:tc>
                  <a:txBody>
                    <a:bodyPr/>
                    <a:lstStyle/>
                    <a:p>
                      <a:pPr algn="just"/>
                      <a:r>
                        <a:rPr lang="ja-JP" sz="1200" kern="100" dirty="0">
                          <a:effectLst/>
                          <a:latin typeface="Meiryo UI" panose="020B0604030504040204" pitchFamily="50" charset="-128"/>
                          <a:ea typeface="Meiryo UI" panose="020B0604030504040204" pitchFamily="50" charset="-128"/>
                        </a:rPr>
                        <a:t>倒壊後に焼失した家屋内の</a:t>
                      </a:r>
                    </a:p>
                    <a:p>
                      <a:pPr algn="just"/>
                      <a:r>
                        <a:rPr lang="ja-JP" sz="1200" kern="100" dirty="0">
                          <a:effectLst/>
                          <a:latin typeface="Meiryo UI" panose="020B0604030504040204" pitchFamily="50" charset="-128"/>
                          <a:ea typeface="Meiryo UI" panose="020B0604030504040204" pitchFamily="50" charset="-128"/>
                        </a:rPr>
                        <a:t>救出困難者（閉じ込め）</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ja-JP" sz="1200" kern="100" dirty="0">
                          <a:effectLst/>
                          <a:latin typeface="Meiryo UI" panose="020B0604030504040204" pitchFamily="50" charset="-128"/>
                          <a:ea typeface="Meiryo UI" panose="020B0604030504040204" pitchFamily="50" charset="-128"/>
                        </a:rPr>
                        <a:t>出火直後：揺れによる建物被害で建物内に閉じ込められた後に出火し、逃げられない人</a:t>
                      </a:r>
                    </a:p>
                    <a:p>
                      <a:pPr algn="just"/>
                      <a:r>
                        <a:rPr lang="ja-JP" sz="1200" kern="100" dirty="0">
                          <a:effectLst/>
                          <a:latin typeface="Meiryo UI" panose="020B0604030504040204" pitchFamily="50" charset="-128"/>
                          <a:ea typeface="Meiryo UI" panose="020B0604030504040204" pitchFamily="50" charset="-128"/>
                        </a:rPr>
                        <a:t>延 焼 中：揺れによる建物被害で建物内に閉じ込められた後に延焼が及び、逃げられない人</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00128680"/>
                  </a:ext>
                </a:extLst>
              </a:tr>
              <a:tr h="442595">
                <a:tc>
                  <a:txBody>
                    <a:bodyPr/>
                    <a:lstStyle/>
                    <a:p>
                      <a:pPr algn="just"/>
                      <a:r>
                        <a:rPr lang="ja-JP" sz="1200" kern="100" dirty="0">
                          <a:effectLst/>
                          <a:latin typeface="Meiryo UI" panose="020B0604030504040204" pitchFamily="50" charset="-128"/>
                          <a:ea typeface="Meiryo UI" panose="020B0604030504040204" pitchFamily="50" charset="-128"/>
                        </a:rPr>
                        <a:t>延焼拡大時の逃げまどい</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ja-JP" sz="1200" kern="100" dirty="0">
                          <a:effectLst/>
                          <a:latin typeface="Meiryo UI" panose="020B0604030504040204" pitchFamily="50" charset="-128"/>
                          <a:ea typeface="Meiryo UI" panose="020B0604030504040204" pitchFamily="50" charset="-128"/>
                        </a:rPr>
                        <a:t>延 焼 中：建物内には閉じ込められていないが、避難にとまどっている間に延焼が拡大し、巻き込まれて焼死する人</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601499098"/>
                  </a:ext>
                </a:extLst>
              </a:tr>
            </a:tbl>
          </a:graphicData>
        </a:graphic>
      </p:graphicFrame>
      <p:pic>
        <p:nvPicPr>
          <p:cNvPr id="8" name="図 7">
            <a:extLst>
              <a:ext uri="{FF2B5EF4-FFF2-40B4-BE49-F238E27FC236}">
                <a16:creationId xmlns:a16="http://schemas.microsoft.com/office/drawing/2014/main" id="{905FEA95-FDD5-B91F-9C0F-78668D988CA1}"/>
              </a:ext>
            </a:extLst>
          </p:cNvPr>
          <p:cNvPicPr>
            <a:picLocks noChangeAspect="1"/>
          </p:cNvPicPr>
          <p:nvPr/>
        </p:nvPicPr>
        <p:blipFill>
          <a:blip r:embed="rId3"/>
          <a:stretch>
            <a:fillRect/>
          </a:stretch>
        </p:blipFill>
        <p:spPr>
          <a:xfrm>
            <a:off x="6007418" y="4446001"/>
            <a:ext cx="3054032" cy="1836845"/>
          </a:xfrm>
          <a:prstGeom prst="rect">
            <a:avLst/>
          </a:prstGeom>
        </p:spPr>
      </p:pic>
      <p:sp>
        <p:nvSpPr>
          <p:cNvPr id="10" name="正方形/長方形 9">
            <a:extLst>
              <a:ext uri="{FF2B5EF4-FFF2-40B4-BE49-F238E27FC236}">
                <a16:creationId xmlns:a16="http://schemas.microsoft.com/office/drawing/2014/main" id="{9107417D-DBE5-9884-99C8-D809744B5FFE}"/>
              </a:ext>
            </a:extLst>
          </p:cNvPr>
          <p:cNvSpPr/>
          <p:nvPr/>
        </p:nvSpPr>
        <p:spPr>
          <a:xfrm>
            <a:off x="5941267" y="6318891"/>
            <a:ext cx="3251406"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世帯消失率と死者率の関係</a:t>
            </a:r>
            <a:r>
              <a:rPr kumimoji="1" lang="ja-JP" altLang="en-US" sz="1200" dirty="0">
                <a:solidFill>
                  <a:schemeClr val="tx1"/>
                </a:solidFill>
                <a:latin typeface="Meiryo UI" panose="020B0604030504040204" pitchFamily="50" charset="-128"/>
                <a:ea typeface="Meiryo UI" panose="020B0604030504040204" pitchFamily="50" charset="-128"/>
              </a:rPr>
              <a:t>（内閣府</a:t>
            </a: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AE04118C-4AB1-4D29-B4FE-C84DF4E87EA6}"/>
              </a:ext>
            </a:extLst>
          </p:cNvPr>
          <p:cNvSpPr/>
          <p:nvPr/>
        </p:nvSpPr>
        <p:spPr>
          <a:xfrm>
            <a:off x="1429789" y="2446087"/>
            <a:ext cx="6633556" cy="668493"/>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スクロール: 横 15">
            <a:extLst>
              <a:ext uri="{FF2B5EF4-FFF2-40B4-BE49-F238E27FC236}">
                <a16:creationId xmlns:a16="http://schemas.microsoft.com/office/drawing/2014/main" id="{B4734ECF-8D95-403F-8685-0BA88F6D330B}"/>
              </a:ext>
            </a:extLst>
          </p:cNvPr>
          <p:cNvSpPr/>
          <p:nvPr/>
        </p:nvSpPr>
        <p:spPr>
          <a:xfrm>
            <a:off x="7404853" y="3051230"/>
            <a:ext cx="1630810" cy="544908"/>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出火抑制による延焼面積などを変化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8" name="正方形/長方形 17">
            <a:extLst>
              <a:ext uri="{FF2B5EF4-FFF2-40B4-BE49-F238E27FC236}">
                <a16:creationId xmlns:a16="http://schemas.microsoft.com/office/drawing/2014/main" id="{1167FD78-3BB7-4F7F-8632-577BA93890E2}"/>
              </a:ext>
            </a:extLst>
          </p:cNvPr>
          <p:cNvSpPr/>
          <p:nvPr/>
        </p:nvSpPr>
        <p:spPr>
          <a:xfrm>
            <a:off x="3224717" y="5313681"/>
            <a:ext cx="1347283" cy="198119"/>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04071C4-C3F4-4C9B-B2A1-68BFA799A724}"/>
              </a:ext>
            </a:extLst>
          </p:cNvPr>
          <p:cNvSpPr/>
          <p:nvPr/>
        </p:nvSpPr>
        <p:spPr>
          <a:xfrm>
            <a:off x="3224717" y="5692324"/>
            <a:ext cx="1347283" cy="198119"/>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2AA9D40-A449-404E-A052-E5AB420E3224}"/>
              </a:ext>
            </a:extLst>
          </p:cNvPr>
          <p:cNvSpPr/>
          <p:nvPr/>
        </p:nvSpPr>
        <p:spPr>
          <a:xfrm>
            <a:off x="334197" y="6251234"/>
            <a:ext cx="829123" cy="198119"/>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B99E7E2-DD55-43AF-B261-622C02DAF141}"/>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955746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61A55-6CF8-0D30-B523-8F40EA9B7A26}"/>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E0DEA2EA-D890-8912-6E88-B3DFC9D6D1A3}"/>
              </a:ext>
            </a:extLst>
          </p:cNvPr>
          <p:cNvSpPr/>
          <p:nvPr/>
        </p:nvSpPr>
        <p:spPr>
          <a:xfrm>
            <a:off x="119195" y="2622658"/>
            <a:ext cx="4967156" cy="4171842"/>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5DBE426-0CEE-DB0C-0F1B-71C76C497333}"/>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8A3F7D2A-78A9-FCAC-1045-C812948BBA43}"/>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34</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0B7646A9-220A-DDF9-8B76-698BFA5C78E6}"/>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A59C6D9-7DEB-A778-4E77-95BF2C130EDB}"/>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2.5</a:t>
            </a:r>
            <a:r>
              <a:rPr kumimoji="1" lang="ja-JP" altLang="en-US" dirty="0">
                <a:solidFill>
                  <a:schemeClr val="tx1"/>
                </a:solidFill>
                <a:latin typeface="Meiryo UI" panose="020B0604030504040204" pitchFamily="50" charset="-128"/>
                <a:ea typeface="Meiryo UI" panose="020B0604030504040204" pitchFamily="50" charset="-128"/>
              </a:rPr>
              <a:t> 津波による被害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1D0C608-68F3-37CA-2FBC-1145295CEBDB}"/>
              </a:ext>
            </a:extLst>
          </p:cNvPr>
          <p:cNvSpPr/>
          <p:nvPr/>
        </p:nvSpPr>
        <p:spPr>
          <a:xfrm>
            <a:off x="1323217" y="6512460"/>
            <a:ext cx="2559111" cy="226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津波による人的被害予測フロー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6C5004F5-93FF-F019-F504-A7B573017D4A}"/>
              </a:ext>
            </a:extLst>
          </p:cNvPr>
          <p:cNvSpPr/>
          <p:nvPr/>
        </p:nvSpPr>
        <p:spPr>
          <a:xfrm>
            <a:off x="119194" y="1251513"/>
            <a:ext cx="8942255" cy="127070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kumimoji="1" lang="ja-JP" altLang="en-US" dirty="0">
                <a:latin typeface="Meiryo UI" panose="020B0604030504040204" pitchFamily="50" charset="-128"/>
                <a:ea typeface="Meiryo UI" panose="020B0604030504040204" pitchFamily="50" charset="-128"/>
              </a:rPr>
              <a:t>津波による被害は、津波浸水域において津波が到達する時間までに避難が完了できなかった者が津波に巻き込まれるものとし、</a:t>
            </a:r>
            <a:r>
              <a:rPr kumimoji="1" lang="ja-JP" altLang="en-US" dirty="0">
                <a:solidFill>
                  <a:srgbClr val="FF0000"/>
                </a:solidFill>
                <a:latin typeface="Meiryo UI" panose="020B0604030504040204" pitchFamily="50" charset="-128"/>
                <a:ea typeface="Meiryo UI" panose="020B0604030504040204" pitchFamily="50" charset="-128"/>
              </a:rPr>
              <a:t>浸水深</a:t>
            </a:r>
            <a:r>
              <a:rPr kumimoji="1" lang="ja-JP" altLang="en-US" dirty="0">
                <a:latin typeface="Meiryo UI" panose="020B0604030504040204" pitchFamily="50" charset="-128"/>
                <a:ea typeface="Meiryo UI" panose="020B0604030504040204" pitchFamily="50" charset="-128"/>
              </a:rPr>
              <a:t>をもとに死者数・負傷者数を算出。</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（死者数）＝（津波に巻き込まれる人数）</a:t>
            </a:r>
            <a:r>
              <a:rPr kumimoji="1" lang="en-US" altLang="ja-JP" dirty="0">
                <a:latin typeface="Meiryo UI" panose="020B0604030504040204" pitchFamily="50" charset="-128"/>
                <a:ea typeface="Meiryo UI" panose="020B0604030504040204" pitchFamily="50" charset="-128"/>
              </a:rPr>
              <a:t> × </a:t>
            </a:r>
            <a:r>
              <a:rPr kumimoji="1" lang="ja-JP" altLang="en-US" dirty="0">
                <a:latin typeface="Meiryo UI" panose="020B0604030504040204" pitchFamily="50" charset="-128"/>
                <a:ea typeface="Meiryo UI" panose="020B0604030504040204" pitchFamily="50" charset="-128"/>
              </a:rPr>
              <a:t>（浸水深別死亡率）</a:t>
            </a:r>
            <a:endParaRPr kumimoji="1" lang="en-US" altLang="ja-JP" dirty="0">
              <a:latin typeface="Meiryo UI" panose="020B0604030504040204" pitchFamily="50" charset="-128"/>
              <a:ea typeface="Meiryo UI" panose="020B0604030504040204" pitchFamily="50" charset="-128"/>
            </a:endParaRPr>
          </a:p>
          <a:p>
            <a:pPr marL="342900"/>
            <a:r>
              <a:rPr kumimoji="1" lang="ja-JP" altLang="en-US" dirty="0">
                <a:latin typeface="Meiryo UI" panose="020B0604030504040204" pitchFamily="50" charset="-128"/>
                <a:ea typeface="Meiryo UI" panose="020B0604030504040204" pitchFamily="50" charset="-128"/>
              </a:rPr>
              <a:t>（負傷者数）＝（津波に巻き込まれる人数）－（死者数）</a:t>
            </a:r>
            <a:endParaRPr kumimoji="1" lang="en-US" altLang="ja-JP" dirty="0">
              <a:latin typeface="Meiryo UI" panose="020B0604030504040204" pitchFamily="50" charset="-128"/>
              <a:ea typeface="Meiryo UI" panose="020B0604030504040204" pitchFamily="50" charset="-128"/>
            </a:endParaRPr>
          </a:p>
          <a:p>
            <a:pPr marL="342900"/>
            <a:endParaRPr kumimoji="1" lang="en-US" altLang="ja-JP" sz="14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264AE0B0-95B2-085A-50F2-6CB1426AB4B7}"/>
              </a:ext>
            </a:extLst>
          </p:cNvPr>
          <p:cNvPicPr>
            <a:picLocks noChangeAspect="1"/>
          </p:cNvPicPr>
          <p:nvPr/>
        </p:nvPicPr>
        <p:blipFill>
          <a:blip r:embed="rId2"/>
          <a:stretch>
            <a:fillRect/>
          </a:stretch>
        </p:blipFill>
        <p:spPr>
          <a:xfrm>
            <a:off x="151612" y="2734854"/>
            <a:ext cx="5104638" cy="3811649"/>
          </a:xfrm>
          <a:prstGeom prst="rect">
            <a:avLst/>
          </a:prstGeom>
        </p:spPr>
      </p:pic>
      <p:graphicFrame>
        <p:nvGraphicFramePr>
          <p:cNvPr id="3" name="表 2">
            <a:extLst>
              <a:ext uri="{FF2B5EF4-FFF2-40B4-BE49-F238E27FC236}">
                <a16:creationId xmlns:a16="http://schemas.microsoft.com/office/drawing/2014/main" id="{1297DCFD-0373-9FE5-7145-E76965FBFA46}"/>
              </a:ext>
            </a:extLst>
          </p:cNvPr>
          <p:cNvGraphicFramePr>
            <a:graphicFrameLocks noGrp="1"/>
          </p:cNvGraphicFramePr>
          <p:nvPr>
            <p:extLst>
              <p:ext uri="{D42A27DB-BD31-4B8C-83A1-F6EECF244321}">
                <p14:modId xmlns:p14="http://schemas.microsoft.com/office/powerpoint/2010/main" val="1814672132"/>
              </p:ext>
            </p:extLst>
          </p:nvPr>
        </p:nvGraphicFramePr>
        <p:xfrm>
          <a:off x="5111750" y="2886587"/>
          <a:ext cx="3949699" cy="1502300"/>
        </p:xfrm>
        <a:graphic>
          <a:graphicData uri="http://schemas.openxmlformats.org/drawingml/2006/table">
            <a:tbl>
              <a:tblPr firstRow="1" bandRow="1">
                <a:tableStyleId>{93296810-A885-4BE3-A3E7-6D5BEEA58F35}</a:tableStyleId>
              </a:tblPr>
              <a:tblGrid>
                <a:gridCol w="1125421">
                  <a:extLst>
                    <a:ext uri="{9D8B030D-6E8A-4147-A177-3AD203B41FA5}">
                      <a16:colId xmlns:a16="http://schemas.microsoft.com/office/drawing/2014/main" val="2340082627"/>
                    </a:ext>
                  </a:extLst>
                </a:gridCol>
                <a:gridCol w="994665">
                  <a:extLst>
                    <a:ext uri="{9D8B030D-6E8A-4147-A177-3AD203B41FA5}">
                      <a16:colId xmlns:a16="http://schemas.microsoft.com/office/drawing/2014/main" val="2202046876"/>
                    </a:ext>
                  </a:extLst>
                </a:gridCol>
                <a:gridCol w="1029748">
                  <a:extLst>
                    <a:ext uri="{9D8B030D-6E8A-4147-A177-3AD203B41FA5}">
                      <a16:colId xmlns:a16="http://schemas.microsoft.com/office/drawing/2014/main" val="3422380052"/>
                    </a:ext>
                  </a:extLst>
                </a:gridCol>
                <a:gridCol w="799865">
                  <a:extLst>
                    <a:ext uri="{9D8B030D-6E8A-4147-A177-3AD203B41FA5}">
                      <a16:colId xmlns:a16="http://schemas.microsoft.com/office/drawing/2014/main" val="2524149740"/>
                    </a:ext>
                  </a:extLst>
                </a:gridCol>
              </a:tblGrid>
              <a:tr h="162881">
                <a:tc rowSpan="3">
                  <a:txBody>
                    <a:bodyPr/>
                    <a:lstStyle/>
                    <a:p>
                      <a:pPr algn="ctr"/>
                      <a:r>
                        <a:rPr lang="en-US" sz="1000" kern="100" dirty="0">
                          <a:effectLst/>
                          <a:latin typeface="Meiryo UI" panose="020B0604030504040204" pitchFamily="50" charset="-128"/>
                          <a:ea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R w="12700" cap="flat" cmpd="sng" algn="ctr">
                      <a:solidFill>
                        <a:schemeClr val="bg1"/>
                      </a:solidFill>
                      <a:prstDash val="solid"/>
                      <a:round/>
                      <a:headEnd type="none" w="med" len="med"/>
                      <a:tailEnd type="none" w="med" len="med"/>
                    </a:lnR>
                  </a:tcPr>
                </a:tc>
                <a:tc gridSpan="3">
                  <a:txBody>
                    <a:bodyPr/>
                    <a:lstStyle/>
                    <a:p>
                      <a:pPr algn="ctr"/>
                      <a:r>
                        <a:rPr lang="ja-JP" sz="1000" kern="100" dirty="0">
                          <a:effectLst/>
                          <a:latin typeface="Meiryo UI" panose="020B0604030504040204" pitchFamily="50" charset="-128"/>
                          <a:ea typeface="Meiryo UI" panose="020B0604030504040204" pitchFamily="50" charset="-128"/>
                        </a:rPr>
                        <a:t>避難行動別の比率</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6099724"/>
                  </a:ext>
                </a:extLst>
              </a:tr>
              <a:tr h="162881">
                <a:tc vMerge="1">
                  <a:txBody>
                    <a:bodyPr/>
                    <a:lstStyle/>
                    <a:p>
                      <a:endParaRPr kumimoji="1" lang="ja-JP" altLang="en-US"/>
                    </a:p>
                  </a:txBody>
                  <a:tcPr/>
                </a:tc>
                <a:tc gridSpan="2">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避難する</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6"/>
                    </a:solidFill>
                  </a:tcPr>
                </a:tc>
                <a:tc hMerge="1">
                  <a:txBody>
                    <a:bodyPr/>
                    <a:lstStyle/>
                    <a:p>
                      <a:endParaRPr kumimoji="1" lang="ja-JP" altLang="en-US"/>
                    </a:p>
                  </a:txBody>
                  <a:tcPr/>
                </a:tc>
                <a:tc rowSpan="2">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切迫避難あるいは避難しない</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3080368186"/>
                  </a:ext>
                </a:extLst>
              </a:tr>
              <a:tr h="525014">
                <a:tc vMerge="1">
                  <a:txBody>
                    <a:bodyPr/>
                    <a:lstStyle/>
                    <a:p>
                      <a:endParaRPr kumimoji="1" lang="ja-JP" altLang="en-US"/>
                    </a:p>
                  </a:txBody>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すぐに避難する</a:t>
                      </a:r>
                      <a:endParaRPr lang="ja-JP" sz="1050" b="1" kern="100" dirty="0">
                        <a:solidFill>
                          <a:schemeClr val="bg1"/>
                        </a:solidFill>
                        <a:effectLst/>
                        <a:latin typeface="Meiryo UI" panose="020B0604030504040204" pitchFamily="50" charset="-128"/>
                        <a:ea typeface="Meiryo UI" panose="020B0604030504040204" pitchFamily="50" charset="-128"/>
                      </a:endParaRPr>
                    </a:p>
                    <a:p>
                      <a:pPr algn="ctr"/>
                      <a:r>
                        <a:rPr lang="ja-JP" sz="1000" b="1" kern="100" dirty="0">
                          <a:solidFill>
                            <a:schemeClr val="bg1"/>
                          </a:solidFill>
                          <a:effectLst/>
                          <a:latin typeface="Meiryo UI" panose="020B0604030504040204" pitchFamily="50" charset="-128"/>
                          <a:ea typeface="Meiryo UI" panose="020B0604030504040204" pitchFamily="50" charset="-128"/>
                        </a:rPr>
                        <a:t>（直接避難）</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ja-JP" sz="1000" b="1" kern="100" dirty="0">
                          <a:solidFill>
                            <a:schemeClr val="bg1"/>
                          </a:solidFill>
                          <a:effectLst/>
                          <a:latin typeface="Meiryo UI" panose="020B0604030504040204" pitchFamily="50" charset="-128"/>
                          <a:ea typeface="Meiryo UI" panose="020B0604030504040204" pitchFamily="50" charset="-128"/>
                        </a:rPr>
                        <a:t>避難するがすぐには避難しない</a:t>
                      </a:r>
                      <a:endParaRPr lang="ja-JP" sz="1050" b="1" kern="100" dirty="0">
                        <a:solidFill>
                          <a:schemeClr val="bg1"/>
                        </a:solidFill>
                        <a:effectLst/>
                        <a:latin typeface="Meiryo UI" panose="020B0604030504040204" pitchFamily="50" charset="-128"/>
                        <a:ea typeface="Meiryo UI" panose="020B0604030504040204" pitchFamily="50" charset="-128"/>
                      </a:endParaRPr>
                    </a:p>
                    <a:p>
                      <a:pPr marL="0" indent="0" algn="ctr"/>
                      <a:r>
                        <a:rPr lang="ja-JP" sz="1000" b="1" kern="100" dirty="0">
                          <a:solidFill>
                            <a:schemeClr val="bg1"/>
                          </a:solidFill>
                          <a:effectLst/>
                          <a:latin typeface="Meiryo UI" panose="020B0604030504040204" pitchFamily="50" charset="-128"/>
                          <a:ea typeface="Meiryo UI" panose="020B0604030504040204" pitchFamily="50" charset="-128"/>
                        </a:rPr>
                        <a:t>（用事後避難）</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B w="38100" cap="flat" cmpd="sng" algn="ctr">
                      <a:solidFill>
                        <a:schemeClr val="bg1"/>
                      </a:solidFill>
                      <a:prstDash val="solid"/>
                      <a:round/>
                      <a:headEnd type="none" w="med" len="med"/>
                      <a:tailEnd type="none" w="med" len="med"/>
                    </a:lnB>
                    <a:solidFill>
                      <a:schemeClr val="accent6"/>
                    </a:solidFill>
                  </a:tcPr>
                </a:tc>
                <a:tc vMerge="1">
                  <a:txBody>
                    <a:bodyPr/>
                    <a:lstStyle/>
                    <a:p>
                      <a:endParaRPr kumimoji="1" lang="ja-JP" altLang="en-US"/>
                    </a:p>
                  </a:txBody>
                  <a:tcPr/>
                </a:tc>
                <a:extLst>
                  <a:ext uri="{0D108BD9-81ED-4DB2-BD59-A6C34878D82A}">
                    <a16:rowId xmlns:a16="http://schemas.microsoft.com/office/drawing/2014/main" val="2411403283"/>
                  </a:ext>
                </a:extLst>
              </a:tr>
              <a:tr h="651524">
                <a:tc>
                  <a:txBody>
                    <a:bodyPr/>
                    <a:lstStyle/>
                    <a:p>
                      <a:pPr algn="ctr"/>
                      <a:r>
                        <a:rPr lang="ja-JP" sz="1000" kern="100" dirty="0">
                          <a:effectLst/>
                          <a:latin typeface="Meiryo UI" panose="020B0604030504040204" pitchFamily="50" charset="-128"/>
                          <a:ea typeface="Meiryo UI" panose="020B0604030504040204" pitchFamily="50" charset="-128"/>
                        </a:rPr>
                        <a:t>早期避難者比率が低い場合</a:t>
                      </a:r>
                      <a:endParaRPr lang="en-US" altLang="ja-JP" sz="1050" kern="100" dirty="0">
                        <a:effectLst/>
                        <a:latin typeface="Meiryo UI" panose="020B0604030504040204" pitchFamily="50" charset="-128"/>
                        <a:ea typeface="Meiryo UI" panose="020B0604030504040204" pitchFamily="50" charset="-128"/>
                      </a:endParaRPr>
                    </a:p>
                    <a:p>
                      <a:pPr algn="ctr"/>
                      <a:r>
                        <a:rPr lang="ja-JP" sz="1000" kern="100" dirty="0">
                          <a:effectLst/>
                          <a:latin typeface="Meiryo UI" panose="020B0604030504040204" pitchFamily="50" charset="-128"/>
                          <a:ea typeface="Meiryo UI" panose="020B0604030504040204" pitchFamily="50" charset="-128"/>
                        </a:rPr>
                        <a:t>（早期避難率）</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000" kern="100" dirty="0">
                          <a:effectLst/>
                          <a:latin typeface="Meiryo UI" panose="020B0604030504040204" pitchFamily="50" charset="-128"/>
                          <a:ea typeface="Meiryo UI" panose="020B0604030504040204" pitchFamily="50" charset="-128"/>
                        </a:rPr>
                        <a:t>20%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bg1"/>
                      </a:solidFill>
                      <a:prstDash val="solid"/>
                      <a:round/>
                      <a:headEnd type="none" w="med" len="med"/>
                      <a:tailEnd type="none" w="med" len="med"/>
                    </a:lnT>
                  </a:tcPr>
                </a:tc>
                <a:tc>
                  <a:txBody>
                    <a:bodyPr/>
                    <a:lstStyle/>
                    <a:p>
                      <a:pPr algn="r"/>
                      <a:r>
                        <a:rPr lang="en-US" sz="1000" kern="100" dirty="0">
                          <a:effectLst/>
                          <a:latin typeface="Meiryo UI" panose="020B0604030504040204" pitchFamily="50" charset="-128"/>
                          <a:ea typeface="Meiryo UI" panose="020B0604030504040204" pitchFamily="50" charset="-128"/>
                        </a:rPr>
                        <a:t>50%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bg1"/>
                      </a:solidFill>
                      <a:prstDash val="solid"/>
                      <a:round/>
                      <a:headEnd type="none" w="med" len="med"/>
                      <a:tailEnd type="none" w="med" len="med"/>
                    </a:lnT>
                  </a:tcPr>
                </a:tc>
                <a:tc>
                  <a:txBody>
                    <a:bodyPr/>
                    <a:lstStyle/>
                    <a:p>
                      <a:pPr algn="r"/>
                      <a:r>
                        <a:rPr lang="en-US" sz="1000" kern="100" dirty="0">
                          <a:effectLst/>
                          <a:latin typeface="Meiryo UI" panose="020B0604030504040204" pitchFamily="50" charset="-128"/>
                          <a:ea typeface="Meiryo UI" panose="020B0604030504040204" pitchFamily="50" charset="-128"/>
                        </a:rPr>
                        <a:t>30%</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64685489"/>
                  </a:ext>
                </a:extLst>
              </a:tr>
            </a:tbl>
          </a:graphicData>
        </a:graphic>
      </p:graphicFrame>
      <p:sp>
        <p:nvSpPr>
          <p:cNvPr id="5" name="正方形/長方形 4">
            <a:extLst>
              <a:ext uri="{FF2B5EF4-FFF2-40B4-BE49-F238E27FC236}">
                <a16:creationId xmlns:a16="http://schemas.microsoft.com/office/drawing/2014/main" id="{D596FD4D-0DE8-3C36-DD78-1E64EBFE635D}"/>
              </a:ext>
            </a:extLst>
          </p:cNvPr>
          <p:cNvSpPr/>
          <p:nvPr/>
        </p:nvSpPr>
        <p:spPr>
          <a:xfrm>
            <a:off x="5111750" y="2608457"/>
            <a:ext cx="2598440"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避難の有無、避難開始時期の設定</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47AF52E0-80D0-75D6-FEDC-2E6EC739C6FA}"/>
              </a:ext>
            </a:extLst>
          </p:cNvPr>
          <p:cNvGraphicFramePr>
            <a:graphicFrameLocks noGrp="1"/>
          </p:cNvGraphicFramePr>
          <p:nvPr>
            <p:extLst>
              <p:ext uri="{D42A27DB-BD31-4B8C-83A1-F6EECF244321}">
                <p14:modId xmlns:p14="http://schemas.microsoft.com/office/powerpoint/2010/main" val="839537583"/>
              </p:ext>
            </p:extLst>
          </p:nvPr>
        </p:nvGraphicFramePr>
        <p:xfrm>
          <a:off x="5111749" y="5068991"/>
          <a:ext cx="3913055" cy="1466760"/>
        </p:xfrm>
        <a:graphic>
          <a:graphicData uri="http://schemas.openxmlformats.org/drawingml/2006/table">
            <a:tbl>
              <a:tblPr firstRow="1">
                <a:tableStyleId>{93296810-A885-4BE3-A3E7-6D5BEEA58F35}</a:tableStyleId>
              </a:tblPr>
              <a:tblGrid>
                <a:gridCol w="1695239">
                  <a:extLst>
                    <a:ext uri="{9D8B030D-6E8A-4147-A177-3AD203B41FA5}">
                      <a16:colId xmlns:a16="http://schemas.microsoft.com/office/drawing/2014/main" val="3010912673"/>
                    </a:ext>
                  </a:extLst>
                </a:gridCol>
                <a:gridCol w="2217816">
                  <a:extLst>
                    <a:ext uri="{9D8B030D-6E8A-4147-A177-3AD203B41FA5}">
                      <a16:colId xmlns:a16="http://schemas.microsoft.com/office/drawing/2014/main" val="2494699406"/>
                    </a:ext>
                  </a:extLst>
                </a:gridCol>
              </a:tblGrid>
              <a:tr h="293352">
                <a:tc>
                  <a:txBody>
                    <a:bodyPr/>
                    <a:lstStyle/>
                    <a:p>
                      <a:pPr algn="ctr"/>
                      <a:r>
                        <a:rPr lang="ja-JP" sz="1050" kern="100" dirty="0">
                          <a:effectLst/>
                          <a:latin typeface="Meiryo UI" panose="020B0604030504040204" pitchFamily="50" charset="-128"/>
                          <a:ea typeface="Meiryo UI" panose="020B0604030504040204" pitchFamily="50" charset="-128"/>
                        </a:rPr>
                        <a:t>最大浸水深</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050" kern="100">
                          <a:effectLst/>
                          <a:latin typeface="Meiryo UI" panose="020B0604030504040204" pitchFamily="50" charset="-128"/>
                          <a:ea typeface="Meiryo UI" panose="020B0604030504040204" pitchFamily="50" charset="-128"/>
                        </a:rPr>
                        <a:t>避難対象者</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16456113"/>
                  </a:ext>
                </a:extLst>
              </a:tr>
              <a:tr h="293352">
                <a:tc>
                  <a:txBody>
                    <a:bodyPr/>
                    <a:lstStyle/>
                    <a:p>
                      <a:pPr algn="ctr"/>
                      <a:r>
                        <a:rPr lang="en-US" sz="1050" kern="100">
                          <a:effectLst/>
                          <a:latin typeface="Meiryo UI" panose="020B0604030504040204" pitchFamily="50" charset="-128"/>
                          <a:ea typeface="Meiryo UI" panose="020B0604030504040204" pitchFamily="50" charset="-128"/>
                        </a:rPr>
                        <a:t>30cm</a:t>
                      </a:r>
                      <a:r>
                        <a:rPr lang="ja-JP" sz="1050" kern="100">
                          <a:effectLst/>
                          <a:latin typeface="Meiryo UI" panose="020B0604030504040204" pitchFamily="50" charset="-128"/>
                          <a:ea typeface="Meiryo UI" panose="020B0604030504040204" pitchFamily="50" charset="-128"/>
                        </a:rPr>
                        <a:t>以上</a:t>
                      </a:r>
                      <a:r>
                        <a:rPr lang="en-US" sz="1050" kern="100">
                          <a:effectLst/>
                          <a:latin typeface="Meiryo UI" panose="020B0604030504040204" pitchFamily="50" charset="-128"/>
                          <a:ea typeface="Meiryo UI" panose="020B0604030504040204" pitchFamily="50" charset="-128"/>
                        </a:rPr>
                        <a:t>6m</a:t>
                      </a:r>
                      <a:r>
                        <a:rPr lang="ja-JP" sz="1050" kern="100">
                          <a:effectLst/>
                          <a:latin typeface="Meiryo UI" panose="020B0604030504040204" pitchFamily="50" charset="-128"/>
                          <a:ea typeface="Meiryo UI" panose="020B0604030504040204" pitchFamily="50" charset="-128"/>
                        </a:rPr>
                        <a:t>未満</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050" kern="100">
                          <a:effectLst/>
                          <a:latin typeface="Meiryo UI" panose="020B0604030504040204" pitchFamily="50" charset="-128"/>
                          <a:ea typeface="Meiryo UI" panose="020B0604030504040204" pitchFamily="50" charset="-128"/>
                        </a:rPr>
                        <a:t>1</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2</a:t>
                      </a:r>
                      <a:r>
                        <a:rPr lang="ja-JP" sz="1050" kern="100">
                          <a:effectLst/>
                          <a:latin typeface="Meiryo UI" panose="020B0604030504040204" pitchFamily="50" charset="-128"/>
                          <a:ea typeface="Meiryo UI" panose="020B0604030504040204" pitchFamily="50" charset="-128"/>
                        </a:rPr>
                        <a:t>階滞留者が避難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49120547"/>
                  </a:ext>
                </a:extLst>
              </a:tr>
              <a:tr h="293352">
                <a:tc>
                  <a:txBody>
                    <a:bodyPr/>
                    <a:lstStyle/>
                    <a:p>
                      <a:pPr algn="ctr"/>
                      <a:r>
                        <a:rPr lang="en-US" sz="1050" kern="100" dirty="0">
                          <a:effectLst/>
                          <a:latin typeface="Meiryo UI" panose="020B0604030504040204" pitchFamily="50" charset="-128"/>
                          <a:ea typeface="Meiryo UI" panose="020B0604030504040204" pitchFamily="50" charset="-128"/>
                        </a:rPr>
                        <a:t>6m</a:t>
                      </a:r>
                      <a:r>
                        <a:rPr lang="ja-JP" sz="1050" kern="100" dirty="0">
                          <a:effectLst/>
                          <a:latin typeface="Meiryo UI" panose="020B0604030504040204" pitchFamily="50" charset="-128"/>
                          <a:ea typeface="Meiryo UI" panose="020B0604030504040204" pitchFamily="50" charset="-128"/>
                        </a:rPr>
                        <a:t>以上</a:t>
                      </a:r>
                      <a:r>
                        <a:rPr lang="en-US" sz="1050" kern="100" dirty="0">
                          <a:effectLst/>
                          <a:latin typeface="Meiryo UI" panose="020B0604030504040204" pitchFamily="50" charset="-128"/>
                          <a:ea typeface="Meiryo UI" panose="020B0604030504040204" pitchFamily="50" charset="-128"/>
                        </a:rPr>
                        <a:t>15m</a:t>
                      </a:r>
                      <a:r>
                        <a:rPr lang="ja-JP" sz="1050" kern="100" dirty="0">
                          <a:effectLst/>
                          <a:latin typeface="Meiryo UI" panose="020B0604030504040204" pitchFamily="50" charset="-128"/>
                          <a:ea typeface="Meiryo UI" panose="020B0604030504040204" pitchFamily="50" charset="-128"/>
                        </a:rPr>
                        <a:t>未満</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050" kern="100">
                          <a:effectLst/>
                          <a:latin typeface="Meiryo UI" panose="020B0604030504040204" pitchFamily="50" charset="-128"/>
                          <a:ea typeface="Meiryo UI" panose="020B0604030504040204" pitchFamily="50" charset="-128"/>
                        </a:rPr>
                        <a:t>1</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5</a:t>
                      </a:r>
                      <a:r>
                        <a:rPr lang="ja-JP" sz="1050" kern="100">
                          <a:effectLst/>
                          <a:latin typeface="Meiryo UI" panose="020B0604030504040204" pitchFamily="50" charset="-128"/>
                          <a:ea typeface="Meiryo UI" panose="020B0604030504040204" pitchFamily="50" charset="-128"/>
                        </a:rPr>
                        <a:t>階滞留者が避難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85036639"/>
                  </a:ext>
                </a:extLst>
              </a:tr>
              <a:tr h="293352">
                <a:tc>
                  <a:txBody>
                    <a:bodyPr/>
                    <a:lstStyle/>
                    <a:p>
                      <a:pPr algn="ctr"/>
                      <a:r>
                        <a:rPr lang="en-US" sz="1050" kern="100">
                          <a:effectLst/>
                          <a:latin typeface="Meiryo UI" panose="020B0604030504040204" pitchFamily="50" charset="-128"/>
                          <a:ea typeface="Meiryo UI" panose="020B0604030504040204" pitchFamily="50" charset="-128"/>
                        </a:rPr>
                        <a:t>15m</a:t>
                      </a:r>
                      <a:r>
                        <a:rPr lang="ja-JP" sz="1050" kern="100">
                          <a:effectLst/>
                          <a:latin typeface="Meiryo UI" panose="020B0604030504040204" pitchFamily="50" charset="-128"/>
                          <a:ea typeface="Meiryo UI" panose="020B0604030504040204" pitchFamily="50" charset="-128"/>
                        </a:rPr>
                        <a:t>以上</a:t>
                      </a:r>
                      <a:r>
                        <a:rPr lang="en-US" sz="1050" kern="100">
                          <a:effectLst/>
                          <a:latin typeface="Meiryo UI" panose="020B0604030504040204" pitchFamily="50" charset="-128"/>
                          <a:ea typeface="Meiryo UI" panose="020B0604030504040204" pitchFamily="50" charset="-128"/>
                        </a:rPr>
                        <a:t>30m</a:t>
                      </a:r>
                      <a:r>
                        <a:rPr lang="ja-JP" sz="1050" kern="100">
                          <a:effectLst/>
                          <a:latin typeface="Meiryo UI" panose="020B0604030504040204" pitchFamily="50" charset="-128"/>
                          <a:ea typeface="Meiryo UI" panose="020B0604030504040204" pitchFamily="50" charset="-128"/>
                        </a:rPr>
                        <a:t>未満</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050" kern="100" dirty="0">
                          <a:effectLst/>
                          <a:latin typeface="Meiryo UI" panose="020B0604030504040204" pitchFamily="50" charset="-128"/>
                          <a:ea typeface="Meiryo UI" panose="020B0604030504040204" pitchFamily="50" charset="-128"/>
                        </a:rPr>
                        <a:t>1</a:t>
                      </a:r>
                      <a:r>
                        <a:rPr lang="ja-JP" sz="1050" kern="100" dirty="0">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10</a:t>
                      </a:r>
                      <a:r>
                        <a:rPr lang="ja-JP" sz="1050" kern="100" dirty="0">
                          <a:effectLst/>
                          <a:latin typeface="Meiryo UI" panose="020B0604030504040204" pitchFamily="50" charset="-128"/>
                          <a:ea typeface="Meiryo UI" panose="020B0604030504040204" pitchFamily="50" charset="-128"/>
                        </a:rPr>
                        <a:t>階滞留者が避難</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79148803"/>
                  </a:ext>
                </a:extLst>
              </a:tr>
              <a:tr h="293352">
                <a:tc>
                  <a:txBody>
                    <a:bodyPr/>
                    <a:lstStyle/>
                    <a:p>
                      <a:pPr algn="ctr"/>
                      <a:r>
                        <a:rPr lang="en-US" sz="1050" kern="100">
                          <a:effectLst/>
                          <a:latin typeface="Meiryo UI" panose="020B0604030504040204" pitchFamily="50" charset="-128"/>
                          <a:ea typeface="Meiryo UI" panose="020B0604030504040204" pitchFamily="50" charset="-128"/>
                        </a:rPr>
                        <a:t>30m</a:t>
                      </a:r>
                      <a:r>
                        <a:rPr lang="ja-JP" sz="1050" kern="100">
                          <a:effectLst/>
                          <a:latin typeface="Meiryo UI" panose="020B0604030504040204" pitchFamily="50" charset="-128"/>
                          <a:ea typeface="Meiryo UI" panose="020B0604030504040204" pitchFamily="50" charset="-128"/>
                        </a:rPr>
                        <a:t>以上の場合</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050" kern="100" dirty="0">
                          <a:effectLst/>
                          <a:latin typeface="Meiryo UI" panose="020B0604030504040204" pitchFamily="50" charset="-128"/>
                          <a:ea typeface="Meiryo UI" panose="020B0604030504040204" pitchFamily="50" charset="-128"/>
                        </a:rPr>
                        <a:t>全員避難</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693935406"/>
                  </a:ext>
                </a:extLst>
              </a:tr>
            </a:tbl>
          </a:graphicData>
        </a:graphic>
      </p:graphicFrame>
      <p:sp>
        <p:nvSpPr>
          <p:cNvPr id="9" name="正方形/長方形 8">
            <a:extLst>
              <a:ext uri="{FF2B5EF4-FFF2-40B4-BE49-F238E27FC236}">
                <a16:creationId xmlns:a16="http://schemas.microsoft.com/office/drawing/2014/main" id="{E7551029-5746-2E96-801A-61FC5B7A20E4}"/>
              </a:ext>
            </a:extLst>
          </p:cNvPr>
          <p:cNvSpPr/>
          <p:nvPr/>
        </p:nvSpPr>
        <p:spPr>
          <a:xfrm>
            <a:off x="5111750" y="4826710"/>
            <a:ext cx="2245379" cy="30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eiryo UI" panose="020B0604030504040204" pitchFamily="50" charset="-128"/>
                <a:ea typeface="Meiryo UI" panose="020B0604030504040204" pitchFamily="50" charset="-128"/>
              </a:rPr>
              <a:t>最大浸水深別の避難対象者</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FF72BC68-E9C4-488C-9E00-A30E2577D504}"/>
              </a:ext>
            </a:extLst>
          </p:cNvPr>
          <p:cNvSpPr/>
          <p:nvPr/>
        </p:nvSpPr>
        <p:spPr>
          <a:xfrm>
            <a:off x="5118769" y="3777469"/>
            <a:ext cx="3949700" cy="577088"/>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スクロール: 横 14">
            <a:extLst>
              <a:ext uri="{FF2B5EF4-FFF2-40B4-BE49-F238E27FC236}">
                <a16:creationId xmlns:a16="http://schemas.microsoft.com/office/drawing/2014/main" id="{7F8AAB4F-6816-4FD0-AF44-36BE8B839D18}"/>
              </a:ext>
            </a:extLst>
          </p:cNvPr>
          <p:cNvSpPr/>
          <p:nvPr/>
        </p:nvSpPr>
        <p:spPr>
          <a:xfrm>
            <a:off x="7331730" y="4354557"/>
            <a:ext cx="1729719"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避難意識向上による発災後の行動を変化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B1E093FF-4927-4D2A-A8C8-953ECA0BF585}"/>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503658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2F5E-CA72-38BC-6BBD-F3136050FFEF}"/>
            </a:ext>
          </a:extLst>
        </p:cNvPr>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B35EF5E2-B595-956C-961E-3A33D2F55CB9}"/>
              </a:ext>
            </a:extLst>
          </p:cNvPr>
          <p:cNvSpPr/>
          <p:nvPr/>
        </p:nvSpPr>
        <p:spPr>
          <a:xfrm>
            <a:off x="483041" y="3332162"/>
            <a:ext cx="8197200" cy="3008313"/>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C60C729-102F-B5DA-F8EC-DF8B86CE1B9B}"/>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94D9A265-BED2-02C6-D7AD-6F993E95A23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35</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CEE44A04-D9E1-B9A6-9CED-95F68B09F578}"/>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7BB9FC4-EA56-513E-1823-79A62F7213A2}"/>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2.6</a:t>
            </a:r>
            <a:r>
              <a:rPr kumimoji="1" lang="ja-JP" altLang="en-US" dirty="0">
                <a:solidFill>
                  <a:schemeClr val="tx1"/>
                </a:solidFill>
                <a:latin typeface="Meiryo UI" panose="020B0604030504040204" pitchFamily="50" charset="-128"/>
                <a:ea typeface="Meiryo UI" panose="020B0604030504040204" pitchFamily="50" charset="-128"/>
              </a:rPr>
              <a:t> 急傾斜地崩壊による被害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7B35693-F97C-5375-4CD4-A68583873356}"/>
              </a:ext>
            </a:extLst>
          </p:cNvPr>
          <p:cNvSpPr/>
          <p:nvPr/>
        </p:nvSpPr>
        <p:spPr>
          <a:xfrm>
            <a:off x="2458557" y="6065884"/>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急傾斜地崩壊による人的被害予測フロー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C6F208C7-30F3-5214-2567-A0BD6030EB93}"/>
              </a:ext>
            </a:extLst>
          </p:cNvPr>
          <p:cNvSpPr/>
          <p:nvPr/>
        </p:nvSpPr>
        <p:spPr>
          <a:xfrm>
            <a:off x="483041" y="1340414"/>
            <a:ext cx="8197200" cy="1836205"/>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急傾斜地崩壊による人的被害は、</a:t>
            </a:r>
            <a:r>
              <a:rPr lang="en-US" altLang="ja-JP" sz="1800" kern="100" dirty="0">
                <a:solidFill>
                  <a:srgbClr val="FF0000"/>
                </a:solidFill>
                <a:effectLst/>
                <a:latin typeface="Meiryo UI" panose="020B0604030504040204" pitchFamily="50" charset="-128"/>
                <a:ea typeface="Meiryo UI" panose="020B0604030504040204" pitchFamily="50" charset="-128"/>
              </a:rPr>
              <a:t>1967</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年から</a:t>
            </a:r>
            <a:r>
              <a:rPr lang="en-US" altLang="ja-JP" sz="1800" kern="100" dirty="0">
                <a:solidFill>
                  <a:srgbClr val="FF0000"/>
                </a:solidFill>
                <a:effectLst/>
                <a:latin typeface="Meiryo UI" panose="020B0604030504040204" pitchFamily="50" charset="-128"/>
                <a:ea typeface="Meiryo UI" panose="020B0604030504040204" pitchFamily="50" charset="-128"/>
              </a:rPr>
              <a:t>1981</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年までの崖崩れの被害から求められた被害棟数と死者数・負傷者数との関係式</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により算出</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dirty="0">
                <a:effectLst/>
                <a:latin typeface="Meiryo UI" panose="020B0604030504040204" pitchFamily="50" charset="-128"/>
                <a:ea typeface="Meiryo UI" panose="020B0604030504040204" pitchFamily="50" charset="-128"/>
              </a:rPr>
              <a:t> </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（死者数）</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0.098×</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（急傾斜地崩壊による木造全壊棟数）</a:t>
            </a:r>
            <a:r>
              <a:rPr lang="x-none"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×0.7</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866775" indent="1066800" algn="just"/>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（木造建物内滞留者人口比率）</a:t>
            </a:r>
          </a:p>
          <a:p>
            <a:pPr marL="866775" indent="13335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（負傷者数）＝</a:t>
            </a:r>
            <a:r>
              <a:rPr lang="x-none"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1.25×</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（死者数）</a:t>
            </a:r>
          </a:p>
          <a:p>
            <a:pPr marL="866775" indent="13335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（重傷者数）＝（負傷者数）</a:t>
            </a:r>
            <a:r>
              <a:rPr lang="x-none"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a:endParaRPr kumimoji="1" lang="en-US" altLang="ja-JP" sz="1400" dirty="0">
              <a:latin typeface="Meiryo UI" panose="020B0604030504040204" pitchFamily="50" charset="-128"/>
              <a:ea typeface="Meiryo UI" panose="020B0604030504040204" pitchFamily="50" charset="-128"/>
            </a:endParaRPr>
          </a:p>
        </p:txBody>
      </p:sp>
      <p:pic>
        <p:nvPicPr>
          <p:cNvPr id="11" name="図 10" descr="テキスト が含まれている画像&#10;&#10;AI によって生成されたコンテンツは間違っている可能性があります。">
            <a:extLst>
              <a:ext uri="{FF2B5EF4-FFF2-40B4-BE49-F238E27FC236}">
                <a16:creationId xmlns:a16="http://schemas.microsoft.com/office/drawing/2014/main" id="{BC462C88-4B70-49CC-9B5F-DCBA13203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583" y="3453396"/>
            <a:ext cx="5291556" cy="2581247"/>
          </a:xfrm>
          <a:prstGeom prst="rect">
            <a:avLst/>
          </a:prstGeom>
        </p:spPr>
      </p:pic>
      <p:sp>
        <p:nvSpPr>
          <p:cNvPr id="10" name="正方形/長方形 9">
            <a:extLst>
              <a:ext uri="{FF2B5EF4-FFF2-40B4-BE49-F238E27FC236}">
                <a16:creationId xmlns:a16="http://schemas.microsoft.com/office/drawing/2014/main" id="{DA8B4F36-E6B0-414C-A8B1-AEEE9BAC4174}"/>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505138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F1735-F0F1-B6AF-01A3-246682CAFC2E}"/>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5EF70DDA-5CC6-CE1B-6826-40614BEDE844}"/>
              </a:ext>
            </a:extLst>
          </p:cNvPr>
          <p:cNvSpPr/>
          <p:nvPr/>
        </p:nvSpPr>
        <p:spPr>
          <a:xfrm>
            <a:off x="470341" y="3186026"/>
            <a:ext cx="8197200" cy="2601053"/>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97E7260-86F9-0C90-B8E1-BE21CC1FD839}"/>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EA73230B-6E11-C744-D10B-FC9609CDF015}"/>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36</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9339B58B-21C6-4848-EFF2-DC8EE3636C6B}"/>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2CA644B-03E9-E4A1-4594-939B85046495}"/>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2.7</a:t>
            </a:r>
            <a:r>
              <a:rPr kumimoji="1" lang="ja-JP" altLang="en-US" dirty="0">
                <a:solidFill>
                  <a:schemeClr val="tx1"/>
                </a:solidFill>
                <a:latin typeface="Meiryo UI" panose="020B0604030504040204" pitchFamily="50" charset="-128"/>
                <a:ea typeface="Meiryo UI" panose="020B0604030504040204" pitchFamily="50" charset="-128"/>
              </a:rPr>
              <a:t> ブロック塀等の転倒による被害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F2C86DD-DD81-6783-74F7-D4ECEDF0C958}"/>
              </a:ext>
            </a:extLst>
          </p:cNvPr>
          <p:cNvSpPr/>
          <p:nvPr/>
        </p:nvSpPr>
        <p:spPr>
          <a:xfrm>
            <a:off x="2959100" y="5481333"/>
            <a:ext cx="3351693"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tx1"/>
                </a:solidFill>
                <a:latin typeface="Meiryo UI" panose="020B0604030504040204" pitchFamily="50" charset="-128"/>
                <a:ea typeface="Meiryo UI" panose="020B0604030504040204" pitchFamily="50" charset="-128"/>
              </a:rPr>
              <a:t>ブロック塀倒壊による人的被害</a:t>
            </a:r>
            <a:r>
              <a:rPr kumimoji="1" lang="ja-JP" altLang="en-US" sz="1200" b="1" dirty="0">
                <a:solidFill>
                  <a:schemeClr val="tx1"/>
                </a:solidFill>
                <a:latin typeface="Meiryo UI" panose="020B0604030504040204" pitchFamily="50" charset="-128"/>
                <a:ea typeface="Meiryo UI" panose="020B0604030504040204" pitchFamily="50" charset="-128"/>
              </a:rPr>
              <a:t>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FA13754D-FD7A-6525-E352-47E3029BDA90}"/>
              </a:ext>
            </a:extLst>
          </p:cNvPr>
          <p:cNvSpPr/>
          <p:nvPr/>
        </p:nvSpPr>
        <p:spPr>
          <a:xfrm>
            <a:off x="470341" y="1264213"/>
            <a:ext cx="8197200" cy="1821375"/>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ブロック塀等の転倒による死傷者数は、</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宮城県沖地震（</a:t>
            </a:r>
            <a:r>
              <a:rPr lang="en-US" altLang="ja-JP" sz="1800" kern="100" dirty="0">
                <a:solidFill>
                  <a:srgbClr val="FF0000"/>
                </a:solidFill>
                <a:effectLst/>
                <a:latin typeface="Meiryo UI" panose="020B0604030504040204" pitchFamily="50" charset="-128"/>
                <a:ea typeface="Meiryo UI" panose="020B0604030504040204" pitchFamily="50" charset="-128"/>
              </a:rPr>
              <a:t>1978</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）時のブロック塀等の被害数と死傷者数との関係</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から死傷者率</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により算出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133350" indent="133350" algn="just"/>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（死傷者数）</a:t>
            </a:r>
          </a:p>
          <a:p>
            <a:pPr marL="133350" indent="400050" algn="just"/>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＝（死傷者率）</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（市町村別のブロック塀等被害数）</a:t>
            </a:r>
          </a:p>
          <a:p>
            <a:pPr marL="133350" indent="533400" algn="just"/>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（市町村別時刻別移動者数）</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（市町村別</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時移動者数）</a:t>
            </a:r>
          </a:p>
          <a:p>
            <a:pPr marL="133350" indent="533400" algn="just"/>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（（市町村別屋外人口密度）</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÷1689.16</a:t>
            </a:r>
            <a:r>
              <a:rPr lang="x-none" altLang="ja-JP" sz="18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（人</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/km</a:t>
            </a:r>
            <a:r>
              <a:rPr lang="x-none" altLang="ja-JP" sz="1800" baseline="300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1" name="図 10" descr="テキスト&#10;&#10;AI によって生成されたコンテンツは間違っている可能性があります。">
            <a:extLst>
              <a:ext uri="{FF2B5EF4-FFF2-40B4-BE49-F238E27FC236}">
                <a16:creationId xmlns:a16="http://schemas.microsoft.com/office/drawing/2014/main" id="{DB5F5FD1-7622-1471-BEF7-55C08C2B6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357" y="3258718"/>
            <a:ext cx="5074586" cy="2236061"/>
          </a:xfrm>
          <a:prstGeom prst="rect">
            <a:avLst/>
          </a:prstGeom>
        </p:spPr>
      </p:pic>
      <p:sp>
        <p:nvSpPr>
          <p:cNvPr id="14" name="正方形/長方形 13">
            <a:extLst>
              <a:ext uri="{FF2B5EF4-FFF2-40B4-BE49-F238E27FC236}">
                <a16:creationId xmlns:a16="http://schemas.microsoft.com/office/drawing/2014/main" id="{029ADEAA-0FD6-0EF8-2180-5C0269D3613B}"/>
              </a:ext>
            </a:extLst>
          </p:cNvPr>
          <p:cNvSpPr/>
          <p:nvPr/>
        </p:nvSpPr>
        <p:spPr>
          <a:xfrm>
            <a:off x="1790932" y="5787079"/>
            <a:ext cx="2778009" cy="30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死傷者率</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転倒</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件当たり死傷者数）</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B62FAE84-C32D-4FD4-82EF-0E2BEB67AF86}"/>
              </a:ext>
            </a:extLst>
          </p:cNvPr>
          <p:cNvGraphicFramePr>
            <a:graphicFrameLocks noGrp="1"/>
          </p:cNvGraphicFramePr>
          <p:nvPr>
            <p:extLst>
              <p:ext uri="{D42A27DB-BD31-4B8C-83A1-F6EECF244321}">
                <p14:modId xmlns:p14="http://schemas.microsoft.com/office/powerpoint/2010/main" val="3308012857"/>
              </p:ext>
            </p:extLst>
          </p:nvPr>
        </p:nvGraphicFramePr>
        <p:xfrm>
          <a:off x="1107824" y="6054740"/>
          <a:ext cx="3744285" cy="554102"/>
        </p:xfrm>
        <a:graphic>
          <a:graphicData uri="http://schemas.openxmlformats.org/drawingml/2006/table">
            <a:tbl>
              <a:tblPr firstRow="1">
                <a:tableStyleId>{93296810-A885-4BE3-A3E7-6D5BEEA58F35}</a:tableStyleId>
              </a:tblPr>
              <a:tblGrid>
                <a:gridCol w="1035327">
                  <a:extLst>
                    <a:ext uri="{9D8B030D-6E8A-4147-A177-3AD203B41FA5}">
                      <a16:colId xmlns:a16="http://schemas.microsoft.com/office/drawing/2014/main" val="3010912673"/>
                    </a:ext>
                  </a:extLst>
                </a:gridCol>
                <a:gridCol w="1354479">
                  <a:extLst>
                    <a:ext uri="{9D8B030D-6E8A-4147-A177-3AD203B41FA5}">
                      <a16:colId xmlns:a16="http://schemas.microsoft.com/office/drawing/2014/main" val="276080486"/>
                    </a:ext>
                  </a:extLst>
                </a:gridCol>
                <a:gridCol w="1354479">
                  <a:extLst>
                    <a:ext uri="{9D8B030D-6E8A-4147-A177-3AD203B41FA5}">
                      <a16:colId xmlns:a16="http://schemas.microsoft.com/office/drawing/2014/main" val="2494699406"/>
                    </a:ext>
                  </a:extLst>
                </a:gridCol>
              </a:tblGrid>
              <a:tr h="277051">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死傷者率</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負傷者率</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重傷者率</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16456113"/>
                  </a:ext>
                </a:extLst>
              </a:tr>
              <a:tr h="277051">
                <a:tc>
                  <a:txBody>
                    <a:bodyPr/>
                    <a:lstStyle/>
                    <a:p>
                      <a:pPr algn="ctr"/>
                      <a:r>
                        <a:rPr lang="en-US" sz="1200" kern="100" dirty="0">
                          <a:effectLst/>
                          <a:latin typeface="Meiryo UI" panose="020B0604030504040204" pitchFamily="50" charset="-128"/>
                          <a:ea typeface="Meiryo UI" panose="020B0604030504040204" pitchFamily="50" charset="-128"/>
                        </a:rPr>
                        <a:t>0.00116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0.0156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49120547"/>
                  </a:ext>
                </a:extLst>
              </a:tr>
            </a:tbl>
          </a:graphicData>
        </a:graphic>
      </p:graphicFrame>
      <p:sp>
        <p:nvSpPr>
          <p:cNvPr id="17" name="正方形/長方形 16">
            <a:extLst>
              <a:ext uri="{FF2B5EF4-FFF2-40B4-BE49-F238E27FC236}">
                <a16:creationId xmlns:a16="http://schemas.microsoft.com/office/drawing/2014/main" id="{41EB3E9B-92DB-44AC-A159-10D7BC2F33FE}"/>
              </a:ext>
            </a:extLst>
          </p:cNvPr>
          <p:cNvSpPr/>
          <p:nvPr/>
        </p:nvSpPr>
        <p:spPr>
          <a:xfrm>
            <a:off x="5252049" y="6016889"/>
            <a:ext cx="3351693" cy="658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死傷者率は、宮城県沖地震（</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1978</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）の仙台市の屋外人口密度（</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1,689.16/km</a:t>
            </a:r>
            <a:r>
              <a:rPr lang="en-US" altLang="ja-JP" sz="12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）をもとに大阪府の市町村における屋外人口密度に応じて補正</a:t>
            </a:r>
            <a:endPar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3EABB7AD-6DD0-45E7-A388-A4C372EF3275}"/>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833980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BFD3-E0FE-2D0B-2328-A0BA9D4BCA94}"/>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2375A10E-F2BA-8590-CE3C-15529DC206D5}"/>
              </a:ext>
            </a:extLst>
          </p:cNvPr>
          <p:cNvSpPr/>
          <p:nvPr/>
        </p:nvSpPr>
        <p:spPr>
          <a:xfrm>
            <a:off x="432239" y="2881854"/>
            <a:ext cx="8197201" cy="2516109"/>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8628B40-AE71-E77A-3563-A97EE55FA972}"/>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C550459E-5B34-3EFA-C3C4-9262F5D44562}"/>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37</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293880B4-6534-1A72-691E-42AD823F4290}"/>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2866172-9AB8-718A-3099-7E042E458AD9}"/>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2.8</a:t>
            </a:r>
            <a:r>
              <a:rPr kumimoji="1" lang="ja-JP" altLang="en-US" dirty="0">
                <a:solidFill>
                  <a:schemeClr val="tx1"/>
                </a:solidFill>
                <a:latin typeface="Meiryo UI" panose="020B0604030504040204" pitchFamily="50" charset="-128"/>
                <a:ea typeface="Meiryo UI" panose="020B0604030504040204" pitchFamily="50" charset="-128"/>
              </a:rPr>
              <a:t> 自動販売機の転倒による被害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6D44D8A3-AE6A-A352-3F9E-2051A3B6894B}"/>
              </a:ext>
            </a:extLst>
          </p:cNvPr>
          <p:cNvSpPr/>
          <p:nvPr/>
        </p:nvSpPr>
        <p:spPr>
          <a:xfrm>
            <a:off x="2958183" y="5110461"/>
            <a:ext cx="3744284" cy="287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自動販売機の転倒による人的被害予測フロー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B8235DF1-DF32-9AC3-4AD6-B00A7C26DED9}"/>
              </a:ext>
            </a:extLst>
          </p:cNvPr>
          <p:cNvSpPr/>
          <p:nvPr/>
        </p:nvSpPr>
        <p:spPr>
          <a:xfrm>
            <a:off x="432241" y="1340413"/>
            <a:ext cx="8197200" cy="1476288"/>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Clr>
                <a:schemeClr val="tx1"/>
              </a:buClr>
              <a:buFont typeface="Wingdings" panose="05000000000000000000" pitchFamily="2" charset="2"/>
              <a:buChar char="l"/>
            </a:pP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ブロック塀の転倒による死傷者算定式</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を適用</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し算出</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。ブロック塀と自動販売機の幅の違いによる死傷者率の違いを考慮する</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400050" indent="133350" algn="just"/>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（死傷者数）＝（死傷者率）</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（自動販売機転倒数）</a:t>
            </a:r>
          </a:p>
          <a:p>
            <a:pPr marL="866775" indent="533400" algn="just"/>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（市町村別時刻別移動者数）</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（市町村別</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時移動者数）</a:t>
            </a:r>
          </a:p>
          <a:p>
            <a:pPr marL="866775" indent="533400" algn="just"/>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（（市町村別屋外人口密度）</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÷1689.16</a:t>
            </a:r>
            <a:r>
              <a:rPr lang="x-none" altLang="ja-JP" sz="18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（人</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/km</a:t>
            </a:r>
            <a:r>
              <a:rPr lang="x-none" altLang="ja-JP" sz="1800" baseline="300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1" name="図 10" descr="テキスト が含まれている画像&#10;&#10;AI によって生成されたコンテンツは間違っている可能性があります。">
            <a:extLst>
              <a:ext uri="{FF2B5EF4-FFF2-40B4-BE49-F238E27FC236}">
                <a16:creationId xmlns:a16="http://schemas.microsoft.com/office/drawing/2014/main" id="{0DC2A3AC-EF5C-2C1E-428C-D9519C51C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57" y="2955239"/>
            <a:ext cx="4816537" cy="2088587"/>
          </a:xfrm>
          <a:prstGeom prst="rect">
            <a:avLst/>
          </a:prstGeom>
        </p:spPr>
      </p:pic>
      <p:sp>
        <p:nvSpPr>
          <p:cNvPr id="12" name="正方形/長方形 11">
            <a:extLst>
              <a:ext uri="{FF2B5EF4-FFF2-40B4-BE49-F238E27FC236}">
                <a16:creationId xmlns:a16="http://schemas.microsoft.com/office/drawing/2014/main" id="{20D3D328-BE39-EA95-1E89-B7DF34063DCF}"/>
              </a:ext>
            </a:extLst>
          </p:cNvPr>
          <p:cNvSpPr/>
          <p:nvPr/>
        </p:nvSpPr>
        <p:spPr>
          <a:xfrm>
            <a:off x="1209982" y="5693861"/>
            <a:ext cx="2778009" cy="30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死傷者率</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転倒</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件当たり死傷者数）</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8394A44C-159B-4B51-ADA8-F5B1DA5E3E85}"/>
              </a:ext>
            </a:extLst>
          </p:cNvPr>
          <p:cNvGraphicFramePr>
            <a:graphicFrameLocks noGrp="1"/>
          </p:cNvGraphicFramePr>
          <p:nvPr>
            <p:extLst>
              <p:ext uri="{D42A27DB-BD31-4B8C-83A1-F6EECF244321}">
                <p14:modId xmlns:p14="http://schemas.microsoft.com/office/powerpoint/2010/main" val="3732927410"/>
              </p:ext>
            </p:extLst>
          </p:nvPr>
        </p:nvGraphicFramePr>
        <p:xfrm>
          <a:off x="595984" y="5998849"/>
          <a:ext cx="3744285" cy="564384"/>
        </p:xfrm>
        <a:graphic>
          <a:graphicData uri="http://schemas.openxmlformats.org/drawingml/2006/table">
            <a:tbl>
              <a:tblPr firstRow="1">
                <a:tableStyleId>{93296810-A885-4BE3-A3E7-6D5BEEA58F35}</a:tableStyleId>
              </a:tblPr>
              <a:tblGrid>
                <a:gridCol w="1035327">
                  <a:extLst>
                    <a:ext uri="{9D8B030D-6E8A-4147-A177-3AD203B41FA5}">
                      <a16:colId xmlns:a16="http://schemas.microsoft.com/office/drawing/2014/main" val="3010912673"/>
                    </a:ext>
                  </a:extLst>
                </a:gridCol>
                <a:gridCol w="1354479">
                  <a:extLst>
                    <a:ext uri="{9D8B030D-6E8A-4147-A177-3AD203B41FA5}">
                      <a16:colId xmlns:a16="http://schemas.microsoft.com/office/drawing/2014/main" val="276080486"/>
                    </a:ext>
                  </a:extLst>
                </a:gridCol>
                <a:gridCol w="1354479">
                  <a:extLst>
                    <a:ext uri="{9D8B030D-6E8A-4147-A177-3AD203B41FA5}">
                      <a16:colId xmlns:a16="http://schemas.microsoft.com/office/drawing/2014/main" val="2494699406"/>
                    </a:ext>
                  </a:extLst>
                </a:gridCol>
              </a:tblGrid>
              <a:tr h="274572">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死傷者率</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負傷者率</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重傷者率</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16456113"/>
                  </a:ext>
                </a:extLst>
              </a:tr>
              <a:tr h="289812">
                <a:tc>
                  <a:txBody>
                    <a:bodyPr/>
                    <a:lstStyle/>
                    <a:p>
                      <a:pPr algn="ctr"/>
                      <a:r>
                        <a:rPr lang="en-US" sz="1200" kern="100">
                          <a:effectLst/>
                          <a:latin typeface="Meiryo UI" panose="020B0604030504040204" pitchFamily="50" charset="-128"/>
                          <a:ea typeface="Meiryo UI" panose="020B0604030504040204" pitchFamily="50" charset="-128"/>
                        </a:rPr>
                        <a:t>0.00116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0.0156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49120547"/>
                  </a:ext>
                </a:extLst>
              </a:tr>
            </a:tbl>
          </a:graphicData>
        </a:graphic>
      </p:graphicFrame>
      <p:sp>
        <p:nvSpPr>
          <p:cNvPr id="16" name="正方形/長方形 15">
            <a:extLst>
              <a:ext uri="{FF2B5EF4-FFF2-40B4-BE49-F238E27FC236}">
                <a16:creationId xmlns:a16="http://schemas.microsoft.com/office/drawing/2014/main" id="{0B8D435B-CAC7-4123-90C9-13F3C80D3A46}"/>
              </a:ext>
            </a:extLst>
          </p:cNvPr>
          <p:cNvSpPr/>
          <p:nvPr/>
        </p:nvSpPr>
        <p:spPr>
          <a:xfrm>
            <a:off x="4803733" y="5916713"/>
            <a:ext cx="3606991" cy="6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死傷者率は、宮城県沖地震（</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1978</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）の仙台市の屋外人口密度（</a:t>
            </a: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1,689.16/km</a:t>
            </a:r>
            <a:r>
              <a:rPr lang="en-US" altLang="ja-JP" sz="12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）をもとに大阪府の市町村における屋外人口密度に応じて補正</a:t>
            </a:r>
            <a:endPar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CA98D462-F890-42DC-AC4C-CDD053A30E12}"/>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925507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FEB6-19E6-71FB-74C7-9EF1B727CC87}"/>
            </a:ext>
          </a:extLst>
        </p:cNvPr>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C024151F-87A7-0A62-7F20-46F6DD569CD8}"/>
              </a:ext>
            </a:extLst>
          </p:cNvPr>
          <p:cNvSpPr/>
          <p:nvPr/>
        </p:nvSpPr>
        <p:spPr>
          <a:xfrm>
            <a:off x="205439" y="3155351"/>
            <a:ext cx="5096812" cy="3195167"/>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32921AD-2AEF-09C4-13A6-2B62D238C5E0}"/>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AE812DF6-814C-95F3-B927-670F29823261}"/>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38</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C4AEB04F-A4C9-F8FB-DDF5-54EEC6380480}"/>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8A28A13-68F6-C3CE-B7AF-9F6F80536E95}"/>
              </a:ext>
            </a:extLst>
          </p:cNvPr>
          <p:cNvSpPr/>
          <p:nvPr/>
        </p:nvSpPr>
        <p:spPr>
          <a:xfrm>
            <a:off x="220794" y="879903"/>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2.9</a:t>
            </a:r>
            <a:r>
              <a:rPr kumimoji="1" lang="ja-JP" altLang="en-US" dirty="0">
                <a:solidFill>
                  <a:schemeClr val="tx1"/>
                </a:solidFill>
                <a:latin typeface="Meiryo UI" panose="020B0604030504040204" pitchFamily="50" charset="-128"/>
                <a:ea typeface="Meiryo UI" panose="020B0604030504040204" pitchFamily="50" charset="-128"/>
              </a:rPr>
              <a:t> 屋外落下物による被害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4B3555C-49E6-BFF2-F3C1-24FA615F5E56}"/>
              </a:ext>
            </a:extLst>
          </p:cNvPr>
          <p:cNvSpPr/>
          <p:nvPr/>
        </p:nvSpPr>
        <p:spPr>
          <a:xfrm>
            <a:off x="485194" y="5993972"/>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屋外落下物による人的被害予測フロー</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42DF42F1-1756-D3AA-AF53-AA496DB748CF}"/>
              </a:ext>
            </a:extLst>
          </p:cNvPr>
          <p:cNvSpPr/>
          <p:nvPr/>
        </p:nvSpPr>
        <p:spPr>
          <a:xfrm>
            <a:off x="205439" y="1340413"/>
            <a:ext cx="8716102" cy="1676400"/>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屋外落下物が生じる建物棟数と、</a:t>
            </a:r>
            <a:r>
              <a:rPr lang="ja-JP"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宮城県沖地震（</a:t>
            </a:r>
            <a:r>
              <a:rPr lang="en-US" altLang="ja-JP" sz="1600" kern="100" dirty="0">
                <a:solidFill>
                  <a:srgbClr val="FF0000"/>
                </a:solidFill>
                <a:effectLst/>
                <a:latin typeface="Meiryo UI" panose="020B0604030504040204" pitchFamily="50" charset="-128"/>
                <a:ea typeface="Meiryo UI" panose="020B0604030504040204" pitchFamily="50" charset="-128"/>
              </a:rPr>
              <a:t>1978</a:t>
            </a:r>
            <a:r>
              <a:rPr lang="ja-JP" altLang="ja-JP" sz="16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）時の落下物による被害事例</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に基づ</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き</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、屋外落下物及び窓ガラスの屋外落下による死傷者率により算出</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400050" indent="133350" algn="just"/>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（屋外落下物による死傷者数）＝</a:t>
            </a:r>
          </a:p>
          <a:p>
            <a:pPr marL="866775" indent="266700" algn="just"/>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（死傷者率）</a:t>
            </a:r>
            <a:r>
              <a:rPr lang="x-none"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（（市町村別の屋外落下物が生じる建物棟数）</a:t>
            </a:r>
          </a:p>
          <a:p>
            <a:pPr marL="866775" indent="533400" algn="just"/>
            <a:r>
              <a:rPr lang="x-none"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（市町村別建物棟数</a:t>
            </a:r>
            <a:r>
              <a:rPr lang="x-none"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市町村別時刻別移動者数 ））</a:t>
            </a:r>
          </a:p>
          <a:p>
            <a:pPr marL="866775" indent="533400" algn="just"/>
            <a:r>
              <a:rPr lang="x-none"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（市町村別屋外人口密度</a:t>
            </a:r>
            <a:r>
              <a:rPr lang="x-none"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 1689.16(</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人</a:t>
            </a:r>
            <a:r>
              <a:rPr lang="x-none"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/km</a:t>
            </a:r>
            <a:r>
              <a:rPr lang="x-none" altLang="ja-JP" sz="1600" kern="100" baseline="30000" dirty="0">
                <a:effectLst/>
                <a:latin typeface="Meiryo UI" panose="020B0604030504040204" pitchFamily="50" charset="-128"/>
                <a:ea typeface="Meiryo UI" panose="020B0604030504040204" pitchFamily="50" charset="-128"/>
                <a:cs typeface="Times New Roman" panose="02020603050405020304" pitchFamily="18" charset="0"/>
              </a:rPr>
              <a:t>2</a:t>
            </a:r>
            <a:r>
              <a:rPr lang="x-none"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marL="342900"/>
            <a:endParaRPr kumimoji="1" lang="en-US" altLang="ja-JP" sz="16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F9793FE-9DB0-9195-2F1D-E32BF924B1C8}"/>
              </a:ext>
            </a:extLst>
          </p:cNvPr>
          <p:cNvSpPr/>
          <p:nvPr/>
        </p:nvSpPr>
        <p:spPr>
          <a:xfrm>
            <a:off x="5302250" y="3347745"/>
            <a:ext cx="3759200"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ja-JP" sz="12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屋外落下物による死傷者率</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（＝死傷者数÷屋外人口）</a:t>
            </a:r>
          </a:p>
        </p:txBody>
      </p:sp>
      <p:graphicFrame>
        <p:nvGraphicFramePr>
          <p:cNvPr id="8" name="表 7">
            <a:extLst>
              <a:ext uri="{FF2B5EF4-FFF2-40B4-BE49-F238E27FC236}">
                <a16:creationId xmlns:a16="http://schemas.microsoft.com/office/drawing/2014/main" id="{E1D98067-4B77-7332-2131-31F5A072E4C4}"/>
              </a:ext>
            </a:extLst>
          </p:cNvPr>
          <p:cNvGraphicFramePr>
            <a:graphicFrameLocks noGrp="1"/>
          </p:cNvGraphicFramePr>
          <p:nvPr/>
        </p:nvGraphicFramePr>
        <p:xfrm>
          <a:off x="5374338" y="3686652"/>
          <a:ext cx="3615024" cy="1607242"/>
        </p:xfrm>
        <a:graphic>
          <a:graphicData uri="http://schemas.openxmlformats.org/drawingml/2006/table">
            <a:tbl>
              <a:tblPr firstRow="1" firstCol="1">
                <a:tableStyleId>{93296810-A885-4BE3-A3E7-6D5BEEA58F35}</a:tableStyleId>
              </a:tblPr>
              <a:tblGrid>
                <a:gridCol w="676275">
                  <a:extLst>
                    <a:ext uri="{9D8B030D-6E8A-4147-A177-3AD203B41FA5}">
                      <a16:colId xmlns:a16="http://schemas.microsoft.com/office/drawing/2014/main" val="3010912673"/>
                    </a:ext>
                  </a:extLst>
                </a:gridCol>
                <a:gridCol w="979583">
                  <a:extLst>
                    <a:ext uri="{9D8B030D-6E8A-4147-A177-3AD203B41FA5}">
                      <a16:colId xmlns:a16="http://schemas.microsoft.com/office/drawing/2014/main" val="305999411"/>
                    </a:ext>
                  </a:extLst>
                </a:gridCol>
                <a:gridCol w="979583">
                  <a:extLst>
                    <a:ext uri="{9D8B030D-6E8A-4147-A177-3AD203B41FA5}">
                      <a16:colId xmlns:a16="http://schemas.microsoft.com/office/drawing/2014/main" val="3896767211"/>
                    </a:ext>
                  </a:extLst>
                </a:gridCol>
                <a:gridCol w="979583">
                  <a:extLst>
                    <a:ext uri="{9D8B030D-6E8A-4147-A177-3AD203B41FA5}">
                      <a16:colId xmlns:a16="http://schemas.microsoft.com/office/drawing/2014/main" val="2494699406"/>
                    </a:ext>
                  </a:extLst>
                </a:gridCol>
              </a:tblGrid>
              <a:tr h="229606">
                <a:tc>
                  <a:txBody>
                    <a:bodyPr/>
                    <a:lstStyle/>
                    <a:p>
                      <a:pPr algn="ctr"/>
                      <a:r>
                        <a:rPr lang="ja-JP" sz="1100" kern="100" dirty="0">
                          <a:solidFill>
                            <a:schemeClr val="bg1"/>
                          </a:solidFill>
                          <a:effectLst/>
                          <a:latin typeface="Meiryo UI" panose="020B0604030504040204" pitchFamily="50" charset="-128"/>
                          <a:ea typeface="Meiryo UI" panose="020B0604030504040204" pitchFamily="50" charset="-128"/>
                        </a:rPr>
                        <a:t>震度階</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100" kern="100" dirty="0">
                          <a:solidFill>
                            <a:schemeClr val="bg1"/>
                          </a:solidFill>
                          <a:effectLst/>
                          <a:latin typeface="Meiryo UI" panose="020B0604030504040204" pitchFamily="50" charset="-128"/>
                          <a:ea typeface="Meiryo UI" panose="020B0604030504040204" pitchFamily="50" charset="-128"/>
                        </a:rPr>
                        <a:t>死者率</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100" kern="100">
                          <a:solidFill>
                            <a:schemeClr val="bg1"/>
                          </a:solidFill>
                          <a:effectLst/>
                          <a:latin typeface="Meiryo UI" panose="020B0604030504040204" pitchFamily="50" charset="-128"/>
                          <a:ea typeface="Meiryo UI" panose="020B0604030504040204" pitchFamily="50" charset="-128"/>
                        </a:rPr>
                        <a:t>負傷者率</a:t>
                      </a:r>
                      <a:endParaRPr lang="ja-JP" sz="1100"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100" kern="100" dirty="0">
                          <a:solidFill>
                            <a:schemeClr val="bg1"/>
                          </a:solidFill>
                          <a:effectLst/>
                          <a:latin typeface="Meiryo UI" panose="020B0604030504040204" pitchFamily="50" charset="-128"/>
                          <a:ea typeface="Meiryo UI" panose="020B0604030504040204" pitchFamily="50" charset="-128"/>
                        </a:rPr>
                        <a:t>重傷者率</a:t>
                      </a:r>
                      <a:endParaRPr lang="ja-JP" sz="11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16456113"/>
                  </a:ext>
                </a:extLst>
              </a:tr>
              <a:tr h="229606">
                <a:tc>
                  <a:txBody>
                    <a:bodyPr/>
                    <a:lstStyle/>
                    <a:p>
                      <a:pPr algn="ctr"/>
                      <a:r>
                        <a:rPr lang="en-US" sz="1100" kern="100" dirty="0">
                          <a:effectLst/>
                          <a:latin typeface="Meiryo UI" panose="020B0604030504040204" pitchFamily="50" charset="-128"/>
                          <a:ea typeface="Meiryo UI" panose="020B0604030504040204" pitchFamily="50" charset="-128"/>
                        </a:rPr>
                        <a:t>7</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a:effectLst/>
                          <a:latin typeface="Meiryo UI" panose="020B0604030504040204" pitchFamily="50" charset="-128"/>
                          <a:ea typeface="Meiryo UI" panose="020B0604030504040204" pitchFamily="50" charset="-128"/>
                        </a:rPr>
                        <a:t>0.00504%</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1.69%</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a:effectLst/>
                          <a:latin typeface="Meiryo UI" panose="020B0604030504040204" pitchFamily="50" charset="-128"/>
                          <a:ea typeface="Meiryo UI" panose="020B0604030504040204" pitchFamily="50" charset="-128"/>
                        </a:rPr>
                        <a:t>0.0816%</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656814863"/>
                  </a:ext>
                </a:extLst>
              </a:tr>
              <a:tr h="229606">
                <a:tc>
                  <a:txBody>
                    <a:bodyPr/>
                    <a:lstStyle/>
                    <a:p>
                      <a:pPr algn="ctr"/>
                      <a:r>
                        <a:rPr lang="en-US" sz="1100" kern="100" dirty="0">
                          <a:effectLst/>
                          <a:latin typeface="Meiryo UI" panose="020B0604030504040204" pitchFamily="50" charset="-128"/>
                          <a:ea typeface="Meiryo UI" panose="020B0604030504040204" pitchFamily="50" charset="-128"/>
                        </a:rPr>
                        <a:t>6</a:t>
                      </a:r>
                      <a:r>
                        <a:rPr lang="ja-JP" sz="1100" kern="100" dirty="0">
                          <a:effectLst/>
                          <a:latin typeface="Meiryo UI" panose="020B0604030504040204" pitchFamily="50" charset="-128"/>
                          <a:ea typeface="Meiryo UI" panose="020B0604030504040204" pitchFamily="50" charset="-128"/>
                        </a:rPr>
                        <a:t>強</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0.00388%</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1.21%</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a:effectLst/>
                          <a:latin typeface="Meiryo UI" panose="020B0604030504040204" pitchFamily="50" charset="-128"/>
                          <a:ea typeface="Meiryo UI" panose="020B0604030504040204" pitchFamily="50" charset="-128"/>
                        </a:rPr>
                        <a:t>0.0624%</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10825012"/>
                  </a:ext>
                </a:extLst>
              </a:tr>
              <a:tr h="229606">
                <a:tc>
                  <a:txBody>
                    <a:bodyPr/>
                    <a:lstStyle/>
                    <a:p>
                      <a:pPr algn="ctr"/>
                      <a:r>
                        <a:rPr lang="en-US" sz="1100" kern="100" dirty="0">
                          <a:effectLst/>
                          <a:latin typeface="Meiryo UI" panose="020B0604030504040204" pitchFamily="50" charset="-128"/>
                          <a:ea typeface="Meiryo UI" panose="020B0604030504040204" pitchFamily="50" charset="-128"/>
                        </a:rPr>
                        <a:t>6</a:t>
                      </a:r>
                      <a:r>
                        <a:rPr lang="ja-JP" sz="1100" kern="100" dirty="0">
                          <a:effectLst/>
                          <a:latin typeface="Meiryo UI" panose="020B0604030504040204" pitchFamily="50" charset="-128"/>
                          <a:ea typeface="Meiryo UI" panose="020B0604030504040204" pitchFamily="50" charset="-128"/>
                        </a:rPr>
                        <a:t>弱</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0.00239%</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0.700%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a:effectLst/>
                          <a:latin typeface="Meiryo UI" panose="020B0604030504040204" pitchFamily="50" charset="-128"/>
                          <a:ea typeface="Meiryo UI" panose="020B0604030504040204" pitchFamily="50" charset="-128"/>
                        </a:rPr>
                        <a:t>0.0383%</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49120547"/>
                  </a:ext>
                </a:extLst>
              </a:tr>
              <a:tr h="229606">
                <a:tc>
                  <a:txBody>
                    <a:bodyPr/>
                    <a:lstStyle/>
                    <a:p>
                      <a:pPr algn="ctr"/>
                      <a:r>
                        <a:rPr lang="en-US" sz="1100" kern="100" dirty="0">
                          <a:effectLst/>
                          <a:latin typeface="Meiryo UI" panose="020B0604030504040204" pitchFamily="50" charset="-128"/>
                          <a:ea typeface="Meiryo UI" panose="020B0604030504040204" pitchFamily="50" charset="-128"/>
                        </a:rPr>
                        <a:t>5</a:t>
                      </a:r>
                      <a:r>
                        <a:rPr lang="ja-JP" sz="1100" kern="100" dirty="0">
                          <a:effectLst/>
                          <a:latin typeface="Meiryo UI" panose="020B0604030504040204" pitchFamily="50" charset="-128"/>
                          <a:ea typeface="Meiryo UI" panose="020B0604030504040204" pitchFamily="50" charset="-128"/>
                        </a:rPr>
                        <a:t>強</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0.000604%</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0.0893%</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a:effectLst/>
                          <a:latin typeface="Meiryo UI" panose="020B0604030504040204" pitchFamily="50" charset="-128"/>
                          <a:ea typeface="Meiryo UI" panose="020B0604030504040204" pitchFamily="50" charset="-128"/>
                        </a:rPr>
                        <a:t>0.00945%</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85036639"/>
                  </a:ext>
                </a:extLst>
              </a:tr>
              <a:tr h="229606">
                <a:tc>
                  <a:txBody>
                    <a:bodyPr/>
                    <a:lstStyle/>
                    <a:p>
                      <a:pPr algn="ctr"/>
                      <a:r>
                        <a:rPr lang="en-US" sz="1100" kern="100" dirty="0">
                          <a:effectLst/>
                          <a:latin typeface="Meiryo UI" panose="020B0604030504040204" pitchFamily="50" charset="-128"/>
                          <a:ea typeface="Meiryo UI" panose="020B0604030504040204" pitchFamily="50" charset="-128"/>
                        </a:rPr>
                        <a:t>5</a:t>
                      </a:r>
                      <a:r>
                        <a:rPr lang="ja-JP" sz="1100" kern="100" dirty="0">
                          <a:effectLst/>
                          <a:latin typeface="Meiryo UI" panose="020B0604030504040204" pitchFamily="50" charset="-128"/>
                          <a:ea typeface="Meiryo UI" panose="020B0604030504040204" pitchFamily="50" charset="-128"/>
                        </a:rPr>
                        <a:t>弱</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a:effectLst/>
                          <a:latin typeface="Meiryo UI" panose="020B0604030504040204" pitchFamily="50" charset="-128"/>
                          <a:ea typeface="Meiryo UI" panose="020B0604030504040204" pitchFamily="50" charset="-128"/>
                        </a:rPr>
                        <a:t>0%</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79148803"/>
                  </a:ext>
                </a:extLst>
              </a:tr>
              <a:tr h="229606">
                <a:tc>
                  <a:txBody>
                    <a:bodyPr/>
                    <a:lstStyle/>
                    <a:p>
                      <a:pPr algn="ctr"/>
                      <a:r>
                        <a:rPr lang="en-US" sz="1100" kern="100" dirty="0">
                          <a:effectLst/>
                          <a:latin typeface="Meiryo UI" panose="020B0604030504040204" pitchFamily="50" charset="-128"/>
                          <a:ea typeface="Meiryo UI" panose="020B0604030504040204" pitchFamily="50" charset="-128"/>
                        </a:rPr>
                        <a:t>4</a:t>
                      </a:r>
                      <a:r>
                        <a:rPr lang="ja-JP" sz="1100" kern="100" dirty="0">
                          <a:effectLst/>
                          <a:latin typeface="Meiryo UI" panose="020B0604030504040204" pitchFamily="50" charset="-128"/>
                          <a:ea typeface="Meiryo UI" panose="020B0604030504040204" pitchFamily="50" charset="-128"/>
                        </a:rPr>
                        <a:t>以下</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r"/>
                      <a:r>
                        <a:rPr lang="en-US" sz="1100" kern="100" dirty="0">
                          <a:effectLst/>
                          <a:latin typeface="Meiryo UI" panose="020B0604030504040204" pitchFamily="50" charset="-128"/>
                          <a:ea typeface="Meiryo UI" panose="020B0604030504040204" pitchFamily="50" charset="-128"/>
                        </a:rPr>
                        <a:t>0%</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693935406"/>
                  </a:ext>
                </a:extLst>
              </a:tr>
            </a:tbl>
          </a:graphicData>
        </a:graphic>
      </p:graphicFrame>
      <p:pic>
        <p:nvPicPr>
          <p:cNvPr id="11" name="図 10" descr="テキスト&#10;&#10;AI によって生成されたコンテンツは間違っている可能性があります。">
            <a:extLst>
              <a:ext uri="{FF2B5EF4-FFF2-40B4-BE49-F238E27FC236}">
                <a16:creationId xmlns:a16="http://schemas.microsoft.com/office/drawing/2014/main" id="{D9817535-A97D-3280-3925-21B6B7F62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94" y="3269740"/>
            <a:ext cx="4978433" cy="2708357"/>
          </a:xfrm>
          <a:prstGeom prst="rect">
            <a:avLst/>
          </a:prstGeom>
        </p:spPr>
      </p:pic>
      <p:sp>
        <p:nvSpPr>
          <p:cNvPr id="14" name="正方形/長方形 13">
            <a:extLst>
              <a:ext uri="{FF2B5EF4-FFF2-40B4-BE49-F238E27FC236}">
                <a16:creationId xmlns:a16="http://schemas.microsoft.com/office/drawing/2014/main" id="{5B204DFD-A2B8-46B5-BED3-5304A088D375}"/>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82834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．被害想定項目</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a:t>
            </a:fld>
            <a:endParaRPr lang="ja-JP" altLang="en-US" sz="1600" dirty="0">
              <a:solidFill>
                <a:schemeClr val="tx1"/>
              </a:solidFill>
            </a:endParaRPr>
          </a:p>
        </p:txBody>
      </p:sp>
      <p:sp>
        <p:nvSpPr>
          <p:cNvPr id="5" name="正方形/長方形 4">
            <a:extLst>
              <a:ext uri="{FF2B5EF4-FFF2-40B4-BE49-F238E27FC236}">
                <a16:creationId xmlns:a16="http://schemas.microsoft.com/office/drawing/2014/main" id="{4490D46B-498C-49D0-8441-857BAC0BB13E}"/>
              </a:ext>
            </a:extLst>
          </p:cNvPr>
          <p:cNvSpPr/>
          <p:nvPr/>
        </p:nvSpPr>
        <p:spPr>
          <a:xfrm>
            <a:off x="554082" y="571960"/>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1.</a:t>
            </a:r>
            <a:r>
              <a:rPr kumimoji="1" lang="ja-JP" altLang="en-US" sz="1400" u="sng" dirty="0">
                <a:solidFill>
                  <a:schemeClr val="tx1"/>
                </a:solidFill>
                <a:latin typeface="Meiryo UI" panose="020B0604030504040204" pitchFamily="50" charset="-128"/>
                <a:ea typeface="Meiryo UI" panose="020B0604030504040204" pitchFamily="50" charset="-128"/>
              </a:rPr>
              <a:t> 建物被害等</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FCBE875-CAD2-4F4F-80C7-20AB9354106E}"/>
              </a:ext>
            </a:extLst>
          </p:cNvPr>
          <p:cNvSpPr/>
          <p:nvPr/>
        </p:nvSpPr>
        <p:spPr>
          <a:xfrm>
            <a:off x="657676" y="844725"/>
            <a:ext cx="3493412" cy="196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rgbClr val="FF0000"/>
                </a:solidFill>
                <a:latin typeface="Meiryo UI" panose="020B0604030504040204" pitchFamily="50" charset="-128"/>
                <a:ea typeface="Meiryo UI" panose="020B0604030504040204" pitchFamily="50" charset="-128"/>
              </a:rPr>
              <a:t>1.1 </a:t>
            </a:r>
            <a:r>
              <a:rPr kumimoji="1" lang="ja-JP" altLang="en-US" sz="1400" dirty="0">
                <a:solidFill>
                  <a:srgbClr val="FF0000"/>
                </a:solidFill>
                <a:latin typeface="Meiryo UI" panose="020B0604030504040204" pitchFamily="50" charset="-128"/>
                <a:ea typeface="Meiryo UI" panose="020B0604030504040204" pitchFamily="50" charset="-128"/>
              </a:rPr>
              <a:t>揺れによる被害★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1.2 </a:t>
            </a:r>
            <a:r>
              <a:rPr kumimoji="1" lang="ja-JP" altLang="en-US" sz="1400" dirty="0">
                <a:solidFill>
                  <a:srgbClr val="FF0000"/>
                </a:solidFill>
                <a:latin typeface="Meiryo UI" panose="020B0604030504040204" pitchFamily="50" charset="-128"/>
                <a:ea typeface="Meiryo UI" panose="020B0604030504040204" pitchFamily="50" charset="-128"/>
              </a:rPr>
              <a:t>液状化による被害★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1.3 </a:t>
            </a:r>
            <a:r>
              <a:rPr kumimoji="1" lang="ja-JP" altLang="en-US" sz="1400" dirty="0">
                <a:solidFill>
                  <a:srgbClr val="FF0000"/>
                </a:solidFill>
                <a:latin typeface="Meiryo UI" panose="020B0604030504040204" pitchFamily="50" charset="-128"/>
                <a:ea typeface="Meiryo UI" panose="020B0604030504040204" pitchFamily="50" charset="-128"/>
              </a:rPr>
              <a:t>津波による被害★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1.4 </a:t>
            </a:r>
            <a:r>
              <a:rPr kumimoji="1" lang="ja-JP" altLang="en-US" sz="1400" dirty="0">
                <a:solidFill>
                  <a:srgbClr val="FF0000"/>
                </a:solidFill>
                <a:latin typeface="Meiryo UI" panose="020B0604030504040204" pitchFamily="50" charset="-128"/>
                <a:ea typeface="Meiryo UI" panose="020B0604030504040204" pitchFamily="50" charset="-128"/>
              </a:rPr>
              <a:t>急傾斜地崩壊による被害★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1.5 </a:t>
            </a:r>
            <a:r>
              <a:rPr kumimoji="1" lang="ja-JP" altLang="en-US" sz="1400" dirty="0">
                <a:solidFill>
                  <a:srgbClr val="FF0000"/>
                </a:solidFill>
                <a:latin typeface="Meiryo UI" panose="020B0604030504040204" pitchFamily="50" charset="-128"/>
                <a:ea typeface="Meiryo UI" panose="020B0604030504040204" pitchFamily="50" charset="-128"/>
              </a:rPr>
              <a:t>地震火災による被害★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1.6 </a:t>
            </a:r>
            <a:r>
              <a:rPr kumimoji="1" lang="ja-JP" altLang="en-US" sz="1400" dirty="0">
                <a:solidFill>
                  <a:srgbClr val="FF0000"/>
                </a:solidFill>
                <a:latin typeface="Meiryo UI" panose="020B0604030504040204" pitchFamily="50" charset="-128"/>
                <a:ea typeface="Meiryo UI" panose="020B0604030504040204" pitchFamily="50" charset="-128"/>
              </a:rPr>
              <a:t>津波火災による被害★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1.7 </a:t>
            </a:r>
            <a:r>
              <a:rPr kumimoji="1" lang="ja-JP" altLang="en-US" sz="1400" dirty="0">
                <a:solidFill>
                  <a:srgbClr val="FF0000"/>
                </a:solidFill>
                <a:latin typeface="Meiryo UI" panose="020B0604030504040204" pitchFamily="50" charset="-128"/>
                <a:ea typeface="Meiryo UI" panose="020B0604030504040204" pitchFamily="50" charset="-128"/>
              </a:rPr>
              <a:t>ブロック塀等の転倒被害★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1.8 </a:t>
            </a:r>
            <a:r>
              <a:rPr kumimoji="1" lang="ja-JP" altLang="en-US" sz="1400" dirty="0">
                <a:solidFill>
                  <a:srgbClr val="FF0000"/>
                </a:solidFill>
                <a:latin typeface="Meiryo UI" panose="020B0604030504040204" pitchFamily="50" charset="-128"/>
                <a:ea typeface="Meiryo UI" panose="020B0604030504040204" pitchFamily="50" charset="-128"/>
              </a:rPr>
              <a:t>自動販売機等の転倒被害★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1.9 </a:t>
            </a:r>
            <a:r>
              <a:rPr kumimoji="1" lang="ja-JP" altLang="en-US" sz="1400" dirty="0">
                <a:solidFill>
                  <a:srgbClr val="FF0000"/>
                </a:solidFill>
                <a:latin typeface="Meiryo UI" panose="020B0604030504040204" pitchFamily="50" charset="-128"/>
                <a:ea typeface="Meiryo UI" panose="020B0604030504040204" pitchFamily="50" charset="-128"/>
              </a:rPr>
              <a:t>屋外落下物の被害★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279F780-D5DB-4CBF-AB1A-3EB82A9818F9}"/>
              </a:ext>
            </a:extLst>
          </p:cNvPr>
          <p:cNvSpPr/>
          <p:nvPr/>
        </p:nvSpPr>
        <p:spPr>
          <a:xfrm>
            <a:off x="657676" y="3379601"/>
            <a:ext cx="3493412" cy="2743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rgbClr val="FF0000"/>
                </a:solidFill>
                <a:latin typeface="Meiryo UI" panose="020B0604030504040204" pitchFamily="50" charset="-128"/>
                <a:ea typeface="Meiryo UI" panose="020B0604030504040204" pitchFamily="50" charset="-128"/>
              </a:rPr>
              <a:t>2.1 </a:t>
            </a:r>
            <a:r>
              <a:rPr kumimoji="1" lang="ja-JP" altLang="en-US" sz="1400" dirty="0">
                <a:solidFill>
                  <a:srgbClr val="FF0000"/>
                </a:solidFill>
                <a:latin typeface="Meiryo UI" panose="020B0604030504040204" pitchFamily="50" charset="-128"/>
                <a:ea typeface="Meiryo UI" panose="020B0604030504040204" pitchFamily="50" charset="-128"/>
              </a:rPr>
              <a:t>建物倒壊による被害★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2.2 </a:t>
            </a:r>
            <a:r>
              <a:rPr kumimoji="1" lang="ja-JP" altLang="en-US" sz="1400" dirty="0">
                <a:solidFill>
                  <a:srgbClr val="FF0000"/>
                </a:solidFill>
                <a:latin typeface="Meiryo UI" panose="020B0604030504040204" pitchFamily="50" charset="-128"/>
                <a:ea typeface="Meiryo UI" panose="020B0604030504040204" pitchFamily="50" charset="-128"/>
              </a:rPr>
              <a:t>屋内収容物の移動による被害★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2.3 </a:t>
            </a:r>
            <a:r>
              <a:rPr kumimoji="1" lang="ja-JP" altLang="en-US" sz="1400" dirty="0">
                <a:solidFill>
                  <a:srgbClr val="FF0000"/>
                </a:solidFill>
                <a:latin typeface="Meiryo UI" panose="020B0604030504040204" pitchFamily="50" charset="-128"/>
                <a:ea typeface="Meiryo UI" panose="020B0604030504040204" pitchFamily="50" charset="-128"/>
              </a:rPr>
              <a:t>屋内落下物による被害★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2.4 </a:t>
            </a:r>
            <a:r>
              <a:rPr kumimoji="1" lang="ja-JP" altLang="en-US" sz="1400" dirty="0">
                <a:solidFill>
                  <a:srgbClr val="FF0000"/>
                </a:solidFill>
                <a:latin typeface="Meiryo UI" panose="020B0604030504040204" pitchFamily="50" charset="-128"/>
                <a:ea typeface="Meiryo UI" panose="020B0604030504040204" pitchFamily="50" charset="-128"/>
              </a:rPr>
              <a:t>地震火災による被害★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2.5 </a:t>
            </a:r>
            <a:r>
              <a:rPr kumimoji="1" lang="ja-JP" altLang="en-US" sz="1400" dirty="0">
                <a:solidFill>
                  <a:srgbClr val="FF0000"/>
                </a:solidFill>
                <a:latin typeface="Meiryo UI" panose="020B0604030504040204" pitchFamily="50" charset="-128"/>
                <a:ea typeface="Meiryo UI" panose="020B0604030504040204" pitchFamily="50" charset="-128"/>
              </a:rPr>
              <a:t>津波による被害★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2.6 </a:t>
            </a:r>
            <a:r>
              <a:rPr kumimoji="1" lang="ja-JP" altLang="en-US" sz="1400" dirty="0">
                <a:solidFill>
                  <a:srgbClr val="FF0000"/>
                </a:solidFill>
                <a:latin typeface="Meiryo UI" panose="020B0604030504040204" pitchFamily="50" charset="-128"/>
                <a:ea typeface="Meiryo UI" panose="020B0604030504040204" pitchFamily="50" charset="-128"/>
              </a:rPr>
              <a:t>急傾斜地崩壊による被害★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2.7 </a:t>
            </a:r>
            <a:r>
              <a:rPr kumimoji="1" lang="ja-JP" altLang="en-US" sz="1400" dirty="0">
                <a:solidFill>
                  <a:srgbClr val="FF0000"/>
                </a:solidFill>
                <a:latin typeface="Meiryo UI" panose="020B0604030504040204" pitchFamily="50" charset="-128"/>
                <a:ea typeface="Meiryo UI" panose="020B0604030504040204" pitchFamily="50" charset="-128"/>
              </a:rPr>
              <a:t>ブロック塀等の転倒による被害★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2.8 </a:t>
            </a:r>
            <a:r>
              <a:rPr kumimoji="1" lang="ja-JP" altLang="en-US" sz="1400" dirty="0">
                <a:solidFill>
                  <a:srgbClr val="FF0000"/>
                </a:solidFill>
                <a:latin typeface="Meiryo UI" panose="020B0604030504040204" pitchFamily="50" charset="-128"/>
                <a:ea typeface="Meiryo UI" panose="020B0604030504040204" pitchFamily="50" charset="-128"/>
              </a:rPr>
              <a:t>自動販売機の転倒による被害★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2.9 </a:t>
            </a:r>
            <a:r>
              <a:rPr kumimoji="1" lang="ja-JP" altLang="en-US" sz="1400" dirty="0">
                <a:solidFill>
                  <a:srgbClr val="FF0000"/>
                </a:solidFill>
                <a:latin typeface="Meiryo UI" panose="020B0604030504040204" pitchFamily="50" charset="-128"/>
                <a:ea typeface="Meiryo UI" panose="020B0604030504040204" pitchFamily="50" charset="-128"/>
              </a:rPr>
              <a:t>屋外落下物による被害★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2.10 </a:t>
            </a:r>
            <a:r>
              <a:rPr kumimoji="1" lang="ja-JP" altLang="en-US" sz="1400" dirty="0">
                <a:solidFill>
                  <a:srgbClr val="FF0000"/>
                </a:solidFill>
                <a:latin typeface="Meiryo UI" panose="020B0604030504040204" pitchFamily="50" charset="-128"/>
                <a:ea typeface="Meiryo UI" panose="020B0604030504040204" pitchFamily="50" charset="-128"/>
              </a:rPr>
              <a:t>揺れによる建物被害に伴う要救助者★</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2.11 </a:t>
            </a:r>
            <a:r>
              <a:rPr kumimoji="1" lang="ja-JP" altLang="en-US" sz="1400" dirty="0">
                <a:solidFill>
                  <a:srgbClr val="FF0000"/>
                </a:solidFill>
                <a:latin typeface="Meiryo UI" panose="020B0604030504040204" pitchFamily="50" charset="-128"/>
                <a:ea typeface="Meiryo UI" panose="020B0604030504040204" pitchFamily="50" charset="-128"/>
              </a:rPr>
              <a:t>津波に伴う要救助者・要捜索者★</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2.12 </a:t>
            </a:r>
            <a:r>
              <a:rPr kumimoji="1" lang="ja-JP" altLang="en-US" sz="1400" dirty="0">
                <a:solidFill>
                  <a:srgbClr val="FF0000"/>
                </a:solidFill>
                <a:latin typeface="Meiryo UI" panose="020B0604030504040204" pitchFamily="50" charset="-128"/>
                <a:ea typeface="Meiryo UI" panose="020B0604030504040204" pitchFamily="50" charset="-128"/>
              </a:rPr>
              <a:t>災害関連死★</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ED50AA4A-60F3-4EAD-B4D3-FFE030449444}"/>
              </a:ext>
            </a:extLst>
          </p:cNvPr>
          <p:cNvSpPr/>
          <p:nvPr/>
        </p:nvSpPr>
        <p:spPr>
          <a:xfrm>
            <a:off x="4729298" y="571960"/>
            <a:ext cx="271925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3.</a:t>
            </a:r>
            <a:r>
              <a:rPr kumimoji="1" lang="ja-JP" altLang="en-US" sz="1400" u="sng" dirty="0">
                <a:solidFill>
                  <a:schemeClr val="tx1"/>
                </a:solidFill>
                <a:latin typeface="Meiryo UI" panose="020B0604030504040204" pitchFamily="50" charset="-128"/>
                <a:ea typeface="Meiryo UI" panose="020B0604030504040204" pitchFamily="50" charset="-128"/>
              </a:rPr>
              <a:t> ライフライン・インフラの被害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633BC57-FD8D-49FB-8633-27C463D72B79}"/>
              </a:ext>
            </a:extLst>
          </p:cNvPr>
          <p:cNvSpPr/>
          <p:nvPr/>
        </p:nvSpPr>
        <p:spPr>
          <a:xfrm>
            <a:off x="4832893" y="844725"/>
            <a:ext cx="3493412" cy="285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rgbClr val="FF0000"/>
                </a:solidFill>
                <a:latin typeface="Meiryo UI" panose="020B0604030504040204" pitchFamily="50" charset="-128"/>
                <a:ea typeface="Meiryo UI" panose="020B0604030504040204" pitchFamily="50" charset="-128"/>
              </a:rPr>
              <a:t>3.1 </a:t>
            </a:r>
            <a:r>
              <a:rPr kumimoji="1" lang="ja-JP" altLang="en-US" sz="1400" dirty="0">
                <a:solidFill>
                  <a:srgbClr val="FF0000"/>
                </a:solidFill>
                <a:latin typeface="Meiryo UI" panose="020B0604030504040204" pitchFamily="50" charset="-128"/>
                <a:ea typeface="Meiryo UI" panose="020B0604030504040204" pitchFamily="50" charset="-128"/>
              </a:rPr>
              <a:t>上下道の被害★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3.2 </a:t>
            </a:r>
            <a:r>
              <a:rPr kumimoji="1" lang="ja-JP" altLang="en-US" sz="1400" dirty="0">
                <a:solidFill>
                  <a:srgbClr val="FF0000"/>
                </a:solidFill>
                <a:latin typeface="Meiryo UI" panose="020B0604030504040204" pitchFamily="50" charset="-128"/>
                <a:ea typeface="Meiryo UI" panose="020B0604030504040204" pitchFamily="50" charset="-128"/>
              </a:rPr>
              <a:t>下水道の被害★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3.3 </a:t>
            </a:r>
            <a:r>
              <a:rPr kumimoji="1" lang="ja-JP" altLang="en-US" sz="1400" dirty="0">
                <a:solidFill>
                  <a:srgbClr val="FF0000"/>
                </a:solidFill>
                <a:latin typeface="Meiryo UI" panose="020B0604030504040204" pitchFamily="50" charset="-128"/>
                <a:ea typeface="Meiryo UI" panose="020B0604030504040204" pitchFamily="50" charset="-128"/>
              </a:rPr>
              <a:t>電力の被害★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3.4 </a:t>
            </a:r>
            <a:r>
              <a:rPr kumimoji="1" lang="ja-JP" altLang="en-US" sz="1400" dirty="0">
                <a:solidFill>
                  <a:srgbClr val="FF0000"/>
                </a:solidFill>
                <a:latin typeface="Meiryo UI" panose="020B0604030504040204" pitchFamily="50" charset="-128"/>
                <a:ea typeface="Meiryo UI" panose="020B0604030504040204" pitchFamily="50" charset="-128"/>
              </a:rPr>
              <a:t>通信（固定電話）の被害★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3.5 </a:t>
            </a:r>
            <a:r>
              <a:rPr kumimoji="1" lang="ja-JP" altLang="en-US" sz="1400" dirty="0">
                <a:solidFill>
                  <a:srgbClr val="FF0000"/>
                </a:solidFill>
                <a:latin typeface="Meiryo UI" panose="020B0604030504040204" pitchFamily="50" charset="-128"/>
                <a:ea typeface="Meiryo UI" panose="020B0604030504040204" pitchFamily="50" charset="-128"/>
              </a:rPr>
              <a:t>通信（携帯電話）の被害★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3.6 </a:t>
            </a:r>
            <a:r>
              <a:rPr kumimoji="1" lang="ja-JP" altLang="en-US" sz="1400" dirty="0">
                <a:solidFill>
                  <a:schemeClr val="tx1"/>
                </a:solidFill>
                <a:latin typeface="Meiryo UI" panose="020B0604030504040204" pitchFamily="50" charset="-128"/>
                <a:ea typeface="Meiryo UI" panose="020B0604030504040204" pitchFamily="50" charset="-128"/>
              </a:rPr>
              <a:t>通信（インターネット）の被害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3.7 </a:t>
            </a:r>
            <a:r>
              <a:rPr kumimoji="1" lang="ja-JP" altLang="en-US" sz="1400" dirty="0">
                <a:solidFill>
                  <a:srgbClr val="FF0000"/>
                </a:solidFill>
                <a:latin typeface="Meiryo UI" panose="020B0604030504040204" pitchFamily="50" charset="-128"/>
                <a:ea typeface="Meiryo UI" panose="020B0604030504040204" pitchFamily="50" charset="-128"/>
              </a:rPr>
              <a:t>都市ガスの被害★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3.8 </a:t>
            </a:r>
            <a:r>
              <a:rPr kumimoji="1" lang="ja-JP" altLang="en-US" sz="1400" dirty="0">
                <a:solidFill>
                  <a:srgbClr val="FF0000"/>
                </a:solidFill>
                <a:latin typeface="Meiryo UI" panose="020B0604030504040204" pitchFamily="50" charset="-128"/>
                <a:ea typeface="Meiryo UI" panose="020B0604030504040204" pitchFamily="50" charset="-128"/>
              </a:rPr>
              <a:t>道路の被害★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3.9 </a:t>
            </a:r>
            <a:r>
              <a:rPr kumimoji="1" lang="ja-JP" altLang="en-US" sz="1400" dirty="0">
                <a:solidFill>
                  <a:srgbClr val="FF0000"/>
                </a:solidFill>
                <a:latin typeface="Meiryo UI" panose="020B0604030504040204" pitchFamily="50" charset="-128"/>
                <a:ea typeface="Meiryo UI" panose="020B0604030504040204" pitchFamily="50" charset="-128"/>
              </a:rPr>
              <a:t>鉄道の被害★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3.10 </a:t>
            </a:r>
            <a:r>
              <a:rPr kumimoji="1" lang="ja-JP" altLang="en-US" sz="1400" dirty="0">
                <a:solidFill>
                  <a:srgbClr val="FF0000"/>
                </a:solidFill>
                <a:latin typeface="Meiryo UI" panose="020B0604030504040204" pitchFamily="50" charset="-128"/>
                <a:ea typeface="Meiryo UI" panose="020B0604030504040204" pitchFamily="50" charset="-128"/>
              </a:rPr>
              <a:t>港湾の被害★</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3.11 </a:t>
            </a:r>
            <a:r>
              <a:rPr kumimoji="1" lang="ja-JP" altLang="en-US" sz="1400" dirty="0">
                <a:solidFill>
                  <a:schemeClr val="tx1"/>
                </a:solidFill>
                <a:latin typeface="Meiryo UI" panose="020B0604030504040204" pitchFamily="50" charset="-128"/>
                <a:ea typeface="Meiryo UI" panose="020B0604030504040204" pitchFamily="50" charset="-128"/>
              </a:rPr>
              <a:t>空港の被害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3.12 </a:t>
            </a:r>
            <a:r>
              <a:rPr kumimoji="1" lang="ja-JP" altLang="en-US" sz="1400" dirty="0">
                <a:solidFill>
                  <a:schemeClr val="tx1"/>
                </a:solidFill>
                <a:latin typeface="Meiryo UI" panose="020B0604030504040204" pitchFamily="50" charset="-128"/>
                <a:ea typeface="Meiryo UI" panose="020B0604030504040204" pitchFamily="50" charset="-128"/>
              </a:rPr>
              <a:t>燃料の供給に関する影響</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3.13 </a:t>
            </a:r>
            <a:r>
              <a:rPr kumimoji="1" lang="ja-JP" altLang="en-US" sz="1400" dirty="0">
                <a:solidFill>
                  <a:schemeClr val="tx1"/>
                </a:solidFill>
                <a:latin typeface="Meiryo UI" panose="020B0604030504040204" pitchFamily="50" charset="-128"/>
                <a:ea typeface="Meiryo UI" panose="020B0604030504040204" pitchFamily="50" charset="-128"/>
              </a:rPr>
              <a:t>移動・物流に与える影響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E6CFAAC-4BAD-4932-B030-FE1E4F22E3AA}"/>
              </a:ext>
            </a:extLst>
          </p:cNvPr>
          <p:cNvSpPr/>
          <p:nvPr/>
        </p:nvSpPr>
        <p:spPr>
          <a:xfrm>
            <a:off x="4729298" y="3959879"/>
            <a:ext cx="253329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4.  </a:t>
            </a:r>
            <a:r>
              <a:rPr kumimoji="1" lang="ja-JP" altLang="en-US" sz="1400" u="sng" dirty="0">
                <a:solidFill>
                  <a:schemeClr val="tx1"/>
                </a:solidFill>
                <a:latin typeface="Meiryo UI" panose="020B0604030504040204" pitchFamily="50" charset="-128"/>
                <a:ea typeface="Meiryo UI" panose="020B0604030504040204" pitchFamily="50" charset="-128"/>
              </a:rPr>
              <a:t>生活への影響</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A634A6A6-C438-4645-9CB8-54246829AA01}"/>
              </a:ext>
            </a:extLst>
          </p:cNvPr>
          <p:cNvSpPr/>
          <p:nvPr/>
        </p:nvSpPr>
        <p:spPr>
          <a:xfrm>
            <a:off x="4832893" y="4281853"/>
            <a:ext cx="3493412" cy="1417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rgbClr val="FF0000"/>
                </a:solidFill>
                <a:latin typeface="Meiryo UI" panose="020B0604030504040204" pitchFamily="50" charset="-128"/>
                <a:ea typeface="Meiryo UI" panose="020B0604030504040204" pitchFamily="50" charset="-128"/>
              </a:rPr>
              <a:t>4.1 </a:t>
            </a:r>
            <a:r>
              <a:rPr kumimoji="1" lang="ja-JP" altLang="en-US" sz="1400" dirty="0">
                <a:solidFill>
                  <a:srgbClr val="FF0000"/>
                </a:solidFill>
                <a:latin typeface="Meiryo UI" panose="020B0604030504040204" pitchFamily="50" charset="-128"/>
                <a:ea typeface="Meiryo UI" panose="020B0604030504040204" pitchFamily="50" charset="-128"/>
              </a:rPr>
              <a:t>避難者数★</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4.2 </a:t>
            </a:r>
            <a:r>
              <a:rPr kumimoji="1" lang="ja-JP" altLang="en-US" sz="1400" dirty="0">
                <a:solidFill>
                  <a:srgbClr val="FF0000"/>
                </a:solidFill>
                <a:latin typeface="Meiryo UI" panose="020B0604030504040204" pitchFamily="50" charset="-128"/>
                <a:ea typeface="Meiryo UI" panose="020B0604030504040204" pitchFamily="50" charset="-128"/>
              </a:rPr>
              <a:t>要配慮者数★</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4.3 </a:t>
            </a:r>
            <a:r>
              <a:rPr kumimoji="1" lang="ja-JP" altLang="en-US" sz="1400" dirty="0">
                <a:solidFill>
                  <a:srgbClr val="FF0000"/>
                </a:solidFill>
                <a:latin typeface="Meiryo UI" panose="020B0604030504040204" pitchFamily="50" charset="-128"/>
                <a:ea typeface="Meiryo UI" panose="020B0604030504040204" pitchFamily="50" charset="-128"/>
              </a:rPr>
              <a:t>帰宅困難者数★</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4.4 </a:t>
            </a:r>
            <a:r>
              <a:rPr kumimoji="1" lang="ja-JP" altLang="en-US" sz="1400" dirty="0">
                <a:solidFill>
                  <a:srgbClr val="FF0000"/>
                </a:solidFill>
                <a:latin typeface="Meiryo UI" panose="020B0604030504040204" pitchFamily="50" charset="-128"/>
                <a:ea typeface="Meiryo UI" panose="020B0604030504040204" pitchFamily="50" charset="-128"/>
              </a:rPr>
              <a:t>物資★</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4.5 </a:t>
            </a:r>
            <a:r>
              <a:rPr kumimoji="1" lang="ja-JP" altLang="en-US" sz="1400" dirty="0">
                <a:solidFill>
                  <a:srgbClr val="FF0000"/>
                </a:solidFill>
                <a:latin typeface="Meiryo UI" panose="020B0604030504040204" pitchFamily="50" charset="-128"/>
                <a:ea typeface="Meiryo UI" panose="020B0604030504040204" pitchFamily="50" charset="-128"/>
              </a:rPr>
              <a:t>医療機能★</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4.6 </a:t>
            </a:r>
            <a:r>
              <a:rPr kumimoji="1" lang="ja-JP" altLang="en-US" sz="1400" dirty="0">
                <a:solidFill>
                  <a:schemeClr val="tx1"/>
                </a:solidFill>
                <a:latin typeface="Meiryo UI" panose="020B0604030504040204" pitchFamily="50" charset="-128"/>
                <a:ea typeface="Meiryo UI" panose="020B0604030504040204" pitchFamily="50" charset="-128"/>
              </a:rPr>
              <a:t>保健衛生・防疫・遺体処理等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7C8ED7D-2CD0-47DA-9FCE-A5BFA60E3850}"/>
              </a:ext>
            </a:extLst>
          </p:cNvPr>
          <p:cNvSpPr/>
          <p:nvPr/>
        </p:nvSpPr>
        <p:spPr>
          <a:xfrm>
            <a:off x="554082" y="3084035"/>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2.</a:t>
            </a:r>
            <a:r>
              <a:rPr kumimoji="1" lang="ja-JP" altLang="en-US" sz="1400" u="sng" dirty="0">
                <a:solidFill>
                  <a:schemeClr val="tx1"/>
                </a:solidFill>
                <a:latin typeface="Meiryo UI" panose="020B0604030504040204" pitchFamily="50" charset="-128"/>
                <a:ea typeface="Meiryo UI" panose="020B0604030504040204" pitchFamily="50" charset="-128"/>
              </a:rPr>
              <a:t> 人的被害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0DB7602-1901-406A-8B36-119C5CBEEAAC}"/>
              </a:ext>
            </a:extLst>
          </p:cNvPr>
          <p:cNvSpPr/>
          <p:nvPr/>
        </p:nvSpPr>
        <p:spPr>
          <a:xfrm>
            <a:off x="7004505" y="6291029"/>
            <a:ext cx="2057400"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rgbClr val="FF0000"/>
                </a:solidFill>
                <a:latin typeface="Meiryo UI" panose="020B0604030504040204" pitchFamily="50" charset="-128"/>
                <a:ea typeface="Meiryo UI" panose="020B0604030504040204" pitchFamily="50" charset="-128"/>
              </a:rPr>
              <a:t>★：定量評価を行う項目</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0416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2F35-E414-3EF7-567B-7F3EB842DF8E}"/>
            </a:ext>
          </a:extLst>
        </p:cNvPr>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C4EEA273-30D2-D090-1304-EF9D0BB02EC6}"/>
              </a:ext>
            </a:extLst>
          </p:cNvPr>
          <p:cNvSpPr/>
          <p:nvPr/>
        </p:nvSpPr>
        <p:spPr>
          <a:xfrm>
            <a:off x="724341" y="2751248"/>
            <a:ext cx="8197200" cy="2951954"/>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1C3A444-FD72-CAE7-ECCB-5953985F6E6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851770C4-E061-26E7-4D0D-BF18019E9F8D}"/>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39</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0F8C1125-B396-012B-5298-4E7D416A59DC}"/>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4019FB3-99C7-7D51-29C4-CAFBABFA14FC}"/>
              </a:ext>
            </a:extLst>
          </p:cNvPr>
          <p:cNvSpPr/>
          <p:nvPr/>
        </p:nvSpPr>
        <p:spPr>
          <a:xfrm>
            <a:off x="220794" y="879903"/>
            <a:ext cx="43512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2.10</a:t>
            </a:r>
            <a:r>
              <a:rPr kumimoji="1" lang="ja-JP" altLang="en-US" dirty="0">
                <a:solidFill>
                  <a:schemeClr val="tx1"/>
                </a:solidFill>
                <a:latin typeface="Meiryo UI" panose="020B0604030504040204" pitchFamily="50" charset="-128"/>
                <a:ea typeface="Meiryo UI" panose="020B0604030504040204" pitchFamily="50" charset="-128"/>
              </a:rPr>
              <a:t> 揺れによる建物被害に伴う要救助者</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150C53E-5B2E-B97C-383F-6C5B07CFE841}"/>
              </a:ext>
            </a:extLst>
          </p:cNvPr>
          <p:cNvSpPr/>
          <p:nvPr/>
        </p:nvSpPr>
        <p:spPr>
          <a:xfrm>
            <a:off x="1858928" y="5346655"/>
            <a:ext cx="5216526"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ja-JP" sz="12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揺れによる建物被害に伴う要救助者の被害予測フロー</a:t>
            </a:r>
          </a:p>
        </p:txBody>
      </p:sp>
      <p:sp>
        <p:nvSpPr>
          <p:cNvPr id="13" name="四角形: 角を丸くする 4">
            <a:extLst>
              <a:ext uri="{FF2B5EF4-FFF2-40B4-BE49-F238E27FC236}">
                <a16:creationId xmlns:a16="http://schemas.microsoft.com/office/drawing/2014/main" id="{FE78658F-716C-388D-2C4A-1F7376BADE5B}"/>
              </a:ext>
            </a:extLst>
          </p:cNvPr>
          <p:cNvSpPr/>
          <p:nvPr/>
        </p:nvSpPr>
        <p:spPr>
          <a:xfrm>
            <a:off x="724341" y="1340414"/>
            <a:ext cx="8197200" cy="1272294"/>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Clr>
                <a:schemeClr val="tx1"/>
              </a:buClr>
              <a:buFont typeface="Wingdings" panose="05000000000000000000" pitchFamily="2" charset="2"/>
              <a:buChar char="l"/>
            </a:pP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阪神・淡路大震災時における建物全壊率と救助が必要となる自力脱出困難者の数との関係</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を用い</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て算出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400050" indent="133350" algn="just"/>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（自力脱出困難者数）＝</a:t>
            </a:r>
          </a:p>
          <a:p>
            <a:pPr marL="600075" indent="133350" algn="just"/>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　（自力脱出困難者率）×（揺れによる建物全壊率）</a:t>
            </a:r>
            <a:r>
              <a:rPr lang="x-none" altLang="ja-JP" sz="18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（屋内滞留人口）</a:t>
            </a:r>
          </a:p>
          <a:p>
            <a:pPr marL="133350" indent="139700" algn="just"/>
            <a:r>
              <a:rPr lang="en-US" altLang="ja-JP" sz="1800" u="none" strike="noStrike" kern="100" dirty="0">
                <a:solidFill>
                  <a:srgbClr val="FFC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42900"/>
            <a:endParaRPr kumimoji="1" lang="en-US" altLang="ja-JP" sz="140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2CD77DF2-2FD9-BC63-87F8-95B84D882EAB}"/>
              </a:ext>
            </a:extLst>
          </p:cNvPr>
          <p:cNvGrpSpPr/>
          <p:nvPr/>
        </p:nvGrpSpPr>
        <p:grpSpPr>
          <a:xfrm>
            <a:off x="1839590" y="2911518"/>
            <a:ext cx="5255202" cy="2266479"/>
            <a:chOff x="631757" y="3157777"/>
            <a:chExt cx="5255202" cy="2266479"/>
          </a:xfrm>
        </p:grpSpPr>
        <p:sp>
          <p:nvSpPr>
            <p:cNvPr id="12" name="テキスト ボックス 11">
              <a:extLst>
                <a:ext uri="{FF2B5EF4-FFF2-40B4-BE49-F238E27FC236}">
                  <a16:creationId xmlns:a16="http://schemas.microsoft.com/office/drawing/2014/main" id="{00806593-9B72-D583-2178-65A9C4395DA9}"/>
                </a:ext>
              </a:extLst>
            </p:cNvPr>
            <p:cNvSpPr txBox="1"/>
            <p:nvPr/>
          </p:nvSpPr>
          <p:spPr>
            <a:xfrm>
              <a:off x="631757" y="3157777"/>
              <a:ext cx="2018859"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屋内滞留人口</a:t>
              </a:r>
            </a:p>
          </p:txBody>
        </p:sp>
        <p:sp>
          <p:nvSpPr>
            <p:cNvPr id="14" name="テキスト ボックス 13">
              <a:extLst>
                <a:ext uri="{FF2B5EF4-FFF2-40B4-BE49-F238E27FC236}">
                  <a16:creationId xmlns:a16="http://schemas.microsoft.com/office/drawing/2014/main" id="{076C9DEC-B742-CF99-85E8-17DF6298A7C2}"/>
                </a:ext>
              </a:extLst>
            </p:cNvPr>
            <p:cNvSpPr txBox="1"/>
            <p:nvPr/>
          </p:nvSpPr>
          <p:spPr>
            <a:xfrm>
              <a:off x="631757" y="5085702"/>
              <a:ext cx="2018859"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自力脱出困難者数</a:t>
              </a:r>
            </a:p>
          </p:txBody>
        </p:sp>
        <p:sp>
          <p:nvSpPr>
            <p:cNvPr id="15" name="テキスト ボックス 14">
              <a:extLst>
                <a:ext uri="{FF2B5EF4-FFF2-40B4-BE49-F238E27FC236}">
                  <a16:creationId xmlns:a16="http://schemas.microsoft.com/office/drawing/2014/main" id="{D723EAD8-6410-9B4B-FFB2-08D99E257AFD}"/>
                </a:ext>
              </a:extLst>
            </p:cNvPr>
            <p:cNvSpPr txBox="1"/>
            <p:nvPr/>
          </p:nvSpPr>
          <p:spPr>
            <a:xfrm>
              <a:off x="2891759" y="4463751"/>
              <a:ext cx="2995200"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自力脱出困難者率</a:t>
              </a:r>
            </a:p>
          </p:txBody>
        </p:sp>
        <p:sp>
          <p:nvSpPr>
            <p:cNvPr id="16" name="テキスト ボックス 15">
              <a:extLst>
                <a:ext uri="{FF2B5EF4-FFF2-40B4-BE49-F238E27FC236}">
                  <a16:creationId xmlns:a16="http://schemas.microsoft.com/office/drawing/2014/main" id="{A420D410-135C-B6E0-A736-57B199428B76}"/>
                </a:ext>
              </a:extLst>
            </p:cNvPr>
            <p:cNvSpPr txBox="1"/>
            <p:nvPr/>
          </p:nvSpPr>
          <p:spPr>
            <a:xfrm>
              <a:off x="2892206" y="3456315"/>
              <a:ext cx="2994753" cy="584775"/>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建物全壊率</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（木造・非木道別に評価）</a:t>
              </a:r>
            </a:p>
          </p:txBody>
        </p:sp>
        <p:cxnSp>
          <p:nvCxnSpPr>
            <p:cNvPr id="18" name="直線矢印コネクタ 17">
              <a:extLst>
                <a:ext uri="{FF2B5EF4-FFF2-40B4-BE49-F238E27FC236}">
                  <a16:creationId xmlns:a16="http://schemas.microsoft.com/office/drawing/2014/main" id="{16E6E93B-D68D-FCA3-1A30-DFE2C83332EC}"/>
                </a:ext>
              </a:extLst>
            </p:cNvPr>
            <p:cNvCxnSpPr>
              <a:cxnSpLocks/>
              <a:stCxn id="12" idx="2"/>
              <a:endCxn id="14" idx="0"/>
            </p:cNvCxnSpPr>
            <p:nvPr/>
          </p:nvCxnSpPr>
          <p:spPr>
            <a:xfrm>
              <a:off x="1641187" y="3496331"/>
              <a:ext cx="0" cy="1589371"/>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A17F9881-65BD-B64E-5F9A-1E9FAD93A4F5}"/>
                </a:ext>
              </a:extLst>
            </p:cNvPr>
            <p:cNvCxnSpPr>
              <a:cxnSpLocks/>
              <a:stCxn id="16" idx="2"/>
              <a:endCxn id="15" idx="0"/>
            </p:cNvCxnSpPr>
            <p:nvPr/>
          </p:nvCxnSpPr>
          <p:spPr>
            <a:xfrm flipH="1">
              <a:off x="4389359" y="4041090"/>
              <a:ext cx="224" cy="422661"/>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AF546E4A-F36F-05C1-8182-E785BD5044B8}"/>
                </a:ext>
              </a:extLst>
            </p:cNvPr>
            <p:cNvCxnSpPr>
              <a:cxnSpLocks/>
              <a:stCxn id="15" idx="1"/>
            </p:cNvCxnSpPr>
            <p:nvPr/>
          </p:nvCxnSpPr>
          <p:spPr>
            <a:xfrm flipH="1">
              <a:off x="1598867" y="4633028"/>
              <a:ext cx="1292892" cy="0"/>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grpSp>
      <p:sp>
        <p:nvSpPr>
          <p:cNvPr id="17" name="正方形/長方形 16">
            <a:extLst>
              <a:ext uri="{FF2B5EF4-FFF2-40B4-BE49-F238E27FC236}">
                <a16:creationId xmlns:a16="http://schemas.microsoft.com/office/drawing/2014/main" id="{AB7EC6F4-A8DA-4171-9261-B0EC74C16E07}"/>
              </a:ext>
            </a:extLst>
          </p:cNvPr>
          <p:cNvSpPr/>
          <p:nvPr/>
        </p:nvSpPr>
        <p:spPr>
          <a:xfrm>
            <a:off x="4036144" y="3070336"/>
            <a:ext cx="3204242" cy="863760"/>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スクロール: 横 19">
            <a:extLst>
              <a:ext uri="{FF2B5EF4-FFF2-40B4-BE49-F238E27FC236}">
                <a16:creationId xmlns:a16="http://schemas.microsoft.com/office/drawing/2014/main" id="{A3205E03-2BE6-4262-9195-0BFC3AB562A5}"/>
              </a:ext>
            </a:extLst>
          </p:cNvPr>
          <p:cNvSpPr/>
          <p:nvPr/>
        </p:nvSpPr>
        <p:spPr>
          <a:xfrm>
            <a:off x="6978650" y="2829740"/>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2" name="正方形/長方形 21">
            <a:extLst>
              <a:ext uri="{FF2B5EF4-FFF2-40B4-BE49-F238E27FC236}">
                <a16:creationId xmlns:a16="http://schemas.microsoft.com/office/drawing/2014/main" id="{F404B62D-54C1-436A-A5B6-FFC9E009823A}"/>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642025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389A-AE06-34C1-3041-B77234FE07ED}"/>
            </a:ext>
          </a:extLst>
        </p:cNvPr>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1A520ACB-2889-496F-7BE5-612B0B7402A2}"/>
              </a:ext>
            </a:extLst>
          </p:cNvPr>
          <p:cNvSpPr/>
          <p:nvPr/>
        </p:nvSpPr>
        <p:spPr>
          <a:xfrm>
            <a:off x="470340" y="2732923"/>
            <a:ext cx="8197199" cy="2168437"/>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126781D-6EF1-F090-DC89-E3F8276BE9A1}"/>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B4286FF3-8E07-8F6D-F115-E8F6D0380A21}"/>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40</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64B51071-CD6F-5933-0928-3AFD830C2EFF}"/>
              </a:ext>
            </a:extLst>
          </p:cNvPr>
          <p:cNvSpPr/>
          <p:nvPr/>
        </p:nvSpPr>
        <p:spPr>
          <a:xfrm>
            <a:off x="119194" y="57196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8C1C620-761D-4422-2CA4-8BAE0DA9772C}"/>
              </a:ext>
            </a:extLst>
          </p:cNvPr>
          <p:cNvSpPr/>
          <p:nvPr/>
        </p:nvSpPr>
        <p:spPr>
          <a:xfrm>
            <a:off x="220794" y="879903"/>
            <a:ext cx="388197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2.11</a:t>
            </a:r>
            <a:r>
              <a:rPr kumimoji="1" lang="ja-JP" altLang="en-US" dirty="0">
                <a:solidFill>
                  <a:schemeClr val="tx1"/>
                </a:solidFill>
                <a:latin typeface="Meiryo UI" panose="020B0604030504040204" pitchFamily="50" charset="-128"/>
                <a:ea typeface="Meiryo UI" panose="020B0604030504040204" pitchFamily="50" charset="-128"/>
              </a:rPr>
              <a:t> 津波に伴う要救助者・要捜索者</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31E4B51-C977-0D4B-D3AE-92AC1FBD610F}"/>
              </a:ext>
            </a:extLst>
          </p:cNvPr>
          <p:cNvSpPr/>
          <p:nvPr/>
        </p:nvSpPr>
        <p:spPr>
          <a:xfrm>
            <a:off x="2284663" y="4618514"/>
            <a:ext cx="3744284"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津波被害に伴う要救助者の予測フロー</a:t>
            </a:r>
          </a:p>
        </p:txBody>
      </p:sp>
      <p:sp>
        <p:nvSpPr>
          <p:cNvPr id="13" name="四角形: 角を丸くする 4">
            <a:extLst>
              <a:ext uri="{FF2B5EF4-FFF2-40B4-BE49-F238E27FC236}">
                <a16:creationId xmlns:a16="http://schemas.microsoft.com/office/drawing/2014/main" id="{EA5EF182-246F-AD9A-4F22-7750182450AA}"/>
              </a:ext>
            </a:extLst>
          </p:cNvPr>
          <p:cNvSpPr/>
          <p:nvPr/>
        </p:nvSpPr>
        <p:spPr>
          <a:xfrm>
            <a:off x="470341" y="1340414"/>
            <a:ext cx="8197200" cy="1253970"/>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Wingdings" panose="05000000000000000000" pitchFamily="2" charset="2"/>
              <a:buChar char="l"/>
            </a:pP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津波被害に伴う要救助者は、</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津波の最大浸水深より高い階に滞留する者</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として算出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indent="53340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要救助者数＝中高層階滞留者のうち、最大浸水深より高い階の滞留者</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53340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要捜索者数＝津波に巻き込まれた人（避難未完了者＝津波による死傷者）</a:t>
            </a:r>
          </a:p>
          <a:p>
            <a:pPr indent="533400" algn="just"/>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8BAE2FCB-4FA3-A88D-1DAE-B3C0F4EC4DF8}"/>
              </a:ext>
            </a:extLst>
          </p:cNvPr>
          <p:cNvSpPr/>
          <p:nvPr/>
        </p:nvSpPr>
        <p:spPr>
          <a:xfrm>
            <a:off x="2410708" y="4972248"/>
            <a:ext cx="3703506"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ja-JP" sz="12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最大浸水深別の中高層階滞留に伴う要救助者の設定</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AAF7A183-2CD2-1A87-D55C-422677422A30}"/>
              </a:ext>
            </a:extLst>
          </p:cNvPr>
          <p:cNvGraphicFramePr>
            <a:graphicFrameLocks noGrp="1"/>
          </p:cNvGraphicFramePr>
          <p:nvPr/>
        </p:nvGraphicFramePr>
        <p:xfrm>
          <a:off x="1914512" y="5239791"/>
          <a:ext cx="4695898" cy="1364208"/>
        </p:xfrm>
        <a:graphic>
          <a:graphicData uri="http://schemas.openxmlformats.org/drawingml/2006/table">
            <a:tbl>
              <a:tblPr firstRow="1">
                <a:tableStyleId>{93296810-A885-4BE3-A3E7-6D5BEEA58F35}</a:tableStyleId>
              </a:tblPr>
              <a:tblGrid>
                <a:gridCol w="1637862">
                  <a:extLst>
                    <a:ext uri="{9D8B030D-6E8A-4147-A177-3AD203B41FA5}">
                      <a16:colId xmlns:a16="http://schemas.microsoft.com/office/drawing/2014/main" val="3010912673"/>
                    </a:ext>
                  </a:extLst>
                </a:gridCol>
                <a:gridCol w="3058036">
                  <a:extLst>
                    <a:ext uri="{9D8B030D-6E8A-4147-A177-3AD203B41FA5}">
                      <a16:colId xmlns:a16="http://schemas.microsoft.com/office/drawing/2014/main" val="2494699406"/>
                    </a:ext>
                  </a:extLst>
                </a:gridCol>
              </a:tblGrid>
              <a:tr h="251300">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最大浸水深</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ctr"/>
                      <a:r>
                        <a:rPr lang="ja-JP" sz="1200" kern="100" dirty="0">
                          <a:solidFill>
                            <a:schemeClr val="bg1"/>
                          </a:solidFill>
                          <a:effectLst/>
                          <a:latin typeface="Meiryo UI" panose="020B0604030504040204" pitchFamily="50" charset="-128"/>
                          <a:ea typeface="Meiryo UI" panose="020B0604030504040204" pitchFamily="50" charset="-128"/>
                        </a:rPr>
                        <a:t>中高層階滞留に伴う要救助者の設定の考え方</a:t>
                      </a:r>
                      <a:endParaRPr 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16456113"/>
                  </a:ext>
                </a:extLst>
              </a:tr>
              <a:tr h="278227">
                <a:tc>
                  <a:txBody>
                    <a:bodyPr/>
                    <a:lstStyle/>
                    <a:p>
                      <a:pPr algn="just"/>
                      <a:r>
                        <a:rPr lang="en-US" sz="1200" kern="100" dirty="0">
                          <a:effectLst/>
                          <a:latin typeface="Meiryo UI" panose="020B0604030504040204" pitchFamily="50" charset="-128"/>
                          <a:ea typeface="Meiryo UI" panose="020B0604030504040204" pitchFamily="50" charset="-128"/>
                        </a:rPr>
                        <a:t>1m</a:t>
                      </a:r>
                      <a:r>
                        <a:rPr lang="ja-JP" sz="1200" kern="100" dirty="0">
                          <a:effectLst/>
                          <a:latin typeface="Meiryo UI" panose="020B0604030504040204" pitchFamily="50" charset="-128"/>
                          <a:ea typeface="Meiryo UI" panose="020B0604030504040204" pitchFamily="50" charset="-128"/>
                        </a:rPr>
                        <a:t>未満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ja-JP" sz="1200" kern="100" dirty="0">
                          <a:effectLst/>
                          <a:latin typeface="Meiryo UI" panose="020B0604030504040204" pitchFamily="50" charset="-128"/>
                          <a:ea typeface="Meiryo UI" panose="020B0604030504040204" pitchFamily="50" charset="-128"/>
                        </a:rPr>
                        <a:t>自力脱出可能とみなす</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49120547"/>
                  </a:ext>
                </a:extLst>
              </a:tr>
              <a:tr h="278227">
                <a:tc>
                  <a:txBody>
                    <a:bodyPr/>
                    <a:lstStyle/>
                    <a:p>
                      <a:pPr algn="just"/>
                      <a:r>
                        <a:rPr lang="en-US" sz="1200" kern="100" dirty="0">
                          <a:effectLst/>
                          <a:latin typeface="Meiryo UI" panose="020B0604030504040204" pitchFamily="50" charset="-128"/>
                          <a:ea typeface="Meiryo UI" panose="020B0604030504040204" pitchFamily="50" charset="-128"/>
                        </a:rPr>
                        <a:t>1m</a:t>
                      </a:r>
                      <a:r>
                        <a:rPr lang="ja-JP" sz="1200" kern="100" dirty="0">
                          <a:effectLst/>
                          <a:latin typeface="Meiryo UI" panose="020B0604030504040204" pitchFamily="50" charset="-128"/>
                          <a:ea typeface="Meiryo UI" panose="020B0604030504040204" pitchFamily="50" charset="-128"/>
                        </a:rPr>
                        <a:t>以上</a:t>
                      </a:r>
                      <a:r>
                        <a:rPr lang="en-US" sz="1200" kern="100" dirty="0">
                          <a:effectLst/>
                          <a:latin typeface="Meiryo UI" panose="020B0604030504040204" pitchFamily="50" charset="-128"/>
                          <a:ea typeface="Meiryo UI" panose="020B0604030504040204" pitchFamily="50" charset="-128"/>
                        </a:rPr>
                        <a:t>6m</a:t>
                      </a:r>
                      <a:r>
                        <a:rPr lang="ja-JP" sz="1200" kern="100" dirty="0">
                          <a:effectLst/>
                          <a:latin typeface="Meiryo UI" panose="020B0604030504040204" pitchFamily="50" charset="-128"/>
                          <a:ea typeface="Meiryo UI" panose="020B0604030504040204" pitchFamily="50" charset="-128"/>
                        </a:rPr>
                        <a:t>未満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en-US" sz="1200" kern="100" dirty="0">
                          <a:effectLst/>
                          <a:latin typeface="Meiryo UI" panose="020B0604030504040204" pitchFamily="50" charset="-128"/>
                          <a:ea typeface="Meiryo UI" panose="020B0604030504040204" pitchFamily="50" charset="-128"/>
                        </a:rPr>
                        <a:t>3</a:t>
                      </a:r>
                      <a:r>
                        <a:rPr lang="ja-JP" sz="1200" kern="100" dirty="0">
                          <a:effectLst/>
                          <a:latin typeface="Meiryo UI" panose="020B0604030504040204" pitchFamily="50" charset="-128"/>
                          <a:ea typeface="Meiryo UI" panose="020B0604030504040204" pitchFamily="50" charset="-128"/>
                        </a:rPr>
                        <a:t>階以上の滞留者が要救助対象</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85036639"/>
                  </a:ext>
                </a:extLst>
              </a:tr>
              <a:tr h="278227">
                <a:tc>
                  <a:txBody>
                    <a:bodyPr/>
                    <a:lstStyle/>
                    <a:p>
                      <a:pPr algn="just"/>
                      <a:r>
                        <a:rPr lang="en-US" sz="1200" kern="100">
                          <a:effectLst/>
                          <a:latin typeface="Meiryo UI" panose="020B0604030504040204" pitchFamily="50" charset="-128"/>
                          <a:ea typeface="Meiryo UI" panose="020B0604030504040204" pitchFamily="50" charset="-128"/>
                        </a:rPr>
                        <a:t>6m</a:t>
                      </a:r>
                      <a:r>
                        <a:rPr lang="ja-JP" sz="1200" kern="100">
                          <a:effectLst/>
                          <a:latin typeface="Meiryo UI" panose="020B0604030504040204" pitchFamily="50" charset="-128"/>
                          <a:ea typeface="Meiryo UI" panose="020B0604030504040204" pitchFamily="50" charset="-128"/>
                        </a:rPr>
                        <a:t>以上</a:t>
                      </a:r>
                      <a:r>
                        <a:rPr lang="en-US" sz="1200" kern="100">
                          <a:effectLst/>
                          <a:latin typeface="Meiryo UI" panose="020B0604030504040204" pitchFamily="50" charset="-128"/>
                          <a:ea typeface="Meiryo UI" panose="020B0604030504040204" pitchFamily="50" charset="-128"/>
                        </a:rPr>
                        <a:t>15m</a:t>
                      </a:r>
                      <a:r>
                        <a:rPr lang="ja-JP" sz="1200" kern="100">
                          <a:effectLst/>
                          <a:latin typeface="Meiryo UI" panose="020B0604030504040204" pitchFamily="50" charset="-128"/>
                          <a:ea typeface="Meiryo UI" panose="020B0604030504040204" pitchFamily="50" charset="-128"/>
                        </a:rPr>
                        <a:t>未満</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en-US" sz="1200" kern="100" dirty="0">
                          <a:effectLst/>
                          <a:latin typeface="Meiryo UI" panose="020B0604030504040204" pitchFamily="50" charset="-128"/>
                          <a:ea typeface="Meiryo UI" panose="020B0604030504040204" pitchFamily="50" charset="-128"/>
                        </a:rPr>
                        <a:t>6</a:t>
                      </a:r>
                      <a:r>
                        <a:rPr lang="ja-JP" sz="1200" kern="100" dirty="0">
                          <a:effectLst/>
                          <a:latin typeface="Meiryo UI" panose="020B0604030504040204" pitchFamily="50" charset="-128"/>
                          <a:ea typeface="Meiryo UI" panose="020B0604030504040204" pitchFamily="50" charset="-128"/>
                        </a:rPr>
                        <a:t>階以上の滞留者が要救助対象</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79148803"/>
                  </a:ext>
                </a:extLst>
              </a:tr>
              <a:tr h="278227">
                <a:tc>
                  <a:txBody>
                    <a:bodyPr/>
                    <a:lstStyle/>
                    <a:p>
                      <a:pPr algn="just"/>
                      <a:r>
                        <a:rPr lang="en-US" sz="1200" kern="100" dirty="0">
                          <a:effectLst/>
                          <a:latin typeface="Meiryo UI" panose="020B0604030504040204" pitchFamily="50" charset="-128"/>
                          <a:ea typeface="Meiryo UI" panose="020B0604030504040204" pitchFamily="50" charset="-128"/>
                        </a:rPr>
                        <a:t>15m</a:t>
                      </a:r>
                      <a:r>
                        <a:rPr lang="ja-JP" sz="1200" kern="100" dirty="0">
                          <a:effectLst/>
                          <a:latin typeface="Meiryo UI" panose="020B0604030504040204" pitchFamily="50" charset="-128"/>
                          <a:ea typeface="Meiryo UI" panose="020B0604030504040204" pitchFamily="50" charset="-128"/>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tc>
                  <a:txBody>
                    <a:bodyPr/>
                    <a:lstStyle/>
                    <a:p>
                      <a:pPr algn="just"/>
                      <a:r>
                        <a:rPr lang="en-US" sz="1200" kern="100" dirty="0">
                          <a:effectLst/>
                          <a:latin typeface="Meiryo UI" panose="020B0604030504040204" pitchFamily="50" charset="-128"/>
                          <a:ea typeface="Meiryo UI" panose="020B0604030504040204" pitchFamily="50" charset="-128"/>
                        </a:rPr>
                        <a:t>11</a:t>
                      </a:r>
                      <a:r>
                        <a:rPr lang="ja-JP" sz="1200" kern="100" dirty="0">
                          <a:effectLst/>
                          <a:latin typeface="Meiryo UI" panose="020B0604030504040204" pitchFamily="50" charset="-128"/>
                          <a:ea typeface="Meiryo UI" panose="020B0604030504040204" pitchFamily="50" charset="-128"/>
                        </a:rPr>
                        <a:t>階以上の滞留者が要救助対象</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tc>
                <a:extLst>
                  <a:ext uri="{0D108BD9-81ED-4DB2-BD59-A6C34878D82A}">
                    <a16:rowId xmlns:a16="http://schemas.microsoft.com/office/drawing/2014/main" val="693935406"/>
                  </a:ext>
                </a:extLst>
              </a:tr>
            </a:tbl>
          </a:graphicData>
        </a:graphic>
      </p:graphicFrame>
      <p:grpSp>
        <p:nvGrpSpPr>
          <p:cNvPr id="14" name="グループ化 13">
            <a:extLst>
              <a:ext uri="{FF2B5EF4-FFF2-40B4-BE49-F238E27FC236}">
                <a16:creationId xmlns:a16="http://schemas.microsoft.com/office/drawing/2014/main" id="{E13D0F07-FDC6-B9CF-7265-7224430E1295}"/>
              </a:ext>
            </a:extLst>
          </p:cNvPr>
          <p:cNvGrpSpPr/>
          <p:nvPr/>
        </p:nvGrpSpPr>
        <p:grpSpPr>
          <a:xfrm>
            <a:off x="1744246" y="2788761"/>
            <a:ext cx="5233921" cy="1685454"/>
            <a:chOff x="631757" y="3157777"/>
            <a:chExt cx="5233921" cy="1685454"/>
          </a:xfrm>
        </p:grpSpPr>
        <p:sp>
          <p:nvSpPr>
            <p:cNvPr id="15" name="テキスト ボックス 14">
              <a:extLst>
                <a:ext uri="{FF2B5EF4-FFF2-40B4-BE49-F238E27FC236}">
                  <a16:creationId xmlns:a16="http://schemas.microsoft.com/office/drawing/2014/main" id="{9D3AD245-3ED6-FA0B-2A5D-D539E3CA68EE}"/>
                </a:ext>
              </a:extLst>
            </p:cNvPr>
            <p:cNvSpPr txBox="1"/>
            <p:nvPr/>
          </p:nvSpPr>
          <p:spPr>
            <a:xfrm>
              <a:off x="631757" y="3157777"/>
              <a:ext cx="2018859"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津波最大浸水深</a:t>
              </a:r>
            </a:p>
          </p:txBody>
        </p:sp>
        <p:sp>
          <p:nvSpPr>
            <p:cNvPr id="16" name="テキスト ボックス 15">
              <a:extLst>
                <a:ext uri="{FF2B5EF4-FFF2-40B4-BE49-F238E27FC236}">
                  <a16:creationId xmlns:a16="http://schemas.microsoft.com/office/drawing/2014/main" id="{18BFC730-7586-D953-E067-2172E606824A}"/>
                </a:ext>
              </a:extLst>
            </p:cNvPr>
            <p:cNvSpPr txBox="1"/>
            <p:nvPr/>
          </p:nvSpPr>
          <p:spPr>
            <a:xfrm>
              <a:off x="631757" y="4504677"/>
              <a:ext cx="2018859"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要救助者数</a:t>
              </a:r>
            </a:p>
          </p:txBody>
        </p:sp>
        <p:sp>
          <p:nvSpPr>
            <p:cNvPr id="17" name="テキスト ボックス 16">
              <a:extLst>
                <a:ext uri="{FF2B5EF4-FFF2-40B4-BE49-F238E27FC236}">
                  <a16:creationId xmlns:a16="http://schemas.microsoft.com/office/drawing/2014/main" id="{DEC98884-D41D-B653-CA3B-F2014C26378A}"/>
                </a:ext>
              </a:extLst>
            </p:cNvPr>
            <p:cNvSpPr txBox="1"/>
            <p:nvPr/>
          </p:nvSpPr>
          <p:spPr>
            <a:xfrm>
              <a:off x="2870478" y="3863460"/>
              <a:ext cx="2995200"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中高層建物棟数</a:t>
              </a:r>
            </a:p>
          </p:txBody>
        </p:sp>
        <p:cxnSp>
          <p:nvCxnSpPr>
            <p:cNvPr id="19" name="直線矢印コネクタ 18">
              <a:extLst>
                <a:ext uri="{FF2B5EF4-FFF2-40B4-BE49-F238E27FC236}">
                  <a16:creationId xmlns:a16="http://schemas.microsoft.com/office/drawing/2014/main" id="{833F11BF-D830-53FC-3F2F-2732ECD99D75}"/>
                </a:ext>
              </a:extLst>
            </p:cNvPr>
            <p:cNvCxnSpPr>
              <a:cxnSpLocks/>
              <a:stCxn id="15" idx="2"/>
              <a:endCxn id="16" idx="0"/>
            </p:cNvCxnSpPr>
            <p:nvPr/>
          </p:nvCxnSpPr>
          <p:spPr>
            <a:xfrm>
              <a:off x="1641187" y="3496331"/>
              <a:ext cx="0" cy="1008346"/>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BEF128DC-8A48-D064-7517-791A1A1C074A}"/>
                </a:ext>
              </a:extLst>
            </p:cNvPr>
            <p:cNvCxnSpPr>
              <a:cxnSpLocks/>
              <a:stCxn id="17" idx="1"/>
            </p:cNvCxnSpPr>
            <p:nvPr/>
          </p:nvCxnSpPr>
          <p:spPr>
            <a:xfrm flipH="1">
              <a:off x="1619904" y="4032737"/>
              <a:ext cx="1250574" cy="0"/>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grpSp>
      <p:sp>
        <p:nvSpPr>
          <p:cNvPr id="18" name="正方形/長方形 17">
            <a:extLst>
              <a:ext uri="{FF2B5EF4-FFF2-40B4-BE49-F238E27FC236}">
                <a16:creationId xmlns:a16="http://schemas.microsoft.com/office/drawing/2014/main" id="{9D3E8EE6-4D72-4A75-9EEE-E910548A6339}"/>
              </a:ext>
            </a:extLst>
          </p:cNvPr>
          <p:cNvSpPr/>
          <p:nvPr/>
        </p:nvSpPr>
        <p:spPr>
          <a:xfrm>
            <a:off x="1028906" y="1948762"/>
            <a:ext cx="7242257" cy="577088"/>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スクロール: 横 19">
            <a:extLst>
              <a:ext uri="{FF2B5EF4-FFF2-40B4-BE49-F238E27FC236}">
                <a16:creationId xmlns:a16="http://schemas.microsoft.com/office/drawing/2014/main" id="{1442D1B6-2A83-4069-A0F0-C0339BF1EB6A}"/>
              </a:ext>
            </a:extLst>
          </p:cNvPr>
          <p:cNvSpPr/>
          <p:nvPr/>
        </p:nvSpPr>
        <p:spPr>
          <a:xfrm>
            <a:off x="7100009" y="2489733"/>
            <a:ext cx="1729719"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避難意識向上による発災後の行動を変化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46C3E027-D21A-48DE-981B-547E2E9F6E9E}"/>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613297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B71C-8A39-BD1F-5D75-C785212A53B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98F309-8279-DF59-BF4F-68D56B76AC60}"/>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433E18CF-DE7D-E914-31EC-A0E897365E1A}"/>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41</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08210239-1001-65BD-5E2F-E6D3DCED92B1}"/>
              </a:ext>
            </a:extLst>
          </p:cNvPr>
          <p:cNvSpPr/>
          <p:nvPr/>
        </p:nvSpPr>
        <p:spPr>
          <a:xfrm>
            <a:off x="119194" y="472157"/>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人的被害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CD755D2-EED7-8106-1D19-C93E05BAA849}"/>
              </a:ext>
            </a:extLst>
          </p:cNvPr>
          <p:cNvSpPr/>
          <p:nvPr/>
        </p:nvSpPr>
        <p:spPr>
          <a:xfrm>
            <a:off x="220794" y="754700"/>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2.12</a:t>
            </a:r>
            <a:r>
              <a:rPr kumimoji="1" lang="ja-JP" altLang="en-US" dirty="0">
                <a:solidFill>
                  <a:schemeClr val="tx1"/>
                </a:solidFill>
                <a:latin typeface="Meiryo UI" panose="020B0604030504040204" pitchFamily="50" charset="-128"/>
                <a:ea typeface="Meiryo UI" panose="020B0604030504040204" pitchFamily="50" charset="-128"/>
              </a:rPr>
              <a:t> 災害関連死</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3" name="四角形: 角を丸くする 4">
            <a:extLst>
              <a:ext uri="{FF2B5EF4-FFF2-40B4-BE49-F238E27FC236}">
                <a16:creationId xmlns:a16="http://schemas.microsoft.com/office/drawing/2014/main" id="{AF8B9071-D2E7-BD6B-501D-DF3C03C3867E}"/>
              </a:ext>
            </a:extLst>
          </p:cNvPr>
          <p:cNvSpPr/>
          <p:nvPr/>
        </p:nvSpPr>
        <p:spPr>
          <a:xfrm>
            <a:off x="296388" y="1090411"/>
            <a:ext cx="8625153" cy="729018"/>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Clr>
                <a:schemeClr val="tx1"/>
              </a:buClr>
              <a:buFont typeface="Wingdings" panose="05000000000000000000" pitchFamily="2" charset="2"/>
              <a:buChar char="l"/>
            </a:pPr>
            <a:r>
              <a:rPr lang="ja-JP" altLang="en-US" sz="1800" dirty="0">
                <a:solidFill>
                  <a:srgbClr val="FF0000"/>
                </a:solidFill>
                <a:latin typeface="Meiryo UI" panose="020B0604030504040204" pitchFamily="50" charset="-128"/>
                <a:ea typeface="Meiryo UI" panose="020B0604030504040204" pitchFamily="50" charset="-128"/>
              </a:rPr>
              <a:t>全壊棟数との関連死比率、直接死との関連死比率、避難者数との関連死比率</a:t>
            </a:r>
            <a:r>
              <a:rPr lang="ja-JP" altLang="en-US" sz="1800" dirty="0">
                <a:latin typeface="Meiryo UI" panose="020B0604030504040204" pitchFamily="50" charset="-128"/>
                <a:ea typeface="Meiryo UI" panose="020B0604030504040204" pitchFamily="50" charset="-128"/>
              </a:rPr>
              <a:t>など複数ある比率の最小値～最大値の場合で予測。</a:t>
            </a:r>
            <a:endParaRPr lang="en-US" altLang="ja-JP" sz="18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EED88296-7F7F-B206-8FE8-8E224B20DE32}"/>
              </a:ext>
            </a:extLst>
          </p:cNvPr>
          <p:cNvGraphicFramePr>
            <a:graphicFrameLocks noGrp="1"/>
          </p:cNvGraphicFramePr>
          <p:nvPr>
            <p:extLst>
              <p:ext uri="{D42A27DB-BD31-4B8C-83A1-F6EECF244321}">
                <p14:modId xmlns:p14="http://schemas.microsoft.com/office/powerpoint/2010/main" val="457662037"/>
              </p:ext>
            </p:extLst>
          </p:nvPr>
        </p:nvGraphicFramePr>
        <p:xfrm>
          <a:off x="296388" y="4967420"/>
          <a:ext cx="5464332" cy="1444492"/>
        </p:xfrm>
        <a:graphic>
          <a:graphicData uri="http://schemas.openxmlformats.org/drawingml/2006/table">
            <a:tbl>
              <a:tblPr firstRow="1" firstCol="1" bandRow="1">
                <a:tableStyleId>{93296810-A885-4BE3-A3E7-6D5BEEA58F35}</a:tableStyleId>
              </a:tblPr>
              <a:tblGrid>
                <a:gridCol w="1358009">
                  <a:extLst>
                    <a:ext uri="{9D8B030D-6E8A-4147-A177-3AD203B41FA5}">
                      <a16:colId xmlns:a16="http://schemas.microsoft.com/office/drawing/2014/main" val="3528784359"/>
                    </a:ext>
                  </a:extLst>
                </a:gridCol>
                <a:gridCol w="1131006">
                  <a:extLst>
                    <a:ext uri="{9D8B030D-6E8A-4147-A177-3AD203B41FA5}">
                      <a16:colId xmlns:a16="http://schemas.microsoft.com/office/drawing/2014/main" val="1810737309"/>
                    </a:ext>
                  </a:extLst>
                </a:gridCol>
                <a:gridCol w="1015335">
                  <a:extLst>
                    <a:ext uri="{9D8B030D-6E8A-4147-A177-3AD203B41FA5}">
                      <a16:colId xmlns:a16="http://schemas.microsoft.com/office/drawing/2014/main" val="4070889232"/>
                    </a:ext>
                  </a:extLst>
                </a:gridCol>
                <a:gridCol w="1959982">
                  <a:extLst>
                    <a:ext uri="{9D8B030D-6E8A-4147-A177-3AD203B41FA5}">
                      <a16:colId xmlns:a16="http://schemas.microsoft.com/office/drawing/2014/main" val="4007992183"/>
                    </a:ext>
                  </a:extLst>
                </a:gridCol>
              </a:tblGrid>
              <a:tr h="183844">
                <a:tc rowSpan="2">
                  <a:txBody>
                    <a:bodyPr/>
                    <a:lstStyle/>
                    <a:p>
                      <a:pPr algn="ctr"/>
                      <a:r>
                        <a:rPr lang="ja-JP" altLang="en-US" sz="1200" kern="100" dirty="0">
                          <a:effectLst/>
                          <a:latin typeface="Meiryo UI" panose="020B0604030504040204" pitchFamily="50" charset="-128"/>
                          <a:ea typeface="Meiryo UI" panose="020B0604030504040204" pitchFamily="50" charset="-128"/>
                        </a:rPr>
                        <a:t>地震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災害関連死者数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避難者数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避難者に対する関連死の比</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71525252"/>
                  </a:ext>
                </a:extLst>
              </a:tr>
              <a:tr h="210108">
                <a:tc vMerge="1">
                  <a:txBody>
                    <a:bodyPr/>
                    <a:lstStyle/>
                    <a:p>
                      <a:endParaRPr kumimoji="1" lang="ja-JP" altLang="en-US"/>
                    </a:p>
                  </a:txBody>
                  <a:tcPr/>
                </a:tc>
                <a:tc>
                  <a:txBody>
                    <a:bodyPr/>
                    <a:lstStyle/>
                    <a:p>
                      <a:pPr algn="ct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人</a:t>
                      </a: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a:t>
                      </a:r>
                      <a:r>
                        <a:rPr lang="en-US" altLang="ja-JP" sz="1200" b="1" kern="100" dirty="0">
                          <a:solidFill>
                            <a:schemeClr val="bg1"/>
                          </a:solidFill>
                          <a:effectLst/>
                          <a:latin typeface="Meiryo UI" panose="020B0604030504040204" pitchFamily="50" charset="-128"/>
                          <a:ea typeface="Meiryo UI" panose="020B0604030504040204" pitchFamily="50" charset="-128"/>
                        </a:rPr>
                        <a:t>a</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tc>
                  <a:txBody>
                    <a:bodyPr/>
                    <a:lstStyle/>
                    <a:p>
                      <a:pPr algn="ct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人</a:t>
                      </a: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a:t>
                      </a:r>
                      <a:r>
                        <a:rPr lang="en-US" altLang="ja-JP" sz="1200" b="1" kern="100" dirty="0">
                          <a:solidFill>
                            <a:schemeClr val="bg1"/>
                          </a:solidFill>
                          <a:effectLst/>
                          <a:latin typeface="Meiryo UI" panose="020B0604030504040204" pitchFamily="50" charset="-128"/>
                          <a:ea typeface="Meiryo UI" panose="020B0604030504040204" pitchFamily="50" charset="-128"/>
                        </a:rPr>
                        <a:t>b</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tc>
                  <a:txBody>
                    <a:bodyPr/>
                    <a:lstStyle/>
                    <a:p>
                      <a:pPr algn="ctr"/>
                      <a:r>
                        <a:rPr lang="ja-JP" altLang="en-US" sz="1200" b="1" kern="100" dirty="0">
                          <a:solidFill>
                            <a:schemeClr val="bg1"/>
                          </a:solidFill>
                          <a:effectLst/>
                          <a:latin typeface="Meiryo UI" panose="020B0604030504040204" pitchFamily="50" charset="-128"/>
                          <a:ea typeface="Meiryo UI" panose="020B0604030504040204" pitchFamily="50" charset="-128"/>
                        </a:rPr>
                        <a:t>（災害関連死者率）：</a:t>
                      </a:r>
                      <a:r>
                        <a:rPr lang="en-US" altLang="ja-JP" sz="1200" b="1" kern="100" dirty="0">
                          <a:solidFill>
                            <a:schemeClr val="bg1"/>
                          </a:solidFill>
                          <a:effectLst/>
                          <a:latin typeface="Meiryo UI" panose="020B0604030504040204" pitchFamily="50" charset="-128"/>
                          <a:ea typeface="Meiryo UI" panose="020B0604030504040204" pitchFamily="50" charset="-128"/>
                        </a:rPr>
                        <a:t>a/b</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1737213596"/>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阪神・淡路大震災</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919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307,022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0.2993271%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76583631"/>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新潟中越地震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52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76,615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0.0678718%</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1060098"/>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東日本大震災</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3,784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386,739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0.9784377%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8581292"/>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熊本地震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223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196,325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0.1135872%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10882923"/>
                  </a:ext>
                </a:extLst>
              </a:tr>
            </a:tbl>
          </a:graphicData>
        </a:graphic>
      </p:graphicFrame>
      <p:sp>
        <p:nvSpPr>
          <p:cNvPr id="11" name="正方形/長方形 10">
            <a:extLst>
              <a:ext uri="{FF2B5EF4-FFF2-40B4-BE49-F238E27FC236}">
                <a16:creationId xmlns:a16="http://schemas.microsoft.com/office/drawing/2014/main" id="{B5EEC032-9DAF-3B0D-2C1D-E23531777B48}"/>
              </a:ext>
            </a:extLst>
          </p:cNvPr>
          <p:cNvSpPr/>
          <p:nvPr/>
        </p:nvSpPr>
        <p:spPr>
          <a:xfrm>
            <a:off x="1729334" y="4729192"/>
            <a:ext cx="2598440"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避難者に対する関連死比率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B626783F-3D6A-2EAC-EB50-F626E641ECA9}"/>
              </a:ext>
            </a:extLst>
          </p:cNvPr>
          <p:cNvGraphicFramePr>
            <a:graphicFrameLocks noGrp="1"/>
          </p:cNvGraphicFramePr>
          <p:nvPr>
            <p:extLst>
              <p:ext uri="{D42A27DB-BD31-4B8C-83A1-F6EECF244321}">
                <p14:modId xmlns:p14="http://schemas.microsoft.com/office/powerpoint/2010/main" val="2775448536"/>
              </p:ext>
            </p:extLst>
          </p:nvPr>
        </p:nvGraphicFramePr>
        <p:xfrm>
          <a:off x="296388" y="3782981"/>
          <a:ext cx="5464332" cy="919222"/>
        </p:xfrm>
        <a:graphic>
          <a:graphicData uri="http://schemas.openxmlformats.org/drawingml/2006/table">
            <a:tbl>
              <a:tblPr firstRow="1" firstCol="1" bandRow="1">
                <a:tableStyleId>{93296810-A885-4BE3-A3E7-6D5BEEA58F35}</a:tableStyleId>
              </a:tblPr>
              <a:tblGrid>
                <a:gridCol w="1358009">
                  <a:extLst>
                    <a:ext uri="{9D8B030D-6E8A-4147-A177-3AD203B41FA5}">
                      <a16:colId xmlns:a16="http://schemas.microsoft.com/office/drawing/2014/main" val="3528784359"/>
                    </a:ext>
                  </a:extLst>
                </a:gridCol>
                <a:gridCol w="1131006">
                  <a:extLst>
                    <a:ext uri="{9D8B030D-6E8A-4147-A177-3AD203B41FA5}">
                      <a16:colId xmlns:a16="http://schemas.microsoft.com/office/drawing/2014/main" val="1810737309"/>
                    </a:ext>
                  </a:extLst>
                </a:gridCol>
                <a:gridCol w="1015335">
                  <a:extLst>
                    <a:ext uri="{9D8B030D-6E8A-4147-A177-3AD203B41FA5}">
                      <a16:colId xmlns:a16="http://schemas.microsoft.com/office/drawing/2014/main" val="4070889232"/>
                    </a:ext>
                  </a:extLst>
                </a:gridCol>
                <a:gridCol w="1959982">
                  <a:extLst>
                    <a:ext uri="{9D8B030D-6E8A-4147-A177-3AD203B41FA5}">
                      <a16:colId xmlns:a16="http://schemas.microsoft.com/office/drawing/2014/main" val="4007992183"/>
                    </a:ext>
                  </a:extLst>
                </a:gridCol>
              </a:tblGrid>
              <a:tr h="183844">
                <a:tc rowSpan="2">
                  <a:txBody>
                    <a:bodyPr/>
                    <a:lstStyle/>
                    <a:p>
                      <a:pPr algn="ctr"/>
                      <a:r>
                        <a:rPr lang="ja-JP" altLang="en-US" sz="1200" kern="100" dirty="0">
                          <a:effectLst/>
                          <a:latin typeface="Meiryo UI" panose="020B0604030504040204" pitchFamily="50" charset="-128"/>
                          <a:ea typeface="Meiryo UI" panose="020B0604030504040204" pitchFamily="50" charset="-128"/>
                        </a:rPr>
                        <a:t>地震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災害関連死者数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直接死者数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直接死に対する関連死の比</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71525252"/>
                  </a:ext>
                </a:extLst>
              </a:tr>
              <a:tr h="210108">
                <a:tc vMerge="1">
                  <a:txBody>
                    <a:bodyPr/>
                    <a:lstStyle/>
                    <a:p>
                      <a:endParaRPr kumimoji="1" lang="ja-JP" altLang="en-US"/>
                    </a:p>
                  </a:txBody>
                  <a:tcPr/>
                </a:tc>
                <a:tc>
                  <a:txBody>
                    <a:bodyPr/>
                    <a:lstStyle/>
                    <a:p>
                      <a:pPr algn="ct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人</a:t>
                      </a: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a:t>
                      </a:r>
                      <a:r>
                        <a:rPr lang="en-US" altLang="ja-JP" sz="1200" b="1" kern="100" dirty="0">
                          <a:solidFill>
                            <a:schemeClr val="bg1"/>
                          </a:solidFill>
                          <a:effectLst/>
                          <a:latin typeface="Meiryo UI" panose="020B0604030504040204" pitchFamily="50" charset="-128"/>
                          <a:ea typeface="Meiryo UI" panose="020B0604030504040204" pitchFamily="50" charset="-128"/>
                        </a:rPr>
                        <a:t>a</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tc>
                  <a:txBody>
                    <a:bodyPr/>
                    <a:lstStyle/>
                    <a:p>
                      <a:pPr algn="ct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人</a:t>
                      </a: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a:t>
                      </a:r>
                      <a:r>
                        <a:rPr lang="en-US" altLang="ja-JP" sz="1200" b="1" kern="100" dirty="0">
                          <a:solidFill>
                            <a:schemeClr val="bg1"/>
                          </a:solidFill>
                          <a:effectLst/>
                          <a:latin typeface="Meiryo UI" panose="020B0604030504040204" pitchFamily="50" charset="-128"/>
                          <a:ea typeface="Meiryo UI" panose="020B0604030504040204" pitchFamily="50" charset="-128"/>
                        </a:rPr>
                        <a:t>b</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tc>
                  <a:txBody>
                    <a:bodyPr/>
                    <a:lstStyle/>
                    <a:p>
                      <a:pPr algn="ctr"/>
                      <a:r>
                        <a:rPr lang="ja-JP" altLang="en-US" sz="1200" b="1" kern="100" dirty="0">
                          <a:solidFill>
                            <a:schemeClr val="bg1"/>
                          </a:solidFill>
                          <a:effectLst/>
                          <a:latin typeface="Meiryo UI" panose="020B0604030504040204" pitchFamily="50" charset="-128"/>
                          <a:ea typeface="Meiryo UI" panose="020B0604030504040204" pitchFamily="50" charset="-128"/>
                        </a:rPr>
                        <a:t>（災害関連死者率）：</a:t>
                      </a:r>
                      <a:r>
                        <a:rPr lang="en-US" altLang="ja-JP" sz="1200" b="1" kern="100" dirty="0">
                          <a:solidFill>
                            <a:schemeClr val="bg1"/>
                          </a:solidFill>
                          <a:effectLst/>
                          <a:latin typeface="Meiryo UI" panose="020B0604030504040204" pitchFamily="50" charset="-128"/>
                          <a:ea typeface="Meiryo UI" panose="020B0604030504040204" pitchFamily="50" charset="-128"/>
                        </a:rPr>
                        <a:t>a/b</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1737213596"/>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阪神・淡路大震災</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919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5,483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16.76%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76583631"/>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東日本大震災</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2,916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386,739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15.76%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8581292"/>
                  </a:ext>
                </a:extLst>
              </a:tr>
            </a:tbl>
          </a:graphicData>
        </a:graphic>
      </p:graphicFrame>
      <p:sp>
        <p:nvSpPr>
          <p:cNvPr id="14" name="正方形/長方形 13">
            <a:extLst>
              <a:ext uri="{FF2B5EF4-FFF2-40B4-BE49-F238E27FC236}">
                <a16:creationId xmlns:a16="http://schemas.microsoft.com/office/drawing/2014/main" id="{731C80DC-990A-5C11-B6E4-8231976B5F5B}"/>
              </a:ext>
            </a:extLst>
          </p:cNvPr>
          <p:cNvSpPr/>
          <p:nvPr/>
        </p:nvSpPr>
        <p:spPr>
          <a:xfrm>
            <a:off x="1462441" y="3534066"/>
            <a:ext cx="3132226"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直接死に対する関連死比率</a:t>
            </a:r>
            <a:r>
              <a:rPr kumimoji="1" lang="ja-JP" altLang="en-US" sz="1200" dirty="0">
                <a:solidFill>
                  <a:schemeClr val="tx1"/>
                </a:solidFill>
                <a:latin typeface="Meiryo UI" panose="020B0604030504040204" pitchFamily="50" charset="-128"/>
                <a:ea typeface="Meiryo UI" panose="020B0604030504040204" pitchFamily="50" charset="-128"/>
              </a:rPr>
              <a:t>（兵庫県</a:t>
            </a:r>
            <a:r>
              <a:rPr kumimoji="1" lang="en-US" altLang="ja-JP" sz="1200" dirty="0">
                <a:solidFill>
                  <a:schemeClr val="tx1"/>
                </a:solidFill>
                <a:latin typeface="Meiryo UI" panose="020B0604030504040204" pitchFamily="50" charset="-128"/>
                <a:ea typeface="Meiryo UI" panose="020B0604030504040204" pitchFamily="50" charset="-128"/>
              </a:rPr>
              <a:t>2014</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89294CE0-EE7D-F8C2-3DDA-02D55498037E}"/>
              </a:ext>
            </a:extLst>
          </p:cNvPr>
          <p:cNvGraphicFramePr>
            <a:graphicFrameLocks noGrp="1"/>
          </p:cNvGraphicFramePr>
          <p:nvPr>
            <p:extLst>
              <p:ext uri="{D42A27DB-BD31-4B8C-83A1-F6EECF244321}">
                <p14:modId xmlns:p14="http://schemas.microsoft.com/office/powerpoint/2010/main" val="2603717914"/>
              </p:ext>
            </p:extLst>
          </p:nvPr>
        </p:nvGraphicFramePr>
        <p:xfrm>
          <a:off x="296388" y="2056798"/>
          <a:ext cx="6009163" cy="1444492"/>
        </p:xfrm>
        <a:graphic>
          <a:graphicData uri="http://schemas.openxmlformats.org/drawingml/2006/table">
            <a:tbl>
              <a:tblPr firstRow="1" firstCol="1" bandRow="1">
                <a:tableStyleId>{93296810-A885-4BE3-A3E7-6D5BEEA58F35}</a:tableStyleId>
              </a:tblPr>
              <a:tblGrid>
                <a:gridCol w="2023470">
                  <a:extLst>
                    <a:ext uri="{9D8B030D-6E8A-4147-A177-3AD203B41FA5}">
                      <a16:colId xmlns:a16="http://schemas.microsoft.com/office/drawing/2014/main" val="3528784359"/>
                    </a:ext>
                  </a:extLst>
                </a:gridCol>
                <a:gridCol w="1147243">
                  <a:extLst>
                    <a:ext uri="{9D8B030D-6E8A-4147-A177-3AD203B41FA5}">
                      <a16:colId xmlns:a16="http://schemas.microsoft.com/office/drawing/2014/main" val="1810737309"/>
                    </a:ext>
                  </a:extLst>
                </a:gridCol>
                <a:gridCol w="857250">
                  <a:extLst>
                    <a:ext uri="{9D8B030D-6E8A-4147-A177-3AD203B41FA5}">
                      <a16:colId xmlns:a16="http://schemas.microsoft.com/office/drawing/2014/main" val="4070889232"/>
                    </a:ext>
                  </a:extLst>
                </a:gridCol>
                <a:gridCol w="1981200">
                  <a:extLst>
                    <a:ext uri="{9D8B030D-6E8A-4147-A177-3AD203B41FA5}">
                      <a16:colId xmlns:a16="http://schemas.microsoft.com/office/drawing/2014/main" val="4007992183"/>
                    </a:ext>
                  </a:extLst>
                </a:gridCol>
              </a:tblGrid>
              <a:tr h="183844">
                <a:tc rowSpan="2">
                  <a:txBody>
                    <a:bodyPr/>
                    <a:lstStyle/>
                    <a:p>
                      <a:pPr algn="ctr"/>
                      <a:r>
                        <a:rPr lang="ja-JP" altLang="en-US" sz="1200" kern="100" dirty="0">
                          <a:effectLst/>
                          <a:latin typeface="Meiryo UI" panose="020B0604030504040204" pitchFamily="50" charset="-128"/>
                          <a:ea typeface="Meiryo UI" panose="020B0604030504040204" pitchFamily="50" charset="-128"/>
                        </a:rPr>
                        <a:t>地震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災害関連死者数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全壊棟数</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altLang="en-US" sz="1050" kern="100" dirty="0">
                          <a:effectLst/>
                          <a:latin typeface="Meiryo UI" panose="020B0604030504040204" pitchFamily="50" charset="-128"/>
                          <a:ea typeface="Meiryo UI" panose="020B0604030504040204" pitchFamily="50" charset="-128"/>
                        </a:rPr>
                        <a:t>全壊棟数に対する関連死の比</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71525252"/>
                  </a:ext>
                </a:extLst>
              </a:tr>
              <a:tr h="210108">
                <a:tc vMerge="1">
                  <a:txBody>
                    <a:bodyPr/>
                    <a:lstStyle/>
                    <a:p>
                      <a:endParaRPr kumimoji="1" lang="ja-JP" altLang="en-US"/>
                    </a:p>
                  </a:txBody>
                  <a:tcPr/>
                </a:tc>
                <a:tc>
                  <a:txBody>
                    <a:bodyPr/>
                    <a:lstStyle/>
                    <a:p>
                      <a:pPr algn="ct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人</a:t>
                      </a: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a:t>
                      </a:r>
                      <a:r>
                        <a:rPr lang="en-US" altLang="ja-JP" sz="1200" b="1" kern="100" dirty="0">
                          <a:solidFill>
                            <a:schemeClr val="bg1"/>
                          </a:solidFill>
                          <a:effectLst/>
                          <a:latin typeface="Meiryo UI" panose="020B0604030504040204" pitchFamily="50" charset="-128"/>
                          <a:ea typeface="Meiryo UI" panose="020B0604030504040204" pitchFamily="50" charset="-128"/>
                        </a:rPr>
                        <a:t>a</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tc>
                  <a:txBody>
                    <a:bodyPr/>
                    <a:lstStyle/>
                    <a:p>
                      <a:pPr algn="ct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棟</a:t>
                      </a:r>
                      <a:r>
                        <a:rPr lang="en-US" altLang="ja-JP" sz="1200" b="1" kern="100" dirty="0">
                          <a:solidFill>
                            <a:schemeClr val="bg1"/>
                          </a:solidFill>
                          <a:effectLst/>
                          <a:latin typeface="Meiryo UI" panose="020B0604030504040204" pitchFamily="50" charset="-128"/>
                          <a:ea typeface="Meiryo UI" panose="020B0604030504040204" pitchFamily="50" charset="-128"/>
                        </a:rPr>
                        <a:t>)</a:t>
                      </a:r>
                      <a:r>
                        <a:rPr lang="ja-JP" altLang="en-US" sz="1200" b="1" kern="100" dirty="0">
                          <a:solidFill>
                            <a:schemeClr val="bg1"/>
                          </a:solidFill>
                          <a:effectLst/>
                          <a:latin typeface="Meiryo UI" panose="020B0604030504040204" pitchFamily="50" charset="-128"/>
                          <a:ea typeface="Meiryo UI" panose="020B0604030504040204" pitchFamily="50" charset="-128"/>
                        </a:rPr>
                        <a:t>：</a:t>
                      </a:r>
                      <a:r>
                        <a:rPr lang="en-US" altLang="ja-JP" sz="1200" b="1" kern="100" dirty="0">
                          <a:solidFill>
                            <a:schemeClr val="bg1"/>
                          </a:solidFill>
                          <a:effectLst/>
                          <a:latin typeface="Meiryo UI" panose="020B0604030504040204" pitchFamily="50" charset="-128"/>
                          <a:ea typeface="Meiryo UI" panose="020B0604030504040204" pitchFamily="50" charset="-128"/>
                        </a:rPr>
                        <a:t>b</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tc>
                  <a:txBody>
                    <a:bodyPr/>
                    <a:lstStyle/>
                    <a:p>
                      <a:pPr algn="ctr"/>
                      <a:r>
                        <a:rPr lang="ja-JP" altLang="en-US" sz="1200" b="1" kern="100" dirty="0">
                          <a:solidFill>
                            <a:schemeClr val="bg1"/>
                          </a:solidFill>
                          <a:effectLst/>
                          <a:latin typeface="Meiryo UI" panose="020B0604030504040204" pitchFamily="50" charset="-128"/>
                          <a:ea typeface="Meiryo UI" panose="020B0604030504040204" pitchFamily="50" charset="-128"/>
                        </a:rPr>
                        <a:t>（災害関連死者率）：</a:t>
                      </a:r>
                      <a:r>
                        <a:rPr lang="en-US" altLang="ja-JP" sz="1200" b="1" kern="100" dirty="0">
                          <a:solidFill>
                            <a:schemeClr val="bg1"/>
                          </a:solidFill>
                          <a:effectLst/>
                          <a:latin typeface="Meiryo UI" panose="020B0604030504040204" pitchFamily="50" charset="-128"/>
                          <a:ea typeface="Meiryo UI" panose="020B0604030504040204" pitchFamily="50" charset="-128"/>
                        </a:rPr>
                        <a:t>a/b</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1737213596"/>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阪神・淡路大震災</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919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104,906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0.9%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76583631"/>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新潟中越地震</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52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16,985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1.6%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1060098"/>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東日本大震災（宮城県）</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873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82,889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1.1%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8581292"/>
                  </a:ext>
                </a:extLst>
              </a:tr>
              <a:tr h="262635">
                <a:tc>
                  <a:txBody>
                    <a:bodyPr/>
                    <a:lstStyle/>
                    <a:p>
                      <a:pPr algn="l"/>
                      <a:r>
                        <a:rPr lang="ja-JP" altLang="en-US" sz="1200" kern="100" dirty="0">
                          <a:effectLst/>
                          <a:latin typeface="Meiryo UI" panose="020B0604030504040204" pitchFamily="50" charset="-128"/>
                          <a:ea typeface="Meiryo UI" panose="020B0604030504040204" pitchFamily="50" charset="-128"/>
                        </a:rPr>
                        <a:t>東日本大震災（岩手県）</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417</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Meiryo UI" panose="020B0604030504040204" pitchFamily="50" charset="-128"/>
                          <a:ea typeface="Meiryo UI" panose="020B0604030504040204" pitchFamily="50" charset="-128"/>
                        </a:rPr>
                        <a:t>18,460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r>
                        <a:rPr lang="en-US" altLang="ja-JP" sz="1200" kern="100" dirty="0">
                          <a:effectLst/>
                          <a:latin typeface="Meiryo UI" panose="020B0604030504040204" pitchFamily="50" charset="-128"/>
                          <a:ea typeface="Meiryo UI" panose="020B0604030504040204" pitchFamily="50" charset="-128"/>
                        </a:rPr>
                        <a:t>2.3%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10882923"/>
                  </a:ext>
                </a:extLst>
              </a:tr>
            </a:tbl>
          </a:graphicData>
        </a:graphic>
      </p:graphicFrame>
      <p:sp>
        <p:nvSpPr>
          <p:cNvPr id="16" name="正方形/長方形 15">
            <a:extLst>
              <a:ext uri="{FF2B5EF4-FFF2-40B4-BE49-F238E27FC236}">
                <a16:creationId xmlns:a16="http://schemas.microsoft.com/office/drawing/2014/main" id="{502D724D-6100-5EE9-26F2-47A11AC2CF89}"/>
              </a:ext>
            </a:extLst>
          </p:cNvPr>
          <p:cNvSpPr/>
          <p:nvPr/>
        </p:nvSpPr>
        <p:spPr>
          <a:xfrm>
            <a:off x="1846174" y="1820468"/>
            <a:ext cx="2598440" cy="311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全壊棟数に対する関連死比率</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7" name="矢印: 右 16">
            <a:extLst>
              <a:ext uri="{FF2B5EF4-FFF2-40B4-BE49-F238E27FC236}">
                <a16:creationId xmlns:a16="http://schemas.microsoft.com/office/drawing/2014/main" id="{DB8AED09-1F06-7B6E-7D29-A684FF605C55}"/>
              </a:ext>
            </a:extLst>
          </p:cNvPr>
          <p:cNvSpPr/>
          <p:nvPr/>
        </p:nvSpPr>
        <p:spPr>
          <a:xfrm>
            <a:off x="6375400" y="2620634"/>
            <a:ext cx="304800" cy="406400"/>
          </a:xfrm>
          <a:prstGeom prst="rightArrow">
            <a:avLst/>
          </a:prstGeom>
          <a:solidFill>
            <a:schemeClr val="accent1"/>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06607A19-28F3-50ED-AF26-AB431F31E4FE}"/>
              </a:ext>
            </a:extLst>
          </p:cNvPr>
          <p:cNvSpPr/>
          <p:nvPr/>
        </p:nvSpPr>
        <p:spPr>
          <a:xfrm>
            <a:off x="6375400" y="4005395"/>
            <a:ext cx="304800" cy="406400"/>
          </a:xfrm>
          <a:prstGeom prst="rightArrow">
            <a:avLst/>
          </a:prstGeom>
          <a:solidFill>
            <a:schemeClr val="accent1"/>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D07A1140-F104-EE94-A519-2F6A6FE355B0}"/>
              </a:ext>
            </a:extLst>
          </p:cNvPr>
          <p:cNvSpPr/>
          <p:nvPr/>
        </p:nvSpPr>
        <p:spPr>
          <a:xfrm>
            <a:off x="6375400" y="5486466"/>
            <a:ext cx="304800" cy="406400"/>
          </a:xfrm>
          <a:prstGeom prst="rightArrow">
            <a:avLst/>
          </a:prstGeom>
          <a:solidFill>
            <a:schemeClr val="accent1"/>
          </a:solidFill>
          <a:ln w="12700">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9A01E2B-971A-59C1-5BB5-2591E2FDC44C}"/>
              </a:ext>
            </a:extLst>
          </p:cNvPr>
          <p:cNvSpPr/>
          <p:nvPr/>
        </p:nvSpPr>
        <p:spPr>
          <a:xfrm>
            <a:off x="6623050" y="2499571"/>
            <a:ext cx="2241341" cy="609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eiryo UI" panose="020B0604030504040204" pitchFamily="50" charset="-128"/>
                <a:ea typeface="Meiryo UI" panose="020B0604030504040204" pitchFamily="50" charset="-128"/>
              </a:rPr>
              <a:t>全壊棟数に対する比率</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概ね</a:t>
            </a:r>
            <a:r>
              <a:rPr kumimoji="1" lang="en-US" altLang="ja-JP" sz="1600" b="1" dirty="0">
                <a:solidFill>
                  <a:schemeClr val="tx1"/>
                </a:solidFill>
                <a:latin typeface="Meiryo UI" panose="020B0604030504040204" pitchFamily="50" charset="-128"/>
                <a:ea typeface="Meiryo UI" panose="020B0604030504040204" pitchFamily="50" charset="-128"/>
              </a:rPr>
              <a:t>0.9%~2.3%</a:t>
            </a:r>
          </a:p>
        </p:txBody>
      </p:sp>
      <p:sp>
        <p:nvSpPr>
          <p:cNvPr id="22" name="正方形/長方形 21">
            <a:extLst>
              <a:ext uri="{FF2B5EF4-FFF2-40B4-BE49-F238E27FC236}">
                <a16:creationId xmlns:a16="http://schemas.microsoft.com/office/drawing/2014/main" id="{2BE9F51E-FD5F-9D3D-7BF5-8C4EEF52F8D0}"/>
              </a:ext>
            </a:extLst>
          </p:cNvPr>
          <p:cNvSpPr/>
          <p:nvPr/>
        </p:nvSpPr>
        <p:spPr>
          <a:xfrm>
            <a:off x="6623050" y="3921444"/>
            <a:ext cx="2139482" cy="609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eiryo UI" panose="020B0604030504040204" pitchFamily="50" charset="-128"/>
                <a:ea typeface="Meiryo UI" panose="020B0604030504040204" pitchFamily="50" charset="-128"/>
              </a:rPr>
              <a:t>直接死に対する比率</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概ね</a:t>
            </a:r>
            <a:r>
              <a:rPr kumimoji="1" lang="en-US" altLang="ja-JP" sz="1600" b="1" dirty="0">
                <a:solidFill>
                  <a:schemeClr val="tx1"/>
                </a:solidFill>
                <a:latin typeface="Meiryo UI" panose="020B0604030504040204" pitchFamily="50" charset="-128"/>
                <a:ea typeface="Meiryo UI" panose="020B0604030504040204" pitchFamily="50" charset="-128"/>
              </a:rPr>
              <a:t>16%</a:t>
            </a:r>
            <a:r>
              <a:rPr kumimoji="1" lang="ja-JP" altLang="en-US" sz="1600" b="1" dirty="0">
                <a:solidFill>
                  <a:schemeClr val="tx1"/>
                </a:solidFill>
                <a:latin typeface="Meiryo UI" panose="020B0604030504040204" pitchFamily="50" charset="-128"/>
                <a:ea typeface="Meiryo UI" panose="020B0604030504040204" pitchFamily="50" charset="-128"/>
              </a:rPr>
              <a:t>程度</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06DC528C-6B9E-22FA-2834-8AA3A50D7071}"/>
              </a:ext>
            </a:extLst>
          </p:cNvPr>
          <p:cNvSpPr/>
          <p:nvPr/>
        </p:nvSpPr>
        <p:spPr>
          <a:xfrm>
            <a:off x="6623050" y="5378042"/>
            <a:ext cx="2298491" cy="584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eiryo UI" panose="020B0604030504040204" pitchFamily="50" charset="-128"/>
                <a:ea typeface="Meiryo UI" panose="020B0604030504040204" pitchFamily="50" charset="-128"/>
              </a:rPr>
              <a:t>避難者数に対する比率</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概ね</a:t>
            </a:r>
            <a:r>
              <a:rPr kumimoji="1" lang="en-US" altLang="ja-JP" sz="1600" b="1" dirty="0">
                <a:solidFill>
                  <a:schemeClr val="tx1"/>
                </a:solidFill>
                <a:latin typeface="Meiryo UI" panose="020B0604030504040204" pitchFamily="50" charset="-128"/>
                <a:ea typeface="Meiryo UI" panose="020B0604030504040204" pitchFamily="50" charset="-128"/>
              </a:rPr>
              <a:t>0.07%~0.98%</a:t>
            </a:r>
          </a:p>
        </p:txBody>
      </p:sp>
      <p:sp>
        <p:nvSpPr>
          <p:cNvPr id="24" name="正方形/長方形 23">
            <a:extLst>
              <a:ext uri="{FF2B5EF4-FFF2-40B4-BE49-F238E27FC236}">
                <a16:creationId xmlns:a16="http://schemas.microsoft.com/office/drawing/2014/main" id="{E250A9C4-6AD4-45E5-84C2-733C896E52A6}"/>
              </a:ext>
            </a:extLst>
          </p:cNvPr>
          <p:cNvSpPr/>
          <p:nvPr/>
        </p:nvSpPr>
        <p:spPr>
          <a:xfrm>
            <a:off x="492297" y="6454775"/>
            <a:ext cx="5072514" cy="508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兵庫県</a:t>
            </a:r>
            <a:r>
              <a:rPr lang="en-US" altLang="ja-JP" sz="1100" dirty="0">
                <a:solidFill>
                  <a:schemeClr val="tx1"/>
                </a:solidFill>
                <a:latin typeface="Meiryo UI" panose="020B0604030504040204" pitchFamily="50" charset="-128"/>
                <a:ea typeface="Meiryo UI" panose="020B0604030504040204" pitchFamily="50" charset="-128"/>
              </a:rPr>
              <a:t>2014</a:t>
            </a:r>
            <a:r>
              <a:rPr lang="ja-JP" altLang="en-US" sz="1100" dirty="0">
                <a:solidFill>
                  <a:schemeClr val="tx1"/>
                </a:solidFill>
                <a:latin typeface="Meiryo UI" panose="020B0604030504040204" pitchFamily="50" charset="-128"/>
                <a:ea typeface="Meiryo UI" panose="020B0604030504040204" pitchFamily="50" charset="-128"/>
              </a:rPr>
              <a:t>：</a:t>
            </a:r>
            <a:r>
              <a:rPr lang="ja-JP" altLang="ja-JP"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兵庫県南海トラフ巨大地震津波被害想定</a:t>
            </a:r>
            <a:r>
              <a:rPr lang="ja-JP" altLang="en-US"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2014.6,</a:t>
            </a:r>
            <a:r>
              <a:rPr lang="ja-JP" altLang="en-US"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兵庫県）</a:t>
            </a:r>
            <a:endParaRPr lang="en-US" altLang="ja-JP"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山梨県</a:t>
            </a:r>
            <a:r>
              <a:rPr lang="en-US" altLang="ja-JP" sz="1100" dirty="0">
                <a:solidFill>
                  <a:schemeClr val="tx1"/>
                </a:solidFill>
                <a:latin typeface="Meiryo UI" panose="020B0604030504040204" pitchFamily="50" charset="-128"/>
                <a:ea typeface="Meiryo UI" panose="020B0604030504040204" pitchFamily="50" charset="-128"/>
              </a:rPr>
              <a:t>2023</a:t>
            </a:r>
            <a:r>
              <a:rPr lang="ja-JP" altLang="en-US" sz="1100" dirty="0">
                <a:solidFill>
                  <a:schemeClr val="tx1"/>
                </a:solidFill>
                <a:latin typeface="Meiryo UI" panose="020B0604030504040204" pitchFamily="50" charset="-128"/>
                <a:ea typeface="Meiryo UI" panose="020B0604030504040204" pitchFamily="50" charset="-128"/>
              </a:rPr>
              <a:t>：</a:t>
            </a:r>
            <a:r>
              <a:rPr lang="ja-JP"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山梨県地震被害想定調査報告書</a:t>
            </a:r>
            <a:r>
              <a:rPr lang="ja-JP" altLang="en-US"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2023.5,</a:t>
            </a:r>
            <a:r>
              <a:rPr lang="ja-JP" altLang="en-US"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兵庫県）</a:t>
            </a:r>
            <a:endParaRPr lang="en-US" altLang="ja-JP" sz="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67A3DB01-D8EB-49AF-AAA3-51E359B8A794}"/>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883044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AD5E1-8938-D02B-D818-18396150AD32}"/>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17C78089-8F64-6EA7-4ABB-BED0D036116F}"/>
              </a:ext>
            </a:extLst>
          </p:cNvPr>
          <p:cNvSpPr/>
          <p:nvPr/>
        </p:nvSpPr>
        <p:spPr>
          <a:xfrm>
            <a:off x="533841" y="2336801"/>
            <a:ext cx="7949759" cy="4218460"/>
          </a:xfrm>
          <a:prstGeom prst="roundRect">
            <a:avLst>
              <a:gd name="adj" fmla="val 1870"/>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7921B9A-3CC8-CFBB-A979-11C402B480B7}"/>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E08E45E1-4D83-7361-20F3-E148D41DB600}"/>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42</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61221FFA-57E6-DBC9-465B-53E5D637FDE7}"/>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 </a:t>
            </a:r>
            <a:r>
              <a:rPr kumimoji="1" lang="ja-JP" altLang="en-US" dirty="0">
                <a:solidFill>
                  <a:schemeClr val="tx1"/>
                </a:solidFill>
                <a:latin typeface="Meiryo UI" panose="020B0604030504040204" pitchFamily="50" charset="-128"/>
                <a:ea typeface="Meiryo UI" panose="020B0604030504040204" pitchFamily="50" charset="-128"/>
              </a:rPr>
              <a:t>ライフライン・インフラ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CDF8905-6E2B-A761-7A7B-05D31F695E3E}"/>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3.1</a:t>
            </a:r>
            <a:r>
              <a:rPr kumimoji="1" lang="ja-JP" altLang="en-US" dirty="0">
                <a:solidFill>
                  <a:schemeClr val="tx1"/>
                </a:solidFill>
                <a:latin typeface="Meiryo UI" panose="020B0604030504040204" pitchFamily="50" charset="-128"/>
                <a:ea typeface="Meiryo UI" panose="020B0604030504040204" pitchFamily="50" charset="-128"/>
              </a:rPr>
              <a:t> 上水道</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133C15B7-8918-2474-CFE9-CAABB80AD76D}"/>
              </a:ext>
            </a:extLst>
          </p:cNvPr>
          <p:cNvSpPr txBox="1"/>
          <p:nvPr/>
        </p:nvSpPr>
        <p:spPr>
          <a:xfrm>
            <a:off x="3252602" y="6034385"/>
            <a:ext cx="2398420"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上水道の被害被害予測フロー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347C0A3D-9CD2-B876-CCA6-AD61A11C7B3B}"/>
              </a:ext>
            </a:extLst>
          </p:cNvPr>
          <p:cNvPicPr>
            <a:picLocks noChangeAspect="1"/>
          </p:cNvPicPr>
          <p:nvPr/>
        </p:nvPicPr>
        <p:blipFill>
          <a:blip r:embed="rId2"/>
          <a:stretch>
            <a:fillRect/>
          </a:stretch>
        </p:blipFill>
        <p:spPr>
          <a:xfrm>
            <a:off x="1694394" y="2217675"/>
            <a:ext cx="5514837" cy="3945000"/>
          </a:xfrm>
          <a:prstGeom prst="rect">
            <a:avLst/>
          </a:prstGeom>
        </p:spPr>
      </p:pic>
      <p:sp>
        <p:nvSpPr>
          <p:cNvPr id="2" name="四角形: 角を丸くする 4">
            <a:extLst>
              <a:ext uri="{FF2B5EF4-FFF2-40B4-BE49-F238E27FC236}">
                <a16:creationId xmlns:a16="http://schemas.microsoft.com/office/drawing/2014/main" id="{9FC1ADC9-2114-89BE-0CEB-191D46177DD9}"/>
              </a:ext>
            </a:extLst>
          </p:cNvPr>
          <p:cNvSpPr/>
          <p:nvPr/>
        </p:nvSpPr>
        <p:spPr>
          <a:xfrm>
            <a:off x="533841" y="1226114"/>
            <a:ext cx="7949759" cy="991562"/>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dirty="0">
                <a:solidFill>
                  <a:srgbClr val="000000"/>
                </a:solidFill>
                <a:latin typeface="Meiryo UI" panose="020B0604030504040204" pitchFamily="50" charset="-128"/>
                <a:ea typeface="Meiryo UI" panose="020B0604030504040204" pitchFamily="50" charset="-128"/>
              </a:rPr>
              <a:t>上水道の被害は</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dirty="0">
                <a:solidFill>
                  <a:srgbClr val="FF0000"/>
                </a:solidFill>
                <a:latin typeface="Meiryo UI" panose="020B0604030504040204" pitchFamily="50" charset="-128"/>
                <a:ea typeface="Meiryo UI" panose="020B0604030504040204" pitchFamily="50" charset="-128"/>
              </a:rPr>
              <a:t>管種・管径及び震度</a:t>
            </a:r>
            <a:r>
              <a:rPr lang="ja-JP" altLang="en-US" sz="1800" dirty="0">
                <a:solidFill>
                  <a:srgbClr val="000000"/>
                </a:solidFill>
                <a:latin typeface="Meiryo UI" panose="020B0604030504040204" pitchFamily="50" charset="-128"/>
                <a:ea typeface="Meiryo UI" panose="020B0604030504040204" pitchFamily="50" charset="-128"/>
              </a:rPr>
              <a:t>等より管路被害件数を算出し、管路被害件数に基づき</a:t>
            </a:r>
            <a:r>
              <a:rPr lang="ja-JP" altLang="en-US" sz="1800" dirty="0">
                <a:latin typeface="Meiryo UI" panose="020B0604030504040204" pitchFamily="50" charset="-128"/>
                <a:ea typeface="Meiryo UI" panose="020B0604030504040204" pitchFamily="50" charset="-128"/>
              </a:rPr>
              <a:t>断水率</a:t>
            </a:r>
            <a:r>
              <a:rPr lang="ja-JP" altLang="en-US" sz="1800" dirty="0">
                <a:solidFill>
                  <a:srgbClr val="000000"/>
                </a:solidFill>
                <a:latin typeface="Meiryo UI" panose="020B0604030504040204" pitchFamily="50" charset="-128"/>
                <a:ea typeface="Meiryo UI" panose="020B0604030504040204" pitchFamily="50" charset="-128"/>
              </a:rPr>
              <a:t>を</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算出。また、避難生活への影響評価のため、</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水道の復旧予測</a:t>
            </a:r>
            <a:r>
              <a:rPr lang="ja-JP" altLang="en-US" sz="1800" i="0" u="none" strike="noStrike" baseline="0" dirty="0">
                <a:latin typeface="Meiryo UI" panose="020B0604030504040204" pitchFamily="50" charset="-128"/>
                <a:ea typeface="Meiryo UI" panose="020B0604030504040204" pitchFamily="50" charset="-128"/>
              </a:rPr>
              <a:t>と</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断水率（断水人口）</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を算出</a:t>
            </a:r>
            <a:r>
              <a:rPr lang="ja-JP" altLang="en-US" dirty="0">
                <a:solidFill>
                  <a:srgbClr val="000000"/>
                </a:solidFill>
                <a:latin typeface="Meiryo UI" panose="020B0604030504040204" pitchFamily="50" charset="-128"/>
                <a:ea typeface="Meiryo UI" panose="020B0604030504040204" pitchFamily="50" charset="-128"/>
              </a:rPr>
              <a:t>。</a:t>
            </a:r>
            <a:endParaRPr lang="en-US" altLang="ja-JP" sz="180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DF4E3951-CCC7-4E07-9E49-32800A63AD1C}"/>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694610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6152-0098-763D-E01A-39FDA4F565FE}"/>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CC4B39E1-085C-FE41-9CAF-2EDE5C89F319}"/>
              </a:ext>
            </a:extLst>
          </p:cNvPr>
          <p:cNvSpPr/>
          <p:nvPr/>
        </p:nvSpPr>
        <p:spPr>
          <a:xfrm>
            <a:off x="571941" y="2000251"/>
            <a:ext cx="7949759" cy="4631210"/>
          </a:xfrm>
          <a:prstGeom prst="roundRect">
            <a:avLst>
              <a:gd name="adj" fmla="val 235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8A08182-FB0E-1E4F-43C2-D7F22B86339F}"/>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1E464260-EB99-D33B-A37D-3E9243E35DC3}"/>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43</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8CDC31B1-2799-5107-4D0E-0E62663BE75D}"/>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 </a:t>
            </a:r>
            <a:r>
              <a:rPr kumimoji="1" lang="ja-JP" altLang="en-US" dirty="0">
                <a:solidFill>
                  <a:schemeClr val="tx1"/>
                </a:solidFill>
                <a:latin typeface="Meiryo UI" panose="020B0604030504040204" pitchFamily="50" charset="-128"/>
                <a:ea typeface="Meiryo UI" panose="020B0604030504040204" pitchFamily="50" charset="-128"/>
              </a:rPr>
              <a:t>ライフライン・インフラ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637A5E9-57D3-034C-6F2C-BCEEF81F6368}"/>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3.2</a:t>
            </a:r>
            <a:r>
              <a:rPr kumimoji="1" lang="ja-JP" altLang="en-US" dirty="0">
                <a:solidFill>
                  <a:schemeClr val="tx1"/>
                </a:solidFill>
                <a:latin typeface="Meiryo UI" panose="020B0604030504040204" pitchFamily="50" charset="-128"/>
                <a:ea typeface="Meiryo UI" panose="020B0604030504040204" pitchFamily="50" charset="-128"/>
              </a:rPr>
              <a:t> 下水道</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EAE861DA-5064-CF30-830A-4F128FBA0585}"/>
              </a:ext>
            </a:extLst>
          </p:cNvPr>
          <p:cNvSpPr txBox="1"/>
          <p:nvPr/>
        </p:nvSpPr>
        <p:spPr>
          <a:xfrm>
            <a:off x="3497635" y="6204247"/>
            <a:ext cx="2136909"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下水道の機能支障予測フロー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0799DE2F-8D9A-0636-E586-4C0F515B19E9}"/>
              </a:ext>
            </a:extLst>
          </p:cNvPr>
          <p:cNvPicPr>
            <a:picLocks noChangeAspect="1"/>
          </p:cNvPicPr>
          <p:nvPr/>
        </p:nvPicPr>
        <p:blipFill>
          <a:blip r:embed="rId2"/>
          <a:stretch>
            <a:fillRect/>
          </a:stretch>
        </p:blipFill>
        <p:spPr>
          <a:xfrm>
            <a:off x="2471166" y="1873250"/>
            <a:ext cx="4201668" cy="4506468"/>
          </a:xfrm>
          <a:prstGeom prst="rect">
            <a:avLst/>
          </a:prstGeom>
        </p:spPr>
      </p:pic>
      <p:sp>
        <p:nvSpPr>
          <p:cNvPr id="5" name="四角形: 角を丸くする 4">
            <a:extLst>
              <a:ext uri="{FF2B5EF4-FFF2-40B4-BE49-F238E27FC236}">
                <a16:creationId xmlns:a16="http://schemas.microsoft.com/office/drawing/2014/main" id="{A8918CBC-9EBD-6776-7707-656E0AD91B6F}"/>
              </a:ext>
            </a:extLst>
          </p:cNvPr>
          <p:cNvSpPr/>
          <p:nvPr/>
        </p:nvSpPr>
        <p:spPr>
          <a:xfrm>
            <a:off x="571941" y="1175313"/>
            <a:ext cx="7949759" cy="69793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下水道の被害は、</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揺れと液状化</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の影響による</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管路被害</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を考慮して、</a:t>
            </a:r>
            <a:r>
              <a:rPr lang="ja-JP" altLang="en-US" sz="1800" dirty="0">
                <a:solidFill>
                  <a:srgbClr val="FF0000"/>
                </a:solidFill>
                <a:latin typeface="Meiryo UI" panose="020B0604030504040204" pitchFamily="50" charset="-128"/>
                <a:ea typeface="Meiryo UI" panose="020B0604030504040204" pitchFamily="50" charset="-128"/>
              </a:rPr>
              <a:t>機能</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支障人口</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を算出。</a:t>
            </a:r>
            <a:endParaRPr lang="ja-JP" altLang="en-US" sz="18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8F53B46-65D3-4C1B-8843-27E65CFE6307}"/>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361085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5D8E-73D2-C263-47F7-1D819AAF08E6}"/>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A821907-D15C-D947-CFB0-2FEC6BCCB054}"/>
              </a:ext>
            </a:extLst>
          </p:cNvPr>
          <p:cNvSpPr/>
          <p:nvPr/>
        </p:nvSpPr>
        <p:spPr>
          <a:xfrm>
            <a:off x="521141" y="2120901"/>
            <a:ext cx="8013259" cy="4518024"/>
          </a:xfrm>
          <a:prstGeom prst="roundRect">
            <a:avLst>
              <a:gd name="adj" fmla="val 2273"/>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EC1921E-3AC8-5BA3-1A72-E7B497B83248}"/>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70FBC2D7-3912-4BB5-748F-4212A24ECC37}"/>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44</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1B5E82C4-3E20-FD75-CA28-FC6723FB8A20}"/>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 </a:t>
            </a:r>
            <a:r>
              <a:rPr kumimoji="1" lang="ja-JP" altLang="en-US" dirty="0">
                <a:solidFill>
                  <a:schemeClr val="tx1"/>
                </a:solidFill>
                <a:latin typeface="Meiryo UI" panose="020B0604030504040204" pitchFamily="50" charset="-128"/>
                <a:ea typeface="Meiryo UI" panose="020B0604030504040204" pitchFamily="50" charset="-128"/>
              </a:rPr>
              <a:t>ライフライン・インフラ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D41077F-3D16-C58D-093C-B3B88FF0B0D5}"/>
              </a:ext>
            </a:extLst>
          </p:cNvPr>
          <p:cNvSpPr/>
          <p:nvPr/>
        </p:nvSpPr>
        <p:spPr>
          <a:xfrm>
            <a:off x="220794" y="750898"/>
            <a:ext cx="2439279" cy="298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3.4</a:t>
            </a:r>
            <a:r>
              <a:rPr kumimoji="1" lang="ja-JP" altLang="en-US" dirty="0">
                <a:solidFill>
                  <a:schemeClr val="tx1"/>
                </a:solidFill>
                <a:latin typeface="Meiryo UI" panose="020B0604030504040204" pitchFamily="50" charset="-128"/>
                <a:ea typeface="Meiryo UI" panose="020B0604030504040204" pitchFamily="50" charset="-128"/>
              </a:rPr>
              <a:t> 通信</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固定電話</a:t>
            </a:r>
            <a:r>
              <a:rPr kumimoji="1" lang="en-US" altLang="ja-JP" dirty="0">
                <a:solidFill>
                  <a:schemeClr val="tx1"/>
                </a:solidFill>
                <a:latin typeface="Meiryo UI" panose="020B0604030504040204" pitchFamily="50" charset="-128"/>
                <a:ea typeface="Meiryo UI" panose="020B0604030504040204" pitchFamily="50" charset="-128"/>
              </a:rPr>
              <a:t>)</a:t>
            </a:r>
          </a:p>
          <a:p>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08959611-D406-9E68-2884-71C8C84B9F83}"/>
              </a:ext>
            </a:extLst>
          </p:cNvPr>
          <p:cNvSpPr txBox="1"/>
          <p:nvPr/>
        </p:nvSpPr>
        <p:spPr>
          <a:xfrm>
            <a:off x="2581580" y="6177260"/>
            <a:ext cx="3980840"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通信（固定電話）の被害予測フロー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graphicFrame>
        <p:nvGraphicFramePr>
          <p:cNvPr id="3" name="オブジェクト 2">
            <a:extLst>
              <a:ext uri="{FF2B5EF4-FFF2-40B4-BE49-F238E27FC236}">
                <a16:creationId xmlns:a16="http://schemas.microsoft.com/office/drawing/2014/main" id="{FD3CF76F-FBE5-822C-A781-E5A21CD12EF1}"/>
              </a:ext>
            </a:extLst>
          </p:cNvPr>
          <p:cNvGraphicFramePr>
            <a:graphicFrameLocks noChangeAspect="1"/>
          </p:cNvGraphicFramePr>
          <p:nvPr/>
        </p:nvGraphicFramePr>
        <p:xfrm>
          <a:off x="1607174" y="1980596"/>
          <a:ext cx="5514351" cy="4367129"/>
        </p:xfrm>
        <a:graphic>
          <a:graphicData uri="http://schemas.openxmlformats.org/presentationml/2006/ole">
            <mc:AlternateContent xmlns:mc="http://schemas.openxmlformats.org/markup-compatibility/2006">
              <mc:Choice xmlns:v="urn:schemas-microsoft-com:vml" Requires="v">
                <p:oleObj spid="_x0000_s11285" r:id="rId3" imgW="6680304" imgH="5270269" progId="Visio.Drawing.15">
                  <p:embed/>
                </p:oleObj>
              </mc:Choice>
              <mc:Fallback>
                <p:oleObj r:id="rId3" imgW="6680304" imgH="5270269" progId="Visio.Drawing.15">
                  <p:embed/>
                  <p:pic>
                    <p:nvPicPr>
                      <p:cNvPr id="3" name="オブジェクト 2">
                        <a:extLst>
                          <a:ext uri="{FF2B5EF4-FFF2-40B4-BE49-F238E27FC236}">
                            <a16:creationId xmlns:a16="http://schemas.microsoft.com/office/drawing/2014/main" id="{FD3CF76F-FBE5-822C-A781-E5A21CD12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74" y="1980596"/>
                        <a:ext cx="5514351" cy="4367129"/>
                      </a:xfrm>
                      <a:prstGeom prst="rect">
                        <a:avLst/>
                      </a:prstGeom>
                      <a:noFill/>
                    </p:spPr>
                  </p:pic>
                </p:oleObj>
              </mc:Fallback>
            </mc:AlternateContent>
          </a:graphicData>
        </a:graphic>
      </p:graphicFrame>
      <p:sp>
        <p:nvSpPr>
          <p:cNvPr id="5" name="四角形: 角を丸くする 4">
            <a:extLst>
              <a:ext uri="{FF2B5EF4-FFF2-40B4-BE49-F238E27FC236}">
                <a16:creationId xmlns:a16="http://schemas.microsoft.com/office/drawing/2014/main" id="{1F8F4B77-6B4A-D861-CF8A-F86D8E710DCB}"/>
              </a:ext>
            </a:extLst>
          </p:cNvPr>
          <p:cNvSpPr/>
          <p:nvPr/>
        </p:nvSpPr>
        <p:spPr>
          <a:xfrm>
            <a:off x="521141" y="1226113"/>
            <a:ext cx="8013259" cy="754483"/>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停電、揺れの影響による屋外設備（電柱・架空ケーブル）の被害を考慮して</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不通回線数</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を算出。</a:t>
            </a:r>
          </a:p>
        </p:txBody>
      </p:sp>
      <p:sp>
        <p:nvSpPr>
          <p:cNvPr id="10" name="正方形/長方形 9">
            <a:extLst>
              <a:ext uri="{FF2B5EF4-FFF2-40B4-BE49-F238E27FC236}">
                <a16:creationId xmlns:a16="http://schemas.microsoft.com/office/drawing/2014/main" id="{61C89978-B2F5-44FD-B156-06C60FFBCA32}"/>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871110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B7A5D-F6B4-A2D2-0BB5-7744551BE9B7}"/>
            </a:ext>
          </a:extLst>
        </p:cNvPr>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93415F5B-8162-0CA2-46AE-A9A2BEDE292C}"/>
              </a:ext>
            </a:extLst>
          </p:cNvPr>
          <p:cNvSpPr/>
          <p:nvPr/>
        </p:nvSpPr>
        <p:spPr>
          <a:xfrm>
            <a:off x="119194" y="3089171"/>
            <a:ext cx="4656007" cy="3041331"/>
          </a:xfrm>
          <a:prstGeom prst="roundRect">
            <a:avLst>
              <a:gd name="adj" fmla="val 4176"/>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B21DF47-E7B7-9993-4C39-456CC0967D1B}"/>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82443CCA-D0FF-9504-29D8-BAEEA7203D82}"/>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45</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0ADEDFDC-4E47-1667-19A8-0B2099D6630E}"/>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 </a:t>
            </a:r>
            <a:r>
              <a:rPr kumimoji="1" lang="ja-JP" altLang="en-US" dirty="0">
                <a:solidFill>
                  <a:schemeClr val="tx1"/>
                </a:solidFill>
                <a:latin typeface="Meiryo UI" panose="020B0604030504040204" pitchFamily="50" charset="-128"/>
                <a:ea typeface="Meiryo UI" panose="020B0604030504040204" pitchFamily="50" charset="-128"/>
              </a:rPr>
              <a:t>ライフライン・インフラ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280CD28-1CA7-184E-8D5E-80DC0075D678}"/>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3.6</a:t>
            </a:r>
            <a:r>
              <a:rPr kumimoji="1" lang="ja-JP" altLang="en-US" dirty="0">
                <a:solidFill>
                  <a:schemeClr val="tx1"/>
                </a:solidFill>
                <a:latin typeface="Meiryo UI" panose="020B0604030504040204" pitchFamily="50" charset="-128"/>
                <a:ea typeface="Meiryo UI" panose="020B0604030504040204" pitchFamily="50" charset="-128"/>
              </a:rPr>
              <a:t> 通信（携帯電話）</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5" name="オブジェクト 4">
            <a:extLst>
              <a:ext uri="{FF2B5EF4-FFF2-40B4-BE49-F238E27FC236}">
                <a16:creationId xmlns:a16="http://schemas.microsoft.com/office/drawing/2014/main" id="{297224D4-E015-11ED-F160-F0CADA44FACE}"/>
              </a:ext>
            </a:extLst>
          </p:cNvPr>
          <p:cNvGraphicFramePr>
            <a:graphicFrameLocks noChangeAspect="1"/>
          </p:cNvGraphicFramePr>
          <p:nvPr/>
        </p:nvGraphicFramePr>
        <p:xfrm>
          <a:off x="-63500" y="3232671"/>
          <a:ext cx="5042794" cy="2406788"/>
        </p:xfrm>
        <a:graphic>
          <a:graphicData uri="http://schemas.openxmlformats.org/presentationml/2006/ole">
            <mc:AlternateContent xmlns:mc="http://schemas.openxmlformats.org/markup-compatibility/2006">
              <mc:Choice xmlns:v="urn:schemas-microsoft-com:vml" Requires="v">
                <p:oleObj spid="_x0000_s12310" r:id="rId3" imgW="5486400" imgH="2635135" progId="Visio.Drawing.15">
                  <p:embed/>
                </p:oleObj>
              </mc:Choice>
              <mc:Fallback>
                <p:oleObj r:id="rId3" imgW="5486400" imgH="2635135" progId="Visio.Drawing.15">
                  <p:embed/>
                  <p:pic>
                    <p:nvPicPr>
                      <p:cNvPr id="5" name="オブジェクト 4">
                        <a:extLst>
                          <a:ext uri="{FF2B5EF4-FFF2-40B4-BE49-F238E27FC236}">
                            <a16:creationId xmlns:a16="http://schemas.microsoft.com/office/drawing/2014/main" id="{297224D4-E015-11ED-F160-F0CADA44F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3232671"/>
                        <a:ext cx="5042794" cy="2406788"/>
                      </a:xfrm>
                      <a:prstGeom prst="rect">
                        <a:avLst/>
                      </a:prstGeom>
                      <a:noFill/>
                    </p:spPr>
                  </p:pic>
                </p:oleObj>
              </mc:Fallback>
            </mc:AlternateContent>
          </a:graphicData>
        </a:graphic>
      </p:graphicFrame>
      <p:graphicFrame>
        <p:nvGraphicFramePr>
          <p:cNvPr id="7" name="表 6">
            <a:extLst>
              <a:ext uri="{FF2B5EF4-FFF2-40B4-BE49-F238E27FC236}">
                <a16:creationId xmlns:a16="http://schemas.microsoft.com/office/drawing/2014/main" id="{EBA599FB-4728-A6E3-9B65-EB1DC223FB81}"/>
              </a:ext>
            </a:extLst>
          </p:cNvPr>
          <p:cNvGraphicFramePr>
            <a:graphicFrameLocks noGrp="1"/>
          </p:cNvGraphicFramePr>
          <p:nvPr/>
        </p:nvGraphicFramePr>
        <p:xfrm>
          <a:off x="4871586" y="3852492"/>
          <a:ext cx="4049955" cy="1519870"/>
        </p:xfrm>
        <a:graphic>
          <a:graphicData uri="http://schemas.openxmlformats.org/drawingml/2006/table">
            <a:tbl>
              <a:tblPr firstCol="1" bandRow="1">
                <a:tableStyleId>{93296810-A885-4BE3-A3E7-6D5BEEA58F35}</a:tableStyleId>
              </a:tblPr>
              <a:tblGrid>
                <a:gridCol w="723900">
                  <a:extLst>
                    <a:ext uri="{9D8B030D-6E8A-4147-A177-3AD203B41FA5}">
                      <a16:colId xmlns:a16="http://schemas.microsoft.com/office/drawing/2014/main" val="2460756006"/>
                    </a:ext>
                  </a:extLst>
                </a:gridCol>
                <a:gridCol w="3326055">
                  <a:extLst>
                    <a:ext uri="{9D8B030D-6E8A-4147-A177-3AD203B41FA5}">
                      <a16:colId xmlns:a16="http://schemas.microsoft.com/office/drawing/2014/main" val="3397988715"/>
                    </a:ext>
                  </a:extLst>
                </a:gridCol>
              </a:tblGrid>
              <a:tr h="303974">
                <a:tc>
                  <a:txBody>
                    <a:bodyPr/>
                    <a:lstStyle/>
                    <a:p>
                      <a:pPr algn="l">
                        <a:lnSpc>
                          <a:spcPts val="1200"/>
                        </a:lnSpc>
                      </a:pPr>
                      <a:r>
                        <a:rPr lang="ja-JP" sz="1200" kern="100" dirty="0">
                          <a:effectLst/>
                          <a:latin typeface="Meiryo UI" panose="020B0604030504040204" pitchFamily="50" charset="-128"/>
                          <a:ea typeface="Meiryo UI" panose="020B0604030504040204" pitchFamily="50" charset="-128"/>
                        </a:rPr>
                        <a:t>ランク</a:t>
                      </a:r>
                      <a:r>
                        <a:rPr lang="en-US" sz="1200" kern="100" dirty="0">
                          <a:effectLst/>
                          <a:latin typeface="Meiryo UI" panose="020B0604030504040204" pitchFamily="50" charset="-128"/>
                          <a:ea typeface="Meiryo UI" panose="020B0604030504040204" pitchFamily="50" charset="-128"/>
                        </a:rPr>
                        <a:t>A</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200"/>
                        </a:lnSpc>
                      </a:pPr>
                      <a:r>
                        <a:rPr lang="ja-JP" sz="1200" kern="0" dirty="0">
                          <a:effectLst/>
                          <a:latin typeface="Meiryo UI" panose="020B0604030504040204" pitchFamily="50" charset="-128"/>
                          <a:ea typeface="Meiryo UI" panose="020B0604030504040204" pitchFamily="50" charset="-128"/>
                        </a:rPr>
                        <a:t>停電率・不通回線率の少なくとも一方が</a:t>
                      </a:r>
                      <a:r>
                        <a:rPr lang="en-US" sz="1200" kern="0" dirty="0">
                          <a:effectLst/>
                          <a:latin typeface="Meiryo UI" panose="020B0604030504040204" pitchFamily="50" charset="-128"/>
                          <a:ea typeface="Meiryo UI" panose="020B0604030504040204" pitchFamily="50" charset="-128"/>
                        </a:rPr>
                        <a:t>50%</a:t>
                      </a:r>
                      <a:r>
                        <a:rPr lang="ja-JP" altLang="en-US" sz="1200" kern="0" dirty="0">
                          <a:effectLst/>
                          <a:latin typeface="Meiryo UI" panose="020B0604030504040204" pitchFamily="50" charset="-128"/>
                          <a:ea typeface="Meiryo UI" panose="020B0604030504040204" pitchFamily="50" charset="-128"/>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8550635"/>
                  </a:ext>
                </a:extLst>
              </a:tr>
              <a:tr h="303974">
                <a:tc>
                  <a:txBody>
                    <a:bodyPr/>
                    <a:lstStyle/>
                    <a:p>
                      <a:pPr algn="l">
                        <a:lnSpc>
                          <a:spcPts val="1200"/>
                        </a:lnSpc>
                      </a:pPr>
                      <a:r>
                        <a:rPr lang="ja-JP" sz="1200" kern="100" dirty="0">
                          <a:effectLst/>
                          <a:latin typeface="Meiryo UI" panose="020B0604030504040204" pitchFamily="50" charset="-128"/>
                          <a:ea typeface="Meiryo UI" panose="020B0604030504040204" pitchFamily="50" charset="-128"/>
                        </a:rPr>
                        <a:t>ランク</a:t>
                      </a:r>
                      <a:r>
                        <a:rPr lang="en-US" sz="1200" kern="100" dirty="0">
                          <a:effectLst/>
                          <a:latin typeface="Meiryo UI" panose="020B0604030504040204" pitchFamily="50" charset="-128"/>
                          <a:ea typeface="Meiryo UI" panose="020B0604030504040204" pitchFamily="50" charset="-128"/>
                        </a:rPr>
                        <a:t>B</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200"/>
                        </a:lnSpc>
                      </a:pPr>
                      <a:r>
                        <a:rPr lang="ja-JP" sz="1200" kern="100" dirty="0">
                          <a:effectLst/>
                          <a:latin typeface="Meiryo UI" panose="020B0604030504040204" pitchFamily="50" charset="-128"/>
                          <a:ea typeface="Meiryo UI" panose="020B0604030504040204" pitchFamily="50" charset="-128"/>
                        </a:rPr>
                        <a:t>停電率・不通回線率の少なくとも一方が</a:t>
                      </a:r>
                      <a:r>
                        <a:rPr lang="en-US" sz="1200" kern="100" dirty="0">
                          <a:effectLst/>
                          <a:latin typeface="Meiryo UI" panose="020B0604030504040204" pitchFamily="50" charset="-128"/>
                          <a:ea typeface="Meiryo UI" panose="020B0604030504040204" pitchFamily="50" charset="-128"/>
                        </a:rPr>
                        <a:t>40%</a:t>
                      </a:r>
                      <a:r>
                        <a:rPr lang="ja-JP" altLang="en-US" sz="1200" kern="0" dirty="0">
                          <a:effectLst/>
                          <a:latin typeface="Meiryo UI" panose="020B0604030504040204" pitchFamily="50" charset="-128"/>
                          <a:ea typeface="Meiryo UI" panose="020B0604030504040204" pitchFamily="50" charset="-128"/>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8549434"/>
                  </a:ext>
                </a:extLst>
              </a:tr>
              <a:tr h="303974">
                <a:tc>
                  <a:txBody>
                    <a:bodyPr/>
                    <a:lstStyle/>
                    <a:p>
                      <a:pPr algn="l">
                        <a:lnSpc>
                          <a:spcPts val="1200"/>
                        </a:lnSpc>
                      </a:pPr>
                      <a:r>
                        <a:rPr lang="ja-JP" sz="1200" kern="100" dirty="0">
                          <a:effectLst/>
                          <a:latin typeface="Meiryo UI" panose="020B0604030504040204" pitchFamily="50" charset="-128"/>
                          <a:ea typeface="Meiryo UI" panose="020B0604030504040204" pitchFamily="50" charset="-128"/>
                        </a:rPr>
                        <a:t>ランク</a:t>
                      </a:r>
                      <a:r>
                        <a:rPr lang="en-US" sz="1200" kern="100" dirty="0">
                          <a:effectLst/>
                          <a:latin typeface="Meiryo UI" panose="020B0604030504040204" pitchFamily="50" charset="-128"/>
                          <a:ea typeface="Meiryo UI" panose="020B0604030504040204" pitchFamily="50" charset="-128"/>
                        </a:rPr>
                        <a:t>C</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200"/>
                        </a:lnSpc>
                      </a:pPr>
                      <a:r>
                        <a:rPr lang="ja-JP" sz="1200" kern="0" dirty="0">
                          <a:effectLst/>
                          <a:latin typeface="Meiryo UI" panose="020B0604030504040204" pitchFamily="50" charset="-128"/>
                          <a:ea typeface="Meiryo UI" panose="020B0604030504040204" pitchFamily="50" charset="-128"/>
                        </a:rPr>
                        <a:t>停電率・不通回線率の少なくとも一方が</a:t>
                      </a:r>
                      <a:r>
                        <a:rPr lang="en-US" sz="1200" kern="0" dirty="0">
                          <a:effectLst/>
                          <a:latin typeface="Meiryo UI" panose="020B0604030504040204" pitchFamily="50" charset="-128"/>
                          <a:ea typeface="Meiryo UI" panose="020B0604030504040204" pitchFamily="50" charset="-128"/>
                        </a:rPr>
                        <a:t>30%</a:t>
                      </a:r>
                      <a:r>
                        <a:rPr lang="ja-JP" altLang="en-US" sz="1200" kern="0" dirty="0">
                          <a:effectLst/>
                          <a:latin typeface="Meiryo UI" panose="020B0604030504040204" pitchFamily="50" charset="-128"/>
                          <a:ea typeface="Meiryo UI" panose="020B0604030504040204" pitchFamily="50" charset="-128"/>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00353875"/>
                  </a:ext>
                </a:extLst>
              </a:tr>
              <a:tr h="3039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eiryo UI" panose="020B0604030504040204" pitchFamily="50" charset="-128"/>
                          <a:ea typeface="Meiryo UI" panose="020B0604030504040204" pitchFamily="50" charset="-128"/>
                        </a:rPr>
                        <a:t>ランク</a:t>
                      </a:r>
                      <a:r>
                        <a:rPr lang="en-US" altLang="ja-JP" sz="1200" kern="100" dirty="0">
                          <a:effectLst/>
                          <a:latin typeface="Meiryo UI" panose="020B0604030504040204" pitchFamily="50" charset="-128"/>
                          <a:ea typeface="Meiryo UI" panose="020B0604030504040204" pitchFamily="50" charset="-128"/>
                        </a:rPr>
                        <a:t>D</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a:tc>
                <a:tc>
                  <a:txBody>
                    <a:bodyPr/>
                    <a:lstStyle/>
                    <a:p>
                      <a:pPr marL="0" marR="0" lvl="0" indent="0" algn="l" defTabSz="685800" rtl="0" eaLnBrk="1" fontAlgn="auto" latinLnBrk="0" hangingPunct="1">
                        <a:lnSpc>
                          <a:spcPts val="1200"/>
                        </a:lnSpc>
                        <a:spcBef>
                          <a:spcPts val="0"/>
                        </a:spcBef>
                        <a:spcAft>
                          <a:spcPts val="0"/>
                        </a:spcAft>
                        <a:buClrTx/>
                        <a:buSzTx/>
                        <a:buFontTx/>
                        <a:buNone/>
                        <a:tabLst/>
                        <a:defRPr/>
                      </a:pPr>
                      <a:r>
                        <a:rPr lang="ja-JP" altLang="ja-JP" sz="1200" kern="0" dirty="0">
                          <a:effectLst/>
                          <a:latin typeface="Meiryo UI" panose="020B0604030504040204" pitchFamily="50" charset="-128"/>
                          <a:ea typeface="Meiryo UI" panose="020B0604030504040204" pitchFamily="50" charset="-128"/>
                        </a:rPr>
                        <a:t>停電率・不通回線率の少なくとも一方が</a:t>
                      </a:r>
                      <a:r>
                        <a:rPr lang="en-US" altLang="ja-JP" sz="1200" kern="0" dirty="0">
                          <a:effectLst/>
                          <a:latin typeface="Meiryo UI" panose="020B0604030504040204" pitchFamily="50" charset="-128"/>
                          <a:ea typeface="Meiryo UI" panose="020B0604030504040204" pitchFamily="50" charset="-128"/>
                        </a:rPr>
                        <a:t>20%</a:t>
                      </a:r>
                      <a:r>
                        <a:rPr lang="ja-JP" altLang="en-US" sz="1200" kern="0" dirty="0">
                          <a:effectLst/>
                          <a:latin typeface="Meiryo UI" panose="020B0604030504040204" pitchFamily="50" charset="-128"/>
                          <a:ea typeface="Meiryo UI" panose="020B0604030504040204" pitchFamily="50" charset="-128"/>
                        </a:rPr>
                        <a:t>以上</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2458631"/>
                  </a:ext>
                </a:extLst>
              </a:tr>
              <a:tr h="3039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eiryo UI" panose="020B0604030504040204" pitchFamily="50" charset="-128"/>
                          <a:ea typeface="Meiryo UI" panose="020B0604030504040204" pitchFamily="50" charset="-128"/>
                        </a:rPr>
                        <a:t>ランク</a:t>
                      </a:r>
                      <a:r>
                        <a:rPr lang="en-US" altLang="ja-JP" sz="1200" kern="100" dirty="0">
                          <a:effectLst/>
                          <a:latin typeface="Meiryo UI" panose="020B0604030504040204" pitchFamily="50" charset="-128"/>
                          <a:ea typeface="Meiryo UI" panose="020B0604030504040204" pitchFamily="50" charset="-128"/>
                        </a:rPr>
                        <a:t>E</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a:tc>
                <a:tc>
                  <a:txBody>
                    <a:bodyPr/>
                    <a:lstStyle/>
                    <a:p>
                      <a:pPr marL="0" marR="0" lvl="0" indent="0" algn="l" defTabSz="685800" rtl="0" eaLnBrk="1" fontAlgn="auto" latinLnBrk="0" hangingPunct="1">
                        <a:lnSpc>
                          <a:spcPts val="1200"/>
                        </a:lnSpc>
                        <a:spcBef>
                          <a:spcPts val="0"/>
                        </a:spcBef>
                        <a:spcAft>
                          <a:spcPts val="0"/>
                        </a:spcAft>
                        <a:buClrTx/>
                        <a:buSzTx/>
                        <a:buFontTx/>
                        <a:buNone/>
                        <a:tabLst/>
                        <a:defRPr/>
                      </a:pPr>
                      <a:r>
                        <a:rPr lang="ja-JP" altLang="ja-JP" sz="1200" kern="0" dirty="0">
                          <a:effectLst/>
                          <a:latin typeface="Meiryo UI" panose="020B0604030504040204" pitchFamily="50" charset="-128"/>
                          <a:ea typeface="Meiryo UI" panose="020B0604030504040204" pitchFamily="50" charset="-128"/>
                        </a:rPr>
                        <a:t>停電率・不通回線率の</a:t>
                      </a:r>
                      <a:r>
                        <a:rPr lang="ja-JP" altLang="en-US" sz="1200" kern="0" dirty="0">
                          <a:effectLst/>
                          <a:latin typeface="Meiryo UI" panose="020B0604030504040204" pitchFamily="50" charset="-128"/>
                          <a:ea typeface="Meiryo UI" panose="020B0604030504040204" pitchFamily="50" charset="-128"/>
                        </a:rPr>
                        <a:t>いずれも</a:t>
                      </a:r>
                      <a:r>
                        <a:rPr lang="en-US" altLang="ja-JP" sz="1200" kern="0" dirty="0">
                          <a:effectLst/>
                          <a:latin typeface="Meiryo UI" panose="020B0604030504040204" pitchFamily="50" charset="-128"/>
                          <a:ea typeface="Meiryo UI" panose="020B0604030504040204" pitchFamily="50" charset="-128"/>
                        </a:rPr>
                        <a:t>20%</a:t>
                      </a:r>
                      <a:r>
                        <a:rPr lang="ja-JP" altLang="en-US" sz="1200" kern="0" dirty="0">
                          <a:effectLst/>
                          <a:latin typeface="Meiryo UI" panose="020B0604030504040204" pitchFamily="50" charset="-128"/>
                          <a:ea typeface="Meiryo UI" panose="020B0604030504040204" pitchFamily="50" charset="-128"/>
                        </a:rPr>
                        <a:t>未満</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13071849"/>
                  </a:ext>
                </a:extLst>
              </a:tr>
            </a:tbl>
          </a:graphicData>
        </a:graphic>
      </p:graphicFrame>
      <p:sp>
        <p:nvSpPr>
          <p:cNvPr id="8" name="テキスト ボックス 7">
            <a:extLst>
              <a:ext uri="{FF2B5EF4-FFF2-40B4-BE49-F238E27FC236}">
                <a16:creationId xmlns:a16="http://schemas.microsoft.com/office/drawing/2014/main" id="{CA2D8DDE-7FC3-B9BC-CDAB-E724B7DF450F}"/>
              </a:ext>
            </a:extLst>
          </p:cNvPr>
          <p:cNvSpPr txBox="1"/>
          <p:nvPr/>
        </p:nvSpPr>
        <p:spPr>
          <a:xfrm>
            <a:off x="5942656" y="3596005"/>
            <a:ext cx="2061560" cy="276999"/>
          </a:xfrm>
          <a:prstGeom prst="rect">
            <a:avLst/>
          </a:prstGeom>
          <a:noFill/>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不通ランクの判定基準</a:t>
            </a:r>
          </a:p>
        </p:txBody>
      </p:sp>
      <p:sp>
        <p:nvSpPr>
          <p:cNvPr id="9" name="四角形: 角を丸くする 4">
            <a:extLst>
              <a:ext uri="{FF2B5EF4-FFF2-40B4-BE49-F238E27FC236}">
                <a16:creationId xmlns:a16="http://schemas.microsoft.com/office/drawing/2014/main" id="{A05E2DDE-C73B-E4B0-095C-81E55BC43E0A}"/>
              </a:ext>
            </a:extLst>
          </p:cNvPr>
          <p:cNvSpPr/>
          <p:nvPr/>
        </p:nvSpPr>
        <p:spPr>
          <a:xfrm>
            <a:off x="119194" y="1340413"/>
            <a:ext cx="8802347" cy="154080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固定電話の不通回線率と停電の影響を考慮して、</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停波基地局率、携帯電話不通ランク</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を算出。</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停電の影響は、</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基地局の停電の予測結果と非常用発電機の整備状況</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を考慮。</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R="66675" algn="just"/>
            <a:r>
              <a:rPr lang="en-US" altLang="ja-JP" sz="1800" dirty="0">
                <a:effectLst/>
                <a:latin typeface="Meiryo UI" panose="020B0604030504040204" pitchFamily="50" charset="-128"/>
                <a:ea typeface="Meiryo UI" panose="020B0604030504040204" pitchFamily="50" charset="-128"/>
                <a:cs typeface="Times New Roman" panose="02020603050405020304" pitchFamily="18" charset="0"/>
              </a:rPr>
              <a:t>	</a:t>
            </a:r>
          </a:p>
          <a:p>
            <a:pPr marR="66675"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停波基地局率＝１－（１－固定電話の不通回線率）×（１－停電率</a:t>
            </a:r>
            <a:r>
              <a:rPr lang="ja-JP" altLang="en-US" sz="18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F0ECC53D-98C2-3B1C-57FB-11F6CE37FBF3}"/>
              </a:ext>
            </a:extLst>
          </p:cNvPr>
          <p:cNvSpPr txBox="1"/>
          <p:nvPr/>
        </p:nvSpPr>
        <p:spPr>
          <a:xfrm>
            <a:off x="956233" y="5585724"/>
            <a:ext cx="2952529"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通信（携帯電話）の被害予測フロー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CFF3803C-737C-4295-80DA-9341013448A2}"/>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895222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0066B-CCC2-29C7-7FF0-CE0B1B2852E4}"/>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B0C03D5-AD1B-6C9F-1B7E-5D197FAF1C2D}"/>
              </a:ext>
            </a:extLst>
          </p:cNvPr>
          <p:cNvSpPr/>
          <p:nvPr/>
        </p:nvSpPr>
        <p:spPr>
          <a:xfrm>
            <a:off x="1932846" y="2046133"/>
            <a:ext cx="5661754" cy="2152889"/>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FE482D6-98E1-C609-E3B8-8C9D0CEDDC7E}"/>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ABEB4796-D3D7-30A9-C360-4863389866B2}"/>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46</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8D3BF714-5C54-A6E7-F0D6-CF0AEB48E661}"/>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 </a:t>
            </a:r>
            <a:r>
              <a:rPr kumimoji="1" lang="ja-JP" altLang="en-US" dirty="0">
                <a:solidFill>
                  <a:schemeClr val="tx1"/>
                </a:solidFill>
                <a:latin typeface="Meiryo UI" panose="020B0604030504040204" pitchFamily="50" charset="-128"/>
                <a:ea typeface="Meiryo UI" panose="020B0604030504040204" pitchFamily="50" charset="-128"/>
              </a:rPr>
              <a:t>ライフライン・インフラ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40A8D80-51C1-95E0-027D-44EC0D16FEB8}"/>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3.8</a:t>
            </a:r>
            <a:r>
              <a:rPr kumimoji="1" lang="ja-JP" altLang="en-US" dirty="0">
                <a:solidFill>
                  <a:schemeClr val="tx1"/>
                </a:solidFill>
                <a:latin typeface="Meiryo UI" panose="020B0604030504040204" pitchFamily="50" charset="-128"/>
                <a:ea typeface="Meiryo UI" panose="020B0604030504040204" pitchFamily="50" charset="-128"/>
              </a:rPr>
              <a:t> 道路</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21030EC-2AB4-A540-7676-AE8E857E571E}"/>
              </a:ext>
            </a:extLst>
          </p:cNvPr>
          <p:cNvSpPr txBox="1"/>
          <p:nvPr/>
        </p:nvSpPr>
        <p:spPr>
          <a:xfrm>
            <a:off x="2535761" y="4150687"/>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道路被害箇所数予測フロー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graphicFrame>
        <p:nvGraphicFramePr>
          <p:cNvPr id="3" name="オブジェクト 2">
            <a:extLst>
              <a:ext uri="{FF2B5EF4-FFF2-40B4-BE49-F238E27FC236}">
                <a16:creationId xmlns:a16="http://schemas.microsoft.com/office/drawing/2014/main" id="{550F7028-18B5-4105-2D8C-CEEBBA294621}"/>
              </a:ext>
            </a:extLst>
          </p:cNvPr>
          <p:cNvGraphicFramePr>
            <a:graphicFrameLocks noChangeAspect="1"/>
          </p:cNvGraphicFramePr>
          <p:nvPr/>
        </p:nvGraphicFramePr>
        <p:xfrm>
          <a:off x="1932846" y="1985211"/>
          <a:ext cx="6222833" cy="2262244"/>
        </p:xfrm>
        <a:graphic>
          <a:graphicData uri="http://schemas.openxmlformats.org/presentationml/2006/ole">
            <mc:AlternateContent xmlns:mc="http://schemas.openxmlformats.org/markup-compatibility/2006">
              <mc:Choice xmlns:v="urn:schemas-microsoft-com:vml" Requires="v">
                <p:oleObj spid="_x0000_s13333" name="Document" r:id="rId4" imgW="5938886" imgH="2158690" progId="Word.Document.12">
                  <p:embed/>
                </p:oleObj>
              </mc:Choice>
              <mc:Fallback>
                <p:oleObj name="Document" r:id="rId4" imgW="5938886" imgH="2158690" progId="Word.Document.12">
                  <p:embed/>
                  <p:pic>
                    <p:nvPicPr>
                      <p:cNvPr id="3" name="オブジェクト 2">
                        <a:extLst>
                          <a:ext uri="{FF2B5EF4-FFF2-40B4-BE49-F238E27FC236}">
                            <a16:creationId xmlns:a16="http://schemas.microsoft.com/office/drawing/2014/main" id="{550F7028-18B5-4105-2D8C-CEEBBA294621}"/>
                          </a:ext>
                        </a:extLst>
                      </p:cNvPr>
                      <p:cNvPicPr/>
                      <p:nvPr/>
                    </p:nvPicPr>
                    <p:blipFill>
                      <a:blip r:embed="rId5"/>
                      <a:stretch>
                        <a:fillRect/>
                      </a:stretch>
                    </p:blipFill>
                    <p:spPr>
                      <a:xfrm>
                        <a:off x="1932846" y="1985211"/>
                        <a:ext cx="6222833" cy="2262244"/>
                      </a:xfrm>
                      <a:prstGeom prst="rect">
                        <a:avLst/>
                      </a:prstGeom>
                    </p:spPr>
                  </p:pic>
                </p:oleObj>
              </mc:Fallback>
            </mc:AlternateContent>
          </a:graphicData>
        </a:graphic>
      </p:graphicFrame>
      <p:graphicFrame>
        <p:nvGraphicFramePr>
          <p:cNvPr id="5" name="表 4">
            <a:extLst>
              <a:ext uri="{FF2B5EF4-FFF2-40B4-BE49-F238E27FC236}">
                <a16:creationId xmlns:a16="http://schemas.microsoft.com/office/drawing/2014/main" id="{2AD4C18C-2BEA-4471-3A92-21C20AB6A98D}"/>
              </a:ext>
            </a:extLst>
          </p:cNvPr>
          <p:cNvGraphicFramePr>
            <a:graphicFrameLocks noGrp="1"/>
          </p:cNvGraphicFramePr>
          <p:nvPr/>
        </p:nvGraphicFramePr>
        <p:xfrm>
          <a:off x="2224946" y="4711700"/>
          <a:ext cx="5186670" cy="1832103"/>
        </p:xfrm>
        <a:graphic>
          <a:graphicData uri="http://schemas.openxmlformats.org/drawingml/2006/table">
            <a:tbl>
              <a:tblPr firstRow="1" firstCol="1" bandRow="1">
                <a:tableStyleId>{93296810-A885-4BE3-A3E7-6D5BEEA58F35}</a:tableStyleId>
              </a:tblPr>
              <a:tblGrid>
                <a:gridCol w="1021070">
                  <a:extLst>
                    <a:ext uri="{9D8B030D-6E8A-4147-A177-3AD203B41FA5}">
                      <a16:colId xmlns:a16="http://schemas.microsoft.com/office/drawing/2014/main" val="3528784359"/>
                    </a:ext>
                  </a:extLst>
                </a:gridCol>
                <a:gridCol w="1762956">
                  <a:extLst>
                    <a:ext uri="{9D8B030D-6E8A-4147-A177-3AD203B41FA5}">
                      <a16:colId xmlns:a16="http://schemas.microsoft.com/office/drawing/2014/main" val="1810737309"/>
                    </a:ext>
                  </a:extLst>
                </a:gridCol>
                <a:gridCol w="2402644">
                  <a:extLst>
                    <a:ext uri="{9D8B030D-6E8A-4147-A177-3AD203B41FA5}">
                      <a16:colId xmlns:a16="http://schemas.microsoft.com/office/drawing/2014/main" val="4070889232"/>
                    </a:ext>
                  </a:extLst>
                </a:gridCol>
              </a:tblGrid>
              <a:tr h="247793">
                <a:tc rowSpan="2">
                  <a:txBody>
                    <a:bodyPr/>
                    <a:lstStyle/>
                    <a:p>
                      <a:pPr algn="ctr"/>
                      <a:r>
                        <a:rPr lang="ja-JP" sz="1200" b="1" kern="100" dirty="0">
                          <a:effectLst/>
                          <a:latin typeface="Meiryo UI" panose="020B0604030504040204" pitchFamily="50" charset="-128"/>
                          <a:ea typeface="Meiryo UI" panose="020B0604030504040204" pitchFamily="50" charset="-128"/>
                        </a:rPr>
                        <a:t>震度</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b="1" kern="100" dirty="0">
                          <a:effectLst/>
                          <a:latin typeface="Meiryo UI" panose="020B0604030504040204" pitchFamily="50" charset="-128"/>
                          <a:ea typeface="Meiryo UI" panose="020B0604030504040204" pitchFamily="50" charset="-128"/>
                        </a:rPr>
                        <a:t>直轄国道</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b="1" kern="100" dirty="0">
                          <a:effectLst/>
                          <a:latin typeface="Meiryo UI" panose="020B0604030504040204" pitchFamily="50" charset="-128"/>
                          <a:ea typeface="Meiryo UI" panose="020B0604030504040204" pitchFamily="50" charset="-128"/>
                        </a:rPr>
                        <a:t>補助国道、都道府県道、市町村道</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71525252"/>
                  </a:ext>
                </a:extLst>
              </a:tr>
              <a:tr h="226330">
                <a:tc vMerge="1">
                  <a:txBody>
                    <a:bodyPr/>
                    <a:lstStyle/>
                    <a:p>
                      <a:endParaRPr kumimoji="1" lang="ja-JP" altLang="en-US"/>
                    </a:p>
                  </a:txBody>
                  <a:tcPr/>
                </a:tc>
                <a:tc>
                  <a:txBody>
                    <a:bodyPr/>
                    <a:lstStyle/>
                    <a:p>
                      <a:pPr algn="ctr"/>
                      <a:r>
                        <a:rPr lang="ja-JP" sz="1200" b="1" kern="100" dirty="0">
                          <a:solidFill>
                            <a:schemeClr val="bg1"/>
                          </a:solidFill>
                          <a:effectLst/>
                          <a:latin typeface="Meiryo UI" panose="020B0604030504040204" pitchFamily="50" charset="-128"/>
                          <a:ea typeface="Meiryo UI" panose="020B0604030504040204" pitchFamily="50" charset="-128"/>
                        </a:rPr>
                        <a:t>原単位</a:t>
                      </a:r>
                      <a:r>
                        <a:rPr lang="en-US" sz="1200" b="1" kern="100" dirty="0">
                          <a:solidFill>
                            <a:schemeClr val="bg1"/>
                          </a:solidFill>
                          <a:effectLst/>
                          <a:latin typeface="Meiryo UI" panose="020B0604030504040204" pitchFamily="50" charset="-128"/>
                          <a:ea typeface="Meiryo UI" panose="020B0604030504040204" pitchFamily="50" charset="-128"/>
                        </a:rPr>
                        <a:t>(</a:t>
                      </a:r>
                      <a:r>
                        <a:rPr lang="ja-JP" sz="1200" b="1" kern="100" dirty="0">
                          <a:solidFill>
                            <a:schemeClr val="bg1"/>
                          </a:solidFill>
                          <a:effectLst/>
                          <a:latin typeface="Meiryo UI" panose="020B0604030504040204" pitchFamily="50" charset="-128"/>
                          <a:ea typeface="Meiryo UI" panose="020B0604030504040204" pitchFamily="50" charset="-128"/>
                        </a:rPr>
                        <a:t>箇所</a:t>
                      </a:r>
                      <a:r>
                        <a:rPr lang="en-US" sz="1200" b="1" kern="100" dirty="0">
                          <a:solidFill>
                            <a:schemeClr val="bg1"/>
                          </a:solidFill>
                          <a:effectLst/>
                          <a:latin typeface="Meiryo UI" panose="020B0604030504040204" pitchFamily="50" charset="-128"/>
                          <a:ea typeface="Meiryo UI" panose="020B0604030504040204" pitchFamily="50" charset="-128"/>
                        </a:rPr>
                        <a:t>/km</a:t>
                      </a:r>
                      <a:r>
                        <a:rPr lang="ja-JP" sz="1200" b="1" kern="100" dirty="0">
                          <a:solidFill>
                            <a:schemeClr val="bg1"/>
                          </a:solidFill>
                          <a:effectLst/>
                          <a:latin typeface="Meiryo UI" panose="020B0604030504040204" pitchFamily="50" charset="-128"/>
                          <a:ea typeface="Meiryo UI" panose="020B0604030504040204" pitchFamily="50" charset="-128"/>
                        </a:rPr>
                        <a:t>）</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tc>
                  <a:txBody>
                    <a:bodyPr/>
                    <a:lstStyle/>
                    <a:p>
                      <a:pPr algn="ctr"/>
                      <a:r>
                        <a:rPr lang="ja-JP" sz="1200" b="1" kern="100" dirty="0">
                          <a:solidFill>
                            <a:schemeClr val="bg1"/>
                          </a:solidFill>
                          <a:effectLst/>
                          <a:latin typeface="Meiryo UI" panose="020B0604030504040204" pitchFamily="50" charset="-128"/>
                          <a:ea typeface="Meiryo UI" panose="020B0604030504040204" pitchFamily="50" charset="-128"/>
                        </a:rPr>
                        <a:t>原単位</a:t>
                      </a:r>
                      <a:r>
                        <a:rPr lang="en-US" sz="1200" b="1" kern="100" dirty="0">
                          <a:solidFill>
                            <a:schemeClr val="bg1"/>
                          </a:solidFill>
                          <a:effectLst/>
                          <a:latin typeface="Meiryo UI" panose="020B0604030504040204" pitchFamily="50" charset="-128"/>
                          <a:ea typeface="Meiryo UI" panose="020B0604030504040204" pitchFamily="50" charset="-128"/>
                        </a:rPr>
                        <a:t>(</a:t>
                      </a:r>
                      <a:r>
                        <a:rPr lang="ja-JP" sz="1200" b="1" kern="100" dirty="0">
                          <a:solidFill>
                            <a:schemeClr val="bg1"/>
                          </a:solidFill>
                          <a:effectLst/>
                          <a:latin typeface="Meiryo UI" panose="020B0604030504040204" pitchFamily="50" charset="-128"/>
                          <a:ea typeface="Meiryo UI" panose="020B0604030504040204" pitchFamily="50" charset="-128"/>
                        </a:rPr>
                        <a:t>箇所</a:t>
                      </a:r>
                      <a:r>
                        <a:rPr lang="en-US" sz="1200" b="1" kern="100" dirty="0">
                          <a:solidFill>
                            <a:schemeClr val="bg1"/>
                          </a:solidFill>
                          <a:effectLst/>
                          <a:latin typeface="Meiryo UI" panose="020B0604030504040204" pitchFamily="50" charset="-128"/>
                          <a:ea typeface="Meiryo UI" panose="020B0604030504040204" pitchFamily="50" charset="-128"/>
                        </a:rPr>
                        <a:t>/km</a:t>
                      </a:r>
                      <a:r>
                        <a:rPr lang="ja-JP" sz="1200" b="1" kern="100" dirty="0">
                          <a:solidFill>
                            <a:schemeClr val="bg1"/>
                          </a:solidFill>
                          <a:effectLst/>
                          <a:latin typeface="Meiryo UI" panose="020B0604030504040204" pitchFamily="50" charset="-128"/>
                          <a:ea typeface="Meiryo UI" panose="020B0604030504040204" pitchFamily="50" charset="-128"/>
                        </a:rPr>
                        <a:t>）</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1737213596"/>
                  </a:ext>
                </a:extLst>
              </a:tr>
              <a:tr h="226330">
                <a:tc>
                  <a:txBody>
                    <a:bodyPr/>
                    <a:lstStyle/>
                    <a:p>
                      <a:pPr algn="l"/>
                      <a:r>
                        <a:rPr lang="ja-JP" sz="1200" kern="100" dirty="0">
                          <a:effectLst/>
                          <a:latin typeface="Meiryo UI" panose="020B0604030504040204" pitchFamily="50" charset="-128"/>
                          <a:ea typeface="Meiryo UI" panose="020B0604030504040204" pitchFamily="50" charset="-128"/>
                        </a:rPr>
                        <a:t>震度４以下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76583631"/>
                  </a:ext>
                </a:extLst>
              </a:tr>
              <a:tr h="226330">
                <a:tc>
                  <a:txBody>
                    <a:bodyPr/>
                    <a:lstStyle/>
                    <a:p>
                      <a:pPr algn="l"/>
                      <a:r>
                        <a:rPr lang="ja-JP" sz="1200" kern="100">
                          <a:effectLst/>
                          <a:latin typeface="Meiryo UI" panose="020B0604030504040204" pitchFamily="50" charset="-128"/>
                          <a:ea typeface="Meiryo UI" panose="020B0604030504040204" pitchFamily="50" charset="-128"/>
                        </a:rPr>
                        <a:t>震度５弱</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0.035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0.016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1060098"/>
                  </a:ext>
                </a:extLst>
              </a:tr>
              <a:tr h="226330">
                <a:tc>
                  <a:txBody>
                    <a:bodyPr/>
                    <a:lstStyle/>
                    <a:p>
                      <a:pPr algn="l"/>
                      <a:r>
                        <a:rPr lang="ja-JP" sz="1200" kern="100">
                          <a:effectLst/>
                          <a:latin typeface="Meiryo UI" panose="020B0604030504040204" pitchFamily="50" charset="-128"/>
                          <a:ea typeface="Meiryo UI" panose="020B0604030504040204" pitchFamily="50" charset="-128"/>
                        </a:rPr>
                        <a:t>震度５強</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latin typeface="Meiryo UI" panose="020B0604030504040204" pitchFamily="50" charset="-128"/>
                          <a:ea typeface="Meiryo UI" panose="020B0604030504040204" pitchFamily="50" charset="-128"/>
                        </a:rPr>
                        <a:t>0.11</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0.049</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8581292"/>
                  </a:ext>
                </a:extLst>
              </a:tr>
              <a:tr h="226330">
                <a:tc>
                  <a:txBody>
                    <a:bodyPr/>
                    <a:lstStyle/>
                    <a:p>
                      <a:pPr algn="l"/>
                      <a:r>
                        <a:rPr lang="ja-JP" sz="1200" kern="100">
                          <a:effectLst/>
                          <a:latin typeface="Meiryo UI" panose="020B0604030504040204" pitchFamily="50" charset="-128"/>
                          <a:ea typeface="Meiryo UI" panose="020B0604030504040204" pitchFamily="50" charset="-128"/>
                        </a:rPr>
                        <a:t>震度６弱</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latin typeface="Meiryo UI" panose="020B0604030504040204" pitchFamily="50" charset="-128"/>
                          <a:ea typeface="Meiryo UI" panose="020B0604030504040204" pitchFamily="50" charset="-128"/>
                        </a:rPr>
                        <a:t>0.16</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0.071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10882923"/>
                  </a:ext>
                </a:extLst>
              </a:tr>
              <a:tr h="226330">
                <a:tc>
                  <a:txBody>
                    <a:bodyPr/>
                    <a:lstStyle/>
                    <a:p>
                      <a:pPr algn="l"/>
                      <a:r>
                        <a:rPr lang="ja-JP" sz="1200" kern="100">
                          <a:effectLst/>
                          <a:latin typeface="Meiryo UI" panose="020B0604030504040204" pitchFamily="50" charset="-128"/>
                          <a:ea typeface="Meiryo UI" panose="020B0604030504040204" pitchFamily="50" charset="-128"/>
                        </a:rPr>
                        <a:t>震度６強</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latin typeface="Meiryo UI" panose="020B0604030504040204" pitchFamily="50" charset="-128"/>
                          <a:ea typeface="Meiryo UI" panose="020B0604030504040204" pitchFamily="50" charset="-128"/>
                        </a:rPr>
                        <a:t>0.17</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0.076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47992326"/>
                  </a:ext>
                </a:extLst>
              </a:tr>
              <a:tr h="226330">
                <a:tc>
                  <a:txBody>
                    <a:bodyPr/>
                    <a:lstStyle/>
                    <a:p>
                      <a:pPr algn="l"/>
                      <a:r>
                        <a:rPr lang="ja-JP" sz="1200" kern="100">
                          <a:effectLst/>
                          <a:latin typeface="Meiryo UI" panose="020B0604030504040204" pitchFamily="50" charset="-128"/>
                          <a:ea typeface="Meiryo UI" panose="020B0604030504040204" pitchFamily="50" charset="-128"/>
                        </a:rPr>
                        <a:t>震度７</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a:effectLst/>
                          <a:latin typeface="Meiryo UI" panose="020B0604030504040204" pitchFamily="50" charset="-128"/>
                          <a:ea typeface="Meiryo UI" panose="020B0604030504040204" pitchFamily="50" charset="-128"/>
                        </a:rPr>
                        <a:t>0.48</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0.21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18233097"/>
                  </a:ext>
                </a:extLst>
              </a:tr>
            </a:tbl>
          </a:graphicData>
        </a:graphic>
      </p:graphicFrame>
      <p:sp>
        <p:nvSpPr>
          <p:cNvPr id="7" name="Rectangle 11">
            <a:extLst>
              <a:ext uri="{FF2B5EF4-FFF2-40B4-BE49-F238E27FC236}">
                <a16:creationId xmlns:a16="http://schemas.microsoft.com/office/drawing/2014/main" id="{346699E0-AD54-B084-AE69-2F7FE6B45B01}"/>
              </a:ext>
            </a:extLst>
          </p:cNvPr>
          <p:cNvSpPr>
            <a:spLocks noChangeArrowheads="1"/>
          </p:cNvSpPr>
          <p:nvPr/>
        </p:nvSpPr>
        <p:spPr bwMode="auto">
          <a:xfrm>
            <a:off x="5170618" y="6585535"/>
            <a:ext cx="224099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ja-JP" altLang="en-US"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東日本大震災の実績を踏まえて設定</a:t>
            </a:r>
            <a:endPar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54572849-182E-ACC3-DE83-89B2950FEEBB}"/>
              </a:ext>
            </a:extLst>
          </p:cNvPr>
          <p:cNvSpPr/>
          <p:nvPr/>
        </p:nvSpPr>
        <p:spPr>
          <a:xfrm>
            <a:off x="724341" y="1340413"/>
            <a:ext cx="8197200" cy="613189"/>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i="0" u="none" strike="noStrike" baseline="0" dirty="0">
                <a:solidFill>
                  <a:srgbClr val="000000"/>
                </a:solidFill>
                <a:latin typeface="Meiryo UI" panose="020B0604030504040204" pitchFamily="50" charset="-128"/>
                <a:ea typeface="Meiryo UI" panose="020B0604030504040204" pitchFamily="50" charset="-128"/>
              </a:rPr>
              <a:t>道路の被害は、</a:t>
            </a:r>
            <a:r>
              <a:rPr lang="ja-JP" altLang="en-US" sz="1800" i="0" u="none" strike="noStrike" baseline="0" dirty="0">
                <a:latin typeface="Meiryo UI" panose="020B0604030504040204" pitchFamily="50" charset="-128"/>
                <a:ea typeface="Meiryo UI" panose="020B0604030504040204" pitchFamily="50" charset="-128"/>
              </a:rPr>
              <a:t>府内の道路を対象に、</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震度別道路延長</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と</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道路施設被害率</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を掛け合わせ</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被害箇所数</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を算出。</a:t>
            </a:r>
            <a:endParaRPr lang="ja-JP" altLang="en-US" sz="1800" i="0" u="none" strike="noStrike" baseline="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EE28AFBA-04BD-DE82-ED89-569B9D541530}"/>
              </a:ext>
            </a:extLst>
          </p:cNvPr>
          <p:cNvSpPr txBox="1"/>
          <p:nvPr/>
        </p:nvSpPr>
        <p:spPr>
          <a:xfrm>
            <a:off x="4238784" y="4456718"/>
            <a:ext cx="1452039"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道路施設被害率</a:t>
            </a:r>
            <a:endParaRPr lang="en-US" altLang="ja-JP" sz="1200"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A9DAFF06-27AE-4217-842B-4A8850A7CB43}"/>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557693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AC798-A0EA-C5C7-B204-717098FC7D34}"/>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AD35303C-0A72-A89A-FF38-B1837691821F}"/>
              </a:ext>
            </a:extLst>
          </p:cNvPr>
          <p:cNvSpPr/>
          <p:nvPr/>
        </p:nvSpPr>
        <p:spPr>
          <a:xfrm>
            <a:off x="1530350" y="2214845"/>
            <a:ext cx="5162550" cy="1936954"/>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9A7090-50F1-B07A-A1F9-0983F06464C9}"/>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AD047166-A54E-F373-A794-7787B12BC9FD}"/>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47</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6934DE9B-506B-6A19-59D9-7E6652731A32}"/>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 </a:t>
            </a:r>
            <a:r>
              <a:rPr kumimoji="1" lang="ja-JP" altLang="en-US" dirty="0">
                <a:solidFill>
                  <a:schemeClr val="tx1"/>
                </a:solidFill>
                <a:latin typeface="Meiryo UI" panose="020B0604030504040204" pitchFamily="50" charset="-128"/>
                <a:ea typeface="Meiryo UI" panose="020B0604030504040204" pitchFamily="50" charset="-128"/>
              </a:rPr>
              <a:t>ライフライン・インフラ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B993011-2342-1DEC-CE09-7B09C05ED4C8}"/>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3.9</a:t>
            </a:r>
            <a:r>
              <a:rPr kumimoji="1" lang="ja-JP" altLang="en-US" dirty="0">
                <a:solidFill>
                  <a:schemeClr val="tx1"/>
                </a:solidFill>
                <a:latin typeface="Meiryo UI" panose="020B0604030504040204" pitchFamily="50" charset="-128"/>
                <a:ea typeface="Meiryo UI" panose="020B0604030504040204" pitchFamily="50" charset="-128"/>
              </a:rPr>
              <a:t> 鉄道</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145FF036-22EE-9E71-F516-75FBFF05C572}"/>
              </a:ext>
            </a:extLst>
          </p:cNvPr>
          <p:cNvSpPr txBox="1"/>
          <p:nvPr/>
        </p:nvSpPr>
        <p:spPr>
          <a:xfrm>
            <a:off x="2043965" y="4151799"/>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鉄道被害箇所数予測フロー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graphicFrame>
        <p:nvGraphicFramePr>
          <p:cNvPr id="9" name="オブジェクト 8">
            <a:extLst>
              <a:ext uri="{FF2B5EF4-FFF2-40B4-BE49-F238E27FC236}">
                <a16:creationId xmlns:a16="http://schemas.microsoft.com/office/drawing/2014/main" id="{A93624B4-C310-8693-99DF-500619035B50}"/>
              </a:ext>
            </a:extLst>
          </p:cNvPr>
          <p:cNvGraphicFramePr>
            <a:graphicFrameLocks noChangeAspect="1"/>
          </p:cNvGraphicFramePr>
          <p:nvPr/>
        </p:nvGraphicFramePr>
        <p:xfrm>
          <a:off x="1510710" y="2160951"/>
          <a:ext cx="5711841" cy="2076478"/>
        </p:xfrm>
        <a:graphic>
          <a:graphicData uri="http://schemas.openxmlformats.org/presentationml/2006/ole">
            <mc:AlternateContent xmlns:mc="http://schemas.openxmlformats.org/markup-compatibility/2006">
              <mc:Choice xmlns:v="urn:schemas-microsoft-com:vml" Requires="v">
                <p:oleObj spid="_x0000_s14358" name="Document" r:id="rId3" imgW="5938886" imgH="2158690" progId="Word.Document.12">
                  <p:embed/>
                </p:oleObj>
              </mc:Choice>
              <mc:Fallback>
                <p:oleObj name="Document" r:id="rId3" imgW="5938886" imgH="2158690" progId="Word.Document.12">
                  <p:embed/>
                  <p:pic>
                    <p:nvPicPr>
                      <p:cNvPr id="9" name="オブジェクト 8">
                        <a:extLst>
                          <a:ext uri="{FF2B5EF4-FFF2-40B4-BE49-F238E27FC236}">
                            <a16:creationId xmlns:a16="http://schemas.microsoft.com/office/drawing/2014/main" id="{A93624B4-C310-8693-99DF-500619035B50}"/>
                          </a:ext>
                        </a:extLst>
                      </p:cNvPr>
                      <p:cNvPicPr/>
                      <p:nvPr/>
                    </p:nvPicPr>
                    <p:blipFill>
                      <a:blip r:embed="rId4"/>
                      <a:stretch>
                        <a:fillRect/>
                      </a:stretch>
                    </p:blipFill>
                    <p:spPr>
                      <a:xfrm>
                        <a:off x="1510710" y="2160951"/>
                        <a:ext cx="5711841" cy="2076478"/>
                      </a:xfrm>
                      <a:prstGeom prst="rect">
                        <a:avLst/>
                      </a:prstGeom>
                    </p:spPr>
                  </p:pic>
                </p:oleObj>
              </mc:Fallback>
            </mc:AlternateContent>
          </a:graphicData>
        </a:graphic>
      </p:graphicFrame>
      <p:sp>
        <p:nvSpPr>
          <p:cNvPr id="11" name="Rectangle 11">
            <a:extLst>
              <a:ext uri="{FF2B5EF4-FFF2-40B4-BE49-F238E27FC236}">
                <a16:creationId xmlns:a16="http://schemas.microsoft.com/office/drawing/2014/main" id="{3DD4C2B2-B30A-EA19-A5CE-4621C27E9F93}"/>
              </a:ext>
            </a:extLst>
          </p:cNvPr>
          <p:cNvSpPr>
            <a:spLocks noChangeArrowheads="1"/>
          </p:cNvSpPr>
          <p:nvPr/>
        </p:nvSpPr>
        <p:spPr bwMode="auto">
          <a:xfrm>
            <a:off x="2654300" y="6295509"/>
            <a:ext cx="58547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ja-JP" altLang="en-US"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東日本大震災における</a:t>
            </a:r>
            <a:r>
              <a:rPr kumimoji="0" lang="en-US"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JR</a:t>
            </a:r>
            <a:r>
              <a:rPr kumimoji="0" lang="ja-JP" altLang="en-US"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東日本の被害データ（浸水域除く）に基づく（土木・保線のみ）</a:t>
            </a:r>
            <a:endPar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196A7745-ADBE-F607-E98F-08D4BFF716BF}"/>
              </a:ext>
            </a:extLst>
          </p:cNvPr>
          <p:cNvSpPr/>
          <p:nvPr/>
        </p:nvSpPr>
        <p:spPr>
          <a:xfrm>
            <a:off x="495741" y="1327713"/>
            <a:ext cx="8197200" cy="641869"/>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鉄道の被害は、</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府内の鉄道（地下鉄含む）を対象に、</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震度別鉄道延長</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と</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鉄道施設被害率</a:t>
            </a:r>
            <a:r>
              <a:rPr lang="ja-JP" altLang="en-US" sz="1800" i="0" u="none" strike="noStrike" baseline="0" dirty="0">
                <a:solidFill>
                  <a:srgbClr val="000000"/>
                </a:solidFill>
                <a:latin typeface="Meiryo UI" panose="020B0604030504040204" pitchFamily="50" charset="-128"/>
                <a:ea typeface="Meiryo UI" panose="020B0604030504040204" pitchFamily="50" charset="-128"/>
              </a:rPr>
              <a:t>を掛け合わせ</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被害箇所数</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を算出。</a:t>
            </a:r>
            <a:endParaRPr lang="ja-JP" altLang="en-US" sz="1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BD764976-8C33-37A7-AFA0-955ADAEF9F6C}"/>
              </a:ext>
            </a:extLst>
          </p:cNvPr>
          <p:cNvSpPr txBox="1"/>
          <p:nvPr/>
        </p:nvSpPr>
        <p:spPr>
          <a:xfrm>
            <a:off x="3640610" y="4508303"/>
            <a:ext cx="1452039"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鉄道施設被害率</a:t>
            </a:r>
            <a:endParaRPr lang="en-US" altLang="ja-JP" sz="1200" b="1"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4361214B-95A2-4B0D-B8B1-FF01BBA04F72}"/>
              </a:ext>
            </a:extLst>
          </p:cNvPr>
          <p:cNvGraphicFramePr>
            <a:graphicFrameLocks noGrp="1"/>
          </p:cNvGraphicFramePr>
          <p:nvPr>
            <p:extLst>
              <p:ext uri="{D42A27DB-BD31-4B8C-83A1-F6EECF244321}">
                <p14:modId xmlns:p14="http://schemas.microsoft.com/office/powerpoint/2010/main" val="340116808"/>
              </p:ext>
            </p:extLst>
          </p:nvPr>
        </p:nvGraphicFramePr>
        <p:xfrm>
          <a:off x="2767086" y="4785302"/>
          <a:ext cx="3152627" cy="1370892"/>
        </p:xfrm>
        <a:graphic>
          <a:graphicData uri="http://schemas.openxmlformats.org/drawingml/2006/table">
            <a:tbl>
              <a:tblPr firstRow="1" firstCol="1" bandRow="1">
                <a:tableStyleId>{93296810-A885-4BE3-A3E7-6D5BEEA58F35}</a:tableStyleId>
              </a:tblPr>
              <a:tblGrid>
                <a:gridCol w="1569290">
                  <a:extLst>
                    <a:ext uri="{9D8B030D-6E8A-4147-A177-3AD203B41FA5}">
                      <a16:colId xmlns:a16="http://schemas.microsoft.com/office/drawing/2014/main" val="1446587586"/>
                    </a:ext>
                  </a:extLst>
                </a:gridCol>
                <a:gridCol w="1583337">
                  <a:extLst>
                    <a:ext uri="{9D8B030D-6E8A-4147-A177-3AD203B41FA5}">
                      <a16:colId xmlns:a16="http://schemas.microsoft.com/office/drawing/2014/main" val="1472608542"/>
                    </a:ext>
                  </a:extLst>
                </a:gridCol>
              </a:tblGrid>
              <a:tr h="0">
                <a:tc>
                  <a:txBody>
                    <a:bodyPr/>
                    <a:lstStyle/>
                    <a:p>
                      <a:pPr algn="ctr"/>
                      <a:r>
                        <a:rPr lang="ja-JP" sz="1200" kern="100" dirty="0">
                          <a:effectLst/>
                          <a:latin typeface="Meiryo UI" panose="020B0604030504040204" pitchFamily="50" charset="-128"/>
                          <a:ea typeface="Meiryo UI" panose="020B0604030504040204" pitchFamily="50" charset="-128"/>
                        </a:rPr>
                        <a:t>震度</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在来線等被害率</a:t>
                      </a:r>
                    </a:p>
                    <a:p>
                      <a:pPr algn="ctr"/>
                      <a:r>
                        <a:rPr lang="ja-JP" sz="1200" kern="100" dirty="0">
                          <a:effectLst/>
                          <a:latin typeface="Meiryo UI" panose="020B0604030504040204" pitchFamily="50" charset="-128"/>
                          <a:ea typeface="Meiryo UI" panose="020B0604030504040204" pitchFamily="50" charset="-128"/>
                        </a:rPr>
                        <a:t>（箇所</a:t>
                      </a:r>
                      <a:r>
                        <a:rPr lang="en-US" sz="1200" kern="100" dirty="0">
                          <a:effectLst/>
                          <a:latin typeface="Meiryo UI" panose="020B0604030504040204" pitchFamily="50" charset="-128"/>
                          <a:ea typeface="Meiryo UI" panose="020B0604030504040204" pitchFamily="50" charset="-128"/>
                        </a:rPr>
                        <a:t>/km</a:t>
                      </a:r>
                      <a:r>
                        <a:rPr lang="ja-JP"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19112303"/>
                  </a:ext>
                </a:extLst>
              </a:tr>
              <a:tr h="251283">
                <a:tc>
                  <a:txBody>
                    <a:bodyPr/>
                    <a:lstStyle/>
                    <a:p>
                      <a:pPr algn="just"/>
                      <a:r>
                        <a:rPr lang="ja-JP" sz="1200" kern="100" dirty="0">
                          <a:effectLst/>
                          <a:latin typeface="Meiryo UI" panose="020B0604030504040204" pitchFamily="50" charset="-128"/>
                          <a:ea typeface="Meiryo UI" panose="020B0604030504040204" pitchFamily="50" charset="-128"/>
                        </a:rPr>
                        <a:t>震度５弱</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0.26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98286089"/>
                  </a:ext>
                </a:extLst>
              </a:tr>
              <a:tr h="251283">
                <a:tc>
                  <a:txBody>
                    <a:bodyPr/>
                    <a:lstStyle/>
                    <a:p>
                      <a:pPr algn="just"/>
                      <a:r>
                        <a:rPr lang="ja-JP" sz="1200" kern="100" dirty="0">
                          <a:effectLst/>
                          <a:latin typeface="Meiryo UI" panose="020B0604030504040204" pitchFamily="50" charset="-128"/>
                          <a:ea typeface="Meiryo UI" panose="020B0604030504040204" pitchFamily="50" charset="-128"/>
                        </a:rPr>
                        <a:t>震度５強</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1.01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54347626"/>
                  </a:ext>
                </a:extLst>
              </a:tr>
              <a:tr h="251283">
                <a:tc>
                  <a:txBody>
                    <a:bodyPr/>
                    <a:lstStyle/>
                    <a:p>
                      <a:pPr algn="just"/>
                      <a:r>
                        <a:rPr lang="ja-JP" sz="1200" kern="100" dirty="0">
                          <a:effectLst/>
                          <a:latin typeface="Meiryo UI" panose="020B0604030504040204" pitchFamily="50" charset="-128"/>
                          <a:ea typeface="Meiryo UI" panose="020B0604030504040204" pitchFamily="50" charset="-128"/>
                        </a:rPr>
                        <a:t>震度６弱</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2.03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23231566"/>
                  </a:ext>
                </a:extLst>
              </a:tr>
              <a:tr h="251283">
                <a:tc>
                  <a:txBody>
                    <a:bodyPr/>
                    <a:lstStyle/>
                    <a:p>
                      <a:pPr algn="just"/>
                      <a:r>
                        <a:rPr lang="ja-JP" sz="1200" kern="100" dirty="0">
                          <a:effectLst/>
                          <a:latin typeface="Meiryo UI" panose="020B0604030504040204" pitchFamily="50" charset="-128"/>
                          <a:ea typeface="Meiryo UI" panose="020B0604030504040204" pitchFamily="50" charset="-128"/>
                        </a:rPr>
                        <a:t>震度６強以上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2.8</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492877"/>
                  </a:ext>
                </a:extLst>
              </a:tr>
            </a:tbl>
          </a:graphicData>
        </a:graphic>
      </p:graphicFrame>
      <p:sp>
        <p:nvSpPr>
          <p:cNvPr id="14" name="正方形/長方形 13">
            <a:extLst>
              <a:ext uri="{FF2B5EF4-FFF2-40B4-BE49-F238E27FC236}">
                <a16:creationId xmlns:a16="http://schemas.microsoft.com/office/drawing/2014/main" id="{90DC22E8-CA16-4E48-8F3F-70E6677E3DAB}"/>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530442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55194-D162-C2EE-39AB-3CB84BA88465}"/>
            </a:ext>
          </a:extLst>
        </p:cNvPr>
        <p:cNvGrpSpPr/>
        <p:nvPr/>
      </p:nvGrpSpPr>
      <p:grpSpPr>
        <a:xfrm>
          <a:off x="0" y="0"/>
          <a:ext cx="0" cy="0"/>
          <a:chOff x="0" y="0"/>
          <a:chExt cx="0" cy="0"/>
        </a:xfrm>
      </p:grpSpPr>
      <p:sp>
        <p:nvSpPr>
          <p:cNvPr id="29" name="四角形: 角を丸くする 28">
            <a:extLst>
              <a:ext uri="{FF2B5EF4-FFF2-40B4-BE49-F238E27FC236}">
                <a16:creationId xmlns:a16="http://schemas.microsoft.com/office/drawing/2014/main" id="{95FD0D4F-B958-713F-E794-BC8996FCF2E7}"/>
              </a:ext>
            </a:extLst>
          </p:cNvPr>
          <p:cNvSpPr/>
          <p:nvPr/>
        </p:nvSpPr>
        <p:spPr>
          <a:xfrm>
            <a:off x="310992" y="3089171"/>
            <a:ext cx="8577369" cy="2802911"/>
          </a:xfrm>
          <a:prstGeom prst="roundRect">
            <a:avLst>
              <a:gd name="adj" fmla="val 4176"/>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93686BB-75D1-6621-6FE3-11AE34722908}"/>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3591D64F-E329-DDB8-D50C-2F2517811482}"/>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48</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F33D2273-1A89-4FE5-FF7E-83B9E7828D3A}"/>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 </a:t>
            </a:r>
            <a:r>
              <a:rPr kumimoji="1" lang="ja-JP" altLang="en-US" dirty="0">
                <a:solidFill>
                  <a:schemeClr val="tx1"/>
                </a:solidFill>
                <a:latin typeface="Meiryo UI" panose="020B0604030504040204" pitchFamily="50" charset="-128"/>
                <a:ea typeface="Meiryo UI" panose="020B0604030504040204" pitchFamily="50" charset="-128"/>
              </a:rPr>
              <a:t>ライフライン・インフラ</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1F9CD596-FC3E-36AA-200B-60BA5CA3B94D}"/>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3.10</a:t>
            </a:r>
            <a:r>
              <a:rPr kumimoji="1" lang="ja-JP" altLang="en-US" dirty="0">
                <a:solidFill>
                  <a:schemeClr val="tx1"/>
                </a:solidFill>
                <a:latin typeface="Meiryo UI" panose="020B0604030504040204" pitchFamily="50" charset="-128"/>
                <a:ea typeface="Meiryo UI" panose="020B0604030504040204" pitchFamily="50" charset="-128"/>
              </a:rPr>
              <a:t> 港湾</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2904D5F-FF1D-448E-8382-C7898533283C}"/>
              </a:ext>
            </a:extLst>
          </p:cNvPr>
          <p:cNvSpPr txBox="1"/>
          <p:nvPr/>
        </p:nvSpPr>
        <p:spPr>
          <a:xfrm>
            <a:off x="951383" y="5375201"/>
            <a:ext cx="2444181"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揺れによる港湾被害予測フロー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7687E9FF-1C68-2940-F03B-0388CB50BF6D}"/>
              </a:ext>
            </a:extLst>
          </p:cNvPr>
          <p:cNvSpPr/>
          <p:nvPr/>
        </p:nvSpPr>
        <p:spPr>
          <a:xfrm>
            <a:off x="310992" y="1340414"/>
            <a:ext cx="8577369" cy="1542748"/>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港湾・漁港の被害は、</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基礎に作用する加速度及び港湾岸壁被害率</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より、</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港湾別被害箇所数</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を算出。</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endParaRPr lang="en-US" altLang="ja-JP" sz="18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8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（係留施設の被害箇所数）＝（係留施設数：非耐震）×（港湾岸壁被害率）</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r>
              <a:rPr lang="en-US" altLang="ja-JP" sz="18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dirty="0">
                <a:effectLst/>
                <a:latin typeface="Meiryo UI" panose="020B0604030504040204" pitchFamily="50" charset="-128"/>
                <a:ea typeface="Meiryo UI" panose="020B0604030504040204" pitchFamily="50" charset="-128"/>
                <a:cs typeface="Times New Roman" panose="02020603050405020304" pitchFamily="18" charset="0"/>
              </a:rPr>
              <a:t>（防波堤の被害延長）＝（防波堤総延長）×（津波高被害率）</a:t>
            </a: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6AC46D1A-8903-ED71-D7E1-02F452F21E41}"/>
              </a:ext>
            </a:extLst>
          </p:cNvPr>
          <p:cNvGrpSpPr/>
          <p:nvPr/>
        </p:nvGrpSpPr>
        <p:grpSpPr>
          <a:xfrm>
            <a:off x="605960" y="3268858"/>
            <a:ext cx="3705185" cy="1785876"/>
            <a:chOff x="-4746005" y="2356455"/>
            <a:chExt cx="3705185" cy="1785876"/>
          </a:xfrm>
        </p:grpSpPr>
        <p:sp>
          <p:nvSpPr>
            <p:cNvPr id="3" name="テキスト ボックス 2">
              <a:extLst>
                <a:ext uri="{FF2B5EF4-FFF2-40B4-BE49-F238E27FC236}">
                  <a16:creationId xmlns:a16="http://schemas.microsoft.com/office/drawing/2014/main" id="{7398D16E-59BE-B8E8-693F-5C4954951E05}"/>
                </a:ext>
              </a:extLst>
            </p:cNvPr>
            <p:cNvSpPr txBox="1"/>
            <p:nvPr/>
          </p:nvSpPr>
          <p:spPr>
            <a:xfrm>
              <a:off x="-4746004" y="2356455"/>
              <a:ext cx="2762520" cy="292388"/>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港湾別係留施設数（非耐震）</a:t>
              </a:r>
            </a:p>
          </p:txBody>
        </p:sp>
        <p:sp>
          <p:nvSpPr>
            <p:cNvPr id="5" name="テキスト ボックス 4">
              <a:extLst>
                <a:ext uri="{FF2B5EF4-FFF2-40B4-BE49-F238E27FC236}">
                  <a16:creationId xmlns:a16="http://schemas.microsoft.com/office/drawing/2014/main" id="{5DA51247-69D8-CE70-512F-02F5EDCC60BA}"/>
                </a:ext>
              </a:extLst>
            </p:cNvPr>
            <p:cNvSpPr txBox="1"/>
            <p:nvPr/>
          </p:nvSpPr>
          <p:spPr>
            <a:xfrm>
              <a:off x="-2835828" y="3349026"/>
              <a:ext cx="1794340" cy="292388"/>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港湾岸壁被害数</a:t>
              </a:r>
            </a:p>
          </p:txBody>
        </p:sp>
        <p:sp>
          <p:nvSpPr>
            <p:cNvPr id="7" name="テキスト ボックス 6">
              <a:extLst>
                <a:ext uri="{FF2B5EF4-FFF2-40B4-BE49-F238E27FC236}">
                  <a16:creationId xmlns:a16="http://schemas.microsoft.com/office/drawing/2014/main" id="{9F26293F-0AF8-8280-23B6-278E3BD22B81}"/>
                </a:ext>
              </a:extLst>
            </p:cNvPr>
            <p:cNvSpPr txBox="1"/>
            <p:nvPr/>
          </p:nvSpPr>
          <p:spPr>
            <a:xfrm>
              <a:off x="-2835160" y="2804656"/>
              <a:ext cx="1794340" cy="292388"/>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基礎に作用する加速度</a:t>
              </a:r>
            </a:p>
          </p:txBody>
        </p:sp>
        <p:cxnSp>
          <p:nvCxnSpPr>
            <p:cNvPr id="8" name="直線矢印コネクタ 7">
              <a:extLst>
                <a:ext uri="{FF2B5EF4-FFF2-40B4-BE49-F238E27FC236}">
                  <a16:creationId xmlns:a16="http://schemas.microsoft.com/office/drawing/2014/main" id="{1E0479E5-B639-05B0-605E-12BBCB846CB5}"/>
                </a:ext>
              </a:extLst>
            </p:cNvPr>
            <p:cNvCxnSpPr>
              <a:cxnSpLocks/>
              <a:stCxn id="3" idx="2"/>
              <a:endCxn id="14" idx="0"/>
            </p:cNvCxnSpPr>
            <p:nvPr/>
          </p:nvCxnSpPr>
          <p:spPr>
            <a:xfrm flipH="1">
              <a:off x="-3364745" y="2648843"/>
              <a:ext cx="1" cy="120110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FE53E2BC-6E0A-E3BE-D044-3730081DBBEB}"/>
                </a:ext>
              </a:extLst>
            </p:cNvPr>
            <p:cNvCxnSpPr>
              <a:cxnSpLocks/>
              <a:stCxn id="7" idx="2"/>
              <a:endCxn id="5" idx="0"/>
            </p:cNvCxnSpPr>
            <p:nvPr/>
          </p:nvCxnSpPr>
          <p:spPr>
            <a:xfrm flipH="1">
              <a:off x="-1938658" y="3097044"/>
              <a:ext cx="668" cy="251982"/>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30D187A8-DE48-977C-6F4B-0AF1D709BBDF}"/>
                </a:ext>
              </a:extLst>
            </p:cNvPr>
            <p:cNvCxnSpPr>
              <a:cxnSpLocks/>
              <a:stCxn id="5" idx="1"/>
            </p:cNvCxnSpPr>
            <p:nvPr/>
          </p:nvCxnSpPr>
          <p:spPr>
            <a:xfrm flipH="1">
              <a:off x="-3364745" y="3495220"/>
              <a:ext cx="528917"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8EE71000-F82B-A829-8D9D-7EE9166FAC8F}"/>
                </a:ext>
              </a:extLst>
            </p:cNvPr>
            <p:cNvSpPr txBox="1"/>
            <p:nvPr/>
          </p:nvSpPr>
          <p:spPr>
            <a:xfrm>
              <a:off x="-4746005" y="3849943"/>
              <a:ext cx="2762520" cy="292388"/>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揺れによる港湾施設被害箇所</a:t>
              </a:r>
            </a:p>
          </p:txBody>
        </p:sp>
      </p:grpSp>
      <p:grpSp>
        <p:nvGrpSpPr>
          <p:cNvPr id="67" name="グループ化 66">
            <a:extLst>
              <a:ext uri="{FF2B5EF4-FFF2-40B4-BE49-F238E27FC236}">
                <a16:creationId xmlns:a16="http://schemas.microsoft.com/office/drawing/2014/main" id="{E348735C-8A35-2659-363F-DDBCDAC32A15}"/>
              </a:ext>
            </a:extLst>
          </p:cNvPr>
          <p:cNvGrpSpPr/>
          <p:nvPr/>
        </p:nvGrpSpPr>
        <p:grpSpPr>
          <a:xfrm>
            <a:off x="4572000" y="3216135"/>
            <a:ext cx="3938342" cy="2090587"/>
            <a:chOff x="4441920" y="3381235"/>
            <a:chExt cx="3938342" cy="2090587"/>
          </a:xfrm>
        </p:grpSpPr>
        <p:sp>
          <p:nvSpPr>
            <p:cNvPr id="31" name="テキスト ボックス 30">
              <a:extLst>
                <a:ext uri="{FF2B5EF4-FFF2-40B4-BE49-F238E27FC236}">
                  <a16:creationId xmlns:a16="http://schemas.microsoft.com/office/drawing/2014/main" id="{E6197874-191C-DE7D-8238-BFC0751E26BF}"/>
                </a:ext>
              </a:extLst>
            </p:cNvPr>
            <p:cNvSpPr txBox="1"/>
            <p:nvPr/>
          </p:nvSpPr>
          <p:spPr>
            <a:xfrm>
              <a:off x="4441921" y="3381235"/>
              <a:ext cx="2054942" cy="292388"/>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港湾別防波堤総延長</a:t>
              </a:r>
            </a:p>
          </p:txBody>
        </p:sp>
        <p:sp>
          <p:nvSpPr>
            <p:cNvPr id="32" name="テキスト ボックス 31">
              <a:extLst>
                <a:ext uri="{FF2B5EF4-FFF2-40B4-BE49-F238E27FC236}">
                  <a16:creationId xmlns:a16="http://schemas.microsoft.com/office/drawing/2014/main" id="{52925A23-C48A-14A5-3BE2-62C1557854AC}"/>
                </a:ext>
              </a:extLst>
            </p:cNvPr>
            <p:cNvSpPr txBox="1"/>
            <p:nvPr/>
          </p:nvSpPr>
          <p:spPr>
            <a:xfrm>
              <a:off x="6306834" y="4727200"/>
              <a:ext cx="1439882" cy="292388"/>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防波堤被害率</a:t>
              </a:r>
            </a:p>
          </p:txBody>
        </p:sp>
        <p:sp>
          <p:nvSpPr>
            <p:cNvPr id="33" name="テキスト ボックス 32">
              <a:extLst>
                <a:ext uri="{FF2B5EF4-FFF2-40B4-BE49-F238E27FC236}">
                  <a16:creationId xmlns:a16="http://schemas.microsoft.com/office/drawing/2014/main" id="{11DF14CF-8ADC-9A33-3B4F-2ED9FED1D5C3}"/>
                </a:ext>
              </a:extLst>
            </p:cNvPr>
            <p:cNvSpPr txBox="1"/>
            <p:nvPr/>
          </p:nvSpPr>
          <p:spPr>
            <a:xfrm>
              <a:off x="5723911" y="3848416"/>
              <a:ext cx="1257707" cy="492443"/>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防波堤前面の</a:t>
              </a:r>
              <a:endParaRPr kumimoji="1" lang="en-US" altLang="ja-JP" sz="1300" dirty="0">
                <a:latin typeface="Meiryo UI" panose="020B0604030504040204" pitchFamily="50" charset="-128"/>
                <a:ea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rPr>
                <a:t>津波高</a:t>
              </a:r>
            </a:p>
          </p:txBody>
        </p:sp>
        <p:cxnSp>
          <p:nvCxnSpPr>
            <p:cNvPr id="34" name="直線矢印コネクタ 33">
              <a:extLst>
                <a:ext uri="{FF2B5EF4-FFF2-40B4-BE49-F238E27FC236}">
                  <a16:creationId xmlns:a16="http://schemas.microsoft.com/office/drawing/2014/main" id="{4940E6CD-103E-667B-0E40-D2A230004BDF}"/>
                </a:ext>
              </a:extLst>
            </p:cNvPr>
            <p:cNvCxnSpPr>
              <a:cxnSpLocks/>
              <a:stCxn id="31" idx="2"/>
              <a:endCxn id="37" idx="0"/>
            </p:cNvCxnSpPr>
            <p:nvPr/>
          </p:nvCxnSpPr>
          <p:spPr>
            <a:xfrm flipH="1">
              <a:off x="5469391" y="3673623"/>
              <a:ext cx="1" cy="1505811"/>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2778B325-606B-64C3-02DE-42B0294F8DC4}"/>
                </a:ext>
              </a:extLst>
            </p:cNvPr>
            <p:cNvCxnSpPr>
              <a:cxnSpLocks/>
              <a:stCxn id="32" idx="1"/>
            </p:cNvCxnSpPr>
            <p:nvPr/>
          </p:nvCxnSpPr>
          <p:spPr>
            <a:xfrm flipH="1">
              <a:off x="5469391" y="4873394"/>
              <a:ext cx="837443"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09C31909-B82D-32E2-D325-A978B4213BC8}"/>
                </a:ext>
              </a:extLst>
            </p:cNvPr>
            <p:cNvSpPr txBox="1"/>
            <p:nvPr/>
          </p:nvSpPr>
          <p:spPr>
            <a:xfrm>
              <a:off x="4441920" y="5179434"/>
              <a:ext cx="2054942" cy="292388"/>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港湾別防波堤被害延長</a:t>
              </a:r>
            </a:p>
          </p:txBody>
        </p:sp>
        <p:sp>
          <p:nvSpPr>
            <p:cNvPr id="38" name="テキスト ボックス 37">
              <a:extLst>
                <a:ext uri="{FF2B5EF4-FFF2-40B4-BE49-F238E27FC236}">
                  <a16:creationId xmlns:a16="http://schemas.microsoft.com/office/drawing/2014/main" id="{441ADEA1-CEE2-0C99-1C83-85323279FAC6}"/>
                </a:ext>
              </a:extLst>
            </p:cNvPr>
            <p:cNvSpPr txBox="1"/>
            <p:nvPr/>
          </p:nvSpPr>
          <p:spPr>
            <a:xfrm>
              <a:off x="7233272" y="3848416"/>
              <a:ext cx="1146990" cy="492443"/>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300" dirty="0">
                  <a:latin typeface="Meiryo UI" panose="020B0604030504040204" pitchFamily="50" charset="-128"/>
                  <a:ea typeface="Meiryo UI" panose="020B0604030504040204" pitchFamily="50" charset="-128"/>
                </a:rPr>
                <a:t>防波堤の</a:t>
              </a:r>
              <a:endParaRPr kumimoji="1" lang="en-US" altLang="ja-JP" sz="1300" dirty="0">
                <a:latin typeface="Meiryo UI" panose="020B0604030504040204" pitchFamily="50" charset="-128"/>
                <a:ea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rPr>
                <a:t>設計波高</a:t>
              </a:r>
            </a:p>
          </p:txBody>
        </p:sp>
        <p:cxnSp>
          <p:nvCxnSpPr>
            <p:cNvPr id="55" name="コネクタ: カギ線 54">
              <a:extLst>
                <a:ext uri="{FF2B5EF4-FFF2-40B4-BE49-F238E27FC236}">
                  <a16:creationId xmlns:a16="http://schemas.microsoft.com/office/drawing/2014/main" id="{690B003C-443D-1E4E-0073-F51A3AF8029F}"/>
                </a:ext>
              </a:extLst>
            </p:cNvPr>
            <p:cNvCxnSpPr>
              <a:cxnSpLocks/>
              <a:stCxn id="33" idx="2"/>
              <a:endCxn id="32" idx="0"/>
            </p:cNvCxnSpPr>
            <p:nvPr/>
          </p:nvCxnSpPr>
          <p:spPr>
            <a:xfrm rot="16200000" flipH="1">
              <a:off x="6496600" y="4197024"/>
              <a:ext cx="386341" cy="674010"/>
            </a:xfrm>
            <a:prstGeom prst="bentConnector3">
              <a:avLst/>
            </a:prstGeom>
            <a:ln w="12700">
              <a:prstDash val="solid"/>
              <a:tailEnd type="triangle"/>
            </a:ln>
          </p:spPr>
          <p:style>
            <a:lnRef idx="1">
              <a:schemeClr val="dk1"/>
            </a:lnRef>
            <a:fillRef idx="0">
              <a:schemeClr val="dk1"/>
            </a:fillRef>
            <a:effectRef idx="0">
              <a:schemeClr val="dk1"/>
            </a:effectRef>
            <a:fontRef idx="minor">
              <a:schemeClr val="tx1"/>
            </a:fontRef>
          </p:style>
        </p:cxnSp>
        <p:cxnSp>
          <p:nvCxnSpPr>
            <p:cNvPr id="63" name="コネクタ: カギ線 62">
              <a:extLst>
                <a:ext uri="{FF2B5EF4-FFF2-40B4-BE49-F238E27FC236}">
                  <a16:creationId xmlns:a16="http://schemas.microsoft.com/office/drawing/2014/main" id="{0FE242CB-CC66-7DD7-2D4B-51A15A21CC3B}"/>
                </a:ext>
              </a:extLst>
            </p:cNvPr>
            <p:cNvCxnSpPr>
              <a:cxnSpLocks/>
              <a:stCxn id="38" idx="2"/>
              <a:endCxn id="32" idx="0"/>
            </p:cNvCxnSpPr>
            <p:nvPr/>
          </p:nvCxnSpPr>
          <p:spPr>
            <a:xfrm rot="5400000">
              <a:off x="7223601" y="4144033"/>
              <a:ext cx="386341" cy="779992"/>
            </a:xfrm>
            <a:prstGeom prst="bentConnector3">
              <a:avLst/>
            </a:prstGeom>
            <a:ln w="12700">
              <a:prstDash val="solid"/>
              <a:tailEnd type="triangle"/>
            </a:ln>
          </p:spPr>
          <p:style>
            <a:lnRef idx="1">
              <a:schemeClr val="dk1"/>
            </a:lnRef>
            <a:fillRef idx="0">
              <a:schemeClr val="dk1"/>
            </a:fillRef>
            <a:effectRef idx="0">
              <a:schemeClr val="dk1"/>
            </a:effectRef>
            <a:fontRef idx="minor">
              <a:schemeClr val="tx1"/>
            </a:fontRef>
          </p:style>
        </p:cxnSp>
      </p:grpSp>
      <p:sp>
        <p:nvSpPr>
          <p:cNvPr id="66" name="テキスト ボックス 65">
            <a:extLst>
              <a:ext uri="{FF2B5EF4-FFF2-40B4-BE49-F238E27FC236}">
                <a16:creationId xmlns:a16="http://schemas.microsoft.com/office/drawing/2014/main" id="{FCD63DD3-61FD-EFB4-E67B-46862282D6EF}"/>
              </a:ext>
            </a:extLst>
          </p:cNvPr>
          <p:cNvSpPr txBox="1"/>
          <p:nvPr/>
        </p:nvSpPr>
        <p:spPr>
          <a:xfrm>
            <a:off x="5404851" y="5399723"/>
            <a:ext cx="2444181"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津波による港湾被害予測フロー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746AD5DA-74E8-420B-A16E-F1AFE4321C68}"/>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404591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．被害想定項目</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a:t>
            </a:fld>
            <a:endParaRPr lang="ja-JP" altLang="en-US" sz="1600" dirty="0">
              <a:solidFill>
                <a:schemeClr val="tx1"/>
              </a:solidFill>
            </a:endParaRPr>
          </a:p>
        </p:txBody>
      </p:sp>
      <p:sp>
        <p:nvSpPr>
          <p:cNvPr id="5" name="正方形/長方形 4">
            <a:extLst>
              <a:ext uri="{FF2B5EF4-FFF2-40B4-BE49-F238E27FC236}">
                <a16:creationId xmlns:a16="http://schemas.microsoft.com/office/drawing/2014/main" id="{4490D46B-498C-49D0-8441-857BAC0BB13E}"/>
              </a:ext>
            </a:extLst>
          </p:cNvPr>
          <p:cNvSpPr/>
          <p:nvPr/>
        </p:nvSpPr>
        <p:spPr>
          <a:xfrm>
            <a:off x="453024" y="571960"/>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5.</a:t>
            </a:r>
            <a:r>
              <a:rPr kumimoji="1" lang="ja-JP" altLang="en-US" sz="1400" u="sng" dirty="0">
                <a:solidFill>
                  <a:schemeClr val="tx1"/>
                </a:solidFill>
                <a:latin typeface="Meiryo UI" panose="020B0604030504040204" pitchFamily="50" charset="-128"/>
                <a:ea typeface="Meiryo UI" panose="020B0604030504040204" pitchFamily="50" charset="-128"/>
              </a:rPr>
              <a:t> その他の被害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DEB4554-C41F-4A01-8B69-6CC04E2F2011}"/>
              </a:ext>
            </a:extLst>
          </p:cNvPr>
          <p:cNvSpPr/>
          <p:nvPr/>
        </p:nvSpPr>
        <p:spPr>
          <a:xfrm>
            <a:off x="556617" y="879903"/>
            <a:ext cx="3493411" cy="371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rgbClr val="FF0000"/>
                </a:solidFill>
                <a:latin typeface="Meiryo UI" panose="020B0604030504040204" pitchFamily="50" charset="-128"/>
                <a:ea typeface="Meiryo UI" panose="020B0604030504040204" pitchFamily="50" charset="-128"/>
              </a:rPr>
              <a:t>5.1 </a:t>
            </a:r>
            <a:r>
              <a:rPr kumimoji="1" lang="ja-JP" altLang="en-US" sz="1400" dirty="0">
                <a:solidFill>
                  <a:srgbClr val="FF0000"/>
                </a:solidFill>
                <a:latin typeface="Meiryo UI" panose="020B0604030504040204" pitchFamily="50" charset="-128"/>
                <a:ea typeface="Meiryo UI" panose="020B0604030504040204" pitchFamily="50" charset="-128"/>
              </a:rPr>
              <a:t>震災廃棄物量★</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5.2 </a:t>
            </a:r>
            <a:r>
              <a:rPr kumimoji="1" lang="ja-JP" altLang="en-US" sz="1400" dirty="0">
                <a:solidFill>
                  <a:srgbClr val="FF0000"/>
                </a:solidFill>
                <a:latin typeface="Meiryo UI" panose="020B0604030504040204" pitchFamily="50" charset="-128"/>
                <a:ea typeface="Meiryo UI" panose="020B0604030504040204" pitchFamily="50" charset="-128"/>
              </a:rPr>
              <a:t>道路閉塞（道路リンク）★</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5.3</a:t>
            </a:r>
            <a:r>
              <a:rPr kumimoji="1" lang="ja-JP" altLang="en-US" sz="1400" dirty="0">
                <a:solidFill>
                  <a:srgbClr val="FF0000"/>
                </a:solidFill>
                <a:latin typeface="Meiryo UI" panose="020B0604030504040204" pitchFamily="50" charset="-128"/>
                <a:ea typeface="Meiryo UI" panose="020B0604030504040204" pitchFamily="50" charset="-128"/>
              </a:rPr>
              <a:t> 文化財★</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5.4 </a:t>
            </a:r>
            <a:r>
              <a:rPr kumimoji="1" lang="ja-JP" altLang="en-US" sz="1400" dirty="0">
                <a:solidFill>
                  <a:srgbClr val="FF0000"/>
                </a:solidFill>
                <a:latin typeface="Meiryo UI" panose="020B0604030504040204" pitchFamily="50" charset="-128"/>
                <a:ea typeface="Meiryo UI" panose="020B0604030504040204" pitchFamily="50" charset="-128"/>
              </a:rPr>
              <a:t>エレベーター閉じ込め・停止★</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5.5 </a:t>
            </a:r>
            <a:r>
              <a:rPr kumimoji="1" lang="ja-JP" altLang="en-US" sz="1400" dirty="0">
                <a:solidFill>
                  <a:schemeClr val="tx1"/>
                </a:solidFill>
                <a:latin typeface="Meiryo UI" panose="020B0604030504040204" pitchFamily="50" charset="-128"/>
                <a:ea typeface="Meiryo UI" panose="020B0604030504040204" pitchFamily="50" charset="-128"/>
              </a:rPr>
              <a:t>長周期地震動</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5.6 </a:t>
            </a:r>
            <a:r>
              <a:rPr kumimoji="1" lang="ja-JP" altLang="en-US" sz="1400" dirty="0">
                <a:solidFill>
                  <a:schemeClr val="tx1"/>
                </a:solidFill>
                <a:latin typeface="Meiryo UI" panose="020B0604030504040204" pitchFamily="50" charset="-128"/>
                <a:ea typeface="Meiryo UI" panose="020B0604030504040204" pitchFamily="50" charset="-128"/>
              </a:rPr>
              <a:t>道路上の自動車への落石・崩土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5.7 </a:t>
            </a:r>
            <a:r>
              <a:rPr kumimoji="1" lang="ja-JP" altLang="en-US" sz="1400" dirty="0">
                <a:solidFill>
                  <a:schemeClr val="tx1"/>
                </a:solidFill>
                <a:latin typeface="Meiryo UI" panose="020B0604030504040204" pitchFamily="50" charset="-128"/>
                <a:ea typeface="Meiryo UI" panose="020B0604030504040204" pitchFamily="50" charset="-128"/>
              </a:rPr>
              <a:t>交通人的被害（道路）</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5.8 </a:t>
            </a:r>
            <a:r>
              <a:rPr kumimoji="1" lang="ja-JP" altLang="en-US" sz="1400" dirty="0">
                <a:solidFill>
                  <a:schemeClr val="tx1"/>
                </a:solidFill>
                <a:latin typeface="Meiryo UI" panose="020B0604030504040204" pitchFamily="50" charset="-128"/>
                <a:ea typeface="Meiryo UI" panose="020B0604030504040204" pitchFamily="50" charset="-128"/>
              </a:rPr>
              <a:t>交通人的被害（鉄道）</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5.9 </a:t>
            </a:r>
            <a:r>
              <a:rPr kumimoji="1" lang="ja-JP" altLang="en-US" sz="1400" dirty="0">
                <a:solidFill>
                  <a:schemeClr val="tx1"/>
                </a:solidFill>
                <a:latin typeface="Meiryo UI" panose="020B0604030504040204" pitchFamily="50" charset="-128"/>
                <a:ea typeface="Meiryo UI" panose="020B0604030504040204" pitchFamily="50" charset="-128"/>
              </a:rPr>
              <a:t>治安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5.10 </a:t>
            </a:r>
            <a:r>
              <a:rPr kumimoji="1" lang="ja-JP" altLang="en-US" sz="1400" dirty="0">
                <a:solidFill>
                  <a:schemeClr val="tx1"/>
                </a:solidFill>
                <a:latin typeface="Meiryo UI" panose="020B0604030504040204" pitchFamily="50" charset="-128"/>
                <a:ea typeface="Meiryo UI" panose="020B0604030504040204" pitchFamily="50" charset="-128"/>
              </a:rPr>
              <a:t>海岸保全施設・河川管理施設の沈下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5.11 </a:t>
            </a:r>
            <a:r>
              <a:rPr kumimoji="1" lang="ja-JP" altLang="en-US" sz="1400" dirty="0">
                <a:solidFill>
                  <a:srgbClr val="FF0000"/>
                </a:solidFill>
                <a:latin typeface="Meiryo UI" panose="020B0604030504040204" pitchFamily="50" charset="-128"/>
                <a:ea typeface="Meiryo UI" panose="020B0604030504040204" pitchFamily="50" charset="-128"/>
              </a:rPr>
              <a:t>孤立集落★</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5.12 </a:t>
            </a:r>
            <a:r>
              <a:rPr kumimoji="1" lang="ja-JP" altLang="en-US" sz="1400" dirty="0">
                <a:solidFill>
                  <a:schemeClr val="tx1"/>
                </a:solidFill>
                <a:latin typeface="Meiryo UI" panose="020B0604030504040204" pitchFamily="50" charset="-128"/>
                <a:ea typeface="Meiryo UI" panose="020B0604030504040204" pitchFamily="50" charset="-128"/>
              </a:rPr>
              <a:t>地域コミュニティ関係</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5.13 </a:t>
            </a:r>
            <a:r>
              <a:rPr kumimoji="1" lang="ja-JP" altLang="en-US" sz="1400" dirty="0">
                <a:solidFill>
                  <a:schemeClr val="tx1"/>
                </a:solidFill>
                <a:latin typeface="Meiryo UI" panose="020B0604030504040204" pitchFamily="50" charset="-128"/>
                <a:ea typeface="Meiryo UI" panose="020B0604030504040204" pitchFamily="50" charset="-128"/>
              </a:rPr>
              <a:t>行政機能</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5.14 </a:t>
            </a:r>
            <a:r>
              <a:rPr kumimoji="1" lang="ja-JP" altLang="en-US" sz="1400" dirty="0">
                <a:solidFill>
                  <a:schemeClr val="tx1"/>
                </a:solidFill>
                <a:latin typeface="Meiryo UI" panose="020B0604030504040204" pitchFamily="50" charset="-128"/>
                <a:ea typeface="Meiryo UI" panose="020B0604030504040204" pitchFamily="50" charset="-128"/>
              </a:rPr>
              <a:t>宅地造成地</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5.15 </a:t>
            </a:r>
            <a:r>
              <a:rPr kumimoji="1" lang="ja-JP" altLang="en-US" sz="1400" dirty="0">
                <a:solidFill>
                  <a:schemeClr val="tx1"/>
                </a:solidFill>
                <a:latin typeface="Meiryo UI" panose="020B0604030504040204" pitchFamily="50" charset="-128"/>
                <a:ea typeface="Meiryo UI" panose="020B0604030504040204" pitchFamily="50" charset="-128"/>
              </a:rPr>
              <a:t>危険物・コンビナート施設</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5.16 </a:t>
            </a:r>
            <a:r>
              <a:rPr kumimoji="1" lang="ja-JP" altLang="en-US" sz="1400" dirty="0">
                <a:solidFill>
                  <a:schemeClr val="tx1"/>
                </a:solidFill>
                <a:latin typeface="Meiryo UI" panose="020B0604030504040204" pitchFamily="50" charset="-128"/>
                <a:ea typeface="Meiryo UI" panose="020B0604030504040204" pitchFamily="50" charset="-128"/>
              </a:rPr>
              <a:t>堰堤・ため池等の決壊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5.17 </a:t>
            </a:r>
            <a:r>
              <a:rPr kumimoji="1" lang="ja-JP" altLang="en-US" sz="1400" dirty="0">
                <a:solidFill>
                  <a:schemeClr val="tx1"/>
                </a:solidFill>
                <a:latin typeface="Meiryo UI" panose="020B0604030504040204" pitchFamily="50" charset="-128"/>
                <a:ea typeface="Meiryo UI" panose="020B0604030504040204" pitchFamily="50" charset="-128"/>
              </a:rPr>
              <a:t>漁船・船舶・水産関連施設</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ED50AA4A-60F3-4EAD-B4D3-FFE030449444}"/>
              </a:ext>
            </a:extLst>
          </p:cNvPr>
          <p:cNvSpPr/>
          <p:nvPr/>
        </p:nvSpPr>
        <p:spPr>
          <a:xfrm>
            <a:off x="4729299" y="571960"/>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6.</a:t>
            </a:r>
            <a:r>
              <a:rPr kumimoji="1" lang="ja-JP" altLang="en-US" sz="1400" u="sng" dirty="0">
                <a:solidFill>
                  <a:schemeClr val="tx1"/>
                </a:solidFill>
                <a:latin typeface="Meiryo UI" panose="020B0604030504040204" pitchFamily="50" charset="-128"/>
                <a:ea typeface="Meiryo UI" panose="020B0604030504040204" pitchFamily="50" charset="-128"/>
              </a:rPr>
              <a:t> 地域別の被害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6629CF91-E3A4-4608-AC9F-AAE4FA1B17D4}"/>
              </a:ext>
            </a:extLst>
          </p:cNvPr>
          <p:cNvSpPr/>
          <p:nvPr/>
        </p:nvSpPr>
        <p:spPr>
          <a:xfrm>
            <a:off x="4832893" y="879903"/>
            <a:ext cx="4053932" cy="165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6.1 </a:t>
            </a:r>
            <a:r>
              <a:rPr kumimoji="1" lang="ja-JP" altLang="en-US" sz="1400" dirty="0">
                <a:solidFill>
                  <a:schemeClr val="tx1"/>
                </a:solidFill>
                <a:latin typeface="Meiryo UI" panose="020B0604030504040204" pitchFamily="50" charset="-128"/>
                <a:ea typeface="Meiryo UI" panose="020B0604030504040204" pitchFamily="50" charset="-128"/>
              </a:rPr>
              <a:t>繁華街（商業施設、雑居ビル、地下街等）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6.2 </a:t>
            </a:r>
            <a:r>
              <a:rPr kumimoji="1" lang="ja-JP" altLang="en-US" sz="1400" dirty="0">
                <a:solidFill>
                  <a:schemeClr val="tx1"/>
                </a:solidFill>
                <a:latin typeface="Meiryo UI" panose="020B0604030504040204" pitchFamily="50" charset="-128"/>
                <a:ea typeface="Meiryo UI" panose="020B0604030504040204" pitchFamily="50" charset="-128"/>
              </a:rPr>
              <a:t>ターミナル駅</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6.3</a:t>
            </a:r>
            <a:r>
              <a:rPr kumimoji="1" lang="ja-JP" altLang="en-US" sz="1400" dirty="0">
                <a:solidFill>
                  <a:schemeClr val="tx1"/>
                </a:solidFill>
                <a:latin typeface="Meiryo UI" panose="020B0604030504040204" pitchFamily="50" charset="-128"/>
                <a:ea typeface="Meiryo UI" panose="020B0604030504040204" pitchFamily="50" charset="-128"/>
              </a:rPr>
              <a:t> 超高層オフィスビル街</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6.4 </a:t>
            </a:r>
            <a:r>
              <a:rPr kumimoji="1" lang="ja-JP" altLang="en-US" sz="1400" dirty="0">
                <a:solidFill>
                  <a:schemeClr val="tx1"/>
                </a:solidFill>
                <a:latin typeface="Meiryo UI" panose="020B0604030504040204" pitchFamily="50" charset="-128"/>
                <a:ea typeface="Meiryo UI" panose="020B0604030504040204" pitchFamily="50" charset="-128"/>
              </a:rPr>
              <a:t>タワーマンション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6.5 </a:t>
            </a:r>
            <a:r>
              <a:rPr kumimoji="1" lang="ja-JP" altLang="en-US" sz="1400" dirty="0">
                <a:solidFill>
                  <a:schemeClr val="tx1"/>
                </a:solidFill>
                <a:latin typeface="Meiryo UI" panose="020B0604030504040204" pitchFamily="50" charset="-128"/>
                <a:ea typeface="Meiryo UI" panose="020B0604030504040204" pitchFamily="50" charset="-128"/>
              </a:rPr>
              <a:t>密集市街地</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6.6 </a:t>
            </a:r>
            <a:r>
              <a:rPr kumimoji="1" lang="ja-JP" altLang="en-US" sz="1400" dirty="0">
                <a:solidFill>
                  <a:schemeClr val="tx1"/>
                </a:solidFill>
                <a:latin typeface="Meiryo UI" panose="020B0604030504040204" pitchFamily="50" charset="-128"/>
                <a:ea typeface="Meiryo UI" panose="020B0604030504040204" pitchFamily="50" charset="-128"/>
              </a:rPr>
              <a:t>海抜ゼロメートル地帯</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6.7 </a:t>
            </a:r>
            <a:r>
              <a:rPr kumimoji="1" lang="ja-JP" altLang="en-US" sz="1400" dirty="0">
                <a:solidFill>
                  <a:schemeClr val="tx1"/>
                </a:solidFill>
                <a:latin typeface="Meiryo UI" panose="020B0604030504040204" pitchFamily="50" charset="-128"/>
                <a:ea typeface="Meiryo UI" panose="020B0604030504040204" pitchFamily="50" charset="-128"/>
              </a:rPr>
              <a:t>山間部</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7CD28CEC-A41B-4B4E-9879-58FC49E83478}"/>
              </a:ext>
            </a:extLst>
          </p:cNvPr>
          <p:cNvSpPr/>
          <p:nvPr/>
        </p:nvSpPr>
        <p:spPr>
          <a:xfrm>
            <a:off x="4729299" y="2738211"/>
            <a:ext cx="253329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7. </a:t>
            </a:r>
            <a:r>
              <a:rPr kumimoji="1" lang="ja-JP" altLang="en-US" sz="1400" u="sng" dirty="0">
                <a:solidFill>
                  <a:schemeClr val="tx1"/>
                </a:solidFill>
                <a:latin typeface="Meiryo UI" panose="020B0604030504040204" pitchFamily="50" charset="-128"/>
                <a:ea typeface="Meiryo UI" panose="020B0604030504040204" pitchFamily="50" charset="-128"/>
              </a:rPr>
              <a:t>複合災害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DF2E45C8-AEE2-46E3-9F79-9967C19D27C3}"/>
              </a:ext>
            </a:extLst>
          </p:cNvPr>
          <p:cNvSpPr/>
          <p:nvPr/>
        </p:nvSpPr>
        <p:spPr>
          <a:xfrm>
            <a:off x="4832893" y="3024191"/>
            <a:ext cx="4053932" cy="607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7.1 </a:t>
            </a:r>
            <a:r>
              <a:rPr kumimoji="1" lang="ja-JP" altLang="en-US" sz="1400" dirty="0">
                <a:solidFill>
                  <a:schemeClr val="tx1"/>
                </a:solidFill>
                <a:latin typeface="Meiryo UI" panose="020B0604030504040204" pitchFamily="50" charset="-128"/>
                <a:ea typeface="Meiryo UI" panose="020B0604030504040204" pitchFamily="50" charset="-128"/>
              </a:rPr>
              <a:t>複合災害（高潮・河川氾濫・感染症拡大等）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rgbClr val="FF0000"/>
                </a:solidFill>
                <a:latin typeface="Meiryo UI" panose="020B0604030504040204" pitchFamily="50" charset="-128"/>
                <a:ea typeface="Meiryo UI" panose="020B0604030504040204" pitchFamily="50" charset="-128"/>
              </a:rPr>
              <a:t>7.2 </a:t>
            </a:r>
            <a:r>
              <a:rPr kumimoji="1" lang="ja-JP" altLang="en-US" sz="1400" dirty="0">
                <a:solidFill>
                  <a:srgbClr val="FF0000"/>
                </a:solidFill>
                <a:latin typeface="Meiryo UI" panose="020B0604030504040204" pitchFamily="50" charset="-128"/>
                <a:ea typeface="Meiryo UI" panose="020B0604030504040204" pitchFamily="50" charset="-128"/>
              </a:rPr>
              <a:t>時間差での地震の発生★</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4EB8F687-2539-44EB-A6FB-D110B30481C2}"/>
              </a:ext>
            </a:extLst>
          </p:cNvPr>
          <p:cNvSpPr/>
          <p:nvPr/>
        </p:nvSpPr>
        <p:spPr>
          <a:xfrm>
            <a:off x="4729299" y="3917551"/>
            <a:ext cx="253329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8. </a:t>
            </a:r>
            <a:r>
              <a:rPr kumimoji="1" lang="ja-JP" altLang="en-US" sz="1400" u="sng" dirty="0">
                <a:solidFill>
                  <a:schemeClr val="tx1"/>
                </a:solidFill>
                <a:latin typeface="Meiryo UI" panose="020B0604030504040204" pitchFamily="50" charset="-128"/>
                <a:ea typeface="Meiryo UI" panose="020B0604030504040204" pitchFamily="50" charset="-128"/>
              </a:rPr>
              <a:t>経済被害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E0F0C879-9FDF-4B75-B142-384FAC792423}"/>
              </a:ext>
            </a:extLst>
          </p:cNvPr>
          <p:cNvSpPr/>
          <p:nvPr/>
        </p:nvSpPr>
        <p:spPr>
          <a:xfrm>
            <a:off x="4832893" y="4203531"/>
            <a:ext cx="4053932" cy="89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8.1 </a:t>
            </a:r>
            <a:r>
              <a:rPr kumimoji="1" lang="ja-JP" altLang="en-US" sz="1400" dirty="0">
                <a:solidFill>
                  <a:schemeClr val="tx1"/>
                </a:solidFill>
                <a:latin typeface="Meiryo UI" panose="020B0604030504040204" pitchFamily="50" charset="-128"/>
                <a:ea typeface="Meiryo UI" panose="020B0604030504040204" pitchFamily="50" charset="-128"/>
              </a:rPr>
              <a:t>資産等の被害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8.2 </a:t>
            </a:r>
            <a:r>
              <a:rPr kumimoji="1" lang="ja-JP" altLang="en-US" sz="1400" dirty="0">
                <a:solidFill>
                  <a:schemeClr val="tx1"/>
                </a:solidFill>
                <a:latin typeface="Meiryo UI" panose="020B0604030504040204" pitchFamily="50" charset="-128"/>
                <a:ea typeface="Meiryo UI" panose="020B0604030504040204" pitchFamily="50" charset="-128"/>
              </a:rPr>
              <a:t>生産・サービス低下による影響</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8.3 </a:t>
            </a:r>
            <a:r>
              <a:rPr kumimoji="1" lang="ja-JP" altLang="en-US" sz="1400" dirty="0">
                <a:solidFill>
                  <a:schemeClr val="tx1"/>
                </a:solidFill>
                <a:latin typeface="Meiryo UI" panose="020B0604030504040204" pitchFamily="50" charset="-128"/>
                <a:ea typeface="Meiryo UI" panose="020B0604030504040204" pitchFamily="50" charset="-128"/>
              </a:rPr>
              <a:t>交通寸断による影響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65573169-37F5-4FB6-B034-9879CEDDB8E3}"/>
              </a:ext>
            </a:extLst>
          </p:cNvPr>
          <p:cNvSpPr/>
          <p:nvPr/>
        </p:nvSpPr>
        <p:spPr>
          <a:xfrm>
            <a:off x="7004505" y="6291029"/>
            <a:ext cx="213949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rgbClr val="FF0000"/>
                </a:solidFill>
                <a:latin typeface="Meiryo UI" panose="020B0604030504040204" pitchFamily="50" charset="-128"/>
                <a:ea typeface="Meiryo UI" panose="020B0604030504040204" pitchFamily="50" charset="-128"/>
              </a:rPr>
              <a:t>★：定量評価を行う項目</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781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1500-5328-F789-3262-E79B2F60809A}"/>
            </a:ext>
          </a:extLst>
        </p:cNvPr>
        <p:cNvGrpSpPr/>
        <p:nvPr/>
      </p:nvGrpSpPr>
      <p:grpSpPr>
        <a:xfrm>
          <a:off x="0" y="0"/>
          <a:ext cx="0" cy="0"/>
          <a:chOff x="0" y="0"/>
          <a:chExt cx="0" cy="0"/>
        </a:xfrm>
      </p:grpSpPr>
      <p:sp>
        <p:nvSpPr>
          <p:cNvPr id="50" name="四角形: 角を丸くする 49">
            <a:extLst>
              <a:ext uri="{FF2B5EF4-FFF2-40B4-BE49-F238E27FC236}">
                <a16:creationId xmlns:a16="http://schemas.microsoft.com/office/drawing/2014/main" id="{308509CE-A0FE-CAC4-FFB3-3220689CEFAF}"/>
              </a:ext>
            </a:extLst>
          </p:cNvPr>
          <p:cNvSpPr/>
          <p:nvPr/>
        </p:nvSpPr>
        <p:spPr>
          <a:xfrm>
            <a:off x="220795" y="1641682"/>
            <a:ext cx="5652870" cy="4989574"/>
          </a:xfrm>
          <a:prstGeom prst="roundRect">
            <a:avLst>
              <a:gd name="adj" fmla="val 1180"/>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FB073E3-1C2C-DCF6-9168-C1DABB3EABA8}"/>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４．定量評価項目の算定手法</a:t>
            </a:r>
          </a:p>
        </p:txBody>
      </p:sp>
      <p:sp>
        <p:nvSpPr>
          <p:cNvPr id="21" name="スライド番号プレースホルダー 3">
            <a:extLst>
              <a:ext uri="{FF2B5EF4-FFF2-40B4-BE49-F238E27FC236}">
                <a16:creationId xmlns:a16="http://schemas.microsoft.com/office/drawing/2014/main" id="{AB81B271-DC98-80EE-6055-584FCDF56E25}"/>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49</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4060AED5-6972-0C86-CCAB-52698C050246}"/>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Meiryo UI" panose="020B0604030504040204" pitchFamily="50" charset="-128"/>
                <a:ea typeface="Meiryo UI" panose="020B0604030504040204" pitchFamily="50" charset="-128"/>
              </a:rPr>
              <a:t>５</a:t>
            </a:r>
            <a:r>
              <a:rPr kumimoji="1" lang="en-US" altLang="ja-JP" dirty="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生活への影響</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47F26F6-81A8-AB9C-97BB-C2A80E08CBB4}"/>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4.1</a:t>
            </a:r>
            <a:r>
              <a:rPr kumimoji="1" lang="ja-JP" altLang="en-US" dirty="0">
                <a:solidFill>
                  <a:schemeClr val="tx1"/>
                </a:solidFill>
                <a:latin typeface="Meiryo UI" panose="020B0604030504040204" pitchFamily="50" charset="-128"/>
                <a:ea typeface="Meiryo UI" panose="020B0604030504040204" pitchFamily="50" charset="-128"/>
              </a:rPr>
              <a:t> 避難者数</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4D3C57DC-7EDD-72DE-C0BC-44EE57CA5C68}"/>
              </a:ext>
            </a:extLst>
          </p:cNvPr>
          <p:cNvSpPr txBox="1"/>
          <p:nvPr/>
        </p:nvSpPr>
        <p:spPr>
          <a:xfrm>
            <a:off x="952230" y="6354257"/>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避難者数予測フロー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1A01D3AB-ED9A-DFFC-657A-D7921761C438}"/>
              </a:ext>
            </a:extLst>
          </p:cNvPr>
          <p:cNvSpPr/>
          <p:nvPr/>
        </p:nvSpPr>
        <p:spPr>
          <a:xfrm>
            <a:off x="220794" y="1154972"/>
            <a:ext cx="8741375" cy="366904"/>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600" b="0" i="0" u="none" strike="noStrike" baseline="0" dirty="0">
                <a:solidFill>
                  <a:srgbClr val="000000"/>
                </a:solidFill>
                <a:latin typeface="Meiryo UI" panose="020B0604030504040204" pitchFamily="50" charset="-128"/>
                <a:ea typeface="Meiryo UI" panose="020B0604030504040204" pitchFamily="50" charset="-128"/>
              </a:rPr>
              <a:t>津波浸水地域（沿岸部）と、津波の影響を受けない範囲（内陸部）の避難者数を区分して算出。</a:t>
            </a:r>
            <a:endParaRPr lang="ja-JP" altLang="en-US" sz="1600" dirty="0">
              <a:latin typeface="Meiryo UI" panose="020B0604030504040204" pitchFamily="50" charset="-128"/>
              <a:ea typeface="Meiryo UI" panose="020B0604030504040204" pitchFamily="50" charset="-128"/>
            </a:endParaRPr>
          </a:p>
        </p:txBody>
      </p:sp>
      <p:sp>
        <p:nvSpPr>
          <p:cNvPr id="2" name="Rectangle 31">
            <a:extLst>
              <a:ext uri="{FF2B5EF4-FFF2-40B4-BE49-F238E27FC236}">
                <a16:creationId xmlns:a16="http://schemas.microsoft.com/office/drawing/2014/main" id="{2A2F778F-0333-CECF-DB93-F04B1897CDFD}"/>
              </a:ext>
            </a:extLst>
          </p:cNvPr>
          <p:cNvSpPr>
            <a:spLocks noChangeArrowheads="1"/>
          </p:cNvSpPr>
          <p:nvPr/>
        </p:nvSpPr>
        <p:spPr bwMode="auto">
          <a:xfrm>
            <a:off x="546847" y="179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3" name="キャンバス 269">
            <a:extLst>
              <a:ext uri="{FF2B5EF4-FFF2-40B4-BE49-F238E27FC236}">
                <a16:creationId xmlns:a16="http://schemas.microsoft.com/office/drawing/2014/main" id="{17DCAA23-6D92-168A-2E3C-99A2B87606F4}"/>
              </a:ext>
            </a:extLst>
          </p:cNvPr>
          <p:cNvGrpSpPr>
            <a:grpSpLocks/>
          </p:cNvGrpSpPr>
          <p:nvPr/>
        </p:nvGrpSpPr>
        <p:grpSpPr bwMode="auto">
          <a:xfrm>
            <a:off x="135839" y="1688990"/>
            <a:ext cx="5773565" cy="4638675"/>
            <a:chOff x="-935" y="0"/>
            <a:chExt cx="57742" cy="46386"/>
          </a:xfrm>
        </p:grpSpPr>
        <p:sp>
          <p:nvSpPr>
            <p:cNvPr id="9" name="AutoShape 30">
              <a:extLst>
                <a:ext uri="{FF2B5EF4-FFF2-40B4-BE49-F238E27FC236}">
                  <a16:creationId xmlns:a16="http://schemas.microsoft.com/office/drawing/2014/main" id="{8F6DE4C0-A899-70C3-0946-B1FE8514082F}"/>
                </a:ext>
              </a:extLst>
            </p:cNvPr>
            <p:cNvSpPr>
              <a:spLocks noChangeAspect="1" noChangeArrowheads="1"/>
            </p:cNvSpPr>
            <p:nvPr/>
          </p:nvSpPr>
          <p:spPr bwMode="auto">
            <a:xfrm>
              <a:off x="-935" y="0"/>
              <a:ext cx="56807" cy="463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正方形/長方形 49">
              <a:extLst>
                <a:ext uri="{FF2B5EF4-FFF2-40B4-BE49-F238E27FC236}">
                  <a16:creationId xmlns:a16="http://schemas.microsoft.com/office/drawing/2014/main" id="{850484F1-0942-1216-9F65-472550EFED8A}"/>
                </a:ext>
              </a:extLst>
            </p:cNvPr>
            <p:cNvSpPr>
              <a:spLocks noChangeArrowheads="1"/>
            </p:cNvSpPr>
            <p:nvPr/>
          </p:nvSpPr>
          <p:spPr bwMode="auto">
            <a:xfrm>
              <a:off x="35741" y="31354"/>
              <a:ext cx="15969" cy="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当日・</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 </a:t>
              </a:r>
              <a:r>
                <a:rPr kumimoji="0"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日後　　：</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0.00</a:t>
              </a:r>
              <a:endParaRPr kumimoji="0" lang="en-US" altLang="ja-JP" sz="1200" b="0" i="0" u="none" strike="noStrike" cap="none" normalizeH="0" baseline="0" dirty="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 </a:t>
              </a:r>
              <a:r>
                <a:rPr kumimoji="0"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　　　　：</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0.25</a:t>
              </a:r>
              <a:endParaRPr kumimoji="0" lang="en-US" altLang="ja-JP" sz="1200" b="0" i="0" u="none" strike="noStrike" cap="none" normalizeH="0" baseline="0" dirty="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2 </a:t>
              </a:r>
              <a:r>
                <a:rPr kumimoji="0"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　　　　：</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0.60</a:t>
              </a:r>
              <a:endParaRPr kumimoji="0" lang="en-US" altLang="ja-JP" sz="1200" b="0" i="0" u="none" strike="noStrike" cap="none" normalizeH="0" baseline="0" dirty="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4 </a:t>
              </a:r>
              <a:r>
                <a:rPr kumimoji="0"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 </a:t>
              </a:r>
              <a:r>
                <a:rPr kumimoji="0"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ヶ月：</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0.90</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19" name="正方形/長方形 50">
              <a:extLst>
                <a:ext uri="{FF2B5EF4-FFF2-40B4-BE49-F238E27FC236}">
                  <a16:creationId xmlns:a16="http://schemas.microsoft.com/office/drawing/2014/main" id="{375C40AC-5903-485C-C75E-A158F5D6EE78}"/>
                </a:ext>
              </a:extLst>
            </p:cNvPr>
            <p:cNvSpPr>
              <a:spLocks noChangeArrowheads="1"/>
            </p:cNvSpPr>
            <p:nvPr/>
          </p:nvSpPr>
          <p:spPr bwMode="auto">
            <a:xfrm>
              <a:off x="35447" y="27746"/>
              <a:ext cx="13900" cy="4026"/>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上水道機能支障時の生活困窮度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正方形/長方形 51">
              <a:extLst>
                <a:ext uri="{FF2B5EF4-FFF2-40B4-BE49-F238E27FC236}">
                  <a16:creationId xmlns:a16="http://schemas.microsoft.com/office/drawing/2014/main" id="{C2FDB637-EF29-0ADE-F6B2-D725000113B1}"/>
                </a:ext>
              </a:extLst>
            </p:cNvPr>
            <p:cNvSpPr>
              <a:spLocks noChangeArrowheads="1"/>
            </p:cNvSpPr>
            <p:nvPr/>
          </p:nvSpPr>
          <p:spPr bwMode="auto">
            <a:xfrm>
              <a:off x="10456" y="33210"/>
              <a:ext cx="10751" cy="2502"/>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避難者数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カギ線コネクタ 53">
              <a:extLst>
                <a:ext uri="{FF2B5EF4-FFF2-40B4-BE49-F238E27FC236}">
                  <a16:creationId xmlns:a16="http://schemas.microsoft.com/office/drawing/2014/main" id="{E119DA3D-8B9D-8C42-6AAF-70CF9656D452}"/>
                </a:ext>
              </a:extLst>
            </p:cNvPr>
            <p:cNvSpPr>
              <a:spLocks noChangeShapeType="1"/>
            </p:cNvSpPr>
            <p:nvPr/>
          </p:nvSpPr>
          <p:spPr bwMode="auto">
            <a:xfrm rot="16200000" flipH="1">
              <a:off x="17064" y="-735"/>
              <a:ext cx="6094" cy="26194"/>
            </a:xfrm>
            <a:prstGeom prst="bentConnector3">
              <a:avLst>
                <a:gd name="adj1" fmla="val 68759"/>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正方形/長方形 54">
              <a:extLst>
                <a:ext uri="{FF2B5EF4-FFF2-40B4-BE49-F238E27FC236}">
                  <a16:creationId xmlns:a16="http://schemas.microsoft.com/office/drawing/2014/main" id="{5D64EE85-7179-80B5-6E4F-46469DF10AC1}"/>
                </a:ext>
              </a:extLst>
            </p:cNvPr>
            <p:cNvSpPr>
              <a:spLocks noChangeArrowheads="1"/>
            </p:cNvSpPr>
            <p:nvPr/>
          </p:nvSpPr>
          <p:spPr bwMode="auto">
            <a:xfrm>
              <a:off x="20431" y="23355"/>
              <a:ext cx="23260" cy="4026"/>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上水道機能支障人口（</a:t>
              </a: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建物被害を原因とする避難者を除く</a:t>
              </a:r>
              <a:r>
                <a:rPr kumimoji="0" lang="ja-JP" altLang="ja-JP" sz="8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上水道機能支障世帯人員）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カギ線コネクタ 55">
              <a:extLst>
                <a:ext uri="{FF2B5EF4-FFF2-40B4-BE49-F238E27FC236}">
                  <a16:creationId xmlns:a16="http://schemas.microsoft.com/office/drawing/2014/main" id="{4200FA8F-54B8-5610-DCD0-9E6DE3CA71D8}"/>
                </a:ext>
              </a:extLst>
            </p:cNvPr>
            <p:cNvSpPr>
              <a:spLocks noChangeShapeType="1"/>
            </p:cNvSpPr>
            <p:nvPr/>
          </p:nvSpPr>
          <p:spPr bwMode="auto">
            <a:xfrm>
              <a:off x="29468" y="17911"/>
              <a:ext cx="6" cy="5441"/>
            </a:xfrm>
            <a:prstGeom prst="straightConnector1">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58">
              <a:extLst>
                <a:ext uri="{FF2B5EF4-FFF2-40B4-BE49-F238E27FC236}">
                  <a16:creationId xmlns:a16="http://schemas.microsoft.com/office/drawing/2014/main" id="{755F54B7-4331-D2B3-4213-93FD26BA893E}"/>
                </a:ext>
              </a:extLst>
            </p:cNvPr>
            <p:cNvSpPr>
              <a:spLocks noChangeArrowheads="1"/>
            </p:cNvSpPr>
            <p:nvPr/>
          </p:nvSpPr>
          <p:spPr bwMode="auto">
            <a:xfrm>
              <a:off x="14990" y="717"/>
              <a:ext cx="13646" cy="2781"/>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建物被害率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カギ線コネクタ 59">
              <a:extLst>
                <a:ext uri="{FF2B5EF4-FFF2-40B4-BE49-F238E27FC236}">
                  <a16:creationId xmlns:a16="http://schemas.microsoft.com/office/drawing/2014/main" id="{6044CBF2-7E80-3CFF-62D7-2E9AB3AD9DB4}"/>
                </a:ext>
              </a:extLst>
            </p:cNvPr>
            <p:cNvSpPr>
              <a:spLocks noChangeShapeType="1"/>
            </p:cNvSpPr>
            <p:nvPr/>
          </p:nvSpPr>
          <p:spPr bwMode="auto">
            <a:xfrm rot="10800000" flipV="1">
              <a:off x="6792" y="3529"/>
              <a:ext cx="14415" cy="1080"/>
            </a:xfrm>
            <a:prstGeom prst="bentConnector3">
              <a:avLst>
                <a:gd name="adj1" fmla="val -222"/>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正方形/長方形 60">
              <a:extLst>
                <a:ext uri="{FF2B5EF4-FFF2-40B4-BE49-F238E27FC236}">
                  <a16:creationId xmlns:a16="http://schemas.microsoft.com/office/drawing/2014/main" id="{42AF1620-66B2-4F32-BEFF-1DB58A89FAED}"/>
                </a:ext>
              </a:extLst>
            </p:cNvPr>
            <p:cNvSpPr>
              <a:spLocks noChangeArrowheads="1"/>
            </p:cNvSpPr>
            <p:nvPr/>
          </p:nvSpPr>
          <p:spPr bwMode="auto">
            <a:xfrm>
              <a:off x="30002" y="21190"/>
              <a:ext cx="26517" cy="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日後</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/3</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日後</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/2</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/4</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か月後</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29" name="正方形/長方形 61">
              <a:extLst>
                <a:ext uri="{FF2B5EF4-FFF2-40B4-BE49-F238E27FC236}">
                  <a16:creationId xmlns:a16="http://schemas.microsoft.com/office/drawing/2014/main" id="{CD175780-1ACA-D02C-74F5-6AB4079AD2E9}"/>
                </a:ext>
              </a:extLst>
            </p:cNvPr>
            <p:cNvSpPr>
              <a:spLocks noChangeArrowheads="1"/>
            </p:cNvSpPr>
            <p:nvPr/>
          </p:nvSpPr>
          <p:spPr bwMode="auto">
            <a:xfrm>
              <a:off x="31811" y="18821"/>
              <a:ext cx="13900" cy="2502"/>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上水道機能支障率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カギ線コネクタ 62">
              <a:extLst>
                <a:ext uri="{FF2B5EF4-FFF2-40B4-BE49-F238E27FC236}">
                  <a16:creationId xmlns:a16="http://schemas.microsoft.com/office/drawing/2014/main" id="{5A1695F9-D69D-C717-896D-AF832C747600}"/>
                </a:ext>
              </a:extLst>
            </p:cNvPr>
            <p:cNvSpPr>
              <a:spLocks noChangeShapeType="1"/>
            </p:cNvSpPr>
            <p:nvPr/>
          </p:nvSpPr>
          <p:spPr bwMode="auto">
            <a:xfrm rot="10800000">
              <a:off x="29474" y="20399"/>
              <a:ext cx="2191" cy="0"/>
            </a:xfrm>
            <a:prstGeom prst="bentConnector3">
              <a:avLst>
                <a:gd name="adj1" fmla="val 50000"/>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カギ線コネクタ 63">
              <a:extLst>
                <a:ext uri="{FF2B5EF4-FFF2-40B4-BE49-F238E27FC236}">
                  <a16:creationId xmlns:a16="http://schemas.microsoft.com/office/drawing/2014/main" id="{0AF707DD-745E-F73F-12A1-744BC33F84CF}"/>
                </a:ext>
              </a:extLst>
            </p:cNvPr>
            <p:cNvSpPr>
              <a:spLocks noChangeShapeType="1"/>
            </p:cNvSpPr>
            <p:nvPr/>
          </p:nvSpPr>
          <p:spPr bwMode="auto">
            <a:xfrm rot="16200000" flipH="1">
              <a:off x="3855" y="21137"/>
              <a:ext cx="15318" cy="8816"/>
            </a:xfrm>
            <a:prstGeom prst="bentConnector3">
              <a:avLst>
                <a:gd name="adj1" fmla="val 50000"/>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カギ線コネクタ 64">
              <a:extLst>
                <a:ext uri="{FF2B5EF4-FFF2-40B4-BE49-F238E27FC236}">
                  <a16:creationId xmlns:a16="http://schemas.microsoft.com/office/drawing/2014/main" id="{1C7A9A6C-C9E4-6253-1309-CBDA6B9E76AC}"/>
                </a:ext>
              </a:extLst>
            </p:cNvPr>
            <p:cNvSpPr>
              <a:spLocks noChangeShapeType="1"/>
            </p:cNvSpPr>
            <p:nvPr/>
          </p:nvSpPr>
          <p:spPr bwMode="auto">
            <a:xfrm rot="10800000" flipV="1">
              <a:off x="15832" y="27379"/>
              <a:ext cx="16228" cy="3738"/>
            </a:xfrm>
            <a:prstGeom prst="bentConnector3">
              <a:avLst>
                <a:gd name="adj1" fmla="val 699"/>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カギ線コネクタ 65">
              <a:extLst>
                <a:ext uri="{FF2B5EF4-FFF2-40B4-BE49-F238E27FC236}">
                  <a16:creationId xmlns:a16="http://schemas.microsoft.com/office/drawing/2014/main" id="{2A943E15-F680-214D-9093-952DB977748A}"/>
                </a:ext>
              </a:extLst>
            </p:cNvPr>
            <p:cNvSpPr>
              <a:spLocks noChangeShapeType="1"/>
            </p:cNvSpPr>
            <p:nvPr/>
          </p:nvSpPr>
          <p:spPr bwMode="auto">
            <a:xfrm rot="10800000">
              <a:off x="32249" y="29100"/>
              <a:ext cx="3074" cy="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正方形/長方形 96">
              <a:extLst>
                <a:ext uri="{FF2B5EF4-FFF2-40B4-BE49-F238E27FC236}">
                  <a16:creationId xmlns:a16="http://schemas.microsoft.com/office/drawing/2014/main" id="{9AB718D6-7ECD-D174-1284-E5475A40DF48}"/>
                </a:ext>
              </a:extLst>
            </p:cNvPr>
            <p:cNvSpPr>
              <a:spLocks noChangeArrowheads="1"/>
            </p:cNvSpPr>
            <p:nvPr/>
          </p:nvSpPr>
          <p:spPr bwMode="auto">
            <a:xfrm>
              <a:off x="26287" y="37943"/>
              <a:ext cx="30520" cy="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indent="914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01600" algn="l" defTabSz="914400" rtl="0" eaLnBrk="0" fontAlgn="base" latinLnBrk="0" hangingPunct="0">
                <a:lnSpc>
                  <a:spcPct val="100000"/>
                </a:lnSpc>
                <a:spcBef>
                  <a:spcPct val="0"/>
                </a:spcBef>
                <a:spcAft>
                  <a:spcPct val="0"/>
                </a:spcAft>
                <a:buClrTx/>
                <a:buSzTx/>
                <a:buFontTx/>
                <a:buNone/>
                <a:tabLst/>
              </a:pPr>
              <a:r>
                <a:rPr kumimoji="0" lang="zh-CN"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避難所避難者数：避難所外避難者数</a:t>
              </a:r>
              <a:endParaRPr kumimoji="0" lang="ja-JP" altLang="ja-JP" sz="1200" b="0" i="0" u="none" strike="noStrike" cap="none" normalizeH="0" baseline="0">
                <a:ln>
                  <a:noFill/>
                </a:ln>
                <a:solidFill>
                  <a:schemeClr val="tx1"/>
                </a:solidFill>
                <a:effectLst/>
                <a:cs typeface="ＭＳ Ｐゴシック" panose="020B0600070205080204" pitchFamily="50" charset="-128"/>
              </a:endParaRPr>
            </a:p>
            <a:p>
              <a:pPr marL="0" marR="0" lvl="0" indent="91440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＝６０：４０（当日・</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日後）</a:t>
              </a:r>
              <a:endParaRPr kumimoji="0" lang="ja-JP" altLang="en-US" sz="1200" b="0" i="0" u="none" strike="noStrike" cap="none" normalizeH="0" baseline="0">
                <a:ln>
                  <a:noFill/>
                </a:ln>
                <a:solidFill>
                  <a:schemeClr val="tx1"/>
                </a:solidFill>
                <a:effectLst/>
                <a:cs typeface="ＭＳ Ｐゴシック" panose="020B0600070205080204" pitchFamily="50" charset="-128"/>
              </a:endParaRPr>
            </a:p>
            <a:p>
              <a:pPr marL="0" marR="0" lvl="0" indent="91440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＝５０：５０（</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a:t>
              </a:r>
              <a:endParaRPr kumimoji="0" lang="ja-JP" altLang="en-US" sz="1200" b="0" i="0" u="none" strike="noStrike" cap="none" normalizeH="0" baseline="0">
                <a:ln>
                  <a:noFill/>
                </a:ln>
                <a:solidFill>
                  <a:schemeClr val="tx1"/>
                </a:solidFill>
                <a:effectLst/>
                <a:cs typeface="ＭＳ Ｐゴシック" panose="020B0600070205080204" pitchFamily="50" charset="-128"/>
              </a:endParaRPr>
            </a:p>
            <a:p>
              <a:pPr marL="0" marR="0" lvl="0" indent="91440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＝４０：６０（</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2</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a:t>
              </a:r>
              <a:endParaRPr kumimoji="0" lang="ja-JP" altLang="en-US" sz="1200" b="0" i="0" u="none" strike="noStrike" cap="none" normalizeH="0" baseline="0">
                <a:ln>
                  <a:noFill/>
                </a:ln>
                <a:solidFill>
                  <a:schemeClr val="tx1"/>
                </a:solidFill>
                <a:effectLst/>
                <a:cs typeface="ＭＳ Ｐゴシック" panose="020B0600070205080204" pitchFamily="50" charset="-128"/>
              </a:endParaRPr>
            </a:p>
            <a:p>
              <a:pPr marL="0" marR="0" lvl="0" indent="91440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＝３０：７０（</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4</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週間後・</a:t>
              </a:r>
              <a:r>
                <a:rPr kumimoji="0"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a:t>
              </a:r>
              <a:r>
                <a:rPr kumimoji="0"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か月後）</a:t>
              </a: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36" name="カギ線コネクタ 97">
              <a:extLst>
                <a:ext uri="{FF2B5EF4-FFF2-40B4-BE49-F238E27FC236}">
                  <a16:creationId xmlns:a16="http://schemas.microsoft.com/office/drawing/2014/main" id="{E7379903-EEAC-7F52-1DE4-9F40CF939051}"/>
                </a:ext>
              </a:extLst>
            </p:cNvPr>
            <p:cNvSpPr>
              <a:spLocks noChangeShapeType="1"/>
            </p:cNvSpPr>
            <p:nvPr/>
          </p:nvSpPr>
          <p:spPr bwMode="auto">
            <a:xfrm rot="16200000" flipH="1">
              <a:off x="17528" y="34015"/>
              <a:ext cx="6115" cy="9509"/>
            </a:xfrm>
            <a:prstGeom prst="bentConnector3">
              <a:avLst>
                <a:gd name="adj1" fmla="val 50000"/>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正方形/長方形 98">
              <a:extLst>
                <a:ext uri="{FF2B5EF4-FFF2-40B4-BE49-F238E27FC236}">
                  <a16:creationId xmlns:a16="http://schemas.microsoft.com/office/drawing/2014/main" id="{252897B7-C815-9512-4B67-C05FFCE59B2A}"/>
                </a:ext>
              </a:extLst>
            </p:cNvPr>
            <p:cNvSpPr>
              <a:spLocks noChangeArrowheads="1"/>
            </p:cNvSpPr>
            <p:nvPr/>
          </p:nvSpPr>
          <p:spPr bwMode="auto">
            <a:xfrm>
              <a:off x="3782" y="41827"/>
              <a:ext cx="10751" cy="2502"/>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避難所避難者数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正方形/長方形 100">
              <a:extLst>
                <a:ext uri="{FF2B5EF4-FFF2-40B4-BE49-F238E27FC236}">
                  <a16:creationId xmlns:a16="http://schemas.microsoft.com/office/drawing/2014/main" id="{04D015E9-ECE8-B4DD-32E6-18E4FA5C401B}"/>
                </a:ext>
              </a:extLst>
            </p:cNvPr>
            <p:cNvSpPr>
              <a:spLocks noChangeArrowheads="1"/>
            </p:cNvSpPr>
            <p:nvPr/>
          </p:nvSpPr>
          <p:spPr bwMode="auto">
            <a:xfrm>
              <a:off x="18256" y="41827"/>
              <a:ext cx="14173" cy="4280"/>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避難所外避難者数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カギ線コネクタ 101">
              <a:extLst>
                <a:ext uri="{FF2B5EF4-FFF2-40B4-BE49-F238E27FC236}">
                  <a16:creationId xmlns:a16="http://schemas.microsoft.com/office/drawing/2014/main" id="{75390598-6936-91DA-0814-69A69911DAC4}"/>
                </a:ext>
              </a:extLst>
            </p:cNvPr>
            <p:cNvSpPr>
              <a:spLocks noChangeShapeType="1"/>
            </p:cNvSpPr>
            <p:nvPr/>
          </p:nvSpPr>
          <p:spPr bwMode="auto">
            <a:xfrm rot="5400000">
              <a:off x="9436" y="35433"/>
              <a:ext cx="6115" cy="6674"/>
            </a:xfrm>
            <a:prstGeom prst="bentConnector3">
              <a:avLst>
                <a:gd name="adj1" fmla="val 50000"/>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正方形/長方形 52">
              <a:extLst>
                <a:ext uri="{FF2B5EF4-FFF2-40B4-BE49-F238E27FC236}">
                  <a16:creationId xmlns:a16="http://schemas.microsoft.com/office/drawing/2014/main" id="{A4FC83CF-1848-945E-219F-132E99C02D7F}"/>
                </a:ext>
              </a:extLst>
            </p:cNvPr>
            <p:cNvSpPr>
              <a:spLocks noChangeArrowheads="1"/>
            </p:cNvSpPr>
            <p:nvPr/>
          </p:nvSpPr>
          <p:spPr bwMode="auto">
            <a:xfrm>
              <a:off x="21207" y="15409"/>
              <a:ext cx="24003" cy="2502"/>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建物被害による避難者を除く人口</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正方形/長方形 46">
              <a:extLst>
                <a:ext uri="{FF2B5EF4-FFF2-40B4-BE49-F238E27FC236}">
                  <a16:creationId xmlns:a16="http://schemas.microsoft.com/office/drawing/2014/main" id="{92FA61D1-7116-3598-BA76-081FBA688C66}"/>
                </a:ext>
              </a:extLst>
            </p:cNvPr>
            <p:cNvSpPr>
              <a:spLocks noChangeArrowheads="1"/>
            </p:cNvSpPr>
            <p:nvPr/>
          </p:nvSpPr>
          <p:spPr bwMode="auto">
            <a:xfrm>
              <a:off x="360" y="6540"/>
              <a:ext cx="13309" cy="2775"/>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被害建物の居住人口</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正方形/長方形 49">
              <a:extLst>
                <a:ext uri="{FF2B5EF4-FFF2-40B4-BE49-F238E27FC236}">
                  <a16:creationId xmlns:a16="http://schemas.microsoft.com/office/drawing/2014/main" id="{80667718-D5B6-E765-DEF3-F3C9B203E89C}"/>
                </a:ext>
              </a:extLst>
            </p:cNvPr>
            <p:cNvSpPr>
              <a:spLocks noChangeArrowheads="1"/>
            </p:cNvSpPr>
            <p:nvPr/>
          </p:nvSpPr>
          <p:spPr bwMode="auto">
            <a:xfrm>
              <a:off x="26141" y="8066"/>
              <a:ext cx="8305" cy="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全壊：</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1.00</a:t>
              </a:r>
              <a:endParaRPr kumimoji="0" lang="en-US" altLang="ja-JP" sz="1200" b="0" i="0" u="none" strike="noStrike" cap="none" normalizeH="0" baseline="0" dirty="0">
                <a:ln>
                  <a:noFill/>
                </a:ln>
                <a:solidFill>
                  <a:schemeClr val="tx1"/>
                </a:solidFill>
                <a:effectLst/>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半壊：</a:t>
              </a:r>
              <a:r>
                <a:rPr kumimoji="0"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0.13</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44" name="カギ線コネクタ 62">
              <a:extLst>
                <a:ext uri="{FF2B5EF4-FFF2-40B4-BE49-F238E27FC236}">
                  <a16:creationId xmlns:a16="http://schemas.microsoft.com/office/drawing/2014/main" id="{F2AC0CA1-385D-2339-3344-6914E7BC0806}"/>
                </a:ext>
              </a:extLst>
            </p:cNvPr>
            <p:cNvSpPr>
              <a:spLocks noChangeShapeType="1"/>
            </p:cNvSpPr>
            <p:nvPr/>
          </p:nvSpPr>
          <p:spPr bwMode="auto">
            <a:xfrm flipV="1">
              <a:off x="6925" y="11374"/>
              <a:ext cx="90" cy="0"/>
            </a:xfrm>
            <a:prstGeom prst="bentConnector3">
              <a:avLst>
                <a:gd name="adj1" fmla="val 5574204"/>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カギ線コネクタ 65">
              <a:extLst>
                <a:ext uri="{FF2B5EF4-FFF2-40B4-BE49-F238E27FC236}">
                  <a16:creationId xmlns:a16="http://schemas.microsoft.com/office/drawing/2014/main" id="{EDDE1F2D-C08C-7852-3EE5-FBC56127477C}"/>
                </a:ext>
              </a:extLst>
            </p:cNvPr>
            <p:cNvSpPr>
              <a:spLocks noChangeShapeType="1"/>
            </p:cNvSpPr>
            <p:nvPr/>
          </p:nvSpPr>
          <p:spPr bwMode="auto">
            <a:xfrm>
              <a:off x="6792" y="3530"/>
              <a:ext cx="0" cy="3011"/>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正方形/長方形 58">
              <a:extLst>
                <a:ext uri="{FF2B5EF4-FFF2-40B4-BE49-F238E27FC236}">
                  <a16:creationId xmlns:a16="http://schemas.microsoft.com/office/drawing/2014/main" id="{3CF92837-B8DF-E588-AB9C-41F9EFF5CB2A}"/>
                </a:ext>
              </a:extLst>
            </p:cNvPr>
            <p:cNvSpPr>
              <a:spLocks noChangeArrowheads="1"/>
            </p:cNvSpPr>
            <p:nvPr/>
          </p:nvSpPr>
          <p:spPr bwMode="auto">
            <a:xfrm>
              <a:off x="591" y="748"/>
              <a:ext cx="13646" cy="2782"/>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夜間人口</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正方形/長方形 52">
              <a:extLst>
                <a:ext uri="{FF2B5EF4-FFF2-40B4-BE49-F238E27FC236}">
                  <a16:creationId xmlns:a16="http://schemas.microsoft.com/office/drawing/2014/main" id="{E10BFE56-1481-9A15-FCF4-89C40D3C7D25}"/>
                </a:ext>
              </a:extLst>
            </p:cNvPr>
            <p:cNvSpPr>
              <a:spLocks noChangeArrowheads="1"/>
            </p:cNvSpPr>
            <p:nvPr/>
          </p:nvSpPr>
          <p:spPr bwMode="auto">
            <a:xfrm>
              <a:off x="451" y="15384"/>
              <a:ext cx="13310" cy="2502"/>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建物被害による避難者数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カギ線コネクタ 53">
              <a:extLst>
                <a:ext uri="{FF2B5EF4-FFF2-40B4-BE49-F238E27FC236}">
                  <a16:creationId xmlns:a16="http://schemas.microsoft.com/office/drawing/2014/main" id="{64F65123-993F-6DCC-C5E6-2461CC203DD4}"/>
                </a:ext>
              </a:extLst>
            </p:cNvPr>
            <p:cNvSpPr>
              <a:spLocks noChangeShapeType="1"/>
            </p:cNvSpPr>
            <p:nvPr/>
          </p:nvSpPr>
          <p:spPr bwMode="auto">
            <a:xfrm rot="16200000" flipH="1">
              <a:off x="3979" y="12350"/>
              <a:ext cx="6069" cy="0"/>
            </a:xfrm>
            <a:prstGeom prst="bentConnector3">
              <a:avLst>
                <a:gd name="adj1" fmla="val 50000"/>
              </a:avLst>
            </a:prstGeom>
            <a:noFill/>
            <a:ln w="127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正方形/長方形 61">
              <a:extLst>
                <a:ext uri="{FF2B5EF4-FFF2-40B4-BE49-F238E27FC236}">
                  <a16:creationId xmlns:a16="http://schemas.microsoft.com/office/drawing/2014/main" id="{893608A4-8ECA-EA8A-1B9D-BAEAF0702F9A}"/>
                </a:ext>
              </a:extLst>
            </p:cNvPr>
            <p:cNvSpPr>
              <a:spLocks noChangeArrowheads="1"/>
            </p:cNvSpPr>
            <p:nvPr/>
          </p:nvSpPr>
          <p:spPr bwMode="auto">
            <a:xfrm>
              <a:off x="11840" y="10067"/>
              <a:ext cx="13500" cy="2502"/>
            </a:xfrm>
            <a:prstGeom prst="rect">
              <a:avLst/>
            </a:prstGeom>
            <a:solidFill>
              <a:srgbClr val="D9D9D9"/>
            </a:solidFill>
            <a:ln w="6350">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ＭＳ Ｐゴシック" panose="020B0600070205080204" pitchFamily="50" charset="-128"/>
                </a:rPr>
                <a:t>建物被害による避難率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49" name="四角形: 角を丸くする 4">
            <a:extLst>
              <a:ext uri="{FF2B5EF4-FFF2-40B4-BE49-F238E27FC236}">
                <a16:creationId xmlns:a16="http://schemas.microsoft.com/office/drawing/2014/main" id="{699F15C5-74D7-A5E3-22F4-63CABCD38072}"/>
              </a:ext>
            </a:extLst>
          </p:cNvPr>
          <p:cNvSpPr/>
          <p:nvPr/>
        </p:nvSpPr>
        <p:spPr>
          <a:xfrm>
            <a:off x="3674890" y="1631240"/>
            <a:ext cx="5326165" cy="1521175"/>
          </a:xfrm>
          <a:prstGeom prst="roundRect">
            <a:avLst>
              <a:gd name="adj" fmla="val 6240"/>
            </a:avLst>
          </a:prstGeom>
          <a:solidFill>
            <a:schemeClr val="accent6">
              <a:lumMod val="20000"/>
              <a:lumOff val="8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algn="l"/>
            <a:r>
              <a:rPr lang="ja-JP" altLang="en-US" sz="1300" b="0" i="0" u="none" strike="noStrike" baseline="0" dirty="0">
                <a:latin typeface="Meiryo UI" panose="020B0604030504040204" pitchFamily="50" charset="-128"/>
                <a:ea typeface="Meiryo UI" panose="020B0604030504040204" pitchFamily="50" charset="-128"/>
              </a:rPr>
              <a:t>（津波浸水区域外の避難者数（避難所・避難所外））</a:t>
            </a:r>
          </a:p>
          <a:p>
            <a:pPr algn="l"/>
            <a:r>
              <a:rPr lang="en-US" altLang="ja-JP" sz="1300" dirty="0">
                <a:latin typeface="Meiryo UI" panose="020B0604030504040204" pitchFamily="50" charset="-128"/>
                <a:ea typeface="Meiryo UI" panose="020B0604030504040204" pitchFamily="50" charset="-128"/>
              </a:rPr>
              <a:t>	</a:t>
            </a:r>
            <a:r>
              <a:rPr lang="ja-JP" altLang="en-US" sz="1300" b="0" i="0" u="none" strike="noStrike" baseline="0" dirty="0">
                <a:latin typeface="Meiryo UI" panose="020B0604030504040204" pitchFamily="50" charset="-128"/>
                <a:ea typeface="Meiryo UI" panose="020B0604030504040204" pitchFamily="50" charset="-128"/>
              </a:rPr>
              <a:t>＝（全半壊建物からの避難者）＋（ライフライン支障による避難者）</a:t>
            </a:r>
            <a:endParaRPr lang="en-US" altLang="ja-JP" sz="1300" b="0" i="0" u="none" strike="noStrike" baseline="0" dirty="0">
              <a:latin typeface="Meiryo UI" panose="020B0604030504040204" pitchFamily="50" charset="-128"/>
              <a:ea typeface="Meiryo UI" panose="020B0604030504040204" pitchFamily="50" charset="-128"/>
            </a:endParaRPr>
          </a:p>
          <a:p>
            <a:pPr marL="133350" algn="l"/>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全壊棟数</a:t>
            </a:r>
            <a:r>
              <a:rPr lang="en-US" altLang="ja-JP" sz="1300" kern="100" baseline="300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＋半壊棟数</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×0.13</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棟当たり平均人員</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l"/>
            <a:r>
              <a:rPr lang="ja-JP" altLang="en-US" sz="13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＋上水道機能支障人口</a:t>
            </a:r>
            <a:r>
              <a:rPr lang="en-US" altLang="ja-JP" sz="1300" kern="100" dirty="0">
                <a:effectLst/>
                <a:latin typeface="Meiryo UI" panose="020B0604030504040204" pitchFamily="50" charset="-128"/>
                <a:ea typeface="Meiryo UI" panose="020B0604030504040204" pitchFamily="50" charset="-128"/>
              </a:rPr>
              <a:t>×</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ライフライン停止時生活困窮度</a:t>
            </a:r>
            <a:endParaRPr lang="ja-JP" altLang="en-US" sz="1300" b="0" i="0" u="none" strike="noStrike" baseline="0" dirty="0">
              <a:latin typeface="Meiryo UI" panose="020B0604030504040204" pitchFamily="50" charset="-128"/>
              <a:ea typeface="Meiryo UI" panose="020B0604030504040204" pitchFamily="50" charset="-128"/>
            </a:endParaRPr>
          </a:p>
          <a:p>
            <a:pPr algn="l"/>
            <a:r>
              <a:rPr lang="ja-JP" altLang="en-US" sz="1300" b="0" i="0" u="none" strike="noStrike" baseline="0" dirty="0">
                <a:latin typeface="Meiryo UI" panose="020B0604030504040204" pitchFamily="50" charset="-128"/>
                <a:ea typeface="Meiryo UI" panose="020B0604030504040204" pitchFamily="50" charset="-128"/>
              </a:rPr>
              <a:t>（津波浸水地域における避難者）</a:t>
            </a:r>
          </a:p>
          <a:p>
            <a:pPr algn="l"/>
            <a:r>
              <a:rPr lang="en-US" altLang="ja-JP" sz="1300" b="0" i="0" u="none" strike="noStrike" baseline="0" dirty="0">
                <a:latin typeface="Meiryo UI" panose="020B0604030504040204" pitchFamily="50" charset="-128"/>
                <a:ea typeface="Meiryo UI" panose="020B0604030504040204" pitchFamily="50" charset="-128"/>
              </a:rPr>
              <a:t>	</a:t>
            </a:r>
            <a:r>
              <a:rPr lang="ja-JP" altLang="en-US" sz="1300" b="0" i="0" u="none" strike="noStrike" baseline="0" dirty="0">
                <a:latin typeface="Meiryo UI" panose="020B0604030504040204" pitchFamily="50" charset="-128"/>
                <a:ea typeface="Meiryo UI" panose="020B0604030504040204" pitchFamily="50" charset="-128"/>
              </a:rPr>
              <a:t>：浸水域内の全員が避難（発生後</a:t>
            </a:r>
            <a:r>
              <a:rPr lang="en-US" altLang="ja-JP" sz="1300" b="0" i="0" u="none" strike="noStrike" baseline="0" dirty="0">
                <a:latin typeface="Meiryo UI" panose="020B0604030504040204" pitchFamily="50" charset="-128"/>
                <a:ea typeface="Meiryo UI" panose="020B0604030504040204" pitchFamily="50" charset="-128"/>
              </a:rPr>
              <a:t>3</a:t>
            </a:r>
            <a:r>
              <a:rPr lang="ja-JP" altLang="en-US" sz="1300" b="0" i="0" u="none" strike="noStrike" baseline="0" dirty="0">
                <a:latin typeface="Meiryo UI" panose="020B0604030504040204" pitchFamily="50" charset="-128"/>
                <a:ea typeface="Meiryo UI" panose="020B0604030504040204" pitchFamily="50" charset="-128"/>
              </a:rPr>
              <a:t>日間）、</a:t>
            </a:r>
          </a:p>
          <a:p>
            <a:pPr algn="l"/>
            <a:r>
              <a:rPr lang="en-US" altLang="ja-JP" sz="1300" b="0" i="0" u="none" strike="noStrike" baseline="0" dirty="0">
                <a:latin typeface="Meiryo UI" panose="020B0604030504040204" pitchFamily="50" charset="-128"/>
                <a:ea typeface="Meiryo UI" panose="020B0604030504040204" pitchFamily="50" charset="-128"/>
              </a:rPr>
              <a:t>	</a:t>
            </a:r>
            <a:r>
              <a:rPr lang="ja-JP" altLang="en-US" sz="1300" b="0" i="0" u="none" strike="noStrike" baseline="0" dirty="0">
                <a:latin typeface="Meiryo UI" panose="020B0604030504040204" pitchFamily="50" charset="-128"/>
                <a:ea typeface="Meiryo UI" panose="020B0604030504040204" pitchFamily="50" charset="-128"/>
              </a:rPr>
              <a:t>：津波浸水区域外と同様に設定（発生後</a:t>
            </a:r>
            <a:r>
              <a:rPr lang="en-US" altLang="ja-JP" sz="1300" b="0" i="0" u="none" strike="noStrike" baseline="0" dirty="0">
                <a:latin typeface="Meiryo UI" panose="020B0604030504040204" pitchFamily="50" charset="-128"/>
                <a:ea typeface="Meiryo UI" panose="020B0604030504040204" pitchFamily="50" charset="-128"/>
              </a:rPr>
              <a:t>4</a:t>
            </a:r>
            <a:r>
              <a:rPr lang="ja-JP" altLang="en-US" sz="1300" b="0" i="0" u="none" strike="noStrike" baseline="0" dirty="0">
                <a:latin typeface="Meiryo UI" panose="020B0604030504040204" pitchFamily="50" charset="-128"/>
                <a:ea typeface="Meiryo UI" panose="020B0604030504040204" pitchFamily="50" charset="-128"/>
              </a:rPr>
              <a:t>日目以降）</a:t>
            </a:r>
          </a:p>
          <a:p>
            <a:pPr marL="285750" indent="-285750" algn="l">
              <a:buFont typeface="Wingdings" panose="05000000000000000000" pitchFamily="2" charset="2"/>
              <a:buChar char="l"/>
            </a:pPr>
            <a:endParaRPr lang="ja-JP" altLang="en-US"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4864323F-F38A-7A8F-D69C-D1420DFD67ED}"/>
              </a:ext>
            </a:extLst>
          </p:cNvPr>
          <p:cNvSpPr txBox="1"/>
          <p:nvPr/>
        </p:nvSpPr>
        <p:spPr>
          <a:xfrm>
            <a:off x="5962198" y="3605886"/>
            <a:ext cx="3019803" cy="2462213"/>
          </a:xfrm>
          <a:prstGeom prst="rect">
            <a:avLst/>
          </a:prstGeom>
          <a:solidFill>
            <a:srgbClr val="FFFF00"/>
          </a:solidFill>
          <a:ln>
            <a:solidFill>
              <a:schemeClr val="dk1"/>
            </a:solidFill>
            <a:prstDash val="sysDash"/>
          </a:ln>
        </p:spPr>
        <p:txBody>
          <a:bodyPr wrap="square" rtlCol="0">
            <a:spAutoFit/>
          </a:bodyPr>
          <a:lstStyle/>
          <a:p>
            <a:pPr marL="285750" indent="-285750" algn="jus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東日本大震災では最大約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万人の避難者が発生しているが、津波被災した沿岸市町村の避難者が大部分を占めると考えられる。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避難所外の避難先としては知人・親戚宅、宿泊施設、車中泊などが考えられる。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避難者数の想定により、物資や避難所スペースの確保などの取組につなげる。</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観光客、帰省者などの考慮も検討。</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4" name="正方形/長方形 53">
            <a:extLst>
              <a:ext uri="{FF2B5EF4-FFF2-40B4-BE49-F238E27FC236}">
                <a16:creationId xmlns:a16="http://schemas.microsoft.com/office/drawing/2014/main" id="{5B4D1C36-3903-4537-BBE0-B54069DDF01C}"/>
              </a:ext>
            </a:extLst>
          </p:cNvPr>
          <p:cNvSpPr/>
          <p:nvPr/>
        </p:nvSpPr>
        <p:spPr>
          <a:xfrm>
            <a:off x="1709191" y="1688990"/>
            <a:ext cx="1466614" cy="414595"/>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5" name="スクロール: 横 54">
            <a:extLst>
              <a:ext uri="{FF2B5EF4-FFF2-40B4-BE49-F238E27FC236}">
                <a16:creationId xmlns:a16="http://schemas.microsoft.com/office/drawing/2014/main" id="{3DCD2B10-B3EA-48C8-8F31-B14820A7080B}"/>
              </a:ext>
            </a:extLst>
          </p:cNvPr>
          <p:cNvSpPr/>
          <p:nvPr/>
        </p:nvSpPr>
        <p:spPr>
          <a:xfrm>
            <a:off x="2177519" y="2128516"/>
            <a:ext cx="1630810"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52" name="正方形/長方形 51">
            <a:extLst>
              <a:ext uri="{FF2B5EF4-FFF2-40B4-BE49-F238E27FC236}">
                <a16:creationId xmlns:a16="http://schemas.microsoft.com/office/drawing/2014/main" id="{13A913F7-CA30-4203-8B6D-C32E53B9595B}"/>
              </a:ext>
            </a:extLst>
          </p:cNvPr>
          <p:cNvSpPr/>
          <p:nvPr/>
        </p:nvSpPr>
        <p:spPr>
          <a:xfrm>
            <a:off x="6894917" y="3254396"/>
            <a:ext cx="2062716" cy="316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焼失棟数も含む。</a:t>
            </a:r>
          </a:p>
        </p:txBody>
      </p:sp>
      <p:sp>
        <p:nvSpPr>
          <p:cNvPr id="53" name="正方形/長方形 52">
            <a:extLst>
              <a:ext uri="{FF2B5EF4-FFF2-40B4-BE49-F238E27FC236}">
                <a16:creationId xmlns:a16="http://schemas.microsoft.com/office/drawing/2014/main" id="{7F95C98A-B16B-4C0B-B37B-5EA3592CF738}"/>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369178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C8D24-5661-D136-2904-F347CF0C618B}"/>
            </a:ext>
          </a:extLst>
        </p:cNvPr>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806582F3-1A2F-9B65-363F-7CC63B36855B}"/>
              </a:ext>
            </a:extLst>
          </p:cNvPr>
          <p:cNvSpPr/>
          <p:nvPr/>
        </p:nvSpPr>
        <p:spPr>
          <a:xfrm>
            <a:off x="369344" y="3177983"/>
            <a:ext cx="4853383" cy="2092445"/>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832F48B-E996-6483-D3A6-59B8393405F4}"/>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F664BBEB-FB1A-E27B-462A-B6D3DDDE3441}"/>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50</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3E7A3A4E-2A71-3FE0-4CF7-3D3DC5DE8D24}"/>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 </a:t>
            </a:r>
            <a:r>
              <a:rPr kumimoji="1" lang="ja-JP" altLang="en-US" dirty="0">
                <a:solidFill>
                  <a:schemeClr val="tx1"/>
                </a:solidFill>
                <a:latin typeface="Meiryo UI" panose="020B0604030504040204" pitchFamily="50" charset="-128"/>
                <a:ea typeface="Meiryo UI" panose="020B0604030504040204" pitchFamily="50" charset="-128"/>
              </a:rPr>
              <a:t>生活への影響</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26EF7BF-1B2B-A575-7A71-D41E1B2DDABE}"/>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4.2</a:t>
            </a:r>
            <a:r>
              <a:rPr kumimoji="1" lang="ja-JP" altLang="en-US" dirty="0">
                <a:solidFill>
                  <a:schemeClr val="tx1"/>
                </a:solidFill>
                <a:latin typeface="Meiryo UI" panose="020B0604030504040204" pitchFamily="50" charset="-128"/>
                <a:ea typeface="Meiryo UI" panose="020B0604030504040204" pitchFamily="50" charset="-128"/>
              </a:rPr>
              <a:t> 要配慮者数</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CC7C0BB-087D-01DF-D168-CF42FA3C859E}"/>
              </a:ext>
            </a:extLst>
          </p:cNvPr>
          <p:cNvSpPr txBox="1"/>
          <p:nvPr/>
        </p:nvSpPr>
        <p:spPr>
          <a:xfrm>
            <a:off x="805615" y="4993429"/>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要配慮者数予測フロー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grpSp>
        <p:nvGrpSpPr>
          <p:cNvPr id="66" name="グループ化 65">
            <a:extLst>
              <a:ext uri="{FF2B5EF4-FFF2-40B4-BE49-F238E27FC236}">
                <a16:creationId xmlns:a16="http://schemas.microsoft.com/office/drawing/2014/main" id="{1BF67988-F322-208E-9BB7-258075F31740}"/>
              </a:ext>
            </a:extLst>
          </p:cNvPr>
          <p:cNvGrpSpPr/>
          <p:nvPr/>
        </p:nvGrpSpPr>
        <p:grpSpPr>
          <a:xfrm>
            <a:off x="629341" y="3284592"/>
            <a:ext cx="4393918" cy="1539163"/>
            <a:chOff x="250679" y="2291809"/>
            <a:chExt cx="4118148" cy="1539163"/>
          </a:xfrm>
        </p:grpSpPr>
        <p:sp>
          <p:nvSpPr>
            <p:cNvPr id="10" name="テキスト ボックス 9">
              <a:extLst>
                <a:ext uri="{FF2B5EF4-FFF2-40B4-BE49-F238E27FC236}">
                  <a16:creationId xmlns:a16="http://schemas.microsoft.com/office/drawing/2014/main" id="{4CBCEC54-835A-E804-A63D-E9C201C8C1B2}"/>
                </a:ext>
              </a:extLst>
            </p:cNvPr>
            <p:cNvSpPr txBox="1"/>
            <p:nvPr/>
          </p:nvSpPr>
          <p:spPr>
            <a:xfrm>
              <a:off x="250679" y="2291809"/>
              <a:ext cx="2784621"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避難所避難者数</a:t>
              </a:r>
            </a:p>
          </p:txBody>
        </p:sp>
        <p:sp>
          <p:nvSpPr>
            <p:cNvPr id="11" name="テキスト ボックス 10">
              <a:extLst>
                <a:ext uri="{FF2B5EF4-FFF2-40B4-BE49-F238E27FC236}">
                  <a16:creationId xmlns:a16="http://schemas.microsoft.com/office/drawing/2014/main" id="{D77D5F57-62F0-E8C3-12A6-E6FB23480753}"/>
                </a:ext>
              </a:extLst>
            </p:cNvPr>
            <p:cNvSpPr txBox="1"/>
            <p:nvPr/>
          </p:nvSpPr>
          <p:spPr>
            <a:xfrm>
              <a:off x="250679" y="3492418"/>
              <a:ext cx="2784621"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避難所に避難する要配慮者数</a:t>
              </a:r>
            </a:p>
          </p:txBody>
        </p:sp>
        <p:sp>
          <p:nvSpPr>
            <p:cNvPr id="12" name="テキスト ボックス 11">
              <a:extLst>
                <a:ext uri="{FF2B5EF4-FFF2-40B4-BE49-F238E27FC236}">
                  <a16:creationId xmlns:a16="http://schemas.microsoft.com/office/drawing/2014/main" id="{BBFD3065-5E69-BBBF-A7BA-919E1E3D4940}"/>
                </a:ext>
              </a:extLst>
            </p:cNvPr>
            <p:cNvSpPr txBox="1"/>
            <p:nvPr/>
          </p:nvSpPr>
          <p:spPr>
            <a:xfrm>
              <a:off x="2109115" y="2893150"/>
              <a:ext cx="2259712" cy="33855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各要配慮者の人口比率</a:t>
              </a:r>
            </a:p>
          </p:txBody>
        </p:sp>
        <p:cxnSp>
          <p:nvCxnSpPr>
            <p:cNvPr id="13" name="直線矢印コネクタ 12">
              <a:extLst>
                <a:ext uri="{FF2B5EF4-FFF2-40B4-BE49-F238E27FC236}">
                  <a16:creationId xmlns:a16="http://schemas.microsoft.com/office/drawing/2014/main" id="{12515E82-4136-49C2-B9E3-99CD3D7A9F72}"/>
                </a:ext>
              </a:extLst>
            </p:cNvPr>
            <p:cNvCxnSpPr>
              <a:cxnSpLocks/>
              <a:stCxn id="10" idx="2"/>
              <a:endCxn id="11" idx="0"/>
            </p:cNvCxnSpPr>
            <p:nvPr/>
          </p:nvCxnSpPr>
          <p:spPr>
            <a:xfrm>
              <a:off x="1642990" y="2630363"/>
              <a:ext cx="0" cy="862055"/>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FA604017-219E-9F9E-99F0-279EF21AE2A1}"/>
                </a:ext>
              </a:extLst>
            </p:cNvPr>
            <p:cNvCxnSpPr>
              <a:cxnSpLocks/>
              <a:stCxn id="12" idx="1"/>
            </p:cNvCxnSpPr>
            <p:nvPr/>
          </p:nvCxnSpPr>
          <p:spPr>
            <a:xfrm flipH="1" flipV="1">
              <a:off x="1642990" y="3047039"/>
              <a:ext cx="466124"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grpSp>
      <p:graphicFrame>
        <p:nvGraphicFramePr>
          <p:cNvPr id="3" name="表 2">
            <a:extLst>
              <a:ext uri="{FF2B5EF4-FFF2-40B4-BE49-F238E27FC236}">
                <a16:creationId xmlns:a16="http://schemas.microsoft.com/office/drawing/2014/main" id="{41E4B151-DCC2-066B-D0C3-160C85236389}"/>
              </a:ext>
            </a:extLst>
          </p:cNvPr>
          <p:cNvGraphicFramePr>
            <a:graphicFrameLocks noGrp="1"/>
          </p:cNvGraphicFramePr>
          <p:nvPr>
            <p:extLst>
              <p:ext uri="{D42A27DB-BD31-4B8C-83A1-F6EECF244321}">
                <p14:modId xmlns:p14="http://schemas.microsoft.com/office/powerpoint/2010/main" val="1814098618"/>
              </p:ext>
            </p:extLst>
          </p:nvPr>
        </p:nvGraphicFramePr>
        <p:xfrm>
          <a:off x="5586339" y="3171118"/>
          <a:ext cx="2784622" cy="2966720"/>
        </p:xfrm>
        <a:graphic>
          <a:graphicData uri="http://schemas.openxmlformats.org/drawingml/2006/table">
            <a:tbl>
              <a:tblPr firstRow="1" bandRow="1">
                <a:tableStyleId>{93296810-A885-4BE3-A3E7-6D5BEEA58F35}</a:tableStyleId>
              </a:tblPr>
              <a:tblGrid>
                <a:gridCol w="2784622">
                  <a:extLst>
                    <a:ext uri="{9D8B030D-6E8A-4147-A177-3AD203B41FA5}">
                      <a16:colId xmlns:a16="http://schemas.microsoft.com/office/drawing/2014/main" val="3268882655"/>
                    </a:ext>
                  </a:extLst>
                </a:gridCol>
              </a:tblGrid>
              <a:tr h="370840">
                <a:tc>
                  <a:txBody>
                    <a:bodyPr/>
                    <a:lstStyle/>
                    <a:p>
                      <a:pPr algn="ctr"/>
                      <a:r>
                        <a:rPr kumimoji="1" lang="ja-JP" altLang="ja-JP" sz="1400" b="1" kern="1200" dirty="0">
                          <a:solidFill>
                            <a:schemeClr val="lt1"/>
                          </a:solidFill>
                          <a:effectLst/>
                          <a:latin typeface="Meiryo UI" panose="020B0604030504040204" pitchFamily="50" charset="-128"/>
                          <a:ea typeface="Meiryo UI" panose="020B0604030504040204" pitchFamily="50" charset="-128"/>
                        </a:rPr>
                        <a:t>対象とする要配慮者</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809815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x-none" altLang="ja-JP" sz="1400" kern="1200" dirty="0">
                          <a:solidFill>
                            <a:schemeClr val="dk1"/>
                          </a:solidFill>
                          <a:effectLst/>
                          <a:latin typeface="Meiryo UI" panose="020B0604030504040204" pitchFamily="50" charset="-128"/>
                          <a:ea typeface="Meiryo UI" panose="020B0604030504040204" pitchFamily="50" charset="-128"/>
                        </a:rPr>
                        <a:t>65</a:t>
                      </a:r>
                      <a:r>
                        <a:rPr kumimoji="1" lang="ja-JP" altLang="ja-JP" sz="1400" kern="1200" dirty="0">
                          <a:solidFill>
                            <a:schemeClr val="dk1"/>
                          </a:solidFill>
                          <a:effectLst/>
                          <a:latin typeface="Meiryo UI" panose="020B0604030504040204" pitchFamily="50" charset="-128"/>
                          <a:ea typeface="Meiryo UI" panose="020B0604030504040204" pitchFamily="50" charset="-128"/>
                        </a:rPr>
                        <a:t>歳以上の単身高齢者</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288666733"/>
                  </a:ext>
                </a:extLst>
              </a:tr>
              <a:tr h="370840">
                <a:tc>
                  <a:txBody>
                    <a:bodyPr/>
                    <a:lstStyle/>
                    <a:p>
                      <a:pPr algn="ctr"/>
                      <a:r>
                        <a:rPr kumimoji="1" lang="x-none" altLang="ja-JP" sz="1400" kern="1200" dirty="0">
                          <a:solidFill>
                            <a:schemeClr val="dk1"/>
                          </a:solidFill>
                          <a:effectLst/>
                          <a:latin typeface="Meiryo UI" panose="020B0604030504040204" pitchFamily="50" charset="-128"/>
                          <a:ea typeface="Meiryo UI" panose="020B0604030504040204" pitchFamily="50" charset="-128"/>
                        </a:rPr>
                        <a:t>5</a:t>
                      </a:r>
                      <a:r>
                        <a:rPr kumimoji="1" lang="ja-JP" altLang="ja-JP" sz="1400" kern="1200" dirty="0">
                          <a:solidFill>
                            <a:schemeClr val="dk1"/>
                          </a:solidFill>
                          <a:effectLst/>
                          <a:latin typeface="Meiryo UI" panose="020B0604030504040204" pitchFamily="50" charset="-128"/>
                          <a:ea typeface="Meiryo UI" panose="020B0604030504040204" pitchFamily="50" charset="-128"/>
                        </a:rPr>
                        <a:t>歳未満の乳幼児</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961515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eiryo UI" panose="020B0604030504040204" pitchFamily="50" charset="-128"/>
                          <a:ea typeface="Meiryo UI" panose="020B0604030504040204" pitchFamily="50" charset="-128"/>
                        </a:rPr>
                        <a:t>身体障</a:t>
                      </a:r>
                      <a:r>
                        <a:rPr kumimoji="1" lang="ja-JP" altLang="en-US" sz="1400" kern="1200" dirty="0">
                          <a:solidFill>
                            <a:schemeClr val="dk1"/>
                          </a:solidFill>
                          <a:effectLst/>
                          <a:latin typeface="Meiryo UI" panose="020B0604030504040204" pitchFamily="50" charset="-128"/>
                          <a:ea typeface="Meiryo UI" panose="020B0604030504040204" pitchFamily="50" charset="-128"/>
                        </a:rPr>
                        <a:t>がい</a:t>
                      </a:r>
                      <a:r>
                        <a:rPr kumimoji="1" lang="ja-JP" altLang="ja-JP" sz="1400" kern="1200" dirty="0">
                          <a:solidFill>
                            <a:schemeClr val="dk1"/>
                          </a:solidFill>
                          <a:effectLst/>
                          <a:latin typeface="Meiryo UI" panose="020B0604030504040204" pitchFamily="50" charset="-128"/>
                          <a:ea typeface="Meiryo UI" panose="020B0604030504040204" pitchFamily="50" charset="-128"/>
                        </a:rPr>
                        <a:t>者</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79081725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eiryo UI" panose="020B0604030504040204" pitchFamily="50" charset="-128"/>
                          <a:ea typeface="Meiryo UI" panose="020B0604030504040204" pitchFamily="50" charset="-128"/>
                        </a:rPr>
                        <a:t>精神障</a:t>
                      </a:r>
                      <a:r>
                        <a:rPr kumimoji="1" lang="ja-JP" altLang="en-US" sz="1400" kern="1200" dirty="0">
                          <a:solidFill>
                            <a:schemeClr val="dk1"/>
                          </a:solidFill>
                          <a:effectLst/>
                          <a:latin typeface="Meiryo UI" panose="020B0604030504040204" pitchFamily="50" charset="-128"/>
                          <a:ea typeface="Meiryo UI" panose="020B0604030504040204" pitchFamily="50" charset="-128"/>
                        </a:rPr>
                        <a:t>がい</a:t>
                      </a:r>
                      <a:r>
                        <a:rPr kumimoji="1" lang="ja-JP" altLang="ja-JP" sz="1400" kern="1200" dirty="0">
                          <a:solidFill>
                            <a:schemeClr val="dk1"/>
                          </a:solidFill>
                          <a:effectLst/>
                          <a:latin typeface="Meiryo UI" panose="020B0604030504040204" pitchFamily="50" charset="-128"/>
                          <a:ea typeface="Meiryo UI" panose="020B0604030504040204" pitchFamily="50" charset="-128"/>
                        </a:rPr>
                        <a:t>者</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868064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eiryo UI" panose="020B0604030504040204" pitchFamily="50" charset="-128"/>
                          <a:ea typeface="Meiryo UI" panose="020B0604030504040204" pitchFamily="50" charset="-128"/>
                        </a:rPr>
                        <a:t>要介護認定者（要支援者を除く）</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1337192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eiryo UI" panose="020B0604030504040204" pitchFamily="50" charset="-128"/>
                          <a:ea typeface="Meiryo UI" panose="020B0604030504040204" pitchFamily="50" charset="-128"/>
                        </a:rPr>
                        <a:t>難病患者</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725979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eiryo UI" panose="020B0604030504040204" pitchFamily="50" charset="-128"/>
                          <a:ea typeface="Meiryo UI" panose="020B0604030504040204" pitchFamily="50" charset="-128"/>
                        </a:rPr>
                        <a:t>外国人</a:t>
                      </a:r>
                      <a:endParaRPr kumimoji="1" lang="ja-JP" altLang="ja-JP" sz="1400" kern="1200" dirty="0">
                        <a:solidFill>
                          <a:schemeClr val="dk1"/>
                        </a:solidFill>
                        <a:effectLst/>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78699457"/>
                  </a:ext>
                </a:extLst>
              </a:tr>
            </a:tbl>
          </a:graphicData>
        </a:graphic>
      </p:graphicFrame>
      <p:sp>
        <p:nvSpPr>
          <p:cNvPr id="16" name="正方形/長方形 15">
            <a:extLst>
              <a:ext uri="{FF2B5EF4-FFF2-40B4-BE49-F238E27FC236}">
                <a16:creationId xmlns:a16="http://schemas.microsoft.com/office/drawing/2014/main" id="{6F8E4B50-A431-4F10-A94E-468C1DAD05B9}"/>
              </a:ext>
            </a:extLst>
          </p:cNvPr>
          <p:cNvSpPr/>
          <p:nvPr/>
        </p:nvSpPr>
        <p:spPr>
          <a:xfrm>
            <a:off x="512767" y="3215710"/>
            <a:ext cx="3204242" cy="500548"/>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スクロール: 横 17">
            <a:extLst>
              <a:ext uri="{FF2B5EF4-FFF2-40B4-BE49-F238E27FC236}">
                <a16:creationId xmlns:a16="http://schemas.microsoft.com/office/drawing/2014/main" id="{59D302C9-4ABF-4C75-AD80-DFB6A5B54C24}"/>
              </a:ext>
            </a:extLst>
          </p:cNvPr>
          <p:cNvSpPr/>
          <p:nvPr/>
        </p:nvSpPr>
        <p:spPr>
          <a:xfrm>
            <a:off x="3097530" y="2975114"/>
            <a:ext cx="2446039"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建替え促進等による建物被害を変化により避難者数も変化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9" name="四角形: 角を丸くする 4">
            <a:extLst>
              <a:ext uri="{FF2B5EF4-FFF2-40B4-BE49-F238E27FC236}">
                <a16:creationId xmlns:a16="http://schemas.microsoft.com/office/drawing/2014/main" id="{8BF243FA-9C92-404A-8621-5F1ED04AB630}"/>
              </a:ext>
            </a:extLst>
          </p:cNvPr>
          <p:cNvSpPr/>
          <p:nvPr/>
        </p:nvSpPr>
        <p:spPr>
          <a:xfrm>
            <a:off x="380010" y="1164072"/>
            <a:ext cx="8290590" cy="1533239"/>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algn="l"/>
            <a:r>
              <a:rPr lang="ja-JP" altLang="en-US" sz="1800" b="0" i="0" u="none" strike="noStrike" baseline="0" dirty="0">
                <a:latin typeface="Meiryo UI" panose="020B0604030504040204" pitchFamily="50" charset="-128"/>
                <a:ea typeface="Meiryo UI" panose="020B0604030504040204" pitchFamily="50" charset="-128"/>
              </a:rPr>
              <a:t>避難所避難者数の内訳として、</a:t>
            </a:r>
            <a:r>
              <a:rPr lang="ja-JP" altLang="en-US" sz="1800" b="0" i="0" u="none" strike="noStrike" baseline="0" dirty="0">
                <a:solidFill>
                  <a:srgbClr val="FF0000"/>
                </a:solidFill>
                <a:latin typeface="Meiryo UI" panose="020B0604030504040204" pitchFamily="50" charset="-128"/>
                <a:ea typeface="Meiryo UI" panose="020B0604030504040204" pitchFamily="50" charset="-128"/>
              </a:rPr>
              <a:t>全人口に対する要配慮者数の人口比率</a:t>
            </a:r>
            <a:r>
              <a:rPr lang="ja-JP" altLang="en-US" sz="1800" b="0" i="0" u="none" strike="noStrike" baseline="0" dirty="0">
                <a:latin typeface="Meiryo UI" panose="020B0604030504040204" pitchFamily="50" charset="-128"/>
                <a:ea typeface="Meiryo UI" panose="020B0604030504040204" pitchFamily="50" charset="-128"/>
              </a:rPr>
              <a:t>より、避難所に避難する要配慮者数を算出。</a:t>
            </a:r>
            <a:endParaRPr lang="en-US" altLang="ja-JP" sz="1800" b="0" i="0" u="none" strike="noStrike" baseline="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ja-JP" sz="1700" kern="100" dirty="0">
                <a:effectLst/>
                <a:latin typeface="Meiryo UI" panose="020B0604030504040204" pitchFamily="50" charset="-128"/>
                <a:ea typeface="Meiryo UI" panose="020B0604030504040204" pitchFamily="50" charset="-128"/>
                <a:cs typeface="Times New Roman" panose="02020603050405020304" pitchFamily="18" charset="0"/>
              </a:rPr>
              <a:t>（避難所に避難する要配慮者数）＝（避難所避難者数）</a:t>
            </a:r>
            <a:r>
              <a:rPr lang="x-none" altLang="ja-JP" sz="17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700" kern="100" dirty="0">
                <a:effectLst/>
                <a:latin typeface="Meiryo UI" panose="020B0604030504040204" pitchFamily="50" charset="-128"/>
                <a:ea typeface="Meiryo UI" panose="020B0604030504040204" pitchFamily="50" charset="-128"/>
                <a:cs typeface="Times New Roman" panose="02020603050405020304" pitchFamily="18" charset="0"/>
              </a:rPr>
              <a:t>（各要配慮者の人口比率）</a:t>
            </a:r>
            <a:endParaRPr lang="en-US" altLang="ja-JP" sz="1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x-none"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避難所避難者数の内数として算出</a:t>
            </a:r>
          </a:p>
          <a:p>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D0CA37A3-CCAB-433A-A8D9-72EF86B9A6A7}"/>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191843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36DB2-C1F0-8075-917D-34661129534F}"/>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83B1EFD6-9421-3C64-D575-B5B6A70A5742}"/>
              </a:ext>
            </a:extLst>
          </p:cNvPr>
          <p:cNvSpPr/>
          <p:nvPr/>
        </p:nvSpPr>
        <p:spPr>
          <a:xfrm>
            <a:off x="220795" y="3098005"/>
            <a:ext cx="4181924" cy="3351902"/>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7350BEB-7971-11A9-5A51-AC80246A205A}"/>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C8F7ABDB-CDE4-B504-79A0-2B2D60AEBB11}"/>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51</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BFD6944D-AA9A-0EF7-6025-37F1259A34F7}"/>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 </a:t>
            </a:r>
            <a:r>
              <a:rPr kumimoji="1" lang="ja-JP" altLang="en-US" dirty="0">
                <a:solidFill>
                  <a:schemeClr val="tx1"/>
                </a:solidFill>
                <a:latin typeface="Meiryo UI" panose="020B0604030504040204" pitchFamily="50" charset="-128"/>
                <a:ea typeface="Meiryo UI" panose="020B0604030504040204" pitchFamily="50" charset="-128"/>
              </a:rPr>
              <a:t>生活への影響</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ADF4FE25-090C-0CD5-310B-E50D127B047D}"/>
              </a:ext>
            </a:extLst>
          </p:cNvPr>
          <p:cNvSpPr/>
          <p:nvPr/>
        </p:nvSpPr>
        <p:spPr>
          <a:xfrm>
            <a:off x="220794" y="727498"/>
            <a:ext cx="1927723"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4.5</a:t>
            </a:r>
            <a:r>
              <a:rPr kumimoji="1" lang="ja-JP" altLang="en-US" dirty="0">
                <a:solidFill>
                  <a:schemeClr val="tx1"/>
                </a:solidFill>
                <a:latin typeface="Meiryo UI" panose="020B0604030504040204" pitchFamily="50" charset="-128"/>
                <a:ea typeface="Meiryo UI" panose="020B0604030504040204" pitchFamily="50" charset="-128"/>
              </a:rPr>
              <a:t> 帰宅困難者</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DB1CE7A-61B4-8292-150B-2C7E45401072}"/>
              </a:ext>
            </a:extLst>
          </p:cNvPr>
          <p:cNvSpPr txBox="1"/>
          <p:nvPr/>
        </p:nvSpPr>
        <p:spPr>
          <a:xfrm>
            <a:off x="321337" y="6148412"/>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帰宅困難者予測フロー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pic>
        <p:nvPicPr>
          <p:cNvPr id="5" name="図 1">
            <a:extLst>
              <a:ext uri="{FF2B5EF4-FFF2-40B4-BE49-F238E27FC236}">
                <a16:creationId xmlns:a16="http://schemas.microsoft.com/office/drawing/2014/main" id="{0641C561-1FF3-5EF0-F619-2EBD0C0E0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651" y="3132584"/>
            <a:ext cx="4386908" cy="213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0CA132BD-D5C9-DB2C-E3E4-43E812D5A88F}"/>
              </a:ext>
            </a:extLst>
          </p:cNvPr>
          <p:cNvSpPr txBox="1"/>
          <p:nvPr/>
        </p:nvSpPr>
        <p:spPr>
          <a:xfrm>
            <a:off x="4445185" y="5264865"/>
            <a:ext cx="4471840"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東日本大震災発災当日における外出距離別の当日帰宅困難率</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（代表交通手段が鉄道の場合を抽出して分析したもの）</a:t>
            </a:r>
            <a:endParaRPr lang="en-US" altLang="ja-JP"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AD842939-AE1D-8D4E-60F6-8F5DE54C3E35}"/>
              </a:ext>
            </a:extLst>
          </p:cNvPr>
          <p:cNvSpPr/>
          <p:nvPr/>
        </p:nvSpPr>
        <p:spPr>
          <a:xfrm>
            <a:off x="220794" y="1340413"/>
            <a:ext cx="8653765" cy="156050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Clr>
                <a:schemeClr val="tx1"/>
              </a:buClr>
              <a:buFont typeface="Wingdings" panose="05000000000000000000" pitchFamily="2" charset="2"/>
              <a:buChar char="l"/>
            </a:pPr>
            <a:r>
              <a:rPr lang="ja-JP" altLang="en-US" sz="1800" i="0" u="none" strike="noStrike" baseline="0" dirty="0">
                <a:latin typeface="Meiryo UI" panose="020B0604030504040204" pitchFamily="50" charset="-128"/>
                <a:ea typeface="Meiryo UI" panose="020B0604030504040204" pitchFamily="50" charset="-128"/>
              </a:rPr>
              <a:t>帰宅困難者は、</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居住ゾーンの外へ外出している人</a:t>
            </a:r>
            <a:r>
              <a:rPr lang="ja-JP" altLang="en-US" sz="1800" i="0" u="none" strike="noStrike" baseline="0" dirty="0">
                <a:latin typeface="Meiryo UI" panose="020B0604030504040204" pitchFamily="50" charset="-128"/>
                <a:ea typeface="Meiryo UI" panose="020B0604030504040204" pitchFamily="50" charset="-128"/>
              </a:rPr>
              <a:t>を把握し</a:t>
            </a:r>
            <a:r>
              <a:rPr lang="ja-JP" altLang="en-US" sz="1800" b="0" i="0" u="none" strike="noStrike" baseline="0" dirty="0">
                <a:latin typeface="Meiryo UI" panose="020B0604030504040204" pitchFamily="50" charset="-128"/>
                <a:ea typeface="Meiryo UI" panose="020B0604030504040204" pitchFamily="50" charset="-128"/>
              </a:rPr>
              <a:t>、</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自宅までの距離</a:t>
            </a:r>
            <a:r>
              <a:rPr lang="ja-JP" altLang="en-US" dirty="0">
                <a:solidFill>
                  <a:srgbClr val="FF0000"/>
                </a:solidFill>
                <a:latin typeface="Meiryo UI" panose="020B0604030504040204" pitchFamily="50" charset="-128"/>
                <a:ea typeface="Meiryo UI" panose="020B0604030504040204" pitchFamily="50" charset="-128"/>
              </a:rPr>
              <a:t>に応じた</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帰宅困難</a:t>
            </a:r>
            <a:r>
              <a:rPr lang="ja-JP" altLang="en-US" dirty="0">
                <a:solidFill>
                  <a:srgbClr val="FF0000"/>
                </a:solidFill>
                <a:latin typeface="Meiryo UI" panose="020B0604030504040204" pitchFamily="50" charset="-128"/>
                <a:ea typeface="Meiryo UI" panose="020B0604030504040204" pitchFamily="50" charset="-128"/>
              </a:rPr>
              <a:t>割合</a:t>
            </a:r>
            <a:r>
              <a:rPr lang="ja-JP" altLang="en-US" dirty="0">
                <a:latin typeface="Meiryo UI" panose="020B0604030504040204" pitchFamily="50" charset="-128"/>
                <a:ea typeface="Meiryo UI" panose="020B0604030504040204" pitchFamily="50" charset="-128"/>
              </a:rPr>
              <a:t>を適用し</a:t>
            </a:r>
            <a:r>
              <a:rPr lang="ja-JP" altLang="en-US" sz="1800" b="0" i="0" u="none" strike="noStrike" baseline="0" dirty="0">
                <a:latin typeface="Meiryo UI" panose="020B0604030504040204" pitchFamily="50" charset="-128"/>
                <a:ea typeface="Meiryo UI" panose="020B0604030504040204" pitchFamily="50" charset="-128"/>
              </a:rPr>
              <a:t>、</a:t>
            </a:r>
            <a:r>
              <a:rPr lang="ja-JP" altLang="en-US" sz="1800" i="0" u="none" strike="noStrike" baseline="0" dirty="0">
                <a:latin typeface="Meiryo UI" panose="020B0604030504040204" pitchFamily="50" charset="-128"/>
                <a:ea typeface="Meiryo UI" panose="020B0604030504040204" pitchFamily="50" charset="-128"/>
              </a:rPr>
              <a:t>帰宅困難者数</a:t>
            </a:r>
            <a:r>
              <a:rPr lang="ja-JP" altLang="en-US" sz="1800" b="0" i="0" u="none" strike="noStrike" baseline="0" dirty="0">
                <a:latin typeface="Meiryo UI" panose="020B0604030504040204" pitchFamily="50" charset="-128"/>
                <a:ea typeface="Meiryo UI" panose="020B0604030504040204" pitchFamily="50" charset="-128"/>
              </a:rPr>
              <a:t>を算出。</a:t>
            </a:r>
            <a:endParaRPr lang="en-US" altLang="ja-JP" dirty="0">
              <a:latin typeface="Meiryo UI" panose="020B0604030504040204" pitchFamily="50" charset="-128"/>
              <a:ea typeface="Meiryo UI" panose="020B0604030504040204" pitchFamily="50" charset="-128"/>
            </a:endParaRPr>
          </a:p>
          <a:p>
            <a:pPr algn="l">
              <a:buClr>
                <a:schemeClr val="tx1"/>
              </a:buClr>
            </a:pP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（帰宅困難者数）＝（居住ゾーン外への外出者数）</a:t>
            </a:r>
            <a:r>
              <a:rPr lang="x-none"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（外出距離別帰宅困難率）</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当日帰宅困難率％＝（</a:t>
            </a:r>
            <a:r>
              <a:rPr lang="en-US" altLang="ja-JP" sz="1800" kern="100" dirty="0">
                <a:effectLst/>
                <a:latin typeface="Meiryo UI" panose="020B0604030504040204" pitchFamily="50" charset="-128"/>
                <a:ea typeface="Meiryo UI" panose="020B0604030504040204" pitchFamily="50" charset="-128"/>
              </a:rPr>
              <a:t>0.0218×</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外出距離</a:t>
            </a:r>
            <a:r>
              <a:rPr lang="en-US" altLang="ja-JP" sz="1800" kern="100" dirty="0">
                <a:effectLst/>
                <a:latin typeface="Meiryo UI" panose="020B0604030504040204" pitchFamily="50" charset="-128"/>
                <a:ea typeface="Meiryo UI" panose="020B0604030504040204" pitchFamily="50" charset="-128"/>
              </a:rPr>
              <a:t>km</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800" kern="100" dirty="0">
                <a:effectLst/>
                <a:latin typeface="Meiryo UI" panose="020B0604030504040204" pitchFamily="50" charset="-128"/>
                <a:ea typeface="Meiryo UI" panose="020B0604030504040204" pitchFamily="50" charset="-128"/>
              </a:rPr>
              <a:t>×100</a:t>
            </a:r>
            <a:endPar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grpSp>
        <p:nvGrpSpPr>
          <p:cNvPr id="66" name="グループ化 65">
            <a:extLst>
              <a:ext uri="{FF2B5EF4-FFF2-40B4-BE49-F238E27FC236}">
                <a16:creationId xmlns:a16="http://schemas.microsoft.com/office/drawing/2014/main" id="{C44A5308-A2F8-1A74-8CEA-8E219C9812C3}"/>
              </a:ext>
            </a:extLst>
          </p:cNvPr>
          <p:cNvGrpSpPr/>
          <p:nvPr/>
        </p:nvGrpSpPr>
        <p:grpSpPr>
          <a:xfrm>
            <a:off x="290080" y="3376530"/>
            <a:ext cx="4029111" cy="2635005"/>
            <a:chOff x="250679" y="2291809"/>
            <a:chExt cx="4029111" cy="2635005"/>
          </a:xfrm>
        </p:grpSpPr>
        <p:sp>
          <p:nvSpPr>
            <p:cNvPr id="10" name="テキスト ボックス 9">
              <a:extLst>
                <a:ext uri="{FF2B5EF4-FFF2-40B4-BE49-F238E27FC236}">
                  <a16:creationId xmlns:a16="http://schemas.microsoft.com/office/drawing/2014/main" id="{9B1C3007-E687-FD7B-79CE-06E168531F1C}"/>
                </a:ext>
              </a:extLst>
            </p:cNvPr>
            <p:cNvSpPr txBox="1"/>
            <p:nvPr/>
          </p:nvSpPr>
          <p:spPr>
            <a:xfrm>
              <a:off x="250679" y="2291809"/>
              <a:ext cx="2784621"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各市町村における流入者数の想定</a:t>
              </a:r>
            </a:p>
          </p:txBody>
        </p:sp>
        <p:sp>
          <p:nvSpPr>
            <p:cNvPr id="11" name="テキスト ボックス 10">
              <a:extLst>
                <a:ext uri="{FF2B5EF4-FFF2-40B4-BE49-F238E27FC236}">
                  <a16:creationId xmlns:a16="http://schemas.microsoft.com/office/drawing/2014/main" id="{D6381BE4-B58B-D7E4-62C6-49916F41E012}"/>
                </a:ext>
              </a:extLst>
            </p:cNvPr>
            <p:cNvSpPr txBox="1"/>
            <p:nvPr/>
          </p:nvSpPr>
          <p:spPr>
            <a:xfrm>
              <a:off x="250679" y="3492418"/>
              <a:ext cx="2784621" cy="523220"/>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自宅（のある市町村）までの</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距離別滞留者数の想定</a:t>
              </a:r>
            </a:p>
          </p:txBody>
        </p:sp>
        <p:sp>
          <p:nvSpPr>
            <p:cNvPr id="12" name="テキスト ボックス 11">
              <a:extLst>
                <a:ext uri="{FF2B5EF4-FFF2-40B4-BE49-F238E27FC236}">
                  <a16:creationId xmlns:a16="http://schemas.microsoft.com/office/drawing/2014/main" id="{074AAAE8-191E-F84B-65C7-D82DB7CC2718}"/>
                </a:ext>
              </a:extLst>
            </p:cNvPr>
            <p:cNvSpPr txBox="1"/>
            <p:nvPr/>
          </p:nvSpPr>
          <p:spPr>
            <a:xfrm>
              <a:off x="2109116" y="2762525"/>
              <a:ext cx="2170674" cy="523220"/>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地震の影響による交通機関の停止範囲の想定</a:t>
              </a:r>
            </a:p>
          </p:txBody>
        </p:sp>
        <p:cxnSp>
          <p:nvCxnSpPr>
            <p:cNvPr id="13" name="直線矢印コネクタ 12">
              <a:extLst>
                <a:ext uri="{FF2B5EF4-FFF2-40B4-BE49-F238E27FC236}">
                  <a16:creationId xmlns:a16="http://schemas.microsoft.com/office/drawing/2014/main" id="{87D9741F-5A39-9A90-2EB3-E105D2746094}"/>
                </a:ext>
              </a:extLst>
            </p:cNvPr>
            <p:cNvCxnSpPr>
              <a:cxnSpLocks/>
              <a:stCxn id="10" idx="2"/>
              <a:endCxn id="11" idx="0"/>
            </p:cNvCxnSpPr>
            <p:nvPr/>
          </p:nvCxnSpPr>
          <p:spPr>
            <a:xfrm>
              <a:off x="1642990" y="2599586"/>
              <a:ext cx="0" cy="892832"/>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BCFB77DA-8FCF-45B6-275A-E6EC40B24052}"/>
                </a:ext>
              </a:extLst>
            </p:cNvPr>
            <p:cNvCxnSpPr>
              <a:cxnSpLocks/>
              <a:stCxn id="12" idx="1"/>
            </p:cNvCxnSpPr>
            <p:nvPr/>
          </p:nvCxnSpPr>
          <p:spPr>
            <a:xfrm flipH="1">
              <a:off x="1656399" y="3024135"/>
              <a:ext cx="452717"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A14AC618-72CD-026E-5599-32744CB8D3F4}"/>
                </a:ext>
              </a:extLst>
            </p:cNvPr>
            <p:cNvSpPr txBox="1"/>
            <p:nvPr/>
          </p:nvSpPr>
          <p:spPr>
            <a:xfrm>
              <a:off x="2109116" y="4163843"/>
              <a:ext cx="2170674"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帰宅困難者割合の想定</a:t>
              </a:r>
            </a:p>
          </p:txBody>
        </p:sp>
        <p:sp>
          <p:nvSpPr>
            <p:cNvPr id="16" name="テキスト ボックス 15">
              <a:extLst>
                <a:ext uri="{FF2B5EF4-FFF2-40B4-BE49-F238E27FC236}">
                  <a16:creationId xmlns:a16="http://schemas.microsoft.com/office/drawing/2014/main" id="{AB6C99EC-6F27-BC52-C0A6-8E6745EA5FA3}"/>
                </a:ext>
              </a:extLst>
            </p:cNvPr>
            <p:cNvSpPr txBox="1"/>
            <p:nvPr/>
          </p:nvSpPr>
          <p:spPr>
            <a:xfrm>
              <a:off x="250679" y="4619037"/>
              <a:ext cx="2784621"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帰宅困難者数の想定</a:t>
              </a:r>
            </a:p>
          </p:txBody>
        </p:sp>
        <p:cxnSp>
          <p:nvCxnSpPr>
            <p:cNvPr id="18" name="直線矢印コネクタ 17">
              <a:extLst>
                <a:ext uri="{FF2B5EF4-FFF2-40B4-BE49-F238E27FC236}">
                  <a16:creationId xmlns:a16="http://schemas.microsoft.com/office/drawing/2014/main" id="{3DF40C8F-C21B-C7B3-2676-B00A0567F594}"/>
                </a:ext>
              </a:extLst>
            </p:cNvPr>
            <p:cNvCxnSpPr>
              <a:cxnSpLocks/>
              <a:stCxn id="11" idx="2"/>
              <a:endCxn id="16" idx="0"/>
            </p:cNvCxnSpPr>
            <p:nvPr/>
          </p:nvCxnSpPr>
          <p:spPr>
            <a:xfrm>
              <a:off x="1642990" y="4015638"/>
              <a:ext cx="0" cy="603399"/>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2B7821C4-6C7E-4E20-D0B7-672F5B96987A}"/>
                </a:ext>
              </a:extLst>
            </p:cNvPr>
            <p:cNvCxnSpPr>
              <a:cxnSpLocks/>
              <a:stCxn id="15" idx="1"/>
            </p:cNvCxnSpPr>
            <p:nvPr/>
          </p:nvCxnSpPr>
          <p:spPr>
            <a:xfrm flipH="1">
              <a:off x="1656399" y="4317732"/>
              <a:ext cx="452717"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grpSp>
      <p:sp>
        <p:nvSpPr>
          <p:cNvPr id="3" name="テキスト ボックス 2">
            <a:extLst>
              <a:ext uri="{FF2B5EF4-FFF2-40B4-BE49-F238E27FC236}">
                <a16:creationId xmlns:a16="http://schemas.microsoft.com/office/drawing/2014/main" id="{AA0F76CA-E788-12FF-856C-BCC5C023285F}"/>
              </a:ext>
            </a:extLst>
          </p:cNvPr>
          <p:cNvSpPr txBox="1"/>
          <p:nvPr/>
        </p:nvSpPr>
        <p:spPr>
          <a:xfrm>
            <a:off x="4503261" y="5871413"/>
            <a:ext cx="4319401" cy="276999"/>
          </a:xfrm>
          <a:prstGeom prst="rect">
            <a:avLst/>
          </a:prstGeom>
          <a:solidFill>
            <a:srgbClr val="FFFF00"/>
          </a:solidFill>
          <a:ln>
            <a:solidFill>
              <a:schemeClr val="dk1"/>
            </a:solidFill>
            <a:prstDash val="sysDash"/>
          </a:ln>
        </p:spPr>
        <p:txBody>
          <a:bodyPr wrap="square" rtlCol="0">
            <a:spAutoFit/>
          </a:bodyPr>
          <a:lstStyle/>
          <a:p>
            <a:r>
              <a:rPr lang="ja-JP" altLang="en-US" sz="1200" dirty="0">
                <a:latin typeface="Meiryo UI" panose="020B0604030504040204" pitchFamily="50" charset="-128"/>
                <a:ea typeface="Meiryo UI" panose="020B0604030504040204" pitchFamily="50" charset="-128"/>
              </a:rPr>
              <a:t>東日本大震災では首都圏において</a:t>
            </a:r>
            <a:r>
              <a:rPr lang="en-US" altLang="ja-JP" sz="1200" dirty="0">
                <a:latin typeface="Meiryo UI" panose="020B0604030504040204" pitchFamily="50" charset="-128"/>
                <a:ea typeface="Meiryo UI" panose="020B0604030504040204" pitchFamily="50" charset="-128"/>
              </a:rPr>
              <a:t>515</a:t>
            </a:r>
            <a:r>
              <a:rPr lang="ja-JP" altLang="en-US" sz="1200" dirty="0">
                <a:latin typeface="Meiryo UI" panose="020B0604030504040204" pitchFamily="50" charset="-128"/>
                <a:ea typeface="Meiryo UI" panose="020B0604030504040204" pitchFamily="50" charset="-128"/>
              </a:rPr>
              <a:t>万人が帰宅困難と推計。</a:t>
            </a:r>
            <a:endParaRPr lang="en-US" altLang="ja-JP" sz="12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16ACD45-E844-4FC5-B78E-0F2017EE0A62}"/>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151570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4578-CB6D-674B-BC31-C010AB5B2C17}"/>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5B93B56-7EC1-F2E3-725B-21D26864EB00}"/>
              </a:ext>
            </a:extLst>
          </p:cNvPr>
          <p:cNvSpPr/>
          <p:nvPr/>
        </p:nvSpPr>
        <p:spPr>
          <a:xfrm>
            <a:off x="345925" y="3084025"/>
            <a:ext cx="5951406" cy="2914813"/>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898E651-7679-2632-2AD7-DF395082EE04}"/>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4FA8EE05-B792-3BB2-7ECE-87BC85C83CA1}"/>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52</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5BD928B8-8DCB-74F8-C035-5DD7383198A7}"/>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 </a:t>
            </a:r>
            <a:r>
              <a:rPr kumimoji="1" lang="ja-JP" altLang="en-US" dirty="0">
                <a:solidFill>
                  <a:schemeClr val="tx1"/>
                </a:solidFill>
                <a:latin typeface="Meiryo UI" panose="020B0604030504040204" pitchFamily="50" charset="-128"/>
                <a:ea typeface="Meiryo UI" panose="020B0604030504040204" pitchFamily="50" charset="-128"/>
              </a:rPr>
              <a:t>生活への影響</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352C01E-632B-13B9-73A0-EC0081373115}"/>
              </a:ext>
            </a:extLst>
          </p:cNvPr>
          <p:cNvSpPr/>
          <p:nvPr/>
        </p:nvSpPr>
        <p:spPr>
          <a:xfrm>
            <a:off x="220795" y="727498"/>
            <a:ext cx="12778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4.4</a:t>
            </a:r>
            <a:r>
              <a:rPr kumimoji="1" lang="ja-JP" altLang="en-US" dirty="0">
                <a:solidFill>
                  <a:schemeClr val="tx1"/>
                </a:solidFill>
                <a:latin typeface="Meiryo UI" panose="020B0604030504040204" pitchFamily="50" charset="-128"/>
                <a:ea typeface="Meiryo UI" panose="020B0604030504040204" pitchFamily="50" charset="-128"/>
              </a:rPr>
              <a:t> 物資</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AADB291-FC99-8509-33FB-B0C7E7E6F1C6}"/>
              </a:ext>
            </a:extLst>
          </p:cNvPr>
          <p:cNvSpPr txBox="1"/>
          <p:nvPr/>
        </p:nvSpPr>
        <p:spPr>
          <a:xfrm>
            <a:off x="1450504" y="5737343"/>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物資の不足量予測フロー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pic>
        <p:nvPicPr>
          <p:cNvPr id="9" name="図 8" descr="テキスト が含まれている画像&#10;&#10;AI によって生成されたコンテンツは間違っている可能性があります。">
            <a:extLst>
              <a:ext uri="{FF2B5EF4-FFF2-40B4-BE49-F238E27FC236}">
                <a16:creationId xmlns:a16="http://schemas.microsoft.com/office/drawing/2014/main" id="{C92F2E88-06F7-EE37-3639-EA74FA8EF8A9}"/>
              </a:ext>
            </a:extLst>
          </p:cNvPr>
          <p:cNvPicPr>
            <a:picLocks noChangeAspect="1"/>
          </p:cNvPicPr>
          <p:nvPr/>
        </p:nvPicPr>
        <p:blipFill>
          <a:blip r:embed="rId2">
            <a:extLst>
              <a:ext uri="{28A0092B-C50C-407E-A947-70E740481C1C}">
                <a14:useLocalDpi xmlns:a14="http://schemas.microsoft.com/office/drawing/2010/main" val="0"/>
              </a:ext>
            </a:extLst>
          </a:blip>
          <a:srcRect b="26403"/>
          <a:stretch/>
        </p:blipFill>
        <p:spPr>
          <a:xfrm>
            <a:off x="555355" y="3202666"/>
            <a:ext cx="5561905" cy="2411162"/>
          </a:xfrm>
          <a:prstGeom prst="rect">
            <a:avLst/>
          </a:prstGeom>
        </p:spPr>
      </p:pic>
      <p:sp>
        <p:nvSpPr>
          <p:cNvPr id="19" name="テキスト ボックス 18">
            <a:extLst>
              <a:ext uri="{FF2B5EF4-FFF2-40B4-BE49-F238E27FC236}">
                <a16:creationId xmlns:a16="http://schemas.microsoft.com/office/drawing/2014/main" id="{0F82AF6B-A6CF-B1AE-C5A9-AD66579FC51C}"/>
              </a:ext>
            </a:extLst>
          </p:cNvPr>
          <p:cNvSpPr txBox="1"/>
          <p:nvPr/>
        </p:nvSpPr>
        <p:spPr>
          <a:xfrm>
            <a:off x="6506761" y="3115014"/>
            <a:ext cx="1058779"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需要量</a:t>
            </a:r>
            <a:endParaRPr lang="en-US" altLang="ja-JP" sz="1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5009FE7-BE83-4312-AA72-ADA67A02C960}"/>
              </a:ext>
            </a:extLst>
          </p:cNvPr>
          <p:cNvSpPr/>
          <p:nvPr/>
        </p:nvSpPr>
        <p:spPr>
          <a:xfrm>
            <a:off x="1003218" y="3141738"/>
            <a:ext cx="1798171" cy="652039"/>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スクロール: 横 12">
            <a:extLst>
              <a:ext uri="{FF2B5EF4-FFF2-40B4-BE49-F238E27FC236}">
                <a16:creationId xmlns:a16="http://schemas.microsoft.com/office/drawing/2014/main" id="{691D76F6-D253-4FF2-8D4D-E6EF0207C214}"/>
              </a:ext>
            </a:extLst>
          </p:cNvPr>
          <p:cNvSpPr/>
          <p:nvPr/>
        </p:nvSpPr>
        <p:spPr>
          <a:xfrm>
            <a:off x="67783" y="2998794"/>
            <a:ext cx="1277807" cy="454161"/>
          </a:xfrm>
          <a:prstGeom prst="horizontalScroll">
            <a:avLst>
              <a:gd name="adj" fmla="val 7379"/>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建替え促進等による建物被害を変化により避難者数も変化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4" name="四角形: 角を丸くする 4">
            <a:extLst>
              <a:ext uri="{FF2B5EF4-FFF2-40B4-BE49-F238E27FC236}">
                <a16:creationId xmlns:a16="http://schemas.microsoft.com/office/drawing/2014/main" id="{4DBBC418-D78C-47C9-BB48-2972D7760EE2}"/>
              </a:ext>
            </a:extLst>
          </p:cNvPr>
          <p:cNvSpPr/>
          <p:nvPr/>
        </p:nvSpPr>
        <p:spPr>
          <a:xfrm>
            <a:off x="336884" y="1256594"/>
            <a:ext cx="8479857" cy="1504956"/>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物資は、</a:t>
            </a:r>
            <a:r>
              <a:rPr lang="ja-JP" altLang="en-US" sz="1800" b="0" i="0" u="none" strike="noStrike" baseline="0" dirty="0">
                <a:solidFill>
                  <a:srgbClr val="FF0000"/>
                </a:solidFill>
                <a:latin typeface="Meiryo UI" panose="020B0604030504040204" pitchFamily="50" charset="-128"/>
                <a:ea typeface="Meiryo UI" panose="020B0604030504040204" pitchFamily="50" charset="-128"/>
              </a:rPr>
              <a:t>需要量と供給量（備蓄や応援物資）の差</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からそれぞれの不足量を算出。</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algn="l"/>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（県内の物資不足量）＝（需要量）－（供給量）</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133350" indent="133350" algn="just"/>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（供給量）＝（被災地域内の市町村の供給量）</a:t>
            </a:r>
          </a:p>
          <a:p>
            <a:pPr marL="133350" indent="133350" algn="just"/>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＋（被災地域内外の市町村からの応援量）＋（</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府</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の供給量）</a:t>
            </a: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3824515D-1BFC-45C9-8DF9-EB20CAE01D25}"/>
              </a:ext>
            </a:extLst>
          </p:cNvPr>
          <p:cNvGraphicFramePr>
            <a:graphicFrameLocks noGrp="1"/>
          </p:cNvGraphicFramePr>
          <p:nvPr>
            <p:extLst>
              <p:ext uri="{D42A27DB-BD31-4B8C-83A1-F6EECF244321}">
                <p14:modId xmlns:p14="http://schemas.microsoft.com/office/powerpoint/2010/main" val="835410427"/>
              </p:ext>
            </p:extLst>
          </p:nvPr>
        </p:nvGraphicFramePr>
        <p:xfrm>
          <a:off x="6575473" y="3465988"/>
          <a:ext cx="2309980" cy="1483360"/>
        </p:xfrm>
        <a:graphic>
          <a:graphicData uri="http://schemas.openxmlformats.org/drawingml/2006/table">
            <a:tbl>
              <a:tblPr firstRow="1" bandRow="1">
                <a:tableStyleId>{93296810-A885-4BE3-A3E7-6D5BEEA58F35}</a:tableStyleId>
              </a:tblPr>
              <a:tblGrid>
                <a:gridCol w="826161">
                  <a:extLst>
                    <a:ext uri="{9D8B030D-6E8A-4147-A177-3AD203B41FA5}">
                      <a16:colId xmlns:a16="http://schemas.microsoft.com/office/drawing/2014/main" val="2471126021"/>
                    </a:ext>
                  </a:extLst>
                </a:gridCol>
                <a:gridCol w="1483819">
                  <a:extLst>
                    <a:ext uri="{9D8B030D-6E8A-4147-A177-3AD203B41FA5}">
                      <a16:colId xmlns:a16="http://schemas.microsoft.com/office/drawing/2014/main" val="351872881"/>
                    </a:ext>
                  </a:extLst>
                </a:gridCol>
              </a:tblGrid>
              <a:tr h="370840">
                <a:tc>
                  <a:txBody>
                    <a:bodyPr/>
                    <a:lstStyle/>
                    <a:p>
                      <a:pPr algn="ctr"/>
                      <a:r>
                        <a:rPr kumimoji="1" lang="ja-JP" altLang="en-US" sz="1200" dirty="0">
                          <a:latin typeface="Meiryo UI" panose="020B0604030504040204" pitchFamily="50" charset="-128"/>
                          <a:ea typeface="Meiryo UI" panose="020B0604030504040204" pitchFamily="50" charset="-128"/>
                        </a:rPr>
                        <a:t>品目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需要量</a:t>
                      </a:r>
                    </a:p>
                  </a:txBody>
                  <a:tcPr anchor="ctr"/>
                </a:tc>
                <a:extLst>
                  <a:ext uri="{0D108BD9-81ED-4DB2-BD59-A6C34878D82A}">
                    <a16:rowId xmlns:a16="http://schemas.microsoft.com/office/drawing/2014/main" val="2269912227"/>
                  </a:ext>
                </a:extLst>
              </a:tr>
              <a:tr h="370840">
                <a:tc>
                  <a:txBody>
                    <a:bodyPr/>
                    <a:lstStyle/>
                    <a:p>
                      <a:r>
                        <a:rPr kumimoji="1" lang="ja-JP" altLang="en-US" sz="1200" u="none" dirty="0">
                          <a:latin typeface="Meiryo UI" panose="020B0604030504040204" pitchFamily="50" charset="-128"/>
                          <a:ea typeface="Meiryo UI" panose="020B0604030504040204" pitchFamily="50" charset="-128"/>
                        </a:rPr>
                        <a:t>食料</a:t>
                      </a:r>
                    </a:p>
                  </a:txBody>
                  <a:tcPr anchor="ctr"/>
                </a:tc>
                <a:tc>
                  <a:txBody>
                    <a:bodyPr/>
                    <a:lstStyle/>
                    <a:p>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食／人・日</a:t>
                      </a:r>
                    </a:p>
                  </a:txBody>
                  <a:tcPr anchor="ctr"/>
                </a:tc>
                <a:extLst>
                  <a:ext uri="{0D108BD9-81ED-4DB2-BD59-A6C34878D82A}">
                    <a16:rowId xmlns:a16="http://schemas.microsoft.com/office/drawing/2014/main" val="136731578"/>
                  </a:ext>
                </a:extLst>
              </a:tr>
              <a:tr h="370840">
                <a:tc>
                  <a:txBody>
                    <a:bodyPr/>
                    <a:lstStyle/>
                    <a:p>
                      <a:r>
                        <a:rPr kumimoji="1" lang="ja-JP" altLang="en-US" sz="1200" dirty="0">
                          <a:latin typeface="Meiryo UI" panose="020B0604030504040204" pitchFamily="50" charset="-128"/>
                          <a:ea typeface="Meiryo UI" panose="020B0604030504040204" pitchFamily="50" charset="-128"/>
                        </a:rPr>
                        <a:t>飲料水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リットル／人・日</a:t>
                      </a:r>
                    </a:p>
                  </a:txBody>
                  <a:tcPr anchor="ctr"/>
                </a:tc>
                <a:extLst>
                  <a:ext uri="{0D108BD9-81ED-4DB2-BD59-A6C34878D82A}">
                    <a16:rowId xmlns:a16="http://schemas.microsoft.com/office/drawing/2014/main" val="2843199237"/>
                  </a:ext>
                </a:extLst>
              </a:tr>
              <a:tr h="370840">
                <a:tc>
                  <a:txBody>
                    <a:bodyPr/>
                    <a:lstStyle/>
                    <a:p>
                      <a:r>
                        <a:rPr kumimoji="1" lang="ja-JP" altLang="en-US" sz="1200" dirty="0">
                          <a:latin typeface="Meiryo UI" panose="020B0604030504040204" pitchFamily="50" charset="-128"/>
                          <a:ea typeface="Meiryo UI" panose="020B0604030504040204" pitchFamily="50" charset="-128"/>
                        </a:rPr>
                        <a:t>毛布</a:t>
                      </a:r>
                    </a:p>
                  </a:txBody>
                  <a:tcPr anchor="ctr"/>
                </a:tc>
                <a:tc>
                  <a:txBody>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枚／人</a:t>
                      </a:r>
                    </a:p>
                  </a:txBody>
                  <a:tcPr anchor="ctr"/>
                </a:tc>
                <a:extLst>
                  <a:ext uri="{0D108BD9-81ED-4DB2-BD59-A6C34878D82A}">
                    <a16:rowId xmlns:a16="http://schemas.microsoft.com/office/drawing/2014/main" val="1740009453"/>
                  </a:ext>
                </a:extLst>
              </a:tr>
            </a:tbl>
          </a:graphicData>
        </a:graphic>
      </p:graphicFrame>
      <p:sp>
        <p:nvSpPr>
          <p:cNvPr id="16" name="正方形/長方形 15">
            <a:extLst>
              <a:ext uri="{FF2B5EF4-FFF2-40B4-BE49-F238E27FC236}">
                <a16:creationId xmlns:a16="http://schemas.microsoft.com/office/drawing/2014/main" id="{960FE7A4-AE9C-4654-9D0C-768C85CB5C72}"/>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215700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9B86-1A7B-3D57-CBA4-5B8114DC11C5}"/>
            </a:ext>
          </a:extLst>
        </p:cNvPr>
        <p:cNvGrpSpPr/>
        <p:nvPr/>
      </p:nvGrpSpPr>
      <p:grpSpPr>
        <a:xfrm>
          <a:off x="0" y="0"/>
          <a:ext cx="0" cy="0"/>
          <a:chOff x="0" y="0"/>
          <a:chExt cx="0" cy="0"/>
        </a:xfrm>
      </p:grpSpPr>
      <p:sp>
        <p:nvSpPr>
          <p:cNvPr id="67" name="四角形: 角を丸くする 66">
            <a:extLst>
              <a:ext uri="{FF2B5EF4-FFF2-40B4-BE49-F238E27FC236}">
                <a16:creationId xmlns:a16="http://schemas.microsoft.com/office/drawing/2014/main" id="{D476739D-62F5-5FE0-BD6C-D62DCF190733}"/>
              </a:ext>
            </a:extLst>
          </p:cNvPr>
          <p:cNvSpPr/>
          <p:nvPr/>
        </p:nvSpPr>
        <p:spPr>
          <a:xfrm>
            <a:off x="158857" y="3792007"/>
            <a:ext cx="8851791" cy="2418940"/>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E54CBE2-0010-CFF0-83FF-2EB200AA1EF3}"/>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4642C3EB-6906-C292-6736-E303FB33522F}"/>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53</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81E2D366-000E-E95C-2291-0C02A7CBD0CD}"/>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 </a:t>
            </a:r>
            <a:r>
              <a:rPr kumimoji="1" lang="ja-JP" altLang="en-US" dirty="0">
                <a:solidFill>
                  <a:schemeClr val="tx1"/>
                </a:solidFill>
                <a:latin typeface="Meiryo UI" panose="020B0604030504040204" pitchFamily="50" charset="-128"/>
                <a:ea typeface="Meiryo UI" panose="020B0604030504040204" pitchFamily="50" charset="-128"/>
              </a:rPr>
              <a:t>生活への影響</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5228906-C2FF-04B2-FB1B-4D90C2BFB3CA}"/>
              </a:ext>
            </a:extLst>
          </p:cNvPr>
          <p:cNvSpPr/>
          <p:nvPr/>
        </p:nvSpPr>
        <p:spPr>
          <a:xfrm>
            <a:off x="220794" y="727498"/>
            <a:ext cx="159838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4.5</a:t>
            </a:r>
            <a:r>
              <a:rPr kumimoji="1" lang="ja-JP" altLang="en-US" dirty="0">
                <a:solidFill>
                  <a:schemeClr val="tx1"/>
                </a:solidFill>
                <a:latin typeface="Meiryo UI" panose="020B0604030504040204" pitchFamily="50" charset="-128"/>
                <a:ea typeface="Meiryo UI" panose="020B0604030504040204" pitchFamily="50" charset="-128"/>
              </a:rPr>
              <a:t> 医療機能</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BAB52AB1-8257-1C26-8795-BD0C3048E2BA}"/>
              </a:ext>
            </a:extLst>
          </p:cNvPr>
          <p:cNvSpPr txBox="1"/>
          <p:nvPr/>
        </p:nvSpPr>
        <p:spPr>
          <a:xfrm>
            <a:off x="2098981" y="5881683"/>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医療機能支障予測フロー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ED8C1D85-B749-1758-2A48-2785BE3A08CA}"/>
              </a:ext>
            </a:extLst>
          </p:cNvPr>
          <p:cNvSpPr/>
          <p:nvPr/>
        </p:nvSpPr>
        <p:spPr>
          <a:xfrm>
            <a:off x="158859" y="1162917"/>
            <a:ext cx="8851791" cy="2364516"/>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医療機関の施設の損壊、ライフラインの途絶により転院を要する患者数を算出。</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algn="l"/>
            <a:r>
              <a:rPr lang="ja-JP" altLang="en-US" sz="1800" b="0" i="0" u="none" strike="noStrike" baseline="0" dirty="0">
                <a:latin typeface="Meiryo UI" panose="020B0604030504040204" pitchFamily="50" charset="-128"/>
                <a:ea typeface="Meiryo UI" panose="020B0604030504040204" pitchFamily="50" charset="-128"/>
              </a:rPr>
              <a:t>（被災した医療機関の転院患者数）</a:t>
            </a:r>
          </a:p>
          <a:p>
            <a:pPr algn="l"/>
            <a:r>
              <a:rPr lang="ja-JP" altLang="en-US" dirty="0">
                <a:latin typeface="Meiryo UI" panose="020B0604030504040204" pitchFamily="50" charset="-128"/>
                <a:ea typeface="Meiryo UI" panose="020B0604030504040204" pitchFamily="50" charset="-128"/>
              </a:rPr>
              <a:t>　　</a:t>
            </a:r>
            <a:r>
              <a:rPr lang="zh-CN" altLang="en-US" sz="1800" b="0" i="0" u="none" strike="noStrike" baseline="0" dirty="0">
                <a:latin typeface="Meiryo UI" panose="020B0604030504040204" pitchFamily="50" charset="-128"/>
                <a:ea typeface="Meiryo UI" panose="020B0604030504040204" pitchFamily="50" charset="-128"/>
              </a:rPr>
              <a:t>＝（入院患者数）</a:t>
            </a:r>
            <a:r>
              <a:rPr lang="en-US" altLang="ja-JP" sz="1800" b="0" i="0" u="none" strike="noStrike" baseline="0" dirty="0">
                <a:latin typeface="Meiryo UI" panose="020B0604030504040204" pitchFamily="50" charset="-128"/>
                <a:ea typeface="Meiryo UI" panose="020B0604030504040204" pitchFamily="50" charset="-128"/>
              </a:rPr>
              <a:t>×</a:t>
            </a:r>
            <a:r>
              <a:rPr lang="ja-JP" altLang="en-US" sz="1800" b="0" i="0" u="none" strike="noStrike" baseline="0" dirty="0">
                <a:latin typeface="Meiryo UI" panose="020B0604030504040204" pitchFamily="50" charset="-128"/>
                <a:ea typeface="Meiryo UI" panose="020B0604030504040204" pitchFamily="50" charset="-128"/>
              </a:rPr>
              <a:t>（医療機関建物被害、ライフライン機能低下による医療</a:t>
            </a:r>
            <a:r>
              <a:rPr lang="zh-TW" altLang="en-US" sz="1800" b="0" i="0" u="none" strike="noStrike" baseline="0" dirty="0">
                <a:latin typeface="Meiryo UI" panose="020B0604030504040204" pitchFamily="50" charset="-128"/>
                <a:ea typeface="Meiryo UI" panose="020B0604030504040204" pitchFamily="50" charset="-128"/>
              </a:rPr>
              <a:t>機能低下率）</a:t>
            </a:r>
            <a:endParaRPr lang="en-US" altLang="zh-TW" sz="1800" b="0" i="0" u="none" strike="noStrike" baseline="0" dirty="0">
              <a:latin typeface="Meiryo UI" panose="020B0604030504040204" pitchFamily="50" charset="-128"/>
              <a:ea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rPr>
              <a:t>　　　　　　　　　　　　　　　　　　　　　　　　　　　　　　　　　　　　　　</a:t>
            </a:r>
            <a:r>
              <a:rPr lang="en-US" altLang="ja-JP" sz="1800" b="0" i="0" u="none" strike="noStrike" baseline="0" dirty="0">
                <a:latin typeface="Meiryo UI" panose="020B0604030504040204" pitchFamily="50" charset="-128"/>
                <a:ea typeface="Meiryo UI" panose="020B0604030504040204" pitchFamily="50" charset="-128"/>
              </a:rPr>
              <a:t>×</a:t>
            </a:r>
            <a:r>
              <a:rPr lang="ja-JP" altLang="en-US" sz="1800" b="0" i="0" u="none" strike="noStrike" baseline="0" dirty="0">
                <a:latin typeface="Meiryo UI" panose="020B0604030504040204" pitchFamily="50" charset="-128"/>
                <a:ea typeface="Meiryo UI" panose="020B0604030504040204" pitchFamily="50" charset="-128"/>
              </a:rPr>
              <a:t>（転院を要する者の割合）</a:t>
            </a:r>
          </a:p>
          <a:p>
            <a:pPr algn="l"/>
            <a:r>
              <a:rPr lang="zh-CN" altLang="en-US" sz="1800" b="0" i="0" u="none" strike="noStrike" baseline="0" dirty="0">
                <a:latin typeface="Meiryo UI" panose="020B0604030504040204" pitchFamily="50" charset="-128"/>
                <a:ea typeface="Meiryo UI" panose="020B0604030504040204" pitchFamily="50" charset="-128"/>
              </a:rPr>
              <a:t>（医療対応力不足数（入院））</a:t>
            </a:r>
          </a:p>
          <a:p>
            <a:pPr algn="l"/>
            <a:r>
              <a:rPr lang="ja-JP" altLang="en-US" sz="1800" b="0" i="0" u="none" strike="noStrike" baseline="0" dirty="0">
                <a:latin typeface="Meiryo UI" panose="020B0604030504040204" pitchFamily="50" charset="-128"/>
                <a:ea typeface="Meiryo UI" panose="020B0604030504040204" pitchFamily="50" charset="-128"/>
              </a:rPr>
              <a:t>　　＝「需要量（平時の需要＋重傷者＋病院での死者）」－「医療供給力」</a:t>
            </a:r>
          </a:p>
          <a:p>
            <a:pPr algn="l"/>
            <a:r>
              <a:rPr lang="zh-CN" altLang="en-US" sz="1800" b="0" i="0" u="none" strike="noStrike" baseline="0" dirty="0">
                <a:latin typeface="Meiryo UI" panose="020B0604030504040204" pitchFamily="50" charset="-128"/>
                <a:ea typeface="Meiryo UI" panose="020B0604030504040204" pitchFamily="50" charset="-128"/>
              </a:rPr>
              <a:t>（医療対応力不足数（外来））</a:t>
            </a:r>
          </a:p>
          <a:p>
            <a:pPr algn="l"/>
            <a:r>
              <a:rPr lang="ja-JP" altLang="en-US" sz="1800" b="0" i="0" u="none" strike="noStrike" baseline="0" dirty="0">
                <a:latin typeface="Meiryo UI" panose="020B0604030504040204" pitchFamily="50" charset="-128"/>
                <a:ea typeface="Meiryo UI" panose="020B0604030504040204" pitchFamily="50" charset="-128"/>
              </a:rPr>
              <a:t>　　＝「需要量（平時の需要＋軽傷者）」－「医療供給力」</a:t>
            </a: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grpSp>
        <p:nvGrpSpPr>
          <p:cNvPr id="66" name="グループ化 65">
            <a:extLst>
              <a:ext uri="{FF2B5EF4-FFF2-40B4-BE49-F238E27FC236}">
                <a16:creationId xmlns:a16="http://schemas.microsoft.com/office/drawing/2014/main" id="{09CD094B-D5D8-C913-A954-01E1A7FA2977}"/>
              </a:ext>
            </a:extLst>
          </p:cNvPr>
          <p:cNvGrpSpPr/>
          <p:nvPr/>
        </p:nvGrpSpPr>
        <p:grpSpPr>
          <a:xfrm>
            <a:off x="342144" y="4002087"/>
            <a:ext cx="4029111" cy="1508386"/>
            <a:chOff x="250679" y="2291809"/>
            <a:chExt cx="4029111" cy="1508386"/>
          </a:xfrm>
        </p:grpSpPr>
        <p:sp>
          <p:nvSpPr>
            <p:cNvPr id="10" name="テキスト ボックス 9">
              <a:extLst>
                <a:ext uri="{FF2B5EF4-FFF2-40B4-BE49-F238E27FC236}">
                  <a16:creationId xmlns:a16="http://schemas.microsoft.com/office/drawing/2014/main" id="{CCFC9DB1-48B3-75D3-B6F1-C4A613A3693A}"/>
                </a:ext>
              </a:extLst>
            </p:cNvPr>
            <p:cNvSpPr txBox="1"/>
            <p:nvPr/>
          </p:nvSpPr>
          <p:spPr>
            <a:xfrm>
              <a:off x="250679" y="2291809"/>
              <a:ext cx="2784621"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医療供給力</a:t>
              </a:r>
            </a:p>
          </p:txBody>
        </p:sp>
        <p:sp>
          <p:nvSpPr>
            <p:cNvPr id="11" name="テキスト ボックス 10">
              <a:extLst>
                <a:ext uri="{FF2B5EF4-FFF2-40B4-BE49-F238E27FC236}">
                  <a16:creationId xmlns:a16="http://schemas.microsoft.com/office/drawing/2014/main" id="{5E05A819-5BCA-DAA0-2659-642D21F2FF34}"/>
                </a:ext>
              </a:extLst>
            </p:cNvPr>
            <p:cNvSpPr txBox="1"/>
            <p:nvPr/>
          </p:nvSpPr>
          <p:spPr>
            <a:xfrm>
              <a:off x="250679" y="3492418"/>
              <a:ext cx="2784621"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入院／外来の医療対応力不足数</a:t>
              </a:r>
            </a:p>
          </p:txBody>
        </p:sp>
        <p:sp>
          <p:nvSpPr>
            <p:cNvPr id="12" name="テキスト ボックス 11">
              <a:extLst>
                <a:ext uri="{FF2B5EF4-FFF2-40B4-BE49-F238E27FC236}">
                  <a16:creationId xmlns:a16="http://schemas.microsoft.com/office/drawing/2014/main" id="{7BEFB287-B013-E610-6603-B4DBD3804FC3}"/>
                </a:ext>
              </a:extLst>
            </p:cNvPr>
            <p:cNvSpPr txBox="1"/>
            <p:nvPr/>
          </p:nvSpPr>
          <p:spPr>
            <a:xfrm>
              <a:off x="2109116" y="2864125"/>
              <a:ext cx="2170674"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入院／外来の需要</a:t>
              </a:r>
            </a:p>
          </p:txBody>
        </p:sp>
        <p:cxnSp>
          <p:nvCxnSpPr>
            <p:cNvPr id="13" name="直線矢印コネクタ 12">
              <a:extLst>
                <a:ext uri="{FF2B5EF4-FFF2-40B4-BE49-F238E27FC236}">
                  <a16:creationId xmlns:a16="http://schemas.microsoft.com/office/drawing/2014/main" id="{DF8545E3-837D-07F7-2D80-7EFAC8C7AB26}"/>
                </a:ext>
              </a:extLst>
            </p:cNvPr>
            <p:cNvCxnSpPr>
              <a:cxnSpLocks/>
              <a:stCxn id="10" idx="2"/>
              <a:endCxn id="11" idx="0"/>
            </p:cNvCxnSpPr>
            <p:nvPr/>
          </p:nvCxnSpPr>
          <p:spPr>
            <a:xfrm>
              <a:off x="1642990" y="2599586"/>
              <a:ext cx="0" cy="892832"/>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4E6EB477-70A9-68C9-4550-201D6F941F8D}"/>
                </a:ext>
              </a:extLst>
            </p:cNvPr>
            <p:cNvCxnSpPr>
              <a:cxnSpLocks/>
              <a:stCxn id="12" idx="1"/>
            </p:cNvCxnSpPr>
            <p:nvPr/>
          </p:nvCxnSpPr>
          <p:spPr>
            <a:xfrm flipH="1">
              <a:off x="1642990" y="3018014"/>
              <a:ext cx="466126"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grpSp>
      <p:grpSp>
        <p:nvGrpSpPr>
          <p:cNvPr id="78" name="グループ化 77">
            <a:extLst>
              <a:ext uri="{FF2B5EF4-FFF2-40B4-BE49-F238E27FC236}">
                <a16:creationId xmlns:a16="http://schemas.microsoft.com/office/drawing/2014/main" id="{A89AC736-DB8E-AF02-AE17-3B207272228B}"/>
              </a:ext>
            </a:extLst>
          </p:cNvPr>
          <p:cNvGrpSpPr/>
          <p:nvPr/>
        </p:nvGrpSpPr>
        <p:grpSpPr>
          <a:xfrm>
            <a:off x="4715651" y="4002087"/>
            <a:ext cx="4029111" cy="1762386"/>
            <a:chOff x="4537851" y="4002087"/>
            <a:chExt cx="4029111" cy="1762386"/>
          </a:xfrm>
        </p:grpSpPr>
        <p:sp>
          <p:nvSpPr>
            <p:cNvPr id="70" name="テキスト ボックス 69">
              <a:extLst>
                <a:ext uri="{FF2B5EF4-FFF2-40B4-BE49-F238E27FC236}">
                  <a16:creationId xmlns:a16="http://schemas.microsoft.com/office/drawing/2014/main" id="{022C5D86-5D95-B399-8D57-0792AA1F8266}"/>
                </a:ext>
              </a:extLst>
            </p:cNvPr>
            <p:cNvSpPr txBox="1"/>
            <p:nvPr/>
          </p:nvSpPr>
          <p:spPr>
            <a:xfrm>
              <a:off x="4537851" y="4002087"/>
              <a:ext cx="2784621"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入院患者数</a:t>
              </a:r>
            </a:p>
          </p:txBody>
        </p:sp>
        <p:sp>
          <p:nvSpPr>
            <p:cNvPr id="71" name="テキスト ボックス 70">
              <a:extLst>
                <a:ext uri="{FF2B5EF4-FFF2-40B4-BE49-F238E27FC236}">
                  <a16:creationId xmlns:a16="http://schemas.microsoft.com/office/drawing/2014/main" id="{64DCE2CB-1153-B9D0-9FCF-10D5FFE1F6AC}"/>
                </a:ext>
              </a:extLst>
            </p:cNvPr>
            <p:cNvSpPr txBox="1"/>
            <p:nvPr/>
          </p:nvSpPr>
          <p:spPr>
            <a:xfrm>
              <a:off x="4537851" y="5456696"/>
              <a:ext cx="2784621"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転院患者数</a:t>
              </a:r>
            </a:p>
          </p:txBody>
        </p:sp>
        <p:sp>
          <p:nvSpPr>
            <p:cNvPr id="72" name="テキスト ボックス 71">
              <a:extLst>
                <a:ext uri="{FF2B5EF4-FFF2-40B4-BE49-F238E27FC236}">
                  <a16:creationId xmlns:a16="http://schemas.microsoft.com/office/drawing/2014/main" id="{67387058-961F-FE11-2C1F-67A0529341A0}"/>
                </a:ext>
              </a:extLst>
            </p:cNvPr>
            <p:cNvSpPr txBox="1"/>
            <p:nvPr/>
          </p:nvSpPr>
          <p:spPr>
            <a:xfrm>
              <a:off x="6396288" y="4510903"/>
              <a:ext cx="2170674"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医療機能低下率</a:t>
              </a:r>
            </a:p>
          </p:txBody>
        </p:sp>
        <p:cxnSp>
          <p:nvCxnSpPr>
            <p:cNvPr id="73" name="直線矢印コネクタ 72">
              <a:extLst>
                <a:ext uri="{FF2B5EF4-FFF2-40B4-BE49-F238E27FC236}">
                  <a16:creationId xmlns:a16="http://schemas.microsoft.com/office/drawing/2014/main" id="{D1263065-D336-4283-6BE8-34E4D1A77C5C}"/>
                </a:ext>
              </a:extLst>
            </p:cNvPr>
            <p:cNvCxnSpPr>
              <a:cxnSpLocks/>
              <a:stCxn id="70" idx="2"/>
              <a:endCxn id="71" idx="0"/>
            </p:cNvCxnSpPr>
            <p:nvPr/>
          </p:nvCxnSpPr>
          <p:spPr>
            <a:xfrm>
              <a:off x="5930162" y="4309864"/>
              <a:ext cx="0" cy="1146832"/>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74" name="直線矢印コネクタ 73">
              <a:extLst>
                <a:ext uri="{FF2B5EF4-FFF2-40B4-BE49-F238E27FC236}">
                  <a16:creationId xmlns:a16="http://schemas.microsoft.com/office/drawing/2014/main" id="{EB189C3D-9A28-C323-626B-A7C5ED337DF2}"/>
                </a:ext>
              </a:extLst>
            </p:cNvPr>
            <p:cNvCxnSpPr>
              <a:cxnSpLocks/>
              <a:stCxn id="72" idx="1"/>
            </p:cNvCxnSpPr>
            <p:nvPr/>
          </p:nvCxnSpPr>
          <p:spPr>
            <a:xfrm flipH="1">
              <a:off x="5930162" y="4664792"/>
              <a:ext cx="466126"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sp>
          <p:nvSpPr>
            <p:cNvPr id="76" name="テキスト ボックス 75">
              <a:extLst>
                <a:ext uri="{FF2B5EF4-FFF2-40B4-BE49-F238E27FC236}">
                  <a16:creationId xmlns:a16="http://schemas.microsoft.com/office/drawing/2014/main" id="{09CCC186-C10F-464D-338C-563C08F20F28}"/>
                </a:ext>
              </a:extLst>
            </p:cNvPr>
            <p:cNvSpPr txBox="1"/>
            <p:nvPr/>
          </p:nvSpPr>
          <p:spPr>
            <a:xfrm>
              <a:off x="6388001" y="4990827"/>
              <a:ext cx="2170674"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転院を要するものの割合</a:t>
              </a:r>
            </a:p>
          </p:txBody>
        </p:sp>
        <p:cxnSp>
          <p:nvCxnSpPr>
            <p:cNvPr id="77" name="直線矢印コネクタ 76">
              <a:extLst>
                <a:ext uri="{FF2B5EF4-FFF2-40B4-BE49-F238E27FC236}">
                  <a16:creationId xmlns:a16="http://schemas.microsoft.com/office/drawing/2014/main" id="{52C69C81-9138-A322-38B6-2DBBAFC0DFDB}"/>
                </a:ext>
              </a:extLst>
            </p:cNvPr>
            <p:cNvCxnSpPr>
              <a:cxnSpLocks/>
              <a:stCxn id="76" idx="1"/>
            </p:cNvCxnSpPr>
            <p:nvPr/>
          </p:nvCxnSpPr>
          <p:spPr>
            <a:xfrm flipH="1">
              <a:off x="5921875" y="5144716"/>
              <a:ext cx="466126"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grpSp>
      <p:sp>
        <p:nvSpPr>
          <p:cNvPr id="23" name="正方形/長方形 22">
            <a:extLst>
              <a:ext uri="{FF2B5EF4-FFF2-40B4-BE49-F238E27FC236}">
                <a16:creationId xmlns:a16="http://schemas.microsoft.com/office/drawing/2014/main" id="{8B9B982F-4191-454C-B82D-ABD5007DC55F}"/>
              </a:ext>
            </a:extLst>
          </p:cNvPr>
          <p:cNvSpPr/>
          <p:nvPr/>
        </p:nvSpPr>
        <p:spPr>
          <a:xfrm>
            <a:off x="3113530" y="2604981"/>
            <a:ext cx="810770" cy="294194"/>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スクロール: 横 23">
            <a:extLst>
              <a:ext uri="{FF2B5EF4-FFF2-40B4-BE49-F238E27FC236}">
                <a16:creationId xmlns:a16="http://schemas.microsoft.com/office/drawing/2014/main" id="{921B18CC-B657-4A2B-94D6-866F33F5B4C9}"/>
              </a:ext>
            </a:extLst>
          </p:cNvPr>
          <p:cNvSpPr/>
          <p:nvPr/>
        </p:nvSpPr>
        <p:spPr>
          <a:xfrm>
            <a:off x="6089057" y="3101199"/>
            <a:ext cx="2446039"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建替え促進等による建物被害を変化により重傷者等も変化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0B586CEC-19B1-4B6D-A1DE-DAE2307EFDC8}"/>
              </a:ext>
            </a:extLst>
          </p:cNvPr>
          <p:cNvSpPr/>
          <p:nvPr/>
        </p:nvSpPr>
        <p:spPr>
          <a:xfrm>
            <a:off x="3137914" y="3165111"/>
            <a:ext cx="810770" cy="294194"/>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1E02980-9FB7-4D32-96E6-3B210DB255FB}"/>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390803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8E9D-EE1E-F072-3AC1-F75D43DEDD23}"/>
            </a:ext>
          </a:extLst>
        </p:cNvPr>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A076C67C-859A-3D38-606F-36C72B36B125}"/>
              </a:ext>
            </a:extLst>
          </p:cNvPr>
          <p:cNvSpPr/>
          <p:nvPr/>
        </p:nvSpPr>
        <p:spPr>
          <a:xfrm>
            <a:off x="474083" y="3334938"/>
            <a:ext cx="8197199" cy="2408432"/>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3FDFB18-09CD-54F5-B66C-8FBB44FDB25D}"/>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76C4B25D-851F-18C4-0070-6FFF57D542FF}"/>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54</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32ABC9D8-0452-0043-07ED-A4C847251C6B}"/>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 </a:t>
            </a:r>
            <a:r>
              <a:rPr kumimoji="1" lang="ja-JP" altLang="en-US" dirty="0">
                <a:solidFill>
                  <a:schemeClr val="tx1"/>
                </a:solidFill>
                <a:latin typeface="Meiryo UI" panose="020B0604030504040204" pitchFamily="50" charset="-128"/>
                <a:ea typeface="Meiryo UI" panose="020B0604030504040204" pitchFamily="50" charset="-128"/>
              </a:rPr>
              <a:t>その他の被害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6B1C922-E5DC-D2B6-917F-C919FB4AEF73}"/>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5.1</a:t>
            </a:r>
            <a:r>
              <a:rPr kumimoji="1" lang="ja-JP" altLang="en-US" dirty="0">
                <a:solidFill>
                  <a:schemeClr val="tx1"/>
                </a:solidFill>
                <a:latin typeface="Meiryo UI" panose="020B0604030504040204" pitchFamily="50" charset="-128"/>
                <a:ea typeface="Meiryo UI" panose="020B0604030504040204" pitchFamily="50" charset="-128"/>
              </a:rPr>
              <a:t> 震災廃棄物量</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3A5C2A59-84C1-48FA-C463-4B9EB27A7D9C}"/>
              </a:ext>
            </a:extLst>
          </p:cNvPr>
          <p:cNvSpPr txBox="1"/>
          <p:nvPr/>
        </p:nvSpPr>
        <p:spPr>
          <a:xfrm>
            <a:off x="1238404" y="5835960"/>
            <a:ext cx="2985369" cy="276999"/>
          </a:xfrm>
          <a:prstGeom prst="rect">
            <a:avLst/>
          </a:prstGeom>
          <a:noFill/>
        </p:spPr>
        <p:txBody>
          <a:bodyPr wrap="square" rtlCol="0">
            <a:spAutoFit/>
          </a:bodyPr>
          <a:lstStyle/>
          <a:p>
            <a:pPr algn="ct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廃棄物発生量原単位</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（内閣府</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0" name="表 9">
            <a:extLst>
              <a:ext uri="{FF2B5EF4-FFF2-40B4-BE49-F238E27FC236}">
                <a16:creationId xmlns:a16="http://schemas.microsoft.com/office/drawing/2014/main" id="{D0F23525-F977-61EB-AF5B-F40E3E66CA48}"/>
              </a:ext>
            </a:extLst>
          </p:cNvPr>
          <p:cNvGraphicFramePr>
            <a:graphicFrameLocks noGrp="1"/>
          </p:cNvGraphicFramePr>
          <p:nvPr>
            <p:extLst>
              <p:ext uri="{D42A27DB-BD31-4B8C-83A1-F6EECF244321}">
                <p14:modId xmlns:p14="http://schemas.microsoft.com/office/powerpoint/2010/main" val="3585603461"/>
              </p:ext>
            </p:extLst>
          </p:nvPr>
        </p:nvGraphicFramePr>
        <p:xfrm>
          <a:off x="5085658" y="6116340"/>
          <a:ext cx="3343275" cy="274320"/>
        </p:xfrm>
        <a:graphic>
          <a:graphicData uri="http://schemas.openxmlformats.org/drawingml/2006/table">
            <a:tbl>
              <a:tblPr firstCol="1" bandRow="1">
                <a:tableStyleId>{93296810-A885-4BE3-A3E7-6D5BEEA58F35}</a:tableStyleId>
              </a:tblPr>
              <a:tblGrid>
                <a:gridCol w="2073275">
                  <a:extLst>
                    <a:ext uri="{9D8B030D-6E8A-4147-A177-3AD203B41FA5}">
                      <a16:colId xmlns:a16="http://schemas.microsoft.com/office/drawing/2014/main" val="2460756006"/>
                    </a:ext>
                  </a:extLst>
                </a:gridCol>
                <a:gridCol w="1270000">
                  <a:extLst>
                    <a:ext uri="{9D8B030D-6E8A-4147-A177-3AD203B41FA5}">
                      <a16:colId xmlns:a16="http://schemas.microsoft.com/office/drawing/2014/main" val="3397988715"/>
                    </a:ext>
                  </a:extLst>
                </a:gridCol>
              </a:tblGrid>
              <a:tr h="238380">
                <a:tc>
                  <a:txBody>
                    <a:bodyPr/>
                    <a:lstStyle/>
                    <a:p>
                      <a:r>
                        <a:rPr lang="ja-JP" altLang="en-US" sz="1200" kern="100" dirty="0">
                          <a:latin typeface="Meiryo UI" panose="020B0604030504040204" pitchFamily="50" charset="-128"/>
                          <a:ea typeface="Meiryo UI" panose="020B0604030504040204" pitchFamily="50" charset="-128"/>
                        </a:rPr>
                        <a:t>津波堆積物の発生</a:t>
                      </a:r>
                      <a:r>
                        <a:rPr lang="ja-JP" altLang="ja-JP" sz="1200" kern="100" dirty="0">
                          <a:effectLst/>
                          <a:latin typeface="Meiryo UI" panose="020B0604030504040204" pitchFamily="50" charset="-128"/>
                          <a:ea typeface="Meiryo UI" panose="020B0604030504040204" pitchFamily="50" charset="-128"/>
                        </a:rPr>
                        <a:t>原単位</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a:latin typeface="Meiryo UI" panose="020B0604030504040204" pitchFamily="50" charset="-128"/>
                          <a:ea typeface="Meiryo UI" panose="020B0604030504040204" pitchFamily="50" charset="-128"/>
                        </a:rPr>
                        <a:t>0.024 </a:t>
                      </a:r>
                      <a:r>
                        <a:rPr kumimoji="1" lang="ja-JP" altLang="en-US" sz="1200" dirty="0">
                          <a:latin typeface="Meiryo UI" panose="020B0604030504040204" pitchFamily="50" charset="-128"/>
                          <a:ea typeface="Meiryo UI" panose="020B0604030504040204" pitchFamily="50" charset="-128"/>
                        </a:rPr>
                        <a:t>トン</a:t>
                      </a:r>
                      <a:r>
                        <a:rPr kumimoji="1" lang="en-US" altLang="ja-JP" sz="1200" dirty="0">
                          <a:latin typeface="Meiryo UI" panose="020B0604030504040204" pitchFamily="50" charset="-128"/>
                          <a:ea typeface="Meiryo UI" panose="020B0604030504040204" pitchFamily="50" charset="-128"/>
                        </a:rPr>
                        <a:t>/m</a:t>
                      </a:r>
                      <a:r>
                        <a:rPr kumimoji="1" lang="en-US" altLang="ja-JP" sz="1200" baseline="30000" dirty="0">
                          <a:latin typeface="Meiryo UI" panose="020B0604030504040204" pitchFamily="50" charset="-128"/>
                          <a:ea typeface="Meiryo UI" panose="020B0604030504040204" pitchFamily="50" charset="-128"/>
                        </a:rPr>
                        <a:t>2</a:t>
                      </a:r>
                      <a:endParaRPr kumimoji="1" lang="ja-JP" altLang="en-US" sz="1200" baseline="30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28549434"/>
                  </a:ext>
                </a:extLst>
              </a:tr>
            </a:tbl>
          </a:graphicData>
        </a:graphic>
      </p:graphicFrame>
      <p:sp>
        <p:nvSpPr>
          <p:cNvPr id="2" name="四角形: 角を丸くする 4">
            <a:extLst>
              <a:ext uri="{FF2B5EF4-FFF2-40B4-BE49-F238E27FC236}">
                <a16:creationId xmlns:a16="http://schemas.microsoft.com/office/drawing/2014/main" id="{183434B3-500D-5569-BC57-D869548E53AF}"/>
              </a:ext>
            </a:extLst>
          </p:cNvPr>
          <p:cNvSpPr/>
          <p:nvPr/>
        </p:nvSpPr>
        <p:spPr>
          <a:xfrm>
            <a:off x="474084" y="1147910"/>
            <a:ext cx="8197200" cy="208858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Clr>
                <a:schemeClr val="tx1"/>
              </a:buClr>
              <a:buFont typeface="Wingdings" panose="05000000000000000000" pitchFamily="2" charset="2"/>
              <a:buChar char="l"/>
            </a:pPr>
            <a:r>
              <a:rPr lang="ja-JP" altLang="en-US"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建</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物の全半壊・焼失等による躯体系の災害廃棄物</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津波により陸上に運ばれて堆積した土砂・泥状物等の津波堆積物</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の発生量について算出</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indent="34290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（災害廃棄物発生量）＝（全壊棟数）×（廃棄物発生量原単位）</a:t>
            </a:r>
          </a:p>
          <a:p>
            <a:pPr marL="2486660" indent="178435"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＋（半壊棟数）×（廃棄物発生量原単位）</a:t>
            </a:r>
          </a:p>
          <a:p>
            <a:pPr marL="2131695" indent="50927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＋（床上浸水世帯）×（廃棄物発生量原単位）</a:t>
            </a:r>
          </a:p>
          <a:p>
            <a:pPr marL="2131695" indent="50927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＋（床下浸水世帯）×（廃棄物発生量原単位）</a:t>
            </a:r>
          </a:p>
          <a:p>
            <a:pPr indent="342900" algn="just"/>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（津波堆積物発生量）＝（津波浸水面積）×（堆積物発生原単位）</a:t>
            </a: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DAED3F82-1ACB-BCCC-7B4F-F20B549A0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386" y="3430269"/>
            <a:ext cx="3241357" cy="1864039"/>
          </a:xfrm>
          <a:prstGeom prst="rect">
            <a:avLst/>
          </a:prstGeom>
        </p:spPr>
      </p:pic>
      <p:pic>
        <p:nvPicPr>
          <p:cNvPr id="8" name="図 7" descr="QR コード&#10;&#10;AI によって生成されたコンテンツは間違っている可能性があります。">
            <a:extLst>
              <a:ext uri="{FF2B5EF4-FFF2-40B4-BE49-F238E27FC236}">
                <a16:creationId xmlns:a16="http://schemas.microsoft.com/office/drawing/2014/main" id="{7DF050DB-57A2-4A39-570F-CBAFB0C26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684" y="3430269"/>
            <a:ext cx="2704883" cy="1864039"/>
          </a:xfrm>
          <a:prstGeom prst="rect">
            <a:avLst/>
          </a:prstGeom>
        </p:spPr>
      </p:pic>
      <p:graphicFrame>
        <p:nvGraphicFramePr>
          <p:cNvPr id="13" name="表 12">
            <a:extLst>
              <a:ext uri="{FF2B5EF4-FFF2-40B4-BE49-F238E27FC236}">
                <a16:creationId xmlns:a16="http://schemas.microsoft.com/office/drawing/2014/main" id="{7761351F-4397-0D5E-BF3C-41D395540463}"/>
              </a:ext>
            </a:extLst>
          </p:cNvPr>
          <p:cNvGraphicFramePr>
            <a:graphicFrameLocks noGrp="1"/>
          </p:cNvGraphicFramePr>
          <p:nvPr/>
        </p:nvGraphicFramePr>
        <p:xfrm>
          <a:off x="499698" y="6110402"/>
          <a:ext cx="4462780" cy="543560"/>
        </p:xfrm>
        <a:graphic>
          <a:graphicData uri="http://schemas.openxmlformats.org/drawingml/2006/table">
            <a:tbl>
              <a:tblPr firstRow="1" bandRow="1">
                <a:tableStyleId>{93296810-A885-4BE3-A3E7-6D5BEEA58F35}</a:tableStyleId>
              </a:tblPr>
              <a:tblGrid>
                <a:gridCol w="1115695">
                  <a:extLst>
                    <a:ext uri="{9D8B030D-6E8A-4147-A177-3AD203B41FA5}">
                      <a16:colId xmlns:a16="http://schemas.microsoft.com/office/drawing/2014/main" val="2739985904"/>
                    </a:ext>
                  </a:extLst>
                </a:gridCol>
                <a:gridCol w="1115695">
                  <a:extLst>
                    <a:ext uri="{9D8B030D-6E8A-4147-A177-3AD203B41FA5}">
                      <a16:colId xmlns:a16="http://schemas.microsoft.com/office/drawing/2014/main" val="2830077302"/>
                    </a:ext>
                  </a:extLst>
                </a:gridCol>
                <a:gridCol w="1115695">
                  <a:extLst>
                    <a:ext uri="{9D8B030D-6E8A-4147-A177-3AD203B41FA5}">
                      <a16:colId xmlns:a16="http://schemas.microsoft.com/office/drawing/2014/main" val="541226445"/>
                    </a:ext>
                  </a:extLst>
                </a:gridCol>
                <a:gridCol w="1115695">
                  <a:extLst>
                    <a:ext uri="{9D8B030D-6E8A-4147-A177-3AD203B41FA5}">
                      <a16:colId xmlns:a16="http://schemas.microsoft.com/office/drawing/2014/main" val="485895211"/>
                    </a:ext>
                  </a:extLst>
                </a:gridCol>
              </a:tblGrid>
              <a:tr h="274955">
                <a:tc>
                  <a:txBody>
                    <a:bodyPr/>
                    <a:lstStyle/>
                    <a:p>
                      <a:pPr indent="326390" algn="just"/>
                      <a:r>
                        <a:rPr lang="ja-JP" sz="1200" kern="100" dirty="0">
                          <a:effectLst/>
                          <a:latin typeface="Meiryo UI" panose="020B0604030504040204" pitchFamily="50" charset="-128"/>
                          <a:ea typeface="Meiryo UI" panose="020B0604030504040204" pitchFamily="50" charset="-128"/>
                        </a:rPr>
                        <a:t>全壊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indent="326390" algn="just"/>
                      <a:r>
                        <a:rPr lang="ja-JP" sz="1200" kern="100" dirty="0">
                          <a:effectLst/>
                          <a:latin typeface="Meiryo UI" panose="020B0604030504040204" pitchFamily="50" charset="-128"/>
                          <a:ea typeface="Meiryo UI" panose="020B0604030504040204" pitchFamily="50" charset="-128"/>
                        </a:rPr>
                        <a:t>半壊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床上浸水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latin typeface="Meiryo UI" panose="020B0604030504040204" pitchFamily="50" charset="-128"/>
                          <a:ea typeface="Meiryo UI" panose="020B0604030504040204" pitchFamily="50" charset="-128"/>
                        </a:rPr>
                        <a:t>床下浸水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81749012"/>
                  </a:ext>
                </a:extLst>
              </a:tr>
              <a:tr h="268605">
                <a:tc>
                  <a:txBody>
                    <a:bodyPr/>
                    <a:lstStyle/>
                    <a:p>
                      <a:pPr algn="ctr"/>
                      <a:r>
                        <a:rPr lang="en-US" sz="1200" kern="100" dirty="0">
                          <a:effectLst/>
                          <a:latin typeface="Meiryo UI" panose="020B0604030504040204" pitchFamily="50" charset="-128"/>
                          <a:ea typeface="Meiryo UI" panose="020B0604030504040204" pitchFamily="50" charset="-128"/>
                        </a:rPr>
                        <a:t>117</a:t>
                      </a:r>
                      <a:r>
                        <a:rPr lang="ja-JP" sz="1200" kern="100" dirty="0">
                          <a:effectLst/>
                          <a:latin typeface="Meiryo UI" panose="020B0604030504040204" pitchFamily="50" charset="-128"/>
                          <a:ea typeface="Meiryo UI" panose="020B0604030504040204" pitchFamily="50" charset="-128"/>
                        </a:rPr>
                        <a:t>トン</a:t>
                      </a:r>
                      <a:r>
                        <a:rPr lang="en-US" sz="1200" kern="100" dirty="0">
                          <a:effectLst/>
                          <a:latin typeface="Meiryo UI" panose="020B0604030504040204" pitchFamily="50" charset="-128"/>
                          <a:ea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rPr>
                        <a:t>棟</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23</a:t>
                      </a:r>
                      <a:r>
                        <a:rPr lang="ja-JP" sz="1200" kern="100" dirty="0">
                          <a:effectLst/>
                          <a:latin typeface="Meiryo UI" panose="020B0604030504040204" pitchFamily="50" charset="-128"/>
                          <a:ea typeface="Meiryo UI" panose="020B0604030504040204" pitchFamily="50" charset="-128"/>
                        </a:rPr>
                        <a:t>トン</a:t>
                      </a:r>
                      <a:r>
                        <a:rPr lang="en-US" sz="1200" kern="100" dirty="0">
                          <a:effectLst/>
                          <a:latin typeface="Meiryo UI" panose="020B0604030504040204" pitchFamily="50" charset="-128"/>
                          <a:ea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rPr>
                        <a:t>棟</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4.60</a:t>
                      </a:r>
                      <a:r>
                        <a:rPr lang="ja-JP" sz="1200" kern="100" dirty="0">
                          <a:effectLst/>
                          <a:latin typeface="Meiryo UI" panose="020B0604030504040204" pitchFamily="50" charset="-128"/>
                          <a:ea typeface="Meiryo UI" panose="020B0604030504040204" pitchFamily="50" charset="-128"/>
                        </a:rPr>
                        <a:t>トン</a:t>
                      </a:r>
                      <a:r>
                        <a:rPr lang="en-US" sz="1200" kern="100" dirty="0">
                          <a:effectLst/>
                          <a:latin typeface="Meiryo UI" panose="020B0604030504040204" pitchFamily="50" charset="-128"/>
                          <a:ea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rPr>
                        <a:t>世帯</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latin typeface="Meiryo UI" panose="020B0604030504040204" pitchFamily="50" charset="-128"/>
                          <a:ea typeface="Meiryo UI" panose="020B0604030504040204" pitchFamily="50" charset="-128"/>
                        </a:rPr>
                        <a:t>0.62</a:t>
                      </a:r>
                      <a:r>
                        <a:rPr lang="ja-JP" sz="1200" kern="100" dirty="0">
                          <a:effectLst/>
                          <a:latin typeface="Meiryo UI" panose="020B0604030504040204" pitchFamily="50" charset="-128"/>
                          <a:ea typeface="Meiryo UI" panose="020B0604030504040204" pitchFamily="50" charset="-128"/>
                        </a:rPr>
                        <a:t>トン</a:t>
                      </a:r>
                      <a:r>
                        <a:rPr lang="en-US" sz="1200" kern="100" dirty="0">
                          <a:effectLst/>
                          <a:latin typeface="Meiryo UI" panose="020B0604030504040204" pitchFamily="50" charset="-128"/>
                          <a:ea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rPr>
                        <a:t>世帯</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87241149"/>
                  </a:ext>
                </a:extLst>
              </a:tr>
            </a:tbl>
          </a:graphicData>
        </a:graphic>
      </p:graphicFrame>
      <p:sp>
        <p:nvSpPr>
          <p:cNvPr id="14" name="テキスト ボックス 13">
            <a:extLst>
              <a:ext uri="{FF2B5EF4-FFF2-40B4-BE49-F238E27FC236}">
                <a16:creationId xmlns:a16="http://schemas.microsoft.com/office/drawing/2014/main" id="{1B3C69BA-80E6-5C3F-085D-2CC6DB1785A0}"/>
              </a:ext>
            </a:extLst>
          </p:cNvPr>
          <p:cNvSpPr txBox="1"/>
          <p:nvPr/>
        </p:nvSpPr>
        <p:spPr>
          <a:xfrm>
            <a:off x="2331323" y="5313876"/>
            <a:ext cx="3980840"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災害廃棄物及び津波堆積物の発生量予測フロー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A53A9DB-FEC3-3001-9C3D-E6D00DFD7D45}"/>
              </a:ext>
            </a:extLst>
          </p:cNvPr>
          <p:cNvSpPr txBox="1"/>
          <p:nvPr/>
        </p:nvSpPr>
        <p:spPr>
          <a:xfrm>
            <a:off x="5264611" y="5845585"/>
            <a:ext cx="2985369" cy="276999"/>
          </a:xfrm>
          <a:prstGeom prst="rect">
            <a:avLst/>
          </a:prstGeom>
          <a:noFill/>
        </p:spPr>
        <p:txBody>
          <a:bodyPr wrap="square" rtlCol="0">
            <a:spAutoFit/>
          </a:bodyPr>
          <a:lstStyle/>
          <a:p>
            <a:pPr algn="ct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堆積物発生</a:t>
            </a: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原単位</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（内閣府</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5535F5C1-F5F1-4E76-BB21-EB820BB90CC4}"/>
              </a:ext>
            </a:extLst>
          </p:cNvPr>
          <p:cNvSpPr/>
          <p:nvPr/>
        </p:nvSpPr>
        <p:spPr>
          <a:xfrm>
            <a:off x="3543299" y="1779997"/>
            <a:ext cx="1264921" cy="540551"/>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スクロール: 横 17">
            <a:extLst>
              <a:ext uri="{FF2B5EF4-FFF2-40B4-BE49-F238E27FC236}">
                <a16:creationId xmlns:a16="http://schemas.microsoft.com/office/drawing/2014/main" id="{26269BA3-BF6A-4748-9A55-D1F8A95797CF}"/>
              </a:ext>
            </a:extLst>
          </p:cNvPr>
          <p:cNvSpPr/>
          <p:nvPr/>
        </p:nvSpPr>
        <p:spPr>
          <a:xfrm>
            <a:off x="7446897" y="1571784"/>
            <a:ext cx="1589154" cy="356546"/>
          </a:xfrm>
          <a:prstGeom prst="horizontalScroll">
            <a:avLst>
              <a:gd name="adj" fmla="val 9616"/>
            </a:avLst>
          </a:prstGeom>
          <a:solidFill>
            <a:srgbClr val="FF99CC"/>
          </a:solidFill>
          <a:ln w="12700">
            <a:prstDash val="solid"/>
            <a:tailEnd type="none"/>
          </a:ln>
        </p:spPr>
        <p:style>
          <a:lnRef idx="1">
            <a:schemeClr val="dk1"/>
          </a:lnRef>
          <a:fillRef idx="0">
            <a:schemeClr val="dk1"/>
          </a:fillRef>
          <a:effectRef idx="0">
            <a:schemeClr val="dk1"/>
          </a:effectRef>
          <a:fontRef idx="minor">
            <a:schemeClr val="tx1"/>
          </a:fontRef>
        </p:style>
        <p:txBody>
          <a:bodyPr lIns="18000" tIns="18000" rIns="18000" bIns="18000" rtlCol="0" anchor="t"/>
          <a:lstStyle/>
          <a:p>
            <a:r>
              <a:rPr kumimoji="1" lang="ja-JP" altLang="en-US" sz="800" dirty="0">
                <a:latin typeface="UD デジタル 教科書体 NK-R" panose="02020400000000000000" pitchFamily="18" charset="-128"/>
                <a:ea typeface="UD デジタル 教科書体 NK-R" panose="02020400000000000000" pitchFamily="18" charset="-128"/>
              </a:rPr>
              <a:t>対策効果のポイント</a:t>
            </a:r>
          </a:p>
          <a:p>
            <a:pPr marL="36000" lvl="1"/>
            <a:r>
              <a:rPr kumimoji="1" lang="ja-JP" altLang="en-US" sz="700" dirty="0">
                <a:latin typeface="UD デジタル 教科書体 NK-R" panose="02020400000000000000" pitchFamily="18" charset="-128"/>
                <a:ea typeface="UD デジタル 教科書体 NK-R" panose="02020400000000000000" pitchFamily="18" charset="-128"/>
              </a:rPr>
              <a:t>建替え促進等による建物被害を変化</a:t>
            </a:r>
            <a:endParaRPr kumimoji="1"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DB691DB9-82CC-4445-86C4-DB5AE31D4A84}"/>
              </a:ext>
            </a:extLst>
          </p:cNvPr>
          <p:cNvSpPr/>
          <p:nvPr/>
        </p:nvSpPr>
        <p:spPr>
          <a:xfrm>
            <a:off x="1153161" y="4211320"/>
            <a:ext cx="1249679" cy="172721"/>
          </a:xfrm>
          <a:prstGeom prst="rect">
            <a:avLst/>
          </a:prstGeom>
          <a:ln w="25400">
            <a:solidFill>
              <a:srgbClr val="FF0000"/>
            </a:solid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A9DC282-8A93-408A-86DD-FDD17B1AE693}"/>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736682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B1444-6B47-0205-9EA4-5B510D588D45}"/>
            </a:ext>
          </a:extLst>
        </p:cNvPr>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1E4378D-8888-79CC-956B-07AB7BEB162C}"/>
              </a:ext>
            </a:extLst>
          </p:cNvPr>
          <p:cNvSpPr/>
          <p:nvPr/>
        </p:nvSpPr>
        <p:spPr>
          <a:xfrm>
            <a:off x="284295" y="3064747"/>
            <a:ext cx="4452806" cy="2573157"/>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7E579CC-4271-8D65-C5A7-A8EC4C864759}"/>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0E1D6237-AEF1-A0E7-CF6A-833FF4A63A93}"/>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55</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3130CB89-BBCE-CEB0-305E-93491721E83B}"/>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 </a:t>
            </a:r>
            <a:r>
              <a:rPr kumimoji="1" lang="ja-JP" altLang="en-US" dirty="0">
                <a:solidFill>
                  <a:schemeClr val="tx1"/>
                </a:solidFill>
                <a:latin typeface="Meiryo UI" panose="020B0604030504040204" pitchFamily="50" charset="-128"/>
                <a:ea typeface="Meiryo UI" panose="020B0604030504040204" pitchFamily="50" charset="-128"/>
              </a:rPr>
              <a:t>その他の被害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C8325D9-F069-D9F3-00B8-119C6F034816}"/>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5.2</a:t>
            </a:r>
            <a:r>
              <a:rPr kumimoji="1" lang="ja-JP" altLang="en-US" dirty="0">
                <a:solidFill>
                  <a:schemeClr val="tx1"/>
                </a:solidFill>
                <a:latin typeface="Meiryo UI" panose="020B0604030504040204" pitchFamily="50" charset="-128"/>
                <a:ea typeface="Meiryo UI" panose="020B0604030504040204" pitchFamily="50" charset="-128"/>
              </a:rPr>
              <a:t> 道路閉塞</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B17177D-96E3-75E7-E6CD-D906A24A85B1}"/>
              </a:ext>
            </a:extLst>
          </p:cNvPr>
          <p:cNvSpPr txBox="1"/>
          <p:nvPr/>
        </p:nvSpPr>
        <p:spPr>
          <a:xfrm>
            <a:off x="563126" y="5298898"/>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道路閉塞率の予測フロー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6BEB1D79-0FF6-78C2-2E4C-828DA106A838}"/>
              </a:ext>
            </a:extLst>
          </p:cNvPr>
          <p:cNvSpPr/>
          <p:nvPr/>
        </p:nvSpPr>
        <p:spPr>
          <a:xfrm>
            <a:off x="284295" y="1220096"/>
            <a:ext cx="8611846" cy="1272754"/>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阪神・淡路大震災時の調査データに基づき、家屋等の倒れ込みによる道路リンクの閉塞率をメッシュ毎に算出</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algn="just"/>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（メッシュ別道路リンク閉塞率）</a:t>
            </a:r>
          </a:p>
          <a:p>
            <a:pPr algn="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x-none" altLang="ja-JP" kern="100" dirty="0">
                <a:effectLst/>
                <a:latin typeface="Meiryo UI" panose="020B0604030504040204" pitchFamily="50" charset="-128"/>
                <a:ea typeface="Meiryo UI" panose="020B0604030504040204" pitchFamily="50" charset="-128"/>
                <a:cs typeface="Times New Roman" panose="02020603050405020304" pitchFamily="18" charset="0"/>
              </a:rPr>
              <a:t>Σ</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｛（道路幅員別延長）</a:t>
            </a:r>
            <a:r>
              <a:rPr lang="x-none" altLang="ja-JP"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（道路リンク閉塞率）｝／（メッシュ内道路延長）</a:t>
            </a: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7A514465-DCB1-7578-2AB3-E38533997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95" y="3244509"/>
            <a:ext cx="4335302" cy="1871354"/>
          </a:xfrm>
          <a:prstGeom prst="rect">
            <a:avLst/>
          </a:prstGeom>
        </p:spPr>
      </p:pic>
      <p:sp>
        <p:nvSpPr>
          <p:cNvPr id="7" name="テキスト ボックス 6">
            <a:extLst>
              <a:ext uri="{FF2B5EF4-FFF2-40B4-BE49-F238E27FC236}">
                <a16:creationId xmlns:a16="http://schemas.microsoft.com/office/drawing/2014/main" id="{833534CE-2219-8561-F441-35217E1A3D0C}"/>
              </a:ext>
            </a:extLst>
          </p:cNvPr>
          <p:cNvSpPr txBox="1"/>
          <p:nvPr/>
        </p:nvSpPr>
        <p:spPr>
          <a:xfrm>
            <a:off x="4851528" y="5643978"/>
            <a:ext cx="3980840" cy="276999"/>
          </a:xfrm>
          <a:prstGeom prst="rect">
            <a:avLst/>
          </a:prstGeom>
          <a:noFill/>
        </p:spPr>
        <p:txBody>
          <a:bodyPr wrap="square" rtlCol="0">
            <a:spAutoFit/>
          </a:bodyPr>
          <a:lstStyle/>
          <a:p>
            <a:pPr marL="266700" algn="ctr"/>
            <a:r>
              <a:rPr lang="ja-JP"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幅員別に見たリンク閉塞率</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（家田ら</a:t>
            </a:r>
            <a:r>
              <a:rPr lang="x-none"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1997</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026" name="図 1">
            <a:extLst>
              <a:ext uri="{FF2B5EF4-FFF2-40B4-BE49-F238E27FC236}">
                <a16:creationId xmlns:a16="http://schemas.microsoft.com/office/drawing/2014/main" id="{7302B207-E9EF-9642-4AC3-D95594841F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461" y="3064747"/>
            <a:ext cx="40671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ECECBB2C-FDAE-45FC-8AD9-31F11DABFAD4}"/>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159421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F139A-4F78-C522-6C53-B4BE4DC890C0}"/>
            </a:ext>
          </a:extLst>
        </p:cNvPr>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0917FF7F-4C99-344D-952D-AD2E19F40F38}"/>
              </a:ext>
            </a:extLst>
          </p:cNvPr>
          <p:cNvSpPr/>
          <p:nvPr/>
        </p:nvSpPr>
        <p:spPr>
          <a:xfrm>
            <a:off x="604025" y="2514915"/>
            <a:ext cx="8070075" cy="4154645"/>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1941B6E-99F1-FEE7-3547-A2E83520EC4B}"/>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2A3502C2-2D42-CDC0-1498-B7D06C00441D}"/>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56</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1A842B5E-8F82-7146-DF30-6234FC6F58AB}"/>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 </a:t>
            </a:r>
            <a:r>
              <a:rPr kumimoji="1" lang="ja-JP" altLang="en-US" dirty="0">
                <a:solidFill>
                  <a:schemeClr val="tx1"/>
                </a:solidFill>
                <a:latin typeface="Meiryo UI" panose="020B0604030504040204" pitchFamily="50" charset="-128"/>
                <a:ea typeface="Meiryo UI" panose="020B0604030504040204" pitchFamily="50" charset="-128"/>
              </a:rPr>
              <a:t>その他の被害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1BE6599-FC05-512E-F42A-BF33941D817D}"/>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5.3</a:t>
            </a:r>
            <a:r>
              <a:rPr kumimoji="1" lang="ja-JP" altLang="en-US" dirty="0">
                <a:solidFill>
                  <a:schemeClr val="tx1"/>
                </a:solidFill>
                <a:latin typeface="Meiryo UI" panose="020B0604030504040204" pitchFamily="50" charset="-128"/>
                <a:ea typeface="Meiryo UI" panose="020B0604030504040204" pitchFamily="50" charset="-128"/>
              </a:rPr>
              <a:t> 文化財</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32AEE1E3-AC45-70EE-1AB0-04449B9184A6}"/>
              </a:ext>
            </a:extLst>
          </p:cNvPr>
          <p:cNvSpPr/>
          <p:nvPr/>
        </p:nvSpPr>
        <p:spPr>
          <a:xfrm>
            <a:off x="604025" y="1161082"/>
            <a:ext cx="8070075" cy="1257265"/>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津波浸水域、震度</a:t>
            </a:r>
            <a:r>
              <a:rPr lang="x-none" altLang="ja-JP" sz="1800" kern="100" dirty="0">
                <a:solidFill>
                  <a:srgbClr val="FF0000"/>
                </a:solidFill>
                <a:effectLst/>
                <a:latin typeface="Meiryo UI" panose="020B0604030504040204" pitchFamily="50" charset="-128"/>
                <a:ea typeface="Meiryo UI" panose="020B0604030504040204" pitchFamily="50" charset="-128"/>
              </a:rPr>
              <a:t>6</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強以上</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の地域での建物被害の可能性が高いメッシュ、または</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焼失可能性の高いメッシュ</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に存在する国宝・重要文化財（建造物）の数を算出</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algn="just"/>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（被害を受ける可能性の高い文化財の数）</a:t>
            </a:r>
          </a:p>
          <a:p>
            <a:pPr algn="just"/>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＝（建物被害を受ける可能性の高い文化財の数）＋（焼失する可能性の高い文化財の数）</a:t>
            </a:r>
            <a:endPar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l">
              <a:buFont typeface="Wingdings" panose="05000000000000000000" pitchFamily="2" charset="2"/>
              <a:buChar char="l"/>
            </a:pPr>
            <a:endParaRPr lang="ja-JP" altLang="en-US" sz="1800" dirty="0">
              <a:latin typeface="Meiryo UI" panose="020B0604030504040204" pitchFamily="50" charset="-128"/>
              <a:ea typeface="Meiryo UI" panose="020B0604030504040204" pitchFamily="50" charset="-128"/>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8EF88225-7B1F-4CF5-3958-9175E91E2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687" y="2617572"/>
            <a:ext cx="6059892" cy="3678421"/>
          </a:xfrm>
          <a:prstGeom prst="rect">
            <a:avLst/>
          </a:prstGeom>
        </p:spPr>
      </p:pic>
      <p:sp>
        <p:nvSpPr>
          <p:cNvPr id="7" name="テキスト ボックス 6">
            <a:extLst>
              <a:ext uri="{FF2B5EF4-FFF2-40B4-BE49-F238E27FC236}">
                <a16:creationId xmlns:a16="http://schemas.microsoft.com/office/drawing/2014/main" id="{26D064FA-BB6A-1B3F-75CC-BF2D16008F6E}"/>
              </a:ext>
            </a:extLst>
          </p:cNvPr>
          <p:cNvSpPr txBox="1"/>
          <p:nvPr/>
        </p:nvSpPr>
        <p:spPr>
          <a:xfrm>
            <a:off x="2184538" y="6392562"/>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文化財被害の予測フロー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EE925FB-564A-4A4A-A32C-55470CB08743}"/>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636093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E7E89-3D6D-CAAF-E4A0-B0D920FFD7BB}"/>
            </a:ext>
          </a:extLst>
        </p:cNvPr>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E15A7065-A657-6B82-30E3-663E831FED47}"/>
              </a:ext>
            </a:extLst>
          </p:cNvPr>
          <p:cNvSpPr/>
          <p:nvPr/>
        </p:nvSpPr>
        <p:spPr>
          <a:xfrm>
            <a:off x="483041" y="3995074"/>
            <a:ext cx="6344178" cy="1710304"/>
          </a:xfrm>
          <a:prstGeom prst="roundRect">
            <a:avLst>
              <a:gd name="adj" fmla="val 7991"/>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91F05D9-412B-F917-55C8-1D81F104F81A}"/>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FE8B01E9-1951-2C06-180D-75B316B6342D}"/>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57</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3E5D5745-56B0-3571-7A04-57AF4AAB70CA}"/>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 </a:t>
            </a:r>
            <a:r>
              <a:rPr kumimoji="1" lang="ja-JP" altLang="en-US" dirty="0">
                <a:solidFill>
                  <a:schemeClr val="tx1"/>
                </a:solidFill>
                <a:latin typeface="Meiryo UI" panose="020B0604030504040204" pitchFamily="50" charset="-128"/>
                <a:ea typeface="Meiryo UI" panose="020B0604030504040204" pitchFamily="50" charset="-128"/>
              </a:rPr>
              <a:t>その他の被害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7BEF5FF-6DF3-2839-6624-EE19D0BE5368}"/>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5.4</a:t>
            </a:r>
            <a:r>
              <a:rPr kumimoji="1" lang="ja-JP" altLang="en-US" dirty="0">
                <a:solidFill>
                  <a:schemeClr val="tx1"/>
                </a:solidFill>
                <a:latin typeface="Meiryo UI" panose="020B0604030504040204" pitchFamily="50" charset="-128"/>
                <a:ea typeface="Meiryo UI" panose="020B0604030504040204" pitchFamily="50" charset="-128"/>
              </a:rPr>
              <a:t> エレベータの閉じ込め・停止</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DA2582B-462B-7A74-DCF3-B77E485945A8}"/>
              </a:ext>
            </a:extLst>
          </p:cNvPr>
          <p:cNvSpPr txBox="1"/>
          <p:nvPr/>
        </p:nvSpPr>
        <p:spPr>
          <a:xfrm>
            <a:off x="1633955" y="5428378"/>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エレベータ停止台数予測フロー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DA207649-E898-177F-F939-90F7E12D5553}"/>
              </a:ext>
            </a:extLst>
          </p:cNvPr>
          <p:cNvGraphicFramePr>
            <a:graphicFrameLocks noGrp="1"/>
          </p:cNvGraphicFramePr>
          <p:nvPr/>
        </p:nvGraphicFramePr>
        <p:xfrm>
          <a:off x="458823" y="5743477"/>
          <a:ext cx="3348842" cy="1005840"/>
        </p:xfrm>
        <a:graphic>
          <a:graphicData uri="http://schemas.openxmlformats.org/drawingml/2006/table">
            <a:tbl>
              <a:tblPr firstRow="1" bandRow="1">
                <a:tableStyleId>{93296810-A885-4BE3-A3E7-6D5BEEA58F35}</a:tableStyleId>
              </a:tblPr>
              <a:tblGrid>
                <a:gridCol w="2565070">
                  <a:extLst>
                    <a:ext uri="{9D8B030D-6E8A-4147-A177-3AD203B41FA5}">
                      <a16:colId xmlns:a16="http://schemas.microsoft.com/office/drawing/2014/main" val="2460756006"/>
                    </a:ext>
                  </a:extLst>
                </a:gridCol>
                <a:gridCol w="783772">
                  <a:extLst>
                    <a:ext uri="{9D8B030D-6E8A-4147-A177-3AD203B41FA5}">
                      <a16:colId xmlns:a16="http://schemas.microsoft.com/office/drawing/2014/main" val="3397988715"/>
                    </a:ext>
                  </a:extLst>
                </a:gridCol>
              </a:tblGrid>
              <a:tr h="238380">
                <a:tc gridSpan="2">
                  <a:txBody>
                    <a:bodyPr/>
                    <a:lstStyle/>
                    <a:p>
                      <a:pPr algn="ctr"/>
                      <a:r>
                        <a:rPr kumimoji="1" lang="ja-JP" altLang="en-US" sz="1200" dirty="0">
                          <a:latin typeface="Meiryo UI" panose="020B0604030504040204" pitchFamily="50" charset="-128"/>
                          <a:ea typeface="Meiryo UI" panose="020B0604030504040204" pitchFamily="50" charset="-128"/>
                        </a:rPr>
                        <a:t>地震時管制運転中の安全装置優先作動に使用するデータ</a:t>
                      </a:r>
                    </a:p>
                  </a:txBody>
                  <a:tcPr/>
                </a:tc>
                <a:tc hMerge="1">
                  <a:txBody>
                    <a:bodyPr/>
                    <a:lstStyle/>
                    <a:p>
                      <a:endParaRPr dirty="0"/>
                    </a:p>
                  </a:txBody>
                  <a:tcPr/>
                </a:tc>
                <a:extLst>
                  <a:ext uri="{0D108BD9-81ED-4DB2-BD59-A6C34878D82A}">
                    <a16:rowId xmlns:a16="http://schemas.microsoft.com/office/drawing/2014/main" val="3222627800"/>
                  </a:ext>
                </a:extLst>
              </a:tr>
              <a:tr h="238380">
                <a:tc>
                  <a:txBody>
                    <a:bodyPr/>
                    <a:lstStyle/>
                    <a:p>
                      <a:r>
                        <a:rPr kumimoji="1" lang="ja-JP" altLang="en-US" sz="1200" dirty="0">
                          <a:latin typeface="Meiryo UI" panose="020B0604030504040204" pitchFamily="50" charset="-128"/>
                          <a:ea typeface="Meiryo UI" panose="020B0604030504040204" pitchFamily="50" charset="-128"/>
                        </a:rPr>
                        <a:t>地震時管制運転装置設置率</a:t>
                      </a:r>
                    </a:p>
                  </a:txBody>
                  <a:tcPr/>
                </a:tc>
                <a:tc>
                  <a:txBody>
                    <a:bodyPr/>
                    <a:lstStyle/>
                    <a:p>
                      <a:r>
                        <a:rPr kumimoji="1" lang="en-US" altLang="ja-JP" sz="1200" dirty="0">
                          <a:latin typeface="Meiryo UI" panose="020B0604030504040204" pitchFamily="50" charset="-128"/>
                          <a:ea typeface="Meiryo UI" panose="020B0604030504040204" pitchFamily="50" charset="-128"/>
                        </a:rPr>
                        <a:t>75.1%</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78550635"/>
                  </a:ext>
                </a:extLst>
              </a:tr>
              <a:tr h="238380">
                <a:tc>
                  <a:txBody>
                    <a:bodyPr/>
                    <a:lstStyle/>
                    <a:p>
                      <a:r>
                        <a:rPr kumimoji="1" lang="ja-JP" altLang="en-US" sz="1200" dirty="0">
                          <a:latin typeface="Meiryo UI" panose="020B0604030504040204" pitchFamily="50" charset="-128"/>
                          <a:ea typeface="Meiryo UI" panose="020B0604030504040204" pitchFamily="50" charset="-128"/>
                        </a:rPr>
                        <a:t>ドア開放検知に伴う安全装置作動率</a:t>
                      </a:r>
                    </a:p>
                  </a:txBody>
                  <a:tcPr/>
                </a:tc>
                <a:tc>
                  <a:txBody>
                    <a:bodyPr/>
                    <a:lstStyle/>
                    <a:p>
                      <a:r>
                        <a:rPr kumimoji="1" lang="en-US" altLang="ja-JP" sz="1200" dirty="0">
                          <a:latin typeface="Meiryo UI" panose="020B0604030504040204" pitchFamily="50" charset="-128"/>
                          <a:ea typeface="Meiryo UI" panose="020B0604030504040204" pitchFamily="50" charset="-128"/>
                        </a:rPr>
                        <a:t>0.114%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28549434"/>
                  </a:ext>
                </a:extLst>
              </a:tr>
            </a:tbl>
          </a:graphicData>
        </a:graphic>
      </p:graphicFrame>
      <p:graphicFrame>
        <p:nvGraphicFramePr>
          <p:cNvPr id="11" name="表 10">
            <a:extLst>
              <a:ext uri="{FF2B5EF4-FFF2-40B4-BE49-F238E27FC236}">
                <a16:creationId xmlns:a16="http://schemas.microsoft.com/office/drawing/2014/main" id="{F10FCFBE-B7C1-B542-0BBA-532AAE905E81}"/>
              </a:ext>
            </a:extLst>
          </p:cNvPr>
          <p:cNvGraphicFramePr>
            <a:graphicFrameLocks noGrp="1"/>
          </p:cNvGraphicFramePr>
          <p:nvPr/>
        </p:nvGraphicFramePr>
        <p:xfrm>
          <a:off x="7027445" y="4305300"/>
          <a:ext cx="1521285" cy="2011031"/>
        </p:xfrm>
        <a:graphic>
          <a:graphicData uri="http://schemas.openxmlformats.org/drawingml/2006/table">
            <a:tbl>
              <a:tblPr firstRow="1" bandRow="1">
                <a:tableStyleId>{93296810-A885-4BE3-A3E7-6D5BEEA58F35}</a:tableStyleId>
              </a:tblPr>
              <a:tblGrid>
                <a:gridCol w="785670">
                  <a:extLst>
                    <a:ext uri="{9D8B030D-6E8A-4147-A177-3AD203B41FA5}">
                      <a16:colId xmlns:a16="http://schemas.microsoft.com/office/drawing/2014/main" val="2460756006"/>
                    </a:ext>
                  </a:extLst>
                </a:gridCol>
                <a:gridCol w="735615">
                  <a:extLst>
                    <a:ext uri="{9D8B030D-6E8A-4147-A177-3AD203B41FA5}">
                      <a16:colId xmlns:a16="http://schemas.microsoft.com/office/drawing/2014/main" val="3977849406"/>
                    </a:ext>
                  </a:extLst>
                </a:gridCol>
              </a:tblGrid>
              <a:tr h="453569">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揺れによる故障等に</a:t>
                      </a:r>
                      <a:endParaRPr kumimoji="1" lang="en-US" altLang="ja-JP" sz="1100" dirty="0">
                        <a:latin typeface="Meiryo UI" panose="020B0604030504040204" pitchFamily="50" charset="-128"/>
                        <a:ea typeface="Meiryo UI"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使用するデータ</a:t>
                      </a:r>
                    </a:p>
                  </a:txBody>
                  <a:tcPr/>
                </a:tc>
                <a:tc hMerge="1">
                  <a:txBody>
                    <a:bodyPr/>
                    <a:lstStyle/>
                    <a:p>
                      <a:endParaRPr kumimoji="1" lang="ja-JP" altLang="en-US"/>
                    </a:p>
                  </a:txBody>
                  <a:tcPr/>
                </a:tc>
                <a:extLst>
                  <a:ext uri="{0D108BD9-81ED-4DB2-BD59-A6C34878D82A}">
                    <a16:rowId xmlns:a16="http://schemas.microsoft.com/office/drawing/2014/main" val="3098825292"/>
                  </a:ext>
                </a:extLst>
              </a:tr>
              <a:tr h="272682">
                <a:tc>
                  <a:txBody>
                    <a:bodyPr/>
                    <a:lstStyle/>
                    <a:p>
                      <a:pPr algn="ctr">
                        <a:lnSpc>
                          <a:spcPts val="1320"/>
                        </a:lnSpc>
                      </a:pPr>
                      <a:r>
                        <a:rPr kumimoji="1" lang="ja-JP" altLang="en-US" sz="1100" dirty="0">
                          <a:latin typeface="Meiryo UI" panose="020B0604030504040204" pitchFamily="50" charset="-128"/>
                          <a:ea typeface="Meiryo UI" panose="020B0604030504040204" pitchFamily="50" charset="-128"/>
                        </a:rPr>
                        <a:t>震度階</a:t>
                      </a:r>
                    </a:p>
                  </a:txBody>
                  <a:tcPr/>
                </a:tc>
                <a:tc>
                  <a:txBody>
                    <a:bodyPr/>
                    <a:lstStyle/>
                    <a:p>
                      <a:pPr algn="ctr">
                        <a:lnSpc>
                          <a:spcPts val="1320"/>
                        </a:lnSpc>
                      </a:pPr>
                      <a:r>
                        <a:rPr kumimoji="1" lang="ja-JP" altLang="en-US" sz="1100" dirty="0">
                          <a:latin typeface="Meiryo UI" panose="020B0604030504040204" pitchFamily="50" charset="-128"/>
                          <a:ea typeface="Meiryo UI" panose="020B0604030504040204" pitchFamily="50" charset="-128"/>
                        </a:rPr>
                        <a:t>故障率</a:t>
                      </a:r>
                    </a:p>
                  </a:txBody>
                  <a:tcPr/>
                </a:tc>
                <a:extLst>
                  <a:ext uri="{0D108BD9-81ED-4DB2-BD59-A6C34878D82A}">
                    <a16:rowId xmlns:a16="http://schemas.microsoft.com/office/drawing/2014/main" val="3222627800"/>
                  </a:ext>
                </a:extLst>
              </a:tr>
              <a:tr h="256956">
                <a:tc>
                  <a:txBody>
                    <a:bodyPr/>
                    <a:lstStyle/>
                    <a:p>
                      <a:pPr algn="ctr">
                        <a:lnSpc>
                          <a:spcPts val="1320"/>
                        </a:lnSpc>
                      </a:pPr>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266700" algn="ctr">
                        <a:lnSpc>
                          <a:spcPts val="1320"/>
                        </a:lnSpc>
                        <a:tabLst>
                          <a:tab pos="450215" algn="l"/>
                          <a:tab pos="533400" algn="l"/>
                        </a:tabLst>
                      </a:pPr>
                      <a:r>
                        <a:rPr lang="x-none" sz="1050" dirty="0">
                          <a:solidFill>
                            <a:srgbClr val="000000"/>
                          </a:solidFill>
                          <a:effectLst/>
                          <a:latin typeface="Meiryo UI" panose="020B0604030504040204" pitchFamily="50" charset="-128"/>
                          <a:ea typeface="Meiryo UI" panose="020B0604030504040204" pitchFamily="50" charset="-128"/>
                        </a:rPr>
                        <a:t>24%</a:t>
                      </a:r>
                      <a:endPar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2312865"/>
                  </a:ext>
                </a:extLst>
              </a:tr>
              <a:tr h="256956">
                <a:tc>
                  <a:txBody>
                    <a:bodyPr/>
                    <a:lstStyle/>
                    <a:p>
                      <a:pPr algn="ctr">
                        <a:lnSpc>
                          <a:spcPts val="1320"/>
                        </a:lnSpc>
                      </a:pPr>
                      <a:r>
                        <a:rPr kumimoji="1" lang="en-US" altLang="ja-JP" sz="1050" dirty="0">
                          <a:latin typeface="Meiryo UI" panose="020B0604030504040204" pitchFamily="50" charset="-128"/>
                          <a:ea typeface="Meiryo UI" panose="020B0604030504040204" pitchFamily="50" charset="-128"/>
                        </a:rPr>
                        <a:t>6</a:t>
                      </a:r>
                      <a:r>
                        <a:rPr kumimoji="1" lang="ja-JP" altLang="en-US" sz="1050" dirty="0">
                          <a:latin typeface="Meiryo UI" panose="020B0604030504040204" pitchFamily="50" charset="-128"/>
                          <a:ea typeface="Meiryo UI" panose="020B0604030504040204" pitchFamily="50" charset="-128"/>
                        </a:rPr>
                        <a:t>強</a:t>
                      </a:r>
                    </a:p>
                  </a:txBody>
                  <a:tcPr/>
                </a:tc>
                <a:tc>
                  <a:txBody>
                    <a:bodyPr/>
                    <a:lstStyle/>
                    <a:p>
                      <a:pPr marL="266700" algn="ctr">
                        <a:lnSpc>
                          <a:spcPts val="1320"/>
                        </a:lnSpc>
                        <a:tabLst>
                          <a:tab pos="450215" algn="l"/>
                          <a:tab pos="533400" algn="l"/>
                        </a:tabLst>
                      </a:pPr>
                      <a:r>
                        <a:rPr lang="x-none" sz="1050" dirty="0">
                          <a:solidFill>
                            <a:srgbClr val="000000"/>
                          </a:solidFill>
                          <a:effectLst/>
                          <a:latin typeface="Meiryo UI" panose="020B0604030504040204" pitchFamily="50" charset="-128"/>
                          <a:ea typeface="Meiryo UI" panose="020B0604030504040204" pitchFamily="50" charset="-128"/>
                        </a:rPr>
                        <a:t>22%</a:t>
                      </a:r>
                      <a:endPar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78550635"/>
                  </a:ext>
                </a:extLst>
              </a:tr>
              <a:tr h="256956">
                <a:tc>
                  <a:txBody>
                    <a:bodyPr/>
                    <a:lstStyle/>
                    <a:p>
                      <a:pPr algn="ctr">
                        <a:lnSpc>
                          <a:spcPts val="1320"/>
                        </a:lnSpc>
                      </a:pPr>
                      <a:r>
                        <a:rPr kumimoji="1" lang="en-US" altLang="ja-JP" sz="1050" dirty="0">
                          <a:latin typeface="Meiryo UI" panose="020B0604030504040204" pitchFamily="50" charset="-128"/>
                          <a:ea typeface="Meiryo UI" panose="020B0604030504040204" pitchFamily="50" charset="-128"/>
                        </a:rPr>
                        <a:t>6</a:t>
                      </a:r>
                      <a:r>
                        <a:rPr kumimoji="1" lang="ja-JP" altLang="en-US" sz="1050" dirty="0">
                          <a:latin typeface="Meiryo UI" panose="020B0604030504040204" pitchFamily="50" charset="-128"/>
                          <a:ea typeface="Meiryo UI" panose="020B0604030504040204" pitchFamily="50" charset="-128"/>
                        </a:rPr>
                        <a:t>弱</a:t>
                      </a:r>
                    </a:p>
                  </a:txBody>
                  <a:tcPr/>
                </a:tc>
                <a:tc>
                  <a:txBody>
                    <a:bodyPr/>
                    <a:lstStyle/>
                    <a:p>
                      <a:pPr marL="266700" algn="ctr">
                        <a:lnSpc>
                          <a:spcPts val="1320"/>
                        </a:lnSpc>
                        <a:tabLst>
                          <a:tab pos="450215" algn="l"/>
                          <a:tab pos="533400" algn="l"/>
                        </a:tabLst>
                      </a:pPr>
                      <a:r>
                        <a:rPr lang="x-none" sz="1050" dirty="0">
                          <a:solidFill>
                            <a:srgbClr val="000000"/>
                          </a:solidFill>
                          <a:effectLst/>
                          <a:latin typeface="Meiryo UI" panose="020B0604030504040204" pitchFamily="50" charset="-128"/>
                          <a:ea typeface="Meiryo UI" panose="020B0604030504040204" pitchFamily="50" charset="-128"/>
                        </a:rPr>
                        <a:t>15%</a:t>
                      </a:r>
                      <a:endPar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8549434"/>
                  </a:ext>
                </a:extLst>
              </a:tr>
              <a:tr h="256956">
                <a:tc>
                  <a:txBody>
                    <a:bodyPr/>
                    <a:lstStyle/>
                    <a:p>
                      <a:pPr algn="ctr">
                        <a:lnSpc>
                          <a:spcPts val="1320"/>
                        </a:lnSpc>
                      </a:pP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強</a:t>
                      </a:r>
                    </a:p>
                  </a:txBody>
                  <a:tcPr/>
                </a:tc>
                <a:tc>
                  <a:txBody>
                    <a:bodyPr/>
                    <a:lstStyle/>
                    <a:p>
                      <a:pPr marL="266700" algn="ctr">
                        <a:lnSpc>
                          <a:spcPts val="1320"/>
                        </a:lnSpc>
                        <a:tabLst>
                          <a:tab pos="450215" algn="l"/>
                          <a:tab pos="533400" algn="l"/>
                        </a:tabLst>
                      </a:pPr>
                      <a:r>
                        <a:rPr lang="x-none" sz="1050" dirty="0">
                          <a:solidFill>
                            <a:srgbClr val="000000"/>
                          </a:solidFill>
                          <a:effectLst/>
                          <a:latin typeface="Meiryo UI" panose="020B0604030504040204" pitchFamily="50" charset="-128"/>
                          <a:ea typeface="Meiryo UI" panose="020B0604030504040204" pitchFamily="50" charset="-128"/>
                        </a:rPr>
                        <a:t>8%</a:t>
                      </a:r>
                      <a:endPar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47770153"/>
                  </a:ext>
                </a:extLst>
              </a:tr>
              <a:tr h="256956">
                <a:tc>
                  <a:txBody>
                    <a:bodyPr/>
                    <a:lstStyle/>
                    <a:p>
                      <a:pPr algn="ctr">
                        <a:lnSpc>
                          <a:spcPts val="1320"/>
                        </a:lnSpc>
                      </a:pP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弱</a:t>
                      </a:r>
                    </a:p>
                  </a:txBody>
                  <a:tcPr/>
                </a:tc>
                <a:tc>
                  <a:txBody>
                    <a:bodyPr/>
                    <a:lstStyle/>
                    <a:p>
                      <a:pPr marL="266700" algn="ctr">
                        <a:lnSpc>
                          <a:spcPts val="1320"/>
                        </a:lnSpc>
                        <a:tabLst>
                          <a:tab pos="450215" algn="l"/>
                          <a:tab pos="533400" algn="l"/>
                        </a:tabLst>
                      </a:pPr>
                      <a:r>
                        <a:rPr lang="x-none" sz="1050" dirty="0">
                          <a:solidFill>
                            <a:srgbClr val="000000"/>
                          </a:solidFill>
                          <a:effectLst/>
                          <a:latin typeface="Meiryo UI" panose="020B0604030504040204" pitchFamily="50" charset="-128"/>
                          <a:ea typeface="Meiryo UI" panose="020B0604030504040204" pitchFamily="50" charset="-128"/>
                        </a:rPr>
                        <a:t>1%</a:t>
                      </a:r>
                      <a:endParaRPr lang="ja-JP" sz="105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85368520"/>
                  </a:ext>
                </a:extLst>
              </a:tr>
            </a:tbl>
          </a:graphicData>
        </a:graphic>
      </p:graphicFrame>
      <p:graphicFrame>
        <p:nvGraphicFramePr>
          <p:cNvPr id="12" name="表 11">
            <a:extLst>
              <a:ext uri="{FF2B5EF4-FFF2-40B4-BE49-F238E27FC236}">
                <a16:creationId xmlns:a16="http://schemas.microsoft.com/office/drawing/2014/main" id="{800731BC-F3FC-6CB4-D97A-11681F264704}"/>
              </a:ext>
            </a:extLst>
          </p:cNvPr>
          <p:cNvGraphicFramePr>
            <a:graphicFrameLocks noGrp="1"/>
          </p:cNvGraphicFramePr>
          <p:nvPr/>
        </p:nvGraphicFramePr>
        <p:xfrm>
          <a:off x="3893590" y="5770569"/>
          <a:ext cx="2933629" cy="567268"/>
        </p:xfrm>
        <a:graphic>
          <a:graphicData uri="http://schemas.openxmlformats.org/drawingml/2006/table">
            <a:tbl>
              <a:tblPr firstRow="1" bandRow="1">
                <a:tableStyleId>{93296810-A885-4BE3-A3E7-6D5BEEA58F35}</a:tableStyleId>
              </a:tblPr>
              <a:tblGrid>
                <a:gridCol w="2184329">
                  <a:extLst>
                    <a:ext uri="{9D8B030D-6E8A-4147-A177-3AD203B41FA5}">
                      <a16:colId xmlns:a16="http://schemas.microsoft.com/office/drawing/2014/main" val="2460756006"/>
                    </a:ext>
                  </a:extLst>
                </a:gridCol>
                <a:gridCol w="749300">
                  <a:extLst>
                    <a:ext uri="{9D8B030D-6E8A-4147-A177-3AD203B41FA5}">
                      <a16:colId xmlns:a16="http://schemas.microsoft.com/office/drawing/2014/main" val="3397988715"/>
                    </a:ext>
                  </a:extLst>
                </a:gridCol>
              </a:tblGrid>
              <a:tr h="283634">
                <a:tc gridSpan="2">
                  <a:txBody>
                    <a:bodyPr/>
                    <a:lstStyle/>
                    <a:p>
                      <a:pPr algn="ctr"/>
                      <a:r>
                        <a:rPr kumimoji="1" lang="ja-JP" altLang="en-US" sz="1200" dirty="0">
                          <a:latin typeface="Meiryo UI" panose="020B0604030504040204" pitchFamily="50" charset="-128"/>
                          <a:ea typeface="Meiryo UI" panose="020B0604030504040204" pitchFamily="50" charset="-128"/>
                        </a:rPr>
                        <a:t>地域の停電に使用するデータ</a:t>
                      </a:r>
                    </a:p>
                  </a:txBody>
                  <a:tcPr/>
                </a:tc>
                <a:tc hMerge="1">
                  <a:txBody>
                    <a:bodyPr/>
                    <a:lstStyle/>
                    <a:p>
                      <a:endParaRPr dirty="0"/>
                    </a:p>
                  </a:txBody>
                  <a:tcPr/>
                </a:tc>
                <a:extLst>
                  <a:ext uri="{0D108BD9-81ED-4DB2-BD59-A6C34878D82A}">
                    <a16:rowId xmlns:a16="http://schemas.microsoft.com/office/drawing/2014/main" val="3222627800"/>
                  </a:ext>
                </a:extLst>
              </a:tr>
              <a:tr h="283634">
                <a:tc>
                  <a:txBody>
                    <a:bodyPr/>
                    <a:lstStyle/>
                    <a:p>
                      <a:r>
                        <a:rPr kumimoji="1" lang="ja-JP" altLang="en-US" sz="1200" dirty="0">
                          <a:latin typeface="Meiryo UI" panose="020B0604030504040204" pitchFamily="50" charset="-128"/>
                          <a:ea typeface="Meiryo UI" panose="020B0604030504040204" pitchFamily="50" charset="-128"/>
                        </a:rPr>
                        <a:t>停電時自動着床装置非設置率</a:t>
                      </a:r>
                    </a:p>
                  </a:txBody>
                  <a:tcPr/>
                </a:tc>
                <a:tc>
                  <a:txBody>
                    <a:bodyPr/>
                    <a:lstStyle/>
                    <a:p>
                      <a:r>
                        <a:rPr kumimoji="1" lang="en-US" altLang="ja-JP" sz="1200" dirty="0">
                          <a:latin typeface="Meiryo UI" panose="020B0604030504040204" pitchFamily="50" charset="-128"/>
                          <a:ea typeface="Meiryo UI" panose="020B0604030504040204" pitchFamily="50" charset="-128"/>
                        </a:rPr>
                        <a:t>68.4%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78550635"/>
                  </a:ext>
                </a:extLst>
              </a:tr>
            </a:tbl>
          </a:graphicData>
        </a:graphic>
      </p:graphicFrame>
      <p:sp>
        <p:nvSpPr>
          <p:cNvPr id="2" name="四角形: 角を丸くする 4">
            <a:extLst>
              <a:ext uri="{FF2B5EF4-FFF2-40B4-BE49-F238E27FC236}">
                <a16:creationId xmlns:a16="http://schemas.microsoft.com/office/drawing/2014/main" id="{C2ED8728-F106-5F73-7413-AD61F4EFC183}"/>
              </a:ext>
            </a:extLst>
          </p:cNvPr>
          <p:cNvSpPr/>
          <p:nvPr/>
        </p:nvSpPr>
        <p:spPr>
          <a:xfrm>
            <a:off x="483041" y="1101823"/>
            <a:ext cx="8197200" cy="281549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600" b="0" i="0" u="none" strike="noStrike" baseline="0" dirty="0">
                <a:solidFill>
                  <a:srgbClr val="000000"/>
                </a:solidFill>
                <a:latin typeface="Meiryo UI" panose="020B0604030504040204" pitchFamily="50" charset="-128"/>
                <a:ea typeface="Meiryo UI" panose="020B0604030504040204" pitchFamily="50" charset="-128"/>
              </a:rPr>
              <a:t>エレベータ停止は、</a:t>
            </a:r>
            <a:r>
              <a:rPr lang="ja-JP" altLang="en-US" sz="1600" i="0" u="none" strike="noStrike" baseline="0" dirty="0">
                <a:solidFill>
                  <a:srgbClr val="FF0000"/>
                </a:solidFill>
                <a:latin typeface="Meiryo UI" panose="020B0604030504040204" pitchFamily="50" charset="-128"/>
                <a:ea typeface="Meiryo UI" panose="020B0604030504040204" pitchFamily="50" charset="-128"/>
              </a:rPr>
              <a:t>地震時管制運転中の安全装置優先作動、揺れによる故障等、地域の停電</a:t>
            </a:r>
            <a:r>
              <a:rPr lang="ja-JP" altLang="en-US" sz="1600" b="0" i="0" u="none" strike="noStrike" baseline="0" dirty="0">
                <a:solidFill>
                  <a:srgbClr val="000000"/>
                </a:solidFill>
                <a:latin typeface="Meiryo UI" panose="020B0604030504040204" pitchFamily="50" charset="-128"/>
                <a:ea typeface="Meiryo UI" panose="020B0604030504040204" pitchFamily="50" charset="-128"/>
              </a:rPr>
              <a:t>を考慮して、</a:t>
            </a:r>
            <a:r>
              <a:rPr lang="ja-JP" altLang="en-US" sz="1600" i="0" u="none" strike="noStrike" baseline="0" dirty="0">
                <a:solidFill>
                  <a:srgbClr val="FF0000"/>
                </a:solidFill>
                <a:latin typeface="Meiryo UI" panose="020B0604030504040204" pitchFamily="50" charset="-128"/>
                <a:ea typeface="Meiryo UI" panose="020B0604030504040204" pitchFamily="50" charset="-128"/>
              </a:rPr>
              <a:t>エレベータ停止台数</a:t>
            </a:r>
            <a:r>
              <a:rPr lang="ja-JP" altLang="en-US" sz="1600" b="0" i="0" u="none" strike="noStrike" baseline="0" dirty="0">
                <a:solidFill>
                  <a:srgbClr val="000000"/>
                </a:solidFill>
                <a:latin typeface="Meiryo UI" panose="020B0604030504040204" pitchFamily="50" charset="-128"/>
                <a:ea typeface="Meiryo UI" panose="020B0604030504040204" pitchFamily="50" charset="-128"/>
              </a:rPr>
              <a:t>を算出。</a:t>
            </a:r>
            <a:endParaRPr lang="en-US" altLang="ja-JP" sz="1600" dirty="0">
              <a:solidFill>
                <a:srgbClr val="000000"/>
              </a:solidFill>
              <a:latin typeface="Meiryo UI" panose="020B0604030504040204" pitchFamily="50" charset="-128"/>
              <a:ea typeface="Meiryo UI" panose="020B0604030504040204" pitchFamily="50" charset="-128"/>
            </a:endParaRPr>
          </a:p>
          <a:p>
            <a:pPr algn="l"/>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（管制運転中の安全装置作動に伴う停止）</a:t>
            </a:r>
            <a:endPar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＝（エレベーター台数）×</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地震時管制運転装置設置率：地表加速度</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80Gal</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以上の地区</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（停止しなかったエレベーター台数）×（ドア開放検知に伴う安全装置作動率）</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600" b="1"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（揺れによる故障に伴う停止台数）</a:t>
            </a:r>
            <a:endParaRPr lang="en-US" altLang="ja-JP" sz="16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＝（平常時のエレベーター運転状況</a:t>
            </a:r>
            <a:r>
              <a:rPr lang="x-none" alt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－（管制運転中の安全装置作動に伴う停止台数）</a:t>
            </a:r>
            <a:endParaRPr lang="en-US" alt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ja-JP" altLang="ja-JP" sz="16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×（揺れによる故障率）</a:t>
            </a: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600" b="1" kern="100" dirty="0">
                <a:effectLst/>
                <a:latin typeface="Meiryo UI" panose="020B0604030504040204" pitchFamily="50" charset="-128"/>
                <a:ea typeface="Meiryo UI" panose="020B0604030504040204" pitchFamily="50" charset="-128"/>
                <a:cs typeface="Times New Roman" panose="02020603050405020304" pitchFamily="18" charset="0"/>
              </a:rPr>
              <a:t>（停電に伴う停止台数）</a:t>
            </a:r>
            <a:endParaRPr lang="en-US" alt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＝｛（平常時のエレベーター運転状況）－（管制運転中の安全装置作動に伴う停止台数）</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－（揺れによる故障に伴う停止）｝×（停電率）×（停電時自動着床装置非設置率）</a:t>
            </a: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A74E9C70-DD93-CB42-127D-C50006100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75" y="4046608"/>
            <a:ext cx="5070341" cy="1405034"/>
          </a:xfrm>
          <a:prstGeom prst="rect">
            <a:avLst/>
          </a:prstGeom>
        </p:spPr>
      </p:pic>
      <p:sp>
        <p:nvSpPr>
          <p:cNvPr id="14" name="正方形/長方形 13">
            <a:extLst>
              <a:ext uri="{FF2B5EF4-FFF2-40B4-BE49-F238E27FC236}">
                <a16:creationId xmlns:a16="http://schemas.microsoft.com/office/drawing/2014/main" id="{6BF1BC07-FC98-430E-98FD-4F5B92D3E1CE}"/>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3422258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E5A4-3DF9-6B63-C2F9-8BE2EC1F69A1}"/>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6748EE1C-9F7B-278B-C685-F8309CD51421}"/>
              </a:ext>
            </a:extLst>
          </p:cNvPr>
          <p:cNvSpPr/>
          <p:nvPr/>
        </p:nvSpPr>
        <p:spPr>
          <a:xfrm>
            <a:off x="508441" y="2188929"/>
            <a:ext cx="8197200" cy="3466395"/>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1B756F1-16F0-C696-8BF1-B071FA469D56}"/>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74284862-D555-2ED2-8FC1-F3AFDBE495D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58</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9259DBE7-DA8A-F183-525C-136763B15126}"/>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 </a:t>
            </a:r>
            <a:r>
              <a:rPr kumimoji="1" lang="ja-JP" altLang="en-US" dirty="0">
                <a:solidFill>
                  <a:schemeClr val="tx1"/>
                </a:solidFill>
                <a:latin typeface="Meiryo UI" panose="020B0604030504040204" pitchFamily="50" charset="-128"/>
                <a:ea typeface="Meiryo UI" panose="020B0604030504040204" pitchFamily="50" charset="-128"/>
              </a:rPr>
              <a:t>その他の被害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3D495FD-A63B-BD8B-41AC-ADFF7CFB707F}"/>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5.11</a:t>
            </a:r>
            <a:r>
              <a:rPr kumimoji="1" lang="ja-JP" altLang="en-US" dirty="0">
                <a:solidFill>
                  <a:schemeClr val="tx1"/>
                </a:solidFill>
                <a:latin typeface="Meiryo UI" panose="020B0604030504040204" pitchFamily="50" charset="-128"/>
                <a:ea typeface="Meiryo UI" panose="020B0604030504040204" pitchFamily="50" charset="-128"/>
              </a:rPr>
              <a:t> 孤立集落</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08E4F176-5C99-E6F1-8C1D-C5129B173624}"/>
              </a:ext>
            </a:extLst>
          </p:cNvPr>
          <p:cNvSpPr txBox="1"/>
          <p:nvPr/>
        </p:nvSpPr>
        <p:spPr>
          <a:xfrm>
            <a:off x="3327399" y="5296624"/>
            <a:ext cx="238412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孤立集落の予測フロー</a:t>
            </a:r>
            <a:endParaRPr lang="en-US" altLang="ja-JP" sz="1200" b="1" dirty="0">
              <a:highlight>
                <a:srgbClr val="FFFF00"/>
              </a:highlight>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FC66696E-2BDD-1143-F2FA-F0C1972984D9}"/>
              </a:ext>
            </a:extLst>
          </p:cNvPr>
          <p:cNvSpPr/>
          <p:nvPr/>
        </p:nvSpPr>
        <p:spPr>
          <a:xfrm>
            <a:off x="508441" y="1340413"/>
            <a:ext cx="8197200" cy="699215"/>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孤立集落は、</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震度分布図</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と</a:t>
            </a:r>
            <a:r>
              <a:rPr lang="ja-JP" altLang="ja-JP"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津波浸水分布図</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及び</a:t>
            </a:r>
            <a:r>
              <a:rPr lang="ja-JP" altLang="en-US" sz="180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アクセス道路</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を重ね合わせ、対象となる集落、孤立に至る条件を考慮して、孤立する可能性のある集落を抽出</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endParaRPr lang="ja-JP" altLang="en-US" sz="1800" dirty="0">
              <a:latin typeface="Meiryo UI" panose="020B0604030504040204" pitchFamily="50" charset="-128"/>
              <a:ea typeface="Meiryo UI" panose="020B0604030504040204" pitchFamily="50" charset="-128"/>
            </a:endParaRPr>
          </a:p>
        </p:txBody>
      </p:sp>
      <p:pic>
        <p:nvPicPr>
          <p:cNvPr id="5" name="図 4"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FD0AFACC-974B-4172-C850-6046062A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501" y="2378859"/>
            <a:ext cx="4832249" cy="2815915"/>
          </a:xfrm>
          <a:prstGeom prst="rect">
            <a:avLst/>
          </a:prstGeom>
        </p:spPr>
      </p:pic>
      <p:sp>
        <p:nvSpPr>
          <p:cNvPr id="10" name="正方形/長方形 9">
            <a:extLst>
              <a:ext uri="{FF2B5EF4-FFF2-40B4-BE49-F238E27FC236}">
                <a16:creationId xmlns:a16="http://schemas.microsoft.com/office/drawing/2014/main" id="{4840E1C4-3A97-42A2-BDFD-742D180B9C93}"/>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152886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47F151B-0FB8-4195-BD94-63FE9C261CB6}"/>
              </a:ext>
            </a:extLst>
          </p:cNvPr>
          <p:cNvSpPr/>
          <p:nvPr/>
        </p:nvSpPr>
        <p:spPr>
          <a:xfrm>
            <a:off x="388132" y="1199793"/>
            <a:ext cx="8468996" cy="566628"/>
          </a:xfrm>
          <a:prstGeom prst="rect">
            <a:avLst/>
          </a:prstGeom>
          <a:solidFill>
            <a:schemeClr val="accent1">
              <a:lumMod val="40000"/>
              <a:lumOff val="60000"/>
            </a:schemeClr>
          </a:solidFill>
          <a:ln w="12700">
            <a:noFill/>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651290"/>
            <a:ext cx="504970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1. </a:t>
            </a:r>
            <a:r>
              <a:rPr kumimoji="1" lang="ja-JP" altLang="en-US" dirty="0">
                <a:solidFill>
                  <a:schemeClr val="tx1"/>
                </a:solidFill>
                <a:latin typeface="Meiryo UI" panose="020B0604030504040204" pitchFamily="50" charset="-128"/>
                <a:ea typeface="Meiryo UI" panose="020B0604030504040204" pitchFamily="50" charset="-128"/>
              </a:rPr>
              <a:t>被害想定の前提条件（想定シーン）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65BB34D-5451-4B7A-B93D-6C1456E7D538}"/>
              </a:ext>
            </a:extLst>
          </p:cNvPr>
          <p:cNvSpPr/>
          <p:nvPr/>
        </p:nvSpPr>
        <p:spPr>
          <a:xfrm>
            <a:off x="388135" y="1886041"/>
            <a:ext cx="103317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u="sng" dirty="0">
                <a:solidFill>
                  <a:schemeClr val="tx1"/>
                </a:solidFill>
                <a:latin typeface="Meiryo UI" panose="020B0604030504040204" pitchFamily="50" charset="-128"/>
                <a:ea typeface="Meiryo UI" panose="020B0604030504040204" pitchFamily="50" charset="-128"/>
              </a:rPr>
              <a:t>季節</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979EB52-D5B7-47B4-A762-DB8EE2CC6906}"/>
              </a:ext>
            </a:extLst>
          </p:cNvPr>
          <p:cNvSpPr/>
          <p:nvPr/>
        </p:nvSpPr>
        <p:spPr>
          <a:xfrm>
            <a:off x="388135" y="2545842"/>
            <a:ext cx="103317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u="sng" dirty="0">
                <a:solidFill>
                  <a:schemeClr val="tx1"/>
                </a:solidFill>
                <a:latin typeface="Meiryo UI" panose="020B0604030504040204" pitchFamily="50" charset="-128"/>
                <a:ea typeface="Meiryo UI" panose="020B0604030504040204" pitchFamily="50" charset="-128"/>
              </a:rPr>
              <a:t>人の活動</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DA537B0-77AB-4A4F-8F2E-1593D4513ECA}"/>
              </a:ext>
            </a:extLst>
          </p:cNvPr>
          <p:cNvSpPr/>
          <p:nvPr/>
        </p:nvSpPr>
        <p:spPr>
          <a:xfrm>
            <a:off x="388134" y="3460012"/>
            <a:ext cx="103317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u="sng" dirty="0">
                <a:solidFill>
                  <a:schemeClr val="tx1"/>
                </a:solidFill>
                <a:latin typeface="Meiryo UI" panose="020B0604030504040204" pitchFamily="50" charset="-128"/>
                <a:ea typeface="Meiryo UI" panose="020B0604030504040204" pitchFamily="50" charset="-128"/>
              </a:rPr>
              <a:t>避難行動</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B9F54F20-42A5-4793-8C39-759CA0721FFB}"/>
              </a:ext>
            </a:extLst>
          </p:cNvPr>
          <p:cNvSpPr/>
          <p:nvPr/>
        </p:nvSpPr>
        <p:spPr>
          <a:xfrm>
            <a:off x="388133" y="5602141"/>
            <a:ext cx="103317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u="sng" dirty="0">
                <a:solidFill>
                  <a:schemeClr val="tx1"/>
                </a:solidFill>
                <a:latin typeface="Meiryo UI" panose="020B0604030504040204" pitchFamily="50" charset="-128"/>
                <a:ea typeface="Meiryo UI" panose="020B0604030504040204" pitchFamily="50" charset="-128"/>
              </a:rPr>
              <a:t>建物被害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AD58582C-94D9-4E5B-8755-424801E9DDE9}"/>
              </a:ext>
            </a:extLst>
          </p:cNvPr>
          <p:cNvSpPr/>
          <p:nvPr/>
        </p:nvSpPr>
        <p:spPr>
          <a:xfrm>
            <a:off x="1771768" y="2398070"/>
            <a:ext cx="3032772" cy="617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①早朝（多くの方が就寝）</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②昼（最も活動が活発／自宅外に滞留が多い）</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③夕方（火気使用が多い／帰宅時間帯）</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7E9BCEB-6A5A-4A87-9376-D70AB856ECB7}"/>
              </a:ext>
            </a:extLst>
          </p:cNvPr>
          <p:cNvSpPr/>
          <p:nvPr/>
        </p:nvSpPr>
        <p:spPr>
          <a:xfrm>
            <a:off x="1771767" y="1829132"/>
            <a:ext cx="3675543" cy="435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①夏（熱中症リスクが高い）</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②冬（寒さへの備え／避難準備に時間がかかるなど）</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D9C287A-AE8C-429B-B236-894E2BF26A43}"/>
              </a:ext>
            </a:extLst>
          </p:cNvPr>
          <p:cNvSpPr/>
          <p:nvPr/>
        </p:nvSpPr>
        <p:spPr>
          <a:xfrm>
            <a:off x="388135" y="4594532"/>
            <a:ext cx="103317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u="sng" dirty="0">
                <a:solidFill>
                  <a:schemeClr val="tx1"/>
                </a:solidFill>
                <a:latin typeface="Meiryo UI" panose="020B0604030504040204" pitchFamily="50" charset="-128"/>
                <a:ea typeface="Meiryo UI" panose="020B0604030504040204" pitchFamily="50" charset="-128"/>
              </a:rPr>
              <a:t>火災</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51F11F9-019C-49EC-94BC-322C0D0EB4C2}"/>
              </a:ext>
            </a:extLst>
          </p:cNvPr>
          <p:cNvSpPr/>
          <p:nvPr/>
        </p:nvSpPr>
        <p:spPr>
          <a:xfrm>
            <a:off x="2804040" y="3075338"/>
            <a:ext cx="2046206" cy="617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Ⓐすぐに避難</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Ⓑ避難するがすぐには避難しない</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切迫避難／避難しない</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 name="右中かっこ 1">
            <a:extLst>
              <a:ext uri="{FF2B5EF4-FFF2-40B4-BE49-F238E27FC236}">
                <a16:creationId xmlns:a16="http://schemas.microsoft.com/office/drawing/2014/main" id="{7906DE70-AFFA-4A40-94A7-ED17F9FB9446}"/>
              </a:ext>
            </a:extLst>
          </p:cNvPr>
          <p:cNvSpPr/>
          <p:nvPr/>
        </p:nvSpPr>
        <p:spPr>
          <a:xfrm>
            <a:off x="4730590" y="3075338"/>
            <a:ext cx="147077" cy="617515"/>
          </a:xfrm>
          <a:prstGeom prst="rightBrace">
            <a:avLst>
              <a:gd name="adj1" fmla="val 65946"/>
              <a:gd name="adj2" fmla="val 50000"/>
            </a:avLst>
          </a:prstGeom>
          <a:ln w="9525">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4DF3C00-D2E0-4D8F-8A24-3B1721FFCA8E}"/>
              </a:ext>
            </a:extLst>
          </p:cNvPr>
          <p:cNvSpPr/>
          <p:nvPr/>
        </p:nvSpPr>
        <p:spPr>
          <a:xfrm>
            <a:off x="4871042" y="3193183"/>
            <a:ext cx="898222" cy="433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の</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割合を設定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0BC3A988-24B6-46A5-84E0-550850144FE8}"/>
              </a:ext>
            </a:extLst>
          </p:cNvPr>
          <p:cNvSpPr/>
          <p:nvPr/>
        </p:nvSpPr>
        <p:spPr>
          <a:xfrm>
            <a:off x="1771768" y="4446344"/>
            <a:ext cx="872278"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火気使用</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9F272BF-CE03-4FD9-ADC9-742915758DE7}"/>
              </a:ext>
            </a:extLst>
          </p:cNvPr>
          <p:cNvSpPr/>
          <p:nvPr/>
        </p:nvSpPr>
        <p:spPr>
          <a:xfrm>
            <a:off x="2804048" y="4359452"/>
            <a:ext cx="1033171" cy="47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①通常</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②食事準備</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3C618DC1-4ADB-466D-B4E9-30ECFCC40CF1}"/>
              </a:ext>
            </a:extLst>
          </p:cNvPr>
          <p:cNvSpPr/>
          <p:nvPr/>
        </p:nvSpPr>
        <p:spPr>
          <a:xfrm>
            <a:off x="1771768" y="4829612"/>
            <a:ext cx="872278"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風速</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BF369010-6EC2-490A-96CE-64C62B1AA3C3}"/>
              </a:ext>
            </a:extLst>
          </p:cNvPr>
          <p:cNvSpPr/>
          <p:nvPr/>
        </p:nvSpPr>
        <p:spPr>
          <a:xfrm>
            <a:off x="2804048" y="4854497"/>
            <a:ext cx="1839669"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年間の超過確率１％</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280FCB19-6C9F-48FD-8710-85CCF8825798}"/>
              </a:ext>
            </a:extLst>
          </p:cNvPr>
          <p:cNvSpPr/>
          <p:nvPr/>
        </p:nvSpPr>
        <p:spPr>
          <a:xfrm>
            <a:off x="2804048" y="5423110"/>
            <a:ext cx="2584538"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①現在の建築年次による算定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5A9B2E47-B48E-4357-963F-EC1321A124F5}"/>
              </a:ext>
            </a:extLst>
          </p:cNvPr>
          <p:cNvGrpSpPr/>
          <p:nvPr/>
        </p:nvGrpSpPr>
        <p:grpSpPr>
          <a:xfrm>
            <a:off x="1515035" y="1199791"/>
            <a:ext cx="4177550" cy="5156555"/>
            <a:chOff x="1515035" y="1272988"/>
            <a:chExt cx="4177550" cy="4823012"/>
          </a:xfrm>
        </p:grpSpPr>
        <p:cxnSp>
          <p:nvCxnSpPr>
            <p:cNvPr id="5" name="直線コネクタ 4">
              <a:extLst>
                <a:ext uri="{FF2B5EF4-FFF2-40B4-BE49-F238E27FC236}">
                  <a16:creationId xmlns:a16="http://schemas.microsoft.com/office/drawing/2014/main" id="{2FC17B07-ADA1-4D78-BD26-7AE1341837A0}"/>
                </a:ext>
              </a:extLst>
            </p:cNvPr>
            <p:cNvCxnSpPr/>
            <p:nvPr/>
          </p:nvCxnSpPr>
          <p:spPr>
            <a:xfrm>
              <a:off x="1515035" y="1272988"/>
              <a:ext cx="0" cy="4823012"/>
            </a:xfrm>
            <a:prstGeom prst="line">
              <a:avLst/>
            </a:prstGeom>
            <a:ln w="22225">
              <a:solidFill>
                <a:schemeClr val="bg1">
                  <a:lumMod val="50000"/>
                </a:schemeClr>
              </a:solidFill>
              <a:prstDash val="solid"/>
              <a:tailEnd type="none"/>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981D2BE6-1598-4E73-9220-F67BC50F5D4A}"/>
                </a:ext>
              </a:extLst>
            </p:cNvPr>
            <p:cNvCxnSpPr/>
            <p:nvPr/>
          </p:nvCxnSpPr>
          <p:spPr>
            <a:xfrm>
              <a:off x="5692585" y="1272988"/>
              <a:ext cx="0" cy="4823012"/>
            </a:xfrm>
            <a:prstGeom prst="line">
              <a:avLst/>
            </a:prstGeom>
            <a:ln w="22225">
              <a:solidFill>
                <a:schemeClr val="bg1">
                  <a:lumMod val="50000"/>
                </a:schemeClr>
              </a:solidFill>
              <a:prstDash val="solid"/>
              <a:tailEnd type="none"/>
            </a:ln>
          </p:spPr>
          <p:style>
            <a:lnRef idx="1">
              <a:schemeClr val="dk1"/>
            </a:lnRef>
            <a:fillRef idx="0">
              <a:schemeClr val="dk1"/>
            </a:fillRef>
            <a:effectRef idx="0">
              <a:schemeClr val="dk1"/>
            </a:effectRef>
            <a:fontRef idx="minor">
              <a:schemeClr val="tx1"/>
            </a:fontRef>
          </p:style>
        </p:cxnSp>
      </p:grpSp>
      <p:cxnSp>
        <p:nvCxnSpPr>
          <p:cNvPr id="24" name="直線コネクタ 23">
            <a:extLst>
              <a:ext uri="{FF2B5EF4-FFF2-40B4-BE49-F238E27FC236}">
                <a16:creationId xmlns:a16="http://schemas.microsoft.com/office/drawing/2014/main" id="{A0E01936-0E9A-40BE-89FE-B97AA605C934}"/>
              </a:ext>
            </a:extLst>
          </p:cNvPr>
          <p:cNvCxnSpPr>
            <a:cxnSpLocks/>
          </p:cNvCxnSpPr>
          <p:nvPr/>
        </p:nvCxnSpPr>
        <p:spPr>
          <a:xfrm flipH="1">
            <a:off x="388133" y="2327754"/>
            <a:ext cx="8468996" cy="0"/>
          </a:xfrm>
          <a:prstGeom prst="line">
            <a:avLst/>
          </a:prstGeom>
          <a:ln w="22225">
            <a:solidFill>
              <a:schemeClr val="bg1">
                <a:lumMod val="50000"/>
              </a:schemeClr>
            </a:solidFill>
            <a:prstDash val="solid"/>
            <a:tailEnd type="none"/>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CD37A815-6664-42B9-8CD6-A5690958FD0E}"/>
              </a:ext>
            </a:extLst>
          </p:cNvPr>
          <p:cNvCxnSpPr>
            <a:cxnSpLocks/>
          </p:cNvCxnSpPr>
          <p:nvPr/>
        </p:nvCxnSpPr>
        <p:spPr>
          <a:xfrm flipH="1">
            <a:off x="388133" y="3045461"/>
            <a:ext cx="8468996" cy="0"/>
          </a:xfrm>
          <a:prstGeom prst="line">
            <a:avLst/>
          </a:prstGeom>
          <a:ln w="22225">
            <a:solidFill>
              <a:schemeClr val="bg1">
                <a:lumMod val="50000"/>
              </a:schemeClr>
            </a:solidFill>
            <a:prstDash val="solid"/>
            <a:tailEnd type="none"/>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D781869A-966C-4571-97ED-0F0DEED0F160}"/>
              </a:ext>
            </a:extLst>
          </p:cNvPr>
          <p:cNvCxnSpPr>
            <a:cxnSpLocks/>
          </p:cNvCxnSpPr>
          <p:nvPr/>
        </p:nvCxnSpPr>
        <p:spPr>
          <a:xfrm flipH="1">
            <a:off x="388133" y="4241046"/>
            <a:ext cx="8468996" cy="0"/>
          </a:xfrm>
          <a:prstGeom prst="line">
            <a:avLst/>
          </a:prstGeom>
          <a:ln w="22225">
            <a:solidFill>
              <a:schemeClr val="bg1">
                <a:lumMod val="50000"/>
              </a:schemeClr>
            </a:solidFill>
            <a:prstDash val="solid"/>
            <a:tailEnd type="none"/>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FB91167D-8243-4E6C-BF19-C801D247EFF2}"/>
              </a:ext>
            </a:extLst>
          </p:cNvPr>
          <p:cNvCxnSpPr>
            <a:cxnSpLocks/>
          </p:cNvCxnSpPr>
          <p:nvPr/>
        </p:nvCxnSpPr>
        <p:spPr>
          <a:xfrm flipH="1">
            <a:off x="388133" y="5255851"/>
            <a:ext cx="8468996" cy="0"/>
          </a:xfrm>
          <a:prstGeom prst="line">
            <a:avLst/>
          </a:prstGeom>
          <a:ln w="22225">
            <a:solidFill>
              <a:schemeClr val="bg1">
                <a:lumMod val="50000"/>
              </a:schemeClr>
            </a:solidFill>
            <a:prstDash val="solid"/>
            <a:tailEnd type="none"/>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9C94D5F5-E8B4-47D4-B78B-AA4CC1B27F34}"/>
              </a:ext>
            </a:extLst>
          </p:cNvPr>
          <p:cNvCxnSpPr>
            <a:cxnSpLocks/>
          </p:cNvCxnSpPr>
          <p:nvPr/>
        </p:nvCxnSpPr>
        <p:spPr>
          <a:xfrm flipH="1">
            <a:off x="388133" y="1766423"/>
            <a:ext cx="8468996" cy="0"/>
          </a:xfrm>
          <a:prstGeom prst="line">
            <a:avLst/>
          </a:prstGeom>
          <a:ln w="22225">
            <a:solidFill>
              <a:schemeClr val="bg1">
                <a:lumMod val="50000"/>
              </a:schemeClr>
            </a:solidFill>
            <a:prstDash val="solid"/>
            <a:tailEnd type="none"/>
          </a:ln>
        </p:spPr>
        <p:style>
          <a:lnRef idx="1">
            <a:schemeClr val="dk1"/>
          </a:lnRef>
          <a:fillRef idx="0">
            <a:schemeClr val="dk1"/>
          </a:fillRef>
          <a:effectRef idx="0">
            <a:schemeClr val="dk1"/>
          </a:effectRef>
          <a:fontRef idx="minor">
            <a:schemeClr val="tx1"/>
          </a:fontRef>
        </p:style>
      </p:cxnSp>
      <p:sp>
        <p:nvSpPr>
          <p:cNvPr id="32" name="正方形/長方形 31">
            <a:extLst>
              <a:ext uri="{FF2B5EF4-FFF2-40B4-BE49-F238E27FC236}">
                <a16:creationId xmlns:a16="http://schemas.microsoft.com/office/drawing/2014/main" id="{8742276B-A764-4781-B143-C32F87659F22}"/>
              </a:ext>
            </a:extLst>
          </p:cNvPr>
          <p:cNvSpPr/>
          <p:nvPr/>
        </p:nvSpPr>
        <p:spPr>
          <a:xfrm>
            <a:off x="388133" y="1312796"/>
            <a:ext cx="103317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u="sng" dirty="0">
                <a:solidFill>
                  <a:schemeClr val="tx1"/>
                </a:solidFill>
                <a:latin typeface="Meiryo UI" panose="020B0604030504040204" pitchFamily="50" charset="-128"/>
                <a:ea typeface="Meiryo UI" panose="020B0604030504040204" pitchFamily="50" charset="-128"/>
              </a:rPr>
              <a:t>シーン</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983DACB7-520D-4F7C-9139-85FB716165C0}"/>
              </a:ext>
            </a:extLst>
          </p:cNvPr>
          <p:cNvSpPr/>
          <p:nvPr/>
        </p:nvSpPr>
        <p:spPr>
          <a:xfrm>
            <a:off x="1494871" y="1312796"/>
            <a:ext cx="419771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u="sng" dirty="0">
                <a:solidFill>
                  <a:schemeClr val="tx1"/>
                </a:solidFill>
                <a:latin typeface="Meiryo UI" panose="020B0604030504040204" pitchFamily="50" charset="-128"/>
                <a:ea typeface="Meiryo UI" panose="020B0604030504040204" pitchFamily="50" charset="-128"/>
              </a:rPr>
              <a:t>パターン</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CED8063D-A6D5-44D8-A1E6-94569DA1A413}"/>
              </a:ext>
            </a:extLst>
          </p:cNvPr>
          <p:cNvSpPr/>
          <p:nvPr/>
        </p:nvSpPr>
        <p:spPr>
          <a:xfrm>
            <a:off x="5692582" y="1230843"/>
            <a:ext cx="3154463" cy="535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u="sng" dirty="0">
                <a:solidFill>
                  <a:schemeClr val="tx1"/>
                </a:solidFill>
                <a:latin typeface="Meiryo UI" panose="020B0604030504040204" pitchFamily="50" charset="-128"/>
                <a:ea typeface="Meiryo UI" panose="020B0604030504040204" pitchFamily="50" charset="-128"/>
              </a:rPr>
              <a:t>今後、自助・共助による対策等が</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algn="ctr"/>
            <a:r>
              <a:rPr kumimoji="1" lang="ja-JP" altLang="en-US" sz="1400" b="1" u="sng" dirty="0">
                <a:solidFill>
                  <a:schemeClr val="tx1"/>
                </a:solidFill>
                <a:latin typeface="Meiryo UI" panose="020B0604030504040204" pitchFamily="50" charset="-128"/>
                <a:ea typeface="Meiryo UI" panose="020B0604030504040204" pitchFamily="50" charset="-128"/>
              </a:rPr>
              <a:t>進んだ場合の効果の見える化</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FD2E45C8-2537-4FB7-8052-43B374C2882C}"/>
              </a:ext>
            </a:extLst>
          </p:cNvPr>
          <p:cNvSpPr/>
          <p:nvPr/>
        </p:nvSpPr>
        <p:spPr>
          <a:xfrm>
            <a:off x="5809887" y="3395905"/>
            <a:ext cx="3049727"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①府内避難意識調査結果によるⒶⒷ</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の割合</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②Ⓐが</a:t>
            </a:r>
            <a:r>
              <a:rPr kumimoji="1" lang="en-US" altLang="ja-JP" sz="1100" dirty="0">
                <a:solidFill>
                  <a:schemeClr val="tx1"/>
                </a:solidFill>
                <a:latin typeface="Meiryo UI" panose="020B0604030504040204" pitchFamily="50" charset="-128"/>
                <a:ea typeface="Meiryo UI" panose="020B0604030504040204" pitchFamily="50" charset="-128"/>
              </a:rPr>
              <a:t>100</a:t>
            </a:r>
            <a:r>
              <a:rPr kumimoji="1" lang="ja-JP" altLang="en-US" sz="1100" dirty="0">
                <a:solidFill>
                  <a:schemeClr val="tx1"/>
                </a:solidFill>
                <a:latin typeface="Meiryo UI" panose="020B0604030504040204" pitchFamily="50" charset="-128"/>
                <a:ea typeface="Meiryo UI" panose="020B0604030504040204" pitchFamily="50" charset="-128"/>
              </a:rPr>
              <a:t>％の場合</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3B8B881-DA20-49D9-9024-5F428E0210B7}"/>
              </a:ext>
            </a:extLst>
          </p:cNvPr>
          <p:cNvSpPr/>
          <p:nvPr/>
        </p:nvSpPr>
        <p:spPr>
          <a:xfrm>
            <a:off x="5809887" y="4449719"/>
            <a:ext cx="3049727" cy="528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①出火抑制対策が進んだ場合</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②初期消火率が向上した場合</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33E4EC26-D800-42F1-8427-A3BCAB00997F}"/>
              </a:ext>
            </a:extLst>
          </p:cNvPr>
          <p:cNvSpPr/>
          <p:nvPr/>
        </p:nvSpPr>
        <p:spPr>
          <a:xfrm>
            <a:off x="5809887" y="5458153"/>
            <a:ext cx="3049727" cy="279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①建替えや耐震対策による耐震化が向上した場合</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EC5E02DD-70F1-4DCA-9BD9-D928A0FA44DC}"/>
              </a:ext>
            </a:extLst>
          </p:cNvPr>
          <p:cNvSpPr/>
          <p:nvPr/>
        </p:nvSpPr>
        <p:spPr>
          <a:xfrm>
            <a:off x="1771768" y="5423110"/>
            <a:ext cx="872278"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建築年次</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D02C9A52-2647-476D-B037-6FC95311FB22}"/>
              </a:ext>
            </a:extLst>
          </p:cNvPr>
          <p:cNvSpPr/>
          <p:nvPr/>
        </p:nvSpPr>
        <p:spPr>
          <a:xfrm>
            <a:off x="1771767" y="5829192"/>
            <a:ext cx="1032273" cy="400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家具等</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転倒防止対策</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46267FE2-5E84-4767-B4B4-D09373E60830}"/>
              </a:ext>
            </a:extLst>
          </p:cNvPr>
          <p:cNvSpPr/>
          <p:nvPr/>
        </p:nvSpPr>
        <p:spPr>
          <a:xfrm>
            <a:off x="2804048" y="5889398"/>
            <a:ext cx="2584538"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①現在の転倒防止対策率</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D544BCE3-B1A3-46B0-BD38-096A6C0BF753}"/>
              </a:ext>
            </a:extLst>
          </p:cNvPr>
          <p:cNvSpPr/>
          <p:nvPr/>
        </p:nvSpPr>
        <p:spPr>
          <a:xfrm>
            <a:off x="5809887" y="5890702"/>
            <a:ext cx="3049727" cy="279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①転倒防止対策が進んだ場合</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BC014539-D5D4-4849-8A60-C3B1A8CC8630}"/>
              </a:ext>
            </a:extLst>
          </p:cNvPr>
          <p:cNvSpPr/>
          <p:nvPr/>
        </p:nvSpPr>
        <p:spPr>
          <a:xfrm>
            <a:off x="3723882" y="972074"/>
            <a:ext cx="5377077" cy="27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現在内閣府が検討している南海トラフ巨大地震の被害想定算定手法を確認して決定する。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5B806736-1A87-4C8A-B53E-A27D1C151C7C}"/>
              </a:ext>
            </a:extLst>
          </p:cNvPr>
          <p:cNvSpPr/>
          <p:nvPr/>
        </p:nvSpPr>
        <p:spPr>
          <a:xfrm>
            <a:off x="1771768" y="3250759"/>
            <a:ext cx="872278"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避難開始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41E6382C-7515-43C3-B350-C4F69FDD7328}"/>
              </a:ext>
            </a:extLst>
          </p:cNvPr>
          <p:cNvSpPr/>
          <p:nvPr/>
        </p:nvSpPr>
        <p:spPr>
          <a:xfrm>
            <a:off x="1771768" y="3814822"/>
            <a:ext cx="872278" cy="279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避難速度</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AEC0F6E-5A0A-4441-86CA-EF97B19336D9}"/>
              </a:ext>
            </a:extLst>
          </p:cNvPr>
          <p:cNvSpPr/>
          <p:nvPr/>
        </p:nvSpPr>
        <p:spPr>
          <a:xfrm>
            <a:off x="2804049" y="3726643"/>
            <a:ext cx="1226990" cy="47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Meiryo UI" panose="020B0604030504040204" pitchFamily="50" charset="-128"/>
                <a:ea typeface="Meiryo UI" panose="020B0604030504040204" pitchFamily="50" charset="-128"/>
              </a:rPr>
              <a:t>①明るい時間帯</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②暗い時間帯</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52" name="スライド番号プレースホルダー 3">
            <a:extLst>
              <a:ext uri="{FF2B5EF4-FFF2-40B4-BE49-F238E27FC236}">
                <a16:creationId xmlns:a16="http://schemas.microsoft.com/office/drawing/2014/main" id="{3B8B3A29-162A-4141-BE65-9A64FC4C8EC8}"/>
              </a:ext>
            </a:extLst>
          </p:cNvPr>
          <p:cNvSpPr txBox="1">
            <a:spLocks noGrp="1"/>
          </p:cNvSpPr>
          <p:nvPr>
            <p:ph type="sldNum" sz="quarter" idx="12"/>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a:t>
            </a:fld>
            <a:endParaRPr lang="ja-JP" altLang="en-US" sz="1600" dirty="0">
              <a:solidFill>
                <a:schemeClr val="tx1"/>
              </a:solidFill>
            </a:endParaRPr>
          </a:p>
        </p:txBody>
      </p:sp>
    </p:spTree>
    <p:extLst>
      <p:ext uri="{BB962C8B-B14F-4D97-AF65-F5344CB8AC3E}">
        <p14:creationId xmlns:p14="http://schemas.microsoft.com/office/powerpoint/2010/main" val="2130703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8B74F-00BE-687C-FD6B-396528739DDF}"/>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4D714D4-0083-D8E9-CC65-E116139C0E2E}"/>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127EE8FD-ECA5-0F29-3DF0-D68BC5F44B25}"/>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59</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6AE651FE-F5E7-3FD6-5FC9-938E65CDE233}"/>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7. </a:t>
            </a:r>
            <a:r>
              <a:rPr kumimoji="1" lang="ja-JP" altLang="en-US" dirty="0">
                <a:solidFill>
                  <a:schemeClr val="tx1"/>
                </a:solidFill>
                <a:latin typeface="Meiryo UI" panose="020B0604030504040204" pitchFamily="50" charset="-128"/>
                <a:ea typeface="Meiryo UI" panose="020B0604030504040204" pitchFamily="50" charset="-128"/>
              </a:rPr>
              <a:t>複合災害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D51891A-6F8C-CE1B-17F0-2957E71C220C}"/>
              </a:ext>
            </a:extLst>
          </p:cNvPr>
          <p:cNvSpPr/>
          <p:nvPr/>
        </p:nvSpPr>
        <p:spPr>
          <a:xfrm>
            <a:off x="220794" y="727498"/>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7.2</a:t>
            </a:r>
            <a:r>
              <a:rPr kumimoji="1" lang="ja-JP" altLang="en-US" dirty="0">
                <a:solidFill>
                  <a:schemeClr val="tx1"/>
                </a:solidFill>
                <a:latin typeface="Meiryo UI" panose="020B0604030504040204" pitchFamily="50" charset="-128"/>
                <a:ea typeface="Meiryo UI" panose="020B0604030504040204" pitchFamily="50" charset="-128"/>
              </a:rPr>
              <a:t> 時間差での地震の発生</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 name="四角形: 角を丸くする 4">
            <a:extLst>
              <a:ext uri="{FF2B5EF4-FFF2-40B4-BE49-F238E27FC236}">
                <a16:creationId xmlns:a16="http://schemas.microsoft.com/office/drawing/2014/main" id="{94F81582-6B4F-F9A5-9691-9D323C057CA9}"/>
              </a:ext>
            </a:extLst>
          </p:cNvPr>
          <p:cNvSpPr/>
          <p:nvPr/>
        </p:nvSpPr>
        <p:spPr>
          <a:xfrm>
            <a:off x="305828" y="1332331"/>
            <a:ext cx="8532344" cy="756352"/>
          </a:xfrm>
          <a:prstGeom prst="roundRect">
            <a:avLst>
              <a:gd name="adj" fmla="val 5871"/>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時間差で大規模な地震が発生する可能性</a:t>
            </a:r>
            <a:r>
              <a:rPr lang="ja-JP" altLang="en-US" sz="1800" b="0" i="0" u="none" strike="noStrike" baseline="0" dirty="0">
                <a:latin typeface="Meiryo UI" panose="020B0604030504040204" pitchFamily="50" charset="-128"/>
                <a:ea typeface="Meiryo UI" panose="020B0604030504040204" pitchFamily="50" charset="-128"/>
              </a:rPr>
              <a:t>を考慮し、</a:t>
            </a:r>
            <a:r>
              <a:rPr lang="en-US" altLang="ja-JP" sz="1800" b="0" i="0" u="none" strike="noStrike" baseline="0" dirty="0">
                <a:latin typeface="Meiryo UI" panose="020B0604030504040204" pitchFamily="50" charset="-128"/>
                <a:ea typeface="Meiryo UI" panose="020B0604030504040204" pitchFamily="50" charset="-128"/>
              </a:rPr>
              <a:t> 1</a:t>
            </a:r>
            <a:r>
              <a:rPr lang="ja-JP" altLang="en-US" sz="1800" b="0" i="0" u="none" strike="noStrike" baseline="0" dirty="0">
                <a:latin typeface="Meiryo UI" panose="020B0604030504040204" pitchFamily="50" charset="-128"/>
                <a:ea typeface="Meiryo UI" panose="020B0604030504040204" pitchFamily="50" charset="-128"/>
              </a:rPr>
              <a:t>回目の地震からの経過時間に応じて、</a:t>
            </a:r>
            <a:r>
              <a:rPr lang="en-US" altLang="ja-JP" sz="1800" b="0" i="0" u="none" strike="noStrike" baseline="0" dirty="0">
                <a:latin typeface="Meiryo UI" panose="020B0604030504040204" pitchFamily="50" charset="-128"/>
                <a:ea typeface="Meiryo UI" panose="020B0604030504040204" pitchFamily="50" charset="-128"/>
              </a:rPr>
              <a:t>2</a:t>
            </a:r>
            <a:r>
              <a:rPr lang="ja-JP" altLang="en-US" sz="1800" b="0" i="0" u="none" strike="noStrike" baseline="0" dirty="0">
                <a:latin typeface="Meiryo UI" panose="020B0604030504040204" pitchFamily="50" charset="-128"/>
                <a:ea typeface="Meiryo UI" panose="020B0604030504040204" pitchFamily="50" charset="-128"/>
              </a:rPr>
              <a:t>回目の地震による建物・人的被害を想定する。</a:t>
            </a:r>
            <a:endParaRPr lang="ja-JP" altLang="en-US" sz="1800" b="0" i="0" u="none" strike="noStrike" baseline="0" dirty="0">
              <a:solidFill>
                <a:srgbClr val="FF0000"/>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9483B8B6-7280-1878-82CA-E71309C1BE2F}"/>
              </a:ext>
            </a:extLst>
          </p:cNvPr>
          <p:cNvGraphicFramePr>
            <a:graphicFrameLocks noGrp="1"/>
          </p:cNvGraphicFramePr>
          <p:nvPr/>
        </p:nvGraphicFramePr>
        <p:xfrm>
          <a:off x="305828" y="2556159"/>
          <a:ext cx="8532343" cy="3017520"/>
        </p:xfrm>
        <a:graphic>
          <a:graphicData uri="http://schemas.openxmlformats.org/drawingml/2006/table">
            <a:tbl>
              <a:tblPr firstCol="1" bandRow="1">
                <a:tableStyleId>{93296810-A885-4BE3-A3E7-6D5BEEA58F35}</a:tableStyleId>
              </a:tblPr>
              <a:tblGrid>
                <a:gridCol w="1810143">
                  <a:extLst>
                    <a:ext uri="{9D8B030D-6E8A-4147-A177-3AD203B41FA5}">
                      <a16:colId xmlns:a16="http://schemas.microsoft.com/office/drawing/2014/main" val="558648543"/>
                    </a:ext>
                  </a:extLst>
                </a:gridCol>
                <a:gridCol w="6722200">
                  <a:extLst>
                    <a:ext uri="{9D8B030D-6E8A-4147-A177-3AD203B41FA5}">
                      <a16:colId xmlns:a16="http://schemas.microsoft.com/office/drawing/2014/main" val="3150155529"/>
                    </a:ext>
                  </a:extLst>
                </a:gridCol>
              </a:tblGrid>
              <a:tr h="257092">
                <a:tc>
                  <a:txBody>
                    <a:bodyPr/>
                    <a:lstStyle/>
                    <a:p>
                      <a:r>
                        <a:rPr kumimoji="1" lang="ja-JP" altLang="en-US" sz="1200" b="1" u="none" strike="noStrike" kern="1200" baseline="0" dirty="0">
                          <a:solidFill>
                            <a:schemeClr val="bg1"/>
                          </a:solidFill>
                          <a:latin typeface="Meiryo UI" panose="020B0604030504040204" pitchFamily="50" charset="-128"/>
                          <a:ea typeface="Meiryo UI" panose="020B0604030504040204" pitchFamily="50" charset="-128"/>
                        </a:rPr>
                        <a:t>直後</a:t>
                      </a:r>
                      <a:endParaRPr kumimoji="1" lang="ja-JP" altLang="en-US" sz="1200" b="1" i="0" u="none" strike="noStrike" kern="1200" baseline="0" dirty="0">
                        <a:solidFill>
                          <a:schemeClr val="bg1"/>
                        </a:solidFill>
                        <a:latin typeface="Meiryo UI" panose="020B0604030504040204" pitchFamily="50" charset="-128"/>
                        <a:ea typeface="Meiryo UI" panose="020B0604030504040204" pitchFamily="50" charset="-128"/>
                        <a:cs typeface="+mn-cs"/>
                      </a:endParaRPr>
                    </a:p>
                  </a:txBody>
                  <a:tcPr/>
                </a:tc>
                <a:tc>
                  <a:txBody>
                    <a:bodyPr/>
                    <a:lstStyle/>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最初の地震により脆弱化した建物が、後発の地震により倒壊する。</a:t>
                      </a:r>
                    </a:p>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建物等の下敷きとなった要救助者が後発の地震による建物等の倒壊で圧死する。</a:t>
                      </a:r>
                    </a:p>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新たな倒壊家屋からの出火により延焼範囲が拡大する。</a:t>
                      </a:r>
                    </a:p>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急傾斜地、宅地造成地などで、先の地震により地盤が緩み、後発の地震により崩壊する。</a:t>
                      </a:r>
                    </a:p>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最初の地震に伴う津波が継続しているときに後発地震が発生した場合には、津波が重なり合うことで津波の高さが増幅する。</a:t>
                      </a:r>
                    </a:p>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先の地震・津波により海岸・河川堤防が破損した地域には、後発の地震に伴う津波の被害が大きくなる。</a:t>
                      </a:r>
                    </a:p>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救助・捜索等の活動中に、建物の倒壊、津波、急傾斜地の崩壊、雪崩によって二次災害が発生する。</a:t>
                      </a:r>
                    </a:p>
                  </a:txBody>
                  <a:tcPr/>
                </a:tc>
                <a:extLst>
                  <a:ext uri="{0D108BD9-81ED-4DB2-BD59-A6C34878D82A}">
                    <a16:rowId xmlns:a16="http://schemas.microsoft.com/office/drawing/2014/main" val="2075039880"/>
                  </a:ext>
                </a:extLst>
              </a:tr>
              <a:tr h="370840">
                <a:tc>
                  <a:txBody>
                    <a:bodyPr/>
                    <a:lstStyle/>
                    <a:p>
                      <a:r>
                        <a:rPr kumimoji="1" lang="ja-JP" altLang="en-US" sz="1200" b="1" u="none" strike="noStrike" kern="1200" baseline="0" dirty="0">
                          <a:solidFill>
                            <a:schemeClr val="bg1"/>
                          </a:solidFill>
                          <a:latin typeface="Meiryo UI" panose="020B0604030504040204" pitchFamily="50" charset="-128"/>
                          <a:ea typeface="Meiryo UI" panose="020B0604030504040204" pitchFamily="50" charset="-128"/>
                        </a:rPr>
                        <a:t>数日後</a:t>
                      </a:r>
                      <a:endParaRPr kumimoji="1" lang="ja-JP" altLang="en-US" sz="1200" b="1" i="0" u="none" strike="noStrike" kern="1200" baseline="0" dirty="0">
                        <a:solidFill>
                          <a:schemeClr val="bg1"/>
                        </a:solidFill>
                        <a:latin typeface="Meiryo UI" panose="020B0604030504040204" pitchFamily="50" charset="-128"/>
                        <a:ea typeface="Meiryo UI" panose="020B0604030504040204" pitchFamily="50" charset="-128"/>
                        <a:cs typeface="+mn-cs"/>
                      </a:endParaRPr>
                    </a:p>
                  </a:txBody>
                  <a:tcPr/>
                </a:tc>
                <a:tc>
                  <a:txBody>
                    <a:bodyPr/>
                    <a:lstStyle/>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二度目の地震で大きな被害が出た地域において、先に発生した地震対応の応援活動が行われていたために、救助・救急活動や消火活動等に必要な人員・資機材等の資源が十分に確保できない。</a:t>
                      </a:r>
                    </a:p>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先に発生した地震対応のために、全国的に物資等が調達・消費されており、救命・救急に必要な医薬品、避難生活等に必要な水・食料や生活必需品等が不足する。</a:t>
                      </a:r>
                    </a:p>
                  </a:txBody>
                  <a:tcPr/>
                </a:tc>
                <a:extLst>
                  <a:ext uri="{0D108BD9-81ED-4DB2-BD59-A6C34878D82A}">
                    <a16:rowId xmlns:a16="http://schemas.microsoft.com/office/drawing/2014/main" val="3451526152"/>
                  </a:ext>
                </a:extLst>
              </a:tr>
              <a:tr h="370840">
                <a:tc>
                  <a:txBody>
                    <a:bodyPr/>
                    <a:lstStyle/>
                    <a:p>
                      <a:r>
                        <a:rPr kumimoji="1" lang="en-US" altLang="ja-JP" sz="1200" b="1" u="none" strike="noStrike" kern="1200" baseline="0" dirty="0">
                          <a:solidFill>
                            <a:schemeClr val="bg1"/>
                          </a:solidFill>
                          <a:latin typeface="Meiryo UI" panose="020B0604030504040204" pitchFamily="50" charset="-128"/>
                          <a:ea typeface="Meiryo UI" panose="020B0604030504040204" pitchFamily="50" charset="-128"/>
                        </a:rPr>
                        <a:t>1</a:t>
                      </a:r>
                      <a:r>
                        <a:rPr kumimoji="1" lang="ja-JP" altLang="en-US" sz="1200" b="1" u="none" strike="noStrike" kern="1200" baseline="0" dirty="0">
                          <a:solidFill>
                            <a:schemeClr val="bg1"/>
                          </a:solidFill>
                          <a:latin typeface="Meiryo UI" panose="020B0604030504040204" pitchFamily="50" charset="-128"/>
                          <a:ea typeface="Meiryo UI" panose="020B0604030504040204" pitchFamily="50" charset="-128"/>
                        </a:rPr>
                        <a:t>か月以降</a:t>
                      </a:r>
                      <a:endParaRPr kumimoji="1" lang="ja-JP" altLang="en-US" sz="1200" b="1" i="0" u="none" strike="noStrike" kern="1200" baseline="0" dirty="0">
                        <a:solidFill>
                          <a:schemeClr val="bg1"/>
                        </a:solidFill>
                        <a:latin typeface="Meiryo UI" panose="020B0604030504040204" pitchFamily="50" charset="-128"/>
                        <a:ea typeface="Meiryo UI" panose="020B0604030504040204" pitchFamily="50" charset="-128"/>
                        <a:cs typeface="+mn-cs"/>
                      </a:endParaRPr>
                    </a:p>
                  </a:txBody>
                  <a:tcPr/>
                </a:tc>
                <a:tc>
                  <a:txBody>
                    <a:bodyPr/>
                    <a:lstStyle/>
                    <a:p>
                      <a:pPr marL="171450" indent="-171450">
                        <a:buFont typeface="Wingdings" panose="05000000000000000000" pitchFamily="2" charset="2"/>
                        <a:buChar char="ü"/>
                      </a:pP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耐震性の確保されていない建物に対する不安等により店舗や集客施設等への来客が減少する、津波が来るおそれのある臨海部で業務の場所を制限する等の対策により業務効率が落ちる、地域外からの観光客の減少や、被災地での事業展開（企業の進出等）が控えられる等、社会的不安が増大する。</a:t>
                      </a:r>
                    </a:p>
                  </a:txBody>
                  <a:tcPr/>
                </a:tc>
                <a:extLst>
                  <a:ext uri="{0D108BD9-81ED-4DB2-BD59-A6C34878D82A}">
                    <a16:rowId xmlns:a16="http://schemas.microsoft.com/office/drawing/2014/main" val="1978608414"/>
                  </a:ext>
                </a:extLst>
              </a:tr>
            </a:tbl>
          </a:graphicData>
        </a:graphic>
      </p:graphicFrame>
      <p:sp>
        <p:nvSpPr>
          <p:cNvPr id="14" name="テキスト ボックス 13">
            <a:extLst>
              <a:ext uri="{FF2B5EF4-FFF2-40B4-BE49-F238E27FC236}">
                <a16:creationId xmlns:a16="http://schemas.microsoft.com/office/drawing/2014/main" id="{97AF059E-E8A0-C9E8-D4B4-F10805469DC3}"/>
              </a:ext>
            </a:extLst>
          </p:cNvPr>
          <p:cNvSpPr txBox="1"/>
          <p:nvPr/>
        </p:nvSpPr>
        <p:spPr>
          <a:xfrm>
            <a:off x="305827" y="2279812"/>
            <a:ext cx="2312245" cy="276999"/>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回目の地震で考えられる事象</a:t>
            </a:r>
            <a:endParaRPr lang="en-US" altLang="ja-JP" sz="1200" b="1" dirty="0">
              <a:highlight>
                <a:srgbClr val="FFFF00"/>
              </a:highlight>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6953433F-5824-44CA-8BFD-26E00708EF10}"/>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2878694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8B900-BFAE-C2F8-4321-F732638D9CBF}"/>
            </a:ext>
          </a:extLst>
        </p:cNvPr>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17B986B5-13C3-146A-CCE0-31CECB62C4AC}"/>
              </a:ext>
            </a:extLst>
          </p:cNvPr>
          <p:cNvSpPr/>
          <p:nvPr/>
        </p:nvSpPr>
        <p:spPr>
          <a:xfrm>
            <a:off x="495741" y="3429000"/>
            <a:ext cx="8197200" cy="2701502"/>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949919E-AEEF-7B73-8503-2CA7C89EDED2}"/>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54EC4B01-B7FA-CBBA-FD6C-6626B4D804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60</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C8E6B1BF-D2B4-7C14-1591-C867D5548590}"/>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8. </a:t>
            </a:r>
            <a:r>
              <a:rPr kumimoji="1" lang="ja-JP" altLang="en-US" dirty="0">
                <a:solidFill>
                  <a:schemeClr val="tx1"/>
                </a:solidFill>
                <a:latin typeface="Meiryo UI" panose="020B0604030504040204" pitchFamily="50" charset="-128"/>
                <a:ea typeface="Meiryo UI" panose="020B0604030504040204" pitchFamily="50" charset="-128"/>
              </a:rPr>
              <a:t>経済被害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BC78638-7D6F-1E90-D2B6-3D8E4ADE16B5}"/>
              </a:ext>
            </a:extLst>
          </p:cNvPr>
          <p:cNvSpPr/>
          <p:nvPr/>
        </p:nvSpPr>
        <p:spPr>
          <a:xfrm>
            <a:off x="220795" y="727498"/>
            <a:ext cx="21033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8.1</a:t>
            </a:r>
            <a:r>
              <a:rPr kumimoji="1" lang="ja-JP" altLang="en-US" dirty="0">
                <a:solidFill>
                  <a:schemeClr val="tx1"/>
                </a:solidFill>
                <a:latin typeface="Meiryo UI" panose="020B0604030504040204" pitchFamily="50" charset="-128"/>
                <a:ea typeface="Meiryo UI" panose="020B0604030504040204" pitchFamily="50" charset="-128"/>
              </a:rPr>
              <a:t> 直接経済被害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1F0A235-D857-82AF-2D08-6CC309DE4EF7}"/>
              </a:ext>
            </a:extLst>
          </p:cNvPr>
          <p:cNvSpPr txBox="1"/>
          <p:nvPr/>
        </p:nvSpPr>
        <p:spPr>
          <a:xfrm>
            <a:off x="2352980" y="5816887"/>
            <a:ext cx="3980840"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直接経済被害予測フロー</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4A872D2D-0878-1A20-4D7B-1DECA3F7DAA9}"/>
              </a:ext>
            </a:extLst>
          </p:cNvPr>
          <p:cNvSpPr/>
          <p:nvPr/>
        </p:nvSpPr>
        <p:spPr>
          <a:xfrm>
            <a:off x="495741" y="1340413"/>
            <a:ext cx="8197200" cy="192883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algn="l"/>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直接経済被害は、</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建物被害、ライフライン被害、交通施設等の被害</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を基に、</a:t>
            </a:r>
            <a:r>
              <a:rPr lang="ja-JP" altLang="en-US" sz="1800" i="0" u="none" strike="noStrike" baseline="0" dirty="0">
                <a:solidFill>
                  <a:srgbClr val="FF0000"/>
                </a:solidFill>
                <a:latin typeface="Meiryo UI" panose="020B0604030504040204" pitchFamily="50" charset="-128"/>
                <a:ea typeface="Meiryo UI" panose="020B0604030504040204" pitchFamily="50" charset="-128"/>
              </a:rPr>
              <a:t>経済被害額</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を算出。</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建物被害</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・ライフライン被害・交通施設被害</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直接経済被害</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（被害量）</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（原単位）</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その他償却資産・棚卸資産</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直接経済被害</a:t>
            </a:r>
            <a:r>
              <a:rPr lang="ja-JP"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（建物被害率）</a:t>
            </a:r>
            <a:r>
              <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（償却・在庫資産評価額）</a:t>
            </a:r>
            <a:endParaRPr lang="en-US" alt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ja-JP" altLang="en-US" sz="18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F5DEFF48-21DF-15F5-29CF-F31CB888D149}"/>
              </a:ext>
            </a:extLst>
          </p:cNvPr>
          <p:cNvGrpSpPr/>
          <p:nvPr/>
        </p:nvGrpSpPr>
        <p:grpSpPr>
          <a:xfrm>
            <a:off x="2677648" y="3507966"/>
            <a:ext cx="4015701" cy="2151478"/>
            <a:chOff x="207388" y="2280503"/>
            <a:chExt cx="4015701" cy="2151478"/>
          </a:xfrm>
        </p:grpSpPr>
        <p:sp>
          <p:nvSpPr>
            <p:cNvPr id="9" name="テキスト ボックス 8">
              <a:extLst>
                <a:ext uri="{FF2B5EF4-FFF2-40B4-BE49-F238E27FC236}">
                  <a16:creationId xmlns:a16="http://schemas.microsoft.com/office/drawing/2014/main" id="{62CEDE95-FA16-9930-7E9F-759F32CAEC9B}"/>
                </a:ext>
              </a:extLst>
            </p:cNvPr>
            <p:cNvSpPr txBox="1"/>
            <p:nvPr/>
          </p:nvSpPr>
          <p:spPr>
            <a:xfrm>
              <a:off x="207388" y="2280503"/>
              <a:ext cx="2784621" cy="738664"/>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建物被害数量</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ライフライン被害数量</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交通施設等の被害数量</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38F49B8-52B5-0F7C-CD83-6BD31043C425}"/>
                </a:ext>
              </a:extLst>
            </p:cNvPr>
            <p:cNvSpPr txBox="1"/>
            <p:nvPr/>
          </p:nvSpPr>
          <p:spPr>
            <a:xfrm>
              <a:off x="207388" y="3908761"/>
              <a:ext cx="2784621" cy="523220"/>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建物・ライフライン・交通施設等の</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被害による直接経済被害額</a:t>
              </a:r>
            </a:p>
          </p:txBody>
        </p:sp>
        <p:sp>
          <p:nvSpPr>
            <p:cNvPr id="11" name="テキスト ボックス 10">
              <a:extLst>
                <a:ext uri="{FF2B5EF4-FFF2-40B4-BE49-F238E27FC236}">
                  <a16:creationId xmlns:a16="http://schemas.microsoft.com/office/drawing/2014/main" id="{4A24ACAB-624A-E6B5-9AD5-DDD8F2910ADC}"/>
                </a:ext>
              </a:extLst>
            </p:cNvPr>
            <p:cNvSpPr txBox="1"/>
            <p:nvPr/>
          </p:nvSpPr>
          <p:spPr>
            <a:xfrm>
              <a:off x="2729620" y="3320429"/>
              <a:ext cx="1493469" cy="307777"/>
            </a:xfrm>
            <a:prstGeom prst="rect">
              <a:avLst/>
            </a:prstGeom>
            <a:solidFill>
              <a:schemeClr val="accent1">
                <a:lumMod val="20000"/>
                <a:lumOff val="80000"/>
              </a:schemeClr>
            </a:solidFill>
            <a:ln>
              <a:solidFill>
                <a:schemeClr val="dk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原単位</a:t>
              </a:r>
              <a:endParaRPr kumimoji="1" lang="en-US" altLang="ja-JP" sz="1400" dirty="0">
                <a:latin typeface="Meiryo UI" panose="020B0604030504040204" pitchFamily="50" charset="-128"/>
                <a:ea typeface="Meiryo UI" panose="020B0604030504040204" pitchFamily="50" charset="-128"/>
              </a:endParaRPr>
            </a:p>
          </p:txBody>
        </p:sp>
        <p:cxnSp>
          <p:nvCxnSpPr>
            <p:cNvPr id="12" name="直線矢印コネクタ 11">
              <a:extLst>
                <a:ext uri="{FF2B5EF4-FFF2-40B4-BE49-F238E27FC236}">
                  <a16:creationId xmlns:a16="http://schemas.microsoft.com/office/drawing/2014/main" id="{6DC94298-17AD-1F3F-20FD-4E57EB1EA9F1}"/>
                </a:ext>
              </a:extLst>
            </p:cNvPr>
            <p:cNvCxnSpPr>
              <a:cxnSpLocks/>
              <a:stCxn id="9" idx="2"/>
              <a:endCxn id="10" idx="0"/>
            </p:cNvCxnSpPr>
            <p:nvPr/>
          </p:nvCxnSpPr>
          <p:spPr>
            <a:xfrm>
              <a:off x="1599699" y="3019167"/>
              <a:ext cx="0" cy="889594"/>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B726EBD4-273D-D16F-E348-95E217648BD9}"/>
                </a:ext>
              </a:extLst>
            </p:cNvPr>
            <p:cNvCxnSpPr>
              <a:cxnSpLocks/>
              <a:stCxn id="11" idx="1"/>
            </p:cNvCxnSpPr>
            <p:nvPr/>
          </p:nvCxnSpPr>
          <p:spPr>
            <a:xfrm flipH="1">
              <a:off x="1599699" y="3474318"/>
              <a:ext cx="1129921" cy="0"/>
            </a:xfrm>
            <a:prstGeom prst="straightConnector1">
              <a:avLst/>
            </a:prstGeom>
            <a:ln w="9525">
              <a:prstDash val="solid"/>
              <a:tailEnd type="triangle"/>
            </a:ln>
          </p:spPr>
          <p:style>
            <a:lnRef idx="1">
              <a:schemeClr val="dk1"/>
            </a:lnRef>
            <a:fillRef idx="0">
              <a:schemeClr val="dk1"/>
            </a:fillRef>
            <a:effectRef idx="0">
              <a:schemeClr val="dk1"/>
            </a:effectRef>
            <a:fontRef idx="minor">
              <a:schemeClr val="tx1"/>
            </a:fontRef>
          </p:style>
        </p:cxnSp>
      </p:grpSp>
      <p:sp>
        <p:nvSpPr>
          <p:cNvPr id="15" name="正方形/長方形 14">
            <a:extLst>
              <a:ext uri="{FF2B5EF4-FFF2-40B4-BE49-F238E27FC236}">
                <a16:creationId xmlns:a16="http://schemas.microsoft.com/office/drawing/2014/main" id="{1D743C6F-5A7B-4D04-A7A1-588265186778}"/>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4064516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5DD2E-4F50-F5A8-7568-F0A47DB3E756}"/>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3C92898-587C-A05E-BFC0-7D668655CCF5}"/>
              </a:ext>
            </a:extLst>
          </p:cNvPr>
          <p:cNvSpPr/>
          <p:nvPr/>
        </p:nvSpPr>
        <p:spPr>
          <a:xfrm>
            <a:off x="533841" y="2921000"/>
            <a:ext cx="8197200" cy="3314700"/>
          </a:xfrm>
          <a:prstGeom prst="roundRect">
            <a:avLst>
              <a:gd name="adj" fmla="val 4278"/>
            </a:avLst>
          </a:prstGeom>
          <a:solidFill>
            <a:schemeClr val="accent2">
              <a:lumMod val="20000"/>
              <a:lumOff val="80000"/>
            </a:schemeClr>
          </a:solidFill>
          <a:ln w="12700">
            <a:solidFill>
              <a:schemeClr val="dk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0E8AE0C-8AA1-0B56-D060-B09368BB5A5A}"/>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５．定量評価項目の算定手法</a:t>
            </a:r>
          </a:p>
        </p:txBody>
      </p:sp>
      <p:sp>
        <p:nvSpPr>
          <p:cNvPr id="21" name="スライド番号プレースホルダー 3">
            <a:extLst>
              <a:ext uri="{FF2B5EF4-FFF2-40B4-BE49-F238E27FC236}">
                <a16:creationId xmlns:a16="http://schemas.microsoft.com/office/drawing/2014/main" id="{7FC8D1E0-1614-35CF-BF49-B26EA7E0BD3D}"/>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61</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9F07505A-CCB7-B26B-B702-53E33BEAC752}"/>
              </a:ext>
            </a:extLst>
          </p:cNvPr>
          <p:cNvSpPr/>
          <p:nvPr/>
        </p:nvSpPr>
        <p:spPr>
          <a:xfrm>
            <a:off x="119194" y="419555"/>
            <a:ext cx="342410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8. </a:t>
            </a:r>
            <a:r>
              <a:rPr kumimoji="1" lang="ja-JP" altLang="en-US" dirty="0">
                <a:solidFill>
                  <a:schemeClr val="tx1"/>
                </a:solidFill>
                <a:latin typeface="Meiryo UI" panose="020B0604030504040204" pitchFamily="50" charset="-128"/>
                <a:ea typeface="Meiryo UI" panose="020B0604030504040204" pitchFamily="50" charset="-128"/>
              </a:rPr>
              <a:t>経済被害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304317E-6B9A-16CA-F7FF-4945993AF598}"/>
              </a:ext>
            </a:extLst>
          </p:cNvPr>
          <p:cNvSpPr/>
          <p:nvPr/>
        </p:nvSpPr>
        <p:spPr>
          <a:xfrm>
            <a:off x="220795" y="727498"/>
            <a:ext cx="21033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8.2</a:t>
            </a:r>
            <a:r>
              <a:rPr kumimoji="1" lang="ja-JP" altLang="en-US" dirty="0">
                <a:solidFill>
                  <a:schemeClr val="tx1"/>
                </a:solidFill>
                <a:latin typeface="Meiryo UI" panose="020B0604030504040204" pitchFamily="50" charset="-128"/>
                <a:ea typeface="Meiryo UI" panose="020B0604030504040204" pitchFamily="50" charset="-128"/>
              </a:rPr>
              <a:t> 間接経済被害</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7B4F3809-2841-E6BB-DA82-F05CD1FAFE18}"/>
              </a:ext>
            </a:extLst>
          </p:cNvPr>
          <p:cNvSpPr/>
          <p:nvPr/>
        </p:nvSpPr>
        <p:spPr>
          <a:xfrm>
            <a:off x="533841" y="1226113"/>
            <a:ext cx="8197200" cy="1555187"/>
          </a:xfrm>
          <a:prstGeom prst="roundRect">
            <a:avLst>
              <a:gd name="adj" fmla="val 624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85750" indent="-285750" algn="l">
              <a:buFont typeface="Wingdings" panose="05000000000000000000" pitchFamily="2" charset="2"/>
              <a:buChar char="l"/>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建物被害等による民間資本（</a:t>
            </a:r>
            <a:r>
              <a:rPr lang="en-US" altLang="ja-JP" sz="1800" b="0" i="1" u="none" strike="noStrike" baseline="0" dirty="0">
                <a:solidFill>
                  <a:srgbClr val="000000"/>
                </a:solidFill>
                <a:latin typeface="Meiryo UI" panose="020B0604030504040204" pitchFamily="50" charset="-128"/>
                <a:ea typeface="Meiryo UI" panose="020B0604030504040204" pitchFamily="50" charset="-128"/>
              </a:rPr>
              <a:t>K</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）の減少と、人的被害（死傷者・避難者）の発生や民間資本の減少による失業者の発生による労働力（</a:t>
            </a:r>
            <a:r>
              <a:rPr lang="en-US" altLang="ja-JP" sz="1800" b="0" i="1" u="none" strike="noStrike" baseline="0" dirty="0">
                <a:solidFill>
                  <a:srgbClr val="000000"/>
                </a:solidFill>
                <a:latin typeface="Meiryo UI" panose="020B0604030504040204" pitchFamily="50" charset="-128"/>
                <a:ea typeface="Meiryo UI" panose="020B0604030504040204" pitchFamily="50" charset="-128"/>
              </a:rPr>
              <a:t>L</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）の減少によって、生産（</a:t>
            </a:r>
            <a:r>
              <a:rPr lang="en-US" altLang="ja-JP" sz="1800" b="0" i="1" u="none" strike="noStrike" baseline="0" dirty="0">
                <a:solidFill>
                  <a:srgbClr val="000000"/>
                </a:solidFill>
                <a:latin typeface="Meiryo UI" panose="020B0604030504040204" pitchFamily="50" charset="-128"/>
                <a:ea typeface="Meiryo UI" panose="020B0604030504040204" pitchFamily="50" charset="-128"/>
              </a:rPr>
              <a:t>Y</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）が震災前と比較してどれだけ減少するかを推計。</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endParaRPr lang="en-US" altLang="ja-JP"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dirty="0"/>
              <a:t>				Y</a:t>
            </a:r>
            <a:r>
              <a:rPr lang="ja-JP" altLang="en-US" dirty="0"/>
              <a:t>＝</a:t>
            </a:r>
            <a:r>
              <a:rPr lang="en-US" altLang="ja-JP" dirty="0"/>
              <a:t>AK</a:t>
            </a:r>
            <a:r>
              <a:rPr lang="el-GR" altLang="ja-JP" baseline="30000" dirty="0"/>
              <a:t>α</a:t>
            </a:r>
            <a:r>
              <a:rPr lang="el-GR" altLang="ja-JP" dirty="0"/>
              <a:t> </a:t>
            </a:r>
            <a:r>
              <a:rPr lang="en-US" altLang="ja-JP" dirty="0"/>
              <a:t>L(1</a:t>
            </a:r>
            <a:r>
              <a:rPr lang="ja-JP" altLang="en-US" dirty="0"/>
              <a:t>－</a:t>
            </a:r>
            <a:r>
              <a:rPr lang="el-GR" altLang="ja-JP" dirty="0"/>
              <a:t>α)</a:t>
            </a:r>
            <a:endParaRPr lang="en-US" altLang="ja-JP" b="0" i="0" u="none" strike="noStrike" kern="100" baseline="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12CCC380-E4C9-D07B-E055-428D98ACCF98}"/>
              </a:ext>
            </a:extLst>
          </p:cNvPr>
          <p:cNvPicPr>
            <a:picLocks noChangeAspect="1"/>
          </p:cNvPicPr>
          <p:nvPr/>
        </p:nvPicPr>
        <p:blipFill>
          <a:blip r:embed="rId3"/>
          <a:stretch>
            <a:fillRect/>
          </a:stretch>
        </p:blipFill>
        <p:spPr>
          <a:xfrm>
            <a:off x="4724586" y="3100786"/>
            <a:ext cx="3872872" cy="2389013"/>
          </a:xfrm>
          <a:prstGeom prst="rect">
            <a:avLst/>
          </a:prstGeom>
        </p:spPr>
      </p:pic>
      <p:sp>
        <p:nvSpPr>
          <p:cNvPr id="10" name="テキスト ボックス 9">
            <a:extLst>
              <a:ext uri="{FF2B5EF4-FFF2-40B4-BE49-F238E27FC236}">
                <a16:creationId xmlns:a16="http://schemas.microsoft.com/office/drawing/2014/main" id="{276F992C-FBAF-4953-8741-6EDE24494027}"/>
              </a:ext>
            </a:extLst>
          </p:cNvPr>
          <p:cNvSpPr txBox="1"/>
          <p:nvPr/>
        </p:nvSpPr>
        <p:spPr>
          <a:xfrm>
            <a:off x="769361" y="3142585"/>
            <a:ext cx="3729330" cy="461665"/>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⓵大阪府の過去１０年間の総生産、民間企業資本、就業者数などから、生産関数（パラメータ</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及び</a:t>
            </a:r>
            <a:r>
              <a:rPr lang="en-US" altLang="ja-JP" sz="1200" dirty="0">
                <a:latin typeface="Meiryo UI" panose="020B0604030504040204" pitchFamily="50" charset="-128"/>
                <a:ea typeface="Meiryo UI" panose="020B0604030504040204" pitchFamily="50" charset="-128"/>
              </a:rPr>
              <a:t>α</a:t>
            </a:r>
            <a:r>
              <a:rPr lang="ja-JP" altLang="en-US" sz="1200" dirty="0">
                <a:latin typeface="Meiryo UI" panose="020B0604030504040204" pitchFamily="50" charset="-128"/>
                <a:ea typeface="Meiryo UI" panose="020B0604030504040204" pitchFamily="50" charset="-128"/>
              </a:rPr>
              <a:t>）を設定</a:t>
            </a:r>
            <a:endParaRPr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F7EEF64-42FF-450A-BA19-792629664263}"/>
              </a:ext>
            </a:extLst>
          </p:cNvPr>
          <p:cNvSpPr txBox="1"/>
          <p:nvPr/>
        </p:nvSpPr>
        <p:spPr>
          <a:xfrm>
            <a:off x="769361" y="4080961"/>
            <a:ext cx="3729330" cy="461665"/>
          </a:xfrm>
          <a:prstGeom prst="rect">
            <a:avLst/>
          </a:prstGeom>
          <a:solidFill>
            <a:schemeClr val="accent1">
              <a:lumMod val="20000"/>
              <a:lumOff val="80000"/>
            </a:schemeClr>
          </a:solidFill>
          <a:ln>
            <a:solidFill>
              <a:schemeClr val="tx1"/>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②被災による民間資本ストックの喪失量および労働力の喪失量を入力し、 被害額を推計</a:t>
            </a:r>
            <a:endParaRPr lang="en-US" altLang="ja-JP" sz="1200" dirty="0">
              <a:latin typeface="Meiryo UI" panose="020B0604030504040204" pitchFamily="50" charset="-128"/>
              <a:ea typeface="Meiryo UI" panose="020B0604030504040204" pitchFamily="50" charset="-128"/>
            </a:endParaRPr>
          </a:p>
        </p:txBody>
      </p:sp>
      <p:cxnSp>
        <p:nvCxnSpPr>
          <p:cNvPr id="12" name="直線矢印コネクタ 11">
            <a:extLst>
              <a:ext uri="{FF2B5EF4-FFF2-40B4-BE49-F238E27FC236}">
                <a16:creationId xmlns:a16="http://schemas.microsoft.com/office/drawing/2014/main" id="{FB4A3867-3675-4EA3-BB45-E39CF767DB1B}"/>
              </a:ext>
            </a:extLst>
          </p:cNvPr>
          <p:cNvCxnSpPr>
            <a:endCxn id="11" idx="0"/>
          </p:cNvCxnSpPr>
          <p:nvPr/>
        </p:nvCxnSpPr>
        <p:spPr>
          <a:xfrm>
            <a:off x="2625634" y="3604250"/>
            <a:ext cx="0" cy="476711"/>
          </a:xfrm>
          <a:prstGeom prst="straightConnector1">
            <a:avLst/>
          </a:prstGeom>
          <a:ln w="12700">
            <a:prstDash val="solid"/>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7BBF3230-46DB-4868-B348-F56F50FD7DEF}"/>
              </a:ext>
            </a:extLst>
          </p:cNvPr>
          <p:cNvSpPr txBox="1"/>
          <p:nvPr/>
        </p:nvSpPr>
        <p:spPr>
          <a:xfrm>
            <a:off x="789321" y="5019338"/>
            <a:ext cx="3729330" cy="461665"/>
          </a:xfrm>
          <a:prstGeom prst="rect">
            <a:avLst/>
          </a:prstGeom>
          <a:solidFill>
            <a:schemeClr val="accent1">
              <a:lumMod val="20000"/>
              <a:lumOff val="80000"/>
            </a:schemeClr>
          </a:solidFill>
          <a:ln>
            <a:solidFill>
              <a:schemeClr val="tx1"/>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③②の被害額より、大阪府産業関連表を用いて１次波及、２次波及による減少量を算出し、合計</a:t>
            </a:r>
            <a:endParaRPr lang="en-US" altLang="ja-JP" sz="1200" dirty="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91FAB90D-0CA9-4F42-AA10-D53C739C2742}"/>
              </a:ext>
            </a:extLst>
          </p:cNvPr>
          <p:cNvCxnSpPr>
            <a:cxnSpLocks/>
            <a:endCxn id="13" idx="0"/>
          </p:cNvCxnSpPr>
          <p:nvPr/>
        </p:nvCxnSpPr>
        <p:spPr>
          <a:xfrm>
            <a:off x="2653986" y="4557672"/>
            <a:ext cx="0" cy="461666"/>
          </a:xfrm>
          <a:prstGeom prst="straightConnector1">
            <a:avLst/>
          </a:prstGeom>
          <a:ln w="12700">
            <a:prstDash val="solid"/>
            <a:tailEnd type="triangle"/>
          </a:l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E98FCD2E-E73A-4A16-8EDE-D654EE889E20}"/>
              </a:ext>
            </a:extLst>
          </p:cNvPr>
          <p:cNvSpPr txBox="1"/>
          <p:nvPr/>
        </p:nvSpPr>
        <p:spPr>
          <a:xfrm>
            <a:off x="651601" y="5662988"/>
            <a:ext cx="3980840" cy="46166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生産・サービス低下による影響予測フロー</a:t>
            </a:r>
            <a:endParaRPr lang="en-US" altLang="ja-JP" sz="1200"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を基に作成）</a:t>
            </a:r>
            <a:endParaRPr lang="en-US" altLang="ja-JP" sz="12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CB257F4-9C1D-4EF3-92BE-8FF8A4450750}"/>
              </a:ext>
            </a:extLst>
          </p:cNvPr>
          <p:cNvSpPr/>
          <p:nvPr/>
        </p:nvSpPr>
        <p:spPr>
          <a:xfrm>
            <a:off x="6635750" y="0"/>
            <a:ext cx="2508250" cy="425003"/>
          </a:xfrm>
          <a:prstGeom prst="rect">
            <a:avLst/>
          </a:prstGeom>
          <a:solidFill>
            <a:schemeClr val="accent6">
              <a:lumMod val="75000"/>
            </a:schemeClr>
          </a:solidFill>
          <a:ln w="12700">
            <a:prstDash val="solid"/>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参考</a:t>
            </a:r>
            <a:r>
              <a:rPr kumimoji="1" lang="ja-JP" altLang="en-US" sz="1200" dirty="0">
                <a:solidFill>
                  <a:schemeClr val="bg1"/>
                </a:solidFill>
                <a:latin typeface="Meiryo UI" panose="020B0604030504040204" pitchFamily="50" charset="-128"/>
                <a:ea typeface="Meiryo UI" panose="020B0604030504040204" pitchFamily="50" charset="-128"/>
              </a:rPr>
              <a:t>（国検討結果により確定）</a:t>
            </a:r>
          </a:p>
        </p:txBody>
      </p:sp>
    </p:spTree>
    <p:extLst>
      <p:ext uri="{BB962C8B-B14F-4D97-AF65-F5344CB8AC3E}">
        <p14:creationId xmlns:p14="http://schemas.microsoft.com/office/powerpoint/2010/main" val="53570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6</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775159"/>
            <a:ext cx="5049705"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2. </a:t>
            </a:r>
            <a:r>
              <a:rPr kumimoji="1" lang="ja-JP" altLang="en-US" dirty="0">
                <a:solidFill>
                  <a:schemeClr val="tx1"/>
                </a:solidFill>
                <a:latin typeface="Meiryo UI" panose="020B0604030504040204" pitchFamily="50" charset="-128"/>
                <a:ea typeface="Meiryo UI" panose="020B0604030504040204" pitchFamily="50" charset="-128"/>
              </a:rPr>
              <a:t>定量評価項目の被害想定算定手法（案）</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四角形: 角を丸くする 4">
            <a:extLst>
              <a:ext uri="{FF2B5EF4-FFF2-40B4-BE49-F238E27FC236}">
                <a16:creationId xmlns:a16="http://schemas.microsoft.com/office/drawing/2014/main" id="{19BBFD6E-6DD9-4E36-ABFA-FD53C743F566}"/>
              </a:ext>
            </a:extLst>
          </p:cNvPr>
          <p:cNvSpPr/>
          <p:nvPr/>
        </p:nvSpPr>
        <p:spPr>
          <a:xfrm>
            <a:off x="550994" y="1347117"/>
            <a:ext cx="8311709" cy="4428843"/>
          </a:xfrm>
          <a:prstGeom prst="roundRect">
            <a:avLst>
              <a:gd name="adj" fmla="val 4497"/>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rPr>
              <a:t>被害想定の</a:t>
            </a:r>
            <a:r>
              <a:rPr kumimoji="1" lang="ja-JP" altLang="en-US" b="1" dirty="0">
                <a:solidFill>
                  <a:srgbClr val="FF3300"/>
                </a:solidFill>
                <a:latin typeface="Meiryo UI" panose="020B0604030504040204" pitchFamily="50" charset="-128"/>
                <a:ea typeface="Meiryo UI" panose="020B0604030504040204" pitchFamily="50" charset="-128"/>
              </a:rPr>
              <a:t>算定式</a:t>
            </a:r>
            <a:r>
              <a:rPr kumimoji="1" lang="ja-JP" altLang="en-US" dirty="0">
                <a:latin typeface="Meiryo UI" panose="020B0604030504040204" pitchFamily="50" charset="-128"/>
                <a:ea typeface="Meiryo UI" panose="020B0604030504040204" pitchFamily="50" charset="-128"/>
              </a:rPr>
              <a:t>は、直下型地震・海溝型地震ともに、現在、内閣府が検討している、南海トラフ巨大地震の被害想定算定手法を用いることを基本とする。</a:t>
            </a:r>
            <a:endParaRPr kumimoji="1"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endParaRPr kumimoji="1"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rPr>
              <a:t>被害想定の前提となる</a:t>
            </a:r>
            <a:r>
              <a:rPr kumimoji="1" lang="ja-JP" altLang="en-US" b="1" dirty="0">
                <a:solidFill>
                  <a:srgbClr val="FF3300"/>
                </a:solidFill>
                <a:latin typeface="Meiryo UI" panose="020B0604030504040204" pitchFamily="50" charset="-128"/>
                <a:ea typeface="Meiryo UI" panose="020B0604030504040204" pitchFamily="50" charset="-128"/>
              </a:rPr>
              <a:t>ハザード（地震動予測・津波浸水想定等）は、全て大阪府が独自で計算したもの</a:t>
            </a:r>
            <a:r>
              <a:rPr kumimoji="1" lang="ja-JP" altLang="en-US" dirty="0">
                <a:latin typeface="Meiryo UI" panose="020B0604030504040204" pitchFamily="50" charset="-128"/>
                <a:ea typeface="Meiryo UI" panose="020B0604030504040204" pitchFamily="50" charset="-128"/>
              </a:rPr>
              <a:t>を使用する。</a:t>
            </a:r>
            <a:endParaRPr kumimoji="1"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endParaRPr kumimoji="1"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rPr>
              <a:t>算定式で使用する</a:t>
            </a:r>
            <a:r>
              <a:rPr kumimoji="1" lang="ja-JP" altLang="en-US" b="1" dirty="0">
                <a:solidFill>
                  <a:srgbClr val="FF3300"/>
                </a:solidFill>
                <a:latin typeface="Meiryo UI" panose="020B0604030504040204" pitchFamily="50" charset="-128"/>
                <a:ea typeface="Meiryo UI" panose="020B0604030504040204" pitchFamily="50" charset="-128"/>
              </a:rPr>
              <a:t>パラメータ（人口・建物データ等）は、大阪府が収集したデータ</a:t>
            </a:r>
            <a:r>
              <a:rPr kumimoji="1" lang="ja-JP" altLang="en-US" dirty="0">
                <a:latin typeface="Meiryo UI" panose="020B0604030504040204" pitchFamily="50" charset="-128"/>
                <a:ea typeface="Meiryo UI" panose="020B0604030504040204" pitchFamily="50" charset="-128"/>
              </a:rPr>
              <a:t>を使用する。</a:t>
            </a:r>
            <a:endParaRPr kumimoji="1"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endParaRPr kumimoji="1" lang="en-US" altLang="ja-JP"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dirty="0">
                <a:latin typeface="Meiryo UI" panose="020B0604030504040204" pitchFamily="50" charset="-128"/>
                <a:ea typeface="Meiryo UI" panose="020B0604030504040204" pitchFamily="50" charset="-128"/>
              </a:rPr>
              <a:t>算定式で使用するパラメータのうち、</a:t>
            </a:r>
            <a:r>
              <a:rPr kumimoji="1" lang="ja-JP" altLang="en-US" b="1" dirty="0">
                <a:solidFill>
                  <a:srgbClr val="FF3300"/>
                </a:solidFill>
                <a:latin typeface="Meiryo UI" panose="020B0604030504040204" pitchFamily="50" charset="-128"/>
                <a:ea typeface="Meiryo UI" panose="020B0604030504040204" pitchFamily="50" charset="-128"/>
              </a:rPr>
              <a:t>自助や共助の取組が進捗することで変化する項目については、③で用いたデータに加え、対策が進んだ場合の数値を設定</a:t>
            </a:r>
            <a:r>
              <a:rPr kumimoji="1" lang="ja-JP" altLang="en-US" dirty="0">
                <a:latin typeface="Meiryo UI" panose="020B0604030504040204" pitchFamily="50" charset="-128"/>
                <a:ea typeface="Meiryo UI" panose="020B0604030504040204" pitchFamily="50" charset="-128"/>
              </a:rPr>
              <a:t>して算定する。</a:t>
            </a:r>
            <a:endParaRPr kumimoji="1" lang="en-US" altLang="ja-JP"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3C49F24-45CF-4E65-B47A-E19D919FAF2F}"/>
              </a:ext>
            </a:extLst>
          </p:cNvPr>
          <p:cNvSpPr/>
          <p:nvPr/>
        </p:nvSpPr>
        <p:spPr>
          <a:xfrm>
            <a:off x="1287594" y="4755692"/>
            <a:ext cx="7406826" cy="755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Meiryo UI" panose="020B0604030504040204" pitchFamily="50" charset="-128"/>
                <a:ea typeface="Meiryo UI" panose="020B0604030504040204" pitchFamily="50" charset="-128"/>
              </a:rPr>
              <a:t>⇒　自助・共助による対策が進捗した場合の効果を数値化することで</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　　 災害シナリオ等において利用する</a:t>
            </a:r>
            <a:endParaRPr kumimoji="1"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505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7</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487054"/>
            <a:ext cx="586098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．定量評価項目一覧（建物被害等）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2" name="オブジェクト 1">
            <a:extLst>
              <a:ext uri="{FF2B5EF4-FFF2-40B4-BE49-F238E27FC236}">
                <a16:creationId xmlns:a16="http://schemas.microsoft.com/office/drawing/2014/main" id="{CA0ED7C4-5538-4B77-B28E-86404B482832}"/>
              </a:ext>
            </a:extLst>
          </p:cNvPr>
          <p:cNvGraphicFramePr>
            <a:graphicFrameLocks noChangeAspect="1"/>
          </p:cNvGraphicFramePr>
          <p:nvPr>
            <p:extLst>
              <p:ext uri="{D42A27DB-BD31-4B8C-83A1-F6EECF244321}">
                <p14:modId xmlns:p14="http://schemas.microsoft.com/office/powerpoint/2010/main" val="1334788800"/>
              </p:ext>
            </p:extLst>
          </p:nvPr>
        </p:nvGraphicFramePr>
        <p:xfrm>
          <a:off x="239713" y="858838"/>
          <a:ext cx="8648700" cy="5029200"/>
        </p:xfrm>
        <a:graphic>
          <a:graphicData uri="http://schemas.openxmlformats.org/presentationml/2006/ole">
            <mc:AlternateContent xmlns:mc="http://schemas.openxmlformats.org/markup-compatibility/2006">
              <mc:Choice xmlns:v="urn:schemas-microsoft-com:vml" Requires="v">
                <p:oleObj spid="_x0000_s1078" name="Worksheet" r:id="rId3" imgW="8648764" imgH="5029072" progId="Excel.Sheet.12">
                  <p:embed/>
                </p:oleObj>
              </mc:Choice>
              <mc:Fallback>
                <p:oleObj name="Worksheet" r:id="rId3" imgW="8648764" imgH="5029072" progId="Excel.Sheet.12">
                  <p:embed/>
                  <p:pic>
                    <p:nvPicPr>
                      <p:cNvPr id="0" name=""/>
                      <p:cNvPicPr/>
                      <p:nvPr/>
                    </p:nvPicPr>
                    <p:blipFill>
                      <a:blip r:embed="rId4"/>
                      <a:stretch>
                        <a:fillRect/>
                      </a:stretch>
                    </p:blipFill>
                    <p:spPr>
                      <a:xfrm>
                        <a:off x="239713" y="858838"/>
                        <a:ext cx="8648700" cy="5029200"/>
                      </a:xfrm>
                      <a:prstGeom prst="rect">
                        <a:avLst/>
                      </a:prstGeom>
                    </p:spPr>
                  </p:pic>
                </p:oleObj>
              </mc:Fallback>
            </mc:AlternateContent>
          </a:graphicData>
        </a:graphic>
      </p:graphicFrame>
    </p:spTree>
    <p:extLst>
      <p:ext uri="{BB962C8B-B14F-4D97-AF65-F5344CB8AC3E}">
        <p14:creationId xmlns:p14="http://schemas.microsoft.com/office/powerpoint/2010/main" val="368957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．定量評価を行う被害想定項目について</a:t>
            </a: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8</a:t>
            </a:fld>
            <a:endParaRPr lang="ja-JP" altLang="en-US" sz="1600" dirty="0">
              <a:solidFill>
                <a:schemeClr val="tx1"/>
              </a:solidFill>
            </a:endParaRPr>
          </a:p>
        </p:txBody>
      </p:sp>
      <p:sp>
        <p:nvSpPr>
          <p:cNvPr id="57" name="正方形/長方形 56">
            <a:extLst>
              <a:ext uri="{FF2B5EF4-FFF2-40B4-BE49-F238E27FC236}">
                <a16:creationId xmlns:a16="http://schemas.microsoft.com/office/drawing/2014/main" id="{E222E2F3-2565-477D-8E84-0ED3604EBB96}"/>
              </a:ext>
            </a:extLst>
          </p:cNvPr>
          <p:cNvSpPr/>
          <p:nvPr/>
        </p:nvSpPr>
        <p:spPr>
          <a:xfrm>
            <a:off x="119194" y="487054"/>
            <a:ext cx="431564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Meiryo UI" panose="020B0604030504040204" pitchFamily="50" charset="-128"/>
                <a:ea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rPr>
              <a:t>．定量評価項目一覧（建物被害等）</a:t>
            </a:r>
            <a:endParaRPr kumimoji="1" lang="en-US" altLang="ja-JP" dirty="0">
              <a:solidFill>
                <a:schemeClr val="tx1"/>
              </a:solidFill>
              <a:latin typeface="Meiryo UI" panose="020B0604030504040204" pitchFamily="50" charset="-128"/>
              <a:ea typeface="Meiryo UI" panose="020B0604030504040204" pitchFamily="50" charset="-128"/>
            </a:endParaRPr>
          </a:p>
        </p:txBody>
      </p:sp>
      <p:graphicFrame>
        <p:nvGraphicFramePr>
          <p:cNvPr id="2" name="オブジェクト 1">
            <a:extLst>
              <a:ext uri="{FF2B5EF4-FFF2-40B4-BE49-F238E27FC236}">
                <a16:creationId xmlns:a16="http://schemas.microsoft.com/office/drawing/2014/main" id="{CA0ED7C4-5538-4B77-B28E-86404B482832}"/>
              </a:ext>
            </a:extLst>
          </p:cNvPr>
          <p:cNvGraphicFramePr>
            <a:graphicFrameLocks noChangeAspect="1"/>
          </p:cNvGraphicFramePr>
          <p:nvPr>
            <p:extLst>
              <p:ext uri="{D42A27DB-BD31-4B8C-83A1-F6EECF244321}">
                <p14:modId xmlns:p14="http://schemas.microsoft.com/office/powerpoint/2010/main" val="2512403955"/>
              </p:ext>
            </p:extLst>
          </p:nvPr>
        </p:nvGraphicFramePr>
        <p:xfrm>
          <a:off x="228600" y="828958"/>
          <a:ext cx="8648700" cy="5324475"/>
        </p:xfrm>
        <a:graphic>
          <a:graphicData uri="http://schemas.openxmlformats.org/presentationml/2006/ole">
            <mc:AlternateContent xmlns:mc="http://schemas.openxmlformats.org/markup-compatibility/2006">
              <mc:Choice xmlns:v="urn:schemas-microsoft-com:vml" Requires="v">
                <p:oleObj spid="_x0000_s2098" name="Worksheet" r:id="rId3" imgW="8648764" imgH="5324582" progId="Excel.Sheet.12">
                  <p:embed/>
                </p:oleObj>
              </mc:Choice>
              <mc:Fallback>
                <p:oleObj name="Worksheet" r:id="rId3" imgW="8648764" imgH="5324582" progId="Excel.Sheet.12">
                  <p:embed/>
                  <p:pic>
                    <p:nvPicPr>
                      <p:cNvPr id="2" name="オブジェクト 1">
                        <a:extLst>
                          <a:ext uri="{FF2B5EF4-FFF2-40B4-BE49-F238E27FC236}">
                            <a16:creationId xmlns:a16="http://schemas.microsoft.com/office/drawing/2014/main" id="{CA0ED7C4-5538-4B77-B28E-86404B482832}"/>
                          </a:ext>
                        </a:extLst>
                      </p:cNvPr>
                      <p:cNvPicPr/>
                      <p:nvPr/>
                    </p:nvPicPr>
                    <p:blipFill>
                      <a:blip r:embed="rId4"/>
                      <a:stretch>
                        <a:fillRect/>
                      </a:stretch>
                    </p:blipFill>
                    <p:spPr>
                      <a:xfrm>
                        <a:off x="228600" y="828958"/>
                        <a:ext cx="8648700" cy="5324475"/>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B0E7D2E5-E924-40DD-A8DE-88FF985B5F2C}"/>
              </a:ext>
            </a:extLst>
          </p:cNvPr>
          <p:cNvSpPr/>
          <p:nvPr/>
        </p:nvSpPr>
        <p:spPr>
          <a:xfrm>
            <a:off x="326458" y="6235866"/>
            <a:ext cx="856195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1.6 </a:t>
            </a:r>
            <a:r>
              <a:rPr kumimoji="1" lang="ja-JP" altLang="en-US" sz="1400" dirty="0">
                <a:solidFill>
                  <a:schemeClr val="tx1"/>
                </a:solidFill>
                <a:latin typeface="Meiryo UI" panose="020B0604030504040204" pitchFamily="50" charset="-128"/>
                <a:ea typeface="Meiryo UI" panose="020B0604030504040204" pitchFamily="50" charset="-128"/>
              </a:rPr>
              <a:t>津波火災による被害については、内閣府の検討状況を確認の上設定する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12448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prstDash val="solid"/>
          <a:tailEnd type="none"/>
        </a:ln>
      </a:spPr>
      <a:bodyPr rtlCol="0" anchor="ctr"/>
      <a:lstStyle>
        <a:defPPr algn="ctr">
          <a:defRPr kumimoji="1"/>
        </a:defPPr>
      </a:lstStyle>
      <a:style>
        <a:lnRef idx="1">
          <a:schemeClr val="dk1"/>
        </a:lnRef>
        <a:fillRef idx="0">
          <a:schemeClr val="dk1"/>
        </a:fillRef>
        <a:effectRef idx="0">
          <a:schemeClr val="dk1"/>
        </a:effectRef>
        <a:fontRef idx="minor">
          <a:schemeClr val="tx1"/>
        </a:fontRef>
      </a:style>
    </a:spDef>
    <a:lnDef>
      <a:spPr>
        <a:ln w="12700">
          <a:prstDash val="solid"/>
          <a:tailEnd type="non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8137</TotalTime>
  <Words>9689</Words>
  <Application>Microsoft Office PowerPoint</Application>
  <PresentationFormat>画面に合わせる (4:3)</PresentationFormat>
  <Paragraphs>1360</Paragraphs>
  <Slides>62</Slides>
  <Notes>14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3</vt:i4>
      </vt:variant>
      <vt:variant>
        <vt:lpstr>スライド タイトル</vt:lpstr>
      </vt:variant>
      <vt:variant>
        <vt:i4>62</vt:i4>
      </vt:variant>
    </vt:vector>
  </HeadingPairs>
  <TitlesOfParts>
    <vt:vector size="76" baseType="lpstr">
      <vt:lpstr>Meiryo UI</vt:lpstr>
      <vt:lpstr>ＭＳ Ｐゴシック</vt:lpstr>
      <vt:lpstr>ＭＳ ゴシック</vt:lpstr>
      <vt:lpstr>UD デジタル 教科書体 NK-R</vt:lpstr>
      <vt:lpstr>游ゴシック</vt:lpstr>
      <vt:lpstr>Arial</vt:lpstr>
      <vt:lpstr>Calibri</vt:lpstr>
      <vt:lpstr>Calibri Light</vt:lpstr>
      <vt:lpstr>Century</vt:lpstr>
      <vt:lpstr>Wingdings</vt:lpstr>
      <vt:lpstr>Office テーマ</vt:lpstr>
      <vt:lpstr>Worksheet</vt:lpstr>
      <vt:lpstr>Visio.Drawing.15</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篠﨑　篤</dc:creator>
  <cp:lastModifiedBy>篠﨑　篤</cp:lastModifiedBy>
  <cp:revision>429</cp:revision>
  <cp:lastPrinted>2025-03-09T07:14:39Z</cp:lastPrinted>
  <dcterms:created xsi:type="dcterms:W3CDTF">2023-04-14T08:08:46Z</dcterms:created>
  <dcterms:modified xsi:type="dcterms:W3CDTF">2025-03-14T06:35:05Z</dcterms:modified>
</cp:coreProperties>
</file>