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16"/>
  </p:notesMasterIdLst>
  <p:sldIdLst>
    <p:sldId id="257" r:id="rId2"/>
    <p:sldId id="256" r:id="rId3"/>
    <p:sldId id="265" r:id="rId4"/>
    <p:sldId id="266" r:id="rId5"/>
    <p:sldId id="267" r:id="rId6"/>
    <p:sldId id="272" r:id="rId7"/>
    <p:sldId id="270" r:id="rId8"/>
    <p:sldId id="263" r:id="rId9"/>
    <p:sldId id="264" r:id="rId10"/>
    <p:sldId id="261" r:id="rId11"/>
    <p:sldId id="275" r:id="rId12"/>
    <p:sldId id="268" r:id="rId13"/>
    <p:sldId id="271" r:id="rId14"/>
    <p:sldId id="274" r:id="rId15"/>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06" autoAdjust="0"/>
    <p:restoredTop sz="94073" autoAdjust="0"/>
  </p:normalViewPr>
  <p:slideViewPr>
    <p:cSldViewPr snapToGrid="0">
      <p:cViewPr varScale="1">
        <p:scale>
          <a:sx n="70" d="100"/>
          <a:sy n="70" d="100"/>
        </p:scale>
        <p:origin x="1524" y="66"/>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UD デジタル 教科書体 NK-R" panose="02020400000000000000" pitchFamily="18" charset="-128"/>
                <a:ea typeface="UD デジタル 教科書体 NK-R" panose="02020400000000000000" pitchFamily="18" charset="-128"/>
                <a:cs typeface="+mn-cs"/>
              </a:defRPr>
            </a:pPr>
            <a:r>
              <a:rPr lang="ja-JP" dirty="0">
                <a:solidFill>
                  <a:schemeClr val="bg1"/>
                </a:solidFill>
              </a:rPr>
              <a:t>大阪府の住宅耐震化率</a:t>
            </a:r>
          </a:p>
        </c:rich>
      </c:tx>
      <c:layout>
        <c:manualLayout>
          <c:xMode val="edge"/>
          <c:yMode val="edge"/>
          <c:x val="0.15717298190773762"/>
          <c:y val="0"/>
        </c:manualLayout>
      </c:layout>
      <c:overlay val="0"/>
      <c:spPr>
        <a:solidFill>
          <a:schemeClr val="accent5"/>
        </a:solidFill>
        <a:ln w="19050" cap="flat" cmpd="sng" algn="ctr">
          <a:solidFill>
            <a:schemeClr val="lt1"/>
          </a:solidFill>
          <a:prstDash val="solid"/>
          <a:miter lim="800000"/>
        </a:ln>
        <a:effectLst/>
      </c:spPr>
      <c:txPr>
        <a:bodyPr rot="0" spcFirstLastPara="1" vertOverflow="ellipsis" vert="horz" wrap="square" anchor="ctr" anchorCtr="1"/>
        <a:lstStyle/>
        <a:p>
          <a:pPr>
            <a:defRPr sz="1400" b="0" i="0" u="none" strike="noStrike" kern="1200" spc="0" baseline="0">
              <a:solidFill>
                <a:schemeClr val="bg1"/>
              </a:solidFill>
              <a:latin typeface="UD デジタル 教科書体 NK-R" panose="02020400000000000000" pitchFamily="18" charset="-128"/>
              <a:ea typeface="UD デジタル 教科書体 NK-R" panose="02020400000000000000" pitchFamily="18" charset="-128"/>
              <a:cs typeface="+mn-cs"/>
            </a:defRPr>
          </a:pPr>
          <a:endParaRPr lang="ja-JP"/>
        </a:p>
      </c:txPr>
    </c:title>
    <c:autoTitleDeleted val="0"/>
    <c:plotArea>
      <c:layout>
        <c:manualLayout>
          <c:layoutTarget val="inner"/>
          <c:xMode val="edge"/>
          <c:yMode val="edge"/>
          <c:x val="0.12287793100085105"/>
          <c:y val="4.1794900205228788E-2"/>
          <c:w val="0.85037369152073194"/>
          <c:h val="0.85863578808570551"/>
        </c:manualLayout>
      </c:layout>
      <c:barChart>
        <c:barDir val="col"/>
        <c:grouping val="stacked"/>
        <c:varyColors val="0"/>
        <c:ser>
          <c:idx val="0"/>
          <c:order val="0"/>
          <c:tx>
            <c:strRef>
              <c:f>河田先生訪問資料バックデータ耐震化率!$C$4</c:f>
              <c:strCache>
                <c:ptCount val="1"/>
                <c:pt idx="0">
                  <c:v>耐震性が不十分</c:v>
                </c:pt>
              </c:strCache>
            </c:strRef>
          </c:tx>
          <c:spPr>
            <a:solidFill>
              <a:schemeClr val="accent1">
                <a:lumMod val="60000"/>
                <a:lumOff val="40000"/>
              </a:schemeClr>
            </a:solidFill>
            <a:ln>
              <a:solidFill>
                <a:schemeClr val="tx1"/>
              </a:solidFill>
            </a:ln>
            <a:effectLst/>
          </c:spPr>
          <c:invertIfNegative val="0"/>
          <c:dLbls>
            <c:dLbl>
              <c:idx val="0"/>
              <c:layout>
                <c:manualLayout>
                  <c:x val="4.0759278049788544E-3"/>
                  <c:y val="6.04499616429092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6C-4D4B-911A-B61573DAB066}"/>
                </c:ext>
              </c:extLst>
            </c:dLbl>
            <c:dLbl>
              <c:idx val="1"/>
              <c:layout>
                <c:manualLayout>
                  <c:x val="6.9015772067119539E-3"/>
                  <c:y val="4.375366178776853E-2"/>
                </c:manualLayout>
              </c:layout>
              <c:tx>
                <c:rich>
                  <a:bodyPr/>
                  <a:lstStyle/>
                  <a:p>
                    <a:r>
                      <a:rPr lang="en-US" altLang="ja-JP" dirty="0" smtClean="0"/>
                      <a:t>82</a:t>
                    </a:r>
                    <a:r>
                      <a:rPr lang="ja-JP" altLang="en-US" dirty="0" smtClean="0"/>
                      <a:t>万戸</a:t>
                    </a:r>
                    <a:endParaRPr lang="ja-JP" altLang="en-US" dirty="0"/>
                  </a:p>
                </c:rich>
              </c:tx>
              <c:showLegendKey val="0"/>
              <c:showVal val="1"/>
              <c:showCatName val="0"/>
              <c:showSerName val="0"/>
              <c:showPercent val="0"/>
              <c:showBubbleSize val="0"/>
              <c:extLst>
                <c:ext xmlns:c15="http://schemas.microsoft.com/office/drawing/2012/chart" uri="{CE6537A1-D6FC-4f65-9D91-7224C49458BB}">
                  <c15:layout>
                    <c:manualLayout>
                      <c:w val="0.10178802615605725"/>
                      <c:h val="5.5250635989736042E-2"/>
                    </c:manualLayout>
                  </c15:layout>
                </c:ext>
                <c:ext xmlns:c16="http://schemas.microsoft.com/office/drawing/2014/chart" uri="{C3380CC4-5D6E-409C-BE32-E72D297353CC}">
                  <c16:uniqueId val="{00000001-836C-4D4B-911A-B61573DAB066}"/>
                </c:ext>
              </c:extLst>
            </c:dLbl>
            <c:dLbl>
              <c:idx val="2"/>
              <c:layout>
                <c:manualLayout>
                  <c:x val="4.0758663141522962E-3"/>
                  <c:y val="2.45028728171358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6C-4D4B-911A-B61573DAB066}"/>
                </c:ext>
              </c:extLst>
            </c:dLbl>
            <c:dLbl>
              <c:idx val="3"/>
              <c:layout>
                <c:manualLayout>
                  <c:x val="0"/>
                  <c:y val="1.05012312073439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6C-4D4B-911A-B61573DAB066}"/>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河田先生訪問資料バックデータ耐震化率!$D$2:$G$2</c:f>
              <c:strCache>
                <c:ptCount val="4"/>
                <c:pt idx="0">
                  <c:v>平成18年</c:v>
                </c:pt>
                <c:pt idx="1">
                  <c:v>平成22年</c:v>
                </c:pt>
                <c:pt idx="2">
                  <c:v>平成27年</c:v>
                </c:pt>
                <c:pt idx="3">
                  <c:v>令和2年</c:v>
                </c:pt>
              </c:strCache>
            </c:strRef>
          </c:cat>
          <c:val>
            <c:numRef>
              <c:f>河田先生訪問資料バックデータ耐震化率!$D$4:$G$4</c:f>
              <c:numCache>
                <c:formatCode>General"万""戸"</c:formatCode>
                <c:ptCount val="4"/>
                <c:pt idx="0">
                  <c:v>94</c:v>
                </c:pt>
                <c:pt idx="1">
                  <c:v>81</c:v>
                </c:pt>
                <c:pt idx="2">
                  <c:v>65</c:v>
                </c:pt>
                <c:pt idx="3">
                  <c:v>45</c:v>
                </c:pt>
              </c:numCache>
            </c:numRef>
          </c:val>
          <c:extLst>
            <c:ext xmlns:c16="http://schemas.microsoft.com/office/drawing/2014/chart" uri="{C3380CC4-5D6E-409C-BE32-E72D297353CC}">
              <c16:uniqueId val="{00000004-836C-4D4B-911A-B61573DAB066}"/>
            </c:ext>
          </c:extLst>
        </c:ser>
        <c:ser>
          <c:idx val="1"/>
          <c:order val="1"/>
          <c:tx>
            <c:strRef>
              <c:f>河田先生訪問資料バックデータ耐震化率!$C$5</c:f>
              <c:strCache>
                <c:ptCount val="1"/>
                <c:pt idx="0">
                  <c:v>耐震性を満たす</c:v>
                </c:pt>
              </c:strCache>
            </c:strRef>
          </c:tx>
          <c:spPr>
            <a:solidFill>
              <a:schemeClr val="tx2">
                <a:lumMod val="20000"/>
                <a:lumOff val="80000"/>
              </a:schemeClr>
            </a:solidFill>
            <a:ln>
              <a:solidFill>
                <a:schemeClr val="tx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6C-4D4B-911A-B61573DAB06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6C-4D4B-911A-B61573DAB066}"/>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6C-4D4B-911A-B61573DAB066}"/>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36C-4D4B-911A-B61573DAB066}"/>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河田先生訪問資料バックデータ耐震化率!$D$2:$G$2</c:f>
              <c:strCache>
                <c:ptCount val="4"/>
                <c:pt idx="0">
                  <c:v>平成18年</c:v>
                </c:pt>
                <c:pt idx="1">
                  <c:v>平成22年</c:v>
                </c:pt>
                <c:pt idx="2">
                  <c:v>平成27年</c:v>
                </c:pt>
                <c:pt idx="3">
                  <c:v>令和2年</c:v>
                </c:pt>
              </c:strCache>
            </c:strRef>
          </c:cat>
          <c:val>
            <c:numRef>
              <c:f>河田先生訪問資料バックデータ耐震化率!$D$5:$G$5</c:f>
              <c:numCache>
                <c:formatCode>General"万""戸"</c:formatCode>
                <c:ptCount val="4"/>
                <c:pt idx="0">
                  <c:v>258</c:v>
                </c:pt>
                <c:pt idx="1">
                  <c:v>289</c:v>
                </c:pt>
                <c:pt idx="2">
                  <c:v>328</c:v>
                </c:pt>
                <c:pt idx="3">
                  <c:v>353</c:v>
                </c:pt>
              </c:numCache>
            </c:numRef>
          </c:val>
          <c:extLst>
            <c:ext xmlns:c16="http://schemas.microsoft.com/office/drawing/2014/chart" uri="{C3380CC4-5D6E-409C-BE32-E72D297353CC}">
              <c16:uniqueId val="{00000009-836C-4D4B-911A-B61573DAB066}"/>
            </c:ext>
          </c:extLst>
        </c:ser>
        <c:dLbls>
          <c:showLegendKey val="0"/>
          <c:showVal val="0"/>
          <c:showCatName val="0"/>
          <c:showSerName val="0"/>
          <c:showPercent val="0"/>
          <c:showBubbleSize val="0"/>
        </c:dLbls>
        <c:gapWidth val="81"/>
        <c:overlap val="100"/>
        <c:serLines>
          <c:spPr>
            <a:ln w="9525" cap="flat" cmpd="sng" algn="ctr">
              <a:solidFill>
                <a:schemeClr val="tx1">
                  <a:lumMod val="35000"/>
                  <a:lumOff val="65000"/>
                </a:schemeClr>
              </a:solidFill>
              <a:round/>
            </a:ln>
            <a:effectLst/>
          </c:spPr>
        </c:serLines>
        <c:axId val="1955909791"/>
        <c:axId val="1955913119"/>
      </c:barChart>
      <c:lineChart>
        <c:grouping val="standard"/>
        <c:varyColors val="0"/>
        <c:ser>
          <c:idx val="2"/>
          <c:order val="2"/>
          <c:tx>
            <c:strRef>
              <c:f>河田先生訪問資料バックデータ耐震化率!$C$6</c:f>
              <c:strCache>
                <c:ptCount val="1"/>
              </c:strCache>
            </c:strRef>
          </c:tx>
          <c:spPr>
            <a:ln w="28575" cap="rnd">
              <a:solidFill>
                <a:schemeClr val="tx1"/>
              </a:solidFill>
              <a:round/>
            </a:ln>
            <a:effectLst/>
          </c:spPr>
          <c:marker>
            <c:symbol val="circle"/>
            <c:size val="7"/>
            <c:spPr>
              <a:solidFill>
                <a:schemeClr val="tx1"/>
              </a:solidFill>
              <a:ln w="9525">
                <a:solidFill>
                  <a:schemeClr val="tx1"/>
                </a:solidFill>
              </a:ln>
              <a:effectLst/>
            </c:spPr>
          </c:marker>
          <c:cat>
            <c:strRef>
              <c:f>河田先生訪問資料バックデータ耐震化率!$D$2:$G$2</c:f>
              <c:strCache>
                <c:ptCount val="4"/>
                <c:pt idx="0">
                  <c:v>平成18年</c:v>
                </c:pt>
                <c:pt idx="1">
                  <c:v>平成22年</c:v>
                </c:pt>
                <c:pt idx="2">
                  <c:v>平成27年</c:v>
                </c:pt>
                <c:pt idx="3">
                  <c:v>令和2年</c:v>
                </c:pt>
              </c:strCache>
            </c:strRef>
          </c:cat>
          <c:val>
            <c:numRef>
              <c:f>河田先生訪問資料バックデータ耐震化率!$D$6:$G$6</c:f>
              <c:numCache>
                <c:formatCode>General</c:formatCode>
                <c:ptCount val="4"/>
                <c:pt idx="0">
                  <c:v>258</c:v>
                </c:pt>
                <c:pt idx="1">
                  <c:v>289</c:v>
                </c:pt>
                <c:pt idx="2">
                  <c:v>328</c:v>
                </c:pt>
                <c:pt idx="3">
                  <c:v>353</c:v>
                </c:pt>
              </c:numCache>
            </c:numRef>
          </c:val>
          <c:smooth val="0"/>
          <c:extLst>
            <c:ext xmlns:c16="http://schemas.microsoft.com/office/drawing/2014/chart" uri="{C3380CC4-5D6E-409C-BE32-E72D297353CC}">
              <c16:uniqueId val="{0000000A-836C-4D4B-911A-B61573DAB066}"/>
            </c:ext>
          </c:extLst>
        </c:ser>
        <c:dLbls>
          <c:showLegendKey val="0"/>
          <c:showVal val="0"/>
          <c:showCatName val="0"/>
          <c:showSerName val="0"/>
          <c:showPercent val="0"/>
          <c:showBubbleSize val="0"/>
        </c:dLbls>
        <c:marker val="1"/>
        <c:smooth val="0"/>
        <c:axId val="1955909791"/>
        <c:axId val="1955913119"/>
      </c:lineChart>
      <c:catAx>
        <c:axId val="1955909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cs typeface="+mn-cs"/>
              </a:defRPr>
            </a:pPr>
            <a:endParaRPr lang="ja-JP"/>
          </a:p>
        </c:txPr>
        <c:crossAx val="1955913119"/>
        <c:crosses val="autoZero"/>
        <c:auto val="1"/>
        <c:lblAlgn val="ctr"/>
        <c:lblOffset val="100"/>
        <c:noMultiLvlLbl val="0"/>
      </c:catAx>
      <c:valAx>
        <c:axId val="1955913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quot;万&quot;&quot;戸&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cs typeface="+mn-cs"/>
              </a:defRPr>
            </a:pPr>
            <a:endParaRPr lang="ja-JP"/>
          </a:p>
        </c:txPr>
        <c:crossAx val="1955909791"/>
        <c:crosses val="autoZero"/>
        <c:crossBetween val="between"/>
      </c:valAx>
      <c:spPr>
        <a:noFill/>
        <a:ln>
          <a:solidFill>
            <a:schemeClr val="tx1"/>
          </a:solidFill>
        </a:ln>
        <a:effectLst/>
      </c:spPr>
    </c:plotArea>
    <c:plotVisOnly val="1"/>
    <c:dispBlanksAs val="gap"/>
    <c:showDLblsOverMax val="0"/>
  </c:chart>
  <c:spPr>
    <a:solidFill>
      <a:schemeClr val="bg1"/>
    </a:solidFill>
    <a:ln>
      <a:noFill/>
    </a:ln>
    <a:effectLst/>
  </c:spPr>
  <c:txPr>
    <a:bodyPr/>
    <a:lstStyle/>
    <a:p>
      <a:pPr>
        <a:defRPr>
          <a:latin typeface="UD デジタル 教科書体 NK-R" panose="02020400000000000000" pitchFamily="18" charset="-128"/>
          <a:ea typeface="UD デジタル 教科書体 NK-R" panose="02020400000000000000" pitchFamily="18"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3ACC0AA-2636-420A-A8A1-1769E1970182}" type="datetimeFigureOut">
              <a:rPr kumimoji="1" lang="ja-JP" altLang="en-US" smtClean="0"/>
              <a:t>2023/6/26</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35D09EB6-F18F-48A2-931C-0D6C3FBBE2B1}" type="slidenum">
              <a:rPr kumimoji="1" lang="ja-JP" altLang="en-US" smtClean="0"/>
              <a:t>‹#›</a:t>
            </a:fld>
            <a:endParaRPr kumimoji="1" lang="ja-JP" altLang="en-US"/>
          </a:p>
        </p:txBody>
      </p:sp>
    </p:spTree>
    <p:extLst>
      <p:ext uri="{BB962C8B-B14F-4D97-AF65-F5344CB8AC3E}">
        <p14:creationId xmlns:p14="http://schemas.microsoft.com/office/powerpoint/2010/main" val="38439119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D09EB6-F18F-48A2-931C-0D6C3FBBE2B1}" type="slidenum">
              <a:rPr kumimoji="1" lang="ja-JP" altLang="en-US" smtClean="0"/>
              <a:t>6</a:t>
            </a:fld>
            <a:endParaRPr kumimoji="1" lang="ja-JP" altLang="en-US"/>
          </a:p>
        </p:txBody>
      </p:sp>
    </p:spTree>
    <p:extLst>
      <p:ext uri="{BB962C8B-B14F-4D97-AF65-F5344CB8AC3E}">
        <p14:creationId xmlns:p14="http://schemas.microsoft.com/office/powerpoint/2010/main" val="1770717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D09EB6-F18F-48A2-931C-0D6C3FBBE2B1}" type="slidenum">
              <a:rPr kumimoji="1" lang="ja-JP" altLang="en-US" smtClean="0"/>
              <a:t>10</a:t>
            </a:fld>
            <a:endParaRPr kumimoji="1" lang="ja-JP" altLang="en-US"/>
          </a:p>
        </p:txBody>
      </p:sp>
    </p:spTree>
    <p:extLst>
      <p:ext uri="{BB962C8B-B14F-4D97-AF65-F5344CB8AC3E}">
        <p14:creationId xmlns:p14="http://schemas.microsoft.com/office/powerpoint/2010/main" val="4271795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D09EB6-F18F-48A2-931C-0D6C3FBBE2B1}" type="slidenum">
              <a:rPr kumimoji="1" lang="ja-JP" altLang="en-US" smtClean="0"/>
              <a:t>11</a:t>
            </a:fld>
            <a:endParaRPr kumimoji="1" lang="ja-JP" altLang="en-US"/>
          </a:p>
        </p:txBody>
      </p:sp>
    </p:spTree>
    <p:extLst>
      <p:ext uri="{BB962C8B-B14F-4D97-AF65-F5344CB8AC3E}">
        <p14:creationId xmlns:p14="http://schemas.microsoft.com/office/powerpoint/2010/main" val="653999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D09EB6-F18F-48A2-931C-0D6C3FBBE2B1}" type="slidenum">
              <a:rPr kumimoji="1" lang="ja-JP" altLang="en-US" smtClean="0"/>
              <a:t>12</a:t>
            </a:fld>
            <a:endParaRPr kumimoji="1" lang="ja-JP" altLang="en-US"/>
          </a:p>
        </p:txBody>
      </p:sp>
    </p:spTree>
    <p:extLst>
      <p:ext uri="{BB962C8B-B14F-4D97-AF65-F5344CB8AC3E}">
        <p14:creationId xmlns:p14="http://schemas.microsoft.com/office/powerpoint/2010/main" val="1191195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D09EB6-F18F-48A2-931C-0D6C3FBBE2B1}" type="slidenum">
              <a:rPr kumimoji="1" lang="ja-JP" altLang="en-US" smtClean="0"/>
              <a:t>13</a:t>
            </a:fld>
            <a:endParaRPr kumimoji="1" lang="ja-JP" altLang="en-US"/>
          </a:p>
        </p:txBody>
      </p:sp>
    </p:spTree>
    <p:extLst>
      <p:ext uri="{BB962C8B-B14F-4D97-AF65-F5344CB8AC3E}">
        <p14:creationId xmlns:p14="http://schemas.microsoft.com/office/powerpoint/2010/main" val="1797862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6B88628-8876-4162-B4DE-71FBF67B7294}"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3402792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B88628-8876-4162-B4DE-71FBF67B7294}"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3711797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B88628-8876-4162-B4DE-71FBF67B7294}"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1491445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B88628-8876-4162-B4DE-71FBF67B7294}"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94311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B88628-8876-4162-B4DE-71FBF67B7294}"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2673427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6B88628-8876-4162-B4DE-71FBF67B7294}" type="datetimeFigureOut">
              <a:rPr kumimoji="1" lang="ja-JP" altLang="en-US" smtClean="0"/>
              <a:t>2023/6/26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271736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6B88628-8876-4162-B4DE-71FBF67B7294}" type="datetimeFigureOut">
              <a:rPr kumimoji="1" lang="ja-JP" altLang="en-US" smtClean="0"/>
              <a:t>2023/6/26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1844088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6B88628-8876-4162-B4DE-71FBF67B7294}" type="datetimeFigureOut">
              <a:rPr kumimoji="1" lang="ja-JP" altLang="en-US" smtClean="0"/>
              <a:t>2023/6/26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4231141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B88628-8876-4162-B4DE-71FBF67B7294}" type="datetimeFigureOut">
              <a:rPr kumimoji="1" lang="ja-JP" altLang="en-US" smtClean="0"/>
              <a:t>2023/6/26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327698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B88628-8876-4162-B4DE-71FBF67B7294}" type="datetimeFigureOut">
              <a:rPr kumimoji="1" lang="ja-JP" altLang="en-US" smtClean="0"/>
              <a:t>2023/6/26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3059746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B88628-8876-4162-B4DE-71FBF67B7294}" type="datetimeFigureOut">
              <a:rPr kumimoji="1" lang="ja-JP" altLang="en-US" smtClean="0"/>
              <a:t>2023/6/26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191286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88628-8876-4162-B4DE-71FBF67B7294}" type="datetimeFigureOut">
              <a:rPr kumimoji="1" lang="ja-JP" altLang="en-US" smtClean="0"/>
              <a:t>2023/6/26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1678389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751526"/>
            <a:ext cx="6903076" cy="65682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smtClean="0">
                <a:latin typeface="Meiryo UI" panose="020B0604030504040204" pitchFamily="50" charset="-128"/>
                <a:ea typeface="Meiryo UI" panose="020B0604030504040204" pitchFamily="50" charset="-128"/>
              </a:rPr>
              <a:t>新・大阪府地震防災アクションプランに基づき実施して</a:t>
            </a:r>
            <a:r>
              <a:rPr kumimoji="1" lang="ja-JP" altLang="en-US" sz="2000" smtClean="0">
                <a:latin typeface="Meiryo UI" panose="020B0604030504040204" pitchFamily="50" charset="-128"/>
                <a:ea typeface="Meiryo UI" panose="020B0604030504040204" pitchFamily="50" charset="-128"/>
              </a:rPr>
              <a:t>きた</a:t>
            </a:r>
            <a:r>
              <a:rPr kumimoji="1" lang="ja-JP" altLang="en-US" sz="2000" smtClean="0">
                <a:latin typeface="Meiryo UI" panose="020B0604030504040204" pitchFamily="50" charset="-128"/>
                <a:ea typeface="Meiryo UI" panose="020B0604030504040204" pitchFamily="50" charset="-128"/>
              </a:rPr>
              <a:t>施策</a:t>
            </a:r>
            <a:endParaRPr kumimoji="1" lang="ja-JP" altLang="en-US" sz="2000" dirty="0">
              <a:latin typeface="Meiryo UI" panose="020B0604030504040204" pitchFamily="50" charset="-128"/>
              <a:ea typeface="Meiryo UI" panose="020B0604030504040204" pitchFamily="50" charset="-128"/>
            </a:endParaRPr>
          </a:p>
        </p:txBody>
      </p:sp>
      <p:sp>
        <p:nvSpPr>
          <p:cNvPr id="3" name="正方形/長方形 2"/>
          <p:cNvSpPr/>
          <p:nvPr/>
        </p:nvSpPr>
        <p:spPr>
          <a:xfrm>
            <a:off x="7765961" y="90153"/>
            <a:ext cx="1236372" cy="4378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smtClean="0">
                <a:latin typeface="Meiryo UI" panose="020B0604030504040204" pitchFamily="50" charset="-128"/>
                <a:ea typeface="Meiryo UI" panose="020B0604030504040204" pitchFamily="50" charset="-128"/>
              </a:rPr>
              <a:t>資料－２</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48410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81596" y="818284"/>
            <a:ext cx="4903010" cy="2306032"/>
          </a:xfrm>
          <a:prstGeom prst="rect">
            <a:avLst/>
          </a:prstGeom>
        </p:spPr>
      </p:pic>
      <p:sp>
        <p:nvSpPr>
          <p:cNvPr id="9" name="正方形/長方形 8"/>
          <p:cNvSpPr/>
          <p:nvPr/>
        </p:nvSpPr>
        <p:spPr>
          <a:xfrm>
            <a:off x="225050" y="597319"/>
            <a:ext cx="8569346" cy="615908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Meiryo UI" panose="020B0604030504040204" pitchFamily="50" charset="-128"/>
                <a:ea typeface="Meiryo UI" panose="020B0604030504040204" pitchFamily="50" charset="-128"/>
              </a:rPr>
              <a:t>新</a:t>
            </a:r>
            <a:r>
              <a:rPr kumimoji="1" lang="ja-JP" altLang="en-US" dirty="0">
                <a:latin typeface="Meiryo UI" panose="020B0604030504040204" pitchFamily="50" charset="-128"/>
                <a:ea typeface="Meiryo UI" panose="020B0604030504040204" pitchFamily="50" charset="-128"/>
              </a:rPr>
              <a:t>・大阪府地震</a:t>
            </a:r>
            <a:r>
              <a:rPr kumimoji="1" lang="ja-JP" altLang="en-US" dirty="0" smtClean="0">
                <a:latin typeface="Meiryo UI" panose="020B0604030504040204" pitchFamily="50" charset="-128"/>
                <a:ea typeface="Meiryo UI" panose="020B0604030504040204" pitchFamily="50" charset="-128"/>
              </a:rPr>
              <a:t>防災アクションプランに基づき実施してきた</a:t>
            </a:r>
            <a:r>
              <a:rPr kumimoji="1" lang="ja-JP" altLang="en-US" dirty="0">
                <a:latin typeface="Meiryo UI" panose="020B0604030504040204" pitchFamily="50" charset="-128"/>
                <a:ea typeface="Meiryo UI" panose="020B0604030504040204" pitchFamily="50" charset="-128"/>
              </a:rPr>
              <a:t>施策</a:t>
            </a:r>
          </a:p>
        </p:txBody>
      </p:sp>
      <p:sp>
        <p:nvSpPr>
          <p:cNvPr id="7" name="角丸四角形 6"/>
          <p:cNvSpPr/>
          <p:nvPr/>
        </p:nvSpPr>
        <p:spPr>
          <a:xfrm>
            <a:off x="67098" y="466222"/>
            <a:ext cx="1724660"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latin typeface="Meiryo UI" panose="020B0604030504040204" pitchFamily="50" charset="-128"/>
                <a:ea typeface="Meiryo UI" panose="020B0604030504040204" pitchFamily="50" charset="-128"/>
              </a:rPr>
              <a:t>主</a:t>
            </a:r>
            <a:r>
              <a:rPr kumimoji="1" lang="ja-JP" altLang="en-US" sz="1400" dirty="0" smtClean="0">
                <a:latin typeface="Meiryo UI" panose="020B0604030504040204" pitchFamily="50" charset="-128"/>
                <a:ea typeface="Meiryo UI" panose="020B0604030504040204" pitchFamily="50" charset="-128"/>
              </a:rPr>
              <a:t>なアクションと成果</a:t>
            </a:r>
            <a:endParaRPr kumimoji="1" lang="ja-JP" altLang="en-US" sz="1400" dirty="0">
              <a:latin typeface="Meiryo UI" panose="020B0604030504040204" pitchFamily="50" charset="-128"/>
              <a:ea typeface="Meiryo UI" panose="020B0604030504040204" pitchFamily="50" charset="-128"/>
            </a:endParaRPr>
          </a:p>
        </p:txBody>
      </p:sp>
      <p:sp>
        <p:nvSpPr>
          <p:cNvPr id="50" name="正方形/長方形 49"/>
          <p:cNvSpPr/>
          <p:nvPr/>
        </p:nvSpPr>
        <p:spPr>
          <a:xfrm>
            <a:off x="298226" y="755057"/>
            <a:ext cx="1508560" cy="29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水門耐震のイメージ</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16" name="正方形/長方形 115"/>
          <p:cNvSpPr/>
          <p:nvPr/>
        </p:nvSpPr>
        <p:spPr>
          <a:xfrm>
            <a:off x="353756" y="3308710"/>
            <a:ext cx="1756983" cy="29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水門自動閉鎖のイメージ</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pic>
        <p:nvPicPr>
          <p:cNvPr id="1026" name="Picture 2" descr="システムフロ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97" y="3351508"/>
            <a:ext cx="4532095" cy="1555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木津川水門。船より撮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2517" y="5025033"/>
            <a:ext cx="1967565" cy="1475674"/>
          </a:xfrm>
          <a:prstGeom prst="rect">
            <a:avLst/>
          </a:prstGeom>
          <a:noFill/>
          <a:extLst>
            <a:ext uri="{909E8E84-426E-40DD-AFC4-6F175D3DCCD1}">
              <a14:hiddenFill xmlns:a14="http://schemas.microsoft.com/office/drawing/2010/main">
                <a:solidFill>
                  <a:srgbClr val="FFFFFF"/>
                </a:solidFill>
              </a14:hiddenFill>
            </a:ext>
          </a:extLst>
        </p:spPr>
      </p:pic>
      <p:sp>
        <p:nvSpPr>
          <p:cNvPr id="117" name="正方形/長方形 116"/>
          <p:cNvSpPr/>
          <p:nvPr/>
        </p:nvSpPr>
        <p:spPr>
          <a:xfrm>
            <a:off x="3003845" y="4797841"/>
            <a:ext cx="1084908" cy="29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木津川水門</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pic>
        <p:nvPicPr>
          <p:cNvPr id="1030" name="Picture 6" descr="六軒家川水門の外観"/>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596" y="5017746"/>
            <a:ext cx="1977280" cy="1482961"/>
          </a:xfrm>
          <a:prstGeom prst="rect">
            <a:avLst/>
          </a:prstGeom>
          <a:noFill/>
          <a:extLst>
            <a:ext uri="{909E8E84-426E-40DD-AFC4-6F175D3DCCD1}">
              <a14:hiddenFill xmlns:a14="http://schemas.microsoft.com/office/drawing/2010/main">
                <a:solidFill>
                  <a:srgbClr val="FFFFFF"/>
                </a:solidFill>
              </a14:hiddenFill>
            </a:ext>
          </a:extLst>
        </p:spPr>
      </p:pic>
      <p:sp>
        <p:nvSpPr>
          <p:cNvPr id="118" name="正方形/長方形 117"/>
          <p:cNvSpPr/>
          <p:nvPr/>
        </p:nvSpPr>
        <p:spPr>
          <a:xfrm>
            <a:off x="943562" y="4797841"/>
            <a:ext cx="1084908" cy="29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六軒家川水門</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119" name="正方形/長方形 118"/>
          <p:cNvSpPr/>
          <p:nvPr/>
        </p:nvSpPr>
        <p:spPr>
          <a:xfrm>
            <a:off x="391024" y="6537512"/>
            <a:ext cx="2442468" cy="218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00" dirty="0" smtClean="0">
                <a:solidFill>
                  <a:schemeClr val="tx1"/>
                </a:solidFill>
                <a:latin typeface="Meiryo UI" panose="020B0604030504040204" pitchFamily="50" charset="-128"/>
                <a:ea typeface="Meiryo UI" panose="020B0604030504040204" pitchFamily="50" charset="-128"/>
              </a:rPr>
              <a:t>大阪府西大阪治水事務所ホームページより</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120" name="正方形/長方形 119"/>
          <p:cNvSpPr/>
          <p:nvPr/>
        </p:nvSpPr>
        <p:spPr>
          <a:xfrm>
            <a:off x="1588220" y="2974254"/>
            <a:ext cx="4126833" cy="301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00" dirty="0" smtClean="0">
                <a:solidFill>
                  <a:schemeClr val="tx1"/>
                </a:solidFill>
                <a:latin typeface="Meiryo UI" panose="020B0604030504040204" pitchFamily="50" charset="-128"/>
                <a:ea typeface="Meiryo UI" panose="020B0604030504040204" pitchFamily="50" charset="-128"/>
              </a:rPr>
              <a:t>大阪府都市整備部　地震防災アクションプログラムより抜粋</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46" name="角丸四角形 45"/>
          <p:cNvSpPr/>
          <p:nvPr/>
        </p:nvSpPr>
        <p:spPr>
          <a:xfrm>
            <a:off x="5455957" y="1201424"/>
            <a:ext cx="2885082" cy="4803284"/>
          </a:xfrm>
          <a:prstGeom prst="roundRect">
            <a:avLst>
              <a:gd name="adj" fmla="val 10944"/>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二等辺三角形 46"/>
          <p:cNvSpPr/>
          <p:nvPr/>
        </p:nvSpPr>
        <p:spPr>
          <a:xfrm rot="5400000">
            <a:off x="6678973" y="1781442"/>
            <a:ext cx="333047" cy="1608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6311270" y="1256320"/>
            <a:ext cx="113445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水門耐震</a:t>
            </a:r>
            <a:endParaRPr kumimoji="1" lang="ja-JP" altLang="en-US" sz="1400" b="1" dirty="0">
              <a:latin typeface="Meiryo UI" panose="020B0604030504040204" pitchFamily="50" charset="-128"/>
              <a:ea typeface="Meiryo UI" panose="020B0604030504040204" pitchFamily="50" charset="-128"/>
            </a:endParaRPr>
          </a:p>
        </p:txBody>
      </p:sp>
      <p:sp>
        <p:nvSpPr>
          <p:cNvPr id="49" name="正方形/長方形 48"/>
          <p:cNvSpPr/>
          <p:nvPr/>
        </p:nvSpPr>
        <p:spPr>
          <a:xfrm>
            <a:off x="5487919" y="1568596"/>
            <a:ext cx="113445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smtClean="0">
                <a:latin typeface="Meiryo UI" panose="020B0604030504040204" pitchFamily="50" charset="-128"/>
                <a:ea typeface="Meiryo UI" panose="020B0604030504040204" pitchFamily="50" charset="-128"/>
              </a:rPr>
              <a:t>対策必要数</a:t>
            </a:r>
            <a:endParaRPr kumimoji="1" lang="ja-JP" altLang="en-US" sz="1200" dirty="0">
              <a:latin typeface="Meiryo UI" panose="020B0604030504040204" pitchFamily="50" charset="-128"/>
              <a:ea typeface="Meiryo UI" panose="020B0604030504040204" pitchFamily="50" charset="-128"/>
            </a:endParaRPr>
          </a:p>
        </p:txBody>
      </p:sp>
      <p:sp>
        <p:nvSpPr>
          <p:cNvPr id="51" name="正方形/長方形 50"/>
          <p:cNvSpPr/>
          <p:nvPr/>
        </p:nvSpPr>
        <p:spPr>
          <a:xfrm>
            <a:off x="7141897" y="1568596"/>
            <a:ext cx="97364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R</a:t>
            </a:r>
            <a:r>
              <a:rPr kumimoji="1" lang="ja-JP" altLang="en-US" sz="1200" dirty="0">
                <a:latin typeface="Meiryo UI" panose="020B0604030504040204" pitchFamily="50" charset="-128"/>
                <a:ea typeface="Meiryo UI" panose="020B0604030504040204" pitchFamily="50" charset="-128"/>
              </a:rPr>
              <a:t>４</a:t>
            </a:r>
            <a:r>
              <a:rPr kumimoji="1" lang="ja-JP" altLang="en-US" sz="1200" dirty="0" smtClean="0">
                <a:latin typeface="Meiryo UI" panose="020B0604030504040204" pitchFamily="50" charset="-128"/>
                <a:ea typeface="Meiryo UI" panose="020B0604030504040204" pitchFamily="50" charset="-128"/>
              </a:rPr>
              <a:t>年度末</a:t>
            </a:r>
            <a:endParaRPr kumimoji="1" lang="ja-JP" altLang="en-US" sz="1200" dirty="0">
              <a:latin typeface="Meiryo UI" panose="020B0604030504040204" pitchFamily="50" charset="-128"/>
              <a:ea typeface="Meiryo UI" panose="020B0604030504040204" pitchFamily="50" charset="-128"/>
            </a:endParaRPr>
          </a:p>
        </p:txBody>
      </p:sp>
      <p:sp>
        <p:nvSpPr>
          <p:cNvPr id="52" name="正方形/長方形 51"/>
          <p:cNvSpPr/>
          <p:nvPr/>
        </p:nvSpPr>
        <p:spPr>
          <a:xfrm>
            <a:off x="5487919" y="1823288"/>
            <a:ext cx="113445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kumimoji="1" lang="ja-JP" altLang="en-US" sz="1200" dirty="0" smtClean="0">
                <a:latin typeface="Meiryo UI" panose="020B0604030504040204" pitchFamily="50" charset="-128"/>
                <a:ea typeface="Meiryo UI" panose="020B0604030504040204" pitchFamily="50" charset="-128"/>
              </a:rPr>
              <a:t>５基</a:t>
            </a:r>
            <a:endParaRPr kumimoji="1" lang="ja-JP" altLang="en-US" sz="1200" dirty="0">
              <a:latin typeface="Meiryo UI" panose="020B0604030504040204" pitchFamily="50" charset="-128"/>
              <a:ea typeface="Meiryo UI" panose="020B0604030504040204" pitchFamily="50" charset="-128"/>
            </a:endParaRPr>
          </a:p>
        </p:txBody>
      </p:sp>
      <p:sp>
        <p:nvSpPr>
          <p:cNvPr id="53" name="正方形/長方形 52"/>
          <p:cNvSpPr/>
          <p:nvPr/>
        </p:nvSpPr>
        <p:spPr>
          <a:xfrm>
            <a:off x="6838358" y="1823288"/>
            <a:ext cx="1580726" cy="3746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kumimoji="1" lang="ja-JP" altLang="en-US" sz="1200" b="1" dirty="0" smtClean="0">
                <a:solidFill>
                  <a:srgbClr val="FF0000"/>
                </a:solidFill>
                <a:latin typeface="Meiryo UI" panose="020B0604030504040204" pitchFamily="50" charset="-128"/>
                <a:ea typeface="Meiryo UI" panose="020B0604030504040204" pitchFamily="50" charset="-128"/>
              </a:rPr>
              <a:t>４基完了</a:t>
            </a:r>
            <a:endParaRPr kumimoji="1" lang="en-US" altLang="ja-JP" sz="1200" b="1" dirty="0" smtClean="0">
              <a:solidFill>
                <a:srgbClr val="FF0000"/>
              </a:solidFill>
              <a:latin typeface="Meiryo UI" panose="020B0604030504040204" pitchFamily="50" charset="-128"/>
              <a:ea typeface="Meiryo UI" panose="020B0604030504040204" pitchFamily="50" charset="-128"/>
            </a:endParaRPr>
          </a:p>
          <a:p>
            <a:pPr algn="ctr"/>
            <a:r>
              <a:rPr kumimoji="1" lang="ja-JP" altLang="en-US" sz="900" b="1" dirty="0" smtClean="0">
                <a:solidFill>
                  <a:srgbClr val="FF0000"/>
                </a:solidFill>
                <a:latin typeface="Meiryo UI" panose="020B0604030504040204" pitchFamily="50" charset="-128"/>
                <a:ea typeface="Meiryo UI" panose="020B0604030504040204" pitchFamily="50" charset="-128"/>
              </a:rPr>
              <a:t>（</a:t>
            </a:r>
            <a:r>
              <a:rPr kumimoji="1" lang="en-US" altLang="ja-JP" sz="900" b="1" dirty="0" smtClean="0">
                <a:solidFill>
                  <a:srgbClr val="FF0000"/>
                </a:solidFill>
                <a:latin typeface="Meiryo UI" panose="020B0604030504040204" pitchFamily="50" charset="-128"/>
                <a:ea typeface="Meiryo UI" panose="020B0604030504040204" pitchFamily="50" charset="-128"/>
              </a:rPr>
              <a:t>R5</a:t>
            </a:r>
            <a:r>
              <a:rPr kumimoji="1" lang="ja-JP" altLang="en-US" sz="900" b="1" dirty="0" smtClean="0">
                <a:solidFill>
                  <a:srgbClr val="FF0000"/>
                </a:solidFill>
                <a:latin typeface="Meiryo UI" panose="020B0604030504040204" pitchFamily="50" charset="-128"/>
                <a:ea typeface="Meiryo UI" panose="020B0604030504040204" pitchFamily="50" charset="-128"/>
              </a:rPr>
              <a:t>年度全数完了予定）</a:t>
            </a:r>
            <a:endParaRPr kumimoji="1" lang="en-US" altLang="ja-JP" sz="900" b="1" dirty="0" smtClean="0">
              <a:solidFill>
                <a:srgbClr val="FF0000"/>
              </a:solidFill>
              <a:latin typeface="Meiryo UI" panose="020B0604030504040204" pitchFamily="50" charset="-128"/>
              <a:ea typeface="Meiryo UI" panose="020B0604030504040204" pitchFamily="50" charset="-128"/>
            </a:endParaRPr>
          </a:p>
          <a:p>
            <a:pPr algn="ctr"/>
            <a:endParaRPr kumimoji="1" lang="ja-JP" altLang="en-US" sz="1200" dirty="0">
              <a:latin typeface="Meiryo UI" panose="020B0604030504040204" pitchFamily="50" charset="-128"/>
              <a:ea typeface="Meiryo UI" panose="020B0604030504040204" pitchFamily="50" charset="-128"/>
            </a:endParaRPr>
          </a:p>
        </p:txBody>
      </p:sp>
      <p:sp>
        <p:nvSpPr>
          <p:cNvPr id="54" name="二等辺三角形 53"/>
          <p:cNvSpPr/>
          <p:nvPr/>
        </p:nvSpPr>
        <p:spPr>
          <a:xfrm rot="5400000">
            <a:off x="6678973" y="2723030"/>
            <a:ext cx="333047" cy="1608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6159363" y="2236008"/>
            <a:ext cx="1438270"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水門遠隔操作化</a:t>
            </a:r>
            <a:endParaRPr kumimoji="1" lang="ja-JP" altLang="en-US" sz="1400" b="1" dirty="0">
              <a:latin typeface="Meiryo UI" panose="020B0604030504040204" pitchFamily="50" charset="-128"/>
              <a:ea typeface="Meiryo UI" panose="020B0604030504040204" pitchFamily="50" charset="-128"/>
            </a:endParaRPr>
          </a:p>
        </p:txBody>
      </p:sp>
      <p:sp>
        <p:nvSpPr>
          <p:cNvPr id="57" name="正方形/長方形 56"/>
          <p:cNvSpPr/>
          <p:nvPr/>
        </p:nvSpPr>
        <p:spPr>
          <a:xfrm>
            <a:off x="5487919" y="2510184"/>
            <a:ext cx="113445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smtClean="0">
                <a:latin typeface="Meiryo UI" panose="020B0604030504040204" pitchFamily="50" charset="-128"/>
                <a:ea typeface="Meiryo UI" panose="020B0604030504040204" pitchFamily="50" charset="-128"/>
              </a:rPr>
              <a:t>対策必要数</a:t>
            </a:r>
            <a:endParaRPr kumimoji="1" lang="ja-JP" altLang="en-US" sz="1200" dirty="0">
              <a:latin typeface="Meiryo UI" panose="020B0604030504040204" pitchFamily="50" charset="-128"/>
              <a:ea typeface="Meiryo UI" panose="020B0604030504040204" pitchFamily="50" charset="-128"/>
            </a:endParaRPr>
          </a:p>
        </p:txBody>
      </p:sp>
      <p:sp>
        <p:nvSpPr>
          <p:cNvPr id="58" name="正方形/長方形 57"/>
          <p:cNvSpPr/>
          <p:nvPr/>
        </p:nvSpPr>
        <p:spPr>
          <a:xfrm>
            <a:off x="7141897" y="2510184"/>
            <a:ext cx="97364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R</a:t>
            </a:r>
            <a:r>
              <a:rPr kumimoji="1" lang="ja-JP" altLang="en-US" sz="1200" dirty="0">
                <a:latin typeface="Meiryo UI" panose="020B0604030504040204" pitchFamily="50" charset="-128"/>
                <a:ea typeface="Meiryo UI" panose="020B0604030504040204" pitchFamily="50" charset="-128"/>
              </a:rPr>
              <a:t>４</a:t>
            </a:r>
            <a:r>
              <a:rPr kumimoji="1" lang="ja-JP" altLang="en-US" sz="1200" dirty="0" smtClean="0">
                <a:latin typeface="Meiryo UI" panose="020B0604030504040204" pitchFamily="50" charset="-128"/>
                <a:ea typeface="Meiryo UI" panose="020B0604030504040204" pitchFamily="50" charset="-128"/>
              </a:rPr>
              <a:t>年度末</a:t>
            </a:r>
            <a:endParaRPr kumimoji="1" lang="ja-JP" altLang="en-US" sz="1200" dirty="0">
              <a:latin typeface="Meiryo UI" panose="020B0604030504040204" pitchFamily="50" charset="-128"/>
              <a:ea typeface="Meiryo UI" panose="020B0604030504040204" pitchFamily="50" charset="-128"/>
            </a:endParaRPr>
          </a:p>
        </p:txBody>
      </p:sp>
      <p:sp>
        <p:nvSpPr>
          <p:cNvPr id="59" name="正方形/長方形 58"/>
          <p:cNvSpPr/>
          <p:nvPr/>
        </p:nvSpPr>
        <p:spPr>
          <a:xfrm>
            <a:off x="5487919" y="2764876"/>
            <a:ext cx="113445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kumimoji="1" lang="ja-JP" altLang="en-US" sz="1200" dirty="0">
                <a:latin typeface="Meiryo UI" panose="020B0604030504040204" pitchFamily="50" charset="-128"/>
                <a:ea typeface="Meiryo UI" panose="020B0604030504040204" pitchFamily="50" charset="-128"/>
              </a:rPr>
              <a:t>１</a:t>
            </a:r>
            <a:r>
              <a:rPr kumimoji="1" lang="ja-JP" altLang="en-US" sz="1200" dirty="0" smtClean="0">
                <a:latin typeface="Meiryo UI" panose="020B0604030504040204" pitchFamily="50" charset="-128"/>
                <a:ea typeface="Meiryo UI" panose="020B0604030504040204" pitchFamily="50" charset="-128"/>
              </a:rPr>
              <a:t>基</a:t>
            </a:r>
            <a:endParaRPr kumimoji="1" lang="ja-JP" altLang="en-US" sz="1200" dirty="0">
              <a:latin typeface="Meiryo UI" panose="020B0604030504040204" pitchFamily="50" charset="-128"/>
              <a:ea typeface="Meiryo UI" panose="020B0604030504040204" pitchFamily="50" charset="-128"/>
            </a:endParaRPr>
          </a:p>
        </p:txBody>
      </p:sp>
      <p:sp>
        <p:nvSpPr>
          <p:cNvPr id="60" name="正方形/長方形 59"/>
          <p:cNvSpPr/>
          <p:nvPr/>
        </p:nvSpPr>
        <p:spPr>
          <a:xfrm>
            <a:off x="6838358" y="2764876"/>
            <a:ext cx="1580726" cy="25551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１</a:t>
            </a:r>
            <a:r>
              <a:rPr kumimoji="1" lang="ja-JP" altLang="en-US" sz="1200" b="1" dirty="0" smtClean="0">
                <a:solidFill>
                  <a:srgbClr val="FF0000"/>
                </a:solidFill>
                <a:latin typeface="Meiryo UI" panose="020B0604030504040204" pitchFamily="50" charset="-128"/>
                <a:ea typeface="Meiryo UI" panose="020B0604030504040204" pitchFamily="50" charset="-128"/>
              </a:rPr>
              <a:t>基完了</a:t>
            </a:r>
            <a:endParaRPr kumimoji="1" lang="en-US" altLang="ja-JP" sz="900" b="1" dirty="0" smtClean="0">
              <a:solidFill>
                <a:srgbClr val="FF0000"/>
              </a:solidFill>
              <a:latin typeface="Meiryo UI" panose="020B0604030504040204" pitchFamily="50" charset="-128"/>
              <a:ea typeface="Meiryo UI" panose="020B0604030504040204" pitchFamily="50" charset="-128"/>
            </a:endParaRPr>
          </a:p>
          <a:p>
            <a:pPr algn="ctr"/>
            <a:endParaRPr kumimoji="1" lang="ja-JP" altLang="en-US" sz="1200" dirty="0">
              <a:latin typeface="Meiryo UI" panose="020B0604030504040204" pitchFamily="50" charset="-128"/>
              <a:ea typeface="Meiryo UI" panose="020B0604030504040204" pitchFamily="50" charset="-128"/>
            </a:endParaRPr>
          </a:p>
        </p:txBody>
      </p:sp>
      <p:sp>
        <p:nvSpPr>
          <p:cNvPr id="61" name="二等辺三角形 60"/>
          <p:cNvSpPr/>
          <p:nvPr/>
        </p:nvSpPr>
        <p:spPr>
          <a:xfrm rot="5400000">
            <a:off x="6678973" y="3612777"/>
            <a:ext cx="333047" cy="1608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6159363" y="3125755"/>
            <a:ext cx="1438270"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水門自動化</a:t>
            </a:r>
            <a:endParaRPr kumimoji="1" lang="ja-JP" altLang="en-US" sz="1400" b="1" dirty="0">
              <a:latin typeface="Meiryo UI" panose="020B0604030504040204" pitchFamily="50" charset="-128"/>
              <a:ea typeface="Meiryo UI" panose="020B0604030504040204" pitchFamily="50" charset="-128"/>
            </a:endParaRPr>
          </a:p>
        </p:txBody>
      </p:sp>
      <p:sp>
        <p:nvSpPr>
          <p:cNvPr id="63" name="正方形/長方形 62"/>
          <p:cNvSpPr/>
          <p:nvPr/>
        </p:nvSpPr>
        <p:spPr>
          <a:xfrm>
            <a:off x="5487919" y="3399931"/>
            <a:ext cx="113445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smtClean="0">
                <a:latin typeface="Meiryo UI" panose="020B0604030504040204" pitchFamily="50" charset="-128"/>
                <a:ea typeface="Meiryo UI" panose="020B0604030504040204" pitchFamily="50" charset="-128"/>
              </a:rPr>
              <a:t>対策必要数</a:t>
            </a:r>
            <a:endParaRPr kumimoji="1" lang="ja-JP" altLang="en-US" sz="1200" dirty="0">
              <a:latin typeface="Meiryo UI" panose="020B0604030504040204" pitchFamily="50" charset="-128"/>
              <a:ea typeface="Meiryo UI" panose="020B0604030504040204" pitchFamily="50" charset="-128"/>
            </a:endParaRPr>
          </a:p>
        </p:txBody>
      </p:sp>
      <p:sp>
        <p:nvSpPr>
          <p:cNvPr id="64" name="正方形/長方形 63"/>
          <p:cNvSpPr/>
          <p:nvPr/>
        </p:nvSpPr>
        <p:spPr>
          <a:xfrm>
            <a:off x="7141897" y="3399931"/>
            <a:ext cx="97364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R</a:t>
            </a:r>
            <a:r>
              <a:rPr kumimoji="1" lang="ja-JP" altLang="en-US" sz="1200" dirty="0">
                <a:latin typeface="Meiryo UI" panose="020B0604030504040204" pitchFamily="50" charset="-128"/>
                <a:ea typeface="Meiryo UI" panose="020B0604030504040204" pitchFamily="50" charset="-128"/>
              </a:rPr>
              <a:t>４</a:t>
            </a:r>
            <a:r>
              <a:rPr kumimoji="1" lang="ja-JP" altLang="en-US" sz="1200" dirty="0" smtClean="0">
                <a:latin typeface="Meiryo UI" panose="020B0604030504040204" pitchFamily="50" charset="-128"/>
                <a:ea typeface="Meiryo UI" panose="020B0604030504040204" pitchFamily="50" charset="-128"/>
              </a:rPr>
              <a:t>年度末</a:t>
            </a:r>
            <a:endParaRPr kumimoji="1" lang="ja-JP" altLang="en-US" sz="1200" dirty="0">
              <a:latin typeface="Meiryo UI" panose="020B0604030504040204" pitchFamily="50" charset="-128"/>
              <a:ea typeface="Meiryo UI" panose="020B0604030504040204" pitchFamily="50" charset="-128"/>
            </a:endParaRPr>
          </a:p>
        </p:txBody>
      </p:sp>
      <p:sp>
        <p:nvSpPr>
          <p:cNvPr id="65" name="正方形/長方形 64"/>
          <p:cNvSpPr/>
          <p:nvPr/>
        </p:nvSpPr>
        <p:spPr>
          <a:xfrm>
            <a:off x="5487919" y="3654623"/>
            <a:ext cx="113445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kumimoji="1" lang="ja-JP" altLang="en-US" sz="1200" dirty="0" smtClean="0">
                <a:latin typeface="Meiryo UI" panose="020B0604030504040204" pitchFamily="50" charset="-128"/>
                <a:ea typeface="Meiryo UI" panose="020B0604030504040204" pitchFamily="50" charset="-128"/>
              </a:rPr>
              <a:t>７基</a:t>
            </a:r>
            <a:endParaRPr kumimoji="1" lang="ja-JP" altLang="en-US" sz="1200" dirty="0">
              <a:latin typeface="Meiryo UI" panose="020B0604030504040204" pitchFamily="50" charset="-128"/>
              <a:ea typeface="Meiryo UI" panose="020B0604030504040204" pitchFamily="50" charset="-128"/>
            </a:endParaRPr>
          </a:p>
        </p:txBody>
      </p:sp>
      <p:sp>
        <p:nvSpPr>
          <p:cNvPr id="66" name="正方形/長方形 65"/>
          <p:cNvSpPr/>
          <p:nvPr/>
        </p:nvSpPr>
        <p:spPr>
          <a:xfrm>
            <a:off x="6838358" y="3654623"/>
            <a:ext cx="1580726" cy="3744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７</a:t>
            </a:r>
            <a:r>
              <a:rPr kumimoji="1" lang="ja-JP" altLang="en-US" sz="1200" b="1" dirty="0" smtClean="0">
                <a:solidFill>
                  <a:srgbClr val="FF0000"/>
                </a:solidFill>
                <a:latin typeface="Meiryo UI" panose="020B0604030504040204" pitchFamily="50" charset="-128"/>
                <a:ea typeface="Meiryo UI" panose="020B0604030504040204" pitchFamily="50" charset="-128"/>
              </a:rPr>
              <a:t>基完了</a:t>
            </a:r>
            <a:endParaRPr kumimoji="1" lang="en-US" altLang="ja-JP" sz="900" b="1" dirty="0" smtClean="0">
              <a:solidFill>
                <a:srgbClr val="FF0000"/>
              </a:solidFill>
              <a:latin typeface="Meiryo UI" panose="020B0604030504040204" pitchFamily="50" charset="-128"/>
              <a:ea typeface="Meiryo UI" panose="020B0604030504040204" pitchFamily="50" charset="-128"/>
            </a:endParaRPr>
          </a:p>
        </p:txBody>
      </p:sp>
      <p:sp>
        <p:nvSpPr>
          <p:cNvPr id="67" name="二等辺三角形 66"/>
          <p:cNvSpPr/>
          <p:nvPr/>
        </p:nvSpPr>
        <p:spPr>
          <a:xfrm rot="5400000">
            <a:off x="6678973" y="4543545"/>
            <a:ext cx="333047" cy="1608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6159363" y="4056523"/>
            <a:ext cx="1438270"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水門対津波</a:t>
            </a:r>
            <a:endParaRPr kumimoji="1" lang="ja-JP" altLang="en-US" sz="1400" b="1" dirty="0">
              <a:latin typeface="Meiryo UI" panose="020B0604030504040204" pitchFamily="50" charset="-128"/>
              <a:ea typeface="Meiryo UI" panose="020B0604030504040204" pitchFamily="50" charset="-128"/>
            </a:endParaRPr>
          </a:p>
        </p:txBody>
      </p:sp>
      <p:sp>
        <p:nvSpPr>
          <p:cNvPr id="69" name="正方形/長方形 68"/>
          <p:cNvSpPr/>
          <p:nvPr/>
        </p:nvSpPr>
        <p:spPr>
          <a:xfrm>
            <a:off x="5487919" y="4330699"/>
            <a:ext cx="113445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smtClean="0">
                <a:latin typeface="Meiryo UI" panose="020B0604030504040204" pitchFamily="50" charset="-128"/>
                <a:ea typeface="Meiryo UI" panose="020B0604030504040204" pitchFamily="50" charset="-128"/>
              </a:rPr>
              <a:t>対策必要数</a:t>
            </a:r>
            <a:endParaRPr kumimoji="1" lang="ja-JP" altLang="en-US" sz="1200" dirty="0">
              <a:latin typeface="Meiryo UI" panose="020B0604030504040204" pitchFamily="50" charset="-128"/>
              <a:ea typeface="Meiryo UI" panose="020B0604030504040204" pitchFamily="50" charset="-128"/>
            </a:endParaRPr>
          </a:p>
        </p:txBody>
      </p:sp>
      <p:sp>
        <p:nvSpPr>
          <p:cNvPr id="70" name="正方形/長方形 69"/>
          <p:cNvSpPr/>
          <p:nvPr/>
        </p:nvSpPr>
        <p:spPr>
          <a:xfrm>
            <a:off x="7141897" y="4330699"/>
            <a:ext cx="97364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R</a:t>
            </a:r>
            <a:r>
              <a:rPr kumimoji="1" lang="ja-JP" altLang="en-US" sz="1200" dirty="0">
                <a:latin typeface="Meiryo UI" panose="020B0604030504040204" pitchFamily="50" charset="-128"/>
                <a:ea typeface="Meiryo UI" panose="020B0604030504040204" pitchFamily="50" charset="-128"/>
              </a:rPr>
              <a:t>４</a:t>
            </a:r>
            <a:r>
              <a:rPr kumimoji="1" lang="ja-JP" altLang="en-US" sz="1200" dirty="0" smtClean="0">
                <a:latin typeface="Meiryo UI" panose="020B0604030504040204" pitchFamily="50" charset="-128"/>
                <a:ea typeface="Meiryo UI" panose="020B0604030504040204" pitchFamily="50" charset="-128"/>
              </a:rPr>
              <a:t>年度末</a:t>
            </a:r>
            <a:endParaRPr kumimoji="1" lang="ja-JP" altLang="en-US" sz="1200" dirty="0">
              <a:latin typeface="Meiryo UI" panose="020B0604030504040204" pitchFamily="50" charset="-128"/>
              <a:ea typeface="Meiryo UI" panose="020B0604030504040204" pitchFamily="50" charset="-128"/>
            </a:endParaRPr>
          </a:p>
        </p:txBody>
      </p:sp>
      <p:sp>
        <p:nvSpPr>
          <p:cNvPr id="71" name="正方形/長方形 70"/>
          <p:cNvSpPr/>
          <p:nvPr/>
        </p:nvSpPr>
        <p:spPr>
          <a:xfrm>
            <a:off x="5487919" y="4585391"/>
            <a:ext cx="113445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kumimoji="1" lang="ja-JP" altLang="en-US" sz="1200" dirty="0">
                <a:latin typeface="Meiryo UI" panose="020B0604030504040204" pitchFamily="50" charset="-128"/>
                <a:ea typeface="Meiryo UI" panose="020B0604030504040204" pitchFamily="50" charset="-128"/>
              </a:rPr>
              <a:t>５</a:t>
            </a:r>
            <a:r>
              <a:rPr kumimoji="1" lang="ja-JP" altLang="en-US" sz="1200" dirty="0" smtClean="0">
                <a:latin typeface="Meiryo UI" panose="020B0604030504040204" pitchFamily="50" charset="-128"/>
                <a:ea typeface="Meiryo UI" panose="020B0604030504040204" pitchFamily="50" charset="-128"/>
              </a:rPr>
              <a:t>基</a:t>
            </a:r>
            <a:endParaRPr kumimoji="1" lang="ja-JP" altLang="en-US" sz="1200" dirty="0">
              <a:latin typeface="Meiryo UI" panose="020B0604030504040204" pitchFamily="50" charset="-128"/>
              <a:ea typeface="Meiryo UI" panose="020B0604030504040204" pitchFamily="50" charset="-128"/>
            </a:endParaRPr>
          </a:p>
        </p:txBody>
      </p:sp>
      <p:sp>
        <p:nvSpPr>
          <p:cNvPr id="72" name="正方形/長方形 71"/>
          <p:cNvSpPr/>
          <p:nvPr/>
        </p:nvSpPr>
        <p:spPr>
          <a:xfrm>
            <a:off x="6838358" y="4585391"/>
            <a:ext cx="1580726" cy="3744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５</a:t>
            </a:r>
            <a:r>
              <a:rPr kumimoji="1" lang="ja-JP" altLang="en-US" sz="1200" b="1" dirty="0" smtClean="0">
                <a:solidFill>
                  <a:srgbClr val="FF0000"/>
                </a:solidFill>
                <a:latin typeface="Meiryo UI" panose="020B0604030504040204" pitchFamily="50" charset="-128"/>
                <a:ea typeface="Meiryo UI" panose="020B0604030504040204" pitchFamily="50" charset="-128"/>
              </a:rPr>
              <a:t>基完了</a:t>
            </a:r>
            <a:endParaRPr kumimoji="1" lang="en-US" altLang="ja-JP" sz="900" b="1" dirty="0" smtClean="0">
              <a:solidFill>
                <a:srgbClr val="FF0000"/>
              </a:solidFill>
              <a:latin typeface="Meiryo UI" panose="020B0604030504040204" pitchFamily="50" charset="-128"/>
              <a:ea typeface="Meiryo UI" panose="020B0604030504040204" pitchFamily="50" charset="-128"/>
            </a:endParaRPr>
          </a:p>
        </p:txBody>
      </p:sp>
      <p:sp>
        <p:nvSpPr>
          <p:cNvPr id="73" name="二等辺三角形 72"/>
          <p:cNvSpPr/>
          <p:nvPr/>
        </p:nvSpPr>
        <p:spPr>
          <a:xfrm rot="5400000">
            <a:off x="6678973" y="5446847"/>
            <a:ext cx="333047" cy="1608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6159363" y="4959825"/>
            <a:ext cx="1438270"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排水機場耐震</a:t>
            </a:r>
            <a:endParaRPr kumimoji="1" lang="ja-JP" altLang="en-US" sz="1400" b="1" dirty="0">
              <a:latin typeface="Meiryo UI" panose="020B0604030504040204" pitchFamily="50" charset="-128"/>
              <a:ea typeface="Meiryo UI" panose="020B0604030504040204" pitchFamily="50" charset="-128"/>
            </a:endParaRPr>
          </a:p>
        </p:txBody>
      </p:sp>
      <p:sp>
        <p:nvSpPr>
          <p:cNvPr id="75" name="正方形/長方形 74"/>
          <p:cNvSpPr/>
          <p:nvPr/>
        </p:nvSpPr>
        <p:spPr>
          <a:xfrm>
            <a:off x="5487919" y="5234001"/>
            <a:ext cx="113445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smtClean="0">
                <a:latin typeface="Meiryo UI" panose="020B0604030504040204" pitchFamily="50" charset="-128"/>
                <a:ea typeface="Meiryo UI" panose="020B0604030504040204" pitchFamily="50" charset="-128"/>
              </a:rPr>
              <a:t>対策必要数</a:t>
            </a:r>
            <a:endParaRPr kumimoji="1" lang="ja-JP" altLang="en-US" sz="1200" dirty="0">
              <a:latin typeface="Meiryo UI" panose="020B0604030504040204" pitchFamily="50" charset="-128"/>
              <a:ea typeface="Meiryo UI" panose="020B0604030504040204" pitchFamily="50" charset="-128"/>
            </a:endParaRPr>
          </a:p>
        </p:txBody>
      </p:sp>
      <p:sp>
        <p:nvSpPr>
          <p:cNvPr id="76" name="正方形/長方形 75"/>
          <p:cNvSpPr/>
          <p:nvPr/>
        </p:nvSpPr>
        <p:spPr>
          <a:xfrm>
            <a:off x="7141897" y="5234001"/>
            <a:ext cx="97364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R</a:t>
            </a:r>
            <a:r>
              <a:rPr kumimoji="1" lang="ja-JP" altLang="en-US" sz="1200" dirty="0">
                <a:latin typeface="Meiryo UI" panose="020B0604030504040204" pitchFamily="50" charset="-128"/>
                <a:ea typeface="Meiryo UI" panose="020B0604030504040204" pitchFamily="50" charset="-128"/>
              </a:rPr>
              <a:t>４</a:t>
            </a:r>
            <a:r>
              <a:rPr kumimoji="1" lang="ja-JP" altLang="en-US" sz="1200" dirty="0" smtClean="0">
                <a:latin typeface="Meiryo UI" panose="020B0604030504040204" pitchFamily="50" charset="-128"/>
                <a:ea typeface="Meiryo UI" panose="020B0604030504040204" pitchFamily="50" charset="-128"/>
              </a:rPr>
              <a:t>年度末</a:t>
            </a:r>
            <a:endParaRPr kumimoji="1" lang="ja-JP" altLang="en-US" sz="1200" dirty="0">
              <a:latin typeface="Meiryo UI" panose="020B0604030504040204" pitchFamily="50" charset="-128"/>
              <a:ea typeface="Meiryo UI" panose="020B0604030504040204" pitchFamily="50" charset="-128"/>
            </a:endParaRPr>
          </a:p>
        </p:txBody>
      </p:sp>
      <p:sp>
        <p:nvSpPr>
          <p:cNvPr id="77" name="正方形/長方形 76"/>
          <p:cNvSpPr/>
          <p:nvPr/>
        </p:nvSpPr>
        <p:spPr>
          <a:xfrm>
            <a:off x="5487919" y="5488693"/>
            <a:ext cx="1134457" cy="3170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kumimoji="1" lang="ja-JP" altLang="en-US" sz="1200" dirty="0" smtClean="0">
                <a:latin typeface="Meiryo UI" panose="020B0604030504040204" pitchFamily="50" charset="-128"/>
                <a:ea typeface="Meiryo UI" panose="020B0604030504040204" pitchFamily="50" charset="-128"/>
              </a:rPr>
              <a:t>３基</a:t>
            </a:r>
            <a:endParaRPr kumimoji="1" lang="ja-JP" altLang="en-US" sz="1200" dirty="0">
              <a:latin typeface="Meiryo UI" panose="020B0604030504040204" pitchFamily="50" charset="-128"/>
              <a:ea typeface="Meiryo UI" panose="020B0604030504040204" pitchFamily="50" charset="-128"/>
            </a:endParaRPr>
          </a:p>
        </p:txBody>
      </p:sp>
      <p:sp>
        <p:nvSpPr>
          <p:cNvPr id="78" name="正方形/長方形 77"/>
          <p:cNvSpPr/>
          <p:nvPr/>
        </p:nvSpPr>
        <p:spPr>
          <a:xfrm>
            <a:off x="6838358" y="5488693"/>
            <a:ext cx="1580726" cy="3744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３</a:t>
            </a:r>
            <a:r>
              <a:rPr kumimoji="1" lang="ja-JP" altLang="en-US" sz="1200" b="1" dirty="0" smtClean="0">
                <a:solidFill>
                  <a:srgbClr val="FF0000"/>
                </a:solidFill>
                <a:latin typeface="Meiryo UI" panose="020B0604030504040204" pitchFamily="50" charset="-128"/>
                <a:ea typeface="Meiryo UI" panose="020B0604030504040204" pitchFamily="50" charset="-128"/>
              </a:rPr>
              <a:t>基完了</a:t>
            </a:r>
            <a:endParaRPr kumimoji="1" lang="en-US" altLang="ja-JP" sz="900" b="1" dirty="0" smtClean="0">
              <a:solidFill>
                <a:srgbClr val="FF0000"/>
              </a:solidFill>
              <a:latin typeface="Meiryo UI" panose="020B0604030504040204" pitchFamily="50" charset="-128"/>
              <a:ea typeface="Meiryo UI" panose="020B0604030504040204" pitchFamily="50" charset="-128"/>
            </a:endParaRPr>
          </a:p>
        </p:txBody>
      </p:sp>
      <p:sp>
        <p:nvSpPr>
          <p:cNvPr id="79"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6978650" y="64928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9</a:t>
            </a:fld>
            <a:endParaRPr lang="ja-JP" altLang="en-US" sz="1600" dirty="0">
              <a:solidFill>
                <a:schemeClr val="tx1"/>
              </a:solidFill>
            </a:endParaRPr>
          </a:p>
        </p:txBody>
      </p:sp>
      <p:sp>
        <p:nvSpPr>
          <p:cNvPr id="80" name="正方形/長方形 79"/>
          <p:cNvSpPr/>
          <p:nvPr/>
        </p:nvSpPr>
        <p:spPr>
          <a:xfrm>
            <a:off x="5960215" y="6055232"/>
            <a:ext cx="2834181" cy="261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大阪府都市整備部　地震防災アクションプログラムより</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80420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150490" y="1070177"/>
            <a:ext cx="5910848" cy="2528804"/>
          </a:xfrm>
          <a:prstGeom prst="rect">
            <a:avLst/>
          </a:prstGeom>
        </p:spPr>
      </p:pic>
      <p:sp>
        <p:nvSpPr>
          <p:cNvPr id="9" name="正方形/長方形 8"/>
          <p:cNvSpPr/>
          <p:nvPr/>
        </p:nvSpPr>
        <p:spPr>
          <a:xfrm>
            <a:off x="168663" y="573433"/>
            <a:ext cx="8867387" cy="61706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Meiryo UI" panose="020B0604030504040204" pitchFamily="50" charset="-128"/>
                <a:ea typeface="Meiryo UI" panose="020B0604030504040204" pitchFamily="50" charset="-128"/>
              </a:rPr>
              <a:t>新</a:t>
            </a:r>
            <a:r>
              <a:rPr kumimoji="1" lang="ja-JP" altLang="en-US" dirty="0">
                <a:latin typeface="Meiryo UI" panose="020B0604030504040204" pitchFamily="50" charset="-128"/>
                <a:ea typeface="Meiryo UI" panose="020B0604030504040204" pitchFamily="50" charset="-128"/>
              </a:rPr>
              <a:t>・大阪府地震</a:t>
            </a:r>
            <a:r>
              <a:rPr kumimoji="1" lang="ja-JP" altLang="en-US" dirty="0" smtClean="0">
                <a:latin typeface="Meiryo UI" panose="020B0604030504040204" pitchFamily="50" charset="-128"/>
                <a:ea typeface="Meiryo UI" panose="020B0604030504040204" pitchFamily="50" charset="-128"/>
              </a:rPr>
              <a:t>防災アクションプランに基づき実施してきた</a:t>
            </a:r>
            <a:r>
              <a:rPr kumimoji="1" lang="ja-JP" altLang="en-US" dirty="0">
                <a:latin typeface="Meiryo UI" panose="020B0604030504040204" pitchFamily="50" charset="-128"/>
                <a:ea typeface="Meiryo UI" panose="020B0604030504040204" pitchFamily="50" charset="-128"/>
              </a:rPr>
              <a:t>施策</a:t>
            </a:r>
          </a:p>
        </p:txBody>
      </p:sp>
      <p:sp>
        <p:nvSpPr>
          <p:cNvPr id="7" name="角丸四角形 6"/>
          <p:cNvSpPr/>
          <p:nvPr/>
        </p:nvSpPr>
        <p:spPr>
          <a:xfrm>
            <a:off x="23477" y="478462"/>
            <a:ext cx="1724660"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latin typeface="Meiryo UI" panose="020B0604030504040204" pitchFamily="50" charset="-128"/>
                <a:ea typeface="Meiryo UI" panose="020B0604030504040204" pitchFamily="50" charset="-128"/>
              </a:rPr>
              <a:t>主</a:t>
            </a:r>
            <a:r>
              <a:rPr kumimoji="1" lang="ja-JP" altLang="en-US" sz="1400" dirty="0" smtClean="0">
                <a:latin typeface="Meiryo UI" panose="020B0604030504040204" pitchFamily="50" charset="-128"/>
                <a:ea typeface="Meiryo UI" panose="020B0604030504040204" pitchFamily="50" charset="-128"/>
              </a:rPr>
              <a:t>なアクションと成果</a:t>
            </a:r>
            <a:endParaRPr kumimoji="1" lang="ja-JP" altLang="en-US" sz="1400" dirty="0">
              <a:latin typeface="Meiryo UI" panose="020B0604030504040204" pitchFamily="50" charset="-128"/>
              <a:ea typeface="Meiryo UI" panose="020B0604030504040204" pitchFamily="50" charset="-128"/>
            </a:endParaRPr>
          </a:p>
        </p:txBody>
      </p:sp>
      <p:sp>
        <p:nvSpPr>
          <p:cNvPr id="16" name="正方形/長方形 15"/>
          <p:cNvSpPr/>
          <p:nvPr/>
        </p:nvSpPr>
        <p:spPr>
          <a:xfrm>
            <a:off x="134812" y="780667"/>
            <a:ext cx="3482908" cy="33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smtClean="0">
                <a:solidFill>
                  <a:schemeClr val="tx1"/>
                </a:solidFill>
                <a:latin typeface="Meiryo UI" panose="020B0604030504040204" pitchFamily="50" charset="-128"/>
                <a:ea typeface="Meiryo UI" panose="020B0604030504040204" pitchFamily="50" charset="-128"/>
              </a:rPr>
              <a:t>③密集市街地対策の推進</a:t>
            </a:r>
            <a:r>
              <a:rPr kumimoji="1" lang="ja-JP" altLang="en-US" sz="1000" dirty="0" smtClean="0">
                <a:solidFill>
                  <a:schemeClr val="tx1"/>
                </a:solidFill>
                <a:latin typeface="Meiryo UI" panose="020B0604030504040204" pitchFamily="50" charset="-128"/>
                <a:ea typeface="Meiryo UI" panose="020B0604030504040204" pitchFamily="50" charset="-128"/>
              </a:rPr>
              <a:t>（アクション４）</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308098" y="1035980"/>
            <a:ext cx="2984196" cy="1623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a:solidFill>
                  <a:schemeClr val="tx1"/>
                </a:solidFill>
                <a:latin typeface="Meiryo UI" panose="020B0604030504040204" pitchFamily="50" charset="-128"/>
                <a:ea typeface="Meiryo UI" panose="020B0604030504040204" pitchFamily="50" charset="-128"/>
              </a:rPr>
              <a:t>地震時等に大規模な延焼被害が予測</a:t>
            </a:r>
            <a:r>
              <a:rPr kumimoji="1" lang="ja-JP" altLang="en-US" sz="1200" dirty="0" smtClean="0">
                <a:solidFill>
                  <a:schemeClr val="tx1"/>
                </a:solidFill>
                <a:latin typeface="Meiryo UI" panose="020B0604030504040204" pitchFamily="50" charset="-128"/>
                <a:ea typeface="Meiryo UI" panose="020B0604030504040204" pitchFamily="50" charset="-128"/>
              </a:rPr>
              <a:t>される</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密集</a:t>
            </a:r>
            <a:r>
              <a:rPr kumimoji="1" lang="ja-JP" altLang="en-US" sz="1200" dirty="0">
                <a:solidFill>
                  <a:schemeClr val="tx1"/>
                </a:solidFill>
                <a:latin typeface="Meiryo UI" panose="020B0604030504040204" pitchFamily="50" charset="-128"/>
                <a:ea typeface="Meiryo UI" panose="020B0604030504040204" pitchFamily="50" charset="-128"/>
              </a:rPr>
              <a:t>市街地において</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大阪府</a:t>
            </a:r>
            <a:r>
              <a:rPr kumimoji="1" lang="ja-JP" altLang="en-US" sz="1200" dirty="0">
                <a:solidFill>
                  <a:schemeClr val="tx1"/>
                </a:solidFill>
                <a:latin typeface="Meiryo UI" panose="020B0604030504040204" pitchFamily="50" charset="-128"/>
                <a:ea typeface="Meiryo UI" panose="020B0604030504040204" pitchFamily="50" charset="-128"/>
              </a:rPr>
              <a:t>密集市街地整備方針（</a:t>
            </a:r>
            <a:r>
              <a:rPr kumimoji="1" lang="en-US" altLang="ja-JP" sz="1200" dirty="0">
                <a:solidFill>
                  <a:schemeClr val="tx1"/>
                </a:solidFill>
                <a:latin typeface="Meiryo UI" panose="020B0604030504040204" pitchFamily="50" charset="-128"/>
                <a:ea typeface="Meiryo UI" panose="020B0604030504040204" pitchFamily="50" charset="-128"/>
              </a:rPr>
              <a:t>R3.3</a:t>
            </a:r>
            <a:r>
              <a:rPr kumimoji="1" lang="ja-JP" altLang="en-US" sz="1200" dirty="0">
                <a:solidFill>
                  <a:schemeClr val="tx1"/>
                </a:solidFill>
                <a:latin typeface="Meiryo UI" panose="020B0604030504040204" pitchFamily="50" charset="-128"/>
                <a:ea typeface="Meiryo UI" panose="020B0604030504040204" pitchFamily="50" charset="-128"/>
              </a:rPr>
              <a:t>改定</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に</a:t>
            </a:r>
            <a:r>
              <a:rPr kumimoji="1" lang="ja-JP" altLang="en-US" sz="1200" dirty="0">
                <a:solidFill>
                  <a:schemeClr val="tx1"/>
                </a:solidFill>
                <a:latin typeface="Meiryo UI" panose="020B0604030504040204" pitchFamily="50" charset="-128"/>
                <a:ea typeface="Meiryo UI" panose="020B0604030504040204" pitchFamily="50" charset="-128"/>
              </a:rPr>
              <a:t>基づき、</a:t>
            </a:r>
          </a:p>
          <a:p>
            <a:r>
              <a:rPr kumimoji="1" lang="ja-JP" altLang="en-US" sz="1200" dirty="0" smtClean="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まちの防災性の向上</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地域防災力のさらなる向上</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魅力あるまちづくり</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の</a:t>
            </a:r>
            <a:r>
              <a:rPr kumimoji="1" lang="ja-JP" altLang="en-US" sz="1200" dirty="0">
                <a:solidFill>
                  <a:schemeClr val="tx1"/>
                </a:solidFill>
                <a:latin typeface="Meiryo UI" panose="020B0604030504040204" pitchFamily="50" charset="-128"/>
                <a:ea typeface="Meiryo UI" panose="020B0604030504040204" pitchFamily="50" charset="-128"/>
              </a:rPr>
              <a:t>３本柱で具体的な取組を</a:t>
            </a:r>
            <a:r>
              <a:rPr kumimoji="1" lang="ja-JP" altLang="en-US" sz="1200" dirty="0" smtClean="0">
                <a:solidFill>
                  <a:schemeClr val="tx1"/>
                </a:solidFill>
                <a:latin typeface="Meiryo UI" panose="020B0604030504040204" pitchFamily="50" charset="-128"/>
                <a:ea typeface="Meiryo UI" panose="020B0604030504040204" pitchFamily="50" charset="-128"/>
              </a:rPr>
              <a:t>推進する。</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85" name="正方形/長方形 84"/>
          <p:cNvSpPr/>
          <p:nvPr/>
        </p:nvSpPr>
        <p:spPr>
          <a:xfrm>
            <a:off x="442689" y="2562903"/>
            <a:ext cx="3497794" cy="1417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対象地区</a:t>
            </a:r>
            <a:r>
              <a:rPr kumimoji="1" lang="en-US" altLang="ja-JP" sz="1050" dirty="0" smtClean="0">
                <a:solidFill>
                  <a:schemeClr val="tx1"/>
                </a:solidFill>
                <a:latin typeface="Meiryo UI" panose="020B0604030504040204" pitchFamily="50" charset="-128"/>
                <a:ea typeface="Meiryo UI" panose="020B0604030504040204" pitchFamily="50" charset="-128"/>
              </a:rPr>
              <a:t>】</a:t>
            </a:r>
          </a:p>
          <a:p>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spc="150" dirty="0" smtClean="0">
                <a:solidFill>
                  <a:schemeClr val="tx1"/>
                </a:solidFill>
                <a:latin typeface="Meiryo UI" panose="020B0604030504040204" pitchFamily="50" charset="-128"/>
                <a:ea typeface="Meiryo UI" panose="020B0604030504040204" pitchFamily="50" charset="-128"/>
              </a:rPr>
              <a:t>（</a:t>
            </a:r>
            <a:r>
              <a:rPr kumimoji="1" lang="ja-JP" altLang="en-US" sz="1050" spc="150" dirty="0">
                <a:solidFill>
                  <a:schemeClr val="tx1"/>
                </a:solidFill>
                <a:latin typeface="Meiryo UI" panose="020B0604030504040204" pitchFamily="50" charset="-128"/>
                <a:ea typeface="Meiryo UI" panose="020B0604030504040204" pitchFamily="50" charset="-128"/>
              </a:rPr>
              <a:t>大阪市</a:t>
            </a:r>
            <a:r>
              <a:rPr kumimoji="1" lang="ja-JP" altLang="en-US" sz="1050" spc="150" dirty="0" smtClean="0">
                <a:solidFill>
                  <a:schemeClr val="tx1"/>
                </a:solidFill>
                <a:latin typeface="Meiryo UI" panose="020B0604030504040204" pitchFamily="50" charset="-128"/>
                <a:ea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優先地区</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a:t>
            </a:r>
            <a:r>
              <a:rPr kumimoji="1" lang="ja-JP" altLang="en-US" sz="1050" spc="200" dirty="0" smtClean="0">
                <a:solidFill>
                  <a:schemeClr val="tx1"/>
                </a:solidFill>
                <a:latin typeface="Meiryo UI" panose="020B0604030504040204" pitchFamily="50" charset="-128"/>
                <a:ea typeface="Meiryo UI" panose="020B0604030504040204" pitchFamily="50" charset="-128"/>
              </a:rPr>
              <a:t>（堺市）</a:t>
            </a:r>
            <a:r>
              <a:rPr kumimoji="1" lang="en-US" altLang="ja-JP" sz="1050" dirty="0" smtClean="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新湊地区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spc="150" dirty="0" smtClean="0">
                <a:solidFill>
                  <a:schemeClr val="tx1"/>
                </a:solidFill>
                <a:latin typeface="Meiryo UI" panose="020B0604030504040204" pitchFamily="50" charset="-128"/>
                <a:ea typeface="Meiryo UI" panose="020B0604030504040204" pitchFamily="50" charset="-128"/>
              </a:rPr>
              <a:t>（</a:t>
            </a:r>
            <a:r>
              <a:rPr kumimoji="1" lang="ja-JP" altLang="en-US" sz="1050" spc="150" dirty="0">
                <a:solidFill>
                  <a:schemeClr val="tx1"/>
                </a:solidFill>
                <a:latin typeface="Meiryo UI" panose="020B0604030504040204" pitchFamily="50" charset="-128"/>
                <a:ea typeface="Meiryo UI" panose="020B0604030504040204" pitchFamily="50" charset="-128"/>
              </a:rPr>
              <a:t>豊中市</a:t>
            </a:r>
            <a:r>
              <a:rPr kumimoji="1" lang="ja-JP" altLang="en-US" sz="1050" spc="150" dirty="0" smtClean="0">
                <a:solidFill>
                  <a:schemeClr val="tx1"/>
                </a:solidFill>
                <a:latin typeface="Meiryo UI" panose="020B0604030504040204" pitchFamily="50" charset="-128"/>
                <a:ea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庄内地区、豊南町地区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spc="150" dirty="0" smtClean="0">
                <a:solidFill>
                  <a:schemeClr val="tx1"/>
                </a:solidFill>
                <a:latin typeface="Meiryo UI" panose="020B0604030504040204" pitchFamily="50" charset="-128"/>
                <a:ea typeface="Meiryo UI" panose="020B0604030504040204" pitchFamily="50" charset="-128"/>
              </a:rPr>
              <a:t>（</a:t>
            </a:r>
            <a:r>
              <a:rPr kumimoji="1" lang="ja-JP" altLang="en-US" sz="1050" spc="150" dirty="0">
                <a:solidFill>
                  <a:schemeClr val="tx1"/>
                </a:solidFill>
                <a:latin typeface="Meiryo UI" panose="020B0604030504040204" pitchFamily="50" charset="-128"/>
                <a:ea typeface="Meiryo UI" panose="020B0604030504040204" pitchFamily="50" charset="-128"/>
              </a:rPr>
              <a:t>守口市</a:t>
            </a:r>
            <a:r>
              <a:rPr kumimoji="1" lang="ja-JP" altLang="en-US" sz="1050" spc="150" dirty="0" smtClean="0">
                <a:solidFill>
                  <a:schemeClr val="tx1"/>
                </a:solidFill>
                <a:latin typeface="Meiryo UI" panose="020B0604030504040204" pitchFamily="50" charset="-128"/>
                <a:ea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東部地区、</a:t>
            </a:r>
            <a:r>
              <a:rPr kumimoji="1" lang="ja-JP" altLang="en-US" sz="1050" dirty="0">
                <a:solidFill>
                  <a:schemeClr val="tx1"/>
                </a:solidFill>
                <a:latin typeface="Meiryo UI" panose="020B0604030504040204" pitchFamily="50" charset="-128"/>
                <a:ea typeface="Meiryo UI" panose="020B0604030504040204" pitchFamily="50" charset="-128"/>
              </a:rPr>
              <a:t>大日・</a:t>
            </a:r>
            <a:r>
              <a:rPr kumimoji="1" lang="ja-JP" altLang="en-US" sz="1050" dirty="0" smtClean="0">
                <a:solidFill>
                  <a:schemeClr val="tx1"/>
                </a:solidFill>
                <a:latin typeface="Meiryo UI" panose="020B0604030504040204" pitchFamily="50" charset="-128"/>
                <a:ea typeface="Meiryo UI" panose="020B0604030504040204" pitchFamily="50" charset="-128"/>
              </a:rPr>
              <a:t>八雲東町地区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spc="150" dirty="0" smtClean="0">
                <a:solidFill>
                  <a:schemeClr val="tx1"/>
                </a:solidFill>
                <a:latin typeface="Meiryo UI" panose="020B0604030504040204" pitchFamily="50" charset="-128"/>
                <a:ea typeface="Meiryo UI" panose="020B0604030504040204" pitchFamily="50" charset="-128"/>
              </a:rPr>
              <a:t>（</a:t>
            </a:r>
            <a:r>
              <a:rPr kumimoji="1" lang="ja-JP" altLang="en-US" sz="1050" spc="150" dirty="0">
                <a:solidFill>
                  <a:schemeClr val="tx1"/>
                </a:solidFill>
                <a:latin typeface="Meiryo UI" panose="020B0604030504040204" pitchFamily="50" charset="-128"/>
                <a:ea typeface="Meiryo UI" panose="020B0604030504040204" pitchFamily="50" charset="-128"/>
              </a:rPr>
              <a:t>門真市</a:t>
            </a:r>
            <a:r>
              <a:rPr kumimoji="1" lang="ja-JP" altLang="en-US" sz="1050" spc="150" dirty="0" smtClean="0">
                <a:solidFill>
                  <a:schemeClr val="tx1"/>
                </a:solidFill>
                <a:latin typeface="Meiryo UI" panose="020B0604030504040204" pitchFamily="50" charset="-128"/>
                <a:ea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北部地区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寝屋川市</a:t>
            </a: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萱島東地区、池田</a:t>
            </a:r>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rPr>
              <a:t>大利地区、香里地区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東大阪市</a:t>
            </a: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若江</a:t>
            </a:r>
            <a:r>
              <a:rPr kumimoji="1" lang="ja-JP" altLang="en-US" sz="1050" dirty="0">
                <a:solidFill>
                  <a:schemeClr val="tx1"/>
                </a:solidFill>
                <a:latin typeface="Meiryo UI" panose="020B0604030504040204" pitchFamily="50" charset="-128"/>
                <a:ea typeface="Meiryo UI" panose="020B0604030504040204" pitchFamily="50" charset="-128"/>
              </a:rPr>
              <a:t>・岩田・</a:t>
            </a:r>
            <a:r>
              <a:rPr kumimoji="1" lang="ja-JP" altLang="en-US" sz="1050" dirty="0" smtClean="0">
                <a:solidFill>
                  <a:schemeClr val="tx1"/>
                </a:solidFill>
                <a:latin typeface="Meiryo UI" panose="020B0604030504040204" pitchFamily="50" charset="-128"/>
                <a:ea typeface="Meiryo UI" panose="020B0604030504040204" pitchFamily="50" charset="-128"/>
              </a:rPr>
              <a:t>瓜生堂地区</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sp>
        <p:nvSpPr>
          <p:cNvPr id="86" name="角丸四角形 85"/>
          <p:cNvSpPr/>
          <p:nvPr/>
        </p:nvSpPr>
        <p:spPr>
          <a:xfrm>
            <a:off x="3224862" y="3989958"/>
            <a:ext cx="5750805" cy="2706555"/>
          </a:xfrm>
          <a:prstGeom prst="roundRect">
            <a:avLst>
              <a:gd name="adj" fmla="val 6853"/>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角丸四角形 118"/>
          <p:cNvSpPr/>
          <p:nvPr/>
        </p:nvSpPr>
        <p:spPr>
          <a:xfrm>
            <a:off x="3326764" y="4034478"/>
            <a:ext cx="5363659" cy="68546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≪危険密集解消</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に向けた具体的な</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algn="just"/>
            <a:r>
              <a:rPr lang="ja-JP" altLang="en-US" sz="1200" dirty="0">
                <a:solidFill>
                  <a:schemeClr val="tx1"/>
                </a:solidFill>
                <a:latin typeface="Meiryo UI" panose="020B0604030504040204" pitchFamily="50" charset="-128"/>
                <a:ea typeface="Meiryo UI" panose="020B0604030504040204" pitchFamily="50" charset="-128"/>
              </a:rPr>
              <a:t>確実な解消に向け、</a:t>
            </a:r>
            <a:r>
              <a:rPr lang="en-US" altLang="ja-JP" sz="1200" dirty="0">
                <a:solidFill>
                  <a:schemeClr val="tx1"/>
                </a:solidFill>
                <a:latin typeface="Meiryo UI" panose="020B0604030504040204" pitchFamily="50" charset="-128"/>
                <a:ea typeface="Meiryo UI" panose="020B0604030504040204" pitchFamily="50" charset="-128"/>
              </a:rPr>
              <a:t>GIS</a:t>
            </a:r>
            <a:r>
              <a:rPr lang="ja-JP" altLang="en-US" sz="1200" dirty="0">
                <a:solidFill>
                  <a:schemeClr val="tx1"/>
                </a:solidFill>
                <a:latin typeface="Meiryo UI" panose="020B0604030504040204" pitchFamily="50" charset="-128"/>
                <a:ea typeface="Meiryo UI" panose="020B0604030504040204" pitchFamily="50" charset="-128"/>
              </a:rPr>
              <a:t>を用いて、延焼危険性を効果的に低減できる</a:t>
            </a:r>
            <a:r>
              <a:rPr lang="ja-JP" altLang="en-US" sz="1200" dirty="0" smtClean="0">
                <a:solidFill>
                  <a:schemeClr val="tx1"/>
                </a:solidFill>
                <a:latin typeface="Meiryo UI" panose="020B0604030504040204" pitchFamily="50" charset="-128"/>
                <a:ea typeface="Meiryo UI" panose="020B0604030504040204" pitchFamily="50" charset="-128"/>
              </a:rPr>
              <a:t>箇所を</a:t>
            </a:r>
            <a:r>
              <a:rPr lang="ja-JP" altLang="en-US" sz="1200" dirty="0">
                <a:solidFill>
                  <a:schemeClr val="tx1"/>
                </a:solidFill>
                <a:latin typeface="Meiryo UI" panose="020B0604030504040204" pitchFamily="50" charset="-128"/>
                <a:ea typeface="Meiryo UI" panose="020B0604030504040204" pitchFamily="50" charset="-128"/>
              </a:rPr>
              <a:t>特定し、積極的な用地買収による道路等の重点整備や老朽建築物の重点除却を推進</a:t>
            </a:r>
          </a:p>
        </p:txBody>
      </p:sp>
      <p:sp>
        <p:nvSpPr>
          <p:cNvPr id="137" name="テキスト ボックス 136"/>
          <p:cNvSpPr txBox="1"/>
          <p:nvPr/>
        </p:nvSpPr>
        <p:spPr>
          <a:xfrm>
            <a:off x="7126680" y="5589869"/>
            <a:ext cx="504763" cy="757399"/>
          </a:xfrm>
          <a:prstGeom prst="rightArrow">
            <a:avLst>
              <a:gd name="adj1" fmla="val 67972"/>
              <a:gd name="adj2" fmla="val 26126"/>
            </a:avLst>
          </a:prstGeom>
          <a:solidFill>
            <a:srgbClr val="0070C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600" spc="-40" dirty="0">
                <a:solidFill>
                  <a:schemeClr val="bg1"/>
                </a:solidFill>
                <a:latin typeface="Meiryo UI" panose="020B0604030504040204" pitchFamily="50" charset="-128"/>
                <a:ea typeface="Meiryo UI" panose="020B0604030504040204" pitchFamily="50" charset="-128"/>
              </a:rPr>
              <a:t>延焼拡大の</a:t>
            </a:r>
            <a:endParaRPr lang="en-US" altLang="ja-JP" sz="600" spc="-40" dirty="0">
              <a:solidFill>
                <a:schemeClr val="bg1"/>
              </a:solidFill>
              <a:latin typeface="Meiryo UI" panose="020B0604030504040204" pitchFamily="50" charset="-128"/>
              <a:ea typeface="Meiryo UI" panose="020B0604030504040204" pitchFamily="50" charset="-128"/>
            </a:endParaRPr>
          </a:p>
          <a:p>
            <a:r>
              <a:rPr lang="ja-JP" altLang="en-US" sz="600" spc="-40" dirty="0">
                <a:solidFill>
                  <a:schemeClr val="bg1"/>
                </a:solidFill>
                <a:latin typeface="Meiryo UI" panose="020B0604030504040204" pitchFamily="50" charset="-128"/>
                <a:ea typeface="Meiryo UI" panose="020B0604030504040204" pitchFamily="50" charset="-128"/>
              </a:rPr>
              <a:t>危険性を</a:t>
            </a:r>
            <a:endParaRPr lang="en-US" altLang="ja-JP" sz="600" spc="-40" dirty="0">
              <a:solidFill>
                <a:schemeClr val="bg1"/>
              </a:solidFill>
              <a:latin typeface="Meiryo UI" panose="020B0604030504040204" pitchFamily="50" charset="-128"/>
              <a:ea typeface="Meiryo UI" panose="020B0604030504040204" pitchFamily="50" charset="-128"/>
            </a:endParaRPr>
          </a:p>
          <a:p>
            <a:r>
              <a:rPr lang="ja-JP" altLang="en-US" sz="600" spc="-40" dirty="0">
                <a:solidFill>
                  <a:schemeClr val="bg1"/>
                </a:solidFill>
                <a:latin typeface="Meiryo UI" panose="020B0604030504040204" pitchFamily="50" charset="-128"/>
                <a:ea typeface="Meiryo UI" panose="020B0604030504040204" pitchFamily="50" charset="-128"/>
              </a:rPr>
              <a:t>効果的に低減</a:t>
            </a:r>
            <a:endParaRPr lang="en-US" altLang="ja-JP" sz="600" spc="-40" dirty="0">
              <a:solidFill>
                <a:schemeClr val="bg1"/>
              </a:solidFill>
              <a:latin typeface="Meiryo UI" panose="020B0604030504040204" pitchFamily="50" charset="-128"/>
              <a:ea typeface="Meiryo UI" panose="020B0604030504040204" pitchFamily="50" charset="-128"/>
            </a:endParaRPr>
          </a:p>
        </p:txBody>
      </p:sp>
      <p:sp>
        <p:nvSpPr>
          <p:cNvPr id="70"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6978650" y="65055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10</a:t>
            </a:fld>
            <a:endParaRPr lang="ja-JP" altLang="en-US" sz="1600" dirty="0">
              <a:solidFill>
                <a:schemeClr val="tx1"/>
              </a:solidFill>
            </a:endParaRPr>
          </a:p>
        </p:txBody>
      </p:sp>
      <p:sp>
        <p:nvSpPr>
          <p:cNvPr id="72" name="角丸四角形 71"/>
          <p:cNvSpPr/>
          <p:nvPr/>
        </p:nvSpPr>
        <p:spPr>
          <a:xfrm>
            <a:off x="4953545" y="806603"/>
            <a:ext cx="2285232" cy="17161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取組の</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本柱と具体的な取組</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7" name="グループ化 66"/>
          <p:cNvGrpSpPr>
            <a:grpSpLocks noChangeAspect="1"/>
          </p:cNvGrpSpPr>
          <p:nvPr/>
        </p:nvGrpSpPr>
        <p:grpSpPr>
          <a:xfrm>
            <a:off x="6496524" y="4672326"/>
            <a:ext cx="2329863" cy="1923104"/>
            <a:chOff x="0" y="0"/>
            <a:chExt cx="3030737" cy="2501171"/>
          </a:xfrm>
        </p:grpSpPr>
        <p:grpSp>
          <p:nvGrpSpPr>
            <p:cNvPr id="68" name="グループ化 67"/>
            <p:cNvGrpSpPr/>
            <p:nvPr/>
          </p:nvGrpSpPr>
          <p:grpSpPr>
            <a:xfrm>
              <a:off x="0" y="0"/>
              <a:ext cx="3030737" cy="2501171"/>
              <a:chOff x="0" y="0"/>
              <a:chExt cx="3030737" cy="2501171"/>
            </a:xfrm>
          </p:grpSpPr>
          <p:sp>
            <p:nvSpPr>
              <p:cNvPr id="82" name="正方形/長方形 81"/>
              <p:cNvSpPr/>
              <p:nvPr/>
            </p:nvSpPr>
            <p:spPr>
              <a:xfrm>
                <a:off x="0" y="0"/>
                <a:ext cx="3030737" cy="2501171"/>
              </a:xfrm>
              <a:prstGeom prst="rect">
                <a:avLst/>
              </a:pr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pic>
            <p:nvPicPr>
              <p:cNvPr id="83" name="図 82"/>
              <p:cNvPicPr>
                <a:picLocks noChangeAspect="1"/>
              </p:cNvPicPr>
              <p:nvPr/>
            </p:nvPicPr>
            <p:blipFill rotWithShape="1">
              <a:blip r:embed="rId4" cstate="print">
                <a:extLst>
                  <a:ext uri="{28A0092B-C50C-407E-A947-70E740481C1C}">
                    <a14:useLocalDpi xmlns:a14="http://schemas.microsoft.com/office/drawing/2010/main" val="0"/>
                  </a:ext>
                </a:extLst>
              </a:blip>
              <a:srcRect l="39765" t="5952" r="28636" b="67169"/>
              <a:stretch/>
            </p:blipFill>
            <p:spPr>
              <a:xfrm>
                <a:off x="101390" y="238478"/>
                <a:ext cx="2903636" cy="2232000"/>
              </a:xfrm>
              <a:prstGeom prst="rect">
                <a:avLst/>
              </a:prstGeom>
            </p:spPr>
          </p:pic>
        </p:grpSp>
        <p:sp>
          <p:nvSpPr>
            <p:cNvPr id="71" name="フリーフォーム 70"/>
            <p:cNvSpPr/>
            <p:nvPr/>
          </p:nvSpPr>
          <p:spPr>
            <a:xfrm>
              <a:off x="419707" y="752315"/>
              <a:ext cx="1295400" cy="592080"/>
            </a:xfrm>
            <a:custGeom>
              <a:avLst/>
              <a:gdLst>
                <a:gd name="connsiteX0" fmla="*/ 44450 w 1295400"/>
                <a:gd name="connsiteY0" fmla="*/ 88900 h 590550"/>
                <a:gd name="connsiteX1" fmla="*/ 285750 w 1295400"/>
                <a:gd name="connsiteY1" fmla="*/ 50800 h 590550"/>
                <a:gd name="connsiteX2" fmla="*/ 647700 w 1295400"/>
                <a:gd name="connsiteY2" fmla="*/ 25400 h 590550"/>
                <a:gd name="connsiteX3" fmla="*/ 958850 w 1295400"/>
                <a:gd name="connsiteY3" fmla="*/ 0 h 590550"/>
                <a:gd name="connsiteX4" fmla="*/ 1143000 w 1295400"/>
                <a:gd name="connsiteY4" fmla="*/ 19050 h 590550"/>
                <a:gd name="connsiteX5" fmla="*/ 1276350 w 1295400"/>
                <a:gd name="connsiteY5" fmla="*/ 196850 h 590550"/>
                <a:gd name="connsiteX6" fmla="*/ 1295400 w 1295400"/>
                <a:gd name="connsiteY6" fmla="*/ 463550 h 590550"/>
                <a:gd name="connsiteX7" fmla="*/ 1219200 w 1295400"/>
                <a:gd name="connsiteY7" fmla="*/ 590550 h 590550"/>
                <a:gd name="connsiteX8" fmla="*/ 876300 w 1295400"/>
                <a:gd name="connsiteY8" fmla="*/ 527050 h 590550"/>
                <a:gd name="connsiteX9" fmla="*/ 742950 w 1295400"/>
                <a:gd name="connsiteY9" fmla="*/ 590550 h 590550"/>
                <a:gd name="connsiteX10" fmla="*/ 552450 w 1295400"/>
                <a:gd name="connsiteY10" fmla="*/ 514350 h 590550"/>
                <a:gd name="connsiteX11" fmla="*/ 374650 w 1295400"/>
                <a:gd name="connsiteY11" fmla="*/ 431800 h 590550"/>
                <a:gd name="connsiteX12" fmla="*/ 88900 w 1295400"/>
                <a:gd name="connsiteY12" fmla="*/ 469900 h 590550"/>
                <a:gd name="connsiteX13" fmla="*/ 82550 w 1295400"/>
                <a:gd name="connsiteY13" fmla="*/ 342900 h 590550"/>
                <a:gd name="connsiteX14" fmla="*/ 76200 w 1295400"/>
                <a:gd name="connsiteY14" fmla="*/ 247650 h 590550"/>
                <a:gd name="connsiteX15" fmla="*/ 0 w 1295400"/>
                <a:gd name="connsiteY15" fmla="*/ 165100 h 590550"/>
                <a:gd name="connsiteX16" fmla="*/ 44450 w 1295400"/>
                <a:gd name="connsiteY16" fmla="*/ 88900 h 590550"/>
                <a:gd name="connsiteX0" fmla="*/ 44450 w 1295400"/>
                <a:gd name="connsiteY0" fmla="*/ 88900 h 590550"/>
                <a:gd name="connsiteX1" fmla="*/ 285750 w 1295400"/>
                <a:gd name="connsiteY1" fmla="*/ 50800 h 590550"/>
                <a:gd name="connsiteX2" fmla="*/ 647700 w 1295400"/>
                <a:gd name="connsiteY2" fmla="*/ 25400 h 590550"/>
                <a:gd name="connsiteX3" fmla="*/ 958850 w 1295400"/>
                <a:gd name="connsiteY3" fmla="*/ 0 h 590550"/>
                <a:gd name="connsiteX4" fmla="*/ 1116806 w 1295400"/>
                <a:gd name="connsiteY4" fmla="*/ 64293 h 590550"/>
                <a:gd name="connsiteX5" fmla="*/ 1276350 w 1295400"/>
                <a:gd name="connsiteY5" fmla="*/ 196850 h 590550"/>
                <a:gd name="connsiteX6" fmla="*/ 1295400 w 1295400"/>
                <a:gd name="connsiteY6" fmla="*/ 463550 h 590550"/>
                <a:gd name="connsiteX7" fmla="*/ 1219200 w 1295400"/>
                <a:gd name="connsiteY7" fmla="*/ 590550 h 590550"/>
                <a:gd name="connsiteX8" fmla="*/ 876300 w 1295400"/>
                <a:gd name="connsiteY8" fmla="*/ 527050 h 590550"/>
                <a:gd name="connsiteX9" fmla="*/ 742950 w 1295400"/>
                <a:gd name="connsiteY9" fmla="*/ 590550 h 590550"/>
                <a:gd name="connsiteX10" fmla="*/ 552450 w 1295400"/>
                <a:gd name="connsiteY10" fmla="*/ 514350 h 590550"/>
                <a:gd name="connsiteX11" fmla="*/ 374650 w 1295400"/>
                <a:gd name="connsiteY11" fmla="*/ 431800 h 590550"/>
                <a:gd name="connsiteX12" fmla="*/ 88900 w 1295400"/>
                <a:gd name="connsiteY12" fmla="*/ 469900 h 590550"/>
                <a:gd name="connsiteX13" fmla="*/ 82550 w 1295400"/>
                <a:gd name="connsiteY13" fmla="*/ 342900 h 590550"/>
                <a:gd name="connsiteX14" fmla="*/ 76200 w 1295400"/>
                <a:gd name="connsiteY14" fmla="*/ 247650 h 590550"/>
                <a:gd name="connsiteX15" fmla="*/ 0 w 1295400"/>
                <a:gd name="connsiteY15" fmla="*/ 165100 h 590550"/>
                <a:gd name="connsiteX16" fmla="*/ 44450 w 1295400"/>
                <a:gd name="connsiteY16" fmla="*/ 88900 h 590550"/>
                <a:gd name="connsiteX0" fmla="*/ 44450 w 1295400"/>
                <a:gd name="connsiteY0" fmla="*/ 88900 h 590550"/>
                <a:gd name="connsiteX1" fmla="*/ 285750 w 1295400"/>
                <a:gd name="connsiteY1" fmla="*/ 50800 h 590550"/>
                <a:gd name="connsiteX2" fmla="*/ 647700 w 1295400"/>
                <a:gd name="connsiteY2" fmla="*/ 25400 h 590550"/>
                <a:gd name="connsiteX3" fmla="*/ 958850 w 1295400"/>
                <a:gd name="connsiteY3" fmla="*/ 0 h 590550"/>
                <a:gd name="connsiteX4" fmla="*/ 1116806 w 1295400"/>
                <a:gd name="connsiteY4" fmla="*/ 64293 h 590550"/>
                <a:gd name="connsiteX5" fmla="*/ 1273969 w 1295400"/>
                <a:gd name="connsiteY5" fmla="*/ 208756 h 590550"/>
                <a:gd name="connsiteX6" fmla="*/ 1295400 w 1295400"/>
                <a:gd name="connsiteY6" fmla="*/ 463550 h 590550"/>
                <a:gd name="connsiteX7" fmla="*/ 1219200 w 1295400"/>
                <a:gd name="connsiteY7" fmla="*/ 590550 h 590550"/>
                <a:gd name="connsiteX8" fmla="*/ 876300 w 1295400"/>
                <a:gd name="connsiteY8" fmla="*/ 527050 h 590550"/>
                <a:gd name="connsiteX9" fmla="*/ 742950 w 1295400"/>
                <a:gd name="connsiteY9" fmla="*/ 590550 h 590550"/>
                <a:gd name="connsiteX10" fmla="*/ 552450 w 1295400"/>
                <a:gd name="connsiteY10" fmla="*/ 514350 h 590550"/>
                <a:gd name="connsiteX11" fmla="*/ 374650 w 1295400"/>
                <a:gd name="connsiteY11" fmla="*/ 431800 h 590550"/>
                <a:gd name="connsiteX12" fmla="*/ 88900 w 1295400"/>
                <a:gd name="connsiteY12" fmla="*/ 469900 h 590550"/>
                <a:gd name="connsiteX13" fmla="*/ 82550 w 1295400"/>
                <a:gd name="connsiteY13" fmla="*/ 342900 h 590550"/>
                <a:gd name="connsiteX14" fmla="*/ 76200 w 1295400"/>
                <a:gd name="connsiteY14" fmla="*/ 247650 h 590550"/>
                <a:gd name="connsiteX15" fmla="*/ 0 w 1295400"/>
                <a:gd name="connsiteY15" fmla="*/ 165100 h 590550"/>
                <a:gd name="connsiteX16" fmla="*/ 44450 w 1295400"/>
                <a:gd name="connsiteY16" fmla="*/ 88900 h 590550"/>
                <a:gd name="connsiteX0" fmla="*/ 44450 w 1295400"/>
                <a:gd name="connsiteY0" fmla="*/ 88900 h 590932"/>
                <a:gd name="connsiteX1" fmla="*/ 285750 w 1295400"/>
                <a:gd name="connsiteY1" fmla="*/ 50800 h 590932"/>
                <a:gd name="connsiteX2" fmla="*/ 647700 w 1295400"/>
                <a:gd name="connsiteY2" fmla="*/ 25400 h 590932"/>
                <a:gd name="connsiteX3" fmla="*/ 958850 w 1295400"/>
                <a:gd name="connsiteY3" fmla="*/ 0 h 590932"/>
                <a:gd name="connsiteX4" fmla="*/ 1116806 w 1295400"/>
                <a:gd name="connsiteY4" fmla="*/ 64293 h 590932"/>
                <a:gd name="connsiteX5" fmla="*/ 1273969 w 1295400"/>
                <a:gd name="connsiteY5" fmla="*/ 208756 h 590932"/>
                <a:gd name="connsiteX6" fmla="*/ 1295400 w 1295400"/>
                <a:gd name="connsiteY6" fmla="*/ 463550 h 590932"/>
                <a:gd name="connsiteX7" fmla="*/ 1219200 w 1295400"/>
                <a:gd name="connsiteY7" fmla="*/ 590550 h 590932"/>
                <a:gd name="connsiteX8" fmla="*/ 876300 w 1295400"/>
                <a:gd name="connsiteY8" fmla="*/ 527050 h 590932"/>
                <a:gd name="connsiteX9" fmla="*/ 742950 w 1295400"/>
                <a:gd name="connsiteY9" fmla="*/ 590550 h 590932"/>
                <a:gd name="connsiteX10" fmla="*/ 552450 w 1295400"/>
                <a:gd name="connsiteY10" fmla="*/ 514350 h 590932"/>
                <a:gd name="connsiteX11" fmla="*/ 374650 w 1295400"/>
                <a:gd name="connsiteY11" fmla="*/ 431800 h 590932"/>
                <a:gd name="connsiteX12" fmla="*/ 88900 w 1295400"/>
                <a:gd name="connsiteY12" fmla="*/ 469900 h 590932"/>
                <a:gd name="connsiteX13" fmla="*/ 82550 w 1295400"/>
                <a:gd name="connsiteY13" fmla="*/ 342900 h 590932"/>
                <a:gd name="connsiteX14" fmla="*/ 76200 w 1295400"/>
                <a:gd name="connsiteY14" fmla="*/ 247650 h 590932"/>
                <a:gd name="connsiteX15" fmla="*/ 0 w 1295400"/>
                <a:gd name="connsiteY15" fmla="*/ 165100 h 590932"/>
                <a:gd name="connsiteX16" fmla="*/ 44450 w 1295400"/>
                <a:gd name="connsiteY16" fmla="*/ 88900 h 590932"/>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400" h="592080">
                  <a:moveTo>
                    <a:pt x="44450" y="88900"/>
                  </a:moveTo>
                  <a:lnTo>
                    <a:pt x="285750" y="50800"/>
                  </a:lnTo>
                  <a:lnTo>
                    <a:pt x="647700" y="25400"/>
                  </a:lnTo>
                  <a:lnTo>
                    <a:pt x="958850" y="0"/>
                  </a:lnTo>
                  <a:lnTo>
                    <a:pt x="1116806" y="64293"/>
                  </a:lnTo>
                  <a:lnTo>
                    <a:pt x="1273969" y="208756"/>
                  </a:lnTo>
                  <a:lnTo>
                    <a:pt x="1295400" y="463550"/>
                  </a:lnTo>
                  <a:cubicBezTo>
                    <a:pt x="1270000" y="505883"/>
                    <a:pt x="1311275" y="550599"/>
                    <a:pt x="1219200" y="590550"/>
                  </a:cubicBezTo>
                  <a:cubicBezTo>
                    <a:pt x="1090612" y="595577"/>
                    <a:pt x="1000125" y="507736"/>
                    <a:pt x="876300" y="527050"/>
                  </a:cubicBezTo>
                  <a:cubicBezTo>
                    <a:pt x="815182" y="538692"/>
                    <a:pt x="830262" y="602720"/>
                    <a:pt x="742950" y="590550"/>
                  </a:cubicBezTo>
                  <a:cubicBezTo>
                    <a:pt x="662781" y="596106"/>
                    <a:pt x="615950" y="539750"/>
                    <a:pt x="552450" y="514350"/>
                  </a:cubicBezTo>
                  <a:lnTo>
                    <a:pt x="374650" y="431800"/>
                  </a:lnTo>
                  <a:cubicBezTo>
                    <a:pt x="279400" y="444500"/>
                    <a:pt x="205581" y="483393"/>
                    <a:pt x="88900" y="469900"/>
                  </a:cubicBezTo>
                  <a:cubicBezTo>
                    <a:pt x="55827" y="415661"/>
                    <a:pt x="84667" y="385233"/>
                    <a:pt x="82550" y="342900"/>
                  </a:cubicBezTo>
                  <a:lnTo>
                    <a:pt x="76200" y="247650"/>
                  </a:lnTo>
                  <a:cubicBezTo>
                    <a:pt x="50800" y="220133"/>
                    <a:pt x="34925" y="249767"/>
                    <a:pt x="0" y="165100"/>
                  </a:cubicBezTo>
                  <a:cubicBezTo>
                    <a:pt x="2910" y="103982"/>
                    <a:pt x="29633" y="114300"/>
                    <a:pt x="44450" y="88900"/>
                  </a:cubicBezTo>
                  <a:close/>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3" name="フリーフォーム 72"/>
            <p:cNvSpPr/>
            <p:nvPr/>
          </p:nvSpPr>
          <p:spPr>
            <a:xfrm>
              <a:off x="488037" y="387354"/>
              <a:ext cx="1441450" cy="505752"/>
            </a:xfrm>
            <a:custGeom>
              <a:avLst/>
              <a:gdLst>
                <a:gd name="connsiteX0" fmla="*/ 69850 w 1441450"/>
                <a:gd name="connsiteY0" fmla="*/ 6350 h 571500"/>
                <a:gd name="connsiteX1" fmla="*/ 292100 w 1441450"/>
                <a:gd name="connsiteY1" fmla="*/ 19050 h 571500"/>
                <a:gd name="connsiteX2" fmla="*/ 596900 w 1441450"/>
                <a:gd name="connsiteY2" fmla="*/ 6350 h 571500"/>
                <a:gd name="connsiteX3" fmla="*/ 806450 w 1441450"/>
                <a:gd name="connsiteY3" fmla="*/ 0 h 571500"/>
                <a:gd name="connsiteX4" fmla="*/ 1060450 w 1441450"/>
                <a:gd name="connsiteY4" fmla="*/ 25400 h 571500"/>
                <a:gd name="connsiteX5" fmla="*/ 1371600 w 1441450"/>
                <a:gd name="connsiteY5" fmla="*/ 146050 h 571500"/>
                <a:gd name="connsiteX6" fmla="*/ 1441450 w 1441450"/>
                <a:gd name="connsiteY6" fmla="*/ 196850 h 571500"/>
                <a:gd name="connsiteX7" fmla="*/ 1428750 w 1441450"/>
                <a:gd name="connsiteY7" fmla="*/ 285750 h 571500"/>
                <a:gd name="connsiteX8" fmla="*/ 1346200 w 1441450"/>
                <a:gd name="connsiteY8" fmla="*/ 355600 h 571500"/>
                <a:gd name="connsiteX9" fmla="*/ 1270000 w 1441450"/>
                <a:gd name="connsiteY9" fmla="*/ 571500 h 571500"/>
                <a:gd name="connsiteX10" fmla="*/ 1270000 w 1441450"/>
                <a:gd name="connsiteY10" fmla="*/ 571500 h 571500"/>
                <a:gd name="connsiteX11" fmla="*/ 1130300 w 1441450"/>
                <a:gd name="connsiteY11" fmla="*/ 387350 h 571500"/>
                <a:gd name="connsiteX12" fmla="*/ 1016000 w 1441450"/>
                <a:gd name="connsiteY12" fmla="*/ 355600 h 571500"/>
                <a:gd name="connsiteX13" fmla="*/ 781050 w 1441450"/>
                <a:gd name="connsiteY13" fmla="*/ 330200 h 571500"/>
                <a:gd name="connsiteX14" fmla="*/ 469900 w 1441450"/>
                <a:gd name="connsiteY14" fmla="*/ 342900 h 571500"/>
                <a:gd name="connsiteX15" fmla="*/ 228600 w 1441450"/>
                <a:gd name="connsiteY15" fmla="*/ 374650 h 571500"/>
                <a:gd name="connsiteX16" fmla="*/ 152400 w 1441450"/>
                <a:gd name="connsiteY16" fmla="*/ 387350 h 571500"/>
                <a:gd name="connsiteX17" fmla="*/ 19050 w 1441450"/>
                <a:gd name="connsiteY17" fmla="*/ 393700 h 571500"/>
                <a:gd name="connsiteX18" fmla="*/ 0 w 1441450"/>
                <a:gd name="connsiteY18" fmla="*/ 298450 h 571500"/>
                <a:gd name="connsiteX19" fmla="*/ 69850 w 1441450"/>
                <a:gd name="connsiteY19" fmla="*/ 6350 h 571500"/>
                <a:gd name="connsiteX0" fmla="*/ 69850 w 1441450"/>
                <a:gd name="connsiteY0" fmla="*/ 6350 h 571500"/>
                <a:gd name="connsiteX1" fmla="*/ 292100 w 1441450"/>
                <a:gd name="connsiteY1" fmla="*/ 19050 h 571500"/>
                <a:gd name="connsiteX2" fmla="*/ 596900 w 1441450"/>
                <a:gd name="connsiteY2" fmla="*/ 6350 h 571500"/>
                <a:gd name="connsiteX3" fmla="*/ 806450 w 1441450"/>
                <a:gd name="connsiteY3" fmla="*/ 0 h 571500"/>
                <a:gd name="connsiteX4" fmla="*/ 1060450 w 1441450"/>
                <a:gd name="connsiteY4" fmla="*/ 25400 h 571500"/>
                <a:gd name="connsiteX5" fmla="*/ 1371600 w 1441450"/>
                <a:gd name="connsiteY5" fmla="*/ 146050 h 571500"/>
                <a:gd name="connsiteX6" fmla="*/ 1441450 w 1441450"/>
                <a:gd name="connsiteY6" fmla="*/ 196850 h 571500"/>
                <a:gd name="connsiteX7" fmla="*/ 1428750 w 1441450"/>
                <a:gd name="connsiteY7" fmla="*/ 285750 h 571500"/>
                <a:gd name="connsiteX8" fmla="*/ 1346200 w 1441450"/>
                <a:gd name="connsiteY8" fmla="*/ 355600 h 571500"/>
                <a:gd name="connsiteX9" fmla="*/ 1270000 w 1441450"/>
                <a:gd name="connsiteY9" fmla="*/ 571500 h 571500"/>
                <a:gd name="connsiteX10" fmla="*/ 1262856 w 1441450"/>
                <a:gd name="connsiteY10" fmla="*/ 478631 h 571500"/>
                <a:gd name="connsiteX11" fmla="*/ 1130300 w 1441450"/>
                <a:gd name="connsiteY11" fmla="*/ 387350 h 571500"/>
                <a:gd name="connsiteX12" fmla="*/ 1016000 w 1441450"/>
                <a:gd name="connsiteY12" fmla="*/ 355600 h 571500"/>
                <a:gd name="connsiteX13" fmla="*/ 781050 w 1441450"/>
                <a:gd name="connsiteY13" fmla="*/ 330200 h 571500"/>
                <a:gd name="connsiteX14" fmla="*/ 469900 w 1441450"/>
                <a:gd name="connsiteY14" fmla="*/ 342900 h 571500"/>
                <a:gd name="connsiteX15" fmla="*/ 228600 w 1441450"/>
                <a:gd name="connsiteY15" fmla="*/ 374650 h 571500"/>
                <a:gd name="connsiteX16" fmla="*/ 152400 w 1441450"/>
                <a:gd name="connsiteY16" fmla="*/ 387350 h 571500"/>
                <a:gd name="connsiteX17" fmla="*/ 19050 w 1441450"/>
                <a:gd name="connsiteY17" fmla="*/ 393700 h 571500"/>
                <a:gd name="connsiteX18" fmla="*/ 0 w 1441450"/>
                <a:gd name="connsiteY18" fmla="*/ 298450 h 571500"/>
                <a:gd name="connsiteX19" fmla="*/ 69850 w 1441450"/>
                <a:gd name="connsiteY19" fmla="*/ 6350 h 571500"/>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28750 w 1441450"/>
                <a:gd name="connsiteY7" fmla="*/ 28575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55600 h 478631"/>
                <a:gd name="connsiteX13" fmla="*/ 781050 w 1441450"/>
                <a:gd name="connsiteY13" fmla="*/ 330200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12081 w 1441450"/>
                <a:gd name="connsiteY7" fmla="*/ 26670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55600 h 478631"/>
                <a:gd name="connsiteX13" fmla="*/ 781050 w 1441450"/>
                <a:gd name="connsiteY13" fmla="*/ 330200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12081 w 1441450"/>
                <a:gd name="connsiteY7" fmla="*/ 26670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34169 h 478631"/>
                <a:gd name="connsiteX13" fmla="*/ 781050 w 1441450"/>
                <a:gd name="connsiteY13" fmla="*/ 330200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12081 w 1441450"/>
                <a:gd name="connsiteY7" fmla="*/ 26670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34169 h 478631"/>
                <a:gd name="connsiteX13" fmla="*/ 781050 w 1441450"/>
                <a:gd name="connsiteY13" fmla="*/ 318294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97681"/>
                <a:gd name="connsiteX1" fmla="*/ 292100 w 1441450"/>
                <a:gd name="connsiteY1" fmla="*/ 19050 h 497681"/>
                <a:gd name="connsiteX2" fmla="*/ 596900 w 1441450"/>
                <a:gd name="connsiteY2" fmla="*/ 6350 h 497681"/>
                <a:gd name="connsiteX3" fmla="*/ 806450 w 1441450"/>
                <a:gd name="connsiteY3" fmla="*/ 0 h 497681"/>
                <a:gd name="connsiteX4" fmla="*/ 1060450 w 1441450"/>
                <a:gd name="connsiteY4" fmla="*/ 25400 h 497681"/>
                <a:gd name="connsiteX5" fmla="*/ 1371600 w 1441450"/>
                <a:gd name="connsiteY5" fmla="*/ 146050 h 497681"/>
                <a:gd name="connsiteX6" fmla="*/ 1441450 w 1441450"/>
                <a:gd name="connsiteY6" fmla="*/ 196850 h 497681"/>
                <a:gd name="connsiteX7" fmla="*/ 1412081 w 1441450"/>
                <a:gd name="connsiteY7" fmla="*/ 266700 h 497681"/>
                <a:gd name="connsiteX8" fmla="*/ 1346200 w 1441450"/>
                <a:gd name="connsiteY8" fmla="*/ 355600 h 497681"/>
                <a:gd name="connsiteX9" fmla="*/ 1289050 w 1441450"/>
                <a:gd name="connsiteY9" fmla="*/ 473868 h 497681"/>
                <a:gd name="connsiteX10" fmla="*/ 1250950 w 1441450"/>
                <a:gd name="connsiteY10" fmla="*/ 497681 h 497681"/>
                <a:gd name="connsiteX11" fmla="*/ 1130300 w 1441450"/>
                <a:gd name="connsiteY11" fmla="*/ 387350 h 497681"/>
                <a:gd name="connsiteX12" fmla="*/ 1016000 w 1441450"/>
                <a:gd name="connsiteY12" fmla="*/ 334169 h 497681"/>
                <a:gd name="connsiteX13" fmla="*/ 781050 w 1441450"/>
                <a:gd name="connsiteY13" fmla="*/ 318294 h 497681"/>
                <a:gd name="connsiteX14" fmla="*/ 469900 w 1441450"/>
                <a:gd name="connsiteY14" fmla="*/ 342900 h 497681"/>
                <a:gd name="connsiteX15" fmla="*/ 228600 w 1441450"/>
                <a:gd name="connsiteY15" fmla="*/ 374650 h 497681"/>
                <a:gd name="connsiteX16" fmla="*/ 152400 w 1441450"/>
                <a:gd name="connsiteY16" fmla="*/ 387350 h 497681"/>
                <a:gd name="connsiteX17" fmla="*/ 19050 w 1441450"/>
                <a:gd name="connsiteY17" fmla="*/ 393700 h 497681"/>
                <a:gd name="connsiteX18" fmla="*/ 0 w 1441450"/>
                <a:gd name="connsiteY18" fmla="*/ 298450 h 497681"/>
                <a:gd name="connsiteX19" fmla="*/ 69850 w 1441450"/>
                <a:gd name="connsiteY19" fmla="*/ 6350 h 497681"/>
                <a:gd name="connsiteX0" fmla="*/ 76200 w 1441450"/>
                <a:gd name="connsiteY0" fmla="*/ 6350 h 497681"/>
                <a:gd name="connsiteX1" fmla="*/ 292100 w 1441450"/>
                <a:gd name="connsiteY1" fmla="*/ 19050 h 497681"/>
                <a:gd name="connsiteX2" fmla="*/ 596900 w 1441450"/>
                <a:gd name="connsiteY2" fmla="*/ 6350 h 497681"/>
                <a:gd name="connsiteX3" fmla="*/ 806450 w 1441450"/>
                <a:gd name="connsiteY3" fmla="*/ 0 h 497681"/>
                <a:gd name="connsiteX4" fmla="*/ 1060450 w 1441450"/>
                <a:gd name="connsiteY4" fmla="*/ 25400 h 497681"/>
                <a:gd name="connsiteX5" fmla="*/ 1371600 w 1441450"/>
                <a:gd name="connsiteY5" fmla="*/ 146050 h 497681"/>
                <a:gd name="connsiteX6" fmla="*/ 1441450 w 1441450"/>
                <a:gd name="connsiteY6" fmla="*/ 196850 h 497681"/>
                <a:gd name="connsiteX7" fmla="*/ 1412081 w 1441450"/>
                <a:gd name="connsiteY7" fmla="*/ 266700 h 497681"/>
                <a:gd name="connsiteX8" fmla="*/ 1346200 w 1441450"/>
                <a:gd name="connsiteY8" fmla="*/ 355600 h 497681"/>
                <a:gd name="connsiteX9" fmla="*/ 1289050 w 1441450"/>
                <a:gd name="connsiteY9" fmla="*/ 473868 h 497681"/>
                <a:gd name="connsiteX10" fmla="*/ 1250950 w 1441450"/>
                <a:gd name="connsiteY10" fmla="*/ 497681 h 497681"/>
                <a:gd name="connsiteX11" fmla="*/ 1130300 w 1441450"/>
                <a:gd name="connsiteY11" fmla="*/ 387350 h 497681"/>
                <a:gd name="connsiteX12" fmla="*/ 1016000 w 1441450"/>
                <a:gd name="connsiteY12" fmla="*/ 334169 h 497681"/>
                <a:gd name="connsiteX13" fmla="*/ 781050 w 1441450"/>
                <a:gd name="connsiteY13" fmla="*/ 318294 h 497681"/>
                <a:gd name="connsiteX14" fmla="*/ 469900 w 1441450"/>
                <a:gd name="connsiteY14" fmla="*/ 342900 h 497681"/>
                <a:gd name="connsiteX15" fmla="*/ 228600 w 1441450"/>
                <a:gd name="connsiteY15" fmla="*/ 374650 h 497681"/>
                <a:gd name="connsiteX16" fmla="*/ 152400 w 1441450"/>
                <a:gd name="connsiteY16" fmla="*/ 387350 h 497681"/>
                <a:gd name="connsiteX17" fmla="*/ 19050 w 1441450"/>
                <a:gd name="connsiteY17" fmla="*/ 393700 h 497681"/>
                <a:gd name="connsiteX18" fmla="*/ 0 w 1441450"/>
                <a:gd name="connsiteY18" fmla="*/ 298450 h 497681"/>
                <a:gd name="connsiteX19" fmla="*/ 76200 w 1441450"/>
                <a:gd name="connsiteY19" fmla="*/ 6350 h 497681"/>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1450" h="505752">
                  <a:moveTo>
                    <a:pt x="76200" y="14421"/>
                  </a:moveTo>
                  <a:cubicBezTo>
                    <a:pt x="189442" y="-22621"/>
                    <a:pt x="220133" y="22888"/>
                    <a:pt x="292100" y="27121"/>
                  </a:cubicBezTo>
                  <a:lnTo>
                    <a:pt x="596900" y="14421"/>
                  </a:lnTo>
                  <a:lnTo>
                    <a:pt x="806450" y="8071"/>
                  </a:lnTo>
                  <a:lnTo>
                    <a:pt x="1060450" y="33471"/>
                  </a:lnTo>
                  <a:lnTo>
                    <a:pt x="1371600" y="154121"/>
                  </a:lnTo>
                  <a:lnTo>
                    <a:pt x="1441450" y="204921"/>
                  </a:lnTo>
                  <a:lnTo>
                    <a:pt x="1412081" y="274771"/>
                  </a:lnTo>
                  <a:lnTo>
                    <a:pt x="1346200" y="363671"/>
                  </a:lnTo>
                  <a:lnTo>
                    <a:pt x="1289050" y="481939"/>
                  </a:lnTo>
                  <a:cubicBezTo>
                    <a:pt x="1276350" y="489877"/>
                    <a:pt x="1289050" y="497814"/>
                    <a:pt x="1250950" y="505752"/>
                  </a:cubicBezTo>
                  <a:cubicBezTo>
                    <a:pt x="1182158" y="475325"/>
                    <a:pt x="1170517" y="432198"/>
                    <a:pt x="1130300" y="395421"/>
                  </a:cubicBezTo>
                  <a:lnTo>
                    <a:pt x="1016000" y="342240"/>
                  </a:lnTo>
                  <a:lnTo>
                    <a:pt x="781050" y="326365"/>
                  </a:lnTo>
                  <a:lnTo>
                    <a:pt x="469900" y="350971"/>
                  </a:lnTo>
                  <a:lnTo>
                    <a:pt x="228600" y="382721"/>
                  </a:lnTo>
                  <a:lnTo>
                    <a:pt x="152400" y="395421"/>
                  </a:lnTo>
                  <a:lnTo>
                    <a:pt x="19050" y="401771"/>
                  </a:lnTo>
                  <a:lnTo>
                    <a:pt x="0" y="306521"/>
                  </a:lnTo>
                  <a:cubicBezTo>
                    <a:pt x="25400" y="209154"/>
                    <a:pt x="15875" y="111788"/>
                    <a:pt x="76200" y="14421"/>
                  </a:cubicBezTo>
                  <a:close/>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4" name="フリーフォーム 73"/>
            <p:cNvSpPr/>
            <p:nvPr/>
          </p:nvSpPr>
          <p:spPr>
            <a:xfrm>
              <a:off x="1803084" y="644143"/>
              <a:ext cx="1140367" cy="793749"/>
            </a:xfrm>
            <a:custGeom>
              <a:avLst/>
              <a:gdLst>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98450 w 1238250"/>
                <a:gd name="connsiteY27" fmla="*/ 50800 h 723900"/>
                <a:gd name="connsiteX28" fmla="*/ 349250 w 1238250"/>
                <a:gd name="connsiteY28" fmla="*/ 31750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98450 w 1238250"/>
                <a:gd name="connsiteY27" fmla="*/ 50800 h 723900"/>
                <a:gd name="connsiteX28" fmla="*/ 339725 w 1238250"/>
                <a:gd name="connsiteY28" fmla="*/ 26987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98450 w 1238250"/>
                <a:gd name="connsiteY27" fmla="*/ 50800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7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85006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85006 h 723900"/>
                <a:gd name="connsiteX12" fmla="*/ 531019 w 1238250"/>
                <a:gd name="connsiteY12" fmla="*/ 629444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85006 h 723900"/>
                <a:gd name="connsiteX12" fmla="*/ 531019 w 1238250"/>
                <a:gd name="connsiteY12" fmla="*/ 629444 h 723900"/>
                <a:gd name="connsiteX13" fmla="*/ 533400 w 1238250"/>
                <a:gd name="connsiteY13" fmla="*/ 723900 h 723900"/>
                <a:gd name="connsiteX14" fmla="*/ 419100 w 1238250"/>
                <a:gd name="connsiteY14" fmla="*/ 626268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19931"/>
                <a:gd name="connsiteX1" fmla="*/ 520700 w 1238250"/>
                <a:gd name="connsiteY1" fmla="*/ 76200 h 719931"/>
                <a:gd name="connsiteX2" fmla="*/ 635000 w 1238250"/>
                <a:gd name="connsiteY2" fmla="*/ 133350 h 719931"/>
                <a:gd name="connsiteX3" fmla="*/ 850900 w 1238250"/>
                <a:gd name="connsiteY3" fmla="*/ 215900 h 719931"/>
                <a:gd name="connsiteX4" fmla="*/ 1016000 w 1238250"/>
                <a:gd name="connsiteY4" fmla="*/ 311150 h 719931"/>
                <a:gd name="connsiteX5" fmla="*/ 1181100 w 1238250"/>
                <a:gd name="connsiteY5" fmla="*/ 419100 h 719931"/>
                <a:gd name="connsiteX6" fmla="*/ 1238250 w 1238250"/>
                <a:gd name="connsiteY6" fmla="*/ 533400 h 719931"/>
                <a:gd name="connsiteX7" fmla="*/ 1149350 w 1238250"/>
                <a:gd name="connsiteY7" fmla="*/ 590550 h 719931"/>
                <a:gd name="connsiteX8" fmla="*/ 889000 w 1238250"/>
                <a:gd name="connsiteY8" fmla="*/ 590550 h 719931"/>
                <a:gd name="connsiteX9" fmla="*/ 825500 w 1238250"/>
                <a:gd name="connsiteY9" fmla="*/ 628650 h 719931"/>
                <a:gd name="connsiteX10" fmla="*/ 758825 w 1238250"/>
                <a:gd name="connsiteY10" fmla="*/ 719931 h 719931"/>
                <a:gd name="connsiteX11" fmla="*/ 641350 w 1238250"/>
                <a:gd name="connsiteY11" fmla="*/ 685006 h 719931"/>
                <a:gd name="connsiteX12" fmla="*/ 531019 w 1238250"/>
                <a:gd name="connsiteY12" fmla="*/ 629444 h 719931"/>
                <a:gd name="connsiteX13" fmla="*/ 419100 w 1238250"/>
                <a:gd name="connsiteY13" fmla="*/ 626268 h 719931"/>
                <a:gd name="connsiteX14" fmla="*/ 406400 w 1238250"/>
                <a:gd name="connsiteY14" fmla="*/ 660400 h 719931"/>
                <a:gd name="connsiteX15" fmla="*/ 336550 w 1238250"/>
                <a:gd name="connsiteY15" fmla="*/ 679450 h 719931"/>
                <a:gd name="connsiteX16" fmla="*/ 234950 w 1238250"/>
                <a:gd name="connsiteY16" fmla="*/ 698500 h 719931"/>
                <a:gd name="connsiteX17" fmla="*/ 107950 w 1238250"/>
                <a:gd name="connsiteY17" fmla="*/ 666750 h 719931"/>
                <a:gd name="connsiteX18" fmla="*/ 69850 w 1238250"/>
                <a:gd name="connsiteY18" fmla="*/ 641350 h 719931"/>
                <a:gd name="connsiteX19" fmla="*/ 44450 w 1238250"/>
                <a:gd name="connsiteY19" fmla="*/ 609600 h 719931"/>
                <a:gd name="connsiteX20" fmla="*/ 0 w 1238250"/>
                <a:gd name="connsiteY20" fmla="*/ 476250 h 719931"/>
                <a:gd name="connsiteX21" fmla="*/ 19050 w 1238250"/>
                <a:gd name="connsiteY21" fmla="*/ 374650 h 719931"/>
                <a:gd name="connsiteX22" fmla="*/ 69850 w 1238250"/>
                <a:gd name="connsiteY22" fmla="*/ 374650 h 719931"/>
                <a:gd name="connsiteX23" fmla="*/ 127000 w 1238250"/>
                <a:gd name="connsiteY23" fmla="*/ 247650 h 719931"/>
                <a:gd name="connsiteX24" fmla="*/ 171450 w 1238250"/>
                <a:gd name="connsiteY24" fmla="*/ 171450 h 719931"/>
                <a:gd name="connsiteX25" fmla="*/ 241300 w 1238250"/>
                <a:gd name="connsiteY25" fmla="*/ 95250 h 719931"/>
                <a:gd name="connsiteX26" fmla="*/ 286544 w 1238250"/>
                <a:gd name="connsiteY26" fmla="*/ 793 h 719931"/>
                <a:gd name="connsiteX0" fmla="*/ 285750 w 1238250"/>
                <a:gd name="connsiteY0" fmla="*/ 0 h 719931"/>
                <a:gd name="connsiteX1" fmla="*/ 520700 w 1238250"/>
                <a:gd name="connsiteY1" fmla="*/ 76200 h 719931"/>
                <a:gd name="connsiteX2" fmla="*/ 635000 w 1238250"/>
                <a:gd name="connsiteY2" fmla="*/ 133350 h 719931"/>
                <a:gd name="connsiteX3" fmla="*/ 850900 w 1238250"/>
                <a:gd name="connsiteY3" fmla="*/ 215900 h 719931"/>
                <a:gd name="connsiteX4" fmla="*/ 1016000 w 1238250"/>
                <a:gd name="connsiteY4" fmla="*/ 311150 h 719931"/>
                <a:gd name="connsiteX5" fmla="*/ 1181100 w 1238250"/>
                <a:gd name="connsiteY5" fmla="*/ 419100 h 719931"/>
                <a:gd name="connsiteX6" fmla="*/ 1238250 w 1238250"/>
                <a:gd name="connsiteY6" fmla="*/ 533400 h 719931"/>
                <a:gd name="connsiteX7" fmla="*/ 1149350 w 1238250"/>
                <a:gd name="connsiteY7" fmla="*/ 590550 h 719931"/>
                <a:gd name="connsiteX8" fmla="*/ 889000 w 1238250"/>
                <a:gd name="connsiteY8" fmla="*/ 590550 h 719931"/>
                <a:gd name="connsiteX9" fmla="*/ 825500 w 1238250"/>
                <a:gd name="connsiteY9" fmla="*/ 628650 h 719931"/>
                <a:gd name="connsiteX10" fmla="*/ 758825 w 1238250"/>
                <a:gd name="connsiteY10" fmla="*/ 719931 h 719931"/>
                <a:gd name="connsiteX11" fmla="*/ 641350 w 1238250"/>
                <a:gd name="connsiteY11" fmla="*/ 685006 h 719931"/>
                <a:gd name="connsiteX12" fmla="*/ 531019 w 1238250"/>
                <a:gd name="connsiteY12" fmla="*/ 629444 h 719931"/>
                <a:gd name="connsiteX13" fmla="*/ 419100 w 1238250"/>
                <a:gd name="connsiteY13" fmla="*/ 626268 h 719931"/>
                <a:gd name="connsiteX14" fmla="*/ 406400 w 1238250"/>
                <a:gd name="connsiteY14" fmla="*/ 660400 h 719931"/>
                <a:gd name="connsiteX15" fmla="*/ 307975 w 1238250"/>
                <a:gd name="connsiteY15" fmla="*/ 658019 h 719931"/>
                <a:gd name="connsiteX16" fmla="*/ 234950 w 1238250"/>
                <a:gd name="connsiteY16" fmla="*/ 698500 h 719931"/>
                <a:gd name="connsiteX17" fmla="*/ 107950 w 1238250"/>
                <a:gd name="connsiteY17" fmla="*/ 666750 h 719931"/>
                <a:gd name="connsiteX18" fmla="*/ 69850 w 1238250"/>
                <a:gd name="connsiteY18" fmla="*/ 641350 h 719931"/>
                <a:gd name="connsiteX19" fmla="*/ 44450 w 1238250"/>
                <a:gd name="connsiteY19" fmla="*/ 609600 h 719931"/>
                <a:gd name="connsiteX20" fmla="*/ 0 w 1238250"/>
                <a:gd name="connsiteY20" fmla="*/ 476250 h 719931"/>
                <a:gd name="connsiteX21" fmla="*/ 19050 w 1238250"/>
                <a:gd name="connsiteY21" fmla="*/ 374650 h 719931"/>
                <a:gd name="connsiteX22" fmla="*/ 69850 w 1238250"/>
                <a:gd name="connsiteY22" fmla="*/ 374650 h 719931"/>
                <a:gd name="connsiteX23" fmla="*/ 127000 w 1238250"/>
                <a:gd name="connsiteY23" fmla="*/ 247650 h 719931"/>
                <a:gd name="connsiteX24" fmla="*/ 171450 w 1238250"/>
                <a:gd name="connsiteY24" fmla="*/ 171450 h 719931"/>
                <a:gd name="connsiteX25" fmla="*/ 241300 w 1238250"/>
                <a:gd name="connsiteY25" fmla="*/ 95250 h 719931"/>
                <a:gd name="connsiteX26" fmla="*/ 286544 w 1238250"/>
                <a:gd name="connsiteY26" fmla="*/ 793 h 719931"/>
                <a:gd name="connsiteX0" fmla="*/ 285750 w 1238250"/>
                <a:gd name="connsiteY0" fmla="*/ 0 h 719931"/>
                <a:gd name="connsiteX1" fmla="*/ 520700 w 1238250"/>
                <a:gd name="connsiteY1" fmla="*/ 76200 h 719931"/>
                <a:gd name="connsiteX2" fmla="*/ 635000 w 1238250"/>
                <a:gd name="connsiteY2" fmla="*/ 133350 h 719931"/>
                <a:gd name="connsiteX3" fmla="*/ 850900 w 1238250"/>
                <a:gd name="connsiteY3" fmla="*/ 215900 h 719931"/>
                <a:gd name="connsiteX4" fmla="*/ 1016000 w 1238250"/>
                <a:gd name="connsiteY4" fmla="*/ 311150 h 719931"/>
                <a:gd name="connsiteX5" fmla="*/ 1181100 w 1238250"/>
                <a:gd name="connsiteY5" fmla="*/ 419100 h 719931"/>
                <a:gd name="connsiteX6" fmla="*/ 1238250 w 1238250"/>
                <a:gd name="connsiteY6" fmla="*/ 533400 h 719931"/>
                <a:gd name="connsiteX7" fmla="*/ 1149350 w 1238250"/>
                <a:gd name="connsiteY7" fmla="*/ 590550 h 719931"/>
                <a:gd name="connsiteX8" fmla="*/ 889000 w 1238250"/>
                <a:gd name="connsiteY8" fmla="*/ 590550 h 719931"/>
                <a:gd name="connsiteX9" fmla="*/ 825500 w 1238250"/>
                <a:gd name="connsiteY9" fmla="*/ 628650 h 719931"/>
                <a:gd name="connsiteX10" fmla="*/ 758825 w 1238250"/>
                <a:gd name="connsiteY10" fmla="*/ 719931 h 719931"/>
                <a:gd name="connsiteX11" fmla="*/ 641350 w 1238250"/>
                <a:gd name="connsiteY11" fmla="*/ 685006 h 719931"/>
                <a:gd name="connsiteX12" fmla="*/ 531019 w 1238250"/>
                <a:gd name="connsiteY12" fmla="*/ 629444 h 719931"/>
                <a:gd name="connsiteX13" fmla="*/ 419100 w 1238250"/>
                <a:gd name="connsiteY13" fmla="*/ 626268 h 719931"/>
                <a:gd name="connsiteX14" fmla="*/ 406400 w 1238250"/>
                <a:gd name="connsiteY14" fmla="*/ 660400 h 719931"/>
                <a:gd name="connsiteX15" fmla="*/ 307975 w 1238250"/>
                <a:gd name="connsiteY15" fmla="*/ 658019 h 719931"/>
                <a:gd name="connsiteX16" fmla="*/ 211138 w 1238250"/>
                <a:gd name="connsiteY16" fmla="*/ 679450 h 719931"/>
                <a:gd name="connsiteX17" fmla="*/ 107950 w 1238250"/>
                <a:gd name="connsiteY17" fmla="*/ 666750 h 719931"/>
                <a:gd name="connsiteX18" fmla="*/ 69850 w 1238250"/>
                <a:gd name="connsiteY18" fmla="*/ 641350 h 719931"/>
                <a:gd name="connsiteX19" fmla="*/ 44450 w 1238250"/>
                <a:gd name="connsiteY19" fmla="*/ 609600 h 719931"/>
                <a:gd name="connsiteX20" fmla="*/ 0 w 1238250"/>
                <a:gd name="connsiteY20" fmla="*/ 476250 h 719931"/>
                <a:gd name="connsiteX21" fmla="*/ 19050 w 1238250"/>
                <a:gd name="connsiteY21" fmla="*/ 374650 h 719931"/>
                <a:gd name="connsiteX22" fmla="*/ 69850 w 1238250"/>
                <a:gd name="connsiteY22" fmla="*/ 374650 h 719931"/>
                <a:gd name="connsiteX23" fmla="*/ 127000 w 1238250"/>
                <a:gd name="connsiteY23" fmla="*/ 247650 h 719931"/>
                <a:gd name="connsiteX24" fmla="*/ 171450 w 1238250"/>
                <a:gd name="connsiteY24" fmla="*/ 171450 h 719931"/>
                <a:gd name="connsiteX25" fmla="*/ 241300 w 1238250"/>
                <a:gd name="connsiteY25" fmla="*/ 95250 h 719931"/>
                <a:gd name="connsiteX26" fmla="*/ 286544 w 1238250"/>
                <a:gd name="connsiteY26" fmla="*/ 793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2540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22250 w 1219200"/>
                <a:gd name="connsiteY25" fmla="*/ 95250 h 719931"/>
                <a:gd name="connsiteX26" fmla="*/ 267494 w 1219200"/>
                <a:gd name="connsiteY26" fmla="*/ 793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22250 w 1219200"/>
                <a:gd name="connsiteY25" fmla="*/ 95250 h 719931"/>
                <a:gd name="connsiteX26" fmla="*/ 267494 w 1219200"/>
                <a:gd name="connsiteY26" fmla="*/ 793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22250 w 1219200"/>
                <a:gd name="connsiteY25" fmla="*/ 95250 h 719931"/>
                <a:gd name="connsiteX26" fmla="*/ 317500 w 1219200"/>
                <a:gd name="connsiteY26" fmla="*/ 26986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43681 w 1219200"/>
                <a:gd name="connsiteY25" fmla="*/ 123825 h 719931"/>
                <a:gd name="connsiteX26" fmla="*/ 317500 w 1219200"/>
                <a:gd name="connsiteY26" fmla="*/ 26986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78594 w 1219200"/>
                <a:gd name="connsiteY24" fmla="*/ 202406 h 719931"/>
                <a:gd name="connsiteX25" fmla="*/ 243681 w 1219200"/>
                <a:gd name="connsiteY25" fmla="*/ 123825 h 719931"/>
                <a:gd name="connsiteX26" fmla="*/ 317500 w 1219200"/>
                <a:gd name="connsiteY26" fmla="*/ 26986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24619 w 1219200"/>
                <a:gd name="connsiteY23" fmla="*/ 273843 h 719931"/>
                <a:gd name="connsiteX24" fmla="*/ 178594 w 1219200"/>
                <a:gd name="connsiteY24" fmla="*/ 202406 h 719931"/>
                <a:gd name="connsiteX25" fmla="*/ 243681 w 1219200"/>
                <a:gd name="connsiteY25" fmla="*/ 123825 h 719931"/>
                <a:gd name="connsiteX26" fmla="*/ 317500 w 1219200"/>
                <a:gd name="connsiteY26" fmla="*/ 26986 h 719931"/>
                <a:gd name="connsiteX0" fmla="*/ 215900 w 1168400"/>
                <a:gd name="connsiteY0" fmla="*/ 0 h 719931"/>
                <a:gd name="connsiteX1" fmla="*/ 450850 w 1168400"/>
                <a:gd name="connsiteY1" fmla="*/ 76200 h 719931"/>
                <a:gd name="connsiteX2" fmla="*/ 565150 w 1168400"/>
                <a:gd name="connsiteY2" fmla="*/ 133350 h 719931"/>
                <a:gd name="connsiteX3" fmla="*/ 781050 w 1168400"/>
                <a:gd name="connsiteY3" fmla="*/ 215900 h 719931"/>
                <a:gd name="connsiteX4" fmla="*/ 946150 w 1168400"/>
                <a:gd name="connsiteY4" fmla="*/ 311150 h 719931"/>
                <a:gd name="connsiteX5" fmla="*/ 1111250 w 1168400"/>
                <a:gd name="connsiteY5" fmla="*/ 419100 h 719931"/>
                <a:gd name="connsiteX6" fmla="*/ 1168400 w 1168400"/>
                <a:gd name="connsiteY6" fmla="*/ 533400 h 719931"/>
                <a:gd name="connsiteX7" fmla="*/ 1079500 w 1168400"/>
                <a:gd name="connsiteY7" fmla="*/ 590550 h 719931"/>
                <a:gd name="connsiteX8" fmla="*/ 819150 w 1168400"/>
                <a:gd name="connsiteY8" fmla="*/ 590550 h 719931"/>
                <a:gd name="connsiteX9" fmla="*/ 755650 w 1168400"/>
                <a:gd name="connsiteY9" fmla="*/ 628650 h 719931"/>
                <a:gd name="connsiteX10" fmla="*/ 688975 w 1168400"/>
                <a:gd name="connsiteY10" fmla="*/ 719931 h 719931"/>
                <a:gd name="connsiteX11" fmla="*/ 571500 w 1168400"/>
                <a:gd name="connsiteY11" fmla="*/ 685006 h 719931"/>
                <a:gd name="connsiteX12" fmla="*/ 461169 w 1168400"/>
                <a:gd name="connsiteY12" fmla="*/ 629444 h 719931"/>
                <a:gd name="connsiteX13" fmla="*/ 349250 w 1168400"/>
                <a:gd name="connsiteY13" fmla="*/ 626268 h 719931"/>
                <a:gd name="connsiteX14" fmla="*/ 336550 w 1168400"/>
                <a:gd name="connsiteY14" fmla="*/ 660400 h 719931"/>
                <a:gd name="connsiteX15" fmla="*/ 238125 w 1168400"/>
                <a:gd name="connsiteY15" fmla="*/ 658019 h 719931"/>
                <a:gd name="connsiteX16" fmla="*/ 141288 w 1168400"/>
                <a:gd name="connsiteY16" fmla="*/ 679450 h 719931"/>
                <a:gd name="connsiteX17" fmla="*/ 38100 w 1168400"/>
                <a:gd name="connsiteY17" fmla="*/ 666750 h 719931"/>
                <a:gd name="connsiteX18" fmla="*/ 0 w 1168400"/>
                <a:gd name="connsiteY18" fmla="*/ 641350 h 719931"/>
                <a:gd name="connsiteX19" fmla="*/ 31750 w 1168400"/>
                <a:gd name="connsiteY19" fmla="*/ 609600 h 719931"/>
                <a:gd name="connsiteX20" fmla="*/ 11113 w 1168400"/>
                <a:gd name="connsiteY20" fmla="*/ 488157 h 719931"/>
                <a:gd name="connsiteX21" fmla="*/ 0 w 1168400"/>
                <a:gd name="connsiteY21" fmla="*/ 374650 h 719931"/>
                <a:gd name="connsiteX22" fmla="*/ 73819 w 1168400"/>
                <a:gd name="connsiteY22" fmla="*/ 273843 h 719931"/>
                <a:gd name="connsiteX23" fmla="*/ 127794 w 1168400"/>
                <a:gd name="connsiteY23" fmla="*/ 202406 h 719931"/>
                <a:gd name="connsiteX24" fmla="*/ 192881 w 1168400"/>
                <a:gd name="connsiteY24" fmla="*/ 123825 h 719931"/>
                <a:gd name="connsiteX25" fmla="*/ 266700 w 1168400"/>
                <a:gd name="connsiteY25" fmla="*/ 26986 h 719931"/>
                <a:gd name="connsiteX0" fmla="*/ 215900 w 1168400"/>
                <a:gd name="connsiteY0" fmla="*/ 0 h 719931"/>
                <a:gd name="connsiteX1" fmla="*/ 450850 w 1168400"/>
                <a:gd name="connsiteY1" fmla="*/ 76200 h 719931"/>
                <a:gd name="connsiteX2" fmla="*/ 565150 w 1168400"/>
                <a:gd name="connsiteY2" fmla="*/ 133350 h 719931"/>
                <a:gd name="connsiteX3" fmla="*/ 781050 w 1168400"/>
                <a:gd name="connsiteY3" fmla="*/ 215900 h 719931"/>
                <a:gd name="connsiteX4" fmla="*/ 946150 w 1168400"/>
                <a:gd name="connsiteY4" fmla="*/ 311150 h 719931"/>
                <a:gd name="connsiteX5" fmla="*/ 1111250 w 1168400"/>
                <a:gd name="connsiteY5" fmla="*/ 419100 h 719931"/>
                <a:gd name="connsiteX6" fmla="*/ 1168400 w 1168400"/>
                <a:gd name="connsiteY6" fmla="*/ 533400 h 719931"/>
                <a:gd name="connsiteX7" fmla="*/ 1079500 w 1168400"/>
                <a:gd name="connsiteY7" fmla="*/ 590550 h 719931"/>
                <a:gd name="connsiteX8" fmla="*/ 819150 w 1168400"/>
                <a:gd name="connsiteY8" fmla="*/ 590550 h 719931"/>
                <a:gd name="connsiteX9" fmla="*/ 755650 w 1168400"/>
                <a:gd name="connsiteY9" fmla="*/ 628650 h 719931"/>
                <a:gd name="connsiteX10" fmla="*/ 688975 w 1168400"/>
                <a:gd name="connsiteY10" fmla="*/ 719931 h 719931"/>
                <a:gd name="connsiteX11" fmla="*/ 571500 w 1168400"/>
                <a:gd name="connsiteY11" fmla="*/ 685006 h 719931"/>
                <a:gd name="connsiteX12" fmla="*/ 461169 w 1168400"/>
                <a:gd name="connsiteY12" fmla="*/ 629444 h 719931"/>
                <a:gd name="connsiteX13" fmla="*/ 349250 w 1168400"/>
                <a:gd name="connsiteY13" fmla="*/ 626268 h 719931"/>
                <a:gd name="connsiteX14" fmla="*/ 336550 w 1168400"/>
                <a:gd name="connsiteY14" fmla="*/ 660400 h 719931"/>
                <a:gd name="connsiteX15" fmla="*/ 238125 w 1168400"/>
                <a:gd name="connsiteY15" fmla="*/ 658019 h 719931"/>
                <a:gd name="connsiteX16" fmla="*/ 141288 w 1168400"/>
                <a:gd name="connsiteY16" fmla="*/ 679450 h 719931"/>
                <a:gd name="connsiteX17" fmla="*/ 38100 w 1168400"/>
                <a:gd name="connsiteY17" fmla="*/ 666750 h 719931"/>
                <a:gd name="connsiteX18" fmla="*/ 0 w 1168400"/>
                <a:gd name="connsiteY18" fmla="*/ 641350 h 719931"/>
                <a:gd name="connsiteX19" fmla="*/ 31750 w 1168400"/>
                <a:gd name="connsiteY19" fmla="*/ 609600 h 719931"/>
                <a:gd name="connsiteX20" fmla="*/ 11113 w 1168400"/>
                <a:gd name="connsiteY20" fmla="*/ 488157 h 719931"/>
                <a:gd name="connsiteX21" fmla="*/ 30956 w 1168400"/>
                <a:gd name="connsiteY21" fmla="*/ 377032 h 719931"/>
                <a:gd name="connsiteX22" fmla="*/ 73819 w 1168400"/>
                <a:gd name="connsiteY22" fmla="*/ 273843 h 719931"/>
                <a:gd name="connsiteX23" fmla="*/ 127794 w 1168400"/>
                <a:gd name="connsiteY23" fmla="*/ 202406 h 719931"/>
                <a:gd name="connsiteX24" fmla="*/ 192881 w 1168400"/>
                <a:gd name="connsiteY24" fmla="*/ 123825 h 719931"/>
                <a:gd name="connsiteX25" fmla="*/ 266700 w 1168400"/>
                <a:gd name="connsiteY25" fmla="*/ 26986 h 719931"/>
                <a:gd name="connsiteX0" fmla="*/ 215900 w 1144588"/>
                <a:gd name="connsiteY0" fmla="*/ 0 h 719931"/>
                <a:gd name="connsiteX1" fmla="*/ 450850 w 1144588"/>
                <a:gd name="connsiteY1" fmla="*/ 76200 h 719931"/>
                <a:gd name="connsiteX2" fmla="*/ 565150 w 1144588"/>
                <a:gd name="connsiteY2" fmla="*/ 133350 h 719931"/>
                <a:gd name="connsiteX3" fmla="*/ 781050 w 1144588"/>
                <a:gd name="connsiteY3" fmla="*/ 215900 h 719931"/>
                <a:gd name="connsiteX4" fmla="*/ 946150 w 1144588"/>
                <a:gd name="connsiteY4" fmla="*/ 311150 h 719931"/>
                <a:gd name="connsiteX5" fmla="*/ 1111250 w 1144588"/>
                <a:gd name="connsiteY5" fmla="*/ 419100 h 719931"/>
                <a:gd name="connsiteX6" fmla="*/ 1144588 w 1144588"/>
                <a:gd name="connsiteY6" fmla="*/ 519112 h 719931"/>
                <a:gd name="connsiteX7" fmla="*/ 1079500 w 1144588"/>
                <a:gd name="connsiteY7" fmla="*/ 590550 h 719931"/>
                <a:gd name="connsiteX8" fmla="*/ 819150 w 1144588"/>
                <a:gd name="connsiteY8" fmla="*/ 590550 h 719931"/>
                <a:gd name="connsiteX9" fmla="*/ 755650 w 1144588"/>
                <a:gd name="connsiteY9" fmla="*/ 628650 h 719931"/>
                <a:gd name="connsiteX10" fmla="*/ 688975 w 1144588"/>
                <a:gd name="connsiteY10" fmla="*/ 719931 h 719931"/>
                <a:gd name="connsiteX11" fmla="*/ 571500 w 1144588"/>
                <a:gd name="connsiteY11" fmla="*/ 685006 h 719931"/>
                <a:gd name="connsiteX12" fmla="*/ 461169 w 1144588"/>
                <a:gd name="connsiteY12" fmla="*/ 629444 h 719931"/>
                <a:gd name="connsiteX13" fmla="*/ 349250 w 1144588"/>
                <a:gd name="connsiteY13" fmla="*/ 626268 h 719931"/>
                <a:gd name="connsiteX14" fmla="*/ 336550 w 1144588"/>
                <a:gd name="connsiteY14" fmla="*/ 660400 h 719931"/>
                <a:gd name="connsiteX15" fmla="*/ 238125 w 1144588"/>
                <a:gd name="connsiteY15" fmla="*/ 658019 h 719931"/>
                <a:gd name="connsiteX16" fmla="*/ 141288 w 1144588"/>
                <a:gd name="connsiteY16" fmla="*/ 679450 h 719931"/>
                <a:gd name="connsiteX17" fmla="*/ 38100 w 1144588"/>
                <a:gd name="connsiteY17" fmla="*/ 666750 h 719931"/>
                <a:gd name="connsiteX18" fmla="*/ 0 w 1144588"/>
                <a:gd name="connsiteY18" fmla="*/ 641350 h 719931"/>
                <a:gd name="connsiteX19" fmla="*/ 31750 w 1144588"/>
                <a:gd name="connsiteY19" fmla="*/ 609600 h 719931"/>
                <a:gd name="connsiteX20" fmla="*/ 11113 w 1144588"/>
                <a:gd name="connsiteY20" fmla="*/ 488157 h 719931"/>
                <a:gd name="connsiteX21" fmla="*/ 30956 w 1144588"/>
                <a:gd name="connsiteY21" fmla="*/ 377032 h 719931"/>
                <a:gd name="connsiteX22" fmla="*/ 73819 w 1144588"/>
                <a:gd name="connsiteY22" fmla="*/ 273843 h 719931"/>
                <a:gd name="connsiteX23" fmla="*/ 127794 w 1144588"/>
                <a:gd name="connsiteY23" fmla="*/ 202406 h 719931"/>
                <a:gd name="connsiteX24" fmla="*/ 192881 w 1144588"/>
                <a:gd name="connsiteY24" fmla="*/ 123825 h 719931"/>
                <a:gd name="connsiteX25" fmla="*/ 266700 w 1144588"/>
                <a:gd name="connsiteY25" fmla="*/ 26986 h 719931"/>
                <a:gd name="connsiteX0" fmla="*/ 215900 w 1144588"/>
                <a:gd name="connsiteY0" fmla="*/ 0 h 719931"/>
                <a:gd name="connsiteX1" fmla="*/ 450850 w 1144588"/>
                <a:gd name="connsiteY1" fmla="*/ 76200 h 719931"/>
                <a:gd name="connsiteX2" fmla="*/ 565150 w 1144588"/>
                <a:gd name="connsiteY2" fmla="*/ 133350 h 719931"/>
                <a:gd name="connsiteX3" fmla="*/ 781050 w 1144588"/>
                <a:gd name="connsiteY3" fmla="*/ 215900 h 719931"/>
                <a:gd name="connsiteX4" fmla="*/ 946150 w 1144588"/>
                <a:gd name="connsiteY4" fmla="*/ 311150 h 719931"/>
                <a:gd name="connsiteX5" fmla="*/ 1099344 w 1144588"/>
                <a:gd name="connsiteY5" fmla="*/ 411956 h 719931"/>
                <a:gd name="connsiteX6" fmla="*/ 1144588 w 1144588"/>
                <a:gd name="connsiteY6" fmla="*/ 519112 h 719931"/>
                <a:gd name="connsiteX7" fmla="*/ 1079500 w 1144588"/>
                <a:gd name="connsiteY7" fmla="*/ 590550 h 719931"/>
                <a:gd name="connsiteX8" fmla="*/ 819150 w 1144588"/>
                <a:gd name="connsiteY8" fmla="*/ 590550 h 719931"/>
                <a:gd name="connsiteX9" fmla="*/ 755650 w 1144588"/>
                <a:gd name="connsiteY9" fmla="*/ 628650 h 719931"/>
                <a:gd name="connsiteX10" fmla="*/ 688975 w 1144588"/>
                <a:gd name="connsiteY10" fmla="*/ 719931 h 719931"/>
                <a:gd name="connsiteX11" fmla="*/ 571500 w 1144588"/>
                <a:gd name="connsiteY11" fmla="*/ 685006 h 719931"/>
                <a:gd name="connsiteX12" fmla="*/ 461169 w 1144588"/>
                <a:gd name="connsiteY12" fmla="*/ 629444 h 719931"/>
                <a:gd name="connsiteX13" fmla="*/ 349250 w 1144588"/>
                <a:gd name="connsiteY13" fmla="*/ 626268 h 719931"/>
                <a:gd name="connsiteX14" fmla="*/ 336550 w 1144588"/>
                <a:gd name="connsiteY14" fmla="*/ 660400 h 719931"/>
                <a:gd name="connsiteX15" fmla="*/ 238125 w 1144588"/>
                <a:gd name="connsiteY15" fmla="*/ 658019 h 719931"/>
                <a:gd name="connsiteX16" fmla="*/ 141288 w 1144588"/>
                <a:gd name="connsiteY16" fmla="*/ 679450 h 719931"/>
                <a:gd name="connsiteX17" fmla="*/ 38100 w 1144588"/>
                <a:gd name="connsiteY17" fmla="*/ 666750 h 719931"/>
                <a:gd name="connsiteX18" fmla="*/ 0 w 1144588"/>
                <a:gd name="connsiteY18" fmla="*/ 641350 h 719931"/>
                <a:gd name="connsiteX19" fmla="*/ 31750 w 1144588"/>
                <a:gd name="connsiteY19" fmla="*/ 609600 h 719931"/>
                <a:gd name="connsiteX20" fmla="*/ 11113 w 1144588"/>
                <a:gd name="connsiteY20" fmla="*/ 488157 h 719931"/>
                <a:gd name="connsiteX21" fmla="*/ 30956 w 1144588"/>
                <a:gd name="connsiteY21" fmla="*/ 377032 h 719931"/>
                <a:gd name="connsiteX22" fmla="*/ 73819 w 1144588"/>
                <a:gd name="connsiteY22" fmla="*/ 273843 h 719931"/>
                <a:gd name="connsiteX23" fmla="*/ 127794 w 1144588"/>
                <a:gd name="connsiteY23" fmla="*/ 202406 h 719931"/>
                <a:gd name="connsiteX24" fmla="*/ 192881 w 1144588"/>
                <a:gd name="connsiteY24" fmla="*/ 123825 h 719931"/>
                <a:gd name="connsiteX25" fmla="*/ 266700 w 1144588"/>
                <a:gd name="connsiteY25" fmla="*/ 26986 h 719931"/>
                <a:gd name="connsiteX0" fmla="*/ 215900 w 1127919"/>
                <a:gd name="connsiteY0" fmla="*/ 0 h 719931"/>
                <a:gd name="connsiteX1" fmla="*/ 450850 w 1127919"/>
                <a:gd name="connsiteY1" fmla="*/ 76200 h 719931"/>
                <a:gd name="connsiteX2" fmla="*/ 565150 w 1127919"/>
                <a:gd name="connsiteY2" fmla="*/ 133350 h 719931"/>
                <a:gd name="connsiteX3" fmla="*/ 781050 w 1127919"/>
                <a:gd name="connsiteY3" fmla="*/ 215900 h 719931"/>
                <a:gd name="connsiteX4" fmla="*/ 946150 w 1127919"/>
                <a:gd name="connsiteY4" fmla="*/ 311150 h 719931"/>
                <a:gd name="connsiteX5" fmla="*/ 1099344 w 1127919"/>
                <a:gd name="connsiteY5" fmla="*/ 411956 h 719931"/>
                <a:gd name="connsiteX6" fmla="*/ 1127919 w 1127919"/>
                <a:gd name="connsiteY6" fmla="*/ 516731 h 719931"/>
                <a:gd name="connsiteX7" fmla="*/ 1079500 w 1127919"/>
                <a:gd name="connsiteY7" fmla="*/ 590550 h 719931"/>
                <a:gd name="connsiteX8" fmla="*/ 819150 w 1127919"/>
                <a:gd name="connsiteY8" fmla="*/ 590550 h 719931"/>
                <a:gd name="connsiteX9" fmla="*/ 755650 w 1127919"/>
                <a:gd name="connsiteY9" fmla="*/ 628650 h 719931"/>
                <a:gd name="connsiteX10" fmla="*/ 688975 w 1127919"/>
                <a:gd name="connsiteY10" fmla="*/ 719931 h 719931"/>
                <a:gd name="connsiteX11" fmla="*/ 571500 w 1127919"/>
                <a:gd name="connsiteY11" fmla="*/ 685006 h 719931"/>
                <a:gd name="connsiteX12" fmla="*/ 461169 w 1127919"/>
                <a:gd name="connsiteY12" fmla="*/ 629444 h 719931"/>
                <a:gd name="connsiteX13" fmla="*/ 349250 w 1127919"/>
                <a:gd name="connsiteY13" fmla="*/ 626268 h 719931"/>
                <a:gd name="connsiteX14" fmla="*/ 336550 w 1127919"/>
                <a:gd name="connsiteY14" fmla="*/ 660400 h 719931"/>
                <a:gd name="connsiteX15" fmla="*/ 238125 w 1127919"/>
                <a:gd name="connsiteY15" fmla="*/ 658019 h 719931"/>
                <a:gd name="connsiteX16" fmla="*/ 141288 w 1127919"/>
                <a:gd name="connsiteY16" fmla="*/ 679450 h 719931"/>
                <a:gd name="connsiteX17" fmla="*/ 38100 w 1127919"/>
                <a:gd name="connsiteY17" fmla="*/ 666750 h 719931"/>
                <a:gd name="connsiteX18" fmla="*/ 0 w 1127919"/>
                <a:gd name="connsiteY18" fmla="*/ 641350 h 719931"/>
                <a:gd name="connsiteX19" fmla="*/ 31750 w 1127919"/>
                <a:gd name="connsiteY19" fmla="*/ 609600 h 719931"/>
                <a:gd name="connsiteX20" fmla="*/ 11113 w 1127919"/>
                <a:gd name="connsiteY20" fmla="*/ 488157 h 719931"/>
                <a:gd name="connsiteX21" fmla="*/ 30956 w 1127919"/>
                <a:gd name="connsiteY21" fmla="*/ 377032 h 719931"/>
                <a:gd name="connsiteX22" fmla="*/ 73819 w 1127919"/>
                <a:gd name="connsiteY22" fmla="*/ 273843 h 719931"/>
                <a:gd name="connsiteX23" fmla="*/ 127794 w 1127919"/>
                <a:gd name="connsiteY23" fmla="*/ 202406 h 719931"/>
                <a:gd name="connsiteX24" fmla="*/ 192881 w 1127919"/>
                <a:gd name="connsiteY24" fmla="*/ 123825 h 719931"/>
                <a:gd name="connsiteX25" fmla="*/ 266700 w 1127919"/>
                <a:gd name="connsiteY25" fmla="*/ 26986 h 719931"/>
                <a:gd name="connsiteX0" fmla="*/ 215900 w 1127919"/>
                <a:gd name="connsiteY0" fmla="*/ 0 h 719931"/>
                <a:gd name="connsiteX1" fmla="*/ 450850 w 1127919"/>
                <a:gd name="connsiteY1" fmla="*/ 76200 h 719931"/>
                <a:gd name="connsiteX2" fmla="*/ 565150 w 1127919"/>
                <a:gd name="connsiteY2" fmla="*/ 133350 h 719931"/>
                <a:gd name="connsiteX3" fmla="*/ 781050 w 1127919"/>
                <a:gd name="connsiteY3" fmla="*/ 215900 h 719931"/>
                <a:gd name="connsiteX4" fmla="*/ 946150 w 1127919"/>
                <a:gd name="connsiteY4" fmla="*/ 311150 h 719931"/>
                <a:gd name="connsiteX5" fmla="*/ 1099344 w 1127919"/>
                <a:gd name="connsiteY5" fmla="*/ 411956 h 719931"/>
                <a:gd name="connsiteX6" fmla="*/ 1127919 w 1127919"/>
                <a:gd name="connsiteY6" fmla="*/ 516731 h 719931"/>
                <a:gd name="connsiteX7" fmla="*/ 1079500 w 1127919"/>
                <a:gd name="connsiteY7" fmla="*/ 590550 h 719931"/>
                <a:gd name="connsiteX8" fmla="*/ 819150 w 1127919"/>
                <a:gd name="connsiteY8" fmla="*/ 590550 h 719931"/>
                <a:gd name="connsiteX9" fmla="*/ 755650 w 1127919"/>
                <a:gd name="connsiteY9" fmla="*/ 628650 h 719931"/>
                <a:gd name="connsiteX10" fmla="*/ 688975 w 1127919"/>
                <a:gd name="connsiteY10" fmla="*/ 719931 h 719931"/>
                <a:gd name="connsiteX11" fmla="*/ 571500 w 1127919"/>
                <a:gd name="connsiteY11" fmla="*/ 685006 h 719931"/>
                <a:gd name="connsiteX12" fmla="*/ 461169 w 1127919"/>
                <a:gd name="connsiteY12" fmla="*/ 629444 h 719931"/>
                <a:gd name="connsiteX13" fmla="*/ 349250 w 1127919"/>
                <a:gd name="connsiteY13" fmla="*/ 626268 h 719931"/>
                <a:gd name="connsiteX14" fmla="*/ 336550 w 1127919"/>
                <a:gd name="connsiteY14" fmla="*/ 660400 h 719931"/>
                <a:gd name="connsiteX15" fmla="*/ 238125 w 1127919"/>
                <a:gd name="connsiteY15" fmla="*/ 658019 h 719931"/>
                <a:gd name="connsiteX16" fmla="*/ 141288 w 1127919"/>
                <a:gd name="connsiteY16" fmla="*/ 679450 h 719931"/>
                <a:gd name="connsiteX17" fmla="*/ 38100 w 1127919"/>
                <a:gd name="connsiteY17" fmla="*/ 666750 h 719931"/>
                <a:gd name="connsiteX18" fmla="*/ 0 w 1127919"/>
                <a:gd name="connsiteY18" fmla="*/ 641350 h 719931"/>
                <a:gd name="connsiteX19" fmla="*/ 31750 w 1127919"/>
                <a:gd name="connsiteY19" fmla="*/ 609600 h 719931"/>
                <a:gd name="connsiteX20" fmla="*/ 11113 w 1127919"/>
                <a:gd name="connsiteY20" fmla="*/ 488157 h 719931"/>
                <a:gd name="connsiteX21" fmla="*/ 30956 w 1127919"/>
                <a:gd name="connsiteY21" fmla="*/ 377032 h 719931"/>
                <a:gd name="connsiteX22" fmla="*/ 73819 w 1127919"/>
                <a:gd name="connsiteY22" fmla="*/ 273843 h 719931"/>
                <a:gd name="connsiteX23" fmla="*/ 127794 w 1127919"/>
                <a:gd name="connsiteY23" fmla="*/ 202406 h 719931"/>
                <a:gd name="connsiteX24" fmla="*/ 192881 w 1127919"/>
                <a:gd name="connsiteY24" fmla="*/ 123825 h 719931"/>
                <a:gd name="connsiteX25" fmla="*/ 292893 w 1127919"/>
                <a:gd name="connsiteY25" fmla="*/ 60323 h 719931"/>
                <a:gd name="connsiteX0" fmla="*/ 215900 w 1127919"/>
                <a:gd name="connsiteY0" fmla="*/ 0 h 719931"/>
                <a:gd name="connsiteX1" fmla="*/ 453232 w 1127919"/>
                <a:gd name="connsiteY1" fmla="*/ 90487 h 719931"/>
                <a:gd name="connsiteX2" fmla="*/ 565150 w 1127919"/>
                <a:gd name="connsiteY2" fmla="*/ 133350 h 719931"/>
                <a:gd name="connsiteX3" fmla="*/ 781050 w 1127919"/>
                <a:gd name="connsiteY3" fmla="*/ 215900 h 719931"/>
                <a:gd name="connsiteX4" fmla="*/ 946150 w 1127919"/>
                <a:gd name="connsiteY4" fmla="*/ 311150 h 719931"/>
                <a:gd name="connsiteX5" fmla="*/ 1099344 w 1127919"/>
                <a:gd name="connsiteY5" fmla="*/ 411956 h 719931"/>
                <a:gd name="connsiteX6" fmla="*/ 1127919 w 1127919"/>
                <a:gd name="connsiteY6" fmla="*/ 516731 h 719931"/>
                <a:gd name="connsiteX7" fmla="*/ 1079500 w 1127919"/>
                <a:gd name="connsiteY7" fmla="*/ 590550 h 719931"/>
                <a:gd name="connsiteX8" fmla="*/ 819150 w 1127919"/>
                <a:gd name="connsiteY8" fmla="*/ 590550 h 719931"/>
                <a:gd name="connsiteX9" fmla="*/ 755650 w 1127919"/>
                <a:gd name="connsiteY9" fmla="*/ 628650 h 719931"/>
                <a:gd name="connsiteX10" fmla="*/ 688975 w 1127919"/>
                <a:gd name="connsiteY10" fmla="*/ 719931 h 719931"/>
                <a:gd name="connsiteX11" fmla="*/ 571500 w 1127919"/>
                <a:gd name="connsiteY11" fmla="*/ 685006 h 719931"/>
                <a:gd name="connsiteX12" fmla="*/ 461169 w 1127919"/>
                <a:gd name="connsiteY12" fmla="*/ 629444 h 719931"/>
                <a:gd name="connsiteX13" fmla="*/ 349250 w 1127919"/>
                <a:gd name="connsiteY13" fmla="*/ 626268 h 719931"/>
                <a:gd name="connsiteX14" fmla="*/ 336550 w 1127919"/>
                <a:gd name="connsiteY14" fmla="*/ 660400 h 719931"/>
                <a:gd name="connsiteX15" fmla="*/ 238125 w 1127919"/>
                <a:gd name="connsiteY15" fmla="*/ 658019 h 719931"/>
                <a:gd name="connsiteX16" fmla="*/ 141288 w 1127919"/>
                <a:gd name="connsiteY16" fmla="*/ 679450 h 719931"/>
                <a:gd name="connsiteX17" fmla="*/ 38100 w 1127919"/>
                <a:gd name="connsiteY17" fmla="*/ 666750 h 719931"/>
                <a:gd name="connsiteX18" fmla="*/ 0 w 1127919"/>
                <a:gd name="connsiteY18" fmla="*/ 641350 h 719931"/>
                <a:gd name="connsiteX19" fmla="*/ 31750 w 1127919"/>
                <a:gd name="connsiteY19" fmla="*/ 609600 h 719931"/>
                <a:gd name="connsiteX20" fmla="*/ 11113 w 1127919"/>
                <a:gd name="connsiteY20" fmla="*/ 488157 h 719931"/>
                <a:gd name="connsiteX21" fmla="*/ 30956 w 1127919"/>
                <a:gd name="connsiteY21" fmla="*/ 377032 h 719931"/>
                <a:gd name="connsiteX22" fmla="*/ 73819 w 1127919"/>
                <a:gd name="connsiteY22" fmla="*/ 273843 h 719931"/>
                <a:gd name="connsiteX23" fmla="*/ 127794 w 1127919"/>
                <a:gd name="connsiteY23" fmla="*/ 202406 h 719931"/>
                <a:gd name="connsiteX24" fmla="*/ 192881 w 1127919"/>
                <a:gd name="connsiteY24" fmla="*/ 123825 h 719931"/>
                <a:gd name="connsiteX25" fmla="*/ 292893 w 1127919"/>
                <a:gd name="connsiteY25" fmla="*/ 60323 h 719931"/>
                <a:gd name="connsiteX0" fmla="*/ 337344 w 1127919"/>
                <a:gd name="connsiteY0" fmla="*/ 0 h 660399"/>
                <a:gd name="connsiteX1" fmla="*/ 453232 w 1127919"/>
                <a:gd name="connsiteY1" fmla="*/ 30955 h 660399"/>
                <a:gd name="connsiteX2" fmla="*/ 565150 w 1127919"/>
                <a:gd name="connsiteY2" fmla="*/ 73818 h 660399"/>
                <a:gd name="connsiteX3" fmla="*/ 781050 w 1127919"/>
                <a:gd name="connsiteY3" fmla="*/ 156368 h 660399"/>
                <a:gd name="connsiteX4" fmla="*/ 946150 w 1127919"/>
                <a:gd name="connsiteY4" fmla="*/ 251618 h 660399"/>
                <a:gd name="connsiteX5" fmla="*/ 1099344 w 1127919"/>
                <a:gd name="connsiteY5" fmla="*/ 352424 h 660399"/>
                <a:gd name="connsiteX6" fmla="*/ 1127919 w 1127919"/>
                <a:gd name="connsiteY6" fmla="*/ 457199 h 660399"/>
                <a:gd name="connsiteX7" fmla="*/ 1079500 w 1127919"/>
                <a:gd name="connsiteY7" fmla="*/ 531018 h 660399"/>
                <a:gd name="connsiteX8" fmla="*/ 819150 w 1127919"/>
                <a:gd name="connsiteY8" fmla="*/ 531018 h 660399"/>
                <a:gd name="connsiteX9" fmla="*/ 755650 w 1127919"/>
                <a:gd name="connsiteY9" fmla="*/ 569118 h 660399"/>
                <a:gd name="connsiteX10" fmla="*/ 688975 w 1127919"/>
                <a:gd name="connsiteY10" fmla="*/ 660399 h 660399"/>
                <a:gd name="connsiteX11" fmla="*/ 571500 w 1127919"/>
                <a:gd name="connsiteY11" fmla="*/ 625474 h 660399"/>
                <a:gd name="connsiteX12" fmla="*/ 461169 w 1127919"/>
                <a:gd name="connsiteY12" fmla="*/ 569912 h 660399"/>
                <a:gd name="connsiteX13" fmla="*/ 349250 w 1127919"/>
                <a:gd name="connsiteY13" fmla="*/ 566736 h 660399"/>
                <a:gd name="connsiteX14" fmla="*/ 336550 w 1127919"/>
                <a:gd name="connsiteY14" fmla="*/ 600868 h 660399"/>
                <a:gd name="connsiteX15" fmla="*/ 238125 w 1127919"/>
                <a:gd name="connsiteY15" fmla="*/ 598487 h 660399"/>
                <a:gd name="connsiteX16" fmla="*/ 141288 w 1127919"/>
                <a:gd name="connsiteY16" fmla="*/ 619918 h 660399"/>
                <a:gd name="connsiteX17" fmla="*/ 38100 w 1127919"/>
                <a:gd name="connsiteY17" fmla="*/ 607218 h 660399"/>
                <a:gd name="connsiteX18" fmla="*/ 0 w 1127919"/>
                <a:gd name="connsiteY18" fmla="*/ 581818 h 660399"/>
                <a:gd name="connsiteX19" fmla="*/ 31750 w 1127919"/>
                <a:gd name="connsiteY19" fmla="*/ 550068 h 660399"/>
                <a:gd name="connsiteX20" fmla="*/ 11113 w 1127919"/>
                <a:gd name="connsiteY20" fmla="*/ 428625 h 660399"/>
                <a:gd name="connsiteX21" fmla="*/ 30956 w 1127919"/>
                <a:gd name="connsiteY21" fmla="*/ 317500 h 660399"/>
                <a:gd name="connsiteX22" fmla="*/ 73819 w 1127919"/>
                <a:gd name="connsiteY22" fmla="*/ 214311 h 660399"/>
                <a:gd name="connsiteX23" fmla="*/ 127794 w 1127919"/>
                <a:gd name="connsiteY23" fmla="*/ 142874 h 660399"/>
                <a:gd name="connsiteX24" fmla="*/ 192881 w 1127919"/>
                <a:gd name="connsiteY24" fmla="*/ 64293 h 660399"/>
                <a:gd name="connsiteX25" fmla="*/ 292893 w 1127919"/>
                <a:gd name="connsiteY25" fmla="*/ 791 h 660399"/>
                <a:gd name="connsiteX0" fmla="*/ 337344 w 1127919"/>
                <a:gd name="connsiteY0" fmla="*/ 0 h 660399"/>
                <a:gd name="connsiteX1" fmla="*/ 453232 w 1127919"/>
                <a:gd name="connsiteY1" fmla="*/ 30955 h 660399"/>
                <a:gd name="connsiteX2" fmla="*/ 565150 w 1127919"/>
                <a:gd name="connsiteY2" fmla="*/ 73818 h 660399"/>
                <a:gd name="connsiteX3" fmla="*/ 762000 w 1127919"/>
                <a:gd name="connsiteY3" fmla="*/ 192087 h 660399"/>
                <a:gd name="connsiteX4" fmla="*/ 946150 w 1127919"/>
                <a:gd name="connsiteY4" fmla="*/ 251618 h 660399"/>
                <a:gd name="connsiteX5" fmla="*/ 1099344 w 1127919"/>
                <a:gd name="connsiteY5" fmla="*/ 352424 h 660399"/>
                <a:gd name="connsiteX6" fmla="*/ 1127919 w 1127919"/>
                <a:gd name="connsiteY6" fmla="*/ 457199 h 660399"/>
                <a:gd name="connsiteX7" fmla="*/ 1079500 w 1127919"/>
                <a:gd name="connsiteY7" fmla="*/ 531018 h 660399"/>
                <a:gd name="connsiteX8" fmla="*/ 819150 w 1127919"/>
                <a:gd name="connsiteY8" fmla="*/ 531018 h 660399"/>
                <a:gd name="connsiteX9" fmla="*/ 755650 w 1127919"/>
                <a:gd name="connsiteY9" fmla="*/ 569118 h 660399"/>
                <a:gd name="connsiteX10" fmla="*/ 688975 w 1127919"/>
                <a:gd name="connsiteY10" fmla="*/ 660399 h 660399"/>
                <a:gd name="connsiteX11" fmla="*/ 571500 w 1127919"/>
                <a:gd name="connsiteY11" fmla="*/ 625474 h 660399"/>
                <a:gd name="connsiteX12" fmla="*/ 461169 w 1127919"/>
                <a:gd name="connsiteY12" fmla="*/ 569912 h 660399"/>
                <a:gd name="connsiteX13" fmla="*/ 349250 w 1127919"/>
                <a:gd name="connsiteY13" fmla="*/ 566736 h 660399"/>
                <a:gd name="connsiteX14" fmla="*/ 336550 w 1127919"/>
                <a:gd name="connsiteY14" fmla="*/ 600868 h 660399"/>
                <a:gd name="connsiteX15" fmla="*/ 238125 w 1127919"/>
                <a:gd name="connsiteY15" fmla="*/ 598487 h 660399"/>
                <a:gd name="connsiteX16" fmla="*/ 141288 w 1127919"/>
                <a:gd name="connsiteY16" fmla="*/ 619918 h 660399"/>
                <a:gd name="connsiteX17" fmla="*/ 38100 w 1127919"/>
                <a:gd name="connsiteY17" fmla="*/ 607218 h 660399"/>
                <a:gd name="connsiteX18" fmla="*/ 0 w 1127919"/>
                <a:gd name="connsiteY18" fmla="*/ 581818 h 660399"/>
                <a:gd name="connsiteX19" fmla="*/ 31750 w 1127919"/>
                <a:gd name="connsiteY19" fmla="*/ 550068 h 660399"/>
                <a:gd name="connsiteX20" fmla="*/ 11113 w 1127919"/>
                <a:gd name="connsiteY20" fmla="*/ 428625 h 660399"/>
                <a:gd name="connsiteX21" fmla="*/ 30956 w 1127919"/>
                <a:gd name="connsiteY21" fmla="*/ 317500 h 660399"/>
                <a:gd name="connsiteX22" fmla="*/ 73819 w 1127919"/>
                <a:gd name="connsiteY22" fmla="*/ 214311 h 660399"/>
                <a:gd name="connsiteX23" fmla="*/ 127794 w 1127919"/>
                <a:gd name="connsiteY23" fmla="*/ 142874 h 660399"/>
                <a:gd name="connsiteX24" fmla="*/ 192881 w 1127919"/>
                <a:gd name="connsiteY24" fmla="*/ 64293 h 660399"/>
                <a:gd name="connsiteX25" fmla="*/ 292893 w 1127919"/>
                <a:gd name="connsiteY25" fmla="*/ 791 h 660399"/>
                <a:gd name="connsiteX0" fmla="*/ 337344 w 1127919"/>
                <a:gd name="connsiteY0" fmla="*/ 0 h 660399"/>
                <a:gd name="connsiteX1" fmla="*/ 453232 w 1127919"/>
                <a:gd name="connsiteY1" fmla="*/ 30955 h 660399"/>
                <a:gd name="connsiteX2" fmla="*/ 565150 w 1127919"/>
                <a:gd name="connsiteY2" fmla="*/ 73818 h 660399"/>
                <a:gd name="connsiteX3" fmla="*/ 762000 w 1127919"/>
                <a:gd name="connsiteY3" fmla="*/ 192087 h 660399"/>
                <a:gd name="connsiteX4" fmla="*/ 934244 w 1127919"/>
                <a:gd name="connsiteY4" fmla="*/ 306387 h 660399"/>
                <a:gd name="connsiteX5" fmla="*/ 1099344 w 1127919"/>
                <a:gd name="connsiteY5" fmla="*/ 352424 h 660399"/>
                <a:gd name="connsiteX6" fmla="*/ 1127919 w 1127919"/>
                <a:gd name="connsiteY6" fmla="*/ 457199 h 660399"/>
                <a:gd name="connsiteX7" fmla="*/ 1079500 w 1127919"/>
                <a:gd name="connsiteY7" fmla="*/ 531018 h 660399"/>
                <a:gd name="connsiteX8" fmla="*/ 819150 w 1127919"/>
                <a:gd name="connsiteY8" fmla="*/ 531018 h 660399"/>
                <a:gd name="connsiteX9" fmla="*/ 755650 w 1127919"/>
                <a:gd name="connsiteY9" fmla="*/ 569118 h 660399"/>
                <a:gd name="connsiteX10" fmla="*/ 688975 w 1127919"/>
                <a:gd name="connsiteY10" fmla="*/ 660399 h 660399"/>
                <a:gd name="connsiteX11" fmla="*/ 571500 w 1127919"/>
                <a:gd name="connsiteY11" fmla="*/ 625474 h 660399"/>
                <a:gd name="connsiteX12" fmla="*/ 461169 w 1127919"/>
                <a:gd name="connsiteY12" fmla="*/ 569912 h 660399"/>
                <a:gd name="connsiteX13" fmla="*/ 349250 w 1127919"/>
                <a:gd name="connsiteY13" fmla="*/ 566736 h 660399"/>
                <a:gd name="connsiteX14" fmla="*/ 336550 w 1127919"/>
                <a:gd name="connsiteY14" fmla="*/ 600868 h 660399"/>
                <a:gd name="connsiteX15" fmla="*/ 238125 w 1127919"/>
                <a:gd name="connsiteY15" fmla="*/ 598487 h 660399"/>
                <a:gd name="connsiteX16" fmla="*/ 141288 w 1127919"/>
                <a:gd name="connsiteY16" fmla="*/ 619918 h 660399"/>
                <a:gd name="connsiteX17" fmla="*/ 38100 w 1127919"/>
                <a:gd name="connsiteY17" fmla="*/ 607218 h 660399"/>
                <a:gd name="connsiteX18" fmla="*/ 0 w 1127919"/>
                <a:gd name="connsiteY18" fmla="*/ 581818 h 660399"/>
                <a:gd name="connsiteX19" fmla="*/ 31750 w 1127919"/>
                <a:gd name="connsiteY19" fmla="*/ 550068 h 660399"/>
                <a:gd name="connsiteX20" fmla="*/ 11113 w 1127919"/>
                <a:gd name="connsiteY20" fmla="*/ 428625 h 660399"/>
                <a:gd name="connsiteX21" fmla="*/ 30956 w 1127919"/>
                <a:gd name="connsiteY21" fmla="*/ 317500 h 660399"/>
                <a:gd name="connsiteX22" fmla="*/ 73819 w 1127919"/>
                <a:gd name="connsiteY22" fmla="*/ 214311 h 660399"/>
                <a:gd name="connsiteX23" fmla="*/ 127794 w 1127919"/>
                <a:gd name="connsiteY23" fmla="*/ 142874 h 660399"/>
                <a:gd name="connsiteX24" fmla="*/ 192881 w 1127919"/>
                <a:gd name="connsiteY24" fmla="*/ 64293 h 660399"/>
                <a:gd name="connsiteX25" fmla="*/ 292893 w 1127919"/>
                <a:gd name="connsiteY25" fmla="*/ 791 h 660399"/>
                <a:gd name="connsiteX0" fmla="*/ 337344 w 1144588"/>
                <a:gd name="connsiteY0" fmla="*/ 0 h 660399"/>
                <a:gd name="connsiteX1" fmla="*/ 453232 w 1144588"/>
                <a:gd name="connsiteY1" fmla="*/ 30955 h 660399"/>
                <a:gd name="connsiteX2" fmla="*/ 565150 w 1144588"/>
                <a:gd name="connsiteY2" fmla="*/ 73818 h 660399"/>
                <a:gd name="connsiteX3" fmla="*/ 762000 w 1144588"/>
                <a:gd name="connsiteY3" fmla="*/ 192087 h 660399"/>
                <a:gd name="connsiteX4" fmla="*/ 934244 w 1144588"/>
                <a:gd name="connsiteY4" fmla="*/ 306387 h 660399"/>
                <a:gd name="connsiteX5" fmla="*/ 1144588 w 1144588"/>
                <a:gd name="connsiteY5" fmla="*/ 380999 h 660399"/>
                <a:gd name="connsiteX6" fmla="*/ 1127919 w 1144588"/>
                <a:gd name="connsiteY6" fmla="*/ 457199 h 660399"/>
                <a:gd name="connsiteX7" fmla="*/ 1079500 w 1144588"/>
                <a:gd name="connsiteY7" fmla="*/ 531018 h 660399"/>
                <a:gd name="connsiteX8" fmla="*/ 819150 w 1144588"/>
                <a:gd name="connsiteY8" fmla="*/ 531018 h 660399"/>
                <a:gd name="connsiteX9" fmla="*/ 755650 w 1144588"/>
                <a:gd name="connsiteY9" fmla="*/ 569118 h 660399"/>
                <a:gd name="connsiteX10" fmla="*/ 688975 w 1144588"/>
                <a:gd name="connsiteY10" fmla="*/ 660399 h 660399"/>
                <a:gd name="connsiteX11" fmla="*/ 571500 w 1144588"/>
                <a:gd name="connsiteY11" fmla="*/ 625474 h 660399"/>
                <a:gd name="connsiteX12" fmla="*/ 461169 w 1144588"/>
                <a:gd name="connsiteY12" fmla="*/ 569912 h 660399"/>
                <a:gd name="connsiteX13" fmla="*/ 349250 w 1144588"/>
                <a:gd name="connsiteY13" fmla="*/ 566736 h 660399"/>
                <a:gd name="connsiteX14" fmla="*/ 336550 w 1144588"/>
                <a:gd name="connsiteY14" fmla="*/ 600868 h 660399"/>
                <a:gd name="connsiteX15" fmla="*/ 238125 w 1144588"/>
                <a:gd name="connsiteY15" fmla="*/ 598487 h 660399"/>
                <a:gd name="connsiteX16" fmla="*/ 141288 w 1144588"/>
                <a:gd name="connsiteY16" fmla="*/ 619918 h 660399"/>
                <a:gd name="connsiteX17" fmla="*/ 38100 w 1144588"/>
                <a:gd name="connsiteY17" fmla="*/ 607218 h 660399"/>
                <a:gd name="connsiteX18" fmla="*/ 0 w 1144588"/>
                <a:gd name="connsiteY18" fmla="*/ 581818 h 660399"/>
                <a:gd name="connsiteX19" fmla="*/ 31750 w 1144588"/>
                <a:gd name="connsiteY19" fmla="*/ 550068 h 660399"/>
                <a:gd name="connsiteX20" fmla="*/ 11113 w 1144588"/>
                <a:gd name="connsiteY20" fmla="*/ 428625 h 660399"/>
                <a:gd name="connsiteX21" fmla="*/ 30956 w 1144588"/>
                <a:gd name="connsiteY21" fmla="*/ 317500 h 660399"/>
                <a:gd name="connsiteX22" fmla="*/ 73819 w 1144588"/>
                <a:gd name="connsiteY22" fmla="*/ 214311 h 660399"/>
                <a:gd name="connsiteX23" fmla="*/ 127794 w 1144588"/>
                <a:gd name="connsiteY23" fmla="*/ 142874 h 660399"/>
                <a:gd name="connsiteX24" fmla="*/ 192881 w 1144588"/>
                <a:gd name="connsiteY24" fmla="*/ 64293 h 660399"/>
                <a:gd name="connsiteX25" fmla="*/ 292893 w 1144588"/>
                <a:gd name="connsiteY25" fmla="*/ 791 h 660399"/>
                <a:gd name="connsiteX0" fmla="*/ 337344 w 1144588"/>
                <a:gd name="connsiteY0" fmla="*/ 0 h 660399"/>
                <a:gd name="connsiteX1" fmla="*/ 453232 w 1144588"/>
                <a:gd name="connsiteY1" fmla="*/ 30955 h 660399"/>
                <a:gd name="connsiteX2" fmla="*/ 565150 w 1144588"/>
                <a:gd name="connsiteY2" fmla="*/ 73818 h 660399"/>
                <a:gd name="connsiteX3" fmla="*/ 762000 w 1144588"/>
                <a:gd name="connsiteY3" fmla="*/ 192087 h 660399"/>
                <a:gd name="connsiteX4" fmla="*/ 934244 w 1144588"/>
                <a:gd name="connsiteY4" fmla="*/ 306387 h 660399"/>
                <a:gd name="connsiteX5" fmla="*/ 1144588 w 1144588"/>
                <a:gd name="connsiteY5" fmla="*/ 380999 h 660399"/>
                <a:gd name="connsiteX6" fmla="*/ 1127919 w 1144588"/>
                <a:gd name="connsiteY6" fmla="*/ 457199 h 660399"/>
                <a:gd name="connsiteX7" fmla="*/ 1079500 w 1144588"/>
                <a:gd name="connsiteY7" fmla="*/ 531018 h 660399"/>
                <a:gd name="connsiteX8" fmla="*/ 819150 w 1144588"/>
                <a:gd name="connsiteY8" fmla="*/ 531018 h 660399"/>
                <a:gd name="connsiteX9" fmla="*/ 755650 w 1144588"/>
                <a:gd name="connsiteY9" fmla="*/ 569118 h 660399"/>
                <a:gd name="connsiteX10" fmla="*/ 688975 w 1144588"/>
                <a:gd name="connsiteY10" fmla="*/ 660399 h 660399"/>
                <a:gd name="connsiteX11" fmla="*/ 571500 w 1144588"/>
                <a:gd name="connsiteY11" fmla="*/ 625474 h 660399"/>
                <a:gd name="connsiteX12" fmla="*/ 461169 w 1144588"/>
                <a:gd name="connsiteY12" fmla="*/ 569912 h 660399"/>
                <a:gd name="connsiteX13" fmla="*/ 349250 w 1144588"/>
                <a:gd name="connsiteY13" fmla="*/ 566736 h 660399"/>
                <a:gd name="connsiteX14" fmla="*/ 336550 w 1144588"/>
                <a:gd name="connsiteY14" fmla="*/ 600868 h 660399"/>
                <a:gd name="connsiteX15" fmla="*/ 223838 w 1144588"/>
                <a:gd name="connsiteY15" fmla="*/ 619918 h 660399"/>
                <a:gd name="connsiteX16" fmla="*/ 141288 w 1144588"/>
                <a:gd name="connsiteY16" fmla="*/ 619918 h 660399"/>
                <a:gd name="connsiteX17" fmla="*/ 38100 w 1144588"/>
                <a:gd name="connsiteY17" fmla="*/ 607218 h 660399"/>
                <a:gd name="connsiteX18" fmla="*/ 0 w 1144588"/>
                <a:gd name="connsiteY18" fmla="*/ 581818 h 660399"/>
                <a:gd name="connsiteX19" fmla="*/ 31750 w 1144588"/>
                <a:gd name="connsiteY19" fmla="*/ 550068 h 660399"/>
                <a:gd name="connsiteX20" fmla="*/ 11113 w 1144588"/>
                <a:gd name="connsiteY20" fmla="*/ 428625 h 660399"/>
                <a:gd name="connsiteX21" fmla="*/ 30956 w 1144588"/>
                <a:gd name="connsiteY21" fmla="*/ 317500 h 660399"/>
                <a:gd name="connsiteX22" fmla="*/ 73819 w 1144588"/>
                <a:gd name="connsiteY22" fmla="*/ 214311 h 660399"/>
                <a:gd name="connsiteX23" fmla="*/ 127794 w 1144588"/>
                <a:gd name="connsiteY23" fmla="*/ 142874 h 660399"/>
                <a:gd name="connsiteX24" fmla="*/ 192881 w 1144588"/>
                <a:gd name="connsiteY24" fmla="*/ 64293 h 660399"/>
                <a:gd name="connsiteX25" fmla="*/ 292893 w 1144588"/>
                <a:gd name="connsiteY25" fmla="*/ 791 h 660399"/>
                <a:gd name="connsiteX0" fmla="*/ 337344 w 1144588"/>
                <a:gd name="connsiteY0" fmla="*/ 0 h 669924"/>
                <a:gd name="connsiteX1" fmla="*/ 453232 w 1144588"/>
                <a:gd name="connsiteY1" fmla="*/ 30955 h 669924"/>
                <a:gd name="connsiteX2" fmla="*/ 565150 w 1144588"/>
                <a:gd name="connsiteY2" fmla="*/ 73818 h 669924"/>
                <a:gd name="connsiteX3" fmla="*/ 762000 w 1144588"/>
                <a:gd name="connsiteY3" fmla="*/ 192087 h 669924"/>
                <a:gd name="connsiteX4" fmla="*/ 934244 w 1144588"/>
                <a:gd name="connsiteY4" fmla="*/ 306387 h 669924"/>
                <a:gd name="connsiteX5" fmla="*/ 1144588 w 1144588"/>
                <a:gd name="connsiteY5" fmla="*/ 380999 h 669924"/>
                <a:gd name="connsiteX6" fmla="*/ 1127919 w 1144588"/>
                <a:gd name="connsiteY6" fmla="*/ 457199 h 669924"/>
                <a:gd name="connsiteX7" fmla="*/ 1079500 w 1144588"/>
                <a:gd name="connsiteY7" fmla="*/ 531018 h 669924"/>
                <a:gd name="connsiteX8" fmla="*/ 819150 w 1144588"/>
                <a:gd name="connsiteY8" fmla="*/ 531018 h 669924"/>
                <a:gd name="connsiteX9" fmla="*/ 755650 w 1144588"/>
                <a:gd name="connsiteY9" fmla="*/ 569118 h 669924"/>
                <a:gd name="connsiteX10" fmla="*/ 688975 w 1144588"/>
                <a:gd name="connsiteY10" fmla="*/ 660399 h 669924"/>
                <a:gd name="connsiteX11" fmla="*/ 571500 w 1144588"/>
                <a:gd name="connsiteY11" fmla="*/ 625474 h 669924"/>
                <a:gd name="connsiteX12" fmla="*/ 461169 w 1144588"/>
                <a:gd name="connsiteY12" fmla="*/ 569912 h 669924"/>
                <a:gd name="connsiteX13" fmla="*/ 349250 w 1144588"/>
                <a:gd name="connsiteY13" fmla="*/ 566736 h 669924"/>
                <a:gd name="connsiteX14" fmla="*/ 336550 w 1144588"/>
                <a:gd name="connsiteY14" fmla="*/ 600868 h 669924"/>
                <a:gd name="connsiteX15" fmla="*/ 223838 w 1144588"/>
                <a:gd name="connsiteY15" fmla="*/ 619918 h 669924"/>
                <a:gd name="connsiteX16" fmla="*/ 153194 w 1144588"/>
                <a:gd name="connsiteY16" fmla="*/ 669924 h 669924"/>
                <a:gd name="connsiteX17" fmla="*/ 38100 w 1144588"/>
                <a:gd name="connsiteY17" fmla="*/ 607218 h 669924"/>
                <a:gd name="connsiteX18" fmla="*/ 0 w 1144588"/>
                <a:gd name="connsiteY18" fmla="*/ 581818 h 669924"/>
                <a:gd name="connsiteX19" fmla="*/ 31750 w 1144588"/>
                <a:gd name="connsiteY19" fmla="*/ 550068 h 669924"/>
                <a:gd name="connsiteX20" fmla="*/ 11113 w 1144588"/>
                <a:gd name="connsiteY20" fmla="*/ 428625 h 669924"/>
                <a:gd name="connsiteX21" fmla="*/ 30956 w 1144588"/>
                <a:gd name="connsiteY21" fmla="*/ 317500 h 669924"/>
                <a:gd name="connsiteX22" fmla="*/ 73819 w 1144588"/>
                <a:gd name="connsiteY22" fmla="*/ 214311 h 669924"/>
                <a:gd name="connsiteX23" fmla="*/ 127794 w 1144588"/>
                <a:gd name="connsiteY23" fmla="*/ 142874 h 669924"/>
                <a:gd name="connsiteX24" fmla="*/ 192881 w 1144588"/>
                <a:gd name="connsiteY24" fmla="*/ 64293 h 669924"/>
                <a:gd name="connsiteX25" fmla="*/ 292893 w 1144588"/>
                <a:gd name="connsiteY25" fmla="*/ 791 h 669924"/>
                <a:gd name="connsiteX0" fmla="*/ 337344 w 1144588"/>
                <a:gd name="connsiteY0" fmla="*/ 0 h 753268"/>
                <a:gd name="connsiteX1" fmla="*/ 453232 w 1144588"/>
                <a:gd name="connsiteY1" fmla="*/ 30955 h 753268"/>
                <a:gd name="connsiteX2" fmla="*/ 565150 w 1144588"/>
                <a:gd name="connsiteY2" fmla="*/ 73818 h 753268"/>
                <a:gd name="connsiteX3" fmla="*/ 762000 w 1144588"/>
                <a:gd name="connsiteY3" fmla="*/ 192087 h 753268"/>
                <a:gd name="connsiteX4" fmla="*/ 934244 w 1144588"/>
                <a:gd name="connsiteY4" fmla="*/ 306387 h 753268"/>
                <a:gd name="connsiteX5" fmla="*/ 1144588 w 1144588"/>
                <a:gd name="connsiteY5" fmla="*/ 380999 h 753268"/>
                <a:gd name="connsiteX6" fmla="*/ 1127919 w 1144588"/>
                <a:gd name="connsiteY6" fmla="*/ 457199 h 753268"/>
                <a:gd name="connsiteX7" fmla="*/ 1079500 w 1144588"/>
                <a:gd name="connsiteY7" fmla="*/ 531018 h 753268"/>
                <a:gd name="connsiteX8" fmla="*/ 819150 w 1144588"/>
                <a:gd name="connsiteY8" fmla="*/ 531018 h 753268"/>
                <a:gd name="connsiteX9" fmla="*/ 755650 w 1144588"/>
                <a:gd name="connsiteY9" fmla="*/ 569118 h 753268"/>
                <a:gd name="connsiteX10" fmla="*/ 688975 w 1144588"/>
                <a:gd name="connsiteY10" fmla="*/ 660399 h 753268"/>
                <a:gd name="connsiteX11" fmla="*/ 571500 w 1144588"/>
                <a:gd name="connsiteY11" fmla="*/ 625474 h 753268"/>
                <a:gd name="connsiteX12" fmla="*/ 461169 w 1144588"/>
                <a:gd name="connsiteY12" fmla="*/ 569912 h 753268"/>
                <a:gd name="connsiteX13" fmla="*/ 349250 w 1144588"/>
                <a:gd name="connsiteY13" fmla="*/ 566736 h 753268"/>
                <a:gd name="connsiteX14" fmla="*/ 336550 w 1144588"/>
                <a:gd name="connsiteY14" fmla="*/ 600868 h 753268"/>
                <a:gd name="connsiteX15" fmla="*/ 183356 w 1144588"/>
                <a:gd name="connsiteY15" fmla="*/ 753268 h 753268"/>
                <a:gd name="connsiteX16" fmla="*/ 153194 w 1144588"/>
                <a:gd name="connsiteY16" fmla="*/ 669924 h 753268"/>
                <a:gd name="connsiteX17" fmla="*/ 38100 w 1144588"/>
                <a:gd name="connsiteY17" fmla="*/ 607218 h 753268"/>
                <a:gd name="connsiteX18" fmla="*/ 0 w 1144588"/>
                <a:gd name="connsiteY18" fmla="*/ 581818 h 753268"/>
                <a:gd name="connsiteX19" fmla="*/ 31750 w 1144588"/>
                <a:gd name="connsiteY19" fmla="*/ 550068 h 753268"/>
                <a:gd name="connsiteX20" fmla="*/ 11113 w 1144588"/>
                <a:gd name="connsiteY20" fmla="*/ 428625 h 753268"/>
                <a:gd name="connsiteX21" fmla="*/ 30956 w 1144588"/>
                <a:gd name="connsiteY21" fmla="*/ 317500 h 753268"/>
                <a:gd name="connsiteX22" fmla="*/ 73819 w 1144588"/>
                <a:gd name="connsiteY22" fmla="*/ 214311 h 753268"/>
                <a:gd name="connsiteX23" fmla="*/ 127794 w 1144588"/>
                <a:gd name="connsiteY23" fmla="*/ 142874 h 753268"/>
                <a:gd name="connsiteX24" fmla="*/ 192881 w 1144588"/>
                <a:gd name="connsiteY24" fmla="*/ 64293 h 753268"/>
                <a:gd name="connsiteX25" fmla="*/ 292893 w 1144588"/>
                <a:gd name="connsiteY25" fmla="*/ 791 h 753268"/>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61169 w 1144588"/>
                <a:gd name="connsiteY12" fmla="*/ 569912 h 793749"/>
                <a:gd name="connsiteX13" fmla="*/ 349250 w 1144588"/>
                <a:gd name="connsiteY13" fmla="*/ 566736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61169 w 1144588"/>
                <a:gd name="connsiteY12" fmla="*/ 569912 h 793749"/>
                <a:gd name="connsiteX13" fmla="*/ 349250 w 1144588"/>
                <a:gd name="connsiteY13" fmla="*/ 566736 h 793749"/>
                <a:gd name="connsiteX14" fmla="*/ 404719 w 1144588"/>
                <a:gd name="connsiteY14" fmla="*/ 664513 h 793749"/>
                <a:gd name="connsiteX15" fmla="*/ 317500 w 1144588"/>
                <a:gd name="connsiteY15" fmla="*/ 793749 h 793749"/>
                <a:gd name="connsiteX16" fmla="*/ 183356 w 1144588"/>
                <a:gd name="connsiteY16" fmla="*/ 753268 h 793749"/>
                <a:gd name="connsiteX17" fmla="*/ 153194 w 1144588"/>
                <a:gd name="connsiteY17" fmla="*/ 669924 h 793749"/>
                <a:gd name="connsiteX18" fmla="*/ 38100 w 1144588"/>
                <a:gd name="connsiteY18" fmla="*/ 607218 h 793749"/>
                <a:gd name="connsiteX19" fmla="*/ 0 w 1144588"/>
                <a:gd name="connsiteY19" fmla="*/ 581818 h 793749"/>
                <a:gd name="connsiteX20" fmla="*/ 31750 w 1144588"/>
                <a:gd name="connsiteY20" fmla="*/ 550068 h 793749"/>
                <a:gd name="connsiteX21" fmla="*/ 11113 w 1144588"/>
                <a:gd name="connsiteY21" fmla="*/ 428625 h 793749"/>
                <a:gd name="connsiteX22" fmla="*/ 30956 w 1144588"/>
                <a:gd name="connsiteY22" fmla="*/ 317500 h 793749"/>
                <a:gd name="connsiteX23" fmla="*/ 73819 w 1144588"/>
                <a:gd name="connsiteY23" fmla="*/ 214311 h 793749"/>
                <a:gd name="connsiteX24" fmla="*/ 127794 w 1144588"/>
                <a:gd name="connsiteY24" fmla="*/ 142874 h 793749"/>
                <a:gd name="connsiteX25" fmla="*/ 192881 w 1144588"/>
                <a:gd name="connsiteY25" fmla="*/ 64293 h 793749"/>
                <a:gd name="connsiteX26" fmla="*/ 292893 w 1144588"/>
                <a:gd name="connsiteY26"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61169 w 1144588"/>
                <a:gd name="connsiteY12" fmla="*/ 569912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29382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26231 w 1133475"/>
                <a:gd name="connsiteY0" fmla="*/ 0 h 793749"/>
                <a:gd name="connsiteX1" fmla="*/ 442119 w 1133475"/>
                <a:gd name="connsiteY1" fmla="*/ 30955 h 793749"/>
                <a:gd name="connsiteX2" fmla="*/ 554037 w 1133475"/>
                <a:gd name="connsiteY2" fmla="*/ 73818 h 793749"/>
                <a:gd name="connsiteX3" fmla="*/ 750887 w 1133475"/>
                <a:gd name="connsiteY3" fmla="*/ 192087 h 793749"/>
                <a:gd name="connsiteX4" fmla="*/ 923131 w 1133475"/>
                <a:gd name="connsiteY4" fmla="*/ 306387 h 793749"/>
                <a:gd name="connsiteX5" fmla="*/ 1133475 w 1133475"/>
                <a:gd name="connsiteY5" fmla="*/ 380999 h 793749"/>
                <a:gd name="connsiteX6" fmla="*/ 1116806 w 1133475"/>
                <a:gd name="connsiteY6" fmla="*/ 457199 h 793749"/>
                <a:gd name="connsiteX7" fmla="*/ 1068387 w 1133475"/>
                <a:gd name="connsiteY7" fmla="*/ 531018 h 793749"/>
                <a:gd name="connsiteX8" fmla="*/ 808037 w 1133475"/>
                <a:gd name="connsiteY8" fmla="*/ 531018 h 793749"/>
                <a:gd name="connsiteX9" fmla="*/ 744537 w 1133475"/>
                <a:gd name="connsiteY9" fmla="*/ 569118 h 793749"/>
                <a:gd name="connsiteX10" fmla="*/ 668337 w 1133475"/>
                <a:gd name="connsiteY10" fmla="*/ 674687 h 793749"/>
                <a:gd name="connsiteX11" fmla="*/ 550862 w 1133475"/>
                <a:gd name="connsiteY11" fmla="*/ 642143 h 793749"/>
                <a:gd name="connsiteX12" fmla="*/ 440531 w 1133475"/>
                <a:gd name="connsiteY12" fmla="*/ 634206 h 793749"/>
                <a:gd name="connsiteX13" fmla="*/ 393606 w 1133475"/>
                <a:gd name="connsiteY13" fmla="*/ 664513 h 793749"/>
                <a:gd name="connsiteX14" fmla="*/ 306387 w 1133475"/>
                <a:gd name="connsiteY14" fmla="*/ 793749 h 793749"/>
                <a:gd name="connsiteX15" fmla="*/ 172243 w 1133475"/>
                <a:gd name="connsiteY15" fmla="*/ 753268 h 793749"/>
                <a:gd name="connsiteX16" fmla="*/ 118269 w 1133475"/>
                <a:gd name="connsiteY16" fmla="*/ 669924 h 793749"/>
                <a:gd name="connsiteX17" fmla="*/ 26987 w 1133475"/>
                <a:gd name="connsiteY17" fmla="*/ 607218 h 793749"/>
                <a:gd name="connsiteX18" fmla="*/ 20637 w 1133475"/>
                <a:gd name="connsiteY18" fmla="*/ 550068 h 793749"/>
                <a:gd name="connsiteX19" fmla="*/ 0 w 1133475"/>
                <a:gd name="connsiteY19" fmla="*/ 428625 h 793749"/>
                <a:gd name="connsiteX20" fmla="*/ 19843 w 1133475"/>
                <a:gd name="connsiteY20" fmla="*/ 317500 h 793749"/>
                <a:gd name="connsiteX21" fmla="*/ 62706 w 1133475"/>
                <a:gd name="connsiteY21" fmla="*/ 214311 h 793749"/>
                <a:gd name="connsiteX22" fmla="*/ 116681 w 1133475"/>
                <a:gd name="connsiteY22" fmla="*/ 142874 h 793749"/>
                <a:gd name="connsiteX23" fmla="*/ 181768 w 1133475"/>
                <a:gd name="connsiteY23" fmla="*/ 64293 h 793749"/>
                <a:gd name="connsiteX24" fmla="*/ 281780 w 1133475"/>
                <a:gd name="connsiteY24" fmla="*/ 791 h 793749"/>
                <a:gd name="connsiteX0" fmla="*/ 326231 w 1133475"/>
                <a:gd name="connsiteY0" fmla="*/ 0 h 793749"/>
                <a:gd name="connsiteX1" fmla="*/ 442119 w 1133475"/>
                <a:gd name="connsiteY1" fmla="*/ 30955 h 793749"/>
                <a:gd name="connsiteX2" fmla="*/ 554037 w 1133475"/>
                <a:gd name="connsiteY2" fmla="*/ 73818 h 793749"/>
                <a:gd name="connsiteX3" fmla="*/ 750887 w 1133475"/>
                <a:gd name="connsiteY3" fmla="*/ 192087 h 793749"/>
                <a:gd name="connsiteX4" fmla="*/ 923131 w 1133475"/>
                <a:gd name="connsiteY4" fmla="*/ 306387 h 793749"/>
                <a:gd name="connsiteX5" fmla="*/ 1133475 w 1133475"/>
                <a:gd name="connsiteY5" fmla="*/ 380999 h 793749"/>
                <a:gd name="connsiteX6" fmla="*/ 1116806 w 1133475"/>
                <a:gd name="connsiteY6" fmla="*/ 457199 h 793749"/>
                <a:gd name="connsiteX7" fmla="*/ 1068387 w 1133475"/>
                <a:gd name="connsiteY7" fmla="*/ 531018 h 793749"/>
                <a:gd name="connsiteX8" fmla="*/ 808037 w 1133475"/>
                <a:gd name="connsiteY8" fmla="*/ 531018 h 793749"/>
                <a:gd name="connsiteX9" fmla="*/ 744537 w 1133475"/>
                <a:gd name="connsiteY9" fmla="*/ 569118 h 793749"/>
                <a:gd name="connsiteX10" fmla="*/ 668337 w 1133475"/>
                <a:gd name="connsiteY10" fmla="*/ 674687 h 793749"/>
                <a:gd name="connsiteX11" fmla="*/ 550862 w 1133475"/>
                <a:gd name="connsiteY11" fmla="*/ 642143 h 793749"/>
                <a:gd name="connsiteX12" fmla="*/ 440531 w 1133475"/>
                <a:gd name="connsiteY12" fmla="*/ 634206 h 793749"/>
                <a:gd name="connsiteX13" fmla="*/ 393606 w 1133475"/>
                <a:gd name="connsiteY13" fmla="*/ 664513 h 793749"/>
                <a:gd name="connsiteX14" fmla="*/ 306387 w 1133475"/>
                <a:gd name="connsiteY14" fmla="*/ 793749 h 793749"/>
                <a:gd name="connsiteX15" fmla="*/ 172243 w 1133475"/>
                <a:gd name="connsiteY15" fmla="*/ 753268 h 793749"/>
                <a:gd name="connsiteX16" fmla="*/ 118269 w 1133475"/>
                <a:gd name="connsiteY16" fmla="*/ 669924 h 793749"/>
                <a:gd name="connsiteX17" fmla="*/ 26987 w 1133475"/>
                <a:gd name="connsiteY17" fmla="*/ 607218 h 793749"/>
                <a:gd name="connsiteX18" fmla="*/ 20637 w 1133475"/>
                <a:gd name="connsiteY18" fmla="*/ 550068 h 793749"/>
                <a:gd name="connsiteX19" fmla="*/ 0 w 1133475"/>
                <a:gd name="connsiteY19" fmla="*/ 428625 h 793749"/>
                <a:gd name="connsiteX20" fmla="*/ 19843 w 1133475"/>
                <a:gd name="connsiteY20" fmla="*/ 317500 h 793749"/>
                <a:gd name="connsiteX21" fmla="*/ 62706 w 1133475"/>
                <a:gd name="connsiteY21" fmla="*/ 214311 h 793749"/>
                <a:gd name="connsiteX22" fmla="*/ 116681 w 1133475"/>
                <a:gd name="connsiteY22" fmla="*/ 142874 h 793749"/>
                <a:gd name="connsiteX23" fmla="*/ 181768 w 1133475"/>
                <a:gd name="connsiteY23" fmla="*/ 64293 h 793749"/>
                <a:gd name="connsiteX24" fmla="*/ 281780 w 1133475"/>
                <a:gd name="connsiteY24" fmla="*/ 791 h 793749"/>
                <a:gd name="connsiteX0" fmla="*/ 326231 w 1140367"/>
                <a:gd name="connsiteY0" fmla="*/ 0 h 793749"/>
                <a:gd name="connsiteX1" fmla="*/ 442119 w 1140367"/>
                <a:gd name="connsiteY1" fmla="*/ 30955 h 793749"/>
                <a:gd name="connsiteX2" fmla="*/ 554037 w 1140367"/>
                <a:gd name="connsiteY2" fmla="*/ 73818 h 793749"/>
                <a:gd name="connsiteX3" fmla="*/ 750887 w 1140367"/>
                <a:gd name="connsiteY3" fmla="*/ 192087 h 793749"/>
                <a:gd name="connsiteX4" fmla="*/ 923131 w 1140367"/>
                <a:gd name="connsiteY4" fmla="*/ 306387 h 793749"/>
                <a:gd name="connsiteX5" fmla="*/ 1133475 w 1140367"/>
                <a:gd name="connsiteY5" fmla="*/ 380999 h 793749"/>
                <a:gd name="connsiteX6" fmla="*/ 1116806 w 1140367"/>
                <a:gd name="connsiteY6" fmla="*/ 457199 h 793749"/>
                <a:gd name="connsiteX7" fmla="*/ 1068387 w 1140367"/>
                <a:gd name="connsiteY7" fmla="*/ 531018 h 793749"/>
                <a:gd name="connsiteX8" fmla="*/ 808037 w 1140367"/>
                <a:gd name="connsiteY8" fmla="*/ 531018 h 793749"/>
                <a:gd name="connsiteX9" fmla="*/ 744537 w 1140367"/>
                <a:gd name="connsiteY9" fmla="*/ 569118 h 793749"/>
                <a:gd name="connsiteX10" fmla="*/ 668337 w 1140367"/>
                <a:gd name="connsiteY10" fmla="*/ 674687 h 793749"/>
                <a:gd name="connsiteX11" fmla="*/ 550862 w 1140367"/>
                <a:gd name="connsiteY11" fmla="*/ 642143 h 793749"/>
                <a:gd name="connsiteX12" fmla="*/ 440531 w 1140367"/>
                <a:gd name="connsiteY12" fmla="*/ 634206 h 793749"/>
                <a:gd name="connsiteX13" fmla="*/ 393606 w 1140367"/>
                <a:gd name="connsiteY13" fmla="*/ 664513 h 793749"/>
                <a:gd name="connsiteX14" fmla="*/ 306387 w 1140367"/>
                <a:gd name="connsiteY14" fmla="*/ 793749 h 793749"/>
                <a:gd name="connsiteX15" fmla="*/ 172243 w 1140367"/>
                <a:gd name="connsiteY15" fmla="*/ 753268 h 793749"/>
                <a:gd name="connsiteX16" fmla="*/ 118269 w 1140367"/>
                <a:gd name="connsiteY16" fmla="*/ 669924 h 793749"/>
                <a:gd name="connsiteX17" fmla="*/ 26987 w 1140367"/>
                <a:gd name="connsiteY17" fmla="*/ 607218 h 793749"/>
                <a:gd name="connsiteX18" fmla="*/ 20637 w 1140367"/>
                <a:gd name="connsiteY18" fmla="*/ 550068 h 793749"/>
                <a:gd name="connsiteX19" fmla="*/ 0 w 1140367"/>
                <a:gd name="connsiteY19" fmla="*/ 428625 h 793749"/>
                <a:gd name="connsiteX20" fmla="*/ 19843 w 1140367"/>
                <a:gd name="connsiteY20" fmla="*/ 317500 h 793749"/>
                <a:gd name="connsiteX21" fmla="*/ 62706 w 1140367"/>
                <a:gd name="connsiteY21" fmla="*/ 214311 h 793749"/>
                <a:gd name="connsiteX22" fmla="*/ 116681 w 1140367"/>
                <a:gd name="connsiteY22" fmla="*/ 142874 h 793749"/>
                <a:gd name="connsiteX23" fmla="*/ 181768 w 1140367"/>
                <a:gd name="connsiteY23" fmla="*/ 64293 h 793749"/>
                <a:gd name="connsiteX24" fmla="*/ 281780 w 1140367"/>
                <a:gd name="connsiteY24" fmla="*/ 791 h 79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367" h="793749">
                  <a:moveTo>
                    <a:pt x="326231" y="0"/>
                  </a:moveTo>
                  <a:lnTo>
                    <a:pt x="442119" y="30955"/>
                  </a:lnTo>
                  <a:lnTo>
                    <a:pt x="554037" y="73818"/>
                  </a:lnTo>
                  <a:lnTo>
                    <a:pt x="750887" y="192087"/>
                  </a:lnTo>
                  <a:lnTo>
                    <a:pt x="923131" y="306387"/>
                  </a:lnTo>
                  <a:cubicBezTo>
                    <a:pt x="993246" y="331258"/>
                    <a:pt x="1072885" y="313265"/>
                    <a:pt x="1133475" y="380999"/>
                  </a:cubicBezTo>
                  <a:cubicBezTo>
                    <a:pt x="1154113" y="439737"/>
                    <a:pt x="1122362" y="431799"/>
                    <a:pt x="1116806" y="457199"/>
                  </a:cubicBezTo>
                  <a:lnTo>
                    <a:pt x="1068387" y="531018"/>
                  </a:lnTo>
                  <a:lnTo>
                    <a:pt x="808037" y="531018"/>
                  </a:lnTo>
                  <a:lnTo>
                    <a:pt x="744537" y="569118"/>
                  </a:lnTo>
                  <a:cubicBezTo>
                    <a:pt x="719137" y="604308"/>
                    <a:pt x="719930" y="641878"/>
                    <a:pt x="668337" y="674687"/>
                  </a:cubicBezTo>
                  <a:cubicBezTo>
                    <a:pt x="612510" y="682889"/>
                    <a:pt x="590020" y="652991"/>
                    <a:pt x="550862" y="642143"/>
                  </a:cubicBezTo>
                  <a:lnTo>
                    <a:pt x="440531" y="634206"/>
                  </a:lnTo>
                  <a:cubicBezTo>
                    <a:pt x="412734" y="640712"/>
                    <a:pt x="417551" y="627207"/>
                    <a:pt x="393606" y="664513"/>
                  </a:cubicBezTo>
                  <a:cubicBezTo>
                    <a:pt x="364533" y="707592"/>
                    <a:pt x="361653" y="753051"/>
                    <a:pt x="306387" y="793749"/>
                  </a:cubicBezTo>
                  <a:cubicBezTo>
                    <a:pt x="240241" y="782636"/>
                    <a:pt x="216958" y="766762"/>
                    <a:pt x="172243" y="753268"/>
                  </a:cubicBezTo>
                  <a:lnTo>
                    <a:pt x="118269" y="669924"/>
                  </a:lnTo>
                  <a:lnTo>
                    <a:pt x="26987" y="607218"/>
                  </a:lnTo>
                  <a:lnTo>
                    <a:pt x="20637" y="550068"/>
                  </a:lnTo>
                  <a:lnTo>
                    <a:pt x="0" y="428625"/>
                  </a:lnTo>
                  <a:lnTo>
                    <a:pt x="19843" y="317500"/>
                  </a:lnTo>
                  <a:lnTo>
                    <a:pt x="62706" y="214311"/>
                  </a:lnTo>
                  <a:lnTo>
                    <a:pt x="116681" y="142874"/>
                  </a:lnTo>
                  <a:lnTo>
                    <a:pt x="181768" y="64293"/>
                  </a:lnTo>
                  <a:lnTo>
                    <a:pt x="281780" y="791"/>
                  </a:lnTo>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5" name="フリーフォーム 74"/>
            <p:cNvSpPr/>
            <p:nvPr/>
          </p:nvSpPr>
          <p:spPr>
            <a:xfrm>
              <a:off x="1631540" y="1341993"/>
              <a:ext cx="1133322" cy="754857"/>
            </a:xfrm>
            <a:custGeom>
              <a:avLst/>
              <a:gdLst>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44550 w 1111250"/>
                <a:gd name="connsiteY13" fmla="*/ 819150 h 857250"/>
                <a:gd name="connsiteX14" fmla="*/ 1041400 w 1111250"/>
                <a:gd name="connsiteY14" fmla="*/ 692150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768350 w 1111250"/>
                <a:gd name="connsiteY19" fmla="*/ 323850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44550 w 1111250"/>
                <a:gd name="connsiteY13" fmla="*/ 819150 h 857250"/>
                <a:gd name="connsiteX14" fmla="*/ 1041400 w 1111250"/>
                <a:gd name="connsiteY14" fmla="*/ 692150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811212 w 1111250"/>
                <a:gd name="connsiteY19" fmla="*/ 369093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44550 w 1111250"/>
                <a:gd name="connsiteY13" fmla="*/ 819150 h 857250"/>
                <a:gd name="connsiteX14" fmla="*/ 1031875 w 1111250"/>
                <a:gd name="connsiteY14" fmla="*/ 742156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811212 w 1111250"/>
                <a:gd name="connsiteY19" fmla="*/ 369093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15975 w 1111250"/>
                <a:gd name="connsiteY13" fmla="*/ 807244 h 857250"/>
                <a:gd name="connsiteX14" fmla="*/ 1031875 w 1111250"/>
                <a:gd name="connsiteY14" fmla="*/ 742156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811212 w 1111250"/>
                <a:gd name="connsiteY19" fmla="*/ 369093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0900"/>
                <a:gd name="connsiteX1" fmla="*/ 44450 w 1111250"/>
                <a:gd name="connsiteY1" fmla="*/ 165100 h 850900"/>
                <a:gd name="connsiteX2" fmla="*/ 12700 w 1111250"/>
                <a:gd name="connsiteY2" fmla="*/ 330200 h 850900"/>
                <a:gd name="connsiteX3" fmla="*/ 0 w 1111250"/>
                <a:gd name="connsiteY3" fmla="*/ 628650 h 850900"/>
                <a:gd name="connsiteX4" fmla="*/ 19050 w 1111250"/>
                <a:gd name="connsiteY4" fmla="*/ 742950 h 850900"/>
                <a:gd name="connsiteX5" fmla="*/ 57150 w 1111250"/>
                <a:gd name="connsiteY5" fmla="*/ 781050 h 850900"/>
                <a:gd name="connsiteX6" fmla="*/ 133350 w 1111250"/>
                <a:gd name="connsiteY6" fmla="*/ 781050 h 850900"/>
                <a:gd name="connsiteX7" fmla="*/ 209550 w 1111250"/>
                <a:gd name="connsiteY7" fmla="*/ 717550 h 850900"/>
                <a:gd name="connsiteX8" fmla="*/ 285750 w 1111250"/>
                <a:gd name="connsiteY8" fmla="*/ 679450 h 850900"/>
                <a:gd name="connsiteX9" fmla="*/ 381000 w 1111250"/>
                <a:gd name="connsiteY9" fmla="*/ 730250 h 850900"/>
                <a:gd name="connsiteX10" fmla="*/ 463550 w 1111250"/>
                <a:gd name="connsiteY10" fmla="*/ 800100 h 850900"/>
                <a:gd name="connsiteX11" fmla="*/ 520700 w 1111250"/>
                <a:gd name="connsiteY11" fmla="*/ 850900 h 850900"/>
                <a:gd name="connsiteX12" fmla="*/ 619918 w 1111250"/>
                <a:gd name="connsiteY12" fmla="*/ 833437 h 850900"/>
                <a:gd name="connsiteX13" fmla="*/ 815975 w 1111250"/>
                <a:gd name="connsiteY13" fmla="*/ 807244 h 850900"/>
                <a:gd name="connsiteX14" fmla="*/ 1031875 w 1111250"/>
                <a:gd name="connsiteY14" fmla="*/ 742156 h 850900"/>
                <a:gd name="connsiteX15" fmla="*/ 1104900 w 1111250"/>
                <a:gd name="connsiteY15" fmla="*/ 546100 h 850900"/>
                <a:gd name="connsiteX16" fmla="*/ 1111250 w 1111250"/>
                <a:gd name="connsiteY16" fmla="*/ 400050 h 850900"/>
                <a:gd name="connsiteX17" fmla="*/ 971550 w 1111250"/>
                <a:gd name="connsiteY17" fmla="*/ 323850 h 850900"/>
                <a:gd name="connsiteX18" fmla="*/ 876300 w 1111250"/>
                <a:gd name="connsiteY18" fmla="*/ 311150 h 850900"/>
                <a:gd name="connsiteX19" fmla="*/ 811212 w 1111250"/>
                <a:gd name="connsiteY19" fmla="*/ 369093 h 850900"/>
                <a:gd name="connsiteX20" fmla="*/ 692150 w 1111250"/>
                <a:gd name="connsiteY20" fmla="*/ 304800 h 850900"/>
                <a:gd name="connsiteX21" fmla="*/ 666750 w 1111250"/>
                <a:gd name="connsiteY21" fmla="*/ 241300 h 850900"/>
                <a:gd name="connsiteX22" fmla="*/ 666750 w 1111250"/>
                <a:gd name="connsiteY22" fmla="*/ 152400 h 850900"/>
                <a:gd name="connsiteX23" fmla="*/ 635000 w 1111250"/>
                <a:gd name="connsiteY23" fmla="*/ 88900 h 850900"/>
                <a:gd name="connsiteX24" fmla="*/ 539750 w 1111250"/>
                <a:gd name="connsiteY24" fmla="*/ 63500 h 850900"/>
                <a:gd name="connsiteX25" fmla="*/ 476250 w 1111250"/>
                <a:gd name="connsiteY25" fmla="*/ 44450 h 850900"/>
                <a:gd name="connsiteX26" fmla="*/ 387350 w 1111250"/>
                <a:gd name="connsiteY26" fmla="*/ 57150 h 850900"/>
                <a:gd name="connsiteX27" fmla="*/ 279400 w 1111250"/>
                <a:gd name="connsiteY27" fmla="*/ 76200 h 850900"/>
                <a:gd name="connsiteX28" fmla="*/ 114300 w 1111250"/>
                <a:gd name="connsiteY28" fmla="*/ 0 h 850900"/>
                <a:gd name="connsiteX0" fmla="*/ 114300 w 1111250"/>
                <a:gd name="connsiteY0" fmla="*/ 0 h 850900"/>
                <a:gd name="connsiteX1" fmla="*/ 44450 w 1111250"/>
                <a:gd name="connsiteY1" fmla="*/ 165100 h 850900"/>
                <a:gd name="connsiteX2" fmla="*/ 12700 w 1111250"/>
                <a:gd name="connsiteY2" fmla="*/ 330200 h 850900"/>
                <a:gd name="connsiteX3" fmla="*/ 0 w 1111250"/>
                <a:gd name="connsiteY3" fmla="*/ 628650 h 850900"/>
                <a:gd name="connsiteX4" fmla="*/ 19050 w 1111250"/>
                <a:gd name="connsiteY4" fmla="*/ 742950 h 850900"/>
                <a:gd name="connsiteX5" fmla="*/ 57150 w 1111250"/>
                <a:gd name="connsiteY5" fmla="*/ 781050 h 850900"/>
                <a:gd name="connsiteX6" fmla="*/ 133350 w 1111250"/>
                <a:gd name="connsiteY6" fmla="*/ 781050 h 850900"/>
                <a:gd name="connsiteX7" fmla="*/ 209550 w 1111250"/>
                <a:gd name="connsiteY7" fmla="*/ 717550 h 850900"/>
                <a:gd name="connsiteX8" fmla="*/ 285750 w 1111250"/>
                <a:gd name="connsiteY8" fmla="*/ 679450 h 850900"/>
                <a:gd name="connsiteX9" fmla="*/ 381000 w 1111250"/>
                <a:gd name="connsiteY9" fmla="*/ 730250 h 850900"/>
                <a:gd name="connsiteX10" fmla="*/ 463550 w 1111250"/>
                <a:gd name="connsiteY10" fmla="*/ 800100 h 850900"/>
                <a:gd name="connsiteX11" fmla="*/ 520700 w 1111250"/>
                <a:gd name="connsiteY11" fmla="*/ 850900 h 850900"/>
                <a:gd name="connsiteX12" fmla="*/ 619918 w 1111250"/>
                <a:gd name="connsiteY12" fmla="*/ 833437 h 850900"/>
                <a:gd name="connsiteX13" fmla="*/ 815975 w 1111250"/>
                <a:gd name="connsiteY13" fmla="*/ 807244 h 850900"/>
                <a:gd name="connsiteX14" fmla="*/ 1031875 w 1111250"/>
                <a:gd name="connsiteY14" fmla="*/ 742156 h 850900"/>
                <a:gd name="connsiteX15" fmla="*/ 1088232 w 1111250"/>
                <a:gd name="connsiteY15" fmla="*/ 546100 h 850900"/>
                <a:gd name="connsiteX16" fmla="*/ 1111250 w 1111250"/>
                <a:gd name="connsiteY16" fmla="*/ 400050 h 850900"/>
                <a:gd name="connsiteX17" fmla="*/ 971550 w 1111250"/>
                <a:gd name="connsiteY17" fmla="*/ 323850 h 850900"/>
                <a:gd name="connsiteX18" fmla="*/ 876300 w 1111250"/>
                <a:gd name="connsiteY18" fmla="*/ 311150 h 850900"/>
                <a:gd name="connsiteX19" fmla="*/ 811212 w 1111250"/>
                <a:gd name="connsiteY19" fmla="*/ 369093 h 850900"/>
                <a:gd name="connsiteX20" fmla="*/ 692150 w 1111250"/>
                <a:gd name="connsiteY20" fmla="*/ 304800 h 850900"/>
                <a:gd name="connsiteX21" fmla="*/ 666750 w 1111250"/>
                <a:gd name="connsiteY21" fmla="*/ 241300 h 850900"/>
                <a:gd name="connsiteX22" fmla="*/ 666750 w 1111250"/>
                <a:gd name="connsiteY22" fmla="*/ 152400 h 850900"/>
                <a:gd name="connsiteX23" fmla="*/ 635000 w 1111250"/>
                <a:gd name="connsiteY23" fmla="*/ 88900 h 850900"/>
                <a:gd name="connsiteX24" fmla="*/ 539750 w 1111250"/>
                <a:gd name="connsiteY24" fmla="*/ 63500 h 850900"/>
                <a:gd name="connsiteX25" fmla="*/ 476250 w 1111250"/>
                <a:gd name="connsiteY25" fmla="*/ 44450 h 850900"/>
                <a:gd name="connsiteX26" fmla="*/ 387350 w 1111250"/>
                <a:gd name="connsiteY26" fmla="*/ 57150 h 850900"/>
                <a:gd name="connsiteX27" fmla="*/ 279400 w 1111250"/>
                <a:gd name="connsiteY27" fmla="*/ 76200 h 850900"/>
                <a:gd name="connsiteX28" fmla="*/ 114300 w 1111250"/>
                <a:gd name="connsiteY28" fmla="*/ 0 h 850900"/>
                <a:gd name="connsiteX0" fmla="*/ 90488 w 1111250"/>
                <a:gd name="connsiteY0" fmla="*/ 57944 h 806450"/>
                <a:gd name="connsiteX1" fmla="*/ 44450 w 1111250"/>
                <a:gd name="connsiteY1" fmla="*/ 120650 h 806450"/>
                <a:gd name="connsiteX2" fmla="*/ 12700 w 1111250"/>
                <a:gd name="connsiteY2" fmla="*/ 285750 h 806450"/>
                <a:gd name="connsiteX3" fmla="*/ 0 w 1111250"/>
                <a:gd name="connsiteY3" fmla="*/ 584200 h 806450"/>
                <a:gd name="connsiteX4" fmla="*/ 19050 w 1111250"/>
                <a:gd name="connsiteY4" fmla="*/ 698500 h 806450"/>
                <a:gd name="connsiteX5" fmla="*/ 57150 w 1111250"/>
                <a:gd name="connsiteY5" fmla="*/ 736600 h 806450"/>
                <a:gd name="connsiteX6" fmla="*/ 133350 w 1111250"/>
                <a:gd name="connsiteY6" fmla="*/ 736600 h 806450"/>
                <a:gd name="connsiteX7" fmla="*/ 209550 w 1111250"/>
                <a:gd name="connsiteY7" fmla="*/ 673100 h 806450"/>
                <a:gd name="connsiteX8" fmla="*/ 285750 w 1111250"/>
                <a:gd name="connsiteY8" fmla="*/ 635000 h 806450"/>
                <a:gd name="connsiteX9" fmla="*/ 381000 w 1111250"/>
                <a:gd name="connsiteY9" fmla="*/ 685800 h 806450"/>
                <a:gd name="connsiteX10" fmla="*/ 463550 w 1111250"/>
                <a:gd name="connsiteY10" fmla="*/ 755650 h 806450"/>
                <a:gd name="connsiteX11" fmla="*/ 520700 w 1111250"/>
                <a:gd name="connsiteY11" fmla="*/ 806450 h 806450"/>
                <a:gd name="connsiteX12" fmla="*/ 619918 w 1111250"/>
                <a:gd name="connsiteY12" fmla="*/ 788987 h 806450"/>
                <a:gd name="connsiteX13" fmla="*/ 815975 w 1111250"/>
                <a:gd name="connsiteY13" fmla="*/ 762794 h 806450"/>
                <a:gd name="connsiteX14" fmla="*/ 1031875 w 1111250"/>
                <a:gd name="connsiteY14" fmla="*/ 697706 h 806450"/>
                <a:gd name="connsiteX15" fmla="*/ 1088232 w 1111250"/>
                <a:gd name="connsiteY15" fmla="*/ 501650 h 806450"/>
                <a:gd name="connsiteX16" fmla="*/ 1111250 w 1111250"/>
                <a:gd name="connsiteY16" fmla="*/ 355600 h 806450"/>
                <a:gd name="connsiteX17" fmla="*/ 971550 w 1111250"/>
                <a:gd name="connsiteY17" fmla="*/ 279400 h 806450"/>
                <a:gd name="connsiteX18" fmla="*/ 876300 w 1111250"/>
                <a:gd name="connsiteY18" fmla="*/ 266700 h 806450"/>
                <a:gd name="connsiteX19" fmla="*/ 811212 w 1111250"/>
                <a:gd name="connsiteY19" fmla="*/ 324643 h 806450"/>
                <a:gd name="connsiteX20" fmla="*/ 692150 w 1111250"/>
                <a:gd name="connsiteY20" fmla="*/ 260350 h 806450"/>
                <a:gd name="connsiteX21" fmla="*/ 666750 w 1111250"/>
                <a:gd name="connsiteY21" fmla="*/ 196850 h 806450"/>
                <a:gd name="connsiteX22" fmla="*/ 666750 w 1111250"/>
                <a:gd name="connsiteY22" fmla="*/ 107950 h 806450"/>
                <a:gd name="connsiteX23" fmla="*/ 635000 w 1111250"/>
                <a:gd name="connsiteY23" fmla="*/ 44450 h 806450"/>
                <a:gd name="connsiteX24" fmla="*/ 539750 w 1111250"/>
                <a:gd name="connsiteY24" fmla="*/ 19050 h 806450"/>
                <a:gd name="connsiteX25" fmla="*/ 476250 w 1111250"/>
                <a:gd name="connsiteY25" fmla="*/ 0 h 806450"/>
                <a:gd name="connsiteX26" fmla="*/ 387350 w 1111250"/>
                <a:gd name="connsiteY26" fmla="*/ 12700 h 806450"/>
                <a:gd name="connsiteX27" fmla="*/ 279400 w 1111250"/>
                <a:gd name="connsiteY27" fmla="*/ 31750 h 806450"/>
                <a:gd name="connsiteX28" fmla="*/ 90488 w 1111250"/>
                <a:gd name="connsiteY28" fmla="*/ 57944 h 806450"/>
                <a:gd name="connsiteX0" fmla="*/ 90488 w 1111250"/>
                <a:gd name="connsiteY0" fmla="*/ 57944 h 806450"/>
                <a:gd name="connsiteX1" fmla="*/ 44450 w 1111250"/>
                <a:gd name="connsiteY1" fmla="*/ 120650 h 806450"/>
                <a:gd name="connsiteX2" fmla="*/ 12700 w 1111250"/>
                <a:gd name="connsiteY2" fmla="*/ 285750 h 806450"/>
                <a:gd name="connsiteX3" fmla="*/ 0 w 1111250"/>
                <a:gd name="connsiteY3" fmla="*/ 584200 h 806450"/>
                <a:gd name="connsiteX4" fmla="*/ 19050 w 1111250"/>
                <a:gd name="connsiteY4" fmla="*/ 698500 h 806450"/>
                <a:gd name="connsiteX5" fmla="*/ 57150 w 1111250"/>
                <a:gd name="connsiteY5" fmla="*/ 736600 h 806450"/>
                <a:gd name="connsiteX6" fmla="*/ 133350 w 1111250"/>
                <a:gd name="connsiteY6" fmla="*/ 736600 h 806450"/>
                <a:gd name="connsiteX7" fmla="*/ 209550 w 1111250"/>
                <a:gd name="connsiteY7" fmla="*/ 673100 h 806450"/>
                <a:gd name="connsiteX8" fmla="*/ 285750 w 1111250"/>
                <a:gd name="connsiteY8" fmla="*/ 635000 h 806450"/>
                <a:gd name="connsiteX9" fmla="*/ 381000 w 1111250"/>
                <a:gd name="connsiteY9" fmla="*/ 685800 h 806450"/>
                <a:gd name="connsiteX10" fmla="*/ 463550 w 1111250"/>
                <a:gd name="connsiteY10" fmla="*/ 755650 h 806450"/>
                <a:gd name="connsiteX11" fmla="*/ 520700 w 1111250"/>
                <a:gd name="connsiteY11" fmla="*/ 806450 h 806450"/>
                <a:gd name="connsiteX12" fmla="*/ 619918 w 1111250"/>
                <a:gd name="connsiteY12" fmla="*/ 788987 h 806450"/>
                <a:gd name="connsiteX13" fmla="*/ 815975 w 1111250"/>
                <a:gd name="connsiteY13" fmla="*/ 762794 h 806450"/>
                <a:gd name="connsiteX14" fmla="*/ 1031875 w 1111250"/>
                <a:gd name="connsiteY14" fmla="*/ 697706 h 806450"/>
                <a:gd name="connsiteX15" fmla="*/ 1088232 w 1111250"/>
                <a:gd name="connsiteY15" fmla="*/ 501650 h 806450"/>
                <a:gd name="connsiteX16" fmla="*/ 1111250 w 1111250"/>
                <a:gd name="connsiteY16" fmla="*/ 355600 h 806450"/>
                <a:gd name="connsiteX17" fmla="*/ 971550 w 1111250"/>
                <a:gd name="connsiteY17" fmla="*/ 279400 h 806450"/>
                <a:gd name="connsiteX18" fmla="*/ 876300 w 1111250"/>
                <a:gd name="connsiteY18" fmla="*/ 266700 h 806450"/>
                <a:gd name="connsiteX19" fmla="*/ 811212 w 1111250"/>
                <a:gd name="connsiteY19" fmla="*/ 324643 h 806450"/>
                <a:gd name="connsiteX20" fmla="*/ 692150 w 1111250"/>
                <a:gd name="connsiteY20" fmla="*/ 260350 h 806450"/>
                <a:gd name="connsiteX21" fmla="*/ 666750 w 1111250"/>
                <a:gd name="connsiteY21" fmla="*/ 196850 h 806450"/>
                <a:gd name="connsiteX22" fmla="*/ 666750 w 1111250"/>
                <a:gd name="connsiteY22" fmla="*/ 107950 h 806450"/>
                <a:gd name="connsiteX23" fmla="*/ 635000 w 1111250"/>
                <a:gd name="connsiteY23" fmla="*/ 44450 h 806450"/>
                <a:gd name="connsiteX24" fmla="*/ 539750 w 1111250"/>
                <a:gd name="connsiteY24" fmla="*/ 19050 h 806450"/>
                <a:gd name="connsiteX25" fmla="*/ 476250 w 1111250"/>
                <a:gd name="connsiteY25" fmla="*/ 0 h 806450"/>
                <a:gd name="connsiteX26" fmla="*/ 387350 w 1111250"/>
                <a:gd name="connsiteY26" fmla="*/ 12700 h 806450"/>
                <a:gd name="connsiteX27" fmla="*/ 253206 w 1111250"/>
                <a:gd name="connsiteY27" fmla="*/ 96043 h 806450"/>
                <a:gd name="connsiteX28" fmla="*/ 90488 w 1111250"/>
                <a:gd name="connsiteY28" fmla="*/ 57944 h 806450"/>
                <a:gd name="connsiteX0" fmla="*/ 90488 w 1111250"/>
                <a:gd name="connsiteY0" fmla="*/ 57944 h 806450"/>
                <a:gd name="connsiteX1" fmla="*/ 44450 w 1111250"/>
                <a:gd name="connsiteY1" fmla="*/ 120650 h 806450"/>
                <a:gd name="connsiteX2" fmla="*/ 12700 w 1111250"/>
                <a:gd name="connsiteY2" fmla="*/ 285750 h 806450"/>
                <a:gd name="connsiteX3" fmla="*/ 0 w 1111250"/>
                <a:gd name="connsiteY3" fmla="*/ 584200 h 806450"/>
                <a:gd name="connsiteX4" fmla="*/ 19050 w 1111250"/>
                <a:gd name="connsiteY4" fmla="*/ 698500 h 806450"/>
                <a:gd name="connsiteX5" fmla="*/ 57150 w 1111250"/>
                <a:gd name="connsiteY5" fmla="*/ 736600 h 806450"/>
                <a:gd name="connsiteX6" fmla="*/ 133350 w 1111250"/>
                <a:gd name="connsiteY6" fmla="*/ 736600 h 806450"/>
                <a:gd name="connsiteX7" fmla="*/ 209550 w 1111250"/>
                <a:gd name="connsiteY7" fmla="*/ 673100 h 806450"/>
                <a:gd name="connsiteX8" fmla="*/ 285750 w 1111250"/>
                <a:gd name="connsiteY8" fmla="*/ 635000 h 806450"/>
                <a:gd name="connsiteX9" fmla="*/ 381000 w 1111250"/>
                <a:gd name="connsiteY9" fmla="*/ 685800 h 806450"/>
                <a:gd name="connsiteX10" fmla="*/ 463550 w 1111250"/>
                <a:gd name="connsiteY10" fmla="*/ 755650 h 806450"/>
                <a:gd name="connsiteX11" fmla="*/ 520700 w 1111250"/>
                <a:gd name="connsiteY11" fmla="*/ 806450 h 806450"/>
                <a:gd name="connsiteX12" fmla="*/ 619918 w 1111250"/>
                <a:gd name="connsiteY12" fmla="*/ 788987 h 806450"/>
                <a:gd name="connsiteX13" fmla="*/ 815975 w 1111250"/>
                <a:gd name="connsiteY13" fmla="*/ 762794 h 806450"/>
                <a:gd name="connsiteX14" fmla="*/ 1031875 w 1111250"/>
                <a:gd name="connsiteY14" fmla="*/ 697706 h 806450"/>
                <a:gd name="connsiteX15" fmla="*/ 1088232 w 1111250"/>
                <a:gd name="connsiteY15" fmla="*/ 501650 h 806450"/>
                <a:gd name="connsiteX16" fmla="*/ 1111250 w 1111250"/>
                <a:gd name="connsiteY16" fmla="*/ 355600 h 806450"/>
                <a:gd name="connsiteX17" fmla="*/ 971550 w 1111250"/>
                <a:gd name="connsiteY17" fmla="*/ 279400 h 806450"/>
                <a:gd name="connsiteX18" fmla="*/ 876300 w 1111250"/>
                <a:gd name="connsiteY18" fmla="*/ 266700 h 806450"/>
                <a:gd name="connsiteX19" fmla="*/ 811212 w 1111250"/>
                <a:gd name="connsiteY19" fmla="*/ 324643 h 806450"/>
                <a:gd name="connsiteX20" fmla="*/ 692150 w 1111250"/>
                <a:gd name="connsiteY20" fmla="*/ 260350 h 806450"/>
                <a:gd name="connsiteX21" fmla="*/ 666750 w 1111250"/>
                <a:gd name="connsiteY21" fmla="*/ 196850 h 806450"/>
                <a:gd name="connsiteX22" fmla="*/ 666750 w 1111250"/>
                <a:gd name="connsiteY22" fmla="*/ 107950 h 806450"/>
                <a:gd name="connsiteX23" fmla="*/ 635000 w 1111250"/>
                <a:gd name="connsiteY23" fmla="*/ 44450 h 806450"/>
                <a:gd name="connsiteX24" fmla="*/ 539750 w 1111250"/>
                <a:gd name="connsiteY24" fmla="*/ 19050 h 806450"/>
                <a:gd name="connsiteX25" fmla="*/ 476250 w 1111250"/>
                <a:gd name="connsiteY25" fmla="*/ 0 h 806450"/>
                <a:gd name="connsiteX26" fmla="*/ 399257 w 1111250"/>
                <a:gd name="connsiteY26" fmla="*/ 48419 h 806450"/>
                <a:gd name="connsiteX27" fmla="*/ 253206 w 1111250"/>
                <a:gd name="connsiteY27" fmla="*/ 96043 h 806450"/>
                <a:gd name="connsiteX28" fmla="*/ 90488 w 1111250"/>
                <a:gd name="connsiteY28" fmla="*/ 57944 h 806450"/>
                <a:gd name="connsiteX0" fmla="*/ 90488 w 1111250"/>
                <a:gd name="connsiteY0" fmla="*/ 38894 h 787400"/>
                <a:gd name="connsiteX1" fmla="*/ 44450 w 1111250"/>
                <a:gd name="connsiteY1" fmla="*/ 101600 h 787400"/>
                <a:gd name="connsiteX2" fmla="*/ 12700 w 1111250"/>
                <a:gd name="connsiteY2" fmla="*/ 266700 h 787400"/>
                <a:gd name="connsiteX3" fmla="*/ 0 w 1111250"/>
                <a:gd name="connsiteY3" fmla="*/ 565150 h 787400"/>
                <a:gd name="connsiteX4" fmla="*/ 19050 w 1111250"/>
                <a:gd name="connsiteY4" fmla="*/ 679450 h 787400"/>
                <a:gd name="connsiteX5" fmla="*/ 57150 w 1111250"/>
                <a:gd name="connsiteY5" fmla="*/ 717550 h 787400"/>
                <a:gd name="connsiteX6" fmla="*/ 133350 w 1111250"/>
                <a:gd name="connsiteY6" fmla="*/ 717550 h 787400"/>
                <a:gd name="connsiteX7" fmla="*/ 209550 w 1111250"/>
                <a:gd name="connsiteY7" fmla="*/ 654050 h 787400"/>
                <a:gd name="connsiteX8" fmla="*/ 285750 w 1111250"/>
                <a:gd name="connsiteY8" fmla="*/ 615950 h 787400"/>
                <a:gd name="connsiteX9" fmla="*/ 381000 w 1111250"/>
                <a:gd name="connsiteY9" fmla="*/ 666750 h 787400"/>
                <a:gd name="connsiteX10" fmla="*/ 463550 w 1111250"/>
                <a:gd name="connsiteY10" fmla="*/ 736600 h 787400"/>
                <a:gd name="connsiteX11" fmla="*/ 520700 w 1111250"/>
                <a:gd name="connsiteY11" fmla="*/ 787400 h 787400"/>
                <a:gd name="connsiteX12" fmla="*/ 619918 w 1111250"/>
                <a:gd name="connsiteY12" fmla="*/ 769937 h 787400"/>
                <a:gd name="connsiteX13" fmla="*/ 815975 w 1111250"/>
                <a:gd name="connsiteY13" fmla="*/ 743744 h 787400"/>
                <a:gd name="connsiteX14" fmla="*/ 1031875 w 1111250"/>
                <a:gd name="connsiteY14" fmla="*/ 678656 h 787400"/>
                <a:gd name="connsiteX15" fmla="*/ 1088232 w 1111250"/>
                <a:gd name="connsiteY15" fmla="*/ 482600 h 787400"/>
                <a:gd name="connsiteX16" fmla="*/ 1111250 w 1111250"/>
                <a:gd name="connsiteY16" fmla="*/ 336550 h 787400"/>
                <a:gd name="connsiteX17" fmla="*/ 971550 w 1111250"/>
                <a:gd name="connsiteY17" fmla="*/ 260350 h 787400"/>
                <a:gd name="connsiteX18" fmla="*/ 876300 w 1111250"/>
                <a:gd name="connsiteY18" fmla="*/ 247650 h 787400"/>
                <a:gd name="connsiteX19" fmla="*/ 811212 w 1111250"/>
                <a:gd name="connsiteY19" fmla="*/ 305593 h 787400"/>
                <a:gd name="connsiteX20" fmla="*/ 692150 w 1111250"/>
                <a:gd name="connsiteY20" fmla="*/ 241300 h 787400"/>
                <a:gd name="connsiteX21" fmla="*/ 666750 w 1111250"/>
                <a:gd name="connsiteY21" fmla="*/ 177800 h 787400"/>
                <a:gd name="connsiteX22" fmla="*/ 666750 w 1111250"/>
                <a:gd name="connsiteY22" fmla="*/ 88900 h 787400"/>
                <a:gd name="connsiteX23" fmla="*/ 635000 w 1111250"/>
                <a:gd name="connsiteY23" fmla="*/ 25400 h 787400"/>
                <a:gd name="connsiteX24" fmla="*/ 539750 w 1111250"/>
                <a:gd name="connsiteY24" fmla="*/ 0 h 787400"/>
                <a:gd name="connsiteX25" fmla="*/ 504825 w 1111250"/>
                <a:gd name="connsiteY25" fmla="*/ 21431 h 787400"/>
                <a:gd name="connsiteX26" fmla="*/ 399257 w 1111250"/>
                <a:gd name="connsiteY26" fmla="*/ 29369 h 787400"/>
                <a:gd name="connsiteX27" fmla="*/ 253206 w 1111250"/>
                <a:gd name="connsiteY27" fmla="*/ 76993 h 787400"/>
                <a:gd name="connsiteX28" fmla="*/ 90488 w 1111250"/>
                <a:gd name="connsiteY28" fmla="*/ 38894 h 787400"/>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66750 w 1111250"/>
                <a:gd name="connsiteY21" fmla="*/ 156369 h 765969"/>
                <a:gd name="connsiteX22" fmla="*/ 666750 w 1111250"/>
                <a:gd name="connsiteY22" fmla="*/ 67469 h 765969"/>
                <a:gd name="connsiteX23" fmla="*/ 635000 w 1111250"/>
                <a:gd name="connsiteY23" fmla="*/ 3969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66750 w 1111250"/>
                <a:gd name="connsiteY21" fmla="*/ 156369 h 765969"/>
                <a:gd name="connsiteX22" fmla="*/ 666750 w 1111250"/>
                <a:gd name="connsiteY22" fmla="*/ 67469 h 765969"/>
                <a:gd name="connsiteX23" fmla="*/ 689769 w 1111250"/>
                <a:gd name="connsiteY23" fmla="*/ 30162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66750 w 1111250"/>
                <a:gd name="connsiteY21" fmla="*/ 156369 h 765969"/>
                <a:gd name="connsiteX22" fmla="*/ 726281 w 1111250"/>
                <a:gd name="connsiteY22" fmla="*/ 112713 h 765969"/>
                <a:gd name="connsiteX23" fmla="*/ 689769 w 1111250"/>
                <a:gd name="connsiteY23" fmla="*/ 30162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78656 w 1111250"/>
                <a:gd name="connsiteY21" fmla="*/ 165894 h 765969"/>
                <a:gd name="connsiteX22" fmla="*/ 726281 w 1111250"/>
                <a:gd name="connsiteY22" fmla="*/ 112713 h 765969"/>
                <a:gd name="connsiteX23" fmla="*/ 689769 w 1111250"/>
                <a:gd name="connsiteY23" fmla="*/ 30162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77788 w 1098550"/>
                <a:gd name="connsiteY0" fmla="*/ 17463 h 765969"/>
                <a:gd name="connsiteX1" fmla="*/ 31750 w 1098550"/>
                <a:gd name="connsiteY1" fmla="*/ 80169 h 765969"/>
                <a:gd name="connsiteX2" fmla="*/ 0 w 1098550"/>
                <a:gd name="connsiteY2" fmla="*/ 245269 h 765969"/>
                <a:gd name="connsiteX3" fmla="*/ 6350 w 1098550"/>
                <a:gd name="connsiteY3" fmla="*/ 543719 h 765969"/>
                <a:gd name="connsiteX4" fmla="*/ 6350 w 1098550"/>
                <a:gd name="connsiteY4" fmla="*/ 658019 h 765969"/>
                <a:gd name="connsiteX5" fmla="*/ 44450 w 1098550"/>
                <a:gd name="connsiteY5" fmla="*/ 696119 h 765969"/>
                <a:gd name="connsiteX6" fmla="*/ 120650 w 1098550"/>
                <a:gd name="connsiteY6" fmla="*/ 696119 h 765969"/>
                <a:gd name="connsiteX7" fmla="*/ 196850 w 1098550"/>
                <a:gd name="connsiteY7" fmla="*/ 632619 h 765969"/>
                <a:gd name="connsiteX8" fmla="*/ 273050 w 1098550"/>
                <a:gd name="connsiteY8" fmla="*/ 594519 h 765969"/>
                <a:gd name="connsiteX9" fmla="*/ 368300 w 1098550"/>
                <a:gd name="connsiteY9" fmla="*/ 645319 h 765969"/>
                <a:gd name="connsiteX10" fmla="*/ 450850 w 1098550"/>
                <a:gd name="connsiteY10" fmla="*/ 715169 h 765969"/>
                <a:gd name="connsiteX11" fmla="*/ 508000 w 1098550"/>
                <a:gd name="connsiteY11" fmla="*/ 765969 h 765969"/>
                <a:gd name="connsiteX12" fmla="*/ 607218 w 1098550"/>
                <a:gd name="connsiteY12" fmla="*/ 748506 h 765969"/>
                <a:gd name="connsiteX13" fmla="*/ 803275 w 1098550"/>
                <a:gd name="connsiteY13" fmla="*/ 722313 h 765969"/>
                <a:gd name="connsiteX14" fmla="*/ 1019175 w 1098550"/>
                <a:gd name="connsiteY14" fmla="*/ 657225 h 765969"/>
                <a:gd name="connsiteX15" fmla="*/ 1075532 w 1098550"/>
                <a:gd name="connsiteY15" fmla="*/ 461169 h 765969"/>
                <a:gd name="connsiteX16" fmla="*/ 1098550 w 1098550"/>
                <a:gd name="connsiteY16" fmla="*/ 315119 h 765969"/>
                <a:gd name="connsiteX17" fmla="*/ 958850 w 1098550"/>
                <a:gd name="connsiteY17" fmla="*/ 238919 h 765969"/>
                <a:gd name="connsiteX18" fmla="*/ 863600 w 1098550"/>
                <a:gd name="connsiteY18" fmla="*/ 226219 h 765969"/>
                <a:gd name="connsiteX19" fmla="*/ 798512 w 1098550"/>
                <a:gd name="connsiteY19" fmla="*/ 284162 h 765969"/>
                <a:gd name="connsiteX20" fmla="*/ 679450 w 1098550"/>
                <a:gd name="connsiteY20" fmla="*/ 219869 h 765969"/>
                <a:gd name="connsiteX21" fmla="*/ 665956 w 1098550"/>
                <a:gd name="connsiteY21" fmla="*/ 165894 h 765969"/>
                <a:gd name="connsiteX22" fmla="*/ 713581 w 1098550"/>
                <a:gd name="connsiteY22" fmla="*/ 112713 h 765969"/>
                <a:gd name="connsiteX23" fmla="*/ 677069 w 1098550"/>
                <a:gd name="connsiteY23" fmla="*/ 30162 h 765969"/>
                <a:gd name="connsiteX24" fmla="*/ 555625 w 1098550"/>
                <a:gd name="connsiteY24" fmla="*/ 7144 h 765969"/>
                <a:gd name="connsiteX25" fmla="*/ 492125 w 1098550"/>
                <a:gd name="connsiteY25" fmla="*/ 0 h 765969"/>
                <a:gd name="connsiteX26" fmla="*/ 386557 w 1098550"/>
                <a:gd name="connsiteY26" fmla="*/ 7938 h 765969"/>
                <a:gd name="connsiteX27" fmla="*/ 240506 w 1098550"/>
                <a:gd name="connsiteY27" fmla="*/ 55562 h 765969"/>
                <a:gd name="connsiteX28" fmla="*/ 77788 w 1098550"/>
                <a:gd name="connsiteY28" fmla="*/ 17463 h 765969"/>
                <a:gd name="connsiteX0" fmla="*/ 77788 w 1098550"/>
                <a:gd name="connsiteY0" fmla="*/ 17463 h 765969"/>
                <a:gd name="connsiteX1" fmla="*/ 31750 w 1098550"/>
                <a:gd name="connsiteY1" fmla="*/ 80169 h 765969"/>
                <a:gd name="connsiteX2" fmla="*/ 0 w 1098550"/>
                <a:gd name="connsiteY2" fmla="*/ 245269 h 765969"/>
                <a:gd name="connsiteX3" fmla="*/ 6350 w 1098550"/>
                <a:gd name="connsiteY3" fmla="*/ 543719 h 765969"/>
                <a:gd name="connsiteX4" fmla="*/ 25400 w 1098550"/>
                <a:gd name="connsiteY4" fmla="*/ 650875 h 765969"/>
                <a:gd name="connsiteX5" fmla="*/ 44450 w 1098550"/>
                <a:gd name="connsiteY5" fmla="*/ 696119 h 765969"/>
                <a:gd name="connsiteX6" fmla="*/ 120650 w 1098550"/>
                <a:gd name="connsiteY6" fmla="*/ 696119 h 765969"/>
                <a:gd name="connsiteX7" fmla="*/ 196850 w 1098550"/>
                <a:gd name="connsiteY7" fmla="*/ 632619 h 765969"/>
                <a:gd name="connsiteX8" fmla="*/ 273050 w 1098550"/>
                <a:gd name="connsiteY8" fmla="*/ 594519 h 765969"/>
                <a:gd name="connsiteX9" fmla="*/ 368300 w 1098550"/>
                <a:gd name="connsiteY9" fmla="*/ 645319 h 765969"/>
                <a:gd name="connsiteX10" fmla="*/ 450850 w 1098550"/>
                <a:gd name="connsiteY10" fmla="*/ 715169 h 765969"/>
                <a:gd name="connsiteX11" fmla="*/ 508000 w 1098550"/>
                <a:gd name="connsiteY11" fmla="*/ 765969 h 765969"/>
                <a:gd name="connsiteX12" fmla="*/ 607218 w 1098550"/>
                <a:gd name="connsiteY12" fmla="*/ 748506 h 765969"/>
                <a:gd name="connsiteX13" fmla="*/ 803275 w 1098550"/>
                <a:gd name="connsiteY13" fmla="*/ 722313 h 765969"/>
                <a:gd name="connsiteX14" fmla="*/ 1019175 w 1098550"/>
                <a:gd name="connsiteY14" fmla="*/ 657225 h 765969"/>
                <a:gd name="connsiteX15" fmla="*/ 1075532 w 1098550"/>
                <a:gd name="connsiteY15" fmla="*/ 461169 h 765969"/>
                <a:gd name="connsiteX16" fmla="*/ 1098550 w 1098550"/>
                <a:gd name="connsiteY16" fmla="*/ 315119 h 765969"/>
                <a:gd name="connsiteX17" fmla="*/ 958850 w 1098550"/>
                <a:gd name="connsiteY17" fmla="*/ 238919 h 765969"/>
                <a:gd name="connsiteX18" fmla="*/ 863600 w 1098550"/>
                <a:gd name="connsiteY18" fmla="*/ 226219 h 765969"/>
                <a:gd name="connsiteX19" fmla="*/ 798512 w 1098550"/>
                <a:gd name="connsiteY19" fmla="*/ 284162 h 765969"/>
                <a:gd name="connsiteX20" fmla="*/ 679450 w 1098550"/>
                <a:gd name="connsiteY20" fmla="*/ 219869 h 765969"/>
                <a:gd name="connsiteX21" fmla="*/ 665956 w 1098550"/>
                <a:gd name="connsiteY21" fmla="*/ 165894 h 765969"/>
                <a:gd name="connsiteX22" fmla="*/ 713581 w 1098550"/>
                <a:gd name="connsiteY22" fmla="*/ 112713 h 765969"/>
                <a:gd name="connsiteX23" fmla="*/ 677069 w 1098550"/>
                <a:gd name="connsiteY23" fmla="*/ 30162 h 765969"/>
                <a:gd name="connsiteX24" fmla="*/ 555625 w 1098550"/>
                <a:gd name="connsiteY24" fmla="*/ 7144 h 765969"/>
                <a:gd name="connsiteX25" fmla="*/ 492125 w 1098550"/>
                <a:gd name="connsiteY25" fmla="*/ 0 h 765969"/>
                <a:gd name="connsiteX26" fmla="*/ 386557 w 1098550"/>
                <a:gd name="connsiteY26" fmla="*/ 7938 h 765969"/>
                <a:gd name="connsiteX27" fmla="*/ 240506 w 1098550"/>
                <a:gd name="connsiteY27" fmla="*/ 55562 h 765969"/>
                <a:gd name="connsiteX28" fmla="*/ 77788 w 1098550"/>
                <a:gd name="connsiteY28" fmla="*/ 17463 h 765969"/>
                <a:gd name="connsiteX0" fmla="*/ 77788 w 1098550"/>
                <a:gd name="connsiteY0" fmla="*/ 17463 h 765969"/>
                <a:gd name="connsiteX1" fmla="*/ 31750 w 1098550"/>
                <a:gd name="connsiteY1" fmla="*/ 80169 h 765969"/>
                <a:gd name="connsiteX2" fmla="*/ 0 w 1098550"/>
                <a:gd name="connsiteY2" fmla="*/ 245269 h 765969"/>
                <a:gd name="connsiteX3" fmla="*/ 6350 w 1098550"/>
                <a:gd name="connsiteY3" fmla="*/ 543719 h 765969"/>
                <a:gd name="connsiteX4" fmla="*/ 25400 w 1098550"/>
                <a:gd name="connsiteY4" fmla="*/ 650875 h 765969"/>
                <a:gd name="connsiteX5" fmla="*/ 51594 w 1098550"/>
                <a:gd name="connsiteY5" fmla="*/ 684213 h 765969"/>
                <a:gd name="connsiteX6" fmla="*/ 120650 w 1098550"/>
                <a:gd name="connsiteY6" fmla="*/ 696119 h 765969"/>
                <a:gd name="connsiteX7" fmla="*/ 196850 w 1098550"/>
                <a:gd name="connsiteY7" fmla="*/ 632619 h 765969"/>
                <a:gd name="connsiteX8" fmla="*/ 273050 w 1098550"/>
                <a:gd name="connsiteY8" fmla="*/ 594519 h 765969"/>
                <a:gd name="connsiteX9" fmla="*/ 368300 w 1098550"/>
                <a:gd name="connsiteY9" fmla="*/ 645319 h 765969"/>
                <a:gd name="connsiteX10" fmla="*/ 450850 w 1098550"/>
                <a:gd name="connsiteY10" fmla="*/ 715169 h 765969"/>
                <a:gd name="connsiteX11" fmla="*/ 508000 w 1098550"/>
                <a:gd name="connsiteY11" fmla="*/ 765969 h 765969"/>
                <a:gd name="connsiteX12" fmla="*/ 607218 w 1098550"/>
                <a:gd name="connsiteY12" fmla="*/ 748506 h 765969"/>
                <a:gd name="connsiteX13" fmla="*/ 803275 w 1098550"/>
                <a:gd name="connsiteY13" fmla="*/ 722313 h 765969"/>
                <a:gd name="connsiteX14" fmla="*/ 1019175 w 1098550"/>
                <a:gd name="connsiteY14" fmla="*/ 657225 h 765969"/>
                <a:gd name="connsiteX15" fmla="*/ 1075532 w 1098550"/>
                <a:gd name="connsiteY15" fmla="*/ 461169 h 765969"/>
                <a:gd name="connsiteX16" fmla="*/ 1098550 w 1098550"/>
                <a:gd name="connsiteY16" fmla="*/ 315119 h 765969"/>
                <a:gd name="connsiteX17" fmla="*/ 958850 w 1098550"/>
                <a:gd name="connsiteY17" fmla="*/ 238919 h 765969"/>
                <a:gd name="connsiteX18" fmla="*/ 863600 w 1098550"/>
                <a:gd name="connsiteY18" fmla="*/ 226219 h 765969"/>
                <a:gd name="connsiteX19" fmla="*/ 798512 w 1098550"/>
                <a:gd name="connsiteY19" fmla="*/ 284162 h 765969"/>
                <a:gd name="connsiteX20" fmla="*/ 679450 w 1098550"/>
                <a:gd name="connsiteY20" fmla="*/ 219869 h 765969"/>
                <a:gd name="connsiteX21" fmla="*/ 665956 w 1098550"/>
                <a:gd name="connsiteY21" fmla="*/ 165894 h 765969"/>
                <a:gd name="connsiteX22" fmla="*/ 713581 w 1098550"/>
                <a:gd name="connsiteY22" fmla="*/ 112713 h 765969"/>
                <a:gd name="connsiteX23" fmla="*/ 677069 w 1098550"/>
                <a:gd name="connsiteY23" fmla="*/ 30162 h 765969"/>
                <a:gd name="connsiteX24" fmla="*/ 555625 w 1098550"/>
                <a:gd name="connsiteY24" fmla="*/ 7144 h 765969"/>
                <a:gd name="connsiteX25" fmla="*/ 492125 w 1098550"/>
                <a:gd name="connsiteY25" fmla="*/ 0 h 765969"/>
                <a:gd name="connsiteX26" fmla="*/ 386557 w 1098550"/>
                <a:gd name="connsiteY26" fmla="*/ 7938 h 765969"/>
                <a:gd name="connsiteX27" fmla="*/ 240506 w 1098550"/>
                <a:gd name="connsiteY27" fmla="*/ 55562 h 765969"/>
                <a:gd name="connsiteX28" fmla="*/ 77788 w 1098550"/>
                <a:gd name="connsiteY28" fmla="*/ 17463 h 765969"/>
                <a:gd name="connsiteX0" fmla="*/ 99219 w 1119981"/>
                <a:gd name="connsiteY0" fmla="*/ 17463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407988 w 1119981"/>
                <a:gd name="connsiteY26" fmla="*/ 7938 h 765969"/>
                <a:gd name="connsiteX27" fmla="*/ 261937 w 1119981"/>
                <a:gd name="connsiteY27" fmla="*/ 55562 h 765969"/>
                <a:gd name="connsiteX28" fmla="*/ 99219 w 1119981"/>
                <a:gd name="connsiteY28" fmla="*/ 17463 h 765969"/>
                <a:gd name="connsiteX0" fmla="*/ 99219 w 1119981"/>
                <a:gd name="connsiteY0" fmla="*/ 17463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93700 w 1119981"/>
                <a:gd name="connsiteY26" fmla="*/ 100806 h 765969"/>
                <a:gd name="connsiteX27" fmla="*/ 261937 w 1119981"/>
                <a:gd name="connsiteY27" fmla="*/ 55562 h 765969"/>
                <a:gd name="connsiteX28" fmla="*/ 99219 w 1119981"/>
                <a:gd name="connsiteY28" fmla="*/ 17463 h 765969"/>
                <a:gd name="connsiteX0" fmla="*/ 73025 w 1119981"/>
                <a:gd name="connsiteY0" fmla="*/ 38894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93700 w 1119981"/>
                <a:gd name="connsiteY26" fmla="*/ 100806 h 765969"/>
                <a:gd name="connsiteX27" fmla="*/ 261937 w 1119981"/>
                <a:gd name="connsiteY27" fmla="*/ 55562 h 765969"/>
                <a:gd name="connsiteX28" fmla="*/ 73025 w 1119981"/>
                <a:gd name="connsiteY28" fmla="*/ 38894 h 765969"/>
                <a:gd name="connsiteX0" fmla="*/ 73025 w 1119981"/>
                <a:gd name="connsiteY0" fmla="*/ 38894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93700 w 1119981"/>
                <a:gd name="connsiteY26" fmla="*/ 100806 h 765969"/>
                <a:gd name="connsiteX27" fmla="*/ 226218 w 1119981"/>
                <a:gd name="connsiteY27" fmla="*/ 69849 h 765969"/>
                <a:gd name="connsiteX28" fmla="*/ 73025 w 1119981"/>
                <a:gd name="connsiteY28" fmla="*/ 38894 h 765969"/>
                <a:gd name="connsiteX0" fmla="*/ 73025 w 1119981"/>
                <a:gd name="connsiteY0" fmla="*/ 38894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69887 w 1119981"/>
                <a:gd name="connsiteY26" fmla="*/ 110331 h 765969"/>
                <a:gd name="connsiteX27" fmla="*/ 226218 w 1119981"/>
                <a:gd name="connsiteY27" fmla="*/ 69849 h 765969"/>
                <a:gd name="connsiteX28" fmla="*/ 73025 w 1119981"/>
                <a:gd name="connsiteY28" fmla="*/ 38894 h 765969"/>
                <a:gd name="connsiteX0" fmla="*/ 73025 w 1119981"/>
                <a:gd name="connsiteY0" fmla="*/ 31750 h 758825"/>
                <a:gd name="connsiteX1" fmla="*/ 53181 w 1119981"/>
                <a:gd name="connsiteY1" fmla="*/ 73025 h 758825"/>
                <a:gd name="connsiteX2" fmla="*/ 0 w 1119981"/>
                <a:gd name="connsiteY2" fmla="*/ 278606 h 758825"/>
                <a:gd name="connsiteX3" fmla="*/ 27781 w 1119981"/>
                <a:gd name="connsiteY3" fmla="*/ 536575 h 758825"/>
                <a:gd name="connsiteX4" fmla="*/ 46831 w 1119981"/>
                <a:gd name="connsiteY4" fmla="*/ 643731 h 758825"/>
                <a:gd name="connsiteX5" fmla="*/ 73025 w 1119981"/>
                <a:gd name="connsiteY5" fmla="*/ 677069 h 758825"/>
                <a:gd name="connsiteX6" fmla="*/ 142081 w 1119981"/>
                <a:gd name="connsiteY6" fmla="*/ 688975 h 758825"/>
                <a:gd name="connsiteX7" fmla="*/ 218281 w 1119981"/>
                <a:gd name="connsiteY7" fmla="*/ 625475 h 758825"/>
                <a:gd name="connsiteX8" fmla="*/ 294481 w 1119981"/>
                <a:gd name="connsiteY8" fmla="*/ 587375 h 758825"/>
                <a:gd name="connsiteX9" fmla="*/ 389731 w 1119981"/>
                <a:gd name="connsiteY9" fmla="*/ 638175 h 758825"/>
                <a:gd name="connsiteX10" fmla="*/ 472281 w 1119981"/>
                <a:gd name="connsiteY10" fmla="*/ 708025 h 758825"/>
                <a:gd name="connsiteX11" fmla="*/ 529431 w 1119981"/>
                <a:gd name="connsiteY11" fmla="*/ 758825 h 758825"/>
                <a:gd name="connsiteX12" fmla="*/ 628649 w 1119981"/>
                <a:gd name="connsiteY12" fmla="*/ 741362 h 758825"/>
                <a:gd name="connsiteX13" fmla="*/ 824706 w 1119981"/>
                <a:gd name="connsiteY13" fmla="*/ 715169 h 758825"/>
                <a:gd name="connsiteX14" fmla="*/ 1040606 w 1119981"/>
                <a:gd name="connsiteY14" fmla="*/ 650081 h 758825"/>
                <a:gd name="connsiteX15" fmla="*/ 1096963 w 1119981"/>
                <a:gd name="connsiteY15" fmla="*/ 454025 h 758825"/>
                <a:gd name="connsiteX16" fmla="*/ 1119981 w 1119981"/>
                <a:gd name="connsiteY16" fmla="*/ 307975 h 758825"/>
                <a:gd name="connsiteX17" fmla="*/ 980281 w 1119981"/>
                <a:gd name="connsiteY17" fmla="*/ 231775 h 758825"/>
                <a:gd name="connsiteX18" fmla="*/ 885031 w 1119981"/>
                <a:gd name="connsiteY18" fmla="*/ 219075 h 758825"/>
                <a:gd name="connsiteX19" fmla="*/ 819943 w 1119981"/>
                <a:gd name="connsiteY19" fmla="*/ 277018 h 758825"/>
                <a:gd name="connsiteX20" fmla="*/ 700881 w 1119981"/>
                <a:gd name="connsiteY20" fmla="*/ 212725 h 758825"/>
                <a:gd name="connsiteX21" fmla="*/ 687387 w 1119981"/>
                <a:gd name="connsiteY21" fmla="*/ 158750 h 758825"/>
                <a:gd name="connsiteX22" fmla="*/ 735012 w 1119981"/>
                <a:gd name="connsiteY22" fmla="*/ 105569 h 758825"/>
                <a:gd name="connsiteX23" fmla="*/ 698500 w 1119981"/>
                <a:gd name="connsiteY23" fmla="*/ 23018 h 758825"/>
                <a:gd name="connsiteX24" fmla="*/ 577056 w 1119981"/>
                <a:gd name="connsiteY24" fmla="*/ 0 h 758825"/>
                <a:gd name="connsiteX25" fmla="*/ 446881 w 1119981"/>
                <a:gd name="connsiteY25" fmla="*/ 154781 h 758825"/>
                <a:gd name="connsiteX26" fmla="*/ 369887 w 1119981"/>
                <a:gd name="connsiteY26" fmla="*/ 103187 h 758825"/>
                <a:gd name="connsiteX27" fmla="*/ 226218 w 1119981"/>
                <a:gd name="connsiteY27" fmla="*/ 62705 h 758825"/>
                <a:gd name="connsiteX28" fmla="*/ 73025 w 1119981"/>
                <a:gd name="connsiteY28" fmla="*/ 31750 h 758825"/>
                <a:gd name="connsiteX0" fmla="*/ 73025 w 1119981"/>
                <a:gd name="connsiteY0" fmla="*/ 8732 h 735807"/>
                <a:gd name="connsiteX1" fmla="*/ 53181 w 1119981"/>
                <a:gd name="connsiteY1" fmla="*/ 50007 h 735807"/>
                <a:gd name="connsiteX2" fmla="*/ 0 w 1119981"/>
                <a:gd name="connsiteY2" fmla="*/ 255588 h 735807"/>
                <a:gd name="connsiteX3" fmla="*/ 27781 w 1119981"/>
                <a:gd name="connsiteY3" fmla="*/ 513557 h 735807"/>
                <a:gd name="connsiteX4" fmla="*/ 46831 w 1119981"/>
                <a:gd name="connsiteY4" fmla="*/ 620713 h 735807"/>
                <a:gd name="connsiteX5" fmla="*/ 73025 w 1119981"/>
                <a:gd name="connsiteY5" fmla="*/ 654051 h 735807"/>
                <a:gd name="connsiteX6" fmla="*/ 142081 w 1119981"/>
                <a:gd name="connsiteY6" fmla="*/ 665957 h 735807"/>
                <a:gd name="connsiteX7" fmla="*/ 218281 w 1119981"/>
                <a:gd name="connsiteY7" fmla="*/ 602457 h 735807"/>
                <a:gd name="connsiteX8" fmla="*/ 294481 w 1119981"/>
                <a:gd name="connsiteY8" fmla="*/ 564357 h 735807"/>
                <a:gd name="connsiteX9" fmla="*/ 389731 w 1119981"/>
                <a:gd name="connsiteY9" fmla="*/ 615157 h 735807"/>
                <a:gd name="connsiteX10" fmla="*/ 472281 w 1119981"/>
                <a:gd name="connsiteY10" fmla="*/ 685007 h 735807"/>
                <a:gd name="connsiteX11" fmla="*/ 529431 w 1119981"/>
                <a:gd name="connsiteY11" fmla="*/ 735807 h 735807"/>
                <a:gd name="connsiteX12" fmla="*/ 628649 w 1119981"/>
                <a:gd name="connsiteY12" fmla="*/ 718344 h 735807"/>
                <a:gd name="connsiteX13" fmla="*/ 824706 w 1119981"/>
                <a:gd name="connsiteY13" fmla="*/ 692151 h 735807"/>
                <a:gd name="connsiteX14" fmla="*/ 1040606 w 1119981"/>
                <a:gd name="connsiteY14" fmla="*/ 627063 h 735807"/>
                <a:gd name="connsiteX15" fmla="*/ 1096963 w 1119981"/>
                <a:gd name="connsiteY15" fmla="*/ 431007 h 735807"/>
                <a:gd name="connsiteX16" fmla="*/ 1119981 w 1119981"/>
                <a:gd name="connsiteY16" fmla="*/ 284957 h 735807"/>
                <a:gd name="connsiteX17" fmla="*/ 980281 w 1119981"/>
                <a:gd name="connsiteY17" fmla="*/ 208757 h 735807"/>
                <a:gd name="connsiteX18" fmla="*/ 885031 w 1119981"/>
                <a:gd name="connsiteY18" fmla="*/ 196057 h 735807"/>
                <a:gd name="connsiteX19" fmla="*/ 819943 w 1119981"/>
                <a:gd name="connsiteY19" fmla="*/ 254000 h 735807"/>
                <a:gd name="connsiteX20" fmla="*/ 700881 w 1119981"/>
                <a:gd name="connsiteY20" fmla="*/ 189707 h 735807"/>
                <a:gd name="connsiteX21" fmla="*/ 687387 w 1119981"/>
                <a:gd name="connsiteY21" fmla="*/ 135732 h 735807"/>
                <a:gd name="connsiteX22" fmla="*/ 735012 w 1119981"/>
                <a:gd name="connsiteY22" fmla="*/ 82551 h 735807"/>
                <a:gd name="connsiteX23" fmla="*/ 698500 w 1119981"/>
                <a:gd name="connsiteY23" fmla="*/ 0 h 735807"/>
                <a:gd name="connsiteX24" fmla="*/ 605631 w 1119981"/>
                <a:gd name="connsiteY24" fmla="*/ 112714 h 735807"/>
                <a:gd name="connsiteX25" fmla="*/ 446881 w 1119981"/>
                <a:gd name="connsiteY25" fmla="*/ 131763 h 735807"/>
                <a:gd name="connsiteX26" fmla="*/ 369887 w 1119981"/>
                <a:gd name="connsiteY26" fmla="*/ 80169 h 735807"/>
                <a:gd name="connsiteX27" fmla="*/ 226218 w 1119981"/>
                <a:gd name="connsiteY27" fmla="*/ 39687 h 735807"/>
                <a:gd name="connsiteX28" fmla="*/ 73025 w 1119981"/>
                <a:gd name="connsiteY28" fmla="*/ 8732 h 735807"/>
                <a:gd name="connsiteX0" fmla="*/ 73025 w 1119981"/>
                <a:gd name="connsiteY0" fmla="*/ 8732 h 735807"/>
                <a:gd name="connsiteX1" fmla="*/ 53181 w 1119981"/>
                <a:gd name="connsiteY1" fmla="*/ 50007 h 735807"/>
                <a:gd name="connsiteX2" fmla="*/ 0 w 1119981"/>
                <a:gd name="connsiteY2" fmla="*/ 255588 h 735807"/>
                <a:gd name="connsiteX3" fmla="*/ 27781 w 1119981"/>
                <a:gd name="connsiteY3" fmla="*/ 513557 h 735807"/>
                <a:gd name="connsiteX4" fmla="*/ 46831 w 1119981"/>
                <a:gd name="connsiteY4" fmla="*/ 620713 h 735807"/>
                <a:gd name="connsiteX5" fmla="*/ 73025 w 1119981"/>
                <a:gd name="connsiteY5" fmla="*/ 654051 h 735807"/>
                <a:gd name="connsiteX6" fmla="*/ 142081 w 1119981"/>
                <a:gd name="connsiteY6" fmla="*/ 665957 h 735807"/>
                <a:gd name="connsiteX7" fmla="*/ 218281 w 1119981"/>
                <a:gd name="connsiteY7" fmla="*/ 602457 h 735807"/>
                <a:gd name="connsiteX8" fmla="*/ 294481 w 1119981"/>
                <a:gd name="connsiteY8" fmla="*/ 564357 h 735807"/>
                <a:gd name="connsiteX9" fmla="*/ 389731 w 1119981"/>
                <a:gd name="connsiteY9" fmla="*/ 615157 h 735807"/>
                <a:gd name="connsiteX10" fmla="*/ 472281 w 1119981"/>
                <a:gd name="connsiteY10" fmla="*/ 685007 h 735807"/>
                <a:gd name="connsiteX11" fmla="*/ 529431 w 1119981"/>
                <a:gd name="connsiteY11" fmla="*/ 735807 h 735807"/>
                <a:gd name="connsiteX12" fmla="*/ 628649 w 1119981"/>
                <a:gd name="connsiteY12" fmla="*/ 718344 h 735807"/>
                <a:gd name="connsiteX13" fmla="*/ 824706 w 1119981"/>
                <a:gd name="connsiteY13" fmla="*/ 692151 h 735807"/>
                <a:gd name="connsiteX14" fmla="*/ 1040606 w 1119981"/>
                <a:gd name="connsiteY14" fmla="*/ 627063 h 735807"/>
                <a:gd name="connsiteX15" fmla="*/ 1096963 w 1119981"/>
                <a:gd name="connsiteY15" fmla="*/ 431007 h 735807"/>
                <a:gd name="connsiteX16" fmla="*/ 1119981 w 1119981"/>
                <a:gd name="connsiteY16" fmla="*/ 284957 h 735807"/>
                <a:gd name="connsiteX17" fmla="*/ 980281 w 1119981"/>
                <a:gd name="connsiteY17" fmla="*/ 208757 h 735807"/>
                <a:gd name="connsiteX18" fmla="*/ 885031 w 1119981"/>
                <a:gd name="connsiteY18" fmla="*/ 196057 h 735807"/>
                <a:gd name="connsiteX19" fmla="*/ 819943 w 1119981"/>
                <a:gd name="connsiteY19" fmla="*/ 254000 h 735807"/>
                <a:gd name="connsiteX20" fmla="*/ 700881 w 1119981"/>
                <a:gd name="connsiteY20" fmla="*/ 189707 h 735807"/>
                <a:gd name="connsiteX21" fmla="*/ 687387 w 1119981"/>
                <a:gd name="connsiteY21" fmla="*/ 135732 h 735807"/>
                <a:gd name="connsiteX22" fmla="*/ 735012 w 1119981"/>
                <a:gd name="connsiteY22" fmla="*/ 82551 h 735807"/>
                <a:gd name="connsiteX23" fmla="*/ 698500 w 1119981"/>
                <a:gd name="connsiteY23" fmla="*/ 0 h 735807"/>
                <a:gd name="connsiteX24" fmla="*/ 543719 w 1119981"/>
                <a:gd name="connsiteY24" fmla="*/ 134146 h 735807"/>
                <a:gd name="connsiteX25" fmla="*/ 446881 w 1119981"/>
                <a:gd name="connsiteY25" fmla="*/ 131763 h 735807"/>
                <a:gd name="connsiteX26" fmla="*/ 369887 w 1119981"/>
                <a:gd name="connsiteY26" fmla="*/ 80169 h 735807"/>
                <a:gd name="connsiteX27" fmla="*/ 226218 w 1119981"/>
                <a:gd name="connsiteY27" fmla="*/ 39687 h 735807"/>
                <a:gd name="connsiteX28" fmla="*/ 73025 w 1119981"/>
                <a:gd name="connsiteY28" fmla="*/ 8732 h 735807"/>
                <a:gd name="connsiteX0" fmla="*/ 73025 w 1119981"/>
                <a:gd name="connsiteY0" fmla="*/ 27782 h 754857"/>
                <a:gd name="connsiteX1" fmla="*/ 53181 w 1119981"/>
                <a:gd name="connsiteY1" fmla="*/ 69057 h 754857"/>
                <a:gd name="connsiteX2" fmla="*/ 0 w 1119981"/>
                <a:gd name="connsiteY2" fmla="*/ 274638 h 754857"/>
                <a:gd name="connsiteX3" fmla="*/ 27781 w 1119981"/>
                <a:gd name="connsiteY3" fmla="*/ 532607 h 754857"/>
                <a:gd name="connsiteX4" fmla="*/ 46831 w 1119981"/>
                <a:gd name="connsiteY4" fmla="*/ 639763 h 754857"/>
                <a:gd name="connsiteX5" fmla="*/ 73025 w 1119981"/>
                <a:gd name="connsiteY5" fmla="*/ 673101 h 754857"/>
                <a:gd name="connsiteX6" fmla="*/ 142081 w 1119981"/>
                <a:gd name="connsiteY6" fmla="*/ 685007 h 754857"/>
                <a:gd name="connsiteX7" fmla="*/ 218281 w 1119981"/>
                <a:gd name="connsiteY7" fmla="*/ 621507 h 754857"/>
                <a:gd name="connsiteX8" fmla="*/ 294481 w 1119981"/>
                <a:gd name="connsiteY8" fmla="*/ 583407 h 754857"/>
                <a:gd name="connsiteX9" fmla="*/ 389731 w 1119981"/>
                <a:gd name="connsiteY9" fmla="*/ 634207 h 754857"/>
                <a:gd name="connsiteX10" fmla="*/ 472281 w 1119981"/>
                <a:gd name="connsiteY10" fmla="*/ 704057 h 754857"/>
                <a:gd name="connsiteX11" fmla="*/ 529431 w 1119981"/>
                <a:gd name="connsiteY11" fmla="*/ 754857 h 754857"/>
                <a:gd name="connsiteX12" fmla="*/ 628649 w 1119981"/>
                <a:gd name="connsiteY12" fmla="*/ 737394 h 754857"/>
                <a:gd name="connsiteX13" fmla="*/ 824706 w 1119981"/>
                <a:gd name="connsiteY13" fmla="*/ 711201 h 754857"/>
                <a:gd name="connsiteX14" fmla="*/ 1040606 w 1119981"/>
                <a:gd name="connsiteY14" fmla="*/ 646113 h 754857"/>
                <a:gd name="connsiteX15" fmla="*/ 1096963 w 1119981"/>
                <a:gd name="connsiteY15" fmla="*/ 450057 h 754857"/>
                <a:gd name="connsiteX16" fmla="*/ 1119981 w 1119981"/>
                <a:gd name="connsiteY16" fmla="*/ 304007 h 754857"/>
                <a:gd name="connsiteX17" fmla="*/ 980281 w 1119981"/>
                <a:gd name="connsiteY17" fmla="*/ 227807 h 754857"/>
                <a:gd name="connsiteX18" fmla="*/ 885031 w 1119981"/>
                <a:gd name="connsiteY18" fmla="*/ 215107 h 754857"/>
                <a:gd name="connsiteX19" fmla="*/ 819943 w 1119981"/>
                <a:gd name="connsiteY19" fmla="*/ 273050 h 754857"/>
                <a:gd name="connsiteX20" fmla="*/ 700881 w 1119981"/>
                <a:gd name="connsiteY20" fmla="*/ 208757 h 754857"/>
                <a:gd name="connsiteX21" fmla="*/ 687387 w 1119981"/>
                <a:gd name="connsiteY21" fmla="*/ 154782 h 754857"/>
                <a:gd name="connsiteX22" fmla="*/ 735012 w 1119981"/>
                <a:gd name="connsiteY22" fmla="*/ 101601 h 754857"/>
                <a:gd name="connsiteX23" fmla="*/ 622300 w 1119981"/>
                <a:gd name="connsiteY23" fmla="*/ 0 h 754857"/>
                <a:gd name="connsiteX24" fmla="*/ 543719 w 1119981"/>
                <a:gd name="connsiteY24" fmla="*/ 153196 h 754857"/>
                <a:gd name="connsiteX25" fmla="*/ 446881 w 1119981"/>
                <a:gd name="connsiteY25" fmla="*/ 150813 h 754857"/>
                <a:gd name="connsiteX26" fmla="*/ 369887 w 1119981"/>
                <a:gd name="connsiteY26" fmla="*/ 99219 h 754857"/>
                <a:gd name="connsiteX27" fmla="*/ 226218 w 1119981"/>
                <a:gd name="connsiteY27" fmla="*/ 58737 h 754857"/>
                <a:gd name="connsiteX28" fmla="*/ 73025 w 1119981"/>
                <a:gd name="connsiteY28" fmla="*/ 27782 h 754857"/>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35012 w 1119981"/>
                <a:gd name="connsiteY22" fmla="*/ 103983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35012 w 1119981"/>
                <a:gd name="connsiteY22" fmla="*/ 103983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35012 w 1119981"/>
                <a:gd name="connsiteY22" fmla="*/ 103983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0 w 1119981"/>
                <a:gd name="connsiteY1" fmla="*/ 277020 h 757239"/>
                <a:gd name="connsiteX2" fmla="*/ 27781 w 1119981"/>
                <a:gd name="connsiteY2" fmla="*/ 534989 h 757239"/>
                <a:gd name="connsiteX3" fmla="*/ 46831 w 1119981"/>
                <a:gd name="connsiteY3" fmla="*/ 642145 h 757239"/>
                <a:gd name="connsiteX4" fmla="*/ 73025 w 1119981"/>
                <a:gd name="connsiteY4" fmla="*/ 675483 h 757239"/>
                <a:gd name="connsiteX5" fmla="*/ 142081 w 1119981"/>
                <a:gd name="connsiteY5" fmla="*/ 687389 h 757239"/>
                <a:gd name="connsiteX6" fmla="*/ 218281 w 1119981"/>
                <a:gd name="connsiteY6" fmla="*/ 623889 h 757239"/>
                <a:gd name="connsiteX7" fmla="*/ 294481 w 1119981"/>
                <a:gd name="connsiteY7" fmla="*/ 585789 h 757239"/>
                <a:gd name="connsiteX8" fmla="*/ 389731 w 1119981"/>
                <a:gd name="connsiteY8" fmla="*/ 636589 h 757239"/>
                <a:gd name="connsiteX9" fmla="*/ 472281 w 1119981"/>
                <a:gd name="connsiteY9" fmla="*/ 706439 h 757239"/>
                <a:gd name="connsiteX10" fmla="*/ 529431 w 1119981"/>
                <a:gd name="connsiteY10" fmla="*/ 757239 h 757239"/>
                <a:gd name="connsiteX11" fmla="*/ 628649 w 1119981"/>
                <a:gd name="connsiteY11" fmla="*/ 739776 h 757239"/>
                <a:gd name="connsiteX12" fmla="*/ 824706 w 1119981"/>
                <a:gd name="connsiteY12" fmla="*/ 713583 h 757239"/>
                <a:gd name="connsiteX13" fmla="*/ 1040606 w 1119981"/>
                <a:gd name="connsiteY13" fmla="*/ 648495 h 757239"/>
                <a:gd name="connsiteX14" fmla="*/ 1096963 w 1119981"/>
                <a:gd name="connsiteY14" fmla="*/ 452439 h 757239"/>
                <a:gd name="connsiteX15" fmla="*/ 1119981 w 1119981"/>
                <a:gd name="connsiteY15" fmla="*/ 306389 h 757239"/>
                <a:gd name="connsiteX16" fmla="*/ 980281 w 1119981"/>
                <a:gd name="connsiteY16" fmla="*/ 230189 h 757239"/>
                <a:gd name="connsiteX17" fmla="*/ 885031 w 1119981"/>
                <a:gd name="connsiteY17" fmla="*/ 217489 h 757239"/>
                <a:gd name="connsiteX18" fmla="*/ 819943 w 1119981"/>
                <a:gd name="connsiteY18" fmla="*/ 275432 h 757239"/>
                <a:gd name="connsiteX19" fmla="*/ 700881 w 1119981"/>
                <a:gd name="connsiteY19" fmla="*/ 211139 h 757239"/>
                <a:gd name="connsiteX20" fmla="*/ 687387 w 1119981"/>
                <a:gd name="connsiteY20" fmla="*/ 157164 h 757239"/>
                <a:gd name="connsiteX21" fmla="*/ 746918 w 1119981"/>
                <a:gd name="connsiteY21" fmla="*/ 94458 h 757239"/>
                <a:gd name="connsiteX22" fmla="*/ 608012 w 1119981"/>
                <a:gd name="connsiteY22" fmla="*/ 0 h 757239"/>
                <a:gd name="connsiteX23" fmla="*/ 543719 w 1119981"/>
                <a:gd name="connsiteY23" fmla="*/ 155578 h 757239"/>
                <a:gd name="connsiteX24" fmla="*/ 446881 w 1119981"/>
                <a:gd name="connsiteY24" fmla="*/ 153195 h 757239"/>
                <a:gd name="connsiteX25" fmla="*/ 369887 w 1119981"/>
                <a:gd name="connsiteY25" fmla="*/ 101601 h 757239"/>
                <a:gd name="connsiteX26" fmla="*/ 226218 w 1119981"/>
                <a:gd name="connsiteY26" fmla="*/ 61119 h 757239"/>
                <a:gd name="connsiteX27" fmla="*/ 73025 w 1119981"/>
                <a:gd name="connsiteY27" fmla="*/ 30164 h 757239"/>
                <a:gd name="connsiteX0" fmla="*/ 73025 w 1119981"/>
                <a:gd name="connsiteY0" fmla="*/ 30164 h 757239"/>
                <a:gd name="connsiteX1" fmla="*/ 0 w 1119981"/>
                <a:gd name="connsiteY1" fmla="*/ 277020 h 757239"/>
                <a:gd name="connsiteX2" fmla="*/ 27781 w 1119981"/>
                <a:gd name="connsiteY2" fmla="*/ 534989 h 757239"/>
                <a:gd name="connsiteX3" fmla="*/ 46831 w 1119981"/>
                <a:gd name="connsiteY3" fmla="*/ 642145 h 757239"/>
                <a:gd name="connsiteX4" fmla="*/ 73025 w 1119981"/>
                <a:gd name="connsiteY4" fmla="*/ 675483 h 757239"/>
                <a:gd name="connsiteX5" fmla="*/ 142081 w 1119981"/>
                <a:gd name="connsiteY5" fmla="*/ 687389 h 757239"/>
                <a:gd name="connsiteX6" fmla="*/ 218281 w 1119981"/>
                <a:gd name="connsiteY6" fmla="*/ 623889 h 757239"/>
                <a:gd name="connsiteX7" fmla="*/ 294481 w 1119981"/>
                <a:gd name="connsiteY7" fmla="*/ 585789 h 757239"/>
                <a:gd name="connsiteX8" fmla="*/ 389731 w 1119981"/>
                <a:gd name="connsiteY8" fmla="*/ 636589 h 757239"/>
                <a:gd name="connsiteX9" fmla="*/ 472281 w 1119981"/>
                <a:gd name="connsiteY9" fmla="*/ 706439 h 757239"/>
                <a:gd name="connsiteX10" fmla="*/ 529431 w 1119981"/>
                <a:gd name="connsiteY10" fmla="*/ 757239 h 757239"/>
                <a:gd name="connsiteX11" fmla="*/ 628649 w 1119981"/>
                <a:gd name="connsiteY11" fmla="*/ 739776 h 757239"/>
                <a:gd name="connsiteX12" fmla="*/ 824706 w 1119981"/>
                <a:gd name="connsiteY12" fmla="*/ 713583 h 757239"/>
                <a:gd name="connsiteX13" fmla="*/ 1040606 w 1119981"/>
                <a:gd name="connsiteY13" fmla="*/ 648495 h 757239"/>
                <a:gd name="connsiteX14" fmla="*/ 1096963 w 1119981"/>
                <a:gd name="connsiteY14" fmla="*/ 452439 h 757239"/>
                <a:gd name="connsiteX15" fmla="*/ 1119981 w 1119981"/>
                <a:gd name="connsiteY15" fmla="*/ 306389 h 757239"/>
                <a:gd name="connsiteX16" fmla="*/ 980281 w 1119981"/>
                <a:gd name="connsiteY16" fmla="*/ 230189 h 757239"/>
                <a:gd name="connsiteX17" fmla="*/ 885031 w 1119981"/>
                <a:gd name="connsiteY17" fmla="*/ 217489 h 757239"/>
                <a:gd name="connsiteX18" fmla="*/ 819943 w 1119981"/>
                <a:gd name="connsiteY18" fmla="*/ 275432 h 757239"/>
                <a:gd name="connsiteX19" fmla="*/ 700881 w 1119981"/>
                <a:gd name="connsiteY19" fmla="*/ 211139 h 757239"/>
                <a:gd name="connsiteX20" fmla="*/ 687387 w 1119981"/>
                <a:gd name="connsiteY20" fmla="*/ 157164 h 757239"/>
                <a:gd name="connsiteX21" fmla="*/ 746918 w 1119981"/>
                <a:gd name="connsiteY21" fmla="*/ 94458 h 757239"/>
                <a:gd name="connsiteX22" fmla="*/ 608012 w 1119981"/>
                <a:gd name="connsiteY22" fmla="*/ 0 h 757239"/>
                <a:gd name="connsiteX23" fmla="*/ 543719 w 1119981"/>
                <a:gd name="connsiteY23" fmla="*/ 155578 h 757239"/>
                <a:gd name="connsiteX24" fmla="*/ 446881 w 1119981"/>
                <a:gd name="connsiteY24" fmla="*/ 153195 h 757239"/>
                <a:gd name="connsiteX25" fmla="*/ 369887 w 1119981"/>
                <a:gd name="connsiteY25" fmla="*/ 101601 h 757239"/>
                <a:gd name="connsiteX26" fmla="*/ 226218 w 1119981"/>
                <a:gd name="connsiteY26" fmla="*/ 61119 h 757239"/>
                <a:gd name="connsiteX27" fmla="*/ 73025 w 1119981"/>
                <a:gd name="connsiteY27" fmla="*/ 30164 h 757239"/>
                <a:gd name="connsiteX0" fmla="*/ 73025 w 1119981"/>
                <a:gd name="connsiteY0" fmla="*/ 30164 h 757239"/>
                <a:gd name="connsiteX1" fmla="*/ 0 w 1119981"/>
                <a:gd name="connsiteY1" fmla="*/ 277020 h 757239"/>
                <a:gd name="connsiteX2" fmla="*/ 27781 w 1119981"/>
                <a:gd name="connsiteY2" fmla="*/ 534989 h 757239"/>
                <a:gd name="connsiteX3" fmla="*/ 46831 w 1119981"/>
                <a:gd name="connsiteY3" fmla="*/ 642145 h 757239"/>
                <a:gd name="connsiteX4" fmla="*/ 73025 w 1119981"/>
                <a:gd name="connsiteY4" fmla="*/ 675483 h 757239"/>
                <a:gd name="connsiteX5" fmla="*/ 142081 w 1119981"/>
                <a:gd name="connsiteY5" fmla="*/ 687389 h 757239"/>
                <a:gd name="connsiteX6" fmla="*/ 218281 w 1119981"/>
                <a:gd name="connsiteY6" fmla="*/ 623889 h 757239"/>
                <a:gd name="connsiteX7" fmla="*/ 294481 w 1119981"/>
                <a:gd name="connsiteY7" fmla="*/ 585789 h 757239"/>
                <a:gd name="connsiteX8" fmla="*/ 389731 w 1119981"/>
                <a:gd name="connsiteY8" fmla="*/ 636589 h 757239"/>
                <a:gd name="connsiteX9" fmla="*/ 472281 w 1119981"/>
                <a:gd name="connsiteY9" fmla="*/ 706439 h 757239"/>
                <a:gd name="connsiteX10" fmla="*/ 529431 w 1119981"/>
                <a:gd name="connsiteY10" fmla="*/ 757239 h 757239"/>
                <a:gd name="connsiteX11" fmla="*/ 628649 w 1119981"/>
                <a:gd name="connsiteY11" fmla="*/ 739776 h 757239"/>
                <a:gd name="connsiteX12" fmla="*/ 824706 w 1119981"/>
                <a:gd name="connsiteY12" fmla="*/ 713583 h 757239"/>
                <a:gd name="connsiteX13" fmla="*/ 1040606 w 1119981"/>
                <a:gd name="connsiteY13" fmla="*/ 648495 h 757239"/>
                <a:gd name="connsiteX14" fmla="*/ 1096963 w 1119981"/>
                <a:gd name="connsiteY14" fmla="*/ 452439 h 757239"/>
                <a:gd name="connsiteX15" fmla="*/ 1119981 w 1119981"/>
                <a:gd name="connsiteY15" fmla="*/ 306389 h 757239"/>
                <a:gd name="connsiteX16" fmla="*/ 980281 w 1119981"/>
                <a:gd name="connsiteY16" fmla="*/ 230189 h 757239"/>
                <a:gd name="connsiteX17" fmla="*/ 885031 w 1119981"/>
                <a:gd name="connsiteY17" fmla="*/ 217489 h 757239"/>
                <a:gd name="connsiteX18" fmla="*/ 819943 w 1119981"/>
                <a:gd name="connsiteY18" fmla="*/ 275432 h 757239"/>
                <a:gd name="connsiteX19" fmla="*/ 700881 w 1119981"/>
                <a:gd name="connsiteY19" fmla="*/ 211139 h 757239"/>
                <a:gd name="connsiteX20" fmla="*/ 687387 w 1119981"/>
                <a:gd name="connsiteY20" fmla="*/ 157164 h 757239"/>
                <a:gd name="connsiteX21" fmla="*/ 746918 w 1119981"/>
                <a:gd name="connsiteY21" fmla="*/ 94458 h 757239"/>
                <a:gd name="connsiteX22" fmla="*/ 608012 w 1119981"/>
                <a:gd name="connsiteY22" fmla="*/ 0 h 757239"/>
                <a:gd name="connsiteX23" fmla="*/ 543719 w 1119981"/>
                <a:gd name="connsiteY23" fmla="*/ 155578 h 757239"/>
                <a:gd name="connsiteX24" fmla="*/ 446881 w 1119981"/>
                <a:gd name="connsiteY24" fmla="*/ 153195 h 757239"/>
                <a:gd name="connsiteX25" fmla="*/ 369887 w 1119981"/>
                <a:gd name="connsiteY25" fmla="*/ 101601 h 757239"/>
                <a:gd name="connsiteX26" fmla="*/ 226218 w 1119981"/>
                <a:gd name="connsiteY26" fmla="*/ 61119 h 757239"/>
                <a:gd name="connsiteX27" fmla="*/ 73025 w 1119981"/>
                <a:gd name="connsiteY27" fmla="*/ 30164 h 757239"/>
                <a:gd name="connsiteX0" fmla="*/ 73025 w 1133322"/>
                <a:gd name="connsiteY0" fmla="*/ 30164 h 757239"/>
                <a:gd name="connsiteX1" fmla="*/ 0 w 1133322"/>
                <a:gd name="connsiteY1" fmla="*/ 277020 h 757239"/>
                <a:gd name="connsiteX2" fmla="*/ 27781 w 1133322"/>
                <a:gd name="connsiteY2" fmla="*/ 534989 h 757239"/>
                <a:gd name="connsiteX3" fmla="*/ 46831 w 1133322"/>
                <a:gd name="connsiteY3" fmla="*/ 642145 h 757239"/>
                <a:gd name="connsiteX4" fmla="*/ 73025 w 1133322"/>
                <a:gd name="connsiteY4" fmla="*/ 675483 h 757239"/>
                <a:gd name="connsiteX5" fmla="*/ 142081 w 1133322"/>
                <a:gd name="connsiteY5" fmla="*/ 687389 h 757239"/>
                <a:gd name="connsiteX6" fmla="*/ 218281 w 1133322"/>
                <a:gd name="connsiteY6" fmla="*/ 623889 h 757239"/>
                <a:gd name="connsiteX7" fmla="*/ 294481 w 1133322"/>
                <a:gd name="connsiteY7" fmla="*/ 585789 h 757239"/>
                <a:gd name="connsiteX8" fmla="*/ 389731 w 1133322"/>
                <a:gd name="connsiteY8" fmla="*/ 636589 h 757239"/>
                <a:gd name="connsiteX9" fmla="*/ 472281 w 1133322"/>
                <a:gd name="connsiteY9" fmla="*/ 706439 h 757239"/>
                <a:gd name="connsiteX10" fmla="*/ 529431 w 1133322"/>
                <a:gd name="connsiteY10" fmla="*/ 757239 h 757239"/>
                <a:gd name="connsiteX11" fmla="*/ 628649 w 1133322"/>
                <a:gd name="connsiteY11" fmla="*/ 739776 h 757239"/>
                <a:gd name="connsiteX12" fmla="*/ 824706 w 1133322"/>
                <a:gd name="connsiteY12" fmla="*/ 713583 h 757239"/>
                <a:gd name="connsiteX13" fmla="*/ 1040606 w 1133322"/>
                <a:gd name="connsiteY13" fmla="*/ 648495 h 757239"/>
                <a:gd name="connsiteX14" fmla="*/ 1096963 w 1133322"/>
                <a:gd name="connsiteY14" fmla="*/ 452439 h 757239"/>
                <a:gd name="connsiteX15" fmla="*/ 1119981 w 1133322"/>
                <a:gd name="connsiteY15" fmla="*/ 306389 h 757239"/>
                <a:gd name="connsiteX16" fmla="*/ 980281 w 1133322"/>
                <a:gd name="connsiteY16" fmla="*/ 230189 h 757239"/>
                <a:gd name="connsiteX17" fmla="*/ 885031 w 1133322"/>
                <a:gd name="connsiteY17" fmla="*/ 217489 h 757239"/>
                <a:gd name="connsiteX18" fmla="*/ 819943 w 1133322"/>
                <a:gd name="connsiteY18" fmla="*/ 275432 h 757239"/>
                <a:gd name="connsiteX19" fmla="*/ 700881 w 1133322"/>
                <a:gd name="connsiteY19" fmla="*/ 211139 h 757239"/>
                <a:gd name="connsiteX20" fmla="*/ 687387 w 1133322"/>
                <a:gd name="connsiteY20" fmla="*/ 157164 h 757239"/>
                <a:gd name="connsiteX21" fmla="*/ 746918 w 1133322"/>
                <a:gd name="connsiteY21" fmla="*/ 94458 h 757239"/>
                <a:gd name="connsiteX22" fmla="*/ 608012 w 1133322"/>
                <a:gd name="connsiteY22" fmla="*/ 0 h 757239"/>
                <a:gd name="connsiteX23" fmla="*/ 543719 w 1133322"/>
                <a:gd name="connsiteY23" fmla="*/ 155578 h 757239"/>
                <a:gd name="connsiteX24" fmla="*/ 446881 w 1133322"/>
                <a:gd name="connsiteY24" fmla="*/ 153195 h 757239"/>
                <a:gd name="connsiteX25" fmla="*/ 369887 w 1133322"/>
                <a:gd name="connsiteY25" fmla="*/ 101601 h 757239"/>
                <a:gd name="connsiteX26" fmla="*/ 226218 w 1133322"/>
                <a:gd name="connsiteY26" fmla="*/ 61119 h 757239"/>
                <a:gd name="connsiteX27" fmla="*/ 73025 w 1133322"/>
                <a:gd name="connsiteY27" fmla="*/ 30164 h 757239"/>
                <a:gd name="connsiteX0" fmla="*/ 73025 w 1133322"/>
                <a:gd name="connsiteY0" fmla="*/ 30164 h 757239"/>
                <a:gd name="connsiteX1" fmla="*/ 0 w 1133322"/>
                <a:gd name="connsiteY1" fmla="*/ 277020 h 757239"/>
                <a:gd name="connsiteX2" fmla="*/ 27781 w 1133322"/>
                <a:gd name="connsiteY2" fmla="*/ 534989 h 757239"/>
                <a:gd name="connsiteX3" fmla="*/ 46831 w 1133322"/>
                <a:gd name="connsiteY3" fmla="*/ 642145 h 757239"/>
                <a:gd name="connsiteX4" fmla="*/ 73025 w 1133322"/>
                <a:gd name="connsiteY4" fmla="*/ 675483 h 757239"/>
                <a:gd name="connsiteX5" fmla="*/ 142081 w 1133322"/>
                <a:gd name="connsiteY5" fmla="*/ 687389 h 757239"/>
                <a:gd name="connsiteX6" fmla="*/ 218281 w 1133322"/>
                <a:gd name="connsiteY6" fmla="*/ 623889 h 757239"/>
                <a:gd name="connsiteX7" fmla="*/ 294481 w 1133322"/>
                <a:gd name="connsiteY7" fmla="*/ 585789 h 757239"/>
                <a:gd name="connsiteX8" fmla="*/ 389731 w 1133322"/>
                <a:gd name="connsiteY8" fmla="*/ 636589 h 757239"/>
                <a:gd name="connsiteX9" fmla="*/ 472281 w 1133322"/>
                <a:gd name="connsiteY9" fmla="*/ 706439 h 757239"/>
                <a:gd name="connsiteX10" fmla="*/ 529431 w 1133322"/>
                <a:gd name="connsiteY10" fmla="*/ 757239 h 757239"/>
                <a:gd name="connsiteX11" fmla="*/ 628649 w 1133322"/>
                <a:gd name="connsiteY11" fmla="*/ 739776 h 757239"/>
                <a:gd name="connsiteX12" fmla="*/ 824706 w 1133322"/>
                <a:gd name="connsiteY12" fmla="*/ 713583 h 757239"/>
                <a:gd name="connsiteX13" fmla="*/ 1040606 w 1133322"/>
                <a:gd name="connsiteY13" fmla="*/ 648495 h 757239"/>
                <a:gd name="connsiteX14" fmla="*/ 1096963 w 1133322"/>
                <a:gd name="connsiteY14" fmla="*/ 452439 h 757239"/>
                <a:gd name="connsiteX15" fmla="*/ 1119981 w 1133322"/>
                <a:gd name="connsiteY15" fmla="*/ 306389 h 757239"/>
                <a:gd name="connsiteX16" fmla="*/ 980281 w 1133322"/>
                <a:gd name="connsiteY16" fmla="*/ 230189 h 757239"/>
                <a:gd name="connsiteX17" fmla="*/ 885031 w 1133322"/>
                <a:gd name="connsiteY17" fmla="*/ 217489 h 757239"/>
                <a:gd name="connsiteX18" fmla="*/ 819943 w 1133322"/>
                <a:gd name="connsiteY18" fmla="*/ 275432 h 757239"/>
                <a:gd name="connsiteX19" fmla="*/ 700881 w 1133322"/>
                <a:gd name="connsiteY19" fmla="*/ 211139 h 757239"/>
                <a:gd name="connsiteX20" fmla="*/ 687387 w 1133322"/>
                <a:gd name="connsiteY20" fmla="*/ 157164 h 757239"/>
                <a:gd name="connsiteX21" fmla="*/ 746918 w 1133322"/>
                <a:gd name="connsiteY21" fmla="*/ 94458 h 757239"/>
                <a:gd name="connsiteX22" fmla="*/ 608012 w 1133322"/>
                <a:gd name="connsiteY22" fmla="*/ 0 h 757239"/>
                <a:gd name="connsiteX23" fmla="*/ 574676 w 1133322"/>
                <a:gd name="connsiteY23" fmla="*/ 186534 h 757239"/>
                <a:gd name="connsiteX24" fmla="*/ 446881 w 1133322"/>
                <a:gd name="connsiteY24" fmla="*/ 153195 h 757239"/>
                <a:gd name="connsiteX25" fmla="*/ 369887 w 1133322"/>
                <a:gd name="connsiteY25" fmla="*/ 101601 h 757239"/>
                <a:gd name="connsiteX26" fmla="*/ 226218 w 1133322"/>
                <a:gd name="connsiteY26" fmla="*/ 61119 h 757239"/>
                <a:gd name="connsiteX27" fmla="*/ 73025 w 1133322"/>
                <a:gd name="connsiteY27" fmla="*/ 30164 h 757239"/>
                <a:gd name="connsiteX0" fmla="*/ 73025 w 1133322"/>
                <a:gd name="connsiteY0" fmla="*/ 8490 h 735565"/>
                <a:gd name="connsiteX1" fmla="*/ 0 w 1133322"/>
                <a:gd name="connsiteY1" fmla="*/ 255346 h 735565"/>
                <a:gd name="connsiteX2" fmla="*/ 27781 w 1133322"/>
                <a:gd name="connsiteY2" fmla="*/ 513315 h 735565"/>
                <a:gd name="connsiteX3" fmla="*/ 46831 w 1133322"/>
                <a:gd name="connsiteY3" fmla="*/ 620471 h 735565"/>
                <a:gd name="connsiteX4" fmla="*/ 73025 w 1133322"/>
                <a:gd name="connsiteY4" fmla="*/ 653809 h 735565"/>
                <a:gd name="connsiteX5" fmla="*/ 142081 w 1133322"/>
                <a:gd name="connsiteY5" fmla="*/ 665715 h 735565"/>
                <a:gd name="connsiteX6" fmla="*/ 218281 w 1133322"/>
                <a:gd name="connsiteY6" fmla="*/ 602215 h 735565"/>
                <a:gd name="connsiteX7" fmla="*/ 294481 w 1133322"/>
                <a:gd name="connsiteY7" fmla="*/ 564115 h 735565"/>
                <a:gd name="connsiteX8" fmla="*/ 389731 w 1133322"/>
                <a:gd name="connsiteY8" fmla="*/ 614915 h 735565"/>
                <a:gd name="connsiteX9" fmla="*/ 472281 w 1133322"/>
                <a:gd name="connsiteY9" fmla="*/ 684765 h 735565"/>
                <a:gd name="connsiteX10" fmla="*/ 529431 w 1133322"/>
                <a:gd name="connsiteY10" fmla="*/ 735565 h 735565"/>
                <a:gd name="connsiteX11" fmla="*/ 628649 w 1133322"/>
                <a:gd name="connsiteY11" fmla="*/ 718102 h 735565"/>
                <a:gd name="connsiteX12" fmla="*/ 824706 w 1133322"/>
                <a:gd name="connsiteY12" fmla="*/ 691909 h 735565"/>
                <a:gd name="connsiteX13" fmla="*/ 1040606 w 1133322"/>
                <a:gd name="connsiteY13" fmla="*/ 626821 h 735565"/>
                <a:gd name="connsiteX14" fmla="*/ 1096963 w 1133322"/>
                <a:gd name="connsiteY14" fmla="*/ 430765 h 735565"/>
                <a:gd name="connsiteX15" fmla="*/ 1119981 w 1133322"/>
                <a:gd name="connsiteY15" fmla="*/ 284715 h 735565"/>
                <a:gd name="connsiteX16" fmla="*/ 980281 w 1133322"/>
                <a:gd name="connsiteY16" fmla="*/ 208515 h 735565"/>
                <a:gd name="connsiteX17" fmla="*/ 885031 w 1133322"/>
                <a:gd name="connsiteY17" fmla="*/ 195815 h 735565"/>
                <a:gd name="connsiteX18" fmla="*/ 819943 w 1133322"/>
                <a:gd name="connsiteY18" fmla="*/ 253758 h 735565"/>
                <a:gd name="connsiteX19" fmla="*/ 700881 w 1133322"/>
                <a:gd name="connsiteY19" fmla="*/ 189465 h 735565"/>
                <a:gd name="connsiteX20" fmla="*/ 687387 w 1133322"/>
                <a:gd name="connsiteY20" fmla="*/ 135490 h 735565"/>
                <a:gd name="connsiteX21" fmla="*/ 746918 w 1133322"/>
                <a:gd name="connsiteY21" fmla="*/ 72784 h 735565"/>
                <a:gd name="connsiteX22" fmla="*/ 631825 w 1133322"/>
                <a:gd name="connsiteY22" fmla="*/ 14045 h 735565"/>
                <a:gd name="connsiteX23" fmla="*/ 574676 w 1133322"/>
                <a:gd name="connsiteY23" fmla="*/ 164860 h 735565"/>
                <a:gd name="connsiteX24" fmla="*/ 446881 w 1133322"/>
                <a:gd name="connsiteY24" fmla="*/ 131521 h 735565"/>
                <a:gd name="connsiteX25" fmla="*/ 369887 w 1133322"/>
                <a:gd name="connsiteY25" fmla="*/ 79927 h 735565"/>
                <a:gd name="connsiteX26" fmla="*/ 226218 w 1133322"/>
                <a:gd name="connsiteY26" fmla="*/ 39445 h 735565"/>
                <a:gd name="connsiteX27" fmla="*/ 73025 w 1133322"/>
                <a:gd name="connsiteY27" fmla="*/ 8490 h 735565"/>
                <a:gd name="connsiteX0" fmla="*/ 73025 w 1133322"/>
                <a:gd name="connsiteY0" fmla="*/ 27782 h 754857"/>
                <a:gd name="connsiteX1" fmla="*/ 0 w 1133322"/>
                <a:gd name="connsiteY1" fmla="*/ 274638 h 754857"/>
                <a:gd name="connsiteX2" fmla="*/ 27781 w 1133322"/>
                <a:gd name="connsiteY2" fmla="*/ 532607 h 754857"/>
                <a:gd name="connsiteX3" fmla="*/ 46831 w 1133322"/>
                <a:gd name="connsiteY3" fmla="*/ 639763 h 754857"/>
                <a:gd name="connsiteX4" fmla="*/ 73025 w 1133322"/>
                <a:gd name="connsiteY4" fmla="*/ 673101 h 754857"/>
                <a:gd name="connsiteX5" fmla="*/ 142081 w 1133322"/>
                <a:gd name="connsiteY5" fmla="*/ 685007 h 754857"/>
                <a:gd name="connsiteX6" fmla="*/ 218281 w 1133322"/>
                <a:gd name="connsiteY6" fmla="*/ 621507 h 754857"/>
                <a:gd name="connsiteX7" fmla="*/ 294481 w 1133322"/>
                <a:gd name="connsiteY7" fmla="*/ 583407 h 754857"/>
                <a:gd name="connsiteX8" fmla="*/ 389731 w 1133322"/>
                <a:gd name="connsiteY8" fmla="*/ 634207 h 754857"/>
                <a:gd name="connsiteX9" fmla="*/ 472281 w 1133322"/>
                <a:gd name="connsiteY9" fmla="*/ 704057 h 754857"/>
                <a:gd name="connsiteX10" fmla="*/ 529431 w 1133322"/>
                <a:gd name="connsiteY10" fmla="*/ 754857 h 754857"/>
                <a:gd name="connsiteX11" fmla="*/ 628649 w 1133322"/>
                <a:gd name="connsiteY11" fmla="*/ 737394 h 754857"/>
                <a:gd name="connsiteX12" fmla="*/ 824706 w 1133322"/>
                <a:gd name="connsiteY12" fmla="*/ 711201 h 754857"/>
                <a:gd name="connsiteX13" fmla="*/ 1040606 w 1133322"/>
                <a:gd name="connsiteY13" fmla="*/ 646113 h 754857"/>
                <a:gd name="connsiteX14" fmla="*/ 1096963 w 1133322"/>
                <a:gd name="connsiteY14" fmla="*/ 450057 h 754857"/>
                <a:gd name="connsiteX15" fmla="*/ 1119981 w 1133322"/>
                <a:gd name="connsiteY15" fmla="*/ 304007 h 754857"/>
                <a:gd name="connsiteX16" fmla="*/ 980281 w 1133322"/>
                <a:gd name="connsiteY16" fmla="*/ 227807 h 754857"/>
                <a:gd name="connsiteX17" fmla="*/ 885031 w 1133322"/>
                <a:gd name="connsiteY17" fmla="*/ 215107 h 754857"/>
                <a:gd name="connsiteX18" fmla="*/ 819943 w 1133322"/>
                <a:gd name="connsiteY18" fmla="*/ 273050 h 754857"/>
                <a:gd name="connsiteX19" fmla="*/ 700881 w 1133322"/>
                <a:gd name="connsiteY19" fmla="*/ 208757 h 754857"/>
                <a:gd name="connsiteX20" fmla="*/ 687387 w 1133322"/>
                <a:gd name="connsiteY20" fmla="*/ 154782 h 754857"/>
                <a:gd name="connsiteX21" fmla="*/ 746918 w 1133322"/>
                <a:gd name="connsiteY21" fmla="*/ 92076 h 754857"/>
                <a:gd name="connsiteX22" fmla="*/ 636588 w 1133322"/>
                <a:gd name="connsiteY22" fmla="*/ 0 h 754857"/>
                <a:gd name="connsiteX23" fmla="*/ 574676 w 1133322"/>
                <a:gd name="connsiteY23" fmla="*/ 184152 h 754857"/>
                <a:gd name="connsiteX24" fmla="*/ 446881 w 1133322"/>
                <a:gd name="connsiteY24" fmla="*/ 150813 h 754857"/>
                <a:gd name="connsiteX25" fmla="*/ 369887 w 1133322"/>
                <a:gd name="connsiteY25" fmla="*/ 99219 h 754857"/>
                <a:gd name="connsiteX26" fmla="*/ 226218 w 1133322"/>
                <a:gd name="connsiteY26" fmla="*/ 58737 h 754857"/>
                <a:gd name="connsiteX27" fmla="*/ 73025 w 1133322"/>
                <a:gd name="connsiteY27" fmla="*/ 27782 h 754857"/>
                <a:gd name="connsiteX0" fmla="*/ 73025 w 1133322"/>
                <a:gd name="connsiteY0" fmla="*/ 27782 h 754857"/>
                <a:gd name="connsiteX1" fmla="*/ 0 w 1133322"/>
                <a:gd name="connsiteY1" fmla="*/ 274638 h 754857"/>
                <a:gd name="connsiteX2" fmla="*/ 27781 w 1133322"/>
                <a:gd name="connsiteY2" fmla="*/ 532607 h 754857"/>
                <a:gd name="connsiteX3" fmla="*/ 46831 w 1133322"/>
                <a:gd name="connsiteY3" fmla="*/ 639763 h 754857"/>
                <a:gd name="connsiteX4" fmla="*/ 73025 w 1133322"/>
                <a:gd name="connsiteY4" fmla="*/ 673101 h 754857"/>
                <a:gd name="connsiteX5" fmla="*/ 142081 w 1133322"/>
                <a:gd name="connsiteY5" fmla="*/ 685007 h 754857"/>
                <a:gd name="connsiteX6" fmla="*/ 218281 w 1133322"/>
                <a:gd name="connsiteY6" fmla="*/ 621507 h 754857"/>
                <a:gd name="connsiteX7" fmla="*/ 294481 w 1133322"/>
                <a:gd name="connsiteY7" fmla="*/ 583407 h 754857"/>
                <a:gd name="connsiteX8" fmla="*/ 389731 w 1133322"/>
                <a:gd name="connsiteY8" fmla="*/ 634207 h 754857"/>
                <a:gd name="connsiteX9" fmla="*/ 472281 w 1133322"/>
                <a:gd name="connsiteY9" fmla="*/ 704057 h 754857"/>
                <a:gd name="connsiteX10" fmla="*/ 529431 w 1133322"/>
                <a:gd name="connsiteY10" fmla="*/ 754857 h 754857"/>
                <a:gd name="connsiteX11" fmla="*/ 628649 w 1133322"/>
                <a:gd name="connsiteY11" fmla="*/ 737394 h 754857"/>
                <a:gd name="connsiteX12" fmla="*/ 824706 w 1133322"/>
                <a:gd name="connsiteY12" fmla="*/ 711201 h 754857"/>
                <a:gd name="connsiteX13" fmla="*/ 1040606 w 1133322"/>
                <a:gd name="connsiteY13" fmla="*/ 646113 h 754857"/>
                <a:gd name="connsiteX14" fmla="*/ 1096963 w 1133322"/>
                <a:gd name="connsiteY14" fmla="*/ 450057 h 754857"/>
                <a:gd name="connsiteX15" fmla="*/ 1119981 w 1133322"/>
                <a:gd name="connsiteY15" fmla="*/ 304007 h 754857"/>
                <a:gd name="connsiteX16" fmla="*/ 980281 w 1133322"/>
                <a:gd name="connsiteY16" fmla="*/ 227807 h 754857"/>
                <a:gd name="connsiteX17" fmla="*/ 885031 w 1133322"/>
                <a:gd name="connsiteY17" fmla="*/ 215107 h 754857"/>
                <a:gd name="connsiteX18" fmla="*/ 819943 w 1133322"/>
                <a:gd name="connsiteY18" fmla="*/ 273050 h 754857"/>
                <a:gd name="connsiteX19" fmla="*/ 700881 w 1133322"/>
                <a:gd name="connsiteY19" fmla="*/ 208757 h 754857"/>
                <a:gd name="connsiteX20" fmla="*/ 687387 w 1133322"/>
                <a:gd name="connsiteY20" fmla="*/ 154782 h 754857"/>
                <a:gd name="connsiteX21" fmla="*/ 746918 w 1133322"/>
                <a:gd name="connsiteY21" fmla="*/ 92076 h 754857"/>
                <a:gd name="connsiteX22" fmla="*/ 636588 w 1133322"/>
                <a:gd name="connsiteY22" fmla="*/ 0 h 754857"/>
                <a:gd name="connsiteX23" fmla="*/ 574676 w 1133322"/>
                <a:gd name="connsiteY23" fmla="*/ 184152 h 754857"/>
                <a:gd name="connsiteX24" fmla="*/ 446881 w 1133322"/>
                <a:gd name="connsiteY24" fmla="*/ 150813 h 754857"/>
                <a:gd name="connsiteX25" fmla="*/ 369887 w 1133322"/>
                <a:gd name="connsiteY25" fmla="*/ 99219 h 754857"/>
                <a:gd name="connsiteX26" fmla="*/ 226218 w 1133322"/>
                <a:gd name="connsiteY26" fmla="*/ 58737 h 754857"/>
                <a:gd name="connsiteX27" fmla="*/ 73025 w 1133322"/>
                <a:gd name="connsiteY27" fmla="*/ 27782 h 754857"/>
                <a:gd name="connsiteX0" fmla="*/ 73025 w 1133322"/>
                <a:gd name="connsiteY0" fmla="*/ 27782 h 754857"/>
                <a:gd name="connsiteX1" fmla="*/ 0 w 1133322"/>
                <a:gd name="connsiteY1" fmla="*/ 274638 h 754857"/>
                <a:gd name="connsiteX2" fmla="*/ 27781 w 1133322"/>
                <a:gd name="connsiteY2" fmla="*/ 532607 h 754857"/>
                <a:gd name="connsiteX3" fmla="*/ 46831 w 1133322"/>
                <a:gd name="connsiteY3" fmla="*/ 639763 h 754857"/>
                <a:gd name="connsiteX4" fmla="*/ 73025 w 1133322"/>
                <a:gd name="connsiteY4" fmla="*/ 673101 h 754857"/>
                <a:gd name="connsiteX5" fmla="*/ 142081 w 1133322"/>
                <a:gd name="connsiteY5" fmla="*/ 685007 h 754857"/>
                <a:gd name="connsiteX6" fmla="*/ 218281 w 1133322"/>
                <a:gd name="connsiteY6" fmla="*/ 621507 h 754857"/>
                <a:gd name="connsiteX7" fmla="*/ 294481 w 1133322"/>
                <a:gd name="connsiteY7" fmla="*/ 583407 h 754857"/>
                <a:gd name="connsiteX8" fmla="*/ 389731 w 1133322"/>
                <a:gd name="connsiteY8" fmla="*/ 634207 h 754857"/>
                <a:gd name="connsiteX9" fmla="*/ 472281 w 1133322"/>
                <a:gd name="connsiteY9" fmla="*/ 704057 h 754857"/>
                <a:gd name="connsiteX10" fmla="*/ 529431 w 1133322"/>
                <a:gd name="connsiteY10" fmla="*/ 754857 h 754857"/>
                <a:gd name="connsiteX11" fmla="*/ 628649 w 1133322"/>
                <a:gd name="connsiteY11" fmla="*/ 737394 h 754857"/>
                <a:gd name="connsiteX12" fmla="*/ 824706 w 1133322"/>
                <a:gd name="connsiteY12" fmla="*/ 711201 h 754857"/>
                <a:gd name="connsiteX13" fmla="*/ 1040606 w 1133322"/>
                <a:gd name="connsiteY13" fmla="*/ 646113 h 754857"/>
                <a:gd name="connsiteX14" fmla="*/ 1096963 w 1133322"/>
                <a:gd name="connsiteY14" fmla="*/ 450057 h 754857"/>
                <a:gd name="connsiteX15" fmla="*/ 1119981 w 1133322"/>
                <a:gd name="connsiteY15" fmla="*/ 304007 h 754857"/>
                <a:gd name="connsiteX16" fmla="*/ 980281 w 1133322"/>
                <a:gd name="connsiteY16" fmla="*/ 227807 h 754857"/>
                <a:gd name="connsiteX17" fmla="*/ 885031 w 1133322"/>
                <a:gd name="connsiteY17" fmla="*/ 215107 h 754857"/>
                <a:gd name="connsiteX18" fmla="*/ 819943 w 1133322"/>
                <a:gd name="connsiteY18" fmla="*/ 273050 h 754857"/>
                <a:gd name="connsiteX19" fmla="*/ 700881 w 1133322"/>
                <a:gd name="connsiteY19" fmla="*/ 208757 h 754857"/>
                <a:gd name="connsiteX20" fmla="*/ 687387 w 1133322"/>
                <a:gd name="connsiteY20" fmla="*/ 154782 h 754857"/>
                <a:gd name="connsiteX21" fmla="*/ 746918 w 1133322"/>
                <a:gd name="connsiteY21" fmla="*/ 92076 h 754857"/>
                <a:gd name="connsiteX22" fmla="*/ 636588 w 1133322"/>
                <a:gd name="connsiteY22" fmla="*/ 0 h 754857"/>
                <a:gd name="connsiteX23" fmla="*/ 574676 w 1133322"/>
                <a:gd name="connsiteY23" fmla="*/ 184152 h 754857"/>
                <a:gd name="connsiteX24" fmla="*/ 446881 w 1133322"/>
                <a:gd name="connsiteY24" fmla="*/ 150813 h 754857"/>
                <a:gd name="connsiteX25" fmla="*/ 369887 w 1133322"/>
                <a:gd name="connsiteY25" fmla="*/ 99219 h 754857"/>
                <a:gd name="connsiteX26" fmla="*/ 226218 w 1133322"/>
                <a:gd name="connsiteY26" fmla="*/ 58737 h 754857"/>
                <a:gd name="connsiteX27" fmla="*/ 73025 w 1133322"/>
                <a:gd name="connsiteY27" fmla="*/ 27782 h 75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3322" h="754857">
                  <a:moveTo>
                    <a:pt x="73025" y="27782"/>
                  </a:moveTo>
                  <a:cubicBezTo>
                    <a:pt x="17727" y="105305"/>
                    <a:pt x="24342" y="192353"/>
                    <a:pt x="0" y="274638"/>
                  </a:cubicBezTo>
                  <a:lnTo>
                    <a:pt x="27781" y="532607"/>
                  </a:lnTo>
                  <a:lnTo>
                    <a:pt x="46831" y="639763"/>
                  </a:lnTo>
                  <a:lnTo>
                    <a:pt x="73025" y="673101"/>
                  </a:lnTo>
                  <a:lnTo>
                    <a:pt x="142081" y="685007"/>
                  </a:lnTo>
                  <a:lnTo>
                    <a:pt x="218281" y="621507"/>
                  </a:lnTo>
                  <a:lnTo>
                    <a:pt x="294481" y="583407"/>
                  </a:lnTo>
                  <a:lnTo>
                    <a:pt x="389731" y="634207"/>
                  </a:lnTo>
                  <a:lnTo>
                    <a:pt x="472281" y="704057"/>
                  </a:lnTo>
                  <a:lnTo>
                    <a:pt x="529431" y="754857"/>
                  </a:lnTo>
                  <a:lnTo>
                    <a:pt x="628649" y="737394"/>
                  </a:lnTo>
                  <a:lnTo>
                    <a:pt x="824706" y="711201"/>
                  </a:lnTo>
                  <a:lnTo>
                    <a:pt x="1040606" y="646113"/>
                  </a:lnTo>
                  <a:lnTo>
                    <a:pt x="1096963" y="450057"/>
                  </a:lnTo>
                  <a:cubicBezTo>
                    <a:pt x="1104636" y="401374"/>
                    <a:pt x="1157552" y="390790"/>
                    <a:pt x="1119981" y="304007"/>
                  </a:cubicBezTo>
                  <a:cubicBezTo>
                    <a:pt x="1085320" y="252414"/>
                    <a:pt x="1026848" y="253207"/>
                    <a:pt x="980281" y="227807"/>
                  </a:cubicBezTo>
                  <a:lnTo>
                    <a:pt x="885031" y="215107"/>
                  </a:lnTo>
                  <a:lnTo>
                    <a:pt x="819943" y="273050"/>
                  </a:lnTo>
                  <a:lnTo>
                    <a:pt x="700881" y="208757"/>
                  </a:lnTo>
                  <a:lnTo>
                    <a:pt x="687387" y="154782"/>
                  </a:lnTo>
                  <a:cubicBezTo>
                    <a:pt x="707231" y="133880"/>
                    <a:pt x="741362" y="132028"/>
                    <a:pt x="746918" y="92076"/>
                  </a:cubicBezTo>
                  <a:cubicBezTo>
                    <a:pt x="730779" y="9790"/>
                    <a:pt x="721783" y="15611"/>
                    <a:pt x="636588" y="0"/>
                  </a:cubicBezTo>
                  <a:cubicBezTo>
                    <a:pt x="586582" y="49477"/>
                    <a:pt x="627064" y="132293"/>
                    <a:pt x="574676" y="184152"/>
                  </a:cubicBezTo>
                  <a:cubicBezTo>
                    <a:pt x="511440" y="200027"/>
                    <a:pt x="479160" y="151607"/>
                    <a:pt x="446881" y="150813"/>
                  </a:cubicBezTo>
                  <a:lnTo>
                    <a:pt x="369887" y="99219"/>
                  </a:lnTo>
                  <a:lnTo>
                    <a:pt x="226218" y="58737"/>
                  </a:lnTo>
                  <a:cubicBezTo>
                    <a:pt x="175154" y="48419"/>
                    <a:pt x="135995" y="0"/>
                    <a:pt x="73025" y="27782"/>
                  </a:cubicBezTo>
                  <a:close/>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6" name="フリーフォーム 75"/>
            <p:cNvSpPr/>
            <p:nvPr/>
          </p:nvSpPr>
          <p:spPr>
            <a:xfrm>
              <a:off x="1416545" y="514642"/>
              <a:ext cx="666017" cy="747183"/>
            </a:xfrm>
            <a:custGeom>
              <a:avLst/>
              <a:gdLst>
                <a:gd name="connsiteX0" fmla="*/ 111125 w 711200"/>
                <a:gd name="connsiteY0" fmla="*/ 190500 h 762000"/>
                <a:gd name="connsiteX1" fmla="*/ 180975 w 711200"/>
                <a:gd name="connsiteY1" fmla="*/ 190500 h 762000"/>
                <a:gd name="connsiteX2" fmla="*/ 244475 w 711200"/>
                <a:gd name="connsiteY2" fmla="*/ 234950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111125 w 711200"/>
                <a:gd name="connsiteY31" fmla="*/ 190500 h 762000"/>
                <a:gd name="connsiteX0" fmla="*/ 92075 w 711200"/>
                <a:gd name="connsiteY0" fmla="*/ 174625 h 762000"/>
                <a:gd name="connsiteX1" fmla="*/ 180975 w 711200"/>
                <a:gd name="connsiteY1" fmla="*/ 190500 h 762000"/>
                <a:gd name="connsiteX2" fmla="*/ 244475 w 711200"/>
                <a:gd name="connsiteY2" fmla="*/ 234950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44475 w 711200"/>
                <a:gd name="connsiteY2" fmla="*/ 234950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6837 w 711200"/>
                <a:gd name="connsiteY0" fmla="*/ 215106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6837 w 711200"/>
                <a:gd name="connsiteY31" fmla="*/ 215106 h 762000"/>
                <a:gd name="connsiteX0" fmla="*/ 96837 w 711200"/>
                <a:gd name="connsiteY0" fmla="*/ 215106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96837 w 711200"/>
                <a:gd name="connsiteY30" fmla="*/ 215106 h 762000"/>
                <a:gd name="connsiteX0" fmla="*/ 96837 w 711200"/>
                <a:gd name="connsiteY0" fmla="*/ 215106 h 762000"/>
                <a:gd name="connsiteX1" fmla="*/ 165100 w 711200"/>
                <a:gd name="connsiteY1" fmla="*/ 2540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96837 w 711200"/>
                <a:gd name="connsiteY30" fmla="*/ 215106 h 762000"/>
                <a:gd name="connsiteX0" fmla="*/ 96837 w 711200"/>
                <a:gd name="connsiteY0" fmla="*/ 215106 h 762000"/>
                <a:gd name="connsiteX1" fmla="*/ 165100 w 711200"/>
                <a:gd name="connsiteY1" fmla="*/ 2540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96837 w 711200"/>
                <a:gd name="connsiteY30" fmla="*/ 215106 h 762000"/>
                <a:gd name="connsiteX0" fmla="*/ 98312 w 712675"/>
                <a:gd name="connsiteY0" fmla="*/ 215106 h 762000"/>
                <a:gd name="connsiteX1" fmla="*/ 166575 w 712675"/>
                <a:gd name="connsiteY1" fmla="*/ 254000 h 762000"/>
                <a:gd name="connsiteX2" fmla="*/ 236425 w 712675"/>
                <a:gd name="connsiteY2" fmla="*/ 2825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188800 w 712675"/>
                <a:gd name="connsiteY25" fmla="*/ 403225 h 762000"/>
                <a:gd name="connsiteX26" fmla="*/ 122125 w 712675"/>
                <a:gd name="connsiteY26" fmla="*/ 339725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188800 w 712675"/>
                <a:gd name="connsiteY25" fmla="*/ 403225 h 762000"/>
                <a:gd name="connsiteX26" fmla="*/ 122125 w 712675"/>
                <a:gd name="connsiteY26" fmla="*/ 339725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14994 w 712675"/>
                <a:gd name="connsiteY25" fmla="*/ 398463 h 762000"/>
                <a:gd name="connsiteX26" fmla="*/ 122125 w 712675"/>
                <a:gd name="connsiteY26" fmla="*/ 339725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14994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14994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25325 w 712675"/>
                <a:gd name="connsiteY23" fmla="*/ 527844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318975 w 712675"/>
                <a:gd name="connsiteY22" fmla="*/ 624681 h 762000"/>
                <a:gd name="connsiteX23" fmla="*/ 325325 w 712675"/>
                <a:gd name="connsiteY23" fmla="*/ 527844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318975 w 712675"/>
                <a:gd name="connsiteY22" fmla="*/ 624681 h 762000"/>
                <a:gd name="connsiteX23" fmla="*/ 325325 w 712675"/>
                <a:gd name="connsiteY23" fmla="*/ 527844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10269 w 712675"/>
                <a:gd name="connsiteY14" fmla="*/ 267494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62656 w 712675"/>
                <a:gd name="connsiteY13" fmla="*/ 184944 h 762000"/>
                <a:gd name="connsiteX14" fmla="*/ 510269 w 712675"/>
                <a:gd name="connsiteY14" fmla="*/ 267494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38062 w 712675"/>
                <a:gd name="connsiteY12" fmla="*/ 96838 h 762000"/>
                <a:gd name="connsiteX13" fmla="*/ 562656 w 712675"/>
                <a:gd name="connsiteY13" fmla="*/ 184944 h 762000"/>
                <a:gd name="connsiteX14" fmla="*/ 510269 w 712675"/>
                <a:gd name="connsiteY14" fmla="*/ 267494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638062 w 712675"/>
                <a:gd name="connsiteY11" fmla="*/ 96838 h 762000"/>
                <a:gd name="connsiteX12" fmla="*/ 562656 w 712675"/>
                <a:gd name="connsiteY12" fmla="*/ 184944 h 762000"/>
                <a:gd name="connsiteX13" fmla="*/ 510269 w 712675"/>
                <a:gd name="connsiteY13" fmla="*/ 267494 h 762000"/>
                <a:gd name="connsiteX14" fmla="*/ 442800 w 712675"/>
                <a:gd name="connsiteY14" fmla="*/ 375443 h 762000"/>
                <a:gd name="connsiteX15" fmla="*/ 399937 w 712675"/>
                <a:gd name="connsiteY15" fmla="*/ 490537 h 762000"/>
                <a:gd name="connsiteX16" fmla="*/ 388031 w 712675"/>
                <a:gd name="connsiteY16" fmla="*/ 610393 h 762000"/>
                <a:gd name="connsiteX17" fmla="*/ 368188 w 712675"/>
                <a:gd name="connsiteY17" fmla="*/ 719137 h 762000"/>
                <a:gd name="connsiteX18" fmla="*/ 328500 w 712675"/>
                <a:gd name="connsiteY18" fmla="*/ 762000 h 762000"/>
                <a:gd name="connsiteX19" fmla="*/ 308657 w 712675"/>
                <a:gd name="connsiteY19" fmla="*/ 696912 h 762000"/>
                <a:gd name="connsiteX20" fmla="*/ 318975 w 712675"/>
                <a:gd name="connsiteY20" fmla="*/ 624681 h 762000"/>
                <a:gd name="connsiteX21" fmla="*/ 325325 w 712675"/>
                <a:gd name="connsiteY21" fmla="*/ 527844 h 762000"/>
                <a:gd name="connsiteX22" fmla="*/ 295957 w 712675"/>
                <a:gd name="connsiteY22" fmla="*/ 461963 h 762000"/>
                <a:gd name="connsiteX23" fmla="*/ 231663 w 712675"/>
                <a:gd name="connsiteY23" fmla="*/ 398463 h 762000"/>
                <a:gd name="connsiteX24" fmla="*/ 145937 w 712675"/>
                <a:gd name="connsiteY24" fmla="*/ 330200 h 762000"/>
                <a:gd name="connsiteX25" fmla="*/ 71325 w 712675"/>
                <a:gd name="connsiteY25" fmla="*/ 285750 h 762000"/>
                <a:gd name="connsiteX26" fmla="*/ 7825 w 712675"/>
                <a:gd name="connsiteY26" fmla="*/ 257175 h 762000"/>
                <a:gd name="connsiteX27" fmla="*/ 1475 w 712675"/>
                <a:gd name="connsiteY27" fmla="*/ 206375 h 762000"/>
                <a:gd name="connsiteX28" fmla="*/ 98312 w 712675"/>
                <a:gd name="connsiteY28" fmla="*/ 215106 h 762000"/>
                <a:gd name="connsiteX0" fmla="*/ 98312 w 672194"/>
                <a:gd name="connsiteY0" fmla="*/ 215106 h 762000"/>
                <a:gd name="connsiteX1" fmla="*/ 166575 w 672194"/>
                <a:gd name="connsiteY1" fmla="*/ 254000 h 762000"/>
                <a:gd name="connsiteX2" fmla="*/ 236425 w 672194"/>
                <a:gd name="connsiteY2" fmla="*/ 320675 h 762000"/>
                <a:gd name="connsiteX3" fmla="*/ 303100 w 672194"/>
                <a:gd name="connsiteY3" fmla="*/ 368300 h 762000"/>
                <a:gd name="connsiteX4" fmla="*/ 341200 w 672194"/>
                <a:gd name="connsiteY4" fmla="*/ 412750 h 762000"/>
                <a:gd name="connsiteX5" fmla="*/ 376125 w 672194"/>
                <a:gd name="connsiteY5" fmla="*/ 323850 h 762000"/>
                <a:gd name="connsiteX6" fmla="*/ 436450 w 672194"/>
                <a:gd name="connsiteY6" fmla="*/ 206375 h 762000"/>
                <a:gd name="connsiteX7" fmla="*/ 538050 w 672194"/>
                <a:gd name="connsiteY7" fmla="*/ 88900 h 762000"/>
                <a:gd name="connsiteX8" fmla="*/ 598375 w 672194"/>
                <a:gd name="connsiteY8" fmla="*/ 15875 h 762000"/>
                <a:gd name="connsiteX9" fmla="*/ 661875 w 672194"/>
                <a:gd name="connsiteY9" fmla="*/ 0 h 762000"/>
                <a:gd name="connsiteX10" fmla="*/ 672194 w 672194"/>
                <a:gd name="connsiteY10" fmla="*/ 32544 h 762000"/>
                <a:gd name="connsiteX11" fmla="*/ 638062 w 672194"/>
                <a:gd name="connsiteY11" fmla="*/ 96838 h 762000"/>
                <a:gd name="connsiteX12" fmla="*/ 562656 w 672194"/>
                <a:gd name="connsiteY12" fmla="*/ 184944 h 762000"/>
                <a:gd name="connsiteX13" fmla="*/ 510269 w 672194"/>
                <a:gd name="connsiteY13" fmla="*/ 267494 h 762000"/>
                <a:gd name="connsiteX14" fmla="*/ 442800 w 672194"/>
                <a:gd name="connsiteY14" fmla="*/ 375443 h 762000"/>
                <a:gd name="connsiteX15" fmla="*/ 399937 w 672194"/>
                <a:gd name="connsiteY15" fmla="*/ 490537 h 762000"/>
                <a:gd name="connsiteX16" fmla="*/ 388031 w 672194"/>
                <a:gd name="connsiteY16" fmla="*/ 610393 h 762000"/>
                <a:gd name="connsiteX17" fmla="*/ 368188 w 672194"/>
                <a:gd name="connsiteY17" fmla="*/ 719137 h 762000"/>
                <a:gd name="connsiteX18" fmla="*/ 328500 w 672194"/>
                <a:gd name="connsiteY18" fmla="*/ 762000 h 762000"/>
                <a:gd name="connsiteX19" fmla="*/ 308657 w 672194"/>
                <a:gd name="connsiteY19" fmla="*/ 696912 h 762000"/>
                <a:gd name="connsiteX20" fmla="*/ 318975 w 672194"/>
                <a:gd name="connsiteY20" fmla="*/ 624681 h 762000"/>
                <a:gd name="connsiteX21" fmla="*/ 325325 w 672194"/>
                <a:gd name="connsiteY21" fmla="*/ 527844 h 762000"/>
                <a:gd name="connsiteX22" fmla="*/ 295957 w 672194"/>
                <a:gd name="connsiteY22" fmla="*/ 461963 h 762000"/>
                <a:gd name="connsiteX23" fmla="*/ 231663 w 672194"/>
                <a:gd name="connsiteY23" fmla="*/ 398463 h 762000"/>
                <a:gd name="connsiteX24" fmla="*/ 145937 w 672194"/>
                <a:gd name="connsiteY24" fmla="*/ 330200 h 762000"/>
                <a:gd name="connsiteX25" fmla="*/ 71325 w 672194"/>
                <a:gd name="connsiteY25" fmla="*/ 285750 h 762000"/>
                <a:gd name="connsiteX26" fmla="*/ 7825 w 672194"/>
                <a:gd name="connsiteY26" fmla="*/ 257175 h 762000"/>
                <a:gd name="connsiteX27" fmla="*/ 1475 w 672194"/>
                <a:gd name="connsiteY27" fmla="*/ 206375 h 762000"/>
                <a:gd name="connsiteX28" fmla="*/ 98312 w 672194"/>
                <a:gd name="connsiteY28" fmla="*/ 215106 h 762000"/>
                <a:gd name="connsiteX0" fmla="*/ 98312 w 672194"/>
                <a:gd name="connsiteY0" fmla="*/ 199231 h 746125"/>
                <a:gd name="connsiteX1" fmla="*/ 166575 w 672194"/>
                <a:gd name="connsiteY1" fmla="*/ 238125 h 746125"/>
                <a:gd name="connsiteX2" fmla="*/ 236425 w 672194"/>
                <a:gd name="connsiteY2" fmla="*/ 304800 h 746125"/>
                <a:gd name="connsiteX3" fmla="*/ 303100 w 672194"/>
                <a:gd name="connsiteY3" fmla="*/ 352425 h 746125"/>
                <a:gd name="connsiteX4" fmla="*/ 341200 w 672194"/>
                <a:gd name="connsiteY4" fmla="*/ 396875 h 746125"/>
                <a:gd name="connsiteX5" fmla="*/ 376125 w 672194"/>
                <a:gd name="connsiteY5" fmla="*/ 307975 h 746125"/>
                <a:gd name="connsiteX6" fmla="*/ 436450 w 672194"/>
                <a:gd name="connsiteY6" fmla="*/ 190500 h 746125"/>
                <a:gd name="connsiteX7" fmla="*/ 538050 w 672194"/>
                <a:gd name="connsiteY7" fmla="*/ 73025 h 746125"/>
                <a:gd name="connsiteX8" fmla="*/ 598375 w 672194"/>
                <a:gd name="connsiteY8" fmla="*/ 0 h 746125"/>
                <a:gd name="connsiteX9" fmla="*/ 672194 w 672194"/>
                <a:gd name="connsiteY9" fmla="*/ 16669 h 746125"/>
                <a:gd name="connsiteX10" fmla="*/ 638062 w 672194"/>
                <a:gd name="connsiteY10" fmla="*/ 80963 h 746125"/>
                <a:gd name="connsiteX11" fmla="*/ 562656 w 672194"/>
                <a:gd name="connsiteY11" fmla="*/ 169069 h 746125"/>
                <a:gd name="connsiteX12" fmla="*/ 510269 w 672194"/>
                <a:gd name="connsiteY12" fmla="*/ 251619 h 746125"/>
                <a:gd name="connsiteX13" fmla="*/ 442800 w 672194"/>
                <a:gd name="connsiteY13" fmla="*/ 359568 h 746125"/>
                <a:gd name="connsiteX14" fmla="*/ 399937 w 672194"/>
                <a:gd name="connsiteY14" fmla="*/ 474662 h 746125"/>
                <a:gd name="connsiteX15" fmla="*/ 388031 w 672194"/>
                <a:gd name="connsiteY15" fmla="*/ 594518 h 746125"/>
                <a:gd name="connsiteX16" fmla="*/ 368188 w 672194"/>
                <a:gd name="connsiteY16" fmla="*/ 703262 h 746125"/>
                <a:gd name="connsiteX17" fmla="*/ 328500 w 672194"/>
                <a:gd name="connsiteY17" fmla="*/ 746125 h 746125"/>
                <a:gd name="connsiteX18" fmla="*/ 308657 w 672194"/>
                <a:gd name="connsiteY18" fmla="*/ 681037 h 746125"/>
                <a:gd name="connsiteX19" fmla="*/ 318975 w 672194"/>
                <a:gd name="connsiteY19" fmla="*/ 608806 h 746125"/>
                <a:gd name="connsiteX20" fmla="*/ 325325 w 672194"/>
                <a:gd name="connsiteY20" fmla="*/ 511969 h 746125"/>
                <a:gd name="connsiteX21" fmla="*/ 295957 w 672194"/>
                <a:gd name="connsiteY21" fmla="*/ 446088 h 746125"/>
                <a:gd name="connsiteX22" fmla="*/ 231663 w 672194"/>
                <a:gd name="connsiteY22" fmla="*/ 382588 h 746125"/>
                <a:gd name="connsiteX23" fmla="*/ 145937 w 672194"/>
                <a:gd name="connsiteY23" fmla="*/ 314325 h 746125"/>
                <a:gd name="connsiteX24" fmla="*/ 71325 w 672194"/>
                <a:gd name="connsiteY24" fmla="*/ 269875 h 746125"/>
                <a:gd name="connsiteX25" fmla="*/ 7825 w 672194"/>
                <a:gd name="connsiteY25" fmla="*/ 241300 h 746125"/>
                <a:gd name="connsiteX26" fmla="*/ 1475 w 672194"/>
                <a:gd name="connsiteY26" fmla="*/ 190500 h 746125"/>
                <a:gd name="connsiteX27" fmla="*/ 98312 w 672194"/>
                <a:gd name="connsiteY27" fmla="*/ 199231 h 746125"/>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76125 w 672194"/>
                <a:gd name="connsiteY5" fmla="*/ 298450 h 736600"/>
                <a:gd name="connsiteX6" fmla="*/ 436450 w 672194"/>
                <a:gd name="connsiteY6" fmla="*/ 180975 h 736600"/>
                <a:gd name="connsiteX7" fmla="*/ 538050 w 672194"/>
                <a:gd name="connsiteY7" fmla="*/ 63500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76125 w 672194"/>
                <a:gd name="connsiteY5" fmla="*/ 298450 h 736600"/>
                <a:gd name="connsiteX6" fmla="*/ 436450 w 672194"/>
                <a:gd name="connsiteY6" fmla="*/ 180975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76125 w 672194"/>
                <a:gd name="connsiteY5" fmla="*/ 298450 h 736600"/>
                <a:gd name="connsiteX6" fmla="*/ 450737 w 672194"/>
                <a:gd name="connsiteY6" fmla="*/ 188119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85650 w 672194"/>
                <a:gd name="connsiteY5" fmla="*/ 300832 h 736600"/>
                <a:gd name="connsiteX6" fmla="*/ 450737 w 672194"/>
                <a:gd name="connsiteY6" fmla="*/ 188119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8343 w 672194"/>
                <a:gd name="connsiteY4" fmla="*/ 413544 h 736600"/>
                <a:gd name="connsiteX5" fmla="*/ 385650 w 672194"/>
                <a:gd name="connsiteY5" fmla="*/ 300832 h 736600"/>
                <a:gd name="connsiteX6" fmla="*/ 450737 w 672194"/>
                <a:gd name="connsiteY6" fmla="*/ 188119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57906"/>
                <a:gd name="connsiteY0" fmla="*/ 189706 h 736600"/>
                <a:gd name="connsiteX1" fmla="*/ 166575 w 657906"/>
                <a:gd name="connsiteY1" fmla="*/ 228600 h 736600"/>
                <a:gd name="connsiteX2" fmla="*/ 236425 w 657906"/>
                <a:gd name="connsiteY2" fmla="*/ 295275 h 736600"/>
                <a:gd name="connsiteX3" fmla="*/ 303100 w 657906"/>
                <a:gd name="connsiteY3" fmla="*/ 342900 h 736600"/>
                <a:gd name="connsiteX4" fmla="*/ 348343 w 657906"/>
                <a:gd name="connsiteY4" fmla="*/ 413544 h 736600"/>
                <a:gd name="connsiteX5" fmla="*/ 385650 w 657906"/>
                <a:gd name="connsiteY5" fmla="*/ 300832 h 736600"/>
                <a:gd name="connsiteX6" fmla="*/ 450737 w 657906"/>
                <a:gd name="connsiteY6" fmla="*/ 188119 h 736600"/>
                <a:gd name="connsiteX7" fmla="*/ 540431 w 657906"/>
                <a:gd name="connsiteY7" fmla="*/ 70643 h 736600"/>
                <a:gd name="connsiteX8" fmla="*/ 603138 w 657906"/>
                <a:gd name="connsiteY8" fmla="*/ 0 h 736600"/>
                <a:gd name="connsiteX9" fmla="*/ 657906 w 657906"/>
                <a:gd name="connsiteY9" fmla="*/ 0 h 736600"/>
                <a:gd name="connsiteX10" fmla="*/ 638062 w 657906"/>
                <a:gd name="connsiteY10" fmla="*/ 71438 h 736600"/>
                <a:gd name="connsiteX11" fmla="*/ 562656 w 657906"/>
                <a:gd name="connsiteY11" fmla="*/ 159544 h 736600"/>
                <a:gd name="connsiteX12" fmla="*/ 510269 w 657906"/>
                <a:gd name="connsiteY12" fmla="*/ 242094 h 736600"/>
                <a:gd name="connsiteX13" fmla="*/ 442800 w 657906"/>
                <a:gd name="connsiteY13" fmla="*/ 350043 h 736600"/>
                <a:gd name="connsiteX14" fmla="*/ 399937 w 657906"/>
                <a:gd name="connsiteY14" fmla="*/ 465137 h 736600"/>
                <a:gd name="connsiteX15" fmla="*/ 388031 w 657906"/>
                <a:gd name="connsiteY15" fmla="*/ 584993 h 736600"/>
                <a:gd name="connsiteX16" fmla="*/ 368188 w 657906"/>
                <a:gd name="connsiteY16" fmla="*/ 693737 h 736600"/>
                <a:gd name="connsiteX17" fmla="*/ 328500 w 657906"/>
                <a:gd name="connsiteY17" fmla="*/ 736600 h 736600"/>
                <a:gd name="connsiteX18" fmla="*/ 308657 w 657906"/>
                <a:gd name="connsiteY18" fmla="*/ 671512 h 736600"/>
                <a:gd name="connsiteX19" fmla="*/ 318975 w 657906"/>
                <a:gd name="connsiteY19" fmla="*/ 599281 h 736600"/>
                <a:gd name="connsiteX20" fmla="*/ 325325 w 657906"/>
                <a:gd name="connsiteY20" fmla="*/ 502444 h 736600"/>
                <a:gd name="connsiteX21" fmla="*/ 295957 w 657906"/>
                <a:gd name="connsiteY21" fmla="*/ 436563 h 736600"/>
                <a:gd name="connsiteX22" fmla="*/ 231663 w 657906"/>
                <a:gd name="connsiteY22" fmla="*/ 373063 h 736600"/>
                <a:gd name="connsiteX23" fmla="*/ 145937 w 657906"/>
                <a:gd name="connsiteY23" fmla="*/ 304800 h 736600"/>
                <a:gd name="connsiteX24" fmla="*/ 71325 w 657906"/>
                <a:gd name="connsiteY24" fmla="*/ 260350 h 736600"/>
                <a:gd name="connsiteX25" fmla="*/ 7825 w 657906"/>
                <a:gd name="connsiteY25" fmla="*/ 231775 h 736600"/>
                <a:gd name="connsiteX26" fmla="*/ 1475 w 657906"/>
                <a:gd name="connsiteY26" fmla="*/ 180975 h 736600"/>
                <a:gd name="connsiteX27" fmla="*/ 98312 w 657906"/>
                <a:gd name="connsiteY27" fmla="*/ 189706 h 736600"/>
                <a:gd name="connsiteX0" fmla="*/ 98312 w 657906"/>
                <a:gd name="connsiteY0" fmla="*/ 200289 h 747183"/>
                <a:gd name="connsiteX1" fmla="*/ 166575 w 657906"/>
                <a:gd name="connsiteY1" fmla="*/ 239183 h 747183"/>
                <a:gd name="connsiteX2" fmla="*/ 236425 w 657906"/>
                <a:gd name="connsiteY2" fmla="*/ 305858 h 747183"/>
                <a:gd name="connsiteX3" fmla="*/ 303100 w 657906"/>
                <a:gd name="connsiteY3" fmla="*/ 353483 h 747183"/>
                <a:gd name="connsiteX4" fmla="*/ 348343 w 657906"/>
                <a:gd name="connsiteY4" fmla="*/ 424127 h 747183"/>
                <a:gd name="connsiteX5" fmla="*/ 385650 w 657906"/>
                <a:gd name="connsiteY5" fmla="*/ 311415 h 747183"/>
                <a:gd name="connsiteX6" fmla="*/ 450737 w 657906"/>
                <a:gd name="connsiteY6" fmla="*/ 198702 h 747183"/>
                <a:gd name="connsiteX7" fmla="*/ 540431 w 657906"/>
                <a:gd name="connsiteY7" fmla="*/ 81226 h 747183"/>
                <a:gd name="connsiteX8" fmla="*/ 603138 w 657906"/>
                <a:gd name="connsiteY8" fmla="*/ 10583 h 747183"/>
                <a:gd name="connsiteX9" fmla="*/ 657906 w 657906"/>
                <a:gd name="connsiteY9" fmla="*/ 10583 h 747183"/>
                <a:gd name="connsiteX10" fmla="*/ 638062 w 657906"/>
                <a:gd name="connsiteY10" fmla="*/ 82021 h 747183"/>
                <a:gd name="connsiteX11" fmla="*/ 562656 w 657906"/>
                <a:gd name="connsiteY11" fmla="*/ 170127 h 747183"/>
                <a:gd name="connsiteX12" fmla="*/ 510269 w 657906"/>
                <a:gd name="connsiteY12" fmla="*/ 252677 h 747183"/>
                <a:gd name="connsiteX13" fmla="*/ 442800 w 657906"/>
                <a:gd name="connsiteY13" fmla="*/ 360626 h 747183"/>
                <a:gd name="connsiteX14" fmla="*/ 399937 w 657906"/>
                <a:gd name="connsiteY14" fmla="*/ 475720 h 747183"/>
                <a:gd name="connsiteX15" fmla="*/ 388031 w 657906"/>
                <a:gd name="connsiteY15" fmla="*/ 595576 h 747183"/>
                <a:gd name="connsiteX16" fmla="*/ 368188 w 657906"/>
                <a:gd name="connsiteY16" fmla="*/ 704320 h 747183"/>
                <a:gd name="connsiteX17" fmla="*/ 328500 w 657906"/>
                <a:gd name="connsiteY17" fmla="*/ 747183 h 747183"/>
                <a:gd name="connsiteX18" fmla="*/ 308657 w 657906"/>
                <a:gd name="connsiteY18" fmla="*/ 682095 h 747183"/>
                <a:gd name="connsiteX19" fmla="*/ 318975 w 657906"/>
                <a:gd name="connsiteY19" fmla="*/ 609864 h 747183"/>
                <a:gd name="connsiteX20" fmla="*/ 325325 w 657906"/>
                <a:gd name="connsiteY20" fmla="*/ 513027 h 747183"/>
                <a:gd name="connsiteX21" fmla="*/ 295957 w 657906"/>
                <a:gd name="connsiteY21" fmla="*/ 447146 h 747183"/>
                <a:gd name="connsiteX22" fmla="*/ 231663 w 657906"/>
                <a:gd name="connsiteY22" fmla="*/ 383646 h 747183"/>
                <a:gd name="connsiteX23" fmla="*/ 145937 w 657906"/>
                <a:gd name="connsiteY23" fmla="*/ 315383 h 747183"/>
                <a:gd name="connsiteX24" fmla="*/ 71325 w 657906"/>
                <a:gd name="connsiteY24" fmla="*/ 270933 h 747183"/>
                <a:gd name="connsiteX25" fmla="*/ 7825 w 657906"/>
                <a:gd name="connsiteY25" fmla="*/ 242358 h 747183"/>
                <a:gd name="connsiteX26" fmla="*/ 1475 w 657906"/>
                <a:gd name="connsiteY26" fmla="*/ 191558 h 747183"/>
                <a:gd name="connsiteX27" fmla="*/ 98312 w 657906"/>
                <a:gd name="connsiteY27" fmla="*/ 200289 h 747183"/>
                <a:gd name="connsiteX0" fmla="*/ 98312 w 666017"/>
                <a:gd name="connsiteY0" fmla="*/ 200289 h 747183"/>
                <a:gd name="connsiteX1" fmla="*/ 166575 w 666017"/>
                <a:gd name="connsiteY1" fmla="*/ 239183 h 747183"/>
                <a:gd name="connsiteX2" fmla="*/ 236425 w 666017"/>
                <a:gd name="connsiteY2" fmla="*/ 305858 h 747183"/>
                <a:gd name="connsiteX3" fmla="*/ 303100 w 666017"/>
                <a:gd name="connsiteY3" fmla="*/ 353483 h 747183"/>
                <a:gd name="connsiteX4" fmla="*/ 348343 w 666017"/>
                <a:gd name="connsiteY4" fmla="*/ 424127 h 747183"/>
                <a:gd name="connsiteX5" fmla="*/ 385650 w 666017"/>
                <a:gd name="connsiteY5" fmla="*/ 311415 h 747183"/>
                <a:gd name="connsiteX6" fmla="*/ 450737 w 666017"/>
                <a:gd name="connsiteY6" fmla="*/ 198702 h 747183"/>
                <a:gd name="connsiteX7" fmla="*/ 540431 w 666017"/>
                <a:gd name="connsiteY7" fmla="*/ 81226 h 747183"/>
                <a:gd name="connsiteX8" fmla="*/ 603138 w 666017"/>
                <a:gd name="connsiteY8" fmla="*/ 10583 h 747183"/>
                <a:gd name="connsiteX9" fmla="*/ 657906 w 666017"/>
                <a:gd name="connsiteY9" fmla="*/ 10583 h 747183"/>
                <a:gd name="connsiteX10" fmla="*/ 638062 w 666017"/>
                <a:gd name="connsiteY10" fmla="*/ 82021 h 747183"/>
                <a:gd name="connsiteX11" fmla="*/ 562656 w 666017"/>
                <a:gd name="connsiteY11" fmla="*/ 170127 h 747183"/>
                <a:gd name="connsiteX12" fmla="*/ 510269 w 666017"/>
                <a:gd name="connsiteY12" fmla="*/ 252677 h 747183"/>
                <a:gd name="connsiteX13" fmla="*/ 442800 w 666017"/>
                <a:gd name="connsiteY13" fmla="*/ 360626 h 747183"/>
                <a:gd name="connsiteX14" fmla="*/ 399937 w 666017"/>
                <a:gd name="connsiteY14" fmla="*/ 475720 h 747183"/>
                <a:gd name="connsiteX15" fmla="*/ 388031 w 666017"/>
                <a:gd name="connsiteY15" fmla="*/ 595576 h 747183"/>
                <a:gd name="connsiteX16" fmla="*/ 368188 w 666017"/>
                <a:gd name="connsiteY16" fmla="*/ 704320 h 747183"/>
                <a:gd name="connsiteX17" fmla="*/ 328500 w 666017"/>
                <a:gd name="connsiteY17" fmla="*/ 747183 h 747183"/>
                <a:gd name="connsiteX18" fmla="*/ 308657 w 666017"/>
                <a:gd name="connsiteY18" fmla="*/ 682095 h 747183"/>
                <a:gd name="connsiteX19" fmla="*/ 318975 w 666017"/>
                <a:gd name="connsiteY19" fmla="*/ 609864 h 747183"/>
                <a:gd name="connsiteX20" fmla="*/ 325325 w 666017"/>
                <a:gd name="connsiteY20" fmla="*/ 513027 h 747183"/>
                <a:gd name="connsiteX21" fmla="*/ 295957 w 666017"/>
                <a:gd name="connsiteY21" fmla="*/ 447146 h 747183"/>
                <a:gd name="connsiteX22" fmla="*/ 231663 w 666017"/>
                <a:gd name="connsiteY22" fmla="*/ 383646 h 747183"/>
                <a:gd name="connsiteX23" fmla="*/ 145937 w 666017"/>
                <a:gd name="connsiteY23" fmla="*/ 315383 h 747183"/>
                <a:gd name="connsiteX24" fmla="*/ 71325 w 666017"/>
                <a:gd name="connsiteY24" fmla="*/ 270933 h 747183"/>
                <a:gd name="connsiteX25" fmla="*/ 7825 w 666017"/>
                <a:gd name="connsiteY25" fmla="*/ 242358 h 747183"/>
                <a:gd name="connsiteX26" fmla="*/ 1475 w 666017"/>
                <a:gd name="connsiteY26" fmla="*/ 191558 h 747183"/>
                <a:gd name="connsiteX27" fmla="*/ 98312 w 666017"/>
                <a:gd name="connsiteY27" fmla="*/ 200289 h 74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6017" h="747183">
                  <a:moveTo>
                    <a:pt x="98312" y="200289"/>
                  </a:moveTo>
                  <a:lnTo>
                    <a:pt x="166575" y="239183"/>
                  </a:lnTo>
                  <a:lnTo>
                    <a:pt x="236425" y="305858"/>
                  </a:lnTo>
                  <a:lnTo>
                    <a:pt x="303100" y="353483"/>
                  </a:lnTo>
                  <a:lnTo>
                    <a:pt x="348343" y="424127"/>
                  </a:lnTo>
                  <a:lnTo>
                    <a:pt x="385650" y="311415"/>
                  </a:lnTo>
                  <a:lnTo>
                    <a:pt x="450737" y="198702"/>
                  </a:lnTo>
                  <a:lnTo>
                    <a:pt x="540431" y="81226"/>
                  </a:lnTo>
                  <a:lnTo>
                    <a:pt x="603138" y="10583"/>
                  </a:lnTo>
                  <a:cubicBezTo>
                    <a:pt x="621394" y="10583"/>
                    <a:pt x="637268" y="-13229"/>
                    <a:pt x="657906" y="10583"/>
                  </a:cubicBezTo>
                  <a:cubicBezTo>
                    <a:pt x="682247" y="39158"/>
                    <a:pt x="644677" y="58208"/>
                    <a:pt x="638062" y="82021"/>
                  </a:cubicBezTo>
                  <a:lnTo>
                    <a:pt x="562656" y="170127"/>
                  </a:lnTo>
                  <a:lnTo>
                    <a:pt x="510269" y="252677"/>
                  </a:lnTo>
                  <a:lnTo>
                    <a:pt x="442800" y="360626"/>
                  </a:lnTo>
                  <a:lnTo>
                    <a:pt x="399937" y="475720"/>
                  </a:lnTo>
                  <a:lnTo>
                    <a:pt x="388031" y="595576"/>
                  </a:lnTo>
                  <a:lnTo>
                    <a:pt x="368188" y="704320"/>
                  </a:lnTo>
                  <a:cubicBezTo>
                    <a:pt x="350196" y="717020"/>
                    <a:pt x="375067" y="741627"/>
                    <a:pt x="328500" y="747183"/>
                  </a:cubicBezTo>
                  <a:cubicBezTo>
                    <a:pt x="290930" y="723106"/>
                    <a:pt x="315271" y="703791"/>
                    <a:pt x="308657" y="682095"/>
                  </a:cubicBezTo>
                  <a:lnTo>
                    <a:pt x="318975" y="609864"/>
                  </a:lnTo>
                  <a:lnTo>
                    <a:pt x="325325" y="513027"/>
                  </a:lnTo>
                  <a:lnTo>
                    <a:pt x="295957" y="447146"/>
                  </a:lnTo>
                  <a:lnTo>
                    <a:pt x="231663" y="383646"/>
                  </a:lnTo>
                  <a:cubicBezTo>
                    <a:pt x="208644" y="360892"/>
                    <a:pt x="183244" y="335756"/>
                    <a:pt x="145937" y="315383"/>
                  </a:cubicBezTo>
                  <a:lnTo>
                    <a:pt x="71325" y="270933"/>
                  </a:lnTo>
                  <a:lnTo>
                    <a:pt x="7825" y="242358"/>
                  </a:lnTo>
                  <a:cubicBezTo>
                    <a:pt x="5708" y="225425"/>
                    <a:pt x="-3552" y="213253"/>
                    <a:pt x="1475" y="191558"/>
                  </a:cubicBezTo>
                  <a:cubicBezTo>
                    <a:pt x="33754" y="170655"/>
                    <a:pt x="66033" y="197379"/>
                    <a:pt x="98312" y="200289"/>
                  </a:cubicBezTo>
                  <a:close/>
                </a:path>
              </a:pathLst>
            </a:custGeom>
            <a:solidFill>
              <a:schemeClr val="accent5">
                <a:lumMod val="40000"/>
                <a:lumOff val="60000"/>
                <a:alpha val="46000"/>
              </a:schemeClr>
            </a:solidFill>
            <a:ln w="25400"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7" name="Rectangle 2"/>
            <p:cNvSpPr txBox="1">
              <a:spLocks noChangeArrowheads="1"/>
            </p:cNvSpPr>
            <p:nvPr/>
          </p:nvSpPr>
          <p:spPr>
            <a:xfrm>
              <a:off x="1249485" y="34384"/>
              <a:ext cx="1710779" cy="307731"/>
            </a:xfrm>
            <a:prstGeom prst="rect">
              <a:avLst/>
            </a:prstGeom>
            <a:solidFill>
              <a:schemeClr val="bg1"/>
            </a:solidFill>
            <a:ln w="6350">
              <a:solidFill>
                <a:schemeClr val="tx1"/>
              </a:solidFill>
            </a:ln>
          </p:spPr>
          <p:txBody>
            <a:bodyPr lIns="36000" tIns="0" rIns="0" bIns="0" anchor="ctr" anchorCtr="0"/>
            <a:lstStyle/>
            <a:p>
              <a:pPr algn="just">
                <a:spcAft>
                  <a:spcPts val="0"/>
                </a:spcAft>
              </a:pPr>
              <a:r>
                <a:rPr lang="ja-JP" sz="800" kern="100" dirty="0" smtClean="0">
                  <a:solidFill>
                    <a:srgbClr val="000000"/>
                  </a:solidFill>
                  <a:effectLst/>
                  <a:latin typeface="Century" panose="02040604050505020304" pitchFamily="18" charset="0"/>
                  <a:ea typeface="Meiryo UI" panose="020B0604030504040204" pitchFamily="50" charset="-128"/>
                  <a:cs typeface="Meiryo UI" panose="020B0604030504040204" pitchFamily="50" charset="-128"/>
                </a:rPr>
                <a:t>道路拡幅や除却により</a:t>
              </a:r>
              <a:endParaRPr lang="ja-JP" sz="800" kern="100" dirty="0" smtClean="0">
                <a:effectLst/>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ja-JP" sz="800" kern="100" dirty="0" smtClean="0">
                  <a:solidFill>
                    <a:srgbClr val="000000"/>
                  </a:solidFill>
                  <a:effectLst/>
                  <a:latin typeface="Century" panose="02040604050505020304" pitchFamily="18" charset="0"/>
                  <a:ea typeface="Meiryo UI" panose="020B0604030504040204" pitchFamily="50" charset="-128"/>
                  <a:cs typeface="Meiryo UI" panose="020B0604030504040204" pitchFamily="50" charset="-128"/>
                </a:rPr>
                <a:t>燃え広がる範囲が分断された</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78" name="直線コネクタ 77"/>
            <p:cNvCxnSpPr/>
            <p:nvPr/>
          </p:nvCxnSpPr>
          <p:spPr>
            <a:xfrm flipH="1">
              <a:off x="1764889" y="351565"/>
              <a:ext cx="633172" cy="587204"/>
            </a:xfrm>
            <a:prstGeom prst="line">
              <a:avLst/>
            </a:prstGeom>
            <a:ln w="9525" cap="rnd">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79" name="楕円 15"/>
            <p:cNvSpPr/>
            <p:nvPr/>
          </p:nvSpPr>
          <p:spPr>
            <a:xfrm>
              <a:off x="1871451" y="1299837"/>
              <a:ext cx="370827" cy="216992"/>
            </a:xfrm>
            <a:custGeom>
              <a:avLst/>
              <a:gdLst>
                <a:gd name="connsiteX0" fmla="*/ 0 w 473658"/>
                <a:gd name="connsiteY0" fmla="*/ 53283 h 106566"/>
                <a:gd name="connsiteX1" fmla="*/ 236829 w 473658"/>
                <a:gd name="connsiteY1" fmla="*/ 0 h 106566"/>
                <a:gd name="connsiteX2" fmla="*/ 473658 w 473658"/>
                <a:gd name="connsiteY2" fmla="*/ 53283 h 106566"/>
                <a:gd name="connsiteX3" fmla="*/ 236829 w 473658"/>
                <a:gd name="connsiteY3" fmla="*/ 106566 h 106566"/>
                <a:gd name="connsiteX4" fmla="*/ 0 w 473658"/>
                <a:gd name="connsiteY4" fmla="*/ 53283 h 106566"/>
                <a:gd name="connsiteX0" fmla="*/ 0 w 473658"/>
                <a:gd name="connsiteY0" fmla="*/ 24987 h 78270"/>
                <a:gd name="connsiteX1" fmla="*/ 236829 w 473658"/>
                <a:gd name="connsiteY1" fmla="*/ 279 h 78270"/>
                <a:gd name="connsiteX2" fmla="*/ 473658 w 473658"/>
                <a:gd name="connsiteY2" fmla="*/ 24987 h 78270"/>
                <a:gd name="connsiteX3" fmla="*/ 236829 w 473658"/>
                <a:gd name="connsiteY3" fmla="*/ 78270 h 78270"/>
                <a:gd name="connsiteX4" fmla="*/ 0 w 473658"/>
                <a:gd name="connsiteY4" fmla="*/ 24987 h 78270"/>
                <a:gd name="connsiteX0" fmla="*/ 0 w 437939"/>
                <a:gd name="connsiteY0" fmla="*/ 5833 h 88213"/>
                <a:gd name="connsiteX1" fmla="*/ 201110 w 437939"/>
                <a:gd name="connsiteY1" fmla="*/ 9700 h 88213"/>
                <a:gd name="connsiteX2" fmla="*/ 437939 w 437939"/>
                <a:gd name="connsiteY2" fmla="*/ 34408 h 88213"/>
                <a:gd name="connsiteX3" fmla="*/ 201110 w 437939"/>
                <a:gd name="connsiteY3" fmla="*/ 87691 h 88213"/>
                <a:gd name="connsiteX4" fmla="*/ 0 w 437939"/>
                <a:gd name="connsiteY4" fmla="*/ 5833 h 88213"/>
                <a:gd name="connsiteX0" fmla="*/ 0 w 373646"/>
                <a:gd name="connsiteY0" fmla="*/ 95515 h 179179"/>
                <a:gd name="connsiteX1" fmla="*/ 201110 w 373646"/>
                <a:gd name="connsiteY1" fmla="*/ 99382 h 179179"/>
                <a:gd name="connsiteX2" fmla="*/ 373646 w 373646"/>
                <a:gd name="connsiteY2" fmla="*/ 5028 h 179179"/>
                <a:gd name="connsiteX3" fmla="*/ 201110 w 373646"/>
                <a:gd name="connsiteY3" fmla="*/ 177373 h 179179"/>
                <a:gd name="connsiteX4" fmla="*/ 0 w 373646"/>
                <a:gd name="connsiteY4" fmla="*/ 95515 h 179179"/>
                <a:gd name="connsiteX0" fmla="*/ 796 w 374442"/>
                <a:gd name="connsiteY0" fmla="*/ 95515 h 214465"/>
                <a:gd name="connsiteX1" fmla="*/ 201906 w 374442"/>
                <a:gd name="connsiteY1" fmla="*/ 99382 h 214465"/>
                <a:gd name="connsiteX2" fmla="*/ 374442 w 374442"/>
                <a:gd name="connsiteY2" fmla="*/ 5028 h 214465"/>
                <a:gd name="connsiteX3" fmla="*/ 280487 w 374442"/>
                <a:gd name="connsiteY3" fmla="*/ 213092 h 214465"/>
                <a:gd name="connsiteX4" fmla="*/ 796 w 374442"/>
                <a:gd name="connsiteY4" fmla="*/ 95515 h 214465"/>
                <a:gd name="connsiteX0" fmla="*/ 21 w 373667"/>
                <a:gd name="connsiteY0" fmla="*/ 94375 h 213259"/>
                <a:gd name="connsiteX1" fmla="*/ 265424 w 373667"/>
                <a:gd name="connsiteY1" fmla="*/ 136342 h 213259"/>
                <a:gd name="connsiteX2" fmla="*/ 373667 w 373667"/>
                <a:gd name="connsiteY2" fmla="*/ 3888 h 213259"/>
                <a:gd name="connsiteX3" fmla="*/ 279712 w 373667"/>
                <a:gd name="connsiteY3" fmla="*/ 211952 h 213259"/>
                <a:gd name="connsiteX4" fmla="*/ 21 w 373667"/>
                <a:gd name="connsiteY4" fmla="*/ 94375 h 213259"/>
                <a:gd name="connsiteX0" fmla="*/ 2658 w 376304"/>
                <a:gd name="connsiteY0" fmla="*/ 94375 h 213508"/>
                <a:gd name="connsiteX1" fmla="*/ 268061 w 376304"/>
                <a:gd name="connsiteY1" fmla="*/ 136342 h 213508"/>
                <a:gd name="connsiteX2" fmla="*/ 376304 w 376304"/>
                <a:gd name="connsiteY2" fmla="*/ 3888 h 213508"/>
                <a:gd name="connsiteX3" fmla="*/ 282349 w 376304"/>
                <a:gd name="connsiteY3" fmla="*/ 211952 h 213508"/>
                <a:gd name="connsiteX4" fmla="*/ 2658 w 376304"/>
                <a:gd name="connsiteY4" fmla="*/ 94375 h 213508"/>
                <a:gd name="connsiteX0" fmla="*/ 21 w 373667"/>
                <a:gd name="connsiteY0" fmla="*/ 94024 h 212882"/>
                <a:gd name="connsiteX1" fmla="*/ 265424 w 373667"/>
                <a:gd name="connsiteY1" fmla="*/ 152659 h 212882"/>
                <a:gd name="connsiteX2" fmla="*/ 373667 w 373667"/>
                <a:gd name="connsiteY2" fmla="*/ 3537 h 212882"/>
                <a:gd name="connsiteX3" fmla="*/ 279712 w 373667"/>
                <a:gd name="connsiteY3" fmla="*/ 211601 h 212882"/>
                <a:gd name="connsiteX4" fmla="*/ 21 w 373667"/>
                <a:gd name="connsiteY4" fmla="*/ 94024 h 212882"/>
                <a:gd name="connsiteX0" fmla="*/ 291 w 373937"/>
                <a:gd name="connsiteY0" fmla="*/ 94024 h 213461"/>
                <a:gd name="connsiteX1" fmla="*/ 265694 w 373937"/>
                <a:gd name="connsiteY1" fmla="*/ 152659 h 213461"/>
                <a:gd name="connsiteX2" fmla="*/ 373937 w 373937"/>
                <a:gd name="connsiteY2" fmla="*/ 3537 h 213461"/>
                <a:gd name="connsiteX3" fmla="*/ 279982 w 373937"/>
                <a:gd name="connsiteY3" fmla="*/ 211601 h 213461"/>
                <a:gd name="connsiteX4" fmla="*/ 291 w 373937"/>
                <a:gd name="connsiteY4" fmla="*/ 94024 h 213461"/>
                <a:gd name="connsiteX0" fmla="*/ 6706 w 380352"/>
                <a:gd name="connsiteY0" fmla="*/ 94024 h 213461"/>
                <a:gd name="connsiteX1" fmla="*/ 272109 w 380352"/>
                <a:gd name="connsiteY1" fmla="*/ 152659 h 213461"/>
                <a:gd name="connsiteX2" fmla="*/ 380352 w 380352"/>
                <a:gd name="connsiteY2" fmla="*/ 3537 h 213461"/>
                <a:gd name="connsiteX3" fmla="*/ 286397 w 380352"/>
                <a:gd name="connsiteY3" fmla="*/ 211601 h 213461"/>
                <a:gd name="connsiteX4" fmla="*/ 6706 w 380352"/>
                <a:gd name="connsiteY4" fmla="*/ 94024 h 213461"/>
                <a:gd name="connsiteX0" fmla="*/ 6706 w 380352"/>
                <a:gd name="connsiteY0" fmla="*/ 91020 h 210457"/>
                <a:gd name="connsiteX1" fmla="*/ 272109 w 380352"/>
                <a:gd name="connsiteY1" fmla="*/ 149655 h 210457"/>
                <a:gd name="connsiteX2" fmla="*/ 380352 w 380352"/>
                <a:gd name="connsiteY2" fmla="*/ 533 h 210457"/>
                <a:gd name="connsiteX3" fmla="*/ 286397 w 380352"/>
                <a:gd name="connsiteY3" fmla="*/ 208597 h 210457"/>
                <a:gd name="connsiteX4" fmla="*/ 6706 w 380352"/>
                <a:gd name="connsiteY4" fmla="*/ 91020 h 210457"/>
                <a:gd name="connsiteX0" fmla="*/ 6706 w 381718"/>
                <a:gd name="connsiteY0" fmla="*/ 91020 h 210457"/>
                <a:gd name="connsiteX1" fmla="*/ 272109 w 381718"/>
                <a:gd name="connsiteY1" fmla="*/ 149655 h 210457"/>
                <a:gd name="connsiteX2" fmla="*/ 380352 w 381718"/>
                <a:gd name="connsiteY2" fmla="*/ 533 h 210457"/>
                <a:gd name="connsiteX3" fmla="*/ 286397 w 381718"/>
                <a:gd name="connsiteY3" fmla="*/ 208597 h 210457"/>
                <a:gd name="connsiteX4" fmla="*/ 6706 w 381718"/>
                <a:gd name="connsiteY4" fmla="*/ 91020 h 210457"/>
                <a:gd name="connsiteX0" fmla="*/ 59 w 375071"/>
                <a:gd name="connsiteY0" fmla="*/ 91075 h 209956"/>
                <a:gd name="connsiteX1" fmla="*/ 255937 w 375071"/>
                <a:gd name="connsiteY1" fmla="*/ 135423 h 209956"/>
                <a:gd name="connsiteX2" fmla="*/ 373705 w 375071"/>
                <a:gd name="connsiteY2" fmla="*/ 588 h 209956"/>
                <a:gd name="connsiteX3" fmla="*/ 279750 w 375071"/>
                <a:gd name="connsiteY3" fmla="*/ 208652 h 209956"/>
                <a:gd name="connsiteX4" fmla="*/ 59 w 375071"/>
                <a:gd name="connsiteY4" fmla="*/ 91075 h 209956"/>
                <a:gd name="connsiteX0" fmla="*/ 63 w 375075"/>
                <a:gd name="connsiteY0" fmla="*/ 91168 h 210049"/>
                <a:gd name="connsiteX1" fmla="*/ 255941 w 375075"/>
                <a:gd name="connsiteY1" fmla="*/ 135516 h 210049"/>
                <a:gd name="connsiteX2" fmla="*/ 373709 w 375075"/>
                <a:gd name="connsiteY2" fmla="*/ 681 h 210049"/>
                <a:gd name="connsiteX3" fmla="*/ 279754 w 375075"/>
                <a:gd name="connsiteY3" fmla="*/ 208745 h 210049"/>
                <a:gd name="connsiteX4" fmla="*/ 63 w 375075"/>
                <a:gd name="connsiteY4" fmla="*/ 91168 h 210049"/>
                <a:gd name="connsiteX0" fmla="*/ 63 w 375362"/>
                <a:gd name="connsiteY0" fmla="*/ 91168 h 219617"/>
                <a:gd name="connsiteX1" fmla="*/ 255941 w 375362"/>
                <a:gd name="connsiteY1" fmla="*/ 135516 h 219617"/>
                <a:gd name="connsiteX2" fmla="*/ 373709 w 375362"/>
                <a:gd name="connsiteY2" fmla="*/ 681 h 219617"/>
                <a:gd name="connsiteX3" fmla="*/ 279754 w 375362"/>
                <a:gd name="connsiteY3" fmla="*/ 208745 h 219617"/>
                <a:gd name="connsiteX4" fmla="*/ 63 w 375362"/>
                <a:gd name="connsiteY4" fmla="*/ 91168 h 219617"/>
                <a:gd name="connsiteX0" fmla="*/ 63 w 375450"/>
                <a:gd name="connsiteY0" fmla="*/ 91168 h 210441"/>
                <a:gd name="connsiteX1" fmla="*/ 255941 w 375450"/>
                <a:gd name="connsiteY1" fmla="*/ 135516 h 210441"/>
                <a:gd name="connsiteX2" fmla="*/ 373709 w 375450"/>
                <a:gd name="connsiteY2" fmla="*/ 681 h 210441"/>
                <a:gd name="connsiteX3" fmla="*/ 279754 w 375450"/>
                <a:gd name="connsiteY3" fmla="*/ 208745 h 210441"/>
                <a:gd name="connsiteX4" fmla="*/ 63 w 375450"/>
                <a:gd name="connsiteY4" fmla="*/ 91168 h 210441"/>
                <a:gd name="connsiteX0" fmla="*/ 7436 w 382823"/>
                <a:gd name="connsiteY0" fmla="*/ 91096 h 210369"/>
                <a:gd name="connsiteX1" fmla="*/ 96226 w 382823"/>
                <a:gd name="connsiteY1" fmla="*/ 118454 h 210369"/>
                <a:gd name="connsiteX2" fmla="*/ 263314 w 382823"/>
                <a:gd name="connsiteY2" fmla="*/ 135444 h 210369"/>
                <a:gd name="connsiteX3" fmla="*/ 381082 w 382823"/>
                <a:gd name="connsiteY3" fmla="*/ 609 h 210369"/>
                <a:gd name="connsiteX4" fmla="*/ 287127 w 382823"/>
                <a:gd name="connsiteY4" fmla="*/ 208673 h 210369"/>
                <a:gd name="connsiteX5" fmla="*/ 7436 w 382823"/>
                <a:gd name="connsiteY5" fmla="*/ 91096 h 210369"/>
                <a:gd name="connsiteX0" fmla="*/ 9877 w 385264"/>
                <a:gd name="connsiteY0" fmla="*/ 91072 h 210454"/>
                <a:gd name="connsiteX1" fmla="*/ 81998 w 385264"/>
                <a:gd name="connsiteY1" fmla="*/ 85092 h 210454"/>
                <a:gd name="connsiteX2" fmla="*/ 265755 w 385264"/>
                <a:gd name="connsiteY2" fmla="*/ 135420 h 210454"/>
                <a:gd name="connsiteX3" fmla="*/ 383523 w 385264"/>
                <a:gd name="connsiteY3" fmla="*/ 585 h 210454"/>
                <a:gd name="connsiteX4" fmla="*/ 289568 w 385264"/>
                <a:gd name="connsiteY4" fmla="*/ 208649 h 210454"/>
                <a:gd name="connsiteX5" fmla="*/ 9877 w 385264"/>
                <a:gd name="connsiteY5" fmla="*/ 91072 h 210454"/>
                <a:gd name="connsiteX0" fmla="*/ 9877 w 385264"/>
                <a:gd name="connsiteY0" fmla="*/ 91072 h 212952"/>
                <a:gd name="connsiteX1" fmla="*/ 81998 w 385264"/>
                <a:gd name="connsiteY1" fmla="*/ 85092 h 212952"/>
                <a:gd name="connsiteX2" fmla="*/ 265755 w 385264"/>
                <a:gd name="connsiteY2" fmla="*/ 135420 h 212952"/>
                <a:gd name="connsiteX3" fmla="*/ 383523 w 385264"/>
                <a:gd name="connsiteY3" fmla="*/ 585 h 212952"/>
                <a:gd name="connsiteX4" fmla="*/ 289568 w 385264"/>
                <a:gd name="connsiteY4" fmla="*/ 208649 h 212952"/>
                <a:gd name="connsiteX5" fmla="*/ 89143 w 385264"/>
                <a:gd name="connsiteY5" fmla="*/ 137479 h 212952"/>
                <a:gd name="connsiteX6" fmla="*/ 9877 w 385264"/>
                <a:gd name="connsiteY6" fmla="*/ 91072 h 212952"/>
                <a:gd name="connsiteX0" fmla="*/ 5 w 374772"/>
                <a:gd name="connsiteY0" fmla="*/ 91072 h 214547"/>
                <a:gd name="connsiteX1" fmla="*/ 72126 w 374772"/>
                <a:gd name="connsiteY1" fmla="*/ 85092 h 214547"/>
                <a:gd name="connsiteX2" fmla="*/ 255883 w 374772"/>
                <a:gd name="connsiteY2" fmla="*/ 135420 h 214547"/>
                <a:gd name="connsiteX3" fmla="*/ 373651 w 374772"/>
                <a:gd name="connsiteY3" fmla="*/ 585 h 214547"/>
                <a:gd name="connsiteX4" fmla="*/ 279696 w 374772"/>
                <a:gd name="connsiteY4" fmla="*/ 208649 h 214547"/>
                <a:gd name="connsiteX5" fmla="*/ 69746 w 374772"/>
                <a:gd name="connsiteY5" fmla="*/ 151766 h 214547"/>
                <a:gd name="connsiteX6" fmla="*/ 5 w 374772"/>
                <a:gd name="connsiteY6" fmla="*/ 91072 h 214547"/>
                <a:gd name="connsiteX0" fmla="*/ 1138 w 375905"/>
                <a:gd name="connsiteY0" fmla="*/ 91072 h 214547"/>
                <a:gd name="connsiteX1" fmla="*/ 73259 w 375905"/>
                <a:gd name="connsiteY1" fmla="*/ 85092 h 214547"/>
                <a:gd name="connsiteX2" fmla="*/ 257016 w 375905"/>
                <a:gd name="connsiteY2" fmla="*/ 135420 h 214547"/>
                <a:gd name="connsiteX3" fmla="*/ 374784 w 375905"/>
                <a:gd name="connsiteY3" fmla="*/ 585 h 214547"/>
                <a:gd name="connsiteX4" fmla="*/ 280829 w 375905"/>
                <a:gd name="connsiteY4" fmla="*/ 208649 h 214547"/>
                <a:gd name="connsiteX5" fmla="*/ 70879 w 375905"/>
                <a:gd name="connsiteY5" fmla="*/ 151766 h 214547"/>
                <a:gd name="connsiteX6" fmla="*/ 1138 w 375905"/>
                <a:gd name="connsiteY6" fmla="*/ 91072 h 214547"/>
                <a:gd name="connsiteX0" fmla="*/ 527 w 375294"/>
                <a:gd name="connsiteY0" fmla="*/ 91077 h 214552"/>
                <a:gd name="connsiteX1" fmla="*/ 98841 w 375294"/>
                <a:gd name="connsiteY1" fmla="*/ 94622 h 214552"/>
                <a:gd name="connsiteX2" fmla="*/ 256405 w 375294"/>
                <a:gd name="connsiteY2" fmla="*/ 135425 h 214552"/>
                <a:gd name="connsiteX3" fmla="*/ 374173 w 375294"/>
                <a:gd name="connsiteY3" fmla="*/ 590 h 214552"/>
                <a:gd name="connsiteX4" fmla="*/ 280218 w 375294"/>
                <a:gd name="connsiteY4" fmla="*/ 208654 h 214552"/>
                <a:gd name="connsiteX5" fmla="*/ 70268 w 375294"/>
                <a:gd name="connsiteY5" fmla="*/ 151771 h 214552"/>
                <a:gd name="connsiteX6" fmla="*/ 527 w 375294"/>
                <a:gd name="connsiteY6" fmla="*/ 91077 h 214552"/>
                <a:gd name="connsiteX0" fmla="*/ 527 w 375294"/>
                <a:gd name="connsiteY0" fmla="*/ 91006 h 214481"/>
                <a:gd name="connsiteX1" fmla="*/ 98841 w 375294"/>
                <a:gd name="connsiteY1" fmla="*/ 94551 h 214481"/>
                <a:gd name="connsiteX2" fmla="*/ 254024 w 375294"/>
                <a:gd name="connsiteY2" fmla="*/ 154404 h 214481"/>
                <a:gd name="connsiteX3" fmla="*/ 374173 w 375294"/>
                <a:gd name="connsiteY3" fmla="*/ 519 h 214481"/>
                <a:gd name="connsiteX4" fmla="*/ 280218 w 375294"/>
                <a:gd name="connsiteY4" fmla="*/ 208583 h 214481"/>
                <a:gd name="connsiteX5" fmla="*/ 70268 w 375294"/>
                <a:gd name="connsiteY5" fmla="*/ 151700 h 214481"/>
                <a:gd name="connsiteX6" fmla="*/ 527 w 375294"/>
                <a:gd name="connsiteY6" fmla="*/ 91006 h 214481"/>
                <a:gd name="connsiteX0" fmla="*/ 527 w 368270"/>
                <a:gd name="connsiteY0" fmla="*/ 93381 h 216992"/>
                <a:gd name="connsiteX1" fmla="*/ 98841 w 368270"/>
                <a:gd name="connsiteY1" fmla="*/ 96926 h 216992"/>
                <a:gd name="connsiteX2" fmla="*/ 254024 w 368270"/>
                <a:gd name="connsiteY2" fmla="*/ 156779 h 216992"/>
                <a:gd name="connsiteX3" fmla="*/ 367030 w 368270"/>
                <a:gd name="connsiteY3" fmla="*/ 512 h 216992"/>
                <a:gd name="connsiteX4" fmla="*/ 280218 w 368270"/>
                <a:gd name="connsiteY4" fmla="*/ 210958 h 216992"/>
                <a:gd name="connsiteX5" fmla="*/ 70268 w 368270"/>
                <a:gd name="connsiteY5" fmla="*/ 154075 h 216992"/>
                <a:gd name="connsiteX6" fmla="*/ 527 w 368270"/>
                <a:gd name="connsiteY6" fmla="*/ 93381 h 216992"/>
                <a:gd name="connsiteX0" fmla="*/ 3084 w 370827"/>
                <a:gd name="connsiteY0" fmla="*/ 93381 h 216992"/>
                <a:gd name="connsiteX1" fmla="*/ 101398 w 370827"/>
                <a:gd name="connsiteY1" fmla="*/ 96926 h 216992"/>
                <a:gd name="connsiteX2" fmla="*/ 256581 w 370827"/>
                <a:gd name="connsiteY2" fmla="*/ 156779 h 216992"/>
                <a:gd name="connsiteX3" fmla="*/ 369587 w 370827"/>
                <a:gd name="connsiteY3" fmla="*/ 512 h 216992"/>
                <a:gd name="connsiteX4" fmla="*/ 282775 w 370827"/>
                <a:gd name="connsiteY4" fmla="*/ 210958 h 216992"/>
                <a:gd name="connsiteX5" fmla="*/ 72825 w 370827"/>
                <a:gd name="connsiteY5" fmla="*/ 154075 h 216992"/>
                <a:gd name="connsiteX6" fmla="*/ 3084 w 370827"/>
                <a:gd name="connsiteY6" fmla="*/ 93381 h 21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827" h="216992">
                  <a:moveTo>
                    <a:pt x="3084" y="93381"/>
                  </a:moveTo>
                  <a:cubicBezTo>
                    <a:pt x="17371" y="55281"/>
                    <a:pt x="58752" y="89535"/>
                    <a:pt x="101398" y="96926"/>
                  </a:cubicBezTo>
                  <a:cubicBezTo>
                    <a:pt x="144044" y="104317"/>
                    <a:pt x="211883" y="172848"/>
                    <a:pt x="256581" y="156779"/>
                  </a:cubicBezTo>
                  <a:cubicBezTo>
                    <a:pt x="301279" y="140710"/>
                    <a:pt x="279099" y="-9865"/>
                    <a:pt x="369587" y="512"/>
                  </a:cubicBezTo>
                  <a:cubicBezTo>
                    <a:pt x="379112" y="39464"/>
                    <a:pt x="332235" y="185364"/>
                    <a:pt x="282775" y="210958"/>
                  </a:cubicBezTo>
                  <a:cubicBezTo>
                    <a:pt x="233315" y="236552"/>
                    <a:pt x="119440" y="173671"/>
                    <a:pt x="72825" y="154075"/>
                  </a:cubicBezTo>
                  <a:cubicBezTo>
                    <a:pt x="26210" y="134479"/>
                    <a:pt x="-11203" y="131481"/>
                    <a:pt x="3084" y="93381"/>
                  </a:cubicBezTo>
                  <a:close/>
                </a:path>
              </a:pathLst>
            </a:custGeom>
            <a:solidFill>
              <a:schemeClr val="accent5">
                <a:lumMod val="40000"/>
                <a:lumOff val="60000"/>
                <a:alpha val="46000"/>
              </a:schemeClr>
            </a:solidFill>
            <a:ln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80" name="直線コネクタ 79"/>
            <p:cNvCxnSpPr/>
            <p:nvPr/>
          </p:nvCxnSpPr>
          <p:spPr>
            <a:xfrm flipH="1">
              <a:off x="2128032" y="351565"/>
              <a:ext cx="270030" cy="1105051"/>
            </a:xfrm>
            <a:prstGeom prst="line">
              <a:avLst/>
            </a:prstGeom>
            <a:ln w="9525" cap="rnd">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81" name="正方形/長方形 80"/>
            <p:cNvSpPr/>
            <p:nvPr/>
          </p:nvSpPr>
          <p:spPr>
            <a:xfrm>
              <a:off x="27251" y="11193"/>
              <a:ext cx="1222234" cy="256874"/>
            </a:xfrm>
            <a:prstGeom prst="rect">
              <a:avLst/>
            </a:prstGeom>
            <a:noFill/>
            <a:ln>
              <a:noFill/>
            </a:ln>
          </p:spPr>
          <p:txBody>
            <a:bodyPr wrap="square" lIns="36000" tIns="36000" rIns="36000" bIns="36000" anchor="ctr" anchorCtr="0">
              <a:noAutofit/>
            </a:bodyPr>
            <a:lstStyle/>
            <a:p>
              <a:pPr algn="just">
                <a:lnSpc>
                  <a:spcPts val="1200"/>
                </a:lnSpc>
                <a:spcAft>
                  <a:spcPts val="0"/>
                </a:spcAft>
              </a:pPr>
              <a:r>
                <a:rPr lang="ja-JP" sz="800" kern="1200" dirty="0">
                  <a:solidFill>
                    <a:srgbClr val="000000"/>
                  </a:solidFill>
                  <a:effectLst/>
                  <a:latin typeface="Century" panose="02040604050505020304" pitchFamily="18" charset="0"/>
                  <a:ea typeface="Meiryo UI" panose="020B0604030504040204" pitchFamily="50" charset="-128"/>
                  <a:cs typeface="Times New Roman" panose="02020603050405020304" pitchFamily="18" charset="0"/>
                </a:rPr>
                <a:t>■事業実施後</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84" name="グループ化 83"/>
          <p:cNvGrpSpPr>
            <a:grpSpLocks noChangeAspect="1"/>
          </p:cNvGrpSpPr>
          <p:nvPr/>
        </p:nvGrpSpPr>
        <p:grpSpPr>
          <a:xfrm>
            <a:off x="3340096" y="4672325"/>
            <a:ext cx="2340005" cy="1930993"/>
            <a:chOff x="0" y="0"/>
            <a:chExt cx="3030220" cy="2500630"/>
          </a:xfrm>
        </p:grpSpPr>
        <p:grpSp>
          <p:nvGrpSpPr>
            <p:cNvPr id="95" name="グループ化 94"/>
            <p:cNvGrpSpPr/>
            <p:nvPr/>
          </p:nvGrpSpPr>
          <p:grpSpPr>
            <a:xfrm>
              <a:off x="0" y="0"/>
              <a:ext cx="3030220" cy="2500630"/>
              <a:chOff x="0" y="0"/>
              <a:chExt cx="3030737" cy="2501171"/>
            </a:xfrm>
          </p:grpSpPr>
          <p:sp>
            <p:nvSpPr>
              <p:cNvPr id="144" name="正方形/長方形 143"/>
              <p:cNvSpPr/>
              <p:nvPr/>
            </p:nvSpPr>
            <p:spPr>
              <a:xfrm>
                <a:off x="0" y="0"/>
                <a:ext cx="3030737" cy="2501171"/>
              </a:xfrm>
              <a:prstGeom prst="rect">
                <a:avLst/>
              </a:pr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nvGrpSpPr>
              <p:cNvPr id="145" name="グループ化 144"/>
              <p:cNvGrpSpPr/>
              <p:nvPr/>
            </p:nvGrpSpPr>
            <p:grpSpPr>
              <a:xfrm>
                <a:off x="87308" y="271794"/>
                <a:ext cx="2848416" cy="2198423"/>
                <a:chOff x="87308" y="271794"/>
                <a:chExt cx="2300861" cy="1775817"/>
              </a:xfrm>
            </p:grpSpPr>
            <p:pic>
              <p:nvPicPr>
                <p:cNvPr id="148" name="図 147"/>
                <p:cNvPicPr>
                  <a:picLocks noChangeAspect="1"/>
                </p:cNvPicPr>
                <p:nvPr/>
              </p:nvPicPr>
              <p:blipFill rotWithShape="1">
                <a:blip r:embed="rId5" cstate="print">
                  <a:extLst>
                    <a:ext uri="{28A0092B-C50C-407E-A947-70E740481C1C}">
                      <a14:useLocalDpi xmlns:a14="http://schemas.microsoft.com/office/drawing/2010/main" val="0"/>
                    </a:ext>
                  </a:extLst>
                </a:blip>
                <a:srcRect l="39961" t="6292" r="28962" b="67180"/>
                <a:stretch/>
              </p:blipFill>
              <p:spPr>
                <a:xfrm>
                  <a:off x="87308" y="271794"/>
                  <a:ext cx="2300861" cy="1775817"/>
                </a:xfrm>
                <a:custGeom>
                  <a:avLst/>
                  <a:gdLst>
                    <a:gd name="connsiteX0" fmla="*/ 2203270 w 2353644"/>
                    <a:gd name="connsiteY0" fmla="*/ 1814995 h 1816554"/>
                    <a:gd name="connsiteX1" fmla="*/ 2353644 w 2353644"/>
                    <a:gd name="connsiteY1" fmla="*/ 1814995 h 1816554"/>
                    <a:gd name="connsiteX2" fmla="*/ 2353644 w 2353644"/>
                    <a:gd name="connsiteY2" fmla="*/ 1816554 h 1816554"/>
                    <a:gd name="connsiteX3" fmla="*/ 2202857 w 2353644"/>
                    <a:gd name="connsiteY3" fmla="*/ 1816554 h 1816554"/>
                    <a:gd name="connsiteX4" fmla="*/ 2353644 w 2353644"/>
                    <a:gd name="connsiteY4" fmla="*/ 1247853 h 1816554"/>
                    <a:gd name="connsiteX5" fmla="*/ 2353644 w 2353644"/>
                    <a:gd name="connsiteY5" fmla="*/ 1525631 h 1816554"/>
                    <a:gd name="connsiteX6" fmla="*/ 2279993 w 2353644"/>
                    <a:gd name="connsiteY6" fmla="*/ 1525631 h 1816554"/>
                    <a:gd name="connsiteX7" fmla="*/ 0 w 2353644"/>
                    <a:gd name="connsiteY7" fmla="*/ 0 h 1816554"/>
                    <a:gd name="connsiteX8" fmla="*/ 1882238 w 2353644"/>
                    <a:gd name="connsiteY8" fmla="*/ 0 h 1816554"/>
                    <a:gd name="connsiteX9" fmla="*/ 1882238 w 2353644"/>
                    <a:gd name="connsiteY9" fmla="*/ 386392 h 1816554"/>
                    <a:gd name="connsiteX10" fmla="*/ 2122963 w 2353644"/>
                    <a:gd name="connsiteY10" fmla="*/ 386392 h 1816554"/>
                    <a:gd name="connsiteX11" fmla="*/ 2122963 w 2353644"/>
                    <a:gd name="connsiteY11" fmla="*/ 0 h 1816554"/>
                    <a:gd name="connsiteX12" fmla="*/ 2353644 w 2353644"/>
                    <a:gd name="connsiteY12" fmla="*/ 0 h 1816554"/>
                    <a:gd name="connsiteX13" fmla="*/ 2353644 w 2353644"/>
                    <a:gd name="connsiteY13" fmla="*/ 591345 h 1816554"/>
                    <a:gd name="connsiteX14" fmla="*/ 2127252 w 2353644"/>
                    <a:gd name="connsiteY14" fmla="*/ 1445194 h 1816554"/>
                    <a:gd name="connsiteX15" fmla="*/ 124347 w 2353644"/>
                    <a:gd name="connsiteY15" fmla="*/ 1803099 h 1816554"/>
                    <a:gd name="connsiteX16" fmla="*/ 126751 w 2353644"/>
                    <a:gd name="connsiteY16" fmla="*/ 1816554 h 1816554"/>
                    <a:gd name="connsiteX17" fmla="*/ 46973 w 2353644"/>
                    <a:gd name="connsiteY17" fmla="*/ 1816554 h 1816554"/>
                    <a:gd name="connsiteX18" fmla="*/ 105997 w 2353644"/>
                    <a:gd name="connsiteY18" fmla="*/ 1813124 h 1816554"/>
                    <a:gd name="connsiteX19" fmla="*/ 17277 w 2353644"/>
                    <a:gd name="connsiteY19" fmla="*/ 286431 h 1816554"/>
                    <a:gd name="connsiteX20" fmla="*/ 0 w 2353644"/>
                    <a:gd name="connsiteY20" fmla="*/ 287435 h 181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53644" h="1816554">
                      <a:moveTo>
                        <a:pt x="2203270" y="1814995"/>
                      </a:moveTo>
                      <a:lnTo>
                        <a:pt x="2353644" y="1814995"/>
                      </a:lnTo>
                      <a:lnTo>
                        <a:pt x="2353644" y="1816554"/>
                      </a:lnTo>
                      <a:lnTo>
                        <a:pt x="2202857" y="1816554"/>
                      </a:lnTo>
                      <a:close/>
                      <a:moveTo>
                        <a:pt x="2353644" y="1247853"/>
                      </a:moveTo>
                      <a:lnTo>
                        <a:pt x="2353644" y="1525631"/>
                      </a:lnTo>
                      <a:lnTo>
                        <a:pt x="2279993" y="1525631"/>
                      </a:lnTo>
                      <a:close/>
                      <a:moveTo>
                        <a:pt x="0" y="0"/>
                      </a:moveTo>
                      <a:lnTo>
                        <a:pt x="1882238" y="0"/>
                      </a:lnTo>
                      <a:lnTo>
                        <a:pt x="1882238" y="386392"/>
                      </a:lnTo>
                      <a:lnTo>
                        <a:pt x="2122963" y="386392"/>
                      </a:lnTo>
                      <a:lnTo>
                        <a:pt x="2122963" y="0"/>
                      </a:lnTo>
                      <a:lnTo>
                        <a:pt x="2353644" y="0"/>
                      </a:lnTo>
                      <a:lnTo>
                        <a:pt x="2353644" y="591345"/>
                      </a:lnTo>
                      <a:lnTo>
                        <a:pt x="2127252" y="1445194"/>
                      </a:lnTo>
                      <a:lnTo>
                        <a:pt x="124347" y="1803099"/>
                      </a:lnTo>
                      <a:lnTo>
                        <a:pt x="126751" y="1816554"/>
                      </a:lnTo>
                      <a:lnTo>
                        <a:pt x="46973" y="1816554"/>
                      </a:lnTo>
                      <a:lnTo>
                        <a:pt x="105997" y="1813124"/>
                      </a:lnTo>
                      <a:lnTo>
                        <a:pt x="17277" y="286431"/>
                      </a:lnTo>
                      <a:lnTo>
                        <a:pt x="0" y="287435"/>
                      </a:lnTo>
                      <a:close/>
                    </a:path>
                  </a:pathLst>
                </a:custGeom>
              </p:spPr>
            </p:pic>
            <p:sp>
              <p:nvSpPr>
                <p:cNvPr id="149" name="フリーフォーム 148"/>
                <p:cNvSpPr/>
                <p:nvPr/>
              </p:nvSpPr>
              <p:spPr>
                <a:xfrm>
                  <a:off x="1143139" y="650837"/>
                  <a:ext cx="285189" cy="232432"/>
                </a:xfrm>
                <a:custGeom>
                  <a:avLst/>
                  <a:gdLst>
                    <a:gd name="connsiteX0" fmla="*/ 0 w 307181"/>
                    <a:gd name="connsiteY0" fmla="*/ 0 h 228600"/>
                    <a:gd name="connsiteX1" fmla="*/ 90487 w 307181"/>
                    <a:gd name="connsiteY1" fmla="*/ 30957 h 228600"/>
                    <a:gd name="connsiteX2" fmla="*/ 147637 w 307181"/>
                    <a:gd name="connsiteY2" fmla="*/ 57150 h 228600"/>
                    <a:gd name="connsiteX3" fmla="*/ 192881 w 307181"/>
                    <a:gd name="connsiteY3" fmla="*/ 97632 h 228600"/>
                    <a:gd name="connsiteX4" fmla="*/ 269081 w 307181"/>
                    <a:gd name="connsiteY4" fmla="*/ 219075 h 228600"/>
                    <a:gd name="connsiteX5" fmla="*/ 307181 w 307181"/>
                    <a:gd name="connsiteY5" fmla="*/ 228600 h 228600"/>
                    <a:gd name="connsiteX0" fmla="*/ 0 w 300037"/>
                    <a:gd name="connsiteY0" fmla="*/ 0 h 254794"/>
                    <a:gd name="connsiteX1" fmla="*/ 90487 w 300037"/>
                    <a:gd name="connsiteY1" fmla="*/ 30957 h 254794"/>
                    <a:gd name="connsiteX2" fmla="*/ 147637 w 300037"/>
                    <a:gd name="connsiteY2" fmla="*/ 57150 h 254794"/>
                    <a:gd name="connsiteX3" fmla="*/ 192881 w 300037"/>
                    <a:gd name="connsiteY3" fmla="*/ 97632 h 254794"/>
                    <a:gd name="connsiteX4" fmla="*/ 269081 w 300037"/>
                    <a:gd name="connsiteY4" fmla="*/ 219075 h 254794"/>
                    <a:gd name="connsiteX5" fmla="*/ 300037 w 300037"/>
                    <a:gd name="connsiteY5" fmla="*/ 254794 h 254794"/>
                    <a:gd name="connsiteX0" fmla="*/ 0 w 300037"/>
                    <a:gd name="connsiteY0" fmla="*/ 0 h 254794"/>
                    <a:gd name="connsiteX1" fmla="*/ 90487 w 300037"/>
                    <a:gd name="connsiteY1" fmla="*/ 30957 h 254794"/>
                    <a:gd name="connsiteX2" fmla="*/ 147637 w 300037"/>
                    <a:gd name="connsiteY2" fmla="*/ 57150 h 254794"/>
                    <a:gd name="connsiteX3" fmla="*/ 192881 w 300037"/>
                    <a:gd name="connsiteY3" fmla="*/ 97632 h 254794"/>
                    <a:gd name="connsiteX4" fmla="*/ 300037 w 300037"/>
                    <a:gd name="connsiteY4" fmla="*/ 254794 h 254794"/>
                    <a:gd name="connsiteX0" fmla="*/ 0 w 287369"/>
                    <a:gd name="connsiteY0" fmla="*/ 0 h 234209"/>
                    <a:gd name="connsiteX1" fmla="*/ 90487 w 287369"/>
                    <a:gd name="connsiteY1" fmla="*/ 30957 h 234209"/>
                    <a:gd name="connsiteX2" fmla="*/ 147637 w 287369"/>
                    <a:gd name="connsiteY2" fmla="*/ 57150 h 234209"/>
                    <a:gd name="connsiteX3" fmla="*/ 192881 w 287369"/>
                    <a:gd name="connsiteY3" fmla="*/ 97632 h 234209"/>
                    <a:gd name="connsiteX4" fmla="*/ 287369 w 287369"/>
                    <a:gd name="connsiteY4" fmla="*/ 234209 h 23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9" h="234209">
                      <a:moveTo>
                        <a:pt x="0" y="0"/>
                      </a:moveTo>
                      <a:lnTo>
                        <a:pt x="90487" y="30957"/>
                      </a:lnTo>
                      <a:lnTo>
                        <a:pt x="147637" y="57150"/>
                      </a:lnTo>
                      <a:lnTo>
                        <a:pt x="192881" y="97632"/>
                      </a:lnTo>
                      <a:lnTo>
                        <a:pt x="287369" y="234209"/>
                      </a:lnTo>
                    </a:path>
                  </a:pathLst>
                </a:custGeom>
                <a:noFill/>
                <a:ln w="3492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50" name="フリーフォーム 149"/>
                <p:cNvSpPr/>
                <p:nvPr/>
              </p:nvSpPr>
              <p:spPr>
                <a:xfrm>
                  <a:off x="1391321" y="513017"/>
                  <a:ext cx="224503" cy="536444"/>
                </a:xfrm>
                <a:custGeom>
                  <a:avLst/>
                  <a:gdLst>
                    <a:gd name="connsiteX0" fmla="*/ 226219 w 226219"/>
                    <a:gd name="connsiteY0" fmla="*/ 0 h 540544"/>
                    <a:gd name="connsiteX1" fmla="*/ 161925 w 226219"/>
                    <a:gd name="connsiteY1" fmla="*/ 104775 h 540544"/>
                    <a:gd name="connsiteX2" fmla="*/ 128587 w 226219"/>
                    <a:gd name="connsiteY2" fmla="*/ 150019 h 540544"/>
                    <a:gd name="connsiteX3" fmla="*/ 95250 w 226219"/>
                    <a:gd name="connsiteY3" fmla="*/ 159544 h 540544"/>
                    <a:gd name="connsiteX4" fmla="*/ 40481 w 226219"/>
                    <a:gd name="connsiteY4" fmla="*/ 357188 h 540544"/>
                    <a:gd name="connsiteX5" fmla="*/ 30956 w 226219"/>
                    <a:gd name="connsiteY5" fmla="*/ 421481 h 540544"/>
                    <a:gd name="connsiteX6" fmla="*/ 0 w 226219"/>
                    <a:gd name="connsiteY6" fmla="*/ 540544 h 5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19" h="540544">
                      <a:moveTo>
                        <a:pt x="226219" y="0"/>
                      </a:moveTo>
                      <a:lnTo>
                        <a:pt x="161925" y="104775"/>
                      </a:lnTo>
                      <a:lnTo>
                        <a:pt x="128587" y="150019"/>
                      </a:lnTo>
                      <a:lnTo>
                        <a:pt x="95250" y="159544"/>
                      </a:lnTo>
                      <a:lnTo>
                        <a:pt x="40481" y="357188"/>
                      </a:lnTo>
                      <a:lnTo>
                        <a:pt x="30956" y="421481"/>
                      </a:lnTo>
                      <a:lnTo>
                        <a:pt x="0" y="540544"/>
                      </a:lnTo>
                    </a:path>
                  </a:pathLst>
                </a:custGeom>
                <a:noFill/>
                <a:ln w="3492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51" name="楕円 150"/>
                <p:cNvSpPr/>
                <p:nvPr/>
              </p:nvSpPr>
              <p:spPr>
                <a:xfrm>
                  <a:off x="1481577" y="1119575"/>
                  <a:ext cx="105578" cy="105578"/>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52" name="楕円 151"/>
                <p:cNvSpPr/>
                <p:nvPr/>
              </p:nvSpPr>
              <p:spPr>
                <a:xfrm>
                  <a:off x="1757628" y="1042600"/>
                  <a:ext cx="105578" cy="105578"/>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153" name="直線矢印コネクタ 152"/>
                <p:cNvCxnSpPr>
                  <a:cxnSpLocks/>
                </p:cNvCxnSpPr>
                <p:nvPr/>
              </p:nvCxnSpPr>
              <p:spPr>
                <a:xfrm flipV="1">
                  <a:off x="853891" y="726755"/>
                  <a:ext cx="416210" cy="584065"/>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4" name="直線矢印コネクタ 153"/>
                <p:cNvCxnSpPr>
                  <a:cxnSpLocks/>
                </p:cNvCxnSpPr>
                <p:nvPr/>
              </p:nvCxnSpPr>
              <p:spPr>
                <a:xfrm flipV="1">
                  <a:off x="853891" y="900885"/>
                  <a:ext cx="537430" cy="409934"/>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5" name="直線矢印コネクタ 154"/>
                <p:cNvCxnSpPr>
                  <a:cxnSpLocks/>
                </p:cNvCxnSpPr>
                <p:nvPr/>
              </p:nvCxnSpPr>
              <p:spPr>
                <a:xfrm flipH="1">
                  <a:off x="1810417" y="449075"/>
                  <a:ext cx="72397" cy="593525"/>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6" name="直線矢印コネクタ 155"/>
                <p:cNvCxnSpPr>
                  <a:cxnSpLocks/>
                </p:cNvCxnSpPr>
                <p:nvPr/>
              </p:nvCxnSpPr>
              <p:spPr>
                <a:xfrm flipH="1">
                  <a:off x="1534366" y="449075"/>
                  <a:ext cx="348448" cy="670500"/>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57" name="フリーフォーム 156"/>
                <p:cNvSpPr/>
                <p:nvPr/>
              </p:nvSpPr>
              <p:spPr>
                <a:xfrm>
                  <a:off x="366936" y="363287"/>
                  <a:ext cx="2020169" cy="1391910"/>
                </a:xfrm>
                <a:custGeom>
                  <a:avLst/>
                  <a:gdLst>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807853 w 1922930"/>
                    <a:gd name="connsiteY17" fmla="*/ 993165 h 1534207"/>
                    <a:gd name="connsiteX18" fmla="*/ 533533 w 1922930"/>
                    <a:gd name="connsiteY18" fmla="*/ 924585 h 1534207"/>
                    <a:gd name="connsiteX19" fmla="*/ 106813 w 1922930"/>
                    <a:gd name="connsiteY19" fmla="*/ 878865 h 1534207"/>
                    <a:gd name="connsiteX20" fmla="*/ 68713 w 1922930"/>
                    <a:gd name="connsiteY20" fmla="*/ 833145 h 1534207"/>
                    <a:gd name="connsiteX21" fmla="*/ 133 w 1922930"/>
                    <a:gd name="connsiteY21" fmla="*/ 475005 h 1534207"/>
                    <a:gd name="connsiteX22" fmla="*/ 53473 w 1922930"/>
                    <a:gd name="connsiteY22" fmla="*/ 307365 h 1534207"/>
                    <a:gd name="connsiteX23" fmla="*/ 122053 w 1922930"/>
                    <a:gd name="connsiteY23"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807853 w 1922930"/>
                    <a:gd name="connsiteY17" fmla="*/ 993165 h 1534207"/>
                    <a:gd name="connsiteX18" fmla="*/ 533533 w 1922930"/>
                    <a:gd name="connsiteY18" fmla="*/ 924585 h 1534207"/>
                    <a:gd name="connsiteX19" fmla="*/ 266246 w 1922930"/>
                    <a:gd name="connsiteY19" fmla="*/ 893947 h 1534207"/>
                    <a:gd name="connsiteX20" fmla="*/ 68713 w 1922930"/>
                    <a:gd name="connsiteY20" fmla="*/ 833145 h 1534207"/>
                    <a:gd name="connsiteX21" fmla="*/ 133 w 1922930"/>
                    <a:gd name="connsiteY21" fmla="*/ 475005 h 1534207"/>
                    <a:gd name="connsiteX22" fmla="*/ 53473 w 1922930"/>
                    <a:gd name="connsiteY22" fmla="*/ 307365 h 1534207"/>
                    <a:gd name="connsiteX23" fmla="*/ 122053 w 1922930"/>
                    <a:gd name="connsiteY23"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807853 w 1922930"/>
                    <a:gd name="connsiteY17" fmla="*/ 993165 h 1534207"/>
                    <a:gd name="connsiteX18" fmla="*/ 850404 w 1922930"/>
                    <a:gd name="connsiteY18" fmla="*/ 946422 h 1534207"/>
                    <a:gd name="connsiteX19" fmla="*/ 533533 w 1922930"/>
                    <a:gd name="connsiteY19" fmla="*/ 924585 h 1534207"/>
                    <a:gd name="connsiteX20" fmla="*/ 266246 w 1922930"/>
                    <a:gd name="connsiteY20" fmla="*/ 893947 h 1534207"/>
                    <a:gd name="connsiteX21" fmla="*/ 68713 w 1922930"/>
                    <a:gd name="connsiteY21" fmla="*/ 833145 h 1534207"/>
                    <a:gd name="connsiteX22" fmla="*/ 133 w 1922930"/>
                    <a:gd name="connsiteY22" fmla="*/ 475005 h 1534207"/>
                    <a:gd name="connsiteX23" fmla="*/ 53473 w 1922930"/>
                    <a:gd name="connsiteY23" fmla="*/ 307365 h 1534207"/>
                    <a:gd name="connsiteX24" fmla="*/ 122053 w 1922930"/>
                    <a:gd name="connsiteY24"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954360 w 1922930"/>
                    <a:gd name="connsiteY17" fmla="*/ 1014711 h 1534207"/>
                    <a:gd name="connsiteX18" fmla="*/ 850404 w 1922930"/>
                    <a:gd name="connsiteY18" fmla="*/ 946422 h 1534207"/>
                    <a:gd name="connsiteX19" fmla="*/ 533533 w 1922930"/>
                    <a:gd name="connsiteY19" fmla="*/ 924585 h 1534207"/>
                    <a:gd name="connsiteX20" fmla="*/ 266246 w 1922930"/>
                    <a:gd name="connsiteY20" fmla="*/ 893947 h 1534207"/>
                    <a:gd name="connsiteX21" fmla="*/ 68713 w 1922930"/>
                    <a:gd name="connsiteY21" fmla="*/ 833145 h 1534207"/>
                    <a:gd name="connsiteX22" fmla="*/ 133 w 1922930"/>
                    <a:gd name="connsiteY22" fmla="*/ 475005 h 1534207"/>
                    <a:gd name="connsiteX23" fmla="*/ 53473 w 1922930"/>
                    <a:gd name="connsiteY23" fmla="*/ 307365 h 1534207"/>
                    <a:gd name="connsiteX24" fmla="*/ 122053 w 1922930"/>
                    <a:gd name="connsiteY24"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954360 w 1922930"/>
                    <a:gd name="connsiteY17" fmla="*/ 1014711 h 1534207"/>
                    <a:gd name="connsiteX18" fmla="*/ 850404 w 1922930"/>
                    <a:gd name="connsiteY18" fmla="*/ 946422 h 1534207"/>
                    <a:gd name="connsiteX19" fmla="*/ 533533 w 1922930"/>
                    <a:gd name="connsiteY19" fmla="*/ 924585 h 1534207"/>
                    <a:gd name="connsiteX20" fmla="*/ 266246 w 1922930"/>
                    <a:gd name="connsiteY20" fmla="*/ 893947 h 1534207"/>
                    <a:gd name="connsiteX21" fmla="*/ 68713 w 1922930"/>
                    <a:gd name="connsiteY21" fmla="*/ 833145 h 1534207"/>
                    <a:gd name="connsiteX22" fmla="*/ 133 w 1922930"/>
                    <a:gd name="connsiteY22" fmla="*/ 475005 h 1534207"/>
                    <a:gd name="connsiteX23" fmla="*/ 53473 w 1922930"/>
                    <a:gd name="connsiteY23" fmla="*/ 307365 h 1534207"/>
                    <a:gd name="connsiteX24" fmla="*/ 122053 w 1922930"/>
                    <a:gd name="connsiteY24"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27966 w 1922930"/>
                    <a:gd name="connsiteY16" fmla="*/ 1202808 h 1534207"/>
                    <a:gd name="connsiteX17" fmla="*/ 937393 w 1922930"/>
                    <a:gd name="connsiteY17" fmla="*/ 1107465 h 1534207"/>
                    <a:gd name="connsiteX18" fmla="*/ 954360 w 1922930"/>
                    <a:gd name="connsiteY18" fmla="*/ 1014711 h 1534207"/>
                    <a:gd name="connsiteX19" fmla="*/ 850404 w 1922930"/>
                    <a:gd name="connsiteY19" fmla="*/ 946422 h 1534207"/>
                    <a:gd name="connsiteX20" fmla="*/ 533533 w 1922930"/>
                    <a:gd name="connsiteY20" fmla="*/ 924585 h 1534207"/>
                    <a:gd name="connsiteX21" fmla="*/ 266246 w 1922930"/>
                    <a:gd name="connsiteY21" fmla="*/ 893947 h 1534207"/>
                    <a:gd name="connsiteX22" fmla="*/ 68713 w 1922930"/>
                    <a:gd name="connsiteY22" fmla="*/ 833145 h 1534207"/>
                    <a:gd name="connsiteX23" fmla="*/ 133 w 1922930"/>
                    <a:gd name="connsiteY23" fmla="*/ 475005 h 1534207"/>
                    <a:gd name="connsiteX24" fmla="*/ 53473 w 1922930"/>
                    <a:gd name="connsiteY24" fmla="*/ 307365 h 1534207"/>
                    <a:gd name="connsiteX25" fmla="*/ 122053 w 1922930"/>
                    <a:gd name="connsiteY25" fmla="*/ 246405 h 1534207"/>
                    <a:gd name="connsiteX0" fmla="*/ 122053 w 1922930"/>
                    <a:gd name="connsiteY0" fmla="*/ 246405 h 1534205"/>
                    <a:gd name="connsiteX1" fmla="*/ 403993 w 1922930"/>
                    <a:gd name="connsiteY1" fmla="*/ 48285 h 1534205"/>
                    <a:gd name="connsiteX2" fmla="*/ 602113 w 1922930"/>
                    <a:gd name="connsiteY2" fmla="*/ 2565 h 1534205"/>
                    <a:gd name="connsiteX3" fmla="*/ 1028833 w 1922930"/>
                    <a:gd name="connsiteY3" fmla="*/ 101625 h 1534205"/>
                    <a:gd name="connsiteX4" fmla="*/ 1333633 w 1922930"/>
                    <a:gd name="connsiteY4" fmla="*/ 368325 h 1534205"/>
                    <a:gd name="connsiteX5" fmla="*/ 1722253 w 1922930"/>
                    <a:gd name="connsiteY5" fmla="*/ 612165 h 1534205"/>
                    <a:gd name="connsiteX6" fmla="*/ 1905133 w 1922930"/>
                    <a:gd name="connsiteY6" fmla="*/ 695985 h 1534205"/>
                    <a:gd name="connsiteX7" fmla="*/ 1882273 w 1922930"/>
                    <a:gd name="connsiteY7" fmla="*/ 833145 h 1534205"/>
                    <a:gd name="connsiteX8" fmla="*/ 1607953 w 1922930"/>
                    <a:gd name="connsiteY8" fmla="*/ 916965 h 1534205"/>
                    <a:gd name="connsiteX9" fmla="*/ 1524133 w 1922930"/>
                    <a:gd name="connsiteY9" fmla="*/ 1016025 h 1534205"/>
                    <a:gd name="connsiteX10" fmla="*/ 1653673 w 1922930"/>
                    <a:gd name="connsiteY10" fmla="*/ 1145565 h 1534205"/>
                    <a:gd name="connsiteX11" fmla="*/ 1775593 w 1922930"/>
                    <a:gd name="connsiteY11" fmla="*/ 1229385 h 1534205"/>
                    <a:gd name="connsiteX12" fmla="*/ 1684153 w 1922930"/>
                    <a:gd name="connsiteY12" fmla="*/ 1465605 h 1534205"/>
                    <a:gd name="connsiteX13" fmla="*/ 1371733 w 1922930"/>
                    <a:gd name="connsiteY13" fmla="*/ 1534185 h 1534205"/>
                    <a:gd name="connsiteX14" fmla="*/ 1188853 w 1922930"/>
                    <a:gd name="connsiteY14" fmla="*/ 1473225 h 1534205"/>
                    <a:gd name="connsiteX15" fmla="*/ 983637 w 1922930"/>
                    <a:gd name="connsiteY15" fmla="*/ 1508853 h 1534205"/>
                    <a:gd name="connsiteX16" fmla="*/ 927966 w 1922930"/>
                    <a:gd name="connsiteY16" fmla="*/ 1202808 h 1534205"/>
                    <a:gd name="connsiteX17" fmla="*/ 937393 w 1922930"/>
                    <a:gd name="connsiteY17" fmla="*/ 1107465 h 1534205"/>
                    <a:gd name="connsiteX18" fmla="*/ 954360 w 1922930"/>
                    <a:gd name="connsiteY18" fmla="*/ 1014711 h 1534205"/>
                    <a:gd name="connsiteX19" fmla="*/ 850404 w 1922930"/>
                    <a:gd name="connsiteY19" fmla="*/ 946422 h 1534205"/>
                    <a:gd name="connsiteX20" fmla="*/ 533533 w 1922930"/>
                    <a:gd name="connsiteY20" fmla="*/ 924585 h 1534205"/>
                    <a:gd name="connsiteX21" fmla="*/ 266246 w 1922930"/>
                    <a:gd name="connsiteY21" fmla="*/ 893947 h 1534205"/>
                    <a:gd name="connsiteX22" fmla="*/ 68713 w 1922930"/>
                    <a:gd name="connsiteY22" fmla="*/ 833145 h 1534205"/>
                    <a:gd name="connsiteX23" fmla="*/ 133 w 1922930"/>
                    <a:gd name="connsiteY23" fmla="*/ 475005 h 1534205"/>
                    <a:gd name="connsiteX24" fmla="*/ 53473 w 1922930"/>
                    <a:gd name="connsiteY24" fmla="*/ 307365 h 1534205"/>
                    <a:gd name="connsiteX25" fmla="*/ 122053 w 1922930"/>
                    <a:gd name="connsiteY25" fmla="*/ 246405 h 1534205"/>
                    <a:gd name="connsiteX0" fmla="*/ 122053 w 1922930"/>
                    <a:gd name="connsiteY0" fmla="*/ 248914 h 1536714"/>
                    <a:gd name="connsiteX1" fmla="*/ 383309 w 1922930"/>
                    <a:gd name="connsiteY1" fmla="*/ 244281 h 1536714"/>
                    <a:gd name="connsiteX2" fmla="*/ 602113 w 1922930"/>
                    <a:gd name="connsiteY2" fmla="*/ 5074 h 1536714"/>
                    <a:gd name="connsiteX3" fmla="*/ 1028833 w 1922930"/>
                    <a:gd name="connsiteY3" fmla="*/ 104134 h 1536714"/>
                    <a:gd name="connsiteX4" fmla="*/ 1333633 w 1922930"/>
                    <a:gd name="connsiteY4" fmla="*/ 370834 h 1536714"/>
                    <a:gd name="connsiteX5" fmla="*/ 1722253 w 1922930"/>
                    <a:gd name="connsiteY5" fmla="*/ 614674 h 1536714"/>
                    <a:gd name="connsiteX6" fmla="*/ 1905133 w 1922930"/>
                    <a:gd name="connsiteY6" fmla="*/ 698494 h 1536714"/>
                    <a:gd name="connsiteX7" fmla="*/ 1882273 w 1922930"/>
                    <a:gd name="connsiteY7" fmla="*/ 835654 h 1536714"/>
                    <a:gd name="connsiteX8" fmla="*/ 1607953 w 1922930"/>
                    <a:gd name="connsiteY8" fmla="*/ 919474 h 1536714"/>
                    <a:gd name="connsiteX9" fmla="*/ 1524133 w 1922930"/>
                    <a:gd name="connsiteY9" fmla="*/ 1018534 h 1536714"/>
                    <a:gd name="connsiteX10" fmla="*/ 1653673 w 1922930"/>
                    <a:gd name="connsiteY10" fmla="*/ 1148074 h 1536714"/>
                    <a:gd name="connsiteX11" fmla="*/ 1775593 w 1922930"/>
                    <a:gd name="connsiteY11" fmla="*/ 1231894 h 1536714"/>
                    <a:gd name="connsiteX12" fmla="*/ 1684153 w 1922930"/>
                    <a:gd name="connsiteY12" fmla="*/ 1468114 h 1536714"/>
                    <a:gd name="connsiteX13" fmla="*/ 1371733 w 1922930"/>
                    <a:gd name="connsiteY13" fmla="*/ 1536694 h 1536714"/>
                    <a:gd name="connsiteX14" fmla="*/ 1188853 w 1922930"/>
                    <a:gd name="connsiteY14" fmla="*/ 1475734 h 1536714"/>
                    <a:gd name="connsiteX15" fmla="*/ 983637 w 1922930"/>
                    <a:gd name="connsiteY15" fmla="*/ 1511362 h 1536714"/>
                    <a:gd name="connsiteX16" fmla="*/ 927966 w 1922930"/>
                    <a:gd name="connsiteY16" fmla="*/ 1205317 h 1536714"/>
                    <a:gd name="connsiteX17" fmla="*/ 937393 w 1922930"/>
                    <a:gd name="connsiteY17" fmla="*/ 1109974 h 1536714"/>
                    <a:gd name="connsiteX18" fmla="*/ 954360 w 1922930"/>
                    <a:gd name="connsiteY18" fmla="*/ 1017220 h 1536714"/>
                    <a:gd name="connsiteX19" fmla="*/ 850404 w 1922930"/>
                    <a:gd name="connsiteY19" fmla="*/ 948931 h 1536714"/>
                    <a:gd name="connsiteX20" fmla="*/ 533533 w 1922930"/>
                    <a:gd name="connsiteY20" fmla="*/ 927094 h 1536714"/>
                    <a:gd name="connsiteX21" fmla="*/ 266246 w 1922930"/>
                    <a:gd name="connsiteY21" fmla="*/ 896456 h 1536714"/>
                    <a:gd name="connsiteX22" fmla="*/ 68713 w 1922930"/>
                    <a:gd name="connsiteY22" fmla="*/ 835654 h 1536714"/>
                    <a:gd name="connsiteX23" fmla="*/ 133 w 1922930"/>
                    <a:gd name="connsiteY23" fmla="*/ 477514 h 1536714"/>
                    <a:gd name="connsiteX24" fmla="*/ 53473 w 1922930"/>
                    <a:gd name="connsiteY24" fmla="*/ 309874 h 1536714"/>
                    <a:gd name="connsiteX25" fmla="*/ 122053 w 1922930"/>
                    <a:gd name="connsiteY25" fmla="*/ 248914 h 1536714"/>
                    <a:gd name="connsiteX0" fmla="*/ 122053 w 1922930"/>
                    <a:gd name="connsiteY0" fmla="*/ 147164 h 1434964"/>
                    <a:gd name="connsiteX1" fmla="*/ 383309 w 1922930"/>
                    <a:gd name="connsiteY1" fmla="*/ 142531 h 1434964"/>
                    <a:gd name="connsiteX2" fmla="*/ 698635 w 1922930"/>
                    <a:gd name="connsiteY2" fmla="*/ 138272 h 1434964"/>
                    <a:gd name="connsiteX3" fmla="*/ 1028833 w 1922930"/>
                    <a:gd name="connsiteY3" fmla="*/ 2384 h 1434964"/>
                    <a:gd name="connsiteX4" fmla="*/ 1333633 w 1922930"/>
                    <a:gd name="connsiteY4" fmla="*/ 269084 h 1434964"/>
                    <a:gd name="connsiteX5" fmla="*/ 1722253 w 1922930"/>
                    <a:gd name="connsiteY5" fmla="*/ 512924 h 1434964"/>
                    <a:gd name="connsiteX6" fmla="*/ 1905133 w 1922930"/>
                    <a:gd name="connsiteY6" fmla="*/ 596744 h 1434964"/>
                    <a:gd name="connsiteX7" fmla="*/ 1882273 w 1922930"/>
                    <a:gd name="connsiteY7" fmla="*/ 733904 h 1434964"/>
                    <a:gd name="connsiteX8" fmla="*/ 1607953 w 1922930"/>
                    <a:gd name="connsiteY8" fmla="*/ 817724 h 1434964"/>
                    <a:gd name="connsiteX9" fmla="*/ 1524133 w 1922930"/>
                    <a:gd name="connsiteY9" fmla="*/ 916784 h 1434964"/>
                    <a:gd name="connsiteX10" fmla="*/ 1653673 w 1922930"/>
                    <a:gd name="connsiteY10" fmla="*/ 1046324 h 1434964"/>
                    <a:gd name="connsiteX11" fmla="*/ 1775593 w 1922930"/>
                    <a:gd name="connsiteY11" fmla="*/ 1130144 h 1434964"/>
                    <a:gd name="connsiteX12" fmla="*/ 1684153 w 1922930"/>
                    <a:gd name="connsiteY12" fmla="*/ 1366364 h 1434964"/>
                    <a:gd name="connsiteX13" fmla="*/ 1371733 w 1922930"/>
                    <a:gd name="connsiteY13" fmla="*/ 1434944 h 1434964"/>
                    <a:gd name="connsiteX14" fmla="*/ 1188853 w 1922930"/>
                    <a:gd name="connsiteY14" fmla="*/ 1373984 h 1434964"/>
                    <a:gd name="connsiteX15" fmla="*/ 983637 w 1922930"/>
                    <a:gd name="connsiteY15" fmla="*/ 1409612 h 1434964"/>
                    <a:gd name="connsiteX16" fmla="*/ 927966 w 1922930"/>
                    <a:gd name="connsiteY16" fmla="*/ 1103567 h 1434964"/>
                    <a:gd name="connsiteX17" fmla="*/ 937393 w 1922930"/>
                    <a:gd name="connsiteY17" fmla="*/ 1008224 h 1434964"/>
                    <a:gd name="connsiteX18" fmla="*/ 954360 w 1922930"/>
                    <a:gd name="connsiteY18" fmla="*/ 915470 h 1434964"/>
                    <a:gd name="connsiteX19" fmla="*/ 850404 w 1922930"/>
                    <a:gd name="connsiteY19" fmla="*/ 847181 h 1434964"/>
                    <a:gd name="connsiteX20" fmla="*/ 533533 w 1922930"/>
                    <a:gd name="connsiteY20" fmla="*/ 825344 h 1434964"/>
                    <a:gd name="connsiteX21" fmla="*/ 266246 w 1922930"/>
                    <a:gd name="connsiteY21" fmla="*/ 794706 h 1434964"/>
                    <a:gd name="connsiteX22" fmla="*/ 68713 w 1922930"/>
                    <a:gd name="connsiteY22" fmla="*/ 733904 h 1434964"/>
                    <a:gd name="connsiteX23" fmla="*/ 133 w 1922930"/>
                    <a:gd name="connsiteY23" fmla="*/ 375764 h 1434964"/>
                    <a:gd name="connsiteX24" fmla="*/ 53473 w 1922930"/>
                    <a:gd name="connsiteY24" fmla="*/ 208124 h 1434964"/>
                    <a:gd name="connsiteX25" fmla="*/ 122053 w 1922930"/>
                    <a:gd name="connsiteY25" fmla="*/ 147164 h 1434964"/>
                    <a:gd name="connsiteX0" fmla="*/ 122053 w 1922930"/>
                    <a:gd name="connsiteY0" fmla="*/ 15222 h 1303022"/>
                    <a:gd name="connsiteX1" fmla="*/ 383309 w 1922930"/>
                    <a:gd name="connsiteY1" fmla="*/ 10589 h 1303022"/>
                    <a:gd name="connsiteX2" fmla="*/ 698635 w 1922930"/>
                    <a:gd name="connsiteY2" fmla="*/ 6330 h 1303022"/>
                    <a:gd name="connsiteX3" fmla="*/ 1049516 w 1922930"/>
                    <a:gd name="connsiteY3" fmla="*/ 105390 h 1303022"/>
                    <a:gd name="connsiteX4" fmla="*/ 1333633 w 1922930"/>
                    <a:gd name="connsiteY4" fmla="*/ 137142 h 1303022"/>
                    <a:gd name="connsiteX5" fmla="*/ 1722253 w 1922930"/>
                    <a:gd name="connsiteY5" fmla="*/ 380982 h 1303022"/>
                    <a:gd name="connsiteX6" fmla="*/ 1905133 w 1922930"/>
                    <a:gd name="connsiteY6" fmla="*/ 464802 h 1303022"/>
                    <a:gd name="connsiteX7" fmla="*/ 1882273 w 1922930"/>
                    <a:gd name="connsiteY7" fmla="*/ 601962 h 1303022"/>
                    <a:gd name="connsiteX8" fmla="*/ 1607953 w 1922930"/>
                    <a:gd name="connsiteY8" fmla="*/ 685782 h 1303022"/>
                    <a:gd name="connsiteX9" fmla="*/ 1524133 w 1922930"/>
                    <a:gd name="connsiteY9" fmla="*/ 784842 h 1303022"/>
                    <a:gd name="connsiteX10" fmla="*/ 1653673 w 1922930"/>
                    <a:gd name="connsiteY10" fmla="*/ 914382 h 1303022"/>
                    <a:gd name="connsiteX11" fmla="*/ 1775593 w 1922930"/>
                    <a:gd name="connsiteY11" fmla="*/ 998202 h 1303022"/>
                    <a:gd name="connsiteX12" fmla="*/ 1684153 w 1922930"/>
                    <a:gd name="connsiteY12" fmla="*/ 1234422 h 1303022"/>
                    <a:gd name="connsiteX13" fmla="*/ 1371733 w 1922930"/>
                    <a:gd name="connsiteY13" fmla="*/ 1303002 h 1303022"/>
                    <a:gd name="connsiteX14" fmla="*/ 1188853 w 1922930"/>
                    <a:gd name="connsiteY14" fmla="*/ 1242042 h 1303022"/>
                    <a:gd name="connsiteX15" fmla="*/ 983637 w 1922930"/>
                    <a:gd name="connsiteY15" fmla="*/ 1277670 h 1303022"/>
                    <a:gd name="connsiteX16" fmla="*/ 927966 w 1922930"/>
                    <a:gd name="connsiteY16" fmla="*/ 971625 h 1303022"/>
                    <a:gd name="connsiteX17" fmla="*/ 937393 w 1922930"/>
                    <a:gd name="connsiteY17" fmla="*/ 876282 h 1303022"/>
                    <a:gd name="connsiteX18" fmla="*/ 954360 w 1922930"/>
                    <a:gd name="connsiteY18" fmla="*/ 783528 h 1303022"/>
                    <a:gd name="connsiteX19" fmla="*/ 850404 w 1922930"/>
                    <a:gd name="connsiteY19" fmla="*/ 715239 h 1303022"/>
                    <a:gd name="connsiteX20" fmla="*/ 533533 w 1922930"/>
                    <a:gd name="connsiteY20" fmla="*/ 693402 h 1303022"/>
                    <a:gd name="connsiteX21" fmla="*/ 266246 w 1922930"/>
                    <a:gd name="connsiteY21" fmla="*/ 662764 h 1303022"/>
                    <a:gd name="connsiteX22" fmla="*/ 68713 w 1922930"/>
                    <a:gd name="connsiteY22" fmla="*/ 601962 h 1303022"/>
                    <a:gd name="connsiteX23" fmla="*/ 133 w 1922930"/>
                    <a:gd name="connsiteY23" fmla="*/ 243822 h 1303022"/>
                    <a:gd name="connsiteX24" fmla="*/ 53473 w 1922930"/>
                    <a:gd name="connsiteY24" fmla="*/ 76182 h 1303022"/>
                    <a:gd name="connsiteX25" fmla="*/ 122053 w 1922930"/>
                    <a:gd name="connsiteY25" fmla="*/ 15222 h 1303022"/>
                    <a:gd name="connsiteX0" fmla="*/ 122053 w 1922930"/>
                    <a:gd name="connsiteY0" fmla="*/ 15222 h 1303022"/>
                    <a:gd name="connsiteX1" fmla="*/ 383309 w 1922930"/>
                    <a:gd name="connsiteY1" fmla="*/ 10589 h 1303022"/>
                    <a:gd name="connsiteX2" fmla="*/ 698635 w 1922930"/>
                    <a:gd name="connsiteY2" fmla="*/ 6330 h 1303022"/>
                    <a:gd name="connsiteX3" fmla="*/ 1049516 w 1922930"/>
                    <a:gd name="connsiteY3" fmla="*/ 105390 h 1303022"/>
                    <a:gd name="connsiteX4" fmla="*/ 1278477 w 1922930"/>
                    <a:gd name="connsiteY4" fmla="*/ 206244 h 1303022"/>
                    <a:gd name="connsiteX5" fmla="*/ 1722253 w 1922930"/>
                    <a:gd name="connsiteY5" fmla="*/ 380982 h 1303022"/>
                    <a:gd name="connsiteX6" fmla="*/ 1905133 w 1922930"/>
                    <a:gd name="connsiteY6" fmla="*/ 464802 h 1303022"/>
                    <a:gd name="connsiteX7" fmla="*/ 1882273 w 1922930"/>
                    <a:gd name="connsiteY7" fmla="*/ 601962 h 1303022"/>
                    <a:gd name="connsiteX8" fmla="*/ 1607953 w 1922930"/>
                    <a:gd name="connsiteY8" fmla="*/ 685782 h 1303022"/>
                    <a:gd name="connsiteX9" fmla="*/ 1524133 w 1922930"/>
                    <a:gd name="connsiteY9" fmla="*/ 784842 h 1303022"/>
                    <a:gd name="connsiteX10" fmla="*/ 1653673 w 1922930"/>
                    <a:gd name="connsiteY10" fmla="*/ 914382 h 1303022"/>
                    <a:gd name="connsiteX11" fmla="*/ 1775593 w 1922930"/>
                    <a:gd name="connsiteY11" fmla="*/ 998202 h 1303022"/>
                    <a:gd name="connsiteX12" fmla="*/ 1684153 w 1922930"/>
                    <a:gd name="connsiteY12" fmla="*/ 1234422 h 1303022"/>
                    <a:gd name="connsiteX13" fmla="*/ 1371733 w 1922930"/>
                    <a:gd name="connsiteY13" fmla="*/ 1303002 h 1303022"/>
                    <a:gd name="connsiteX14" fmla="*/ 1188853 w 1922930"/>
                    <a:gd name="connsiteY14" fmla="*/ 1242042 h 1303022"/>
                    <a:gd name="connsiteX15" fmla="*/ 983637 w 1922930"/>
                    <a:gd name="connsiteY15" fmla="*/ 1277670 h 1303022"/>
                    <a:gd name="connsiteX16" fmla="*/ 927966 w 1922930"/>
                    <a:gd name="connsiteY16" fmla="*/ 971625 h 1303022"/>
                    <a:gd name="connsiteX17" fmla="*/ 937393 w 1922930"/>
                    <a:gd name="connsiteY17" fmla="*/ 876282 h 1303022"/>
                    <a:gd name="connsiteX18" fmla="*/ 954360 w 1922930"/>
                    <a:gd name="connsiteY18" fmla="*/ 783528 h 1303022"/>
                    <a:gd name="connsiteX19" fmla="*/ 850404 w 1922930"/>
                    <a:gd name="connsiteY19" fmla="*/ 715239 h 1303022"/>
                    <a:gd name="connsiteX20" fmla="*/ 533533 w 1922930"/>
                    <a:gd name="connsiteY20" fmla="*/ 693402 h 1303022"/>
                    <a:gd name="connsiteX21" fmla="*/ 266246 w 1922930"/>
                    <a:gd name="connsiteY21" fmla="*/ 662764 h 1303022"/>
                    <a:gd name="connsiteX22" fmla="*/ 68713 w 1922930"/>
                    <a:gd name="connsiteY22" fmla="*/ 601962 h 1303022"/>
                    <a:gd name="connsiteX23" fmla="*/ 133 w 1922930"/>
                    <a:gd name="connsiteY23" fmla="*/ 243822 h 1303022"/>
                    <a:gd name="connsiteX24" fmla="*/ 53473 w 1922930"/>
                    <a:gd name="connsiteY24" fmla="*/ 76182 h 1303022"/>
                    <a:gd name="connsiteX25" fmla="*/ 122053 w 1922930"/>
                    <a:gd name="connsiteY25" fmla="*/ 15222 h 1303022"/>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75593 w 1922930"/>
                    <a:gd name="connsiteY11" fmla="*/ 998202 h 1291405"/>
                    <a:gd name="connsiteX12" fmla="*/ 1684153 w 1922930"/>
                    <a:gd name="connsiteY12" fmla="*/ 1234422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75593 w 1922930"/>
                    <a:gd name="connsiteY11" fmla="*/ 998202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75593 w 1922930"/>
                    <a:gd name="connsiteY11" fmla="*/ 998202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62666 w 1922930"/>
                    <a:gd name="connsiteY11" fmla="*/ 974449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474579 w 1922930"/>
                    <a:gd name="connsiteY9" fmla="*/ 789160 h 1291405"/>
                    <a:gd name="connsiteX10" fmla="*/ 1653673 w 1922930"/>
                    <a:gd name="connsiteY10" fmla="*/ 914382 h 1291405"/>
                    <a:gd name="connsiteX11" fmla="*/ 1762666 w 1922930"/>
                    <a:gd name="connsiteY11" fmla="*/ 974449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0416"/>
                    <a:gd name="connsiteY0" fmla="*/ 15222 h 1291405"/>
                    <a:gd name="connsiteX1" fmla="*/ 383309 w 1920416"/>
                    <a:gd name="connsiteY1" fmla="*/ 10589 h 1291405"/>
                    <a:gd name="connsiteX2" fmla="*/ 698635 w 1920416"/>
                    <a:gd name="connsiteY2" fmla="*/ 6330 h 1291405"/>
                    <a:gd name="connsiteX3" fmla="*/ 1049516 w 1920416"/>
                    <a:gd name="connsiteY3" fmla="*/ 105390 h 1291405"/>
                    <a:gd name="connsiteX4" fmla="*/ 1278477 w 1920416"/>
                    <a:gd name="connsiteY4" fmla="*/ 206244 h 1291405"/>
                    <a:gd name="connsiteX5" fmla="*/ 1722253 w 1920416"/>
                    <a:gd name="connsiteY5" fmla="*/ 380982 h 1291405"/>
                    <a:gd name="connsiteX6" fmla="*/ 1905133 w 1920416"/>
                    <a:gd name="connsiteY6" fmla="*/ 464802 h 1291405"/>
                    <a:gd name="connsiteX7" fmla="*/ 1882273 w 1920416"/>
                    <a:gd name="connsiteY7" fmla="*/ 601962 h 1291405"/>
                    <a:gd name="connsiteX8" fmla="*/ 1659661 w 1920416"/>
                    <a:gd name="connsiteY8" fmla="*/ 599404 h 1291405"/>
                    <a:gd name="connsiteX9" fmla="*/ 1474579 w 1920416"/>
                    <a:gd name="connsiteY9" fmla="*/ 789160 h 1291405"/>
                    <a:gd name="connsiteX10" fmla="*/ 1653673 w 1920416"/>
                    <a:gd name="connsiteY10" fmla="*/ 914382 h 1291405"/>
                    <a:gd name="connsiteX11" fmla="*/ 1762666 w 1920416"/>
                    <a:gd name="connsiteY11" fmla="*/ 974449 h 1291405"/>
                    <a:gd name="connsiteX12" fmla="*/ 1690617 w 1920416"/>
                    <a:gd name="connsiteY12" fmla="*/ 1197711 h 1291405"/>
                    <a:gd name="connsiteX13" fmla="*/ 1410514 w 1920416"/>
                    <a:gd name="connsiteY13" fmla="*/ 1274929 h 1291405"/>
                    <a:gd name="connsiteX14" fmla="*/ 1188853 w 1920416"/>
                    <a:gd name="connsiteY14" fmla="*/ 1242042 h 1291405"/>
                    <a:gd name="connsiteX15" fmla="*/ 983637 w 1920416"/>
                    <a:gd name="connsiteY15" fmla="*/ 1277670 h 1291405"/>
                    <a:gd name="connsiteX16" fmla="*/ 927966 w 1920416"/>
                    <a:gd name="connsiteY16" fmla="*/ 971625 h 1291405"/>
                    <a:gd name="connsiteX17" fmla="*/ 937393 w 1920416"/>
                    <a:gd name="connsiteY17" fmla="*/ 876282 h 1291405"/>
                    <a:gd name="connsiteX18" fmla="*/ 954360 w 1920416"/>
                    <a:gd name="connsiteY18" fmla="*/ 783528 h 1291405"/>
                    <a:gd name="connsiteX19" fmla="*/ 850404 w 1920416"/>
                    <a:gd name="connsiteY19" fmla="*/ 715239 h 1291405"/>
                    <a:gd name="connsiteX20" fmla="*/ 533533 w 1920416"/>
                    <a:gd name="connsiteY20" fmla="*/ 693402 h 1291405"/>
                    <a:gd name="connsiteX21" fmla="*/ 266246 w 1920416"/>
                    <a:gd name="connsiteY21" fmla="*/ 662764 h 1291405"/>
                    <a:gd name="connsiteX22" fmla="*/ 68713 w 1920416"/>
                    <a:gd name="connsiteY22" fmla="*/ 601962 h 1291405"/>
                    <a:gd name="connsiteX23" fmla="*/ 133 w 1920416"/>
                    <a:gd name="connsiteY23" fmla="*/ 243822 h 1291405"/>
                    <a:gd name="connsiteX24" fmla="*/ 53473 w 1920416"/>
                    <a:gd name="connsiteY24" fmla="*/ 76182 h 1291405"/>
                    <a:gd name="connsiteX25" fmla="*/ 122053 w 1920416"/>
                    <a:gd name="connsiteY25" fmla="*/ 15222 h 1291405"/>
                    <a:gd name="connsiteX0" fmla="*/ 122053 w 1920416"/>
                    <a:gd name="connsiteY0" fmla="*/ 15222 h 1291405"/>
                    <a:gd name="connsiteX1" fmla="*/ 383309 w 1920416"/>
                    <a:gd name="connsiteY1" fmla="*/ 10589 h 1291405"/>
                    <a:gd name="connsiteX2" fmla="*/ 698635 w 1920416"/>
                    <a:gd name="connsiteY2" fmla="*/ 6330 h 1291405"/>
                    <a:gd name="connsiteX3" fmla="*/ 1049516 w 1920416"/>
                    <a:gd name="connsiteY3" fmla="*/ 105390 h 1291405"/>
                    <a:gd name="connsiteX4" fmla="*/ 1278477 w 1920416"/>
                    <a:gd name="connsiteY4" fmla="*/ 206244 h 1291405"/>
                    <a:gd name="connsiteX5" fmla="*/ 1722253 w 1920416"/>
                    <a:gd name="connsiteY5" fmla="*/ 380982 h 1291405"/>
                    <a:gd name="connsiteX6" fmla="*/ 1905133 w 1920416"/>
                    <a:gd name="connsiteY6" fmla="*/ 464802 h 1291405"/>
                    <a:gd name="connsiteX7" fmla="*/ 1882273 w 1920416"/>
                    <a:gd name="connsiteY7" fmla="*/ 601962 h 1291405"/>
                    <a:gd name="connsiteX8" fmla="*/ 1659661 w 1920416"/>
                    <a:gd name="connsiteY8" fmla="*/ 599404 h 1291405"/>
                    <a:gd name="connsiteX9" fmla="*/ 1474579 w 1920416"/>
                    <a:gd name="connsiteY9" fmla="*/ 789160 h 1291405"/>
                    <a:gd name="connsiteX10" fmla="*/ 1653673 w 1920416"/>
                    <a:gd name="connsiteY10" fmla="*/ 914382 h 1291405"/>
                    <a:gd name="connsiteX11" fmla="*/ 1762666 w 1920416"/>
                    <a:gd name="connsiteY11" fmla="*/ 974449 h 1291405"/>
                    <a:gd name="connsiteX12" fmla="*/ 1690617 w 1920416"/>
                    <a:gd name="connsiteY12" fmla="*/ 1197711 h 1291405"/>
                    <a:gd name="connsiteX13" fmla="*/ 1410514 w 1920416"/>
                    <a:gd name="connsiteY13" fmla="*/ 1274929 h 1291405"/>
                    <a:gd name="connsiteX14" fmla="*/ 1188853 w 1920416"/>
                    <a:gd name="connsiteY14" fmla="*/ 1242042 h 1291405"/>
                    <a:gd name="connsiteX15" fmla="*/ 983637 w 1920416"/>
                    <a:gd name="connsiteY15" fmla="*/ 1277670 h 1291405"/>
                    <a:gd name="connsiteX16" fmla="*/ 927966 w 1920416"/>
                    <a:gd name="connsiteY16" fmla="*/ 971625 h 1291405"/>
                    <a:gd name="connsiteX17" fmla="*/ 937393 w 1920416"/>
                    <a:gd name="connsiteY17" fmla="*/ 876282 h 1291405"/>
                    <a:gd name="connsiteX18" fmla="*/ 954360 w 1920416"/>
                    <a:gd name="connsiteY18" fmla="*/ 783528 h 1291405"/>
                    <a:gd name="connsiteX19" fmla="*/ 850404 w 1920416"/>
                    <a:gd name="connsiteY19" fmla="*/ 715239 h 1291405"/>
                    <a:gd name="connsiteX20" fmla="*/ 533533 w 1920416"/>
                    <a:gd name="connsiteY20" fmla="*/ 693402 h 1291405"/>
                    <a:gd name="connsiteX21" fmla="*/ 266246 w 1920416"/>
                    <a:gd name="connsiteY21" fmla="*/ 662764 h 1291405"/>
                    <a:gd name="connsiteX22" fmla="*/ 68713 w 1920416"/>
                    <a:gd name="connsiteY22" fmla="*/ 601962 h 1291405"/>
                    <a:gd name="connsiteX23" fmla="*/ 133 w 1920416"/>
                    <a:gd name="connsiteY23" fmla="*/ 243822 h 1291405"/>
                    <a:gd name="connsiteX24" fmla="*/ 53473 w 1920416"/>
                    <a:gd name="connsiteY24" fmla="*/ 76182 h 1291405"/>
                    <a:gd name="connsiteX25" fmla="*/ 122053 w 1920416"/>
                    <a:gd name="connsiteY25" fmla="*/ 15222 h 1291405"/>
                    <a:gd name="connsiteX0" fmla="*/ 69055 w 1867418"/>
                    <a:gd name="connsiteY0" fmla="*/ 15222 h 1291405"/>
                    <a:gd name="connsiteX1" fmla="*/ 330311 w 1867418"/>
                    <a:gd name="connsiteY1" fmla="*/ 10589 h 1291405"/>
                    <a:gd name="connsiteX2" fmla="*/ 645637 w 1867418"/>
                    <a:gd name="connsiteY2" fmla="*/ 6330 h 1291405"/>
                    <a:gd name="connsiteX3" fmla="*/ 996518 w 1867418"/>
                    <a:gd name="connsiteY3" fmla="*/ 105390 h 1291405"/>
                    <a:gd name="connsiteX4" fmla="*/ 1225479 w 1867418"/>
                    <a:gd name="connsiteY4" fmla="*/ 206244 h 1291405"/>
                    <a:gd name="connsiteX5" fmla="*/ 1669255 w 1867418"/>
                    <a:gd name="connsiteY5" fmla="*/ 380982 h 1291405"/>
                    <a:gd name="connsiteX6" fmla="*/ 1852135 w 1867418"/>
                    <a:gd name="connsiteY6" fmla="*/ 464802 h 1291405"/>
                    <a:gd name="connsiteX7" fmla="*/ 1829275 w 1867418"/>
                    <a:gd name="connsiteY7" fmla="*/ 601962 h 1291405"/>
                    <a:gd name="connsiteX8" fmla="*/ 1606663 w 1867418"/>
                    <a:gd name="connsiteY8" fmla="*/ 599404 h 1291405"/>
                    <a:gd name="connsiteX9" fmla="*/ 1421581 w 1867418"/>
                    <a:gd name="connsiteY9" fmla="*/ 789160 h 1291405"/>
                    <a:gd name="connsiteX10" fmla="*/ 1600675 w 1867418"/>
                    <a:gd name="connsiteY10" fmla="*/ 914382 h 1291405"/>
                    <a:gd name="connsiteX11" fmla="*/ 1709668 w 1867418"/>
                    <a:gd name="connsiteY11" fmla="*/ 974449 h 1291405"/>
                    <a:gd name="connsiteX12" fmla="*/ 1637619 w 1867418"/>
                    <a:gd name="connsiteY12" fmla="*/ 1197711 h 1291405"/>
                    <a:gd name="connsiteX13" fmla="*/ 1357516 w 1867418"/>
                    <a:gd name="connsiteY13" fmla="*/ 1274929 h 1291405"/>
                    <a:gd name="connsiteX14" fmla="*/ 1135855 w 1867418"/>
                    <a:gd name="connsiteY14" fmla="*/ 1242042 h 1291405"/>
                    <a:gd name="connsiteX15" fmla="*/ 930639 w 1867418"/>
                    <a:gd name="connsiteY15" fmla="*/ 1277670 h 1291405"/>
                    <a:gd name="connsiteX16" fmla="*/ 874968 w 1867418"/>
                    <a:gd name="connsiteY16" fmla="*/ 971625 h 1291405"/>
                    <a:gd name="connsiteX17" fmla="*/ 884395 w 1867418"/>
                    <a:gd name="connsiteY17" fmla="*/ 876282 h 1291405"/>
                    <a:gd name="connsiteX18" fmla="*/ 901362 w 1867418"/>
                    <a:gd name="connsiteY18" fmla="*/ 783528 h 1291405"/>
                    <a:gd name="connsiteX19" fmla="*/ 797406 w 1867418"/>
                    <a:gd name="connsiteY19" fmla="*/ 715239 h 1291405"/>
                    <a:gd name="connsiteX20" fmla="*/ 480535 w 1867418"/>
                    <a:gd name="connsiteY20" fmla="*/ 693402 h 1291405"/>
                    <a:gd name="connsiteX21" fmla="*/ 213248 w 1867418"/>
                    <a:gd name="connsiteY21" fmla="*/ 662764 h 1291405"/>
                    <a:gd name="connsiteX22" fmla="*/ 15715 w 1867418"/>
                    <a:gd name="connsiteY22" fmla="*/ 601962 h 1291405"/>
                    <a:gd name="connsiteX23" fmla="*/ 37624 w 1867418"/>
                    <a:gd name="connsiteY23" fmla="*/ 252460 h 1291405"/>
                    <a:gd name="connsiteX24" fmla="*/ 475 w 1867418"/>
                    <a:gd name="connsiteY24" fmla="*/ 76182 h 1291405"/>
                    <a:gd name="connsiteX25" fmla="*/ 69055 w 1867418"/>
                    <a:gd name="connsiteY25" fmla="*/ 15222 h 1291405"/>
                    <a:gd name="connsiteX0" fmla="*/ 68921 w 1867284"/>
                    <a:gd name="connsiteY0" fmla="*/ 15222 h 1291405"/>
                    <a:gd name="connsiteX1" fmla="*/ 330177 w 1867284"/>
                    <a:gd name="connsiteY1" fmla="*/ 10589 h 1291405"/>
                    <a:gd name="connsiteX2" fmla="*/ 645503 w 1867284"/>
                    <a:gd name="connsiteY2" fmla="*/ 6330 h 1291405"/>
                    <a:gd name="connsiteX3" fmla="*/ 996384 w 1867284"/>
                    <a:gd name="connsiteY3" fmla="*/ 105390 h 1291405"/>
                    <a:gd name="connsiteX4" fmla="*/ 1225345 w 1867284"/>
                    <a:gd name="connsiteY4" fmla="*/ 206244 h 1291405"/>
                    <a:gd name="connsiteX5" fmla="*/ 1669121 w 1867284"/>
                    <a:gd name="connsiteY5" fmla="*/ 380982 h 1291405"/>
                    <a:gd name="connsiteX6" fmla="*/ 1852001 w 1867284"/>
                    <a:gd name="connsiteY6" fmla="*/ 464802 h 1291405"/>
                    <a:gd name="connsiteX7" fmla="*/ 1829141 w 1867284"/>
                    <a:gd name="connsiteY7" fmla="*/ 601962 h 1291405"/>
                    <a:gd name="connsiteX8" fmla="*/ 1606529 w 1867284"/>
                    <a:gd name="connsiteY8" fmla="*/ 599404 h 1291405"/>
                    <a:gd name="connsiteX9" fmla="*/ 1421447 w 1867284"/>
                    <a:gd name="connsiteY9" fmla="*/ 789160 h 1291405"/>
                    <a:gd name="connsiteX10" fmla="*/ 1600541 w 1867284"/>
                    <a:gd name="connsiteY10" fmla="*/ 914382 h 1291405"/>
                    <a:gd name="connsiteX11" fmla="*/ 1709534 w 1867284"/>
                    <a:gd name="connsiteY11" fmla="*/ 974449 h 1291405"/>
                    <a:gd name="connsiteX12" fmla="*/ 1637485 w 1867284"/>
                    <a:gd name="connsiteY12" fmla="*/ 1197711 h 1291405"/>
                    <a:gd name="connsiteX13" fmla="*/ 1357382 w 1867284"/>
                    <a:gd name="connsiteY13" fmla="*/ 1274929 h 1291405"/>
                    <a:gd name="connsiteX14" fmla="*/ 1135721 w 1867284"/>
                    <a:gd name="connsiteY14" fmla="*/ 1242042 h 1291405"/>
                    <a:gd name="connsiteX15" fmla="*/ 930505 w 1867284"/>
                    <a:gd name="connsiteY15" fmla="*/ 1277670 h 1291405"/>
                    <a:gd name="connsiteX16" fmla="*/ 874834 w 1867284"/>
                    <a:gd name="connsiteY16" fmla="*/ 971625 h 1291405"/>
                    <a:gd name="connsiteX17" fmla="*/ 884261 w 1867284"/>
                    <a:gd name="connsiteY17" fmla="*/ 876282 h 1291405"/>
                    <a:gd name="connsiteX18" fmla="*/ 901228 w 1867284"/>
                    <a:gd name="connsiteY18" fmla="*/ 783528 h 1291405"/>
                    <a:gd name="connsiteX19" fmla="*/ 797272 w 1867284"/>
                    <a:gd name="connsiteY19" fmla="*/ 715239 h 1291405"/>
                    <a:gd name="connsiteX20" fmla="*/ 480401 w 1867284"/>
                    <a:gd name="connsiteY20" fmla="*/ 693402 h 1291405"/>
                    <a:gd name="connsiteX21" fmla="*/ 213114 w 1867284"/>
                    <a:gd name="connsiteY21" fmla="*/ 662764 h 1291405"/>
                    <a:gd name="connsiteX22" fmla="*/ 15581 w 1867284"/>
                    <a:gd name="connsiteY22" fmla="*/ 601962 h 1291405"/>
                    <a:gd name="connsiteX23" fmla="*/ 37490 w 1867284"/>
                    <a:gd name="connsiteY23" fmla="*/ 252460 h 1291405"/>
                    <a:gd name="connsiteX24" fmla="*/ 341 w 1867284"/>
                    <a:gd name="connsiteY24" fmla="*/ 76182 h 1291405"/>
                    <a:gd name="connsiteX25" fmla="*/ 68921 w 1867284"/>
                    <a:gd name="connsiteY25" fmla="*/ 15222 h 1291405"/>
                    <a:gd name="connsiteX0" fmla="*/ 62095 w 1860458"/>
                    <a:gd name="connsiteY0" fmla="*/ 15222 h 1291405"/>
                    <a:gd name="connsiteX1" fmla="*/ 323351 w 1860458"/>
                    <a:gd name="connsiteY1" fmla="*/ 10589 h 1291405"/>
                    <a:gd name="connsiteX2" fmla="*/ 638677 w 1860458"/>
                    <a:gd name="connsiteY2" fmla="*/ 6330 h 1291405"/>
                    <a:gd name="connsiteX3" fmla="*/ 989558 w 1860458"/>
                    <a:gd name="connsiteY3" fmla="*/ 105390 h 1291405"/>
                    <a:gd name="connsiteX4" fmla="*/ 1218519 w 1860458"/>
                    <a:gd name="connsiteY4" fmla="*/ 206244 h 1291405"/>
                    <a:gd name="connsiteX5" fmla="*/ 1662295 w 1860458"/>
                    <a:gd name="connsiteY5" fmla="*/ 380982 h 1291405"/>
                    <a:gd name="connsiteX6" fmla="*/ 1845175 w 1860458"/>
                    <a:gd name="connsiteY6" fmla="*/ 464802 h 1291405"/>
                    <a:gd name="connsiteX7" fmla="*/ 1822315 w 1860458"/>
                    <a:gd name="connsiteY7" fmla="*/ 601962 h 1291405"/>
                    <a:gd name="connsiteX8" fmla="*/ 1599703 w 1860458"/>
                    <a:gd name="connsiteY8" fmla="*/ 599404 h 1291405"/>
                    <a:gd name="connsiteX9" fmla="*/ 1414621 w 1860458"/>
                    <a:gd name="connsiteY9" fmla="*/ 789160 h 1291405"/>
                    <a:gd name="connsiteX10" fmla="*/ 1593715 w 1860458"/>
                    <a:gd name="connsiteY10" fmla="*/ 914382 h 1291405"/>
                    <a:gd name="connsiteX11" fmla="*/ 1702708 w 1860458"/>
                    <a:gd name="connsiteY11" fmla="*/ 974449 h 1291405"/>
                    <a:gd name="connsiteX12" fmla="*/ 1630659 w 1860458"/>
                    <a:gd name="connsiteY12" fmla="*/ 1197711 h 1291405"/>
                    <a:gd name="connsiteX13" fmla="*/ 1350556 w 1860458"/>
                    <a:gd name="connsiteY13" fmla="*/ 1274929 h 1291405"/>
                    <a:gd name="connsiteX14" fmla="*/ 1128895 w 1860458"/>
                    <a:gd name="connsiteY14" fmla="*/ 1242042 h 1291405"/>
                    <a:gd name="connsiteX15" fmla="*/ 923679 w 1860458"/>
                    <a:gd name="connsiteY15" fmla="*/ 1277670 h 1291405"/>
                    <a:gd name="connsiteX16" fmla="*/ 868008 w 1860458"/>
                    <a:gd name="connsiteY16" fmla="*/ 971625 h 1291405"/>
                    <a:gd name="connsiteX17" fmla="*/ 877435 w 1860458"/>
                    <a:gd name="connsiteY17" fmla="*/ 876282 h 1291405"/>
                    <a:gd name="connsiteX18" fmla="*/ 894402 w 1860458"/>
                    <a:gd name="connsiteY18" fmla="*/ 783528 h 1291405"/>
                    <a:gd name="connsiteX19" fmla="*/ 790446 w 1860458"/>
                    <a:gd name="connsiteY19" fmla="*/ 715239 h 1291405"/>
                    <a:gd name="connsiteX20" fmla="*/ 473575 w 1860458"/>
                    <a:gd name="connsiteY20" fmla="*/ 693402 h 1291405"/>
                    <a:gd name="connsiteX21" fmla="*/ 206288 w 1860458"/>
                    <a:gd name="connsiteY21" fmla="*/ 662764 h 1291405"/>
                    <a:gd name="connsiteX22" fmla="*/ 8755 w 1860458"/>
                    <a:gd name="connsiteY22" fmla="*/ 601962 h 1291405"/>
                    <a:gd name="connsiteX23" fmla="*/ 30664 w 1860458"/>
                    <a:gd name="connsiteY23" fmla="*/ 252460 h 1291405"/>
                    <a:gd name="connsiteX24" fmla="*/ 55996 w 1860458"/>
                    <a:gd name="connsiteY24" fmla="*/ 80500 h 1291405"/>
                    <a:gd name="connsiteX25" fmla="*/ 62095 w 1860458"/>
                    <a:gd name="connsiteY25" fmla="*/ 15222 h 1291405"/>
                    <a:gd name="connsiteX0" fmla="*/ 72867 w 1860458"/>
                    <a:gd name="connsiteY0" fmla="*/ 10774 h 1291275"/>
                    <a:gd name="connsiteX1" fmla="*/ 323351 w 1860458"/>
                    <a:gd name="connsiteY1" fmla="*/ 10459 h 1291275"/>
                    <a:gd name="connsiteX2" fmla="*/ 638677 w 1860458"/>
                    <a:gd name="connsiteY2" fmla="*/ 6200 h 1291275"/>
                    <a:gd name="connsiteX3" fmla="*/ 989558 w 1860458"/>
                    <a:gd name="connsiteY3" fmla="*/ 105260 h 1291275"/>
                    <a:gd name="connsiteX4" fmla="*/ 1218519 w 1860458"/>
                    <a:gd name="connsiteY4" fmla="*/ 206114 h 1291275"/>
                    <a:gd name="connsiteX5" fmla="*/ 1662295 w 1860458"/>
                    <a:gd name="connsiteY5" fmla="*/ 380852 h 1291275"/>
                    <a:gd name="connsiteX6" fmla="*/ 1845175 w 1860458"/>
                    <a:gd name="connsiteY6" fmla="*/ 464672 h 1291275"/>
                    <a:gd name="connsiteX7" fmla="*/ 1822315 w 1860458"/>
                    <a:gd name="connsiteY7" fmla="*/ 601832 h 1291275"/>
                    <a:gd name="connsiteX8" fmla="*/ 1599703 w 1860458"/>
                    <a:gd name="connsiteY8" fmla="*/ 599274 h 1291275"/>
                    <a:gd name="connsiteX9" fmla="*/ 1414621 w 1860458"/>
                    <a:gd name="connsiteY9" fmla="*/ 789030 h 1291275"/>
                    <a:gd name="connsiteX10" fmla="*/ 1593715 w 1860458"/>
                    <a:gd name="connsiteY10" fmla="*/ 914252 h 1291275"/>
                    <a:gd name="connsiteX11" fmla="*/ 1702708 w 1860458"/>
                    <a:gd name="connsiteY11" fmla="*/ 974319 h 1291275"/>
                    <a:gd name="connsiteX12" fmla="*/ 1630659 w 1860458"/>
                    <a:gd name="connsiteY12" fmla="*/ 1197581 h 1291275"/>
                    <a:gd name="connsiteX13" fmla="*/ 1350556 w 1860458"/>
                    <a:gd name="connsiteY13" fmla="*/ 1274799 h 1291275"/>
                    <a:gd name="connsiteX14" fmla="*/ 1128895 w 1860458"/>
                    <a:gd name="connsiteY14" fmla="*/ 1241912 h 1291275"/>
                    <a:gd name="connsiteX15" fmla="*/ 923679 w 1860458"/>
                    <a:gd name="connsiteY15" fmla="*/ 1277540 h 1291275"/>
                    <a:gd name="connsiteX16" fmla="*/ 868008 w 1860458"/>
                    <a:gd name="connsiteY16" fmla="*/ 971495 h 1291275"/>
                    <a:gd name="connsiteX17" fmla="*/ 877435 w 1860458"/>
                    <a:gd name="connsiteY17" fmla="*/ 876152 h 1291275"/>
                    <a:gd name="connsiteX18" fmla="*/ 894402 w 1860458"/>
                    <a:gd name="connsiteY18" fmla="*/ 783398 h 1291275"/>
                    <a:gd name="connsiteX19" fmla="*/ 790446 w 1860458"/>
                    <a:gd name="connsiteY19" fmla="*/ 715109 h 1291275"/>
                    <a:gd name="connsiteX20" fmla="*/ 473575 w 1860458"/>
                    <a:gd name="connsiteY20" fmla="*/ 693272 h 1291275"/>
                    <a:gd name="connsiteX21" fmla="*/ 206288 w 1860458"/>
                    <a:gd name="connsiteY21" fmla="*/ 662634 h 1291275"/>
                    <a:gd name="connsiteX22" fmla="*/ 8755 w 1860458"/>
                    <a:gd name="connsiteY22" fmla="*/ 601832 h 1291275"/>
                    <a:gd name="connsiteX23" fmla="*/ 30664 w 1860458"/>
                    <a:gd name="connsiteY23" fmla="*/ 252330 h 1291275"/>
                    <a:gd name="connsiteX24" fmla="*/ 55996 w 1860458"/>
                    <a:gd name="connsiteY24" fmla="*/ 80370 h 1291275"/>
                    <a:gd name="connsiteX25" fmla="*/ 72867 w 1860458"/>
                    <a:gd name="connsiteY25" fmla="*/ 10774 h 1291275"/>
                    <a:gd name="connsiteX0" fmla="*/ 72867 w 1860458"/>
                    <a:gd name="connsiteY0" fmla="*/ 10774 h 1291275"/>
                    <a:gd name="connsiteX1" fmla="*/ 323351 w 1860458"/>
                    <a:gd name="connsiteY1" fmla="*/ 10459 h 1291275"/>
                    <a:gd name="connsiteX2" fmla="*/ 638677 w 1860458"/>
                    <a:gd name="connsiteY2" fmla="*/ 6200 h 1291275"/>
                    <a:gd name="connsiteX3" fmla="*/ 989558 w 1860458"/>
                    <a:gd name="connsiteY3" fmla="*/ 105260 h 1291275"/>
                    <a:gd name="connsiteX4" fmla="*/ 1218519 w 1860458"/>
                    <a:gd name="connsiteY4" fmla="*/ 206114 h 1291275"/>
                    <a:gd name="connsiteX5" fmla="*/ 1662295 w 1860458"/>
                    <a:gd name="connsiteY5" fmla="*/ 380852 h 1291275"/>
                    <a:gd name="connsiteX6" fmla="*/ 1845175 w 1860458"/>
                    <a:gd name="connsiteY6" fmla="*/ 464672 h 1291275"/>
                    <a:gd name="connsiteX7" fmla="*/ 1822315 w 1860458"/>
                    <a:gd name="connsiteY7" fmla="*/ 601832 h 1291275"/>
                    <a:gd name="connsiteX8" fmla="*/ 1599703 w 1860458"/>
                    <a:gd name="connsiteY8" fmla="*/ 599274 h 1291275"/>
                    <a:gd name="connsiteX9" fmla="*/ 1414621 w 1860458"/>
                    <a:gd name="connsiteY9" fmla="*/ 789030 h 1291275"/>
                    <a:gd name="connsiteX10" fmla="*/ 1593715 w 1860458"/>
                    <a:gd name="connsiteY10" fmla="*/ 914252 h 1291275"/>
                    <a:gd name="connsiteX11" fmla="*/ 1702708 w 1860458"/>
                    <a:gd name="connsiteY11" fmla="*/ 974319 h 1291275"/>
                    <a:gd name="connsiteX12" fmla="*/ 1630659 w 1860458"/>
                    <a:gd name="connsiteY12" fmla="*/ 1197581 h 1291275"/>
                    <a:gd name="connsiteX13" fmla="*/ 1350556 w 1860458"/>
                    <a:gd name="connsiteY13" fmla="*/ 1274799 h 1291275"/>
                    <a:gd name="connsiteX14" fmla="*/ 1128895 w 1860458"/>
                    <a:gd name="connsiteY14" fmla="*/ 1241912 h 1291275"/>
                    <a:gd name="connsiteX15" fmla="*/ 923679 w 1860458"/>
                    <a:gd name="connsiteY15" fmla="*/ 1277540 h 1291275"/>
                    <a:gd name="connsiteX16" fmla="*/ 868008 w 1860458"/>
                    <a:gd name="connsiteY16" fmla="*/ 971495 h 1291275"/>
                    <a:gd name="connsiteX17" fmla="*/ 877435 w 1860458"/>
                    <a:gd name="connsiteY17" fmla="*/ 876152 h 1291275"/>
                    <a:gd name="connsiteX18" fmla="*/ 894402 w 1860458"/>
                    <a:gd name="connsiteY18" fmla="*/ 783398 h 1291275"/>
                    <a:gd name="connsiteX19" fmla="*/ 790446 w 1860458"/>
                    <a:gd name="connsiteY19" fmla="*/ 715109 h 1291275"/>
                    <a:gd name="connsiteX20" fmla="*/ 473575 w 1860458"/>
                    <a:gd name="connsiteY20" fmla="*/ 693272 h 1291275"/>
                    <a:gd name="connsiteX21" fmla="*/ 206288 w 1860458"/>
                    <a:gd name="connsiteY21" fmla="*/ 662634 h 1291275"/>
                    <a:gd name="connsiteX22" fmla="*/ 8755 w 1860458"/>
                    <a:gd name="connsiteY22" fmla="*/ 601832 h 1291275"/>
                    <a:gd name="connsiteX23" fmla="*/ 30664 w 1860458"/>
                    <a:gd name="connsiteY23" fmla="*/ 252330 h 1291275"/>
                    <a:gd name="connsiteX24" fmla="*/ 55996 w 1860458"/>
                    <a:gd name="connsiteY24" fmla="*/ 80370 h 1291275"/>
                    <a:gd name="connsiteX25" fmla="*/ 72867 w 1860458"/>
                    <a:gd name="connsiteY25" fmla="*/ 10774 h 1291275"/>
                    <a:gd name="connsiteX0" fmla="*/ 76509 w 1864100"/>
                    <a:gd name="connsiteY0" fmla="*/ 10774 h 1291275"/>
                    <a:gd name="connsiteX1" fmla="*/ 326993 w 1864100"/>
                    <a:gd name="connsiteY1" fmla="*/ 10459 h 1291275"/>
                    <a:gd name="connsiteX2" fmla="*/ 642319 w 1864100"/>
                    <a:gd name="connsiteY2" fmla="*/ 6200 h 1291275"/>
                    <a:gd name="connsiteX3" fmla="*/ 993200 w 1864100"/>
                    <a:gd name="connsiteY3" fmla="*/ 105260 h 1291275"/>
                    <a:gd name="connsiteX4" fmla="*/ 1222161 w 1864100"/>
                    <a:gd name="connsiteY4" fmla="*/ 206114 h 1291275"/>
                    <a:gd name="connsiteX5" fmla="*/ 1665937 w 1864100"/>
                    <a:gd name="connsiteY5" fmla="*/ 380852 h 1291275"/>
                    <a:gd name="connsiteX6" fmla="*/ 1848817 w 1864100"/>
                    <a:gd name="connsiteY6" fmla="*/ 464672 h 1291275"/>
                    <a:gd name="connsiteX7" fmla="*/ 1825957 w 1864100"/>
                    <a:gd name="connsiteY7" fmla="*/ 601832 h 1291275"/>
                    <a:gd name="connsiteX8" fmla="*/ 1603345 w 1864100"/>
                    <a:gd name="connsiteY8" fmla="*/ 599274 h 1291275"/>
                    <a:gd name="connsiteX9" fmla="*/ 1418263 w 1864100"/>
                    <a:gd name="connsiteY9" fmla="*/ 789030 h 1291275"/>
                    <a:gd name="connsiteX10" fmla="*/ 1597357 w 1864100"/>
                    <a:gd name="connsiteY10" fmla="*/ 914252 h 1291275"/>
                    <a:gd name="connsiteX11" fmla="*/ 1706350 w 1864100"/>
                    <a:gd name="connsiteY11" fmla="*/ 974319 h 1291275"/>
                    <a:gd name="connsiteX12" fmla="*/ 1634301 w 1864100"/>
                    <a:gd name="connsiteY12" fmla="*/ 1197581 h 1291275"/>
                    <a:gd name="connsiteX13" fmla="*/ 1354198 w 1864100"/>
                    <a:gd name="connsiteY13" fmla="*/ 1274799 h 1291275"/>
                    <a:gd name="connsiteX14" fmla="*/ 1132537 w 1864100"/>
                    <a:gd name="connsiteY14" fmla="*/ 1241912 h 1291275"/>
                    <a:gd name="connsiteX15" fmla="*/ 927321 w 1864100"/>
                    <a:gd name="connsiteY15" fmla="*/ 1277540 h 1291275"/>
                    <a:gd name="connsiteX16" fmla="*/ 871650 w 1864100"/>
                    <a:gd name="connsiteY16" fmla="*/ 971495 h 1291275"/>
                    <a:gd name="connsiteX17" fmla="*/ 881077 w 1864100"/>
                    <a:gd name="connsiteY17" fmla="*/ 876152 h 1291275"/>
                    <a:gd name="connsiteX18" fmla="*/ 898044 w 1864100"/>
                    <a:gd name="connsiteY18" fmla="*/ 783398 h 1291275"/>
                    <a:gd name="connsiteX19" fmla="*/ 794088 w 1864100"/>
                    <a:gd name="connsiteY19" fmla="*/ 715109 h 1291275"/>
                    <a:gd name="connsiteX20" fmla="*/ 477217 w 1864100"/>
                    <a:gd name="connsiteY20" fmla="*/ 693272 h 1291275"/>
                    <a:gd name="connsiteX21" fmla="*/ 263793 w 1864100"/>
                    <a:gd name="connsiteY21" fmla="*/ 600011 h 1291275"/>
                    <a:gd name="connsiteX22" fmla="*/ 12397 w 1864100"/>
                    <a:gd name="connsiteY22" fmla="*/ 601832 h 1291275"/>
                    <a:gd name="connsiteX23" fmla="*/ 34306 w 1864100"/>
                    <a:gd name="connsiteY23" fmla="*/ 252330 h 1291275"/>
                    <a:gd name="connsiteX24" fmla="*/ 59638 w 1864100"/>
                    <a:gd name="connsiteY24" fmla="*/ 80370 h 1291275"/>
                    <a:gd name="connsiteX25" fmla="*/ 76509 w 1864100"/>
                    <a:gd name="connsiteY25" fmla="*/ 10774 h 1291275"/>
                    <a:gd name="connsiteX0" fmla="*/ 76509 w 1864100"/>
                    <a:gd name="connsiteY0" fmla="*/ 10774 h 1291275"/>
                    <a:gd name="connsiteX1" fmla="*/ 326993 w 1864100"/>
                    <a:gd name="connsiteY1" fmla="*/ 10459 h 1291275"/>
                    <a:gd name="connsiteX2" fmla="*/ 642319 w 1864100"/>
                    <a:gd name="connsiteY2" fmla="*/ 6200 h 1291275"/>
                    <a:gd name="connsiteX3" fmla="*/ 993200 w 1864100"/>
                    <a:gd name="connsiteY3" fmla="*/ 105260 h 1291275"/>
                    <a:gd name="connsiteX4" fmla="*/ 1222161 w 1864100"/>
                    <a:gd name="connsiteY4" fmla="*/ 206114 h 1291275"/>
                    <a:gd name="connsiteX5" fmla="*/ 1665937 w 1864100"/>
                    <a:gd name="connsiteY5" fmla="*/ 380852 h 1291275"/>
                    <a:gd name="connsiteX6" fmla="*/ 1848817 w 1864100"/>
                    <a:gd name="connsiteY6" fmla="*/ 464672 h 1291275"/>
                    <a:gd name="connsiteX7" fmla="*/ 1825957 w 1864100"/>
                    <a:gd name="connsiteY7" fmla="*/ 601832 h 1291275"/>
                    <a:gd name="connsiteX8" fmla="*/ 1603345 w 1864100"/>
                    <a:gd name="connsiteY8" fmla="*/ 599274 h 1291275"/>
                    <a:gd name="connsiteX9" fmla="*/ 1418263 w 1864100"/>
                    <a:gd name="connsiteY9" fmla="*/ 789030 h 1291275"/>
                    <a:gd name="connsiteX10" fmla="*/ 1597357 w 1864100"/>
                    <a:gd name="connsiteY10" fmla="*/ 914252 h 1291275"/>
                    <a:gd name="connsiteX11" fmla="*/ 1706350 w 1864100"/>
                    <a:gd name="connsiteY11" fmla="*/ 974319 h 1291275"/>
                    <a:gd name="connsiteX12" fmla="*/ 1634301 w 1864100"/>
                    <a:gd name="connsiteY12" fmla="*/ 1197581 h 1291275"/>
                    <a:gd name="connsiteX13" fmla="*/ 1354198 w 1864100"/>
                    <a:gd name="connsiteY13" fmla="*/ 1274799 h 1291275"/>
                    <a:gd name="connsiteX14" fmla="*/ 1132537 w 1864100"/>
                    <a:gd name="connsiteY14" fmla="*/ 1241912 h 1291275"/>
                    <a:gd name="connsiteX15" fmla="*/ 927321 w 1864100"/>
                    <a:gd name="connsiteY15" fmla="*/ 1277540 h 1291275"/>
                    <a:gd name="connsiteX16" fmla="*/ 871650 w 1864100"/>
                    <a:gd name="connsiteY16" fmla="*/ 971495 h 1291275"/>
                    <a:gd name="connsiteX17" fmla="*/ 881077 w 1864100"/>
                    <a:gd name="connsiteY17" fmla="*/ 876152 h 1291275"/>
                    <a:gd name="connsiteX18" fmla="*/ 898044 w 1864100"/>
                    <a:gd name="connsiteY18" fmla="*/ 783398 h 1291275"/>
                    <a:gd name="connsiteX19" fmla="*/ 794088 w 1864100"/>
                    <a:gd name="connsiteY19" fmla="*/ 715109 h 1291275"/>
                    <a:gd name="connsiteX20" fmla="*/ 477217 w 1864100"/>
                    <a:gd name="connsiteY20" fmla="*/ 693272 h 1291275"/>
                    <a:gd name="connsiteX21" fmla="*/ 263793 w 1864100"/>
                    <a:gd name="connsiteY21" fmla="*/ 600011 h 1291275"/>
                    <a:gd name="connsiteX22" fmla="*/ 12397 w 1864100"/>
                    <a:gd name="connsiteY22" fmla="*/ 601832 h 1291275"/>
                    <a:gd name="connsiteX23" fmla="*/ 34306 w 1864100"/>
                    <a:gd name="connsiteY23" fmla="*/ 252330 h 1291275"/>
                    <a:gd name="connsiteX24" fmla="*/ 59638 w 1864100"/>
                    <a:gd name="connsiteY24" fmla="*/ 80370 h 1291275"/>
                    <a:gd name="connsiteX25" fmla="*/ 76509 w 1864100"/>
                    <a:gd name="connsiteY25" fmla="*/ 10774 h 1291275"/>
                    <a:gd name="connsiteX0" fmla="*/ 67619 w 1855210"/>
                    <a:gd name="connsiteY0" fmla="*/ 10774 h 1291275"/>
                    <a:gd name="connsiteX1" fmla="*/ 318103 w 1855210"/>
                    <a:gd name="connsiteY1" fmla="*/ 10459 h 1291275"/>
                    <a:gd name="connsiteX2" fmla="*/ 633429 w 1855210"/>
                    <a:gd name="connsiteY2" fmla="*/ 6200 h 1291275"/>
                    <a:gd name="connsiteX3" fmla="*/ 984310 w 1855210"/>
                    <a:gd name="connsiteY3" fmla="*/ 105260 h 1291275"/>
                    <a:gd name="connsiteX4" fmla="*/ 1213271 w 1855210"/>
                    <a:gd name="connsiteY4" fmla="*/ 206114 h 1291275"/>
                    <a:gd name="connsiteX5" fmla="*/ 1657047 w 1855210"/>
                    <a:gd name="connsiteY5" fmla="*/ 380852 h 1291275"/>
                    <a:gd name="connsiteX6" fmla="*/ 1839927 w 1855210"/>
                    <a:gd name="connsiteY6" fmla="*/ 464672 h 1291275"/>
                    <a:gd name="connsiteX7" fmla="*/ 1817067 w 1855210"/>
                    <a:gd name="connsiteY7" fmla="*/ 601832 h 1291275"/>
                    <a:gd name="connsiteX8" fmla="*/ 1594455 w 1855210"/>
                    <a:gd name="connsiteY8" fmla="*/ 599274 h 1291275"/>
                    <a:gd name="connsiteX9" fmla="*/ 1409373 w 1855210"/>
                    <a:gd name="connsiteY9" fmla="*/ 789030 h 1291275"/>
                    <a:gd name="connsiteX10" fmla="*/ 1588467 w 1855210"/>
                    <a:gd name="connsiteY10" fmla="*/ 914252 h 1291275"/>
                    <a:gd name="connsiteX11" fmla="*/ 1697460 w 1855210"/>
                    <a:gd name="connsiteY11" fmla="*/ 974319 h 1291275"/>
                    <a:gd name="connsiteX12" fmla="*/ 1625411 w 1855210"/>
                    <a:gd name="connsiteY12" fmla="*/ 1197581 h 1291275"/>
                    <a:gd name="connsiteX13" fmla="*/ 1345308 w 1855210"/>
                    <a:gd name="connsiteY13" fmla="*/ 1274799 h 1291275"/>
                    <a:gd name="connsiteX14" fmla="*/ 1123647 w 1855210"/>
                    <a:gd name="connsiteY14" fmla="*/ 1241912 h 1291275"/>
                    <a:gd name="connsiteX15" fmla="*/ 918431 w 1855210"/>
                    <a:gd name="connsiteY15" fmla="*/ 1277540 h 1291275"/>
                    <a:gd name="connsiteX16" fmla="*/ 862760 w 1855210"/>
                    <a:gd name="connsiteY16" fmla="*/ 971495 h 1291275"/>
                    <a:gd name="connsiteX17" fmla="*/ 872187 w 1855210"/>
                    <a:gd name="connsiteY17" fmla="*/ 876152 h 1291275"/>
                    <a:gd name="connsiteX18" fmla="*/ 889154 w 1855210"/>
                    <a:gd name="connsiteY18" fmla="*/ 783398 h 1291275"/>
                    <a:gd name="connsiteX19" fmla="*/ 785198 w 1855210"/>
                    <a:gd name="connsiteY19" fmla="*/ 715109 h 1291275"/>
                    <a:gd name="connsiteX20" fmla="*/ 468327 w 1855210"/>
                    <a:gd name="connsiteY20" fmla="*/ 693272 h 1291275"/>
                    <a:gd name="connsiteX21" fmla="*/ 254903 w 1855210"/>
                    <a:gd name="connsiteY21" fmla="*/ 600011 h 1291275"/>
                    <a:gd name="connsiteX22" fmla="*/ 3507 w 1855210"/>
                    <a:gd name="connsiteY22" fmla="*/ 601832 h 1291275"/>
                    <a:gd name="connsiteX23" fmla="*/ 25416 w 1855210"/>
                    <a:gd name="connsiteY23" fmla="*/ 252330 h 1291275"/>
                    <a:gd name="connsiteX24" fmla="*/ 50748 w 1855210"/>
                    <a:gd name="connsiteY24" fmla="*/ 80370 h 1291275"/>
                    <a:gd name="connsiteX25" fmla="*/ 67619 w 1855210"/>
                    <a:gd name="connsiteY25" fmla="*/ 10774 h 1291275"/>
                    <a:gd name="connsiteX0" fmla="*/ 78995 w 1866586"/>
                    <a:gd name="connsiteY0" fmla="*/ 10774 h 1291275"/>
                    <a:gd name="connsiteX1" fmla="*/ 329479 w 1866586"/>
                    <a:gd name="connsiteY1" fmla="*/ 10459 h 1291275"/>
                    <a:gd name="connsiteX2" fmla="*/ 644805 w 1866586"/>
                    <a:gd name="connsiteY2" fmla="*/ 6200 h 1291275"/>
                    <a:gd name="connsiteX3" fmla="*/ 995686 w 1866586"/>
                    <a:gd name="connsiteY3" fmla="*/ 105260 h 1291275"/>
                    <a:gd name="connsiteX4" fmla="*/ 1224647 w 1866586"/>
                    <a:gd name="connsiteY4" fmla="*/ 206114 h 1291275"/>
                    <a:gd name="connsiteX5" fmla="*/ 1668423 w 1866586"/>
                    <a:gd name="connsiteY5" fmla="*/ 380852 h 1291275"/>
                    <a:gd name="connsiteX6" fmla="*/ 1851303 w 1866586"/>
                    <a:gd name="connsiteY6" fmla="*/ 464672 h 1291275"/>
                    <a:gd name="connsiteX7" fmla="*/ 1828443 w 1866586"/>
                    <a:gd name="connsiteY7" fmla="*/ 601832 h 1291275"/>
                    <a:gd name="connsiteX8" fmla="*/ 1605831 w 1866586"/>
                    <a:gd name="connsiteY8" fmla="*/ 599274 h 1291275"/>
                    <a:gd name="connsiteX9" fmla="*/ 1420749 w 1866586"/>
                    <a:gd name="connsiteY9" fmla="*/ 789030 h 1291275"/>
                    <a:gd name="connsiteX10" fmla="*/ 1599843 w 1866586"/>
                    <a:gd name="connsiteY10" fmla="*/ 914252 h 1291275"/>
                    <a:gd name="connsiteX11" fmla="*/ 1708836 w 1866586"/>
                    <a:gd name="connsiteY11" fmla="*/ 974319 h 1291275"/>
                    <a:gd name="connsiteX12" fmla="*/ 1636787 w 1866586"/>
                    <a:gd name="connsiteY12" fmla="*/ 1197581 h 1291275"/>
                    <a:gd name="connsiteX13" fmla="*/ 1356684 w 1866586"/>
                    <a:gd name="connsiteY13" fmla="*/ 1274799 h 1291275"/>
                    <a:gd name="connsiteX14" fmla="*/ 1135023 w 1866586"/>
                    <a:gd name="connsiteY14" fmla="*/ 1241912 h 1291275"/>
                    <a:gd name="connsiteX15" fmla="*/ 929807 w 1866586"/>
                    <a:gd name="connsiteY15" fmla="*/ 1277540 h 1291275"/>
                    <a:gd name="connsiteX16" fmla="*/ 874136 w 1866586"/>
                    <a:gd name="connsiteY16" fmla="*/ 971495 h 1291275"/>
                    <a:gd name="connsiteX17" fmla="*/ 883563 w 1866586"/>
                    <a:gd name="connsiteY17" fmla="*/ 876152 h 1291275"/>
                    <a:gd name="connsiteX18" fmla="*/ 900530 w 1866586"/>
                    <a:gd name="connsiteY18" fmla="*/ 783398 h 1291275"/>
                    <a:gd name="connsiteX19" fmla="*/ 796574 w 1866586"/>
                    <a:gd name="connsiteY19" fmla="*/ 715109 h 1291275"/>
                    <a:gd name="connsiteX20" fmla="*/ 479703 w 1866586"/>
                    <a:gd name="connsiteY20" fmla="*/ 693272 h 1291275"/>
                    <a:gd name="connsiteX21" fmla="*/ 266279 w 1866586"/>
                    <a:gd name="connsiteY21" fmla="*/ 600011 h 1291275"/>
                    <a:gd name="connsiteX22" fmla="*/ 14883 w 1866586"/>
                    <a:gd name="connsiteY22" fmla="*/ 601832 h 1291275"/>
                    <a:gd name="connsiteX23" fmla="*/ 26020 w 1866586"/>
                    <a:gd name="connsiteY23" fmla="*/ 260968 h 1291275"/>
                    <a:gd name="connsiteX24" fmla="*/ 62124 w 1866586"/>
                    <a:gd name="connsiteY24" fmla="*/ 80370 h 1291275"/>
                    <a:gd name="connsiteX25" fmla="*/ 78995 w 1866586"/>
                    <a:gd name="connsiteY25" fmla="*/ 10774 h 1291275"/>
                    <a:gd name="connsiteX0" fmla="*/ 84341 w 1871932"/>
                    <a:gd name="connsiteY0" fmla="*/ 10774 h 1291275"/>
                    <a:gd name="connsiteX1" fmla="*/ 334825 w 1871932"/>
                    <a:gd name="connsiteY1" fmla="*/ 10459 h 1291275"/>
                    <a:gd name="connsiteX2" fmla="*/ 650151 w 1871932"/>
                    <a:gd name="connsiteY2" fmla="*/ 6200 h 1291275"/>
                    <a:gd name="connsiteX3" fmla="*/ 1001032 w 1871932"/>
                    <a:gd name="connsiteY3" fmla="*/ 105260 h 1291275"/>
                    <a:gd name="connsiteX4" fmla="*/ 1229993 w 1871932"/>
                    <a:gd name="connsiteY4" fmla="*/ 206114 h 1291275"/>
                    <a:gd name="connsiteX5" fmla="*/ 1673769 w 1871932"/>
                    <a:gd name="connsiteY5" fmla="*/ 380852 h 1291275"/>
                    <a:gd name="connsiteX6" fmla="*/ 1856649 w 1871932"/>
                    <a:gd name="connsiteY6" fmla="*/ 464672 h 1291275"/>
                    <a:gd name="connsiteX7" fmla="*/ 1833789 w 1871932"/>
                    <a:gd name="connsiteY7" fmla="*/ 601832 h 1291275"/>
                    <a:gd name="connsiteX8" fmla="*/ 1611177 w 1871932"/>
                    <a:gd name="connsiteY8" fmla="*/ 599274 h 1291275"/>
                    <a:gd name="connsiteX9" fmla="*/ 1426095 w 1871932"/>
                    <a:gd name="connsiteY9" fmla="*/ 789030 h 1291275"/>
                    <a:gd name="connsiteX10" fmla="*/ 1605189 w 1871932"/>
                    <a:gd name="connsiteY10" fmla="*/ 914252 h 1291275"/>
                    <a:gd name="connsiteX11" fmla="*/ 1714182 w 1871932"/>
                    <a:gd name="connsiteY11" fmla="*/ 974319 h 1291275"/>
                    <a:gd name="connsiteX12" fmla="*/ 1642133 w 1871932"/>
                    <a:gd name="connsiteY12" fmla="*/ 1197581 h 1291275"/>
                    <a:gd name="connsiteX13" fmla="*/ 1362030 w 1871932"/>
                    <a:gd name="connsiteY13" fmla="*/ 1274799 h 1291275"/>
                    <a:gd name="connsiteX14" fmla="*/ 1140369 w 1871932"/>
                    <a:gd name="connsiteY14" fmla="*/ 1241912 h 1291275"/>
                    <a:gd name="connsiteX15" fmla="*/ 935153 w 1871932"/>
                    <a:gd name="connsiteY15" fmla="*/ 1277540 h 1291275"/>
                    <a:gd name="connsiteX16" fmla="*/ 879482 w 1871932"/>
                    <a:gd name="connsiteY16" fmla="*/ 971495 h 1291275"/>
                    <a:gd name="connsiteX17" fmla="*/ 888909 w 1871932"/>
                    <a:gd name="connsiteY17" fmla="*/ 876152 h 1291275"/>
                    <a:gd name="connsiteX18" fmla="*/ 905876 w 1871932"/>
                    <a:gd name="connsiteY18" fmla="*/ 783398 h 1291275"/>
                    <a:gd name="connsiteX19" fmla="*/ 801920 w 1871932"/>
                    <a:gd name="connsiteY19" fmla="*/ 715109 h 1291275"/>
                    <a:gd name="connsiteX20" fmla="*/ 485049 w 1871932"/>
                    <a:gd name="connsiteY20" fmla="*/ 693272 h 1291275"/>
                    <a:gd name="connsiteX21" fmla="*/ 271625 w 1871932"/>
                    <a:gd name="connsiteY21" fmla="*/ 600011 h 1291275"/>
                    <a:gd name="connsiteX22" fmla="*/ 20229 w 1871932"/>
                    <a:gd name="connsiteY22" fmla="*/ 601832 h 1291275"/>
                    <a:gd name="connsiteX23" fmla="*/ 31366 w 1871932"/>
                    <a:gd name="connsiteY23" fmla="*/ 260968 h 1291275"/>
                    <a:gd name="connsiteX24" fmla="*/ 67470 w 1871932"/>
                    <a:gd name="connsiteY24" fmla="*/ 80370 h 1291275"/>
                    <a:gd name="connsiteX25" fmla="*/ 84341 w 1871932"/>
                    <a:gd name="connsiteY25" fmla="*/ 10774 h 1291275"/>
                    <a:gd name="connsiteX0" fmla="*/ 73604 w 1861195"/>
                    <a:gd name="connsiteY0" fmla="*/ 10774 h 1291275"/>
                    <a:gd name="connsiteX1" fmla="*/ 324088 w 1861195"/>
                    <a:gd name="connsiteY1" fmla="*/ 10459 h 1291275"/>
                    <a:gd name="connsiteX2" fmla="*/ 639414 w 1861195"/>
                    <a:gd name="connsiteY2" fmla="*/ 6200 h 1291275"/>
                    <a:gd name="connsiteX3" fmla="*/ 990295 w 1861195"/>
                    <a:gd name="connsiteY3" fmla="*/ 105260 h 1291275"/>
                    <a:gd name="connsiteX4" fmla="*/ 1219256 w 1861195"/>
                    <a:gd name="connsiteY4" fmla="*/ 206114 h 1291275"/>
                    <a:gd name="connsiteX5" fmla="*/ 1663032 w 1861195"/>
                    <a:gd name="connsiteY5" fmla="*/ 380852 h 1291275"/>
                    <a:gd name="connsiteX6" fmla="*/ 1845912 w 1861195"/>
                    <a:gd name="connsiteY6" fmla="*/ 464672 h 1291275"/>
                    <a:gd name="connsiteX7" fmla="*/ 1823052 w 1861195"/>
                    <a:gd name="connsiteY7" fmla="*/ 601832 h 1291275"/>
                    <a:gd name="connsiteX8" fmla="*/ 1600440 w 1861195"/>
                    <a:gd name="connsiteY8" fmla="*/ 599274 h 1291275"/>
                    <a:gd name="connsiteX9" fmla="*/ 1415358 w 1861195"/>
                    <a:gd name="connsiteY9" fmla="*/ 789030 h 1291275"/>
                    <a:gd name="connsiteX10" fmla="*/ 1594452 w 1861195"/>
                    <a:gd name="connsiteY10" fmla="*/ 914252 h 1291275"/>
                    <a:gd name="connsiteX11" fmla="*/ 1703445 w 1861195"/>
                    <a:gd name="connsiteY11" fmla="*/ 974319 h 1291275"/>
                    <a:gd name="connsiteX12" fmla="*/ 1631396 w 1861195"/>
                    <a:gd name="connsiteY12" fmla="*/ 1197581 h 1291275"/>
                    <a:gd name="connsiteX13" fmla="*/ 1351293 w 1861195"/>
                    <a:gd name="connsiteY13" fmla="*/ 1274799 h 1291275"/>
                    <a:gd name="connsiteX14" fmla="*/ 1129632 w 1861195"/>
                    <a:gd name="connsiteY14" fmla="*/ 1241912 h 1291275"/>
                    <a:gd name="connsiteX15" fmla="*/ 924416 w 1861195"/>
                    <a:gd name="connsiteY15" fmla="*/ 1277540 h 1291275"/>
                    <a:gd name="connsiteX16" fmla="*/ 868745 w 1861195"/>
                    <a:gd name="connsiteY16" fmla="*/ 971495 h 1291275"/>
                    <a:gd name="connsiteX17" fmla="*/ 878172 w 1861195"/>
                    <a:gd name="connsiteY17" fmla="*/ 876152 h 1291275"/>
                    <a:gd name="connsiteX18" fmla="*/ 895139 w 1861195"/>
                    <a:gd name="connsiteY18" fmla="*/ 783398 h 1291275"/>
                    <a:gd name="connsiteX19" fmla="*/ 791183 w 1861195"/>
                    <a:gd name="connsiteY19" fmla="*/ 715109 h 1291275"/>
                    <a:gd name="connsiteX20" fmla="*/ 474312 w 1861195"/>
                    <a:gd name="connsiteY20" fmla="*/ 693272 h 1291275"/>
                    <a:gd name="connsiteX21" fmla="*/ 260888 w 1861195"/>
                    <a:gd name="connsiteY21" fmla="*/ 600011 h 1291275"/>
                    <a:gd name="connsiteX22" fmla="*/ 9492 w 1861195"/>
                    <a:gd name="connsiteY22" fmla="*/ 601832 h 1291275"/>
                    <a:gd name="connsiteX23" fmla="*/ 49910 w 1861195"/>
                    <a:gd name="connsiteY23" fmla="*/ 491765 h 1291275"/>
                    <a:gd name="connsiteX24" fmla="*/ 20629 w 1861195"/>
                    <a:gd name="connsiteY24" fmla="*/ 260968 h 1291275"/>
                    <a:gd name="connsiteX25" fmla="*/ 56733 w 1861195"/>
                    <a:gd name="connsiteY25" fmla="*/ 80370 h 1291275"/>
                    <a:gd name="connsiteX26" fmla="*/ 73604 w 1861195"/>
                    <a:gd name="connsiteY26" fmla="*/ 10774 h 1291275"/>
                    <a:gd name="connsiteX0" fmla="*/ 73604 w 1861195"/>
                    <a:gd name="connsiteY0" fmla="*/ 10774 h 1291275"/>
                    <a:gd name="connsiteX1" fmla="*/ 324088 w 1861195"/>
                    <a:gd name="connsiteY1" fmla="*/ 10459 h 1291275"/>
                    <a:gd name="connsiteX2" fmla="*/ 639414 w 1861195"/>
                    <a:gd name="connsiteY2" fmla="*/ 6200 h 1291275"/>
                    <a:gd name="connsiteX3" fmla="*/ 990295 w 1861195"/>
                    <a:gd name="connsiteY3" fmla="*/ 105260 h 1291275"/>
                    <a:gd name="connsiteX4" fmla="*/ 1219256 w 1861195"/>
                    <a:gd name="connsiteY4" fmla="*/ 206114 h 1291275"/>
                    <a:gd name="connsiteX5" fmla="*/ 1663032 w 1861195"/>
                    <a:gd name="connsiteY5" fmla="*/ 380852 h 1291275"/>
                    <a:gd name="connsiteX6" fmla="*/ 1845912 w 1861195"/>
                    <a:gd name="connsiteY6" fmla="*/ 464672 h 1291275"/>
                    <a:gd name="connsiteX7" fmla="*/ 1823052 w 1861195"/>
                    <a:gd name="connsiteY7" fmla="*/ 601832 h 1291275"/>
                    <a:gd name="connsiteX8" fmla="*/ 1600440 w 1861195"/>
                    <a:gd name="connsiteY8" fmla="*/ 599274 h 1291275"/>
                    <a:gd name="connsiteX9" fmla="*/ 1415358 w 1861195"/>
                    <a:gd name="connsiteY9" fmla="*/ 789030 h 1291275"/>
                    <a:gd name="connsiteX10" fmla="*/ 1594452 w 1861195"/>
                    <a:gd name="connsiteY10" fmla="*/ 914252 h 1291275"/>
                    <a:gd name="connsiteX11" fmla="*/ 1703445 w 1861195"/>
                    <a:gd name="connsiteY11" fmla="*/ 974319 h 1291275"/>
                    <a:gd name="connsiteX12" fmla="*/ 1631396 w 1861195"/>
                    <a:gd name="connsiteY12" fmla="*/ 1197581 h 1291275"/>
                    <a:gd name="connsiteX13" fmla="*/ 1351293 w 1861195"/>
                    <a:gd name="connsiteY13" fmla="*/ 1274799 h 1291275"/>
                    <a:gd name="connsiteX14" fmla="*/ 1129632 w 1861195"/>
                    <a:gd name="connsiteY14" fmla="*/ 1241912 h 1291275"/>
                    <a:gd name="connsiteX15" fmla="*/ 924416 w 1861195"/>
                    <a:gd name="connsiteY15" fmla="*/ 1277540 h 1291275"/>
                    <a:gd name="connsiteX16" fmla="*/ 868745 w 1861195"/>
                    <a:gd name="connsiteY16" fmla="*/ 971495 h 1291275"/>
                    <a:gd name="connsiteX17" fmla="*/ 878172 w 1861195"/>
                    <a:gd name="connsiteY17" fmla="*/ 876152 h 1291275"/>
                    <a:gd name="connsiteX18" fmla="*/ 895139 w 1861195"/>
                    <a:gd name="connsiteY18" fmla="*/ 783398 h 1291275"/>
                    <a:gd name="connsiteX19" fmla="*/ 791183 w 1861195"/>
                    <a:gd name="connsiteY19" fmla="*/ 715109 h 1291275"/>
                    <a:gd name="connsiteX20" fmla="*/ 474312 w 1861195"/>
                    <a:gd name="connsiteY20" fmla="*/ 693272 h 1291275"/>
                    <a:gd name="connsiteX21" fmla="*/ 260888 w 1861195"/>
                    <a:gd name="connsiteY21" fmla="*/ 600011 h 1291275"/>
                    <a:gd name="connsiteX22" fmla="*/ 9492 w 1861195"/>
                    <a:gd name="connsiteY22" fmla="*/ 601832 h 1291275"/>
                    <a:gd name="connsiteX23" fmla="*/ 49910 w 1861195"/>
                    <a:gd name="connsiteY23" fmla="*/ 491765 h 1291275"/>
                    <a:gd name="connsiteX24" fmla="*/ 20629 w 1861195"/>
                    <a:gd name="connsiteY24" fmla="*/ 260968 h 1291275"/>
                    <a:gd name="connsiteX25" fmla="*/ 56733 w 1861195"/>
                    <a:gd name="connsiteY25" fmla="*/ 80370 h 1291275"/>
                    <a:gd name="connsiteX26" fmla="*/ 73604 w 1861195"/>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481325 w 1868208"/>
                    <a:gd name="connsiteY20" fmla="*/ 693272 h 1291275"/>
                    <a:gd name="connsiteX21" fmla="*/ 267901 w 1868208"/>
                    <a:gd name="connsiteY21" fmla="*/ 600011 h 1291275"/>
                    <a:gd name="connsiteX22" fmla="*/ 16505 w 1868208"/>
                    <a:gd name="connsiteY22" fmla="*/ 601832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481325 w 1868208"/>
                    <a:gd name="connsiteY20" fmla="*/ 693272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61485 w 1868208"/>
                    <a:gd name="connsiteY17" fmla="*/ 871834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52059 w 1868208"/>
                    <a:gd name="connsiteY16" fmla="*/ 971495 h 1291275"/>
                    <a:gd name="connsiteX17" fmla="*/ 861485 w 1868208"/>
                    <a:gd name="connsiteY17" fmla="*/ 871834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52059 w 1868208"/>
                    <a:gd name="connsiteY16" fmla="*/ 971495 h 1291275"/>
                    <a:gd name="connsiteX17" fmla="*/ 861485 w 1868208"/>
                    <a:gd name="connsiteY17" fmla="*/ 871834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75810"/>
                    <a:gd name="connsiteX1" fmla="*/ 331101 w 1868208"/>
                    <a:gd name="connsiteY1" fmla="*/ 10459 h 1275810"/>
                    <a:gd name="connsiteX2" fmla="*/ 646427 w 1868208"/>
                    <a:gd name="connsiteY2" fmla="*/ 6200 h 1275810"/>
                    <a:gd name="connsiteX3" fmla="*/ 997308 w 1868208"/>
                    <a:gd name="connsiteY3" fmla="*/ 105260 h 1275810"/>
                    <a:gd name="connsiteX4" fmla="*/ 1226269 w 1868208"/>
                    <a:gd name="connsiteY4" fmla="*/ 206114 h 1275810"/>
                    <a:gd name="connsiteX5" fmla="*/ 1670045 w 1868208"/>
                    <a:gd name="connsiteY5" fmla="*/ 380852 h 1275810"/>
                    <a:gd name="connsiteX6" fmla="*/ 1852925 w 1868208"/>
                    <a:gd name="connsiteY6" fmla="*/ 464672 h 1275810"/>
                    <a:gd name="connsiteX7" fmla="*/ 1830065 w 1868208"/>
                    <a:gd name="connsiteY7" fmla="*/ 601832 h 1275810"/>
                    <a:gd name="connsiteX8" fmla="*/ 1607453 w 1868208"/>
                    <a:gd name="connsiteY8" fmla="*/ 599274 h 1275810"/>
                    <a:gd name="connsiteX9" fmla="*/ 1422371 w 1868208"/>
                    <a:gd name="connsiteY9" fmla="*/ 789030 h 1275810"/>
                    <a:gd name="connsiteX10" fmla="*/ 1601465 w 1868208"/>
                    <a:gd name="connsiteY10" fmla="*/ 914252 h 1275810"/>
                    <a:gd name="connsiteX11" fmla="*/ 1710458 w 1868208"/>
                    <a:gd name="connsiteY11" fmla="*/ 974319 h 1275810"/>
                    <a:gd name="connsiteX12" fmla="*/ 1638409 w 1868208"/>
                    <a:gd name="connsiteY12" fmla="*/ 1197581 h 1275810"/>
                    <a:gd name="connsiteX13" fmla="*/ 1358306 w 1868208"/>
                    <a:gd name="connsiteY13" fmla="*/ 1274799 h 1275810"/>
                    <a:gd name="connsiteX14" fmla="*/ 1136645 w 1868208"/>
                    <a:gd name="connsiteY14" fmla="*/ 1241912 h 1275810"/>
                    <a:gd name="connsiteX15" fmla="*/ 914193 w 1868208"/>
                    <a:gd name="connsiteY15" fmla="*/ 1245148 h 1275810"/>
                    <a:gd name="connsiteX16" fmla="*/ 852059 w 1868208"/>
                    <a:gd name="connsiteY16" fmla="*/ 971495 h 1275810"/>
                    <a:gd name="connsiteX17" fmla="*/ 861485 w 1868208"/>
                    <a:gd name="connsiteY17" fmla="*/ 871834 h 1275810"/>
                    <a:gd name="connsiteX18" fmla="*/ 899996 w 1868208"/>
                    <a:gd name="connsiteY18" fmla="*/ 742368 h 1275810"/>
                    <a:gd name="connsiteX19" fmla="*/ 798196 w 1868208"/>
                    <a:gd name="connsiteY19" fmla="*/ 715109 h 1275810"/>
                    <a:gd name="connsiteX20" fmla="*/ 533034 w 1868208"/>
                    <a:gd name="connsiteY20" fmla="*/ 695431 h 1275810"/>
                    <a:gd name="connsiteX21" fmla="*/ 267901 w 1868208"/>
                    <a:gd name="connsiteY21" fmla="*/ 600011 h 1275810"/>
                    <a:gd name="connsiteX22" fmla="*/ 40205 w 1868208"/>
                    <a:gd name="connsiteY22" fmla="*/ 625587 h 1275810"/>
                    <a:gd name="connsiteX23" fmla="*/ 56923 w 1868208"/>
                    <a:gd name="connsiteY23" fmla="*/ 491765 h 1275810"/>
                    <a:gd name="connsiteX24" fmla="*/ 27642 w 1868208"/>
                    <a:gd name="connsiteY24" fmla="*/ 260968 h 1275810"/>
                    <a:gd name="connsiteX25" fmla="*/ 63746 w 1868208"/>
                    <a:gd name="connsiteY25" fmla="*/ 80370 h 1275810"/>
                    <a:gd name="connsiteX26" fmla="*/ 80617 w 1868208"/>
                    <a:gd name="connsiteY26" fmla="*/ 10774 h 1275810"/>
                    <a:gd name="connsiteX0" fmla="*/ 80617 w 1868208"/>
                    <a:gd name="connsiteY0" fmla="*/ 10774 h 1275810"/>
                    <a:gd name="connsiteX1" fmla="*/ 331101 w 1868208"/>
                    <a:gd name="connsiteY1" fmla="*/ 10459 h 1275810"/>
                    <a:gd name="connsiteX2" fmla="*/ 646427 w 1868208"/>
                    <a:gd name="connsiteY2" fmla="*/ 6200 h 1275810"/>
                    <a:gd name="connsiteX3" fmla="*/ 997308 w 1868208"/>
                    <a:gd name="connsiteY3" fmla="*/ 105260 h 1275810"/>
                    <a:gd name="connsiteX4" fmla="*/ 1226269 w 1868208"/>
                    <a:gd name="connsiteY4" fmla="*/ 206114 h 1275810"/>
                    <a:gd name="connsiteX5" fmla="*/ 1670045 w 1868208"/>
                    <a:gd name="connsiteY5" fmla="*/ 380852 h 1275810"/>
                    <a:gd name="connsiteX6" fmla="*/ 1852925 w 1868208"/>
                    <a:gd name="connsiteY6" fmla="*/ 464672 h 1275810"/>
                    <a:gd name="connsiteX7" fmla="*/ 1830065 w 1868208"/>
                    <a:gd name="connsiteY7" fmla="*/ 601832 h 1275810"/>
                    <a:gd name="connsiteX8" fmla="*/ 1607453 w 1868208"/>
                    <a:gd name="connsiteY8" fmla="*/ 599274 h 1275810"/>
                    <a:gd name="connsiteX9" fmla="*/ 1422371 w 1868208"/>
                    <a:gd name="connsiteY9" fmla="*/ 789030 h 1275810"/>
                    <a:gd name="connsiteX10" fmla="*/ 1601465 w 1868208"/>
                    <a:gd name="connsiteY10" fmla="*/ 914252 h 1275810"/>
                    <a:gd name="connsiteX11" fmla="*/ 1710458 w 1868208"/>
                    <a:gd name="connsiteY11" fmla="*/ 974319 h 1275810"/>
                    <a:gd name="connsiteX12" fmla="*/ 1638409 w 1868208"/>
                    <a:gd name="connsiteY12" fmla="*/ 1197581 h 1275810"/>
                    <a:gd name="connsiteX13" fmla="*/ 1358306 w 1868208"/>
                    <a:gd name="connsiteY13" fmla="*/ 1274799 h 1275810"/>
                    <a:gd name="connsiteX14" fmla="*/ 1136645 w 1868208"/>
                    <a:gd name="connsiteY14" fmla="*/ 1241912 h 1275810"/>
                    <a:gd name="connsiteX15" fmla="*/ 914193 w 1868208"/>
                    <a:gd name="connsiteY15" fmla="*/ 1245148 h 1275810"/>
                    <a:gd name="connsiteX16" fmla="*/ 852059 w 1868208"/>
                    <a:gd name="connsiteY16" fmla="*/ 971495 h 1275810"/>
                    <a:gd name="connsiteX17" fmla="*/ 861485 w 1868208"/>
                    <a:gd name="connsiteY17" fmla="*/ 871834 h 1275810"/>
                    <a:gd name="connsiteX18" fmla="*/ 899996 w 1868208"/>
                    <a:gd name="connsiteY18" fmla="*/ 742368 h 1275810"/>
                    <a:gd name="connsiteX19" fmla="*/ 798196 w 1868208"/>
                    <a:gd name="connsiteY19" fmla="*/ 715109 h 1275810"/>
                    <a:gd name="connsiteX20" fmla="*/ 533034 w 1868208"/>
                    <a:gd name="connsiteY20" fmla="*/ 695431 h 1275810"/>
                    <a:gd name="connsiteX21" fmla="*/ 267901 w 1868208"/>
                    <a:gd name="connsiteY21" fmla="*/ 600011 h 1275810"/>
                    <a:gd name="connsiteX22" fmla="*/ 40205 w 1868208"/>
                    <a:gd name="connsiteY22" fmla="*/ 625587 h 1275810"/>
                    <a:gd name="connsiteX23" fmla="*/ 56923 w 1868208"/>
                    <a:gd name="connsiteY23" fmla="*/ 491765 h 1275810"/>
                    <a:gd name="connsiteX24" fmla="*/ 27642 w 1868208"/>
                    <a:gd name="connsiteY24" fmla="*/ 260968 h 1275810"/>
                    <a:gd name="connsiteX25" fmla="*/ 63746 w 1868208"/>
                    <a:gd name="connsiteY25" fmla="*/ 80370 h 1275810"/>
                    <a:gd name="connsiteX26" fmla="*/ 80617 w 1868208"/>
                    <a:gd name="connsiteY26" fmla="*/ 10774 h 1275810"/>
                    <a:gd name="connsiteX0" fmla="*/ 80617 w 1868208"/>
                    <a:gd name="connsiteY0" fmla="*/ 10774 h 1275163"/>
                    <a:gd name="connsiteX1" fmla="*/ 331101 w 1868208"/>
                    <a:gd name="connsiteY1" fmla="*/ 10459 h 1275163"/>
                    <a:gd name="connsiteX2" fmla="*/ 646427 w 1868208"/>
                    <a:gd name="connsiteY2" fmla="*/ 6200 h 1275163"/>
                    <a:gd name="connsiteX3" fmla="*/ 997308 w 1868208"/>
                    <a:gd name="connsiteY3" fmla="*/ 105260 h 1275163"/>
                    <a:gd name="connsiteX4" fmla="*/ 1226269 w 1868208"/>
                    <a:gd name="connsiteY4" fmla="*/ 206114 h 1275163"/>
                    <a:gd name="connsiteX5" fmla="*/ 1670045 w 1868208"/>
                    <a:gd name="connsiteY5" fmla="*/ 380852 h 1275163"/>
                    <a:gd name="connsiteX6" fmla="*/ 1852925 w 1868208"/>
                    <a:gd name="connsiteY6" fmla="*/ 464672 h 1275163"/>
                    <a:gd name="connsiteX7" fmla="*/ 1830065 w 1868208"/>
                    <a:gd name="connsiteY7" fmla="*/ 601832 h 1275163"/>
                    <a:gd name="connsiteX8" fmla="*/ 1607453 w 1868208"/>
                    <a:gd name="connsiteY8" fmla="*/ 599274 h 1275163"/>
                    <a:gd name="connsiteX9" fmla="*/ 1422371 w 1868208"/>
                    <a:gd name="connsiteY9" fmla="*/ 789030 h 1275163"/>
                    <a:gd name="connsiteX10" fmla="*/ 1601465 w 1868208"/>
                    <a:gd name="connsiteY10" fmla="*/ 914252 h 1275163"/>
                    <a:gd name="connsiteX11" fmla="*/ 1710458 w 1868208"/>
                    <a:gd name="connsiteY11" fmla="*/ 974319 h 1275163"/>
                    <a:gd name="connsiteX12" fmla="*/ 1638409 w 1868208"/>
                    <a:gd name="connsiteY12" fmla="*/ 1197581 h 1275163"/>
                    <a:gd name="connsiteX13" fmla="*/ 1358306 w 1868208"/>
                    <a:gd name="connsiteY13" fmla="*/ 1274799 h 1275163"/>
                    <a:gd name="connsiteX14" fmla="*/ 1102172 w 1868208"/>
                    <a:gd name="connsiteY14" fmla="*/ 1172810 h 1275163"/>
                    <a:gd name="connsiteX15" fmla="*/ 914193 w 1868208"/>
                    <a:gd name="connsiteY15" fmla="*/ 1245148 h 1275163"/>
                    <a:gd name="connsiteX16" fmla="*/ 852059 w 1868208"/>
                    <a:gd name="connsiteY16" fmla="*/ 971495 h 1275163"/>
                    <a:gd name="connsiteX17" fmla="*/ 861485 w 1868208"/>
                    <a:gd name="connsiteY17" fmla="*/ 871834 h 1275163"/>
                    <a:gd name="connsiteX18" fmla="*/ 899996 w 1868208"/>
                    <a:gd name="connsiteY18" fmla="*/ 742368 h 1275163"/>
                    <a:gd name="connsiteX19" fmla="*/ 798196 w 1868208"/>
                    <a:gd name="connsiteY19" fmla="*/ 715109 h 1275163"/>
                    <a:gd name="connsiteX20" fmla="*/ 533034 w 1868208"/>
                    <a:gd name="connsiteY20" fmla="*/ 695431 h 1275163"/>
                    <a:gd name="connsiteX21" fmla="*/ 267901 w 1868208"/>
                    <a:gd name="connsiteY21" fmla="*/ 600011 h 1275163"/>
                    <a:gd name="connsiteX22" fmla="*/ 40205 w 1868208"/>
                    <a:gd name="connsiteY22" fmla="*/ 625587 h 1275163"/>
                    <a:gd name="connsiteX23" fmla="*/ 56923 w 1868208"/>
                    <a:gd name="connsiteY23" fmla="*/ 491765 h 1275163"/>
                    <a:gd name="connsiteX24" fmla="*/ 27642 w 1868208"/>
                    <a:gd name="connsiteY24" fmla="*/ 260968 h 1275163"/>
                    <a:gd name="connsiteX25" fmla="*/ 63746 w 1868208"/>
                    <a:gd name="connsiteY25" fmla="*/ 80370 h 1275163"/>
                    <a:gd name="connsiteX26" fmla="*/ 80617 w 1868208"/>
                    <a:gd name="connsiteY26" fmla="*/ 10774 h 1275163"/>
                    <a:gd name="connsiteX0" fmla="*/ 80617 w 1868208"/>
                    <a:gd name="connsiteY0" fmla="*/ 10774 h 1290185"/>
                    <a:gd name="connsiteX1" fmla="*/ 331101 w 1868208"/>
                    <a:gd name="connsiteY1" fmla="*/ 10459 h 1290185"/>
                    <a:gd name="connsiteX2" fmla="*/ 646427 w 1868208"/>
                    <a:gd name="connsiteY2" fmla="*/ 6200 h 1290185"/>
                    <a:gd name="connsiteX3" fmla="*/ 997308 w 1868208"/>
                    <a:gd name="connsiteY3" fmla="*/ 105260 h 1290185"/>
                    <a:gd name="connsiteX4" fmla="*/ 1226269 w 1868208"/>
                    <a:gd name="connsiteY4" fmla="*/ 206114 h 1290185"/>
                    <a:gd name="connsiteX5" fmla="*/ 1670045 w 1868208"/>
                    <a:gd name="connsiteY5" fmla="*/ 380852 h 1290185"/>
                    <a:gd name="connsiteX6" fmla="*/ 1852925 w 1868208"/>
                    <a:gd name="connsiteY6" fmla="*/ 464672 h 1290185"/>
                    <a:gd name="connsiteX7" fmla="*/ 1830065 w 1868208"/>
                    <a:gd name="connsiteY7" fmla="*/ 601832 h 1290185"/>
                    <a:gd name="connsiteX8" fmla="*/ 1607453 w 1868208"/>
                    <a:gd name="connsiteY8" fmla="*/ 599274 h 1290185"/>
                    <a:gd name="connsiteX9" fmla="*/ 1422371 w 1868208"/>
                    <a:gd name="connsiteY9" fmla="*/ 789030 h 1290185"/>
                    <a:gd name="connsiteX10" fmla="*/ 1601465 w 1868208"/>
                    <a:gd name="connsiteY10" fmla="*/ 914252 h 1290185"/>
                    <a:gd name="connsiteX11" fmla="*/ 1710458 w 1868208"/>
                    <a:gd name="connsiteY11" fmla="*/ 974319 h 1290185"/>
                    <a:gd name="connsiteX12" fmla="*/ 1638409 w 1868208"/>
                    <a:gd name="connsiteY12" fmla="*/ 1197581 h 1290185"/>
                    <a:gd name="connsiteX13" fmla="*/ 1285052 w 1868208"/>
                    <a:gd name="connsiteY13" fmla="*/ 1289916 h 1290185"/>
                    <a:gd name="connsiteX14" fmla="*/ 1102172 w 1868208"/>
                    <a:gd name="connsiteY14" fmla="*/ 1172810 h 1290185"/>
                    <a:gd name="connsiteX15" fmla="*/ 914193 w 1868208"/>
                    <a:gd name="connsiteY15" fmla="*/ 1245148 h 1290185"/>
                    <a:gd name="connsiteX16" fmla="*/ 852059 w 1868208"/>
                    <a:gd name="connsiteY16" fmla="*/ 971495 h 1290185"/>
                    <a:gd name="connsiteX17" fmla="*/ 861485 w 1868208"/>
                    <a:gd name="connsiteY17" fmla="*/ 871834 h 1290185"/>
                    <a:gd name="connsiteX18" fmla="*/ 899996 w 1868208"/>
                    <a:gd name="connsiteY18" fmla="*/ 742368 h 1290185"/>
                    <a:gd name="connsiteX19" fmla="*/ 798196 w 1868208"/>
                    <a:gd name="connsiteY19" fmla="*/ 715109 h 1290185"/>
                    <a:gd name="connsiteX20" fmla="*/ 533034 w 1868208"/>
                    <a:gd name="connsiteY20" fmla="*/ 695431 h 1290185"/>
                    <a:gd name="connsiteX21" fmla="*/ 267901 w 1868208"/>
                    <a:gd name="connsiteY21" fmla="*/ 600011 h 1290185"/>
                    <a:gd name="connsiteX22" fmla="*/ 40205 w 1868208"/>
                    <a:gd name="connsiteY22" fmla="*/ 625587 h 1290185"/>
                    <a:gd name="connsiteX23" fmla="*/ 56923 w 1868208"/>
                    <a:gd name="connsiteY23" fmla="*/ 491765 h 1290185"/>
                    <a:gd name="connsiteX24" fmla="*/ 27642 w 1868208"/>
                    <a:gd name="connsiteY24" fmla="*/ 260968 h 1290185"/>
                    <a:gd name="connsiteX25" fmla="*/ 63746 w 1868208"/>
                    <a:gd name="connsiteY25" fmla="*/ 80370 h 1290185"/>
                    <a:gd name="connsiteX26" fmla="*/ 80617 w 1868208"/>
                    <a:gd name="connsiteY26" fmla="*/ 10774 h 1290185"/>
                    <a:gd name="connsiteX0" fmla="*/ 80617 w 1868208"/>
                    <a:gd name="connsiteY0" fmla="*/ 10774 h 1311250"/>
                    <a:gd name="connsiteX1" fmla="*/ 331101 w 1868208"/>
                    <a:gd name="connsiteY1" fmla="*/ 10459 h 1311250"/>
                    <a:gd name="connsiteX2" fmla="*/ 646427 w 1868208"/>
                    <a:gd name="connsiteY2" fmla="*/ 6200 h 1311250"/>
                    <a:gd name="connsiteX3" fmla="*/ 997308 w 1868208"/>
                    <a:gd name="connsiteY3" fmla="*/ 105260 h 1311250"/>
                    <a:gd name="connsiteX4" fmla="*/ 1226269 w 1868208"/>
                    <a:gd name="connsiteY4" fmla="*/ 206114 h 1311250"/>
                    <a:gd name="connsiteX5" fmla="*/ 1670045 w 1868208"/>
                    <a:gd name="connsiteY5" fmla="*/ 380852 h 1311250"/>
                    <a:gd name="connsiteX6" fmla="*/ 1852925 w 1868208"/>
                    <a:gd name="connsiteY6" fmla="*/ 464672 h 1311250"/>
                    <a:gd name="connsiteX7" fmla="*/ 1830065 w 1868208"/>
                    <a:gd name="connsiteY7" fmla="*/ 601832 h 1311250"/>
                    <a:gd name="connsiteX8" fmla="*/ 1607453 w 1868208"/>
                    <a:gd name="connsiteY8" fmla="*/ 599274 h 1311250"/>
                    <a:gd name="connsiteX9" fmla="*/ 1422371 w 1868208"/>
                    <a:gd name="connsiteY9" fmla="*/ 789030 h 1311250"/>
                    <a:gd name="connsiteX10" fmla="*/ 1601465 w 1868208"/>
                    <a:gd name="connsiteY10" fmla="*/ 914252 h 1311250"/>
                    <a:gd name="connsiteX11" fmla="*/ 1710458 w 1868208"/>
                    <a:gd name="connsiteY11" fmla="*/ 974319 h 1311250"/>
                    <a:gd name="connsiteX12" fmla="*/ 1638409 w 1868208"/>
                    <a:gd name="connsiteY12" fmla="*/ 1197581 h 1311250"/>
                    <a:gd name="connsiteX13" fmla="*/ 1285052 w 1868208"/>
                    <a:gd name="connsiteY13" fmla="*/ 1289916 h 1311250"/>
                    <a:gd name="connsiteX14" fmla="*/ 1102172 w 1868208"/>
                    <a:gd name="connsiteY14" fmla="*/ 1172810 h 1311250"/>
                    <a:gd name="connsiteX15" fmla="*/ 914193 w 1868208"/>
                    <a:gd name="connsiteY15" fmla="*/ 1245148 h 1311250"/>
                    <a:gd name="connsiteX16" fmla="*/ 852059 w 1868208"/>
                    <a:gd name="connsiteY16" fmla="*/ 971495 h 1311250"/>
                    <a:gd name="connsiteX17" fmla="*/ 861485 w 1868208"/>
                    <a:gd name="connsiteY17" fmla="*/ 871834 h 1311250"/>
                    <a:gd name="connsiteX18" fmla="*/ 899996 w 1868208"/>
                    <a:gd name="connsiteY18" fmla="*/ 742368 h 1311250"/>
                    <a:gd name="connsiteX19" fmla="*/ 798196 w 1868208"/>
                    <a:gd name="connsiteY19" fmla="*/ 715109 h 1311250"/>
                    <a:gd name="connsiteX20" fmla="*/ 533034 w 1868208"/>
                    <a:gd name="connsiteY20" fmla="*/ 695431 h 1311250"/>
                    <a:gd name="connsiteX21" fmla="*/ 267901 w 1868208"/>
                    <a:gd name="connsiteY21" fmla="*/ 600011 h 1311250"/>
                    <a:gd name="connsiteX22" fmla="*/ 40205 w 1868208"/>
                    <a:gd name="connsiteY22" fmla="*/ 625587 h 1311250"/>
                    <a:gd name="connsiteX23" fmla="*/ 56923 w 1868208"/>
                    <a:gd name="connsiteY23" fmla="*/ 491765 h 1311250"/>
                    <a:gd name="connsiteX24" fmla="*/ 27642 w 1868208"/>
                    <a:gd name="connsiteY24" fmla="*/ 260968 h 1311250"/>
                    <a:gd name="connsiteX25" fmla="*/ 63746 w 1868208"/>
                    <a:gd name="connsiteY25" fmla="*/ 80370 h 1311250"/>
                    <a:gd name="connsiteX26" fmla="*/ 80617 w 1868208"/>
                    <a:gd name="connsiteY26" fmla="*/ 10774 h 1311250"/>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601465 w 1868208"/>
                    <a:gd name="connsiteY10" fmla="*/ 914252 h 1291214"/>
                    <a:gd name="connsiteX11" fmla="*/ 1710458 w 1868208"/>
                    <a:gd name="connsiteY11" fmla="*/ 974319 h 1291214"/>
                    <a:gd name="connsiteX12" fmla="*/ 1638409 w 1868208"/>
                    <a:gd name="connsiteY12" fmla="*/ 1197581 h 1291214"/>
                    <a:gd name="connsiteX13" fmla="*/ 1285052 w 1868208"/>
                    <a:gd name="connsiteY13" fmla="*/ 1289916 h 1291214"/>
                    <a:gd name="connsiteX14" fmla="*/ 1102172 w 1868208"/>
                    <a:gd name="connsiteY14" fmla="*/ 1172810 h 1291214"/>
                    <a:gd name="connsiteX15" fmla="*/ 914193 w 1868208"/>
                    <a:gd name="connsiteY15" fmla="*/ 1245148 h 1291214"/>
                    <a:gd name="connsiteX16" fmla="*/ 852059 w 1868208"/>
                    <a:gd name="connsiteY16" fmla="*/ 971495 h 1291214"/>
                    <a:gd name="connsiteX17" fmla="*/ 861485 w 1868208"/>
                    <a:gd name="connsiteY17" fmla="*/ 871834 h 1291214"/>
                    <a:gd name="connsiteX18" fmla="*/ 899996 w 1868208"/>
                    <a:gd name="connsiteY18" fmla="*/ 742368 h 1291214"/>
                    <a:gd name="connsiteX19" fmla="*/ 798196 w 1868208"/>
                    <a:gd name="connsiteY19" fmla="*/ 715109 h 1291214"/>
                    <a:gd name="connsiteX20" fmla="*/ 533034 w 1868208"/>
                    <a:gd name="connsiteY20" fmla="*/ 695431 h 1291214"/>
                    <a:gd name="connsiteX21" fmla="*/ 267901 w 1868208"/>
                    <a:gd name="connsiteY21" fmla="*/ 600011 h 1291214"/>
                    <a:gd name="connsiteX22" fmla="*/ 40205 w 1868208"/>
                    <a:gd name="connsiteY22" fmla="*/ 625587 h 1291214"/>
                    <a:gd name="connsiteX23" fmla="*/ 56923 w 1868208"/>
                    <a:gd name="connsiteY23" fmla="*/ 491765 h 1291214"/>
                    <a:gd name="connsiteX24" fmla="*/ 27642 w 1868208"/>
                    <a:gd name="connsiteY24" fmla="*/ 260968 h 1291214"/>
                    <a:gd name="connsiteX25" fmla="*/ 63746 w 1868208"/>
                    <a:gd name="connsiteY25" fmla="*/ 80370 h 1291214"/>
                    <a:gd name="connsiteX26" fmla="*/ 80617 w 1868208"/>
                    <a:gd name="connsiteY26"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385744 w 1868208"/>
                    <a:gd name="connsiteY9" fmla="*/ 855973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385744 w 1868208"/>
                    <a:gd name="connsiteY9" fmla="*/ 855973 h 1291214"/>
                    <a:gd name="connsiteX10" fmla="*/ 1521991 w 1868208"/>
                    <a:gd name="connsiteY10" fmla="*/ 873986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09955 w 1868208"/>
                    <a:gd name="connsiteY9" fmla="*/ 686115 h 1291214"/>
                    <a:gd name="connsiteX10" fmla="*/ 1385744 w 1868208"/>
                    <a:gd name="connsiteY10" fmla="*/ 855973 h 1291214"/>
                    <a:gd name="connsiteX11" fmla="*/ 1521991 w 1868208"/>
                    <a:gd name="connsiteY11" fmla="*/ 873986 h 1291214"/>
                    <a:gd name="connsiteX12" fmla="*/ 1601465 w 1868208"/>
                    <a:gd name="connsiteY12" fmla="*/ 914252 h 1291214"/>
                    <a:gd name="connsiteX13" fmla="*/ 1710458 w 1868208"/>
                    <a:gd name="connsiteY13" fmla="*/ 974319 h 1291214"/>
                    <a:gd name="connsiteX14" fmla="*/ 1638409 w 1868208"/>
                    <a:gd name="connsiteY14" fmla="*/ 1197581 h 1291214"/>
                    <a:gd name="connsiteX15" fmla="*/ 1285052 w 1868208"/>
                    <a:gd name="connsiteY15" fmla="*/ 1289916 h 1291214"/>
                    <a:gd name="connsiteX16" fmla="*/ 1102172 w 1868208"/>
                    <a:gd name="connsiteY16" fmla="*/ 1172810 h 1291214"/>
                    <a:gd name="connsiteX17" fmla="*/ 914193 w 1868208"/>
                    <a:gd name="connsiteY17" fmla="*/ 1245148 h 1291214"/>
                    <a:gd name="connsiteX18" fmla="*/ 852059 w 1868208"/>
                    <a:gd name="connsiteY18" fmla="*/ 971495 h 1291214"/>
                    <a:gd name="connsiteX19" fmla="*/ 861485 w 1868208"/>
                    <a:gd name="connsiteY19" fmla="*/ 871834 h 1291214"/>
                    <a:gd name="connsiteX20" fmla="*/ 899996 w 1868208"/>
                    <a:gd name="connsiteY20" fmla="*/ 742368 h 1291214"/>
                    <a:gd name="connsiteX21" fmla="*/ 798196 w 1868208"/>
                    <a:gd name="connsiteY21" fmla="*/ 715109 h 1291214"/>
                    <a:gd name="connsiteX22" fmla="*/ 533034 w 1868208"/>
                    <a:gd name="connsiteY22" fmla="*/ 695431 h 1291214"/>
                    <a:gd name="connsiteX23" fmla="*/ 267901 w 1868208"/>
                    <a:gd name="connsiteY23" fmla="*/ 600011 h 1291214"/>
                    <a:gd name="connsiteX24" fmla="*/ 40205 w 1868208"/>
                    <a:gd name="connsiteY24" fmla="*/ 625587 h 1291214"/>
                    <a:gd name="connsiteX25" fmla="*/ 56923 w 1868208"/>
                    <a:gd name="connsiteY25" fmla="*/ 491765 h 1291214"/>
                    <a:gd name="connsiteX26" fmla="*/ 27642 w 1868208"/>
                    <a:gd name="connsiteY26" fmla="*/ 260968 h 1291214"/>
                    <a:gd name="connsiteX27" fmla="*/ 63746 w 1868208"/>
                    <a:gd name="connsiteY27" fmla="*/ 80370 h 1291214"/>
                    <a:gd name="connsiteX28" fmla="*/ 80617 w 1868208"/>
                    <a:gd name="connsiteY28"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09955 w 1868208"/>
                    <a:gd name="connsiteY9" fmla="*/ 686115 h 1291214"/>
                    <a:gd name="connsiteX10" fmla="*/ 1385744 w 1868208"/>
                    <a:gd name="connsiteY10" fmla="*/ 855973 h 1291214"/>
                    <a:gd name="connsiteX11" fmla="*/ 1521991 w 1868208"/>
                    <a:gd name="connsiteY11" fmla="*/ 873986 h 1291214"/>
                    <a:gd name="connsiteX12" fmla="*/ 1601465 w 1868208"/>
                    <a:gd name="connsiteY12" fmla="*/ 914252 h 1291214"/>
                    <a:gd name="connsiteX13" fmla="*/ 1710458 w 1868208"/>
                    <a:gd name="connsiteY13" fmla="*/ 974319 h 1291214"/>
                    <a:gd name="connsiteX14" fmla="*/ 1638409 w 1868208"/>
                    <a:gd name="connsiteY14" fmla="*/ 1197581 h 1291214"/>
                    <a:gd name="connsiteX15" fmla="*/ 1285052 w 1868208"/>
                    <a:gd name="connsiteY15" fmla="*/ 1289916 h 1291214"/>
                    <a:gd name="connsiteX16" fmla="*/ 1102172 w 1868208"/>
                    <a:gd name="connsiteY16" fmla="*/ 1172810 h 1291214"/>
                    <a:gd name="connsiteX17" fmla="*/ 914193 w 1868208"/>
                    <a:gd name="connsiteY17" fmla="*/ 1245148 h 1291214"/>
                    <a:gd name="connsiteX18" fmla="*/ 852059 w 1868208"/>
                    <a:gd name="connsiteY18" fmla="*/ 971495 h 1291214"/>
                    <a:gd name="connsiteX19" fmla="*/ 861485 w 1868208"/>
                    <a:gd name="connsiteY19" fmla="*/ 871834 h 1291214"/>
                    <a:gd name="connsiteX20" fmla="*/ 899996 w 1868208"/>
                    <a:gd name="connsiteY20" fmla="*/ 742368 h 1291214"/>
                    <a:gd name="connsiteX21" fmla="*/ 798196 w 1868208"/>
                    <a:gd name="connsiteY21" fmla="*/ 715109 h 1291214"/>
                    <a:gd name="connsiteX22" fmla="*/ 533034 w 1868208"/>
                    <a:gd name="connsiteY22" fmla="*/ 695431 h 1291214"/>
                    <a:gd name="connsiteX23" fmla="*/ 267901 w 1868208"/>
                    <a:gd name="connsiteY23" fmla="*/ 600011 h 1291214"/>
                    <a:gd name="connsiteX24" fmla="*/ 40205 w 1868208"/>
                    <a:gd name="connsiteY24" fmla="*/ 625587 h 1291214"/>
                    <a:gd name="connsiteX25" fmla="*/ 56923 w 1868208"/>
                    <a:gd name="connsiteY25" fmla="*/ 491765 h 1291214"/>
                    <a:gd name="connsiteX26" fmla="*/ 27642 w 1868208"/>
                    <a:gd name="connsiteY26" fmla="*/ 260968 h 1291214"/>
                    <a:gd name="connsiteX27" fmla="*/ 63746 w 1868208"/>
                    <a:gd name="connsiteY27" fmla="*/ 80370 h 1291214"/>
                    <a:gd name="connsiteX28" fmla="*/ 80617 w 1868208"/>
                    <a:gd name="connsiteY28"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09955 w 1868208"/>
                    <a:gd name="connsiteY9" fmla="*/ 686115 h 1291214"/>
                    <a:gd name="connsiteX10" fmla="*/ 1385744 w 1868208"/>
                    <a:gd name="connsiteY10" fmla="*/ 855973 h 1291214"/>
                    <a:gd name="connsiteX11" fmla="*/ 1521991 w 1868208"/>
                    <a:gd name="connsiteY11" fmla="*/ 873986 h 1291214"/>
                    <a:gd name="connsiteX12" fmla="*/ 1601465 w 1868208"/>
                    <a:gd name="connsiteY12" fmla="*/ 914252 h 1291214"/>
                    <a:gd name="connsiteX13" fmla="*/ 1710458 w 1868208"/>
                    <a:gd name="connsiteY13" fmla="*/ 974319 h 1291214"/>
                    <a:gd name="connsiteX14" fmla="*/ 1638409 w 1868208"/>
                    <a:gd name="connsiteY14" fmla="*/ 1197581 h 1291214"/>
                    <a:gd name="connsiteX15" fmla="*/ 1285052 w 1868208"/>
                    <a:gd name="connsiteY15" fmla="*/ 1289916 h 1291214"/>
                    <a:gd name="connsiteX16" fmla="*/ 1102172 w 1868208"/>
                    <a:gd name="connsiteY16" fmla="*/ 1172810 h 1291214"/>
                    <a:gd name="connsiteX17" fmla="*/ 914193 w 1868208"/>
                    <a:gd name="connsiteY17" fmla="*/ 1245148 h 1291214"/>
                    <a:gd name="connsiteX18" fmla="*/ 852059 w 1868208"/>
                    <a:gd name="connsiteY18" fmla="*/ 971495 h 1291214"/>
                    <a:gd name="connsiteX19" fmla="*/ 861485 w 1868208"/>
                    <a:gd name="connsiteY19" fmla="*/ 871834 h 1291214"/>
                    <a:gd name="connsiteX20" fmla="*/ 899996 w 1868208"/>
                    <a:gd name="connsiteY20" fmla="*/ 742368 h 1291214"/>
                    <a:gd name="connsiteX21" fmla="*/ 798196 w 1868208"/>
                    <a:gd name="connsiteY21" fmla="*/ 715109 h 1291214"/>
                    <a:gd name="connsiteX22" fmla="*/ 533034 w 1868208"/>
                    <a:gd name="connsiteY22" fmla="*/ 695431 h 1291214"/>
                    <a:gd name="connsiteX23" fmla="*/ 267901 w 1868208"/>
                    <a:gd name="connsiteY23" fmla="*/ 600011 h 1291214"/>
                    <a:gd name="connsiteX24" fmla="*/ 40205 w 1868208"/>
                    <a:gd name="connsiteY24" fmla="*/ 625587 h 1291214"/>
                    <a:gd name="connsiteX25" fmla="*/ 56923 w 1868208"/>
                    <a:gd name="connsiteY25" fmla="*/ 491765 h 1291214"/>
                    <a:gd name="connsiteX26" fmla="*/ 27642 w 1868208"/>
                    <a:gd name="connsiteY26" fmla="*/ 260968 h 1291214"/>
                    <a:gd name="connsiteX27" fmla="*/ 63746 w 1868208"/>
                    <a:gd name="connsiteY27" fmla="*/ 80370 h 1291214"/>
                    <a:gd name="connsiteX28" fmla="*/ 80617 w 1868208"/>
                    <a:gd name="connsiteY28"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385744 w 1869742"/>
                    <a:gd name="connsiteY10" fmla="*/ 855973 h 1291214"/>
                    <a:gd name="connsiteX11" fmla="*/ 1521991 w 1869742"/>
                    <a:gd name="connsiteY11" fmla="*/ 873986 h 1291214"/>
                    <a:gd name="connsiteX12" fmla="*/ 1601465 w 1869742"/>
                    <a:gd name="connsiteY12" fmla="*/ 914252 h 1291214"/>
                    <a:gd name="connsiteX13" fmla="*/ 1710458 w 1869742"/>
                    <a:gd name="connsiteY13" fmla="*/ 974319 h 1291214"/>
                    <a:gd name="connsiteX14" fmla="*/ 1638409 w 1869742"/>
                    <a:gd name="connsiteY14" fmla="*/ 1197581 h 1291214"/>
                    <a:gd name="connsiteX15" fmla="*/ 1285052 w 1869742"/>
                    <a:gd name="connsiteY15" fmla="*/ 1289916 h 1291214"/>
                    <a:gd name="connsiteX16" fmla="*/ 1102172 w 1869742"/>
                    <a:gd name="connsiteY16" fmla="*/ 1172810 h 1291214"/>
                    <a:gd name="connsiteX17" fmla="*/ 914193 w 1869742"/>
                    <a:gd name="connsiteY17" fmla="*/ 1245148 h 1291214"/>
                    <a:gd name="connsiteX18" fmla="*/ 852059 w 1869742"/>
                    <a:gd name="connsiteY18" fmla="*/ 971495 h 1291214"/>
                    <a:gd name="connsiteX19" fmla="*/ 861485 w 1869742"/>
                    <a:gd name="connsiteY19" fmla="*/ 871834 h 1291214"/>
                    <a:gd name="connsiteX20" fmla="*/ 899996 w 1869742"/>
                    <a:gd name="connsiteY20" fmla="*/ 742368 h 1291214"/>
                    <a:gd name="connsiteX21" fmla="*/ 798196 w 1869742"/>
                    <a:gd name="connsiteY21" fmla="*/ 715109 h 1291214"/>
                    <a:gd name="connsiteX22" fmla="*/ 533034 w 1869742"/>
                    <a:gd name="connsiteY22" fmla="*/ 695431 h 1291214"/>
                    <a:gd name="connsiteX23" fmla="*/ 267901 w 1869742"/>
                    <a:gd name="connsiteY23" fmla="*/ 600011 h 1291214"/>
                    <a:gd name="connsiteX24" fmla="*/ 40205 w 1869742"/>
                    <a:gd name="connsiteY24" fmla="*/ 625587 h 1291214"/>
                    <a:gd name="connsiteX25" fmla="*/ 56923 w 1869742"/>
                    <a:gd name="connsiteY25" fmla="*/ 491765 h 1291214"/>
                    <a:gd name="connsiteX26" fmla="*/ 27642 w 1869742"/>
                    <a:gd name="connsiteY26" fmla="*/ 260968 h 1291214"/>
                    <a:gd name="connsiteX27" fmla="*/ 63746 w 1869742"/>
                    <a:gd name="connsiteY27" fmla="*/ 80370 h 1291214"/>
                    <a:gd name="connsiteX28" fmla="*/ 80617 w 1869742"/>
                    <a:gd name="connsiteY28"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422883 w 1869742"/>
                    <a:gd name="connsiteY10" fmla="*/ 778971 h 1291214"/>
                    <a:gd name="connsiteX11" fmla="*/ 1385744 w 1869742"/>
                    <a:gd name="connsiteY11" fmla="*/ 855973 h 1291214"/>
                    <a:gd name="connsiteX12" fmla="*/ 1521991 w 1869742"/>
                    <a:gd name="connsiteY12" fmla="*/ 873986 h 1291214"/>
                    <a:gd name="connsiteX13" fmla="*/ 1601465 w 1869742"/>
                    <a:gd name="connsiteY13" fmla="*/ 914252 h 1291214"/>
                    <a:gd name="connsiteX14" fmla="*/ 1710458 w 1869742"/>
                    <a:gd name="connsiteY14" fmla="*/ 974319 h 1291214"/>
                    <a:gd name="connsiteX15" fmla="*/ 1638409 w 1869742"/>
                    <a:gd name="connsiteY15" fmla="*/ 1197581 h 1291214"/>
                    <a:gd name="connsiteX16" fmla="*/ 1285052 w 1869742"/>
                    <a:gd name="connsiteY16" fmla="*/ 1289916 h 1291214"/>
                    <a:gd name="connsiteX17" fmla="*/ 1102172 w 1869742"/>
                    <a:gd name="connsiteY17" fmla="*/ 1172810 h 1291214"/>
                    <a:gd name="connsiteX18" fmla="*/ 914193 w 1869742"/>
                    <a:gd name="connsiteY18" fmla="*/ 1245148 h 1291214"/>
                    <a:gd name="connsiteX19" fmla="*/ 852059 w 1869742"/>
                    <a:gd name="connsiteY19" fmla="*/ 971495 h 1291214"/>
                    <a:gd name="connsiteX20" fmla="*/ 861485 w 1869742"/>
                    <a:gd name="connsiteY20" fmla="*/ 871834 h 1291214"/>
                    <a:gd name="connsiteX21" fmla="*/ 899996 w 1869742"/>
                    <a:gd name="connsiteY21" fmla="*/ 742368 h 1291214"/>
                    <a:gd name="connsiteX22" fmla="*/ 798196 w 1869742"/>
                    <a:gd name="connsiteY22" fmla="*/ 715109 h 1291214"/>
                    <a:gd name="connsiteX23" fmla="*/ 533034 w 1869742"/>
                    <a:gd name="connsiteY23" fmla="*/ 695431 h 1291214"/>
                    <a:gd name="connsiteX24" fmla="*/ 267901 w 1869742"/>
                    <a:gd name="connsiteY24" fmla="*/ 600011 h 1291214"/>
                    <a:gd name="connsiteX25" fmla="*/ 40205 w 1869742"/>
                    <a:gd name="connsiteY25" fmla="*/ 625587 h 1291214"/>
                    <a:gd name="connsiteX26" fmla="*/ 56923 w 1869742"/>
                    <a:gd name="connsiteY26" fmla="*/ 491765 h 1291214"/>
                    <a:gd name="connsiteX27" fmla="*/ 27642 w 1869742"/>
                    <a:gd name="connsiteY27" fmla="*/ 260968 h 1291214"/>
                    <a:gd name="connsiteX28" fmla="*/ 63746 w 1869742"/>
                    <a:gd name="connsiteY28" fmla="*/ 80370 h 1291214"/>
                    <a:gd name="connsiteX29" fmla="*/ 80617 w 1869742"/>
                    <a:gd name="connsiteY29"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422883 w 1869742"/>
                    <a:gd name="connsiteY10" fmla="*/ 778971 h 1291214"/>
                    <a:gd name="connsiteX11" fmla="*/ 1385744 w 1869742"/>
                    <a:gd name="connsiteY11" fmla="*/ 855973 h 1291214"/>
                    <a:gd name="connsiteX12" fmla="*/ 1521991 w 1869742"/>
                    <a:gd name="connsiteY12" fmla="*/ 873986 h 1291214"/>
                    <a:gd name="connsiteX13" fmla="*/ 1601465 w 1869742"/>
                    <a:gd name="connsiteY13" fmla="*/ 914252 h 1291214"/>
                    <a:gd name="connsiteX14" fmla="*/ 1710458 w 1869742"/>
                    <a:gd name="connsiteY14" fmla="*/ 974319 h 1291214"/>
                    <a:gd name="connsiteX15" fmla="*/ 1638409 w 1869742"/>
                    <a:gd name="connsiteY15" fmla="*/ 1197581 h 1291214"/>
                    <a:gd name="connsiteX16" fmla="*/ 1285052 w 1869742"/>
                    <a:gd name="connsiteY16" fmla="*/ 1289916 h 1291214"/>
                    <a:gd name="connsiteX17" fmla="*/ 1102172 w 1869742"/>
                    <a:gd name="connsiteY17" fmla="*/ 1172810 h 1291214"/>
                    <a:gd name="connsiteX18" fmla="*/ 914193 w 1869742"/>
                    <a:gd name="connsiteY18" fmla="*/ 1245148 h 1291214"/>
                    <a:gd name="connsiteX19" fmla="*/ 852059 w 1869742"/>
                    <a:gd name="connsiteY19" fmla="*/ 971495 h 1291214"/>
                    <a:gd name="connsiteX20" fmla="*/ 861485 w 1869742"/>
                    <a:gd name="connsiteY20" fmla="*/ 871834 h 1291214"/>
                    <a:gd name="connsiteX21" fmla="*/ 899996 w 1869742"/>
                    <a:gd name="connsiteY21" fmla="*/ 742368 h 1291214"/>
                    <a:gd name="connsiteX22" fmla="*/ 798196 w 1869742"/>
                    <a:gd name="connsiteY22" fmla="*/ 715109 h 1291214"/>
                    <a:gd name="connsiteX23" fmla="*/ 533034 w 1869742"/>
                    <a:gd name="connsiteY23" fmla="*/ 695431 h 1291214"/>
                    <a:gd name="connsiteX24" fmla="*/ 267901 w 1869742"/>
                    <a:gd name="connsiteY24" fmla="*/ 600011 h 1291214"/>
                    <a:gd name="connsiteX25" fmla="*/ 40205 w 1869742"/>
                    <a:gd name="connsiteY25" fmla="*/ 625587 h 1291214"/>
                    <a:gd name="connsiteX26" fmla="*/ 56923 w 1869742"/>
                    <a:gd name="connsiteY26" fmla="*/ 491765 h 1291214"/>
                    <a:gd name="connsiteX27" fmla="*/ 27642 w 1869742"/>
                    <a:gd name="connsiteY27" fmla="*/ 260968 h 1291214"/>
                    <a:gd name="connsiteX28" fmla="*/ 63746 w 1869742"/>
                    <a:gd name="connsiteY28" fmla="*/ 80370 h 1291214"/>
                    <a:gd name="connsiteX29" fmla="*/ 80617 w 1869742"/>
                    <a:gd name="connsiteY29"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422883 w 1869742"/>
                    <a:gd name="connsiteY10" fmla="*/ 778971 h 1291214"/>
                    <a:gd name="connsiteX11" fmla="*/ 1385744 w 1869742"/>
                    <a:gd name="connsiteY11" fmla="*/ 855973 h 1291214"/>
                    <a:gd name="connsiteX12" fmla="*/ 1521991 w 1869742"/>
                    <a:gd name="connsiteY12" fmla="*/ 873986 h 1291214"/>
                    <a:gd name="connsiteX13" fmla="*/ 1601465 w 1869742"/>
                    <a:gd name="connsiteY13" fmla="*/ 914252 h 1291214"/>
                    <a:gd name="connsiteX14" fmla="*/ 1710458 w 1869742"/>
                    <a:gd name="connsiteY14" fmla="*/ 974319 h 1291214"/>
                    <a:gd name="connsiteX15" fmla="*/ 1638409 w 1869742"/>
                    <a:gd name="connsiteY15" fmla="*/ 1197581 h 1291214"/>
                    <a:gd name="connsiteX16" fmla="*/ 1285052 w 1869742"/>
                    <a:gd name="connsiteY16" fmla="*/ 1289916 h 1291214"/>
                    <a:gd name="connsiteX17" fmla="*/ 1102172 w 1869742"/>
                    <a:gd name="connsiteY17" fmla="*/ 1172810 h 1291214"/>
                    <a:gd name="connsiteX18" fmla="*/ 914193 w 1869742"/>
                    <a:gd name="connsiteY18" fmla="*/ 1245148 h 1291214"/>
                    <a:gd name="connsiteX19" fmla="*/ 852059 w 1869742"/>
                    <a:gd name="connsiteY19" fmla="*/ 971495 h 1291214"/>
                    <a:gd name="connsiteX20" fmla="*/ 861485 w 1869742"/>
                    <a:gd name="connsiteY20" fmla="*/ 871834 h 1291214"/>
                    <a:gd name="connsiteX21" fmla="*/ 899996 w 1869742"/>
                    <a:gd name="connsiteY21" fmla="*/ 742368 h 1291214"/>
                    <a:gd name="connsiteX22" fmla="*/ 798196 w 1869742"/>
                    <a:gd name="connsiteY22" fmla="*/ 715109 h 1291214"/>
                    <a:gd name="connsiteX23" fmla="*/ 533034 w 1869742"/>
                    <a:gd name="connsiteY23" fmla="*/ 695431 h 1291214"/>
                    <a:gd name="connsiteX24" fmla="*/ 267901 w 1869742"/>
                    <a:gd name="connsiteY24" fmla="*/ 600011 h 1291214"/>
                    <a:gd name="connsiteX25" fmla="*/ 40205 w 1869742"/>
                    <a:gd name="connsiteY25" fmla="*/ 625587 h 1291214"/>
                    <a:gd name="connsiteX26" fmla="*/ 56923 w 1869742"/>
                    <a:gd name="connsiteY26" fmla="*/ 491765 h 1291214"/>
                    <a:gd name="connsiteX27" fmla="*/ 27642 w 1869742"/>
                    <a:gd name="connsiteY27" fmla="*/ 260968 h 1291214"/>
                    <a:gd name="connsiteX28" fmla="*/ 63746 w 1869742"/>
                    <a:gd name="connsiteY28" fmla="*/ 80370 h 1291214"/>
                    <a:gd name="connsiteX29" fmla="*/ 80617 w 1869742"/>
                    <a:gd name="connsiteY29" fmla="*/ 10774 h 129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9742" h="1291214">
                      <a:moveTo>
                        <a:pt x="80617" y="10774"/>
                      </a:moveTo>
                      <a:cubicBezTo>
                        <a:pt x="144566" y="31514"/>
                        <a:pt x="236799" y="11221"/>
                        <a:pt x="331101" y="10459"/>
                      </a:cubicBezTo>
                      <a:cubicBezTo>
                        <a:pt x="425403" y="9697"/>
                        <a:pt x="535393" y="-9600"/>
                        <a:pt x="646427" y="6200"/>
                      </a:cubicBezTo>
                      <a:cubicBezTo>
                        <a:pt x="757461" y="22000"/>
                        <a:pt x="900668" y="71941"/>
                        <a:pt x="997308" y="105260"/>
                      </a:cubicBezTo>
                      <a:cubicBezTo>
                        <a:pt x="1093948" y="138579"/>
                        <a:pt x="1114146" y="160182"/>
                        <a:pt x="1226269" y="206114"/>
                      </a:cubicBezTo>
                      <a:cubicBezTo>
                        <a:pt x="1338392" y="252046"/>
                        <a:pt x="1565602" y="337759"/>
                        <a:pt x="1670045" y="380852"/>
                      </a:cubicBezTo>
                      <a:cubicBezTo>
                        <a:pt x="1774488" y="423945"/>
                        <a:pt x="1826255" y="427842"/>
                        <a:pt x="1852925" y="464672"/>
                      </a:cubicBezTo>
                      <a:cubicBezTo>
                        <a:pt x="1879595" y="501502"/>
                        <a:pt x="1876363" y="575799"/>
                        <a:pt x="1830065" y="601832"/>
                      </a:cubicBezTo>
                      <a:cubicBezTo>
                        <a:pt x="1783767" y="627865"/>
                        <a:pt x="1617144" y="550676"/>
                        <a:pt x="1575135" y="620869"/>
                      </a:cubicBezTo>
                      <a:cubicBezTo>
                        <a:pt x="1533126" y="691062"/>
                        <a:pt x="1443948" y="659405"/>
                        <a:pt x="1409955" y="686115"/>
                      </a:cubicBezTo>
                      <a:cubicBezTo>
                        <a:pt x="1375962" y="712825"/>
                        <a:pt x="1385982" y="750661"/>
                        <a:pt x="1422883" y="778971"/>
                      </a:cubicBezTo>
                      <a:cubicBezTo>
                        <a:pt x="1408076" y="807281"/>
                        <a:pt x="1369226" y="840137"/>
                        <a:pt x="1385744" y="855973"/>
                      </a:cubicBezTo>
                      <a:cubicBezTo>
                        <a:pt x="1402262" y="871809"/>
                        <a:pt x="1496450" y="930856"/>
                        <a:pt x="1521991" y="873986"/>
                      </a:cubicBezTo>
                      <a:cubicBezTo>
                        <a:pt x="1551840" y="894856"/>
                        <a:pt x="1570054" y="897530"/>
                        <a:pt x="1601465" y="914252"/>
                      </a:cubicBezTo>
                      <a:cubicBezTo>
                        <a:pt x="1632876" y="930974"/>
                        <a:pt x="1704301" y="927098"/>
                        <a:pt x="1710458" y="974319"/>
                      </a:cubicBezTo>
                      <a:cubicBezTo>
                        <a:pt x="1716615" y="1021541"/>
                        <a:pt x="1709310" y="1144982"/>
                        <a:pt x="1638409" y="1197581"/>
                      </a:cubicBezTo>
                      <a:cubicBezTo>
                        <a:pt x="1567508" y="1250180"/>
                        <a:pt x="1370116" y="1274610"/>
                        <a:pt x="1285052" y="1289916"/>
                      </a:cubicBezTo>
                      <a:cubicBezTo>
                        <a:pt x="1199988" y="1305222"/>
                        <a:pt x="1163982" y="1180271"/>
                        <a:pt x="1102172" y="1172810"/>
                      </a:cubicBezTo>
                      <a:cubicBezTo>
                        <a:pt x="1040362" y="1165349"/>
                        <a:pt x="955879" y="1278701"/>
                        <a:pt x="914193" y="1245148"/>
                      </a:cubicBezTo>
                      <a:cubicBezTo>
                        <a:pt x="872507" y="1211595"/>
                        <a:pt x="860844" y="1033714"/>
                        <a:pt x="852059" y="971495"/>
                      </a:cubicBezTo>
                      <a:cubicBezTo>
                        <a:pt x="843274" y="909276"/>
                        <a:pt x="853496" y="910022"/>
                        <a:pt x="861485" y="871834"/>
                      </a:cubicBezTo>
                      <a:cubicBezTo>
                        <a:pt x="869474" y="833646"/>
                        <a:pt x="910544" y="768489"/>
                        <a:pt x="899996" y="742368"/>
                      </a:cubicBezTo>
                      <a:cubicBezTo>
                        <a:pt x="889448" y="716247"/>
                        <a:pt x="859356" y="722932"/>
                        <a:pt x="798196" y="715109"/>
                      </a:cubicBezTo>
                      <a:cubicBezTo>
                        <a:pt x="737036" y="707286"/>
                        <a:pt x="574017" y="667107"/>
                        <a:pt x="533034" y="695431"/>
                      </a:cubicBezTo>
                      <a:cubicBezTo>
                        <a:pt x="492051" y="723755"/>
                        <a:pt x="350039" y="611652"/>
                        <a:pt x="267901" y="600011"/>
                      </a:cubicBezTo>
                      <a:cubicBezTo>
                        <a:pt x="185763" y="588370"/>
                        <a:pt x="75368" y="643628"/>
                        <a:pt x="40205" y="625587"/>
                      </a:cubicBezTo>
                      <a:cubicBezTo>
                        <a:pt x="5042" y="607546"/>
                        <a:pt x="55067" y="548576"/>
                        <a:pt x="56923" y="491765"/>
                      </a:cubicBezTo>
                      <a:cubicBezTo>
                        <a:pt x="-42482" y="445751"/>
                        <a:pt x="16092" y="337452"/>
                        <a:pt x="27642" y="260968"/>
                      </a:cubicBezTo>
                      <a:cubicBezTo>
                        <a:pt x="42338" y="177657"/>
                        <a:pt x="54917" y="122069"/>
                        <a:pt x="63746" y="80370"/>
                      </a:cubicBezTo>
                      <a:cubicBezTo>
                        <a:pt x="72575" y="38671"/>
                        <a:pt x="16668" y="-9966"/>
                        <a:pt x="80617" y="10774"/>
                      </a:cubicBezTo>
                      <a:close/>
                    </a:path>
                  </a:pathLst>
                </a:custGeom>
                <a:noFill/>
                <a:ln w="254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sp>
            <p:nvSpPr>
              <p:cNvPr id="146" name="正方形/長方形 145"/>
              <p:cNvSpPr/>
              <p:nvPr/>
            </p:nvSpPr>
            <p:spPr>
              <a:xfrm>
                <a:off x="307869" y="1548648"/>
                <a:ext cx="1011708" cy="201695"/>
              </a:xfrm>
              <a:prstGeom prst="rect">
                <a:avLst/>
              </a:prstGeom>
              <a:solidFill>
                <a:schemeClr val="bg1"/>
              </a:solidFill>
              <a:ln w="6350">
                <a:solidFill>
                  <a:schemeClr val="tx1"/>
                </a:solidFill>
              </a:ln>
            </p:spPr>
            <p:txBody>
              <a:bodyPr wrap="square" lIns="0" tIns="0" rIns="0" bIns="0" anchor="ctr" anchorCtr="0">
                <a:noAutofit/>
              </a:bodyPr>
              <a:lstStyle/>
              <a:p>
                <a:pPr algn="ctr">
                  <a:lnSpc>
                    <a:spcPts val="1100"/>
                  </a:lnSpc>
                  <a:spcAft>
                    <a:spcPts val="0"/>
                  </a:spcAft>
                </a:pPr>
                <a:r>
                  <a:rPr lang="ja-JP" sz="800" kern="1200" dirty="0">
                    <a:solidFill>
                      <a:srgbClr val="000000"/>
                    </a:solidFill>
                    <a:effectLst/>
                    <a:latin typeface="Century" panose="02040604050505020304" pitchFamily="18" charset="0"/>
                    <a:ea typeface="Meiryo UI" panose="020B0604030504040204" pitchFamily="50" charset="-128"/>
                    <a:cs typeface="Times New Roman" panose="02020603050405020304" pitchFamily="18" charset="0"/>
                  </a:rPr>
                  <a:t>道路の重点整備</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7" name="正方形/長方形 146"/>
              <p:cNvSpPr/>
              <p:nvPr/>
            </p:nvSpPr>
            <p:spPr>
              <a:xfrm>
                <a:off x="1986104" y="311264"/>
                <a:ext cx="669515" cy="198498"/>
              </a:xfrm>
              <a:prstGeom prst="rect">
                <a:avLst/>
              </a:prstGeom>
              <a:solidFill>
                <a:schemeClr val="bg1"/>
              </a:solidFill>
              <a:ln w="6350">
                <a:solidFill>
                  <a:schemeClr val="tx1"/>
                </a:solidFill>
              </a:ln>
            </p:spPr>
            <p:txBody>
              <a:bodyPr wrap="square" lIns="0" tIns="0" rIns="0" bIns="0" anchor="ctr" anchorCtr="0">
                <a:noAutofit/>
              </a:bodyPr>
              <a:lstStyle/>
              <a:p>
                <a:pPr algn="ctr">
                  <a:lnSpc>
                    <a:spcPts val="1100"/>
                  </a:lnSpc>
                  <a:spcAft>
                    <a:spcPts val="0"/>
                  </a:spcAft>
                </a:pPr>
                <a:r>
                  <a:rPr lang="ja-JP" sz="800" kern="1200" dirty="0" smtClean="0">
                    <a:solidFill>
                      <a:srgbClr val="000000"/>
                    </a:solidFill>
                    <a:effectLst/>
                    <a:latin typeface="Century" panose="02040604050505020304" pitchFamily="18" charset="0"/>
                    <a:ea typeface="Meiryo UI" panose="020B0604030504040204" pitchFamily="50" charset="-128"/>
                    <a:cs typeface="Times New Roman" panose="02020603050405020304" pitchFamily="18" charset="0"/>
                  </a:rPr>
                  <a:t>重点除却</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96" name="正方形/長方形 95"/>
            <p:cNvSpPr/>
            <p:nvPr/>
          </p:nvSpPr>
          <p:spPr>
            <a:xfrm>
              <a:off x="23812" y="19049"/>
              <a:ext cx="1153230" cy="216001"/>
            </a:xfrm>
            <a:prstGeom prst="rect">
              <a:avLst/>
            </a:prstGeom>
            <a:noFill/>
            <a:ln>
              <a:noFill/>
            </a:ln>
          </p:spPr>
          <p:txBody>
            <a:bodyPr wrap="square" lIns="36000" tIns="0" rIns="36000" bIns="0" anchor="ctr" anchorCtr="0">
              <a:noAutofit/>
            </a:bodyPr>
            <a:lstStyle/>
            <a:p>
              <a:pPr algn="just">
                <a:lnSpc>
                  <a:spcPts val="1600"/>
                </a:lnSpc>
                <a:spcAft>
                  <a:spcPts val="0"/>
                </a:spcAft>
              </a:pPr>
              <a:r>
                <a:rPr lang="ja-JP" sz="800" kern="1200" dirty="0">
                  <a:solidFill>
                    <a:srgbClr val="000000"/>
                  </a:solidFill>
                  <a:effectLst/>
                  <a:latin typeface="Century" panose="02040604050505020304" pitchFamily="18" charset="0"/>
                  <a:ea typeface="Meiryo UI" panose="020B0604030504040204" pitchFamily="50" charset="-128"/>
                  <a:cs typeface="Times New Roman" panose="02020603050405020304" pitchFamily="18" charset="0"/>
                </a:rPr>
                <a:t>■事業計画</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2" name="Rectangle 2"/>
            <p:cNvSpPr txBox="1">
              <a:spLocks noChangeArrowheads="1"/>
            </p:cNvSpPr>
            <p:nvPr/>
          </p:nvSpPr>
          <p:spPr>
            <a:xfrm>
              <a:off x="1991848" y="2238372"/>
              <a:ext cx="984456" cy="210862"/>
            </a:xfrm>
            <a:prstGeom prst="rect">
              <a:avLst/>
            </a:prstGeom>
            <a:solidFill>
              <a:schemeClr val="bg1"/>
            </a:solidFill>
            <a:ln w="6350">
              <a:noFill/>
            </a:ln>
          </p:spPr>
          <p:txBody>
            <a:bodyPr lIns="36000" tIns="0" rIns="0" bIns="0" anchor="ctr" anchorCtr="0"/>
            <a:lstStyle/>
            <a:p>
              <a:pPr algn="just">
                <a:lnSpc>
                  <a:spcPts val="1200"/>
                </a:lnSpc>
                <a:spcAft>
                  <a:spcPts val="0"/>
                </a:spcAft>
              </a:pPr>
              <a:r>
                <a:rPr lang="ja-JP" sz="800" kern="100" spc="-30" dirty="0">
                  <a:solidFill>
                    <a:srgbClr val="000000"/>
                  </a:solidFill>
                  <a:effectLst/>
                  <a:latin typeface="Century" panose="02040604050505020304" pitchFamily="18" charset="0"/>
                  <a:ea typeface="Meiryo UI" panose="020B0604030504040204" pitchFamily="50" charset="-128"/>
                  <a:cs typeface="Meiryo UI" panose="020B0604030504040204" pitchFamily="50" charset="-128"/>
                </a:rPr>
                <a:t>燃え広がる範囲</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43" name="直線コネクタ 142"/>
            <p:cNvCxnSpPr/>
            <p:nvPr/>
          </p:nvCxnSpPr>
          <p:spPr>
            <a:xfrm flipH="1" flipV="1">
              <a:off x="2090739" y="2085976"/>
              <a:ext cx="218973" cy="176872"/>
            </a:xfrm>
            <a:prstGeom prst="line">
              <a:avLst/>
            </a:prstGeom>
            <a:ln w="3175" cap="rnd">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sp>
        <p:nvSpPr>
          <p:cNvPr id="158" name="テキスト ボックス 290"/>
          <p:cNvSpPr txBox="1"/>
          <p:nvPr/>
        </p:nvSpPr>
        <p:spPr>
          <a:xfrm>
            <a:off x="5715648" y="5324027"/>
            <a:ext cx="774048" cy="626276"/>
          </a:xfrm>
          <a:prstGeom prst="rightArrow">
            <a:avLst>
              <a:gd name="adj1" fmla="val 67972"/>
              <a:gd name="adj2" fmla="val 39584"/>
            </a:avLst>
          </a:prstGeom>
          <a:solidFill>
            <a:srgbClr val="0070C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Aft>
                <a:spcPts val="0"/>
              </a:spcAft>
            </a:pPr>
            <a:r>
              <a:rPr lang="ja-JP" sz="800" kern="1200" dirty="0">
                <a:solidFill>
                  <a:srgbClr val="FFFFFF"/>
                </a:solidFill>
                <a:effectLst/>
                <a:ea typeface="Meiryo UI" panose="020B0604030504040204" pitchFamily="50" charset="-128"/>
                <a:cs typeface="Times New Roman" panose="02020603050405020304" pitchFamily="18" charset="0"/>
              </a:rPr>
              <a:t>延焼拡大の</a:t>
            </a:r>
            <a:endParaRPr lang="ja-JP" sz="800" kern="100" dirty="0">
              <a:effectLst/>
              <a:ea typeface="ＭＳ 明朝" panose="02020609040205080304" pitchFamily="17" charset="-128"/>
              <a:cs typeface="Times New Roman" panose="02020603050405020304" pitchFamily="18" charset="0"/>
            </a:endParaRPr>
          </a:p>
          <a:p>
            <a:pPr algn="ctr">
              <a:spcAft>
                <a:spcPts val="0"/>
              </a:spcAft>
            </a:pPr>
            <a:r>
              <a:rPr lang="ja-JP" sz="800" kern="1200" dirty="0">
                <a:solidFill>
                  <a:srgbClr val="FFFFFF"/>
                </a:solidFill>
                <a:effectLst/>
                <a:ea typeface="Meiryo UI" panose="020B0604030504040204" pitchFamily="50" charset="-128"/>
                <a:cs typeface="Times New Roman" panose="02020603050405020304" pitchFamily="18" charset="0"/>
              </a:rPr>
              <a:t>危険性を</a:t>
            </a:r>
            <a:endParaRPr lang="ja-JP" sz="800" kern="100" dirty="0">
              <a:effectLst/>
              <a:ea typeface="ＭＳ 明朝" panose="02020609040205080304" pitchFamily="17" charset="-128"/>
              <a:cs typeface="Times New Roman" panose="02020603050405020304" pitchFamily="18" charset="0"/>
            </a:endParaRPr>
          </a:p>
          <a:p>
            <a:pPr algn="ctr">
              <a:spcAft>
                <a:spcPts val="0"/>
              </a:spcAft>
            </a:pPr>
            <a:r>
              <a:rPr lang="ja-JP" sz="800" kern="1200" dirty="0">
                <a:solidFill>
                  <a:srgbClr val="FFFFFF"/>
                </a:solidFill>
                <a:effectLst/>
                <a:ea typeface="Meiryo UI" panose="020B0604030504040204" pitchFamily="50" charset="-128"/>
                <a:cs typeface="Times New Roman" panose="02020603050405020304" pitchFamily="18" charset="0"/>
              </a:rPr>
              <a:t>効果的に低減</a:t>
            </a:r>
            <a:endParaRPr lang="ja-JP" sz="800" kern="100" dirty="0">
              <a:effectLst/>
              <a:ea typeface="ＭＳ 明朝" panose="02020609040205080304" pitchFamily="17" charset="-128"/>
              <a:cs typeface="Times New Roman" panose="02020603050405020304" pitchFamily="18" charset="0"/>
            </a:endParaRPr>
          </a:p>
        </p:txBody>
      </p:sp>
      <p:sp>
        <p:nvSpPr>
          <p:cNvPr id="159" name="角丸四角形 158"/>
          <p:cNvSpPr/>
          <p:nvPr/>
        </p:nvSpPr>
        <p:spPr>
          <a:xfrm>
            <a:off x="265698" y="3980581"/>
            <a:ext cx="2888677" cy="2717242"/>
          </a:xfrm>
          <a:prstGeom prst="roundRect">
            <a:avLst>
              <a:gd name="adj" fmla="val 775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テキスト ボックス 159"/>
          <p:cNvSpPr txBox="1"/>
          <p:nvPr/>
        </p:nvSpPr>
        <p:spPr>
          <a:xfrm>
            <a:off x="253711" y="3993803"/>
            <a:ext cx="2900664" cy="1107996"/>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≪危険密集の現状と解消目標≫</a:t>
            </a:r>
            <a:endParaRPr kumimoji="1" lang="en-US" altLang="ja-JP" sz="1200" b="1" dirty="0" smtClean="0">
              <a:latin typeface="Meiryo UI" panose="020B0604030504040204" pitchFamily="50" charset="-128"/>
              <a:ea typeface="Meiryo UI" panose="020B0604030504040204" pitchFamily="50" charset="-128"/>
            </a:endParaRPr>
          </a:p>
          <a:p>
            <a:endParaRPr kumimoji="1" lang="en-US" altLang="ja-JP" sz="600" b="1" dirty="0" smtClean="0">
              <a:latin typeface="Meiryo UI" panose="020B0604030504040204" pitchFamily="50" charset="-128"/>
              <a:ea typeface="Meiryo UI" panose="020B0604030504040204" pitchFamily="50" charset="-128"/>
            </a:endParaRPr>
          </a:p>
          <a:p>
            <a:r>
              <a:rPr kumimoji="1" lang="en-US" altLang="ja-JP" sz="1200" dirty="0" smtClean="0">
                <a:latin typeface="Meiryo UI" panose="020B0604030504040204" pitchFamily="50" charset="-128"/>
                <a:ea typeface="Meiryo UI" panose="020B0604030504040204" pitchFamily="50" charset="-128"/>
              </a:rPr>
              <a:t>H24</a:t>
            </a:r>
            <a:r>
              <a:rPr kumimoji="1" lang="ja-JP" altLang="en-US" sz="1200" dirty="0" smtClean="0">
                <a:latin typeface="Meiryo UI" panose="020B0604030504040204" pitchFamily="50" charset="-128"/>
                <a:ea typeface="Meiryo UI" panose="020B0604030504040204" pitchFamily="50" charset="-128"/>
              </a:rPr>
              <a:t>時点に</a:t>
            </a:r>
            <a:r>
              <a:rPr kumimoji="1" lang="ja-JP" altLang="en-US" sz="1200" dirty="0">
                <a:latin typeface="Meiryo UI" panose="020B0604030504040204" pitchFamily="50" charset="-128"/>
                <a:ea typeface="Meiryo UI" panose="020B0604030504040204" pitchFamily="50" charset="-128"/>
              </a:rPr>
              <a:t>設定した</a:t>
            </a:r>
            <a:r>
              <a:rPr kumimoji="1" lang="ja-JP" altLang="en-US" sz="1200" dirty="0" smtClean="0">
                <a:latin typeface="Meiryo UI" panose="020B0604030504040204" pitchFamily="50" charset="-128"/>
                <a:ea typeface="Meiryo UI" panose="020B0604030504040204" pitchFamily="50" charset="-128"/>
              </a:rPr>
              <a:t>「地震</a:t>
            </a:r>
            <a:r>
              <a:rPr kumimoji="1" lang="ja-JP" altLang="en-US" sz="1200" dirty="0">
                <a:latin typeface="Meiryo UI" panose="020B0604030504040204" pitchFamily="50" charset="-128"/>
                <a:ea typeface="Meiryo UI" panose="020B0604030504040204" pitchFamily="50" charset="-128"/>
              </a:rPr>
              <a:t>時等</a:t>
            </a:r>
            <a:r>
              <a:rPr kumimoji="1" lang="ja-JP" altLang="en-US" sz="1200" dirty="0" smtClean="0">
                <a:latin typeface="Meiryo UI" panose="020B0604030504040204" pitchFamily="50" charset="-128"/>
                <a:ea typeface="Meiryo UI" panose="020B0604030504040204" pitchFamily="50" charset="-128"/>
              </a:rPr>
              <a:t>に</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著しく</a:t>
            </a:r>
            <a:r>
              <a:rPr kumimoji="1" lang="ja-JP" altLang="en-US" sz="1200" dirty="0">
                <a:latin typeface="Meiryo UI" panose="020B0604030504040204" pitchFamily="50" charset="-128"/>
                <a:ea typeface="Meiryo UI" panose="020B0604030504040204" pitchFamily="50" charset="-128"/>
              </a:rPr>
              <a:t>危険な密集</a:t>
            </a:r>
            <a:r>
              <a:rPr kumimoji="1" lang="ja-JP" altLang="en-US" sz="1200" dirty="0" smtClean="0">
                <a:latin typeface="Meiryo UI" panose="020B0604030504040204" pitchFamily="50" charset="-128"/>
                <a:ea typeface="Meiryo UI" panose="020B0604030504040204" pitchFamily="50" charset="-128"/>
              </a:rPr>
              <a:t>市街地（危険密集）」</a:t>
            </a:r>
            <a:r>
              <a:rPr kumimoji="1" lang="en-US" altLang="ja-JP" sz="1200" dirty="0" smtClean="0">
                <a:latin typeface="Meiryo UI" panose="020B0604030504040204" pitchFamily="50" charset="-128"/>
                <a:ea typeface="Meiryo UI" panose="020B0604030504040204" pitchFamily="50" charset="-128"/>
              </a:rPr>
              <a:t>2,248ha</a:t>
            </a:r>
            <a:r>
              <a:rPr kumimoji="1" lang="ja-JP" altLang="en-US" sz="1200" dirty="0" smtClean="0">
                <a:latin typeface="Meiryo UI" panose="020B0604030504040204" pitchFamily="50" charset="-128"/>
                <a:ea typeface="Meiryo UI" panose="020B0604030504040204" pitchFamily="50" charset="-128"/>
              </a:rPr>
              <a:t>について、</a:t>
            </a:r>
            <a:r>
              <a:rPr kumimoji="1" lang="en-US" altLang="ja-JP" sz="1200" dirty="0" smtClean="0">
                <a:latin typeface="Meiryo UI" panose="020B0604030504040204" pitchFamily="50" charset="-128"/>
                <a:ea typeface="Meiryo UI" panose="020B0604030504040204" pitchFamily="50" charset="-128"/>
              </a:rPr>
              <a:t>R7</a:t>
            </a:r>
            <a:r>
              <a:rPr kumimoji="1" lang="ja-JP" altLang="en-US" sz="1200" dirty="0" smtClean="0">
                <a:latin typeface="Meiryo UI" panose="020B0604030504040204" pitchFamily="50" charset="-128"/>
                <a:ea typeface="Meiryo UI" panose="020B0604030504040204" pitchFamily="50" charset="-128"/>
              </a:rPr>
              <a:t>年度末まで</a:t>
            </a:r>
            <a:r>
              <a:rPr kumimoji="1" lang="ja-JP" altLang="en-US" sz="1200" dirty="0">
                <a:latin typeface="Meiryo UI" panose="020B0604030504040204" pitchFamily="50" charset="-128"/>
                <a:ea typeface="Meiryo UI" panose="020B0604030504040204" pitchFamily="50" charset="-128"/>
              </a:rPr>
              <a:t>に</a:t>
            </a: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割、</a:t>
            </a:r>
            <a:r>
              <a:rPr kumimoji="1" lang="en-US" altLang="ja-JP" sz="1200" dirty="0" smtClean="0">
                <a:latin typeface="Meiryo UI" panose="020B0604030504040204" pitchFamily="50" charset="-128"/>
                <a:ea typeface="Meiryo UI" panose="020B0604030504040204" pitchFamily="50" charset="-128"/>
              </a:rPr>
              <a:t>R12</a:t>
            </a:r>
            <a:r>
              <a:rPr kumimoji="1" lang="ja-JP" altLang="en-US" sz="1200" dirty="0" smtClean="0">
                <a:latin typeface="Meiryo UI" panose="020B0604030504040204" pitchFamily="50" charset="-128"/>
                <a:ea typeface="Meiryo UI" panose="020B0604030504040204" pitchFamily="50" charset="-128"/>
              </a:rPr>
              <a:t>末までに全域解消をめざす</a:t>
            </a:r>
            <a:endParaRPr kumimoji="1" lang="ja-JP" altLang="en-US" sz="1200" dirty="0">
              <a:latin typeface="Meiryo UI" panose="020B0604030504040204" pitchFamily="50" charset="-128"/>
              <a:ea typeface="Meiryo UI" panose="020B0604030504040204" pitchFamily="50" charset="-128"/>
            </a:endParaRPr>
          </a:p>
        </p:txBody>
      </p:sp>
      <p:sp>
        <p:nvSpPr>
          <p:cNvPr id="161" name="テキスト ボックス 160"/>
          <p:cNvSpPr txBox="1"/>
          <p:nvPr/>
        </p:nvSpPr>
        <p:spPr>
          <a:xfrm>
            <a:off x="967611" y="6334285"/>
            <a:ext cx="663972" cy="338554"/>
          </a:xfrm>
          <a:prstGeom prst="rect">
            <a:avLst/>
          </a:prstGeom>
          <a:noFill/>
        </p:spPr>
        <p:txBody>
          <a:bodyPr wrap="square" rtlCol="0">
            <a:spAutoFit/>
          </a:bodyPr>
          <a:lstStyle/>
          <a:p>
            <a:pPr algn="ctr"/>
            <a:r>
              <a:rPr kumimoji="1" lang="en-US" altLang="ja-JP" sz="800" b="1" dirty="0" smtClean="0">
                <a:solidFill>
                  <a:srgbClr val="FF0000"/>
                </a:solidFill>
                <a:latin typeface="BIZ UDPゴシック" panose="020B0400000000000000" pitchFamily="50" charset="-128"/>
                <a:ea typeface="BIZ UDPゴシック" panose="020B0400000000000000" pitchFamily="50" charset="-128"/>
              </a:rPr>
              <a:t>1,353ha</a:t>
            </a:r>
          </a:p>
          <a:p>
            <a:pPr algn="ctr"/>
            <a:r>
              <a:rPr kumimoji="1" lang="ja-JP" altLang="en-US" sz="800" b="1" dirty="0">
                <a:solidFill>
                  <a:srgbClr val="FF0000"/>
                </a:solidFill>
                <a:latin typeface="BIZ UDPゴシック" panose="020B0400000000000000" pitchFamily="50" charset="-128"/>
                <a:ea typeface="BIZ UDPゴシック" panose="020B0400000000000000" pitchFamily="50" charset="-128"/>
              </a:rPr>
              <a:t>解消済</a:t>
            </a:r>
            <a:endParaRPr kumimoji="1" lang="ja-JP" altLang="en-US" sz="800" dirty="0">
              <a:solidFill>
                <a:srgbClr val="FF0000"/>
              </a:solidFill>
              <a:latin typeface="BIZ UDPゴシック" panose="020B0400000000000000" pitchFamily="50" charset="-128"/>
              <a:ea typeface="BIZ UDPゴシック" panose="020B0400000000000000" pitchFamily="50" charset="-128"/>
            </a:endParaRPr>
          </a:p>
        </p:txBody>
      </p:sp>
      <p:sp>
        <p:nvSpPr>
          <p:cNvPr id="162" name="右矢印 161"/>
          <p:cNvSpPr/>
          <p:nvPr/>
        </p:nvSpPr>
        <p:spPr>
          <a:xfrm rot="975037">
            <a:off x="592538" y="5286003"/>
            <a:ext cx="2115040" cy="445246"/>
          </a:xfrm>
          <a:prstGeom prst="rightArrow">
            <a:avLst/>
          </a:prstGeom>
          <a:gradFill>
            <a:gsLst>
              <a:gs pos="1000">
                <a:schemeClr val="bg1">
                  <a:lumMod val="65000"/>
                </a:schemeClr>
              </a:gs>
              <a:gs pos="100000">
                <a:schemeClr val="accent1">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p:cNvSpPr/>
          <p:nvPr/>
        </p:nvSpPr>
        <p:spPr>
          <a:xfrm>
            <a:off x="1049291" y="5817780"/>
            <a:ext cx="505356" cy="35062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正方形/長方形 163"/>
          <p:cNvSpPr/>
          <p:nvPr/>
        </p:nvSpPr>
        <p:spPr>
          <a:xfrm>
            <a:off x="1669760" y="6054266"/>
            <a:ext cx="505356" cy="11117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正方形/長方形 164"/>
          <p:cNvSpPr/>
          <p:nvPr/>
        </p:nvSpPr>
        <p:spPr>
          <a:xfrm>
            <a:off x="462894" y="5323476"/>
            <a:ext cx="505356" cy="85073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テキスト ボックス 165"/>
          <p:cNvSpPr txBox="1"/>
          <p:nvPr/>
        </p:nvSpPr>
        <p:spPr>
          <a:xfrm>
            <a:off x="1590452" y="5915985"/>
            <a:ext cx="663972" cy="246221"/>
          </a:xfrm>
          <a:prstGeom prst="rect">
            <a:avLst/>
          </a:prstGeom>
          <a:noFill/>
        </p:spPr>
        <p:txBody>
          <a:bodyPr wrap="square" lIns="0" tIns="0" rIns="0" bIns="0" rtlCol="0">
            <a:spAutoFit/>
          </a:bodyPr>
          <a:lstStyle/>
          <a:p>
            <a:pPr algn="ctr"/>
            <a:r>
              <a:rPr kumimoji="1" lang="en-US" altLang="ja-JP" sz="800" b="1" dirty="0" smtClean="0">
                <a:latin typeface="BIZ UDPゴシック" panose="020B0400000000000000" pitchFamily="50" charset="-128"/>
                <a:ea typeface="BIZ UDPゴシック" panose="020B0400000000000000" pitchFamily="50" charset="-128"/>
              </a:rPr>
              <a:t>R</a:t>
            </a:r>
            <a:r>
              <a:rPr kumimoji="1" lang="ja-JP" altLang="en-US" sz="800" b="1" dirty="0" smtClean="0">
                <a:latin typeface="BIZ UDPゴシック" panose="020B0400000000000000" pitchFamily="50" charset="-128"/>
                <a:ea typeface="BIZ UDPゴシック" panose="020B0400000000000000" pitchFamily="50" charset="-128"/>
              </a:rPr>
              <a:t>７年度末</a:t>
            </a:r>
            <a:endParaRPr kumimoji="1" lang="en-US" altLang="ja-JP" sz="800" b="1" dirty="0" smtClean="0">
              <a:latin typeface="BIZ UDPゴシック" panose="020B0400000000000000" pitchFamily="50" charset="-128"/>
              <a:ea typeface="BIZ UDPゴシック" panose="020B0400000000000000" pitchFamily="50" charset="-128"/>
            </a:endParaRPr>
          </a:p>
          <a:p>
            <a:pPr algn="ctr"/>
            <a:r>
              <a:rPr kumimoji="1" lang="ja-JP" altLang="en-US" sz="800" b="1" dirty="0" smtClean="0">
                <a:latin typeface="BIZ UDPゴシック" panose="020B0400000000000000" pitchFamily="50" charset="-128"/>
                <a:ea typeface="BIZ UDPゴシック" panose="020B0400000000000000" pitchFamily="50" charset="-128"/>
              </a:rPr>
              <a:t>９割解消</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167" name="テキスト ボックス 166"/>
          <p:cNvSpPr txBox="1"/>
          <p:nvPr/>
        </p:nvSpPr>
        <p:spPr>
          <a:xfrm>
            <a:off x="2216344" y="5915985"/>
            <a:ext cx="784064" cy="246221"/>
          </a:xfrm>
          <a:prstGeom prst="rect">
            <a:avLst/>
          </a:prstGeom>
          <a:noFill/>
        </p:spPr>
        <p:txBody>
          <a:bodyPr wrap="square" lIns="0" tIns="0" rIns="0" bIns="0" rtlCol="0">
            <a:spAutoFit/>
          </a:bodyPr>
          <a:lstStyle/>
          <a:p>
            <a:pPr algn="ctr"/>
            <a:r>
              <a:rPr kumimoji="1" lang="en-US" altLang="ja-JP" sz="800" b="1" dirty="0" smtClean="0">
                <a:latin typeface="BIZ UDPゴシック" panose="020B0400000000000000" pitchFamily="50" charset="-128"/>
                <a:ea typeface="BIZ UDPゴシック" panose="020B0400000000000000" pitchFamily="50" charset="-128"/>
              </a:rPr>
              <a:t>R</a:t>
            </a:r>
            <a:r>
              <a:rPr kumimoji="1" lang="ja-JP" altLang="en-US" sz="800" b="1" dirty="0" smtClean="0">
                <a:latin typeface="BIZ UDPゴシック" panose="020B0400000000000000" pitchFamily="50" charset="-128"/>
                <a:ea typeface="BIZ UDPゴシック" panose="020B0400000000000000" pitchFamily="50" charset="-128"/>
              </a:rPr>
              <a:t>１２年度末</a:t>
            </a:r>
            <a:endParaRPr kumimoji="1" lang="en-US" altLang="ja-JP" sz="800" b="1" dirty="0" smtClean="0">
              <a:latin typeface="BIZ UDPゴシック" panose="020B0400000000000000" pitchFamily="50" charset="-128"/>
              <a:ea typeface="BIZ UDPゴシック" panose="020B0400000000000000" pitchFamily="50" charset="-128"/>
            </a:endParaRPr>
          </a:p>
          <a:p>
            <a:pPr algn="ctr"/>
            <a:r>
              <a:rPr kumimoji="1" lang="ja-JP" altLang="en-US" sz="800" b="1" dirty="0" smtClean="0">
                <a:latin typeface="BIZ UDPゴシック" panose="020B0400000000000000" pitchFamily="50" charset="-128"/>
                <a:ea typeface="BIZ UDPゴシック" panose="020B0400000000000000" pitchFamily="50" charset="-128"/>
              </a:rPr>
              <a:t>全域</a:t>
            </a:r>
            <a:r>
              <a:rPr kumimoji="1" lang="ja-JP" altLang="en-US" sz="800" b="1" dirty="0">
                <a:latin typeface="BIZ UDPゴシック" panose="020B0400000000000000" pitchFamily="50" charset="-128"/>
                <a:ea typeface="BIZ UDPゴシック" panose="020B0400000000000000" pitchFamily="50" charset="-128"/>
              </a:rPr>
              <a:t>解消</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168" name="テキスト ボックス 167"/>
          <p:cNvSpPr txBox="1"/>
          <p:nvPr/>
        </p:nvSpPr>
        <p:spPr>
          <a:xfrm>
            <a:off x="476594" y="5188189"/>
            <a:ext cx="488087" cy="984885"/>
          </a:xfrm>
          <a:prstGeom prst="rect">
            <a:avLst/>
          </a:prstGeom>
          <a:noFill/>
        </p:spPr>
        <p:txBody>
          <a:bodyPr wrap="square" lIns="0" tIns="0" rIns="0" bIns="0" rtlCol="0">
            <a:spAutoFit/>
          </a:bodyPr>
          <a:lstStyle/>
          <a:p>
            <a:pPr algn="ctr"/>
            <a:r>
              <a:rPr kumimoji="1" lang="en-US" altLang="ja-JP" sz="800" b="1" dirty="0" smtClean="0">
                <a:latin typeface="BIZ UDPゴシック" panose="020B0400000000000000" pitchFamily="50" charset="-128"/>
                <a:ea typeface="BIZ UDPゴシック" panose="020B0400000000000000" pitchFamily="50" charset="-128"/>
              </a:rPr>
              <a:t>H24</a:t>
            </a:r>
          </a:p>
          <a:p>
            <a:pPr algn="ctr"/>
            <a:endParaRPr kumimoji="1" lang="en-US" altLang="ja-JP" sz="800" b="1" dirty="0" smtClean="0">
              <a:latin typeface="BIZ UDPゴシック" panose="020B0400000000000000" pitchFamily="50" charset="-128"/>
              <a:ea typeface="BIZ UDPゴシック" panose="020B0400000000000000" pitchFamily="50" charset="-128"/>
            </a:endParaRPr>
          </a:p>
          <a:p>
            <a:pPr algn="ctr"/>
            <a:endParaRPr kumimoji="1" lang="en-US" altLang="ja-JP" sz="800" b="1" dirty="0" smtClean="0">
              <a:latin typeface="BIZ UDPゴシック" panose="020B0400000000000000" pitchFamily="50" charset="-128"/>
              <a:ea typeface="BIZ UDPゴシック" panose="020B0400000000000000" pitchFamily="50" charset="-128"/>
            </a:endParaRPr>
          </a:p>
          <a:p>
            <a:pPr algn="ctr"/>
            <a:endParaRPr kumimoji="1" lang="en-US" altLang="ja-JP" sz="800" b="1" dirty="0">
              <a:latin typeface="BIZ UDPゴシック" panose="020B0400000000000000" pitchFamily="50" charset="-128"/>
              <a:ea typeface="BIZ UDPゴシック" panose="020B0400000000000000" pitchFamily="50" charset="-128"/>
            </a:endParaRPr>
          </a:p>
          <a:p>
            <a:pPr algn="ctr"/>
            <a:endParaRPr kumimoji="1" lang="en-US" altLang="ja-JP" sz="800" b="1" dirty="0" smtClean="0">
              <a:latin typeface="BIZ UDPゴシック" panose="020B0400000000000000" pitchFamily="50" charset="-128"/>
              <a:ea typeface="BIZ UDPゴシック" panose="020B0400000000000000" pitchFamily="50" charset="-128"/>
            </a:endParaRPr>
          </a:p>
          <a:p>
            <a:pPr algn="ctr"/>
            <a:endParaRPr kumimoji="1" lang="en-US" altLang="ja-JP" sz="800" b="1" dirty="0">
              <a:latin typeface="BIZ UDPゴシック" panose="020B0400000000000000" pitchFamily="50" charset="-128"/>
              <a:ea typeface="BIZ UDPゴシック" panose="020B0400000000000000" pitchFamily="50" charset="-128"/>
            </a:endParaRPr>
          </a:p>
          <a:p>
            <a:pPr algn="ctr"/>
            <a:endParaRPr kumimoji="1" lang="en-US" altLang="ja-JP" sz="800" b="1" dirty="0" smtClean="0">
              <a:latin typeface="BIZ UDPゴシック" panose="020B0400000000000000" pitchFamily="50" charset="-128"/>
              <a:ea typeface="BIZ UDPゴシック" panose="020B0400000000000000" pitchFamily="50" charset="-128"/>
            </a:endParaRPr>
          </a:p>
          <a:p>
            <a:pPr algn="ctr"/>
            <a:r>
              <a:rPr kumimoji="1" lang="en-US" altLang="ja-JP" sz="800" b="1" dirty="0" smtClean="0">
                <a:latin typeface="BIZ UDPゴシック" panose="020B0400000000000000" pitchFamily="50" charset="-128"/>
                <a:ea typeface="BIZ UDPゴシック" panose="020B0400000000000000" pitchFamily="50" charset="-128"/>
              </a:rPr>
              <a:t>2,248ha</a:t>
            </a:r>
          </a:p>
        </p:txBody>
      </p:sp>
      <p:sp>
        <p:nvSpPr>
          <p:cNvPr id="169" name="テキスト ボックス 168"/>
          <p:cNvSpPr txBox="1"/>
          <p:nvPr/>
        </p:nvSpPr>
        <p:spPr>
          <a:xfrm>
            <a:off x="983349" y="5672993"/>
            <a:ext cx="663972" cy="492443"/>
          </a:xfrm>
          <a:prstGeom prst="rect">
            <a:avLst/>
          </a:prstGeom>
          <a:noFill/>
        </p:spPr>
        <p:txBody>
          <a:bodyPr wrap="square" lIns="0" tIns="0" rIns="0" bIns="0" rtlCol="0">
            <a:spAutoFit/>
          </a:bodyPr>
          <a:lstStyle/>
          <a:p>
            <a:pPr algn="ctr"/>
            <a:r>
              <a:rPr kumimoji="1" lang="en-US" altLang="ja-JP" sz="800" b="1" dirty="0" smtClean="0">
                <a:latin typeface="BIZ UDPゴシック" panose="020B0400000000000000" pitchFamily="50" charset="-128"/>
                <a:ea typeface="BIZ UDPゴシック" panose="020B0400000000000000" pitchFamily="50" charset="-128"/>
              </a:rPr>
              <a:t>R4</a:t>
            </a:r>
            <a:r>
              <a:rPr kumimoji="1" lang="ja-JP" altLang="en-US" sz="800" b="1" dirty="0" smtClean="0">
                <a:latin typeface="BIZ UDPゴシック" panose="020B0400000000000000" pitchFamily="50" charset="-128"/>
                <a:ea typeface="BIZ UDPゴシック" panose="020B0400000000000000" pitchFamily="50" charset="-128"/>
              </a:rPr>
              <a:t>年度末</a:t>
            </a:r>
            <a:endParaRPr kumimoji="1" lang="en-US" altLang="ja-JP" sz="800" b="1" dirty="0" smtClean="0">
              <a:latin typeface="BIZ UDPゴシック" panose="020B0400000000000000" pitchFamily="50" charset="-128"/>
              <a:ea typeface="BIZ UDPゴシック" panose="020B0400000000000000" pitchFamily="50" charset="-128"/>
            </a:endParaRPr>
          </a:p>
          <a:p>
            <a:pPr algn="ctr"/>
            <a:endParaRPr kumimoji="1" lang="en-US" altLang="ja-JP" sz="800" b="1" dirty="0" smtClean="0">
              <a:latin typeface="BIZ UDPゴシック" panose="020B0400000000000000" pitchFamily="50" charset="-128"/>
              <a:ea typeface="BIZ UDPゴシック" panose="020B0400000000000000" pitchFamily="50" charset="-128"/>
            </a:endParaRPr>
          </a:p>
          <a:p>
            <a:pPr algn="ctr"/>
            <a:endParaRPr kumimoji="1" lang="en-US" altLang="ja-JP" sz="800" b="1" dirty="0">
              <a:latin typeface="BIZ UDPゴシック" panose="020B0400000000000000" pitchFamily="50" charset="-128"/>
              <a:ea typeface="BIZ UDPゴシック" panose="020B0400000000000000" pitchFamily="50" charset="-128"/>
            </a:endParaRPr>
          </a:p>
          <a:p>
            <a:pPr algn="ctr"/>
            <a:r>
              <a:rPr kumimoji="1" lang="ja-JP" altLang="en-US" sz="800" b="1" dirty="0" smtClean="0">
                <a:latin typeface="BIZ UDPゴシック" panose="020B0400000000000000" pitchFamily="50" charset="-128"/>
                <a:ea typeface="BIZ UDPゴシック" panose="020B0400000000000000" pitchFamily="50" charset="-128"/>
              </a:rPr>
              <a:t>８</a:t>
            </a:r>
            <a:r>
              <a:rPr kumimoji="1" lang="en-US" altLang="ja-JP" sz="800" b="1" dirty="0" smtClean="0">
                <a:latin typeface="BIZ UDPゴシック" panose="020B0400000000000000" pitchFamily="50" charset="-128"/>
                <a:ea typeface="BIZ UDPゴシック" panose="020B0400000000000000" pitchFamily="50" charset="-128"/>
              </a:rPr>
              <a:t>95ha</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170" name="フレーム (半分) 169"/>
          <p:cNvSpPr/>
          <p:nvPr/>
        </p:nvSpPr>
        <p:spPr>
          <a:xfrm rot="2773368">
            <a:off x="1159249" y="6260233"/>
            <a:ext cx="256649" cy="266394"/>
          </a:xfrm>
          <a:prstGeom prst="halfFrame">
            <a:avLst>
              <a:gd name="adj1" fmla="val 26827"/>
              <a:gd name="adj2" fmla="val 2682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6297578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83106" y="655375"/>
            <a:ext cx="8569346" cy="608875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Meiryo UI" panose="020B0604030504040204" pitchFamily="50" charset="-128"/>
                <a:ea typeface="Meiryo UI" panose="020B0604030504040204" pitchFamily="50" charset="-128"/>
              </a:rPr>
              <a:t>新</a:t>
            </a:r>
            <a:r>
              <a:rPr kumimoji="1" lang="ja-JP" altLang="en-US" dirty="0">
                <a:latin typeface="Meiryo UI" panose="020B0604030504040204" pitchFamily="50" charset="-128"/>
                <a:ea typeface="Meiryo UI" panose="020B0604030504040204" pitchFamily="50" charset="-128"/>
              </a:rPr>
              <a:t>・大阪府地震</a:t>
            </a:r>
            <a:r>
              <a:rPr kumimoji="1" lang="ja-JP" altLang="en-US" dirty="0" smtClean="0">
                <a:latin typeface="Meiryo UI" panose="020B0604030504040204" pitchFamily="50" charset="-128"/>
                <a:ea typeface="Meiryo UI" panose="020B0604030504040204" pitchFamily="50" charset="-128"/>
              </a:rPr>
              <a:t>防災アクションプランに基づき実施してきた</a:t>
            </a:r>
            <a:r>
              <a:rPr kumimoji="1" lang="ja-JP" altLang="en-US" dirty="0">
                <a:latin typeface="Meiryo UI" panose="020B0604030504040204" pitchFamily="50" charset="-128"/>
                <a:ea typeface="Meiryo UI" panose="020B0604030504040204" pitchFamily="50" charset="-128"/>
              </a:rPr>
              <a:t>施策</a:t>
            </a:r>
          </a:p>
        </p:txBody>
      </p:sp>
      <p:sp>
        <p:nvSpPr>
          <p:cNvPr id="7" name="角丸四角形 6"/>
          <p:cNvSpPr/>
          <p:nvPr/>
        </p:nvSpPr>
        <p:spPr>
          <a:xfrm>
            <a:off x="168663" y="524278"/>
            <a:ext cx="1724660"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latin typeface="Meiryo UI" panose="020B0604030504040204" pitchFamily="50" charset="-128"/>
                <a:ea typeface="Meiryo UI" panose="020B0604030504040204" pitchFamily="50" charset="-128"/>
              </a:rPr>
              <a:t>主</a:t>
            </a:r>
            <a:r>
              <a:rPr kumimoji="1" lang="ja-JP" altLang="en-US" sz="1400" dirty="0" smtClean="0">
                <a:latin typeface="Meiryo UI" panose="020B0604030504040204" pitchFamily="50" charset="-128"/>
                <a:ea typeface="Meiryo UI" panose="020B0604030504040204" pitchFamily="50" charset="-128"/>
              </a:rPr>
              <a:t>なアクションと成果</a:t>
            </a:r>
            <a:endParaRPr kumimoji="1" lang="ja-JP" altLang="en-US" sz="1400" dirty="0">
              <a:latin typeface="Meiryo UI" panose="020B0604030504040204" pitchFamily="50" charset="-128"/>
              <a:ea typeface="Meiryo UI" panose="020B0604030504040204" pitchFamily="50" charset="-128"/>
            </a:endParaRPr>
          </a:p>
        </p:txBody>
      </p:sp>
      <p:sp>
        <p:nvSpPr>
          <p:cNvPr id="16" name="正方形/長方形 15"/>
          <p:cNvSpPr/>
          <p:nvPr/>
        </p:nvSpPr>
        <p:spPr>
          <a:xfrm>
            <a:off x="411201" y="843961"/>
            <a:ext cx="4721581" cy="33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latin typeface="Meiryo UI" panose="020B0604030504040204" pitchFamily="50" charset="-128"/>
                <a:ea typeface="Meiryo UI" panose="020B0604030504040204" pitchFamily="50" charset="-128"/>
              </a:rPr>
              <a:t>④</a:t>
            </a:r>
            <a:r>
              <a:rPr kumimoji="1" lang="ja-JP" altLang="en-US" sz="1400" dirty="0" smtClean="0">
                <a:solidFill>
                  <a:schemeClr val="tx1"/>
                </a:solidFill>
                <a:latin typeface="Meiryo UI" panose="020B0604030504040204" pitchFamily="50" charset="-128"/>
                <a:ea typeface="Meiryo UI" panose="020B0604030504040204" pitchFamily="50" charset="-128"/>
              </a:rPr>
              <a:t>民間</a:t>
            </a:r>
            <a:r>
              <a:rPr kumimoji="1" lang="ja-JP" altLang="en-US" sz="1400" dirty="0">
                <a:solidFill>
                  <a:schemeClr val="tx1"/>
                </a:solidFill>
                <a:latin typeface="Meiryo UI" panose="020B0604030504040204" pitchFamily="50" charset="-128"/>
                <a:ea typeface="Meiryo UI" panose="020B0604030504040204" pitchFamily="50" charset="-128"/>
              </a:rPr>
              <a:t>住宅・建築物等の耐震化の</a:t>
            </a:r>
            <a:r>
              <a:rPr kumimoji="1" lang="ja-JP" altLang="en-US" sz="1400" dirty="0" smtClean="0">
                <a:solidFill>
                  <a:schemeClr val="tx1"/>
                </a:solidFill>
                <a:latin typeface="Meiryo UI" panose="020B0604030504040204" pitchFamily="50" charset="-128"/>
                <a:ea typeface="Meiryo UI" panose="020B0604030504040204" pitchFamily="50" charset="-128"/>
              </a:rPr>
              <a:t>促進</a:t>
            </a:r>
            <a:r>
              <a:rPr kumimoji="1" lang="ja-JP" altLang="en-US" sz="1000" dirty="0" smtClean="0">
                <a:solidFill>
                  <a:schemeClr val="tx1"/>
                </a:solidFill>
                <a:latin typeface="Meiryo UI" panose="020B0604030504040204" pitchFamily="50" charset="-128"/>
                <a:ea typeface="Meiryo UI" panose="020B0604030504040204" pitchFamily="50" charset="-128"/>
              </a:rPr>
              <a:t>（アクション１３）</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722377" y="1098749"/>
            <a:ext cx="8130075" cy="1438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地震</a:t>
            </a:r>
            <a:r>
              <a:rPr kumimoji="1" lang="ja-JP" altLang="en-US" sz="1200" dirty="0">
                <a:solidFill>
                  <a:schemeClr val="tx1"/>
                </a:solidFill>
                <a:latin typeface="Meiryo UI" panose="020B0604030504040204" pitchFamily="50" charset="-128"/>
                <a:ea typeface="Meiryo UI" panose="020B0604030504040204" pitchFamily="50" charset="-128"/>
              </a:rPr>
              <a:t>発生時に、民間住宅・建築物の被害等を軽減するため、「住宅建築物耐震</a:t>
            </a:r>
            <a:r>
              <a:rPr kumimoji="1" lang="en-US" altLang="ja-JP" sz="1200" dirty="0">
                <a:solidFill>
                  <a:schemeClr val="tx1"/>
                </a:solidFill>
                <a:latin typeface="Meiryo UI" panose="020B0604030504040204" pitchFamily="50" charset="-128"/>
                <a:ea typeface="Meiryo UI" panose="020B0604030504040204" pitchFamily="50" charset="-128"/>
              </a:rPr>
              <a:t>10</a:t>
            </a:r>
            <a:r>
              <a:rPr kumimoji="1" lang="ja-JP" altLang="en-US" sz="1200" dirty="0">
                <a:solidFill>
                  <a:schemeClr val="tx1"/>
                </a:solidFill>
                <a:latin typeface="Meiryo UI" panose="020B0604030504040204" pitchFamily="50" charset="-128"/>
                <a:ea typeface="Meiryo UI" panose="020B0604030504040204" pitchFamily="50" charset="-128"/>
              </a:rPr>
              <a:t>ヵ年戦略・大阪（大阪府耐震改修促進計画</a:t>
            </a:r>
            <a:r>
              <a:rPr kumimoji="1" lang="en-US" altLang="ja-JP" sz="1200" dirty="0">
                <a:solidFill>
                  <a:schemeClr val="tx1"/>
                </a:solidFill>
                <a:latin typeface="Meiryo UI" panose="020B0604030504040204" pitchFamily="50" charset="-128"/>
                <a:ea typeface="Meiryo UI" panose="020B0604030504040204" pitchFamily="50" charset="-128"/>
              </a:rPr>
              <a:t>H28</a:t>
            </a:r>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R</a:t>
            </a:r>
            <a:r>
              <a:rPr kumimoji="1" lang="en-US" altLang="ja-JP" sz="1200" dirty="0" smtClean="0">
                <a:solidFill>
                  <a:schemeClr val="tx1"/>
                </a:solidFill>
                <a:latin typeface="Meiryo UI" panose="020B0604030504040204" pitchFamily="50" charset="-128"/>
                <a:ea typeface="Meiryo UI" panose="020B0604030504040204" pitchFamily="50" charset="-128"/>
              </a:rPr>
              <a:t>7</a:t>
            </a:r>
            <a:r>
              <a:rPr kumimoji="1" lang="ja-JP" altLang="en-US" sz="1200" dirty="0">
                <a:solidFill>
                  <a:schemeClr val="tx1"/>
                </a:solidFill>
                <a:latin typeface="Meiryo UI" panose="020B0604030504040204" pitchFamily="50" charset="-128"/>
                <a:ea typeface="Meiryo UI" panose="020B0604030504040204" pitchFamily="50" charset="-128"/>
              </a:rPr>
              <a:t>）」に基づき、耐震改修に加え、建替え、除却、住替え等さまざまな取組みにより木造住宅、分譲マンション及び多数の者が利用する建築物等の耐震化を建物所有者等に働きかける。</a:t>
            </a:r>
          </a:p>
          <a:p>
            <a:r>
              <a:rPr kumimoji="1" lang="ja-JP" altLang="en-US" sz="1200" dirty="0" smtClean="0">
                <a:solidFill>
                  <a:schemeClr val="tx1"/>
                </a:solidFill>
                <a:latin typeface="Meiryo UI" panose="020B0604030504040204" pitchFamily="50" charset="-128"/>
                <a:ea typeface="Meiryo UI" panose="020B0604030504040204" pitchFamily="50" charset="-128"/>
              </a:rPr>
              <a:t>また</a:t>
            </a:r>
            <a:r>
              <a:rPr kumimoji="1" lang="ja-JP" altLang="en-US" sz="1200" dirty="0">
                <a:solidFill>
                  <a:schemeClr val="tx1"/>
                </a:solidFill>
                <a:latin typeface="Meiryo UI" panose="020B0604030504040204" pitchFamily="50" charset="-128"/>
                <a:ea typeface="Meiryo UI" panose="020B0604030504040204" pitchFamily="50" charset="-128"/>
              </a:rPr>
              <a:t>、民間住宅・建築物の所有者が耐震化の重要性を理解し、取組みが進められるよう、確実な普及啓発を進める。</a:t>
            </a:r>
          </a:p>
          <a:p>
            <a:r>
              <a:rPr kumimoji="1" lang="ja-JP" altLang="en-US" sz="1200" dirty="0" smtClean="0">
                <a:solidFill>
                  <a:schemeClr val="tx1"/>
                </a:solidFill>
                <a:latin typeface="Meiryo UI" panose="020B0604030504040204" pitchFamily="50" charset="-128"/>
                <a:ea typeface="Meiryo UI" panose="020B0604030504040204" pitchFamily="50" charset="-128"/>
              </a:rPr>
              <a:t>大阪府</a:t>
            </a:r>
            <a:r>
              <a:rPr kumimoji="1" lang="ja-JP" altLang="en-US" sz="1200" dirty="0">
                <a:solidFill>
                  <a:schemeClr val="tx1"/>
                </a:solidFill>
                <a:latin typeface="Meiryo UI" panose="020B0604030504040204" pitchFamily="50" charset="-128"/>
                <a:ea typeface="Meiryo UI" panose="020B0604030504040204" pitchFamily="50" charset="-128"/>
              </a:rPr>
              <a:t>北部を震源とする地震の被害状況や国における耐震診断義務化建築物の目標設定、また、南海トラフ巨大地震の発生確率が引き上げられた切迫した状況を踏まえ、更なる耐震化の取組みについて、令和３年３月に改定した「住宅建築物耐震</a:t>
            </a:r>
            <a:r>
              <a:rPr kumimoji="1" lang="en-US" altLang="ja-JP" sz="1200" dirty="0">
                <a:solidFill>
                  <a:schemeClr val="tx1"/>
                </a:solidFill>
                <a:latin typeface="Meiryo UI" panose="020B0604030504040204" pitchFamily="50" charset="-128"/>
                <a:ea typeface="Meiryo UI" panose="020B0604030504040204" pitchFamily="50" charset="-128"/>
              </a:rPr>
              <a:t>10</a:t>
            </a:r>
            <a:r>
              <a:rPr kumimoji="1" lang="ja-JP" altLang="en-US" sz="1200" dirty="0">
                <a:solidFill>
                  <a:schemeClr val="tx1"/>
                </a:solidFill>
                <a:latin typeface="Meiryo UI" panose="020B0604030504040204" pitchFamily="50" charset="-128"/>
                <a:ea typeface="Meiryo UI" panose="020B0604030504040204" pitchFamily="50" charset="-128"/>
              </a:rPr>
              <a:t>ヵ年戦略・⼤阪」で位置付けた新たな⽬標及び推進⽅策により、更なる耐震化の促進に取り組んでいく。</a:t>
            </a:r>
          </a:p>
        </p:txBody>
      </p:sp>
      <p:sp>
        <p:nvSpPr>
          <p:cNvPr id="138" name="角丸四角形 137"/>
          <p:cNvSpPr/>
          <p:nvPr/>
        </p:nvSpPr>
        <p:spPr>
          <a:xfrm>
            <a:off x="6258497" y="5035360"/>
            <a:ext cx="2425598" cy="1570671"/>
          </a:xfrm>
          <a:prstGeom prst="roundRect">
            <a:avLst>
              <a:gd name="adj" fmla="val 10944"/>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p:cNvSpPr/>
          <p:nvPr/>
        </p:nvSpPr>
        <p:spPr>
          <a:xfrm>
            <a:off x="6142067" y="5035360"/>
            <a:ext cx="2658457" cy="7437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耐震化率</a:t>
            </a:r>
            <a:endParaRPr lang="en-US" altLang="ja-JP" sz="1400" dirty="0" smtClean="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83</a:t>
            </a:r>
            <a:r>
              <a:rPr lang="ja-JP" altLang="en-US" sz="1400" dirty="0" smtClean="0">
                <a:latin typeface="Meiryo UI" panose="020B0604030504040204" pitchFamily="50" charset="-128"/>
                <a:ea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rPr>
              <a:t>年）</a:t>
            </a:r>
            <a:endParaRPr kumimoji="1" lang="ja-JP" altLang="en-US" sz="1400" dirty="0">
              <a:latin typeface="Meiryo UI" panose="020B0604030504040204" pitchFamily="50" charset="-128"/>
              <a:ea typeface="Meiryo UI" panose="020B0604030504040204" pitchFamily="50" charset="-128"/>
            </a:endParaRPr>
          </a:p>
        </p:txBody>
      </p:sp>
      <p:sp>
        <p:nvSpPr>
          <p:cNvPr id="140" name="二等辺三角形 139"/>
          <p:cNvSpPr/>
          <p:nvPr/>
        </p:nvSpPr>
        <p:spPr>
          <a:xfrm rot="10800000">
            <a:off x="7242179" y="5737611"/>
            <a:ext cx="502266" cy="1608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p:cNvSpPr/>
          <p:nvPr/>
        </p:nvSpPr>
        <p:spPr>
          <a:xfrm>
            <a:off x="6302530" y="5867395"/>
            <a:ext cx="2381565" cy="8076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latin typeface="Meiryo UI" panose="020B0604030504040204" pitchFamily="50" charset="-128"/>
                <a:ea typeface="Meiryo UI" panose="020B0604030504040204" pitchFamily="50" charset="-128"/>
              </a:rPr>
              <a:t>　令和</a:t>
            </a:r>
            <a:r>
              <a:rPr lang="en-US" altLang="ja-JP" sz="1400" dirty="0" smtClean="0">
                <a:latin typeface="Meiryo UI" panose="020B0604030504040204" pitchFamily="50" charset="-128"/>
                <a:ea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rPr>
              <a:t>年末</a:t>
            </a:r>
            <a:endParaRPr lang="en-US" altLang="ja-JP" sz="1400" dirty="0" smtClean="0">
              <a:latin typeface="Meiryo UI" panose="020B0604030504040204" pitchFamily="50" charset="-128"/>
              <a:ea typeface="Meiryo UI" panose="020B0604030504040204" pitchFamily="50" charset="-128"/>
            </a:endParaRPr>
          </a:p>
          <a:p>
            <a:pPr algn="ctr"/>
            <a:r>
              <a:rPr lang="ja-JP" altLang="en-US" b="1" u="sng" dirty="0">
                <a:solidFill>
                  <a:srgbClr val="FF0000"/>
                </a:solidFill>
                <a:latin typeface="Meiryo UI" panose="020B0604030504040204" pitchFamily="50" charset="-128"/>
                <a:ea typeface="Meiryo UI" panose="020B0604030504040204" pitchFamily="50" charset="-128"/>
              </a:rPr>
              <a:t>約</a:t>
            </a:r>
            <a:r>
              <a:rPr lang="en-US" altLang="ja-JP" b="1" u="sng" dirty="0" smtClean="0">
                <a:solidFill>
                  <a:srgbClr val="FF0000"/>
                </a:solidFill>
                <a:latin typeface="Meiryo UI" panose="020B0604030504040204" pitchFamily="50" charset="-128"/>
                <a:ea typeface="Meiryo UI" panose="020B0604030504040204" pitchFamily="50" charset="-128"/>
              </a:rPr>
              <a:t>89</a:t>
            </a:r>
            <a:r>
              <a:rPr lang="ja-JP" altLang="en-US" b="1" u="sng" dirty="0" smtClean="0">
                <a:solidFill>
                  <a:srgbClr val="FF0000"/>
                </a:solidFill>
                <a:latin typeface="Meiryo UI" panose="020B0604030504040204" pitchFamily="50" charset="-128"/>
                <a:ea typeface="Meiryo UI" panose="020B0604030504040204" pitchFamily="50" charset="-128"/>
              </a:rPr>
              <a:t>％</a:t>
            </a:r>
            <a:endParaRPr lang="en-US" altLang="ja-JP" b="1" u="sng" dirty="0" smtClean="0">
              <a:solidFill>
                <a:srgbClr val="FF0000"/>
              </a:solidFill>
              <a:latin typeface="Meiryo UI" panose="020B0604030504040204" pitchFamily="50" charset="-128"/>
              <a:ea typeface="Meiryo UI" panose="020B0604030504040204" pitchFamily="50" charset="-128"/>
            </a:endParaRPr>
          </a:p>
        </p:txBody>
      </p:sp>
      <p:graphicFrame>
        <p:nvGraphicFramePr>
          <p:cNvPr id="143" name="グラフ 142"/>
          <p:cNvGraphicFramePr>
            <a:graphicFrameLocks/>
          </p:cNvGraphicFramePr>
          <p:nvPr>
            <p:extLst>
              <p:ext uri="{D42A27DB-BD31-4B8C-83A1-F6EECF244321}">
                <p14:modId xmlns:p14="http://schemas.microsoft.com/office/powerpoint/2010/main" val="3391244448"/>
              </p:ext>
            </p:extLst>
          </p:nvPr>
        </p:nvGraphicFramePr>
        <p:xfrm>
          <a:off x="344281" y="2833846"/>
          <a:ext cx="5778824" cy="3442649"/>
        </p:xfrm>
        <a:graphic>
          <a:graphicData uri="http://schemas.openxmlformats.org/drawingml/2006/chart">
            <c:chart xmlns:c="http://schemas.openxmlformats.org/drawingml/2006/chart" xmlns:r="http://schemas.openxmlformats.org/officeDocument/2006/relationships" r:id="rId3"/>
          </a:graphicData>
        </a:graphic>
      </p:graphicFrame>
      <p:sp>
        <p:nvSpPr>
          <p:cNvPr id="144" name="正方形/長方形 143"/>
          <p:cNvSpPr/>
          <p:nvPr/>
        </p:nvSpPr>
        <p:spPr>
          <a:xfrm>
            <a:off x="1240155" y="3775754"/>
            <a:ext cx="914400" cy="29066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Meiryo UI" panose="020B0604030504040204" pitchFamily="50" charset="-128"/>
                <a:ea typeface="Meiryo UI" panose="020B0604030504040204" pitchFamily="50" charset="-128"/>
              </a:rPr>
              <a:t>耐震化率</a:t>
            </a:r>
            <a:endParaRPr kumimoji="1" lang="ja-JP" altLang="en-US" sz="1000" dirty="0">
              <a:latin typeface="Meiryo UI" panose="020B0604030504040204" pitchFamily="50" charset="-128"/>
              <a:ea typeface="Meiryo UI" panose="020B0604030504040204" pitchFamily="50" charset="-128"/>
            </a:endParaRPr>
          </a:p>
        </p:txBody>
      </p:sp>
      <p:sp>
        <p:nvSpPr>
          <p:cNvPr id="145" name="正方形/長方形 144"/>
          <p:cNvSpPr/>
          <p:nvPr/>
        </p:nvSpPr>
        <p:spPr>
          <a:xfrm>
            <a:off x="2480319" y="3571488"/>
            <a:ext cx="914400" cy="3061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Meiryo UI" panose="020B0604030504040204" pitchFamily="50" charset="-128"/>
                <a:ea typeface="Meiryo UI" panose="020B0604030504040204" pitchFamily="50" charset="-128"/>
              </a:rPr>
              <a:t>耐震化率</a:t>
            </a:r>
            <a:endParaRPr kumimoji="1" lang="ja-JP" altLang="en-US" sz="1000" dirty="0">
              <a:latin typeface="Meiryo UI" panose="020B0604030504040204" pitchFamily="50" charset="-128"/>
              <a:ea typeface="Meiryo UI" panose="020B0604030504040204" pitchFamily="50" charset="-128"/>
            </a:endParaRPr>
          </a:p>
        </p:txBody>
      </p:sp>
      <p:sp>
        <p:nvSpPr>
          <p:cNvPr id="146" name="正方形/長方形 145"/>
          <p:cNvSpPr/>
          <p:nvPr/>
        </p:nvSpPr>
        <p:spPr>
          <a:xfrm>
            <a:off x="3717785" y="3393193"/>
            <a:ext cx="914400" cy="23575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Meiryo UI" panose="020B0604030504040204" pitchFamily="50" charset="-128"/>
                <a:ea typeface="Meiryo UI" panose="020B0604030504040204" pitchFamily="50" charset="-128"/>
              </a:rPr>
              <a:t>耐震化率</a:t>
            </a:r>
            <a:endParaRPr kumimoji="1" lang="ja-JP" altLang="en-US" sz="1000" dirty="0">
              <a:latin typeface="Meiryo UI" panose="020B0604030504040204" pitchFamily="50" charset="-128"/>
              <a:ea typeface="Meiryo UI" panose="020B0604030504040204" pitchFamily="50" charset="-128"/>
            </a:endParaRPr>
          </a:p>
        </p:txBody>
      </p:sp>
      <p:sp>
        <p:nvSpPr>
          <p:cNvPr id="147" name="正方形/長方形 146"/>
          <p:cNvSpPr/>
          <p:nvPr/>
        </p:nvSpPr>
        <p:spPr>
          <a:xfrm>
            <a:off x="4900238" y="3322008"/>
            <a:ext cx="914400" cy="20490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Meiryo UI" panose="020B0604030504040204" pitchFamily="50" charset="-128"/>
                <a:ea typeface="Meiryo UI" panose="020B0604030504040204" pitchFamily="50" charset="-128"/>
              </a:rPr>
              <a:t>耐震化率</a:t>
            </a:r>
            <a:endParaRPr kumimoji="1" lang="ja-JP" altLang="en-US" sz="1000" dirty="0">
              <a:latin typeface="Meiryo UI" panose="020B0604030504040204" pitchFamily="50" charset="-128"/>
              <a:ea typeface="Meiryo UI" panose="020B0604030504040204" pitchFamily="50" charset="-128"/>
            </a:endParaRPr>
          </a:p>
        </p:txBody>
      </p:sp>
      <p:sp>
        <p:nvSpPr>
          <p:cNvPr id="148" name="正方形/長方形 147"/>
          <p:cNvSpPr/>
          <p:nvPr/>
        </p:nvSpPr>
        <p:spPr>
          <a:xfrm>
            <a:off x="1214605" y="3252843"/>
            <a:ext cx="951482" cy="3926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Meiryo UI" panose="020B0604030504040204" pitchFamily="50" charset="-128"/>
                <a:ea typeface="Meiryo UI" panose="020B0604030504040204" pitchFamily="50" charset="-128"/>
              </a:rPr>
              <a:t>住宅総数</a:t>
            </a:r>
            <a:endParaRPr kumimoji="1"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352</a:t>
            </a:r>
            <a:r>
              <a:rPr lang="ja-JP" altLang="en-US" sz="1000" dirty="0" smtClean="0">
                <a:latin typeface="Meiryo UI" panose="020B0604030504040204" pitchFamily="50" charset="-128"/>
                <a:ea typeface="Meiryo UI" panose="020B0604030504040204" pitchFamily="50" charset="-128"/>
              </a:rPr>
              <a:t>万戸）</a:t>
            </a:r>
            <a:endParaRPr kumimoji="1" lang="ja-JP" altLang="en-US" sz="1000" dirty="0">
              <a:latin typeface="Meiryo UI" panose="020B0604030504040204" pitchFamily="50" charset="-128"/>
              <a:ea typeface="Meiryo UI" panose="020B0604030504040204" pitchFamily="50" charset="-128"/>
            </a:endParaRPr>
          </a:p>
        </p:txBody>
      </p:sp>
      <p:sp>
        <p:nvSpPr>
          <p:cNvPr id="149" name="正方形/長方形 148"/>
          <p:cNvSpPr/>
          <p:nvPr/>
        </p:nvSpPr>
        <p:spPr>
          <a:xfrm>
            <a:off x="2444296" y="3138485"/>
            <a:ext cx="964682" cy="3919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Meiryo UI" panose="020B0604030504040204" pitchFamily="50" charset="-128"/>
                <a:ea typeface="Meiryo UI" panose="020B0604030504040204" pitchFamily="50" charset="-128"/>
              </a:rPr>
              <a:t>住宅総数</a:t>
            </a:r>
            <a:endParaRPr kumimoji="1"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370</a:t>
            </a:r>
            <a:r>
              <a:rPr lang="ja-JP" altLang="en-US" sz="1000" dirty="0" smtClean="0">
                <a:latin typeface="Meiryo UI" panose="020B0604030504040204" pitchFamily="50" charset="-128"/>
                <a:ea typeface="Meiryo UI" panose="020B0604030504040204" pitchFamily="50" charset="-128"/>
              </a:rPr>
              <a:t>万戸）</a:t>
            </a:r>
            <a:endParaRPr kumimoji="1" lang="ja-JP" altLang="en-US" sz="1000" dirty="0">
              <a:latin typeface="Meiryo UI" panose="020B0604030504040204" pitchFamily="50" charset="-128"/>
              <a:ea typeface="Meiryo UI" panose="020B0604030504040204" pitchFamily="50" charset="-128"/>
            </a:endParaRPr>
          </a:p>
        </p:txBody>
      </p:sp>
      <p:sp>
        <p:nvSpPr>
          <p:cNvPr id="150" name="正方形/長方形 149"/>
          <p:cNvSpPr/>
          <p:nvPr/>
        </p:nvSpPr>
        <p:spPr>
          <a:xfrm>
            <a:off x="3695104" y="2975029"/>
            <a:ext cx="937081" cy="3795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Meiryo UI" panose="020B0604030504040204" pitchFamily="50" charset="-128"/>
                <a:ea typeface="Meiryo UI" panose="020B0604030504040204" pitchFamily="50" charset="-128"/>
              </a:rPr>
              <a:t>住宅総数</a:t>
            </a:r>
            <a:endParaRPr kumimoji="1"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393</a:t>
            </a:r>
            <a:r>
              <a:rPr lang="ja-JP" altLang="en-US" sz="1000" dirty="0" smtClean="0">
                <a:latin typeface="Meiryo UI" panose="020B0604030504040204" pitchFamily="50" charset="-128"/>
                <a:ea typeface="Meiryo UI" panose="020B0604030504040204" pitchFamily="50" charset="-128"/>
              </a:rPr>
              <a:t>万戸）</a:t>
            </a:r>
            <a:endParaRPr kumimoji="1" lang="ja-JP" altLang="en-US" sz="1000" dirty="0">
              <a:latin typeface="Meiryo UI" panose="020B0604030504040204" pitchFamily="50" charset="-128"/>
              <a:ea typeface="Meiryo UI" panose="020B0604030504040204" pitchFamily="50" charset="-128"/>
            </a:endParaRPr>
          </a:p>
        </p:txBody>
      </p:sp>
      <p:sp>
        <p:nvSpPr>
          <p:cNvPr id="151" name="正方形/長方形 150"/>
          <p:cNvSpPr/>
          <p:nvPr/>
        </p:nvSpPr>
        <p:spPr>
          <a:xfrm>
            <a:off x="1265290" y="3937143"/>
            <a:ext cx="914400" cy="3067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000" dirty="0" smtClean="0">
                <a:latin typeface="Meiryo UI" panose="020B0604030504040204" pitchFamily="50" charset="-128"/>
                <a:ea typeface="Meiryo UI" panose="020B0604030504040204" pitchFamily="50" charset="-128"/>
              </a:rPr>
              <a:t>73</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52" name="正方形/長方形 151"/>
          <p:cNvSpPr/>
          <p:nvPr/>
        </p:nvSpPr>
        <p:spPr>
          <a:xfrm>
            <a:off x="2474805" y="3749622"/>
            <a:ext cx="914400" cy="2624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000" dirty="0" smtClean="0">
                <a:latin typeface="Meiryo UI" panose="020B0604030504040204" pitchFamily="50" charset="-128"/>
                <a:ea typeface="Meiryo UI" panose="020B0604030504040204" pitchFamily="50" charset="-128"/>
              </a:rPr>
              <a:t>7</a:t>
            </a:r>
            <a:r>
              <a:rPr kumimoji="1" lang="ja-JP" altLang="en-US" sz="1000" dirty="0" smtClean="0">
                <a:latin typeface="Meiryo UI" panose="020B0604030504040204" pitchFamily="50" charset="-128"/>
                <a:ea typeface="Meiryo UI" panose="020B0604030504040204" pitchFamily="50" charset="-128"/>
              </a:rPr>
              <a:t>８％</a:t>
            </a:r>
            <a:endParaRPr kumimoji="1" lang="ja-JP" altLang="en-US" sz="1000" dirty="0">
              <a:latin typeface="Meiryo UI" panose="020B0604030504040204" pitchFamily="50" charset="-128"/>
              <a:ea typeface="Meiryo UI" panose="020B0604030504040204" pitchFamily="50" charset="-128"/>
            </a:endParaRPr>
          </a:p>
        </p:txBody>
      </p:sp>
      <p:sp>
        <p:nvSpPr>
          <p:cNvPr id="153" name="正方形/長方形 152"/>
          <p:cNvSpPr/>
          <p:nvPr/>
        </p:nvSpPr>
        <p:spPr>
          <a:xfrm>
            <a:off x="3706444" y="3514655"/>
            <a:ext cx="914400" cy="26166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a:latin typeface="Meiryo UI" panose="020B0604030504040204" pitchFamily="50" charset="-128"/>
                <a:ea typeface="Meiryo UI" panose="020B0604030504040204" pitchFamily="50" charset="-128"/>
              </a:rPr>
              <a:t>８３</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54" name="正方形/長方形 153"/>
          <p:cNvSpPr/>
          <p:nvPr/>
        </p:nvSpPr>
        <p:spPr>
          <a:xfrm>
            <a:off x="5132783" y="3481738"/>
            <a:ext cx="914400" cy="2348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smtClean="0">
                <a:latin typeface="Meiryo UI" panose="020B0604030504040204" pitchFamily="50" charset="-128"/>
                <a:ea typeface="Meiryo UI" panose="020B0604030504040204" pitchFamily="50" charset="-128"/>
              </a:rPr>
              <a:t>８９</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55" name="正方形/長方形 154"/>
          <p:cNvSpPr/>
          <p:nvPr/>
        </p:nvSpPr>
        <p:spPr>
          <a:xfrm>
            <a:off x="1356044" y="4747461"/>
            <a:ext cx="615149" cy="515325"/>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耐震性満たす</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156" name="正方形/長方形 155"/>
          <p:cNvSpPr/>
          <p:nvPr/>
        </p:nvSpPr>
        <p:spPr>
          <a:xfrm>
            <a:off x="1356044" y="5335528"/>
            <a:ext cx="615149" cy="355661"/>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耐震性不十分</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157" name="正方形/長方形 156"/>
          <p:cNvSpPr/>
          <p:nvPr/>
        </p:nvSpPr>
        <p:spPr>
          <a:xfrm>
            <a:off x="4862118" y="2966841"/>
            <a:ext cx="1011896" cy="3403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Meiryo UI" panose="020B0604030504040204" pitchFamily="50" charset="-128"/>
                <a:ea typeface="Meiryo UI" panose="020B0604030504040204" pitchFamily="50" charset="-128"/>
              </a:rPr>
              <a:t>住宅総数</a:t>
            </a:r>
            <a:endParaRPr kumimoji="1"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398</a:t>
            </a:r>
            <a:r>
              <a:rPr lang="ja-JP" altLang="en-US" sz="1000" dirty="0" smtClean="0">
                <a:latin typeface="Meiryo UI" panose="020B0604030504040204" pitchFamily="50" charset="-128"/>
                <a:ea typeface="Meiryo UI" panose="020B0604030504040204" pitchFamily="50" charset="-128"/>
              </a:rPr>
              <a:t>万戸）</a:t>
            </a:r>
            <a:endParaRPr kumimoji="1" lang="ja-JP" altLang="en-US" sz="1000" dirty="0">
              <a:latin typeface="Meiryo UI" panose="020B0604030504040204" pitchFamily="50" charset="-128"/>
              <a:ea typeface="Meiryo UI" panose="020B0604030504040204" pitchFamily="50" charset="-128"/>
            </a:endParaRPr>
          </a:p>
        </p:txBody>
      </p:sp>
      <p:sp>
        <p:nvSpPr>
          <p:cNvPr id="158" name="正方形/長方形 157"/>
          <p:cNvSpPr/>
          <p:nvPr/>
        </p:nvSpPr>
        <p:spPr>
          <a:xfrm>
            <a:off x="709570" y="6284704"/>
            <a:ext cx="5337613" cy="3755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smtClean="0">
                <a:latin typeface="Meiryo UI" panose="020B0604030504040204" pitchFamily="50" charset="-128"/>
                <a:ea typeface="Meiryo UI" panose="020B0604030504040204" pitchFamily="50" charset="-128"/>
              </a:rPr>
              <a:t>出典：　住宅・土地統計調査（総務省）から推計　大阪府耐震改修促進計画（令和</a:t>
            </a:r>
            <a:r>
              <a:rPr kumimoji="1" lang="en-US" altLang="ja-JP" sz="900" dirty="0" smtClean="0">
                <a:latin typeface="Meiryo UI" panose="020B0604030504040204" pitchFamily="50" charset="-128"/>
                <a:ea typeface="Meiryo UI" panose="020B0604030504040204" pitchFamily="50" charset="-128"/>
              </a:rPr>
              <a:t>3</a:t>
            </a:r>
            <a:r>
              <a:rPr kumimoji="1" lang="ja-JP" altLang="en-US" sz="900" dirty="0" smtClean="0">
                <a:latin typeface="Meiryo UI" panose="020B0604030504040204" pitchFamily="50" charset="-128"/>
                <a:ea typeface="Meiryo UI" panose="020B0604030504040204" pitchFamily="50" charset="-128"/>
              </a:rPr>
              <a:t>年</a:t>
            </a:r>
            <a:r>
              <a:rPr kumimoji="1" lang="en-US" altLang="ja-JP" sz="900" dirty="0" smtClean="0">
                <a:latin typeface="Meiryo UI" panose="020B0604030504040204" pitchFamily="50" charset="-128"/>
                <a:ea typeface="Meiryo UI" panose="020B0604030504040204" pitchFamily="50" charset="-128"/>
              </a:rPr>
              <a:t>3</a:t>
            </a:r>
            <a:r>
              <a:rPr kumimoji="1" lang="ja-JP" altLang="en-US" sz="900" dirty="0" smtClean="0">
                <a:latin typeface="Meiryo UI" panose="020B0604030504040204" pitchFamily="50" charset="-128"/>
                <a:ea typeface="Meiryo UI" panose="020B0604030504040204" pitchFamily="50" charset="-128"/>
              </a:rPr>
              <a:t>月改定）より抜粋</a:t>
            </a:r>
            <a:endParaRPr kumimoji="1" lang="ja-JP" altLang="en-US" sz="900" dirty="0">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4"/>
          <a:stretch>
            <a:fillRect/>
          </a:stretch>
        </p:blipFill>
        <p:spPr>
          <a:xfrm>
            <a:off x="6547563" y="2496928"/>
            <a:ext cx="1852250" cy="2502161"/>
          </a:xfrm>
          <a:prstGeom prst="rect">
            <a:avLst/>
          </a:prstGeom>
        </p:spPr>
      </p:pic>
      <p:sp>
        <p:nvSpPr>
          <p:cNvPr id="18" name="正方形/長方形 17"/>
          <p:cNvSpPr/>
          <p:nvPr/>
        </p:nvSpPr>
        <p:spPr>
          <a:xfrm>
            <a:off x="4767577" y="2833846"/>
            <a:ext cx="1279606" cy="34082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p:cNvCxnSpPr/>
          <p:nvPr/>
        </p:nvCxnSpPr>
        <p:spPr>
          <a:xfrm flipV="1">
            <a:off x="6104025" y="3628944"/>
            <a:ext cx="396244" cy="201853"/>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72" name="正方形/長方形 171"/>
          <p:cNvSpPr/>
          <p:nvPr/>
        </p:nvSpPr>
        <p:spPr>
          <a:xfrm>
            <a:off x="6580269" y="2471037"/>
            <a:ext cx="1838743" cy="249527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6978650" y="64928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11</a:t>
            </a:fld>
            <a:endParaRPr lang="ja-JP" altLang="en-US" sz="1600" dirty="0">
              <a:solidFill>
                <a:schemeClr val="tx1"/>
              </a:solidFill>
            </a:endParaRPr>
          </a:p>
        </p:txBody>
      </p:sp>
    </p:spTree>
    <p:extLst>
      <p:ext uri="{BB962C8B-B14F-4D97-AF65-F5344CB8AC3E}">
        <p14:creationId xmlns:p14="http://schemas.microsoft.com/office/powerpoint/2010/main" val="3140285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92463" y="605540"/>
            <a:ext cx="8978966" cy="608016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Meiryo UI" panose="020B0604030504040204" pitchFamily="50" charset="-128"/>
                <a:ea typeface="Meiryo UI" panose="020B0604030504040204" pitchFamily="50" charset="-128"/>
              </a:rPr>
              <a:t>新</a:t>
            </a:r>
            <a:r>
              <a:rPr kumimoji="1" lang="ja-JP" altLang="en-US" dirty="0">
                <a:latin typeface="Meiryo UI" panose="020B0604030504040204" pitchFamily="50" charset="-128"/>
                <a:ea typeface="Meiryo UI" panose="020B0604030504040204" pitchFamily="50" charset="-128"/>
              </a:rPr>
              <a:t>・大阪府地震</a:t>
            </a:r>
            <a:r>
              <a:rPr kumimoji="1" lang="ja-JP" altLang="en-US" dirty="0" smtClean="0">
                <a:latin typeface="Meiryo UI" panose="020B0604030504040204" pitchFamily="50" charset="-128"/>
                <a:ea typeface="Meiryo UI" panose="020B0604030504040204" pitchFamily="50" charset="-128"/>
              </a:rPr>
              <a:t>防災アクションプランに基づき実施してきた</a:t>
            </a:r>
            <a:r>
              <a:rPr kumimoji="1" lang="ja-JP" altLang="en-US" dirty="0">
                <a:latin typeface="Meiryo UI" panose="020B0604030504040204" pitchFamily="50" charset="-128"/>
                <a:ea typeface="Meiryo UI" panose="020B0604030504040204" pitchFamily="50" charset="-128"/>
              </a:rPr>
              <a:t>施策</a:t>
            </a:r>
          </a:p>
        </p:txBody>
      </p:sp>
      <p:sp>
        <p:nvSpPr>
          <p:cNvPr id="7" name="角丸四角形 6"/>
          <p:cNvSpPr/>
          <p:nvPr/>
        </p:nvSpPr>
        <p:spPr>
          <a:xfrm>
            <a:off x="19892" y="539518"/>
            <a:ext cx="1837937"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latin typeface="Meiryo UI" panose="020B0604030504040204" pitchFamily="50" charset="-128"/>
                <a:ea typeface="Meiryo UI" panose="020B0604030504040204" pitchFamily="50" charset="-128"/>
              </a:rPr>
              <a:t>その他</a:t>
            </a:r>
            <a:r>
              <a:rPr kumimoji="1" lang="ja-JP" altLang="en-US" sz="1400" dirty="0" smtClean="0">
                <a:latin typeface="Meiryo UI" panose="020B0604030504040204" pitchFamily="50" charset="-128"/>
                <a:ea typeface="Meiryo UI" panose="020B0604030504040204" pitchFamily="50" charset="-128"/>
              </a:rPr>
              <a:t>アクションと成果</a:t>
            </a:r>
            <a:endParaRPr kumimoji="1" lang="ja-JP" altLang="en-US" sz="1400" dirty="0">
              <a:latin typeface="Meiryo UI" panose="020B0604030504040204" pitchFamily="50" charset="-128"/>
              <a:ea typeface="Meiryo UI" panose="020B0604030504040204" pitchFamily="50" charset="-128"/>
            </a:endParaRPr>
          </a:p>
        </p:txBody>
      </p:sp>
      <p:sp>
        <p:nvSpPr>
          <p:cNvPr id="123" name="正方形/長方形 122"/>
          <p:cNvSpPr/>
          <p:nvPr/>
        </p:nvSpPr>
        <p:spPr>
          <a:xfrm>
            <a:off x="162282" y="860051"/>
            <a:ext cx="4480112" cy="33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smtClean="0">
                <a:solidFill>
                  <a:schemeClr val="tx1"/>
                </a:solidFill>
                <a:latin typeface="Meiryo UI" panose="020B0604030504040204" pitchFamily="50" charset="-128"/>
                <a:ea typeface="Meiryo UI" panose="020B0604030504040204" pitchFamily="50" charset="-128"/>
              </a:rPr>
              <a:t>⑤的確な避難勧告等の判断・伝達支援</a:t>
            </a:r>
            <a:r>
              <a:rPr kumimoji="1" lang="ja-JP" altLang="en-US" sz="1000" dirty="0" smtClean="0">
                <a:solidFill>
                  <a:schemeClr val="tx1"/>
                </a:solidFill>
                <a:latin typeface="Meiryo UI" panose="020B0604030504040204" pitchFamily="50" charset="-128"/>
                <a:ea typeface="Meiryo UI" panose="020B0604030504040204" pitchFamily="50" charset="-128"/>
              </a:rPr>
              <a:t>（アクション１６）</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3" name="角丸四角形 2"/>
          <p:cNvSpPr/>
          <p:nvPr/>
        </p:nvSpPr>
        <p:spPr>
          <a:xfrm>
            <a:off x="179470" y="828361"/>
            <a:ext cx="8748630" cy="3102194"/>
          </a:xfrm>
          <a:prstGeom prst="roundRect">
            <a:avLst>
              <a:gd name="adj" fmla="val 2731"/>
            </a:avLst>
          </a:prstGeom>
          <a:noFill/>
          <a:ln w="38100" cmpd="dbl">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p:cNvSpPr/>
          <p:nvPr/>
        </p:nvSpPr>
        <p:spPr>
          <a:xfrm>
            <a:off x="416853" y="1063996"/>
            <a:ext cx="8409647" cy="466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a:solidFill>
                  <a:schemeClr val="tx1"/>
                </a:solidFill>
                <a:latin typeface="Meiryo UI" panose="020B0604030504040204" pitchFamily="50" charset="-128"/>
                <a:ea typeface="Meiryo UI" panose="020B0604030504040204" pitchFamily="50" charset="-128"/>
              </a:rPr>
              <a:t>河川氾濫、土砂災害、高潮や津波が想定される市町村において</a:t>
            </a:r>
            <a:r>
              <a:rPr kumimoji="1" lang="ja-JP" altLang="en-US" sz="1200" dirty="0" smtClean="0">
                <a:solidFill>
                  <a:schemeClr val="tx1"/>
                </a:solidFill>
                <a:latin typeface="Meiryo UI" panose="020B0604030504040204" pitchFamily="50" charset="-128"/>
                <a:ea typeface="Meiryo UI" panose="020B0604030504040204" pitchFamily="50" charset="-128"/>
              </a:rPr>
              <a:t>、的確</a:t>
            </a:r>
            <a:r>
              <a:rPr kumimoji="1" lang="ja-JP" altLang="en-US" sz="1200" dirty="0">
                <a:solidFill>
                  <a:schemeClr val="tx1"/>
                </a:solidFill>
                <a:latin typeface="Meiryo UI" panose="020B0604030504040204" pitchFamily="50" charset="-128"/>
                <a:ea typeface="Meiryo UI" panose="020B0604030504040204" pitchFamily="50" charset="-128"/>
              </a:rPr>
              <a:t>な避難勧告等の判断及び住民への情報伝達を行うための</a:t>
            </a:r>
            <a:r>
              <a:rPr kumimoji="1" lang="ja-JP" altLang="en-US" sz="1200" dirty="0" smtClean="0">
                <a:solidFill>
                  <a:schemeClr val="tx1"/>
                </a:solidFill>
                <a:latin typeface="Meiryo UI" panose="020B0604030504040204" pitchFamily="50" charset="-128"/>
                <a:ea typeface="Meiryo UI" panose="020B0604030504040204" pitchFamily="50" charset="-128"/>
              </a:rPr>
              <a:t>マニュアル</a:t>
            </a:r>
            <a:r>
              <a:rPr kumimoji="1" lang="ja-JP" altLang="en-US" sz="1200" dirty="0">
                <a:solidFill>
                  <a:schemeClr val="tx1"/>
                </a:solidFill>
                <a:latin typeface="Meiryo UI" panose="020B0604030504040204" pitchFamily="50" charset="-128"/>
                <a:ea typeface="Meiryo UI" panose="020B0604030504040204" pitchFamily="50" charset="-128"/>
              </a:rPr>
              <a:t>の策定・充実が図られるよう、情報提供を行うなど、</a:t>
            </a:r>
            <a:r>
              <a:rPr kumimoji="1" lang="ja-JP" altLang="en-US" sz="1200" dirty="0" smtClean="0">
                <a:solidFill>
                  <a:schemeClr val="tx1"/>
                </a:solidFill>
                <a:latin typeface="Meiryo UI" panose="020B0604030504040204" pitchFamily="50" charset="-128"/>
                <a:ea typeface="Meiryo UI" panose="020B0604030504040204" pitchFamily="50" charset="-128"/>
              </a:rPr>
              <a:t>市町村</a:t>
            </a:r>
            <a:r>
              <a:rPr kumimoji="1" lang="ja-JP" altLang="en-US" sz="1200" dirty="0">
                <a:solidFill>
                  <a:schemeClr val="tx1"/>
                </a:solidFill>
                <a:latin typeface="Meiryo UI" panose="020B0604030504040204" pitchFamily="50" charset="-128"/>
                <a:ea typeface="Meiryo UI" panose="020B0604030504040204" pitchFamily="50" charset="-128"/>
              </a:rPr>
              <a:t>の取組みを支援する。</a:t>
            </a:r>
          </a:p>
        </p:txBody>
      </p:sp>
      <p:sp>
        <p:nvSpPr>
          <p:cNvPr id="138" name="角丸四角形 137"/>
          <p:cNvSpPr/>
          <p:nvPr/>
        </p:nvSpPr>
        <p:spPr>
          <a:xfrm>
            <a:off x="377905" y="1569216"/>
            <a:ext cx="8448595" cy="2232874"/>
          </a:xfrm>
          <a:prstGeom prst="roundRect">
            <a:avLst>
              <a:gd name="adj" fmla="val 2620"/>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a:stretch>
            <a:fillRect/>
          </a:stretch>
        </p:blipFill>
        <p:spPr>
          <a:xfrm>
            <a:off x="5683734" y="1902786"/>
            <a:ext cx="3084802" cy="1886249"/>
          </a:xfrm>
          <a:prstGeom prst="rect">
            <a:avLst/>
          </a:prstGeom>
        </p:spPr>
      </p:pic>
      <p:sp>
        <p:nvSpPr>
          <p:cNvPr id="139" name="正方形/長方形 138"/>
          <p:cNvSpPr/>
          <p:nvPr/>
        </p:nvSpPr>
        <p:spPr>
          <a:xfrm>
            <a:off x="6174318" y="1531658"/>
            <a:ext cx="2264854" cy="371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00" dirty="0" smtClean="0">
                <a:solidFill>
                  <a:schemeClr val="tx1"/>
                </a:solidFill>
                <a:latin typeface="Meiryo UI" panose="020B0604030504040204" pitchFamily="50" charset="-128"/>
                <a:ea typeface="Meiryo UI" panose="020B0604030504040204" pitchFamily="50" charset="-128"/>
              </a:rPr>
              <a:t>避難勧告等に関するガイドラインに対する</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府の考え方について</a:t>
            </a:r>
            <a:r>
              <a:rPr kumimoji="1" lang="en-US" altLang="ja-JP" sz="1000" dirty="0" smtClean="0">
                <a:solidFill>
                  <a:schemeClr val="tx1"/>
                </a:solidFill>
                <a:latin typeface="Meiryo UI" panose="020B0604030504040204" pitchFamily="50" charset="-128"/>
                <a:ea typeface="Meiryo UI" panose="020B0604030504040204" pitchFamily="50" charset="-128"/>
              </a:rPr>
              <a:t>【HP</a:t>
            </a:r>
            <a:r>
              <a:rPr kumimoji="1" lang="ja-JP" altLang="en-US" sz="1000" dirty="0" smtClean="0">
                <a:solidFill>
                  <a:schemeClr val="tx1"/>
                </a:solidFill>
                <a:latin typeface="Meiryo UI" panose="020B0604030504040204" pitchFamily="50" charset="-128"/>
                <a:ea typeface="Meiryo UI" panose="020B0604030504040204" pitchFamily="50" charset="-128"/>
              </a:rPr>
              <a:t>公表中</a:t>
            </a:r>
            <a:r>
              <a:rPr kumimoji="1" lang="en-US" altLang="ja-JP" sz="1000" dirty="0" smtClean="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140" name="正方形/長方形 139"/>
          <p:cNvSpPr/>
          <p:nvPr/>
        </p:nvSpPr>
        <p:spPr>
          <a:xfrm>
            <a:off x="555812" y="1691256"/>
            <a:ext cx="4890539" cy="1752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沿岸市町のマニュアル策定・充実に向け、国の避難勧告等に関するガイドラインに対する府の地域特性を踏まえた考え方について説明会を開催し</a:t>
            </a:r>
            <a:r>
              <a:rPr kumimoji="1" lang="en-US" altLang="ja-JP" sz="1200" dirty="0" smtClean="0">
                <a:solidFill>
                  <a:schemeClr val="tx1"/>
                </a:solidFill>
                <a:latin typeface="Meiryo UI" panose="020B0604030504040204" pitchFamily="50" charset="-128"/>
                <a:ea typeface="Meiryo UI" panose="020B0604030504040204" pitchFamily="50" charset="-128"/>
              </a:rPr>
              <a:t>HP</a:t>
            </a:r>
            <a:r>
              <a:rPr kumimoji="1" lang="ja-JP" altLang="en-US" sz="1200" dirty="0" smtClean="0">
                <a:solidFill>
                  <a:schemeClr val="tx1"/>
                </a:solidFill>
                <a:latin typeface="Meiryo UI" panose="020B0604030504040204" pitchFamily="50" charset="-128"/>
                <a:ea typeface="Meiryo UI" panose="020B0604030504040204" pitchFamily="50" charset="-128"/>
              </a:rPr>
              <a:t>で公表</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すべての沿岸市町で、津波の避難勧告等の判断・伝達マニュアルの策定完了</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全市町村が集まる会議や研修等を活用し、避難判断に関するアンケート調査を実施し、必要に応じて府のガイドラインの見直しを実施</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最新事例の紹介などによるマニュアルの充実を支援</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149" name="正方形/長方形 148"/>
          <p:cNvSpPr/>
          <p:nvPr/>
        </p:nvSpPr>
        <p:spPr>
          <a:xfrm>
            <a:off x="179470" y="4075492"/>
            <a:ext cx="4480112" cy="33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⑥地震</a:t>
            </a:r>
            <a:r>
              <a:rPr kumimoji="1" lang="ja-JP" altLang="en-US" sz="1200" dirty="0">
                <a:solidFill>
                  <a:schemeClr val="tx1"/>
                </a:solidFill>
                <a:latin typeface="Meiryo UI" panose="020B0604030504040204" pitchFamily="50" charset="-128"/>
                <a:ea typeface="Meiryo UI" panose="020B0604030504040204" pitchFamily="50" charset="-128"/>
              </a:rPr>
              <a:t>・津波</a:t>
            </a:r>
            <a:r>
              <a:rPr kumimoji="1" lang="ja-JP" altLang="en-US" sz="1200" dirty="0" smtClean="0">
                <a:solidFill>
                  <a:schemeClr val="tx1"/>
                </a:solidFill>
                <a:latin typeface="Meiryo UI" panose="020B0604030504040204" pitchFamily="50" charset="-128"/>
                <a:ea typeface="Meiryo UI" panose="020B0604030504040204" pitchFamily="50" charset="-128"/>
              </a:rPr>
              <a:t>ハザードマップ</a:t>
            </a:r>
            <a:r>
              <a:rPr kumimoji="1" lang="ja-JP" altLang="en-US" sz="1200" dirty="0">
                <a:solidFill>
                  <a:schemeClr val="tx1"/>
                </a:solidFill>
                <a:latin typeface="Meiryo UI" panose="020B0604030504040204" pitchFamily="50" charset="-128"/>
                <a:ea typeface="Meiryo UI" panose="020B0604030504040204" pitchFamily="50" charset="-128"/>
              </a:rPr>
              <a:t>等の</a:t>
            </a:r>
            <a:r>
              <a:rPr kumimoji="1" lang="ja-JP" altLang="en-US" sz="1200" dirty="0" smtClean="0">
                <a:solidFill>
                  <a:schemeClr val="tx1"/>
                </a:solidFill>
                <a:latin typeface="Meiryo UI" panose="020B0604030504040204" pitchFamily="50" charset="-128"/>
                <a:ea typeface="Meiryo UI" panose="020B0604030504040204" pitchFamily="50" charset="-128"/>
              </a:rPr>
              <a:t>作成（</a:t>
            </a:r>
            <a:r>
              <a:rPr kumimoji="1" lang="ja-JP" altLang="en-US" sz="1200" dirty="0">
                <a:solidFill>
                  <a:schemeClr val="tx1"/>
                </a:solidFill>
                <a:latin typeface="Meiryo UI" panose="020B0604030504040204" pitchFamily="50" charset="-128"/>
                <a:ea typeface="Meiryo UI" panose="020B0604030504040204" pitchFamily="50" charset="-128"/>
              </a:rPr>
              <a:t>改訂）支援・</a:t>
            </a:r>
            <a:r>
              <a:rPr kumimoji="1" lang="ja-JP" altLang="en-US" sz="1200" dirty="0" smtClean="0">
                <a:solidFill>
                  <a:schemeClr val="tx1"/>
                </a:solidFill>
                <a:latin typeface="Meiryo UI" panose="020B0604030504040204" pitchFamily="50" charset="-128"/>
                <a:ea typeface="Meiryo UI" panose="020B0604030504040204" pitchFamily="50" charset="-128"/>
              </a:rPr>
              <a:t>活用</a:t>
            </a:r>
            <a:r>
              <a:rPr kumimoji="1" lang="ja-JP" altLang="en-US" sz="800" dirty="0" smtClean="0">
                <a:solidFill>
                  <a:schemeClr val="tx1"/>
                </a:solidFill>
                <a:latin typeface="Meiryo UI" panose="020B0604030504040204" pitchFamily="50" charset="-128"/>
                <a:ea typeface="Meiryo UI" panose="020B0604030504040204" pitchFamily="50" charset="-128"/>
              </a:rPr>
              <a:t>（アクション１７）</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50" name="角丸四角形 149"/>
          <p:cNvSpPr/>
          <p:nvPr/>
        </p:nvSpPr>
        <p:spPr>
          <a:xfrm>
            <a:off x="196658" y="4043803"/>
            <a:ext cx="8731442" cy="2532996"/>
          </a:xfrm>
          <a:prstGeom prst="roundRect">
            <a:avLst>
              <a:gd name="adj" fmla="val 2731"/>
            </a:avLst>
          </a:prstGeom>
          <a:noFill/>
          <a:ln w="38100" cmpd="dbl">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p:cNvSpPr/>
          <p:nvPr/>
        </p:nvSpPr>
        <p:spPr>
          <a:xfrm>
            <a:off x="373203" y="4317892"/>
            <a:ext cx="8453297" cy="845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地震</a:t>
            </a:r>
            <a:r>
              <a:rPr kumimoji="1" lang="ja-JP" altLang="en-US" sz="1200" dirty="0">
                <a:solidFill>
                  <a:schemeClr val="tx1"/>
                </a:solidFill>
                <a:latin typeface="Meiryo UI" panose="020B0604030504040204" pitchFamily="50" charset="-128"/>
                <a:ea typeface="Meiryo UI" panose="020B0604030504040204" pitchFamily="50" charset="-128"/>
              </a:rPr>
              <a:t>発生時に起こりうる建物倒壊、火災延焼や津波等の危険性</a:t>
            </a:r>
            <a:r>
              <a:rPr kumimoji="1" lang="ja-JP" altLang="en-US" sz="1200" dirty="0" smtClean="0">
                <a:solidFill>
                  <a:schemeClr val="tx1"/>
                </a:solidFill>
                <a:latin typeface="Meiryo UI" panose="020B0604030504040204" pitchFamily="50" charset="-128"/>
                <a:ea typeface="Meiryo UI" panose="020B0604030504040204" pitchFamily="50" charset="-128"/>
              </a:rPr>
              <a:t>について</a:t>
            </a:r>
            <a:r>
              <a:rPr kumimoji="1" lang="ja-JP" altLang="en-US" sz="1200" dirty="0">
                <a:solidFill>
                  <a:schemeClr val="tx1"/>
                </a:solidFill>
                <a:latin typeface="Meiryo UI" panose="020B0604030504040204" pitchFamily="50" charset="-128"/>
                <a:ea typeface="Meiryo UI" panose="020B0604030504040204" pitchFamily="50" charset="-128"/>
              </a:rPr>
              <a:t>、住民が正確な知識・情報を持ち、的確な避難行動に</a:t>
            </a:r>
            <a:r>
              <a:rPr kumimoji="1" lang="ja-JP" altLang="en-US" sz="1200" dirty="0" smtClean="0">
                <a:solidFill>
                  <a:schemeClr val="tx1"/>
                </a:solidFill>
                <a:latin typeface="Meiryo UI" panose="020B0604030504040204" pitchFamily="50" charset="-128"/>
                <a:ea typeface="Meiryo UI" panose="020B0604030504040204" pitchFamily="50" charset="-128"/>
              </a:rPr>
              <a:t>つながる</a:t>
            </a:r>
            <a:r>
              <a:rPr kumimoji="1" lang="ja-JP" altLang="en-US" sz="1200" dirty="0">
                <a:solidFill>
                  <a:schemeClr val="tx1"/>
                </a:solidFill>
                <a:latin typeface="Meiryo UI" panose="020B0604030504040204" pitchFamily="50" charset="-128"/>
                <a:ea typeface="Meiryo UI" panose="020B0604030504040204" pitchFamily="50" charset="-128"/>
              </a:rPr>
              <a:t>よう</a:t>
            </a:r>
            <a:r>
              <a:rPr kumimoji="1" lang="ja-JP" altLang="en-US" sz="1200">
                <a:solidFill>
                  <a:schemeClr val="tx1"/>
                </a:solidFill>
                <a:latin typeface="Meiryo UI" panose="020B0604030504040204" pitchFamily="50" charset="-128"/>
                <a:ea typeface="Meiryo UI" panose="020B0604030504040204" pitchFamily="50" charset="-128"/>
              </a:rPr>
              <a:t>、</a:t>
            </a:r>
            <a:r>
              <a:rPr kumimoji="1" lang="ja-JP" altLang="en-US" sz="1200" smtClean="0">
                <a:solidFill>
                  <a:schemeClr val="tx1"/>
                </a:solidFill>
                <a:latin typeface="Meiryo UI" panose="020B0604030504040204" pitchFamily="50" charset="-128"/>
                <a:ea typeface="Meiryo UI" panose="020B0604030504040204" pitchFamily="50" charset="-128"/>
              </a:rPr>
              <a:t>市町に</a:t>
            </a:r>
            <a:r>
              <a:rPr kumimoji="1" lang="ja-JP" altLang="en-US" sz="1200" dirty="0">
                <a:solidFill>
                  <a:schemeClr val="tx1"/>
                </a:solidFill>
                <a:latin typeface="Meiryo UI" panose="020B0604030504040204" pitchFamily="50" charset="-128"/>
                <a:ea typeface="Meiryo UI" panose="020B0604030504040204" pitchFamily="50" charset="-128"/>
              </a:rPr>
              <a:t>対して、各種災害に対応する</a:t>
            </a:r>
            <a:r>
              <a:rPr kumimoji="1" lang="ja-JP" altLang="en-US" sz="1200" dirty="0" smtClean="0">
                <a:solidFill>
                  <a:schemeClr val="tx1"/>
                </a:solidFill>
                <a:latin typeface="Meiryo UI" panose="020B0604030504040204" pitchFamily="50" charset="-128"/>
                <a:ea typeface="Meiryo UI" panose="020B0604030504040204" pitchFamily="50" charset="-128"/>
              </a:rPr>
              <a:t>ハザードマップの</a:t>
            </a:r>
            <a:r>
              <a:rPr kumimoji="1" lang="ja-JP" altLang="en-US" sz="1200" dirty="0">
                <a:solidFill>
                  <a:schemeClr val="tx1"/>
                </a:solidFill>
                <a:latin typeface="Meiryo UI" panose="020B0604030504040204" pitchFamily="50" charset="-128"/>
                <a:ea typeface="Meiryo UI" panose="020B0604030504040204" pitchFamily="50" charset="-128"/>
              </a:rPr>
              <a:t>作成</a:t>
            </a:r>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改定</a:t>
            </a:r>
            <a:r>
              <a:rPr kumimoji="1" lang="ja-JP" altLang="en-US" sz="1200" dirty="0" smtClean="0">
                <a:solidFill>
                  <a:schemeClr val="tx1"/>
                </a:solidFill>
                <a:latin typeface="Meiryo UI" panose="020B0604030504040204" pitchFamily="50" charset="-128"/>
                <a:ea typeface="Meiryo UI" panose="020B0604030504040204" pitchFamily="50" charset="-128"/>
              </a:rPr>
              <a:t>を</a:t>
            </a:r>
            <a:r>
              <a:rPr kumimoji="1" lang="ja-JP" altLang="en-US" sz="1200" dirty="0">
                <a:solidFill>
                  <a:schemeClr val="tx1"/>
                </a:solidFill>
                <a:latin typeface="Meiryo UI" panose="020B0604030504040204" pitchFamily="50" charset="-128"/>
                <a:ea typeface="Meiryo UI" panose="020B0604030504040204" pitchFamily="50" charset="-128"/>
              </a:rPr>
              <a:t>働きかける。</a:t>
            </a:r>
          </a:p>
          <a:p>
            <a:r>
              <a:rPr kumimoji="1" lang="ja-JP" altLang="en-US" sz="1200" dirty="0" smtClean="0">
                <a:solidFill>
                  <a:schemeClr val="tx1"/>
                </a:solidFill>
                <a:latin typeface="Meiryo UI" panose="020B0604030504040204" pitchFamily="50" charset="-128"/>
                <a:ea typeface="Meiryo UI" panose="020B0604030504040204" pitchFamily="50" charset="-128"/>
              </a:rPr>
              <a:t>地震</a:t>
            </a:r>
            <a:r>
              <a:rPr kumimoji="1" lang="ja-JP" altLang="en-US" sz="1200" dirty="0">
                <a:solidFill>
                  <a:schemeClr val="tx1"/>
                </a:solidFill>
                <a:latin typeface="Meiryo UI" panose="020B0604030504040204" pitchFamily="50" charset="-128"/>
                <a:ea typeface="Meiryo UI" panose="020B0604030504040204" pitchFamily="50" charset="-128"/>
              </a:rPr>
              <a:t>・津波ハザードマップを活用した防災訓練の実施を</a:t>
            </a:r>
            <a:r>
              <a:rPr kumimoji="1" lang="ja-JP" altLang="en-US" sz="1200" dirty="0" smtClean="0">
                <a:solidFill>
                  <a:schemeClr val="tx1"/>
                </a:solidFill>
                <a:latin typeface="Meiryo UI" panose="020B0604030504040204" pitchFamily="50" charset="-128"/>
                <a:ea typeface="Meiryo UI" panose="020B0604030504040204" pitchFamily="50" charset="-128"/>
              </a:rPr>
              <a:t>働きかける</a:t>
            </a:r>
            <a:r>
              <a:rPr kumimoji="1" lang="ja-JP" altLang="en-US" sz="1200" dirty="0">
                <a:solidFill>
                  <a:schemeClr val="tx1"/>
                </a:solidFill>
                <a:latin typeface="Meiryo UI" panose="020B0604030504040204" pitchFamily="50" charset="-128"/>
                <a:ea typeface="Meiryo UI" panose="020B0604030504040204" pitchFamily="50" charset="-128"/>
              </a:rPr>
              <a:t>。</a:t>
            </a:r>
          </a:p>
          <a:p>
            <a:r>
              <a:rPr kumimoji="1" lang="ja-JP" altLang="en-US" sz="1200" dirty="0" smtClean="0">
                <a:solidFill>
                  <a:schemeClr val="tx1"/>
                </a:solidFill>
                <a:latin typeface="Meiryo UI" panose="020B0604030504040204" pitchFamily="50" charset="-128"/>
                <a:ea typeface="Meiryo UI" panose="020B0604030504040204" pitchFamily="50" charset="-128"/>
              </a:rPr>
              <a:t>地震</a:t>
            </a:r>
            <a:r>
              <a:rPr kumimoji="1" lang="ja-JP" altLang="en-US" sz="1200" dirty="0">
                <a:solidFill>
                  <a:schemeClr val="tx1"/>
                </a:solidFill>
                <a:latin typeface="Meiryo UI" panose="020B0604030504040204" pitchFamily="50" charset="-128"/>
                <a:ea typeface="Meiryo UI" panose="020B0604030504040204" pitchFamily="50" charset="-128"/>
              </a:rPr>
              <a:t>・津波ハザードマップを活用した府民の防災意識向上や</a:t>
            </a:r>
            <a:r>
              <a:rPr kumimoji="1" lang="ja-JP" altLang="en-US" sz="1200" dirty="0" smtClean="0">
                <a:solidFill>
                  <a:schemeClr val="tx1"/>
                </a:solidFill>
                <a:latin typeface="Meiryo UI" panose="020B0604030504040204" pitchFamily="50" charset="-128"/>
                <a:ea typeface="Meiryo UI" panose="020B0604030504040204" pitchFamily="50" charset="-128"/>
              </a:rPr>
              <a:t>住宅の</a:t>
            </a:r>
            <a:r>
              <a:rPr kumimoji="1" lang="ja-JP" altLang="en-US" sz="1200" dirty="0">
                <a:solidFill>
                  <a:schemeClr val="tx1"/>
                </a:solidFill>
                <a:latin typeface="Meiryo UI" panose="020B0604030504040204" pitchFamily="50" charset="-128"/>
                <a:ea typeface="Meiryo UI" panose="020B0604030504040204" pitchFamily="50" charset="-128"/>
              </a:rPr>
              <a:t>耐震化意欲等の向上を図る。</a:t>
            </a:r>
          </a:p>
        </p:txBody>
      </p:sp>
      <p:sp>
        <p:nvSpPr>
          <p:cNvPr id="152" name="角丸四角形 151"/>
          <p:cNvSpPr/>
          <p:nvPr/>
        </p:nvSpPr>
        <p:spPr>
          <a:xfrm>
            <a:off x="899885" y="5189592"/>
            <a:ext cx="7263515" cy="1303283"/>
          </a:xfrm>
          <a:prstGeom prst="roundRect">
            <a:avLst>
              <a:gd name="adj" fmla="val 2620"/>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正方形/長方形 154"/>
          <p:cNvSpPr/>
          <p:nvPr/>
        </p:nvSpPr>
        <p:spPr>
          <a:xfrm>
            <a:off x="1149673" y="5272738"/>
            <a:ext cx="3234138" cy="130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沿岸市町への地震・津波ハザードマップ作成・改定に向けて事例紹介の実施</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防災講演やホームページ、防災ツイッター等を用い、ハザードマップの有効性を</a:t>
            </a:r>
            <a:r>
              <a:rPr kumimoji="1" lang="ja-JP" altLang="en-US" sz="1200" dirty="0">
                <a:solidFill>
                  <a:schemeClr val="tx1"/>
                </a:solidFill>
                <a:latin typeface="Meiryo UI" panose="020B0604030504040204" pitchFamily="50" charset="-128"/>
                <a:ea typeface="Meiryo UI" panose="020B0604030504040204" pitchFamily="50" charset="-128"/>
              </a:rPr>
              <a:t>直接</a:t>
            </a:r>
            <a:r>
              <a:rPr kumimoji="1" lang="ja-JP" altLang="en-US" sz="1200" dirty="0" smtClean="0">
                <a:solidFill>
                  <a:schemeClr val="tx1"/>
                </a:solidFill>
                <a:latin typeface="Meiryo UI" panose="020B0604030504040204" pitchFamily="50" charset="-128"/>
                <a:ea typeface="Meiryo UI" panose="020B0604030504040204" pitchFamily="50" charset="-128"/>
              </a:rPr>
              <a:t>府民に伝えることにより、避難行動につながるよう働きかけを実施</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56" name="正方形/長方形 155"/>
          <p:cNvSpPr/>
          <p:nvPr/>
        </p:nvSpPr>
        <p:spPr>
          <a:xfrm>
            <a:off x="5042727" y="5304863"/>
            <a:ext cx="2996736" cy="1188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全ての沿岸市町で</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ハザードマップの</a:t>
            </a:r>
            <a:r>
              <a:rPr kumimoji="1" lang="ja-JP" altLang="en-US" sz="1200" dirty="0">
                <a:solidFill>
                  <a:schemeClr val="tx1"/>
                </a:solidFill>
                <a:latin typeface="Meiryo UI" panose="020B0604030504040204" pitchFamily="50" charset="-128"/>
                <a:ea typeface="Meiryo UI" panose="020B0604030504040204" pitchFamily="50" charset="-128"/>
              </a:rPr>
              <a:t>作成</a:t>
            </a:r>
            <a:r>
              <a:rPr kumimoji="1" lang="ja-JP" altLang="en-US" sz="1200" dirty="0" smtClean="0">
                <a:solidFill>
                  <a:schemeClr val="tx1"/>
                </a:solidFill>
                <a:latin typeface="Meiryo UI" panose="020B0604030504040204" pitchFamily="50" charset="-128"/>
                <a:ea typeface="Meiryo UI" panose="020B0604030504040204" pitchFamily="50" charset="-128"/>
              </a:rPr>
              <a:t>が完了</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作成したハザードマップを活用した訓練実施</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を働きかけ</a:t>
            </a:r>
            <a:endParaRPr kumimoji="1" lang="en-US" altLang="ja-JP" sz="1200" dirty="0" smtClean="0">
              <a:solidFill>
                <a:schemeClr val="tx1"/>
              </a:solidFill>
              <a:latin typeface="Meiryo UI" panose="020B0604030504040204" pitchFamily="50" charset="-128"/>
              <a:ea typeface="Meiryo UI" panose="020B0604030504040204" pitchFamily="50" charset="-128"/>
            </a:endParaRPr>
          </a:p>
        </p:txBody>
      </p:sp>
      <p:grpSp>
        <p:nvGrpSpPr>
          <p:cNvPr id="10" name="グループ化 9"/>
          <p:cNvGrpSpPr/>
          <p:nvPr/>
        </p:nvGrpSpPr>
        <p:grpSpPr>
          <a:xfrm>
            <a:off x="4633599" y="5304863"/>
            <a:ext cx="297298" cy="488306"/>
            <a:chOff x="5334244" y="3744255"/>
            <a:chExt cx="297298" cy="488306"/>
          </a:xfrm>
        </p:grpSpPr>
        <p:sp>
          <p:nvSpPr>
            <p:cNvPr id="8" name="二等辺三角形 7"/>
            <p:cNvSpPr/>
            <p:nvPr/>
          </p:nvSpPr>
          <p:spPr>
            <a:xfrm rot="5400000">
              <a:off x="5307721" y="3908737"/>
              <a:ext cx="488304" cy="159339"/>
            </a:xfrm>
            <a:prstGeom prst="triangle">
              <a:avLst/>
            </a:prstGeom>
            <a:solidFill>
              <a:srgbClr val="0000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19050">
                  <a:solidFill>
                    <a:schemeClr val="tx1"/>
                  </a:solidFill>
                </a:ln>
              </a:endParaRPr>
            </a:p>
          </p:txBody>
        </p:sp>
        <p:sp>
          <p:nvSpPr>
            <p:cNvPr id="157" name="二等辺三角形 156"/>
            <p:cNvSpPr/>
            <p:nvPr/>
          </p:nvSpPr>
          <p:spPr>
            <a:xfrm rot="5400000">
              <a:off x="5237563" y="3908738"/>
              <a:ext cx="488304" cy="159339"/>
            </a:xfrm>
            <a:prstGeom prst="triangle">
              <a:avLst/>
            </a:prstGeom>
            <a:solidFill>
              <a:srgbClr val="0000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19050">
                  <a:solidFill>
                    <a:schemeClr val="tx1"/>
                  </a:solidFill>
                </a:ln>
              </a:endParaRPr>
            </a:p>
          </p:txBody>
        </p:sp>
        <p:sp>
          <p:nvSpPr>
            <p:cNvPr id="158" name="二等辺三角形 157"/>
            <p:cNvSpPr/>
            <p:nvPr/>
          </p:nvSpPr>
          <p:spPr>
            <a:xfrm rot="5400000">
              <a:off x="5169762" y="3908739"/>
              <a:ext cx="488304" cy="159339"/>
            </a:xfrm>
            <a:prstGeom prst="triangle">
              <a:avLst/>
            </a:prstGeom>
            <a:solidFill>
              <a:srgbClr val="0000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19050">
                  <a:solidFill>
                    <a:schemeClr val="tx1"/>
                  </a:solidFill>
                </a:ln>
              </a:endParaRPr>
            </a:p>
          </p:txBody>
        </p:sp>
      </p:grpSp>
      <p:sp>
        <p:nvSpPr>
          <p:cNvPr id="36"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6978650" y="64928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12</a:t>
            </a:fld>
            <a:endParaRPr lang="ja-JP" altLang="en-US" sz="1600" dirty="0">
              <a:solidFill>
                <a:schemeClr val="tx1"/>
              </a:solidFill>
            </a:endParaRPr>
          </a:p>
        </p:txBody>
      </p:sp>
      <p:grpSp>
        <p:nvGrpSpPr>
          <p:cNvPr id="37" name="グループ化 36"/>
          <p:cNvGrpSpPr/>
          <p:nvPr/>
        </p:nvGrpSpPr>
        <p:grpSpPr>
          <a:xfrm rot="5400000">
            <a:off x="2886333" y="2069428"/>
            <a:ext cx="229497" cy="488305"/>
            <a:chOff x="5402045" y="3744255"/>
            <a:chExt cx="229497" cy="488305"/>
          </a:xfrm>
        </p:grpSpPr>
        <p:sp>
          <p:nvSpPr>
            <p:cNvPr id="38" name="二等辺三角形 37"/>
            <p:cNvSpPr/>
            <p:nvPr/>
          </p:nvSpPr>
          <p:spPr>
            <a:xfrm rot="5400000">
              <a:off x="5307721" y="3908737"/>
              <a:ext cx="488304" cy="159339"/>
            </a:xfrm>
            <a:prstGeom prst="triangle">
              <a:avLst/>
            </a:prstGeom>
            <a:solidFill>
              <a:srgbClr val="0000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19050">
                  <a:solidFill>
                    <a:schemeClr val="tx1"/>
                  </a:solidFill>
                </a:ln>
              </a:endParaRPr>
            </a:p>
          </p:txBody>
        </p:sp>
        <p:sp>
          <p:nvSpPr>
            <p:cNvPr id="39" name="二等辺三角形 38"/>
            <p:cNvSpPr/>
            <p:nvPr/>
          </p:nvSpPr>
          <p:spPr>
            <a:xfrm rot="5400000">
              <a:off x="5237563" y="3908738"/>
              <a:ext cx="488304" cy="159339"/>
            </a:xfrm>
            <a:prstGeom prst="triangle">
              <a:avLst/>
            </a:prstGeom>
            <a:solidFill>
              <a:srgbClr val="0000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19050">
                  <a:solidFill>
                    <a:schemeClr val="tx1"/>
                  </a:solidFill>
                </a:ln>
              </a:endParaRPr>
            </a:p>
          </p:txBody>
        </p:sp>
      </p:grpSp>
      <p:grpSp>
        <p:nvGrpSpPr>
          <p:cNvPr id="46" name="グループ化 45"/>
          <p:cNvGrpSpPr/>
          <p:nvPr/>
        </p:nvGrpSpPr>
        <p:grpSpPr>
          <a:xfrm rot="5400000">
            <a:off x="5670552" y="5680616"/>
            <a:ext cx="229497" cy="488305"/>
            <a:chOff x="5402045" y="3744255"/>
            <a:chExt cx="229497" cy="488305"/>
          </a:xfrm>
        </p:grpSpPr>
        <p:sp>
          <p:nvSpPr>
            <p:cNvPr id="47" name="二等辺三角形 46"/>
            <p:cNvSpPr/>
            <p:nvPr/>
          </p:nvSpPr>
          <p:spPr>
            <a:xfrm rot="5400000">
              <a:off x="5307721" y="3908737"/>
              <a:ext cx="488304" cy="159339"/>
            </a:xfrm>
            <a:prstGeom prst="triangle">
              <a:avLst/>
            </a:prstGeom>
            <a:solidFill>
              <a:srgbClr val="0000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19050">
                  <a:solidFill>
                    <a:schemeClr val="tx1"/>
                  </a:solidFill>
                </a:ln>
              </a:endParaRPr>
            </a:p>
          </p:txBody>
        </p:sp>
        <p:sp>
          <p:nvSpPr>
            <p:cNvPr id="48" name="二等辺三角形 47"/>
            <p:cNvSpPr/>
            <p:nvPr/>
          </p:nvSpPr>
          <p:spPr>
            <a:xfrm rot="5400000">
              <a:off x="5237563" y="3908738"/>
              <a:ext cx="488304" cy="159339"/>
            </a:xfrm>
            <a:prstGeom prst="triangle">
              <a:avLst/>
            </a:prstGeom>
            <a:solidFill>
              <a:srgbClr val="0000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19050">
                  <a:solidFill>
                    <a:schemeClr val="tx1"/>
                  </a:solidFill>
                </a:ln>
              </a:endParaRPr>
            </a:p>
          </p:txBody>
        </p:sp>
      </p:grpSp>
      <p:sp>
        <p:nvSpPr>
          <p:cNvPr id="34" name="正方形/長方形 33"/>
          <p:cNvSpPr/>
          <p:nvPr/>
        </p:nvSpPr>
        <p:spPr>
          <a:xfrm>
            <a:off x="6428213" y="1905229"/>
            <a:ext cx="1700458" cy="123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400" b="1" u="sng" dirty="0" smtClean="0">
                <a:solidFill>
                  <a:schemeClr val="tx1"/>
                </a:solidFill>
                <a:latin typeface="Meiryo UI" panose="020B0604030504040204" pitchFamily="50" charset="-128"/>
                <a:ea typeface="Meiryo UI" panose="020B0604030504040204" pitchFamily="50" charset="-128"/>
              </a:rPr>
              <a:t>「避難勧告等に関するガイドライン（国）」に対する府の考え方について</a:t>
            </a:r>
            <a:endParaRPr kumimoji="1" lang="ja-JP" altLang="en-US" sz="400" b="1" u="sng" dirty="0">
              <a:solidFill>
                <a:schemeClr val="tx1"/>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532066" y="3606584"/>
            <a:ext cx="3551727" cy="207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700" dirty="0" smtClean="0">
                <a:solidFill>
                  <a:schemeClr val="tx1"/>
                </a:solidFill>
                <a:latin typeface="Meiryo UI" panose="020B0604030504040204" pitchFamily="50" charset="-128"/>
                <a:ea typeface="Meiryo UI" panose="020B0604030504040204" pitchFamily="50" charset="-128"/>
              </a:rPr>
              <a:t>※</a:t>
            </a:r>
            <a:r>
              <a:rPr kumimoji="1" lang="ja-JP" altLang="en-US" sz="700" dirty="0" smtClean="0">
                <a:solidFill>
                  <a:schemeClr val="tx1"/>
                </a:solidFill>
                <a:latin typeface="Meiryo UI" panose="020B0604030504040204" pitchFamily="50" charset="-128"/>
                <a:ea typeface="Meiryo UI" panose="020B0604030504040204" pitchFamily="50" charset="-128"/>
              </a:rPr>
              <a:t>　現在は避難勧告は廃止され「避難指示」となっていますが、当時の表現で記載しております。</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grpSp>
        <p:nvGrpSpPr>
          <p:cNvPr id="49" name="グループ化 48"/>
          <p:cNvGrpSpPr/>
          <p:nvPr/>
        </p:nvGrpSpPr>
        <p:grpSpPr>
          <a:xfrm rot="5400000">
            <a:off x="2886333" y="2601757"/>
            <a:ext cx="229497" cy="488305"/>
            <a:chOff x="5402045" y="3744255"/>
            <a:chExt cx="229497" cy="488305"/>
          </a:xfrm>
        </p:grpSpPr>
        <p:sp>
          <p:nvSpPr>
            <p:cNvPr id="50" name="二等辺三角形 49"/>
            <p:cNvSpPr/>
            <p:nvPr/>
          </p:nvSpPr>
          <p:spPr>
            <a:xfrm rot="5400000">
              <a:off x="5307721" y="3908737"/>
              <a:ext cx="488304" cy="159339"/>
            </a:xfrm>
            <a:prstGeom prst="triangle">
              <a:avLst/>
            </a:prstGeom>
            <a:solidFill>
              <a:srgbClr val="0000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19050">
                  <a:solidFill>
                    <a:schemeClr val="tx1"/>
                  </a:solidFill>
                </a:ln>
              </a:endParaRPr>
            </a:p>
          </p:txBody>
        </p:sp>
        <p:sp>
          <p:nvSpPr>
            <p:cNvPr id="51" name="二等辺三角形 50"/>
            <p:cNvSpPr/>
            <p:nvPr/>
          </p:nvSpPr>
          <p:spPr>
            <a:xfrm rot="5400000">
              <a:off x="5237563" y="3908738"/>
              <a:ext cx="488304" cy="159339"/>
            </a:xfrm>
            <a:prstGeom prst="triangle">
              <a:avLst/>
            </a:prstGeom>
            <a:solidFill>
              <a:srgbClr val="0000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19050">
                  <a:solidFill>
                    <a:schemeClr val="tx1"/>
                  </a:solidFill>
                </a:ln>
              </a:endParaRPr>
            </a:p>
          </p:txBody>
        </p:sp>
      </p:grpSp>
    </p:spTree>
    <p:extLst>
      <p:ext uri="{BB962C8B-B14F-4D97-AF65-F5344CB8AC3E}">
        <p14:creationId xmlns:p14="http://schemas.microsoft.com/office/powerpoint/2010/main" val="22909058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92463" y="605540"/>
            <a:ext cx="8978966" cy="608016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Meiryo UI" panose="020B0604030504040204" pitchFamily="50" charset="-128"/>
                <a:ea typeface="Meiryo UI" panose="020B0604030504040204" pitchFamily="50" charset="-128"/>
              </a:rPr>
              <a:t>新</a:t>
            </a:r>
            <a:r>
              <a:rPr kumimoji="1" lang="ja-JP" altLang="en-US" dirty="0">
                <a:latin typeface="Meiryo UI" panose="020B0604030504040204" pitchFamily="50" charset="-128"/>
                <a:ea typeface="Meiryo UI" panose="020B0604030504040204" pitchFamily="50" charset="-128"/>
              </a:rPr>
              <a:t>・大阪府地震</a:t>
            </a:r>
            <a:r>
              <a:rPr kumimoji="1" lang="ja-JP" altLang="en-US" dirty="0" smtClean="0">
                <a:latin typeface="Meiryo UI" panose="020B0604030504040204" pitchFamily="50" charset="-128"/>
                <a:ea typeface="Meiryo UI" panose="020B0604030504040204" pitchFamily="50" charset="-128"/>
              </a:rPr>
              <a:t>防災アクションプランに基づき実施してきた</a:t>
            </a:r>
            <a:r>
              <a:rPr kumimoji="1" lang="ja-JP" altLang="en-US" dirty="0">
                <a:latin typeface="Meiryo UI" panose="020B0604030504040204" pitchFamily="50" charset="-128"/>
                <a:ea typeface="Meiryo UI" panose="020B0604030504040204" pitchFamily="50" charset="-128"/>
              </a:rPr>
              <a:t>施策</a:t>
            </a:r>
          </a:p>
        </p:txBody>
      </p:sp>
      <p:sp>
        <p:nvSpPr>
          <p:cNvPr id="7" name="角丸四角形 6"/>
          <p:cNvSpPr/>
          <p:nvPr/>
        </p:nvSpPr>
        <p:spPr>
          <a:xfrm>
            <a:off x="19892" y="539518"/>
            <a:ext cx="1837937"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latin typeface="Meiryo UI" panose="020B0604030504040204" pitchFamily="50" charset="-128"/>
                <a:ea typeface="Meiryo UI" panose="020B0604030504040204" pitchFamily="50" charset="-128"/>
              </a:rPr>
              <a:t>その他</a:t>
            </a:r>
            <a:r>
              <a:rPr kumimoji="1" lang="ja-JP" altLang="en-US" sz="1400" dirty="0" smtClean="0">
                <a:latin typeface="Meiryo UI" panose="020B0604030504040204" pitchFamily="50" charset="-128"/>
                <a:ea typeface="Meiryo UI" panose="020B0604030504040204" pitchFamily="50" charset="-128"/>
              </a:rPr>
              <a:t>アクションと成果</a:t>
            </a:r>
            <a:endParaRPr kumimoji="1" lang="ja-JP" altLang="en-US" sz="1400" dirty="0">
              <a:latin typeface="Meiryo UI" panose="020B0604030504040204" pitchFamily="50" charset="-128"/>
              <a:ea typeface="Meiryo UI" panose="020B0604030504040204" pitchFamily="50" charset="-128"/>
            </a:endParaRPr>
          </a:p>
        </p:txBody>
      </p:sp>
      <p:sp>
        <p:nvSpPr>
          <p:cNvPr id="172" name="角丸四角形 171"/>
          <p:cNvSpPr/>
          <p:nvPr/>
        </p:nvSpPr>
        <p:spPr>
          <a:xfrm>
            <a:off x="179469" y="876854"/>
            <a:ext cx="8758019" cy="5759919"/>
          </a:xfrm>
          <a:prstGeom prst="roundRect">
            <a:avLst>
              <a:gd name="adj" fmla="val 2731"/>
            </a:avLst>
          </a:prstGeom>
          <a:noFill/>
          <a:ln w="38100" cmpd="dbl">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正方形/長方形 172"/>
          <p:cNvSpPr/>
          <p:nvPr/>
        </p:nvSpPr>
        <p:spPr>
          <a:xfrm>
            <a:off x="179469" y="928256"/>
            <a:ext cx="4480112" cy="33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latin typeface="Meiryo UI" panose="020B0604030504040204" pitchFamily="50" charset="-128"/>
                <a:ea typeface="Meiryo UI" panose="020B0604030504040204" pitchFamily="50" charset="-128"/>
              </a:rPr>
              <a:t>⑦</a:t>
            </a:r>
            <a:r>
              <a:rPr kumimoji="1" lang="ja-JP" altLang="en-US" sz="1400" dirty="0" smtClean="0">
                <a:solidFill>
                  <a:schemeClr val="tx1"/>
                </a:solidFill>
                <a:latin typeface="Meiryo UI" panose="020B0604030504040204" pitchFamily="50" charset="-128"/>
                <a:ea typeface="Meiryo UI" panose="020B0604030504040204" pitchFamily="50" charset="-128"/>
              </a:rPr>
              <a:t>防災情報の収集・伝達機能の充実</a:t>
            </a:r>
            <a:r>
              <a:rPr kumimoji="1" lang="ja-JP" altLang="en-US" sz="1000" dirty="0" smtClean="0">
                <a:solidFill>
                  <a:schemeClr val="tx1"/>
                </a:solidFill>
                <a:latin typeface="Meiryo UI" panose="020B0604030504040204" pitchFamily="50" charset="-128"/>
                <a:ea typeface="Meiryo UI" panose="020B0604030504040204" pitchFamily="50" charset="-128"/>
              </a:rPr>
              <a:t>（アクション３１）</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174" name="正方形/長方形 173"/>
          <p:cNvSpPr/>
          <p:nvPr/>
        </p:nvSpPr>
        <p:spPr>
          <a:xfrm>
            <a:off x="375853" y="1165456"/>
            <a:ext cx="8450647" cy="1003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地震</a:t>
            </a:r>
            <a:r>
              <a:rPr kumimoji="1" lang="ja-JP" altLang="en-US" sz="1200" dirty="0">
                <a:solidFill>
                  <a:schemeClr val="tx1"/>
                </a:solidFill>
                <a:latin typeface="Meiryo UI" panose="020B0604030504040204" pitchFamily="50" charset="-128"/>
                <a:ea typeface="Meiryo UI" panose="020B0604030504040204" pitchFamily="50" charset="-128"/>
              </a:rPr>
              <a:t>発生時に、防災情報を迅速かつ的確に収集し、初動期に</a:t>
            </a:r>
            <a:r>
              <a:rPr kumimoji="1" lang="ja-JP" altLang="en-US" sz="1200" dirty="0" smtClean="0">
                <a:solidFill>
                  <a:schemeClr val="tx1"/>
                </a:solidFill>
                <a:latin typeface="Meiryo UI" panose="020B0604030504040204" pitchFamily="50" charset="-128"/>
                <a:ea typeface="Meiryo UI" panose="020B0604030504040204" pitchFamily="50" charset="-128"/>
              </a:rPr>
              <a:t>おける</a:t>
            </a:r>
            <a:r>
              <a:rPr kumimoji="1" lang="ja-JP" altLang="en-US" sz="1200" dirty="0">
                <a:solidFill>
                  <a:schemeClr val="tx1"/>
                </a:solidFill>
                <a:latin typeface="Meiryo UI" panose="020B0604030504040204" pitchFamily="50" charset="-128"/>
                <a:ea typeface="Meiryo UI" panose="020B0604030504040204" pitchFamily="50" charset="-128"/>
              </a:rPr>
              <a:t>応急対策を適切に行うため、大阪府防災情報</a:t>
            </a:r>
            <a:r>
              <a:rPr kumimoji="1" lang="ja-JP" altLang="en-US" sz="1200" dirty="0" smtClean="0">
                <a:solidFill>
                  <a:schemeClr val="tx1"/>
                </a:solidFill>
                <a:latin typeface="Meiryo UI" panose="020B0604030504040204" pitchFamily="50" charset="-128"/>
                <a:ea typeface="Meiryo UI" panose="020B0604030504040204" pitchFamily="50" charset="-128"/>
              </a:rPr>
              <a:t>システムを運用</a:t>
            </a:r>
            <a:r>
              <a:rPr kumimoji="1" lang="ja-JP" altLang="en-US" sz="1200" dirty="0">
                <a:solidFill>
                  <a:schemeClr val="tx1"/>
                </a:solidFill>
                <a:latin typeface="Meiryo UI" panose="020B0604030504040204" pitchFamily="50" charset="-128"/>
                <a:ea typeface="Meiryo UI" panose="020B0604030504040204" pitchFamily="50" charset="-128"/>
              </a:rPr>
              <a:t>するとともに、機能の充実を図っていく。</a:t>
            </a: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あわせて</a:t>
            </a:r>
            <a:r>
              <a:rPr kumimoji="1" lang="ja-JP" altLang="en-US" sz="1200" dirty="0">
                <a:solidFill>
                  <a:schemeClr val="tx1"/>
                </a:solidFill>
                <a:latin typeface="Meiryo UI" panose="020B0604030504040204" pitchFamily="50" charset="-128"/>
                <a:ea typeface="Meiryo UI" panose="020B0604030504040204" pitchFamily="50" charset="-128"/>
              </a:rPr>
              <a:t>、おおさか防災</a:t>
            </a:r>
            <a:r>
              <a:rPr kumimoji="1" lang="ja-JP" altLang="en-US" sz="1200" dirty="0" smtClean="0">
                <a:solidFill>
                  <a:schemeClr val="tx1"/>
                </a:solidFill>
                <a:latin typeface="Meiryo UI" panose="020B0604030504040204" pitchFamily="50" charset="-128"/>
                <a:ea typeface="Meiryo UI" panose="020B0604030504040204" pitchFamily="50" charset="-128"/>
              </a:rPr>
              <a:t>ネットを</a:t>
            </a:r>
            <a:r>
              <a:rPr kumimoji="1" lang="ja-JP" altLang="en-US" sz="1200" dirty="0">
                <a:solidFill>
                  <a:schemeClr val="tx1"/>
                </a:solidFill>
                <a:latin typeface="Meiryo UI" panose="020B0604030504040204" pitchFamily="50" charset="-128"/>
                <a:ea typeface="Meiryo UI" panose="020B0604030504040204" pitchFamily="50" charset="-128"/>
              </a:rPr>
              <a:t>活用するとともに、</a:t>
            </a:r>
            <a:r>
              <a:rPr kumimoji="1" lang="en-US" altLang="ja-JP" sz="1200" dirty="0">
                <a:solidFill>
                  <a:schemeClr val="tx1"/>
                </a:solidFill>
                <a:latin typeface="Meiryo UI" panose="020B0604030504040204" pitchFamily="50" charset="-128"/>
                <a:ea typeface="Meiryo UI" panose="020B0604030504040204" pitchFamily="50" charset="-128"/>
              </a:rPr>
              <a:t>SNS </a:t>
            </a:r>
            <a:r>
              <a:rPr kumimoji="1" lang="ja-JP" altLang="en-US" sz="1200" dirty="0" smtClean="0">
                <a:solidFill>
                  <a:schemeClr val="tx1"/>
                </a:solidFill>
                <a:latin typeface="Meiryo UI" panose="020B0604030504040204" pitchFamily="50" charset="-128"/>
                <a:ea typeface="Meiryo UI" panose="020B0604030504040204" pitchFamily="50" charset="-128"/>
              </a:rPr>
              <a:t>等の</a:t>
            </a:r>
            <a:r>
              <a:rPr kumimoji="1" lang="ja-JP" altLang="en-US" sz="1200" dirty="0">
                <a:solidFill>
                  <a:schemeClr val="tx1"/>
                </a:solidFill>
                <a:latin typeface="Meiryo UI" panose="020B0604030504040204" pitchFamily="50" charset="-128"/>
                <a:ea typeface="Meiryo UI" panose="020B0604030504040204" pitchFamily="50" charset="-128"/>
              </a:rPr>
              <a:t>府民からの情報の活用方策を検討する等、情報収集手段の</a:t>
            </a:r>
            <a:r>
              <a:rPr kumimoji="1" lang="ja-JP" altLang="en-US" sz="1200" dirty="0" smtClean="0">
                <a:solidFill>
                  <a:schemeClr val="tx1"/>
                </a:solidFill>
                <a:latin typeface="Meiryo UI" panose="020B0604030504040204" pitchFamily="50" charset="-128"/>
                <a:ea typeface="Meiryo UI" panose="020B0604030504040204" pitchFamily="50" charset="-128"/>
              </a:rPr>
              <a:t>多重化</a:t>
            </a:r>
            <a:r>
              <a:rPr kumimoji="1" lang="ja-JP" altLang="en-US" sz="1200" dirty="0">
                <a:solidFill>
                  <a:schemeClr val="tx1"/>
                </a:solidFill>
                <a:latin typeface="Meiryo UI" panose="020B0604030504040204" pitchFamily="50" charset="-128"/>
                <a:ea typeface="Meiryo UI" panose="020B0604030504040204" pitchFamily="50" charset="-128"/>
              </a:rPr>
              <a:t>に取り組むことにより、防災情報の収集・伝達体制の充実を</a:t>
            </a:r>
            <a:r>
              <a:rPr kumimoji="1" lang="ja-JP" altLang="en-US" sz="1200" dirty="0" smtClean="0">
                <a:solidFill>
                  <a:schemeClr val="tx1"/>
                </a:solidFill>
                <a:latin typeface="Meiryo UI" panose="020B0604030504040204" pitchFamily="50" charset="-128"/>
                <a:ea typeface="Meiryo UI" panose="020B0604030504040204" pitchFamily="50" charset="-128"/>
              </a:rPr>
              <a:t>図る</a:t>
            </a:r>
            <a:r>
              <a:rPr kumimoji="1" lang="ja-JP" altLang="en-US" sz="1200" dirty="0">
                <a:solidFill>
                  <a:schemeClr val="tx1"/>
                </a:solidFill>
                <a:latin typeface="Meiryo UI" panose="020B0604030504040204" pitchFamily="50" charset="-128"/>
                <a:ea typeface="Meiryo UI" panose="020B0604030504040204" pitchFamily="50" charset="-128"/>
              </a:rPr>
              <a:t>。</a:t>
            </a:r>
          </a:p>
        </p:txBody>
      </p:sp>
      <p:sp>
        <p:nvSpPr>
          <p:cNvPr id="175" name="角丸四角形 174"/>
          <p:cNvSpPr/>
          <p:nvPr/>
        </p:nvSpPr>
        <p:spPr>
          <a:xfrm>
            <a:off x="416853" y="2234550"/>
            <a:ext cx="8409647" cy="4258325"/>
          </a:xfrm>
          <a:prstGeom prst="roundRect">
            <a:avLst>
              <a:gd name="adj" fmla="val 2620"/>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正方形/長方形 175"/>
          <p:cNvSpPr/>
          <p:nvPr/>
        </p:nvSpPr>
        <p:spPr>
          <a:xfrm>
            <a:off x="596281" y="2271855"/>
            <a:ext cx="8317225" cy="859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平成</a:t>
            </a:r>
            <a:r>
              <a:rPr kumimoji="1" lang="en-US" altLang="ja-JP" sz="1200" dirty="0" smtClean="0">
                <a:solidFill>
                  <a:schemeClr val="tx1"/>
                </a:solidFill>
                <a:latin typeface="Meiryo UI" panose="020B0604030504040204" pitchFamily="50" charset="-128"/>
                <a:ea typeface="Meiryo UI" panose="020B0604030504040204" pitchFamily="50" charset="-128"/>
              </a:rPr>
              <a:t>27</a:t>
            </a:r>
            <a:r>
              <a:rPr kumimoji="1" lang="ja-JP" altLang="en-US" sz="1200" dirty="0" smtClean="0">
                <a:solidFill>
                  <a:schemeClr val="tx1"/>
                </a:solidFill>
                <a:latin typeface="Meiryo UI" panose="020B0604030504040204" pitchFamily="50" charset="-128"/>
                <a:ea typeface="Meiryo UI" panose="020B0604030504040204" pitchFamily="50" charset="-128"/>
              </a:rPr>
              <a:t>年より、大阪府防災情報システムの改修・改善を継続して実施</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次期防災情報システムの構築に向けて、令和</a:t>
            </a:r>
            <a:r>
              <a:rPr kumimoji="1" lang="en-US" altLang="ja-JP" sz="1200" dirty="0" smtClean="0">
                <a:solidFill>
                  <a:schemeClr val="tx1"/>
                </a:solidFill>
                <a:latin typeface="Meiryo UI" panose="020B0604030504040204" pitchFamily="50" charset="-128"/>
                <a:ea typeface="Meiryo UI" panose="020B0604030504040204" pitchFamily="50" charset="-128"/>
              </a:rPr>
              <a:t>3</a:t>
            </a:r>
            <a:r>
              <a:rPr kumimoji="1" lang="ja-JP" altLang="en-US" sz="1200" dirty="0" smtClean="0">
                <a:solidFill>
                  <a:schemeClr val="tx1"/>
                </a:solidFill>
                <a:latin typeface="Meiryo UI" panose="020B0604030504040204" pitchFamily="50" charset="-128"/>
                <a:ea typeface="Meiryo UI" panose="020B0604030504040204" pitchFamily="50" charset="-128"/>
              </a:rPr>
              <a:t>年度中に市町村向け説明会を実施し意見の収集。</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それら意見を踏まえ、令和</a:t>
            </a:r>
            <a:r>
              <a:rPr kumimoji="1" lang="en-US" altLang="ja-JP" sz="1200" dirty="0" smtClean="0">
                <a:solidFill>
                  <a:schemeClr val="tx1"/>
                </a:solidFill>
                <a:latin typeface="Meiryo UI" panose="020B0604030504040204" pitchFamily="50" charset="-128"/>
                <a:ea typeface="Meiryo UI" panose="020B0604030504040204" pitchFamily="50" charset="-128"/>
              </a:rPr>
              <a:t>4</a:t>
            </a:r>
            <a:r>
              <a:rPr kumimoji="1" lang="ja-JP" altLang="en-US" sz="1200" dirty="0" smtClean="0">
                <a:solidFill>
                  <a:schemeClr val="tx1"/>
                </a:solidFill>
                <a:latin typeface="Meiryo UI" panose="020B0604030504040204" pitchFamily="50" charset="-128"/>
                <a:ea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rPr>
              <a:t>3</a:t>
            </a:r>
            <a:r>
              <a:rPr kumimoji="1" lang="ja-JP" altLang="en-US" sz="1200" dirty="0" smtClean="0">
                <a:solidFill>
                  <a:schemeClr val="tx1"/>
                </a:solidFill>
                <a:latin typeface="Meiryo UI" panose="020B0604030504040204" pitchFamily="50" charset="-128"/>
                <a:ea typeface="Meiryo UI" panose="020B0604030504040204" pitchFamily="50" charset="-128"/>
              </a:rPr>
              <a:t>月に新たな防災情報システム</a:t>
            </a:r>
            <a:r>
              <a:rPr kumimoji="1" lang="ja-JP" altLang="en-US" sz="1200" smtClean="0">
                <a:solidFill>
                  <a:schemeClr val="tx1"/>
                </a:solidFill>
                <a:latin typeface="Meiryo UI" panose="020B0604030504040204" pitchFamily="50" charset="-128"/>
                <a:ea typeface="Meiryo UI" panose="020B0604030504040204" pitchFamily="50" charset="-128"/>
              </a:rPr>
              <a:t>をリリース、さらに</a:t>
            </a:r>
            <a:r>
              <a:rPr kumimoji="1" lang="en-US" altLang="ja-JP" sz="1200" smtClean="0">
                <a:solidFill>
                  <a:schemeClr val="tx1"/>
                </a:solidFill>
                <a:latin typeface="Meiryo UI" panose="020B0604030504040204" pitchFamily="50" charset="-128"/>
                <a:ea typeface="Meiryo UI" panose="020B0604030504040204" pitchFamily="50" charset="-128"/>
              </a:rPr>
              <a:t>SNS</a:t>
            </a:r>
            <a:r>
              <a:rPr kumimoji="1" lang="ja-JP" altLang="en-US" sz="1200" dirty="0" smtClean="0">
                <a:solidFill>
                  <a:schemeClr val="tx1"/>
                </a:solidFill>
                <a:latin typeface="Meiryo UI" panose="020B0604030504040204" pitchFamily="50" charset="-128"/>
                <a:ea typeface="Meiryo UI" panose="020B0604030504040204" pitchFamily="50" charset="-128"/>
              </a:rPr>
              <a:t>等を活用した情報収集ツールとして連携</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pic>
        <p:nvPicPr>
          <p:cNvPr id="177" name="図 176"/>
          <p:cNvPicPr>
            <a:picLocks noChangeAspect="1"/>
          </p:cNvPicPr>
          <p:nvPr/>
        </p:nvPicPr>
        <p:blipFill>
          <a:blip r:embed="rId3"/>
          <a:stretch>
            <a:fillRect/>
          </a:stretch>
        </p:blipFill>
        <p:spPr>
          <a:xfrm>
            <a:off x="676941" y="3535055"/>
            <a:ext cx="4110514" cy="2086955"/>
          </a:xfrm>
          <a:prstGeom prst="rect">
            <a:avLst/>
          </a:prstGeom>
        </p:spPr>
      </p:pic>
      <p:pic>
        <p:nvPicPr>
          <p:cNvPr id="178" name="図 177"/>
          <p:cNvPicPr>
            <a:picLocks noChangeAspect="1"/>
          </p:cNvPicPr>
          <p:nvPr/>
        </p:nvPicPr>
        <p:blipFill rotWithShape="1">
          <a:blip r:embed="rId4"/>
          <a:srcRect t="3467" b="1"/>
          <a:stretch/>
        </p:blipFill>
        <p:spPr>
          <a:xfrm>
            <a:off x="5113327" y="3620712"/>
            <a:ext cx="3473997" cy="1952545"/>
          </a:xfrm>
          <a:prstGeom prst="rect">
            <a:avLst/>
          </a:prstGeom>
        </p:spPr>
      </p:pic>
      <p:sp>
        <p:nvSpPr>
          <p:cNvPr id="179" name="正方形/長方形 178"/>
          <p:cNvSpPr/>
          <p:nvPr/>
        </p:nvSpPr>
        <p:spPr bwMode="gray">
          <a:xfrm>
            <a:off x="10515685" y="3004910"/>
            <a:ext cx="1742369" cy="247078"/>
          </a:xfrm>
          <a:prstGeom prst="rect">
            <a:avLst/>
          </a:prstGeom>
          <a:noFill/>
          <a:ln w="6350">
            <a:noFill/>
          </a:ln>
          <a:effectLst/>
        </p:spPr>
        <p:txBody>
          <a:bodyPr rot="0" spcFirstLastPara="0" vertOverflow="overflow" horzOverflow="overflow" vert="horz" wrap="square" lIns="36000" tIns="54000" rIns="36000" bIns="18000" numCol="1" spcCol="0" rtlCol="0" fromWordArt="0" anchor="ctr" anchorCtr="0" forceAA="0" compatLnSpc="1">
            <a:prstTxWarp prst="textNoShape">
              <a:avLst/>
            </a:prstTxWarp>
            <a:noAutofit/>
          </a:bodyPr>
          <a:lstStyle/>
          <a:p>
            <a:pPr algn="ctr"/>
            <a:endParaRPr lang="ja-JP" altLang="en-US" sz="600" b="1" dirty="0">
              <a:latin typeface="UD デジタル 教科書体 N-B" panose="02020700000000000000" pitchFamily="17" charset="-128"/>
              <a:ea typeface="UD デジタル 教科書体 N-B" panose="02020700000000000000" pitchFamily="17" charset="-128"/>
            </a:endParaRPr>
          </a:p>
        </p:txBody>
      </p:sp>
      <p:sp>
        <p:nvSpPr>
          <p:cNvPr id="180" name="正方形/長方形 179"/>
          <p:cNvSpPr/>
          <p:nvPr/>
        </p:nvSpPr>
        <p:spPr bwMode="gray">
          <a:xfrm>
            <a:off x="10341071" y="3788762"/>
            <a:ext cx="1223816" cy="247078"/>
          </a:xfrm>
          <a:prstGeom prst="rect">
            <a:avLst/>
          </a:prstGeom>
          <a:noFill/>
          <a:ln w="6350">
            <a:noFill/>
          </a:ln>
          <a:effectLst/>
        </p:spPr>
        <p:txBody>
          <a:bodyPr rot="0" spcFirstLastPara="0" vertOverflow="overflow" horzOverflow="overflow" vert="horz" wrap="square" lIns="36000" tIns="54000" rIns="36000" bIns="18000" numCol="1" spcCol="0" rtlCol="0" fromWordArt="0" anchor="ctr" anchorCtr="0" forceAA="0" compatLnSpc="1">
            <a:prstTxWarp prst="textNoShape">
              <a:avLst/>
            </a:prstTxWarp>
            <a:noAutofit/>
          </a:bodyPr>
          <a:lstStyle/>
          <a:p>
            <a:pPr algn="ctr"/>
            <a:endParaRPr lang="ja-JP" altLang="en-US" sz="600" b="1" dirty="0">
              <a:latin typeface="UD デジタル 教科書体 N-B" panose="02020700000000000000" pitchFamily="17" charset="-128"/>
              <a:ea typeface="UD デジタル 教科書体 N-B" panose="02020700000000000000" pitchFamily="17" charset="-128"/>
            </a:endParaRPr>
          </a:p>
        </p:txBody>
      </p:sp>
      <p:sp>
        <p:nvSpPr>
          <p:cNvPr id="185" name="正方形/長方形 184"/>
          <p:cNvSpPr/>
          <p:nvPr/>
        </p:nvSpPr>
        <p:spPr>
          <a:xfrm>
            <a:off x="5024839" y="3398691"/>
            <a:ext cx="3787755" cy="128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1000"/>
              </a:lnSpc>
            </a:pPr>
            <a:r>
              <a:rPr kumimoji="1" lang="ja-JP" altLang="en-US" sz="1200" b="1" dirty="0" smtClean="0">
                <a:solidFill>
                  <a:schemeClr val="tx1"/>
                </a:solidFill>
                <a:latin typeface="Meiryo UI" panose="020B0604030504040204" pitchFamily="50" charset="-128"/>
                <a:ea typeface="Meiryo UI" panose="020B0604030504040204" pitchFamily="50" charset="-128"/>
              </a:rPr>
              <a:t>②</a:t>
            </a:r>
            <a:r>
              <a:rPr kumimoji="1" lang="en-US" altLang="ja-JP" sz="1200" b="1" u="sng" dirty="0" smtClean="0">
                <a:solidFill>
                  <a:schemeClr val="tx1"/>
                </a:solidFill>
                <a:latin typeface="Meiryo UI" panose="020B0604030504040204" pitchFamily="50" charset="-128"/>
                <a:ea typeface="Meiryo UI" panose="020B0604030504040204" pitchFamily="50" charset="-128"/>
              </a:rPr>
              <a:t>ICT</a:t>
            </a:r>
            <a:r>
              <a:rPr kumimoji="1" lang="ja-JP" altLang="en-US" sz="1200" b="1" u="sng" dirty="0" smtClean="0">
                <a:solidFill>
                  <a:schemeClr val="tx1"/>
                </a:solidFill>
                <a:latin typeface="Meiryo UI" panose="020B0604030504040204" pitchFamily="50" charset="-128"/>
                <a:ea typeface="Meiryo UI" panose="020B0604030504040204" pitchFamily="50" charset="-128"/>
              </a:rPr>
              <a:t>活用による、災害</a:t>
            </a:r>
            <a:r>
              <a:rPr kumimoji="1" lang="ja-JP" altLang="en-US" sz="1200" b="1" u="sng" dirty="0">
                <a:solidFill>
                  <a:schemeClr val="tx1"/>
                </a:solidFill>
                <a:latin typeface="Meiryo UI" panose="020B0604030504040204" pitchFamily="50" charset="-128"/>
                <a:ea typeface="Meiryo UI" panose="020B0604030504040204" pitchFamily="50" charset="-128"/>
              </a:rPr>
              <a:t>対応</a:t>
            </a:r>
            <a:r>
              <a:rPr kumimoji="1" lang="ja-JP" altLang="en-US" sz="1200" b="1" u="sng" dirty="0" smtClean="0">
                <a:solidFill>
                  <a:schemeClr val="tx1"/>
                </a:solidFill>
                <a:latin typeface="Meiryo UI" panose="020B0604030504040204" pitchFamily="50" charset="-128"/>
                <a:ea typeface="Meiryo UI" panose="020B0604030504040204" pitchFamily="50" charset="-128"/>
              </a:rPr>
              <a:t>業務の迅速化</a:t>
            </a:r>
            <a:r>
              <a:rPr kumimoji="1" lang="ja-JP" altLang="en-US" sz="1200" b="1" u="sng" dirty="0">
                <a:solidFill>
                  <a:schemeClr val="tx1"/>
                </a:solidFill>
                <a:latin typeface="Meiryo UI" panose="020B0604030504040204" pitchFamily="50" charset="-128"/>
                <a:ea typeface="Meiryo UI" panose="020B0604030504040204" pitchFamily="50" charset="-128"/>
              </a:rPr>
              <a:t>・</a:t>
            </a:r>
            <a:r>
              <a:rPr kumimoji="1" lang="ja-JP" altLang="en-US" sz="1200" b="1" u="sng" dirty="0" smtClean="0">
                <a:solidFill>
                  <a:schemeClr val="tx1"/>
                </a:solidFill>
                <a:latin typeface="Meiryo UI" panose="020B0604030504040204" pitchFamily="50" charset="-128"/>
                <a:ea typeface="Meiryo UI" panose="020B0604030504040204" pitchFamily="50" charset="-128"/>
              </a:rPr>
              <a:t>効率化</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88" name="正方形/長方形 187"/>
          <p:cNvSpPr/>
          <p:nvPr/>
        </p:nvSpPr>
        <p:spPr>
          <a:xfrm>
            <a:off x="5314158" y="5615887"/>
            <a:ext cx="2669458"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SNS</a:t>
            </a:r>
            <a:r>
              <a:rPr kumimoji="1" lang="ja-JP" altLang="en-US" sz="1200" dirty="0" smtClean="0">
                <a:solidFill>
                  <a:schemeClr val="tx1"/>
                </a:solidFill>
                <a:latin typeface="Meiryo UI" panose="020B0604030504040204" pitchFamily="50" charset="-128"/>
                <a:ea typeface="Meiryo UI" panose="020B0604030504040204" pitchFamily="50" charset="-128"/>
              </a:rPr>
              <a:t>からも情報を収集</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●現場と本部でリアルタイムで情報共有</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●避難指示等の発令判断を支援</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●り災証明書発行業務をシステム化</a:t>
            </a:r>
            <a:endParaRPr kumimoji="1"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36"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6978650" y="64928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13</a:t>
            </a:fld>
            <a:endParaRPr lang="ja-JP" altLang="en-US" sz="1600" dirty="0">
              <a:solidFill>
                <a:schemeClr val="tx1"/>
              </a:solidFill>
            </a:endParaRPr>
          </a:p>
        </p:txBody>
      </p:sp>
      <p:sp>
        <p:nvSpPr>
          <p:cNvPr id="111" name="正方形/長方形 110"/>
          <p:cNvSpPr/>
          <p:nvPr/>
        </p:nvSpPr>
        <p:spPr>
          <a:xfrm>
            <a:off x="794925" y="5664758"/>
            <a:ext cx="2644910"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●避難情報等を地図上で表示</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　➡　避難指示エリアを表示</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　　➡</a:t>
            </a:r>
            <a:r>
              <a:rPr kumimoji="1" lang="ja-JP" altLang="en-US" sz="1200" smtClean="0">
                <a:solidFill>
                  <a:schemeClr val="tx1"/>
                </a:solidFill>
                <a:latin typeface="Meiryo UI" panose="020B0604030504040204" pitchFamily="50" charset="-128"/>
                <a:ea typeface="Meiryo UI" panose="020B0604030504040204" pitchFamily="50" charset="-128"/>
              </a:rPr>
              <a:t>　避難所の</a:t>
            </a:r>
            <a:r>
              <a:rPr kumimoji="1" lang="ja-JP" altLang="en-US" sz="1200" dirty="0" smtClean="0">
                <a:solidFill>
                  <a:schemeClr val="tx1"/>
                </a:solidFill>
                <a:latin typeface="Meiryo UI" panose="020B0604030504040204" pitchFamily="50" charset="-128"/>
                <a:ea typeface="Meiryo UI" panose="020B0604030504040204" pitchFamily="50" charset="-128"/>
              </a:rPr>
              <a:t>位置開設状況を表示</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　➡　</a:t>
            </a:r>
            <a:r>
              <a:rPr kumimoji="1" lang="en-US" altLang="ja-JP" sz="1200" dirty="0" smtClean="0">
                <a:solidFill>
                  <a:schemeClr val="tx1"/>
                </a:solidFill>
                <a:latin typeface="Meiryo UI" panose="020B0604030504040204" pitchFamily="50" charset="-128"/>
                <a:ea typeface="Meiryo UI" panose="020B0604030504040204" pitchFamily="50" charset="-128"/>
              </a:rPr>
              <a:t>14</a:t>
            </a:r>
            <a:r>
              <a:rPr kumimoji="1" lang="ja-JP" altLang="en-US" sz="1200" dirty="0" smtClean="0">
                <a:solidFill>
                  <a:schemeClr val="tx1"/>
                </a:solidFill>
                <a:latin typeface="Meiryo UI" panose="020B0604030504040204" pitchFamily="50" charset="-128"/>
                <a:ea typeface="Meiryo UI" panose="020B0604030504040204" pitchFamily="50" charset="-128"/>
              </a:rPr>
              <a:t>言語に対応</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690911" y="3427142"/>
            <a:ext cx="3809922" cy="128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1000"/>
              </a:lnSpc>
            </a:pPr>
            <a:r>
              <a:rPr kumimoji="1" lang="ja-JP" altLang="en-US" sz="1200" b="1" dirty="0">
                <a:ln w="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①</a:t>
            </a:r>
            <a:r>
              <a:rPr kumimoji="1" lang="ja-JP" altLang="en-US" sz="1200" b="1" u="sng" dirty="0">
                <a:solidFill>
                  <a:schemeClr val="tx1"/>
                </a:solidFill>
                <a:latin typeface="Meiryo UI" panose="020B0604030504040204" pitchFamily="50" charset="-128"/>
                <a:ea typeface="Meiryo UI" panose="020B0604030504040204" pitchFamily="50" charset="-128"/>
              </a:rPr>
              <a:t>府民向けホームページでは気象・避難情報等を</a:t>
            </a:r>
            <a:r>
              <a:rPr kumimoji="1" lang="ja-JP" altLang="en-US" sz="1200" b="1" u="sng" dirty="0" smtClean="0">
                <a:solidFill>
                  <a:schemeClr val="tx1"/>
                </a:solidFill>
                <a:latin typeface="Meiryo UI" panose="020B0604030504040204" pitchFamily="50" charset="-128"/>
                <a:ea typeface="Meiryo UI" panose="020B0604030504040204" pitchFamily="50" charset="-128"/>
              </a:rPr>
              <a:t>視覚化</a:t>
            </a:r>
            <a:r>
              <a:rPr kumimoji="1" lang="ja-JP" altLang="en-US" sz="1200" dirty="0">
                <a:solidFill>
                  <a:schemeClr val="tx1"/>
                </a:solidFill>
                <a:latin typeface="Meiryo UI" panose="020B0604030504040204" pitchFamily="50" charset="-128"/>
                <a:ea typeface="Meiryo UI" panose="020B0604030504040204" pitchFamily="50" charset="-128"/>
              </a:rPr>
              <a:t>　</a:t>
            </a:r>
          </a:p>
        </p:txBody>
      </p:sp>
    </p:spTree>
    <p:extLst>
      <p:ext uri="{BB962C8B-B14F-4D97-AF65-F5344CB8AC3E}">
        <p14:creationId xmlns:p14="http://schemas.microsoft.com/office/powerpoint/2010/main" val="2522788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92089" y="2349500"/>
            <a:ext cx="8434411" cy="44196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79400" y="708607"/>
            <a:ext cx="8547100" cy="138312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Meiryo UI" panose="020B0604030504040204" pitchFamily="50" charset="-128"/>
                <a:ea typeface="Meiryo UI" panose="020B0604030504040204" pitchFamily="50" charset="-128"/>
              </a:rPr>
              <a:t>新・大阪府地震防災アクションプランに基づき実施してきた</a:t>
            </a:r>
            <a:r>
              <a:rPr kumimoji="1" lang="ja-JP" altLang="en-US" dirty="0">
                <a:latin typeface="Meiryo UI" panose="020B0604030504040204" pitchFamily="50" charset="-128"/>
                <a:ea typeface="Meiryo UI" panose="020B0604030504040204" pitchFamily="50" charset="-128"/>
              </a:rPr>
              <a:t>施策</a:t>
            </a:r>
          </a:p>
        </p:txBody>
      </p:sp>
      <p:sp>
        <p:nvSpPr>
          <p:cNvPr id="5" name="角丸四角形 4"/>
          <p:cNvSpPr/>
          <p:nvPr/>
        </p:nvSpPr>
        <p:spPr>
          <a:xfrm>
            <a:off x="166710" y="547621"/>
            <a:ext cx="3274989" cy="321972"/>
          </a:xfrm>
          <a:prstGeom prst="roundRect">
            <a:avLst>
              <a:gd name="adj" fmla="val 20973"/>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latin typeface="Meiryo UI" panose="020B0604030504040204" pitchFamily="50" charset="-128"/>
                <a:ea typeface="Meiryo UI" panose="020B0604030504040204" pitchFamily="50" charset="-128"/>
              </a:rPr>
              <a:t>新・大阪府地震防災アクションプラン</a:t>
            </a:r>
            <a:endParaRPr kumimoji="1" lang="ja-JP" altLang="en-US" sz="1600" dirty="0">
              <a:latin typeface="Meiryo UI" panose="020B0604030504040204" pitchFamily="50" charset="-128"/>
              <a:ea typeface="Meiryo UI" panose="020B0604030504040204" pitchFamily="50" charset="-128"/>
            </a:endParaRPr>
          </a:p>
        </p:txBody>
      </p:sp>
      <p:sp>
        <p:nvSpPr>
          <p:cNvPr id="6" name="正方形/長方形 5"/>
          <p:cNvSpPr/>
          <p:nvPr/>
        </p:nvSpPr>
        <p:spPr>
          <a:xfrm>
            <a:off x="392089" y="869593"/>
            <a:ext cx="8434411" cy="1222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大阪府では、平成</a:t>
            </a:r>
            <a:r>
              <a:rPr kumimoji="1" lang="en-US" altLang="ja-JP" sz="1200" dirty="0" smtClean="0">
                <a:solidFill>
                  <a:schemeClr val="tx1"/>
                </a:solidFill>
                <a:latin typeface="Meiryo UI" panose="020B0604030504040204" pitchFamily="50" charset="-128"/>
                <a:ea typeface="Meiryo UI" panose="020B0604030504040204" pitchFamily="50" charset="-128"/>
              </a:rPr>
              <a:t>21</a:t>
            </a:r>
            <a:r>
              <a:rPr kumimoji="1" lang="ja-JP" altLang="en-US" sz="1200" dirty="0" smtClean="0">
                <a:solidFill>
                  <a:schemeClr val="tx1"/>
                </a:solidFill>
                <a:latin typeface="Meiryo UI" panose="020B0604030504040204" pitchFamily="50" charset="-128"/>
                <a:ea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rPr>
              <a:t>月に「大阪府地震防災アクションプラン」を策定し、</a:t>
            </a:r>
            <a:r>
              <a:rPr kumimoji="1" lang="ja-JP" altLang="en-US" sz="1200" b="1" dirty="0" smtClean="0">
                <a:solidFill>
                  <a:srgbClr val="FF6600"/>
                </a:solidFill>
                <a:latin typeface="Meiryo UI" panose="020B0604030504040204" pitchFamily="50" charset="-128"/>
                <a:ea typeface="Meiryo UI" panose="020B0604030504040204" pitchFamily="50" charset="-128"/>
              </a:rPr>
              <a:t>上町断層帯地震</a:t>
            </a:r>
            <a:r>
              <a:rPr kumimoji="1" lang="ja-JP" altLang="en-US" sz="1200" dirty="0" smtClean="0">
                <a:solidFill>
                  <a:schemeClr val="tx1"/>
                </a:solidFill>
                <a:latin typeface="Meiryo UI" panose="020B0604030504040204" pitchFamily="50" charset="-128"/>
                <a:ea typeface="Meiryo UI" panose="020B0604030504040204" pitchFamily="50" charset="-128"/>
              </a:rPr>
              <a:t>及び</a:t>
            </a:r>
            <a:r>
              <a:rPr kumimoji="1" lang="ja-JP" altLang="en-US" sz="1200" b="1" dirty="0" smtClean="0">
                <a:solidFill>
                  <a:srgbClr val="FF6600"/>
                </a:solidFill>
                <a:latin typeface="Meiryo UI" panose="020B0604030504040204" pitchFamily="50" charset="-128"/>
                <a:ea typeface="Meiryo UI" panose="020B0604030504040204" pitchFamily="50" charset="-128"/>
              </a:rPr>
              <a:t>東南海・南海地震</a:t>
            </a:r>
            <a:r>
              <a:rPr kumimoji="1" lang="ja-JP" altLang="en-US" sz="1200" dirty="0" smtClean="0">
                <a:solidFill>
                  <a:schemeClr val="tx1"/>
                </a:solidFill>
                <a:latin typeface="Meiryo UI" panose="020B0604030504040204" pitchFamily="50" charset="-128"/>
                <a:ea typeface="Meiryo UI" panose="020B0604030504040204" pitchFamily="50" charset="-128"/>
              </a:rPr>
              <a:t>の被害想定を対象とした被害軽減対策に取り組んできた。</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その後、東日本大震災を契機に、この大震災を貴重な教訓とした新たな知見等に基づき、</a:t>
            </a:r>
            <a:r>
              <a:rPr kumimoji="1" lang="ja-JP" altLang="en-US" sz="1200" b="1" dirty="0" smtClean="0">
                <a:solidFill>
                  <a:srgbClr val="FF6600"/>
                </a:solidFill>
                <a:latin typeface="Meiryo UI" panose="020B0604030504040204" pitchFamily="50" charset="-128"/>
                <a:ea typeface="Meiryo UI" panose="020B0604030504040204" pitchFamily="50" charset="-128"/>
              </a:rPr>
              <a:t>南海トラフ巨大地震</a:t>
            </a:r>
            <a:r>
              <a:rPr kumimoji="1" lang="ja-JP" altLang="en-US" sz="1200" dirty="0" smtClean="0">
                <a:solidFill>
                  <a:schemeClr val="tx1"/>
                </a:solidFill>
                <a:latin typeface="Meiryo UI" panose="020B0604030504040204" pitchFamily="50" charset="-128"/>
                <a:ea typeface="Meiryo UI" panose="020B0604030504040204" pitchFamily="50" charset="-128"/>
              </a:rPr>
              <a:t>の被害想定に対応する新たなハード・ソフト対策の強化に取り組むため、</a:t>
            </a:r>
            <a:r>
              <a:rPr kumimoji="1" lang="ja-JP" altLang="en-US" sz="1200" b="1" dirty="0" smtClean="0">
                <a:solidFill>
                  <a:srgbClr val="FF0000"/>
                </a:solidFill>
                <a:latin typeface="Meiryo UI" panose="020B0604030504040204" pitchFamily="50" charset="-128"/>
                <a:ea typeface="Meiryo UI" panose="020B0604030504040204" pitchFamily="50" charset="-128"/>
              </a:rPr>
              <a:t>平成</a:t>
            </a:r>
            <a:r>
              <a:rPr kumimoji="1" lang="en-US" altLang="ja-JP" sz="1200" b="1" dirty="0" smtClean="0">
                <a:solidFill>
                  <a:srgbClr val="FF0000"/>
                </a:solidFill>
                <a:latin typeface="Meiryo UI" panose="020B0604030504040204" pitchFamily="50" charset="-128"/>
                <a:ea typeface="Meiryo UI" panose="020B0604030504040204" pitchFamily="50" charset="-128"/>
              </a:rPr>
              <a:t>27</a:t>
            </a:r>
            <a:r>
              <a:rPr kumimoji="1" lang="ja-JP" altLang="en-US" sz="1200" b="1" dirty="0" smtClean="0">
                <a:solidFill>
                  <a:srgbClr val="FF0000"/>
                </a:solidFill>
                <a:latin typeface="Meiryo UI" panose="020B0604030504040204" pitchFamily="50" charset="-128"/>
                <a:ea typeface="Meiryo UI" panose="020B0604030504040204" pitchFamily="50" charset="-128"/>
              </a:rPr>
              <a:t>年</a:t>
            </a:r>
            <a:r>
              <a:rPr kumimoji="1" lang="en-US" altLang="ja-JP" sz="1200" b="1" dirty="0" smtClean="0">
                <a:solidFill>
                  <a:srgbClr val="FF0000"/>
                </a:solidFill>
                <a:latin typeface="Meiryo UI" panose="020B0604030504040204" pitchFamily="50" charset="-128"/>
                <a:ea typeface="Meiryo UI" panose="020B0604030504040204" pitchFamily="50" charset="-128"/>
              </a:rPr>
              <a:t>3</a:t>
            </a:r>
            <a:r>
              <a:rPr kumimoji="1" lang="ja-JP" altLang="en-US" sz="1200" b="1" dirty="0" smtClean="0">
                <a:solidFill>
                  <a:srgbClr val="FF0000"/>
                </a:solidFill>
                <a:latin typeface="Meiryo UI" panose="020B0604030504040204" pitchFamily="50" charset="-128"/>
                <a:ea typeface="Meiryo UI" panose="020B0604030504040204" pitchFamily="50" charset="-128"/>
              </a:rPr>
              <a:t>月に「新・地震防災アクションプラン」を策定</a:t>
            </a:r>
            <a:r>
              <a:rPr kumimoji="1" lang="ja-JP" altLang="en-US" sz="1200" dirty="0" smtClean="0">
                <a:solidFill>
                  <a:schemeClr val="tx1"/>
                </a:solidFill>
                <a:latin typeface="Meiryo UI" panose="020B0604030504040204" pitchFamily="50" charset="-128"/>
                <a:ea typeface="Meiryo UI" panose="020B0604030504040204" pitchFamily="50" charset="-128"/>
              </a:rPr>
              <a:t>し、対策強化に取り組んできた。</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また、平成３０年の大阪府北部を震源とする地震をはじめ、台風第２１号など度重なる災害での教訓を踏まえ、新たなアクションを追加するなど、平成３１年１月に一部修正を行っている。</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7" name="角丸四角形 6"/>
          <p:cNvSpPr/>
          <p:nvPr/>
        </p:nvSpPr>
        <p:spPr>
          <a:xfrm>
            <a:off x="279400" y="2233820"/>
            <a:ext cx="1608749"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latin typeface="Meiryo UI" panose="020B0604030504040204" pitchFamily="50" charset="-128"/>
                <a:ea typeface="Meiryo UI" panose="020B0604030504040204" pitchFamily="50" charset="-128"/>
              </a:rPr>
              <a:t>取組み期間と目標</a:t>
            </a:r>
            <a:endParaRPr kumimoji="1" lang="ja-JP" altLang="en-US" sz="1400" dirty="0">
              <a:latin typeface="Meiryo UI" panose="020B0604030504040204" pitchFamily="50" charset="-128"/>
              <a:ea typeface="Meiryo UI" panose="020B0604030504040204" pitchFamily="50" charset="-128"/>
            </a:endParaRPr>
          </a:p>
        </p:txBody>
      </p:sp>
      <p:sp>
        <p:nvSpPr>
          <p:cNvPr id="10" name="正方形/長方形 9"/>
          <p:cNvSpPr/>
          <p:nvPr/>
        </p:nvSpPr>
        <p:spPr>
          <a:xfrm>
            <a:off x="504778" y="2456997"/>
            <a:ext cx="8214219" cy="509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b="1" dirty="0" smtClean="0">
                <a:solidFill>
                  <a:schemeClr val="tx1"/>
                </a:solidFill>
                <a:latin typeface="Meiryo UI" panose="020B0604030504040204" pitchFamily="50" charset="-128"/>
                <a:ea typeface="Meiryo UI" panose="020B0604030504040204" pitchFamily="50" charset="-128"/>
              </a:rPr>
              <a:t>取組み期間</a:t>
            </a:r>
            <a:r>
              <a:rPr kumimoji="1" lang="ja-JP" altLang="en-US" sz="1200" dirty="0" smtClean="0">
                <a:solidFill>
                  <a:schemeClr val="tx1"/>
                </a:solidFill>
                <a:latin typeface="Meiryo UI" panose="020B0604030504040204" pitchFamily="50" charset="-128"/>
                <a:ea typeface="Meiryo UI" panose="020B0604030504040204" pitchFamily="50" charset="-128"/>
              </a:rPr>
              <a:t>　　　　</a:t>
            </a:r>
            <a:r>
              <a:rPr kumimoji="1" lang="en-US" altLang="ja-JP" sz="1200" dirty="0" smtClean="0">
                <a:solidFill>
                  <a:schemeClr val="tx1"/>
                </a:solidFill>
                <a:latin typeface="Meiryo UI" panose="020B0604030504040204" pitchFamily="50" charset="-128"/>
                <a:ea typeface="Meiryo UI" panose="020B0604030504040204" pitchFamily="50" charset="-128"/>
              </a:rPr>
              <a:t>2015</a:t>
            </a:r>
            <a:r>
              <a:rPr kumimoji="1" lang="ja-JP" altLang="en-US" sz="1200" dirty="0" smtClean="0">
                <a:solidFill>
                  <a:schemeClr val="tx1"/>
                </a:solidFill>
                <a:latin typeface="Meiryo UI" panose="020B0604030504040204" pitchFamily="50" charset="-128"/>
                <a:ea typeface="Meiryo UI" panose="020B0604030504040204" pitchFamily="50" charset="-128"/>
              </a:rPr>
              <a:t>年度（平成</a:t>
            </a:r>
            <a:r>
              <a:rPr kumimoji="1" lang="en-US" altLang="ja-JP" sz="1200" dirty="0" smtClean="0">
                <a:solidFill>
                  <a:schemeClr val="tx1"/>
                </a:solidFill>
                <a:latin typeface="Meiryo UI" panose="020B0604030504040204" pitchFamily="50" charset="-128"/>
                <a:ea typeface="Meiryo UI" panose="020B0604030504040204" pitchFamily="50" charset="-128"/>
              </a:rPr>
              <a:t>27</a:t>
            </a:r>
            <a:r>
              <a:rPr kumimoji="1" lang="ja-JP" altLang="en-US" sz="1200" dirty="0" smtClean="0">
                <a:solidFill>
                  <a:schemeClr val="tx1"/>
                </a:solidFill>
                <a:latin typeface="Meiryo UI" panose="020B0604030504040204" pitchFamily="50" charset="-128"/>
                <a:ea typeface="Meiryo UI" panose="020B0604030504040204" pitchFamily="50" charset="-128"/>
              </a:rPr>
              <a:t>年度）から</a:t>
            </a:r>
            <a:r>
              <a:rPr kumimoji="1" lang="en-US" altLang="ja-JP" sz="1200" dirty="0" smtClean="0">
                <a:solidFill>
                  <a:schemeClr val="tx1"/>
                </a:solidFill>
                <a:latin typeface="Meiryo UI" panose="020B0604030504040204" pitchFamily="50" charset="-128"/>
                <a:ea typeface="Meiryo UI" panose="020B0604030504040204" pitchFamily="50" charset="-128"/>
              </a:rPr>
              <a:t>2024</a:t>
            </a:r>
            <a:r>
              <a:rPr kumimoji="1" lang="ja-JP" altLang="en-US" sz="1200" dirty="0" smtClean="0">
                <a:solidFill>
                  <a:schemeClr val="tx1"/>
                </a:solidFill>
                <a:latin typeface="Meiryo UI" panose="020B0604030504040204" pitchFamily="50" charset="-128"/>
                <a:ea typeface="Meiryo UI" panose="020B0604030504040204" pitchFamily="50" charset="-128"/>
              </a:rPr>
              <a:t>年度（令和６年度）までの</a:t>
            </a:r>
            <a:r>
              <a:rPr kumimoji="1" lang="en-US" altLang="ja-JP" sz="1200" dirty="0" smtClean="0">
                <a:solidFill>
                  <a:schemeClr val="tx1"/>
                </a:solidFill>
                <a:latin typeface="Meiryo UI" panose="020B0604030504040204" pitchFamily="50" charset="-128"/>
                <a:ea typeface="Meiryo UI" panose="020B0604030504040204" pitchFamily="50" charset="-128"/>
              </a:rPr>
              <a:t>10</a:t>
            </a:r>
            <a:r>
              <a:rPr kumimoji="1" lang="ja-JP" altLang="en-US" sz="1200" dirty="0" smtClean="0">
                <a:solidFill>
                  <a:schemeClr val="tx1"/>
                </a:solidFill>
                <a:latin typeface="Meiryo UI" panose="020B0604030504040204" pitchFamily="50" charset="-128"/>
                <a:ea typeface="Meiryo UI" panose="020B0604030504040204" pitchFamily="50" charset="-128"/>
              </a:rPr>
              <a:t>年間</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　　　　　　　 　　　とりわけ、平成</a:t>
            </a:r>
            <a:r>
              <a:rPr kumimoji="1" lang="en-US" altLang="ja-JP" sz="1200" dirty="0" smtClean="0">
                <a:solidFill>
                  <a:schemeClr val="tx1"/>
                </a:solidFill>
                <a:latin typeface="Meiryo UI" panose="020B0604030504040204" pitchFamily="50" charset="-128"/>
                <a:ea typeface="Meiryo UI" panose="020B0604030504040204" pitchFamily="50" charset="-128"/>
              </a:rPr>
              <a:t>27</a:t>
            </a:r>
            <a:r>
              <a:rPr kumimoji="1" lang="ja-JP" altLang="en-US" sz="1200" dirty="0" smtClean="0">
                <a:solidFill>
                  <a:schemeClr val="tx1"/>
                </a:solidFill>
                <a:latin typeface="Meiryo UI" panose="020B0604030504040204" pitchFamily="50" charset="-128"/>
                <a:ea typeface="Meiryo UI" panose="020B0604030504040204" pitchFamily="50" charset="-128"/>
              </a:rPr>
              <a:t>年度から平成</a:t>
            </a:r>
            <a:r>
              <a:rPr kumimoji="1" lang="en-US" altLang="ja-JP" sz="1200" dirty="0" smtClean="0">
                <a:solidFill>
                  <a:schemeClr val="tx1"/>
                </a:solidFill>
                <a:latin typeface="Meiryo UI" panose="020B0604030504040204" pitchFamily="50" charset="-128"/>
                <a:ea typeface="Meiryo UI" panose="020B0604030504040204" pitchFamily="50" charset="-128"/>
              </a:rPr>
              <a:t>29</a:t>
            </a:r>
            <a:r>
              <a:rPr kumimoji="1" lang="ja-JP" altLang="en-US" sz="1200" dirty="0" smtClean="0">
                <a:solidFill>
                  <a:schemeClr val="tx1"/>
                </a:solidFill>
                <a:latin typeface="Meiryo UI" panose="020B0604030504040204" pitchFamily="50" charset="-128"/>
                <a:ea typeface="Meiryo UI" panose="020B0604030504040204" pitchFamily="50" charset="-128"/>
              </a:rPr>
              <a:t>年度の３年間を集中取組期間として重点的に取り組む</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504778" y="2904163"/>
            <a:ext cx="8214219" cy="509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b="1" dirty="0" smtClean="0">
                <a:solidFill>
                  <a:schemeClr val="tx1"/>
                </a:solidFill>
                <a:latin typeface="Meiryo UI" panose="020B0604030504040204" pitchFamily="50" charset="-128"/>
                <a:ea typeface="Meiryo UI" panose="020B0604030504040204" pitchFamily="50" charset="-128"/>
              </a:rPr>
              <a:t>基本目標　</a:t>
            </a:r>
            <a:r>
              <a:rPr kumimoji="1" lang="ja-JP" altLang="en-US" sz="1200" dirty="0" smtClean="0">
                <a:solidFill>
                  <a:schemeClr val="tx1"/>
                </a:solidFill>
                <a:latin typeface="Meiryo UI" panose="020B0604030504040204" pitchFamily="50" charset="-128"/>
                <a:ea typeface="Meiryo UI" panose="020B0604030504040204" pitchFamily="50" charset="-128"/>
              </a:rPr>
              <a:t>　　　　 発災による死者（犠牲者）数を限りなくゼロに近づけるとともに、建物被害や経済的被害についても最小限に</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　　　　　　　　　　　 抑えることを究極の目標とした</a:t>
            </a:r>
            <a:endParaRPr kumimoji="1" lang="en-US" altLang="ja-JP" sz="1200" dirty="0" smtClean="0">
              <a:solidFill>
                <a:schemeClr val="tx1"/>
              </a:solidFill>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2"/>
          <a:stretch>
            <a:fillRect/>
          </a:stretch>
        </p:blipFill>
        <p:spPr>
          <a:xfrm>
            <a:off x="782846" y="4377216"/>
            <a:ext cx="3826448" cy="2084892"/>
          </a:xfrm>
          <a:prstGeom prst="rect">
            <a:avLst/>
          </a:prstGeom>
          <a:ln w="19050">
            <a:solidFill>
              <a:schemeClr val="tx1"/>
            </a:solidFill>
          </a:ln>
        </p:spPr>
      </p:pic>
      <p:sp>
        <p:nvSpPr>
          <p:cNvPr id="12" name="正方形/長方形 11"/>
          <p:cNvSpPr/>
          <p:nvPr/>
        </p:nvSpPr>
        <p:spPr>
          <a:xfrm>
            <a:off x="504778" y="3331838"/>
            <a:ext cx="8214219" cy="1150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b="1" dirty="0" smtClean="0">
                <a:solidFill>
                  <a:schemeClr val="tx1"/>
                </a:solidFill>
                <a:latin typeface="Meiryo UI" panose="020B0604030504040204" pitchFamily="50" charset="-128"/>
                <a:ea typeface="Meiryo UI" panose="020B0604030504040204" pitchFamily="50" charset="-128"/>
              </a:rPr>
              <a:t>被害軽減目標　　 </a:t>
            </a:r>
            <a:r>
              <a:rPr kumimoji="1" lang="ja-JP" altLang="en-US" sz="1200" dirty="0" smtClean="0">
                <a:solidFill>
                  <a:schemeClr val="tx1"/>
                </a:solidFill>
                <a:latin typeface="Meiryo UI" panose="020B0604030504040204" pitchFamily="50" charset="-128"/>
                <a:ea typeface="Meiryo UI" panose="020B0604030504040204" pitchFamily="50" charset="-128"/>
              </a:rPr>
              <a:t>防潮堤の津波浸水対策の推進等のハード対策により</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　　　　　　　　　　　人的被害（死者数）</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　　　　　　　　　　　　集中取組期間　　　　 半減</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　　　　　　　　　　　　　　　取組期間　　　　</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９割減</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　　　　　　　　　　　経済被害（</a:t>
            </a:r>
            <a:r>
              <a:rPr kumimoji="1" lang="ja-JP" altLang="en-US" sz="1200" dirty="0">
                <a:solidFill>
                  <a:schemeClr val="tx1"/>
                </a:solidFill>
                <a:latin typeface="Meiryo UI" panose="020B0604030504040204" pitchFamily="50" charset="-128"/>
                <a:ea typeface="Meiryo UI" panose="020B0604030504040204" pitchFamily="50" charset="-128"/>
              </a:rPr>
              <a:t>被害</a:t>
            </a:r>
            <a:r>
              <a:rPr kumimoji="1" lang="ja-JP" altLang="en-US" sz="1200" dirty="0" smtClean="0">
                <a:solidFill>
                  <a:schemeClr val="tx1"/>
                </a:solidFill>
                <a:latin typeface="Meiryo UI" panose="020B0604030504040204" pitchFamily="50" charset="-128"/>
                <a:ea typeface="Meiryo UI" panose="020B0604030504040204" pitchFamily="50" charset="-128"/>
              </a:rPr>
              <a:t>額）</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５割減</a:t>
            </a:r>
            <a:endParaRPr kumimoji="1" lang="en-US" altLang="ja-JP" sz="1200" dirty="0" smtClean="0">
              <a:solidFill>
                <a:schemeClr val="tx1"/>
              </a:solidFill>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3"/>
          <a:stretch>
            <a:fillRect/>
          </a:stretch>
        </p:blipFill>
        <p:spPr>
          <a:xfrm>
            <a:off x="5064418" y="4377216"/>
            <a:ext cx="3346450" cy="2088092"/>
          </a:xfrm>
          <a:prstGeom prst="rect">
            <a:avLst/>
          </a:prstGeom>
          <a:ln w="15875">
            <a:solidFill>
              <a:schemeClr val="tx1"/>
            </a:solidFill>
          </a:ln>
        </p:spPr>
      </p:pic>
      <p:sp>
        <p:nvSpPr>
          <p:cNvPr id="14" name="正方形/長方形 13"/>
          <p:cNvSpPr/>
          <p:nvPr/>
        </p:nvSpPr>
        <p:spPr>
          <a:xfrm>
            <a:off x="1997833" y="6507010"/>
            <a:ext cx="1592336" cy="259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人的被害（死者数）</a:t>
            </a:r>
            <a:endParaRPr kumimoji="1"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5941475" y="6507010"/>
            <a:ext cx="1592336" cy="259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a:solidFill>
                  <a:schemeClr val="tx1"/>
                </a:solidFill>
                <a:latin typeface="Meiryo UI" panose="020B0604030504040204" pitchFamily="50" charset="-128"/>
                <a:ea typeface="Meiryo UI" panose="020B0604030504040204" pitchFamily="50" charset="-128"/>
              </a:rPr>
              <a:t>経済</a:t>
            </a:r>
            <a:r>
              <a:rPr kumimoji="1" lang="ja-JP" altLang="en-US" sz="1200" dirty="0" smtClean="0">
                <a:solidFill>
                  <a:schemeClr val="tx1"/>
                </a:solidFill>
                <a:latin typeface="Meiryo UI" panose="020B0604030504040204" pitchFamily="50" charset="-128"/>
                <a:ea typeface="Meiryo UI" panose="020B0604030504040204" pitchFamily="50" charset="-128"/>
              </a:rPr>
              <a:t>被害（被害額）</a:t>
            </a:r>
            <a:endParaRPr kumimoji="1"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bwMode="white">
          <a:xfrm>
            <a:off x="3667124" y="6122537"/>
            <a:ext cx="904876" cy="276999"/>
          </a:xfrm>
          <a:prstGeom prst="rect">
            <a:avLst/>
          </a:prstGeom>
          <a:solidFill>
            <a:schemeClr val="bg1"/>
          </a:solidFill>
        </p:spPr>
        <p:txBody>
          <a:bodyPr wrap="square" rtlCol="0">
            <a:spAutoFit/>
          </a:bodyPr>
          <a:lstStyle/>
          <a:p>
            <a:pPr algn="ctr"/>
            <a:r>
              <a:rPr kumimoji="1" lang="ja-JP" altLang="en-US" sz="600" dirty="0" smtClean="0">
                <a:latin typeface="HG丸ｺﾞｼｯｸM-PRO" panose="020F0600000000000000" pitchFamily="50" charset="-128"/>
                <a:ea typeface="HG丸ｺﾞｼｯｸM-PRO" panose="020F0600000000000000" pitchFamily="50" charset="-128"/>
              </a:rPr>
              <a:t>２０２４（</a:t>
            </a:r>
            <a:r>
              <a:rPr kumimoji="1" lang="en-US" altLang="ja-JP" sz="600" dirty="0" smtClean="0">
                <a:latin typeface="HG丸ｺﾞｼｯｸM-PRO" panose="020F0600000000000000" pitchFamily="50" charset="-128"/>
                <a:ea typeface="HG丸ｺﾞｼｯｸM-PRO" panose="020F0600000000000000" pitchFamily="50" charset="-128"/>
              </a:rPr>
              <a:t>R6</a:t>
            </a:r>
            <a:r>
              <a:rPr kumimoji="1" lang="ja-JP" altLang="en-US" sz="600" dirty="0" smtClean="0">
                <a:latin typeface="HG丸ｺﾞｼｯｸM-PRO" panose="020F0600000000000000" pitchFamily="50" charset="-128"/>
                <a:ea typeface="HG丸ｺﾞｼｯｸM-PRO" panose="020F0600000000000000" pitchFamily="50" charset="-128"/>
              </a:rPr>
              <a:t>）</a:t>
            </a:r>
            <a:endParaRPr kumimoji="1" lang="en-US" altLang="ja-JP" sz="600" dirty="0" smtClean="0">
              <a:latin typeface="HG丸ｺﾞｼｯｸM-PRO" panose="020F0600000000000000" pitchFamily="50" charset="-128"/>
              <a:ea typeface="HG丸ｺﾞｼｯｸM-PRO" panose="020F0600000000000000" pitchFamily="50" charset="-128"/>
            </a:endParaRPr>
          </a:p>
          <a:p>
            <a:pPr algn="ctr"/>
            <a:r>
              <a:rPr kumimoji="1" lang="ja-JP" altLang="en-US" sz="600" dirty="0" smtClean="0">
                <a:latin typeface="HG丸ｺﾞｼｯｸM-PRO" panose="020F0600000000000000" pitchFamily="50" charset="-128"/>
                <a:ea typeface="HG丸ｺﾞｼｯｸM-PRO" panose="020F0600000000000000" pitchFamily="50" charset="-128"/>
              </a:rPr>
              <a:t>迅速避難で</a:t>
            </a:r>
            <a:r>
              <a:rPr kumimoji="1" lang="en-US" altLang="ja-JP" sz="600" dirty="0" smtClean="0">
                <a:latin typeface="HG丸ｺﾞｼｯｸM-PRO" panose="020F0600000000000000" pitchFamily="50" charset="-128"/>
                <a:ea typeface="HG丸ｺﾞｼｯｸM-PRO" panose="020F0600000000000000" pitchFamily="50" charset="-128"/>
              </a:rPr>
              <a:t>0</a:t>
            </a:r>
            <a:r>
              <a:rPr kumimoji="1" lang="ja-JP" altLang="en-US" sz="600" dirty="0" smtClean="0">
                <a:latin typeface="HG丸ｺﾞｼｯｸM-PRO" panose="020F0600000000000000" pitchFamily="50" charset="-128"/>
                <a:ea typeface="HG丸ｺﾞｼｯｸM-PRO" panose="020F0600000000000000" pitchFamily="50" charset="-128"/>
              </a:rPr>
              <a:t>人へ</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18" name="テキスト ボックス 17"/>
          <p:cNvSpPr txBox="1"/>
          <p:nvPr/>
        </p:nvSpPr>
        <p:spPr bwMode="white">
          <a:xfrm>
            <a:off x="3946215" y="5730906"/>
            <a:ext cx="593761" cy="169277"/>
          </a:xfrm>
          <a:prstGeom prst="rect">
            <a:avLst/>
          </a:prstGeom>
          <a:solidFill>
            <a:schemeClr val="bg1"/>
          </a:solidFill>
          <a:ln>
            <a:solidFill>
              <a:schemeClr val="bg1"/>
            </a:solidFill>
          </a:ln>
        </p:spPr>
        <p:txBody>
          <a:bodyPr wrap="square" rtlCol="0">
            <a:spAutoFit/>
          </a:bodyPr>
          <a:lstStyle/>
          <a:p>
            <a:pPr algn="ctr"/>
            <a:endParaRPr kumimoji="1" lang="en-US" altLang="ja-JP" sz="500" dirty="0" smtClean="0">
              <a:latin typeface="HG丸ｺﾞｼｯｸM-PRO" panose="020F0600000000000000" pitchFamily="50" charset="-128"/>
              <a:ea typeface="HG丸ｺﾞｼｯｸM-PRO" panose="020F0600000000000000" pitchFamily="50" charset="-128"/>
            </a:endParaRPr>
          </a:p>
        </p:txBody>
      </p:sp>
      <p:sp>
        <p:nvSpPr>
          <p:cNvPr id="17" name="テキスト ボックス 16"/>
          <p:cNvSpPr txBox="1"/>
          <p:nvPr/>
        </p:nvSpPr>
        <p:spPr>
          <a:xfrm>
            <a:off x="3800624" y="5569323"/>
            <a:ext cx="764590" cy="246221"/>
          </a:xfrm>
          <a:prstGeom prst="rect">
            <a:avLst/>
          </a:prstGeom>
          <a:noFill/>
        </p:spPr>
        <p:txBody>
          <a:bodyPr wrap="square" rtlCol="0">
            <a:spAutoFit/>
          </a:bodyPr>
          <a:lstStyle/>
          <a:p>
            <a:pPr algn="ctr"/>
            <a:r>
              <a:rPr kumimoji="1" lang="en-US" altLang="ja-JP" sz="500" dirty="0" smtClean="0">
                <a:latin typeface="HG丸ｺﾞｼｯｸM-PRO" panose="020F0600000000000000" pitchFamily="50" charset="-128"/>
                <a:ea typeface="HG丸ｺﾞｼｯｸM-PRO" panose="020F0600000000000000" pitchFamily="50" charset="-128"/>
              </a:rPr>
              <a:t>2024(R6)</a:t>
            </a:r>
          </a:p>
          <a:p>
            <a:pPr algn="ctr"/>
            <a:r>
              <a:rPr kumimoji="1" lang="ja-JP" altLang="en-US" sz="500" dirty="0" smtClean="0">
                <a:latin typeface="HG丸ｺﾞｼｯｸM-PRO" panose="020F0600000000000000" pitchFamily="50" charset="-128"/>
                <a:ea typeface="HG丸ｺﾞｼｯｸM-PRO" panose="020F0600000000000000" pitchFamily="50" charset="-128"/>
              </a:rPr>
              <a:t>約</a:t>
            </a:r>
            <a:r>
              <a:rPr kumimoji="1" lang="en-US" altLang="ja-JP" sz="500" dirty="0" smtClean="0">
                <a:latin typeface="HG丸ｺﾞｼｯｸM-PRO" panose="020F0600000000000000" pitchFamily="50" charset="-128"/>
                <a:ea typeface="HG丸ｺﾞｼｯｸM-PRO" panose="020F0600000000000000" pitchFamily="50" charset="-128"/>
              </a:rPr>
              <a:t>7,400</a:t>
            </a:r>
            <a:r>
              <a:rPr kumimoji="1" lang="ja-JP" altLang="en-US" sz="500" dirty="0" smtClean="0">
                <a:latin typeface="HG丸ｺﾞｼｯｸM-PRO" panose="020F0600000000000000" pitchFamily="50" charset="-128"/>
                <a:ea typeface="HG丸ｺﾞｼｯｸM-PRO" panose="020F0600000000000000" pitchFamily="50" charset="-128"/>
              </a:rPr>
              <a:t>人（</a:t>
            </a:r>
            <a:r>
              <a:rPr kumimoji="1" lang="en-US" altLang="ja-JP" sz="500" dirty="0" smtClean="0">
                <a:latin typeface="HG丸ｺﾞｼｯｸM-PRO" panose="020F0600000000000000" pitchFamily="50" charset="-128"/>
                <a:ea typeface="HG丸ｺﾞｼｯｸM-PRO" panose="020F0600000000000000" pitchFamily="50" charset="-128"/>
              </a:rPr>
              <a:t>※1</a:t>
            </a:r>
            <a:r>
              <a:rPr kumimoji="1" lang="ja-JP" altLang="en-US" sz="500" dirty="0" smtClean="0">
                <a:latin typeface="HG丸ｺﾞｼｯｸM-PRO" panose="020F0600000000000000" pitchFamily="50" charset="-128"/>
                <a:ea typeface="HG丸ｺﾞｼｯｸM-PRO" panose="020F0600000000000000" pitchFamily="50" charset="-128"/>
              </a:rPr>
              <a:t>）</a:t>
            </a:r>
            <a:endParaRPr kumimoji="1" lang="en-US" altLang="ja-JP" sz="500" dirty="0" smtClean="0">
              <a:latin typeface="HG丸ｺﾞｼｯｸM-PRO" panose="020F0600000000000000" pitchFamily="50" charset="-128"/>
              <a:ea typeface="HG丸ｺﾞｼｯｸM-PRO" panose="020F0600000000000000" pitchFamily="50" charset="-128"/>
            </a:endParaRPr>
          </a:p>
        </p:txBody>
      </p:sp>
      <p:sp>
        <p:nvSpPr>
          <p:cNvPr id="20" name="テキスト ボックス 19"/>
          <p:cNvSpPr txBox="1"/>
          <p:nvPr/>
        </p:nvSpPr>
        <p:spPr bwMode="white">
          <a:xfrm>
            <a:off x="7562387" y="6159178"/>
            <a:ext cx="752476" cy="276999"/>
          </a:xfrm>
          <a:prstGeom prst="rect">
            <a:avLst/>
          </a:prstGeom>
          <a:solidFill>
            <a:schemeClr val="bg1"/>
          </a:solidFill>
        </p:spPr>
        <p:txBody>
          <a:bodyPr wrap="square" rtlCol="0">
            <a:spAutoFit/>
          </a:bodyPr>
          <a:lstStyle/>
          <a:p>
            <a:pPr algn="ctr"/>
            <a:r>
              <a:rPr kumimoji="1" lang="ja-JP" altLang="en-US" sz="600" dirty="0" smtClean="0">
                <a:latin typeface="HG丸ｺﾞｼｯｸM-PRO" panose="020F0600000000000000" pitchFamily="50" charset="-128"/>
                <a:ea typeface="HG丸ｺﾞｼｯｸM-PRO" panose="020F0600000000000000" pitchFamily="50" charset="-128"/>
              </a:rPr>
              <a:t>２０２４</a:t>
            </a:r>
            <a:endParaRPr kumimoji="1" lang="en-US" altLang="ja-JP" sz="600" dirty="0" smtClean="0">
              <a:latin typeface="HG丸ｺﾞｼｯｸM-PRO" panose="020F0600000000000000" pitchFamily="50" charset="-128"/>
              <a:ea typeface="HG丸ｺﾞｼｯｸM-PRO" panose="020F0600000000000000" pitchFamily="50" charset="-128"/>
            </a:endParaRPr>
          </a:p>
          <a:p>
            <a:pPr algn="ctr"/>
            <a:r>
              <a:rPr kumimoji="1" lang="ja-JP" altLang="en-US" sz="600" dirty="0" smtClean="0">
                <a:latin typeface="HG丸ｺﾞｼｯｸM-PRO" panose="020F0600000000000000" pitchFamily="50" charset="-128"/>
                <a:ea typeface="HG丸ｺﾞｼｯｸM-PRO" panose="020F0600000000000000" pitchFamily="50" charset="-128"/>
              </a:rPr>
              <a:t>（</a:t>
            </a:r>
            <a:r>
              <a:rPr kumimoji="1" lang="en-US" altLang="ja-JP" sz="600" dirty="0" smtClean="0">
                <a:latin typeface="HG丸ｺﾞｼｯｸM-PRO" panose="020F0600000000000000" pitchFamily="50" charset="-128"/>
                <a:ea typeface="HG丸ｺﾞｼｯｸM-PRO" panose="020F0600000000000000" pitchFamily="50" charset="-128"/>
              </a:rPr>
              <a:t>R6</a:t>
            </a:r>
            <a:r>
              <a:rPr kumimoji="1" lang="ja-JP" altLang="en-US" sz="600" dirty="0" smtClean="0">
                <a:latin typeface="HG丸ｺﾞｼｯｸM-PRO" panose="020F0600000000000000" pitchFamily="50" charset="-128"/>
                <a:ea typeface="HG丸ｺﾞｼｯｸM-PRO" panose="020F0600000000000000" pitchFamily="50" charset="-128"/>
              </a:rPr>
              <a:t>）</a:t>
            </a:r>
            <a:endParaRPr kumimoji="1" lang="en-US" altLang="ja-JP" sz="600" dirty="0" smtClean="0">
              <a:latin typeface="HG丸ｺﾞｼｯｸM-PRO" panose="020F0600000000000000" pitchFamily="50" charset="-128"/>
              <a:ea typeface="HG丸ｺﾞｼｯｸM-PRO" panose="020F0600000000000000" pitchFamily="50" charset="-128"/>
            </a:endParaRPr>
          </a:p>
        </p:txBody>
      </p:sp>
      <p:sp>
        <p:nvSpPr>
          <p:cNvPr id="21"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6978650" y="64928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1</a:t>
            </a:fld>
            <a:endParaRPr lang="ja-JP" altLang="en-US" sz="1600" dirty="0">
              <a:solidFill>
                <a:schemeClr val="tx1"/>
              </a:solidFill>
            </a:endParaRPr>
          </a:p>
        </p:txBody>
      </p:sp>
      <p:sp>
        <p:nvSpPr>
          <p:cNvPr id="22" name="正方形/長方形 21"/>
          <p:cNvSpPr/>
          <p:nvPr/>
        </p:nvSpPr>
        <p:spPr>
          <a:xfrm>
            <a:off x="4006568" y="3855784"/>
            <a:ext cx="1130864" cy="303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をめざします</a:t>
            </a:r>
            <a:endParaRPr kumimoji="1" lang="en-US" altLang="ja-JP" sz="1200"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8196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92089" y="646895"/>
            <a:ext cx="8434411" cy="608875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Meiryo UI" panose="020B0604030504040204" pitchFamily="50" charset="-128"/>
                <a:ea typeface="Meiryo UI" panose="020B0604030504040204" pitchFamily="50" charset="-128"/>
              </a:rPr>
              <a:t>新・大阪府地震防災アクションプランに基づき実施してきた施策</a:t>
            </a:r>
          </a:p>
        </p:txBody>
      </p:sp>
      <p:sp>
        <p:nvSpPr>
          <p:cNvPr id="7" name="角丸四角形 6"/>
          <p:cNvSpPr/>
          <p:nvPr/>
        </p:nvSpPr>
        <p:spPr>
          <a:xfrm>
            <a:off x="279400" y="524278"/>
            <a:ext cx="2336800"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latin typeface="Meiryo UI" panose="020B0604030504040204" pitchFamily="50" charset="-128"/>
                <a:ea typeface="Meiryo UI" panose="020B0604030504040204" pitchFamily="50" charset="-128"/>
              </a:rPr>
              <a:t>被害軽減目標達成に向けて</a:t>
            </a:r>
            <a:endParaRPr kumimoji="1" lang="ja-JP" altLang="en-US" sz="1400" dirty="0">
              <a:latin typeface="Meiryo UI" panose="020B0604030504040204" pitchFamily="50" charset="-128"/>
              <a:ea typeface="Meiryo UI" panose="020B0604030504040204" pitchFamily="50" charset="-128"/>
            </a:endParaRPr>
          </a:p>
        </p:txBody>
      </p:sp>
      <p:sp>
        <p:nvSpPr>
          <p:cNvPr id="16" name="正方形/長方形 15"/>
          <p:cNvSpPr/>
          <p:nvPr/>
        </p:nvSpPr>
        <p:spPr>
          <a:xfrm>
            <a:off x="502184" y="843961"/>
            <a:ext cx="8214219" cy="509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smtClean="0">
                <a:solidFill>
                  <a:schemeClr val="tx1"/>
                </a:solidFill>
                <a:latin typeface="Meiryo UI" panose="020B0604030504040204" pitchFamily="50" charset="-128"/>
                <a:ea typeface="Meiryo UI" panose="020B0604030504040204" pitchFamily="50" charset="-128"/>
              </a:rPr>
              <a:t>新・地震防災アクションプランでは、被害軽減目標達成に向けて、主に３つのミッションに区分けし、その下に１００のアクションを設定し、推進することとした。</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812801" y="1450397"/>
            <a:ext cx="7765142" cy="5052004"/>
          </a:xfrm>
          <a:prstGeom prst="rect">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大　阪　府</a:t>
            </a:r>
          </a:p>
        </p:txBody>
      </p:sp>
      <p:sp>
        <p:nvSpPr>
          <p:cNvPr id="18" name="正方形/長方形 17"/>
          <p:cNvSpPr/>
          <p:nvPr/>
        </p:nvSpPr>
        <p:spPr>
          <a:xfrm>
            <a:off x="1060086" y="1925312"/>
            <a:ext cx="2193660" cy="3472188"/>
          </a:xfrm>
          <a:prstGeom prst="rect">
            <a:avLst/>
          </a:prstGeom>
          <a:solidFill>
            <a:sysClr val="window" lastClr="FFFFFF"/>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u="none" strike="noStrike"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600"/>
              </a:lnSpc>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主な重点アクション</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p>
          <a:p>
            <a:pPr marL="90170" indent="-90170" algn="just">
              <a:lnSpc>
                <a:spcPts val="1600"/>
              </a:lnSpc>
              <a:spcAft>
                <a:spcPts val="0"/>
              </a:spcAft>
            </a:pPr>
            <a:r>
              <a:rPr lang="ja-JP" altLang="en-US"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防潮堤</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の津波浸水対策</a:t>
            </a:r>
          </a:p>
          <a:p>
            <a:pPr marL="90170" indent="-90170" algn="just">
              <a:lnSpc>
                <a:spcPts val="1600"/>
              </a:lnSpc>
              <a:spcAft>
                <a:spcPts val="0"/>
              </a:spcAft>
            </a:pPr>
            <a:r>
              <a:rPr lang="ja-JP" altLang="en-US"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水門</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の耐震化等の推進</a:t>
            </a:r>
          </a:p>
          <a:p>
            <a:pPr marL="90170" indent="-90170" algn="just">
              <a:lnSpc>
                <a:spcPts val="1600"/>
              </a:lnSpc>
              <a:spcAft>
                <a:spcPts val="0"/>
              </a:spcAft>
            </a:pPr>
            <a:r>
              <a:rPr lang="ja-JP" altLang="en-US"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密集</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市街地対策の推進</a:t>
            </a:r>
          </a:p>
          <a:p>
            <a:pPr marL="90170" indent="-90170" algn="just">
              <a:lnSpc>
                <a:spcPts val="1600"/>
              </a:lnSpc>
              <a:spcAft>
                <a:spcPts val="0"/>
              </a:spcAft>
            </a:pPr>
            <a:r>
              <a:rPr lang="ja-JP" altLang="en-US"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建築物</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の耐震化</a:t>
            </a:r>
            <a:r>
              <a:rPr lang="ja-JP" sz="14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促進</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97790" indent="-97790" algn="just">
              <a:lnSpc>
                <a:spcPts val="1600"/>
              </a:lnSpc>
              <a:spcAft>
                <a:spcPts val="0"/>
              </a:spcAft>
            </a:pPr>
            <a:r>
              <a:rPr lang="ja-JP" altLang="en-US" sz="14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逃げる」施策の総合化、</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600"/>
              </a:lnSpc>
              <a:spcAft>
                <a:spcPts val="0"/>
              </a:spcAft>
            </a:pPr>
            <a:r>
              <a:rPr lang="ja-JP" sz="14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　地域防災力の強化</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lvl="0" algn="just">
              <a:lnSpc>
                <a:spcPts val="1600"/>
              </a:lnSpc>
              <a:spcAft>
                <a:spcPts val="0"/>
              </a:spcAft>
            </a:pPr>
            <a:r>
              <a:rPr lang="ja-JP" altLang="en-US" sz="14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学校</a:t>
            </a:r>
            <a:r>
              <a:rPr lang="ja-JP" sz="14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等における防災</a:t>
            </a:r>
            <a:r>
              <a:rPr lang="ja-JP" sz="14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教育</a:t>
            </a:r>
            <a:endParaRPr lang="en-US" altLang="ja-JP" sz="14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lvl="0" algn="just">
              <a:lnSpc>
                <a:spcPts val="1600"/>
              </a:lnSpc>
              <a:spcAft>
                <a:spcPts val="0"/>
              </a:spcAft>
            </a:pPr>
            <a:r>
              <a:rPr lang="ja-JP" altLang="en-US" sz="14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sz="14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の</a:t>
            </a:r>
            <a:r>
              <a:rPr lang="ja-JP" sz="14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徹底</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正方形/長方形 18"/>
          <p:cNvSpPr/>
          <p:nvPr/>
        </p:nvSpPr>
        <p:spPr>
          <a:xfrm>
            <a:off x="3608756" y="1925312"/>
            <a:ext cx="2173231" cy="3472188"/>
          </a:xfrm>
          <a:prstGeom prst="rect">
            <a:avLst/>
          </a:prstGeom>
          <a:solidFill>
            <a:sysClr val="window" lastClr="FFFFFF"/>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600"/>
              </a:lnSpc>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主な重点アクション</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p>
          <a:p>
            <a:pPr marL="90170" indent="-90170" algn="just">
              <a:lnSpc>
                <a:spcPts val="1600"/>
              </a:lnSpc>
              <a:spcAft>
                <a:spcPts val="0"/>
              </a:spcAft>
            </a:pPr>
            <a:r>
              <a:rPr lang="ja-JP" altLang="en-US" sz="1400" kern="100" spc="-2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spc="-20" dirty="0" smtClean="0">
                <a:effectLst/>
                <a:latin typeface="Meiryo UI" panose="020B0604030504040204" pitchFamily="50" charset="-128"/>
                <a:ea typeface="Meiryo UI" panose="020B0604030504040204" pitchFamily="50" charset="-128"/>
                <a:cs typeface="Times New Roman" panose="02020603050405020304" pitchFamily="18" charset="0"/>
              </a:rPr>
              <a:t>災害</a:t>
            </a:r>
            <a:r>
              <a:rPr lang="ja-JP" sz="1400" kern="100" spc="-20" dirty="0">
                <a:effectLst/>
                <a:latin typeface="Meiryo UI" panose="020B0604030504040204" pitchFamily="50" charset="-128"/>
                <a:ea typeface="Meiryo UI" panose="020B0604030504040204" pitchFamily="50" charset="-128"/>
                <a:cs typeface="Times New Roman" panose="02020603050405020304" pitchFamily="18" charset="0"/>
              </a:rPr>
              <a:t>医療体制の整備</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90170" indent="-90170" algn="just">
              <a:lnSpc>
                <a:spcPts val="1600"/>
              </a:lnSpc>
              <a:spcAft>
                <a:spcPts val="0"/>
              </a:spcAft>
            </a:pPr>
            <a:r>
              <a:rPr lang="ja-JP" altLang="en-US"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広域</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緊急交通路等の</a:t>
            </a:r>
          </a:p>
          <a:p>
            <a:pPr marL="133985" indent="-43180" algn="just">
              <a:lnSpc>
                <a:spcPts val="1600"/>
              </a:lnSpc>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通行機能確保</a:t>
            </a:r>
          </a:p>
          <a:p>
            <a:pPr marL="90170" indent="-90170" algn="just">
              <a:lnSpc>
                <a:spcPts val="1600"/>
              </a:lnSpc>
              <a:spcAft>
                <a:spcPts val="0"/>
              </a:spcAft>
            </a:pPr>
            <a:r>
              <a:rPr lang="ja-JP" altLang="en-US"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備蓄</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、集配体制の強化</a:t>
            </a:r>
          </a:p>
          <a:p>
            <a:pPr marL="90170" indent="-90170" algn="just">
              <a:lnSpc>
                <a:spcPts val="1600"/>
              </a:lnSpc>
              <a:spcAft>
                <a:spcPts val="0"/>
              </a:spcAft>
            </a:pPr>
            <a:r>
              <a:rPr lang="ja-JP" altLang="en-US"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帰宅</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困難者対策の確立</a:t>
            </a:r>
          </a:p>
          <a:p>
            <a:pPr marL="90170" indent="-90170" algn="just">
              <a:lnSpc>
                <a:spcPts val="1600"/>
              </a:lnSpc>
              <a:spcAft>
                <a:spcPts val="0"/>
              </a:spcAft>
            </a:pPr>
            <a:r>
              <a:rPr lang="ja-JP" altLang="en-US"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福祉</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専門職の確保体制の充実・強化</a:t>
            </a:r>
          </a:p>
        </p:txBody>
      </p:sp>
      <p:sp>
        <p:nvSpPr>
          <p:cNvPr id="20" name="正方形/長方形 19"/>
          <p:cNvSpPr/>
          <p:nvPr/>
        </p:nvSpPr>
        <p:spPr>
          <a:xfrm>
            <a:off x="6284500" y="1925312"/>
            <a:ext cx="2193660" cy="3472188"/>
          </a:xfrm>
          <a:prstGeom prst="rect">
            <a:avLst/>
          </a:prstGeom>
          <a:solidFill>
            <a:sysClr val="window" lastClr="FFFFFF"/>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2000"/>
              </a:lnSpc>
              <a:spcAft>
                <a:spcPts val="0"/>
              </a:spcAft>
            </a:pP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600"/>
              </a:lnSpc>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主な重点アクション</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p>
          <a:p>
            <a:pPr lvl="0" algn="just">
              <a:lnSpc>
                <a:spcPts val="1600"/>
              </a:lnSpc>
              <a:spcAft>
                <a:spcPts val="0"/>
              </a:spcAft>
            </a:pPr>
            <a:r>
              <a:rPr lang="ja-JP" altLang="en-US"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災害</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ボランティアの充実</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と</a:t>
            </a:r>
            <a:endParaRPr lang="en-US" alt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p>
            <a:pPr lvl="0" algn="just">
              <a:lnSpc>
                <a:spcPts val="1600"/>
              </a:lnSpc>
              <a:spcAft>
                <a:spcPts val="0"/>
              </a:spcAft>
            </a:pP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連携</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強化</a:t>
            </a:r>
          </a:p>
          <a:p>
            <a:pPr lvl="0" algn="just">
              <a:lnSpc>
                <a:spcPts val="1600"/>
              </a:lnSpc>
              <a:spcAft>
                <a:spcPts val="0"/>
              </a:spcAft>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災害</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廃棄物等適正処理</a:t>
            </a:r>
          </a:p>
          <a:p>
            <a:pPr lvl="0" algn="just">
              <a:lnSpc>
                <a:spcPts val="1600"/>
              </a:lnSpc>
              <a:spcAft>
                <a:spcPts val="0"/>
              </a:spcAft>
            </a:pPr>
            <a:r>
              <a:rPr lang="ja-JP" altLang="en-US"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応急</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仮設住宅の</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早期</a:t>
            </a:r>
            <a:endParaRPr lang="en-US" alt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p>
            <a:pPr lvl="0" algn="just">
              <a:lnSpc>
                <a:spcPts val="1600"/>
              </a:lnSpc>
              <a:spcAft>
                <a:spcPts val="0"/>
              </a:spcAft>
            </a:pP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供給体制</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の整備</a:t>
            </a:r>
          </a:p>
          <a:p>
            <a:pPr lvl="0" algn="just">
              <a:spcAft>
                <a:spcPts val="0"/>
              </a:spcAft>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中</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小企業に対する</a:t>
            </a: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BCP</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等</a:t>
            </a:r>
            <a:endParaRPr lang="en-US" alt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の</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取組み支援</a:t>
            </a:r>
          </a:p>
        </p:txBody>
      </p:sp>
      <p:sp>
        <p:nvSpPr>
          <p:cNvPr id="21" name="正方形/長方形 20"/>
          <p:cNvSpPr/>
          <p:nvPr/>
        </p:nvSpPr>
        <p:spPr>
          <a:xfrm>
            <a:off x="1149857" y="2481867"/>
            <a:ext cx="2014118" cy="878496"/>
          </a:xfrm>
          <a:prstGeom prst="rect">
            <a:avLst/>
          </a:prstGeom>
          <a:noFill/>
          <a:ln w="22225" cap="flat" cmpd="sng" algn="ctr">
            <a:solidFill>
              <a:sysClr val="windowText" lastClr="000000"/>
            </a:solidFill>
            <a:prstDash val="sysDot"/>
          </a:ln>
          <a:effectLst/>
        </p:spPr>
        <p:txBody>
          <a:bodyPr rot="0" spcFirstLastPara="0" vert="horz" wrap="square" lIns="43200" tIns="54000" rIns="43200" bIns="54000" numCol="1" spcCol="0" rtlCol="0" fromWordArt="0" anchor="ctr" anchorCtr="0" forceAA="0" compatLnSpc="1">
            <a:prstTxWarp prst="textNoShape">
              <a:avLst/>
            </a:prstTxWarp>
            <a:spAutoFit/>
          </a:bodyPr>
          <a:lstStyle/>
          <a:p>
            <a:pPr algn="l">
              <a:lnSpc>
                <a:spcPts val="1500"/>
              </a:lnSpc>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巨大地震や大津波から府民の命を守り、被害を軽減するための、事前予防対策と逃げる対策</a:t>
            </a:r>
          </a:p>
        </p:txBody>
      </p:sp>
      <p:sp>
        <p:nvSpPr>
          <p:cNvPr id="22" name="正方形/長方形 21"/>
          <p:cNvSpPr/>
          <p:nvPr/>
        </p:nvSpPr>
        <p:spPr>
          <a:xfrm>
            <a:off x="6373177" y="2481867"/>
            <a:ext cx="2016306" cy="686136"/>
          </a:xfrm>
          <a:prstGeom prst="rect">
            <a:avLst/>
          </a:prstGeom>
          <a:noFill/>
          <a:ln w="22225" cap="flat" cmpd="sng" algn="ctr">
            <a:solidFill>
              <a:sysClr val="windowText" lastClr="000000"/>
            </a:solidFill>
            <a:prstDash val="sysDot"/>
          </a:ln>
          <a:effectLst/>
        </p:spPr>
        <p:txBody>
          <a:bodyPr rot="0" spcFirstLastPara="0" vert="horz" wrap="square" lIns="43200" tIns="54000" rIns="43200" bIns="54000" numCol="1" spcCol="0" rtlCol="0" fromWordArt="0" anchor="ctr" anchorCtr="0" forceAA="0" compatLnSpc="1">
            <a:prstTxWarp prst="textNoShape">
              <a:avLst/>
            </a:prstTxWarp>
            <a:spAutoFit/>
          </a:bodyPr>
          <a:lstStyle/>
          <a:p>
            <a:pPr algn="l">
              <a:lnSpc>
                <a:spcPts val="1500"/>
              </a:lnSpc>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｢大都市・大阪｣の府民生活と経済の、迅速な回復のための、復旧復興対策</a:t>
            </a:r>
          </a:p>
        </p:txBody>
      </p:sp>
      <p:sp>
        <p:nvSpPr>
          <p:cNvPr id="23" name="正方形/長方形 22"/>
          <p:cNvSpPr/>
          <p:nvPr/>
        </p:nvSpPr>
        <p:spPr>
          <a:xfrm>
            <a:off x="1633041" y="2028673"/>
            <a:ext cx="1047750" cy="274147"/>
          </a:xfrm>
          <a:prstGeom prst="rect">
            <a:avLst/>
          </a:prstGeom>
          <a:solidFill>
            <a:sysClr val="window" lastClr="FFFFFF"/>
          </a:solidFill>
          <a:ln w="158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ミッション</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Ⅰ</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 name="正方形/長方形 25"/>
          <p:cNvSpPr/>
          <p:nvPr/>
        </p:nvSpPr>
        <p:spPr>
          <a:xfrm>
            <a:off x="3690507" y="2490463"/>
            <a:ext cx="2009727" cy="702310"/>
          </a:xfrm>
          <a:prstGeom prst="rect">
            <a:avLst/>
          </a:prstGeom>
          <a:noFill/>
          <a:ln w="22225" cap="flat" cmpd="sng" algn="ctr">
            <a:solidFill>
              <a:sysClr val="windowText" lastClr="000000"/>
            </a:solidFill>
            <a:prstDash val="sysDot"/>
          </a:ln>
          <a:effectLst/>
        </p:spPr>
        <p:txBody>
          <a:bodyPr rot="0" spcFirstLastPara="0" vert="horz" wrap="square" lIns="43200" tIns="54000" rIns="43200" bIns="54000" numCol="1" spcCol="0" rtlCol="0" fromWordArt="0" anchor="ctr" anchorCtr="0" forceAA="0" compatLnSpc="1">
            <a:prstTxWarp prst="textNoShape">
              <a:avLst/>
            </a:prstTxWarp>
            <a:spAutoFit/>
          </a:bodyPr>
          <a:lstStyle/>
          <a:p>
            <a:pPr algn="l">
              <a:lnSpc>
                <a:spcPts val="1500"/>
              </a:lnSpc>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地震発生後、被災者の「命をつなぐ」ための、災害応急対策</a:t>
            </a:r>
          </a:p>
        </p:txBody>
      </p:sp>
      <p:sp>
        <p:nvSpPr>
          <p:cNvPr id="27" name="正方形/長方形 26"/>
          <p:cNvSpPr/>
          <p:nvPr/>
        </p:nvSpPr>
        <p:spPr>
          <a:xfrm>
            <a:off x="2764970" y="5585143"/>
            <a:ext cx="3860799" cy="755015"/>
          </a:xfrm>
          <a:prstGeom prst="rect">
            <a:avLst/>
          </a:prstGeom>
          <a:solidFill>
            <a:schemeClr val="accent6">
              <a:lumMod val="40000"/>
              <a:lumOff val="60000"/>
            </a:schemeClr>
          </a:solidFill>
          <a:ln w="158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400" kern="100">
                <a:effectLst/>
                <a:latin typeface="Meiryo UI" panose="020B0604030504040204" pitchFamily="50" charset="-128"/>
                <a:ea typeface="Meiryo UI" panose="020B0604030504040204" pitchFamily="50" charset="-128"/>
                <a:cs typeface="Times New Roman" panose="02020603050405020304" pitchFamily="18" charset="0"/>
              </a:rPr>
              <a:t>府庁の行政機能の維持</a:t>
            </a:r>
          </a:p>
          <a:p>
            <a:pPr algn="l">
              <a:lnSpc>
                <a:spcPts val="1500"/>
              </a:lnSpc>
              <a:spcAft>
                <a:spcPts val="0"/>
              </a:spcAft>
            </a:pPr>
            <a:r>
              <a:rPr lang="ja-JP" sz="1400" kern="100">
                <a:effectLst/>
                <a:latin typeface="Meiryo UI" panose="020B0604030504040204" pitchFamily="50" charset="-128"/>
                <a:ea typeface="Meiryo UI" panose="020B0604030504040204" pitchFamily="50" charset="-128"/>
                <a:cs typeface="Times New Roman" panose="02020603050405020304" pitchFamily="18" charset="0"/>
              </a:rPr>
              <a:t>・大阪府の初動体制の運用・改善</a:t>
            </a:r>
          </a:p>
          <a:p>
            <a:pPr algn="l">
              <a:lnSpc>
                <a:spcPts val="1500"/>
              </a:lnSpc>
              <a:spcAft>
                <a:spcPts val="0"/>
              </a:spcAft>
            </a:pPr>
            <a:r>
              <a:rPr lang="ja-JP" sz="1400" kern="100">
                <a:effectLst/>
                <a:latin typeface="Meiryo UI" panose="020B0604030504040204" pitchFamily="50" charset="-128"/>
                <a:ea typeface="Meiryo UI" panose="020B0604030504040204" pitchFamily="50" charset="-128"/>
                <a:cs typeface="Times New Roman" panose="02020603050405020304" pitchFamily="18" charset="0"/>
              </a:rPr>
              <a:t>・災害対策本部要員等の訓練・スキルアップ</a:t>
            </a:r>
          </a:p>
        </p:txBody>
      </p:sp>
      <p:sp>
        <p:nvSpPr>
          <p:cNvPr id="28" name="正方形/長方形 27"/>
          <p:cNvSpPr/>
          <p:nvPr/>
        </p:nvSpPr>
        <p:spPr>
          <a:xfrm>
            <a:off x="4171496" y="2028673"/>
            <a:ext cx="1047750" cy="274147"/>
          </a:xfrm>
          <a:prstGeom prst="rect">
            <a:avLst/>
          </a:prstGeom>
          <a:solidFill>
            <a:sysClr val="window" lastClr="FFFFFF"/>
          </a:solidFill>
          <a:ln w="158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0"/>
              </a:spcAft>
            </a:pP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ミッション</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Ⅱ</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正方形/長方形 28"/>
          <p:cNvSpPr/>
          <p:nvPr/>
        </p:nvSpPr>
        <p:spPr>
          <a:xfrm>
            <a:off x="6857455" y="2028673"/>
            <a:ext cx="1047750" cy="274147"/>
          </a:xfrm>
          <a:prstGeom prst="rect">
            <a:avLst/>
          </a:prstGeom>
          <a:solidFill>
            <a:sysClr val="window" lastClr="FFFFFF"/>
          </a:solidFill>
          <a:ln w="158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0"/>
              </a:spcAft>
            </a:pP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ミッション</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Ⅲ</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6978650" y="64928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2</a:t>
            </a:fld>
            <a:endParaRPr lang="ja-JP" altLang="en-US" sz="1600" dirty="0">
              <a:solidFill>
                <a:schemeClr val="tx1"/>
              </a:solidFill>
            </a:endParaRPr>
          </a:p>
        </p:txBody>
      </p:sp>
    </p:spTree>
    <p:extLst>
      <p:ext uri="{BB962C8B-B14F-4D97-AF65-F5344CB8AC3E}">
        <p14:creationId xmlns:p14="http://schemas.microsoft.com/office/powerpoint/2010/main" val="669714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4300" y="551543"/>
            <a:ext cx="8928099" cy="625565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Meiryo UI" panose="020B0604030504040204" pitchFamily="50" charset="-128"/>
                <a:ea typeface="Meiryo UI" panose="020B0604030504040204" pitchFamily="50" charset="-128"/>
              </a:rPr>
              <a:t>新</a:t>
            </a:r>
            <a:r>
              <a:rPr kumimoji="1" lang="ja-JP" altLang="en-US" dirty="0">
                <a:latin typeface="Meiryo UI" panose="020B0604030504040204" pitchFamily="50" charset="-128"/>
                <a:ea typeface="Meiryo UI" panose="020B0604030504040204" pitchFamily="50" charset="-128"/>
              </a:rPr>
              <a:t>・大阪府地震</a:t>
            </a:r>
            <a:r>
              <a:rPr kumimoji="1" lang="ja-JP" altLang="en-US" dirty="0" smtClean="0">
                <a:latin typeface="Meiryo UI" panose="020B0604030504040204" pitchFamily="50" charset="-128"/>
                <a:ea typeface="Meiryo UI" panose="020B0604030504040204" pitchFamily="50" charset="-128"/>
              </a:rPr>
              <a:t>防災アクションプランに基づき実施してきた</a:t>
            </a:r>
            <a:r>
              <a:rPr kumimoji="1" lang="ja-JP" altLang="en-US" dirty="0">
                <a:latin typeface="Meiryo UI" panose="020B0604030504040204" pitchFamily="50" charset="-128"/>
                <a:ea typeface="Meiryo UI" panose="020B0604030504040204" pitchFamily="50" charset="-128"/>
              </a:rPr>
              <a:t>施策</a:t>
            </a:r>
          </a:p>
        </p:txBody>
      </p:sp>
      <p:sp>
        <p:nvSpPr>
          <p:cNvPr id="7" name="角丸四角形 6"/>
          <p:cNvSpPr/>
          <p:nvPr/>
        </p:nvSpPr>
        <p:spPr>
          <a:xfrm>
            <a:off x="58056" y="451708"/>
            <a:ext cx="2336800"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latin typeface="Meiryo UI" panose="020B0604030504040204" pitchFamily="50" charset="-128"/>
                <a:ea typeface="Meiryo UI" panose="020B0604030504040204" pitchFamily="50" charset="-128"/>
              </a:rPr>
              <a:t>１００のアクション①</a:t>
            </a:r>
            <a:endParaRPr kumimoji="1" lang="ja-JP" altLang="en-US" sz="1400" dirty="0">
              <a:latin typeface="Meiryo UI" panose="020B0604030504040204" pitchFamily="50" charset="-128"/>
              <a:ea typeface="Meiryo UI" panose="020B0604030504040204" pitchFamily="50" charset="-128"/>
            </a:endParaRPr>
          </a:p>
        </p:txBody>
      </p:sp>
      <p:sp>
        <p:nvSpPr>
          <p:cNvPr id="41" name="正方形/長方形 40" descr="ミッション１：巨大地震や大津波から府民の命を守り、被害を軽減するための、事前予防対策と逃げる対策&#10;&#10;１　防潮堤の津波浸水対策の推進(重点) 【環境農林水産部・都市整備部】&#10;２　水門の耐震化等の推進(重点) 【都市整備部】&#10;３　長期湛水の早期解消【危機管理室・都市整備部】&#10;４　密集市街地対策の推進(重点）【住宅まちづくり部】&#10;５　防火地域等の指定促進【都市整備部】&#10;６　消防用水の確保【危機管理室・環境農林水産部】&#10;７　地下空間対策の促進(重点) 【危機管理室】&#10;８　ため池防災・減災対策の推進(重点) 【環境農林水産部】&#10;９　防災農地の登録促進【環境農林水産部】&#10;10　府有建築物の耐震化の推進(重点)【全部局】&#10;11　学校の耐震化（府立学校、市町村立学校、私立学校）(重点)【府民文化部・住宅まちづくり部・教育委員会】&#10;12　病院・社会福祉施設の耐震化(重点)【福祉部・健康医療部・住宅まちづくり部】&#10;13　民間住宅・建築物の耐震化の促進(重点)【住宅まちづくり部】&#10;14　住宅の液状化対策の促進【危機管理室・住宅まちづくり部】&#10;15　的確な避難勧告等の判断・伝達支援【危機管理室】&#10;16　地震ハザードマップ等の作成(改訂)支援・活用【危機管理室・住宅まちづくり部】&#10;17　津波ハザードマップの作成支援・活用(重点)【危機管理室・都市整備部】&#10;18　堤外地の事業所の津波避難対策の促進【都市整備部】&#10;19　沿岸漁村地域における防災対策【環境農林水産部】&#10;20　船舶の津波対策の推進【危機管理室・都市整備部】&#10;21　石油コンビナート防災対策の促進(重点)【危機管理室】&#10;22　地域防災力強化に向けた自主防災組織の活動支援(重点)【危機管理室】&#10;23  地域防災力強化に向けた消防団の活動強化(重点)【危機管理室】&#10;24　地域防災力強化に向けた女性消防団員の活動支援(重点)【危機管理室】&#10;25　地域防災力の強化に向けた消防団に対する府民理解・連携促進(重点)【危機管理室】&#10;26　地域防災力強化に向けた水防団組織の活動強化【都市整備部】&#10;27　津波防御施設の閉鎖体制の充実【都市整備部】&#10;28　学校における防災教育の徹底と避難体制の確保(重点)【府民文化部・教育委員会】&#10;29　府民の防災意識の啓発【危機管理室】&#10;30　津波・高潮ステーションの利活用【都市整備部】&#10;31　防災情報の収集・伝達機能の充実【危機管理室】&#10;32　メディアとの連携強化【危機管理室】&#10;33　津波防災情報システムの整備・運用による津波情報の確実・迅速な伝達&#10;【環境農林水産部・都市整備部】&#10;34　大阪880万人訓練の充実【危機管理室】&#10;35　「逃げる」防災訓練等の充実【危機管理室・都市整備部】&#10;36　「避難行動要支援者」支援の充実(重点)【危機管理室・福祉部】&#10;37　医療施設の避難体制の確保(重点)【健康医療部】&#10;38　社会福祉施設の避難体制の確保(重点)【福祉部】&#10;39  在住外国人への情報発信充実(重点)【危機管理室・府民文化部】&#10;40　外国人旅行者の安全確保(重点)【危機管理室・府民文化部】&#10;41　文化財所有者・管理者の防災意識の啓発【教育委員会】&#10;&#10;ミッション２：地震発生後、被災者の「命をつなぐ」ための、災害応急対策&#10;&#10;42　災害医療体制の整備(重点)【健康医療部】&#10;43　SCU（広域搬送拠点臨時医療施設）の運営体制の充実・強化(重点)【健康医療部】&#10;44　医薬品、医療用資器材の確保(重点)【健康医療部】&#10;45　広域緊急交通路等の通行機能確保(重点)【危機管理室・都市整備部・住宅まちづくり部・環境農林水産部・警察本部】&#10;46　鉄道施設の防災対策(重点)【都市整備部】&#10;47　迅速な道路啓開の実施【都市整備部】&#10;48　迅速な航路啓開の実施【都市整備部】&#10;49　大規模災害時における受援力の向上（ヘリサインの整備など）【危機管理室】&#10;50　食糧や燃料等の備蓄及び集配体制の強化(重点)【危機管理室】&#10;51　水道の早期復旧及び飲用水の確保(重点)【健康医療部】&#10;52　井戸水等による生活用水の確保【健康医療部】&#10;53　避難所の確保と運営体制の確立(重点)【危機管理室】&#10;54　福祉避難所の確保(重点)【危機管理室・福祉部】&#10;55　帰宅困難者対策の確立(重点)【危機管理室】&#10;56　後方支援活動拠点の整備充実と広域避難地等の確保(重点)【危機管理室・都市整備部】&#10;57　DPAT編成等の被災者のこころのケアの実施(重点)【健康医療部】&#10;58　被災者の巡回健康相談等の実施【健康医療部】&#10;59　災害時における福祉専門職等の確保体制の充実・強化(重点)【福祉部】&#10;60　被災地域の食品衛生監視活動の実施【健康医療部】&#10;61　被災地域の感染症予防等の防疫活動の実施【健康医療部】&#10;62　下水道施設の耐震化等の推進(重点)【都市整備部】&#10;63　下水道機能の早期確保(重点)【都市整備部】&#10;64　し尿及び浄化槽汚泥の適正処理【健康医療部】&#10;65　生活ごみの適正処理【環境農林水産部】&#10;66　管理化学物質の適正管理指導(重点)【環境農林水産部】&#10;67　有害物質(石綿、PCB等)の拡散防止対策の促進【環境農林水産部】&#10;68　火薬類・高圧ガス製造事業所の保安対策の促進【危機管理室】&#10;69　毒物劇物営業者における防災体制の指導【健康医療部】&#10;70　ご遺体の適切処理【健康医療部】&#10;71　愛護動物の救護【環境農林水産部】&#10;&#10;ミッション３：「大都市・大阪」の府民生活と経済の、迅速な回復のための、復旧復興対策&#10;&#10;72　災害ボランティアの充実と連携強化(重点)【危機管理室】&#10;73　災害廃棄物の適正処理(重点)【環境農林水産部】&#10;74　応急仮設住宅の早期供給体制の整備(重点)【危機管理室・住宅まちづくり部】&#10;75　被災民間建築物・宅地の危険度判定体制の整備【住宅まちづくり部】&#10;76　中小企業に対する事業継続計画(BCP)及び事業継続ﾏﾈｼﾞﾒﾝﾄ(BCM)の取組み支援(重点)【商工労働部】&#10;77　災害復旧に向けた体制の充実【全部局】&#10;78　生活再建、事業再開のための措置【危機管理室・商工労働部・環境農林水産部】&#10;79　復興計画策定マニュアルの作成【政策企画部】&#10;80　大阪府震災復興都市づくりガイドラインの改訂【都市整備部】&#10;81　復旧資機材の調達・確保【環境農林水産部・住宅まちづくり部】&#10;82　特定大規模災害からの復旧事業に係る府の代行【全部局】&#10;83　住宅関連情報の提供【住宅まちづくり部】&#10;84　地籍調査の推進【環境農林水産部】&#10;&#10;府の行政機能の維持&#10;&#10;85　大阪府災害等応急対策実施要領の改訂と運用【全部局】&#10;86　府庁BCPの改訂と運用【全部局】&#10;87　大阪府防災行政無線による迅速・的確な情報連絡体制確保【危機管理室】&#10;88　災害時の府民への広報体制の整備・充実【危機管理室・政策企画部・府民文化部】&#10;89　都府県市間相互応援体制の確立・強化【危機管理室】&#10;90　健康危機発生時における近畿府県地方衛生研究所の相互協力体制の強化【健康医療部】&#10;91　発災時における地域の安全の確保【警察本部】&#10;92　緊急消防援助隊受入れ・市町村消防の広域化の推進【危機管理室】&#10;93　救急救命士の養成・能力向上【危機管理室】&#10;94　救出救助活動体制の充実・強化【警察本部】&#10;95　災害対策本部要員等の訓練・スキルアップ【危機管理室】&#10;96　発災後の緊急時における財務処理体制の確保【会計局】&#10;&#10;市町村の計画的な災害対策推進への支援&#10;&#10;97　市町村地域防災計画の策定(改訂)支援【危機管理室】&#10;98　｢南海トラフ地震防災対策推進計画｣の策定支援【危機管理室】&#10;99　地区防災計画の策定支援【危機管理室】&#10;100　地震災害に備えた市町村に対する支援【危機管理室】"/>
          <p:cNvSpPr>
            <a:spLocks/>
          </p:cNvSpPr>
          <p:nvPr/>
        </p:nvSpPr>
        <p:spPr bwMode="black">
          <a:xfrm>
            <a:off x="114300" y="831661"/>
            <a:ext cx="5401129" cy="5605930"/>
          </a:xfrm>
          <a:prstGeom prst="rect">
            <a:avLst/>
          </a:prstGeom>
          <a:noFill/>
          <a:ln w="25400" cap="flat" cmpd="sng" algn="ctr">
            <a:noFill/>
            <a:prstDash val="solid"/>
          </a:ln>
          <a:effectLst/>
        </p:spPr>
        <p:txBody>
          <a:bodyPr rot="0" spcFirstLastPara="0" vert="horz" wrap="square" lIns="65314" tIns="32657" rIns="65314" bIns="32657" numCol="1" spcCol="0" rtlCol="0" fromWordArt="0" anchor="t" anchorCtr="0" forceAA="0" compatLnSpc="1">
            <a:prstTxWarp prst="textNoShape">
              <a:avLst/>
            </a:prstTxWarp>
            <a:spAutoFit/>
          </a:bodyPr>
          <a:lstStyle/>
          <a:p>
            <a:pPr marL="711200" marR="317960" indent="-711200" algn="just">
              <a:lnSpc>
                <a:spcPts val="1200"/>
              </a:lnSpc>
              <a:tabLst>
                <a:tab pos="4179291" algn="l"/>
              </a:tabLst>
            </a:pPr>
            <a:endParaRPr lang="ja-JP" altLang="en-US" sz="5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a:t>
            </a: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u="heavy" kern="100" dirty="0" smtClean="0">
                <a:latin typeface="Meiryo UI" panose="020B0604030504040204" pitchFamily="50" charset="-128"/>
                <a:ea typeface="Meiryo UI" panose="020B0604030504040204" pitchFamily="50" charset="-128"/>
                <a:cs typeface="Times New Roman"/>
              </a:rPr>
              <a:t>1</a:t>
            </a:r>
            <a:r>
              <a:rPr lang="ja-JP" altLang="en-US" sz="1000" u="heavy" kern="100" dirty="0">
                <a:latin typeface="Meiryo UI" panose="020B0604030504040204" pitchFamily="50" charset="-128"/>
                <a:ea typeface="Meiryo UI" panose="020B0604030504040204" pitchFamily="50" charset="-128"/>
                <a:cs typeface="Times New Roman"/>
              </a:rPr>
              <a:t>　防潮堤の津波浸水対策の推進</a:t>
            </a:r>
            <a:r>
              <a:rPr lang="en-US" altLang="ja-JP" sz="1000" u="heavy" kern="100" dirty="0">
                <a:latin typeface="Meiryo UI" panose="020B0604030504040204" pitchFamily="50" charset="-128"/>
                <a:ea typeface="Meiryo UI" panose="020B0604030504040204" pitchFamily="50" charset="-128"/>
                <a:cs typeface="Times New Roman"/>
              </a:rPr>
              <a:t>【</a:t>
            </a:r>
            <a:r>
              <a:rPr lang="ja-JP" altLang="en-US" sz="1000" u="heavy" kern="100" dirty="0">
                <a:latin typeface="Meiryo UI" panose="020B0604030504040204" pitchFamily="50" charset="-128"/>
                <a:ea typeface="Meiryo UI" panose="020B0604030504040204" pitchFamily="50" charset="-128"/>
                <a:cs typeface="Times New Roman"/>
              </a:rPr>
              <a:t>環境農林水産部・都市</a:t>
            </a:r>
            <a:r>
              <a:rPr lang="ja-JP" altLang="en-US" sz="1000" u="heavy" kern="100" dirty="0" smtClean="0">
                <a:latin typeface="Meiryo UI" panose="020B0604030504040204" pitchFamily="50" charset="-128"/>
                <a:ea typeface="Meiryo UI" panose="020B0604030504040204" pitchFamily="50" charset="-128"/>
                <a:cs typeface="Times New Roman"/>
              </a:rPr>
              <a:t>整備部・大阪港湾局</a:t>
            </a:r>
            <a:r>
              <a:rPr lang="en-US" altLang="ja-JP" sz="1000" u="heavy" kern="100" dirty="0" smtClean="0">
                <a:latin typeface="Meiryo UI" panose="020B0604030504040204" pitchFamily="50" charset="-128"/>
                <a:ea typeface="Meiryo UI" panose="020B0604030504040204" pitchFamily="50" charset="-128"/>
                <a:cs typeface="Times New Roman"/>
              </a:rPr>
              <a:t>】</a:t>
            </a:r>
            <a:endParaRPr lang="ja-JP" altLang="en-US" sz="1000" u="heavy"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a:t>
            </a: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u="heavy" kern="100" dirty="0" smtClean="0">
                <a:latin typeface="Meiryo UI" panose="020B0604030504040204" pitchFamily="50" charset="-128"/>
                <a:ea typeface="Meiryo UI" panose="020B0604030504040204" pitchFamily="50" charset="-128"/>
                <a:cs typeface="Times New Roman"/>
              </a:rPr>
              <a:t>2</a:t>
            </a:r>
            <a:r>
              <a:rPr lang="ja-JP" altLang="en-US" sz="1000" u="heavy" kern="100" dirty="0">
                <a:latin typeface="Meiryo UI" panose="020B0604030504040204" pitchFamily="50" charset="-128"/>
                <a:ea typeface="Meiryo UI" panose="020B0604030504040204" pitchFamily="50" charset="-128"/>
                <a:cs typeface="Times New Roman"/>
              </a:rPr>
              <a:t>　水門の耐震化等の推進</a:t>
            </a:r>
            <a:r>
              <a:rPr lang="en-US" altLang="ja-JP" sz="1000" u="heavy" kern="100" dirty="0">
                <a:latin typeface="Meiryo UI" panose="020B0604030504040204" pitchFamily="50" charset="-128"/>
                <a:ea typeface="Meiryo UI" panose="020B0604030504040204" pitchFamily="50" charset="-128"/>
                <a:cs typeface="Times New Roman"/>
              </a:rPr>
              <a:t>【</a:t>
            </a:r>
            <a:r>
              <a:rPr lang="ja-JP" altLang="en-US" sz="1000" u="heavy" kern="100" dirty="0">
                <a:latin typeface="Meiryo UI" panose="020B0604030504040204" pitchFamily="50" charset="-128"/>
                <a:ea typeface="Meiryo UI" panose="020B0604030504040204" pitchFamily="50" charset="-128"/>
                <a:cs typeface="Times New Roman"/>
              </a:rPr>
              <a:t>都市整備部</a:t>
            </a:r>
            <a:r>
              <a:rPr lang="en-US" altLang="ja-JP" sz="1000" u="heavy" kern="100" dirty="0">
                <a:latin typeface="Meiryo UI" panose="020B0604030504040204" pitchFamily="50" charset="-128"/>
                <a:ea typeface="Meiryo UI" panose="020B0604030504040204" pitchFamily="50" charset="-128"/>
                <a:cs typeface="Times New Roman"/>
              </a:rPr>
              <a:t>】</a:t>
            </a:r>
            <a:endParaRPr lang="ja-JP" altLang="en-US" sz="1000" u="heavy"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a:t>
            </a: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3</a:t>
            </a:r>
            <a:r>
              <a:rPr lang="ja-JP" altLang="en-US" sz="1000" kern="100" dirty="0">
                <a:latin typeface="Meiryo UI" panose="020B0604030504040204" pitchFamily="50" charset="-128"/>
                <a:ea typeface="Meiryo UI" panose="020B0604030504040204" pitchFamily="50" charset="-128"/>
                <a:cs typeface="Times New Roman"/>
              </a:rPr>
              <a:t>　長期湛水の早期解消</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危機管理室・都市</a:t>
            </a:r>
            <a:r>
              <a:rPr lang="ja-JP" altLang="en-US" sz="1000" kern="100" dirty="0" smtClean="0">
                <a:latin typeface="Meiryo UI" panose="020B0604030504040204" pitchFamily="50" charset="-128"/>
                <a:ea typeface="Meiryo UI" panose="020B0604030504040204" pitchFamily="50" charset="-128"/>
                <a:cs typeface="Times New Roman"/>
              </a:rPr>
              <a:t>整備部・大阪港湾局</a:t>
            </a:r>
            <a:r>
              <a:rPr lang="en-US" altLang="ja-JP" sz="1000" kern="100" dirty="0" smtClean="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smtClean="0">
                <a:latin typeface="Meiryo UI" panose="020B0604030504040204" pitchFamily="50" charset="-128"/>
                <a:ea typeface="Meiryo UI" panose="020B0604030504040204" pitchFamily="50" charset="-128"/>
                <a:cs typeface="Times New Roman"/>
              </a:rPr>
              <a:t>)</a:t>
            </a:r>
            <a:r>
              <a:rPr lang="en-US" sz="1000" kern="100" dirty="0">
                <a:latin typeface="Meiryo UI" panose="020B0604030504040204" pitchFamily="50" charset="-128"/>
                <a:ea typeface="Meiryo UI" panose="020B0604030504040204" pitchFamily="50" charset="-128"/>
                <a:cs typeface="Times New Roman"/>
              </a:rPr>
              <a:t>	</a:t>
            </a: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u="heavy" kern="100" dirty="0" smtClean="0">
                <a:latin typeface="Meiryo UI" panose="020B0604030504040204" pitchFamily="50" charset="-128"/>
                <a:ea typeface="Meiryo UI" panose="020B0604030504040204" pitchFamily="50" charset="-128"/>
                <a:cs typeface="Times New Roman"/>
              </a:rPr>
              <a:t>4</a:t>
            </a:r>
            <a:r>
              <a:rPr lang="ja-JP" altLang="en-US" sz="1000" u="heavy" kern="100" dirty="0">
                <a:latin typeface="Meiryo UI" panose="020B0604030504040204" pitchFamily="50" charset="-128"/>
                <a:ea typeface="Meiryo UI" panose="020B0604030504040204" pitchFamily="50" charset="-128"/>
                <a:cs typeface="Times New Roman"/>
              </a:rPr>
              <a:t>　密集市街地対策の推進</a:t>
            </a:r>
            <a:r>
              <a:rPr lang="en-US" altLang="ja-JP" sz="1000" u="heavy" kern="100" dirty="0" smtClean="0">
                <a:latin typeface="Meiryo UI" panose="020B0604030504040204" pitchFamily="50" charset="-128"/>
                <a:ea typeface="Meiryo UI" panose="020B0604030504040204" pitchFamily="50" charset="-128"/>
                <a:cs typeface="Times New Roman"/>
              </a:rPr>
              <a:t>【</a:t>
            </a:r>
            <a:r>
              <a:rPr lang="ja-JP" altLang="en-US" sz="1000" u="heavy" kern="100" dirty="0">
                <a:latin typeface="Meiryo UI" panose="020B0604030504040204" pitchFamily="50" charset="-128"/>
                <a:ea typeface="Meiryo UI" panose="020B0604030504040204" pitchFamily="50" charset="-128"/>
                <a:cs typeface="Times New Roman"/>
              </a:rPr>
              <a:t>都市整備部</a:t>
            </a:r>
            <a:r>
              <a:rPr lang="en-US" altLang="ja-JP" sz="1000" u="heavy" kern="100" dirty="0" smtClean="0">
                <a:latin typeface="Meiryo UI" panose="020B0604030504040204" pitchFamily="50" charset="-128"/>
                <a:ea typeface="Meiryo UI" panose="020B0604030504040204" pitchFamily="50" charset="-128"/>
                <a:cs typeface="Times New Roman"/>
              </a:rPr>
              <a:t>】</a:t>
            </a:r>
            <a:endParaRPr lang="ja-JP" altLang="en-US" sz="1000" u="heavy"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a:t>
            </a: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5</a:t>
            </a:r>
            <a:r>
              <a:rPr lang="ja-JP" altLang="en-US" sz="1000" kern="100" dirty="0">
                <a:latin typeface="Meiryo UI" panose="020B0604030504040204" pitchFamily="50" charset="-128"/>
                <a:ea typeface="Meiryo UI" panose="020B0604030504040204" pitchFamily="50" charset="-128"/>
                <a:cs typeface="Times New Roman"/>
              </a:rPr>
              <a:t>　防火地域等の指定促進</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大阪都市計画局</a:t>
            </a:r>
            <a:r>
              <a:rPr lang="en-US" altLang="ja-JP" sz="1000" kern="100" dirty="0" smtClean="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a:t>
            </a: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6</a:t>
            </a:r>
            <a:r>
              <a:rPr lang="ja-JP" altLang="en-US" sz="1000" kern="100" dirty="0">
                <a:latin typeface="Meiryo UI" panose="020B0604030504040204" pitchFamily="50" charset="-128"/>
                <a:ea typeface="Meiryo UI" panose="020B0604030504040204" pitchFamily="50" charset="-128"/>
                <a:cs typeface="Times New Roman"/>
              </a:rPr>
              <a:t>　消防用水の確保</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危機管理室・環境農林水産部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a:t>
            </a: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7</a:t>
            </a:r>
            <a:r>
              <a:rPr lang="ja-JP" altLang="en-US" sz="1000" kern="100" dirty="0">
                <a:latin typeface="Meiryo UI" panose="020B0604030504040204" pitchFamily="50" charset="-128"/>
                <a:ea typeface="Meiryo UI" panose="020B0604030504040204" pitchFamily="50" charset="-128"/>
                <a:cs typeface="Times New Roman"/>
              </a:rPr>
              <a:t>　地下空間対策の促進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tabLst>
                <a:tab pos="387811" algn="l"/>
              </a:tabLst>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a:t>
            </a: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8</a:t>
            </a:r>
            <a:r>
              <a:rPr lang="ja-JP" altLang="en-US" sz="1000" kern="100" dirty="0">
                <a:latin typeface="Meiryo UI" panose="020B0604030504040204" pitchFamily="50" charset="-128"/>
                <a:ea typeface="Meiryo UI" panose="020B0604030504040204" pitchFamily="50" charset="-128"/>
                <a:cs typeface="Times New Roman"/>
              </a:rPr>
              <a:t>　ため池防災・減災対策の推進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環境農林水産部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a:t>
            </a: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9</a:t>
            </a:r>
            <a:r>
              <a:rPr lang="ja-JP" altLang="en-US" sz="1000" kern="100" dirty="0">
                <a:latin typeface="Meiryo UI" panose="020B0604030504040204" pitchFamily="50" charset="-128"/>
                <a:ea typeface="Meiryo UI" panose="020B0604030504040204" pitchFamily="50" charset="-128"/>
                <a:cs typeface="Times New Roman"/>
              </a:rPr>
              <a:t>　防災農地の登録促進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環境農林水産部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10</a:t>
            </a:r>
            <a:r>
              <a:rPr lang="ja-JP" altLang="en-US" sz="1000" kern="100" dirty="0">
                <a:latin typeface="Meiryo UI" panose="020B0604030504040204" pitchFamily="50" charset="-128"/>
                <a:ea typeface="Meiryo UI" panose="020B0604030504040204" pitchFamily="50" charset="-128"/>
                <a:cs typeface="Times New Roman"/>
              </a:rPr>
              <a:t>　府有建築物の耐震化の推進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全部局</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11</a:t>
            </a:r>
            <a:r>
              <a:rPr lang="ja-JP" altLang="en-US" sz="1000" kern="100" dirty="0">
                <a:latin typeface="Meiryo UI" panose="020B0604030504040204" pitchFamily="50" charset="-128"/>
                <a:ea typeface="Meiryo UI" panose="020B0604030504040204" pitchFamily="50" charset="-128"/>
                <a:cs typeface="Times New Roman"/>
              </a:rPr>
              <a:t>　学校の耐震化（府立学校、市町村立学校、私立学校</a:t>
            </a:r>
            <a:r>
              <a:rPr lang="ja-JP" altLang="en-US" sz="1000" kern="100" dirty="0" smtClean="0">
                <a:latin typeface="Meiryo UI" panose="020B0604030504040204" pitchFamily="50" charset="-128"/>
                <a:ea typeface="Meiryo UI" panose="020B0604030504040204" pitchFamily="50" charset="-128"/>
                <a:cs typeface="Times New Roman"/>
              </a:rPr>
              <a:t>）</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都市</a:t>
            </a:r>
            <a:r>
              <a:rPr lang="ja-JP" altLang="en-US" sz="1000" kern="100" dirty="0">
                <a:latin typeface="Meiryo UI" panose="020B0604030504040204" pitchFamily="50" charset="-128"/>
                <a:ea typeface="Meiryo UI" panose="020B0604030504040204" pitchFamily="50" charset="-128"/>
                <a:cs typeface="Times New Roman"/>
              </a:rPr>
              <a:t>整備</a:t>
            </a:r>
            <a:r>
              <a:rPr lang="ja-JP" altLang="en-US" sz="1000" kern="100" dirty="0" smtClean="0">
                <a:latin typeface="Meiryo UI" panose="020B0604030504040204" pitchFamily="50" charset="-128"/>
                <a:ea typeface="Meiryo UI" panose="020B0604030504040204" pitchFamily="50" charset="-128"/>
                <a:cs typeface="Times New Roman"/>
              </a:rPr>
              <a:t>部</a:t>
            </a:r>
            <a:r>
              <a:rPr lang="ja-JP" altLang="en-US" sz="1000" kern="100" dirty="0">
                <a:latin typeface="Meiryo UI" panose="020B0604030504040204" pitchFamily="50" charset="-128"/>
                <a:ea typeface="Meiryo UI" panose="020B0604030504040204" pitchFamily="50" charset="-128"/>
                <a:cs typeface="Times New Roman"/>
              </a:rPr>
              <a:t>・教育庁</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12</a:t>
            </a:r>
            <a:r>
              <a:rPr lang="ja-JP" altLang="en-US" sz="1000" kern="100" dirty="0">
                <a:latin typeface="Meiryo UI" panose="020B0604030504040204" pitchFamily="50" charset="-128"/>
                <a:ea typeface="Meiryo UI" panose="020B0604030504040204" pitchFamily="50" charset="-128"/>
                <a:cs typeface="Times New Roman"/>
              </a:rPr>
              <a:t>　病院・社会福祉施設の耐震化</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福祉部・健康医療部</a:t>
            </a:r>
            <a:r>
              <a:rPr lang="ja-JP" altLang="en-US" sz="1000" kern="100" dirty="0" smtClean="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都市整備</a:t>
            </a:r>
            <a:r>
              <a:rPr lang="ja-JP" altLang="en-US" sz="1000" kern="100" dirty="0" smtClean="0">
                <a:latin typeface="Meiryo UI" panose="020B0604030504040204" pitchFamily="50" charset="-128"/>
                <a:ea typeface="Meiryo UI" panose="020B0604030504040204" pitchFamily="50" charset="-128"/>
                <a:cs typeface="Times New Roman"/>
              </a:rPr>
              <a:t>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a:t>
            </a:r>
            <a:r>
              <a:rPr lang="en-US" sz="1000" u="heavy" kern="100" dirty="0">
                <a:latin typeface="Meiryo UI" panose="020B0604030504040204" pitchFamily="50" charset="-128"/>
                <a:ea typeface="Meiryo UI" panose="020B0604030504040204" pitchFamily="50" charset="-128"/>
                <a:cs typeface="Times New Roman"/>
              </a:rPr>
              <a:t>13</a:t>
            </a:r>
            <a:r>
              <a:rPr lang="ja-JP" altLang="en-US" sz="1000" u="heavy" kern="100" dirty="0">
                <a:latin typeface="Meiryo UI" panose="020B0604030504040204" pitchFamily="50" charset="-128"/>
                <a:ea typeface="Meiryo UI" panose="020B0604030504040204" pitchFamily="50" charset="-128"/>
                <a:cs typeface="Times New Roman"/>
              </a:rPr>
              <a:t>　民間住宅・建築物の耐震化の促進</a:t>
            </a:r>
            <a:r>
              <a:rPr lang="en-US" altLang="ja-JP" sz="1000" u="heavy" kern="100" dirty="0" smtClean="0">
                <a:latin typeface="Meiryo UI" panose="020B0604030504040204" pitchFamily="50" charset="-128"/>
                <a:ea typeface="Meiryo UI" panose="020B0604030504040204" pitchFamily="50" charset="-128"/>
                <a:cs typeface="Times New Roman"/>
              </a:rPr>
              <a:t>【</a:t>
            </a:r>
            <a:r>
              <a:rPr lang="ja-JP" altLang="en-US" sz="1000" u="heavy" kern="100" dirty="0">
                <a:latin typeface="Meiryo UI" panose="020B0604030504040204" pitchFamily="50" charset="-128"/>
                <a:ea typeface="Meiryo UI" panose="020B0604030504040204" pitchFamily="50" charset="-128"/>
                <a:cs typeface="Times New Roman"/>
              </a:rPr>
              <a:t>都市整備</a:t>
            </a:r>
            <a:r>
              <a:rPr lang="ja-JP" altLang="en-US" sz="1000" u="heavy" kern="100" dirty="0" smtClean="0">
                <a:latin typeface="Meiryo UI" panose="020B0604030504040204" pitchFamily="50" charset="-128"/>
                <a:ea typeface="Meiryo UI" panose="020B0604030504040204" pitchFamily="50" charset="-128"/>
                <a:cs typeface="Times New Roman"/>
              </a:rPr>
              <a:t>部</a:t>
            </a:r>
            <a:r>
              <a:rPr lang="en-US" altLang="ja-JP" sz="1000" u="heavy"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14</a:t>
            </a:r>
            <a:r>
              <a:rPr lang="ja-JP" altLang="ja-JP" sz="1000" kern="100" dirty="0">
                <a:latin typeface="Meiryo UI" panose="020B0604030504040204" pitchFamily="50" charset="-128"/>
                <a:ea typeface="Meiryo UI" panose="020B0604030504040204" pitchFamily="50" charset="-128"/>
                <a:cs typeface="Times New Roman"/>
              </a:rPr>
              <a:t>　</a:t>
            </a:r>
            <a:r>
              <a:rPr lang="ja-JP" altLang="en-US" sz="1000" kern="100" dirty="0">
                <a:latin typeface="Meiryo UI" panose="020B0604030504040204" pitchFamily="50" charset="-128"/>
                <a:ea typeface="Meiryo UI" panose="020B0604030504040204" pitchFamily="50" charset="-128"/>
                <a:cs typeface="Times New Roman"/>
              </a:rPr>
              <a:t>民間ブロック塀等の安全対策</a:t>
            </a:r>
            <a:r>
              <a:rPr lang="ja-JP"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都市</a:t>
            </a:r>
            <a:r>
              <a:rPr lang="ja-JP" altLang="en-US" sz="1000" kern="100" dirty="0">
                <a:latin typeface="Meiryo UI" panose="020B0604030504040204" pitchFamily="50" charset="-128"/>
                <a:ea typeface="Meiryo UI" panose="020B0604030504040204" pitchFamily="50" charset="-128"/>
                <a:cs typeface="Times New Roman"/>
              </a:rPr>
              <a:t>整備</a:t>
            </a:r>
            <a:r>
              <a:rPr lang="ja-JP" altLang="en-US" sz="1000" kern="100" dirty="0" smtClean="0">
                <a:latin typeface="Meiryo UI" panose="020B0604030504040204" pitchFamily="50" charset="-128"/>
                <a:ea typeface="Meiryo UI" panose="020B0604030504040204" pitchFamily="50" charset="-128"/>
                <a:cs typeface="Times New Roman"/>
              </a:rPr>
              <a:t>部</a:t>
            </a:r>
            <a:r>
              <a:rPr lang="ja-JP"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1</a:t>
            </a:r>
            <a:r>
              <a:rPr lang="en-US" altLang="ja-JP" sz="1000" kern="100" dirty="0">
                <a:latin typeface="Meiryo UI" panose="020B0604030504040204" pitchFamily="50" charset="-128"/>
                <a:ea typeface="Meiryo UI" panose="020B0604030504040204" pitchFamily="50" charset="-128"/>
                <a:cs typeface="Times New Roman"/>
              </a:rPr>
              <a:t>5</a:t>
            </a:r>
            <a:r>
              <a:rPr lang="ja-JP" altLang="en-US" sz="1000" kern="100" dirty="0">
                <a:latin typeface="Meiryo UI" panose="020B0604030504040204" pitchFamily="50" charset="-128"/>
                <a:ea typeface="Meiryo UI" panose="020B0604030504040204" pitchFamily="50" charset="-128"/>
                <a:cs typeface="Times New Roman"/>
              </a:rPr>
              <a:t>　住宅の液状化対策の促進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ja-JP" altLang="en-US" sz="1000" kern="100" dirty="0" smtClean="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都市整備</a:t>
            </a:r>
            <a:r>
              <a:rPr lang="ja-JP" altLang="en-US" sz="1000" kern="100" dirty="0" smtClean="0">
                <a:latin typeface="Meiryo UI" panose="020B0604030504040204" pitchFamily="50" charset="-128"/>
                <a:ea typeface="Meiryo UI" panose="020B0604030504040204" pitchFamily="50" charset="-128"/>
                <a:cs typeface="Times New Roman"/>
              </a:rPr>
              <a:t>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a:t>
            </a:r>
            <a:r>
              <a:rPr lang="en-US" sz="1000" u="heavy" kern="100" dirty="0">
                <a:latin typeface="Meiryo UI" panose="020B0604030504040204" pitchFamily="50" charset="-128"/>
                <a:ea typeface="Meiryo UI" panose="020B0604030504040204" pitchFamily="50" charset="-128"/>
                <a:cs typeface="Times New Roman"/>
              </a:rPr>
              <a:t>1</a:t>
            </a:r>
            <a:r>
              <a:rPr lang="en-US" altLang="ja-JP" sz="1000" u="heavy" kern="100" dirty="0">
                <a:latin typeface="Meiryo UI" panose="020B0604030504040204" pitchFamily="50" charset="-128"/>
                <a:ea typeface="Meiryo UI" panose="020B0604030504040204" pitchFamily="50" charset="-128"/>
                <a:cs typeface="Times New Roman"/>
              </a:rPr>
              <a:t>6</a:t>
            </a:r>
            <a:r>
              <a:rPr lang="ja-JP" altLang="en-US" sz="1000" u="heavy" kern="100" dirty="0">
                <a:latin typeface="Meiryo UI" panose="020B0604030504040204" pitchFamily="50" charset="-128"/>
                <a:ea typeface="Meiryo UI" panose="020B0604030504040204" pitchFamily="50" charset="-128"/>
                <a:cs typeface="Times New Roman"/>
              </a:rPr>
              <a:t>　的確な避難勧告等の判断・伝達支援</a:t>
            </a:r>
            <a:r>
              <a:rPr lang="en-US" altLang="ja-JP" sz="1000" u="heavy" kern="100" dirty="0">
                <a:latin typeface="Meiryo UI" panose="020B0604030504040204" pitchFamily="50" charset="-128"/>
                <a:ea typeface="Meiryo UI" panose="020B0604030504040204" pitchFamily="50" charset="-128"/>
                <a:cs typeface="Times New Roman"/>
              </a:rPr>
              <a:t>【</a:t>
            </a:r>
            <a:r>
              <a:rPr lang="ja-JP" altLang="en-US" sz="1000" u="heavy" kern="100" dirty="0">
                <a:latin typeface="Meiryo UI" panose="020B0604030504040204" pitchFamily="50" charset="-128"/>
                <a:ea typeface="Meiryo UI" panose="020B0604030504040204" pitchFamily="50" charset="-128"/>
                <a:cs typeface="Times New Roman"/>
              </a:rPr>
              <a:t>危機管理室</a:t>
            </a:r>
            <a:r>
              <a:rPr lang="en-US" altLang="ja-JP" sz="1000" u="heavy" kern="100" dirty="0">
                <a:latin typeface="Meiryo UI" panose="020B0604030504040204" pitchFamily="50" charset="-128"/>
                <a:ea typeface="Meiryo UI" panose="020B0604030504040204" pitchFamily="50" charset="-128"/>
                <a:cs typeface="Times New Roman"/>
              </a:rPr>
              <a:t>】</a:t>
            </a:r>
            <a:endParaRPr lang="ja-JP" altLang="en-US" sz="1000" u="heavy"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smtClean="0">
                <a:latin typeface="Meiryo UI" panose="020B0604030504040204" pitchFamily="50" charset="-128"/>
                <a:ea typeface="Meiryo UI" panose="020B0604030504040204" pitchFamily="50" charset="-128"/>
                <a:cs typeface="Times New Roman"/>
              </a:rPr>
              <a:t>	</a:t>
            </a:r>
            <a:r>
              <a:rPr lang="en-US" sz="1000" u="heavy" kern="100" dirty="0" smtClean="0">
                <a:latin typeface="Meiryo UI" panose="020B0604030504040204" pitchFamily="50" charset="-128"/>
                <a:ea typeface="Meiryo UI" panose="020B0604030504040204" pitchFamily="50" charset="-128"/>
                <a:cs typeface="Times New Roman"/>
              </a:rPr>
              <a:t>1</a:t>
            </a:r>
            <a:r>
              <a:rPr lang="en-US" altLang="ja-JP" sz="1000" u="heavy" kern="100" dirty="0" smtClean="0">
                <a:latin typeface="Meiryo UI" panose="020B0604030504040204" pitchFamily="50" charset="-128"/>
                <a:ea typeface="Meiryo UI" panose="020B0604030504040204" pitchFamily="50" charset="-128"/>
                <a:cs typeface="Times New Roman"/>
              </a:rPr>
              <a:t>7</a:t>
            </a:r>
            <a:r>
              <a:rPr lang="ja-JP" altLang="en-US" sz="1000" u="heavy" kern="100" dirty="0">
                <a:latin typeface="Meiryo UI" panose="020B0604030504040204" pitchFamily="50" charset="-128"/>
                <a:ea typeface="Meiryo UI" panose="020B0604030504040204" pitchFamily="50" charset="-128"/>
                <a:cs typeface="Times New Roman"/>
              </a:rPr>
              <a:t>　地震・津波ハザードマップ</a:t>
            </a:r>
            <a:r>
              <a:rPr lang="ja-JP" altLang="ja-JP" sz="1000" u="heavy" kern="100" dirty="0">
                <a:latin typeface="Meiryo UI" panose="020B0604030504040204" pitchFamily="50" charset="-128"/>
                <a:ea typeface="Meiryo UI" panose="020B0604030504040204" pitchFamily="50" charset="-128"/>
                <a:cs typeface="Times New Roman"/>
              </a:rPr>
              <a:t>等の作成</a:t>
            </a:r>
            <a:r>
              <a:rPr lang="en-US" altLang="ja-JP" sz="1000" u="heavy" kern="100" dirty="0">
                <a:latin typeface="Meiryo UI" panose="020B0604030504040204" pitchFamily="50" charset="-128"/>
                <a:ea typeface="Meiryo UI" panose="020B0604030504040204" pitchFamily="50" charset="-128"/>
                <a:cs typeface="Times New Roman"/>
              </a:rPr>
              <a:t>(</a:t>
            </a:r>
            <a:r>
              <a:rPr lang="ja-JP" altLang="ja-JP" sz="1000" u="heavy" kern="100" dirty="0">
                <a:latin typeface="Meiryo UI" panose="020B0604030504040204" pitchFamily="50" charset="-128"/>
                <a:ea typeface="Meiryo UI" panose="020B0604030504040204" pitchFamily="50" charset="-128"/>
                <a:cs typeface="Times New Roman"/>
              </a:rPr>
              <a:t>改訂</a:t>
            </a:r>
            <a:r>
              <a:rPr lang="en-US" altLang="ja-JP" sz="1000" u="heavy" kern="100" dirty="0">
                <a:latin typeface="Meiryo UI" panose="020B0604030504040204" pitchFamily="50" charset="-128"/>
                <a:ea typeface="Meiryo UI" panose="020B0604030504040204" pitchFamily="50" charset="-128"/>
                <a:cs typeface="Times New Roman"/>
              </a:rPr>
              <a:t>)</a:t>
            </a:r>
            <a:r>
              <a:rPr lang="ja-JP" altLang="ja-JP" sz="1000" u="heavy" kern="100" dirty="0">
                <a:latin typeface="Meiryo UI" panose="020B0604030504040204" pitchFamily="50" charset="-128"/>
                <a:ea typeface="Meiryo UI" panose="020B0604030504040204" pitchFamily="50" charset="-128"/>
                <a:cs typeface="Times New Roman"/>
              </a:rPr>
              <a:t>支援・活用</a:t>
            </a:r>
            <a:r>
              <a:rPr lang="en-US" altLang="ja-JP" sz="1000" u="heavy" kern="100" dirty="0">
                <a:latin typeface="Meiryo UI" panose="020B0604030504040204" pitchFamily="50" charset="-128"/>
                <a:ea typeface="Meiryo UI" panose="020B0604030504040204" pitchFamily="50" charset="-128"/>
                <a:cs typeface="Times New Roman"/>
              </a:rPr>
              <a:t>【</a:t>
            </a:r>
            <a:r>
              <a:rPr lang="ja-JP" altLang="en-US" sz="1000" u="heavy" kern="100" dirty="0">
                <a:latin typeface="Meiryo UI" panose="020B0604030504040204" pitchFamily="50" charset="-128"/>
                <a:ea typeface="Meiryo UI" panose="020B0604030504040204" pitchFamily="50" charset="-128"/>
                <a:cs typeface="Times New Roman"/>
              </a:rPr>
              <a:t>危機管理室</a:t>
            </a:r>
            <a:r>
              <a:rPr lang="ja-JP" altLang="ja-JP" sz="1000" u="heavy" kern="100" dirty="0" smtClean="0">
                <a:latin typeface="Meiryo UI" panose="020B0604030504040204" pitchFamily="50" charset="-128"/>
                <a:ea typeface="Meiryo UI" panose="020B0604030504040204" pitchFamily="50" charset="-128"/>
                <a:cs typeface="Times New Roman"/>
              </a:rPr>
              <a:t>・</a:t>
            </a:r>
            <a:r>
              <a:rPr lang="ja-JP" altLang="en-US" sz="1000" u="heavy" kern="100" dirty="0">
                <a:latin typeface="Meiryo UI" panose="020B0604030504040204" pitchFamily="50" charset="-128"/>
                <a:ea typeface="Meiryo UI" panose="020B0604030504040204" pitchFamily="50" charset="-128"/>
                <a:cs typeface="Times New Roman"/>
              </a:rPr>
              <a:t>都市整備</a:t>
            </a:r>
            <a:r>
              <a:rPr lang="ja-JP" altLang="ja-JP" sz="1000" u="heavy" kern="100" dirty="0" smtClean="0">
                <a:latin typeface="Meiryo UI" panose="020B0604030504040204" pitchFamily="50" charset="-128"/>
                <a:ea typeface="Meiryo UI" panose="020B0604030504040204" pitchFamily="50" charset="-128"/>
                <a:cs typeface="Times New Roman"/>
              </a:rPr>
              <a:t>部</a:t>
            </a:r>
            <a:r>
              <a:rPr lang="en-US" altLang="ja-JP" sz="1000" u="heavy" kern="100" dirty="0">
                <a:latin typeface="Meiryo UI" panose="020B0604030504040204" pitchFamily="50" charset="-128"/>
                <a:ea typeface="Meiryo UI" panose="020B0604030504040204" pitchFamily="50" charset="-128"/>
                <a:cs typeface="Times New Roman"/>
              </a:rPr>
              <a:t>】</a:t>
            </a:r>
            <a:endParaRPr lang="ja-JP" altLang="en-US" sz="1000" u="heavy"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1</a:t>
            </a:r>
            <a:r>
              <a:rPr lang="en-US" altLang="ja-JP" sz="1000" kern="100" dirty="0">
                <a:latin typeface="Meiryo UI" panose="020B0604030504040204" pitchFamily="50" charset="-128"/>
                <a:ea typeface="Meiryo UI" panose="020B0604030504040204" pitchFamily="50" charset="-128"/>
                <a:cs typeface="Times New Roman"/>
              </a:rPr>
              <a:t>8</a:t>
            </a:r>
            <a:r>
              <a:rPr lang="ja-JP" altLang="en-US" sz="1000" kern="100" dirty="0">
                <a:latin typeface="Meiryo UI" panose="020B0604030504040204" pitchFamily="50" charset="-128"/>
                <a:ea typeface="Meiryo UI" panose="020B0604030504040204" pitchFamily="50" charset="-128"/>
                <a:cs typeface="Times New Roman"/>
              </a:rPr>
              <a:t>　堤外地の事業所の津波避難対策の促進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都市整備部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1</a:t>
            </a:r>
            <a:r>
              <a:rPr lang="en-US" altLang="ja-JP" sz="1000" kern="100" dirty="0">
                <a:latin typeface="Meiryo UI" panose="020B0604030504040204" pitchFamily="50" charset="-128"/>
                <a:ea typeface="Meiryo UI" panose="020B0604030504040204" pitchFamily="50" charset="-128"/>
                <a:cs typeface="Times New Roman"/>
              </a:rPr>
              <a:t>9</a:t>
            </a:r>
            <a:r>
              <a:rPr lang="ja-JP" altLang="en-US" sz="1000" kern="100" dirty="0">
                <a:latin typeface="Meiryo UI" panose="020B0604030504040204" pitchFamily="50" charset="-128"/>
                <a:ea typeface="Meiryo UI" panose="020B0604030504040204" pitchFamily="50" charset="-128"/>
                <a:cs typeface="Times New Roman"/>
              </a:rPr>
              <a:t>　沿岸漁村地域における防災対策</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環境農林水産部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20</a:t>
            </a:r>
            <a:r>
              <a:rPr lang="ja-JP" altLang="en-US" sz="1000" kern="100" dirty="0">
                <a:latin typeface="Meiryo UI" panose="020B0604030504040204" pitchFamily="50" charset="-128"/>
                <a:ea typeface="Meiryo UI" panose="020B0604030504040204" pitchFamily="50" charset="-128"/>
                <a:cs typeface="Times New Roman"/>
              </a:rPr>
              <a:t>　船舶の津波対策の推進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危機管理室・都市</a:t>
            </a:r>
            <a:r>
              <a:rPr lang="ja-JP" altLang="en-US" sz="1000" kern="100" dirty="0" smtClean="0">
                <a:latin typeface="Meiryo UI" panose="020B0604030504040204" pitchFamily="50" charset="-128"/>
                <a:ea typeface="Meiryo UI" panose="020B0604030504040204" pitchFamily="50" charset="-128"/>
                <a:cs typeface="Times New Roman"/>
              </a:rPr>
              <a:t>整備部・大阪</a:t>
            </a:r>
            <a:r>
              <a:rPr lang="ja-JP" altLang="en-US" sz="1000" kern="100" dirty="0">
                <a:latin typeface="Meiryo UI" panose="020B0604030504040204" pitchFamily="50" charset="-128"/>
                <a:ea typeface="Meiryo UI" panose="020B0604030504040204" pitchFamily="50" charset="-128"/>
                <a:cs typeface="Times New Roman"/>
              </a:rPr>
              <a:t>港湾局</a:t>
            </a:r>
            <a:r>
              <a:rPr lang="en-US" altLang="ja-JP" sz="1000" kern="100" dirty="0" smtClean="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21</a:t>
            </a:r>
            <a:r>
              <a:rPr lang="ja-JP" altLang="en-US" sz="1000" kern="100" dirty="0">
                <a:latin typeface="Meiryo UI" panose="020B0604030504040204" pitchFamily="50" charset="-128"/>
                <a:ea typeface="Meiryo UI" panose="020B0604030504040204" pitchFamily="50" charset="-128"/>
                <a:cs typeface="Times New Roman"/>
              </a:rPr>
              <a:t>　石油コンビナート防災対策の促進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2</a:t>
            </a:r>
            <a:r>
              <a:rPr lang="en-US" altLang="ja-JP" sz="1000" kern="100" dirty="0">
                <a:latin typeface="Meiryo UI" panose="020B0604030504040204" pitchFamily="50" charset="-128"/>
                <a:ea typeface="Meiryo UI" panose="020B0604030504040204" pitchFamily="50" charset="-128"/>
                <a:cs typeface="Times New Roman"/>
              </a:rPr>
              <a:t>2</a:t>
            </a:r>
            <a:r>
              <a:rPr lang="ja-JP" altLang="en-US" sz="1000" kern="100" dirty="0">
                <a:latin typeface="Meiryo UI" panose="020B0604030504040204" pitchFamily="50" charset="-128"/>
                <a:ea typeface="Meiryo UI" panose="020B0604030504040204" pitchFamily="50" charset="-128"/>
                <a:cs typeface="Times New Roman"/>
              </a:rPr>
              <a:t>　地域防災力強化に向けた自主防災組織の活動支援</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2</a:t>
            </a:r>
            <a:r>
              <a:rPr lang="en-US" altLang="ja-JP" sz="1000" kern="100" dirty="0">
                <a:latin typeface="Meiryo UI" panose="020B0604030504040204" pitchFamily="50" charset="-128"/>
                <a:ea typeface="Meiryo UI" panose="020B0604030504040204" pitchFamily="50" charset="-128"/>
                <a:cs typeface="Times New Roman"/>
              </a:rPr>
              <a:t>3</a:t>
            </a:r>
            <a:r>
              <a:rPr lang="en-US" sz="1000" kern="100" dirty="0">
                <a:latin typeface="Meiryo UI" panose="020B0604030504040204" pitchFamily="50" charset="-128"/>
                <a:ea typeface="Meiryo UI" panose="020B0604030504040204" pitchFamily="50" charset="-128"/>
                <a:cs typeface="Times New Roman"/>
              </a:rPr>
              <a:t>  </a:t>
            </a:r>
            <a:r>
              <a:rPr lang="ja-JP" altLang="en-US" sz="1000" kern="100" dirty="0">
                <a:latin typeface="Meiryo UI" panose="020B0604030504040204" pitchFamily="50" charset="-128"/>
                <a:ea typeface="Meiryo UI" panose="020B0604030504040204" pitchFamily="50" charset="-128"/>
                <a:cs typeface="Times New Roman"/>
              </a:rPr>
              <a:t>地域防災力強化に向けた消防団の活動強化</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2</a:t>
            </a:r>
            <a:r>
              <a:rPr lang="en-US" altLang="ja-JP" sz="1000" kern="100" dirty="0">
                <a:latin typeface="Meiryo UI" panose="020B0604030504040204" pitchFamily="50" charset="-128"/>
                <a:ea typeface="Meiryo UI" panose="020B0604030504040204" pitchFamily="50" charset="-128"/>
                <a:cs typeface="Times New Roman"/>
              </a:rPr>
              <a:t>4</a:t>
            </a:r>
            <a:r>
              <a:rPr lang="ja-JP" altLang="en-US" sz="1000" kern="100" dirty="0">
                <a:latin typeface="Meiryo UI" panose="020B0604030504040204" pitchFamily="50" charset="-128"/>
                <a:ea typeface="Meiryo UI" panose="020B0604030504040204" pitchFamily="50" charset="-128"/>
                <a:cs typeface="Times New Roman"/>
              </a:rPr>
              <a:t>　地域防災力強化に向けた女性消防団員の活動支援</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a:t>
            </a:r>
            <a:r>
              <a:rPr lang="en-US" sz="1000" kern="100" dirty="0" smtClean="0">
                <a:latin typeface="Meiryo UI" panose="020B0604030504040204" pitchFamily="50" charset="-128"/>
                <a:ea typeface="Meiryo UI" panose="020B0604030504040204" pitchFamily="50" charset="-128"/>
                <a:cs typeface="Times New Roman"/>
              </a:rPr>
              <a:t>2</a:t>
            </a:r>
            <a:r>
              <a:rPr lang="en-US" altLang="ja-JP" sz="1000" kern="100" dirty="0" smtClean="0">
                <a:latin typeface="Meiryo UI" panose="020B0604030504040204" pitchFamily="50" charset="-128"/>
                <a:ea typeface="Meiryo UI" panose="020B0604030504040204" pitchFamily="50" charset="-128"/>
                <a:cs typeface="Times New Roman"/>
              </a:rPr>
              <a:t>5</a:t>
            </a:r>
            <a:r>
              <a:rPr lang="ja-JP" altLang="en-US" sz="1000" kern="100" dirty="0">
                <a:latin typeface="Meiryo UI" panose="020B0604030504040204" pitchFamily="50" charset="-128"/>
                <a:ea typeface="Meiryo UI" panose="020B0604030504040204" pitchFamily="50" charset="-128"/>
                <a:cs typeface="Times New Roman"/>
              </a:rPr>
              <a:t>　地域防災力の強化に向けた消防団に対する</a:t>
            </a:r>
            <a:r>
              <a:rPr lang="ja-JP" altLang="en-US" sz="1000" kern="0" dirty="0">
                <a:solidFill>
                  <a:srgbClr val="000000"/>
                </a:solidFill>
                <a:latin typeface="Meiryo UI" panose="020B0604030504040204" pitchFamily="50" charset="-128"/>
                <a:ea typeface="Meiryo UI" panose="020B0604030504040204" pitchFamily="50" charset="-128"/>
                <a:cs typeface="Times New Roman"/>
              </a:rPr>
              <a:t>府民理解・連携促</a:t>
            </a:r>
            <a:r>
              <a:rPr lang="ja-JP" altLang="en-US" sz="1000" kern="0" dirty="0">
                <a:latin typeface="Meiryo UI" panose="020B0604030504040204" pitchFamily="50" charset="-128"/>
                <a:ea typeface="Meiryo UI" panose="020B0604030504040204" pitchFamily="50" charset="-128"/>
                <a:cs typeface="Times New Roman"/>
              </a:rPr>
              <a:t>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2</a:t>
            </a:r>
            <a:r>
              <a:rPr lang="en-US" altLang="ja-JP" sz="1000" kern="100" dirty="0">
                <a:latin typeface="Meiryo UI" panose="020B0604030504040204" pitchFamily="50" charset="-128"/>
                <a:ea typeface="Meiryo UI" panose="020B0604030504040204" pitchFamily="50" charset="-128"/>
                <a:cs typeface="Times New Roman"/>
              </a:rPr>
              <a:t>6</a:t>
            </a:r>
            <a:r>
              <a:rPr lang="ja-JP" altLang="en-US" sz="1000" kern="100" dirty="0">
                <a:latin typeface="Meiryo UI" panose="020B0604030504040204" pitchFamily="50" charset="-128"/>
                <a:ea typeface="Meiryo UI" panose="020B0604030504040204" pitchFamily="50" charset="-128"/>
                <a:cs typeface="Times New Roman"/>
              </a:rPr>
              <a:t>　地域防災力強化に向けた水防団組織の活動強化</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都市整備部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2</a:t>
            </a:r>
            <a:r>
              <a:rPr lang="en-US" altLang="ja-JP" sz="1000" kern="100" dirty="0">
                <a:latin typeface="Meiryo UI" panose="020B0604030504040204" pitchFamily="50" charset="-128"/>
                <a:ea typeface="Meiryo UI" panose="020B0604030504040204" pitchFamily="50" charset="-128"/>
                <a:cs typeface="Times New Roman"/>
              </a:rPr>
              <a:t>7</a:t>
            </a:r>
            <a:r>
              <a:rPr lang="ja-JP" altLang="en-US" sz="1000" kern="100" dirty="0">
                <a:latin typeface="Meiryo UI" panose="020B0604030504040204" pitchFamily="50" charset="-128"/>
                <a:ea typeface="Meiryo UI" panose="020B0604030504040204" pitchFamily="50" charset="-128"/>
                <a:cs typeface="Times New Roman"/>
              </a:rPr>
              <a:t>　津波防御施設の閉鎖体制の充実</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都市</a:t>
            </a:r>
            <a:r>
              <a:rPr lang="ja-JP" altLang="en-US" sz="1000" kern="100" dirty="0" smtClean="0">
                <a:latin typeface="Meiryo UI" panose="020B0604030504040204" pitchFamily="50" charset="-128"/>
                <a:ea typeface="Meiryo UI" panose="020B0604030504040204" pitchFamily="50" charset="-128"/>
                <a:cs typeface="Times New Roman"/>
              </a:rPr>
              <a:t>整備部・大阪港湾局</a:t>
            </a:r>
            <a:r>
              <a:rPr lang="en-US" altLang="ja-JP" sz="1000" kern="100" dirty="0" smtClean="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2</a:t>
            </a:r>
            <a:r>
              <a:rPr lang="en-US" altLang="ja-JP" sz="1000" kern="100" dirty="0">
                <a:latin typeface="Meiryo UI" panose="020B0604030504040204" pitchFamily="50" charset="-128"/>
                <a:ea typeface="Meiryo UI" panose="020B0604030504040204" pitchFamily="50" charset="-128"/>
                <a:cs typeface="Times New Roman"/>
              </a:rPr>
              <a:t>8</a:t>
            </a:r>
            <a:r>
              <a:rPr lang="ja-JP" altLang="en-US" sz="1000" kern="100" dirty="0">
                <a:latin typeface="Meiryo UI" panose="020B0604030504040204" pitchFamily="50" charset="-128"/>
                <a:ea typeface="Meiryo UI" panose="020B0604030504040204" pitchFamily="50" charset="-128"/>
                <a:cs typeface="Times New Roman"/>
              </a:rPr>
              <a:t>　学校における防災教育の徹底と避難体制の確保</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教育庁</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2</a:t>
            </a:r>
            <a:r>
              <a:rPr lang="en-US" altLang="ja-JP" sz="1000" kern="100" dirty="0">
                <a:latin typeface="Meiryo UI" panose="020B0604030504040204" pitchFamily="50" charset="-128"/>
                <a:ea typeface="Meiryo UI" panose="020B0604030504040204" pitchFamily="50" charset="-128"/>
                <a:cs typeface="Times New Roman"/>
              </a:rPr>
              <a:t>9</a:t>
            </a:r>
            <a:r>
              <a:rPr lang="ja-JP" altLang="en-US" sz="1000" kern="100" dirty="0">
                <a:latin typeface="Meiryo UI" panose="020B0604030504040204" pitchFamily="50" charset="-128"/>
                <a:ea typeface="Meiryo UI" panose="020B0604030504040204" pitchFamily="50" charset="-128"/>
                <a:cs typeface="Times New Roman"/>
              </a:rPr>
              <a:t>　府民の防災意識の啓発</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30</a:t>
            </a:r>
            <a:r>
              <a:rPr lang="ja-JP" altLang="en-US" sz="1000" kern="100" dirty="0">
                <a:latin typeface="Meiryo UI" panose="020B0604030504040204" pitchFamily="50" charset="-128"/>
                <a:ea typeface="Meiryo UI" panose="020B0604030504040204" pitchFamily="50" charset="-128"/>
                <a:cs typeface="Times New Roman"/>
              </a:rPr>
              <a:t>　津波・高潮ステーションの利活用</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都市整備部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a:t>
            </a:r>
            <a:r>
              <a:rPr lang="en-US" sz="1000" kern="100" dirty="0">
                <a:latin typeface="Meiryo UI" panose="020B0604030504040204" pitchFamily="50" charset="-128"/>
                <a:ea typeface="Meiryo UI" panose="020B0604030504040204" pitchFamily="50" charset="-128"/>
                <a:cs typeface="Times New Roman"/>
              </a:rPr>
              <a:t>	</a:t>
            </a:r>
            <a:r>
              <a:rPr lang="en-US" altLang="ja-JP" sz="1000" u="heavy" kern="100" dirty="0">
                <a:latin typeface="Meiryo UI" panose="020B0604030504040204" pitchFamily="50" charset="-128"/>
                <a:ea typeface="Meiryo UI" panose="020B0604030504040204" pitchFamily="50" charset="-128"/>
                <a:cs typeface="Times New Roman"/>
              </a:rPr>
              <a:t>31</a:t>
            </a:r>
            <a:r>
              <a:rPr lang="ja-JP" altLang="en-US" sz="1000" u="heavy" kern="100" dirty="0">
                <a:latin typeface="Meiryo UI" panose="020B0604030504040204" pitchFamily="50" charset="-128"/>
                <a:ea typeface="Meiryo UI" panose="020B0604030504040204" pitchFamily="50" charset="-128"/>
                <a:cs typeface="Times New Roman"/>
              </a:rPr>
              <a:t>　防災情報の収集・伝達機能の充実</a:t>
            </a:r>
            <a:r>
              <a:rPr lang="en-US" altLang="ja-JP" sz="1000" u="heavy" kern="100" dirty="0">
                <a:latin typeface="Meiryo UI" panose="020B0604030504040204" pitchFamily="50" charset="-128"/>
                <a:ea typeface="Meiryo UI" panose="020B0604030504040204" pitchFamily="50" charset="-128"/>
                <a:cs typeface="Times New Roman"/>
              </a:rPr>
              <a:t>【</a:t>
            </a:r>
            <a:r>
              <a:rPr lang="ja-JP" altLang="en-US" sz="1000" u="heavy" kern="100" dirty="0">
                <a:latin typeface="Meiryo UI" panose="020B0604030504040204" pitchFamily="50" charset="-128"/>
                <a:ea typeface="Meiryo UI" panose="020B0604030504040204" pitchFamily="50" charset="-128"/>
                <a:cs typeface="Times New Roman"/>
              </a:rPr>
              <a:t>危機管理室</a:t>
            </a:r>
            <a:r>
              <a:rPr lang="en-US" altLang="ja-JP" sz="1000" u="heavy" kern="100" dirty="0">
                <a:latin typeface="Meiryo UI" panose="020B0604030504040204" pitchFamily="50" charset="-128"/>
                <a:ea typeface="Meiryo UI" panose="020B0604030504040204" pitchFamily="50" charset="-128"/>
                <a:cs typeface="Times New Roman"/>
              </a:rPr>
              <a:t>】</a:t>
            </a:r>
            <a:endParaRPr lang="en-US" sz="1000" u="heavy"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32</a:t>
            </a:r>
            <a:r>
              <a:rPr lang="ja-JP" altLang="en-US" sz="1000" kern="100" dirty="0">
                <a:latin typeface="Meiryo UI" panose="020B0604030504040204" pitchFamily="50" charset="-128"/>
                <a:ea typeface="Meiryo UI" panose="020B0604030504040204" pitchFamily="50" charset="-128"/>
                <a:cs typeface="Times New Roman"/>
              </a:rPr>
              <a:t>　メディアとの連携強化</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33</a:t>
            </a:r>
            <a:r>
              <a:rPr lang="ja-JP" altLang="ja-JP" sz="1000" kern="100" dirty="0">
                <a:latin typeface="Meiryo UI" panose="020B0604030504040204" pitchFamily="50" charset="-128"/>
                <a:ea typeface="Meiryo UI" panose="020B0604030504040204" pitchFamily="50" charset="-128"/>
                <a:cs typeface="Times New Roman"/>
              </a:rPr>
              <a:t>　</a:t>
            </a:r>
            <a:r>
              <a:rPr lang="ja-JP" altLang="en-US" sz="1000" kern="100" dirty="0">
                <a:latin typeface="Meiryo UI" panose="020B0604030504040204" pitchFamily="50" charset="-128"/>
                <a:ea typeface="Meiryo UI" panose="020B0604030504040204" pitchFamily="50" charset="-128"/>
                <a:cs typeface="Times New Roman"/>
              </a:rPr>
              <a:t>ライフライン事業者</a:t>
            </a:r>
            <a:r>
              <a:rPr lang="ja-JP" altLang="ja-JP" sz="1000" kern="100" dirty="0">
                <a:latin typeface="Meiryo UI" panose="020B0604030504040204" pitchFamily="50" charset="-128"/>
                <a:ea typeface="Meiryo UI" panose="020B0604030504040204" pitchFamily="50" charset="-128"/>
                <a:cs typeface="Times New Roman"/>
              </a:rPr>
              <a:t>との連携強化【危機管理室</a:t>
            </a:r>
            <a:r>
              <a:rPr lang="ja-JP" altLang="en-US" sz="1000" kern="100" dirty="0">
                <a:latin typeface="Meiryo UI" panose="020B0604030504040204" pitchFamily="50" charset="-128"/>
                <a:ea typeface="Meiryo UI" panose="020B0604030504040204" pitchFamily="50" charset="-128"/>
                <a:cs typeface="Times New Roman"/>
              </a:rPr>
              <a:t>・都市整備部</a:t>
            </a:r>
            <a:r>
              <a:rPr lang="ja-JP"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34</a:t>
            </a:r>
            <a:r>
              <a:rPr lang="ja-JP" altLang="en-US" sz="1000" kern="100" dirty="0">
                <a:latin typeface="Meiryo UI" panose="020B0604030504040204" pitchFamily="50" charset="-128"/>
                <a:ea typeface="Meiryo UI" panose="020B0604030504040204" pitchFamily="50" charset="-128"/>
                <a:cs typeface="Times New Roman"/>
              </a:rPr>
              <a:t>　津波防災情報システムの整備・運用による津波情報の確実・迅速な伝達</a:t>
            </a:r>
            <a:endParaRPr lang="en-US" altLang="ja-JP"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a:t>
            </a:r>
            <a:r>
              <a:rPr lang="ja-JP" altLang="en-US" sz="1000" kern="100" dirty="0">
                <a:latin typeface="Meiryo UI" panose="020B0604030504040204" pitchFamily="50" charset="-128"/>
                <a:ea typeface="Meiryo UI" panose="020B0604030504040204" pitchFamily="50" charset="-128"/>
                <a:cs typeface="Times New Roman"/>
              </a:rPr>
              <a:t>　</a:t>
            </a: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環境農林水産部・都市</a:t>
            </a:r>
            <a:r>
              <a:rPr lang="ja-JP" altLang="en-US" sz="1000" kern="100" dirty="0" smtClean="0">
                <a:latin typeface="Meiryo UI" panose="020B0604030504040204" pitchFamily="50" charset="-128"/>
                <a:ea typeface="Meiryo UI" panose="020B0604030504040204" pitchFamily="50" charset="-128"/>
                <a:cs typeface="Times New Roman"/>
              </a:rPr>
              <a:t>整備部・大阪港湾局</a:t>
            </a:r>
            <a:r>
              <a:rPr lang="en-US" altLang="ja-JP" sz="1000" kern="100" dirty="0" smtClean="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p:txBody>
      </p:sp>
      <p:sp>
        <p:nvSpPr>
          <p:cNvPr id="42" name="テキスト ボックス 41"/>
          <p:cNvSpPr txBox="1"/>
          <p:nvPr/>
        </p:nvSpPr>
        <p:spPr bwMode="black">
          <a:xfrm>
            <a:off x="114300" y="737450"/>
            <a:ext cx="6539611" cy="246221"/>
          </a:xfrm>
          <a:prstGeom prst="rect">
            <a:avLst/>
          </a:prstGeom>
          <a:noFill/>
        </p:spPr>
        <p:txBody>
          <a:bodyPr wrap="none" rtlCol="0">
            <a:spAutoFit/>
          </a:bodyPr>
          <a:lstStyle/>
          <a:p>
            <a:pPr marL="711200" marR="317960" indent="-711200" algn="just">
              <a:lnSpc>
                <a:spcPts val="1200"/>
              </a:lnSpc>
              <a:tabLst>
                <a:tab pos="4179291" algn="l"/>
              </a:tabLst>
            </a:pPr>
            <a:r>
              <a:rPr lang="ja-JP" altLang="en-US" sz="1050" b="1" kern="100" dirty="0">
                <a:latin typeface="Meiryo UI" panose="020B0604030504040204" pitchFamily="50" charset="-128"/>
                <a:ea typeface="Meiryo UI" panose="020B0604030504040204" pitchFamily="50" charset="-128"/>
                <a:cs typeface="Times New Roman"/>
              </a:rPr>
              <a:t>ミッション</a:t>
            </a:r>
            <a:r>
              <a:rPr lang="en-US" altLang="ja-JP" sz="1050" b="1" kern="100" dirty="0">
                <a:latin typeface="Meiryo UI" panose="020B0604030504040204" pitchFamily="50" charset="-128"/>
                <a:ea typeface="Meiryo UI" panose="020B0604030504040204" pitchFamily="50" charset="-128"/>
                <a:cs typeface="Times New Roman"/>
              </a:rPr>
              <a:t>Ⅰ	</a:t>
            </a:r>
            <a:r>
              <a:rPr lang="ja-JP" altLang="en-US" sz="1050" b="1" u="dbl" kern="100" dirty="0">
                <a:latin typeface="Meiryo UI" panose="020B0604030504040204" pitchFamily="50" charset="-128"/>
                <a:ea typeface="Meiryo UI" panose="020B0604030504040204" pitchFamily="50" charset="-128"/>
                <a:cs typeface="Times New Roman"/>
              </a:rPr>
              <a:t>巨大地震や大津波から府民の命を守り、被害を軽減するための、事前予防対策と逃げる対策</a:t>
            </a:r>
            <a:endParaRPr lang="en-US" altLang="ja-JP" sz="1050" b="1" kern="100" dirty="0">
              <a:latin typeface="Meiryo UI" panose="020B0604030504040204" pitchFamily="50" charset="-128"/>
              <a:ea typeface="Meiryo UI" panose="020B0604030504040204" pitchFamily="50" charset="-128"/>
              <a:cs typeface="Times New Roman"/>
            </a:endParaRPr>
          </a:p>
        </p:txBody>
      </p:sp>
      <p:sp>
        <p:nvSpPr>
          <p:cNvPr id="43" name="正方形/長方形 42" descr="ミッション１：巨大地震や大津波から府民の命を守り、被害を軽減するための、事前予防対策と逃げる対策&#10;&#10;１　防潮堤の津波浸水対策の推進(重点) 【環境農林水産部・都市整備部】&#10;２　水門の耐震化等の推進(重点) 【都市整備部】&#10;３　長期湛水の早期解消【危機管理室・都市整備部】&#10;４　密集市街地対策の推進(重点）【住宅まちづくり部】&#10;５　防火地域等の指定促進【都市整備部】&#10;６　消防用水の確保【危機管理室・環境農林水産部】&#10;７　地下空間対策の促進(重点) 【危機管理室】&#10;８　ため池防災・減災対策の推進(重点) 【環境農林水産部】&#10;９　防災農地の登録促進【環境農林水産部】&#10;10　府有建築物の耐震化の推進(重点)【全部局】&#10;11　学校の耐震化（府立学校、市町村立学校、私立学校）(重点)【府民文化部・住宅まちづくり部・教育委員会】&#10;12　病院・社会福祉施設の耐震化(重点)【福祉部・健康医療部・住宅まちづくり部】&#10;13　民間住宅・建築物の耐震化の促進(重点)【住宅まちづくり部】&#10;14　住宅の液状化対策の促進【危機管理室・住宅まちづくり部】&#10;15　的確な避難勧告等の判断・伝達支援【危機管理室】&#10;16　地震ハザードマップ等の作成(改訂)支援・活用【危機管理室・住宅まちづくり部】&#10;17　津波ハザードマップの作成支援・活用(重点)【危機管理室・都市整備部】&#10;18　堤外地の事業所の津波避難対策の促進【都市整備部】&#10;19　沿岸漁村地域における防災対策【環境農林水産部】&#10;20　船舶の津波対策の推進【危機管理室・都市整備部】&#10;21　石油コンビナート防災対策の促進(重点)【危機管理室】&#10;22　地域防災力強化に向けた自主防災組織の活動支援(重点)【危機管理室】&#10;23  地域防災力強化に向けた消防団の活動強化(重点)【危機管理室】&#10;24　地域防災力強化に向けた女性消防団員の活動支援(重点)【危機管理室】&#10;25　地域防災力の強化に向けた消防団に対する府民理解・連携促進(重点)【危機管理室】&#10;26　地域防災力強化に向けた水防団組織の活動強化【都市整備部】&#10;27　津波防御施設の閉鎖体制の充実【都市整備部】&#10;28　学校における防災教育の徹底と避難体制の確保(重点)【府民文化部・教育委員会】&#10;29　府民の防災意識の啓発【危機管理室】&#10;30　津波・高潮ステーションの利活用【都市整備部】&#10;31　防災情報の収集・伝達機能の充実【危機管理室】&#10;32　メディアとの連携強化【危機管理室】&#10;33　津波防災情報システムの整備・運用による津波情報の確実・迅速な伝達&#10;【環境農林水産部・都市整備部】&#10;34　大阪880万人訓練の充実【危機管理室】&#10;35　「逃げる」防災訓練等の充実【危機管理室・都市整備部】&#10;36　「避難行動要支援者」支援の充実(重点)【危機管理室・福祉部】&#10;37　医療施設の避難体制の確保(重点)【健康医療部】&#10;38　社会福祉施設の避難体制の確保(重点)【福祉部】&#10;39  在住外国人への情報発信充実(重点)【危機管理室・府民文化部】&#10;40　外国人旅行者の安全確保(重点)【危機管理室・府民文化部】&#10;41　文化財所有者・管理者の防災意識の啓発【教育委員会】&#10;&#10;ミッション２：地震発生後、被災者の「命をつなぐ」ための、災害応急対策&#10;&#10;42　災害医療体制の整備(重点)【健康医療部】&#10;43　SCU（広域搬送拠点臨時医療施設）の運営体制の充実・強化(重点)【健康医療部】&#10;44　医薬品、医療用資器材の確保(重点)【健康医療部】&#10;45　広域緊急交通路等の通行機能確保(重点)【危機管理室・都市整備部・住宅まちづくり部・環境農林水産部・警察本部】&#10;46　鉄道施設の防災対策(重点)【都市整備部】&#10;47　迅速な道路啓開の実施【都市整備部】&#10;48　迅速な航路啓開の実施【都市整備部】&#10;49　大規模災害時における受援力の向上（ヘリサインの整備など）【危機管理室】&#10;50　食糧や燃料等の備蓄及び集配体制の強化(重点)【危機管理室】&#10;51　水道の早期復旧及び飲用水の確保(重点)【健康医療部】&#10;52　井戸水等による生活用水の確保【健康医療部】&#10;53　避難所の確保と運営体制の確立(重点)【危機管理室】&#10;54　福祉避難所の確保(重点)【危機管理室・福祉部】&#10;55　帰宅困難者対策の確立(重点)【危機管理室】&#10;56　後方支援活動拠点の整備充実と広域避難地等の確保(重点)【危機管理室・都市整備部】&#10;57　DPAT編成等の被災者のこころのケアの実施(重点)【健康医療部】&#10;58　被災者の巡回健康相談等の実施【健康医療部】&#10;59　災害時における福祉専門職等の確保体制の充実・強化(重点)【福祉部】&#10;60　被災地域の食品衛生監視活動の実施【健康医療部】&#10;61　被災地域の感染症予防等の防疫活動の実施【健康医療部】&#10;62　下水道施設の耐震化等の推進(重点)【都市整備部】&#10;63　下水道機能の早期確保(重点)【都市整備部】&#10;64　し尿及び浄化槽汚泥の適正処理【健康医療部】&#10;65　生活ごみの適正処理【環境農林水産部】&#10;66　管理化学物質の適正管理指導(重点)【環境農林水産部】&#10;67　有害物質(石綿、PCB等)の拡散防止対策の促進【環境農林水産部】&#10;68　火薬類・高圧ガス製造事業所の保安対策の促進【危機管理室】&#10;69　毒物劇物営業者における防災体制の指導【健康医療部】&#10;70　ご遺体の適切処理【健康医療部】&#10;71　愛護動物の救護【環境農林水産部】&#10;&#10;ミッション３：「大都市・大阪」の府民生活と経済の、迅速な回復のための、復旧復興対策&#10;&#10;72　災害ボランティアの充実と連携強化(重点)【危機管理室】&#10;73　災害廃棄物の適正処理(重点)【環境農林水産部】&#10;74　応急仮設住宅の早期供給体制の整備(重点)【危機管理室・住宅まちづくり部】&#10;75　被災民間建築物・宅地の危険度判定体制の整備【住宅まちづくり部】&#10;76　中小企業に対する事業継続計画(BCP)及び事業継続ﾏﾈｼﾞﾒﾝﾄ(BCM)の取組み支援(重点)【商工労働部】&#10;77　災害復旧に向けた体制の充実【全部局】&#10;78　生活再建、事業再開のための措置【危機管理室・商工労働部・環境農林水産部】&#10;79　復興計画策定マニュアルの作成【政策企画部】&#10;80　大阪府震災復興都市づくりガイドラインの改訂【都市整備部】&#10;81　復旧資機材の調達・確保【環境農林水産部・住宅まちづくり部】&#10;82　特定大規模災害からの復旧事業に係る府の代行【全部局】&#10;83　住宅関連情報の提供【住宅まちづくり部】&#10;84　地籍調査の推進【環境農林水産部】&#10;&#10;府の行政機能の維持&#10;&#10;85　大阪府災害等応急対策実施要領の改訂と運用【全部局】&#10;86　府庁BCPの改訂と運用【全部局】&#10;87　大阪府防災行政無線による迅速・的確な情報連絡体制確保【危機管理室】&#10;88　災害時の府民への広報体制の整備・充実【危機管理室・政策企画部・府民文化部】&#10;89　都府県市間相互応援体制の確立・強化【危機管理室】&#10;90　健康危機発生時における近畿府県地方衛生研究所の相互協力体制の強化【健康医療部】&#10;91　発災時における地域の安全の確保【警察本部】&#10;92　緊急消防援助隊受入れ・市町村消防の広域化の推進【危機管理室】&#10;93　救急救命士の養成・能力向上【危機管理室】&#10;94　救出救助活動体制の充実・強化【警察本部】&#10;95　災害対策本部要員等の訓練・スキルアップ【危機管理室】&#10;96　発災後の緊急時における財務処理体制の確保【会計局】&#10;&#10;市町村の計画的な災害対策推進への支援&#10;&#10;97　市町村地域防災計画の策定(改訂)支援【危機管理室】&#10;98　｢南海トラフ地震防災対策推進計画｣の策定支援【危機管理室】&#10;99　地区防災計画の策定支援【危機管理室】&#10;100　地震災害に備えた市町村に対する支援【危機管理室】"/>
          <p:cNvSpPr>
            <a:spLocks/>
          </p:cNvSpPr>
          <p:nvPr/>
        </p:nvSpPr>
        <p:spPr bwMode="black">
          <a:xfrm>
            <a:off x="4993276" y="4959296"/>
            <a:ext cx="4049124" cy="1604835"/>
          </a:xfrm>
          <a:prstGeom prst="rect">
            <a:avLst/>
          </a:prstGeom>
          <a:noFill/>
          <a:ln w="25400" cap="flat" cmpd="sng" algn="ctr">
            <a:noFill/>
            <a:prstDash val="solid"/>
          </a:ln>
          <a:effectLst/>
        </p:spPr>
        <p:txBody>
          <a:bodyPr rot="0" spcFirstLastPara="0" vert="horz" wrap="square" lIns="65314" tIns="32657" rIns="65314" bIns="32657" numCol="1" spcCol="0" rtlCol="0" fromWordArt="0" anchor="t" anchorCtr="0" forceAA="0" compatLnSpc="1">
            <a:prstTxWarp prst="textNoShape">
              <a:avLst/>
            </a:prstTxWarp>
            <a:spAutoFit/>
          </a:bodyPr>
          <a:lstStyle/>
          <a:p>
            <a:pPr marL="711200" marR="317960" indent="-711200" algn="just">
              <a:lnSpc>
                <a:spcPts val="1200"/>
              </a:lnSpc>
              <a:tabLst>
                <a:tab pos="4179291" algn="l"/>
              </a:tabLst>
            </a:pPr>
            <a:endParaRPr lang="ja-JP" altLang="en-US" sz="5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a:t>
            </a:r>
            <a:r>
              <a:rPr lang="en-US" sz="1000" kern="100" dirty="0">
                <a:latin typeface="Meiryo UI" panose="020B0604030504040204" pitchFamily="50" charset="-128"/>
                <a:ea typeface="Meiryo UI" panose="020B0604030504040204" pitchFamily="50" charset="-128"/>
                <a:cs typeface="Times New Roman"/>
              </a:rPr>
              <a:t>	3</a:t>
            </a:r>
            <a:r>
              <a:rPr lang="en-US" altLang="ja-JP" sz="1000" kern="100" dirty="0">
                <a:latin typeface="Meiryo UI" panose="020B0604030504040204" pitchFamily="50" charset="-128"/>
                <a:ea typeface="Meiryo UI" panose="020B0604030504040204" pitchFamily="50" charset="-128"/>
                <a:cs typeface="Times New Roman"/>
              </a:rPr>
              <a:t>5</a:t>
            </a:r>
            <a:r>
              <a:rPr lang="ja-JP" altLang="en-US" sz="1000" kern="100" dirty="0">
                <a:latin typeface="Meiryo UI" panose="020B0604030504040204" pitchFamily="50" charset="-128"/>
                <a:ea typeface="Meiryo UI" panose="020B0604030504040204" pitchFamily="50" charset="-128"/>
                <a:cs typeface="Times New Roman"/>
              </a:rPr>
              <a:t>　大阪</a:t>
            </a:r>
            <a:r>
              <a:rPr lang="en-US" sz="1000" kern="100" dirty="0">
                <a:latin typeface="Meiryo UI" panose="020B0604030504040204" pitchFamily="50" charset="-128"/>
                <a:ea typeface="Meiryo UI" panose="020B0604030504040204" pitchFamily="50" charset="-128"/>
                <a:cs typeface="Times New Roman"/>
              </a:rPr>
              <a:t>880</a:t>
            </a:r>
            <a:r>
              <a:rPr lang="ja-JP" altLang="en-US" sz="1000" kern="100" dirty="0">
                <a:latin typeface="Meiryo UI" panose="020B0604030504040204" pitchFamily="50" charset="-128"/>
                <a:ea typeface="Meiryo UI" panose="020B0604030504040204" pitchFamily="50" charset="-128"/>
                <a:cs typeface="Times New Roman"/>
              </a:rPr>
              <a:t>万人訓練の充実</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3</a:t>
            </a:r>
            <a:r>
              <a:rPr lang="en-US" altLang="ja-JP" sz="1000" kern="100" dirty="0">
                <a:latin typeface="Meiryo UI" panose="020B0604030504040204" pitchFamily="50" charset="-128"/>
                <a:ea typeface="Meiryo UI" panose="020B0604030504040204" pitchFamily="50" charset="-128"/>
                <a:cs typeface="Times New Roman"/>
              </a:rPr>
              <a:t>6</a:t>
            </a:r>
            <a:r>
              <a:rPr lang="ja-JP" altLang="en-US" sz="1000" kern="100" dirty="0">
                <a:latin typeface="Meiryo UI" panose="020B0604030504040204" pitchFamily="50" charset="-128"/>
                <a:ea typeface="Meiryo UI" panose="020B0604030504040204" pitchFamily="50" charset="-128"/>
                <a:cs typeface="Times New Roman"/>
              </a:rPr>
              <a:t>　「逃げる」防災訓練等の充実</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危機管理室・都市整備部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3</a:t>
            </a:r>
            <a:r>
              <a:rPr lang="en-US" altLang="ja-JP" sz="1000" kern="100" dirty="0">
                <a:latin typeface="Meiryo UI" panose="020B0604030504040204" pitchFamily="50" charset="-128"/>
                <a:ea typeface="Meiryo UI" panose="020B0604030504040204" pitchFamily="50" charset="-128"/>
                <a:cs typeface="Times New Roman"/>
              </a:rPr>
              <a:t>7</a:t>
            </a:r>
            <a:r>
              <a:rPr lang="ja-JP" altLang="en-US" sz="1000" kern="100" dirty="0">
                <a:latin typeface="Meiryo UI" panose="020B0604030504040204" pitchFamily="50" charset="-128"/>
                <a:ea typeface="Meiryo UI" panose="020B0604030504040204" pitchFamily="50" charset="-128"/>
                <a:cs typeface="Times New Roman"/>
              </a:rPr>
              <a:t>　「避難行動要支援者」支援の充実</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危機管理室・福祉部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3</a:t>
            </a:r>
            <a:r>
              <a:rPr lang="en-US" altLang="ja-JP" sz="1000" kern="100" dirty="0">
                <a:latin typeface="Meiryo UI" panose="020B0604030504040204" pitchFamily="50" charset="-128"/>
                <a:ea typeface="Meiryo UI" panose="020B0604030504040204" pitchFamily="50" charset="-128"/>
                <a:cs typeface="Times New Roman"/>
              </a:rPr>
              <a:t>8</a:t>
            </a:r>
            <a:r>
              <a:rPr lang="ja-JP" altLang="en-US" sz="1000" kern="100" dirty="0">
                <a:latin typeface="Meiryo UI" panose="020B0604030504040204" pitchFamily="50" charset="-128"/>
                <a:ea typeface="Meiryo UI" panose="020B0604030504040204" pitchFamily="50" charset="-128"/>
                <a:cs typeface="Times New Roman"/>
              </a:rPr>
              <a:t>　医療施設の避難体制の確保</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3</a:t>
            </a:r>
            <a:r>
              <a:rPr lang="en-US" altLang="ja-JP" sz="1000" kern="100" dirty="0">
                <a:latin typeface="Meiryo UI" panose="020B0604030504040204" pitchFamily="50" charset="-128"/>
                <a:ea typeface="Meiryo UI" panose="020B0604030504040204" pitchFamily="50" charset="-128"/>
                <a:cs typeface="Times New Roman"/>
              </a:rPr>
              <a:t>9</a:t>
            </a:r>
            <a:r>
              <a:rPr lang="ja-JP" altLang="en-US" sz="1000" kern="100" dirty="0">
                <a:latin typeface="Meiryo UI" panose="020B0604030504040204" pitchFamily="50" charset="-128"/>
                <a:ea typeface="Meiryo UI" panose="020B0604030504040204" pitchFamily="50" charset="-128"/>
                <a:cs typeface="Times New Roman"/>
              </a:rPr>
              <a:t>　社会福祉施設の避難体制の確保</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福祉部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40</a:t>
            </a:r>
            <a:r>
              <a:rPr lang="en-US" sz="1000" kern="100" dirty="0">
                <a:latin typeface="Meiryo UI" panose="020B0604030504040204" pitchFamily="50" charset="-128"/>
                <a:ea typeface="Meiryo UI" panose="020B0604030504040204" pitchFamily="50" charset="-128"/>
                <a:cs typeface="Times New Roman"/>
              </a:rPr>
              <a:t>  </a:t>
            </a:r>
            <a:r>
              <a:rPr lang="ja-JP" altLang="en-US" sz="1000" kern="100" dirty="0">
                <a:latin typeface="Meiryo UI" panose="020B0604030504040204" pitchFamily="50" charset="-128"/>
                <a:ea typeface="Meiryo UI" panose="020B0604030504040204" pitchFamily="50" charset="-128"/>
                <a:cs typeface="Times New Roman"/>
              </a:rPr>
              <a:t>在住外国人への情報発信充実</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危機管理室・府民文化部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41</a:t>
            </a:r>
            <a:r>
              <a:rPr lang="ja-JP" altLang="en-US" sz="1000" kern="100" dirty="0">
                <a:latin typeface="Meiryo UI" panose="020B0604030504040204" pitchFamily="50" charset="-128"/>
                <a:ea typeface="Meiryo UI" panose="020B0604030504040204" pitchFamily="50" charset="-128"/>
                <a:cs typeface="Times New Roman"/>
              </a:rPr>
              <a:t>　外国人旅行者の安全確保</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危機管理室・府民文化部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42</a:t>
            </a:r>
            <a:r>
              <a:rPr lang="ja-JP" altLang="en-US" sz="1000" kern="100" dirty="0">
                <a:latin typeface="Meiryo UI" panose="020B0604030504040204" pitchFamily="50" charset="-128"/>
                <a:ea typeface="Meiryo UI" panose="020B0604030504040204" pitchFamily="50" charset="-128"/>
                <a:cs typeface="Times New Roman"/>
              </a:rPr>
              <a:t>　文化財所有者・管理者の防災意識の啓発</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教育庁</a:t>
            </a:r>
            <a:r>
              <a:rPr lang="en-US" altLang="ja-JP" sz="1000" kern="100" dirty="0" smtClean="0">
                <a:latin typeface="Meiryo UI" panose="020B0604030504040204" pitchFamily="50" charset="-128"/>
                <a:ea typeface="Meiryo UI" panose="020B0604030504040204" pitchFamily="50" charset="-128"/>
                <a:cs typeface="Times New Roman"/>
              </a:rPr>
              <a:t>】</a:t>
            </a:r>
            <a:endParaRPr lang="en-US" altLang="ja-JP"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endParaRPr lang="en-US" altLang="ja-JP" sz="1000" kern="100" dirty="0">
              <a:latin typeface="Meiryo UI" panose="020B0604030504040204" pitchFamily="50" charset="-128"/>
              <a:ea typeface="Meiryo UI" panose="020B0604030504040204" pitchFamily="50" charset="-128"/>
              <a:cs typeface="Times New Roman"/>
            </a:endParaRPr>
          </a:p>
        </p:txBody>
      </p:sp>
      <p:sp>
        <p:nvSpPr>
          <p:cNvPr id="13"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6978650" y="64928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3</a:t>
            </a:fld>
            <a:endParaRPr lang="ja-JP" altLang="en-US" sz="1600" dirty="0">
              <a:solidFill>
                <a:schemeClr val="tx1"/>
              </a:solidFill>
            </a:endParaRPr>
          </a:p>
        </p:txBody>
      </p:sp>
    </p:spTree>
    <p:extLst>
      <p:ext uri="{BB962C8B-B14F-4D97-AF65-F5344CB8AC3E}">
        <p14:creationId xmlns:p14="http://schemas.microsoft.com/office/powerpoint/2010/main" val="2607145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4300" y="551543"/>
            <a:ext cx="8928099" cy="625565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Meiryo UI" panose="020B0604030504040204" pitchFamily="50" charset="-128"/>
                <a:ea typeface="Meiryo UI" panose="020B0604030504040204" pitchFamily="50" charset="-128"/>
              </a:rPr>
              <a:t>新</a:t>
            </a:r>
            <a:r>
              <a:rPr kumimoji="1" lang="ja-JP" altLang="en-US" dirty="0">
                <a:latin typeface="Meiryo UI" panose="020B0604030504040204" pitchFamily="50" charset="-128"/>
                <a:ea typeface="Meiryo UI" panose="020B0604030504040204" pitchFamily="50" charset="-128"/>
              </a:rPr>
              <a:t>・大阪府地震</a:t>
            </a:r>
            <a:r>
              <a:rPr kumimoji="1" lang="ja-JP" altLang="en-US" dirty="0" smtClean="0">
                <a:latin typeface="Meiryo UI" panose="020B0604030504040204" pitchFamily="50" charset="-128"/>
                <a:ea typeface="Meiryo UI" panose="020B0604030504040204" pitchFamily="50" charset="-128"/>
              </a:rPr>
              <a:t>防災アクションプランに基づき実施してきた</a:t>
            </a:r>
            <a:r>
              <a:rPr kumimoji="1" lang="ja-JP" altLang="en-US" dirty="0">
                <a:latin typeface="Meiryo UI" panose="020B0604030504040204" pitchFamily="50" charset="-128"/>
                <a:ea typeface="Meiryo UI" panose="020B0604030504040204" pitchFamily="50" charset="-128"/>
              </a:rPr>
              <a:t>施策</a:t>
            </a:r>
          </a:p>
        </p:txBody>
      </p:sp>
      <p:sp>
        <p:nvSpPr>
          <p:cNvPr id="7" name="角丸四角形 6"/>
          <p:cNvSpPr/>
          <p:nvPr/>
        </p:nvSpPr>
        <p:spPr>
          <a:xfrm>
            <a:off x="58056" y="451708"/>
            <a:ext cx="2336800"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latin typeface="Meiryo UI" panose="020B0604030504040204" pitchFamily="50" charset="-128"/>
                <a:ea typeface="Meiryo UI" panose="020B0604030504040204" pitchFamily="50" charset="-128"/>
              </a:rPr>
              <a:t>１００のアクション②</a:t>
            </a:r>
            <a:endParaRPr kumimoji="1" lang="ja-JP" altLang="en-US" sz="1400" dirty="0">
              <a:latin typeface="Meiryo UI" panose="020B0604030504040204" pitchFamily="50" charset="-128"/>
              <a:ea typeface="Meiryo UI" panose="020B0604030504040204" pitchFamily="50" charset="-128"/>
            </a:endParaRPr>
          </a:p>
        </p:txBody>
      </p:sp>
      <p:sp>
        <p:nvSpPr>
          <p:cNvPr id="44" name="テキスト ボックス 43"/>
          <p:cNvSpPr txBox="1"/>
          <p:nvPr/>
        </p:nvSpPr>
        <p:spPr bwMode="black">
          <a:xfrm>
            <a:off x="114300" y="701235"/>
            <a:ext cx="4144083" cy="253916"/>
          </a:xfrm>
          <a:prstGeom prst="rect">
            <a:avLst/>
          </a:prstGeom>
          <a:noFill/>
        </p:spPr>
        <p:txBody>
          <a:bodyPr wrap="none" rtlCol="0">
            <a:spAutoFit/>
          </a:bodyPr>
          <a:lstStyle/>
          <a:p>
            <a:r>
              <a:rPr lang="ja-JP" altLang="en-US" sz="1050" b="1" kern="100" dirty="0">
                <a:latin typeface="Meiryo UI" panose="020B0604030504040204" pitchFamily="50" charset="-128"/>
                <a:ea typeface="Meiryo UI" panose="020B0604030504040204" pitchFamily="50" charset="-128"/>
                <a:cs typeface="Times New Roman"/>
              </a:rPr>
              <a:t>ミッション</a:t>
            </a:r>
            <a:r>
              <a:rPr lang="en-US" altLang="ja-JP" sz="1050" b="1" kern="100" dirty="0">
                <a:latin typeface="Meiryo UI" panose="020B0604030504040204" pitchFamily="50" charset="-128"/>
                <a:ea typeface="Meiryo UI" panose="020B0604030504040204" pitchFamily="50" charset="-128"/>
                <a:cs typeface="Times New Roman"/>
              </a:rPr>
              <a:t>Ⅱ</a:t>
            </a:r>
            <a:r>
              <a:rPr lang="ja-JP" altLang="en-US" sz="1050" b="1" kern="100" dirty="0">
                <a:latin typeface="Meiryo UI" panose="020B0604030504040204" pitchFamily="50" charset="-128"/>
                <a:ea typeface="Meiryo UI" panose="020B0604030504040204" pitchFamily="50" charset="-128"/>
                <a:cs typeface="Times New Roman"/>
              </a:rPr>
              <a:t>　地震発生後、被災者の「命をつなぐ」ための、災害応急</a:t>
            </a:r>
            <a:r>
              <a:rPr lang="ja-JP" altLang="en-US" sz="1050" b="1" kern="100" dirty="0" smtClean="0">
                <a:latin typeface="Meiryo UI" panose="020B0604030504040204" pitchFamily="50" charset="-128"/>
                <a:ea typeface="Meiryo UI" panose="020B0604030504040204" pitchFamily="50" charset="-128"/>
                <a:cs typeface="Times New Roman"/>
              </a:rPr>
              <a:t>対策</a:t>
            </a:r>
            <a:endParaRPr kumimoji="1" lang="ja-JP" altLang="en-US" sz="1050" dirty="0"/>
          </a:p>
        </p:txBody>
      </p:sp>
      <p:sp>
        <p:nvSpPr>
          <p:cNvPr id="45" name="正方形/長方形 44" descr="ミッション１：巨大地震や大津波から府民の命を守り、被害を軽減するための、事前予防対策と逃げる対策&#10;&#10;１　防潮堤の津波浸水対策の推進(重点) 【環境農林水産部・都市整備部】&#10;２　水門の耐震化等の推進(重点) 【都市整備部】&#10;３　長期湛水の早期解消【危機管理室・都市整備部】&#10;４　密集市街地対策の推進(重点）【住宅まちづくり部】&#10;５　防火地域等の指定促進【都市整備部】&#10;６　消防用水の確保【危機管理室・環境農林水産部】&#10;７　地下空間対策の促進(重点) 【危機管理室】&#10;８　ため池防災・減災対策の推進(重点) 【環境農林水産部】&#10;９　防災農地の登録促進【環境農林水産部】&#10;10　府有建築物の耐震化の推進(重点)【全部局】&#10;11　学校の耐震化（府立学校、市町村立学校、私立学校）(重点)【府民文化部・住宅まちづくり部・教育委員会】&#10;12　病院・社会福祉施設の耐震化(重点)【福祉部・健康医療部・住宅まちづくり部】&#10;13　民間住宅・建築物の耐震化の促進(重点)【住宅まちづくり部】&#10;14　住宅の液状化対策の促進【危機管理室・住宅まちづくり部】&#10;15　的確な避難勧告等の判断・伝達支援【危機管理室】&#10;16　地震ハザードマップ等の作成(改訂)支援・活用【危機管理室・住宅まちづくり部】&#10;17　津波ハザードマップの作成支援・活用(重点)【危機管理室・都市整備部】&#10;18　堤外地の事業所の津波避難対策の促進【都市整備部】&#10;19　沿岸漁村地域における防災対策【環境農林水産部】&#10;20　船舶の津波対策の推進【危機管理室・都市整備部】&#10;21　石油コンビナート防災対策の促進(重点)【危機管理室】&#10;22　地域防災力強化に向けた自主防災組織の活動支援(重点)【危機管理室】&#10;23  地域防災力強化に向けた消防団の活動強化(重点)【危機管理室】&#10;24　地域防災力強化に向けた女性消防団員の活動支援(重点)【危機管理室】&#10;25　地域防災力の強化に向けた消防団に対する府民理解・連携促進(重点)【危機管理室】&#10;26　地域防災力強化に向けた水防団組織の活動強化【都市整備部】&#10;27　津波防御施設の閉鎖体制の充実【都市整備部】&#10;28　学校における防災教育の徹底と避難体制の確保(重点)【府民文化部・教育委員会】&#10;29　府民の防災意識の啓発【危機管理室】&#10;30　津波・高潮ステーションの利活用【都市整備部】&#10;31　防災情報の収集・伝達機能の充実【危機管理室】&#10;32　メディアとの連携強化【危機管理室】&#10;33　津波防災情報システムの整備・運用による津波情報の確実・迅速な伝達&#10;【環境農林水産部・都市整備部】&#10;34　大阪880万人訓練の充実【危機管理室】&#10;35　「逃げる」防災訓練等の充実【危機管理室・都市整備部】&#10;36　「避難行動要支援者」支援の充実(重点)【危機管理室・福祉部】&#10;37　医療施設の避難体制の確保(重点)【健康医療部】&#10;38　社会福祉施設の避難体制の確保(重点)【福祉部】&#10;39  在住外国人への情報発信充実(重点)【危機管理室・府民文化部】&#10;40　外国人旅行者の安全確保(重点)【危機管理室・府民文化部】&#10;41　文化財所有者・管理者の防災意識の啓発【教育委員会】&#10;&#10;ミッション２：地震発生後、被災者の「命をつなぐ」ための、災害応急対策&#10;&#10;42　災害医療体制の整備(重点)【健康医療部】&#10;43　SCU（広域搬送拠点臨時医療施設）の運営体制の充実・強化(重点)【健康医療部】&#10;44　医薬品、医療用資器材の確保(重点)【健康医療部】&#10;45　広域緊急交通路等の通行機能確保(重点)【危機管理室・都市整備部・住宅まちづくり部・環境農林水産部・警察本部】&#10;46　鉄道施設の防災対策(重点)【都市整備部】&#10;47　迅速な道路啓開の実施【都市整備部】&#10;48　迅速な航路啓開の実施【都市整備部】&#10;49　大規模災害時における受援力の向上（ヘリサインの整備など）【危機管理室】&#10;50　食糧や燃料等の備蓄及び集配体制の強化(重点)【危機管理室】&#10;51　水道の早期復旧及び飲用水の確保(重点)【健康医療部】&#10;52　井戸水等による生活用水の確保【健康医療部】&#10;53　避難所の確保と運営体制の確立(重点)【危機管理室】&#10;54　福祉避難所の確保(重点)【危機管理室・福祉部】&#10;55　帰宅困難者対策の確立(重点)【危機管理室】&#10;56　後方支援活動拠点の整備充実と広域避難地等の確保(重点)【危機管理室・都市整備部】&#10;57　DPAT編成等の被災者のこころのケアの実施(重点)【健康医療部】&#10;58　被災者の巡回健康相談等の実施【健康医療部】&#10;59　災害時における福祉専門職等の確保体制の充実・強化(重点)【福祉部】&#10;60　被災地域の食品衛生監視活動の実施【健康医療部】&#10;61　被災地域の感染症予防等の防疫活動の実施【健康医療部】&#10;62　下水道施設の耐震化等の推進(重点)【都市整備部】&#10;63　下水道機能の早期確保(重点)【都市整備部】&#10;64　し尿及び浄化槽汚泥の適正処理【健康医療部】&#10;65　生活ごみの適正処理【環境農林水産部】&#10;66　管理化学物質の適正管理指導(重点)【環境農林水産部】&#10;67　有害物質(石綿、PCB等)の拡散防止対策の促進【環境農林水産部】&#10;68　火薬類・高圧ガス製造事業所の保安対策の促進【危機管理室】&#10;69　毒物劇物営業者における防災体制の指導【健康医療部】&#10;70　ご遺体の適切処理【健康医療部】&#10;71　愛護動物の救護【環境農林水産部】&#10;&#10;ミッション３：「大都市・大阪」の府民生活と経済の、迅速な回復のための、復旧復興対策&#10;&#10;72　災害ボランティアの充実と連携強化(重点)【危機管理室】&#10;73　災害廃棄物の適正処理(重点)【環境農林水産部】&#10;74　応急仮設住宅の早期供給体制の整備(重点)【危機管理室・住宅まちづくり部】&#10;75　被災民間建築物・宅地の危険度判定体制の整備【住宅まちづくり部】&#10;76　中小企業に対する事業継続計画(BCP)及び事業継続ﾏﾈｼﾞﾒﾝﾄ(BCM)の取組み支援(重点)【商工労働部】&#10;77　災害復旧に向けた体制の充実【全部局】&#10;78　生活再建、事業再開のための措置【危機管理室・商工労働部・環境農林水産部】&#10;79　復興計画策定マニュアルの作成【政策企画部】&#10;80　大阪府震災復興都市づくりガイドラインの改訂【都市整備部】&#10;81　復旧資機材の調達・確保【環境農林水産部・住宅まちづくり部】&#10;82　特定大規模災害からの復旧事業に係る府の代行【全部局】&#10;83　住宅関連情報の提供【住宅まちづくり部】&#10;84　地籍調査の推進【環境農林水産部】&#10;&#10;府の行政機能の維持&#10;&#10;85　大阪府災害等応急対策実施要領の改訂と運用【全部局】&#10;86　府庁BCPの改訂と運用【全部局】&#10;87　大阪府防災行政無線による迅速・的確な情報連絡体制確保【危機管理室】&#10;88　災害時の府民への広報体制の整備・充実【危機管理室・政策企画部・府民文化部】&#10;89　都府県市間相互応援体制の確立・強化【危機管理室】&#10;90　健康危機発生時における近畿府県地方衛生研究所の相互協力体制の強化【健康医療部】&#10;91　発災時における地域の安全の確保【警察本部】&#10;92　緊急消防援助隊受入れ・市町村消防の広域化の推進【危機管理室】&#10;93　救急救命士の養成・能力向上【危機管理室】&#10;94　救出救助活動体制の充実・強化【警察本部】&#10;95　災害対策本部要員等の訓練・スキルアップ【危機管理室】&#10;96　発災後の緊急時における財務処理体制の確保【会計局】&#10;&#10;市町村の計画的な災害対策推進への支援&#10;&#10;97　市町村地域防災計画の策定(改訂)支援【危機管理室】&#10;98　｢南海トラフ地震防災対策推進計画｣の策定支援【危機管理室】&#10;99　地区防災計画の策定支援【危機管理室】&#10;100　地震災害に備えた市町村に対する支援【危機管理室】"/>
          <p:cNvSpPr>
            <a:spLocks/>
          </p:cNvSpPr>
          <p:nvPr/>
        </p:nvSpPr>
        <p:spPr bwMode="black">
          <a:xfrm>
            <a:off x="115542" y="902008"/>
            <a:ext cx="7704483" cy="5298153"/>
          </a:xfrm>
          <a:prstGeom prst="rect">
            <a:avLst/>
          </a:prstGeom>
          <a:noFill/>
          <a:ln w="25400" cap="flat" cmpd="sng" algn="ctr">
            <a:noFill/>
            <a:prstDash val="solid"/>
          </a:ln>
          <a:effectLst/>
        </p:spPr>
        <p:txBody>
          <a:bodyPr rot="0" spcFirstLastPara="0" vert="horz" wrap="square" lIns="65314" tIns="32657" rIns="65314" bIns="32657" numCol="1" spcCol="0" rtlCol="0" fromWordArt="0" anchor="t" anchorCtr="0" forceAA="0" compatLnSpc="1">
            <a:prstTxWarp prst="textNoShape">
              <a:avLst/>
            </a:prstTxWarp>
            <a:spAutoFit/>
          </a:bodyPr>
          <a:lstStyle/>
          <a:p>
            <a:pPr marL="536575" indent="-495300" algn="just">
              <a:lnSpc>
                <a:spcPts val="1200"/>
              </a:lnSpc>
            </a:pPr>
            <a:r>
              <a:rPr lang="en-US" sz="1000" kern="100" dirty="0" smtClean="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43</a:t>
            </a:r>
            <a:r>
              <a:rPr lang="ja-JP" altLang="en-US" sz="1000" kern="100" dirty="0">
                <a:latin typeface="Meiryo UI" panose="020B0604030504040204" pitchFamily="50" charset="-128"/>
                <a:ea typeface="Meiryo UI" panose="020B0604030504040204" pitchFamily="50" charset="-128"/>
                <a:cs typeface="Times New Roman"/>
              </a:rPr>
              <a:t>　災害医療体制の整備</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smtClean="0">
                <a:latin typeface="Meiryo UI" panose="020B0604030504040204" pitchFamily="50" charset="-128"/>
                <a:ea typeface="Meiryo UI" panose="020B0604030504040204" pitchFamily="50" charset="-128"/>
                <a:cs typeface="Times New Roman"/>
              </a:rPr>
              <a:t>】</a:t>
            </a:r>
            <a:endParaRPr lang="en-US" altLang="ja-JP"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smtClean="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44</a:t>
            </a:r>
            <a:r>
              <a:rPr lang="ja-JP" alt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Arial" panose="020B0604020202020204" pitchFamily="34" charset="0"/>
              </a:rPr>
              <a:t>SCU</a:t>
            </a:r>
            <a:r>
              <a:rPr lang="ja-JP" altLang="en-US" sz="1000" kern="100" dirty="0">
                <a:latin typeface="Meiryo UI" panose="020B0604030504040204" pitchFamily="50" charset="-128"/>
                <a:ea typeface="Meiryo UI" panose="020B0604030504040204" pitchFamily="50" charset="-128"/>
                <a:cs typeface="Times New Roman"/>
              </a:rPr>
              <a:t>（広域搬送拠点臨時医療施設）の運営体制の充実・強化</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45</a:t>
            </a:r>
            <a:r>
              <a:rPr lang="ja-JP" altLang="en-US" sz="1000" kern="100" dirty="0">
                <a:latin typeface="Meiryo UI" panose="020B0604030504040204" pitchFamily="50" charset="-128"/>
                <a:ea typeface="Meiryo UI" panose="020B0604030504040204" pitchFamily="50" charset="-128"/>
                <a:cs typeface="Times New Roman"/>
              </a:rPr>
              <a:t>　医薬品、医療用資器材の確保</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46</a:t>
            </a:r>
            <a:r>
              <a:rPr lang="ja-JP" altLang="en-US" sz="1000" kern="100" dirty="0">
                <a:latin typeface="Meiryo UI" panose="020B0604030504040204" pitchFamily="50" charset="-128"/>
                <a:ea typeface="Meiryo UI" panose="020B0604030504040204" pitchFamily="50" charset="-128"/>
                <a:cs typeface="Times New Roman"/>
              </a:rPr>
              <a:t>　広域緊急交通路等の通行機能確保</a:t>
            </a:r>
            <a:endParaRPr lang="en-US" altLang="ja-JP" sz="1000" kern="100" dirty="0">
              <a:latin typeface="Meiryo UI" panose="020B0604030504040204" pitchFamily="50" charset="-128"/>
              <a:ea typeface="Meiryo UI" panose="020B0604030504040204" pitchFamily="50" charset="-128"/>
              <a:cs typeface="Times New Roman"/>
            </a:endParaRPr>
          </a:p>
          <a:p>
            <a:pPr marL="711200" indent="-669925"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a:t>
            </a: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危機管理室・環境農林水産部・都市</a:t>
            </a:r>
            <a:r>
              <a:rPr lang="ja-JP" altLang="en-US" sz="1000" kern="100" dirty="0" smtClean="0">
                <a:latin typeface="Meiryo UI" panose="020B0604030504040204" pitchFamily="50" charset="-128"/>
                <a:ea typeface="Meiryo UI" panose="020B0604030504040204" pitchFamily="50" charset="-128"/>
                <a:cs typeface="Times New Roman"/>
              </a:rPr>
              <a:t>整備部・</a:t>
            </a:r>
            <a:r>
              <a:rPr lang="ja-JP" altLang="en-US" sz="1000" kern="100" dirty="0">
                <a:latin typeface="Meiryo UI" panose="020B0604030504040204" pitchFamily="50" charset="-128"/>
                <a:ea typeface="Meiryo UI" panose="020B0604030504040204" pitchFamily="50" charset="-128"/>
                <a:cs typeface="Times New Roman"/>
              </a:rPr>
              <a:t>警察</a:t>
            </a:r>
            <a:r>
              <a:rPr lang="ja-JP" altLang="en-US" sz="1000" kern="100" dirty="0" smtClean="0">
                <a:latin typeface="Meiryo UI" panose="020B0604030504040204" pitchFamily="50" charset="-128"/>
                <a:ea typeface="Meiryo UI" panose="020B0604030504040204" pitchFamily="50" charset="-128"/>
                <a:cs typeface="Times New Roman"/>
              </a:rPr>
              <a:t>本部・大阪港湾局</a:t>
            </a:r>
            <a:r>
              <a:rPr lang="en-US" altLang="ja-JP" sz="1000" kern="100" dirty="0" smtClean="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47</a:t>
            </a:r>
            <a:r>
              <a:rPr lang="ja-JP" altLang="en-US" sz="1000" kern="100" dirty="0">
                <a:latin typeface="Meiryo UI" panose="020B0604030504040204" pitchFamily="50" charset="-128"/>
                <a:ea typeface="Meiryo UI" panose="020B0604030504040204" pitchFamily="50" charset="-128"/>
                <a:cs typeface="Times New Roman"/>
              </a:rPr>
              <a:t>　鉄道施設の耐震対策</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都市整備部</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48</a:t>
            </a:r>
            <a:r>
              <a:rPr lang="ja-JP" altLang="en-US" sz="1000" kern="100" dirty="0">
                <a:latin typeface="Meiryo UI" panose="020B0604030504040204" pitchFamily="50" charset="-128"/>
                <a:ea typeface="Meiryo UI" panose="020B0604030504040204" pitchFamily="50" charset="-128"/>
                <a:cs typeface="Times New Roman"/>
              </a:rPr>
              <a:t>　迅速な道路啓開の実施</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都市整備部</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49</a:t>
            </a:r>
            <a:r>
              <a:rPr lang="ja-JP" altLang="en-US" sz="1000" kern="100" dirty="0">
                <a:latin typeface="Meiryo UI" panose="020B0604030504040204" pitchFamily="50" charset="-128"/>
                <a:ea typeface="Meiryo UI" panose="020B0604030504040204" pitchFamily="50" charset="-128"/>
                <a:cs typeface="Times New Roman"/>
              </a:rPr>
              <a:t>　迅速な航路啓開の実施</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大阪港湾局</a:t>
            </a:r>
            <a:r>
              <a:rPr lang="en-US" altLang="ja-JP" sz="1000" kern="100" dirty="0" smtClean="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50</a:t>
            </a:r>
            <a:r>
              <a:rPr lang="ja-JP" altLang="en-US" sz="1000" kern="100" dirty="0">
                <a:latin typeface="Meiryo UI" panose="020B0604030504040204" pitchFamily="50" charset="-128"/>
                <a:ea typeface="Meiryo UI" panose="020B0604030504040204" pitchFamily="50" charset="-128"/>
                <a:cs typeface="Times New Roman"/>
              </a:rPr>
              <a:t>　大規模災害時における受援力の向上（ヘリサインの整備など）</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marR="317960" lvl="1" indent="-536575" algn="just">
              <a:lnSpc>
                <a:spcPts val="1200"/>
              </a:lnSpc>
              <a:tabLst>
                <a:tab pos="4179291" algn="l"/>
              </a:tabLst>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51</a:t>
            </a:r>
            <a:r>
              <a:rPr lang="ja-JP" altLang="en-US" sz="1000" kern="100" dirty="0">
                <a:latin typeface="Meiryo UI" panose="020B0604030504040204" pitchFamily="50" charset="-128"/>
                <a:ea typeface="Meiryo UI" panose="020B0604030504040204" pitchFamily="50" charset="-128"/>
                <a:cs typeface="Times New Roman"/>
              </a:rPr>
              <a:t>　食糧や燃料等の備蓄及び集配体制の強化</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p>
          <a:p>
            <a:pPr marL="536575" marR="317960" lvl="1" indent="-536575" algn="just">
              <a:lnSpc>
                <a:spcPts val="1200"/>
              </a:lnSpc>
              <a:tabLst>
                <a:tab pos="4179291" algn="l"/>
              </a:tabLst>
            </a:pPr>
            <a:r>
              <a:rPr lang="en-US" altLang="ja-JP" sz="1000" kern="100" dirty="0">
                <a:latin typeface="Meiryo UI" panose="020B0604030504040204" pitchFamily="50" charset="-128"/>
                <a:ea typeface="Meiryo UI" panose="020B0604030504040204" pitchFamily="50" charset="-128"/>
                <a:cs typeface="Times New Roman"/>
              </a:rPr>
              <a:t>	52</a:t>
            </a:r>
            <a:r>
              <a:rPr lang="ja-JP" altLang="ja-JP" sz="1000" kern="100" dirty="0">
                <a:latin typeface="Meiryo UI" panose="020B0604030504040204" pitchFamily="50" charset="-128"/>
                <a:ea typeface="Meiryo UI" panose="020B0604030504040204" pitchFamily="50" charset="-128"/>
                <a:cs typeface="Times New Roman"/>
              </a:rPr>
              <a:t>　</a:t>
            </a:r>
            <a:r>
              <a:rPr lang="ja-JP" altLang="en-US" sz="1000" kern="100" dirty="0">
                <a:latin typeface="Meiryo UI" panose="020B0604030504040204" pitchFamily="50" charset="-128"/>
                <a:ea typeface="Meiryo UI" panose="020B0604030504040204" pitchFamily="50" charset="-128"/>
                <a:cs typeface="Times New Roman"/>
              </a:rPr>
              <a:t>災害発生時における電力確保のための電気自動車・燃料電池自動車等の利活用促進</a:t>
            </a:r>
            <a:r>
              <a:rPr lang="ja-JP" altLang="ja-JP" sz="1000" kern="100" dirty="0">
                <a:latin typeface="Meiryo UI" panose="020B0604030504040204" pitchFamily="50" charset="-128"/>
                <a:ea typeface="Meiryo UI" panose="020B0604030504040204" pitchFamily="50" charset="-128"/>
                <a:cs typeface="Times New Roman"/>
              </a:rPr>
              <a:t>【商工</a:t>
            </a:r>
            <a:r>
              <a:rPr lang="ja-JP" altLang="ja-JP" sz="1000" kern="100" dirty="0" smtClean="0">
                <a:latin typeface="Meiryo UI" panose="020B0604030504040204" pitchFamily="50" charset="-128"/>
                <a:ea typeface="Meiryo UI" panose="020B0604030504040204" pitchFamily="50" charset="-128"/>
                <a:cs typeface="Times New Roman"/>
              </a:rPr>
              <a:t>労働部</a:t>
            </a:r>
            <a:r>
              <a:rPr lang="ja-JP" altLang="en-US" sz="1000" kern="100" dirty="0" smtClean="0">
                <a:latin typeface="Meiryo UI" panose="020B0604030504040204" pitchFamily="50" charset="-128"/>
                <a:ea typeface="Meiryo UI" panose="020B0604030504040204" pitchFamily="50" charset="-128"/>
                <a:cs typeface="Times New Roman"/>
              </a:rPr>
              <a:t>・環境農林水産部</a:t>
            </a:r>
            <a:r>
              <a:rPr lang="ja-JP" altLang="ja-JP" sz="1000" kern="100" dirty="0" smtClean="0">
                <a:latin typeface="Meiryo UI" panose="020B0604030504040204" pitchFamily="50" charset="-128"/>
                <a:ea typeface="Meiryo UI" panose="020B0604030504040204" pitchFamily="50" charset="-128"/>
                <a:cs typeface="Times New Roman"/>
              </a:rPr>
              <a:t>】</a:t>
            </a:r>
            <a:endParaRPr lang="en-US" altLang="ja-JP" sz="1000" kern="100" dirty="0">
              <a:latin typeface="Meiryo UI" panose="020B0604030504040204" pitchFamily="50" charset="-128"/>
              <a:ea typeface="Meiryo UI" panose="020B0604030504040204" pitchFamily="50" charset="-128"/>
              <a:cs typeface="Times New Roman"/>
            </a:endParaRPr>
          </a:p>
          <a:p>
            <a:pPr marL="536575" marR="317960" lvl="1" indent="-536575" algn="just">
              <a:lnSpc>
                <a:spcPts val="1200"/>
              </a:lnSpc>
              <a:tabLst>
                <a:tab pos="4179291" algn="l"/>
              </a:tabLst>
            </a:pPr>
            <a:r>
              <a:rPr lang="ja-JP" alt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53</a:t>
            </a:r>
            <a:r>
              <a:rPr lang="ja-JP" altLang="en-US" sz="1000" kern="100" dirty="0">
                <a:latin typeface="Meiryo UI" panose="020B0604030504040204" pitchFamily="50" charset="-128"/>
                <a:ea typeface="Meiryo UI" panose="020B0604030504040204" pitchFamily="50" charset="-128"/>
                <a:cs typeface="Times New Roman"/>
              </a:rPr>
              <a:t>　水道の早期復旧及び飲用水の確保</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ja-JP" alt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54</a:t>
            </a:r>
            <a:r>
              <a:rPr lang="ja-JP" altLang="en-US" sz="1000" kern="100" dirty="0">
                <a:latin typeface="Meiryo UI" panose="020B0604030504040204" pitchFamily="50" charset="-128"/>
                <a:ea typeface="Meiryo UI" panose="020B0604030504040204" pitchFamily="50" charset="-128"/>
                <a:cs typeface="Times New Roman"/>
              </a:rPr>
              <a:t>　井戸水等による生活用水の確保</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55</a:t>
            </a:r>
            <a:r>
              <a:rPr lang="ja-JP" altLang="en-US" sz="1000" kern="100" dirty="0">
                <a:latin typeface="Meiryo UI" panose="020B0604030504040204" pitchFamily="50" charset="-128"/>
                <a:ea typeface="Meiryo UI" panose="020B0604030504040204" pitchFamily="50" charset="-128"/>
                <a:cs typeface="Times New Roman"/>
              </a:rPr>
              <a:t>　避難所の確保と運営体制の確立</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56</a:t>
            </a:r>
            <a:r>
              <a:rPr lang="ja-JP" altLang="en-US" sz="1000" kern="100" dirty="0">
                <a:latin typeface="Meiryo UI" panose="020B0604030504040204" pitchFamily="50" charset="-128"/>
                <a:ea typeface="Meiryo UI" panose="020B0604030504040204" pitchFamily="50" charset="-128"/>
                <a:cs typeface="Times New Roman"/>
              </a:rPr>
              <a:t>　福祉避難所の確保</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危機管理室・福祉部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536575"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57</a:t>
            </a:r>
            <a:r>
              <a:rPr lang="ja-JP" altLang="en-US" sz="1000" kern="100" dirty="0">
                <a:latin typeface="Meiryo UI" panose="020B0604030504040204" pitchFamily="50" charset="-128"/>
                <a:ea typeface="Meiryo UI" panose="020B0604030504040204" pitchFamily="50" charset="-128"/>
                <a:cs typeface="Times New Roman"/>
              </a:rPr>
              <a:t>　帰宅困難者対策の確立</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危機管理室・都市整備部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536575" algn="just">
              <a:lnSpc>
                <a:spcPts val="1200"/>
              </a:lnSpc>
            </a:pPr>
            <a:r>
              <a:rPr lang="ja-JP" alt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58</a:t>
            </a:r>
            <a:r>
              <a:rPr lang="ja-JP" altLang="en-US" sz="1000" kern="100" dirty="0">
                <a:latin typeface="Meiryo UI" panose="020B0604030504040204" pitchFamily="50" charset="-128"/>
                <a:ea typeface="Meiryo UI" panose="020B0604030504040204" pitchFamily="50" charset="-128"/>
                <a:cs typeface="Times New Roman"/>
              </a:rPr>
              <a:t>　後方支援活動拠点の整備充実と広域避難地等の確保</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危機管理室・都市整備部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59</a:t>
            </a:r>
            <a:r>
              <a:rPr lang="ja-JP" altLang="en-US" sz="1000" kern="100" dirty="0">
                <a:latin typeface="Meiryo UI" panose="020B0604030504040204" pitchFamily="50" charset="-128"/>
                <a:ea typeface="Meiryo UI" panose="020B0604030504040204" pitchFamily="50" charset="-128"/>
                <a:cs typeface="Times New Roman"/>
              </a:rPr>
              <a:t>　</a:t>
            </a:r>
            <a:r>
              <a:rPr lang="en-US" altLang="ja-JP" sz="1000" kern="100" dirty="0">
                <a:latin typeface="Meiryo UI" panose="020B0604030504040204" pitchFamily="50" charset="-128"/>
                <a:ea typeface="Meiryo UI" panose="020B0604030504040204" pitchFamily="50" charset="-128"/>
                <a:cs typeface="Times New Roman"/>
              </a:rPr>
              <a:t>DPAT</a:t>
            </a:r>
            <a:r>
              <a:rPr lang="ja-JP" altLang="en-US" sz="1000" kern="100" dirty="0">
                <a:latin typeface="Meiryo UI" panose="020B0604030504040204" pitchFamily="50" charset="-128"/>
                <a:ea typeface="Meiryo UI" panose="020B0604030504040204" pitchFamily="50" charset="-128"/>
                <a:cs typeface="Times New Roman"/>
              </a:rPr>
              <a:t>編成等の被災者のこころのケアの実施</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60</a:t>
            </a:r>
            <a:r>
              <a:rPr lang="ja-JP" altLang="ja-JP" sz="1000" kern="100" dirty="0">
                <a:latin typeface="Meiryo UI" panose="020B0604030504040204" pitchFamily="50" charset="-128"/>
                <a:ea typeface="Meiryo UI" panose="020B0604030504040204" pitchFamily="50" charset="-128"/>
                <a:cs typeface="Times New Roman"/>
              </a:rPr>
              <a:t>　</a:t>
            </a:r>
            <a:r>
              <a:rPr lang="ja-JP" altLang="en-US" sz="1000" kern="100" dirty="0">
                <a:latin typeface="Meiryo UI" panose="020B0604030504040204" pitchFamily="50" charset="-128"/>
                <a:ea typeface="Meiryo UI" panose="020B0604030504040204" pitchFamily="50" charset="-128"/>
                <a:cs typeface="Times New Roman"/>
              </a:rPr>
              <a:t>災害時における被災児童生徒のこころのケアの実施</a:t>
            </a:r>
            <a:r>
              <a:rPr lang="ja-JP"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教育庁</a:t>
            </a:r>
            <a:r>
              <a:rPr lang="ja-JP"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61</a:t>
            </a:r>
            <a:r>
              <a:rPr lang="ja-JP" altLang="en-US" sz="1000" kern="100" dirty="0">
                <a:latin typeface="Meiryo UI" panose="020B0604030504040204" pitchFamily="50" charset="-128"/>
                <a:ea typeface="Meiryo UI" panose="020B0604030504040204" pitchFamily="50" charset="-128"/>
                <a:cs typeface="Times New Roman"/>
              </a:rPr>
              <a:t>　被災者の巡回健康相談等の実施</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62</a:t>
            </a:r>
            <a:r>
              <a:rPr lang="ja-JP" altLang="en-US" sz="1000" kern="100" dirty="0">
                <a:latin typeface="Meiryo UI" panose="020B0604030504040204" pitchFamily="50" charset="-128"/>
                <a:ea typeface="Meiryo UI" panose="020B0604030504040204" pitchFamily="50" charset="-128"/>
                <a:cs typeface="Times New Roman"/>
              </a:rPr>
              <a:t>　災害時における福祉専門職等（災害派遣福祉チーム等）の確保体制の充実・強化</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福祉部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63</a:t>
            </a:r>
            <a:r>
              <a:rPr lang="ja-JP" altLang="en-US" sz="1000" kern="100" dirty="0">
                <a:latin typeface="Meiryo UI" panose="020B0604030504040204" pitchFamily="50" charset="-128"/>
                <a:ea typeface="Meiryo UI" panose="020B0604030504040204" pitchFamily="50" charset="-128"/>
                <a:cs typeface="Times New Roman"/>
              </a:rPr>
              <a:t>　被災地域の食品衛生監視活動の実施</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64</a:t>
            </a:r>
            <a:r>
              <a:rPr lang="ja-JP" altLang="en-US" sz="1000" kern="100" dirty="0">
                <a:latin typeface="Meiryo UI" panose="020B0604030504040204" pitchFamily="50" charset="-128"/>
                <a:ea typeface="Meiryo UI" panose="020B0604030504040204" pitchFamily="50" charset="-128"/>
                <a:cs typeface="Times New Roman"/>
              </a:rPr>
              <a:t>　被災地域の感染症予防等の防疫活動の実施</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65</a:t>
            </a:r>
            <a:r>
              <a:rPr lang="ja-JP" altLang="en-US" sz="1000" kern="100" dirty="0">
                <a:latin typeface="Meiryo UI" panose="020B0604030504040204" pitchFamily="50" charset="-128"/>
                <a:ea typeface="Meiryo UI" panose="020B0604030504040204" pitchFamily="50" charset="-128"/>
                <a:cs typeface="Times New Roman"/>
              </a:rPr>
              <a:t>　下水道施設の耐震化等の推進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都市整備部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66</a:t>
            </a:r>
            <a:r>
              <a:rPr lang="ja-JP" altLang="en-US" sz="1000" kern="100" dirty="0">
                <a:latin typeface="Meiryo UI" panose="020B0604030504040204" pitchFamily="50" charset="-128"/>
                <a:ea typeface="Meiryo UI" panose="020B0604030504040204" pitchFamily="50" charset="-128"/>
                <a:cs typeface="Times New Roman"/>
              </a:rPr>
              <a:t>　下水道機能の早期確保</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都市整備部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67</a:t>
            </a:r>
            <a:r>
              <a:rPr lang="ja-JP" altLang="en-US" sz="1000" kern="100" dirty="0">
                <a:latin typeface="Meiryo UI" panose="020B0604030504040204" pitchFamily="50" charset="-128"/>
                <a:ea typeface="Meiryo UI" panose="020B0604030504040204" pitchFamily="50" charset="-128"/>
                <a:cs typeface="Times New Roman"/>
              </a:rPr>
              <a:t>　し尿及び浄化槽汚泥の適正処理</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68</a:t>
            </a:r>
            <a:r>
              <a:rPr lang="ja-JP" altLang="en-US" sz="1000" kern="100" dirty="0">
                <a:latin typeface="Meiryo UI" panose="020B0604030504040204" pitchFamily="50" charset="-128"/>
                <a:ea typeface="Meiryo UI" panose="020B0604030504040204" pitchFamily="50" charset="-128"/>
                <a:cs typeface="Times New Roman"/>
              </a:rPr>
              <a:t>　生活ごみの適正処理</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環境農林水産部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69</a:t>
            </a:r>
            <a:r>
              <a:rPr lang="ja-JP" altLang="en-US" sz="1000" kern="100" dirty="0">
                <a:latin typeface="Meiryo UI" panose="020B0604030504040204" pitchFamily="50" charset="-128"/>
                <a:ea typeface="Meiryo UI" panose="020B0604030504040204" pitchFamily="50" charset="-128"/>
                <a:cs typeface="Times New Roman"/>
              </a:rPr>
              <a:t>　管理化学物質の適正管理指導</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環境農林水産部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70</a:t>
            </a:r>
            <a:r>
              <a:rPr lang="ja-JP" altLang="en-US" sz="1000" kern="100" dirty="0">
                <a:latin typeface="Meiryo UI" panose="020B0604030504040204" pitchFamily="50" charset="-128"/>
                <a:ea typeface="Meiryo UI" panose="020B0604030504040204" pitchFamily="50" charset="-128"/>
                <a:cs typeface="Times New Roman"/>
              </a:rPr>
              <a:t>　有害物質</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石綿、</a:t>
            </a:r>
            <a:r>
              <a:rPr lang="en-US" altLang="ja-JP" sz="1000" kern="100" dirty="0">
                <a:latin typeface="Meiryo UI" panose="020B0604030504040204" pitchFamily="50" charset="-128"/>
                <a:ea typeface="Meiryo UI" panose="020B0604030504040204" pitchFamily="50" charset="-128"/>
                <a:cs typeface="Times New Roman"/>
              </a:rPr>
              <a:t>PCB</a:t>
            </a:r>
            <a:r>
              <a:rPr lang="ja-JP" altLang="en-US" sz="1000" kern="100" dirty="0">
                <a:latin typeface="Meiryo UI" panose="020B0604030504040204" pitchFamily="50" charset="-128"/>
                <a:ea typeface="Meiryo UI" panose="020B0604030504040204" pitchFamily="50" charset="-128"/>
                <a:cs typeface="Times New Roman"/>
              </a:rPr>
              <a:t>等</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の拡散防止対策の促進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環境農林水産部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71</a:t>
            </a:r>
            <a:r>
              <a:rPr lang="ja-JP" altLang="en-US" sz="1000" kern="100" dirty="0">
                <a:latin typeface="Meiryo UI" panose="020B0604030504040204" pitchFamily="50" charset="-128"/>
                <a:ea typeface="Meiryo UI" panose="020B0604030504040204" pitchFamily="50" charset="-128"/>
                <a:cs typeface="Times New Roman"/>
              </a:rPr>
              <a:t>　火薬類・高圧ガス製造事業所の保安対策の促進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72</a:t>
            </a:r>
            <a:r>
              <a:rPr lang="ja-JP" altLang="en-US" sz="1000" kern="100" dirty="0">
                <a:latin typeface="Meiryo UI" panose="020B0604030504040204" pitchFamily="50" charset="-128"/>
                <a:ea typeface="Meiryo UI" panose="020B0604030504040204" pitchFamily="50" charset="-128"/>
                <a:cs typeface="Times New Roman"/>
              </a:rPr>
              <a:t>　毒物劇物営業者における防災体制の指導</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73</a:t>
            </a:r>
            <a:r>
              <a:rPr lang="ja-JP" altLang="en-US" sz="1000" kern="100" dirty="0">
                <a:latin typeface="Meiryo UI" panose="020B0604030504040204" pitchFamily="50" charset="-128"/>
                <a:ea typeface="Meiryo UI" panose="020B0604030504040204" pitchFamily="50" charset="-128"/>
                <a:cs typeface="Times New Roman"/>
              </a:rPr>
              <a:t>　遺体対策</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健康医療部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	74</a:t>
            </a:r>
            <a:r>
              <a:rPr lang="ja-JP" altLang="en-US" sz="1000" kern="100" dirty="0">
                <a:latin typeface="Meiryo UI" panose="020B0604030504040204" pitchFamily="50" charset="-128"/>
                <a:ea typeface="Meiryo UI" panose="020B0604030504040204" pitchFamily="50" charset="-128"/>
                <a:cs typeface="Times New Roman"/>
              </a:rPr>
              <a:t>　愛護動物の救護</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環境農林水産部</a:t>
            </a:r>
            <a:r>
              <a:rPr lang="en-US" altLang="ja-JP" sz="1000" kern="100" dirty="0" smtClean="0">
                <a:latin typeface="Meiryo UI" panose="020B0604030504040204" pitchFamily="50" charset="-128"/>
                <a:ea typeface="Meiryo UI" panose="020B0604030504040204" pitchFamily="50" charset="-128"/>
                <a:cs typeface="Times New Roman"/>
              </a:rPr>
              <a:t>】</a:t>
            </a:r>
            <a:endParaRPr lang="en-US" altLang="ja-JP" sz="1000" kern="100" dirty="0">
              <a:latin typeface="Meiryo UI" panose="020B0604030504040204" pitchFamily="50" charset="-128"/>
              <a:ea typeface="Meiryo UI" panose="020B0604030504040204" pitchFamily="50" charset="-128"/>
              <a:cs typeface="Times New Roman"/>
            </a:endParaRPr>
          </a:p>
        </p:txBody>
      </p:sp>
      <p:sp>
        <p:nvSpPr>
          <p:cNvPr id="13"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6978650" y="64928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4</a:t>
            </a:fld>
            <a:endParaRPr lang="ja-JP" altLang="en-US" sz="1600" dirty="0">
              <a:solidFill>
                <a:schemeClr val="tx1"/>
              </a:solidFill>
            </a:endParaRPr>
          </a:p>
        </p:txBody>
      </p:sp>
    </p:spTree>
    <p:extLst>
      <p:ext uri="{BB962C8B-B14F-4D97-AF65-F5344CB8AC3E}">
        <p14:creationId xmlns:p14="http://schemas.microsoft.com/office/powerpoint/2010/main" val="3876165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4300" y="551543"/>
            <a:ext cx="8928099" cy="625565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Meiryo UI" panose="020B0604030504040204" pitchFamily="50" charset="-128"/>
                <a:ea typeface="Meiryo UI" panose="020B0604030504040204" pitchFamily="50" charset="-128"/>
              </a:rPr>
              <a:t>新</a:t>
            </a:r>
            <a:r>
              <a:rPr kumimoji="1" lang="ja-JP" altLang="en-US" dirty="0">
                <a:latin typeface="Meiryo UI" panose="020B0604030504040204" pitchFamily="50" charset="-128"/>
                <a:ea typeface="Meiryo UI" panose="020B0604030504040204" pitchFamily="50" charset="-128"/>
              </a:rPr>
              <a:t>・大阪府地震</a:t>
            </a:r>
            <a:r>
              <a:rPr kumimoji="1" lang="ja-JP" altLang="en-US" dirty="0" smtClean="0">
                <a:latin typeface="Meiryo UI" panose="020B0604030504040204" pitchFamily="50" charset="-128"/>
                <a:ea typeface="Meiryo UI" panose="020B0604030504040204" pitchFamily="50" charset="-128"/>
              </a:rPr>
              <a:t>防災アクションプランに基づき実施してきた</a:t>
            </a:r>
            <a:r>
              <a:rPr kumimoji="1" lang="ja-JP" altLang="en-US" dirty="0">
                <a:latin typeface="Meiryo UI" panose="020B0604030504040204" pitchFamily="50" charset="-128"/>
                <a:ea typeface="Meiryo UI" panose="020B0604030504040204" pitchFamily="50" charset="-128"/>
              </a:rPr>
              <a:t>施策</a:t>
            </a:r>
          </a:p>
        </p:txBody>
      </p:sp>
      <p:sp>
        <p:nvSpPr>
          <p:cNvPr id="7" name="角丸四角形 6"/>
          <p:cNvSpPr/>
          <p:nvPr/>
        </p:nvSpPr>
        <p:spPr>
          <a:xfrm>
            <a:off x="58056" y="451708"/>
            <a:ext cx="2336800"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latin typeface="Meiryo UI" panose="020B0604030504040204" pitchFamily="50" charset="-128"/>
                <a:ea typeface="Meiryo UI" panose="020B0604030504040204" pitchFamily="50" charset="-128"/>
              </a:rPr>
              <a:t>１００のアクション③</a:t>
            </a:r>
            <a:endParaRPr kumimoji="1" lang="ja-JP" altLang="en-US" sz="14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bwMode="blackWhite">
          <a:xfrm>
            <a:off x="114300" y="774365"/>
            <a:ext cx="5041829" cy="246221"/>
          </a:xfrm>
          <a:prstGeom prst="rect">
            <a:avLst/>
          </a:prstGeom>
          <a:noFill/>
        </p:spPr>
        <p:txBody>
          <a:bodyPr wrap="none" rtlCol="0">
            <a:spAutoFit/>
          </a:bodyPr>
          <a:lstStyle/>
          <a:p>
            <a:pPr marL="711200" indent="-711200">
              <a:lnSpc>
                <a:spcPts val="1200"/>
              </a:lnSpc>
            </a:pPr>
            <a:r>
              <a:rPr lang="ja-JP" altLang="en-US" sz="1050" b="1" kern="100" dirty="0">
                <a:latin typeface="Meiryo UI" panose="020B0604030504040204" pitchFamily="50" charset="-128"/>
                <a:ea typeface="Meiryo UI" panose="020B0604030504040204" pitchFamily="50" charset="-128"/>
                <a:cs typeface="Times New Roman"/>
              </a:rPr>
              <a:t>ミッション</a:t>
            </a:r>
            <a:r>
              <a:rPr lang="en-US" altLang="ja-JP" sz="1050" b="1" kern="100" dirty="0">
                <a:latin typeface="Meiryo UI" panose="020B0604030504040204" pitchFamily="50" charset="-128"/>
                <a:ea typeface="Meiryo UI" panose="020B0604030504040204" pitchFamily="50" charset="-128"/>
                <a:cs typeface="Times New Roman"/>
              </a:rPr>
              <a:t>Ⅲ	</a:t>
            </a:r>
            <a:r>
              <a:rPr lang="ja-JP" altLang="en-US" sz="1050" b="1" kern="100" spc="-14" dirty="0">
                <a:latin typeface="Meiryo UI" panose="020B0604030504040204" pitchFamily="50" charset="-128"/>
                <a:ea typeface="Meiryo UI" panose="020B0604030504040204" pitchFamily="50" charset="-128"/>
                <a:cs typeface="Times New Roman"/>
              </a:rPr>
              <a:t>「大都市・大阪」</a:t>
            </a:r>
            <a:r>
              <a:rPr lang="ja-JP" altLang="en-US" sz="1050" b="1" kern="100" dirty="0">
                <a:latin typeface="Meiryo UI" panose="020B0604030504040204" pitchFamily="50" charset="-128"/>
                <a:ea typeface="Meiryo UI" panose="020B0604030504040204" pitchFamily="50" charset="-128"/>
                <a:cs typeface="Times New Roman"/>
              </a:rPr>
              <a:t>の府民生活と経済の、迅速な回復のための、復旧復興対策</a:t>
            </a:r>
          </a:p>
        </p:txBody>
      </p:sp>
      <p:sp>
        <p:nvSpPr>
          <p:cNvPr id="47" name="正方形/長方形 46"/>
          <p:cNvSpPr>
            <a:spLocks/>
          </p:cNvSpPr>
          <p:nvPr/>
        </p:nvSpPr>
        <p:spPr bwMode="blackWhite">
          <a:xfrm>
            <a:off x="161043" y="897352"/>
            <a:ext cx="7211307" cy="2066499"/>
          </a:xfrm>
          <a:prstGeom prst="rect">
            <a:avLst/>
          </a:prstGeom>
          <a:noFill/>
          <a:ln w="25400" cap="flat" cmpd="sng" algn="ctr">
            <a:noFill/>
            <a:prstDash val="solid"/>
          </a:ln>
          <a:effectLst/>
        </p:spPr>
        <p:txBody>
          <a:bodyPr rot="0" spcFirstLastPara="0" vert="horz" wrap="square" lIns="65314" tIns="32657" rIns="65314" bIns="32657" numCol="1" spcCol="0" rtlCol="0" fromWordArt="0" anchor="t" anchorCtr="0" forceAA="0" compatLnSpc="1">
            <a:prstTxWarp prst="textNoShape">
              <a:avLst/>
            </a:prstTxWarp>
            <a:spAutoFit/>
          </a:bodyPr>
          <a:lstStyle/>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a:t>
            </a:r>
            <a:endParaRPr lang="ja-JP" altLang="en-US" sz="1000" kern="100" dirty="0" smtClean="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（重点）</a:t>
            </a:r>
            <a:r>
              <a:rPr lang="ja-JP" altLang="en-US" sz="1000" kern="100" dirty="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75 </a:t>
            </a:r>
            <a:r>
              <a:rPr lang="ja-JP" altLang="en-US" sz="1000" kern="100" dirty="0">
                <a:latin typeface="Meiryo UI" panose="020B0604030504040204" pitchFamily="50" charset="-128"/>
                <a:ea typeface="Meiryo UI" panose="020B0604030504040204" pitchFamily="50" charset="-128"/>
                <a:cs typeface="Times New Roman"/>
              </a:rPr>
              <a:t>災害ボランティアの充実と連携強化</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（重点）</a:t>
            </a:r>
            <a:r>
              <a:rPr lang="ja-JP" altLang="en-US" sz="1000" kern="100" dirty="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76 </a:t>
            </a:r>
            <a:r>
              <a:rPr lang="ja-JP" altLang="en-US" sz="1000" kern="100" dirty="0">
                <a:latin typeface="Meiryo UI" panose="020B0604030504040204" pitchFamily="50" charset="-128"/>
                <a:ea typeface="Meiryo UI" panose="020B0604030504040204" pitchFamily="50" charset="-128"/>
                <a:cs typeface="Times New Roman"/>
              </a:rPr>
              <a:t>災害廃棄物の適正処理</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環境農林水産部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（重点）</a:t>
            </a:r>
            <a:r>
              <a:rPr lang="ja-JP" altLang="en-US" sz="1000" kern="100" dirty="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77 </a:t>
            </a:r>
            <a:r>
              <a:rPr lang="ja-JP" altLang="en-US" sz="1000" kern="100" dirty="0">
                <a:latin typeface="Meiryo UI" panose="020B0604030504040204" pitchFamily="50" charset="-128"/>
                <a:ea typeface="Meiryo UI" panose="020B0604030504040204" pitchFamily="50" charset="-128"/>
                <a:cs typeface="Times New Roman"/>
              </a:rPr>
              <a:t>応急仮設住宅の早期供給体制の整備</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ja-JP" altLang="en-US" sz="1000" kern="100" dirty="0" smtClean="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都市整備</a:t>
            </a:r>
            <a:r>
              <a:rPr lang="ja-JP" altLang="en-US" sz="1000" kern="100" dirty="0" smtClean="0">
                <a:latin typeface="Meiryo UI" panose="020B0604030504040204" pitchFamily="50" charset="-128"/>
                <a:ea typeface="Meiryo UI" panose="020B0604030504040204" pitchFamily="50" charset="-128"/>
                <a:cs typeface="Times New Roman"/>
              </a:rPr>
              <a:t>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78 </a:t>
            </a:r>
            <a:r>
              <a:rPr lang="ja-JP" altLang="en-US" sz="1000" kern="100" dirty="0">
                <a:latin typeface="Meiryo UI" panose="020B0604030504040204" pitchFamily="50" charset="-128"/>
                <a:ea typeface="Meiryo UI" panose="020B0604030504040204" pitchFamily="50" charset="-128"/>
                <a:cs typeface="Times New Roman"/>
              </a:rPr>
              <a:t>被災民間建築物・宅地の危険度判定体制の整備</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都市整備</a:t>
            </a:r>
            <a:r>
              <a:rPr lang="ja-JP" altLang="en-US" sz="1000" kern="100" dirty="0" smtClean="0">
                <a:latin typeface="Meiryo UI" panose="020B0604030504040204" pitchFamily="50" charset="-128"/>
                <a:ea typeface="Meiryo UI" panose="020B0604030504040204" pitchFamily="50" charset="-128"/>
                <a:cs typeface="Times New Roman"/>
              </a:rPr>
              <a:t>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（重点）</a:t>
            </a:r>
            <a:r>
              <a:rPr lang="ja-JP" altLang="en-US" sz="1000" kern="100" dirty="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79 </a:t>
            </a:r>
            <a:r>
              <a:rPr lang="ja-JP" altLang="en-US" sz="1000" kern="100" dirty="0">
                <a:latin typeface="Meiryo UI" panose="020B0604030504040204" pitchFamily="50" charset="-128"/>
                <a:ea typeface="Meiryo UI" panose="020B0604030504040204" pitchFamily="50" charset="-128"/>
                <a:cs typeface="Times New Roman"/>
              </a:rPr>
              <a:t>中小企業に対する事業継続計画</a:t>
            </a:r>
            <a:r>
              <a:rPr lang="en-US" altLang="ja-JP" sz="1000" kern="100" dirty="0">
                <a:latin typeface="Meiryo UI" panose="020B0604030504040204" pitchFamily="50" charset="-128"/>
                <a:ea typeface="Meiryo UI" panose="020B0604030504040204" pitchFamily="50" charset="-128"/>
                <a:cs typeface="Times New Roman"/>
              </a:rPr>
              <a:t>(BCP)</a:t>
            </a:r>
            <a:r>
              <a:rPr lang="ja-JP" altLang="en-US" sz="1000" kern="100" dirty="0">
                <a:latin typeface="Meiryo UI" panose="020B0604030504040204" pitchFamily="50" charset="-128"/>
                <a:ea typeface="Meiryo UI" panose="020B0604030504040204" pitchFamily="50" charset="-128"/>
                <a:cs typeface="Times New Roman"/>
              </a:rPr>
              <a:t>及び事業継続ﾏﾈｼﾞﾒﾝﾄ</a:t>
            </a:r>
            <a:r>
              <a:rPr lang="en-US" altLang="ja-JP" sz="1000" kern="100" dirty="0">
                <a:latin typeface="Meiryo UI" panose="020B0604030504040204" pitchFamily="50" charset="-128"/>
                <a:ea typeface="Meiryo UI" panose="020B0604030504040204" pitchFamily="50" charset="-128"/>
                <a:cs typeface="Times New Roman"/>
              </a:rPr>
              <a:t>(BCM)</a:t>
            </a:r>
            <a:r>
              <a:rPr lang="ja-JP" altLang="en-US" sz="1000" kern="100" dirty="0">
                <a:latin typeface="Meiryo UI" panose="020B0604030504040204" pitchFamily="50" charset="-128"/>
                <a:ea typeface="Meiryo UI" panose="020B0604030504040204" pitchFamily="50" charset="-128"/>
                <a:cs typeface="Times New Roman"/>
              </a:rPr>
              <a:t>の取組み</a:t>
            </a:r>
            <a:r>
              <a:rPr lang="ja-JP" altLang="en-US" sz="1000" kern="100" dirty="0" smtClean="0">
                <a:latin typeface="Meiryo UI" panose="020B0604030504040204" pitchFamily="50" charset="-128"/>
                <a:ea typeface="Meiryo UI" panose="020B0604030504040204" pitchFamily="50" charset="-128"/>
                <a:cs typeface="Times New Roman"/>
              </a:rPr>
              <a:t>支援</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危機管理室・商工労働部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80 </a:t>
            </a:r>
            <a:r>
              <a:rPr lang="ja-JP" altLang="en-US" sz="1000" kern="100" dirty="0">
                <a:latin typeface="Meiryo UI" panose="020B0604030504040204" pitchFamily="50" charset="-128"/>
                <a:ea typeface="Meiryo UI" panose="020B0604030504040204" pitchFamily="50" charset="-128"/>
                <a:cs typeface="Times New Roman"/>
              </a:rPr>
              <a:t>災害復旧に向けた体制の充実</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全部局</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（重点）　</a:t>
            </a:r>
            <a:r>
              <a:rPr lang="en-US" altLang="ja-JP" sz="1000" kern="100" dirty="0" smtClean="0">
                <a:latin typeface="Meiryo UI" panose="020B0604030504040204" pitchFamily="50" charset="-128"/>
                <a:ea typeface="Meiryo UI" panose="020B0604030504040204" pitchFamily="50" charset="-128"/>
                <a:cs typeface="Times New Roman"/>
              </a:rPr>
              <a:t>81 </a:t>
            </a:r>
            <a:r>
              <a:rPr lang="ja-JP" altLang="en-US" sz="1000" kern="100" dirty="0">
                <a:latin typeface="Meiryo UI" panose="020B0604030504040204" pitchFamily="50" charset="-128"/>
                <a:ea typeface="Meiryo UI" panose="020B0604030504040204" pitchFamily="50" charset="-128"/>
                <a:cs typeface="Times New Roman"/>
              </a:rPr>
              <a:t>生活再建、事業再開等の関連情報の提供</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全部局</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82 </a:t>
            </a:r>
            <a:r>
              <a:rPr lang="ja-JP" altLang="en-US" sz="1000" kern="100" dirty="0">
                <a:latin typeface="Meiryo UI" panose="020B0604030504040204" pitchFamily="50" charset="-128"/>
                <a:ea typeface="Meiryo UI" panose="020B0604030504040204" pitchFamily="50" charset="-128"/>
                <a:cs typeface="Times New Roman"/>
              </a:rPr>
              <a:t>復興計画策定マニュアルの作成</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政策企画部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83 </a:t>
            </a:r>
            <a:r>
              <a:rPr lang="ja-JP" altLang="en-US" sz="1000" kern="100" dirty="0">
                <a:latin typeface="Meiryo UI" panose="020B0604030504040204" pitchFamily="50" charset="-128"/>
                <a:ea typeface="Meiryo UI" panose="020B0604030504040204" pitchFamily="50" charset="-128"/>
                <a:cs typeface="Times New Roman"/>
              </a:rPr>
              <a:t>大阪府震災復興都市づくりガイドラインの改訂</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大阪都市計画局</a:t>
            </a:r>
            <a:r>
              <a:rPr lang="en-US" altLang="ja-JP" sz="1000" kern="100" dirty="0" smtClean="0">
                <a:latin typeface="Meiryo UI" panose="020B0604030504040204" pitchFamily="50" charset="-128"/>
                <a:ea typeface="Meiryo UI" panose="020B0604030504040204" pitchFamily="50" charset="-128"/>
                <a:cs typeface="Times New Roman"/>
              </a:rPr>
              <a:t>】</a:t>
            </a:r>
            <a:endParaRPr lang="en-US" altLang="ja-JP"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84 </a:t>
            </a:r>
            <a:r>
              <a:rPr lang="ja-JP" altLang="en-US" sz="1000" kern="100" dirty="0">
                <a:latin typeface="Meiryo UI" panose="020B0604030504040204" pitchFamily="50" charset="-128"/>
                <a:ea typeface="Meiryo UI" panose="020B0604030504040204" pitchFamily="50" charset="-128"/>
                <a:cs typeface="Times New Roman"/>
              </a:rPr>
              <a:t>復旧資機材の調達・確保</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環境農林水産部</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85 </a:t>
            </a:r>
            <a:r>
              <a:rPr lang="ja-JP" altLang="en-US" sz="1000" kern="100" dirty="0">
                <a:latin typeface="Meiryo UI" panose="020B0604030504040204" pitchFamily="50" charset="-128"/>
                <a:ea typeface="Meiryo UI" panose="020B0604030504040204" pitchFamily="50" charset="-128"/>
                <a:cs typeface="Times New Roman"/>
              </a:rPr>
              <a:t>特定大規模災害からの復旧事業に係る府の代行</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全部局</a:t>
            </a:r>
            <a:r>
              <a:rPr lang="en-US" altLang="ja-JP" sz="1000" kern="100" dirty="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86 </a:t>
            </a:r>
            <a:r>
              <a:rPr lang="ja-JP" altLang="en-US" sz="1000" kern="100" dirty="0">
                <a:latin typeface="Meiryo UI" panose="020B0604030504040204" pitchFamily="50" charset="-128"/>
                <a:ea typeface="Meiryo UI" panose="020B0604030504040204" pitchFamily="50" charset="-128"/>
                <a:cs typeface="Times New Roman"/>
              </a:rPr>
              <a:t>地籍調査の推進</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環境農林水産部</a:t>
            </a:r>
            <a:r>
              <a:rPr lang="en-US" altLang="ja-JP" sz="1000" kern="100" dirty="0">
                <a:latin typeface="Meiryo UI" panose="020B0604030504040204" pitchFamily="50" charset="-128"/>
                <a:ea typeface="Meiryo UI" panose="020B0604030504040204" pitchFamily="50" charset="-128"/>
                <a:cs typeface="Times New Roman"/>
              </a:rPr>
              <a:t>】</a:t>
            </a:r>
          </a:p>
        </p:txBody>
      </p:sp>
      <p:sp>
        <p:nvSpPr>
          <p:cNvPr id="13"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6978650" y="64928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5</a:t>
            </a:fld>
            <a:endParaRPr lang="ja-JP" altLang="en-US" sz="1600" dirty="0">
              <a:solidFill>
                <a:schemeClr val="tx1"/>
              </a:solidFill>
            </a:endParaRPr>
          </a:p>
        </p:txBody>
      </p:sp>
      <p:sp>
        <p:nvSpPr>
          <p:cNvPr id="10" name="正方形/長方形 9"/>
          <p:cNvSpPr>
            <a:spLocks/>
          </p:cNvSpPr>
          <p:nvPr/>
        </p:nvSpPr>
        <p:spPr bwMode="blackWhite">
          <a:xfrm>
            <a:off x="161043" y="3329056"/>
            <a:ext cx="6461200" cy="2989829"/>
          </a:xfrm>
          <a:prstGeom prst="rect">
            <a:avLst/>
          </a:prstGeom>
          <a:noFill/>
          <a:ln w="25400" cap="flat" cmpd="sng" algn="ctr">
            <a:noFill/>
            <a:prstDash val="solid"/>
          </a:ln>
          <a:effectLst/>
        </p:spPr>
        <p:txBody>
          <a:bodyPr rot="0" spcFirstLastPara="0" vert="horz" wrap="square" lIns="65314" tIns="32657" rIns="65314" bIns="32657" numCol="1" spcCol="0" rtlCol="0" fromWordArt="0" anchor="t" anchorCtr="0" forceAA="0" compatLnSpc="1">
            <a:prstTxWarp prst="textNoShape">
              <a:avLst/>
            </a:prstTxWarp>
            <a:spAutoFit/>
          </a:bodyPr>
          <a:lstStyle/>
          <a:p>
            <a:pPr marL="536575" indent="-495300" algn="just">
              <a:lnSpc>
                <a:spcPts val="1200"/>
              </a:lnSpc>
            </a:pPr>
            <a:r>
              <a:rPr lang="en-US" sz="1000" kern="100" dirty="0">
                <a:latin typeface="Meiryo UI" panose="020B0604030504040204" pitchFamily="50" charset="-128"/>
                <a:ea typeface="Meiryo UI" panose="020B0604030504040204" pitchFamily="50" charset="-128"/>
                <a:cs typeface="Times New Roman"/>
              </a:rPr>
              <a:t> </a:t>
            </a:r>
            <a:endParaRPr lang="ja-JP" altLang="en-US" sz="500" kern="100" dirty="0" smtClean="0">
              <a:latin typeface="Meiryo UI" panose="020B0604030504040204" pitchFamily="50" charset="-128"/>
              <a:ea typeface="Meiryo UI" panose="020B0604030504040204" pitchFamily="50" charset="-128"/>
              <a:cs typeface="Times New Roman"/>
            </a:endParaRP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a:t>
            </a:r>
            <a:r>
              <a:rPr lang="en-US" sz="1000" kern="100" dirty="0" smtClean="0">
                <a:latin typeface="Meiryo UI" panose="020B0604030504040204" pitchFamily="50" charset="-128"/>
                <a:ea typeface="Meiryo UI" panose="020B0604030504040204" pitchFamily="50" charset="-128"/>
                <a:cs typeface="Times New Roman"/>
              </a:rPr>
              <a:t>8</a:t>
            </a:r>
            <a:r>
              <a:rPr lang="en-US" altLang="ja-JP" sz="1000" kern="100" dirty="0" smtClean="0">
                <a:latin typeface="Meiryo UI" panose="020B0604030504040204" pitchFamily="50" charset="-128"/>
                <a:ea typeface="Meiryo UI" panose="020B0604030504040204" pitchFamily="50" charset="-128"/>
                <a:cs typeface="Times New Roman"/>
              </a:rPr>
              <a:t>7</a:t>
            </a:r>
            <a:r>
              <a:rPr lang="ja-JP" altLang="en-US" sz="1000" kern="100" dirty="0" smtClean="0">
                <a:latin typeface="Meiryo UI" panose="020B0604030504040204" pitchFamily="50" charset="-128"/>
                <a:ea typeface="Meiryo UI" panose="020B0604030504040204" pitchFamily="50" charset="-128"/>
                <a:cs typeface="Times New Roman"/>
              </a:rPr>
              <a:t>　大阪府の初動体制の運用・改善</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全部局</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sz="1000" kern="100" dirty="0" smtClean="0">
                <a:latin typeface="Meiryo UI" panose="020B0604030504040204" pitchFamily="50" charset="-128"/>
                <a:ea typeface="Meiryo UI" panose="020B0604030504040204" pitchFamily="50" charset="-128"/>
                <a:cs typeface="Times New Roman"/>
              </a:rPr>
              <a:t>	8</a:t>
            </a:r>
            <a:r>
              <a:rPr lang="en-US" altLang="ja-JP" sz="1000" kern="100" dirty="0" smtClean="0">
                <a:latin typeface="Meiryo UI" panose="020B0604030504040204" pitchFamily="50" charset="-128"/>
                <a:ea typeface="Meiryo UI" panose="020B0604030504040204" pitchFamily="50" charset="-128"/>
                <a:cs typeface="Times New Roman"/>
              </a:rPr>
              <a:t>8</a:t>
            </a:r>
            <a:r>
              <a:rPr lang="ja-JP" altLang="en-US" sz="1000" kern="100" dirty="0" smtClean="0">
                <a:latin typeface="Meiryo UI" panose="020B0604030504040204" pitchFamily="50" charset="-128"/>
                <a:ea typeface="Meiryo UI" panose="020B0604030504040204" pitchFamily="50" charset="-128"/>
                <a:cs typeface="Times New Roman"/>
              </a:rPr>
              <a:t>　大阪府防災行政無線による迅速・的確な情報連絡体制確保</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危機管理室</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sz="1000" kern="100" dirty="0" smtClean="0">
                <a:latin typeface="Meiryo UI" panose="020B0604030504040204" pitchFamily="50" charset="-128"/>
                <a:ea typeface="Meiryo UI" panose="020B0604030504040204" pitchFamily="50" charset="-128"/>
                <a:cs typeface="Times New Roman"/>
              </a:rPr>
              <a:t>	8</a:t>
            </a:r>
            <a:r>
              <a:rPr lang="en-US" altLang="ja-JP" sz="1000" kern="100" dirty="0" smtClean="0">
                <a:latin typeface="Meiryo UI" panose="020B0604030504040204" pitchFamily="50" charset="-128"/>
                <a:ea typeface="Meiryo UI" panose="020B0604030504040204" pitchFamily="50" charset="-128"/>
                <a:cs typeface="Times New Roman"/>
              </a:rPr>
              <a:t>9</a:t>
            </a:r>
            <a:r>
              <a:rPr lang="ja-JP" altLang="en-US" sz="1000" kern="100" dirty="0" smtClean="0">
                <a:latin typeface="Meiryo UI" panose="020B0604030504040204" pitchFamily="50" charset="-128"/>
                <a:ea typeface="Meiryo UI" panose="020B0604030504040204" pitchFamily="50" charset="-128"/>
                <a:cs typeface="Times New Roman"/>
              </a:rPr>
              <a:t>　災害時の府民への広報体制の整備・充実</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危機管理室・政策企画部・府民文化部</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90</a:t>
            </a:r>
            <a:r>
              <a:rPr lang="ja-JP" altLang="en-US" sz="1000" kern="100" dirty="0" smtClean="0">
                <a:latin typeface="Meiryo UI" panose="020B0604030504040204" pitchFamily="50" charset="-128"/>
                <a:ea typeface="Meiryo UI" panose="020B0604030504040204" pitchFamily="50" charset="-128"/>
                <a:cs typeface="Times New Roman"/>
              </a:rPr>
              <a:t>　都府県市間相互応援体制の確立・強化</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危機管理室</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smtClean="0">
                <a:latin typeface="Meiryo UI" panose="020B0604030504040204" pitchFamily="50" charset="-128"/>
                <a:ea typeface="Meiryo UI" panose="020B0604030504040204" pitchFamily="50" charset="-128"/>
                <a:cs typeface="Times New Roman"/>
              </a:rPr>
              <a:t>	91</a:t>
            </a:r>
            <a:r>
              <a:rPr lang="ja-JP" altLang="en-US" sz="1000" kern="100" dirty="0" smtClean="0">
                <a:latin typeface="Meiryo UI" panose="020B0604030504040204" pitchFamily="50" charset="-128"/>
                <a:ea typeface="Meiryo UI" panose="020B0604030504040204" pitchFamily="50" charset="-128"/>
                <a:cs typeface="Times New Roman"/>
              </a:rPr>
              <a:t>　健康危機発生時における近畿府県地方衛生研究所の相互協力体制の強化</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健康医療部</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sz="1000" kern="100" dirty="0" smtClean="0">
                <a:latin typeface="Meiryo UI" panose="020B0604030504040204" pitchFamily="50" charset="-128"/>
                <a:ea typeface="Meiryo UI" panose="020B0604030504040204" pitchFamily="50" charset="-128"/>
                <a:cs typeface="Times New Roman"/>
              </a:rPr>
              <a:t>	9</a:t>
            </a:r>
            <a:r>
              <a:rPr lang="en-US" altLang="ja-JP" sz="1000" kern="100" dirty="0" smtClean="0">
                <a:latin typeface="Meiryo UI" panose="020B0604030504040204" pitchFamily="50" charset="-128"/>
                <a:ea typeface="Meiryo UI" panose="020B0604030504040204" pitchFamily="50" charset="-128"/>
                <a:cs typeface="Times New Roman"/>
              </a:rPr>
              <a:t>2</a:t>
            </a:r>
            <a:r>
              <a:rPr lang="ja-JP" altLang="en-US" sz="1000" kern="100" dirty="0" smtClean="0">
                <a:latin typeface="Meiryo UI" panose="020B0604030504040204" pitchFamily="50" charset="-128"/>
                <a:ea typeface="Meiryo UI" panose="020B0604030504040204" pitchFamily="50" charset="-128"/>
                <a:cs typeface="Times New Roman"/>
              </a:rPr>
              <a:t>　発災時における地域の安全の確保</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警察本部</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sz="1000" kern="100" dirty="0" smtClean="0">
                <a:latin typeface="Meiryo UI" panose="020B0604030504040204" pitchFamily="50" charset="-128"/>
                <a:ea typeface="Meiryo UI" panose="020B0604030504040204" pitchFamily="50" charset="-128"/>
                <a:cs typeface="Times New Roman"/>
              </a:rPr>
              <a:t>	9</a:t>
            </a:r>
            <a:r>
              <a:rPr lang="en-US" altLang="ja-JP" sz="1000" kern="100" dirty="0" smtClean="0">
                <a:latin typeface="Meiryo UI" panose="020B0604030504040204" pitchFamily="50" charset="-128"/>
                <a:ea typeface="Meiryo UI" panose="020B0604030504040204" pitchFamily="50" charset="-128"/>
                <a:cs typeface="Times New Roman"/>
              </a:rPr>
              <a:t>3</a:t>
            </a:r>
            <a:r>
              <a:rPr lang="ja-JP" altLang="en-US" sz="1000" kern="100" dirty="0" smtClean="0">
                <a:latin typeface="Meiryo UI" panose="020B0604030504040204" pitchFamily="50" charset="-128"/>
                <a:ea typeface="Meiryo UI" panose="020B0604030504040204" pitchFamily="50" charset="-128"/>
                <a:cs typeface="Times New Roman"/>
              </a:rPr>
              <a:t>　緊急消防援助隊受入れ・市町村消防の広域化の推進</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危機管理室</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sz="1000" kern="100" dirty="0" smtClean="0">
                <a:latin typeface="Meiryo UI" panose="020B0604030504040204" pitchFamily="50" charset="-128"/>
                <a:ea typeface="Meiryo UI" panose="020B0604030504040204" pitchFamily="50" charset="-128"/>
                <a:cs typeface="Times New Roman"/>
              </a:rPr>
              <a:t>	9</a:t>
            </a:r>
            <a:r>
              <a:rPr lang="en-US" altLang="ja-JP" sz="1000" kern="100" dirty="0" smtClean="0">
                <a:latin typeface="Meiryo UI" panose="020B0604030504040204" pitchFamily="50" charset="-128"/>
                <a:ea typeface="Meiryo UI" panose="020B0604030504040204" pitchFamily="50" charset="-128"/>
                <a:cs typeface="Times New Roman"/>
              </a:rPr>
              <a:t>4</a:t>
            </a:r>
            <a:r>
              <a:rPr lang="ja-JP" altLang="en-US" sz="1000" kern="100" dirty="0" smtClean="0">
                <a:latin typeface="Meiryo UI" panose="020B0604030504040204" pitchFamily="50" charset="-128"/>
                <a:ea typeface="Meiryo UI" panose="020B0604030504040204" pitchFamily="50" charset="-128"/>
                <a:cs typeface="Times New Roman"/>
              </a:rPr>
              <a:t>　救急救命士の養成・能力向上</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危機管理室</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sz="1000" kern="100" dirty="0" smtClean="0">
                <a:latin typeface="Meiryo UI" panose="020B0604030504040204" pitchFamily="50" charset="-128"/>
                <a:ea typeface="Meiryo UI" panose="020B0604030504040204" pitchFamily="50" charset="-128"/>
                <a:cs typeface="Times New Roman"/>
              </a:rPr>
              <a:t>	9</a:t>
            </a:r>
            <a:r>
              <a:rPr lang="en-US" altLang="ja-JP" sz="1000" kern="100" dirty="0" smtClean="0">
                <a:latin typeface="Meiryo UI" panose="020B0604030504040204" pitchFamily="50" charset="-128"/>
                <a:ea typeface="Meiryo UI" panose="020B0604030504040204" pitchFamily="50" charset="-128"/>
                <a:cs typeface="Times New Roman"/>
              </a:rPr>
              <a:t>5</a:t>
            </a:r>
            <a:r>
              <a:rPr lang="ja-JP" altLang="en-US" sz="1000" kern="100" dirty="0" smtClean="0">
                <a:latin typeface="Meiryo UI" panose="020B0604030504040204" pitchFamily="50" charset="-128"/>
                <a:ea typeface="Meiryo UI" panose="020B0604030504040204" pitchFamily="50" charset="-128"/>
                <a:cs typeface="Times New Roman"/>
              </a:rPr>
              <a:t>　救出救助活動体制の充実・強化</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警察本部</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a:latin typeface="Meiryo UI" panose="020B0604030504040204" pitchFamily="50" charset="-128"/>
                <a:ea typeface="Meiryo UI" panose="020B0604030504040204" pitchFamily="50" charset="-128"/>
                <a:cs typeface="Times New Roman"/>
              </a:rPr>
              <a:t>)	</a:t>
            </a:r>
            <a:r>
              <a:rPr lang="en-US" sz="1000" kern="100" dirty="0" smtClean="0">
                <a:latin typeface="Meiryo UI" panose="020B0604030504040204" pitchFamily="50" charset="-128"/>
                <a:ea typeface="Meiryo UI" panose="020B0604030504040204" pitchFamily="50" charset="-128"/>
                <a:cs typeface="Times New Roman"/>
              </a:rPr>
              <a:t>9</a:t>
            </a:r>
            <a:r>
              <a:rPr lang="en-US" altLang="ja-JP" sz="1000" kern="100" dirty="0" smtClean="0">
                <a:latin typeface="Meiryo UI" panose="020B0604030504040204" pitchFamily="50" charset="-128"/>
                <a:ea typeface="Meiryo UI" panose="020B0604030504040204" pitchFamily="50" charset="-128"/>
                <a:cs typeface="Times New Roman"/>
              </a:rPr>
              <a:t>6</a:t>
            </a:r>
            <a:r>
              <a:rPr lang="ja-JP" altLang="en-US" sz="1000" kern="100" dirty="0" smtClean="0">
                <a:latin typeface="Meiryo UI" panose="020B0604030504040204" pitchFamily="50" charset="-128"/>
                <a:ea typeface="Meiryo UI" panose="020B0604030504040204" pitchFamily="50" charset="-128"/>
                <a:cs typeface="Times New Roman"/>
              </a:rPr>
              <a:t>　災害対策本部要員等の訓練・スキルアップ</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危機管理室</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r>
              <a:rPr lang="en-US" sz="1000" kern="100" dirty="0" smtClean="0">
                <a:latin typeface="Meiryo UI" panose="020B0604030504040204" pitchFamily="50" charset="-128"/>
                <a:ea typeface="Meiryo UI" panose="020B0604030504040204" pitchFamily="50" charset="-128"/>
                <a:cs typeface="Times New Roman"/>
              </a:rPr>
              <a:t>	9</a:t>
            </a:r>
            <a:r>
              <a:rPr lang="en-US" altLang="ja-JP" sz="1000" kern="100" dirty="0" smtClean="0">
                <a:latin typeface="Meiryo UI" panose="020B0604030504040204" pitchFamily="50" charset="-128"/>
                <a:ea typeface="Meiryo UI" panose="020B0604030504040204" pitchFamily="50" charset="-128"/>
                <a:cs typeface="Times New Roman"/>
              </a:rPr>
              <a:t>7</a:t>
            </a:r>
            <a:r>
              <a:rPr lang="ja-JP" altLang="en-US" sz="1000" kern="100" dirty="0" smtClean="0">
                <a:latin typeface="Meiryo UI" panose="020B0604030504040204" pitchFamily="50" charset="-128"/>
                <a:ea typeface="Meiryo UI" panose="020B0604030504040204" pitchFamily="50" charset="-128"/>
                <a:cs typeface="Times New Roman"/>
              </a:rPr>
              <a:t>　発災後の緊急時における財務処理体制の確保</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会計局</a:t>
            </a:r>
            <a:r>
              <a:rPr lang="en-US" altLang="ja-JP" sz="1000" kern="100" dirty="0" smtClean="0">
                <a:latin typeface="Meiryo UI" panose="020B0604030504040204" pitchFamily="50" charset="-128"/>
                <a:ea typeface="Meiryo UI" panose="020B0604030504040204" pitchFamily="50" charset="-128"/>
                <a:cs typeface="Times New Roman"/>
              </a:rPr>
              <a:t>】</a:t>
            </a:r>
          </a:p>
          <a:p>
            <a:pPr marL="536575" indent="-495300" algn="just">
              <a:lnSpc>
                <a:spcPts val="1200"/>
              </a:lnSpc>
            </a:pPr>
            <a:endParaRPr lang="en-US" altLang="ja-JP" sz="1000" kern="100" dirty="0" smtClean="0">
              <a:latin typeface="Meiryo UI" panose="020B0604030504040204" pitchFamily="50" charset="-128"/>
              <a:ea typeface="Meiryo UI" panose="020B0604030504040204" pitchFamily="50" charset="-128"/>
              <a:cs typeface="Times New Roman"/>
            </a:endParaRPr>
          </a:p>
          <a:p>
            <a:pPr marL="536575" indent="-495300" algn="just">
              <a:lnSpc>
                <a:spcPts val="1200"/>
              </a:lnSpc>
            </a:pPr>
            <a:endParaRPr lang="en-US" altLang="ja-JP"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endParaRPr lang="en-US" altLang="ja-JP" sz="1000" kern="100" dirty="0">
              <a:latin typeface="Meiryo UI" panose="020B0604030504040204" pitchFamily="50" charset="-128"/>
              <a:ea typeface="Meiryo UI" panose="020B0604030504040204" pitchFamily="50" charset="-128"/>
              <a:cs typeface="Times New Roman"/>
            </a:endParaRPr>
          </a:p>
          <a:p>
            <a:pPr marL="536575" indent="-495300" algn="just">
              <a:lnSpc>
                <a:spcPts val="1200"/>
              </a:lnSpc>
            </a:pPr>
            <a:endParaRPr lang="ja-JP" altLang="en-US" sz="500" kern="100" dirty="0">
              <a:latin typeface="Meiryo UI" panose="020B0604030504040204" pitchFamily="50" charset="-128"/>
              <a:ea typeface="Meiryo UI" panose="020B0604030504040204" pitchFamily="50" charset="-128"/>
              <a:cs typeface="Times New Roman"/>
            </a:endParaRPr>
          </a:p>
          <a:p>
            <a:pPr marL="536575" indent="-536575" algn="just">
              <a:lnSpc>
                <a:spcPts val="1200"/>
              </a:lnSpc>
            </a:pPr>
            <a:r>
              <a:rPr lang="en-US" sz="1000" kern="100" dirty="0" smtClean="0">
                <a:latin typeface="Meiryo UI" panose="020B0604030504040204" pitchFamily="50" charset="-128"/>
                <a:ea typeface="Meiryo UI" panose="020B0604030504040204" pitchFamily="50" charset="-128"/>
                <a:cs typeface="Times New Roman"/>
              </a:rPr>
              <a:t>	9</a:t>
            </a:r>
            <a:r>
              <a:rPr lang="en-US" altLang="ja-JP" sz="1000" kern="100" dirty="0" smtClean="0">
                <a:latin typeface="Meiryo UI" panose="020B0604030504040204" pitchFamily="50" charset="-128"/>
                <a:ea typeface="Meiryo UI" panose="020B0604030504040204" pitchFamily="50" charset="-128"/>
                <a:cs typeface="Times New Roman"/>
              </a:rPr>
              <a:t>8</a:t>
            </a:r>
            <a:r>
              <a:rPr lang="ja-JP" altLang="en-US" sz="1000" kern="100" dirty="0">
                <a:latin typeface="Meiryo UI" panose="020B0604030504040204" pitchFamily="50" charset="-128"/>
                <a:ea typeface="Meiryo UI" panose="020B0604030504040204" pitchFamily="50" charset="-128"/>
                <a:cs typeface="Times New Roman"/>
              </a:rPr>
              <a:t>　市町村地域防災計画の策定</a:t>
            </a: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改訂</a:t>
            </a:r>
            <a:r>
              <a:rPr lang="en-US"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支援</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a:p>
            <a:pPr marL="536575" indent="-536575" algn="just">
              <a:lnSpc>
                <a:spcPts val="1200"/>
              </a:lnSpc>
            </a:pPr>
            <a:r>
              <a:rPr lang="en-US" sz="1000" kern="100" dirty="0" smtClean="0">
                <a:latin typeface="Meiryo UI" panose="020B0604030504040204" pitchFamily="50" charset="-128"/>
                <a:ea typeface="Meiryo UI" panose="020B0604030504040204" pitchFamily="50" charset="-128"/>
                <a:cs typeface="Times New Roman"/>
              </a:rPr>
              <a:t>	9</a:t>
            </a:r>
            <a:r>
              <a:rPr lang="en-US" altLang="ja-JP" sz="1000" kern="100" dirty="0" smtClean="0">
                <a:latin typeface="Meiryo UI" panose="020B0604030504040204" pitchFamily="50" charset="-128"/>
                <a:ea typeface="Meiryo UI" panose="020B0604030504040204" pitchFamily="50" charset="-128"/>
                <a:cs typeface="Times New Roman"/>
              </a:rPr>
              <a:t>9</a:t>
            </a:r>
            <a:r>
              <a:rPr lang="ja-JP" altLang="en-US" sz="1000" kern="100" dirty="0">
                <a:latin typeface="Meiryo UI" panose="020B0604030504040204" pitchFamily="50" charset="-128"/>
                <a:ea typeface="Meiryo UI" panose="020B0604030504040204" pitchFamily="50" charset="-128"/>
                <a:cs typeface="Times New Roman"/>
              </a:rPr>
              <a:t>　地区防災計画の策定支援</a:t>
            </a:r>
            <a:r>
              <a:rPr lang="en-US" altLang="ja-JP" sz="1000" kern="100" dirty="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危機管理室</a:t>
            </a:r>
            <a:r>
              <a:rPr lang="en-US" altLang="ja-JP" sz="1000" kern="100" dirty="0" smtClean="0">
                <a:latin typeface="Meiryo UI" panose="020B0604030504040204" pitchFamily="50" charset="-128"/>
                <a:ea typeface="Meiryo UI" panose="020B0604030504040204" pitchFamily="50" charset="-128"/>
                <a:cs typeface="Times New Roman"/>
              </a:rPr>
              <a:t>】</a:t>
            </a:r>
          </a:p>
          <a:p>
            <a:pPr marL="449263" indent="-449263" algn="just">
              <a:lnSpc>
                <a:spcPts val="1200"/>
              </a:lnSpc>
            </a:pPr>
            <a:r>
              <a:rPr lang="ja-JP" altLang="en-US" sz="1000" kern="100" dirty="0" smtClean="0">
                <a:latin typeface="Meiryo UI" panose="020B0604030504040204" pitchFamily="50" charset="-128"/>
                <a:ea typeface="Meiryo UI" panose="020B0604030504040204" pitchFamily="50" charset="-128"/>
                <a:cs typeface="Times New Roman"/>
              </a:rPr>
              <a:t> </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a:latin typeface="Meiryo UI" panose="020B0604030504040204" pitchFamily="50" charset="-128"/>
                <a:ea typeface="Meiryo UI" panose="020B0604030504040204" pitchFamily="50" charset="-128"/>
                <a:cs typeface="Times New Roman"/>
              </a:rPr>
              <a:t>重点</a:t>
            </a:r>
            <a:r>
              <a:rPr lang="en-US" altLang="ja-JP" sz="1000" kern="100" dirty="0" smtClean="0">
                <a:latin typeface="Meiryo UI" panose="020B0604030504040204" pitchFamily="50" charset="-128"/>
                <a:ea typeface="Meiryo UI" panose="020B0604030504040204" pitchFamily="50" charset="-128"/>
                <a:cs typeface="Times New Roman"/>
              </a:rPr>
              <a:t>)	</a:t>
            </a:r>
            <a:r>
              <a:rPr lang="en-US" sz="1000" kern="100" dirty="0" smtClean="0">
                <a:latin typeface="Meiryo UI" panose="020B0604030504040204" pitchFamily="50" charset="-128"/>
                <a:ea typeface="Meiryo UI" panose="020B0604030504040204" pitchFamily="50" charset="-128"/>
                <a:cs typeface="Times New Roman"/>
              </a:rPr>
              <a:t>100</a:t>
            </a:r>
            <a:r>
              <a:rPr lang="ja-JP" altLang="en-US" sz="1000" kern="100" dirty="0" smtClean="0">
                <a:latin typeface="Meiryo UI" panose="020B0604030504040204" pitchFamily="50" charset="-128"/>
                <a:ea typeface="Meiryo UI" panose="020B0604030504040204" pitchFamily="50" charset="-128"/>
                <a:cs typeface="Times New Roman"/>
              </a:rPr>
              <a:t>　地震災害に備えた市町村に対する支援</a:t>
            </a:r>
            <a:r>
              <a:rPr lang="en-US" altLang="ja-JP" sz="1000" kern="100" dirty="0" smtClean="0">
                <a:latin typeface="Meiryo UI" panose="020B0604030504040204" pitchFamily="50" charset="-128"/>
                <a:ea typeface="Meiryo UI" panose="020B0604030504040204" pitchFamily="50" charset="-128"/>
                <a:cs typeface="Times New Roman"/>
              </a:rPr>
              <a:t>【</a:t>
            </a:r>
            <a:r>
              <a:rPr lang="ja-JP" altLang="en-US" sz="1000" kern="100" dirty="0" smtClean="0">
                <a:latin typeface="Meiryo UI" panose="020B0604030504040204" pitchFamily="50" charset="-128"/>
                <a:ea typeface="Meiryo UI" panose="020B0604030504040204" pitchFamily="50" charset="-128"/>
                <a:cs typeface="Times New Roman"/>
              </a:rPr>
              <a:t>危機管理室</a:t>
            </a:r>
            <a:r>
              <a:rPr lang="en-US" altLang="ja-JP" sz="1000" kern="100" dirty="0" smtClean="0">
                <a:latin typeface="Meiryo UI" panose="020B0604030504040204" pitchFamily="50" charset="-128"/>
                <a:ea typeface="Meiryo UI" panose="020B0604030504040204" pitchFamily="50" charset="-128"/>
                <a:cs typeface="Times New Roman"/>
              </a:rPr>
              <a:t>】</a:t>
            </a:r>
            <a:endParaRPr lang="ja-JP" altLang="en-US" sz="1000" kern="100" dirty="0">
              <a:latin typeface="Meiryo UI" panose="020B0604030504040204" pitchFamily="50" charset="-128"/>
              <a:ea typeface="Meiryo UI" panose="020B0604030504040204" pitchFamily="50" charset="-128"/>
              <a:cs typeface="Times New Roman"/>
            </a:endParaRPr>
          </a:p>
        </p:txBody>
      </p:sp>
      <p:sp>
        <p:nvSpPr>
          <p:cNvPr id="11" name="テキスト ボックス 10"/>
          <p:cNvSpPr txBox="1"/>
          <p:nvPr/>
        </p:nvSpPr>
        <p:spPr bwMode="blackWhite">
          <a:xfrm>
            <a:off x="114300" y="3205946"/>
            <a:ext cx="1374094" cy="246221"/>
          </a:xfrm>
          <a:prstGeom prst="rect">
            <a:avLst/>
          </a:prstGeom>
          <a:noFill/>
        </p:spPr>
        <p:txBody>
          <a:bodyPr wrap="none" rtlCol="0">
            <a:spAutoFit/>
          </a:bodyPr>
          <a:lstStyle/>
          <a:p>
            <a:pPr marL="711200" indent="-711200">
              <a:lnSpc>
                <a:spcPts val="1200"/>
              </a:lnSpc>
            </a:pPr>
            <a:r>
              <a:rPr lang="ja-JP" altLang="en-US" sz="1050" b="1" kern="100" dirty="0" smtClean="0">
                <a:latin typeface="Meiryo UI" panose="020B0604030504040204" pitchFamily="50" charset="-128"/>
                <a:ea typeface="Meiryo UI" panose="020B0604030504040204" pitchFamily="50" charset="-128"/>
                <a:cs typeface="Times New Roman"/>
              </a:rPr>
              <a:t>府の行政機能の維持</a:t>
            </a:r>
            <a:endParaRPr lang="ja-JP" altLang="en-US" sz="1050" b="1" kern="100" dirty="0">
              <a:latin typeface="Meiryo UI" panose="020B0604030504040204" pitchFamily="50" charset="-128"/>
              <a:ea typeface="Meiryo UI" panose="020B0604030504040204" pitchFamily="50" charset="-128"/>
              <a:cs typeface="Times New Roman"/>
            </a:endParaRPr>
          </a:p>
        </p:txBody>
      </p:sp>
      <p:sp>
        <p:nvSpPr>
          <p:cNvPr id="12" name="テキスト ボックス 11"/>
          <p:cNvSpPr txBox="1"/>
          <p:nvPr/>
        </p:nvSpPr>
        <p:spPr bwMode="blackWhite">
          <a:xfrm>
            <a:off x="114300" y="5535676"/>
            <a:ext cx="2630848" cy="246221"/>
          </a:xfrm>
          <a:prstGeom prst="rect">
            <a:avLst/>
          </a:prstGeom>
          <a:noFill/>
        </p:spPr>
        <p:txBody>
          <a:bodyPr wrap="none" rtlCol="0">
            <a:spAutoFit/>
          </a:bodyPr>
          <a:lstStyle/>
          <a:p>
            <a:pPr marL="711200" indent="-711200">
              <a:lnSpc>
                <a:spcPts val="1200"/>
              </a:lnSpc>
            </a:pPr>
            <a:r>
              <a:rPr lang="ja-JP" altLang="en-US" sz="1050" b="1" kern="100" dirty="0" smtClean="0">
                <a:latin typeface="Meiryo UI" panose="020B0604030504040204" pitchFamily="50" charset="-128"/>
                <a:ea typeface="Meiryo UI" panose="020B0604030504040204" pitchFamily="50" charset="-128"/>
                <a:cs typeface="Times New Roman"/>
              </a:rPr>
              <a:t>市町村の計画的な災害対策推進への支援</a:t>
            </a:r>
            <a:endParaRPr lang="ja-JP" altLang="en-US" sz="1050" b="1" kern="100" dirty="0">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883033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83106" y="655375"/>
            <a:ext cx="8752944" cy="608875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Meiryo UI" panose="020B0604030504040204" pitchFamily="50" charset="-128"/>
                <a:ea typeface="Meiryo UI" panose="020B0604030504040204" pitchFamily="50" charset="-128"/>
              </a:rPr>
              <a:t>新</a:t>
            </a:r>
            <a:r>
              <a:rPr kumimoji="1" lang="ja-JP" altLang="en-US" dirty="0">
                <a:latin typeface="Meiryo UI" panose="020B0604030504040204" pitchFamily="50" charset="-128"/>
                <a:ea typeface="Meiryo UI" panose="020B0604030504040204" pitchFamily="50" charset="-128"/>
              </a:rPr>
              <a:t>・大阪府地震</a:t>
            </a:r>
            <a:r>
              <a:rPr kumimoji="1" lang="ja-JP" altLang="en-US" dirty="0" smtClean="0">
                <a:latin typeface="Meiryo UI" panose="020B0604030504040204" pitchFamily="50" charset="-128"/>
                <a:ea typeface="Meiryo UI" panose="020B0604030504040204" pitchFamily="50" charset="-128"/>
              </a:rPr>
              <a:t>防災アクションプランに基づき実施してきた</a:t>
            </a:r>
            <a:r>
              <a:rPr kumimoji="1" lang="ja-JP" altLang="en-US" dirty="0">
                <a:latin typeface="Meiryo UI" panose="020B0604030504040204" pitchFamily="50" charset="-128"/>
                <a:ea typeface="Meiryo UI" panose="020B0604030504040204" pitchFamily="50" charset="-128"/>
              </a:rPr>
              <a:t>施策</a:t>
            </a:r>
          </a:p>
        </p:txBody>
      </p:sp>
      <p:sp>
        <p:nvSpPr>
          <p:cNvPr id="7" name="角丸四角形 6"/>
          <p:cNvSpPr/>
          <p:nvPr/>
        </p:nvSpPr>
        <p:spPr>
          <a:xfrm>
            <a:off x="164733" y="524278"/>
            <a:ext cx="1724660"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latin typeface="Meiryo UI" panose="020B0604030504040204" pitchFamily="50" charset="-128"/>
                <a:ea typeface="Meiryo UI" panose="020B0604030504040204" pitchFamily="50" charset="-128"/>
              </a:rPr>
              <a:t>主</a:t>
            </a:r>
            <a:r>
              <a:rPr kumimoji="1" lang="ja-JP" altLang="en-US" sz="1400" dirty="0" smtClean="0">
                <a:latin typeface="Meiryo UI" panose="020B0604030504040204" pitchFamily="50" charset="-128"/>
                <a:ea typeface="Meiryo UI" panose="020B0604030504040204" pitchFamily="50" charset="-128"/>
              </a:rPr>
              <a:t>なアクションと成果</a:t>
            </a:r>
            <a:endParaRPr kumimoji="1" lang="ja-JP" altLang="en-US" sz="1400" dirty="0">
              <a:latin typeface="Meiryo UI" panose="020B0604030504040204" pitchFamily="50" charset="-128"/>
              <a:ea typeface="Meiryo UI" panose="020B0604030504040204" pitchFamily="50" charset="-128"/>
            </a:endParaRPr>
          </a:p>
        </p:txBody>
      </p:sp>
      <p:sp>
        <p:nvSpPr>
          <p:cNvPr id="16" name="正方形/長方形 15"/>
          <p:cNvSpPr/>
          <p:nvPr/>
        </p:nvSpPr>
        <p:spPr>
          <a:xfrm>
            <a:off x="283106" y="762502"/>
            <a:ext cx="4911877" cy="33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smtClean="0">
                <a:solidFill>
                  <a:schemeClr val="tx1"/>
                </a:solidFill>
                <a:latin typeface="Meiryo UI" panose="020B0604030504040204" pitchFamily="50" charset="-128"/>
                <a:ea typeface="Meiryo UI" panose="020B0604030504040204" pitchFamily="50" charset="-128"/>
              </a:rPr>
              <a:t>①防潮堤の津波浸水対策の推進</a:t>
            </a:r>
            <a:r>
              <a:rPr kumimoji="1" lang="ja-JP" altLang="en-US" sz="1000" dirty="0" smtClean="0">
                <a:solidFill>
                  <a:schemeClr val="tx1"/>
                </a:solidFill>
                <a:latin typeface="Meiryo UI" panose="020B0604030504040204" pitchFamily="50" charset="-128"/>
                <a:ea typeface="Meiryo UI" panose="020B0604030504040204" pitchFamily="50" charset="-128"/>
              </a:rPr>
              <a:t>（アクション１）</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5095664" y="757175"/>
            <a:ext cx="3837321" cy="1599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津波</a:t>
            </a:r>
            <a:r>
              <a:rPr kumimoji="1" lang="ja-JP" altLang="en-US" sz="1200" dirty="0">
                <a:solidFill>
                  <a:schemeClr val="tx1"/>
                </a:solidFill>
                <a:latin typeface="Meiryo UI" panose="020B0604030504040204" pitchFamily="50" charset="-128"/>
                <a:ea typeface="Meiryo UI" panose="020B0604030504040204" pitchFamily="50" charset="-128"/>
              </a:rPr>
              <a:t>による浸水を防ぐため、先行取組みとして、平成</a:t>
            </a:r>
            <a:r>
              <a:rPr kumimoji="1" lang="en-US" altLang="ja-JP" sz="1200" dirty="0">
                <a:solidFill>
                  <a:schemeClr val="tx1"/>
                </a:solidFill>
                <a:latin typeface="Meiryo UI" panose="020B0604030504040204" pitchFamily="50" charset="-128"/>
                <a:ea typeface="Meiryo UI" panose="020B0604030504040204" pitchFamily="50" charset="-128"/>
              </a:rPr>
              <a:t>26</a:t>
            </a:r>
            <a:r>
              <a:rPr kumimoji="1" lang="ja-JP" altLang="en-US" sz="1200" dirty="0">
                <a:solidFill>
                  <a:schemeClr val="tx1"/>
                </a:solidFill>
                <a:latin typeface="Meiryo UI" panose="020B0604030504040204" pitchFamily="50" charset="-128"/>
                <a:ea typeface="Meiryo UI" panose="020B0604030504040204" pitchFamily="50" charset="-128"/>
              </a:rPr>
              <a:t>年度から既に防潮堤の液状化対策を実施している。平成</a:t>
            </a:r>
            <a:r>
              <a:rPr kumimoji="1" lang="en-US" altLang="ja-JP" sz="1200" dirty="0">
                <a:solidFill>
                  <a:schemeClr val="tx1"/>
                </a:solidFill>
                <a:latin typeface="Meiryo UI" panose="020B0604030504040204" pitchFamily="50" charset="-128"/>
                <a:ea typeface="Meiryo UI" panose="020B0604030504040204" pitchFamily="50" charset="-128"/>
              </a:rPr>
              <a:t>28</a:t>
            </a:r>
            <a:r>
              <a:rPr kumimoji="1" lang="ja-JP" altLang="en-US" sz="1200" dirty="0">
                <a:solidFill>
                  <a:schemeClr val="tx1"/>
                </a:solidFill>
                <a:latin typeface="Meiryo UI" panose="020B0604030504040204" pitchFamily="50" charset="-128"/>
                <a:ea typeface="Meiryo UI" panose="020B0604030504040204" pitchFamily="50" charset="-128"/>
              </a:rPr>
              <a:t>年度までの３年間（集中取組期間中）で、第一線</a:t>
            </a:r>
            <a:r>
              <a:rPr kumimoji="1" lang="ja-JP" altLang="en-US" sz="1200" dirty="0" smtClean="0">
                <a:solidFill>
                  <a:schemeClr val="tx1"/>
                </a:solidFill>
                <a:latin typeface="Meiryo UI" panose="020B0604030504040204" pitchFamily="50" charset="-128"/>
                <a:ea typeface="Meiryo UI" panose="020B0604030504040204" pitchFamily="50" charset="-128"/>
              </a:rPr>
              <a:t>防潮堤の</a:t>
            </a:r>
            <a:r>
              <a:rPr kumimoji="1" lang="ja-JP" altLang="en-US" sz="1200" dirty="0">
                <a:solidFill>
                  <a:schemeClr val="tx1"/>
                </a:solidFill>
                <a:latin typeface="Meiryo UI" panose="020B0604030504040204" pitchFamily="50" charset="-128"/>
                <a:ea typeface="Meiryo UI" panose="020B0604030504040204" pitchFamily="50" charset="-128"/>
              </a:rPr>
              <a:t>うち、「満潮時に地震直後から浸水が始まる危険性のある防潮堤」の対策を完了させる</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続いて</a:t>
            </a:r>
            <a:r>
              <a:rPr kumimoji="1" lang="ja-JP" altLang="en-US" sz="1200" dirty="0">
                <a:solidFill>
                  <a:schemeClr val="tx1"/>
                </a:solidFill>
                <a:latin typeface="Meiryo UI" panose="020B0604030504040204" pitchFamily="50" charset="-128"/>
                <a:ea typeface="Meiryo UI" panose="020B0604030504040204" pitchFamily="50" charset="-128"/>
              </a:rPr>
              <a:t>、平成</a:t>
            </a:r>
            <a:r>
              <a:rPr kumimoji="1" lang="en-US" altLang="ja-JP" sz="1200" dirty="0">
                <a:solidFill>
                  <a:schemeClr val="tx1"/>
                </a:solidFill>
                <a:latin typeface="Meiryo UI" panose="020B0604030504040204" pitchFamily="50" charset="-128"/>
                <a:ea typeface="Meiryo UI" panose="020B0604030504040204" pitchFamily="50" charset="-128"/>
              </a:rPr>
              <a:t>30</a:t>
            </a:r>
            <a:r>
              <a:rPr kumimoji="1" lang="ja-JP" altLang="en-US" sz="1200" dirty="0">
                <a:solidFill>
                  <a:schemeClr val="tx1"/>
                </a:solidFill>
                <a:latin typeface="Meiryo UI" panose="020B0604030504040204" pitchFamily="50" charset="-128"/>
                <a:ea typeface="Meiryo UI" panose="020B0604030504040204" pitchFamily="50" charset="-128"/>
              </a:rPr>
              <a:t>年度までの５年間に第一線防潮堤（津波を直接防御）の対策を順に完了させ、平成</a:t>
            </a:r>
            <a:r>
              <a:rPr kumimoji="1" lang="en-US" altLang="ja-JP" sz="1200" dirty="0">
                <a:solidFill>
                  <a:schemeClr val="tx1"/>
                </a:solidFill>
                <a:latin typeface="Meiryo UI" panose="020B0604030504040204" pitchFamily="50" charset="-128"/>
                <a:ea typeface="Meiryo UI" panose="020B0604030504040204" pitchFamily="50" charset="-128"/>
              </a:rPr>
              <a:t>35</a:t>
            </a:r>
            <a:r>
              <a:rPr kumimoji="1" lang="ja-JP" altLang="en-US" sz="1200" dirty="0" smtClean="0">
                <a:solidFill>
                  <a:schemeClr val="tx1"/>
                </a:solidFill>
                <a:latin typeface="Meiryo UI" panose="020B0604030504040204" pitchFamily="50" charset="-128"/>
                <a:ea typeface="Meiryo UI" panose="020B0604030504040204" pitchFamily="50" charset="-128"/>
              </a:rPr>
              <a:t>年度（令和５年度）まで</a:t>
            </a:r>
            <a:r>
              <a:rPr kumimoji="1" lang="ja-JP" altLang="en-US" sz="1200" dirty="0">
                <a:solidFill>
                  <a:schemeClr val="tx1"/>
                </a:solidFill>
                <a:latin typeface="Meiryo UI" panose="020B0604030504040204" pitchFamily="50" charset="-128"/>
                <a:ea typeface="Meiryo UI" panose="020B0604030504040204" pitchFamily="50" charset="-128"/>
              </a:rPr>
              <a:t>の</a:t>
            </a:r>
            <a:r>
              <a:rPr kumimoji="1" lang="en-US" altLang="ja-JP" sz="1200" dirty="0">
                <a:solidFill>
                  <a:schemeClr val="tx1"/>
                </a:solidFill>
                <a:latin typeface="Meiryo UI" panose="020B0604030504040204" pitchFamily="50" charset="-128"/>
                <a:ea typeface="Meiryo UI" panose="020B0604030504040204" pitchFamily="50" charset="-128"/>
              </a:rPr>
              <a:t>10</a:t>
            </a:r>
            <a:r>
              <a:rPr kumimoji="1" lang="ja-JP" altLang="en-US" sz="1200" dirty="0">
                <a:solidFill>
                  <a:schemeClr val="tx1"/>
                </a:solidFill>
                <a:latin typeface="Meiryo UI" panose="020B0604030504040204" pitchFamily="50" charset="-128"/>
                <a:ea typeface="Meiryo UI" panose="020B0604030504040204" pitchFamily="50" charset="-128"/>
              </a:rPr>
              <a:t>年間で全対策の完了をめざす。</a:t>
            </a:r>
          </a:p>
        </p:txBody>
      </p:sp>
      <p:pic>
        <p:nvPicPr>
          <p:cNvPr id="43" name="図 42"/>
          <p:cNvPicPr>
            <a:picLocks noChangeAspect="1"/>
          </p:cNvPicPr>
          <p:nvPr/>
        </p:nvPicPr>
        <p:blipFill>
          <a:blip r:embed="rId3"/>
          <a:stretch>
            <a:fillRect/>
          </a:stretch>
        </p:blipFill>
        <p:spPr>
          <a:xfrm>
            <a:off x="382423" y="1093880"/>
            <a:ext cx="4713241" cy="5581557"/>
          </a:xfrm>
          <a:prstGeom prst="rect">
            <a:avLst/>
          </a:prstGeom>
        </p:spPr>
      </p:pic>
      <p:sp>
        <p:nvSpPr>
          <p:cNvPr id="45" name="正方形/長方形 44"/>
          <p:cNvSpPr/>
          <p:nvPr/>
        </p:nvSpPr>
        <p:spPr>
          <a:xfrm>
            <a:off x="382423" y="5899467"/>
            <a:ext cx="2818963" cy="775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00" dirty="0" smtClean="0">
                <a:solidFill>
                  <a:schemeClr val="tx1"/>
                </a:solidFill>
                <a:latin typeface="Meiryo UI" panose="020B0604030504040204" pitchFamily="50" charset="-128"/>
                <a:ea typeface="Meiryo UI" panose="020B0604030504040204" pitchFamily="50" charset="-128"/>
              </a:rPr>
              <a:t>大阪市内の対策実施箇所は、大阪市所管の対策箇所を含んだものです。</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r>
              <a:rPr kumimoji="1" lang="ja-JP" altLang="en-US" sz="800" dirty="0" smtClean="0">
                <a:solidFill>
                  <a:schemeClr val="tx1"/>
                </a:solidFill>
                <a:latin typeface="Meiryo UI" panose="020B0604030504040204" pitchFamily="50" charset="-128"/>
                <a:ea typeface="Meiryo UI" panose="020B0604030504040204" pitchFamily="50" charset="-128"/>
              </a:rPr>
              <a:t>また、大阪市内、泉州地区の対策実施箇所図に記載の要対策箇所は、今後</a:t>
            </a:r>
            <a:r>
              <a:rPr kumimoji="1" lang="ja-JP" altLang="en-US" sz="800" dirty="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工事実施に向けた調査結果などを経て、変更となる可能性があります。</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grpSp>
        <p:nvGrpSpPr>
          <p:cNvPr id="46" name="グループ化 45"/>
          <p:cNvGrpSpPr/>
          <p:nvPr/>
        </p:nvGrpSpPr>
        <p:grpSpPr>
          <a:xfrm>
            <a:off x="5591415" y="2413010"/>
            <a:ext cx="3350496" cy="1740311"/>
            <a:chOff x="5564904" y="1057503"/>
            <a:chExt cx="3350496" cy="1740311"/>
          </a:xfrm>
        </p:grpSpPr>
        <p:cxnSp>
          <p:nvCxnSpPr>
            <p:cNvPr id="47" name="直線コネクタ 46"/>
            <p:cNvCxnSpPr/>
            <p:nvPr/>
          </p:nvCxnSpPr>
          <p:spPr>
            <a:xfrm>
              <a:off x="5564904" y="1260587"/>
              <a:ext cx="3469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5564904" y="1663738"/>
              <a:ext cx="378696"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5564904" y="2103810"/>
              <a:ext cx="34694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5564904" y="2569894"/>
              <a:ext cx="378696"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5943600" y="1057503"/>
              <a:ext cx="2882900" cy="45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smtClean="0">
                  <a:solidFill>
                    <a:schemeClr val="tx1"/>
                  </a:solidFill>
                  <a:latin typeface="Meiryo UI" panose="020B0604030504040204" pitchFamily="50" charset="-128"/>
                  <a:ea typeface="Meiryo UI" panose="020B0604030504040204" pitchFamily="50" charset="-128"/>
                </a:rPr>
                <a:t>満潮時に地震直後から</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浸水が始まる危険性がある防潮堤（水門外）</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5943600" y="1891659"/>
              <a:ext cx="2223357" cy="45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smtClean="0">
                  <a:solidFill>
                    <a:schemeClr val="tx1"/>
                  </a:solidFill>
                  <a:latin typeface="Meiryo UI" panose="020B0604030504040204" pitchFamily="50" charset="-128"/>
                  <a:ea typeface="Meiryo UI" panose="020B0604030504040204" pitchFamily="50" charset="-128"/>
                </a:rPr>
                <a:t>津波により浸水が始まる危険性がある防潮堤（水門外）</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53" name="正方形/長方形 52"/>
            <p:cNvSpPr/>
            <p:nvPr/>
          </p:nvSpPr>
          <p:spPr>
            <a:xfrm>
              <a:off x="5943600" y="1462265"/>
              <a:ext cx="2971800" cy="45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smtClean="0">
                  <a:solidFill>
                    <a:schemeClr val="tx1"/>
                  </a:solidFill>
                  <a:latin typeface="Meiryo UI" panose="020B0604030504040204" pitchFamily="50" charset="-128"/>
                  <a:ea typeface="Meiryo UI" panose="020B0604030504040204" pitchFamily="50" charset="-128"/>
                </a:rPr>
                <a:t>満潮時に地震直後から</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浸水が始まる危険性がある防潮堤（水門内）</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54" name="正方形/長方形 53"/>
            <p:cNvSpPr/>
            <p:nvPr/>
          </p:nvSpPr>
          <p:spPr>
            <a:xfrm>
              <a:off x="5943600" y="2341974"/>
              <a:ext cx="2223357" cy="45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smtClean="0">
                  <a:solidFill>
                    <a:schemeClr val="tx1"/>
                  </a:solidFill>
                  <a:latin typeface="Meiryo UI" panose="020B0604030504040204" pitchFamily="50" charset="-128"/>
                  <a:ea typeface="Meiryo UI" panose="020B0604030504040204" pitchFamily="50" charset="-128"/>
                </a:rPr>
                <a:t>津波により浸水が始まる危険性がある防潮堤（水門内）</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grpSp>
      <p:pic>
        <p:nvPicPr>
          <p:cNvPr id="21" name="図 20"/>
          <p:cNvPicPr/>
          <p:nvPr/>
        </p:nvPicPr>
        <p:blipFill rotWithShape="1">
          <a:blip r:embed="rId4" cstate="print">
            <a:extLst>
              <a:ext uri="{28A0092B-C50C-407E-A947-70E740481C1C}">
                <a14:useLocalDpi xmlns:a14="http://schemas.microsoft.com/office/drawing/2010/main" val="0"/>
              </a:ext>
            </a:extLst>
          </a:blip>
          <a:srcRect l="882" t="26946" r="1905" b="3226"/>
          <a:stretch/>
        </p:blipFill>
        <p:spPr bwMode="auto">
          <a:xfrm>
            <a:off x="3565960" y="4119682"/>
            <a:ext cx="5375951" cy="2590101"/>
          </a:xfrm>
          <a:prstGeom prst="rect">
            <a:avLst/>
          </a:prstGeom>
          <a:noFill/>
          <a:ln>
            <a:solidFill>
              <a:schemeClr val="tx1"/>
            </a:solidFill>
          </a:ln>
          <a:extLst>
            <a:ext uri="{53640926-AAD7-44D8-BBD7-CCE9431645EC}">
              <a14:shadowObscured xmlns:a14="http://schemas.microsoft.com/office/drawing/2010/main"/>
            </a:ext>
          </a:extLst>
        </p:spPr>
      </p:pic>
      <p:sp>
        <p:nvSpPr>
          <p:cNvPr id="29"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7025720" y="64928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6</a:t>
            </a:fld>
            <a:endParaRPr lang="ja-JP" altLang="en-US" sz="1600" dirty="0">
              <a:solidFill>
                <a:schemeClr val="tx1"/>
              </a:solidFill>
            </a:endParaRPr>
          </a:p>
        </p:txBody>
      </p:sp>
      <p:sp>
        <p:nvSpPr>
          <p:cNvPr id="2" name="正方形/長方形 1"/>
          <p:cNvSpPr/>
          <p:nvPr/>
        </p:nvSpPr>
        <p:spPr>
          <a:xfrm>
            <a:off x="5691188" y="5288756"/>
            <a:ext cx="314325" cy="195263"/>
          </a:xfrm>
          <a:prstGeom prst="rect">
            <a:avLst/>
          </a:prstGeom>
          <a:solidFill>
            <a:schemeClr val="bg1"/>
          </a:solidFill>
          <a:ln w="9525">
            <a:solidFill>
              <a:srgbClr val="00B050"/>
            </a:solid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阪南港海岸</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smtClean="0">
                <a:latin typeface="Meiryo UI" panose="020B0604030504040204" pitchFamily="50" charset="-128"/>
                <a:ea typeface="Meiryo UI" panose="020B0604030504040204" pitchFamily="50" charset="-128"/>
              </a:rPr>
              <a:t>　忠岡岸和田地区</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smtClean="0">
                <a:latin typeface="Meiryo UI" panose="020B0604030504040204" pitchFamily="50" charset="-128"/>
                <a:ea typeface="Meiryo UI" panose="020B0604030504040204" pitchFamily="50" charset="-128"/>
              </a:rPr>
              <a:t>　（北水門）</a:t>
            </a:r>
            <a:endParaRPr kumimoji="1" lang="ja-JP" altLang="en-US" sz="300" dirty="0">
              <a:latin typeface="Meiryo UI" panose="020B0604030504040204" pitchFamily="50" charset="-128"/>
              <a:ea typeface="Meiryo UI" panose="020B0604030504040204" pitchFamily="50" charset="-128"/>
            </a:endParaRPr>
          </a:p>
        </p:txBody>
      </p:sp>
      <p:sp>
        <p:nvSpPr>
          <p:cNvPr id="22" name="正方形/長方形 21"/>
          <p:cNvSpPr/>
          <p:nvPr/>
        </p:nvSpPr>
        <p:spPr>
          <a:xfrm>
            <a:off x="5993607" y="5521180"/>
            <a:ext cx="304799" cy="157119"/>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堺泉北港海岸</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smtClean="0">
                <a:latin typeface="Meiryo UI" panose="020B0604030504040204" pitchFamily="50" charset="-128"/>
                <a:ea typeface="Meiryo UI" panose="020B0604030504040204" pitchFamily="50" charset="-128"/>
              </a:rPr>
              <a:t>　大津南地区</a:t>
            </a:r>
            <a:endParaRPr kumimoji="1" lang="ja-JP" altLang="en-US" sz="300" dirty="0">
              <a:latin typeface="Meiryo UI" panose="020B0604030504040204" pitchFamily="50" charset="-128"/>
              <a:ea typeface="Meiryo UI" panose="020B0604030504040204" pitchFamily="50" charset="-128"/>
            </a:endParaRPr>
          </a:p>
        </p:txBody>
      </p:sp>
      <p:sp>
        <p:nvSpPr>
          <p:cNvPr id="23" name="正方形/長方形 22"/>
          <p:cNvSpPr/>
          <p:nvPr/>
        </p:nvSpPr>
        <p:spPr>
          <a:xfrm>
            <a:off x="6319934" y="5731772"/>
            <a:ext cx="311847" cy="171347"/>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泉州海岸</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smtClean="0">
                <a:latin typeface="Meiryo UI" panose="020B0604030504040204" pitchFamily="50" charset="-128"/>
                <a:ea typeface="Meiryo UI" panose="020B0604030504040204" pitchFamily="50" charset="-128"/>
              </a:rPr>
              <a:t>　大津北地区</a:t>
            </a:r>
            <a:endParaRPr kumimoji="1" lang="ja-JP" altLang="en-US" sz="300" dirty="0">
              <a:latin typeface="Meiryo UI" panose="020B0604030504040204" pitchFamily="50" charset="-128"/>
              <a:ea typeface="Meiryo UI" panose="020B0604030504040204" pitchFamily="50" charset="-128"/>
            </a:endParaRPr>
          </a:p>
        </p:txBody>
      </p:sp>
      <p:sp>
        <p:nvSpPr>
          <p:cNvPr id="25" name="正方形/長方形 24"/>
          <p:cNvSpPr/>
          <p:nvPr/>
        </p:nvSpPr>
        <p:spPr>
          <a:xfrm>
            <a:off x="4861335" y="5925238"/>
            <a:ext cx="316707" cy="168381"/>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阪南港海岸</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a:t>
            </a:r>
            <a:r>
              <a:rPr kumimoji="1" lang="ja-JP" altLang="en-US" sz="300" dirty="0" smtClean="0">
                <a:latin typeface="Meiryo UI" panose="020B0604030504040204" pitchFamily="50" charset="-128"/>
                <a:ea typeface="Meiryo UI" panose="020B0604030504040204" pitchFamily="50" charset="-128"/>
              </a:rPr>
              <a:t>岸和田地区</a:t>
            </a:r>
            <a:endParaRPr kumimoji="1" lang="en-US" altLang="ja-JP" sz="300" dirty="0" smtClean="0">
              <a:latin typeface="Meiryo UI" panose="020B0604030504040204" pitchFamily="50" charset="-128"/>
              <a:ea typeface="Meiryo UI" panose="020B0604030504040204" pitchFamily="50" charset="-128"/>
            </a:endParaRPr>
          </a:p>
        </p:txBody>
      </p:sp>
      <p:sp>
        <p:nvSpPr>
          <p:cNvPr id="26" name="正方形/長方形 25"/>
          <p:cNvSpPr/>
          <p:nvPr/>
        </p:nvSpPr>
        <p:spPr>
          <a:xfrm>
            <a:off x="6463952" y="6170576"/>
            <a:ext cx="322611" cy="171347"/>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泉州海岸</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a:t>
            </a:r>
            <a:r>
              <a:rPr kumimoji="1" lang="ja-JP" altLang="en-US" sz="300" dirty="0" smtClean="0">
                <a:latin typeface="Meiryo UI" panose="020B0604030504040204" pitchFamily="50" charset="-128"/>
                <a:ea typeface="Meiryo UI" panose="020B0604030504040204" pitchFamily="50" charset="-128"/>
              </a:rPr>
              <a:t>高石南地区</a:t>
            </a:r>
            <a:endParaRPr kumimoji="1" lang="en-US" altLang="ja-JP" sz="300" dirty="0" smtClean="0">
              <a:latin typeface="Meiryo UI" panose="020B0604030504040204" pitchFamily="50" charset="-128"/>
              <a:ea typeface="Meiryo UI" panose="020B0604030504040204" pitchFamily="50" charset="-128"/>
            </a:endParaRPr>
          </a:p>
        </p:txBody>
      </p:sp>
      <p:sp>
        <p:nvSpPr>
          <p:cNvPr id="28" name="正方形/長方形 27"/>
          <p:cNvSpPr/>
          <p:nvPr/>
        </p:nvSpPr>
        <p:spPr>
          <a:xfrm>
            <a:off x="6914933" y="6170575"/>
            <a:ext cx="301848" cy="123077"/>
          </a:xfrm>
          <a:prstGeom prst="rect">
            <a:avLst/>
          </a:prstGeom>
          <a:solidFill>
            <a:schemeClr val="bg1"/>
          </a:solidFill>
          <a:ln w="9525">
            <a:solidFill>
              <a:srgbClr val="00B050"/>
            </a:solidFill>
            <a:prstDash val="solid"/>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高石漁港海岸</a:t>
            </a:r>
            <a:endParaRPr kumimoji="1" lang="en-US" altLang="ja-JP" sz="300" dirty="0" smtClean="0">
              <a:latin typeface="Meiryo UI" panose="020B0604030504040204" pitchFamily="50" charset="-128"/>
              <a:ea typeface="Meiryo UI" panose="020B0604030504040204" pitchFamily="50" charset="-128"/>
            </a:endParaRPr>
          </a:p>
        </p:txBody>
      </p:sp>
      <p:sp>
        <p:nvSpPr>
          <p:cNvPr id="30" name="正方形/長方形 29"/>
          <p:cNvSpPr/>
          <p:nvPr/>
        </p:nvSpPr>
        <p:spPr>
          <a:xfrm>
            <a:off x="7954119" y="6088112"/>
            <a:ext cx="304055" cy="153143"/>
          </a:xfrm>
          <a:prstGeom prst="rect">
            <a:avLst/>
          </a:prstGeom>
          <a:solidFill>
            <a:schemeClr val="bg1"/>
          </a:solidFill>
          <a:ln w="9525">
            <a:solidFill>
              <a:srgbClr val="FF0000"/>
            </a:solidFill>
            <a:prstDash val="solid"/>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堺泉北港海岸</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a:t>
            </a:r>
            <a:r>
              <a:rPr kumimoji="1" lang="ja-JP" altLang="en-US" sz="300" dirty="0" smtClean="0">
                <a:latin typeface="Meiryo UI" panose="020B0604030504040204" pitchFamily="50" charset="-128"/>
                <a:ea typeface="Meiryo UI" panose="020B0604030504040204" pitchFamily="50" charset="-128"/>
              </a:rPr>
              <a:t>堺旧港地区</a:t>
            </a:r>
            <a:endParaRPr kumimoji="1" lang="en-US" altLang="ja-JP" sz="300" dirty="0" smtClean="0">
              <a:latin typeface="Meiryo UI" panose="020B0604030504040204" pitchFamily="50" charset="-128"/>
              <a:ea typeface="Meiryo UI" panose="020B0604030504040204" pitchFamily="50" charset="-128"/>
            </a:endParaRPr>
          </a:p>
        </p:txBody>
      </p:sp>
      <p:sp>
        <p:nvSpPr>
          <p:cNvPr id="31" name="正方形/長方形 30"/>
          <p:cNvSpPr/>
          <p:nvPr/>
        </p:nvSpPr>
        <p:spPr>
          <a:xfrm>
            <a:off x="8386718" y="6099043"/>
            <a:ext cx="301848" cy="146974"/>
          </a:xfrm>
          <a:prstGeom prst="rect">
            <a:avLst/>
          </a:prstGeom>
          <a:solidFill>
            <a:schemeClr val="bg1"/>
          </a:solidFill>
          <a:ln w="9525">
            <a:solidFill>
              <a:srgbClr val="00B050"/>
            </a:solidFill>
            <a:prstDash val="solid"/>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堺泉北港海岸</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a:t>
            </a:r>
            <a:r>
              <a:rPr kumimoji="1" lang="ja-JP" altLang="en-US" sz="300" dirty="0" smtClean="0">
                <a:latin typeface="Meiryo UI" panose="020B0604030504040204" pitchFamily="50" charset="-128"/>
                <a:ea typeface="Meiryo UI" panose="020B0604030504040204" pitchFamily="50" charset="-128"/>
              </a:rPr>
              <a:t>堺新港地区</a:t>
            </a:r>
            <a:endParaRPr kumimoji="1" lang="en-US" altLang="ja-JP" sz="300" dirty="0" smtClean="0">
              <a:latin typeface="Meiryo UI" panose="020B0604030504040204" pitchFamily="50" charset="-128"/>
              <a:ea typeface="Meiryo UI" panose="020B0604030504040204" pitchFamily="50" charset="-128"/>
            </a:endParaRPr>
          </a:p>
        </p:txBody>
      </p:sp>
      <p:sp>
        <p:nvSpPr>
          <p:cNvPr id="32" name="正方形/長方形 31"/>
          <p:cNvSpPr/>
          <p:nvPr/>
        </p:nvSpPr>
        <p:spPr>
          <a:xfrm>
            <a:off x="8195848" y="5534917"/>
            <a:ext cx="319501" cy="146974"/>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泉州海岸</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a:t>
            </a:r>
            <a:r>
              <a:rPr kumimoji="1" lang="ja-JP" altLang="en-US" sz="300" dirty="0" smtClean="0">
                <a:latin typeface="Meiryo UI" panose="020B0604030504040204" pitchFamily="50" charset="-128"/>
                <a:ea typeface="Meiryo UI" panose="020B0604030504040204" pitchFamily="50" charset="-128"/>
              </a:rPr>
              <a:t>松屋三宝地区</a:t>
            </a:r>
            <a:endParaRPr kumimoji="1" lang="en-US" altLang="ja-JP" sz="300" dirty="0" smtClean="0">
              <a:latin typeface="Meiryo UI" panose="020B0604030504040204" pitchFamily="50" charset="-128"/>
              <a:ea typeface="Meiryo UI" panose="020B0604030504040204" pitchFamily="50" charset="-128"/>
            </a:endParaRPr>
          </a:p>
        </p:txBody>
      </p:sp>
      <p:sp>
        <p:nvSpPr>
          <p:cNvPr id="33" name="正方形/長方形 32"/>
          <p:cNvSpPr/>
          <p:nvPr/>
        </p:nvSpPr>
        <p:spPr>
          <a:xfrm>
            <a:off x="5260421" y="5606882"/>
            <a:ext cx="316466" cy="146218"/>
          </a:xfrm>
          <a:prstGeom prst="rect">
            <a:avLst/>
          </a:prstGeom>
          <a:solidFill>
            <a:schemeClr val="bg1"/>
          </a:solidFill>
          <a:ln w="9525">
            <a:solidFill>
              <a:srgbClr val="00B050"/>
            </a:solid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岸和田漁港海岸</a:t>
            </a:r>
            <a:endParaRPr kumimoji="1" lang="ja-JP" altLang="en-US" sz="300" dirty="0">
              <a:latin typeface="Meiryo UI" panose="020B0604030504040204" pitchFamily="50" charset="-128"/>
              <a:ea typeface="Meiryo UI" panose="020B0604030504040204" pitchFamily="50" charset="-128"/>
            </a:endParaRPr>
          </a:p>
        </p:txBody>
      </p:sp>
      <p:sp>
        <p:nvSpPr>
          <p:cNvPr id="34" name="正方形/長方形 33"/>
          <p:cNvSpPr/>
          <p:nvPr/>
        </p:nvSpPr>
        <p:spPr>
          <a:xfrm rot="5400000">
            <a:off x="4271518" y="4412370"/>
            <a:ext cx="135614" cy="174480"/>
          </a:xfrm>
          <a:prstGeom prst="rect">
            <a:avLst/>
          </a:prstGeom>
          <a:noFill/>
          <a:ln w="9525">
            <a:no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kumimoji="1" lang="en-US" altLang="ja-JP" sz="700" dirty="0" smtClean="0">
                <a:latin typeface="Meiryo UI" panose="020B0604030504040204" pitchFamily="50" charset="-128"/>
                <a:ea typeface="Meiryo UI" panose="020B0604030504040204" pitchFamily="50" charset="-128"/>
              </a:rPr>
              <a:t>N</a:t>
            </a:r>
            <a:endParaRPr kumimoji="1" lang="ja-JP" altLang="en-US" sz="700" dirty="0">
              <a:latin typeface="Meiryo UI" panose="020B0604030504040204" pitchFamily="50" charset="-128"/>
              <a:ea typeface="Meiryo UI" panose="020B0604030504040204" pitchFamily="50" charset="-128"/>
            </a:endParaRPr>
          </a:p>
        </p:txBody>
      </p:sp>
      <p:sp>
        <p:nvSpPr>
          <p:cNvPr id="35" name="正方形/長方形 34"/>
          <p:cNvSpPr/>
          <p:nvPr/>
        </p:nvSpPr>
        <p:spPr>
          <a:xfrm>
            <a:off x="4323821" y="5933995"/>
            <a:ext cx="300567" cy="154862"/>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阪南港海岸</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貝塚</a:t>
            </a:r>
            <a:r>
              <a:rPr kumimoji="1" lang="ja-JP" altLang="en-US" sz="300" dirty="0" smtClean="0">
                <a:latin typeface="Meiryo UI" panose="020B0604030504040204" pitchFamily="50" charset="-128"/>
                <a:ea typeface="Meiryo UI" panose="020B0604030504040204" pitchFamily="50" charset="-128"/>
              </a:rPr>
              <a:t>地区</a:t>
            </a:r>
            <a:endParaRPr kumimoji="1" lang="en-US" altLang="ja-JP" sz="300" dirty="0" smtClean="0">
              <a:latin typeface="Meiryo UI" panose="020B0604030504040204" pitchFamily="50" charset="-128"/>
              <a:ea typeface="Meiryo UI" panose="020B0604030504040204" pitchFamily="50" charset="-128"/>
            </a:endParaRPr>
          </a:p>
        </p:txBody>
      </p:sp>
      <p:sp>
        <p:nvSpPr>
          <p:cNvPr id="36" name="正方形/長方形 35"/>
          <p:cNvSpPr/>
          <p:nvPr/>
        </p:nvSpPr>
        <p:spPr>
          <a:xfrm>
            <a:off x="5997323" y="6056796"/>
            <a:ext cx="322611" cy="163029"/>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堺泉北港海岸</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a:t>
            </a:r>
            <a:r>
              <a:rPr kumimoji="1" lang="ja-JP" altLang="en-US" sz="300" dirty="0" smtClean="0">
                <a:latin typeface="Meiryo UI" panose="020B0604030504040204" pitchFamily="50" charset="-128"/>
                <a:ea typeface="Meiryo UI" panose="020B0604030504040204" pitchFamily="50" charset="-128"/>
              </a:rPr>
              <a:t>泉大津地区</a:t>
            </a:r>
            <a:endParaRPr kumimoji="1" lang="en-US" altLang="ja-JP" sz="300" dirty="0" smtClean="0">
              <a:latin typeface="Meiryo UI" panose="020B0604030504040204" pitchFamily="50" charset="-128"/>
              <a:ea typeface="Meiryo UI" panose="020B0604030504040204" pitchFamily="50" charset="-128"/>
            </a:endParaRPr>
          </a:p>
        </p:txBody>
      </p:sp>
      <p:sp>
        <p:nvSpPr>
          <p:cNvPr id="6" name="フリーフォーム 5"/>
          <p:cNvSpPr/>
          <p:nvPr/>
        </p:nvSpPr>
        <p:spPr>
          <a:xfrm>
            <a:off x="3831590" y="4499610"/>
            <a:ext cx="434340" cy="0"/>
          </a:xfrm>
          <a:custGeom>
            <a:avLst/>
            <a:gdLst>
              <a:gd name="connsiteX0" fmla="*/ 434340 w 434340"/>
              <a:gd name="connsiteY0" fmla="*/ 0 h 0"/>
              <a:gd name="connsiteX1" fmla="*/ 0 w 434340"/>
              <a:gd name="connsiteY1" fmla="*/ 0 h 0"/>
            </a:gdLst>
            <a:ahLst/>
            <a:cxnLst>
              <a:cxn ang="0">
                <a:pos x="connsiteX0" y="connsiteY0"/>
              </a:cxn>
              <a:cxn ang="0">
                <a:pos x="connsiteX1" y="connsiteY1"/>
              </a:cxn>
            </a:cxnLst>
            <a:rect l="l" t="t" r="r" b="b"/>
            <a:pathLst>
              <a:path w="434340">
                <a:moveTo>
                  <a:pt x="434340" y="0"/>
                </a:moveTo>
                <a:lnTo>
                  <a:pt x="0" y="0"/>
                </a:lnTo>
              </a:path>
            </a:pathLst>
          </a:custGeom>
          <a:noFill/>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 name="フリーフォーム 7"/>
          <p:cNvSpPr/>
          <p:nvPr/>
        </p:nvSpPr>
        <p:spPr>
          <a:xfrm>
            <a:off x="3956050" y="4419600"/>
            <a:ext cx="0" cy="160020"/>
          </a:xfrm>
          <a:custGeom>
            <a:avLst/>
            <a:gdLst>
              <a:gd name="connsiteX0" fmla="*/ 0 w 0"/>
              <a:gd name="connsiteY0" fmla="*/ 160020 h 160020"/>
              <a:gd name="connsiteX1" fmla="*/ 0 w 0"/>
              <a:gd name="connsiteY1" fmla="*/ 0 h 160020"/>
            </a:gdLst>
            <a:ahLst/>
            <a:cxnLst>
              <a:cxn ang="0">
                <a:pos x="connsiteX0" y="connsiteY0"/>
              </a:cxn>
              <a:cxn ang="0">
                <a:pos x="connsiteX1" y="connsiteY1"/>
              </a:cxn>
            </a:cxnLst>
            <a:rect l="l" t="t" r="r" b="b"/>
            <a:pathLst>
              <a:path h="160020">
                <a:moveTo>
                  <a:pt x="0" y="160020"/>
                </a:moveTo>
                <a:lnTo>
                  <a:pt x="0" y="0"/>
                </a:lnTo>
              </a:path>
            </a:pathLst>
          </a:custGeom>
          <a:noFill/>
          <a:ln w="19050">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8" name="正方形/長方形 37"/>
          <p:cNvSpPr/>
          <p:nvPr/>
        </p:nvSpPr>
        <p:spPr>
          <a:xfrm rot="5400000">
            <a:off x="3686266" y="4412370"/>
            <a:ext cx="135614" cy="174480"/>
          </a:xfrm>
          <a:prstGeom prst="rect">
            <a:avLst/>
          </a:prstGeom>
          <a:noFill/>
          <a:ln w="9525">
            <a:no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kumimoji="1" lang="en-US" altLang="ja-JP" sz="700" dirty="0">
                <a:latin typeface="Meiryo UI" panose="020B0604030504040204" pitchFamily="50" charset="-128"/>
                <a:ea typeface="Meiryo UI" panose="020B0604030504040204" pitchFamily="50" charset="-128"/>
              </a:rPr>
              <a:t>S</a:t>
            </a:r>
            <a:endParaRPr kumimoji="1" lang="ja-JP" altLang="en-US" sz="700" dirty="0">
              <a:latin typeface="Meiryo UI" panose="020B0604030504040204" pitchFamily="50" charset="-128"/>
              <a:ea typeface="Meiryo UI" panose="020B0604030504040204" pitchFamily="50" charset="-128"/>
            </a:endParaRPr>
          </a:p>
        </p:txBody>
      </p:sp>
      <p:sp>
        <p:nvSpPr>
          <p:cNvPr id="39" name="正方形/長方形 38"/>
          <p:cNvSpPr/>
          <p:nvPr/>
        </p:nvSpPr>
        <p:spPr>
          <a:xfrm>
            <a:off x="4854552" y="5381222"/>
            <a:ext cx="346097" cy="200427"/>
          </a:xfrm>
          <a:prstGeom prst="rect">
            <a:avLst/>
          </a:prstGeom>
          <a:solidFill>
            <a:schemeClr val="bg1"/>
          </a:solidFill>
          <a:ln w="9525">
            <a:solidFill>
              <a:srgbClr val="00B050"/>
            </a:solid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阪南港海岸</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a:t>
            </a:r>
            <a:r>
              <a:rPr kumimoji="1" lang="ja-JP" altLang="en-US" sz="300" dirty="0" smtClean="0">
                <a:latin typeface="Meiryo UI" panose="020B0604030504040204" pitchFamily="50" charset="-128"/>
                <a:ea typeface="Meiryo UI" panose="020B0604030504040204" pitchFamily="50" charset="-128"/>
              </a:rPr>
              <a:t>　岸和田地区</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a:t>
            </a:r>
            <a:r>
              <a:rPr kumimoji="1" lang="ja-JP" altLang="en-US" sz="300" dirty="0" smtClean="0">
                <a:latin typeface="Meiryo UI" panose="020B0604030504040204" pitchFamily="50" charset="-128"/>
                <a:ea typeface="Meiryo UI" panose="020B0604030504040204" pitchFamily="50" charset="-128"/>
              </a:rPr>
              <a:t>（岸和田水門）</a:t>
            </a:r>
            <a:endParaRPr kumimoji="1" lang="ja-JP" altLang="en-US" sz="300" dirty="0">
              <a:latin typeface="Meiryo UI" panose="020B0604030504040204" pitchFamily="50" charset="-128"/>
              <a:ea typeface="Meiryo UI" panose="020B0604030504040204" pitchFamily="50" charset="-128"/>
            </a:endParaRPr>
          </a:p>
        </p:txBody>
      </p:sp>
      <p:sp>
        <p:nvSpPr>
          <p:cNvPr id="40" name="正方形/長方形 39"/>
          <p:cNvSpPr/>
          <p:nvPr/>
        </p:nvSpPr>
        <p:spPr>
          <a:xfrm>
            <a:off x="7888482" y="5740478"/>
            <a:ext cx="317306" cy="153143"/>
          </a:xfrm>
          <a:prstGeom prst="rect">
            <a:avLst/>
          </a:prstGeom>
          <a:solidFill>
            <a:schemeClr val="bg1"/>
          </a:solidFill>
          <a:ln w="9525">
            <a:solidFill>
              <a:srgbClr val="00B050"/>
            </a:solidFill>
            <a:prstDash val="solid"/>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smtClean="0">
                <a:latin typeface="Meiryo UI" panose="020B0604030504040204" pitchFamily="50" charset="-128"/>
                <a:ea typeface="Meiryo UI" panose="020B0604030504040204" pitchFamily="50" charset="-128"/>
              </a:rPr>
              <a:t>　堺泉北港海岸</a:t>
            </a:r>
            <a:endParaRPr kumimoji="1" lang="en-US" altLang="ja-JP" sz="300" dirty="0" smtClean="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a:t>
            </a:r>
            <a:r>
              <a:rPr kumimoji="1" lang="ja-JP" altLang="en-US" sz="300" dirty="0" smtClean="0">
                <a:latin typeface="Meiryo UI" panose="020B0604030504040204" pitchFamily="50" charset="-128"/>
                <a:ea typeface="Meiryo UI" panose="020B0604030504040204" pitchFamily="50" charset="-128"/>
              </a:rPr>
              <a:t>堺旧港地区</a:t>
            </a:r>
            <a:endParaRPr kumimoji="1" lang="en-US" altLang="ja-JP" sz="300" dirty="0" smtClean="0">
              <a:latin typeface="Meiryo UI" panose="020B0604030504040204" pitchFamily="50" charset="-128"/>
              <a:ea typeface="Meiryo UI" panose="020B0604030504040204" pitchFamily="50" charset="-128"/>
            </a:endParaRPr>
          </a:p>
        </p:txBody>
      </p:sp>
      <p:grpSp>
        <p:nvGrpSpPr>
          <p:cNvPr id="10" name="グループ化 9"/>
          <p:cNvGrpSpPr/>
          <p:nvPr/>
        </p:nvGrpSpPr>
        <p:grpSpPr>
          <a:xfrm rot="16200000">
            <a:off x="175508" y="1475147"/>
            <a:ext cx="759732" cy="160020"/>
            <a:chOff x="3819233" y="4572000"/>
            <a:chExt cx="759732" cy="160020"/>
          </a:xfrm>
        </p:grpSpPr>
        <p:sp>
          <p:nvSpPr>
            <p:cNvPr id="41" name="正方形/長方形 40"/>
            <p:cNvSpPr/>
            <p:nvPr/>
          </p:nvSpPr>
          <p:spPr>
            <a:xfrm rot="5400000">
              <a:off x="4423918" y="4564770"/>
              <a:ext cx="135614" cy="174480"/>
            </a:xfrm>
            <a:prstGeom prst="rect">
              <a:avLst/>
            </a:prstGeom>
            <a:noFill/>
            <a:ln w="9525">
              <a:no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kumimoji="1" lang="en-US" altLang="ja-JP" sz="700" dirty="0" smtClean="0">
                  <a:latin typeface="Meiryo UI" panose="020B0604030504040204" pitchFamily="50" charset="-128"/>
                  <a:ea typeface="Meiryo UI" panose="020B0604030504040204" pitchFamily="50" charset="-128"/>
                </a:rPr>
                <a:t>N</a:t>
              </a:r>
              <a:endParaRPr kumimoji="1" lang="ja-JP" altLang="en-US" sz="700" dirty="0">
                <a:latin typeface="Meiryo UI" panose="020B0604030504040204" pitchFamily="50" charset="-128"/>
                <a:ea typeface="Meiryo UI" panose="020B0604030504040204" pitchFamily="50" charset="-128"/>
              </a:endParaRPr>
            </a:p>
          </p:txBody>
        </p:sp>
        <p:sp>
          <p:nvSpPr>
            <p:cNvPr id="42" name="フリーフォーム 41"/>
            <p:cNvSpPr/>
            <p:nvPr/>
          </p:nvSpPr>
          <p:spPr>
            <a:xfrm>
              <a:off x="3983990" y="4652010"/>
              <a:ext cx="434340" cy="0"/>
            </a:xfrm>
            <a:custGeom>
              <a:avLst/>
              <a:gdLst>
                <a:gd name="connsiteX0" fmla="*/ 434340 w 434340"/>
                <a:gd name="connsiteY0" fmla="*/ 0 h 0"/>
                <a:gd name="connsiteX1" fmla="*/ 0 w 434340"/>
                <a:gd name="connsiteY1" fmla="*/ 0 h 0"/>
              </a:gdLst>
              <a:ahLst/>
              <a:cxnLst>
                <a:cxn ang="0">
                  <a:pos x="connsiteX0" y="connsiteY0"/>
                </a:cxn>
                <a:cxn ang="0">
                  <a:pos x="connsiteX1" y="connsiteY1"/>
                </a:cxn>
              </a:cxnLst>
              <a:rect l="l" t="t" r="r" b="b"/>
              <a:pathLst>
                <a:path w="434340">
                  <a:moveTo>
                    <a:pt x="434340" y="0"/>
                  </a:moveTo>
                  <a:lnTo>
                    <a:pt x="0" y="0"/>
                  </a:lnTo>
                </a:path>
              </a:pathLst>
            </a:custGeom>
            <a:noFill/>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4" name="フリーフォーム 43"/>
            <p:cNvSpPr/>
            <p:nvPr/>
          </p:nvSpPr>
          <p:spPr>
            <a:xfrm>
              <a:off x="4108450" y="4572000"/>
              <a:ext cx="0" cy="160020"/>
            </a:xfrm>
            <a:custGeom>
              <a:avLst/>
              <a:gdLst>
                <a:gd name="connsiteX0" fmla="*/ 0 w 0"/>
                <a:gd name="connsiteY0" fmla="*/ 160020 h 160020"/>
                <a:gd name="connsiteX1" fmla="*/ 0 w 0"/>
                <a:gd name="connsiteY1" fmla="*/ 0 h 160020"/>
              </a:gdLst>
              <a:ahLst/>
              <a:cxnLst>
                <a:cxn ang="0">
                  <a:pos x="connsiteX0" y="connsiteY0"/>
                </a:cxn>
                <a:cxn ang="0">
                  <a:pos x="connsiteX1" y="connsiteY1"/>
                </a:cxn>
              </a:cxnLst>
              <a:rect l="l" t="t" r="r" b="b"/>
              <a:pathLst>
                <a:path h="160020">
                  <a:moveTo>
                    <a:pt x="0" y="160020"/>
                  </a:moveTo>
                  <a:lnTo>
                    <a:pt x="0" y="0"/>
                  </a:lnTo>
                </a:path>
              </a:pathLst>
            </a:custGeom>
            <a:noFill/>
            <a:ln w="19050">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5" name="正方形/長方形 54"/>
            <p:cNvSpPr/>
            <p:nvPr/>
          </p:nvSpPr>
          <p:spPr>
            <a:xfrm rot="5400000">
              <a:off x="3838666" y="4564770"/>
              <a:ext cx="135614" cy="174480"/>
            </a:xfrm>
            <a:prstGeom prst="rect">
              <a:avLst/>
            </a:prstGeom>
            <a:noFill/>
            <a:ln w="9525">
              <a:no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kumimoji="1" lang="en-US" altLang="ja-JP" sz="700" dirty="0">
                  <a:latin typeface="Meiryo UI" panose="020B0604030504040204" pitchFamily="50" charset="-128"/>
                  <a:ea typeface="Meiryo UI" panose="020B0604030504040204" pitchFamily="50" charset="-128"/>
                </a:rPr>
                <a:t>S</a:t>
              </a:r>
              <a:endParaRPr kumimoji="1" lang="ja-JP" altLang="en-US" sz="7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110695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64733" y="655375"/>
            <a:ext cx="8674467" cy="608875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Meiryo UI" panose="020B0604030504040204" pitchFamily="50" charset="-128"/>
                <a:ea typeface="Meiryo UI" panose="020B0604030504040204" pitchFamily="50" charset="-128"/>
              </a:rPr>
              <a:t>新</a:t>
            </a:r>
            <a:r>
              <a:rPr kumimoji="1" lang="ja-JP" altLang="en-US" dirty="0">
                <a:latin typeface="Meiryo UI" panose="020B0604030504040204" pitchFamily="50" charset="-128"/>
                <a:ea typeface="Meiryo UI" panose="020B0604030504040204" pitchFamily="50" charset="-128"/>
              </a:rPr>
              <a:t>・大阪府地震</a:t>
            </a:r>
            <a:r>
              <a:rPr kumimoji="1" lang="ja-JP" altLang="en-US" dirty="0" smtClean="0">
                <a:latin typeface="Meiryo UI" panose="020B0604030504040204" pitchFamily="50" charset="-128"/>
                <a:ea typeface="Meiryo UI" panose="020B0604030504040204" pitchFamily="50" charset="-128"/>
              </a:rPr>
              <a:t>防災アクションプランに基づき実施してきた</a:t>
            </a:r>
            <a:r>
              <a:rPr kumimoji="1" lang="ja-JP" altLang="en-US" dirty="0">
                <a:latin typeface="Meiryo UI" panose="020B0604030504040204" pitchFamily="50" charset="-128"/>
                <a:ea typeface="Meiryo UI" panose="020B0604030504040204" pitchFamily="50" charset="-128"/>
              </a:rPr>
              <a:t>施策</a:t>
            </a:r>
          </a:p>
        </p:txBody>
      </p:sp>
      <p:sp>
        <p:nvSpPr>
          <p:cNvPr id="7" name="角丸四角形 6"/>
          <p:cNvSpPr/>
          <p:nvPr/>
        </p:nvSpPr>
        <p:spPr>
          <a:xfrm>
            <a:off x="164733" y="524278"/>
            <a:ext cx="1724660"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latin typeface="Meiryo UI" panose="020B0604030504040204" pitchFamily="50" charset="-128"/>
                <a:ea typeface="Meiryo UI" panose="020B0604030504040204" pitchFamily="50" charset="-128"/>
              </a:rPr>
              <a:t>主</a:t>
            </a:r>
            <a:r>
              <a:rPr kumimoji="1" lang="ja-JP" altLang="en-US" sz="1400" dirty="0" smtClean="0">
                <a:latin typeface="Meiryo UI" panose="020B0604030504040204" pitchFamily="50" charset="-128"/>
                <a:ea typeface="Meiryo UI" panose="020B0604030504040204" pitchFamily="50" charset="-128"/>
              </a:rPr>
              <a:t>なアクションと成果</a:t>
            </a:r>
            <a:endParaRPr kumimoji="1" lang="ja-JP" altLang="en-US" sz="1400" dirty="0">
              <a:latin typeface="Meiryo UI" panose="020B0604030504040204" pitchFamily="50" charset="-128"/>
              <a:ea typeface="Meiryo UI" panose="020B0604030504040204" pitchFamily="50" charset="-128"/>
            </a:endParaRPr>
          </a:p>
        </p:txBody>
      </p:sp>
      <p:sp>
        <p:nvSpPr>
          <p:cNvPr id="16" name="正方形/長方形 15"/>
          <p:cNvSpPr/>
          <p:nvPr/>
        </p:nvSpPr>
        <p:spPr>
          <a:xfrm>
            <a:off x="411201" y="843961"/>
            <a:ext cx="4911877" cy="33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smtClean="0">
                <a:solidFill>
                  <a:schemeClr val="tx1"/>
                </a:solidFill>
                <a:latin typeface="Meiryo UI" panose="020B0604030504040204" pitchFamily="50" charset="-128"/>
                <a:ea typeface="Meiryo UI" panose="020B0604030504040204" pitchFamily="50" charset="-128"/>
              </a:rPr>
              <a:t>①防潮堤の津波浸水対策の推進</a:t>
            </a:r>
            <a:r>
              <a:rPr kumimoji="1" lang="ja-JP" altLang="en-US" sz="1000" dirty="0" smtClean="0">
                <a:solidFill>
                  <a:schemeClr val="tx1"/>
                </a:solidFill>
                <a:latin typeface="Meiryo UI" panose="020B0604030504040204" pitchFamily="50" charset="-128"/>
                <a:ea typeface="Meiryo UI" panose="020B0604030504040204" pitchFamily="50" charset="-128"/>
              </a:rPr>
              <a:t>（アクション１）</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225154" y="3078758"/>
            <a:ext cx="4287848" cy="3240623"/>
          </a:xfrm>
          <a:prstGeom prst="rect">
            <a:avLst/>
          </a:prstGeom>
        </p:spPr>
      </p:pic>
      <p:pic>
        <p:nvPicPr>
          <p:cNvPr id="6" name="図 5"/>
          <p:cNvPicPr>
            <a:picLocks noChangeAspect="1"/>
          </p:cNvPicPr>
          <p:nvPr/>
        </p:nvPicPr>
        <p:blipFill rotWithShape="1">
          <a:blip r:embed="rId3"/>
          <a:srcRect r="4923"/>
          <a:stretch/>
        </p:blipFill>
        <p:spPr>
          <a:xfrm>
            <a:off x="3419736" y="1515145"/>
            <a:ext cx="2641292" cy="1972688"/>
          </a:xfrm>
          <a:prstGeom prst="rect">
            <a:avLst/>
          </a:prstGeom>
        </p:spPr>
      </p:pic>
      <p:pic>
        <p:nvPicPr>
          <p:cNvPr id="8" name="図 7"/>
          <p:cNvPicPr>
            <a:picLocks noChangeAspect="1"/>
          </p:cNvPicPr>
          <p:nvPr/>
        </p:nvPicPr>
        <p:blipFill>
          <a:blip r:embed="rId4"/>
          <a:stretch>
            <a:fillRect/>
          </a:stretch>
        </p:blipFill>
        <p:spPr>
          <a:xfrm>
            <a:off x="6170011" y="1527160"/>
            <a:ext cx="2615302" cy="1960673"/>
          </a:xfrm>
          <a:prstGeom prst="rect">
            <a:avLst/>
          </a:prstGeom>
        </p:spPr>
      </p:pic>
      <p:sp>
        <p:nvSpPr>
          <p:cNvPr id="30" name="正方形/長方形 29"/>
          <p:cNvSpPr/>
          <p:nvPr/>
        </p:nvSpPr>
        <p:spPr>
          <a:xfrm>
            <a:off x="499401" y="3014545"/>
            <a:ext cx="1567846" cy="29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rPr>
              <a:t>防潮堤の対策例</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4089889" y="1220789"/>
            <a:ext cx="1300986" cy="29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対策前</a:t>
            </a:r>
          </a:p>
        </p:txBody>
      </p:sp>
      <p:sp>
        <p:nvSpPr>
          <p:cNvPr id="32" name="正方形/長方形 31"/>
          <p:cNvSpPr/>
          <p:nvPr/>
        </p:nvSpPr>
        <p:spPr>
          <a:xfrm>
            <a:off x="6827169" y="1220789"/>
            <a:ext cx="1300986" cy="29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対策後</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705562" y="1609655"/>
            <a:ext cx="2367662" cy="114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smtClean="0">
                <a:solidFill>
                  <a:schemeClr val="tx1"/>
                </a:solidFill>
                <a:latin typeface="Meiryo UI" panose="020B0604030504040204" pitchFamily="50" charset="-128"/>
                <a:ea typeface="Meiryo UI" panose="020B0604030504040204" pitchFamily="50" charset="-128"/>
              </a:rPr>
              <a:t>防潮堤の基礎部にある液状化層を固化して、変位・沈下をおさえる、液状化対策工などの耐震・液状化対策を実施してきました。</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499401" y="1300218"/>
            <a:ext cx="1691510" cy="29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rPr>
              <a:t>防潮堤の耐震対策</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36" name="角丸四角形 35"/>
          <p:cNvSpPr/>
          <p:nvPr/>
        </p:nvSpPr>
        <p:spPr>
          <a:xfrm>
            <a:off x="3476008" y="4218735"/>
            <a:ext cx="5260451" cy="2071485"/>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二等辺三角形 36"/>
          <p:cNvSpPr/>
          <p:nvPr/>
        </p:nvSpPr>
        <p:spPr>
          <a:xfrm rot="5400000">
            <a:off x="5821300" y="4496840"/>
            <a:ext cx="614676" cy="35819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6307737" y="4429358"/>
            <a:ext cx="2577594" cy="4801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R</a:t>
            </a:r>
            <a:r>
              <a:rPr lang="ja-JP" altLang="en-US" sz="1400" dirty="0" smtClean="0">
                <a:latin typeface="Meiryo UI" panose="020B0604030504040204" pitchFamily="50" charset="-128"/>
                <a:ea typeface="Meiryo UI" panose="020B0604030504040204" pitchFamily="50" charset="-128"/>
              </a:rPr>
              <a:t>４年度末</a:t>
            </a:r>
            <a:endParaRPr lang="en-US" altLang="ja-JP" sz="1400" dirty="0" smtClean="0">
              <a:latin typeface="Meiryo UI" panose="020B0604030504040204" pitchFamily="50" charset="-128"/>
              <a:ea typeface="Meiryo UI" panose="020B0604030504040204" pitchFamily="50" charset="-128"/>
            </a:endParaRPr>
          </a:p>
          <a:p>
            <a:pPr algn="ctr"/>
            <a:r>
              <a:rPr lang="en-US" altLang="ja-JP" b="1" u="sng" dirty="0" smtClean="0">
                <a:solidFill>
                  <a:srgbClr val="FF0000"/>
                </a:solidFill>
                <a:latin typeface="Meiryo UI" panose="020B0604030504040204" pitchFamily="50" charset="-128"/>
                <a:ea typeface="Meiryo UI" panose="020B0604030504040204" pitchFamily="50" charset="-128"/>
              </a:rPr>
              <a:t>33.9㎞</a:t>
            </a:r>
            <a:r>
              <a:rPr lang="ja-JP" altLang="en-US" b="1" u="sng" dirty="0" smtClean="0">
                <a:solidFill>
                  <a:srgbClr val="FF0000"/>
                </a:solidFill>
                <a:latin typeface="Meiryo UI" panose="020B0604030504040204" pitchFamily="50" charset="-128"/>
                <a:ea typeface="Meiryo UI" panose="020B0604030504040204" pitchFamily="50" charset="-128"/>
              </a:rPr>
              <a:t>完了</a:t>
            </a:r>
            <a:endParaRPr lang="en-US" altLang="ja-JP" b="1" u="sng" dirty="0" smtClean="0">
              <a:solidFill>
                <a:srgbClr val="FF0000"/>
              </a:solidFill>
              <a:latin typeface="Meiryo UI" panose="020B0604030504040204" pitchFamily="50" charset="-128"/>
              <a:ea typeface="Meiryo UI" panose="020B0604030504040204" pitchFamily="50" charset="-128"/>
            </a:endParaRPr>
          </a:p>
          <a:p>
            <a:pPr algn="ctr"/>
            <a:r>
              <a:rPr kumimoji="1" lang="ja-JP" altLang="en-US" sz="1200" b="1" u="sng" dirty="0" smtClean="0">
                <a:solidFill>
                  <a:srgbClr val="FF0000"/>
                </a:solidFill>
                <a:latin typeface="Meiryo UI" panose="020B0604030504040204" pitchFamily="50" charset="-128"/>
                <a:ea typeface="Meiryo UI" panose="020B0604030504040204" pitchFamily="50" charset="-128"/>
              </a:rPr>
              <a:t>令和</a:t>
            </a:r>
            <a:r>
              <a:rPr kumimoji="1" lang="en-US" altLang="ja-JP" sz="1200" b="1" u="sng" dirty="0" smtClean="0">
                <a:solidFill>
                  <a:srgbClr val="FF0000"/>
                </a:solidFill>
                <a:latin typeface="Meiryo UI" panose="020B0604030504040204" pitchFamily="50" charset="-128"/>
                <a:ea typeface="Meiryo UI" panose="020B0604030504040204" pitchFamily="50" charset="-128"/>
              </a:rPr>
              <a:t>5</a:t>
            </a:r>
            <a:r>
              <a:rPr kumimoji="1" lang="ja-JP" altLang="en-US" sz="1200" b="1" u="sng" dirty="0" smtClean="0">
                <a:solidFill>
                  <a:srgbClr val="FF0000"/>
                </a:solidFill>
                <a:latin typeface="Meiryo UI" panose="020B0604030504040204" pitchFamily="50" charset="-128"/>
                <a:ea typeface="Meiryo UI" panose="020B0604030504040204" pitchFamily="50" charset="-128"/>
              </a:rPr>
              <a:t>年度末全延長完了予定</a:t>
            </a:r>
            <a:endParaRPr kumimoji="1" lang="ja-JP" altLang="en-US" sz="1200" b="1" u="sng" dirty="0">
              <a:solidFill>
                <a:srgbClr val="FF0000"/>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3379791" y="4305080"/>
            <a:ext cx="2658457" cy="7437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液状化対策を要する防潮堤</a:t>
            </a:r>
            <a:endParaRPr lang="en-US" altLang="ja-JP" sz="1400" dirty="0" smtClean="0">
              <a:latin typeface="Meiryo UI" panose="020B0604030504040204" pitchFamily="50" charset="-128"/>
              <a:ea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rPr>
              <a:t>３４．０㎞</a:t>
            </a:r>
            <a:endParaRPr kumimoji="1" lang="ja-JP" altLang="en-US" sz="1400" baseline="30000" dirty="0">
              <a:latin typeface="Meiryo UI" panose="020B0604030504040204" pitchFamily="50" charset="-128"/>
              <a:ea typeface="Meiryo UI" panose="020B0604030504040204" pitchFamily="50" charset="-128"/>
            </a:endParaRPr>
          </a:p>
        </p:txBody>
      </p:sp>
      <p:sp>
        <p:nvSpPr>
          <p:cNvPr id="40" name="正方形/長方形 39"/>
          <p:cNvSpPr/>
          <p:nvPr/>
        </p:nvSpPr>
        <p:spPr>
          <a:xfrm>
            <a:off x="4180531" y="5149905"/>
            <a:ext cx="1724343" cy="6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内訳</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　河川　</a:t>
            </a:r>
            <a:r>
              <a:rPr kumimoji="1" lang="en-US" altLang="ja-JP" sz="1200" dirty="0" smtClean="0">
                <a:solidFill>
                  <a:schemeClr val="tx1"/>
                </a:solidFill>
                <a:latin typeface="Meiryo UI" panose="020B0604030504040204" pitchFamily="50" charset="-128"/>
                <a:ea typeface="Meiryo UI" panose="020B0604030504040204" pitchFamily="50" charset="-128"/>
              </a:rPr>
              <a:t>26.8km</a:t>
            </a: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海岸　　</a:t>
            </a:r>
            <a:r>
              <a:rPr kumimoji="1" lang="en-US" altLang="ja-JP" sz="1200" dirty="0" smtClean="0">
                <a:solidFill>
                  <a:schemeClr val="tx1"/>
                </a:solidFill>
                <a:latin typeface="Meiryo UI" panose="020B0604030504040204" pitchFamily="50" charset="-128"/>
                <a:ea typeface="Meiryo UI" panose="020B0604030504040204" pitchFamily="50" charset="-128"/>
              </a:rPr>
              <a:t>7.2km</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7012116" y="5153104"/>
            <a:ext cx="1724343" cy="6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内訳</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　河川　</a:t>
            </a:r>
            <a:r>
              <a:rPr kumimoji="1" lang="en-US" altLang="ja-JP" sz="1200" dirty="0" smtClean="0">
                <a:solidFill>
                  <a:schemeClr val="tx1"/>
                </a:solidFill>
                <a:latin typeface="Meiryo UI" panose="020B0604030504040204" pitchFamily="50" charset="-128"/>
                <a:ea typeface="Meiryo UI" panose="020B0604030504040204" pitchFamily="50" charset="-128"/>
              </a:rPr>
              <a:t>26.7km</a:t>
            </a: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海岸　　</a:t>
            </a:r>
            <a:r>
              <a:rPr kumimoji="1" lang="en-US" altLang="ja-JP" sz="1200" dirty="0" smtClean="0">
                <a:solidFill>
                  <a:schemeClr val="tx1"/>
                </a:solidFill>
                <a:latin typeface="Meiryo UI" panose="020B0604030504040204" pitchFamily="50" charset="-128"/>
                <a:ea typeface="Meiryo UI" panose="020B0604030504040204" pitchFamily="50" charset="-128"/>
              </a:rPr>
              <a:t>7.2km</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3" name="大かっこ 12"/>
          <p:cNvSpPr/>
          <p:nvPr/>
        </p:nvSpPr>
        <p:spPr>
          <a:xfrm>
            <a:off x="4027717" y="5149905"/>
            <a:ext cx="1562100" cy="74901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2" name="大かっこ 41"/>
          <p:cNvSpPr/>
          <p:nvPr/>
        </p:nvSpPr>
        <p:spPr>
          <a:xfrm>
            <a:off x="6891858" y="5153104"/>
            <a:ext cx="1562100" cy="74901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8" name="正方形/長方形 27"/>
          <p:cNvSpPr/>
          <p:nvPr/>
        </p:nvSpPr>
        <p:spPr>
          <a:xfrm>
            <a:off x="5951132" y="6449491"/>
            <a:ext cx="2834181" cy="261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大阪府都市整備部　地震防災アクションプログラムより</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29"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6978650" y="64928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7</a:t>
            </a:fld>
            <a:endParaRPr lang="ja-JP" altLang="en-US" sz="1600" dirty="0">
              <a:solidFill>
                <a:schemeClr val="tx1"/>
              </a:solidFill>
            </a:endParaRPr>
          </a:p>
        </p:txBody>
      </p:sp>
      <p:sp>
        <p:nvSpPr>
          <p:cNvPr id="43" name="正方形/長方形 42"/>
          <p:cNvSpPr/>
          <p:nvPr/>
        </p:nvSpPr>
        <p:spPr>
          <a:xfrm>
            <a:off x="645905" y="4652002"/>
            <a:ext cx="885715" cy="427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00" dirty="0" smtClean="0">
                <a:solidFill>
                  <a:schemeClr val="tx1"/>
                </a:solidFill>
                <a:latin typeface="Meiryo UI" panose="020B0604030504040204" pitchFamily="50" charset="-128"/>
                <a:ea typeface="Meiryo UI" panose="020B0604030504040204" pitchFamily="50" charset="-128"/>
              </a:rPr>
              <a:t>液状化層の</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地盤改良</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2" name="フリーフォーム 1"/>
          <p:cNvSpPr/>
          <p:nvPr/>
        </p:nvSpPr>
        <p:spPr>
          <a:xfrm>
            <a:off x="586740" y="4381500"/>
            <a:ext cx="1508760" cy="624840"/>
          </a:xfrm>
          <a:custGeom>
            <a:avLst/>
            <a:gdLst>
              <a:gd name="connsiteX0" fmla="*/ 1508760 w 1508760"/>
              <a:gd name="connsiteY0" fmla="*/ 0 h 624840"/>
              <a:gd name="connsiteX1" fmla="*/ 1196340 w 1508760"/>
              <a:gd name="connsiteY1" fmla="*/ 624840 h 624840"/>
              <a:gd name="connsiteX2" fmla="*/ 0 w 1508760"/>
              <a:gd name="connsiteY2" fmla="*/ 624840 h 624840"/>
            </a:gdLst>
            <a:ahLst/>
            <a:cxnLst>
              <a:cxn ang="0">
                <a:pos x="connsiteX0" y="connsiteY0"/>
              </a:cxn>
              <a:cxn ang="0">
                <a:pos x="connsiteX1" y="connsiteY1"/>
              </a:cxn>
              <a:cxn ang="0">
                <a:pos x="connsiteX2" y="connsiteY2"/>
              </a:cxn>
            </a:cxnLst>
            <a:rect l="l" t="t" r="r" b="b"/>
            <a:pathLst>
              <a:path w="1508760" h="624840">
                <a:moveTo>
                  <a:pt x="1508760" y="0"/>
                </a:moveTo>
                <a:lnTo>
                  <a:pt x="1196340" y="624840"/>
                </a:lnTo>
                <a:lnTo>
                  <a:pt x="0" y="624840"/>
                </a:lnTo>
              </a:path>
            </a:pathLst>
          </a:custGeom>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4" name="正方形/長方形 43"/>
          <p:cNvSpPr/>
          <p:nvPr/>
        </p:nvSpPr>
        <p:spPr>
          <a:xfrm>
            <a:off x="2123523" y="5104689"/>
            <a:ext cx="1063843" cy="427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1000" dirty="0" smtClean="0">
                <a:solidFill>
                  <a:schemeClr val="tx1"/>
                </a:solidFill>
                <a:latin typeface="Meiryo UI" panose="020B0604030504040204" pitchFamily="50" charset="-128"/>
                <a:ea typeface="Meiryo UI" panose="020B0604030504040204" pitchFamily="50" charset="-128"/>
              </a:rPr>
              <a:t>鋼矢板打設</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5" name="フリーフォーム 4"/>
          <p:cNvSpPr/>
          <p:nvPr/>
        </p:nvSpPr>
        <p:spPr>
          <a:xfrm>
            <a:off x="2049780" y="5494020"/>
            <a:ext cx="1074420" cy="0"/>
          </a:xfrm>
          <a:custGeom>
            <a:avLst/>
            <a:gdLst>
              <a:gd name="connsiteX0" fmla="*/ 0 w 1074420"/>
              <a:gd name="connsiteY0" fmla="*/ 0 h 0"/>
              <a:gd name="connsiteX1" fmla="*/ 1074420 w 1074420"/>
              <a:gd name="connsiteY1" fmla="*/ 0 h 0"/>
            </a:gdLst>
            <a:ahLst/>
            <a:cxnLst>
              <a:cxn ang="0">
                <a:pos x="connsiteX0" y="connsiteY0"/>
              </a:cxn>
              <a:cxn ang="0">
                <a:pos x="connsiteX1" y="connsiteY1"/>
              </a:cxn>
            </a:cxnLst>
            <a:rect l="l" t="t" r="r" b="b"/>
            <a:pathLst>
              <a:path w="1074420">
                <a:moveTo>
                  <a:pt x="0" y="0"/>
                </a:moveTo>
                <a:lnTo>
                  <a:pt x="1074420" y="0"/>
                </a:lnTo>
              </a:path>
            </a:pathLst>
          </a:custGeom>
          <a:noFill/>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912303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52400" y="487680"/>
            <a:ext cx="8884920" cy="630935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144000" cy="425003"/>
          </a:xfrm>
          <a:prstGeom prst="rect">
            <a:avLst/>
          </a:prstGeom>
          <a:gradFill>
            <a:gsLst>
              <a:gs pos="0">
                <a:schemeClr val="accent1">
                  <a:lumMod val="5000"/>
                  <a:lumOff val="95000"/>
                </a:schemeClr>
              </a:gs>
              <a:gs pos="75000">
                <a:srgbClr val="0000CC"/>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Meiryo UI" panose="020B0604030504040204" pitchFamily="50" charset="-128"/>
                <a:ea typeface="Meiryo UI" panose="020B0604030504040204" pitchFamily="50" charset="-128"/>
              </a:rPr>
              <a:t>新</a:t>
            </a:r>
            <a:r>
              <a:rPr kumimoji="1" lang="ja-JP" altLang="en-US" dirty="0">
                <a:latin typeface="Meiryo UI" panose="020B0604030504040204" pitchFamily="50" charset="-128"/>
                <a:ea typeface="Meiryo UI" panose="020B0604030504040204" pitchFamily="50" charset="-128"/>
              </a:rPr>
              <a:t>・大阪府地震</a:t>
            </a:r>
            <a:r>
              <a:rPr kumimoji="1" lang="ja-JP" altLang="en-US" dirty="0" smtClean="0">
                <a:latin typeface="Meiryo UI" panose="020B0604030504040204" pitchFamily="50" charset="-128"/>
                <a:ea typeface="Meiryo UI" panose="020B0604030504040204" pitchFamily="50" charset="-128"/>
              </a:rPr>
              <a:t>防災アクションプランに基づき実施してきた</a:t>
            </a:r>
            <a:r>
              <a:rPr kumimoji="1" lang="ja-JP" altLang="en-US" dirty="0">
                <a:latin typeface="Meiryo UI" panose="020B0604030504040204" pitchFamily="50" charset="-128"/>
                <a:ea typeface="Meiryo UI" panose="020B0604030504040204" pitchFamily="50" charset="-128"/>
              </a:rPr>
              <a:t>施策</a:t>
            </a:r>
          </a:p>
        </p:txBody>
      </p:sp>
      <p:sp>
        <p:nvSpPr>
          <p:cNvPr id="7" name="角丸四角形 6"/>
          <p:cNvSpPr/>
          <p:nvPr/>
        </p:nvSpPr>
        <p:spPr>
          <a:xfrm>
            <a:off x="64194" y="463318"/>
            <a:ext cx="1724660" cy="2228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latin typeface="Meiryo UI" panose="020B0604030504040204" pitchFamily="50" charset="-128"/>
                <a:ea typeface="Meiryo UI" panose="020B0604030504040204" pitchFamily="50" charset="-128"/>
              </a:rPr>
              <a:t>主</a:t>
            </a:r>
            <a:r>
              <a:rPr kumimoji="1" lang="ja-JP" altLang="en-US" sz="1400" dirty="0" smtClean="0">
                <a:latin typeface="Meiryo UI" panose="020B0604030504040204" pitchFamily="50" charset="-128"/>
                <a:ea typeface="Meiryo UI" panose="020B0604030504040204" pitchFamily="50" charset="-128"/>
              </a:rPr>
              <a:t>なアクションと成果</a:t>
            </a:r>
            <a:endParaRPr kumimoji="1" lang="ja-JP" altLang="en-US" sz="1400" dirty="0">
              <a:latin typeface="Meiryo UI" panose="020B0604030504040204" pitchFamily="50" charset="-128"/>
              <a:ea typeface="Meiryo UI" panose="020B0604030504040204" pitchFamily="50" charset="-128"/>
            </a:endParaRPr>
          </a:p>
        </p:txBody>
      </p:sp>
      <p:sp>
        <p:nvSpPr>
          <p:cNvPr id="16" name="正方形/長方形 15"/>
          <p:cNvSpPr/>
          <p:nvPr/>
        </p:nvSpPr>
        <p:spPr>
          <a:xfrm>
            <a:off x="205706" y="722620"/>
            <a:ext cx="3585244" cy="33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latin typeface="Meiryo UI" panose="020B0604030504040204" pitchFamily="50" charset="-128"/>
                <a:ea typeface="Meiryo UI" panose="020B0604030504040204" pitchFamily="50" charset="-128"/>
              </a:rPr>
              <a:t>②</a:t>
            </a:r>
            <a:r>
              <a:rPr kumimoji="1" lang="ja-JP" altLang="en-US" sz="1400" dirty="0" smtClean="0">
                <a:solidFill>
                  <a:schemeClr val="tx1"/>
                </a:solidFill>
                <a:latin typeface="Meiryo UI" panose="020B0604030504040204" pitchFamily="50" charset="-128"/>
                <a:ea typeface="Meiryo UI" panose="020B0604030504040204" pitchFamily="50" charset="-128"/>
              </a:rPr>
              <a:t>水門の耐震化等の推進</a:t>
            </a:r>
            <a:r>
              <a:rPr kumimoji="1" lang="ja-JP" altLang="en-US" sz="1000" dirty="0" smtClean="0">
                <a:solidFill>
                  <a:schemeClr val="tx1"/>
                </a:solidFill>
                <a:latin typeface="Meiryo UI" panose="020B0604030504040204" pitchFamily="50" charset="-128"/>
                <a:ea typeface="Meiryo UI" panose="020B0604030504040204" pitchFamily="50" charset="-128"/>
              </a:rPr>
              <a:t>（アクション２）</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516881" y="977407"/>
            <a:ext cx="7939023" cy="689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a:solidFill>
                  <a:schemeClr val="tx1"/>
                </a:solidFill>
                <a:latin typeface="Meiryo UI" panose="020B0604030504040204" pitchFamily="50" charset="-128"/>
                <a:ea typeface="Meiryo UI" panose="020B0604030504040204" pitchFamily="50" charset="-128"/>
              </a:rPr>
              <a:t>地震発生後に、津波を防御する水門機能を確保するため、先行取組みとして、平成</a:t>
            </a:r>
            <a:r>
              <a:rPr kumimoji="1" lang="en-US" altLang="ja-JP" sz="1200" dirty="0">
                <a:solidFill>
                  <a:schemeClr val="tx1"/>
                </a:solidFill>
                <a:latin typeface="Meiryo UI" panose="020B0604030504040204" pitchFamily="50" charset="-128"/>
                <a:ea typeface="Meiryo UI" panose="020B0604030504040204" pitchFamily="50" charset="-128"/>
              </a:rPr>
              <a:t>26</a:t>
            </a:r>
            <a:r>
              <a:rPr kumimoji="1" lang="ja-JP" altLang="en-US" sz="1200" dirty="0">
                <a:solidFill>
                  <a:schemeClr val="tx1"/>
                </a:solidFill>
                <a:latin typeface="Meiryo UI" panose="020B0604030504040204" pitchFamily="50" charset="-128"/>
                <a:ea typeface="Meiryo UI" panose="020B0604030504040204" pitchFamily="50" charset="-128"/>
              </a:rPr>
              <a:t>年度から三大水門を始めとする水門の耐震補強工事や、遠隔自動操作化などの水門の高度化を実施しており、必要な対策を計画的に推進する</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三大水門（安治川水門・尻無川水門・木津川水門）の更新について検討を進める。</a:t>
            </a:r>
          </a:p>
        </p:txBody>
      </p:sp>
      <p:graphicFrame>
        <p:nvGraphicFramePr>
          <p:cNvPr id="85" name="表 84"/>
          <p:cNvGraphicFramePr>
            <a:graphicFrameLocks noGrp="1"/>
          </p:cNvGraphicFramePr>
          <p:nvPr>
            <p:extLst>
              <p:ext uri="{D42A27DB-BD31-4B8C-83A1-F6EECF244321}">
                <p14:modId xmlns:p14="http://schemas.microsoft.com/office/powerpoint/2010/main" val="2341593422"/>
              </p:ext>
            </p:extLst>
          </p:nvPr>
        </p:nvGraphicFramePr>
        <p:xfrm>
          <a:off x="265023" y="1835357"/>
          <a:ext cx="4129047" cy="4053840"/>
        </p:xfrm>
        <a:graphic>
          <a:graphicData uri="http://schemas.openxmlformats.org/drawingml/2006/table">
            <a:tbl>
              <a:tblPr firstRow="1" bandRow="1">
                <a:tableStyleId>{5C22544A-7EE6-4342-B048-85BDC9FD1C3A}</a:tableStyleId>
              </a:tblPr>
              <a:tblGrid>
                <a:gridCol w="1241743">
                  <a:extLst>
                    <a:ext uri="{9D8B030D-6E8A-4147-A177-3AD203B41FA5}">
                      <a16:colId xmlns:a16="http://schemas.microsoft.com/office/drawing/2014/main" val="925165510"/>
                    </a:ext>
                  </a:extLst>
                </a:gridCol>
                <a:gridCol w="721826">
                  <a:extLst>
                    <a:ext uri="{9D8B030D-6E8A-4147-A177-3AD203B41FA5}">
                      <a16:colId xmlns:a16="http://schemas.microsoft.com/office/drawing/2014/main" val="1094894187"/>
                    </a:ext>
                  </a:extLst>
                </a:gridCol>
                <a:gridCol w="721826">
                  <a:extLst>
                    <a:ext uri="{9D8B030D-6E8A-4147-A177-3AD203B41FA5}">
                      <a16:colId xmlns:a16="http://schemas.microsoft.com/office/drawing/2014/main" val="2632927894"/>
                    </a:ext>
                  </a:extLst>
                </a:gridCol>
                <a:gridCol w="721826">
                  <a:extLst>
                    <a:ext uri="{9D8B030D-6E8A-4147-A177-3AD203B41FA5}">
                      <a16:colId xmlns:a16="http://schemas.microsoft.com/office/drawing/2014/main" val="748652135"/>
                    </a:ext>
                  </a:extLst>
                </a:gridCol>
                <a:gridCol w="721826">
                  <a:extLst>
                    <a:ext uri="{9D8B030D-6E8A-4147-A177-3AD203B41FA5}">
                      <a16:colId xmlns:a16="http://schemas.microsoft.com/office/drawing/2014/main" val="1261234870"/>
                    </a:ext>
                  </a:extLst>
                </a:gridCol>
              </a:tblGrid>
              <a:tr h="0">
                <a:tc>
                  <a:txBody>
                    <a:bodyPr/>
                    <a:lstStyle/>
                    <a:p>
                      <a:pPr algn="ctr"/>
                      <a:r>
                        <a:rPr kumimoji="1" lang="ja-JP" altLang="en-US" sz="1000" b="0" dirty="0" smtClean="0">
                          <a:latin typeface="Meiryo UI" panose="020B0604030504040204" pitchFamily="50" charset="-128"/>
                          <a:ea typeface="Meiryo UI" panose="020B0604030504040204" pitchFamily="50" charset="-128"/>
                        </a:rPr>
                        <a:t>施設名</a:t>
                      </a:r>
                      <a:endParaRPr kumimoji="1" lang="ja-JP" altLang="en-US" sz="1000" b="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b="0" dirty="0" smtClean="0">
                          <a:latin typeface="Meiryo UI" panose="020B0604030504040204" pitchFamily="50" charset="-128"/>
                          <a:ea typeface="Meiryo UI" panose="020B0604030504040204" pitchFamily="50" charset="-128"/>
                        </a:rPr>
                        <a:t>耐震</a:t>
                      </a:r>
                      <a:endParaRPr kumimoji="1" lang="ja-JP" altLang="en-US" sz="1000" b="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b="0" dirty="0" smtClean="0">
                          <a:latin typeface="Meiryo UI" panose="020B0604030504040204" pitchFamily="50" charset="-128"/>
                          <a:ea typeface="Meiryo UI" panose="020B0604030504040204" pitchFamily="50" charset="-128"/>
                        </a:rPr>
                        <a:t>水門遠隔</a:t>
                      </a:r>
                      <a:endParaRPr kumimoji="1" lang="en-US" altLang="ja-JP" sz="1000" b="0" dirty="0" smtClean="0">
                        <a:latin typeface="Meiryo UI" panose="020B0604030504040204" pitchFamily="50" charset="-128"/>
                        <a:ea typeface="Meiryo UI" panose="020B0604030504040204" pitchFamily="50" charset="-128"/>
                      </a:endParaRPr>
                    </a:p>
                    <a:p>
                      <a:pPr algn="ctr"/>
                      <a:r>
                        <a:rPr kumimoji="1" lang="ja-JP" altLang="en-US" sz="1000" b="0" dirty="0" smtClean="0">
                          <a:latin typeface="Meiryo UI" panose="020B0604030504040204" pitchFamily="50" charset="-128"/>
                          <a:ea typeface="Meiryo UI" panose="020B0604030504040204" pitchFamily="50" charset="-128"/>
                        </a:rPr>
                        <a:t>操作化</a:t>
                      </a:r>
                      <a:endParaRPr kumimoji="1" lang="ja-JP" altLang="en-US" sz="1000" b="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b="0" dirty="0" smtClean="0">
                          <a:latin typeface="Meiryo UI" panose="020B0604030504040204" pitchFamily="50" charset="-128"/>
                          <a:ea typeface="Meiryo UI" panose="020B0604030504040204" pitchFamily="50" charset="-128"/>
                        </a:rPr>
                        <a:t>水門</a:t>
                      </a:r>
                      <a:endParaRPr kumimoji="1" lang="en-US" altLang="ja-JP" sz="1000" b="0" dirty="0" smtClean="0">
                        <a:latin typeface="Meiryo UI" panose="020B0604030504040204" pitchFamily="50" charset="-128"/>
                        <a:ea typeface="Meiryo UI" panose="020B0604030504040204" pitchFamily="50" charset="-128"/>
                      </a:endParaRPr>
                    </a:p>
                    <a:p>
                      <a:pPr algn="ctr"/>
                      <a:r>
                        <a:rPr kumimoji="1" lang="ja-JP" altLang="en-US" sz="1000" b="0" dirty="0" smtClean="0">
                          <a:latin typeface="Meiryo UI" panose="020B0604030504040204" pitchFamily="50" charset="-128"/>
                          <a:ea typeface="Meiryo UI" panose="020B0604030504040204" pitchFamily="50" charset="-128"/>
                        </a:rPr>
                        <a:t>自動化</a:t>
                      </a:r>
                      <a:endParaRPr kumimoji="1" lang="ja-JP" altLang="en-US" sz="1000" b="0" dirty="0">
                        <a:latin typeface="Meiryo UI" panose="020B0604030504040204" pitchFamily="50" charset="-128"/>
                        <a:ea typeface="Meiryo UI" panose="020B0604030504040204" pitchFamily="50" charset="-128"/>
                      </a:endParaRPr>
                    </a:p>
                  </a:txBody>
                  <a:tcPr anchor="ctr">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水門</a:t>
                      </a:r>
                      <a:endParaRPr kumimoji="1" lang="en-US" altLang="ja-JP" sz="1000" b="0" dirty="0" smtClean="0">
                        <a:latin typeface="Meiryo UI" panose="020B0604030504040204" pitchFamily="50" charset="-128"/>
                        <a:ea typeface="Meiryo UI" panose="020B0604030504040204" pitchFamily="50" charset="-128"/>
                      </a:endParaRPr>
                    </a:p>
                    <a:p>
                      <a:pPr algn="ctr"/>
                      <a:r>
                        <a:rPr kumimoji="1" lang="ja-JP" altLang="en-US" sz="1000" b="0" dirty="0" smtClean="0">
                          <a:latin typeface="Meiryo UI" panose="020B0604030504040204" pitchFamily="50" charset="-128"/>
                          <a:ea typeface="Meiryo UI" panose="020B0604030504040204" pitchFamily="50" charset="-128"/>
                        </a:rPr>
                        <a:t>対津波</a:t>
                      </a:r>
                      <a:endParaRPr kumimoji="1" lang="ja-JP" altLang="en-US" sz="1000" b="0" dirty="0">
                        <a:latin typeface="Meiryo UI" panose="020B0604030504040204" pitchFamily="50" charset="-128"/>
                        <a:ea typeface="Meiryo UI" panose="020B0604030504040204" pitchFamily="50" charset="-128"/>
                      </a:endParaRPr>
                    </a:p>
                  </a:txBody>
                  <a:tcPr anchor="ct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103374586"/>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安治川水門</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済</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731459650"/>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尻無川水門</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済</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970350559"/>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木津川水門</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lnT w="28575" cap="flat" cmpd="sng" algn="ctr">
                      <a:solidFill>
                        <a:srgbClr val="FF0000"/>
                      </a:solidFill>
                      <a:prstDash val="solid"/>
                      <a:round/>
                      <a:headEnd type="none" w="med" len="med"/>
                      <a:tailEnd type="none" w="med" len="med"/>
                    </a:lnT>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済</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187708773"/>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出来島水門</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済</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2047517592"/>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正蓮寺川水門</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済</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579058422"/>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六軒家川水門</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lnT w="28575" cap="flat" cmpd="sng" algn="ctr">
                      <a:solidFill>
                        <a:srgbClr val="FF0000"/>
                      </a:solidFill>
                      <a:prstDash val="solid"/>
                      <a:round/>
                      <a:headEnd type="none" w="med" len="med"/>
                      <a:tailEnd type="none" w="med" len="med"/>
                    </a:lnT>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済</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2241441210"/>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三軒家水門</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済</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2562932191"/>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城北大川口水門</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済</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lnT w="28575" cap="flat" cmpd="sng" algn="ctr">
                      <a:solidFill>
                        <a:srgbClr val="FF0000"/>
                      </a:solidFill>
                      <a:prstDash val="solid"/>
                      <a:round/>
                      <a:headEnd type="none" w="med" len="med"/>
                      <a:tailEnd type="none" w="med" len="med"/>
                    </a:lnT>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209439581"/>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城北寝屋川口水門</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en-US" altLang="ja-JP" sz="1000" b="0" dirty="0" smtClean="0">
                          <a:solidFill>
                            <a:srgbClr val="FF0000"/>
                          </a:solidFill>
                          <a:latin typeface="Meiryo UI" panose="020B0604030504040204" pitchFamily="50" charset="-128"/>
                          <a:ea typeface="Meiryo UI" panose="020B0604030504040204" pitchFamily="50" charset="-128"/>
                        </a:rPr>
                        <a:t>R5</a:t>
                      </a:r>
                      <a:r>
                        <a:rPr kumimoji="1" lang="ja-JP" altLang="en-US" sz="1000" b="0" dirty="0" smtClean="0">
                          <a:solidFill>
                            <a:srgbClr val="FF0000"/>
                          </a:solidFill>
                          <a:latin typeface="Meiryo UI" panose="020B0604030504040204" pitchFamily="50" charset="-128"/>
                          <a:ea typeface="Meiryo UI" panose="020B0604030504040204" pitchFamily="50" charset="-128"/>
                        </a:rPr>
                        <a:t>完了</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済</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661191713"/>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旧猪名川水門</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938152601"/>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芦田川水門</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済</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10483681"/>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王子川水門</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不要</a:t>
                      </a:r>
                      <a:endParaRPr kumimoji="1" lang="ja-JP" altLang="en-US" sz="1000" b="0" dirty="0">
                        <a:latin typeface="Meiryo UI" panose="020B0604030504040204" pitchFamily="50" charset="-128"/>
                        <a:ea typeface="Meiryo UI" panose="020B0604030504040204" pitchFamily="50" charset="-128"/>
                      </a:endParaRPr>
                    </a:p>
                  </a:txBody>
                  <a:tcP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済</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000605034"/>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旧猪名川排水機場</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989011755"/>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芦田川排水機場</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0400155"/>
                  </a:ext>
                </a:extLst>
              </a:tr>
              <a:tr h="0">
                <a:tc>
                  <a:txBody>
                    <a:bodyPr/>
                    <a:lstStyle/>
                    <a:p>
                      <a:r>
                        <a:rPr kumimoji="1" lang="ja-JP" altLang="en-US" sz="1000" b="0" dirty="0" smtClean="0">
                          <a:latin typeface="Meiryo UI" panose="020B0604030504040204" pitchFamily="50" charset="-128"/>
                          <a:ea typeface="Meiryo UI" panose="020B0604030504040204" pitchFamily="50" charset="-128"/>
                        </a:rPr>
                        <a:t>王子川排水機場</a:t>
                      </a:r>
                      <a:endParaRPr kumimoji="1" lang="ja-JP" altLang="en-US" sz="1000" b="0" dirty="0">
                        <a:latin typeface="Meiryo UI" panose="020B0604030504040204" pitchFamily="50" charset="-128"/>
                        <a:ea typeface="Meiryo UI" panose="020B0604030504040204" pitchFamily="50" charset="-128"/>
                      </a:endParaRP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smtClean="0">
                          <a:solidFill>
                            <a:srgbClr val="FF0000"/>
                          </a:solidFill>
                          <a:latin typeface="Meiryo UI" panose="020B0604030504040204" pitchFamily="50" charset="-128"/>
                          <a:ea typeface="Meiryo UI" panose="020B0604030504040204" pitchFamily="50" charset="-128"/>
                        </a:rPr>
                        <a:t>済</a:t>
                      </a: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lnL w="28575" cap="flat" cmpd="sng" algn="ctr">
                      <a:solidFill>
                        <a:srgbClr val="FF0000"/>
                      </a:solidFill>
                      <a:prstDash val="solid"/>
                      <a:round/>
                      <a:headEnd type="none" w="med" len="med"/>
                      <a:tailEnd type="none" w="med" len="med"/>
                    </a:lnL>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rPr>
                        <a:t>－</a:t>
                      </a:r>
                      <a:endParaRPr kumimoji="1" lang="ja-JP" altLang="en-US" sz="10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56376461"/>
                  </a:ext>
                </a:extLst>
              </a:tr>
            </a:tbl>
          </a:graphicData>
        </a:graphic>
      </p:graphicFrame>
      <p:pic>
        <p:nvPicPr>
          <p:cNvPr id="86" name="図 85"/>
          <p:cNvPicPr>
            <a:picLocks noChangeAspect="1"/>
          </p:cNvPicPr>
          <p:nvPr/>
        </p:nvPicPr>
        <p:blipFill rotWithShape="1">
          <a:blip r:embed="rId2"/>
          <a:srcRect l="1076" t="745" r="1743" b="20914"/>
          <a:stretch/>
        </p:blipFill>
        <p:spPr>
          <a:xfrm>
            <a:off x="4686299" y="1743075"/>
            <a:ext cx="4076701" cy="4714875"/>
          </a:xfrm>
          <a:prstGeom prst="rect">
            <a:avLst/>
          </a:prstGeom>
          <a:ln>
            <a:solidFill>
              <a:schemeClr val="tx1"/>
            </a:solidFill>
          </a:ln>
        </p:spPr>
      </p:pic>
      <p:sp>
        <p:nvSpPr>
          <p:cNvPr id="87" name="フリーフォーム 86"/>
          <p:cNvSpPr/>
          <p:nvPr/>
        </p:nvSpPr>
        <p:spPr>
          <a:xfrm flipH="1" flipV="1">
            <a:off x="7668199" y="3270098"/>
            <a:ext cx="922662" cy="110371"/>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7862024" y="3227675"/>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安治川水門</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89" name="フリーフォーム 88"/>
          <p:cNvSpPr/>
          <p:nvPr/>
        </p:nvSpPr>
        <p:spPr>
          <a:xfrm>
            <a:off x="6681099" y="3358239"/>
            <a:ext cx="1029965" cy="129359"/>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p:cNvSpPr/>
          <p:nvPr/>
        </p:nvSpPr>
        <p:spPr>
          <a:xfrm>
            <a:off x="6585264" y="3185227"/>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eiryo UI" panose="020B0604030504040204" pitchFamily="50" charset="-128"/>
                <a:ea typeface="Meiryo UI" panose="020B0604030504040204" pitchFamily="50" charset="-128"/>
              </a:rPr>
              <a:t>尻無</a:t>
            </a:r>
            <a:r>
              <a:rPr kumimoji="1" lang="ja-JP" altLang="en-US" sz="800" dirty="0" smtClean="0">
                <a:solidFill>
                  <a:schemeClr val="tx1"/>
                </a:solidFill>
                <a:latin typeface="Meiryo UI" panose="020B0604030504040204" pitchFamily="50" charset="-128"/>
                <a:ea typeface="Meiryo UI" panose="020B0604030504040204" pitchFamily="50" charset="-128"/>
              </a:rPr>
              <a:t>川水門</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91" name="フリーフォーム 90"/>
          <p:cNvSpPr/>
          <p:nvPr/>
        </p:nvSpPr>
        <p:spPr>
          <a:xfrm flipV="1">
            <a:off x="6805712" y="3566048"/>
            <a:ext cx="1029965" cy="195243"/>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p:cNvSpPr/>
          <p:nvPr/>
        </p:nvSpPr>
        <p:spPr>
          <a:xfrm>
            <a:off x="6697768" y="3608684"/>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eiryo UI" panose="020B0604030504040204" pitchFamily="50" charset="-128"/>
                <a:ea typeface="Meiryo UI" panose="020B0604030504040204" pitchFamily="50" charset="-128"/>
              </a:rPr>
              <a:t>木</a:t>
            </a:r>
            <a:r>
              <a:rPr kumimoji="1" lang="ja-JP" altLang="en-US" sz="800" dirty="0" smtClean="0">
                <a:solidFill>
                  <a:schemeClr val="tx1"/>
                </a:solidFill>
                <a:latin typeface="Meiryo UI" panose="020B0604030504040204" pitchFamily="50" charset="-128"/>
                <a:ea typeface="Meiryo UI" panose="020B0604030504040204" pitchFamily="50" charset="-128"/>
              </a:rPr>
              <a:t>津川水門</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93" name="フリーフォーム 92"/>
          <p:cNvSpPr/>
          <p:nvPr/>
        </p:nvSpPr>
        <p:spPr>
          <a:xfrm flipH="1" flipV="1">
            <a:off x="7668199" y="3288870"/>
            <a:ext cx="922662" cy="277178"/>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p:nvPr/>
        </p:nvSpPr>
        <p:spPr>
          <a:xfrm>
            <a:off x="7823709" y="3396862"/>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六軒家川水門</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95" name="フリーフォーム 94"/>
          <p:cNvSpPr/>
          <p:nvPr/>
        </p:nvSpPr>
        <p:spPr>
          <a:xfrm flipH="1" flipV="1">
            <a:off x="7835675" y="3540075"/>
            <a:ext cx="802811" cy="195243"/>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p:cNvSpPr/>
          <p:nvPr/>
        </p:nvSpPr>
        <p:spPr>
          <a:xfrm>
            <a:off x="7936354" y="3566047"/>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三軒家水門</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97" name="フリーフォーム 96"/>
          <p:cNvSpPr/>
          <p:nvPr/>
        </p:nvSpPr>
        <p:spPr>
          <a:xfrm>
            <a:off x="6528700" y="3119435"/>
            <a:ext cx="972814" cy="129359"/>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p:cNvSpPr/>
          <p:nvPr/>
        </p:nvSpPr>
        <p:spPr>
          <a:xfrm>
            <a:off x="6425746" y="2966519"/>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正蓮寺川水門</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99" name="フリーフォーム 98"/>
          <p:cNvSpPr/>
          <p:nvPr/>
        </p:nvSpPr>
        <p:spPr>
          <a:xfrm>
            <a:off x="6497875" y="2751568"/>
            <a:ext cx="972814" cy="226288"/>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a:off x="6387642" y="2598525"/>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出来島水門</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01" name="フリーフォーム 100"/>
          <p:cNvSpPr/>
          <p:nvPr/>
        </p:nvSpPr>
        <p:spPr>
          <a:xfrm>
            <a:off x="6425746" y="2457684"/>
            <a:ext cx="1256742" cy="226288"/>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a:off x="6336461" y="2294514"/>
            <a:ext cx="101471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旧猪名川排水機場</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03" name="フリーフォーム 102"/>
          <p:cNvSpPr/>
          <p:nvPr/>
        </p:nvSpPr>
        <p:spPr>
          <a:xfrm>
            <a:off x="7028763" y="2252450"/>
            <a:ext cx="1169756" cy="636793"/>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p:cNvSpPr/>
          <p:nvPr/>
        </p:nvSpPr>
        <p:spPr>
          <a:xfrm>
            <a:off x="6984282" y="2087329"/>
            <a:ext cx="936707"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城北大川口水門</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05" name="フリーフォーム 104"/>
          <p:cNvSpPr/>
          <p:nvPr/>
        </p:nvSpPr>
        <p:spPr>
          <a:xfrm>
            <a:off x="7174812" y="2047179"/>
            <a:ext cx="1310229" cy="1032491"/>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7092262" y="1884456"/>
            <a:ext cx="1019257"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城北寝屋川口水門</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07" name="フリーフォーム 106"/>
          <p:cNvSpPr/>
          <p:nvPr/>
        </p:nvSpPr>
        <p:spPr>
          <a:xfrm flipH="1" flipV="1">
            <a:off x="7470689" y="4725754"/>
            <a:ext cx="802811" cy="195243"/>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7571368" y="4751726"/>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芦田川水門</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09" name="正方形/長方形 108"/>
          <p:cNvSpPr/>
          <p:nvPr/>
        </p:nvSpPr>
        <p:spPr>
          <a:xfrm>
            <a:off x="7659335" y="4950855"/>
            <a:ext cx="927413"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芦田川排水機場</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10" name="フリーフォーム 109"/>
          <p:cNvSpPr/>
          <p:nvPr/>
        </p:nvSpPr>
        <p:spPr>
          <a:xfrm flipH="1" flipV="1">
            <a:off x="7470685" y="4726465"/>
            <a:ext cx="936822" cy="390210"/>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110"/>
          <p:cNvSpPr/>
          <p:nvPr/>
        </p:nvSpPr>
        <p:spPr>
          <a:xfrm flipH="1" flipV="1">
            <a:off x="7342935" y="4857254"/>
            <a:ext cx="802811" cy="492777"/>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リーフォーム 111"/>
          <p:cNvSpPr/>
          <p:nvPr/>
        </p:nvSpPr>
        <p:spPr>
          <a:xfrm flipH="1" flipV="1">
            <a:off x="7342932" y="4857966"/>
            <a:ext cx="936822" cy="693663"/>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p:cNvSpPr/>
          <p:nvPr/>
        </p:nvSpPr>
        <p:spPr>
          <a:xfrm>
            <a:off x="7452767" y="5189826"/>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eiryo UI" panose="020B0604030504040204" pitchFamily="50" charset="-128"/>
                <a:ea typeface="Meiryo UI" panose="020B0604030504040204" pitchFamily="50" charset="-128"/>
              </a:rPr>
              <a:t>王子</a:t>
            </a:r>
            <a:r>
              <a:rPr kumimoji="1" lang="ja-JP" altLang="en-US" sz="800" dirty="0" smtClean="0">
                <a:solidFill>
                  <a:schemeClr val="tx1"/>
                </a:solidFill>
                <a:latin typeface="Meiryo UI" panose="020B0604030504040204" pitchFamily="50" charset="-128"/>
                <a:ea typeface="Meiryo UI" panose="020B0604030504040204" pitchFamily="50" charset="-128"/>
              </a:rPr>
              <a:t>川水門</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14" name="正方形/長方形 113"/>
          <p:cNvSpPr/>
          <p:nvPr/>
        </p:nvSpPr>
        <p:spPr>
          <a:xfrm>
            <a:off x="7560103" y="5387371"/>
            <a:ext cx="927413"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eiryo UI" panose="020B0604030504040204" pitchFamily="50" charset="-128"/>
                <a:ea typeface="Meiryo UI" panose="020B0604030504040204" pitchFamily="50" charset="-128"/>
              </a:rPr>
              <a:t>王子</a:t>
            </a:r>
            <a:r>
              <a:rPr kumimoji="1" lang="ja-JP" altLang="en-US" sz="800" dirty="0" smtClean="0">
                <a:solidFill>
                  <a:schemeClr val="tx1"/>
                </a:solidFill>
                <a:latin typeface="Meiryo UI" panose="020B0604030504040204" pitchFamily="50" charset="-128"/>
                <a:ea typeface="Meiryo UI" panose="020B0604030504040204" pitchFamily="50" charset="-128"/>
              </a:rPr>
              <a:t>川排水機場</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pic>
        <p:nvPicPr>
          <p:cNvPr id="115" name="図 114"/>
          <p:cNvPicPr>
            <a:picLocks noChangeAspect="1"/>
          </p:cNvPicPr>
          <p:nvPr/>
        </p:nvPicPr>
        <p:blipFill rotWithShape="1">
          <a:blip r:embed="rId2"/>
          <a:srcRect l="85517" t="80905" r="3129" b="9897"/>
          <a:stretch/>
        </p:blipFill>
        <p:spPr>
          <a:xfrm>
            <a:off x="4694606" y="5888448"/>
            <a:ext cx="476307" cy="553530"/>
          </a:xfrm>
          <a:prstGeom prst="rect">
            <a:avLst/>
          </a:prstGeom>
        </p:spPr>
      </p:pic>
      <p:sp>
        <p:nvSpPr>
          <p:cNvPr id="116" name="正方形/長方形 115"/>
          <p:cNvSpPr/>
          <p:nvPr/>
        </p:nvSpPr>
        <p:spPr>
          <a:xfrm>
            <a:off x="264259" y="5995237"/>
            <a:ext cx="4129811" cy="801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b="1" dirty="0" smtClean="0">
                <a:solidFill>
                  <a:srgbClr val="FF0000"/>
                </a:solidFill>
                <a:latin typeface="Meiryo UI" panose="020B0604030504040204" pitchFamily="50" charset="-128"/>
                <a:ea typeface="Meiryo UI" panose="020B0604030504040204" pitchFamily="50" charset="-128"/>
              </a:rPr>
              <a:t>□</a:t>
            </a:r>
            <a:r>
              <a:rPr kumimoji="1" lang="ja-JP" altLang="en-US" sz="1200" b="1" dirty="0" smtClean="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 ：アクションプラン対象施設</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済　 ：対策済み</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不要：対策不要</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　 ：対象外施設</a:t>
            </a:r>
            <a:r>
              <a:rPr kumimoji="1" lang="ja-JP" altLang="en-US" sz="900" dirty="0" smtClean="0">
                <a:solidFill>
                  <a:schemeClr val="tx1"/>
                </a:solidFill>
                <a:latin typeface="Meiryo UI" panose="020B0604030504040204" pitchFamily="50" charset="-128"/>
                <a:ea typeface="Meiryo UI" panose="020B0604030504040204" pitchFamily="50" charset="-128"/>
              </a:rPr>
              <a:t>（アクションプラン策定時点含む）</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117" name="スライド番号プレースホルダー 3">
            <a:extLst>
              <a:ext uri="{FF2B5EF4-FFF2-40B4-BE49-F238E27FC236}">
                <a16:creationId xmlns:a16="http://schemas.microsoft.com/office/drawing/2014/main" id="{55577935-903D-4194-BBAC-062D5D8A001B}"/>
              </a:ext>
            </a:extLst>
          </p:cNvPr>
          <p:cNvSpPr txBox="1">
            <a:spLocks noGrp="1"/>
          </p:cNvSpPr>
          <p:nvPr>
            <p:ph type="sldNum" sz="quarter" idx="12"/>
          </p:nvPr>
        </p:nvSpPr>
        <p:spPr>
          <a:xfrm>
            <a:off x="6978650" y="6492875"/>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8</a:t>
            </a:fld>
            <a:endParaRPr lang="ja-JP" altLang="en-US" sz="1600" dirty="0">
              <a:solidFill>
                <a:schemeClr val="tx1"/>
              </a:solidFill>
            </a:endParaRPr>
          </a:p>
        </p:txBody>
      </p:sp>
    </p:spTree>
    <p:extLst>
      <p:ext uri="{BB962C8B-B14F-4D97-AF65-F5344CB8AC3E}">
        <p14:creationId xmlns:p14="http://schemas.microsoft.com/office/powerpoint/2010/main" val="1109481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9050">
          <a:headEnd type="triangle"/>
        </a:ln>
      </a:spPr>
      <a:bodyPr rtlCol="0" anchor="ctr"/>
      <a:lstStyle>
        <a:defPPr algn="ctr">
          <a:defRPr kumimoji="1"/>
        </a:defPPr>
      </a:lstStyle>
      <a:style>
        <a:lnRef idx="1">
          <a:schemeClr val="dk1"/>
        </a:lnRef>
        <a:fillRef idx="0">
          <a:schemeClr val="dk1"/>
        </a:fillRef>
        <a:effectRef idx="0">
          <a:schemeClr val="dk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1917</TotalTime>
  <Words>5010</Words>
  <PresentationFormat>画面に合わせる (4:3)</PresentationFormat>
  <Paragraphs>566</Paragraphs>
  <Slides>14</Slides>
  <Notes>5</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14</vt:i4>
      </vt:variant>
    </vt:vector>
  </HeadingPairs>
  <TitlesOfParts>
    <vt:vector size="29" baseType="lpstr">
      <vt:lpstr>BIZ UDPゴシック</vt:lpstr>
      <vt:lpstr>HG丸ｺﾞｼｯｸM-PRO</vt:lpstr>
      <vt:lpstr>Meiryo UI</vt:lpstr>
      <vt:lpstr>ＭＳ Ｐゴシック</vt:lpstr>
      <vt:lpstr>ＭＳ 明朝</vt:lpstr>
      <vt:lpstr>UD デジタル 教科書体 N-B</vt:lpstr>
      <vt:lpstr>UD デジタル 教科書体 NK-R</vt:lpstr>
      <vt:lpstr>游ゴシック</vt:lpstr>
      <vt:lpstr>游ゴシック Light</vt:lpstr>
      <vt:lpstr>Arial</vt:lpstr>
      <vt:lpstr>Calibri</vt:lpstr>
      <vt:lpstr>Calibri Light</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2023-06-22T02:15:28Z</cp:lastPrinted>
  <dcterms:created xsi:type="dcterms:W3CDTF">2023-04-14T08:08:46Z</dcterms:created>
  <dcterms:modified xsi:type="dcterms:W3CDTF">2023-06-26T00:58:59Z</dcterms:modified>
</cp:coreProperties>
</file>