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660" r:id="rId1"/>
  </p:sldMasterIdLst>
  <p:notesMasterIdLst>
    <p:notesMasterId r:id="rId6"/>
  </p:notesMasterIdLst>
  <p:sldIdLst>
    <p:sldId id="257" r:id="rId2"/>
    <p:sldId id="265" r:id="rId3"/>
    <p:sldId id="266" r:id="rId4"/>
    <p:sldId id="268" r:id="rId5"/>
  </p:sldIdLst>
  <p:sldSz cx="9144000" cy="6858000" type="screen4x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6600"/>
    <a:srgbClr val="FFCC99"/>
    <a:srgbClr val="FF3300"/>
    <a:srgbClr val="0000CC"/>
    <a:srgbClr val="FF99CC"/>
    <a:srgbClr val="FF7C80"/>
    <a:srgbClr val="00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538" autoAdjust="0"/>
    <p:restoredTop sz="93537" autoAdjust="0"/>
  </p:normalViewPr>
  <p:slideViewPr>
    <p:cSldViewPr snapToGrid="0">
      <p:cViewPr varScale="1">
        <p:scale>
          <a:sx n="108" d="100"/>
          <a:sy n="108" d="100"/>
        </p:scale>
        <p:origin x="1824" y="78"/>
      </p:cViewPr>
      <p:guideLst/>
    </p:cSldViewPr>
  </p:slideViewPr>
  <p:notesTextViewPr>
    <p:cViewPr>
      <p:scale>
        <a:sx n="300" d="100"/>
        <a:sy n="3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43ACC0AA-2636-420A-A8A1-1769E1970182}" type="datetimeFigureOut">
              <a:rPr kumimoji="1" lang="ja-JP" altLang="en-US" smtClean="0"/>
              <a:t>2025/3/14</a:t>
            </a:fld>
            <a:endParaRPr kumimoji="1" lang="ja-JP" altLang="en-US"/>
          </a:p>
        </p:txBody>
      </p:sp>
      <p:sp>
        <p:nvSpPr>
          <p:cNvPr id="4" name="スライド イメージ プレースホルダー 3"/>
          <p:cNvSpPr>
            <a:spLocks noGrp="1" noRot="1" noChangeAspect="1"/>
          </p:cNvSpPr>
          <p:nvPr>
            <p:ph type="sldImg" idx="2"/>
          </p:nvPr>
        </p:nvSpPr>
        <p:spPr>
          <a:xfrm>
            <a:off x="1166813" y="1243013"/>
            <a:ext cx="4473575"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35D09EB6-F18F-48A2-931C-0D6C3FBBE2B1}" type="slidenum">
              <a:rPr kumimoji="1" lang="ja-JP" altLang="en-US" smtClean="0"/>
              <a:t>‹#›</a:t>
            </a:fld>
            <a:endParaRPr kumimoji="1" lang="ja-JP" altLang="en-US"/>
          </a:p>
        </p:txBody>
      </p:sp>
    </p:spTree>
    <p:extLst>
      <p:ext uri="{BB962C8B-B14F-4D97-AF65-F5344CB8AC3E}">
        <p14:creationId xmlns:p14="http://schemas.microsoft.com/office/powerpoint/2010/main" val="384391191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B6B88628-8876-4162-B4DE-71FBF67B7294}" type="datetimeFigureOut">
              <a:rPr kumimoji="1" lang="ja-JP" altLang="en-US" smtClean="0"/>
              <a:t>2025/3/14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E8A6AB4-C314-4581-B2EB-142FADA2A072}" type="slidenum">
              <a:rPr kumimoji="1" lang="ja-JP" altLang="en-US" smtClean="0"/>
              <a:t>‹#›</a:t>
            </a:fld>
            <a:endParaRPr kumimoji="1" lang="ja-JP" altLang="en-US"/>
          </a:p>
        </p:txBody>
      </p:sp>
    </p:spTree>
    <p:extLst>
      <p:ext uri="{BB962C8B-B14F-4D97-AF65-F5344CB8AC3E}">
        <p14:creationId xmlns:p14="http://schemas.microsoft.com/office/powerpoint/2010/main" val="34027923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6B88628-8876-4162-B4DE-71FBF67B7294}" type="datetimeFigureOut">
              <a:rPr kumimoji="1" lang="ja-JP" altLang="en-US" smtClean="0"/>
              <a:t>2025/3/14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E8A6AB4-C314-4581-B2EB-142FADA2A072}" type="slidenum">
              <a:rPr kumimoji="1" lang="ja-JP" altLang="en-US" smtClean="0"/>
              <a:t>‹#›</a:t>
            </a:fld>
            <a:endParaRPr kumimoji="1" lang="ja-JP" altLang="en-US"/>
          </a:p>
        </p:txBody>
      </p:sp>
    </p:spTree>
    <p:extLst>
      <p:ext uri="{BB962C8B-B14F-4D97-AF65-F5344CB8AC3E}">
        <p14:creationId xmlns:p14="http://schemas.microsoft.com/office/powerpoint/2010/main" val="37117976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6B88628-8876-4162-B4DE-71FBF67B7294}" type="datetimeFigureOut">
              <a:rPr kumimoji="1" lang="ja-JP" altLang="en-US" smtClean="0"/>
              <a:t>2025/3/14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E8A6AB4-C314-4581-B2EB-142FADA2A072}" type="slidenum">
              <a:rPr kumimoji="1" lang="ja-JP" altLang="en-US" smtClean="0"/>
              <a:t>‹#›</a:t>
            </a:fld>
            <a:endParaRPr kumimoji="1" lang="ja-JP" altLang="en-US"/>
          </a:p>
        </p:txBody>
      </p:sp>
    </p:spTree>
    <p:extLst>
      <p:ext uri="{BB962C8B-B14F-4D97-AF65-F5344CB8AC3E}">
        <p14:creationId xmlns:p14="http://schemas.microsoft.com/office/powerpoint/2010/main" val="14914458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6B88628-8876-4162-B4DE-71FBF67B7294}" type="datetimeFigureOut">
              <a:rPr kumimoji="1" lang="ja-JP" altLang="en-US" smtClean="0"/>
              <a:t>2025/3/14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E8A6AB4-C314-4581-B2EB-142FADA2A072}" type="slidenum">
              <a:rPr kumimoji="1" lang="ja-JP" altLang="en-US" smtClean="0"/>
              <a:t>‹#›</a:t>
            </a:fld>
            <a:endParaRPr kumimoji="1" lang="ja-JP" altLang="en-US"/>
          </a:p>
        </p:txBody>
      </p:sp>
    </p:spTree>
    <p:extLst>
      <p:ext uri="{BB962C8B-B14F-4D97-AF65-F5344CB8AC3E}">
        <p14:creationId xmlns:p14="http://schemas.microsoft.com/office/powerpoint/2010/main" val="9431131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B6B88628-8876-4162-B4DE-71FBF67B7294}" type="datetimeFigureOut">
              <a:rPr kumimoji="1" lang="ja-JP" altLang="en-US" smtClean="0"/>
              <a:t>2025/3/14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E8A6AB4-C314-4581-B2EB-142FADA2A072}" type="slidenum">
              <a:rPr kumimoji="1" lang="ja-JP" altLang="en-US" smtClean="0"/>
              <a:t>‹#›</a:t>
            </a:fld>
            <a:endParaRPr kumimoji="1" lang="ja-JP" altLang="en-US"/>
          </a:p>
        </p:txBody>
      </p:sp>
    </p:spTree>
    <p:extLst>
      <p:ext uri="{BB962C8B-B14F-4D97-AF65-F5344CB8AC3E}">
        <p14:creationId xmlns:p14="http://schemas.microsoft.com/office/powerpoint/2010/main" val="26734275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B6B88628-8876-4162-B4DE-71FBF67B7294}" type="datetimeFigureOut">
              <a:rPr kumimoji="1" lang="ja-JP" altLang="en-US" smtClean="0"/>
              <a:t>2025/3/14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DE8A6AB4-C314-4581-B2EB-142FADA2A072}" type="slidenum">
              <a:rPr kumimoji="1" lang="ja-JP" altLang="en-US" smtClean="0"/>
              <a:t>‹#›</a:t>
            </a:fld>
            <a:endParaRPr kumimoji="1" lang="ja-JP" altLang="en-US"/>
          </a:p>
        </p:txBody>
      </p:sp>
    </p:spTree>
    <p:extLst>
      <p:ext uri="{BB962C8B-B14F-4D97-AF65-F5344CB8AC3E}">
        <p14:creationId xmlns:p14="http://schemas.microsoft.com/office/powerpoint/2010/main" val="27173620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B6B88628-8876-4162-B4DE-71FBF67B7294}" type="datetimeFigureOut">
              <a:rPr kumimoji="1" lang="ja-JP" altLang="en-US" smtClean="0"/>
              <a:t>2025/3/14</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DE8A6AB4-C314-4581-B2EB-142FADA2A072}" type="slidenum">
              <a:rPr kumimoji="1" lang="ja-JP" altLang="en-US" smtClean="0"/>
              <a:t>‹#›</a:t>
            </a:fld>
            <a:endParaRPr kumimoji="1" lang="ja-JP" altLang="en-US"/>
          </a:p>
        </p:txBody>
      </p:sp>
    </p:spTree>
    <p:extLst>
      <p:ext uri="{BB962C8B-B14F-4D97-AF65-F5344CB8AC3E}">
        <p14:creationId xmlns:p14="http://schemas.microsoft.com/office/powerpoint/2010/main" val="18440882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B6B88628-8876-4162-B4DE-71FBF67B7294}" type="datetimeFigureOut">
              <a:rPr kumimoji="1" lang="ja-JP" altLang="en-US" smtClean="0"/>
              <a:t>2025/3/14</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DE8A6AB4-C314-4581-B2EB-142FADA2A072}" type="slidenum">
              <a:rPr kumimoji="1" lang="ja-JP" altLang="en-US" smtClean="0"/>
              <a:t>‹#›</a:t>
            </a:fld>
            <a:endParaRPr kumimoji="1" lang="ja-JP" altLang="en-US"/>
          </a:p>
        </p:txBody>
      </p:sp>
    </p:spTree>
    <p:extLst>
      <p:ext uri="{BB962C8B-B14F-4D97-AF65-F5344CB8AC3E}">
        <p14:creationId xmlns:p14="http://schemas.microsoft.com/office/powerpoint/2010/main" val="42311410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B88628-8876-4162-B4DE-71FBF67B7294}" type="datetimeFigureOut">
              <a:rPr kumimoji="1" lang="ja-JP" altLang="en-US" smtClean="0"/>
              <a:t>2025/3/14</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DE8A6AB4-C314-4581-B2EB-142FADA2A072}" type="slidenum">
              <a:rPr kumimoji="1" lang="ja-JP" altLang="en-US" smtClean="0"/>
              <a:t>‹#›</a:t>
            </a:fld>
            <a:endParaRPr kumimoji="1" lang="ja-JP" altLang="en-US"/>
          </a:p>
        </p:txBody>
      </p:sp>
    </p:spTree>
    <p:extLst>
      <p:ext uri="{BB962C8B-B14F-4D97-AF65-F5344CB8AC3E}">
        <p14:creationId xmlns:p14="http://schemas.microsoft.com/office/powerpoint/2010/main" val="32769867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B6B88628-8876-4162-B4DE-71FBF67B7294}" type="datetimeFigureOut">
              <a:rPr kumimoji="1" lang="ja-JP" altLang="en-US" smtClean="0"/>
              <a:t>2025/3/14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DE8A6AB4-C314-4581-B2EB-142FADA2A072}" type="slidenum">
              <a:rPr kumimoji="1" lang="ja-JP" altLang="en-US" smtClean="0"/>
              <a:t>‹#›</a:t>
            </a:fld>
            <a:endParaRPr kumimoji="1" lang="ja-JP" altLang="en-US"/>
          </a:p>
        </p:txBody>
      </p:sp>
    </p:spTree>
    <p:extLst>
      <p:ext uri="{BB962C8B-B14F-4D97-AF65-F5344CB8AC3E}">
        <p14:creationId xmlns:p14="http://schemas.microsoft.com/office/powerpoint/2010/main" val="30597462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B6B88628-8876-4162-B4DE-71FBF67B7294}" type="datetimeFigureOut">
              <a:rPr kumimoji="1" lang="ja-JP" altLang="en-US" smtClean="0"/>
              <a:t>2025/3/14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DE8A6AB4-C314-4581-B2EB-142FADA2A072}" type="slidenum">
              <a:rPr kumimoji="1" lang="ja-JP" altLang="en-US" smtClean="0"/>
              <a:t>‹#›</a:t>
            </a:fld>
            <a:endParaRPr kumimoji="1" lang="ja-JP" altLang="en-US"/>
          </a:p>
        </p:txBody>
      </p:sp>
    </p:spTree>
    <p:extLst>
      <p:ext uri="{BB962C8B-B14F-4D97-AF65-F5344CB8AC3E}">
        <p14:creationId xmlns:p14="http://schemas.microsoft.com/office/powerpoint/2010/main" val="19128649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6B88628-8876-4162-B4DE-71FBF67B7294}" type="datetimeFigureOut">
              <a:rPr kumimoji="1" lang="ja-JP" altLang="en-US" smtClean="0"/>
              <a:t>2025/3/14</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E8A6AB4-C314-4581-B2EB-142FADA2A072}" type="slidenum">
              <a:rPr kumimoji="1" lang="ja-JP" altLang="en-US" smtClean="0"/>
              <a:t>‹#›</a:t>
            </a:fld>
            <a:endParaRPr kumimoji="1" lang="ja-JP" altLang="en-US"/>
          </a:p>
        </p:txBody>
      </p:sp>
    </p:spTree>
    <p:extLst>
      <p:ext uri="{BB962C8B-B14F-4D97-AF65-F5344CB8AC3E}">
        <p14:creationId xmlns:p14="http://schemas.microsoft.com/office/powerpoint/2010/main" val="167838943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Group 16">
            <a:extLst>
              <a:ext uri="{FF2B5EF4-FFF2-40B4-BE49-F238E27FC236}">
                <a16:creationId xmlns:a16="http://schemas.microsoft.com/office/drawing/2014/main" id="{408BF18C-60EF-420A-B891-56A912823FA6}"/>
              </a:ext>
            </a:extLst>
          </p:cNvPr>
          <p:cNvGraphicFramePr>
            <a:graphicFrameLocks noGrp="1"/>
          </p:cNvGraphicFramePr>
          <p:nvPr>
            <p:extLst>
              <p:ext uri="{D42A27DB-BD31-4B8C-83A1-F6EECF244321}">
                <p14:modId xmlns:p14="http://schemas.microsoft.com/office/powerpoint/2010/main" val="3737066185"/>
              </p:ext>
            </p:extLst>
          </p:nvPr>
        </p:nvGraphicFramePr>
        <p:xfrm>
          <a:off x="6073993" y="197826"/>
          <a:ext cx="2928340" cy="797169"/>
        </p:xfrm>
        <a:graphic>
          <a:graphicData uri="http://schemas.openxmlformats.org/drawingml/2006/table">
            <a:tbl>
              <a:tblPr/>
              <a:tblGrid>
                <a:gridCol w="2226170">
                  <a:extLst>
                    <a:ext uri="{9D8B030D-6E8A-4147-A177-3AD203B41FA5}">
                      <a16:colId xmlns:a16="http://schemas.microsoft.com/office/drawing/2014/main" val="20000"/>
                    </a:ext>
                  </a:extLst>
                </a:gridCol>
                <a:gridCol w="702170">
                  <a:extLst>
                    <a:ext uri="{9D8B030D-6E8A-4147-A177-3AD203B41FA5}">
                      <a16:colId xmlns:a16="http://schemas.microsoft.com/office/drawing/2014/main" val="20001"/>
                    </a:ext>
                  </a:extLst>
                </a:gridCol>
              </a:tblGrid>
              <a:tr h="797169">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ＭＳ ゴシック" pitchFamily="49" charset="-128"/>
                          <a:ea typeface="ＭＳ ゴシック" pitchFamily="49" charset="-128"/>
                        </a:rPr>
                        <a:t>令和７年３月</a:t>
                      </a:r>
                      <a:r>
                        <a:rPr kumimoji="1" lang="en-US" altLang="ja-JP" sz="1200" b="0" i="0" u="none" strike="noStrike" cap="none" normalizeH="0" baseline="0" dirty="0">
                          <a:ln>
                            <a:noFill/>
                          </a:ln>
                          <a:solidFill>
                            <a:schemeClr val="tx1"/>
                          </a:solidFill>
                          <a:effectLst/>
                          <a:latin typeface="ＭＳ ゴシック" pitchFamily="49" charset="-128"/>
                          <a:ea typeface="ＭＳ ゴシック" pitchFamily="49" charset="-128"/>
                        </a:rPr>
                        <a:t>17</a:t>
                      </a:r>
                      <a:r>
                        <a:rPr kumimoji="1" lang="ja-JP" altLang="en-US" sz="1200" b="0" i="0" u="none" strike="noStrike" cap="none" normalizeH="0" baseline="0" dirty="0">
                          <a:ln>
                            <a:noFill/>
                          </a:ln>
                          <a:solidFill>
                            <a:schemeClr val="tx1"/>
                          </a:solidFill>
                          <a:effectLst/>
                          <a:latin typeface="ＭＳ ゴシック" pitchFamily="49" charset="-128"/>
                          <a:ea typeface="ＭＳ ゴシック" pitchFamily="49" charset="-128"/>
                        </a:rPr>
                        <a:t>日（月）</a:t>
                      </a:r>
                    </a:p>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ＭＳ ゴシック" pitchFamily="49" charset="-128"/>
                          <a:ea typeface="ＭＳ ゴシック" pitchFamily="49" charset="-128"/>
                        </a:rPr>
                        <a:t>第４回</a:t>
                      </a:r>
                      <a:endParaRPr kumimoji="1" lang="en-US" altLang="ja-JP" sz="1200" b="0" i="0" u="none" strike="noStrike" cap="none" normalizeH="0" baseline="0" dirty="0">
                        <a:ln>
                          <a:noFill/>
                        </a:ln>
                        <a:solidFill>
                          <a:schemeClr val="tx1"/>
                        </a:solidFill>
                        <a:effectLst/>
                        <a:latin typeface="ＭＳ ゴシック" pitchFamily="49" charset="-128"/>
                        <a:ea typeface="ＭＳ ゴシック" pitchFamily="49" charset="-128"/>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1" lang="zh-TW" altLang="en-US" sz="1200" b="0" i="0" u="none" strike="noStrike" cap="none" normalizeH="0" baseline="0" dirty="0">
                          <a:ln>
                            <a:noFill/>
                          </a:ln>
                          <a:solidFill>
                            <a:schemeClr val="tx1"/>
                          </a:solidFill>
                          <a:effectLst/>
                          <a:latin typeface="ＭＳ ゴシック" pitchFamily="49" charset="-128"/>
                          <a:ea typeface="ＭＳ ゴシック" pitchFamily="49" charset="-128"/>
                        </a:rPr>
                        <a:t>地震津波災害対策等検討部会</a:t>
                      </a:r>
                      <a:endParaRPr kumimoji="1" lang="en-US" altLang="ja-JP" sz="1100" b="0" i="0" u="none" strike="noStrike" cap="none" normalizeH="0" baseline="0" dirty="0">
                        <a:ln>
                          <a:noFill/>
                        </a:ln>
                        <a:solidFill>
                          <a:schemeClr val="tx1"/>
                        </a:solidFill>
                        <a:effectLst/>
                        <a:latin typeface="ＭＳ ゴシック" pitchFamily="49" charset="-128"/>
                        <a:ea typeface="ＭＳ ゴシック" pitchFamily="49" charset="-128"/>
                      </a:endParaRPr>
                    </a:p>
                  </a:txBody>
                  <a:tcPr marL="84385" marR="84385" marT="43169" marB="43169"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2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ＭＳ ゴシック" pitchFamily="49" charset="-128"/>
                          <a:ea typeface="ＭＳ ゴシック" pitchFamily="49" charset="-128"/>
                        </a:rPr>
                        <a:t>資料１</a:t>
                      </a:r>
                      <a:endParaRPr kumimoji="1" lang="en-US" altLang="ja-JP" sz="1200" b="0" i="0" u="none" strike="noStrike" cap="none" normalizeH="0" baseline="0" dirty="0">
                        <a:ln>
                          <a:noFill/>
                        </a:ln>
                        <a:solidFill>
                          <a:schemeClr val="tx1"/>
                        </a:solidFill>
                        <a:effectLst/>
                        <a:latin typeface="ＭＳ ゴシック" pitchFamily="49" charset="-128"/>
                        <a:ea typeface="ＭＳ ゴシック" pitchFamily="49" charset="-128"/>
                      </a:endParaRPr>
                    </a:p>
                  </a:txBody>
                  <a:tcPr marL="84385" marR="84385" marT="43169" marB="43169"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bl>
          </a:graphicData>
        </a:graphic>
      </p:graphicFrame>
      <p:sp>
        <p:nvSpPr>
          <p:cNvPr id="6" name="Rectangle 2">
            <a:extLst>
              <a:ext uri="{FF2B5EF4-FFF2-40B4-BE49-F238E27FC236}">
                <a16:creationId xmlns:a16="http://schemas.microsoft.com/office/drawing/2014/main" id="{BDB2D725-74C4-4E4D-8574-F829164877E0}"/>
              </a:ext>
            </a:extLst>
          </p:cNvPr>
          <p:cNvSpPr txBox="1">
            <a:spLocks noChangeArrowheads="1"/>
          </p:cNvSpPr>
          <p:nvPr/>
        </p:nvSpPr>
        <p:spPr bwMode="auto">
          <a:xfrm>
            <a:off x="739588" y="2475361"/>
            <a:ext cx="7680512" cy="5275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5770" tIns="47886" rIns="95770" bIns="47886" numCol="1" anchor="ctr" anchorCtr="0" compatLnSpc="1">
            <a:prstTxWarp prst="textNoShape">
              <a:avLst/>
            </a:prstTxWarp>
            <a:spAutoFit/>
          </a:bodyPr>
          <a:lstStyle>
            <a:lvl1pPr algn="ctr" defTabSz="957263" rtl="0" eaLnBrk="0" fontAlgn="base" hangingPunct="0">
              <a:spcBef>
                <a:spcPct val="0"/>
              </a:spcBef>
              <a:spcAft>
                <a:spcPct val="0"/>
              </a:spcAft>
              <a:defRPr kumimoji="1" sz="4600">
                <a:solidFill>
                  <a:schemeClr val="tx2"/>
                </a:solidFill>
                <a:latin typeface="+mj-lt"/>
                <a:ea typeface="+mj-ea"/>
                <a:cs typeface="+mj-cs"/>
              </a:defRPr>
            </a:lvl1pPr>
            <a:lvl2pPr algn="ctr" defTabSz="957263" rtl="0" eaLnBrk="0" fontAlgn="base" hangingPunct="0">
              <a:spcBef>
                <a:spcPct val="0"/>
              </a:spcBef>
              <a:spcAft>
                <a:spcPct val="0"/>
              </a:spcAft>
              <a:defRPr kumimoji="1" sz="4600">
                <a:solidFill>
                  <a:schemeClr val="tx2"/>
                </a:solidFill>
                <a:latin typeface="Arial" charset="0"/>
                <a:ea typeface="ＭＳ Ｐゴシック" pitchFamily="50" charset="-128"/>
              </a:defRPr>
            </a:lvl2pPr>
            <a:lvl3pPr algn="ctr" defTabSz="957263" rtl="0" eaLnBrk="0" fontAlgn="base" hangingPunct="0">
              <a:spcBef>
                <a:spcPct val="0"/>
              </a:spcBef>
              <a:spcAft>
                <a:spcPct val="0"/>
              </a:spcAft>
              <a:defRPr kumimoji="1" sz="4600">
                <a:solidFill>
                  <a:schemeClr val="tx2"/>
                </a:solidFill>
                <a:latin typeface="Arial" charset="0"/>
                <a:ea typeface="ＭＳ Ｐゴシック" pitchFamily="50" charset="-128"/>
              </a:defRPr>
            </a:lvl3pPr>
            <a:lvl4pPr algn="ctr" defTabSz="957263" rtl="0" eaLnBrk="0" fontAlgn="base" hangingPunct="0">
              <a:spcBef>
                <a:spcPct val="0"/>
              </a:spcBef>
              <a:spcAft>
                <a:spcPct val="0"/>
              </a:spcAft>
              <a:defRPr kumimoji="1" sz="4600">
                <a:solidFill>
                  <a:schemeClr val="tx2"/>
                </a:solidFill>
                <a:latin typeface="Arial" charset="0"/>
                <a:ea typeface="ＭＳ Ｐゴシック" pitchFamily="50" charset="-128"/>
              </a:defRPr>
            </a:lvl4pPr>
            <a:lvl5pPr algn="ctr" defTabSz="957263" rtl="0" eaLnBrk="0" fontAlgn="base" hangingPunct="0">
              <a:spcBef>
                <a:spcPct val="0"/>
              </a:spcBef>
              <a:spcAft>
                <a:spcPct val="0"/>
              </a:spcAft>
              <a:defRPr kumimoji="1" sz="4600">
                <a:solidFill>
                  <a:schemeClr val="tx2"/>
                </a:solidFill>
                <a:latin typeface="Arial" charset="0"/>
                <a:ea typeface="ＭＳ Ｐゴシック" pitchFamily="50" charset="-128"/>
              </a:defRPr>
            </a:lvl5pPr>
            <a:lvl6pPr marL="342077" algn="ctr" defTabSz="957341" rtl="0" fontAlgn="base">
              <a:spcBef>
                <a:spcPct val="0"/>
              </a:spcBef>
              <a:spcAft>
                <a:spcPct val="0"/>
              </a:spcAft>
              <a:defRPr kumimoji="1" sz="4600">
                <a:solidFill>
                  <a:schemeClr val="tx2"/>
                </a:solidFill>
                <a:latin typeface="Arial" charset="0"/>
                <a:ea typeface="ＭＳ Ｐゴシック" pitchFamily="50" charset="-128"/>
              </a:defRPr>
            </a:lvl6pPr>
            <a:lvl7pPr marL="684154" algn="ctr" defTabSz="957341" rtl="0" fontAlgn="base">
              <a:spcBef>
                <a:spcPct val="0"/>
              </a:spcBef>
              <a:spcAft>
                <a:spcPct val="0"/>
              </a:spcAft>
              <a:defRPr kumimoji="1" sz="4600">
                <a:solidFill>
                  <a:schemeClr val="tx2"/>
                </a:solidFill>
                <a:latin typeface="Arial" charset="0"/>
                <a:ea typeface="ＭＳ Ｐゴシック" pitchFamily="50" charset="-128"/>
              </a:defRPr>
            </a:lvl7pPr>
            <a:lvl8pPr marL="1026231" algn="ctr" defTabSz="957341" rtl="0" fontAlgn="base">
              <a:spcBef>
                <a:spcPct val="0"/>
              </a:spcBef>
              <a:spcAft>
                <a:spcPct val="0"/>
              </a:spcAft>
              <a:defRPr kumimoji="1" sz="4600">
                <a:solidFill>
                  <a:schemeClr val="tx2"/>
                </a:solidFill>
                <a:latin typeface="Arial" charset="0"/>
                <a:ea typeface="ＭＳ Ｐゴシック" pitchFamily="50" charset="-128"/>
              </a:defRPr>
            </a:lvl8pPr>
            <a:lvl9pPr marL="1368308" algn="ctr" defTabSz="957341" rtl="0" fontAlgn="base">
              <a:spcBef>
                <a:spcPct val="0"/>
              </a:spcBef>
              <a:spcAft>
                <a:spcPct val="0"/>
              </a:spcAft>
              <a:defRPr kumimoji="1" sz="4600">
                <a:solidFill>
                  <a:schemeClr val="tx2"/>
                </a:solidFill>
                <a:latin typeface="Arial" charset="0"/>
                <a:ea typeface="ＭＳ Ｐゴシック" pitchFamily="50" charset="-128"/>
              </a:defRPr>
            </a:lvl9pPr>
          </a:lstStyle>
          <a:p>
            <a:pPr eaLnBrk="1" hangingPunct="1"/>
            <a:r>
              <a:rPr lang="ja-JP" altLang="en-US" sz="2800" kern="0" dirty="0">
                <a:solidFill>
                  <a:schemeClr val="tx1"/>
                </a:solidFill>
                <a:latin typeface="ＭＳ Ｐゴシック" panose="020B0600070205080204" pitchFamily="50" charset="-128"/>
                <a:ea typeface="ＭＳ Ｐゴシック" panose="020B0600070205080204" pitchFamily="50" charset="-128"/>
              </a:rPr>
              <a:t>第３回検討部会における意見等について</a:t>
            </a:r>
          </a:p>
        </p:txBody>
      </p:sp>
      <p:sp>
        <p:nvSpPr>
          <p:cNvPr id="7" name="Line 4">
            <a:extLst>
              <a:ext uri="{FF2B5EF4-FFF2-40B4-BE49-F238E27FC236}">
                <a16:creationId xmlns:a16="http://schemas.microsoft.com/office/drawing/2014/main" id="{167A7E86-97CE-4E7A-BD06-B9D616717B7D}"/>
              </a:ext>
            </a:extLst>
          </p:cNvPr>
          <p:cNvSpPr>
            <a:spLocks noChangeShapeType="1"/>
          </p:cNvSpPr>
          <p:nvPr/>
        </p:nvSpPr>
        <p:spPr bwMode="auto">
          <a:xfrm>
            <a:off x="739588" y="3225666"/>
            <a:ext cx="7664824" cy="0"/>
          </a:xfrm>
          <a:prstGeom prst="line">
            <a:avLst/>
          </a:prstGeom>
          <a:noFill/>
          <a:ln w="57150" cmpd="thinThick">
            <a:solidFill>
              <a:schemeClr val="tx1"/>
            </a:solidFill>
            <a:round/>
            <a:headEnd/>
            <a:tailEnd/>
          </a:ln>
          <a:extLst>
            <a:ext uri="{909E8E84-426E-40DD-AFC4-6F175D3DCCD1}">
              <a14:hiddenFill xmlns:a14="http://schemas.microsoft.com/office/drawing/2010/main">
                <a:noFill/>
              </a14:hiddenFill>
            </a:ext>
          </a:extLst>
        </p:spPr>
        <p:txBody>
          <a:bodyPr lIns="63152" tIns="31577" rIns="63152" bIns="31577"/>
          <a:lstStyle/>
          <a:p>
            <a:endParaRPr lang="ja-JP" altLang="en-US" sz="1477"/>
          </a:p>
        </p:txBody>
      </p:sp>
      <p:sp>
        <p:nvSpPr>
          <p:cNvPr id="8" name="Line 5">
            <a:extLst>
              <a:ext uri="{FF2B5EF4-FFF2-40B4-BE49-F238E27FC236}">
                <a16:creationId xmlns:a16="http://schemas.microsoft.com/office/drawing/2014/main" id="{88BEA471-7B31-4CC0-A53B-B7DF02AEC712}"/>
              </a:ext>
            </a:extLst>
          </p:cNvPr>
          <p:cNvSpPr>
            <a:spLocks noChangeShapeType="1"/>
          </p:cNvSpPr>
          <p:nvPr/>
        </p:nvSpPr>
        <p:spPr bwMode="auto">
          <a:xfrm>
            <a:off x="739588" y="2252650"/>
            <a:ext cx="7696200" cy="0"/>
          </a:xfrm>
          <a:prstGeom prst="line">
            <a:avLst/>
          </a:prstGeom>
          <a:noFill/>
          <a:ln w="57150" cmpd="thickThin">
            <a:solidFill>
              <a:schemeClr val="tx1"/>
            </a:solidFill>
            <a:round/>
            <a:headEnd/>
            <a:tailEnd/>
          </a:ln>
          <a:extLst>
            <a:ext uri="{909E8E84-426E-40DD-AFC4-6F175D3DCCD1}">
              <a14:hiddenFill xmlns:a14="http://schemas.microsoft.com/office/drawing/2010/main">
                <a:noFill/>
              </a14:hiddenFill>
            </a:ext>
          </a:extLst>
        </p:spPr>
        <p:txBody>
          <a:bodyPr lIns="63152" tIns="31577" rIns="63152" bIns="31577"/>
          <a:lstStyle/>
          <a:p>
            <a:endParaRPr lang="ja-JP" altLang="en-US" sz="1477"/>
          </a:p>
        </p:txBody>
      </p:sp>
    </p:spTree>
    <p:extLst>
      <p:ext uri="{BB962C8B-B14F-4D97-AF65-F5344CB8AC3E}">
        <p14:creationId xmlns:p14="http://schemas.microsoft.com/office/powerpoint/2010/main" val="33484102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グループ化 9">
            <a:extLst>
              <a:ext uri="{FF2B5EF4-FFF2-40B4-BE49-F238E27FC236}">
                <a16:creationId xmlns:a16="http://schemas.microsoft.com/office/drawing/2014/main" id="{2E4383A2-7405-4272-AEEB-0E292AF18592}"/>
              </a:ext>
            </a:extLst>
          </p:cNvPr>
          <p:cNvGrpSpPr/>
          <p:nvPr/>
        </p:nvGrpSpPr>
        <p:grpSpPr>
          <a:xfrm>
            <a:off x="386186" y="556894"/>
            <a:ext cx="8538837" cy="6156326"/>
            <a:chOff x="386186" y="909725"/>
            <a:chExt cx="8538837" cy="5807221"/>
          </a:xfrm>
        </p:grpSpPr>
        <p:cxnSp>
          <p:nvCxnSpPr>
            <p:cNvPr id="39" name="直線コネクタ 38">
              <a:extLst>
                <a:ext uri="{FF2B5EF4-FFF2-40B4-BE49-F238E27FC236}">
                  <a16:creationId xmlns:a16="http://schemas.microsoft.com/office/drawing/2014/main" id="{EB76EB1B-F6F0-406B-BBDE-FA9AD91977F1}"/>
                </a:ext>
              </a:extLst>
            </p:cNvPr>
            <p:cNvCxnSpPr>
              <a:cxnSpLocks/>
            </p:cNvCxnSpPr>
            <p:nvPr/>
          </p:nvCxnSpPr>
          <p:spPr>
            <a:xfrm>
              <a:off x="4671970" y="909725"/>
              <a:ext cx="0" cy="5807221"/>
            </a:xfrm>
            <a:prstGeom prst="line">
              <a:avLst/>
            </a:prstGeom>
            <a:ln w="19050">
              <a:solidFill>
                <a:schemeClr val="bg1">
                  <a:lumMod val="75000"/>
                </a:schemeClr>
              </a:solidFill>
              <a:tailEnd type="none"/>
            </a:ln>
          </p:spPr>
          <p:style>
            <a:lnRef idx="1">
              <a:schemeClr val="accent1"/>
            </a:lnRef>
            <a:fillRef idx="0">
              <a:schemeClr val="accent1"/>
            </a:fillRef>
            <a:effectRef idx="0">
              <a:schemeClr val="accent1"/>
            </a:effectRef>
            <a:fontRef idx="minor">
              <a:schemeClr val="tx1"/>
            </a:fontRef>
          </p:style>
        </p:cxnSp>
        <p:cxnSp>
          <p:nvCxnSpPr>
            <p:cNvPr id="47" name="直線コネクタ 46">
              <a:extLst>
                <a:ext uri="{FF2B5EF4-FFF2-40B4-BE49-F238E27FC236}">
                  <a16:creationId xmlns:a16="http://schemas.microsoft.com/office/drawing/2014/main" id="{272E299C-8C37-4927-8355-EEA81E2122FC}"/>
                </a:ext>
              </a:extLst>
            </p:cNvPr>
            <p:cNvCxnSpPr>
              <a:cxnSpLocks/>
            </p:cNvCxnSpPr>
            <p:nvPr/>
          </p:nvCxnSpPr>
          <p:spPr>
            <a:xfrm>
              <a:off x="8925023" y="909725"/>
              <a:ext cx="0" cy="5807221"/>
            </a:xfrm>
            <a:prstGeom prst="line">
              <a:avLst/>
            </a:prstGeom>
            <a:ln w="19050">
              <a:solidFill>
                <a:schemeClr val="bg1">
                  <a:lumMod val="75000"/>
                </a:schemeClr>
              </a:solidFill>
              <a:tailEnd type="none"/>
            </a:ln>
          </p:spPr>
          <p:style>
            <a:lnRef idx="1">
              <a:schemeClr val="accent1"/>
            </a:lnRef>
            <a:fillRef idx="0">
              <a:schemeClr val="accent1"/>
            </a:fillRef>
            <a:effectRef idx="0">
              <a:schemeClr val="accent1"/>
            </a:effectRef>
            <a:fontRef idx="minor">
              <a:schemeClr val="tx1"/>
            </a:fontRef>
          </p:style>
        </p:cxnSp>
        <p:cxnSp>
          <p:nvCxnSpPr>
            <p:cNvPr id="48" name="直線コネクタ 47">
              <a:extLst>
                <a:ext uri="{FF2B5EF4-FFF2-40B4-BE49-F238E27FC236}">
                  <a16:creationId xmlns:a16="http://schemas.microsoft.com/office/drawing/2014/main" id="{B1B43700-B6CE-4CE6-8A86-A5DAE58B04AA}"/>
                </a:ext>
              </a:extLst>
            </p:cNvPr>
            <p:cNvCxnSpPr>
              <a:cxnSpLocks/>
            </p:cNvCxnSpPr>
            <p:nvPr/>
          </p:nvCxnSpPr>
          <p:spPr>
            <a:xfrm>
              <a:off x="386186" y="909725"/>
              <a:ext cx="0" cy="5807221"/>
            </a:xfrm>
            <a:prstGeom prst="line">
              <a:avLst/>
            </a:prstGeom>
            <a:ln w="19050">
              <a:solidFill>
                <a:schemeClr val="bg1">
                  <a:lumMod val="75000"/>
                </a:schemeClr>
              </a:solidFill>
              <a:tailEnd type="none"/>
            </a:ln>
          </p:spPr>
          <p:style>
            <a:lnRef idx="1">
              <a:schemeClr val="accent1"/>
            </a:lnRef>
            <a:fillRef idx="0">
              <a:schemeClr val="accent1"/>
            </a:fillRef>
            <a:effectRef idx="0">
              <a:schemeClr val="accent1"/>
            </a:effectRef>
            <a:fontRef idx="minor">
              <a:schemeClr val="tx1"/>
            </a:fontRef>
          </p:style>
        </p:cxnSp>
      </p:grpSp>
      <p:sp>
        <p:nvSpPr>
          <p:cNvPr id="4" name="正方形/長方形 3"/>
          <p:cNvSpPr/>
          <p:nvPr/>
        </p:nvSpPr>
        <p:spPr>
          <a:xfrm>
            <a:off x="0" y="0"/>
            <a:ext cx="9144000" cy="425003"/>
          </a:xfrm>
          <a:prstGeom prst="rect">
            <a:avLst/>
          </a:prstGeom>
          <a:gradFill>
            <a:gsLst>
              <a:gs pos="0">
                <a:schemeClr val="accent1">
                  <a:lumMod val="5000"/>
                  <a:lumOff val="95000"/>
                </a:schemeClr>
              </a:gs>
              <a:gs pos="75000">
                <a:srgbClr val="FF6600"/>
              </a:gs>
            </a:gsLst>
            <a:lin ang="6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dirty="0">
                <a:latin typeface="Meiryo UI" panose="020B0604030504040204" pitchFamily="50" charset="-128"/>
                <a:ea typeface="Meiryo UI" panose="020B0604030504040204" pitchFamily="50" charset="-128"/>
              </a:rPr>
              <a:t>前回部会でいただいた意見と対応方針</a:t>
            </a:r>
          </a:p>
        </p:txBody>
      </p:sp>
      <p:sp>
        <p:nvSpPr>
          <p:cNvPr id="21" name="スライド番号プレースホルダー 3">
            <a:extLst>
              <a:ext uri="{FF2B5EF4-FFF2-40B4-BE49-F238E27FC236}">
                <a16:creationId xmlns:a16="http://schemas.microsoft.com/office/drawing/2014/main" id="{55577935-903D-4194-BBAC-062D5D8A001B}"/>
              </a:ext>
            </a:extLst>
          </p:cNvPr>
          <p:cNvSpPr txBox="1">
            <a:spLocks noGrp="1"/>
          </p:cNvSpPr>
          <p:nvPr>
            <p:ph type="sldNum" sz="quarter" idx="12"/>
          </p:nvPr>
        </p:nvSpPr>
        <p:spPr>
          <a:xfrm>
            <a:off x="6978650" y="6492875"/>
            <a:ext cx="2057400" cy="365125"/>
          </a:xfrm>
          <a:prstGeom prst="rect">
            <a:avLst/>
          </a:prstGeom>
        </p:spPr>
        <p:txBody>
          <a:bodyPr vert="horz" lIns="91440" tIns="45720" rIns="91440" bIns="45720" rtlCol="0" anchor="ctr"/>
          <a:lstStyle>
            <a:defPPr>
              <a:defRPr lang="ja-JP"/>
            </a:defPPr>
            <a:lvl1pPr algn="r" rtl="0" fontAlgn="base">
              <a:spcBef>
                <a:spcPct val="0"/>
              </a:spcBef>
              <a:spcAft>
                <a:spcPct val="0"/>
              </a:spcAft>
              <a:defRPr kumimoji="1" sz="1131" kern="1200">
                <a:solidFill>
                  <a:schemeClr val="tx1">
                    <a:tint val="75000"/>
                  </a:schemeClr>
                </a:solidFill>
                <a:latin typeface="Arial" charset="0"/>
                <a:ea typeface="ＭＳ Ｐゴシック" pitchFamily="50" charset="-128"/>
                <a:cs typeface="+mn-cs"/>
              </a:defRPr>
            </a:lvl1pPr>
            <a:lvl2pPr marL="457200" algn="l" rtl="0" fontAlgn="base">
              <a:spcBef>
                <a:spcPct val="0"/>
              </a:spcBef>
              <a:spcAft>
                <a:spcPct val="0"/>
              </a:spcAft>
              <a:defRPr kumimoji="1" sz="1600" kern="1200">
                <a:solidFill>
                  <a:schemeClr val="tx1"/>
                </a:solidFill>
                <a:latin typeface="Arial" charset="0"/>
                <a:ea typeface="ＭＳ Ｐゴシック" pitchFamily="50" charset="-128"/>
                <a:cs typeface="+mn-cs"/>
              </a:defRPr>
            </a:lvl2pPr>
            <a:lvl3pPr marL="914400" algn="l" rtl="0" fontAlgn="base">
              <a:spcBef>
                <a:spcPct val="0"/>
              </a:spcBef>
              <a:spcAft>
                <a:spcPct val="0"/>
              </a:spcAft>
              <a:defRPr kumimoji="1" sz="1600" kern="1200">
                <a:solidFill>
                  <a:schemeClr val="tx1"/>
                </a:solidFill>
                <a:latin typeface="Arial" charset="0"/>
                <a:ea typeface="ＭＳ Ｐゴシック" pitchFamily="50" charset="-128"/>
                <a:cs typeface="+mn-cs"/>
              </a:defRPr>
            </a:lvl3pPr>
            <a:lvl4pPr marL="1371600" algn="l" rtl="0" fontAlgn="base">
              <a:spcBef>
                <a:spcPct val="0"/>
              </a:spcBef>
              <a:spcAft>
                <a:spcPct val="0"/>
              </a:spcAft>
              <a:defRPr kumimoji="1" sz="1600" kern="1200">
                <a:solidFill>
                  <a:schemeClr val="tx1"/>
                </a:solidFill>
                <a:latin typeface="Arial" charset="0"/>
                <a:ea typeface="ＭＳ Ｐゴシック" pitchFamily="50" charset="-128"/>
                <a:cs typeface="+mn-cs"/>
              </a:defRPr>
            </a:lvl4pPr>
            <a:lvl5pPr marL="1828800" algn="l" rtl="0" fontAlgn="base">
              <a:spcBef>
                <a:spcPct val="0"/>
              </a:spcBef>
              <a:spcAft>
                <a:spcPct val="0"/>
              </a:spcAft>
              <a:defRPr kumimoji="1" sz="1600" kern="1200">
                <a:solidFill>
                  <a:schemeClr val="tx1"/>
                </a:solidFill>
                <a:latin typeface="Arial" charset="0"/>
                <a:ea typeface="ＭＳ Ｐゴシック" pitchFamily="50" charset="-128"/>
                <a:cs typeface="+mn-cs"/>
              </a:defRPr>
            </a:lvl5pPr>
            <a:lvl6pPr marL="2286000" algn="l" defTabSz="914400" rtl="0" eaLnBrk="1" latinLnBrk="0" hangingPunct="1">
              <a:defRPr kumimoji="1" sz="1600" kern="1200">
                <a:solidFill>
                  <a:schemeClr val="tx1"/>
                </a:solidFill>
                <a:latin typeface="Arial" charset="0"/>
                <a:ea typeface="ＭＳ Ｐゴシック" pitchFamily="50" charset="-128"/>
                <a:cs typeface="+mn-cs"/>
              </a:defRPr>
            </a:lvl6pPr>
            <a:lvl7pPr marL="2743200" algn="l" defTabSz="914400" rtl="0" eaLnBrk="1" latinLnBrk="0" hangingPunct="1">
              <a:defRPr kumimoji="1" sz="1600" kern="1200">
                <a:solidFill>
                  <a:schemeClr val="tx1"/>
                </a:solidFill>
                <a:latin typeface="Arial" charset="0"/>
                <a:ea typeface="ＭＳ Ｐゴシック" pitchFamily="50" charset="-128"/>
                <a:cs typeface="+mn-cs"/>
              </a:defRPr>
            </a:lvl7pPr>
            <a:lvl8pPr marL="3200400" algn="l" defTabSz="914400" rtl="0" eaLnBrk="1" latinLnBrk="0" hangingPunct="1">
              <a:defRPr kumimoji="1" sz="1600" kern="1200">
                <a:solidFill>
                  <a:schemeClr val="tx1"/>
                </a:solidFill>
                <a:latin typeface="Arial" charset="0"/>
                <a:ea typeface="ＭＳ Ｐゴシック" pitchFamily="50" charset="-128"/>
                <a:cs typeface="+mn-cs"/>
              </a:defRPr>
            </a:lvl8pPr>
            <a:lvl9pPr marL="3657600" algn="l" defTabSz="914400" rtl="0" eaLnBrk="1" latinLnBrk="0" hangingPunct="1">
              <a:defRPr kumimoji="1" sz="1600" kern="1200">
                <a:solidFill>
                  <a:schemeClr val="tx1"/>
                </a:solidFill>
                <a:latin typeface="Arial" charset="0"/>
                <a:ea typeface="ＭＳ Ｐゴシック" pitchFamily="50" charset="-128"/>
                <a:cs typeface="+mn-cs"/>
              </a:defRPr>
            </a:lvl9pPr>
          </a:lstStyle>
          <a:p>
            <a:fld id="{5E3F6313-0071-4C5D-9E06-91E8809F988F}" type="slidenum">
              <a:rPr lang="ja-JP" altLang="en-US" sz="1600" smtClean="0">
                <a:solidFill>
                  <a:schemeClr val="tx1"/>
                </a:solidFill>
              </a:rPr>
              <a:pPr/>
              <a:t>1</a:t>
            </a:fld>
            <a:endParaRPr lang="ja-JP" altLang="en-US" sz="1600" dirty="0">
              <a:solidFill>
                <a:schemeClr val="tx1"/>
              </a:solidFill>
            </a:endParaRPr>
          </a:p>
        </p:txBody>
      </p:sp>
      <p:sp>
        <p:nvSpPr>
          <p:cNvPr id="27" name="正方形/長方形 26">
            <a:extLst>
              <a:ext uri="{FF2B5EF4-FFF2-40B4-BE49-F238E27FC236}">
                <a16:creationId xmlns:a16="http://schemas.microsoft.com/office/drawing/2014/main" id="{4049A19E-6218-492B-9072-C1BAB70B70D6}"/>
              </a:ext>
            </a:extLst>
          </p:cNvPr>
          <p:cNvSpPr/>
          <p:nvPr/>
        </p:nvSpPr>
        <p:spPr>
          <a:xfrm>
            <a:off x="165100" y="462552"/>
            <a:ext cx="8870950" cy="6342108"/>
          </a:xfrm>
          <a:prstGeom prst="rect">
            <a:avLst/>
          </a:prstGeom>
          <a:no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 name="角丸四角形 102">
            <a:extLst>
              <a:ext uri="{FF2B5EF4-FFF2-40B4-BE49-F238E27FC236}">
                <a16:creationId xmlns:a16="http://schemas.microsoft.com/office/drawing/2014/main" id="{7EEE577A-FEC0-4C23-8D7F-093DFC18A16A}"/>
              </a:ext>
            </a:extLst>
          </p:cNvPr>
          <p:cNvSpPr/>
          <p:nvPr/>
        </p:nvSpPr>
        <p:spPr>
          <a:xfrm>
            <a:off x="492507" y="556893"/>
            <a:ext cx="4121535" cy="196010"/>
          </a:xfrm>
          <a:prstGeom prst="roundRect">
            <a:avLst>
              <a:gd name="adj" fmla="val 20973"/>
            </a:avLst>
          </a:prstGeom>
          <a:solidFill>
            <a:srgbClr val="0000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latin typeface="Meiryo UI" panose="020B0604030504040204" pitchFamily="50" charset="-128"/>
                <a:ea typeface="Meiryo UI" panose="020B0604030504040204" pitchFamily="50" charset="-128"/>
              </a:rPr>
              <a:t>第３回部会での意見</a:t>
            </a:r>
          </a:p>
        </p:txBody>
      </p:sp>
      <p:sp>
        <p:nvSpPr>
          <p:cNvPr id="50" name="正方形/長方形 49">
            <a:extLst>
              <a:ext uri="{FF2B5EF4-FFF2-40B4-BE49-F238E27FC236}">
                <a16:creationId xmlns:a16="http://schemas.microsoft.com/office/drawing/2014/main" id="{678C8E4B-6ED3-4254-BA8B-B0E67092ACB1}"/>
              </a:ext>
            </a:extLst>
          </p:cNvPr>
          <p:cNvSpPr/>
          <p:nvPr/>
        </p:nvSpPr>
        <p:spPr>
          <a:xfrm>
            <a:off x="4785360" y="850617"/>
            <a:ext cx="4028634" cy="514606"/>
          </a:xfrm>
          <a:prstGeom prst="rect">
            <a:avLst/>
          </a:prstGeom>
          <a:solidFill>
            <a:schemeClr val="accent2">
              <a:lumMod val="20000"/>
              <a:lumOff val="80000"/>
            </a:schemeClr>
          </a:solidFill>
          <a:ln w="12700">
            <a:prstDash val="solid"/>
            <a:headEnd type="none" w="med" len="med"/>
            <a:tailEnd type="triangle" w="med" len="med"/>
          </a:ln>
        </p:spPr>
        <p:style>
          <a:lnRef idx="1">
            <a:schemeClr val="dk1"/>
          </a:lnRef>
          <a:fillRef idx="0">
            <a:schemeClr val="dk1"/>
          </a:fillRef>
          <a:effectRef idx="0">
            <a:schemeClr val="dk1"/>
          </a:effectRef>
          <a:fontRef idx="minor">
            <a:schemeClr val="tx1"/>
          </a:fontRef>
        </p:style>
        <p:txBody>
          <a:bodyPr lIns="36000" tIns="0" rIns="36000" bIns="0" rtlCol="0" anchor="t"/>
          <a:lstStyle/>
          <a:p>
            <a:pPr marL="171450" indent="-171450">
              <a:buFont typeface="Wingdings" panose="05000000000000000000" pitchFamily="2" charset="2"/>
              <a:buChar char="l"/>
            </a:pPr>
            <a:r>
              <a:rPr kumimoji="1" lang="ja-JP" altLang="en-US" sz="1000" dirty="0">
                <a:latin typeface="Meiryo UI" panose="020B0604030504040204" pitchFamily="50" charset="-128"/>
                <a:ea typeface="Meiryo UI" panose="020B0604030504040204" pitchFamily="50" charset="-128"/>
              </a:rPr>
              <a:t>猛暑との複合事例についても府民へ被害想定をわかりやすく伝えるための災害シナリオ（以下、災害シナリオ）の中で整理する。</a:t>
            </a:r>
            <a:endParaRPr kumimoji="1" lang="en-US" altLang="ja-JP" sz="1000" dirty="0">
              <a:latin typeface="Meiryo UI" panose="020B0604030504040204" pitchFamily="50" charset="-128"/>
              <a:ea typeface="Meiryo UI" panose="020B0604030504040204" pitchFamily="50" charset="-128"/>
            </a:endParaRPr>
          </a:p>
        </p:txBody>
      </p:sp>
      <p:sp>
        <p:nvSpPr>
          <p:cNvPr id="53" name="角丸四角形 102">
            <a:extLst>
              <a:ext uri="{FF2B5EF4-FFF2-40B4-BE49-F238E27FC236}">
                <a16:creationId xmlns:a16="http://schemas.microsoft.com/office/drawing/2014/main" id="{DC2AF537-2D29-4B26-B97E-32E5BCBE3A27}"/>
              </a:ext>
            </a:extLst>
          </p:cNvPr>
          <p:cNvSpPr/>
          <p:nvPr/>
        </p:nvSpPr>
        <p:spPr>
          <a:xfrm>
            <a:off x="4725077" y="551281"/>
            <a:ext cx="4126346" cy="196010"/>
          </a:xfrm>
          <a:prstGeom prst="roundRect">
            <a:avLst>
              <a:gd name="adj" fmla="val 20973"/>
            </a:avLst>
          </a:prstGeom>
          <a:solidFill>
            <a:srgbClr val="FF66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latin typeface="Meiryo UI" panose="020B0604030504040204" pitchFamily="50" charset="-128"/>
                <a:ea typeface="Meiryo UI" panose="020B0604030504040204" pitchFamily="50" charset="-128"/>
              </a:rPr>
              <a:t>対応方針</a:t>
            </a:r>
          </a:p>
        </p:txBody>
      </p:sp>
      <p:sp>
        <p:nvSpPr>
          <p:cNvPr id="45" name="正方形/長方形 44">
            <a:extLst>
              <a:ext uri="{FF2B5EF4-FFF2-40B4-BE49-F238E27FC236}">
                <a16:creationId xmlns:a16="http://schemas.microsoft.com/office/drawing/2014/main" id="{BF1683D9-B32E-46F1-887A-67763A1282D3}"/>
              </a:ext>
            </a:extLst>
          </p:cNvPr>
          <p:cNvSpPr/>
          <p:nvPr/>
        </p:nvSpPr>
        <p:spPr>
          <a:xfrm>
            <a:off x="4785360" y="2576700"/>
            <a:ext cx="4028634" cy="1392754"/>
          </a:xfrm>
          <a:prstGeom prst="rect">
            <a:avLst/>
          </a:prstGeom>
          <a:solidFill>
            <a:schemeClr val="accent2">
              <a:lumMod val="20000"/>
              <a:lumOff val="80000"/>
            </a:schemeClr>
          </a:solidFill>
          <a:ln w="12700">
            <a:prstDash val="solid"/>
            <a:headEnd type="none" w="med" len="med"/>
            <a:tailEnd type="triangle" w="med" len="med"/>
          </a:ln>
        </p:spPr>
        <p:style>
          <a:lnRef idx="1">
            <a:schemeClr val="dk1"/>
          </a:lnRef>
          <a:fillRef idx="0">
            <a:schemeClr val="dk1"/>
          </a:fillRef>
          <a:effectRef idx="0">
            <a:schemeClr val="dk1"/>
          </a:effectRef>
          <a:fontRef idx="minor">
            <a:schemeClr val="tx1"/>
          </a:fontRef>
        </p:style>
        <p:txBody>
          <a:bodyPr lIns="36000" tIns="0" rIns="36000" bIns="0" rtlCol="0" anchor="t"/>
          <a:lstStyle/>
          <a:p>
            <a:pPr marL="171450" indent="-171450">
              <a:buFont typeface="Wingdings" panose="05000000000000000000" pitchFamily="2" charset="2"/>
              <a:buChar char="l"/>
            </a:pPr>
            <a:r>
              <a:rPr kumimoji="1" lang="ja-JP" altLang="en-US" sz="1000" dirty="0">
                <a:latin typeface="Meiryo UI" panose="020B0604030504040204" pitchFamily="50" charset="-128"/>
                <a:ea typeface="Meiryo UI" panose="020B0604030504040204" pitchFamily="50" charset="-128"/>
              </a:rPr>
              <a:t>南海トラフ巨大地震臨時情報について、災害シナリオを整理する中で以下について留意する。</a:t>
            </a:r>
            <a:endParaRPr kumimoji="1" lang="en-US" altLang="ja-JP" sz="1000" dirty="0">
              <a:latin typeface="Meiryo UI" panose="020B0604030504040204" pitchFamily="50" charset="-128"/>
              <a:ea typeface="Meiryo UI" panose="020B0604030504040204" pitchFamily="50" charset="-128"/>
            </a:endParaRPr>
          </a:p>
          <a:p>
            <a:pPr marL="288000" lvl="1" indent="-180000">
              <a:buFont typeface="Wingdings" panose="05000000000000000000" pitchFamily="2" charset="2"/>
              <a:buChar char="ü"/>
            </a:pPr>
            <a:r>
              <a:rPr kumimoji="1" lang="ja-JP" altLang="en-US" sz="1000" dirty="0">
                <a:latin typeface="Meiryo UI" panose="020B0604030504040204" pitchFamily="50" charset="-128"/>
                <a:ea typeface="Meiryo UI" panose="020B0604030504040204" pitchFamily="50" charset="-128"/>
              </a:rPr>
              <a:t>臨時情報が事前に発表される場合もあるが、南海トラフ地震が突然起こる可能性の方が高い点</a:t>
            </a:r>
            <a:endParaRPr kumimoji="1" lang="en-US" altLang="ja-JP" sz="1000" dirty="0">
              <a:latin typeface="Meiryo UI" panose="020B0604030504040204" pitchFamily="50" charset="-128"/>
              <a:ea typeface="Meiryo UI" panose="020B0604030504040204" pitchFamily="50" charset="-128"/>
            </a:endParaRPr>
          </a:p>
          <a:p>
            <a:pPr marL="288000" lvl="1" indent="-180000">
              <a:buFont typeface="Wingdings" panose="05000000000000000000" pitchFamily="2" charset="2"/>
              <a:buChar char="ü"/>
            </a:pPr>
            <a:r>
              <a:rPr kumimoji="1" lang="ja-JP" altLang="en-US" sz="1000" dirty="0">
                <a:latin typeface="Meiryo UI" panose="020B0604030504040204" pitchFamily="50" charset="-128"/>
                <a:ea typeface="Meiryo UI" panose="020B0604030504040204" pitchFamily="50" charset="-128"/>
              </a:rPr>
              <a:t>臨時情報の有無にかかわらず、日頃の備えが重要である点</a:t>
            </a:r>
            <a:endParaRPr kumimoji="1" lang="en-US" altLang="ja-JP" sz="1000" dirty="0">
              <a:latin typeface="Meiryo UI" panose="020B0604030504040204" pitchFamily="50" charset="-128"/>
              <a:ea typeface="Meiryo UI" panose="020B0604030504040204" pitchFamily="50" charset="-128"/>
            </a:endParaRPr>
          </a:p>
          <a:p>
            <a:pPr marL="288000" lvl="1" indent="-180000">
              <a:buFont typeface="Wingdings" panose="05000000000000000000" pitchFamily="2" charset="2"/>
              <a:buChar char="ü"/>
            </a:pPr>
            <a:r>
              <a:rPr kumimoji="1" lang="ja-JP" altLang="en-US" sz="1000" dirty="0">
                <a:latin typeface="Meiryo UI" panose="020B0604030504040204" pitchFamily="50" charset="-128"/>
                <a:ea typeface="Meiryo UI" panose="020B0604030504040204" pitchFamily="50" charset="-128"/>
              </a:rPr>
              <a:t>既に被害が発生した状況下で臨時情報が発表される可能性もある点</a:t>
            </a:r>
            <a:endParaRPr kumimoji="1" lang="en-US" altLang="ja-JP" sz="1000" dirty="0">
              <a:latin typeface="Meiryo UI" panose="020B0604030504040204" pitchFamily="50" charset="-128"/>
              <a:ea typeface="Meiryo UI" panose="020B0604030504040204" pitchFamily="50" charset="-128"/>
            </a:endParaRPr>
          </a:p>
          <a:p>
            <a:pPr marL="171450" indent="-171450">
              <a:buFont typeface="Wingdings" panose="05000000000000000000" pitchFamily="2" charset="2"/>
              <a:buChar char="l"/>
            </a:pPr>
            <a:endParaRPr kumimoji="1" lang="en-US" altLang="ja-JP" sz="1000" dirty="0">
              <a:latin typeface="Meiryo UI" panose="020B0604030504040204" pitchFamily="50" charset="-128"/>
              <a:ea typeface="Meiryo UI" panose="020B0604030504040204" pitchFamily="50" charset="-128"/>
            </a:endParaRPr>
          </a:p>
        </p:txBody>
      </p:sp>
      <p:sp>
        <p:nvSpPr>
          <p:cNvPr id="49" name="正方形/長方形 48">
            <a:extLst>
              <a:ext uri="{FF2B5EF4-FFF2-40B4-BE49-F238E27FC236}">
                <a16:creationId xmlns:a16="http://schemas.microsoft.com/office/drawing/2014/main" id="{E69B7824-7BC3-439E-872A-10C41F3E64FD}"/>
              </a:ext>
            </a:extLst>
          </p:cNvPr>
          <p:cNvSpPr/>
          <p:nvPr/>
        </p:nvSpPr>
        <p:spPr>
          <a:xfrm>
            <a:off x="4785360" y="5168152"/>
            <a:ext cx="4028634" cy="1494235"/>
          </a:xfrm>
          <a:prstGeom prst="rect">
            <a:avLst/>
          </a:prstGeom>
          <a:solidFill>
            <a:schemeClr val="accent2">
              <a:lumMod val="20000"/>
              <a:lumOff val="80000"/>
            </a:schemeClr>
          </a:solidFill>
          <a:ln w="12700">
            <a:prstDash val="solid"/>
            <a:headEnd type="none" w="med" len="med"/>
            <a:tailEnd type="triangle" w="med" len="med"/>
          </a:ln>
        </p:spPr>
        <p:style>
          <a:lnRef idx="1">
            <a:schemeClr val="dk1"/>
          </a:lnRef>
          <a:fillRef idx="0">
            <a:schemeClr val="dk1"/>
          </a:fillRef>
          <a:effectRef idx="0">
            <a:schemeClr val="dk1"/>
          </a:effectRef>
          <a:fontRef idx="minor">
            <a:schemeClr val="tx1"/>
          </a:fontRef>
        </p:style>
        <p:txBody>
          <a:bodyPr lIns="36000" tIns="0" rIns="36000" bIns="0" rtlCol="0" anchor="t"/>
          <a:lstStyle/>
          <a:p>
            <a:pPr marL="171450" indent="-171450">
              <a:buFont typeface="Wingdings" panose="05000000000000000000" pitchFamily="2" charset="2"/>
              <a:buChar char="l"/>
            </a:pPr>
            <a:r>
              <a:rPr kumimoji="1" lang="ja-JP" altLang="en-US" sz="1000" dirty="0">
                <a:latin typeface="Meiryo UI" panose="020B0604030504040204" pitchFamily="50" charset="-128"/>
                <a:ea typeface="Meiryo UI" panose="020B0604030504040204" pitchFamily="50" charset="-128"/>
              </a:rPr>
              <a:t>災害関連死の発生原因が避難所環境や医療・福祉の観点だけでない点について、災害シナリオの中で、府民へのメッセージとして整理する。</a:t>
            </a:r>
            <a:endParaRPr kumimoji="1" lang="en-US" altLang="ja-JP" sz="1000" dirty="0">
              <a:latin typeface="Meiryo UI" panose="020B0604030504040204" pitchFamily="50" charset="-128"/>
              <a:ea typeface="Meiryo UI" panose="020B0604030504040204" pitchFamily="50" charset="-128"/>
            </a:endParaRPr>
          </a:p>
          <a:p>
            <a:pPr marL="171450" indent="-171450">
              <a:buFont typeface="Wingdings" panose="05000000000000000000" pitchFamily="2" charset="2"/>
              <a:buChar char="l"/>
            </a:pPr>
            <a:r>
              <a:rPr kumimoji="1" lang="ja-JP" altLang="en-US" sz="1000" dirty="0">
                <a:latin typeface="Meiryo UI" panose="020B0604030504040204" pitchFamily="50" charset="-128"/>
                <a:ea typeface="Meiryo UI" panose="020B0604030504040204" pitchFamily="50" charset="-128"/>
              </a:rPr>
              <a:t>国が公表する被害想定なども踏まえ、南海トラフ地震が発生した際の大阪府を取り巻く状況として、災害シナリオで整理する。</a:t>
            </a:r>
            <a:endParaRPr kumimoji="1" lang="en-US" altLang="ja-JP" sz="1000" dirty="0">
              <a:latin typeface="Meiryo UI" panose="020B0604030504040204" pitchFamily="50" charset="-128"/>
              <a:ea typeface="Meiryo UI" panose="020B0604030504040204" pitchFamily="50" charset="-128"/>
            </a:endParaRPr>
          </a:p>
          <a:p>
            <a:pPr marL="171450" indent="-171450">
              <a:buFont typeface="Wingdings" panose="05000000000000000000" pitchFamily="2" charset="2"/>
              <a:buChar char="l"/>
            </a:pPr>
            <a:r>
              <a:rPr kumimoji="1" lang="ja-JP" altLang="en-US" sz="1000" dirty="0">
                <a:latin typeface="Meiryo UI" panose="020B0604030504040204" pitchFamily="50" charset="-128"/>
                <a:ea typeface="Meiryo UI" panose="020B0604030504040204" pitchFamily="50" charset="-128"/>
              </a:rPr>
              <a:t>揺れの継続時間について、長周期地震動の項目や災害シナリオの中で整理する。</a:t>
            </a:r>
            <a:endParaRPr kumimoji="1" lang="en-US" altLang="ja-JP" sz="1000" dirty="0">
              <a:latin typeface="Meiryo UI" panose="020B0604030504040204" pitchFamily="50" charset="-128"/>
              <a:ea typeface="Meiryo UI" panose="020B0604030504040204" pitchFamily="50" charset="-128"/>
            </a:endParaRPr>
          </a:p>
        </p:txBody>
      </p:sp>
      <p:sp>
        <p:nvSpPr>
          <p:cNvPr id="63" name="四角形: 角を丸くする 62">
            <a:extLst>
              <a:ext uri="{FF2B5EF4-FFF2-40B4-BE49-F238E27FC236}">
                <a16:creationId xmlns:a16="http://schemas.microsoft.com/office/drawing/2014/main" id="{215E03F5-E5B7-4BB2-9649-E5906AF4CAB2}"/>
              </a:ext>
            </a:extLst>
          </p:cNvPr>
          <p:cNvSpPr/>
          <p:nvPr/>
        </p:nvSpPr>
        <p:spPr>
          <a:xfrm>
            <a:off x="492507" y="841348"/>
            <a:ext cx="4105498" cy="523875"/>
          </a:xfrm>
          <a:prstGeom prst="roundRect">
            <a:avLst>
              <a:gd name="adj" fmla="val 17196"/>
            </a:avLst>
          </a:prstGeom>
          <a:solidFill>
            <a:schemeClr val="accent5">
              <a:lumMod val="20000"/>
              <a:lumOff val="80000"/>
            </a:schemeClr>
          </a:solidFill>
          <a:ln w="6350">
            <a:headEnd type="triangle"/>
          </a:ln>
        </p:spPr>
        <p:style>
          <a:lnRef idx="1">
            <a:schemeClr val="dk1"/>
          </a:lnRef>
          <a:fillRef idx="0">
            <a:schemeClr val="dk1"/>
          </a:fillRef>
          <a:effectRef idx="0">
            <a:schemeClr val="dk1"/>
          </a:effectRef>
          <a:fontRef idx="minor">
            <a:schemeClr val="tx1"/>
          </a:fontRef>
        </p:style>
        <p:txBody>
          <a:bodyPr lIns="0" tIns="0" rIns="0" bIns="0" rtlCol="0" anchor="t"/>
          <a:lstStyle/>
          <a:p>
            <a:r>
              <a:rPr kumimoji="1" lang="en-US" altLang="ja-JP" sz="1000" b="1" dirty="0">
                <a:latin typeface="Meiryo UI" panose="020B0604030504040204" pitchFamily="50" charset="-128"/>
                <a:ea typeface="Meiryo UI" panose="020B0604030504040204" pitchFamily="50" charset="-128"/>
              </a:rPr>
              <a:t>【</a:t>
            </a:r>
            <a:r>
              <a:rPr kumimoji="1" lang="ja-JP" altLang="en-US" sz="1000" b="1" dirty="0">
                <a:latin typeface="Meiryo UI" panose="020B0604030504040204" pitchFamily="50" charset="-128"/>
                <a:ea typeface="Meiryo UI" panose="020B0604030504040204" pitchFamily="50" charset="-128"/>
              </a:rPr>
              <a:t>視点①</a:t>
            </a:r>
            <a:r>
              <a:rPr kumimoji="1" lang="en-US" altLang="ja-JP" sz="1000" b="1" dirty="0">
                <a:latin typeface="Meiryo UI" panose="020B0604030504040204" pitchFamily="50" charset="-128"/>
                <a:ea typeface="Meiryo UI" panose="020B0604030504040204" pitchFamily="50" charset="-128"/>
              </a:rPr>
              <a:t>】</a:t>
            </a:r>
            <a:r>
              <a:rPr kumimoji="1" lang="ja-JP" altLang="en-US" sz="1000" b="1" dirty="0">
                <a:latin typeface="Meiryo UI" panose="020B0604030504040204" pitchFamily="50" charset="-128"/>
                <a:ea typeface="Meiryo UI" panose="020B0604030504040204" pitchFamily="50" charset="-128"/>
              </a:rPr>
              <a:t>被害想定（複合災害について）</a:t>
            </a:r>
            <a:endParaRPr kumimoji="1" lang="en-US" altLang="ja-JP" sz="1000" b="1" dirty="0">
              <a:latin typeface="Meiryo UI" panose="020B0604030504040204" pitchFamily="50" charset="-128"/>
              <a:ea typeface="Meiryo UI" panose="020B0604030504040204" pitchFamily="50" charset="-128"/>
            </a:endParaRPr>
          </a:p>
          <a:p>
            <a:pPr marL="288000" lvl="1" indent="-171450">
              <a:buFont typeface="Arial" panose="020B0604020202020204" pitchFamily="34" charset="0"/>
              <a:buChar char="•"/>
            </a:pPr>
            <a:r>
              <a:rPr kumimoji="1" lang="ja-JP" altLang="en-US" sz="1000" dirty="0">
                <a:latin typeface="Meiryo UI" panose="020B0604030504040204" pitchFamily="50" charset="-128"/>
                <a:ea typeface="Meiryo UI" panose="020B0604030504040204" pitchFamily="50" charset="-128"/>
              </a:rPr>
              <a:t>土砂災害との複合を想定しておくことも重要。</a:t>
            </a:r>
            <a:endParaRPr kumimoji="1" lang="en-US" altLang="ja-JP" sz="1000" dirty="0">
              <a:latin typeface="Meiryo UI" panose="020B0604030504040204" pitchFamily="50" charset="-128"/>
              <a:ea typeface="Meiryo UI" panose="020B0604030504040204" pitchFamily="50" charset="-128"/>
            </a:endParaRPr>
          </a:p>
          <a:p>
            <a:pPr marL="288000" lvl="1" indent="-171450">
              <a:buFont typeface="Arial" panose="020B0604020202020204" pitchFamily="34" charset="0"/>
              <a:buChar char="•"/>
            </a:pPr>
            <a:r>
              <a:rPr kumimoji="1" lang="ja-JP" altLang="en-US" sz="1000" dirty="0">
                <a:latin typeface="Meiryo UI" panose="020B0604030504040204" pitchFamily="50" charset="-128"/>
                <a:ea typeface="Meiryo UI" panose="020B0604030504040204" pitchFamily="50" charset="-128"/>
              </a:rPr>
              <a:t>関連死が増加する要因にもなる猛暑との複合事象も注意が必要。</a:t>
            </a:r>
          </a:p>
        </p:txBody>
      </p:sp>
      <p:sp>
        <p:nvSpPr>
          <p:cNvPr id="64" name="四角形: 角を丸くする 63">
            <a:extLst>
              <a:ext uri="{FF2B5EF4-FFF2-40B4-BE49-F238E27FC236}">
                <a16:creationId xmlns:a16="http://schemas.microsoft.com/office/drawing/2014/main" id="{6AEB4D56-83B5-4CAC-AD84-CADC869E01F4}"/>
              </a:ext>
            </a:extLst>
          </p:cNvPr>
          <p:cNvSpPr/>
          <p:nvPr/>
        </p:nvSpPr>
        <p:spPr>
          <a:xfrm>
            <a:off x="492507" y="1528385"/>
            <a:ext cx="4105498" cy="836964"/>
          </a:xfrm>
          <a:prstGeom prst="roundRect">
            <a:avLst>
              <a:gd name="adj" fmla="val 12092"/>
            </a:avLst>
          </a:prstGeom>
          <a:solidFill>
            <a:schemeClr val="accent5">
              <a:lumMod val="20000"/>
              <a:lumOff val="80000"/>
            </a:schemeClr>
          </a:solidFill>
          <a:ln w="6350">
            <a:headEnd type="triangle"/>
          </a:ln>
        </p:spPr>
        <p:style>
          <a:lnRef idx="1">
            <a:schemeClr val="dk1"/>
          </a:lnRef>
          <a:fillRef idx="0">
            <a:schemeClr val="dk1"/>
          </a:fillRef>
          <a:effectRef idx="0">
            <a:schemeClr val="dk1"/>
          </a:effectRef>
          <a:fontRef idx="minor">
            <a:schemeClr val="tx1"/>
          </a:fontRef>
        </p:style>
        <p:txBody>
          <a:bodyPr lIns="0" tIns="0" rIns="0" bIns="0" rtlCol="0" anchor="t"/>
          <a:lstStyle/>
          <a:p>
            <a:r>
              <a:rPr kumimoji="1" lang="en-US" altLang="ja-JP" sz="1000" b="1" dirty="0">
                <a:latin typeface="Meiryo UI" panose="020B0604030504040204" pitchFamily="50" charset="-128"/>
                <a:ea typeface="Meiryo UI" panose="020B0604030504040204" pitchFamily="50" charset="-128"/>
              </a:rPr>
              <a:t>【</a:t>
            </a:r>
            <a:r>
              <a:rPr kumimoji="1" lang="ja-JP" altLang="en-US" sz="1000" b="1" dirty="0">
                <a:latin typeface="Meiryo UI" panose="020B0604030504040204" pitchFamily="50" charset="-128"/>
                <a:ea typeface="Meiryo UI" panose="020B0604030504040204" pitchFamily="50" charset="-128"/>
              </a:rPr>
              <a:t>視点②</a:t>
            </a:r>
            <a:r>
              <a:rPr kumimoji="1" lang="en-US" altLang="ja-JP" sz="1000" b="1" dirty="0">
                <a:latin typeface="Meiryo UI" panose="020B0604030504040204" pitchFamily="50" charset="-128"/>
                <a:ea typeface="Meiryo UI" panose="020B0604030504040204" pitchFamily="50" charset="-128"/>
              </a:rPr>
              <a:t>】</a:t>
            </a:r>
            <a:r>
              <a:rPr kumimoji="1" lang="ja-JP" altLang="en-US" sz="1000" b="1" dirty="0">
                <a:latin typeface="Meiryo UI" panose="020B0604030504040204" pitchFamily="50" charset="-128"/>
                <a:ea typeface="Meiryo UI" panose="020B0604030504040204" pitchFamily="50" charset="-128"/>
              </a:rPr>
              <a:t>被害想定（過去の災害の経験）</a:t>
            </a:r>
            <a:endParaRPr kumimoji="1" lang="en-US" altLang="ja-JP" sz="1000" b="1" dirty="0">
              <a:latin typeface="Meiryo UI" panose="020B0604030504040204" pitchFamily="50" charset="-128"/>
              <a:ea typeface="Meiryo UI" panose="020B0604030504040204" pitchFamily="50" charset="-128"/>
            </a:endParaRPr>
          </a:p>
          <a:p>
            <a:pPr marL="288000" lvl="1" indent="-171450">
              <a:buFont typeface="Arial" panose="020B0604020202020204" pitchFamily="34" charset="0"/>
              <a:buChar char="•"/>
            </a:pPr>
            <a:r>
              <a:rPr kumimoji="1" lang="ja-JP" altLang="en-US" sz="1000" dirty="0">
                <a:latin typeface="Meiryo UI" panose="020B0604030504040204" pitchFamily="50" charset="-128"/>
                <a:ea typeface="Meiryo UI" panose="020B0604030504040204" pitchFamily="50" charset="-128"/>
              </a:rPr>
              <a:t>我々が我がこととして経験した災害である大阪北部地震を踏まえて、被害想定をとりまとめることが重要。</a:t>
            </a:r>
          </a:p>
          <a:p>
            <a:pPr marL="288000" lvl="1" indent="-171450">
              <a:buFont typeface="Arial" panose="020B0604020202020204" pitchFamily="34" charset="0"/>
              <a:buChar char="•"/>
            </a:pPr>
            <a:r>
              <a:rPr kumimoji="1" lang="ja-JP" altLang="en-US" sz="1000" dirty="0">
                <a:latin typeface="Meiryo UI" panose="020B0604030504040204" pitchFamily="50" charset="-128"/>
                <a:ea typeface="Meiryo UI" panose="020B0604030504040204" pitchFamily="50" charset="-128"/>
              </a:rPr>
              <a:t>能登半島地震で課題となった災害対応従事者のロジスティクスについて、整理することは重要。</a:t>
            </a:r>
            <a:endParaRPr kumimoji="1" lang="en-US" altLang="ja-JP" sz="1000" dirty="0">
              <a:latin typeface="Meiryo UI" panose="020B0604030504040204" pitchFamily="50" charset="-128"/>
              <a:ea typeface="Meiryo UI" panose="020B0604030504040204" pitchFamily="50" charset="-128"/>
            </a:endParaRPr>
          </a:p>
        </p:txBody>
      </p:sp>
      <p:sp>
        <p:nvSpPr>
          <p:cNvPr id="66" name="四角形: 角を丸くする 65">
            <a:extLst>
              <a:ext uri="{FF2B5EF4-FFF2-40B4-BE49-F238E27FC236}">
                <a16:creationId xmlns:a16="http://schemas.microsoft.com/office/drawing/2014/main" id="{EC30CAF7-8F01-4B8E-90E9-50BB74D3B6C6}"/>
              </a:ext>
            </a:extLst>
          </p:cNvPr>
          <p:cNvSpPr/>
          <p:nvPr/>
        </p:nvSpPr>
        <p:spPr>
          <a:xfrm>
            <a:off x="492507" y="2517833"/>
            <a:ext cx="4105498" cy="1454739"/>
          </a:xfrm>
          <a:prstGeom prst="roundRect">
            <a:avLst>
              <a:gd name="adj" fmla="val 6737"/>
            </a:avLst>
          </a:prstGeom>
          <a:solidFill>
            <a:schemeClr val="accent5">
              <a:lumMod val="20000"/>
              <a:lumOff val="80000"/>
            </a:schemeClr>
          </a:solidFill>
          <a:ln w="6350">
            <a:headEnd type="triangle"/>
          </a:ln>
        </p:spPr>
        <p:style>
          <a:lnRef idx="1">
            <a:schemeClr val="dk1"/>
          </a:lnRef>
          <a:fillRef idx="0">
            <a:schemeClr val="dk1"/>
          </a:fillRef>
          <a:effectRef idx="0">
            <a:schemeClr val="dk1"/>
          </a:effectRef>
          <a:fontRef idx="minor">
            <a:schemeClr val="tx1"/>
          </a:fontRef>
        </p:style>
        <p:txBody>
          <a:bodyPr lIns="0" tIns="0" rIns="0" bIns="0" rtlCol="0" anchor="t"/>
          <a:lstStyle/>
          <a:p>
            <a:r>
              <a:rPr kumimoji="1" lang="en-US" altLang="ja-JP" sz="1000" b="1" dirty="0">
                <a:latin typeface="Meiryo UI" panose="020B0604030504040204" pitchFamily="50" charset="-128"/>
                <a:ea typeface="Meiryo UI" panose="020B0604030504040204" pitchFamily="50" charset="-128"/>
              </a:rPr>
              <a:t>【</a:t>
            </a:r>
            <a:r>
              <a:rPr kumimoji="1" lang="ja-JP" altLang="en-US" sz="1000" b="1" dirty="0">
                <a:latin typeface="Meiryo UI" panose="020B0604030504040204" pitchFamily="50" charset="-128"/>
                <a:ea typeface="Meiryo UI" panose="020B0604030504040204" pitchFamily="50" charset="-128"/>
              </a:rPr>
              <a:t>視点③</a:t>
            </a:r>
            <a:r>
              <a:rPr kumimoji="1" lang="en-US" altLang="ja-JP" sz="1000" b="1" dirty="0">
                <a:latin typeface="Meiryo UI" panose="020B0604030504040204" pitchFamily="50" charset="-128"/>
                <a:ea typeface="Meiryo UI" panose="020B0604030504040204" pitchFamily="50" charset="-128"/>
              </a:rPr>
              <a:t>】</a:t>
            </a:r>
            <a:r>
              <a:rPr kumimoji="1" lang="ja-JP" altLang="en-US" sz="1000" b="1" dirty="0">
                <a:latin typeface="Meiryo UI" panose="020B0604030504040204" pitchFamily="50" charset="-128"/>
                <a:ea typeface="Meiryo UI" panose="020B0604030504040204" pitchFamily="50" charset="-128"/>
              </a:rPr>
              <a:t>南海トラフ巨大地震臨時情報</a:t>
            </a:r>
            <a:endParaRPr kumimoji="1" lang="en-US" altLang="ja-JP" sz="1000" b="1" dirty="0">
              <a:latin typeface="Meiryo UI" panose="020B0604030504040204" pitchFamily="50" charset="-128"/>
              <a:ea typeface="Meiryo UI" panose="020B0604030504040204" pitchFamily="50" charset="-128"/>
            </a:endParaRPr>
          </a:p>
          <a:p>
            <a:pPr marL="288000" lvl="1" indent="-171450">
              <a:buFont typeface="Arial" panose="020B0604020202020204" pitchFamily="34" charset="0"/>
              <a:buChar char="•"/>
            </a:pPr>
            <a:r>
              <a:rPr kumimoji="1" lang="ja-JP" altLang="en-US" sz="1000" dirty="0">
                <a:latin typeface="Meiryo UI" panose="020B0604030504040204" pitchFamily="50" charset="-128"/>
                <a:ea typeface="Meiryo UI" panose="020B0604030504040204" pitchFamily="50" charset="-128"/>
              </a:rPr>
              <a:t>臨時情報によって特別な対応を行うのではなく、普段の備えをきちんとすることが重要。</a:t>
            </a:r>
            <a:endParaRPr kumimoji="1" lang="en-US" altLang="ja-JP" sz="1000" dirty="0">
              <a:latin typeface="Meiryo UI" panose="020B0604030504040204" pitchFamily="50" charset="-128"/>
              <a:ea typeface="Meiryo UI" panose="020B0604030504040204" pitchFamily="50" charset="-128"/>
            </a:endParaRPr>
          </a:p>
          <a:p>
            <a:pPr marL="288000" lvl="1" indent="-171450">
              <a:buFont typeface="Arial" panose="020B0604020202020204" pitchFamily="34" charset="0"/>
              <a:buChar char="•"/>
            </a:pPr>
            <a:r>
              <a:rPr kumimoji="1" lang="ja-JP" altLang="en-US" sz="1000" dirty="0">
                <a:latin typeface="Meiryo UI" panose="020B0604030504040204" pitchFamily="50" charset="-128"/>
                <a:ea typeface="Meiryo UI" panose="020B0604030504040204" pitchFamily="50" charset="-128"/>
              </a:rPr>
              <a:t>今回の臨時情報を経験したことにより、被害を軽減するための事前対策を準備しておくことが重要を認識した。南海トラフ地震は突然起こる可能性の方が遥かに高く、事前対策を日常化させることが重要。</a:t>
            </a:r>
            <a:endParaRPr kumimoji="1" lang="en-US" altLang="ja-JP" sz="1000" dirty="0">
              <a:latin typeface="Meiryo UI" panose="020B0604030504040204" pitchFamily="50" charset="-128"/>
              <a:ea typeface="Meiryo UI" panose="020B0604030504040204" pitchFamily="50" charset="-128"/>
            </a:endParaRPr>
          </a:p>
          <a:p>
            <a:pPr marL="288000" lvl="1" indent="-171450">
              <a:buFont typeface="Arial" panose="020B0604020202020204" pitchFamily="34" charset="0"/>
              <a:buChar char="•"/>
            </a:pPr>
            <a:r>
              <a:rPr kumimoji="1" lang="ja-JP" altLang="en-US" sz="1000" dirty="0">
                <a:latin typeface="Meiryo UI" panose="020B0604030504040204" pitchFamily="50" charset="-128"/>
                <a:ea typeface="Meiryo UI" panose="020B0604030504040204" pitchFamily="50" charset="-128"/>
              </a:rPr>
              <a:t>臨時情報が出ていない中で発生する可能性の方が高いこと、既に大阪府で被害が発生した中で発表される臨時情報（警戒）もある。今回の出来事から学ぶことも大事だが、あまり縛られ過ぎるのもよくない。</a:t>
            </a:r>
          </a:p>
          <a:p>
            <a:pPr marL="288000" lvl="1" indent="-171450">
              <a:buFont typeface="Arial" panose="020B0604020202020204" pitchFamily="34" charset="0"/>
              <a:buChar char="•"/>
            </a:pPr>
            <a:endParaRPr kumimoji="1" lang="en-US" altLang="ja-JP" sz="1000" dirty="0">
              <a:latin typeface="Meiryo UI" panose="020B0604030504040204" pitchFamily="50" charset="-128"/>
              <a:ea typeface="Meiryo UI" panose="020B0604030504040204" pitchFamily="50" charset="-128"/>
            </a:endParaRPr>
          </a:p>
          <a:p>
            <a:pPr marL="288000" lvl="1" indent="-171450">
              <a:buFont typeface="Arial" panose="020B0604020202020204" pitchFamily="34" charset="0"/>
              <a:buChar char="•"/>
            </a:pPr>
            <a:endParaRPr kumimoji="1" lang="ja-JP" altLang="en-US" sz="1000" dirty="0">
              <a:latin typeface="Meiryo UI" panose="020B0604030504040204" pitchFamily="50" charset="-128"/>
              <a:ea typeface="Meiryo UI" panose="020B0604030504040204" pitchFamily="50" charset="-128"/>
            </a:endParaRPr>
          </a:p>
          <a:p>
            <a:pPr marL="288000" lvl="1" indent="-171450">
              <a:buFont typeface="Arial" panose="020B0604020202020204" pitchFamily="34" charset="0"/>
              <a:buChar char="•"/>
            </a:pPr>
            <a:endParaRPr kumimoji="1" lang="en-US" altLang="ja-JP" sz="1000" dirty="0">
              <a:latin typeface="Meiryo UI" panose="020B0604030504040204" pitchFamily="50" charset="-128"/>
              <a:ea typeface="Meiryo UI" panose="020B0604030504040204" pitchFamily="50" charset="-128"/>
            </a:endParaRPr>
          </a:p>
        </p:txBody>
      </p:sp>
      <p:sp>
        <p:nvSpPr>
          <p:cNvPr id="67" name="四角形: 角を丸くする 66">
            <a:extLst>
              <a:ext uri="{FF2B5EF4-FFF2-40B4-BE49-F238E27FC236}">
                <a16:creationId xmlns:a16="http://schemas.microsoft.com/office/drawing/2014/main" id="{6D6E2BC1-8047-4053-8A04-FEFA3294A7CA}"/>
              </a:ext>
            </a:extLst>
          </p:cNvPr>
          <p:cNvSpPr/>
          <p:nvPr/>
        </p:nvSpPr>
        <p:spPr>
          <a:xfrm>
            <a:off x="492507" y="5173513"/>
            <a:ext cx="4105498" cy="1488875"/>
          </a:xfrm>
          <a:prstGeom prst="roundRect">
            <a:avLst>
              <a:gd name="adj" fmla="val 9013"/>
            </a:avLst>
          </a:prstGeom>
          <a:solidFill>
            <a:schemeClr val="accent5">
              <a:lumMod val="20000"/>
              <a:lumOff val="80000"/>
            </a:schemeClr>
          </a:solidFill>
          <a:ln w="6350">
            <a:headEnd type="triangle"/>
          </a:ln>
        </p:spPr>
        <p:style>
          <a:lnRef idx="1">
            <a:schemeClr val="dk1"/>
          </a:lnRef>
          <a:fillRef idx="0">
            <a:schemeClr val="dk1"/>
          </a:fillRef>
          <a:effectRef idx="0">
            <a:schemeClr val="dk1"/>
          </a:effectRef>
          <a:fontRef idx="minor">
            <a:schemeClr val="tx1"/>
          </a:fontRef>
        </p:style>
        <p:txBody>
          <a:bodyPr lIns="0" tIns="0" rIns="0" bIns="0" rtlCol="0" anchor="t"/>
          <a:lstStyle/>
          <a:p>
            <a:r>
              <a:rPr kumimoji="1" lang="en-US" altLang="ja-JP" sz="1000" b="1" dirty="0">
                <a:latin typeface="Meiryo UI" panose="020B0604030504040204" pitchFamily="50" charset="-128"/>
                <a:ea typeface="Meiryo UI" panose="020B0604030504040204" pitchFamily="50" charset="-128"/>
              </a:rPr>
              <a:t>【</a:t>
            </a:r>
            <a:r>
              <a:rPr kumimoji="1" lang="ja-JP" altLang="en-US" sz="1000" b="1" dirty="0">
                <a:latin typeface="Meiryo UI" panose="020B0604030504040204" pitchFamily="50" charset="-128"/>
                <a:ea typeface="Meiryo UI" panose="020B0604030504040204" pitchFamily="50" charset="-128"/>
              </a:rPr>
              <a:t>視点⑤</a:t>
            </a:r>
            <a:r>
              <a:rPr kumimoji="1" lang="en-US" altLang="ja-JP" sz="1000" b="1" dirty="0">
                <a:latin typeface="Meiryo UI" panose="020B0604030504040204" pitchFamily="50" charset="-128"/>
                <a:ea typeface="Meiryo UI" panose="020B0604030504040204" pitchFamily="50" charset="-128"/>
              </a:rPr>
              <a:t>】</a:t>
            </a:r>
            <a:r>
              <a:rPr kumimoji="1" lang="ja-JP" altLang="en-US" sz="1000" b="1" dirty="0">
                <a:latin typeface="Meiryo UI" panose="020B0604030504040204" pitchFamily="50" charset="-128"/>
                <a:ea typeface="Meiryo UI" panose="020B0604030504040204" pitchFamily="50" charset="-128"/>
              </a:rPr>
              <a:t>その他の意見</a:t>
            </a:r>
            <a:endParaRPr kumimoji="1" lang="en-US" altLang="ja-JP" sz="1000" b="1" dirty="0">
              <a:latin typeface="Meiryo UI" panose="020B0604030504040204" pitchFamily="50" charset="-128"/>
              <a:ea typeface="Meiryo UI" panose="020B0604030504040204" pitchFamily="50" charset="-128"/>
            </a:endParaRPr>
          </a:p>
          <a:p>
            <a:pPr marL="288000" lvl="1" indent="-171450">
              <a:buFont typeface="Arial" panose="020B0604020202020204" pitchFamily="34" charset="0"/>
              <a:buChar char="•"/>
            </a:pPr>
            <a:r>
              <a:rPr kumimoji="1" lang="ja-JP" altLang="en-US" sz="1000" dirty="0">
                <a:latin typeface="Meiryo UI" panose="020B0604030504040204" pitchFamily="50" charset="-128"/>
                <a:ea typeface="Meiryo UI" panose="020B0604030504040204" pitchFamily="50" charset="-128"/>
              </a:rPr>
              <a:t>災害関連死について、必ずしも避難所の環境や医療、福祉の観点だけでなく、被災することで、平均余命が短くなることが原因。災害関連死の問題についても今後議論していきたい。</a:t>
            </a:r>
            <a:endParaRPr kumimoji="1" lang="en-US" altLang="ja-JP" sz="1000" dirty="0">
              <a:latin typeface="Meiryo UI" panose="020B0604030504040204" pitchFamily="50" charset="-128"/>
              <a:ea typeface="Meiryo UI" panose="020B0604030504040204" pitchFamily="50" charset="-128"/>
            </a:endParaRPr>
          </a:p>
          <a:p>
            <a:pPr marL="288000" lvl="1" indent="-171450">
              <a:buFont typeface="Arial" panose="020B0604020202020204" pitchFamily="34" charset="0"/>
              <a:buChar char="•"/>
            </a:pPr>
            <a:r>
              <a:rPr kumimoji="1" lang="ja-JP" altLang="en-US" sz="1000" dirty="0">
                <a:latin typeface="Meiryo UI" panose="020B0604030504040204" pitchFamily="50" charset="-128"/>
                <a:ea typeface="Meiryo UI" panose="020B0604030504040204" pitchFamily="50" charset="-128"/>
              </a:rPr>
              <a:t>南海トラフ地震が発生すれば、近隣府県も大きな被害となる。大阪府内の状況だけを考えておけばいいのではない。被害を取り巻く状況もあわせて公表することが重要。</a:t>
            </a:r>
            <a:endParaRPr kumimoji="1" lang="en-US" altLang="ja-JP" sz="1000" dirty="0">
              <a:latin typeface="Meiryo UI" panose="020B0604030504040204" pitchFamily="50" charset="-128"/>
              <a:ea typeface="Meiryo UI" panose="020B0604030504040204" pitchFamily="50" charset="-128"/>
            </a:endParaRPr>
          </a:p>
          <a:p>
            <a:pPr marL="288000" lvl="1" indent="-171450">
              <a:buFont typeface="Arial" panose="020B0604020202020204" pitchFamily="34" charset="0"/>
              <a:buChar char="•"/>
            </a:pPr>
            <a:r>
              <a:rPr kumimoji="1" lang="ja-JP" altLang="en-US" sz="1000" dirty="0">
                <a:latin typeface="Meiryo UI" panose="020B0604030504040204" pitchFamily="50" charset="-128"/>
                <a:ea typeface="Meiryo UI" panose="020B0604030504040204" pitchFamily="50" charset="-128"/>
              </a:rPr>
              <a:t>揺れの継続時間を表現している自治体もある。大阪府は長周期地震の揺れもあるため重要である。</a:t>
            </a:r>
          </a:p>
          <a:p>
            <a:pPr marL="288000" lvl="1" indent="-171450">
              <a:buFont typeface="Arial" panose="020B0604020202020204" pitchFamily="34" charset="0"/>
              <a:buChar char="•"/>
            </a:pPr>
            <a:endParaRPr kumimoji="1" lang="ja-JP" altLang="en-US" sz="1000" dirty="0">
              <a:latin typeface="Meiryo UI" panose="020B0604030504040204" pitchFamily="50" charset="-128"/>
              <a:ea typeface="Meiryo UI" panose="020B0604030504040204" pitchFamily="50" charset="-128"/>
            </a:endParaRPr>
          </a:p>
        </p:txBody>
      </p:sp>
      <p:sp>
        <p:nvSpPr>
          <p:cNvPr id="68" name="四角形: 角を丸くする 67">
            <a:extLst>
              <a:ext uri="{FF2B5EF4-FFF2-40B4-BE49-F238E27FC236}">
                <a16:creationId xmlns:a16="http://schemas.microsoft.com/office/drawing/2014/main" id="{30FC45B7-B042-41A9-B843-3E8CCA5D5A16}"/>
              </a:ext>
            </a:extLst>
          </p:cNvPr>
          <p:cNvSpPr/>
          <p:nvPr/>
        </p:nvSpPr>
        <p:spPr>
          <a:xfrm>
            <a:off x="492507" y="4104440"/>
            <a:ext cx="4105498" cy="865606"/>
          </a:xfrm>
          <a:prstGeom prst="roundRect">
            <a:avLst>
              <a:gd name="adj" fmla="val 14392"/>
            </a:avLst>
          </a:prstGeom>
          <a:solidFill>
            <a:schemeClr val="accent5">
              <a:lumMod val="20000"/>
              <a:lumOff val="80000"/>
            </a:schemeClr>
          </a:solidFill>
          <a:ln w="6350">
            <a:headEnd type="triangle"/>
          </a:ln>
        </p:spPr>
        <p:style>
          <a:lnRef idx="1">
            <a:schemeClr val="dk1"/>
          </a:lnRef>
          <a:fillRef idx="0">
            <a:schemeClr val="dk1"/>
          </a:fillRef>
          <a:effectRef idx="0">
            <a:schemeClr val="dk1"/>
          </a:effectRef>
          <a:fontRef idx="minor">
            <a:schemeClr val="tx1"/>
          </a:fontRef>
        </p:style>
        <p:txBody>
          <a:bodyPr lIns="0" tIns="0" rIns="0" bIns="0" rtlCol="0" anchor="t"/>
          <a:lstStyle/>
          <a:p>
            <a:r>
              <a:rPr kumimoji="1" lang="en-US" altLang="ja-JP" sz="1000" b="1" dirty="0">
                <a:latin typeface="Meiryo UI" panose="020B0604030504040204" pitchFamily="50" charset="-128"/>
                <a:ea typeface="Meiryo UI" panose="020B0604030504040204" pitchFamily="50" charset="-128"/>
              </a:rPr>
              <a:t>【</a:t>
            </a:r>
            <a:r>
              <a:rPr kumimoji="1" lang="ja-JP" altLang="en-US" sz="1000" b="1" dirty="0">
                <a:latin typeface="Meiryo UI" panose="020B0604030504040204" pitchFamily="50" charset="-128"/>
                <a:ea typeface="Meiryo UI" panose="020B0604030504040204" pitchFamily="50" charset="-128"/>
              </a:rPr>
              <a:t>視点④</a:t>
            </a:r>
            <a:r>
              <a:rPr kumimoji="1" lang="en-US" altLang="ja-JP" sz="1000" b="1" dirty="0">
                <a:latin typeface="Meiryo UI" panose="020B0604030504040204" pitchFamily="50" charset="-128"/>
                <a:ea typeface="Meiryo UI" panose="020B0604030504040204" pitchFamily="50" charset="-128"/>
              </a:rPr>
              <a:t>】</a:t>
            </a:r>
            <a:r>
              <a:rPr kumimoji="1" lang="ja-JP" altLang="en-US" sz="1000" b="1" dirty="0">
                <a:latin typeface="Meiryo UI" panose="020B0604030504040204" pitchFamily="50" charset="-128"/>
                <a:ea typeface="Meiryo UI" panose="020B0604030504040204" pitchFamily="50" charset="-128"/>
              </a:rPr>
              <a:t>津波浸水想定</a:t>
            </a:r>
            <a:endParaRPr kumimoji="1" lang="en-US" altLang="ja-JP" sz="1000" b="1" dirty="0">
              <a:latin typeface="Meiryo UI" panose="020B0604030504040204" pitchFamily="50" charset="-128"/>
              <a:ea typeface="Meiryo UI" panose="020B0604030504040204" pitchFamily="50" charset="-128"/>
            </a:endParaRPr>
          </a:p>
          <a:p>
            <a:pPr marL="288000" lvl="1" indent="-171450">
              <a:buFont typeface="Arial" panose="020B0604020202020204" pitchFamily="34" charset="0"/>
              <a:buChar char="•"/>
            </a:pPr>
            <a:r>
              <a:rPr kumimoji="1" lang="ja-JP" altLang="en-US" sz="1000" dirty="0">
                <a:latin typeface="Meiryo UI" panose="020B0604030504040204" pitchFamily="50" charset="-128"/>
                <a:ea typeface="Meiryo UI" panose="020B0604030504040204" pitchFamily="50" charset="-128"/>
              </a:rPr>
              <a:t>耐震化の進捗により、浸水範囲が大きく変わる可能性があるとはいえ、絶対大丈夫とは言えない。</a:t>
            </a:r>
            <a:endParaRPr kumimoji="1" lang="en-US" altLang="ja-JP" sz="1000" dirty="0">
              <a:latin typeface="Meiryo UI" panose="020B0604030504040204" pitchFamily="50" charset="-128"/>
              <a:ea typeface="Meiryo UI" panose="020B0604030504040204" pitchFamily="50" charset="-128"/>
            </a:endParaRPr>
          </a:p>
          <a:p>
            <a:pPr marL="288000" lvl="1" indent="-171450">
              <a:buFont typeface="Arial" panose="020B0604020202020204" pitchFamily="34" charset="0"/>
              <a:buChar char="•"/>
            </a:pPr>
            <a:r>
              <a:rPr kumimoji="1" lang="ja-JP" altLang="en-US" sz="1000" dirty="0">
                <a:latin typeface="Meiryo UI" panose="020B0604030504040204" pitchFamily="50" charset="-128"/>
                <a:ea typeface="Meiryo UI" panose="020B0604030504040204" pitchFamily="50" charset="-128"/>
              </a:rPr>
              <a:t>防潮堤の液状化対策について、あくまで解析した結果では堤防が壊れないということであって、絶対大丈夫であると過信してはいけない。</a:t>
            </a:r>
          </a:p>
        </p:txBody>
      </p:sp>
      <p:sp>
        <p:nvSpPr>
          <p:cNvPr id="51" name="正方形/長方形 50">
            <a:extLst>
              <a:ext uri="{FF2B5EF4-FFF2-40B4-BE49-F238E27FC236}">
                <a16:creationId xmlns:a16="http://schemas.microsoft.com/office/drawing/2014/main" id="{F8010C5E-9BBC-41E4-AE17-35AC6F1D9028}"/>
              </a:ext>
            </a:extLst>
          </p:cNvPr>
          <p:cNvSpPr/>
          <p:nvPr/>
        </p:nvSpPr>
        <p:spPr>
          <a:xfrm>
            <a:off x="4785360" y="1518140"/>
            <a:ext cx="4028634" cy="847209"/>
          </a:xfrm>
          <a:prstGeom prst="rect">
            <a:avLst/>
          </a:prstGeom>
          <a:solidFill>
            <a:schemeClr val="accent2">
              <a:lumMod val="20000"/>
              <a:lumOff val="80000"/>
            </a:schemeClr>
          </a:solidFill>
          <a:ln w="12700">
            <a:prstDash val="solid"/>
            <a:headEnd type="none" w="med" len="med"/>
            <a:tailEnd type="triangle" w="med" len="med"/>
          </a:ln>
        </p:spPr>
        <p:style>
          <a:lnRef idx="1">
            <a:schemeClr val="dk1"/>
          </a:lnRef>
          <a:fillRef idx="0">
            <a:schemeClr val="dk1"/>
          </a:fillRef>
          <a:effectRef idx="0">
            <a:schemeClr val="dk1"/>
          </a:effectRef>
          <a:fontRef idx="minor">
            <a:schemeClr val="tx1"/>
          </a:fontRef>
        </p:style>
        <p:txBody>
          <a:bodyPr lIns="36000" tIns="0" rIns="36000" bIns="0" rtlCol="0" anchor="t"/>
          <a:lstStyle/>
          <a:p>
            <a:pPr marL="171450" indent="-171450">
              <a:buFont typeface="Wingdings" panose="05000000000000000000" pitchFamily="2" charset="2"/>
              <a:buChar char="l"/>
            </a:pPr>
            <a:r>
              <a:rPr kumimoji="1" lang="ja-JP" altLang="en-US" sz="1000" dirty="0">
                <a:latin typeface="Meiryo UI" panose="020B0604030504040204" pitchFamily="50" charset="-128"/>
                <a:ea typeface="Meiryo UI" panose="020B0604030504040204" pitchFamily="50" charset="-128"/>
              </a:rPr>
              <a:t>大阪北部地震や能登半島地震など、過去の災害の状況等も踏まえて、災害シナリオの中で整理をする。</a:t>
            </a:r>
          </a:p>
        </p:txBody>
      </p:sp>
      <p:sp>
        <p:nvSpPr>
          <p:cNvPr id="56" name="正方形/長方形 55">
            <a:extLst>
              <a:ext uri="{FF2B5EF4-FFF2-40B4-BE49-F238E27FC236}">
                <a16:creationId xmlns:a16="http://schemas.microsoft.com/office/drawing/2014/main" id="{F608BD3B-2B20-49BA-922D-E4F900C54D0A}"/>
              </a:ext>
            </a:extLst>
          </p:cNvPr>
          <p:cNvSpPr/>
          <p:nvPr/>
        </p:nvSpPr>
        <p:spPr>
          <a:xfrm>
            <a:off x="4785360" y="4104440"/>
            <a:ext cx="4028634" cy="863348"/>
          </a:xfrm>
          <a:prstGeom prst="rect">
            <a:avLst/>
          </a:prstGeom>
          <a:solidFill>
            <a:schemeClr val="accent2">
              <a:lumMod val="20000"/>
              <a:lumOff val="80000"/>
            </a:schemeClr>
          </a:solidFill>
          <a:ln w="12700">
            <a:prstDash val="solid"/>
            <a:headEnd type="none" w="med" len="med"/>
            <a:tailEnd type="triangle" w="med" len="med"/>
          </a:ln>
        </p:spPr>
        <p:style>
          <a:lnRef idx="1">
            <a:schemeClr val="dk1"/>
          </a:lnRef>
          <a:fillRef idx="0">
            <a:schemeClr val="dk1"/>
          </a:fillRef>
          <a:effectRef idx="0">
            <a:schemeClr val="dk1"/>
          </a:effectRef>
          <a:fontRef idx="minor">
            <a:schemeClr val="tx1"/>
          </a:fontRef>
        </p:style>
        <p:txBody>
          <a:bodyPr lIns="36000" tIns="0" rIns="36000" bIns="0" rtlCol="0" anchor="t"/>
          <a:lstStyle/>
          <a:p>
            <a:pPr marL="171450" indent="-171450">
              <a:buFont typeface="Wingdings" panose="05000000000000000000" pitchFamily="2" charset="2"/>
              <a:buChar char="l"/>
            </a:pPr>
            <a:r>
              <a:rPr kumimoji="1" lang="ja-JP" altLang="en-US" sz="1000" dirty="0">
                <a:latin typeface="Meiryo UI" panose="020B0604030504040204" pitchFamily="50" charset="-128"/>
                <a:ea typeface="Meiryo UI" panose="020B0604030504040204" pitchFamily="50" charset="-128"/>
              </a:rPr>
              <a:t>津波浸水想定の条件設定について、今後シミュレーション結果と併せて議論いただく予定</a:t>
            </a:r>
            <a:endParaRPr kumimoji="1" lang="en-US" altLang="ja-JP" sz="10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6895723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グループ化 9">
            <a:extLst>
              <a:ext uri="{FF2B5EF4-FFF2-40B4-BE49-F238E27FC236}">
                <a16:creationId xmlns:a16="http://schemas.microsoft.com/office/drawing/2014/main" id="{2E4383A2-7405-4272-AEEB-0E292AF18592}"/>
              </a:ext>
            </a:extLst>
          </p:cNvPr>
          <p:cNvGrpSpPr/>
          <p:nvPr/>
        </p:nvGrpSpPr>
        <p:grpSpPr>
          <a:xfrm>
            <a:off x="386186" y="556894"/>
            <a:ext cx="8538837" cy="6156326"/>
            <a:chOff x="386186" y="909725"/>
            <a:chExt cx="8538837" cy="5807221"/>
          </a:xfrm>
        </p:grpSpPr>
        <p:cxnSp>
          <p:nvCxnSpPr>
            <p:cNvPr id="39" name="直線コネクタ 38">
              <a:extLst>
                <a:ext uri="{FF2B5EF4-FFF2-40B4-BE49-F238E27FC236}">
                  <a16:creationId xmlns:a16="http://schemas.microsoft.com/office/drawing/2014/main" id="{EB76EB1B-F6F0-406B-BBDE-FA9AD91977F1}"/>
                </a:ext>
              </a:extLst>
            </p:cNvPr>
            <p:cNvCxnSpPr>
              <a:cxnSpLocks/>
            </p:cNvCxnSpPr>
            <p:nvPr/>
          </p:nvCxnSpPr>
          <p:spPr>
            <a:xfrm>
              <a:off x="4671970" y="909725"/>
              <a:ext cx="0" cy="5807221"/>
            </a:xfrm>
            <a:prstGeom prst="line">
              <a:avLst/>
            </a:prstGeom>
            <a:ln w="19050">
              <a:solidFill>
                <a:schemeClr val="bg1">
                  <a:lumMod val="75000"/>
                </a:schemeClr>
              </a:solidFill>
              <a:tailEnd type="none"/>
            </a:ln>
          </p:spPr>
          <p:style>
            <a:lnRef idx="1">
              <a:schemeClr val="accent1"/>
            </a:lnRef>
            <a:fillRef idx="0">
              <a:schemeClr val="accent1"/>
            </a:fillRef>
            <a:effectRef idx="0">
              <a:schemeClr val="accent1"/>
            </a:effectRef>
            <a:fontRef idx="minor">
              <a:schemeClr val="tx1"/>
            </a:fontRef>
          </p:style>
        </p:cxnSp>
        <p:cxnSp>
          <p:nvCxnSpPr>
            <p:cNvPr id="47" name="直線コネクタ 46">
              <a:extLst>
                <a:ext uri="{FF2B5EF4-FFF2-40B4-BE49-F238E27FC236}">
                  <a16:creationId xmlns:a16="http://schemas.microsoft.com/office/drawing/2014/main" id="{272E299C-8C37-4927-8355-EEA81E2122FC}"/>
                </a:ext>
              </a:extLst>
            </p:cNvPr>
            <p:cNvCxnSpPr>
              <a:cxnSpLocks/>
            </p:cNvCxnSpPr>
            <p:nvPr/>
          </p:nvCxnSpPr>
          <p:spPr>
            <a:xfrm>
              <a:off x="8925023" y="909725"/>
              <a:ext cx="0" cy="5807221"/>
            </a:xfrm>
            <a:prstGeom prst="line">
              <a:avLst/>
            </a:prstGeom>
            <a:ln w="19050">
              <a:solidFill>
                <a:schemeClr val="bg1">
                  <a:lumMod val="75000"/>
                </a:schemeClr>
              </a:solidFill>
              <a:tailEnd type="none"/>
            </a:ln>
          </p:spPr>
          <p:style>
            <a:lnRef idx="1">
              <a:schemeClr val="accent1"/>
            </a:lnRef>
            <a:fillRef idx="0">
              <a:schemeClr val="accent1"/>
            </a:fillRef>
            <a:effectRef idx="0">
              <a:schemeClr val="accent1"/>
            </a:effectRef>
            <a:fontRef idx="minor">
              <a:schemeClr val="tx1"/>
            </a:fontRef>
          </p:style>
        </p:cxnSp>
        <p:cxnSp>
          <p:nvCxnSpPr>
            <p:cNvPr id="48" name="直線コネクタ 47">
              <a:extLst>
                <a:ext uri="{FF2B5EF4-FFF2-40B4-BE49-F238E27FC236}">
                  <a16:creationId xmlns:a16="http://schemas.microsoft.com/office/drawing/2014/main" id="{B1B43700-B6CE-4CE6-8A86-A5DAE58B04AA}"/>
                </a:ext>
              </a:extLst>
            </p:cNvPr>
            <p:cNvCxnSpPr>
              <a:cxnSpLocks/>
            </p:cNvCxnSpPr>
            <p:nvPr/>
          </p:nvCxnSpPr>
          <p:spPr>
            <a:xfrm>
              <a:off x="386186" y="909725"/>
              <a:ext cx="0" cy="5807221"/>
            </a:xfrm>
            <a:prstGeom prst="line">
              <a:avLst/>
            </a:prstGeom>
            <a:ln w="19050">
              <a:solidFill>
                <a:schemeClr val="bg1">
                  <a:lumMod val="75000"/>
                </a:schemeClr>
              </a:solidFill>
              <a:tailEnd type="none"/>
            </a:ln>
          </p:spPr>
          <p:style>
            <a:lnRef idx="1">
              <a:schemeClr val="accent1"/>
            </a:lnRef>
            <a:fillRef idx="0">
              <a:schemeClr val="accent1"/>
            </a:fillRef>
            <a:effectRef idx="0">
              <a:schemeClr val="accent1"/>
            </a:effectRef>
            <a:fontRef idx="minor">
              <a:schemeClr val="tx1"/>
            </a:fontRef>
          </p:style>
        </p:cxnSp>
      </p:grpSp>
      <p:sp>
        <p:nvSpPr>
          <p:cNvPr id="4" name="正方形/長方形 3"/>
          <p:cNvSpPr/>
          <p:nvPr/>
        </p:nvSpPr>
        <p:spPr>
          <a:xfrm>
            <a:off x="0" y="0"/>
            <a:ext cx="9144000" cy="425003"/>
          </a:xfrm>
          <a:prstGeom prst="rect">
            <a:avLst/>
          </a:prstGeom>
          <a:gradFill>
            <a:gsLst>
              <a:gs pos="0">
                <a:schemeClr val="accent1">
                  <a:lumMod val="5000"/>
                  <a:lumOff val="95000"/>
                </a:schemeClr>
              </a:gs>
              <a:gs pos="75000">
                <a:srgbClr val="FF6600"/>
              </a:gs>
            </a:gsLst>
            <a:lin ang="6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dirty="0">
                <a:latin typeface="Meiryo UI" panose="020B0604030504040204" pitchFamily="50" charset="-128"/>
                <a:ea typeface="Meiryo UI" panose="020B0604030504040204" pitchFamily="50" charset="-128"/>
              </a:rPr>
              <a:t>前回部会でいただいた意見と対応方針</a:t>
            </a:r>
          </a:p>
        </p:txBody>
      </p:sp>
      <p:sp>
        <p:nvSpPr>
          <p:cNvPr id="21" name="スライド番号プレースホルダー 3">
            <a:extLst>
              <a:ext uri="{FF2B5EF4-FFF2-40B4-BE49-F238E27FC236}">
                <a16:creationId xmlns:a16="http://schemas.microsoft.com/office/drawing/2014/main" id="{55577935-903D-4194-BBAC-062D5D8A001B}"/>
              </a:ext>
            </a:extLst>
          </p:cNvPr>
          <p:cNvSpPr txBox="1">
            <a:spLocks noGrp="1"/>
          </p:cNvSpPr>
          <p:nvPr>
            <p:ph type="sldNum" sz="quarter" idx="12"/>
          </p:nvPr>
        </p:nvSpPr>
        <p:spPr>
          <a:xfrm>
            <a:off x="6978650" y="6492875"/>
            <a:ext cx="2057400" cy="365125"/>
          </a:xfrm>
          <a:prstGeom prst="rect">
            <a:avLst/>
          </a:prstGeom>
        </p:spPr>
        <p:txBody>
          <a:bodyPr vert="horz" lIns="91440" tIns="45720" rIns="91440" bIns="45720" rtlCol="0" anchor="ctr"/>
          <a:lstStyle>
            <a:defPPr>
              <a:defRPr lang="ja-JP"/>
            </a:defPPr>
            <a:lvl1pPr algn="r" rtl="0" fontAlgn="base">
              <a:spcBef>
                <a:spcPct val="0"/>
              </a:spcBef>
              <a:spcAft>
                <a:spcPct val="0"/>
              </a:spcAft>
              <a:defRPr kumimoji="1" sz="1131" kern="1200">
                <a:solidFill>
                  <a:schemeClr val="tx1">
                    <a:tint val="75000"/>
                  </a:schemeClr>
                </a:solidFill>
                <a:latin typeface="Arial" charset="0"/>
                <a:ea typeface="ＭＳ Ｐゴシック" pitchFamily="50" charset="-128"/>
                <a:cs typeface="+mn-cs"/>
              </a:defRPr>
            </a:lvl1pPr>
            <a:lvl2pPr marL="457200" algn="l" rtl="0" fontAlgn="base">
              <a:spcBef>
                <a:spcPct val="0"/>
              </a:spcBef>
              <a:spcAft>
                <a:spcPct val="0"/>
              </a:spcAft>
              <a:defRPr kumimoji="1" sz="1600" kern="1200">
                <a:solidFill>
                  <a:schemeClr val="tx1"/>
                </a:solidFill>
                <a:latin typeface="Arial" charset="0"/>
                <a:ea typeface="ＭＳ Ｐゴシック" pitchFamily="50" charset="-128"/>
                <a:cs typeface="+mn-cs"/>
              </a:defRPr>
            </a:lvl2pPr>
            <a:lvl3pPr marL="914400" algn="l" rtl="0" fontAlgn="base">
              <a:spcBef>
                <a:spcPct val="0"/>
              </a:spcBef>
              <a:spcAft>
                <a:spcPct val="0"/>
              </a:spcAft>
              <a:defRPr kumimoji="1" sz="1600" kern="1200">
                <a:solidFill>
                  <a:schemeClr val="tx1"/>
                </a:solidFill>
                <a:latin typeface="Arial" charset="0"/>
                <a:ea typeface="ＭＳ Ｐゴシック" pitchFamily="50" charset="-128"/>
                <a:cs typeface="+mn-cs"/>
              </a:defRPr>
            </a:lvl3pPr>
            <a:lvl4pPr marL="1371600" algn="l" rtl="0" fontAlgn="base">
              <a:spcBef>
                <a:spcPct val="0"/>
              </a:spcBef>
              <a:spcAft>
                <a:spcPct val="0"/>
              </a:spcAft>
              <a:defRPr kumimoji="1" sz="1600" kern="1200">
                <a:solidFill>
                  <a:schemeClr val="tx1"/>
                </a:solidFill>
                <a:latin typeface="Arial" charset="0"/>
                <a:ea typeface="ＭＳ Ｐゴシック" pitchFamily="50" charset="-128"/>
                <a:cs typeface="+mn-cs"/>
              </a:defRPr>
            </a:lvl4pPr>
            <a:lvl5pPr marL="1828800" algn="l" rtl="0" fontAlgn="base">
              <a:spcBef>
                <a:spcPct val="0"/>
              </a:spcBef>
              <a:spcAft>
                <a:spcPct val="0"/>
              </a:spcAft>
              <a:defRPr kumimoji="1" sz="1600" kern="1200">
                <a:solidFill>
                  <a:schemeClr val="tx1"/>
                </a:solidFill>
                <a:latin typeface="Arial" charset="0"/>
                <a:ea typeface="ＭＳ Ｐゴシック" pitchFamily="50" charset="-128"/>
                <a:cs typeface="+mn-cs"/>
              </a:defRPr>
            </a:lvl5pPr>
            <a:lvl6pPr marL="2286000" algn="l" defTabSz="914400" rtl="0" eaLnBrk="1" latinLnBrk="0" hangingPunct="1">
              <a:defRPr kumimoji="1" sz="1600" kern="1200">
                <a:solidFill>
                  <a:schemeClr val="tx1"/>
                </a:solidFill>
                <a:latin typeface="Arial" charset="0"/>
                <a:ea typeface="ＭＳ Ｐゴシック" pitchFamily="50" charset="-128"/>
                <a:cs typeface="+mn-cs"/>
              </a:defRPr>
            </a:lvl6pPr>
            <a:lvl7pPr marL="2743200" algn="l" defTabSz="914400" rtl="0" eaLnBrk="1" latinLnBrk="0" hangingPunct="1">
              <a:defRPr kumimoji="1" sz="1600" kern="1200">
                <a:solidFill>
                  <a:schemeClr val="tx1"/>
                </a:solidFill>
                <a:latin typeface="Arial" charset="0"/>
                <a:ea typeface="ＭＳ Ｐゴシック" pitchFamily="50" charset="-128"/>
                <a:cs typeface="+mn-cs"/>
              </a:defRPr>
            </a:lvl7pPr>
            <a:lvl8pPr marL="3200400" algn="l" defTabSz="914400" rtl="0" eaLnBrk="1" latinLnBrk="0" hangingPunct="1">
              <a:defRPr kumimoji="1" sz="1600" kern="1200">
                <a:solidFill>
                  <a:schemeClr val="tx1"/>
                </a:solidFill>
                <a:latin typeface="Arial" charset="0"/>
                <a:ea typeface="ＭＳ Ｐゴシック" pitchFamily="50" charset="-128"/>
                <a:cs typeface="+mn-cs"/>
              </a:defRPr>
            </a:lvl8pPr>
            <a:lvl9pPr marL="3657600" algn="l" defTabSz="914400" rtl="0" eaLnBrk="1" latinLnBrk="0" hangingPunct="1">
              <a:defRPr kumimoji="1" sz="1600" kern="1200">
                <a:solidFill>
                  <a:schemeClr val="tx1"/>
                </a:solidFill>
                <a:latin typeface="Arial" charset="0"/>
                <a:ea typeface="ＭＳ Ｐゴシック" pitchFamily="50" charset="-128"/>
                <a:cs typeface="+mn-cs"/>
              </a:defRPr>
            </a:lvl9pPr>
          </a:lstStyle>
          <a:p>
            <a:fld id="{5E3F6313-0071-4C5D-9E06-91E8809F988F}" type="slidenum">
              <a:rPr lang="ja-JP" altLang="en-US" sz="1600" smtClean="0">
                <a:solidFill>
                  <a:schemeClr val="tx1"/>
                </a:solidFill>
              </a:rPr>
              <a:pPr/>
              <a:t>2</a:t>
            </a:fld>
            <a:endParaRPr lang="ja-JP" altLang="en-US" sz="1600" dirty="0">
              <a:solidFill>
                <a:schemeClr val="tx1"/>
              </a:solidFill>
            </a:endParaRPr>
          </a:p>
        </p:txBody>
      </p:sp>
      <p:sp>
        <p:nvSpPr>
          <p:cNvPr id="27" name="正方形/長方形 26">
            <a:extLst>
              <a:ext uri="{FF2B5EF4-FFF2-40B4-BE49-F238E27FC236}">
                <a16:creationId xmlns:a16="http://schemas.microsoft.com/office/drawing/2014/main" id="{4049A19E-6218-492B-9072-C1BAB70B70D6}"/>
              </a:ext>
            </a:extLst>
          </p:cNvPr>
          <p:cNvSpPr/>
          <p:nvPr/>
        </p:nvSpPr>
        <p:spPr>
          <a:xfrm>
            <a:off x="165100" y="462552"/>
            <a:ext cx="8870950" cy="6342108"/>
          </a:xfrm>
          <a:prstGeom prst="rect">
            <a:avLst/>
          </a:prstGeom>
          <a:no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 name="角丸四角形 102">
            <a:extLst>
              <a:ext uri="{FF2B5EF4-FFF2-40B4-BE49-F238E27FC236}">
                <a16:creationId xmlns:a16="http://schemas.microsoft.com/office/drawing/2014/main" id="{7EEE577A-FEC0-4C23-8D7F-093DFC18A16A}"/>
              </a:ext>
            </a:extLst>
          </p:cNvPr>
          <p:cNvSpPr/>
          <p:nvPr/>
        </p:nvSpPr>
        <p:spPr>
          <a:xfrm>
            <a:off x="492507" y="556893"/>
            <a:ext cx="4121535" cy="196010"/>
          </a:xfrm>
          <a:prstGeom prst="roundRect">
            <a:avLst>
              <a:gd name="adj" fmla="val 20973"/>
            </a:avLst>
          </a:prstGeom>
          <a:solidFill>
            <a:srgbClr val="0000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latin typeface="Meiryo UI" panose="020B0604030504040204" pitchFamily="50" charset="-128"/>
                <a:ea typeface="Meiryo UI" panose="020B0604030504040204" pitchFamily="50" charset="-128"/>
              </a:rPr>
              <a:t>第３回部会での意見</a:t>
            </a:r>
          </a:p>
        </p:txBody>
      </p:sp>
      <p:sp>
        <p:nvSpPr>
          <p:cNvPr id="53" name="角丸四角形 102">
            <a:extLst>
              <a:ext uri="{FF2B5EF4-FFF2-40B4-BE49-F238E27FC236}">
                <a16:creationId xmlns:a16="http://schemas.microsoft.com/office/drawing/2014/main" id="{DC2AF537-2D29-4B26-B97E-32E5BCBE3A27}"/>
              </a:ext>
            </a:extLst>
          </p:cNvPr>
          <p:cNvSpPr/>
          <p:nvPr/>
        </p:nvSpPr>
        <p:spPr>
          <a:xfrm>
            <a:off x="4725077" y="551281"/>
            <a:ext cx="4126346" cy="196010"/>
          </a:xfrm>
          <a:prstGeom prst="roundRect">
            <a:avLst>
              <a:gd name="adj" fmla="val 20973"/>
            </a:avLst>
          </a:prstGeom>
          <a:solidFill>
            <a:srgbClr val="FF66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latin typeface="Meiryo UI" panose="020B0604030504040204" pitchFamily="50" charset="-128"/>
                <a:ea typeface="Meiryo UI" panose="020B0604030504040204" pitchFamily="50" charset="-128"/>
              </a:rPr>
              <a:t>対応方針</a:t>
            </a:r>
          </a:p>
        </p:txBody>
      </p:sp>
      <p:sp>
        <p:nvSpPr>
          <p:cNvPr id="54" name="正方形/長方形 53">
            <a:extLst>
              <a:ext uri="{FF2B5EF4-FFF2-40B4-BE49-F238E27FC236}">
                <a16:creationId xmlns:a16="http://schemas.microsoft.com/office/drawing/2014/main" id="{09C7094D-35C0-457E-8EDE-7B3DFE99C146}"/>
              </a:ext>
            </a:extLst>
          </p:cNvPr>
          <p:cNvSpPr/>
          <p:nvPr/>
        </p:nvSpPr>
        <p:spPr>
          <a:xfrm>
            <a:off x="4785360" y="4275610"/>
            <a:ext cx="4028634" cy="2437610"/>
          </a:xfrm>
          <a:prstGeom prst="rect">
            <a:avLst/>
          </a:prstGeom>
          <a:solidFill>
            <a:schemeClr val="accent2">
              <a:lumMod val="20000"/>
              <a:lumOff val="80000"/>
            </a:schemeClr>
          </a:solidFill>
          <a:ln w="12700">
            <a:prstDash val="solid"/>
            <a:headEnd type="none" w="med" len="med"/>
            <a:tailEnd type="triangle" w="med" len="med"/>
          </a:ln>
        </p:spPr>
        <p:style>
          <a:lnRef idx="1">
            <a:schemeClr val="dk1"/>
          </a:lnRef>
          <a:fillRef idx="0">
            <a:schemeClr val="dk1"/>
          </a:fillRef>
          <a:effectRef idx="0">
            <a:schemeClr val="dk1"/>
          </a:effectRef>
          <a:fontRef idx="minor">
            <a:schemeClr val="tx1"/>
          </a:fontRef>
        </p:style>
        <p:txBody>
          <a:bodyPr lIns="36000" tIns="0" rIns="36000" bIns="0" rtlCol="0" anchor="t"/>
          <a:lstStyle/>
          <a:p>
            <a:pPr marL="171450" indent="-171450">
              <a:buFont typeface="Wingdings" panose="05000000000000000000" pitchFamily="2" charset="2"/>
              <a:buChar char="l"/>
            </a:pPr>
            <a:r>
              <a:rPr kumimoji="1" lang="ja-JP" altLang="en-US" sz="1000" dirty="0">
                <a:latin typeface="Meiryo UI" panose="020B0604030504040204" pitchFamily="50" charset="-128"/>
                <a:ea typeface="Meiryo UI" panose="020B0604030504040204" pitchFamily="50" charset="-128"/>
              </a:rPr>
              <a:t>津波浸水想定区域図の公表に併せて、いただいた意見について留意事項として記載する。</a:t>
            </a:r>
            <a:endParaRPr kumimoji="1" lang="en-US" altLang="ja-JP" sz="1000" dirty="0">
              <a:latin typeface="Meiryo UI" panose="020B0604030504040204" pitchFamily="50" charset="-128"/>
              <a:ea typeface="Meiryo UI" panose="020B0604030504040204" pitchFamily="50" charset="-128"/>
            </a:endParaRPr>
          </a:p>
          <a:p>
            <a:pPr marL="171450" indent="-171450">
              <a:buFont typeface="Wingdings" panose="05000000000000000000" pitchFamily="2" charset="2"/>
              <a:buChar char="l"/>
            </a:pPr>
            <a:r>
              <a:rPr kumimoji="1" lang="ja-JP" altLang="en-US" sz="1000" dirty="0">
                <a:latin typeface="Meiryo UI" panose="020B0604030504040204" pitchFamily="50" charset="-128"/>
                <a:ea typeface="Meiryo UI" panose="020B0604030504040204" pitchFamily="50" charset="-128"/>
              </a:rPr>
              <a:t>また、あわせて災害シナリオにも反映する。</a:t>
            </a:r>
            <a:endParaRPr kumimoji="1" lang="en-US" altLang="ja-JP" sz="1000" dirty="0">
              <a:latin typeface="Meiryo UI" panose="020B0604030504040204" pitchFamily="50" charset="-128"/>
              <a:ea typeface="Meiryo UI" panose="020B0604030504040204" pitchFamily="50" charset="-128"/>
            </a:endParaRPr>
          </a:p>
          <a:p>
            <a:pPr marL="171450" indent="-171450">
              <a:buFont typeface="Wingdings" panose="05000000000000000000" pitchFamily="2" charset="2"/>
              <a:buChar char="l"/>
            </a:pPr>
            <a:r>
              <a:rPr kumimoji="1" lang="ja-JP" altLang="en-US" sz="1000" dirty="0">
                <a:latin typeface="Meiryo UI" panose="020B0604030504040204" pitchFamily="50" charset="-128"/>
                <a:ea typeface="Meiryo UI" panose="020B0604030504040204" pitchFamily="50" charset="-128"/>
              </a:rPr>
              <a:t>いただいたご意見のポイント</a:t>
            </a:r>
            <a:endParaRPr kumimoji="1" lang="en-US" altLang="ja-JP" sz="1000" dirty="0">
              <a:latin typeface="Meiryo UI" panose="020B0604030504040204" pitchFamily="50" charset="-128"/>
              <a:ea typeface="Meiryo UI" panose="020B0604030504040204" pitchFamily="50" charset="-128"/>
            </a:endParaRPr>
          </a:p>
          <a:p>
            <a:pPr marL="288000" lvl="1" indent="-180000">
              <a:buFont typeface="Wingdings" panose="05000000000000000000" pitchFamily="2" charset="2"/>
              <a:buChar char="ü"/>
            </a:pPr>
            <a:r>
              <a:rPr kumimoji="1" lang="ja-JP" altLang="en-US" sz="1000" dirty="0">
                <a:latin typeface="Meiryo UI" panose="020B0604030504040204" pitchFamily="50" charset="-128"/>
                <a:ea typeface="Meiryo UI" panose="020B0604030504040204" pitchFamily="50" charset="-128"/>
              </a:rPr>
              <a:t>地震発生から津波被害の発生に至るまでの時間経過による状況の変化</a:t>
            </a:r>
            <a:endParaRPr kumimoji="1" lang="en-US" altLang="ja-JP" sz="1000" dirty="0">
              <a:latin typeface="Meiryo UI" panose="020B0604030504040204" pitchFamily="50" charset="-128"/>
              <a:ea typeface="Meiryo UI" panose="020B0604030504040204" pitchFamily="50" charset="-128"/>
            </a:endParaRPr>
          </a:p>
          <a:p>
            <a:pPr marL="288000" lvl="1" indent="-180000">
              <a:buFont typeface="Wingdings" panose="05000000000000000000" pitchFamily="2" charset="2"/>
              <a:buChar char="ü"/>
            </a:pPr>
            <a:r>
              <a:rPr kumimoji="1" lang="ja-JP" altLang="en-US" sz="1000" dirty="0">
                <a:latin typeface="Meiryo UI" panose="020B0604030504040204" pitchFamily="50" charset="-128"/>
                <a:ea typeface="Meiryo UI" panose="020B0604030504040204" pitchFamily="50" charset="-128"/>
              </a:rPr>
              <a:t>津波避難における留意事項の整理（いつまで？避難中の行動）</a:t>
            </a:r>
            <a:endParaRPr kumimoji="1" lang="en-US" altLang="ja-JP" sz="1000" dirty="0">
              <a:latin typeface="Meiryo UI" panose="020B0604030504040204" pitchFamily="50" charset="-128"/>
              <a:ea typeface="Meiryo UI" panose="020B0604030504040204" pitchFamily="50" charset="-128"/>
            </a:endParaRPr>
          </a:p>
          <a:p>
            <a:pPr marL="288000" lvl="1" indent="-180000">
              <a:buFont typeface="Wingdings" panose="05000000000000000000" pitchFamily="2" charset="2"/>
              <a:buChar char="ü"/>
            </a:pPr>
            <a:r>
              <a:rPr kumimoji="1" lang="ja-JP" altLang="en-US" sz="1000" dirty="0">
                <a:latin typeface="Meiryo UI" panose="020B0604030504040204" pitchFamily="50" charset="-128"/>
                <a:ea typeface="Meiryo UI" panose="020B0604030504040204" pitchFamily="50" charset="-128"/>
              </a:rPr>
              <a:t>干潮・満潮による津波被害の変化</a:t>
            </a:r>
            <a:endParaRPr kumimoji="1" lang="en-US" altLang="ja-JP" sz="1000" dirty="0">
              <a:latin typeface="Meiryo UI" panose="020B0604030504040204" pitchFamily="50" charset="-128"/>
              <a:ea typeface="Meiryo UI" panose="020B0604030504040204" pitchFamily="50" charset="-128"/>
            </a:endParaRPr>
          </a:p>
          <a:p>
            <a:pPr marL="288000" lvl="1" indent="-180000">
              <a:buFont typeface="Wingdings" panose="05000000000000000000" pitchFamily="2" charset="2"/>
              <a:buChar char="ü"/>
            </a:pPr>
            <a:r>
              <a:rPr kumimoji="1" lang="ja-JP" altLang="en-US" sz="1000" dirty="0">
                <a:latin typeface="Meiryo UI" panose="020B0604030504040204" pitchFamily="50" charset="-128"/>
                <a:ea typeface="Meiryo UI" panose="020B0604030504040204" pitchFamily="50" charset="-128"/>
              </a:rPr>
              <a:t>長期にわたり浸水が継続する地域がある点の理解（津波避難ビル等に避難した場合、水が抜けない状況での避難の可能性）</a:t>
            </a:r>
            <a:endParaRPr kumimoji="1" lang="en-US" altLang="ja-JP" sz="1000" dirty="0">
              <a:latin typeface="Meiryo UI" panose="020B0604030504040204" pitchFamily="50" charset="-128"/>
              <a:ea typeface="Meiryo UI" panose="020B0604030504040204" pitchFamily="50" charset="-128"/>
            </a:endParaRPr>
          </a:p>
          <a:p>
            <a:pPr marL="288000" lvl="1" indent="-180000">
              <a:buFont typeface="Wingdings" panose="05000000000000000000" pitchFamily="2" charset="2"/>
              <a:buChar char="ü"/>
            </a:pPr>
            <a:r>
              <a:rPr kumimoji="1" lang="ja-JP" altLang="en-US" sz="1000" dirty="0">
                <a:latin typeface="Meiryo UI" panose="020B0604030504040204" pitchFamily="50" charset="-128"/>
                <a:ea typeface="Meiryo UI" panose="020B0604030504040204" pitchFamily="50" charset="-128"/>
              </a:rPr>
              <a:t>津波浸水想定を避難につなげるための伝え方</a:t>
            </a:r>
            <a:endParaRPr kumimoji="1" lang="en-US" altLang="ja-JP" sz="1000" dirty="0">
              <a:latin typeface="Meiryo UI" panose="020B0604030504040204" pitchFamily="50" charset="-128"/>
              <a:ea typeface="Meiryo UI" panose="020B0604030504040204" pitchFamily="50" charset="-128"/>
            </a:endParaRPr>
          </a:p>
          <a:p>
            <a:pPr marL="288000" lvl="1" indent="-180000">
              <a:buFont typeface="Wingdings" panose="05000000000000000000" pitchFamily="2" charset="2"/>
              <a:buChar char="ü"/>
            </a:pPr>
            <a:r>
              <a:rPr kumimoji="1" lang="ja-JP" altLang="en-US" sz="1000" dirty="0">
                <a:latin typeface="Meiryo UI" panose="020B0604030504040204" pitchFamily="50" charset="-128"/>
                <a:ea typeface="Meiryo UI" panose="020B0604030504040204" pitchFamily="50" charset="-128"/>
              </a:rPr>
              <a:t>津波浸水想定は一定の条件下のシミュレーションの結果であり、浸水範囲は状況により変化することの理解</a:t>
            </a:r>
            <a:endParaRPr kumimoji="1" lang="en-US" altLang="ja-JP" sz="1000" dirty="0">
              <a:latin typeface="Meiryo UI" panose="020B0604030504040204" pitchFamily="50" charset="-128"/>
              <a:ea typeface="Meiryo UI" panose="020B0604030504040204" pitchFamily="50" charset="-128"/>
            </a:endParaRPr>
          </a:p>
        </p:txBody>
      </p:sp>
      <p:sp>
        <p:nvSpPr>
          <p:cNvPr id="69" name="四角形: 角を丸くする 68">
            <a:extLst>
              <a:ext uri="{FF2B5EF4-FFF2-40B4-BE49-F238E27FC236}">
                <a16:creationId xmlns:a16="http://schemas.microsoft.com/office/drawing/2014/main" id="{A976E765-D16B-4460-B609-0A8833B0A62A}"/>
              </a:ext>
            </a:extLst>
          </p:cNvPr>
          <p:cNvSpPr/>
          <p:nvPr/>
        </p:nvSpPr>
        <p:spPr>
          <a:xfrm>
            <a:off x="491969" y="4275610"/>
            <a:ext cx="4105498" cy="2423098"/>
          </a:xfrm>
          <a:prstGeom prst="roundRect">
            <a:avLst>
              <a:gd name="adj" fmla="val 5358"/>
            </a:avLst>
          </a:prstGeom>
          <a:solidFill>
            <a:schemeClr val="accent5">
              <a:lumMod val="20000"/>
              <a:lumOff val="80000"/>
            </a:schemeClr>
          </a:solidFill>
          <a:ln w="6350">
            <a:headEnd type="triangle"/>
          </a:ln>
        </p:spPr>
        <p:style>
          <a:lnRef idx="1">
            <a:schemeClr val="dk1"/>
          </a:lnRef>
          <a:fillRef idx="0">
            <a:schemeClr val="dk1"/>
          </a:fillRef>
          <a:effectRef idx="0">
            <a:schemeClr val="dk1"/>
          </a:effectRef>
          <a:fontRef idx="minor">
            <a:schemeClr val="tx1"/>
          </a:fontRef>
        </p:style>
        <p:txBody>
          <a:bodyPr lIns="0" tIns="0" rIns="0" bIns="0" rtlCol="0" anchor="t"/>
          <a:lstStyle/>
          <a:p>
            <a:r>
              <a:rPr kumimoji="1" lang="en-US" altLang="ja-JP" sz="1000" b="1" dirty="0">
                <a:latin typeface="Meiryo UI" panose="020B0604030504040204" pitchFamily="50" charset="-128"/>
                <a:ea typeface="Meiryo UI" panose="020B0604030504040204" pitchFamily="50" charset="-128"/>
              </a:rPr>
              <a:t>【</a:t>
            </a:r>
            <a:r>
              <a:rPr kumimoji="1" lang="ja-JP" altLang="en-US" sz="1000" b="1" dirty="0">
                <a:latin typeface="Meiryo UI" panose="020B0604030504040204" pitchFamily="50" charset="-128"/>
                <a:ea typeface="Meiryo UI" panose="020B0604030504040204" pitchFamily="50" charset="-128"/>
              </a:rPr>
              <a:t>視点⑥</a:t>
            </a:r>
            <a:r>
              <a:rPr kumimoji="1" lang="en-US" altLang="ja-JP" sz="1000" b="1" dirty="0">
                <a:latin typeface="Meiryo UI" panose="020B0604030504040204" pitchFamily="50" charset="-128"/>
                <a:ea typeface="Meiryo UI" panose="020B0604030504040204" pitchFamily="50" charset="-128"/>
              </a:rPr>
              <a:t>-2】</a:t>
            </a:r>
            <a:r>
              <a:rPr kumimoji="1" lang="ja-JP" altLang="en-US" sz="1000" b="1" dirty="0">
                <a:latin typeface="Meiryo UI" panose="020B0604030504040204" pitchFamily="50" charset="-128"/>
                <a:ea typeface="Meiryo UI" panose="020B0604030504040204" pitchFamily="50" charset="-128"/>
              </a:rPr>
              <a:t>府民への伝え方（津波浸水想定）</a:t>
            </a:r>
            <a:endParaRPr kumimoji="1" lang="en-US" altLang="ja-JP" sz="1000" b="1" dirty="0">
              <a:latin typeface="Meiryo UI" panose="020B0604030504040204" pitchFamily="50" charset="-128"/>
              <a:ea typeface="Meiryo UI" panose="020B0604030504040204" pitchFamily="50" charset="-128"/>
            </a:endParaRPr>
          </a:p>
          <a:p>
            <a:pPr marL="288000" lvl="1" indent="-171450">
              <a:buFont typeface="Arial" panose="020B0604020202020204" pitchFamily="34" charset="0"/>
              <a:buChar char="•"/>
            </a:pPr>
            <a:r>
              <a:rPr kumimoji="1" lang="ja-JP" altLang="en-US" sz="1000" dirty="0">
                <a:latin typeface="Meiryo UI" panose="020B0604030504040204" pitchFamily="50" charset="-128"/>
                <a:ea typeface="Meiryo UI" panose="020B0604030504040204" pitchFamily="50" charset="-128"/>
              </a:rPr>
              <a:t>地震発生から時間経過による状況の変化等を示すことも重要。</a:t>
            </a:r>
            <a:endParaRPr kumimoji="1" lang="en-US" altLang="ja-JP" sz="1000" dirty="0">
              <a:latin typeface="Meiryo UI" panose="020B0604030504040204" pitchFamily="50" charset="-128"/>
              <a:ea typeface="Meiryo UI" panose="020B0604030504040204" pitchFamily="50" charset="-128"/>
            </a:endParaRPr>
          </a:p>
          <a:p>
            <a:pPr marL="288000" lvl="1" indent="-171450">
              <a:buFont typeface="Arial" panose="020B0604020202020204" pitchFamily="34" charset="0"/>
              <a:buChar char="•"/>
            </a:pPr>
            <a:r>
              <a:rPr kumimoji="1" lang="ja-JP" altLang="en-US" sz="1000" dirty="0">
                <a:latin typeface="Meiryo UI" panose="020B0604030504040204" pitchFamily="50" charset="-128"/>
                <a:ea typeface="Meiryo UI" panose="020B0604030504040204" pitchFamily="50" charset="-128"/>
              </a:rPr>
              <a:t>津波被害の時間的な流れを示し、避難中に何をしないといけないのか。いつまで避難しておかないといけないのかを事前に理解してもらうことが重要。</a:t>
            </a:r>
            <a:endParaRPr kumimoji="1" lang="en-US" altLang="ja-JP" sz="1000" dirty="0">
              <a:latin typeface="Meiryo UI" panose="020B0604030504040204" pitchFamily="50" charset="-128"/>
              <a:ea typeface="Meiryo UI" panose="020B0604030504040204" pitchFamily="50" charset="-128"/>
            </a:endParaRPr>
          </a:p>
          <a:p>
            <a:pPr marL="288000" lvl="1" indent="-171450">
              <a:buFont typeface="Arial" panose="020B0604020202020204" pitchFamily="34" charset="0"/>
              <a:buChar char="•"/>
            </a:pPr>
            <a:r>
              <a:rPr kumimoji="1" lang="ja-JP" altLang="en-US" sz="1000" dirty="0">
                <a:latin typeface="Meiryo UI" panose="020B0604030504040204" pitchFamily="50" charset="-128"/>
                <a:ea typeface="Meiryo UI" panose="020B0604030504040204" pitchFamily="50" charset="-128"/>
              </a:rPr>
              <a:t>満潮と干潮の差により、地震発生から長時間経過しても満潮と重なれば津波は大きくなる可能性があることを府民に理解してもらい、勝手に判断して帰宅せず、長時間にわたって避難が必要であることを常識としてほしい。</a:t>
            </a:r>
          </a:p>
          <a:p>
            <a:pPr marL="288000" lvl="1" indent="-171450">
              <a:buFont typeface="Arial" panose="020B0604020202020204" pitchFamily="34" charset="0"/>
              <a:buChar char="•"/>
            </a:pPr>
            <a:endParaRPr kumimoji="1" lang="en-US" altLang="ja-JP" sz="1000" dirty="0">
              <a:latin typeface="Meiryo UI" panose="020B0604030504040204" pitchFamily="50" charset="-128"/>
              <a:ea typeface="Meiryo UI" panose="020B0604030504040204" pitchFamily="50" charset="-128"/>
            </a:endParaRPr>
          </a:p>
          <a:p>
            <a:pPr marL="288000" lvl="1" indent="-171450">
              <a:buFont typeface="Arial" panose="020B0604020202020204" pitchFamily="34" charset="0"/>
              <a:buChar char="•"/>
            </a:pPr>
            <a:r>
              <a:rPr kumimoji="1" lang="ja-JP" altLang="en-US" sz="1000" dirty="0">
                <a:latin typeface="Meiryo UI" panose="020B0604030504040204" pitchFamily="50" charset="-128"/>
                <a:ea typeface="Meiryo UI" panose="020B0604030504040204" pitchFamily="50" charset="-128"/>
              </a:rPr>
              <a:t>浸水後に水がなかなか抜けない地域もあり、水が抜けない状況での避難を強いられる可能性があることも整理しておくとよい。</a:t>
            </a:r>
          </a:p>
          <a:p>
            <a:pPr marL="288000" lvl="1" indent="-171450">
              <a:buFont typeface="Arial" panose="020B0604020202020204" pitchFamily="34" charset="0"/>
              <a:buChar char="•"/>
            </a:pPr>
            <a:endParaRPr kumimoji="1" lang="en-US" altLang="ja-JP" sz="1000" dirty="0">
              <a:latin typeface="Meiryo UI" panose="020B0604030504040204" pitchFamily="50" charset="-128"/>
              <a:ea typeface="Meiryo UI" panose="020B0604030504040204" pitchFamily="50" charset="-128"/>
            </a:endParaRPr>
          </a:p>
          <a:p>
            <a:pPr marL="288000" lvl="1" indent="-171450">
              <a:buFont typeface="Arial" panose="020B0604020202020204" pitchFamily="34" charset="0"/>
              <a:buChar char="•"/>
            </a:pPr>
            <a:r>
              <a:rPr kumimoji="1" lang="ja-JP" altLang="en-US" sz="1000" dirty="0">
                <a:latin typeface="Meiryo UI" panose="020B0604030504040204" pitchFamily="50" charset="-128"/>
                <a:ea typeface="Meiryo UI" panose="020B0604030504040204" pitchFamily="50" charset="-128"/>
              </a:rPr>
              <a:t>浸水想定をもとに避難してもらうための見せ方・伝え方を考える必要がある。</a:t>
            </a:r>
            <a:endParaRPr kumimoji="1" lang="en-US" altLang="ja-JP" sz="1000" dirty="0">
              <a:latin typeface="Meiryo UI" panose="020B0604030504040204" pitchFamily="50" charset="-128"/>
              <a:ea typeface="Meiryo UI" panose="020B0604030504040204" pitchFamily="50" charset="-128"/>
            </a:endParaRPr>
          </a:p>
          <a:p>
            <a:pPr marL="288000" lvl="1" indent="-171450">
              <a:buFont typeface="Arial" panose="020B0604020202020204" pitchFamily="34" charset="0"/>
              <a:buChar char="•"/>
            </a:pPr>
            <a:r>
              <a:rPr kumimoji="1" lang="ja-JP" altLang="en-US" sz="1000" dirty="0">
                <a:latin typeface="Meiryo UI" panose="020B0604030504040204" pitchFamily="50" charset="-128"/>
                <a:ea typeface="Meiryo UI" panose="020B0604030504040204" pitchFamily="50" charset="-128"/>
              </a:rPr>
              <a:t>現在の浸水想定図には着色されていない地域でも浸水する可能性があることを示すために矢印を入れている。津波の特徴をもっと府民に分かりやすく伝えることが重要。</a:t>
            </a:r>
          </a:p>
          <a:p>
            <a:pPr marL="288000" lvl="1" indent="-171450">
              <a:buFont typeface="Arial" panose="020B0604020202020204" pitchFamily="34" charset="0"/>
              <a:buChar char="•"/>
            </a:pPr>
            <a:endParaRPr kumimoji="1" lang="ja-JP" altLang="en-US" sz="1000" dirty="0">
              <a:latin typeface="Meiryo UI" panose="020B0604030504040204" pitchFamily="50" charset="-128"/>
              <a:ea typeface="Meiryo UI" panose="020B0604030504040204" pitchFamily="50" charset="-128"/>
            </a:endParaRPr>
          </a:p>
        </p:txBody>
      </p:sp>
      <p:sp>
        <p:nvSpPr>
          <p:cNvPr id="51" name="四角形: 角を丸くする 50">
            <a:extLst>
              <a:ext uri="{FF2B5EF4-FFF2-40B4-BE49-F238E27FC236}">
                <a16:creationId xmlns:a16="http://schemas.microsoft.com/office/drawing/2014/main" id="{A683D30D-0743-4B1D-A87A-E896CD957F57}"/>
              </a:ext>
            </a:extLst>
          </p:cNvPr>
          <p:cNvSpPr/>
          <p:nvPr/>
        </p:nvSpPr>
        <p:spPr>
          <a:xfrm>
            <a:off x="475032" y="847244"/>
            <a:ext cx="4105498" cy="3200580"/>
          </a:xfrm>
          <a:prstGeom prst="roundRect">
            <a:avLst>
              <a:gd name="adj" fmla="val 3777"/>
            </a:avLst>
          </a:prstGeom>
          <a:solidFill>
            <a:schemeClr val="accent5">
              <a:lumMod val="20000"/>
              <a:lumOff val="80000"/>
            </a:schemeClr>
          </a:solidFill>
          <a:ln w="6350">
            <a:headEnd type="triangle"/>
          </a:ln>
        </p:spPr>
        <p:style>
          <a:lnRef idx="1">
            <a:schemeClr val="dk1"/>
          </a:lnRef>
          <a:fillRef idx="0">
            <a:schemeClr val="dk1"/>
          </a:fillRef>
          <a:effectRef idx="0">
            <a:schemeClr val="dk1"/>
          </a:effectRef>
          <a:fontRef idx="minor">
            <a:schemeClr val="tx1"/>
          </a:fontRef>
        </p:style>
        <p:txBody>
          <a:bodyPr lIns="0" tIns="0" rIns="0" bIns="0" rtlCol="0" anchor="t"/>
          <a:lstStyle/>
          <a:p>
            <a:r>
              <a:rPr kumimoji="1" lang="en-US" altLang="ja-JP" sz="1000" b="1" dirty="0">
                <a:latin typeface="Meiryo UI" panose="020B0604030504040204" pitchFamily="50" charset="-128"/>
                <a:ea typeface="Meiryo UI" panose="020B0604030504040204" pitchFamily="50" charset="-128"/>
              </a:rPr>
              <a:t>【</a:t>
            </a:r>
            <a:r>
              <a:rPr kumimoji="1" lang="ja-JP" altLang="en-US" sz="1000" b="1" dirty="0">
                <a:latin typeface="Meiryo UI" panose="020B0604030504040204" pitchFamily="50" charset="-128"/>
                <a:ea typeface="Meiryo UI" panose="020B0604030504040204" pitchFamily="50" charset="-128"/>
              </a:rPr>
              <a:t>視点⑥</a:t>
            </a:r>
            <a:r>
              <a:rPr kumimoji="1" lang="en-US" altLang="ja-JP" sz="1000" b="1" dirty="0">
                <a:latin typeface="Meiryo UI" panose="020B0604030504040204" pitchFamily="50" charset="-128"/>
                <a:ea typeface="Meiryo UI" panose="020B0604030504040204" pitchFamily="50" charset="-128"/>
              </a:rPr>
              <a:t>-1】</a:t>
            </a:r>
            <a:r>
              <a:rPr kumimoji="1" lang="ja-JP" altLang="en-US" sz="1000" b="1" dirty="0">
                <a:latin typeface="Meiryo UI" panose="020B0604030504040204" pitchFamily="50" charset="-128"/>
                <a:ea typeface="Meiryo UI" panose="020B0604030504040204" pitchFamily="50" charset="-128"/>
              </a:rPr>
              <a:t>府民への伝え方（災害シナリオ）</a:t>
            </a:r>
            <a:endParaRPr kumimoji="1" lang="en-US" altLang="ja-JP" sz="1000" b="1" dirty="0">
              <a:latin typeface="Meiryo UI" panose="020B0604030504040204" pitchFamily="50" charset="-128"/>
              <a:ea typeface="Meiryo UI" panose="020B0604030504040204" pitchFamily="50" charset="-128"/>
            </a:endParaRPr>
          </a:p>
          <a:p>
            <a:pPr marL="288000" lvl="1" indent="-171450">
              <a:buFont typeface="Arial" panose="020B0604020202020204" pitchFamily="34" charset="0"/>
              <a:buChar char="•"/>
            </a:pPr>
            <a:r>
              <a:rPr kumimoji="1" lang="ja-JP" altLang="en-US" sz="1000" dirty="0">
                <a:latin typeface="Meiryo UI" panose="020B0604030504040204" pitchFamily="50" charset="-128"/>
                <a:ea typeface="Meiryo UI" panose="020B0604030504040204" pitchFamily="50" charset="-128"/>
              </a:rPr>
              <a:t>個人の行動を変えてもらうような見せ方、伝え方について検討すべき。</a:t>
            </a:r>
            <a:endParaRPr kumimoji="1" lang="en-US" altLang="ja-JP" sz="1000" dirty="0">
              <a:latin typeface="Meiryo UI" panose="020B0604030504040204" pitchFamily="50" charset="-128"/>
              <a:ea typeface="Meiryo UI" panose="020B0604030504040204" pitchFamily="50" charset="-128"/>
            </a:endParaRPr>
          </a:p>
          <a:p>
            <a:pPr marL="288000" lvl="1" indent="-171450">
              <a:buFont typeface="Arial" panose="020B0604020202020204" pitchFamily="34" charset="0"/>
              <a:buChar char="•"/>
            </a:pPr>
            <a:r>
              <a:rPr kumimoji="1" lang="ja-JP" altLang="en-US" sz="1000" dirty="0">
                <a:latin typeface="Meiryo UI" panose="020B0604030504040204" pitchFamily="50" charset="-128"/>
                <a:ea typeface="Meiryo UI" panose="020B0604030504040204" pitchFamily="50" charset="-128"/>
              </a:rPr>
              <a:t>住民の意識を変え、行動変容を促すようにとりまとめることが重要。</a:t>
            </a:r>
          </a:p>
          <a:p>
            <a:pPr marL="288000" lvl="1" indent="-171450">
              <a:buFont typeface="Arial" panose="020B0604020202020204" pitchFamily="34" charset="0"/>
              <a:buChar char="•"/>
            </a:pPr>
            <a:r>
              <a:rPr kumimoji="1" lang="ja-JP" altLang="en-US" sz="1000" dirty="0">
                <a:latin typeface="Meiryo UI" panose="020B0604030504040204" pitchFamily="50" charset="-128"/>
                <a:ea typeface="Meiryo UI" panose="020B0604030504040204" pitchFamily="50" charset="-128"/>
              </a:rPr>
              <a:t>自分の生活が長期間どうなるのかをイメージできるような伝え方を検討。</a:t>
            </a:r>
            <a:endParaRPr kumimoji="1" lang="en-US" altLang="ja-JP" sz="1000" dirty="0">
              <a:latin typeface="Meiryo UI" panose="020B0604030504040204" pitchFamily="50" charset="-128"/>
              <a:ea typeface="Meiryo UI" panose="020B0604030504040204" pitchFamily="50" charset="-128"/>
            </a:endParaRPr>
          </a:p>
          <a:p>
            <a:pPr marL="288000" lvl="1" indent="-171450">
              <a:buFont typeface="Arial" panose="020B0604020202020204" pitchFamily="34" charset="0"/>
              <a:buChar char="•"/>
            </a:pPr>
            <a:endParaRPr kumimoji="1" lang="ja-JP" altLang="en-US" sz="1000" dirty="0">
              <a:latin typeface="Meiryo UI" panose="020B0604030504040204" pitchFamily="50" charset="-128"/>
              <a:ea typeface="Meiryo UI" panose="020B0604030504040204" pitchFamily="50" charset="-128"/>
            </a:endParaRPr>
          </a:p>
          <a:p>
            <a:pPr marL="288000" lvl="1" indent="-171450">
              <a:buFont typeface="Arial" panose="020B0604020202020204" pitchFamily="34" charset="0"/>
              <a:buChar char="•"/>
            </a:pPr>
            <a:r>
              <a:rPr kumimoji="1" lang="ja-JP" altLang="en-US" sz="1000" dirty="0">
                <a:latin typeface="Meiryo UI" panose="020B0604030504040204" pitchFamily="50" charset="-128"/>
                <a:ea typeface="Meiryo UI" panose="020B0604030504040204" pitchFamily="50" charset="-128"/>
              </a:rPr>
              <a:t>行動次第で結果を変えることが出来るといったメッセージを出すことが重要。</a:t>
            </a:r>
            <a:endParaRPr kumimoji="1" lang="en-US" altLang="ja-JP" sz="1000" dirty="0">
              <a:latin typeface="Meiryo UI" panose="020B0604030504040204" pitchFamily="50" charset="-128"/>
              <a:ea typeface="Meiryo UI" panose="020B0604030504040204" pitchFamily="50" charset="-128"/>
            </a:endParaRPr>
          </a:p>
          <a:p>
            <a:pPr marL="288000" lvl="1" indent="-171450">
              <a:buFont typeface="Arial" panose="020B0604020202020204" pitchFamily="34" charset="0"/>
              <a:buChar char="•"/>
            </a:pPr>
            <a:r>
              <a:rPr kumimoji="1" lang="ja-JP" altLang="en-US" sz="1000" dirty="0">
                <a:latin typeface="Meiryo UI" panose="020B0604030504040204" pitchFamily="50" charset="-128"/>
                <a:ea typeface="Meiryo UI" panose="020B0604030504040204" pitchFamily="50" charset="-128"/>
              </a:rPr>
              <a:t>自助、共助によるアクションがある場合と無い場合の最低２つ作成し、自助、共助によって被害が少なくなることを府民に理解してもらい、行動につなげてもらう。</a:t>
            </a:r>
            <a:endParaRPr kumimoji="1" lang="en-US" altLang="ja-JP" sz="1000" dirty="0">
              <a:latin typeface="Meiryo UI" panose="020B0604030504040204" pitchFamily="50" charset="-128"/>
              <a:ea typeface="Meiryo UI" panose="020B0604030504040204" pitchFamily="50" charset="-128"/>
            </a:endParaRPr>
          </a:p>
          <a:p>
            <a:pPr marL="288000" lvl="1" indent="-171450">
              <a:buFont typeface="Arial" panose="020B0604020202020204" pitchFamily="34" charset="0"/>
              <a:buChar char="•"/>
            </a:pPr>
            <a:r>
              <a:rPr kumimoji="1" lang="ja-JP" altLang="en-US" sz="1000" dirty="0">
                <a:latin typeface="Meiryo UI" panose="020B0604030504040204" pitchFamily="50" charset="-128"/>
                <a:ea typeface="Meiryo UI" panose="020B0604030504040204" pitchFamily="50" charset="-128"/>
              </a:rPr>
              <a:t>自助や共助でどれくらい被害を小さくできるのかを示し、府民の意識を変える流れを作ることが重要。</a:t>
            </a:r>
            <a:endParaRPr kumimoji="1" lang="en-US" altLang="ja-JP" sz="1000" dirty="0">
              <a:latin typeface="Meiryo UI" panose="020B0604030504040204" pitchFamily="50" charset="-128"/>
              <a:ea typeface="Meiryo UI" panose="020B0604030504040204" pitchFamily="50" charset="-128"/>
            </a:endParaRPr>
          </a:p>
          <a:p>
            <a:pPr marL="288000" lvl="1" indent="-171450">
              <a:buFont typeface="Arial" panose="020B0604020202020204" pitchFamily="34" charset="0"/>
              <a:buChar char="•"/>
            </a:pPr>
            <a:endParaRPr kumimoji="1" lang="en-US" altLang="ja-JP" sz="1000" dirty="0">
              <a:latin typeface="Meiryo UI" panose="020B0604030504040204" pitchFamily="50" charset="-128"/>
              <a:ea typeface="Meiryo UI" panose="020B0604030504040204" pitchFamily="50" charset="-128"/>
            </a:endParaRPr>
          </a:p>
          <a:p>
            <a:pPr marL="288000" lvl="1" indent="-171450">
              <a:buFont typeface="Arial" panose="020B0604020202020204" pitchFamily="34" charset="0"/>
              <a:buChar char="•"/>
            </a:pPr>
            <a:r>
              <a:rPr kumimoji="1" lang="ja-JP" altLang="en-US" sz="1000" dirty="0">
                <a:latin typeface="Meiryo UI" panose="020B0604030504040204" pitchFamily="50" charset="-128"/>
                <a:ea typeface="Meiryo UI" panose="020B0604030504040204" pitchFamily="50" charset="-128"/>
              </a:rPr>
              <a:t>復旧の遅れによる事態の悪化をシナリオに盛り込み、復旧・復興の重要性を理解してもらう</a:t>
            </a:r>
            <a:endParaRPr kumimoji="1" lang="en-US" altLang="ja-JP" sz="1000" dirty="0">
              <a:latin typeface="Meiryo UI" panose="020B0604030504040204" pitchFamily="50" charset="-128"/>
              <a:ea typeface="Meiryo UI" panose="020B0604030504040204" pitchFamily="50" charset="-128"/>
            </a:endParaRPr>
          </a:p>
          <a:p>
            <a:pPr marL="288000" lvl="1" indent="-171450">
              <a:buFont typeface="Arial" panose="020B0604020202020204" pitchFamily="34" charset="0"/>
              <a:buChar char="•"/>
            </a:pPr>
            <a:r>
              <a:rPr kumimoji="1" lang="ja-JP" altLang="en-US" sz="1000" dirty="0">
                <a:latin typeface="Meiryo UI" panose="020B0604030504040204" pitchFamily="50" charset="-128"/>
                <a:ea typeface="Meiryo UI" panose="020B0604030504040204" pitchFamily="50" charset="-128"/>
              </a:rPr>
              <a:t>広域災害では、他府県や自衛隊からの支援がすぐ得られるとは限らない。様々なシナリオを示すことが重要である。</a:t>
            </a:r>
            <a:endParaRPr kumimoji="1" lang="en-US" altLang="ja-JP" sz="1000" dirty="0">
              <a:latin typeface="Meiryo UI" panose="020B0604030504040204" pitchFamily="50" charset="-128"/>
              <a:ea typeface="Meiryo UI" panose="020B0604030504040204" pitchFamily="50" charset="-128"/>
            </a:endParaRPr>
          </a:p>
          <a:p>
            <a:pPr marL="288000" lvl="1" indent="-171450">
              <a:buFont typeface="Arial" panose="020B0604020202020204" pitchFamily="34" charset="0"/>
              <a:buChar char="•"/>
            </a:pPr>
            <a:endParaRPr kumimoji="1" lang="en-US" altLang="ja-JP" sz="1000" dirty="0">
              <a:latin typeface="Meiryo UI" panose="020B0604030504040204" pitchFamily="50" charset="-128"/>
              <a:ea typeface="Meiryo UI" panose="020B0604030504040204" pitchFamily="50" charset="-128"/>
            </a:endParaRPr>
          </a:p>
          <a:p>
            <a:pPr marL="288000" lvl="1" indent="-171450">
              <a:buFont typeface="Arial" panose="020B0604020202020204" pitchFamily="34" charset="0"/>
              <a:buChar char="•"/>
            </a:pPr>
            <a:r>
              <a:rPr kumimoji="1" lang="ja-JP" altLang="en-US" sz="1000" dirty="0">
                <a:latin typeface="Meiryo UI" panose="020B0604030504040204" pitchFamily="50" charset="-128"/>
                <a:ea typeface="Meiryo UI" panose="020B0604030504040204" pitchFamily="50" charset="-128"/>
              </a:rPr>
              <a:t>公助には限界があるということを示し、府民の生活を中心としたシナリオ。</a:t>
            </a:r>
            <a:endParaRPr kumimoji="1" lang="en-US" altLang="ja-JP" sz="1000" dirty="0">
              <a:latin typeface="Meiryo UI" panose="020B0604030504040204" pitchFamily="50" charset="-128"/>
              <a:ea typeface="Meiryo UI" panose="020B0604030504040204" pitchFamily="50" charset="-128"/>
            </a:endParaRPr>
          </a:p>
          <a:p>
            <a:pPr marL="288000" lvl="1" indent="-171450">
              <a:buFont typeface="Arial" panose="020B0604020202020204" pitchFamily="34" charset="0"/>
              <a:buChar char="•"/>
            </a:pPr>
            <a:r>
              <a:rPr kumimoji="1" lang="ja-JP" altLang="en-US" sz="1000" dirty="0">
                <a:latin typeface="Meiryo UI" panose="020B0604030504040204" pitchFamily="50" charset="-128"/>
                <a:ea typeface="Meiryo UI" panose="020B0604030504040204" pitchFamily="50" charset="-128"/>
              </a:rPr>
              <a:t>政府や自治体ができることには限界があり、自助、共助の重要性を理解してもらう必要がある。</a:t>
            </a:r>
          </a:p>
          <a:p>
            <a:pPr marL="288000" lvl="1" indent="-171450">
              <a:buFont typeface="Arial" panose="020B0604020202020204" pitchFamily="34" charset="0"/>
              <a:buChar char="•"/>
            </a:pPr>
            <a:endParaRPr kumimoji="1" lang="en-US" altLang="ja-JP" sz="1000" dirty="0">
              <a:latin typeface="Meiryo UI" panose="020B0604030504040204" pitchFamily="50" charset="-128"/>
              <a:ea typeface="Meiryo UI" panose="020B0604030504040204" pitchFamily="50" charset="-128"/>
            </a:endParaRPr>
          </a:p>
          <a:p>
            <a:pPr marL="288000" lvl="1" indent="-171450">
              <a:buFont typeface="Arial" panose="020B0604020202020204" pitchFamily="34" charset="0"/>
              <a:buChar char="•"/>
            </a:pPr>
            <a:endParaRPr kumimoji="1" lang="ja-JP" altLang="en-US" sz="1000" dirty="0">
              <a:latin typeface="Meiryo UI" panose="020B0604030504040204" pitchFamily="50" charset="-128"/>
              <a:ea typeface="Meiryo UI" panose="020B0604030504040204" pitchFamily="50" charset="-128"/>
            </a:endParaRPr>
          </a:p>
          <a:p>
            <a:pPr marL="288000" lvl="1" indent="-171450">
              <a:buFont typeface="Arial" panose="020B0604020202020204" pitchFamily="34" charset="0"/>
              <a:buChar char="•"/>
            </a:pPr>
            <a:endParaRPr kumimoji="1" lang="en-US" altLang="ja-JP" sz="1000" dirty="0">
              <a:latin typeface="Meiryo UI" panose="020B0604030504040204" pitchFamily="50" charset="-128"/>
              <a:ea typeface="Meiryo UI" panose="020B0604030504040204" pitchFamily="50" charset="-128"/>
            </a:endParaRPr>
          </a:p>
        </p:txBody>
      </p:sp>
      <p:sp>
        <p:nvSpPr>
          <p:cNvPr id="46" name="正方形/長方形 45">
            <a:extLst>
              <a:ext uri="{FF2B5EF4-FFF2-40B4-BE49-F238E27FC236}">
                <a16:creationId xmlns:a16="http://schemas.microsoft.com/office/drawing/2014/main" id="{A434C39D-431E-4928-83B1-09BDDA8C1E7E}"/>
              </a:ext>
            </a:extLst>
          </p:cNvPr>
          <p:cNvSpPr/>
          <p:nvPr/>
        </p:nvSpPr>
        <p:spPr>
          <a:xfrm>
            <a:off x="4785360" y="846867"/>
            <a:ext cx="4028634" cy="3200957"/>
          </a:xfrm>
          <a:prstGeom prst="rect">
            <a:avLst/>
          </a:prstGeom>
          <a:solidFill>
            <a:schemeClr val="accent2">
              <a:lumMod val="20000"/>
              <a:lumOff val="80000"/>
            </a:schemeClr>
          </a:solidFill>
          <a:ln w="12700">
            <a:prstDash val="solid"/>
            <a:headEnd type="none" w="med" len="med"/>
            <a:tailEnd type="triangle" w="med" len="med"/>
          </a:ln>
        </p:spPr>
        <p:style>
          <a:lnRef idx="1">
            <a:schemeClr val="dk1"/>
          </a:lnRef>
          <a:fillRef idx="0">
            <a:schemeClr val="dk1"/>
          </a:fillRef>
          <a:effectRef idx="0">
            <a:schemeClr val="dk1"/>
          </a:effectRef>
          <a:fontRef idx="minor">
            <a:schemeClr val="tx1"/>
          </a:fontRef>
        </p:style>
        <p:txBody>
          <a:bodyPr lIns="36000" tIns="0" rIns="36000" bIns="0" rtlCol="0" anchor="t"/>
          <a:lstStyle/>
          <a:p>
            <a:pPr marL="171450" indent="-171450">
              <a:buFont typeface="Wingdings" panose="05000000000000000000" pitchFamily="2" charset="2"/>
              <a:buChar char="l"/>
            </a:pPr>
            <a:r>
              <a:rPr kumimoji="1" lang="ja-JP" altLang="en-US" sz="1000" dirty="0">
                <a:latin typeface="Meiryo UI" panose="020B0604030504040204" pitchFamily="50" charset="-128"/>
                <a:ea typeface="Meiryo UI" panose="020B0604030504040204" pitchFamily="50" charset="-128"/>
              </a:rPr>
              <a:t>災害シナリオの作成にあたり、いただいた意見を基に今後、部会での議論をお願いしたい。</a:t>
            </a:r>
            <a:endParaRPr kumimoji="1" lang="en-US" altLang="ja-JP" sz="1000" dirty="0">
              <a:latin typeface="Meiryo UI" panose="020B0604030504040204" pitchFamily="50" charset="-128"/>
              <a:ea typeface="Meiryo UI" panose="020B0604030504040204" pitchFamily="50" charset="-128"/>
            </a:endParaRPr>
          </a:p>
          <a:p>
            <a:pPr marL="171450" indent="-171450">
              <a:buFont typeface="Wingdings" panose="05000000000000000000" pitchFamily="2" charset="2"/>
              <a:buChar char="l"/>
            </a:pPr>
            <a:r>
              <a:rPr kumimoji="1" lang="ja-JP" altLang="en-US" sz="1000" dirty="0">
                <a:latin typeface="Meiryo UI" panose="020B0604030504040204" pitchFamily="50" charset="-128"/>
                <a:ea typeface="Meiryo UI" panose="020B0604030504040204" pitchFamily="50" charset="-128"/>
              </a:rPr>
              <a:t>いただいたご意見のポイント</a:t>
            </a:r>
            <a:endParaRPr kumimoji="1" lang="en-US" altLang="ja-JP" sz="1000" dirty="0">
              <a:latin typeface="Meiryo UI" panose="020B0604030504040204" pitchFamily="50" charset="-128"/>
              <a:ea typeface="Meiryo UI" panose="020B0604030504040204" pitchFamily="50" charset="-128"/>
            </a:endParaRPr>
          </a:p>
          <a:p>
            <a:r>
              <a:rPr kumimoji="1" lang="en-US" altLang="ja-JP" sz="1000" dirty="0">
                <a:latin typeface="Meiryo UI" panose="020B0604030504040204" pitchFamily="50" charset="-128"/>
                <a:ea typeface="Meiryo UI" panose="020B0604030504040204" pitchFamily="50" charset="-128"/>
              </a:rPr>
              <a:t> 【</a:t>
            </a:r>
            <a:r>
              <a:rPr kumimoji="1" lang="ja-JP" altLang="en-US" sz="1000" dirty="0">
                <a:latin typeface="Meiryo UI" panose="020B0604030504040204" pitchFamily="50" charset="-128"/>
                <a:ea typeface="Meiryo UI" panose="020B0604030504040204" pitchFamily="50" charset="-128"/>
              </a:rPr>
              <a:t>ねらい</a:t>
            </a:r>
            <a:r>
              <a:rPr kumimoji="1" lang="en-US" altLang="ja-JP" sz="1000" dirty="0">
                <a:latin typeface="Meiryo UI" panose="020B0604030504040204" pitchFamily="50" charset="-128"/>
                <a:ea typeface="Meiryo UI" panose="020B0604030504040204" pitchFamily="50" charset="-128"/>
              </a:rPr>
              <a:t>】</a:t>
            </a:r>
          </a:p>
          <a:p>
            <a:pPr marL="288000" lvl="1" indent="-180000">
              <a:buFont typeface="Wingdings" panose="05000000000000000000" pitchFamily="2" charset="2"/>
              <a:buChar char="ü"/>
            </a:pPr>
            <a:r>
              <a:rPr kumimoji="1" lang="ja-JP" altLang="en-US" sz="1000" dirty="0">
                <a:latin typeface="Meiryo UI" panose="020B0604030504040204" pitchFamily="50" charset="-128"/>
                <a:ea typeface="Meiryo UI" panose="020B0604030504040204" pitchFamily="50" charset="-128"/>
              </a:rPr>
              <a:t>住民の意識を変え、個人の行動の変容</a:t>
            </a:r>
            <a:endParaRPr kumimoji="1" lang="en-US" altLang="ja-JP" sz="1000" dirty="0">
              <a:latin typeface="Meiryo UI" panose="020B0604030504040204" pitchFamily="50" charset="-128"/>
              <a:ea typeface="Meiryo UI" panose="020B0604030504040204" pitchFamily="50" charset="-128"/>
            </a:endParaRPr>
          </a:p>
          <a:p>
            <a:pPr marL="288000" lvl="1" indent="-180000">
              <a:buFont typeface="Wingdings" panose="05000000000000000000" pitchFamily="2" charset="2"/>
              <a:buChar char="ü"/>
            </a:pPr>
            <a:r>
              <a:rPr kumimoji="1" lang="ja-JP" altLang="en-US" sz="1000" dirty="0">
                <a:latin typeface="Meiryo UI" panose="020B0604030504040204" pitchFamily="50" charset="-128"/>
                <a:ea typeface="Meiryo UI" panose="020B0604030504040204" pitchFamily="50" charset="-128"/>
              </a:rPr>
              <a:t>地震により生活がどのようになるかのイメージ</a:t>
            </a:r>
            <a:endParaRPr kumimoji="1" lang="en-US" altLang="ja-JP" sz="1000" dirty="0">
              <a:latin typeface="Meiryo UI" panose="020B0604030504040204" pitchFamily="50" charset="-128"/>
              <a:ea typeface="Meiryo UI" panose="020B0604030504040204" pitchFamily="50" charset="-128"/>
            </a:endParaRPr>
          </a:p>
          <a:p>
            <a:pPr marL="0" lvl="1"/>
            <a:r>
              <a:rPr kumimoji="1" lang="ja-JP" altLang="en-US" sz="1000" dirty="0">
                <a:latin typeface="Meiryo UI" panose="020B0604030504040204" pitchFamily="50" charset="-128"/>
                <a:ea typeface="Meiryo UI" panose="020B0604030504040204" pitchFamily="50" charset="-128"/>
              </a:rPr>
              <a:t> </a:t>
            </a:r>
            <a:r>
              <a:rPr kumimoji="1" lang="en-US" altLang="ja-JP" sz="1000" dirty="0">
                <a:latin typeface="Meiryo UI" panose="020B0604030504040204" pitchFamily="50" charset="-128"/>
                <a:ea typeface="Meiryo UI" panose="020B0604030504040204" pitchFamily="50" charset="-128"/>
              </a:rPr>
              <a:t>【</a:t>
            </a:r>
            <a:r>
              <a:rPr kumimoji="1" lang="ja-JP" altLang="en-US" sz="1000" dirty="0">
                <a:latin typeface="Meiryo UI" panose="020B0604030504040204" pitchFamily="50" charset="-128"/>
                <a:ea typeface="Meiryo UI" panose="020B0604030504040204" pitchFamily="50" charset="-128"/>
              </a:rPr>
              <a:t>表現方法</a:t>
            </a:r>
            <a:r>
              <a:rPr kumimoji="1" lang="en-US" altLang="ja-JP" sz="1000" dirty="0">
                <a:latin typeface="Meiryo UI" panose="020B0604030504040204" pitchFamily="50" charset="-128"/>
                <a:ea typeface="Meiryo UI" panose="020B0604030504040204" pitchFamily="50" charset="-128"/>
              </a:rPr>
              <a:t>】</a:t>
            </a:r>
          </a:p>
          <a:p>
            <a:pPr marL="288000" lvl="1" indent="-180000">
              <a:buFont typeface="Wingdings" panose="05000000000000000000" pitchFamily="2" charset="2"/>
              <a:buChar char="ü"/>
            </a:pPr>
            <a:r>
              <a:rPr kumimoji="1" lang="ja-JP" altLang="en-US" sz="1000" dirty="0">
                <a:latin typeface="Meiryo UI" panose="020B0604030504040204" pitchFamily="50" charset="-128"/>
                <a:ea typeface="Meiryo UI" panose="020B0604030504040204" pitchFamily="50" charset="-128"/>
              </a:rPr>
              <a:t>自助、共助による被害の軽減を示し、府民の理解を得る。</a:t>
            </a:r>
            <a:endParaRPr kumimoji="1" lang="en-US" altLang="ja-JP" sz="1000" dirty="0">
              <a:latin typeface="Meiryo UI" panose="020B0604030504040204" pitchFamily="50" charset="-128"/>
              <a:ea typeface="Meiryo UI" panose="020B0604030504040204" pitchFamily="50" charset="-128"/>
            </a:endParaRPr>
          </a:p>
          <a:p>
            <a:pPr marL="288000" lvl="1" indent="-180000">
              <a:buFont typeface="Wingdings" panose="05000000000000000000" pitchFamily="2" charset="2"/>
              <a:buChar char="ü"/>
            </a:pPr>
            <a:r>
              <a:rPr kumimoji="1" lang="ja-JP" altLang="en-US" sz="1000" dirty="0">
                <a:latin typeface="Meiryo UI" panose="020B0604030504040204" pitchFamily="50" charset="-128"/>
                <a:ea typeface="Meiryo UI" panose="020B0604030504040204" pitchFamily="50" charset="-128"/>
              </a:rPr>
              <a:t>アクションの有無により、シナリオを分岐させて表現</a:t>
            </a:r>
            <a:endParaRPr kumimoji="1" lang="en-US" altLang="ja-JP" sz="1000" dirty="0">
              <a:latin typeface="Meiryo UI" panose="020B0604030504040204" pitchFamily="50" charset="-128"/>
              <a:ea typeface="Meiryo UI" panose="020B0604030504040204" pitchFamily="50" charset="-128"/>
            </a:endParaRPr>
          </a:p>
          <a:p>
            <a:pPr marL="0" lvl="1"/>
            <a:r>
              <a:rPr kumimoji="1" lang="ja-JP" altLang="en-US" sz="1000" dirty="0">
                <a:latin typeface="Meiryo UI" panose="020B0604030504040204" pitchFamily="50" charset="-128"/>
                <a:ea typeface="Meiryo UI" panose="020B0604030504040204" pitchFamily="50" charset="-128"/>
              </a:rPr>
              <a:t> </a:t>
            </a:r>
            <a:r>
              <a:rPr kumimoji="1" lang="en-US" altLang="ja-JP" sz="1000" dirty="0">
                <a:latin typeface="Meiryo UI" panose="020B0604030504040204" pitchFamily="50" charset="-128"/>
                <a:ea typeface="Meiryo UI" panose="020B0604030504040204" pitchFamily="50" charset="-128"/>
              </a:rPr>
              <a:t>【</a:t>
            </a:r>
            <a:r>
              <a:rPr kumimoji="1" lang="ja-JP" altLang="en-US" sz="1000" dirty="0">
                <a:latin typeface="Meiryo UI" panose="020B0604030504040204" pitchFamily="50" charset="-128"/>
                <a:ea typeface="Meiryo UI" panose="020B0604030504040204" pitchFamily="50" charset="-128"/>
              </a:rPr>
              <a:t>内容</a:t>
            </a:r>
            <a:r>
              <a:rPr kumimoji="1" lang="en-US" altLang="ja-JP" sz="1000" dirty="0">
                <a:latin typeface="Meiryo UI" panose="020B0604030504040204" pitchFamily="50" charset="-128"/>
                <a:ea typeface="Meiryo UI" panose="020B0604030504040204" pitchFamily="50" charset="-128"/>
              </a:rPr>
              <a:t>】</a:t>
            </a:r>
          </a:p>
          <a:p>
            <a:pPr marL="288000" lvl="1" indent="-180000">
              <a:buFont typeface="Wingdings" panose="05000000000000000000" pitchFamily="2" charset="2"/>
              <a:buChar char="ü"/>
            </a:pPr>
            <a:r>
              <a:rPr kumimoji="1" lang="ja-JP" altLang="en-US" sz="1000" dirty="0">
                <a:latin typeface="Meiryo UI" panose="020B0604030504040204" pitchFamily="50" charset="-128"/>
                <a:ea typeface="Meiryo UI" panose="020B0604030504040204" pitchFamily="50" charset="-128"/>
              </a:rPr>
              <a:t>復旧の遅れによる事態の悪化</a:t>
            </a:r>
            <a:endParaRPr kumimoji="1" lang="en-US" altLang="ja-JP" sz="1000" dirty="0">
              <a:latin typeface="Meiryo UI" panose="020B0604030504040204" pitchFamily="50" charset="-128"/>
              <a:ea typeface="Meiryo UI" panose="020B0604030504040204" pitchFamily="50" charset="-128"/>
            </a:endParaRPr>
          </a:p>
          <a:p>
            <a:pPr marL="288000" lvl="1" indent="-180000">
              <a:buFont typeface="Wingdings" panose="05000000000000000000" pitchFamily="2" charset="2"/>
              <a:buChar char="ü"/>
            </a:pPr>
            <a:r>
              <a:rPr kumimoji="1" lang="ja-JP" altLang="en-US" sz="1000" dirty="0">
                <a:latin typeface="Meiryo UI" panose="020B0604030504040204" pitchFamily="50" charset="-128"/>
                <a:ea typeface="Meiryo UI" panose="020B0604030504040204" pitchFamily="50" charset="-128"/>
              </a:rPr>
              <a:t>広域災害による応援・支援の有無</a:t>
            </a:r>
            <a:endParaRPr kumimoji="1" lang="en-US" altLang="ja-JP" sz="1000" dirty="0">
              <a:latin typeface="Meiryo UI" panose="020B0604030504040204" pitchFamily="50" charset="-128"/>
              <a:ea typeface="Meiryo UI" panose="020B0604030504040204" pitchFamily="50" charset="-128"/>
            </a:endParaRPr>
          </a:p>
          <a:p>
            <a:pPr marL="288000" lvl="1" indent="-180000">
              <a:buFont typeface="Wingdings" panose="05000000000000000000" pitchFamily="2" charset="2"/>
              <a:buChar char="ü"/>
            </a:pPr>
            <a:r>
              <a:rPr kumimoji="1" lang="ja-JP" altLang="en-US" sz="1000" dirty="0">
                <a:latin typeface="Meiryo UI" panose="020B0604030504040204" pitchFamily="50" charset="-128"/>
                <a:ea typeface="Meiryo UI" panose="020B0604030504040204" pitchFamily="50" charset="-128"/>
              </a:rPr>
              <a:t>公助（政府や自治体）の限界と自助・共助の重要性</a:t>
            </a:r>
            <a:endParaRPr kumimoji="1" lang="en-US" altLang="ja-JP" sz="1000" dirty="0">
              <a:latin typeface="Meiryo UI" panose="020B0604030504040204" pitchFamily="50" charset="-128"/>
              <a:ea typeface="Meiryo UI" panose="020B0604030504040204" pitchFamily="50" charset="-128"/>
            </a:endParaRPr>
          </a:p>
          <a:p>
            <a:pPr marL="288000" lvl="1" indent="-180000">
              <a:buFont typeface="Wingdings" panose="05000000000000000000" pitchFamily="2" charset="2"/>
              <a:buChar char="ü"/>
            </a:pPr>
            <a:r>
              <a:rPr kumimoji="1" lang="ja-JP" altLang="en-US" sz="1000" dirty="0">
                <a:latin typeface="Meiryo UI" panose="020B0604030504040204" pitchFamily="50" charset="-128"/>
                <a:ea typeface="Meiryo UI" panose="020B0604030504040204" pitchFamily="50" charset="-128"/>
              </a:rPr>
              <a:t>その他、第</a:t>
            </a:r>
            <a:r>
              <a:rPr kumimoji="1" lang="en-US" altLang="ja-JP" sz="1000" dirty="0">
                <a:latin typeface="Meiryo UI" panose="020B0604030504040204" pitchFamily="50" charset="-128"/>
                <a:ea typeface="Meiryo UI" panose="020B0604030504040204" pitchFamily="50" charset="-128"/>
              </a:rPr>
              <a:t>3</a:t>
            </a:r>
            <a:r>
              <a:rPr kumimoji="1" lang="ja-JP" altLang="en-US" sz="1000" dirty="0">
                <a:latin typeface="Meiryo UI" panose="020B0604030504040204" pitchFamily="50" charset="-128"/>
                <a:ea typeface="Meiryo UI" panose="020B0604030504040204" pitchFamily="50" charset="-128"/>
              </a:rPr>
              <a:t>回部会までにいただいたご意見から抽出</a:t>
            </a:r>
            <a:endParaRPr kumimoji="1" lang="en-US" altLang="ja-JP" sz="1000" dirty="0">
              <a:latin typeface="Meiryo UI" panose="020B0604030504040204" pitchFamily="50" charset="-128"/>
              <a:ea typeface="Meiryo UI" panose="020B0604030504040204" pitchFamily="50" charset="-128"/>
            </a:endParaRPr>
          </a:p>
          <a:p>
            <a:pPr marL="171450" indent="-171450">
              <a:buFont typeface="Wingdings" panose="05000000000000000000" pitchFamily="2" charset="2"/>
              <a:buChar char="l"/>
            </a:pPr>
            <a:endParaRPr kumimoji="1" lang="en-US" altLang="ja-JP" sz="10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5163856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0" y="0"/>
            <a:ext cx="9144000" cy="425003"/>
          </a:xfrm>
          <a:prstGeom prst="rect">
            <a:avLst/>
          </a:prstGeom>
          <a:gradFill>
            <a:gsLst>
              <a:gs pos="0">
                <a:schemeClr val="accent1">
                  <a:lumMod val="5000"/>
                  <a:lumOff val="95000"/>
                </a:schemeClr>
              </a:gs>
              <a:gs pos="75000">
                <a:srgbClr val="FF6600"/>
              </a:gs>
            </a:gsLst>
            <a:lin ang="6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dirty="0">
                <a:latin typeface="Meiryo UI" panose="020B0604030504040204" pitchFamily="50" charset="-128"/>
                <a:ea typeface="Meiryo UI" panose="020B0604030504040204" pitchFamily="50" charset="-128"/>
              </a:rPr>
              <a:t>今後のスケジュール</a:t>
            </a:r>
          </a:p>
        </p:txBody>
      </p:sp>
      <p:graphicFrame>
        <p:nvGraphicFramePr>
          <p:cNvPr id="5" name="表 5">
            <a:extLst>
              <a:ext uri="{FF2B5EF4-FFF2-40B4-BE49-F238E27FC236}">
                <a16:creationId xmlns:a16="http://schemas.microsoft.com/office/drawing/2014/main" id="{3A252869-8249-4F53-8D9B-F41A948CA08F}"/>
              </a:ext>
            </a:extLst>
          </p:cNvPr>
          <p:cNvGraphicFramePr>
            <a:graphicFrameLocks noGrp="1"/>
          </p:cNvGraphicFramePr>
          <p:nvPr>
            <p:extLst>
              <p:ext uri="{D42A27DB-BD31-4B8C-83A1-F6EECF244321}">
                <p14:modId xmlns:p14="http://schemas.microsoft.com/office/powerpoint/2010/main" val="2406264428"/>
              </p:ext>
            </p:extLst>
          </p:nvPr>
        </p:nvGraphicFramePr>
        <p:xfrm>
          <a:off x="591680" y="545496"/>
          <a:ext cx="8265300" cy="5948680"/>
        </p:xfrm>
        <a:graphic>
          <a:graphicData uri="http://schemas.openxmlformats.org/drawingml/2006/table">
            <a:tbl>
              <a:tblPr firstRow="1" bandRow="1">
                <a:tableStyleId>{5C22544A-7EE6-4342-B048-85BDC9FD1C3A}</a:tableStyleId>
              </a:tblPr>
              <a:tblGrid>
                <a:gridCol w="2925763">
                  <a:extLst>
                    <a:ext uri="{9D8B030D-6E8A-4147-A177-3AD203B41FA5}">
                      <a16:colId xmlns:a16="http://schemas.microsoft.com/office/drawing/2014/main" val="3291945276"/>
                    </a:ext>
                  </a:extLst>
                </a:gridCol>
                <a:gridCol w="5339537">
                  <a:extLst>
                    <a:ext uri="{9D8B030D-6E8A-4147-A177-3AD203B41FA5}">
                      <a16:colId xmlns:a16="http://schemas.microsoft.com/office/drawing/2014/main" val="2092583601"/>
                    </a:ext>
                  </a:extLst>
                </a:gridCol>
              </a:tblGrid>
              <a:tr h="370840">
                <a:tc>
                  <a:txBody>
                    <a:bodyPr/>
                    <a:lstStyle/>
                    <a:p>
                      <a:pPr algn="ctr"/>
                      <a:r>
                        <a:rPr kumimoji="1" lang="ja-JP" altLang="en-US" dirty="0"/>
                        <a:t>開催回数</a:t>
                      </a:r>
                    </a:p>
                  </a:txBody>
                  <a:tcPr/>
                </a:tc>
                <a:tc>
                  <a:txBody>
                    <a:bodyPr/>
                    <a:lstStyle/>
                    <a:p>
                      <a:pPr algn="ctr"/>
                      <a:r>
                        <a:rPr kumimoji="1" lang="ja-JP" altLang="en-US" dirty="0"/>
                        <a:t>主な議題</a:t>
                      </a:r>
                    </a:p>
                  </a:txBody>
                  <a:tcPr/>
                </a:tc>
                <a:extLst>
                  <a:ext uri="{0D108BD9-81ED-4DB2-BD59-A6C34878D82A}">
                    <a16:rowId xmlns:a16="http://schemas.microsoft.com/office/drawing/2014/main" val="3876814180"/>
                  </a:ext>
                </a:extLst>
              </a:tr>
              <a:tr h="370840">
                <a:tc>
                  <a:txBody>
                    <a:bodyPr/>
                    <a:lstStyle/>
                    <a:p>
                      <a:r>
                        <a:rPr kumimoji="1" lang="ja-JP" altLang="en-US" dirty="0"/>
                        <a:t>第１回検討部会</a:t>
                      </a:r>
                      <a:endParaRPr kumimoji="1" lang="en-US" altLang="ja-JP" dirty="0"/>
                    </a:p>
                    <a:p>
                      <a:r>
                        <a:rPr kumimoji="1" lang="ja-JP" altLang="en-US" dirty="0"/>
                        <a:t>（令和</a:t>
                      </a:r>
                      <a:r>
                        <a:rPr kumimoji="1" lang="en-US" altLang="ja-JP" dirty="0"/>
                        <a:t>5</a:t>
                      </a:r>
                      <a:r>
                        <a:rPr kumimoji="1" lang="ja-JP" altLang="en-US" dirty="0"/>
                        <a:t>年</a:t>
                      </a:r>
                      <a:r>
                        <a:rPr kumimoji="1" lang="en-US" altLang="ja-JP" dirty="0"/>
                        <a:t>6</a:t>
                      </a:r>
                      <a:r>
                        <a:rPr kumimoji="1" lang="ja-JP" altLang="en-US" dirty="0"/>
                        <a:t>月</a:t>
                      </a:r>
                      <a:r>
                        <a:rPr kumimoji="1" lang="en-US" altLang="ja-JP" dirty="0"/>
                        <a:t>28</a:t>
                      </a:r>
                      <a:r>
                        <a:rPr kumimoji="1" lang="ja-JP" altLang="en-US" dirty="0"/>
                        <a:t>日）</a:t>
                      </a:r>
                    </a:p>
                  </a:txBody>
                  <a:tcPr/>
                </a:tc>
                <a:tc>
                  <a:txBody>
                    <a:bodyPr/>
                    <a:lstStyle/>
                    <a:p>
                      <a:pPr marL="285750" indent="-285750">
                        <a:buFont typeface="Arial" panose="020B0604020202020204" pitchFamily="34" charset="0"/>
                        <a:buChar char="•"/>
                      </a:pPr>
                      <a:r>
                        <a:rPr kumimoji="1" lang="ja-JP" altLang="en-US" dirty="0"/>
                        <a:t>現在公表している被害想定</a:t>
                      </a:r>
                      <a:endParaRPr kumimoji="1" lang="en-US" altLang="ja-JP" dirty="0"/>
                    </a:p>
                    <a:p>
                      <a:pPr marL="285750" indent="-285750">
                        <a:buFont typeface="Arial" panose="020B0604020202020204" pitchFamily="34" charset="0"/>
                        <a:buChar char="•"/>
                      </a:pPr>
                      <a:r>
                        <a:rPr kumimoji="1" lang="ja-JP" altLang="en-US" dirty="0"/>
                        <a:t>大阪府の実施してきた施策</a:t>
                      </a:r>
                      <a:endParaRPr kumimoji="1" lang="en-US" altLang="ja-JP" dirty="0"/>
                    </a:p>
                    <a:p>
                      <a:pPr marL="285750" indent="-285750">
                        <a:buFont typeface="Arial" panose="020B0604020202020204" pitchFamily="34" charset="0"/>
                        <a:buChar char="•"/>
                      </a:pPr>
                      <a:r>
                        <a:rPr kumimoji="1" lang="ja-JP" altLang="en-US" dirty="0"/>
                        <a:t>社会情勢の変化</a:t>
                      </a:r>
                      <a:endParaRPr kumimoji="1" lang="en-US" altLang="ja-JP" dirty="0"/>
                    </a:p>
                  </a:txBody>
                  <a:tcPr/>
                </a:tc>
                <a:extLst>
                  <a:ext uri="{0D108BD9-81ED-4DB2-BD59-A6C34878D82A}">
                    <a16:rowId xmlns:a16="http://schemas.microsoft.com/office/drawing/2014/main" val="821151258"/>
                  </a:ext>
                </a:extLst>
              </a:tr>
              <a:tr h="370840">
                <a:tc>
                  <a:txBody>
                    <a:bodyPr/>
                    <a:lstStyle/>
                    <a:p>
                      <a:r>
                        <a:rPr kumimoji="1" lang="ja-JP" altLang="en-US" dirty="0"/>
                        <a:t>第２回検討部会</a:t>
                      </a:r>
                      <a:endParaRPr kumimoji="1" lang="en-US" altLang="ja-JP" dirty="0"/>
                    </a:p>
                    <a:p>
                      <a:r>
                        <a:rPr kumimoji="1" lang="ja-JP" altLang="en-US" dirty="0"/>
                        <a:t>（令和</a:t>
                      </a:r>
                      <a:r>
                        <a:rPr kumimoji="1" lang="en-US" altLang="ja-JP" dirty="0"/>
                        <a:t>5</a:t>
                      </a:r>
                      <a:r>
                        <a:rPr kumimoji="1" lang="ja-JP" altLang="en-US" dirty="0"/>
                        <a:t>年</a:t>
                      </a:r>
                      <a:r>
                        <a:rPr kumimoji="1" lang="en-US" altLang="ja-JP" dirty="0"/>
                        <a:t>12</a:t>
                      </a:r>
                      <a:r>
                        <a:rPr kumimoji="1" lang="ja-JP" altLang="en-US" dirty="0"/>
                        <a:t>月</a:t>
                      </a:r>
                      <a:r>
                        <a:rPr kumimoji="1" lang="en-US" altLang="ja-JP" dirty="0"/>
                        <a:t>20</a:t>
                      </a:r>
                      <a:r>
                        <a:rPr kumimoji="1" lang="ja-JP" altLang="en-US" dirty="0"/>
                        <a:t>日）</a:t>
                      </a:r>
                    </a:p>
                  </a:txBody>
                  <a:tcPr/>
                </a:tc>
                <a:tc>
                  <a:txBody>
                    <a:bodyPr/>
                    <a:lstStyle/>
                    <a:p>
                      <a:pPr marL="285750" indent="-285750">
                        <a:buFont typeface="Arial" panose="020B0604020202020204" pitchFamily="34" charset="0"/>
                        <a:buChar char="•"/>
                      </a:pPr>
                      <a:r>
                        <a:rPr kumimoji="1" lang="ja-JP" altLang="en-US" dirty="0"/>
                        <a:t>大阪府が実施してきた施策の効果検証</a:t>
                      </a:r>
                      <a:endParaRPr kumimoji="1" lang="en-US" altLang="ja-JP" dirty="0"/>
                    </a:p>
                    <a:p>
                      <a:pPr marL="285750" indent="-285750">
                        <a:buFont typeface="Arial" panose="020B0604020202020204" pitchFamily="34" charset="0"/>
                        <a:buChar char="•"/>
                      </a:pPr>
                      <a:r>
                        <a:rPr kumimoji="1" lang="ja-JP" altLang="en-US" dirty="0"/>
                        <a:t>民間企業の地震津波対策</a:t>
                      </a:r>
                      <a:endParaRPr kumimoji="1" lang="en-US" altLang="ja-JP" dirty="0"/>
                    </a:p>
                    <a:p>
                      <a:pPr marL="285750" indent="-285750">
                        <a:buFont typeface="Arial" panose="020B0604020202020204" pitchFamily="34" charset="0"/>
                        <a:buChar char="•"/>
                      </a:pPr>
                      <a:r>
                        <a:rPr kumimoji="1" lang="ja-JP" altLang="en-US" dirty="0"/>
                        <a:t>地震動の設定手法</a:t>
                      </a:r>
                    </a:p>
                  </a:txBody>
                  <a:tcPr/>
                </a:tc>
                <a:extLst>
                  <a:ext uri="{0D108BD9-81ED-4DB2-BD59-A6C34878D82A}">
                    <a16:rowId xmlns:a16="http://schemas.microsoft.com/office/drawing/2014/main" val="2508215065"/>
                  </a:ext>
                </a:extLst>
              </a:tr>
              <a:tr h="370840">
                <a:tc>
                  <a:txBody>
                    <a:bodyPr/>
                    <a:lstStyle/>
                    <a:p>
                      <a:r>
                        <a:rPr kumimoji="1" lang="ja-JP" altLang="en-US" dirty="0"/>
                        <a:t>第３回検討部会</a:t>
                      </a:r>
                      <a:endParaRPr kumimoji="1" lang="en-US" altLang="ja-JP" dirty="0"/>
                    </a:p>
                    <a:p>
                      <a:r>
                        <a:rPr kumimoji="1" lang="ja-JP" altLang="en-US" dirty="0"/>
                        <a:t>（令和</a:t>
                      </a:r>
                      <a:r>
                        <a:rPr kumimoji="1" lang="en-US" altLang="ja-JP" dirty="0"/>
                        <a:t>6</a:t>
                      </a:r>
                      <a:r>
                        <a:rPr kumimoji="1" lang="ja-JP" altLang="en-US" dirty="0"/>
                        <a:t>年</a:t>
                      </a:r>
                      <a:r>
                        <a:rPr kumimoji="1" lang="en-US" altLang="ja-JP" dirty="0"/>
                        <a:t>11</a:t>
                      </a:r>
                      <a:r>
                        <a:rPr kumimoji="1" lang="ja-JP" altLang="en-US" dirty="0"/>
                        <a:t>月</a:t>
                      </a:r>
                      <a:r>
                        <a:rPr kumimoji="1" lang="en-US" altLang="ja-JP" dirty="0"/>
                        <a:t>7</a:t>
                      </a:r>
                      <a:r>
                        <a:rPr kumimoji="1" lang="ja-JP" altLang="en-US" dirty="0"/>
                        <a:t>日）</a:t>
                      </a:r>
                    </a:p>
                  </a:txBody>
                  <a:tcPr/>
                </a:tc>
                <a:tc>
                  <a:txBody>
                    <a:bodyPr/>
                    <a:lstStyle/>
                    <a:p>
                      <a:pPr marL="285750" indent="-285750">
                        <a:buFont typeface="Arial" panose="020B0604020202020204" pitchFamily="34" charset="0"/>
                        <a:buChar char="•"/>
                      </a:pPr>
                      <a:r>
                        <a:rPr kumimoji="1" lang="ja-JP" altLang="en-US" dirty="0"/>
                        <a:t>被害想定の項目</a:t>
                      </a:r>
                    </a:p>
                    <a:p>
                      <a:pPr marL="285750" indent="-285750">
                        <a:buFont typeface="Arial" panose="020B0604020202020204" pitchFamily="34" charset="0"/>
                        <a:buChar char="•"/>
                      </a:pPr>
                      <a:r>
                        <a:rPr kumimoji="1" lang="ja-JP" altLang="en-US" dirty="0"/>
                        <a:t>津波浸水想定の検討</a:t>
                      </a:r>
                    </a:p>
                  </a:txBody>
                  <a:tcPr/>
                </a:tc>
                <a:extLst>
                  <a:ext uri="{0D108BD9-81ED-4DB2-BD59-A6C34878D82A}">
                    <a16:rowId xmlns:a16="http://schemas.microsoft.com/office/drawing/2014/main" val="1848315438"/>
                  </a:ext>
                </a:extLst>
              </a:tr>
              <a:tr h="370840">
                <a:tc>
                  <a:txBody>
                    <a:bodyPr/>
                    <a:lstStyle/>
                    <a:p>
                      <a:r>
                        <a:rPr kumimoji="1" lang="ja-JP" altLang="en-US" dirty="0"/>
                        <a:t>第４回検討部会</a:t>
                      </a:r>
                      <a:endParaRPr kumimoji="1" lang="en-US" altLang="ja-JP" dirty="0"/>
                    </a:p>
                    <a:p>
                      <a:r>
                        <a:rPr kumimoji="1" lang="ja-JP" altLang="en-US" dirty="0">
                          <a:solidFill>
                            <a:srgbClr val="FF0000"/>
                          </a:solidFill>
                        </a:rPr>
                        <a:t>（今回）</a:t>
                      </a:r>
                    </a:p>
                  </a:txBody>
                  <a:tcPr/>
                </a:tc>
                <a:tc>
                  <a:txBody>
                    <a:bodyPr/>
                    <a:lstStyle/>
                    <a:p>
                      <a:pPr marL="285750" indent="-285750">
                        <a:buFont typeface="Arial" panose="020B0604020202020204" pitchFamily="34" charset="0"/>
                        <a:buChar char="•"/>
                      </a:pPr>
                      <a:r>
                        <a:rPr kumimoji="1" lang="ja-JP" altLang="en-US" dirty="0"/>
                        <a:t>被害想定手法</a:t>
                      </a:r>
                      <a:endParaRPr kumimoji="1" lang="en-US" altLang="ja-JP" dirty="0"/>
                    </a:p>
                    <a:p>
                      <a:pPr marL="285750" indent="-285750">
                        <a:buFont typeface="Arial" panose="020B0604020202020204" pitchFamily="34" charset="0"/>
                        <a:buChar char="•"/>
                      </a:pPr>
                      <a:r>
                        <a:rPr kumimoji="1" lang="ja-JP" altLang="en-US" dirty="0"/>
                        <a:t>災害シナリオの検討</a:t>
                      </a:r>
                    </a:p>
                  </a:txBody>
                  <a:tcPr/>
                </a:tc>
                <a:extLst>
                  <a:ext uri="{0D108BD9-81ED-4DB2-BD59-A6C34878D82A}">
                    <a16:rowId xmlns:a16="http://schemas.microsoft.com/office/drawing/2014/main" val="3629258249"/>
                  </a:ext>
                </a:extLst>
              </a:tr>
              <a:tr h="370840">
                <a:tc>
                  <a:txBody>
                    <a:bodyPr/>
                    <a:lstStyle/>
                    <a:p>
                      <a:r>
                        <a:rPr kumimoji="1" lang="ja-JP" altLang="en-US" dirty="0"/>
                        <a:t>第５回検討部会</a:t>
                      </a:r>
                      <a:endParaRPr kumimoji="1" lang="en-US" altLang="ja-JP" dirty="0"/>
                    </a:p>
                    <a:p>
                      <a:r>
                        <a:rPr kumimoji="1" lang="ja-JP" altLang="en-US" dirty="0"/>
                        <a:t>（令和７年度）</a:t>
                      </a:r>
                      <a:endParaRPr kumimoji="1" lang="en-US" altLang="ja-JP" dirty="0"/>
                    </a:p>
                  </a:txBody>
                  <a:tcPr/>
                </a:tc>
                <a:tc>
                  <a:txBody>
                    <a:bodyPr/>
                    <a:lstStyle/>
                    <a:p>
                      <a:pPr marL="285750" indent="-285750">
                        <a:buFont typeface="Arial" panose="020B0604020202020204" pitchFamily="34" charset="0"/>
                        <a:buChar char="•"/>
                      </a:pPr>
                      <a:r>
                        <a:rPr kumimoji="1" lang="ja-JP" altLang="en-US" dirty="0"/>
                        <a:t>内閣府公表の南海トラフ巨大地震被害想定</a:t>
                      </a:r>
                      <a:endParaRPr kumimoji="1" lang="en-US" altLang="ja-JP" dirty="0"/>
                    </a:p>
                    <a:p>
                      <a:pPr marL="285750" indent="-285750">
                        <a:buFont typeface="Arial" panose="020B0604020202020204" pitchFamily="34" charset="0"/>
                        <a:buChar char="•"/>
                      </a:pPr>
                      <a:r>
                        <a:rPr kumimoji="1" lang="ja-JP" altLang="en-US" dirty="0"/>
                        <a:t>地震動の算定（直下型・南トラ）</a:t>
                      </a:r>
                      <a:endParaRPr kumimoji="1" lang="en-US" altLang="ja-JP" dirty="0"/>
                    </a:p>
                    <a:p>
                      <a:pPr marL="285750" indent="-285750">
                        <a:buFont typeface="Arial" panose="020B0604020202020204" pitchFamily="34" charset="0"/>
                        <a:buChar char="•"/>
                      </a:pPr>
                      <a:r>
                        <a:rPr kumimoji="1" lang="ja-JP" altLang="en-US" dirty="0"/>
                        <a:t>津波浸水想定</a:t>
                      </a:r>
                      <a:endParaRPr kumimoji="1" lang="en-US" altLang="ja-JP" dirty="0"/>
                    </a:p>
                    <a:p>
                      <a:pPr marL="285750" indent="-285750">
                        <a:buFont typeface="Arial" panose="020B0604020202020204" pitchFamily="34" charset="0"/>
                        <a:buChar char="•"/>
                      </a:pPr>
                      <a:r>
                        <a:rPr kumimoji="1" lang="ja-JP" altLang="en-US" dirty="0"/>
                        <a:t>災害シナリオの検討</a:t>
                      </a:r>
                      <a:endParaRPr kumimoji="1" lang="en-US" altLang="ja-JP" dirty="0"/>
                    </a:p>
                  </a:txBody>
                  <a:tcPr/>
                </a:tc>
                <a:extLst>
                  <a:ext uri="{0D108BD9-81ED-4DB2-BD59-A6C34878D82A}">
                    <a16:rowId xmlns:a16="http://schemas.microsoft.com/office/drawing/2014/main" val="3140201194"/>
                  </a:ext>
                </a:extLst>
              </a:tr>
              <a:tr h="457200">
                <a:tc>
                  <a:txBody>
                    <a:bodyPr/>
                    <a:lstStyle/>
                    <a:p>
                      <a:r>
                        <a:rPr kumimoji="1" lang="ja-JP" altLang="en-US" dirty="0"/>
                        <a:t>第６回検討部会</a:t>
                      </a:r>
                      <a:endParaRPr kumimoji="1" lang="en-US" altLang="ja-JP" dirty="0"/>
                    </a:p>
                    <a:p>
                      <a:r>
                        <a:rPr kumimoji="1" lang="ja-JP" altLang="en-US" dirty="0"/>
                        <a:t>（令和７年度）</a:t>
                      </a:r>
                      <a:endParaRPr kumimoji="1" lang="en-US" altLang="ja-JP" dirty="0"/>
                    </a:p>
                  </a:txBody>
                  <a:tcPr/>
                </a:tc>
                <a:tc>
                  <a:txBody>
                    <a:bodyPr/>
                    <a:lstStyle/>
                    <a:p>
                      <a:pPr marL="285750" indent="-285750">
                        <a:buFont typeface="Arial" panose="020B0604020202020204" pitchFamily="34" charset="0"/>
                        <a:buChar char="•"/>
                      </a:pPr>
                      <a:r>
                        <a:rPr kumimoji="1" lang="ja-JP" altLang="en-US" dirty="0"/>
                        <a:t>被害想定（直下型・南トラ）の検討</a:t>
                      </a:r>
                      <a:endParaRPr kumimoji="1" lang="en-US" altLang="ja-JP" dirty="0"/>
                    </a:p>
                    <a:p>
                      <a:pPr marL="285750" indent="-285750">
                        <a:buFont typeface="Arial" panose="020B0604020202020204" pitchFamily="34" charset="0"/>
                        <a:buChar char="•"/>
                      </a:pPr>
                      <a:r>
                        <a:rPr kumimoji="1" lang="ja-JP" altLang="en-US" dirty="0"/>
                        <a:t>災害シナリオの検討</a:t>
                      </a:r>
                    </a:p>
                  </a:txBody>
                  <a:tcPr/>
                </a:tc>
                <a:extLst>
                  <a:ext uri="{0D108BD9-81ED-4DB2-BD59-A6C34878D82A}">
                    <a16:rowId xmlns:a16="http://schemas.microsoft.com/office/drawing/2014/main" val="860710441"/>
                  </a:ext>
                </a:extLst>
              </a:tr>
              <a:tr h="457200">
                <a:tc>
                  <a:txBody>
                    <a:bodyPr/>
                    <a:lstStyle/>
                    <a:p>
                      <a:r>
                        <a:rPr kumimoji="1" lang="ja-JP" altLang="en-US" dirty="0"/>
                        <a:t>第７回検討部会</a:t>
                      </a:r>
                      <a:endParaRPr kumimoji="1" lang="en-US" altLang="ja-JP" dirty="0"/>
                    </a:p>
                    <a:p>
                      <a:r>
                        <a:rPr kumimoji="1" lang="ja-JP" altLang="en-US" dirty="0"/>
                        <a:t>（令和８年度）</a:t>
                      </a:r>
                    </a:p>
                  </a:txBody>
                  <a:tcPr/>
                </a:tc>
                <a:tc>
                  <a:txBody>
                    <a:bodyPr/>
                    <a:lstStyle/>
                    <a:p>
                      <a:pPr marL="285750" indent="-285750">
                        <a:buFont typeface="Arial" panose="020B0604020202020204" pitchFamily="34" charset="0"/>
                        <a:buChar char="•"/>
                      </a:pPr>
                      <a:r>
                        <a:rPr kumimoji="1" lang="ja-JP" altLang="en-US" dirty="0"/>
                        <a:t>報告書とりまとめ</a:t>
                      </a:r>
                    </a:p>
                    <a:p>
                      <a:pPr marL="0" indent="0">
                        <a:buFont typeface="Arial" panose="020B0604020202020204" pitchFamily="34" charset="0"/>
                        <a:buNone/>
                      </a:pPr>
                      <a:endParaRPr kumimoji="1" lang="ja-JP" altLang="en-US" dirty="0"/>
                    </a:p>
                  </a:txBody>
                  <a:tcPr/>
                </a:tc>
                <a:extLst>
                  <a:ext uri="{0D108BD9-81ED-4DB2-BD59-A6C34878D82A}">
                    <a16:rowId xmlns:a16="http://schemas.microsoft.com/office/drawing/2014/main" val="2699592329"/>
                  </a:ext>
                </a:extLst>
              </a:tr>
            </a:tbl>
          </a:graphicData>
        </a:graphic>
      </p:graphicFrame>
      <p:sp>
        <p:nvSpPr>
          <p:cNvPr id="9" name="テキスト ボックス 8">
            <a:extLst>
              <a:ext uri="{FF2B5EF4-FFF2-40B4-BE49-F238E27FC236}">
                <a16:creationId xmlns:a16="http://schemas.microsoft.com/office/drawing/2014/main" id="{95615D63-7848-48F6-A365-623AF8E46F77}"/>
              </a:ext>
            </a:extLst>
          </p:cNvPr>
          <p:cNvSpPr txBox="1"/>
          <p:nvPr/>
        </p:nvSpPr>
        <p:spPr>
          <a:xfrm>
            <a:off x="977900" y="6581001"/>
            <a:ext cx="7879080" cy="276999"/>
          </a:xfrm>
          <a:prstGeom prst="rect">
            <a:avLst/>
          </a:prstGeom>
          <a:noFill/>
        </p:spPr>
        <p:txBody>
          <a:bodyPr wrap="none" rtlCol="0">
            <a:spAutoFit/>
          </a:bodyPr>
          <a:lstStyle/>
          <a:p>
            <a:r>
              <a:rPr kumimoji="1" lang="en-US" altLang="ja-JP" sz="1200" b="1" dirty="0"/>
              <a:t>※</a:t>
            </a:r>
            <a:r>
              <a:rPr kumimoji="1" lang="ja-JP" altLang="en-US" sz="1200" b="1" dirty="0"/>
              <a:t>開催回数及び主な議題は現時点の案であり、検討部会の議論等によっては回数を含めて変更する可能性がある</a:t>
            </a:r>
          </a:p>
        </p:txBody>
      </p:sp>
    </p:spTree>
    <p:extLst>
      <p:ext uri="{BB962C8B-B14F-4D97-AF65-F5344CB8AC3E}">
        <p14:creationId xmlns:p14="http://schemas.microsoft.com/office/powerpoint/2010/main" val="4034493533"/>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noFill/>
        <a:ln w="12700">
          <a:prstDash val="dash"/>
          <a:headEnd type="none" w="med" len="med"/>
          <a:tailEnd type="triangle" w="med" len="med"/>
        </a:ln>
      </a:spPr>
      <a:bodyPr rtlCol="0" anchor="ctr"/>
      <a:lstStyle>
        <a:defPPr algn="ctr">
          <a:defRPr kumimoji="1"/>
        </a:defPPr>
      </a:lstStyle>
      <a:style>
        <a:lnRef idx="1">
          <a:schemeClr val="dk1"/>
        </a:lnRef>
        <a:fillRef idx="0">
          <a:schemeClr val="dk1"/>
        </a:fillRef>
        <a:effectRef idx="0">
          <a:schemeClr val="dk1"/>
        </a:effectRef>
        <a:fontRef idx="minor">
          <a:schemeClr val="tx1"/>
        </a:fontRef>
      </a:style>
    </a:spDef>
    <a:lnDef>
      <a:spPr>
        <a:ln w="12700">
          <a:prstDash val="dash"/>
          <a:tailEnd type="triangle"/>
        </a:ln>
      </a:spPr>
      <a:bodyPr/>
      <a:lstStyle/>
      <a:style>
        <a:lnRef idx="1">
          <a:schemeClr val="dk1"/>
        </a:lnRef>
        <a:fillRef idx="0">
          <a:schemeClr val="dk1"/>
        </a:fillRef>
        <a:effectRef idx="0">
          <a:schemeClr val="dk1"/>
        </a:effectRef>
        <a:fontRef idx="minor">
          <a:schemeClr val="tx1"/>
        </a:fontRef>
      </a:style>
    </a:ln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5729</TotalTime>
  <Words>1658</Words>
  <Application>Microsoft Office PowerPoint</Application>
  <PresentationFormat>画面に合わせる (4:3)</PresentationFormat>
  <Paragraphs>122</Paragraphs>
  <Slides>4</Slides>
  <Notes>0</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4</vt:i4>
      </vt:variant>
    </vt:vector>
  </HeadingPairs>
  <TitlesOfParts>
    <vt:vector size="13" baseType="lpstr">
      <vt:lpstr>Meiryo UI</vt:lpstr>
      <vt:lpstr>ＭＳ Ｐゴシック</vt:lpstr>
      <vt:lpstr>ＭＳ ゴシック</vt:lpstr>
      <vt:lpstr>游ゴシック</vt:lpstr>
      <vt:lpstr>Arial</vt:lpstr>
      <vt:lpstr>Calibri</vt:lpstr>
      <vt:lpstr>Calibri Light</vt:lpstr>
      <vt:lpstr>Wingdings</vt:lpstr>
      <vt:lpstr>Office テーマ</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篠﨑　篤</dc:creator>
  <cp:lastModifiedBy>篠﨑　篤</cp:lastModifiedBy>
  <cp:revision>319</cp:revision>
  <cp:lastPrinted>2025-03-13T04:10:42Z</cp:lastPrinted>
  <dcterms:created xsi:type="dcterms:W3CDTF">2023-04-14T08:08:46Z</dcterms:created>
  <dcterms:modified xsi:type="dcterms:W3CDTF">2025-03-14T00:24:03Z</dcterms:modified>
</cp:coreProperties>
</file>