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
  </p:notesMasterIdLst>
  <p:sldIdLst>
    <p:sldId id="257" r:id="rId2"/>
    <p:sldId id="266" r:id="rId3"/>
    <p:sldId id="267" r:id="rId4"/>
    <p:sldId id="265" r:id="rId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3300"/>
    <a:srgbClr val="FF6600"/>
    <a:srgbClr val="0000CC"/>
    <a:srgbClr val="FF99CC"/>
    <a:srgbClr val="FF7C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8" autoAdjust="0"/>
    <p:restoredTop sz="93537" autoAdjust="0"/>
  </p:normalViewPr>
  <p:slideViewPr>
    <p:cSldViewPr snapToGrid="0">
      <p:cViewPr varScale="1">
        <p:scale>
          <a:sx n="108" d="100"/>
          <a:sy n="108" d="100"/>
        </p:scale>
        <p:origin x="1824" y="78"/>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3ACC0AA-2636-420A-A8A1-1769E1970182}" type="datetimeFigureOut">
              <a:rPr kumimoji="1" lang="ja-JP" altLang="en-US" smtClean="0"/>
              <a:t>2024/11/5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5D09EB6-F18F-48A2-931C-0D6C3FBBE2B1}" type="slidenum">
              <a:rPr kumimoji="1" lang="ja-JP" altLang="en-US" smtClean="0"/>
              <a:t>‹#›</a:t>
            </a:fld>
            <a:endParaRPr kumimoji="1" lang="ja-JP" altLang="en-US"/>
          </a:p>
        </p:txBody>
      </p:sp>
    </p:spTree>
    <p:extLst>
      <p:ext uri="{BB962C8B-B14F-4D97-AF65-F5344CB8AC3E}">
        <p14:creationId xmlns:p14="http://schemas.microsoft.com/office/powerpoint/2010/main" val="38439119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D09EB6-F18F-48A2-931C-0D6C3FBBE2B1}" type="slidenum">
              <a:rPr kumimoji="1" lang="ja-JP" altLang="en-US" smtClean="0"/>
              <a:t>2</a:t>
            </a:fld>
            <a:endParaRPr kumimoji="1" lang="ja-JP" altLang="en-US"/>
          </a:p>
        </p:txBody>
      </p:sp>
    </p:spTree>
    <p:extLst>
      <p:ext uri="{BB962C8B-B14F-4D97-AF65-F5344CB8AC3E}">
        <p14:creationId xmlns:p14="http://schemas.microsoft.com/office/powerpoint/2010/main" val="252524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40279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71179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49144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94311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6734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71736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84408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423114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27698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0597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91286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88628-8876-4162-B4DE-71FBF67B7294}" type="datetimeFigureOut">
              <a:rPr kumimoji="1" lang="ja-JP" altLang="en-US" smtClean="0"/>
              <a:t>2024/11/5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67838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6">
            <a:extLst>
              <a:ext uri="{FF2B5EF4-FFF2-40B4-BE49-F238E27FC236}">
                <a16:creationId xmlns:a16="http://schemas.microsoft.com/office/drawing/2014/main" id="{408BF18C-60EF-420A-B891-56A912823FA6}"/>
              </a:ext>
            </a:extLst>
          </p:cNvPr>
          <p:cNvGraphicFramePr>
            <a:graphicFrameLocks noGrp="1"/>
          </p:cNvGraphicFramePr>
          <p:nvPr>
            <p:extLst>
              <p:ext uri="{D42A27DB-BD31-4B8C-83A1-F6EECF244321}">
                <p14:modId xmlns:p14="http://schemas.microsoft.com/office/powerpoint/2010/main" val="1007362079"/>
              </p:ext>
            </p:extLst>
          </p:nvPr>
        </p:nvGraphicFramePr>
        <p:xfrm>
          <a:off x="6073993" y="197826"/>
          <a:ext cx="2928340" cy="797169"/>
        </p:xfrm>
        <a:graphic>
          <a:graphicData uri="http://schemas.openxmlformats.org/drawingml/2006/table">
            <a:tbl>
              <a:tblPr/>
              <a:tblGrid>
                <a:gridCol w="2226170">
                  <a:extLst>
                    <a:ext uri="{9D8B030D-6E8A-4147-A177-3AD203B41FA5}">
                      <a16:colId xmlns:a16="http://schemas.microsoft.com/office/drawing/2014/main" val="20000"/>
                    </a:ext>
                  </a:extLst>
                </a:gridCol>
                <a:gridCol w="702170">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令和６年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11</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7</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日（木）</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第３回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地震津波災害対策等検討部会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資料１</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Rectangle 2">
            <a:extLst>
              <a:ext uri="{FF2B5EF4-FFF2-40B4-BE49-F238E27FC236}">
                <a16:creationId xmlns:a16="http://schemas.microsoft.com/office/drawing/2014/main" id="{BDB2D725-74C4-4E4D-8574-F829164877E0}"/>
              </a:ext>
            </a:extLst>
          </p:cNvPr>
          <p:cNvSpPr txBox="1">
            <a:spLocks noChangeArrowheads="1"/>
          </p:cNvSpPr>
          <p:nvPr/>
        </p:nvSpPr>
        <p:spPr bwMode="auto">
          <a:xfrm>
            <a:off x="739588" y="2475361"/>
            <a:ext cx="7680512" cy="5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ctr" anchorCtr="0" compatLnSpc="1">
            <a:prstTxWarp prst="textNoShape">
              <a:avLst/>
            </a:prstTxWarp>
            <a:spAutoFit/>
          </a:bodyPr>
          <a:lst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342077" algn="ctr" defTabSz="957341" rtl="0" fontAlgn="base">
              <a:spcBef>
                <a:spcPct val="0"/>
              </a:spcBef>
              <a:spcAft>
                <a:spcPct val="0"/>
              </a:spcAft>
              <a:defRPr kumimoji="1" sz="4600">
                <a:solidFill>
                  <a:schemeClr val="tx2"/>
                </a:solidFill>
                <a:latin typeface="Arial" charset="0"/>
                <a:ea typeface="ＭＳ Ｐゴシック" pitchFamily="50" charset="-128"/>
              </a:defRPr>
            </a:lvl6pPr>
            <a:lvl7pPr marL="684154" algn="ctr" defTabSz="957341" rtl="0" fontAlgn="base">
              <a:spcBef>
                <a:spcPct val="0"/>
              </a:spcBef>
              <a:spcAft>
                <a:spcPct val="0"/>
              </a:spcAft>
              <a:defRPr kumimoji="1" sz="4600">
                <a:solidFill>
                  <a:schemeClr val="tx2"/>
                </a:solidFill>
                <a:latin typeface="Arial" charset="0"/>
                <a:ea typeface="ＭＳ Ｐゴシック" pitchFamily="50" charset="-128"/>
              </a:defRPr>
            </a:lvl7pPr>
            <a:lvl8pPr marL="1026231" algn="ctr" defTabSz="957341" rtl="0" fontAlgn="base">
              <a:spcBef>
                <a:spcPct val="0"/>
              </a:spcBef>
              <a:spcAft>
                <a:spcPct val="0"/>
              </a:spcAft>
              <a:defRPr kumimoji="1" sz="4600">
                <a:solidFill>
                  <a:schemeClr val="tx2"/>
                </a:solidFill>
                <a:latin typeface="Arial" charset="0"/>
                <a:ea typeface="ＭＳ Ｐゴシック" pitchFamily="50" charset="-128"/>
              </a:defRPr>
            </a:lvl8pPr>
            <a:lvl9pPr marL="1368308" algn="ctr" defTabSz="957341" rtl="0" fontAlgn="base">
              <a:spcBef>
                <a:spcPct val="0"/>
              </a:spcBef>
              <a:spcAft>
                <a:spcPct val="0"/>
              </a:spcAft>
              <a:defRPr kumimoji="1" sz="4600">
                <a:solidFill>
                  <a:schemeClr val="tx2"/>
                </a:solidFill>
                <a:latin typeface="Arial" charset="0"/>
                <a:ea typeface="ＭＳ Ｐゴシック" pitchFamily="50" charset="-128"/>
              </a:defRPr>
            </a:lvl9pPr>
          </a:lstStyle>
          <a:p>
            <a:pPr eaLnBrk="1" hangingPunct="1"/>
            <a:r>
              <a:rPr lang="ja-JP" altLang="en-US" sz="2800" kern="0" dirty="0">
                <a:solidFill>
                  <a:schemeClr val="tx1"/>
                </a:solidFill>
                <a:latin typeface="ＭＳ Ｐゴシック" panose="020B0600070205080204" pitchFamily="50" charset="-128"/>
                <a:ea typeface="ＭＳ Ｐゴシック" panose="020B0600070205080204" pitchFamily="50" charset="-128"/>
              </a:rPr>
              <a:t>第</a:t>
            </a:r>
            <a:r>
              <a:rPr lang="en-US" altLang="ja-JP" sz="2800" kern="0" dirty="0">
                <a:solidFill>
                  <a:schemeClr val="tx1"/>
                </a:solidFill>
                <a:latin typeface="ＭＳ Ｐゴシック" panose="020B0600070205080204" pitchFamily="50" charset="-128"/>
                <a:ea typeface="ＭＳ Ｐゴシック" panose="020B0600070205080204" pitchFamily="50" charset="-128"/>
              </a:rPr>
              <a:t>2</a:t>
            </a:r>
            <a:r>
              <a:rPr lang="ja-JP" altLang="en-US" sz="2800" kern="0" dirty="0">
                <a:solidFill>
                  <a:schemeClr val="tx1"/>
                </a:solidFill>
                <a:latin typeface="ＭＳ Ｐゴシック" panose="020B0600070205080204" pitchFamily="50" charset="-128"/>
                <a:ea typeface="ＭＳ Ｐゴシック" panose="020B0600070205080204" pitchFamily="50" charset="-128"/>
              </a:rPr>
              <a:t>回検討部会における意見等について</a:t>
            </a:r>
          </a:p>
        </p:txBody>
      </p:sp>
      <p:sp>
        <p:nvSpPr>
          <p:cNvPr id="7" name="Line 4">
            <a:extLst>
              <a:ext uri="{FF2B5EF4-FFF2-40B4-BE49-F238E27FC236}">
                <a16:creationId xmlns:a16="http://schemas.microsoft.com/office/drawing/2014/main" id="{167A7E86-97CE-4E7A-BD06-B9D616717B7D}"/>
              </a:ext>
            </a:extLst>
          </p:cNvPr>
          <p:cNvSpPr>
            <a:spLocks noChangeShapeType="1"/>
          </p:cNvSpPr>
          <p:nvPr/>
        </p:nvSpPr>
        <p:spPr bwMode="auto">
          <a:xfrm>
            <a:off x="739588" y="3225666"/>
            <a:ext cx="7664824"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8" name="Line 5">
            <a:extLst>
              <a:ext uri="{FF2B5EF4-FFF2-40B4-BE49-F238E27FC236}">
                <a16:creationId xmlns:a16="http://schemas.microsoft.com/office/drawing/2014/main" id="{88BEA471-7B31-4CC0-A53B-B7DF02AEC712}"/>
              </a:ext>
            </a:extLst>
          </p:cNvPr>
          <p:cNvSpPr>
            <a:spLocks noChangeShapeType="1"/>
          </p:cNvSpPr>
          <p:nvPr/>
        </p:nvSpPr>
        <p:spPr bwMode="auto">
          <a:xfrm>
            <a:off x="739588" y="2252650"/>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Tree>
    <p:extLst>
      <p:ext uri="{BB962C8B-B14F-4D97-AF65-F5344CB8AC3E}">
        <p14:creationId xmlns:p14="http://schemas.microsoft.com/office/powerpoint/2010/main" val="334841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FF66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これまで開催した部会の振り返り</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8236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a:t>
            </a:fld>
            <a:endParaRPr lang="ja-JP" altLang="en-US" sz="1600" dirty="0">
              <a:solidFill>
                <a:schemeClr val="tx1"/>
              </a:solidFill>
            </a:endParaRPr>
          </a:p>
        </p:txBody>
      </p:sp>
      <p:sp>
        <p:nvSpPr>
          <p:cNvPr id="27" name="正方形/長方形 26">
            <a:extLst>
              <a:ext uri="{FF2B5EF4-FFF2-40B4-BE49-F238E27FC236}">
                <a16:creationId xmlns:a16="http://schemas.microsoft.com/office/drawing/2014/main" id="{4049A19E-6218-492B-9072-C1BAB70B70D6}"/>
              </a:ext>
            </a:extLst>
          </p:cNvPr>
          <p:cNvSpPr/>
          <p:nvPr/>
        </p:nvSpPr>
        <p:spPr>
          <a:xfrm>
            <a:off x="165100" y="462552"/>
            <a:ext cx="8870950" cy="63421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4">
            <a:extLst>
              <a:ext uri="{FF2B5EF4-FFF2-40B4-BE49-F238E27FC236}">
                <a16:creationId xmlns:a16="http://schemas.microsoft.com/office/drawing/2014/main" id="{3A7CF737-FBC2-49FE-8871-F73BD02F2867}"/>
              </a:ext>
            </a:extLst>
          </p:cNvPr>
          <p:cNvSpPr/>
          <p:nvPr/>
        </p:nvSpPr>
        <p:spPr>
          <a:xfrm>
            <a:off x="231223" y="528848"/>
            <a:ext cx="1526861" cy="321972"/>
          </a:xfrm>
          <a:prstGeom prst="roundRect">
            <a:avLst>
              <a:gd name="adj" fmla="val 209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第</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回検討部会</a:t>
            </a:r>
          </a:p>
        </p:txBody>
      </p:sp>
      <p:sp>
        <p:nvSpPr>
          <p:cNvPr id="26" name="正方形/長方形 25">
            <a:extLst>
              <a:ext uri="{FF2B5EF4-FFF2-40B4-BE49-F238E27FC236}">
                <a16:creationId xmlns:a16="http://schemas.microsoft.com/office/drawing/2014/main" id="{9A4A4FA4-96EC-456B-9BB8-3C30C58FEE5B}"/>
              </a:ext>
            </a:extLst>
          </p:cNvPr>
          <p:cNvSpPr/>
          <p:nvPr/>
        </p:nvSpPr>
        <p:spPr>
          <a:xfrm>
            <a:off x="231222" y="869594"/>
            <a:ext cx="5864777" cy="83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日時　令和</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6</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28</a:t>
            </a:r>
            <a:r>
              <a:rPr kumimoji="1" lang="ja-JP" altLang="en-US" sz="1200" dirty="0">
                <a:solidFill>
                  <a:schemeClr val="tx1"/>
                </a:solidFill>
                <a:latin typeface="Meiryo UI" panose="020B0604030504040204" pitchFamily="50" charset="-128"/>
                <a:ea typeface="Meiryo UI" panose="020B0604030504040204" pitchFamily="50" charset="-128"/>
              </a:rPr>
              <a:t>日　</a:t>
            </a:r>
            <a:r>
              <a:rPr kumimoji="1" lang="en-US" altLang="ja-JP" sz="1200" dirty="0">
                <a:solidFill>
                  <a:schemeClr val="tx1"/>
                </a:solidFill>
                <a:latin typeface="Meiryo UI" panose="020B0604030504040204" pitchFamily="50" charset="-128"/>
                <a:ea typeface="Meiryo UI" panose="020B0604030504040204" pitchFamily="50" charset="-128"/>
              </a:rPr>
              <a:t>10:00</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12:00</a:t>
            </a:r>
          </a:p>
          <a:p>
            <a:r>
              <a:rPr kumimoji="1" lang="ja-JP" altLang="en-US" sz="1200" dirty="0">
                <a:solidFill>
                  <a:schemeClr val="tx1"/>
                </a:solidFill>
                <a:latin typeface="Meiryo UI" panose="020B0604030504040204" pitchFamily="50" charset="-128"/>
                <a:ea typeface="Meiryo UI" panose="020B0604030504040204" pitchFamily="50" charset="-128"/>
              </a:rPr>
              <a:t>場所　大阪府新別館北館１階　災害対策本部会議室</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委員　河田部会長</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奥村委員、近藤委員、関口委員、古川委員、矢守委員　（</a:t>
            </a:r>
            <a:r>
              <a:rPr kumimoji="1" lang="en-US" altLang="ja-JP" sz="1200" dirty="0">
                <a:solidFill>
                  <a:schemeClr val="tx1"/>
                </a:solidFill>
                <a:latin typeface="Meiryo UI" panose="020B0604030504040204" pitchFamily="50" charset="-128"/>
                <a:ea typeface="Meiryo UI" panose="020B0604030504040204" pitchFamily="50" charset="-128"/>
              </a:rPr>
              <a:t>50</a:t>
            </a:r>
            <a:r>
              <a:rPr kumimoji="1" lang="ja-JP" altLang="en-US" sz="1200" dirty="0">
                <a:solidFill>
                  <a:schemeClr val="tx1"/>
                </a:solidFill>
                <a:latin typeface="Meiryo UI" panose="020B0604030504040204" pitchFamily="50" charset="-128"/>
                <a:ea typeface="Meiryo UI" panose="020B0604030504040204" pitchFamily="50" charset="-128"/>
              </a:rPr>
              <a:t>音順）</a:t>
            </a:r>
          </a:p>
        </p:txBody>
      </p:sp>
      <p:sp>
        <p:nvSpPr>
          <p:cNvPr id="29" name="正方形/長方形 28">
            <a:extLst>
              <a:ext uri="{FF2B5EF4-FFF2-40B4-BE49-F238E27FC236}">
                <a16:creationId xmlns:a16="http://schemas.microsoft.com/office/drawing/2014/main" id="{7DDC0969-98EB-4777-B379-7A107D68D63D}"/>
              </a:ext>
            </a:extLst>
          </p:cNvPr>
          <p:cNvSpPr/>
          <p:nvPr/>
        </p:nvSpPr>
        <p:spPr>
          <a:xfrm>
            <a:off x="231223" y="1611617"/>
            <a:ext cx="4085064" cy="282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議事概要</a:t>
            </a:r>
          </a:p>
        </p:txBody>
      </p:sp>
      <p:sp>
        <p:nvSpPr>
          <p:cNvPr id="30" name="正方形/長方形 29">
            <a:extLst>
              <a:ext uri="{FF2B5EF4-FFF2-40B4-BE49-F238E27FC236}">
                <a16:creationId xmlns:a16="http://schemas.microsoft.com/office/drawing/2014/main" id="{2C0E88A2-3CCD-4BEE-B37A-12774F93629D}"/>
              </a:ext>
            </a:extLst>
          </p:cNvPr>
          <p:cNvSpPr/>
          <p:nvPr/>
        </p:nvSpPr>
        <p:spPr>
          <a:xfrm>
            <a:off x="456353" y="1893891"/>
            <a:ext cx="3859933" cy="282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●現在公表している被害想定について</a:t>
            </a:r>
          </a:p>
        </p:txBody>
      </p:sp>
      <p:sp>
        <p:nvSpPr>
          <p:cNvPr id="31" name="正方形/長方形 30">
            <a:extLst>
              <a:ext uri="{FF2B5EF4-FFF2-40B4-BE49-F238E27FC236}">
                <a16:creationId xmlns:a16="http://schemas.microsoft.com/office/drawing/2014/main" id="{44AA29A8-D680-467E-9DAC-2DAB2B4AC1A1}"/>
              </a:ext>
            </a:extLst>
          </p:cNvPr>
          <p:cNvSpPr/>
          <p:nvPr/>
        </p:nvSpPr>
        <p:spPr>
          <a:xfrm>
            <a:off x="4684564" y="1888630"/>
            <a:ext cx="4228213" cy="417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●新・大阪府地震防災アクションプランに基づき実施してきた</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施策について</a:t>
            </a:r>
          </a:p>
        </p:txBody>
      </p:sp>
      <p:sp>
        <p:nvSpPr>
          <p:cNvPr id="32" name="正方形/長方形 31">
            <a:extLst>
              <a:ext uri="{FF2B5EF4-FFF2-40B4-BE49-F238E27FC236}">
                <a16:creationId xmlns:a16="http://schemas.microsoft.com/office/drawing/2014/main" id="{1634FFA9-1D5F-42C5-BE2D-453DEDD57641}"/>
              </a:ext>
            </a:extLst>
          </p:cNvPr>
          <p:cNvSpPr/>
          <p:nvPr/>
        </p:nvSpPr>
        <p:spPr>
          <a:xfrm>
            <a:off x="456353" y="4893856"/>
            <a:ext cx="3859933" cy="258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●社会情勢の変化について</a:t>
            </a:r>
          </a:p>
        </p:txBody>
      </p:sp>
      <p:sp>
        <p:nvSpPr>
          <p:cNvPr id="44" name="正方形/長方形 43">
            <a:extLst>
              <a:ext uri="{FF2B5EF4-FFF2-40B4-BE49-F238E27FC236}">
                <a16:creationId xmlns:a16="http://schemas.microsoft.com/office/drawing/2014/main" id="{4C8EBD85-28B4-481A-92A6-D6F6DFDD31FE}"/>
              </a:ext>
            </a:extLst>
          </p:cNvPr>
          <p:cNvSpPr/>
          <p:nvPr/>
        </p:nvSpPr>
        <p:spPr>
          <a:xfrm>
            <a:off x="456351" y="1888629"/>
            <a:ext cx="4195346" cy="288446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248F678C-8877-4B1D-958E-B99EDD2BEF05}"/>
              </a:ext>
            </a:extLst>
          </p:cNvPr>
          <p:cNvSpPr/>
          <p:nvPr/>
        </p:nvSpPr>
        <p:spPr>
          <a:xfrm>
            <a:off x="4717432" y="1888628"/>
            <a:ext cx="4195346" cy="28844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807238B3-A766-4B3C-A420-28300EB39026}"/>
              </a:ext>
            </a:extLst>
          </p:cNvPr>
          <p:cNvSpPr/>
          <p:nvPr/>
        </p:nvSpPr>
        <p:spPr>
          <a:xfrm>
            <a:off x="456351" y="4893856"/>
            <a:ext cx="8456426" cy="17900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0D621BFD-8182-43A3-A58A-2A466194132A}"/>
              </a:ext>
            </a:extLst>
          </p:cNvPr>
          <p:cNvPicPr>
            <a:picLocks noChangeAspect="1"/>
          </p:cNvPicPr>
          <p:nvPr/>
        </p:nvPicPr>
        <p:blipFill>
          <a:blip r:embed="rId2"/>
          <a:stretch>
            <a:fillRect/>
          </a:stretch>
        </p:blipFill>
        <p:spPr>
          <a:xfrm>
            <a:off x="532330" y="2584464"/>
            <a:ext cx="4093685" cy="2099644"/>
          </a:xfrm>
          <a:prstGeom prst="rect">
            <a:avLst/>
          </a:prstGeom>
        </p:spPr>
      </p:pic>
      <p:sp>
        <p:nvSpPr>
          <p:cNvPr id="58" name="正方形/長方形 57">
            <a:extLst>
              <a:ext uri="{FF2B5EF4-FFF2-40B4-BE49-F238E27FC236}">
                <a16:creationId xmlns:a16="http://schemas.microsoft.com/office/drawing/2014/main" id="{BF29D34C-EC2A-4020-B287-24E9B26E76A8}"/>
              </a:ext>
            </a:extLst>
          </p:cNvPr>
          <p:cNvSpPr/>
          <p:nvPr/>
        </p:nvSpPr>
        <p:spPr>
          <a:xfrm>
            <a:off x="681481" y="2140106"/>
            <a:ext cx="3970216" cy="383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現在公表している対象地震ごとの、被害想定や震度分布、津波浸水想定について説明</a:t>
            </a:r>
          </a:p>
        </p:txBody>
      </p:sp>
      <p:pic>
        <p:nvPicPr>
          <p:cNvPr id="3" name="図 2">
            <a:extLst>
              <a:ext uri="{FF2B5EF4-FFF2-40B4-BE49-F238E27FC236}">
                <a16:creationId xmlns:a16="http://schemas.microsoft.com/office/drawing/2014/main" id="{B550E3CB-1780-4E12-B30D-1DC782F44F62}"/>
              </a:ext>
            </a:extLst>
          </p:cNvPr>
          <p:cNvPicPr>
            <a:picLocks noChangeAspect="1"/>
          </p:cNvPicPr>
          <p:nvPr/>
        </p:nvPicPr>
        <p:blipFill>
          <a:blip r:embed="rId3"/>
          <a:stretch>
            <a:fillRect/>
          </a:stretch>
        </p:blipFill>
        <p:spPr>
          <a:xfrm>
            <a:off x="5616761" y="2406764"/>
            <a:ext cx="3209487" cy="2306258"/>
          </a:xfrm>
          <a:prstGeom prst="rect">
            <a:avLst/>
          </a:prstGeom>
        </p:spPr>
      </p:pic>
      <p:sp>
        <p:nvSpPr>
          <p:cNvPr id="59" name="正方形/長方形 58">
            <a:extLst>
              <a:ext uri="{FF2B5EF4-FFF2-40B4-BE49-F238E27FC236}">
                <a16:creationId xmlns:a16="http://schemas.microsoft.com/office/drawing/2014/main" id="{47466499-379B-45BE-83DA-BC4CD08C4428}"/>
              </a:ext>
            </a:extLst>
          </p:cNvPr>
          <p:cNvSpPr/>
          <p:nvPr/>
        </p:nvSpPr>
        <p:spPr>
          <a:xfrm>
            <a:off x="4727675" y="2334250"/>
            <a:ext cx="889085" cy="2009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平成</a:t>
            </a:r>
            <a:r>
              <a:rPr kumimoji="1" lang="en-US" altLang="ja-JP" sz="1200" dirty="0">
                <a:solidFill>
                  <a:schemeClr val="tx1"/>
                </a:solidFill>
                <a:latin typeface="Meiryo UI" panose="020B0604030504040204" pitchFamily="50" charset="-128"/>
                <a:ea typeface="Meiryo UI" panose="020B0604030504040204" pitchFamily="50" charset="-128"/>
              </a:rPr>
              <a:t>27</a:t>
            </a:r>
            <a:r>
              <a:rPr kumimoji="1" lang="ja-JP" altLang="en-US" sz="1200" dirty="0">
                <a:solidFill>
                  <a:schemeClr val="tx1"/>
                </a:solidFill>
                <a:latin typeface="Meiryo UI" panose="020B0604030504040204" pitchFamily="50" charset="-128"/>
                <a:ea typeface="Meiryo UI" panose="020B0604030504040204" pitchFamily="50" charset="-128"/>
              </a:rPr>
              <a:t>年度より実施してきた地震・津波対策と現在の状況について説明</a:t>
            </a:r>
          </a:p>
        </p:txBody>
      </p:sp>
      <p:pic>
        <p:nvPicPr>
          <p:cNvPr id="5" name="図 4">
            <a:extLst>
              <a:ext uri="{FF2B5EF4-FFF2-40B4-BE49-F238E27FC236}">
                <a16:creationId xmlns:a16="http://schemas.microsoft.com/office/drawing/2014/main" id="{3B137CA3-1454-4016-A30C-2331AB9BC587}"/>
              </a:ext>
            </a:extLst>
          </p:cNvPr>
          <p:cNvPicPr>
            <a:picLocks noChangeAspect="1"/>
          </p:cNvPicPr>
          <p:nvPr/>
        </p:nvPicPr>
        <p:blipFill>
          <a:blip r:embed="rId4"/>
          <a:stretch>
            <a:fillRect/>
          </a:stretch>
        </p:blipFill>
        <p:spPr>
          <a:xfrm>
            <a:off x="3173112" y="4951218"/>
            <a:ext cx="2447084" cy="1719250"/>
          </a:xfrm>
          <a:prstGeom prst="rect">
            <a:avLst/>
          </a:prstGeom>
        </p:spPr>
      </p:pic>
      <p:pic>
        <p:nvPicPr>
          <p:cNvPr id="6" name="図 5">
            <a:extLst>
              <a:ext uri="{FF2B5EF4-FFF2-40B4-BE49-F238E27FC236}">
                <a16:creationId xmlns:a16="http://schemas.microsoft.com/office/drawing/2014/main" id="{AF2557D8-B20D-4CA4-8129-A58D969EFC5D}"/>
              </a:ext>
            </a:extLst>
          </p:cNvPr>
          <p:cNvPicPr>
            <a:picLocks noChangeAspect="1"/>
          </p:cNvPicPr>
          <p:nvPr/>
        </p:nvPicPr>
        <p:blipFill>
          <a:blip r:embed="rId5"/>
          <a:stretch>
            <a:fillRect/>
          </a:stretch>
        </p:blipFill>
        <p:spPr>
          <a:xfrm>
            <a:off x="6213948" y="4951219"/>
            <a:ext cx="2248571" cy="1866440"/>
          </a:xfrm>
          <a:prstGeom prst="rect">
            <a:avLst/>
          </a:prstGeom>
        </p:spPr>
      </p:pic>
      <p:sp>
        <p:nvSpPr>
          <p:cNvPr id="60" name="正方形/長方形 59">
            <a:extLst>
              <a:ext uri="{FF2B5EF4-FFF2-40B4-BE49-F238E27FC236}">
                <a16:creationId xmlns:a16="http://schemas.microsoft.com/office/drawing/2014/main" id="{34268DF9-BBFC-4E9C-99DB-86407853EF35}"/>
              </a:ext>
            </a:extLst>
          </p:cNvPr>
          <p:cNvSpPr/>
          <p:nvPr/>
        </p:nvSpPr>
        <p:spPr>
          <a:xfrm>
            <a:off x="681481" y="5171390"/>
            <a:ext cx="2439996" cy="817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国勢調査等の結果に基づき</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この</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年間の人口や年齢構成</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構造別建築物棟数等の社会情勢の変化について説明</a:t>
            </a:r>
          </a:p>
        </p:txBody>
      </p:sp>
    </p:spTree>
    <p:extLst>
      <p:ext uri="{BB962C8B-B14F-4D97-AF65-F5344CB8AC3E}">
        <p14:creationId xmlns:p14="http://schemas.microsoft.com/office/powerpoint/2010/main" val="22739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FF66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これまで開催した部会の振り返り</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a:t>
            </a:fld>
            <a:endParaRPr lang="ja-JP" altLang="en-US" sz="1600" dirty="0">
              <a:solidFill>
                <a:schemeClr val="tx1"/>
              </a:solidFill>
            </a:endParaRPr>
          </a:p>
        </p:txBody>
      </p:sp>
      <p:sp>
        <p:nvSpPr>
          <p:cNvPr id="27" name="正方形/長方形 26">
            <a:extLst>
              <a:ext uri="{FF2B5EF4-FFF2-40B4-BE49-F238E27FC236}">
                <a16:creationId xmlns:a16="http://schemas.microsoft.com/office/drawing/2014/main" id="{4049A19E-6218-492B-9072-C1BAB70B70D6}"/>
              </a:ext>
            </a:extLst>
          </p:cNvPr>
          <p:cNvSpPr/>
          <p:nvPr/>
        </p:nvSpPr>
        <p:spPr>
          <a:xfrm>
            <a:off x="165100" y="462552"/>
            <a:ext cx="8870950" cy="63421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4">
            <a:extLst>
              <a:ext uri="{FF2B5EF4-FFF2-40B4-BE49-F238E27FC236}">
                <a16:creationId xmlns:a16="http://schemas.microsoft.com/office/drawing/2014/main" id="{6E0E6DC5-E7CD-41C1-97E3-B0EA9D7D279C}"/>
              </a:ext>
            </a:extLst>
          </p:cNvPr>
          <p:cNvSpPr/>
          <p:nvPr/>
        </p:nvSpPr>
        <p:spPr>
          <a:xfrm>
            <a:off x="269713" y="531782"/>
            <a:ext cx="1526861" cy="321972"/>
          </a:xfrm>
          <a:prstGeom prst="roundRect">
            <a:avLst>
              <a:gd name="adj" fmla="val 209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第</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回検討部会</a:t>
            </a:r>
          </a:p>
        </p:txBody>
      </p:sp>
      <p:sp>
        <p:nvSpPr>
          <p:cNvPr id="33" name="正方形/長方形 32">
            <a:extLst>
              <a:ext uri="{FF2B5EF4-FFF2-40B4-BE49-F238E27FC236}">
                <a16:creationId xmlns:a16="http://schemas.microsoft.com/office/drawing/2014/main" id="{0131E402-139C-49A6-9D2C-FB17F3277C80}"/>
              </a:ext>
            </a:extLst>
          </p:cNvPr>
          <p:cNvSpPr/>
          <p:nvPr/>
        </p:nvSpPr>
        <p:spPr>
          <a:xfrm>
            <a:off x="269713" y="844880"/>
            <a:ext cx="6136770" cy="86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日時　令和</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12</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20</a:t>
            </a:r>
            <a:r>
              <a:rPr kumimoji="1" lang="ja-JP" altLang="en-US" sz="1200" dirty="0">
                <a:solidFill>
                  <a:schemeClr val="tx1"/>
                </a:solidFill>
                <a:latin typeface="Meiryo UI" panose="020B0604030504040204" pitchFamily="50" charset="-128"/>
                <a:ea typeface="Meiryo UI" panose="020B0604030504040204" pitchFamily="50" charset="-128"/>
              </a:rPr>
              <a:t>日　</a:t>
            </a:r>
            <a:r>
              <a:rPr kumimoji="1" lang="en-US" altLang="ja-JP" sz="1200" dirty="0">
                <a:solidFill>
                  <a:schemeClr val="tx1"/>
                </a:solidFill>
                <a:latin typeface="Meiryo UI" panose="020B0604030504040204" pitchFamily="50" charset="-128"/>
                <a:ea typeface="Meiryo UI" panose="020B0604030504040204" pitchFamily="50" charset="-128"/>
              </a:rPr>
              <a:t>10:00</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12:00</a:t>
            </a:r>
          </a:p>
          <a:p>
            <a:r>
              <a:rPr kumimoji="1" lang="ja-JP" altLang="en-US" sz="1200" dirty="0">
                <a:solidFill>
                  <a:schemeClr val="tx1"/>
                </a:solidFill>
                <a:latin typeface="Meiryo UI" panose="020B0604030504040204" pitchFamily="50" charset="-128"/>
                <a:ea typeface="Meiryo UI" panose="020B0604030504040204" pitchFamily="50" charset="-128"/>
              </a:rPr>
              <a:t>場所　大阪府新別館北館１階　災害対策本部会議室</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委員　河田部会長</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奥村委員、近藤委員、関口委員、古川委員、矢守委員（</a:t>
            </a:r>
            <a:r>
              <a:rPr kumimoji="1" lang="en-US" altLang="ja-JP" sz="1200" dirty="0">
                <a:solidFill>
                  <a:schemeClr val="tx1"/>
                </a:solidFill>
                <a:latin typeface="Meiryo UI" panose="020B0604030504040204" pitchFamily="50" charset="-128"/>
                <a:ea typeface="Meiryo UI" panose="020B0604030504040204" pitchFamily="50" charset="-128"/>
              </a:rPr>
              <a:t>50</a:t>
            </a:r>
            <a:r>
              <a:rPr kumimoji="1" lang="ja-JP" altLang="en-US" sz="1200" dirty="0">
                <a:solidFill>
                  <a:schemeClr val="tx1"/>
                </a:solidFill>
                <a:latin typeface="Meiryo UI" panose="020B0604030504040204" pitchFamily="50" charset="-128"/>
                <a:ea typeface="Meiryo UI" panose="020B0604030504040204" pitchFamily="50" charset="-128"/>
              </a:rPr>
              <a:t>音順）</a:t>
            </a:r>
          </a:p>
        </p:txBody>
      </p:sp>
      <p:sp>
        <p:nvSpPr>
          <p:cNvPr id="38" name="正方形/長方形 37">
            <a:extLst>
              <a:ext uri="{FF2B5EF4-FFF2-40B4-BE49-F238E27FC236}">
                <a16:creationId xmlns:a16="http://schemas.microsoft.com/office/drawing/2014/main" id="{CD47B0F4-A8C2-4A3B-8652-75D25DC054C2}"/>
              </a:ext>
            </a:extLst>
          </p:cNvPr>
          <p:cNvSpPr/>
          <p:nvPr/>
        </p:nvSpPr>
        <p:spPr>
          <a:xfrm>
            <a:off x="269713" y="1629271"/>
            <a:ext cx="4085064" cy="282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議事内容</a:t>
            </a:r>
          </a:p>
        </p:txBody>
      </p:sp>
      <p:sp>
        <p:nvSpPr>
          <p:cNvPr id="40" name="正方形/長方形 39">
            <a:extLst>
              <a:ext uri="{FF2B5EF4-FFF2-40B4-BE49-F238E27FC236}">
                <a16:creationId xmlns:a16="http://schemas.microsoft.com/office/drawing/2014/main" id="{FA9F8551-9EC5-45AB-8156-D7AD07B57465}"/>
              </a:ext>
            </a:extLst>
          </p:cNvPr>
          <p:cNvSpPr/>
          <p:nvPr/>
        </p:nvSpPr>
        <p:spPr>
          <a:xfrm>
            <a:off x="382278" y="1872794"/>
            <a:ext cx="3859933" cy="282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●地震動の設定手法について</a:t>
            </a:r>
          </a:p>
        </p:txBody>
      </p:sp>
      <p:sp>
        <p:nvSpPr>
          <p:cNvPr id="41" name="正方形/長方形 40">
            <a:extLst>
              <a:ext uri="{FF2B5EF4-FFF2-40B4-BE49-F238E27FC236}">
                <a16:creationId xmlns:a16="http://schemas.microsoft.com/office/drawing/2014/main" id="{A2DFC1C8-CAD0-454A-BAF8-70A01ACE5AAA}"/>
              </a:ext>
            </a:extLst>
          </p:cNvPr>
          <p:cNvSpPr/>
          <p:nvPr/>
        </p:nvSpPr>
        <p:spPr>
          <a:xfrm>
            <a:off x="5250190" y="1869665"/>
            <a:ext cx="3859933" cy="327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●大阪府が実施してきた施策の効果検証について</a:t>
            </a:r>
          </a:p>
        </p:txBody>
      </p:sp>
      <p:sp>
        <p:nvSpPr>
          <p:cNvPr id="42" name="正方形/長方形 41">
            <a:extLst>
              <a:ext uri="{FF2B5EF4-FFF2-40B4-BE49-F238E27FC236}">
                <a16:creationId xmlns:a16="http://schemas.microsoft.com/office/drawing/2014/main" id="{2AEEA7C8-AA06-451B-A402-C708195EE1A8}"/>
              </a:ext>
            </a:extLst>
          </p:cNvPr>
          <p:cNvSpPr/>
          <p:nvPr/>
        </p:nvSpPr>
        <p:spPr>
          <a:xfrm>
            <a:off x="382278" y="4874149"/>
            <a:ext cx="3859933" cy="258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●民間企業の地震津波対策について</a:t>
            </a:r>
          </a:p>
        </p:txBody>
      </p:sp>
      <p:sp>
        <p:nvSpPr>
          <p:cNvPr id="19" name="正方形/長方形 18">
            <a:extLst>
              <a:ext uri="{FF2B5EF4-FFF2-40B4-BE49-F238E27FC236}">
                <a16:creationId xmlns:a16="http://schemas.microsoft.com/office/drawing/2014/main" id="{EF2E0EC6-C21C-419D-8AC5-92346B940DFC}"/>
              </a:ext>
            </a:extLst>
          </p:cNvPr>
          <p:cNvSpPr/>
          <p:nvPr/>
        </p:nvSpPr>
        <p:spPr>
          <a:xfrm>
            <a:off x="456351" y="1888629"/>
            <a:ext cx="4736688" cy="288446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D995707-5309-4ED7-ACE0-230B1A82434C}"/>
              </a:ext>
            </a:extLst>
          </p:cNvPr>
          <p:cNvPicPr>
            <a:picLocks noChangeAspect="1"/>
          </p:cNvPicPr>
          <p:nvPr/>
        </p:nvPicPr>
        <p:blipFill>
          <a:blip r:embed="rId3"/>
          <a:stretch>
            <a:fillRect/>
          </a:stretch>
        </p:blipFill>
        <p:spPr>
          <a:xfrm>
            <a:off x="1496903" y="2140106"/>
            <a:ext cx="3655103" cy="2586877"/>
          </a:xfrm>
          <a:prstGeom prst="rect">
            <a:avLst/>
          </a:prstGeom>
        </p:spPr>
      </p:pic>
      <p:sp>
        <p:nvSpPr>
          <p:cNvPr id="28" name="正方形/長方形 27">
            <a:extLst>
              <a:ext uri="{FF2B5EF4-FFF2-40B4-BE49-F238E27FC236}">
                <a16:creationId xmlns:a16="http://schemas.microsoft.com/office/drawing/2014/main" id="{6B62CE1A-E110-444D-BCE3-672A3E7EE764}"/>
              </a:ext>
            </a:extLst>
          </p:cNvPr>
          <p:cNvSpPr/>
          <p:nvPr/>
        </p:nvSpPr>
        <p:spPr>
          <a:xfrm>
            <a:off x="5288692" y="1888629"/>
            <a:ext cx="3690207" cy="288446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1CCF0FC1-FF88-44E7-8B19-3C7E6A59F9DE}"/>
              </a:ext>
            </a:extLst>
          </p:cNvPr>
          <p:cNvPicPr>
            <a:picLocks noChangeAspect="1"/>
          </p:cNvPicPr>
          <p:nvPr/>
        </p:nvPicPr>
        <p:blipFill>
          <a:blip r:embed="rId4"/>
          <a:stretch>
            <a:fillRect/>
          </a:stretch>
        </p:blipFill>
        <p:spPr>
          <a:xfrm>
            <a:off x="5481000" y="2396729"/>
            <a:ext cx="3361213" cy="2342172"/>
          </a:xfrm>
          <a:prstGeom prst="rect">
            <a:avLst/>
          </a:prstGeom>
        </p:spPr>
      </p:pic>
      <p:sp>
        <p:nvSpPr>
          <p:cNvPr id="34" name="正方形/長方形 33">
            <a:extLst>
              <a:ext uri="{FF2B5EF4-FFF2-40B4-BE49-F238E27FC236}">
                <a16:creationId xmlns:a16="http://schemas.microsoft.com/office/drawing/2014/main" id="{955771CF-6255-4A91-B0F8-E82BAF669AF0}"/>
              </a:ext>
            </a:extLst>
          </p:cNvPr>
          <p:cNvSpPr/>
          <p:nvPr/>
        </p:nvSpPr>
        <p:spPr>
          <a:xfrm>
            <a:off x="456351" y="4874149"/>
            <a:ext cx="8522548" cy="18478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A6EEEA5E-69AD-42FE-8BEE-E2CD569F9EBA}"/>
              </a:ext>
            </a:extLst>
          </p:cNvPr>
          <p:cNvPicPr>
            <a:picLocks noChangeAspect="1"/>
          </p:cNvPicPr>
          <p:nvPr/>
        </p:nvPicPr>
        <p:blipFill>
          <a:blip r:embed="rId5"/>
          <a:stretch>
            <a:fillRect/>
          </a:stretch>
        </p:blipFill>
        <p:spPr>
          <a:xfrm>
            <a:off x="3198880" y="4916031"/>
            <a:ext cx="2746240" cy="1776254"/>
          </a:xfrm>
          <a:prstGeom prst="rect">
            <a:avLst/>
          </a:prstGeom>
        </p:spPr>
      </p:pic>
      <p:pic>
        <p:nvPicPr>
          <p:cNvPr id="6" name="図 5">
            <a:extLst>
              <a:ext uri="{FF2B5EF4-FFF2-40B4-BE49-F238E27FC236}">
                <a16:creationId xmlns:a16="http://schemas.microsoft.com/office/drawing/2014/main" id="{766F9F00-AD6A-4EA4-AFEA-3DB68A610124}"/>
              </a:ext>
            </a:extLst>
          </p:cNvPr>
          <p:cNvPicPr>
            <a:picLocks noChangeAspect="1"/>
          </p:cNvPicPr>
          <p:nvPr/>
        </p:nvPicPr>
        <p:blipFill>
          <a:blip r:embed="rId6"/>
          <a:stretch>
            <a:fillRect/>
          </a:stretch>
        </p:blipFill>
        <p:spPr>
          <a:xfrm>
            <a:off x="6055565" y="4897995"/>
            <a:ext cx="2786648" cy="1786182"/>
          </a:xfrm>
          <a:prstGeom prst="rect">
            <a:avLst/>
          </a:prstGeom>
        </p:spPr>
      </p:pic>
      <p:sp>
        <p:nvSpPr>
          <p:cNvPr id="35" name="正方形/長方形 34">
            <a:extLst>
              <a:ext uri="{FF2B5EF4-FFF2-40B4-BE49-F238E27FC236}">
                <a16:creationId xmlns:a16="http://schemas.microsoft.com/office/drawing/2014/main" id="{7B1F8B1B-9F68-4AC2-9AB7-AA87785D76E3}"/>
              </a:ext>
            </a:extLst>
          </p:cNvPr>
          <p:cNvSpPr/>
          <p:nvPr/>
        </p:nvSpPr>
        <p:spPr>
          <a:xfrm>
            <a:off x="527643" y="2214643"/>
            <a:ext cx="969260" cy="2283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被害想定の対象とする断層を選定し、地震動を設定するための手法について説明</a:t>
            </a:r>
          </a:p>
        </p:txBody>
      </p:sp>
      <p:sp>
        <p:nvSpPr>
          <p:cNvPr id="36" name="正方形/長方形 35">
            <a:extLst>
              <a:ext uri="{FF2B5EF4-FFF2-40B4-BE49-F238E27FC236}">
                <a16:creationId xmlns:a16="http://schemas.microsoft.com/office/drawing/2014/main" id="{F62B035B-EA93-473F-93CC-71C6D6B6BCF3}"/>
              </a:ext>
            </a:extLst>
          </p:cNvPr>
          <p:cNvSpPr/>
          <p:nvPr/>
        </p:nvSpPr>
        <p:spPr>
          <a:xfrm>
            <a:off x="5385661" y="2140106"/>
            <a:ext cx="3621814" cy="383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効果検証の実施手法について説明</a:t>
            </a:r>
          </a:p>
        </p:txBody>
      </p:sp>
      <p:sp>
        <p:nvSpPr>
          <p:cNvPr id="37" name="正方形/長方形 36">
            <a:extLst>
              <a:ext uri="{FF2B5EF4-FFF2-40B4-BE49-F238E27FC236}">
                <a16:creationId xmlns:a16="http://schemas.microsoft.com/office/drawing/2014/main" id="{AE4EC768-A59B-49BA-96EB-C67A71EA5B3D}"/>
              </a:ext>
            </a:extLst>
          </p:cNvPr>
          <p:cNvSpPr/>
          <p:nvPr/>
        </p:nvSpPr>
        <p:spPr>
          <a:xfrm>
            <a:off x="580742" y="5142062"/>
            <a:ext cx="2618138" cy="68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民間企業が実施してきた地震・津波対策について、電力・ガス・通信等の分野でヒアリング等を行った結果について説明</a:t>
            </a:r>
          </a:p>
        </p:txBody>
      </p:sp>
    </p:spTree>
    <p:extLst>
      <p:ext uri="{BB962C8B-B14F-4D97-AF65-F5344CB8AC3E}">
        <p14:creationId xmlns:p14="http://schemas.microsoft.com/office/powerpoint/2010/main" val="150216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2E4383A2-7405-4272-AEEB-0E292AF18592}"/>
              </a:ext>
            </a:extLst>
          </p:cNvPr>
          <p:cNvGrpSpPr/>
          <p:nvPr/>
        </p:nvGrpSpPr>
        <p:grpSpPr>
          <a:xfrm>
            <a:off x="386186" y="556894"/>
            <a:ext cx="8538837" cy="6156326"/>
            <a:chOff x="386186" y="909725"/>
            <a:chExt cx="8538837" cy="5807221"/>
          </a:xfrm>
        </p:grpSpPr>
        <p:cxnSp>
          <p:nvCxnSpPr>
            <p:cNvPr id="39" name="直線コネクタ 38">
              <a:extLst>
                <a:ext uri="{FF2B5EF4-FFF2-40B4-BE49-F238E27FC236}">
                  <a16:creationId xmlns:a16="http://schemas.microsoft.com/office/drawing/2014/main" id="{EB76EB1B-F6F0-406B-BBDE-FA9AD91977F1}"/>
                </a:ext>
              </a:extLst>
            </p:cNvPr>
            <p:cNvCxnSpPr>
              <a:cxnSpLocks/>
            </p:cNvCxnSpPr>
            <p:nvPr/>
          </p:nvCxnSpPr>
          <p:spPr>
            <a:xfrm>
              <a:off x="4671970" y="909725"/>
              <a:ext cx="0" cy="5807221"/>
            </a:xfrm>
            <a:prstGeom prst="line">
              <a:avLst/>
            </a:prstGeom>
            <a:ln w="190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272E299C-8C37-4927-8355-EEA81E2122FC}"/>
                </a:ext>
              </a:extLst>
            </p:cNvPr>
            <p:cNvCxnSpPr>
              <a:cxnSpLocks/>
            </p:cNvCxnSpPr>
            <p:nvPr/>
          </p:nvCxnSpPr>
          <p:spPr>
            <a:xfrm>
              <a:off x="8925023" y="909725"/>
              <a:ext cx="0" cy="5807221"/>
            </a:xfrm>
            <a:prstGeom prst="line">
              <a:avLst/>
            </a:prstGeom>
            <a:ln w="190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1B43700-B6CE-4CE6-8A86-A5DAE58B04AA}"/>
                </a:ext>
              </a:extLst>
            </p:cNvPr>
            <p:cNvCxnSpPr>
              <a:cxnSpLocks/>
            </p:cNvCxnSpPr>
            <p:nvPr/>
          </p:nvCxnSpPr>
          <p:spPr>
            <a:xfrm>
              <a:off x="386186" y="909725"/>
              <a:ext cx="0" cy="5807221"/>
            </a:xfrm>
            <a:prstGeom prst="line">
              <a:avLst/>
            </a:prstGeom>
            <a:ln w="190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FF66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前回部会でいただいた意見と対応方針</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a:t>
            </a:fld>
            <a:endParaRPr lang="ja-JP" altLang="en-US" sz="1600" dirty="0">
              <a:solidFill>
                <a:schemeClr val="tx1"/>
              </a:solidFill>
            </a:endParaRPr>
          </a:p>
        </p:txBody>
      </p:sp>
      <p:sp>
        <p:nvSpPr>
          <p:cNvPr id="27" name="正方形/長方形 26">
            <a:extLst>
              <a:ext uri="{FF2B5EF4-FFF2-40B4-BE49-F238E27FC236}">
                <a16:creationId xmlns:a16="http://schemas.microsoft.com/office/drawing/2014/main" id="{4049A19E-6218-492B-9072-C1BAB70B70D6}"/>
              </a:ext>
            </a:extLst>
          </p:cNvPr>
          <p:cNvSpPr/>
          <p:nvPr/>
        </p:nvSpPr>
        <p:spPr>
          <a:xfrm>
            <a:off x="165100" y="462552"/>
            <a:ext cx="8870950" cy="63421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102">
            <a:extLst>
              <a:ext uri="{FF2B5EF4-FFF2-40B4-BE49-F238E27FC236}">
                <a16:creationId xmlns:a16="http://schemas.microsoft.com/office/drawing/2014/main" id="{7EEE577A-FEC0-4C23-8D7F-093DFC18A16A}"/>
              </a:ext>
            </a:extLst>
          </p:cNvPr>
          <p:cNvSpPr/>
          <p:nvPr/>
        </p:nvSpPr>
        <p:spPr>
          <a:xfrm>
            <a:off x="492507" y="556893"/>
            <a:ext cx="4121535" cy="196010"/>
          </a:xfrm>
          <a:prstGeom prst="roundRect">
            <a:avLst>
              <a:gd name="adj" fmla="val 20973"/>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第</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回部会での意見</a:t>
            </a:r>
          </a:p>
        </p:txBody>
      </p:sp>
      <p:sp>
        <p:nvSpPr>
          <p:cNvPr id="35" name="四角形: 角を丸くする 34">
            <a:extLst>
              <a:ext uri="{FF2B5EF4-FFF2-40B4-BE49-F238E27FC236}">
                <a16:creationId xmlns:a16="http://schemas.microsoft.com/office/drawing/2014/main" id="{9866B0F0-DAAC-4EF8-AE30-3C2D5EC9020E}"/>
              </a:ext>
            </a:extLst>
          </p:cNvPr>
          <p:cNvSpPr/>
          <p:nvPr/>
        </p:nvSpPr>
        <p:spPr>
          <a:xfrm>
            <a:off x="492507" y="830575"/>
            <a:ext cx="4105498" cy="1623065"/>
          </a:xfrm>
          <a:prstGeom prst="roundRect">
            <a:avLst>
              <a:gd name="adj" fmla="val 6178"/>
            </a:avLst>
          </a:prstGeom>
          <a:solidFill>
            <a:schemeClr val="accent5">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lIns="0" tIns="0" rIns="0" bIns="0" rtlCol="0" anchor="t"/>
          <a:lstStyle/>
          <a:p>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視点①</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長周期地震動・高層ビルにおける被害</a:t>
            </a:r>
            <a:endParaRPr kumimoji="1" lang="en-US" altLang="ja-JP" sz="1000" b="1"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大規模集合住宅の増加が顕著➡新たなリスクが発生している。</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新しいビルと古いビルが混在➡長周期地震動に対する評価は難しい。</a:t>
            </a:r>
            <a:endParaRPr kumimoji="1" lang="en-US" altLang="ja-JP" sz="1000" dirty="0">
              <a:latin typeface="Meiryo UI" panose="020B0604030504040204" pitchFamily="50" charset="-128"/>
              <a:ea typeface="Meiryo UI" panose="020B0604030504040204" pitchFamily="50" charset="-128"/>
            </a:endParaRPr>
          </a:p>
          <a:p>
            <a:pPr marL="116550" lvl="1"/>
            <a:r>
              <a:rPr kumimoji="1" lang="ja-JP" altLang="en-US" sz="1000" dirty="0">
                <a:latin typeface="Meiryo UI" panose="020B0604030504040204" pitchFamily="50" charset="-128"/>
                <a:ea typeface="Meiryo UI" panose="020B0604030504040204" pitchFamily="50" charset="-128"/>
              </a:rPr>
              <a:t>　　被害の発生を伝えることで、備えをしてもらえるよう伝えることが重要。</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長周期地震による高層ビルの被害を経験していない。</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長周期地震動を伝えるコンテンツを整理し、危険度をわかりやすく伝えることが重要。なぜ、今、長周期地震動に焦点を当てるのか整理が必要。</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南海トラフの地震動算定手法（事務局案）では長周期地震動は算定されない。内閣府の検討では別途計算をしている。</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建物ごとに応答が違うため、被害想定への数量的な反映は難しい。</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endParaRPr kumimoji="1" lang="en-US" altLang="ja-JP" sz="1000" dirty="0">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678C8E4B-6ED3-4254-BA8B-B0E67092ACB1}"/>
              </a:ext>
            </a:extLst>
          </p:cNvPr>
          <p:cNvSpPr/>
          <p:nvPr/>
        </p:nvSpPr>
        <p:spPr>
          <a:xfrm>
            <a:off x="4785360" y="850616"/>
            <a:ext cx="4028634" cy="1603024"/>
          </a:xfrm>
          <a:prstGeom prst="rect">
            <a:avLst/>
          </a:prstGeom>
          <a:solidFill>
            <a:schemeClr val="accent2">
              <a:lumMod val="20000"/>
              <a:lumOff val="80000"/>
            </a:schemeClr>
          </a:solidFill>
          <a:ln w="12700">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lIns="36000" tIns="0" rIns="36000" bIns="0" rtlCol="0" anchor="t"/>
          <a:lstStyle/>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長周期地震動による被害は建物ごとに異なるため、定性的な被害状況を示す形とする。</a:t>
            </a:r>
            <a:endParaRPr kumimoji="1" lang="en-US" altLang="ja-JP" sz="10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長周期地震動により、起こりうる被害をわかりやすく伝える。</a:t>
            </a:r>
            <a:endParaRPr kumimoji="1" lang="en-US" altLang="ja-JP" sz="1000" dirty="0">
              <a:latin typeface="Meiryo UI" panose="020B0604030504040204" pitchFamily="50" charset="-128"/>
              <a:ea typeface="Meiryo UI" panose="020B0604030504040204" pitchFamily="50" charset="-128"/>
            </a:endParaRPr>
          </a:p>
          <a:p>
            <a:pPr marL="324000" lvl="1" indent="-171450">
              <a:buFont typeface="Wingdings" panose="05000000000000000000" pitchFamily="2" charset="2"/>
              <a:buChar char="p"/>
            </a:pPr>
            <a:r>
              <a:rPr kumimoji="1" lang="ja-JP" altLang="en-US" sz="1000" dirty="0">
                <a:latin typeface="Meiryo UI" panose="020B0604030504040204" pitchFamily="50" charset="-128"/>
                <a:ea typeface="Meiryo UI" panose="020B0604030504040204" pitchFamily="50" charset="-128"/>
              </a:rPr>
              <a:t>長周期地震動及ぼ高層ビル被害に着目する理由。</a:t>
            </a:r>
            <a:endParaRPr kumimoji="1" lang="en-US" altLang="ja-JP" sz="1000" dirty="0">
              <a:latin typeface="Meiryo UI" panose="020B0604030504040204" pitchFamily="50" charset="-128"/>
              <a:ea typeface="Meiryo UI" panose="020B0604030504040204" pitchFamily="50" charset="-128"/>
            </a:endParaRPr>
          </a:p>
          <a:p>
            <a:pPr marL="324000" lvl="1" indent="-171450">
              <a:buFont typeface="Wingdings" panose="05000000000000000000" pitchFamily="2" charset="2"/>
              <a:buChar char="p"/>
            </a:pPr>
            <a:r>
              <a:rPr kumimoji="1" lang="ja-JP" altLang="en-US" sz="1000" dirty="0">
                <a:latin typeface="Meiryo UI" panose="020B0604030504040204" pitchFamily="50" charset="-128"/>
                <a:ea typeface="Meiryo UI" panose="020B0604030504040204" pitchFamily="50" charset="-128"/>
              </a:rPr>
              <a:t>分かりやすく伝えるコンテンツの工夫。</a:t>
            </a:r>
            <a:endParaRPr kumimoji="1" lang="en-US" altLang="ja-JP" sz="1000" dirty="0">
              <a:latin typeface="Meiryo UI" panose="020B0604030504040204" pitchFamily="50" charset="-128"/>
              <a:ea typeface="Meiryo UI" panose="020B0604030504040204" pitchFamily="50" charset="-128"/>
            </a:endParaRPr>
          </a:p>
          <a:p>
            <a:pPr marL="324000" lvl="1" indent="-171450">
              <a:buFont typeface="Wingdings" panose="05000000000000000000" pitchFamily="2" charset="2"/>
              <a:buChar char="p"/>
            </a:pPr>
            <a:r>
              <a:rPr kumimoji="1" lang="ja-JP" altLang="en-US" sz="1000" dirty="0">
                <a:latin typeface="Meiryo UI" panose="020B0604030504040204" pitchFamily="50" charset="-128"/>
                <a:ea typeface="Meiryo UI" panose="020B0604030504040204" pitchFamily="50" charset="-128"/>
              </a:rPr>
              <a:t>高層ビルではどのようなことが起こるのか、それに対する備えを整理。</a:t>
            </a:r>
            <a:endParaRPr kumimoji="1" lang="en-US" altLang="ja-JP" sz="1000" dirty="0">
              <a:latin typeface="Meiryo UI" panose="020B0604030504040204" pitchFamily="50" charset="-128"/>
              <a:ea typeface="Meiryo UI" panose="020B0604030504040204" pitchFamily="50" charset="-128"/>
            </a:endParaRPr>
          </a:p>
          <a:p>
            <a:pPr indent="-17280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府民に伝えるための災害シナリオに反映。</a:t>
            </a:r>
          </a:p>
        </p:txBody>
      </p:sp>
      <p:sp>
        <p:nvSpPr>
          <p:cNvPr id="53" name="角丸四角形 102">
            <a:extLst>
              <a:ext uri="{FF2B5EF4-FFF2-40B4-BE49-F238E27FC236}">
                <a16:creationId xmlns:a16="http://schemas.microsoft.com/office/drawing/2014/main" id="{DC2AF537-2D29-4B26-B97E-32E5BCBE3A27}"/>
              </a:ext>
            </a:extLst>
          </p:cNvPr>
          <p:cNvSpPr/>
          <p:nvPr/>
        </p:nvSpPr>
        <p:spPr>
          <a:xfrm>
            <a:off x="4725077" y="551281"/>
            <a:ext cx="4126346" cy="196010"/>
          </a:xfrm>
          <a:prstGeom prst="roundRect">
            <a:avLst>
              <a:gd name="adj" fmla="val 20973"/>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対応方針</a:t>
            </a:r>
          </a:p>
        </p:txBody>
      </p:sp>
      <p:sp>
        <p:nvSpPr>
          <p:cNvPr id="43" name="四角形: 角を丸くする 42">
            <a:extLst>
              <a:ext uri="{FF2B5EF4-FFF2-40B4-BE49-F238E27FC236}">
                <a16:creationId xmlns:a16="http://schemas.microsoft.com/office/drawing/2014/main" id="{E06743EB-7DF8-46E1-9E25-18100091C4F5}"/>
              </a:ext>
            </a:extLst>
          </p:cNvPr>
          <p:cNvSpPr/>
          <p:nvPr/>
        </p:nvSpPr>
        <p:spPr>
          <a:xfrm>
            <a:off x="492507" y="2579729"/>
            <a:ext cx="4105498" cy="704082"/>
          </a:xfrm>
          <a:prstGeom prst="roundRect">
            <a:avLst>
              <a:gd name="adj" fmla="val 11326"/>
            </a:avLst>
          </a:prstGeom>
          <a:solidFill>
            <a:schemeClr val="accent5">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lIns="0" tIns="0" rIns="0" bIns="0" rtlCol="0" anchor="t"/>
          <a:lstStyle/>
          <a:p>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視点②</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大阪湾断層帯地震で発生する津波について</a:t>
            </a:r>
            <a:endParaRPr kumimoji="1" lang="en-US" altLang="ja-JP" sz="1000" b="1"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大阪湾断層帯地震は震度は大きくないが津波に関する検討の是非について議論が必要。</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情報をゼロにするのではなく、どのようなことが起こるのか情報発信が重要。</a:t>
            </a:r>
            <a:endParaRPr kumimoji="1" lang="en-US" altLang="ja-JP" sz="1000" dirty="0">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BF1683D9-B32E-46F1-887A-67763A1282D3}"/>
              </a:ext>
            </a:extLst>
          </p:cNvPr>
          <p:cNvSpPr/>
          <p:nvPr/>
        </p:nvSpPr>
        <p:spPr>
          <a:xfrm>
            <a:off x="4785360" y="2576701"/>
            <a:ext cx="4028634" cy="707110"/>
          </a:xfrm>
          <a:prstGeom prst="rect">
            <a:avLst/>
          </a:prstGeom>
          <a:solidFill>
            <a:schemeClr val="accent2">
              <a:lumMod val="20000"/>
              <a:lumOff val="80000"/>
            </a:schemeClr>
          </a:solidFill>
          <a:ln w="12700">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lIns="36000" tIns="0" rIns="36000" bIns="0" rtlCol="0" anchor="t"/>
          <a:lstStyle/>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被害想定としては、より大きな被害が発生する上町断層帯等で算定。</a:t>
            </a:r>
            <a:endParaRPr kumimoji="1" lang="en-US" altLang="ja-JP" sz="10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大阪湾断層は、直下型地震で発生する「津波」として、能登半島地震の事例もあり、津波到達時間が早いといった特徴もあるため、情報発信の方法について既存資料も確認しながら検討する。</a:t>
            </a:r>
            <a:endParaRPr kumimoji="1" lang="en-US" altLang="ja-JP" sz="1000" dirty="0">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05560E2B-077A-4E20-BCFC-603AB6B66E04}"/>
              </a:ext>
            </a:extLst>
          </p:cNvPr>
          <p:cNvSpPr/>
          <p:nvPr/>
        </p:nvSpPr>
        <p:spPr>
          <a:xfrm>
            <a:off x="492507" y="3419810"/>
            <a:ext cx="4105498" cy="1023393"/>
          </a:xfrm>
          <a:prstGeom prst="roundRect">
            <a:avLst>
              <a:gd name="adj" fmla="val 10369"/>
            </a:avLst>
          </a:prstGeom>
          <a:solidFill>
            <a:schemeClr val="accent5">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lIns="0" tIns="0" rIns="0" bIns="0" rtlCol="0" anchor="t"/>
          <a:lstStyle/>
          <a:p>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視点③</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新たに発生が危惧される被害について</a:t>
            </a:r>
            <a:endParaRPr kumimoji="1" lang="en-US" altLang="ja-JP" sz="1000" b="1"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効果検証で評価できない、高齢化、リソースの減少、大規模集合住宅の増加等の被害について明らかにしておくことが重要。</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効果検証は重要であるが、政府の検討でも新たな被害想定項目が出てきている。新たに必要となる対策も含めて議論が必要。</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災害関連死など、現在の被害想定項目にはない事象への対応が必要。</a:t>
            </a:r>
            <a:endParaRPr kumimoji="1" lang="en-US" altLang="ja-JP" sz="1000" dirty="0">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E69B7824-7BC3-439E-872A-10C41F3E64FD}"/>
              </a:ext>
            </a:extLst>
          </p:cNvPr>
          <p:cNvSpPr/>
          <p:nvPr/>
        </p:nvSpPr>
        <p:spPr>
          <a:xfrm>
            <a:off x="4785360" y="3416783"/>
            <a:ext cx="4028634" cy="1026420"/>
          </a:xfrm>
          <a:prstGeom prst="rect">
            <a:avLst/>
          </a:prstGeom>
          <a:solidFill>
            <a:schemeClr val="accent2">
              <a:lumMod val="20000"/>
              <a:lumOff val="80000"/>
            </a:schemeClr>
          </a:solidFill>
          <a:ln w="12700">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lIns="36000" tIns="0" rIns="36000" bIns="0" rtlCol="0" anchor="t"/>
          <a:lstStyle/>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直近で公表された被害想定や、現在、内閣府で実施している被害想定算定における項目を確認・精査し、大阪府の被害想定項目を設定。</a:t>
            </a:r>
            <a:endParaRPr kumimoji="1" lang="en-US" altLang="ja-JP" sz="10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今回の検討において定量的・定性的に算定する大阪府の被害想定に対し、次期アクションプランにおいて対策を検討する。</a:t>
            </a:r>
            <a:endParaRPr kumimoji="1" lang="en-US" altLang="ja-JP" sz="1000" dirty="0">
              <a:latin typeface="Meiryo UI" panose="020B0604030504040204" pitchFamily="50" charset="-128"/>
              <a:ea typeface="Meiryo UI" panose="020B0604030504040204" pitchFamily="50" charset="-128"/>
            </a:endParaRPr>
          </a:p>
        </p:txBody>
      </p:sp>
      <p:sp>
        <p:nvSpPr>
          <p:cNvPr id="51" name="四角形: 角を丸くする 50">
            <a:extLst>
              <a:ext uri="{FF2B5EF4-FFF2-40B4-BE49-F238E27FC236}">
                <a16:creationId xmlns:a16="http://schemas.microsoft.com/office/drawing/2014/main" id="{44530389-F0B4-45B1-8BB6-20399F78A79E}"/>
              </a:ext>
            </a:extLst>
          </p:cNvPr>
          <p:cNvSpPr/>
          <p:nvPr/>
        </p:nvSpPr>
        <p:spPr>
          <a:xfrm>
            <a:off x="492507" y="4566985"/>
            <a:ext cx="4105498" cy="965135"/>
          </a:xfrm>
          <a:prstGeom prst="roundRect">
            <a:avLst>
              <a:gd name="adj" fmla="val 8790"/>
            </a:avLst>
          </a:prstGeom>
          <a:solidFill>
            <a:schemeClr val="accent5">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lIns="0" tIns="0" rIns="0" bIns="0" rtlCol="0" anchor="t"/>
          <a:lstStyle/>
          <a:p>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視点④</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民間企業の地震津波対策について</a:t>
            </a:r>
            <a:endParaRPr kumimoji="1" lang="en-US" altLang="ja-JP" sz="1000" b="1"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企業が実施する対策とは別に、企業側がユーザーへ求めることの整理もよい</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様々な機関が一体となって、災害対策に取り組むことが重要。</a:t>
            </a:r>
            <a:r>
              <a:rPr kumimoji="1" lang="ja-JP" altLang="en-US" sz="1000">
                <a:latin typeface="Meiryo UI" panose="020B0604030504040204" pitchFamily="50" charset="-128"/>
                <a:ea typeface="Meiryo UI" panose="020B0604030504040204" pitchFamily="50" charset="-128"/>
              </a:rPr>
              <a:t>積極的にピーアールする</a:t>
            </a:r>
            <a:r>
              <a:rPr kumimoji="1" lang="ja-JP" altLang="en-US" sz="1000" dirty="0">
                <a:latin typeface="Meiryo UI" panose="020B0604030504040204" pitchFamily="50" charset="-128"/>
                <a:ea typeface="Meiryo UI" panose="020B0604030504040204" pitchFamily="50" charset="-128"/>
              </a:rPr>
              <a:t>ことは、大阪の価値を上げることにつながる。</a:t>
            </a:r>
            <a:endParaRPr kumimoji="1" lang="en-US" altLang="ja-JP" sz="1000" dirty="0">
              <a:latin typeface="Meiryo UI" panose="020B0604030504040204" pitchFamily="50" charset="-128"/>
              <a:ea typeface="Meiryo UI" panose="020B0604030504040204" pitchFamily="50" charset="-128"/>
            </a:endParaRPr>
          </a:p>
          <a:p>
            <a:pPr marL="288000" lvl="1"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人材が不足することへの対策をとっている企業もあり、他企業にも手本になる。そういった企業をバックアップすることも重要。</a:t>
            </a:r>
            <a:endParaRPr kumimoji="1" lang="en-US" altLang="ja-JP" sz="1000" dirty="0">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09C7094D-35C0-457E-8EDE-7B3DFE99C146}"/>
              </a:ext>
            </a:extLst>
          </p:cNvPr>
          <p:cNvSpPr/>
          <p:nvPr/>
        </p:nvSpPr>
        <p:spPr>
          <a:xfrm>
            <a:off x="4785360" y="4565415"/>
            <a:ext cx="4028634" cy="966705"/>
          </a:xfrm>
          <a:prstGeom prst="rect">
            <a:avLst/>
          </a:prstGeom>
          <a:solidFill>
            <a:schemeClr val="accent2">
              <a:lumMod val="20000"/>
              <a:lumOff val="80000"/>
            </a:schemeClr>
          </a:solidFill>
          <a:ln w="12700">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lIns="36000" tIns="0" rIns="36000" bIns="0" rtlCol="0" anchor="t"/>
          <a:lstStyle/>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民間企業の地震津波対策の促進に関する取組について、次期アクションプランにおいて対策を検討する。</a:t>
            </a:r>
            <a:endParaRPr kumimoji="1" lang="en-US" altLang="ja-JP" sz="1000" dirty="0">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0D059DE8-72F3-4E0B-8541-4D85CACA614B}"/>
              </a:ext>
            </a:extLst>
          </p:cNvPr>
          <p:cNvSpPr/>
          <p:nvPr/>
        </p:nvSpPr>
        <p:spPr>
          <a:xfrm>
            <a:off x="492507" y="5685822"/>
            <a:ext cx="4105498" cy="1027398"/>
          </a:xfrm>
          <a:prstGeom prst="roundRect">
            <a:avLst>
              <a:gd name="adj" fmla="val 8790"/>
            </a:avLst>
          </a:prstGeom>
          <a:solidFill>
            <a:schemeClr val="accent5">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lIns="0" tIns="0" rIns="0" bIns="0" rtlCol="0" anchor="t"/>
          <a:lstStyle/>
          <a:p>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視点⑤</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上記以外の意見について</a:t>
            </a:r>
            <a:endParaRPr kumimoji="1" lang="en-US" altLang="ja-JP" sz="1000" b="1" dirty="0">
              <a:latin typeface="Meiryo UI" panose="020B0604030504040204" pitchFamily="50" charset="-128"/>
              <a:ea typeface="Meiryo UI" panose="020B0604030504040204" pitchFamily="50" charset="-128"/>
            </a:endParaRPr>
          </a:p>
          <a:p>
            <a:pPr marL="345150" lvl="1" indent="-228600">
              <a:buFont typeface="+mj-ea"/>
              <a:buAutoNum type="circleNumDbPlain"/>
            </a:pPr>
            <a:r>
              <a:rPr kumimoji="1" lang="ja-JP" altLang="en-US" sz="1000" dirty="0">
                <a:latin typeface="Meiryo UI" panose="020B0604030504040204" pitchFamily="50" charset="-128"/>
                <a:ea typeface="Meiryo UI" panose="020B0604030504040204" pitchFamily="50" charset="-128"/>
              </a:rPr>
              <a:t>被害想定にあたり、地震調査研究推進本部の長期評価を使用しなければならないといった決まりはない。</a:t>
            </a:r>
            <a:endParaRPr kumimoji="1" lang="en-US" altLang="ja-JP" sz="1000" dirty="0">
              <a:latin typeface="Meiryo UI" panose="020B0604030504040204" pitchFamily="50" charset="-128"/>
              <a:ea typeface="Meiryo UI" panose="020B0604030504040204" pitchFamily="50" charset="-128"/>
            </a:endParaRPr>
          </a:p>
          <a:p>
            <a:pPr marL="345150" lvl="1" indent="-228600">
              <a:buFont typeface="+mj-ea"/>
              <a:buAutoNum type="circleNumDbPlain"/>
            </a:pPr>
            <a:r>
              <a:rPr kumimoji="1" lang="ja-JP" altLang="en-US" sz="1000" dirty="0">
                <a:latin typeface="Meiryo UI" panose="020B0604030504040204" pitchFamily="50" charset="-128"/>
                <a:ea typeface="Meiryo UI" panose="020B0604030504040204" pitchFamily="50" charset="-128"/>
              </a:rPr>
              <a:t>新たな住宅建設により耐震化率が上がるが、これにより住宅の耐震性が上がったことにはならない点に留意。</a:t>
            </a:r>
            <a:endParaRPr kumimoji="1" lang="en-US" altLang="ja-JP" sz="1000" dirty="0">
              <a:latin typeface="Meiryo UI" panose="020B0604030504040204" pitchFamily="50" charset="-128"/>
              <a:ea typeface="Meiryo UI" panose="020B0604030504040204" pitchFamily="50" charset="-128"/>
            </a:endParaRPr>
          </a:p>
          <a:p>
            <a:pPr marL="345150" lvl="1" indent="-228600">
              <a:buFont typeface="+mj-ea"/>
              <a:buAutoNum type="circleNumDbPlain"/>
            </a:pPr>
            <a:r>
              <a:rPr kumimoji="1" lang="ja-JP" altLang="en-US" sz="1000" dirty="0">
                <a:latin typeface="Meiryo UI" panose="020B0604030504040204" pitchFamily="50" charset="-128"/>
                <a:ea typeface="Meiryo UI" panose="020B0604030504040204" pitchFamily="50" charset="-128"/>
              </a:rPr>
              <a:t>直下型地震の効果検証について。</a:t>
            </a:r>
            <a:endParaRPr kumimoji="1" lang="en-US" altLang="ja-JP" sz="1000"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B6CCA49A-27CC-47B6-9808-C0D1DB43F801}"/>
              </a:ext>
            </a:extLst>
          </p:cNvPr>
          <p:cNvSpPr/>
          <p:nvPr/>
        </p:nvSpPr>
        <p:spPr>
          <a:xfrm>
            <a:off x="4785360" y="5685037"/>
            <a:ext cx="4028634" cy="1028183"/>
          </a:xfrm>
          <a:prstGeom prst="rect">
            <a:avLst/>
          </a:prstGeom>
          <a:solidFill>
            <a:schemeClr val="accent2">
              <a:lumMod val="20000"/>
              <a:lumOff val="80000"/>
            </a:schemeClr>
          </a:solidFill>
          <a:ln w="12700">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lIns="36000" tIns="0" rIns="36000" bIns="0" rtlCol="0" anchor="t"/>
          <a:lstStyle/>
          <a:p>
            <a:pPr marL="228600" indent="-228600">
              <a:buFont typeface="+mj-ea"/>
              <a:buAutoNum type="circleNumDbPlain"/>
            </a:pPr>
            <a:r>
              <a:rPr kumimoji="1" lang="ja-JP" altLang="en-US" sz="1000" dirty="0">
                <a:latin typeface="Meiryo UI" panose="020B0604030504040204" pitchFamily="50" charset="-128"/>
                <a:ea typeface="Meiryo UI" panose="020B0604030504040204" pitchFamily="50" charset="-128"/>
              </a:rPr>
              <a:t>被害想定算定時期と地震調査研究推進本部の長期評価の公表時期が非常に近いことから、今回の被害想定算定では長期評価を活用する。</a:t>
            </a:r>
            <a:endParaRPr kumimoji="1" lang="en-US" altLang="ja-JP" sz="10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a:latin typeface="Meiryo UI" panose="020B0604030504040204" pitchFamily="50" charset="-128"/>
                <a:ea typeface="Meiryo UI" panose="020B0604030504040204" pitchFamily="50" charset="-128"/>
              </a:rPr>
              <a:t>民間の建物に関する耐震化率の向上は、古い建物が取り壊され、新たな建物が建設された結果であることは認識。公共建築物に関しては耐震化の状況を反映する。</a:t>
            </a:r>
            <a:endParaRPr kumimoji="1" lang="en-US" altLang="ja-JP" sz="10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a:latin typeface="Meiryo UI" panose="020B0604030504040204" pitchFamily="50" charset="-128"/>
                <a:ea typeface="Meiryo UI" panose="020B0604030504040204" pitchFamily="50" charset="-128"/>
              </a:rPr>
              <a:t>直下型地震の効果検証について、検証する断層帯や算定項目を検討。</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95723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prstDash val="dash"/>
          <a:headEnd type="none" w="med" len="med"/>
          <a:tailEnd type="triangle" w="med" len="med"/>
        </a:ln>
      </a:spPr>
      <a:bodyPr rtlCol="0" anchor="ctr"/>
      <a:lstStyle>
        <a:defPPr algn="ctr">
          <a:defRPr kumimoji="1"/>
        </a:defPPr>
      </a:lstStyle>
      <a:style>
        <a:lnRef idx="1">
          <a:schemeClr val="dk1"/>
        </a:lnRef>
        <a:fillRef idx="0">
          <a:schemeClr val="dk1"/>
        </a:fillRef>
        <a:effectRef idx="0">
          <a:schemeClr val="dk1"/>
        </a:effectRef>
        <a:fontRef idx="minor">
          <a:schemeClr val="tx1"/>
        </a:fontRef>
      </a:style>
    </a:spDef>
    <a:lnDef>
      <a:spPr>
        <a:ln w="12700">
          <a:prstDash val="dash"/>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4946</TotalTime>
  <Words>1192</Words>
  <Application>Microsoft Office PowerPoint</Application>
  <PresentationFormat>画面に合わせる (4:3)</PresentationFormat>
  <Paragraphs>78</Paragraphs>
  <Slides>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Meiryo UI</vt:lpstr>
      <vt:lpstr>ＭＳ Ｐゴシック</vt:lpstr>
      <vt:lpstr>ＭＳ 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篠﨑　篤</dc:creator>
  <cp:lastModifiedBy>篠﨑　篤</cp:lastModifiedBy>
  <cp:revision>263</cp:revision>
  <cp:lastPrinted>2024-11-01T02:42:35Z</cp:lastPrinted>
  <dcterms:created xsi:type="dcterms:W3CDTF">2023-04-14T08:08:46Z</dcterms:created>
  <dcterms:modified xsi:type="dcterms:W3CDTF">2024-11-05T00:39:23Z</dcterms:modified>
</cp:coreProperties>
</file>