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1"/>
  </p:notesMasterIdLst>
  <p:sldIdLst>
    <p:sldId id="257" r:id="rId2"/>
    <p:sldId id="258" r:id="rId3"/>
    <p:sldId id="259" r:id="rId4"/>
    <p:sldId id="261" r:id="rId5"/>
    <p:sldId id="262" r:id="rId6"/>
    <p:sldId id="260" r:id="rId7"/>
    <p:sldId id="263" r:id="rId8"/>
    <p:sldId id="256" r:id="rId9"/>
    <p:sldId id="264" r:id="rId1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0000"/>
    <a:srgbClr val="66FF66"/>
    <a:srgbClr val="33CC33"/>
    <a:srgbClr val="00FFFF"/>
    <a:srgbClr val="3333FF"/>
    <a:srgbClr val="0033CC"/>
    <a:srgbClr val="0066FF"/>
    <a:srgbClr val="00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59" autoAdjust="0"/>
    <p:restoredTop sz="94660"/>
  </p:normalViewPr>
  <p:slideViewPr>
    <p:cSldViewPr snapToGrid="0">
      <p:cViewPr varScale="1">
        <p:scale>
          <a:sx n="74" d="100"/>
          <a:sy n="74" d="100"/>
        </p:scale>
        <p:origin x="12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A1BB259-EC03-42DD-8BD0-D7A55012A9E0}" type="datetimeFigureOut">
              <a:rPr kumimoji="1" lang="ja-JP" altLang="en-US" smtClean="0"/>
              <a:t>2023/6/26</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7B2078E-94EB-4550-B470-816A9155D44D}" type="slidenum">
              <a:rPr kumimoji="1" lang="ja-JP" altLang="en-US" smtClean="0"/>
              <a:t>‹#›</a:t>
            </a:fld>
            <a:endParaRPr kumimoji="1" lang="ja-JP" altLang="en-US"/>
          </a:p>
        </p:txBody>
      </p:sp>
    </p:spTree>
    <p:extLst>
      <p:ext uri="{BB962C8B-B14F-4D97-AF65-F5344CB8AC3E}">
        <p14:creationId xmlns:p14="http://schemas.microsoft.com/office/powerpoint/2010/main" val="18058673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2023/6/26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40279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2023/6/26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71179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2023/6/26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49144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2023/6/26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94311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2023/6/26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267342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2023/6/26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271736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6B88628-8876-4162-B4DE-71FBF67B7294}" type="datetimeFigureOut">
              <a:rPr kumimoji="1" lang="ja-JP" altLang="en-US" smtClean="0"/>
              <a:t>2023/6/26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84408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6B88628-8876-4162-B4DE-71FBF67B7294}" type="datetimeFigureOut">
              <a:rPr kumimoji="1" lang="ja-JP" altLang="en-US" smtClean="0"/>
              <a:t>2023/6/26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423114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88628-8876-4162-B4DE-71FBF67B7294}" type="datetimeFigureOut">
              <a:rPr kumimoji="1" lang="ja-JP" altLang="en-US" smtClean="0"/>
              <a:t>2023/6/26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27698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2023/6/26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05974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2023/6/26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91286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88628-8876-4162-B4DE-71FBF67B7294}" type="datetimeFigureOut">
              <a:rPr kumimoji="1" lang="ja-JP" altLang="en-US" smtClean="0"/>
              <a:t>2023/6/26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678389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8.jpe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wmf"/><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751526"/>
            <a:ext cx="6903076" cy="656823"/>
          </a:xfrm>
          <a:prstGeom prst="rect">
            <a:avLst/>
          </a:prstGeom>
          <a:gradFill>
            <a:gsLst>
              <a:gs pos="0">
                <a:schemeClr val="accent1">
                  <a:lumMod val="5000"/>
                  <a:lumOff val="95000"/>
                </a:schemeClr>
              </a:gs>
              <a:gs pos="75000">
                <a:schemeClr val="bg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Meiryo UI" panose="020B0604030504040204" pitchFamily="50" charset="-128"/>
                <a:ea typeface="Meiryo UI" panose="020B0604030504040204" pitchFamily="50" charset="-128"/>
              </a:rPr>
              <a:t>現在公表している</a:t>
            </a:r>
            <a:r>
              <a:rPr kumimoji="1" lang="ja-JP" altLang="en-US" sz="2000" smtClean="0">
                <a:latin typeface="Meiryo UI" panose="020B0604030504040204" pitchFamily="50" charset="-128"/>
                <a:ea typeface="Meiryo UI" panose="020B0604030504040204" pitchFamily="50" charset="-128"/>
              </a:rPr>
              <a:t>被害</a:t>
            </a:r>
            <a:r>
              <a:rPr kumimoji="1" lang="ja-JP" altLang="en-US" sz="2000" smtClean="0">
                <a:latin typeface="Meiryo UI" panose="020B0604030504040204" pitchFamily="50" charset="-128"/>
                <a:ea typeface="Meiryo UI" panose="020B0604030504040204" pitchFamily="50" charset="-128"/>
              </a:rPr>
              <a:t>想定について</a:t>
            </a:r>
            <a:endParaRPr kumimoji="1" lang="ja-JP" altLang="en-US" sz="2000" dirty="0">
              <a:latin typeface="Meiryo UI" panose="020B0604030504040204" pitchFamily="50" charset="-128"/>
              <a:ea typeface="Meiryo UI" panose="020B0604030504040204" pitchFamily="50" charset="-128"/>
            </a:endParaRPr>
          </a:p>
        </p:txBody>
      </p:sp>
      <p:sp>
        <p:nvSpPr>
          <p:cNvPr id="2" name="正方形/長方形 1"/>
          <p:cNvSpPr/>
          <p:nvPr/>
        </p:nvSpPr>
        <p:spPr>
          <a:xfrm>
            <a:off x="7340958" y="90153"/>
            <a:ext cx="1661375" cy="437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資料－１ー１</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48410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9400" y="708607"/>
            <a:ext cx="8547100" cy="123610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144000" cy="425003"/>
          </a:xfrm>
          <a:prstGeom prst="rect">
            <a:avLst/>
          </a:prstGeom>
          <a:gradFill>
            <a:gsLst>
              <a:gs pos="0">
                <a:schemeClr val="accent1">
                  <a:lumMod val="5000"/>
                  <a:lumOff val="95000"/>
                </a:schemeClr>
              </a:gs>
              <a:gs pos="75000">
                <a:schemeClr val="bg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latin typeface="Meiryo UI" panose="020B0604030504040204" pitchFamily="50" charset="-128"/>
                <a:ea typeface="Meiryo UI" panose="020B0604030504040204" pitchFamily="50" charset="-128"/>
              </a:rPr>
              <a:t>現在公表している被害</a:t>
            </a:r>
            <a:r>
              <a:rPr kumimoji="1" lang="ja-JP" altLang="en-US" dirty="0">
                <a:latin typeface="Meiryo UI" panose="020B0604030504040204" pitchFamily="50" charset="-128"/>
                <a:ea typeface="Meiryo UI" panose="020B0604030504040204" pitchFamily="50" charset="-128"/>
              </a:rPr>
              <a:t>想定について</a:t>
            </a:r>
          </a:p>
        </p:txBody>
      </p:sp>
      <p:sp>
        <p:nvSpPr>
          <p:cNvPr id="6" name="正方形/長方形 5"/>
          <p:cNvSpPr/>
          <p:nvPr/>
        </p:nvSpPr>
        <p:spPr>
          <a:xfrm>
            <a:off x="392089" y="869593"/>
            <a:ext cx="8434411" cy="1075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smtClean="0">
                <a:solidFill>
                  <a:schemeClr val="tx1"/>
                </a:solidFill>
                <a:latin typeface="Meiryo UI" panose="020B0604030504040204" pitchFamily="50" charset="-128"/>
                <a:ea typeface="Meiryo UI" panose="020B0604030504040204" pitchFamily="50" charset="-128"/>
              </a:rPr>
              <a:t>大阪府では、</a:t>
            </a:r>
            <a:r>
              <a:rPr kumimoji="1" lang="ja-JP" altLang="en-US" sz="1200" dirty="0" smtClean="0">
                <a:solidFill>
                  <a:srgbClr val="FF6600"/>
                </a:solidFill>
                <a:latin typeface="Meiryo UI" panose="020B0604030504040204" pitchFamily="50" charset="-128"/>
                <a:ea typeface="Meiryo UI" panose="020B0604030504040204" pitchFamily="50" charset="-128"/>
              </a:rPr>
              <a:t>平成</a:t>
            </a:r>
            <a:r>
              <a:rPr kumimoji="1" lang="en-US" altLang="ja-JP" sz="1200" dirty="0" smtClean="0">
                <a:solidFill>
                  <a:srgbClr val="FF6600"/>
                </a:solidFill>
                <a:latin typeface="Meiryo UI" panose="020B0604030504040204" pitchFamily="50" charset="-128"/>
                <a:ea typeface="Meiryo UI" panose="020B0604030504040204" pitchFamily="50" charset="-128"/>
              </a:rPr>
              <a:t>19</a:t>
            </a:r>
            <a:r>
              <a:rPr kumimoji="1" lang="ja-JP" altLang="en-US" sz="1200" dirty="0" smtClean="0">
                <a:solidFill>
                  <a:srgbClr val="FF6600"/>
                </a:solidFill>
                <a:latin typeface="Meiryo UI" panose="020B0604030504040204" pitchFamily="50" charset="-128"/>
                <a:ea typeface="Meiryo UI" panose="020B0604030504040204" pitchFamily="50" charset="-128"/>
              </a:rPr>
              <a:t>年</a:t>
            </a:r>
            <a:r>
              <a:rPr kumimoji="1" lang="en-US" altLang="ja-JP" sz="1200" dirty="0" smtClean="0">
                <a:solidFill>
                  <a:srgbClr val="FF6600"/>
                </a:solidFill>
                <a:latin typeface="Meiryo UI" panose="020B0604030504040204" pitchFamily="50" charset="-128"/>
                <a:ea typeface="Meiryo UI" panose="020B0604030504040204" pitchFamily="50" charset="-128"/>
              </a:rPr>
              <a:t>3</a:t>
            </a:r>
            <a:r>
              <a:rPr kumimoji="1" lang="ja-JP" altLang="en-US" sz="1200" dirty="0" smtClean="0">
                <a:solidFill>
                  <a:srgbClr val="FF6600"/>
                </a:solidFill>
                <a:latin typeface="Meiryo UI" panose="020B0604030504040204" pitchFamily="50" charset="-128"/>
                <a:ea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rPr>
              <a:t>に</a:t>
            </a:r>
            <a:r>
              <a:rPr kumimoji="1" lang="ja-JP" altLang="en-US" sz="1200" dirty="0" smtClean="0">
                <a:solidFill>
                  <a:srgbClr val="FF0000"/>
                </a:solidFill>
                <a:latin typeface="Meiryo UI" panose="020B0604030504040204" pitchFamily="50" charset="-128"/>
                <a:ea typeface="Meiryo UI" panose="020B0604030504040204" pitchFamily="50" charset="-128"/>
              </a:rPr>
              <a:t>上町断層帯地震、生駒断層帯地震、有馬高槻断層帯地震、中央構造線断層帯地震</a:t>
            </a:r>
            <a:r>
              <a:rPr kumimoji="1" lang="ja-JP" altLang="en-US" sz="1200" dirty="0" smtClean="0">
                <a:solidFill>
                  <a:schemeClr val="tx1"/>
                </a:solidFill>
                <a:latin typeface="Meiryo UI" panose="020B0604030504040204" pitchFamily="50" charset="-128"/>
                <a:ea typeface="Meiryo UI" panose="020B0604030504040204" pitchFamily="50" charset="-128"/>
              </a:rPr>
              <a:t>の４つの内陸断層と、海溝型地震として</a:t>
            </a:r>
            <a:r>
              <a:rPr kumimoji="1" lang="ja-JP" altLang="en-US" sz="1200" dirty="0" smtClean="0">
                <a:solidFill>
                  <a:srgbClr val="0000CC"/>
                </a:solidFill>
                <a:latin typeface="Meiryo UI" panose="020B0604030504040204" pitchFamily="50" charset="-128"/>
                <a:ea typeface="Meiryo UI" panose="020B0604030504040204" pitchFamily="50" charset="-128"/>
              </a:rPr>
              <a:t>東南海・南海地震（南海トラフ）</a:t>
            </a:r>
            <a:r>
              <a:rPr kumimoji="1" lang="ja-JP" altLang="en-US" sz="1200" dirty="0" smtClean="0">
                <a:solidFill>
                  <a:schemeClr val="tx1"/>
                </a:solidFill>
                <a:latin typeface="Meiryo UI" panose="020B0604030504040204" pitchFamily="50" charset="-128"/>
                <a:ea typeface="Meiryo UI" panose="020B0604030504040204" pitchFamily="50" charset="-128"/>
              </a:rPr>
              <a:t>を含めた５つの断層を対象とした被害想定を公表した。</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その後、東北地方太平洋沖地震の発生とその被害状況を踏まえ、平成</a:t>
            </a:r>
            <a:r>
              <a:rPr kumimoji="1" lang="en-US" altLang="ja-JP" sz="1200" dirty="0" smtClean="0">
                <a:solidFill>
                  <a:schemeClr val="tx1"/>
                </a:solidFill>
                <a:latin typeface="Meiryo UI" panose="020B0604030504040204" pitchFamily="50" charset="-128"/>
                <a:ea typeface="Meiryo UI" panose="020B0604030504040204" pitchFamily="50" charset="-128"/>
              </a:rPr>
              <a:t>24</a:t>
            </a:r>
            <a:r>
              <a:rPr kumimoji="1" lang="ja-JP" altLang="en-US" sz="1200" dirty="0" smtClean="0">
                <a:solidFill>
                  <a:schemeClr val="tx1"/>
                </a:solidFill>
                <a:latin typeface="Meiryo UI" panose="020B0604030504040204" pitchFamily="50" charset="-128"/>
                <a:ea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rPr>
              <a:t>月に内閣府より南海トラフ巨大地震を対象とした被害想定結果が公表され、これを受けて、大阪府でも地域防災計画の修正等、今後の防災対策を進めるにあたって必要となる基礎資料として、</a:t>
            </a:r>
            <a:r>
              <a:rPr kumimoji="1" lang="ja-JP" altLang="en-US" sz="1200" dirty="0" smtClean="0">
                <a:solidFill>
                  <a:srgbClr val="FF6600"/>
                </a:solidFill>
                <a:latin typeface="Meiryo UI" panose="020B0604030504040204" pitchFamily="50" charset="-128"/>
                <a:ea typeface="Meiryo UI" panose="020B0604030504040204" pitchFamily="50" charset="-128"/>
              </a:rPr>
              <a:t>平成</a:t>
            </a:r>
            <a:r>
              <a:rPr kumimoji="1" lang="en-US" altLang="ja-JP" sz="1200" dirty="0" smtClean="0">
                <a:solidFill>
                  <a:srgbClr val="FF6600"/>
                </a:solidFill>
                <a:latin typeface="Meiryo UI" panose="020B0604030504040204" pitchFamily="50" charset="-128"/>
                <a:ea typeface="Meiryo UI" panose="020B0604030504040204" pitchFamily="50" charset="-128"/>
              </a:rPr>
              <a:t>26</a:t>
            </a:r>
            <a:r>
              <a:rPr kumimoji="1" lang="ja-JP" altLang="en-US" sz="1200" dirty="0" smtClean="0">
                <a:solidFill>
                  <a:srgbClr val="FF6600"/>
                </a:solidFill>
                <a:latin typeface="Meiryo UI" panose="020B0604030504040204" pitchFamily="50" charset="-128"/>
                <a:ea typeface="Meiryo UI" panose="020B0604030504040204" pitchFamily="50" charset="-128"/>
              </a:rPr>
              <a:t>年</a:t>
            </a:r>
            <a:r>
              <a:rPr kumimoji="1" lang="ja-JP" altLang="en-US" sz="1200" dirty="0">
                <a:solidFill>
                  <a:srgbClr val="FF6600"/>
                </a:solidFill>
                <a:latin typeface="Meiryo UI" panose="020B0604030504040204" pitchFamily="50" charset="-128"/>
                <a:ea typeface="Meiryo UI" panose="020B0604030504040204" pitchFamily="50" charset="-128"/>
              </a:rPr>
              <a:t>１</a:t>
            </a:r>
            <a:r>
              <a:rPr kumimoji="1" lang="ja-JP" altLang="en-US" sz="1200" dirty="0" smtClean="0">
                <a:solidFill>
                  <a:srgbClr val="FF6600"/>
                </a:solidFill>
                <a:latin typeface="Meiryo UI" panose="020B0604030504040204" pitchFamily="50" charset="-128"/>
                <a:ea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rPr>
              <a:t>に</a:t>
            </a:r>
            <a:r>
              <a:rPr kumimoji="1" lang="ja-JP" altLang="en-US" sz="1200" dirty="0" smtClean="0">
                <a:solidFill>
                  <a:srgbClr val="0000CC"/>
                </a:solidFill>
                <a:latin typeface="Meiryo UI" panose="020B0604030504040204" pitchFamily="50" charset="-128"/>
                <a:ea typeface="Meiryo UI" panose="020B0604030504040204" pitchFamily="50" charset="-128"/>
              </a:rPr>
              <a:t>南海トラフ巨大地震</a:t>
            </a:r>
            <a:r>
              <a:rPr kumimoji="1" lang="ja-JP" altLang="en-US" sz="1200" dirty="0" smtClean="0">
                <a:solidFill>
                  <a:schemeClr val="tx1"/>
                </a:solidFill>
                <a:latin typeface="Meiryo UI" panose="020B0604030504040204" pitchFamily="50" charset="-128"/>
                <a:ea typeface="Meiryo UI" panose="020B0604030504040204" pitchFamily="50" charset="-128"/>
              </a:rPr>
              <a:t>を対象に被害想定をまとめた。</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6" name="角丸四角形 15"/>
          <p:cNvSpPr/>
          <p:nvPr/>
        </p:nvSpPr>
        <p:spPr>
          <a:xfrm>
            <a:off x="166711" y="540912"/>
            <a:ext cx="1971182"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latin typeface="Meiryo UI" panose="020B0604030504040204" pitchFamily="50" charset="-128"/>
                <a:ea typeface="Meiryo UI" panose="020B0604030504040204" pitchFamily="50" charset="-128"/>
              </a:rPr>
              <a:t>大阪府の被害想定</a:t>
            </a:r>
            <a:endParaRPr kumimoji="1" lang="ja-JP" altLang="en-US" sz="1600" dirty="0">
              <a:latin typeface="Meiryo UI" panose="020B0604030504040204" pitchFamily="50" charset="-128"/>
              <a:ea typeface="Meiryo UI" panose="020B0604030504040204" pitchFamily="50" charset="-128"/>
            </a:endParaRPr>
          </a:p>
        </p:txBody>
      </p:sp>
      <p:sp>
        <p:nvSpPr>
          <p:cNvPr id="17" name="正方形/長方形 16"/>
          <p:cNvSpPr/>
          <p:nvPr/>
        </p:nvSpPr>
        <p:spPr>
          <a:xfrm>
            <a:off x="392089" y="2228314"/>
            <a:ext cx="8434411" cy="443006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14818" y="2112405"/>
            <a:ext cx="1526861" cy="321972"/>
          </a:xfrm>
          <a:prstGeom prst="roundRect">
            <a:avLst>
              <a:gd name="adj" fmla="val 2097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被害想定の概要</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2028725080"/>
              </p:ext>
            </p:extLst>
          </p:nvPr>
        </p:nvGraphicFramePr>
        <p:xfrm>
          <a:off x="648232" y="2475022"/>
          <a:ext cx="7954856" cy="4090877"/>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932249564"/>
                    </a:ext>
                  </a:extLst>
                </a:gridCol>
                <a:gridCol w="928128">
                  <a:extLst>
                    <a:ext uri="{9D8B030D-6E8A-4147-A177-3AD203B41FA5}">
                      <a16:colId xmlns:a16="http://schemas.microsoft.com/office/drawing/2014/main" val="76341843"/>
                    </a:ext>
                  </a:extLst>
                </a:gridCol>
                <a:gridCol w="1136408">
                  <a:extLst>
                    <a:ext uri="{9D8B030D-6E8A-4147-A177-3AD203B41FA5}">
                      <a16:colId xmlns:a16="http://schemas.microsoft.com/office/drawing/2014/main" val="1661105438"/>
                    </a:ext>
                  </a:extLst>
                </a:gridCol>
                <a:gridCol w="1136408">
                  <a:extLst>
                    <a:ext uri="{9D8B030D-6E8A-4147-A177-3AD203B41FA5}">
                      <a16:colId xmlns:a16="http://schemas.microsoft.com/office/drawing/2014/main" val="2443725832"/>
                    </a:ext>
                  </a:extLst>
                </a:gridCol>
                <a:gridCol w="1136408">
                  <a:extLst>
                    <a:ext uri="{9D8B030D-6E8A-4147-A177-3AD203B41FA5}">
                      <a16:colId xmlns:a16="http://schemas.microsoft.com/office/drawing/2014/main" val="1563115574"/>
                    </a:ext>
                  </a:extLst>
                </a:gridCol>
                <a:gridCol w="1136408">
                  <a:extLst>
                    <a:ext uri="{9D8B030D-6E8A-4147-A177-3AD203B41FA5}">
                      <a16:colId xmlns:a16="http://schemas.microsoft.com/office/drawing/2014/main" val="1065877484"/>
                    </a:ext>
                  </a:extLst>
                </a:gridCol>
                <a:gridCol w="1136408">
                  <a:extLst>
                    <a:ext uri="{9D8B030D-6E8A-4147-A177-3AD203B41FA5}">
                      <a16:colId xmlns:a16="http://schemas.microsoft.com/office/drawing/2014/main" val="334529286"/>
                    </a:ext>
                  </a:extLst>
                </a:gridCol>
                <a:gridCol w="1136408">
                  <a:extLst>
                    <a:ext uri="{9D8B030D-6E8A-4147-A177-3AD203B41FA5}">
                      <a16:colId xmlns:a16="http://schemas.microsoft.com/office/drawing/2014/main" val="652173215"/>
                    </a:ext>
                  </a:extLst>
                </a:gridCol>
              </a:tblGrid>
              <a:tr h="469324">
                <a:tc gridSpan="2">
                  <a:txBody>
                    <a:bodyPr/>
                    <a:lstStyle/>
                    <a:p>
                      <a:pPr algn="ctr"/>
                      <a:r>
                        <a:rPr kumimoji="1" lang="ja-JP" altLang="en-US" sz="1200" b="0" dirty="0" smtClean="0">
                          <a:latin typeface="Meiryo UI" panose="020B0604030504040204" pitchFamily="50" charset="-128"/>
                          <a:ea typeface="Meiryo UI" panose="020B0604030504040204" pitchFamily="50" charset="-128"/>
                        </a:rPr>
                        <a:t>項目</a:t>
                      </a:r>
                      <a:endParaRPr kumimoji="1" lang="ja-JP" altLang="en-US" sz="1200" b="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rPr>
                        <a:t>上町断層帯</a:t>
                      </a:r>
                      <a:endParaRPr kumimoji="1" lang="en-US" altLang="ja-JP" sz="1200" b="0" dirty="0" smtClean="0">
                        <a:latin typeface="Meiryo UI" panose="020B0604030504040204" pitchFamily="50" charset="-128"/>
                        <a:ea typeface="Meiryo UI" panose="020B0604030504040204" pitchFamily="50" charset="-128"/>
                      </a:endParaRPr>
                    </a:p>
                    <a:p>
                      <a:pPr algn="ctr"/>
                      <a:r>
                        <a:rPr kumimoji="1" lang="ja-JP" altLang="en-US" sz="1200" b="0" dirty="0" smtClean="0">
                          <a:latin typeface="Meiryo UI" panose="020B0604030504040204" pitchFamily="50" charset="-128"/>
                          <a:ea typeface="Meiryo UI" panose="020B0604030504040204" pitchFamily="50" charset="-128"/>
                        </a:rPr>
                        <a:t>地震（</a:t>
                      </a:r>
                      <a:r>
                        <a:rPr kumimoji="1" lang="en-US" altLang="ja-JP" sz="1200" b="0" dirty="0" smtClean="0">
                          <a:latin typeface="Meiryo UI" panose="020B0604030504040204" pitchFamily="50" charset="-128"/>
                          <a:ea typeface="Meiryo UI" panose="020B0604030504040204" pitchFamily="50" charset="-128"/>
                        </a:rPr>
                        <a:t>A</a:t>
                      </a:r>
                      <a:r>
                        <a:rPr kumimoji="1" lang="ja-JP" altLang="en-US" sz="1200" b="0" dirty="0" smtClean="0">
                          <a:latin typeface="Meiryo UI" panose="020B0604030504040204" pitchFamily="50" charset="-128"/>
                          <a:ea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rPr>
                        <a:t>上町断層帯</a:t>
                      </a:r>
                      <a:endParaRPr kumimoji="1" lang="en-US" altLang="ja-JP" sz="1200" b="0" dirty="0" smtClean="0">
                        <a:latin typeface="Meiryo UI" panose="020B0604030504040204" pitchFamily="50" charset="-128"/>
                        <a:ea typeface="Meiryo UI" panose="020B0604030504040204" pitchFamily="50" charset="-128"/>
                      </a:endParaRPr>
                    </a:p>
                    <a:p>
                      <a:pPr algn="ctr"/>
                      <a:r>
                        <a:rPr kumimoji="1" lang="ja-JP" altLang="en-US" sz="1200" b="0" dirty="0" smtClean="0">
                          <a:latin typeface="Meiryo UI" panose="020B0604030504040204" pitchFamily="50" charset="-128"/>
                          <a:ea typeface="Meiryo UI" panose="020B0604030504040204" pitchFamily="50" charset="-128"/>
                        </a:rPr>
                        <a:t>地震（</a:t>
                      </a:r>
                      <a:r>
                        <a:rPr kumimoji="1" lang="en-US" altLang="ja-JP" sz="1200" b="0" dirty="0" smtClean="0">
                          <a:latin typeface="Meiryo UI" panose="020B0604030504040204" pitchFamily="50" charset="-128"/>
                          <a:ea typeface="Meiryo UI" panose="020B0604030504040204" pitchFamily="50" charset="-128"/>
                        </a:rPr>
                        <a:t>B</a:t>
                      </a:r>
                      <a:r>
                        <a:rPr kumimoji="1" lang="ja-JP" altLang="en-US" sz="1200" b="0" dirty="0" smtClean="0">
                          <a:latin typeface="Meiryo UI" panose="020B0604030504040204" pitchFamily="50" charset="-128"/>
                          <a:ea typeface="Meiryo UI" panose="020B0604030504040204" pitchFamily="50" charset="-128"/>
                        </a:rPr>
                        <a:t>）</a:t>
                      </a:r>
                      <a:endParaRPr kumimoji="1" lang="ja-JP" altLang="en-US" sz="1200" b="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rPr>
                        <a:t>生駒断層帯</a:t>
                      </a:r>
                      <a:endParaRPr kumimoji="1" lang="en-US" altLang="ja-JP" sz="1200" b="0" dirty="0" smtClean="0">
                        <a:latin typeface="Meiryo UI" panose="020B0604030504040204" pitchFamily="50" charset="-128"/>
                        <a:ea typeface="Meiryo UI" panose="020B0604030504040204" pitchFamily="50" charset="-128"/>
                      </a:endParaRPr>
                    </a:p>
                    <a:p>
                      <a:pPr algn="ctr"/>
                      <a:r>
                        <a:rPr kumimoji="1" lang="ja-JP" altLang="en-US" sz="1200" b="0" dirty="0" smtClean="0">
                          <a:latin typeface="Meiryo UI" panose="020B0604030504040204" pitchFamily="50" charset="-128"/>
                          <a:ea typeface="Meiryo UI" panose="020B0604030504040204" pitchFamily="50" charset="-128"/>
                        </a:rPr>
                        <a:t>地震</a:t>
                      </a:r>
                      <a:endParaRPr kumimoji="1" lang="ja-JP" altLang="en-US" sz="1200" b="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0" dirty="0" smtClean="0">
                          <a:latin typeface="Meiryo UI" panose="020B0604030504040204" pitchFamily="50" charset="-128"/>
                          <a:ea typeface="Meiryo UI" panose="020B0604030504040204" pitchFamily="50" charset="-128"/>
                        </a:rPr>
                        <a:t>有馬高槻</a:t>
                      </a:r>
                      <a:endParaRPr kumimoji="1" lang="en-US" altLang="ja-JP" sz="1200" b="0" dirty="0" smtClean="0">
                        <a:latin typeface="Meiryo UI" panose="020B0604030504040204" pitchFamily="50" charset="-128"/>
                        <a:ea typeface="Meiryo UI" panose="020B0604030504040204" pitchFamily="50" charset="-128"/>
                      </a:endParaRPr>
                    </a:p>
                    <a:p>
                      <a:pPr algn="ctr"/>
                      <a:r>
                        <a:rPr kumimoji="1" lang="ja-JP" altLang="en-US" sz="1200" b="0" dirty="0" smtClean="0">
                          <a:latin typeface="Meiryo UI" panose="020B0604030504040204" pitchFamily="50" charset="-128"/>
                          <a:ea typeface="Meiryo UI" panose="020B0604030504040204" pitchFamily="50" charset="-128"/>
                        </a:rPr>
                        <a:t>断層帯地震</a:t>
                      </a:r>
                      <a:endParaRPr kumimoji="1" lang="ja-JP" altLang="en-US" sz="1200" b="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200" b="0" dirty="0" smtClean="0">
                          <a:latin typeface="Meiryo UI" panose="020B0604030504040204" pitchFamily="50" charset="-128"/>
                          <a:ea typeface="Meiryo UI" panose="020B0604030504040204" pitchFamily="50" charset="-128"/>
                        </a:rPr>
                        <a:t>中央構造線</a:t>
                      </a:r>
                      <a:endParaRPr kumimoji="1" lang="en-US" altLang="ja-JP" sz="1200" b="0" dirty="0" smtClean="0">
                        <a:latin typeface="Meiryo UI" panose="020B0604030504040204" pitchFamily="50" charset="-128"/>
                        <a:ea typeface="Meiryo UI" panose="020B0604030504040204" pitchFamily="50" charset="-128"/>
                      </a:endParaRPr>
                    </a:p>
                    <a:p>
                      <a:pPr algn="ctr"/>
                      <a:r>
                        <a:rPr kumimoji="1" lang="ja-JP" altLang="en-US" sz="1200" b="0" dirty="0" smtClean="0">
                          <a:latin typeface="Meiryo UI" panose="020B0604030504040204" pitchFamily="50" charset="-128"/>
                          <a:ea typeface="Meiryo UI" panose="020B0604030504040204" pitchFamily="50" charset="-128"/>
                        </a:rPr>
                        <a:t>断層帯地震</a:t>
                      </a:r>
                      <a:endParaRPr kumimoji="1" lang="ja-JP" altLang="en-US" sz="1200" b="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200" b="0" dirty="0" smtClean="0">
                          <a:latin typeface="Meiryo UI" panose="020B0604030504040204" pitchFamily="50" charset="-128"/>
                          <a:ea typeface="Meiryo UI" panose="020B0604030504040204" pitchFamily="50" charset="-128"/>
                        </a:rPr>
                        <a:t>南海トラフ</a:t>
                      </a:r>
                      <a:endParaRPr kumimoji="1" lang="en-US" altLang="ja-JP" sz="1200" b="0" dirty="0" smtClean="0">
                        <a:latin typeface="Meiryo UI" panose="020B0604030504040204" pitchFamily="50" charset="-128"/>
                        <a:ea typeface="Meiryo UI" panose="020B0604030504040204" pitchFamily="50" charset="-128"/>
                      </a:endParaRPr>
                    </a:p>
                    <a:p>
                      <a:pPr algn="ctr"/>
                      <a:r>
                        <a:rPr kumimoji="1" lang="ja-JP" altLang="en-US" sz="1200" b="0" dirty="0" smtClean="0">
                          <a:latin typeface="Meiryo UI" panose="020B0604030504040204" pitchFamily="50" charset="-128"/>
                          <a:ea typeface="Meiryo UI" panose="020B0604030504040204" pitchFamily="50" charset="-128"/>
                        </a:rPr>
                        <a:t>巨大地震</a:t>
                      </a:r>
                      <a:endParaRPr kumimoji="1" lang="ja-JP" altLang="en-US" sz="12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73650387"/>
                  </a:ext>
                </a:extLst>
              </a:tr>
              <a:tr h="295637">
                <a:tc gridSpan="2">
                  <a:txBody>
                    <a:bodyPr/>
                    <a:lstStyle/>
                    <a:p>
                      <a:pPr algn="ctr"/>
                      <a:r>
                        <a:rPr kumimoji="1" lang="ja-JP" altLang="en-US" sz="1000" b="0" dirty="0" smtClean="0">
                          <a:latin typeface="Meiryo UI" panose="020B0604030504040204" pitchFamily="50" charset="-128"/>
                          <a:ea typeface="Meiryo UI" panose="020B0604030504040204" pitchFamily="50" charset="-128"/>
                        </a:rPr>
                        <a:t>震度</a:t>
                      </a:r>
                      <a:endParaRPr kumimoji="1" lang="ja-JP" altLang="en-US" sz="1000" b="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ctr"/>
                      <a:r>
                        <a:rPr kumimoji="1" lang="ja-JP" altLang="en-US" sz="1000" b="0" dirty="0" smtClean="0">
                          <a:latin typeface="Meiryo UI" panose="020B0604030504040204" pitchFamily="50" charset="-128"/>
                          <a:ea typeface="Meiryo UI" panose="020B0604030504040204" pitchFamily="50" charset="-128"/>
                        </a:rPr>
                        <a:t>４～７</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４～７</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４～７</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３～７</a:t>
                      </a:r>
                      <a:endParaRPr kumimoji="1" lang="ja-JP" altLang="en-US" sz="1000" b="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000" b="0" dirty="0" smtClean="0">
                          <a:latin typeface="Meiryo UI" panose="020B0604030504040204" pitchFamily="50" charset="-128"/>
                          <a:ea typeface="Meiryo UI" panose="020B0604030504040204" pitchFamily="50" charset="-128"/>
                        </a:rPr>
                        <a:t>３～７</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00" b="0" dirty="0" smtClean="0">
                          <a:latin typeface="Meiryo UI" panose="020B0604030504040204" pitchFamily="50" charset="-128"/>
                          <a:ea typeface="Meiryo UI" panose="020B0604030504040204" pitchFamily="50" charset="-128"/>
                        </a:rPr>
                        <a:t>５弱～６強</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44818169"/>
                  </a:ext>
                </a:extLst>
              </a:tr>
              <a:tr h="480410">
                <a:tc gridSpan="2">
                  <a:txBody>
                    <a:bodyPr/>
                    <a:lstStyle/>
                    <a:p>
                      <a:pPr algn="ctr"/>
                      <a:r>
                        <a:rPr kumimoji="1" lang="ja-JP" altLang="en-US" sz="1000" b="0" dirty="0" smtClean="0">
                          <a:latin typeface="Meiryo UI" panose="020B0604030504040204" pitchFamily="50" charset="-128"/>
                          <a:ea typeface="Meiryo UI" panose="020B0604030504040204" pitchFamily="50" charset="-128"/>
                        </a:rPr>
                        <a:t>建物全半壊棟数</a:t>
                      </a:r>
                      <a:endParaRPr kumimoji="1" lang="ja-JP" altLang="en-US" sz="1000" b="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r"/>
                      <a:r>
                        <a:rPr kumimoji="1" lang="ja-JP" altLang="en-US" sz="1000" b="0" dirty="0" smtClean="0">
                          <a:latin typeface="Meiryo UI" panose="020B0604030504040204" pitchFamily="50" charset="-128"/>
                          <a:ea typeface="Meiryo UI" panose="020B0604030504040204" pitchFamily="50" charset="-128"/>
                        </a:rPr>
                        <a:t>全壊</a:t>
                      </a:r>
                      <a:r>
                        <a:rPr kumimoji="1" lang="en-US" altLang="ja-JP" sz="1000" b="0" dirty="0" smtClean="0">
                          <a:latin typeface="Meiryo UI" panose="020B0604030504040204" pitchFamily="50" charset="-128"/>
                          <a:ea typeface="Meiryo UI" panose="020B0604030504040204" pitchFamily="50" charset="-128"/>
                        </a:rPr>
                        <a:t>363</a:t>
                      </a:r>
                      <a:r>
                        <a:rPr kumimoji="1" lang="ja-JP" altLang="en-US" sz="1000" b="0" dirty="0" smtClean="0">
                          <a:latin typeface="Meiryo UI" panose="020B0604030504040204" pitchFamily="50" charset="-128"/>
                          <a:ea typeface="Meiryo UI" panose="020B0604030504040204" pitchFamily="50" charset="-128"/>
                        </a:rPr>
                        <a:t>千棟</a:t>
                      </a:r>
                      <a:endParaRPr kumimoji="1" lang="en-US" altLang="ja-JP" sz="1000" b="0" dirty="0" smtClean="0">
                        <a:latin typeface="Meiryo UI" panose="020B0604030504040204" pitchFamily="50" charset="-128"/>
                        <a:ea typeface="Meiryo UI" panose="020B0604030504040204" pitchFamily="50" charset="-128"/>
                      </a:endParaRPr>
                    </a:p>
                    <a:p>
                      <a:pPr algn="r"/>
                      <a:r>
                        <a:rPr kumimoji="1" lang="ja-JP" altLang="en-US" sz="1000" b="0" dirty="0" smtClean="0">
                          <a:latin typeface="Meiryo UI" panose="020B0604030504040204" pitchFamily="50" charset="-128"/>
                          <a:ea typeface="Meiryo UI" panose="020B0604030504040204" pitchFamily="50" charset="-128"/>
                        </a:rPr>
                        <a:t>半壊</a:t>
                      </a:r>
                      <a:r>
                        <a:rPr kumimoji="1" lang="en-US" altLang="ja-JP" sz="1000" b="0" dirty="0" smtClean="0">
                          <a:latin typeface="Meiryo UI" panose="020B0604030504040204" pitchFamily="50" charset="-128"/>
                          <a:ea typeface="Meiryo UI" panose="020B0604030504040204" pitchFamily="50" charset="-128"/>
                        </a:rPr>
                        <a:t>329</a:t>
                      </a:r>
                      <a:r>
                        <a:rPr kumimoji="1" lang="ja-JP" altLang="en-US" sz="1000" b="0" dirty="0" smtClean="0">
                          <a:latin typeface="Meiryo UI" panose="020B0604030504040204" pitchFamily="50" charset="-128"/>
                          <a:ea typeface="Meiryo UI" panose="020B0604030504040204" pitchFamily="50" charset="-128"/>
                        </a:rPr>
                        <a:t>千棟</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000" b="0" dirty="0" smtClean="0">
                          <a:latin typeface="Meiryo UI" panose="020B0604030504040204" pitchFamily="50" charset="-128"/>
                          <a:ea typeface="Meiryo UI" panose="020B0604030504040204" pitchFamily="50" charset="-128"/>
                        </a:rPr>
                        <a:t>全壊</a:t>
                      </a:r>
                      <a:r>
                        <a:rPr kumimoji="1" lang="en-US" altLang="ja-JP" sz="1000" b="0" dirty="0" smtClean="0">
                          <a:latin typeface="Meiryo UI" panose="020B0604030504040204" pitchFamily="50" charset="-128"/>
                          <a:ea typeface="Meiryo UI" panose="020B0604030504040204" pitchFamily="50" charset="-128"/>
                        </a:rPr>
                        <a:t>219</a:t>
                      </a:r>
                      <a:r>
                        <a:rPr kumimoji="1" lang="ja-JP" altLang="en-US" sz="1000" b="0" dirty="0" smtClean="0">
                          <a:latin typeface="Meiryo UI" panose="020B0604030504040204" pitchFamily="50" charset="-128"/>
                          <a:ea typeface="Meiryo UI" panose="020B0604030504040204" pitchFamily="50" charset="-128"/>
                        </a:rPr>
                        <a:t>千棟</a:t>
                      </a:r>
                      <a:endParaRPr kumimoji="1" lang="en-US" altLang="ja-JP" sz="1000" b="0" dirty="0" smtClean="0">
                        <a:latin typeface="Meiryo UI" panose="020B0604030504040204" pitchFamily="50" charset="-128"/>
                        <a:ea typeface="Meiryo UI" panose="020B0604030504040204" pitchFamily="50" charset="-128"/>
                      </a:endParaRPr>
                    </a:p>
                    <a:p>
                      <a:pPr algn="r"/>
                      <a:r>
                        <a:rPr kumimoji="1" lang="ja-JP" altLang="en-US" sz="1000" b="0" dirty="0" smtClean="0">
                          <a:latin typeface="Meiryo UI" panose="020B0604030504040204" pitchFamily="50" charset="-128"/>
                          <a:ea typeface="Meiryo UI" panose="020B0604030504040204" pitchFamily="50" charset="-128"/>
                        </a:rPr>
                        <a:t>半壊</a:t>
                      </a:r>
                      <a:r>
                        <a:rPr kumimoji="1" lang="en-US" altLang="ja-JP" sz="1000" b="0" dirty="0" smtClean="0">
                          <a:latin typeface="Meiryo UI" panose="020B0604030504040204" pitchFamily="50" charset="-128"/>
                          <a:ea typeface="Meiryo UI" panose="020B0604030504040204" pitchFamily="50" charset="-128"/>
                        </a:rPr>
                        <a:t>213</a:t>
                      </a:r>
                      <a:r>
                        <a:rPr kumimoji="1" lang="ja-JP" altLang="en-US" sz="1000" b="0" dirty="0" smtClean="0">
                          <a:latin typeface="Meiryo UI" panose="020B0604030504040204" pitchFamily="50" charset="-128"/>
                          <a:ea typeface="Meiryo UI" panose="020B0604030504040204" pitchFamily="50" charset="-128"/>
                        </a:rPr>
                        <a:t>千棟</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000" b="0" dirty="0" smtClean="0">
                          <a:latin typeface="Meiryo UI" panose="020B0604030504040204" pitchFamily="50" charset="-128"/>
                          <a:ea typeface="Meiryo UI" panose="020B0604030504040204" pitchFamily="50" charset="-128"/>
                        </a:rPr>
                        <a:t>全壊</a:t>
                      </a:r>
                      <a:r>
                        <a:rPr kumimoji="1" lang="en-US" altLang="ja-JP" sz="1000" b="0" dirty="0" smtClean="0">
                          <a:latin typeface="Meiryo UI" panose="020B0604030504040204" pitchFamily="50" charset="-128"/>
                          <a:ea typeface="Meiryo UI" panose="020B0604030504040204" pitchFamily="50" charset="-128"/>
                        </a:rPr>
                        <a:t>275</a:t>
                      </a:r>
                      <a:r>
                        <a:rPr kumimoji="1" lang="ja-JP" altLang="en-US" sz="1000" b="0" dirty="0" smtClean="0">
                          <a:latin typeface="Meiryo UI" panose="020B0604030504040204" pitchFamily="50" charset="-128"/>
                          <a:ea typeface="Meiryo UI" panose="020B0604030504040204" pitchFamily="50" charset="-128"/>
                        </a:rPr>
                        <a:t>千棟</a:t>
                      </a:r>
                      <a:endParaRPr kumimoji="1" lang="en-US" altLang="ja-JP" sz="1000" b="0" dirty="0" smtClean="0">
                        <a:latin typeface="Meiryo UI" panose="020B0604030504040204" pitchFamily="50" charset="-128"/>
                        <a:ea typeface="Meiryo UI" panose="020B0604030504040204" pitchFamily="50" charset="-128"/>
                      </a:endParaRPr>
                    </a:p>
                    <a:p>
                      <a:pPr algn="r"/>
                      <a:r>
                        <a:rPr kumimoji="1" lang="ja-JP" altLang="en-US" sz="1000" b="0" dirty="0" smtClean="0">
                          <a:latin typeface="Meiryo UI" panose="020B0604030504040204" pitchFamily="50" charset="-128"/>
                          <a:ea typeface="Meiryo UI" panose="020B0604030504040204" pitchFamily="50" charset="-128"/>
                        </a:rPr>
                        <a:t>半壊</a:t>
                      </a:r>
                      <a:r>
                        <a:rPr kumimoji="1" lang="en-US" altLang="ja-JP" sz="1000" b="0" dirty="0" smtClean="0">
                          <a:latin typeface="Meiryo UI" panose="020B0604030504040204" pitchFamily="50" charset="-128"/>
                          <a:ea typeface="Meiryo UI" panose="020B0604030504040204" pitchFamily="50" charset="-128"/>
                        </a:rPr>
                        <a:t>244</a:t>
                      </a:r>
                      <a:r>
                        <a:rPr kumimoji="1" lang="ja-JP" altLang="en-US" sz="1000" b="0" dirty="0" smtClean="0">
                          <a:latin typeface="Meiryo UI" panose="020B0604030504040204" pitchFamily="50" charset="-128"/>
                          <a:ea typeface="Meiryo UI" panose="020B0604030504040204" pitchFamily="50" charset="-128"/>
                        </a:rPr>
                        <a:t>千棟</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000" b="0" dirty="0" smtClean="0">
                          <a:latin typeface="Meiryo UI" panose="020B0604030504040204" pitchFamily="50" charset="-128"/>
                          <a:ea typeface="Meiryo UI" panose="020B0604030504040204" pitchFamily="50" charset="-128"/>
                        </a:rPr>
                        <a:t>全壊</a:t>
                      </a:r>
                      <a:r>
                        <a:rPr kumimoji="1" lang="en-US" altLang="ja-JP" sz="1000" b="0" dirty="0" smtClean="0">
                          <a:latin typeface="Meiryo UI" panose="020B0604030504040204" pitchFamily="50" charset="-128"/>
                          <a:ea typeface="Meiryo UI" panose="020B0604030504040204" pitchFamily="50" charset="-128"/>
                        </a:rPr>
                        <a:t>86</a:t>
                      </a:r>
                      <a:r>
                        <a:rPr kumimoji="1" lang="ja-JP" altLang="en-US" sz="1000" b="0" dirty="0" smtClean="0">
                          <a:latin typeface="Meiryo UI" panose="020B0604030504040204" pitchFamily="50" charset="-128"/>
                          <a:ea typeface="Meiryo UI" panose="020B0604030504040204" pitchFamily="50" charset="-128"/>
                        </a:rPr>
                        <a:t>千棟</a:t>
                      </a:r>
                      <a:endParaRPr kumimoji="1" lang="en-US" altLang="ja-JP" sz="1000" b="0" dirty="0" smtClean="0">
                        <a:latin typeface="Meiryo UI" panose="020B0604030504040204" pitchFamily="50" charset="-128"/>
                        <a:ea typeface="Meiryo UI" panose="020B0604030504040204" pitchFamily="50" charset="-128"/>
                      </a:endParaRPr>
                    </a:p>
                    <a:p>
                      <a:pPr algn="r"/>
                      <a:r>
                        <a:rPr kumimoji="1" lang="ja-JP" altLang="en-US" sz="1000" b="0" dirty="0" smtClean="0">
                          <a:latin typeface="Meiryo UI" panose="020B0604030504040204" pitchFamily="50" charset="-128"/>
                          <a:ea typeface="Meiryo UI" panose="020B0604030504040204" pitchFamily="50" charset="-128"/>
                        </a:rPr>
                        <a:t>半壊</a:t>
                      </a:r>
                      <a:r>
                        <a:rPr kumimoji="1" lang="en-US" altLang="ja-JP" sz="1000" b="0" dirty="0" smtClean="0">
                          <a:latin typeface="Meiryo UI" panose="020B0604030504040204" pitchFamily="50" charset="-128"/>
                          <a:ea typeface="Meiryo UI" panose="020B0604030504040204" pitchFamily="50" charset="-128"/>
                        </a:rPr>
                        <a:t>93</a:t>
                      </a:r>
                      <a:r>
                        <a:rPr kumimoji="1" lang="ja-JP" altLang="en-US" sz="1000" b="0" dirty="0" smtClean="0">
                          <a:latin typeface="Meiryo UI" panose="020B0604030504040204" pitchFamily="50" charset="-128"/>
                          <a:ea typeface="Meiryo UI" panose="020B0604030504040204" pitchFamily="50" charset="-128"/>
                        </a:rPr>
                        <a:t>千棟</a:t>
                      </a:r>
                      <a:endParaRPr kumimoji="1" lang="ja-JP" altLang="en-US" sz="1000" b="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r"/>
                      <a:r>
                        <a:rPr kumimoji="1" lang="ja-JP" altLang="en-US" sz="1000" b="0" dirty="0" smtClean="0">
                          <a:latin typeface="Meiryo UI" panose="020B0604030504040204" pitchFamily="50" charset="-128"/>
                          <a:ea typeface="Meiryo UI" panose="020B0604030504040204" pitchFamily="50" charset="-128"/>
                        </a:rPr>
                        <a:t>全壊</a:t>
                      </a:r>
                      <a:r>
                        <a:rPr kumimoji="1" lang="en-US" altLang="ja-JP" sz="1000" b="0" dirty="0" smtClean="0">
                          <a:latin typeface="Meiryo UI" panose="020B0604030504040204" pitchFamily="50" charset="-128"/>
                          <a:ea typeface="Meiryo UI" panose="020B0604030504040204" pitchFamily="50" charset="-128"/>
                        </a:rPr>
                        <a:t>28</a:t>
                      </a:r>
                      <a:r>
                        <a:rPr kumimoji="1" lang="ja-JP" altLang="en-US" sz="1000" b="0" dirty="0" smtClean="0">
                          <a:latin typeface="Meiryo UI" panose="020B0604030504040204" pitchFamily="50" charset="-128"/>
                          <a:ea typeface="Meiryo UI" panose="020B0604030504040204" pitchFamily="50" charset="-128"/>
                        </a:rPr>
                        <a:t>千棟</a:t>
                      </a:r>
                      <a:endParaRPr kumimoji="1" lang="en-US" altLang="ja-JP" sz="1000" b="0" dirty="0" smtClean="0">
                        <a:latin typeface="Meiryo UI" panose="020B0604030504040204" pitchFamily="50" charset="-128"/>
                        <a:ea typeface="Meiryo UI" panose="020B0604030504040204" pitchFamily="50" charset="-128"/>
                      </a:endParaRPr>
                    </a:p>
                    <a:p>
                      <a:pPr algn="r"/>
                      <a:r>
                        <a:rPr kumimoji="1" lang="ja-JP" altLang="en-US" sz="1000" b="0" dirty="0" smtClean="0">
                          <a:latin typeface="Meiryo UI" panose="020B0604030504040204" pitchFamily="50" charset="-128"/>
                          <a:ea typeface="Meiryo UI" panose="020B0604030504040204" pitchFamily="50" charset="-128"/>
                        </a:rPr>
                        <a:t>半壊</a:t>
                      </a:r>
                      <a:r>
                        <a:rPr kumimoji="1" lang="en-US" altLang="ja-JP" sz="1000" b="0" dirty="0" smtClean="0">
                          <a:latin typeface="Meiryo UI" panose="020B0604030504040204" pitchFamily="50" charset="-128"/>
                          <a:ea typeface="Meiryo UI" panose="020B0604030504040204" pitchFamily="50" charset="-128"/>
                        </a:rPr>
                        <a:t>42</a:t>
                      </a:r>
                      <a:r>
                        <a:rPr kumimoji="1" lang="ja-JP" altLang="en-US" sz="1000" b="0" dirty="0" smtClean="0">
                          <a:latin typeface="Meiryo UI" panose="020B0604030504040204" pitchFamily="50" charset="-128"/>
                          <a:ea typeface="Meiryo UI" panose="020B0604030504040204" pitchFamily="50" charset="-128"/>
                        </a:rPr>
                        <a:t>千棟</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kumimoji="1" lang="ja-JP" altLang="en-US" sz="1000" b="0" dirty="0" smtClean="0">
                          <a:latin typeface="Meiryo UI" panose="020B0604030504040204" pitchFamily="50" charset="-128"/>
                          <a:ea typeface="Meiryo UI" panose="020B0604030504040204" pitchFamily="50" charset="-128"/>
                        </a:rPr>
                        <a:t>全壊</a:t>
                      </a:r>
                      <a:r>
                        <a:rPr kumimoji="1" lang="en-US" altLang="ja-JP" sz="1000" b="0" dirty="0" smtClean="0">
                          <a:latin typeface="Meiryo UI" panose="020B0604030504040204" pitchFamily="50" charset="-128"/>
                          <a:ea typeface="Meiryo UI" panose="020B0604030504040204" pitchFamily="50" charset="-128"/>
                        </a:rPr>
                        <a:t>179</a:t>
                      </a:r>
                      <a:r>
                        <a:rPr kumimoji="1" lang="ja-JP" altLang="en-US" sz="1000" b="0" dirty="0" smtClean="0">
                          <a:latin typeface="Meiryo UI" panose="020B0604030504040204" pitchFamily="50" charset="-128"/>
                          <a:ea typeface="Meiryo UI" panose="020B0604030504040204" pitchFamily="50" charset="-128"/>
                        </a:rPr>
                        <a:t>千棟</a:t>
                      </a:r>
                      <a:endParaRPr kumimoji="1" lang="en-US" altLang="ja-JP" sz="1000" b="0" dirty="0" smtClean="0">
                        <a:latin typeface="Meiryo UI" panose="020B0604030504040204" pitchFamily="50" charset="-128"/>
                        <a:ea typeface="Meiryo UI" panose="020B0604030504040204" pitchFamily="50" charset="-128"/>
                      </a:endParaRPr>
                    </a:p>
                    <a:p>
                      <a:pPr algn="r"/>
                      <a:r>
                        <a:rPr kumimoji="1" lang="ja-JP" altLang="en-US" sz="1000" b="0" dirty="0" smtClean="0">
                          <a:latin typeface="Meiryo UI" panose="020B0604030504040204" pitchFamily="50" charset="-128"/>
                          <a:ea typeface="Meiryo UI" panose="020B0604030504040204" pitchFamily="50" charset="-128"/>
                        </a:rPr>
                        <a:t>半壊</a:t>
                      </a:r>
                      <a:r>
                        <a:rPr kumimoji="1" lang="en-US" altLang="ja-JP" sz="1000" b="0" dirty="0" smtClean="0">
                          <a:latin typeface="Meiryo UI" panose="020B0604030504040204" pitchFamily="50" charset="-128"/>
                          <a:ea typeface="Meiryo UI" panose="020B0604030504040204" pitchFamily="50" charset="-128"/>
                        </a:rPr>
                        <a:t>459</a:t>
                      </a:r>
                      <a:r>
                        <a:rPr kumimoji="1" lang="ja-JP" altLang="en-US" sz="1000" b="0" dirty="0" smtClean="0">
                          <a:latin typeface="Meiryo UI" panose="020B0604030504040204" pitchFamily="50" charset="-128"/>
                          <a:ea typeface="Meiryo UI" panose="020B0604030504040204" pitchFamily="50" charset="-128"/>
                        </a:rPr>
                        <a:t>千棟</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60181007"/>
                  </a:ext>
                </a:extLst>
              </a:tr>
              <a:tr h="480410">
                <a:tc gridSpan="2">
                  <a:txBody>
                    <a:bodyPr/>
                    <a:lstStyle/>
                    <a:p>
                      <a:pPr algn="ctr"/>
                      <a:r>
                        <a:rPr kumimoji="1" lang="ja-JP" altLang="en-US" sz="1000" b="0" dirty="0" smtClean="0">
                          <a:latin typeface="Meiryo UI" panose="020B0604030504040204" pitchFamily="50" charset="-128"/>
                          <a:ea typeface="Meiryo UI" panose="020B0604030504040204" pitchFamily="50" charset="-128"/>
                        </a:rPr>
                        <a:t>死傷者数</a:t>
                      </a:r>
                      <a:endParaRPr kumimoji="1" lang="ja-JP" altLang="en-US" sz="1000" b="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r"/>
                      <a:r>
                        <a:rPr kumimoji="1" lang="ja-JP" altLang="en-US" sz="1000" b="0" dirty="0" smtClean="0">
                          <a:latin typeface="Meiryo UI" panose="020B0604030504040204" pitchFamily="50" charset="-128"/>
                          <a:ea typeface="Meiryo UI" panose="020B0604030504040204" pitchFamily="50" charset="-128"/>
                        </a:rPr>
                        <a:t>死者</a:t>
                      </a:r>
                      <a:r>
                        <a:rPr kumimoji="1" lang="en-US" altLang="ja-JP" sz="1000" b="0" dirty="0" smtClean="0">
                          <a:latin typeface="Meiryo UI" panose="020B0604030504040204" pitchFamily="50" charset="-128"/>
                          <a:ea typeface="Meiryo UI" panose="020B0604030504040204" pitchFamily="50" charset="-128"/>
                        </a:rPr>
                        <a:t>13</a:t>
                      </a:r>
                      <a:r>
                        <a:rPr kumimoji="1" lang="ja-JP" altLang="en-US" sz="1000" b="0" dirty="0" smtClean="0">
                          <a:latin typeface="Meiryo UI" panose="020B0604030504040204" pitchFamily="50" charset="-128"/>
                          <a:ea typeface="Meiryo UI" panose="020B0604030504040204" pitchFamily="50" charset="-128"/>
                        </a:rPr>
                        <a:t>千人</a:t>
                      </a:r>
                      <a:endParaRPr kumimoji="1" lang="en-US" altLang="ja-JP" sz="1000" b="0" dirty="0" smtClean="0">
                        <a:latin typeface="Meiryo UI" panose="020B0604030504040204" pitchFamily="50" charset="-128"/>
                        <a:ea typeface="Meiryo UI" panose="020B0604030504040204" pitchFamily="50" charset="-128"/>
                      </a:endParaRPr>
                    </a:p>
                    <a:p>
                      <a:pPr algn="r"/>
                      <a:r>
                        <a:rPr kumimoji="1" lang="ja-JP" altLang="en-US" sz="1000" b="0" dirty="0" smtClean="0">
                          <a:latin typeface="Meiryo UI" panose="020B0604030504040204" pitchFamily="50" charset="-128"/>
                          <a:ea typeface="Meiryo UI" panose="020B0604030504040204" pitchFamily="50" charset="-128"/>
                        </a:rPr>
                        <a:t>負傷者</a:t>
                      </a:r>
                      <a:r>
                        <a:rPr kumimoji="1" lang="en-US" altLang="ja-JP" sz="1000" b="0" dirty="0" smtClean="0">
                          <a:latin typeface="Meiryo UI" panose="020B0604030504040204" pitchFamily="50" charset="-128"/>
                          <a:ea typeface="Meiryo UI" panose="020B0604030504040204" pitchFamily="50" charset="-128"/>
                        </a:rPr>
                        <a:t>149</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000" b="0" dirty="0" smtClean="0">
                          <a:latin typeface="Meiryo UI" panose="020B0604030504040204" pitchFamily="50" charset="-128"/>
                          <a:ea typeface="Meiryo UI" panose="020B0604030504040204" pitchFamily="50" charset="-128"/>
                        </a:rPr>
                        <a:t>死者</a:t>
                      </a:r>
                      <a:r>
                        <a:rPr kumimoji="1" lang="en-US" altLang="ja-JP" sz="1000" b="0" dirty="0" smtClean="0">
                          <a:latin typeface="Meiryo UI" panose="020B0604030504040204" pitchFamily="50" charset="-128"/>
                          <a:ea typeface="Meiryo UI" panose="020B0604030504040204" pitchFamily="50" charset="-128"/>
                        </a:rPr>
                        <a:t>6</a:t>
                      </a:r>
                      <a:r>
                        <a:rPr kumimoji="1" lang="ja-JP" altLang="en-US" sz="1000" b="0" dirty="0" smtClean="0">
                          <a:latin typeface="Meiryo UI" panose="020B0604030504040204" pitchFamily="50" charset="-128"/>
                          <a:ea typeface="Meiryo UI" panose="020B0604030504040204" pitchFamily="50" charset="-128"/>
                        </a:rPr>
                        <a:t>千人</a:t>
                      </a:r>
                      <a:endParaRPr kumimoji="1" lang="en-US" altLang="ja-JP" sz="1000" b="0" dirty="0" smtClean="0">
                        <a:latin typeface="Meiryo UI" panose="020B0604030504040204" pitchFamily="50" charset="-128"/>
                        <a:ea typeface="Meiryo UI" panose="020B0604030504040204" pitchFamily="50" charset="-128"/>
                      </a:endParaRPr>
                    </a:p>
                    <a:p>
                      <a:pPr algn="r"/>
                      <a:r>
                        <a:rPr kumimoji="1" lang="ja-JP" altLang="en-US" sz="1000" b="0" dirty="0" smtClean="0">
                          <a:latin typeface="Meiryo UI" panose="020B0604030504040204" pitchFamily="50" charset="-128"/>
                          <a:ea typeface="Meiryo UI" panose="020B0604030504040204" pitchFamily="50" charset="-128"/>
                        </a:rPr>
                        <a:t>負傷者</a:t>
                      </a:r>
                      <a:r>
                        <a:rPr kumimoji="1" lang="en-US" altLang="ja-JP" sz="1000" b="0" dirty="0" smtClean="0">
                          <a:latin typeface="Meiryo UI" panose="020B0604030504040204" pitchFamily="50" charset="-128"/>
                          <a:ea typeface="Meiryo UI" panose="020B0604030504040204" pitchFamily="50" charset="-128"/>
                        </a:rPr>
                        <a:t>91</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000" b="0" dirty="0" smtClean="0">
                          <a:latin typeface="Meiryo UI" panose="020B0604030504040204" pitchFamily="50" charset="-128"/>
                          <a:ea typeface="Meiryo UI" panose="020B0604030504040204" pitchFamily="50" charset="-128"/>
                        </a:rPr>
                        <a:t>死者</a:t>
                      </a:r>
                      <a:r>
                        <a:rPr kumimoji="1" lang="en-US" altLang="ja-JP" sz="1000" b="0" dirty="0" smtClean="0">
                          <a:latin typeface="Meiryo UI" panose="020B0604030504040204" pitchFamily="50" charset="-128"/>
                          <a:ea typeface="Meiryo UI" panose="020B0604030504040204" pitchFamily="50" charset="-128"/>
                        </a:rPr>
                        <a:t>10</a:t>
                      </a:r>
                      <a:r>
                        <a:rPr kumimoji="1" lang="ja-JP" altLang="en-US" sz="1000" b="0" dirty="0" smtClean="0">
                          <a:latin typeface="Meiryo UI" panose="020B0604030504040204" pitchFamily="50" charset="-128"/>
                          <a:ea typeface="Meiryo UI" panose="020B0604030504040204" pitchFamily="50" charset="-128"/>
                        </a:rPr>
                        <a:t>千人</a:t>
                      </a:r>
                      <a:endParaRPr kumimoji="1" lang="en-US" altLang="ja-JP" sz="1000" b="0" dirty="0" smtClean="0">
                        <a:latin typeface="Meiryo UI" panose="020B0604030504040204" pitchFamily="50" charset="-128"/>
                        <a:ea typeface="Meiryo UI" panose="020B0604030504040204" pitchFamily="50" charset="-128"/>
                      </a:endParaRPr>
                    </a:p>
                    <a:p>
                      <a:pPr algn="r"/>
                      <a:r>
                        <a:rPr kumimoji="1" lang="ja-JP" altLang="en-US" sz="1000" b="0" dirty="0" smtClean="0">
                          <a:latin typeface="Meiryo UI" panose="020B0604030504040204" pitchFamily="50" charset="-128"/>
                          <a:ea typeface="Meiryo UI" panose="020B0604030504040204" pitchFamily="50" charset="-128"/>
                        </a:rPr>
                        <a:t>負傷者</a:t>
                      </a:r>
                      <a:r>
                        <a:rPr kumimoji="1" lang="en-US" altLang="ja-JP" sz="1000" b="0" dirty="0" smtClean="0">
                          <a:latin typeface="Meiryo UI" panose="020B0604030504040204" pitchFamily="50" charset="-128"/>
                          <a:ea typeface="Meiryo UI" panose="020B0604030504040204" pitchFamily="50" charset="-128"/>
                        </a:rPr>
                        <a:t>101</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r"/>
                      <a:r>
                        <a:rPr kumimoji="1" lang="ja-JP" altLang="en-US" sz="1000" b="0" dirty="0" smtClean="0">
                          <a:latin typeface="Meiryo UI" panose="020B0604030504040204" pitchFamily="50" charset="-128"/>
                          <a:ea typeface="Meiryo UI" panose="020B0604030504040204" pitchFamily="50" charset="-128"/>
                        </a:rPr>
                        <a:t>死者</a:t>
                      </a:r>
                      <a:r>
                        <a:rPr kumimoji="1" lang="en-US" altLang="ja-JP" sz="1000" b="0" dirty="0" smtClean="0">
                          <a:latin typeface="Meiryo UI" panose="020B0604030504040204" pitchFamily="50" charset="-128"/>
                          <a:ea typeface="Meiryo UI" panose="020B0604030504040204" pitchFamily="50" charset="-128"/>
                        </a:rPr>
                        <a:t>3</a:t>
                      </a:r>
                      <a:r>
                        <a:rPr kumimoji="1" lang="ja-JP" altLang="en-US" sz="1000" b="0" dirty="0" smtClean="0">
                          <a:latin typeface="Meiryo UI" panose="020B0604030504040204" pitchFamily="50" charset="-128"/>
                          <a:ea typeface="Meiryo UI" panose="020B0604030504040204" pitchFamily="50" charset="-128"/>
                        </a:rPr>
                        <a:t>千人</a:t>
                      </a:r>
                      <a:endParaRPr kumimoji="1" lang="en-US" altLang="ja-JP" sz="1000" b="0" dirty="0" smtClean="0">
                        <a:latin typeface="Meiryo UI" panose="020B0604030504040204" pitchFamily="50" charset="-128"/>
                        <a:ea typeface="Meiryo UI" panose="020B0604030504040204" pitchFamily="50" charset="-128"/>
                      </a:endParaRPr>
                    </a:p>
                    <a:p>
                      <a:pPr algn="r"/>
                      <a:r>
                        <a:rPr kumimoji="1" lang="ja-JP" altLang="en-US" sz="1000" b="0" dirty="0" smtClean="0">
                          <a:latin typeface="Meiryo UI" panose="020B0604030504040204" pitchFamily="50" charset="-128"/>
                          <a:ea typeface="Meiryo UI" panose="020B0604030504040204" pitchFamily="50" charset="-128"/>
                        </a:rPr>
                        <a:t>負傷者</a:t>
                      </a:r>
                      <a:r>
                        <a:rPr kumimoji="1" lang="en-US" altLang="ja-JP" sz="1000" b="0" dirty="0" smtClean="0">
                          <a:latin typeface="Meiryo UI" panose="020B0604030504040204" pitchFamily="50" charset="-128"/>
                          <a:ea typeface="Meiryo UI" panose="020B0604030504040204" pitchFamily="50" charset="-128"/>
                        </a:rPr>
                        <a:t>46</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r"/>
                      <a:r>
                        <a:rPr kumimoji="1" lang="ja-JP" altLang="en-US" sz="1000" b="0" dirty="0" smtClean="0">
                          <a:latin typeface="Meiryo UI" panose="020B0604030504040204" pitchFamily="50" charset="-128"/>
                          <a:ea typeface="Meiryo UI" panose="020B0604030504040204" pitchFamily="50" charset="-128"/>
                        </a:rPr>
                        <a:t>死者</a:t>
                      </a:r>
                      <a:r>
                        <a:rPr kumimoji="1" lang="en-US" altLang="ja-JP" sz="1000" b="0" dirty="0" smtClean="0">
                          <a:latin typeface="Meiryo UI" panose="020B0604030504040204" pitchFamily="50" charset="-128"/>
                          <a:ea typeface="Meiryo UI" panose="020B0604030504040204" pitchFamily="50" charset="-128"/>
                        </a:rPr>
                        <a:t>0.3</a:t>
                      </a:r>
                      <a:r>
                        <a:rPr kumimoji="1" lang="ja-JP" altLang="en-US" sz="1000" b="0" dirty="0" smtClean="0">
                          <a:latin typeface="Meiryo UI" panose="020B0604030504040204" pitchFamily="50" charset="-128"/>
                          <a:ea typeface="Meiryo UI" panose="020B0604030504040204" pitchFamily="50" charset="-128"/>
                        </a:rPr>
                        <a:t>千人</a:t>
                      </a:r>
                      <a:endParaRPr kumimoji="1" lang="en-US" altLang="ja-JP" sz="1000" b="0" dirty="0" smtClean="0">
                        <a:latin typeface="Meiryo UI" panose="020B0604030504040204" pitchFamily="50" charset="-128"/>
                        <a:ea typeface="Meiryo UI" panose="020B0604030504040204" pitchFamily="50" charset="-128"/>
                      </a:endParaRPr>
                    </a:p>
                    <a:p>
                      <a:pPr algn="r"/>
                      <a:r>
                        <a:rPr kumimoji="1" lang="ja-JP" altLang="en-US" sz="1000" b="0" dirty="0" smtClean="0">
                          <a:latin typeface="Meiryo UI" panose="020B0604030504040204" pitchFamily="50" charset="-128"/>
                          <a:ea typeface="Meiryo UI" panose="020B0604030504040204" pitchFamily="50" charset="-128"/>
                        </a:rPr>
                        <a:t>負傷者</a:t>
                      </a:r>
                      <a:r>
                        <a:rPr kumimoji="1" lang="en-US" altLang="ja-JP" sz="1000" b="0" dirty="0" smtClean="0">
                          <a:latin typeface="Meiryo UI" panose="020B0604030504040204" pitchFamily="50" charset="-128"/>
                          <a:ea typeface="Meiryo UI" panose="020B0604030504040204" pitchFamily="50" charset="-128"/>
                        </a:rPr>
                        <a:t>16</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kumimoji="1" lang="ja-JP" altLang="en-US" sz="1000" b="0" dirty="0" smtClean="0">
                          <a:latin typeface="Meiryo UI" panose="020B0604030504040204" pitchFamily="50" charset="-128"/>
                          <a:ea typeface="Meiryo UI" panose="020B0604030504040204" pitchFamily="50" charset="-128"/>
                        </a:rPr>
                        <a:t>死者</a:t>
                      </a:r>
                      <a:r>
                        <a:rPr kumimoji="1" lang="en-US" altLang="ja-JP" sz="1000" b="0" dirty="0" smtClean="0">
                          <a:latin typeface="Meiryo UI" panose="020B0604030504040204" pitchFamily="50" charset="-128"/>
                          <a:ea typeface="Meiryo UI" panose="020B0604030504040204" pitchFamily="50" charset="-128"/>
                        </a:rPr>
                        <a:t>134</a:t>
                      </a:r>
                      <a:r>
                        <a:rPr kumimoji="1" lang="ja-JP" altLang="en-US" sz="1000" b="0" dirty="0" smtClean="0">
                          <a:latin typeface="Meiryo UI" panose="020B0604030504040204" pitchFamily="50" charset="-128"/>
                          <a:ea typeface="Meiryo UI" panose="020B0604030504040204" pitchFamily="50" charset="-128"/>
                        </a:rPr>
                        <a:t>千人</a:t>
                      </a:r>
                      <a:endParaRPr kumimoji="1" lang="en-US" altLang="ja-JP" sz="1000" b="0" dirty="0" smtClean="0">
                        <a:latin typeface="Meiryo UI" panose="020B0604030504040204" pitchFamily="50" charset="-128"/>
                        <a:ea typeface="Meiryo UI" panose="020B0604030504040204" pitchFamily="50" charset="-128"/>
                      </a:endParaRPr>
                    </a:p>
                    <a:p>
                      <a:pPr algn="r"/>
                      <a:r>
                        <a:rPr kumimoji="1" lang="ja-JP" altLang="en-US" sz="1000" b="0" dirty="0" smtClean="0">
                          <a:latin typeface="Meiryo UI" panose="020B0604030504040204" pitchFamily="50" charset="-128"/>
                          <a:ea typeface="Meiryo UI" panose="020B0604030504040204" pitchFamily="50" charset="-128"/>
                        </a:rPr>
                        <a:t>負傷者</a:t>
                      </a:r>
                      <a:r>
                        <a:rPr kumimoji="1" lang="en-US" altLang="ja-JP" sz="1000" b="0" dirty="0" smtClean="0">
                          <a:latin typeface="Meiryo UI" panose="020B0604030504040204" pitchFamily="50" charset="-128"/>
                          <a:ea typeface="Meiryo UI" panose="020B0604030504040204" pitchFamily="50" charset="-128"/>
                        </a:rPr>
                        <a:t>91</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72630396"/>
                  </a:ext>
                </a:extLst>
              </a:tr>
              <a:tr h="295637">
                <a:tc gridSpan="2">
                  <a:txBody>
                    <a:bodyPr/>
                    <a:lstStyle/>
                    <a:p>
                      <a:pPr algn="ctr"/>
                      <a:r>
                        <a:rPr kumimoji="1" lang="ja-JP" altLang="en-US" sz="1000" b="0" dirty="0" smtClean="0">
                          <a:latin typeface="Meiryo UI" panose="020B0604030504040204" pitchFamily="50" charset="-128"/>
                          <a:ea typeface="Meiryo UI" panose="020B0604030504040204" pitchFamily="50" charset="-128"/>
                        </a:rPr>
                        <a:t>罹災者数</a:t>
                      </a:r>
                      <a:endParaRPr kumimoji="1" lang="ja-JP" altLang="en-US" sz="1000" b="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r"/>
                      <a:r>
                        <a:rPr kumimoji="1" lang="en-US" altLang="ja-JP" sz="1000" b="0" dirty="0" smtClean="0">
                          <a:latin typeface="Meiryo UI" panose="020B0604030504040204" pitchFamily="50" charset="-128"/>
                          <a:ea typeface="Meiryo UI" panose="020B0604030504040204" pitchFamily="50" charset="-128"/>
                        </a:rPr>
                        <a:t>2,663</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1,515</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1,900</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743</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230</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000" b="0" dirty="0" smtClean="0">
                          <a:latin typeface="Meiryo UI" panose="020B0604030504040204" pitchFamily="50" charset="-128"/>
                          <a:ea typeface="Meiryo UI" panose="020B0604030504040204" pitchFamily="50" charset="-128"/>
                        </a:rPr>
                        <a:t>－</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17154749"/>
                  </a:ext>
                </a:extLst>
              </a:tr>
              <a:tr h="295637">
                <a:tc gridSpan="2">
                  <a:txBody>
                    <a:bodyPr/>
                    <a:lstStyle/>
                    <a:p>
                      <a:pPr algn="ctr"/>
                      <a:r>
                        <a:rPr kumimoji="1" lang="ja-JP" altLang="en-US" sz="1000" b="0" dirty="0" smtClean="0">
                          <a:latin typeface="Meiryo UI" panose="020B0604030504040204" pitchFamily="50" charset="-128"/>
                          <a:ea typeface="Meiryo UI" panose="020B0604030504040204" pitchFamily="50" charset="-128"/>
                        </a:rPr>
                        <a:t>避難所生活者数</a:t>
                      </a:r>
                      <a:endParaRPr kumimoji="1" lang="ja-JP" altLang="en-US" sz="1000" b="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r"/>
                      <a:r>
                        <a:rPr kumimoji="1" lang="en-US" altLang="ja-JP" sz="1000" b="0" dirty="0" smtClean="0">
                          <a:latin typeface="Meiryo UI" panose="020B0604030504040204" pitchFamily="50" charset="-128"/>
                          <a:ea typeface="Meiryo UI" panose="020B0604030504040204" pitchFamily="50" charset="-128"/>
                        </a:rPr>
                        <a:t>814</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454</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569</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217</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67</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1,915</a:t>
                      </a:r>
                      <a:r>
                        <a:rPr kumimoji="1" lang="ja-JP" altLang="en-US" sz="1000" b="0" dirty="0" smtClean="0">
                          <a:latin typeface="Meiryo UI" panose="020B0604030504040204" pitchFamily="50" charset="-128"/>
                          <a:ea typeface="Meiryo UI" panose="020B0604030504040204" pitchFamily="50" charset="-128"/>
                        </a:rPr>
                        <a:t>千人</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28732806"/>
                  </a:ext>
                </a:extLst>
              </a:tr>
              <a:tr h="295637">
                <a:tc rowSpan="4">
                  <a:txBody>
                    <a:bodyPr/>
                    <a:lstStyle/>
                    <a:p>
                      <a:pPr algn="ctr"/>
                      <a:r>
                        <a:rPr kumimoji="1" lang="ja-JP" altLang="en-US" sz="1000" b="0" dirty="0" smtClean="0">
                          <a:latin typeface="Meiryo UI" panose="020B0604030504040204" pitchFamily="50" charset="-128"/>
                          <a:ea typeface="Meiryo UI" panose="020B0604030504040204" pitchFamily="50" charset="-128"/>
                        </a:rPr>
                        <a:t>ライフライン</a:t>
                      </a:r>
                      <a:endParaRPr kumimoji="1" lang="ja-JP" altLang="en-US" sz="1000" b="0" dirty="0">
                        <a:latin typeface="Meiryo UI" panose="020B0604030504040204" pitchFamily="50" charset="-128"/>
                        <a:ea typeface="Meiryo UI" panose="020B0604030504040204" pitchFamily="50" charset="-128"/>
                      </a:endParaRPr>
                    </a:p>
                  </a:txBody>
                  <a:tcPr vert="eaVert"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000" b="0" dirty="0" smtClean="0">
                          <a:latin typeface="Meiryo UI" panose="020B0604030504040204" pitchFamily="50" charset="-128"/>
                          <a:ea typeface="Meiryo UI" panose="020B0604030504040204" pitchFamily="50" charset="-128"/>
                        </a:rPr>
                        <a:t>停電</a:t>
                      </a:r>
                      <a:endParaRPr kumimoji="1" lang="ja-JP" altLang="en-US" sz="1000" b="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200</a:t>
                      </a:r>
                      <a:r>
                        <a:rPr kumimoji="1" lang="ja-JP" altLang="en-US" sz="1000" b="0" dirty="0" smtClean="0">
                          <a:latin typeface="Meiryo UI" panose="020B0604030504040204" pitchFamily="50" charset="-128"/>
                          <a:ea typeface="Meiryo UI" panose="020B0604030504040204" pitchFamily="50" charset="-128"/>
                        </a:rPr>
                        <a:t>万軒</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60</a:t>
                      </a:r>
                      <a:r>
                        <a:rPr kumimoji="1" lang="ja-JP" altLang="en-US" sz="1000" b="0" dirty="0" smtClean="0">
                          <a:latin typeface="Meiryo UI" panose="020B0604030504040204" pitchFamily="50" charset="-128"/>
                          <a:ea typeface="Meiryo UI" panose="020B0604030504040204" pitchFamily="50" charset="-128"/>
                        </a:rPr>
                        <a:t>万軒</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89</a:t>
                      </a:r>
                      <a:r>
                        <a:rPr kumimoji="1" lang="ja-JP" altLang="en-US" sz="1000" b="0" dirty="0" smtClean="0">
                          <a:latin typeface="Meiryo UI" panose="020B0604030504040204" pitchFamily="50" charset="-128"/>
                          <a:ea typeface="Meiryo UI" panose="020B0604030504040204" pitchFamily="50" charset="-128"/>
                        </a:rPr>
                        <a:t>万軒</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41</a:t>
                      </a:r>
                      <a:r>
                        <a:rPr kumimoji="1" lang="ja-JP" altLang="en-US" sz="1000" b="0" dirty="0" smtClean="0">
                          <a:latin typeface="Meiryo UI" panose="020B0604030504040204" pitchFamily="50" charset="-128"/>
                          <a:ea typeface="Meiryo UI" panose="020B0604030504040204" pitchFamily="50" charset="-128"/>
                        </a:rPr>
                        <a:t>万軒</a:t>
                      </a:r>
                      <a:endParaRPr kumimoji="1" lang="ja-JP" altLang="en-US" sz="1000" b="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15</a:t>
                      </a:r>
                      <a:r>
                        <a:rPr kumimoji="1" lang="ja-JP" altLang="en-US" sz="1000" b="0" dirty="0" smtClean="0">
                          <a:latin typeface="Meiryo UI" panose="020B0604030504040204" pitchFamily="50" charset="-128"/>
                          <a:ea typeface="Meiryo UI" panose="020B0604030504040204" pitchFamily="50" charset="-128"/>
                        </a:rPr>
                        <a:t>万軒</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234</a:t>
                      </a:r>
                      <a:r>
                        <a:rPr kumimoji="1" lang="ja-JP" altLang="en-US" sz="1000" b="0" dirty="0" smtClean="0">
                          <a:latin typeface="Meiryo UI" panose="020B0604030504040204" pitchFamily="50" charset="-128"/>
                          <a:ea typeface="Meiryo UI" panose="020B0604030504040204" pitchFamily="50" charset="-128"/>
                        </a:rPr>
                        <a:t>万軒</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58662514"/>
                  </a:ext>
                </a:extLst>
              </a:tr>
              <a:tr h="295637">
                <a:tc vMerge="1">
                  <a:txBody>
                    <a:bodyPr/>
                    <a:lstStyle/>
                    <a:p>
                      <a:endParaRPr kumimoji="1" lang="ja-JP" altLang="en-US" sz="1000" b="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000" b="0" dirty="0" smtClean="0">
                          <a:latin typeface="Meiryo UI" panose="020B0604030504040204" pitchFamily="50" charset="-128"/>
                          <a:ea typeface="Meiryo UI" panose="020B0604030504040204" pitchFamily="50" charset="-128"/>
                        </a:rPr>
                        <a:t>ガス供給停止</a:t>
                      </a:r>
                      <a:endParaRPr kumimoji="1" lang="ja-JP" altLang="en-US" sz="1000" b="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293</a:t>
                      </a:r>
                      <a:r>
                        <a:rPr kumimoji="1" lang="ja-JP" altLang="en-US" sz="1000" b="0" dirty="0" smtClean="0">
                          <a:latin typeface="Meiryo UI" panose="020B0604030504040204" pitchFamily="50" charset="-128"/>
                          <a:ea typeface="Meiryo UI" panose="020B0604030504040204" pitchFamily="50" charset="-128"/>
                        </a:rPr>
                        <a:t>万戸</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128</a:t>
                      </a:r>
                      <a:r>
                        <a:rPr kumimoji="1" lang="ja-JP" altLang="en-US" sz="1000" b="0" dirty="0" smtClean="0">
                          <a:latin typeface="Meiryo UI" panose="020B0604030504040204" pitchFamily="50" charset="-128"/>
                          <a:ea typeface="Meiryo UI" panose="020B0604030504040204" pitchFamily="50" charset="-128"/>
                        </a:rPr>
                        <a:t>万戸</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142</a:t>
                      </a:r>
                      <a:r>
                        <a:rPr kumimoji="1" lang="ja-JP" altLang="en-US" sz="1000" b="0" dirty="0" smtClean="0">
                          <a:latin typeface="Meiryo UI" panose="020B0604030504040204" pitchFamily="50" charset="-128"/>
                          <a:ea typeface="Meiryo UI" panose="020B0604030504040204" pitchFamily="50" charset="-128"/>
                        </a:rPr>
                        <a:t>万戸</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64</a:t>
                      </a:r>
                      <a:r>
                        <a:rPr kumimoji="1" lang="ja-JP" altLang="en-US" sz="1000" b="0" dirty="0" smtClean="0">
                          <a:latin typeface="Meiryo UI" panose="020B0604030504040204" pitchFamily="50" charset="-128"/>
                          <a:ea typeface="Meiryo UI" panose="020B0604030504040204" pitchFamily="50" charset="-128"/>
                        </a:rPr>
                        <a:t>万戸</a:t>
                      </a:r>
                      <a:endParaRPr kumimoji="1" lang="ja-JP" altLang="en-US" sz="1000" b="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8</a:t>
                      </a:r>
                      <a:r>
                        <a:rPr kumimoji="1" lang="ja-JP" altLang="en-US" sz="1000" b="0" dirty="0" smtClean="0">
                          <a:latin typeface="Meiryo UI" panose="020B0604030504040204" pitchFamily="50" charset="-128"/>
                          <a:ea typeface="Meiryo UI" panose="020B0604030504040204" pitchFamily="50" charset="-128"/>
                        </a:rPr>
                        <a:t>万戸</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115</a:t>
                      </a:r>
                      <a:r>
                        <a:rPr kumimoji="1" lang="ja-JP" altLang="en-US" sz="1000" b="0" dirty="0" smtClean="0">
                          <a:latin typeface="Meiryo UI" panose="020B0604030504040204" pitchFamily="50" charset="-128"/>
                          <a:ea typeface="Meiryo UI" panose="020B0604030504040204" pitchFamily="50" charset="-128"/>
                        </a:rPr>
                        <a:t>万戸</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34085548"/>
                  </a:ext>
                </a:extLst>
              </a:tr>
              <a:tr h="295637">
                <a:tc vMerge="1">
                  <a:txBody>
                    <a:bodyPr/>
                    <a:lstStyle/>
                    <a:p>
                      <a:endParaRPr kumimoji="1" lang="ja-JP" altLang="en-US" sz="1000" b="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000" b="0" dirty="0" smtClean="0">
                          <a:latin typeface="Meiryo UI" panose="020B0604030504040204" pitchFamily="50" charset="-128"/>
                          <a:ea typeface="Meiryo UI" panose="020B0604030504040204" pitchFamily="50" charset="-128"/>
                        </a:rPr>
                        <a:t>電話不通</a:t>
                      </a:r>
                      <a:endParaRPr kumimoji="1" lang="ja-JP" altLang="en-US" sz="1000" b="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91</a:t>
                      </a:r>
                      <a:r>
                        <a:rPr kumimoji="1" lang="ja-JP" altLang="en-US" sz="1000" b="0" dirty="0" smtClean="0">
                          <a:latin typeface="Meiryo UI" panose="020B0604030504040204" pitchFamily="50" charset="-128"/>
                          <a:ea typeface="Meiryo UI" panose="020B0604030504040204" pitchFamily="50" charset="-128"/>
                        </a:rPr>
                        <a:t>万加入者</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42</a:t>
                      </a:r>
                      <a:r>
                        <a:rPr kumimoji="1" lang="ja-JP" altLang="en-US" sz="1000" b="0" dirty="0" smtClean="0">
                          <a:latin typeface="Meiryo UI" panose="020B0604030504040204" pitchFamily="50" charset="-128"/>
                          <a:ea typeface="Meiryo UI" panose="020B0604030504040204" pitchFamily="50" charset="-128"/>
                        </a:rPr>
                        <a:t>万加入者</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45</a:t>
                      </a:r>
                      <a:r>
                        <a:rPr kumimoji="1" lang="ja-JP" altLang="en-US" sz="1000" b="0" dirty="0" smtClean="0">
                          <a:latin typeface="Meiryo UI" panose="020B0604030504040204" pitchFamily="50" charset="-128"/>
                          <a:ea typeface="Meiryo UI" panose="020B0604030504040204" pitchFamily="50" charset="-128"/>
                        </a:rPr>
                        <a:t>万加入者</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17</a:t>
                      </a:r>
                      <a:r>
                        <a:rPr kumimoji="1" lang="ja-JP" altLang="en-US" sz="1000" b="0" dirty="0" smtClean="0">
                          <a:latin typeface="Meiryo UI" panose="020B0604030504040204" pitchFamily="50" charset="-128"/>
                          <a:ea typeface="Meiryo UI" panose="020B0604030504040204" pitchFamily="50" charset="-128"/>
                        </a:rPr>
                        <a:t>万加入者</a:t>
                      </a:r>
                      <a:endParaRPr kumimoji="1" lang="ja-JP" altLang="en-US" sz="1000" b="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8</a:t>
                      </a:r>
                      <a:r>
                        <a:rPr kumimoji="1" lang="ja-JP" altLang="en-US" sz="1000" b="0" dirty="0" smtClean="0">
                          <a:latin typeface="Meiryo UI" panose="020B0604030504040204" pitchFamily="50" charset="-128"/>
                          <a:ea typeface="Meiryo UI" panose="020B0604030504040204" pitchFamily="50" charset="-128"/>
                        </a:rPr>
                        <a:t>万加入者</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142</a:t>
                      </a:r>
                      <a:r>
                        <a:rPr kumimoji="1" lang="ja-JP" altLang="en-US" sz="1000" b="0" dirty="0" smtClean="0">
                          <a:latin typeface="Meiryo UI" panose="020B0604030504040204" pitchFamily="50" charset="-128"/>
                          <a:ea typeface="Meiryo UI" panose="020B0604030504040204" pitchFamily="50" charset="-128"/>
                        </a:rPr>
                        <a:t>万件</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05505463"/>
                  </a:ext>
                </a:extLst>
              </a:tr>
              <a:tr h="295637">
                <a:tc vMerge="1">
                  <a:txBody>
                    <a:bodyPr/>
                    <a:lstStyle/>
                    <a:p>
                      <a:endParaRPr kumimoji="1" lang="ja-JP" altLang="en-US" sz="1000" b="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000" b="0" dirty="0" smtClean="0">
                          <a:latin typeface="Meiryo UI" panose="020B0604030504040204" pitchFamily="50" charset="-128"/>
                          <a:ea typeface="Meiryo UI" panose="020B0604030504040204" pitchFamily="50" charset="-128"/>
                        </a:rPr>
                        <a:t>水道断水</a:t>
                      </a:r>
                      <a:endParaRPr kumimoji="1" lang="ja-JP" altLang="en-US" sz="1000" b="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545</a:t>
                      </a:r>
                      <a:r>
                        <a:rPr kumimoji="1" lang="ja-JP" altLang="en-US" sz="1000" b="0" dirty="0" smtClean="0">
                          <a:latin typeface="Meiryo UI" panose="020B0604030504040204" pitchFamily="50" charset="-128"/>
                          <a:ea typeface="Meiryo UI" panose="020B0604030504040204" pitchFamily="50" charset="-128"/>
                        </a:rPr>
                        <a:t>万人</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372</a:t>
                      </a:r>
                      <a:r>
                        <a:rPr kumimoji="1" lang="ja-JP" altLang="en-US" sz="1000" b="0" dirty="0" smtClean="0">
                          <a:latin typeface="Meiryo UI" panose="020B0604030504040204" pitchFamily="50" charset="-128"/>
                          <a:ea typeface="Meiryo UI" panose="020B0604030504040204" pitchFamily="50" charset="-128"/>
                        </a:rPr>
                        <a:t>万人</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490</a:t>
                      </a:r>
                      <a:r>
                        <a:rPr kumimoji="1" lang="ja-JP" altLang="en-US" sz="1000" b="0" dirty="0" smtClean="0">
                          <a:latin typeface="Meiryo UI" panose="020B0604030504040204" pitchFamily="50" charset="-128"/>
                          <a:ea typeface="Meiryo UI" panose="020B0604030504040204" pitchFamily="50" charset="-128"/>
                        </a:rPr>
                        <a:t>万人</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230</a:t>
                      </a:r>
                      <a:r>
                        <a:rPr kumimoji="1" lang="ja-JP" altLang="en-US" sz="1000" b="0" dirty="0" smtClean="0">
                          <a:latin typeface="Meiryo UI" panose="020B0604030504040204" pitchFamily="50" charset="-128"/>
                          <a:ea typeface="Meiryo UI" panose="020B0604030504040204" pitchFamily="50" charset="-128"/>
                        </a:rPr>
                        <a:t>万人</a:t>
                      </a:r>
                      <a:endParaRPr kumimoji="1" lang="ja-JP" altLang="en-US" sz="1000" b="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111</a:t>
                      </a:r>
                      <a:r>
                        <a:rPr kumimoji="1" lang="ja-JP" altLang="en-US" sz="1000" b="0" dirty="0" smtClean="0">
                          <a:latin typeface="Meiryo UI" panose="020B0604030504040204" pitchFamily="50" charset="-128"/>
                          <a:ea typeface="Meiryo UI" panose="020B0604030504040204" pitchFamily="50" charset="-128"/>
                        </a:rPr>
                        <a:t>万人</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832</a:t>
                      </a:r>
                      <a:r>
                        <a:rPr kumimoji="1" lang="ja-JP" altLang="en-US" sz="1000" b="0" dirty="0" smtClean="0">
                          <a:latin typeface="Meiryo UI" panose="020B0604030504040204" pitchFamily="50" charset="-128"/>
                          <a:ea typeface="Meiryo UI" panose="020B0604030504040204" pitchFamily="50" charset="-128"/>
                        </a:rPr>
                        <a:t>万人</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72245180"/>
                  </a:ext>
                </a:extLst>
              </a:tr>
              <a:tr h="295637">
                <a:tc gridSpan="2">
                  <a:txBody>
                    <a:bodyPr/>
                    <a:lstStyle/>
                    <a:p>
                      <a:pPr algn="ctr"/>
                      <a:r>
                        <a:rPr kumimoji="1" lang="ja-JP" altLang="en-US" sz="1000" b="0" dirty="0" smtClean="0">
                          <a:latin typeface="Meiryo UI" panose="020B0604030504040204" pitchFamily="50" charset="-128"/>
                          <a:ea typeface="Meiryo UI" panose="020B0604030504040204" pitchFamily="50" charset="-128"/>
                        </a:rPr>
                        <a:t>経済被害</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kumimoji="1" lang="ja-JP" altLang="en-US" sz="1000" b="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19.6</a:t>
                      </a:r>
                      <a:r>
                        <a:rPr kumimoji="1" lang="ja-JP" altLang="en-US" sz="1000" b="0" dirty="0" smtClean="0">
                          <a:latin typeface="Meiryo UI" panose="020B0604030504040204" pitchFamily="50" charset="-128"/>
                          <a:ea typeface="Meiryo UI" panose="020B0604030504040204" pitchFamily="50" charset="-128"/>
                        </a:rPr>
                        <a:t>兆円</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12.1</a:t>
                      </a:r>
                      <a:r>
                        <a:rPr kumimoji="1" lang="ja-JP" altLang="en-US" sz="1000" b="0" dirty="0" smtClean="0">
                          <a:latin typeface="Meiryo UI" panose="020B0604030504040204" pitchFamily="50" charset="-128"/>
                          <a:ea typeface="Meiryo UI" panose="020B0604030504040204" pitchFamily="50" charset="-128"/>
                        </a:rPr>
                        <a:t>兆円</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12.4</a:t>
                      </a:r>
                      <a:r>
                        <a:rPr kumimoji="1" lang="ja-JP" altLang="en-US" sz="1000" b="0" dirty="0" smtClean="0">
                          <a:latin typeface="Meiryo UI" panose="020B0604030504040204" pitchFamily="50" charset="-128"/>
                          <a:ea typeface="Meiryo UI" panose="020B0604030504040204" pitchFamily="50" charset="-128"/>
                        </a:rPr>
                        <a:t>兆円</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4.5</a:t>
                      </a:r>
                      <a:r>
                        <a:rPr kumimoji="1" lang="ja-JP" altLang="en-US" sz="1000" b="0" dirty="0" smtClean="0">
                          <a:latin typeface="Meiryo UI" panose="020B0604030504040204" pitchFamily="50" charset="-128"/>
                          <a:ea typeface="Meiryo UI" panose="020B0604030504040204" pitchFamily="50" charset="-128"/>
                        </a:rPr>
                        <a:t>兆円</a:t>
                      </a:r>
                      <a:endParaRPr kumimoji="1" lang="ja-JP" altLang="en-US" sz="1000" b="0" dirty="0">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2.5</a:t>
                      </a:r>
                      <a:r>
                        <a:rPr kumimoji="1" lang="ja-JP" altLang="en-US" sz="1000" b="0" dirty="0" smtClean="0">
                          <a:latin typeface="Meiryo UI" panose="020B0604030504040204" pitchFamily="50" charset="-128"/>
                          <a:ea typeface="Meiryo UI" panose="020B0604030504040204" pitchFamily="50" charset="-128"/>
                        </a:rPr>
                        <a:t>兆円</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kumimoji="1" lang="en-US" altLang="ja-JP" sz="1000" b="0" dirty="0" smtClean="0">
                          <a:latin typeface="Meiryo UI" panose="020B0604030504040204" pitchFamily="50" charset="-128"/>
                          <a:ea typeface="Meiryo UI" panose="020B0604030504040204" pitchFamily="50" charset="-128"/>
                        </a:rPr>
                        <a:t>28.8</a:t>
                      </a:r>
                      <a:r>
                        <a:rPr kumimoji="1" lang="ja-JP" altLang="en-US" sz="1000" b="0" dirty="0" smtClean="0">
                          <a:latin typeface="Meiryo UI" panose="020B0604030504040204" pitchFamily="50" charset="-128"/>
                          <a:ea typeface="Meiryo UI" panose="020B0604030504040204" pitchFamily="50" charset="-128"/>
                        </a:rPr>
                        <a:t>兆円</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44437946"/>
                  </a:ext>
                </a:extLst>
              </a:tr>
              <a:tr h="295637">
                <a:tc gridSpan="2">
                  <a:txBody>
                    <a:bodyPr/>
                    <a:lstStyle/>
                    <a:p>
                      <a:pPr algn="ctr"/>
                      <a:r>
                        <a:rPr kumimoji="1" lang="ja-JP" altLang="en-US" sz="1000" b="0" dirty="0" smtClean="0">
                          <a:latin typeface="Meiryo UI" panose="020B0604030504040204" pitchFamily="50" charset="-128"/>
                          <a:ea typeface="Meiryo UI" panose="020B0604030504040204" pitchFamily="50" charset="-128"/>
                        </a:rPr>
                        <a:t>時期</a:t>
                      </a:r>
                      <a:endParaRPr kumimoji="1" lang="ja-JP" altLang="en-US" sz="1000" b="0" dirty="0">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tcPr>
                </a:tc>
                <a:tc hMerge="1">
                  <a:txBody>
                    <a:bodyPr/>
                    <a:lstStyle/>
                    <a:p>
                      <a:pPr algn="ctr"/>
                      <a:endParaRPr kumimoji="1" lang="ja-JP" altLang="en-US" sz="1000" b="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gridSpan="5">
                  <a:txBody>
                    <a:bodyPr/>
                    <a:lstStyle/>
                    <a:p>
                      <a:pPr algn="ctr"/>
                      <a:r>
                        <a:rPr kumimoji="1" lang="ja-JP" altLang="en-US" sz="1000" b="0" dirty="0" smtClean="0">
                          <a:latin typeface="Meiryo UI" panose="020B0604030504040204" pitchFamily="50" charset="-128"/>
                          <a:ea typeface="Meiryo UI" panose="020B0604030504040204" pitchFamily="50" charset="-128"/>
                        </a:rPr>
                        <a:t>平成</a:t>
                      </a:r>
                      <a:r>
                        <a:rPr kumimoji="1" lang="en-US" altLang="ja-JP" sz="1000" b="0" dirty="0" smtClean="0">
                          <a:latin typeface="Meiryo UI" panose="020B0604030504040204" pitchFamily="50" charset="-128"/>
                          <a:ea typeface="Meiryo UI" panose="020B0604030504040204" pitchFamily="50" charset="-128"/>
                        </a:rPr>
                        <a:t>19</a:t>
                      </a:r>
                      <a:r>
                        <a:rPr kumimoji="1" lang="ja-JP" altLang="en-US" sz="1000" b="0" dirty="0" smtClean="0">
                          <a:latin typeface="Meiryo UI" panose="020B0604030504040204" pitchFamily="50" charset="-128"/>
                          <a:ea typeface="Meiryo UI" panose="020B0604030504040204" pitchFamily="50" charset="-128"/>
                        </a:rPr>
                        <a:t>年</a:t>
                      </a:r>
                      <a:r>
                        <a:rPr kumimoji="1" lang="en-US" altLang="ja-JP" sz="1000" b="0" dirty="0" smtClean="0">
                          <a:latin typeface="Meiryo UI" panose="020B0604030504040204" pitchFamily="50" charset="-128"/>
                          <a:ea typeface="Meiryo UI" panose="020B0604030504040204" pitchFamily="50" charset="-128"/>
                        </a:rPr>
                        <a:t>3</a:t>
                      </a:r>
                      <a:r>
                        <a:rPr kumimoji="1" lang="ja-JP" altLang="en-US" sz="1000" b="0" dirty="0" smtClean="0">
                          <a:latin typeface="Meiryo UI" panose="020B0604030504040204" pitchFamily="50" charset="-128"/>
                          <a:ea typeface="Meiryo UI" panose="020B0604030504040204" pitchFamily="50" charset="-128"/>
                        </a:rPr>
                        <a:t>月</a:t>
                      </a:r>
                      <a:endParaRPr kumimoji="1" lang="ja-JP" altLang="en-US" sz="1000" b="0" dirty="0">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hMerge="1">
                  <a:txBody>
                    <a:bodyPr/>
                    <a:lstStyle/>
                    <a:p>
                      <a:pPr algn="r"/>
                      <a:endParaRPr kumimoji="1" lang="ja-JP" altLang="en-US" sz="1000" b="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hMerge="1">
                  <a:txBody>
                    <a:bodyPr/>
                    <a:lstStyle/>
                    <a:p>
                      <a:pPr algn="r"/>
                      <a:endParaRPr kumimoji="1" lang="ja-JP" altLang="en-US" sz="1000" b="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hMerge="1">
                  <a:txBody>
                    <a:bodyPr/>
                    <a:lstStyle/>
                    <a:p>
                      <a:pPr algn="r"/>
                      <a:endParaRPr kumimoji="1" lang="ja-JP" altLang="en-US" sz="1000" b="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hMerge="1">
                  <a:txBody>
                    <a:bodyPr/>
                    <a:lstStyle/>
                    <a:p>
                      <a:pPr algn="r"/>
                      <a:endParaRPr kumimoji="1" lang="ja-JP" altLang="en-US" sz="1000" b="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kumimoji="1" lang="ja-JP" altLang="en-US" sz="1000" b="0" dirty="0" smtClean="0">
                          <a:latin typeface="Meiryo UI" panose="020B0604030504040204" pitchFamily="50" charset="-128"/>
                          <a:ea typeface="Meiryo UI" panose="020B0604030504040204" pitchFamily="50" charset="-128"/>
                        </a:rPr>
                        <a:t>平成</a:t>
                      </a:r>
                      <a:r>
                        <a:rPr kumimoji="1" lang="en-US" altLang="ja-JP" sz="1000" b="0" dirty="0" smtClean="0">
                          <a:latin typeface="Meiryo UI" panose="020B0604030504040204" pitchFamily="50" charset="-128"/>
                          <a:ea typeface="Meiryo UI" panose="020B0604030504040204" pitchFamily="50" charset="-128"/>
                        </a:rPr>
                        <a:t>26</a:t>
                      </a:r>
                      <a:r>
                        <a:rPr kumimoji="1" lang="ja-JP" altLang="en-US" sz="1000" b="0" dirty="0" smtClean="0">
                          <a:latin typeface="Meiryo UI" panose="020B0604030504040204" pitchFamily="50" charset="-128"/>
                          <a:ea typeface="Meiryo UI" panose="020B0604030504040204" pitchFamily="50" charset="-128"/>
                        </a:rPr>
                        <a:t>年１月</a:t>
                      </a:r>
                      <a:endParaRPr kumimoji="1" lang="ja-JP" altLang="en-US" sz="10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13432572"/>
                  </a:ext>
                </a:extLst>
              </a:tr>
            </a:tbl>
          </a:graphicData>
        </a:graphic>
      </p:graphicFrame>
      <p:sp>
        <p:nvSpPr>
          <p:cNvPr id="12"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a:t>
            </a:fld>
            <a:endParaRPr lang="ja-JP" altLang="en-US" sz="1600" dirty="0">
              <a:solidFill>
                <a:schemeClr val="tx1"/>
              </a:solidFill>
            </a:endParaRPr>
          </a:p>
        </p:txBody>
      </p:sp>
    </p:spTree>
    <p:extLst>
      <p:ext uri="{BB962C8B-B14F-4D97-AF65-F5344CB8AC3E}">
        <p14:creationId xmlns:p14="http://schemas.microsoft.com/office/powerpoint/2010/main" val="3047633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chemeClr val="bg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現在公表している被害想定について</a:t>
            </a:r>
          </a:p>
        </p:txBody>
      </p:sp>
      <p:sp>
        <p:nvSpPr>
          <p:cNvPr id="17" name="正方形/長方形 16"/>
          <p:cNvSpPr/>
          <p:nvPr/>
        </p:nvSpPr>
        <p:spPr>
          <a:xfrm>
            <a:off x="211015" y="624309"/>
            <a:ext cx="8806376" cy="618445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3803" y="477769"/>
            <a:ext cx="1696422" cy="321972"/>
          </a:xfrm>
          <a:prstGeom prst="roundRect">
            <a:avLst>
              <a:gd name="adj" fmla="val 2097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上町断層帯地震</a:t>
            </a:r>
            <a:r>
              <a:rPr kumimoji="1" lang="en-US" altLang="ja-JP" sz="1400" dirty="0" smtClean="0">
                <a:solidFill>
                  <a:schemeClr val="tx1"/>
                </a:solidFill>
                <a:latin typeface="Meiryo UI" panose="020B0604030504040204" pitchFamily="50" charset="-128"/>
                <a:ea typeface="Meiryo UI" panose="020B0604030504040204" pitchFamily="50" charset="-128"/>
              </a:rPr>
              <a:t>A</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pic>
        <p:nvPicPr>
          <p:cNvPr id="3074" name="Picture 2" descr="上町３３－震度-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106" y="852507"/>
            <a:ext cx="3724678" cy="569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4461398" y="660742"/>
            <a:ext cx="2003425" cy="3022600"/>
            <a:chOff x="8791" y="5952"/>
            <a:chExt cx="3156" cy="4759"/>
          </a:xfrm>
        </p:grpSpPr>
        <p:pic>
          <p:nvPicPr>
            <p:cNvPr id="3076" name="Picture 4" descr="上町３３－断層"/>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1" y="5952"/>
              <a:ext cx="3156" cy="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5"/>
            <p:cNvSpPr>
              <a:spLocks noChangeArrowheads="1"/>
            </p:cNvSpPr>
            <p:nvPr/>
          </p:nvSpPr>
          <p:spPr bwMode="auto">
            <a:xfrm>
              <a:off x="11161" y="7887"/>
              <a:ext cx="143" cy="143"/>
            </a:xfrm>
            <a:prstGeom prst="star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8" name="AutoShape 6"/>
            <p:cNvSpPr>
              <a:spLocks noChangeArrowheads="1"/>
            </p:cNvSpPr>
            <p:nvPr/>
          </p:nvSpPr>
          <p:spPr bwMode="auto">
            <a:xfrm>
              <a:off x="9016" y="6987"/>
              <a:ext cx="143" cy="143"/>
            </a:xfrm>
            <a:prstGeom prst="star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9" name="Text Box 7"/>
            <p:cNvSpPr txBox="1">
              <a:spLocks noChangeArrowheads="1"/>
            </p:cNvSpPr>
            <p:nvPr/>
          </p:nvSpPr>
          <p:spPr bwMode="auto">
            <a:xfrm>
              <a:off x="9201" y="6956"/>
              <a:ext cx="94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60" tIns="8890" rIns="9360"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破壊開始点</a:t>
              </a:r>
              <a:endParaRPr kumimoji="0" lang="ja-JP" altLang="ja-JP" sz="1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grpSp>
      <p:pic>
        <p:nvPicPr>
          <p:cNvPr id="3094" name="Picture 22" descr="上町３３－P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0960" y="660742"/>
            <a:ext cx="1977978"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28" descr="上町３３－全壊率-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1398" y="3727625"/>
            <a:ext cx="2009740" cy="306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 1"/>
          <p:cNvGraphicFramePr>
            <a:graphicFrameLocks noGrp="1"/>
          </p:cNvGraphicFramePr>
          <p:nvPr>
            <p:extLst>
              <p:ext uri="{D42A27DB-BD31-4B8C-83A1-F6EECF244321}">
                <p14:modId xmlns:p14="http://schemas.microsoft.com/office/powerpoint/2010/main" val="319011718"/>
              </p:ext>
            </p:extLst>
          </p:nvPr>
        </p:nvGraphicFramePr>
        <p:xfrm>
          <a:off x="6645251" y="4176033"/>
          <a:ext cx="2181250" cy="2502432"/>
        </p:xfrm>
        <a:graphic>
          <a:graphicData uri="http://schemas.openxmlformats.org/drawingml/2006/table">
            <a:tbl>
              <a:tblPr firstRow="1" bandRow="1">
                <a:tableStyleId>{5C22544A-7EE6-4342-B048-85BDC9FD1C3A}</a:tableStyleId>
              </a:tblPr>
              <a:tblGrid>
                <a:gridCol w="1133775">
                  <a:extLst>
                    <a:ext uri="{9D8B030D-6E8A-4147-A177-3AD203B41FA5}">
                      <a16:colId xmlns:a16="http://schemas.microsoft.com/office/drawing/2014/main" val="2451007564"/>
                    </a:ext>
                  </a:extLst>
                </a:gridCol>
                <a:gridCol w="1047475">
                  <a:extLst>
                    <a:ext uri="{9D8B030D-6E8A-4147-A177-3AD203B41FA5}">
                      <a16:colId xmlns:a16="http://schemas.microsoft.com/office/drawing/2014/main" val="2825389958"/>
                    </a:ext>
                  </a:extLst>
                </a:gridCol>
              </a:tblGrid>
              <a:tr h="417072">
                <a:tc>
                  <a:txBody>
                    <a:bodyPr/>
                    <a:lstStyle/>
                    <a:p>
                      <a:pPr algn="ctr"/>
                      <a:r>
                        <a:rPr kumimoji="1" lang="ja-JP" altLang="en-US" sz="1000" b="0" dirty="0" smtClean="0">
                          <a:latin typeface="Meiryo UI" panose="020B0604030504040204" pitchFamily="50" charset="-128"/>
                          <a:ea typeface="Meiryo UI" panose="020B0604030504040204" pitchFamily="50" charset="-128"/>
                        </a:rPr>
                        <a:t>項目</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死者数</a:t>
                      </a:r>
                      <a:r>
                        <a:rPr kumimoji="1" lang="en-US" altLang="ja-JP" sz="1000" b="0" dirty="0" smtClean="0">
                          <a:latin typeface="Meiryo UI" panose="020B0604030504040204" pitchFamily="50" charset="-128"/>
                          <a:ea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rPr>
                        <a:t>人</a:t>
                      </a:r>
                      <a:r>
                        <a:rPr kumimoji="1" lang="en-US" altLang="ja-JP" sz="1000" b="0" dirty="0" smtClean="0">
                          <a:latin typeface="Meiryo UI" panose="020B0604030504040204" pitchFamily="50" charset="-128"/>
                          <a:ea typeface="Meiryo UI" panose="020B0604030504040204" pitchFamily="50" charset="-128"/>
                        </a:rPr>
                        <a:t>)</a:t>
                      </a:r>
                    </a:p>
                    <a:p>
                      <a:pPr algn="ctr"/>
                      <a:r>
                        <a:rPr kumimoji="1" lang="ja-JP" altLang="en-US" sz="1000" b="0" dirty="0" smtClean="0">
                          <a:latin typeface="Meiryo UI" panose="020B0604030504040204" pitchFamily="50" charset="-128"/>
                          <a:ea typeface="Meiryo UI" panose="020B0604030504040204" pitchFamily="50" charset="-128"/>
                        </a:rPr>
                        <a:t>負傷者数</a:t>
                      </a:r>
                      <a:r>
                        <a:rPr kumimoji="1" lang="en-US" altLang="ja-JP" sz="1000" b="0" dirty="0" smtClean="0">
                          <a:latin typeface="Meiryo UI" panose="020B0604030504040204" pitchFamily="50" charset="-128"/>
                          <a:ea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rPr>
                        <a:t>人</a:t>
                      </a:r>
                      <a:r>
                        <a:rPr kumimoji="1" lang="en-US" altLang="ja-JP" sz="1000" b="0" dirty="0" smtClean="0">
                          <a:latin typeface="Meiryo UI" panose="020B0604030504040204" pitchFamily="50" charset="-128"/>
                          <a:ea typeface="Meiryo UI" panose="020B0604030504040204" pitchFamily="50" charset="-128"/>
                        </a:rPr>
                        <a:t>)</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67927978"/>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建物倒壊による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（早朝）</a:t>
                      </a:r>
                      <a:endParaRPr kumimoji="1" lang="ja-JP" altLang="en-US" sz="1000" dirty="0">
                        <a:latin typeface="Meiryo UI" panose="020B0604030504040204" pitchFamily="50" charset="-128"/>
                        <a:ea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10,831</a:t>
                      </a:r>
                    </a:p>
                    <a:p>
                      <a:pPr algn="r"/>
                      <a:r>
                        <a:rPr kumimoji="1" lang="en-US" altLang="ja-JP" sz="1000" dirty="0" smtClean="0">
                          <a:latin typeface="Meiryo UI" panose="020B0604030504040204" pitchFamily="50" charset="-128"/>
                          <a:ea typeface="Meiryo UI" panose="020B0604030504040204" pitchFamily="50" charset="-128"/>
                        </a:rPr>
                        <a:t>124,976</a:t>
                      </a:r>
                      <a:endParaRPr kumimoji="1" lang="ja-JP" altLang="en-US" sz="1000" dirty="0">
                        <a:latin typeface="Meiryo UI" panose="020B0604030504040204" pitchFamily="50" charset="-128"/>
                        <a:ea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6936449"/>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火災による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（夕刻）</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952</a:t>
                      </a:r>
                    </a:p>
                    <a:p>
                      <a:pPr algn="r"/>
                      <a:r>
                        <a:rPr kumimoji="1" lang="en-US" altLang="ja-JP" sz="1000" dirty="0" smtClean="0">
                          <a:latin typeface="Meiryo UI" panose="020B0604030504040204" pitchFamily="50" charset="-128"/>
                          <a:ea typeface="Meiryo UI" panose="020B0604030504040204" pitchFamily="50" charset="-128"/>
                        </a:rPr>
                        <a:t>5,156</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3525100"/>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道路における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（朝ラッシュ時）</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80</a:t>
                      </a:r>
                    </a:p>
                    <a:p>
                      <a:pPr algn="r"/>
                      <a:r>
                        <a:rPr kumimoji="1" lang="en-US" altLang="ja-JP" sz="1000" dirty="0" smtClean="0">
                          <a:latin typeface="Meiryo UI" panose="020B0604030504040204" pitchFamily="50" charset="-128"/>
                          <a:ea typeface="Meiryo UI" panose="020B0604030504040204" pitchFamily="50" charset="-128"/>
                        </a:rPr>
                        <a:t>2,335</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37867267"/>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鉄道における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（朝ラッシュ時）</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865</a:t>
                      </a:r>
                    </a:p>
                    <a:p>
                      <a:pPr algn="r"/>
                      <a:r>
                        <a:rPr kumimoji="1" lang="en-US" altLang="ja-JP" sz="1000" dirty="0" smtClean="0">
                          <a:latin typeface="Meiryo UI" panose="020B0604030504040204" pitchFamily="50" charset="-128"/>
                          <a:ea typeface="Meiryo UI" panose="020B0604030504040204" pitchFamily="50" charset="-128"/>
                        </a:rPr>
                        <a:t>16,366</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5106382"/>
                  </a:ext>
                </a:extLst>
              </a:tr>
              <a:tr h="417072">
                <a:tc>
                  <a:txBody>
                    <a:bodyPr/>
                    <a:lstStyle/>
                    <a:p>
                      <a:pPr algn="ctr"/>
                      <a:r>
                        <a:rPr kumimoji="1" lang="ja-JP" altLang="en-US" sz="1000" b="1" dirty="0" smtClean="0">
                          <a:latin typeface="Meiryo UI" panose="020B0604030504040204" pitchFamily="50" charset="-128"/>
                          <a:ea typeface="Meiryo UI" panose="020B0604030504040204" pitchFamily="50" charset="-128"/>
                        </a:rPr>
                        <a:t>合計</a:t>
                      </a:r>
                      <a:endParaRPr kumimoji="1" lang="ja-JP" altLang="en-US" sz="1000" b="1"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b="1" dirty="0" smtClean="0">
                          <a:latin typeface="Meiryo UI" panose="020B0604030504040204" pitchFamily="50" charset="-128"/>
                          <a:ea typeface="Meiryo UI" panose="020B0604030504040204" pitchFamily="50" charset="-128"/>
                        </a:rPr>
                        <a:t>12,728</a:t>
                      </a:r>
                    </a:p>
                    <a:p>
                      <a:pPr algn="r"/>
                      <a:r>
                        <a:rPr kumimoji="1" lang="en-US" altLang="ja-JP" sz="1000" b="1" dirty="0" smtClean="0">
                          <a:latin typeface="Meiryo UI" panose="020B0604030504040204" pitchFamily="50" charset="-128"/>
                          <a:ea typeface="Meiryo UI" panose="020B0604030504040204" pitchFamily="50" charset="-128"/>
                        </a:rPr>
                        <a:t>148,833</a:t>
                      </a:r>
                      <a:endParaRPr kumimoji="1" lang="ja-JP" altLang="en-US" sz="1000" b="1"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10266065"/>
                  </a:ext>
                </a:extLst>
              </a:tr>
            </a:tbl>
          </a:graphicData>
        </a:graphic>
      </p:graphicFrame>
      <p:sp>
        <p:nvSpPr>
          <p:cNvPr id="16" name="正方形/長方形 15"/>
          <p:cNvSpPr/>
          <p:nvPr/>
        </p:nvSpPr>
        <p:spPr>
          <a:xfrm>
            <a:off x="6645251" y="3869400"/>
            <a:ext cx="2181249"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人的被害（各ピーク時間帯）</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3053799" y="852507"/>
            <a:ext cx="1023985"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計測震度</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5430145" y="660742"/>
            <a:ext cx="1023985"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破壊開始点</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7594599" y="660742"/>
            <a:ext cx="1094339"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液状化の分布</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5676900" y="3722707"/>
            <a:ext cx="787923"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全壊率</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3"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a:t>
            </a:fld>
            <a:endParaRPr lang="ja-JP" altLang="en-US" sz="1600" dirty="0">
              <a:solidFill>
                <a:schemeClr val="tx1"/>
              </a:solidFill>
            </a:endParaRPr>
          </a:p>
        </p:txBody>
      </p:sp>
      <p:grpSp>
        <p:nvGrpSpPr>
          <p:cNvPr id="36" name="グループ化 35"/>
          <p:cNvGrpSpPr/>
          <p:nvPr/>
        </p:nvGrpSpPr>
        <p:grpSpPr>
          <a:xfrm>
            <a:off x="508000" y="1617258"/>
            <a:ext cx="785019" cy="886229"/>
            <a:chOff x="508000" y="2442758"/>
            <a:chExt cx="785019" cy="886229"/>
          </a:xfrm>
        </p:grpSpPr>
        <p:sp>
          <p:nvSpPr>
            <p:cNvPr id="6" name="正方形/長方形 5"/>
            <p:cNvSpPr/>
            <p:nvPr/>
          </p:nvSpPr>
          <p:spPr>
            <a:xfrm>
              <a:off x="508000" y="2442758"/>
              <a:ext cx="785019" cy="886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646631" y="2608559"/>
              <a:ext cx="548757" cy="106363"/>
              <a:chOff x="611982" y="2684462"/>
              <a:chExt cx="548757" cy="106363"/>
            </a:xfrm>
          </p:grpSpPr>
          <p:sp>
            <p:nvSpPr>
              <p:cNvPr id="10" name="正方形/長方形 9"/>
              <p:cNvSpPr/>
              <p:nvPr/>
            </p:nvSpPr>
            <p:spPr>
              <a:xfrm>
                <a:off x="611982" y="2702719"/>
                <a:ext cx="79375" cy="6985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29330" y="2684462"/>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震度７</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14" name="グループ化 13"/>
            <p:cNvGrpSpPr/>
            <p:nvPr/>
          </p:nvGrpSpPr>
          <p:grpSpPr>
            <a:xfrm>
              <a:off x="646631" y="2716362"/>
              <a:ext cx="598763" cy="106363"/>
              <a:chOff x="611982" y="2788798"/>
              <a:chExt cx="598763" cy="106363"/>
            </a:xfrm>
          </p:grpSpPr>
          <p:sp>
            <p:nvSpPr>
              <p:cNvPr id="25" name="正方形/長方形 24"/>
              <p:cNvSpPr/>
              <p:nvPr/>
            </p:nvSpPr>
            <p:spPr>
              <a:xfrm>
                <a:off x="611982" y="2807055"/>
                <a:ext cx="79375" cy="698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29330" y="2788798"/>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震度６強</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15" name="グループ化 14"/>
            <p:cNvGrpSpPr/>
            <p:nvPr/>
          </p:nvGrpSpPr>
          <p:grpSpPr>
            <a:xfrm>
              <a:off x="646631" y="2829021"/>
              <a:ext cx="572569" cy="106363"/>
              <a:chOff x="611982" y="2901457"/>
              <a:chExt cx="572569" cy="106363"/>
            </a:xfrm>
          </p:grpSpPr>
          <p:sp>
            <p:nvSpPr>
              <p:cNvPr id="27" name="正方形/長方形 26"/>
              <p:cNvSpPr/>
              <p:nvPr/>
            </p:nvSpPr>
            <p:spPr>
              <a:xfrm>
                <a:off x="611982" y="2919714"/>
                <a:ext cx="79375" cy="69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729330" y="2901457"/>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震度６弱</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24" name="グループ化 23"/>
            <p:cNvGrpSpPr/>
            <p:nvPr/>
          </p:nvGrpSpPr>
          <p:grpSpPr>
            <a:xfrm>
              <a:off x="646631" y="2950593"/>
              <a:ext cx="572569" cy="106363"/>
              <a:chOff x="611982" y="3023029"/>
              <a:chExt cx="572569" cy="106363"/>
            </a:xfrm>
          </p:grpSpPr>
          <p:sp>
            <p:nvSpPr>
              <p:cNvPr id="29" name="正方形/長方形 28"/>
              <p:cNvSpPr/>
              <p:nvPr/>
            </p:nvSpPr>
            <p:spPr>
              <a:xfrm>
                <a:off x="611982" y="3041286"/>
                <a:ext cx="79375" cy="6985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729330" y="30230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震度５強</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5" name="グループ化 34"/>
            <p:cNvGrpSpPr/>
            <p:nvPr/>
          </p:nvGrpSpPr>
          <p:grpSpPr>
            <a:xfrm>
              <a:off x="646631" y="3069116"/>
              <a:ext cx="572569" cy="106363"/>
              <a:chOff x="611982" y="3141552"/>
              <a:chExt cx="572569" cy="106363"/>
            </a:xfrm>
          </p:grpSpPr>
          <p:sp>
            <p:nvSpPr>
              <p:cNvPr id="32" name="正方形/長方形 31"/>
              <p:cNvSpPr/>
              <p:nvPr/>
            </p:nvSpPr>
            <p:spPr>
              <a:xfrm>
                <a:off x="611982" y="3159809"/>
                <a:ext cx="79375" cy="698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729330" y="3141552"/>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震度５弱</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40" name="グループ化 39"/>
            <p:cNvGrpSpPr/>
            <p:nvPr/>
          </p:nvGrpSpPr>
          <p:grpSpPr>
            <a:xfrm>
              <a:off x="646631" y="3184824"/>
              <a:ext cx="598763" cy="106363"/>
              <a:chOff x="611982" y="3141552"/>
              <a:chExt cx="598763" cy="106363"/>
            </a:xfrm>
          </p:grpSpPr>
          <p:sp>
            <p:nvSpPr>
              <p:cNvPr id="41" name="正方形/長方形 40"/>
              <p:cNvSpPr/>
              <p:nvPr/>
            </p:nvSpPr>
            <p:spPr>
              <a:xfrm>
                <a:off x="611982" y="3159809"/>
                <a:ext cx="79375" cy="6985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29330" y="3141552"/>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震度４以下</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sp>
          <p:nvSpPr>
            <p:cNvPr id="43" name="正方形/長方形 42"/>
            <p:cNvSpPr/>
            <p:nvPr/>
          </p:nvSpPr>
          <p:spPr>
            <a:xfrm>
              <a:off x="726006" y="2469971"/>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計測震度</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44" name="グループ化 43"/>
          <p:cNvGrpSpPr/>
          <p:nvPr/>
        </p:nvGrpSpPr>
        <p:grpSpPr>
          <a:xfrm>
            <a:off x="6738957" y="1059429"/>
            <a:ext cx="731024" cy="543182"/>
            <a:chOff x="603801" y="2442759"/>
            <a:chExt cx="731024" cy="543182"/>
          </a:xfrm>
        </p:grpSpPr>
        <p:sp>
          <p:nvSpPr>
            <p:cNvPr id="45" name="正方形/長方形 44"/>
            <p:cNvSpPr/>
            <p:nvPr/>
          </p:nvSpPr>
          <p:spPr>
            <a:xfrm>
              <a:off x="603801" y="2442759"/>
              <a:ext cx="731024" cy="54318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p:cNvGrpSpPr/>
            <p:nvPr/>
          </p:nvGrpSpPr>
          <p:grpSpPr>
            <a:xfrm>
              <a:off x="646631" y="2530033"/>
              <a:ext cx="496714" cy="106363"/>
              <a:chOff x="611982" y="2605936"/>
              <a:chExt cx="496714" cy="106363"/>
            </a:xfrm>
          </p:grpSpPr>
          <p:sp>
            <p:nvSpPr>
              <p:cNvPr id="63" name="正方形/長方形 62"/>
              <p:cNvSpPr>
                <a:spLocks noChangeAspect="1"/>
              </p:cNvSpPr>
              <p:nvPr/>
            </p:nvSpPr>
            <p:spPr>
              <a:xfrm>
                <a:off x="611982" y="2635717"/>
                <a:ext cx="53173" cy="468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677287" y="2605936"/>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25</a:t>
                </a:r>
                <a:r>
                  <a:rPr kumimoji="1" lang="ja-JP" altLang="en-US" sz="400" dirty="0" smtClean="0">
                    <a:solidFill>
                      <a:schemeClr val="tx1"/>
                    </a:solidFill>
                    <a:latin typeface="Meiryo UI" panose="020B0604030504040204" pitchFamily="50" charset="-128"/>
                    <a:ea typeface="Meiryo UI" panose="020B0604030504040204" pitchFamily="50" charset="-128"/>
                  </a:rPr>
                  <a:t>～　　</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47" name="グループ化 46"/>
            <p:cNvGrpSpPr/>
            <p:nvPr/>
          </p:nvGrpSpPr>
          <p:grpSpPr>
            <a:xfrm>
              <a:off x="646631" y="2598941"/>
              <a:ext cx="546720" cy="106363"/>
              <a:chOff x="611982" y="2671377"/>
              <a:chExt cx="546720" cy="106363"/>
            </a:xfrm>
          </p:grpSpPr>
          <p:sp>
            <p:nvSpPr>
              <p:cNvPr id="61" name="正方形/長方形 60"/>
              <p:cNvSpPr>
                <a:spLocks noChangeAspect="1"/>
              </p:cNvSpPr>
              <p:nvPr/>
            </p:nvSpPr>
            <p:spPr>
              <a:xfrm>
                <a:off x="611982" y="2701158"/>
                <a:ext cx="53173" cy="46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677287" y="2671377"/>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25</a:t>
                </a:r>
                <a:r>
                  <a:rPr kumimoji="1" lang="ja-JP" altLang="en-US" sz="400" dirty="0" smtClean="0">
                    <a:solidFill>
                      <a:schemeClr val="tx1"/>
                    </a:solidFill>
                    <a:latin typeface="Meiryo UI" panose="020B0604030504040204" pitchFamily="50" charset="-128"/>
                    <a:ea typeface="Meiryo UI" panose="020B0604030504040204" pitchFamily="50" charset="-128"/>
                  </a:rPr>
                  <a:t>　激しい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48" name="グループ化 47"/>
            <p:cNvGrpSpPr/>
            <p:nvPr/>
          </p:nvGrpSpPr>
          <p:grpSpPr>
            <a:xfrm>
              <a:off x="646631" y="2668293"/>
              <a:ext cx="520526" cy="106363"/>
              <a:chOff x="611982" y="2740729"/>
              <a:chExt cx="520526" cy="106363"/>
            </a:xfrm>
          </p:grpSpPr>
          <p:sp>
            <p:nvSpPr>
              <p:cNvPr id="59" name="正方形/長方形 58"/>
              <p:cNvSpPr>
                <a:spLocks noChangeAspect="1"/>
              </p:cNvSpPr>
              <p:nvPr/>
            </p:nvSpPr>
            <p:spPr>
              <a:xfrm>
                <a:off x="611982" y="2770510"/>
                <a:ext cx="53173" cy="4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677287" y="27407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15</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49" name="グループ化 48"/>
            <p:cNvGrpSpPr/>
            <p:nvPr/>
          </p:nvGrpSpPr>
          <p:grpSpPr>
            <a:xfrm>
              <a:off x="646631" y="2738017"/>
              <a:ext cx="520526" cy="106363"/>
              <a:chOff x="611982" y="2810453"/>
              <a:chExt cx="520526" cy="106363"/>
            </a:xfrm>
          </p:grpSpPr>
          <p:sp>
            <p:nvSpPr>
              <p:cNvPr id="57" name="正方形/長方形 56"/>
              <p:cNvSpPr>
                <a:spLocks noChangeAspect="1"/>
              </p:cNvSpPr>
              <p:nvPr/>
            </p:nvSpPr>
            <p:spPr>
              <a:xfrm>
                <a:off x="611982" y="2840234"/>
                <a:ext cx="53173" cy="468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677287" y="2810453"/>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15</a:t>
                </a:r>
                <a:r>
                  <a:rPr kumimoji="1" lang="ja-JP" altLang="en-US" sz="400" dirty="0" smtClean="0">
                    <a:solidFill>
                      <a:schemeClr val="tx1"/>
                    </a:solidFill>
                    <a:latin typeface="Meiryo UI" panose="020B0604030504040204" pitchFamily="50" charset="-128"/>
                    <a:ea typeface="Meiryo UI" panose="020B0604030504040204" pitchFamily="50" charset="-128"/>
                  </a:rPr>
                  <a:t>　中程度</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0" name="グループ化 49"/>
            <p:cNvGrpSpPr/>
            <p:nvPr/>
          </p:nvGrpSpPr>
          <p:grpSpPr>
            <a:xfrm>
              <a:off x="646631" y="2809640"/>
              <a:ext cx="646388" cy="106363"/>
              <a:chOff x="611982" y="2882076"/>
              <a:chExt cx="646388" cy="106363"/>
            </a:xfrm>
          </p:grpSpPr>
          <p:sp>
            <p:nvSpPr>
              <p:cNvPr id="55" name="正方形/長方形 54"/>
              <p:cNvSpPr>
                <a:spLocks noChangeAspect="1"/>
              </p:cNvSpPr>
              <p:nvPr/>
            </p:nvSpPr>
            <p:spPr>
              <a:xfrm>
                <a:off x="611982" y="2911857"/>
                <a:ext cx="53173" cy="468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677287" y="2882076"/>
                <a:ext cx="581083"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5</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　　程度は小さい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1" name="グループ化 50"/>
            <p:cNvGrpSpPr/>
            <p:nvPr/>
          </p:nvGrpSpPr>
          <p:grpSpPr>
            <a:xfrm>
              <a:off x="646631" y="2879577"/>
              <a:ext cx="624957" cy="106363"/>
              <a:chOff x="611982" y="2836305"/>
              <a:chExt cx="624957" cy="106363"/>
            </a:xfrm>
          </p:grpSpPr>
          <p:sp>
            <p:nvSpPr>
              <p:cNvPr id="53" name="正方形/長方形 52"/>
              <p:cNvSpPr>
                <a:spLocks noChangeAspect="1"/>
              </p:cNvSpPr>
              <p:nvPr/>
            </p:nvSpPr>
            <p:spPr>
              <a:xfrm>
                <a:off x="611982" y="2866086"/>
                <a:ext cx="53173" cy="468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677287" y="2836305"/>
                <a:ext cx="559652"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5</a:t>
                </a:r>
                <a:r>
                  <a:rPr kumimoji="1" lang="ja-JP" altLang="en-US" sz="400" dirty="0" smtClean="0">
                    <a:solidFill>
                      <a:schemeClr val="tx1"/>
                    </a:solidFill>
                    <a:latin typeface="Meiryo UI" panose="020B0604030504040204" pitchFamily="50" charset="-128"/>
                    <a:ea typeface="Meiryo UI" panose="020B0604030504040204" pitchFamily="50" charset="-128"/>
                  </a:rPr>
                  <a:t>　　　ほとんどない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
          <p:nvSpPr>
            <p:cNvPr id="52" name="正方形/長方形 51"/>
            <p:cNvSpPr/>
            <p:nvPr/>
          </p:nvSpPr>
          <p:spPr>
            <a:xfrm>
              <a:off x="726006" y="2469971"/>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en-US" altLang="ja-JP" sz="400" dirty="0" smtClean="0">
                  <a:solidFill>
                    <a:schemeClr val="tx1"/>
                  </a:solidFill>
                  <a:latin typeface="Meiryo UI" panose="020B0604030504040204" pitchFamily="50" charset="-128"/>
                  <a:ea typeface="Meiryo UI" panose="020B0604030504040204" pitchFamily="50" charset="-128"/>
                </a:rPr>
                <a:t>PL</a:t>
              </a:r>
              <a:r>
                <a:rPr kumimoji="1" lang="ja-JP" altLang="en-US" sz="400" dirty="0" smtClean="0">
                  <a:solidFill>
                    <a:schemeClr val="tx1"/>
                  </a:solidFill>
                  <a:latin typeface="Meiryo UI" panose="020B0604030504040204" pitchFamily="50" charset="-128"/>
                  <a:ea typeface="Meiryo UI" panose="020B0604030504040204" pitchFamily="50" charset="-128"/>
                </a:rPr>
                <a:t>値</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65" name="グループ化 64"/>
          <p:cNvGrpSpPr/>
          <p:nvPr/>
        </p:nvGrpSpPr>
        <p:grpSpPr>
          <a:xfrm>
            <a:off x="4532733" y="4132334"/>
            <a:ext cx="689218" cy="543182"/>
            <a:chOff x="603801" y="2442759"/>
            <a:chExt cx="689218" cy="543182"/>
          </a:xfrm>
        </p:grpSpPr>
        <p:sp>
          <p:nvSpPr>
            <p:cNvPr id="66" name="正方形/長方形 65"/>
            <p:cNvSpPr/>
            <p:nvPr/>
          </p:nvSpPr>
          <p:spPr>
            <a:xfrm>
              <a:off x="603801" y="2442759"/>
              <a:ext cx="444747" cy="54318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66"/>
            <p:cNvGrpSpPr/>
            <p:nvPr/>
          </p:nvGrpSpPr>
          <p:grpSpPr>
            <a:xfrm>
              <a:off x="646631" y="2530033"/>
              <a:ext cx="496714" cy="106363"/>
              <a:chOff x="611982" y="2605936"/>
              <a:chExt cx="496714" cy="106363"/>
            </a:xfrm>
          </p:grpSpPr>
          <p:sp>
            <p:nvSpPr>
              <p:cNvPr id="84" name="正方形/長方形 83"/>
              <p:cNvSpPr>
                <a:spLocks noChangeAspect="1"/>
              </p:cNvSpPr>
              <p:nvPr/>
            </p:nvSpPr>
            <p:spPr>
              <a:xfrm>
                <a:off x="611982" y="2635717"/>
                <a:ext cx="53173" cy="468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677287" y="2605936"/>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a:solidFill>
                      <a:schemeClr val="tx1"/>
                    </a:solidFill>
                    <a:latin typeface="Meiryo UI" panose="020B0604030504040204" pitchFamily="50" charset="-128"/>
                    <a:ea typeface="Meiryo UI" panose="020B0604030504040204" pitchFamily="50" charset="-128"/>
                  </a:rPr>
                  <a:t>50</a:t>
                </a:r>
                <a:r>
                  <a:rPr kumimoji="1" lang="ja-JP" altLang="en-US" sz="400" dirty="0" smtClean="0">
                    <a:solidFill>
                      <a:schemeClr val="tx1"/>
                    </a:solidFill>
                    <a:latin typeface="Meiryo UI" panose="020B0604030504040204" pitchFamily="50" charset="-128"/>
                    <a:ea typeface="Meiryo UI" panose="020B0604030504040204" pitchFamily="50" charset="-128"/>
                  </a:rPr>
                  <a:t>～　　</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68" name="グループ化 67"/>
            <p:cNvGrpSpPr/>
            <p:nvPr/>
          </p:nvGrpSpPr>
          <p:grpSpPr>
            <a:xfrm>
              <a:off x="646631" y="2598941"/>
              <a:ext cx="546720" cy="106363"/>
              <a:chOff x="611982" y="2671377"/>
              <a:chExt cx="546720" cy="106363"/>
            </a:xfrm>
          </p:grpSpPr>
          <p:sp>
            <p:nvSpPr>
              <p:cNvPr id="82" name="正方形/長方形 81"/>
              <p:cNvSpPr>
                <a:spLocks noChangeAspect="1"/>
              </p:cNvSpPr>
              <p:nvPr/>
            </p:nvSpPr>
            <p:spPr>
              <a:xfrm>
                <a:off x="611982" y="2701158"/>
                <a:ext cx="53173" cy="46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677287" y="2671377"/>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40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50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69" name="グループ化 68"/>
            <p:cNvGrpSpPr/>
            <p:nvPr/>
          </p:nvGrpSpPr>
          <p:grpSpPr>
            <a:xfrm>
              <a:off x="646631" y="2668293"/>
              <a:ext cx="520526" cy="106363"/>
              <a:chOff x="611982" y="2740729"/>
              <a:chExt cx="520526" cy="106363"/>
            </a:xfrm>
          </p:grpSpPr>
          <p:sp>
            <p:nvSpPr>
              <p:cNvPr id="80" name="正方形/長方形 79"/>
              <p:cNvSpPr>
                <a:spLocks noChangeAspect="1"/>
              </p:cNvSpPr>
              <p:nvPr/>
            </p:nvSpPr>
            <p:spPr>
              <a:xfrm>
                <a:off x="611982" y="2770510"/>
                <a:ext cx="53173" cy="4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677287" y="27407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30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40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0" name="グループ化 69"/>
            <p:cNvGrpSpPr/>
            <p:nvPr/>
          </p:nvGrpSpPr>
          <p:grpSpPr>
            <a:xfrm>
              <a:off x="646631" y="2738017"/>
              <a:ext cx="520526" cy="106363"/>
              <a:chOff x="611982" y="2810453"/>
              <a:chExt cx="520526" cy="106363"/>
            </a:xfrm>
          </p:grpSpPr>
          <p:sp>
            <p:nvSpPr>
              <p:cNvPr id="78" name="正方形/長方形 77"/>
              <p:cNvSpPr>
                <a:spLocks noChangeAspect="1"/>
              </p:cNvSpPr>
              <p:nvPr/>
            </p:nvSpPr>
            <p:spPr>
              <a:xfrm>
                <a:off x="611982" y="2840234"/>
                <a:ext cx="53173" cy="468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677287" y="2810453"/>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30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1" name="グループ化 70"/>
            <p:cNvGrpSpPr/>
            <p:nvPr/>
          </p:nvGrpSpPr>
          <p:grpSpPr>
            <a:xfrm>
              <a:off x="646631" y="2809640"/>
              <a:ext cx="646388" cy="106363"/>
              <a:chOff x="611982" y="2882076"/>
              <a:chExt cx="646388" cy="106363"/>
            </a:xfrm>
          </p:grpSpPr>
          <p:sp>
            <p:nvSpPr>
              <p:cNvPr id="76" name="正方形/長方形 75"/>
              <p:cNvSpPr>
                <a:spLocks noChangeAspect="1"/>
              </p:cNvSpPr>
              <p:nvPr/>
            </p:nvSpPr>
            <p:spPr>
              <a:xfrm>
                <a:off x="611982" y="2911857"/>
                <a:ext cx="53173" cy="468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677287" y="2882076"/>
                <a:ext cx="581083"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2" name="グループ化 71"/>
            <p:cNvGrpSpPr/>
            <p:nvPr/>
          </p:nvGrpSpPr>
          <p:grpSpPr>
            <a:xfrm>
              <a:off x="646631" y="2879577"/>
              <a:ext cx="624957" cy="106363"/>
              <a:chOff x="611982" y="2836305"/>
              <a:chExt cx="624957" cy="106363"/>
            </a:xfrm>
          </p:grpSpPr>
          <p:sp>
            <p:nvSpPr>
              <p:cNvPr id="74" name="正方形/長方形 73"/>
              <p:cNvSpPr>
                <a:spLocks noChangeAspect="1"/>
              </p:cNvSpPr>
              <p:nvPr/>
            </p:nvSpPr>
            <p:spPr>
              <a:xfrm>
                <a:off x="611982" y="2866086"/>
                <a:ext cx="53173" cy="468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677287" y="2836305"/>
                <a:ext cx="559652"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  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
          <p:nvSpPr>
            <p:cNvPr id="73" name="正方形/長方形 72"/>
            <p:cNvSpPr/>
            <p:nvPr/>
          </p:nvSpPr>
          <p:spPr>
            <a:xfrm>
              <a:off x="667002" y="2453304"/>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ja-JP" altLang="en-US" sz="400" dirty="0" smtClean="0">
                  <a:solidFill>
                    <a:schemeClr val="tx1"/>
                  </a:solidFill>
                  <a:latin typeface="Meiryo UI" panose="020B0604030504040204" pitchFamily="50" charset="-128"/>
                  <a:ea typeface="Meiryo UI" panose="020B0604030504040204" pitchFamily="50" charset="-128"/>
                </a:rPr>
                <a:t>全壊率（</a:t>
              </a:r>
              <a:r>
                <a:rPr kumimoji="1" lang="en-US" altLang="ja-JP" sz="400" dirty="0" smtClean="0">
                  <a:solidFill>
                    <a:schemeClr val="tx1"/>
                  </a:solidFill>
                  <a:latin typeface="Meiryo UI" panose="020B0604030504040204" pitchFamily="50" charset="-128"/>
                  <a:ea typeface="Meiryo UI" panose="020B0604030504040204" pitchFamily="50" charset="-128"/>
                </a:rPr>
                <a:t>%</a:t>
              </a:r>
              <a:r>
                <a:rPr kumimoji="1" lang="ja-JP" altLang="en-US" sz="400" dirty="0" smtClean="0">
                  <a:solidFill>
                    <a:schemeClr val="tx1"/>
                  </a:solidFill>
                  <a:latin typeface="Meiryo UI" panose="020B0604030504040204" pitchFamily="50" charset="-128"/>
                  <a:ea typeface="Meiryo UI" panose="020B0604030504040204" pitchFamily="50" charset="-128"/>
                </a:rPr>
                <a:t>）</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485564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chemeClr val="bg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現在公表している被害想定について</a:t>
            </a:r>
          </a:p>
        </p:txBody>
      </p:sp>
      <p:sp>
        <p:nvSpPr>
          <p:cNvPr id="17" name="正方形/長方形 16"/>
          <p:cNvSpPr/>
          <p:nvPr/>
        </p:nvSpPr>
        <p:spPr>
          <a:xfrm>
            <a:off x="211015" y="624309"/>
            <a:ext cx="8806376" cy="617038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3803" y="477769"/>
            <a:ext cx="1696422" cy="321972"/>
          </a:xfrm>
          <a:prstGeom prst="roundRect">
            <a:avLst>
              <a:gd name="adj" fmla="val 2097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上町断層帯地震</a:t>
            </a:r>
            <a:r>
              <a:rPr kumimoji="1" lang="en-US" altLang="ja-JP" sz="1400" dirty="0">
                <a:solidFill>
                  <a:schemeClr val="tx1"/>
                </a:solidFill>
                <a:latin typeface="Meiryo UI" panose="020B0604030504040204" pitchFamily="50" charset="-128"/>
                <a:ea typeface="Meiryo UI" panose="020B0604030504040204" pitchFamily="50" charset="-128"/>
              </a:rPr>
              <a:t>B</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pic>
        <p:nvPicPr>
          <p:cNvPr id="9" name="Picture 2" descr="上町３４－震度-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089" y="852507"/>
            <a:ext cx="3724678" cy="569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8"/>
          <p:cNvGrpSpPr>
            <a:grpSpLocks/>
          </p:cNvGrpSpPr>
          <p:nvPr/>
        </p:nvGrpSpPr>
        <p:grpSpPr bwMode="auto">
          <a:xfrm>
            <a:off x="4508552" y="666513"/>
            <a:ext cx="1997075" cy="3021013"/>
            <a:chOff x="8805" y="5935"/>
            <a:chExt cx="3145" cy="4759"/>
          </a:xfrm>
        </p:grpSpPr>
        <p:pic>
          <p:nvPicPr>
            <p:cNvPr id="12" name="Picture 9" descr="上町３４－断層"/>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5" y="5935"/>
              <a:ext cx="3145" cy="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0"/>
            <p:cNvSpPr>
              <a:spLocks noChangeArrowheads="1"/>
            </p:cNvSpPr>
            <p:nvPr/>
          </p:nvSpPr>
          <p:spPr bwMode="auto">
            <a:xfrm>
              <a:off x="10778" y="9470"/>
              <a:ext cx="143" cy="143"/>
            </a:xfrm>
            <a:prstGeom prst="star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4" name="AutoShape 11"/>
            <p:cNvSpPr>
              <a:spLocks noChangeArrowheads="1"/>
            </p:cNvSpPr>
            <p:nvPr/>
          </p:nvSpPr>
          <p:spPr bwMode="auto">
            <a:xfrm>
              <a:off x="9016" y="6980"/>
              <a:ext cx="143" cy="143"/>
            </a:xfrm>
            <a:prstGeom prst="star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5" name="Text Box 12"/>
            <p:cNvSpPr txBox="1">
              <a:spLocks noChangeArrowheads="1"/>
            </p:cNvSpPr>
            <p:nvPr/>
          </p:nvSpPr>
          <p:spPr bwMode="auto">
            <a:xfrm>
              <a:off x="9201" y="6949"/>
              <a:ext cx="94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60" tIns="8890" rIns="9360"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rPr>
                <a:t>破壊開始点</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grpSp>
      <p:pic>
        <p:nvPicPr>
          <p:cNvPr id="5130" name="Picture 10" descr="上町３４－PL-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9166" y="678657"/>
            <a:ext cx="1968858" cy="300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descr="上町３４－全壊率-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8552" y="3751705"/>
            <a:ext cx="1979965"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表 19"/>
          <p:cNvGraphicFramePr>
            <a:graphicFrameLocks noGrp="1"/>
          </p:cNvGraphicFramePr>
          <p:nvPr>
            <p:extLst>
              <p:ext uri="{D42A27DB-BD31-4B8C-83A1-F6EECF244321}">
                <p14:modId xmlns:p14="http://schemas.microsoft.com/office/powerpoint/2010/main" val="3105325520"/>
              </p:ext>
            </p:extLst>
          </p:nvPr>
        </p:nvGraphicFramePr>
        <p:xfrm>
          <a:off x="6645251" y="4176033"/>
          <a:ext cx="2181250" cy="2502432"/>
        </p:xfrm>
        <a:graphic>
          <a:graphicData uri="http://schemas.openxmlformats.org/drawingml/2006/table">
            <a:tbl>
              <a:tblPr firstRow="1" bandRow="1">
                <a:tableStyleId>{5C22544A-7EE6-4342-B048-85BDC9FD1C3A}</a:tableStyleId>
              </a:tblPr>
              <a:tblGrid>
                <a:gridCol w="1133775">
                  <a:extLst>
                    <a:ext uri="{9D8B030D-6E8A-4147-A177-3AD203B41FA5}">
                      <a16:colId xmlns:a16="http://schemas.microsoft.com/office/drawing/2014/main" val="2451007564"/>
                    </a:ext>
                  </a:extLst>
                </a:gridCol>
                <a:gridCol w="1047475">
                  <a:extLst>
                    <a:ext uri="{9D8B030D-6E8A-4147-A177-3AD203B41FA5}">
                      <a16:colId xmlns:a16="http://schemas.microsoft.com/office/drawing/2014/main" val="2825389958"/>
                    </a:ext>
                  </a:extLst>
                </a:gridCol>
              </a:tblGrid>
              <a:tr h="417072">
                <a:tc>
                  <a:txBody>
                    <a:bodyPr/>
                    <a:lstStyle/>
                    <a:p>
                      <a:pPr algn="ctr"/>
                      <a:r>
                        <a:rPr kumimoji="1" lang="ja-JP" altLang="en-US" sz="1000" b="0" dirty="0" smtClean="0">
                          <a:latin typeface="Meiryo UI" panose="020B0604030504040204" pitchFamily="50" charset="-128"/>
                          <a:ea typeface="Meiryo UI" panose="020B0604030504040204" pitchFamily="50" charset="-128"/>
                        </a:rPr>
                        <a:t>項目</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死者数</a:t>
                      </a:r>
                      <a:r>
                        <a:rPr kumimoji="1" lang="en-US" altLang="ja-JP" sz="1000" b="0" dirty="0" smtClean="0">
                          <a:latin typeface="Meiryo UI" panose="020B0604030504040204" pitchFamily="50" charset="-128"/>
                          <a:ea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rPr>
                        <a:t>人</a:t>
                      </a:r>
                      <a:r>
                        <a:rPr kumimoji="1" lang="en-US" altLang="ja-JP" sz="1000" b="0" dirty="0" smtClean="0">
                          <a:latin typeface="Meiryo UI" panose="020B0604030504040204" pitchFamily="50" charset="-128"/>
                          <a:ea typeface="Meiryo UI" panose="020B0604030504040204" pitchFamily="50" charset="-128"/>
                        </a:rPr>
                        <a:t>)</a:t>
                      </a:r>
                    </a:p>
                    <a:p>
                      <a:pPr algn="ctr"/>
                      <a:r>
                        <a:rPr kumimoji="1" lang="ja-JP" altLang="en-US" sz="1000" b="0" dirty="0" smtClean="0">
                          <a:latin typeface="Meiryo UI" panose="020B0604030504040204" pitchFamily="50" charset="-128"/>
                          <a:ea typeface="Meiryo UI" panose="020B0604030504040204" pitchFamily="50" charset="-128"/>
                        </a:rPr>
                        <a:t>負傷者数</a:t>
                      </a:r>
                      <a:r>
                        <a:rPr kumimoji="1" lang="en-US" altLang="ja-JP" sz="1000" b="0" dirty="0" smtClean="0">
                          <a:latin typeface="Meiryo UI" panose="020B0604030504040204" pitchFamily="50" charset="-128"/>
                          <a:ea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rPr>
                        <a:t>人</a:t>
                      </a:r>
                      <a:r>
                        <a:rPr kumimoji="1" lang="en-US" altLang="ja-JP" sz="1000" b="0" dirty="0" smtClean="0">
                          <a:latin typeface="Meiryo UI" panose="020B0604030504040204" pitchFamily="50" charset="-128"/>
                          <a:ea typeface="Meiryo UI" panose="020B0604030504040204" pitchFamily="50" charset="-128"/>
                        </a:rPr>
                        <a:t>)</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67927978"/>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建物倒壊による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（早朝）</a:t>
                      </a:r>
                      <a:endParaRPr kumimoji="1" lang="ja-JP" altLang="en-US" sz="1000" dirty="0">
                        <a:latin typeface="Meiryo UI" panose="020B0604030504040204" pitchFamily="50" charset="-128"/>
                        <a:ea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5,654</a:t>
                      </a:r>
                    </a:p>
                    <a:p>
                      <a:pPr algn="r"/>
                      <a:r>
                        <a:rPr kumimoji="1" lang="en-US" altLang="ja-JP" sz="1000" dirty="0" smtClean="0">
                          <a:latin typeface="Meiryo UI" panose="020B0604030504040204" pitchFamily="50" charset="-128"/>
                          <a:ea typeface="Meiryo UI" panose="020B0604030504040204" pitchFamily="50" charset="-128"/>
                        </a:rPr>
                        <a:t>81,536</a:t>
                      </a:r>
                      <a:endParaRPr kumimoji="1" lang="ja-JP" altLang="en-US" sz="1000" dirty="0">
                        <a:latin typeface="Meiryo UI" panose="020B0604030504040204" pitchFamily="50" charset="-128"/>
                        <a:ea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6936449"/>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火災による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（夕刻）</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411</a:t>
                      </a:r>
                    </a:p>
                    <a:p>
                      <a:pPr algn="r"/>
                      <a:r>
                        <a:rPr kumimoji="1" lang="en-US" altLang="ja-JP" sz="1000" dirty="0" smtClean="0">
                          <a:latin typeface="Meiryo UI" panose="020B0604030504040204" pitchFamily="50" charset="-128"/>
                          <a:ea typeface="Meiryo UI" panose="020B0604030504040204" pitchFamily="50" charset="-128"/>
                        </a:rPr>
                        <a:t>2,228</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3525100"/>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道路における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（朝ラッシュ時）</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38</a:t>
                      </a:r>
                    </a:p>
                    <a:p>
                      <a:pPr algn="r"/>
                      <a:r>
                        <a:rPr kumimoji="1" lang="en-US" altLang="ja-JP" sz="1000" dirty="0" smtClean="0">
                          <a:latin typeface="Meiryo UI" panose="020B0604030504040204" pitchFamily="50" charset="-128"/>
                          <a:ea typeface="Meiryo UI" panose="020B0604030504040204" pitchFamily="50" charset="-128"/>
                        </a:rPr>
                        <a:t>1,254</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37867267"/>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鉄道における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（朝ラッシュ時）</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178</a:t>
                      </a:r>
                    </a:p>
                    <a:p>
                      <a:pPr algn="r"/>
                      <a:r>
                        <a:rPr kumimoji="1" lang="en-US" altLang="ja-JP" sz="1000" dirty="0" smtClean="0">
                          <a:latin typeface="Meiryo UI" panose="020B0604030504040204" pitchFamily="50" charset="-128"/>
                          <a:ea typeface="Meiryo UI" panose="020B0604030504040204" pitchFamily="50" charset="-128"/>
                        </a:rPr>
                        <a:t>5,529</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5106382"/>
                  </a:ext>
                </a:extLst>
              </a:tr>
              <a:tr h="417072">
                <a:tc>
                  <a:txBody>
                    <a:bodyPr/>
                    <a:lstStyle/>
                    <a:p>
                      <a:pPr algn="ctr"/>
                      <a:r>
                        <a:rPr kumimoji="1" lang="ja-JP" altLang="en-US" sz="1000" b="1" dirty="0" smtClean="0">
                          <a:latin typeface="Meiryo UI" panose="020B0604030504040204" pitchFamily="50" charset="-128"/>
                          <a:ea typeface="Meiryo UI" panose="020B0604030504040204" pitchFamily="50" charset="-128"/>
                        </a:rPr>
                        <a:t>合計</a:t>
                      </a:r>
                      <a:endParaRPr kumimoji="1" lang="ja-JP" altLang="en-US" sz="1000" b="1"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b="1" dirty="0" smtClean="0">
                          <a:latin typeface="Meiryo UI" panose="020B0604030504040204" pitchFamily="50" charset="-128"/>
                          <a:ea typeface="Meiryo UI" panose="020B0604030504040204" pitchFamily="50" charset="-128"/>
                        </a:rPr>
                        <a:t>6,281</a:t>
                      </a:r>
                    </a:p>
                    <a:p>
                      <a:pPr algn="r"/>
                      <a:r>
                        <a:rPr kumimoji="1" lang="en-US" altLang="ja-JP" sz="1000" b="1" dirty="0" smtClean="0">
                          <a:latin typeface="Meiryo UI" panose="020B0604030504040204" pitchFamily="50" charset="-128"/>
                          <a:ea typeface="Meiryo UI" panose="020B0604030504040204" pitchFamily="50" charset="-128"/>
                        </a:rPr>
                        <a:t>90,547</a:t>
                      </a:r>
                      <a:endParaRPr kumimoji="1" lang="ja-JP" altLang="en-US" sz="1000" b="1"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10266065"/>
                  </a:ext>
                </a:extLst>
              </a:tr>
            </a:tbl>
          </a:graphicData>
        </a:graphic>
      </p:graphicFrame>
      <p:sp>
        <p:nvSpPr>
          <p:cNvPr id="21" name="正方形/長方形 20"/>
          <p:cNvSpPr/>
          <p:nvPr/>
        </p:nvSpPr>
        <p:spPr>
          <a:xfrm>
            <a:off x="6645251" y="3869400"/>
            <a:ext cx="2181249"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人的被害（各ピーク時間帯）</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3053799" y="852507"/>
            <a:ext cx="1023985"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計測震度</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5430145" y="660742"/>
            <a:ext cx="1023985"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破壊開始点</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7594599" y="660742"/>
            <a:ext cx="1094339"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液状化の分布</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5676900" y="3722707"/>
            <a:ext cx="787923"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全壊率</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6"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3</a:t>
            </a:fld>
            <a:endParaRPr lang="ja-JP" altLang="en-US" sz="1600" dirty="0">
              <a:solidFill>
                <a:schemeClr val="tx1"/>
              </a:solidFill>
            </a:endParaRPr>
          </a:p>
        </p:txBody>
      </p:sp>
      <p:grpSp>
        <p:nvGrpSpPr>
          <p:cNvPr id="27" name="グループ化 26"/>
          <p:cNvGrpSpPr/>
          <p:nvPr/>
        </p:nvGrpSpPr>
        <p:grpSpPr>
          <a:xfrm>
            <a:off x="521404" y="1617258"/>
            <a:ext cx="802571" cy="886229"/>
            <a:chOff x="508000" y="2442758"/>
            <a:chExt cx="802571" cy="886229"/>
          </a:xfrm>
        </p:grpSpPr>
        <p:sp>
          <p:nvSpPr>
            <p:cNvPr id="28" name="正方形/長方形 27"/>
            <p:cNvSpPr/>
            <p:nvPr/>
          </p:nvSpPr>
          <p:spPr>
            <a:xfrm>
              <a:off x="508000" y="2442758"/>
              <a:ext cx="802571" cy="886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p:nvGrpSpPr>
          <p:grpSpPr>
            <a:xfrm>
              <a:off x="646631" y="2608559"/>
              <a:ext cx="548757" cy="106363"/>
              <a:chOff x="611982" y="2684462"/>
              <a:chExt cx="548757" cy="106363"/>
            </a:xfrm>
          </p:grpSpPr>
          <p:sp>
            <p:nvSpPr>
              <p:cNvPr id="46" name="正方形/長方形 45"/>
              <p:cNvSpPr/>
              <p:nvPr/>
            </p:nvSpPr>
            <p:spPr>
              <a:xfrm>
                <a:off x="611982" y="2702719"/>
                <a:ext cx="79375" cy="6985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729330" y="2684462"/>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震度７</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0" name="グループ化 29"/>
            <p:cNvGrpSpPr/>
            <p:nvPr/>
          </p:nvGrpSpPr>
          <p:grpSpPr>
            <a:xfrm>
              <a:off x="646631" y="2716362"/>
              <a:ext cx="598763" cy="106363"/>
              <a:chOff x="611982" y="2788798"/>
              <a:chExt cx="598763" cy="106363"/>
            </a:xfrm>
          </p:grpSpPr>
          <p:sp>
            <p:nvSpPr>
              <p:cNvPr id="44" name="正方形/長方形 43"/>
              <p:cNvSpPr/>
              <p:nvPr/>
            </p:nvSpPr>
            <p:spPr>
              <a:xfrm>
                <a:off x="611982" y="2807055"/>
                <a:ext cx="79375" cy="698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729330" y="2788798"/>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震度６強</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1" name="グループ化 30"/>
            <p:cNvGrpSpPr/>
            <p:nvPr/>
          </p:nvGrpSpPr>
          <p:grpSpPr>
            <a:xfrm>
              <a:off x="646631" y="2829021"/>
              <a:ext cx="572569" cy="106363"/>
              <a:chOff x="611982" y="2901457"/>
              <a:chExt cx="572569" cy="106363"/>
            </a:xfrm>
          </p:grpSpPr>
          <p:sp>
            <p:nvSpPr>
              <p:cNvPr id="42" name="正方形/長方形 41"/>
              <p:cNvSpPr/>
              <p:nvPr/>
            </p:nvSpPr>
            <p:spPr>
              <a:xfrm>
                <a:off x="611982" y="2919714"/>
                <a:ext cx="79375" cy="69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729330" y="2901457"/>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震度６弱</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2" name="グループ化 31"/>
            <p:cNvGrpSpPr/>
            <p:nvPr/>
          </p:nvGrpSpPr>
          <p:grpSpPr>
            <a:xfrm>
              <a:off x="646631" y="2950593"/>
              <a:ext cx="572569" cy="106363"/>
              <a:chOff x="611982" y="3023029"/>
              <a:chExt cx="572569" cy="106363"/>
            </a:xfrm>
          </p:grpSpPr>
          <p:sp>
            <p:nvSpPr>
              <p:cNvPr id="40" name="正方形/長方形 39"/>
              <p:cNvSpPr/>
              <p:nvPr/>
            </p:nvSpPr>
            <p:spPr>
              <a:xfrm>
                <a:off x="611982" y="3041286"/>
                <a:ext cx="79375" cy="6985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729330" y="30230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震度５強</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3" name="グループ化 32"/>
            <p:cNvGrpSpPr/>
            <p:nvPr/>
          </p:nvGrpSpPr>
          <p:grpSpPr>
            <a:xfrm>
              <a:off x="646631" y="3069116"/>
              <a:ext cx="572569" cy="106363"/>
              <a:chOff x="611982" y="3141552"/>
              <a:chExt cx="572569" cy="106363"/>
            </a:xfrm>
          </p:grpSpPr>
          <p:sp>
            <p:nvSpPr>
              <p:cNvPr id="38" name="正方形/長方形 37"/>
              <p:cNvSpPr/>
              <p:nvPr/>
            </p:nvSpPr>
            <p:spPr>
              <a:xfrm>
                <a:off x="611982" y="3159809"/>
                <a:ext cx="79375" cy="698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729330" y="3141552"/>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震度５弱</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4" name="グループ化 33"/>
            <p:cNvGrpSpPr/>
            <p:nvPr/>
          </p:nvGrpSpPr>
          <p:grpSpPr>
            <a:xfrm>
              <a:off x="646631" y="3184824"/>
              <a:ext cx="598763" cy="106363"/>
              <a:chOff x="611982" y="3141552"/>
              <a:chExt cx="598763" cy="106363"/>
            </a:xfrm>
          </p:grpSpPr>
          <p:sp>
            <p:nvSpPr>
              <p:cNvPr id="36" name="正方形/長方形 35"/>
              <p:cNvSpPr/>
              <p:nvPr/>
            </p:nvSpPr>
            <p:spPr>
              <a:xfrm>
                <a:off x="611982" y="3159809"/>
                <a:ext cx="79375" cy="6985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729330" y="3141552"/>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震度４以下</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sp>
          <p:nvSpPr>
            <p:cNvPr id="35" name="正方形/長方形 34"/>
            <p:cNvSpPr/>
            <p:nvPr/>
          </p:nvSpPr>
          <p:spPr>
            <a:xfrm>
              <a:off x="726006" y="2469971"/>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計測震度</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48" name="グループ化 47"/>
          <p:cNvGrpSpPr/>
          <p:nvPr/>
        </p:nvGrpSpPr>
        <p:grpSpPr>
          <a:xfrm>
            <a:off x="6778477" y="1058288"/>
            <a:ext cx="731024" cy="543182"/>
            <a:chOff x="603801" y="2442759"/>
            <a:chExt cx="731024" cy="543182"/>
          </a:xfrm>
        </p:grpSpPr>
        <p:sp>
          <p:nvSpPr>
            <p:cNvPr id="49" name="正方形/長方形 48"/>
            <p:cNvSpPr/>
            <p:nvPr/>
          </p:nvSpPr>
          <p:spPr>
            <a:xfrm>
              <a:off x="603801" y="2442759"/>
              <a:ext cx="731024" cy="54318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646631" y="2530033"/>
              <a:ext cx="496714" cy="106363"/>
              <a:chOff x="611982" y="2605936"/>
              <a:chExt cx="496714" cy="106363"/>
            </a:xfrm>
          </p:grpSpPr>
          <p:sp>
            <p:nvSpPr>
              <p:cNvPr id="67" name="正方形/長方形 66"/>
              <p:cNvSpPr>
                <a:spLocks noChangeAspect="1"/>
              </p:cNvSpPr>
              <p:nvPr/>
            </p:nvSpPr>
            <p:spPr>
              <a:xfrm>
                <a:off x="611982" y="2635717"/>
                <a:ext cx="53173" cy="468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677287" y="2605936"/>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25</a:t>
                </a:r>
                <a:r>
                  <a:rPr kumimoji="1" lang="ja-JP" altLang="en-US" sz="400" dirty="0" smtClean="0">
                    <a:solidFill>
                      <a:schemeClr val="tx1"/>
                    </a:solidFill>
                    <a:latin typeface="Meiryo UI" panose="020B0604030504040204" pitchFamily="50" charset="-128"/>
                    <a:ea typeface="Meiryo UI" panose="020B0604030504040204" pitchFamily="50" charset="-128"/>
                  </a:rPr>
                  <a:t>～　　</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1" name="グループ化 50"/>
            <p:cNvGrpSpPr/>
            <p:nvPr/>
          </p:nvGrpSpPr>
          <p:grpSpPr>
            <a:xfrm>
              <a:off x="646631" y="2598941"/>
              <a:ext cx="546720" cy="106363"/>
              <a:chOff x="611982" y="2671377"/>
              <a:chExt cx="546720" cy="106363"/>
            </a:xfrm>
          </p:grpSpPr>
          <p:sp>
            <p:nvSpPr>
              <p:cNvPr id="65" name="正方形/長方形 64"/>
              <p:cNvSpPr>
                <a:spLocks noChangeAspect="1"/>
              </p:cNvSpPr>
              <p:nvPr/>
            </p:nvSpPr>
            <p:spPr>
              <a:xfrm>
                <a:off x="611982" y="2701158"/>
                <a:ext cx="53173" cy="46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677287" y="2671377"/>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25</a:t>
                </a:r>
                <a:r>
                  <a:rPr kumimoji="1" lang="ja-JP" altLang="en-US" sz="400" dirty="0" smtClean="0">
                    <a:solidFill>
                      <a:schemeClr val="tx1"/>
                    </a:solidFill>
                    <a:latin typeface="Meiryo UI" panose="020B0604030504040204" pitchFamily="50" charset="-128"/>
                    <a:ea typeface="Meiryo UI" panose="020B0604030504040204" pitchFamily="50" charset="-128"/>
                  </a:rPr>
                  <a:t>　激しい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2" name="グループ化 51"/>
            <p:cNvGrpSpPr/>
            <p:nvPr/>
          </p:nvGrpSpPr>
          <p:grpSpPr>
            <a:xfrm>
              <a:off x="646631" y="2668293"/>
              <a:ext cx="520526" cy="106363"/>
              <a:chOff x="611982" y="2740729"/>
              <a:chExt cx="520526" cy="106363"/>
            </a:xfrm>
          </p:grpSpPr>
          <p:sp>
            <p:nvSpPr>
              <p:cNvPr id="63" name="正方形/長方形 62"/>
              <p:cNvSpPr>
                <a:spLocks noChangeAspect="1"/>
              </p:cNvSpPr>
              <p:nvPr/>
            </p:nvSpPr>
            <p:spPr>
              <a:xfrm>
                <a:off x="611982" y="2770510"/>
                <a:ext cx="53173" cy="4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677287" y="27407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15</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3" name="グループ化 52"/>
            <p:cNvGrpSpPr/>
            <p:nvPr/>
          </p:nvGrpSpPr>
          <p:grpSpPr>
            <a:xfrm>
              <a:off x="646631" y="2738017"/>
              <a:ext cx="520526" cy="106363"/>
              <a:chOff x="611982" y="2810453"/>
              <a:chExt cx="520526" cy="106363"/>
            </a:xfrm>
          </p:grpSpPr>
          <p:sp>
            <p:nvSpPr>
              <p:cNvPr id="61" name="正方形/長方形 60"/>
              <p:cNvSpPr>
                <a:spLocks noChangeAspect="1"/>
              </p:cNvSpPr>
              <p:nvPr/>
            </p:nvSpPr>
            <p:spPr>
              <a:xfrm>
                <a:off x="611982" y="2840234"/>
                <a:ext cx="53173" cy="468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677287" y="2810453"/>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15</a:t>
                </a:r>
                <a:r>
                  <a:rPr kumimoji="1" lang="ja-JP" altLang="en-US" sz="400" dirty="0" smtClean="0">
                    <a:solidFill>
                      <a:schemeClr val="tx1"/>
                    </a:solidFill>
                    <a:latin typeface="Meiryo UI" panose="020B0604030504040204" pitchFamily="50" charset="-128"/>
                    <a:ea typeface="Meiryo UI" panose="020B0604030504040204" pitchFamily="50" charset="-128"/>
                  </a:rPr>
                  <a:t>　中程度</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4" name="グループ化 53"/>
            <p:cNvGrpSpPr/>
            <p:nvPr/>
          </p:nvGrpSpPr>
          <p:grpSpPr>
            <a:xfrm>
              <a:off x="646631" y="2809640"/>
              <a:ext cx="646388" cy="106363"/>
              <a:chOff x="611982" y="2882076"/>
              <a:chExt cx="646388" cy="106363"/>
            </a:xfrm>
          </p:grpSpPr>
          <p:sp>
            <p:nvSpPr>
              <p:cNvPr id="59" name="正方形/長方形 58"/>
              <p:cNvSpPr>
                <a:spLocks noChangeAspect="1"/>
              </p:cNvSpPr>
              <p:nvPr/>
            </p:nvSpPr>
            <p:spPr>
              <a:xfrm>
                <a:off x="611982" y="2911857"/>
                <a:ext cx="53173" cy="468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677287" y="2882076"/>
                <a:ext cx="581083"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5</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　　程度は小さい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5" name="グループ化 54"/>
            <p:cNvGrpSpPr/>
            <p:nvPr/>
          </p:nvGrpSpPr>
          <p:grpSpPr>
            <a:xfrm>
              <a:off x="646631" y="2879577"/>
              <a:ext cx="624957" cy="106363"/>
              <a:chOff x="611982" y="2836305"/>
              <a:chExt cx="624957" cy="106363"/>
            </a:xfrm>
          </p:grpSpPr>
          <p:sp>
            <p:nvSpPr>
              <p:cNvPr id="57" name="正方形/長方形 56"/>
              <p:cNvSpPr>
                <a:spLocks noChangeAspect="1"/>
              </p:cNvSpPr>
              <p:nvPr/>
            </p:nvSpPr>
            <p:spPr>
              <a:xfrm>
                <a:off x="611982" y="2866086"/>
                <a:ext cx="53173" cy="468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677287" y="2836305"/>
                <a:ext cx="559652"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5</a:t>
                </a:r>
                <a:r>
                  <a:rPr kumimoji="1" lang="ja-JP" altLang="en-US" sz="400" dirty="0" smtClean="0">
                    <a:solidFill>
                      <a:schemeClr val="tx1"/>
                    </a:solidFill>
                    <a:latin typeface="Meiryo UI" panose="020B0604030504040204" pitchFamily="50" charset="-128"/>
                    <a:ea typeface="Meiryo UI" panose="020B0604030504040204" pitchFamily="50" charset="-128"/>
                  </a:rPr>
                  <a:t>　　　ほとんどない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
          <p:nvSpPr>
            <p:cNvPr id="56" name="正方形/長方形 55"/>
            <p:cNvSpPr/>
            <p:nvPr/>
          </p:nvSpPr>
          <p:spPr>
            <a:xfrm>
              <a:off x="726006" y="2469971"/>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en-US" altLang="ja-JP" sz="400" dirty="0" smtClean="0">
                  <a:solidFill>
                    <a:schemeClr val="tx1"/>
                  </a:solidFill>
                  <a:latin typeface="Meiryo UI" panose="020B0604030504040204" pitchFamily="50" charset="-128"/>
                  <a:ea typeface="Meiryo UI" panose="020B0604030504040204" pitchFamily="50" charset="-128"/>
                </a:rPr>
                <a:t>PL</a:t>
              </a:r>
              <a:r>
                <a:rPr kumimoji="1" lang="ja-JP" altLang="en-US" sz="400" dirty="0" smtClean="0">
                  <a:solidFill>
                    <a:schemeClr val="tx1"/>
                  </a:solidFill>
                  <a:latin typeface="Meiryo UI" panose="020B0604030504040204" pitchFamily="50" charset="-128"/>
                  <a:ea typeface="Meiryo UI" panose="020B0604030504040204" pitchFamily="50" charset="-128"/>
                </a:rPr>
                <a:t>値</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69" name="グループ化 68"/>
          <p:cNvGrpSpPr/>
          <p:nvPr/>
        </p:nvGrpSpPr>
        <p:grpSpPr>
          <a:xfrm>
            <a:off x="4592264" y="4145323"/>
            <a:ext cx="689218" cy="543182"/>
            <a:chOff x="603801" y="2442759"/>
            <a:chExt cx="689218" cy="543182"/>
          </a:xfrm>
        </p:grpSpPr>
        <p:sp>
          <p:nvSpPr>
            <p:cNvPr id="70" name="正方形/長方形 69"/>
            <p:cNvSpPr/>
            <p:nvPr/>
          </p:nvSpPr>
          <p:spPr>
            <a:xfrm>
              <a:off x="603801" y="2442759"/>
              <a:ext cx="444747" cy="54318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グループ化 70"/>
            <p:cNvGrpSpPr/>
            <p:nvPr/>
          </p:nvGrpSpPr>
          <p:grpSpPr>
            <a:xfrm>
              <a:off x="646631" y="2530033"/>
              <a:ext cx="496714" cy="106363"/>
              <a:chOff x="611982" y="2605936"/>
              <a:chExt cx="496714" cy="106363"/>
            </a:xfrm>
          </p:grpSpPr>
          <p:sp>
            <p:nvSpPr>
              <p:cNvPr id="88" name="正方形/長方形 87"/>
              <p:cNvSpPr>
                <a:spLocks noChangeAspect="1"/>
              </p:cNvSpPr>
              <p:nvPr/>
            </p:nvSpPr>
            <p:spPr>
              <a:xfrm>
                <a:off x="611982" y="2635717"/>
                <a:ext cx="53173" cy="468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677287" y="2605936"/>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a:solidFill>
                      <a:schemeClr val="tx1"/>
                    </a:solidFill>
                    <a:latin typeface="Meiryo UI" panose="020B0604030504040204" pitchFamily="50" charset="-128"/>
                    <a:ea typeface="Meiryo UI" panose="020B0604030504040204" pitchFamily="50" charset="-128"/>
                  </a:rPr>
                  <a:t>50</a:t>
                </a:r>
                <a:r>
                  <a:rPr kumimoji="1" lang="ja-JP" altLang="en-US" sz="400" dirty="0" smtClean="0">
                    <a:solidFill>
                      <a:schemeClr val="tx1"/>
                    </a:solidFill>
                    <a:latin typeface="Meiryo UI" panose="020B0604030504040204" pitchFamily="50" charset="-128"/>
                    <a:ea typeface="Meiryo UI" panose="020B0604030504040204" pitchFamily="50" charset="-128"/>
                  </a:rPr>
                  <a:t>～　　</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2" name="グループ化 71"/>
            <p:cNvGrpSpPr/>
            <p:nvPr/>
          </p:nvGrpSpPr>
          <p:grpSpPr>
            <a:xfrm>
              <a:off x="646631" y="2598941"/>
              <a:ext cx="546720" cy="106363"/>
              <a:chOff x="611982" y="2671377"/>
              <a:chExt cx="546720" cy="106363"/>
            </a:xfrm>
          </p:grpSpPr>
          <p:sp>
            <p:nvSpPr>
              <p:cNvPr id="86" name="正方形/長方形 85"/>
              <p:cNvSpPr>
                <a:spLocks noChangeAspect="1"/>
              </p:cNvSpPr>
              <p:nvPr/>
            </p:nvSpPr>
            <p:spPr>
              <a:xfrm>
                <a:off x="611982" y="2701158"/>
                <a:ext cx="53173" cy="46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677287" y="2671377"/>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40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50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3" name="グループ化 72"/>
            <p:cNvGrpSpPr/>
            <p:nvPr/>
          </p:nvGrpSpPr>
          <p:grpSpPr>
            <a:xfrm>
              <a:off x="646631" y="2668293"/>
              <a:ext cx="520526" cy="106363"/>
              <a:chOff x="611982" y="2740729"/>
              <a:chExt cx="520526" cy="106363"/>
            </a:xfrm>
          </p:grpSpPr>
          <p:sp>
            <p:nvSpPr>
              <p:cNvPr id="84" name="正方形/長方形 83"/>
              <p:cNvSpPr>
                <a:spLocks noChangeAspect="1"/>
              </p:cNvSpPr>
              <p:nvPr/>
            </p:nvSpPr>
            <p:spPr>
              <a:xfrm>
                <a:off x="611982" y="2770510"/>
                <a:ext cx="53173" cy="4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677287" y="27407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30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40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4" name="グループ化 73"/>
            <p:cNvGrpSpPr/>
            <p:nvPr/>
          </p:nvGrpSpPr>
          <p:grpSpPr>
            <a:xfrm>
              <a:off x="646631" y="2738017"/>
              <a:ext cx="520526" cy="106363"/>
              <a:chOff x="611982" y="2810453"/>
              <a:chExt cx="520526" cy="106363"/>
            </a:xfrm>
          </p:grpSpPr>
          <p:sp>
            <p:nvSpPr>
              <p:cNvPr id="82" name="正方形/長方形 81"/>
              <p:cNvSpPr>
                <a:spLocks noChangeAspect="1"/>
              </p:cNvSpPr>
              <p:nvPr/>
            </p:nvSpPr>
            <p:spPr>
              <a:xfrm>
                <a:off x="611982" y="2840234"/>
                <a:ext cx="53173" cy="468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677287" y="2810453"/>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30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5" name="グループ化 74"/>
            <p:cNvGrpSpPr/>
            <p:nvPr/>
          </p:nvGrpSpPr>
          <p:grpSpPr>
            <a:xfrm>
              <a:off x="646631" y="2809640"/>
              <a:ext cx="646388" cy="106363"/>
              <a:chOff x="611982" y="2882076"/>
              <a:chExt cx="646388" cy="106363"/>
            </a:xfrm>
          </p:grpSpPr>
          <p:sp>
            <p:nvSpPr>
              <p:cNvPr id="80" name="正方形/長方形 79"/>
              <p:cNvSpPr>
                <a:spLocks noChangeAspect="1"/>
              </p:cNvSpPr>
              <p:nvPr/>
            </p:nvSpPr>
            <p:spPr>
              <a:xfrm>
                <a:off x="611982" y="2911857"/>
                <a:ext cx="53173" cy="468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677287" y="2882076"/>
                <a:ext cx="581083"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6" name="グループ化 75"/>
            <p:cNvGrpSpPr/>
            <p:nvPr/>
          </p:nvGrpSpPr>
          <p:grpSpPr>
            <a:xfrm>
              <a:off x="646631" y="2879577"/>
              <a:ext cx="624957" cy="106363"/>
              <a:chOff x="611982" y="2836305"/>
              <a:chExt cx="624957" cy="106363"/>
            </a:xfrm>
          </p:grpSpPr>
          <p:sp>
            <p:nvSpPr>
              <p:cNvPr id="78" name="正方形/長方形 77"/>
              <p:cNvSpPr>
                <a:spLocks noChangeAspect="1"/>
              </p:cNvSpPr>
              <p:nvPr/>
            </p:nvSpPr>
            <p:spPr>
              <a:xfrm>
                <a:off x="611982" y="2866086"/>
                <a:ext cx="53173" cy="468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677287" y="2836305"/>
                <a:ext cx="559652"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  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
          <p:nvSpPr>
            <p:cNvPr id="77" name="正方形/長方形 76"/>
            <p:cNvSpPr/>
            <p:nvPr/>
          </p:nvSpPr>
          <p:spPr>
            <a:xfrm>
              <a:off x="667002" y="2453304"/>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ja-JP" altLang="en-US" sz="400" dirty="0" smtClean="0">
                  <a:solidFill>
                    <a:schemeClr val="tx1"/>
                  </a:solidFill>
                  <a:latin typeface="Meiryo UI" panose="020B0604030504040204" pitchFamily="50" charset="-128"/>
                  <a:ea typeface="Meiryo UI" panose="020B0604030504040204" pitchFamily="50" charset="-128"/>
                </a:rPr>
                <a:t>全壊率（</a:t>
              </a:r>
              <a:r>
                <a:rPr kumimoji="1" lang="en-US" altLang="ja-JP" sz="400" dirty="0" smtClean="0">
                  <a:solidFill>
                    <a:schemeClr val="tx1"/>
                  </a:solidFill>
                  <a:latin typeface="Meiryo UI" panose="020B0604030504040204" pitchFamily="50" charset="-128"/>
                  <a:ea typeface="Meiryo UI" panose="020B0604030504040204" pitchFamily="50" charset="-128"/>
                </a:rPr>
                <a:t>%</a:t>
              </a:r>
              <a:r>
                <a:rPr kumimoji="1" lang="ja-JP" altLang="en-US" sz="400" dirty="0" smtClean="0">
                  <a:solidFill>
                    <a:schemeClr val="tx1"/>
                  </a:solidFill>
                  <a:latin typeface="Meiryo UI" panose="020B0604030504040204" pitchFamily="50" charset="-128"/>
                  <a:ea typeface="Meiryo UI" panose="020B0604030504040204" pitchFamily="50" charset="-128"/>
                </a:rPr>
                <a:t>）</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575747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600135" y="666513"/>
            <a:ext cx="2001837" cy="3014662"/>
            <a:chOff x="8811" y="5896"/>
            <a:chExt cx="3153" cy="4747"/>
          </a:xfrm>
        </p:grpSpPr>
        <p:pic>
          <p:nvPicPr>
            <p:cNvPr id="4104" name="Picture 8" descr="生駒０３－断層"/>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1" y="5896"/>
              <a:ext cx="3136" cy="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9"/>
            <p:cNvSpPr>
              <a:spLocks noChangeArrowheads="1"/>
            </p:cNvSpPr>
            <p:nvPr/>
          </p:nvSpPr>
          <p:spPr bwMode="auto">
            <a:xfrm>
              <a:off x="11821" y="8455"/>
              <a:ext cx="143" cy="143"/>
            </a:xfrm>
            <a:prstGeom prst="star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6" name="AutoShape 10"/>
            <p:cNvSpPr>
              <a:spLocks noChangeArrowheads="1"/>
            </p:cNvSpPr>
            <p:nvPr/>
          </p:nvSpPr>
          <p:spPr bwMode="auto">
            <a:xfrm>
              <a:off x="9053" y="6902"/>
              <a:ext cx="143" cy="143"/>
            </a:xfrm>
            <a:prstGeom prst="star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7" name="Text Box 11"/>
            <p:cNvSpPr txBox="1">
              <a:spLocks noChangeArrowheads="1"/>
            </p:cNvSpPr>
            <p:nvPr/>
          </p:nvSpPr>
          <p:spPr bwMode="auto">
            <a:xfrm>
              <a:off x="9238" y="6871"/>
              <a:ext cx="94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60" tIns="8890" rIns="9360"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rPr>
                <a:t>破壊開始点</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grpSp>
      <p:pic>
        <p:nvPicPr>
          <p:cNvPr id="4101" name="Picture 5" descr="生駒０３－震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883" y="852507"/>
            <a:ext cx="3724678" cy="569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0" y="0"/>
            <a:ext cx="9144000" cy="425003"/>
          </a:xfrm>
          <a:prstGeom prst="rect">
            <a:avLst/>
          </a:prstGeom>
          <a:gradFill>
            <a:gsLst>
              <a:gs pos="0">
                <a:schemeClr val="accent1">
                  <a:lumMod val="5000"/>
                  <a:lumOff val="95000"/>
                </a:schemeClr>
              </a:gs>
              <a:gs pos="75000">
                <a:schemeClr val="bg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現在公表している被害想定について</a:t>
            </a:r>
          </a:p>
        </p:txBody>
      </p:sp>
      <p:sp>
        <p:nvSpPr>
          <p:cNvPr id="17" name="正方形/長方形 16"/>
          <p:cNvSpPr/>
          <p:nvPr/>
        </p:nvSpPr>
        <p:spPr>
          <a:xfrm>
            <a:off x="211015" y="624309"/>
            <a:ext cx="8806376" cy="618445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3803" y="477769"/>
            <a:ext cx="1696422" cy="321972"/>
          </a:xfrm>
          <a:prstGeom prst="roundRect">
            <a:avLst>
              <a:gd name="adj" fmla="val 2097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生駒断層帯地震</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pic>
        <p:nvPicPr>
          <p:cNvPr id="6152" name="Picture 8" descr="生駒０３－P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7243" y="680762"/>
            <a:ext cx="1959257" cy="30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4" descr="生駒０３－全壊率"/>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135" y="3751515"/>
            <a:ext cx="1986803"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表 14"/>
          <p:cNvGraphicFramePr>
            <a:graphicFrameLocks noGrp="1"/>
          </p:cNvGraphicFramePr>
          <p:nvPr>
            <p:extLst>
              <p:ext uri="{D42A27DB-BD31-4B8C-83A1-F6EECF244321}">
                <p14:modId xmlns:p14="http://schemas.microsoft.com/office/powerpoint/2010/main" val="123461436"/>
              </p:ext>
            </p:extLst>
          </p:nvPr>
        </p:nvGraphicFramePr>
        <p:xfrm>
          <a:off x="6645251" y="4176033"/>
          <a:ext cx="2181250" cy="2502432"/>
        </p:xfrm>
        <a:graphic>
          <a:graphicData uri="http://schemas.openxmlformats.org/drawingml/2006/table">
            <a:tbl>
              <a:tblPr firstRow="1" bandRow="1">
                <a:tableStyleId>{5C22544A-7EE6-4342-B048-85BDC9FD1C3A}</a:tableStyleId>
              </a:tblPr>
              <a:tblGrid>
                <a:gridCol w="1133775">
                  <a:extLst>
                    <a:ext uri="{9D8B030D-6E8A-4147-A177-3AD203B41FA5}">
                      <a16:colId xmlns:a16="http://schemas.microsoft.com/office/drawing/2014/main" val="2451007564"/>
                    </a:ext>
                  </a:extLst>
                </a:gridCol>
                <a:gridCol w="1047475">
                  <a:extLst>
                    <a:ext uri="{9D8B030D-6E8A-4147-A177-3AD203B41FA5}">
                      <a16:colId xmlns:a16="http://schemas.microsoft.com/office/drawing/2014/main" val="2825389958"/>
                    </a:ext>
                  </a:extLst>
                </a:gridCol>
              </a:tblGrid>
              <a:tr h="417072">
                <a:tc>
                  <a:txBody>
                    <a:bodyPr/>
                    <a:lstStyle/>
                    <a:p>
                      <a:pPr algn="ctr"/>
                      <a:r>
                        <a:rPr kumimoji="1" lang="ja-JP" altLang="en-US" sz="1000" b="0" dirty="0" smtClean="0">
                          <a:latin typeface="Meiryo UI" panose="020B0604030504040204" pitchFamily="50" charset="-128"/>
                          <a:ea typeface="Meiryo UI" panose="020B0604030504040204" pitchFamily="50" charset="-128"/>
                        </a:rPr>
                        <a:t>項目</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死者数</a:t>
                      </a:r>
                      <a:r>
                        <a:rPr kumimoji="1" lang="en-US" altLang="ja-JP" sz="1000" b="0" dirty="0" smtClean="0">
                          <a:latin typeface="Meiryo UI" panose="020B0604030504040204" pitchFamily="50" charset="-128"/>
                          <a:ea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rPr>
                        <a:t>人</a:t>
                      </a:r>
                      <a:r>
                        <a:rPr kumimoji="1" lang="en-US" altLang="ja-JP" sz="1000" b="0" dirty="0" smtClean="0">
                          <a:latin typeface="Meiryo UI" panose="020B0604030504040204" pitchFamily="50" charset="-128"/>
                          <a:ea typeface="Meiryo UI" panose="020B0604030504040204" pitchFamily="50" charset="-128"/>
                        </a:rPr>
                        <a:t>)</a:t>
                      </a:r>
                    </a:p>
                    <a:p>
                      <a:pPr algn="ctr"/>
                      <a:r>
                        <a:rPr kumimoji="1" lang="ja-JP" altLang="en-US" sz="1000" b="0" dirty="0" smtClean="0">
                          <a:latin typeface="Meiryo UI" panose="020B0604030504040204" pitchFamily="50" charset="-128"/>
                          <a:ea typeface="Meiryo UI" panose="020B0604030504040204" pitchFamily="50" charset="-128"/>
                        </a:rPr>
                        <a:t>負傷者数</a:t>
                      </a:r>
                      <a:r>
                        <a:rPr kumimoji="1" lang="en-US" altLang="ja-JP" sz="1000" b="0" dirty="0" smtClean="0">
                          <a:latin typeface="Meiryo UI" panose="020B0604030504040204" pitchFamily="50" charset="-128"/>
                          <a:ea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rPr>
                        <a:t>人</a:t>
                      </a:r>
                      <a:r>
                        <a:rPr kumimoji="1" lang="en-US" altLang="ja-JP" sz="1000" b="0" dirty="0" smtClean="0">
                          <a:latin typeface="Meiryo UI" panose="020B0604030504040204" pitchFamily="50" charset="-128"/>
                          <a:ea typeface="Meiryo UI" panose="020B0604030504040204" pitchFamily="50" charset="-128"/>
                        </a:rPr>
                        <a:t>)</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67927978"/>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建物倒壊による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（早朝）</a:t>
                      </a:r>
                      <a:endParaRPr kumimoji="1" lang="ja-JP" altLang="en-US" sz="1000" dirty="0">
                        <a:latin typeface="Meiryo UI" panose="020B0604030504040204" pitchFamily="50" charset="-128"/>
                        <a:ea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7,559</a:t>
                      </a:r>
                    </a:p>
                    <a:p>
                      <a:pPr algn="r"/>
                      <a:r>
                        <a:rPr kumimoji="1" lang="en-US" altLang="ja-JP" sz="1000" dirty="0" smtClean="0">
                          <a:latin typeface="Meiryo UI" panose="020B0604030504040204" pitchFamily="50" charset="-128"/>
                          <a:ea typeface="Meiryo UI" panose="020B0604030504040204" pitchFamily="50" charset="-128"/>
                        </a:rPr>
                        <a:t>84,932</a:t>
                      </a:r>
                      <a:endParaRPr kumimoji="1" lang="ja-JP" altLang="en-US" sz="1000" dirty="0">
                        <a:latin typeface="Meiryo UI" panose="020B0604030504040204" pitchFamily="50" charset="-128"/>
                        <a:ea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6936449"/>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火災による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（夕刻）</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1,945</a:t>
                      </a:r>
                    </a:p>
                    <a:p>
                      <a:pPr algn="r"/>
                      <a:r>
                        <a:rPr kumimoji="1" lang="en-US" altLang="ja-JP" sz="1000" dirty="0" smtClean="0">
                          <a:latin typeface="Meiryo UI" panose="020B0604030504040204" pitchFamily="50" charset="-128"/>
                          <a:ea typeface="Meiryo UI" panose="020B0604030504040204" pitchFamily="50" charset="-128"/>
                        </a:rPr>
                        <a:t>10,512</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3525100"/>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道路における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（朝ラッシュ時）</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16</a:t>
                      </a:r>
                    </a:p>
                    <a:p>
                      <a:pPr algn="r"/>
                      <a:r>
                        <a:rPr kumimoji="1" lang="en-US" altLang="ja-JP" sz="1000" dirty="0" smtClean="0">
                          <a:latin typeface="Meiryo UI" panose="020B0604030504040204" pitchFamily="50" charset="-128"/>
                          <a:ea typeface="Meiryo UI" panose="020B0604030504040204" pitchFamily="50" charset="-128"/>
                        </a:rPr>
                        <a:t>900</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37867267"/>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鉄道における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（朝ラッシュ時）</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257</a:t>
                      </a:r>
                    </a:p>
                    <a:p>
                      <a:pPr algn="r"/>
                      <a:r>
                        <a:rPr kumimoji="1" lang="en-US" altLang="ja-JP" sz="1000" dirty="0" smtClean="0">
                          <a:latin typeface="Meiryo UI" panose="020B0604030504040204" pitchFamily="50" charset="-128"/>
                          <a:ea typeface="Meiryo UI" panose="020B0604030504040204" pitchFamily="50" charset="-128"/>
                        </a:rPr>
                        <a:t>4,950</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5106382"/>
                  </a:ext>
                </a:extLst>
              </a:tr>
              <a:tr h="417072">
                <a:tc>
                  <a:txBody>
                    <a:bodyPr/>
                    <a:lstStyle/>
                    <a:p>
                      <a:pPr algn="ctr"/>
                      <a:r>
                        <a:rPr kumimoji="1" lang="ja-JP" altLang="en-US" sz="1000" b="1" dirty="0" smtClean="0">
                          <a:latin typeface="Meiryo UI" panose="020B0604030504040204" pitchFamily="50" charset="-128"/>
                          <a:ea typeface="Meiryo UI" panose="020B0604030504040204" pitchFamily="50" charset="-128"/>
                        </a:rPr>
                        <a:t>合計</a:t>
                      </a:r>
                      <a:endParaRPr kumimoji="1" lang="ja-JP" altLang="en-US" sz="1000" b="1"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b="1" dirty="0" smtClean="0">
                          <a:latin typeface="Meiryo UI" panose="020B0604030504040204" pitchFamily="50" charset="-128"/>
                          <a:ea typeface="Meiryo UI" panose="020B0604030504040204" pitchFamily="50" charset="-128"/>
                        </a:rPr>
                        <a:t>9,777</a:t>
                      </a:r>
                    </a:p>
                    <a:p>
                      <a:pPr algn="r"/>
                      <a:r>
                        <a:rPr kumimoji="1" lang="en-US" altLang="ja-JP" sz="1000" b="1" dirty="0" smtClean="0">
                          <a:latin typeface="Meiryo UI" panose="020B0604030504040204" pitchFamily="50" charset="-128"/>
                          <a:ea typeface="Meiryo UI" panose="020B0604030504040204" pitchFamily="50" charset="-128"/>
                        </a:rPr>
                        <a:t>101,294</a:t>
                      </a:r>
                      <a:endParaRPr kumimoji="1" lang="ja-JP" altLang="en-US" sz="1000" b="1"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10266065"/>
                  </a:ext>
                </a:extLst>
              </a:tr>
            </a:tbl>
          </a:graphicData>
        </a:graphic>
      </p:graphicFrame>
      <p:sp>
        <p:nvSpPr>
          <p:cNvPr id="16" name="正方形/長方形 15"/>
          <p:cNvSpPr/>
          <p:nvPr/>
        </p:nvSpPr>
        <p:spPr>
          <a:xfrm>
            <a:off x="6645251" y="3869400"/>
            <a:ext cx="2181249"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人的被害（各ピーク時間帯）</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3053799" y="852507"/>
            <a:ext cx="1023985"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計測震度</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5517523" y="660742"/>
            <a:ext cx="1023985"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破壊開始点</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7681977" y="660742"/>
            <a:ext cx="1094339"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液状化の分布</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5764278" y="3722707"/>
            <a:ext cx="787923"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全壊率</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3"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4</a:t>
            </a:fld>
            <a:endParaRPr lang="ja-JP" altLang="en-US" sz="1600" dirty="0">
              <a:solidFill>
                <a:schemeClr val="tx1"/>
              </a:solidFill>
            </a:endParaRPr>
          </a:p>
        </p:txBody>
      </p:sp>
      <p:grpSp>
        <p:nvGrpSpPr>
          <p:cNvPr id="24" name="グループ化 23"/>
          <p:cNvGrpSpPr/>
          <p:nvPr/>
        </p:nvGrpSpPr>
        <p:grpSpPr>
          <a:xfrm>
            <a:off x="516641" y="1612495"/>
            <a:ext cx="802571" cy="886229"/>
            <a:chOff x="508000" y="2442758"/>
            <a:chExt cx="802571" cy="886229"/>
          </a:xfrm>
        </p:grpSpPr>
        <p:sp>
          <p:nvSpPr>
            <p:cNvPr id="25" name="正方形/長方形 24"/>
            <p:cNvSpPr/>
            <p:nvPr/>
          </p:nvSpPr>
          <p:spPr>
            <a:xfrm>
              <a:off x="508000" y="2442758"/>
              <a:ext cx="802571" cy="886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p:cNvGrpSpPr/>
            <p:nvPr/>
          </p:nvGrpSpPr>
          <p:grpSpPr>
            <a:xfrm>
              <a:off x="646631" y="2608559"/>
              <a:ext cx="548757" cy="106363"/>
              <a:chOff x="611982" y="2684462"/>
              <a:chExt cx="548757" cy="106363"/>
            </a:xfrm>
          </p:grpSpPr>
          <p:sp>
            <p:nvSpPr>
              <p:cNvPr id="43" name="正方形/長方形 42"/>
              <p:cNvSpPr/>
              <p:nvPr/>
            </p:nvSpPr>
            <p:spPr>
              <a:xfrm>
                <a:off x="611982" y="2702719"/>
                <a:ext cx="79375" cy="6985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729330" y="2684462"/>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震度７</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27" name="グループ化 26"/>
            <p:cNvGrpSpPr/>
            <p:nvPr/>
          </p:nvGrpSpPr>
          <p:grpSpPr>
            <a:xfrm>
              <a:off x="646631" y="2716362"/>
              <a:ext cx="598763" cy="106363"/>
              <a:chOff x="611982" y="2788798"/>
              <a:chExt cx="598763" cy="106363"/>
            </a:xfrm>
          </p:grpSpPr>
          <p:sp>
            <p:nvSpPr>
              <p:cNvPr id="41" name="正方形/長方形 40"/>
              <p:cNvSpPr/>
              <p:nvPr/>
            </p:nvSpPr>
            <p:spPr>
              <a:xfrm>
                <a:off x="611982" y="2807055"/>
                <a:ext cx="79375" cy="698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29330" y="2788798"/>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震度６強</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28" name="グループ化 27"/>
            <p:cNvGrpSpPr/>
            <p:nvPr/>
          </p:nvGrpSpPr>
          <p:grpSpPr>
            <a:xfrm>
              <a:off x="646631" y="2829021"/>
              <a:ext cx="572569" cy="106363"/>
              <a:chOff x="611982" y="2901457"/>
              <a:chExt cx="572569" cy="106363"/>
            </a:xfrm>
          </p:grpSpPr>
          <p:sp>
            <p:nvSpPr>
              <p:cNvPr id="39" name="正方形/長方形 38"/>
              <p:cNvSpPr/>
              <p:nvPr/>
            </p:nvSpPr>
            <p:spPr>
              <a:xfrm>
                <a:off x="611982" y="2919714"/>
                <a:ext cx="79375" cy="69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729330" y="2901457"/>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震度６弱</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29" name="グループ化 28"/>
            <p:cNvGrpSpPr/>
            <p:nvPr/>
          </p:nvGrpSpPr>
          <p:grpSpPr>
            <a:xfrm>
              <a:off x="646631" y="2950593"/>
              <a:ext cx="572569" cy="106363"/>
              <a:chOff x="611982" y="3023029"/>
              <a:chExt cx="572569" cy="106363"/>
            </a:xfrm>
          </p:grpSpPr>
          <p:sp>
            <p:nvSpPr>
              <p:cNvPr id="37" name="正方形/長方形 36"/>
              <p:cNvSpPr/>
              <p:nvPr/>
            </p:nvSpPr>
            <p:spPr>
              <a:xfrm>
                <a:off x="611982" y="3041286"/>
                <a:ext cx="79375" cy="6985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729330" y="30230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震度５強</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0" name="グループ化 29"/>
            <p:cNvGrpSpPr/>
            <p:nvPr/>
          </p:nvGrpSpPr>
          <p:grpSpPr>
            <a:xfrm>
              <a:off x="646631" y="3069116"/>
              <a:ext cx="572569" cy="106363"/>
              <a:chOff x="611982" y="3141552"/>
              <a:chExt cx="572569" cy="106363"/>
            </a:xfrm>
          </p:grpSpPr>
          <p:sp>
            <p:nvSpPr>
              <p:cNvPr id="35" name="正方形/長方形 34"/>
              <p:cNvSpPr/>
              <p:nvPr/>
            </p:nvSpPr>
            <p:spPr>
              <a:xfrm>
                <a:off x="611982" y="3159809"/>
                <a:ext cx="79375" cy="698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729330" y="3141552"/>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震度５弱</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1" name="グループ化 30"/>
            <p:cNvGrpSpPr/>
            <p:nvPr/>
          </p:nvGrpSpPr>
          <p:grpSpPr>
            <a:xfrm>
              <a:off x="646631" y="3184824"/>
              <a:ext cx="598763" cy="106363"/>
              <a:chOff x="611982" y="3141552"/>
              <a:chExt cx="598763" cy="106363"/>
            </a:xfrm>
          </p:grpSpPr>
          <p:sp>
            <p:nvSpPr>
              <p:cNvPr id="33" name="正方形/長方形 32"/>
              <p:cNvSpPr/>
              <p:nvPr/>
            </p:nvSpPr>
            <p:spPr>
              <a:xfrm>
                <a:off x="611982" y="3159809"/>
                <a:ext cx="79375" cy="6985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729330" y="3141552"/>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震度４以下</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sp>
          <p:nvSpPr>
            <p:cNvPr id="32" name="正方形/長方形 31"/>
            <p:cNvSpPr/>
            <p:nvPr/>
          </p:nvSpPr>
          <p:spPr>
            <a:xfrm>
              <a:off x="726006" y="2469971"/>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計測震度</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45" name="グループ化 44"/>
          <p:cNvGrpSpPr/>
          <p:nvPr/>
        </p:nvGrpSpPr>
        <p:grpSpPr>
          <a:xfrm>
            <a:off x="6888471" y="1075663"/>
            <a:ext cx="731024" cy="543182"/>
            <a:chOff x="603801" y="2442759"/>
            <a:chExt cx="731024" cy="543182"/>
          </a:xfrm>
        </p:grpSpPr>
        <p:sp>
          <p:nvSpPr>
            <p:cNvPr id="46" name="正方形/長方形 45"/>
            <p:cNvSpPr/>
            <p:nvPr/>
          </p:nvSpPr>
          <p:spPr>
            <a:xfrm>
              <a:off x="603801" y="2442759"/>
              <a:ext cx="731024" cy="54318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p:cNvGrpSpPr/>
            <p:nvPr/>
          </p:nvGrpSpPr>
          <p:grpSpPr>
            <a:xfrm>
              <a:off x="646631" y="2530033"/>
              <a:ext cx="496714" cy="106363"/>
              <a:chOff x="611982" y="2605936"/>
              <a:chExt cx="496714" cy="106363"/>
            </a:xfrm>
          </p:grpSpPr>
          <p:sp>
            <p:nvSpPr>
              <p:cNvPr id="64" name="正方形/長方形 63"/>
              <p:cNvSpPr>
                <a:spLocks noChangeAspect="1"/>
              </p:cNvSpPr>
              <p:nvPr/>
            </p:nvSpPr>
            <p:spPr>
              <a:xfrm>
                <a:off x="611982" y="2635717"/>
                <a:ext cx="53173" cy="468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677287" y="2605936"/>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25</a:t>
                </a:r>
                <a:r>
                  <a:rPr kumimoji="1" lang="ja-JP" altLang="en-US" sz="400" dirty="0" smtClean="0">
                    <a:solidFill>
                      <a:schemeClr val="tx1"/>
                    </a:solidFill>
                    <a:latin typeface="Meiryo UI" panose="020B0604030504040204" pitchFamily="50" charset="-128"/>
                    <a:ea typeface="Meiryo UI" panose="020B0604030504040204" pitchFamily="50" charset="-128"/>
                  </a:rPr>
                  <a:t>～　　</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48" name="グループ化 47"/>
            <p:cNvGrpSpPr/>
            <p:nvPr/>
          </p:nvGrpSpPr>
          <p:grpSpPr>
            <a:xfrm>
              <a:off x="646631" y="2598941"/>
              <a:ext cx="546720" cy="106363"/>
              <a:chOff x="611982" y="2671377"/>
              <a:chExt cx="546720" cy="106363"/>
            </a:xfrm>
          </p:grpSpPr>
          <p:sp>
            <p:nvSpPr>
              <p:cNvPr id="62" name="正方形/長方形 61"/>
              <p:cNvSpPr>
                <a:spLocks noChangeAspect="1"/>
              </p:cNvSpPr>
              <p:nvPr/>
            </p:nvSpPr>
            <p:spPr>
              <a:xfrm>
                <a:off x="611982" y="2701158"/>
                <a:ext cx="53173" cy="46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677287" y="2671377"/>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25</a:t>
                </a:r>
                <a:r>
                  <a:rPr kumimoji="1" lang="ja-JP" altLang="en-US" sz="400" dirty="0" smtClean="0">
                    <a:solidFill>
                      <a:schemeClr val="tx1"/>
                    </a:solidFill>
                    <a:latin typeface="Meiryo UI" panose="020B0604030504040204" pitchFamily="50" charset="-128"/>
                    <a:ea typeface="Meiryo UI" panose="020B0604030504040204" pitchFamily="50" charset="-128"/>
                  </a:rPr>
                  <a:t>　激しい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49" name="グループ化 48"/>
            <p:cNvGrpSpPr/>
            <p:nvPr/>
          </p:nvGrpSpPr>
          <p:grpSpPr>
            <a:xfrm>
              <a:off x="646631" y="2668293"/>
              <a:ext cx="520526" cy="106363"/>
              <a:chOff x="611982" y="2740729"/>
              <a:chExt cx="520526" cy="106363"/>
            </a:xfrm>
          </p:grpSpPr>
          <p:sp>
            <p:nvSpPr>
              <p:cNvPr id="60" name="正方形/長方形 59"/>
              <p:cNvSpPr>
                <a:spLocks noChangeAspect="1"/>
              </p:cNvSpPr>
              <p:nvPr/>
            </p:nvSpPr>
            <p:spPr>
              <a:xfrm>
                <a:off x="611982" y="2770510"/>
                <a:ext cx="53173" cy="4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677287" y="27407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15</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0" name="グループ化 49"/>
            <p:cNvGrpSpPr/>
            <p:nvPr/>
          </p:nvGrpSpPr>
          <p:grpSpPr>
            <a:xfrm>
              <a:off x="646631" y="2738017"/>
              <a:ext cx="520526" cy="106363"/>
              <a:chOff x="611982" y="2810453"/>
              <a:chExt cx="520526" cy="106363"/>
            </a:xfrm>
          </p:grpSpPr>
          <p:sp>
            <p:nvSpPr>
              <p:cNvPr id="58" name="正方形/長方形 57"/>
              <p:cNvSpPr>
                <a:spLocks noChangeAspect="1"/>
              </p:cNvSpPr>
              <p:nvPr/>
            </p:nvSpPr>
            <p:spPr>
              <a:xfrm>
                <a:off x="611982" y="2840234"/>
                <a:ext cx="53173" cy="468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677287" y="2810453"/>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15</a:t>
                </a:r>
                <a:r>
                  <a:rPr kumimoji="1" lang="ja-JP" altLang="en-US" sz="400" dirty="0" smtClean="0">
                    <a:solidFill>
                      <a:schemeClr val="tx1"/>
                    </a:solidFill>
                    <a:latin typeface="Meiryo UI" panose="020B0604030504040204" pitchFamily="50" charset="-128"/>
                    <a:ea typeface="Meiryo UI" panose="020B0604030504040204" pitchFamily="50" charset="-128"/>
                  </a:rPr>
                  <a:t>　中程度</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1" name="グループ化 50"/>
            <p:cNvGrpSpPr/>
            <p:nvPr/>
          </p:nvGrpSpPr>
          <p:grpSpPr>
            <a:xfrm>
              <a:off x="646631" y="2809640"/>
              <a:ext cx="646388" cy="106363"/>
              <a:chOff x="611982" y="2882076"/>
              <a:chExt cx="646388" cy="106363"/>
            </a:xfrm>
          </p:grpSpPr>
          <p:sp>
            <p:nvSpPr>
              <p:cNvPr id="56" name="正方形/長方形 55"/>
              <p:cNvSpPr>
                <a:spLocks noChangeAspect="1"/>
              </p:cNvSpPr>
              <p:nvPr/>
            </p:nvSpPr>
            <p:spPr>
              <a:xfrm>
                <a:off x="611982" y="2911857"/>
                <a:ext cx="53173" cy="468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677287" y="2882076"/>
                <a:ext cx="581083"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5</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　　程度は小さい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2" name="グループ化 51"/>
            <p:cNvGrpSpPr/>
            <p:nvPr/>
          </p:nvGrpSpPr>
          <p:grpSpPr>
            <a:xfrm>
              <a:off x="646631" y="2879577"/>
              <a:ext cx="624957" cy="106363"/>
              <a:chOff x="611982" y="2836305"/>
              <a:chExt cx="624957" cy="106363"/>
            </a:xfrm>
          </p:grpSpPr>
          <p:sp>
            <p:nvSpPr>
              <p:cNvPr id="54" name="正方形/長方形 53"/>
              <p:cNvSpPr>
                <a:spLocks noChangeAspect="1"/>
              </p:cNvSpPr>
              <p:nvPr/>
            </p:nvSpPr>
            <p:spPr>
              <a:xfrm>
                <a:off x="611982" y="2866086"/>
                <a:ext cx="53173" cy="468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677287" y="2836305"/>
                <a:ext cx="559652"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5</a:t>
                </a:r>
                <a:r>
                  <a:rPr kumimoji="1" lang="ja-JP" altLang="en-US" sz="400" dirty="0" smtClean="0">
                    <a:solidFill>
                      <a:schemeClr val="tx1"/>
                    </a:solidFill>
                    <a:latin typeface="Meiryo UI" panose="020B0604030504040204" pitchFamily="50" charset="-128"/>
                    <a:ea typeface="Meiryo UI" panose="020B0604030504040204" pitchFamily="50" charset="-128"/>
                  </a:rPr>
                  <a:t>　　　ほとんどない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
          <p:nvSpPr>
            <p:cNvPr id="53" name="正方形/長方形 52"/>
            <p:cNvSpPr/>
            <p:nvPr/>
          </p:nvSpPr>
          <p:spPr>
            <a:xfrm>
              <a:off x="726006" y="2469971"/>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en-US" altLang="ja-JP" sz="400" dirty="0" smtClean="0">
                  <a:solidFill>
                    <a:schemeClr val="tx1"/>
                  </a:solidFill>
                  <a:latin typeface="Meiryo UI" panose="020B0604030504040204" pitchFamily="50" charset="-128"/>
                  <a:ea typeface="Meiryo UI" panose="020B0604030504040204" pitchFamily="50" charset="-128"/>
                </a:rPr>
                <a:t>PL</a:t>
              </a:r>
              <a:r>
                <a:rPr kumimoji="1" lang="ja-JP" altLang="en-US" sz="400" dirty="0" smtClean="0">
                  <a:solidFill>
                    <a:schemeClr val="tx1"/>
                  </a:solidFill>
                  <a:latin typeface="Meiryo UI" panose="020B0604030504040204" pitchFamily="50" charset="-128"/>
                  <a:ea typeface="Meiryo UI" panose="020B0604030504040204" pitchFamily="50" charset="-128"/>
                </a:rPr>
                <a:t>値</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66" name="グループ化 65"/>
          <p:cNvGrpSpPr/>
          <p:nvPr/>
        </p:nvGrpSpPr>
        <p:grpSpPr>
          <a:xfrm>
            <a:off x="4682752" y="4150880"/>
            <a:ext cx="689218" cy="543182"/>
            <a:chOff x="603801" y="2442759"/>
            <a:chExt cx="689218" cy="543182"/>
          </a:xfrm>
        </p:grpSpPr>
        <p:sp>
          <p:nvSpPr>
            <p:cNvPr id="67" name="正方形/長方形 66"/>
            <p:cNvSpPr/>
            <p:nvPr/>
          </p:nvSpPr>
          <p:spPr>
            <a:xfrm>
              <a:off x="603801" y="2442759"/>
              <a:ext cx="444747" cy="54318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8" name="グループ化 67"/>
            <p:cNvGrpSpPr/>
            <p:nvPr/>
          </p:nvGrpSpPr>
          <p:grpSpPr>
            <a:xfrm>
              <a:off x="646631" y="2530033"/>
              <a:ext cx="496714" cy="106363"/>
              <a:chOff x="611982" y="2605936"/>
              <a:chExt cx="496714" cy="106363"/>
            </a:xfrm>
          </p:grpSpPr>
          <p:sp>
            <p:nvSpPr>
              <p:cNvPr id="85" name="正方形/長方形 84"/>
              <p:cNvSpPr>
                <a:spLocks noChangeAspect="1"/>
              </p:cNvSpPr>
              <p:nvPr/>
            </p:nvSpPr>
            <p:spPr>
              <a:xfrm>
                <a:off x="611982" y="2635717"/>
                <a:ext cx="53173" cy="468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677287" y="2605936"/>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a:solidFill>
                      <a:schemeClr val="tx1"/>
                    </a:solidFill>
                    <a:latin typeface="Meiryo UI" panose="020B0604030504040204" pitchFamily="50" charset="-128"/>
                    <a:ea typeface="Meiryo UI" panose="020B0604030504040204" pitchFamily="50" charset="-128"/>
                  </a:rPr>
                  <a:t>50</a:t>
                </a:r>
                <a:r>
                  <a:rPr kumimoji="1" lang="ja-JP" altLang="en-US" sz="400" dirty="0" smtClean="0">
                    <a:solidFill>
                      <a:schemeClr val="tx1"/>
                    </a:solidFill>
                    <a:latin typeface="Meiryo UI" panose="020B0604030504040204" pitchFamily="50" charset="-128"/>
                    <a:ea typeface="Meiryo UI" panose="020B0604030504040204" pitchFamily="50" charset="-128"/>
                  </a:rPr>
                  <a:t>～　　</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69" name="グループ化 68"/>
            <p:cNvGrpSpPr/>
            <p:nvPr/>
          </p:nvGrpSpPr>
          <p:grpSpPr>
            <a:xfrm>
              <a:off x="646631" y="2598941"/>
              <a:ext cx="546720" cy="106363"/>
              <a:chOff x="611982" y="2671377"/>
              <a:chExt cx="546720" cy="106363"/>
            </a:xfrm>
          </p:grpSpPr>
          <p:sp>
            <p:nvSpPr>
              <p:cNvPr id="83" name="正方形/長方形 82"/>
              <p:cNvSpPr>
                <a:spLocks noChangeAspect="1"/>
              </p:cNvSpPr>
              <p:nvPr/>
            </p:nvSpPr>
            <p:spPr>
              <a:xfrm>
                <a:off x="611982" y="2701158"/>
                <a:ext cx="53173" cy="46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677287" y="2671377"/>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40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50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0" name="グループ化 69"/>
            <p:cNvGrpSpPr/>
            <p:nvPr/>
          </p:nvGrpSpPr>
          <p:grpSpPr>
            <a:xfrm>
              <a:off x="646631" y="2668293"/>
              <a:ext cx="520526" cy="106363"/>
              <a:chOff x="611982" y="2740729"/>
              <a:chExt cx="520526" cy="106363"/>
            </a:xfrm>
          </p:grpSpPr>
          <p:sp>
            <p:nvSpPr>
              <p:cNvPr id="81" name="正方形/長方形 80"/>
              <p:cNvSpPr>
                <a:spLocks noChangeAspect="1"/>
              </p:cNvSpPr>
              <p:nvPr/>
            </p:nvSpPr>
            <p:spPr>
              <a:xfrm>
                <a:off x="611982" y="2770510"/>
                <a:ext cx="53173" cy="4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677287" y="27407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30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40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1" name="グループ化 70"/>
            <p:cNvGrpSpPr/>
            <p:nvPr/>
          </p:nvGrpSpPr>
          <p:grpSpPr>
            <a:xfrm>
              <a:off x="646631" y="2738017"/>
              <a:ext cx="520526" cy="106363"/>
              <a:chOff x="611982" y="2810453"/>
              <a:chExt cx="520526" cy="106363"/>
            </a:xfrm>
          </p:grpSpPr>
          <p:sp>
            <p:nvSpPr>
              <p:cNvPr id="79" name="正方形/長方形 78"/>
              <p:cNvSpPr>
                <a:spLocks noChangeAspect="1"/>
              </p:cNvSpPr>
              <p:nvPr/>
            </p:nvSpPr>
            <p:spPr>
              <a:xfrm>
                <a:off x="611982" y="2840234"/>
                <a:ext cx="53173" cy="468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677287" y="2810453"/>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30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2" name="グループ化 71"/>
            <p:cNvGrpSpPr/>
            <p:nvPr/>
          </p:nvGrpSpPr>
          <p:grpSpPr>
            <a:xfrm>
              <a:off x="646631" y="2809640"/>
              <a:ext cx="646388" cy="106363"/>
              <a:chOff x="611982" y="2882076"/>
              <a:chExt cx="646388" cy="106363"/>
            </a:xfrm>
          </p:grpSpPr>
          <p:sp>
            <p:nvSpPr>
              <p:cNvPr id="77" name="正方形/長方形 76"/>
              <p:cNvSpPr>
                <a:spLocks noChangeAspect="1"/>
              </p:cNvSpPr>
              <p:nvPr/>
            </p:nvSpPr>
            <p:spPr>
              <a:xfrm>
                <a:off x="611982" y="2911857"/>
                <a:ext cx="53173" cy="468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677287" y="2882076"/>
                <a:ext cx="581083"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3" name="グループ化 72"/>
            <p:cNvGrpSpPr/>
            <p:nvPr/>
          </p:nvGrpSpPr>
          <p:grpSpPr>
            <a:xfrm>
              <a:off x="646631" y="2879577"/>
              <a:ext cx="624957" cy="106363"/>
              <a:chOff x="611982" y="2836305"/>
              <a:chExt cx="624957" cy="106363"/>
            </a:xfrm>
          </p:grpSpPr>
          <p:sp>
            <p:nvSpPr>
              <p:cNvPr id="75" name="正方形/長方形 74"/>
              <p:cNvSpPr>
                <a:spLocks noChangeAspect="1"/>
              </p:cNvSpPr>
              <p:nvPr/>
            </p:nvSpPr>
            <p:spPr>
              <a:xfrm>
                <a:off x="611982" y="2866086"/>
                <a:ext cx="53173" cy="468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677287" y="2836305"/>
                <a:ext cx="559652"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  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
          <p:nvSpPr>
            <p:cNvPr id="74" name="正方形/長方形 73"/>
            <p:cNvSpPr/>
            <p:nvPr/>
          </p:nvSpPr>
          <p:spPr>
            <a:xfrm>
              <a:off x="667002" y="2453304"/>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ja-JP" altLang="en-US" sz="400" dirty="0" smtClean="0">
                  <a:solidFill>
                    <a:schemeClr val="tx1"/>
                  </a:solidFill>
                  <a:latin typeface="Meiryo UI" panose="020B0604030504040204" pitchFamily="50" charset="-128"/>
                  <a:ea typeface="Meiryo UI" panose="020B0604030504040204" pitchFamily="50" charset="-128"/>
                </a:rPr>
                <a:t>全壊率（</a:t>
              </a:r>
              <a:r>
                <a:rPr kumimoji="1" lang="en-US" altLang="ja-JP" sz="400" dirty="0" smtClean="0">
                  <a:solidFill>
                    <a:schemeClr val="tx1"/>
                  </a:solidFill>
                  <a:latin typeface="Meiryo UI" panose="020B0604030504040204" pitchFamily="50" charset="-128"/>
                  <a:ea typeface="Meiryo UI" panose="020B0604030504040204" pitchFamily="50" charset="-128"/>
                </a:rPr>
                <a:t>%</a:t>
              </a:r>
              <a:r>
                <a:rPr kumimoji="1" lang="ja-JP" altLang="en-US" sz="400" dirty="0" smtClean="0">
                  <a:solidFill>
                    <a:schemeClr val="tx1"/>
                  </a:solidFill>
                  <a:latin typeface="Meiryo UI" panose="020B0604030504040204" pitchFamily="50" charset="-128"/>
                  <a:ea typeface="Meiryo UI" panose="020B0604030504040204" pitchFamily="50" charset="-128"/>
                </a:rPr>
                <a:t>）</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418074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5"/>
          <p:cNvGrpSpPr>
            <a:grpSpLocks/>
          </p:cNvGrpSpPr>
          <p:nvPr/>
        </p:nvGrpSpPr>
        <p:grpSpPr bwMode="auto">
          <a:xfrm>
            <a:off x="4508236" y="634405"/>
            <a:ext cx="2005013" cy="3025775"/>
            <a:chOff x="8881" y="5870"/>
            <a:chExt cx="3158" cy="4765"/>
          </a:xfrm>
        </p:grpSpPr>
        <p:pic>
          <p:nvPicPr>
            <p:cNvPr id="4112" name="Picture 16" descr="有馬０８－断層"/>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1" y="5870"/>
              <a:ext cx="3158" cy="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7"/>
            <p:cNvSpPr>
              <a:spLocks noChangeArrowheads="1"/>
            </p:cNvSpPr>
            <p:nvPr/>
          </p:nvSpPr>
          <p:spPr bwMode="auto">
            <a:xfrm>
              <a:off x="10921" y="6992"/>
              <a:ext cx="143" cy="143"/>
            </a:xfrm>
            <a:prstGeom prst="star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6" name="AutoShape 18"/>
            <p:cNvSpPr>
              <a:spLocks noChangeArrowheads="1"/>
            </p:cNvSpPr>
            <p:nvPr/>
          </p:nvSpPr>
          <p:spPr bwMode="auto">
            <a:xfrm>
              <a:off x="9099" y="6827"/>
              <a:ext cx="143" cy="143"/>
            </a:xfrm>
            <a:prstGeom prst="star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18" name="Text Box 19"/>
            <p:cNvSpPr txBox="1">
              <a:spLocks noChangeArrowheads="1"/>
            </p:cNvSpPr>
            <p:nvPr/>
          </p:nvSpPr>
          <p:spPr bwMode="auto">
            <a:xfrm>
              <a:off x="9284" y="6796"/>
              <a:ext cx="94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60" tIns="8890" rIns="9360"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rPr>
                <a:t>破壊開始点</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grpSp>
      <p:pic>
        <p:nvPicPr>
          <p:cNvPr id="4109" name="Picture 13" descr="有馬０８－震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180" y="867865"/>
            <a:ext cx="3714630" cy="567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0" y="0"/>
            <a:ext cx="9144000" cy="425003"/>
          </a:xfrm>
          <a:prstGeom prst="rect">
            <a:avLst/>
          </a:prstGeom>
          <a:gradFill>
            <a:gsLst>
              <a:gs pos="0">
                <a:schemeClr val="accent1">
                  <a:lumMod val="5000"/>
                  <a:lumOff val="95000"/>
                </a:schemeClr>
              </a:gs>
              <a:gs pos="75000">
                <a:schemeClr val="bg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現在公表している被害想定について</a:t>
            </a:r>
          </a:p>
        </p:txBody>
      </p:sp>
      <p:sp>
        <p:nvSpPr>
          <p:cNvPr id="17" name="正方形/長方形 16"/>
          <p:cNvSpPr/>
          <p:nvPr/>
        </p:nvSpPr>
        <p:spPr>
          <a:xfrm>
            <a:off x="211015" y="596173"/>
            <a:ext cx="8806376" cy="622665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3802" y="477769"/>
            <a:ext cx="1915497" cy="321972"/>
          </a:xfrm>
          <a:prstGeom prst="roundRect">
            <a:avLst>
              <a:gd name="adj" fmla="val 2097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有馬高槻断層帯地震</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pic>
        <p:nvPicPr>
          <p:cNvPr id="4122" name="Picture 26" descr="有馬０８－P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8694" y="642781"/>
            <a:ext cx="1981656" cy="301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Picture 33" descr="有馬０８－全壊率"/>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8237" y="3687476"/>
            <a:ext cx="2005012" cy="30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表 25"/>
          <p:cNvGraphicFramePr>
            <a:graphicFrameLocks noGrp="1"/>
          </p:cNvGraphicFramePr>
          <p:nvPr>
            <p:extLst>
              <p:ext uri="{D42A27DB-BD31-4B8C-83A1-F6EECF244321}">
                <p14:modId xmlns:p14="http://schemas.microsoft.com/office/powerpoint/2010/main" val="3810683770"/>
              </p:ext>
            </p:extLst>
          </p:nvPr>
        </p:nvGraphicFramePr>
        <p:xfrm>
          <a:off x="6645251" y="4176033"/>
          <a:ext cx="2181250" cy="2502432"/>
        </p:xfrm>
        <a:graphic>
          <a:graphicData uri="http://schemas.openxmlformats.org/drawingml/2006/table">
            <a:tbl>
              <a:tblPr firstRow="1" bandRow="1">
                <a:tableStyleId>{5C22544A-7EE6-4342-B048-85BDC9FD1C3A}</a:tableStyleId>
              </a:tblPr>
              <a:tblGrid>
                <a:gridCol w="1133775">
                  <a:extLst>
                    <a:ext uri="{9D8B030D-6E8A-4147-A177-3AD203B41FA5}">
                      <a16:colId xmlns:a16="http://schemas.microsoft.com/office/drawing/2014/main" val="2451007564"/>
                    </a:ext>
                  </a:extLst>
                </a:gridCol>
                <a:gridCol w="1047475">
                  <a:extLst>
                    <a:ext uri="{9D8B030D-6E8A-4147-A177-3AD203B41FA5}">
                      <a16:colId xmlns:a16="http://schemas.microsoft.com/office/drawing/2014/main" val="2825389958"/>
                    </a:ext>
                  </a:extLst>
                </a:gridCol>
              </a:tblGrid>
              <a:tr h="417072">
                <a:tc>
                  <a:txBody>
                    <a:bodyPr/>
                    <a:lstStyle/>
                    <a:p>
                      <a:pPr algn="ctr"/>
                      <a:r>
                        <a:rPr kumimoji="1" lang="ja-JP" altLang="en-US" sz="1000" b="0" dirty="0" smtClean="0">
                          <a:latin typeface="Meiryo UI" panose="020B0604030504040204" pitchFamily="50" charset="-128"/>
                          <a:ea typeface="Meiryo UI" panose="020B0604030504040204" pitchFamily="50" charset="-128"/>
                        </a:rPr>
                        <a:t>項目</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死者数</a:t>
                      </a:r>
                      <a:r>
                        <a:rPr kumimoji="1" lang="en-US" altLang="ja-JP" sz="1000" b="0" dirty="0" smtClean="0">
                          <a:latin typeface="Meiryo UI" panose="020B0604030504040204" pitchFamily="50" charset="-128"/>
                          <a:ea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rPr>
                        <a:t>人</a:t>
                      </a:r>
                      <a:r>
                        <a:rPr kumimoji="1" lang="en-US" altLang="ja-JP" sz="1000" b="0" dirty="0" smtClean="0">
                          <a:latin typeface="Meiryo UI" panose="020B0604030504040204" pitchFamily="50" charset="-128"/>
                          <a:ea typeface="Meiryo UI" panose="020B0604030504040204" pitchFamily="50" charset="-128"/>
                        </a:rPr>
                        <a:t>)</a:t>
                      </a:r>
                    </a:p>
                    <a:p>
                      <a:pPr algn="ctr"/>
                      <a:r>
                        <a:rPr kumimoji="1" lang="ja-JP" altLang="en-US" sz="1000" b="0" dirty="0" smtClean="0">
                          <a:latin typeface="Meiryo UI" panose="020B0604030504040204" pitchFamily="50" charset="-128"/>
                          <a:ea typeface="Meiryo UI" panose="020B0604030504040204" pitchFamily="50" charset="-128"/>
                        </a:rPr>
                        <a:t>負傷者数</a:t>
                      </a:r>
                      <a:r>
                        <a:rPr kumimoji="1" lang="en-US" altLang="ja-JP" sz="1000" b="0" dirty="0" smtClean="0">
                          <a:latin typeface="Meiryo UI" panose="020B0604030504040204" pitchFamily="50" charset="-128"/>
                          <a:ea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rPr>
                        <a:t>人</a:t>
                      </a:r>
                      <a:r>
                        <a:rPr kumimoji="1" lang="en-US" altLang="ja-JP" sz="1000" b="0" dirty="0" smtClean="0">
                          <a:latin typeface="Meiryo UI" panose="020B0604030504040204" pitchFamily="50" charset="-128"/>
                          <a:ea typeface="Meiryo UI" panose="020B0604030504040204" pitchFamily="50" charset="-128"/>
                        </a:rPr>
                        <a:t>)</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67927978"/>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建物倒壊による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（早朝）</a:t>
                      </a:r>
                      <a:endParaRPr kumimoji="1" lang="ja-JP" altLang="en-US" sz="1000" dirty="0">
                        <a:latin typeface="Meiryo UI" panose="020B0604030504040204" pitchFamily="50" charset="-128"/>
                        <a:ea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2,129</a:t>
                      </a:r>
                    </a:p>
                    <a:p>
                      <a:pPr algn="r"/>
                      <a:r>
                        <a:rPr kumimoji="1" lang="en-US" altLang="ja-JP" sz="1000" dirty="0" smtClean="0">
                          <a:latin typeface="Meiryo UI" panose="020B0604030504040204" pitchFamily="50" charset="-128"/>
                          <a:ea typeface="Meiryo UI" panose="020B0604030504040204" pitchFamily="50" charset="-128"/>
                        </a:rPr>
                        <a:t>42,004</a:t>
                      </a:r>
                      <a:endParaRPr kumimoji="1" lang="ja-JP" altLang="en-US" sz="1000" dirty="0">
                        <a:latin typeface="Meiryo UI" panose="020B0604030504040204" pitchFamily="50" charset="-128"/>
                        <a:ea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6936449"/>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火災による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（夕刻）</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222</a:t>
                      </a:r>
                    </a:p>
                    <a:p>
                      <a:pPr algn="r"/>
                      <a:r>
                        <a:rPr kumimoji="1" lang="en-US" altLang="ja-JP" sz="1000" dirty="0" smtClean="0">
                          <a:latin typeface="Meiryo UI" panose="020B0604030504040204" pitchFamily="50" charset="-128"/>
                          <a:ea typeface="Meiryo UI" panose="020B0604030504040204" pitchFamily="50" charset="-128"/>
                        </a:rPr>
                        <a:t>1,195</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3525100"/>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道路における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（朝ラッシュ時）</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5</a:t>
                      </a:r>
                    </a:p>
                    <a:p>
                      <a:pPr algn="r"/>
                      <a:r>
                        <a:rPr kumimoji="1" lang="en-US" altLang="ja-JP" sz="1000" dirty="0" smtClean="0">
                          <a:latin typeface="Meiryo UI" panose="020B0604030504040204" pitchFamily="50" charset="-128"/>
                          <a:ea typeface="Meiryo UI" panose="020B0604030504040204" pitchFamily="50" charset="-128"/>
                        </a:rPr>
                        <a:t>435</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37867267"/>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鉄道における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（朝ラッシュ時）</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165</a:t>
                      </a:r>
                    </a:p>
                    <a:p>
                      <a:pPr algn="r"/>
                      <a:r>
                        <a:rPr kumimoji="1" lang="en-US" altLang="ja-JP" sz="1000" dirty="0" smtClean="0">
                          <a:latin typeface="Meiryo UI" panose="020B0604030504040204" pitchFamily="50" charset="-128"/>
                          <a:ea typeface="Meiryo UI" panose="020B0604030504040204" pitchFamily="50" charset="-128"/>
                        </a:rPr>
                        <a:t>2,271</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5106382"/>
                  </a:ext>
                </a:extLst>
              </a:tr>
              <a:tr h="417072">
                <a:tc>
                  <a:txBody>
                    <a:bodyPr/>
                    <a:lstStyle/>
                    <a:p>
                      <a:pPr algn="ctr"/>
                      <a:r>
                        <a:rPr kumimoji="1" lang="ja-JP" altLang="en-US" sz="1000" b="1" dirty="0" smtClean="0">
                          <a:latin typeface="Meiryo UI" panose="020B0604030504040204" pitchFamily="50" charset="-128"/>
                          <a:ea typeface="Meiryo UI" panose="020B0604030504040204" pitchFamily="50" charset="-128"/>
                        </a:rPr>
                        <a:t>合計</a:t>
                      </a:r>
                      <a:endParaRPr kumimoji="1" lang="ja-JP" altLang="en-US" sz="1000" b="1"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b="1" dirty="0" smtClean="0">
                          <a:latin typeface="Meiryo UI" panose="020B0604030504040204" pitchFamily="50" charset="-128"/>
                          <a:ea typeface="Meiryo UI" panose="020B0604030504040204" pitchFamily="50" charset="-128"/>
                        </a:rPr>
                        <a:t>2,521</a:t>
                      </a:r>
                    </a:p>
                    <a:p>
                      <a:pPr algn="r"/>
                      <a:r>
                        <a:rPr kumimoji="1" lang="en-US" altLang="ja-JP" sz="1000" b="1" dirty="0" smtClean="0">
                          <a:latin typeface="Meiryo UI" panose="020B0604030504040204" pitchFamily="50" charset="-128"/>
                          <a:ea typeface="Meiryo UI" panose="020B0604030504040204" pitchFamily="50" charset="-128"/>
                        </a:rPr>
                        <a:t>45,905</a:t>
                      </a:r>
                      <a:endParaRPr kumimoji="1" lang="ja-JP" altLang="en-US" sz="1000" b="1"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10266065"/>
                  </a:ext>
                </a:extLst>
              </a:tr>
            </a:tbl>
          </a:graphicData>
        </a:graphic>
      </p:graphicFrame>
      <p:sp>
        <p:nvSpPr>
          <p:cNvPr id="27" name="正方形/長方形 26"/>
          <p:cNvSpPr/>
          <p:nvPr/>
        </p:nvSpPr>
        <p:spPr>
          <a:xfrm>
            <a:off x="6645251" y="3869400"/>
            <a:ext cx="2181249"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人的被害（各ピーク時間帯）</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3053799" y="852507"/>
            <a:ext cx="1023985"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計測震度</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5551557" y="660742"/>
            <a:ext cx="1023985"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破壊開始点</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7716011" y="660742"/>
            <a:ext cx="1094339"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液状化の分布</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5725326" y="3722707"/>
            <a:ext cx="787923"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全壊率</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1"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5</a:t>
            </a:fld>
            <a:endParaRPr lang="ja-JP" altLang="en-US" sz="1600" dirty="0">
              <a:solidFill>
                <a:schemeClr val="tx1"/>
              </a:solidFill>
            </a:endParaRPr>
          </a:p>
        </p:txBody>
      </p:sp>
      <p:grpSp>
        <p:nvGrpSpPr>
          <p:cNvPr id="22" name="グループ化 21"/>
          <p:cNvGrpSpPr/>
          <p:nvPr/>
        </p:nvGrpSpPr>
        <p:grpSpPr>
          <a:xfrm>
            <a:off x="511878" y="1617258"/>
            <a:ext cx="802571" cy="886229"/>
            <a:chOff x="508000" y="2442758"/>
            <a:chExt cx="802571" cy="886229"/>
          </a:xfrm>
        </p:grpSpPr>
        <p:sp>
          <p:nvSpPr>
            <p:cNvPr id="23" name="正方形/長方形 22"/>
            <p:cNvSpPr/>
            <p:nvPr/>
          </p:nvSpPr>
          <p:spPr>
            <a:xfrm>
              <a:off x="508000" y="2442758"/>
              <a:ext cx="802571" cy="886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646631" y="2608559"/>
              <a:ext cx="548757" cy="106363"/>
              <a:chOff x="611982" y="2684462"/>
              <a:chExt cx="548757" cy="106363"/>
            </a:xfrm>
          </p:grpSpPr>
          <p:sp>
            <p:nvSpPr>
              <p:cNvPr id="47" name="正方形/長方形 46"/>
              <p:cNvSpPr/>
              <p:nvPr/>
            </p:nvSpPr>
            <p:spPr>
              <a:xfrm>
                <a:off x="611982" y="2702719"/>
                <a:ext cx="79375" cy="6985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729330" y="2684462"/>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震度７</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25" name="グループ化 24"/>
            <p:cNvGrpSpPr/>
            <p:nvPr/>
          </p:nvGrpSpPr>
          <p:grpSpPr>
            <a:xfrm>
              <a:off x="646631" y="2716362"/>
              <a:ext cx="598763" cy="106363"/>
              <a:chOff x="611982" y="2788798"/>
              <a:chExt cx="598763" cy="106363"/>
            </a:xfrm>
          </p:grpSpPr>
          <p:sp>
            <p:nvSpPr>
              <p:cNvPr id="45" name="正方形/長方形 44"/>
              <p:cNvSpPr/>
              <p:nvPr/>
            </p:nvSpPr>
            <p:spPr>
              <a:xfrm>
                <a:off x="611982" y="2807055"/>
                <a:ext cx="79375" cy="698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729330" y="2788798"/>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震度６強</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2" name="グループ化 31"/>
            <p:cNvGrpSpPr/>
            <p:nvPr/>
          </p:nvGrpSpPr>
          <p:grpSpPr>
            <a:xfrm>
              <a:off x="646631" y="2829021"/>
              <a:ext cx="572569" cy="106363"/>
              <a:chOff x="611982" y="2901457"/>
              <a:chExt cx="572569" cy="106363"/>
            </a:xfrm>
          </p:grpSpPr>
          <p:sp>
            <p:nvSpPr>
              <p:cNvPr id="43" name="正方形/長方形 42"/>
              <p:cNvSpPr/>
              <p:nvPr/>
            </p:nvSpPr>
            <p:spPr>
              <a:xfrm>
                <a:off x="611982" y="2919714"/>
                <a:ext cx="79375" cy="69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729330" y="2901457"/>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震度６弱</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3" name="グループ化 32"/>
            <p:cNvGrpSpPr/>
            <p:nvPr/>
          </p:nvGrpSpPr>
          <p:grpSpPr>
            <a:xfrm>
              <a:off x="646631" y="2950593"/>
              <a:ext cx="572569" cy="106363"/>
              <a:chOff x="611982" y="3023029"/>
              <a:chExt cx="572569" cy="106363"/>
            </a:xfrm>
          </p:grpSpPr>
          <p:sp>
            <p:nvSpPr>
              <p:cNvPr id="41" name="正方形/長方形 40"/>
              <p:cNvSpPr/>
              <p:nvPr/>
            </p:nvSpPr>
            <p:spPr>
              <a:xfrm>
                <a:off x="611982" y="3041286"/>
                <a:ext cx="79375" cy="6985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29330" y="30230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震度５強</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4" name="グループ化 33"/>
            <p:cNvGrpSpPr/>
            <p:nvPr/>
          </p:nvGrpSpPr>
          <p:grpSpPr>
            <a:xfrm>
              <a:off x="646631" y="3069116"/>
              <a:ext cx="572569" cy="106363"/>
              <a:chOff x="611982" y="3141552"/>
              <a:chExt cx="572569" cy="106363"/>
            </a:xfrm>
          </p:grpSpPr>
          <p:sp>
            <p:nvSpPr>
              <p:cNvPr id="39" name="正方形/長方形 38"/>
              <p:cNvSpPr/>
              <p:nvPr/>
            </p:nvSpPr>
            <p:spPr>
              <a:xfrm>
                <a:off x="611982" y="3159809"/>
                <a:ext cx="79375" cy="698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729330" y="3141552"/>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震度５弱</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5" name="グループ化 34"/>
            <p:cNvGrpSpPr/>
            <p:nvPr/>
          </p:nvGrpSpPr>
          <p:grpSpPr>
            <a:xfrm>
              <a:off x="646631" y="3184824"/>
              <a:ext cx="598763" cy="106363"/>
              <a:chOff x="611982" y="3141552"/>
              <a:chExt cx="598763" cy="106363"/>
            </a:xfrm>
          </p:grpSpPr>
          <p:sp>
            <p:nvSpPr>
              <p:cNvPr id="37" name="正方形/長方形 36"/>
              <p:cNvSpPr/>
              <p:nvPr/>
            </p:nvSpPr>
            <p:spPr>
              <a:xfrm>
                <a:off x="611982" y="3159809"/>
                <a:ext cx="79375" cy="6985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729330" y="3141552"/>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震度４以下</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sp>
          <p:nvSpPr>
            <p:cNvPr id="36" name="正方形/長方形 35"/>
            <p:cNvSpPr/>
            <p:nvPr/>
          </p:nvSpPr>
          <p:spPr>
            <a:xfrm>
              <a:off x="726006" y="2469971"/>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計測震度</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49" name="グループ化 48"/>
          <p:cNvGrpSpPr/>
          <p:nvPr/>
        </p:nvGrpSpPr>
        <p:grpSpPr>
          <a:xfrm>
            <a:off x="6840557" y="1034029"/>
            <a:ext cx="731024" cy="543182"/>
            <a:chOff x="603801" y="2442759"/>
            <a:chExt cx="731024" cy="543182"/>
          </a:xfrm>
        </p:grpSpPr>
        <p:sp>
          <p:nvSpPr>
            <p:cNvPr id="50" name="正方形/長方形 49"/>
            <p:cNvSpPr/>
            <p:nvPr/>
          </p:nvSpPr>
          <p:spPr>
            <a:xfrm>
              <a:off x="603801" y="2442759"/>
              <a:ext cx="731024" cy="54318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p:cNvGrpSpPr/>
            <p:nvPr/>
          </p:nvGrpSpPr>
          <p:grpSpPr>
            <a:xfrm>
              <a:off x="646631" y="2530033"/>
              <a:ext cx="496714" cy="106363"/>
              <a:chOff x="611982" y="2605936"/>
              <a:chExt cx="496714" cy="106363"/>
            </a:xfrm>
          </p:grpSpPr>
          <p:sp>
            <p:nvSpPr>
              <p:cNvPr id="68" name="正方形/長方形 67"/>
              <p:cNvSpPr>
                <a:spLocks noChangeAspect="1"/>
              </p:cNvSpPr>
              <p:nvPr/>
            </p:nvSpPr>
            <p:spPr>
              <a:xfrm>
                <a:off x="611982" y="2635717"/>
                <a:ext cx="53173" cy="468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677287" y="2605936"/>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25</a:t>
                </a:r>
                <a:r>
                  <a:rPr kumimoji="1" lang="ja-JP" altLang="en-US" sz="400" dirty="0" smtClean="0">
                    <a:solidFill>
                      <a:schemeClr val="tx1"/>
                    </a:solidFill>
                    <a:latin typeface="Meiryo UI" panose="020B0604030504040204" pitchFamily="50" charset="-128"/>
                    <a:ea typeface="Meiryo UI" panose="020B0604030504040204" pitchFamily="50" charset="-128"/>
                  </a:rPr>
                  <a:t>～　　</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2" name="グループ化 51"/>
            <p:cNvGrpSpPr/>
            <p:nvPr/>
          </p:nvGrpSpPr>
          <p:grpSpPr>
            <a:xfrm>
              <a:off x="646631" y="2598941"/>
              <a:ext cx="546720" cy="106363"/>
              <a:chOff x="611982" y="2671377"/>
              <a:chExt cx="546720" cy="106363"/>
            </a:xfrm>
          </p:grpSpPr>
          <p:sp>
            <p:nvSpPr>
              <p:cNvPr id="66" name="正方形/長方形 65"/>
              <p:cNvSpPr>
                <a:spLocks noChangeAspect="1"/>
              </p:cNvSpPr>
              <p:nvPr/>
            </p:nvSpPr>
            <p:spPr>
              <a:xfrm>
                <a:off x="611982" y="2701158"/>
                <a:ext cx="53173" cy="46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677287" y="2671377"/>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25</a:t>
                </a:r>
                <a:r>
                  <a:rPr kumimoji="1" lang="ja-JP" altLang="en-US" sz="400" dirty="0" smtClean="0">
                    <a:solidFill>
                      <a:schemeClr val="tx1"/>
                    </a:solidFill>
                    <a:latin typeface="Meiryo UI" panose="020B0604030504040204" pitchFamily="50" charset="-128"/>
                    <a:ea typeface="Meiryo UI" panose="020B0604030504040204" pitchFamily="50" charset="-128"/>
                  </a:rPr>
                  <a:t>　激しい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3" name="グループ化 52"/>
            <p:cNvGrpSpPr/>
            <p:nvPr/>
          </p:nvGrpSpPr>
          <p:grpSpPr>
            <a:xfrm>
              <a:off x="646631" y="2668293"/>
              <a:ext cx="520526" cy="106363"/>
              <a:chOff x="611982" y="2740729"/>
              <a:chExt cx="520526" cy="106363"/>
            </a:xfrm>
          </p:grpSpPr>
          <p:sp>
            <p:nvSpPr>
              <p:cNvPr id="64" name="正方形/長方形 63"/>
              <p:cNvSpPr>
                <a:spLocks noChangeAspect="1"/>
              </p:cNvSpPr>
              <p:nvPr/>
            </p:nvSpPr>
            <p:spPr>
              <a:xfrm>
                <a:off x="611982" y="2770510"/>
                <a:ext cx="53173" cy="4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677287" y="27407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15</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4" name="グループ化 53"/>
            <p:cNvGrpSpPr/>
            <p:nvPr/>
          </p:nvGrpSpPr>
          <p:grpSpPr>
            <a:xfrm>
              <a:off x="646631" y="2738017"/>
              <a:ext cx="520526" cy="106363"/>
              <a:chOff x="611982" y="2810453"/>
              <a:chExt cx="520526" cy="106363"/>
            </a:xfrm>
          </p:grpSpPr>
          <p:sp>
            <p:nvSpPr>
              <p:cNvPr id="62" name="正方形/長方形 61"/>
              <p:cNvSpPr>
                <a:spLocks noChangeAspect="1"/>
              </p:cNvSpPr>
              <p:nvPr/>
            </p:nvSpPr>
            <p:spPr>
              <a:xfrm>
                <a:off x="611982" y="2840234"/>
                <a:ext cx="53173" cy="468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677287" y="2810453"/>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15</a:t>
                </a:r>
                <a:r>
                  <a:rPr kumimoji="1" lang="ja-JP" altLang="en-US" sz="400" dirty="0" smtClean="0">
                    <a:solidFill>
                      <a:schemeClr val="tx1"/>
                    </a:solidFill>
                    <a:latin typeface="Meiryo UI" panose="020B0604030504040204" pitchFamily="50" charset="-128"/>
                    <a:ea typeface="Meiryo UI" panose="020B0604030504040204" pitchFamily="50" charset="-128"/>
                  </a:rPr>
                  <a:t>　中程度</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5" name="グループ化 54"/>
            <p:cNvGrpSpPr/>
            <p:nvPr/>
          </p:nvGrpSpPr>
          <p:grpSpPr>
            <a:xfrm>
              <a:off x="646631" y="2809640"/>
              <a:ext cx="646388" cy="106363"/>
              <a:chOff x="611982" y="2882076"/>
              <a:chExt cx="646388" cy="106363"/>
            </a:xfrm>
          </p:grpSpPr>
          <p:sp>
            <p:nvSpPr>
              <p:cNvPr id="60" name="正方形/長方形 59"/>
              <p:cNvSpPr>
                <a:spLocks noChangeAspect="1"/>
              </p:cNvSpPr>
              <p:nvPr/>
            </p:nvSpPr>
            <p:spPr>
              <a:xfrm>
                <a:off x="611982" y="2911857"/>
                <a:ext cx="53173" cy="468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677287" y="2882076"/>
                <a:ext cx="581083"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5</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　　程度は小さい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6" name="グループ化 55"/>
            <p:cNvGrpSpPr/>
            <p:nvPr/>
          </p:nvGrpSpPr>
          <p:grpSpPr>
            <a:xfrm>
              <a:off x="646631" y="2879577"/>
              <a:ext cx="624957" cy="106363"/>
              <a:chOff x="611982" y="2836305"/>
              <a:chExt cx="624957" cy="106363"/>
            </a:xfrm>
          </p:grpSpPr>
          <p:sp>
            <p:nvSpPr>
              <p:cNvPr id="58" name="正方形/長方形 57"/>
              <p:cNvSpPr>
                <a:spLocks noChangeAspect="1"/>
              </p:cNvSpPr>
              <p:nvPr/>
            </p:nvSpPr>
            <p:spPr>
              <a:xfrm>
                <a:off x="611982" y="2866086"/>
                <a:ext cx="53173" cy="468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677287" y="2836305"/>
                <a:ext cx="559652"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5</a:t>
                </a:r>
                <a:r>
                  <a:rPr kumimoji="1" lang="ja-JP" altLang="en-US" sz="400" dirty="0" smtClean="0">
                    <a:solidFill>
                      <a:schemeClr val="tx1"/>
                    </a:solidFill>
                    <a:latin typeface="Meiryo UI" panose="020B0604030504040204" pitchFamily="50" charset="-128"/>
                    <a:ea typeface="Meiryo UI" panose="020B0604030504040204" pitchFamily="50" charset="-128"/>
                  </a:rPr>
                  <a:t>　　　ほとんどない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
          <p:nvSpPr>
            <p:cNvPr id="57" name="正方形/長方形 56"/>
            <p:cNvSpPr/>
            <p:nvPr/>
          </p:nvSpPr>
          <p:spPr>
            <a:xfrm>
              <a:off x="726006" y="2469971"/>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en-US" altLang="ja-JP" sz="400" dirty="0" smtClean="0">
                  <a:solidFill>
                    <a:schemeClr val="tx1"/>
                  </a:solidFill>
                  <a:latin typeface="Meiryo UI" panose="020B0604030504040204" pitchFamily="50" charset="-128"/>
                  <a:ea typeface="Meiryo UI" panose="020B0604030504040204" pitchFamily="50" charset="-128"/>
                </a:rPr>
                <a:t>PL</a:t>
              </a:r>
              <a:r>
                <a:rPr kumimoji="1" lang="ja-JP" altLang="en-US" sz="400" dirty="0" smtClean="0">
                  <a:solidFill>
                    <a:schemeClr val="tx1"/>
                  </a:solidFill>
                  <a:latin typeface="Meiryo UI" panose="020B0604030504040204" pitchFamily="50" charset="-128"/>
                  <a:ea typeface="Meiryo UI" panose="020B0604030504040204" pitchFamily="50" charset="-128"/>
                </a:rPr>
                <a:t>値</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0" name="グループ化 69"/>
          <p:cNvGrpSpPr/>
          <p:nvPr/>
        </p:nvGrpSpPr>
        <p:grpSpPr>
          <a:xfrm>
            <a:off x="4594645" y="4097409"/>
            <a:ext cx="689218" cy="543182"/>
            <a:chOff x="603801" y="2442759"/>
            <a:chExt cx="689218" cy="543182"/>
          </a:xfrm>
        </p:grpSpPr>
        <p:sp>
          <p:nvSpPr>
            <p:cNvPr id="71" name="正方形/長方形 70"/>
            <p:cNvSpPr/>
            <p:nvPr/>
          </p:nvSpPr>
          <p:spPr>
            <a:xfrm>
              <a:off x="603801" y="2442759"/>
              <a:ext cx="444747" cy="54318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p:cNvGrpSpPr/>
            <p:nvPr/>
          </p:nvGrpSpPr>
          <p:grpSpPr>
            <a:xfrm>
              <a:off x="646631" y="2530033"/>
              <a:ext cx="496714" cy="106363"/>
              <a:chOff x="611982" y="2605936"/>
              <a:chExt cx="496714" cy="106363"/>
            </a:xfrm>
          </p:grpSpPr>
          <p:sp>
            <p:nvSpPr>
              <p:cNvPr id="89" name="正方形/長方形 88"/>
              <p:cNvSpPr>
                <a:spLocks noChangeAspect="1"/>
              </p:cNvSpPr>
              <p:nvPr/>
            </p:nvSpPr>
            <p:spPr>
              <a:xfrm>
                <a:off x="611982" y="2635717"/>
                <a:ext cx="53173" cy="468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677287" y="2605936"/>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a:solidFill>
                      <a:schemeClr val="tx1"/>
                    </a:solidFill>
                    <a:latin typeface="Meiryo UI" panose="020B0604030504040204" pitchFamily="50" charset="-128"/>
                    <a:ea typeface="Meiryo UI" panose="020B0604030504040204" pitchFamily="50" charset="-128"/>
                  </a:rPr>
                  <a:t>50</a:t>
                </a:r>
                <a:r>
                  <a:rPr kumimoji="1" lang="ja-JP" altLang="en-US" sz="400" dirty="0" smtClean="0">
                    <a:solidFill>
                      <a:schemeClr val="tx1"/>
                    </a:solidFill>
                    <a:latin typeface="Meiryo UI" panose="020B0604030504040204" pitchFamily="50" charset="-128"/>
                    <a:ea typeface="Meiryo UI" panose="020B0604030504040204" pitchFamily="50" charset="-128"/>
                  </a:rPr>
                  <a:t>～　　</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3" name="グループ化 72"/>
            <p:cNvGrpSpPr/>
            <p:nvPr/>
          </p:nvGrpSpPr>
          <p:grpSpPr>
            <a:xfrm>
              <a:off x="646631" y="2598941"/>
              <a:ext cx="546720" cy="106363"/>
              <a:chOff x="611982" y="2671377"/>
              <a:chExt cx="546720" cy="106363"/>
            </a:xfrm>
          </p:grpSpPr>
          <p:sp>
            <p:nvSpPr>
              <p:cNvPr id="87" name="正方形/長方形 86"/>
              <p:cNvSpPr>
                <a:spLocks noChangeAspect="1"/>
              </p:cNvSpPr>
              <p:nvPr/>
            </p:nvSpPr>
            <p:spPr>
              <a:xfrm>
                <a:off x="611982" y="2701158"/>
                <a:ext cx="53173" cy="46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677287" y="2671377"/>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40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50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4" name="グループ化 73"/>
            <p:cNvGrpSpPr/>
            <p:nvPr/>
          </p:nvGrpSpPr>
          <p:grpSpPr>
            <a:xfrm>
              <a:off x="646631" y="2668293"/>
              <a:ext cx="520526" cy="106363"/>
              <a:chOff x="611982" y="2740729"/>
              <a:chExt cx="520526" cy="106363"/>
            </a:xfrm>
          </p:grpSpPr>
          <p:sp>
            <p:nvSpPr>
              <p:cNvPr id="85" name="正方形/長方形 84"/>
              <p:cNvSpPr>
                <a:spLocks noChangeAspect="1"/>
              </p:cNvSpPr>
              <p:nvPr/>
            </p:nvSpPr>
            <p:spPr>
              <a:xfrm>
                <a:off x="611982" y="2770510"/>
                <a:ext cx="53173" cy="4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677287" y="27407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30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40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5" name="グループ化 74"/>
            <p:cNvGrpSpPr/>
            <p:nvPr/>
          </p:nvGrpSpPr>
          <p:grpSpPr>
            <a:xfrm>
              <a:off x="646631" y="2738017"/>
              <a:ext cx="520526" cy="106363"/>
              <a:chOff x="611982" y="2810453"/>
              <a:chExt cx="520526" cy="106363"/>
            </a:xfrm>
          </p:grpSpPr>
          <p:sp>
            <p:nvSpPr>
              <p:cNvPr id="83" name="正方形/長方形 82"/>
              <p:cNvSpPr>
                <a:spLocks noChangeAspect="1"/>
              </p:cNvSpPr>
              <p:nvPr/>
            </p:nvSpPr>
            <p:spPr>
              <a:xfrm>
                <a:off x="611982" y="2840234"/>
                <a:ext cx="53173" cy="468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677287" y="2810453"/>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30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6" name="グループ化 75"/>
            <p:cNvGrpSpPr/>
            <p:nvPr/>
          </p:nvGrpSpPr>
          <p:grpSpPr>
            <a:xfrm>
              <a:off x="646631" y="2809640"/>
              <a:ext cx="646388" cy="106363"/>
              <a:chOff x="611982" y="2882076"/>
              <a:chExt cx="646388" cy="106363"/>
            </a:xfrm>
          </p:grpSpPr>
          <p:sp>
            <p:nvSpPr>
              <p:cNvPr id="81" name="正方形/長方形 80"/>
              <p:cNvSpPr>
                <a:spLocks noChangeAspect="1"/>
              </p:cNvSpPr>
              <p:nvPr/>
            </p:nvSpPr>
            <p:spPr>
              <a:xfrm>
                <a:off x="611982" y="2911857"/>
                <a:ext cx="53173" cy="468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677287" y="2882076"/>
                <a:ext cx="581083"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7" name="グループ化 76"/>
            <p:cNvGrpSpPr/>
            <p:nvPr/>
          </p:nvGrpSpPr>
          <p:grpSpPr>
            <a:xfrm>
              <a:off x="646631" y="2879577"/>
              <a:ext cx="624957" cy="106363"/>
              <a:chOff x="611982" y="2836305"/>
              <a:chExt cx="624957" cy="106363"/>
            </a:xfrm>
          </p:grpSpPr>
          <p:sp>
            <p:nvSpPr>
              <p:cNvPr id="79" name="正方形/長方形 78"/>
              <p:cNvSpPr>
                <a:spLocks noChangeAspect="1"/>
              </p:cNvSpPr>
              <p:nvPr/>
            </p:nvSpPr>
            <p:spPr>
              <a:xfrm>
                <a:off x="611982" y="2866086"/>
                <a:ext cx="53173" cy="468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677287" y="2836305"/>
                <a:ext cx="559652"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  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
          <p:nvSpPr>
            <p:cNvPr id="78" name="正方形/長方形 77"/>
            <p:cNvSpPr/>
            <p:nvPr/>
          </p:nvSpPr>
          <p:spPr>
            <a:xfrm>
              <a:off x="667002" y="2453304"/>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ja-JP" altLang="en-US" sz="400" dirty="0" smtClean="0">
                  <a:solidFill>
                    <a:schemeClr val="tx1"/>
                  </a:solidFill>
                  <a:latin typeface="Meiryo UI" panose="020B0604030504040204" pitchFamily="50" charset="-128"/>
                  <a:ea typeface="Meiryo UI" panose="020B0604030504040204" pitchFamily="50" charset="-128"/>
                </a:rPr>
                <a:t>全壊率（</a:t>
              </a:r>
              <a:r>
                <a:rPr kumimoji="1" lang="en-US" altLang="ja-JP" sz="400" dirty="0" smtClean="0">
                  <a:solidFill>
                    <a:schemeClr val="tx1"/>
                  </a:solidFill>
                  <a:latin typeface="Meiryo UI" panose="020B0604030504040204" pitchFamily="50" charset="-128"/>
                  <a:ea typeface="Meiryo UI" panose="020B0604030504040204" pitchFamily="50" charset="-128"/>
                </a:rPr>
                <a:t>%</a:t>
              </a:r>
              <a:r>
                <a:rPr kumimoji="1" lang="ja-JP" altLang="en-US" sz="400" dirty="0" smtClean="0">
                  <a:solidFill>
                    <a:schemeClr val="tx1"/>
                  </a:solidFill>
                  <a:latin typeface="Meiryo UI" panose="020B0604030504040204" pitchFamily="50" charset="-128"/>
                  <a:ea typeface="Meiryo UI" panose="020B0604030504040204" pitchFamily="50" charset="-128"/>
                </a:rPr>
                <a:t>）</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20933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461141" y="666513"/>
            <a:ext cx="1995487" cy="3009900"/>
            <a:chOff x="8801" y="5894"/>
            <a:chExt cx="3141" cy="4740"/>
          </a:xfrm>
        </p:grpSpPr>
        <p:pic>
          <p:nvPicPr>
            <p:cNvPr id="7174" name="Picture 6" descr="中央０５－断層"/>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1" y="5894"/>
              <a:ext cx="3141" cy="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7"/>
            <p:cNvSpPr>
              <a:spLocks noChangeArrowheads="1"/>
            </p:cNvSpPr>
            <p:nvPr/>
          </p:nvSpPr>
          <p:spPr bwMode="auto">
            <a:xfrm>
              <a:off x="10936" y="9715"/>
              <a:ext cx="143" cy="143"/>
            </a:xfrm>
            <a:prstGeom prst="star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6" name="AutoShape 8"/>
            <p:cNvSpPr>
              <a:spLocks noChangeArrowheads="1"/>
            </p:cNvSpPr>
            <p:nvPr/>
          </p:nvSpPr>
          <p:spPr bwMode="auto">
            <a:xfrm>
              <a:off x="8986" y="6903"/>
              <a:ext cx="143" cy="143"/>
            </a:xfrm>
            <a:prstGeom prst="star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7" name="Text Box 9"/>
            <p:cNvSpPr txBox="1">
              <a:spLocks noChangeArrowheads="1"/>
            </p:cNvSpPr>
            <p:nvPr/>
          </p:nvSpPr>
          <p:spPr bwMode="auto">
            <a:xfrm>
              <a:off x="9171" y="6872"/>
              <a:ext cx="94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60" tIns="8890" rIns="9360"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rPr>
                <a:t>破壊開始点</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grpSp>
      <p:pic>
        <p:nvPicPr>
          <p:cNvPr id="7171" name="Picture 3" descr="中央０５－震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794" y="867865"/>
            <a:ext cx="3714630" cy="567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0" y="0"/>
            <a:ext cx="9144000" cy="425003"/>
          </a:xfrm>
          <a:prstGeom prst="rect">
            <a:avLst/>
          </a:prstGeom>
          <a:gradFill>
            <a:gsLst>
              <a:gs pos="0">
                <a:schemeClr val="accent1">
                  <a:lumMod val="5000"/>
                  <a:lumOff val="95000"/>
                </a:schemeClr>
              </a:gs>
              <a:gs pos="75000">
                <a:schemeClr val="bg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現在公表している被害想定について</a:t>
            </a:r>
          </a:p>
        </p:txBody>
      </p:sp>
      <p:sp>
        <p:nvSpPr>
          <p:cNvPr id="17" name="正方形/長方形 16"/>
          <p:cNvSpPr/>
          <p:nvPr/>
        </p:nvSpPr>
        <p:spPr>
          <a:xfrm>
            <a:off x="211015" y="624309"/>
            <a:ext cx="8806376" cy="618445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3802" y="477769"/>
            <a:ext cx="2093298" cy="321972"/>
          </a:xfrm>
          <a:prstGeom prst="roundRect">
            <a:avLst>
              <a:gd name="adj" fmla="val 2097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中央構造線断層帯地震</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pic>
        <p:nvPicPr>
          <p:cNvPr id="7183" name="Picture 15" descr="中央０５－P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1690" y="668990"/>
            <a:ext cx="1995487" cy="304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21" descr="中央０５－全壊率"/>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1141" y="3720972"/>
            <a:ext cx="1995487" cy="303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表 20"/>
          <p:cNvGraphicFramePr>
            <a:graphicFrameLocks noGrp="1"/>
          </p:cNvGraphicFramePr>
          <p:nvPr>
            <p:extLst>
              <p:ext uri="{D42A27DB-BD31-4B8C-83A1-F6EECF244321}">
                <p14:modId xmlns:p14="http://schemas.microsoft.com/office/powerpoint/2010/main" val="3488897806"/>
              </p:ext>
            </p:extLst>
          </p:nvPr>
        </p:nvGraphicFramePr>
        <p:xfrm>
          <a:off x="6645251" y="4176033"/>
          <a:ext cx="2181250" cy="2502432"/>
        </p:xfrm>
        <a:graphic>
          <a:graphicData uri="http://schemas.openxmlformats.org/drawingml/2006/table">
            <a:tbl>
              <a:tblPr firstRow="1" bandRow="1">
                <a:tableStyleId>{5C22544A-7EE6-4342-B048-85BDC9FD1C3A}</a:tableStyleId>
              </a:tblPr>
              <a:tblGrid>
                <a:gridCol w="1133775">
                  <a:extLst>
                    <a:ext uri="{9D8B030D-6E8A-4147-A177-3AD203B41FA5}">
                      <a16:colId xmlns:a16="http://schemas.microsoft.com/office/drawing/2014/main" val="2451007564"/>
                    </a:ext>
                  </a:extLst>
                </a:gridCol>
                <a:gridCol w="1047475">
                  <a:extLst>
                    <a:ext uri="{9D8B030D-6E8A-4147-A177-3AD203B41FA5}">
                      <a16:colId xmlns:a16="http://schemas.microsoft.com/office/drawing/2014/main" val="2825389958"/>
                    </a:ext>
                  </a:extLst>
                </a:gridCol>
              </a:tblGrid>
              <a:tr h="417072">
                <a:tc>
                  <a:txBody>
                    <a:bodyPr/>
                    <a:lstStyle/>
                    <a:p>
                      <a:pPr algn="ctr"/>
                      <a:r>
                        <a:rPr kumimoji="1" lang="ja-JP" altLang="en-US" sz="1000" b="0" dirty="0" smtClean="0">
                          <a:latin typeface="Meiryo UI" panose="020B0604030504040204" pitchFamily="50" charset="-128"/>
                          <a:ea typeface="Meiryo UI" panose="020B0604030504040204" pitchFamily="50" charset="-128"/>
                        </a:rPr>
                        <a:t>項目</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死者数</a:t>
                      </a:r>
                      <a:r>
                        <a:rPr kumimoji="1" lang="en-US" altLang="ja-JP" sz="1000" b="0" dirty="0" smtClean="0">
                          <a:latin typeface="Meiryo UI" panose="020B0604030504040204" pitchFamily="50" charset="-128"/>
                          <a:ea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rPr>
                        <a:t>人</a:t>
                      </a:r>
                      <a:r>
                        <a:rPr kumimoji="1" lang="en-US" altLang="ja-JP" sz="1000" b="0" dirty="0" smtClean="0">
                          <a:latin typeface="Meiryo UI" panose="020B0604030504040204" pitchFamily="50" charset="-128"/>
                          <a:ea typeface="Meiryo UI" panose="020B0604030504040204" pitchFamily="50" charset="-128"/>
                        </a:rPr>
                        <a:t>)</a:t>
                      </a:r>
                    </a:p>
                    <a:p>
                      <a:pPr algn="ctr"/>
                      <a:r>
                        <a:rPr kumimoji="1" lang="ja-JP" altLang="en-US" sz="1000" b="0" dirty="0" smtClean="0">
                          <a:latin typeface="Meiryo UI" panose="020B0604030504040204" pitchFamily="50" charset="-128"/>
                          <a:ea typeface="Meiryo UI" panose="020B0604030504040204" pitchFamily="50" charset="-128"/>
                        </a:rPr>
                        <a:t>負傷者数</a:t>
                      </a:r>
                      <a:r>
                        <a:rPr kumimoji="1" lang="en-US" altLang="ja-JP" sz="1000" b="0" dirty="0" smtClean="0">
                          <a:latin typeface="Meiryo UI" panose="020B0604030504040204" pitchFamily="50" charset="-128"/>
                          <a:ea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rPr>
                        <a:t>人</a:t>
                      </a:r>
                      <a:r>
                        <a:rPr kumimoji="1" lang="en-US" altLang="ja-JP" sz="1000" b="0" dirty="0" smtClean="0">
                          <a:latin typeface="Meiryo UI" panose="020B0604030504040204" pitchFamily="50" charset="-128"/>
                          <a:ea typeface="Meiryo UI" panose="020B0604030504040204" pitchFamily="50" charset="-128"/>
                        </a:rPr>
                        <a:t>)</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67927978"/>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建物倒壊による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（早朝）</a:t>
                      </a:r>
                      <a:endParaRPr kumimoji="1" lang="ja-JP" altLang="en-US" sz="1000" dirty="0">
                        <a:latin typeface="Meiryo UI" panose="020B0604030504040204" pitchFamily="50" charset="-128"/>
                        <a:ea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321</a:t>
                      </a:r>
                    </a:p>
                    <a:p>
                      <a:pPr algn="r"/>
                      <a:r>
                        <a:rPr kumimoji="1" lang="en-US" altLang="ja-JP" sz="1000" dirty="0" smtClean="0">
                          <a:latin typeface="Meiryo UI" panose="020B0604030504040204" pitchFamily="50" charset="-128"/>
                          <a:ea typeface="Meiryo UI" panose="020B0604030504040204" pitchFamily="50" charset="-128"/>
                        </a:rPr>
                        <a:t>15,409</a:t>
                      </a:r>
                      <a:endParaRPr kumimoji="1" lang="ja-JP" altLang="en-US" sz="1000" dirty="0">
                        <a:latin typeface="Meiryo UI" panose="020B0604030504040204" pitchFamily="50" charset="-128"/>
                        <a:ea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6936449"/>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火災による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（夕刻）</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0</a:t>
                      </a:r>
                    </a:p>
                    <a:p>
                      <a:pPr algn="r"/>
                      <a:r>
                        <a:rPr kumimoji="1" lang="en-US" altLang="ja-JP" sz="1000" dirty="0" smtClean="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3525100"/>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道路における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（朝ラッシュ時）</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4</a:t>
                      </a:r>
                    </a:p>
                    <a:p>
                      <a:pPr algn="r"/>
                      <a:r>
                        <a:rPr kumimoji="1" lang="en-US" altLang="ja-JP" sz="1000" dirty="0" smtClean="0">
                          <a:latin typeface="Meiryo UI" panose="020B0604030504040204" pitchFamily="50" charset="-128"/>
                          <a:ea typeface="Meiryo UI" panose="020B0604030504040204" pitchFamily="50" charset="-128"/>
                        </a:rPr>
                        <a:t>153</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37867267"/>
                  </a:ext>
                </a:extLst>
              </a:tr>
              <a:tr h="417072">
                <a:tc>
                  <a:txBody>
                    <a:bodyPr/>
                    <a:lstStyle/>
                    <a:p>
                      <a:pPr algn="ctr"/>
                      <a:r>
                        <a:rPr kumimoji="1" lang="ja-JP" altLang="en-US" sz="1000" dirty="0" smtClean="0">
                          <a:latin typeface="Meiryo UI" panose="020B0604030504040204" pitchFamily="50" charset="-128"/>
                          <a:ea typeface="Meiryo UI" panose="020B0604030504040204" pitchFamily="50" charset="-128"/>
                        </a:rPr>
                        <a:t>鉄道における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（朝ラッシュ時）</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13</a:t>
                      </a:r>
                    </a:p>
                    <a:p>
                      <a:pPr algn="r"/>
                      <a:r>
                        <a:rPr kumimoji="1" lang="en-US" altLang="ja-JP" sz="1000" dirty="0" smtClean="0">
                          <a:latin typeface="Meiryo UI" panose="020B0604030504040204" pitchFamily="50" charset="-128"/>
                          <a:ea typeface="Meiryo UI" panose="020B0604030504040204" pitchFamily="50" charset="-128"/>
                        </a:rPr>
                        <a:t>629</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5106382"/>
                  </a:ext>
                </a:extLst>
              </a:tr>
              <a:tr h="417072">
                <a:tc>
                  <a:txBody>
                    <a:bodyPr/>
                    <a:lstStyle/>
                    <a:p>
                      <a:pPr algn="ctr"/>
                      <a:r>
                        <a:rPr kumimoji="1" lang="ja-JP" altLang="en-US" sz="1000" b="1" dirty="0" smtClean="0">
                          <a:latin typeface="Meiryo UI" panose="020B0604030504040204" pitchFamily="50" charset="-128"/>
                          <a:ea typeface="Meiryo UI" panose="020B0604030504040204" pitchFamily="50" charset="-128"/>
                        </a:rPr>
                        <a:t>合計</a:t>
                      </a:r>
                      <a:endParaRPr kumimoji="1" lang="ja-JP" altLang="en-US" sz="1000" b="1"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b="1" dirty="0" smtClean="0">
                          <a:latin typeface="Meiryo UI" panose="020B0604030504040204" pitchFamily="50" charset="-128"/>
                          <a:ea typeface="Meiryo UI" panose="020B0604030504040204" pitchFamily="50" charset="-128"/>
                        </a:rPr>
                        <a:t>338</a:t>
                      </a:r>
                    </a:p>
                    <a:p>
                      <a:pPr algn="r"/>
                      <a:r>
                        <a:rPr kumimoji="1" lang="en-US" altLang="ja-JP" sz="1000" b="1" dirty="0" smtClean="0">
                          <a:latin typeface="Meiryo UI" panose="020B0604030504040204" pitchFamily="50" charset="-128"/>
                          <a:ea typeface="Meiryo UI" panose="020B0604030504040204" pitchFamily="50" charset="-128"/>
                        </a:rPr>
                        <a:t>16,194</a:t>
                      </a:r>
                      <a:endParaRPr kumimoji="1" lang="ja-JP" altLang="en-US" sz="1000" b="1"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10266065"/>
                  </a:ext>
                </a:extLst>
              </a:tr>
            </a:tbl>
          </a:graphicData>
        </a:graphic>
      </p:graphicFrame>
      <p:sp>
        <p:nvSpPr>
          <p:cNvPr id="22" name="正方形/長方形 21"/>
          <p:cNvSpPr/>
          <p:nvPr/>
        </p:nvSpPr>
        <p:spPr>
          <a:xfrm>
            <a:off x="6645251" y="3869400"/>
            <a:ext cx="2181249"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人的被害（各ピーク時間帯）</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053799" y="852507"/>
            <a:ext cx="1023985"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計測震度</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5430145" y="660742"/>
            <a:ext cx="1023985"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破壊開始点</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7594599" y="660742"/>
            <a:ext cx="1094339"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液状化の分布</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5676900" y="3722707"/>
            <a:ext cx="787923"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全壊率</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7"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6</a:t>
            </a:fld>
            <a:endParaRPr lang="ja-JP" altLang="en-US" sz="1600" dirty="0">
              <a:solidFill>
                <a:schemeClr val="tx1"/>
              </a:solidFill>
            </a:endParaRPr>
          </a:p>
        </p:txBody>
      </p:sp>
      <p:grpSp>
        <p:nvGrpSpPr>
          <p:cNvPr id="28" name="グループ化 27"/>
          <p:cNvGrpSpPr/>
          <p:nvPr/>
        </p:nvGrpSpPr>
        <p:grpSpPr>
          <a:xfrm>
            <a:off x="521404" y="1617258"/>
            <a:ext cx="802571" cy="886229"/>
            <a:chOff x="508000" y="2442758"/>
            <a:chExt cx="802571" cy="886229"/>
          </a:xfrm>
        </p:grpSpPr>
        <p:sp>
          <p:nvSpPr>
            <p:cNvPr id="29" name="正方形/長方形 28"/>
            <p:cNvSpPr/>
            <p:nvPr/>
          </p:nvSpPr>
          <p:spPr>
            <a:xfrm>
              <a:off x="508000" y="2442758"/>
              <a:ext cx="802571" cy="886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646631" y="2608559"/>
              <a:ext cx="548757" cy="106363"/>
              <a:chOff x="611982" y="2684462"/>
              <a:chExt cx="548757" cy="106363"/>
            </a:xfrm>
          </p:grpSpPr>
          <p:sp>
            <p:nvSpPr>
              <p:cNvPr id="47" name="正方形/長方形 46"/>
              <p:cNvSpPr/>
              <p:nvPr/>
            </p:nvSpPr>
            <p:spPr>
              <a:xfrm>
                <a:off x="611982" y="2702719"/>
                <a:ext cx="79375" cy="6985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729330" y="2684462"/>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震度７</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1" name="グループ化 30"/>
            <p:cNvGrpSpPr/>
            <p:nvPr/>
          </p:nvGrpSpPr>
          <p:grpSpPr>
            <a:xfrm>
              <a:off x="646631" y="2716362"/>
              <a:ext cx="598763" cy="106363"/>
              <a:chOff x="611982" y="2788798"/>
              <a:chExt cx="598763" cy="106363"/>
            </a:xfrm>
          </p:grpSpPr>
          <p:sp>
            <p:nvSpPr>
              <p:cNvPr id="45" name="正方形/長方形 44"/>
              <p:cNvSpPr/>
              <p:nvPr/>
            </p:nvSpPr>
            <p:spPr>
              <a:xfrm>
                <a:off x="611982" y="2807055"/>
                <a:ext cx="79375" cy="698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729330" y="2788798"/>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震度６強</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2" name="グループ化 31"/>
            <p:cNvGrpSpPr/>
            <p:nvPr/>
          </p:nvGrpSpPr>
          <p:grpSpPr>
            <a:xfrm>
              <a:off x="646631" y="2829021"/>
              <a:ext cx="572569" cy="106363"/>
              <a:chOff x="611982" y="2901457"/>
              <a:chExt cx="572569" cy="106363"/>
            </a:xfrm>
          </p:grpSpPr>
          <p:sp>
            <p:nvSpPr>
              <p:cNvPr id="43" name="正方形/長方形 42"/>
              <p:cNvSpPr/>
              <p:nvPr/>
            </p:nvSpPr>
            <p:spPr>
              <a:xfrm>
                <a:off x="611982" y="2919714"/>
                <a:ext cx="79375" cy="69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729330" y="2901457"/>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震度６弱</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3" name="グループ化 32"/>
            <p:cNvGrpSpPr/>
            <p:nvPr/>
          </p:nvGrpSpPr>
          <p:grpSpPr>
            <a:xfrm>
              <a:off x="646631" y="2950593"/>
              <a:ext cx="572569" cy="106363"/>
              <a:chOff x="611982" y="3023029"/>
              <a:chExt cx="572569" cy="106363"/>
            </a:xfrm>
          </p:grpSpPr>
          <p:sp>
            <p:nvSpPr>
              <p:cNvPr id="41" name="正方形/長方形 40"/>
              <p:cNvSpPr/>
              <p:nvPr/>
            </p:nvSpPr>
            <p:spPr>
              <a:xfrm>
                <a:off x="611982" y="3041286"/>
                <a:ext cx="79375" cy="6985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29330" y="30230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震度５強</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4" name="グループ化 33"/>
            <p:cNvGrpSpPr/>
            <p:nvPr/>
          </p:nvGrpSpPr>
          <p:grpSpPr>
            <a:xfrm>
              <a:off x="646631" y="3069116"/>
              <a:ext cx="572569" cy="106363"/>
              <a:chOff x="611982" y="3141552"/>
              <a:chExt cx="572569" cy="106363"/>
            </a:xfrm>
          </p:grpSpPr>
          <p:sp>
            <p:nvSpPr>
              <p:cNvPr id="39" name="正方形/長方形 38"/>
              <p:cNvSpPr/>
              <p:nvPr/>
            </p:nvSpPr>
            <p:spPr>
              <a:xfrm>
                <a:off x="611982" y="3159809"/>
                <a:ext cx="79375" cy="698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729330" y="3141552"/>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震度５弱</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35" name="グループ化 34"/>
            <p:cNvGrpSpPr/>
            <p:nvPr/>
          </p:nvGrpSpPr>
          <p:grpSpPr>
            <a:xfrm>
              <a:off x="646631" y="3184824"/>
              <a:ext cx="598763" cy="106363"/>
              <a:chOff x="611982" y="3141552"/>
              <a:chExt cx="598763" cy="106363"/>
            </a:xfrm>
          </p:grpSpPr>
          <p:sp>
            <p:nvSpPr>
              <p:cNvPr id="37" name="正方形/長方形 36"/>
              <p:cNvSpPr/>
              <p:nvPr/>
            </p:nvSpPr>
            <p:spPr>
              <a:xfrm>
                <a:off x="611982" y="3159809"/>
                <a:ext cx="79375" cy="6985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729330" y="3141552"/>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震度４以下</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sp>
          <p:nvSpPr>
            <p:cNvPr id="36" name="正方形/長方形 35"/>
            <p:cNvSpPr/>
            <p:nvPr/>
          </p:nvSpPr>
          <p:spPr>
            <a:xfrm>
              <a:off x="726006" y="2469971"/>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計測震度</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49" name="グループ化 48"/>
          <p:cNvGrpSpPr/>
          <p:nvPr/>
        </p:nvGrpSpPr>
        <p:grpSpPr>
          <a:xfrm>
            <a:off x="6713557" y="1072129"/>
            <a:ext cx="731024" cy="543182"/>
            <a:chOff x="603801" y="2442759"/>
            <a:chExt cx="731024" cy="543182"/>
          </a:xfrm>
        </p:grpSpPr>
        <p:sp>
          <p:nvSpPr>
            <p:cNvPr id="50" name="正方形/長方形 49"/>
            <p:cNvSpPr/>
            <p:nvPr/>
          </p:nvSpPr>
          <p:spPr>
            <a:xfrm>
              <a:off x="603801" y="2442759"/>
              <a:ext cx="731024" cy="54318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p:cNvGrpSpPr/>
            <p:nvPr/>
          </p:nvGrpSpPr>
          <p:grpSpPr>
            <a:xfrm>
              <a:off x="646631" y="2530033"/>
              <a:ext cx="496714" cy="106363"/>
              <a:chOff x="611982" y="2605936"/>
              <a:chExt cx="496714" cy="106363"/>
            </a:xfrm>
          </p:grpSpPr>
          <p:sp>
            <p:nvSpPr>
              <p:cNvPr id="68" name="正方形/長方形 67"/>
              <p:cNvSpPr>
                <a:spLocks noChangeAspect="1"/>
              </p:cNvSpPr>
              <p:nvPr/>
            </p:nvSpPr>
            <p:spPr>
              <a:xfrm>
                <a:off x="611982" y="2635717"/>
                <a:ext cx="53173" cy="468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677287" y="2605936"/>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25</a:t>
                </a:r>
                <a:r>
                  <a:rPr kumimoji="1" lang="ja-JP" altLang="en-US" sz="400" dirty="0" smtClean="0">
                    <a:solidFill>
                      <a:schemeClr val="tx1"/>
                    </a:solidFill>
                    <a:latin typeface="Meiryo UI" panose="020B0604030504040204" pitchFamily="50" charset="-128"/>
                    <a:ea typeface="Meiryo UI" panose="020B0604030504040204" pitchFamily="50" charset="-128"/>
                  </a:rPr>
                  <a:t>～　　</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2" name="グループ化 51"/>
            <p:cNvGrpSpPr/>
            <p:nvPr/>
          </p:nvGrpSpPr>
          <p:grpSpPr>
            <a:xfrm>
              <a:off x="646631" y="2598941"/>
              <a:ext cx="546720" cy="106363"/>
              <a:chOff x="611982" y="2671377"/>
              <a:chExt cx="546720" cy="106363"/>
            </a:xfrm>
          </p:grpSpPr>
          <p:sp>
            <p:nvSpPr>
              <p:cNvPr id="66" name="正方形/長方形 65"/>
              <p:cNvSpPr>
                <a:spLocks noChangeAspect="1"/>
              </p:cNvSpPr>
              <p:nvPr/>
            </p:nvSpPr>
            <p:spPr>
              <a:xfrm>
                <a:off x="611982" y="2701158"/>
                <a:ext cx="53173" cy="46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677287" y="2671377"/>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25</a:t>
                </a:r>
                <a:r>
                  <a:rPr kumimoji="1" lang="ja-JP" altLang="en-US" sz="400" dirty="0" smtClean="0">
                    <a:solidFill>
                      <a:schemeClr val="tx1"/>
                    </a:solidFill>
                    <a:latin typeface="Meiryo UI" panose="020B0604030504040204" pitchFamily="50" charset="-128"/>
                    <a:ea typeface="Meiryo UI" panose="020B0604030504040204" pitchFamily="50" charset="-128"/>
                  </a:rPr>
                  <a:t>　激しい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3" name="グループ化 52"/>
            <p:cNvGrpSpPr/>
            <p:nvPr/>
          </p:nvGrpSpPr>
          <p:grpSpPr>
            <a:xfrm>
              <a:off x="646631" y="2668293"/>
              <a:ext cx="520526" cy="106363"/>
              <a:chOff x="611982" y="2740729"/>
              <a:chExt cx="520526" cy="106363"/>
            </a:xfrm>
          </p:grpSpPr>
          <p:sp>
            <p:nvSpPr>
              <p:cNvPr id="64" name="正方形/長方形 63"/>
              <p:cNvSpPr>
                <a:spLocks noChangeAspect="1"/>
              </p:cNvSpPr>
              <p:nvPr/>
            </p:nvSpPr>
            <p:spPr>
              <a:xfrm>
                <a:off x="611982" y="2770510"/>
                <a:ext cx="53173" cy="4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677287" y="27407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15</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4" name="グループ化 53"/>
            <p:cNvGrpSpPr/>
            <p:nvPr/>
          </p:nvGrpSpPr>
          <p:grpSpPr>
            <a:xfrm>
              <a:off x="646631" y="2738017"/>
              <a:ext cx="520526" cy="106363"/>
              <a:chOff x="611982" y="2810453"/>
              <a:chExt cx="520526" cy="106363"/>
            </a:xfrm>
          </p:grpSpPr>
          <p:sp>
            <p:nvSpPr>
              <p:cNvPr id="62" name="正方形/長方形 61"/>
              <p:cNvSpPr>
                <a:spLocks noChangeAspect="1"/>
              </p:cNvSpPr>
              <p:nvPr/>
            </p:nvSpPr>
            <p:spPr>
              <a:xfrm>
                <a:off x="611982" y="2840234"/>
                <a:ext cx="53173" cy="468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677287" y="2810453"/>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15</a:t>
                </a:r>
                <a:r>
                  <a:rPr kumimoji="1" lang="ja-JP" altLang="en-US" sz="400" dirty="0" smtClean="0">
                    <a:solidFill>
                      <a:schemeClr val="tx1"/>
                    </a:solidFill>
                    <a:latin typeface="Meiryo UI" panose="020B0604030504040204" pitchFamily="50" charset="-128"/>
                    <a:ea typeface="Meiryo UI" panose="020B0604030504040204" pitchFamily="50" charset="-128"/>
                  </a:rPr>
                  <a:t>　中程度</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5" name="グループ化 54"/>
            <p:cNvGrpSpPr/>
            <p:nvPr/>
          </p:nvGrpSpPr>
          <p:grpSpPr>
            <a:xfrm>
              <a:off x="646631" y="2809640"/>
              <a:ext cx="646388" cy="106363"/>
              <a:chOff x="611982" y="2882076"/>
              <a:chExt cx="646388" cy="106363"/>
            </a:xfrm>
          </p:grpSpPr>
          <p:sp>
            <p:nvSpPr>
              <p:cNvPr id="60" name="正方形/長方形 59"/>
              <p:cNvSpPr>
                <a:spLocks noChangeAspect="1"/>
              </p:cNvSpPr>
              <p:nvPr/>
            </p:nvSpPr>
            <p:spPr>
              <a:xfrm>
                <a:off x="611982" y="2911857"/>
                <a:ext cx="53173" cy="468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677287" y="2882076"/>
                <a:ext cx="581083"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5</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　　程度は小さい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56" name="グループ化 55"/>
            <p:cNvGrpSpPr/>
            <p:nvPr/>
          </p:nvGrpSpPr>
          <p:grpSpPr>
            <a:xfrm>
              <a:off x="646631" y="2879577"/>
              <a:ext cx="624957" cy="106363"/>
              <a:chOff x="611982" y="2836305"/>
              <a:chExt cx="624957" cy="106363"/>
            </a:xfrm>
          </p:grpSpPr>
          <p:sp>
            <p:nvSpPr>
              <p:cNvPr id="58" name="正方形/長方形 57"/>
              <p:cNvSpPr>
                <a:spLocks noChangeAspect="1"/>
              </p:cNvSpPr>
              <p:nvPr/>
            </p:nvSpPr>
            <p:spPr>
              <a:xfrm>
                <a:off x="611982" y="2866086"/>
                <a:ext cx="53173" cy="468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677287" y="2836305"/>
                <a:ext cx="559652"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5</a:t>
                </a:r>
                <a:r>
                  <a:rPr kumimoji="1" lang="ja-JP" altLang="en-US" sz="400" dirty="0" smtClean="0">
                    <a:solidFill>
                      <a:schemeClr val="tx1"/>
                    </a:solidFill>
                    <a:latin typeface="Meiryo UI" panose="020B0604030504040204" pitchFamily="50" charset="-128"/>
                    <a:ea typeface="Meiryo UI" panose="020B0604030504040204" pitchFamily="50" charset="-128"/>
                  </a:rPr>
                  <a:t>　　　ほとんどない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
          <p:nvSpPr>
            <p:cNvPr id="57" name="正方形/長方形 56"/>
            <p:cNvSpPr/>
            <p:nvPr/>
          </p:nvSpPr>
          <p:spPr>
            <a:xfrm>
              <a:off x="726006" y="2469971"/>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en-US" altLang="ja-JP" sz="400" dirty="0" smtClean="0">
                  <a:solidFill>
                    <a:schemeClr val="tx1"/>
                  </a:solidFill>
                  <a:latin typeface="Meiryo UI" panose="020B0604030504040204" pitchFamily="50" charset="-128"/>
                  <a:ea typeface="Meiryo UI" panose="020B0604030504040204" pitchFamily="50" charset="-128"/>
                </a:rPr>
                <a:t>PL</a:t>
              </a:r>
              <a:r>
                <a:rPr kumimoji="1" lang="ja-JP" altLang="en-US" sz="400" dirty="0" smtClean="0">
                  <a:solidFill>
                    <a:schemeClr val="tx1"/>
                  </a:solidFill>
                  <a:latin typeface="Meiryo UI" panose="020B0604030504040204" pitchFamily="50" charset="-128"/>
                  <a:ea typeface="Meiryo UI" panose="020B0604030504040204" pitchFamily="50" charset="-128"/>
                </a:rPr>
                <a:t>値</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0" name="グループ化 69"/>
          <p:cNvGrpSpPr/>
          <p:nvPr/>
        </p:nvGrpSpPr>
        <p:grpSpPr>
          <a:xfrm>
            <a:off x="4532733" y="4119634"/>
            <a:ext cx="689218" cy="543182"/>
            <a:chOff x="603801" y="2442759"/>
            <a:chExt cx="689218" cy="543182"/>
          </a:xfrm>
        </p:grpSpPr>
        <p:sp>
          <p:nvSpPr>
            <p:cNvPr id="71" name="正方形/長方形 70"/>
            <p:cNvSpPr/>
            <p:nvPr/>
          </p:nvSpPr>
          <p:spPr>
            <a:xfrm>
              <a:off x="603801" y="2442759"/>
              <a:ext cx="444747" cy="54318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p:cNvGrpSpPr/>
            <p:nvPr/>
          </p:nvGrpSpPr>
          <p:grpSpPr>
            <a:xfrm>
              <a:off x="646631" y="2530033"/>
              <a:ext cx="496714" cy="106363"/>
              <a:chOff x="611982" y="2605936"/>
              <a:chExt cx="496714" cy="106363"/>
            </a:xfrm>
          </p:grpSpPr>
          <p:sp>
            <p:nvSpPr>
              <p:cNvPr id="89" name="正方形/長方形 88"/>
              <p:cNvSpPr>
                <a:spLocks noChangeAspect="1"/>
              </p:cNvSpPr>
              <p:nvPr/>
            </p:nvSpPr>
            <p:spPr>
              <a:xfrm>
                <a:off x="611982" y="2635717"/>
                <a:ext cx="53173" cy="468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677287" y="2605936"/>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a:solidFill>
                      <a:schemeClr val="tx1"/>
                    </a:solidFill>
                    <a:latin typeface="Meiryo UI" panose="020B0604030504040204" pitchFamily="50" charset="-128"/>
                    <a:ea typeface="Meiryo UI" panose="020B0604030504040204" pitchFamily="50" charset="-128"/>
                  </a:rPr>
                  <a:t>50</a:t>
                </a:r>
                <a:r>
                  <a:rPr kumimoji="1" lang="ja-JP" altLang="en-US" sz="400" dirty="0" smtClean="0">
                    <a:solidFill>
                      <a:schemeClr val="tx1"/>
                    </a:solidFill>
                    <a:latin typeface="Meiryo UI" panose="020B0604030504040204" pitchFamily="50" charset="-128"/>
                    <a:ea typeface="Meiryo UI" panose="020B0604030504040204" pitchFamily="50" charset="-128"/>
                  </a:rPr>
                  <a:t>～　　</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3" name="グループ化 72"/>
            <p:cNvGrpSpPr/>
            <p:nvPr/>
          </p:nvGrpSpPr>
          <p:grpSpPr>
            <a:xfrm>
              <a:off x="646631" y="2598941"/>
              <a:ext cx="546720" cy="106363"/>
              <a:chOff x="611982" y="2671377"/>
              <a:chExt cx="546720" cy="106363"/>
            </a:xfrm>
          </p:grpSpPr>
          <p:sp>
            <p:nvSpPr>
              <p:cNvPr id="87" name="正方形/長方形 86"/>
              <p:cNvSpPr>
                <a:spLocks noChangeAspect="1"/>
              </p:cNvSpPr>
              <p:nvPr/>
            </p:nvSpPr>
            <p:spPr>
              <a:xfrm>
                <a:off x="611982" y="2701158"/>
                <a:ext cx="53173" cy="46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677287" y="2671377"/>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40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50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4" name="グループ化 73"/>
            <p:cNvGrpSpPr/>
            <p:nvPr/>
          </p:nvGrpSpPr>
          <p:grpSpPr>
            <a:xfrm>
              <a:off x="646631" y="2668293"/>
              <a:ext cx="520526" cy="106363"/>
              <a:chOff x="611982" y="2740729"/>
              <a:chExt cx="520526" cy="106363"/>
            </a:xfrm>
          </p:grpSpPr>
          <p:sp>
            <p:nvSpPr>
              <p:cNvPr id="85" name="正方形/長方形 84"/>
              <p:cNvSpPr>
                <a:spLocks noChangeAspect="1"/>
              </p:cNvSpPr>
              <p:nvPr/>
            </p:nvSpPr>
            <p:spPr>
              <a:xfrm>
                <a:off x="611982" y="2770510"/>
                <a:ext cx="53173" cy="4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677287" y="27407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30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40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5" name="グループ化 74"/>
            <p:cNvGrpSpPr/>
            <p:nvPr/>
          </p:nvGrpSpPr>
          <p:grpSpPr>
            <a:xfrm>
              <a:off x="646631" y="2738017"/>
              <a:ext cx="520526" cy="106363"/>
              <a:chOff x="611982" y="2810453"/>
              <a:chExt cx="520526" cy="106363"/>
            </a:xfrm>
          </p:grpSpPr>
          <p:sp>
            <p:nvSpPr>
              <p:cNvPr id="83" name="正方形/長方形 82"/>
              <p:cNvSpPr>
                <a:spLocks noChangeAspect="1"/>
              </p:cNvSpPr>
              <p:nvPr/>
            </p:nvSpPr>
            <p:spPr>
              <a:xfrm>
                <a:off x="611982" y="2840234"/>
                <a:ext cx="53173" cy="468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677287" y="2810453"/>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30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6" name="グループ化 75"/>
            <p:cNvGrpSpPr/>
            <p:nvPr/>
          </p:nvGrpSpPr>
          <p:grpSpPr>
            <a:xfrm>
              <a:off x="646631" y="2809640"/>
              <a:ext cx="646388" cy="106363"/>
              <a:chOff x="611982" y="2882076"/>
              <a:chExt cx="646388" cy="106363"/>
            </a:xfrm>
          </p:grpSpPr>
          <p:sp>
            <p:nvSpPr>
              <p:cNvPr id="81" name="正方形/長方形 80"/>
              <p:cNvSpPr>
                <a:spLocks noChangeAspect="1"/>
              </p:cNvSpPr>
              <p:nvPr/>
            </p:nvSpPr>
            <p:spPr>
              <a:xfrm>
                <a:off x="611982" y="2911857"/>
                <a:ext cx="53173" cy="468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677287" y="2882076"/>
                <a:ext cx="581083"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77" name="グループ化 76"/>
            <p:cNvGrpSpPr/>
            <p:nvPr/>
          </p:nvGrpSpPr>
          <p:grpSpPr>
            <a:xfrm>
              <a:off x="646631" y="2879577"/>
              <a:ext cx="624957" cy="106363"/>
              <a:chOff x="611982" y="2836305"/>
              <a:chExt cx="624957" cy="106363"/>
            </a:xfrm>
          </p:grpSpPr>
          <p:sp>
            <p:nvSpPr>
              <p:cNvPr id="79" name="正方形/長方形 78"/>
              <p:cNvSpPr>
                <a:spLocks noChangeAspect="1"/>
              </p:cNvSpPr>
              <p:nvPr/>
            </p:nvSpPr>
            <p:spPr>
              <a:xfrm>
                <a:off x="611982" y="2866086"/>
                <a:ext cx="53173" cy="468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677287" y="2836305"/>
                <a:ext cx="559652"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  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
          <p:nvSpPr>
            <p:cNvPr id="78" name="正方形/長方形 77"/>
            <p:cNvSpPr/>
            <p:nvPr/>
          </p:nvSpPr>
          <p:spPr>
            <a:xfrm>
              <a:off x="667002" y="2453304"/>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ja-JP" altLang="en-US" sz="400" dirty="0" smtClean="0">
                  <a:solidFill>
                    <a:schemeClr val="tx1"/>
                  </a:solidFill>
                  <a:latin typeface="Meiryo UI" panose="020B0604030504040204" pitchFamily="50" charset="-128"/>
                  <a:ea typeface="Meiryo UI" panose="020B0604030504040204" pitchFamily="50" charset="-128"/>
                </a:rPr>
                <a:t>全壊率（</a:t>
              </a:r>
              <a:r>
                <a:rPr kumimoji="1" lang="en-US" altLang="ja-JP" sz="400" dirty="0" smtClean="0">
                  <a:solidFill>
                    <a:schemeClr val="tx1"/>
                  </a:solidFill>
                  <a:latin typeface="Meiryo UI" panose="020B0604030504040204" pitchFamily="50" charset="-128"/>
                  <a:ea typeface="Meiryo UI" panose="020B0604030504040204" pitchFamily="50" charset="-128"/>
                </a:rPr>
                <a:t>%</a:t>
              </a:r>
              <a:r>
                <a:rPr kumimoji="1" lang="ja-JP" altLang="en-US" sz="400" dirty="0" smtClean="0">
                  <a:solidFill>
                    <a:schemeClr val="tx1"/>
                  </a:solidFill>
                  <a:latin typeface="Meiryo UI" panose="020B0604030504040204" pitchFamily="50" charset="-128"/>
                  <a:ea typeface="Meiryo UI" panose="020B0604030504040204" pitchFamily="50" charset="-128"/>
                </a:rPr>
                <a:t>）</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993280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chemeClr val="bg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現在公表している被害想定について</a:t>
            </a:r>
          </a:p>
        </p:txBody>
      </p:sp>
      <p:sp>
        <p:nvSpPr>
          <p:cNvPr id="17" name="正方形/長方形 16"/>
          <p:cNvSpPr/>
          <p:nvPr/>
        </p:nvSpPr>
        <p:spPr>
          <a:xfrm>
            <a:off x="314819" y="696686"/>
            <a:ext cx="8511682" cy="596169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26133" y="535700"/>
            <a:ext cx="3608739" cy="321972"/>
          </a:xfrm>
          <a:prstGeom prst="roundRect">
            <a:avLst>
              <a:gd name="adj" fmla="val 2097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津波浸水想定（</a:t>
            </a:r>
            <a:r>
              <a:rPr kumimoji="1" lang="en-US" altLang="ja-JP" sz="1400" dirty="0" smtClean="0">
                <a:solidFill>
                  <a:schemeClr val="tx1"/>
                </a:solidFill>
                <a:latin typeface="Meiryo UI" panose="020B0604030504040204" pitchFamily="50" charset="-128"/>
                <a:ea typeface="Meiryo UI" panose="020B0604030504040204" pitchFamily="50" charset="-128"/>
              </a:rPr>
              <a:t>H25</a:t>
            </a:r>
            <a:r>
              <a:rPr kumimoji="1" lang="ja-JP" altLang="en-US" sz="1400" dirty="0" smtClean="0">
                <a:solidFill>
                  <a:schemeClr val="tx1"/>
                </a:solidFill>
                <a:latin typeface="Meiryo UI" panose="020B0604030504040204" pitchFamily="50" charset="-128"/>
                <a:ea typeface="Meiryo UI" panose="020B0604030504040204" pitchFamily="50" charset="-128"/>
              </a:rPr>
              <a:t>　南海トラフ巨大地震）</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2"/>
          <a:stretch>
            <a:fillRect/>
          </a:stretch>
        </p:blipFill>
        <p:spPr>
          <a:xfrm>
            <a:off x="352335" y="902109"/>
            <a:ext cx="4012250" cy="5756268"/>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3110676662"/>
              </p:ext>
            </p:extLst>
          </p:nvPr>
        </p:nvGraphicFramePr>
        <p:xfrm>
          <a:off x="4402101" y="902109"/>
          <a:ext cx="4326264" cy="5273040"/>
        </p:xfrm>
        <a:graphic>
          <a:graphicData uri="http://schemas.openxmlformats.org/drawingml/2006/table">
            <a:tbl>
              <a:tblPr firstRow="1" bandRow="1">
                <a:tableStyleId>{5C22544A-7EE6-4342-B048-85BDC9FD1C3A}</a:tableStyleId>
              </a:tblPr>
              <a:tblGrid>
                <a:gridCol w="1081566">
                  <a:extLst>
                    <a:ext uri="{9D8B030D-6E8A-4147-A177-3AD203B41FA5}">
                      <a16:colId xmlns:a16="http://schemas.microsoft.com/office/drawing/2014/main" val="2042372384"/>
                    </a:ext>
                  </a:extLst>
                </a:gridCol>
                <a:gridCol w="1081566">
                  <a:extLst>
                    <a:ext uri="{9D8B030D-6E8A-4147-A177-3AD203B41FA5}">
                      <a16:colId xmlns:a16="http://schemas.microsoft.com/office/drawing/2014/main" val="2410630579"/>
                    </a:ext>
                  </a:extLst>
                </a:gridCol>
                <a:gridCol w="1081566">
                  <a:extLst>
                    <a:ext uri="{9D8B030D-6E8A-4147-A177-3AD203B41FA5}">
                      <a16:colId xmlns:a16="http://schemas.microsoft.com/office/drawing/2014/main" val="2489095514"/>
                    </a:ext>
                  </a:extLst>
                </a:gridCol>
                <a:gridCol w="1081566">
                  <a:extLst>
                    <a:ext uri="{9D8B030D-6E8A-4147-A177-3AD203B41FA5}">
                      <a16:colId xmlns:a16="http://schemas.microsoft.com/office/drawing/2014/main" val="421895790"/>
                    </a:ext>
                  </a:extLst>
                </a:gridCol>
              </a:tblGrid>
              <a:tr h="0">
                <a:tc>
                  <a:txBody>
                    <a:bodyPr/>
                    <a:lstStyle/>
                    <a:p>
                      <a:pPr algn="ctr"/>
                      <a:r>
                        <a:rPr kumimoji="1" lang="ja-JP" altLang="en-US" sz="1000" dirty="0" smtClean="0">
                          <a:latin typeface="Meiryo UI" panose="020B0604030504040204" pitchFamily="50" charset="-128"/>
                          <a:ea typeface="Meiryo UI" panose="020B0604030504040204" pitchFamily="50" charset="-128"/>
                        </a:rPr>
                        <a:t>代表地点</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市区町</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最大水位津波</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O.P.   m</a:t>
                      </a:r>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smtClean="0">
                          <a:latin typeface="Meiryo UI" panose="020B0604030504040204" pitchFamily="50" charset="-128"/>
                          <a:ea typeface="Meiryo UI" panose="020B0604030504040204" pitchFamily="50" charset="-128"/>
                        </a:rPr>
                        <a:t>海面＋</a:t>
                      </a:r>
                      <a:r>
                        <a:rPr kumimoji="1" lang="en-US" altLang="ja-JP" sz="1000" dirty="0" smtClean="0">
                          <a:latin typeface="Meiryo UI" panose="020B0604030504040204" pitchFamily="50" charset="-128"/>
                          <a:ea typeface="Meiryo UI" panose="020B0604030504040204" pitchFamily="50" charset="-128"/>
                        </a:rPr>
                        <a:t>1.0m</a:t>
                      </a:r>
                    </a:p>
                    <a:p>
                      <a:pPr algn="ctr"/>
                      <a:r>
                        <a:rPr kumimoji="1" lang="ja-JP" altLang="en-US" sz="1000" dirty="0" smtClean="0">
                          <a:latin typeface="Meiryo UI" panose="020B0604030504040204" pitchFamily="50" charset="-128"/>
                          <a:ea typeface="Meiryo UI" panose="020B0604030504040204" pitchFamily="50" charset="-128"/>
                        </a:rPr>
                        <a:t>到達時間</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26032344"/>
                  </a:ext>
                </a:extLst>
              </a:tr>
              <a:tr h="0">
                <a:tc>
                  <a:txBody>
                    <a:bodyPr/>
                    <a:lstStyle/>
                    <a:p>
                      <a:r>
                        <a:rPr kumimoji="1" lang="ja-JP" altLang="en-US" sz="1000" dirty="0" smtClean="0">
                          <a:latin typeface="Meiryo UI" panose="020B0604030504040204" pitchFamily="50" charset="-128"/>
                          <a:ea typeface="Meiryo UI" panose="020B0604030504040204" pitchFamily="50" charset="-128"/>
                        </a:rPr>
                        <a:t>安治川水門</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大阪市此花区</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5.0</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121</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57673770"/>
                  </a:ext>
                </a:extLst>
              </a:tr>
              <a:tr h="0">
                <a:tc>
                  <a:txBody>
                    <a:bodyPr/>
                    <a:lstStyle/>
                    <a:p>
                      <a:r>
                        <a:rPr kumimoji="1" lang="ja-JP" altLang="en-US" sz="1000" dirty="0" smtClean="0">
                          <a:latin typeface="Meiryo UI" panose="020B0604030504040204" pitchFamily="50" charset="-128"/>
                          <a:ea typeface="Meiryo UI" panose="020B0604030504040204" pitchFamily="50" charset="-128"/>
                        </a:rPr>
                        <a:t>天保山</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大阪市港区</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5.0</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117</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52316834"/>
                  </a:ext>
                </a:extLst>
              </a:tr>
              <a:tr h="0">
                <a:tc>
                  <a:txBody>
                    <a:bodyPr/>
                    <a:lstStyle/>
                    <a:p>
                      <a:r>
                        <a:rPr kumimoji="1" lang="ja-JP" altLang="en-US" sz="1000" dirty="0" smtClean="0">
                          <a:latin typeface="Meiryo UI" panose="020B0604030504040204" pitchFamily="50" charset="-128"/>
                          <a:ea typeface="Meiryo UI" panose="020B0604030504040204" pitchFamily="50" charset="-128"/>
                        </a:rPr>
                        <a:t>尻無川水門</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大阪市大正区</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5.0</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124</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06239201"/>
                  </a:ext>
                </a:extLst>
              </a:tr>
              <a:tr h="0">
                <a:tc>
                  <a:txBody>
                    <a:bodyPr/>
                    <a:lstStyle/>
                    <a:p>
                      <a:r>
                        <a:rPr kumimoji="1" lang="ja-JP" altLang="en-US" sz="1000" dirty="0" smtClean="0">
                          <a:latin typeface="Meiryo UI" panose="020B0604030504040204" pitchFamily="50" charset="-128"/>
                          <a:ea typeface="Meiryo UI" panose="020B0604030504040204" pitchFamily="50" charset="-128"/>
                        </a:rPr>
                        <a:t>淀川河口</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大阪市西淀川区</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5.2</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118</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06112285"/>
                  </a:ext>
                </a:extLst>
              </a:tr>
              <a:tr h="0">
                <a:tc>
                  <a:txBody>
                    <a:bodyPr/>
                    <a:lstStyle/>
                    <a:p>
                      <a:r>
                        <a:rPr kumimoji="1" lang="ja-JP" altLang="en-US" sz="1000" dirty="0" smtClean="0">
                          <a:latin typeface="Meiryo UI" panose="020B0604030504040204" pitchFamily="50" charset="-128"/>
                          <a:ea typeface="Meiryo UI" panose="020B0604030504040204" pitchFamily="50" charset="-128"/>
                        </a:rPr>
                        <a:t>木津川水門</a:t>
                      </a:r>
                      <a:endParaRPr kumimoji="1" lang="en-US" altLang="ja-JP" sz="1000" dirty="0" smtClean="0">
                        <a:latin typeface="Meiryo UI" panose="020B0604030504040204" pitchFamily="50" charset="-128"/>
                        <a:ea typeface="Meiryo UI" panose="020B0604030504040204" pitchFamily="50" charset="-128"/>
                      </a:endParaRPr>
                    </a:p>
                  </a:txBody>
                  <a:tcPr/>
                </a:tc>
                <a:tc rowSpan="2">
                  <a:txBody>
                    <a:bodyPr/>
                    <a:lstStyle/>
                    <a:p>
                      <a:r>
                        <a:rPr kumimoji="1" lang="ja-JP" altLang="en-US" sz="1000" dirty="0" smtClean="0">
                          <a:latin typeface="Meiryo UI" panose="020B0604030504040204" pitchFamily="50" charset="-128"/>
                          <a:ea typeface="Meiryo UI" panose="020B0604030504040204" pitchFamily="50" charset="-128"/>
                        </a:rPr>
                        <a:t>大阪市住之江区</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4.9</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127</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59249736"/>
                  </a:ext>
                </a:extLst>
              </a:tr>
              <a:tr h="0">
                <a:tc>
                  <a:txBody>
                    <a:bodyPr/>
                    <a:lstStyle/>
                    <a:p>
                      <a:r>
                        <a:rPr kumimoji="1" lang="ja-JP" altLang="en-US" sz="1000" dirty="0" smtClean="0">
                          <a:latin typeface="Meiryo UI" panose="020B0604030504040204" pitchFamily="50" charset="-128"/>
                          <a:ea typeface="Meiryo UI" panose="020B0604030504040204" pitchFamily="50" charset="-128"/>
                        </a:rPr>
                        <a:t>咲洲沖</a:t>
                      </a:r>
                      <a:endParaRPr kumimoji="1" lang="ja-JP" altLang="en-US" sz="10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4.3</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113</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85503043"/>
                  </a:ext>
                </a:extLst>
              </a:tr>
              <a:tr h="0">
                <a:tc>
                  <a:txBody>
                    <a:bodyPr/>
                    <a:lstStyle/>
                    <a:p>
                      <a:r>
                        <a:rPr kumimoji="1" lang="ja-JP" altLang="en-US" sz="1000" dirty="0" smtClean="0">
                          <a:latin typeface="Meiryo UI" panose="020B0604030504040204" pitchFamily="50" charset="-128"/>
                          <a:ea typeface="Meiryo UI" panose="020B0604030504040204" pitchFamily="50" charset="-128"/>
                        </a:rPr>
                        <a:t>堅川水門</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堺市堺区</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4.9</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122</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253835031"/>
                  </a:ext>
                </a:extLst>
              </a:tr>
              <a:tr h="0">
                <a:tc>
                  <a:txBody>
                    <a:bodyPr/>
                    <a:lstStyle/>
                    <a:p>
                      <a:r>
                        <a:rPr kumimoji="1" lang="ja-JP" altLang="en-US" sz="1000" dirty="0" smtClean="0">
                          <a:latin typeface="Meiryo UI" panose="020B0604030504040204" pitchFamily="50" charset="-128"/>
                          <a:ea typeface="Meiryo UI" panose="020B0604030504040204" pitchFamily="50" charset="-128"/>
                        </a:rPr>
                        <a:t>石津川河口</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堺市西区</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5.7</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106</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2524971"/>
                  </a:ext>
                </a:extLst>
              </a:tr>
              <a:tr h="0">
                <a:tc>
                  <a:txBody>
                    <a:bodyPr/>
                    <a:lstStyle/>
                    <a:p>
                      <a:r>
                        <a:rPr kumimoji="1" lang="ja-JP" altLang="en-US" sz="1000" dirty="0" smtClean="0">
                          <a:latin typeface="Meiryo UI" panose="020B0604030504040204" pitchFamily="50" charset="-128"/>
                          <a:ea typeface="Meiryo UI" panose="020B0604030504040204" pitchFamily="50" charset="-128"/>
                        </a:rPr>
                        <a:t>大津泊地口</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高石市</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5.0</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104</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451319467"/>
                  </a:ext>
                </a:extLst>
              </a:tr>
              <a:tr h="0">
                <a:tc>
                  <a:txBody>
                    <a:bodyPr/>
                    <a:lstStyle/>
                    <a:p>
                      <a:r>
                        <a:rPr kumimoji="1" lang="ja-JP" altLang="en-US" sz="1000" dirty="0" smtClean="0">
                          <a:latin typeface="Meiryo UI" panose="020B0604030504040204" pitchFamily="50" charset="-128"/>
                          <a:ea typeface="Meiryo UI" panose="020B0604030504040204" pitchFamily="50" charset="-128"/>
                        </a:rPr>
                        <a:t>汐見沖</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泉大津市</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4.1</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98</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854716494"/>
                  </a:ext>
                </a:extLst>
              </a:tr>
              <a:tr h="0">
                <a:tc>
                  <a:txBody>
                    <a:bodyPr/>
                    <a:lstStyle/>
                    <a:p>
                      <a:r>
                        <a:rPr kumimoji="1" lang="ja-JP" altLang="en-US" sz="1000" dirty="0" smtClean="0">
                          <a:latin typeface="Meiryo UI" panose="020B0604030504040204" pitchFamily="50" charset="-128"/>
                          <a:ea typeface="Meiryo UI" panose="020B0604030504040204" pitchFamily="50" charset="-128"/>
                        </a:rPr>
                        <a:t>大津川河口</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忠岡町</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5.2</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98</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49454892"/>
                  </a:ext>
                </a:extLst>
              </a:tr>
              <a:tr h="0">
                <a:tc>
                  <a:txBody>
                    <a:bodyPr/>
                    <a:lstStyle/>
                    <a:p>
                      <a:r>
                        <a:rPr kumimoji="1" lang="ja-JP" altLang="en-US" sz="1000" dirty="0" smtClean="0">
                          <a:latin typeface="Meiryo UI" panose="020B0604030504040204" pitchFamily="50" charset="-128"/>
                          <a:ea typeface="Meiryo UI" panose="020B0604030504040204" pitchFamily="50" charset="-128"/>
                        </a:rPr>
                        <a:t>岸和田水門</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岸和田市</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4.9</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97</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8604838"/>
                  </a:ext>
                </a:extLst>
              </a:tr>
              <a:tr h="0">
                <a:tc>
                  <a:txBody>
                    <a:bodyPr/>
                    <a:lstStyle/>
                    <a:p>
                      <a:r>
                        <a:rPr kumimoji="1" lang="ja-JP" altLang="en-US" sz="1000" dirty="0" smtClean="0">
                          <a:latin typeface="Meiryo UI" panose="020B0604030504040204" pitchFamily="50" charset="-128"/>
                          <a:ea typeface="Meiryo UI" panose="020B0604030504040204" pitchFamily="50" charset="-128"/>
                        </a:rPr>
                        <a:t>二色浜海水浴場</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貝塚市</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4.6</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90</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37819707"/>
                  </a:ext>
                </a:extLst>
              </a:tr>
              <a:tr h="0">
                <a:tc>
                  <a:txBody>
                    <a:bodyPr/>
                    <a:lstStyle/>
                    <a:p>
                      <a:r>
                        <a:rPr kumimoji="1" lang="ja-JP" altLang="en-US" sz="1000" dirty="0" smtClean="0">
                          <a:latin typeface="Meiryo UI" panose="020B0604030504040204" pitchFamily="50" charset="-128"/>
                          <a:ea typeface="Meiryo UI" panose="020B0604030504040204" pitchFamily="50" charset="-128"/>
                        </a:rPr>
                        <a:t>りんくう公園前</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泉佐野市</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4.0</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83</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87516281"/>
                  </a:ext>
                </a:extLst>
              </a:tr>
              <a:tr h="0">
                <a:tc>
                  <a:txBody>
                    <a:bodyPr/>
                    <a:lstStyle/>
                    <a:p>
                      <a:r>
                        <a:rPr kumimoji="1" lang="ja-JP" altLang="en-US" sz="1000" dirty="0" smtClean="0">
                          <a:latin typeface="Meiryo UI" panose="020B0604030504040204" pitchFamily="50" charset="-128"/>
                          <a:ea typeface="Meiryo UI" panose="020B0604030504040204" pitchFamily="50" charset="-128"/>
                        </a:rPr>
                        <a:t>田尻川水門</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田尻町</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4.2</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83</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55561269"/>
                  </a:ext>
                </a:extLst>
              </a:tr>
              <a:tr h="0">
                <a:tc>
                  <a:txBody>
                    <a:bodyPr/>
                    <a:lstStyle/>
                    <a:p>
                      <a:r>
                        <a:rPr kumimoji="1" lang="ja-JP" altLang="en-US" sz="1000" dirty="0" smtClean="0">
                          <a:latin typeface="Meiryo UI" panose="020B0604030504040204" pitchFamily="50" charset="-128"/>
                          <a:ea typeface="Meiryo UI" panose="020B0604030504040204" pitchFamily="50" charset="-128"/>
                        </a:rPr>
                        <a:t>岡田漁港</a:t>
                      </a:r>
                      <a:endParaRPr kumimoji="1" lang="ja-JP" altLang="en-US" sz="1000" dirty="0">
                        <a:latin typeface="Meiryo UI" panose="020B0604030504040204" pitchFamily="50" charset="-128"/>
                        <a:ea typeface="Meiryo UI" panose="020B0604030504040204" pitchFamily="50" charset="-128"/>
                      </a:endParaRPr>
                    </a:p>
                  </a:txBody>
                  <a:tcPr/>
                </a:tc>
                <a:tc rowSpan="2">
                  <a:txBody>
                    <a:bodyPr/>
                    <a:lstStyle/>
                    <a:p>
                      <a:r>
                        <a:rPr kumimoji="1" lang="ja-JP" altLang="en-US" sz="1000" dirty="0" smtClean="0">
                          <a:latin typeface="Meiryo UI" panose="020B0604030504040204" pitchFamily="50" charset="-128"/>
                          <a:ea typeface="Meiryo UI" panose="020B0604030504040204" pitchFamily="50" charset="-128"/>
                        </a:rPr>
                        <a:t>泉南市</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3.8</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82</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16870529"/>
                  </a:ext>
                </a:extLst>
              </a:tr>
              <a:tr h="0">
                <a:tc>
                  <a:txBody>
                    <a:bodyPr/>
                    <a:lstStyle/>
                    <a:p>
                      <a:r>
                        <a:rPr kumimoji="1" lang="ja-JP" altLang="en-US" sz="1000" dirty="0" smtClean="0">
                          <a:latin typeface="Meiryo UI" panose="020B0604030504040204" pitchFamily="50" charset="-128"/>
                          <a:ea typeface="Meiryo UI" panose="020B0604030504040204" pitchFamily="50" charset="-128"/>
                        </a:rPr>
                        <a:t>関空</a:t>
                      </a:r>
                      <a:r>
                        <a:rPr kumimoji="1" lang="en-US" altLang="ja-JP" sz="1000" dirty="0" smtClean="0">
                          <a:latin typeface="Meiryo UI" panose="020B0604030504040204" pitchFamily="50" charset="-128"/>
                          <a:ea typeface="Meiryo UI" panose="020B0604030504040204" pitchFamily="50" charset="-128"/>
                        </a:rPr>
                        <a:t>Ⅱ</a:t>
                      </a:r>
                      <a:r>
                        <a:rPr kumimoji="1" lang="ja-JP" altLang="en-US" sz="1000" dirty="0" smtClean="0">
                          <a:latin typeface="Meiryo UI" panose="020B0604030504040204" pitchFamily="50" charset="-128"/>
                          <a:ea typeface="Meiryo UI" panose="020B0604030504040204" pitchFamily="50" charset="-128"/>
                        </a:rPr>
                        <a:t>期南</a:t>
                      </a:r>
                      <a:endParaRPr kumimoji="1" lang="ja-JP" altLang="en-US" sz="10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3.9</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75</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99354933"/>
                  </a:ext>
                </a:extLst>
              </a:tr>
              <a:tr h="0">
                <a:tc>
                  <a:txBody>
                    <a:bodyPr/>
                    <a:lstStyle/>
                    <a:p>
                      <a:r>
                        <a:rPr kumimoji="1" lang="ja-JP" altLang="en-US" sz="1000" dirty="0" smtClean="0">
                          <a:latin typeface="Meiryo UI" panose="020B0604030504040204" pitchFamily="50" charset="-128"/>
                          <a:ea typeface="Meiryo UI" panose="020B0604030504040204" pitchFamily="50" charset="-128"/>
                        </a:rPr>
                        <a:t>尾崎港</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smtClean="0">
                          <a:latin typeface="Meiryo UI" panose="020B0604030504040204" pitchFamily="50" charset="-128"/>
                          <a:ea typeface="Meiryo UI" panose="020B0604030504040204" pitchFamily="50" charset="-128"/>
                        </a:rPr>
                        <a:t>阪南市</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4.2</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77</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81091818"/>
                  </a:ext>
                </a:extLst>
              </a:tr>
              <a:tr h="0">
                <a:tc>
                  <a:txBody>
                    <a:bodyPr/>
                    <a:lstStyle/>
                    <a:p>
                      <a:r>
                        <a:rPr kumimoji="1" lang="ja-JP" altLang="en-US" sz="1000" dirty="0" smtClean="0">
                          <a:latin typeface="Meiryo UI" panose="020B0604030504040204" pitchFamily="50" charset="-128"/>
                          <a:ea typeface="Meiryo UI" panose="020B0604030504040204" pitchFamily="50" charset="-128"/>
                        </a:rPr>
                        <a:t>深日漁港</a:t>
                      </a:r>
                      <a:endParaRPr kumimoji="1" lang="ja-JP" altLang="en-US" sz="1000" dirty="0">
                        <a:latin typeface="Meiryo UI" panose="020B0604030504040204" pitchFamily="50" charset="-128"/>
                        <a:ea typeface="Meiryo UI" panose="020B0604030504040204" pitchFamily="50" charset="-128"/>
                      </a:endParaRPr>
                    </a:p>
                  </a:txBody>
                  <a:tcPr/>
                </a:tc>
                <a:tc rowSpan="2">
                  <a:txBody>
                    <a:bodyPr/>
                    <a:lstStyle/>
                    <a:p>
                      <a:r>
                        <a:rPr kumimoji="1" lang="ja-JP" altLang="en-US" sz="1000" dirty="0" smtClean="0">
                          <a:latin typeface="Meiryo UI" panose="020B0604030504040204" pitchFamily="50" charset="-128"/>
                          <a:ea typeface="Meiryo UI" panose="020B0604030504040204" pitchFamily="50" charset="-128"/>
                        </a:rPr>
                        <a:t>岬町</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smtClean="0">
                          <a:latin typeface="Meiryo UI" panose="020B0604030504040204" pitchFamily="50" charset="-128"/>
                          <a:ea typeface="Meiryo UI" panose="020B0604030504040204" pitchFamily="50" charset="-128"/>
                        </a:rPr>
                        <a:t>3.8</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64</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49230300"/>
                  </a:ext>
                </a:extLst>
              </a:tr>
              <a:tr h="0">
                <a:tc>
                  <a:txBody>
                    <a:bodyPr/>
                    <a:lstStyle/>
                    <a:p>
                      <a:r>
                        <a:rPr kumimoji="1" lang="ja-JP" altLang="en-US" sz="1000" dirty="0" smtClean="0">
                          <a:latin typeface="Meiryo UI" panose="020B0604030504040204" pitchFamily="50" charset="-128"/>
                          <a:ea typeface="Meiryo UI" panose="020B0604030504040204" pitchFamily="50" charset="-128"/>
                        </a:rPr>
                        <a:t>小島漁港</a:t>
                      </a:r>
                      <a:endParaRPr kumimoji="1" lang="ja-JP" altLang="en-US" sz="10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4.4</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000" dirty="0" smtClean="0">
                          <a:latin typeface="Meiryo UI" panose="020B0604030504040204" pitchFamily="50" charset="-128"/>
                          <a:ea typeface="Meiryo UI" panose="020B0604030504040204" pitchFamily="50" charset="-128"/>
                        </a:rPr>
                        <a:t>58</a:t>
                      </a:r>
                      <a:r>
                        <a:rPr kumimoji="1" lang="ja-JP" altLang="en-US" sz="1000" dirty="0" smtClean="0">
                          <a:latin typeface="Meiryo UI" panose="020B0604030504040204" pitchFamily="50" charset="-128"/>
                          <a:ea typeface="Meiryo UI" panose="020B0604030504040204" pitchFamily="50" charset="-128"/>
                        </a:rPr>
                        <a:t>分</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81145905"/>
                  </a:ext>
                </a:extLst>
              </a:tr>
            </a:tbl>
          </a:graphicData>
        </a:graphic>
      </p:graphicFrame>
      <p:sp>
        <p:nvSpPr>
          <p:cNvPr id="10" name="正方形/長方形 9"/>
          <p:cNvSpPr/>
          <p:nvPr/>
        </p:nvSpPr>
        <p:spPr>
          <a:xfrm>
            <a:off x="2232230" y="1983120"/>
            <a:ext cx="598283"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淀川河口</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2" name="フリーフォーム 1"/>
          <p:cNvSpPr/>
          <p:nvPr/>
        </p:nvSpPr>
        <p:spPr>
          <a:xfrm>
            <a:off x="2307432" y="2142186"/>
            <a:ext cx="654050" cy="203200"/>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flipH="1">
            <a:off x="3237705" y="2222800"/>
            <a:ext cx="581819" cy="203200"/>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363892" y="2080741"/>
            <a:ext cx="598283"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安治川水門</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13" name="フリーフォーム 12"/>
          <p:cNvSpPr/>
          <p:nvPr/>
        </p:nvSpPr>
        <p:spPr>
          <a:xfrm>
            <a:off x="2135982" y="2662238"/>
            <a:ext cx="654050" cy="68472"/>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059318" y="2513292"/>
            <a:ext cx="598283"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咲洲沖</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16" name="フリーフォーム 15"/>
          <p:cNvSpPr/>
          <p:nvPr/>
        </p:nvSpPr>
        <p:spPr>
          <a:xfrm>
            <a:off x="2358459" y="2450046"/>
            <a:ext cx="654050" cy="140278"/>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265086" y="2303224"/>
            <a:ext cx="598283"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latin typeface="Meiryo UI" panose="020B0604030504040204" pitchFamily="50" charset="-128"/>
                <a:ea typeface="Meiryo UI" panose="020B0604030504040204" pitchFamily="50" charset="-128"/>
              </a:rPr>
              <a:t>天保山</a:t>
            </a:r>
          </a:p>
        </p:txBody>
      </p:sp>
      <p:sp>
        <p:nvSpPr>
          <p:cNvPr id="19" name="フリーフォーム 18"/>
          <p:cNvSpPr/>
          <p:nvPr/>
        </p:nvSpPr>
        <p:spPr>
          <a:xfrm flipH="1">
            <a:off x="3298929" y="2379807"/>
            <a:ext cx="581819" cy="203200"/>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382357" y="2233904"/>
            <a:ext cx="598283"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尻無川水門</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21" name="フリーフォーム 20"/>
          <p:cNvSpPr/>
          <p:nvPr/>
        </p:nvSpPr>
        <p:spPr>
          <a:xfrm flipH="1">
            <a:off x="3404564" y="2547667"/>
            <a:ext cx="581819" cy="154260"/>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493735" y="2400845"/>
            <a:ext cx="598283"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latin typeface="Meiryo UI" panose="020B0604030504040204" pitchFamily="50" charset="-128"/>
                <a:ea typeface="Meiryo UI" panose="020B0604030504040204" pitchFamily="50" charset="-128"/>
              </a:rPr>
              <a:t>木</a:t>
            </a:r>
            <a:r>
              <a:rPr kumimoji="1" lang="ja-JP" altLang="en-US" sz="600" dirty="0" smtClean="0">
                <a:solidFill>
                  <a:schemeClr val="tx1"/>
                </a:solidFill>
                <a:latin typeface="Meiryo UI" panose="020B0604030504040204" pitchFamily="50" charset="-128"/>
                <a:ea typeface="Meiryo UI" panose="020B0604030504040204" pitchFamily="50" charset="-128"/>
              </a:rPr>
              <a:t>津川水門</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26" name="フリーフォーム 25"/>
          <p:cNvSpPr/>
          <p:nvPr/>
        </p:nvSpPr>
        <p:spPr>
          <a:xfrm flipH="1">
            <a:off x="3288504" y="3186113"/>
            <a:ext cx="592243" cy="142875"/>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382356" y="3036097"/>
            <a:ext cx="598283"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堅川水門</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28" name="フリーフォーム 27"/>
          <p:cNvSpPr/>
          <p:nvPr/>
        </p:nvSpPr>
        <p:spPr>
          <a:xfrm flipH="1">
            <a:off x="3143853" y="3433777"/>
            <a:ext cx="592243" cy="142875"/>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3237705" y="3283761"/>
            <a:ext cx="598283"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latin typeface="Meiryo UI" panose="020B0604030504040204" pitchFamily="50" charset="-128"/>
                <a:ea typeface="Meiryo UI" panose="020B0604030504040204" pitchFamily="50" charset="-128"/>
              </a:rPr>
              <a:t>石</a:t>
            </a:r>
            <a:r>
              <a:rPr kumimoji="1" lang="ja-JP" altLang="en-US" sz="600" dirty="0" smtClean="0">
                <a:solidFill>
                  <a:schemeClr val="tx1"/>
                </a:solidFill>
                <a:latin typeface="Meiryo UI" panose="020B0604030504040204" pitchFamily="50" charset="-128"/>
                <a:ea typeface="Meiryo UI" panose="020B0604030504040204" pitchFamily="50" charset="-128"/>
              </a:rPr>
              <a:t>津川河口</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30" name="フリーフォーム 29"/>
          <p:cNvSpPr/>
          <p:nvPr/>
        </p:nvSpPr>
        <p:spPr>
          <a:xfrm>
            <a:off x="2248187" y="3453202"/>
            <a:ext cx="598666" cy="142875"/>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152962" y="3307607"/>
            <a:ext cx="598283"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大津泊地口</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35" name="フリーフォーム 34"/>
          <p:cNvSpPr/>
          <p:nvPr/>
        </p:nvSpPr>
        <p:spPr>
          <a:xfrm>
            <a:off x="2113937" y="3793357"/>
            <a:ext cx="598666" cy="142875"/>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2018712" y="3647762"/>
            <a:ext cx="598283"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latin typeface="Meiryo UI" panose="020B0604030504040204" pitchFamily="50" charset="-128"/>
                <a:ea typeface="Meiryo UI" panose="020B0604030504040204" pitchFamily="50" charset="-128"/>
              </a:rPr>
              <a:t>汐見沖</a:t>
            </a:r>
          </a:p>
        </p:txBody>
      </p:sp>
      <p:sp>
        <p:nvSpPr>
          <p:cNvPr id="39" name="フリーフォーム 38"/>
          <p:cNvSpPr/>
          <p:nvPr/>
        </p:nvSpPr>
        <p:spPr>
          <a:xfrm>
            <a:off x="2113937" y="4141655"/>
            <a:ext cx="399703" cy="244609"/>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2008290" y="4003991"/>
            <a:ext cx="598283"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岸和田水門</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41" name="フリーフォーム 40"/>
          <p:cNvSpPr/>
          <p:nvPr/>
        </p:nvSpPr>
        <p:spPr>
          <a:xfrm flipH="1" flipV="1">
            <a:off x="2269368" y="4673838"/>
            <a:ext cx="783394" cy="104805"/>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2390312" y="4614089"/>
            <a:ext cx="753541"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latin typeface="Meiryo UI" panose="020B0604030504040204" pitchFamily="50" charset="-128"/>
                <a:ea typeface="Meiryo UI" panose="020B0604030504040204" pitchFamily="50" charset="-128"/>
              </a:rPr>
              <a:t>二色</a:t>
            </a:r>
            <a:r>
              <a:rPr kumimoji="1" lang="ja-JP" altLang="en-US" sz="600" dirty="0" smtClean="0">
                <a:solidFill>
                  <a:schemeClr val="tx1"/>
                </a:solidFill>
                <a:latin typeface="Meiryo UI" panose="020B0604030504040204" pitchFamily="50" charset="-128"/>
                <a:ea typeface="Meiryo UI" panose="020B0604030504040204" pitchFamily="50" charset="-128"/>
              </a:rPr>
              <a:t>浜海水浴場</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43" name="フリーフォーム 42"/>
          <p:cNvSpPr/>
          <p:nvPr/>
        </p:nvSpPr>
        <p:spPr>
          <a:xfrm flipH="1" flipV="1">
            <a:off x="1956028" y="4927617"/>
            <a:ext cx="783394" cy="104805"/>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2116319" y="4885772"/>
            <a:ext cx="677551"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りんくう公園前</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48" name="フリーフォーム 47"/>
          <p:cNvSpPr/>
          <p:nvPr/>
        </p:nvSpPr>
        <p:spPr>
          <a:xfrm flipH="1" flipV="1">
            <a:off x="1874207" y="5088800"/>
            <a:ext cx="783394" cy="104805"/>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2034498" y="5046955"/>
            <a:ext cx="677551"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latin typeface="Meiryo UI" panose="020B0604030504040204" pitchFamily="50" charset="-128"/>
                <a:ea typeface="Meiryo UI" panose="020B0604030504040204" pitchFamily="50" charset="-128"/>
              </a:rPr>
              <a:t>田尻</a:t>
            </a:r>
            <a:r>
              <a:rPr kumimoji="1" lang="ja-JP" altLang="en-US" sz="600" dirty="0" smtClean="0">
                <a:solidFill>
                  <a:schemeClr val="tx1"/>
                </a:solidFill>
                <a:latin typeface="Meiryo UI" panose="020B0604030504040204" pitchFamily="50" charset="-128"/>
                <a:ea typeface="Meiryo UI" panose="020B0604030504040204" pitchFamily="50" charset="-128"/>
              </a:rPr>
              <a:t>川水門</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50" name="フリーフォーム 49"/>
          <p:cNvSpPr/>
          <p:nvPr/>
        </p:nvSpPr>
        <p:spPr>
          <a:xfrm flipV="1">
            <a:off x="952500" y="5139510"/>
            <a:ext cx="855865" cy="102688"/>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905105" y="5093232"/>
            <a:ext cx="677551"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岡田漁港</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52" name="フリーフォーム 51"/>
          <p:cNvSpPr/>
          <p:nvPr/>
        </p:nvSpPr>
        <p:spPr>
          <a:xfrm flipH="1" flipV="1">
            <a:off x="1509223" y="5374757"/>
            <a:ext cx="783394" cy="104805"/>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1669514" y="5332912"/>
            <a:ext cx="677551"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尾崎港</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54" name="フリーフォーム 53"/>
          <p:cNvSpPr/>
          <p:nvPr/>
        </p:nvSpPr>
        <p:spPr>
          <a:xfrm flipH="1">
            <a:off x="703604" y="5528154"/>
            <a:ext cx="582271" cy="304771"/>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833647" y="5381940"/>
            <a:ext cx="509775"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latin typeface="Meiryo UI" panose="020B0604030504040204" pitchFamily="50" charset="-128"/>
                <a:ea typeface="Meiryo UI" panose="020B0604030504040204" pitchFamily="50" charset="-128"/>
              </a:rPr>
              <a:t>深日漁港</a:t>
            </a:r>
          </a:p>
        </p:txBody>
      </p:sp>
      <p:sp>
        <p:nvSpPr>
          <p:cNvPr id="56" name="フリーフォーム 55"/>
          <p:cNvSpPr/>
          <p:nvPr/>
        </p:nvSpPr>
        <p:spPr>
          <a:xfrm flipH="1">
            <a:off x="408203" y="5381940"/>
            <a:ext cx="582271" cy="450985"/>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504964" y="5242198"/>
            <a:ext cx="660945"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latin typeface="Meiryo UI" panose="020B0604030504040204" pitchFamily="50" charset="-128"/>
                <a:ea typeface="Meiryo UI" panose="020B0604030504040204" pitchFamily="50" charset="-128"/>
              </a:rPr>
              <a:t>小島</a:t>
            </a:r>
            <a:r>
              <a:rPr kumimoji="1" lang="ja-JP" altLang="en-US" sz="600" dirty="0" smtClean="0">
                <a:solidFill>
                  <a:schemeClr val="tx1"/>
                </a:solidFill>
                <a:latin typeface="Meiryo UI" panose="020B0604030504040204" pitchFamily="50" charset="-128"/>
                <a:ea typeface="Meiryo UI" panose="020B0604030504040204" pitchFamily="50" charset="-128"/>
              </a:rPr>
              <a:t>漁港</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58" name="フリーフォーム 57"/>
          <p:cNvSpPr/>
          <p:nvPr/>
        </p:nvSpPr>
        <p:spPr>
          <a:xfrm flipV="1">
            <a:off x="504964" y="4795184"/>
            <a:ext cx="717514" cy="51529"/>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406828" y="4697562"/>
            <a:ext cx="753541"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関空</a:t>
            </a:r>
            <a:r>
              <a:rPr kumimoji="1" lang="en-US" altLang="ja-JP" sz="600" dirty="0" smtClean="0">
                <a:solidFill>
                  <a:schemeClr val="tx1"/>
                </a:solidFill>
                <a:latin typeface="Meiryo UI" panose="020B0604030504040204" pitchFamily="50" charset="-128"/>
                <a:ea typeface="Meiryo UI" panose="020B0604030504040204" pitchFamily="50" charset="-128"/>
              </a:rPr>
              <a:t>Ⅱ</a:t>
            </a:r>
            <a:r>
              <a:rPr kumimoji="1" lang="ja-JP" altLang="en-US" sz="600" dirty="0" smtClean="0">
                <a:solidFill>
                  <a:schemeClr val="tx1"/>
                </a:solidFill>
                <a:latin typeface="Meiryo UI" panose="020B0604030504040204" pitchFamily="50" charset="-128"/>
                <a:ea typeface="Meiryo UI" panose="020B0604030504040204" pitchFamily="50" charset="-128"/>
              </a:rPr>
              <a:t>期南</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60" name="フリーフォーム 59"/>
          <p:cNvSpPr/>
          <p:nvPr/>
        </p:nvSpPr>
        <p:spPr>
          <a:xfrm flipH="1" flipV="1">
            <a:off x="2685483" y="4104438"/>
            <a:ext cx="613445" cy="158686"/>
          </a:xfrm>
          <a:custGeom>
            <a:avLst/>
            <a:gdLst>
              <a:gd name="connsiteX0" fmla="*/ 0 w 654050"/>
              <a:gd name="connsiteY0" fmla="*/ 0 h 203200"/>
              <a:gd name="connsiteX1" fmla="*/ 450850 w 654050"/>
              <a:gd name="connsiteY1" fmla="*/ 0 h 203200"/>
              <a:gd name="connsiteX2" fmla="*/ 654050 w 654050"/>
              <a:gd name="connsiteY2" fmla="*/ 203200 h 203200"/>
            </a:gdLst>
            <a:ahLst/>
            <a:cxnLst>
              <a:cxn ang="0">
                <a:pos x="connsiteX0" y="connsiteY0"/>
              </a:cxn>
              <a:cxn ang="0">
                <a:pos x="connsiteX1" y="connsiteY1"/>
              </a:cxn>
              <a:cxn ang="0">
                <a:pos x="connsiteX2" y="connsiteY2"/>
              </a:cxn>
            </a:cxnLst>
            <a:rect l="l" t="t" r="r" b="b"/>
            <a:pathLst>
              <a:path w="654050" h="203200">
                <a:moveTo>
                  <a:pt x="0" y="0"/>
                </a:moveTo>
                <a:lnTo>
                  <a:pt x="450850" y="0"/>
                </a:lnTo>
                <a:lnTo>
                  <a:pt x="654050" y="203200"/>
                </a:lnTo>
              </a:path>
            </a:pathLst>
          </a:custGeom>
          <a:noFill/>
          <a:ln w="3175">
            <a:solidFill>
              <a:schemeClr val="tx1"/>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2790032" y="4119820"/>
            <a:ext cx="598283" cy="19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大津川河口</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62"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7</a:t>
            </a:fld>
            <a:endParaRPr lang="ja-JP" altLang="en-US" sz="1600" dirty="0">
              <a:solidFill>
                <a:schemeClr val="tx1"/>
              </a:solidFill>
            </a:endParaRPr>
          </a:p>
        </p:txBody>
      </p:sp>
    </p:spTree>
    <p:extLst>
      <p:ext uri="{BB962C8B-B14F-4D97-AF65-F5344CB8AC3E}">
        <p14:creationId xmlns:p14="http://schemas.microsoft.com/office/powerpoint/2010/main" val="968196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図 1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457" y="1141257"/>
            <a:ext cx="3867534" cy="512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中央０５－震度"/>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53" t="1059" r="76036" b="90974"/>
          <a:stretch/>
        </p:blipFill>
        <p:spPr bwMode="auto">
          <a:xfrm>
            <a:off x="437364" y="999047"/>
            <a:ext cx="609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0" y="0"/>
            <a:ext cx="9144000" cy="425003"/>
          </a:xfrm>
          <a:prstGeom prst="rect">
            <a:avLst/>
          </a:prstGeom>
          <a:gradFill>
            <a:gsLst>
              <a:gs pos="0">
                <a:schemeClr val="accent1">
                  <a:lumMod val="5000"/>
                  <a:lumOff val="95000"/>
                </a:schemeClr>
              </a:gs>
              <a:gs pos="75000">
                <a:schemeClr val="bg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現在公表している被害想定について</a:t>
            </a:r>
          </a:p>
        </p:txBody>
      </p:sp>
      <p:sp>
        <p:nvSpPr>
          <p:cNvPr id="17" name="正方形/長方形 16"/>
          <p:cNvSpPr/>
          <p:nvPr/>
        </p:nvSpPr>
        <p:spPr>
          <a:xfrm>
            <a:off x="211015" y="624309"/>
            <a:ext cx="8806376" cy="618445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3802" y="477769"/>
            <a:ext cx="1367189" cy="321972"/>
          </a:xfrm>
          <a:prstGeom prst="roundRect">
            <a:avLst>
              <a:gd name="adj" fmla="val 2097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Meiryo UI" panose="020B0604030504040204" pitchFamily="50" charset="-128"/>
                <a:ea typeface="Meiryo UI" panose="020B0604030504040204" pitchFamily="50" charset="-128"/>
              </a:rPr>
              <a:t>南海トラフ地震</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2849961208"/>
              </p:ext>
            </p:extLst>
          </p:nvPr>
        </p:nvGraphicFramePr>
        <p:xfrm>
          <a:off x="6645251" y="865737"/>
          <a:ext cx="2181250" cy="2794512"/>
        </p:xfrm>
        <a:graphic>
          <a:graphicData uri="http://schemas.openxmlformats.org/drawingml/2006/table">
            <a:tbl>
              <a:tblPr firstRow="1" bandRow="1">
                <a:tableStyleId>{5C22544A-7EE6-4342-B048-85BDC9FD1C3A}</a:tableStyleId>
              </a:tblPr>
              <a:tblGrid>
                <a:gridCol w="1133775">
                  <a:extLst>
                    <a:ext uri="{9D8B030D-6E8A-4147-A177-3AD203B41FA5}">
                      <a16:colId xmlns:a16="http://schemas.microsoft.com/office/drawing/2014/main" val="2451007564"/>
                    </a:ext>
                  </a:extLst>
                </a:gridCol>
                <a:gridCol w="1047475">
                  <a:extLst>
                    <a:ext uri="{9D8B030D-6E8A-4147-A177-3AD203B41FA5}">
                      <a16:colId xmlns:a16="http://schemas.microsoft.com/office/drawing/2014/main" val="2825389958"/>
                    </a:ext>
                  </a:extLst>
                </a:gridCol>
              </a:tblGrid>
              <a:tr h="0">
                <a:tc>
                  <a:txBody>
                    <a:bodyPr/>
                    <a:lstStyle/>
                    <a:p>
                      <a:pPr algn="ctr"/>
                      <a:r>
                        <a:rPr kumimoji="1" lang="ja-JP" altLang="en-US" sz="1000" b="0" dirty="0" smtClean="0">
                          <a:latin typeface="Meiryo UI" panose="020B0604030504040204" pitchFamily="50" charset="-128"/>
                          <a:ea typeface="Meiryo UI" panose="020B0604030504040204" pitchFamily="50" charset="-128"/>
                        </a:rPr>
                        <a:t>項目</a:t>
                      </a:r>
                      <a:endParaRPr kumimoji="1" lang="ja-JP" altLang="en-US"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b="0" dirty="0" smtClean="0">
                          <a:latin typeface="Meiryo UI" panose="020B0604030504040204" pitchFamily="50" charset="-128"/>
                          <a:ea typeface="Meiryo UI" panose="020B0604030504040204" pitchFamily="50" charset="-128"/>
                        </a:rPr>
                        <a:t>死者数</a:t>
                      </a:r>
                      <a:r>
                        <a:rPr kumimoji="1" lang="en-US" altLang="ja-JP" sz="1000" b="0" dirty="0" smtClean="0">
                          <a:latin typeface="Meiryo UI" panose="020B0604030504040204" pitchFamily="50" charset="-128"/>
                          <a:ea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rPr>
                        <a:t>人</a:t>
                      </a:r>
                      <a:r>
                        <a:rPr kumimoji="1" lang="en-US" altLang="ja-JP" sz="1000" b="0" dirty="0" smtClean="0">
                          <a:latin typeface="Meiryo UI" panose="020B0604030504040204" pitchFamily="50" charset="-128"/>
                          <a:ea typeface="Meiryo UI" panose="020B0604030504040204" pitchFamily="50" charset="-128"/>
                        </a:rPr>
                        <a:t>)</a:t>
                      </a:r>
                    </a:p>
                    <a:p>
                      <a:pPr algn="ctr"/>
                      <a:r>
                        <a:rPr kumimoji="1" lang="ja-JP" altLang="en-US" sz="1000" b="0" dirty="0" smtClean="0">
                          <a:latin typeface="Meiryo UI" panose="020B0604030504040204" pitchFamily="50" charset="-128"/>
                          <a:ea typeface="Meiryo UI" panose="020B0604030504040204" pitchFamily="50" charset="-128"/>
                        </a:rPr>
                        <a:t>負傷者数</a:t>
                      </a:r>
                      <a:r>
                        <a:rPr kumimoji="1" lang="en-US" altLang="ja-JP" sz="1000" b="0" dirty="0" smtClean="0">
                          <a:latin typeface="Meiryo UI" panose="020B0604030504040204" pitchFamily="50" charset="-128"/>
                          <a:ea typeface="Meiryo UI" panose="020B0604030504040204" pitchFamily="50" charset="-128"/>
                        </a:rPr>
                        <a:t>(</a:t>
                      </a:r>
                      <a:r>
                        <a:rPr kumimoji="1" lang="ja-JP" altLang="en-US" sz="1000" b="0" dirty="0" smtClean="0">
                          <a:latin typeface="Meiryo UI" panose="020B0604030504040204" pitchFamily="50" charset="-128"/>
                          <a:ea typeface="Meiryo UI" panose="020B0604030504040204" pitchFamily="50" charset="-128"/>
                        </a:rPr>
                        <a:t>人</a:t>
                      </a:r>
                      <a:r>
                        <a:rPr kumimoji="1" lang="en-US" altLang="ja-JP" sz="1000" b="0" dirty="0" smtClean="0">
                          <a:latin typeface="Meiryo UI" panose="020B0604030504040204" pitchFamily="50" charset="-128"/>
                          <a:ea typeface="Meiryo UI" panose="020B0604030504040204" pitchFamily="50" charset="-128"/>
                        </a:rPr>
                        <a:t>)</a:t>
                      </a:r>
                      <a:endParaRPr kumimoji="1" lang="ja-JP" altLang="en-US" sz="10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67927978"/>
                  </a:ext>
                </a:extLst>
              </a:tr>
              <a:tr h="144833">
                <a:tc>
                  <a:txBody>
                    <a:bodyPr/>
                    <a:lstStyle/>
                    <a:p>
                      <a:pPr algn="ctr"/>
                      <a:r>
                        <a:rPr kumimoji="1" lang="ja-JP" altLang="en-US" sz="1000" dirty="0" smtClean="0">
                          <a:latin typeface="Meiryo UI" panose="020B0604030504040204" pitchFamily="50" charset="-128"/>
                          <a:ea typeface="Meiryo UI" panose="020B0604030504040204" pitchFamily="50" charset="-128"/>
                        </a:rPr>
                        <a:t>建物倒壊による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（冬</a:t>
                      </a:r>
                      <a:r>
                        <a:rPr kumimoji="1" lang="en-US" altLang="ja-JP" sz="1000" dirty="0" smtClean="0">
                          <a:latin typeface="Meiryo UI" panose="020B0604030504040204" pitchFamily="50" charset="-128"/>
                          <a:ea typeface="Meiryo UI" panose="020B0604030504040204" pitchFamily="50" charset="-128"/>
                        </a:rPr>
                        <a:t>18</a:t>
                      </a:r>
                      <a:r>
                        <a:rPr kumimoji="1" lang="ja-JP" altLang="en-US" sz="1000" dirty="0" smtClean="0">
                          <a:latin typeface="Meiryo UI" panose="020B0604030504040204" pitchFamily="50" charset="-128"/>
                          <a:ea typeface="Meiryo UI" panose="020B0604030504040204" pitchFamily="50" charset="-128"/>
                        </a:rPr>
                        <a:t>時）</a:t>
                      </a:r>
                      <a:endParaRPr kumimoji="1" lang="ja-JP" altLang="en-US" sz="1000" dirty="0">
                        <a:latin typeface="Meiryo UI" panose="020B0604030504040204" pitchFamily="50" charset="-128"/>
                        <a:ea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735</a:t>
                      </a:r>
                    </a:p>
                    <a:p>
                      <a:pPr algn="r"/>
                      <a:r>
                        <a:rPr kumimoji="1" lang="en-US" altLang="ja-JP" sz="1000" dirty="0" smtClean="0">
                          <a:latin typeface="Meiryo UI" panose="020B0604030504040204" pitchFamily="50" charset="-128"/>
                          <a:ea typeface="Meiryo UI" panose="020B0604030504040204" pitchFamily="50" charset="-128"/>
                        </a:rPr>
                        <a:t>21,972</a:t>
                      </a:r>
                      <a:endParaRPr kumimoji="1" lang="ja-JP" altLang="en-US" sz="1000" dirty="0">
                        <a:latin typeface="Meiryo UI" panose="020B0604030504040204" pitchFamily="50" charset="-128"/>
                        <a:ea typeface="Meiryo UI" panose="020B0604030504040204" pitchFamily="50" charset="-128"/>
                      </a:endParaRPr>
                    </a:p>
                  </a:txBody>
                  <a:tcPr anchor="ct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06936449"/>
                  </a:ext>
                </a:extLst>
              </a:tr>
              <a:tr h="0">
                <a:tc>
                  <a:txBody>
                    <a:bodyPr/>
                    <a:lstStyle/>
                    <a:p>
                      <a:pPr algn="ctr"/>
                      <a:r>
                        <a:rPr kumimoji="1" lang="ja-JP" altLang="en-US" sz="1000" dirty="0" smtClean="0">
                          <a:latin typeface="Meiryo UI" panose="020B0604030504040204" pitchFamily="50" charset="-128"/>
                          <a:ea typeface="Meiryo UI" panose="020B0604030504040204" pitchFamily="50" charset="-128"/>
                        </a:rPr>
                        <a:t>火災による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（冬</a:t>
                      </a:r>
                      <a:r>
                        <a:rPr kumimoji="1" lang="en-US" altLang="ja-JP" sz="1000" dirty="0" smtClean="0">
                          <a:latin typeface="Meiryo UI" panose="020B0604030504040204" pitchFamily="50" charset="-128"/>
                          <a:ea typeface="Meiryo UI" panose="020B0604030504040204" pitchFamily="50" charset="-128"/>
                        </a:rPr>
                        <a:t>18</a:t>
                      </a:r>
                      <a:r>
                        <a:rPr kumimoji="1" lang="ja-JP" altLang="en-US" sz="1000" dirty="0" smtClean="0">
                          <a:latin typeface="Meiryo UI" panose="020B0604030504040204" pitchFamily="50" charset="-128"/>
                          <a:ea typeface="Meiryo UI" panose="020B0604030504040204" pitchFamily="50" charset="-128"/>
                        </a:rPr>
                        <a:t>時）</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176</a:t>
                      </a:r>
                    </a:p>
                    <a:p>
                      <a:pPr algn="r"/>
                      <a:r>
                        <a:rPr kumimoji="1" lang="en-US" altLang="ja-JP" sz="1000" dirty="0" smtClean="0">
                          <a:latin typeface="Meiryo UI" panose="020B0604030504040204" pitchFamily="50" charset="-128"/>
                          <a:ea typeface="Meiryo UI" panose="020B0604030504040204" pitchFamily="50" charset="-128"/>
                        </a:rPr>
                        <a:t>3,526</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3525100"/>
                  </a:ext>
                </a:extLst>
              </a:tr>
              <a:tr h="0">
                <a:tc>
                  <a:txBody>
                    <a:bodyPr/>
                    <a:lstStyle/>
                    <a:p>
                      <a:pPr algn="ctr"/>
                      <a:r>
                        <a:rPr kumimoji="1" lang="ja-JP" altLang="en-US" sz="1000" dirty="0" smtClean="0">
                          <a:latin typeface="Meiryo UI" panose="020B0604030504040204" pitchFamily="50" charset="-128"/>
                          <a:ea typeface="Meiryo UI" panose="020B0604030504040204" pitchFamily="50" charset="-128"/>
                        </a:rPr>
                        <a:t>急傾斜地による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（冬</a:t>
                      </a:r>
                      <a:r>
                        <a:rPr kumimoji="1" lang="en-US" altLang="ja-JP" sz="1000" dirty="0" smtClean="0">
                          <a:latin typeface="Meiryo UI" panose="020B0604030504040204" pitchFamily="50" charset="-128"/>
                          <a:ea typeface="Meiryo UI" panose="020B0604030504040204" pitchFamily="50" charset="-128"/>
                        </a:rPr>
                        <a:t>18</a:t>
                      </a:r>
                      <a:r>
                        <a:rPr kumimoji="1" lang="ja-JP" altLang="en-US" sz="1000" dirty="0" smtClean="0">
                          <a:latin typeface="Meiryo UI" panose="020B0604030504040204" pitchFamily="50" charset="-128"/>
                          <a:ea typeface="Meiryo UI" panose="020B0604030504040204" pitchFamily="50" charset="-128"/>
                        </a:rPr>
                        <a:t>時）</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2</a:t>
                      </a:r>
                    </a:p>
                    <a:p>
                      <a:pPr algn="r"/>
                      <a:r>
                        <a:rPr kumimoji="1" lang="en-US" altLang="ja-JP" sz="10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37867267"/>
                  </a:ext>
                </a:extLst>
              </a:tr>
              <a:tr h="0">
                <a:tc>
                  <a:txBody>
                    <a:bodyPr/>
                    <a:lstStyle/>
                    <a:p>
                      <a:pPr algn="ctr"/>
                      <a:r>
                        <a:rPr kumimoji="1" lang="ja-JP" altLang="en-US" sz="1000" dirty="0" smtClean="0">
                          <a:latin typeface="Meiryo UI" panose="020B0604030504040204" pitchFamily="50" charset="-128"/>
                          <a:ea typeface="Meiryo UI" panose="020B0604030504040204" pitchFamily="50" charset="-128"/>
                        </a:rPr>
                        <a:t>ブロック塀等転倒</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（冬</a:t>
                      </a:r>
                      <a:r>
                        <a:rPr kumimoji="1" lang="en-US" altLang="ja-JP" sz="1000" dirty="0" smtClean="0">
                          <a:latin typeface="Meiryo UI" panose="020B0604030504040204" pitchFamily="50" charset="-128"/>
                          <a:ea typeface="Meiryo UI" panose="020B0604030504040204" pitchFamily="50" charset="-128"/>
                        </a:rPr>
                        <a:t>18</a:t>
                      </a:r>
                      <a:r>
                        <a:rPr kumimoji="1" lang="ja-JP" altLang="en-US" sz="1000" dirty="0" smtClean="0">
                          <a:latin typeface="Meiryo UI" panose="020B0604030504040204" pitchFamily="50" charset="-128"/>
                          <a:ea typeface="Meiryo UI" panose="020B0604030504040204" pitchFamily="50" charset="-128"/>
                        </a:rPr>
                        <a:t>時）</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11</a:t>
                      </a:r>
                    </a:p>
                    <a:p>
                      <a:pPr algn="r"/>
                      <a:r>
                        <a:rPr kumimoji="1" lang="en-US" altLang="ja-JP" sz="1000" dirty="0" smtClean="0">
                          <a:latin typeface="Meiryo UI" panose="020B0604030504040204" pitchFamily="50" charset="-128"/>
                          <a:ea typeface="Meiryo UI" panose="020B0604030504040204" pitchFamily="50" charset="-128"/>
                        </a:rPr>
                        <a:t>1,155</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5106382"/>
                  </a:ext>
                </a:extLst>
              </a:tr>
              <a:tr h="0">
                <a:tc>
                  <a:txBody>
                    <a:bodyPr/>
                    <a:lstStyle/>
                    <a:p>
                      <a:pPr algn="ctr"/>
                      <a:r>
                        <a:rPr kumimoji="1" lang="ja-JP" altLang="en-US" sz="1000" dirty="0" smtClean="0">
                          <a:latin typeface="Meiryo UI" panose="020B0604030504040204" pitchFamily="50" charset="-128"/>
                          <a:ea typeface="Meiryo UI" panose="020B0604030504040204" pitchFamily="50" charset="-128"/>
                        </a:rPr>
                        <a:t>津波による</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（冬</a:t>
                      </a:r>
                      <a:r>
                        <a:rPr kumimoji="1" lang="en-US" altLang="ja-JP" sz="1000" dirty="0" smtClean="0">
                          <a:latin typeface="Meiryo UI" panose="020B0604030504040204" pitchFamily="50" charset="-128"/>
                          <a:ea typeface="Meiryo UI" panose="020B0604030504040204" pitchFamily="50" charset="-128"/>
                        </a:rPr>
                        <a:t>18</a:t>
                      </a:r>
                      <a:r>
                        <a:rPr kumimoji="1" lang="ja-JP" altLang="en-US" sz="1000" dirty="0" smtClean="0">
                          <a:latin typeface="Meiryo UI" panose="020B0604030504040204" pitchFamily="50" charset="-128"/>
                          <a:ea typeface="Meiryo UI" panose="020B0604030504040204" pitchFamily="50" charset="-128"/>
                        </a:rPr>
                        <a:t>時）</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dirty="0" smtClean="0">
                          <a:latin typeface="Meiryo UI" panose="020B0604030504040204" pitchFamily="50" charset="-128"/>
                          <a:ea typeface="Meiryo UI" panose="020B0604030504040204" pitchFamily="50" charset="-128"/>
                        </a:rPr>
                        <a:t>132,967</a:t>
                      </a:r>
                    </a:p>
                    <a:p>
                      <a:pPr algn="r"/>
                      <a:r>
                        <a:rPr kumimoji="1" lang="en-US" altLang="ja-JP" sz="1000" dirty="0" smtClean="0">
                          <a:latin typeface="Meiryo UI" panose="020B0604030504040204" pitchFamily="50" charset="-128"/>
                          <a:ea typeface="Meiryo UI" panose="020B0604030504040204" pitchFamily="50" charset="-128"/>
                        </a:rPr>
                        <a:t>63,945</a:t>
                      </a:r>
                      <a:endParaRPr kumimoji="1" lang="ja-JP" altLang="en-US" sz="1000"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38453825"/>
                  </a:ext>
                </a:extLst>
              </a:tr>
              <a:tr h="417072">
                <a:tc>
                  <a:txBody>
                    <a:bodyPr/>
                    <a:lstStyle/>
                    <a:p>
                      <a:pPr algn="ctr"/>
                      <a:r>
                        <a:rPr kumimoji="1" lang="ja-JP" altLang="en-US" sz="1000" b="1" dirty="0" smtClean="0">
                          <a:latin typeface="Meiryo UI" panose="020B0604030504040204" pitchFamily="50" charset="-128"/>
                          <a:ea typeface="Meiryo UI" panose="020B0604030504040204" pitchFamily="50" charset="-128"/>
                        </a:rPr>
                        <a:t>合計</a:t>
                      </a:r>
                      <a:endParaRPr kumimoji="1" lang="ja-JP" altLang="en-US" sz="1000" b="1"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r"/>
                      <a:r>
                        <a:rPr kumimoji="1" lang="en-US" altLang="ja-JP" sz="1000" b="1" dirty="0" smtClean="0">
                          <a:latin typeface="Meiryo UI" panose="020B0604030504040204" pitchFamily="50" charset="-128"/>
                          <a:ea typeface="Meiryo UI" panose="020B0604030504040204" pitchFamily="50" charset="-128"/>
                        </a:rPr>
                        <a:t>133,891</a:t>
                      </a:r>
                    </a:p>
                    <a:p>
                      <a:pPr algn="r"/>
                      <a:r>
                        <a:rPr kumimoji="1" lang="en-US" altLang="ja-JP" sz="1000" b="1" dirty="0" smtClean="0">
                          <a:latin typeface="Meiryo UI" panose="020B0604030504040204" pitchFamily="50" charset="-128"/>
                          <a:ea typeface="Meiryo UI" panose="020B0604030504040204" pitchFamily="50" charset="-128"/>
                        </a:rPr>
                        <a:t>90,600</a:t>
                      </a:r>
                      <a:endParaRPr kumimoji="1" lang="ja-JP" altLang="en-US" sz="1000" b="1" dirty="0">
                        <a:latin typeface="Meiryo UI" panose="020B0604030504040204" pitchFamily="50" charset="-128"/>
                        <a:ea typeface="Meiryo UI" panose="020B0604030504040204" pitchFamily="50" charset="-128"/>
                      </a:endParaRP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10266065"/>
                  </a:ext>
                </a:extLst>
              </a:tr>
            </a:tbl>
          </a:graphicData>
        </a:graphic>
      </p:graphicFrame>
      <p:sp>
        <p:nvSpPr>
          <p:cNvPr id="22" name="正方形/長方形 21"/>
          <p:cNvSpPr/>
          <p:nvPr/>
        </p:nvSpPr>
        <p:spPr>
          <a:xfrm>
            <a:off x="6645251" y="628847"/>
            <a:ext cx="2181249"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人的被害</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pic>
        <p:nvPicPr>
          <p:cNvPr id="1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220" y="1632927"/>
            <a:ext cx="1169488" cy="96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p:cNvSpPr/>
          <p:nvPr/>
        </p:nvSpPr>
        <p:spPr>
          <a:xfrm>
            <a:off x="352852" y="852507"/>
            <a:ext cx="3971634" cy="5694067"/>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4422249" y="666513"/>
            <a:ext cx="2100723" cy="3009900"/>
            <a:chOff x="6645251" y="666513"/>
            <a:chExt cx="2100723" cy="3009900"/>
          </a:xfrm>
        </p:grpSpPr>
        <p:pic>
          <p:nvPicPr>
            <p:cNvPr id="8202" name="Picture 1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9140" y="832071"/>
              <a:ext cx="2066834" cy="2729996"/>
            </a:xfrm>
            <a:prstGeom prst="rect">
              <a:avLst/>
            </a:prstGeom>
            <a:noFill/>
            <a:extLst>
              <a:ext uri="{909E8E84-426E-40DD-AFC4-6F175D3DCCD1}">
                <a14:hiddenFill xmlns:a14="http://schemas.microsoft.com/office/drawing/2010/main">
                  <a:solidFill>
                    <a:srgbClr val="FFFFFF"/>
                  </a:solidFill>
                </a14:hiddenFill>
              </a:ext>
            </a:extLst>
          </p:spPr>
        </p:pic>
        <p:pic>
          <p:nvPicPr>
            <p:cNvPr id="8203" name="図 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1690" y="1037747"/>
              <a:ext cx="818831" cy="720571"/>
            </a:xfrm>
            <a:prstGeom prst="rect">
              <a:avLst/>
            </a:prstGeom>
            <a:solidFill>
              <a:schemeClr val="bg1"/>
            </a:solidFill>
          </p:spPr>
        </p:pic>
        <p:sp>
          <p:nvSpPr>
            <p:cNvPr id="15" name="正方形/長方形 14"/>
            <p:cNvSpPr/>
            <p:nvPr/>
          </p:nvSpPr>
          <p:spPr>
            <a:xfrm>
              <a:off x="6645251" y="666513"/>
              <a:ext cx="2100723" cy="3009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0399" y="3798745"/>
            <a:ext cx="1981201" cy="276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4422249" y="3727625"/>
            <a:ext cx="2100723" cy="3009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6323" y="5319310"/>
            <a:ext cx="739205" cy="45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90556" y="3787133"/>
            <a:ext cx="1959249" cy="277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90556" y="5355088"/>
            <a:ext cx="657994" cy="44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正方形/長方形 34"/>
          <p:cNvSpPr/>
          <p:nvPr/>
        </p:nvSpPr>
        <p:spPr>
          <a:xfrm>
            <a:off x="6739756" y="3727625"/>
            <a:ext cx="2100723" cy="3009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5391151" y="675344"/>
            <a:ext cx="1131822"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液状化可能性</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5227193" y="3695278"/>
            <a:ext cx="1384235"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液状化による全壊棟数</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7584837" y="3695278"/>
            <a:ext cx="1384235"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rPr>
              <a:t>揺れによる全壊棟数</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3208967" y="852354"/>
            <a:ext cx="1131822" cy="29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計測震度</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8"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8</a:t>
            </a:fld>
            <a:endParaRPr lang="ja-JP" altLang="en-US" sz="1600" dirty="0">
              <a:solidFill>
                <a:schemeClr val="tx1"/>
              </a:solidFill>
            </a:endParaRPr>
          </a:p>
        </p:txBody>
      </p:sp>
      <p:grpSp>
        <p:nvGrpSpPr>
          <p:cNvPr id="30" name="グループ化 29"/>
          <p:cNvGrpSpPr/>
          <p:nvPr/>
        </p:nvGrpSpPr>
        <p:grpSpPr>
          <a:xfrm>
            <a:off x="397986" y="1672558"/>
            <a:ext cx="1491139" cy="886229"/>
            <a:chOff x="508000" y="2442758"/>
            <a:chExt cx="1491139" cy="886229"/>
          </a:xfrm>
        </p:grpSpPr>
        <p:sp>
          <p:nvSpPr>
            <p:cNvPr id="40" name="正方形/長方形 39"/>
            <p:cNvSpPr/>
            <p:nvPr/>
          </p:nvSpPr>
          <p:spPr>
            <a:xfrm>
              <a:off x="508000" y="2442758"/>
              <a:ext cx="1491139" cy="886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p:cNvGrpSpPr/>
            <p:nvPr/>
          </p:nvGrpSpPr>
          <p:grpSpPr>
            <a:xfrm>
              <a:off x="646631" y="2608559"/>
              <a:ext cx="1168358" cy="106363"/>
              <a:chOff x="611982" y="2684462"/>
              <a:chExt cx="1168358" cy="106363"/>
            </a:xfrm>
          </p:grpSpPr>
          <p:sp>
            <p:nvSpPr>
              <p:cNvPr id="58" name="正方形/長方形 57"/>
              <p:cNvSpPr/>
              <p:nvPr/>
            </p:nvSpPr>
            <p:spPr>
              <a:xfrm>
                <a:off x="611982" y="2702719"/>
                <a:ext cx="79375" cy="6985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729330" y="2684462"/>
                <a:ext cx="105101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計測震度</a:t>
                </a:r>
                <a:r>
                  <a:rPr kumimoji="1" lang="en-US" altLang="ja-JP" sz="600" dirty="0" smtClean="0">
                    <a:solidFill>
                      <a:schemeClr val="tx1"/>
                    </a:solidFill>
                    <a:latin typeface="Meiryo UI" panose="020B0604030504040204" pitchFamily="50" charset="-128"/>
                    <a:ea typeface="Meiryo UI" panose="020B0604030504040204" pitchFamily="50" charset="-128"/>
                  </a:rPr>
                  <a:t>6.5</a:t>
                </a:r>
                <a:r>
                  <a:rPr kumimoji="1" lang="ja-JP" altLang="en-US" sz="600" dirty="0" smtClean="0">
                    <a:solidFill>
                      <a:schemeClr val="tx1"/>
                    </a:solidFill>
                    <a:latin typeface="Meiryo UI" panose="020B0604030504040204" pitchFamily="50" charset="-128"/>
                    <a:ea typeface="Meiryo UI" panose="020B0604030504040204" pitchFamily="50" charset="-128"/>
                  </a:rPr>
                  <a:t>～（震度７）</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42" name="グループ化 41"/>
            <p:cNvGrpSpPr/>
            <p:nvPr/>
          </p:nvGrpSpPr>
          <p:grpSpPr>
            <a:xfrm>
              <a:off x="646631" y="2716362"/>
              <a:ext cx="1352508" cy="106363"/>
              <a:chOff x="611982" y="2788798"/>
              <a:chExt cx="1352508" cy="106363"/>
            </a:xfrm>
          </p:grpSpPr>
          <p:sp>
            <p:nvSpPr>
              <p:cNvPr id="56" name="正方形/長方形 55"/>
              <p:cNvSpPr/>
              <p:nvPr/>
            </p:nvSpPr>
            <p:spPr>
              <a:xfrm>
                <a:off x="611982" y="2807055"/>
                <a:ext cx="79375" cy="6985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729330" y="2788798"/>
                <a:ext cx="123516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計測震度</a:t>
                </a:r>
                <a:r>
                  <a:rPr kumimoji="1" lang="en-US" altLang="ja-JP" sz="600" dirty="0" smtClean="0">
                    <a:solidFill>
                      <a:schemeClr val="tx1"/>
                    </a:solidFill>
                    <a:latin typeface="Meiryo UI" panose="020B0604030504040204" pitchFamily="50" charset="-128"/>
                    <a:ea typeface="Meiryo UI" panose="020B0604030504040204" pitchFamily="50" charset="-128"/>
                  </a:rPr>
                  <a:t>6.0</a:t>
                </a:r>
                <a:r>
                  <a:rPr kumimoji="1" lang="ja-JP" altLang="en-US" sz="600" dirty="0" smtClean="0">
                    <a:solidFill>
                      <a:schemeClr val="tx1"/>
                    </a:solidFill>
                    <a:latin typeface="Meiryo UI" panose="020B0604030504040204" pitchFamily="50" charset="-128"/>
                    <a:ea typeface="Meiryo UI" panose="020B0604030504040204" pitchFamily="50" charset="-128"/>
                  </a:rPr>
                  <a:t>～</a:t>
                </a:r>
                <a:r>
                  <a:rPr kumimoji="1" lang="en-US" altLang="ja-JP" sz="600" dirty="0" smtClean="0">
                    <a:solidFill>
                      <a:schemeClr val="tx1"/>
                    </a:solidFill>
                    <a:latin typeface="Meiryo UI" panose="020B0604030504040204" pitchFamily="50" charset="-128"/>
                    <a:ea typeface="Meiryo UI" panose="020B0604030504040204" pitchFamily="50" charset="-128"/>
                  </a:rPr>
                  <a:t>6.5</a:t>
                </a:r>
                <a:r>
                  <a:rPr kumimoji="1" lang="ja-JP" altLang="en-US" sz="600" dirty="0" smtClean="0">
                    <a:solidFill>
                      <a:schemeClr val="tx1"/>
                    </a:solidFill>
                    <a:latin typeface="Meiryo UI" panose="020B0604030504040204" pitchFamily="50" charset="-128"/>
                    <a:ea typeface="Meiryo UI" panose="020B0604030504040204" pitchFamily="50" charset="-128"/>
                  </a:rPr>
                  <a:t>（震度６強）</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43" name="グループ化 42"/>
            <p:cNvGrpSpPr/>
            <p:nvPr/>
          </p:nvGrpSpPr>
          <p:grpSpPr>
            <a:xfrm>
              <a:off x="646631" y="2829021"/>
              <a:ext cx="1352508" cy="106363"/>
              <a:chOff x="611982" y="2901457"/>
              <a:chExt cx="1352508" cy="106363"/>
            </a:xfrm>
          </p:grpSpPr>
          <p:sp>
            <p:nvSpPr>
              <p:cNvPr id="54" name="正方形/長方形 53"/>
              <p:cNvSpPr/>
              <p:nvPr/>
            </p:nvSpPr>
            <p:spPr>
              <a:xfrm>
                <a:off x="611982" y="2919714"/>
                <a:ext cx="79375" cy="698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29330" y="2901457"/>
                <a:ext cx="123516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計測震度</a:t>
                </a:r>
                <a:r>
                  <a:rPr kumimoji="1" lang="en-US" altLang="ja-JP" sz="600" dirty="0" smtClean="0">
                    <a:solidFill>
                      <a:schemeClr val="tx1"/>
                    </a:solidFill>
                    <a:latin typeface="Meiryo UI" panose="020B0604030504040204" pitchFamily="50" charset="-128"/>
                    <a:ea typeface="Meiryo UI" panose="020B0604030504040204" pitchFamily="50" charset="-128"/>
                  </a:rPr>
                  <a:t>5.5</a:t>
                </a:r>
                <a:r>
                  <a:rPr kumimoji="1" lang="ja-JP" altLang="en-US" sz="600" dirty="0" smtClean="0">
                    <a:solidFill>
                      <a:schemeClr val="tx1"/>
                    </a:solidFill>
                    <a:latin typeface="Meiryo UI" panose="020B0604030504040204" pitchFamily="50" charset="-128"/>
                    <a:ea typeface="Meiryo UI" panose="020B0604030504040204" pitchFamily="50" charset="-128"/>
                  </a:rPr>
                  <a:t>～</a:t>
                </a:r>
                <a:r>
                  <a:rPr kumimoji="1" lang="en-US" altLang="ja-JP" sz="600" dirty="0" smtClean="0">
                    <a:solidFill>
                      <a:schemeClr val="tx1"/>
                    </a:solidFill>
                    <a:latin typeface="Meiryo UI" panose="020B0604030504040204" pitchFamily="50" charset="-128"/>
                    <a:ea typeface="Meiryo UI" panose="020B0604030504040204" pitchFamily="50" charset="-128"/>
                  </a:rPr>
                  <a:t>6.0</a:t>
                </a:r>
                <a:r>
                  <a:rPr kumimoji="1" lang="ja-JP" altLang="en-US" sz="600" dirty="0" smtClean="0">
                    <a:solidFill>
                      <a:schemeClr val="tx1"/>
                    </a:solidFill>
                    <a:latin typeface="Meiryo UI" panose="020B0604030504040204" pitchFamily="50" charset="-128"/>
                    <a:ea typeface="Meiryo UI" panose="020B0604030504040204" pitchFamily="50" charset="-128"/>
                  </a:rPr>
                  <a:t>（震度６弱）</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44" name="グループ化 43"/>
            <p:cNvGrpSpPr/>
            <p:nvPr/>
          </p:nvGrpSpPr>
          <p:grpSpPr>
            <a:xfrm>
              <a:off x="646631" y="2950593"/>
              <a:ext cx="1317583" cy="106363"/>
              <a:chOff x="611982" y="3023029"/>
              <a:chExt cx="1317583" cy="106363"/>
            </a:xfrm>
          </p:grpSpPr>
          <p:sp>
            <p:nvSpPr>
              <p:cNvPr id="52" name="正方形/長方形 51"/>
              <p:cNvSpPr/>
              <p:nvPr/>
            </p:nvSpPr>
            <p:spPr>
              <a:xfrm>
                <a:off x="611982" y="3041286"/>
                <a:ext cx="79375" cy="6985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729330" y="3023029"/>
                <a:ext cx="120023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計測震度</a:t>
                </a:r>
                <a:r>
                  <a:rPr kumimoji="1" lang="en-US" altLang="ja-JP" sz="600" dirty="0" smtClean="0">
                    <a:solidFill>
                      <a:schemeClr val="tx1"/>
                    </a:solidFill>
                    <a:latin typeface="Meiryo UI" panose="020B0604030504040204" pitchFamily="50" charset="-128"/>
                    <a:ea typeface="Meiryo UI" panose="020B0604030504040204" pitchFamily="50" charset="-128"/>
                  </a:rPr>
                  <a:t>5.0</a:t>
                </a:r>
                <a:r>
                  <a:rPr kumimoji="1" lang="ja-JP" altLang="en-US" sz="600" dirty="0" smtClean="0">
                    <a:solidFill>
                      <a:schemeClr val="tx1"/>
                    </a:solidFill>
                    <a:latin typeface="Meiryo UI" panose="020B0604030504040204" pitchFamily="50" charset="-128"/>
                    <a:ea typeface="Meiryo UI" panose="020B0604030504040204" pitchFamily="50" charset="-128"/>
                  </a:rPr>
                  <a:t>～</a:t>
                </a:r>
                <a:r>
                  <a:rPr kumimoji="1" lang="en-US" altLang="ja-JP" sz="600" dirty="0" smtClean="0">
                    <a:solidFill>
                      <a:schemeClr val="tx1"/>
                    </a:solidFill>
                    <a:latin typeface="Meiryo UI" panose="020B0604030504040204" pitchFamily="50" charset="-128"/>
                    <a:ea typeface="Meiryo UI" panose="020B0604030504040204" pitchFamily="50" charset="-128"/>
                  </a:rPr>
                  <a:t>5.5</a:t>
                </a:r>
                <a:r>
                  <a:rPr kumimoji="1" lang="ja-JP" altLang="en-US" sz="600" dirty="0" smtClean="0">
                    <a:solidFill>
                      <a:schemeClr val="tx1"/>
                    </a:solidFill>
                    <a:latin typeface="Meiryo UI" panose="020B0604030504040204" pitchFamily="50" charset="-128"/>
                    <a:ea typeface="Meiryo UI" panose="020B0604030504040204" pitchFamily="50" charset="-128"/>
                  </a:rPr>
                  <a:t>（震度５強）</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45" name="グループ化 44"/>
            <p:cNvGrpSpPr/>
            <p:nvPr/>
          </p:nvGrpSpPr>
          <p:grpSpPr>
            <a:xfrm>
              <a:off x="646631" y="3069116"/>
              <a:ext cx="1352508" cy="106363"/>
              <a:chOff x="611982" y="3141552"/>
              <a:chExt cx="1352508" cy="106363"/>
            </a:xfrm>
          </p:grpSpPr>
          <p:sp>
            <p:nvSpPr>
              <p:cNvPr id="50" name="正方形/長方形 49"/>
              <p:cNvSpPr/>
              <p:nvPr/>
            </p:nvSpPr>
            <p:spPr>
              <a:xfrm>
                <a:off x="611982" y="3159809"/>
                <a:ext cx="79375" cy="698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729330" y="3141552"/>
                <a:ext cx="123516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計測震度</a:t>
                </a:r>
                <a:r>
                  <a:rPr kumimoji="1" lang="en-US" altLang="ja-JP" sz="600" dirty="0" smtClean="0">
                    <a:solidFill>
                      <a:schemeClr val="tx1"/>
                    </a:solidFill>
                    <a:latin typeface="Meiryo UI" panose="020B0604030504040204" pitchFamily="50" charset="-128"/>
                    <a:ea typeface="Meiryo UI" panose="020B0604030504040204" pitchFamily="50" charset="-128"/>
                  </a:rPr>
                  <a:t>4.5</a:t>
                </a:r>
                <a:r>
                  <a:rPr kumimoji="1" lang="ja-JP" altLang="en-US" sz="600" dirty="0" smtClean="0">
                    <a:solidFill>
                      <a:schemeClr val="tx1"/>
                    </a:solidFill>
                    <a:latin typeface="Meiryo UI" panose="020B0604030504040204" pitchFamily="50" charset="-128"/>
                    <a:ea typeface="Meiryo UI" panose="020B0604030504040204" pitchFamily="50" charset="-128"/>
                  </a:rPr>
                  <a:t>～</a:t>
                </a:r>
                <a:r>
                  <a:rPr kumimoji="1" lang="en-US" altLang="ja-JP" sz="600" dirty="0" smtClean="0">
                    <a:solidFill>
                      <a:schemeClr val="tx1"/>
                    </a:solidFill>
                    <a:latin typeface="Meiryo UI" panose="020B0604030504040204" pitchFamily="50" charset="-128"/>
                    <a:ea typeface="Meiryo UI" panose="020B0604030504040204" pitchFamily="50" charset="-128"/>
                  </a:rPr>
                  <a:t>5.0</a:t>
                </a:r>
                <a:r>
                  <a:rPr kumimoji="1" lang="ja-JP" altLang="en-US" sz="600" dirty="0" smtClean="0">
                    <a:solidFill>
                      <a:schemeClr val="tx1"/>
                    </a:solidFill>
                    <a:latin typeface="Meiryo UI" panose="020B0604030504040204" pitchFamily="50" charset="-128"/>
                    <a:ea typeface="Meiryo UI" panose="020B0604030504040204" pitchFamily="50" charset="-128"/>
                  </a:rPr>
                  <a:t>（震度５弱）</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46" name="グループ化 45"/>
            <p:cNvGrpSpPr/>
            <p:nvPr/>
          </p:nvGrpSpPr>
          <p:grpSpPr>
            <a:xfrm>
              <a:off x="646631" y="3184824"/>
              <a:ext cx="1290184" cy="106363"/>
              <a:chOff x="611982" y="3141552"/>
              <a:chExt cx="1290184" cy="106363"/>
            </a:xfrm>
          </p:grpSpPr>
          <p:sp>
            <p:nvSpPr>
              <p:cNvPr id="48" name="正方形/長方形 47"/>
              <p:cNvSpPr/>
              <p:nvPr/>
            </p:nvSpPr>
            <p:spPr>
              <a:xfrm>
                <a:off x="611982" y="3159809"/>
                <a:ext cx="79375" cy="6985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729330" y="3141552"/>
                <a:ext cx="1172836"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計測震度～</a:t>
                </a:r>
                <a:r>
                  <a:rPr kumimoji="1" lang="en-US" altLang="ja-JP" sz="600" dirty="0" smtClean="0">
                    <a:solidFill>
                      <a:schemeClr val="tx1"/>
                    </a:solidFill>
                    <a:latin typeface="Meiryo UI" panose="020B0604030504040204" pitchFamily="50" charset="-128"/>
                    <a:ea typeface="Meiryo UI" panose="020B0604030504040204" pitchFamily="50" charset="-128"/>
                  </a:rPr>
                  <a:t>4.5</a:t>
                </a:r>
                <a:r>
                  <a:rPr kumimoji="1" lang="ja-JP" altLang="en-US" sz="600" dirty="0" smtClean="0">
                    <a:solidFill>
                      <a:schemeClr val="tx1"/>
                    </a:solidFill>
                    <a:latin typeface="Meiryo UI" panose="020B0604030504040204" pitchFamily="50" charset="-128"/>
                    <a:ea typeface="Meiryo UI" panose="020B0604030504040204" pitchFamily="50" charset="-128"/>
                  </a:rPr>
                  <a:t>（震度４以下）</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sp>
          <p:nvSpPr>
            <p:cNvPr id="47" name="正方形/長方形 46"/>
            <p:cNvSpPr/>
            <p:nvPr/>
          </p:nvSpPr>
          <p:spPr>
            <a:xfrm>
              <a:off x="726006" y="2469971"/>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ja-JP" altLang="en-US" sz="600" dirty="0">
                  <a:solidFill>
                    <a:schemeClr val="tx1"/>
                  </a:solidFill>
                  <a:latin typeface="Meiryo UI" panose="020B0604030504040204" pitchFamily="50" charset="-128"/>
                  <a:ea typeface="Meiryo UI" panose="020B0604030504040204" pitchFamily="50" charset="-128"/>
                </a:rPr>
                <a:t>震度</a:t>
              </a:r>
              <a:r>
                <a:rPr kumimoji="1" lang="ja-JP" altLang="en-US" sz="600" dirty="0" smtClean="0">
                  <a:solidFill>
                    <a:schemeClr val="tx1"/>
                  </a:solidFill>
                  <a:latin typeface="Meiryo UI" panose="020B0604030504040204" pitchFamily="50" charset="-128"/>
                  <a:ea typeface="Meiryo UI" panose="020B0604030504040204" pitchFamily="50" charset="-128"/>
                </a:rPr>
                <a:t>階級</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grpSp>
      <p:grpSp>
        <p:nvGrpSpPr>
          <p:cNvPr id="81" name="グループ化 80"/>
          <p:cNvGrpSpPr/>
          <p:nvPr/>
        </p:nvGrpSpPr>
        <p:grpSpPr>
          <a:xfrm>
            <a:off x="4509960" y="1093397"/>
            <a:ext cx="689218" cy="628942"/>
            <a:chOff x="603801" y="2442759"/>
            <a:chExt cx="689218" cy="628942"/>
          </a:xfrm>
        </p:grpSpPr>
        <p:sp>
          <p:nvSpPr>
            <p:cNvPr id="82" name="正方形/長方形 81"/>
            <p:cNvSpPr/>
            <p:nvPr/>
          </p:nvSpPr>
          <p:spPr>
            <a:xfrm>
              <a:off x="603801" y="2442759"/>
              <a:ext cx="689218" cy="62894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p:cNvGrpSpPr/>
            <p:nvPr/>
          </p:nvGrpSpPr>
          <p:grpSpPr>
            <a:xfrm>
              <a:off x="646631" y="2530033"/>
              <a:ext cx="496714" cy="106363"/>
              <a:chOff x="611982" y="2605936"/>
              <a:chExt cx="496714" cy="106363"/>
            </a:xfrm>
          </p:grpSpPr>
          <p:sp>
            <p:nvSpPr>
              <p:cNvPr id="100" name="正方形/長方形 99"/>
              <p:cNvSpPr>
                <a:spLocks noChangeAspect="1"/>
              </p:cNvSpPr>
              <p:nvPr/>
            </p:nvSpPr>
            <p:spPr>
              <a:xfrm>
                <a:off x="611982" y="2635717"/>
                <a:ext cx="53173" cy="468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a:off x="677287" y="2605936"/>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25</a:t>
                </a:r>
                <a:r>
                  <a:rPr kumimoji="1" lang="ja-JP" altLang="en-US" sz="400" dirty="0" smtClean="0">
                    <a:solidFill>
                      <a:schemeClr val="tx1"/>
                    </a:solidFill>
                    <a:latin typeface="Meiryo UI" panose="020B0604030504040204" pitchFamily="50" charset="-128"/>
                    <a:ea typeface="Meiryo UI" panose="020B0604030504040204" pitchFamily="50" charset="-128"/>
                  </a:rPr>
                  <a:t>～　　</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84" name="グループ化 83"/>
            <p:cNvGrpSpPr/>
            <p:nvPr/>
          </p:nvGrpSpPr>
          <p:grpSpPr>
            <a:xfrm>
              <a:off x="646631" y="2598941"/>
              <a:ext cx="546720" cy="106363"/>
              <a:chOff x="611982" y="2671377"/>
              <a:chExt cx="546720" cy="106363"/>
            </a:xfrm>
          </p:grpSpPr>
          <p:sp>
            <p:nvSpPr>
              <p:cNvPr id="98" name="正方形/長方形 97"/>
              <p:cNvSpPr>
                <a:spLocks noChangeAspect="1"/>
              </p:cNvSpPr>
              <p:nvPr/>
            </p:nvSpPr>
            <p:spPr>
              <a:xfrm>
                <a:off x="611982" y="2701158"/>
                <a:ext cx="53173" cy="468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a:off x="677287" y="2671377"/>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25</a:t>
                </a:r>
                <a:r>
                  <a:rPr kumimoji="1" lang="ja-JP" altLang="en-US" sz="400" dirty="0" smtClean="0">
                    <a:solidFill>
                      <a:schemeClr val="tx1"/>
                    </a:solidFill>
                    <a:latin typeface="Meiryo UI" panose="020B0604030504040204" pitchFamily="50" charset="-128"/>
                    <a:ea typeface="Meiryo UI" panose="020B0604030504040204" pitchFamily="50" charset="-128"/>
                  </a:rPr>
                  <a:t>　激しい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85" name="グループ化 84"/>
            <p:cNvGrpSpPr/>
            <p:nvPr/>
          </p:nvGrpSpPr>
          <p:grpSpPr>
            <a:xfrm>
              <a:off x="646631" y="2668293"/>
              <a:ext cx="520526" cy="106363"/>
              <a:chOff x="611982" y="2740729"/>
              <a:chExt cx="520526" cy="106363"/>
            </a:xfrm>
          </p:grpSpPr>
          <p:sp>
            <p:nvSpPr>
              <p:cNvPr id="96" name="正方形/長方形 95"/>
              <p:cNvSpPr>
                <a:spLocks noChangeAspect="1"/>
              </p:cNvSpPr>
              <p:nvPr/>
            </p:nvSpPr>
            <p:spPr>
              <a:xfrm>
                <a:off x="611982" y="2770510"/>
                <a:ext cx="53173" cy="4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77287" y="27407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15</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86" name="グループ化 85"/>
            <p:cNvGrpSpPr/>
            <p:nvPr/>
          </p:nvGrpSpPr>
          <p:grpSpPr>
            <a:xfrm>
              <a:off x="646631" y="2738017"/>
              <a:ext cx="520526" cy="106363"/>
              <a:chOff x="611982" y="2810453"/>
              <a:chExt cx="520526" cy="106363"/>
            </a:xfrm>
          </p:grpSpPr>
          <p:sp>
            <p:nvSpPr>
              <p:cNvPr id="94" name="正方形/長方形 93"/>
              <p:cNvSpPr>
                <a:spLocks noChangeAspect="1"/>
              </p:cNvSpPr>
              <p:nvPr/>
            </p:nvSpPr>
            <p:spPr>
              <a:xfrm>
                <a:off x="611982" y="2840234"/>
                <a:ext cx="53173" cy="468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77287" y="2810453"/>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15</a:t>
                </a:r>
                <a:r>
                  <a:rPr kumimoji="1" lang="ja-JP" altLang="en-US" sz="400" dirty="0" smtClean="0">
                    <a:solidFill>
                      <a:schemeClr val="tx1"/>
                    </a:solidFill>
                    <a:latin typeface="Meiryo UI" panose="020B0604030504040204" pitchFamily="50" charset="-128"/>
                    <a:ea typeface="Meiryo UI" panose="020B0604030504040204" pitchFamily="50" charset="-128"/>
                  </a:rPr>
                  <a:t>　中程度</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87" name="グループ化 86"/>
            <p:cNvGrpSpPr/>
            <p:nvPr/>
          </p:nvGrpSpPr>
          <p:grpSpPr>
            <a:xfrm>
              <a:off x="646631" y="2809640"/>
              <a:ext cx="646388" cy="106363"/>
              <a:chOff x="611982" y="2882076"/>
              <a:chExt cx="646388" cy="106363"/>
            </a:xfrm>
          </p:grpSpPr>
          <p:sp>
            <p:nvSpPr>
              <p:cNvPr id="92" name="正方形/長方形 91"/>
              <p:cNvSpPr>
                <a:spLocks noChangeAspect="1"/>
              </p:cNvSpPr>
              <p:nvPr/>
            </p:nvSpPr>
            <p:spPr>
              <a:xfrm>
                <a:off x="611982" y="2911857"/>
                <a:ext cx="53173" cy="468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77287" y="2882076"/>
                <a:ext cx="581083"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5</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　　程度は小さい</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88" name="グループ化 87"/>
            <p:cNvGrpSpPr/>
            <p:nvPr/>
          </p:nvGrpSpPr>
          <p:grpSpPr>
            <a:xfrm>
              <a:off x="646631" y="2879577"/>
              <a:ext cx="624957" cy="180279"/>
              <a:chOff x="611982" y="2836305"/>
              <a:chExt cx="624957" cy="180279"/>
            </a:xfrm>
          </p:grpSpPr>
          <p:sp>
            <p:nvSpPr>
              <p:cNvPr id="90" name="正方形/長方形 89"/>
              <p:cNvSpPr>
                <a:spLocks noChangeAspect="1"/>
              </p:cNvSpPr>
              <p:nvPr/>
            </p:nvSpPr>
            <p:spPr>
              <a:xfrm>
                <a:off x="611982" y="2866086"/>
                <a:ext cx="53173" cy="468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677287" y="2836305"/>
                <a:ext cx="559652"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5</a:t>
                </a:r>
                <a:r>
                  <a:rPr kumimoji="1" lang="ja-JP" altLang="en-US" sz="400" dirty="0" smtClean="0">
                    <a:solidFill>
                      <a:schemeClr val="tx1"/>
                    </a:solidFill>
                    <a:latin typeface="Meiryo UI" panose="020B0604030504040204" pitchFamily="50" charset="-128"/>
                    <a:ea typeface="Meiryo UI" panose="020B0604030504040204" pitchFamily="50" charset="-128"/>
                  </a:rPr>
                  <a:t>　　　ほとんどなし</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sp>
            <p:nvSpPr>
              <p:cNvPr id="102" name="正方形/長方形 101"/>
              <p:cNvSpPr>
                <a:spLocks noChangeAspect="1"/>
              </p:cNvSpPr>
              <p:nvPr/>
            </p:nvSpPr>
            <p:spPr>
              <a:xfrm>
                <a:off x="611982" y="2940002"/>
                <a:ext cx="53173" cy="4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677287" y="2910221"/>
                <a:ext cx="559652"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0</a:t>
                </a:r>
                <a:r>
                  <a:rPr kumimoji="1" lang="ja-JP" altLang="en-US" sz="400" dirty="0" smtClean="0">
                    <a:solidFill>
                      <a:schemeClr val="tx1"/>
                    </a:solidFill>
                    <a:latin typeface="Meiryo UI" panose="020B0604030504040204" pitchFamily="50" charset="-128"/>
                    <a:ea typeface="Meiryo UI" panose="020B0604030504040204" pitchFamily="50" charset="-128"/>
                  </a:rPr>
                  <a:t>　　 　　　なし</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
          <p:nvSpPr>
            <p:cNvPr id="89" name="正方形/長方形 88"/>
            <p:cNvSpPr/>
            <p:nvPr/>
          </p:nvSpPr>
          <p:spPr>
            <a:xfrm>
              <a:off x="629182" y="2460447"/>
              <a:ext cx="413830"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PL</a:t>
              </a:r>
              <a:r>
                <a:rPr kumimoji="1" lang="ja-JP" altLang="en-US" sz="400" dirty="0" smtClean="0">
                  <a:solidFill>
                    <a:schemeClr val="tx1"/>
                  </a:solidFill>
                  <a:latin typeface="Meiryo UI" panose="020B0604030504040204" pitchFamily="50" charset="-128"/>
                  <a:ea typeface="Meiryo UI" panose="020B0604030504040204" pitchFamily="50" charset="-128"/>
                </a:rPr>
                <a:t>値</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104" name="グループ化 103"/>
          <p:cNvGrpSpPr/>
          <p:nvPr/>
        </p:nvGrpSpPr>
        <p:grpSpPr>
          <a:xfrm>
            <a:off x="4473628" y="5293769"/>
            <a:ext cx="1015673" cy="474427"/>
            <a:chOff x="603800" y="2442759"/>
            <a:chExt cx="1015673" cy="474427"/>
          </a:xfrm>
        </p:grpSpPr>
        <p:sp>
          <p:nvSpPr>
            <p:cNvPr id="105" name="正方形/長方形 104"/>
            <p:cNvSpPr/>
            <p:nvPr/>
          </p:nvSpPr>
          <p:spPr>
            <a:xfrm>
              <a:off x="603800" y="2442759"/>
              <a:ext cx="731899" cy="47442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6" name="グループ化 105"/>
            <p:cNvGrpSpPr/>
            <p:nvPr/>
          </p:nvGrpSpPr>
          <p:grpSpPr>
            <a:xfrm>
              <a:off x="646631" y="2810823"/>
              <a:ext cx="496714" cy="106363"/>
              <a:chOff x="611982" y="2886726"/>
              <a:chExt cx="496714" cy="106363"/>
            </a:xfrm>
          </p:grpSpPr>
          <p:sp>
            <p:nvSpPr>
              <p:cNvPr id="123" name="正方形/長方形 122"/>
              <p:cNvSpPr>
                <a:spLocks noChangeAspect="1"/>
              </p:cNvSpPr>
              <p:nvPr/>
            </p:nvSpPr>
            <p:spPr>
              <a:xfrm>
                <a:off x="611982" y="2916507"/>
                <a:ext cx="53173" cy="46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677287" y="2886726"/>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a:solidFill>
                      <a:schemeClr val="tx1"/>
                    </a:solidFill>
                    <a:latin typeface="Meiryo UI" panose="020B0604030504040204" pitchFamily="50" charset="-128"/>
                    <a:ea typeface="Meiryo UI" panose="020B0604030504040204" pitchFamily="50" charset="-128"/>
                  </a:rPr>
                  <a:t>40</a:t>
                </a:r>
                <a:r>
                  <a:rPr kumimoji="1" lang="ja-JP" altLang="en-US" sz="400" dirty="0" smtClean="0">
                    <a:solidFill>
                      <a:schemeClr val="tx1"/>
                    </a:solidFill>
                    <a:latin typeface="Meiryo UI" panose="020B0604030504040204" pitchFamily="50" charset="-128"/>
                    <a:ea typeface="Meiryo UI" panose="020B0604030504040204" pitchFamily="50" charset="-128"/>
                  </a:rPr>
                  <a:t>～　　</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107" name="グループ化 106"/>
            <p:cNvGrpSpPr/>
            <p:nvPr/>
          </p:nvGrpSpPr>
          <p:grpSpPr>
            <a:xfrm>
              <a:off x="646631" y="2739703"/>
              <a:ext cx="546720" cy="106363"/>
              <a:chOff x="611982" y="2812139"/>
              <a:chExt cx="546720" cy="106363"/>
            </a:xfrm>
          </p:grpSpPr>
          <p:sp>
            <p:nvSpPr>
              <p:cNvPr id="121" name="正方形/長方形 120"/>
              <p:cNvSpPr>
                <a:spLocks noChangeAspect="1"/>
              </p:cNvSpPr>
              <p:nvPr/>
            </p:nvSpPr>
            <p:spPr>
              <a:xfrm>
                <a:off x="611982" y="2841920"/>
                <a:ext cx="53173" cy="4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677287" y="2812139"/>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a:solidFill>
                      <a:schemeClr val="tx1"/>
                    </a:solidFill>
                    <a:latin typeface="Meiryo UI" panose="020B0604030504040204" pitchFamily="50" charset="-128"/>
                    <a:ea typeface="Meiryo UI" panose="020B0604030504040204" pitchFamily="50" charset="-128"/>
                  </a:rPr>
                  <a:t>30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a:solidFill>
                      <a:schemeClr val="tx1"/>
                    </a:solidFill>
                    <a:latin typeface="Meiryo UI" panose="020B0604030504040204" pitchFamily="50" charset="-128"/>
                    <a:ea typeface="Meiryo UI" panose="020B0604030504040204" pitchFamily="50" charset="-128"/>
                  </a:rPr>
                  <a:t>40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108" name="グループ化 107"/>
            <p:cNvGrpSpPr/>
            <p:nvPr/>
          </p:nvGrpSpPr>
          <p:grpSpPr>
            <a:xfrm>
              <a:off x="646631" y="2668293"/>
              <a:ext cx="520526" cy="106363"/>
              <a:chOff x="611982" y="2740729"/>
              <a:chExt cx="520526" cy="106363"/>
            </a:xfrm>
          </p:grpSpPr>
          <p:sp>
            <p:nvSpPr>
              <p:cNvPr id="119" name="正方形/長方形 118"/>
              <p:cNvSpPr>
                <a:spLocks noChangeAspect="1"/>
              </p:cNvSpPr>
              <p:nvPr/>
            </p:nvSpPr>
            <p:spPr>
              <a:xfrm>
                <a:off x="611982" y="2770510"/>
                <a:ext cx="53173" cy="4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677287" y="27407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a:solidFill>
                      <a:schemeClr val="tx1"/>
                    </a:solidFill>
                    <a:latin typeface="Meiryo UI" panose="020B0604030504040204" pitchFamily="50" charset="-128"/>
                    <a:ea typeface="Meiryo UI" panose="020B0604030504040204" pitchFamily="50" charset="-128"/>
                  </a:rPr>
                  <a:t>20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a:solidFill>
                      <a:schemeClr val="tx1"/>
                    </a:solidFill>
                    <a:latin typeface="Meiryo UI" panose="020B0604030504040204" pitchFamily="50" charset="-128"/>
                    <a:ea typeface="Meiryo UI" panose="020B0604030504040204" pitchFamily="50" charset="-128"/>
                  </a:rPr>
                  <a:t>30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110" name="グループ化 109"/>
            <p:cNvGrpSpPr/>
            <p:nvPr/>
          </p:nvGrpSpPr>
          <p:grpSpPr>
            <a:xfrm>
              <a:off x="646631" y="2600636"/>
              <a:ext cx="646388" cy="106363"/>
              <a:chOff x="611982" y="2673072"/>
              <a:chExt cx="646388" cy="106363"/>
            </a:xfrm>
          </p:grpSpPr>
          <p:sp>
            <p:nvSpPr>
              <p:cNvPr id="115" name="正方形/長方形 114"/>
              <p:cNvSpPr>
                <a:spLocks noChangeAspect="1"/>
              </p:cNvSpPr>
              <p:nvPr/>
            </p:nvSpPr>
            <p:spPr>
              <a:xfrm>
                <a:off x="611982" y="2702853"/>
                <a:ext cx="53173" cy="468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677287" y="2673072"/>
                <a:ext cx="581083"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111" name="グループ化 110"/>
            <p:cNvGrpSpPr/>
            <p:nvPr/>
          </p:nvGrpSpPr>
          <p:grpSpPr>
            <a:xfrm>
              <a:off x="646631" y="2531880"/>
              <a:ext cx="624957" cy="106363"/>
              <a:chOff x="611982" y="2488608"/>
              <a:chExt cx="624957" cy="106363"/>
            </a:xfrm>
          </p:grpSpPr>
          <p:sp>
            <p:nvSpPr>
              <p:cNvPr id="113" name="正方形/長方形 112"/>
              <p:cNvSpPr>
                <a:spLocks noChangeAspect="1"/>
              </p:cNvSpPr>
              <p:nvPr/>
            </p:nvSpPr>
            <p:spPr>
              <a:xfrm>
                <a:off x="611982" y="2518389"/>
                <a:ext cx="53173" cy="468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677287" y="2488608"/>
                <a:ext cx="559652"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 </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
          <p:nvSpPr>
            <p:cNvPr id="112" name="正方形/長方形 111"/>
            <p:cNvSpPr/>
            <p:nvPr/>
          </p:nvSpPr>
          <p:spPr>
            <a:xfrm>
              <a:off x="623199" y="2453304"/>
              <a:ext cx="996274"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kumimoji="1" lang="ja-JP" altLang="en-US" sz="400" dirty="0" smtClean="0">
                  <a:solidFill>
                    <a:schemeClr val="tx1"/>
                  </a:solidFill>
                  <a:latin typeface="Meiryo UI" panose="020B0604030504040204" pitchFamily="50" charset="-128"/>
                  <a:ea typeface="Meiryo UI" panose="020B0604030504040204" pitchFamily="50" charset="-128"/>
                </a:rPr>
                <a:t>液状化による全壊棟数（</a:t>
              </a:r>
              <a:r>
                <a:rPr kumimoji="1" lang="en-US" altLang="ja-JP" sz="400" dirty="0" smtClean="0">
                  <a:solidFill>
                    <a:schemeClr val="tx1"/>
                  </a:solidFill>
                  <a:latin typeface="Meiryo UI" panose="020B0604030504040204" pitchFamily="50" charset="-128"/>
                  <a:ea typeface="Meiryo UI" panose="020B0604030504040204" pitchFamily="50" charset="-128"/>
                </a:rPr>
                <a:t>250m</a:t>
              </a:r>
              <a:r>
                <a:rPr kumimoji="1" lang="ja-JP" altLang="en-US" sz="400" dirty="0" smtClean="0">
                  <a:solidFill>
                    <a:schemeClr val="tx1"/>
                  </a:solidFill>
                  <a:latin typeface="Meiryo UI" panose="020B0604030504040204" pitchFamily="50" charset="-128"/>
                  <a:ea typeface="Meiryo UI" panose="020B0604030504040204" pitchFamily="50" charset="-128"/>
                </a:rPr>
                <a:t>メッシュ）</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125" name="グループ化 124"/>
          <p:cNvGrpSpPr/>
          <p:nvPr/>
        </p:nvGrpSpPr>
        <p:grpSpPr>
          <a:xfrm>
            <a:off x="6790556" y="5342432"/>
            <a:ext cx="1015673" cy="474427"/>
            <a:chOff x="603800" y="2442759"/>
            <a:chExt cx="1015673" cy="474427"/>
          </a:xfrm>
        </p:grpSpPr>
        <p:sp>
          <p:nvSpPr>
            <p:cNvPr id="126" name="正方形/長方形 125"/>
            <p:cNvSpPr/>
            <p:nvPr/>
          </p:nvSpPr>
          <p:spPr>
            <a:xfrm>
              <a:off x="603800" y="2442759"/>
              <a:ext cx="731899" cy="47442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7" name="グループ化 126"/>
            <p:cNvGrpSpPr/>
            <p:nvPr/>
          </p:nvGrpSpPr>
          <p:grpSpPr>
            <a:xfrm>
              <a:off x="646631" y="2810823"/>
              <a:ext cx="496714" cy="106363"/>
              <a:chOff x="611982" y="2886726"/>
              <a:chExt cx="496714" cy="106363"/>
            </a:xfrm>
          </p:grpSpPr>
          <p:sp>
            <p:nvSpPr>
              <p:cNvPr id="141" name="正方形/長方形 140"/>
              <p:cNvSpPr>
                <a:spLocks noChangeAspect="1"/>
              </p:cNvSpPr>
              <p:nvPr/>
            </p:nvSpPr>
            <p:spPr>
              <a:xfrm>
                <a:off x="611982" y="2916507"/>
                <a:ext cx="53173" cy="46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677287" y="2886726"/>
                <a:ext cx="431409"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20</a:t>
                </a:r>
                <a:r>
                  <a:rPr kumimoji="1" lang="ja-JP" altLang="en-US" sz="400" dirty="0" smtClean="0">
                    <a:solidFill>
                      <a:schemeClr val="tx1"/>
                    </a:solidFill>
                    <a:latin typeface="Meiryo UI" panose="020B0604030504040204" pitchFamily="50" charset="-128"/>
                    <a:ea typeface="Meiryo UI" panose="020B0604030504040204" pitchFamily="50" charset="-128"/>
                  </a:rPr>
                  <a:t>～　　</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128" name="グループ化 127"/>
            <p:cNvGrpSpPr/>
            <p:nvPr/>
          </p:nvGrpSpPr>
          <p:grpSpPr>
            <a:xfrm>
              <a:off x="646631" y="2739703"/>
              <a:ext cx="546720" cy="106363"/>
              <a:chOff x="611982" y="2812139"/>
              <a:chExt cx="546720" cy="106363"/>
            </a:xfrm>
          </p:grpSpPr>
          <p:sp>
            <p:nvSpPr>
              <p:cNvPr id="139" name="正方形/長方形 138"/>
              <p:cNvSpPr>
                <a:spLocks noChangeAspect="1"/>
              </p:cNvSpPr>
              <p:nvPr/>
            </p:nvSpPr>
            <p:spPr>
              <a:xfrm>
                <a:off x="611982" y="2841920"/>
                <a:ext cx="53173" cy="468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p:cNvSpPr/>
              <p:nvPr/>
            </p:nvSpPr>
            <p:spPr>
              <a:xfrm>
                <a:off x="677287" y="2812139"/>
                <a:ext cx="481415"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15</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20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129" name="グループ化 128"/>
            <p:cNvGrpSpPr/>
            <p:nvPr/>
          </p:nvGrpSpPr>
          <p:grpSpPr>
            <a:xfrm>
              <a:off x="646631" y="2668293"/>
              <a:ext cx="520526" cy="106363"/>
              <a:chOff x="611982" y="2740729"/>
              <a:chExt cx="520526" cy="106363"/>
            </a:xfrm>
          </p:grpSpPr>
          <p:sp>
            <p:nvSpPr>
              <p:cNvPr id="137" name="正方形/長方形 136"/>
              <p:cNvSpPr>
                <a:spLocks noChangeAspect="1"/>
              </p:cNvSpPr>
              <p:nvPr/>
            </p:nvSpPr>
            <p:spPr>
              <a:xfrm>
                <a:off x="611982" y="2770510"/>
                <a:ext cx="53173" cy="4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正方形/長方形 137"/>
              <p:cNvSpPr/>
              <p:nvPr/>
            </p:nvSpPr>
            <p:spPr>
              <a:xfrm>
                <a:off x="677287" y="2740729"/>
                <a:ext cx="455221"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10</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15</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130" name="グループ化 129"/>
            <p:cNvGrpSpPr/>
            <p:nvPr/>
          </p:nvGrpSpPr>
          <p:grpSpPr>
            <a:xfrm>
              <a:off x="646631" y="2600636"/>
              <a:ext cx="646388" cy="106363"/>
              <a:chOff x="611982" y="2673072"/>
              <a:chExt cx="646388" cy="106363"/>
            </a:xfrm>
          </p:grpSpPr>
          <p:sp>
            <p:nvSpPr>
              <p:cNvPr id="135" name="正方形/長方形 134"/>
              <p:cNvSpPr>
                <a:spLocks noChangeAspect="1"/>
              </p:cNvSpPr>
              <p:nvPr/>
            </p:nvSpPr>
            <p:spPr>
              <a:xfrm>
                <a:off x="611982" y="2702853"/>
                <a:ext cx="53173" cy="46800"/>
              </a:xfrm>
              <a:prstGeom prst="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p:cNvSpPr/>
              <p:nvPr/>
            </p:nvSpPr>
            <p:spPr>
              <a:xfrm>
                <a:off x="677287" y="2673072"/>
                <a:ext cx="581083"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a:solidFill>
                      <a:schemeClr val="tx1"/>
                    </a:solidFill>
                    <a:latin typeface="Meiryo UI" panose="020B0604030504040204" pitchFamily="50" charset="-128"/>
                    <a:ea typeface="Meiryo UI" panose="020B0604030504040204" pitchFamily="50" charset="-128"/>
                  </a:rPr>
                  <a:t>5</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rPr>
                  <a:t>10</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grpSp>
          <p:nvGrpSpPr>
            <p:cNvPr id="131" name="グループ化 130"/>
            <p:cNvGrpSpPr/>
            <p:nvPr/>
          </p:nvGrpSpPr>
          <p:grpSpPr>
            <a:xfrm>
              <a:off x="646631" y="2531880"/>
              <a:ext cx="624957" cy="106363"/>
              <a:chOff x="611982" y="2488608"/>
              <a:chExt cx="624957" cy="106363"/>
            </a:xfrm>
          </p:grpSpPr>
          <p:sp>
            <p:nvSpPr>
              <p:cNvPr id="133" name="正方形/長方形 132"/>
              <p:cNvSpPr>
                <a:spLocks noChangeAspect="1"/>
              </p:cNvSpPr>
              <p:nvPr/>
            </p:nvSpPr>
            <p:spPr>
              <a:xfrm>
                <a:off x="611982" y="2518389"/>
                <a:ext cx="53173" cy="468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p:cNvSpPr/>
              <p:nvPr/>
            </p:nvSpPr>
            <p:spPr>
              <a:xfrm>
                <a:off x="677287" y="2488608"/>
                <a:ext cx="559652"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en-US" altLang="ja-JP" sz="400" dirty="0" smtClean="0">
                    <a:solidFill>
                      <a:schemeClr val="tx1"/>
                    </a:solidFill>
                    <a:latin typeface="Meiryo UI" panose="020B0604030504040204" pitchFamily="50" charset="-128"/>
                    <a:ea typeface="Meiryo UI" panose="020B0604030504040204" pitchFamily="50" charset="-128"/>
                  </a:rPr>
                  <a:t> </a:t>
                </a:r>
                <a:r>
                  <a:rPr kumimoji="1" lang="ja-JP" altLang="en-US" sz="400" dirty="0" smtClean="0">
                    <a:solidFill>
                      <a:schemeClr val="tx1"/>
                    </a:solidFill>
                    <a:latin typeface="Meiryo UI" panose="020B0604030504040204" pitchFamily="50" charset="-128"/>
                    <a:ea typeface="Meiryo UI" panose="020B0604030504040204" pitchFamily="50" charset="-128"/>
                  </a:rPr>
                  <a:t>～</a:t>
                </a:r>
                <a:r>
                  <a:rPr kumimoji="1" lang="en-US" altLang="ja-JP" sz="400" dirty="0">
                    <a:solidFill>
                      <a:schemeClr val="tx1"/>
                    </a:solidFill>
                    <a:latin typeface="Meiryo UI" panose="020B0604030504040204" pitchFamily="50" charset="-128"/>
                    <a:ea typeface="Meiryo UI" panose="020B0604030504040204" pitchFamily="50" charset="-128"/>
                  </a:rPr>
                  <a:t>5</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
          <p:nvSpPr>
            <p:cNvPr id="132" name="正方形/長方形 131"/>
            <p:cNvSpPr/>
            <p:nvPr/>
          </p:nvSpPr>
          <p:spPr>
            <a:xfrm>
              <a:off x="623199" y="2453304"/>
              <a:ext cx="996274" cy="10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kumimoji="1" lang="ja-JP" altLang="en-US" sz="400" dirty="0" smtClean="0">
                  <a:solidFill>
                    <a:schemeClr val="tx1"/>
                  </a:solidFill>
                  <a:latin typeface="Meiryo UI" panose="020B0604030504040204" pitchFamily="50" charset="-128"/>
                  <a:ea typeface="Meiryo UI" panose="020B0604030504040204" pitchFamily="50" charset="-128"/>
                </a:rPr>
                <a:t>揺れによる全壊棟数（</a:t>
              </a:r>
              <a:r>
                <a:rPr kumimoji="1" lang="en-US" altLang="ja-JP" sz="400" dirty="0" smtClean="0">
                  <a:solidFill>
                    <a:schemeClr val="tx1"/>
                  </a:solidFill>
                  <a:latin typeface="Meiryo UI" panose="020B0604030504040204" pitchFamily="50" charset="-128"/>
                  <a:ea typeface="Meiryo UI" panose="020B0604030504040204" pitchFamily="50" charset="-128"/>
                </a:rPr>
                <a:t>250m</a:t>
              </a:r>
              <a:r>
                <a:rPr kumimoji="1" lang="ja-JP" altLang="en-US" sz="400" dirty="0" smtClean="0">
                  <a:solidFill>
                    <a:schemeClr val="tx1"/>
                  </a:solidFill>
                  <a:latin typeface="Meiryo UI" panose="020B0604030504040204" pitchFamily="50" charset="-128"/>
                  <a:ea typeface="Meiryo UI" panose="020B0604030504040204" pitchFamily="50" charset="-128"/>
                </a:rPr>
                <a:t>メッシュ）</a:t>
              </a:r>
              <a:endParaRPr kumimoji="1" lang="ja-JP" altLang="en-US" sz="4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830393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1700</TotalTime>
  <Words>1658</Words>
  <PresentationFormat>画面に合わせる (4:3)</PresentationFormat>
  <Paragraphs>534</Paragraphs>
  <Slides>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vt:i4>
      </vt:variant>
    </vt:vector>
  </HeadingPairs>
  <TitlesOfParts>
    <vt:vector size="18" baseType="lpstr">
      <vt:lpstr>Meiryo UI</vt:lpstr>
      <vt:lpstr>ＭＳ Ｐゴシック</vt:lpstr>
      <vt:lpstr>ＭＳ 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2023-06-26T00:48:19Z</cp:lastPrinted>
  <dcterms:created xsi:type="dcterms:W3CDTF">2023-04-14T08:08:46Z</dcterms:created>
  <dcterms:modified xsi:type="dcterms:W3CDTF">2023-06-26T01:02:56Z</dcterms:modified>
</cp:coreProperties>
</file>