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charts/chart2.xml" ContentType="application/vnd.openxmlformats-officedocument.drawingml.chart+xml"/>
  <Override PartName="/ppt/notesSlides/notesSlide3.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5.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notesSlides/notesSlide7.xml" ContentType="application/vnd.openxmlformats-officedocument.presentationml.notesSlide+xml"/>
  <Override PartName="/ppt/charts/chart7.xml" ContentType="application/vnd.openxmlformats-officedocument.drawingml.chart+xml"/>
  <Override PartName="/ppt/notesSlides/notesSlide8.xml" ContentType="application/vnd.openxmlformats-officedocument.presentationml.notesSlide+xml"/>
  <Override PartName="/ppt/charts/chart8.xml" ContentType="application/vnd.openxmlformats-officedocument.drawingml.chart+xml"/>
  <Override PartName="/ppt/drawings/drawing2.xml" ContentType="application/vnd.openxmlformats-officedocument.drawingml.chartshapes+xml"/>
  <Override PartName="/ppt/notesSlides/notesSlide9.xml" ContentType="application/vnd.openxmlformats-officedocument.presentationml.notesSlide+xml"/>
  <Override PartName="/ppt/charts/chart9.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0.xml" ContentType="application/vnd.openxmlformats-officedocument.presentationml.notesSlide+xml"/>
  <Override PartName="/ppt/charts/chart10.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1.xml" ContentType="application/vnd.openxmlformats-officedocument.presentationml.notesSlide+xml"/>
  <Override PartName="/ppt/charts/chart11.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2.xml" ContentType="application/vnd.openxmlformats-officedocument.drawingml.chart+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9"/>
  </p:notesMasterIdLst>
  <p:sldIdLst>
    <p:sldId id="263" r:id="rId2"/>
    <p:sldId id="270" r:id="rId3"/>
    <p:sldId id="271" r:id="rId4"/>
    <p:sldId id="333" r:id="rId5"/>
    <p:sldId id="288" r:id="rId6"/>
    <p:sldId id="334" r:id="rId7"/>
    <p:sldId id="335" r:id="rId8"/>
    <p:sldId id="355" r:id="rId9"/>
    <p:sldId id="353" r:id="rId10"/>
    <p:sldId id="260" r:id="rId11"/>
    <p:sldId id="272" r:id="rId12"/>
    <p:sldId id="347" r:id="rId13"/>
    <p:sldId id="343" r:id="rId14"/>
    <p:sldId id="345" r:id="rId15"/>
    <p:sldId id="350" r:id="rId16"/>
    <p:sldId id="346" r:id="rId17"/>
    <p:sldId id="322" r:id="rId18"/>
    <p:sldId id="338" r:id="rId19"/>
    <p:sldId id="337" r:id="rId20"/>
    <p:sldId id="336" r:id="rId21"/>
    <p:sldId id="897" r:id="rId22"/>
    <p:sldId id="883" r:id="rId23"/>
    <p:sldId id="890" r:id="rId24"/>
    <p:sldId id="891" r:id="rId25"/>
    <p:sldId id="892" r:id="rId26"/>
    <p:sldId id="894" r:id="rId27"/>
    <p:sldId id="896" r:id="rId28"/>
  </p:sldIdLst>
  <p:sldSz cx="9144000" cy="6858000" type="screen4x3"/>
  <p:notesSz cx="6646863" cy="97774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EA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287" autoAdjust="0"/>
    <p:restoredTop sz="92959" autoAdjust="0"/>
  </p:normalViewPr>
  <p:slideViewPr>
    <p:cSldViewPr>
      <p:cViewPr varScale="1">
        <p:scale>
          <a:sx n="82" d="100"/>
          <a:sy n="82" d="100"/>
        </p:scale>
        <p:origin x="62" y="125"/>
      </p:cViewPr>
      <p:guideLst>
        <p:guide orient="horz" pos="2160"/>
        <p:guide pos="2880"/>
      </p:guideLst>
    </p:cSldViewPr>
  </p:slideViewPr>
  <p:outlineViewPr>
    <p:cViewPr>
      <p:scale>
        <a:sx n="33" d="100"/>
        <a:sy n="33" d="100"/>
      </p:scale>
      <p:origin x="0" y="-170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10.xml.rels><?xml version="1.0" encoding="UTF-8" standalone="yes"?>
<Relationships xmlns="http://schemas.openxmlformats.org/package/2006/relationships"><Relationship Id="rId3" Type="http://schemas.openxmlformats.org/officeDocument/2006/relationships/oleObject" Target="../embeddings/oleObject7.bin"/><Relationship Id="rId2" Type="http://schemas.microsoft.com/office/2011/relationships/chartColorStyle" Target="colors6.xml"/><Relationship Id="rId1" Type="http://schemas.microsoft.com/office/2011/relationships/chartStyle" Target="style6.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7.xml"/><Relationship Id="rId1" Type="http://schemas.microsoft.com/office/2011/relationships/chartStyle" Target="style7.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2.bin"/></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10.246.132.22\share\07-2%20&#20303;&#23429;&#20225;&#30011;&#12481;&#12540;&#12512;\&#20303;&#23429;&#24314;&#31689;&#23616;&#12487;&#12540;&#12479;&#38598;&#65288;G&#25152;&#31649;&#20998;&#65289;\R6&#24180;&#24230;\p3,4\&#9733;&#12464;&#12521;&#12501;&#20316;&#25104;.xlsx"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file:///\\10.246.132.22\share\07-2%20&#20303;&#23429;&#20225;&#30011;&#12481;&#12540;&#12512;\&#20303;&#23429;&#24314;&#31689;&#23616;&#12487;&#12540;&#12479;&#38598;&#65288;G&#25152;&#31649;&#20998;&#65289;\R6&#24180;&#24230;\p2\&#9733;&#12464;&#12521;&#12501;&#20316;&#25104;.xlsx" TargetMode="External"/><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oleObject" Target="../embeddings/oleObject4.bin"/><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_rels/chart7.xml.rels><?xml version="1.0" encoding="UTF-8" standalone="yes"?>
<Relationships xmlns="http://schemas.openxmlformats.org/package/2006/relationships"><Relationship Id="rId1" Type="http://schemas.openxmlformats.org/officeDocument/2006/relationships/oleObject" Target="file:///\\10.246.132.22\share\07-2%20&#20303;&#23429;&#20225;&#30011;&#12481;&#12540;&#12512;\&#20303;&#29983;&#27963;&#23529;&#35696;&#20250;\07_&#22996;&#35351;&#26989;&#21209;\R06&#22996;&#35351;\12_&#25171;&#21512;&#12379;\240605_&#12467;&#12531;&#12469;&#12523;&#12424;&#12426;(&#22522;&#30990;&#12487;&#12540;&#12479;)\240605&#21332;&#21644;&#8594;&#22823;&#38442;&#24220;1\&#26356;&#26032;&#12456;&#12463;&#12475;&#12523;\P16\R2&#19990;&#24111;&#20154;&#21729;&#65288;&#22269;&#21218;&#35519;&#26619;&#65289;.xlsx" TargetMode="Externa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embeddings/oleObject5.bin"/></Relationships>
</file>

<file path=ppt/charts/_rels/chart9.xml.rels><?xml version="1.0" encoding="UTF-8" standalone="yes"?>
<Relationships xmlns="http://schemas.openxmlformats.org/package/2006/relationships"><Relationship Id="rId3" Type="http://schemas.openxmlformats.org/officeDocument/2006/relationships/oleObject" Target="../embeddings/oleObject6.bin"/><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'まとめ（1920-2015）'!$A$13</c:f>
              <c:strCache>
                <c:ptCount val="1"/>
                <c:pt idx="0">
                  <c:v>大阪府</c:v>
                </c:pt>
              </c:strCache>
            </c:strRef>
          </c:tx>
          <c:spPr>
            <a:ln w="15875"/>
          </c:spPr>
          <c:marker>
            <c:spPr>
              <a:ln w="25400">
                <a:miter lim="800000"/>
              </a:ln>
            </c:spPr>
          </c:marker>
          <c:dPt>
            <c:idx val="10"/>
            <c:marker>
              <c:spPr>
                <a:ln w="25400">
                  <a:solidFill>
                    <a:schemeClr val="accent1">
                      <a:shade val="95000"/>
                      <a:satMod val="105000"/>
                    </a:schemeClr>
                  </a:solidFill>
                  <a:miter lim="800000"/>
                </a:ln>
              </c:spPr>
            </c:marker>
            <c:bubble3D val="0"/>
            <c:extLst>
              <c:ext xmlns:c16="http://schemas.microsoft.com/office/drawing/2014/chart" uri="{C3380CC4-5D6E-409C-BE32-E72D297353CC}">
                <c16:uniqueId val="{00000000-DE08-4DC3-8ED5-676E3E0EFD26}"/>
              </c:ext>
            </c:extLst>
          </c:dPt>
          <c:cat>
            <c:numRef>
              <c:f>'まとめ（1920-2015）'!$B$12:$V$12</c:f>
              <c:numCache>
                <c:formatCode>General</c:formatCode>
                <c:ptCount val="21"/>
                <c:pt idx="0">
                  <c:v>1920</c:v>
                </c:pt>
                <c:pt idx="1">
                  <c:v>1925</c:v>
                </c:pt>
                <c:pt idx="2">
                  <c:v>1930</c:v>
                </c:pt>
                <c:pt idx="3">
                  <c:v>1935</c:v>
                </c:pt>
                <c:pt idx="4">
                  <c:v>1940</c:v>
                </c:pt>
                <c:pt idx="5">
                  <c:v>1945</c:v>
                </c:pt>
                <c:pt idx="6">
                  <c:v>1950</c:v>
                </c:pt>
                <c:pt idx="7">
                  <c:v>1955</c:v>
                </c:pt>
                <c:pt idx="8">
                  <c:v>1960</c:v>
                </c:pt>
                <c:pt idx="9">
                  <c:v>1965</c:v>
                </c:pt>
                <c:pt idx="10">
                  <c:v>1970</c:v>
                </c:pt>
                <c:pt idx="11">
                  <c:v>1975</c:v>
                </c:pt>
                <c:pt idx="12">
                  <c:v>1980</c:v>
                </c:pt>
                <c:pt idx="13">
                  <c:v>1985</c:v>
                </c:pt>
                <c:pt idx="14">
                  <c:v>1990</c:v>
                </c:pt>
                <c:pt idx="15">
                  <c:v>1995</c:v>
                </c:pt>
                <c:pt idx="16">
                  <c:v>2000</c:v>
                </c:pt>
                <c:pt idx="17">
                  <c:v>2005</c:v>
                </c:pt>
                <c:pt idx="18">
                  <c:v>2010</c:v>
                </c:pt>
                <c:pt idx="19">
                  <c:v>2015</c:v>
                </c:pt>
                <c:pt idx="20">
                  <c:v>2020</c:v>
                </c:pt>
              </c:numCache>
            </c:numRef>
          </c:cat>
          <c:val>
            <c:numRef>
              <c:f>'まとめ（1920-2015）'!$B$13:$V$13</c:f>
              <c:numCache>
                <c:formatCode>#,##0_);[Red]\(#,##0\)</c:formatCode>
                <c:ptCount val="21"/>
                <c:pt idx="0">
                  <c:v>2588</c:v>
                </c:pt>
                <c:pt idx="1">
                  <c:v>3060</c:v>
                </c:pt>
                <c:pt idx="2">
                  <c:v>3540</c:v>
                </c:pt>
                <c:pt idx="3">
                  <c:v>4297</c:v>
                </c:pt>
                <c:pt idx="4">
                  <c:v>4793</c:v>
                </c:pt>
                <c:pt idx="5">
                  <c:v>2801</c:v>
                </c:pt>
                <c:pt idx="6">
                  <c:v>3857</c:v>
                </c:pt>
                <c:pt idx="7">
                  <c:v>4618</c:v>
                </c:pt>
                <c:pt idx="8">
                  <c:v>5505</c:v>
                </c:pt>
                <c:pt idx="9">
                  <c:v>6657</c:v>
                </c:pt>
                <c:pt idx="10">
                  <c:v>7620</c:v>
                </c:pt>
                <c:pt idx="11">
                  <c:v>8279</c:v>
                </c:pt>
                <c:pt idx="12">
                  <c:v>8473</c:v>
                </c:pt>
                <c:pt idx="13">
                  <c:v>8668</c:v>
                </c:pt>
                <c:pt idx="14">
                  <c:v>8735</c:v>
                </c:pt>
                <c:pt idx="15">
                  <c:v>8797</c:v>
                </c:pt>
                <c:pt idx="16">
                  <c:v>8805</c:v>
                </c:pt>
                <c:pt idx="17">
                  <c:v>8817</c:v>
                </c:pt>
                <c:pt idx="18">
                  <c:v>8865</c:v>
                </c:pt>
                <c:pt idx="19">
                  <c:v>8839</c:v>
                </c:pt>
                <c:pt idx="20">
                  <c:v>8838</c:v>
                </c:pt>
              </c:numCache>
            </c:numRef>
          </c:val>
          <c:smooth val="0"/>
          <c:extLst>
            <c:ext xmlns:c16="http://schemas.microsoft.com/office/drawing/2014/chart" uri="{C3380CC4-5D6E-409C-BE32-E72D297353CC}">
              <c16:uniqueId val="{00000001-DE08-4DC3-8ED5-676E3E0EFD26}"/>
            </c:ext>
          </c:extLst>
        </c:ser>
        <c:ser>
          <c:idx val="1"/>
          <c:order val="1"/>
          <c:tx>
            <c:strRef>
              <c:f>'まとめ（1920-2015）'!$A$14</c:f>
              <c:strCache>
                <c:ptCount val="1"/>
                <c:pt idx="0">
                  <c:v>東京都</c:v>
                </c:pt>
              </c:strCache>
            </c:strRef>
          </c:tx>
          <c:spPr>
            <a:ln w="19050"/>
          </c:spPr>
          <c:marker>
            <c:spPr>
              <a:ln w="25400">
                <a:solidFill>
                  <a:schemeClr val="accent2">
                    <a:shade val="95000"/>
                    <a:satMod val="105000"/>
                  </a:schemeClr>
                </a:solidFill>
                <a:miter lim="800000"/>
              </a:ln>
            </c:spPr>
          </c:marker>
          <c:cat>
            <c:numRef>
              <c:f>'まとめ（1920-2015）'!$B$12:$V$12</c:f>
              <c:numCache>
                <c:formatCode>General</c:formatCode>
                <c:ptCount val="21"/>
                <c:pt idx="0">
                  <c:v>1920</c:v>
                </c:pt>
                <c:pt idx="1">
                  <c:v>1925</c:v>
                </c:pt>
                <c:pt idx="2">
                  <c:v>1930</c:v>
                </c:pt>
                <c:pt idx="3">
                  <c:v>1935</c:v>
                </c:pt>
                <c:pt idx="4">
                  <c:v>1940</c:v>
                </c:pt>
                <c:pt idx="5">
                  <c:v>1945</c:v>
                </c:pt>
                <c:pt idx="6">
                  <c:v>1950</c:v>
                </c:pt>
                <c:pt idx="7">
                  <c:v>1955</c:v>
                </c:pt>
                <c:pt idx="8">
                  <c:v>1960</c:v>
                </c:pt>
                <c:pt idx="9">
                  <c:v>1965</c:v>
                </c:pt>
                <c:pt idx="10">
                  <c:v>1970</c:v>
                </c:pt>
                <c:pt idx="11">
                  <c:v>1975</c:v>
                </c:pt>
                <c:pt idx="12">
                  <c:v>1980</c:v>
                </c:pt>
                <c:pt idx="13">
                  <c:v>1985</c:v>
                </c:pt>
                <c:pt idx="14">
                  <c:v>1990</c:v>
                </c:pt>
                <c:pt idx="15">
                  <c:v>1995</c:v>
                </c:pt>
                <c:pt idx="16">
                  <c:v>2000</c:v>
                </c:pt>
                <c:pt idx="17">
                  <c:v>2005</c:v>
                </c:pt>
                <c:pt idx="18">
                  <c:v>2010</c:v>
                </c:pt>
                <c:pt idx="19">
                  <c:v>2015</c:v>
                </c:pt>
                <c:pt idx="20">
                  <c:v>2020</c:v>
                </c:pt>
              </c:numCache>
            </c:numRef>
          </c:cat>
          <c:val>
            <c:numRef>
              <c:f>'まとめ（1920-2015）'!$B$14:$V$14</c:f>
              <c:numCache>
                <c:formatCode>#,##0_);[Red]\(#,##0\)</c:formatCode>
                <c:ptCount val="21"/>
                <c:pt idx="0">
                  <c:v>3699</c:v>
                </c:pt>
                <c:pt idx="1">
                  <c:v>4485</c:v>
                </c:pt>
                <c:pt idx="2">
                  <c:v>5409</c:v>
                </c:pt>
                <c:pt idx="3">
                  <c:v>6370</c:v>
                </c:pt>
                <c:pt idx="4">
                  <c:v>7355</c:v>
                </c:pt>
                <c:pt idx="5">
                  <c:v>3488</c:v>
                </c:pt>
                <c:pt idx="6">
                  <c:v>6278</c:v>
                </c:pt>
                <c:pt idx="7">
                  <c:v>8037</c:v>
                </c:pt>
                <c:pt idx="8">
                  <c:v>9684</c:v>
                </c:pt>
                <c:pt idx="9">
                  <c:v>10869</c:v>
                </c:pt>
                <c:pt idx="10">
                  <c:v>11408</c:v>
                </c:pt>
                <c:pt idx="11">
                  <c:v>11674</c:v>
                </c:pt>
                <c:pt idx="12">
                  <c:v>11618</c:v>
                </c:pt>
                <c:pt idx="13">
                  <c:v>11829</c:v>
                </c:pt>
                <c:pt idx="14">
                  <c:v>11856</c:v>
                </c:pt>
                <c:pt idx="15">
                  <c:v>11774</c:v>
                </c:pt>
                <c:pt idx="16">
                  <c:v>12064</c:v>
                </c:pt>
                <c:pt idx="17">
                  <c:v>12577</c:v>
                </c:pt>
                <c:pt idx="18">
                  <c:v>13159</c:v>
                </c:pt>
                <c:pt idx="19">
                  <c:v>13515</c:v>
                </c:pt>
                <c:pt idx="20">
                  <c:v>14048</c:v>
                </c:pt>
              </c:numCache>
            </c:numRef>
          </c:val>
          <c:smooth val="0"/>
          <c:extLst>
            <c:ext xmlns:c16="http://schemas.microsoft.com/office/drawing/2014/chart" uri="{C3380CC4-5D6E-409C-BE32-E72D297353CC}">
              <c16:uniqueId val="{00000002-DE08-4DC3-8ED5-676E3E0EFD26}"/>
            </c:ext>
          </c:extLst>
        </c:ser>
        <c:ser>
          <c:idx val="2"/>
          <c:order val="2"/>
          <c:tx>
            <c:strRef>
              <c:f>'まとめ（1920-2015）'!$A$15</c:f>
              <c:strCache>
                <c:ptCount val="1"/>
                <c:pt idx="0">
                  <c:v>神奈川県</c:v>
                </c:pt>
              </c:strCache>
            </c:strRef>
          </c:tx>
          <c:spPr>
            <a:ln w="19050"/>
          </c:spPr>
          <c:marker>
            <c:spPr>
              <a:ln w="25400">
                <a:solidFill>
                  <a:schemeClr val="accent3">
                    <a:shade val="95000"/>
                    <a:satMod val="105000"/>
                  </a:schemeClr>
                </a:solidFill>
              </a:ln>
            </c:spPr>
          </c:marker>
          <c:cat>
            <c:numRef>
              <c:f>'まとめ（1920-2015）'!$B$12:$V$12</c:f>
              <c:numCache>
                <c:formatCode>General</c:formatCode>
                <c:ptCount val="21"/>
                <c:pt idx="0">
                  <c:v>1920</c:v>
                </c:pt>
                <c:pt idx="1">
                  <c:v>1925</c:v>
                </c:pt>
                <c:pt idx="2">
                  <c:v>1930</c:v>
                </c:pt>
                <c:pt idx="3">
                  <c:v>1935</c:v>
                </c:pt>
                <c:pt idx="4">
                  <c:v>1940</c:v>
                </c:pt>
                <c:pt idx="5">
                  <c:v>1945</c:v>
                </c:pt>
                <c:pt idx="6">
                  <c:v>1950</c:v>
                </c:pt>
                <c:pt idx="7">
                  <c:v>1955</c:v>
                </c:pt>
                <c:pt idx="8">
                  <c:v>1960</c:v>
                </c:pt>
                <c:pt idx="9">
                  <c:v>1965</c:v>
                </c:pt>
                <c:pt idx="10">
                  <c:v>1970</c:v>
                </c:pt>
                <c:pt idx="11">
                  <c:v>1975</c:v>
                </c:pt>
                <c:pt idx="12">
                  <c:v>1980</c:v>
                </c:pt>
                <c:pt idx="13">
                  <c:v>1985</c:v>
                </c:pt>
                <c:pt idx="14">
                  <c:v>1990</c:v>
                </c:pt>
                <c:pt idx="15">
                  <c:v>1995</c:v>
                </c:pt>
                <c:pt idx="16">
                  <c:v>2000</c:v>
                </c:pt>
                <c:pt idx="17">
                  <c:v>2005</c:v>
                </c:pt>
                <c:pt idx="18">
                  <c:v>2010</c:v>
                </c:pt>
                <c:pt idx="19">
                  <c:v>2015</c:v>
                </c:pt>
                <c:pt idx="20">
                  <c:v>2020</c:v>
                </c:pt>
              </c:numCache>
            </c:numRef>
          </c:cat>
          <c:val>
            <c:numRef>
              <c:f>'まとめ（1920-2015）'!$B$15:$V$15</c:f>
              <c:numCache>
                <c:formatCode>#,##0_);[Red]\(#,##0\)</c:formatCode>
                <c:ptCount val="21"/>
                <c:pt idx="0">
                  <c:v>1323</c:v>
                </c:pt>
                <c:pt idx="1">
                  <c:v>1417</c:v>
                </c:pt>
                <c:pt idx="2">
                  <c:v>1620</c:v>
                </c:pt>
                <c:pt idx="3">
                  <c:v>1840</c:v>
                </c:pt>
                <c:pt idx="4">
                  <c:v>2189</c:v>
                </c:pt>
                <c:pt idx="5">
                  <c:v>1866</c:v>
                </c:pt>
                <c:pt idx="6">
                  <c:v>2488</c:v>
                </c:pt>
                <c:pt idx="7">
                  <c:v>2919</c:v>
                </c:pt>
                <c:pt idx="8">
                  <c:v>3443</c:v>
                </c:pt>
                <c:pt idx="9">
                  <c:v>4431</c:v>
                </c:pt>
                <c:pt idx="10">
                  <c:v>5472</c:v>
                </c:pt>
                <c:pt idx="11">
                  <c:v>6398</c:v>
                </c:pt>
                <c:pt idx="12">
                  <c:v>6924</c:v>
                </c:pt>
                <c:pt idx="13">
                  <c:v>7432</c:v>
                </c:pt>
                <c:pt idx="14">
                  <c:v>7980</c:v>
                </c:pt>
                <c:pt idx="15">
                  <c:v>8246</c:v>
                </c:pt>
                <c:pt idx="16">
                  <c:v>8490</c:v>
                </c:pt>
                <c:pt idx="17">
                  <c:v>8792</c:v>
                </c:pt>
                <c:pt idx="18">
                  <c:v>9048</c:v>
                </c:pt>
                <c:pt idx="19">
                  <c:v>9126</c:v>
                </c:pt>
                <c:pt idx="20">
                  <c:v>9237</c:v>
                </c:pt>
              </c:numCache>
            </c:numRef>
          </c:val>
          <c:smooth val="0"/>
          <c:extLst>
            <c:ext xmlns:c16="http://schemas.microsoft.com/office/drawing/2014/chart" uri="{C3380CC4-5D6E-409C-BE32-E72D297353CC}">
              <c16:uniqueId val="{00000003-DE08-4DC3-8ED5-676E3E0EFD26}"/>
            </c:ext>
          </c:extLst>
        </c:ser>
        <c:ser>
          <c:idx val="3"/>
          <c:order val="3"/>
          <c:tx>
            <c:strRef>
              <c:f>'まとめ（1920-2015）'!$A$16</c:f>
              <c:strCache>
                <c:ptCount val="1"/>
                <c:pt idx="0">
                  <c:v>愛知県</c:v>
                </c:pt>
              </c:strCache>
            </c:strRef>
          </c:tx>
          <c:spPr>
            <a:ln w="19050"/>
          </c:spPr>
          <c:marker>
            <c:spPr>
              <a:ln w="19050"/>
            </c:spPr>
          </c:marker>
          <c:cat>
            <c:numRef>
              <c:f>'まとめ（1920-2015）'!$B$12:$V$12</c:f>
              <c:numCache>
                <c:formatCode>General</c:formatCode>
                <c:ptCount val="21"/>
                <c:pt idx="0">
                  <c:v>1920</c:v>
                </c:pt>
                <c:pt idx="1">
                  <c:v>1925</c:v>
                </c:pt>
                <c:pt idx="2">
                  <c:v>1930</c:v>
                </c:pt>
                <c:pt idx="3">
                  <c:v>1935</c:v>
                </c:pt>
                <c:pt idx="4">
                  <c:v>1940</c:v>
                </c:pt>
                <c:pt idx="5">
                  <c:v>1945</c:v>
                </c:pt>
                <c:pt idx="6">
                  <c:v>1950</c:v>
                </c:pt>
                <c:pt idx="7">
                  <c:v>1955</c:v>
                </c:pt>
                <c:pt idx="8">
                  <c:v>1960</c:v>
                </c:pt>
                <c:pt idx="9">
                  <c:v>1965</c:v>
                </c:pt>
                <c:pt idx="10">
                  <c:v>1970</c:v>
                </c:pt>
                <c:pt idx="11">
                  <c:v>1975</c:v>
                </c:pt>
                <c:pt idx="12">
                  <c:v>1980</c:v>
                </c:pt>
                <c:pt idx="13">
                  <c:v>1985</c:v>
                </c:pt>
                <c:pt idx="14">
                  <c:v>1990</c:v>
                </c:pt>
                <c:pt idx="15">
                  <c:v>1995</c:v>
                </c:pt>
                <c:pt idx="16">
                  <c:v>2000</c:v>
                </c:pt>
                <c:pt idx="17">
                  <c:v>2005</c:v>
                </c:pt>
                <c:pt idx="18">
                  <c:v>2010</c:v>
                </c:pt>
                <c:pt idx="19">
                  <c:v>2015</c:v>
                </c:pt>
                <c:pt idx="20">
                  <c:v>2020</c:v>
                </c:pt>
              </c:numCache>
            </c:numRef>
          </c:cat>
          <c:val>
            <c:numRef>
              <c:f>'まとめ（1920-2015）'!$B$16:$V$16</c:f>
              <c:numCache>
                <c:formatCode>#,##0_);[Red]\(#,##0\)</c:formatCode>
                <c:ptCount val="21"/>
                <c:pt idx="0">
                  <c:v>2090</c:v>
                </c:pt>
                <c:pt idx="1">
                  <c:v>2319</c:v>
                </c:pt>
                <c:pt idx="2">
                  <c:v>2567</c:v>
                </c:pt>
                <c:pt idx="3">
                  <c:v>2863</c:v>
                </c:pt>
                <c:pt idx="4">
                  <c:v>3167</c:v>
                </c:pt>
                <c:pt idx="5">
                  <c:v>2858</c:v>
                </c:pt>
                <c:pt idx="6">
                  <c:v>3391</c:v>
                </c:pt>
                <c:pt idx="7">
                  <c:v>3769</c:v>
                </c:pt>
                <c:pt idx="8">
                  <c:v>4206</c:v>
                </c:pt>
                <c:pt idx="9">
                  <c:v>4799</c:v>
                </c:pt>
                <c:pt idx="10">
                  <c:v>5386</c:v>
                </c:pt>
                <c:pt idx="11">
                  <c:v>5924</c:v>
                </c:pt>
                <c:pt idx="12">
                  <c:v>6222</c:v>
                </c:pt>
                <c:pt idx="13">
                  <c:v>6455</c:v>
                </c:pt>
                <c:pt idx="14">
                  <c:v>6691</c:v>
                </c:pt>
                <c:pt idx="15">
                  <c:v>6868</c:v>
                </c:pt>
                <c:pt idx="16">
                  <c:v>7043</c:v>
                </c:pt>
                <c:pt idx="17">
                  <c:v>7255</c:v>
                </c:pt>
                <c:pt idx="18">
                  <c:v>7411</c:v>
                </c:pt>
                <c:pt idx="19">
                  <c:v>7483</c:v>
                </c:pt>
                <c:pt idx="20">
                  <c:v>7542</c:v>
                </c:pt>
              </c:numCache>
            </c:numRef>
          </c:val>
          <c:smooth val="0"/>
          <c:extLst>
            <c:ext xmlns:c16="http://schemas.microsoft.com/office/drawing/2014/chart" uri="{C3380CC4-5D6E-409C-BE32-E72D297353CC}">
              <c16:uniqueId val="{00000004-DE08-4DC3-8ED5-676E3E0EFD26}"/>
            </c:ext>
          </c:extLst>
        </c:ser>
        <c:dLbls>
          <c:showLegendKey val="0"/>
          <c:showVal val="0"/>
          <c:showCatName val="0"/>
          <c:showSerName val="0"/>
          <c:showPercent val="0"/>
          <c:showBubbleSize val="0"/>
        </c:dLbls>
        <c:marker val="1"/>
        <c:smooth val="0"/>
        <c:axId val="1556386047"/>
        <c:axId val="1"/>
      </c:lineChart>
      <c:catAx>
        <c:axId val="1556386047"/>
        <c:scaling>
          <c:orientation val="minMax"/>
        </c:scaling>
        <c:delete val="0"/>
        <c:axPos val="b"/>
        <c:title>
          <c:tx>
            <c:rich>
              <a:bodyPr/>
              <a:lstStyle/>
              <a:p>
                <a:pPr>
                  <a:defRPr sz="800" b="0"/>
                </a:pPr>
                <a:r>
                  <a:rPr lang="ja-JP" sz="800" b="0"/>
                  <a:t>（上段：年、下段：千人）</a:t>
                </a:r>
              </a:p>
            </c:rich>
          </c:tx>
          <c:layout>
            <c:manualLayout>
              <c:xMode val="edge"/>
              <c:yMode val="edge"/>
              <c:x val="0.84859953703703717"/>
              <c:y val="0.65905176129259935"/>
            </c:manualLayout>
          </c:layout>
          <c:overlay val="0"/>
        </c:title>
        <c:numFmt formatCode="General" sourceLinked="1"/>
        <c:majorTickMark val="none"/>
        <c:minorTickMark val="none"/>
        <c:tickLblPos val="nextTo"/>
        <c:crossAx val="1"/>
        <c:crosses val="autoZero"/>
        <c:auto val="1"/>
        <c:lblAlgn val="ctr"/>
        <c:lblOffset val="100"/>
        <c:noMultiLvlLbl val="0"/>
      </c:catAx>
      <c:valAx>
        <c:axId val="1"/>
        <c:scaling>
          <c:orientation val="minMax"/>
        </c:scaling>
        <c:delete val="0"/>
        <c:axPos val="l"/>
        <c:majorGridlines/>
        <c:title>
          <c:tx>
            <c:rich>
              <a:bodyPr rot="0" vert="wordArtVertRtl"/>
              <a:lstStyle/>
              <a:p>
                <a:pPr>
                  <a:defRPr b="0"/>
                </a:pPr>
                <a:r>
                  <a:rPr lang="ja-JP" b="0" dirty="0"/>
                  <a:t>人口（千人）</a:t>
                </a:r>
              </a:p>
            </c:rich>
          </c:tx>
          <c:layout>
            <c:manualLayout>
              <c:xMode val="edge"/>
              <c:yMode val="edge"/>
              <c:x val="7.3495370370370372E-3"/>
              <c:y val="0.21166049153962163"/>
            </c:manualLayout>
          </c:layout>
          <c:overlay val="0"/>
        </c:title>
        <c:numFmt formatCode="#,##0_);[Red]\(#,##0\)" sourceLinked="1"/>
        <c:majorTickMark val="none"/>
        <c:minorTickMark val="none"/>
        <c:tickLblPos val="nextTo"/>
        <c:crossAx val="1556386047"/>
        <c:crosses val="autoZero"/>
        <c:crossBetween val="between"/>
      </c:valAx>
      <c:dTable>
        <c:showHorzBorder val="1"/>
        <c:showVertBorder val="1"/>
        <c:showOutline val="1"/>
        <c:showKeys val="1"/>
        <c:txPr>
          <a:bodyPr/>
          <a:lstStyle/>
          <a:p>
            <a:pPr rtl="0">
              <a:defRPr sz="800"/>
            </a:pPr>
            <a:endParaRPr lang="ja-JP"/>
          </a:p>
        </c:txPr>
      </c:dTable>
      <c:spPr>
        <a:noFill/>
        <a:ln w="25400">
          <a:noFill/>
        </a:ln>
      </c:spPr>
    </c:plotArea>
    <c:legend>
      <c:legendPos val="r"/>
      <c:layout>
        <c:manualLayout>
          <c:xMode val="edge"/>
          <c:yMode val="edge"/>
          <c:x val="0.45146666666666668"/>
          <c:y val="0.66179630995331251"/>
          <c:w val="0.40083900462962957"/>
          <c:h val="3.4748443079670552E-2"/>
        </c:manualLayout>
      </c:layout>
      <c:overlay val="1"/>
      <c:spPr>
        <a:solidFill>
          <a:schemeClr val="bg1"/>
        </a:solidFill>
        <a:ln w="3175">
          <a:noFill/>
        </a:ln>
      </c:spPr>
      <c:txPr>
        <a:bodyPr/>
        <a:lstStyle/>
        <a:p>
          <a:pPr>
            <a:defRPr sz="900"/>
          </a:pPr>
          <a:endParaRPr lang="ja-JP"/>
        </a:p>
      </c:txPr>
    </c:legend>
    <c:plotVisOnly val="1"/>
    <c:dispBlanksAs val="gap"/>
    <c:showDLblsOverMax val="0"/>
  </c:chart>
  <c:spPr>
    <a:ln>
      <a:noFill/>
    </a:ln>
  </c:spPr>
  <c:txPr>
    <a:bodyPr/>
    <a:lstStyle/>
    <a:p>
      <a:pPr>
        <a:defRPr>
          <a:latin typeface="メイリオ" panose="020B0604030504040204" pitchFamily="50" charset="-128"/>
          <a:ea typeface="メイリオ" panose="020B0604030504040204" pitchFamily="50" charset="-128"/>
        </a:defRPr>
      </a:pPr>
      <a:endParaRPr lang="ja-JP"/>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328161292566828E-2"/>
          <c:y val="4.1455889492725252E-2"/>
          <c:w val="0.9213836838372309"/>
          <c:h val="0.8843534550596921"/>
        </c:manualLayout>
      </c:layout>
      <c:lineChart>
        <c:grouping val="standard"/>
        <c:varyColors val="0"/>
        <c:ser>
          <c:idx val="0"/>
          <c:order val="0"/>
          <c:tx>
            <c:strRef>
              <c:f>'P19'!$M$33146</c:f>
              <c:strCache>
                <c:ptCount val="1"/>
                <c:pt idx="0">
                  <c:v>持ち家</c:v>
                </c:pt>
              </c:strCache>
            </c:strRef>
          </c:tx>
          <c:spPr>
            <a:ln w="19050" cap="rnd">
              <a:solidFill>
                <a:schemeClr val="accent1"/>
              </a:solidFill>
              <a:round/>
            </a:ln>
            <a:effectLst/>
          </c:spPr>
          <c:marker>
            <c:symbol val="diamond"/>
            <c:size val="10"/>
            <c:spPr>
              <a:solidFill>
                <a:schemeClr val="accent1"/>
              </a:solidFill>
              <a:ln w="12700">
                <a:solidFill>
                  <a:schemeClr val="accent1"/>
                </a:solidFill>
              </a:ln>
              <a:effectLst/>
            </c:spPr>
          </c:marker>
          <c:cat>
            <c:strRef>
              <c:f>'P19'!$O$33135:$Z$33135</c:f>
              <c:strCache>
                <c:ptCount val="12"/>
                <c:pt idx="0">
                  <c:v>25歳未満</c:v>
                </c:pt>
                <c:pt idx="1">
                  <c:v>25～29歳</c:v>
                </c:pt>
                <c:pt idx="2">
                  <c:v>30～34</c:v>
                </c:pt>
                <c:pt idx="3">
                  <c:v>35～39</c:v>
                </c:pt>
                <c:pt idx="4">
                  <c:v>40～44</c:v>
                </c:pt>
                <c:pt idx="5">
                  <c:v>45～49</c:v>
                </c:pt>
                <c:pt idx="6">
                  <c:v>50～54</c:v>
                </c:pt>
                <c:pt idx="7">
                  <c:v>55～59</c:v>
                </c:pt>
                <c:pt idx="8">
                  <c:v>60～64</c:v>
                </c:pt>
                <c:pt idx="9">
                  <c:v>65～69</c:v>
                </c:pt>
                <c:pt idx="10">
                  <c:v>70～74</c:v>
                </c:pt>
                <c:pt idx="11">
                  <c:v>75歳以上</c:v>
                </c:pt>
              </c:strCache>
            </c:strRef>
          </c:cat>
          <c:val>
            <c:numRef>
              <c:f>'P19'!$O$33146:$Z$33146</c:f>
              <c:numCache>
                <c:formatCode>0.0%</c:formatCode>
                <c:ptCount val="12"/>
                <c:pt idx="0">
                  <c:v>2.7306967984934087E-2</c:v>
                </c:pt>
                <c:pt idx="1">
                  <c:v>9.5640858815875085E-2</c:v>
                </c:pt>
                <c:pt idx="2">
                  <c:v>0.25681935151827073</c:v>
                </c:pt>
                <c:pt idx="3">
                  <c:v>0.43259192010894237</c:v>
                </c:pt>
                <c:pt idx="4">
                  <c:v>0.54587482219061167</c:v>
                </c:pt>
                <c:pt idx="5">
                  <c:v>0.59924550203134064</c:v>
                </c:pt>
                <c:pt idx="6">
                  <c:v>0.6059592581331712</c:v>
                </c:pt>
                <c:pt idx="7">
                  <c:v>0.64703903095558546</c:v>
                </c:pt>
                <c:pt idx="8">
                  <c:v>0.67176931292274833</c:v>
                </c:pt>
                <c:pt idx="9">
                  <c:v>0.67591082109842304</c:v>
                </c:pt>
                <c:pt idx="10">
                  <c:v>0.68879668049792531</c:v>
                </c:pt>
                <c:pt idx="11">
                  <c:v>0.68767822302266246</c:v>
                </c:pt>
              </c:numCache>
            </c:numRef>
          </c:val>
          <c:smooth val="0"/>
          <c:extLst>
            <c:ext xmlns:c16="http://schemas.microsoft.com/office/drawing/2014/chart" uri="{C3380CC4-5D6E-409C-BE32-E72D297353CC}">
              <c16:uniqueId val="{00000000-FD8E-4945-8D62-412EE705B76A}"/>
            </c:ext>
          </c:extLst>
        </c:ser>
        <c:ser>
          <c:idx val="1"/>
          <c:order val="1"/>
          <c:tx>
            <c:strRef>
              <c:f>'P19'!$M$33147</c:f>
              <c:strCache>
                <c:ptCount val="1"/>
                <c:pt idx="0">
                  <c:v>民営借家（木造）</c:v>
                </c:pt>
              </c:strCache>
            </c:strRef>
          </c:tx>
          <c:spPr>
            <a:ln w="19050" cap="rnd">
              <a:solidFill>
                <a:schemeClr val="accent2"/>
              </a:solidFill>
              <a:round/>
            </a:ln>
            <a:effectLst/>
          </c:spPr>
          <c:marker>
            <c:symbol val="square"/>
            <c:size val="8"/>
            <c:spPr>
              <a:solidFill>
                <a:schemeClr val="accent2"/>
              </a:solidFill>
              <a:ln w="9525">
                <a:solidFill>
                  <a:schemeClr val="accent2"/>
                </a:solidFill>
              </a:ln>
              <a:effectLst/>
            </c:spPr>
          </c:marker>
          <c:cat>
            <c:strRef>
              <c:f>'P19'!$O$33135:$Z$33135</c:f>
              <c:strCache>
                <c:ptCount val="12"/>
                <c:pt idx="0">
                  <c:v>25歳未満</c:v>
                </c:pt>
                <c:pt idx="1">
                  <c:v>25～29歳</c:v>
                </c:pt>
                <c:pt idx="2">
                  <c:v>30～34</c:v>
                </c:pt>
                <c:pt idx="3">
                  <c:v>35～39</c:v>
                </c:pt>
                <c:pt idx="4">
                  <c:v>40～44</c:v>
                </c:pt>
                <c:pt idx="5">
                  <c:v>45～49</c:v>
                </c:pt>
                <c:pt idx="6">
                  <c:v>50～54</c:v>
                </c:pt>
                <c:pt idx="7">
                  <c:v>55～59</c:v>
                </c:pt>
                <c:pt idx="8">
                  <c:v>60～64</c:v>
                </c:pt>
                <c:pt idx="9">
                  <c:v>65～69</c:v>
                </c:pt>
                <c:pt idx="10">
                  <c:v>70～74</c:v>
                </c:pt>
                <c:pt idx="11">
                  <c:v>75歳以上</c:v>
                </c:pt>
              </c:strCache>
            </c:strRef>
          </c:cat>
          <c:val>
            <c:numRef>
              <c:f>'P19'!$O$33147:$Z$33147</c:f>
              <c:numCache>
                <c:formatCode>0.0%</c:formatCode>
                <c:ptCount val="12"/>
                <c:pt idx="0">
                  <c:v>4.1431261770244823E-2</c:v>
                </c:pt>
                <c:pt idx="1">
                  <c:v>5.1398828887443071E-2</c:v>
                </c:pt>
                <c:pt idx="2">
                  <c:v>3.9114770972722597E-2</c:v>
                </c:pt>
                <c:pt idx="3">
                  <c:v>3.5860190649114845E-2</c:v>
                </c:pt>
                <c:pt idx="4">
                  <c:v>3.8051209103840682E-2</c:v>
                </c:pt>
                <c:pt idx="5">
                  <c:v>3.9175856065002901E-2</c:v>
                </c:pt>
                <c:pt idx="6">
                  <c:v>3.8309516570386136E-2</c:v>
                </c:pt>
                <c:pt idx="7">
                  <c:v>3.4993270524899055E-2</c:v>
                </c:pt>
                <c:pt idx="8">
                  <c:v>4.521181915272339E-2</c:v>
                </c:pt>
                <c:pt idx="9">
                  <c:v>4.9483414899401848E-2</c:v>
                </c:pt>
                <c:pt idx="10">
                  <c:v>5.3112033195020746E-2</c:v>
                </c:pt>
                <c:pt idx="11">
                  <c:v>6.0933513432387815E-2</c:v>
                </c:pt>
              </c:numCache>
            </c:numRef>
          </c:val>
          <c:smooth val="0"/>
          <c:extLst>
            <c:ext xmlns:c16="http://schemas.microsoft.com/office/drawing/2014/chart" uri="{C3380CC4-5D6E-409C-BE32-E72D297353CC}">
              <c16:uniqueId val="{00000001-FD8E-4945-8D62-412EE705B76A}"/>
            </c:ext>
          </c:extLst>
        </c:ser>
        <c:ser>
          <c:idx val="2"/>
          <c:order val="2"/>
          <c:tx>
            <c:strRef>
              <c:f>'P19'!$M$33148</c:f>
              <c:strCache>
                <c:ptCount val="1"/>
                <c:pt idx="0">
                  <c:v>民営借家（非木造）</c:v>
                </c:pt>
              </c:strCache>
            </c:strRef>
          </c:tx>
          <c:spPr>
            <a:ln w="19050" cap="rnd">
              <a:solidFill>
                <a:schemeClr val="accent3"/>
              </a:solidFill>
              <a:round/>
            </a:ln>
            <a:effectLst/>
          </c:spPr>
          <c:marker>
            <c:symbol val="triangle"/>
            <c:size val="10"/>
            <c:spPr>
              <a:solidFill>
                <a:schemeClr val="accent3"/>
              </a:solidFill>
              <a:ln w="12700">
                <a:solidFill>
                  <a:schemeClr val="accent3"/>
                </a:solidFill>
              </a:ln>
              <a:effectLst/>
            </c:spPr>
          </c:marker>
          <c:cat>
            <c:strRef>
              <c:f>'P19'!$O$33135:$Z$33135</c:f>
              <c:strCache>
                <c:ptCount val="12"/>
                <c:pt idx="0">
                  <c:v>25歳未満</c:v>
                </c:pt>
                <c:pt idx="1">
                  <c:v>25～29歳</c:v>
                </c:pt>
                <c:pt idx="2">
                  <c:v>30～34</c:v>
                </c:pt>
                <c:pt idx="3">
                  <c:v>35～39</c:v>
                </c:pt>
                <c:pt idx="4">
                  <c:v>40～44</c:v>
                </c:pt>
                <c:pt idx="5">
                  <c:v>45～49</c:v>
                </c:pt>
                <c:pt idx="6">
                  <c:v>50～54</c:v>
                </c:pt>
                <c:pt idx="7">
                  <c:v>55～59</c:v>
                </c:pt>
                <c:pt idx="8">
                  <c:v>60～64</c:v>
                </c:pt>
                <c:pt idx="9">
                  <c:v>65～69</c:v>
                </c:pt>
                <c:pt idx="10">
                  <c:v>70～74</c:v>
                </c:pt>
                <c:pt idx="11">
                  <c:v>75歳以上</c:v>
                </c:pt>
              </c:strCache>
            </c:strRef>
          </c:cat>
          <c:val>
            <c:numRef>
              <c:f>'P19'!$O$33148:$Z$33148</c:f>
              <c:numCache>
                <c:formatCode>0.0%</c:formatCode>
                <c:ptCount val="12"/>
                <c:pt idx="0">
                  <c:v>0.86723163841807904</c:v>
                </c:pt>
                <c:pt idx="1">
                  <c:v>0.76122316200390372</c:v>
                </c:pt>
                <c:pt idx="2">
                  <c:v>0.62995367987647966</c:v>
                </c:pt>
                <c:pt idx="3">
                  <c:v>0.46890603722197005</c:v>
                </c:pt>
                <c:pt idx="4">
                  <c:v>0.34743954480796585</c:v>
                </c:pt>
                <c:pt idx="5">
                  <c:v>0.28467788740568778</c:v>
                </c:pt>
                <c:pt idx="6">
                  <c:v>0.26877470355731226</c:v>
                </c:pt>
                <c:pt idx="7">
                  <c:v>0.23283983849259757</c:v>
                </c:pt>
                <c:pt idx="8">
                  <c:v>0.19793520825916697</c:v>
                </c:pt>
                <c:pt idx="9">
                  <c:v>0.16204458945078848</c:v>
                </c:pt>
                <c:pt idx="10">
                  <c:v>0.13582295988934992</c:v>
                </c:pt>
                <c:pt idx="11">
                  <c:v>9.8304067236980333E-2</c:v>
                </c:pt>
              </c:numCache>
            </c:numRef>
          </c:val>
          <c:smooth val="0"/>
          <c:extLst>
            <c:ext xmlns:c16="http://schemas.microsoft.com/office/drawing/2014/chart" uri="{C3380CC4-5D6E-409C-BE32-E72D297353CC}">
              <c16:uniqueId val="{00000002-FD8E-4945-8D62-412EE705B76A}"/>
            </c:ext>
          </c:extLst>
        </c:ser>
        <c:ser>
          <c:idx val="3"/>
          <c:order val="3"/>
          <c:tx>
            <c:strRef>
              <c:f>'P19'!$M$33149</c:f>
              <c:strCache>
                <c:ptCount val="1"/>
                <c:pt idx="0">
                  <c:v>公営の借家</c:v>
                </c:pt>
              </c:strCache>
            </c:strRef>
          </c:tx>
          <c:spPr>
            <a:ln w="19050" cap="rnd">
              <a:solidFill>
                <a:schemeClr val="accent4"/>
              </a:solidFill>
              <a:round/>
            </a:ln>
            <a:effectLst/>
          </c:spPr>
          <c:marker>
            <c:symbol val="x"/>
            <c:size val="10"/>
            <c:spPr>
              <a:noFill/>
              <a:ln w="9525">
                <a:solidFill>
                  <a:schemeClr val="accent4"/>
                </a:solidFill>
              </a:ln>
              <a:effectLst/>
            </c:spPr>
          </c:marker>
          <c:cat>
            <c:strRef>
              <c:f>'P19'!$O$33135:$Z$33135</c:f>
              <c:strCache>
                <c:ptCount val="12"/>
                <c:pt idx="0">
                  <c:v>25歳未満</c:v>
                </c:pt>
                <c:pt idx="1">
                  <c:v>25～29歳</c:v>
                </c:pt>
                <c:pt idx="2">
                  <c:v>30～34</c:v>
                </c:pt>
                <c:pt idx="3">
                  <c:v>35～39</c:v>
                </c:pt>
                <c:pt idx="4">
                  <c:v>40～44</c:v>
                </c:pt>
                <c:pt idx="5">
                  <c:v>45～49</c:v>
                </c:pt>
                <c:pt idx="6">
                  <c:v>50～54</c:v>
                </c:pt>
                <c:pt idx="7">
                  <c:v>55～59</c:v>
                </c:pt>
                <c:pt idx="8">
                  <c:v>60～64</c:v>
                </c:pt>
                <c:pt idx="9">
                  <c:v>65～69</c:v>
                </c:pt>
                <c:pt idx="10">
                  <c:v>70～74</c:v>
                </c:pt>
                <c:pt idx="11">
                  <c:v>75歳以上</c:v>
                </c:pt>
              </c:strCache>
            </c:strRef>
          </c:cat>
          <c:val>
            <c:numRef>
              <c:f>'P19'!$O$33149:$Z$33149</c:f>
              <c:numCache>
                <c:formatCode>0.0%</c:formatCode>
                <c:ptCount val="12"/>
                <c:pt idx="0">
                  <c:v>5.6497175141242938E-3</c:v>
                </c:pt>
                <c:pt idx="1">
                  <c:v>1.2361743656473649E-2</c:v>
                </c:pt>
                <c:pt idx="2">
                  <c:v>1.3896037056098817E-2</c:v>
                </c:pt>
                <c:pt idx="3">
                  <c:v>1.8610985020426692E-2</c:v>
                </c:pt>
                <c:pt idx="4">
                  <c:v>2.5604551920341393E-2</c:v>
                </c:pt>
                <c:pt idx="5">
                  <c:v>3.3081834010446898E-2</c:v>
                </c:pt>
                <c:pt idx="6">
                  <c:v>4.1653998175737304E-2</c:v>
                </c:pt>
                <c:pt idx="7">
                  <c:v>4.3405114401076715E-2</c:v>
                </c:pt>
                <c:pt idx="8">
                  <c:v>4.770380918476326E-2</c:v>
                </c:pt>
                <c:pt idx="9">
                  <c:v>7.2050027188689511E-2</c:v>
                </c:pt>
                <c:pt idx="10">
                  <c:v>8.381742738589211E-2</c:v>
                </c:pt>
                <c:pt idx="11">
                  <c:v>0.10895992796037821</c:v>
                </c:pt>
              </c:numCache>
            </c:numRef>
          </c:val>
          <c:smooth val="0"/>
          <c:extLst>
            <c:ext xmlns:c16="http://schemas.microsoft.com/office/drawing/2014/chart" uri="{C3380CC4-5D6E-409C-BE32-E72D297353CC}">
              <c16:uniqueId val="{00000003-FD8E-4945-8D62-412EE705B76A}"/>
            </c:ext>
          </c:extLst>
        </c:ser>
        <c:ser>
          <c:idx val="4"/>
          <c:order val="4"/>
          <c:tx>
            <c:strRef>
              <c:f>'P19'!$M$33150</c:f>
              <c:strCache>
                <c:ptCount val="1"/>
                <c:pt idx="0">
                  <c:v>公社・UR</c:v>
                </c:pt>
              </c:strCache>
            </c:strRef>
          </c:tx>
          <c:spPr>
            <a:ln w="19050" cap="rnd">
              <a:solidFill>
                <a:schemeClr val="accent5"/>
              </a:solidFill>
              <a:round/>
            </a:ln>
            <a:effectLst/>
          </c:spPr>
          <c:marker>
            <c:symbol val="circle"/>
            <c:size val="7"/>
            <c:spPr>
              <a:solidFill>
                <a:schemeClr val="accent5"/>
              </a:solidFill>
              <a:ln w="9525">
                <a:solidFill>
                  <a:schemeClr val="accent5"/>
                </a:solidFill>
              </a:ln>
              <a:effectLst/>
            </c:spPr>
          </c:marker>
          <c:cat>
            <c:strRef>
              <c:f>'P19'!$O$33135:$Z$33135</c:f>
              <c:strCache>
                <c:ptCount val="12"/>
                <c:pt idx="0">
                  <c:v>25歳未満</c:v>
                </c:pt>
                <c:pt idx="1">
                  <c:v>25～29歳</c:v>
                </c:pt>
                <c:pt idx="2">
                  <c:v>30～34</c:v>
                </c:pt>
                <c:pt idx="3">
                  <c:v>35～39</c:v>
                </c:pt>
                <c:pt idx="4">
                  <c:v>40～44</c:v>
                </c:pt>
                <c:pt idx="5">
                  <c:v>45～49</c:v>
                </c:pt>
                <c:pt idx="6">
                  <c:v>50～54</c:v>
                </c:pt>
                <c:pt idx="7">
                  <c:v>55～59</c:v>
                </c:pt>
                <c:pt idx="8">
                  <c:v>60～64</c:v>
                </c:pt>
                <c:pt idx="9">
                  <c:v>65～69</c:v>
                </c:pt>
                <c:pt idx="10">
                  <c:v>70～74</c:v>
                </c:pt>
                <c:pt idx="11">
                  <c:v>75歳以上</c:v>
                </c:pt>
              </c:strCache>
            </c:strRef>
          </c:cat>
          <c:val>
            <c:numRef>
              <c:f>'P19'!$O$33150:$Z$33150</c:f>
              <c:numCache>
                <c:formatCode>0.0%</c:formatCode>
                <c:ptCount val="12"/>
                <c:pt idx="0">
                  <c:v>7.5329566854990581E-3</c:v>
                </c:pt>
                <c:pt idx="1">
                  <c:v>1.6265452179570591E-2</c:v>
                </c:pt>
                <c:pt idx="2">
                  <c:v>2.4189397838394237E-2</c:v>
                </c:pt>
                <c:pt idx="3">
                  <c:v>2.4965955515206535E-2</c:v>
                </c:pt>
                <c:pt idx="4">
                  <c:v>2.3470839260312945E-2</c:v>
                </c:pt>
                <c:pt idx="5">
                  <c:v>2.4666279744631456E-2</c:v>
                </c:pt>
                <c:pt idx="6">
                  <c:v>2.8276071754332624E-2</c:v>
                </c:pt>
                <c:pt idx="7">
                  <c:v>2.7254374158815611E-2</c:v>
                </c:pt>
                <c:pt idx="8">
                  <c:v>3.0259878960484158E-2</c:v>
                </c:pt>
                <c:pt idx="9">
                  <c:v>3.8064165307232188E-2</c:v>
                </c:pt>
                <c:pt idx="10">
                  <c:v>3.5961272475795295E-2</c:v>
                </c:pt>
                <c:pt idx="11">
                  <c:v>4.1422782530391715E-2</c:v>
                </c:pt>
              </c:numCache>
            </c:numRef>
          </c:val>
          <c:smooth val="0"/>
          <c:extLst>
            <c:ext xmlns:c16="http://schemas.microsoft.com/office/drawing/2014/chart" uri="{C3380CC4-5D6E-409C-BE32-E72D297353CC}">
              <c16:uniqueId val="{00000004-FD8E-4945-8D62-412EE705B76A}"/>
            </c:ext>
          </c:extLst>
        </c:ser>
        <c:dLbls>
          <c:showLegendKey val="0"/>
          <c:showVal val="0"/>
          <c:showCatName val="0"/>
          <c:showSerName val="0"/>
          <c:showPercent val="0"/>
          <c:showBubbleSize val="0"/>
        </c:dLbls>
        <c:marker val="1"/>
        <c:smooth val="0"/>
        <c:axId val="1742588111"/>
        <c:axId val="1742592271"/>
      </c:lineChart>
      <c:catAx>
        <c:axId val="1742588111"/>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crossAx val="1742592271"/>
        <c:crosses val="autoZero"/>
        <c:auto val="1"/>
        <c:lblAlgn val="ctr"/>
        <c:lblOffset val="100"/>
        <c:noMultiLvlLbl val="0"/>
      </c:catAx>
      <c:valAx>
        <c:axId val="1742592271"/>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800"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crossAx val="1742588111"/>
        <c:crosses val="autoZero"/>
        <c:crossBetween val="between"/>
      </c:valAx>
      <c:spPr>
        <a:noFill/>
        <a:ln>
          <a:noFill/>
        </a:ln>
        <a:effectLst/>
      </c:spPr>
    </c:plotArea>
    <c:legend>
      <c:legendPos val="b"/>
      <c:layout>
        <c:manualLayout>
          <c:xMode val="edge"/>
          <c:yMode val="edge"/>
          <c:x val="0.23160252463285849"/>
          <c:y val="5.466671767339485E-2"/>
          <c:w val="0.7299719872390813"/>
          <c:h val="7.081265785020506E-2"/>
        </c:manualLayout>
      </c:layout>
      <c:overlay val="1"/>
      <c:spPr>
        <a:solidFill>
          <a:schemeClr val="bg1"/>
        </a:solidFill>
        <a:ln>
          <a:noFill/>
        </a:ln>
        <a:effectLst/>
      </c:spPr>
      <c:txPr>
        <a:bodyPr rot="0" spcFirstLastPara="1" vertOverflow="ellipsis" vert="horz" wrap="square" anchor="ctr" anchorCtr="1"/>
        <a:lstStyle/>
        <a:p>
          <a:pPr>
            <a:defRPr sz="800"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100">
          <a:solidFill>
            <a:schemeClr val="tx1"/>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279445719951328E-2"/>
          <c:y val="3.2441653019124661E-2"/>
          <c:w val="0.8683993683300123"/>
          <c:h val="0.90014899940777571"/>
        </c:manualLayout>
      </c:layout>
      <c:barChart>
        <c:barDir val="col"/>
        <c:grouping val="clustered"/>
        <c:varyColors val="0"/>
        <c:ser>
          <c:idx val="0"/>
          <c:order val="0"/>
          <c:tx>
            <c:strRef>
              <c:f>Sheet1!$B$1</c:f>
              <c:strCache>
                <c:ptCount val="1"/>
                <c:pt idx="0">
                  <c:v>住宅数</c:v>
                </c:pt>
              </c:strCache>
            </c:strRef>
          </c:tx>
          <c:spPr>
            <a:pattFill prst="pct40">
              <a:fgClr>
                <a:schemeClr val="accent1"/>
              </a:fgClr>
              <a:bgClr>
                <a:schemeClr val="bg1"/>
              </a:bgClr>
            </a:pattFill>
            <a:ln>
              <a:solidFill>
                <a:schemeClr val="accent1"/>
              </a:solidFill>
            </a:ln>
            <a:effectLst/>
          </c:spPr>
          <c:invertIfNegative val="0"/>
          <c:dLbls>
            <c:dLbl>
              <c:idx val="0"/>
              <c:layout>
                <c:manualLayout>
                  <c:x val="0"/>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851-410F-B348-F31850E3EE72}"/>
                </c:ext>
              </c:extLst>
            </c:dLbl>
            <c:dLbl>
              <c:idx val="1"/>
              <c:layout>
                <c:manualLayout>
                  <c:x val="2.6426344165106298E-4"/>
                  <c:y val="6.592350519861631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851-410F-B348-F31850E3EE72}"/>
                </c:ext>
              </c:extLst>
            </c:dLbl>
            <c:dLbl>
              <c:idx val="2"/>
              <c:layout>
                <c:manualLayout>
                  <c:x val="-3.8026449404615279E-4"/>
                  <c:y val="8.491448487329800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851-410F-B348-F31850E3EE72}"/>
                </c:ext>
              </c:extLst>
            </c:dLbl>
            <c:dLbl>
              <c:idx val="3"/>
              <c:layout>
                <c:manualLayout>
                  <c:x val="3.7036480583974454E-5"/>
                  <c:y val="8.491448487329748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851-410F-B348-F31850E3EE72}"/>
                </c:ext>
              </c:extLst>
            </c:dLbl>
            <c:dLbl>
              <c:idx val="4"/>
              <c:layout>
                <c:manualLayout>
                  <c:x val="-6.0749145511324141E-4"/>
                  <c:y val="6.126546652708894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851-410F-B348-F31850E3EE72}"/>
                </c:ext>
              </c:extLst>
            </c:dLbl>
            <c:dLbl>
              <c:idx val="5"/>
              <c:layout>
                <c:manualLayout>
                  <c:x val="-7.9756546867633437E-4"/>
                  <c:y val="1.085635032195070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851-410F-B348-F31850E3EE72}"/>
                </c:ext>
              </c:extLst>
            </c:dLbl>
            <c:dLbl>
              <c:idx val="6"/>
              <c:layout>
                <c:manualLayout>
                  <c:x val="-3.8026449404620705E-4"/>
                  <c:y val="1.132193131643973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851-410F-B348-F31850E3EE72}"/>
                </c:ext>
              </c:extLst>
            </c:dLbl>
            <c:dLbl>
              <c:idx val="7"/>
              <c:layout>
                <c:manualLayout>
                  <c:x val="0"/>
                  <c:y val="8.491448487329774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851-410F-B348-F31850E3EE72}"/>
                </c:ext>
              </c:extLst>
            </c:dLbl>
            <c:dLbl>
              <c:idx val="8"/>
              <c:layout>
                <c:manualLayout>
                  <c:x val="0"/>
                  <c:y val="8.491448487329800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851-410F-B348-F31850E3EE72}"/>
                </c:ext>
              </c:extLst>
            </c:dLbl>
            <c:dLbl>
              <c:idx val="9"/>
              <c:layout>
                <c:manualLayout>
                  <c:x val="-1.4791298849575788E-3"/>
                  <c:y val="8.49144848732978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851-410F-B348-F31850E3EE72}"/>
                </c:ext>
              </c:extLst>
            </c:dLbl>
            <c:dLbl>
              <c:idx val="10"/>
              <c:layout>
                <c:manualLayout>
                  <c:x val="0"/>
                  <c:y val="5.660965658219854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851-410F-B348-F31850E3EE72}"/>
                </c:ext>
              </c:extLst>
            </c:dLbl>
            <c:dLbl>
              <c:idx val="11"/>
              <c:layout>
                <c:manualLayout>
                  <c:x val="0"/>
                  <c:y val="9.888426881052606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851-410F-B348-F31850E3EE72}"/>
                </c:ext>
              </c:extLst>
            </c:dLbl>
            <c:dLbl>
              <c:idx val="12"/>
              <c:layout>
                <c:manualLayout>
                  <c:x val="0"/>
                  <c:y val="4.528772526575893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2851-410F-B348-F31850E3EE72}"/>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effectLst>
                      <a:glow rad="63500">
                        <a:schemeClr val="bg1"/>
                      </a:glow>
                    </a:effectLst>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S38</c:v>
                </c:pt>
                <c:pt idx="1">
                  <c:v>S43</c:v>
                </c:pt>
                <c:pt idx="2">
                  <c:v>S48</c:v>
                </c:pt>
                <c:pt idx="3">
                  <c:v>S53</c:v>
                </c:pt>
                <c:pt idx="4">
                  <c:v>S58</c:v>
                </c:pt>
                <c:pt idx="5">
                  <c:v>S63</c:v>
                </c:pt>
                <c:pt idx="6">
                  <c:v>H5</c:v>
                </c:pt>
                <c:pt idx="7">
                  <c:v>H10</c:v>
                </c:pt>
                <c:pt idx="8">
                  <c:v>H15</c:v>
                </c:pt>
                <c:pt idx="9">
                  <c:v>H20</c:v>
                </c:pt>
                <c:pt idx="10">
                  <c:v>H25</c:v>
                </c:pt>
                <c:pt idx="11">
                  <c:v>H30</c:v>
                </c:pt>
                <c:pt idx="12">
                  <c:v>R5</c:v>
                </c:pt>
              </c:strCache>
            </c:strRef>
          </c:cat>
          <c:val>
            <c:numRef>
              <c:f>Sheet1!$B$2:$B$14</c:f>
              <c:numCache>
                <c:formatCode>General</c:formatCode>
                <c:ptCount val="13"/>
                <c:pt idx="0">
                  <c:v>140</c:v>
                </c:pt>
                <c:pt idx="1">
                  <c:v>197</c:v>
                </c:pt>
                <c:pt idx="2">
                  <c:v>254</c:v>
                </c:pt>
                <c:pt idx="3">
                  <c:v>285</c:v>
                </c:pt>
                <c:pt idx="4">
                  <c:v>305</c:v>
                </c:pt>
                <c:pt idx="5">
                  <c:v>330</c:v>
                </c:pt>
                <c:pt idx="6">
                  <c:v>350</c:v>
                </c:pt>
                <c:pt idx="7">
                  <c:v>385</c:v>
                </c:pt>
                <c:pt idx="8">
                  <c:v>413</c:v>
                </c:pt>
                <c:pt idx="9">
                  <c:v>435</c:v>
                </c:pt>
                <c:pt idx="10">
                  <c:v>459</c:v>
                </c:pt>
                <c:pt idx="11">
                  <c:v>468</c:v>
                </c:pt>
                <c:pt idx="12">
                  <c:v>493</c:v>
                </c:pt>
              </c:numCache>
            </c:numRef>
          </c:val>
          <c:extLst>
            <c:ext xmlns:c16="http://schemas.microsoft.com/office/drawing/2014/chart" uri="{C3380CC4-5D6E-409C-BE32-E72D297353CC}">
              <c16:uniqueId val="{0000000D-2851-410F-B348-F31850E3EE72}"/>
            </c:ext>
          </c:extLst>
        </c:ser>
        <c:ser>
          <c:idx val="1"/>
          <c:order val="1"/>
          <c:tx>
            <c:strRef>
              <c:f>Sheet1!$C$1</c:f>
              <c:strCache>
                <c:ptCount val="1"/>
                <c:pt idx="0">
                  <c:v>世帯数</c:v>
                </c:pt>
              </c:strCache>
            </c:strRef>
          </c:tx>
          <c:spPr>
            <a:pattFill prst="pct10">
              <a:fgClr>
                <a:schemeClr val="accent1"/>
              </a:fgClr>
              <a:bgClr>
                <a:schemeClr val="bg1"/>
              </a:bgClr>
            </a:pattFill>
            <a:ln>
              <a:solidFill>
                <a:schemeClr val="accent1"/>
              </a:solidFill>
            </a:ln>
            <a:effectLst/>
          </c:spPr>
          <c:invertIfNegative val="0"/>
          <c:dLbls>
            <c:dLbl>
              <c:idx val="0"/>
              <c:layout>
                <c:manualLayout>
                  <c:x val="-3.7036480583974454E-5"/>
                  <c:y val="5.327704164175135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2851-410F-B348-F31850E3EE72}"/>
                </c:ext>
              </c:extLst>
            </c:dLbl>
            <c:dLbl>
              <c:idx val="1"/>
              <c:layout>
                <c:manualLayout>
                  <c:x val="-3.7036480584001572E-5"/>
                  <c:y val="5.14142719184677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2851-410F-B348-F31850E3EE72}"/>
                </c:ext>
              </c:extLst>
            </c:dLbl>
            <c:dLbl>
              <c:idx val="2"/>
              <c:layout>
                <c:manualLayout>
                  <c:x val="1.9007401356301159E-4"/>
                  <c:y val="5.141427191846783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2851-410F-B348-F31850E3EE72}"/>
                </c:ext>
              </c:extLst>
            </c:dLbl>
            <c:dLbl>
              <c:idx val="3"/>
              <c:layout>
                <c:manualLayout>
                  <c:x val="-8.71638429844229E-4"/>
                  <c:y val="5.094869092397880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2851-410F-B348-F31850E3EE72}"/>
                </c:ext>
              </c:extLst>
            </c:dLbl>
            <c:dLbl>
              <c:idx val="4"/>
              <c:layout>
                <c:manualLayout>
                  <c:x val="-4.5433745521415595E-4"/>
                  <c:y val="5.094869092397869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2851-410F-B348-F31850E3EE72}"/>
                </c:ext>
              </c:extLst>
            </c:dLbl>
            <c:dLbl>
              <c:idx val="5"/>
              <c:layout>
                <c:manualLayout>
                  <c:x val="3.8026449404615279E-4"/>
                  <c:y val="5.094869092397875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2851-410F-B348-F31850E3EE72}"/>
                </c:ext>
              </c:extLst>
            </c:dLbl>
            <c:dLbl>
              <c:idx val="6"/>
              <c:layout>
                <c:manualLayout>
                  <c:x val="-3.7036480583974454E-5"/>
                  <c:y val="5.048310992948977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2851-410F-B348-F31850E3EE72}"/>
                </c:ext>
              </c:extLst>
            </c:dLbl>
            <c:dLbl>
              <c:idx val="7"/>
              <c:layout>
                <c:manualLayout>
                  <c:x val="-4.5433745521410173E-4"/>
                  <c:y val="5.048310992948977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2851-410F-B348-F31850E3EE72}"/>
                </c:ext>
              </c:extLst>
            </c:dLbl>
            <c:dLbl>
              <c:idx val="8"/>
              <c:layout>
                <c:manualLayout>
                  <c:x val="-3.7036480583974454E-5"/>
                  <c:y val="5.188007578562051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2851-410F-B348-F31850E3EE72}"/>
                </c:ext>
              </c:extLst>
            </c:dLbl>
            <c:dLbl>
              <c:idx val="9"/>
              <c:layout>
                <c:manualLayout>
                  <c:x val="-6.8156441628119025E-4"/>
                  <c:y val="5.141427191846783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2851-410F-B348-F31850E3EE72}"/>
                </c:ext>
              </c:extLst>
            </c:dLbl>
            <c:dLbl>
              <c:idx val="10"/>
              <c:layout>
                <c:manualLayout>
                  <c:x val="6.0749145511324141E-4"/>
                  <c:y val="5.001730606233701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2851-410F-B348-F31850E3EE72}"/>
                </c:ext>
              </c:extLst>
            </c:dLbl>
            <c:dLbl>
              <c:idx val="11"/>
              <c:layout>
                <c:manualLayout>
                  <c:x val="-4.5433745521410173E-4"/>
                  <c:y val="5.141427191846783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2851-410F-B348-F31850E3EE72}"/>
                </c:ext>
              </c:extLst>
            </c:dLbl>
            <c:dLbl>
              <c:idx val="12"/>
              <c:layout>
                <c:manualLayout>
                  <c:x val="5.6893328592718985E-3"/>
                  <c:y val="9.214554739896820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2851-410F-B348-F31850E3EE72}"/>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effectLst>
                      <a:glow rad="63500">
                        <a:schemeClr val="bg1"/>
                      </a:glow>
                    </a:effectLst>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S38</c:v>
                </c:pt>
                <c:pt idx="1">
                  <c:v>S43</c:v>
                </c:pt>
                <c:pt idx="2">
                  <c:v>S48</c:v>
                </c:pt>
                <c:pt idx="3">
                  <c:v>S53</c:v>
                </c:pt>
                <c:pt idx="4">
                  <c:v>S58</c:v>
                </c:pt>
                <c:pt idx="5">
                  <c:v>S63</c:v>
                </c:pt>
                <c:pt idx="6">
                  <c:v>H5</c:v>
                </c:pt>
                <c:pt idx="7">
                  <c:v>H10</c:v>
                </c:pt>
                <c:pt idx="8">
                  <c:v>H15</c:v>
                </c:pt>
                <c:pt idx="9">
                  <c:v>H20</c:v>
                </c:pt>
                <c:pt idx="10">
                  <c:v>H25</c:v>
                </c:pt>
                <c:pt idx="11">
                  <c:v>H30</c:v>
                </c:pt>
                <c:pt idx="12">
                  <c:v>R5</c:v>
                </c:pt>
              </c:strCache>
            </c:strRef>
          </c:cat>
          <c:val>
            <c:numRef>
              <c:f>Sheet1!$C$2:$C$14</c:f>
              <c:numCache>
                <c:formatCode>General</c:formatCode>
                <c:ptCount val="13"/>
                <c:pt idx="0">
                  <c:v>144</c:v>
                </c:pt>
                <c:pt idx="1">
                  <c:v>192</c:v>
                </c:pt>
                <c:pt idx="2">
                  <c:v>237</c:v>
                </c:pt>
                <c:pt idx="3">
                  <c:v>256</c:v>
                </c:pt>
                <c:pt idx="4">
                  <c:v>268</c:v>
                </c:pt>
                <c:pt idx="5">
                  <c:v>288</c:v>
                </c:pt>
                <c:pt idx="6">
                  <c:v>309</c:v>
                </c:pt>
                <c:pt idx="7">
                  <c:v>332</c:v>
                </c:pt>
                <c:pt idx="8">
                  <c:v>351</c:v>
                </c:pt>
                <c:pt idx="9">
                  <c:v>371</c:v>
                </c:pt>
                <c:pt idx="10">
                  <c:v>391</c:v>
                </c:pt>
                <c:pt idx="11">
                  <c:v>397</c:v>
                </c:pt>
              </c:numCache>
            </c:numRef>
          </c:val>
          <c:extLst>
            <c:ext xmlns:c16="http://schemas.microsoft.com/office/drawing/2014/chart" uri="{C3380CC4-5D6E-409C-BE32-E72D297353CC}">
              <c16:uniqueId val="{0000001B-2851-410F-B348-F31850E3EE72}"/>
            </c:ext>
          </c:extLst>
        </c:ser>
        <c:dLbls>
          <c:showLegendKey val="0"/>
          <c:showVal val="0"/>
          <c:showCatName val="0"/>
          <c:showSerName val="0"/>
          <c:showPercent val="0"/>
          <c:showBubbleSize val="0"/>
        </c:dLbls>
        <c:gapWidth val="120"/>
        <c:axId val="757814175"/>
        <c:axId val="757813343"/>
      </c:barChart>
      <c:lineChart>
        <c:grouping val="standard"/>
        <c:varyColors val="0"/>
        <c:ser>
          <c:idx val="2"/>
          <c:order val="2"/>
          <c:tx>
            <c:strRef>
              <c:f>Sheet1!$D$1</c:f>
              <c:strCache>
                <c:ptCount val="1"/>
                <c:pt idx="0">
                  <c:v>空家数</c:v>
                </c:pt>
              </c:strCache>
            </c:strRef>
          </c:tx>
          <c:spPr>
            <a:ln w="19050" cap="rnd">
              <a:solidFill>
                <a:schemeClr val="accent1"/>
              </a:solidFill>
              <a:round/>
            </a:ln>
            <a:effectLst/>
          </c:spPr>
          <c:marker>
            <c:symbol val="circle"/>
            <c:size val="5"/>
            <c:spPr>
              <a:solidFill>
                <a:schemeClr val="accent1"/>
              </a:solidFill>
              <a:ln w="25400">
                <a:solidFill>
                  <a:schemeClr val="accent1"/>
                </a:solidFill>
              </a:ln>
              <a:effectLst/>
            </c:spPr>
          </c:marker>
          <c:dLbls>
            <c:dLbl>
              <c:idx val="0"/>
              <c:layout>
                <c:manualLayout>
                  <c:x val="-4.7817989277929573E-3"/>
                  <c:y val="1.300381544811932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2851-410F-B348-F31850E3EE72}"/>
                </c:ext>
              </c:extLst>
            </c:dLbl>
            <c:dLbl>
              <c:idx val="1"/>
              <c:layout>
                <c:manualLayout>
                  <c:x val="-2.6585361547470931E-2"/>
                  <c:y val="3.884298310952622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2851-410F-B348-F31850E3EE72}"/>
                </c:ext>
              </c:extLst>
            </c:dLbl>
            <c:dLbl>
              <c:idx val="8"/>
              <c:layout>
                <c:manualLayout>
                  <c:x val="-2.6585361547470904E-2"/>
                  <c:y val="4.448934988857621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2851-410F-B348-F31850E3EE72}"/>
                </c:ext>
              </c:extLst>
            </c:dLbl>
            <c:dLbl>
              <c:idx val="12"/>
              <c:layout>
                <c:manualLayout>
                  <c:x val="-2.5350830993514449E-2"/>
                  <c:y val="3.817987929154765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2851-410F-B348-F31850E3EE72}"/>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effectLst>
                      <a:glow rad="63500">
                        <a:schemeClr val="bg1"/>
                      </a:glow>
                    </a:effectLst>
                    <a:latin typeface="+mn-lt"/>
                    <a:ea typeface="+mn-ea"/>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3"/>
                <c:pt idx="0">
                  <c:v>S38</c:v>
                </c:pt>
                <c:pt idx="1">
                  <c:v>S43</c:v>
                </c:pt>
                <c:pt idx="2">
                  <c:v>S48</c:v>
                </c:pt>
                <c:pt idx="3">
                  <c:v>S53</c:v>
                </c:pt>
                <c:pt idx="4">
                  <c:v>S58</c:v>
                </c:pt>
                <c:pt idx="5">
                  <c:v>S63</c:v>
                </c:pt>
                <c:pt idx="6">
                  <c:v>H5</c:v>
                </c:pt>
                <c:pt idx="7">
                  <c:v>H10</c:v>
                </c:pt>
                <c:pt idx="8">
                  <c:v>H15</c:v>
                </c:pt>
                <c:pt idx="9">
                  <c:v>H20</c:v>
                </c:pt>
                <c:pt idx="10">
                  <c:v>H25</c:v>
                </c:pt>
                <c:pt idx="11">
                  <c:v>H30</c:v>
                </c:pt>
                <c:pt idx="12">
                  <c:v>R5</c:v>
                </c:pt>
              </c:strCache>
            </c:strRef>
          </c:cat>
          <c:val>
            <c:numRef>
              <c:f>Sheet1!$D$2:$D$14</c:f>
              <c:numCache>
                <c:formatCode>General</c:formatCode>
                <c:ptCount val="13"/>
                <c:pt idx="0">
                  <c:v>4.0999999999999996</c:v>
                </c:pt>
                <c:pt idx="1">
                  <c:v>10.4</c:v>
                </c:pt>
                <c:pt idx="2">
                  <c:v>16.600000000000001</c:v>
                </c:pt>
                <c:pt idx="3">
                  <c:v>27.9</c:v>
                </c:pt>
                <c:pt idx="4">
                  <c:v>32.799999999999997</c:v>
                </c:pt>
                <c:pt idx="5">
                  <c:v>36.4</c:v>
                </c:pt>
                <c:pt idx="6">
                  <c:v>36.9</c:v>
                </c:pt>
                <c:pt idx="7">
                  <c:v>50.1</c:v>
                </c:pt>
                <c:pt idx="8">
                  <c:v>60.3</c:v>
                </c:pt>
                <c:pt idx="9">
                  <c:v>62.5</c:v>
                </c:pt>
                <c:pt idx="10">
                  <c:v>67.900000000000006</c:v>
                </c:pt>
                <c:pt idx="11">
                  <c:v>70.900000000000006</c:v>
                </c:pt>
                <c:pt idx="12">
                  <c:v>70.3</c:v>
                </c:pt>
              </c:numCache>
            </c:numRef>
          </c:val>
          <c:smooth val="0"/>
          <c:extLst>
            <c:ext xmlns:c16="http://schemas.microsoft.com/office/drawing/2014/chart" uri="{C3380CC4-5D6E-409C-BE32-E72D297353CC}">
              <c16:uniqueId val="{00000020-2851-410F-B348-F31850E3EE72}"/>
            </c:ext>
          </c:extLst>
        </c:ser>
        <c:dLbls>
          <c:showLegendKey val="0"/>
          <c:showVal val="0"/>
          <c:showCatName val="0"/>
          <c:showSerName val="0"/>
          <c:showPercent val="0"/>
          <c:showBubbleSize val="0"/>
        </c:dLbls>
        <c:marker val="1"/>
        <c:smooth val="0"/>
        <c:axId val="757799615"/>
        <c:axId val="757804191"/>
      </c:lineChart>
      <c:catAx>
        <c:axId val="7578141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757813343"/>
        <c:crosses val="autoZero"/>
        <c:auto val="1"/>
        <c:lblAlgn val="ctr"/>
        <c:lblOffset val="100"/>
        <c:noMultiLvlLbl val="0"/>
      </c:catAx>
      <c:valAx>
        <c:axId val="757813343"/>
        <c:scaling>
          <c:orientation val="minMax"/>
          <c:max val="50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vert="eaVert" wrap="square" anchor="ctr" anchorCtr="1"/>
              <a:lstStyle/>
              <a:p>
                <a:pPr>
                  <a:defRPr sz="8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r>
                  <a:rPr lang="ja-JP" altLang="en-US" sz="800" dirty="0">
                    <a:latin typeface="メイリオ" panose="020B0604030504040204" pitchFamily="50" charset="-128"/>
                    <a:ea typeface="メイリオ" panose="020B0604030504040204" pitchFamily="50" charset="-128"/>
                  </a:rPr>
                  <a:t>住宅数・世帯数（万戸・万世帯）</a:t>
                </a:r>
              </a:p>
            </c:rich>
          </c:tx>
          <c:layout>
            <c:manualLayout>
              <c:xMode val="edge"/>
              <c:yMode val="edge"/>
              <c:x val="4.4663899179711837E-3"/>
              <c:y val="0.12458760199488864"/>
            </c:manualLayout>
          </c:layout>
          <c:overlay val="0"/>
          <c:spPr>
            <a:noFill/>
            <a:ln>
              <a:noFill/>
            </a:ln>
            <a:effectLst/>
          </c:spPr>
          <c:txPr>
            <a:bodyPr rot="0" spcFirstLastPara="1" vertOverflow="ellipsis" vert="eaVert" wrap="square" anchor="ctr" anchorCtr="1"/>
            <a:lstStyle/>
            <a:p>
              <a:pPr>
                <a:defRPr sz="8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757814175"/>
        <c:crosses val="autoZero"/>
        <c:crossBetween val="between"/>
        <c:majorUnit val="100"/>
      </c:valAx>
      <c:valAx>
        <c:axId val="757804191"/>
        <c:scaling>
          <c:orientation val="minMax"/>
          <c:max val="100"/>
        </c:scaling>
        <c:delete val="0"/>
        <c:axPos val="r"/>
        <c:title>
          <c:tx>
            <c:rich>
              <a:bodyPr rot="0" spcFirstLastPara="1" vertOverflow="ellipsis" vert="eaVert" wrap="square" anchor="ctr" anchorCtr="1"/>
              <a:lstStyle/>
              <a:p>
                <a:pPr>
                  <a:defRPr sz="8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r>
                  <a:rPr lang="ja-JP" altLang="en-US" sz="800" dirty="0">
                    <a:latin typeface="メイリオ" panose="020B0604030504040204" pitchFamily="50" charset="-128"/>
                    <a:ea typeface="メイリオ" panose="020B0604030504040204" pitchFamily="50" charset="-128"/>
                  </a:rPr>
                  <a:t>空家数（万戸）</a:t>
                </a:r>
              </a:p>
            </c:rich>
          </c:tx>
          <c:layout>
            <c:manualLayout>
              <c:xMode val="edge"/>
              <c:yMode val="edge"/>
              <c:x val="0.97027263391919694"/>
              <c:y val="0.12603694292699116"/>
            </c:manualLayout>
          </c:layout>
          <c:overlay val="0"/>
          <c:spPr>
            <a:noFill/>
            <a:ln>
              <a:noFill/>
            </a:ln>
            <a:effectLst/>
          </c:spPr>
          <c:txPr>
            <a:bodyPr rot="0" spcFirstLastPara="1" vertOverflow="ellipsis" vert="eaVert" wrap="square" anchor="ctr" anchorCtr="1"/>
            <a:lstStyle/>
            <a:p>
              <a:pPr>
                <a:defRPr sz="8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757799615"/>
        <c:crosses val="max"/>
        <c:crossBetween val="between"/>
        <c:majorUnit val="20"/>
      </c:valAx>
      <c:catAx>
        <c:axId val="757799615"/>
        <c:scaling>
          <c:orientation val="minMax"/>
        </c:scaling>
        <c:delete val="1"/>
        <c:axPos val="b"/>
        <c:numFmt formatCode="General" sourceLinked="1"/>
        <c:majorTickMark val="out"/>
        <c:minorTickMark val="none"/>
        <c:tickLblPos val="nextTo"/>
        <c:crossAx val="757804191"/>
        <c:crosses val="autoZero"/>
        <c:auto val="1"/>
        <c:lblAlgn val="ctr"/>
        <c:lblOffset val="100"/>
        <c:noMultiLvlLbl val="0"/>
      </c:catAx>
      <c:spPr>
        <a:noFill/>
        <a:ln>
          <a:solidFill>
            <a:schemeClr val="tx1"/>
          </a:solidFill>
        </a:ln>
        <a:effectLst/>
      </c:spPr>
    </c:plotArea>
    <c:legend>
      <c:legendPos val="b"/>
      <c:layout>
        <c:manualLayout>
          <c:xMode val="edge"/>
          <c:yMode val="edge"/>
          <c:x val="0.11808860547052111"/>
          <c:y val="6.243376503025385E-2"/>
          <c:w val="0.28754284963573223"/>
          <c:h val="5.283842031177597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3653028623386236E-2"/>
          <c:y val="2.0313059160579294E-2"/>
          <c:w val="0.89304279931546282"/>
          <c:h val="0.92568120290414713"/>
        </c:manualLayout>
      </c:layout>
      <c:barChart>
        <c:barDir val="col"/>
        <c:grouping val="stacked"/>
        <c:varyColors val="0"/>
        <c:ser>
          <c:idx val="0"/>
          <c:order val="0"/>
          <c:tx>
            <c:strRef>
              <c:f>グラフ!$A$5</c:f>
              <c:strCache>
                <c:ptCount val="1"/>
                <c:pt idx="0">
                  <c:v>持家</c:v>
                </c:pt>
              </c:strCache>
            </c:strRef>
          </c:tx>
          <c:spPr>
            <a:pattFill prst="pct10">
              <a:fgClr>
                <a:sysClr val="windowText" lastClr="000000">
                  <a:lumMod val="65000"/>
                  <a:lumOff val="35000"/>
                </a:sysClr>
              </a:fgClr>
              <a:bgClr>
                <a:schemeClr val="bg1"/>
              </a:bgClr>
            </a:pattFill>
            <a:ln w="6350">
              <a:solidFill>
                <a:sysClr val="windowText" lastClr="000000"/>
              </a:solidFill>
            </a:ln>
            <a:effectLst/>
          </c:spPr>
          <c:invertIfNegative val="0"/>
          <c:dLbls>
            <c:spPr>
              <a:noFill/>
              <a:ln w="6350">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effectLst>
                      <a:glow rad="63500">
                        <a:schemeClr val="bg1"/>
                      </a:glow>
                    </a:effectLst>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グラフ!$O$4:$X$4</c:f>
              <c:strCache>
                <c:ptCount val="10"/>
                <c:pt idx="0">
                  <c:v>H26</c:v>
                </c:pt>
                <c:pt idx="1">
                  <c:v>H27</c:v>
                </c:pt>
                <c:pt idx="2">
                  <c:v>H28</c:v>
                </c:pt>
                <c:pt idx="3">
                  <c:v>H29</c:v>
                </c:pt>
                <c:pt idx="4">
                  <c:v>H30</c:v>
                </c:pt>
                <c:pt idx="5">
                  <c:v>R1</c:v>
                </c:pt>
                <c:pt idx="6">
                  <c:v>R2</c:v>
                </c:pt>
                <c:pt idx="7">
                  <c:v>R3</c:v>
                </c:pt>
                <c:pt idx="8">
                  <c:v>R4</c:v>
                </c:pt>
                <c:pt idx="9">
                  <c:v>R5</c:v>
                </c:pt>
              </c:strCache>
            </c:strRef>
          </c:cat>
          <c:val>
            <c:numRef>
              <c:f>グラフ!$O$5:$X$5</c:f>
              <c:numCache>
                <c:formatCode>#,##0_);[Red]\(#,##0\)</c:formatCode>
                <c:ptCount val="10"/>
                <c:pt idx="0">
                  <c:v>9664</c:v>
                </c:pt>
                <c:pt idx="1">
                  <c:v>10343</c:v>
                </c:pt>
                <c:pt idx="2">
                  <c:v>11406</c:v>
                </c:pt>
                <c:pt idx="3">
                  <c:v>10760</c:v>
                </c:pt>
                <c:pt idx="4">
                  <c:v>11280</c:v>
                </c:pt>
                <c:pt idx="5" formatCode="###,###,##0;&quot;-&quot;##,###,##0">
                  <c:v>11977</c:v>
                </c:pt>
                <c:pt idx="6">
                  <c:v>10894</c:v>
                </c:pt>
                <c:pt idx="7">
                  <c:v>11253</c:v>
                </c:pt>
                <c:pt idx="8" formatCode="#,##0">
                  <c:v>10106</c:v>
                </c:pt>
                <c:pt idx="9" formatCode="#,##0">
                  <c:v>9425</c:v>
                </c:pt>
              </c:numCache>
            </c:numRef>
          </c:val>
          <c:extLst>
            <c:ext xmlns:c16="http://schemas.microsoft.com/office/drawing/2014/chart" uri="{C3380CC4-5D6E-409C-BE32-E72D297353CC}">
              <c16:uniqueId val="{00000000-6436-4948-8B88-6CB4F1068C91}"/>
            </c:ext>
          </c:extLst>
        </c:ser>
        <c:ser>
          <c:idx val="1"/>
          <c:order val="1"/>
          <c:tx>
            <c:strRef>
              <c:f>グラフ!$A$6</c:f>
              <c:strCache>
                <c:ptCount val="1"/>
                <c:pt idx="0">
                  <c:v>分譲住宅</c:v>
                </c:pt>
              </c:strCache>
            </c:strRef>
          </c:tx>
          <c:spPr>
            <a:solidFill>
              <a:schemeClr val="accent1">
                <a:lumMod val="60000"/>
                <a:lumOff val="40000"/>
              </a:schemeClr>
            </a:solidFill>
            <a:ln w="6350">
              <a:solidFill>
                <a:sysClr val="windowText" lastClr="000000"/>
              </a:solidFill>
            </a:ln>
            <a:effectLst/>
          </c:spPr>
          <c:invertIfNegative val="0"/>
          <c:dLbls>
            <c:spPr>
              <a:noFill/>
              <a:ln w="6350">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effectLst>
                      <a:glow rad="63500">
                        <a:schemeClr val="bg1"/>
                      </a:glow>
                    </a:effectLst>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グラフ!$O$4:$X$4</c:f>
              <c:strCache>
                <c:ptCount val="10"/>
                <c:pt idx="0">
                  <c:v>H26</c:v>
                </c:pt>
                <c:pt idx="1">
                  <c:v>H27</c:v>
                </c:pt>
                <c:pt idx="2">
                  <c:v>H28</c:v>
                </c:pt>
                <c:pt idx="3">
                  <c:v>H29</c:v>
                </c:pt>
                <c:pt idx="4">
                  <c:v>H30</c:v>
                </c:pt>
                <c:pt idx="5">
                  <c:v>R1</c:v>
                </c:pt>
                <c:pt idx="6">
                  <c:v>R2</c:v>
                </c:pt>
                <c:pt idx="7">
                  <c:v>R3</c:v>
                </c:pt>
                <c:pt idx="8">
                  <c:v>R4</c:v>
                </c:pt>
                <c:pt idx="9">
                  <c:v>R5</c:v>
                </c:pt>
              </c:strCache>
            </c:strRef>
          </c:cat>
          <c:val>
            <c:numRef>
              <c:f>グラフ!$O$6:$X$6</c:f>
              <c:numCache>
                <c:formatCode>#,##0_);[Red]\(#,##0\)</c:formatCode>
                <c:ptCount val="10"/>
                <c:pt idx="0">
                  <c:v>25000</c:v>
                </c:pt>
                <c:pt idx="1">
                  <c:v>25967</c:v>
                </c:pt>
                <c:pt idx="2">
                  <c:v>25318</c:v>
                </c:pt>
                <c:pt idx="3">
                  <c:v>23493</c:v>
                </c:pt>
                <c:pt idx="4">
                  <c:v>31781</c:v>
                </c:pt>
                <c:pt idx="5" formatCode="###,###,##0;&quot;-&quot;##,###,##0">
                  <c:v>26352</c:v>
                </c:pt>
                <c:pt idx="6">
                  <c:v>24300</c:v>
                </c:pt>
                <c:pt idx="7">
                  <c:v>24661</c:v>
                </c:pt>
                <c:pt idx="8" formatCode="#,##0">
                  <c:v>37826</c:v>
                </c:pt>
                <c:pt idx="9" formatCode="#,##0">
                  <c:v>34816</c:v>
                </c:pt>
              </c:numCache>
            </c:numRef>
          </c:val>
          <c:extLst>
            <c:ext xmlns:c16="http://schemas.microsoft.com/office/drawing/2014/chart" uri="{C3380CC4-5D6E-409C-BE32-E72D297353CC}">
              <c16:uniqueId val="{00000001-6436-4948-8B88-6CB4F1068C91}"/>
            </c:ext>
          </c:extLst>
        </c:ser>
        <c:ser>
          <c:idx val="2"/>
          <c:order val="2"/>
          <c:tx>
            <c:strRef>
              <c:f>グラフ!$A$7</c:f>
              <c:strCache>
                <c:ptCount val="1"/>
                <c:pt idx="0">
                  <c:v>給与住宅</c:v>
                </c:pt>
              </c:strCache>
            </c:strRef>
          </c:tx>
          <c:spPr>
            <a:solidFill>
              <a:schemeClr val="accent3"/>
            </a:solidFill>
            <a:ln w="6350">
              <a:solidFill>
                <a:sysClr val="windowText" lastClr="000000"/>
              </a:solidFill>
            </a:ln>
            <a:effectLst/>
          </c:spPr>
          <c:invertIfNegative val="0"/>
          <c:dLbls>
            <c:dLbl>
              <c:idx val="0"/>
              <c:layout>
                <c:manualLayout>
                  <c:x val="0"/>
                  <c:y val="2.267223028916242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436-4948-8B88-6CB4F1068C91}"/>
                </c:ext>
              </c:extLst>
            </c:dLbl>
            <c:dLbl>
              <c:idx val="1"/>
              <c:layout>
                <c:manualLayout>
                  <c:x val="0"/>
                  <c:y val="2.267223028916242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436-4948-8B88-6CB4F1068C91}"/>
                </c:ext>
              </c:extLst>
            </c:dLbl>
            <c:dLbl>
              <c:idx val="2"/>
              <c:layout>
                <c:manualLayout>
                  <c:x val="0"/>
                  <c:y val="1.417014393072651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436-4948-8B88-6CB4F1068C91}"/>
                </c:ext>
              </c:extLst>
            </c:dLbl>
            <c:dLbl>
              <c:idx val="3"/>
              <c:layout>
                <c:manualLayout>
                  <c:x val="-6.287078720009873E-17"/>
                  <c:y val="1.133611514458121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436-4948-8B88-6CB4F1068C91}"/>
                </c:ext>
              </c:extLst>
            </c:dLbl>
            <c:dLbl>
              <c:idx val="4"/>
              <c:layout>
                <c:manualLayout>
                  <c:x val="0"/>
                  <c:y val="1.983820150301712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436-4948-8B88-6CB4F1068C91}"/>
                </c:ext>
              </c:extLst>
            </c:dLbl>
            <c:dLbl>
              <c:idx val="5"/>
              <c:layout>
                <c:manualLayout>
                  <c:x val="0"/>
                  <c:y val="1.70041727168718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436-4948-8B88-6CB4F1068C91}"/>
                </c:ext>
              </c:extLst>
            </c:dLbl>
            <c:dLbl>
              <c:idx val="6"/>
              <c:layout>
                <c:manualLayout>
                  <c:x val="0"/>
                  <c:y val="1.700417271687171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436-4948-8B88-6CB4F1068C91}"/>
                </c:ext>
              </c:extLst>
            </c:dLbl>
            <c:dLbl>
              <c:idx val="7"/>
              <c:layout>
                <c:manualLayout>
                  <c:x val="-1.2574157440019746E-16"/>
                  <c:y val="1.70041727168718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436-4948-8B88-6CB4F1068C91}"/>
                </c:ext>
              </c:extLst>
            </c:dLbl>
            <c:dLbl>
              <c:idx val="8"/>
              <c:layout>
                <c:manualLayout>
                  <c:x val="0"/>
                  <c:y val="1.700417271687171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436-4948-8B88-6CB4F1068C91}"/>
                </c:ext>
              </c:extLst>
            </c:dLbl>
            <c:dLbl>
              <c:idx val="9"/>
              <c:layout>
                <c:manualLayout>
                  <c:x val="-1.2574157440019746E-16"/>
                  <c:y val="1.417014393072651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436-4948-8B88-6CB4F1068C91}"/>
                </c:ext>
              </c:extLst>
            </c:dLbl>
            <c:spPr>
              <a:noFill/>
              <a:ln w="6350">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effectLst>
                      <a:glow rad="63500">
                        <a:schemeClr val="bg1"/>
                      </a:glow>
                    </a:effectLst>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グラフ!$O$4:$X$4</c:f>
              <c:strCache>
                <c:ptCount val="10"/>
                <c:pt idx="0">
                  <c:v>H26</c:v>
                </c:pt>
                <c:pt idx="1">
                  <c:v>H27</c:v>
                </c:pt>
                <c:pt idx="2">
                  <c:v>H28</c:v>
                </c:pt>
                <c:pt idx="3">
                  <c:v>H29</c:v>
                </c:pt>
                <c:pt idx="4">
                  <c:v>H30</c:v>
                </c:pt>
                <c:pt idx="5">
                  <c:v>R1</c:v>
                </c:pt>
                <c:pt idx="6">
                  <c:v>R2</c:v>
                </c:pt>
                <c:pt idx="7">
                  <c:v>R3</c:v>
                </c:pt>
                <c:pt idx="8">
                  <c:v>R4</c:v>
                </c:pt>
                <c:pt idx="9">
                  <c:v>R5</c:v>
                </c:pt>
              </c:strCache>
            </c:strRef>
          </c:cat>
          <c:val>
            <c:numRef>
              <c:f>グラフ!$O$7:$X$7</c:f>
              <c:numCache>
                <c:formatCode>#,##0_);[Red]\(#,##0\)</c:formatCode>
                <c:ptCount val="10"/>
                <c:pt idx="0">
                  <c:v>319</c:v>
                </c:pt>
                <c:pt idx="1">
                  <c:v>549</c:v>
                </c:pt>
                <c:pt idx="2">
                  <c:v>340</c:v>
                </c:pt>
                <c:pt idx="3">
                  <c:v>257</c:v>
                </c:pt>
                <c:pt idx="4">
                  <c:v>508</c:v>
                </c:pt>
                <c:pt idx="5" formatCode="###,###,##0;&quot;-&quot;##,###,##0">
                  <c:v>313</c:v>
                </c:pt>
                <c:pt idx="6">
                  <c:v>138</c:v>
                </c:pt>
                <c:pt idx="7">
                  <c:v>409</c:v>
                </c:pt>
                <c:pt idx="8" formatCode="#,##0">
                  <c:v>314</c:v>
                </c:pt>
                <c:pt idx="9" formatCode="#,##0">
                  <c:v>215</c:v>
                </c:pt>
              </c:numCache>
            </c:numRef>
          </c:val>
          <c:extLst>
            <c:ext xmlns:c16="http://schemas.microsoft.com/office/drawing/2014/chart" uri="{C3380CC4-5D6E-409C-BE32-E72D297353CC}">
              <c16:uniqueId val="{0000000C-6436-4948-8B88-6CB4F1068C91}"/>
            </c:ext>
          </c:extLst>
        </c:ser>
        <c:ser>
          <c:idx val="3"/>
          <c:order val="3"/>
          <c:tx>
            <c:strRef>
              <c:f>グラフ!$A$8</c:f>
              <c:strCache>
                <c:ptCount val="1"/>
                <c:pt idx="0">
                  <c:v>貸家</c:v>
                </c:pt>
              </c:strCache>
            </c:strRef>
          </c:tx>
          <c:spPr>
            <a:pattFill prst="ltUpDiag">
              <a:fgClr>
                <a:sysClr val="windowText" lastClr="000000">
                  <a:lumMod val="65000"/>
                  <a:lumOff val="35000"/>
                </a:sysClr>
              </a:fgClr>
              <a:bgClr>
                <a:schemeClr val="bg1"/>
              </a:bgClr>
            </a:pattFill>
            <a:ln w="6350">
              <a:solidFill>
                <a:sysClr val="windowText" lastClr="000000"/>
              </a:solidFill>
            </a:ln>
            <a:effectLst/>
          </c:spPr>
          <c:invertIfNegative val="0"/>
          <c:dLbls>
            <c:spPr>
              <a:noFill/>
              <a:ln w="6350">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effectLst>
                      <a:glow rad="101600">
                        <a:schemeClr val="bg1"/>
                      </a:glow>
                    </a:effectLst>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グラフ!$O$4:$X$4</c:f>
              <c:strCache>
                <c:ptCount val="10"/>
                <c:pt idx="0">
                  <c:v>H26</c:v>
                </c:pt>
                <c:pt idx="1">
                  <c:v>H27</c:v>
                </c:pt>
                <c:pt idx="2">
                  <c:v>H28</c:v>
                </c:pt>
                <c:pt idx="3">
                  <c:v>H29</c:v>
                </c:pt>
                <c:pt idx="4">
                  <c:v>H30</c:v>
                </c:pt>
                <c:pt idx="5">
                  <c:v>R1</c:v>
                </c:pt>
                <c:pt idx="6">
                  <c:v>R2</c:v>
                </c:pt>
                <c:pt idx="7">
                  <c:v>R3</c:v>
                </c:pt>
                <c:pt idx="8">
                  <c:v>R4</c:v>
                </c:pt>
                <c:pt idx="9">
                  <c:v>R5</c:v>
                </c:pt>
              </c:strCache>
            </c:strRef>
          </c:cat>
          <c:val>
            <c:numRef>
              <c:f>グラフ!$O$8:$X$8</c:f>
              <c:numCache>
                <c:formatCode>#,##0_);[Red]\(#,##0\)</c:formatCode>
                <c:ptCount val="10"/>
                <c:pt idx="0">
                  <c:v>28747</c:v>
                </c:pt>
                <c:pt idx="1">
                  <c:v>30037</c:v>
                </c:pt>
                <c:pt idx="2">
                  <c:v>32990</c:v>
                </c:pt>
                <c:pt idx="3">
                  <c:v>33138</c:v>
                </c:pt>
                <c:pt idx="4">
                  <c:v>34371</c:v>
                </c:pt>
                <c:pt idx="5" formatCode="###,###,##0;&quot;-&quot;##,###,##0">
                  <c:v>30328</c:v>
                </c:pt>
                <c:pt idx="6">
                  <c:v>28187</c:v>
                </c:pt>
                <c:pt idx="7">
                  <c:v>32334</c:v>
                </c:pt>
                <c:pt idx="8" formatCode="#,##0">
                  <c:v>25530</c:v>
                </c:pt>
                <c:pt idx="9" formatCode="#,##0">
                  <c:v>21471</c:v>
                </c:pt>
              </c:numCache>
            </c:numRef>
          </c:val>
          <c:extLst>
            <c:ext xmlns:c16="http://schemas.microsoft.com/office/drawing/2014/chart" uri="{C3380CC4-5D6E-409C-BE32-E72D297353CC}">
              <c16:uniqueId val="{0000000D-6436-4948-8B88-6CB4F1068C91}"/>
            </c:ext>
          </c:extLst>
        </c:ser>
        <c:ser>
          <c:idx val="4"/>
          <c:order val="4"/>
          <c:tx>
            <c:strRef>
              <c:f>グラフ!$A$9</c:f>
              <c:strCache>
                <c:ptCount val="1"/>
              </c:strCache>
            </c:strRef>
          </c:tx>
          <c:spPr>
            <a:noFill/>
            <a:ln>
              <a:noFill/>
            </a:ln>
            <a:effectLst/>
          </c:spPr>
          <c:invertIfNegative val="0"/>
          <c:dLbls>
            <c:dLbl>
              <c:idx val="0"/>
              <c:layout>
                <c:manualLayout>
                  <c:x val="1.1575234160933834E-3"/>
                  <c:y val="0.20755353283340378"/>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6436-4948-8B88-6CB4F1068C91}"/>
                </c:ext>
              </c:extLst>
            </c:dLbl>
            <c:dLbl>
              <c:idx val="1"/>
              <c:layout>
                <c:manualLayout>
                  <c:x val="1.1575234160933834E-3"/>
                  <c:y val="0.18004541015723721"/>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6436-4948-8B88-6CB4F1068C91}"/>
                </c:ext>
              </c:extLst>
            </c:dLbl>
            <c:dLbl>
              <c:idx val="2"/>
              <c:layout>
                <c:manualLayout>
                  <c:x val="-3.1238433157044712E-4"/>
                  <c:y val="0.1397876680893565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6436-4948-8B88-6CB4F1068C91}"/>
                </c:ext>
              </c:extLst>
            </c:dLbl>
            <c:dLbl>
              <c:idx val="3"/>
              <c:layout>
                <c:manualLayout>
                  <c:x val="-3.1238433157044712E-4"/>
                  <c:y val="0.1665465029528733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6436-4948-8B88-6CB4F1068C91}"/>
                </c:ext>
              </c:extLst>
            </c:dLbl>
            <c:dLbl>
              <c:idx val="4"/>
              <c:layout>
                <c:manualLayout>
                  <c:x val="-3.1238433157044712E-4"/>
                  <c:y val="6.235324088208116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6436-4948-8B88-6CB4F1068C91}"/>
                </c:ext>
              </c:extLst>
            </c:dLbl>
            <c:dLbl>
              <c:idx val="5"/>
              <c:layout>
                <c:manualLayout>
                  <c:x val="-3.1238433157044712E-4"/>
                  <c:y val="0.1569790316678224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6436-4948-8B88-6CB4F1068C91}"/>
                </c:ext>
              </c:extLst>
            </c:dLbl>
            <c:dLbl>
              <c:idx val="6"/>
              <c:layout>
                <c:manualLayout>
                  <c:x val="1.1575234160933834E-3"/>
                  <c:y val="0.2150354931126580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6436-4948-8B88-6CB4F1068C91}"/>
                </c:ext>
              </c:extLst>
            </c:dLbl>
            <c:dLbl>
              <c:idx val="7"/>
              <c:layout>
                <c:manualLayout>
                  <c:x val="1.1575234160933834E-3"/>
                  <c:y val="0.1604602074795340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6436-4948-8B88-6CB4F1068C91}"/>
                </c:ext>
              </c:extLst>
            </c:dLbl>
            <c:dLbl>
              <c:idx val="8"/>
              <c:layout>
                <c:manualLayout>
                  <c:x val="1.1575234160933834E-3"/>
                  <c:y val="0.10352828430074221"/>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6436-4948-8B88-6CB4F1068C91}"/>
                </c:ext>
              </c:extLst>
            </c:dLbl>
            <c:dLbl>
              <c:idx val="9"/>
              <c:layout>
                <c:manualLayout>
                  <c:x val="-1.7822920792342776E-3"/>
                  <c:y val="0.18825462037229859"/>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6436-4948-8B88-6CB4F1068C91}"/>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effectLst>
                      <a:glow rad="63500">
                        <a:schemeClr val="bg1"/>
                      </a:glow>
                    </a:effectLst>
                    <a:latin typeface="メイリオ" panose="020B0604030504040204" pitchFamily="50" charset="-128"/>
                    <a:ea typeface="メイリオ" panose="020B0604030504040204"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グラフ!$O$4:$X$4</c:f>
              <c:strCache>
                <c:ptCount val="10"/>
                <c:pt idx="0">
                  <c:v>H26</c:v>
                </c:pt>
                <c:pt idx="1">
                  <c:v>H27</c:v>
                </c:pt>
                <c:pt idx="2">
                  <c:v>H28</c:v>
                </c:pt>
                <c:pt idx="3">
                  <c:v>H29</c:v>
                </c:pt>
                <c:pt idx="4">
                  <c:v>H30</c:v>
                </c:pt>
                <c:pt idx="5">
                  <c:v>R1</c:v>
                </c:pt>
                <c:pt idx="6">
                  <c:v>R2</c:v>
                </c:pt>
                <c:pt idx="7">
                  <c:v>R3</c:v>
                </c:pt>
                <c:pt idx="8">
                  <c:v>R4</c:v>
                </c:pt>
                <c:pt idx="9">
                  <c:v>R5</c:v>
                </c:pt>
              </c:strCache>
            </c:strRef>
          </c:cat>
          <c:val>
            <c:numRef>
              <c:f>グラフ!$O$9:$X$9</c:f>
              <c:numCache>
                <c:formatCode>#,##0_);[Red]\(#,##0\)</c:formatCode>
                <c:ptCount val="10"/>
                <c:pt idx="0">
                  <c:v>63730</c:v>
                </c:pt>
                <c:pt idx="1">
                  <c:v>66896</c:v>
                </c:pt>
                <c:pt idx="2">
                  <c:v>70054</c:v>
                </c:pt>
                <c:pt idx="3">
                  <c:v>67648</c:v>
                </c:pt>
                <c:pt idx="4">
                  <c:v>77940</c:v>
                </c:pt>
                <c:pt idx="5">
                  <c:v>68970</c:v>
                </c:pt>
                <c:pt idx="6">
                  <c:v>63519</c:v>
                </c:pt>
                <c:pt idx="7">
                  <c:v>68657</c:v>
                </c:pt>
                <c:pt idx="8" formatCode="#,##0">
                  <c:v>73776</c:v>
                </c:pt>
                <c:pt idx="9" formatCode="#,##0">
                  <c:v>65927</c:v>
                </c:pt>
              </c:numCache>
            </c:numRef>
          </c:val>
          <c:extLst>
            <c:ext xmlns:c16="http://schemas.microsoft.com/office/drawing/2014/chart" uri="{C3380CC4-5D6E-409C-BE32-E72D297353CC}">
              <c16:uniqueId val="{00000018-6436-4948-8B88-6CB4F1068C91}"/>
            </c:ext>
          </c:extLst>
        </c:ser>
        <c:dLbls>
          <c:showLegendKey val="0"/>
          <c:showVal val="0"/>
          <c:showCatName val="0"/>
          <c:showSerName val="0"/>
          <c:showPercent val="0"/>
          <c:showBubbleSize val="0"/>
        </c:dLbls>
        <c:gapWidth val="100"/>
        <c:overlap val="100"/>
        <c:serLines>
          <c:spPr>
            <a:ln w="3175" cap="flat" cmpd="sng" algn="ctr">
              <a:solidFill>
                <a:sysClr val="windowText" lastClr="000000"/>
              </a:solidFill>
              <a:round/>
            </a:ln>
            <a:effectLst/>
          </c:spPr>
        </c:serLines>
        <c:axId val="1195802384"/>
        <c:axId val="1"/>
      </c:barChart>
      <c:catAx>
        <c:axId val="1195802384"/>
        <c:scaling>
          <c:orientation val="minMax"/>
        </c:scaling>
        <c:delete val="0"/>
        <c:axPos val="b"/>
        <c:title>
          <c:tx>
            <c:rich>
              <a:bodyPr/>
              <a:lstStyle/>
              <a:p>
                <a:pPr>
                  <a:defRPr sz="700" b="0">
                    <a:latin typeface="メイリオ" panose="020B0604030504040204" pitchFamily="50" charset="-128"/>
                    <a:ea typeface="メイリオ" panose="020B0604030504040204" pitchFamily="50" charset="-128"/>
                  </a:defRPr>
                </a:pPr>
                <a:r>
                  <a:rPr lang="en-US" altLang="ja-JP" sz="700" b="0" dirty="0">
                    <a:latin typeface="メイリオ" panose="020B0604030504040204" pitchFamily="50" charset="-128"/>
                    <a:ea typeface="メイリオ" panose="020B0604030504040204" pitchFamily="50" charset="-128"/>
                  </a:rPr>
                  <a:t>(</a:t>
                </a:r>
                <a:r>
                  <a:rPr lang="ja-JP" altLang="en-US" sz="700" b="0" dirty="0">
                    <a:latin typeface="メイリオ" panose="020B0604030504040204" pitchFamily="50" charset="-128"/>
                    <a:ea typeface="メイリオ" panose="020B0604030504040204" pitchFamily="50" charset="-128"/>
                  </a:rPr>
                  <a:t>年度</a:t>
                </a:r>
                <a:r>
                  <a:rPr lang="en-US" altLang="ja-JP" sz="700" b="0" dirty="0">
                    <a:latin typeface="メイリオ" panose="020B0604030504040204" pitchFamily="50" charset="-128"/>
                    <a:ea typeface="メイリオ" panose="020B0604030504040204" pitchFamily="50" charset="-128"/>
                  </a:rPr>
                  <a:t>)</a:t>
                </a:r>
                <a:endParaRPr lang="ja-JP" altLang="en-US" sz="700" b="0" dirty="0">
                  <a:latin typeface="メイリオ" panose="020B0604030504040204" pitchFamily="50" charset="-128"/>
                  <a:ea typeface="メイリオ" panose="020B0604030504040204" pitchFamily="50" charset="-128"/>
                </a:endParaRPr>
              </a:p>
            </c:rich>
          </c:tx>
          <c:layout>
            <c:manualLayout>
              <c:xMode val="edge"/>
              <c:yMode val="edge"/>
              <c:x val="0.95265218811393249"/>
              <c:y val="0.94596858490546964"/>
            </c:manualLayout>
          </c:layout>
          <c:overlay val="0"/>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1"/>
        <c:crosses val="autoZero"/>
        <c:auto val="1"/>
        <c:lblAlgn val="ctr"/>
        <c:lblOffset val="100"/>
        <c:noMultiLvlLbl val="0"/>
      </c:catAx>
      <c:valAx>
        <c:axId val="1"/>
        <c:scaling>
          <c:orientation val="minMax"/>
          <c:max val="85000"/>
          <c:min val="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vert="eaVert" wrap="square" anchor="ctr" anchorCtr="1"/>
              <a:lstStyle/>
              <a:p>
                <a:pPr>
                  <a:defRPr sz="8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r>
                  <a:rPr lang="ja-JP" altLang="en-US" sz="800" b="0">
                    <a:latin typeface="メイリオ" panose="020B0604030504040204" pitchFamily="50" charset="-128"/>
                    <a:ea typeface="メイリオ" panose="020B0604030504040204" pitchFamily="50" charset="-128"/>
                  </a:rPr>
                  <a:t>着工新設戸数（戸・件）</a:t>
                </a:r>
              </a:p>
            </c:rich>
          </c:tx>
          <c:layout>
            <c:manualLayout>
              <c:xMode val="edge"/>
              <c:yMode val="edge"/>
              <c:x val="1.3466438302416263E-3"/>
              <c:y val="0.33772447000838285"/>
            </c:manualLayout>
          </c:layout>
          <c:overlay val="0"/>
          <c:spPr>
            <a:noFill/>
            <a:ln>
              <a:noFill/>
            </a:ln>
            <a:effectLst/>
          </c:spPr>
        </c:title>
        <c:numFmt formatCode="#,##0_);[Red]\(#,##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195802384"/>
        <c:crosses val="autoZero"/>
        <c:crossBetween val="between"/>
      </c:valAx>
      <c:spPr>
        <a:noFill/>
        <a:ln w="12700">
          <a:solidFill>
            <a:schemeClr val="tx1"/>
          </a:solidFill>
        </a:ln>
      </c:spPr>
    </c:plotArea>
    <c:legend>
      <c:legendPos val="t"/>
      <c:legendEntry>
        <c:idx val="4"/>
        <c:delete val="1"/>
      </c:legendEntry>
      <c:layout>
        <c:manualLayout>
          <c:xMode val="edge"/>
          <c:yMode val="edge"/>
          <c:x val="0.52492037613897591"/>
          <c:y val="2.7490128446450997E-2"/>
          <c:w val="0.44549848275427839"/>
          <c:h val="4.7428662479584646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'まとめ（1920-2015）'!$A$85</c:f>
              <c:strCache>
                <c:ptCount val="1"/>
                <c:pt idx="0">
                  <c:v>大阪府</c:v>
                </c:pt>
              </c:strCache>
            </c:strRef>
          </c:tx>
          <c:spPr>
            <a:ln w="19050"/>
          </c:spPr>
          <c:marker>
            <c:spPr>
              <a:ln w="25400"/>
            </c:spPr>
          </c:marker>
          <c:cat>
            <c:strRef>
              <c:f>'まとめ（1920-2015）'!$B$84:$U$84</c:f>
              <c:strCache>
                <c:ptCount val="20"/>
                <c:pt idx="0">
                  <c:v>1920-1925</c:v>
                </c:pt>
                <c:pt idx="1">
                  <c:v>1925-1930</c:v>
                </c:pt>
                <c:pt idx="2">
                  <c:v>1930-1935</c:v>
                </c:pt>
                <c:pt idx="3">
                  <c:v>1935-1940</c:v>
                </c:pt>
                <c:pt idx="4">
                  <c:v>1940-1945</c:v>
                </c:pt>
                <c:pt idx="5">
                  <c:v>1945-1950</c:v>
                </c:pt>
                <c:pt idx="6">
                  <c:v>1950-1955</c:v>
                </c:pt>
                <c:pt idx="7">
                  <c:v>1955-1960</c:v>
                </c:pt>
                <c:pt idx="8">
                  <c:v>1960-1965</c:v>
                </c:pt>
                <c:pt idx="9">
                  <c:v>1965-1970</c:v>
                </c:pt>
                <c:pt idx="10">
                  <c:v>1970-1975</c:v>
                </c:pt>
                <c:pt idx="11">
                  <c:v>1975-1980</c:v>
                </c:pt>
                <c:pt idx="12">
                  <c:v>1980-1985</c:v>
                </c:pt>
                <c:pt idx="13">
                  <c:v>1985-1990</c:v>
                </c:pt>
                <c:pt idx="14">
                  <c:v>1990-1995</c:v>
                </c:pt>
                <c:pt idx="15">
                  <c:v>1995-2000</c:v>
                </c:pt>
                <c:pt idx="16">
                  <c:v>2000-2005</c:v>
                </c:pt>
                <c:pt idx="17">
                  <c:v>2005-2010</c:v>
                </c:pt>
                <c:pt idx="18">
                  <c:v>2010-2015</c:v>
                </c:pt>
                <c:pt idx="19">
                  <c:v>2015-2020</c:v>
                </c:pt>
              </c:strCache>
            </c:strRef>
          </c:cat>
          <c:val>
            <c:numRef>
              <c:f>'まとめ（1920-2015）'!$B$85:$U$85</c:f>
              <c:numCache>
                <c:formatCode>0.00%</c:formatCode>
                <c:ptCount val="20"/>
                <c:pt idx="0">
                  <c:v>3.6451536740773317E-2</c:v>
                </c:pt>
                <c:pt idx="1">
                  <c:v>3.1411321188873222E-2</c:v>
                </c:pt>
                <c:pt idx="2">
                  <c:v>4.2777026212021015E-2</c:v>
                </c:pt>
                <c:pt idx="3">
                  <c:v>2.3075258297662604E-2</c:v>
                </c:pt>
                <c:pt idx="4">
                  <c:v>-8.3122141905450614E-2</c:v>
                </c:pt>
                <c:pt idx="5">
                  <c:v>7.5409127876962107E-2</c:v>
                </c:pt>
                <c:pt idx="6">
                  <c:v>3.9473773588965859E-2</c:v>
                </c:pt>
                <c:pt idx="7">
                  <c:v>3.8387998375162505E-2</c:v>
                </c:pt>
                <c:pt idx="8">
                  <c:v>4.1870887412425568E-2</c:v>
                </c:pt>
                <c:pt idx="9">
                  <c:v>2.8939872369554177E-2</c:v>
                </c:pt>
                <c:pt idx="10">
                  <c:v>1.7280932434702276E-2</c:v>
                </c:pt>
                <c:pt idx="11">
                  <c:v>4.6991849787261031E-3</c:v>
                </c:pt>
                <c:pt idx="12">
                  <c:v>4.5943291548680432E-3</c:v>
                </c:pt>
                <c:pt idx="13">
                  <c:v>1.5325397333554836E-3</c:v>
                </c:pt>
                <c:pt idx="14">
                  <c:v>1.4368741210159784E-3</c:v>
                </c:pt>
                <c:pt idx="15">
                  <c:v>1.7762332578705116E-4</c:v>
                </c:pt>
                <c:pt idx="16">
                  <c:v>2.7450059800699164E-4</c:v>
                </c:pt>
                <c:pt idx="17">
                  <c:v>1.0905771763852468E-3</c:v>
                </c:pt>
                <c:pt idx="18">
                  <c:v>-5.8150677166846488E-4</c:v>
                </c:pt>
                <c:pt idx="19">
                  <c:v>-4.0364415554825747E-5</c:v>
                </c:pt>
              </c:numCache>
            </c:numRef>
          </c:val>
          <c:smooth val="0"/>
          <c:extLst>
            <c:ext xmlns:c16="http://schemas.microsoft.com/office/drawing/2014/chart" uri="{C3380CC4-5D6E-409C-BE32-E72D297353CC}">
              <c16:uniqueId val="{00000000-D9C5-42D7-96BC-E8282187A527}"/>
            </c:ext>
          </c:extLst>
        </c:ser>
        <c:ser>
          <c:idx val="1"/>
          <c:order val="1"/>
          <c:tx>
            <c:strRef>
              <c:f>'まとめ（1920-2015）'!$A$86</c:f>
              <c:strCache>
                <c:ptCount val="1"/>
                <c:pt idx="0">
                  <c:v>東京都</c:v>
                </c:pt>
              </c:strCache>
            </c:strRef>
          </c:tx>
          <c:spPr>
            <a:ln w="19050"/>
          </c:spPr>
          <c:marker>
            <c:spPr>
              <a:ln w="25400"/>
            </c:spPr>
          </c:marker>
          <c:cat>
            <c:strRef>
              <c:f>'まとめ（1920-2015）'!$B$84:$U$84</c:f>
              <c:strCache>
                <c:ptCount val="20"/>
                <c:pt idx="0">
                  <c:v>1920-1925</c:v>
                </c:pt>
                <c:pt idx="1">
                  <c:v>1925-1930</c:v>
                </c:pt>
                <c:pt idx="2">
                  <c:v>1930-1935</c:v>
                </c:pt>
                <c:pt idx="3">
                  <c:v>1935-1940</c:v>
                </c:pt>
                <c:pt idx="4">
                  <c:v>1940-1945</c:v>
                </c:pt>
                <c:pt idx="5">
                  <c:v>1945-1950</c:v>
                </c:pt>
                <c:pt idx="6">
                  <c:v>1950-1955</c:v>
                </c:pt>
                <c:pt idx="7">
                  <c:v>1955-1960</c:v>
                </c:pt>
                <c:pt idx="8">
                  <c:v>1960-1965</c:v>
                </c:pt>
                <c:pt idx="9">
                  <c:v>1965-1970</c:v>
                </c:pt>
                <c:pt idx="10">
                  <c:v>1970-1975</c:v>
                </c:pt>
                <c:pt idx="11">
                  <c:v>1975-1980</c:v>
                </c:pt>
                <c:pt idx="12">
                  <c:v>1980-1985</c:v>
                </c:pt>
                <c:pt idx="13">
                  <c:v>1985-1990</c:v>
                </c:pt>
                <c:pt idx="14">
                  <c:v>1990-1995</c:v>
                </c:pt>
                <c:pt idx="15">
                  <c:v>1995-2000</c:v>
                </c:pt>
                <c:pt idx="16">
                  <c:v>2000-2005</c:v>
                </c:pt>
                <c:pt idx="17">
                  <c:v>2005-2010</c:v>
                </c:pt>
                <c:pt idx="18">
                  <c:v>2010-2015</c:v>
                </c:pt>
                <c:pt idx="19">
                  <c:v>2015-2020</c:v>
                </c:pt>
              </c:strCache>
            </c:strRef>
          </c:cat>
          <c:val>
            <c:numRef>
              <c:f>'まとめ（1920-2015）'!$B$86:$U$86</c:f>
              <c:numCache>
                <c:formatCode>0.00%</c:formatCode>
                <c:ptCount val="20"/>
                <c:pt idx="0">
                  <c:v>4.2477701958248681E-2</c:v>
                </c:pt>
                <c:pt idx="1">
                  <c:v>4.1181910770311948E-2</c:v>
                </c:pt>
                <c:pt idx="2">
                  <c:v>3.5544397355509058E-2</c:v>
                </c:pt>
                <c:pt idx="3">
                  <c:v>3.0928242572629262E-2</c:v>
                </c:pt>
                <c:pt idx="4">
                  <c:v>-0.10514486053038144</c:v>
                </c:pt>
                <c:pt idx="5">
                  <c:v>0.1599190891567315</c:v>
                </c:pt>
                <c:pt idx="6">
                  <c:v>5.6060023894862608E-2</c:v>
                </c:pt>
                <c:pt idx="7">
                  <c:v>4.097799649723706E-2</c:v>
                </c:pt>
                <c:pt idx="8">
                  <c:v>2.4482987157316928E-2</c:v>
                </c:pt>
                <c:pt idx="9">
                  <c:v>9.914709799503995E-3</c:v>
                </c:pt>
                <c:pt idx="10">
                  <c:v>4.6543013275425794E-3</c:v>
                </c:pt>
                <c:pt idx="11">
                  <c:v>-9.4697810109928824E-4</c:v>
                </c:pt>
                <c:pt idx="12">
                  <c:v>3.6336184328817659E-3</c:v>
                </c:pt>
                <c:pt idx="13">
                  <c:v>4.4296552570074988E-4</c:v>
                </c:pt>
                <c:pt idx="14">
                  <c:v>-1.3826083164502605E-3</c:v>
                </c:pt>
                <c:pt idx="15">
                  <c:v>4.9346992701046113E-3</c:v>
                </c:pt>
                <c:pt idx="16">
                  <c:v>8.4962816541406614E-3</c:v>
                </c:pt>
                <c:pt idx="17">
                  <c:v>9.2677981912601022E-3</c:v>
                </c:pt>
                <c:pt idx="18">
                  <c:v>5.4088077652243403E-3</c:v>
                </c:pt>
                <c:pt idx="19">
                  <c:v>7.8773559183533941E-3</c:v>
                </c:pt>
              </c:numCache>
            </c:numRef>
          </c:val>
          <c:smooth val="0"/>
          <c:extLst>
            <c:ext xmlns:c16="http://schemas.microsoft.com/office/drawing/2014/chart" uri="{C3380CC4-5D6E-409C-BE32-E72D297353CC}">
              <c16:uniqueId val="{00000001-D9C5-42D7-96BC-E8282187A527}"/>
            </c:ext>
          </c:extLst>
        </c:ser>
        <c:ser>
          <c:idx val="2"/>
          <c:order val="2"/>
          <c:tx>
            <c:strRef>
              <c:f>'まとめ（1920-2015）'!$A$87</c:f>
              <c:strCache>
                <c:ptCount val="1"/>
                <c:pt idx="0">
                  <c:v>神奈川県</c:v>
                </c:pt>
              </c:strCache>
            </c:strRef>
          </c:tx>
          <c:spPr>
            <a:ln w="19050"/>
          </c:spPr>
          <c:marker>
            <c:spPr>
              <a:ln w="25400"/>
            </c:spPr>
          </c:marker>
          <c:cat>
            <c:strRef>
              <c:f>'まとめ（1920-2015）'!$B$84:$U$84</c:f>
              <c:strCache>
                <c:ptCount val="20"/>
                <c:pt idx="0">
                  <c:v>1920-1925</c:v>
                </c:pt>
                <c:pt idx="1">
                  <c:v>1925-1930</c:v>
                </c:pt>
                <c:pt idx="2">
                  <c:v>1930-1935</c:v>
                </c:pt>
                <c:pt idx="3">
                  <c:v>1935-1940</c:v>
                </c:pt>
                <c:pt idx="4">
                  <c:v>1940-1945</c:v>
                </c:pt>
                <c:pt idx="5">
                  <c:v>1945-1950</c:v>
                </c:pt>
                <c:pt idx="6">
                  <c:v>1950-1955</c:v>
                </c:pt>
                <c:pt idx="7">
                  <c:v>1955-1960</c:v>
                </c:pt>
                <c:pt idx="8">
                  <c:v>1960-1965</c:v>
                </c:pt>
                <c:pt idx="9">
                  <c:v>1965-1970</c:v>
                </c:pt>
                <c:pt idx="10">
                  <c:v>1970-1975</c:v>
                </c:pt>
                <c:pt idx="11">
                  <c:v>1975-1980</c:v>
                </c:pt>
                <c:pt idx="12">
                  <c:v>1980-1985</c:v>
                </c:pt>
                <c:pt idx="13">
                  <c:v>1985-1990</c:v>
                </c:pt>
                <c:pt idx="14">
                  <c:v>1990-1995</c:v>
                </c:pt>
                <c:pt idx="15">
                  <c:v>1995-2000</c:v>
                </c:pt>
                <c:pt idx="16">
                  <c:v>2000-2005</c:v>
                </c:pt>
                <c:pt idx="17">
                  <c:v>2005-2010</c:v>
                </c:pt>
                <c:pt idx="18">
                  <c:v>2010-2015</c:v>
                </c:pt>
                <c:pt idx="19">
                  <c:v>2015-2020</c:v>
                </c:pt>
              </c:strCache>
            </c:strRef>
          </c:cat>
          <c:val>
            <c:numRef>
              <c:f>'まとめ（1920-2015）'!$B$87:$U$87</c:f>
              <c:numCache>
                <c:formatCode>0.00%</c:formatCode>
                <c:ptCount val="20"/>
                <c:pt idx="0">
                  <c:v>1.4115566839707116E-2</c:v>
                </c:pt>
                <c:pt idx="1">
                  <c:v>2.8630031790128685E-2</c:v>
                </c:pt>
                <c:pt idx="2">
                  <c:v>2.7216372376985515E-2</c:v>
                </c:pt>
                <c:pt idx="3">
                  <c:v>3.7931309969266386E-2</c:v>
                </c:pt>
                <c:pt idx="4">
                  <c:v>-2.9539592521427849E-2</c:v>
                </c:pt>
                <c:pt idx="5">
                  <c:v>6.6678351495738516E-2</c:v>
                </c:pt>
                <c:pt idx="6">
                  <c:v>3.4717857910932542E-2</c:v>
                </c:pt>
                <c:pt idx="7">
                  <c:v>3.5874604426721454E-2</c:v>
                </c:pt>
                <c:pt idx="8">
                  <c:v>5.7363724654214597E-2</c:v>
                </c:pt>
                <c:pt idx="9">
                  <c:v>4.7012611654523855E-2</c:v>
                </c:pt>
                <c:pt idx="10">
                  <c:v>3.3825264100834626E-2</c:v>
                </c:pt>
                <c:pt idx="11">
                  <c:v>1.6462042581233273E-2</c:v>
                </c:pt>
                <c:pt idx="12">
                  <c:v>1.4662059157049875E-2</c:v>
                </c:pt>
                <c:pt idx="13">
                  <c:v>1.4758313201849199E-2</c:v>
                </c:pt>
                <c:pt idx="14">
                  <c:v>6.6540348712237282E-3</c:v>
                </c:pt>
                <c:pt idx="15">
                  <c:v>5.919887459222159E-3</c:v>
                </c:pt>
                <c:pt idx="16">
                  <c:v>7.1053927844773141E-3</c:v>
                </c:pt>
                <c:pt idx="17">
                  <c:v>5.8404405934439439E-3</c:v>
                </c:pt>
                <c:pt idx="18">
                  <c:v>1.721488747482823E-3</c:v>
                </c:pt>
                <c:pt idx="19">
                  <c:v>2.4352486145952745E-3</c:v>
                </c:pt>
              </c:numCache>
            </c:numRef>
          </c:val>
          <c:smooth val="0"/>
          <c:extLst>
            <c:ext xmlns:c16="http://schemas.microsoft.com/office/drawing/2014/chart" uri="{C3380CC4-5D6E-409C-BE32-E72D297353CC}">
              <c16:uniqueId val="{00000002-D9C5-42D7-96BC-E8282187A527}"/>
            </c:ext>
          </c:extLst>
        </c:ser>
        <c:ser>
          <c:idx val="3"/>
          <c:order val="3"/>
          <c:tx>
            <c:strRef>
              <c:f>'まとめ（1920-2015）'!$A$88</c:f>
              <c:strCache>
                <c:ptCount val="1"/>
                <c:pt idx="0">
                  <c:v>愛知県</c:v>
                </c:pt>
              </c:strCache>
            </c:strRef>
          </c:tx>
          <c:spPr>
            <a:ln w="19050"/>
          </c:spPr>
          <c:marker>
            <c:spPr>
              <a:ln w="15875"/>
            </c:spPr>
          </c:marker>
          <c:cat>
            <c:strRef>
              <c:f>'まとめ（1920-2015）'!$B$84:$U$84</c:f>
              <c:strCache>
                <c:ptCount val="20"/>
                <c:pt idx="0">
                  <c:v>1920-1925</c:v>
                </c:pt>
                <c:pt idx="1">
                  <c:v>1925-1930</c:v>
                </c:pt>
                <c:pt idx="2">
                  <c:v>1930-1935</c:v>
                </c:pt>
                <c:pt idx="3">
                  <c:v>1935-1940</c:v>
                </c:pt>
                <c:pt idx="4">
                  <c:v>1940-1945</c:v>
                </c:pt>
                <c:pt idx="5">
                  <c:v>1945-1950</c:v>
                </c:pt>
                <c:pt idx="6">
                  <c:v>1950-1955</c:v>
                </c:pt>
                <c:pt idx="7">
                  <c:v>1955-1960</c:v>
                </c:pt>
                <c:pt idx="8">
                  <c:v>1960-1965</c:v>
                </c:pt>
                <c:pt idx="9">
                  <c:v>1965-1970</c:v>
                </c:pt>
                <c:pt idx="10">
                  <c:v>1970-1975</c:v>
                </c:pt>
                <c:pt idx="11">
                  <c:v>1975-1980</c:v>
                </c:pt>
                <c:pt idx="12">
                  <c:v>1980-1985</c:v>
                </c:pt>
                <c:pt idx="13">
                  <c:v>1985-1990</c:v>
                </c:pt>
                <c:pt idx="14">
                  <c:v>1990-1995</c:v>
                </c:pt>
                <c:pt idx="15">
                  <c:v>1995-2000</c:v>
                </c:pt>
                <c:pt idx="16">
                  <c:v>2000-2005</c:v>
                </c:pt>
                <c:pt idx="17">
                  <c:v>2005-2010</c:v>
                </c:pt>
                <c:pt idx="18">
                  <c:v>2010-2015</c:v>
                </c:pt>
                <c:pt idx="19">
                  <c:v>2015-2020</c:v>
                </c:pt>
              </c:strCache>
            </c:strRef>
          </c:cat>
          <c:val>
            <c:numRef>
              <c:f>'まとめ（1920-2015）'!$B$88:$U$88</c:f>
              <c:numCache>
                <c:formatCode>0.00%</c:formatCode>
                <c:ptCount val="20"/>
                <c:pt idx="0">
                  <c:v>2.1986427162518984E-2</c:v>
                </c:pt>
                <c:pt idx="1">
                  <c:v>2.1376989981435605E-2</c:v>
                </c:pt>
                <c:pt idx="2">
                  <c:v>2.3002765819133891E-2</c:v>
                </c:pt>
                <c:pt idx="3">
                  <c:v>2.1231068141590755E-2</c:v>
                </c:pt>
                <c:pt idx="4">
                  <c:v>-1.9499891365859574E-2</c:v>
                </c:pt>
                <c:pt idx="5">
                  <c:v>3.7282139621694764E-2</c:v>
                </c:pt>
                <c:pt idx="6">
                  <c:v>2.2333845044439235E-2</c:v>
                </c:pt>
                <c:pt idx="7">
                  <c:v>2.3193407423148994E-2</c:v>
                </c:pt>
                <c:pt idx="8">
                  <c:v>2.8164332991862467E-2</c:v>
                </c:pt>
                <c:pt idx="9">
                  <c:v>2.4486454844724136E-2</c:v>
                </c:pt>
                <c:pt idx="10">
                  <c:v>1.9955058916709352E-2</c:v>
                </c:pt>
                <c:pt idx="11">
                  <c:v>1.0063831450262501E-2</c:v>
                </c:pt>
                <c:pt idx="12">
                  <c:v>7.5071548682195911E-3</c:v>
                </c:pt>
                <c:pt idx="13">
                  <c:v>7.294337006047244E-3</c:v>
                </c:pt>
                <c:pt idx="14">
                  <c:v>5.3129142470417093E-3</c:v>
                </c:pt>
                <c:pt idx="15">
                  <c:v>5.0948002543847589E-3</c:v>
                </c:pt>
                <c:pt idx="16">
                  <c:v>6.0029815569406387E-3</c:v>
                </c:pt>
                <c:pt idx="17">
                  <c:v>4.3010714151811022E-3</c:v>
                </c:pt>
                <c:pt idx="18">
                  <c:v>1.9541693592753954E-3</c:v>
                </c:pt>
                <c:pt idx="19">
                  <c:v>1.5845512732108817E-3</c:v>
                </c:pt>
              </c:numCache>
            </c:numRef>
          </c:val>
          <c:smooth val="0"/>
          <c:extLst>
            <c:ext xmlns:c16="http://schemas.microsoft.com/office/drawing/2014/chart" uri="{C3380CC4-5D6E-409C-BE32-E72D297353CC}">
              <c16:uniqueId val="{00000003-D9C5-42D7-96BC-E8282187A527}"/>
            </c:ext>
          </c:extLst>
        </c:ser>
        <c:dLbls>
          <c:showLegendKey val="0"/>
          <c:showVal val="0"/>
          <c:showCatName val="0"/>
          <c:showSerName val="0"/>
          <c:showPercent val="0"/>
          <c:showBubbleSize val="0"/>
        </c:dLbls>
        <c:marker val="1"/>
        <c:smooth val="0"/>
        <c:axId val="1687741888"/>
        <c:axId val="1"/>
      </c:lineChart>
      <c:catAx>
        <c:axId val="1687741888"/>
        <c:scaling>
          <c:orientation val="minMax"/>
        </c:scaling>
        <c:delete val="0"/>
        <c:axPos val="b"/>
        <c:title>
          <c:tx>
            <c:rich>
              <a:bodyPr/>
              <a:lstStyle/>
              <a:p>
                <a:pPr>
                  <a:defRPr sz="800" b="0">
                    <a:latin typeface="メイリオ" panose="020B0604030504040204" pitchFamily="50" charset="-128"/>
                    <a:ea typeface="メイリオ" panose="020B0604030504040204" pitchFamily="50" charset="-128"/>
                  </a:defRPr>
                </a:pPr>
                <a:r>
                  <a:rPr lang="ja-JP" altLang="en-US" sz="800" b="0">
                    <a:latin typeface="メイリオ" panose="020B0604030504040204" pitchFamily="50" charset="-128"/>
                    <a:ea typeface="メイリオ" panose="020B0604030504040204" pitchFamily="50" charset="-128"/>
                  </a:rPr>
                  <a:t>（上段：年、下段：千人）</a:t>
                </a:r>
              </a:p>
            </c:rich>
          </c:tx>
          <c:layout>
            <c:manualLayout>
              <c:xMode val="edge"/>
              <c:yMode val="edge"/>
              <c:x val="0.83681315551982938"/>
              <c:y val="0.65715651152574339"/>
            </c:manualLayout>
          </c:layout>
          <c:overlay val="0"/>
        </c:title>
        <c:numFmt formatCode="General" sourceLinked="1"/>
        <c:majorTickMark val="none"/>
        <c:minorTickMark val="none"/>
        <c:tickLblPos val="nextTo"/>
        <c:crossAx val="1"/>
        <c:crosses val="autoZero"/>
        <c:auto val="1"/>
        <c:lblAlgn val="ctr"/>
        <c:lblOffset val="100"/>
        <c:noMultiLvlLbl val="0"/>
      </c:catAx>
      <c:valAx>
        <c:axId val="1"/>
        <c:scaling>
          <c:orientation val="minMax"/>
        </c:scaling>
        <c:delete val="0"/>
        <c:axPos val="l"/>
        <c:majorGridlines/>
        <c:title>
          <c:tx>
            <c:rich>
              <a:bodyPr rot="0" vert="wordArtVertRtl"/>
              <a:lstStyle/>
              <a:p>
                <a:pPr>
                  <a:defRPr b="0">
                    <a:latin typeface="メイリオ" panose="020B0604030504040204" pitchFamily="50" charset="-128"/>
                    <a:ea typeface="メイリオ" panose="020B0604030504040204" pitchFamily="50" charset="-128"/>
                  </a:defRPr>
                </a:pPr>
                <a:r>
                  <a:rPr lang="ja-JP" altLang="en-US" b="0" dirty="0">
                    <a:latin typeface="メイリオ" panose="020B0604030504040204" pitchFamily="50" charset="-128"/>
                    <a:ea typeface="メイリオ" panose="020B0604030504040204" pitchFamily="50" charset="-128"/>
                  </a:rPr>
                  <a:t>人口（千人）</a:t>
                </a:r>
              </a:p>
            </c:rich>
          </c:tx>
          <c:overlay val="0"/>
        </c:title>
        <c:numFmt formatCode="0.00%" sourceLinked="1"/>
        <c:majorTickMark val="none"/>
        <c:minorTickMark val="none"/>
        <c:tickLblPos val="nextTo"/>
        <c:txPr>
          <a:bodyPr/>
          <a:lstStyle/>
          <a:p>
            <a:pPr>
              <a:defRPr>
                <a:latin typeface="メイリオ" panose="020B0604030504040204" pitchFamily="50" charset="-128"/>
                <a:ea typeface="メイリオ" panose="020B0604030504040204" pitchFamily="50" charset="-128"/>
              </a:defRPr>
            </a:pPr>
            <a:endParaRPr lang="ja-JP"/>
          </a:p>
        </c:txPr>
        <c:crossAx val="1687741888"/>
        <c:crosses val="autoZero"/>
        <c:crossBetween val="between"/>
      </c:valAx>
      <c:dTable>
        <c:showHorzBorder val="1"/>
        <c:showVertBorder val="1"/>
        <c:showOutline val="1"/>
        <c:showKeys val="1"/>
        <c:txPr>
          <a:bodyPr/>
          <a:lstStyle/>
          <a:p>
            <a:pPr rtl="0">
              <a:defRPr sz="650">
                <a:latin typeface="メイリオ" panose="020B0604030504040204" pitchFamily="50" charset="-128"/>
                <a:ea typeface="メイリオ" panose="020B0604030504040204" pitchFamily="50" charset="-128"/>
              </a:defRPr>
            </a:pPr>
            <a:endParaRPr lang="ja-JP"/>
          </a:p>
        </c:txPr>
      </c:dTable>
      <c:spPr>
        <a:noFill/>
        <a:ln w="25400">
          <a:noFill/>
        </a:ln>
      </c:spPr>
    </c:plotArea>
    <c:legend>
      <c:legendPos val="r"/>
      <c:layout>
        <c:manualLayout>
          <c:xMode val="edge"/>
          <c:yMode val="edge"/>
          <c:x val="0.36466396498306897"/>
          <c:y val="0.66377694410184485"/>
          <c:w val="0.44792884558127949"/>
          <c:h val="3.5040244980635724E-2"/>
        </c:manualLayout>
      </c:layout>
      <c:overlay val="1"/>
      <c:spPr>
        <a:solidFill>
          <a:schemeClr val="bg1"/>
        </a:solidFill>
        <a:ln>
          <a:noFill/>
        </a:ln>
      </c:spPr>
      <c:txPr>
        <a:bodyPr/>
        <a:lstStyle/>
        <a:p>
          <a:pPr>
            <a:defRPr sz="900">
              <a:latin typeface="メイリオ" panose="020B0604030504040204" pitchFamily="50" charset="-128"/>
              <a:ea typeface="メイリオ" panose="020B0604030504040204" pitchFamily="50" charset="-128"/>
            </a:defRPr>
          </a:pPr>
          <a:endParaRPr lang="ja-JP"/>
        </a:p>
      </c:txPr>
    </c:legend>
    <c:plotVisOnly val="1"/>
    <c:dispBlanksAs val="gap"/>
    <c:showDLblsOverMax val="0"/>
  </c:chart>
  <c:spPr>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r>
              <a:rPr lang="ja-JP" sz="1200"/>
              <a:t>総人口の推移</a:t>
            </a:r>
          </a:p>
        </c:rich>
      </c:tx>
      <c:layout>
        <c:manualLayout>
          <c:xMode val="edge"/>
          <c:yMode val="edge"/>
          <c:x val="8.0597173347324871E-2"/>
          <c:y val="8.1683932244968442E-3"/>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6.5799794348503901E-2"/>
          <c:y val="9.4437350594086727E-2"/>
          <c:w val="0.91581821855145362"/>
          <c:h val="0.75599715097603215"/>
        </c:manualLayout>
      </c:layout>
      <c:lineChart>
        <c:grouping val="standard"/>
        <c:varyColors val="0"/>
        <c:ser>
          <c:idx val="1"/>
          <c:order val="0"/>
          <c:tx>
            <c:strRef>
              <c:f>p3上グラフ!$B$3</c:f>
              <c:strCache>
                <c:ptCount val="1"/>
                <c:pt idx="0">
                  <c:v>実績値</c:v>
                </c:pt>
              </c:strCache>
            </c:strRef>
          </c:tx>
          <c:spPr>
            <a:ln w="19050" cap="rnd">
              <a:solidFill>
                <a:schemeClr val="accent1"/>
              </a:solidFill>
              <a:round/>
            </a:ln>
            <a:effectLst/>
          </c:spPr>
          <c:marker>
            <c:symbol val="circle"/>
            <c:size val="5"/>
            <c:spPr>
              <a:solidFill>
                <a:schemeClr val="accent1"/>
              </a:solidFill>
              <a:ln w="25400">
                <a:solidFill>
                  <a:schemeClr val="accent1"/>
                </a:solidFill>
              </a:ln>
              <a:effectLst/>
            </c:spPr>
          </c:marker>
          <c:dLbls>
            <c:dLbl>
              <c:idx val="0"/>
              <c:layout>
                <c:manualLayout>
                  <c:x val="-3.1070021017462285E-2"/>
                  <c:y val="-3.04183135868308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9E8-4E86-A79E-C94180216099}"/>
                </c:ext>
              </c:extLst>
            </c:dLbl>
            <c:dLbl>
              <c:idx val="1"/>
              <c:layout>
                <c:manualLayout>
                  <c:x val="-3.0604802354438243E-2"/>
                  <c:y val="-3.35454688897070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9E8-4E86-A79E-C94180216099}"/>
                </c:ext>
              </c:extLst>
            </c:dLbl>
            <c:dLbl>
              <c:idx val="2"/>
              <c:layout>
                <c:manualLayout>
                  <c:x val="-3.084265851297685E-2"/>
                  <c:y val="-3.7023129159889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9E8-4E86-A79E-C94180216099}"/>
                </c:ext>
              </c:extLst>
            </c:dLbl>
            <c:dLbl>
              <c:idx val="3"/>
              <c:layout>
                <c:manualLayout>
                  <c:x val="-3.0460303531958905E-2"/>
                  <c:y val="-3.65019366094102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9E8-4E86-A79E-C94180216099}"/>
                </c:ext>
              </c:extLst>
            </c:dLbl>
            <c:dLbl>
              <c:idx val="4"/>
              <c:layout>
                <c:manualLayout>
                  <c:x val="-2.9587159144706887E-2"/>
                  <c:y val="-3.93867552389675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9E8-4E86-A79E-C94180216099}"/>
                </c:ext>
              </c:extLst>
            </c:dLbl>
            <c:dLbl>
              <c:idx val="5"/>
              <c:layout>
                <c:manualLayout>
                  <c:x val="-3.2291747706020883E-2"/>
                  <c:y val="-2.71851732032402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9E8-4E86-A79E-C94180216099}"/>
                </c:ext>
              </c:extLst>
            </c:dLbl>
            <c:dLbl>
              <c:idx val="6"/>
              <c:layout>
                <c:manualLayout>
                  <c:x val="-2.9897264714485276E-2"/>
                  <c:y val="-3.24340148597434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9E8-4E86-A79E-C94180216099}"/>
                </c:ext>
              </c:extLst>
            </c:dLbl>
            <c:dLbl>
              <c:idx val="7"/>
              <c:delete val="1"/>
              <c:extLst>
                <c:ext xmlns:c15="http://schemas.microsoft.com/office/drawing/2012/chart" uri="{CE6537A1-D6FC-4f65-9D91-7224C49458BB}"/>
                <c:ext xmlns:c16="http://schemas.microsoft.com/office/drawing/2014/chart" uri="{C3380CC4-5D6E-409C-BE32-E72D297353CC}">
                  <c16:uniqueId val="{00000007-49E8-4E86-A79E-C94180216099}"/>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ysClr val="windowText" lastClr="000000"/>
                    </a:solidFill>
                    <a:effectLst>
                      <a:glow rad="63500">
                        <a:schemeClr val="bg1"/>
                      </a:glow>
                    </a:effectLst>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p3上グラフ!$C$3:$J$3</c:f>
              <c:numCache>
                <c:formatCode>#,##0_);[Red]\(#,##0\)</c:formatCode>
                <c:ptCount val="8"/>
                <c:pt idx="0">
                  <c:v>8668</c:v>
                </c:pt>
                <c:pt idx="1">
                  <c:v>8735</c:v>
                </c:pt>
                <c:pt idx="2">
                  <c:v>8797</c:v>
                </c:pt>
                <c:pt idx="3">
                  <c:v>8805</c:v>
                </c:pt>
                <c:pt idx="4">
                  <c:v>8817</c:v>
                </c:pt>
                <c:pt idx="5">
                  <c:v>8865</c:v>
                </c:pt>
                <c:pt idx="6">
                  <c:v>8839</c:v>
                </c:pt>
                <c:pt idx="7">
                  <c:v>8838</c:v>
                </c:pt>
              </c:numCache>
            </c:numRef>
          </c:val>
          <c:smooth val="0"/>
          <c:extLst>
            <c:ext xmlns:c16="http://schemas.microsoft.com/office/drawing/2014/chart" uri="{C3380CC4-5D6E-409C-BE32-E72D297353CC}">
              <c16:uniqueId val="{00000008-49E8-4E86-A79E-C94180216099}"/>
            </c:ext>
          </c:extLst>
        </c:ser>
        <c:ser>
          <c:idx val="0"/>
          <c:order val="1"/>
          <c:tx>
            <c:strRef>
              <c:f>p3上グラフ!$B$4</c:f>
              <c:strCache>
                <c:ptCount val="1"/>
                <c:pt idx="0">
                  <c:v>国立社会保障・人口問題研究所『地域別将来推計』</c:v>
                </c:pt>
              </c:strCache>
            </c:strRef>
          </c:tx>
          <c:spPr>
            <a:ln w="22225" cap="sq">
              <a:solidFill>
                <a:schemeClr val="accent1"/>
              </a:solidFill>
              <a:prstDash val="sysDot"/>
              <a:miter lim="800000"/>
            </a:ln>
            <a:effectLst/>
          </c:spPr>
          <c:marker>
            <c:symbol val="square"/>
            <c:size val="7"/>
            <c:spPr>
              <a:solidFill>
                <a:schemeClr val="accent1"/>
              </a:solidFill>
              <a:ln w="25400">
                <a:solidFill>
                  <a:schemeClr val="accent1"/>
                </a:solidFill>
              </a:ln>
              <a:effectLst/>
            </c:spPr>
          </c:marker>
          <c:dPt>
            <c:idx val="8"/>
            <c:marker>
              <c:symbol val="square"/>
              <c:size val="7"/>
              <c:spPr>
                <a:solidFill>
                  <a:schemeClr val="accent1"/>
                </a:solidFill>
                <a:ln w="25400">
                  <a:solidFill>
                    <a:schemeClr val="accent1"/>
                  </a:solidFill>
                </a:ln>
                <a:effectLst/>
              </c:spPr>
            </c:marker>
            <c:bubble3D val="0"/>
            <c:spPr>
              <a:ln w="22225" cap="sq">
                <a:solidFill>
                  <a:schemeClr val="accent1"/>
                </a:solidFill>
                <a:prstDash val="sysDot"/>
                <a:miter lim="800000"/>
              </a:ln>
              <a:effectLst/>
            </c:spPr>
            <c:extLst>
              <c:ext xmlns:c16="http://schemas.microsoft.com/office/drawing/2014/chart" uri="{C3380CC4-5D6E-409C-BE32-E72D297353CC}">
                <c16:uniqueId val="{0000000A-49E8-4E86-A79E-C94180216099}"/>
              </c:ext>
            </c:extLst>
          </c:dPt>
          <c:dPt>
            <c:idx val="9"/>
            <c:marker>
              <c:symbol val="square"/>
              <c:size val="7"/>
              <c:spPr>
                <a:solidFill>
                  <a:schemeClr val="accent1"/>
                </a:solidFill>
                <a:ln w="25400">
                  <a:solidFill>
                    <a:schemeClr val="accent1"/>
                  </a:solidFill>
                </a:ln>
                <a:effectLst/>
              </c:spPr>
            </c:marker>
            <c:bubble3D val="0"/>
            <c:spPr>
              <a:ln w="22225" cap="sq">
                <a:solidFill>
                  <a:schemeClr val="accent1"/>
                </a:solidFill>
                <a:prstDash val="sysDot"/>
                <a:miter lim="800000"/>
              </a:ln>
              <a:effectLst/>
            </c:spPr>
            <c:extLst>
              <c:ext xmlns:c16="http://schemas.microsoft.com/office/drawing/2014/chart" uri="{C3380CC4-5D6E-409C-BE32-E72D297353CC}">
                <c16:uniqueId val="{0000000C-49E8-4E86-A79E-C94180216099}"/>
              </c:ext>
            </c:extLst>
          </c:dPt>
          <c:dPt>
            <c:idx val="10"/>
            <c:marker>
              <c:symbol val="square"/>
              <c:size val="7"/>
              <c:spPr>
                <a:solidFill>
                  <a:schemeClr val="accent1"/>
                </a:solidFill>
                <a:ln w="25400">
                  <a:solidFill>
                    <a:schemeClr val="accent1"/>
                  </a:solidFill>
                </a:ln>
                <a:effectLst/>
              </c:spPr>
            </c:marker>
            <c:bubble3D val="0"/>
            <c:spPr>
              <a:ln w="22225" cap="sq">
                <a:solidFill>
                  <a:schemeClr val="accent1"/>
                </a:solidFill>
                <a:prstDash val="sysDot"/>
                <a:miter lim="800000"/>
              </a:ln>
              <a:effectLst/>
            </c:spPr>
            <c:extLst>
              <c:ext xmlns:c16="http://schemas.microsoft.com/office/drawing/2014/chart" uri="{C3380CC4-5D6E-409C-BE32-E72D297353CC}">
                <c16:uniqueId val="{0000000E-49E8-4E86-A79E-C94180216099}"/>
              </c:ext>
            </c:extLst>
          </c:dPt>
          <c:dPt>
            <c:idx val="11"/>
            <c:marker>
              <c:symbol val="square"/>
              <c:size val="7"/>
              <c:spPr>
                <a:solidFill>
                  <a:schemeClr val="accent1"/>
                </a:solidFill>
                <a:ln w="25400">
                  <a:solidFill>
                    <a:schemeClr val="accent1"/>
                  </a:solidFill>
                </a:ln>
                <a:effectLst/>
              </c:spPr>
            </c:marker>
            <c:bubble3D val="0"/>
            <c:spPr>
              <a:ln w="22225" cap="sq">
                <a:solidFill>
                  <a:schemeClr val="accent1"/>
                </a:solidFill>
                <a:prstDash val="sysDot"/>
                <a:miter lim="800000"/>
              </a:ln>
              <a:effectLst/>
            </c:spPr>
            <c:extLst>
              <c:ext xmlns:c16="http://schemas.microsoft.com/office/drawing/2014/chart" uri="{C3380CC4-5D6E-409C-BE32-E72D297353CC}">
                <c16:uniqueId val="{00000010-49E8-4E86-A79E-C94180216099}"/>
              </c:ext>
            </c:extLst>
          </c:dPt>
          <c:dPt>
            <c:idx val="12"/>
            <c:marker>
              <c:symbol val="square"/>
              <c:size val="7"/>
              <c:spPr>
                <a:solidFill>
                  <a:schemeClr val="accent1"/>
                </a:solidFill>
                <a:ln w="25400">
                  <a:solidFill>
                    <a:schemeClr val="accent1"/>
                  </a:solidFill>
                </a:ln>
                <a:effectLst/>
              </c:spPr>
            </c:marker>
            <c:bubble3D val="0"/>
            <c:spPr>
              <a:ln w="22225" cap="sq">
                <a:solidFill>
                  <a:schemeClr val="accent1"/>
                </a:solidFill>
                <a:prstDash val="sysDot"/>
                <a:miter lim="800000"/>
              </a:ln>
              <a:effectLst/>
            </c:spPr>
            <c:extLst>
              <c:ext xmlns:c16="http://schemas.microsoft.com/office/drawing/2014/chart" uri="{C3380CC4-5D6E-409C-BE32-E72D297353CC}">
                <c16:uniqueId val="{00000012-49E8-4E86-A79E-C94180216099}"/>
              </c:ext>
            </c:extLst>
          </c:dPt>
          <c:dPt>
            <c:idx val="13"/>
            <c:marker>
              <c:symbol val="square"/>
              <c:size val="7"/>
              <c:spPr>
                <a:solidFill>
                  <a:schemeClr val="accent1"/>
                </a:solidFill>
                <a:ln w="25400">
                  <a:solidFill>
                    <a:schemeClr val="accent1"/>
                  </a:solidFill>
                </a:ln>
                <a:effectLst/>
              </c:spPr>
            </c:marker>
            <c:bubble3D val="0"/>
            <c:spPr>
              <a:ln w="22225" cap="sq">
                <a:solidFill>
                  <a:schemeClr val="accent1"/>
                </a:solidFill>
                <a:prstDash val="sysDot"/>
                <a:miter lim="800000"/>
              </a:ln>
              <a:effectLst/>
            </c:spPr>
            <c:extLst>
              <c:ext xmlns:c16="http://schemas.microsoft.com/office/drawing/2014/chart" uri="{C3380CC4-5D6E-409C-BE32-E72D297353CC}">
                <c16:uniqueId val="{00000014-49E8-4E86-A79E-C94180216099}"/>
              </c:ext>
            </c:extLst>
          </c:dPt>
          <c:dLbls>
            <c:dLbl>
              <c:idx val="7"/>
              <c:layout>
                <c:manualLayout>
                  <c:x val="-3.239258327830196E-2"/>
                  <c:y val="3.03555958237114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49E8-4E86-A79E-C94180216099}"/>
                </c:ext>
              </c:extLst>
            </c:dLbl>
            <c:dLbl>
              <c:idx val="8"/>
              <c:layout>
                <c:manualLayout>
                  <c:x val="-3.3267536916252803E-2"/>
                  <c:y val="3.12431712562109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9E8-4E86-A79E-C94180216099}"/>
                </c:ext>
              </c:extLst>
            </c:dLbl>
            <c:dLbl>
              <c:idx val="9"/>
              <c:layout>
                <c:manualLayout>
                  <c:x val="-3.3267536916252803E-2"/>
                  <c:y val="3.12431712562109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49E8-4E86-A79E-C94180216099}"/>
                </c:ext>
              </c:extLst>
            </c:dLbl>
            <c:dLbl>
              <c:idx val="10"/>
              <c:layout>
                <c:manualLayout>
                  <c:x val="-3.3267536916252803E-2"/>
                  <c:y val="3.1243171256210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49E8-4E86-A79E-C94180216099}"/>
                </c:ext>
              </c:extLst>
            </c:dLbl>
            <c:dLbl>
              <c:idx val="11"/>
              <c:layout>
                <c:manualLayout>
                  <c:x val="-3.3267536916252914E-2"/>
                  <c:y val="3.12431712562109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49E8-4E86-A79E-C94180216099}"/>
                </c:ext>
              </c:extLst>
            </c:dLbl>
            <c:dLbl>
              <c:idx val="12"/>
              <c:layout>
                <c:manualLayout>
                  <c:x val="-3.3267536916252914E-2"/>
                  <c:y val="2.87225522954005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49E8-4E86-A79E-C94180216099}"/>
                </c:ext>
              </c:extLst>
            </c:dLbl>
            <c:dLbl>
              <c:idx val="13"/>
              <c:layout>
                <c:manualLayout>
                  <c:x val="-2.7779114613016465E-2"/>
                  <c:y val="2.872255229540066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49E8-4E86-A79E-C94180216099}"/>
                </c:ext>
              </c:extLst>
            </c:dLbl>
            <c:spPr>
              <a:noFill/>
              <a:ln>
                <a:noFill/>
              </a:ln>
              <a:effectLst/>
            </c:spPr>
            <c:txPr>
              <a:bodyPr rot="0" spcFirstLastPara="1" vertOverflow="ellipsis" vert="horz" wrap="square" anchor="ctr" anchorCtr="1"/>
              <a:lstStyle/>
              <a:p>
                <a:pPr>
                  <a:defRPr sz="800" b="1" i="0" u="none" strike="noStrike" kern="1200" baseline="0">
                    <a:solidFill>
                      <a:sysClr val="windowText" lastClr="000000"/>
                    </a:solidFill>
                    <a:effectLst>
                      <a:glow rad="63500">
                        <a:schemeClr val="bg1">
                          <a:alpha val="99000"/>
                        </a:schemeClr>
                      </a:glow>
                    </a:effectLst>
                    <a:latin typeface="Meiryo UI" panose="020B0604030504040204" pitchFamily="50" charset="-128"/>
                    <a:ea typeface="Meiryo UI"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p3上グラフ!$C$2:$P$2</c:f>
              <c:numCache>
                <c:formatCode>General</c:formatCode>
                <c:ptCount val="14"/>
                <c:pt idx="0">
                  <c:v>1985</c:v>
                </c:pt>
                <c:pt idx="1">
                  <c:v>1990</c:v>
                </c:pt>
                <c:pt idx="2">
                  <c:v>1995</c:v>
                </c:pt>
                <c:pt idx="3">
                  <c:v>2000</c:v>
                </c:pt>
                <c:pt idx="4">
                  <c:v>2005</c:v>
                </c:pt>
                <c:pt idx="5">
                  <c:v>2010</c:v>
                </c:pt>
                <c:pt idx="6">
                  <c:v>2015</c:v>
                </c:pt>
                <c:pt idx="7">
                  <c:v>2020</c:v>
                </c:pt>
                <c:pt idx="8">
                  <c:v>2025</c:v>
                </c:pt>
                <c:pt idx="9">
                  <c:v>2030</c:v>
                </c:pt>
                <c:pt idx="10">
                  <c:v>2035</c:v>
                </c:pt>
                <c:pt idx="11">
                  <c:v>2040</c:v>
                </c:pt>
                <c:pt idx="12">
                  <c:v>2045</c:v>
                </c:pt>
                <c:pt idx="13">
                  <c:v>2050</c:v>
                </c:pt>
              </c:numCache>
            </c:numRef>
          </c:cat>
          <c:val>
            <c:numRef>
              <c:f>p3上グラフ!$C$4:$P$4</c:f>
              <c:numCache>
                <c:formatCode>General</c:formatCode>
                <c:ptCount val="14"/>
                <c:pt idx="7" formatCode="#,##0_);[Red]\(#,##0\)">
                  <c:v>8838</c:v>
                </c:pt>
                <c:pt idx="8" formatCode="#,##0_);[Red]\(#,##0\)">
                  <c:v>8676</c:v>
                </c:pt>
                <c:pt idx="9" formatCode="#,##0_);[Red]\(#,##0\)">
                  <c:v>8438</c:v>
                </c:pt>
                <c:pt idx="10" formatCode="#,##0_);[Red]\(#,##0\)">
                  <c:v>8167</c:v>
                </c:pt>
                <c:pt idx="11" formatCode="#,##0_);[Red]\(#,##0\)">
                  <c:v>7874</c:v>
                </c:pt>
                <c:pt idx="12" formatCode="#,##0_);[Red]\(#,##0\)">
                  <c:v>7570</c:v>
                </c:pt>
                <c:pt idx="13" formatCode="#,##0_);[Red]\(#,##0\)">
                  <c:v>7263</c:v>
                </c:pt>
              </c:numCache>
            </c:numRef>
          </c:val>
          <c:smooth val="0"/>
          <c:extLst>
            <c:ext xmlns:c16="http://schemas.microsoft.com/office/drawing/2014/chart" uri="{C3380CC4-5D6E-409C-BE32-E72D297353CC}">
              <c16:uniqueId val="{00000016-49E8-4E86-A79E-C94180216099}"/>
            </c:ext>
          </c:extLst>
        </c:ser>
        <c:dLbls>
          <c:showLegendKey val="0"/>
          <c:showVal val="0"/>
          <c:showCatName val="0"/>
          <c:showSerName val="0"/>
          <c:showPercent val="0"/>
          <c:showBubbleSize val="0"/>
        </c:dLbls>
        <c:marker val="1"/>
        <c:smooth val="0"/>
        <c:axId val="1147589904"/>
        <c:axId val="1147586160"/>
      </c:lineChart>
      <c:catAx>
        <c:axId val="1147589904"/>
        <c:scaling>
          <c:orientation val="minMax"/>
        </c:scaling>
        <c:delete val="0"/>
        <c:axPos val="b"/>
        <c:numFmt formatCode="General" sourceLinked="1"/>
        <c:majorTickMark val="none"/>
        <c:minorTickMark val="none"/>
        <c:tickLblPos val="nextTo"/>
        <c:spPr>
          <a:noFill/>
          <a:ln w="9525" cap="flat" cmpd="sng" algn="ctr">
            <a:solidFill>
              <a:schemeClr val="bg2">
                <a:lumMod val="7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1147586160"/>
        <c:crosses val="autoZero"/>
        <c:auto val="1"/>
        <c:lblAlgn val="ctr"/>
        <c:lblOffset val="100"/>
        <c:noMultiLvlLbl val="0"/>
      </c:catAx>
      <c:valAx>
        <c:axId val="1147586160"/>
        <c:scaling>
          <c:orientation val="minMax"/>
          <c:min val="7000"/>
        </c:scaling>
        <c:delete val="0"/>
        <c:axPos val="l"/>
        <c:majorGridlines>
          <c:spPr>
            <a:ln w="9525" cap="flat" cmpd="sng" algn="ctr">
              <a:solidFill>
                <a:schemeClr val="bg2">
                  <a:lumMod val="7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1147589904"/>
        <c:crosses val="autoZero"/>
        <c:crossBetween val="between"/>
      </c:valAx>
      <c:spPr>
        <a:noFill/>
        <a:ln>
          <a:solidFill>
            <a:schemeClr val="bg2">
              <a:lumMod val="75000"/>
            </a:schemeClr>
          </a:solidFill>
        </a:ln>
        <a:effectLst/>
      </c:spPr>
    </c:plotArea>
    <c:legend>
      <c:legendPos val="b"/>
      <c:layout>
        <c:manualLayout>
          <c:xMode val="edge"/>
          <c:yMode val="edge"/>
          <c:x val="0.11656206182209639"/>
          <c:y val="0.9290780345685542"/>
          <c:w val="0.66268993363065354"/>
          <c:h val="5.2671010489748329E-2"/>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a:solidFill>
                  <a:schemeClr val="bg1"/>
                </a:solidFill>
              </a:rPr>
              <a:t>あ</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6.0068614585715156E-2"/>
          <c:y val="5.9534808080752469E-2"/>
          <c:w val="0.92417256907849499"/>
          <c:h val="0.82219240267986249"/>
        </c:manualLayout>
      </c:layout>
      <c:barChart>
        <c:barDir val="col"/>
        <c:grouping val="stacked"/>
        <c:varyColors val="0"/>
        <c:ser>
          <c:idx val="0"/>
          <c:order val="0"/>
          <c:tx>
            <c:strRef>
              <c:f>'p4上グラフ、下の表'!$J$14</c:f>
              <c:strCache>
                <c:ptCount val="1"/>
                <c:pt idx="0">
                  <c:v>15歳未満</c:v>
                </c:pt>
              </c:strCache>
            </c:strRef>
          </c:tx>
          <c:spPr>
            <a:pattFill prst="dkUpDiag">
              <a:fgClr>
                <a:srgbClr val="4472C4"/>
              </a:fgClr>
              <a:bgClr>
                <a:sysClr val="window" lastClr="FFFFFF"/>
              </a:bgClr>
            </a:pattFill>
            <a:ln>
              <a:solidFill>
                <a:sysClr val="window" lastClr="FFFFFF">
                  <a:lumMod val="50000"/>
                </a:sys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effectLst>
                      <a:glow rad="76200">
                        <a:schemeClr val="bg1"/>
                      </a:glow>
                    </a:effectLst>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'p4上グラフ、下の表'!$K$13:$S$13</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'p4上グラフ、下の表'!$K$14:$S$14</c:f>
              <c:numCache>
                <c:formatCode>#,##0_);[Red]\(#,##0\)</c:formatCode>
                <c:ptCount val="9"/>
                <c:pt idx="0">
                  <c:v>1172</c:v>
                </c:pt>
                <c:pt idx="1">
                  <c:v>1097</c:v>
                </c:pt>
                <c:pt idx="2">
                  <c:v>1032</c:v>
                </c:pt>
                <c:pt idx="3">
                  <c:v>941</c:v>
                </c:pt>
                <c:pt idx="4">
                  <c:v>864</c:v>
                </c:pt>
                <c:pt idx="5">
                  <c:v>816</c:v>
                </c:pt>
                <c:pt idx="6">
                  <c:v>795</c:v>
                </c:pt>
                <c:pt idx="7">
                  <c:v>759</c:v>
                </c:pt>
                <c:pt idx="8">
                  <c:v>704</c:v>
                </c:pt>
              </c:numCache>
            </c:numRef>
          </c:val>
          <c:extLst>
            <c:ext xmlns:c16="http://schemas.microsoft.com/office/drawing/2014/chart" uri="{C3380CC4-5D6E-409C-BE32-E72D297353CC}">
              <c16:uniqueId val="{00000000-4941-46B0-9F32-0CD5C37B0548}"/>
            </c:ext>
          </c:extLst>
        </c:ser>
        <c:ser>
          <c:idx val="1"/>
          <c:order val="1"/>
          <c:tx>
            <c:strRef>
              <c:f>'p4上グラフ、下の表'!$J$15</c:f>
              <c:strCache>
                <c:ptCount val="1"/>
                <c:pt idx="0">
                  <c:v>15～64歳</c:v>
                </c:pt>
              </c:strCache>
            </c:strRef>
          </c:tx>
          <c:spPr>
            <a:solidFill>
              <a:sysClr val="window" lastClr="FFFFFF"/>
            </a:solidFill>
            <a:ln>
              <a:solidFill>
                <a:sysClr val="window" lastClr="FFFFFF">
                  <a:lumMod val="50000"/>
                </a:sys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effectLst>
                      <a:glow rad="76200">
                        <a:schemeClr val="bg1"/>
                      </a:glow>
                    </a:effectLst>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'p4上グラフ、下の表'!$K$13:$S$13</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'p4上グラフ、下の表'!$K$15:$S$15</c:f>
              <c:numCache>
                <c:formatCode>#,##0_);[Red]\(#,##0\)</c:formatCode>
                <c:ptCount val="9"/>
                <c:pt idx="0">
                  <c:v>5708</c:v>
                </c:pt>
                <c:pt idx="1">
                  <c:v>5426</c:v>
                </c:pt>
                <c:pt idx="2">
                  <c:v>5363</c:v>
                </c:pt>
                <c:pt idx="3">
                  <c:v>5301</c:v>
                </c:pt>
                <c:pt idx="4">
                  <c:v>5114</c:v>
                </c:pt>
                <c:pt idx="5">
                  <c:v>4803</c:v>
                </c:pt>
                <c:pt idx="6">
                  <c:v>4387</c:v>
                </c:pt>
                <c:pt idx="7">
                  <c:v>4108</c:v>
                </c:pt>
                <c:pt idx="8">
                  <c:v>3899</c:v>
                </c:pt>
              </c:numCache>
            </c:numRef>
          </c:val>
          <c:extLst>
            <c:ext xmlns:c16="http://schemas.microsoft.com/office/drawing/2014/chart" uri="{C3380CC4-5D6E-409C-BE32-E72D297353CC}">
              <c16:uniqueId val="{00000001-4941-46B0-9F32-0CD5C37B0548}"/>
            </c:ext>
          </c:extLst>
        </c:ser>
        <c:ser>
          <c:idx val="2"/>
          <c:order val="2"/>
          <c:tx>
            <c:strRef>
              <c:f>'p4上グラフ、下の表'!$J$16</c:f>
              <c:strCache>
                <c:ptCount val="1"/>
                <c:pt idx="0">
                  <c:v>65歳以上</c:v>
                </c:pt>
              </c:strCache>
            </c:strRef>
          </c:tx>
          <c:spPr>
            <a:pattFill prst="pct25">
              <a:fgClr>
                <a:srgbClr val="4472C4"/>
              </a:fgClr>
              <a:bgClr>
                <a:sysClr val="window" lastClr="FFFFFF"/>
              </a:bgClr>
            </a:pattFill>
            <a:ln>
              <a:solidFill>
                <a:sysClr val="window" lastClr="FFFFFF">
                  <a:lumMod val="50000"/>
                </a:sys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effectLst>
                      <a:glow rad="88900">
                        <a:schemeClr val="bg1"/>
                      </a:glow>
                    </a:effectLst>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'p4上グラフ、下の表'!$K$13:$S$13</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'p4上グラフ、下の表'!$K$16:$S$16</c:f>
              <c:numCache>
                <c:formatCode>#,##0_);[Red]\(#,##0\)</c:formatCode>
                <c:ptCount val="9"/>
                <c:pt idx="0">
                  <c:v>1985</c:v>
                </c:pt>
                <c:pt idx="1">
                  <c:v>2316</c:v>
                </c:pt>
                <c:pt idx="2">
                  <c:v>2442</c:v>
                </c:pt>
                <c:pt idx="3">
                  <c:v>2434</c:v>
                </c:pt>
                <c:pt idx="4">
                  <c:v>2460</c:v>
                </c:pt>
                <c:pt idx="5">
                  <c:v>2548</c:v>
                </c:pt>
                <c:pt idx="6">
                  <c:v>2693</c:v>
                </c:pt>
                <c:pt idx="7">
                  <c:v>2703</c:v>
                </c:pt>
                <c:pt idx="8">
                  <c:v>2660</c:v>
                </c:pt>
              </c:numCache>
            </c:numRef>
          </c:val>
          <c:extLst>
            <c:ext xmlns:c16="http://schemas.microsoft.com/office/drawing/2014/chart" uri="{C3380CC4-5D6E-409C-BE32-E72D297353CC}">
              <c16:uniqueId val="{00000002-4941-46B0-9F32-0CD5C37B0548}"/>
            </c:ext>
          </c:extLst>
        </c:ser>
        <c:ser>
          <c:idx val="3"/>
          <c:order val="3"/>
          <c:tx>
            <c:strRef>
              <c:f>'p4上グラフ、下の表'!$J$17</c:f>
              <c:strCache>
                <c:ptCount val="1"/>
                <c:pt idx="0">
                  <c:v>計</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'p4上グラフ、下の表'!$K$13:$S$13</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'p4上グラフ、下の表'!$K$17:$S$17</c:f>
              <c:numCache>
                <c:formatCode>#,##0_);[Red]\(#,##0\)</c:formatCode>
                <c:ptCount val="9"/>
                <c:pt idx="0">
                  <c:v>8865</c:v>
                </c:pt>
                <c:pt idx="1">
                  <c:v>8839</c:v>
                </c:pt>
                <c:pt idx="2">
                  <c:v>8838</c:v>
                </c:pt>
                <c:pt idx="3">
                  <c:v>8676</c:v>
                </c:pt>
                <c:pt idx="4">
                  <c:v>8438</c:v>
                </c:pt>
                <c:pt idx="5">
                  <c:v>8167</c:v>
                </c:pt>
                <c:pt idx="6">
                  <c:v>7874</c:v>
                </c:pt>
                <c:pt idx="7">
                  <c:v>7570</c:v>
                </c:pt>
                <c:pt idx="8">
                  <c:v>7263</c:v>
                </c:pt>
              </c:numCache>
            </c:numRef>
          </c:val>
          <c:extLst>
            <c:ext xmlns:c16="http://schemas.microsoft.com/office/drawing/2014/chart" uri="{C3380CC4-5D6E-409C-BE32-E72D297353CC}">
              <c16:uniqueId val="{00000003-4941-46B0-9F32-0CD5C37B0548}"/>
            </c:ext>
          </c:extLst>
        </c:ser>
        <c:dLbls>
          <c:showLegendKey val="0"/>
          <c:showVal val="0"/>
          <c:showCatName val="0"/>
          <c:showSerName val="0"/>
          <c:showPercent val="0"/>
          <c:showBubbleSize val="0"/>
        </c:dLbls>
        <c:gapWidth val="150"/>
        <c:overlap val="100"/>
        <c:axId val="1451029087"/>
        <c:axId val="1451027007"/>
        <c:extLst>
          <c:ext xmlns:c15="http://schemas.microsoft.com/office/drawing/2012/chart" uri="{02D57815-91ED-43cb-92C2-25804820EDAC}">
            <c15:filteredBarSeries>
              <c15:ser>
                <c:idx val="4"/>
                <c:order val="4"/>
                <c:tx>
                  <c:strRef>
                    <c:extLst>
                      <c:ext uri="{02D57815-91ED-43cb-92C2-25804820EDAC}">
                        <c15:formulaRef>
                          <c15:sqref>'p4上グラフ、下の表'!$J$18</c15:sqref>
                        </c15:formulaRef>
                      </c:ext>
                    </c:extLst>
                    <c:strCache>
                      <c:ptCount val="1"/>
                      <c:pt idx="0">
                        <c:v>高齢化率</c:v>
                      </c:pt>
                    </c:strCache>
                  </c:strRef>
                </c:tx>
                <c:spPr>
                  <a:solidFill>
                    <a:schemeClr val="accent5"/>
                  </a:solidFill>
                  <a:ln>
                    <a:noFill/>
                  </a:ln>
                  <a:effectLst/>
                </c:spPr>
                <c:invertIfNegative val="0"/>
                <c:cat>
                  <c:numRef>
                    <c:extLst>
                      <c:ext uri="{02D57815-91ED-43cb-92C2-25804820EDAC}">
                        <c15:formulaRef>
                          <c15:sqref>'p4上グラフ、下の表'!$K$13:$S$13</c15:sqref>
                        </c15:formulaRef>
                      </c:ext>
                    </c:extLst>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extLst>
                      <c:ext uri="{02D57815-91ED-43cb-92C2-25804820EDAC}">
                        <c15:formulaRef>
                          <c15:sqref>'p4上グラフ、下の表'!$K$18:$S$18</c15:sqref>
                        </c15:formulaRef>
                      </c:ext>
                    </c:extLst>
                    <c:numCache>
                      <c:formatCode>0.0%</c:formatCode>
                      <c:ptCount val="9"/>
                      <c:pt idx="0">
                        <c:v>0.2239142695995488</c:v>
                      </c:pt>
                      <c:pt idx="1">
                        <c:v>0.26202059056454352</c:v>
                      </c:pt>
                      <c:pt idx="2">
                        <c:v>0.27630685675492195</c:v>
                      </c:pt>
                      <c:pt idx="3">
                        <c:v>0.28054402950668511</c:v>
                      </c:pt>
                      <c:pt idx="4">
                        <c:v>0.29153827921308367</c:v>
                      </c:pt>
                      <c:pt idx="5">
                        <c:v>0.31198726582588465</c:v>
                      </c:pt>
                      <c:pt idx="6">
                        <c:v>0.34201168402336807</c:v>
                      </c:pt>
                      <c:pt idx="7">
                        <c:v>0.35706737120211363</c:v>
                      </c:pt>
                      <c:pt idx="8">
                        <c:v>0.36623984579374913</c:v>
                      </c:pt>
                    </c:numCache>
                  </c:numRef>
                </c:val>
                <c:extLst>
                  <c:ext xmlns:c16="http://schemas.microsoft.com/office/drawing/2014/chart" uri="{C3380CC4-5D6E-409C-BE32-E72D297353CC}">
                    <c16:uniqueId val="{00000004-4941-46B0-9F32-0CD5C37B0548}"/>
                  </c:ext>
                </c:extLst>
              </c15:ser>
            </c15:filteredBarSeries>
          </c:ext>
        </c:extLst>
      </c:barChart>
      <c:catAx>
        <c:axId val="14510290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451027007"/>
        <c:crosses val="autoZero"/>
        <c:auto val="1"/>
        <c:lblAlgn val="ctr"/>
        <c:lblOffset val="100"/>
        <c:noMultiLvlLbl val="0"/>
      </c:catAx>
      <c:valAx>
        <c:axId val="1451027007"/>
        <c:scaling>
          <c:orientation val="minMax"/>
          <c:max val="10000"/>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451029087"/>
        <c:crosses val="autoZero"/>
        <c:crossBetween val="between"/>
      </c:valAx>
      <c:spPr>
        <a:noFill/>
        <a:ln>
          <a:solidFill>
            <a:sysClr val="window" lastClr="FFFFFF">
              <a:lumMod val="50000"/>
            </a:sysClr>
          </a:solidFill>
        </a:ln>
        <a:effectLst/>
      </c:spPr>
    </c:plotArea>
    <c:legend>
      <c:legendPos val="b"/>
      <c:legendEntry>
        <c:idx val="3"/>
        <c:delete val="1"/>
      </c:legendEntry>
      <c:layout>
        <c:manualLayout>
          <c:xMode val="edge"/>
          <c:yMode val="edge"/>
          <c:x val="0.70730831466425648"/>
          <c:y val="7.6600837568218963E-2"/>
          <c:w val="0.26815349944389089"/>
          <c:h val="5.2077499094226105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487823592816557E-2"/>
          <c:y val="1.7052049831799195E-2"/>
          <c:w val="0.89118232037633671"/>
          <c:h val="0.85102764386593144"/>
        </c:manualLayout>
      </c:layout>
      <c:barChart>
        <c:barDir val="col"/>
        <c:grouping val="clustered"/>
        <c:varyColors val="0"/>
        <c:ser>
          <c:idx val="2"/>
          <c:order val="2"/>
          <c:tx>
            <c:strRef>
              <c:f>p2下グラフ!$E$2</c:f>
              <c:strCache>
                <c:ptCount val="1"/>
                <c:pt idx="0">
                  <c:v>転入超過数</c:v>
                </c:pt>
              </c:strCache>
            </c:strRef>
          </c:tx>
          <c:spPr>
            <a:solidFill>
              <a:schemeClr val="accent5">
                <a:lumMod val="60000"/>
                <a:lumOff val="40000"/>
              </a:schemeClr>
            </a:solidFill>
            <a:ln>
              <a:noFill/>
            </a:ln>
            <a:effectLst/>
          </c:spPr>
          <c:invertIfNegative val="0"/>
          <c:dLbls>
            <c:dLbl>
              <c:idx val="0"/>
              <c:layout>
                <c:manualLayout>
                  <c:x val="-6.9877546609473144E-18"/>
                  <c:y val="5.627768740359225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3B5-475A-8040-A6DAD72821CC}"/>
                </c:ext>
              </c:extLst>
            </c:dLbl>
            <c:dLbl>
              <c:idx val="1"/>
              <c:layout>
                <c:manualLayout>
                  <c:x val="0"/>
                  <c:y val="8.441653110538786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3B5-475A-8040-A6DAD72821CC}"/>
                </c:ext>
              </c:extLst>
            </c:dLbl>
            <c:dLbl>
              <c:idx val="2"/>
              <c:layout>
                <c:manualLayout>
                  <c:x val="0"/>
                  <c:y val="8.441653110538684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3B5-475A-8040-A6DAD72821CC}"/>
                </c:ext>
              </c:extLst>
            </c:dLbl>
            <c:dLbl>
              <c:idx val="3"/>
              <c:layout>
                <c:manualLayout>
                  <c:x val="0"/>
                  <c:y val="8.441653110538684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3B5-475A-8040-A6DAD72821CC}"/>
                </c:ext>
              </c:extLst>
            </c:dLbl>
            <c:dLbl>
              <c:idx val="4"/>
              <c:layout>
                <c:manualLayout>
                  <c:x val="2.7951018643789258E-17"/>
                  <c:y val="8.441653110538684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3B5-475A-8040-A6DAD72821CC}"/>
                </c:ext>
              </c:extLst>
            </c:dLbl>
            <c:dLbl>
              <c:idx val="5"/>
              <c:layout>
                <c:manualLayout>
                  <c:x val="0"/>
                  <c:y val="8.441653110538684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3B5-475A-8040-A6DAD72821CC}"/>
                </c:ext>
              </c:extLst>
            </c:dLbl>
            <c:dLbl>
              <c:idx val="6"/>
              <c:layout>
                <c:manualLayout>
                  <c:x val="0"/>
                  <c:y val="8.441653110538684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3B5-475A-8040-A6DAD72821CC}"/>
                </c:ext>
              </c:extLst>
            </c:dLbl>
            <c:dLbl>
              <c:idx val="7"/>
              <c:layout>
                <c:manualLayout>
                  <c:x val="0"/>
                  <c:y val="8.441653110538684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3B5-475A-8040-A6DAD72821CC}"/>
                </c:ext>
              </c:extLst>
            </c:dLbl>
            <c:dLbl>
              <c:idx val="8"/>
              <c:layout>
                <c:manualLayout>
                  <c:x val="5.5902037287578515E-17"/>
                  <c:y val="8.441653110538684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3B5-475A-8040-A6DAD72821CC}"/>
                </c:ext>
              </c:extLst>
            </c:dLbl>
            <c:dLbl>
              <c:idx val="9"/>
              <c:layout>
                <c:manualLayout>
                  <c:x val="-1.1180407457515703E-16"/>
                  <c:y val="8.441653110538684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3B5-475A-8040-A6DAD72821CC}"/>
                </c:ext>
              </c:extLst>
            </c:dLbl>
            <c:dLbl>
              <c:idx val="10"/>
              <c:layout>
                <c:manualLayout>
                  <c:x val="0"/>
                  <c:y val="8.441653110538786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3B5-475A-8040-A6DAD72821CC}"/>
                </c:ext>
              </c:extLst>
            </c:dLbl>
            <c:dLbl>
              <c:idx val="11"/>
              <c:layout>
                <c:manualLayout>
                  <c:x val="0"/>
                  <c:y val="8.441874676237226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3B5-475A-8040-A6DAD72821CC}"/>
                </c:ext>
              </c:extLst>
            </c:dLbl>
            <c:dLbl>
              <c:idx val="12"/>
              <c:layout>
                <c:manualLayout>
                  <c:x val="0"/>
                  <c:y val="8.442096241935563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63B5-475A-8040-A6DAD72821CC}"/>
                </c:ext>
              </c:extLst>
            </c:dLbl>
            <c:dLbl>
              <c:idx val="13"/>
              <c:layout>
                <c:manualLayout>
                  <c:x val="0"/>
                  <c:y val="8.441653110538684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3B5-475A-8040-A6DAD72821CC}"/>
                </c:ext>
              </c:extLst>
            </c:dLbl>
            <c:dLbl>
              <c:idx val="14"/>
              <c:layout>
                <c:manualLayout>
                  <c:x val="0"/>
                  <c:y val="8.441653110538684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63B5-475A-8040-A6DAD72821CC}"/>
                </c:ext>
              </c:extLst>
            </c:dLbl>
            <c:dLbl>
              <c:idx val="15"/>
              <c:layout>
                <c:manualLayout>
                  <c:x val="0"/>
                  <c:y val="8.441653110538580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63B5-475A-8040-A6DAD72821CC}"/>
                </c:ext>
              </c:extLst>
            </c:dLbl>
            <c:dLbl>
              <c:idx val="16"/>
              <c:layout>
                <c:manualLayout>
                  <c:x val="0"/>
                  <c:y val="8.441653110538684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63B5-475A-8040-A6DAD72821CC}"/>
                </c:ext>
              </c:extLst>
            </c:dLbl>
            <c:dLbl>
              <c:idx val="17"/>
              <c:layout>
                <c:manualLayout>
                  <c:x val="1.1180407457515703E-16"/>
                  <c:y val="8.441653110538684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63B5-475A-8040-A6DAD72821CC}"/>
                </c:ext>
              </c:extLst>
            </c:dLbl>
            <c:dLbl>
              <c:idx val="18"/>
              <c:layout>
                <c:manualLayout>
                  <c:x val="-1.1180407457515703E-16"/>
                  <c:y val="8.441653110538684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63B5-475A-8040-A6DAD72821CC}"/>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p2下グラフ!$B$3:$B$21</c:f>
              <c:strCache>
                <c:ptCount val="19"/>
                <c:pt idx="0">
                  <c:v>0～4歳</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85～89</c:v>
                </c:pt>
                <c:pt idx="18">
                  <c:v>90歳以上</c:v>
                </c:pt>
              </c:strCache>
            </c:strRef>
          </c:cat>
          <c:val>
            <c:numRef>
              <c:f>p2下グラフ!$E$3:$E$21</c:f>
              <c:numCache>
                <c:formatCode>#,###,##0;" -"###,##0</c:formatCode>
                <c:ptCount val="19"/>
                <c:pt idx="0">
                  <c:v>-1025</c:v>
                </c:pt>
                <c:pt idx="1">
                  <c:v>-339</c:v>
                </c:pt>
                <c:pt idx="2">
                  <c:v>229</c:v>
                </c:pt>
                <c:pt idx="3">
                  <c:v>2904</c:v>
                </c:pt>
                <c:pt idx="4">
                  <c:v>6576</c:v>
                </c:pt>
                <c:pt idx="5">
                  <c:v>3403</c:v>
                </c:pt>
                <c:pt idx="6">
                  <c:v>119</c:v>
                </c:pt>
                <c:pt idx="7">
                  <c:v>-387</c:v>
                </c:pt>
                <c:pt idx="8">
                  <c:v>6</c:v>
                </c:pt>
                <c:pt idx="9">
                  <c:v>93</c:v>
                </c:pt>
                <c:pt idx="10">
                  <c:v>-14</c:v>
                </c:pt>
                <c:pt idx="11">
                  <c:v>-167</c:v>
                </c:pt>
                <c:pt idx="12">
                  <c:v>-361</c:v>
                </c:pt>
                <c:pt idx="13">
                  <c:v>-422</c:v>
                </c:pt>
                <c:pt idx="14">
                  <c:v>-244</c:v>
                </c:pt>
                <c:pt idx="15">
                  <c:v>174</c:v>
                </c:pt>
                <c:pt idx="16">
                  <c:v>54</c:v>
                </c:pt>
                <c:pt idx="17">
                  <c:v>120</c:v>
                </c:pt>
                <c:pt idx="18">
                  <c:v>72</c:v>
                </c:pt>
              </c:numCache>
            </c:numRef>
          </c:val>
          <c:extLst>
            <c:ext xmlns:c16="http://schemas.microsoft.com/office/drawing/2014/chart" uri="{C3380CC4-5D6E-409C-BE32-E72D297353CC}">
              <c16:uniqueId val="{00000013-63B5-475A-8040-A6DAD72821CC}"/>
            </c:ext>
          </c:extLst>
        </c:ser>
        <c:dLbls>
          <c:showLegendKey val="0"/>
          <c:showVal val="0"/>
          <c:showCatName val="0"/>
          <c:showSerName val="0"/>
          <c:showPercent val="0"/>
          <c:showBubbleSize val="0"/>
        </c:dLbls>
        <c:gapWidth val="219"/>
        <c:axId val="504367008"/>
        <c:axId val="504368672"/>
      </c:barChart>
      <c:lineChart>
        <c:grouping val="standard"/>
        <c:varyColors val="0"/>
        <c:ser>
          <c:idx val="0"/>
          <c:order val="0"/>
          <c:tx>
            <c:strRef>
              <c:f>p2下グラフ!$C$2</c:f>
              <c:strCache>
                <c:ptCount val="1"/>
                <c:pt idx="0">
                  <c:v>転入者数</c:v>
                </c:pt>
              </c:strCache>
            </c:strRef>
          </c:tx>
          <c:spPr>
            <a:ln w="19050" cap="flat">
              <a:solidFill>
                <a:schemeClr val="accent4">
                  <a:lumMod val="60000"/>
                  <a:lumOff val="40000"/>
                </a:schemeClr>
              </a:solidFill>
              <a:prstDash val="sysDash"/>
              <a:round/>
            </a:ln>
            <a:effectLst/>
          </c:spPr>
          <c:marker>
            <c:symbol val="square"/>
            <c:size val="8"/>
            <c:spPr>
              <a:noFill/>
              <a:ln w="9525">
                <a:solidFill>
                  <a:schemeClr val="accent2">
                    <a:lumMod val="75000"/>
                  </a:schemeClr>
                </a:solidFill>
              </a:ln>
              <a:effectLst/>
            </c:spPr>
          </c:marker>
          <c:cat>
            <c:strRef>
              <c:f>p2下グラフ!$B$3:$B$21</c:f>
              <c:strCache>
                <c:ptCount val="19"/>
                <c:pt idx="0">
                  <c:v>0～4歳</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85～89</c:v>
                </c:pt>
                <c:pt idx="18">
                  <c:v>90歳以上</c:v>
                </c:pt>
              </c:strCache>
            </c:strRef>
          </c:cat>
          <c:val>
            <c:numRef>
              <c:f>p2下グラフ!$C$3:$C$21</c:f>
              <c:numCache>
                <c:formatCode>General</c:formatCode>
                <c:ptCount val="19"/>
                <c:pt idx="0">
                  <c:v>7192</c:v>
                </c:pt>
                <c:pt idx="1">
                  <c:v>3629</c:v>
                </c:pt>
                <c:pt idx="2">
                  <c:v>2064</c:v>
                </c:pt>
                <c:pt idx="3">
                  <c:v>9250</c:v>
                </c:pt>
                <c:pt idx="4">
                  <c:v>43076</c:v>
                </c:pt>
                <c:pt idx="5">
                  <c:v>39786</c:v>
                </c:pt>
                <c:pt idx="6">
                  <c:v>21716</c:v>
                </c:pt>
                <c:pt idx="7">
                  <c:v>13059</c:v>
                </c:pt>
                <c:pt idx="8">
                  <c:v>8610</c:v>
                </c:pt>
                <c:pt idx="9">
                  <c:v>7053</c:v>
                </c:pt>
                <c:pt idx="10">
                  <c:v>6441</c:v>
                </c:pt>
                <c:pt idx="11">
                  <c:v>4569</c:v>
                </c:pt>
                <c:pt idx="12">
                  <c:v>2792</c:v>
                </c:pt>
                <c:pt idx="13">
                  <c:v>1746</c:v>
                </c:pt>
                <c:pt idx="14">
                  <c:v>1680</c:v>
                </c:pt>
                <c:pt idx="15">
                  <c:v>1505</c:v>
                </c:pt>
                <c:pt idx="16">
                  <c:v>1462</c:v>
                </c:pt>
                <c:pt idx="17">
                  <c:v>1310</c:v>
                </c:pt>
                <c:pt idx="18">
                  <c:v>933</c:v>
                </c:pt>
              </c:numCache>
            </c:numRef>
          </c:val>
          <c:smooth val="0"/>
          <c:extLst>
            <c:ext xmlns:c16="http://schemas.microsoft.com/office/drawing/2014/chart" uri="{C3380CC4-5D6E-409C-BE32-E72D297353CC}">
              <c16:uniqueId val="{00000014-63B5-475A-8040-A6DAD72821CC}"/>
            </c:ext>
          </c:extLst>
        </c:ser>
        <c:ser>
          <c:idx val="1"/>
          <c:order val="1"/>
          <c:tx>
            <c:strRef>
              <c:f>p2下グラフ!$D$2</c:f>
              <c:strCache>
                <c:ptCount val="1"/>
                <c:pt idx="0">
                  <c:v>転出者数</c:v>
                </c:pt>
              </c:strCache>
            </c:strRef>
          </c:tx>
          <c:spPr>
            <a:ln w="19050" cap="sq">
              <a:solidFill>
                <a:srgbClr val="00B050"/>
              </a:solidFill>
              <a:prstDash val="solid"/>
              <a:round/>
              <a:tailEnd type="none"/>
            </a:ln>
            <a:effectLst/>
          </c:spPr>
          <c:marker>
            <c:symbol val="triangle"/>
            <c:size val="9"/>
            <c:spPr>
              <a:noFill/>
              <a:ln w="9525">
                <a:solidFill>
                  <a:srgbClr val="00B050"/>
                </a:solidFill>
              </a:ln>
              <a:effectLst/>
            </c:spPr>
          </c:marker>
          <c:cat>
            <c:strRef>
              <c:f>p2下グラフ!$B$3:$B$21</c:f>
              <c:strCache>
                <c:ptCount val="19"/>
                <c:pt idx="0">
                  <c:v>0～4歳</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85～89</c:v>
                </c:pt>
                <c:pt idx="18">
                  <c:v>90歳以上</c:v>
                </c:pt>
              </c:strCache>
            </c:strRef>
          </c:cat>
          <c:val>
            <c:numRef>
              <c:f>p2下グラフ!$D$3:$D$21</c:f>
              <c:numCache>
                <c:formatCode>General</c:formatCode>
                <c:ptCount val="19"/>
                <c:pt idx="0">
                  <c:v>8217</c:v>
                </c:pt>
                <c:pt idx="1">
                  <c:v>3968</c:v>
                </c:pt>
                <c:pt idx="2">
                  <c:v>1835</c:v>
                </c:pt>
                <c:pt idx="3">
                  <c:v>6346</c:v>
                </c:pt>
                <c:pt idx="4">
                  <c:v>36500</c:v>
                </c:pt>
                <c:pt idx="5">
                  <c:v>36383</c:v>
                </c:pt>
                <c:pt idx="6">
                  <c:v>21597</c:v>
                </c:pt>
                <c:pt idx="7">
                  <c:v>13446</c:v>
                </c:pt>
                <c:pt idx="8">
                  <c:v>8604</c:v>
                </c:pt>
                <c:pt idx="9">
                  <c:v>6960</c:v>
                </c:pt>
                <c:pt idx="10">
                  <c:v>6455</c:v>
                </c:pt>
                <c:pt idx="11">
                  <c:v>4736</c:v>
                </c:pt>
                <c:pt idx="12">
                  <c:v>3153</c:v>
                </c:pt>
                <c:pt idx="13">
                  <c:v>2168</c:v>
                </c:pt>
                <c:pt idx="14">
                  <c:v>1924</c:v>
                </c:pt>
                <c:pt idx="15">
                  <c:v>1331</c:v>
                </c:pt>
                <c:pt idx="16">
                  <c:v>1408</c:v>
                </c:pt>
                <c:pt idx="17">
                  <c:v>1190</c:v>
                </c:pt>
                <c:pt idx="18">
                  <c:v>861</c:v>
                </c:pt>
              </c:numCache>
            </c:numRef>
          </c:val>
          <c:smooth val="0"/>
          <c:extLst>
            <c:ext xmlns:c16="http://schemas.microsoft.com/office/drawing/2014/chart" uri="{C3380CC4-5D6E-409C-BE32-E72D297353CC}">
              <c16:uniqueId val="{00000015-63B5-475A-8040-A6DAD72821CC}"/>
            </c:ext>
          </c:extLst>
        </c:ser>
        <c:dLbls>
          <c:showLegendKey val="0"/>
          <c:showVal val="0"/>
          <c:showCatName val="0"/>
          <c:showSerName val="0"/>
          <c:showPercent val="0"/>
          <c:showBubbleSize val="0"/>
        </c:dLbls>
        <c:marker val="1"/>
        <c:smooth val="0"/>
        <c:axId val="481675600"/>
        <c:axId val="481676848"/>
      </c:lineChart>
      <c:catAx>
        <c:axId val="481675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sz="7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481676848"/>
        <c:crosses val="autoZero"/>
        <c:auto val="1"/>
        <c:lblAlgn val="ctr"/>
        <c:lblOffset val="100"/>
        <c:noMultiLvlLbl val="0"/>
      </c:catAx>
      <c:valAx>
        <c:axId val="4816768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vert="wordArtVertRtl" wrap="square" anchor="ctr" anchorCtr="1"/>
              <a:lstStyle/>
              <a:p>
                <a:pPr>
                  <a:defRPr sz="10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r>
                  <a:rPr lang="ja-JP" altLang="en-US" sz="800" baseline="0" dirty="0">
                    <a:latin typeface="メイリオ" panose="020B0604030504040204" pitchFamily="50" charset="-128"/>
                    <a:ea typeface="メイリオ" panose="020B0604030504040204" pitchFamily="50" charset="-128"/>
                  </a:rPr>
                  <a:t>転出者数・転入者数（人）</a:t>
                </a:r>
              </a:p>
            </c:rich>
          </c:tx>
          <c:layout>
            <c:manualLayout>
              <c:xMode val="edge"/>
              <c:yMode val="edge"/>
              <c:x val="6.3700824812825532E-2"/>
              <c:y val="6.0884657512734003E-2"/>
            </c:manualLayout>
          </c:layout>
          <c:overlay val="0"/>
          <c:spPr>
            <a:noFill/>
            <a:ln>
              <a:noFill/>
            </a:ln>
            <a:effectLst/>
          </c:spPr>
          <c:txPr>
            <a:bodyPr rot="0" spcFirstLastPara="1" vertOverflow="ellipsis" vert="wordArtVertRtl" wrap="square" anchor="ctr" anchorCtr="1"/>
            <a:lstStyle/>
            <a:p>
              <a:pPr>
                <a:defRPr sz="10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title>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481675600"/>
        <c:crosses val="autoZero"/>
        <c:crossBetween val="between"/>
      </c:valAx>
      <c:valAx>
        <c:axId val="504368672"/>
        <c:scaling>
          <c:orientation val="minMax"/>
        </c:scaling>
        <c:delete val="0"/>
        <c:axPos val="r"/>
        <c:title>
          <c:tx>
            <c:rich>
              <a:bodyPr rot="0" spcFirstLastPara="1" vertOverflow="ellipsis" vert="wordArtVertRtl" wrap="square" anchor="ctr" anchorCtr="1"/>
              <a:lstStyle/>
              <a:p>
                <a:pPr>
                  <a:defRPr sz="8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r>
                  <a:rPr lang="ja-JP" altLang="en-US" sz="800">
                    <a:latin typeface="メイリオ" panose="020B0604030504040204" pitchFamily="50" charset="-128"/>
                    <a:ea typeface="メイリオ" panose="020B0604030504040204" pitchFamily="50" charset="-128"/>
                  </a:rPr>
                  <a:t>転入超過・（人）</a:t>
                </a:r>
              </a:p>
            </c:rich>
          </c:tx>
          <c:layout>
            <c:manualLayout>
              <c:xMode val="edge"/>
              <c:yMode val="edge"/>
              <c:x val="0.91846447614584104"/>
              <c:y val="0.11046933375637609"/>
            </c:manualLayout>
          </c:layout>
          <c:overlay val="0"/>
          <c:spPr>
            <a:noFill/>
            <a:ln>
              <a:noFill/>
            </a:ln>
            <a:effectLst/>
          </c:spPr>
          <c:txPr>
            <a:bodyPr rot="0" spcFirstLastPara="1" vertOverflow="ellipsis" vert="wordArtVertRtl" wrap="square" anchor="ctr" anchorCtr="1"/>
            <a:lstStyle/>
            <a:p>
              <a:pPr>
                <a:defRPr sz="8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title>
        <c:numFmt formatCode="#,###,##0;&quot; -&quot;###,##0" sourceLinked="1"/>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504367008"/>
        <c:crosses val="max"/>
        <c:crossBetween val="between"/>
      </c:valAx>
      <c:catAx>
        <c:axId val="504367008"/>
        <c:scaling>
          <c:orientation val="minMax"/>
        </c:scaling>
        <c:delete val="1"/>
        <c:axPos val="b"/>
        <c:numFmt formatCode="General" sourceLinked="1"/>
        <c:majorTickMark val="out"/>
        <c:minorTickMark val="none"/>
        <c:tickLblPos val="nextTo"/>
        <c:crossAx val="504368672"/>
        <c:crosses val="autoZero"/>
        <c:auto val="1"/>
        <c:lblAlgn val="ctr"/>
        <c:lblOffset val="100"/>
        <c:noMultiLvlLbl val="0"/>
      </c:catAx>
      <c:spPr>
        <a:noFill/>
        <a:ln>
          <a:noFill/>
        </a:ln>
        <a:effectLst/>
      </c:spPr>
    </c:plotArea>
    <c:legend>
      <c:legendPos val="b"/>
      <c:layout>
        <c:manualLayout>
          <c:xMode val="edge"/>
          <c:yMode val="edge"/>
          <c:x val="0.34712676050965374"/>
          <c:y val="3.6346971954252232E-2"/>
          <c:w val="0.51055860757538096"/>
          <c:h val="4.8560665711226796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17187500000002E-2"/>
          <c:y val="9.5921125584106787E-2"/>
          <c:w val="0.85627581018518517"/>
          <c:h val="0.82293776477607639"/>
        </c:manualLayout>
      </c:layout>
      <c:barChart>
        <c:barDir val="col"/>
        <c:grouping val="stacked"/>
        <c:varyColors val="0"/>
        <c:ser>
          <c:idx val="0"/>
          <c:order val="0"/>
          <c:tx>
            <c:strRef>
              <c:f>PPT貼付け!$E$7</c:f>
              <c:strCache>
                <c:ptCount val="1"/>
                <c:pt idx="0">
                  <c:v>夫婦のみ</c:v>
                </c:pt>
              </c:strCache>
            </c:strRef>
          </c:tx>
          <c:spPr>
            <a:solidFill>
              <a:schemeClr val="accent1">
                <a:lumMod val="20000"/>
                <a:lumOff val="80000"/>
              </a:schemeClr>
            </a:solidFill>
            <a:ln>
              <a:solidFill>
                <a:schemeClr val="tx1">
                  <a:lumMod val="50000"/>
                  <a:lumOff val="50000"/>
                </a:schemeClr>
              </a:solidFill>
            </a:ln>
            <a:effectLst/>
          </c:spPr>
          <c:invertIfNegative val="0"/>
          <c:cat>
            <c:strRef>
              <c:f>PPT貼付け!$F$4:$O$4</c:f>
              <c:strCache>
                <c:ptCount val="10"/>
                <c:pt idx="0">
                  <c:v>S50</c:v>
                </c:pt>
                <c:pt idx="1">
                  <c:v>S55</c:v>
                </c:pt>
                <c:pt idx="2">
                  <c:v>S60</c:v>
                </c:pt>
                <c:pt idx="3">
                  <c:v>H2</c:v>
                </c:pt>
                <c:pt idx="4">
                  <c:v>H7</c:v>
                </c:pt>
                <c:pt idx="5">
                  <c:v>H12</c:v>
                </c:pt>
                <c:pt idx="6">
                  <c:v>H17</c:v>
                </c:pt>
                <c:pt idx="7">
                  <c:v>H22</c:v>
                </c:pt>
                <c:pt idx="8">
                  <c:v>H27</c:v>
                </c:pt>
                <c:pt idx="9">
                  <c:v>R2</c:v>
                </c:pt>
              </c:strCache>
            </c:strRef>
          </c:cat>
          <c:val>
            <c:numRef>
              <c:f>PPT貼付け!$F$7:$O$7</c:f>
              <c:numCache>
                <c:formatCode>#,##0</c:formatCode>
                <c:ptCount val="10"/>
                <c:pt idx="0">
                  <c:v>307671</c:v>
                </c:pt>
                <c:pt idx="1">
                  <c:v>333152</c:v>
                </c:pt>
                <c:pt idx="2">
                  <c:v>388612</c:v>
                </c:pt>
                <c:pt idx="3">
                  <c:v>463495</c:v>
                </c:pt>
                <c:pt idx="4">
                  <c:v>567887</c:v>
                </c:pt>
                <c:pt idx="5">
                  <c:v>656250</c:v>
                </c:pt>
                <c:pt idx="6">
                  <c:v>704568</c:v>
                </c:pt>
                <c:pt idx="7">
                  <c:v>735225</c:v>
                </c:pt>
                <c:pt idx="8">
                  <c:v>763849</c:v>
                </c:pt>
                <c:pt idx="9">
                  <c:v>774121</c:v>
                </c:pt>
              </c:numCache>
            </c:numRef>
          </c:val>
          <c:extLst>
            <c:ext xmlns:c16="http://schemas.microsoft.com/office/drawing/2014/chart" uri="{C3380CC4-5D6E-409C-BE32-E72D297353CC}">
              <c16:uniqueId val="{00000000-6CB5-4282-8C0A-13000120F7F6}"/>
            </c:ext>
          </c:extLst>
        </c:ser>
        <c:ser>
          <c:idx val="1"/>
          <c:order val="1"/>
          <c:tx>
            <c:strRef>
              <c:f>PPT貼付け!$E$8</c:f>
              <c:strCache>
                <c:ptCount val="1"/>
                <c:pt idx="0">
                  <c:v>夫婦と子供</c:v>
                </c:pt>
              </c:strCache>
            </c:strRef>
          </c:tx>
          <c:spPr>
            <a:pattFill prst="ltVert">
              <a:fgClr>
                <a:schemeClr val="accent1"/>
              </a:fgClr>
              <a:bgClr>
                <a:schemeClr val="bg1"/>
              </a:bgClr>
            </a:pattFill>
            <a:ln>
              <a:solidFill>
                <a:schemeClr val="tx1">
                  <a:lumMod val="50000"/>
                  <a:lumOff val="50000"/>
                </a:schemeClr>
              </a:solidFill>
            </a:ln>
            <a:effectLst/>
          </c:spPr>
          <c:invertIfNegative val="0"/>
          <c:cat>
            <c:strRef>
              <c:f>PPT貼付け!$F$4:$O$4</c:f>
              <c:strCache>
                <c:ptCount val="10"/>
                <c:pt idx="0">
                  <c:v>S50</c:v>
                </c:pt>
                <c:pt idx="1">
                  <c:v>S55</c:v>
                </c:pt>
                <c:pt idx="2">
                  <c:v>S60</c:v>
                </c:pt>
                <c:pt idx="3">
                  <c:v>H2</c:v>
                </c:pt>
                <c:pt idx="4">
                  <c:v>H7</c:v>
                </c:pt>
                <c:pt idx="5">
                  <c:v>H12</c:v>
                </c:pt>
                <c:pt idx="6">
                  <c:v>H17</c:v>
                </c:pt>
                <c:pt idx="7">
                  <c:v>H22</c:v>
                </c:pt>
                <c:pt idx="8">
                  <c:v>H27</c:v>
                </c:pt>
                <c:pt idx="9">
                  <c:v>R2</c:v>
                </c:pt>
              </c:strCache>
            </c:strRef>
          </c:cat>
          <c:val>
            <c:numRef>
              <c:f>PPT貼付け!$F$8:$O$8</c:f>
              <c:numCache>
                <c:formatCode>#,##0</c:formatCode>
                <c:ptCount val="10"/>
                <c:pt idx="0">
                  <c:v>1263086</c:v>
                </c:pt>
                <c:pt idx="1">
                  <c:v>1308178</c:v>
                </c:pt>
                <c:pt idx="2">
                  <c:v>1305140</c:v>
                </c:pt>
                <c:pt idx="3">
                  <c:v>1279308</c:v>
                </c:pt>
                <c:pt idx="4">
                  <c:v>1237217</c:v>
                </c:pt>
                <c:pt idx="5">
                  <c:v>1188070</c:v>
                </c:pt>
                <c:pt idx="6">
                  <c:v>1127702</c:v>
                </c:pt>
                <c:pt idx="7">
                  <c:v>1086224</c:v>
                </c:pt>
                <c:pt idx="8">
                  <c:v>1054207</c:v>
                </c:pt>
                <c:pt idx="9">
                  <c:v>1020391</c:v>
                </c:pt>
              </c:numCache>
            </c:numRef>
          </c:val>
          <c:extLst>
            <c:ext xmlns:c16="http://schemas.microsoft.com/office/drawing/2014/chart" uri="{C3380CC4-5D6E-409C-BE32-E72D297353CC}">
              <c16:uniqueId val="{00000001-6CB5-4282-8C0A-13000120F7F6}"/>
            </c:ext>
          </c:extLst>
        </c:ser>
        <c:ser>
          <c:idx val="2"/>
          <c:order val="2"/>
          <c:tx>
            <c:strRef>
              <c:f>PPT貼付け!$E$9</c:f>
              <c:strCache>
                <c:ptCount val="1"/>
                <c:pt idx="0">
                  <c:v>ひとり親と子供</c:v>
                </c:pt>
              </c:strCache>
            </c:strRef>
          </c:tx>
          <c:spPr>
            <a:pattFill prst="pct50">
              <a:fgClr>
                <a:schemeClr val="accent1"/>
              </a:fgClr>
              <a:bgClr>
                <a:schemeClr val="bg1"/>
              </a:bgClr>
            </a:pattFill>
            <a:ln>
              <a:solidFill>
                <a:schemeClr val="tx1">
                  <a:lumMod val="50000"/>
                  <a:lumOff val="50000"/>
                </a:schemeClr>
              </a:solidFill>
            </a:ln>
            <a:effectLst/>
          </c:spPr>
          <c:invertIfNegative val="0"/>
          <c:cat>
            <c:strRef>
              <c:f>PPT貼付け!$F$4:$O$4</c:f>
              <c:strCache>
                <c:ptCount val="10"/>
                <c:pt idx="0">
                  <c:v>S50</c:v>
                </c:pt>
                <c:pt idx="1">
                  <c:v>S55</c:v>
                </c:pt>
                <c:pt idx="2">
                  <c:v>S60</c:v>
                </c:pt>
                <c:pt idx="3">
                  <c:v>H2</c:v>
                </c:pt>
                <c:pt idx="4">
                  <c:v>H7</c:v>
                </c:pt>
                <c:pt idx="5">
                  <c:v>H12</c:v>
                </c:pt>
                <c:pt idx="6">
                  <c:v>H17</c:v>
                </c:pt>
                <c:pt idx="7">
                  <c:v>H22</c:v>
                </c:pt>
                <c:pt idx="8">
                  <c:v>H27</c:v>
                </c:pt>
                <c:pt idx="9">
                  <c:v>R2</c:v>
                </c:pt>
              </c:strCache>
            </c:strRef>
          </c:cat>
          <c:val>
            <c:numRef>
              <c:f>PPT貼付け!$F$9:$O$9</c:f>
              <c:numCache>
                <c:formatCode>#,##0</c:formatCode>
                <c:ptCount val="10"/>
                <c:pt idx="0">
                  <c:v>152767</c:v>
                </c:pt>
                <c:pt idx="1">
                  <c:v>174579</c:v>
                </c:pt>
                <c:pt idx="2">
                  <c:v>206432</c:v>
                </c:pt>
                <c:pt idx="3">
                  <c:v>235001</c:v>
                </c:pt>
                <c:pt idx="4">
                  <c:v>262019</c:v>
                </c:pt>
                <c:pt idx="5">
                  <c:v>294347</c:v>
                </c:pt>
                <c:pt idx="6">
                  <c:v>335403</c:v>
                </c:pt>
                <c:pt idx="7">
                  <c:v>363645</c:v>
                </c:pt>
                <c:pt idx="8">
                  <c:v>379678</c:v>
                </c:pt>
                <c:pt idx="9">
                  <c:v>398477</c:v>
                </c:pt>
              </c:numCache>
            </c:numRef>
          </c:val>
          <c:extLst>
            <c:ext xmlns:c16="http://schemas.microsoft.com/office/drawing/2014/chart" uri="{C3380CC4-5D6E-409C-BE32-E72D297353CC}">
              <c16:uniqueId val="{00000002-6CB5-4282-8C0A-13000120F7F6}"/>
            </c:ext>
          </c:extLst>
        </c:ser>
        <c:ser>
          <c:idx val="3"/>
          <c:order val="3"/>
          <c:tx>
            <c:strRef>
              <c:f>PPT貼付け!$E$10</c:f>
              <c:strCache>
                <c:ptCount val="1"/>
                <c:pt idx="0">
                  <c:v>その他世帯</c:v>
                </c:pt>
              </c:strCache>
            </c:strRef>
          </c:tx>
          <c:spPr>
            <a:pattFill prst="ltHorz">
              <a:fgClr>
                <a:schemeClr val="accent1"/>
              </a:fgClr>
              <a:bgClr>
                <a:schemeClr val="bg1"/>
              </a:bgClr>
            </a:pattFill>
            <a:ln>
              <a:solidFill>
                <a:schemeClr val="tx1">
                  <a:lumMod val="50000"/>
                  <a:lumOff val="50000"/>
                </a:schemeClr>
              </a:solidFill>
            </a:ln>
            <a:effectLst/>
          </c:spPr>
          <c:invertIfNegative val="0"/>
          <c:cat>
            <c:strRef>
              <c:f>PPT貼付け!$F$4:$O$4</c:f>
              <c:strCache>
                <c:ptCount val="10"/>
                <c:pt idx="0">
                  <c:v>S50</c:v>
                </c:pt>
                <c:pt idx="1">
                  <c:v>S55</c:v>
                </c:pt>
                <c:pt idx="2">
                  <c:v>S60</c:v>
                </c:pt>
                <c:pt idx="3">
                  <c:v>H2</c:v>
                </c:pt>
                <c:pt idx="4">
                  <c:v>H7</c:v>
                </c:pt>
                <c:pt idx="5">
                  <c:v>H12</c:v>
                </c:pt>
                <c:pt idx="6">
                  <c:v>H17</c:v>
                </c:pt>
                <c:pt idx="7">
                  <c:v>H22</c:v>
                </c:pt>
                <c:pt idx="8">
                  <c:v>H27</c:v>
                </c:pt>
                <c:pt idx="9">
                  <c:v>R2</c:v>
                </c:pt>
              </c:strCache>
            </c:strRef>
          </c:cat>
          <c:val>
            <c:numRef>
              <c:f>PPT貼付け!$F$10:$O$10</c:f>
              <c:numCache>
                <c:formatCode>#,##0</c:formatCode>
                <c:ptCount val="10"/>
                <c:pt idx="0">
                  <c:v>341669</c:v>
                </c:pt>
                <c:pt idx="1">
                  <c:v>327981</c:v>
                </c:pt>
                <c:pt idx="2">
                  <c:v>327656</c:v>
                </c:pt>
                <c:pt idx="3">
                  <c:v>305687</c:v>
                </c:pt>
                <c:pt idx="4">
                  <c:v>294477</c:v>
                </c:pt>
                <c:pt idx="5">
                  <c:v>270572</c:v>
                </c:pt>
                <c:pt idx="6">
                  <c:v>249322</c:v>
                </c:pt>
                <c:pt idx="7">
                  <c:v>219861</c:v>
                </c:pt>
                <c:pt idx="8">
                  <c:v>189878</c:v>
                </c:pt>
                <c:pt idx="9">
                  <c:v>157807</c:v>
                </c:pt>
              </c:numCache>
            </c:numRef>
          </c:val>
          <c:extLst>
            <c:ext xmlns:c16="http://schemas.microsoft.com/office/drawing/2014/chart" uri="{C3380CC4-5D6E-409C-BE32-E72D297353CC}">
              <c16:uniqueId val="{00000003-6CB5-4282-8C0A-13000120F7F6}"/>
            </c:ext>
          </c:extLst>
        </c:ser>
        <c:ser>
          <c:idx val="4"/>
          <c:order val="4"/>
          <c:tx>
            <c:strRef>
              <c:f>PPT貼付け!$E$11</c:f>
              <c:strCache>
                <c:ptCount val="1"/>
                <c:pt idx="0">
                  <c:v>単独世帯</c:v>
                </c:pt>
              </c:strCache>
            </c:strRef>
          </c:tx>
          <c:spPr>
            <a:pattFill prst="pct10">
              <a:fgClr>
                <a:schemeClr val="accent1"/>
              </a:fgClr>
              <a:bgClr>
                <a:schemeClr val="bg1"/>
              </a:bgClr>
            </a:pattFill>
            <a:ln>
              <a:solidFill>
                <a:schemeClr val="tx1">
                  <a:lumMod val="50000"/>
                  <a:lumOff val="50000"/>
                </a:schemeClr>
              </a:solidFill>
            </a:ln>
            <a:effectLst/>
          </c:spPr>
          <c:invertIfNegative val="0"/>
          <c:cat>
            <c:strRef>
              <c:f>PPT貼付け!$F$4:$O$4</c:f>
              <c:strCache>
                <c:ptCount val="10"/>
                <c:pt idx="0">
                  <c:v>S50</c:v>
                </c:pt>
                <c:pt idx="1">
                  <c:v>S55</c:v>
                </c:pt>
                <c:pt idx="2">
                  <c:v>S60</c:v>
                </c:pt>
                <c:pt idx="3">
                  <c:v>H2</c:v>
                </c:pt>
                <c:pt idx="4">
                  <c:v>H7</c:v>
                </c:pt>
                <c:pt idx="5">
                  <c:v>H12</c:v>
                </c:pt>
                <c:pt idx="6">
                  <c:v>H17</c:v>
                </c:pt>
                <c:pt idx="7">
                  <c:v>H22</c:v>
                </c:pt>
                <c:pt idx="8">
                  <c:v>H27</c:v>
                </c:pt>
                <c:pt idx="9">
                  <c:v>R2</c:v>
                </c:pt>
              </c:strCache>
            </c:strRef>
          </c:cat>
          <c:val>
            <c:numRef>
              <c:f>PPT貼付け!$F$11:$O$11</c:f>
              <c:numCache>
                <c:formatCode>#,##0</c:formatCode>
                <c:ptCount val="10"/>
                <c:pt idx="0">
                  <c:v>607886</c:v>
                </c:pt>
                <c:pt idx="1">
                  <c:v>602660</c:v>
                </c:pt>
                <c:pt idx="2">
                  <c:v>647951</c:v>
                </c:pt>
                <c:pt idx="3">
                  <c:v>747987</c:v>
                </c:pt>
                <c:pt idx="4">
                  <c:v>897425</c:v>
                </c:pt>
                <c:pt idx="5">
                  <c:v>1028792</c:v>
                </c:pt>
                <c:pt idx="6">
                  <c:v>1151774</c:v>
                </c:pt>
                <c:pt idx="7">
                  <c:v>1367908</c:v>
                </c:pt>
                <c:pt idx="8">
                  <c:v>1470615</c:v>
                </c:pt>
                <c:pt idx="9">
                  <c:v>1727107</c:v>
                </c:pt>
              </c:numCache>
            </c:numRef>
          </c:val>
          <c:extLst>
            <c:ext xmlns:c16="http://schemas.microsoft.com/office/drawing/2014/chart" uri="{C3380CC4-5D6E-409C-BE32-E72D297353CC}">
              <c16:uniqueId val="{00000004-6CB5-4282-8C0A-13000120F7F6}"/>
            </c:ext>
          </c:extLst>
        </c:ser>
        <c:ser>
          <c:idx val="5"/>
          <c:order val="5"/>
          <c:tx>
            <c:strRef>
              <c:f>PPT貼付け!$E$12</c:f>
              <c:strCache>
                <c:ptCount val="1"/>
                <c:pt idx="0">
                  <c:v>非親族世帯</c:v>
                </c:pt>
              </c:strCache>
            </c:strRef>
          </c:tx>
          <c:spPr>
            <a:solidFill>
              <a:schemeClr val="accent1"/>
            </a:solidFill>
            <a:ln>
              <a:solidFill>
                <a:schemeClr val="tx1">
                  <a:lumMod val="50000"/>
                  <a:lumOff val="50000"/>
                </a:schemeClr>
              </a:solidFill>
            </a:ln>
            <a:effectLst/>
          </c:spPr>
          <c:invertIfNegative val="0"/>
          <c:cat>
            <c:strRef>
              <c:f>PPT貼付け!$F$4:$O$4</c:f>
              <c:strCache>
                <c:ptCount val="10"/>
                <c:pt idx="0">
                  <c:v>S50</c:v>
                </c:pt>
                <c:pt idx="1">
                  <c:v>S55</c:v>
                </c:pt>
                <c:pt idx="2">
                  <c:v>S60</c:v>
                </c:pt>
                <c:pt idx="3">
                  <c:v>H2</c:v>
                </c:pt>
                <c:pt idx="4">
                  <c:v>H7</c:v>
                </c:pt>
                <c:pt idx="5">
                  <c:v>H12</c:v>
                </c:pt>
                <c:pt idx="6">
                  <c:v>H17</c:v>
                </c:pt>
                <c:pt idx="7">
                  <c:v>H22</c:v>
                </c:pt>
                <c:pt idx="8">
                  <c:v>H27</c:v>
                </c:pt>
                <c:pt idx="9">
                  <c:v>R2</c:v>
                </c:pt>
              </c:strCache>
            </c:strRef>
          </c:cat>
          <c:val>
            <c:numRef>
              <c:f>PPT貼付け!$F$12:$O$12</c:f>
              <c:numCache>
                <c:formatCode>#,##0</c:formatCode>
                <c:ptCount val="10"/>
                <c:pt idx="0">
                  <c:v>6941</c:v>
                </c:pt>
                <c:pt idx="1">
                  <c:v>6165</c:v>
                </c:pt>
                <c:pt idx="2">
                  <c:v>6738</c:v>
                </c:pt>
                <c:pt idx="3">
                  <c:v>8160</c:v>
                </c:pt>
                <c:pt idx="4">
                  <c:v>11372</c:v>
                </c:pt>
                <c:pt idx="5">
                  <c:v>16809</c:v>
                </c:pt>
                <c:pt idx="6">
                  <c:v>21824</c:v>
                </c:pt>
                <c:pt idx="7">
                  <c:v>34595</c:v>
                </c:pt>
                <c:pt idx="8">
                  <c:v>49282</c:v>
                </c:pt>
                <c:pt idx="9">
                  <c:v>37850</c:v>
                </c:pt>
              </c:numCache>
            </c:numRef>
          </c:val>
          <c:extLst>
            <c:ext xmlns:c16="http://schemas.microsoft.com/office/drawing/2014/chart" uri="{C3380CC4-5D6E-409C-BE32-E72D297353CC}">
              <c16:uniqueId val="{00000005-6CB5-4282-8C0A-13000120F7F6}"/>
            </c:ext>
          </c:extLst>
        </c:ser>
        <c:ser>
          <c:idx val="6"/>
          <c:order val="6"/>
          <c:tx>
            <c:strRef>
              <c:f>PPT貼付け!$E$13</c:f>
              <c:strCache>
                <c:ptCount val="1"/>
              </c:strCache>
            </c:strRef>
          </c:tx>
          <c:spPr>
            <a:noFill/>
            <a:ln>
              <a:noFill/>
            </a:ln>
            <a:effectLst/>
          </c:spPr>
          <c:invertIfNegative val="0"/>
          <c:dLbls>
            <c:dLbl>
              <c:idx val="0"/>
              <c:layout>
                <c:manualLayout>
                  <c:x val="-1.817410244425661E-17"/>
                  <c:y val="0.2134394499641810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CB5-4282-8C0A-13000120F7F6}"/>
                </c:ext>
              </c:extLst>
            </c:dLbl>
            <c:dLbl>
              <c:idx val="7"/>
              <c:layout>
                <c:manualLayout>
                  <c:x val="3.7670392960117001E-4"/>
                  <c:y val="0.15926025330701951"/>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CB5-4282-8C0A-13000120F7F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PPT貼付け!$F$4:$O$4</c:f>
              <c:strCache>
                <c:ptCount val="10"/>
                <c:pt idx="0">
                  <c:v>S50</c:v>
                </c:pt>
                <c:pt idx="1">
                  <c:v>S55</c:v>
                </c:pt>
                <c:pt idx="2">
                  <c:v>S60</c:v>
                </c:pt>
                <c:pt idx="3">
                  <c:v>H2</c:v>
                </c:pt>
                <c:pt idx="4">
                  <c:v>H7</c:v>
                </c:pt>
                <c:pt idx="5">
                  <c:v>H12</c:v>
                </c:pt>
                <c:pt idx="6">
                  <c:v>H17</c:v>
                </c:pt>
                <c:pt idx="7">
                  <c:v>H22</c:v>
                </c:pt>
                <c:pt idx="8">
                  <c:v>H27</c:v>
                </c:pt>
                <c:pt idx="9">
                  <c:v>R2</c:v>
                </c:pt>
              </c:strCache>
            </c:strRef>
          </c:cat>
          <c:val>
            <c:numRef>
              <c:f>PPT貼付け!$F$13:$O$13</c:f>
              <c:numCache>
                <c:formatCode>#,##0</c:formatCode>
                <c:ptCount val="10"/>
                <c:pt idx="0">
                  <c:v>2680020</c:v>
                </c:pt>
                <c:pt idx="1">
                  <c:v>2752715</c:v>
                </c:pt>
                <c:pt idx="2">
                  <c:v>2882529</c:v>
                </c:pt>
                <c:pt idx="3">
                  <c:v>3039638</c:v>
                </c:pt>
                <c:pt idx="4">
                  <c:v>3270397</c:v>
                </c:pt>
                <c:pt idx="5">
                  <c:v>3454840</c:v>
                </c:pt>
                <c:pt idx="6">
                  <c:v>3590593</c:v>
                </c:pt>
                <c:pt idx="7">
                  <c:v>3823279</c:v>
                </c:pt>
                <c:pt idx="8">
                  <c:v>3918441</c:v>
                </c:pt>
                <c:pt idx="9">
                  <c:v>4126995</c:v>
                </c:pt>
              </c:numCache>
            </c:numRef>
          </c:val>
          <c:extLst>
            <c:ext xmlns:c16="http://schemas.microsoft.com/office/drawing/2014/chart" uri="{C3380CC4-5D6E-409C-BE32-E72D297353CC}">
              <c16:uniqueId val="{00000008-6CB5-4282-8C0A-13000120F7F6}"/>
            </c:ext>
          </c:extLst>
        </c:ser>
        <c:dLbls>
          <c:showLegendKey val="0"/>
          <c:showVal val="0"/>
          <c:showCatName val="0"/>
          <c:showSerName val="0"/>
          <c:showPercent val="0"/>
          <c:showBubbleSize val="0"/>
        </c:dLbls>
        <c:gapWidth val="150"/>
        <c:overlap val="100"/>
        <c:axId val="855412288"/>
        <c:axId val="855406464"/>
      </c:barChart>
      <c:catAx>
        <c:axId val="855412288"/>
        <c:scaling>
          <c:orientation val="minMax"/>
        </c:scaling>
        <c:delete val="0"/>
        <c:axPos val="b"/>
        <c:title>
          <c:tx>
            <c:rich>
              <a:bodyPr rot="0" spcFirstLastPara="1" vertOverflow="ellipsis" vert="horz" wrap="square" anchor="ctr" anchorCtr="1"/>
              <a:lstStyle/>
              <a:p>
                <a:pPr>
                  <a:defRPr sz="800" b="0" i="0" u="none" strike="noStrike" kern="1200" baseline="0">
                    <a:solidFill>
                      <a:schemeClr val="tx1"/>
                    </a:solidFill>
                    <a:latin typeface="メイリオ" panose="020B0604030504040204" pitchFamily="50" charset="-128"/>
                    <a:ea typeface="メイリオ" panose="020B0604030504040204" pitchFamily="50" charset="-128"/>
                    <a:cs typeface="+mn-cs"/>
                  </a:defRPr>
                </a:pPr>
                <a:r>
                  <a:rPr lang="ja-JP" altLang="en-US" sz="800"/>
                  <a:t>（年度）</a:t>
                </a:r>
              </a:p>
            </c:rich>
          </c:tx>
          <c:layout>
            <c:manualLayout>
              <c:xMode val="edge"/>
              <c:yMode val="edge"/>
              <c:x val="0.94414351851851852"/>
              <c:y val="0.912883467946525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title>
        <c:numFmt formatCode="General" sourceLinked="1"/>
        <c:majorTickMark val="out"/>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crossAx val="855406464"/>
        <c:crosses val="autoZero"/>
        <c:auto val="1"/>
        <c:lblAlgn val="ctr"/>
        <c:lblOffset val="100"/>
        <c:noMultiLvlLbl val="0"/>
      </c:catAx>
      <c:valAx>
        <c:axId val="855406464"/>
        <c:scaling>
          <c:orientation val="minMax"/>
          <c:max val="4500000"/>
        </c:scaling>
        <c:delete val="0"/>
        <c:axPos val="l"/>
        <c:majorGridlines>
          <c:spPr>
            <a:ln w="9525" cap="flat" cmpd="sng" algn="ctr">
              <a:solidFill>
                <a:schemeClr val="bg1">
                  <a:lumMod val="75000"/>
                </a:schemeClr>
              </a:solidFill>
              <a:round/>
            </a:ln>
            <a:effectLst/>
          </c:spPr>
        </c:majorGridlines>
        <c:title>
          <c:tx>
            <c:rich>
              <a:bodyPr rot="0" spcFirstLastPara="1" vertOverflow="ellipsis" wrap="square" anchor="ctr" anchorCtr="1"/>
              <a:lstStyle/>
              <a:p>
                <a:pPr>
                  <a:defRPr sz="1000" b="0" i="0" u="none" strike="noStrike" kern="1200" baseline="0">
                    <a:solidFill>
                      <a:schemeClr val="tx1"/>
                    </a:solidFill>
                    <a:latin typeface="メイリオ" panose="020B0604030504040204" pitchFamily="50" charset="-128"/>
                    <a:ea typeface="メイリオ" panose="020B0604030504040204" pitchFamily="50" charset="-128"/>
                    <a:cs typeface="+mn-cs"/>
                  </a:defRPr>
                </a:pPr>
                <a:r>
                  <a:rPr lang="ja-JP" altLang="en-US" sz="800" dirty="0"/>
                  <a:t>（世帯）</a:t>
                </a:r>
              </a:p>
            </c:rich>
          </c:tx>
          <c:layout>
            <c:manualLayout>
              <c:xMode val="edge"/>
              <c:yMode val="edge"/>
              <c:x val="4.3509259259259268E-2"/>
              <c:y val="1.7844581421821853E-2"/>
            </c:manualLayout>
          </c:layout>
          <c:overlay val="0"/>
          <c:spPr>
            <a:noFill/>
            <a:ln>
              <a:noFill/>
            </a:ln>
            <a:effectLst/>
          </c:spPr>
          <c:txPr>
            <a:bodyPr rot="0" spcFirstLastPara="1" vertOverflow="ellipsis" wrap="square" anchor="ctr" anchorCtr="1"/>
            <a:lstStyle/>
            <a:p>
              <a:pPr>
                <a:defRPr sz="1000"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title>
        <c:numFmt formatCode="#,##0" sourceLinked="1"/>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800"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crossAx val="855412288"/>
        <c:crosses val="autoZero"/>
        <c:crossBetween val="between"/>
      </c:valAx>
      <c:spPr>
        <a:noFill/>
        <a:ln>
          <a:noFill/>
        </a:ln>
        <a:effectLst/>
      </c:spPr>
    </c:plotArea>
    <c:legend>
      <c:legendPos val="r"/>
      <c:layout>
        <c:manualLayout>
          <c:xMode val="edge"/>
          <c:yMode val="edge"/>
          <c:x val="0.30991261574074075"/>
          <c:y val="2.7860766573476907E-2"/>
          <c:w val="0.66645115740740746"/>
          <c:h val="5.3019715645598139E-2"/>
        </c:manualLayout>
      </c:layout>
      <c:overlay val="0"/>
      <c:spPr>
        <a:noFill/>
        <a:ln>
          <a:noFill/>
        </a:ln>
        <a:effectLst/>
      </c:spPr>
      <c:txPr>
        <a:bodyPr rot="0" spcFirstLastPara="1" vertOverflow="ellipsis" vert="horz" wrap="square" anchor="t" anchorCtr="1"/>
        <a:lstStyle/>
        <a:p>
          <a:pPr>
            <a:defRPr sz="900"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100">
          <a:solidFill>
            <a:schemeClr val="tx1"/>
          </a:solidFill>
          <a:latin typeface="メイリオ" panose="020B0604030504040204" pitchFamily="50" charset="-128"/>
          <a:ea typeface="メイリオ" panose="020B0604030504040204" pitchFamily="50" charset="-128"/>
        </a:defRPr>
      </a:pPr>
      <a:endParaRPr lang="ja-JP"/>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manualLayout>
          <c:layoutTarget val="inner"/>
          <c:xMode val="edge"/>
          <c:yMode val="edge"/>
          <c:x val="6.7183364601975257E-2"/>
          <c:y val="0.13148919967420117"/>
          <c:w val="0.87663340774409837"/>
          <c:h val="0.77489189081030696"/>
        </c:manualLayout>
      </c:layout>
      <c:barChart>
        <c:barDir val="col"/>
        <c:grouping val="stacked"/>
        <c:varyColors val="0"/>
        <c:ser>
          <c:idx val="0"/>
          <c:order val="0"/>
          <c:tx>
            <c:strRef>
              <c:f>Sheet1!$D$3</c:f>
              <c:strCache>
                <c:ptCount val="1"/>
                <c:pt idx="0">
                  <c:v>1人世帯</c:v>
                </c:pt>
              </c:strCache>
            </c:strRef>
          </c:tx>
          <c:invertIfNegative val="0"/>
          <c:cat>
            <c:strRef>
              <c:f>Sheet1!$B$4:$B$8</c:f>
              <c:strCache>
                <c:ptCount val="5"/>
                <c:pt idx="0">
                  <c:v>H12</c:v>
                </c:pt>
                <c:pt idx="1">
                  <c:v>H17</c:v>
                </c:pt>
                <c:pt idx="2">
                  <c:v>H22</c:v>
                </c:pt>
                <c:pt idx="3">
                  <c:v>H27</c:v>
                </c:pt>
                <c:pt idx="4">
                  <c:v>R2</c:v>
                </c:pt>
              </c:strCache>
            </c:strRef>
          </c:cat>
          <c:val>
            <c:numRef>
              <c:f>Sheet1!$D$4:$D$8</c:f>
              <c:numCache>
                <c:formatCode>General</c:formatCode>
                <c:ptCount val="5"/>
                <c:pt idx="0">
                  <c:v>1028792</c:v>
                </c:pt>
                <c:pt idx="1">
                  <c:v>1151774</c:v>
                </c:pt>
                <c:pt idx="2">
                  <c:v>1367908</c:v>
                </c:pt>
                <c:pt idx="3">
                  <c:v>1470615</c:v>
                </c:pt>
                <c:pt idx="4">
                  <c:v>1727107</c:v>
                </c:pt>
              </c:numCache>
            </c:numRef>
          </c:val>
          <c:extLst>
            <c:ext xmlns:c16="http://schemas.microsoft.com/office/drawing/2014/chart" uri="{C3380CC4-5D6E-409C-BE32-E72D297353CC}">
              <c16:uniqueId val="{00000000-BA02-41CA-8955-434A83D58A3E}"/>
            </c:ext>
          </c:extLst>
        </c:ser>
        <c:ser>
          <c:idx val="1"/>
          <c:order val="1"/>
          <c:tx>
            <c:strRef>
              <c:f>Sheet1!$E$3</c:f>
              <c:strCache>
                <c:ptCount val="1"/>
                <c:pt idx="0">
                  <c:v>2人世帯</c:v>
                </c:pt>
              </c:strCache>
            </c:strRef>
          </c:tx>
          <c:invertIfNegative val="0"/>
          <c:cat>
            <c:strRef>
              <c:f>Sheet1!$B$4:$B$8</c:f>
              <c:strCache>
                <c:ptCount val="5"/>
                <c:pt idx="0">
                  <c:v>H12</c:v>
                </c:pt>
                <c:pt idx="1">
                  <c:v>H17</c:v>
                </c:pt>
                <c:pt idx="2">
                  <c:v>H22</c:v>
                </c:pt>
                <c:pt idx="3">
                  <c:v>H27</c:v>
                </c:pt>
                <c:pt idx="4">
                  <c:v>R2</c:v>
                </c:pt>
              </c:strCache>
            </c:strRef>
          </c:cat>
          <c:val>
            <c:numRef>
              <c:f>Sheet1!$E$4:$E$8</c:f>
              <c:numCache>
                <c:formatCode>General</c:formatCode>
                <c:ptCount val="5"/>
                <c:pt idx="0">
                  <c:v>891980</c:v>
                </c:pt>
                <c:pt idx="1">
                  <c:v>972709</c:v>
                </c:pt>
                <c:pt idx="2">
                  <c:v>1039936</c:v>
                </c:pt>
                <c:pt idx="3">
                  <c:v>1089777</c:v>
                </c:pt>
                <c:pt idx="4">
                  <c:v>1121971</c:v>
                </c:pt>
              </c:numCache>
            </c:numRef>
          </c:val>
          <c:extLst>
            <c:ext xmlns:c16="http://schemas.microsoft.com/office/drawing/2014/chart" uri="{C3380CC4-5D6E-409C-BE32-E72D297353CC}">
              <c16:uniqueId val="{00000001-BA02-41CA-8955-434A83D58A3E}"/>
            </c:ext>
          </c:extLst>
        </c:ser>
        <c:ser>
          <c:idx val="2"/>
          <c:order val="2"/>
          <c:tx>
            <c:strRef>
              <c:f>Sheet1!$F$3</c:f>
              <c:strCache>
                <c:ptCount val="1"/>
                <c:pt idx="0">
                  <c:v>3人世帯</c:v>
                </c:pt>
              </c:strCache>
            </c:strRef>
          </c:tx>
          <c:invertIfNegative val="0"/>
          <c:cat>
            <c:strRef>
              <c:f>Sheet1!$B$4:$B$8</c:f>
              <c:strCache>
                <c:ptCount val="5"/>
                <c:pt idx="0">
                  <c:v>H12</c:v>
                </c:pt>
                <c:pt idx="1">
                  <c:v>H17</c:v>
                </c:pt>
                <c:pt idx="2">
                  <c:v>H22</c:v>
                </c:pt>
                <c:pt idx="3">
                  <c:v>H27</c:v>
                </c:pt>
                <c:pt idx="4">
                  <c:v>R2</c:v>
                </c:pt>
              </c:strCache>
            </c:strRef>
          </c:cat>
          <c:val>
            <c:numRef>
              <c:f>Sheet1!$F$4:$F$8</c:f>
              <c:numCache>
                <c:formatCode>General</c:formatCode>
                <c:ptCount val="5"/>
                <c:pt idx="0">
                  <c:v>653622</c:v>
                </c:pt>
                <c:pt idx="1">
                  <c:v>658587</c:v>
                </c:pt>
                <c:pt idx="2">
                  <c:v>664982</c:v>
                </c:pt>
                <c:pt idx="3">
                  <c:v>651883</c:v>
                </c:pt>
                <c:pt idx="4">
                  <c:v>638834</c:v>
                </c:pt>
              </c:numCache>
            </c:numRef>
          </c:val>
          <c:extLst>
            <c:ext xmlns:c16="http://schemas.microsoft.com/office/drawing/2014/chart" uri="{C3380CC4-5D6E-409C-BE32-E72D297353CC}">
              <c16:uniqueId val="{00000002-BA02-41CA-8955-434A83D58A3E}"/>
            </c:ext>
          </c:extLst>
        </c:ser>
        <c:ser>
          <c:idx val="3"/>
          <c:order val="3"/>
          <c:tx>
            <c:strRef>
              <c:f>Sheet1!$G$3</c:f>
              <c:strCache>
                <c:ptCount val="1"/>
                <c:pt idx="0">
                  <c:v>4人世帯</c:v>
                </c:pt>
              </c:strCache>
            </c:strRef>
          </c:tx>
          <c:invertIfNegative val="0"/>
          <c:cat>
            <c:strRef>
              <c:f>Sheet1!$B$4:$B$8</c:f>
              <c:strCache>
                <c:ptCount val="5"/>
                <c:pt idx="0">
                  <c:v>H12</c:v>
                </c:pt>
                <c:pt idx="1">
                  <c:v>H17</c:v>
                </c:pt>
                <c:pt idx="2">
                  <c:v>H22</c:v>
                </c:pt>
                <c:pt idx="3">
                  <c:v>H27</c:v>
                </c:pt>
                <c:pt idx="4">
                  <c:v>R2</c:v>
                </c:pt>
              </c:strCache>
            </c:strRef>
          </c:cat>
          <c:val>
            <c:numRef>
              <c:f>Sheet1!$G$4:$G$8</c:f>
              <c:numCache>
                <c:formatCode>General</c:formatCode>
                <c:ptCount val="5"/>
                <c:pt idx="0">
                  <c:v>605237</c:v>
                </c:pt>
                <c:pt idx="1">
                  <c:v>567735</c:v>
                </c:pt>
                <c:pt idx="2">
                  <c:v>538432</c:v>
                </c:pt>
                <c:pt idx="3">
                  <c:v>509361</c:v>
                </c:pt>
                <c:pt idx="4">
                  <c:v>470392</c:v>
                </c:pt>
              </c:numCache>
            </c:numRef>
          </c:val>
          <c:extLst>
            <c:ext xmlns:c16="http://schemas.microsoft.com/office/drawing/2014/chart" uri="{C3380CC4-5D6E-409C-BE32-E72D297353CC}">
              <c16:uniqueId val="{00000003-BA02-41CA-8955-434A83D58A3E}"/>
            </c:ext>
          </c:extLst>
        </c:ser>
        <c:ser>
          <c:idx val="4"/>
          <c:order val="4"/>
          <c:tx>
            <c:strRef>
              <c:f>Sheet1!$H$3</c:f>
              <c:strCache>
                <c:ptCount val="1"/>
                <c:pt idx="0">
                  <c:v>5人以上世帯</c:v>
                </c:pt>
              </c:strCache>
            </c:strRef>
          </c:tx>
          <c:invertIfNegative val="0"/>
          <c:cat>
            <c:strRef>
              <c:f>Sheet1!$B$4:$B$8</c:f>
              <c:strCache>
                <c:ptCount val="5"/>
                <c:pt idx="0">
                  <c:v>H12</c:v>
                </c:pt>
                <c:pt idx="1">
                  <c:v>H17</c:v>
                </c:pt>
                <c:pt idx="2">
                  <c:v>H22</c:v>
                </c:pt>
                <c:pt idx="3">
                  <c:v>H27</c:v>
                </c:pt>
                <c:pt idx="4">
                  <c:v>R2</c:v>
                </c:pt>
              </c:strCache>
            </c:strRef>
          </c:cat>
          <c:val>
            <c:numRef>
              <c:f>Sheet1!$H$4:$H$8</c:f>
              <c:numCache>
                <c:formatCode>General</c:formatCode>
                <c:ptCount val="5"/>
                <c:pt idx="0">
                  <c:v>275209</c:v>
                </c:pt>
                <c:pt idx="1">
                  <c:v>239788</c:v>
                </c:pt>
                <c:pt idx="2">
                  <c:v>212021</c:v>
                </c:pt>
                <c:pt idx="3">
                  <c:v>196805</c:v>
                </c:pt>
                <c:pt idx="4">
                  <c:v>168691</c:v>
                </c:pt>
              </c:numCache>
            </c:numRef>
          </c:val>
          <c:extLst>
            <c:ext xmlns:c16="http://schemas.microsoft.com/office/drawing/2014/chart" uri="{C3380CC4-5D6E-409C-BE32-E72D297353CC}">
              <c16:uniqueId val="{00000004-BA02-41CA-8955-434A83D58A3E}"/>
            </c:ext>
          </c:extLst>
        </c:ser>
        <c:dLbls>
          <c:showLegendKey val="0"/>
          <c:showVal val="0"/>
          <c:showCatName val="0"/>
          <c:showSerName val="0"/>
          <c:showPercent val="0"/>
          <c:showBubbleSize val="0"/>
        </c:dLbls>
        <c:gapWidth val="150"/>
        <c:overlap val="100"/>
        <c:axId val="91057664"/>
        <c:axId val="173693120"/>
      </c:barChart>
      <c:lineChart>
        <c:grouping val="standard"/>
        <c:varyColors val="0"/>
        <c:ser>
          <c:idx val="5"/>
          <c:order val="5"/>
          <c:tx>
            <c:strRef>
              <c:f>Sheet1!$P$3</c:f>
              <c:strCache>
                <c:ptCount val="1"/>
                <c:pt idx="0">
                  <c:v>1世帯当たり人員</c:v>
                </c:pt>
              </c:strCache>
            </c:strRef>
          </c:tx>
          <c:spPr>
            <a:ln w="25400"/>
            <a:effectLst>
              <a:glow rad="38100">
                <a:schemeClr val="bg1"/>
              </a:glow>
            </a:effectLst>
          </c:spPr>
          <c:marker>
            <c:spPr>
              <a:ln w="15875"/>
              <a:effectLst>
                <a:glow rad="38100">
                  <a:schemeClr val="bg1"/>
                </a:glow>
              </a:effectLst>
            </c:spPr>
          </c:marker>
          <c:dLbls>
            <c:dLbl>
              <c:idx val="0"/>
              <c:layout>
                <c:manualLayout>
                  <c:x val="-3.54344357147491E-2"/>
                  <c:y val="-4.53172998109855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A02-41CA-8955-434A83D58A3E}"/>
                </c:ext>
              </c:extLst>
            </c:dLbl>
            <c:dLbl>
              <c:idx val="1"/>
              <c:layout>
                <c:manualLayout>
                  <c:x val="1.476434821447878E-3"/>
                  <c:y val="-1.06628940731730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A02-41CA-8955-434A83D58A3E}"/>
                </c:ext>
              </c:extLst>
            </c:dLbl>
            <c:dLbl>
              <c:idx val="2"/>
              <c:layout>
                <c:manualLayout>
                  <c:x val="5.9057392857915121E-3"/>
                  <c:y val="-1.86600646280528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A02-41CA-8955-434A83D58A3E}"/>
                </c:ext>
              </c:extLst>
            </c:dLbl>
            <c:dLbl>
              <c:idx val="3"/>
              <c:layout>
                <c:manualLayout>
                  <c:x val="0"/>
                  <c:y val="-1.59943411097595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A02-41CA-8955-434A83D58A3E}"/>
                </c:ext>
              </c:extLst>
            </c:dLbl>
            <c:dLbl>
              <c:idx val="4"/>
              <c:layout>
                <c:manualLayout>
                  <c:x val="-1.0827063615454977E-16"/>
                  <c:y val="-1.5994341109759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A02-41CA-8955-434A83D58A3E}"/>
                </c:ext>
              </c:extLst>
            </c:dLbl>
            <c:spPr>
              <a:noFill/>
              <a:ln>
                <a:noFill/>
              </a:ln>
              <a:effectLst/>
            </c:spPr>
            <c:txPr>
              <a:bodyPr wrap="square" lIns="38100" tIns="19050" rIns="38100" bIns="19050" anchor="ctr">
                <a:spAutoFit/>
              </a:bodyPr>
              <a:lstStyle/>
              <a:p>
                <a:pPr>
                  <a:defRPr sz="1000" b="1">
                    <a:effectLst>
                      <a:glow rad="63500">
                        <a:schemeClr val="bg1"/>
                      </a:glow>
                    </a:effectLst>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Sheet1!$B$4:$B$8</c:f>
              <c:strCache>
                <c:ptCount val="5"/>
                <c:pt idx="0">
                  <c:v>H12</c:v>
                </c:pt>
                <c:pt idx="1">
                  <c:v>H17</c:v>
                </c:pt>
                <c:pt idx="2">
                  <c:v>H22</c:v>
                </c:pt>
                <c:pt idx="3">
                  <c:v>H27</c:v>
                </c:pt>
                <c:pt idx="4">
                  <c:v>R2</c:v>
                </c:pt>
              </c:strCache>
            </c:strRef>
          </c:cat>
          <c:val>
            <c:numRef>
              <c:f>Sheet1!$P$4:$P$8</c:f>
              <c:numCache>
                <c:formatCode>0.00</c:formatCode>
                <c:ptCount val="5"/>
                <c:pt idx="0" formatCode="General">
                  <c:v>2.5099999999999998</c:v>
                </c:pt>
                <c:pt idx="1">
                  <c:v>2.4</c:v>
                </c:pt>
                <c:pt idx="2">
                  <c:v>2.2826301716000001</c:v>
                </c:pt>
                <c:pt idx="3">
                  <c:v>2.2172080682000002</c:v>
                </c:pt>
                <c:pt idx="4">
                  <c:v>2.0983100000000001</c:v>
                </c:pt>
              </c:numCache>
            </c:numRef>
          </c:val>
          <c:smooth val="0"/>
          <c:extLst>
            <c:ext xmlns:c16="http://schemas.microsoft.com/office/drawing/2014/chart" uri="{C3380CC4-5D6E-409C-BE32-E72D297353CC}">
              <c16:uniqueId val="{0000000A-BA02-41CA-8955-434A83D58A3E}"/>
            </c:ext>
          </c:extLst>
        </c:ser>
        <c:dLbls>
          <c:showLegendKey val="0"/>
          <c:showVal val="0"/>
          <c:showCatName val="0"/>
          <c:showSerName val="0"/>
          <c:showPercent val="0"/>
          <c:showBubbleSize val="0"/>
        </c:dLbls>
        <c:marker val="1"/>
        <c:smooth val="0"/>
        <c:axId val="74999808"/>
        <c:axId val="180604288"/>
      </c:lineChart>
      <c:catAx>
        <c:axId val="91057664"/>
        <c:scaling>
          <c:orientation val="minMax"/>
        </c:scaling>
        <c:delete val="0"/>
        <c:axPos val="b"/>
        <c:numFmt formatCode="General" sourceLinked="0"/>
        <c:majorTickMark val="out"/>
        <c:minorTickMark val="none"/>
        <c:tickLblPos val="nextTo"/>
        <c:txPr>
          <a:bodyPr/>
          <a:lstStyle/>
          <a:p>
            <a:pPr>
              <a:defRPr sz="800"/>
            </a:pPr>
            <a:endParaRPr lang="ja-JP"/>
          </a:p>
        </c:txPr>
        <c:crossAx val="173693120"/>
        <c:crosses val="autoZero"/>
        <c:auto val="1"/>
        <c:lblAlgn val="ctr"/>
        <c:lblOffset val="100"/>
        <c:noMultiLvlLbl val="0"/>
      </c:catAx>
      <c:valAx>
        <c:axId val="173693120"/>
        <c:scaling>
          <c:orientation val="minMax"/>
        </c:scaling>
        <c:delete val="0"/>
        <c:axPos val="l"/>
        <c:majorGridlines>
          <c:spPr>
            <a:ln w="9525"/>
          </c:spPr>
        </c:majorGridlines>
        <c:numFmt formatCode="#,##0_);[Red]\(#,##0\)" sourceLinked="0"/>
        <c:majorTickMark val="out"/>
        <c:minorTickMark val="none"/>
        <c:tickLblPos val="nextTo"/>
        <c:txPr>
          <a:bodyPr/>
          <a:lstStyle/>
          <a:p>
            <a:pPr>
              <a:defRPr sz="800"/>
            </a:pPr>
            <a:endParaRPr lang="ja-JP"/>
          </a:p>
        </c:txPr>
        <c:crossAx val="91057664"/>
        <c:crosses val="autoZero"/>
        <c:crossBetween val="between"/>
        <c:dispUnits>
          <c:builtInUnit val="hundreds"/>
          <c:dispUnitsLbl>
            <c:layout>
              <c:manualLayout>
                <c:xMode val="edge"/>
                <c:yMode val="edge"/>
                <c:x val="6.4152197400625319E-4"/>
                <c:y val="4.3866236571900467E-2"/>
              </c:manualLayout>
            </c:layout>
            <c:tx>
              <c:rich>
                <a:bodyPr rot="0" vert="horz"/>
                <a:lstStyle/>
                <a:p>
                  <a:pPr>
                    <a:defRPr sz="800" b="0"/>
                  </a:pPr>
                  <a:r>
                    <a:rPr lang="ja-JP" sz="800" b="0"/>
                    <a:t>（百世帯）</a:t>
                  </a:r>
                </a:p>
              </c:rich>
            </c:tx>
          </c:dispUnitsLbl>
        </c:dispUnits>
      </c:valAx>
      <c:valAx>
        <c:axId val="180604288"/>
        <c:scaling>
          <c:orientation val="minMax"/>
          <c:max val="2.6"/>
          <c:min val="2"/>
        </c:scaling>
        <c:delete val="0"/>
        <c:axPos val="r"/>
        <c:numFmt formatCode="#,##0.00_);[Red]\(#,##0.00\)" sourceLinked="0"/>
        <c:majorTickMark val="out"/>
        <c:minorTickMark val="none"/>
        <c:tickLblPos val="nextTo"/>
        <c:txPr>
          <a:bodyPr/>
          <a:lstStyle/>
          <a:p>
            <a:pPr>
              <a:defRPr sz="800"/>
            </a:pPr>
            <a:endParaRPr lang="ja-JP"/>
          </a:p>
        </c:txPr>
        <c:crossAx val="74999808"/>
        <c:crosses val="max"/>
        <c:crossBetween val="between"/>
        <c:majorUnit val="0.1"/>
      </c:valAx>
      <c:catAx>
        <c:axId val="74999808"/>
        <c:scaling>
          <c:orientation val="minMax"/>
        </c:scaling>
        <c:delete val="1"/>
        <c:axPos val="b"/>
        <c:numFmt formatCode="General" sourceLinked="1"/>
        <c:majorTickMark val="out"/>
        <c:minorTickMark val="none"/>
        <c:tickLblPos val="nextTo"/>
        <c:crossAx val="180604288"/>
        <c:crosses val="autoZero"/>
        <c:auto val="1"/>
        <c:lblAlgn val="ctr"/>
        <c:lblOffset val="100"/>
        <c:noMultiLvlLbl val="0"/>
      </c:catAx>
      <c:spPr>
        <a:ln w="9525"/>
      </c:spPr>
    </c:plotArea>
    <c:legend>
      <c:legendPos val="t"/>
      <c:layout>
        <c:manualLayout>
          <c:xMode val="edge"/>
          <c:yMode val="edge"/>
          <c:x val="4.5727041179622459E-2"/>
          <c:y val="9.1291585024511016E-3"/>
          <c:w val="0.89339964341954314"/>
          <c:h val="5.3414172623439268E-2"/>
        </c:manualLayout>
      </c:layout>
      <c:overlay val="0"/>
      <c:txPr>
        <a:bodyPr/>
        <a:lstStyle/>
        <a:p>
          <a:pPr>
            <a:defRPr sz="800">
              <a:solidFill>
                <a:schemeClr val="tx1"/>
              </a:solidFill>
            </a:defRPr>
          </a:pPr>
          <a:endParaRPr lang="ja-JP"/>
        </a:p>
      </c:txPr>
    </c:legend>
    <c:plotVisOnly val="1"/>
    <c:dispBlanksAs val="gap"/>
    <c:showDLblsOverMax val="0"/>
  </c:chart>
  <c:spPr>
    <a:ln>
      <a:noFill/>
    </a:ln>
  </c:spPr>
  <c:txPr>
    <a:bodyPr/>
    <a:lstStyle/>
    <a:p>
      <a:pPr>
        <a:defRPr>
          <a:latin typeface="メイリオ" panose="020B0604030504040204" pitchFamily="50" charset="-128"/>
          <a:ea typeface="メイリオ" panose="020B0604030504040204" pitchFamily="50" charset="-128"/>
        </a:defRPr>
      </a:pPr>
      <a:endParaRPr lang="ja-JP"/>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4766949086323725E-2"/>
          <c:y val="9.1974884636836937E-2"/>
          <c:w val="0.90771231280017284"/>
          <c:h val="0.82231073855340575"/>
        </c:manualLayout>
      </c:layout>
      <c:lineChart>
        <c:grouping val="standard"/>
        <c:varyColors val="0"/>
        <c:ser>
          <c:idx val="3"/>
          <c:order val="0"/>
          <c:tx>
            <c:strRef>
              <c:f>'④グラフ (加工'!$B$5</c:f>
              <c:strCache>
                <c:ptCount val="1"/>
                <c:pt idx="0">
                  <c:v>実績値</c:v>
                </c:pt>
              </c:strCache>
            </c:strRef>
          </c:tx>
          <c:spPr>
            <a:ln cap="sq">
              <a:solidFill>
                <a:srgbClr val="FFC000"/>
              </a:solidFill>
              <a:miter lim="800000"/>
            </a:ln>
          </c:spPr>
          <c:marker>
            <c:symbol val="square"/>
            <c:size val="7"/>
            <c:spPr>
              <a:solidFill>
                <a:srgbClr val="FFC000"/>
              </a:solidFill>
              <a:ln w="38100">
                <a:solidFill>
                  <a:srgbClr val="FFC000"/>
                </a:solidFill>
              </a:ln>
            </c:spPr>
          </c:marker>
          <c:dLbls>
            <c:dLbl>
              <c:idx val="8"/>
              <c:layout>
                <c:manualLayout>
                  <c:x val="-5.470007649384253E-2"/>
                  <c:y val="-3.454881240121944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C4F-418E-A75D-819371E8FDBC}"/>
                </c:ext>
              </c:extLst>
            </c:dLbl>
            <c:dLbl>
              <c:idx val="9"/>
              <c:layout>
                <c:manualLayout>
                  <c:x val="-6.0544101760278697E-2"/>
                  <c:y val="-4.42128513455208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C4F-418E-A75D-819371E8FDBC}"/>
                </c:ext>
              </c:extLst>
            </c:dLbl>
            <c:dLbl>
              <c:idx val="10"/>
              <c:layout>
                <c:manualLayout>
                  <c:x val="-5.0804059649551897E-2"/>
                  <c:y val="-4.09915050307537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C4F-418E-A75D-819371E8FDBC}"/>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'④グラフ (加工'!$C$4:$Q$4</c:f>
              <c:strCache>
                <c:ptCount val="15"/>
                <c:pt idx="0">
                  <c:v>S45</c:v>
                </c:pt>
                <c:pt idx="1">
                  <c:v>S50</c:v>
                </c:pt>
                <c:pt idx="2">
                  <c:v>S55</c:v>
                </c:pt>
                <c:pt idx="3">
                  <c:v>S60</c:v>
                </c:pt>
                <c:pt idx="4">
                  <c:v>H2</c:v>
                </c:pt>
                <c:pt idx="5">
                  <c:v>H7</c:v>
                </c:pt>
                <c:pt idx="6">
                  <c:v>H12</c:v>
                </c:pt>
                <c:pt idx="7">
                  <c:v>H17</c:v>
                </c:pt>
                <c:pt idx="8">
                  <c:v>H22</c:v>
                </c:pt>
                <c:pt idx="9">
                  <c:v>H27</c:v>
                </c:pt>
                <c:pt idx="10">
                  <c:v>R2</c:v>
                </c:pt>
                <c:pt idx="11">
                  <c:v>R7</c:v>
                </c:pt>
                <c:pt idx="12">
                  <c:v>R12</c:v>
                </c:pt>
                <c:pt idx="13">
                  <c:v>R17</c:v>
                </c:pt>
                <c:pt idx="14">
                  <c:v>R22</c:v>
                </c:pt>
              </c:strCache>
            </c:strRef>
          </c:cat>
          <c:val>
            <c:numRef>
              <c:f>'④グラフ (加工'!$C$5:$M$5</c:f>
              <c:numCache>
                <c:formatCode>#,##0_);[Red]\(#,##0\)</c:formatCode>
                <c:ptCount val="11"/>
                <c:pt idx="0">
                  <c:v>2458</c:v>
                </c:pt>
                <c:pt idx="1">
                  <c:v>2680</c:v>
                </c:pt>
                <c:pt idx="2">
                  <c:v>2753</c:v>
                </c:pt>
                <c:pt idx="3">
                  <c:v>2883</c:v>
                </c:pt>
                <c:pt idx="4">
                  <c:v>3040</c:v>
                </c:pt>
                <c:pt idx="5">
                  <c:v>3270</c:v>
                </c:pt>
                <c:pt idx="6">
                  <c:v>3455</c:v>
                </c:pt>
                <c:pt idx="7">
                  <c:v>3591</c:v>
                </c:pt>
                <c:pt idx="8">
                  <c:v>3823</c:v>
                </c:pt>
                <c:pt idx="9">
                  <c:v>3918</c:v>
                </c:pt>
                <c:pt idx="10">
                  <c:v>4127</c:v>
                </c:pt>
              </c:numCache>
            </c:numRef>
          </c:val>
          <c:smooth val="0"/>
          <c:extLst>
            <c:ext xmlns:c16="http://schemas.microsoft.com/office/drawing/2014/chart" uri="{C3380CC4-5D6E-409C-BE32-E72D297353CC}">
              <c16:uniqueId val="{00000003-2C4F-418E-A75D-819371E8FDBC}"/>
            </c:ext>
          </c:extLst>
        </c:ser>
        <c:ser>
          <c:idx val="0"/>
          <c:order val="1"/>
          <c:tx>
            <c:strRef>
              <c:f>'④グラフ (加工'!$B$6</c:f>
              <c:strCache>
                <c:ptCount val="1"/>
                <c:pt idx="0">
                  <c:v>大阪府推計</c:v>
                </c:pt>
              </c:strCache>
            </c:strRef>
          </c:tx>
          <c:spPr>
            <a:ln>
              <a:solidFill>
                <a:srgbClr val="00B0F0"/>
              </a:solidFill>
              <a:prstDash val="sysDash"/>
            </a:ln>
          </c:spPr>
          <c:marker>
            <c:symbol val="diamond"/>
            <c:size val="10"/>
            <c:spPr>
              <a:solidFill>
                <a:srgbClr val="00B0F0"/>
              </a:solidFill>
              <a:ln w="25400">
                <a:solidFill>
                  <a:srgbClr val="00B0F0"/>
                </a:solidFill>
                <a:miter lim="800000"/>
              </a:ln>
            </c:spPr>
          </c:marker>
          <c:dLbls>
            <c:dLbl>
              <c:idx val="9"/>
              <c:delete val="1"/>
              <c:extLst>
                <c:ext xmlns:c15="http://schemas.microsoft.com/office/drawing/2012/chart" uri="{CE6537A1-D6FC-4f65-9D91-7224C49458BB}"/>
                <c:ext xmlns:c16="http://schemas.microsoft.com/office/drawing/2014/chart" uri="{C3380CC4-5D6E-409C-BE32-E72D297353CC}">
                  <c16:uniqueId val="{00000004-2C4F-418E-A75D-819371E8FDBC}"/>
                </c:ext>
              </c:extLst>
            </c:dLbl>
            <c:dLbl>
              <c:idx val="10"/>
              <c:layout>
                <c:manualLayout>
                  <c:x val="-5.1626347872446972E-2"/>
                  <c:y val="-1.997063149856403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C4F-418E-A75D-819371E8FDBC}"/>
                </c:ext>
              </c:extLst>
            </c:dLbl>
            <c:dLbl>
              <c:idx val="11"/>
              <c:layout>
                <c:manualLayout>
                  <c:x val="-5.3568648394359805E-2"/>
                  <c:y val="-5.20521701392616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C4F-418E-A75D-819371E8FDBC}"/>
                </c:ext>
              </c:extLst>
            </c:dLbl>
            <c:dLbl>
              <c:idx val="12"/>
              <c:layout>
                <c:manualLayout>
                  <c:x val="-5.3568648394359805E-2"/>
                  <c:y val="-4.563586241112213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C4F-418E-A75D-819371E8FDBC}"/>
                </c:ext>
              </c:extLst>
            </c:dLbl>
            <c:dLbl>
              <c:idx val="13"/>
              <c:layout>
                <c:manualLayout>
                  <c:x val="-4.5799446306708055E-2"/>
                  <c:y val="-3.601140081891288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C4F-418E-A75D-819371E8FDBC}"/>
                </c:ext>
              </c:extLst>
            </c:dLbl>
            <c:dLbl>
              <c:idx val="14"/>
              <c:layout>
                <c:manualLayout>
                  <c:x val="-3.3814381527162078E-3"/>
                  <c:y val="-3.921955468298261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C4F-418E-A75D-819371E8FDBC}"/>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'④グラフ (加工'!$C$4:$Q$4</c:f>
              <c:strCache>
                <c:ptCount val="15"/>
                <c:pt idx="0">
                  <c:v>S45</c:v>
                </c:pt>
                <c:pt idx="1">
                  <c:v>S50</c:v>
                </c:pt>
                <c:pt idx="2">
                  <c:v>S55</c:v>
                </c:pt>
                <c:pt idx="3">
                  <c:v>S60</c:v>
                </c:pt>
                <c:pt idx="4">
                  <c:v>H2</c:v>
                </c:pt>
                <c:pt idx="5">
                  <c:v>H7</c:v>
                </c:pt>
                <c:pt idx="6">
                  <c:v>H12</c:v>
                </c:pt>
                <c:pt idx="7">
                  <c:v>H17</c:v>
                </c:pt>
                <c:pt idx="8">
                  <c:v>H22</c:v>
                </c:pt>
                <c:pt idx="9">
                  <c:v>H27</c:v>
                </c:pt>
                <c:pt idx="10">
                  <c:v>R2</c:v>
                </c:pt>
                <c:pt idx="11">
                  <c:v>R7</c:v>
                </c:pt>
                <c:pt idx="12">
                  <c:v>R12</c:v>
                </c:pt>
                <c:pt idx="13">
                  <c:v>R17</c:v>
                </c:pt>
                <c:pt idx="14">
                  <c:v>R22</c:v>
                </c:pt>
              </c:strCache>
            </c:strRef>
          </c:cat>
          <c:val>
            <c:numRef>
              <c:f>'④グラフ (加工'!$C$6:$Q$6</c:f>
              <c:numCache>
                <c:formatCode>General</c:formatCode>
                <c:ptCount val="15"/>
                <c:pt idx="9" formatCode="#,##0_);[Red]\(#,##0\)">
                  <c:v>3918</c:v>
                </c:pt>
                <c:pt idx="10" formatCode="#,##0_);[Red]\(#,##0\)">
                  <c:v>3997.1794306251354</c:v>
                </c:pt>
                <c:pt idx="11" formatCode="#,##0_);[Red]\(#,##0\)">
                  <c:v>4010.1447429069535</c:v>
                </c:pt>
                <c:pt idx="12" formatCode="#,##0_);[Red]\(#,##0\)">
                  <c:v>3961.7380027420568</c:v>
                </c:pt>
                <c:pt idx="13" formatCode="#,##0_);[Red]\(#,##0\)">
                  <c:v>3867.453190419445</c:v>
                </c:pt>
                <c:pt idx="14" formatCode="#,##0_);[Red]\(#,##0\)">
                  <c:v>3744.8212995287049</c:v>
                </c:pt>
              </c:numCache>
            </c:numRef>
          </c:val>
          <c:smooth val="0"/>
          <c:extLst>
            <c:ext xmlns:c16="http://schemas.microsoft.com/office/drawing/2014/chart" uri="{C3380CC4-5D6E-409C-BE32-E72D297353CC}">
              <c16:uniqueId val="{0000000A-2C4F-418E-A75D-819371E8FDBC}"/>
            </c:ext>
          </c:extLst>
        </c:ser>
        <c:ser>
          <c:idx val="1"/>
          <c:order val="2"/>
          <c:tx>
            <c:strRef>
              <c:f>'④グラフ (加工'!$B$7</c:f>
              <c:strCache>
                <c:ptCount val="1"/>
                <c:pt idx="0">
                  <c:v>人問研推計</c:v>
                </c:pt>
              </c:strCache>
            </c:strRef>
          </c:tx>
          <c:spPr>
            <a:ln cap="sq">
              <a:solidFill>
                <a:srgbClr val="FF0000"/>
              </a:solidFill>
              <a:prstDash val="dash"/>
              <a:miter lim="800000"/>
            </a:ln>
          </c:spPr>
          <c:marker>
            <c:symbol val="triangle"/>
            <c:size val="10"/>
            <c:spPr>
              <a:solidFill>
                <a:schemeClr val="accent6">
                  <a:lumMod val="75000"/>
                </a:schemeClr>
              </a:solidFill>
              <a:ln>
                <a:solidFill>
                  <a:schemeClr val="accent6">
                    <a:lumMod val="75000"/>
                  </a:schemeClr>
                </a:solidFill>
              </a:ln>
            </c:spPr>
          </c:marker>
          <c:dLbls>
            <c:dLbl>
              <c:idx val="6"/>
              <c:delete val="1"/>
              <c:extLst>
                <c:ext xmlns:c15="http://schemas.microsoft.com/office/drawing/2012/chart" uri="{CE6537A1-D6FC-4f65-9D91-7224C49458BB}"/>
                <c:ext xmlns:c16="http://schemas.microsoft.com/office/drawing/2014/chart" uri="{C3380CC4-5D6E-409C-BE32-E72D297353CC}">
                  <c16:uniqueId val="{0000000B-2C4F-418E-A75D-819371E8FDBC}"/>
                </c:ext>
              </c:extLst>
            </c:dLbl>
            <c:dLbl>
              <c:idx val="9"/>
              <c:delete val="1"/>
              <c:extLst>
                <c:ext xmlns:c15="http://schemas.microsoft.com/office/drawing/2012/chart" uri="{CE6537A1-D6FC-4f65-9D91-7224C49458BB}"/>
                <c:ext xmlns:c16="http://schemas.microsoft.com/office/drawing/2014/chart" uri="{C3380CC4-5D6E-409C-BE32-E72D297353CC}">
                  <c16:uniqueId val="{0000000C-2C4F-418E-A75D-819371E8FDBC}"/>
                </c:ext>
              </c:extLst>
            </c:dLbl>
            <c:dLbl>
              <c:idx val="10"/>
              <c:layout>
                <c:manualLayout>
                  <c:x val="-5.231639983739747E-2"/>
                  <c:y val="3.734796318858157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2C4F-418E-A75D-819371E8FDBC}"/>
                </c:ext>
              </c:extLst>
            </c:dLbl>
            <c:dLbl>
              <c:idx val="11"/>
              <c:layout>
                <c:manualLayout>
                  <c:x val="-4.4547197749745436E-2"/>
                  <c:y val="4.077159384367903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2C4F-418E-A75D-819371E8FDBC}"/>
                </c:ext>
              </c:extLst>
            </c:dLbl>
            <c:dLbl>
              <c:idx val="12"/>
              <c:layout>
                <c:manualLayout>
                  <c:x val="-5.0378534489904613E-2"/>
                  <c:y val="4.40517417117849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2C4F-418E-A75D-819371E8FDBC}"/>
                </c:ext>
              </c:extLst>
            </c:dLbl>
            <c:dLbl>
              <c:idx val="13"/>
              <c:layout>
                <c:manualLayout>
                  <c:x val="-5.4258700359310442E-2"/>
                  <c:y val="4.077159384367898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2C4F-418E-A75D-819371E8FDBC}"/>
                </c:ext>
              </c:extLst>
            </c:dLbl>
            <c:dLbl>
              <c:idx val="14"/>
              <c:layout>
                <c:manualLayout>
                  <c:x val="-2.3523366861207845E-2"/>
                  <c:y val="4.390792375035900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2C4F-418E-A75D-819371E8FDBC}"/>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'④グラフ (加工'!$C$4:$Q$4</c:f>
              <c:strCache>
                <c:ptCount val="15"/>
                <c:pt idx="0">
                  <c:v>S45</c:v>
                </c:pt>
                <c:pt idx="1">
                  <c:v>S50</c:v>
                </c:pt>
                <c:pt idx="2">
                  <c:v>S55</c:v>
                </c:pt>
                <c:pt idx="3">
                  <c:v>S60</c:v>
                </c:pt>
                <c:pt idx="4">
                  <c:v>H2</c:v>
                </c:pt>
                <c:pt idx="5">
                  <c:v>H7</c:v>
                </c:pt>
                <c:pt idx="6">
                  <c:v>H12</c:v>
                </c:pt>
                <c:pt idx="7">
                  <c:v>H17</c:v>
                </c:pt>
                <c:pt idx="8">
                  <c:v>H22</c:v>
                </c:pt>
                <c:pt idx="9">
                  <c:v>H27</c:v>
                </c:pt>
                <c:pt idx="10">
                  <c:v>R2</c:v>
                </c:pt>
                <c:pt idx="11">
                  <c:v>R7</c:v>
                </c:pt>
                <c:pt idx="12">
                  <c:v>R12</c:v>
                </c:pt>
                <c:pt idx="13">
                  <c:v>R17</c:v>
                </c:pt>
                <c:pt idx="14">
                  <c:v>R22</c:v>
                </c:pt>
              </c:strCache>
            </c:strRef>
          </c:cat>
          <c:val>
            <c:numRef>
              <c:f>'④グラフ (加工'!$C$7:$Q$7</c:f>
              <c:numCache>
                <c:formatCode>General</c:formatCode>
                <c:ptCount val="15"/>
                <c:pt idx="9" formatCode="#,##0_);[Red]\(#,##0\)">
                  <c:v>3918</c:v>
                </c:pt>
                <c:pt idx="10" formatCode="#,##0_);[Red]\(#,##0\)">
                  <c:v>3988</c:v>
                </c:pt>
                <c:pt idx="11" formatCode="#,##0_);[Red]\(#,##0\)">
                  <c:v>3986</c:v>
                </c:pt>
                <c:pt idx="12" formatCode="#,##0_);[Red]\(#,##0\)">
                  <c:v>3920</c:v>
                </c:pt>
                <c:pt idx="13" formatCode="#,##0_);[Red]\(#,##0\)">
                  <c:v>3807</c:v>
                </c:pt>
                <c:pt idx="14" formatCode="#,##0_);[Red]\(#,##0\)">
                  <c:v>3670</c:v>
                </c:pt>
              </c:numCache>
            </c:numRef>
          </c:val>
          <c:smooth val="0"/>
          <c:extLst>
            <c:ext xmlns:c16="http://schemas.microsoft.com/office/drawing/2014/chart" uri="{C3380CC4-5D6E-409C-BE32-E72D297353CC}">
              <c16:uniqueId val="{00000012-2C4F-418E-A75D-819371E8FDBC}"/>
            </c:ext>
          </c:extLst>
        </c:ser>
        <c:ser>
          <c:idx val="2"/>
          <c:order val="3"/>
          <c:tx>
            <c:strRef>
              <c:f>大阪府の将来人口推計!#REF!</c:f>
              <c:strCache>
                <c:ptCount val="1"/>
                <c:pt idx="0">
                  <c:v>#REF!</c:v>
                </c:pt>
              </c:strCache>
            </c:strRef>
          </c:tx>
          <c:spPr>
            <a:ln>
              <a:prstDash val="sysDash"/>
            </a:ln>
          </c:spPr>
          <c:dLbls>
            <c:dLbl>
              <c:idx val="5"/>
              <c:delete val="1"/>
              <c:extLst>
                <c:ext xmlns:c15="http://schemas.microsoft.com/office/drawing/2012/chart" uri="{CE6537A1-D6FC-4f65-9D91-7224C49458BB}"/>
                <c:ext xmlns:c16="http://schemas.microsoft.com/office/drawing/2014/chart" uri="{C3380CC4-5D6E-409C-BE32-E72D297353CC}">
                  <c16:uniqueId val="{00000013-2C4F-418E-A75D-819371E8FDBC}"/>
                </c:ext>
              </c:extLst>
            </c:dLbl>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'④グラフ (加工'!$C$4:$Q$4</c:f>
              <c:strCache>
                <c:ptCount val="15"/>
                <c:pt idx="0">
                  <c:v>S45</c:v>
                </c:pt>
                <c:pt idx="1">
                  <c:v>S50</c:v>
                </c:pt>
                <c:pt idx="2">
                  <c:v>S55</c:v>
                </c:pt>
                <c:pt idx="3">
                  <c:v>S60</c:v>
                </c:pt>
                <c:pt idx="4">
                  <c:v>H2</c:v>
                </c:pt>
                <c:pt idx="5">
                  <c:v>H7</c:v>
                </c:pt>
                <c:pt idx="6">
                  <c:v>H12</c:v>
                </c:pt>
                <c:pt idx="7">
                  <c:v>H17</c:v>
                </c:pt>
                <c:pt idx="8">
                  <c:v>H22</c:v>
                </c:pt>
                <c:pt idx="9">
                  <c:v>H27</c:v>
                </c:pt>
                <c:pt idx="10">
                  <c:v>R2</c:v>
                </c:pt>
                <c:pt idx="11">
                  <c:v>R7</c:v>
                </c:pt>
                <c:pt idx="12">
                  <c:v>R12</c:v>
                </c:pt>
                <c:pt idx="13">
                  <c:v>R17</c:v>
                </c:pt>
                <c:pt idx="14">
                  <c:v>R22</c:v>
                </c:pt>
              </c:strCache>
            </c:strRef>
          </c:cat>
          <c:val>
            <c:numRef>
              <c:f>大阪府の将来人口推計!#REF!</c:f>
              <c:numCache>
                <c:formatCode>General</c:formatCode>
                <c:ptCount val="1"/>
                <c:pt idx="0">
                  <c:v>1</c:v>
                </c:pt>
              </c:numCache>
            </c:numRef>
          </c:val>
          <c:smooth val="0"/>
          <c:extLst>
            <c:ext xmlns:c16="http://schemas.microsoft.com/office/drawing/2014/chart" uri="{C3380CC4-5D6E-409C-BE32-E72D297353CC}">
              <c16:uniqueId val="{00000014-2C4F-418E-A75D-819371E8FDBC}"/>
            </c:ext>
          </c:extLst>
        </c:ser>
        <c:dLbls>
          <c:showLegendKey val="0"/>
          <c:showVal val="0"/>
          <c:showCatName val="0"/>
          <c:showSerName val="0"/>
          <c:showPercent val="0"/>
          <c:showBubbleSize val="0"/>
        </c:dLbls>
        <c:marker val="1"/>
        <c:smooth val="0"/>
        <c:axId val="62097408"/>
        <c:axId val="155230208"/>
      </c:lineChart>
      <c:catAx>
        <c:axId val="62097408"/>
        <c:scaling>
          <c:orientation val="minMax"/>
        </c:scaling>
        <c:delete val="0"/>
        <c:axPos val="b"/>
        <c:numFmt formatCode="General" sourceLinked="1"/>
        <c:majorTickMark val="out"/>
        <c:minorTickMark val="none"/>
        <c:tickLblPos val="nextTo"/>
        <c:txPr>
          <a:bodyPr/>
          <a:lstStyle/>
          <a:p>
            <a:pPr>
              <a:defRPr sz="800"/>
            </a:pPr>
            <a:endParaRPr lang="ja-JP"/>
          </a:p>
        </c:txPr>
        <c:crossAx val="155230208"/>
        <c:crosses val="autoZero"/>
        <c:auto val="1"/>
        <c:lblAlgn val="ctr"/>
        <c:lblOffset val="100"/>
        <c:noMultiLvlLbl val="0"/>
      </c:catAx>
      <c:valAx>
        <c:axId val="155230208"/>
        <c:scaling>
          <c:orientation val="minMax"/>
          <c:max val="4200"/>
          <c:min val="2400"/>
        </c:scaling>
        <c:delete val="0"/>
        <c:axPos val="l"/>
        <c:majorGridlines>
          <c:spPr>
            <a:ln>
              <a:noFill/>
            </a:ln>
          </c:spPr>
        </c:majorGridlines>
        <c:numFmt formatCode="#,##0_);[Red]\(#,##0\)" sourceLinked="1"/>
        <c:majorTickMark val="out"/>
        <c:minorTickMark val="none"/>
        <c:tickLblPos val="nextTo"/>
        <c:txPr>
          <a:bodyPr/>
          <a:lstStyle/>
          <a:p>
            <a:pPr>
              <a:defRPr sz="900"/>
            </a:pPr>
            <a:endParaRPr lang="ja-JP"/>
          </a:p>
        </c:txPr>
        <c:crossAx val="62097408"/>
        <c:crosses val="autoZero"/>
        <c:crossBetween val="between"/>
        <c:majorUnit val="200"/>
      </c:valAx>
    </c:plotArea>
    <c:legend>
      <c:legendPos val="r"/>
      <c:legendEntry>
        <c:idx val="3"/>
        <c:delete val="1"/>
      </c:legendEntry>
      <c:layout>
        <c:manualLayout>
          <c:xMode val="edge"/>
          <c:yMode val="edge"/>
          <c:x val="0.53256380719802587"/>
          <c:y val="0.80006508202108173"/>
          <c:w val="0.43061502242907762"/>
          <c:h val="5.7885137207287822E-2"/>
        </c:manualLayout>
      </c:layout>
      <c:overlay val="0"/>
      <c:spPr>
        <a:ln>
          <a:noFill/>
        </a:ln>
      </c:spPr>
      <c:txPr>
        <a:bodyPr/>
        <a:lstStyle/>
        <a:p>
          <a:pPr>
            <a:defRPr sz="1000"/>
          </a:pPr>
          <a:endParaRPr lang="ja-JP"/>
        </a:p>
      </c:txPr>
    </c:legend>
    <c:plotVisOnly val="1"/>
    <c:dispBlanksAs val="gap"/>
    <c:showDLblsOverMax val="0"/>
  </c:chart>
  <c:spPr>
    <a:ln>
      <a:noFill/>
    </a:ln>
  </c:spPr>
  <c:txPr>
    <a:bodyPr/>
    <a:lstStyle/>
    <a:p>
      <a:pPr>
        <a:defRPr sz="1100">
          <a:solidFill>
            <a:schemeClr val="tx1"/>
          </a:solidFill>
          <a:latin typeface="メイリオ" panose="020B0604030504040204" pitchFamily="50" charset="-128"/>
          <a:ea typeface="メイリオ" panose="020B0604030504040204" pitchFamily="50" charset="-128"/>
        </a:defRPr>
      </a:pPr>
      <a:endParaRPr lang="ja-JP"/>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866481481481479"/>
          <c:y val="6.5238681102362209E-2"/>
          <c:w val="0.78246041666666666"/>
          <c:h val="0.86944123195538037"/>
        </c:manualLayout>
      </c:layout>
      <c:barChart>
        <c:barDir val="bar"/>
        <c:grouping val="percentStacked"/>
        <c:varyColors val="0"/>
        <c:ser>
          <c:idx val="0"/>
          <c:order val="0"/>
          <c:tx>
            <c:strRef>
              <c:f>'P18'!$L$33222</c:f>
              <c:strCache>
                <c:ptCount val="1"/>
                <c:pt idx="0">
                  <c:v>持ち家</c:v>
                </c:pt>
              </c:strCache>
            </c:strRef>
          </c:tx>
          <c:spPr>
            <a:solidFill>
              <a:schemeClr val="bg1">
                <a:lumMod val="95000"/>
              </a:schemeClr>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effectLst>
                      <a:glow rad="63500">
                        <a:schemeClr val="bg1"/>
                      </a:glow>
                    </a:effectLst>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'P18'!$K$33223:$K$33232</c:f>
              <c:strCache>
                <c:ptCount val="10"/>
                <c:pt idx="0">
                  <c:v>単独世帯</c:v>
                </c:pt>
                <c:pt idx="1">
                  <c:v>核家族世帯</c:v>
                </c:pt>
                <c:pt idx="2">
                  <c:v>　夫婦のみの世帯</c:v>
                </c:pt>
                <c:pt idx="3">
                  <c:v>　夫婦と子供から成る世帯</c:v>
                </c:pt>
                <c:pt idx="4">
                  <c:v>　ひとり親と子供から成る世帯</c:v>
                </c:pt>
                <c:pt idx="5">
                  <c:v>その他親族世帯</c:v>
                </c:pt>
                <c:pt idx="6">
                  <c:v>　夫婦と親から成る世帯</c:v>
                </c:pt>
                <c:pt idx="7">
                  <c:v>　夫婦、子供、親（３世代）から成る世帯</c:v>
                </c:pt>
                <c:pt idx="8">
                  <c:v>　他に分類されない親族世帯</c:v>
                </c:pt>
                <c:pt idx="9">
                  <c:v>非親族世帯</c:v>
                </c:pt>
              </c:strCache>
            </c:strRef>
          </c:cat>
          <c:val>
            <c:numRef>
              <c:f>'P18'!$L$33223:$L$33232</c:f>
              <c:numCache>
                <c:formatCode>0.0_ </c:formatCode>
                <c:ptCount val="10"/>
                <c:pt idx="0">
                  <c:v>32.012260317912897</c:v>
                </c:pt>
                <c:pt idx="1">
                  <c:v>71.302088345683771</c:v>
                </c:pt>
                <c:pt idx="2">
                  <c:v>69.946073918190194</c:v>
                </c:pt>
                <c:pt idx="3">
                  <c:v>77.071739350399682</c:v>
                </c:pt>
                <c:pt idx="4">
                  <c:v>57.181901002125727</c:v>
                </c:pt>
                <c:pt idx="5">
                  <c:v>82.08399787347156</c:v>
                </c:pt>
                <c:pt idx="6">
                  <c:v>90.645161290322591</c:v>
                </c:pt>
                <c:pt idx="7">
                  <c:v>94.243421052631575</c:v>
                </c:pt>
                <c:pt idx="8">
                  <c:v>71.770833333333329</c:v>
                </c:pt>
                <c:pt idx="9">
                  <c:v>24.709302325581394</c:v>
                </c:pt>
              </c:numCache>
            </c:numRef>
          </c:val>
          <c:extLst>
            <c:ext xmlns:c16="http://schemas.microsoft.com/office/drawing/2014/chart" uri="{C3380CC4-5D6E-409C-BE32-E72D297353CC}">
              <c16:uniqueId val="{00000000-4A17-4B7E-8D0F-8D67F0CE4887}"/>
            </c:ext>
          </c:extLst>
        </c:ser>
        <c:ser>
          <c:idx val="1"/>
          <c:order val="1"/>
          <c:tx>
            <c:strRef>
              <c:f>'P18'!$M$33222</c:f>
              <c:strCache>
                <c:ptCount val="1"/>
                <c:pt idx="0">
                  <c:v>公営の借家</c:v>
                </c:pt>
              </c:strCache>
            </c:strRef>
          </c:tx>
          <c:spPr>
            <a:solidFill>
              <a:schemeClr val="bg1">
                <a:lumMod val="75000"/>
              </a:schemeClr>
            </a:solidFill>
            <a:ln>
              <a:solidFill>
                <a:schemeClr val="tx1"/>
              </a:solidFill>
            </a:ln>
            <a:effectLst/>
          </c:spPr>
          <c:invertIfNegative val="0"/>
          <c:dLbls>
            <c:dLbl>
              <c:idx val="3"/>
              <c:layout>
                <c:manualLayout>
                  <c:x val="-1.4699074074074182E-2"/>
                  <c:y val="2.113832411984246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A17-4B7E-8D0F-8D67F0CE4887}"/>
                </c:ext>
              </c:extLst>
            </c:dLbl>
            <c:dLbl>
              <c:idx val="5"/>
              <c:layout>
                <c:manualLayout>
                  <c:x val="-1.4699074074074074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A17-4B7E-8D0F-8D67F0CE4887}"/>
                </c:ext>
              </c:extLst>
            </c:dLbl>
            <c:dLbl>
              <c:idx val="6"/>
              <c:layout>
                <c:manualLayout>
                  <c:x val="-3.2337962962962964E-2"/>
                  <c:y val="2.113832411984246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A17-4B7E-8D0F-8D67F0CE4887}"/>
                </c:ext>
              </c:extLst>
            </c:dLbl>
            <c:dLbl>
              <c:idx val="7"/>
              <c:layout>
                <c:manualLayout>
                  <c:x val="-0.11956585648148159"/>
                  <c:y val="5.7707624847169918E-5"/>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A17-4B7E-8D0F-8D67F0CE4887}"/>
                </c:ext>
              </c:extLst>
            </c:dLbl>
            <c:dLbl>
              <c:idx val="8"/>
              <c:layout>
                <c:manualLayout>
                  <c:x val="-2.988260606442784E-3"/>
                  <c:y val="9.7221104915186843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A17-4B7E-8D0F-8D67F0CE4887}"/>
                </c:ext>
              </c:extLst>
            </c:dLbl>
            <c:dLbl>
              <c:idx val="9"/>
              <c:layout>
                <c:manualLayout>
                  <c:x val="-2.9850746268656717E-3"/>
                  <c:y val="2.0721094073767094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A17-4B7E-8D0F-8D67F0CE4887}"/>
                </c:ext>
              </c:extLst>
            </c:dLbl>
            <c:dLbl>
              <c:idx val="10"/>
              <c:layout>
                <c:manualLayout>
                  <c:x val="-1.1940298507462796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A17-4B7E-8D0F-8D67F0CE4887}"/>
                </c:ext>
              </c:extLst>
            </c:dLbl>
            <c:dLbl>
              <c:idx val="11"/>
              <c:layout>
                <c:manualLayout>
                  <c:x val="-1.791044776119392E-2"/>
                  <c:y val="4.1442188157183202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A17-4B7E-8D0F-8D67F0CE4887}"/>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effectLst>
                      <a:glow rad="63500">
                        <a:schemeClr val="bg1"/>
                      </a:glow>
                    </a:effectLst>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3175" cap="flat" cmpd="sng" algn="ctr">
                      <a:solidFill>
                        <a:schemeClr val="tx1"/>
                      </a:solidFill>
                      <a:round/>
                    </a:ln>
                    <a:effectLst/>
                  </c:spPr>
                </c15:leaderLines>
              </c:ext>
            </c:extLst>
          </c:dLbls>
          <c:cat>
            <c:strRef>
              <c:f>'P18'!$K$33223:$K$33232</c:f>
              <c:strCache>
                <c:ptCount val="10"/>
                <c:pt idx="0">
                  <c:v>単独世帯</c:v>
                </c:pt>
                <c:pt idx="1">
                  <c:v>核家族世帯</c:v>
                </c:pt>
                <c:pt idx="2">
                  <c:v>　夫婦のみの世帯</c:v>
                </c:pt>
                <c:pt idx="3">
                  <c:v>　夫婦と子供から成る世帯</c:v>
                </c:pt>
                <c:pt idx="4">
                  <c:v>　ひとり親と子供から成る世帯</c:v>
                </c:pt>
                <c:pt idx="5">
                  <c:v>その他親族世帯</c:v>
                </c:pt>
                <c:pt idx="6">
                  <c:v>　夫婦と親から成る世帯</c:v>
                </c:pt>
                <c:pt idx="7">
                  <c:v>　夫婦、子供、親（３世代）から成る世帯</c:v>
                </c:pt>
                <c:pt idx="8">
                  <c:v>　他に分類されない親族世帯</c:v>
                </c:pt>
                <c:pt idx="9">
                  <c:v>非親族世帯</c:v>
                </c:pt>
              </c:strCache>
            </c:strRef>
          </c:cat>
          <c:val>
            <c:numRef>
              <c:f>'P18'!$M$33223:$M$33232</c:f>
              <c:numCache>
                <c:formatCode>0.0_ </c:formatCode>
                <c:ptCount val="10"/>
                <c:pt idx="0">
                  <c:v>6.8073276783804983</c:v>
                </c:pt>
                <c:pt idx="1">
                  <c:v>5.0139543836011935</c:v>
                </c:pt>
                <c:pt idx="2">
                  <c:v>5.5635933184269373</c:v>
                </c:pt>
                <c:pt idx="3">
                  <c:v>2.5801882019629669</c:v>
                </c:pt>
                <c:pt idx="4">
                  <c:v>11.023382933495293</c:v>
                </c:pt>
                <c:pt idx="5">
                  <c:v>3.0834662413609779</c:v>
                </c:pt>
                <c:pt idx="6">
                  <c:v>1.935483870967742</c:v>
                </c:pt>
                <c:pt idx="7">
                  <c:v>0.49342105263157893</c:v>
                </c:pt>
                <c:pt idx="8">
                  <c:v>4.895833333333333</c:v>
                </c:pt>
                <c:pt idx="9">
                  <c:v>2.6162790697674421</c:v>
                </c:pt>
              </c:numCache>
            </c:numRef>
          </c:val>
          <c:extLst>
            <c:ext xmlns:c16="http://schemas.microsoft.com/office/drawing/2014/chart" uri="{C3380CC4-5D6E-409C-BE32-E72D297353CC}">
              <c16:uniqueId val="{00000009-4A17-4B7E-8D0F-8D67F0CE4887}"/>
            </c:ext>
          </c:extLst>
        </c:ser>
        <c:ser>
          <c:idx val="2"/>
          <c:order val="2"/>
          <c:tx>
            <c:strRef>
              <c:f>'P18'!$N$33222</c:f>
              <c:strCache>
                <c:ptCount val="1"/>
                <c:pt idx="0">
                  <c:v>都市再生機構・公社の借家</c:v>
                </c:pt>
              </c:strCache>
            </c:strRef>
          </c:tx>
          <c:spPr>
            <a:solidFill>
              <a:schemeClr val="bg1">
                <a:lumMod val="50000"/>
              </a:schemeClr>
            </a:solidFill>
            <a:ln>
              <a:solidFill>
                <a:schemeClr val="tx1"/>
              </a:solidFill>
            </a:ln>
            <a:effectLst/>
          </c:spPr>
          <c:invertIfNegative val="0"/>
          <c:dLbls>
            <c:dLbl>
              <c:idx val="3"/>
              <c:layout>
                <c:manualLayout>
                  <c:x val="-1.4699074074075152E-3"/>
                  <c:y val="-1.020346905264844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A17-4B7E-8D0F-8D67F0CE4887}"/>
                </c:ext>
              </c:extLst>
            </c:dLbl>
            <c:dLbl>
              <c:idx val="5"/>
              <c:layout>
                <c:manualLayout>
                  <c:x val="0"/>
                  <c:y val="-1.020769671747192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A17-4B7E-8D0F-8D67F0CE4887}"/>
                </c:ext>
              </c:extLst>
            </c:dLbl>
            <c:dLbl>
              <c:idx val="6"/>
              <c:layout>
                <c:manualLayout>
                  <c:x val="-1.4699074074073967E-2"/>
                  <c:y val="1.638220119287790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4A17-4B7E-8D0F-8D67F0CE4887}"/>
                </c:ext>
              </c:extLst>
            </c:dLbl>
            <c:dLbl>
              <c:idx val="7"/>
              <c:layout>
                <c:manualLayout>
                  <c:x val="-7.3301736111111224E-2"/>
                  <c:y val="4.216672895426173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4A17-4B7E-8D0F-8D67F0CE4887}"/>
                </c:ext>
              </c:extLst>
            </c:dLbl>
            <c:dLbl>
              <c:idx val="8"/>
              <c:layout>
                <c:manualLayout>
                  <c:x val="0"/>
                  <c:y val="-3.6294502513759664E-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4A17-4B7E-8D0F-8D67F0CE4887}"/>
                </c:ext>
              </c:extLst>
            </c:dLbl>
            <c:dLbl>
              <c:idx val="9"/>
              <c:layout>
                <c:manualLayout>
                  <c:x val="0"/>
                  <c:y val="1.693179761999282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4A17-4B7E-8D0F-8D67F0CE4887}"/>
                </c:ext>
              </c:extLst>
            </c:dLbl>
            <c:dLbl>
              <c:idx val="10"/>
              <c:layout>
                <c:manualLayout>
                  <c:x val="-1.0945147192566442E-16"/>
                  <c:y val="2.631578947368420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4A17-4B7E-8D0F-8D67F0CE4887}"/>
                </c:ext>
              </c:extLst>
            </c:dLbl>
            <c:dLbl>
              <c:idx val="14"/>
              <c:layout>
                <c:manualLayout>
                  <c:x val="0"/>
                  <c:y val="2.631599668462504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4A17-4B7E-8D0F-8D67F0CE4887}"/>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effectLst>
                      <a:glow rad="63500">
                        <a:schemeClr val="bg1"/>
                      </a:glow>
                    </a:effectLst>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3175" cap="flat" cmpd="sng" algn="ctr">
                      <a:solidFill>
                        <a:schemeClr val="tx1"/>
                      </a:solidFill>
                      <a:round/>
                    </a:ln>
                    <a:effectLst/>
                  </c:spPr>
                </c15:leaderLines>
              </c:ext>
            </c:extLst>
          </c:dLbls>
          <c:cat>
            <c:strRef>
              <c:f>'P18'!$K$33223:$K$33232</c:f>
              <c:strCache>
                <c:ptCount val="10"/>
                <c:pt idx="0">
                  <c:v>単独世帯</c:v>
                </c:pt>
                <c:pt idx="1">
                  <c:v>核家族世帯</c:v>
                </c:pt>
                <c:pt idx="2">
                  <c:v>　夫婦のみの世帯</c:v>
                </c:pt>
                <c:pt idx="3">
                  <c:v>　夫婦と子供から成る世帯</c:v>
                </c:pt>
                <c:pt idx="4">
                  <c:v>　ひとり親と子供から成る世帯</c:v>
                </c:pt>
                <c:pt idx="5">
                  <c:v>その他親族世帯</c:v>
                </c:pt>
                <c:pt idx="6">
                  <c:v>　夫婦と親から成る世帯</c:v>
                </c:pt>
                <c:pt idx="7">
                  <c:v>　夫婦、子供、親（３世代）から成る世帯</c:v>
                </c:pt>
                <c:pt idx="8">
                  <c:v>　他に分類されない親族世帯</c:v>
                </c:pt>
                <c:pt idx="9">
                  <c:v>非親族世帯</c:v>
                </c:pt>
              </c:strCache>
            </c:strRef>
          </c:cat>
          <c:val>
            <c:numRef>
              <c:f>'P18'!$N$33223:$N$33232</c:f>
              <c:numCache>
                <c:formatCode>0.0_ </c:formatCode>
                <c:ptCount val="10"/>
                <c:pt idx="0">
                  <c:v>3.6923515574880605</c:v>
                </c:pt>
                <c:pt idx="1">
                  <c:v>2.7571937253392362</c:v>
                </c:pt>
                <c:pt idx="2">
                  <c:v>3.40655004603446</c:v>
                </c:pt>
                <c:pt idx="3">
                  <c:v>2.0236770211474249</c:v>
                </c:pt>
                <c:pt idx="4">
                  <c:v>3.461888855147282</c:v>
                </c:pt>
                <c:pt idx="5">
                  <c:v>1.5948963317384368</c:v>
                </c:pt>
                <c:pt idx="6">
                  <c:v>1.2903225806451613</c:v>
                </c:pt>
                <c:pt idx="7">
                  <c:v>0.3289473684210526</c:v>
                </c:pt>
                <c:pt idx="8">
                  <c:v>2.5</c:v>
                </c:pt>
                <c:pt idx="9">
                  <c:v>2.3255813953488373</c:v>
                </c:pt>
              </c:numCache>
            </c:numRef>
          </c:val>
          <c:extLst>
            <c:ext xmlns:c16="http://schemas.microsoft.com/office/drawing/2014/chart" uri="{C3380CC4-5D6E-409C-BE32-E72D297353CC}">
              <c16:uniqueId val="{00000012-4A17-4B7E-8D0F-8D67F0CE4887}"/>
            </c:ext>
          </c:extLst>
        </c:ser>
        <c:ser>
          <c:idx val="3"/>
          <c:order val="3"/>
          <c:tx>
            <c:strRef>
              <c:f>'P18'!$O$33222</c:f>
              <c:strCache>
                <c:ptCount val="1"/>
                <c:pt idx="0">
                  <c:v>民営借家（木造）</c:v>
                </c:pt>
              </c:strCache>
            </c:strRef>
          </c:tx>
          <c:spPr>
            <a:pattFill prst="pct20">
              <a:fgClr>
                <a:schemeClr val="tx1"/>
              </a:fgClr>
              <a:bgClr>
                <a:schemeClr val="bg1"/>
              </a:bgClr>
            </a:pattFill>
            <a:ln>
              <a:solidFill>
                <a:schemeClr val="tx1"/>
              </a:solidFill>
            </a:ln>
            <a:effectLst/>
          </c:spPr>
          <c:invertIfNegative val="0"/>
          <c:dLbls>
            <c:dLbl>
              <c:idx val="7"/>
              <c:layout>
                <c:manualLayout>
                  <c:x val="-3.0843865740740849E-2"/>
                  <c:y val="2.192678360951258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4A17-4B7E-8D0F-8D67F0CE4887}"/>
                </c:ext>
              </c:extLst>
            </c:dLbl>
            <c:dLbl>
              <c:idx val="8"/>
              <c:layout>
                <c:manualLayout>
                  <c:x val="2.9882606064426743E-3"/>
                  <c:y val="9.7221104915186843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4A17-4B7E-8D0F-8D67F0CE4887}"/>
                </c:ext>
              </c:extLst>
            </c:dLbl>
            <c:dLbl>
              <c:idx val="11"/>
              <c:layout>
                <c:manualLayout>
                  <c:x val="-1.0945147192566442E-16"/>
                  <c:y val="2.894757563199337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4A17-4B7E-8D0F-8D67F0CE4887}"/>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effectLst>
                      <a:glow rad="63500">
                        <a:schemeClr val="bg1"/>
                      </a:glow>
                    </a:effectLst>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3175" cap="flat" cmpd="sng" algn="ctr">
                      <a:solidFill>
                        <a:schemeClr val="tx1"/>
                      </a:solidFill>
                      <a:round/>
                    </a:ln>
                    <a:effectLst/>
                  </c:spPr>
                </c15:leaderLines>
              </c:ext>
            </c:extLst>
          </c:dLbls>
          <c:cat>
            <c:strRef>
              <c:f>'P18'!$K$33223:$K$33232</c:f>
              <c:strCache>
                <c:ptCount val="10"/>
                <c:pt idx="0">
                  <c:v>単独世帯</c:v>
                </c:pt>
                <c:pt idx="1">
                  <c:v>核家族世帯</c:v>
                </c:pt>
                <c:pt idx="2">
                  <c:v>　夫婦のみの世帯</c:v>
                </c:pt>
                <c:pt idx="3">
                  <c:v>　夫婦と子供から成る世帯</c:v>
                </c:pt>
                <c:pt idx="4">
                  <c:v>　ひとり親と子供から成る世帯</c:v>
                </c:pt>
                <c:pt idx="5">
                  <c:v>その他親族世帯</c:v>
                </c:pt>
                <c:pt idx="6">
                  <c:v>　夫婦と親から成る世帯</c:v>
                </c:pt>
                <c:pt idx="7">
                  <c:v>　夫婦、子供、親（３世代）から成る世帯</c:v>
                </c:pt>
                <c:pt idx="8">
                  <c:v>　他に分類されない親族世帯</c:v>
                </c:pt>
                <c:pt idx="9">
                  <c:v>非親族世帯</c:v>
                </c:pt>
              </c:strCache>
            </c:strRef>
          </c:cat>
          <c:val>
            <c:numRef>
              <c:f>'P18'!$O$33223:$O$33232</c:f>
              <c:numCache>
                <c:formatCode>0.0_ </c:formatCode>
                <c:ptCount val="10"/>
                <c:pt idx="0">
                  <c:v>6.4651792715090171</c:v>
                </c:pt>
                <c:pt idx="1">
                  <c:v>3.6618227312097003</c:v>
                </c:pt>
                <c:pt idx="2">
                  <c:v>3.5380770748388795</c:v>
                </c:pt>
                <c:pt idx="3">
                  <c:v>2.9039765253465544</c:v>
                </c:pt>
                <c:pt idx="4">
                  <c:v>6.1949590039477673</c:v>
                </c:pt>
                <c:pt idx="5">
                  <c:v>3.6682615629984054</c:v>
                </c:pt>
                <c:pt idx="6">
                  <c:v>2.258064516129032</c:v>
                </c:pt>
                <c:pt idx="7">
                  <c:v>1.9736842105263157</c:v>
                </c:pt>
                <c:pt idx="8">
                  <c:v>5.2083333333333339</c:v>
                </c:pt>
                <c:pt idx="9">
                  <c:v>6.9767441860465116</c:v>
                </c:pt>
              </c:numCache>
            </c:numRef>
          </c:val>
          <c:extLst>
            <c:ext xmlns:c16="http://schemas.microsoft.com/office/drawing/2014/chart" uri="{C3380CC4-5D6E-409C-BE32-E72D297353CC}">
              <c16:uniqueId val="{00000016-4A17-4B7E-8D0F-8D67F0CE4887}"/>
            </c:ext>
          </c:extLst>
        </c:ser>
        <c:ser>
          <c:idx val="4"/>
          <c:order val="4"/>
          <c:tx>
            <c:strRef>
              <c:f>'P18'!$P$33222</c:f>
              <c:strCache>
                <c:ptCount val="1"/>
                <c:pt idx="0">
                  <c:v>民営借家（非木造）</c:v>
                </c:pt>
              </c:strCache>
            </c:strRef>
          </c:tx>
          <c:spPr>
            <a:pattFill prst="ltUpDiag">
              <a:fgClr>
                <a:schemeClr val="tx1"/>
              </a:fgClr>
              <a:bgClr>
                <a:schemeClr val="bg1"/>
              </a:bgClr>
            </a:pattFill>
            <a:ln>
              <a:solidFill>
                <a:schemeClr val="tx1"/>
              </a:solidFill>
            </a:ln>
            <a:effectLst/>
          </c:spPr>
          <c:invertIfNegative val="0"/>
          <c:dLbls>
            <c:dLbl>
              <c:idx val="7"/>
              <c:layout>
                <c:manualLayout>
                  <c:x val="0"/>
                  <c:y val="7.954963490513309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4A17-4B7E-8D0F-8D67F0CE4887}"/>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effectLst>
                      <a:glow rad="63500">
                        <a:schemeClr val="bg1"/>
                      </a:glow>
                    </a:effectLst>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'P18'!$K$33223:$K$33232</c:f>
              <c:strCache>
                <c:ptCount val="10"/>
                <c:pt idx="0">
                  <c:v>単独世帯</c:v>
                </c:pt>
                <c:pt idx="1">
                  <c:v>核家族世帯</c:v>
                </c:pt>
                <c:pt idx="2">
                  <c:v>　夫婦のみの世帯</c:v>
                </c:pt>
                <c:pt idx="3">
                  <c:v>　夫婦と子供から成る世帯</c:v>
                </c:pt>
                <c:pt idx="4">
                  <c:v>　ひとり親と子供から成る世帯</c:v>
                </c:pt>
                <c:pt idx="5">
                  <c:v>その他親族世帯</c:v>
                </c:pt>
                <c:pt idx="6">
                  <c:v>　夫婦と親から成る世帯</c:v>
                </c:pt>
                <c:pt idx="7">
                  <c:v>　夫婦、子供、親（３世代）から成る世帯</c:v>
                </c:pt>
                <c:pt idx="8">
                  <c:v>　他に分類されない親族世帯</c:v>
                </c:pt>
                <c:pt idx="9">
                  <c:v>非親族世帯</c:v>
                </c:pt>
              </c:strCache>
            </c:strRef>
          </c:cat>
          <c:val>
            <c:numRef>
              <c:f>'P18'!$P$33223:$P$33232</c:f>
              <c:numCache>
                <c:formatCode>0.0_ </c:formatCode>
                <c:ptCount val="10"/>
                <c:pt idx="0">
                  <c:v>48.955734549860999</c:v>
                </c:pt>
                <c:pt idx="1">
                  <c:v>16.18227312097007</c:v>
                </c:pt>
                <c:pt idx="2">
                  <c:v>16.598711035117717</c:v>
                </c:pt>
                <c:pt idx="3">
                  <c:v>14.03420014165739</c:v>
                </c:pt>
                <c:pt idx="4">
                  <c:v>21.68235651381719</c:v>
                </c:pt>
                <c:pt idx="5">
                  <c:v>9.2503987240829346</c:v>
                </c:pt>
                <c:pt idx="6">
                  <c:v>3.870967741935484</c:v>
                </c:pt>
                <c:pt idx="7">
                  <c:v>2.6315789473684208</c:v>
                </c:pt>
                <c:pt idx="8">
                  <c:v>15.208333333333332</c:v>
                </c:pt>
                <c:pt idx="9">
                  <c:v>62.5</c:v>
                </c:pt>
              </c:numCache>
            </c:numRef>
          </c:val>
          <c:extLst>
            <c:ext xmlns:c16="http://schemas.microsoft.com/office/drawing/2014/chart" uri="{C3380CC4-5D6E-409C-BE32-E72D297353CC}">
              <c16:uniqueId val="{00000018-4A17-4B7E-8D0F-8D67F0CE4887}"/>
            </c:ext>
          </c:extLst>
        </c:ser>
        <c:ser>
          <c:idx val="5"/>
          <c:order val="5"/>
          <c:tx>
            <c:strRef>
              <c:f>'P18'!$Q$33222</c:f>
              <c:strCache>
                <c:ptCount val="1"/>
                <c:pt idx="0">
                  <c:v>給与住宅</c:v>
                </c:pt>
              </c:strCache>
            </c:strRef>
          </c:tx>
          <c:spPr>
            <a:pattFill prst="pct50">
              <a:fgClr>
                <a:schemeClr val="tx1"/>
              </a:fgClr>
              <a:bgClr>
                <a:schemeClr val="bg1"/>
              </a:bgClr>
            </a:pattFill>
            <a:ln>
              <a:solidFill>
                <a:schemeClr val="tx1"/>
              </a:solidFill>
            </a:ln>
            <a:effectLst/>
          </c:spPr>
          <c:invertIfNegative val="0"/>
          <c:dLbls>
            <c:dLbl>
              <c:idx val="0"/>
              <c:layout>
                <c:manualLayout>
                  <c:x val="2.533532041728763E-2"/>
                  <c:y val="1.1935626007518744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4A17-4B7E-8D0F-8D67F0CE4887}"/>
                </c:ext>
              </c:extLst>
            </c:dLbl>
            <c:dLbl>
              <c:idx val="1"/>
              <c:layout>
                <c:manualLayout>
                  <c:x val="2.0864381520119227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4A17-4B7E-8D0F-8D67F0CE4887}"/>
                </c:ext>
              </c:extLst>
            </c:dLbl>
            <c:dLbl>
              <c:idx val="2"/>
              <c:layout>
                <c:manualLayout>
                  <c:x val="2.0864381520119227E-2"/>
                  <c:y val="4.7742504030074975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4A17-4B7E-8D0F-8D67F0CE4887}"/>
                </c:ext>
              </c:extLst>
            </c:dLbl>
            <c:dLbl>
              <c:idx val="3"/>
              <c:layout>
                <c:manualLayout>
                  <c:x val="2.2354694485842028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4A17-4B7E-8D0F-8D67F0CE4887}"/>
                </c:ext>
              </c:extLst>
            </c:dLbl>
            <c:dLbl>
              <c:idx val="4"/>
              <c:layout>
                <c:manualLayout>
                  <c:x val="1.9374068554396422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4A17-4B7E-8D0F-8D67F0CE4887}"/>
                </c:ext>
              </c:extLst>
            </c:dLbl>
            <c:dLbl>
              <c:idx val="5"/>
              <c:layout>
                <c:manualLayout>
                  <c:x val="1.9374068554396422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4A17-4B7E-8D0F-8D67F0CE4887}"/>
                </c:ext>
              </c:extLst>
            </c:dLbl>
            <c:dLbl>
              <c:idx val="6"/>
              <c:layout>
                <c:manualLayout>
                  <c:x val="1.7883755588673732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4A17-4B7E-8D0F-8D67F0CE4887}"/>
                </c:ext>
              </c:extLst>
            </c:dLbl>
            <c:dLbl>
              <c:idx val="7"/>
              <c:layout>
                <c:manualLayout>
                  <c:x val="1.9374068554396422E-2"/>
                  <c:y val="9.548500806014995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4A17-4B7E-8D0F-8D67F0CE4887}"/>
                </c:ext>
              </c:extLst>
            </c:dLbl>
            <c:dLbl>
              <c:idx val="8"/>
              <c:layout>
                <c:manualLayout>
                  <c:x val="1.9374068554396315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4A17-4B7E-8D0F-8D67F0CE4887}"/>
                </c:ext>
              </c:extLst>
            </c:dLbl>
            <c:dLbl>
              <c:idx val="9"/>
              <c:layout>
                <c:manualLayout>
                  <c:x val="2.0864381520119116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4A17-4B7E-8D0F-8D67F0CE4887}"/>
                </c:ext>
              </c:extLst>
            </c:dLbl>
            <c:dLbl>
              <c:idx val="10"/>
              <c:layout>
                <c:manualLayout>
                  <c:x val="1.3432835820895522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4A17-4B7E-8D0F-8D67F0CE4887}"/>
                </c:ext>
              </c:extLst>
            </c:dLbl>
            <c:dLbl>
              <c:idx val="11"/>
              <c:layout>
                <c:manualLayout>
                  <c:x val="1.3432835820895522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4A17-4B7E-8D0F-8D67F0CE4887}"/>
                </c:ext>
              </c:extLst>
            </c:dLbl>
            <c:dLbl>
              <c:idx val="12"/>
              <c:layout>
                <c:manualLayout>
                  <c:x val="1.4925373134328249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4A17-4B7E-8D0F-8D67F0CE4887}"/>
                </c:ext>
              </c:extLst>
            </c:dLbl>
            <c:dLbl>
              <c:idx val="13"/>
              <c:layout>
                <c:manualLayout>
                  <c:x val="1.4925373134328139E-2"/>
                  <c:y val="9.6490113408151522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4A17-4B7E-8D0F-8D67F0CE4887}"/>
                </c:ext>
              </c:extLst>
            </c:dLbl>
            <c:dLbl>
              <c:idx val="14"/>
              <c:layout>
                <c:manualLayout>
                  <c:x val="1.6417910447761086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4A17-4B7E-8D0F-8D67F0CE4887}"/>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'P18'!$K$33223:$K$33232</c:f>
              <c:strCache>
                <c:ptCount val="10"/>
                <c:pt idx="0">
                  <c:v>単独世帯</c:v>
                </c:pt>
                <c:pt idx="1">
                  <c:v>核家族世帯</c:v>
                </c:pt>
                <c:pt idx="2">
                  <c:v>　夫婦のみの世帯</c:v>
                </c:pt>
                <c:pt idx="3">
                  <c:v>　夫婦と子供から成る世帯</c:v>
                </c:pt>
                <c:pt idx="4">
                  <c:v>　ひとり親と子供から成る世帯</c:v>
                </c:pt>
                <c:pt idx="5">
                  <c:v>その他親族世帯</c:v>
                </c:pt>
                <c:pt idx="6">
                  <c:v>　夫婦と親から成る世帯</c:v>
                </c:pt>
                <c:pt idx="7">
                  <c:v>　夫婦、子供、親（３世代）から成る世帯</c:v>
                </c:pt>
                <c:pt idx="8">
                  <c:v>　他に分類されない親族世帯</c:v>
                </c:pt>
                <c:pt idx="9">
                  <c:v>非親族世帯</c:v>
                </c:pt>
              </c:strCache>
            </c:strRef>
          </c:cat>
          <c:val>
            <c:numRef>
              <c:f>'P18'!$Q$33223:$Q$33232</c:f>
              <c:numCache>
                <c:formatCode>0.0_ </c:formatCode>
                <c:ptCount val="10"/>
                <c:pt idx="0">
                  <c:v>2.0671466248485282</c:v>
                </c:pt>
                <c:pt idx="1">
                  <c:v>1.0826676931960351</c:v>
                </c:pt>
                <c:pt idx="2">
                  <c:v>0.94699460739181907</c:v>
                </c:pt>
                <c:pt idx="3">
                  <c:v>1.3862187594859861</c:v>
                </c:pt>
                <c:pt idx="4">
                  <c:v>0.45551169146674769</c:v>
                </c:pt>
                <c:pt idx="5">
                  <c:v>0.31897926634768742</c:v>
                </c:pt>
                <c:pt idx="6">
                  <c:v>0</c:v>
                </c:pt>
                <c:pt idx="7">
                  <c:v>0.3289473684210526</c:v>
                </c:pt>
                <c:pt idx="8">
                  <c:v>0.41666666666666669</c:v>
                </c:pt>
                <c:pt idx="9">
                  <c:v>0.87209302325581395</c:v>
                </c:pt>
              </c:numCache>
            </c:numRef>
          </c:val>
          <c:extLst>
            <c:ext xmlns:c16="http://schemas.microsoft.com/office/drawing/2014/chart" uri="{C3380CC4-5D6E-409C-BE32-E72D297353CC}">
              <c16:uniqueId val="{00000028-4A17-4B7E-8D0F-8D67F0CE4887}"/>
            </c:ext>
          </c:extLst>
        </c:ser>
        <c:dLbls>
          <c:dLblPos val="ctr"/>
          <c:showLegendKey val="0"/>
          <c:showVal val="1"/>
          <c:showCatName val="0"/>
          <c:showSerName val="0"/>
          <c:showPercent val="0"/>
          <c:showBubbleSize val="0"/>
        </c:dLbls>
        <c:gapWidth val="60"/>
        <c:overlap val="100"/>
        <c:axId val="177182080"/>
        <c:axId val="177189568"/>
      </c:barChart>
      <c:catAx>
        <c:axId val="177182080"/>
        <c:scaling>
          <c:orientation val="maxMin"/>
        </c:scaling>
        <c:delete val="0"/>
        <c:axPos val="l"/>
        <c:numFmt formatCode="General" sourceLinked="1"/>
        <c:majorTickMark val="in"/>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650" b="0" i="0" u="none" strike="noStrike" kern="1200" spc="-40" baseline="0">
                <a:solidFill>
                  <a:schemeClr val="tx1"/>
                </a:solidFill>
                <a:latin typeface="メイリオ" panose="020B0604030504040204" pitchFamily="50" charset="-128"/>
                <a:ea typeface="メイリオ" panose="020B0604030504040204" pitchFamily="50" charset="-128"/>
                <a:cs typeface="+mn-cs"/>
              </a:defRPr>
            </a:pPr>
            <a:endParaRPr lang="ja-JP"/>
          </a:p>
        </c:txPr>
        <c:crossAx val="177189568"/>
        <c:crosses val="autoZero"/>
        <c:auto val="1"/>
        <c:lblAlgn val="ctr"/>
        <c:lblOffset val="100"/>
        <c:noMultiLvlLbl val="0"/>
      </c:catAx>
      <c:valAx>
        <c:axId val="177189568"/>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crossAx val="177182080"/>
        <c:crosses val="autoZero"/>
        <c:crossBetween val="between"/>
      </c:valAx>
      <c:spPr>
        <a:noFill/>
        <a:ln>
          <a:solidFill>
            <a:schemeClr val="bg1">
              <a:lumMod val="50000"/>
            </a:schemeClr>
          </a:solidFill>
        </a:ln>
        <a:effectLst/>
      </c:spPr>
    </c:plotArea>
    <c:legend>
      <c:legendPos val="b"/>
      <c:layout>
        <c:manualLayout>
          <c:xMode val="edge"/>
          <c:yMode val="edge"/>
          <c:x val="0.12177685998759813"/>
          <c:y val="0.94715018044619426"/>
          <c:w val="0.84857097729054298"/>
          <c:h val="4.7090920275590552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0.89563</cdr:x>
      <cdr:y>0.4514</cdr:y>
    </cdr:from>
    <cdr:to>
      <cdr:x>0.9252</cdr:x>
      <cdr:y>0.50447</cdr:y>
    </cdr:to>
    <cdr:cxnSp macro="">
      <cdr:nvCxnSpPr>
        <cdr:cNvPr id="3" name="直線コネクタ 2">
          <a:extLst xmlns:a="http://schemas.openxmlformats.org/drawingml/2006/main">
            <a:ext uri="{FF2B5EF4-FFF2-40B4-BE49-F238E27FC236}">
              <a16:creationId xmlns:a16="http://schemas.microsoft.com/office/drawing/2014/main" id="{9F4C53FF-8AE9-4228-8E6B-36F20122AA4C}"/>
            </a:ext>
          </a:extLst>
        </cdr:cNvPr>
        <cdr:cNvCxnSpPr/>
      </cdr:nvCxnSpPr>
      <cdr:spPr>
        <a:xfrm xmlns:a="http://schemas.openxmlformats.org/drawingml/2006/main" flipV="1">
          <a:off x="7738266" y="2173470"/>
          <a:ext cx="255485" cy="255486"/>
        </a:xfrm>
        <a:prstGeom xmlns:a="http://schemas.openxmlformats.org/drawingml/2006/main" prst="line">
          <a:avLst/>
        </a:prstGeom>
        <a:ln xmlns:a="http://schemas.openxmlformats.org/drawingml/2006/main" w="635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0.89563</cdr:x>
      <cdr:y>0.16877</cdr:y>
    </cdr:from>
    <cdr:to>
      <cdr:x>0.9252</cdr:x>
      <cdr:y>0.22183</cdr:y>
    </cdr:to>
    <cdr:cxnSp macro="">
      <cdr:nvCxnSpPr>
        <cdr:cNvPr id="5" name="直線コネクタ 4">
          <a:extLst xmlns:a="http://schemas.openxmlformats.org/drawingml/2006/main">
            <a:ext uri="{FF2B5EF4-FFF2-40B4-BE49-F238E27FC236}">
              <a16:creationId xmlns:a16="http://schemas.microsoft.com/office/drawing/2014/main" id="{92C7485D-27FC-4BD1-A40C-000369B3F3C6}"/>
            </a:ext>
          </a:extLst>
        </cdr:cNvPr>
        <cdr:cNvCxnSpPr/>
      </cdr:nvCxnSpPr>
      <cdr:spPr>
        <a:xfrm xmlns:a="http://schemas.openxmlformats.org/drawingml/2006/main">
          <a:off x="7738266" y="812593"/>
          <a:ext cx="255485" cy="255486"/>
        </a:xfrm>
        <a:prstGeom xmlns:a="http://schemas.openxmlformats.org/drawingml/2006/main" prst="line">
          <a:avLst/>
        </a:prstGeom>
        <a:ln xmlns:a="http://schemas.openxmlformats.org/drawingml/2006/main" w="635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cdr:x>
      <cdr:y>0.02476</cdr:y>
    </cdr:from>
    <cdr:to>
      <cdr:x>0.09997</cdr:x>
      <cdr:y>0.07382</cdr:y>
    </cdr:to>
    <cdr:sp macro="" textlink="">
      <cdr:nvSpPr>
        <cdr:cNvPr id="5" name="正方形/長方形 4"/>
        <cdr:cNvSpPr/>
      </cdr:nvSpPr>
      <cdr:spPr>
        <a:xfrm xmlns:a="http://schemas.openxmlformats.org/drawingml/2006/main">
          <a:off x="0" y="124253"/>
          <a:ext cx="863608" cy="246221"/>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t">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r>
            <a:rPr lang="ja-JP" altLang="en-US" sz="800" dirty="0">
              <a:solidFill>
                <a:schemeClr val="tx1"/>
              </a:solidFill>
              <a:latin typeface="Meiryo UI" panose="020B0604030504040204" pitchFamily="50" charset="-128"/>
              <a:ea typeface="Meiryo UI" panose="020B0604030504040204" pitchFamily="50" charset="-128"/>
            </a:rPr>
            <a:t>（千世帯）</a:t>
          </a:r>
          <a:endParaRPr lang="ja-JP" sz="800" dirty="0">
            <a:solidFill>
              <a:schemeClr val="tx1"/>
            </a:solidFill>
            <a:latin typeface="Meiryo UI" panose="020B0604030504040204" pitchFamily="50" charset="-128"/>
            <a:ea typeface="Meiryo UI" panose="020B0604030504040204" pitchFamily="50" charset="-128"/>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880101" cy="488793"/>
          </a:xfrm>
          <a:prstGeom prst="rect">
            <a:avLst/>
          </a:prstGeom>
        </p:spPr>
        <p:txBody>
          <a:bodyPr vert="horz" lIns="89675" tIns="44838" rIns="89675" bIns="44838" rtlCol="0"/>
          <a:lstStyle>
            <a:lvl1pPr algn="l">
              <a:defRPr sz="1200"/>
            </a:lvl1pPr>
          </a:lstStyle>
          <a:p>
            <a:endParaRPr kumimoji="1" lang="ja-JP" altLang="en-US"/>
          </a:p>
        </p:txBody>
      </p:sp>
      <p:sp>
        <p:nvSpPr>
          <p:cNvPr id="3" name="日付プレースホルダー 2"/>
          <p:cNvSpPr>
            <a:spLocks noGrp="1"/>
          </p:cNvSpPr>
          <p:nvPr>
            <p:ph type="dt" idx="1"/>
          </p:nvPr>
        </p:nvSpPr>
        <p:spPr>
          <a:xfrm>
            <a:off x="3765213" y="0"/>
            <a:ext cx="2880101" cy="488793"/>
          </a:xfrm>
          <a:prstGeom prst="rect">
            <a:avLst/>
          </a:prstGeom>
        </p:spPr>
        <p:txBody>
          <a:bodyPr vert="horz" lIns="89675" tIns="44838" rIns="89675" bIns="44838" rtlCol="0"/>
          <a:lstStyle>
            <a:lvl1pPr algn="r">
              <a:defRPr sz="1200"/>
            </a:lvl1pPr>
          </a:lstStyle>
          <a:p>
            <a:fld id="{35A81F1B-0329-4052-BE59-1AFDD22F778C}" type="datetimeFigureOut">
              <a:rPr kumimoji="1" lang="ja-JP" altLang="en-US" smtClean="0"/>
              <a:t>2024/7/22</a:t>
            </a:fld>
            <a:endParaRPr kumimoji="1" lang="ja-JP" altLang="en-US"/>
          </a:p>
        </p:txBody>
      </p:sp>
      <p:sp>
        <p:nvSpPr>
          <p:cNvPr id="4" name="スライド イメージ プレースホルダー 3"/>
          <p:cNvSpPr>
            <a:spLocks noGrp="1" noRot="1" noChangeAspect="1"/>
          </p:cNvSpPr>
          <p:nvPr>
            <p:ph type="sldImg" idx="2"/>
          </p:nvPr>
        </p:nvSpPr>
        <p:spPr>
          <a:xfrm>
            <a:off x="881063" y="733425"/>
            <a:ext cx="4884737" cy="3665538"/>
          </a:xfrm>
          <a:prstGeom prst="rect">
            <a:avLst/>
          </a:prstGeom>
          <a:noFill/>
          <a:ln w="12700">
            <a:solidFill>
              <a:prstClr val="black"/>
            </a:solidFill>
          </a:ln>
        </p:spPr>
        <p:txBody>
          <a:bodyPr vert="horz" lIns="89675" tIns="44838" rIns="89675" bIns="44838" rtlCol="0" anchor="ctr"/>
          <a:lstStyle/>
          <a:p>
            <a:endParaRPr lang="ja-JP" altLang="en-US"/>
          </a:p>
        </p:txBody>
      </p:sp>
      <p:sp>
        <p:nvSpPr>
          <p:cNvPr id="5" name="ノート プレースホルダー 4"/>
          <p:cNvSpPr>
            <a:spLocks noGrp="1"/>
          </p:cNvSpPr>
          <p:nvPr>
            <p:ph type="body" sz="quarter" idx="3"/>
          </p:nvPr>
        </p:nvSpPr>
        <p:spPr>
          <a:xfrm>
            <a:off x="664997" y="4644310"/>
            <a:ext cx="5316870" cy="4399133"/>
          </a:xfrm>
          <a:prstGeom prst="rect">
            <a:avLst/>
          </a:prstGeom>
        </p:spPr>
        <p:txBody>
          <a:bodyPr vert="horz" lIns="89675" tIns="44838" rIns="89675" bIns="4483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287059"/>
            <a:ext cx="2880101" cy="488792"/>
          </a:xfrm>
          <a:prstGeom prst="rect">
            <a:avLst/>
          </a:prstGeom>
        </p:spPr>
        <p:txBody>
          <a:bodyPr vert="horz" lIns="89675" tIns="44838" rIns="89675" bIns="4483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765213" y="9287059"/>
            <a:ext cx="2880101" cy="488792"/>
          </a:xfrm>
          <a:prstGeom prst="rect">
            <a:avLst/>
          </a:prstGeom>
        </p:spPr>
        <p:txBody>
          <a:bodyPr vert="horz" lIns="89675" tIns="44838" rIns="89675" bIns="44838" rtlCol="0" anchor="b"/>
          <a:lstStyle>
            <a:lvl1pPr algn="r">
              <a:defRPr sz="1200"/>
            </a:lvl1pPr>
          </a:lstStyle>
          <a:p>
            <a:fld id="{F8942646-AE46-4063-930C-1DDE33F9934D}" type="slidenum">
              <a:rPr kumimoji="1" lang="ja-JP" altLang="en-US" smtClean="0"/>
              <a:t>‹#›</a:t>
            </a:fld>
            <a:endParaRPr kumimoji="1" lang="ja-JP" altLang="en-US"/>
          </a:p>
        </p:txBody>
      </p:sp>
    </p:spTree>
    <p:extLst>
      <p:ext uri="{BB962C8B-B14F-4D97-AF65-F5344CB8AC3E}">
        <p14:creationId xmlns:p14="http://schemas.microsoft.com/office/powerpoint/2010/main" val="89892411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marL="211733" indent="-211733" algn="l" defTabSz="895196" eaLnBrk="0" hangingPunct="0">
              <a:spcBef>
                <a:spcPct val="30000"/>
              </a:spcBef>
              <a:tabLst>
                <a:tab pos="709929" algn="l"/>
                <a:tab pos="1419857" algn="l"/>
                <a:tab pos="2129786" algn="l"/>
                <a:tab pos="2839715" algn="l"/>
              </a:tabLst>
              <a:defRPr sz="1200">
                <a:solidFill>
                  <a:srgbClr val="000000"/>
                </a:solidFill>
                <a:latin typeface="Times New Roman" pitchFamily="16" charset="0"/>
              </a:defRPr>
            </a:lvl1pPr>
            <a:lvl2pPr marL="734839" indent="-281792" algn="l" defTabSz="895196" eaLnBrk="0" hangingPunct="0">
              <a:spcBef>
                <a:spcPct val="30000"/>
              </a:spcBef>
              <a:tabLst>
                <a:tab pos="709929" algn="l"/>
                <a:tab pos="1419857" algn="l"/>
                <a:tab pos="2129786" algn="l"/>
                <a:tab pos="2839715" algn="l"/>
              </a:tabLst>
              <a:defRPr sz="1200">
                <a:solidFill>
                  <a:srgbClr val="000000"/>
                </a:solidFill>
                <a:latin typeface="Times New Roman" pitchFamily="16" charset="0"/>
              </a:defRPr>
            </a:lvl2pPr>
            <a:lvl3pPr marL="1130281" indent="-225745" algn="l" defTabSz="895196" eaLnBrk="0" hangingPunct="0">
              <a:spcBef>
                <a:spcPct val="30000"/>
              </a:spcBef>
              <a:tabLst>
                <a:tab pos="709929" algn="l"/>
                <a:tab pos="1419857" algn="l"/>
                <a:tab pos="2129786" algn="l"/>
                <a:tab pos="2839715" algn="l"/>
              </a:tabLst>
              <a:defRPr sz="1200">
                <a:solidFill>
                  <a:srgbClr val="000000"/>
                </a:solidFill>
                <a:latin typeface="Times New Roman" pitchFamily="16" charset="0"/>
              </a:defRPr>
            </a:lvl3pPr>
            <a:lvl4pPr marL="1581771" indent="-225745" algn="l" defTabSz="895196" eaLnBrk="0" hangingPunct="0">
              <a:spcBef>
                <a:spcPct val="30000"/>
              </a:spcBef>
              <a:tabLst>
                <a:tab pos="709929" algn="l"/>
                <a:tab pos="1419857" algn="l"/>
                <a:tab pos="2129786" algn="l"/>
                <a:tab pos="2839715" algn="l"/>
              </a:tabLst>
              <a:defRPr sz="1200">
                <a:solidFill>
                  <a:srgbClr val="000000"/>
                </a:solidFill>
                <a:latin typeface="Times New Roman" pitchFamily="16" charset="0"/>
              </a:defRPr>
            </a:lvl4pPr>
            <a:lvl5pPr marL="2034818" indent="-225745" algn="l" defTabSz="895196" eaLnBrk="0" hangingPunct="0">
              <a:spcBef>
                <a:spcPct val="30000"/>
              </a:spcBef>
              <a:tabLst>
                <a:tab pos="709929" algn="l"/>
                <a:tab pos="1419857" algn="l"/>
                <a:tab pos="2129786" algn="l"/>
                <a:tab pos="2839715" algn="l"/>
              </a:tabLst>
              <a:defRPr sz="1200">
                <a:solidFill>
                  <a:srgbClr val="000000"/>
                </a:solidFill>
                <a:latin typeface="Times New Roman" pitchFamily="16" charset="0"/>
              </a:defRPr>
            </a:lvl5pPr>
            <a:lvl6pPr marL="2483194" indent="-225745" defTabSz="895196" eaLnBrk="0" fontAlgn="base" hangingPunct="0">
              <a:spcBef>
                <a:spcPct val="30000"/>
              </a:spcBef>
              <a:spcAft>
                <a:spcPct val="0"/>
              </a:spcAft>
              <a:buClr>
                <a:srgbClr val="000000"/>
              </a:buClr>
              <a:buSzPct val="100000"/>
              <a:buFont typeface="Times New Roman" pitchFamily="16" charset="0"/>
              <a:tabLst>
                <a:tab pos="709929" algn="l"/>
                <a:tab pos="1419857" algn="l"/>
                <a:tab pos="2129786" algn="l"/>
                <a:tab pos="2839715" algn="l"/>
              </a:tabLst>
              <a:defRPr sz="1200">
                <a:solidFill>
                  <a:srgbClr val="000000"/>
                </a:solidFill>
                <a:latin typeface="Times New Roman" pitchFamily="16" charset="0"/>
              </a:defRPr>
            </a:lvl6pPr>
            <a:lvl7pPr marL="2931570" indent="-225745" defTabSz="895196" eaLnBrk="0" fontAlgn="base" hangingPunct="0">
              <a:spcBef>
                <a:spcPct val="30000"/>
              </a:spcBef>
              <a:spcAft>
                <a:spcPct val="0"/>
              </a:spcAft>
              <a:buClr>
                <a:srgbClr val="000000"/>
              </a:buClr>
              <a:buSzPct val="100000"/>
              <a:buFont typeface="Times New Roman" pitchFamily="16" charset="0"/>
              <a:tabLst>
                <a:tab pos="709929" algn="l"/>
                <a:tab pos="1419857" algn="l"/>
                <a:tab pos="2129786" algn="l"/>
                <a:tab pos="2839715" algn="l"/>
              </a:tabLst>
              <a:defRPr sz="1200">
                <a:solidFill>
                  <a:srgbClr val="000000"/>
                </a:solidFill>
                <a:latin typeface="Times New Roman" pitchFamily="16" charset="0"/>
              </a:defRPr>
            </a:lvl7pPr>
            <a:lvl8pPr marL="3379946" indent="-225745" defTabSz="895196" eaLnBrk="0" fontAlgn="base" hangingPunct="0">
              <a:spcBef>
                <a:spcPct val="30000"/>
              </a:spcBef>
              <a:spcAft>
                <a:spcPct val="0"/>
              </a:spcAft>
              <a:buClr>
                <a:srgbClr val="000000"/>
              </a:buClr>
              <a:buSzPct val="100000"/>
              <a:buFont typeface="Times New Roman" pitchFamily="16" charset="0"/>
              <a:tabLst>
                <a:tab pos="709929" algn="l"/>
                <a:tab pos="1419857" algn="l"/>
                <a:tab pos="2129786" algn="l"/>
                <a:tab pos="2839715" algn="l"/>
              </a:tabLst>
              <a:defRPr sz="1200">
                <a:solidFill>
                  <a:srgbClr val="000000"/>
                </a:solidFill>
                <a:latin typeface="Times New Roman" pitchFamily="16" charset="0"/>
              </a:defRPr>
            </a:lvl8pPr>
            <a:lvl9pPr marL="3828322" indent="-225745" defTabSz="895196" eaLnBrk="0" fontAlgn="base" hangingPunct="0">
              <a:spcBef>
                <a:spcPct val="30000"/>
              </a:spcBef>
              <a:spcAft>
                <a:spcPct val="0"/>
              </a:spcAft>
              <a:buClr>
                <a:srgbClr val="000000"/>
              </a:buClr>
              <a:buSzPct val="100000"/>
              <a:buFont typeface="Times New Roman" pitchFamily="16" charset="0"/>
              <a:tabLst>
                <a:tab pos="709929" algn="l"/>
                <a:tab pos="1419857" algn="l"/>
                <a:tab pos="2129786" algn="l"/>
                <a:tab pos="2839715" algn="l"/>
              </a:tabLst>
              <a:defRPr sz="1200">
                <a:solidFill>
                  <a:srgbClr val="000000"/>
                </a:solidFill>
                <a:latin typeface="Times New Roman" pitchFamily="16" charset="0"/>
              </a:defRPr>
            </a:lvl9pPr>
          </a:lstStyle>
          <a:p>
            <a:pPr algn="r" eaLnBrk="1" hangingPunct="1">
              <a:spcBef>
                <a:spcPct val="0"/>
              </a:spcBef>
            </a:pPr>
            <a:fld id="{7B7D0DB0-2704-4E11-B7A0-3C7BCFDABDEC}" type="slidenum">
              <a:rPr kumimoji="1" lang="en-US" altLang="ja-JP">
                <a:solidFill>
                  <a:schemeClr val="tx1"/>
                </a:solidFill>
                <a:latin typeface="Arial" charset="0"/>
                <a:ea typeface="ＭＳ Ｐゴシック" charset="-128"/>
              </a:rPr>
              <a:pPr algn="r" eaLnBrk="1" hangingPunct="1">
                <a:spcBef>
                  <a:spcPct val="0"/>
                </a:spcBef>
              </a:pPr>
              <a:t>4</a:t>
            </a:fld>
            <a:endParaRPr kumimoji="1" lang="en-US" altLang="ja-JP">
              <a:solidFill>
                <a:schemeClr val="tx1"/>
              </a:solidFill>
              <a:latin typeface="Arial" charset="0"/>
              <a:ea typeface="ＭＳ Ｐゴシック" charset="-128"/>
            </a:endParaRPr>
          </a:p>
        </p:txBody>
      </p:sp>
      <p:sp>
        <p:nvSpPr>
          <p:cNvPr id="41987" name="Rectangle 2"/>
          <p:cNvSpPr>
            <a:spLocks noGrp="1" noRot="1" noChangeAspect="1" noChangeArrowheads="1" noTextEdit="1"/>
          </p:cNvSpPr>
          <p:nvPr>
            <p:ph type="sldImg"/>
          </p:nvPr>
        </p:nvSpPr>
        <p:spPr>
          <a:xfrm>
            <a:off x="882650" y="735013"/>
            <a:ext cx="4881563" cy="3662362"/>
          </a:xfrm>
          <a:ln/>
        </p:spPr>
      </p:sp>
      <p:sp>
        <p:nvSpPr>
          <p:cNvPr id="41988" name="Rectangle 3"/>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ea typeface="ＭＳ Ｐ明朝" charset="-128"/>
            </a:endParaRPr>
          </a:p>
        </p:txBody>
      </p:sp>
    </p:spTree>
    <p:extLst>
      <p:ext uri="{BB962C8B-B14F-4D97-AF65-F5344CB8AC3E}">
        <p14:creationId xmlns:p14="http://schemas.microsoft.com/office/powerpoint/2010/main" val="13636975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8942646-AE46-4063-930C-1DDE33F9934D}" type="slidenum">
              <a:rPr kumimoji="1" lang="ja-JP" altLang="en-US" smtClean="0"/>
              <a:t>16</a:t>
            </a:fld>
            <a:endParaRPr kumimoji="1" lang="ja-JP" altLang="en-US"/>
          </a:p>
        </p:txBody>
      </p:sp>
    </p:spTree>
    <p:extLst>
      <p:ext uri="{BB962C8B-B14F-4D97-AF65-F5344CB8AC3E}">
        <p14:creationId xmlns:p14="http://schemas.microsoft.com/office/powerpoint/2010/main" val="25157493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marL="211733" indent="-211733" algn="l" defTabSz="895196" eaLnBrk="0" hangingPunct="0">
              <a:spcBef>
                <a:spcPct val="30000"/>
              </a:spcBef>
              <a:tabLst>
                <a:tab pos="709929" algn="l"/>
                <a:tab pos="1419857" algn="l"/>
                <a:tab pos="2129786" algn="l"/>
                <a:tab pos="2839715" algn="l"/>
              </a:tabLst>
              <a:defRPr sz="1200">
                <a:solidFill>
                  <a:srgbClr val="000000"/>
                </a:solidFill>
                <a:latin typeface="Times New Roman" pitchFamily="16" charset="0"/>
              </a:defRPr>
            </a:lvl1pPr>
            <a:lvl2pPr marL="734839" indent="-281792" algn="l" defTabSz="895196" eaLnBrk="0" hangingPunct="0">
              <a:spcBef>
                <a:spcPct val="30000"/>
              </a:spcBef>
              <a:tabLst>
                <a:tab pos="709929" algn="l"/>
                <a:tab pos="1419857" algn="l"/>
                <a:tab pos="2129786" algn="l"/>
                <a:tab pos="2839715" algn="l"/>
              </a:tabLst>
              <a:defRPr sz="1200">
                <a:solidFill>
                  <a:srgbClr val="000000"/>
                </a:solidFill>
                <a:latin typeface="Times New Roman" pitchFamily="16" charset="0"/>
              </a:defRPr>
            </a:lvl2pPr>
            <a:lvl3pPr marL="1130281" indent="-225745" algn="l" defTabSz="895196" eaLnBrk="0" hangingPunct="0">
              <a:spcBef>
                <a:spcPct val="30000"/>
              </a:spcBef>
              <a:tabLst>
                <a:tab pos="709929" algn="l"/>
                <a:tab pos="1419857" algn="l"/>
                <a:tab pos="2129786" algn="l"/>
                <a:tab pos="2839715" algn="l"/>
              </a:tabLst>
              <a:defRPr sz="1200">
                <a:solidFill>
                  <a:srgbClr val="000000"/>
                </a:solidFill>
                <a:latin typeface="Times New Roman" pitchFamily="16" charset="0"/>
              </a:defRPr>
            </a:lvl3pPr>
            <a:lvl4pPr marL="1581771" indent="-225745" algn="l" defTabSz="895196" eaLnBrk="0" hangingPunct="0">
              <a:spcBef>
                <a:spcPct val="30000"/>
              </a:spcBef>
              <a:tabLst>
                <a:tab pos="709929" algn="l"/>
                <a:tab pos="1419857" algn="l"/>
                <a:tab pos="2129786" algn="l"/>
                <a:tab pos="2839715" algn="l"/>
              </a:tabLst>
              <a:defRPr sz="1200">
                <a:solidFill>
                  <a:srgbClr val="000000"/>
                </a:solidFill>
                <a:latin typeface="Times New Roman" pitchFamily="16" charset="0"/>
              </a:defRPr>
            </a:lvl4pPr>
            <a:lvl5pPr marL="2034818" indent="-225745" algn="l" defTabSz="895196" eaLnBrk="0" hangingPunct="0">
              <a:spcBef>
                <a:spcPct val="30000"/>
              </a:spcBef>
              <a:tabLst>
                <a:tab pos="709929" algn="l"/>
                <a:tab pos="1419857" algn="l"/>
                <a:tab pos="2129786" algn="l"/>
                <a:tab pos="2839715" algn="l"/>
              </a:tabLst>
              <a:defRPr sz="1200">
                <a:solidFill>
                  <a:srgbClr val="000000"/>
                </a:solidFill>
                <a:latin typeface="Times New Roman" pitchFamily="16" charset="0"/>
              </a:defRPr>
            </a:lvl5pPr>
            <a:lvl6pPr marL="2483194" indent="-225745" defTabSz="895196" eaLnBrk="0" fontAlgn="base" hangingPunct="0">
              <a:spcBef>
                <a:spcPct val="30000"/>
              </a:spcBef>
              <a:spcAft>
                <a:spcPct val="0"/>
              </a:spcAft>
              <a:buClr>
                <a:srgbClr val="000000"/>
              </a:buClr>
              <a:buSzPct val="100000"/>
              <a:buFont typeface="Times New Roman" pitchFamily="16" charset="0"/>
              <a:tabLst>
                <a:tab pos="709929" algn="l"/>
                <a:tab pos="1419857" algn="l"/>
                <a:tab pos="2129786" algn="l"/>
                <a:tab pos="2839715" algn="l"/>
              </a:tabLst>
              <a:defRPr sz="1200">
                <a:solidFill>
                  <a:srgbClr val="000000"/>
                </a:solidFill>
                <a:latin typeface="Times New Roman" pitchFamily="16" charset="0"/>
              </a:defRPr>
            </a:lvl6pPr>
            <a:lvl7pPr marL="2931570" indent="-225745" defTabSz="895196" eaLnBrk="0" fontAlgn="base" hangingPunct="0">
              <a:spcBef>
                <a:spcPct val="30000"/>
              </a:spcBef>
              <a:spcAft>
                <a:spcPct val="0"/>
              </a:spcAft>
              <a:buClr>
                <a:srgbClr val="000000"/>
              </a:buClr>
              <a:buSzPct val="100000"/>
              <a:buFont typeface="Times New Roman" pitchFamily="16" charset="0"/>
              <a:tabLst>
                <a:tab pos="709929" algn="l"/>
                <a:tab pos="1419857" algn="l"/>
                <a:tab pos="2129786" algn="l"/>
                <a:tab pos="2839715" algn="l"/>
              </a:tabLst>
              <a:defRPr sz="1200">
                <a:solidFill>
                  <a:srgbClr val="000000"/>
                </a:solidFill>
                <a:latin typeface="Times New Roman" pitchFamily="16" charset="0"/>
              </a:defRPr>
            </a:lvl7pPr>
            <a:lvl8pPr marL="3379946" indent="-225745" defTabSz="895196" eaLnBrk="0" fontAlgn="base" hangingPunct="0">
              <a:spcBef>
                <a:spcPct val="30000"/>
              </a:spcBef>
              <a:spcAft>
                <a:spcPct val="0"/>
              </a:spcAft>
              <a:buClr>
                <a:srgbClr val="000000"/>
              </a:buClr>
              <a:buSzPct val="100000"/>
              <a:buFont typeface="Times New Roman" pitchFamily="16" charset="0"/>
              <a:tabLst>
                <a:tab pos="709929" algn="l"/>
                <a:tab pos="1419857" algn="l"/>
                <a:tab pos="2129786" algn="l"/>
                <a:tab pos="2839715" algn="l"/>
              </a:tabLst>
              <a:defRPr sz="1200">
                <a:solidFill>
                  <a:srgbClr val="000000"/>
                </a:solidFill>
                <a:latin typeface="Times New Roman" pitchFamily="16" charset="0"/>
              </a:defRPr>
            </a:lvl8pPr>
            <a:lvl9pPr marL="3828322" indent="-225745" defTabSz="895196" eaLnBrk="0" fontAlgn="base" hangingPunct="0">
              <a:spcBef>
                <a:spcPct val="30000"/>
              </a:spcBef>
              <a:spcAft>
                <a:spcPct val="0"/>
              </a:spcAft>
              <a:buClr>
                <a:srgbClr val="000000"/>
              </a:buClr>
              <a:buSzPct val="100000"/>
              <a:buFont typeface="Times New Roman" pitchFamily="16" charset="0"/>
              <a:tabLst>
                <a:tab pos="709929" algn="l"/>
                <a:tab pos="1419857" algn="l"/>
                <a:tab pos="2129786" algn="l"/>
                <a:tab pos="2839715" algn="l"/>
              </a:tabLst>
              <a:defRPr sz="1200">
                <a:solidFill>
                  <a:srgbClr val="000000"/>
                </a:solidFill>
                <a:latin typeface="Times New Roman" pitchFamily="16" charset="0"/>
              </a:defRPr>
            </a:lvl9pPr>
          </a:lstStyle>
          <a:p>
            <a:pPr algn="r" eaLnBrk="1" hangingPunct="1">
              <a:spcBef>
                <a:spcPct val="0"/>
              </a:spcBef>
            </a:pPr>
            <a:fld id="{E909093F-A7E6-494C-9DC0-71BC942449A6}" type="slidenum">
              <a:rPr kumimoji="1" lang="en-US" altLang="ja-JP">
                <a:solidFill>
                  <a:schemeClr val="tx1"/>
                </a:solidFill>
                <a:latin typeface="Arial" charset="0"/>
                <a:ea typeface="ＭＳ Ｐゴシック" charset="-128"/>
              </a:rPr>
              <a:pPr algn="r" eaLnBrk="1" hangingPunct="1">
                <a:spcBef>
                  <a:spcPct val="0"/>
                </a:spcBef>
              </a:pPr>
              <a:t>18</a:t>
            </a:fld>
            <a:endParaRPr kumimoji="1" lang="en-US" altLang="ja-JP">
              <a:solidFill>
                <a:schemeClr val="tx1"/>
              </a:solidFill>
              <a:latin typeface="Arial" charset="0"/>
              <a:ea typeface="ＭＳ Ｐゴシック" charset="-128"/>
            </a:endParaRPr>
          </a:p>
        </p:txBody>
      </p:sp>
      <p:sp>
        <p:nvSpPr>
          <p:cNvPr id="48131" name="Rectangle 2"/>
          <p:cNvSpPr>
            <a:spLocks noGrp="1" noRot="1" noChangeAspect="1" noChangeArrowheads="1" noTextEdit="1"/>
          </p:cNvSpPr>
          <p:nvPr>
            <p:ph type="sldImg"/>
          </p:nvPr>
        </p:nvSpPr>
        <p:spPr>
          <a:xfrm>
            <a:off x="884238" y="733425"/>
            <a:ext cx="4884737" cy="3665538"/>
          </a:xfrm>
          <a:ln/>
        </p:spPr>
      </p:sp>
      <p:sp>
        <p:nvSpPr>
          <p:cNvPr id="48132" name="Rectangle 3"/>
          <p:cNvSpPr>
            <a:spLocks noGrp="1" noChangeArrowheads="1"/>
          </p:cNvSpPr>
          <p:nvPr>
            <p:ph type="body" idx="1"/>
          </p:nvPr>
        </p:nvSpPr>
        <p:spPr>
          <a:xfrm>
            <a:off x="666547" y="4644311"/>
            <a:ext cx="5313770" cy="4399133"/>
          </a:xfrm>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ea typeface="ＭＳ Ｐ明朝" charset="-128"/>
            </a:endParaRPr>
          </a:p>
        </p:txBody>
      </p:sp>
    </p:spTree>
    <p:extLst>
      <p:ext uri="{BB962C8B-B14F-4D97-AF65-F5344CB8AC3E}">
        <p14:creationId xmlns:p14="http://schemas.microsoft.com/office/powerpoint/2010/main" val="21668780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marL="211733" indent="-211733" algn="l" defTabSz="895196" eaLnBrk="0" hangingPunct="0">
              <a:spcBef>
                <a:spcPct val="30000"/>
              </a:spcBef>
              <a:tabLst>
                <a:tab pos="709929" algn="l"/>
                <a:tab pos="1419857" algn="l"/>
                <a:tab pos="2129786" algn="l"/>
                <a:tab pos="2839715" algn="l"/>
              </a:tabLst>
              <a:defRPr sz="1200">
                <a:solidFill>
                  <a:srgbClr val="000000"/>
                </a:solidFill>
                <a:latin typeface="Times New Roman" pitchFamily="16" charset="0"/>
              </a:defRPr>
            </a:lvl1pPr>
            <a:lvl2pPr marL="734839" indent="-281792" algn="l" defTabSz="895196" eaLnBrk="0" hangingPunct="0">
              <a:spcBef>
                <a:spcPct val="30000"/>
              </a:spcBef>
              <a:tabLst>
                <a:tab pos="709929" algn="l"/>
                <a:tab pos="1419857" algn="l"/>
                <a:tab pos="2129786" algn="l"/>
                <a:tab pos="2839715" algn="l"/>
              </a:tabLst>
              <a:defRPr sz="1200">
                <a:solidFill>
                  <a:srgbClr val="000000"/>
                </a:solidFill>
                <a:latin typeface="Times New Roman" pitchFamily="16" charset="0"/>
              </a:defRPr>
            </a:lvl2pPr>
            <a:lvl3pPr marL="1130281" indent="-225745" algn="l" defTabSz="895196" eaLnBrk="0" hangingPunct="0">
              <a:spcBef>
                <a:spcPct val="30000"/>
              </a:spcBef>
              <a:tabLst>
                <a:tab pos="709929" algn="l"/>
                <a:tab pos="1419857" algn="l"/>
                <a:tab pos="2129786" algn="l"/>
                <a:tab pos="2839715" algn="l"/>
              </a:tabLst>
              <a:defRPr sz="1200">
                <a:solidFill>
                  <a:srgbClr val="000000"/>
                </a:solidFill>
                <a:latin typeface="Times New Roman" pitchFamily="16" charset="0"/>
              </a:defRPr>
            </a:lvl3pPr>
            <a:lvl4pPr marL="1581771" indent="-225745" algn="l" defTabSz="895196" eaLnBrk="0" hangingPunct="0">
              <a:spcBef>
                <a:spcPct val="30000"/>
              </a:spcBef>
              <a:tabLst>
                <a:tab pos="709929" algn="l"/>
                <a:tab pos="1419857" algn="l"/>
                <a:tab pos="2129786" algn="l"/>
                <a:tab pos="2839715" algn="l"/>
              </a:tabLst>
              <a:defRPr sz="1200">
                <a:solidFill>
                  <a:srgbClr val="000000"/>
                </a:solidFill>
                <a:latin typeface="Times New Roman" pitchFamily="16" charset="0"/>
              </a:defRPr>
            </a:lvl4pPr>
            <a:lvl5pPr marL="2034818" indent="-225745" algn="l" defTabSz="895196" eaLnBrk="0" hangingPunct="0">
              <a:spcBef>
                <a:spcPct val="30000"/>
              </a:spcBef>
              <a:tabLst>
                <a:tab pos="709929" algn="l"/>
                <a:tab pos="1419857" algn="l"/>
                <a:tab pos="2129786" algn="l"/>
                <a:tab pos="2839715" algn="l"/>
              </a:tabLst>
              <a:defRPr sz="1200">
                <a:solidFill>
                  <a:srgbClr val="000000"/>
                </a:solidFill>
                <a:latin typeface="Times New Roman" pitchFamily="16" charset="0"/>
              </a:defRPr>
            </a:lvl5pPr>
            <a:lvl6pPr marL="2483194" indent="-225745" defTabSz="895196" eaLnBrk="0" fontAlgn="base" hangingPunct="0">
              <a:spcBef>
                <a:spcPct val="30000"/>
              </a:spcBef>
              <a:spcAft>
                <a:spcPct val="0"/>
              </a:spcAft>
              <a:buClr>
                <a:srgbClr val="000000"/>
              </a:buClr>
              <a:buSzPct val="100000"/>
              <a:buFont typeface="Times New Roman" pitchFamily="16" charset="0"/>
              <a:tabLst>
                <a:tab pos="709929" algn="l"/>
                <a:tab pos="1419857" algn="l"/>
                <a:tab pos="2129786" algn="l"/>
                <a:tab pos="2839715" algn="l"/>
              </a:tabLst>
              <a:defRPr sz="1200">
                <a:solidFill>
                  <a:srgbClr val="000000"/>
                </a:solidFill>
                <a:latin typeface="Times New Roman" pitchFamily="16" charset="0"/>
              </a:defRPr>
            </a:lvl6pPr>
            <a:lvl7pPr marL="2931570" indent="-225745" defTabSz="895196" eaLnBrk="0" fontAlgn="base" hangingPunct="0">
              <a:spcBef>
                <a:spcPct val="30000"/>
              </a:spcBef>
              <a:spcAft>
                <a:spcPct val="0"/>
              </a:spcAft>
              <a:buClr>
                <a:srgbClr val="000000"/>
              </a:buClr>
              <a:buSzPct val="100000"/>
              <a:buFont typeface="Times New Roman" pitchFamily="16" charset="0"/>
              <a:tabLst>
                <a:tab pos="709929" algn="l"/>
                <a:tab pos="1419857" algn="l"/>
                <a:tab pos="2129786" algn="l"/>
                <a:tab pos="2839715" algn="l"/>
              </a:tabLst>
              <a:defRPr sz="1200">
                <a:solidFill>
                  <a:srgbClr val="000000"/>
                </a:solidFill>
                <a:latin typeface="Times New Roman" pitchFamily="16" charset="0"/>
              </a:defRPr>
            </a:lvl7pPr>
            <a:lvl8pPr marL="3379946" indent="-225745" defTabSz="895196" eaLnBrk="0" fontAlgn="base" hangingPunct="0">
              <a:spcBef>
                <a:spcPct val="30000"/>
              </a:spcBef>
              <a:spcAft>
                <a:spcPct val="0"/>
              </a:spcAft>
              <a:buClr>
                <a:srgbClr val="000000"/>
              </a:buClr>
              <a:buSzPct val="100000"/>
              <a:buFont typeface="Times New Roman" pitchFamily="16" charset="0"/>
              <a:tabLst>
                <a:tab pos="709929" algn="l"/>
                <a:tab pos="1419857" algn="l"/>
                <a:tab pos="2129786" algn="l"/>
                <a:tab pos="2839715" algn="l"/>
              </a:tabLst>
              <a:defRPr sz="1200">
                <a:solidFill>
                  <a:srgbClr val="000000"/>
                </a:solidFill>
                <a:latin typeface="Times New Roman" pitchFamily="16" charset="0"/>
              </a:defRPr>
            </a:lvl8pPr>
            <a:lvl9pPr marL="3828322" indent="-225745" defTabSz="895196" eaLnBrk="0" fontAlgn="base" hangingPunct="0">
              <a:spcBef>
                <a:spcPct val="30000"/>
              </a:spcBef>
              <a:spcAft>
                <a:spcPct val="0"/>
              </a:spcAft>
              <a:buClr>
                <a:srgbClr val="000000"/>
              </a:buClr>
              <a:buSzPct val="100000"/>
              <a:buFont typeface="Times New Roman" pitchFamily="16" charset="0"/>
              <a:tabLst>
                <a:tab pos="709929" algn="l"/>
                <a:tab pos="1419857" algn="l"/>
                <a:tab pos="2129786" algn="l"/>
                <a:tab pos="2839715" algn="l"/>
              </a:tabLst>
              <a:defRPr sz="1200">
                <a:solidFill>
                  <a:srgbClr val="000000"/>
                </a:solidFill>
                <a:latin typeface="Times New Roman" pitchFamily="16" charset="0"/>
              </a:defRPr>
            </a:lvl9pPr>
          </a:lstStyle>
          <a:p>
            <a:pPr algn="r" eaLnBrk="1" hangingPunct="1">
              <a:spcBef>
                <a:spcPct val="0"/>
              </a:spcBef>
            </a:pPr>
            <a:fld id="{7B7D0DB0-2704-4E11-B7A0-3C7BCFDABDEC}" type="slidenum">
              <a:rPr kumimoji="1" lang="en-US" altLang="ja-JP">
                <a:solidFill>
                  <a:schemeClr val="tx1"/>
                </a:solidFill>
                <a:latin typeface="Arial" charset="0"/>
                <a:ea typeface="ＭＳ Ｐゴシック" charset="-128"/>
              </a:rPr>
              <a:pPr algn="r" eaLnBrk="1" hangingPunct="1">
                <a:spcBef>
                  <a:spcPct val="0"/>
                </a:spcBef>
              </a:pPr>
              <a:t>19</a:t>
            </a:fld>
            <a:endParaRPr kumimoji="1" lang="en-US" altLang="ja-JP">
              <a:solidFill>
                <a:schemeClr val="tx1"/>
              </a:solidFill>
              <a:latin typeface="Arial" charset="0"/>
              <a:ea typeface="ＭＳ Ｐゴシック" charset="-128"/>
            </a:endParaRPr>
          </a:p>
        </p:txBody>
      </p:sp>
      <p:sp>
        <p:nvSpPr>
          <p:cNvPr id="41987" name="Rectangle 2"/>
          <p:cNvSpPr>
            <a:spLocks noGrp="1" noRot="1" noChangeAspect="1" noChangeArrowheads="1" noTextEdit="1"/>
          </p:cNvSpPr>
          <p:nvPr>
            <p:ph type="sldImg"/>
          </p:nvPr>
        </p:nvSpPr>
        <p:spPr>
          <a:xfrm>
            <a:off x="882650" y="735013"/>
            <a:ext cx="4881563" cy="3662362"/>
          </a:xfrm>
          <a:ln/>
        </p:spPr>
      </p:sp>
      <p:sp>
        <p:nvSpPr>
          <p:cNvPr id="41988" name="Rectangle 3"/>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ea typeface="ＭＳ Ｐ明朝" charset="-128"/>
            </a:endParaRPr>
          </a:p>
        </p:txBody>
      </p:sp>
    </p:spTree>
    <p:extLst>
      <p:ext uri="{BB962C8B-B14F-4D97-AF65-F5344CB8AC3E}">
        <p14:creationId xmlns:p14="http://schemas.microsoft.com/office/powerpoint/2010/main" val="12235115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txBox="1">
            <a:spLocks noGrp="1" noChangeArrowheads="1"/>
          </p:cNvSpPr>
          <p:nvPr/>
        </p:nvSpPr>
        <p:spPr bwMode="auto">
          <a:xfrm>
            <a:off x="3765214" y="9287061"/>
            <a:ext cx="2880101" cy="488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68" tIns="44834" rIns="89668" bIns="44834" anchor="b"/>
          <a:lstStyle>
            <a:lvl1pPr algn="l" defTabSz="906463" eaLnBrk="0" hangingPunct="0">
              <a:spcBef>
                <a:spcPct val="30000"/>
              </a:spcBef>
              <a:defRPr sz="1200">
                <a:solidFill>
                  <a:srgbClr val="000000"/>
                </a:solidFill>
                <a:latin typeface="Times New Roman" pitchFamily="16" charset="0"/>
              </a:defRPr>
            </a:lvl1pPr>
            <a:lvl2pPr algn="l" defTabSz="906463" eaLnBrk="0" hangingPunct="0">
              <a:spcBef>
                <a:spcPct val="30000"/>
              </a:spcBef>
              <a:defRPr sz="1200">
                <a:solidFill>
                  <a:srgbClr val="000000"/>
                </a:solidFill>
                <a:latin typeface="Times New Roman" pitchFamily="16" charset="0"/>
              </a:defRPr>
            </a:lvl2pPr>
            <a:lvl3pPr algn="l" defTabSz="906463" eaLnBrk="0" hangingPunct="0">
              <a:spcBef>
                <a:spcPct val="30000"/>
              </a:spcBef>
              <a:defRPr sz="1200">
                <a:solidFill>
                  <a:srgbClr val="000000"/>
                </a:solidFill>
                <a:latin typeface="Times New Roman" pitchFamily="16" charset="0"/>
              </a:defRPr>
            </a:lvl3pPr>
            <a:lvl4pPr algn="l" defTabSz="906463" eaLnBrk="0" hangingPunct="0">
              <a:spcBef>
                <a:spcPct val="30000"/>
              </a:spcBef>
              <a:defRPr sz="1200">
                <a:solidFill>
                  <a:srgbClr val="000000"/>
                </a:solidFill>
                <a:latin typeface="Times New Roman" pitchFamily="16" charset="0"/>
              </a:defRPr>
            </a:lvl4pPr>
            <a:lvl5pPr algn="l" defTabSz="906463" eaLnBrk="0" hangingPunct="0">
              <a:spcBef>
                <a:spcPct val="30000"/>
              </a:spcBef>
              <a:defRPr sz="1200">
                <a:solidFill>
                  <a:srgbClr val="000000"/>
                </a:solidFill>
                <a:latin typeface="Times New Roman" pitchFamily="16" charset="0"/>
              </a:defRPr>
            </a:lvl5pPr>
            <a:lvl6pPr marL="2514600" indent="-228600" defTabSz="906463" eaLnBrk="0" fontAlgn="base" hangingPunct="0">
              <a:spcBef>
                <a:spcPct val="30000"/>
              </a:spcBef>
              <a:spcAft>
                <a:spcPct val="0"/>
              </a:spcAft>
              <a:buClr>
                <a:srgbClr val="000000"/>
              </a:buClr>
              <a:buSzPct val="100000"/>
              <a:buFont typeface="Times New Roman" pitchFamily="16" charset="0"/>
              <a:defRPr sz="1200">
                <a:solidFill>
                  <a:srgbClr val="000000"/>
                </a:solidFill>
                <a:latin typeface="Times New Roman" pitchFamily="16" charset="0"/>
              </a:defRPr>
            </a:lvl6pPr>
            <a:lvl7pPr marL="2971800" indent="-228600" defTabSz="906463" eaLnBrk="0" fontAlgn="base" hangingPunct="0">
              <a:spcBef>
                <a:spcPct val="30000"/>
              </a:spcBef>
              <a:spcAft>
                <a:spcPct val="0"/>
              </a:spcAft>
              <a:buClr>
                <a:srgbClr val="000000"/>
              </a:buClr>
              <a:buSzPct val="100000"/>
              <a:buFont typeface="Times New Roman" pitchFamily="16" charset="0"/>
              <a:defRPr sz="1200">
                <a:solidFill>
                  <a:srgbClr val="000000"/>
                </a:solidFill>
                <a:latin typeface="Times New Roman" pitchFamily="16" charset="0"/>
              </a:defRPr>
            </a:lvl7pPr>
            <a:lvl8pPr marL="3429000" indent="-228600" defTabSz="906463" eaLnBrk="0" fontAlgn="base" hangingPunct="0">
              <a:spcBef>
                <a:spcPct val="30000"/>
              </a:spcBef>
              <a:spcAft>
                <a:spcPct val="0"/>
              </a:spcAft>
              <a:buClr>
                <a:srgbClr val="000000"/>
              </a:buClr>
              <a:buSzPct val="100000"/>
              <a:buFont typeface="Times New Roman" pitchFamily="16" charset="0"/>
              <a:defRPr sz="1200">
                <a:solidFill>
                  <a:srgbClr val="000000"/>
                </a:solidFill>
                <a:latin typeface="Times New Roman" pitchFamily="16" charset="0"/>
              </a:defRPr>
            </a:lvl8pPr>
            <a:lvl9pPr marL="3886200" indent="-228600" defTabSz="906463" eaLnBrk="0" fontAlgn="base" hangingPunct="0">
              <a:spcBef>
                <a:spcPct val="30000"/>
              </a:spcBef>
              <a:spcAft>
                <a:spcPct val="0"/>
              </a:spcAft>
              <a:buClr>
                <a:srgbClr val="000000"/>
              </a:buClr>
              <a:buSzPct val="100000"/>
              <a:buFont typeface="Times New Roman" pitchFamily="16" charset="0"/>
              <a:defRPr sz="1200">
                <a:solidFill>
                  <a:srgbClr val="000000"/>
                </a:solidFill>
                <a:latin typeface="Times New Roman" pitchFamily="16" charset="0"/>
              </a:defRPr>
            </a:lvl9pPr>
          </a:lstStyle>
          <a:p>
            <a:pPr algn="r" eaLnBrk="1" hangingPunct="1">
              <a:spcBef>
                <a:spcPct val="0"/>
              </a:spcBef>
            </a:pPr>
            <a:fld id="{A0394F64-0B0F-44FA-96DE-02C82AA58B2D}" type="slidenum">
              <a:rPr kumimoji="1" lang="en-US" altLang="ja-JP">
                <a:solidFill>
                  <a:schemeClr val="tx1"/>
                </a:solidFill>
                <a:latin typeface="Arial" charset="0"/>
              </a:rPr>
              <a:pPr algn="r" eaLnBrk="1" hangingPunct="1">
                <a:spcBef>
                  <a:spcPct val="0"/>
                </a:spcBef>
              </a:pPr>
              <a:t>20</a:t>
            </a:fld>
            <a:endParaRPr kumimoji="1" lang="en-US" altLang="ja-JP">
              <a:solidFill>
                <a:schemeClr val="tx1"/>
              </a:solidFill>
              <a:latin typeface="Arial" charset="0"/>
            </a:endParaRPr>
          </a:p>
        </p:txBody>
      </p:sp>
      <p:sp>
        <p:nvSpPr>
          <p:cNvPr id="50179" name="Rectangle 2"/>
          <p:cNvSpPr>
            <a:spLocks noGrp="1" noRot="1" noChangeAspect="1" noChangeArrowheads="1" noTextEdit="1"/>
          </p:cNvSpPr>
          <p:nvPr>
            <p:ph type="sldImg"/>
          </p:nvPr>
        </p:nvSpPr>
        <p:spPr>
          <a:xfrm>
            <a:off x="884238" y="733425"/>
            <a:ext cx="4884737" cy="3665538"/>
          </a:xfrm>
          <a:ln/>
        </p:spPr>
      </p:sp>
      <p:sp>
        <p:nvSpPr>
          <p:cNvPr id="50180" name="Rectangle 3"/>
          <p:cNvSpPr>
            <a:spLocks noGrp="1" noChangeArrowheads="1"/>
          </p:cNvSpPr>
          <p:nvPr>
            <p:ph type="body" idx="1"/>
          </p:nvPr>
        </p:nvSpPr>
        <p:spPr>
          <a:xfrm>
            <a:off x="666547" y="4644311"/>
            <a:ext cx="5313770" cy="4399133"/>
          </a:xfrm>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ea typeface="ＭＳ Ｐ明朝" charset="-128"/>
            </a:endParaRPr>
          </a:p>
        </p:txBody>
      </p:sp>
    </p:spTree>
    <p:extLst>
      <p:ext uri="{BB962C8B-B14F-4D97-AF65-F5344CB8AC3E}">
        <p14:creationId xmlns:p14="http://schemas.microsoft.com/office/powerpoint/2010/main" val="16300096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marL="211733" indent="-211733" algn="l" defTabSz="895196" eaLnBrk="0" hangingPunct="0">
              <a:spcBef>
                <a:spcPct val="30000"/>
              </a:spcBef>
              <a:tabLst>
                <a:tab pos="709929" algn="l"/>
                <a:tab pos="1419857" algn="l"/>
                <a:tab pos="2129786" algn="l"/>
                <a:tab pos="2839715" algn="l"/>
              </a:tabLst>
              <a:defRPr sz="1200">
                <a:solidFill>
                  <a:srgbClr val="000000"/>
                </a:solidFill>
                <a:latin typeface="Times New Roman" pitchFamily="16" charset="0"/>
              </a:defRPr>
            </a:lvl1pPr>
            <a:lvl2pPr marL="734839" indent="-281792" algn="l" defTabSz="895196" eaLnBrk="0" hangingPunct="0">
              <a:spcBef>
                <a:spcPct val="30000"/>
              </a:spcBef>
              <a:tabLst>
                <a:tab pos="709929" algn="l"/>
                <a:tab pos="1419857" algn="l"/>
                <a:tab pos="2129786" algn="l"/>
                <a:tab pos="2839715" algn="l"/>
              </a:tabLst>
              <a:defRPr sz="1200">
                <a:solidFill>
                  <a:srgbClr val="000000"/>
                </a:solidFill>
                <a:latin typeface="Times New Roman" pitchFamily="16" charset="0"/>
              </a:defRPr>
            </a:lvl2pPr>
            <a:lvl3pPr marL="1130281" indent="-225745" algn="l" defTabSz="895196" eaLnBrk="0" hangingPunct="0">
              <a:spcBef>
                <a:spcPct val="30000"/>
              </a:spcBef>
              <a:tabLst>
                <a:tab pos="709929" algn="l"/>
                <a:tab pos="1419857" algn="l"/>
                <a:tab pos="2129786" algn="l"/>
                <a:tab pos="2839715" algn="l"/>
              </a:tabLst>
              <a:defRPr sz="1200">
                <a:solidFill>
                  <a:srgbClr val="000000"/>
                </a:solidFill>
                <a:latin typeface="Times New Roman" pitchFamily="16" charset="0"/>
              </a:defRPr>
            </a:lvl3pPr>
            <a:lvl4pPr marL="1581771" indent="-225745" algn="l" defTabSz="895196" eaLnBrk="0" hangingPunct="0">
              <a:spcBef>
                <a:spcPct val="30000"/>
              </a:spcBef>
              <a:tabLst>
                <a:tab pos="709929" algn="l"/>
                <a:tab pos="1419857" algn="l"/>
                <a:tab pos="2129786" algn="l"/>
                <a:tab pos="2839715" algn="l"/>
              </a:tabLst>
              <a:defRPr sz="1200">
                <a:solidFill>
                  <a:srgbClr val="000000"/>
                </a:solidFill>
                <a:latin typeface="Times New Roman" pitchFamily="16" charset="0"/>
              </a:defRPr>
            </a:lvl4pPr>
            <a:lvl5pPr marL="2034818" indent="-225745" algn="l" defTabSz="895196" eaLnBrk="0" hangingPunct="0">
              <a:spcBef>
                <a:spcPct val="30000"/>
              </a:spcBef>
              <a:tabLst>
                <a:tab pos="709929" algn="l"/>
                <a:tab pos="1419857" algn="l"/>
                <a:tab pos="2129786" algn="l"/>
                <a:tab pos="2839715" algn="l"/>
              </a:tabLst>
              <a:defRPr sz="1200">
                <a:solidFill>
                  <a:srgbClr val="000000"/>
                </a:solidFill>
                <a:latin typeface="Times New Roman" pitchFamily="16" charset="0"/>
              </a:defRPr>
            </a:lvl5pPr>
            <a:lvl6pPr marL="2483194" indent="-225745" defTabSz="895196" eaLnBrk="0" fontAlgn="base" hangingPunct="0">
              <a:spcBef>
                <a:spcPct val="30000"/>
              </a:spcBef>
              <a:spcAft>
                <a:spcPct val="0"/>
              </a:spcAft>
              <a:buClr>
                <a:srgbClr val="000000"/>
              </a:buClr>
              <a:buSzPct val="100000"/>
              <a:buFont typeface="Times New Roman" pitchFamily="16" charset="0"/>
              <a:tabLst>
                <a:tab pos="709929" algn="l"/>
                <a:tab pos="1419857" algn="l"/>
                <a:tab pos="2129786" algn="l"/>
                <a:tab pos="2839715" algn="l"/>
              </a:tabLst>
              <a:defRPr sz="1200">
                <a:solidFill>
                  <a:srgbClr val="000000"/>
                </a:solidFill>
                <a:latin typeface="Times New Roman" pitchFamily="16" charset="0"/>
              </a:defRPr>
            </a:lvl6pPr>
            <a:lvl7pPr marL="2931570" indent="-225745" defTabSz="895196" eaLnBrk="0" fontAlgn="base" hangingPunct="0">
              <a:spcBef>
                <a:spcPct val="30000"/>
              </a:spcBef>
              <a:spcAft>
                <a:spcPct val="0"/>
              </a:spcAft>
              <a:buClr>
                <a:srgbClr val="000000"/>
              </a:buClr>
              <a:buSzPct val="100000"/>
              <a:buFont typeface="Times New Roman" pitchFamily="16" charset="0"/>
              <a:tabLst>
                <a:tab pos="709929" algn="l"/>
                <a:tab pos="1419857" algn="l"/>
                <a:tab pos="2129786" algn="l"/>
                <a:tab pos="2839715" algn="l"/>
              </a:tabLst>
              <a:defRPr sz="1200">
                <a:solidFill>
                  <a:srgbClr val="000000"/>
                </a:solidFill>
                <a:latin typeface="Times New Roman" pitchFamily="16" charset="0"/>
              </a:defRPr>
            </a:lvl7pPr>
            <a:lvl8pPr marL="3379946" indent="-225745" defTabSz="895196" eaLnBrk="0" fontAlgn="base" hangingPunct="0">
              <a:spcBef>
                <a:spcPct val="30000"/>
              </a:spcBef>
              <a:spcAft>
                <a:spcPct val="0"/>
              </a:spcAft>
              <a:buClr>
                <a:srgbClr val="000000"/>
              </a:buClr>
              <a:buSzPct val="100000"/>
              <a:buFont typeface="Times New Roman" pitchFamily="16" charset="0"/>
              <a:tabLst>
                <a:tab pos="709929" algn="l"/>
                <a:tab pos="1419857" algn="l"/>
                <a:tab pos="2129786" algn="l"/>
                <a:tab pos="2839715" algn="l"/>
              </a:tabLst>
              <a:defRPr sz="1200">
                <a:solidFill>
                  <a:srgbClr val="000000"/>
                </a:solidFill>
                <a:latin typeface="Times New Roman" pitchFamily="16" charset="0"/>
              </a:defRPr>
            </a:lvl8pPr>
            <a:lvl9pPr marL="3828322" indent="-225745" defTabSz="895196" eaLnBrk="0" fontAlgn="base" hangingPunct="0">
              <a:spcBef>
                <a:spcPct val="30000"/>
              </a:spcBef>
              <a:spcAft>
                <a:spcPct val="0"/>
              </a:spcAft>
              <a:buClr>
                <a:srgbClr val="000000"/>
              </a:buClr>
              <a:buSzPct val="100000"/>
              <a:buFont typeface="Times New Roman" pitchFamily="16" charset="0"/>
              <a:tabLst>
                <a:tab pos="709929" algn="l"/>
                <a:tab pos="1419857" algn="l"/>
                <a:tab pos="2129786" algn="l"/>
                <a:tab pos="2839715" algn="l"/>
              </a:tabLst>
              <a:defRPr sz="1200">
                <a:solidFill>
                  <a:srgbClr val="000000"/>
                </a:solidFill>
                <a:latin typeface="Times New Roman" pitchFamily="16" charset="0"/>
              </a:defRPr>
            </a:lvl9pPr>
          </a:lstStyle>
          <a:p>
            <a:pPr algn="r" eaLnBrk="1" hangingPunct="1">
              <a:spcBef>
                <a:spcPct val="0"/>
              </a:spcBef>
            </a:pPr>
            <a:fld id="{7B7D0DB0-2704-4E11-B7A0-3C7BCFDABDEC}" type="slidenum">
              <a:rPr kumimoji="1" lang="en-US" altLang="ja-JP">
                <a:solidFill>
                  <a:schemeClr val="tx1"/>
                </a:solidFill>
                <a:latin typeface="Arial" charset="0"/>
                <a:ea typeface="ＭＳ Ｐゴシック" charset="-128"/>
              </a:rPr>
              <a:pPr algn="r" eaLnBrk="1" hangingPunct="1">
                <a:spcBef>
                  <a:spcPct val="0"/>
                </a:spcBef>
              </a:pPr>
              <a:t>5</a:t>
            </a:fld>
            <a:endParaRPr kumimoji="1" lang="en-US" altLang="ja-JP">
              <a:solidFill>
                <a:schemeClr val="tx1"/>
              </a:solidFill>
              <a:latin typeface="Arial" charset="0"/>
              <a:ea typeface="ＭＳ Ｐゴシック" charset="-128"/>
            </a:endParaRPr>
          </a:p>
        </p:txBody>
      </p:sp>
      <p:sp>
        <p:nvSpPr>
          <p:cNvPr id="41987" name="Rectangle 2"/>
          <p:cNvSpPr>
            <a:spLocks noGrp="1" noRot="1" noChangeAspect="1" noChangeArrowheads="1" noTextEdit="1"/>
          </p:cNvSpPr>
          <p:nvPr>
            <p:ph type="sldImg"/>
          </p:nvPr>
        </p:nvSpPr>
        <p:spPr>
          <a:xfrm>
            <a:off x="882650" y="735013"/>
            <a:ext cx="4881563" cy="3662362"/>
          </a:xfrm>
          <a:ln/>
        </p:spPr>
      </p:sp>
      <p:sp>
        <p:nvSpPr>
          <p:cNvPr id="41988" name="Rectangle 3"/>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ea typeface="ＭＳ Ｐ明朝" charset="-128"/>
            </a:endParaRPr>
          </a:p>
        </p:txBody>
      </p:sp>
    </p:spTree>
    <p:extLst>
      <p:ext uri="{BB962C8B-B14F-4D97-AF65-F5344CB8AC3E}">
        <p14:creationId xmlns:p14="http://schemas.microsoft.com/office/powerpoint/2010/main" val="170561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marL="211733" indent="-211733" algn="l" defTabSz="895196" eaLnBrk="0" hangingPunct="0">
              <a:spcBef>
                <a:spcPct val="30000"/>
              </a:spcBef>
              <a:tabLst>
                <a:tab pos="709929" algn="l"/>
                <a:tab pos="1419857" algn="l"/>
                <a:tab pos="2129786" algn="l"/>
                <a:tab pos="2839715" algn="l"/>
              </a:tabLst>
              <a:defRPr sz="1200">
                <a:solidFill>
                  <a:srgbClr val="000000"/>
                </a:solidFill>
                <a:latin typeface="Times New Roman" pitchFamily="16" charset="0"/>
              </a:defRPr>
            </a:lvl1pPr>
            <a:lvl2pPr marL="734839" indent="-281792" algn="l" defTabSz="895196" eaLnBrk="0" hangingPunct="0">
              <a:spcBef>
                <a:spcPct val="30000"/>
              </a:spcBef>
              <a:tabLst>
                <a:tab pos="709929" algn="l"/>
                <a:tab pos="1419857" algn="l"/>
                <a:tab pos="2129786" algn="l"/>
                <a:tab pos="2839715" algn="l"/>
              </a:tabLst>
              <a:defRPr sz="1200">
                <a:solidFill>
                  <a:srgbClr val="000000"/>
                </a:solidFill>
                <a:latin typeface="Times New Roman" pitchFamily="16" charset="0"/>
              </a:defRPr>
            </a:lvl2pPr>
            <a:lvl3pPr marL="1130281" indent="-225745" algn="l" defTabSz="895196" eaLnBrk="0" hangingPunct="0">
              <a:spcBef>
                <a:spcPct val="30000"/>
              </a:spcBef>
              <a:tabLst>
                <a:tab pos="709929" algn="l"/>
                <a:tab pos="1419857" algn="l"/>
                <a:tab pos="2129786" algn="l"/>
                <a:tab pos="2839715" algn="l"/>
              </a:tabLst>
              <a:defRPr sz="1200">
                <a:solidFill>
                  <a:srgbClr val="000000"/>
                </a:solidFill>
                <a:latin typeface="Times New Roman" pitchFamily="16" charset="0"/>
              </a:defRPr>
            </a:lvl3pPr>
            <a:lvl4pPr marL="1581771" indent="-225745" algn="l" defTabSz="895196" eaLnBrk="0" hangingPunct="0">
              <a:spcBef>
                <a:spcPct val="30000"/>
              </a:spcBef>
              <a:tabLst>
                <a:tab pos="709929" algn="l"/>
                <a:tab pos="1419857" algn="l"/>
                <a:tab pos="2129786" algn="l"/>
                <a:tab pos="2839715" algn="l"/>
              </a:tabLst>
              <a:defRPr sz="1200">
                <a:solidFill>
                  <a:srgbClr val="000000"/>
                </a:solidFill>
                <a:latin typeface="Times New Roman" pitchFamily="16" charset="0"/>
              </a:defRPr>
            </a:lvl4pPr>
            <a:lvl5pPr marL="2034818" indent="-225745" algn="l" defTabSz="895196" eaLnBrk="0" hangingPunct="0">
              <a:spcBef>
                <a:spcPct val="30000"/>
              </a:spcBef>
              <a:tabLst>
                <a:tab pos="709929" algn="l"/>
                <a:tab pos="1419857" algn="l"/>
                <a:tab pos="2129786" algn="l"/>
                <a:tab pos="2839715" algn="l"/>
              </a:tabLst>
              <a:defRPr sz="1200">
                <a:solidFill>
                  <a:srgbClr val="000000"/>
                </a:solidFill>
                <a:latin typeface="Times New Roman" pitchFamily="16" charset="0"/>
              </a:defRPr>
            </a:lvl5pPr>
            <a:lvl6pPr marL="2483194" indent="-225745" defTabSz="895196" eaLnBrk="0" fontAlgn="base" hangingPunct="0">
              <a:spcBef>
                <a:spcPct val="30000"/>
              </a:spcBef>
              <a:spcAft>
                <a:spcPct val="0"/>
              </a:spcAft>
              <a:buClr>
                <a:srgbClr val="000000"/>
              </a:buClr>
              <a:buSzPct val="100000"/>
              <a:buFont typeface="Times New Roman" pitchFamily="16" charset="0"/>
              <a:tabLst>
                <a:tab pos="709929" algn="l"/>
                <a:tab pos="1419857" algn="l"/>
                <a:tab pos="2129786" algn="l"/>
                <a:tab pos="2839715" algn="l"/>
              </a:tabLst>
              <a:defRPr sz="1200">
                <a:solidFill>
                  <a:srgbClr val="000000"/>
                </a:solidFill>
                <a:latin typeface="Times New Roman" pitchFamily="16" charset="0"/>
              </a:defRPr>
            </a:lvl6pPr>
            <a:lvl7pPr marL="2931570" indent="-225745" defTabSz="895196" eaLnBrk="0" fontAlgn="base" hangingPunct="0">
              <a:spcBef>
                <a:spcPct val="30000"/>
              </a:spcBef>
              <a:spcAft>
                <a:spcPct val="0"/>
              </a:spcAft>
              <a:buClr>
                <a:srgbClr val="000000"/>
              </a:buClr>
              <a:buSzPct val="100000"/>
              <a:buFont typeface="Times New Roman" pitchFamily="16" charset="0"/>
              <a:tabLst>
                <a:tab pos="709929" algn="l"/>
                <a:tab pos="1419857" algn="l"/>
                <a:tab pos="2129786" algn="l"/>
                <a:tab pos="2839715" algn="l"/>
              </a:tabLst>
              <a:defRPr sz="1200">
                <a:solidFill>
                  <a:srgbClr val="000000"/>
                </a:solidFill>
                <a:latin typeface="Times New Roman" pitchFamily="16" charset="0"/>
              </a:defRPr>
            </a:lvl7pPr>
            <a:lvl8pPr marL="3379946" indent="-225745" defTabSz="895196" eaLnBrk="0" fontAlgn="base" hangingPunct="0">
              <a:spcBef>
                <a:spcPct val="30000"/>
              </a:spcBef>
              <a:spcAft>
                <a:spcPct val="0"/>
              </a:spcAft>
              <a:buClr>
                <a:srgbClr val="000000"/>
              </a:buClr>
              <a:buSzPct val="100000"/>
              <a:buFont typeface="Times New Roman" pitchFamily="16" charset="0"/>
              <a:tabLst>
                <a:tab pos="709929" algn="l"/>
                <a:tab pos="1419857" algn="l"/>
                <a:tab pos="2129786" algn="l"/>
                <a:tab pos="2839715" algn="l"/>
              </a:tabLst>
              <a:defRPr sz="1200">
                <a:solidFill>
                  <a:srgbClr val="000000"/>
                </a:solidFill>
                <a:latin typeface="Times New Roman" pitchFamily="16" charset="0"/>
              </a:defRPr>
            </a:lvl8pPr>
            <a:lvl9pPr marL="3828322" indent="-225745" defTabSz="895196" eaLnBrk="0" fontAlgn="base" hangingPunct="0">
              <a:spcBef>
                <a:spcPct val="30000"/>
              </a:spcBef>
              <a:spcAft>
                <a:spcPct val="0"/>
              </a:spcAft>
              <a:buClr>
                <a:srgbClr val="000000"/>
              </a:buClr>
              <a:buSzPct val="100000"/>
              <a:buFont typeface="Times New Roman" pitchFamily="16" charset="0"/>
              <a:tabLst>
                <a:tab pos="709929" algn="l"/>
                <a:tab pos="1419857" algn="l"/>
                <a:tab pos="2129786" algn="l"/>
                <a:tab pos="2839715" algn="l"/>
              </a:tabLst>
              <a:defRPr sz="1200">
                <a:solidFill>
                  <a:srgbClr val="000000"/>
                </a:solidFill>
                <a:latin typeface="Times New Roman" pitchFamily="16" charset="0"/>
              </a:defRPr>
            </a:lvl9pPr>
          </a:lstStyle>
          <a:p>
            <a:pPr algn="r" eaLnBrk="1" hangingPunct="1">
              <a:spcBef>
                <a:spcPct val="0"/>
              </a:spcBef>
            </a:pPr>
            <a:fld id="{7B7D0DB0-2704-4E11-B7A0-3C7BCFDABDEC}" type="slidenum">
              <a:rPr kumimoji="1" lang="en-US" altLang="ja-JP">
                <a:solidFill>
                  <a:schemeClr val="tx1"/>
                </a:solidFill>
                <a:latin typeface="Arial" charset="0"/>
                <a:ea typeface="ＭＳ Ｐゴシック" charset="-128"/>
              </a:rPr>
              <a:pPr algn="r" eaLnBrk="1" hangingPunct="1">
                <a:spcBef>
                  <a:spcPct val="0"/>
                </a:spcBef>
              </a:pPr>
              <a:t>6</a:t>
            </a:fld>
            <a:endParaRPr kumimoji="1" lang="en-US" altLang="ja-JP">
              <a:solidFill>
                <a:schemeClr val="tx1"/>
              </a:solidFill>
              <a:latin typeface="Arial" charset="0"/>
              <a:ea typeface="ＭＳ Ｐゴシック" charset="-128"/>
            </a:endParaRPr>
          </a:p>
        </p:txBody>
      </p:sp>
      <p:sp>
        <p:nvSpPr>
          <p:cNvPr id="41987" name="Rectangle 2"/>
          <p:cNvSpPr>
            <a:spLocks noGrp="1" noRot="1" noChangeAspect="1" noChangeArrowheads="1" noTextEdit="1"/>
          </p:cNvSpPr>
          <p:nvPr>
            <p:ph type="sldImg"/>
          </p:nvPr>
        </p:nvSpPr>
        <p:spPr>
          <a:xfrm>
            <a:off x="882650" y="735013"/>
            <a:ext cx="4881563" cy="3662362"/>
          </a:xfrm>
          <a:ln/>
        </p:spPr>
      </p:sp>
      <p:sp>
        <p:nvSpPr>
          <p:cNvPr id="41988" name="Rectangle 3"/>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ea typeface="ＭＳ Ｐ明朝" charset="-128"/>
            </a:endParaRPr>
          </a:p>
        </p:txBody>
      </p:sp>
    </p:spTree>
    <p:extLst>
      <p:ext uri="{BB962C8B-B14F-4D97-AF65-F5344CB8AC3E}">
        <p14:creationId xmlns:p14="http://schemas.microsoft.com/office/powerpoint/2010/main" val="494668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marL="211733" indent="-211733" algn="l" defTabSz="895196" eaLnBrk="0" hangingPunct="0">
              <a:spcBef>
                <a:spcPct val="30000"/>
              </a:spcBef>
              <a:tabLst>
                <a:tab pos="709929" algn="l"/>
                <a:tab pos="1419857" algn="l"/>
                <a:tab pos="2129786" algn="l"/>
                <a:tab pos="2839715" algn="l"/>
              </a:tabLst>
              <a:defRPr sz="1200">
                <a:solidFill>
                  <a:srgbClr val="000000"/>
                </a:solidFill>
                <a:latin typeface="Times New Roman" pitchFamily="16" charset="0"/>
              </a:defRPr>
            </a:lvl1pPr>
            <a:lvl2pPr marL="734839" indent="-281792" algn="l" defTabSz="895196" eaLnBrk="0" hangingPunct="0">
              <a:spcBef>
                <a:spcPct val="30000"/>
              </a:spcBef>
              <a:tabLst>
                <a:tab pos="709929" algn="l"/>
                <a:tab pos="1419857" algn="l"/>
                <a:tab pos="2129786" algn="l"/>
                <a:tab pos="2839715" algn="l"/>
              </a:tabLst>
              <a:defRPr sz="1200">
                <a:solidFill>
                  <a:srgbClr val="000000"/>
                </a:solidFill>
                <a:latin typeface="Times New Roman" pitchFamily="16" charset="0"/>
              </a:defRPr>
            </a:lvl2pPr>
            <a:lvl3pPr marL="1130281" indent="-225745" algn="l" defTabSz="895196" eaLnBrk="0" hangingPunct="0">
              <a:spcBef>
                <a:spcPct val="30000"/>
              </a:spcBef>
              <a:tabLst>
                <a:tab pos="709929" algn="l"/>
                <a:tab pos="1419857" algn="l"/>
                <a:tab pos="2129786" algn="l"/>
                <a:tab pos="2839715" algn="l"/>
              </a:tabLst>
              <a:defRPr sz="1200">
                <a:solidFill>
                  <a:srgbClr val="000000"/>
                </a:solidFill>
                <a:latin typeface="Times New Roman" pitchFamily="16" charset="0"/>
              </a:defRPr>
            </a:lvl3pPr>
            <a:lvl4pPr marL="1581771" indent="-225745" algn="l" defTabSz="895196" eaLnBrk="0" hangingPunct="0">
              <a:spcBef>
                <a:spcPct val="30000"/>
              </a:spcBef>
              <a:tabLst>
                <a:tab pos="709929" algn="l"/>
                <a:tab pos="1419857" algn="l"/>
                <a:tab pos="2129786" algn="l"/>
                <a:tab pos="2839715" algn="l"/>
              </a:tabLst>
              <a:defRPr sz="1200">
                <a:solidFill>
                  <a:srgbClr val="000000"/>
                </a:solidFill>
                <a:latin typeface="Times New Roman" pitchFamily="16" charset="0"/>
              </a:defRPr>
            </a:lvl4pPr>
            <a:lvl5pPr marL="2034818" indent="-225745" algn="l" defTabSz="895196" eaLnBrk="0" hangingPunct="0">
              <a:spcBef>
                <a:spcPct val="30000"/>
              </a:spcBef>
              <a:tabLst>
                <a:tab pos="709929" algn="l"/>
                <a:tab pos="1419857" algn="l"/>
                <a:tab pos="2129786" algn="l"/>
                <a:tab pos="2839715" algn="l"/>
              </a:tabLst>
              <a:defRPr sz="1200">
                <a:solidFill>
                  <a:srgbClr val="000000"/>
                </a:solidFill>
                <a:latin typeface="Times New Roman" pitchFamily="16" charset="0"/>
              </a:defRPr>
            </a:lvl5pPr>
            <a:lvl6pPr marL="2483194" indent="-225745" defTabSz="895196" eaLnBrk="0" fontAlgn="base" hangingPunct="0">
              <a:spcBef>
                <a:spcPct val="30000"/>
              </a:spcBef>
              <a:spcAft>
                <a:spcPct val="0"/>
              </a:spcAft>
              <a:buClr>
                <a:srgbClr val="000000"/>
              </a:buClr>
              <a:buSzPct val="100000"/>
              <a:buFont typeface="Times New Roman" pitchFamily="16" charset="0"/>
              <a:tabLst>
                <a:tab pos="709929" algn="l"/>
                <a:tab pos="1419857" algn="l"/>
                <a:tab pos="2129786" algn="l"/>
                <a:tab pos="2839715" algn="l"/>
              </a:tabLst>
              <a:defRPr sz="1200">
                <a:solidFill>
                  <a:srgbClr val="000000"/>
                </a:solidFill>
                <a:latin typeface="Times New Roman" pitchFamily="16" charset="0"/>
              </a:defRPr>
            </a:lvl6pPr>
            <a:lvl7pPr marL="2931570" indent="-225745" defTabSz="895196" eaLnBrk="0" fontAlgn="base" hangingPunct="0">
              <a:spcBef>
                <a:spcPct val="30000"/>
              </a:spcBef>
              <a:spcAft>
                <a:spcPct val="0"/>
              </a:spcAft>
              <a:buClr>
                <a:srgbClr val="000000"/>
              </a:buClr>
              <a:buSzPct val="100000"/>
              <a:buFont typeface="Times New Roman" pitchFamily="16" charset="0"/>
              <a:tabLst>
                <a:tab pos="709929" algn="l"/>
                <a:tab pos="1419857" algn="l"/>
                <a:tab pos="2129786" algn="l"/>
                <a:tab pos="2839715" algn="l"/>
              </a:tabLst>
              <a:defRPr sz="1200">
                <a:solidFill>
                  <a:srgbClr val="000000"/>
                </a:solidFill>
                <a:latin typeface="Times New Roman" pitchFamily="16" charset="0"/>
              </a:defRPr>
            </a:lvl7pPr>
            <a:lvl8pPr marL="3379946" indent="-225745" defTabSz="895196" eaLnBrk="0" fontAlgn="base" hangingPunct="0">
              <a:spcBef>
                <a:spcPct val="30000"/>
              </a:spcBef>
              <a:spcAft>
                <a:spcPct val="0"/>
              </a:spcAft>
              <a:buClr>
                <a:srgbClr val="000000"/>
              </a:buClr>
              <a:buSzPct val="100000"/>
              <a:buFont typeface="Times New Roman" pitchFamily="16" charset="0"/>
              <a:tabLst>
                <a:tab pos="709929" algn="l"/>
                <a:tab pos="1419857" algn="l"/>
                <a:tab pos="2129786" algn="l"/>
                <a:tab pos="2839715" algn="l"/>
              </a:tabLst>
              <a:defRPr sz="1200">
                <a:solidFill>
                  <a:srgbClr val="000000"/>
                </a:solidFill>
                <a:latin typeface="Times New Roman" pitchFamily="16" charset="0"/>
              </a:defRPr>
            </a:lvl8pPr>
            <a:lvl9pPr marL="3828322" indent="-225745" defTabSz="895196" eaLnBrk="0" fontAlgn="base" hangingPunct="0">
              <a:spcBef>
                <a:spcPct val="30000"/>
              </a:spcBef>
              <a:spcAft>
                <a:spcPct val="0"/>
              </a:spcAft>
              <a:buClr>
                <a:srgbClr val="000000"/>
              </a:buClr>
              <a:buSzPct val="100000"/>
              <a:buFont typeface="Times New Roman" pitchFamily="16" charset="0"/>
              <a:tabLst>
                <a:tab pos="709929" algn="l"/>
                <a:tab pos="1419857" algn="l"/>
                <a:tab pos="2129786" algn="l"/>
                <a:tab pos="2839715" algn="l"/>
              </a:tabLst>
              <a:defRPr sz="1200">
                <a:solidFill>
                  <a:srgbClr val="000000"/>
                </a:solidFill>
                <a:latin typeface="Times New Roman" pitchFamily="16" charset="0"/>
              </a:defRPr>
            </a:lvl9pPr>
          </a:lstStyle>
          <a:p>
            <a:pPr algn="r" eaLnBrk="1" hangingPunct="1">
              <a:spcBef>
                <a:spcPct val="0"/>
              </a:spcBef>
            </a:pPr>
            <a:fld id="{7B7D0DB0-2704-4E11-B7A0-3C7BCFDABDEC}" type="slidenum">
              <a:rPr kumimoji="1" lang="en-US" altLang="ja-JP">
                <a:solidFill>
                  <a:schemeClr val="tx1"/>
                </a:solidFill>
                <a:latin typeface="Arial" charset="0"/>
                <a:ea typeface="ＭＳ Ｐゴシック" charset="-128"/>
              </a:rPr>
              <a:pPr algn="r" eaLnBrk="1" hangingPunct="1">
                <a:spcBef>
                  <a:spcPct val="0"/>
                </a:spcBef>
              </a:pPr>
              <a:t>7</a:t>
            </a:fld>
            <a:endParaRPr kumimoji="1" lang="en-US" altLang="ja-JP">
              <a:solidFill>
                <a:schemeClr val="tx1"/>
              </a:solidFill>
              <a:latin typeface="Arial" charset="0"/>
              <a:ea typeface="ＭＳ Ｐゴシック" charset="-128"/>
            </a:endParaRPr>
          </a:p>
        </p:txBody>
      </p:sp>
      <p:sp>
        <p:nvSpPr>
          <p:cNvPr id="41987" name="Rectangle 2"/>
          <p:cNvSpPr>
            <a:spLocks noGrp="1" noRot="1" noChangeAspect="1" noChangeArrowheads="1" noTextEdit="1"/>
          </p:cNvSpPr>
          <p:nvPr>
            <p:ph type="sldImg"/>
          </p:nvPr>
        </p:nvSpPr>
        <p:spPr>
          <a:xfrm>
            <a:off x="882650" y="735013"/>
            <a:ext cx="4881563" cy="3662362"/>
          </a:xfrm>
          <a:ln/>
        </p:spPr>
      </p:sp>
      <p:sp>
        <p:nvSpPr>
          <p:cNvPr id="41988" name="Rectangle 3"/>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ea typeface="ＭＳ Ｐ明朝" charset="-128"/>
            </a:endParaRPr>
          </a:p>
        </p:txBody>
      </p:sp>
    </p:spTree>
    <p:extLst>
      <p:ext uri="{BB962C8B-B14F-4D97-AF65-F5344CB8AC3E}">
        <p14:creationId xmlns:p14="http://schemas.microsoft.com/office/powerpoint/2010/main" val="24370265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8942646-AE46-4063-930C-1DDE33F9934D}" type="slidenum">
              <a:rPr kumimoji="1" lang="ja-JP" altLang="en-US" smtClean="0"/>
              <a:t>8</a:t>
            </a:fld>
            <a:endParaRPr kumimoji="1" lang="ja-JP" altLang="en-US"/>
          </a:p>
        </p:txBody>
      </p:sp>
    </p:spTree>
    <p:extLst>
      <p:ext uri="{BB962C8B-B14F-4D97-AF65-F5344CB8AC3E}">
        <p14:creationId xmlns:p14="http://schemas.microsoft.com/office/powerpoint/2010/main" val="1738103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marL="211733" indent="-211733" algn="l" defTabSz="895196" eaLnBrk="0" hangingPunct="0">
              <a:spcBef>
                <a:spcPct val="30000"/>
              </a:spcBef>
              <a:tabLst>
                <a:tab pos="709929" algn="l"/>
                <a:tab pos="1419857" algn="l"/>
                <a:tab pos="2129786" algn="l"/>
                <a:tab pos="2839715" algn="l"/>
              </a:tabLst>
              <a:defRPr sz="1200">
                <a:solidFill>
                  <a:srgbClr val="000000"/>
                </a:solidFill>
                <a:latin typeface="Times New Roman" pitchFamily="16" charset="0"/>
              </a:defRPr>
            </a:lvl1pPr>
            <a:lvl2pPr marL="734839" indent="-281792" algn="l" defTabSz="895196" eaLnBrk="0" hangingPunct="0">
              <a:spcBef>
                <a:spcPct val="30000"/>
              </a:spcBef>
              <a:tabLst>
                <a:tab pos="709929" algn="l"/>
                <a:tab pos="1419857" algn="l"/>
                <a:tab pos="2129786" algn="l"/>
                <a:tab pos="2839715" algn="l"/>
              </a:tabLst>
              <a:defRPr sz="1200">
                <a:solidFill>
                  <a:srgbClr val="000000"/>
                </a:solidFill>
                <a:latin typeface="Times New Roman" pitchFamily="16" charset="0"/>
              </a:defRPr>
            </a:lvl2pPr>
            <a:lvl3pPr marL="1130281" indent="-225745" algn="l" defTabSz="895196" eaLnBrk="0" hangingPunct="0">
              <a:spcBef>
                <a:spcPct val="30000"/>
              </a:spcBef>
              <a:tabLst>
                <a:tab pos="709929" algn="l"/>
                <a:tab pos="1419857" algn="l"/>
                <a:tab pos="2129786" algn="l"/>
                <a:tab pos="2839715" algn="l"/>
              </a:tabLst>
              <a:defRPr sz="1200">
                <a:solidFill>
                  <a:srgbClr val="000000"/>
                </a:solidFill>
                <a:latin typeface="Times New Roman" pitchFamily="16" charset="0"/>
              </a:defRPr>
            </a:lvl3pPr>
            <a:lvl4pPr marL="1581771" indent="-225745" algn="l" defTabSz="895196" eaLnBrk="0" hangingPunct="0">
              <a:spcBef>
                <a:spcPct val="30000"/>
              </a:spcBef>
              <a:tabLst>
                <a:tab pos="709929" algn="l"/>
                <a:tab pos="1419857" algn="l"/>
                <a:tab pos="2129786" algn="l"/>
                <a:tab pos="2839715" algn="l"/>
              </a:tabLst>
              <a:defRPr sz="1200">
                <a:solidFill>
                  <a:srgbClr val="000000"/>
                </a:solidFill>
                <a:latin typeface="Times New Roman" pitchFamily="16" charset="0"/>
              </a:defRPr>
            </a:lvl4pPr>
            <a:lvl5pPr marL="2034818" indent="-225745" algn="l" defTabSz="895196" eaLnBrk="0" hangingPunct="0">
              <a:spcBef>
                <a:spcPct val="30000"/>
              </a:spcBef>
              <a:tabLst>
                <a:tab pos="709929" algn="l"/>
                <a:tab pos="1419857" algn="l"/>
                <a:tab pos="2129786" algn="l"/>
                <a:tab pos="2839715" algn="l"/>
              </a:tabLst>
              <a:defRPr sz="1200">
                <a:solidFill>
                  <a:srgbClr val="000000"/>
                </a:solidFill>
                <a:latin typeface="Times New Roman" pitchFamily="16" charset="0"/>
              </a:defRPr>
            </a:lvl5pPr>
            <a:lvl6pPr marL="2483194" indent="-225745" defTabSz="895196" eaLnBrk="0" fontAlgn="base" hangingPunct="0">
              <a:spcBef>
                <a:spcPct val="30000"/>
              </a:spcBef>
              <a:spcAft>
                <a:spcPct val="0"/>
              </a:spcAft>
              <a:buClr>
                <a:srgbClr val="000000"/>
              </a:buClr>
              <a:buSzPct val="100000"/>
              <a:buFont typeface="Times New Roman" pitchFamily="16" charset="0"/>
              <a:tabLst>
                <a:tab pos="709929" algn="l"/>
                <a:tab pos="1419857" algn="l"/>
                <a:tab pos="2129786" algn="l"/>
                <a:tab pos="2839715" algn="l"/>
              </a:tabLst>
              <a:defRPr sz="1200">
                <a:solidFill>
                  <a:srgbClr val="000000"/>
                </a:solidFill>
                <a:latin typeface="Times New Roman" pitchFamily="16" charset="0"/>
              </a:defRPr>
            </a:lvl6pPr>
            <a:lvl7pPr marL="2931570" indent="-225745" defTabSz="895196" eaLnBrk="0" fontAlgn="base" hangingPunct="0">
              <a:spcBef>
                <a:spcPct val="30000"/>
              </a:spcBef>
              <a:spcAft>
                <a:spcPct val="0"/>
              </a:spcAft>
              <a:buClr>
                <a:srgbClr val="000000"/>
              </a:buClr>
              <a:buSzPct val="100000"/>
              <a:buFont typeface="Times New Roman" pitchFamily="16" charset="0"/>
              <a:tabLst>
                <a:tab pos="709929" algn="l"/>
                <a:tab pos="1419857" algn="l"/>
                <a:tab pos="2129786" algn="l"/>
                <a:tab pos="2839715" algn="l"/>
              </a:tabLst>
              <a:defRPr sz="1200">
                <a:solidFill>
                  <a:srgbClr val="000000"/>
                </a:solidFill>
                <a:latin typeface="Times New Roman" pitchFamily="16" charset="0"/>
              </a:defRPr>
            </a:lvl7pPr>
            <a:lvl8pPr marL="3379946" indent="-225745" defTabSz="895196" eaLnBrk="0" fontAlgn="base" hangingPunct="0">
              <a:spcBef>
                <a:spcPct val="30000"/>
              </a:spcBef>
              <a:spcAft>
                <a:spcPct val="0"/>
              </a:spcAft>
              <a:buClr>
                <a:srgbClr val="000000"/>
              </a:buClr>
              <a:buSzPct val="100000"/>
              <a:buFont typeface="Times New Roman" pitchFamily="16" charset="0"/>
              <a:tabLst>
                <a:tab pos="709929" algn="l"/>
                <a:tab pos="1419857" algn="l"/>
                <a:tab pos="2129786" algn="l"/>
                <a:tab pos="2839715" algn="l"/>
              </a:tabLst>
              <a:defRPr sz="1200">
                <a:solidFill>
                  <a:srgbClr val="000000"/>
                </a:solidFill>
                <a:latin typeface="Times New Roman" pitchFamily="16" charset="0"/>
              </a:defRPr>
            </a:lvl8pPr>
            <a:lvl9pPr marL="3828322" indent="-225745" defTabSz="895196" eaLnBrk="0" fontAlgn="base" hangingPunct="0">
              <a:spcBef>
                <a:spcPct val="30000"/>
              </a:spcBef>
              <a:spcAft>
                <a:spcPct val="0"/>
              </a:spcAft>
              <a:buClr>
                <a:srgbClr val="000000"/>
              </a:buClr>
              <a:buSzPct val="100000"/>
              <a:buFont typeface="Times New Roman" pitchFamily="16" charset="0"/>
              <a:tabLst>
                <a:tab pos="709929" algn="l"/>
                <a:tab pos="1419857" algn="l"/>
                <a:tab pos="2129786" algn="l"/>
                <a:tab pos="2839715" algn="l"/>
              </a:tabLst>
              <a:defRPr sz="1200">
                <a:solidFill>
                  <a:srgbClr val="000000"/>
                </a:solidFill>
                <a:latin typeface="Times New Roman" pitchFamily="16" charset="0"/>
              </a:defRPr>
            </a:lvl9pPr>
          </a:lstStyle>
          <a:p>
            <a:pPr algn="r" eaLnBrk="1" hangingPunct="1">
              <a:spcBef>
                <a:spcPct val="0"/>
              </a:spcBef>
            </a:pPr>
            <a:fld id="{7B7D0DB0-2704-4E11-B7A0-3C7BCFDABDEC}" type="slidenum">
              <a:rPr kumimoji="1" lang="en-US" altLang="ja-JP">
                <a:solidFill>
                  <a:schemeClr val="tx1"/>
                </a:solidFill>
                <a:latin typeface="Arial" charset="0"/>
                <a:ea typeface="ＭＳ Ｐゴシック" charset="-128"/>
              </a:rPr>
              <a:pPr algn="r" eaLnBrk="1" hangingPunct="1">
                <a:spcBef>
                  <a:spcPct val="0"/>
                </a:spcBef>
              </a:pPr>
              <a:t>12</a:t>
            </a:fld>
            <a:endParaRPr kumimoji="1" lang="en-US" altLang="ja-JP">
              <a:solidFill>
                <a:schemeClr val="tx1"/>
              </a:solidFill>
              <a:latin typeface="Arial" charset="0"/>
              <a:ea typeface="ＭＳ Ｐゴシック" charset="-128"/>
            </a:endParaRPr>
          </a:p>
        </p:txBody>
      </p:sp>
      <p:sp>
        <p:nvSpPr>
          <p:cNvPr id="41987" name="Rectangle 2"/>
          <p:cNvSpPr>
            <a:spLocks noGrp="1" noRot="1" noChangeAspect="1" noChangeArrowheads="1" noTextEdit="1"/>
          </p:cNvSpPr>
          <p:nvPr>
            <p:ph type="sldImg"/>
          </p:nvPr>
        </p:nvSpPr>
        <p:spPr>
          <a:xfrm>
            <a:off x="882650" y="735013"/>
            <a:ext cx="4881563" cy="3662362"/>
          </a:xfrm>
          <a:ln/>
        </p:spPr>
      </p:sp>
      <p:sp>
        <p:nvSpPr>
          <p:cNvPr id="41988" name="Rectangle 3"/>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dirty="0">
              <a:ea typeface="ＭＳ Ｐ明朝" charset="-128"/>
            </a:endParaRPr>
          </a:p>
        </p:txBody>
      </p:sp>
    </p:spTree>
    <p:extLst>
      <p:ext uri="{BB962C8B-B14F-4D97-AF65-F5344CB8AC3E}">
        <p14:creationId xmlns:p14="http://schemas.microsoft.com/office/powerpoint/2010/main" val="18367912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marL="211733" indent="-211733" algn="l" defTabSz="895196" eaLnBrk="0" hangingPunct="0">
              <a:spcBef>
                <a:spcPct val="30000"/>
              </a:spcBef>
              <a:tabLst>
                <a:tab pos="709929" algn="l"/>
                <a:tab pos="1419857" algn="l"/>
                <a:tab pos="2129786" algn="l"/>
                <a:tab pos="2839715" algn="l"/>
              </a:tabLst>
              <a:defRPr sz="1200">
                <a:solidFill>
                  <a:srgbClr val="000000"/>
                </a:solidFill>
                <a:latin typeface="Times New Roman" pitchFamily="16" charset="0"/>
              </a:defRPr>
            </a:lvl1pPr>
            <a:lvl2pPr marL="734839" indent="-281792" algn="l" defTabSz="895196" eaLnBrk="0" hangingPunct="0">
              <a:spcBef>
                <a:spcPct val="30000"/>
              </a:spcBef>
              <a:tabLst>
                <a:tab pos="709929" algn="l"/>
                <a:tab pos="1419857" algn="l"/>
                <a:tab pos="2129786" algn="l"/>
                <a:tab pos="2839715" algn="l"/>
              </a:tabLst>
              <a:defRPr sz="1200">
                <a:solidFill>
                  <a:srgbClr val="000000"/>
                </a:solidFill>
                <a:latin typeface="Times New Roman" pitchFamily="16" charset="0"/>
              </a:defRPr>
            </a:lvl2pPr>
            <a:lvl3pPr marL="1130281" indent="-225745" algn="l" defTabSz="895196" eaLnBrk="0" hangingPunct="0">
              <a:spcBef>
                <a:spcPct val="30000"/>
              </a:spcBef>
              <a:tabLst>
                <a:tab pos="709929" algn="l"/>
                <a:tab pos="1419857" algn="l"/>
                <a:tab pos="2129786" algn="l"/>
                <a:tab pos="2839715" algn="l"/>
              </a:tabLst>
              <a:defRPr sz="1200">
                <a:solidFill>
                  <a:srgbClr val="000000"/>
                </a:solidFill>
                <a:latin typeface="Times New Roman" pitchFamily="16" charset="0"/>
              </a:defRPr>
            </a:lvl3pPr>
            <a:lvl4pPr marL="1581771" indent="-225745" algn="l" defTabSz="895196" eaLnBrk="0" hangingPunct="0">
              <a:spcBef>
                <a:spcPct val="30000"/>
              </a:spcBef>
              <a:tabLst>
                <a:tab pos="709929" algn="l"/>
                <a:tab pos="1419857" algn="l"/>
                <a:tab pos="2129786" algn="l"/>
                <a:tab pos="2839715" algn="l"/>
              </a:tabLst>
              <a:defRPr sz="1200">
                <a:solidFill>
                  <a:srgbClr val="000000"/>
                </a:solidFill>
                <a:latin typeface="Times New Roman" pitchFamily="16" charset="0"/>
              </a:defRPr>
            </a:lvl4pPr>
            <a:lvl5pPr marL="2034818" indent="-225745" algn="l" defTabSz="895196" eaLnBrk="0" hangingPunct="0">
              <a:spcBef>
                <a:spcPct val="30000"/>
              </a:spcBef>
              <a:tabLst>
                <a:tab pos="709929" algn="l"/>
                <a:tab pos="1419857" algn="l"/>
                <a:tab pos="2129786" algn="l"/>
                <a:tab pos="2839715" algn="l"/>
              </a:tabLst>
              <a:defRPr sz="1200">
                <a:solidFill>
                  <a:srgbClr val="000000"/>
                </a:solidFill>
                <a:latin typeface="Times New Roman" pitchFamily="16" charset="0"/>
              </a:defRPr>
            </a:lvl5pPr>
            <a:lvl6pPr marL="2483194" indent="-225745" defTabSz="895196" eaLnBrk="0" fontAlgn="base" hangingPunct="0">
              <a:spcBef>
                <a:spcPct val="30000"/>
              </a:spcBef>
              <a:spcAft>
                <a:spcPct val="0"/>
              </a:spcAft>
              <a:buClr>
                <a:srgbClr val="000000"/>
              </a:buClr>
              <a:buSzPct val="100000"/>
              <a:buFont typeface="Times New Roman" pitchFamily="16" charset="0"/>
              <a:tabLst>
                <a:tab pos="709929" algn="l"/>
                <a:tab pos="1419857" algn="l"/>
                <a:tab pos="2129786" algn="l"/>
                <a:tab pos="2839715" algn="l"/>
              </a:tabLst>
              <a:defRPr sz="1200">
                <a:solidFill>
                  <a:srgbClr val="000000"/>
                </a:solidFill>
                <a:latin typeface="Times New Roman" pitchFamily="16" charset="0"/>
              </a:defRPr>
            </a:lvl6pPr>
            <a:lvl7pPr marL="2931570" indent="-225745" defTabSz="895196" eaLnBrk="0" fontAlgn="base" hangingPunct="0">
              <a:spcBef>
                <a:spcPct val="30000"/>
              </a:spcBef>
              <a:spcAft>
                <a:spcPct val="0"/>
              </a:spcAft>
              <a:buClr>
                <a:srgbClr val="000000"/>
              </a:buClr>
              <a:buSzPct val="100000"/>
              <a:buFont typeface="Times New Roman" pitchFamily="16" charset="0"/>
              <a:tabLst>
                <a:tab pos="709929" algn="l"/>
                <a:tab pos="1419857" algn="l"/>
                <a:tab pos="2129786" algn="l"/>
                <a:tab pos="2839715" algn="l"/>
              </a:tabLst>
              <a:defRPr sz="1200">
                <a:solidFill>
                  <a:srgbClr val="000000"/>
                </a:solidFill>
                <a:latin typeface="Times New Roman" pitchFamily="16" charset="0"/>
              </a:defRPr>
            </a:lvl7pPr>
            <a:lvl8pPr marL="3379946" indent="-225745" defTabSz="895196" eaLnBrk="0" fontAlgn="base" hangingPunct="0">
              <a:spcBef>
                <a:spcPct val="30000"/>
              </a:spcBef>
              <a:spcAft>
                <a:spcPct val="0"/>
              </a:spcAft>
              <a:buClr>
                <a:srgbClr val="000000"/>
              </a:buClr>
              <a:buSzPct val="100000"/>
              <a:buFont typeface="Times New Roman" pitchFamily="16" charset="0"/>
              <a:tabLst>
                <a:tab pos="709929" algn="l"/>
                <a:tab pos="1419857" algn="l"/>
                <a:tab pos="2129786" algn="l"/>
                <a:tab pos="2839715" algn="l"/>
              </a:tabLst>
              <a:defRPr sz="1200">
                <a:solidFill>
                  <a:srgbClr val="000000"/>
                </a:solidFill>
                <a:latin typeface="Times New Roman" pitchFamily="16" charset="0"/>
              </a:defRPr>
            </a:lvl8pPr>
            <a:lvl9pPr marL="3828322" indent="-225745" defTabSz="895196" eaLnBrk="0" fontAlgn="base" hangingPunct="0">
              <a:spcBef>
                <a:spcPct val="30000"/>
              </a:spcBef>
              <a:spcAft>
                <a:spcPct val="0"/>
              </a:spcAft>
              <a:buClr>
                <a:srgbClr val="000000"/>
              </a:buClr>
              <a:buSzPct val="100000"/>
              <a:buFont typeface="Times New Roman" pitchFamily="16" charset="0"/>
              <a:tabLst>
                <a:tab pos="709929" algn="l"/>
                <a:tab pos="1419857" algn="l"/>
                <a:tab pos="2129786" algn="l"/>
                <a:tab pos="2839715" algn="l"/>
              </a:tabLst>
              <a:defRPr sz="1200">
                <a:solidFill>
                  <a:srgbClr val="000000"/>
                </a:solidFill>
                <a:latin typeface="Times New Roman" pitchFamily="16" charset="0"/>
              </a:defRPr>
            </a:lvl9pPr>
          </a:lstStyle>
          <a:p>
            <a:pPr algn="r" eaLnBrk="1" hangingPunct="1">
              <a:spcBef>
                <a:spcPct val="0"/>
              </a:spcBef>
            </a:pPr>
            <a:fld id="{7B7D0DB0-2704-4E11-B7A0-3C7BCFDABDEC}" type="slidenum">
              <a:rPr kumimoji="1" lang="en-US" altLang="ja-JP">
                <a:solidFill>
                  <a:schemeClr val="tx1"/>
                </a:solidFill>
                <a:latin typeface="Arial" charset="0"/>
                <a:ea typeface="ＭＳ Ｐゴシック" charset="-128"/>
              </a:rPr>
              <a:pPr algn="r" eaLnBrk="1" hangingPunct="1">
                <a:spcBef>
                  <a:spcPct val="0"/>
                </a:spcBef>
              </a:pPr>
              <a:t>13</a:t>
            </a:fld>
            <a:endParaRPr kumimoji="1" lang="en-US" altLang="ja-JP">
              <a:solidFill>
                <a:schemeClr val="tx1"/>
              </a:solidFill>
              <a:latin typeface="Arial" charset="0"/>
              <a:ea typeface="ＭＳ Ｐゴシック" charset="-128"/>
            </a:endParaRPr>
          </a:p>
        </p:txBody>
      </p:sp>
      <p:sp>
        <p:nvSpPr>
          <p:cNvPr id="41987" name="Rectangle 2"/>
          <p:cNvSpPr>
            <a:spLocks noGrp="1" noRot="1" noChangeAspect="1" noChangeArrowheads="1" noTextEdit="1"/>
          </p:cNvSpPr>
          <p:nvPr>
            <p:ph type="sldImg"/>
          </p:nvPr>
        </p:nvSpPr>
        <p:spPr>
          <a:xfrm>
            <a:off x="882650" y="735013"/>
            <a:ext cx="4881563" cy="3662362"/>
          </a:xfrm>
          <a:ln/>
        </p:spPr>
      </p:sp>
      <p:sp>
        <p:nvSpPr>
          <p:cNvPr id="41988" name="Rectangle 3"/>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ea typeface="ＭＳ Ｐ明朝" charset="-128"/>
            </a:endParaRPr>
          </a:p>
        </p:txBody>
      </p:sp>
    </p:spTree>
    <p:extLst>
      <p:ext uri="{BB962C8B-B14F-4D97-AF65-F5344CB8AC3E}">
        <p14:creationId xmlns:p14="http://schemas.microsoft.com/office/powerpoint/2010/main" val="32890041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marL="211733" indent="-211733" algn="l" defTabSz="895196" eaLnBrk="0" hangingPunct="0">
              <a:spcBef>
                <a:spcPct val="30000"/>
              </a:spcBef>
              <a:tabLst>
                <a:tab pos="709929" algn="l"/>
                <a:tab pos="1419857" algn="l"/>
                <a:tab pos="2129786" algn="l"/>
                <a:tab pos="2839715" algn="l"/>
              </a:tabLst>
              <a:defRPr sz="1200">
                <a:solidFill>
                  <a:srgbClr val="000000"/>
                </a:solidFill>
                <a:latin typeface="Times New Roman" pitchFamily="16" charset="0"/>
              </a:defRPr>
            </a:lvl1pPr>
            <a:lvl2pPr marL="734839" indent="-281792" algn="l" defTabSz="895196" eaLnBrk="0" hangingPunct="0">
              <a:spcBef>
                <a:spcPct val="30000"/>
              </a:spcBef>
              <a:tabLst>
                <a:tab pos="709929" algn="l"/>
                <a:tab pos="1419857" algn="l"/>
                <a:tab pos="2129786" algn="l"/>
                <a:tab pos="2839715" algn="l"/>
              </a:tabLst>
              <a:defRPr sz="1200">
                <a:solidFill>
                  <a:srgbClr val="000000"/>
                </a:solidFill>
                <a:latin typeface="Times New Roman" pitchFamily="16" charset="0"/>
              </a:defRPr>
            </a:lvl2pPr>
            <a:lvl3pPr marL="1130281" indent="-225745" algn="l" defTabSz="895196" eaLnBrk="0" hangingPunct="0">
              <a:spcBef>
                <a:spcPct val="30000"/>
              </a:spcBef>
              <a:tabLst>
                <a:tab pos="709929" algn="l"/>
                <a:tab pos="1419857" algn="l"/>
                <a:tab pos="2129786" algn="l"/>
                <a:tab pos="2839715" algn="l"/>
              </a:tabLst>
              <a:defRPr sz="1200">
                <a:solidFill>
                  <a:srgbClr val="000000"/>
                </a:solidFill>
                <a:latin typeface="Times New Roman" pitchFamily="16" charset="0"/>
              </a:defRPr>
            </a:lvl3pPr>
            <a:lvl4pPr marL="1581771" indent="-225745" algn="l" defTabSz="895196" eaLnBrk="0" hangingPunct="0">
              <a:spcBef>
                <a:spcPct val="30000"/>
              </a:spcBef>
              <a:tabLst>
                <a:tab pos="709929" algn="l"/>
                <a:tab pos="1419857" algn="l"/>
                <a:tab pos="2129786" algn="l"/>
                <a:tab pos="2839715" algn="l"/>
              </a:tabLst>
              <a:defRPr sz="1200">
                <a:solidFill>
                  <a:srgbClr val="000000"/>
                </a:solidFill>
                <a:latin typeface="Times New Roman" pitchFamily="16" charset="0"/>
              </a:defRPr>
            </a:lvl4pPr>
            <a:lvl5pPr marL="2034818" indent="-225745" algn="l" defTabSz="895196" eaLnBrk="0" hangingPunct="0">
              <a:spcBef>
                <a:spcPct val="30000"/>
              </a:spcBef>
              <a:tabLst>
                <a:tab pos="709929" algn="l"/>
                <a:tab pos="1419857" algn="l"/>
                <a:tab pos="2129786" algn="l"/>
                <a:tab pos="2839715" algn="l"/>
              </a:tabLst>
              <a:defRPr sz="1200">
                <a:solidFill>
                  <a:srgbClr val="000000"/>
                </a:solidFill>
                <a:latin typeface="Times New Roman" pitchFamily="16" charset="0"/>
              </a:defRPr>
            </a:lvl5pPr>
            <a:lvl6pPr marL="2483194" indent="-225745" defTabSz="895196" eaLnBrk="0" fontAlgn="base" hangingPunct="0">
              <a:spcBef>
                <a:spcPct val="30000"/>
              </a:spcBef>
              <a:spcAft>
                <a:spcPct val="0"/>
              </a:spcAft>
              <a:buClr>
                <a:srgbClr val="000000"/>
              </a:buClr>
              <a:buSzPct val="100000"/>
              <a:buFont typeface="Times New Roman" pitchFamily="16" charset="0"/>
              <a:tabLst>
                <a:tab pos="709929" algn="l"/>
                <a:tab pos="1419857" algn="l"/>
                <a:tab pos="2129786" algn="l"/>
                <a:tab pos="2839715" algn="l"/>
              </a:tabLst>
              <a:defRPr sz="1200">
                <a:solidFill>
                  <a:srgbClr val="000000"/>
                </a:solidFill>
                <a:latin typeface="Times New Roman" pitchFamily="16" charset="0"/>
              </a:defRPr>
            </a:lvl6pPr>
            <a:lvl7pPr marL="2931570" indent="-225745" defTabSz="895196" eaLnBrk="0" fontAlgn="base" hangingPunct="0">
              <a:spcBef>
                <a:spcPct val="30000"/>
              </a:spcBef>
              <a:spcAft>
                <a:spcPct val="0"/>
              </a:spcAft>
              <a:buClr>
                <a:srgbClr val="000000"/>
              </a:buClr>
              <a:buSzPct val="100000"/>
              <a:buFont typeface="Times New Roman" pitchFamily="16" charset="0"/>
              <a:tabLst>
                <a:tab pos="709929" algn="l"/>
                <a:tab pos="1419857" algn="l"/>
                <a:tab pos="2129786" algn="l"/>
                <a:tab pos="2839715" algn="l"/>
              </a:tabLst>
              <a:defRPr sz="1200">
                <a:solidFill>
                  <a:srgbClr val="000000"/>
                </a:solidFill>
                <a:latin typeface="Times New Roman" pitchFamily="16" charset="0"/>
              </a:defRPr>
            </a:lvl7pPr>
            <a:lvl8pPr marL="3379946" indent="-225745" defTabSz="895196" eaLnBrk="0" fontAlgn="base" hangingPunct="0">
              <a:spcBef>
                <a:spcPct val="30000"/>
              </a:spcBef>
              <a:spcAft>
                <a:spcPct val="0"/>
              </a:spcAft>
              <a:buClr>
                <a:srgbClr val="000000"/>
              </a:buClr>
              <a:buSzPct val="100000"/>
              <a:buFont typeface="Times New Roman" pitchFamily="16" charset="0"/>
              <a:tabLst>
                <a:tab pos="709929" algn="l"/>
                <a:tab pos="1419857" algn="l"/>
                <a:tab pos="2129786" algn="l"/>
                <a:tab pos="2839715" algn="l"/>
              </a:tabLst>
              <a:defRPr sz="1200">
                <a:solidFill>
                  <a:srgbClr val="000000"/>
                </a:solidFill>
                <a:latin typeface="Times New Roman" pitchFamily="16" charset="0"/>
              </a:defRPr>
            </a:lvl8pPr>
            <a:lvl9pPr marL="3828322" indent="-225745" defTabSz="895196" eaLnBrk="0" fontAlgn="base" hangingPunct="0">
              <a:spcBef>
                <a:spcPct val="30000"/>
              </a:spcBef>
              <a:spcAft>
                <a:spcPct val="0"/>
              </a:spcAft>
              <a:buClr>
                <a:srgbClr val="000000"/>
              </a:buClr>
              <a:buSzPct val="100000"/>
              <a:buFont typeface="Times New Roman" pitchFamily="16" charset="0"/>
              <a:tabLst>
                <a:tab pos="709929" algn="l"/>
                <a:tab pos="1419857" algn="l"/>
                <a:tab pos="2129786" algn="l"/>
                <a:tab pos="2839715" algn="l"/>
              </a:tabLst>
              <a:defRPr sz="1200">
                <a:solidFill>
                  <a:srgbClr val="000000"/>
                </a:solidFill>
                <a:latin typeface="Times New Roman" pitchFamily="16" charset="0"/>
              </a:defRPr>
            </a:lvl9pPr>
          </a:lstStyle>
          <a:p>
            <a:pPr algn="r" eaLnBrk="1" hangingPunct="1">
              <a:spcBef>
                <a:spcPct val="0"/>
              </a:spcBef>
            </a:pPr>
            <a:fld id="{7B7D0DB0-2704-4E11-B7A0-3C7BCFDABDEC}" type="slidenum">
              <a:rPr kumimoji="1" lang="en-US" altLang="ja-JP">
                <a:solidFill>
                  <a:schemeClr val="tx1"/>
                </a:solidFill>
                <a:latin typeface="Arial" charset="0"/>
                <a:ea typeface="ＭＳ Ｐゴシック" charset="-128"/>
              </a:rPr>
              <a:pPr algn="r" eaLnBrk="1" hangingPunct="1">
                <a:spcBef>
                  <a:spcPct val="0"/>
                </a:spcBef>
              </a:pPr>
              <a:t>14</a:t>
            </a:fld>
            <a:endParaRPr kumimoji="1" lang="en-US" altLang="ja-JP">
              <a:solidFill>
                <a:schemeClr val="tx1"/>
              </a:solidFill>
              <a:latin typeface="Arial" charset="0"/>
              <a:ea typeface="ＭＳ Ｐゴシック" charset="-128"/>
            </a:endParaRPr>
          </a:p>
        </p:txBody>
      </p:sp>
      <p:sp>
        <p:nvSpPr>
          <p:cNvPr id="41987" name="Rectangle 2"/>
          <p:cNvSpPr>
            <a:spLocks noGrp="1" noRot="1" noChangeAspect="1" noChangeArrowheads="1" noTextEdit="1"/>
          </p:cNvSpPr>
          <p:nvPr>
            <p:ph type="sldImg"/>
          </p:nvPr>
        </p:nvSpPr>
        <p:spPr>
          <a:xfrm>
            <a:off x="882650" y="735013"/>
            <a:ext cx="4881563" cy="3662362"/>
          </a:xfrm>
          <a:ln/>
        </p:spPr>
      </p:sp>
      <p:sp>
        <p:nvSpPr>
          <p:cNvPr id="41988" name="Rectangle 3"/>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ea typeface="ＭＳ Ｐ明朝" charset="-128"/>
            </a:endParaRPr>
          </a:p>
        </p:txBody>
      </p:sp>
    </p:spTree>
    <p:extLst>
      <p:ext uri="{BB962C8B-B14F-4D97-AF65-F5344CB8AC3E}">
        <p14:creationId xmlns:p14="http://schemas.microsoft.com/office/powerpoint/2010/main" val="20771797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marL="211733" indent="-211733" algn="l" defTabSz="895196" eaLnBrk="0" hangingPunct="0">
              <a:spcBef>
                <a:spcPct val="30000"/>
              </a:spcBef>
              <a:tabLst>
                <a:tab pos="709929" algn="l"/>
                <a:tab pos="1419857" algn="l"/>
                <a:tab pos="2129786" algn="l"/>
                <a:tab pos="2839715" algn="l"/>
              </a:tabLst>
              <a:defRPr sz="1200">
                <a:solidFill>
                  <a:srgbClr val="000000"/>
                </a:solidFill>
                <a:latin typeface="Times New Roman" pitchFamily="16" charset="0"/>
              </a:defRPr>
            </a:lvl1pPr>
            <a:lvl2pPr marL="734839" indent="-281792" algn="l" defTabSz="895196" eaLnBrk="0" hangingPunct="0">
              <a:spcBef>
                <a:spcPct val="30000"/>
              </a:spcBef>
              <a:tabLst>
                <a:tab pos="709929" algn="l"/>
                <a:tab pos="1419857" algn="l"/>
                <a:tab pos="2129786" algn="l"/>
                <a:tab pos="2839715" algn="l"/>
              </a:tabLst>
              <a:defRPr sz="1200">
                <a:solidFill>
                  <a:srgbClr val="000000"/>
                </a:solidFill>
                <a:latin typeface="Times New Roman" pitchFamily="16" charset="0"/>
              </a:defRPr>
            </a:lvl2pPr>
            <a:lvl3pPr marL="1130281" indent="-225745" algn="l" defTabSz="895196" eaLnBrk="0" hangingPunct="0">
              <a:spcBef>
                <a:spcPct val="30000"/>
              </a:spcBef>
              <a:tabLst>
                <a:tab pos="709929" algn="l"/>
                <a:tab pos="1419857" algn="l"/>
                <a:tab pos="2129786" algn="l"/>
                <a:tab pos="2839715" algn="l"/>
              </a:tabLst>
              <a:defRPr sz="1200">
                <a:solidFill>
                  <a:srgbClr val="000000"/>
                </a:solidFill>
                <a:latin typeface="Times New Roman" pitchFamily="16" charset="0"/>
              </a:defRPr>
            </a:lvl3pPr>
            <a:lvl4pPr marL="1581771" indent="-225745" algn="l" defTabSz="895196" eaLnBrk="0" hangingPunct="0">
              <a:spcBef>
                <a:spcPct val="30000"/>
              </a:spcBef>
              <a:tabLst>
                <a:tab pos="709929" algn="l"/>
                <a:tab pos="1419857" algn="l"/>
                <a:tab pos="2129786" algn="l"/>
                <a:tab pos="2839715" algn="l"/>
              </a:tabLst>
              <a:defRPr sz="1200">
                <a:solidFill>
                  <a:srgbClr val="000000"/>
                </a:solidFill>
                <a:latin typeface="Times New Roman" pitchFamily="16" charset="0"/>
              </a:defRPr>
            </a:lvl4pPr>
            <a:lvl5pPr marL="2034818" indent="-225745" algn="l" defTabSz="895196" eaLnBrk="0" hangingPunct="0">
              <a:spcBef>
                <a:spcPct val="30000"/>
              </a:spcBef>
              <a:tabLst>
                <a:tab pos="709929" algn="l"/>
                <a:tab pos="1419857" algn="l"/>
                <a:tab pos="2129786" algn="l"/>
                <a:tab pos="2839715" algn="l"/>
              </a:tabLst>
              <a:defRPr sz="1200">
                <a:solidFill>
                  <a:srgbClr val="000000"/>
                </a:solidFill>
                <a:latin typeface="Times New Roman" pitchFamily="16" charset="0"/>
              </a:defRPr>
            </a:lvl5pPr>
            <a:lvl6pPr marL="2483194" indent="-225745" defTabSz="895196" eaLnBrk="0" fontAlgn="base" hangingPunct="0">
              <a:spcBef>
                <a:spcPct val="30000"/>
              </a:spcBef>
              <a:spcAft>
                <a:spcPct val="0"/>
              </a:spcAft>
              <a:buClr>
                <a:srgbClr val="000000"/>
              </a:buClr>
              <a:buSzPct val="100000"/>
              <a:buFont typeface="Times New Roman" pitchFamily="16" charset="0"/>
              <a:tabLst>
                <a:tab pos="709929" algn="l"/>
                <a:tab pos="1419857" algn="l"/>
                <a:tab pos="2129786" algn="l"/>
                <a:tab pos="2839715" algn="l"/>
              </a:tabLst>
              <a:defRPr sz="1200">
                <a:solidFill>
                  <a:srgbClr val="000000"/>
                </a:solidFill>
                <a:latin typeface="Times New Roman" pitchFamily="16" charset="0"/>
              </a:defRPr>
            </a:lvl6pPr>
            <a:lvl7pPr marL="2931570" indent="-225745" defTabSz="895196" eaLnBrk="0" fontAlgn="base" hangingPunct="0">
              <a:spcBef>
                <a:spcPct val="30000"/>
              </a:spcBef>
              <a:spcAft>
                <a:spcPct val="0"/>
              </a:spcAft>
              <a:buClr>
                <a:srgbClr val="000000"/>
              </a:buClr>
              <a:buSzPct val="100000"/>
              <a:buFont typeface="Times New Roman" pitchFamily="16" charset="0"/>
              <a:tabLst>
                <a:tab pos="709929" algn="l"/>
                <a:tab pos="1419857" algn="l"/>
                <a:tab pos="2129786" algn="l"/>
                <a:tab pos="2839715" algn="l"/>
              </a:tabLst>
              <a:defRPr sz="1200">
                <a:solidFill>
                  <a:srgbClr val="000000"/>
                </a:solidFill>
                <a:latin typeface="Times New Roman" pitchFamily="16" charset="0"/>
              </a:defRPr>
            </a:lvl7pPr>
            <a:lvl8pPr marL="3379946" indent="-225745" defTabSz="895196" eaLnBrk="0" fontAlgn="base" hangingPunct="0">
              <a:spcBef>
                <a:spcPct val="30000"/>
              </a:spcBef>
              <a:spcAft>
                <a:spcPct val="0"/>
              </a:spcAft>
              <a:buClr>
                <a:srgbClr val="000000"/>
              </a:buClr>
              <a:buSzPct val="100000"/>
              <a:buFont typeface="Times New Roman" pitchFamily="16" charset="0"/>
              <a:tabLst>
                <a:tab pos="709929" algn="l"/>
                <a:tab pos="1419857" algn="l"/>
                <a:tab pos="2129786" algn="l"/>
                <a:tab pos="2839715" algn="l"/>
              </a:tabLst>
              <a:defRPr sz="1200">
                <a:solidFill>
                  <a:srgbClr val="000000"/>
                </a:solidFill>
                <a:latin typeface="Times New Roman" pitchFamily="16" charset="0"/>
              </a:defRPr>
            </a:lvl8pPr>
            <a:lvl9pPr marL="3828322" indent="-225745" defTabSz="895196" eaLnBrk="0" fontAlgn="base" hangingPunct="0">
              <a:spcBef>
                <a:spcPct val="30000"/>
              </a:spcBef>
              <a:spcAft>
                <a:spcPct val="0"/>
              </a:spcAft>
              <a:buClr>
                <a:srgbClr val="000000"/>
              </a:buClr>
              <a:buSzPct val="100000"/>
              <a:buFont typeface="Times New Roman" pitchFamily="16" charset="0"/>
              <a:tabLst>
                <a:tab pos="709929" algn="l"/>
                <a:tab pos="1419857" algn="l"/>
                <a:tab pos="2129786" algn="l"/>
                <a:tab pos="2839715" algn="l"/>
              </a:tabLst>
              <a:defRPr sz="1200">
                <a:solidFill>
                  <a:srgbClr val="000000"/>
                </a:solidFill>
                <a:latin typeface="Times New Roman" pitchFamily="16" charset="0"/>
              </a:defRPr>
            </a:lvl9pPr>
          </a:lstStyle>
          <a:p>
            <a:pPr algn="r" eaLnBrk="1" hangingPunct="1">
              <a:spcBef>
                <a:spcPct val="0"/>
              </a:spcBef>
            </a:pPr>
            <a:fld id="{E909093F-A7E6-494C-9DC0-71BC942449A6}" type="slidenum">
              <a:rPr kumimoji="1" lang="en-US" altLang="ja-JP">
                <a:solidFill>
                  <a:schemeClr val="tx1"/>
                </a:solidFill>
                <a:latin typeface="Arial" charset="0"/>
                <a:ea typeface="ＭＳ Ｐゴシック" charset="-128"/>
              </a:rPr>
              <a:pPr algn="r" eaLnBrk="1" hangingPunct="1">
                <a:spcBef>
                  <a:spcPct val="0"/>
                </a:spcBef>
              </a:pPr>
              <a:t>15</a:t>
            </a:fld>
            <a:endParaRPr kumimoji="1" lang="en-US" altLang="ja-JP">
              <a:solidFill>
                <a:schemeClr val="tx1"/>
              </a:solidFill>
              <a:latin typeface="Arial" charset="0"/>
              <a:ea typeface="ＭＳ Ｐゴシック" charset="-128"/>
            </a:endParaRPr>
          </a:p>
        </p:txBody>
      </p:sp>
      <p:sp>
        <p:nvSpPr>
          <p:cNvPr id="48131" name="Rectangle 2"/>
          <p:cNvSpPr>
            <a:spLocks noGrp="1" noRot="1" noChangeAspect="1" noChangeArrowheads="1" noTextEdit="1"/>
          </p:cNvSpPr>
          <p:nvPr>
            <p:ph type="sldImg"/>
          </p:nvPr>
        </p:nvSpPr>
        <p:spPr>
          <a:xfrm>
            <a:off x="884238" y="733425"/>
            <a:ext cx="4884737" cy="3665538"/>
          </a:xfrm>
          <a:ln/>
        </p:spPr>
      </p:sp>
      <p:sp>
        <p:nvSpPr>
          <p:cNvPr id="48132" name="Rectangle 3"/>
          <p:cNvSpPr>
            <a:spLocks noGrp="1" noChangeArrowheads="1"/>
          </p:cNvSpPr>
          <p:nvPr>
            <p:ph type="body" idx="1"/>
          </p:nvPr>
        </p:nvSpPr>
        <p:spPr>
          <a:xfrm>
            <a:off x="666547" y="4644311"/>
            <a:ext cx="5313770" cy="4399133"/>
          </a:xfrm>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ea typeface="ＭＳ Ｐ明朝" charset="-128"/>
            </a:endParaRPr>
          </a:p>
        </p:txBody>
      </p:sp>
    </p:spTree>
    <p:extLst>
      <p:ext uri="{BB962C8B-B14F-4D97-AF65-F5344CB8AC3E}">
        <p14:creationId xmlns:p14="http://schemas.microsoft.com/office/powerpoint/2010/main" val="5290483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B6B7BFB5-2B15-4C02-8063-BC84DDF5EED7}" type="datetimeFigureOut">
              <a:rPr kumimoji="1" lang="ja-JP" altLang="en-US" smtClean="0"/>
              <a:t>2024/7/22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4C7A614-994C-4A24-AF5B-0E0B47F2C510}" type="slidenum">
              <a:rPr kumimoji="1" lang="ja-JP" altLang="en-US" smtClean="0"/>
              <a:t>‹#›</a:t>
            </a:fld>
            <a:endParaRPr kumimoji="1" lang="ja-JP" altLang="en-US"/>
          </a:p>
        </p:txBody>
      </p:sp>
    </p:spTree>
    <p:extLst>
      <p:ext uri="{BB962C8B-B14F-4D97-AF65-F5344CB8AC3E}">
        <p14:creationId xmlns:p14="http://schemas.microsoft.com/office/powerpoint/2010/main" val="847533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6B7BFB5-2B15-4C02-8063-BC84DDF5EED7}" type="datetimeFigureOut">
              <a:rPr kumimoji="1" lang="ja-JP" altLang="en-US" smtClean="0"/>
              <a:t>2024/7/22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4C7A614-994C-4A24-AF5B-0E0B47F2C510}" type="slidenum">
              <a:rPr kumimoji="1" lang="ja-JP" altLang="en-US" smtClean="0"/>
              <a:t>‹#›</a:t>
            </a:fld>
            <a:endParaRPr kumimoji="1" lang="ja-JP" altLang="en-US"/>
          </a:p>
        </p:txBody>
      </p:sp>
    </p:spTree>
    <p:extLst>
      <p:ext uri="{BB962C8B-B14F-4D97-AF65-F5344CB8AC3E}">
        <p14:creationId xmlns:p14="http://schemas.microsoft.com/office/powerpoint/2010/main" val="3421196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6B7BFB5-2B15-4C02-8063-BC84DDF5EED7}" type="datetimeFigureOut">
              <a:rPr kumimoji="1" lang="ja-JP" altLang="en-US" smtClean="0"/>
              <a:t>2024/7/22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4C7A614-994C-4A24-AF5B-0E0B47F2C510}" type="slidenum">
              <a:rPr kumimoji="1" lang="ja-JP" altLang="en-US" smtClean="0"/>
              <a:t>‹#›</a:t>
            </a:fld>
            <a:endParaRPr kumimoji="1" lang="ja-JP" altLang="en-US"/>
          </a:p>
        </p:txBody>
      </p:sp>
    </p:spTree>
    <p:extLst>
      <p:ext uri="{BB962C8B-B14F-4D97-AF65-F5344CB8AC3E}">
        <p14:creationId xmlns:p14="http://schemas.microsoft.com/office/powerpoint/2010/main" val="42247320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639"/>
            <a:ext cx="8229600" cy="585152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日付プレースホルダ 3"/>
          <p:cNvSpPr>
            <a:spLocks noGrp="1"/>
          </p:cNvSpPr>
          <p:nvPr>
            <p:ph type="dt" sz="half" idx="10"/>
          </p:nvPr>
        </p:nvSpPr>
        <p:spPr>
          <a:xfrm>
            <a:off x="457200" y="6356351"/>
            <a:ext cx="2133600" cy="365125"/>
          </a:xfrm>
          <a:prstGeom prst="rect">
            <a:avLst/>
          </a:prstGeom>
        </p:spPr>
        <p:txBody>
          <a:bodyPr/>
          <a:lstStyle>
            <a:lvl1pPr>
              <a:defRPr/>
            </a:lvl1pPr>
          </a:lstStyle>
          <a:p>
            <a:pPr>
              <a:defRPr/>
            </a:pPr>
            <a:endParaRPr lang="en-US" altLang="ja-JP"/>
          </a:p>
        </p:txBody>
      </p:sp>
      <p:sp>
        <p:nvSpPr>
          <p:cNvPr id="4" name="フッター プレースホルダ 4"/>
          <p:cNvSpPr>
            <a:spLocks noGrp="1"/>
          </p:cNvSpPr>
          <p:nvPr>
            <p:ph type="ftr" sz="quarter" idx="11"/>
          </p:nvPr>
        </p:nvSpPr>
        <p:spPr>
          <a:xfrm>
            <a:off x="3124200" y="6356351"/>
            <a:ext cx="2895600" cy="365125"/>
          </a:xfrm>
          <a:prstGeom prst="rect">
            <a:avLst/>
          </a:prstGeom>
        </p:spPr>
        <p:txBody>
          <a:bodyPr/>
          <a:lstStyle>
            <a:lvl1pPr>
              <a:defRPr/>
            </a:lvl1pPr>
          </a:lstStyle>
          <a:p>
            <a:pPr>
              <a:defRPr/>
            </a:pPr>
            <a:endParaRPr lang="en-US" altLang="ja-JP"/>
          </a:p>
        </p:txBody>
      </p:sp>
      <p:sp>
        <p:nvSpPr>
          <p:cNvPr id="5" name="スライド番号プレースホルダ 5"/>
          <p:cNvSpPr>
            <a:spLocks noGrp="1"/>
          </p:cNvSpPr>
          <p:nvPr>
            <p:ph type="sldNum" sz="quarter" idx="12"/>
          </p:nvPr>
        </p:nvSpPr>
        <p:spPr/>
        <p:txBody>
          <a:bodyPr/>
          <a:lstStyle>
            <a:lvl1pPr>
              <a:defRPr/>
            </a:lvl1pPr>
          </a:lstStyle>
          <a:p>
            <a:pPr>
              <a:defRPr/>
            </a:pPr>
            <a:fld id="{4C4AE124-F07C-4949-85EC-055B3F0DE189}" type="slidenum">
              <a:rPr lang="en-US" altLang="ja-JP"/>
              <a:pPr>
                <a:defRPr/>
              </a:pPr>
              <a:t>‹#›</a:t>
            </a:fld>
            <a:endParaRPr lang="en-US" altLang="ja-JP"/>
          </a:p>
        </p:txBody>
      </p:sp>
    </p:spTree>
    <p:extLst>
      <p:ext uri="{BB962C8B-B14F-4D97-AF65-F5344CB8AC3E}">
        <p14:creationId xmlns:p14="http://schemas.microsoft.com/office/powerpoint/2010/main" val="3730437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6B7BFB5-2B15-4C02-8063-BC84DDF5EED7}" type="datetimeFigureOut">
              <a:rPr kumimoji="1" lang="ja-JP" altLang="en-US" smtClean="0"/>
              <a:t>2024/7/22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4C7A614-994C-4A24-AF5B-0E0B47F2C510}" type="slidenum">
              <a:rPr kumimoji="1" lang="ja-JP" altLang="en-US" smtClean="0"/>
              <a:t>‹#›</a:t>
            </a:fld>
            <a:endParaRPr kumimoji="1" lang="ja-JP" altLang="en-US"/>
          </a:p>
        </p:txBody>
      </p:sp>
    </p:spTree>
    <p:extLst>
      <p:ext uri="{BB962C8B-B14F-4D97-AF65-F5344CB8AC3E}">
        <p14:creationId xmlns:p14="http://schemas.microsoft.com/office/powerpoint/2010/main" val="1998630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B6B7BFB5-2B15-4C02-8063-BC84DDF5EED7}" type="datetimeFigureOut">
              <a:rPr kumimoji="1" lang="ja-JP" altLang="en-US" smtClean="0"/>
              <a:t>2024/7/22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4C7A614-994C-4A24-AF5B-0E0B47F2C510}" type="slidenum">
              <a:rPr kumimoji="1" lang="ja-JP" altLang="en-US" smtClean="0"/>
              <a:t>‹#›</a:t>
            </a:fld>
            <a:endParaRPr kumimoji="1" lang="ja-JP" altLang="en-US"/>
          </a:p>
        </p:txBody>
      </p:sp>
    </p:spTree>
    <p:extLst>
      <p:ext uri="{BB962C8B-B14F-4D97-AF65-F5344CB8AC3E}">
        <p14:creationId xmlns:p14="http://schemas.microsoft.com/office/powerpoint/2010/main" val="8236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B6B7BFB5-2B15-4C02-8063-BC84DDF5EED7}" type="datetimeFigureOut">
              <a:rPr kumimoji="1" lang="ja-JP" altLang="en-US" smtClean="0"/>
              <a:t>2024/7/22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4C7A614-994C-4A24-AF5B-0E0B47F2C510}" type="slidenum">
              <a:rPr kumimoji="1" lang="ja-JP" altLang="en-US" smtClean="0"/>
              <a:t>‹#›</a:t>
            </a:fld>
            <a:endParaRPr kumimoji="1" lang="ja-JP" altLang="en-US"/>
          </a:p>
        </p:txBody>
      </p:sp>
    </p:spTree>
    <p:extLst>
      <p:ext uri="{BB962C8B-B14F-4D97-AF65-F5344CB8AC3E}">
        <p14:creationId xmlns:p14="http://schemas.microsoft.com/office/powerpoint/2010/main" val="341800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B6B7BFB5-2B15-4C02-8063-BC84DDF5EED7}" type="datetimeFigureOut">
              <a:rPr kumimoji="1" lang="ja-JP" altLang="en-US" smtClean="0"/>
              <a:t>2024/7/22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24C7A614-994C-4A24-AF5B-0E0B47F2C510}" type="slidenum">
              <a:rPr kumimoji="1" lang="ja-JP" altLang="en-US" smtClean="0"/>
              <a:t>‹#›</a:t>
            </a:fld>
            <a:endParaRPr kumimoji="1" lang="ja-JP" altLang="en-US"/>
          </a:p>
        </p:txBody>
      </p:sp>
    </p:spTree>
    <p:extLst>
      <p:ext uri="{BB962C8B-B14F-4D97-AF65-F5344CB8AC3E}">
        <p14:creationId xmlns:p14="http://schemas.microsoft.com/office/powerpoint/2010/main" val="2641568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B6B7BFB5-2B15-4C02-8063-BC84DDF5EED7}" type="datetimeFigureOut">
              <a:rPr kumimoji="1" lang="ja-JP" altLang="en-US" smtClean="0"/>
              <a:t>2024/7/22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24C7A614-994C-4A24-AF5B-0E0B47F2C510}" type="slidenum">
              <a:rPr kumimoji="1" lang="ja-JP" altLang="en-US" smtClean="0"/>
              <a:t>‹#›</a:t>
            </a:fld>
            <a:endParaRPr kumimoji="1" lang="ja-JP" altLang="en-US"/>
          </a:p>
        </p:txBody>
      </p:sp>
    </p:spTree>
    <p:extLst>
      <p:ext uri="{BB962C8B-B14F-4D97-AF65-F5344CB8AC3E}">
        <p14:creationId xmlns:p14="http://schemas.microsoft.com/office/powerpoint/2010/main" val="3930251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6B7BFB5-2B15-4C02-8063-BC84DDF5EED7}" type="datetimeFigureOut">
              <a:rPr kumimoji="1" lang="ja-JP" altLang="en-US" smtClean="0"/>
              <a:t>2024/7/22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24C7A614-994C-4A24-AF5B-0E0B47F2C510}" type="slidenum">
              <a:rPr kumimoji="1" lang="ja-JP" altLang="en-US" smtClean="0"/>
              <a:t>‹#›</a:t>
            </a:fld>
            <a:endParaRPr kumimoji="1" lang="ja-JP" altLang="en-US"/>
          </a:p>
        </p:txBody>
      </p:sp>
    </p:spTree>
    <p:extLst>
      <p:ext uri="{BB962C8B-B14F-4D97-AF65-F5344CB8AC3E}">
        <p14:creationId xmlns:p14="http://schemas.microsoft.com/office/powerpoint/2010/main" val="2672164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6B7BFB5-2B15-4C02-8063-BC84DDF5EED7}" type="datetimeFigureOut">
              <a:rPr kumimoji="1" lang="ja-JP" altLang="en-US" smtClean="0"/>
              <a:t>2024/7/22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4C7A614-994C-4A24-AF5B-0E0B47F2C510}" type="slidenum">
              <a:rPr kumimoji="1" lang="ja-JP" altLang="en-US" smtClean="0"/>
              <a:t>‹#›</a:t>
            </a:fld>
            <a:endParaRPr kumimoji="1" lang="ja-JP" altLang="en-US"/>
          </a:p>
        </p:txBody>
      </p:sp>
    </p:spTree>
    <p:extLst>
      <p:ext uri="{BB962C8B-B14F-4D97-AF65-F5344CB8AC3E}">
        <p14:creationId xmlns:p14="http://schemas.microsoft.com/office/powerpoint/2010/main" val="3530478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6B7BFB5-2B15-4C02-8063-BC84DDF5EED7}" type="datetimeFigureOut">
              <a:rPr kumimoji="1" lang="ja-JP" altLang="en-US" smtClean="0"/>
              <a:t>2024/7/22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4C7A614-994C-4A24-AF5B-0E0B47F2C510}" type="slidenum">
              <a:rPr kumimoji="1" lang="ja-JP" altLang="en-US" smtClean="0"/>
              <a:t>‹#›</a:t>
            </a:fld>
            <a:endParaRPr kumimoji="1" lang="ja-JP" altLang="en-US"/>
          </a:p>
        </p:txBody>
      </p:sp>
    </p:spTree>
    <p:extLst>
      <p:ext uri="{BB962C8B-B14F-4D97-AF65-F5344CB8AC3E}">
        <p14:creationId xmlns:p14="http://schemas.microsoft.com/office/powerpoint/2010/main" val="1446650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B7BFB5-2B15-4C02-8063-BC84DDF5EED7}" type="datetimeFigureOut">
              <a:rPr kumimoji="1" lang="ja-JP" altLang="en-US" smtClean="0"/>
              <a:t>2024/7/22</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C7A614-994C-4A24-AF5B-0E0B47F2C510}" type="slidenum">
              <a:rPr kumimoji="1" lang="ja-JP" altLang="en-US" smtClean="0"/>
              <a:t>‹#›</a:t>
            </a:fld>
            <a:endParaRPr kumimoji="1" lang="ja-JP" altLang="en-US"/>
          </a:p>
        </p:txBody>
      </p:sp>
    </p:spTree>
    <p:extLst>
      <p:ext uri="{BB962C8B-B14F-4D97-AF65-F5344CB8AC3E}">
        <p14:creationId xmlns:p14="http://schemas.microsoft.com/office/powerpoint/2010/main" val="138976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383873" y="2636912"/>
            <a:ext cx="8376254" cy="1140106"/>
          </a:xfrm>
          <a:prstGeom prst="rect">
            <a:avLst/>
          </a:prstGeom>
          <a:noFill/>
          <a:effectLst/>
        </p:spPr>
        <p:txBody>
          <a:bodyPr wrap="square" bIns="108000" rtlCol="0" anchor="ctr" anchorCtr="0">
            <a:spAutoFit/>
          </a:bodyPr>
          <a:lstStyle/>
          <a:p>
            <a:pPr algn="ctr"/>
            <a:r>
              <a:rPr lang="ja-JP" altLang="en-US" sz="3200" spc="300" dirty="0">
                <a:latin typeface="Meiryo UI" panose="020B0604030504040204" pitchFamily="50" charset="-128"/>
                <a:ea typeface="Meiryo UI" panose="020B0604030504040204" pitchFamily="50" charset="-128"/>
              </a:rPr>
              <a:t>審議会の今後の進め方に関する</a:t>
            </a:r>
            <a:endParaRPr lang="en-US" altLang="ja-JP" sz="3200" spc="300" dirty="0">
              <a:latin typeface="Meiryo UI" panose="020B0604030504040204" pitchFamily="50" charset="-128"/>
              <a:ea typeface="Meiryo UI" panose="020B0604030504040204" pitchFamily="50" charset="-128"/>
            </a:endParaRPr>
          </a:p>
          <a:p>
            <a:pPr algn="ctr"/>
            <a:r>
              <a:rPr lang="ja-JP" altLang="en-US" sz="3200" spc="300" dirty="0">
                <a:latin typeface="Meiryo UI" panose="020B0604030504040204" pitchFamily="50" charset="-128"/>
                <a:ea typeface="Meiryo UI" panose="020B0604030504040204" pitchFamily="50" charset="-128"/>
              </a:rPr>
              <a:t>基礎データ</a:t>
            </a:r>
            <a:endParaRPr lang="en-US" altLang="ja-JP" sz="3200" spc="300" dirty="0">
              <a:latin typeface="Meiryo UI" panose="020B0604030504040204" pitchFamily="50" charset="-128"/>
              <a:ea typeface="Meiryo UI" panose="020B0604030504040204" pitchFamily="50" charset="-128"/>
            </a:endParaRPr>
          </a:p>
        </p:txBody>
      </p:sp>
      <p:sp>
        <p:nvSpPr>
          <p:cNvPr id="8" name="Rectangle 1"/>
          <p:cNvSpPr>
            <a:spLocks noChangeArrowheads="1"/>
          </p:cNvSpPr>
          <p:nvPr/>
        </p:nvSpPr>
        <p:spPr bwMode="auto">
          <a:xfrm>
            <a:off x="1547664" y="5517232"/>
            <a:ext cx="6048672" cy="792088"/>
          </a:xfrm>
          <a:prstGeom prst="rect">
            <a:avLst/>
          </a:prstGeom>
          <a:noFill/>
          <a:ln>
            <a:noFill/>
          </a:ln>
          <a:effec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ctr" eaLnBrk="1" hangingPunct="1">
              <a:lnSpc>
                <a:spcPct val="150000"/>
              </a:lnSpc>
            </a:pPr>
            <a:r>
              <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令和６年７月１日</a:t>
            </a:r>
            <a:endParaRPr lang="en-US" altLang="ja-JP"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lnSpc>
                <a:spcPct val="150000"/>
              </a:lnSpc>
            </a:pPr>
            <a:r>
              <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第</a:t>
            </a:r>
            <a:r>
              <a:rPr lang="en-US" altLang="ja-JP"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回大阪府住生活審議会　資料</a:t>
            </a:r>
          </a:p>
        </p:txBody>
      </p:sp>
      <p:sp>
        <p:nvSpPr>
          <p:cNvPr id="7" name="正方形/長方形 6"/>
          <p:cNvSpPr/>
          <p:nvPr/>
        </p:nvSpPr>
        <p:spPr>
          <a:xfrm>
            <a:off x="701823" y="3032956"/>
            <a:ext cx="7740353"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 name="テキスト ボックス 10">
            <a:extLst>
              <a:ext uri="{FF2B5EF4-FFF2-40B4-BE49-F238E27FC236}">
                <a16:creationId xmlns:a16="http://schemas.microsoft.com/office/drawing/2014/main" id="{FF46E997-9EA3-4B84-B6BB-ADECDE48D1C6}"/>
              </a:ext>
            </a:extLst>
          </p:cNvPr>
          <p:cNvSpPr txBox="1"/>
          <p:nvPr/>
        </p:nvSpPr>
        <p:spPr>
          <a:xfrm>
            <a:off x="7560312" y="90000"/>
            <a:ext cx="1511688" cy="349702"/>
          </a:xfrm>
          <a:prstGeom prst="rect">
            <a:avLst/>
          </a:prstGeom>
          <a:noFill/>
          <a:ln>
            <a:solidFill>
              <a:schemeClr val="tx1"/>
            </a:solidFill>
          </a:ln>
        </p:spPr>
        <p:txBody>
          <a:bodyPr wrap="square" tIns="72000" bIns="0">
            <a:spAutoFit/>
          </a:bodyPr>
          <a:lstStyle/>
          <a:p>
            <a:pPr algn="ctr"/>
            <a:r>
              <a:rPr lang="ja-JP" altLang="en-US" sz="1800" kern="100" dirty="0">
                <a:effectLst/>
                <a:latin typeface="メイリオ" panose="020B0604030504040204" pitchFamily="50" charset="-128"/>
                <a:ea typeface="メイリオ" panose="020B0604030504040204" pitchFamily="50" charset="-128"/>
                <a:cs typeface="Times New Roman" panose="02020603050405020304" pitchFamily="18" charset="0"/>
              </a:rPr>
              <a:t>参考</a:t>
            </a:r>
            <a:r>
              <a:rPr lang="ja-JP" altLang="ja-JP" sz="1800" kern="100" dirty="0">
                <a:effectLst/>
                <a:latin typeface="メイリオ" panose="020B0604030504040204" pitchFamily="50" charset="-128"/>
                <a:ea typeface="メイリオ" panose="020B0604030504040204" pitchFamily="50" charset="-128"/>
                <a:cs typeface="Times New Roman" panose="02020603050405020304" pitchFamily="18" charset="0"/>
              </a:rPr>
              <a:t>資料</a:t>
            </a:r>
            <a:r>
              <a:rPr lang="en-US" altLang="ja-JP" sz="1800" kern="100" dirty="0">
                <a:effectLst/>
                <a:latin typeface="メイリオ" panose="020B0604030504040204" pitchFamily="50" charset="-128"/>
                <a:ea typeface="メイリオ" panose="020B0604030504040204" pitchFamily="50" charset="-128"/>
                <a:cs typeface="Times New Roman" panose="02020603050405020304" pitchFamily="18" charset="0"/>
              </a:rPr>
              <a:t>2</a:t>
            </a:r>
            <a:endParaRPr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3047889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0" y="1"/>
            <a:ext cx="9144000" cy="432000"/>
          </a:xfrm>
          <a:prstGeom prst="rect">
            <a:avLst/>
          </a:prstGeom>
          <a:solidFill>
            <a:schemeClr val="bg1">
              <a:lumMod val="65000"/>
            </a:schemeClr>
          </a:solidFill>
          <a:ln>
            <a:noFill/>
          </a:ln>
          <a:effec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年齢階級別転出入の状況（令和５年）</a:t>
            </a:r>
          </a:p>
        </p:txBody>
      </p:sp>
      <p:sp>
        <p:nvSpPr>
          <p:cNvPr id="16" name="テキスト ボックス 9">
            <a:extLst>
              <a:ext uri="{FF2B5EF4-FFF2-40B4-BE49-F238E27FC236}">
                <a16:creationId xmlns:a16="http://schemas.microsoft.com/office/drawing/2014/main" id="{4784515B-CD03-4112-A94C-1336DEBB7AC5}"/>
              </a:ext>
            </a:extLst>
          </p:cNvPr>
          <p:cNvSpPr txBox="1"/>
          <p:nvPr/>
        </p:nvSpPr>
        <p:spPr>
          <a:xfrm>
            <a:off x="179512" y="538324"/>
            <a:ext cx="8639052" cy="792000"/>
          </a:xfrm>
          <a:prstGeom prst="rect">
            <a:avLst/>
          </a:prstGeom>
          <a:noFill/>
          <a:ln>
            <a:solidFill>
              <a:sysClr val="windowText" lastClr="000000"/>
            </a:solidFill>
          </a:ln>
        </p:spPr>
        <p:style>
          <a:lnRef idx="0">
            <a:scrgbClr r="0" g="0" b="0"/>
          </a:lnRef>
          <a:fillRef idx="0">
            <a:scrgbClr r="0" g="0" b="0"/>
          </a:fillRef>
          <a:effectRef idx="0">
            <a:scrgbClr r="0" g="0" b="0"/>
          </a:effectRef>
          <a:fontRef idx="minor">
            <a:schemeClr val="tx1"/>
          </a:fontRef>
        </p:style>
        <p:txBody>
          <a:bodyPr wrap="square" tIns="108000"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normalizeH="0" noProof="0" dirty="0">
                <a:ln>
                  <a:noFill/>
                </a:ln>
                <a:effectLst/>
                <a:uLnTx/>
                <a:uFillTx/>
                <a:latin typeface="メイリオ" panose="020B0604030504040204" pitchFamily="50" charset="-128"/>
                <a:ea typeface="メイリオ" panose="020B0604030504040204" pitchFamily="50" charset="-128"/>
              </a:rPr>
              <a:t>○ 令和５年の大阪府は</a:t>
            </a:r>
            <a:r>
              <a:rPr kumimoji="1" lang="en-US" altLang="ja-JP" sz="1400" b="0" i="0" u="none" strike="noStrike" kern="1200" cap="none" normalizeH="0" noProof="0" dirty="0">
                <a:ln>
                  <a:noFill/>
                </a:ln>
                <a:effectLst/>
                <a:uLnTx/>
                <a:uFillTx/>
                <a:latin typeface="メイリオ" panose="020B0604030504040204" pitchFamily="50" charset="-128"/>
                <a:ea typeface="メイリオ" panose="020B0604030504040204" pitchFamily="50" charset="-128"/>
              </a:rPr>
              <a:t>10,792</a:t>
            </a:r>
            <a:r>
              <a:rPr kumimoji="1" lang="ja-JP" altLang="en-US" sz="1400" b="0" i="0" u="none" strike="noStrike" kern="1200" cap="none" normalizeH="0" noProof="0" dirty="0">
                <a:ln>
                  <a:noFill/>
                </a:ln>
                <a:effectLst/>
                <a:uLnTx/>
                <a:uFillTx/>
                <a:latin typeface="メイリオ" panose="020B0604030504040204" pitchFamily="50" charset="-128"/>
                <a:ea typeface="メイリオ" panose="020B0604030504040204" pitchFamily="50" charset="-128"/>
              </a:rPr>
              <a:t>人の転入超過であり、転入超過数は昨年に比べて</a:t>
            </a:r>
            <a:r>
              <a:rPr kumimoji="1" lang="en-US" altLang="ja-JP" sz="1400" b="0" i="0" u="none" strike="noStrike" kern="1200" cap="none" normalizeH="0" noProof="0" dirty="0">
                <a:ln>
                  <a:noFill/>
                </a:ln>
                <a:effectLst/>
                <a:uLnTx/>
                <a:uFillTx/>
                <a:latin typeface="メイリオ" panose="020B0604030504040204" pitchFamily="50" charset="-128"/>
                <a:ea typeface="メイリオ" panose="020B0604030504040204" pitchFamily="50" charset="-128"/>
              </a:rPr>
              <a:t>4,253</a:t>
            </a:r>
            <a:r>
              <a:rPr kumimoji="1" lang="ja-JP" altLang="en-US" sz="1400" b="0" i="0" u="none" strike="noStrike" kern="1200" cap="none" normalizeH="0" noProof="0" dirty="0">
                <a:ln>
                  <a:noFill/>
                </a:ln>
                <a:effectLst/>
                <a:uLnTx/>
                <a:uFillTx/>
                <a:latin typeface="メイリオ" panose="020B0604030504040204" pitchFamily="50" charset="-128"/>
                <a:ea typeface="メイリオ" panose="020B0604030504040204" pitchFamily="50" charset="-128"/>
              </a:rPr>
              <a:t>人の増となった。</a:t>
            </a:r>
            <a:endParaRPr kumimoji="1" lang="en-US" altLang="ja-JP" sz="1400" b="0" i="0" u="none" strike="noStrike" kern="1200" cap="none" normalizeH="0" noProof="0" dirty="0">
              <a:ln>
                <a:noFill/>
              </a:ln>
              <a:effectLst/>
              <a:uLnTx/>
              <a:uFillTx/>
              <a:latin typeface="メイリオ" panose="020B0604030504040204" pitchFamily="50" charset="-128"/>
              <a:ea typeface="メイリオ" panose="020B0604030504040204" pitchFamily="50" charset="-128"/>
            </a:endParaRPr>
          </a:p>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normalizeH="0" noProof="0" dirty="0">
                <a:ln>
                  <a:noFill/>
                </a:ln>
                <a:effectLst/>
                <a:uLnTx/>
                <a:uFillTx/>
                <a:latin typeface="メイリオ" panose="020B0604030504040204" pitchFamily="50" charset="-128"/>
                <a:ea typeface="メイリオ" panose="020B0604030504040204" pitchFamily="50" charset="-128"/>
              </a:rPr>
              <a:t>○ 関東地方に対しては、</a:t>
            </a:r>
            <a:r>
              <a:rPr kumimoji="1" lang="en-US" altLang="ja-JP" sz="1400" b="0" i="0" u="none" strike="noStrike" kern="1200" cap="none" normalizeH="0" noProof="0" dirty="0">
                <a:ln>
                  <a:noFill/>
                </a:ln>
                <a:effectLst/>
                <a:uLnTx/>
                <a:uFillTx/>
                <a:latin typeface="メイリオ" panose="020B0604030504040204" pitchFamily="50" charset="-128"/>
                <a:ea typeface="メイリオ" panose="020B0604030504040204" pitchFamily="50" charset="-128"/>
              </a:rPr>
              <a:t>11,298</a:t>
            </a:r>
            <a:r>
              <a:rPr kumimoji="1" lang="ja-JP" altLang="en-US" sz="1400" b="0" i="0" u="none" strike="noStrike" kern="1200" cap="none" normalizeH="0" noProof="0" dirty="0">
                <a:ln>
                  <a:noFill/>
                </a:ln>
                <a:effectLst/>
                <a:uLnTx/>
                <a:uFillTx/>
                <a:latin typeface="メイリオ" panose="020B0604030504040204" pitchFamily="50" charset="-128"/>
                <a:ea typeface="メイリオ" panose="020B0604030504040204" pitchFamily="50" charset="-128"/>
              </a:rPr>
              <a:t>人の転出超過。（関東地方以外は全て転入超過）</a:t>
            </a:r>
            <a:endParaRPr kumimoji="1" lang="en-US" altLang="ja-JP" sz="1400" b="0" i="0" u="none" strike="noStrike" kern="1200" cap="none" normalizeH="0" noProof="0" dirty="0">
              <a:ln>
                <a:noFill/>
              </a:ln>
              <a:effectLst/>
              <a:uLnTx/>
              <a:uFillTx/>
              <a:latin typeface="メイリオ" panose="020B0604030504040204" pitchFamily="50" charset="-128"/>
              <a:ea typeface="メイリオ" panose="020B0604030504040204" pitchFamily="50" charset="-128"/>
            </a:endParaRPr>
          </a:p>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normalizeH="0" noProof="0" dirty="0">
                <a:ln>
                  <a:noFill/>
                </a:ln>
                <a:effectLst/>
                <a:uLnTx/>
                <a:uFillTx/>
                <a:latin typeface="メイリオ" panose="020B0604030504040204" pitchFamily="50" charset="-128"/>
                <a:ea typeface="メイリオ" panose="020B0604030504040204" pitchFamily="50" charset="-128"/>
              </a:rPr>
              <a:t>○ </a:t>
            </a:r>
            <a:r>
              <a:rPr kumimoji="1" lang="en-US" altLang="ja-JP" sz="1400" b="0" i="0" u="none" strike="noStrike" kern="1200" cap="none" normalizeH="0" noProof="0" dirty="0">
                <a:ln>
                  <a:noFill/>
                </a:ln>
                <a:effectLst/>
                <a:uLnTx/>
                <a:uFillTx/>
                <a:latin typeface="メイリオ" panose="020B0604030504040204" pitchFamily="50" charset="-128"/>
                <a:ea typeface="メイリオ" panose="020B0604030504040204" pitchFamily="50" charset="-128"/>
              </a:rPr>
              <a:t>15</a:t>
            </a:r>
            <a:r>
              <a:rPr kumimoji="1" lang="ja-JP" altLang="en-US" sz="1400" b="0" i="0" u="none" strike="noStrike" kern="1200" cap="none" normalizeH="0" noProof="0" dirty="0">
                <a:ln>
                  <a:noFill/>
                </a:ln>
                <a:effectLst/>
                <a:uLnTx/>
                <a:uFillTx/>
                <a:latin typeface="メイリオ" panose="020B0604030504040204" pitchFamily="50" charset="-128"/>
                <a:ea typeface="メイリオ" panose="020B0604030504040204" pitchFamily="50" charset="-128"/>
              </a:rPr>
              <a:t>～</a:t>
            </a:r>
            <a:r>
              <a:rPr kumimoji="1" lang="en-US" altLang="ja-JP" sz="1400" b="0" i="0" u="none" strike="noStrike" kern="1200" cap="none" normalizeH="0" noProof="0" dirty="0">
                <a:ln>
                  <a:noFill/>
                </a:ln>
                <a:effectLst/>
                <a:uLnTx/>
                <a:uFillTx/>
                <a:latin typeface="メイリオ" panose="020B0604030504040204" pitchFamily="50" charset="-128"/>
                <a:ea typeface="メイリオ" panose="020B0604030504040204" pitchFamily="50" charset="-128"/>
              </a:rPr>
              <a:t>29</a:t>
            </a:r>
            <a:r>
              <a:rPr kumimoji="1" lang="ja-JP" altLang="en-US" sz="1400" b="0" i="0" u="none" strike="noStrike" kern="1200" cap="none" normalizeH="0" noProof="0" dirty="0">
                <a:ln>
                  <a:noFill/>
                </a:ln>
                <a:effectLst/>
                <a:uLnTx/>
                <a:uFillTx/>
                <a:latin typeface="メイリオ" panose="020B0604030504040204" pitchFamily="50" charset="-128"/>
                <a:ea typeface="メイリオ" panose="020B0604030504040204" pitchFamily="50" charset="-128"/>
              </a:rPr>
              <a:t>歳の若い世代において多くの転入超過が見られる。</a:t>
            </a:r>
            <a:endParaRPr kumimoji="1" lang="en-US" altLang="ja-JP" sz="1400" b="0" i="0" u="none" strike="noStrike" kern="1200" cap="none" normalizeH="0" noProof="0" dirty="0">
              <a:ln>
                <a:noFill/>
              </a:ln>
              <a:effectLst/>
              <a:uLnTx/>
              <a:uFillTx/>
              <a:latin typeface="メイリオ" panose="020B0604030504040204" pitchFamily="50" charset="-128"/>
              <a:ea typeface="メイリオ" panose="020B0604030504040204" pitchFamily="50" charset="-128"/>
            </a:endParaRPr>
          </a:p>
        </p:txBody>
      </p:sp>
      <p:sp>
        <p:nvSpPr>
          <p:cNvPr id="17" name="テキスト ボックス 2">
            <a:extLst>
              <a:ext uri="{FF2B5EF4-FFF2-40B4-BE49-F238E27FC236}">
                <a16:creationId xmlns:a16="http://schemas.microsoft.com/office/drawing/2014/main" id="{54168130-DA36-42E6-AF39-C4C15327C817}"/>
              </a:ext>
            </a:extLst>
          </p:cNvPr>
          <p:cNvSpPr txBox="1">
            <a:spLocks noChangeArrowheads="1"/>
          </p:cNvSpPr>
          <p:nvPr/>
        </p:nvSpPr>
        <p:spPr bwMode="auto">
          <a:xfrm>
            <a:off x="178564" y="1476000"/>
            <a:ext cx="8640000" cy="184666"/>
          </a:xfrm>
          <a:prstGeom prst="rect">
            <a:avLst/>
          </a:prstGeom>
          <a:noFill/>
          <a:ln w="9525">
            <a:noFill/>
            <a:miter lim="800000"/>
            <a:headEnd/>
            <a:tailEnd/>
          </a:ln>
        </p:spPr>
        <p:txBody>
          <a:bodyPr rot="0" vert="horz" wrap="square" lIns="72000" tIns="0" rIns="72000" bIns="0" anchor="t" anchorCtr="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200" kern="100" dirty="0">
                <a:solidFill>
                  <a:prstClr val="black"/>
                </a:solidFill>
                <a:latin typeface="メイリオ" panose="020B0604030504040204" pitchFamily="50" charset="-128"/>
                <a:ea typeface="メイリオ" panose="020B0604030504040204" pitchFamily="50" charset="-128"/>
                <a:cs typeface="Times New Roman"/>
              </a:rPr>
              <a:t>大阪府における年齢階級別転出入の状況</a:t>
            </a:r>
            <a:endParaRPr kumimoji="1" lang="zh-TW" altLang="en-US" sz="120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endParaRPr>
          </a:p>
        </p:txBody>
      </p:sp>
      <p:sp>
        <p:nvSpPr>
          <p:cNvPr id="19" name="テキスト ボックス 18">
            <a:extLst>
              <a:ext uri="{FF2B5EF4-FFF2-40B4-BE49-F238E27FC236}">
                <a16:creationId xmlns:a16="http://schemas.microsoft.com/office/drawing/2014/main" id="{DD4349C0-7351-4D26-B36C-235B0E69E40E}"/>
              </a:ext>
            </a:extLst>
          </p:cNvPr>
          <p:cNvSpPr txBox="1"/>
          <p:nvPr/>
        </p:nvSpPr>
        <p:spPr>
          <a:xfrm>
            <a:off x="3995937" y="6506390"/>
            <a:ext cx="4738884" cy="253916"/>
          </a:xfrm>
          <a:prstGeom prst="rect">
            <a:avLst/>
          </a:prstGeom>
          <a:noFill/>
        </p:spPr>
        <p:txBody>
          <a:bodyPr wrap="square" rtlCol="0">
            <a:spAutoFit/>
          </a:bodyPr>
          <a:lstStyle/>
          <a:p>
            <a:pPr algn="r" fontAlgn="base">
              <a:spcBef>
                <a:spcPct val="50000"/>
              </a:spcBef>
              <a:spcAft>
                <a:spcPct val="0"/>
              </a:spcAft>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「住民基本台帳人口移動報告令和５年結果」（総務省統計局）より大阪府作成</a:t>
            </a:r>
          </a:p>
        </p:txBody>
      </p:sp>
      <p:sp>
        <p:nvSpPr>
          <p:cNvPr id="20" name="Rectangle 79">
            <a:extLst>
              <a:ext uri="{FF2B5EF4-FFF2-40B4-BE49-F238E27FC236}">
                <a16:creationId xmlns:a16="http://schemas.microsoft.com/office/drawing/2014/main" id="{0BAE0D07-C417-4934-AE1F-6E5F243435B6}"/>
              </a:ext>
            </a:extLst>
          </p:cNvPr>
          <p:cNvSpPr>
            <a:spLocks noChangeArrowheads="1"/>
          </p:cNvSpPr>
          <p:nvPr/>
        </p:nvSpPr>
        <p:spPr bwMode="auto">
          <a:xfrm>
            <a:off x="8712000" y="6588000"/>
            <a:ext cx="360000"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lgn="ctr" eaLnBrk="1" hangingPunct="1">
              <a:spcBef>
                <a:spcPct val="50000"/>
              </a:spcBef>
              <a:buFontTx/>
              <a:buNone/>
            </a:pPr>
            <a:fld id="{4BAD665A-AF1B-43EC-8DED-B94A1BD886CB}" type="slidenum">
              <a:rPr kumimoji="1" lang="en-US" altLang="ja-JP" sz="1100">
                <a:solidFill>
                  <a:schemeClr val="tx1"/>
                </a:solidFill>
                <a:latin typeface="メイリオ" panose="020B0604030504040204" pitchFamily="50" charset="-128"/>
                <a:ea typeface="メイリオ" panose="020B0604030504040204" pitchFamily="50" charset="-128"/>
              </a:rPr>
              <a:pPr algn="ctr" eaLnBrk="1" hangingPunct="1">
                <a:spcBef>
                  <a:spcPct val="50000"/>
                </a:spcBef>
                <a:buFontTx/>
                <a:buNone/>
              </a:pPr>
              <a:t>10</a:t>
            </a:fld>
            <a:endParaRPr kumimoji="1" lang="en-US" altLang="ja-JP" sz="1100" dirty="0">
              <a:solidFill>
                <a:schemeClr val="tx1"/>
              </a:solidFill>
              <a:latin typeface="メイリオ" panose="020B0604030504040204" pitchFamily="50" charset="-128"/>
              <a:ea typeface="メイリオ" panose="020B0604030504040204" pitchFamily="50" charset="-128"/>
            </a:endParaRPr>
          </a:p>
        </p:txBody>
      </p:sp>
      <p:grpSp>
        <p:nvGrpSpPr>
          <p:cNvPr id="10" name="グループ化 9">
            <a:extLst>
              <a:ext uri="{FF2B5EF4-FFF2-40B4-BE49-F238E27FC236}">
                <a16:creationId xmlns:a16="http://schemas.microsoft.com/office/drawing/2014/main" id="{CF4BDAC8-138D-4F4A-9488-452825EF99B1}"/>
              </a:ext>
            </a:extLst>
          </p:cNvPr>
          <p:cNvGrpSpPr/>
          <p:nvPr/>
        </p:nvGrpSpPr>
        <p:grpSpPr>
          <a:xfrm>
            <a:off x="407024" y="1806342"/>
            <a:ext cx="8329952" cy="4513334"/>
            <a:chOff x="0" y="0"/>
            <a:chExt cx="7974779" cy="4291853"/>
          </a:xfrm>
        </p:grpSpPr>
        <p:graphicFrame>
          <p:nvGraphicFramePr>
            <p:cNvPr id="11" name="グラフ 10">
              <a:extLst>
                <a:ext uri="{FF2B5EF4-FFF2-40B4-BE49-F238E27FC236}">
                  <a16:creationId xmlns:a16="http://schemas.microsoft.com/office/drawing/2014/main" id="{8F845D95-9216-4D63-BD90-D2D07CFA5268}"/>
                </a:ext>
              </a:extLst>
            </p:cNvPr>
            <p:cNvGraphicFramePr/>
            <p:nvPr>
              <p:extLst>
                <p:ext uri="{D42A27DB-BD31-4B8C-83A1-F6EECF244321}">
                  <p14:modId xmlns:p14="http://schemas.microsoft.com/office/powerpoint/2010/main" val="2312171809"/>
                </p:ext>
              </p:extLst>
            </p:nvPr>
          </p:nvGraphicFramePr>
          <p:xfrm>
            <a:off x="0" y="0"/>
            <a:ext cx="7974779" cy="4291853"/>
          </p:xfrm>
          <a:graphic>
            <a:graphicData uri="http://schemas.openxmlformats.org/drawingml/2006/chart">
              <c:chart xmlns:c="http://schemas.openxmlformats.org/drawingml/2006/chart" xmlns:r="http://schemas.openxmlformats.org/officeDocument/2006/relationships" r:id="rId2"/>
            </a:graphicData>
          </a:graphic>
        </p:graphicFrame>
        <p:cxnSp>
          <p:nvCxnSpPr>
            <p:cNvPr id="12" name="直線コネクタ 11">
              <a:extLst>
                <a:ext uri="{FF2B5EF4-FFF2-40B4-BE49-F238E27FC236}">
                  <a16:creationId xmlns:a16="http://schemas.microsoft.com/office/drawing/2014/main" id="{E0703F38-0EF2-4240-8676-28B595010CDD}"/>
                </a:ext>
              </a:extLst>
            </p:cNvPr>
            <p:cNvCxnSpPr/>
            <p:nvPr/>
          </p:nvCxnSpPr>
          <p:spPr>
            <a:xfrm flipH="1">
              <a:off x="494936" y="2915682"/>
              <a:ext cx="6996401" cy="0"/>
            </a:xfrm>
            <a:prstGeom prst="line">
              <a:avLst/>
            </a:prstGeom>
            <a:ln w="6350"/>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6179457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248" y="2852936"/>
            <a:ext cx="9144000" cy="792088"/>
          </a:xfrm>
          <a:prstGeom prst="rect">
            <a:avLst/>
          </a:prstGeom>
          <a:solidFill>
            <a:schemeClr val="bg1">
              <a:lumMod val="65000"/>
            </a:schemeClr>
          </a:solidFill>
          <a:ln>
            <a:noFill/>
          </a:ln>
          <a:effec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ctr" eaLnBrk="1" hangingPunct="1"/>
            <a:r>
              <a:rPr lang="ja-JP" altLang="en-US" sz="2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２．世帯の動向</a:t>
            </a:r>
          </a:p>
        </p:txBody>
      </p:sp>
    </p:spTree>
    <p:extLst>
      <p:ext uri="{BB962C8B-B14F-4D97-AF65-F5344CB8AC3E}">
        <p14:creationId xmlns:p14="http://schemas.microsoft.com/office/powerpoint/2010/main" val="14217189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グラフ 18">
            <a:extLst>
              <a:ext uri="{FF2B5EF4-FFF2-40B4-BE49-F238E27FC236}">
                <a16:creationId xmlns:a16="http://schemas.microsoft.com/office/drawing/2014/main" id="{F8C8A02A-86B7-4D30-A9C0-AB0AA0EC255D}"/>
              </a:ext>
            </a:extLst>
          </p:cNvPr>
          <p:cNvGraphicFramePr>
            <a:graphicFrameLocks/>
          </p:cNvGraphicFramePr>
          <p:nvPr>
            <p:extLst>
              <p:ext uri="{D42A27DB-BD31-4B8C-83A1-F6EECF244321}">
                <p14:modId xmlns:p14="http://schemas.microsoft.com/office/powerpoint/2010/main" val="501749482"/>
              </p:ext>
            </p:extLst>
          </p:nvPr>
        </p:nvGraphicFramePr>
        <p:xfrm>
          <a:off x="178564" y="1634276"/>
          <a:ext cx="8640000" cy="4814907"/>
        </p:xfrm>
        <a:graphic>
          <a:graphicData uri="http://schemas.openxmlformats.org/drawingml/2006/chart">
            <c:chart xmlns:c="http://schemas.openxmlformats.org/drawingml/2006/chart" xmlns:r="http://schemas.openxmlformats.org/officeDocument/2006/relationships" r:id="rId3"/>
          </a:graphicData>
        </a:graphic>
      </p:graphicFrame>
      <p:sp>
        <p:nvSpPr>
          <p:cNvPr id="11267" name="Rectangle 20"/>
          <p:cNvSpPr>
            <a:spLocks noChangeArrowheads="1"/>
          </p:cNvSpPr>
          <p:nvPr/>
        </p:nvSpPr>
        <p:spPr bwMode="auto">
          <a:xfrm>
            <a:off x="0" y="0"/>
            <a:ext cx="9144000" cy="432000"/>
          </a:xfrm>
          <a:prstGeom prst="rect">
            <a:avLst/>
          </a:prstGeom>
          <a:solidFill>
            <a:schemeClr val="bg1">
              <a:lumMod val="65000"/>
            </a:schemeClr>
          </a:solidFill>
          <a:ln>
            <a:noFill/>
          </a:ln>
        </p:spPr>
        <p:txBody>
          <a:bodyPr wrap="none" anchor="ct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spcBef>
                <a:spcPct val="0"/>
              </a:spcBef>
              <a:buFontTx/>
              <a:buNone/>
            </a:pP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家族類型別普通世帯数</a:t>
            </a:r>
          </a:p>
        </p:txBody>
      </p:sp>
      <p:sp>
        <p:nvSpPr>
          <p:cNvPr id="4" name="テキスト ボックス 3"/>
          <p:cNvSpPr txBox="1"/>
          <p:nvPr/>
        </p:nvSpPr>
        <p:spPr>
          <a:xfrm>
            <a:off x="180000" y="539999"/>
            <a:ext cx="8640000" cy="648000"/>
          </a:xfrm>
          <a:prstGeom prst="rect">
            <a:avLst/>
          </a:prstGeom>
          <a:noFill/>
          <a:ln>
            <a:solidFill>
              <a:schemeClr val="tx1"/>
            </a:solidFill>
          </a:ln>
        </p:spPr>
        <p:txBody>
          <a:bodyPr wrap="square" tIns="108000" rtlCol="0">
            <a:noAutofit/>
          </a:bodyPr>
          <a:lstStyle/>
          <a:p>
            <a:r>
              <a:rPr kumimoji="1" lang="ja-JP" altLang="en-US" sz="1400" dirty="0">
                <a:latin typeface="メイリオ" panose="020B0604030504040204" pitchFamily="50" charset="-128"/>
                <a:ea typeface="メイリオ" panose="020B0604030504040204" pitchFamily="50" charset="-128"/>
                <a:cs typeface="Meiryo UI" panose="020B0604030504040204" pitchFamily="50" charset="-128"/>
              </a:rPr>
              <a:t>○ 一般世帯総数は、一貫して増加している。</a:t>
            </a:r>
            <a:endParaRPr kumimoji="1" lang="en-US" altLang="ja-JP" sz="1400" dirty="0">
              <a:latin typeface="メイリオ" panose="020B0604030504040204" pitchFamily="50" charset="-128"/>
              <a:ea typeface="メイリオ" panose="020B0604030504040204" pitchFamily="50" charset="-128"/>
              <a:cs typeface="Meiryo UI" panose="020B0604030504040204" pitchFamily="50" charset="-128"/>
            </a:endParaRPr>
          </a:p>
          <a:p>
            <a:r>
              <a:rPr lang="ja-JP" altLang="en-US" sz="1400" dirty="0">
                <a:latin typeface="メイリオ" panose="020B0604030504040204" pitchFamily="50" charset="-128"/>
                <a:ea typeface="メイリオ" panose="020B0604030504040204" pitchFamily="50" charset="-128"/>
                <a:cs typeface="Meiryo UI" panose="020B0604030504040204" pitchFamily="50" charset="-128"/>
              </a:rPr>
              <a:t>○ 家族類型別に見ると、「夫婦のみ」「ひとり親と子供」「単独世帯」が増加している。</a:t>
            </a:r>
            <a:endParaRPr lang="en-US" altLang="ja-JP" sz="1400" dirty="0">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29" name="テキスト ボックス 28">
            <a:extLst>
              <a:ext uri="{FF2B5EF4-FFF2-40B4-BE49-F238E27FC236}">
                <a16:creationId xmlns:a16="http://schemas.microsoft.com/office/drawing/2014/main" id="{428F6A24-C0FA-42DB-8934-A158BAE4811F}"/>
              </a:ext>
            </a:extLst>
          </p:cNvPr>
          <p:cNvSpPr txBox="1"/>
          <p:nvPr/>
        </p:nvSpPr>
        <p:spPr>
          <a:xfrm>
            <a:off x="3995937" y="6506390"/>
            <a:ext cx="4738884" cy="253916"/>
          </a:xfrm>
          <a:prstGeom prst="rect">
            <a:avLst/>
          </a:prstGeom>
          <a:noFill/>
        </p:spPr>
        <p:txBody>
          <a:bodyPr wrap="square" rtlCol="0">
            <a:spAutoFit/>
          </a:bodyPr>
          <a:lstStyle/>
          <a:p>
            <a:pPr algn="r" fontAlgn="base">
              <a:spcBef>
                <a:spcPct val="50000"/>
              </a:spcBef>
              <a:spcAft>
                <a:spcPct val="0"/>
              </a:spcAft>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「国勢調査」（総務省統計局）より大阪府作成</a:t>
            </a:r>
          </a:p>
        </p:txBody>
      </p:sp>
      <p:sp>
        <p:nvSpPr>
          <p:cNvPr id="30" name="Rectangle 79">
            <a:extLst>
              <a:ext uri="{FF2B5EF4-FFF2-40B4-BE49-F238E27FC236}">
                <a16:creationId xmlns:a16="http://schemas.microsoft.com/office/drawing/2014/main" id="{DA04B0B2-35D0-4F31-9330-74AE57772696}"/>
              </a:ext>
            </a:extLst>
          </p:cNvPr>
          <p:cNvSpPr>
            <a:spLocks noChangeArrowheads="1"/>
          </p:cNvSpPr>
          <p:nvPr/>
        </p:nvSpPr>
        <p:spPr bwMode="auto">
          <a:xfrm>
            <a:off x="8712000" y="6588000"/>
            <a:ext cx="360000"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lgn="ctr" eaLnBrk="1" hangingPunct="1">
              <a:spcBef>
                <a:spcPct val="50000"/>
              </a:spcBef>
              <a:buFontTx/>
              <a:buNone/>
            </a:pPr>
            <a:fld id="{4BAD665A-AF1B-43EC-8DED-B94A1BD886CB}" type="slidenum">
              <a:rPr kumimoji="1" lang="en-US" altLang="ja-JP" sz="1100">
                <a:solidFill>
                  <a:schemeClr val="tx1"/>
                </a:solidFill>
                <a:latin typeface="メイリオ" panose="020B0604030504040204" pitchFamily="50" charset="-128"/>
                <a:ea typeface="メイリオ" panose="020B0604030504040204" pitchFamily="50" charset="-128"/>
              </a:rPr>
              <a:pPr algn="ctr" eaLnBrk="1" hangingPunct="1">
                <a:spcBef>
                  <a:spcPct val="50000"/>
                </a:spcBef>
                <a:buFontTx/>
                <a:buNone/>
              </a:pPr>
              <a:t>12</a:t>
            </a:fld>
            <a:endParaRPr kumimoji="1" lang="en-US" altLang="ja-JP" sz="1100" dirty="0">
              <a:solidFill>
                <a:schemeClr val="tx1"/>
              </a:solidFill>
              <a:latin typeface="メイリオ" panose="020B0604030504040204" pitchFamily="50" charset="-128"/>
              <a:ea typeface="メイリオ" panose="020B0604030504040204" pitchFamily="50" charset="-128"/>
            </a:endParaRPr>
          </a:p>
        </p:txBody>
      </p:sp>
      <p:sp>
        <p:nvSpPr>
          <p:cNvPr id="31" name="テキスト ボックス 2">
            <a:extLst>
              <a:ext uri="{FF2B5EF4-FFF2-40B4-BE49-F238E27FC236}">
                <a16:creationId xmlns:a16="http://schemas.microsoft.com/office/drawing/2014/main" id="{56C2651D-AC1E-4799-B6B7-1A956FBAB418}"/>
              </a:ext>
            </a:extLst>
          </p:cNvPr>
          <p:cNvSpPr txBox="1">
            <a:spLocks noChangeArrowheads="1"/>
          </p:cNvSpPr>
          <p:nvPr/>
        </p:nvSpPr>
        <p:spPr bwMode="auto">
          <a:xfrm>
            <a:off x="178564" y="1368000"/>
            <a:ext cx="8640000" cy="184666"/>
          </a:xfrm>
          <a:prstGeom prst="rect">
            <a:avLst/>
          </a:prstGeom>
          <a:noFill/>
          <a:ln w="9525">
            <a:noFill/>
            <a:miter lim="800000"/>
            <a:headEnd/>
            <a:tailEnd/>
          </a:ln>
        </p:spPr>
        <p:txBody>
          <a:bodyPr rot="0" vert="horz" wrap="square" lIns="72000" tIns="0" rIns="72000" bIns="0" anchor="t" anchorCtr="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200" kern="100" dirty="0">
                <a:solidFill>
                  <a:prstClr val="black"/>
                </a:solidFill>
                <a:latin typeface="メイリオ" panose="020B0604030504040204" pitchFamily="50" charset="-128"/>
                <a:ea typeface="メイリオ" panose="020B0604030504040204" pitchFamily="50" charset="-128"/>
                <a:cs typeface="Times New Roman"/>
              </a:rPr>
              <a:t>大阪府における</a:t>
            </a:r>
            <a:r>
              <a:rPr lang="zh-TW" altLang="en-US" sz="1200" kern="100" dirty="0">
                <a:solidFill>
                  <a:prstClr val="black"/>
                </a:solidFill>
                <a:latin typeface="メイリオ" panose="020B0604030504040204" pitchFamily="50" charset="-128"/>
                <a:ea typeface="メイリオ" panose="020B0604030504040204" pitchFamily="50" charset="-128"/>
                <a:cs typeface="Times New Roman"/>
              </a:rPr>
              <a:t>家族類型別普通世帯数</a:t>
            </a:r>
            <a:r>
              <a:rPr lang="ja-JP" altLang="en-US" sz="1200" kern="100" dirty="0">
                <a:solidFill>
                  <a:prstClr val="black"/>
                </a:solidFill>
                <a:latin typeface="メイリオ" panose="020B0604030504040204" pitchFamily="50" charset="-128"/>
                <a:ea typeface="メイリオ" panose="020B0604030504040204" pitchFamily="50" charset="-128"/>
                <a:cs typeface="Times New Roman"/>
              </a:rPr>
              <a:t>の状況</a:t>
            </a:r>
            <a:endParaRPr kumimoji="1" lang="zh-TW" altLang="en-US" sz="120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endParaRPr>
          </a:p>
        </p:txBody>
      </p:sp>
      <p:sp>
        <p:nvSpPr>
          <p:cNvPr id="28" name="テキスト ボックス 27"/>
          <p:cNvSpPr txBox="1"/>
          <p:nvPr/>
        </p:nvSpPr>
        <p:spPr>
          <a:xfrm>
            <a:off x="8160270" y="2653440"/>
            <a:ext cx="474489" cy="256480"/>
          </a:xfrm>
          <a:prstGeom prst="rect">
            <a:avLst/>
          </a:prstGeom>
          <a:noFill/>
        </p:spPr>
        <p:txBody>
          <a:bodyPr wrap="none" lIns="0" tIns="0" rIns="0" bIns="0" rtlCol="0">
            <a:spAutoFit/>
          </a:bodyPr>
          <a:lstStyle/>
          <a:p>
            <a:pPr algn="ctr">
              <a:lnSpc>
                <a:spcPts val="1000"/>
              </a:lnSpc>
            </a:pPr>
            <a:r>
              <a:rPr lang="en-US" altLang="ja-JP" sz="800" dirty="0">
                <a:effectLst>
                  <a:glow rad="63500">
                    <a:schemeClr val="bg1"/>
                  </a:glow>
                </a:effectLst>
                <a:latin typeface="メイリオ" panose="020B0604030504040204" pitchFamily="50" charset="-128"/>
                <a:ea typeface="メイリオ" panose="020B0604030504040204" pitchFamily="50" charset="-128"/>
              </a:rPr>
              <a:t>37,850</a:t>
            </a:r>
            <a:endParaRPr kumimoji="1" lang="en-US" altLang="ja-JP" sz="800" dirty="0">
              <a:effectLst>
                <a:glow rad="63500">
                  <a:schemeClr val="bg1"/>
                </a:glow>
              </a:effectLst>
              <a:latin typeface="メイリオ" panose="020B0604030504040204" pitchFamily="50" charset="-128"/>
              <a:ea typeface="メイリオ" panose="020B0604030504040204" pitchFamily="50" charset="-128"/>
            </a:endParaRPr>
          </a:p>
          <a:p>
            <a:pPr algn="ctr">
              <a:lnSpc>
                <a:spcPts val="1000"/>
              </a:lnSpc>
            </a:pPr>
            <a:r>
              <a:rPr lang="ja-JP" altLang="en-US" sz="800" dirty="0">
                <a:effectLst>
                  <a:glow rad="63500">
                    <a:schemeClr val="bg1"/>
                  </a:glow>
                </a:effectLst>
                <a:latin typeface="メイリオ" panose="020B0604030504040204" pitchFamily="50" charset="-128"/>
                <a:ea typeface="メイリオ" panose="020B0604030504040204" pitchFamily="50" charset="-128"/>
              </a:rPr>
              <a:t>（</a:t>
            </a:r>
            <a:r>
              <a:rPr lang="en-US" altLang="ja-JP" sz="800" dirty="0">
                <a:effectLst>
                  <a:glow rad="63500">
                    <a:schemeClr val="bg1"/>
                  </a:glow>
                </a:effectLst>
                <a:latin typeface="メイリオ" panose="020B0604030504040204" pitchFamily="50" charset="-128"/>
                <a:ea typeface="メイリオ" panose="020B0604030504040204" pitchFamily="50" charset="-128"/>
              </a:rPr>
              <a:t>0.9%</a:t>
            </a:r>
            <a:r>
              <a:rPr lang="ja-JP" altLang="en-US" sz="800" dirty="0">
                <a:effectLst>
                  <a:glow rad="63500">
                    <a:schemeClr val="bg1"/>
                  </a:glow>
                </a:effectLst>
                <a:latin typeface="メイリオ" panose="020B0604030504040204" pitchFamily="50" charset="-128"/>
                <a:ea typeface="メイリオ" panose="020B0604030504040204" pitchFamily="50" charset="-128"/>
              </a:rPr>
              <a:t>）</a:t>
            </a:r>
            <a:endParaRPr kumimoji="1" lang="ja-JP" altLang="en-US" sz="800" dirty="0">
              <a:effectLst>
                <a:glow rad="63500">
                  <a:schemeClr val="bg1"/>
                </a:glow>
              </a:effectLst>
              <a:latin typeface="メイリオ" panose="020B0604030504040204" pitchFamily="50" charset="-128"/>
              <a:ea typeface="メイリオ" panose="020B0604030504040204" pitchFamily="50" charset="-128"/>
            </a:endParaRPr>
          </a:p>
        </p:txBody>
      </p:sp>
      <p:sp>
        <p:nvSpPr>
          <p:cNvPr id="14" name="テキスト ボックス 13"/>
          <p:cNvSpPr txBox="1"/>
          <p:nvPr/>
        </p:nvSpPr>
        <p:spPr>
          <a:xfrm>
            <a:off x="7665766" y="3148632"/>
            <a:ext cx="538609" cy="256480"/>
          </a:xfrm>
          <a:prstGeom prst="rect">
            <a:avLst/>
          </a:prstGeom>
          <a:noFill/>
        </p:spPr>
        <p:txBody>
          <a:bodyPr wrap="none" lIns="0" tIns="0" rIns="0" bIns="0" rtlCol="0">
            <a:spAutoFit/>
          </a:bodyPr>
          <a:lstStyle/>
          <a:p>
            <a:pPr algn="ctr">
              <a:lnSpc>
                <a:spcPts val="1000"/>
              </a:lnSpc>
            </a:pPr>
            <a:r>
              <a:rPr kumimoji="1" lang="en-US" altLang="ja-JP" sz="800" dirty="0">
                <a:effectLst>
                  <a:glow rad="63500">
                    <a:schemeClr val="bg1"/>
                  </a:glow>
                </a:effectLst>
                <a:latin typeface="メイリオ" panose="020B0604030504040204" pitchFamily="50" charset="-128"/>
                <a:ea typeface="メイリオ" panose="020B0604030504040204" pitchFamily="50" charset="-128"/>
              </a:rPr>
              <a:t>1,727,107</a:t>
            </a:r>
          </a:p>
          <a:p>
            <a:pPr algn="ctr">
              <a:lnSpc>
                <a:spcPts val="1000"/>
              </a:lnSpc>
            </a:pPr>
            <a:r>
              <a:rPr lang="ja-JP" altLang="en-US" sz="800" dirty="0">
                <a:effectLst>
                  <a:glow rad="63500">
                    <a:schemeClr val="bg1"/>
                  </a:glow>
                </a:effectLst>
                <a:latin typeface="メイリオ" panose="020B0604030504040204" pitchFamily="50" charset="-128"/>
                <a:ea typeface="メイリオ" panose="020B0604030504040204" pitchFamily="50" charset="-128"/>
              </a:rPr>
              <a:t>（</a:t>
            </a:r>
            <a:r>
              <a:rPr lang="en-US" altLang="ja-JP" sz="800" dirty="0">
                <a:effectLst>
                  <a:glow rad="63500">
                    <a:schemeClr val="bg1"/>
                  </a:glow>
                </a:effectLst>
                <a:latin typeface="メイリオ" panose="020B0604030504040204" pitchFamily="50" charset="-128"/>
                <a:ea typeface="メイリオ" panose="020B0604030504040204" pitchFamily="50" charset="-128"/>
              </a:rPr>
              <a:t>41.8%</a:t>
            </a:r>
            <a:r>
              <a:rPr lang="ja-JP" altLang="en-US" sz="800" dirty="0">
                <a:effectLst>
                  <a:glow rad="63500">
                    <a:schemeClr val="bg1"/>
                  </a:glow>
                </a:effectLst>
                <a:latin typeface="メイリオ" panose="020B0604030504040204" pitchFamily="50" charset="-128"/>
                <a:ea typeface="メイリオ" panose="020B0604030504040204" pitchFamily="50" charset="-128"/>
              </a:rPr>
              <a:t>）</a:t>
            </a:r>
            <a:endParaRPr kumimoji="1" lang="ja-JP" altLang="en-US" sz="800" dirty="0">
              <a:effectLst>
                <a:glow rad="63500">
                  <a:schemeClr val="bg1"/>
                </a:glow>
              </a:effectLst>
              <a:latin typeface="メイリオ" panose="020B0604030504040204" pitchFamily="50" charset="-128"/>
              <a:ea typeface="メイリオ" panose="020B0604030504040204" pitchFamily="50" charset="-128"/>
            </a:endParaRPr>
          </a:p>
        </p:txBody>
      </p:sp>
      <p:sp>
        <p:nvSpPr>
          <p:cNvPr id="15" name="テキスト ボックス 14"/>
          <p:cNvSpPr txBox="1"/>
          <p:nvPr/>
        </p:nvSpPr>
        <p:spPr>
          <a:xfrm>
            <a:off x="8160270" y="3756536"/>
            <a:ext cx="474489" cy="256480"/>
          </a:xfrm>
          <a:prstGeom prst="rect">
            <a:avLst/>
          </a:prstGeom>
          <a:noFill/>
        </p:spPr>
        <p:txBody>
          <a:bodyPr wrap="none" lIns="0" tIns="0" rIns="0" bIns="0" rtlCol="0">
            <a:spAutoFit/>
          </a:bodyPr>
          <a:lstStyle/>
          <a:p>
            <a:pPr algn="ctr">
              <a:lnSpc>
                <a:spcPts val="1000"/>
              </a:lnSpc>
            </a:pPr>
            <a:r>
              <a:rPr kumimoji="1" lang="en-US" altLang="ja-JP" sz="800" dirty="0">
                <a:effectLst>
                  <a:glow rad="63500">
                    <a:schemeClr val="bg1"/>
                  </a:glow>
                </a:effectLst>
                <a:latin typeface="メイリオ" panose="020B0604030504040204" pitchFamily="50" charset="-128"/>
                <a:ea typeface="メイリオ" panose="020B0604030504040204" pitchFamily="50" charset="-128"/>
              </a:rPr>
              <a:t>157,807</a:t>
            </a:r>
          </a:p>
          <a:p>
            <a:pPr algn="ctr">
              <a:lnSpc>
                <a:spcPts val="1000"/>
              </a:lnSpc>
            </a:pPr>
            <a:r>
              <a:rPr lang="ja-JP" altLang="en-US" sz="800" dirty="0">
                <a:effectLst>
                  <a:glow rad="63500">
                    <a:schemeClr val="bg1"/>
                  </a:glow>
                </a:effectLst>
                <a:latin typeface="メイリオ" panose="020B0604030504040204" pitchFamily="50" charset="-128"/>
                <a:ea typeface="メイリオ" panose="020B0604030504040204" pitchFamily="50" charset="-128"/>
              </a:rPr>
              <a:t>（</a:t>
            </a:r>
            <a:r>
              <a:rPr lang="en-US" altLang="ja-JP" sz="800" dirty="0">
                <a:effectLst>
                  <a:glow rad="63500">
                    <a:schemeClr val="bg1"/>
                  </a:glow>
                </a:effectLst>
                <a:latin typeface="メイリオ" panose="020B0604030504040204" pitchFamily="50" charset="-128"/>
                <a:ea typeface="メイリオ" panose="020B0604030504040204" pitchFamily="50" charset="-128"/>
              </a:rPr>
              <a:t>3.8%</a:t>
            </a:r>
            <a:r>
              <a:rPr lang="ja-JP" altLang="en-US" sz="800" dirty="0">
                <a:effectLst>
                  <a:glow rad="63500">
                    <a:schemeClr val="bg1"/>
                  </a:glow>
                </a:effectLst>
                <a:latin typeface="メイリオ" panose="020B0604030504040204" pitchFamily="50" charset="-128"/>
                <a:ea typeface="メイリオ" panose="020B0604030504040204" pitchFamily="50" charset="-128"/>
              </a:rPr>
              <a:t>）</a:t>
            </a:r>
            <a:endParaRPr kumimoji="1" lang="ja-JP" altLang="en-US" sz="800" dirty="0">
              <a:effectLst>
                <a:glow rad="63500">
                  <a:schemeClr val="bg1"/>
                </a:glow>
              </a:effectLst>
              <a:latin typeface="メイリオ" panose="020B0604030504040204" pitchFamily="50" charset="-128"/>
              <a:ea typeface="メイリオ" panose="020B0604030504040204" pitchFamily="50" charset="-128"/>
            </a:endParaRPr>
          </a:p>
        </p:txBody>
      </p:sp>
      <p:sp>
        <p:nvSpPr>
          <p:cNvPr id="16" name="テキスト ボックス 15"/>
          <p:cNvSpPr txBox="1"/>
          <p:nvPr/>
        </p:nvSpPr>
        <p:spPr>
          <a:xfrm>
            <a:off x="7697826" y="4181425"/>
            <a:ext cx="474489" cy="256480"/>
          </a:xfrm>
          <a:prstGeom prst="rect">
            <a:avLst/>
          </a:prstGeom>
          <a:noFill/>
        </p:spPr>
        <p:txBody>
          <a:bodyPr wrap="none" lIns="0" tIns="0" rIns="0" bIns="0" rtlCol="0">
            <a:spAutoFit/>
          </a:bodyPr>
          <a:lstStyle/>
          <a:p>
            <a:pPr algn="ctr">
              <a:lnSpc>
                <a:spcPts val="1000"/>
              </a:lnSpc>
            </a:pPr>
            <a:r>
              <a:rPr lang="en-US" altLang="ja-JP" sz="800" dirty="0">
                <a:effectLst>
                  <a:glow rad="63500">
                    <a:schemeClr val="bg1"/>
                  </a:glow>
                </a:effectLst>
                <a:latin typeface="メイリオ" panose="020B0604030504040204" pitchFamily="50" charset="-128"/>
                <a:ea typeface="メイリオ" panose="020B0604030504040204" pitchFamily="50" charset="-128"/>
              </a:rPr>
              <a:t>398,477</a:t>
            </a:r>
            <a:endParaRPr kumimoji="1" lang="en-US" altLang="ja-JP" sz="800" dirty="0">
              <a:effectLst>
                <a:glow rad="63500">
                  <a:schemeClr val="bg1"/>
                </a:glow>
              </a:effectLst>
              <a:latin typeface="メイリオ" panose="020B0604030504040204" pitchFamily="50" charset="-128"/>
              <a:ea typeface="メイリオ" panose="020B0604030504040204" pitchFamily="50" charset="-128"/>
            </a:endParaRPr>
          </a:p>
          <a:p>
            <a:pPr algn="ctr">
              <a:lnSpc>
                <a:spcPts val="1000"/>
              </a:lnSpc>
            </a:pPr>
            <a:r>
              <a:rPr lang="ja-JP" altLang="en-US" sz="800" dirty="0">
                <a:effectLst>
                  <a:glow rad="63500">
                    <a:schemeClr val="bg1"/>
                  </a:glow>
                </a:effectLst>
                <a:latin typeface="メイリオ" panose="020B0604030504040204" pitchFamily="50" charset="-128"/>
                <a:ea typeface="メイリオ" panose="020B0604030504040204" pitchFamily="50" charset="-128"/>
              </a:rPr>
              <a:t>（</a:t>
            </a:r>
            <a:r>
              <a:rPr lang="en-US" altLang="ja-JP" sz="800" dirty="0">
                <a:effectLst>
                  <a:glow rad="63500">
                    <a:schemeClr val="bg1"/>
                  </a:glow>
                </a:effectLst>
                <a:latin typeface="メイリオ" panose="020B0604030504040204" pitchFamily="50" charset="-128"/>
                <a:ea typeface="メイリオ" panose="020B0604030504040204" pitchFamily="50" charset="-128"/>
              </a:rPr>
              <a:t>9.7%</a:t>
            </a:r>
            <a:r>
              <a:rPr lang="ja-JP" altLang="en-US" sz="800" dirty="0">
                <a:effectLst>
                  <a:glow rad="63500">
                    <a:schemeClr val="bg1"/>
                  </a:glow>
                </a:effectLst>
                <a:latin typeface="メイリオ" panose="020B0604030504040204" pitchFamily="50" charset="-128"/>
                <a:ea typeface="メイリオ" panose="020B0604030504040204" pitchFamily="50" charset="-128"/>
              </a:rPr>
              <a:t>）</a:t>
            </a:r>
            <a:endParaRPr kumimoji="1" lang="ja-JP" altLang="en-US" sz="800" dirty="0">
              <a:effectLst>
                <a:glow rad="63500">
                  <a:schemeClr val="bg1"/>
                </a:glow>
              </a:effectLst>
              <a:latin typeface="メイリオ" panose="020B0604030504040204" pitchFamily="50" charset="-128"/>
              <a:ea typeface="メイリオ" panose="020B0604030504040204" pitchFamily="50" charset="-128"/>
            </a:endParaRPr>
          </a:p>
        </p:txBody>
      </p:sp>
      <p:sp>
        <p:nvSpPr>
          <p:cNvPr id="17" name="テキスト ボックス 16"/>
          <p:cNvSpPr txBox="1"/>
          <p:nvPr/>
        </p:nvSpPr>
        <p:spPr>
          <a:xfrm>
            <a:off x="7665766" y="4811538"/>
            <a:ext cx="538609" cy="256480"/>
          </a:xfrm>
          <a:prstGeom prst="rect">
            <a:avLst/>
          </a:prstGeom>
          <a:noFill/>
        </p:spPr>
        <p:txBody>
          <a:bodyPr wrap="none" lIns="0" tIns="0" rIns="0" bIns="0" rtlCol="0">
            <a:spAutoFit/>
          </a:bodyPr>
          <a:lstStyle/>
          <a:p>
            <a:pPr algn="ctr">
              <a:lnSpc>
                <a:spcPts val="1000"/>
              </a:lnSpc>
            </a:pPr>
            <a:r>
              <a:rPr lang="en-US" altLang="ja-JP" sz="800" dirty="0">
                <a:effectLst>
                  <a:glow rad="63500">
                    <a:schemeClr val="bg1"/>
                  </a:glow>
                </a:effectLst>
                <a:latin typeface="メイリオ" panose="020B0604030504040204" pitchFamily="50" charset="-128"/>
                <a:ea typeface="メイリオ" panose="020B0604030504040204" pitchFamily="50" charset="-128"/>
              </a:rPr>
              <a:t>1,020,391</a:t>
            </a:r>
            <a:endParaRPr kumimoji="1" lang="en-US" altLang="ja-JP" sz="800" dirty="0">
              <a:effectLst>
                <a:glow rad="63500">
                  <a:schemeClr val="bg1"/>
                </a:glow>
              </a:effectLst>
              <a:latin typeface="メイリオ" panose="020B0604030504040204" pitchFamily="50" charset="-128"/>
              <a:ea typeface="メイリオ" panose="020B0604030504040204" pitchFamily="50" charset="-128"/>
            </a:endParaRPr>
          </a:p>
          <a:p>
            <a:pPr algn="ctr">
              <a:lnSpc>
                <a:spcPts val="1000"/>
              </a:lnSpc>
            </a:pPr>
            <a:r>
              <a:rPr lang="ja-JP" altLang="en-US" sz="800" dirty="0">
                <a:effectLst>
                  <a:glow rad="63500">
                    <a:schemeClr val="bg1"/>
                  </a:glow>
                </a:effectLst>
                <a:latin typeface="メイリオ" panose="020B0604030504040204" pitchFamily="50" charset="-128"/>
                <a:ea typeface="メイリオ" panose="020B0604030504040204" pitchFamily="50" charset="-128"/>
              </a:rPr>
              <a:t>（</a:t>
            </a:r>
            <a:r>
              <a:rPr lang="en-US" altLang="ja-JP" sz="800" dirty="0">
                <a:effectLst>
                  <a:glow rad="63500">
                    <a:schemeClr val="bg1"/>
                  </a:glow>
                </a:effectLst>
                <a:latin typeface="メイリオ" panose="020B0604030504040204" pitchFamily="50" charset="-128"/>
                <a:ea typeface="メイリオ" panose="020B0604030504040204" pitchFamily="50" charset="-128"/>
              </a:rPr>
              <a:t>24.7%</a:t>
            </a:r>
            <a:r>
              <a:rPr lang="ja-JP" altLang="en-US" sz="800" dirty="0">
                <a:effectLst>
                  <a:glow rad="63500">
                    <a:schemeClr val="bg1"/>
                  </a:glow>
                </a:effectLst>
                <a:latin typeface="メイリオ" panose="020B0604030504040204" pitchFamily="50" charset="-128"/>
                <a:ea typeface="メイリオ" panose="020B0604030504040204" pitchFamily="50" charset="-128"/>
              </a:rPr>
              <a:t>）</a:t>
            </a:r>
            <a:endParaRPr kumimoji="1" lang="ja-JP" altLang="en-US" sz="800" dirty="0">
              <a:effectLst>
                <a:glow rad="63500">
                  <a:schemeClr val="bg1"/>
                </a:glow>
              </a:effectLst>
              <a:latin typeface="メイリオ" panose="020B0604030504040204" pitchFamily="50" charset="-128"/>
              <a:ea typeface="メイリオ" panose="020B0604030504040204" pitchFamily="50" charset="-128"/>
            </a:endParaRPr>
          </a:p>
        </p:txBody>
      </p:sp>
      <p:sp>
        <p:nvSpPr>
          <p:cNvPr id="18" name="テキスト ボックス 17"/>
          <p:cNvSpPr txBox="1"/>
          <p:nvPr/>
        </p:nvSpPr>
        <p:spPr>
          <a:xfrm>
            <a:off x="7665766" y="5607779"/>
            <a:ext cx="538609" cy="256480"/>
          </a:xfrm>
          <a:prstGeom prst="rect">
            <a:avLst/>
          </a:prstGeom>
          <a:noFill/>
        </p:spPr>
        <p:txBody>
          <a:bodyPr wrap="none" lIns="0" tIns="0" rIns="0" bIns="0" rtlCol="0">
            <a:spAutoFit/>
          </a:bodyPr>
          <a:lstStyle/>
          <a:p>
            <a:pPr algn="ctr">
              <a:lnSpc>
                <a:spcPts val="1000"/>
              </a:lnSpc>
            </a:pPr>
            <a:r>
              <a:rPr lang="en-US" altLang="ja-JP" sz="800" dirty="0">
                <a:effectLst>
                  <a:glow rad="63500">
                    <a:schemeClr val="bg1"/>
                  </a:glow>
                </a:effectLst>
                <a:latin typeface="メイリオ" panose="020B0604030504040204" pitchFamily="50" charset="-128"/>
                <a:ea typeface="メイリオ" panose="020B0604030504040204" pitchFamily="50" charset="-128"/>
              </a:rPr>
              <a:t>774,121</a:t>
            </a:r>
            <a:endParaRPr kumimoji="1" lang="en-US" altLang="ja-JP" sz="800" dirty="0">
              <a:effectLst>
                <a:glow rad="63500">
                  <a:schemeClr val="bg1"/>
                </a:glow>
              </a:effectLst>
              <a:latin typeface="メイリオ" panose="020B0604030504040204" pitchFamily="50" charset="-128"/>
              <a:ea typeface="メイリオ" panose="020B0604030504040204" pitchFamily="50" charset="-128"/>
            </a:endParaRPr>
          </a:p>
          <a:p>
            <a:pPr algn="ctr">
              <a:lnSpc>
                <a:spcPts val="1000"/>
              </a:lnSpc>
            </a:pPr>
            <a:r>
              <a:rPr lang="ja-JP" altLang="en-US" sz="800" dirty="0">
                <a:effectLst>
                  <a:glow rad="63500">
                    <a:schemeClr val="bg1"/>
                  </a:glow>
                </a:effectLst>
                <a:latin typeface="メイリオ" panose="020B0604030504040204" pitchFamily="50" charset="-128"/>
                <a:ea typeface="メイリオ" panose="020B0604030504040204" pitchFamily="50" charset="-128"/>
              </a:rPr>
              <a:t>（</a:t>
            </a:r>
            <a:r>
              <a:rPr lang="en-US" altLang="ja-JP" sz="800" dirty="0">
                <a:effectLst>
                  <a:glow rad="63500">
                    <a:schemeClr val="bg1"/>
                  </a:glow>
                </a:effectLst>
                <a:latin typeface="メイリオ" panose="020B0604030504040204" pitchFamily="50" charset="-128"/>
                <a:ea typeface="メイリオ" panose="020B0604030504040204" pitchFamily="50" charset="-128"/>
              </a:rPr>
              <a:t>18.8%</a:t>
            </a:r>
            <a:r>
              <a:rPr lang="ja-JP" altLang="en-US" sz="800" dirty="0">
                <a:effectLst>
                  <a:glow rad="63500">
                    <a:schemeClr val="bg1"/>
                  </a:glow>
                </a:effectLst>
                <a:latin typeface="メイリオ" panose="020B0604030504040204" pitchFamily="50" charset="-128"/>
                <a:ea typeface="メイリオ" panose="020B0604030504040204" pitchFamily="50" charset="-128"/>
              </a:rPr>
              <a:t>）</a:t>
            </a:r>
            <a:endParaRPr kumimoji="1" lang="ja-JP" altLang="en-US" sz="800" dirty="0">
              <a:effectLst>
                <a:glow rad="63500">
                  <a:schemeClr val="bg1"/>
                </a:glow>
              </a:effectLst>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97872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グループ化 42">
            <a:extLst>
              <a:ext uri="{FF2B5EF4-FFF2-40B4-BE49-F238E27FC236}">
                <a16:creationId xmlns:a16="http://schemas.microsoft.com/office/drawing/2014/main" id="{08206A81-BF8F-40A9-A0FC-91E7EDA3127D}"/>
              </a:ext>
            </a:extLst>
          </p:cNvPr>
          <p:cNvGrpSpPr/>
          <p:nvPr/>
        </p:nvGrpSpPr>
        <p:grpSpPr>
          <a:xfrm>
            <a:off x="180000" y="1627513"/>
            <a:ext cx="8657173" cy="4888487"/>
            <a:chOff x="0" y="0"/>
            <a:chExt cx="7530013" cy="3673919"/>
          </a:xfrm>
        </p:grpSpPr>
        <p:graphicFrame>
          <p:nvGraphicFramePr>
            <p:cNvPr id="44" name="グラフ 43">
              <a:extLst>
                <a:ext uri="{FF2B5EF4-FFF2-40B4-BE49-F238E27FC236}">
                  <a16:creationId xmlns:a16="http://schemas.microsoft.com/office/drawing/2014/main" id="{5FD34CF7-F26F-4252-9590-8860D4CD4B87}"/>
                </a:ext>
              </a:extLst>
            </p:cNvPr>
            <p:cNvGraphicFramePr/>
            <p:nvPr>
              <p:extLst>
                <p:ext uri="{D42A27DB-BD31-4B8C-83A1-F6EECF244321}">
                  <p14:modId xmlns:p14="http://schemas.microsoft.com/office/powerpoint/2010/main" val="282171674"/>
                </p:ext>
              </p:extLst>
            </p:nvPr>
          </p:nvGraphicFramePr>
          <p:xfrm>
            <a:off x="0" y="0"/>
            <a:ext cx="7481851" cy="3673919"/>
          </p:xfrm>
          <a:graphic>
            <a:graphicData uri="http://schemas.openxmlformats.org/drawingml/2006/chart">
              <c:chart xmlns:c="http://schemas.openxmlformats.org/drawingml/2006/chart" xmlns:r="http://schemas.openxmlformats.org/officeDocument/2006/relationships" r:id="rId3"/>
            </a:graphicData>
          </a:graphic>
        </p:graphicFrame>
        <p:sp>
          <p:nvSpPr>
            <p:cNvPr id="45" name="テキスト ボックス 29">
              <a:extLst>
                <a:ext uri="{FF2B5EF4-FFF2-40B4-BE49-F238E27FC236}">
                  <a16:creationId xmlns:a16="http://schemas.microsoft.com/office/drawing/2014/main" id="{9EF2BDA0-B251-4870-909B-6CF699168195}"/>
                </a:ext>
              </a:extLst>
            </p:cNvPr>
            <p:cNvSpPr txBox="1"/>
            <p:nvPr/>
          </p:nvSpPr>
          <p:spPr>
            <a:xfrm>
              <a:off x="7029008" y="114243"/>
              <a:ext cx="501005" cy="13880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800" dirty="0">
                  <a:latin typeface="メイリオ" panose="020B0604030504040204" pitchFamily="50" charset="-128"/>
                  <a:ea typeface="メイリオ" panose="020B0604030504040204" pitchFamily="50" charset="-128"/>
                </a:rPr>
                <a:t>（人</a:t>
              </a:r>
              <a:r>
                <a:rPr lang="en-US" altLang="ja-JP" sz="800" dirty="0">
                  <a:latin typeface="メイリオ" panose="020B0604030504040204" pitchFamily="50" charset="-128"/>
                  <a:ea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rPr>
                <a:t>世帯）</a:t>
              </a:r>
              <a:r>
                <a:rPr lang="en-US" altLang="ja-JP" sz="800" b="0" u="none" strike="noStrike" dirty="0">
                  <a:solidFill>
                    <a:schemeClr val="dk1"/>
                  </a:solidFill>
                  <a:effectLst/>
                  <a:latin typeface="メイリオ" panose="020B0604030504040204" pitchFamily="50" charset="-128"/>
                  <a:ea typeface="メイリオ" panose="020B0604030504040204" pitchFamily="50" charset="-128"/>
                </a:rPr>
                <a:t> </a:t>
              </a:r>
              <a:endParaRPr kumimoji="1" lang="ja-JP" altLang="en-US" sz="800" dirty="0">
                <a:latin typeface="メイリオ" panose="020B0604030504040204" pitchFamily="50" charset="-128"/>
                <a:ea typeface="メイリオ" panose="020B0604030504040204" pitchFamily="50" charset="-128"/>
              </a:endParaRPr>
            </a:p>
          </p:txBody>
        </p:sp>
      </p:grpSp>
      <p:sp>
        <p:nvSpPr>
          <p:cNvPr id="11267" name="Rectangle 20"/>
          <p:cNvSpPr>
            <a:spLocks noChangeArrowheads="1"/>
          </p:cNvSpPr>
          <p:nvPr/>
        </p:nvSpPr>
        <p:spPr bwMode="auto">
          <a:xfrm>
            <a:off x="0" y="0"/>
            <a:ext cx="9144000" cy="432000"/>
          </a:xfrm>
          <a:prstGeom prst="rect">
            <a:avLst/>
          </a:prstGeom>
          <a:solidFill>
            <a:schemeClr val="bg1">
              <a:lumMod val="65000"/>
            </a:schemeClr>
          </a:solidFill>
          <a:ln>
            <a:noFill/>
          </a:ln>
        </p:spPr>
        <p:txBody>
          <a:bodyPr wrap="none" anchor="ct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spcBef>
                <a:spcPct val="0"/>
              </a:spcBef>
              <a:buFontTx/>
              <a:buNone/>
            </a:pP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世帯人員構成の推移</a:t>
            </a:r>
          </a:p>
        </p:txBody>
      </p:sp>
      <p:sp>
        <p:nvSpPr>
          <p:cNvPr id="4" name="テキスト ボックス 3"/>
          <p:cNvSpPr txBox="1"/>
          <p:nvPr/>
        </p:nvSpPr>
        <p:spPr>
          <a:xfrm>
            <a:off x="180000" y="540000"/>
            <a:ext cx="8640000" cy="648000"/>
          </a:xfrm>
          <a:prstGeom prst="rect">
            <a:avLst/>
          </a:prstGeom>
          <a:noFill/>
          <a:ln>
            <a:solidFill>
              <a:schemeClr val="tx1"/>
            </a:solidFill>
          </a:ln>
        </p:spPr>
        <p:txBody>
          <a:bodyPr wrap="square" tIns="108000" rtlCol="0">
            <a:noAutofit/>
          </a:bodyPr>
          <a:lstStyle/>
          <a:p>
            <a:pPr marL="180000" indent="-180000"/>
            <a:r>
              <a:rPr kumimoji="1" lang="ja-JP" altLang="en-US" sz="1400" dirty="0">
                <a:latin typeface="メイリオ" panose="020B0604030504040204" pitchFamily="50" charset="-128"/>
                <a:ea typeface="メイリオ" panose="020B0604030504040204" pitchFamily="50" charset="-128"/>
                <a:cs typeface="Meiryo UI" panose="020B0604030504040204" pitchFamily="50" charset="-128"/>
              </a:rPr>
              <a:t>○ </a:t>
            </a:r>
            <a:r>
              <a:rPr kumimoji="1" lang="en-US" altLang="ja-JP" sz="1400" spc="-60" dirty="0">
                <a:latin typeface="メイリオ" panose="020B0604030504040204" pitchFamily="50" charset="-128"/>
                <a:ea typeface="メイリオ" panose="020B0604030504040204" pitchFamily="50" charset="-128"/>
                <a:cs typeface="Meiryo UI" panose="020B0604030504040204" pitchFamily="50" charset="-128"/>
              </a:rPr>
              <a:t>1</a:t>
            </a:r>
            <a:r>
              <a:rPr kumimoji="1" lang="ja-JP" altLang="en-US" sz="1400" spc="-60" dirty="0">
                <a:latin typeface="メイリオ" panose="020B0604030504040204" pitchFamily="50" charset="-128"/>
                <a:ea typeface="メイリオ" panose="020B0604030504040204" pitchFamily="50" charset="-128"/>
                <a:cs typeface="Meiryo UI" panose="020B0604030504040204" pitchFamily="50" charset="-128"/>
              </a:rPr>
              <a:t>人世帯、</a:t>
            </a:r>
            <a:r>
              <a:rPr kumimoji="1" lang="en-US" altLang="ja-JP" sz="1400" spc="-60" dirty="0">
                <a:latin typeface="メイリオ" panose="020B0604030504040204" pitchFamily="50" charset="-128"/>
                <a:ea typeface="メイリオ" panose="020B0604030504040204" pitchFamily="50" charset="-128"/>
                <a:cs typeface="Meiryo UI" panose="020B0604030504040204" pitchFamily="50" charset="-128"/>
              </a:rPr>
              <a:t>2</a:t>
            </a:r>
            <a:r>
              <a:rPr kumimoji="1" lang="ja-JP" altLang="en-US" sz="1400" spc="-60" dirty="0">
                <a:latin typeface="メイリオ" panose="020B0604030504040204" pitchFamily="50" charset="-128"/>
                <a:ea typeface="メイリオ" panose="020B0604030504040204" pitchFamily="50" charset="-128"/>
                <a:cs typeface="Meiryo UI" panose="020B0604030504040204" pitchFamily="50" charset="-128"/>
              </a:rPr>
              <a:t>人世帯の割合が増加傾向にある一方、</a:t>
            </a:r>
            <a:r>
              <a:rPr lang="en-US" altLang="ja-JP" sz="1400" spc="-60" dirty="0">
                <a:latin typeface="メイリオ" panose="020B0604030504040204" pitchFamily="50" charset="-128"/>
                <a:ea typeface="メイリオ" panose="020B0604030504040204" pitchFamily="50" charset="-128"/>
                <a:cs typeface="Meiryo UI" panose="020B0604030504040204" pitchFamily="50" charset="-128"/>
              </a:rPr>
              <a:t>3</a:t>
            </a:r>
            <a:r>
              <a:rPr kumimoji="1" lang="ja-JP" altLang="en-US" sz="1400" spc="-60" dirty="0">
                <a:latin typeface="メイリオ" panose="020B0604030504040204" pitchFamily="50" charset="-128"/>
                <a:ea typeface="メイリオ" panose="020B0604030504040204" pitchFamily="50" charset="-128"/>
                <a:cs typeface="Meiryo UI" panose="020B0604030504040204" pitchFamily="50" charset="-128"/>
              </a:rPr>
              <a:t>人世帯、</a:t>
            </a:r>
            <a:r>
              <a:rPr kumimoji="1" lang="en-US" altLang="ja-JP" sz="1400" spc="-60" dirty="0">
                <a:latin typeface="メイリオ" panose="020B0604030504040204" pitchFamily="50" charset="-128"/>
                <a:ea typeface="メイリオ" panose="020B0604030504040204" pitchFamily="50" charset="-128"/>
                <a:cs typeface="Meiryo UI" panose="020B0604030504040204" pitchFamily="50" charset="-128"/>
              </a:rPr>
              <a:t>4</a:t>
            </a:r>
            <a:r>
              <a:rPr kumimoji="1" lang="ja-JP" altLang="en-US" sz="1400" spc="-60" dirty="0">
                <a:latin typeface="メイリオ" panose="020B0604030504040204" pitchFamily="50" charset="-128"/>
                <a:ea typeface="メイリオ" panose="020B0604030504040204" pitchFamily="50" charset="-128"/>
                <a:cs typeface="Meiryo UI" panose="020B0604030504040204" pitchFamily="50" charset="-128"/>
              </a:rPr>
              <a:t>人世帯、</a:t>
            </a:r>
            <a:r>
              <a:rPr kumimoji="1" lang="en-US" altLang="ja-JP" sz="1400" spc="-60" dirty="0">
                <a:latin typeface="メイリオ" panose="020B0604030504040204" pitchFamily="50" charset="-128"/>
                <a:ea typeface="メイリオ" panose="020B0604030504040204" pitchFamily="50" charset="-128"/>
                <a:cs typeface="Meiryo UI" panose="020B0604030504040204" pitchFamily="50" charset="-128"/>
              </a:rPr>
              <a:t>5</a:t>
            </a:r>
            <a:r>
              <a:rPr kumimoji="1" lang="ja-JP" altLang="en-US" sz="1400" spc="-60" dirty="0">
                <a:latin typeface="メイリオ" panose="020B0604030504040204" pitchFamily="50" charset="-128"/>
                <a:ea typeface="メイリオ" panose="020B0604030504040204" pitchFamily="50" charset="-128"/>
                <a:cs typeface="Meiryo UI" panose="020B0604030504040204" pitchFamily="50" charset="-128"/>
              </a:rPr>
              <a:t>人以上世帯の割合は減少傾向にある</a:t>
            </a:r>
            <a:endParaRPr kumimoji="1" lang="en-US" altLang="ja-JP" sz="1400" spc="-60" dirty="0">
              <a:latin typeface="メイリオ" panose="020B0604030504040204" pitchFamily="50" charset="-128"/>
              <a:ea typeface="メイリオ" panose="020B0604030504040204" pitchFamily="50" charset="-128"/>
              <a:cs typeface="Meiryo UI" panose="020B0604030504040204" pitchFamily="50" charset="-128"/>
            </a:endParaRPr>
          </a:p>
          <a:p>
            <a:pPr marL="180000" indent="-180000"/>
            <a:r>
              <a:rPr lang="ja-JP" altLang="en-US" sz="1400" dirty="0">
                <a:latin typeface="メイリオ" panose="020B0604030504040204" pitchFamily="50" charset="-128"/>
                <a:ea typeface="メイリオ" panose="020B0604030504040204" pitchFamily="50" charset="-128"/>
                <a:cs typeface="Meiryo UI" panose="020B0604030504040204" pitchFamily="50" charset="-128"/>
              </a:rPr>
              <a:t>○ 世帯当たり人員は減少傾向にある。</a:t>
            </a:r>
            <a:endParaRPr lang="en-US" altLang="ja-JP" sz="1400" dirty="0">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12" name="テキスト ボックス 9">
            <a:extLst>
              <a:ext uri="{FF2B5EF4-FFF2-40B4-BE49-F238E27FC236}">
                <a16:creationId xmlns:a16="http://schemas.microsoft.com/office/drawing/2014/main" id="{00000000-0008-0000-0100-00000A000000}"/>
              </a:ext>
            </a:extLst>
          </p:cNvPr>
          <p:cNvSpPr txBox="1"/>
          <p:nvPr/>
        </p:nvSpPr>
        <p:spPr>
          <a:xfrm>
            <a:off x="1251276" y="5205053"/>
            <a:ext cx="360000" cy="1440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altLang="ja-JP" sz="1100" b="0" i="0" u="none" strike="noStrike" dirty="0">
                <a:solidFill>
                  <a:schemeClr val="tx1"/>
                </a:solidFill>
                <a:effectLst>
                  <a:glow rad="63500">
                    <a:schemeClr val="bg1"/>
                  </a:glow>
                </a:effectLst>
                <a:latin typeface="+mn-lt"/>
                <a:ea typeface="+mn-ea"/>
                <a:cs typeface="+mn-cs"/>
              </a:rPr>
              <a:t>29.8%</a:t>
            </a:r>
            <a:r>
              <a:rPr lang="ja-JP" altLang="en-US" dirty="0">
                <a:solidFill>
                  <a:schemeClr val="tx1"/>
                </a:solidFill>
                <a:effectLst>
                  <a:glow rad="63500">
                    <a:schemeClr val="bg1"/>
                  </a:glow>
                </a:effectLst>
              </a:rPr>
              <a:t> </a:t>
            </a:r>
            <a:r>
              <a:rPr kumimoji="1" lang="en-US" altLang="ja-JP" sz="1100" dirty="0">
                <a:solidFill>
                  <a:schemeClr val="tx1"/>
                </a:solidFill>
                <a:effectLst>
                  <a:glow rad="63500">
                    <a:schemeClr val="bg1"/>
                  </a:glow>
                </a:effectLst>
              </a:rPr>
              <a:t> </a:t>
            </a:r>
            <a:endParaRPr kumimoji="1" lang="ja-JP" altLang="en-US" sz="1100" dirty="0">
              <a:solidFill>
                <a:schemeClr val="tx1"/>
              </a:solidFill>
              <a:effectLst>
                <a:glow rad="63500">
                  <a:schemeClr val="bg1"/>
                </a:glow>
              </a:effectLst>
            </a:endParaRPr>
          </a:p>
        </p:txBody>
      </p:sp>
      <p:sp>
        <p:nvSpPr>
          <p:cNvPr id="13" name="テキスト ボックス 10">
            <a:extLst>
              <a:ext uri="{FF2B5EF4-FFF2-40B4-BE49-F238E27FC236}">
                <a16:creationId xmlns:a16="http://schemas.microsoft.com/office/drawing/2014/main" id="{00000000-0008-0000-0100-00000B000000}"/>
              </a:ext>
            </a:extLst>
          </p:cNvPr>
          <p:cNvSpPr txBox="1"/>
          <p:nvPr/>
        </p:nvSpPr>
        <p:spPr>
          <a:xfrm>
            <a:off x="1251276" y="4445404"/>
            <a:ext cx="360000" cy="1440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altLang="ja-JP" sz="1100" b="0" i="0" u="none" strike="noStrike" dirty="0">
                <a:solidFill>
                  <a:schemeClr val="tx1"/>
                </a:solidFill>
                <a:effectLst>
                  <a:glow rad="63500">
                    <a:schemeClr val="bg1"/>
                  </a:glow>
                </a:effectLst>
                <a:latin typeface="+mn-lt"/>
                <a:ea typeface="+mn-ea"/>
                <a:cs typeface="+mn-cs"/>
              </a:rPr>
              <a:t>25.8%</a:t>
            </a:r>
            <a:r>
              <a:rPr lang="ja-JP" altLang="en-US" dirty="0">
                <a:solidFill>
                  <a:schemeClr val="tx1"/>
                </a:solidFill>
                <a:effectLst>
                  <a:glow rad="63500">
                    <a:schemeClr val="bg1"/>
                  </a:glow>
                </a:effectLst>
              </a:rPr>
              <a:t> </a:t>
            </a:r>
            <a:endParaRPr kumimoji="1" lang="ja-JP" altLang="en-US" sz="1100" dirty="0">
              <a:solidFill>
                <a:schemeClr val="tx1"/>
              </a:solidFill>
              <a:effectLst>
                <a:glow rad="63500">
                  <a:schemeClr val="bg1"/>
                </a:glow>
              </a:effectLst>
            </a:endParaRPr>
          </a:p>
        </p:txBody>
      </p:sp>
      <p:sp>
        <p:nvSpPr>
          <p:cNvPr id="14" name="テキスト ボックス 11">
            <a:extLst>
              <a:ext uri="{FF2B5EF4-FFF2-40B4-BE49-F238E27FC236}">
                <a16:creationId xmlns:a16="http://schemas.microsoft.com/office/drawing/2014/main" id="{00000000-0008-0000-0100-00000C000000}"/>
              </a:ext>
            </a:extLst>
          </p:cNvPr>
          <p:cNvSpPr txBox="1"/>
          <p:nvPr/>
        </p:nvSpPr>
        <p:spPr>
          <a:xfrm>
            <a:off x="1251276" y="3897371"/>
            <a:ext cx="360000" cy="1440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altLang="ja-JP" sz="1100" b="0" i="0" u="none" strike="noStrike" dirty="0">
                <a:solidFill>
                  <a:schemeClr val="tx1"/>
                </a:solidFill>
                <a:effectLst>
                  <a:glow rad="63500">
                    <a:schemeClr val="bg1"/>
                  </a:glow>
                </a:effectLst>
                <a:latin typeface="+mn-lt"/>
                <a:ea typeface="+mn-ea"/>
                <a:cs typeface="+mn-cs"/>
              </a:rPr>
              <a:t>18.9%</a:t>
            </a:r>
            <a:r>
              <a:rPr lang="ja-JP" altLang="en-US" dirty="0">
                <a:solidFill>
                  <a:schemeClr val="tx1"/>
                </a:solidFill>
                <a:effectLst>
                  <a:glow rad="63500">
                    <a:schemeClr val="bg1"/>
                  </a:glow>
                </a:effectLst>
              </a:rPr>
              <a:t>  </a:t>
            </a:r>
            <a:endParaRPr kumimoji="1" lang="ja-JP" altLang="en-US" sz="1100" dirty="0">
              <a:solidFill>
                <a:schemeClr val="tx1"/>
              </a:solidFill>
              <a:effectLst>
                <a:glow rad="63500">
                  <a:schemeClr val="bg1"/>
                </a:glow>
              </a:effectLst>
            </a:endParaRPr>
          </a:p>
        </p:txBody>
      </p:sp>
      <p:sp>
        <p:nvSpPr>
          <p:cNvPr id="15" name="テキスト ボックス 12">
            <a:extLst>
              <a:ext uri="{FF2B5EF4-FFF2-40B4-BE49-F238E27FC236}">
                <a16:creationId xmlns:a16="http://schemas.microsoft.com/office/drawing/2014/main" id="{00000000-0008-0000-0100-00000D000000}"/>
              </a:ext>
            </a:extLst>
          </p:cNvPr>
          <p:cNvSpPr txBox="1"/>
          <p:nvPr/>
        </p:nvSpPr>
        <p:spPr>
          <a:xfrm>
            <a:off x="1251276" y="3394366"/>
            <a:ext cx="360000" cy="1440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altLang="ja-JP" sz="1100" b="0" i="0" u="none" strike="noStrike" dirty="0">
                <a:solidFill>
                  <a:schemeClr val="tx1"/>
                </a:solidFill>
                <a:effectLst>
                  <a:glow rad="63500">
                    <a:schemeClr val="bg1"/>
                  </a:glow>
                </a:effectLst>
                <a:latin typeface="+mn-lt"/>
                <a:ea typeface="+mn-ea"/>
                <a:cs typeface="+mn-cs"/>
              </a:rPr>
              <a:t>17.5%</a:t>
            </a:r>
            <a:r>
              <a:rPr lang="ja-JP" altLang="en-US" dirty="0">
                <a:solidFill>
                  <a:schemeClr val="tx1"/>
                </a:solidFill>
                <a:effectLst>
                  <a:glow rad="63500">
                    <a:schemeClr val="bg1"/>
                  </a:glow>
                </a:effectLst>
              </a:rPr>
              <a:t> </a:t>
            </a:r>
            <a:endParaRPr kumimoji="1" lang="ja-JP" altLang="en-US" sz="1100" dirty="0">
              <a:solidFill>
                <a:schemeClr val="tx1"/>
              </a:solidFill>
              <a:effectLst>
                <a:glow rad="63500">
                  <a:schemeClr val="bg1"/>
                </a:glow>
              </a:effectLst>
            </a:endParaRPr>
          </a:p>
        </p:txBody>
      </p:sp>
      <p:sp>
        <p:nvSpPr>
          <p:cNvPr id="16" name="テキスト ボックス 13">
            <a:extLst>
              <a:ext uri="{FF2B5EF4-FFF2-40B4-BE49-F238E27FC236}">
                <a16:creationId xmlns:a16="http://schemas.microsoft.com/office/drawing/2014/main" id="{00000000-0008-0000-0100-00000E000000}"/>
              </a:ext>
            </a:extLst>
          </p:cNvPr>
          <p:cNvSpPr txBox="1"/>
          <p:nvPr/>
        </p:nvSpPr>
        <p:spPr>
          <a:xfrm>
            <a:off x="1251276" y="3159853"/>
            <a:ext cx="360000" cy="1440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altLang="ja-JP" sz="1100" b="0" i="0" u="none" strike="noStrike" dirty="0">
                <a:solidFill>
                  <a:schemeClr val="tx1"/>
                </a:solidFill>
                <a:effectLst>
                  <a:glow rad="63500">
                    <a:schemeClr val="bg1"/>
                  </a:glow>
                </a:effectLst>
                <a:latin typeface="+mn-lt"/>
                <a:ea typeface="+mn-ea"/>
                <a:cs typeface="+mn-cs"/>
              </a:rPr>
              <a:t>8.0%</a:t>
            </a:r>
            <a:r>
              <a:rPr lang="ja-JP" altLang="en-US" dirty="0">
                <a:solidFill>
                  <a:schemeClr val="tx1"/>
                </a:solidFill>
                <a:effectLst>
                  <a:glow rad="63500">
                    <a:schemeClr val="bg1"/>
                  </a:glow>
                </a:effectLst>
              </a:rPr>
              <a:t> </a:t>
            </a:r>
            <a:endParaRPr kumimoji="1" lang="ja-JP" altLang="en-US" sz="1100" dirty="0">
              <a:solidFill>
                <a:schemeClr val="tx1"/>
              </a:solidFill>
              <a:effectLst>
                <a:glow rad="63500">
                  <a:schemeClr val="bg1"/>
                </a:glow>
              </a:effectLst>
            </a:endParaRPr>
          </a:p>
        </p:txBody>
      </p:sp>
      <p:sp>
        <p:nvSpPr>
          <p:cNvPr id="17" name="テキスト ボックス 14">
            <a:extLst>
              <a:ext uri="{FF2B5EF4-FFF2-40B4-BE49-F238E27FC236}">
                <a16:creationId xmlns:a16="http://schemas.microsoft.com/office/drawing/2014/main" id="{00000000-0008-0000-0100-00000F000000}"/>
              </a:ext>
            </a:extLst>
          </p:cNvPr>
          <p:cNvSpPr txBox="1"/>
          <p:nvPr/>
        </p:nvSpPr>
        <p:spPr>
          <a:xfrm>
            <a:off x="2757605" y="5093630"/>
            <a:ext cx="360000" cy="1440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altLang="ja-JP" sz="1100" b="0" i="0" u="none" strike="noStrike" dirty="0">
                <a:solidFill>
                  <a:schemeClr val="tx1"/>
                </a:solidFill>
                <a:effectLst>
                  <a:glow rad="63500">
                    <a:schemeClr val="bg1"/>
                  </a:glow>
                </a:effectLst>
                <a:latin typeface="+mn-lt"/>
                <a:ea typeface="+mn-ea"/>
                <a:cs typeface="+mn-cs"/>
              </a:rPr>
              <a:t>32.1% </a:t>
            </a:r>
            <a:endParaRPr kumimoji="1" lang="ja-JP" altLang="en-US" sz="1100" dirty="0">
              <a:solidFill>
                <a:schemeClr val="tx1"/>
              </a:solidFill>
              <a:effectLst>
                <a:glow rad="63500">
                  <a:schemeClr val="bg1"/>
                </a:glow>
              </a:effectLst>
            </a:endParaRPr>
          </a:p>
        </p:txBody>
      </p:sp>
      <p:sp>
        <p:nvSpPr>
          <p:cNvPr id="18" name="テキスト ボックス 15">
            <a:extLst>
              <a:ext uri="{FF2B5EF4-FFF2-40B4-BE49-F238E27FC236}">
                <a16:creationId xmlns:a16="http://schemas.microsoft.com/office/drawing/2014/main" id="{00000000-0008-0000-0100-000010000000}"/>
              </a:ext>
            </a:extLst>
          </p:cNvPr>
          <p:cNvSpPr txBox="1"/>
          <p:nvPr/>
        </p:nvSpPr>
        <p:spPr>
          <a:xfrm>
            <a:off x="2757605" y="4275179"/>
            <a:ext cx="360000" cy="1440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altLang="ja-JP" sz="1100" b="0" i="0" u="none" strike="noStrike" dirty="0">
                <a:solidFill>
                  <a:schemeClr val="tx1"/>
                </a:solidFill>
                <a:effectLst>
                  <a:glow rad="63500">
                    <a:schemeClr val="bg1"/>
                  </a:glow>
                </a:effectLst>
                <a:latin typeface="+mn-lt"/>
                <a:ea typeface="+mn-ea"/>
                <a:cs typeface="+mn-cs"/>
              </a:rPr>
              <a:t>27.1% </a:t>
            </a:r>
            <a:endParaRPr kumimoji="1" lang="ja-JP" altLang="en-US" sz="1100" dirty="0">
              <a:solidFill>
                <a:schemeClr val="tx1"/>
              </a:solidFill>
              <a:effectLst>
                <a:glow rad="63500">
                  <a:schemeClr val="bg1"/>
                </a:glow>
              </a:effectLst>
            </a:endParaRPr>
          </a:p>
        </p:txBody>
      </p:sp>
      <p:sp>
        <p:nvSpPr>
          <p:cNvPr id="19" name="テキスト ボックス 16">
            <a:extLst>
              <a:ext uri="{FF2B5EF4-FFF2-40B4-BE49-F238E27FC236}">
                <a16:creationId xmlns:a16="http://schemas.microsoft.com/office/drawing/2014/main" id="{00000000-0008-0000-0100-000011000000}"/>
              </a:ext>
            </a:extLst>
          </p:cNvPr>
          <p:cNvSpPr txBox="1"/>
          <p:nvPr/>
        </p:nvSpPr>
        <p:spPr>
          <a:xfrm>
            <a:off x="2757605" y="3721491"/>
            <a:ext cx="360000" cy="1440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altLang="ja-JP" sz="1100" b="0" i="0" u="none" strike="noStrike" dirty="0">
                <a:solidFill>
                  <a:schemeClr val="tx1"/>
                </a:solidFill>
                <a:effectLst>
                  <a:glow rad="63500">
                    <a:schemeClr val="bg1"/>
                  </a:glow>
                </a:effectLst>
                <a:latin typeface="+mn-lt"/>
                <a:ea typeface="+mn-ea"/>
                <a:cs typeface="+mn-cs"/>
              </a:rPr>
              <a:t>18.3% </a:t>
            </a:r>
            <a:endParaRPr kumimoji="1" lang="ja-JP" altLang="en-US" sz="1100" dirty="0">
              <a:solidFill>
                <a:schemeClr val="tx1"/>
              </a:solidFill>
              <a:effectLst>
                <a:glow rad="63500">
                  <a:schemeClr val="bg1"/>
                </a:glow>
              </a:effectLst>
            </a:endParaRPr>
          </a:p>
        </p:txBody>
      </p:sp>
      <p:sp>
        <p:nvSpPr>
          <p:cNvPr id="20" name="テキスト ボックス 17">
            <a:extLst>
              <a:ext uri="{FF2B5EF4-FFF2-40B4-BE49-F238E27FC236}">
                <a16:creationId xmlns:a16="http://schemas.microsoft.com/office/drawing/2014/main" id="{00000000-0008-0000-0100-000012000000}"/>
              </a:ext>
            </a:extLst>
          </p:cNvPr>
          <p:cNvSpPr txBox="1"/>
          <p:nvPr/>
        </p:nvSpPr>
        <p:spPr>
          <a:xfrm>
            <a:off x="2757605" y="3244384"/>
            <a:ext cx="360000" cy="1440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altLang="ja-JP" sz="1100" b="0" i="0" u="none" strike="noStrike" dirty="0">
                <a:solidFill>
                  <a:schemeClr val="tx1"/>
                </a:solidFill>
                <a:effectLst>
                  <a:glow rad="63500">
                    <a:schemeClr val="bg1"/>
                  </a:glow>
                </a:effectLst>
                <a:latin typeface="+mn-lt"/>
                <a:ea typeface="+mn-ea"/>
                <a:cs typeface="+mn-cs"/>
              </a:rPr>
              <a:t>15.8% </a:t>
            </a:r>
            <a:endParaRPr kumimoji="1" lang="ja-JP" altLang="en-US" sz="1100" dirty="0">
              <a:solidFill>
                <a:schemeClr val="tx1"/>
              </a:solidFill>
              <a:effectLst>
                <a:glow rad="63500">
                  <a:schemeClr val="bg1"/>
                </a:glow>
              </a:effectLst>
            </a:endParaRPr>
          </a:p>
        </p:txBody>
      </p:sp>
      <p:sp>
        <p:nvSpPr>
          <p:cNvPr id="21" name="テキスト ボックス 18">
            <a:extLst>
              <a:ext uri="{FF2B5EF4-FFF2-40B4-BE49-F238E27FC236}">
                <a16:creationId xmlns:a16="http://schemas.microsoft.com/office/drawing/2014/main" id="{00000000-0008-0000-0100-000013000000}"/>
              </a:ext>
            </a:extLst>
          </p:cNvPr>
          <p:cNvSpPr txBox="1"/>
          <p:nvPr/>
        </p:nvSpPr>
        <p:spPr>
          <a:xfrm>
            <a:off x="2757605" y="3044866"/>
            <a:ext cx="360000" cy="1440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altLang="ja-JP" sz="1100" b="0" i="0" u="none" strike="noStrike" dirty="0">
                <a:solidFill>
                  <a:schemeClr val="tx1"/>
                </a:solidFill>
                <a:effectLst>
                  <a:glow rad="63500">
                    <a:schemeClr val="bg1"/>
                  </a:glow>
                </a:effectLst>
                <a:latin typeface="+mn-lt"/>
                <a:ea typeface="+mn-ea"/>
                <a:cs typeface="+mn-cs"/>
              </a:rPr>
              <a:t>6.7%</a:t>
            </a:r>
            <a:r>
              <a:rPr lang="ja-JP" altLang="en-US" dirty="0">
                <a:solidFill>
                  <a:schemeClr val="tx1"/>
                </a:solidFill>
                <a:effectLst>
                  <a:glow rad="63500">
                    <a:schemeClr val="bg1"/>
                  </a:glow>
                </a:effectLst>
              </a:rPr>
              <a:t> </a:t>
            </a:r>
            <a:endParaRPr kumimoji="1" lang="ja-JP" altLang="en-US" sz="1100" dirty="0">
              <a:solidFill>
                <a:schemeClr val="tx1"/>
              </a:solidFill>
              <a:effectLst>
                <a:glow rad="63500">
                  <a:schemeClr val="bg1"/>
                </a:glow>
              </a:effectLst>
            </a:endParaRPr>
          </a:p>
        </p:txBody>
      </p:sp>
      <p:sp>
        <p:nvSpPr>
          <p:cNvPr id="22" name="テキスト ボックス 19">
            <a:extLst>
              <a:ext uri="{FF2B5EF4-FFF2-40B4-BE49-F238E27FC236}">
                <a16:creationId xmlns:a16="http://schemas.microsoft.com/office/drawing/2014/main" id="{00000000-0008-0000-0100-000014000000}"/>
              </a:ext>
            </a:extLst>
          </p:cNvPr>
          <p:cNvSpPr txBox="1"/>
          <p:nvPr/>
        </p:nvSpPr>
        <p:spPr>
          <a:xfrm>
            <a:off x="4264987" y="4912405"/>
            <a:ext cx="360000" cy="1440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altLang="ja-JP" sz="1100" b="0" i="0" u="none" strike="noStrike" dirty="0">
                <a:solidFill>
                  <a:schemeClr val="tx1"/>
                </a:solidFill>
                <a:effectLst>
                  <a:glow rad="63500">
                    <a:schemeClr val="bg1"/>
                  </a:glow>
                </a:effectLst>
                <a:latin typeface="+mn-lt"/>
                <a:ea typeface="+mn-ea"/>
                <a:cs typeface="+mn-cs"/>
              </a:rPr>
              <a:t>35.8% </a:t>
            </a:r>
            <a:endParaRPr kumimoji="1" lang="ja-JP" altLang="en-US" sz="1100" dirty="0">
              <a:solidFill>
                <a:schemeClr val="tx1"/>
              </a:solidFill>
              <a:effectLst>
                <a:glow rad="63500">
                  <a:schemeClr val="bg1"/>
                </a:glow>
              </a:effectLst>
            </a:endParaRPr>
          </a:p>
        </p:txBody>
      </p:sp>
      <p:sp>
        <p:nvSpPr>
          <p:cNvPr id="23" name="テキスト ボックス 20">
            <a:extLst>
              <a:ext uri="{FF2B5EF4-FFF2-40B4-BE49-F238E27FC236}">
                <a16:creationId xmlns:a16="http://schemas.microsoft.com/office/drawing/2014/main" id="{00000000-0008-0000-0100-000015000000}"/>
              </a:ext>
            </a:extLst>
          </p:cNvPr>
          <p:cNvSpPr txBox="1"/>
          <p:nvPr/>
        </p:nvSpPr>
        <p:spPr>
          <a:xfrm>
            <a:off x="4264987" y="4033394"/>
            <a:ext cx="360000" cy="1440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altLang="ja-JP" sz="1100" b="0" i="0" u="none" strike="noStrike" dirty="0">
                <a:solidFill>
                  <a:schemeClr val="tx1"/>
                </a:solidFill>
                <a:effectLst>
                  <a:glow rad="63500">
                    <a:schemeClr val="bg1"/>
                  </a:glow>
                </a:effectLst>
                <a:latin typeface="+mn-lt"/>
                <a:ea typeface="+mn-ea"/>
                <a:cs typeface="+mn-cs"/>
              </a:rPr>
              <a:t>27.2% </a:t>
            </a:r>
            <a:endParaRPr kumimoji="1" lang="ja-JP" altLang="en-US" sz="1100" dirty="0">
              <a:solidFill>
                <a:schemeClr val="tx1"/>
              </a:solidFill>
              <a:effectLst>
                <a:glow rad="63500">
                  <a:schemeClr val="bg1"/>
                </a:glow>
              </a:effectLst>
            </a:endParaRPr>
          </a:p>
        </p:txBody>
      </p:sp>
      <p:sp>
        <p:nvSpPr>
          <p:cNvPr id="24" name="テキスト ボックス 21">
            <a:extLst>
              <a:ext uri="{FF2B5EF4-FFF2-40B4-BE49-F238E27FC236}">
                <a16:creationId xmlns:a16="http://schemas.microsoft.com/office/drawing/2014/main" id="{00000000-0008-0000-0100-000016000000}"/>
              </a:ext>
            </a:extLst>
          </p:cNvPr>
          <p:cNvSpPr txBox="1"/>
          <p:nvPr/>
        </p:nvSpPr>
        <p:spPr>
          <a:xfrm>
            <a:off x="4264987" y="3473509"/>
            <a:ext cx="360000" cy="1440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altLang="ja-JP" sz="1100" b="0" i="0" u="none" strike="noStrike" dirty="0">
                <a:solidFill>
                  <a:schemeClr val="tx1"/>
                </a:solidFill>
                <a:effectLst>
                  <a:glow rad="63500">
                    <a:schemeClr val="bg1"/>
                  </a:glow>
                </a:effectLst>
                <a:latin typeface="+mn-lt"/>
                <a:ea typeface="+mn-ea"/>
                <a:cs typeface="+mn-cs"/>
              </a:rPr>
              <a:t>17.4% </a:t>
            </a:r>
            <a:endParaRPr kumimoji="1" lang="ja-JP" altLang="en-US" sz="1100" dirty="0">
              <a:solidFill>
                <a:schemeClr val="tx1"/>
              </a:solidFill>
              <a:effectLst>
                <a:glow rad="63500">
                  <a:schemeClr val="bg1"/>
                </a:glow>
              </a:effectLst>
            </a:endParaRPr>
          </a:p>
        </p:txBody>
      </p:sp>
      <p:sp>
        <p:nvSpPr>
          <p:cNvPr id="25" name="テキスト ボックス 22">
            <a:extLst>
              <a:ext uri="{FF2B5EF4-FFF2-40B4-BE49-F238E27FC236}">
                <a16:creationId xmlns:a16="http://schemas.microsoft.com/office/drawing/2014/main" id="{00000000-0008-0000-0100-000017000000}"/>
              </a:ext>
            </a:extLst>
          </p:cNvPr>
          <p:cNvSpPr txBox="1"/>
          <p:nvPr/>
        </p:nvSpPr>
        <p:spPr>
          <a:xfrm>
            <a:off x="4264987" y="3033607"/>
            <a:ext cx="360000" cy="1440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altLang="ja-JP" sz="1100" b="0" i="0" u="none" strike="noStrike" dirty="0">
                <a:solidFill>
                  <a:schemeClr val="tx1"/>
                </a:solidFill>
                <a:effectLst>
                  <a:glow rad="63500">
                    <a:schemeClr val="bg1"/>
                  </a:glow>
                </a:effectLst>
                <a:latin typeface="+mn-lt"/>
                <a:ea typeface="+mn-ea"/>
                <a:cs typeface="+mn-cs"/>
              </a:rPr>
              <a:t>14.1% </a:t>
            </a:r>
            <a:endParaRPr kumimoji="1" lang="ja-JP" altLang="en-US" sz="1100" dirty="0">
              <a:solidFill>
                <a:schemeClr val="tx1"/>
              </a:solidFill>
              <a:effectLst>
                <a:glow rad="63500">
                  <a:schemeClr val="bg1"/>
                </a:glow>
              </a:effectLst>
            </a:endParaRPr>
          </a:p>
        </p:txBody>
      </p:sp>
      <p:sp>
        <p:nvSpPr>
          <p:cNvPr id="26" name="テキスト ボックス 23">
            <a:extLst>
              <a:ext uri="{FF2B5EF4-FFF2-40B4-BE49-F238E27FC236}">
                <a16:creationId xmlns:a16="http://schemas.microsoft.com/office/drawing/2014/main" id="{00000000-0008-0000-0100-000018000000}"/>
              </a:ext>
            </a:extLst>
          </p:cNvPr>
          <p:cNvSpPr txBox="1"/>
          <p:nvPr/>
        </p:nvSpPr>
        <p:spPr>
          <a:xfrm>
            <a:off x="4264987" y="2850295"/>
            <a:ext cx="360000" cy="1440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altLang="ja-JP" sz="1100" b="0" i="0" u="none" strike="noStrike" dirty="0">
                <a:solidFill>
                  <a:schemeClr val="tx1"/>
                </a:solidFill>
                <a:effectLst>
                  <a:glow rad="63500">
                    <a:schemeClr val="bg1"/>
                  </a:glow>
                </a:effectLst>
                <a:latin typeface="+mn-lt"/>
                <a:ea typeface="+mn-ea"/>
                <a:cs typeface="+mn-cs"/>
              </a:rPr>
              <a:t>5.5% </a:t>
            </a:r>
            <a:endParaRPr kumimoji="1" lang="ja-JP" altLang="en-US" sz="1100" dirty="0">
              <a:solidFill>
                <a:schemeClr val="tx1"/>
              </a:solidFill>
              <a:effectLst>
                <a:glow rad="63500">
                  <a:schemeClr val="bg1"/>
                </a:glow>
              </a:effectLst>
            </a:endParaRPr>
          </a:p>
        </p:txBody>
      </p:sp>
      <p:sp>
        <p:nvSpPr>
          <p:cNvPr id="27" name="テキスト ボックス 24">
            <a:extLst>
              <a:ext uri="{FF2B5EF4-FFF2-40B4-BE49-F238E27FC236}">
                <a16:creationId xmlns:a16="http://schemas.microsoft.com/office/drawing/2014/main" id="{00000000-0008-0000-0100-000019000000}"/>
              </a:ext>
            </a:extLst>
          </p:cNvPr>
          <p:cNvSpPr txBox="1"/>
          <p:nvPr/>
        </p:nvSpPr>
        <p:spPr>
          <a:xfrm>
            <a:off x="5769703" y="4826192"/>
            <a:ext cx="360000" cy="1440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altLang="ja-JP" sz="1100" b="0" i="0" u="none" strike="noStrike" dirty="0">
                <a:solidFill>
                  <a:schemeClr val="tx1"/>
                </a:solidFill>
                <a:effectLst>
                  <a:glow rad="63500">
                    <a:schemeClr val="bg1"/>
                  </a:glow>
                </a:effectLst>
                <a:latin typeface="+mn-lt"/>
                <a:ea typeface="+mn-ea"/>
                <a:cs typeface="+mn-cs"/>
              </a:rPr>
              <a:t>37.5% </a:t>
            </a:r>
            <a:endParaRPr kumimoji="1" lang="ja-JP" altLang="en-US" sz="1100" dirty="0">
              <a:solidFill>
                <a:schemeClr val="tx1"/>
              </a:solidFill>
              <a:effectLst>
                <a:glow rad="63500">
                  <a:schemeClr val="bg1"/>
                </a:glow>
              </a:effectLst>
            </a:endParaRPr>
          </a:p>
        </p:txBody>
      </p:sp>
      <p:sp>
        <p:nvSpPr>
          <p:cNvPr id="28" name="テキスト ボックス 25">
            <a:extLst>
              <a:ext uri="{FF2B5EF4-FFF2-40B4-BE49-F238E27FC236}">
                <a16:creationId xmlns:a16="http://schemas.microsoft.com/office/drawing/2014/main" id="{00000000-0008-0000-0100-00001A000000}"/>
              </a:ext>
            </a:extLst>
          </p:cNvPr>
          <p:cNvSpPr txBox="1"/>
          <p:nvPr/>
        </p:nvSpPr>
        <p:spPr>
          <a:xfrm>
            <a:off x="5769703" y="3907955"/>
            <a:ext cx="360000" cy="1440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altLang="ja-JP" sz="1100" b="0" i="0" u="none" strike="noStrike" dirty="0">
                <a:solidFill>
                  <a:schemeClr val="tx1"/>
                </a:solidFill>
                <a:effectLst>
                  <a:glow rad="63500">
                    <a:schemeClr val="bg1"/>
                  </a:glow>
                </a:effectLst>
                <a:latin typeface="+mn-lt"/>
                <a:ea typeface="+mn-ea"/>
                <a:cs typeface="+mn-cs"/>
              </a:rPr>
              <a:t>27.8% </a:t>
            </a:r>
            <a:endParaRPr kumimoji="1" lang="ja-JP" altLang="en-US" sz="1100" dirty="0">
              <a:solidFill>
                <a:schemeClr val="tx1"/>
              </a:solidFill>
              <a:effectLst>
                <a:glow rad="63500">
                  <a:schemeClr val="bg1"/>
                </a:glow>
              </a:effectLst>
            </a:endParaRPr>
          </a:p>
        </p:txBody>
      </p:sp>
      <p:sp>
        <p:nvSpPr>
          <p:cNvPr id="29" name="テキスト ボックス 26">
            <a:extLst>
              <a:ext uri="{FF2B5EF4-FFF2-40B4-BE49-F238E27FC236}">
                <a16:creationId xmlns:a16="http://schemas.microsoft.com/office/drawing/2014/main" id="{00000000-0008-0000-0100-00001B000000}"/>
              </a:ext>
            </a:extLst>
          </p:cNvPr>
          <p:cNvSpPr txBox="1"/>
          <p:nvPr/>
        </p:nvSpPr>
        <p:spPr>
          <a:xfrm>
            <a:off x="5769703" y="3357426"/>
            <a:ext cx="360000" cy="1440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altLang="ja-JP" sz="1100" b="0" i="0" u="none" strike="noStrike" dirty="0">
                <a:solidFill>
                  <a:schemeClr val="tx1"/>
                </a:solidFill>
                <a:effectLst>
                  <a:glow rad="63500">
                    <a:schemeClr val="bg1"/>
                  </a:glow>
                </a:effectLst>
                <a:latin typeface="+mn-lt"/>
                <a:ea typeface="+mn-ea"/>
                <a:cs typeface="+mn-cs"/>
              </a:rPr>
              <a:t>16.6% </a:t>
            </a:r>
            <a:endParaRPr kumimoji="1" lang="ja-JP" altLang="en-US" sz="1100" dirty="0">
              <a:solidFill>
                <a:schemeClr val="tx1"/>
              </a:solidFill>
              <a:effectLst>
                <a:glow rad="63500">
                  <a:schemeClr val="bg1"/>
                </a:glow>
              </a:effectLst>
            </a:endParaRPr>
          </a:p>
        </p:txBody>
      </p:sp>
      <p:sp>
        <p:nvSpPr>
          <p:cNvPr id="30" name="テキスト ボックス 27">
            <a:extLst>
              <a:ext uri="{FF2B5EF4-FFF2-40B4-BE49-F238E27FC236}">
                <a16:creationId xmlns:a16="http://schemas.microsoft.com/office/drawing/2014/main" id="{00000000-0008-0000-0100-00001C000000}"/>
              </a:ext>
            </a:extLst>
          </p:cNvPr>
          <p:cNvSpPr txBox="1"/>
          <p:nvPr/>
        </p:nvSpPr>
        <p:spPr>
          <a:xfrm>
            <a:off x="5769703" y="2933032"/>
            <a:ext cx="360000" cy="1440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altLang="ja-JP" sz="1100" b="0" i="0" u="none" strike="noStrike" dirty="0">
                <a:solidFill>
                  <a:schemeClr val="tx1"/>
                </a:solidFill>
                <a:effectLst>
                  <a:glow rad="63500">
                    <a:schemeClr val="bg1"/>
                  </a:glow>
                </a:effectLst>
                <a:latin typeface="+mn-lt"/>
                <a:ea typeface="+mn-ea"/>
                <a:cs typeface="+mn-cs"/>
              </a:rPr>
              <a:t>13.0% </a:t>
            </a:r>
            <a:endParaRPr kumimoji="1" lang="ja-JP" altLang="en-US" sz="1100" dirty="0">
              <a:solidFill>
                <a:schemeClr val="tx1"/>
              </a:solidFill>
              <a:effectLst>
                <a:glow rad="63500">
                  <a:schemeClr val="bg1"/>
                </a:glow>
              </a:effectLst>
            </a:endParaRPr>
          </a:p>
        </p:txBody>
      </p:sp>
      <p:sp>
        <p:nvSpPr>
          <p:cNvPr id="31" name="テキスト ボックス 28">
            <a:extLst>
              <a:ext uri="{FF2B5EF4-FFF2-40B4-BE49-F238E27FC236}">
                <a16:creationId xmlns:a16="http://schemas.microsoft.com/office/drawing/2014/main" id="{00000000-0008-0000-0100-00001D000000}"/>
              </a:ext>
            </a:extLst>
          </p:cNvPr>
          <p:cNvSpPr txBox="1"/>
          <p:nvPr/>
        </p:nvSpPr>
        <p:spPr>
          <a:xfrm>
            <a:off x="7283435" y="2739420"/>
            <a:ext cx="360000" cy="1440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altLang="ja-JP" sz="1100" b="0" i="0" u="none" strike="noStrike" dirty="0">
                <a:solidFill>
                  <a:schemeClr val="tx1"/>
                </a:solidFill>
                <a:effectLst>
                  <a:glow rad="63500">
                    <a:schemeClr val="bg1"/>
                  </a:glow>
                </a:effectLst>
                <a:latin typeface="+mn-lt"/>
                <a:ea typeface="+mn-ea"/>
                <a:cs typeface="+mn-cs"/>
              </a:rPr>
              <a:t>12.0% </a:t>
            </a:r>
            <a:endParaRPr kumimoji="1" lang="ja-JP" altLang="en-US" sz="1100" dirty="0">
              <a:solidFill>
                <a:schemeClr val="tx1"/>
              </a:solidFill>
              <a:effectLst>
                <a:glow rad="63500">
                  <a:schemeClr val="bg1"/>
                </a:glow>
              </a:effectLst>
            </a:endParaRPr>
          </a:p>
        </p:txBody>
      </p:sp>
      <p:sp>
        <p:nvSpPr>
          <p:cNvPr id="32" name="テキスト ボックス 70">
            <a:extLst>
              <a:ext uri="{FF2B5EF4-FFF2-40B4-BE49-F238E27FC236}">
                <a16:creationId xmlns:a16="http://schemas.microsoft.com/office/drawing/2014/main" id="{00000000-0008-0000-0100-000047000000}"/>
              </a:ext>
            </a:extLst>
          </p:cNvPr>
          <p:cNvSpPr txBox="1"/>
          <p:nvPr/>
        </p:nvSpPr>
        <p:spPr>
          <a:xfrm>
            <a:off x="7283435" y="2579029"/>
            <a:ext cx="360000" cy="1440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altLang="ja-JP" sz="1100" b="0" i="0" u="none" strike="noStrike" dirty="0">
                <a:solidFill>
                  <a:schemeClr val="tx1"/>
                </a:solidFill>
                <a:effectLst>
                  <a:glow rad="63500">
                    <a:schemeClr val="bg1"/>
                  </a:glow>
                </a:effectLst>
                <a:latin typeface="+mn-lt"/>
                <a:ea typeface="+mn-ea"/>
                <a:cs typeface="+mn-cs"/>
              </a:rPr>
              <a:t>4.3% </a:t>
            </a:r>
            <a:endParaRPr kumimoji="1" lang="ja-JP" altLang="en-US" sz="1100" dirty="0">
              <a:solidFill>
                <a:schemeClr val="tx1"/>
              </a:solidFill>
              <a:effectLst>
                <a:glow rad="63500">
                  <a:schemeClr val="bg1"/>
                </a:glow>
              </a:effectLst>
            </a:endParaRPr>
          </a:p>
        </p:txBody>
      </p:sp>
      <p:sp>
        <p:nvSpPr>
          <p:cNvPr id="33" name="テキスト ボックス 71">
            <a:extLst>
              <a:ext uri="{FF2B5EF4-FFF2-40B4-BE49-F238E27FC236}">
                <a16:creationId xmlns:a16="http://schemas.microsoft.com/office/drawing/2014/main" id="{00000000-0008-0000-0100-000048000000}"/>
              </a:ext>
            </a:extLst>
          </p:cNvPr>
          <p:cNvSpPr txBox="1"/>
          <p:nvPr/>
        </p:nvSpPr>
        <p:spPr>
          <a:xfrm>
            <a:off x="7283435" y="3128075"/>
            <a:ext cx="360000" cy="1440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altLang="ja-JP" sz="1100" b="0" i="0" u="none" strike="noStrike" dirty="0">
                <a:solidFill>
                  <a:schemeClr val="tx1"/>
                </a:solidFill>
                <a:effectLst>
                  <a:glow rad="63500">
                    <a:schemeClr val="bg1"/>
                  </a:glow>
                </a:effectLst>
                <a:latin typeface="+mn-lt"/>
                <a:ea typeface="+mn-ea"/>
                <a:cs typeface="+mn-cs"/>
              </a:rPr>
              <a:t>16.3% </a:t>
            </a:r>
            <a:endParaRPr kumimoji="1" lang="ja-JP" altLang="en-US" sz="1100" dirty="0">
              <a:solidFill>
                <a:schemeClr val="tx1"/>
              </a:solidFill>
              <a:effectLst>
                <a:glow rad="63500">
                  <a:schemeClr val="bg1"/>
                </a:glow>
              </a:effectLst>
            </a:endParaRPr>
          </a:p>
        </p:txBody>
      </p:sp>
      <p:sp>
        <p:nvSpPr>
          <p:cNvPr id="34" name="テキスト ボックス 72">
            <a:extLst>
              <a:ext uri="{FF2B5EF4-FFF2-40B4-BE49-F238E27FC236}">
                <a16:creationId xmlns:a16="http://schemas.microsoft.com/office/drawing/2014/main" id="{00000000-0008-0000-0100-000049000000}"/>
              </a:ext>
            </a:extLst>
          </p:cNvPr>
          <p:cNvSpPr txBox="1"/>
          <p:nvPr/>
        </p:nvSpPr>
        <p:spPr>
          <a:xfrm>
            <a:off x="7283435" y="3672035"/>
            <a:ext cx="360000" cy="1440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altLang="ja-JP" sz="1100" b="0" i="0" u="none" strike="noStrike" dirty="0">
                <a:solidFill>
                  <a:schemeClr val="tx1"/>
                </a:solidFill>
                <a:effectLst>
                  <a:glow rad="63500">
                    <a:schemeClr val="bg1"/>
                  </a:glow>
                </a:effectLst>
                <a:latin typeface="+mn-lt"/>
                <a:ea typeface="+mn-ea"/>
                <a:cs typeface="+mn-cs"/>
              </a:rPr>
              <a:t>28.6% </a:t>
            </a:r>
            <a:endParaRPr kumimoji="1" lang="ja-JP" altLang="en-US" sz="1100" dirty="0">
              <a:solidFill>
                <a:schemeClr val="tx1"/>
              </a:solidFill>
              <a:effectLst>
                <a:glow rad="63500">
                  <a:schemeClr val="bg1"/>
                </a:glow>
              </a:effectLst>
            </a:endParaRPr>
          </a:p>
        </p:txBody>
      </p:sp>
      <p:sp>
        <p:nvSpPr>
          <p:cNvPr id="35" name="テキスト ボックス 73">
            <a:extLst>
              <a:ext uri="{FF2B5EF4-FFF2-40B4-BE49-F238E27FC236}">
                <a16:creationId xmlns:a16="http://schemas.microsoft.com/office/drawing/2014/main" id="{00000000-0008-0000-0100-00004A000000}"/>
              </a:ext>
            </a:extLst>
          </p:cNvPr>
          <p:cNvSpPr txBox="1"/>
          <p:nvPr/>
        </p:nvSpPr>
        <p:spPr>
          <a:xfrm>
            <a:off x="7283435" y="4610571"/>
            <a:ext cx="360000" cy="1440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altLang="ja-JP" sz="1100" b="0" i="0" u="none" strike="noStrike" dirty="0">
                <a:solidFill>
                  <a:schemeClr val="tx1"/>
                </a:solidFill>
                <a:effectLst>
                  <a:glow rad="63500">
                    <a:schemeClr val="bg1"/>
                  </a:glow>
                </a:effectLst>
                <a:latin typeface="+mn-lt"/>
                <a:ea typeface="+mn-ea"/>
                <a:cs typeface="+mn-cs"/>
              </a:rPr>
              <a:t>44.1% </a:t>
            </a:r>
            <a:endParaRPr kumimoji="1" lang="ja-JP" altLang="en-US" sz="1100" dirty="0">
              <a:solidFill>
                <a:schemeClr val="tx1"/>
              </a:solidFill>
              <a:effectLst>
                <a:glow rad="63500">
                  <a:schemeClr val="bg1"/>
                </a:glow>
              </a:effectLst>
            </a:endParaRPr>
          </a:p>
        </p:txBody>
      </p:sp>
      <p:sp>
        <p:nvSpPr>
          <p:cNvPr id="36" name="テキスト ボックス 74">
            <a:extLst>
              <a:ext uri="{FF2B5EF4-FFF2-40B4-BE49-F238E27FC236}">
                <a16:creationId xmlns:a16="http://schemas.microsoft.com/office/drawing/2014/main" id="{00000000-0008-0000-0100-00004B000000}"/>
              </a:ext>
            </a:extLst>
          </p:cNvPr>
          <p:cNvSpPr txBox="1"/>
          <p:nvPr/>
        </p:nvSpPr>
        <p:spPr>
          <a:xfrm>
            <a:off x="5769703" y="2767656"/>
            <a:ext cx="360000" cy="1440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altLang="ja-JP" sz="1100" b="0" i="0" u="none" strike="noStrike" dirty="0">
                <a:solidFill>
                  <a:schemeClr val="tx1"/>
                </a:solidFill>
                <a:effectLst>
                  <a:glow rad="63500">
                    <a:schemeClr val="bg1"/>
                  </a:glow>
                </a:effectLst>
                <a:latin typeface="+mn-lt"/>
                <a:ea typeface="+mn-ea"/>
                <a:cs typeface="+mn-cs"/>
              </a:rPr>
              <a:t>5.0% </a:t>
            </a:r>
            <a:endParaRPr kumimoji="1" lang="ja-JP" altLang="en-US" sz="1100" dirty="0">
              <a:solidFill>
                <a:schemeClr val="tx1"/>
              </a:solidFill>
              <a:effectLst>
                <a:glow rad="63500">
                  <a:schemeClr val="bg1"/>
                </a:glow>
              </a:effectLst>
            </a:endParaRPr>
          </a:p>
        </p:txBody>
      </p:sp>
      <p:sp>
        <p:nvSpPr>
          <p:cNvPr id="37" name="テキスト ボックス 2">
            <a:extLst>
              <a:ext uri="{FF2B5EF4-FFF2-40B4-BE49-F238E27FC236}">
                <a16:creationId xmlns:a16="http://schemas.microsoft.com/office/drawing/2014/main" id="{43F7A5FB-3A28-4B28-8CF3-26E53B390921}"/>
              </a:ext>
            </a:extLst>
          </p:cNvPr>
          <p:cNvSpPr txBox="1">
            <a:spLocks noChangeArrowheads="1"/>
          </p:cNvSpPr>
          <p:nvPr/>
        </p:nvSpPr>
        <p:spPr bwMode="auto">
          <a:xfrm>
            <a:off x="178564" y="1368000"/>
            <a:ext cx="8640000" cy="184666"/>
          </a:xfrm>
          <a:prstGeom prst="rect">
            <a:avLst/>
          </a:prstGeom>
          <a:noFill/>
          <a:ln w="9525">
            <a:noFill/>
            <a:miter lim="800000"/>
            <a:headEnd/>
            <a:tailEnd/>
          </a:ln>
        </p:spPr>
        <p:txBody>
          <a:bodyPr rot="0" vert="horz" wrap="square" lIns="72000" tIns="0" rIns="72000" bIns="0" anchor="t" anchorCtr="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200" kern="100" dirty="0">
                <a:solidFill>
                  <a:prstClr val="black"/>
                </a:solidFill>
                <a:latin typeface="メイリオ" panose="020B0604030504040204" pitchFamily="50" charset="-128"/>
                <a:ea typeface="メイリオ" panose="020B0604030504040204" pitchFamily="50" charset="-128"/>
                <a:cs typeface="Times New Roman"/>
              </a:rPr>
              <a:t>大阪府における世帯人員構成の推移</a:t>
            </a:r>
            <a:endParaRPr kumimoji="1" lang="zh-TW" altLang="en-US" sz="120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endParaRPr>
          </a:p>
        </p:txBody>
      </p:sp>
      <p:sp>
        <p:nvSpPr>
          <p:cNvPr id="38" name="テキスト ボックス 30">
            <a:extLst>
              <a:ext uri="{FF2B5EF4-FFF2-40B4-BE49-F238E27FC236}">
                <a16:creationId xmlns:a16="http://schemas.microsoft.com/office/drawing/2014/main" id="{00000000-0008-0000-0100-00001F000000}"/>
              </a:ext>
            </a:extLst>
          </p:cNvPr>
          <p:cNvSpPr txBox="1"/>
          <p:nvPr/>
        </p:nvSpPr>
        <p:spPr>
          <a:xfrm>
            <a:off x="1214680" y="2943303"/>
            <a:ext cx="587926" cy="16927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altLang="ja-JP" sz="1100" b="0" i="1" u="none" strike="noStrike" dirty="0">
                <a:solidFill>
                  <a:sysClr val="windowText" lastClr="000000"/>
                </a:solidFill>
                <a:effectLst/>
                <a:latin typeface="メイリオ" panose="020B0604030504040204" pitchFamily="50" charset="-128"/>
                <a:ea typeface="メイリオ" panose="020B0604030504040204" pitchFamily="50" charset="-128"/>
              </a:rPr>
              <a:t>34,548 </a:t>
            </a:r>
            <a:endParaRPr kumimoji="1" lang="ja-JP" altLang="en-US" sz="1100" i="1" dirty="0">
              <a:solidFill>
                <a:sysClr val="windowText" lastClr="000000"/>
              </a:solidFill>
              <a:latin typeface="メイリオ" panose="020B0604030504040204" pitchFamily="50" charset="-128"/>
              <a:ea typeface="メイリオ" panose="020B0604030504040204" pitchFamily="50" charset="-128"/>
            </a:endParaRPr>
          </a:p>
        </p:txBody>
      </p:sp>
      <p:sp>
        <p:nvSpPr>
          <p:cNvPr id="39" name="テキスト ボックス 31">
            <a:extLst>
              <a:ext uri="{FF2B5EF4-FFF2-40B4-BE49-F238E27FC236}">
                <a16:creationId xmlns:a16="http://schemas.microsoft.com/office/drawing/2014/main" id="{00000000-0008-0000-0100-000020000000}"/>
              </a:ext>
            </a:extLst>
          </p:cNvPr>
          <p:cNvSpPr txBox="1"/>
          <p:nvPr/>
        </p:nvSpPr>
        <p:spPr>
          <a:xfrm>
            <a:off x="2728238" y="2842256"/>
            <a:ext cx="587926" cy="16927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altLang="ja-JP" sz="1100" b="0" i="1" u="none" strike="noStrike" dirty="0">
                <a:solidFill>
                  <a:sysClr val="windowText" lastClr="000000"/>
                </a:solidFill>
                <a:effectLst/>
                <a:latin typeface="メイリオ" panose="020B0604030504040204" pitchFamily="50" charset="-128"/>
                <a:ea typeface="メイリオ" panose="020B0604030504040204" pitchFamily="50" charset="-128"/>
              </a:rPr>
              <a:t>35,906</a:t>
            </a:r>
            <a:r>
              <a:rPr lang="ja-JP" altLang="en-US" i="1" dirty="0">
                <a:solidFill>
                  <a:sysClr val="windowText" lastClr="000000"/>
                </a:solidFill>
                <a:latin typeface="メイリオ" panose="020B0604030504040204" pitchFamily="50" charset="-128"/>
                <a:ea typeface="メイリオ" panose="020B0604030504040204" pitchFamily="50" charset="-128"/>
              </a:rPr>
              <a:t> </a:t>
            </a:r>
            <a:r>
              <a:rPr lang="en-US" altLang="ja-JP" sz="1100" b="0" i="1" u="none" strike="noStrike" dirty="0">
                <a:solidFill>
                  <a:sysClr val="windowText" lastClr="000000"/>
                </a:solidFill>
                <a:effectLst/>
                <a:latin typeface="メイリオ" panose="020B0604030504040204" pitchFamily="50" charset="-128"/>
                <a:ea typeface="メイリオ" panose="020B0604030504040204" pitchFamily="50" charset="-128"/>
              </a:rPr>
              <a:t> </a:t>
            </a:r>
            <a:endParaRPr kumimoji="1" lang="ja-JP" altLang="en-US" sz="1100" i="1" dirty="0">
              <a:solidFill>
                <a:sysClr val="windowText" lastClr="000000"/>
              </a:solidFill>
              <a:latin typeface="メイリオ" panose="020B0604030504040204" pitchFamily="50" charset="-128"/>
              <a:ea typeface="メイリオ" panose="020B0604030504040204" pitchFamily="50" charset="-128"/>
            </a:endParaRPr>
          </a:p>
        </p:txBody>
      </p:sp>
      <p:sp>
        <p:nvSpPr>
          <p:cNvPr id="40" name="テキスト ボックス 32">
            <a:extLst>
              <a:ext uri="{FF2B5EF4-FFF2-40B4-BE49-F238E27FC236}">
                <a16:creationId xmlns:a16="http://schemas.microsoft.com/office/drawing/2014/main" id="{00000000-0008-0000-0100-000021000000}"/>
              </a:ext>
            </a:extLst>
          </p:cNvPr>
          <p:cNvSpPr txBox="1"/>
          <p:nvPr/>
        </p:nvSpPr>
        <p:spPr>
          <a:xfrm>
            <a:off x="4230792" y="2643597"/>
            <a:ext cx="587926" cy="16927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altLang="ja-JP" sz="1100" b="0" i="1" u="none" strike="noStrike" dirty="0">
                <a:solidFill>
                  <a:sysClr val="windowText" lastClr="000000"/>
                </a:solidFill>
                <a:effectLst/>
                <a:latin typeface="メイリオ" panose="020B0604030504040204" pitchFamily="50" charset="-128"/>
                <a:ea typeface="メイリオ" panose="020B0604030504040204" pitchFamily="50" charset="-128"/>
              </a:rPr>
              <a:t>38,233  </a:t>
            </a:r>
            <a:endParaRPr kumimoji="1" lang="ja-JP" altLang="en-US" sz="1100" i="1" dirty="0">
              <a:solidFill>
                <a:sysClr val="windowText" lastClr="000000"/>
              </a:solidFill>
              <a:latin typeface="メイリオ" panose="020B0604030504040204" pitchFamily="50" charset="-128"/>
              <a:ea typeface="メイリオ" panose="020B0604030504040204" pitchFamily="50" charset="-128"/>
            </a:endParaRPr>
          </a:p>
        </p:txBody>
      </p:sp>
      <p:sp>
        <p:nvSpPr>
          <p:cNvPr id="41" name="テキスト ボックス 33">
            <a:extLst>
              <a:ext uri="{FF2B5EF4-FFF2-40B4-BE49-F238E27FC236}">
                <a16:creationId xmlns:a16="http://schemas.microsoft.com/office/drawing/2014/main" id="{00000000-0008-0000-0100-000022000000}"/>
              </a:ext>
            </a:extLst>
          </p:cNvPr>
          <p:cNvSpPr txBox="1"/>
          <p:nvPr/>
        </p:nvSpPr>
        <p:spPr>
          <a:xfrm>
            <a:off x="5740795" y="2555777"/>
            <a:ext cx="587926" cy="16927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altLang="ja-JP" sz="1100" b="0" i="1" u="none" strike="noStrike" dirty="0">
                <a:solidFill>
                  <a:sysClr val="windowText" lastClr="000000"/>
                </a:solidFill>
                <a:effectLst/>
                <a:latin typeface="メイリオ" panose="020B0604030504040204" pitchFamily="50" charset="-128"/>
                <a:ea typeface="メイリオ" panose="020B0604030504040204" pitchFamily="50" charset="-128"/>
              </a:rPr>
              <a:t>39,184  </a:t>
            </a:r>
            <a:endParaRPr kumimoji="1" lang="ja-JP" altLang="en-US" sz="1100" i="1" dirty="0">
              <a:solidFill>
                <a:sysClr val="windowText" lastClr="000000"/>
              </a:solidFill>
              <a:latin typeface="メイリオ" panose="020B0604030504040204" pitchFamily="50" charset="-128"/>
              <a:ea typeface="メイリオ" panose="020B0604030504040204" pitchFamily="50" charset="-128"/>
            </a:endParaRPr>
          </a:p>
        </p:txBody>
      </p:sp>
      <p:sp>
        <p:nvSpPr>
          <p:cNvPr id="42" name="テキスト ボックス 69">
            <a:extLst>
              <a:ext uri="{FF2B5EF4-FFF2-40B4-BE49-F238E27FC236}">
                <a16:creationId xmlns:a16="http://schemas.microsoft.com/office/drawing/2014/main" id="{00000000-0008-0000-0100-000046000000}"/>
              </a:ext>
            </a:extLst>
          </p:cNvPr>
          <p:cNvSpPr txBox="1"/>
          <p:nvPr/>
        </p:nvSpPr>
        <p:spPr>
          <a:xfrm>
            <a:off x="7253969" y="2386500"/>
            <a:ext cx="587926" cy="16927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altLang="ja-JP" sz="1100" b="0" i="1" u="none" strike="noStrike" dirty="0">
                <a:solidFill>
                  <a:sysClr val="windowText" lastClr="000000"/>
                </a:solidFill>
                <a:effectLst/>
                <a:latin typeface="メイリオ" panose="020B0604030504040204" pitchFamily="50" charset="-128"/>
                <a:ea typeface="メイリオ" panose="020B0604030504040204" pitchFamily="50" charset="-128"/>
              </a:rPr>
              <a:t>41,270 </a:t>
            </a:r>
            <a:endParaRPr kumimoji="1" lang="ja-JP" altLang="en-US" sz="1100" i="1" dirty="0">
              <a:solidFill>
                <a:sysClr val="windowText" lastClr="000000"/>
              </a:solidFill>
              <a:latin typeface="メイリオ" panose="020B0604030504040204" pitchFamily="50" charset="-128"/>
              <a:ea typeface="メイリオ" panose="020B0604030504040204" pitchFamily="50" charset="-128"/>
            </a:endParaRPr>
          </a:p>
        </p:txBody>
      </p:sp>
      <p:sp>
        <p:nvSpPr>
          <p:cNvPr id="2" name="テキスト ボックス 1">
            <a:extLst>
              <a:ext uri="{FF2B5EF4-FFF2-40B4-BE49-F238E27FC236}">
                <a16:creationId xmlns:a16="http://schemas.microsoft.com/office/drawing/2014/main" id="{AF1E14CC-4DF7-E1B4-4F14-A91210D48966}"/>
              </a:ext>
            </a:extLst>
          </p:cNvPr>
          <p:cNvSpPr txBox="1"/>
          <p:nvPr/>
        </p:nvSpPr>
        <p:spPr>
          <a:xfrm>
            <a:off x="3995937" y="6506390"/>
            <a:ext cx="4738884" cy="253916"/>
          </a:xfrm>
          <a:prstGeom prst="rect">
            <a:avLst/>
          </a:prstGeom>
          <a:noFill/>
        </p:spPr>
        <p:txBody>
          <a:bodyPr wrap="square" rtlCol="0">
            <a:spAutoFit/>
          </a:bodyPr>
          <a:lstStyle/>
          <a:p>
            <a:pPr algn="r" fontAlgn="base">
              <a:spcBef>
                <a:spcPct val="50000"/>
              </a:spcBef>
              <a:spcAft>
                <a:spcPct val="0"/>
              </a:spcAft>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「国勢調査」（総務省統計局）より大阪府作成</a:t>
            </a:r>
          </a:p>
        </p:txBody>
      </p:sp>
      <p:sp>
        <p:nvSpPr>
          <p:cNvPr id="3" name="Rectangle 79">
            <a:extLst>
              <a:ext uri="{FF2B5EF4-FFF2-40B4-BE49-F238E27FC236}">
                <a16:creationId xmlns:a16="http://schemas.microsoft.com/office/drawing/2014/main" id="{12D157AE-3176-F10F-AADD-194C4E5895BF}"/>
              </a:ext>
            </a:extLst>
          </p:cNvPr>
          <p:cNvSpPr>
            <a:spLocks noChangeArrowheads="1"/>
          </p:cNvSpPr>
          <p:nvPr/>
        </p:nvSpPr>
        <p:spPr bwMode="auto">
          <a:xfrm>
            <a:off x="8712000" y="6588000"/>
            <a:ext cx="360000"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lgn="ctr" eaLnBrk="1" hangingPunct="1">
              <a:spcBef>
                <a:spcPct val="50000"/>
              </a:spcBef>
              <a:buFontTx/>
              <a:buNone/>
            </a:pPr>
            <a:fld id="{4BAD665A-AF1B-43EC-8DED-B94A1BD886CB}" type="slidenum">
              <a:rPr kumimoji="1" lang="en-US" altLang="ja-JP" sz="1100">
                <a:solidFill>
                  <a:schemeClr val="tx1"/>
                </a:solidFill>
                <a:latin typeface="メイリオ" panose="020B0604030504040204" pitchFamily="50" charset="-128"/>
                <a:ea typeface="メイリオ" panose="020B0604030504040204" pitchFamily="50" charset="-128"/>
              </a:rPr>
              <a:pPr algn="ctr" eaLnBrk="1" hangingPunct="1">
                <a:spcBef>
                  <a:spcPct val="50000"/>
                </a:spcBef>
                <a:buFontTx/>
                <a:buNone/>
              </a:pPr>
              <a:t>13</a:t>
            </a:fld>
            <a:endParaRPr kumimoji="1" lang="en-US" altLang="ja-JP" sz="1100"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4485753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7">
            <a:extLst>
              <a:ext uri="{FF2B5EF4-FFF2-40B4-BE49-F238E27FC236}">
                <a16:creationId xmlns:a16="http://schemas.microsoft.com/office/drawing/2014/main" id="{63950903-9A8C-85BD-AEAE-164D9135D23B}"/>
              </a:ext>
            </a:extLst>
          </p:cNvPr>
          <p:cNvSpPr>
            <a:spLocks noChangeArrowheads="1"/>
          </p:cNvSpPr>
          <p:nvPr/>
        </p:nvSpPr>
        <p:spPr bwMode="auto">
          <a:xfrm>
            <a:off x="180000" y="540000"/>
            <a:ext cx="8640000" cy="360000"/>
          </a:xfrm>
          <a:prstGeom prst="rect">
            <a:avLst/>
          </a:prstGeom>
          <a:solidFill>
            <a:schemeClr val="bg1"/>
          </a:solidFill>
          <a:ln w="9525">
            <a:solidFill>
              <a:schemeClr val="tx1"/>
            </a:solidFill>
            <a:prstDash val="solid"/>
            <a:miter lim="800000"/>
            <a:headEnd/>
            <a:tailEnd/>
          </a:ln>
        </p:spPr>
        <p:txBody>
          <a:bodyPr wrap="square" tIns="108000" anchor="t"/>
          <a:lstStyle>
            <a:lvl1pPr algn="l"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lgn="l"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lgn="l"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lgn="l"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lgn="l"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180000" indent="-180000" eaLnBrk="1" hangingPunct="1">
              <a:buFont typeface="Wingdings" pitchFamily="2" charset="2"/>
              <a:buNone/>
            </a:pPr>
            <a:r>
              <a:rPr lang="ja-JP" altLang="en-US" sz="1400" dirty="0">
                <a:latin typeface="メイリオ" panose="020B0604030504040204" pitchFamily="50" charset="-128"/>
                <a:ea typeface="メイリオ" panose="020B0604030504040204" pitchFamily="50" charset="-128"/>
                <a:cs typeface="Meiryo UI" panose="020B0604030504040204" pitchFamily="50" charset="-128"/>
              </a:rPr>
              <a:t>○ 大阪府推計によると、令和</a:t>
            </a:r>
            <a:r>
              <a:rPr lang="en-US" altLang="ja-JP" sz="1400" dirty="0">
                <a:latin typeface="メイリオ" panose="020B0604030504040204" pitchFamily="50" charset="-128"/>
                <a:ea typeface="メイリオ" panose="020B0604030504040204" pitchFamily="50" charset="-128"/>
                <a:cs typeface="Meiryo UI" panose="020B0604030504040204" pitchFamily="50" charset="-128"/>
              </a:rPr>
              <a:t>22</a:t>
            </a:r>
            <a:r>
              <a:rPr lang="ja-JP" altLang="en-US" sz="1400" dirty="0">
                <a:latin typeface="メイリオ" panose="020B0604030504040204" pitchFamily="50" charset="-128"/>
                <a:ea typeface="メイリオ" panose="020B0604030504040204" pitchFamily="50" charset="-128"/>
                <a:cs typeface="Meiryo UI" panose="020B0604030504040204" pitchFamily="50" charset="-128"/>
              </a:rPr>
              <a:t>年（</a:t>
            </a:r>
            <a:r>
              <a:rPr lang="en-US" altLang="ja-JP" sz="1400" dirty="0">
                <a:latin typeface="メイリオ" panose="020B0604030504040204" pitchFamily="50" charset="-128"/>
                <a:ea typeface="メイリオ" panose="020B0604030504040204" pitchFamily="50" charset="-128"/>
                <a:cs typeface="Meiryo UI" panose="020B0604030504040204" pitchFamily="50" charset="-128"/>
              </a:rPr>
              <a:t>2040</a:t>
            </a:r>
            <a:r>
              <a:rPr lang="ja-JP" altLang="en-US" sz="1400" dirty="0">
                <a:latin typeface="メイリオ" panose="020B0604030504040204" pitchFamily="50" charset="-128"/>
                <a:ea typeface="メイリオ" panose="020B0604030504040204" pitchFamily="50" charset="-128"/>
                <a:cs typeface="Meiryo UI" panose="020B0604030504040204" pitchFamily="50" charset="-128"/>
              </a:rPr>
              <a:t>年）の世帯数は約</a:t>
            </a:r>
            <a:r>
              <a:rPr lang="en-US" altLang="ja-JP" sz="1400" dirty="0">
                <a:latin typeface="メイリオ" panose="020B0604030504040204" pitchFamily="50" charset="-128"/>
                <a:ea typeface="メイリオ" panose="020B0604030504040204" pitchFamily="50" charset="-128"/>
                <a:cs typeface="Meiryo UI" panose="020B0604030504040204" pitchFamily="50" charset="-128"/>
              </a:rPr>
              <a:t>375</a:t>
            </a:r>
            <a:r>
              <a:rPr lang="ja-JP" altLang="en-US" sz="1400" dirty="0">
                <a:latin typeface="メイリオ" panose="020B0604030504040204" pitchFamily="50" charset="-128"/>
                <a:ea typeface="メイリオ" panose="020B0604030504040204" pitchFamily="50" charset="-128"/>
                <a:cs typeface="Meiryo UI" panose="020B0604030504040204" pitchFamily="50" charset="-128"/>
              </a:rPr>
              <a:t>万世帯と見込まれる。</a:t>
            </a:r>
          </a:p>
        </p:txBody>
      </p:sp>
      <p:sp>
        <p:nvSpPr>
          <p:cNvPr id="11267" name="Rectangle 20"/>
          <p:cNvSpPr>
            <a:spLocks noChangeArrowheads="1"/>
          </p:cNvSpPr>
          <p:nvPr/>
        </p:nvSpPr>
        <p:spPr bwMode="auto">
          <a:xfrm>
            <a:off x="0" y="0"/>
            <a:ext cx="9144000" cy="432000"/>
          </a:xfrm>
          <a:prstGeom prst="rect">
            <a:avLst/>
          </a:prstGeom>
          <a:solidFill>
            <a:schemeClr val="bg1">
              <a:lumMod val="65000"/>
            </a:schemeClr>
          </a:solidFill>
          <a:ln>
            <a:noFill/>
          </a:ln>
        </p:spPr>
        <p:txBody>
          <a:bodyPr wrap="none" anchor="ct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spcBef>
                <a:spcPct val="0"/>
              </a:spcBef>
              <a:buFontTx/>
              <a:buNone/>
            </a:pP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家族類型別普通世帯数の推計</a:t>
            </a:r>
          </a:p>
        </p:txBody>
      </p:sp>
      <p:sp>
        <p:nvSpPr>
          <p:cNvPr id="4" name="テキスト ボックス 2">
            <a:extLst>
              <a:ext uri="{FF2B5EF4-FFF2-40B4-BE49-F238E27FC236}">
                <a16:creationId xmlns:a16="http://schemas.microsoft.com/office/drawing/2014/main" id="{C6EC76ED-3666-713B-F905-60E0E2135FEE}"/>
              </a:ext>
            </a:extLst>
          </p:cNvPr>
          <p:cNvSpPr txBox="1">
            <a:spLocks noChangeArrowheads="1"/>
          </p:cNvSpPr>
          <p:nvPr/>
        </p:nvSpPr>
        <p:spPr bwMode="auto">
          <a:xfrm>
            <a:off x="178564" y="1078271"/>
            <a:ext cx="8640000" cy="184666"/>
          </a:xfrm>
          <a:prstGeom prst="rect">
            <a:avLst/>
          </a:prstGeom>
          <a:noFill/>
          <a:ln w="9525">
            <a:noFill/>
            <a:miter lim="800000"/>
            <a:headEnd/>
            <a:tailEnd/>
          </a:ln>
        </p:spPr>
        <p:txBody>
          <a:bodyPr rot="0" vert="horz" wrap="square" lIns="72000" tIns="0" rIns="72000" bIns="0" anchor="t" anchorCtr="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200" kern="100" dirty="0">
                <a:solidFill>
                  <a:prstClr val="black"/>
                </a:solidFill>
                <a:latin typeface="メイリオ" panose="020B0604030504040204" pitchFamily="50" charset="-128"/>
                <a:ea typeface="メイリオ" panose="020B0604030504040204" pitchFamily="50" charset="-128"/>
                <a:cs typeface="Times New Roman"/>
              </a:rPr>
              <a:t>大阪府における家族類型別普通世帯数の推移</a:t>
            </a:r>
            <a:endParaRPr kumimoji="1" lang="zh-TW" altLang="en-US" sz="120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endParaRPr>
          </a:p>
        </p:txBody>
      </p:sp>
      <p:sp>
        <p:nvSpPr>
          <p:cNvPr id="11" name="テキスト ボックス 10">
            <a:extLst>
              <a:ext uri="{FF2B5EF4-FFF2-40B4-BE49-F238E27FC236}">
                <a16:creationId xmlns:a16="http://schemas.microsoft.com/office/drawing/2014/main" id="{CAB423D4-2BCE-4DA4-9DDB-ABF71F1E4725}"/>
              </a:ext>
            </a:extLst>
          </p:cNvPr>
          <p:cNvSpPr txBox="1"/>
          <p:nvPr/>
        </p:nvSpPr>
        <p:spPr>
          <a:xfrm>
            <a:off x="3995937" y="6264016"/>
            <a:ext cx="4738884" cy="496290"/>
          </a:xfrm>
          <a:prstGeom prst="rect">
            <a:avLst/>
          </a:prstGeom>
          <a:noFill/>
        </p:spPr>
        <p:txBody>
          <a:bodyPr wrap="square" rtlCol="0">
            <a:spAutoFit/>
          </a:bodyPr>
          <a:lstStyle/>
          <a:p>
            <a:pPr marL="469900" fontAlgn="base">
              <a:spcBef>
                <a:spcPct val="50000"/>
              </a:spcBef>
              <a:spcAft>
                <a:spcPct val="0"/>
              </a:spcAft>
            </a:pP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R2</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以前：「国勢調査」（総務省統計局）</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fontAlgn="base">
              <a:spcBef>
                <a:spcPct val="50000"/>
              </a:spcBef>
              <a:spcAft>
                <a:spcPct val="0"/>
              </a:spcAft>
            </a:pP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R2</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以降：国立社会保障人口問題研究所推計（</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H31.4</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）より大阪府作成</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Rectangle 79">
            <a:extLst>
              <a:ext uri="{FF2B5EF4-FFF2-40B4-BE49-F238E27FC236}">
                <a16:creationId xmlns:a16="http://schemas.microsoft.com/office/drawing/2014/main" id="{9580AC4F-5B19-4D73-8B05-FE41FFE841DF}"/>
              </a:ext>
            </a:extLst>
          </p:cNvPr>
          <p:cNvSpPr>
            <a:spLocks noChangeArrowheads="1"/>
          </p:cNvSpPr>
          <p:nvPr/>
        </p:nvSpPr>
        <p:spPr bwMode="auto">
          <a:xfrm>
            <a:off x="8712000" y="6588000"/>
            <a:ext cx="360000"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lgn="ctr" eaLnBrk="1" hangingPunct="1">
              <a:spcBef>
                <a:spcPct val="50000"/>
              </a:spcBef>
              <a:buFontTx/>
              <a:buNone/>
            </a:pPr>
            <a:fld id="{4BAD665A-AF1B-43EC-8DED-B94A1BD886CB}" type="slidenum">
              <a:rPr kumimoji="1" lang="en-US" altLang="ja-JP" sz="1100">
                <a:solidFill>
                  <a:schemeClr val="tx1"/>
                </a:solidFill>
                <a:latin typeface="メイリオ" panose="020B0604030504040204" pitchFamily="50" charset="-128"/>
                <a:ea typeface="メイリオ" panose="020B0604030504040204" pitchFamily="50" charset="-128"/>
              </a:rPr>
              <a:pPr algn="ctr" eaLnBrk="1" hangingPunct="1">
                <a:spcBef>
                  <a:spcPct val="50000"/>
                </a:spcBef>
                <a:buFontTx/>
                <a:buNone/>
              </a:pPr>
              <a:t>14</a:t>
            </a:fld>
            <a:endParaRPr kumimoji="1" lang="en-US" altLang="ja-JP" sz="1100" dirty="0">
              <a:solidFill>
                <a:schemeClr val="tx1"/>
              </a:solidFill>
              <a:latin typeface="メイリオ" panose="020B0604030504040204" pitchFamily="50" charset="-128"/>
              <a:ea typeface="メイリオ" panose="020B0604030504040204" pitchFamily="50" charset="-128"/>
            </a:endParaRPr>
          </a:p>
        </p:txBody>
      </p:sp>
      <p:graphicFrame>
        <p:nvGraphicFramePr>
          <p:cNvPr id="8" name="グラフ 7">
            <a:extLst>
              <a:ext uri="{FF2B5EF4-FFF2-40B4-BE49-F238E27FC236}">
                <a16:creationId xmlns:a16="http://schemas.microsoft.com/office/drawing/2014/main" id="{54E4B4E7-6887-4D75-B488-314181BAF40D}"/>
              </a:ext>
            </a:extLst>
          </p:cNvPr>
          <p:cNvGraphicFramePr>
            <a:graphicFrameLocks/>
          </p:cNvGraphicFramePr>
          <p:nvPr>
            <p:extLst>
              <p:ext uri="{D42A27DB-BD31-4B8C-83A1-F6EECF244321}">
                <p14:modId xmlns:p14="http://schemas.microsoft.com/office/powerpoint/2010/main" val="3210071470"/>
              </p:ext>
            </p:extLst>
          </p:nvPr>
        </p:nvGraphicFramePr>
        <p:xfrm>
          <a:off x="180000" y="1313964"/>
          <a:ext cx="8638563" cy="501828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763123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グラフ 14">
            <a:extLst>
              <a:ext uri="{FF2B5EF4-FFF2-40B4-BE49-F238E27FC236}">
                <a16:creationId xmlns:a16="http://schemas.microsoft.com/office/drawing/2014/main" id="{4B276ECD-8BA1-4566-A905-7C36046012E0}"/>
              </a:ext>
            </a:extLst>
          </p:cNvPr>
          <p:cNvGraphicFramePr>
            <a:graphicFrameLocks/>
          </p:cNvGraphicFramePr>
          <p:nvPr>
            <p:extLst>
              <p:ext uri="{D42A27DB-BD31-4B8C-83A1-F6EECF244321}">
                <p14:modId xmlns:p14="http://schemas.microsoft.com/office/powerpoint/2010/main" val="2754763168"/>
              </p:ext>
            </p:extLst>
          </p:nvPr>
        </p:nvGraphicFramePr>
        <p:xfrm>
          <a:off x="205550" y="1601476"/>
          <a:ext cx="8640000" cy="4730744"/>
        </p:xfrm>
        <a:graphic>
          <a:graphicData uri="http://schemas.openxmlformats.org/drawingml/2006/chart">
            <c:chart xmlns:c="http://schemas.openxmlformats.org/drawingml/2006/chart" xmlns:r="http://schemas.openxmlformats.org/officeDocument/2006/relationships" r:id="rId3"/>
          </a:graphicData>
        </a:graphic>
      </p:graphicFrame>
      <p:sp>
        <p:nvSpPr>
          <p:cNvPr id="19461" name="Rectangle 2"/>
          <p:cNvSpPr>
            <a:spLocks noChangeArrowheads="1"/>
          </p:cNvSpPr>
          <p:nvPr/>
        </p:nvSpPr>
        <p:spPr bwMode="auto">
          <a:xfrm>
            <a:off x="0" y="0"/>
            <a:ext cx="9144000" cy="432000"/>
          </a:xfrm>
          <a:prstGeom prst="rect">
            <a:avLst/>
          </a:prstGeom>
          <a:solidFill>
            <a:schemeClr val="bg1">
              <a:lumMod val="65000"/>
            </a:schemeClr>
          </a:solidFill>
          <a:ln>
            <a:noFill/>
          </a:ln>
        </p:spPr>
        <p:txBody>
          <a:bodyPr wrap="none" anchor="ct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spcBef>
                <a:spcPct val="0"/>
              </a:spcBef>
              <a:buFontTx/>
              <a:buNone/>
            </a:pP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世帯と住宅の関係</a:t>
            </a:r>
          </a:p>
        </p:txBody>
      </p:sp>
      <p:sp>
        <p:nvSpPr>
          <p:cNvPr id="19462" name="Rectangle 6"/>
          <p:cNvSpPr>
            <a:spLocks noChangeArrowheads="1"/>
          </p:cNvSpPr>
          <p:nvPr/>
        </p:nvSpPr>
        <p:spPr bwMode="auto">
          <a:xfrm>
            <a:off x="180000" y="540000"/>
            <a:ext cx="8640000" cy="648000"/>
          </a:xfrm>
          <a:prstGeom prst="rect">
            <a:avLst/>
          </a:prstGeom>
          <a:solidFill>
            <a:schemeClr val="bg1"/>
          </a:solidFill>
          <a:ln w="9525">
            <a:solidFill>
              <a:schemeClr val="tx1"/>
            </a:solidFill>
            <a:prstDash val="solid"/>
            <a:miter lim="800000"/>
            <a:headEnd/>
            <a:tailEnd/>
          </a:ln>
        </p:spPr>
        <p:txBody>
          <a:bodyPr wrap="square" tIns="108000" anchor="t"/>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180000" indent="-180000" algn="just" eaLnBrk="1" hangingPunct="1">
              <a:spcBef>
                <a:spcPct val="0"/>
              </a:spcBef>
              <a:buFontTx/>
              <a:buNone/>
            </a:pPr>
            <a:r>
              <a:rPr kumimoji="1" lang="ja-JP" altLang="en-US" sz="14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 単独世帯やひとり親世帯、非親族世帯では、持ち家取得率が低く、ひとり親世帯では公営住宅の割合が</a:t>
            </a:r>
            <a:r>
              <a:rPr kumimoji="1" lang="en-US" altLang="ja-JP" sz="14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11.0</a:t>
            </a:r>
            <a:r>
              <a:rPr kumimoji="1" lang="ja-JP" altLang="en-US" sz="14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％と高い。単独世帯は、「民営借家（非木造）」に居住する世帯の割合が高い。</a:t>
            </a:r>
          </a:p>
        </p:txBody>
      </p:sp>
      <p:sp>
        <p:nvSpPr>
          <p:cNvPr id="21" name="テキスト ボックス 2">
            <a:extLst>
              <a:ext uri="{FF2B5EF4-FFF2-40B4-BE49-F238E27FC236}">
                <a16:creationId xmlns:a16="http://schemas.microsoft.com/office/drawing/2014/main" id="{C0090EDA-B0DC-4AC4-AF5D-EB92C0B957AC}"/>
              </a:ext>
            </a:extLst>
          </p:cNvPr>
          <p:cNvSpPr txBox="1">
            <a:spLocks noChangeArrowheads="1"/>
          </p:cNvSpPr>
          <p:nvPr/>
        </p:nvSpPr>
        <p:spPr bwMode="auto">
          <a:xfrm>
            <a:off x="178564" y="1368000"/>
            <a:ext cx="8640000" cy="184666"/>
          </a:xfrm>
          <a:prstGeom prst="rect">
            <a:avLst/>
          </a:prstGeom>
          <a:noFill/>
          <a:ln w="9525">
            <a:noFill/>
            <a:miter lim="800000"/>
            <a:headEnd/>
            <a:tailEnd/>
          </a:ln>
        </p:spPr>
        <p:txBody>
          <a:bodyPr rot="0" vert="horz" wrap="square" lIns="72000" tIns="0" rIns="72000" bIns="0" anchor="t" anchorCtr="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200" kern="100" dirty="0">
                <a:solidFill>
                  <a:prstClr val="black"/>
                </a:solidFill>
                <a:latin typeface="メイリオ" panose="020B0604030504040204" pitchFamily="50" charset="-128"/>
                <a:ea typeface="メイリオ" panose="020B0604030504040204" pitchFamily="50" charset="-128"/>
                <a:cs typeface="Times New Roman"/>
              </a:rPr>
              <a:t>家族類型別に見た住まいの状況（平成</a:t>
            </a:r>
            <a:r>
              <a:rPr lang="en-US" altLang="ja-JP" sz="1200" kern="100" dirty="0">
                <a:solidFill>
                  <a:prstClr val="black"/>
                </a:solidFill>
                <a:latin typeface="メイリオ" panose="020B0604030504040204" pitchFamily="50" charset="-128"/>
                <a:ea typeface="メイリオ" panose="020B0604030504040204" pitchFamily="50" charset="-128"/>
                <a:cs typeface="Times New Roman"/>
              </a:rPr>
              <a:t>30</a:t>
            </a:r>
            <a:r>
              <a:rPr lang="ja-JP" altLang="en-US" sz="1200" kern="100" dirty="0">
                <a:solidFill>
                  <a:prstClr val="black"/>
                </a:solidFill>
                <a:latin typeface="メイリオ" panose="020B0604030504040204" pitchFamily="50" charset="-128"/>
                <a:ea typeface="メイリオ" panose="020B0604030504040204" pitchFamily="50" charset="-128"/>
                <a:cs typeface="Times New Roman"/>
              </a:rPr>
              <a:t>年度）</a:t>
            </a:r>
            <a:endParaRPr kumimoji="1" lang="zh-TW" altLang="en-US" sz="120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endParaRPr>
          </a:p>
        </p:txBody>
      </p:sp>
      <p:sp>
        <p:nvSpPr>
          <p:cNvPr id="12" name="大かっこ 11"/>
          <p:cNvSpPr/>
          <p:nvPr/>
        </p:nvSpPr>
        <p:spPr>
          <a:xfrm>
            <a:off x="683568" y="2811146"/>
            <a:ext cx="1118886" cy="1076324"/>
          </a:xfrm>
          <a:prstGeom prst="bracketPair">
            <a:avLst>
              <a:gd name="adj" fmla="val 3461"/>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9" name="大かっこ 18"/>
          <p:cNvSpPr/>
          <p:nvPr/>
        </p:nvSpPr>
        <p:spPr>
          <a:xfrm>
            <a:off x="302419" y="4462146"/>
            <a:ext cx="1500035" cy="1066800"/>
          </a:xfrm>
          <a:prstGeom prst="bracketPair">
            <a:avLst>
              <a:gd name="adj" fmla="val 2774"/>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DA7504C1-8B3A-461B-B611-F3A28085A3B8}"/>
              </a:ext>
            </a:extLst>
          </p:cNvPr>
          <p:cNvSpPr txBox="1"/>
          <p:nvPr/>
        </p:nvSpPr>
        <p:spPr>
          <a:xfrm>
            <a:off x="3995937" y="6506390"/>
            <a:ext cx="4738884" cy="253916"/>
          </a:xfrm>
          <a:prstGeom prst="rect">
            <a:avLst/>
          </a:prstGeom>
          <a:noFill/>
        </p:spPr>
        <p:txBody>
          <a:bodyPr wrap="square" rtlCol="0">
            <a:spAutoFit/>
          </a:bodyPr>
          <a:lstStyle/>
          <a:p>
            <a:pPr algn="r" fontAlgn="base">
              <a:spcBef>
                <a:spcPct val="50000"/>
              </a:spcBef>
              <a:spcAft>
                <a:spcPct val="0"/>
              </a:spcAft>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年住宅・土地統計調査」（総務省統計局）より大阪府作成</a:t>
            </a:r>
          </a:p>
        </p:txBody>
      </p:sp>
      <p:sp>
        <p:nvSpPr>
          <p:cNvPr id="23" name="Rectangle 79">
            <a:extLst>
              <a:ext uri="{FF2B5EF4-FFF2-40B4-BE49-F238E27FC236}">
                <a16:creationId xmlns:a16="http://schemas.microsoft.com/office/drawing/2014/main" id="{CEEBAE93-F205-443C-945B-BEB964C5A42E}"/>
              </a:ext>
            </a:extLst>
          </p:cNvPr>
          <p:cNvSpPr>
            <a:spLocks noChangeArrowheads="1"/>
          </p:cNvSpPr>
          <p:nvPr/>
        </p:nvSpPr>
        <p:spPr bwMode="auto">
          <a:xfrm>
            <a:off x="8712000" y="6588000"/>
            <a:ext cx="360000"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lgn="ctr" eaLnBrk="1" hangingPunct="1">
              <a:spcBef>
                <a:spcPct val="50000"/>
              </a:spcBef>
              <a:buFontTx/>
              <a:buNone/>
            </a:pPr>
            <a:fld id="{4BAD665A-AF1B-43EC-8DED-B94A1BD886CB}" type="slidenum">
              <a:rPr kumimoji="1" lang="en-US" altLang="ja-JP" sz="1100">
                <a:solidFill>
                  <a:schemeClr val="tx1"/>
                </a:solidFill>
                <a:latin typeface="メイリオ" panose="020B0604030504040204" pitchFamily="50" charset="-128"/>
                <a:ea typeface="メイリオ" panose="020B0604030504040204" pitchFamily="50" charset="-128"/>
              </a:rPr>
              <a:pPr algn="ctr" eaLnBrk="1" hangingPunct="1">
                <a:spcBef>
                  <a:spcPct val="50000"/>
                </a:spcBef>
                <a:buFontTx/>
                <a:buNone/>
              </a:pPr>
              <a:t>15</a:t>
            </a:fld>
            <a:endParaRPr kumimoji="1" lang="en-US" altLang="ja-JP" sz="1100" dirty="0">
              <a:solidFill>
                <a:schemeClr val="tx1"/>
              </a:solidFill>
              <a:latin typeface="メイリオ" panose="020B0604030504040204" pitchFamily="50" charset="-128"/>
              <a:ea typeface="メイリオ" panose="020B0604030504040204" pitchFamily="50" charset="-128"/>
            </a:endParaRPr>
          </a:p>
        </p:txBody>
      </p:sp>
      <p:sp>
        <p:nvSpPr>
          <p:cNvPr id="4" name="正方形/長方形 3">
            <a:extLst>
              <a:ext uri="{FF2B5EF4-FFF2-40B4-BE49-F238E27FC236}">
                <a16:creationId xmlns:a16="http://schemas.microsoft.com/office/drawing/2014/main" id="{61E3652E-F293-4D04-82DD-138C3BA420D6}"/>
              </a:ext>
            </a:extLst>
          </p:cNvPr>
          <p:cNvSpPr/>
          <p:nvPr/>
        </p:nvSpPr>
        <p:spPr>
          <a:xfrm>
            <a:off x="2728367" y="2016862"/>
            <a:ext cx="360040" cy="19522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4599C467-2630-48F9-AEB6-748466699AD7}"/>
              </a:ext>
            </a:extLst>
          </p:cNvPr>
          <p:cNvSpPr/>
          <p:nvPr/>
        </p:nvSpPr>
        <p:spPr>
          <a:xfrm>
            <a:off x="3593036" y="3658735"/>
            <a:ext cx="360040" cy="19522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4E94BF67-300A-40EC-B3CB-40F45F9F9D9A}"/>
              </a:ext>
            </a:extLst>
          </p:cNvPr>
          <p:cNvSpPr/>
          <p:nvPr/>
        </p:nvSpPr>
        <p:spPr>
          <a:xfrm>
            <a:off x="2491388" y="5718016"/>
            <a:ext cx="360040" cy="19522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C3F96B76-8445-43D0-8555-EED987EB2F31}"/>
              </a:ext>
            </a:extLst>
          </p:cNvPr>
          <p:cNvSpPr/>
          <p:nvPr/>
        </p:nvSpPr>
        <p:spPr>
          <a:xfrm>
            <a:off x="6622132" y="2017997"/>
            <a:ext cx="360040" cy="19522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0E66AC74-CEB5-44CB-9872-03082004D3AC}"/>
              </a:ext>
            </a:extLst>
          </p:cNvPr>
          <p:cNvSpPr/>
          <p:nvPr/>
        </p:nvSpPr>
        <p:spPr>
          <a:xfrm>
            <a:off x="5889733" y="3658735"/>
            <a:ext cx="360040" cy="19522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34015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グラフ 12">
            <a:extLst>
              <a:ext uri="{FF2B5EF4-FFF2-40B4-BE49-F238E27FC236}">
                <a16:creationId xmlns:a16="http://schemas.microsoft.com/office/drawing/2014/main" id="{EC98972E-91DC-4188-923C-3708E09EA242}"/>
              </a:ext>
            </a:extLst>
          </p:cNvPr>
          <p:cNvGraphicFramePr>
            <a:graphicFrameLocks/>
          </p:cNvGraphicFramePr>
          <p:nvPr>
            <p:extLst>
              <p:ext uri="{D42A27DB-BD31-4B8C-83A1-F6EECF244321}">
                <p14:modId xmlns:p14="http://schemas.microsoft.com/office/powerpoint/2010/main" val="3672336873"/>
              </p:ext>
            </p:extLst>
          </p:nvPr>
        </p:nvGraphicFramePr>
        <p:xfrm>
          <a:off x="180000" y="1262936"/>
          <a:ext cx="8638563" cy="3894911"/>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6"/>
          <p:cNvSpPr>
            <a:spLocks noChangeArrowheads="1"/>
          </p:cNvSpPr>
          <p:nvPr/>
        </p:nvSpPr>
        <p:spPr bwMode="auto">
          <a:xfrm>
            <a:off x="180000" y="540000"/>
            <a:ext cx="8640000" cy="360000"/>
          </a:xfrm>
          <a:prstGeom prst="rect">
            <a:avLst/>
          </a:prstGeom>
          <a:solidFill>
            <a:schemeClr val="bg1"/>
          </a:solidFill>
          <a:ln w="9525">
            <a:solidFill>
              <a:schemeClr val="tx1"/>
            </a:solidFill>
            <a:prstDash val="solid"/>
            <a:miter lim="800000"/>
            <a:headEnd/>
            <a:tailEnd/>
          </a:ln>
        </p:spPr>
        <p:txBody>
          <a:bodyPr wrap="square" tIns="108000" anchor="t">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180000" indent="-180000" algn="just" eaLnBrk="1" hangingPunct="1">
              <a:spcBef>
                <a:spcPct val="0"/>
              </a:spcBef>
              <a:buFontTx/>
              <a:buNone/>
            </a:pPr>
            <a:r>
              <a:rPr kumimoji="1" lang="ja-JP" altLang="en-US" sz="14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 </a:t>
            </a:r>
            <a:r>
              <a:rPr lang="ja-JP" altLang="en-US" sz="1400" spc="-7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若年の単身世帯では、約</a:t>
            </a:r>
            <a:r>
              <a:rPr lang="en-US" altLang="ja-JP" sz="1400" spc="-7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9</a:t>
            </a:r>
            <a:r>
              <a:rPr lang="ja-JP" altLang="en-US" sz="1400" spc="-7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割が民営借家に居住しているのに対し、高齢者では約７割が持ち家に居住している。</a:t>
            </a:r>
            <a:endParaRPr kumimoji="1" lang="ja-JP" altLang="en-US" sz="1400" spc="-7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12" name="Rectangle 2"/>
          <p:cNvSpPr>
            <a:spLocks noChangeArrowheads="1"/>
          </p:cNvSpPr>
          <p:nvPr/>
        </p:nvSpPr>
        <p:spPr bwMode="auto">
          <a:xfrm>
            <a:off x="0" y="0"/>
            <a:ext cx="9144000" cy="432000"/>
          </a:xfrm>
          <a:prstGeom prst="rect">
            <a:avLst/>
          </a:prstGeom>
          <a:solidFill>
            <a:schemeClr val="bg1">
              <a:lumMod val="65000"/>
            </a:schemeClr>
          </a:solidFill>
          <a:ln>
            <a:noFill/>
          </a:ln>
        </p:spPr>
        <p:txBody>
          <a:bodyPr wrap="none" anchor="ct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spcBef>
                <a:spcPct val="0"/>
              </a:spcBef>
              <a:buFontTx/>
              <a:buNone/>
            </a:pP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年齢、住宅の所有の関係別　単身世帯の割合</a:t>
            </a:r>
          </a:p>
        </p:txBody>
      </p:sp>
      <p:graphicFrame>
        <p:nvGraphicFramePr>
          <p:cNvPr id="2" name="表 1"/>
          <p:cNvGraphicFramePr>
            <a:graphicFrameLocks noGrp="1"/>
          </p:cNvGraphicFramePr>
          <p:nvPr>
            <p:extLst>
              <p:ext uri="{D42A27DB-BD31-4B8C-83A1-F6EECF244321}">
                <p14:modId xmlns:p14="http://schemas.microsoft.com/office/powerpoint/2010/main" val="2674244137"/>
              </p:ext>
            </p:extLst>
          </p:nvPr>
        </p:nvGraphicFramePr>
        <p:xfrm>
          <a:off x="178565" y="5147432"/>
          <a:ext cx="8638573" cy="1278600"/>
        </p:xfrm>
        <a:graphic>
          <a:graphicData uri="http://schemas.openxmlformats.org/drawingml/2006/table">
            <a:tbl>
              <a:tblPr>
                <a:tableStyleId>{616DA210-FB5B-4158-B5E0-FEB733F419BA}</a:tableStyleId>
              </a:tblPr>
              <a:tblGrid>
                <a:gridCol w="678413">
                  <a:extLst>
                    <a:ext uri="{9D8B030D-6E8A-4147-A177-3AD203B41FA5}">
                      <a16:colId xmlns:a16="http://schemas.microsoft.com/office/drawing/2014/main" val="3392689677"/>
                    </a:ext>
                  </a:extLst>
                </a:gridCol>
                <a:gridCol w="612320">
                  <a:extLst>
                    <a:ext uri="{9D8B030D-6E8A-4147-A177-3AD203B41FA5}">
                      <a16:colId xmlns:a16="http://schemas.microsoft.com/office/drawing/2014/main" val="3192664862"/>
                    </a:ext>
                  </a:extLst>
                </a:gridCol>
                <a:gridCol w="612320">
                  <a:extLst>
                    <a:ext uri="{9D8B030D-6E8A-4147-A177-3AD203B41FA5}">
                      <a16:colId xmlns:a16="http://schemas.microsoft.com/office/drawing/2014/main" val="4257038303"/>
                    </a:ext>
                  </a:extLst>
                </a:gridCol>
                <a:gridCol w="612320">
                  <a:extLst>
                    <a:ext uri="{9D8B030D-6E8A-4147-A177-3AD203B41FA5}">
                      <a16:colId xmlns:a16="http://schemas.microsoft.com/office/drawing/2014/main" val="3105404059"/>
                    </a:ext>
                  </a:extLst>
                </a:gridCol>
                <a:gridCol w="612320">
                  <a:extLst>
                    <a:ext uri="{9D8B030D-6E8A-4147-A177-3AD203B41FA5}">
                      <a16:colId xmlns:a16="http://schemas.microsoft.com/office/drawing/2014/main" val="1985697804"/>
                    </a:ext>
                  </a:extLst>
                </a:gridCol>
                <a:gridCol w="612320">
                  <a:extLst>
                    <a:ext uri="{9D8B030D-6E8A-4147-A177-3AD203B41FA5}">
                      <a16:colId xmlns:a16="http://schemas.microsoft.com/office/drawing/2014/main" val="3312751719"/>
                    </a:ext>
                  </a:extLst>
                </a:gridCol>
                <a:gridCol w="612320">
                  <a:extLst>
                    <a:ext uri="{9D8B030D-6E8A-4147-A177-3AD203B41FA5}">
                      <a16:colId xmlns:a16="http://schemas.microsoft.com/office/drawing/2014/main" val="591473224"/>
                    </a:ext>
                  </a:extLst>
                </a:gridCol>
                <a:gridCol w="612320">
                  <a:extLst>
                    <a:ext uri="{9D8B030D-6E8A-4147-A177-3AD203B41FA5}">
                      <a16:colId xmlns:a16="http://schemas.microsoft.com/office/drawing/2014/main" val="179306879"/>
                    </a:ext>
                  </a:extLst>
                </a:gridCol>
                <a:gridCol w="612320">
                  <a:extLst>
                    <a:ext uri="{9D8B030D-6E8A-4147-A177-3AD203B41FA5}">
                      <a16:colId xmlns:a16="http://schemas.microsoft.com/office/drawing/2014/main" val="882674101"/>
                    </a:ext>
                  </a:extLst>
                </a:gridCol>
                <a:gridCol w="612320">
                  <a:extLst>
                    <a:ext uri="{9D8B030D-6E8A-4147-A177-3AD203B41FA5}">
                      <a16:colId xmlns:a16="http://schemas.microsoft.com/office/drawing/2014/main" val="2122943733"/>
                    </a:ext>
                  </a:extLst>
                </a:gridCol>
                <a:gridCol w="612320">
                  <a:extLst>
                    <a:ext uri="{9D8B030D-6E8A-4147-A177-3AD203B41FA5}">
                      <a16:colId xmlns:a16="http://schemas.microsoft.com/office/drawing/2014/main" val="2610806784"/>
                    </a:ext>
                  </a:extLst>
                </a:gridCol>
                <a:gridCol w="612320">
                  <a:extLst>
                    <a:ext uri="{9D8B030D-6E8A-4147-A177-3AD203B41FA5}">
                      <a16:colId xmlns:a16="http://schemas.microsoft.com/office/drawing/2014/main" val="3712608540"/>
                    </a:ext>
                  </a:extLst>
                </a:gridCol>
                <a:gridCol w="612320">
                  <a:extLst>
                    <a:ext uri="{9D8B030D-6E8A-4147-A177-3AD203B41FA5}">
                      <a16:colId xmlns:a16="http://schemas.microsoft.com/office/drawing/2014/main" val="2776762433"/>
                    </a:ext>
                  </a:extLst>
                </a:gridCol>
                <a:gridCol w="612320">
                  <a:extLst>
                    <a:ext uri="{9D8B030D-6E8A-4147-A177-3AD203B41FA5}">
                      <a16:colId xmlns:a16="http://schemas.microsoft.com/office/drawing/2014/main" val="1283144041"/>
                    </a:ext>
                  </a:extLst>
                </a:gridCol>
              </a:tblGrid>
              <a:tr h="121875">
                <a:tc>
                  <a:txBody>
                    <a:bodyPr/>
                    <a:lstStyle/>
                    <a:p>
                      <a:pPr algn="ctr" fontAlgn="t"/>
                      <a:r>
                        <a:rPr lang="ja-JP" altLang="en-US" sz="900" u="none" strike="noStrike" dirty="0">
                          <a:effectLst/>
                          <a:latin typeface="メイリオ" panose="020B0604030504040204" pitchFamily="50" charset="-128"/>
                          <a:ea typeface="メイリオ" panose="020B0604030504040204" pitchFamily="50" charset="-128"/>
                        </a:rPr>
                        <a:t>　</a:t>
                      </a:r>
                      <a:endParaRPr lang="ja-JP" altLang="en-US" sz="9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t"/>
                      <a:r>
                        <a:rPr lang="ja-JP" altLang="en-US" sz="800" u="none" strike="noStrike" dirty="0">
                          <a:effectLst/>
                          <a:latin typeface="メイリオ" panose="020B0604030504040204" pitchFamily="50" charset="-128"/>
                          <a:ea typeface="メイリオ" panose="020B0604030504040204" pitchFamily="50" charset="-128"/>
                        </a:rPr>
                        <a:t>総数</a:t>
                      </a: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t"/>
                      <a:r>
                        <a:rPr lang="en-US" altLang="ja-JP" sz="800" u="none" strike="noStrike" dirty="0">
                          <a:effectLst/>
                          <a:latin typeface="メイリオ" panose="020B0604030504040204" pitchFamily="50" charset="-128"/>
                          <a:ea typeface="メイリオ" panose="020B0604030504040204" pitchFamily="50" charset="-128"/>
                        </a:rPr>
                        <a:t>25</a:t>
                      </a:r>
                      <a:r>
                        <a:rPr lang="ja-JP" altLang="en-US" sz="800" u="none" strike="noStrike" dirty="0">
                          <a:effectLst/>
                          <a:latin typeface="メイリオ" panose="020B0604030504040204" pitchFamily="50" charset="-128"/>
                          <a:ea typeface="メイリオ" panose="020B0604030504040204" pitchFamily="50" charset="-128"/>
                        </a:rPr>
                        <a:t>歳未満</a:t>
                      </a: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t"/>
                      <a:r>
                        <a:rPr lang="en-US" altLang="ja-JP" sz="800" u="none" strike="noStrike" dirty="0">
                          <a:effectLst/>
                          <a:latin typeface="メイリオ" panose="020B0604030504040204" pitchFamily="50" charset="-128"/>
                          <a:ea typeface="メイリオ" panose="020B0604030504040204" pitchFamily="50" charset="-128"/>
                        </a:rPr>
                        <a:t>25</a:t>
                      </a:r>
                      <a:r>
                        <a:rPr lang="ja-JP" altLang="en-US" sz="800" u="none" strike="noStrike" dirty="0">
                          <a:effectLst/>
                          <a:latin typeface="メイリオ" panose="020B0604030504040204" pitchFamily="50" charset="-128"/>
                          <a:ea typeface="メイリオ" panose="020B0604030504040204" pitchFamily="50" charset="-128"/>
                        </a:rPr>
                        <a:t>～</a:t>
                      </a:r>
                      <a:r>
                        <a:rPr lang="en-US" altLang="ja-JP" sz="800" u="none" strike="noStrike" dirty="0">
                          <a:effectLst/>
                          <a:latin typeface="メイリオ" panose="020B0604030504040204" pitchFamily="50" charset="-128"/>
                          <a:ea typeface="メイリオ" panose="020B0604030504040204" pitchFamily="50" charset="-128"/>
                        </a:rPr>
                        <a:t>29</a:t>
                      </a:r>
                      <a:r>
                        <a:rPr lang="ja-JP" altLang="en-US" sz="800" u="none" strike="noStrike" dirty="0">
                          <a:effectLst/>
                          <a:latin typeface="メイリオ" panose="020B0604030504040204" pitchFamily="50" charset="-128"/>
                          <a:ea typeface="メイリオ" panose="020B0604030504040204" pitchFamily="50" charset="-128"/>
                        </a:rPr>
                        <a:t>歳</a:t>
                      </a: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t"/>
                      <a:r>
                        <a:rPr lang="en-US" altLang="ja-JP" sz="800" u="none" strike="noStrike" dirty="0">
                          <a:effectLst/>
                          <a:latin typeface="メイリオ" panose="020B0604030504040204" pitchFamily="50" charset="-128"/>
                          <a:ea typeface="メイリオ" panose="020B0604030504040204" pitchFamily="50" charset="-128"/>
                        </a:rPr>
                        <a:t>30</a:t>
                      </a:r>
                      <a:r>
                        <a:rPr lang="ja-JP" altLang="en-US" sz="800" u="none" strike="noStrike" dirty="0">
                          <a:effectLst/>
                          <a:latin typeface="メイリオ" panose="020B0604030504040204" pitchFamily="50" charset="-128"/>
                          <a:ea typeface="メイリオ" panose="020B0604030504040204" pitchFamily="50" charset="-128"/>
                        </a:rPr>
                        <a:t>～</a:t>
                      </a:r>
                      <a:r>
                        <a:rPr lang="en-US" altLang="ja-JP" sz="800" u="none" strike="noStrike" dirty="0">
                          <a:effectLst/>
                          <a:latin typeface="メイリオ" panose="020B0604030504040204" pitchFamily="50" charset="-128"/>
                          <a:ea typeface="メイリオ" panose="020B0604030504040204" pitchFamily="50" charset="-128"/>
                        </a:rPr>
                        <a:t>34</a:t>
                      </a:r>
                      <a:r>
                        <a:rPr lang="ja-JP" altLang="en-US" sz="800" u="none" strike="noStrike" dirty="0">
                          <a:effectLst/>
                          <a:latin typeface="メイリオ" panose="020B0604030504040204" pitchFamily="50" charset="-128"/>
                          <a:ea typeface="メイリオ" panose="020B0604030504040204" pitchFamily="50" charset="-128"/>
                        </a:rPr>
                        <a:t>歳</a:t>
                      </a:r>
                      <a:endParaRPr lang="en-US" altLang="ja-JP"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t"/>
                      <a:r>
                        <a:rPr lang="en-US" altLang="ja-JP" sz="800" u="none" strike="noStrike" dirty="0">
                          <a:effectLst/>
                          <a:latin typeface="メイリオ" panose="020B0604030504040204" pitchFamily="50" charset="-128"/>
                          <a:ea typeface="メイリオ" panose="020B0604030504040204" pitchFamily="50" charset="-128"/>
                        </a:rPr>
                        <a:t>35</a:t>
                      </a:r>
                      <a:r>
                        <a:rPr lang="ja-JP" altLang="en-US" sz="800" u="none" strike="noStrike" dirty="0">
                          <a:effectLst/>
                          <a:latin typeface="メイリオ" panose="020B0604030504040204" pitchFamily="50" charset="-128"/>
                          <a:ea typeface="メイリオ" panose="020B0604030504040204" pitchFamily="50" charset="-128"/>
                        </a:rPr>
                        <a:t>～</a:t>
                      </a:r>
                      <a:r>
                        <a:rPr lang="en-US" altLang="ja-JP" sz="800" u="none" strike="noStrike" dirty="0">
                          <a:effectLst/>
                          <a:latin typeface="メイリオ" panose="020B0604030504040204" pitchFamily="50" charset="-128"/>
                          <a:ea typeface="メイリオ" panose="020B0604030504040204" pitchFamily="50" charset="-128"/>
                        </a:rPr>
                        <a:t>39</a:t>
                      </a:r>
                      <a:r>
                        <a:rPr lang="ja-JP" altLang="en-US" sz="800" u="none" strike="noStrike" dirty="0">
                          <a:effectLst/>
                          <a:latin typeface="メイリオ" panose="020B0604030504040204" pitchFamily="50" charset="-128"/>
                          <a:ea typeface="メイリオ" panose="020B0604030504040204" pitchFamily="50" charset="-128"/>
                        </a:rPr>
                        <a:t>歳</a:t>
                      </a:r>
                      <a:endParaRPr lang="en-US" altLang="ja-JP"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t"/>
                      <a:r>
                        <a:rPr lang="en-US" altLang="ja-JP" sz="800" u="none" strike="noStrike" dirty="0">
                          <a:effectLst/>
                          <a:latin typeface="メイリオ" panose="020B0604030504040204" pitchFamily="50" charset="-128"/>
                          <a:ea typeface="メイリオ" panose="020B0604030504040204" pitchFamily="50" charset="-128"/>
                        </a:rPr>
                        <a:t>40</a:t>
                      </a:r>
                      <a:r>
                        <a:rPr lang="ja-JP" altLang="en-US" sz="800" u="none" strike="noStrike" dirty="0">
                          <a:effectLst/>
                          <a:latin typeface="メイリオ" panose="020B0604030504040204" pitchFamily="50" charset="-128"/>
                          <a:ea typeface="メイリオ" panose="020B0604030504040204" pitchFamily="50" charset="-128"/>
                        </a:rPr>
                        <a:t>～</a:t>
                      </a:r>
                      <a:r>
                        <a:rPr lang="en-US" altLang="ja-JP" sz="800" u="none" strike="noStrike" dirty="0">
                          <a:effectLst/>
                          <a:latin typeface="メイリオ" panose="020B0604030504040204" pitchFamily="50" charset="-128"/>
                          <a:ea typeface="メイリオ" panose="020B0604030504040204" pitchFamily="50" charset="-128"/>
                        </a:rPr>
                        <a:t>44</a:t>
                      </a:r>
                      <a:r>
                        <a:rPr lang="ja-JP" altLang="en-US" sz="800" u="none" strike="noStrike" dirty="0">
                          <a:effectLst/>
                          <a:latin typeface="メイリオ" panose="020B0604030504040204" pitchFamily="50" charset="-128"/>
                          <a:ea typeface="メイリオ" panose="020B0604030504040204" pitchFamily="50" charset="-128"/>
                        </a:rPr>
                        <a:t>歳</a:t>
                      </a:r>
                      <a:endParaRPr lang="en-US" altLang="ja-JP"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t"/>
                      <a:r>
                        <a:rPr lang="en-US" altLang="ja-JP" sz="800" u="none" strike="noStrike" dirty="0">
                          <a:effectLst/>
                          <a:latin typeface="メイリオ" panose="020B0604030504040204" pitchFamily="50" charset="-128"/>
                          <a:ea typeface="メイリオ" panose="020B0604030504040204" pitchFamily="50" charset="-128"/>
                        </a:rPr>
                        <a:t>45</a:t>
                      </a:r>
                      <a:r>
                        <a:rPr lang="ja-JP" altLang="en-US" sz="800" u="none" strike="noStrike" dirty="0">
                          <a:effectLst/>
                          <a:latin typeface="メイリオ" panose="020B0604030504040204" pitchFamily="50" charset="-128"/>
                          <a:ea typeface="メイリオ" panose="020B0604030504040204" pitchFamily="50" charset="-128"/>
                        </a:rPr>
                        <a:t>～</a:t>
                      </a:r>
                      <a:r>
                        <a:rPr lang="en-US" altLang="ja-JP" sz="800" u="none" strike="noStrike" dirty="0">
                          <a:effectLst/>
                          <a:latin typeface="メイリオ" panose="020B0604030504040204" pitchFamily="50" charset="-128"/>
                          <a:ea typeface="メイリオ" panose="020B0604030504040204" pitchFamily="50" charset="-128"/>
                        </a:rPr>
                        <a:t>49</a:t>
                      </a:r>
                      <a:r>
                        <a:rPr lang="ja-JP" altLang="en-US" sz="800" u="none" strike="noStrike" dirty="0">
                          <a:effectLst/>
                          <a:latin typeface="メイリオ" panose="020B0604030504040204" pitchFamily="50" charset="-128"/>
                          <a:ea typeface="メイリオ" panose="020B0604030504040204" pitchFamily="50" charset="-128"/>
                        </a:rPr>
                        <a:t>歳</a:t>
                      </a:r>
                      <a:endParaRPr lang="en-US" altLang="ja-JP"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t"/>
                      <a:r>
                        <a:rPr lang="en-US" altLang="ja-JP" sz="800" u="none" strike="noStrike" dirty="0">
                          <a:effectLst/>
                          <a:latin typeface="メイリオ" panose="020B0604030504040204" pitchFamily="50" charset="-128"/>
                          <a:ea typeface="メイリオ" panose="020B0604030504040204" pitchFamily="50" charset="-128"/>
                        </a:rPr>
                        <a:t>50</a:t>
                      </a:r>
                      <a:r>
                        <a:rPr lang="ja-JP" altLang="en-US" sz="800" u="none" strike="noStrike" dirty="0">
                          <a:effectLst/>
                          <a:latin typeface="メイリオ" panose="020B0604030504040204" pitchFamily="50" charset="-128"/>
                          <a:ea typeface="メイリオ" panose="020B0604030504040204" pitchFamily="50" charset="-128"/>
                        </a:rPr>
                        <a:t>～</a:t>
                      </a:r>
                      <a:r>
                        <a:rPr lang="en-US" altLang="ja-JP" sz="800" u="none" strike="noStrike" dirty="0">
                          <a:effectLst/>
                          <a:latin typeface="メイリオ" panose="020B0604030504040204" pitchFamily="50" charset="-128"/>
                          <a:ea typeface="メイリオ" panose="020B0604030504040204" pitchFamily="50" charset="-128"/>
                        </a:rPr>
                        <a:t>54</a:t>
                      </a:r>
                      <a:r>
                        <a:rPr lang="ja-JP" altLang="en-US" sz="800" u="none" strike="noStrike" dirty="0">
                          <a:effectLst/>
                          <a:latin typeface="メイリオ" panose="020B0604030504040204" pitchFamily="50" charset="-128"/>
                          <a:ea typeface="メイリオ" panose="020B0604030504040204" pitchFamily="50" charset="-128"/>
                        </a:rPr>
                        <a:t>歳</a:t>
                      </a:r>
                      <a:endParaRPr lang="en-US" altLang="ja-JP"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t"/>
                      <a:r>
                        <a:rPr lang="en-US" altLang="ja-JP" sz="800" u="none" strike="noStrike" dirty="0">
                          <a:effectLst/>
                          <a:latin typeface="メイリオ" panose="020B0604030504040204" pitchFamily="50" charset="-128"/>
                          <a:ea typeface="メイリオ" panose="020B0604030504040204" pitchFamily="50" charset="-128"/>
                        </a:rPr>
                        <a:t>55</a:t>
                      </a:r>
                      <a:r>
                        <a:rPr lang="ja-JP" altLang="en-US" sz="800" u="none" strike="noStrike" dirty="0">
                          <a:effectLst/>
                          <a:latin typeface="メイリオ" panose="020B0604030504040204" pitchFamily="50" charset="-128"/>
                          <a:ea typeface="メイリオ" panose="020B0604030504040204" pitchFamily="50" charset="-128"/>
                        </a:rPr>
                        <a:t>～</a:t>
                      </a:r>
                      <a:r>
                        <a:rPr lang="en-US" altLang="ja-JP" sz="800" u="none" strike="noStrike" dirty="0">
                          <a:effectLst/>
                          <a:latin typeface="メイリオ" panose="020B0604030504040204" pitchFamily="50" charset="-128"/>
                          <a:ea typeface="メイリオ" panose="020B0604030504040204" pitchFamily="50" charset="-128"/>
                        </a:rPr>
                        <a:t>59</a:t>
                      </a:r>
                      <a:r>
                        <a:rPr lang="ja-JP" altLang="en-US" sz="800" u="none" strike="noStrike" dirty="0">
                          <a:effectLst/>
                          <a:latin typeface="メイリオ" panose="020B0604030504040204" pitchFamily="50" charset="-128"/>
                          <a:ea typeface="メイリオ" panose="020B0604030504040204" pitchFamily="50" charset="-128"/>
                        </a:rPr>
                        <a:t>歳</a:t>
                      </a:r>
                      <a:endParaRPr lang="en-US" altLang="ja-JP"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t"/>
                      <a:r>
                        <a:rPr lang="en-US" altLang="ja-JP" sz="800" u="none" strike="noStrike" dirty="0">
                          <a:effectLst/>
                          <a:latin typeface="メイリオ" panose="020B0604030504040204" pitchFamily="50" charset="-128"/>
                          <a:ea typeface="メイリオ" panose="020B0604030504040204" pitchFamily="50" charset="-128"/>
                        </a:rPr>
                        <a:t>60</a:t>
                      </a:r>
                      <a:r>
                        <a:rPr lang="ja-JP" altLang="en-US" sz="800" u="none" strike="noStrike" dirty="0">
                          <a:effectLst/>
                          <a:latin typeface="メイリオ" panose="020B0604030504040204" pitchFamily="50" charset="-128"/>
                          <a:ea typeface="メイリオ" panose="020B0604030504040204" pitchFamily="50" charset="-128"/>
                        </a:rPr>
                        <a:t>～</a:t>
                      </a:r>
                      <a:r>
                        <a:rPr lang="en-US" altLang="ja-JP" sz="800" u="none" strike="noStrike" dirty="0">
                          <a:effectLst/>
                          <a:latin typeface="メイリオ" panose="020B0604030504040204" pitchFamily="50" charset="-128"/>
                          <a:ea typeface="メイリオ" panose="020B0604030504040204" pitchFamily="50" charset="-128"/>
                        </a:rPr>
                        <a:t>64</a:t>
                      </a:r>
                      <a:r>
                        <a:rPr lang="ja-JP" altLang="en-US" sz="800" u="none" strike="noStrike" dirty="0">
                          <a:effectLst/>
                          <a:latin typeface="メイリオ" panose="020B0604030504040204" pitchFamily="50" charset="-128"/>
                          <a:ea typeface="メイリオ" panose="020B0604030504040204" pitchFamily="50" charset="-128"/>
                        </a:rPr>
                        <a:t>歳</a:t>
                      </a:r>
                      <a:endParaRPr lang="en-US" altLang="ja-JP"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t"/>
                      <a:r>
                        <a:rPr lang="en-US" altLang="ja-JP" sz="800" u="none" strike="noStrike" dirty="0">
                          <a:effectLst/>
                          <a:latin typeface="メイリオ" panose="020B0604030504040204" pitchFamily="50" charset="-128"/>
                          <a:ea typeface="メイリオ" panose="020B0604030504040204" pitchFamily="50" charset="-128"/>
                        </a:rPr>
                        <a:t>65</a:t>
                      </a:r>
                      <a:r>
                        <a:rPr lang="ja-JP" altLang="en-US" sz="800" u="none" strike="noStrike" dirty="0">
                          <a:effectLst/>
                          <a:latin typeface="メイリオ" panose="020B0604030504040204" pitchFamily="50" charset="-128"/>
                          <a:ea typeface="メイリオ" panose="020B0604030504040204" pitchFamily="50" charset="-128"/>
                        </a:rPr>
                        <a:t>～</a:t>
                      </a:r>
                      <a:r>
                        <a:rPr lang="en-US" altLang="ja-JP" sz="800" u="none" strike="noStrike" dirty="0">
                          <a:effectLst/>
                          <a:latin typeface="メイリオ" panose="020B0604030504040204" pitchFamily="50" charset="-128"/>
                          <a:ea typeface="メイリオ" panose="020B0604030504040204" pitchFamily="50" charset="-128"/>
                        </a:rPr>
                        <a:t>69</a:t>
                      </a:r>
                      <a:r>
                        <a:rPr lang="ja-JP" altLang="en-US" sz="800" u="none" strike="noStrike" dirty="0">
                          <a:effectLst/>
                          <a:latin typeface="メイリオ" panose="020B0604030504040204" pitchFamily="50" charset="-128"/>
                          <a:ea typeface="メイリオ" panose="020B0604030504040204" pitchFamily="50" charset="-128"/>
                        </a:rPr>
                        <a:t>歳</a:t>
                      </a:r>
                      <a:endParaRPr lang="en-US" altLang="ja-JP"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t"/>
                      <a:r>
                        <a:rPr lang="en-US" altLang="ja-JP" sz="800" u="none" strike="noStrike" dirty="0">
                          <a:effectLst/>
                          <a:latin typeface="メイリオ" panose="020B0604030504040204" pitchFamily="50" charset="-128"/>
                          <a:ea typeface="メイリオ" panose="020B0604030504040204" pitchFamily="50" charset="-128"/>
                        </a:rPr>
                        <a:t>70</a:t>
                      </a:r>
                      <a:r>
                        <a:rPr lang="ja-JP" altLang="en-US" sz="800" u="none" strike="noStrike" dirty="0">
                          <a:effectLst/>
                          <a:latin typeface="メイリオ" panose="020B0604030504040204" pitchFamily="50" charset="-128"/>
                          <a:ea typeface="メイリオ" panose="020B0604030504040204" pitchFamily="50" charset="-128"/>
                        </a:rPr>
                        <a:t>～</a:t>
                      </a:r>
                      <a:r>
                        <a:rPr lang="en-US" altLang="ja-JP" sz="800" u="none" strike="noStrike" dirty="0">
                          <a:effectLst/>
                          <a:latin typeface="メイリオ" panose="020B0604030504040204" pitchFamily="50" charset="-128"/>
                          <a:ea typeface="メイリオ" panose="020B0604030504040204" pitchFamily="50" charset="-128"/>
                        </a:rPr>
                        <a:t>74</a:t>
                      </a:r>
                      <a:r>
                        <a:rPr lang="ja-JP" altLang="en-US" sz="800" u="none" strike="noStrike" dirty="0">
                          <a:effectLst/>
                          <a:latin typeface="メイリオ" panose="020B0604030504040204" pitchFamily="50" charset="-128"/>
                          <a:ea typeface="メイリオ" panose="020B0604030504040204" pitchFamily="50" charset="-128"/>
                        </a:rPr>
                        <a:t>歳</a:t>
                      </a:r>
                      <a:endParaRPr lang="en-US" altLang="ja-JP"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t"/>
                      <a:r>
                        <a:rPr lang="en-US" altLang="ja-JP" sz="800" u="none" strike="noStrike" dirty="0">
                          <a:effectLst/>
                          <a:latin typeface="メイリオ" panose="020B0604030504040204" pitchFamily="50" charset="-128"/>
                          <a:ea typeface="メイリオ" panose="020B0604030504040204" pitchFamily="50" charset="-128"/>
                        </a:rPr>
                        <a:t>75</a:t>
                      </a:r>
                      <a:r>
                        <a:rPr lang="ja-JP" altLang="en-US" sz="800" u="none" strike="noStrike" dirty="0">
                          <a:effectLst/>
                          <a:latin typeface="メイリオ" panose="020B0604030504040204" pitchFamily="50" charset="-128"/>
                          <a:ea typeface="メイリオ" panose="020B0604030504040204" pitchFamily="50" charset="-128"/>
                        </a:rPr>
                        <a:t>歳以上</a:t>
                      </a:r>
                      <a:endParaRPr lang="en-US" altLang="ja-JP"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231876813"/>
                  </a:ext>
                </a:extLst>
              </a:tr>
              <a:tr h="121875">
                <a:tc>
                  <a:txBody>
                    <a:bodyPr/>
                    <a:lstStyle/>
                    <a:p>
                      <a:pPr algn="l" fontAlgn="t"/>
                      <a:r>
                        <a:rPr lang="ja-JP" altLang="en-US" sz="800" u="none" strike="noStrike" dirty="0">
                          <a:effectLst/>
                          <a:latin typeface="メイリオ" panose="020B0604030504040204" pitchFamily="50" charset="-128"/>
                          <a:ea typeface="メイリオ" panose="020B0604030504040204" pitchFamily="50" charset="-128"/>
                        </a:rPr>
                        <a:t>持ち家</a:t>
                      </a: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2000" marR="6033"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t"/>
                      <a:r>
                        <a:rPr lang="en-US" altLang="ja-JP" sz="800" u="none" strike="noStrike" dirty="0">
                          <a:effectLst/>
                          <a:latin typeface="メイリオ" panose="020B0604030504040204" pitchFamily="50" charset="-128"/>
                          <a:ea typeface="メイリオ" panose="020B0604030504040204" pitchFamily="50" charset="-128"/>
                        </a:rPr>
                        <a:t>2,160,900 </a:t>
                      </a:r>
                      <a:endParaRPr lang="en-US" altLang="ja-JP"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6033" marR="6033"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t"/>
                      <a:r>
                        <a:rPr lang="en-US" altLang="ja-JP" sz="800" u="none" strike="noStrike" dirty="0">
                          <a:effectLst/>
                          <a:latin typeface="メイリオ" panose="020B0604030504040204" pitchFamily="50" charset="-128"/>
                          <a:ea typeface="メイリオ" panose="020B0604030504040204" pitchFamily="50" charset="-128"/>
                        </a:rPr>
                        <a:t>2,900 </a:t>
                      </a:r>
                      <a:endParaRPr lang="en-US" altLang="ja-JP"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6033" marR="6033"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t"/>
                      <a:r>
                        <a:rPr lang="en-US" altLang="ja-JP" sz="800" u="none" strike="noStrike" dirty="0">
                          <a:effectLst/>
                          <a:latin typeface="メイリオ" panose="020B0604030504040204" pitchFamily="50" charset="-128"/>
                          <a:ea typeface="メイリオ" panose="020B0604030504040204" pitchFamily="50" charset="-128"/>
                        </a:rPr>
                        <a:t>14,700 </a:t>
                      </a:r>
                      <a:endParaRPr lang="en-US" altLang="ja-JP"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6033" marR="6033"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t"/>
                      <a:r>
                        <a:rPr lang="en-US" altLang="ja-JP" sz="800" u="none" strike="noStrike" dirty="0">
                          <a:effectLst/>
                          <a:latin typeface="メイリオ" panose="020B0604030504040204" pitchFamily="50" charset="-128"/>
                          <a:ea typeface="メイリオ" panose="020B0604030504040204" pitchFamily="50" charset="-128"/>
                        </a:rPr>
                        <a:t>49,900 </a:t>
                      </a:r>
                      <a:endParaRPr lang="en-US" altLang="ja-JP"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6033" marR="6033"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t"/>
                      <a:r>
                        <a:rPr lang="en-US" altLang="ja-JP" sz="800" u="none" strike="noStrike" dirty="0">
                          <a:effectLst/>
                          <a:latin typeface="メイリオ" panose="020B0604030504040204" pitchFamily="50" charset="-128"/>
                          <a:ea typeface="メイリオ" panose="020B0604030504040204" pitchFamily="50" charset="-128"/>
                        </a:rPr>
                        <a:t>95,300 </a:t>
                      </a:r>
                      <a:endParaRPr lang="en-US" altLang="ja-JP"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6033" marR="6033"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t"/>
                      <a:r>
                        <a:rPr lang="en-US" altLang="ja-JP" sz="800" u="none" strike="noStrike" dirty="0">
                          <a:effectLst/>
                          <a:latin typeface="メイリオ" panose="020B0604030504040204" pitchFamily="50" charset="-128"/>
                          <a:ea typeface="メイリオ" panose="020B0604030504040204" pitchFamily="50" charset="-128"/>
                        </a:rPr>
                        <a:t>153,500 </a:t>
                      </a:r>
                      <a:endParaRPr lang="en-US" altLang="ja-JP"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6033" marR="6033"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t"/>
                      <a:r>
                        <a:rPr lang="en-US" altLang="ja-JP" sz="800" u="none" strike="noStrike" dirty="0">
                          <a:effectLst/>
                          <a:latin typeface="メイリオ" panose="020B0604030504040204" pitchFamily="50" charset="-128"/>
                          <a:ea typeface="メイリオ" panose="020B0604030504040204" pitchFamily="50" charset="-128"/>
                        </a:rPr>
                        <a:t>206,500 </a:t>
                      </a:r>
                      <a:endParaRPr lang="en-US" altLang="ja-JP"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6033" marR="6033"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t"/>
                      <a:r>
                        <a:rPr lang="en-US" altLang="ja-JP" sz="800" u="none" strike="noStrike" dirty="0">
                          <a:effectLst/>
                          <a:latin typeface="メイリオ" panose="020B0604030504040204" pitchFamily="50" charset="-128"/>
                          <a:ea typeface="メイリオ" panose="020B0604030504040204" pitchFamily="50" charset="-128"/>
                        </a:rPr>
                        <a:t>199,300 </a:t>
                      </a:r>
                      <a:endParaRPr lang="en-US" altLang="ja-JP"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6033" marR="6033"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t"/>
                      <a:r>
                        <a:rPr lang="en-US" altLang="ja-JP" sz="800" u="none" strike="noStrike" dirty="0">
                          <a:effectLst/>
                          <a:latin typeface="メイリオ" panose="020B0604030504040204" pitchFamily="50" charset="-128"/>
                          <a:ea typeface="メイリオ" panose="020B0604030504040204" pitchFamily="50" charset="-128"/>
                        </a:rPr>
                        <a:t>192,300 </a:t>
                      </a:r>
                      <a:endParaRPr lang="en-US" altLang="ja-JP"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6033" marR="6033"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t"/>
                      <a:r>
                        <a:rPr lang="en-US" altLang="ja-JP" sz="800" u="none" strike="noStrike" dirty="0">
                          <a:effectLst/>
                          <a:latin typeface="メイリオ" panose="020B0604030504040204" pitchFamily="50" charset="-128"/>
                          <a:ea typeface="メイリオ" panose="020B0604030504040204" pitchFamily="50" charset="-128"/>
                        </a:rPr>
                        <a:t>188,700 </a:t>
                      </a:r>
                      <a:endParaRPr lang="en-US" altLang="ja-JP"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6033" marR="6033"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t"/>
                      <a:r>
                        <a:rPr lang="en-US" altLang="ja-JP" sz="800" u="none" strike="noStrike">
                          <a:effectLst/>
                          <a:latin typeface="メイリオ" panose="020B0604030504040204" pitchFamily="50" charset="-128"/>
                          <a:ea typeface="メイリオ" panose="020B0604030504040204" pitchFamily="50" charset="-128"/>
                        </a:rPr>
                        <a:t>248,600 </a:t>
                      </a:r>
                      <a:endParaRPr lang="en-US" altLang="ja-JP" sz="800" b="0" i="0" u="none" strike="noStrike">
                        <a:solidFill>
                          <a:srgbClr val="000000"/>
                        </a:solidFill>
                        <a:effectLst/>
                        <a:latin typeface="メイリオ" panose="020B0604030504040204" pitchFamily="50" charset="-128"/>
                        <a:ea typeface="メイリオ" panose="020B0604030504040204" pitchFamily="50" charset="-128"/>
                      </a:endParaRPr>
                    </a:p>
                  </a:txBody>
                  <a:tcPr marL="6033" marR="6033"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t"/>
                      <a:r>
                        <a:rPr lang="en-US" altLang="ja-JP" sz="800" u="none" strike="noStrike" dirty="0">
                          <a:effectLst/>
                          <a:latin typeface="メイリオ" panose="020B0604030504040204" pitchFamily="50" charset="-128"/>
                          <a:ea typeface="メイリオ" panose="020B0604030504040204" pitchFamily="50" charset="-128"/>
                        </a:rPr>
                        <a:t>249,000 </a:t>
                      </a:r>
                      <a:endParaRPr lang="en-US" altLang="ja-JP"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6033" marR="6033"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t"/>
                      <a:r>
                        <a:rPr lang="en-US" altLang="ja-JP" sz="800" u="none" strike="noStrike" dirty="0">
                          <a:effectLst/>
                          <a:latin typeface="メイリオ" panose="020B0604030504040204" pitchFamily="50" charset="-128"/>
                          <a:ea typeface="メイリオ" panose="020B0604030504040204" pitchFamily="50" charset="-128"/>
                        </a:rPr>
                        <a:t>458,200 </a:t>
                      </a:r>
                      <a:endParaRPr lang="en-US" altLang="ja-JP"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6033" marR="6033"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1319330"/>
                  </a:ext>
                </a:extLst>
              </a:tr>
              <a:tr h="121875">
                <a:tc>
                  <a:txBody>
                    <a:bodyPr/>
                    <a:lstStyle/>
                    <a:p>
                      <a:pPr algn="l" fontAlgn="t"/>
                      <a:r>
                        <a:rPr lang="ja-JP" altLang="en-US" sz="800" u="none" strike="noStrike" dirty="0">
                          <a:effectLst/>
                          <a:latin typeface="メイリオ" panose="020B0604030504040204" pitchFamily="50" charset="-128"/>
                          <a:ea typeface="メイリオ" panose="020B0604030504040204" pitchFamily="50" charset="-128"/>
                        </a:rPr>
                        <a:t>民営借家</a:t>
                      </a: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2000" marR="6033"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t"/>
                      <a:r>
                        <a:rPr lang="en-US" altLang="ja-JP" sz="800" u="none" strike="noStrike" dirty="0">
                          <a:effectLst/>
                          <a:latin typeface="メイリオ" panose="020B0604030504040204" pitchFamily="50" charset="-128"/>
                          <a:ea typeface="メイリオ" panose="020B0604030504040204" pitchFamily="50" charset="-128"/>
                        </a:rPr>
                        <a:t>1,249,600 </a:t>
                      </a:r>
                      <a:endParaRPr lang="en-US" altLang="ja-JP"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6033" marR="6033"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t"/>
                      <a:r>
                        <a:rPr lang="en-US" altLang="ja-JP" sz="800" u="none" strike="noStrike" dirty="0">
                          <a:effectLst/>
                          <a:latin typeface="メイリオ" panose="020B0604030504040204" pitchFamily="50" charset="-128"/>
                          <a:ea typeface="メイリオ" panose="020B0604030504040204" pitchFamily="50" charset="-128"/>
                        </a:rPr>
                        <a:t>96,500 </a:t>
                      </a:r>
                      <a:endParaRPr lang="en-US" altLang="ja-JP"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6033" marR="6033"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t"/>
                      <a:r>
                        <a:rPr lang="en-US" altLang="ja-JP" sz="800" u="none" strike="noStrike" dirty="0">
                          <a:effectLst/>
                          <a:latin typeface="メイリオ" panose="020B0604030504040204" pitchFamily="50" charset="-128"/>
                          <a:ea typeface="メイリオ" panose="020B0604030504040204" pitchFamily="50" charset="-128"/>
                        </a:rPr>
                        <a:t>124,900 </a:t>
                      </a:r>
                      <a:endParaRPr lang="en-US" altLang="ja-JP"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6033" marR="6033"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t"/>
                      <a:r>
                        <a:rPr lang="en-US" altLang="ja-JP" sz="800" u="none" strike="noStrike" dirty="0">
                          <a:effectLst/>
                          <a:latin typeface="メイリオ" panose="020B0604030504040204" pitchFamily="50" charset="-128"/>
                          <a:ea typeface="メイリオ" panose="020B0604030504040204" pitchFamily="50" charset="-128"/>
                        </a:rPr>
                        <a:t>130,000 </a:t>
                      </a:r>
                      <a:endParaRPr lang="en-US" altLang="ja-JP"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6033" marR="6033"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t"/>
                      <a:r>
                        <a:rPr lang="en-US" altLang="ja-JP" sz="800" u="none" strike="noStrike" dirty="0">
                          <a:effectLst/>
                          <a:latin typeface="メイリオ" panose="020B0604030504040204" pitchFamily="50" charset="-128"/>
                          <a:ea typeface="メイリオ" panose="020B0604030504040204" pitchFamily="50" charset="-128"/>
                        </a:rPr>
                        <a:t>111,100 </a:t>
                      </a:r>
                      <a:endParaRPr lang="en-US" altLang="ja-JP"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6033" marR="6033"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t"/>
                      <a:r>
                        <a:rPr lang="en-US" altLang="ja-JP" sz="800" u="none" strike="noStrike" dirty="0">
                          <a:effectLst/>
                          <a:latin typeface="メイリオ" panose="020B0604030504040204" pitchFamily="50" charset="-128"/>
                          <a:ea typeface="メイリオ" panose="020B0604030504040204" pitchFamily="50" charset="-128"/>
                        </a:rPr>
                        <a:t>108,400 </a:t>
                      </a:r>
                      <a:endParaRPr lang="en-US" altLang="ja-JP"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6033" marR="6033"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t"/>
                      <a:r>
                        <a:rPr lang="en-US" altLang="ja-JP" sz="800" u="none" strike="noStrike" dirty="0">
                          <a:effectLst/>
                          <a:latin typeface="メイリオ" panose="020B0604030504040204" pitchFamily="50" charset="-128"/>
                          <a:ea typeface="メイリオ" panose="020B0604030504040204" pitchFamily="50" charset="-128"/>
                        </a:rPr>
                        <a:t>111,500 </a:t>
                      </a:r>
                      <a:endParaRPr lang="en-US" altLang="ja-JP"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6033" marR="6033"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t"/>
                      <a:r>
                        <a:rPr lang="en-US" altLang="ja-JP" sz="800" u="none" strike="noStrike" dirty="0">
                          <a:effectLst/>
                          <a:latin typeface="メイリオ" panose="020B0604030504040204" pitchFamily="50" charset="-128"/>
                          <a:ea typeface="メイリオ" panose="020B0604030504040204" pitchFamily="50" charset="-128"/>
                        </a:rPr>
                        <a:t>101,000 </a:t>
                      </a:r>
                      <a:endParaRPr lang="en-US" altLang="ja-JP"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6033" marR="6033"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t"/>
                      <a:r>
                        <a:rPr lang="en-US" altLang="ja-JP" sz="800" u="none" strike="noStrike" dirty="0">
                          <a:effectLst/>
                          <a:latin typeface="メイリオ" panose="020B0604030504040204" pitchFamily="50" charset="-128"/>
                          <a:ea typeface="メイリオ" panose="020B0604030504040204" pitchFamily="50" charset="-128"/>
                        </a:rPr>
                        <a:t>79,700 </a:t>
                      </a:r>
                      <a:endParaRPr lang="en-US" altLang="ja-JP"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6033" marR="6033"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t"/>
                      <a:r>
                        <a:rPr lang="en-US" altLang="ja-JP" sz="800" u="none" strike="noStrike" dirty="0">
                          <a:effectLst/>
                          <a:latin typeface="メイリオ" panose="020B0604030504040204" pitchFamily="50" charset="-128"/>
                          <a:ea typeface="メイリオ" panose="020B0604030504040204" pitchFamily="50" charset="-128"/>
                        </a:rPr>
                        <a:t>68,300 </a:t>
                      </a:r>
                      <a:endParaRPr lang="en-US" altLang="ja-JP"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6033" marR="6033"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t"/>
                      <a:r>
                        <a:rPr lang="en-US" altLang="ja-JP" sz="800" u="none" strike="noStrike" dirty="0">
                          <a:effectLst/>
                          <a:latin typeface="メイリオ" panose="020B0604030504040204" pitchFamily="50" charset="-128"/>
                          <a:ea typeface="メイリオ" panose="020B0604030504040204" pitchFamily="50" charset="-128"/>
                        </a:rPr>
                        <a:t>77,700 </a:t>
                      </a:r>
                      <a:endParaRPr lang="en-US" altLang="ja-JP"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6033" marR="6033"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t"/>
                      <a:r>
                        <a:rPr lang="en-US" altLang="ja-JP" sz="800" u="none" strike="noStrike">
                          <a:effectLst/>
                          <a:latin typeface="メイリオ" panose="020B0604030504040204" pitchFamily="50" charset="-128"/>
                          <a:ea typeface="メイリオ" panose="020B0604030504040204" pitchFamily="50" charset="-128"/>
                        </a:rPr>
                        <a:t>68,400 </a:t>
                      </a:r>
                      <a:endParaRPr lang="en-US" altLang="ja-JP" sz="800" b="0" i="0" u="none" strike="noStrike">
                        <a:solidFill>
                          <a:srgbClr val="000000"/>
                        </a:solidFill>
                        <a:effectLst/>
                        <a:latin typeface="メイリオ" panose="020B0604030504040204" pitchFamily="50" charset="-128"/>
                        <a:ea typeface="メイリオ" panose="020B0604030504040204" pitchFamily="50" charset="-128"/>
                      </a:endParaRPr>
                    </a:p>
                  </a:txBody>
                  <a:tcPr marL="6033" marR="6033"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t"/>
                      <a:r>
                        <a:rPr lang="en-US" altLang="ja-JP" sz="800" u="none" strike="noStrike" dirty="0">
                          <a:effectLst/>
                          <a:latin typeface="メイリオ" panose="020B0604030504040204" pitchFamily="50" charset="-128"/>
                          <a:ea typeface="メイリオ" panose="020B0604030504040204" pitchFamily="50" charset="-128"/>
                        </a:rPr>
                        <a:t>106,300 </a:t>
                      </a:r>
                      <a:endParaRPr lang="en-US" altLang="ja-JP"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6033" marR="6033"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53119426"/>
                  </a:ext>
                </a:extLst>
              </a:tr>
              <a:tr h="121875">
                <a:tc>
                  <a:txBody>
                    <a:bodyPr/>
                    <a:lstStyle/>
                    <a:p>
                      <a:pPr algn="l" fontAlgn="t"/>
                      <a:r>
                        <a:rPr lang="ja-JP" altLang="en-US" sz="800" u="none" strike="noStrike" dirty="0">
                          <a:effectLst/>
                          <a:latin typeface="メイリオ" panose="020B0604030504040204" pitchFamily="50" charset="-128"/>
                          <a:ea typeface="メイリオ" panose="020B0604030504040204" pitchFamily="50" charset="-128"/>
                        </a:rPr>
                        <a:t>　木造</a:t>
                      </a: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2000" marR="6033"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t"/>
                      <a:r>
                        <a:rPr lang="en-US" altLang="ja-JP" sz="800" u="none" strike="noStrike">
                          <a:effectLst/>
                          <a:latin typeface="メイリオ" panose="020B0604030504040204" pitchFamily="50" charset="-128"/>
                          <a:ea typeface="メイリオ" panose="020B0604030504040204" pitchFamily="50" charset="-128"/>
                        </a:rPr>
                        <a:t>179,200 </a:t>
                      </a:r>
                      <a:endParaRPr lang="en-US" altLang="ja-JP" sz="800" b="0" i="0" u="none" strike="noStrike">
                        <a:solidFill>
                          <a:srgbClr val="000000"/>
                        </a:solidFill>
                        <a:effectLst/>
                        <a:latin typeface="メイリオ" panose="020B0604030504040204" pitchFamily="50" charset="-128"/>
                        <a:ea typeface="メイリオ" panose="020B0604030504040204" pitchFamily="50" charset="-128"/>
                      </a:endParaRPr>
                    </a:p>
                  </a:txBody>
                  <a:tcPr marL="6033" marR="6033"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t"/>
                      <a:r>
                        <a:rPr lang="en-US" altLang="ja-JP" sz="800" u="none" strike="noStrike" dirty="0">
                          <a:effectLst/>
                          <a:latin typeface="メイリオ" panose="020B0604030504040204" pitchFamily="50" charset="-128"/>
                          <a:ea typeface="メイリオ" panose="020B0604030504040204" pitchFamily="50" charset="-128"/>
                        </a:rPr>
                        <a:t>4,400 </a:t>
                      </a:r>
                      <a:endParaRPr lang="en-US" altLang="ja-JP"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6033" marR="6033"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t"/>
                      <a:r>
                        <a:rPr lang="en-US" altLang="ja-JP" sz="800" u="none" strike="noStrike" dirty="0">
                          <a:effectLst/>
                          <a:latin typeface="メイリオ" panose="020B0604030504040204" pitchFamily="50" charset="-128"/>
                          <a:ea typeface="メイリオ" panose="020B0604030504040204" pitchFamily="50" charset="-128"/>
                        </a:rPr>
                        <a:t>7,900 </a:t>
                      </a:r>
                      <a:endParaRPr lang="en-US" altLang="ja-JP"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6033" marR="6033"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t"/>
                      <a:r>
                        <a:rPr lang="en-US" altLang="ja-JP" sz="800" u="none" strike="noStrike" dirty="0">
                          <a:effectLst/>
                          <a:latin typeface="メイリオ" panose="020B0604030504040204" pitchFamily="50" charset="-128"/>
                          <a:ea typeface="メイリオ" panose="020B0604030504040204" pitchFamily="50" charset="-128"/>
                        </a:rPr>
                        <a:t>7,600 </a:t>
                      </a:r>
                      <a:endParaRPr lang="en-US" altLang="ja-JP"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6033" marR="6033"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t"/>
                      <a:r>
                        <a:rPr lang="en-US" altLang="ja-JP" sz="800" u="none" strike="noStrike" dirty="0">
                          <a:effectLst/>
                          <a:latin typeface="メイリオ" panose="020B0604030504040204" pitchFamily="50" charset="-128"/>
                          <a:ea typeface="メイリオ" panose="020B0604030504040204" pitchFamily="50" charset="-128"/>
                        </a:rPr>
                        <a:t>7,900 </a:t>
                      </a:r>
                      <a:endParaRPr lang="en-US" altLang="ja-JP"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6033" marR="6033"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t"/>
                      <a:r>
                        <a:rPr lang="en-US" altLang="ja-JP" sz="800" u="none" strike="noStrike" dirty="0">
                          <a:effectLst/>
                          <a:latin typeface="メイリオ" panose="020B0604030504040204" pitchFamily="50" charset="-128"/>
                          <a:ea typeface="メイリオ" panose="020B0604030504040204" pitchFamily="50" charset="-128"/>
                        </a:rPr>
                        <a:t>10,700 </a:t>
                      </a:r>
                      <a:endParaRPr lang="en-US" altLang="ja-JP"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6033" marR="6033"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t"/>
                      <a:r>
                        <a:rPr lang="en-US" altLang="ja-JP" sz="800" u="none" strike="noStrike" dirty="0">
                          <a:effectLst/>
                          <a:latin typeface="メイリオ" panose="020B0604030504040204" pitchFamily="50" charset="-128"/>
                          <a:ea typeface="メイリオ" panose="020B0604030504040204" pitchFamily="50" charset="-128"/>
                        </a:rPr>
                        <a:t>13,500 </a:t>
                      </a:r>
                      <a:endParaRPr lang="en-US" altLang="ja-JP"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6033" marR="6033"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t"/>
                      <a:r>
                        <a:rPr lang="en-US" altLang="ja-JP" sz="800" u="none" strike="noStrike" dirty="0">
                          <a:effectLst/>
                          <a:latin typeface="メイリオ" panose="020B0604030504040204" pitchFamily="50" charset="-128"/>
                          <a:ea typeface="メイリオ" panose="020B0604030504040204" pitchFamily="50" charset="-128"/>
                        </a:rPr>
                        <a:t>12,600 </a:t>
                      </a:r>
                      <a:endParaRPr lang="en-US" altLang="ja-JP"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6033" marR="6033"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t"/>
                      <a:r>
                        <a:rPr lang="en-US" altLang="ja-JP" sz="800" u="none" strike="noStrike" dirty="0">
                          <a:effectLst/>
                          <a:latin typeface="メイリオ" panose="020B0604030504040204" pitchFamily="50" charset="-128"/>
                          <a:ea typeface="メイリオ" panose="020B0604030504040204" pitchFamily="50" charset="-128"/>
                        </a:rPr>
                        <a:t>10,400 </a:t>
                      </a:r>
                      <a:endParaRPr lang="en-US" altLang="ja-JP"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6033" marR="6033"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t"/>
                      <a:r>
                        <a:rPr lang="en-US" altLang="ja-JP" sz="800" u="none" strike="noStrike" dirty="0">
                          <a:effectLst/>
                          <a:latin typeface="メイリオ" panose="020B0604030504040204" pitchFamily="50" charset="-128"/>
                          <a:ea typeface="メイリオ" panose="020B0604030504040204" pitchFamily="50" charset="-128"/>
                        </a:rPr>
                        <a:t>12,700 </a:t>
                      </a:r>
                      <a:endParaRPr lang="en-US" altLang="ja-JP"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6033" marR="6033"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t"/>
                      <a:r>
                        <a:rPr lang="en-US" altLang="ja-JP" sz="800" u="none" strike="noStrike" dirty="0">
                          <a:effectLst/>
                          <a:latin typeface="メイリオ" panose="020B0604030504040204" pitchFamily="50" charset="-128"/>
                          <a:ea typeface="メイリオ" panose="020B0604030504040204" pitchFamily="50" charset="-128"/>
                        </a:rPr>
                        <a:t>18,200 </a:t>
                      </a:r>
                      <a:endParaRPr lang="en-US" altLang="ja-JP"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6033" marR="6033"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t"/>
                      <a:r>
                        <a:rPr lang="en-US" altLang="ja-JP" sz="800" u="none" strike="noStrike">
                          <a:effectLst/>
                          <a:latin typeface="メイリオ" panose="020B0604030504040204" pitchFamily="50" charset="-128"/>
                          <a:ea typeface="メイリオ" panose="020B0604030504040204" pitchFamily="50" charset="-128"/>
                        </a:rPr>
                        <a:t>19,200 </a:t>
                      </a:r>
                      <a:endParaRPr lang="en-US" altLang="ja-JP" sz="800" b="0" i="0" u="none" strike="noStrike">
                        <a:solidFill>
                          <a:srgbClr val="000000"/>
                        </a:solidFill>
                        <a:effectLst/>
                        <a:latin typeface="メイリオ" panose="020B0604030504040204" pitchFamily="50" charset="-128"/>
                        <a:ea typeface="メイリオ" panose="020B0604030504040204" pitchFamily="50" charset="-128"/>
                      </a:endParaRPr>
                    </a:p>
                  </a:txBody>
                  <a:tcPr marL="6033" marR="6033"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t"/>
                      <a:r>
                        <a:rPr lang="en-US" altLang="ja-JP" sz="800" u="none" strike="noStrike" dirty="0">
                          <a:effectLst/>
                          <a:latin typeface="メイリオ" panose="020B0604030504040204" pitchFamily="50" charset="-128"/>
                          <a:ea typeface="メイリオ" panose="020B0604030504040204" pitchFamily="50" charset="-128"/>
                        </a:rPr>
                        <a:t>40,600 </a:t>
                      </a:r>
                      <a:endParaRPr lang="en-US" altLang="ja-JP"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6033" marR="6033"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08522938"/>
                  </a:ext>
                </a:extLst>
              </a:tr>
              <a:tr h="121875">
                <a:tc>
                  <a:txBody>
                    <a:bodyPr/>
                    <a:lstStyle/>
                    <a:p>
                      <a:pPr algn="l" fontAlgn="t"/>
                      <a:r>
                        <a:rPr lang="ja-JP" altLang="en-US" sz="800" u="none" strike="noStrike" dirty="0">
                          <a:effectLst/>
                          <a:latin typeface="メイリオ" panose="020B0604030504040204" pitchFamily="50" charset="-128"/>
                          <a:ea typeface="メイリオ" panose="020B0604030504040204" pitchFamily="50" charset="-128"/>
                        </a:rPr>
                        <a:t>　非木造</a:t>
                      </a: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2000" marR="6033"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t"/>
                      <a:r>
                        <a:rPr lang="en-US" altLang="ja-JP" sz="800" u="none" strike="noStrike">
                          <a:effectLst/>
                          <a:latin typeface="メイリオ" panose="020B0604030504040204" pitchFamily="50" charset="-128"/>
                          <a:ea typeface="メイリオ" panose="020B0604030504040204" pitchFamily="50" charset="-128"/>
                        </a:rPr>
                        <a:t>1,070,400 </a:t>
                      </a:r>
                      <a:endParaRPr lang="en-US" altLang="ja-JP" sz="800" b="0" i="0" u="none" strike="noStrike">
                        <a:solidFill>
                          <a:srgbClr val="000000"/>
                        </a:solidFill>
                        <a:effectLst/>
                        <a:latin typeface="メイリオ" panose="020B0604030504040204" pitchFamily="50" charset="-128"/>
                        <a:ea typeface="メイリオ" panose="020B0604030504040204" pitchFamily="50" charset="-128"/>
                      </a:endParaRPr>
                    </a:p>
                  </a:txBody>
                  <a:tcPr marL="6033" marR="6033"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t"/>
                      <a:r>
                        <a:rPr lang="en-US" altLang="ja-JP" sz="800" u="none" strike="noStrike" dirty="0">
                          <a:effectLst/>
                          <a:latin typeface="メイリオ" panose="020B0604030504040204" pitchFamily="50" charset="-128"/>
                          <a:ea typeface="メイリオ" panose="020B0604030504040204" pitchFamily="50" charset="-128"/>
                        </a:rPr>
                        <a:t>92,100 </a:t>
                      </a:r>
                      <a:endParaRPr lang="en-US" altLang="ja-JP"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6033" marR="6033"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t"/>
                      <a:r>
                        <a:rPr lang="en-US" altLang="ja-JP" sz="800" u="none" strike="noStrike">
                          <a:effectLst/>
                          <a:latin typeface="メイリオ" panose="020B0604030504040204" pitchFamily="50" charset="-128"/>
                          <a:ea typeface="メイリオ" panose="020B0604030504040204" pitchFamily="50" charset="-128"/>
                        </a:rPr>
                        <a:t>117,000 </a:t>
                      </a:r>
                      <a:endParaRPr lang="en-US" altLang="ja-JP" sz="800" b="0" i="0" u="none" strike="noStrike">
                        <a:solidFill>
                          <a:srgbClr val="000000"/>
                        </a:solidFill>
                        <a:effectLst/>
                        <a:latin typeface="メイリオ" panose="020B0604030504040204" pitchFamily="50" charset="-128"/>
                        <a:ea typeface="メイリオ" panose="020B0604030504040204" pitchFamily="50" charset="-128"/>
                      </a:endParaRPr>
                    </a:p>
                  </a:txBody>
                  <a:tcPr marL="6033" marR="6033"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t"/>
                      <a:r>
                        <a:rPr lang="en-US" altLang="ja-JP" sz="800" u="none" strike="noStrike" dirty="0">
                          <a:effectLst/>
                          <a:latin typeface="メイリオ" panose="020B0604030504040204" pitchFamily="50" charset="-128"/>
                          <a:ea typeface="メイリオ" panose="020B0604030504040204" pitchFamily="50" charset="-128"/>
                        </a:rPr>
                        <a:t>122,400 </a:t>
                      </a:r>
                      <a:endParaRPr lang="en-US" altLang="ja-JP"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6033" marR="6033"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t"/>
                      <a:r>
                        <a:rPr lang="en-US" altLang="ja-JP" sz="800" u="none" strike="noStrike" dirty="0">
                          <a:effectLst/>
                          <a:latin typeface="メイリオ" panose="020B0604030504040204" pitchFamily="50" charset="-128"/>
                          <a:ea typeface="メイリオ" panose="020B0604030504040204" pitchFamily="50" charset="-128"/>
                        </a:rPr>
                        <a:t>103,300 </a:t>
                      </a:r>
                      <a:endParaRPr lang="en-US" altLang="ja-JP"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6033" marR="6033"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t"/>
                      <a:r>
                        <a:rPr lang="en-US" altLang="ja-JP" sz="800" u="none" strike="noStrike" dirty="0">
                          <a:effectLst/>
                          <a:latin typeface="メイリオ" panose="020B0604030504040204" pitchFamily="50" charset="-128"/>
                          <a:ea typeface="メイリオ" panose="020B0604030504040204" pitchFamily="50" charset="-128"/>
                        </a:rPr>
                        <a:t>97,700 </a:t>
                      </a:r>
                      <a:endParaRPr lang="en-US" altLang="ja-JP"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6033" marR="6033"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t"/>
                      <a:r>
                        <a:rPr lang="en-US" altLang="ja-JP" sz="800" u="none" strike="noStrike" dirty="0">
                          <a:effectLst/>
                          <a:latin typeface="メイリオ" panose="020B0604030504040204" pitchFamily="50" charset="-128"/>
                          <a:ea typeface="メイリオ" panose="020B0604030504040204" pitchFamily="50" charset="-128"/>
                        </a:rPr>
                        <a:t>98,100 </a:t>
                      </a:r>
                      <a:endParaRPr lang="en-US" altLang="ja-JP"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6033" marR="6033"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t"/>
                      <a:r>
                        <a:rPr lang="en-US" altLang="ja-JP" sz="800" u="none" strike="noStrike" dirty="0">
                          <a:effectLst/>
                          <a:latin typeface="メイリオ" panose="020B0604030504040204" pitchFamily="50" charset="-128"/>
                          <a:ea typeface="メイリオ" panose="020B0604030504040204" pitchFamily="50" charset="-128"/>
                        </a:rPr>
                        <a:t>88,400 </a:t>
                      </a:r>
                      <a:endParaRPr lang="en-US" altLang="ja-JP"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6033" marR="6033"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t"/>
                      <a:r>
                        <a:rPr lang="en-US" altLang="ja-JP" sz="800" u="none" strike="noStrike" dirty="0">
                          <a:effectLst/>
                          <a:latin typeface="メイリオ" panose="020B0604030504040204" pitchFamily="50" charset="-128"/>
                          <a:ea typeface="メイリオ" panose="020B0604030504040204" pitchFamily="50" charset="-128"/>
                        </a:rPr>
                        <a:t>69,200 </a:t>
                      </a:r>
                      <a:endParaRPr lang="en-US" altLang="ja-JP"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6033" marR="6033"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t"/>
                      <a:r>
                        <a:rPr lang="en-US" altLang="ja-JP" sz="800" u="none" strike="noStrike" dirty="0">
                          <a:effectLst/>
                          <a:latin typeface="メイリオ" panose="020B0604030504040204" pitchFamily="50" charset="-128"/>
                          <a:ea typeface="メイリオ" panose="020B0604030504040204" pitchFamily="50" charset="-128"/>
                        </a:rPr>
                        <a:t>55,600 </a:t>
                      </a:r>
                      <a:endParaRPr lang="en-US" altLang="ja-JP"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6033" marR="6033"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t"/>
                      <a:r>
                        <a:rPr lang="en-US" altLang="ja-JP" sz="800" u="none" strike="noStrike" dirty="0">
                          <a:effectLst/>
                          <a:latin typeface="メイリオ" panose="020B0604030504040204" pitchFamily="50" charset="-128"/>
                          <a:ea typeface="メイリオ" panose="020B0604030504040204" pitchFamily="50" charset="-128"/>
                        </a:rPr>
                        <a:t>59,600 </a:t>
                      </a:r>
                      <a:endParaRPr lang="en-US" altLang="ja-JP"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6033" marR="6033"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t"/>
                      <a:r>
                        <a:rPr lang="en-US" altLang="ja-JP" sz="800" u="none" strike="noStrike" dirty="0">
                          <a:effectLst/>
                          <a:latin typeface="メイリオ" panose="020B0604030504040204" pitchFamily="50" charset="-128"/>
                          <a:ea typeface="メイリオ" panose="020B0604030504040204" pitchFamily="50" charset="-128"/>
                        </a:rPr>
                        <a:t>49,100 </a:t>
                      </a:r>
                      <a:endParaRPr lang="en-US" altLang="ja-JP"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6033" marR="6033"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t"/>
                      <a:r>
                        <a:rPr lang="en-US" altLang="ja-JP" sz="800" u="none" strike="noStrike" dirty="0">
                          <a:effectLst/>
                          <a:latin typeface="メイリオ" panose="020B0604030504040204" pitchFamily="50" charset="-128"/>
                          <a:ea typeface="メイリオ" panose="020B0604030504040204" pitchFamily="50" charset="-128"/>
                        </a:rPr>
                        <a:t>65,500 </a:t>
                      </a:r>
                      <a:endParaRPr lang="en-US" altLang="ja-JP"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6033" marR="6033"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68854545"/>
                  </a:ext>
                </a:extLst>
              </a:tr>
              <a:tr h="121875">
                <a:tc>
                  <a:txBody>
                    <a:bodyPr/>
                    <a:lstStyle/>
                    <a:p>
                      <a:pPr algn="l" fontAlgn="t"/>
                      <a:r>
                        <a:rPr lang="ja-JP" altLang="en-US" sz="800" u="none" strike="noStrike" dirty="0">
                          <a:effectLst/>
                          <a:latin typeface="メイリオ" panose="020B0604030504040204" pitchFamily="50" charset="-128"/>
                          <a:ea typeface="メイリオ" panose="020B0604030504040204" pitchFamily="50" charset="-128"/>
                        </a:rPr>
                        <a:t>公営の借家</a:t>
                      </a: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2000" marR="6033"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t"/>
                      <a:r>
                        <a:rPr lang="en-US" altLang="ja-JP" sz="800" u="none" strike="noStrike">
                          <a:effectLst/>
                          <a:latin typeface="メイリオ" panose="020B0604030504040204" pitchFamily="50" charset="-128"/>
                          <a:ea typeface="メイリオ" panose="020B0604030504040204" pitchFamily="50" charset="-128"/>
                        </a:rPr>
                        <a:t>210,300 </a:t>
                      </a:r>
                      <a:endParaRPr lang="en-US" altLang="ja-JP" sz="800" b="0" i="0" u="none" strike="noStrike">
                        <a:solidFill>
                          <a:srgbClr val="000000"/>
                        </a:solidFill>
                        <a:effectLst/>
                        <a:latin typeface="メイリオ" panose="020B0604030504040204" pitchFamily="50" charset="-128"/>
                        <a:ea typeface="メイリオ" panose="020B0604030504040204" pitchFamily="50" charset="-128"/>
                      </a:endParaRPr>
                    </a:p>
                  </a:txBody>
                  <a:tcPr marL="6033" marR="6033"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t"/>
                      <a:r>
                        <a:rPr lang="en-US" altLang="ja-JP" sz="800" u="none" strike="noStrike" dirty="0">
                          <a:effectLst/>
                          <a:latin typeface="メイリオ" panose="020B0604030504040204" pitchFamily="50" charset="-128"/>
                          <a:ea typeface="メイリオ" panose="020B0604030504040204" pitchFamily="50" charset="-128"/>
                        </a:rPr>
                        <a:t>600 </a:t>
                      </a:r>
                      <a:endParaRPr lang="en-US" altLang="ja-JP"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6033" marR="6033"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t"/>
                      <a:r>
                        <a:rPr lang="en-US" altLang="ja-JP" sz="800" u="none" strike="noStrike" dirty="0">
                          <a:effectLst/>
                          <a:latin typeface="メイリオ" panose="020B0604030504040204" pitchFamily="50" charset="-128"/>
                          <a:ea typeface="メイリオ" panose="020B0604030504040204" pitchFamily="50" charset="-128"/>
                        </a:rPr>
                        <a:t>1,900 </a:t>
                      </a:r>
                      <a:endParaRPr lang="en-US" altLang="ja-JP"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6033" marR="6033"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t"/>
                      <a:r>
                        <a:rPr lang="en-US" altLang="ja-JP" sz="800" u="none" strike="noStrike">
                          <a:effectLst/>
                          <a:latin typeface="メイリオ" panose="020B0604030504040204" pitchFamily="50" charset="-128"/>
                          <a:ea typeface="メイリオ" panose="020B0604030504040204" pitchFamily="50" charset="-128"/>
                        </a:rPr>
                        <a:t>2,700 </a:t>
                      </a:r>
                      <a:endParaRPr lang="en-US" altLang="ja-JP" sz="800" b="0" i="0" u="none" strike="noStrike">
                        <a:solidFill>
                          <a:srgbClr val="000000"/>
                        </a:solidFill>
                        <a:effectLst/>
                        <a:latin typeface="メイリオ" panose="020B0604030504040204" pitchFamily="50" charset="-128"/>
                        <a:ea typeface="メイリオ" panose="020B0604030504040204" pitchFamily="50" charset="-128"/>
                      </a:endParaRPr>
                    </a:p>
                  </a:txBody>
                  <a:tcPr marL="6033" marR="6033"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t"/>
                      <a:r>
                        <a:rPr lang="en-US" altLang="ja-JP" sz="800" u="none" strike="noStrike">
                          <a:effectLst/>
                          <a:latin typeface="メイリオ" panose="020B0604030504040204" pitchFamily="50" charset="-128"/>
                          <a:ea typeface="メイリオ" panose="020B0604030504040204" pitchFamily="50" charset="-128"/>
                        </a:rPr>
                        <a:t>4,100 </a:t>
                      </a:r>
                      <a:endParaRPr lang="en-US" altLang="ja-JP" sz="800" b="0" i="0" u="none" strike="noStrike">
                        <a:solidFill>
                          <a:srgbClr val="000000"/>
                        </a:solidFill>
                        <a:effectLst/>
                        <a:latin typeface="メイリオ" panose="020B0604030504040204" pitchFamily="50" charset="-128"/>
                        <a:ea typeface="メイリオ" panose="020B0604030504040204" pitchFamily="50" charset="-128"/>
                      </a:endParaRPr>
                    </a:p>
                  </a:txBody>
                  <a:tcPr marL="6033" marR="6033"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t"/>
                      <a:r>
                        <a:rPr lang="en-US" altLang="ja-JP" sz="800" u="none" strike="noStrike">
                          <a:effectLst/>
                          <a:latin typeface="メイリオ" panose="020B0604030504040204" pitchFamily="50" charset="-128"/>
                          <a:ea typeface="メイリオ" panose="020B0604030504040204" pitchFamily="50" charset="-128"/>
                        </a:rPr>
                        <a:t>7,200 </a:t>
                      </a:r>
                      <a:endParaRPr lang="en-US" altLang="ja-JP" sz="800" b="0" i="0" u="none" strike="noStrike">
                        <a:solidFill>
                          <a:srgbClr val="000000"/>
                        </a:solidFill>
                        <a:effectLst/>
                        <a:latin typeface="メイリオ" panose="020B0604030504040204" pitchFamily="50" charset="-128"/>
                        <a:ea typeface="メイリオ" panose="020B0604030504040204" pitchFamily="50" charset="-128"/>
                      </a:endParaRPr>
                    </a:p>
                  </a:txBody>
                  <a:tcPr marL="6033" marR="6033"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t"/>
                      <a:r>
                        <a:rPr lang="en-US" altLang="ja-JP" sz="800" u="none" strike="noStrike" dirty="0">
                          <a:effectLst/>
                          <a:latin typeface="メイリオ" panose="020B0604030504040204" pitchFamily="50" charset="-128"/>
                          <a:ea typeface="メイリオ" panose="020B0604030504040204" pitchFamily="50" charset="-128"/>
                        </a:rPr>
                        <a:t>11,400 </a:t>
                      </a:r>
                      <a:endParaRPr lang="en-US" altLang="ja-JP"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6033" marR="6033"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t"/>
                      <a:r>
                        <a:rPr lang="en-US" altLang="ja-JP" sz="800" u="none" strike="noStrike" dirty="0">
                          <a:effectLst/>
                          <a:latin typeface="メイリオ" panose="020B0604030504040204" pitchFamily="50" charset="-128"/>
                          <a:ea typeface="メイリオ" panose="020B0604030504040204" pitchFamily="50" charset="-128"/>
                        </a:rPr>
                        <a:t>13,700 </a:t>
                      </a:r>
                      <a:endParaRPr lang="en-US" altLang="ja-JP"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6033" marR="6033"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t"/>
                      <a:r>
                        <a:rPr lang="en-US" altLang="ja-JP" sz="800" u="none" strike="noStrike" dirty="0">
                          <a:effectLst/>
                          <a:latin typeface="メイリオ" panose="020B0604030504040204" pitchFamily="50" charset="-128"/>
                          <a:ea typeface="メイリオ" panose="020B0604030504040204" pitchFamily="50" charset="-128"/>
                        </a:rPr>
                        <a:t>12,900 </a:t>
                      </a:r>
                      <a:endParaRPr lang="en-US" altLang="ja-JP"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6033" marR="6033"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t"/>
                      <a:r>
                        <a:rPr lang="en-US" altLang="ja-JP" sz="800" u="none" strike="noStrike" dirty="0">
                          <a:effectLst/>
                          <a:latin typeface="メイリオ" panose="020B0604030504040204" pitchFamily="50" charset="-128"/>
                          <a:ea typeface="メイリオ" panose="020B0604030504040204" pitchFamily="50" charset="-128"/>
                        </a:rPr>
                        <a:t>13,400 </a:t>
                      </a:r>
                      <a:endParaRPr lang="en-US" altLang="ja-JP"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6033" marR="6033"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t"/>
                      <a:r>
                        <a:rPr lang="en-US" altLang="ja-JP" sz="800" u="none" strike="noStrike" dirty="0">
                          <a:effectLst/>
                          <a:latin typeface="メイリオ" panose="020B0604030504040204" pitchFamily="50" charset="-128"/>
                          <a:ea typeface="メイリオ" panose="020B0604030504040204" pitchFamily="50" charset="-128"/>
                        </a:rPr>
                        <a:t>26,500 </a:t>
                      </a:r>
                      <a:endParaRPr lang="en-US" altLang="ja-JP"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6033" marR="6033"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t"/>
                      <a:r>
                        <a:rPr lang="en-US" altLang="ja-JP" sz="800" u="none" strike="noStrike" dirty="0">
                          <a:effectLst/>
                          <a:latin typeface="メイリオ" panose="020B0604030504040204" pitchFamily="50" charset="-128"/>
                          <a:ea typeface="メイリオ" panose="020B0604030504040204" pitchFamily="50" charset="-128"/>
                        </a:rPr>
                        <a:t>30,300 </a:t>
                      </a:r>
                      <a:endParaRPr lang="en-US" altLang="ja-JP"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6033" marR="6033"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t"/>
                      <a:r>
                        <a:rPr lang="en-US" altLang="ja-JP" sz="800" u="none" strike="noStrike" dirty="0">
                          <a:effectLst/>
                          <a:latin typeface="メイリオ" panose="020B0604030504040204" pitchFamily="50" charset="-128"/>
                          <a:ea typeface="メイリオ" panose="020B0604030504040204" pitchFamily="50" charset="-128"/>
                        </a:rPr>
                        <a:t>72,600 </a:t>
                      </a:r>
                      <a:endParaRPr lang="en-US" altLang="ja-JP"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6033" marR="6033"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83542989"/>
                  </a:ext>
                </a:extLst>
              </a:tr>
              <a:tr h="0">
                <a:tc>
                  <a:txBody>
                    <a:bodyPr/>
                    <a:lstStyle/>
                    <a:p>
                      <a:pPr algn="l" fontAlgn="t"/>
                      <a:r>
                        <a:rPr lang="ja-JP" altLang="en-US" sz="800" u="none" strike="noStrike" dirty="0">
                          <a:effectLst/>
                          <a:latin typeface="メイリオ" panose="020B0604030504040204" pitchFamily="50" charset="-128"/>
                          <a:ea typeface="メイリオ" panose="020B0604030504040204" pitchFamily="50" charset="-128"/>
                        </a:rPr>
                        <a:t>公社・</a:t>
                      </a:r>
                      <a:r>
                        <a:rPr lang="en-US" sz="800" u="none" strike="noStrike" dirty="0">
                          <a:effectLst/>
                          <a:latin typeface="メイリオ" panose="020B0604030504040204" pitchFamily="50" charset="-128"/>
                          <a:ea typeface="メイリオ" panose="020B0604030504040204" pitchFamily="50" charset="-128"/>
                        </a:rPr>
                        <a:t>UR</a:t>
                      </a:r>
                      <a:endParaRPr lang="en-US"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2000" marR="6033"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t"/>
                      <a:r>
                        <a:rPr lang="en-US" altLang="ja-JP" sz="800" u="none" strike="noStrike">
                          <a:effectLst/>
                          <a:latin typeface="メイリオ" panose="020B0604030504040204" pitchFamily="50" charset="-128"/>
                          <a:ea typeface="メイリオ" panose="020B0604030504040204" pitchFamily="50" charset="-128"/>
                        </a:rPr>
                        <a:t>114,700 </a:t>
                      </a:r>
                      <a:endParaRPr lang="en-US" altLang="ja-JP" sz="800" b="0" i="0" u="none" strike="noStrike">
                        <a:solidFill>
                          <a:srgbClr val="000000"/>
                        </a:solidFill>
                        <a:effectLst/>
                        <a:latin typeface="メイリオ" panose="020B0604030504040204" pitchFamily="50" charset="-128"/>
                        <a:ea typeface="メイリオ" panose="020B0604030504040204" pitchFamily="50" charset="-128"/>
                      </a:endParaRPr>
                    </a:p>
                  </a:txBody>
                  <a:tcPr marL="6033" marR="6033"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t"/>
                      <a:r>
                        <a:rPr lang="en-US" altLang="ja-JP" sz="800" u="none" strike="noStrike" dirty="0">
                          <a:effectLst/>
                          <a:latin typeface="メイリオ" panose="020B0604030504040204" pitchFamily="50" charset="-128"/>
                          <a:ea typeface="メイリオ" panose="020B0604030504040204" pitchFamily="50" charset="-128"/>
                        </a:rPr>
                        <a:t>800 </a:t>
                      </a:r>
                      <a:endParaRPr lang="en-US" altLang="ja-JP"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6033" marR="6033"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t"/>
                      <a:r>
                        <a:rPr lang="en-US" altLang="ja-JP" sz="800" u="none" strike="noStrike">
                          <a:effectLst/>
                          <a:latin typeface="メイリオ" panose="020B0604030504040204" pitchFamily="50" charset="-128"/>
                          <a:ea typeface="メイリオ" panose="020B0604030504040204" pitchFamily="50" charset="-128"/>
                        </a:rPr>
                        <a:t>2,500 </a:t>
                      </a:r>
                      <a:endParaRPr lang="en-US" altLang="ja-JP" sz="800" b="0" i="0" u="none" strike="noStrike">
                        <a:solidFill>
                          <a:srgbClr val="000000"/>
                        </a:solidFill>
                        <a:effectLst/>
                        <a:latin typeface="メイリオ" panose="020B0604030504040204" pitchFamily="50" charset="-128"/>
                        <a:ea typeface="メイリオ" panose="020B0604030504040204" pitchFamily="50" charset="-128"/>
                      </a:endParaRPr>
                    </a:p>
                  </a:txBody>
                  <a:tcPr marL="6033" marR="6033"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t"/>
                      <a:r>
                        <a:rPr lang="en-US" altLang="ja-JP" sz="800" u="none" strike="noStrike">
                          <a:effectLst/>
                          <a:latin typeface="メイリオ" panose="020B0604030504040204" pitchFamily="50" charset="-128"/>
                          <a:ea typeface="メイリオ" panose="020B0604030504040204" pitchFamily="50" charset="-128"/>
                        </a:rPr>
                        <a:t>4,700 </a:t>
                      </a:r>
                      <a:endParaRPr lang="en-US" altLang="ja-JP" sz="800" b="0" i="0" u="none" strike="noStrike">
                        <a:solidFill>
                          <a:srgbClr val="000000"/>
                        </a:solidFill>
                        <a:effectLst/>
                        <a:latin typeface="メイリオ" panose="020B0604030504040204" pitchFamily="50" charset="-128"/>
                        <a:ea typeface="メイリオ" panose="020B0604030504040204" pitchFamily="50" charset="-128"/>
                      </a:endParaRPr>
                    </a:p>
                  </a:txBody>
                  <a:tcPr marL="6033" marR="6033"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t"/>
                      <a:r>
                        <a:rPr lang="en-US" altLang="ja-JP" sz="800" u="none" strike="noStrike">
                          <a:effectLst/>
                          <a:latin typeface="メイリオ" panose="020B0604030504040204" pitchFamily="50" charset="-128"/>
                          <a:ea typeface="メイリオ" panose="020B0604030504040204" pitchFamily="50" charset="-128"/>
                        </a:rPr>
                        <a:t>5,500 </a:t>
                      </a:r>
                      <a:endParaRPr lang="en-US" altLang="ja-JP" sz="800" b="0" i="0" u="none" strike="noStrike">
                        <a:solidFill>
                          <a:srgbClr val="000000"/>
                        </a:solidFill>
                        <a:effectLst/>
                        <a:latin typeface="メイリオ" panose="020B0604030504040204" pitchFamily="50" charset="-128"/>
                        <a:ea typeface="メイリオ" panose="020B0604030504040204" pitchFamily="50" charset="-128"/>
                      </a:endParaRPr>
                    </a:p>
                  </a:txBody>
                  <a:tcPr marL="6033" marR="6033"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t"/>
                      <a:r>
                        <a:rPr lang="en-US" altLang="ja-JP" sz="800" u="none" strike="noStrike">
                          <a:effectLst/>
                          <a:latin typeface="メイリオ" panose="020B0604030504040204" pitchFamily="50" charset="-128"/>
                          <a:ea typeface="メイリオ" panose="020B0604030504040204" pitchFamily="50" charset="-128"/>
                        </a:rPr>
                        <a:t>6,600 </a:t>
                      </a:r>
                      <a:endParaRPr lang="en-US" altLang="ja-JP" sz="800" b="0" i="0" u="none" strike="noStrike">
                        <a:solidFill>
                          <a:srgbClr val="000000"/>
                        </a:solidFill>
                        <a:effectLst/>
                        <a:latin typeface="メイリオ" panose="020B0604030504040204" pitchFamily="50" charset="-128"/>
                        <a:ea typeface="メイリオ" panose="020B0604030504040204" pitchFamily="50" charset="-128"/>
                      </a:endParaRPr>
                    </a:p>
                  </a:txBody>
                  <a:tcPr marL="6033" marR="6033"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t"/>
                      <a:r>
                        <a:rPr lang="en-US" altLang="ja-JP" sz="800" u="none" strike="noStrike">
                          <a:effectLst/>
                          <a:latin typeface="メイリオ" panose="020B0604030504040204" pitchFamily="50" charset="-128"/>
                          <a:ea typeface="メイリオ" panose="020B0604030504040204" pitchFamily="50" charset="-128"/>
                        </a:rPr>
                        <a:t>8,500 </a:t>
                      </a:r>
                      <a:endParaRPr lang="en-US" altLang="ja-JP" sz="800" b="0" i="0" u="none" strike="noStrike">
                        <a:solidFill>
                          <a:srgbClr val="000000"/>
                        </a:solidFill>
                        <a:effectLst/>
                        <a:latin typeface="メイリオ" panose="020B0604030504040204" pitchFamily="50" charset="-128"/>
                        <a:ea typeface="メイリオ" panose="020B0604030504040204" pitchFamily="50" charset="-128"/>
                      </a:endParaRPr>
                    </a:p>
                  </a:txBody>
                  <a:tcPr marL="6033" marR="6033"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t"/>
                      <a:r>
                        <a:rPr lang="en-US" altLang="ja-JP" sz="800" u="none" strike="noStrike">
                          <a:effectLst/>
                          <a:latin typeface="メイリオ" panose="020B0604030504040204" pitchFamily="50" charset="-128"/>
                          <a:ea typeface="メイリオ" panose="020B0604030504040204" pitchFamily="50" charset="-128"/>
                        </a:rPr>
                        <a:t>9,300 </a:t>
                      </a:r>
                      <a:endParaRPr lang="en-US" altLang="ja-JP" sz="800" b="0" i="0" u="none" strike="noStrike">
                        <a:solidFill>
                          <a:srgbClr val="000000"/>
                        </a:solidFill>
                        <a:effectLst/>
                        <a:latin typeface="メイリオ" panose="020B0604030504040204" pitchFamily="50" charset="-128"/>
                        <a:ea typeface="メイリオ" panose="020B0604030504040204" pitchFamily="50" charset="-128"/>
                      </a:endParaRPr>
                    </a:p>
                  </a:txBody>
                  <a:tcPr marL="6033" marR="6033"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t"/>
                      <a:r>
                        <a:rPr lang="en-US" altLang="ja-JP" sz="800" u="none" strike="noStrike">
                          <a:effectLst/>
                          <a:latin typeface="メイリオ" panose="020B0604030504040204" pitchFamily="50" charset="-128"/>
                          <a:ea typeface="メイリオ" panose="020B0604030504040204" pitchFamily="50" charset="-128"/>
                        </a:rPr>
                        <a:t>8,100 </a:t>
                      </a:r>
                      <a:endParaRPr lang="en-US" altLang="ja-JP" sz="800" b="0" i="0" u="none" strike="noStrike">
                        <a:solidFill>
                          <a:srgbClr val="000000"/>
                        </a:solidFill>
                        <a:effectLst/>
                        <a:latin typeface="メイリオ" panose="020B0604030504040204" pitchFamily="50" charset="-128"/>
                        <a:ea typeface="メイリオ" panose="020B0604030504040204" pitchFamily="50" charset="-128"/>
                      </a:endParaRPr>
                    </a:p>
                  </a:txBody>
                  <a:tcPr marL="6033" marR="6033"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t"/>
                      <a:r>
                        <a:rPr lang="en-US" altLang="ja-JP" sz="800" u="none" strike="noStrike" dirty="0">
                          <a:effectLst/>
                          <a:latin typeface="メイリオ" panose="020B0604030504040204" pitchFamily="50" charset="-128"/>
                          <a:ea typeface="メイリオ" panose="020B0604030504040204" pitchFamily="50" charset="-128"/>
                        </a:rPr>
                        <a:t>8,500 </a:t>
                      </a:r>
                      <a:endParaRPr lang="en-US" altLang="ja-JP"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6033" marR="6033"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t"/>
                      <a:r>
                        <a:rPr lang="en-US" altLang="ja-JP" sz="800" u="none" strike="noStrike" dirty="0">
                          <a:effectLst/>
                          <a:latin typeface="メイリオ" panose="020B0604030504040204" pitchFamily="50" charset="-128"/>
                          <a:ea typeface="メイリオ" panose="020B0604030504040204" pitchFamily="50" charset="-128"/>
                        </a:rPr>
                        <a:t>14,000 </a:t>
                      </a:r>
                      <a:endParaRPr lang="en-US" altLang="ja-JP"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6033" marR="6033"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t"/>
                      <a:r>
                        <a:rPr lang="en-US" altLang="ja-JP" sz="800" u="none" strike="noStrike" dirty="0">
                          <a:effectLst/>
                          <a:latin typeface="メイリオ" panose="020B0604030504040204" pitchFamily="50" charset="-128"/>
                          <a:ea typeface="メイリオ" panose="020B0604030504040204" pitchFamily="50" charset="-128"/>
                        </a:rPr>
                        <a:t>13,000 </a:t>
                      </a:r>
                      <a:endParaRPr lang="en-US" altLang="ja-JP"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6033" marR="6033"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t"/>
                      <a:r>
                        <a:rPr lang="en-US" altLang="ja-JP" sz="800" u="none" strike="noStrike" dirty="0">
                          <a:effectLst/>
                          <a:latin typeface="メイリオ" panose="020B0604030504040204" pitchFamily="50" charset="-128"/>
                          <a:ea typeface="メイリオ" panose="020B0604030504040204" pitchFamily="50" charset="-128"/>
                        </a:rPr>
                        <a:t>27,600 </a:t>
                      </a:r>
                      <a:endParaRPr lang="en-US" altLang="ja-JP"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6033" marR="6033"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39782761"/>
                  </a:ext>
                </a:extLst>
              </a:tr>
              <a:tr h="121875">
                <a:tc>
                  <a:txBody>
                    <a:bodyPr/>
                    <a:lstStyle/>
                    <a:p>
                      <a:pPr algn="l" fontAlgn="t"/>
                      <a:r>
                        <a:rPr lang="ja-JP" altLang="en-US" sz="800" u="none" strike="noStrike" dirty="0">
                          <a:effectLst/>
                          <a:latin typeface="メイリオ" panose="020B0604030504040204" pitchFamily="50" charset="-128"/>
                          <a:ea typeface="メイリオ" panose="020B0604030504040204" pitchFamily="50" charset="-128"/>
                        </a:rPr>
                        <a:t>総数</a:t>
                      </a: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2000" marR="6033"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t"/>
                      <a:r>
                        <a:rPr lang="en-US" altLang="ja-JP" sz="800" u="none" strike="noStrike" dirty="0">
                          <a:effectLst/>
                          <a:latin typeface="メイリオ" panose="020B0604030504040204" pitchFamily="50" charset="-128"/>
                          <a:ea typeface="メイリオ" panose="020B0604030504040204" pitchFamily="50" charset="-128"/>
                        </a:rPr>
                        <a:t>3,949,600 </a:t>
                      </a:r>
                      <a:endParaRPr lang="en-US" altLang="ja-JP"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6033" marR="6033"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t"/>
                      <a:r>
                        <a:rPr lang="en-US" altLang="ja-JP" sz="800" u="none" strike="noStrike" dirty="0">
                          <a:effectLst/>
                          <a:latin typeface="メイリオ" panose="020B0604030504040204" pitchFamily="50" charset="-128"/>
                          <a:ea typeface="メイリオ" panose="020B0604030504040204" pitchFamily="50" charset="-128"/>
                        </a:rPr>
                        <a:t>106,200 </a:t>
                      </a:r>
                      <a:endParaRPr lang="en-US" altLang="ja-JP"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6033" marR="6033"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t"/>
                      <a:r>
                        <a:rPr lang="en-US" altLang="ja-JP" sz="800" u="none" strike="noStrike">
                          <a:effectLst/>
                          <a:latin typeface="メイリオ" panose="020B0604030504040204" pitchFamily="50" charset="-128"/>
                          <a:ea typeface="メイリオ" panose="020B0604030504040204" pitchFamily="50" charset="-128"/>
                        </a:rPr>
                        <a:t>153,700 </a:t>
                      </a:r>
                      <a:endParaRPr lang="en-US" altLang="ja-JP" sz="800" b="0" i="0" u="none" strike="noStrike">
                        <a:solidFill>
                          <a:srgbClr val="000000"/>
                        </a:solidFill>
                        <a:effectLst/>
                        <a:latin typeface="メイリオ" panose="020B0604030504040204" pitchFamily="50" charset="-128"/>
                        <a:ea typeface="メイリオ" panose="020B0604030504040204" pitchFamily="50" charset="-128"/>
                      </a:endParaRPr>
                    </a:p>
                  </a:txBody>
                  <a:tcPr marL="6033" marR="6033"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t"/>
                      <a:r>
                        <a:rPr lang="en-US" altLang="ja-JP" sz="800" u="none" strike="noStrike">
                          <a:effectLst/>
                          <a:latin typeface="メイリオ" panose="020B0604030504040204" pitchFamily="50" charset="-128"/>
                          <a:ea typeface="メイリオ" panose="020B0604030504040204" pitchFamily="50" charset="-128"/>
                        </a:rPr>
                        <a:t>194,300 </a:t>
                      </a:r>
                      <a:endParaRPr lang="en-US" altLang="ja-JP" sz="800" b="0" i="0" u="none" strike="noStrike">
                        <a:solidFill>
                          <a:srgbClr val="000000"/>
                        </a:solidFill>
                        <a:effectLst/>
                        <a:latin typeface="メイリオ" panose="020B0604030504040204" pitchFamily="50" charset="-128"/>
                        <a:ea typeface="メイリオ" panose="020B0604030504040204" pitchFamily="50" charset="-128"/>
                      </a:endParaRPr>
                    </a:p>
                  </a:txBody>
                  <a:tcPr marL="6033" marR="6033"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t"/>
                      <a:r>
                        <a:rPr lang="en-US" altLang="ja-JP" sz="800" u="none" strike="noStrike">
                          <a:effectLst/>
                          <a:latin typeface="メイリオ" panose="020B0604030504040204" pitchFamily="50" charset="-128"/>
                          <a:ea typeface="メイリオ" panose="020B0604030504040204" pitchFamily="50" charset="-128"/>
                        </a:rPr>
                        <a:t>220,300 </a:t>
                      </a:r>
                      <a:endParaRPr lang="en-US" altLang="ja-JP" sz="800" b="0" i="0" u="none" strike="noStrike">
                        <a:solidFill>
                          <a:srgbClr val="000000"/>
                        </a:solidFill>
                        <a:effectLst/>
                        <a:latin typeface="メイリオ" panose="020B0604030504040204" pitchFamily="50" charset="-128"/>
                        <a:ea typeface="メイリオ" panose="020B0604030504040204" pitchFamily="50" charset="-128"/>
                      </a:endParaRPr>
                    </a:p>
                  </a:txBody>
                  <a:tcPr marL="6033" marR="6033"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t"/>
                      <a:r>
                        <a:rPr lang="en-US" altLang="ja-JP" sz="800" u="none" strike="noStrike">
                          <a:effectLst/>
                          <a:latin typeface="メイリオ" panose="020B0604030504040204" pitchFamily="50" charset="-128"/>
                          <a:ea typeface="メイリオ" panose="020B0604030504040204" pitchFamily="50" charset="-128"/>
                        </a:rPr>
                        <a:t>281,200 </a:t>
                      </a:r>
                      <a:endParaRPr lang="en-US" altLang="ja-JP" sz="800" b="0" i="0" u="none" strike="noStrike">
                        <a:solidFill>
                          <a:srgbClr val="000000"/>
                        </a:solidFill>
                        <a:effectLst/>
                        <a:latin typeface="メイリオ" panose="020B0604030504040204" pitchFamily="50" charset="-128"/>
                        <a:ea typeface="メイリオ" panose="020B0604030504040204" pitchFamily="50" charset="-128"/>
                      </a:endParaRPr>
                    </a:p>
                  </a:txBody>
                  <a:tcPr marL="6033" marR="6033"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t"/>
                      <a:r>
                        <a:rPr lang="en-US" altLang="ja-JP" sz="800" u="none" strike="noStrike">
                          <a:effectLst/>
                          <a:latin typeface="メイリオ" panose="020B0604030504040204" pitchFamily="50" charset="-128"/>
                          <a:ea typeface="メイリオ" panose="020B0604030504040204" pitchFamily="50" charset="-128"/>
                        </a:rPr>
                        <a:t>344,600 </a:t>
                      </a:r>
                      <a:endParaRPr lang="en-US" altLang="ja-JP" sz="800" b="0" i="0" u="none" strike="noStrike">
                        <a:solidFill>
                          <a:srgbClr val="000000"/>
                        </a:solidFill>
                        <a:effectLst/>
                        <a:latin typeface="メイリオ" panose="020B0604030504040204" pitchFamily="50" charset="-128"/>
                        <a:ea typeface="メイリオ" panose="020B0604030504040204" pitchFamily="50" charset="-128"/>
                      </a:endParaRPr>
                    </a:p>
                  </a:txBody>
                  <a:tcPr marL="6033" marR="6033"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t"/>
                      <a:r>
                        <a:rPr lang="en-US" altLang="ja-JP" sz="800" u="none" strike="noStrike">
                          <a:effectLst/>
                          <a:latin typeface="メイリオ" panose="020B0604030504040204" pitchFamily="50" charset="-128"/>
                          <a:ea typeface="メイリオ" panose="020B0604030504040204" pitchFamily="50" charset="-128"/>
                        </a:rPr>
                        <a:t>328,900 </a:t>
                      </a:r>
                      <a:endParaRPr lang="en-US" altLang="ja-JP" sz="800" b="0" i="0" u="none" strike="noStrike">
                        <a:solidFill>
                          <a:srgbClr val="000000"/>
                        </a:solidFill>
                        <a:effectLst/>
                        <a:latin typeface="メイリオ" panose="020B0604030504040204" pitchFamily="50" charset="-128"/>
                        <a:ea typeface="メイリオ" panose="020B0604030504040204" pitchFamily="50" charset="-128"/>
                      </a:endParaRPr>
                    </a:p>
                  </a:txBody>
                  <a:tcPr marL="6033" marR="6033"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t"/>
                      <a:r>
                        <a:rPr lang="en-US" altLang="ja-JP" sz="800" u="none" strike="noStrike">
                          <a:effectLst/>
                          <a:latin typeface="メイリオ" panose="020B0604030504040204" pitchFamily="50" charset="-128"/>
                          <a:ea typeface="メイリオ" panose="020B0604030504040204" pitchFamily="50" charset="-128"/>
                        </a:rPr>
                        <a:t>297,200 </a:t>
                      </a:r>
                      <a:endParaRPr lang="en-US" altLang="ja-JP" sz="800" b="0" i="0" u="none" strike="noStrike">
                        <a:solidFill>
                          <a:srgbClr val="000000"/>
                        </a:solidFill>
                        <a:effectLst/>
                        <a:latin typeface="メイリオ" panose="020B0604030504040204" pitchFamily="50" charset="-128"/>
                        <a:ea typeface="メイリオ" panose="020B0604030504040204" pitchFamily="50" charset="-128"/>
                      </a:endParaRPr>
                    </a:p>
                  </a:txBody>
                  <a:tcPr marL="6033" marR="6033"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t"/>
                      <a:r>
                        <a:rPr lang="en-US" altLang="ja-JP" sz="800" u="none" strike="noStrike">
                          <a:effectLst/>
                          <a:latin typeface="メイリオ" panose="020B0604030504040204" pitchFamily="50" charset="-128"/>
                          <a:ea typeface="メイリオ" panose="020B0604030504040204" pitchFamily="50" charset="-128"/>
                        </a:rPr>
                        <a:t>280,900 </a:t>
                      </a:r>
                      <a:endParaRPr lang="en-US" altLang="ja-JP" sz="800" b="0" i="0" u="none" strike="noStrike">
                        <a:solidFill>
                          <a:srgbClr val="000000"/>
                        </a:solidFill>
                        <a:effectLst/>
                        <a:latin typeface="メイリオ" panose="020B0604030504040204" pitchFamily="50" charset="-128"/>
                        <a:ea typeface="メイリオ" panose="020B0604030504040204" pitchFamily="50" charset="-128"/>
                      </a:endParaRPr>
                    </a:p>
                  </a:txBody>
                  <a:tcPr marL="6033" marR="6033"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t"/>
                      <a:r>
                        <a:rPr lang="en-US" altLang="ja-JP" sz="800" u="none" strike="noStrike" dirty="0">
                          <a:effectLst/>
                          <a:latin typeface="メイリオ" panose="020B0604030504040204" pitchFamily="50" charset="-128"/>
                          <a:ea typeface="メイリオ" panose="020B0604030504040204" pitchFamily="50" charset="-128"/>
                        </a:rPr>
                        <a:t>367,800 </a:t>
                      </a:r>
                      <a:endParaRPr lang="en-US" altLang="ja-JP"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6033" marR="6033"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t"/>
                      <a:r>
                        <a:rPr lang="en-US" altLang="ja-JP" sz="800" u="none" strike="noStrike" dirty="0">
                          <a:effectLst/>
                          <a:latin typeface="メイリオ" panose="020B0604030504040204" pitchFamily="50" charset="-128"/>
                          <a:ea typeface="メイリオ" panose="020B0604030504040204" pitchFamily="50" charset="-128"/>
                        </a:rPr>
                        <a:t>361,500 </a:t>
                      </a:r>
                      <a:endParaRPr lang="en-US" altLang="ja-JP"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6033" marR="6033"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t"/>
                      <a:r>
                        <a:rPr lang="en-US" altLang="ja-JP" sz="800" u="none" strike="noStrike" dirty="0">
                          <a:effectLst/>
                          <a:latin typeface="メイリオ" panose="020B0604030504040204" pitchFamily="50" charset="-128"/>
                          <a:ea typeface="メイリオ" panose="020B0604030504040204" pitchFamily="50" charset="-128"/>
                        </a:rPr>
                        <a:t>666,300 </a:t>
                      </a:r>
                      <a:endParaRPr lang="en-US" altLang="ja-JP"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6033" marR="6033" marT="18000" marB="18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8199262"/>
                  </a:ext>
                </a:extLst>
              </a:tr>
            </a:tbl>
          </a:graphicData>
        </a:graphic>
      </p:graphicFrame>
      <p:sp>
        <p:nvSpPr>
          <p:cNvPr id="17" name="テキスト ボックス 16"/>
          <p:cNvSpPr txBox="1"/>
          <p:nvPr/>
        </p:nvSpPr>
        <p:spPr>
          <a:xfrm>
            <a:off x="6372200" y="2605255"/>
            <a:ext cx="936104" cy="276999"/>
          </a:xfrm>
          <a:prstGeom prst="rect">
            <a:avLst/>
          </a:prstGeom>
          <a:solidFill>
            <a:schemeClr val="bg1"/>
          </a:solidFill>
          <a:ln>
            <a:solidFill>
              <a:schemeClr val="tx1"/>
            </a:solidFill>
          </a:ln>
        </p:spPr>
        <p:txBody>
          <a:bodyPr wrap="square" rtlCol="0">
            <a:spAutoFit/>
          </a:bodyPr>
          <a:lstStyle/>
          <a:p>
            <a:pPr algn="ctr"/>
            <a:r>
              <a:rPr kumimoji="1" lang="ja-JP" altLang="en-US" sz="1200" dirty="0"/>
              <a:t>持ち家</a:t>
            </a:r>
          </a:p>
        </p:txBody>
      </p:sp>
      <p:sp>
        <p:nvSpPr>
          <p:cNvPr id="18" name="テキスト ボックス 17"/>
          <p:cNvSpPr txBox="1"/>
          <p:nvPr/>
        </p:nvSpPr>
        <p:spPr>
          <a:xfrm>
            <a:off x="2411760" y="2243442"/>
            <a:ext cx="1523882" cy="261610"/>
          </a:xfrm>
          <a:prstGeom prst="rect">
            <a:avLst/>
          </a:prstGeom>
          <a:solidFill>
            <a:schemeClr val="bg1"/>
          </a:solidFill>
          <a:ln>
            <a:solidFill>
              <a:schemeClr val="tx1"/>
            </a:solidFill>
          </a:ln>
        </p:spPr>
        <p:txBody>
          <a:bodyPr wrap="square" rtlCol="0" anchor="ctr">
            <a:spAutoFit/>
          </a:bodyPr>
          <a:lstStyle/>
          <a:p>
            <a:pPr algn="ctr"/>
            <a:r>
              <a:rPr lang="ja-JP" altLang="en-US" sz="1100" dirty="0">
                <a:latin typeface="メイリオ" panose="020B0604030504040204" pitchFamily="50" charset="-128"/>
                <a:ea typeface="メイリオ" panose="020B0604030504040204" pitchFamily="50" charset="-128"/>
              </a:rPr>
              <a:t>民営借家（非木造）</a:t>
            </a:r>
            <a:endParaRPr kumimoji="1" lang="ja-JP" altLang="en-US" sz="1100" dirty="0">
              <a:latin typeface="メイリオ" panose="020B0604030504040204" pitchFamily="50" charset="-128"/>
              <a:ea typeface="メイリオ" panose="020B0604030504040204" pitchFamily="50" charset="-128"/>
            </a:endParaRPr>
          </a:p>
        </p:txBody>
      </p:sp>
      <p:sp>
        <p:nvSpPr>
          <p:cNvPr id="16" name="テキスト ボックス 2">
            <a:extLst>
              <a:ext uri="{FF2B5EF4-FFF2-40B4-BE49-F238E27FC236}">
                <a16:creationId xmlns:a16="http://schemas.microsoft.com/office/drawing/2014/main" id="{F6A760CE-8F12-432F-AE4D-18EA320EC0FC}"/>
              </a:ext>
            </a:extLst>
          </p:cNvPr>
          <p:cNvSpPr txBox="1">
            <a:spLocks noChangeArrowheads="1"/>
          </p:cNvSpPr>
          <p:nvPr/>
        </p:nvSpPr>
        <p:spPr bwMode="auto">
          <a:xfrm>
            <a:off x="178564" y="1078271"/>
            <a:ext cx="8640000" cy="184666"/>
          </a:xfrm>
          <a:prstGeom prst="rect">
            <a:avLst/>
          </a:prstGeom>
          <a:noFill/>
          <a:ln w="9525">
            <a:noFill/>
            <a:miter lim="800000"/>
            <a:headEnd/>
            <a:tailEnd/>
          </a:ln>
        </p:spPr>
        <p:txBody>
          <a:bodyPr rot="0" vert="horz" wrap="square" lIns="72000" tIns="0" rIns="72000" bIns="0" anchor="t" anchorCtr="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200" kern="100" dirty="0">
                <a:solidFill>
                  <a:prstClr val="black"/>
                </a:solidFill>
                <a:latin typeface="メイリオ" panose="020B0604030504040204" pitchFamily="50" charset="-128"/>
                <a:ea typeface="メイリオ" panose="020B0604030504040204" pitchFamily="50" charset="-128"/>
                <a:cs typeface="Times New Roman"/>
              </a:rPr>
              <a:t>大阪府における年齢、住宅の所有の関係別単身世帯の割合</a:t>
            </a:r>
            <a:endParaRPr kumimoji="1" lang="zh-TW" altLang="en-US" sz="120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endParaRPr>
          </a:p>
        </p:txBody>
      </p:sp>
      <p:sp>
        <p:nvSpPr>
          <p:cNvPr id="19" name="テキスト ボックス 18">
            <a:extLst>
              <a:ext uri="{FF2B5EF4-FFF2-40B4-BE49-F238E27FC236}">
                <a16:creationId xmlns:a16="http://schemas.microsoft.com/office/drawing/2014/main" id="{B41D19CB-E5E8-459D-A418-613376F2B230}"/>
              </a:ext>
            </a:extLst>
          </p:cNvPr>
          <p:cNvSpPr txBox="1"/>
          <p:nvPr/>
        </p:nvSpPr>
        <p:spPr>
          <a:xfrm>
            <a:off x="3995937" y="6506390"/>
            <a:ext cx="4738884" cy="253916"/>
          </a:xfrm>
          <a:prstGeom prst="rect">
            <a:avLst/>
          </a:prstGeom>
          <a:noFill/>
        </p:spPr>
        <p:txBody>
          <a:bodyPr wrap="square" rtlCol="0">
            <a:spAutoFit/>
          </a:bodyPr>
          <a:lstStyle/>
          <a:p>
            <a:pPr algn="r" fontAlgn="base">
              <a:spcBef>
                <a:spcPct val="50000"/>
              </a:spcBef>
              <a:spcAft>
                <a:spcPct val="0"/>
              </a:spcAft>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年住宅・土地統計調査」（総務省統計局）より大阪府作成</a:t>
            </a:r>
          </a:p>
        </p:txBody>
      </p:sp>
      <p:sp>
        <p:nvSpPr>
          <p:cNvPr id="20" name="Rectangle 79">
            <a:extLst>
              <a:ext uri="{FF2B5EF4-FFF2-40B4-BE49-F238E27FC236}">
                <a16:creationId xmlns:a16="http://schemas.microsoft.com/office/drawing/2014/main" id="{8535209E-4C97-4A58-BD81-B564045DE899}"/>
              </a:ext>
            </a:extLst>
          </p:cNvPr>
          <p:cNvSpPr>
            <a:spLocks noChangeArrowheads="1"/>
          </p:cNvSpPr>
          <p:nvPr/>
        </p:nvSpPr>
        <p:spPr bwMode="auto">
          <a:xfrm>
            <a:off x="8712000" y="6588000"/>
            <a:ext cx="360000"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lgn="ctr" eaLnBrk="1" hangingPunct="1">
              <a:spcBef>
                <a:spcPct val="50000"/>
              </a:spcBef>
              <a:buFontTx/>
              <a:buNone/>
            </a:pPr>
            <a:fld id="{4BAD665A-AF1B-43EC-8DED-B94A1BD886CB}" type="slidenum">
              <a:rPr kumimoji="1" lang="en-US" altLang="ja-JP" sz="1100">
                <a:solidFill>
                  <a:schemeClr val="tx1"/>
                </a:solidFill>
                <a:latin typeface="メイリオ" panose="020B0604030504040204" pitchFamily="50" charset="-128"/>
                <a:ea typeface="メイリオ" panose="020B0604030504040204" pitchFamily="50" charset="-128"/>
              </a:rPr>
              <a:pPr algn="ctr" eaLnBrk="1" hangingPunct="1">
                <a:spcBef>
                  <a:spcPct val="50000"/>
                </a:spcBef>
                <a:buFontTx/>
                <a:buNone/>
              </a:pPr>
              <a:t>16</a:t>
            </a:fld>
            <a:endParaRPr kumimoji="1" lang="en-US" altLang="ja-JP" sz="1100"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182764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248" y="2852936"/>
            <a:ext cx="9144000" cy="792088"/>
          </a:xfrm>
          <a:prstGeom prst="rect">
            <a:avLst/>
          </a:prstGeom>
          <a:solidFill>
            <a:schemeClr val="bg1">
              <a:lumMod val="65000"/>
            </a:schemeClr>
          </a:solidFill>
          <a:ln>
            <a:noFill/>
          </a:ln>
          <a:effec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ctr" eaLnBrk="1" hangingPunct="1"/>
            <a:r>
              <a:rPr lang="ja-JP" altLang="en-US" sz="2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３．住宅ストックの状況</a:t>
            </a:r>
          </a:p>
        </p:txBody>
      </p:sp>
    </p:spTree>
    <p:extLst>
      <p:ext uri="{BB962C8B-B14F-4D97-AF65-F5344CB8AC3E}">
        <p14:creationId xmlns:p14="http://schemas.microsoft.com/office/powerpoint/2010/main" val="238934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グラフ 21">
            <a:extLst>
              <a:ext uri="{FF2B5EF4-FFF2-40B4-BE49-F238E27FC236}">
                <a16:creationId xmlns:a16="http://schemas.microsoft.com/office/drawing/2014/main" id="{DC44435D-1E15-4904-9A89-CB42196E2EC2}"/>
              </a:ext>
            </a:extLst>
          </p:cNvPr>
          <p:cNvGraphicFramePr/>
          <p:nvPr>
            <p:extLst>
              <p:ext uri="{D42A27DB-BD31-4B8C-83A1-F6EECF244321}">
                <p14:modId xmlns:p14="http://schemas.microsoft.com/office/powerpoint/2010/main" val="3778417825"/>
              </p:ext>
            </p:extLst>
          </p:nvPr>
        </p:nvGraphicFramePr>
        <p:xfrm>
          <a:off x="178564" y="1971674"/>
          <a:ext cx="8586129" cy="4486867"/>
        </p:xfrm>
        <a:graphic>
          <a:graphicData uri="http://schemas.openxmlformats.org/drawingml/2006/chart">
            <c:chart xmlns:c="http://schemas.openxmlformats.org/drawingml/2006/chart" xmlns:r="http://schemas.openxmlformats.org/officeDocument/2006/relationships" r:id="rId3"/>
          </a:graphicData>
        </a:graphic>
      </p:graphicFrame>
      <p:sp>
        <p:nvSpPr>
          <p:cNvPr id="19461" name="Rectangle 2"/>
          <p:cNvSpPr>
            <a:spLocks noChangeArrowheads="1"/>
          </p:cNvSpPr>
          <p:nvPr/>
        </p:nvSpPr>
        <p:spPr bwMode="auto">
          <a:xfrm>
            <a:off x="0" y="0"/>
            <a:ext cx="9144000" cy="432000"/>
          </a:xfrm>
          <a:prstGeom prst="rect">
            <a:avLst/>
          </a:prstGeom>
          <a:solidFill>
            <a:schemeClr val="bg1">
              <a:lumMod val="65000"/>
            </a:schemeClr>
          </a:solidFill>
          <a:ln>
            <a:noFill/>
          </a:ln>
        </p:spPr>
        <p:txBody>
          <a:bodyPr wrap="none" anchor="ct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spcBef>
                <a:spcPct val="0"/>
              </a:spcBef>
              <a:buFontTx/>
              <a:buNone/>
            </a:pP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住宅数、世帯数、空家数の推移</a:t>
            </a:r>
            <a:endParaRPr kumimoji="1"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9">
            <a:extLst>
              <a:ext uri="{FF2B5EF4-FFF2-40B4-BE49-F238E27FC236}">
                <a16:creationId xmlns:a16="http://schemas.microsoft.com/office/drawing/2014/main" id="{91763A12-B000-4F7B-8C9D-6693D1B15488}"/>
              </a:ext>
            </a:extLst>
          </p:cNvPr>
          <p:cNvSpPr txBox="1"/>
          <p:nvPr/>
        </p:nvSpPr>
        <p:spPr>
          <a:xfrm>
            <a:off x="180000" y="539999"/>
            <a:ext cx="8584693" cy="1008000"/>
          </a:xfrm>
          <a:prstGeom prst="rect">
            <a:avLst/>
          </a:prstGeom>
          <a:noFill/>
          <a:ln>
            <a:solidFill>
              <a:sysClr val="windowText" lastClr="000000"/>
            </a:solidFill>
          </a:ln>
        </p:spPr>
        <p:style>
          <a:lnRef idx="0">
            <a:scrgbClr r="0" g="0" b="0"/>
          </a:lnRef>
          <a:fillRef idx="0">
            <a:scrgbClr r="0" g="0" b="0"/>
          </a:fillRef>
          <a:effectRef idx="0">
            <a:scrgbClr r="0" g="0" b="0"/>
          </a:effectRef>
          <a:fontRef idx="minor">
            <a:schemeClr val="tx1"/>
          </a:fontRef>
        </p:style>
        <p:txBody>
          <a:bodyPr wrap="square" tIns="108000"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177800" indent="-177800" algn="just"/>
            <a:r>
              <a:rPr lang="ja-JP" altLang="en-US" sz="1400" dirty="0">
                <a:latin typeface="メイリオ" panose="020B0604030504040204" pitchFamily="50" charset="-128"/>
                <a:ea typeface="メイリオ" panose="020B0604030504040204" pitchFamily="50" charset="-128"/>
              </a:rPr>
              <a:t>○ 大阪府の住宅数は、令和５年では約</a:t>
            </a:r>
            <a:r>
              <a:rPr lang="en-US" altLang="ja-JP" sz="1400" dirty="0">
                <a:latin typeface="メイリオ" panose="020B0604030504040204" pitchFamily="50" charset="-128"/>
                <a:ea typeface="メイリオ" panose="020B0604030504040204" pitchFamily="50" charset="-128"/>
              </a:rPr>
              <a:t>493</a:t>
            </a:r>
            <a:r>
              <a:rPr lang="ja-JP" altLang="en-US" sz="1400" dirty="0">
                <a:latin typeface="メイリオ" panose="020B0604030504040204" pitchFamily="50" charset="-128"/>
                <a:ea typeface="メイリオ" panose="020B0604030504040204" pitchFamily="50" charset="-128"/>
              </a:rPr>
              <a:t>万戸となり、前回調査の平成</a:t>
            </a:r>
            <a:r>
              <a:rPr lang="en-US" altLang="ja-JP" sz="1400" dirty="0">
                <a:latin typeface="メイリオ" panose="020B0604030504040204" pitchFamily="50" charset="-128"/>
                <a:ea typeface="メイリオ" panose="020B0604030504040204" pitchFamily="50" charset="-128"/>
              </a:rPr>
              <a:t>30</a:t>
            </a:r>
            <a:r>
              <a:rPr lang="ja-JP" altLang="en-US" sz="1400" dirty="0">
                <a:latin typeface="メイリオ" panose="020B0604030504040204" pitchFamily="50" charset="-128"/>
                <a:ea typeface="メイリオ" panose="020B0604030504040204" pitchFamily="50" charset="-128"/>
              </a:rPr>
              <a:t>年に比べ、約</a:t>
            </a:r>
            <a:r>
              <a:rPr lang="en-US" altLang="ja-JP" sz="1400" dirty="0">
                <a:latin typeface="メイリオ" panose="020B0604030504040204" pitchFamily="50" charset="-128"/>
                <a:ea typeface="メイリオ" panose="020B0604030504040204" pitchFamily="50" charset="-128"/>
              </a:rPr>
              <a:t>25</a:t>
            </a:r>
            <a:r>
              <a:rPr lang="ja-JP" altLang="en-US" sz="1400" dirty="0">
                <a:latin typeface="メイリオ" panose="020B0604030504040204" pitchFamily="50" charset="-128"/>
                <a:ea typeface="メイリオ" panose="020B0604030504040204" pitchFamily="50" charset="-128"/>
              </a:rPr>
              <a:t>万（</a:t>
            </a:r>
            <a:r>
              <a:rPr lang="en-US" altLang="ja-JP" sz="1400" dirty="0">
                <a:latin typeface="メイリオ" panose="020B0604030504040204" pitchFamily="50" charset="-128"/>
                <a:ea typeface="メイリオ" panose="020B0604030504040204" pitchFamily="50" charset="-128"/>
              </a:rPr>
              <a:t>5.3</a:t>
            </a:r>
            <a:r>
              <a:rPr lang="ja-JP" altLang="en-US" sz="1400" dirty="0">
                <a:latin typeface="メイリオ" panose="020B0604030504040204" pitchFamily="50" charset="-128"/>
                <a:ea typeface="メイリオ" panose="020B0604030504040204" pitchFamily="50" charset="-128"/>
              </a:rPr>
              <a:t>％）増加している。</a:t>
            </a:r>
            <a:endParaRPr lang="en-US" altLang="ja-JP" sz="1400" dirty="0">
              <a:latin typeface="メイリオ" panose="020B0604030504040204" pitchFamily="50" charset="-128"/>
              <a:ea typeface="メイリオ" panose="020B0604030504040204" pitchFamily="50" charset="-128"/>
            </a:endParaRPr>
          </a:p>
          <a:p>
            <a:pPr marL="180000" indent="-180000" algn="just"/>
            <a:r>
              <a:rPr lang="ja-JP" altLang="en-US" sz="1400" dirty="0">
                <a:latin typeface="メイリオ" panose="020B0604030504040204" pitchFamily="50" charset="-128"/>
                <a:ea typeface="メイリオ" panose="020B0604030504040204" pitchFamily="50" charset="-128"/>
              </a:rPr>
              <a:t>○ 空家数は、年々増加しているが、令和５年では、空家数約</a:t>
            </a:r>
            <a:r>
              <a:rPr lang="en-US" altLang="ja-JP" sz="1400" dirty="0">
                <a:latin typeface="メイリオ" panose="020B0604030504040204" pitchFamily="50" charset="-128"/>
                <a:ea typeface="メイリオ" panose="020B0604030504040204" pitchFamily="50" charset="-128"/>
              </a:rPr>
              <a:t>70</a:t>
            </a:r>
            <a:r>
              <a:rPr lang="ja-JP" altLang="en-US" sz="1400" dirty="0">
                <a:latin typeface="メイリオ" panose="020B0604030504040204" pitchFamily="50" charset="-128"/>
                <a:ea typeface="メイリオ" panose="020B0604030504040204" pitchFamily="50" charset="-128"/>
              </a:rPr>
              <a:t>万戸、空家率が</a:t>
            </a:r>
            <a:r>
              <a:rPr lang="en-US" altLang="ja-JP" sz="1400" dirty="0">
                <a:latin typeface="メイリオ" panose="020B0604030504040204" pitchFamily="50" charset="-128"/>
                <a:ea typeface="メイリオ" panose="020B0604030504040204" pitchFamily="50" charset="-128"/>
              </a:rPr>
              <a:t>14.3</a:t>
            </a:r>
            <a:r>
              <a:rPr lang="ja-JP" altLang="en-US" sz="1400" dirty="0">
                <a:latin typeface="メイリオ" panose="020B0604030504040204" pitchFamily="50" charset="-128"/>
                <a:ea typeface="メイリオ" panose="020B0604030504040204" pitchFamily="50" charset="-128"/>
              </a:rPr>
              <a:t>％となり、平成</a:t>
            </a:r>
            <a:r>
              <a:rPr lang="en-US" altLang="ja-JP" sz="1400" dirty="0">
                <a:latin typeface="メイリオ" panose="020B0604030504040204" pitchFamily="50" charset="-128"/>
                <a:ea typeface="メイリオ" panose="020B0604030504040204" pitchFamily="50" charset="-128"/>
              </a:rPr>
              <a:t>30</a:t>
            </a:r>
            <a:r>
              <a:rPr lang="ja-JP" altLang="en-US" sz="1400" dirty="0">
                <a:latin typeface="メイリオ" panose="020B0604030504040204" pitchFamily="50" charset="-128"/>
                <a:ea typeface="メイリオ" panose="020B0604030504040204" pitchFamily="50" charset="-128"/>
              </a:rPr>
              <a:t>年に比べると、ほぼ横ばいである。</a:t>
            </a:r>
            <a:endParaRPr lang="en-US" altLang="ja-JP" sz="1400" dirty="0">
              <a:latin typeface="メイリオ" panose="020B0604030504040204" pitchFamily="50" charset="-128"/>
              <a:ea typeface="メイリオ" panose="020B0604030504040204" pitchFamily="50" charset="-128"/>
            </a:endParaRPr>
          </a:p>
        </p:txBody>
      </p:sp>
      <p:sp>
        <p:nvSpPr>
          <p:cNvPr id="10" name="テキスト ボックス 9">
            <a:extLst>
              <a:ext uri="{FF2B5EF4-FFF2-40B4-BE49-F238E27FC236}">
                <a16:creationId xmlns:a16="http://schemas.microsoft.com/office/drawing/2014/main" id="{460263C2-1C82-48F8-B1F3-E655F4BC3CDC}"/>
              </a:ext>
            </a:extLst>
          </p:cNvPr>
          <p:cNvSpPr txBox="1"/>
          <p:nvPr/>
        </p:nvSpPr>
        <p:spPr>
          <a:xfrm>
            <a:off x="7121421" y="3537302"/>
            <a:ext cx="468000" cy="107722"/>
          </a:xfrm>
          <a:prstGeom prst="rect">
            <a:avLst/>
          </a:prstGeom>
          <a:noFill/>
        </p:spPr>
        <p:txBody>
          <a:bodyPr wrap="square" lIns="0" tIns="0" rIns="0" bIns="0" rtlCol="0">
            <a:noAutofit/>
          </a:bodyPr>
          <a:lstStyle/>
          <a:p>
            <a:pPr algn="ctr"/>
            <a:r>
              <a:rPr kumimoji="1" lang="ja-JP" altLang="en-US" sz="700" dirty="0">
                <a:effectLst>
                  <a:glow rad="63500">
                    <a:schemeClr val="bg1"/>
                  </a:glow>
                </a:effectLst>
                <a:latin typeface="メイリオ" panose="020B0604030504040204" pitchFamily="50" charset="-128"/>
                <a:ea typeface="メイリオ" panose="020B0604030504040204" pitchFamily="50" charset="-128"/>
              </a:rPr>
              <a:t>（</a:t>
            </a:r>
            <a:r>
              <a:rPr kumimoji="1" lang="en-US" altLang="ja-JP" sz="700" dirty="0">
                <a:effectLst>
                  <a:glow rad="63500">
                    <a:schemeClr val="bg1"/>
                  </a:glow>
                </a:effectLst>
                <a:latin typeface="メイリオ" panose="020B0604030504040204" pitchFamily="50" charset="-128"/>
                <a:ea typeface="メイリオ" panose="020B0604030504040204" pitchFamily="50" charset="-128"/>
              </a:rPr>
              <a:t>15.2</a:t>
            </a:r>
            <a:r>
              <a:rPr kumimoji="1" lang="ja-JP" altLang="en-US" sz="700" dirty="0">
                <a:effectLst>
                  <a:glow rad="63500">
                    <a:schemeClr val="bg1"/>
                  </a:glow>
                </a:effectLst>
                <a:latin typeface="メイリオ" panose="020B0604030504040204" pitchFamily="50" charset="-128"/>
                <a:ea typeface="メイリオ" panose="020B0604030504040204" pitchFamily="50" charset="-128"/>
              </a:rPr>
              <a:t>％）</a:t>
            </a:r>
          </a:p>
        </p:txBody>
      </p:sp>
      <p:sp>
        <p:nvSpPr>
          <p:cNvPr id="11" name="テキスト ボックス 10">
            <a:extLst>
              <a:ext uri="{FF2B5EF4-FFF2-40B4-BE49-F238E27FC236}">
                <a16:creationId xmlns:a16="http://schemas.microsoft.com/office/drawing/2014/main" id="{812208F2-25D3-41E0-905A-7F4BF6343A30}"/>
              </a:ext>
            </a:extLst>
          </p:cNvPr>
          <p:cNvSpPr txBox="1"/>
          <p:nvPr/>
        </p:nvSpPr>
        <p:spPr>
          <a:xfrm>
            <a:off x="6545357" y="3659313"/>
            <a:ext cx="468000" cy="107722"/>
          </a:xfrm>
          <a:prstGeom prst="rect">
            <a:avLst/>
          </a:prstGeom>
          <a:noFill/>
        </p:spPr>
        <p:txBody>
          <a:bodyPr wrap="square" lIns="0" tIns="0" rIns="0" bIns="0" rtlCol="0">
            <a:noAutofit/>
          </a:bodyPr>
          <a:lstStyle/>
          <a:p>
            <a:pPr algn="ctr"/>
            <a:r>
              <a:rPr kumimoji="1" lang="ja-JP" altLang="en-US" sz="700" dirty="0">
                <a:effectLst>
                  <a:glow rad="63500">
                    <a:schemeClr val="bg1"/>
                  </a:glow>
                </a:effectLst>
                <a:latin typeface="メイリオ" panose="020B0604030504040204" pitchFamily="50" charset="-128"/>
                <a:ea typeface="メイリオ" panose="020B0604030504040204" pitchFamily="50" charset="-128"/>
              </a:rPr>
              <a:t>（</a:t>
            </a:r>
            <a:r>
              <a:rPr kumimoji="1" lang="en-US" altLang="ja-JP" sz="700" dirty="0">
                <a:effectLst>
                  <a:glow rad="63500">
                    <a:schemeClr val="bg1"/>
                  </a:glow>
                </a:effectLst>
                <a:latin typeface="メイリオ" panose="020B0604030504040204" pitchFamily="50" charset="-128"/>
                <a:ea typeface="メイリオ" panose="020B0604030504040204" pitchFamily="50" charset="-128"/>
              </a:rPr>
              <a:t>14.8</a:t>
            </a:r>
            <a:r>
              <a:rPr kumimoji="1" lang="ja-JP" altLang="en-US" sz="700" dirty="0">
                <a:effectLst>
                  <a:glow rad="63500">
                    <a:schemeClr val="bg1"/>
                  </a:glow>
                </a:effectLst>
                <a:latin typeface="メイリオ" panose="020B0604030504040204" pitchFamily="50" charset="-128"/>
                <a:ea typeface="メイリオ" panose="020B0604030504040204" pitchFamily="50" charset="-128"/>
              </a:rPr>
              <a:t>％）</a:t>
            </a:r>
          </a:p>
        </p:txBody>
      </p:sp>
      <p:sp>
        <p:nvSpPr>
          <p:cNvPr id="12" name="テキスト ボックス 11">
            <a:extLst>
              <a:ext uri="{FF2B5EF4-FFF2-40B4-BE49-F238E27FC236}">
                <a16:creationId xmlns:a16="http://schemas.microsoft.com/office/drawing/2014/main" id="{D72580D7-4CA8-413D-9FCD-7863EFC589CA}"/>
              </a:ext>
            </a:extLst>
          </p:cNvPr>
          <p:cNvSpPr txBox="1"/>
          <p:nvPr/>
        </p:nvSpPr>
        <p:spPr>
          <a:xfrm>
            <a:off x="5974056" y="3856761"/>
            <a:ext cx="468000" cy="107722"/>
          </a:xfrm>
          <a:prstGeom prst="rect">
            <a:avLst/>
          </a:prstGeom>
          <a:noFill/>
        </p:spPr>
        <p:txBody>
          <a:bodyPr wrap="square" lIns="0" tIns="0" rIns="0" bIns="0" rtlCol="0">
            <a:noAutofit/>
          </a:bodyPr>
          <a:lstStyle/>
          <a:p>
            <a:pPr algn="ctr"/>
            <a:r>
              <a:rPr kumimoji="1" lang="ja-JP" altLang="en-US" sz="700" dirty="0">
                <a:effectLst>
                  <a:glow rad="63500">
                    <a:schemeClr val="bg1"/>
                  </a:glow>
                </a:effectLst>
                <a:latin typeface="メイリオ" panose="020B0604030504040204" pitchFamily="50" charset="-128"/>
                <a:ea typeface="メイリオ" panose="020B0604030504040204" pitchFamily="50" charset="-128"/>
              </a:rPr>
              <a:t>（</a:t>
            </a:r>
            <a:r>
              <a:rPr kumimoji="1" lang="en-US" altLang="ja-JP" sz="700" dirty="0">
                <a:effectLst>
                  <a:glow rad="63500">
                    <a:schemeClr val="bg1"/>
                  </a:glow>
                </a:effectLst>
                <a:latin typeface="メイリオ" panose="020B0604030504040204" pitchFamily="50" charset="-128"/>
                <a:ea typeface="メイリオ" panose="020B0604030504040204" pitchFamily="50" charset="-128"/>
              </a:rPr>
              <a:t>14.4</a:t>
            </a:r>
            <a:r>
              <a:rPr kumimoji="1" lang="ja-JP" altLang="en-US" sz="700" dirty="0">
                <a:effectLst>
                  <a:glow rad="63500">
                    <a:schemeClr val="bg1"/>
                  </a:glow>
                </a:effectLst>
                <a:latin typeface="メイリオ" panose="020B0604030504040204" pitchFamily="50" charset="-128"/>
                <a:ea typeface="メイリオ" panose="020B0604030504040204" pitchFamily="50" charset="-128"/>
              </a:rPr>
              <a:t>％）</a:t>
            </a:r>
          </a:p>
        </p:txBody>
      </p:sp>
      <p:sp>
        <p:nvSpPr>
          <p:cNvPr id="13" name="テキスト ボックス 12">
            <a:extLst>
              <a:ext uri="{FF2B5EF4-FFF2-40B4-BE49-F238E27FC236}">
                <a16:creationId xmlns:a16="http://schemas.microsoft.com/office/drawing/2014/main" id="{BC5371DA-776B-47A7-A12A-D2BC9AAB7CC4}"/>
              </a:ext>
            </a:extLst>
          </p:cNvPr>
          <p:cNvSpPr txBox="1"/>
          <p:nvPr/>
        </p:nvSpPr>
        <p:spPr>
          <a:xfrm>
            <a:off x="5379355" y="3990775"/>
            <a:ext cx="504000" cy="108000"/>
          </a:xfrm>
          <a:prstGeom prst="rect">
            <a:avLst/>
          </a:prstGeom>
          <a:noFill/>
        </p:spPr>
        <p:txBody>
          <a:bodyPr wrap="square" lIns="0" tIns="0" rIns="0" bIns="0" rtlCol="0">
            <a:noAutofit/>
          </a:bodyPr>
          <a:lstStyle/>
          <a:p>
            <a:pPr algn="ctr"/>
            <a:r>
              <a:rPr kumimoji="1" lang="ja-JP" altLang="en-US" sz="700" dirty="0">
                <a:effectLst>
                  <a:glow rad="63500">
                    <a:schemeClr val="bg1"/>
                  </a:glow>
                </a:effectLst>
                <a:latin typeface="メイリオ" panose="020B0604030504040204" pitchFamily="50" charset="-128"/>
                <a:ea typeface="メイリオ" panose="020B0604030504040204" pitchFamily="50" charset="-128"/>
              </a:rPr>
              <a:t>（</a:t>
            </a:r>
            <a:r>
              <a:rPr kumimoji="1" lang="en-US" altLang="ja-JP" sz="700" dirty="0">
                <a:effectLst>
                  <a:glow rad="63500">
                    <a:schemeClr val="bg1"/>
                  </a:glow>
                </a:effectLst>
                <a:latin typeface="メイリオ" panose="020B0604030504040204" pitchFamily="50" charset="-128"/>
                <a:ea typeface="メイリオ" panose="020B0604030504040204" pitchFamily="50" charset="-128"/>
              </a:rPr>
              <a:t>14.6%</a:t>
            </a:r>
            <a:r>
              <a:rPr kumimoji="1" lang="ja-JP" altLang="en-US" sz="700" dirty="0">
                <a:effectLst>
                  <a:glow rad="63500">
                    <a:schemeClr val="bg1"/>
                  </a:glow>
                </a:effectLst>
                <a:latin typeface="メイリオ" panose="020B0604030504040204" pitchFamily="50" charset="-128"/>
                <a:ea typeface="メイリオ" panose="020B0604030504040204" pitchFamily="50" charset="-128"/>
              </a:rPr>
              <a:t>）</a:t>
            </a:r>
          </a:p>
        </p:txBody>
      </p:sp>
      <p:sp>
        <p:nvSpPr>
          <p:cNvPr id="14" name="テキスト ボックス 13">
            <a:extLst>
              <a:ext uri="{FF2B5EF4-FFF2-40B4-BE49-F238E27FC236}">
                <a16:creationId xmlns:a16="http://schemas.microsoft.com/office/drawing/2014/main" id="{45127CF3-1220-4F5D-925B-242892BB285A}"/>
              </a:ext>
            </a:extLst>
          </p:cNvPr>
          <p:cNvSpPr txBox="1"/>
          <p:nvPr/>
        </p:nvSpPr>
        <p:spPr>
          <a:xfrm>
            <a:off x="4826691" y="4355578"/>
            <a:ext cx="468000" cy="107722"/>
          </a:xfrm>
          <a:prstGeom prst="rect">
            <a:avLst/>
          </a:prstGeom>
          <a:noFill/>
        </p:spPr>
        <p:txBody>
          <a:bodyPr wrap="square" lIns="0" tIns="0" rIns="0" bIns="0" rtlCol="0">
            <a:noAutofit/>
          </a:bodyPr>
          <a:lstStyle/>
          <a:p>
            <a:pPr algn="ctr"/>
            <a:r>
              <a:rPr kumimoji="1" lang="ja-JP" altLang="en-US" sz="700" dirty="0">
                <a:effectLst>
                  <a:glow rad="63500">
                    <a:schemeClr val="bg1"/>
                  </a:glow>
                </a:effectLst>
                <a:latin typeface="メイリオ" panose="020B0604030504040204" pitchFamily="50" charset="-128"/>
                <a:ea typeface="メイリオ" panose="020B0604030504040204" pitchFamily="50" charset="-128"/>
              </a:rPr>
              <a:t>（</a:t>
            </a:r>
            <a:r>
              <a:rPr kumimoji="1" lang="en-US" altLang="ja-JP" sz="700" dirty="0">
                <a:effectLst>
                  <a:glow rad="63500">
                    <a:schemeClr val="bg1"/>
                  </a:glow>
                </a:effectLst>
                <a:latin typeface="メイリオ" panose="020B0604030504040204" pitchFamily="50" charset="-128"/>
                <a:ea typeface="メイリオ" panose="020B0604030504040204" pitchFamily="50" charset="-128"/>
              </a:rPr>
              <a:t>13.</a:t>
            </a:r>
            <a:r>
              <a:rPr lang="en-US" altLang="ja-JP" sz="700" dirty="0">
                <a:effectLst>
                  <a:glow rad="63500">
                    <a:schemeClr val="bg1"/>
                  </a:glow>
                </a:effectLst>
                <a:latin typeface="メイリオ" panose="020B0604030504040204" pitchFamily="50" charset="-128"/>
                <a:ea typeface="メイリオ" panose="020B0604030504040204" pitchFamily="50" charset="-128"/>
              </a:rPr>
              <a:t>0</a:t>
            </a:r>
            <a:r>
              <a:rPr kumimoji="1" lang="ja-JP" altLang="en-US" sz="700" dirty="0">
                <a:effectLst>
                  <a:glow rad="63500">
                    <a:schemeClr val="bg1"/>
                  </a:glow>
                </a:effectLst>
                <a:latin typeface="メイリオ" panose="020B0604030504040204" pitchFamily="50" charset="-128"/>
                <a:ea typeface="メイリオ" panose="020B0604030504040204" pitchFamily="50" charset="-128"/>
              </a:rPr>
              <a:t>％）</a:t>
            </a:r>
          </a:p>
        </p:txBody>
      </p:sp>
      <p:sp>
        <p:nvSpPr>
          <p:cNvPr id="15" name="テキスト ボックス 14">
            <a:extLst>
              <a:ext uri="{FF2B5EF4-FFF2-40B4-BE49-F238E27FC236}">
                <a16:creationId xmlns:a16="http://schemas.microsoft.com/office/drawing/2014/main" id="{CE5F984E-1CB6-4CDB-A511-CAAAE93D8A5A}"/>
              </a:ext>
            </a:extLst>
          </p:cNvPr>
          <p:cNvSpPr txBox="1"/>
          <p:nvPr/>
        </p:nvSpPr>
        <p:spPr>
          <a:xfrm>
            <a:off x="4249858" y="4898236"/>
            <a:ext cx="468000" cy="107722"/>
          </a:xfrm>
          <a:prstGeom prst="rect">
            <a:avLst/>
          </a:prstGeom>
          <a:noFill/>
        </p:spPr>
        <p:txBody>
          <a:bodyPr wrap="square" lIns="0" tIns="0" rIns="0" bIns="0" rtlCol="0">
            <a:noAutofit/>
          </a:bodyPr>
          <a:lstStyle/>
          <a:p>
            <a:pPr algn="ctr"/>
            <a:r>
              <a:rPr kumimoji="1" lang="ja-JP" altLang="en-US" sz="700" dirty="0">
                <a:effectLst>
                  <a:glow rad="63500">
                    <a:schemeClr val="bg1"/>
                  </a:glow>
                </a:effectLst>
                <a:latin typeface="メイリオ" panose="020B0604030504040204" pitchFamily="50" charset="-128"/>
                <a:ea typeface="メイリオ" panose="020B0604030504040204" pitchFamily="50" charset="-128"/>
              </a:rPr>
              <a:t>（</a:t>
            </a:r>
            <a:r>
              <a:rPr kumimoji="1" lang="en-US" altLang="ja-JP" sz="700" dirty="0">
                <a:effectLst>
                  <a:glow rad="63500">
                    <a:schemeClr val="bg1"/>
                  </a:glow>
                </a:effectLst>
                <a:latin typeface="メイリオ" panose="020B0604030504040204" pitchFamily="50" charset="-128"/>
                <a:ea typeface="メイリオ" panose="020B0604030504040204" pitchFamily="50" charset="-128"/>
              </a:rPr>
              <a:t>10.</a:t>
            </a:r>
            <a:r>
              <a:rPr lang="en-US" altLang="ja-JP" sz="700" dirty="0">
                <a:effectLst>
                  <a:glow rad="63500">
                    <a:schemeClr val="bg1"/>
                  </a:glow>
                </a:effectLst>
                <a:latin typeface="メイリオ" panose="020B0604030504040204" pitchFamily="50" charset="-128"/>
                <a:ea typeface="メイリオ" panose="020B0604030504040204" pitchFamily="50" charset="-128"/>
              </a:rPr>
              <a:t>6</a:t>
            </a:r>
            <a:r>
              <a:rPr kumimoji="1" lang="ja-JP" altLang="en-US" sz="700" dirty="0">
                <a:effectLst>
                  <a:glow rad="63500">
                    <a:schemeClr val="bg1"/>
                  </a:glow>
                </a:effectLst>
                <a:latin typeface="メイリオ" panose="020B0604030504040204" pitchFamily="50" charset="-128"/>
                <a:ea typeface="メイリオ" panose="020B0604030504040204" pitchFamily="50" charset="-128"/>
              </a:rPr>
              <a:t>％）</a:t>
            </a:r>
          </a:p>
        </p:txBody>
      </p:sp>
      <p:sp>
        <p:nvSpPr>
          <p:cNvPr id="16" name="テキスト ボックス 15">
            <a:extLst>
              <a:ext uri="{FF2B5EF4-FFF2-40B4-BE49-F238E27FC236}">
                <a16:creationId xmlns:a16="http://schemas.microsoft.com/office/drawing/2014/main" id="{C54DC270-567F-4848-AD3B-CDB0D77B3A36}"/>
              </a:ext>
            </a:extLst>
          </p:cNvPr>
          <p:cNvSpPr txBox="1"/>
          <p:nvPr/>
        </p:nvSpPr>
        <p:spPr>
          <a:xfrm>
            <a:off x="3680042" y="4922051"/>
            <a:ext cx="468000" cy="107722"/>
          </a:xfrm>
          <a:prstGeom prst="rect">
            <a:avLst/>
          </a:prstGeom>
          <a:noFill/>
        </p:spPr>
        <p:txBody>
          <a:bodyPr wrap="square" lIns="0" tIns="0" rIns="0" bIns="0" rtlCol="0">
            <a:noAutofit/>
          </a:bodyPr>
          <a:lstStyle/>
          <a:p>
            <a:pPr algn="ctr"/>
            <a:r>
              <a:rPr kumimoji="1" lang="ja-JP" altLang="en-US" sz="700" dirty="0">
                <a:effectLst>
                  <a:glow rad="63500">
                    <a:schemeClr val="bg1"/>
                  </a:glow>
                </a:effectLst>
                <a:latin typeface="メイリオ" panose="020B0604030504040204" pitchFamily="50" charset="-128"/>
                <a:ea typeface="メイリオ" panose="020B0604030504040204" pitchFamily="50" charset="-128"/>
              </a:rPr>
              <a:t>（</a:t>
            </a:r>
            <a:r>
              <a:rPr kumimoji="1" lang="en-US" altLang="ja-JP" sz="700" dirty="0">
                <a:effectLst>
                  <a:glow rad="63500">
                    <a:schemeClr val="bg1"/>
                  </a:glow>
                </a:effectLst>
                <a:latin typeface="メイリオ" panose="020B0604030504040204" pitchFamily="50" charset="-128"/>
                <a:ea typeface="メイリオ" panose="020B0604030504040204" pitchFamily="50" charset="-128"/>
              </a:rPr>
              <a:t>11.0</a:t>
            </a:r>
            <a:r>
              <a:rPr kumimoji="1" lang="ja-JP" altLang="en-US" sz="700" dirty="0">
                <a:effectLst>
                  <a:glow rad="63500">
                    <a:schemeClr val="bg1"/>
                  </a:glow>
                </a:effectLst>
                <a:latin typeface="メイリオ" panose="020B0604030504040204" pitchFamily="50" charset="-128"/>
                <a:ea typeface="メイリオ" panose="020B0604030504040204" pitchFamily="50" charset="-128"/>
              </a:rPr>
              <a:t>％）</a:t>
            </a:r>
          </a:p>
        </p:txBody>
      </p:sp>
      <p:sp>
        <p:nvSpPr>
          <p:cNvPr id="17" name="テキスト ボックス 16">
            <a:extLst>
              <a:ext uri="{FF2B5EF4-FFF2-40B4-BE49-F238E27FC236}">
                <a16:creationId xmlns:a16="http://schemas.microsoft.com/office/drawing/2014/main" id="{60513A9D-01DF-49EC-B01A-6D44511525AA}"/>
              </a:ext>
            </a:extLst>
          </p:cNvPr>
          <p:cNvSpPr txBox="1"/>
          <p:nvPr/>
        </p:nvSpPr>
        <p:spPr>
          <a:xfrm>
            <a:off x="3103265" y="5063114"/>
            <a:ext cx="468000" cy="107722"/>
          </a:xfrm>
          <a:prstGeom prst="rect">
            <a:avLst/>
          </a:prstGeom>
          <a:noFill/>
        </p:spPr>
        <p:txBody>
          <a:bodyPr wrap="square" lIns="0" tIns="0" rIns="0" bIns="0" rtlCol="0">
            <a:noAutofit/>
          </a:bodyPr>
          <a:lstStyle/>
          <a:p>
            <a:pPr algn="ctr"/>
            <a:r>
              <a:rPr kumimoji="1" lang="ja-JP" altLang="en-US" sz="700" dirty="0">
                <a:effectLst>
                  <a:glow rad="63500">
                    <a:schemeClr val="bg1"/>
                  </a:glow>
                </a:effectLst>
                <a:latin typeface="メイリオ" panose="020B0604030504040204" pitchFamily="50" charset="-128"/>
                <a:ea typeface="メイリオ" panose="020B0604030504040204" pitchFamily="50" charset="-128"/>
              </a:rPr>
              <a:t>（</a:t>
            </a:r>
            <a:r>
              <a:rPr kumimoji="1" lang="en-US" altLang="ja-JP" sz="700" dirty="0">
                <a:effectLst>
                  <a:glow rad="63500">
                    <a:schemeClr val="bg1"/>
                  </a:glow>
                </a:effectLst>
                <a:latin typeface="メイリオ" panose="020B0604030504040204" pitchFamily="50" charset="-128"/>
                <a:ea typeface="メイリオ" panose="020B0604030504040204" pitchFamily="50" charset="-128"/>
              </a:rPr>
              <a:t>10.7</a:t>
            </a:r>
            <a:r>
              <a:rPr kumimoji="1" lang="ja-JP" altLang="en-US" sz="700" dirty="0">
                <a:effectLst>
                  <a:glow rad="63500">
                    <a:schemeClr val="bg1"/>
                  </a:glow>
                </a:effectLst>
                <a:latin typeface="メイリオ" panose="020B0604030504040204" pitchFamily="50" charset="-128"/>
                <a:ea typeface="メイリオ" panose="020B0604030504040204" pitchFamily="50" charset="-128"/>
              </a:rPr>
              <a:t>％）</a:t>
            </a:r>
          </a:p>
        </p:txBody>
      </p:sp>
      <p:sp>
        <p:nvSpPr>
          <p:cNvPr id="18" name="テキスト ボックス 17">
            <a:extLst>
              <a:ext uri="{FF2B5EF4-FFF2-40B4-BE49-F238E27FC236}">
                <a16:creationId xmlns:a16="http://schemas.microsoft.com/office/drawing/2014/main" id="{14270614-BA39-410B-85FB-7AB434891EAC}"/>
              </a:ext>
            </a:extLst>
          </p:cNvPr>
          <p:cNvSpPr txBox="1"/>
          <p:nvPr/>
        </p:nvSpPr>
        <p:spPr>
          <a:xfrm>
            <a:off x="1957487" y="5730390"/>
            <a:ext cx="468000" cy="107722"/>
          </a:xfrm>
          <a:prstGeom prst="rect">
            <a:avLst/>
          </a:prstGeom>
          <a:noFill/>
        </p:spPr>
        <p:txBody>
          <a:bodyPr wrap="square" lIns="0" tIns="0" rIns="0" bIns="0" rtlCol="0">
            <a:noAutofit/>
          </a:bodyPr>
          <a:lstStyle/>
          <a:p>
            <a:pPr algn="ctr"/>
            <a:r>
              <a:rPr kumimoji="1" lang="ja-JP" altLang="en-US" sz="700" dirty="0">
                <a:effectLst>
                  <a:glow rad="63500">
                    <a:schemeClr val="bg1"/>
                  </a:glow>
                </a:effectLst>
                <a:latin typeface="メイリオ" panose="020B0604030504040204" pitchFamily="50" charset="-128"/>
                <a:ea typeface="メイリオ" panose="020B0604030504040204" pitchFamily="50" charset="-128"/>
              </a:rPr>
              <a:t>（</a:t>
            </a:r>
            <a:r>
              <a:rPr lang="en-US" altLang="ja-JP" sz="700" dirty="0">
                <a:effectLst>
                  <a:glow rad="63500">
                    <a:schemeClr val="bg1"/>
                  </a:glow>
                </a:effectLst>
                <a:latin typeface="メイリオ" panose="020B0604030504040204" pitchFamily="50" charset="-128"/>
                <a:ea typeface="メイリオ" panose="020B0604030504040204" pitchFamily="50" charset="-128"/>
              </a:rPr>
              <a:t>6</a:t>
            </a:r>
            <a:r>
              <a:rPr kumimoji="1" lang="en-US" altLang="ja-JP" sz="700" dirty="0">
                <a:effectLst>
                  <a:glow rad="63500">
                    <a:schemeClr val="bg1"/>
                  </a:glow>
                </a:effectLst>
                <a:latin typeface="メイリオ" panose="020B0604030504040204" pitchFamily="50" charset="-128"/>
                <a:ea typeface="メイリオ" panose="020B0604030504040204" pitchFamily="50" charset="-128"/>
              </a:rPr>
              <a:t>.5</a:t>
            </a:r>
            <a:r>
              <a:rPr kumimoji="1" lang="ja-JP" altLang="en-US" sz="700" dirty="0">
                <a:effectLst>
                  <a:glow rad="63500">
                    <a:schemeClr val="bg1"/>
                  </a:glow>
                </a:effectLst>
                <a:latin typeface="メイリオ" panose="020B0604030504040204" pitchFamily="50" charset="-128"/>
                <a:ea typeface="メイリオ" panose="020B0604030504040204" pitchFamily="50" charset="-128"/>
              </a:rPr>
              <a:t>％）</a:t>
            </a:r>
          </a:p>
        </p:txBody>
      </p:sp>
      <p:sp>
        <p:nvSpPr>
          <p:cNvPr id="19" name="テキスト ボックス 18">
            <a:extLst>
              <a:ext uri="{FF2B5EF4-FFF2-40B4-BE49-F238E27FC236}">
                <a16:creationId xmlns:a16="http://schemas.microsoft.com/office/drawing/2014/main" id="{9677E5C2-FDD1-4162-A75D-0D8BA28FDC7F}"/>
              </a:ext>
            </a:extLst>
          </p:cNvPr>
          <p:cNvSpPr txBox="1"/>
          <p:nvPr/>
        </p:nvSpPr>
        <p:spPr>
          <a:xfrm>
            <a:off x="1403600" y="5964265"/>
            <a:ext cx="432000" cy="107722"/>
          </a:xfrm>
          <a:prstGeom prst="rect">
            <a:avLst/>
          </a:prstGeom>
          <a:noFill/>
        </p:spPr>
        <p:txBody>
          <a:bodyPr wrap="square" lIns="0" tIns="0" rIns="0" bIns="0" rtlCol="0">
            <a:noAutofit/>
          </a:bodyPr>
          <a:lstStyle/>
          <a:p>
            <a:pPr algn="ctr"/>
            <a:r>
              <a:rPr kumimoji="1" lang="ja-JP" altLang="en-US" sz="700" dirty="0">
                <a:effectLst>
                  <a:glow rad="63500">
                    <a:schemeClr val="bg1"/>
                  </a:glow>
                </a:effectLst>
                <a:latin typeface="メイリオ" panose="020B0604030504040204" pitchFamily="50" charset="-128"/>
                <a:ea typeface="メイリオ" panose="020B0604030504040204" pitchFamily="50" charset="-128"/>
              </a:rPr>
              <a:t>（</a:t>
            </a:r>
            <a:r>
              <a:rPr lang="en-US" altLang="ja-JP" sz="700" dirty="0">
                <a:effectLst>
                  <a:glow rad="63500">
                    <a:schemeClr val="bg1"/>
                  </a:glow>
                </a:effectLst>
                <a:latin typeface="メイリオ" panose="020B0604030504040204" pitchFamily="50" charset="-128"/>
                <a:ea typeface="メイリオ" panose="020B0604030504040204" pitchFamily="50" charset="-128"/>
              </a:rPr>
              <a:t>5</a:t>
            </a:r>
            <a:r>
              <a:rPr kumimoji="1" lang="en-US" altLang="ja-JP" sz="700" dirty="0">
                <a:effectLst>
                  <a:glow rad="63500">
                    <a:schemeClr val="bg1"/>
                  </a:glow>
                </a:effectLst>
                <a:latin typeface="メイリオ" panose="020B0604030504040204" pitchFamily="50" charset="-128"/>
                <a:ea typeface="メイリオ" panose="020B0604030504040204" pitchFamily="50" charset="-128"/>
              </a:rPr>
              <a:t>.3</a:t>
            </a:r>
            <a:r>
              <a:rPr kumimoji="1" lang="ja-JP" altLang="en-US" sz="700" dirty="0">
                <a:effectLst>
                  <a:glow rad="63500">
                    <a:schemeClr val="bg1"/>
                  </a:glow>
                </a:effectLst>
                <a:latin typeface="メイリオ" panose="020B0604030504040204" pitchFamily="50" charset="-128"/>
                <a:ea typeface="メイリオ" panose="020B0604030504040204" pitchFamily="50" charset="-128"/>
              </a:rPr>
              <a:t>％）</a:t>
            </a:r>
          </a:p>
        </p:txBody>
      </p:sp>
      <p:sp>
        <p:nvSpPr>
          <p:cNvPr id="20" name="テキスト ボックス 19">
            <a:extLst>
              <a:ext uri="{FF2B5EF4-FFF2-40B4-BE49-F238E27FC236}">
                <a16:creationId xmlns:a16="http://schemas.microsoft.com/office/drawing/2014/main" id="{009A8046-F6BD-4E8C-AEAD-D5C1D66E623E}"/>
              </a:ext>
            </a:extLst>
          </p:cNvPr>
          <p:cNvSpPr txBox="1"/>
          <p:nvPr/>
        </p:nvSpPr>
        <p:spPr>
          <a:xfrm>
            <a:off x="976886" y="6103681"/>
            <a:ext cx="432000" cy="107722"/>
          </a:xfrm>
          <a:prstGeom prst="rect">
            <a:avLst/>
          </a:prstGeom>
          <a:noFill/>
        </p:spPr>
        <p:txBody>
          <a:bodyPr wrap="square" lIns="0" tIns="0" rIns="0" bIns="0" rtlCol="0">
            <a:noAutofit/>
          </a:bodyPr>
          <a:lstStyle/>
          <a:p>
            <a:pPr algn="ctr"/>
            <a:r>
              <a:rPr kumimoji="1" lang="ja-JP" altLang="en-US" sz="700" dirty="0">
                <a:effectLst>
                  <a:glow rad="63500">
                    <a:schemeClr val="bg1"/>
                  </a:glow>
                </a:effectLst>
                <a:latin typeface="メイリオ" panose="020B0604030504040204" pitchFamily="50" charset="-128"/>
                <a:ea typeface="メイリオ" panose="020B0604030504040204" pitchFamily="50" charset="-128"/>
              </a:rPr>
              <a:t>（</a:t>
            </a:r>
            <a:r>
              <a:rPr lang="en-US" altLang="ja-JP" sz="700" dirty="0">
                <a:effectLst>
                  <a:glow rad="63500">
                    <a:schemeClr val="bg1"/>
                  </a:glow>
                </a:effectLst>
                <a:latin typeface="メイリオ" panose="020B0604030504040204" pitchFamily="50" charset="-128"/>
                <a:ea typeface="メイリオ" panose="020B0604030504040204" pitchFamily="50" charset="-128"/>
              </a:rPr>
              <a:t>2.9</a:t>
            </a:r>
            <a:r>
              <a:rPr kumimoji="1" lang="ja-JP" altLang="en-US" sz="700" dirty="0">
                <a:effectLst>
                  <a:glow rad="63500">
                    <a:schemeClr val="bg1"/>
                  </a:glow>
                </a:effectLst>
                <a:latin typeface="メイリオ" panose="020B0604030504040204" pitchFamily="50" charset="-128"/>
                <a:ea typeface="メイリオ" panose="020B0604030504040204" pitchFamily="50" charset="-128"/>
              </a:rPr>
              <a:t>％）</a:t>
            </a:r>
          </a:p>
        </p:txBody>
      </p:sp>
      <p:sp>
        <p:nvSpPr>
          <p:cNvPr id="21" name="テキスト ボックス 20">
            <a:extLst>
              <a:ext uri="{FF2B5EF4-FFF2-40B4-BE49-F238E27FC236}">
                <a16:creationId xmlns:a16="http://schemas.microsoft.com/office/drawing/2014/main" id="{85C607C9-B03E-4BDE-99A5-6A17E147BF34}"/>
              </a:ext>
            </a:extLst>
          </p:cNvPr>
          <p:cNvSpPr txBox="1"/>
          <p:nvPr/>
        </p:nvSpPr>
        <p:spPr>
          <a:xfrm>
            <a:off x="3136603" y="2408033"/>
            <a:ext cx="468000" cy="107722"/>
          </a:xfrm>
          <a:prstGeom prst="rect">
            <a:avLst/>
          </a:prstGeom>
          <a:noFill/>
        </p:spPr>
        <p:txBody>
          <a:bodyPr wrap="square" lIns="0" tIns="0" rIns="0" bIns="0" rtlCol="0">
            <a:spAutoFit/>
          </a:bodyPr>
          <a:lstStyle/>
          <a:p>
            <a:r>
              <a:rPr kumimoji="1" lang="ja-JP" altLang="en-US" sz="700" dirty="0">
                <a:latin typeface="Meiryo UI" panose="020B0604030504040204" pitchFamily="50" charset="-128"/>
                <a:ea typeface="Meiryo UI" panose="020B0604030504040204" pitchFamily="50" charset="-128"/>
              </a:rPr>
              <a:t>（</a:t>
            </a:r>
            <a:r>
              <a:rPr lang="ja-JP" altLang="en-US" sz="700" dirty="0">
                <a:latin typeface="Meiryo UI" panose="020B0604030504040204" pitchFamily="50" charset="-128"/>
                <a:ea typeface="Meiryo UI" panose="020B0604030504040204" pitchFamily="50" charset="-128"/>
              </a:rPr>
              <a:t>空家率）</a:t>
            </a:r>
            <a:endParaRPr kumimoji="1" lang="ja-JP" altLang="en-US" sz="700" dirty="0">
              <a:latin typeface="Meiryo UI" panose="020B0604030504040204" pitchFamily="50" charset="-128"/>
              <a:ea typeface="Meiryo UI" panose="020B0604030504040204" pitchFamily="50" charset="-128"/>
            </a:endParaRPr>
          </a:p>
        </p:txBody>
      </p:sp>
      <p:sp>
        <p:nvSpPr>
          <p:cNvPr id="23" name="テキスト ボックス 22">
            <a:extLst>
              <a:ext uri="{FF2B5EF4-FFF2-40B4-BE49-F238E27FC236}">
                <a16:creationId xmlns:a16="http://schemas.microsoft.com/office/drawing/2014/main" id="{746183E7-4CD7-449F-A655-94977D0EBB80}"/>
              </a:ext>
            </a:extLst>
          </p:cNvPr>
          <p:cNvSpPr txBox="1"/>
          <p:nvPr/>
        </p:nvSpPr>
        <p:spPr>
          <a:xfrm>
            <a:off x="2546251" y="5266283"/>
            <a:ext cx="432000" cy="107722"/>
          </a:xfrm>
          <a:prstGeom prst="rect">
            <a:avLst/>
          </a:prstGeom>
          <a:noFill/>
        </p:spPr>
        <p:txBody>
          <a:bodyPr wrap="square" lIns="0" tIns="0" rIns="0" bIns="0" rtlCol="0">
            <a:noAutofit/>
          </a:bodyPr>
          <a:lstStyle/>
          <a:p>
            <a:pPr algn="ctr"/>
            <a:r>
              <a:rPr kumimoji="1" lang="ja-JP" altLang="en-US" sz="700" dirty="0">
                <a:effectLst>
                  <a:glow rad="63500">
                    <a:schemeClr val="bg1"/>
                  </a:glow>
                </a:effectLst>
                <a:latin typeface="メイリオ" panose="020B0604030504040204" pitchFamily="50" charset="-128"/>
                <a:ea typeface="メイリオ" panose="020B0604030504040204" pitchFamily="50" charset="-128"/>
              </a:rPr>
              <a:t>（</a:t>
            </a:r>
            <a:r>
              <a:rPr lang="en-US" altLang="ja-JP" sz="700" dirty="0">
                <a:effectLst>
                  <a:glow rad="63500">
                    <a:schemeClr val="bg1"/>
                  </a:glow>
                </a:effectLst>
                <a:latin typeface="メイリオ" panose="020B0604030504040204" pitchFamily="50" charset="-128"/>
                <a:ea typeface="メイリオ" panose="020B0604030504040204" pitchFamily="50" charset="-128"/>
              </a:rPr>
              <a:t>9</a:t>
            </a:r>
            <a:r>
              <a:rPr kumimoji="1" lang="en-US" altLang="ja-JP" sz="700" dirty="0">
                <a:effectLst>
                  <a:glow rad="63500">
                    <a:schemeClr val="bg1"/>
                  </a:glow>
                </a:effectLst>
                <a:latin typeface="メイリオ" panose="020B0604030504040204" pitchFamily="50" charset="-128"/>
                <a:ea typeface="メイリオ" panose="020B0604030504040204" pitchFamily="50" charset="-128"/>
              </a:rPr>
              <a:t>.8</a:t>
            </a:r>
            <a:r>
              <a:rPr kumimoji="1" lang="ja-JP" altLang="en-US" sz="700" dirty="0">
                <a:effectLst>
                  <a:glow rad="63500">
                    <a:schemeClr val="bg1"/>
                  </a:glow>
                </a:effectLst>
                <a:latin typeface="メイリオ" panose="020B0604030504040204" pitchFamily="50" charset="-128"/>
                <a:ea typeface="メイリオ" panose="020B0604030504040204" pitchFamily="50" charset="-128"/>
              </a:rPr>
              <a:t>％）</a:t>
            </a:r>
          </a:p>
        </p:txBody>
      </p:sp>
      <p:sp>
        <p:nvSpPr>
          <p:cNvPr id="26" name="テキスト ボックス 2">
            <a:extLst>
              <a:ext uri="{FF2B5EF4-FFF2-40B4-BE49-F238E27FC236}">
                <a16:creationId xmlns:a16="http://schemas.microsoft.com/office/drawing/2014/main" id="{9630A679-ED9C-413B-A7DF-335AD3841569}"/>
              </a:ext>
            </a:extLst>
          </p:cNvPr>
          <p:cNvSpPr txBox="1">
            <a:spLocks noChangeArrowheads="1"/>
          </p:cNvSpPr>
          <p:nvPr/>
        </p:nvSpPr>
        <p:spPr bwMode="auto">
          <a:xfrm>
            <a:off x="178564" y="1692000"/>
            <a:ext cx="8640000" cy="184666"/>
          </a:xfrm>
          <a:prstGeom prst="rect">
            <a:avLst/>
          </a:prstGeom>
          <a:noFill/>
          <a:ln w="9525">
            <a:noFill/>
            <a:miter lim="800000"/>
            <a:headEnd/>
            <a:tailEnd/>
          </a:ln>
        </p:spPr>
        <p:txBody>
          <a:bodyPr rot="0" vert="horz" wrap="square" lIns="72000" tIns="0" rIns="72000" bIns="0" anchor="t" anchorCtr="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200" kern="100" dirty="0">
                <a:solidFill>
                  <a:prstClr val="black"/>
                </a:solidFill>
                <a:latin typeface="メイリオ" panose="020B0604030504040204" pitchFamily="50" charset="-128"/>
                <a:ea typeface="メイリオ" panose="020B0604030504040204" pitchFamily="50" charset="-128"/>
                <a:cs typeface="Times New Roman"/>
              </a:rPr>
              <a:t>大阪府における大阪府の住宅数・世帯数・空家数の推移</a:t>
            </a:r>
            <a:endParaRPr kumimoji="1" lang="zh-TW" altLang="en-US" sz="120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endParaRPr>
          </a:p>
        </p:txBody>
      </p:sp>
      <p:sp>
        <p:nvSpPr>
          <p:cNvPr id="27" name="テキスト ボックス 26">
            <a:extLst>
              <a:ext uri="{FF2B5EF4-FFF2-40B4-BE49-F238E27FC236}">
                <a16:creationId xmlns:a16="http://schemas.microsoft.com/office/drawing/2014/main" id="{9ED68C1E-18ED-4325-842F-3BED02113C0A}"/>
              </a:ext>
            </a:extLst>
          </p:cNvPr>
          <p:cNvSpPr txBox="1"/>
          <p:nvPr/>
        </p:nvSpPr>
        <p:spPr>
          <a:xfrm>
            <a:off x="3995937" y="6506390"/>
            <a:ext cx="4738884" cy="253916"/>
          </a:xfrm>
          <a:prstGeom prst="rect">
            <a:avLst/>
          </a:prstGeom>
          <a:noFill/>
        </p:spPr>
        <p:txBody>
          <a:bodyPr wrap="square" rtlCol="0">
            <a:spAutoFit/>
          </a:bodyPr>
          <a:lstStyle/>
          <a:p>
            <a:pPr algn="r" fontAlgn="base">
              <a:spcBef>
                <a:spcPct val="50000"/>
              </a:spcBef>
              <a:spcAft>
                <a:spcPct val="0"/>
              </a:spcAft>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「令和</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年住宅・土地統計調査（速報値）」（総務省統計局）より大阪府作成</a:t>
            </a:r>
          </a:p>
        </p:txBody>
      </p:sp>
      <p:sp>
        <p:nvSpPr>
          <p:cNvPr id="28" name="Rectangle 79">
            <a:extLst>
              <a:ext uri="{FF2B5EF4-FFF2-40B4-BE49-F238E27FC236}">
                <a16:creationId xmlns:a16="http://schemas.microsoft.com/office/drawing/2014/main" id="{20F8AA54-D5AE-4C80-9927-1AD48BE27DC3}"/>
              </a:ext>
            </a:extLst>
          </p:cNvPr>
          <p:cNvSpPr>
            <a:spLocks noChangeArrowheads="1"/>
          </p:cNvSpPr>
          <p:nvPr/>
        </p:nvSpPr>
        <p:spPr bwMode="auto">
          <a:xfrm>
            <a:off x="8712000" y="6588000"/>
            <a:ext cx="360000"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lgn="ctr" eaLnBrk="1" hangingPunct="1">
              <a:spcBef>
                <a:spcPct val="50000"/>
              </a:spcBef>
              <a:buFontTx/>
              <a:buNone/>
            </a:pPr>
            <a:fld id="{4BAD665A-AF1B-43EC-8DED-B94A1BD886CB}" type="slidenum">
              <a:rPr kumimoji="1" lang="en-US" altLang="ja-JP" sz="1100">
                <a:solidFill>
                  <a:schemeClr val="tx1"/>
                </a:solidFill>
                <a:latin typeface="メイリオ" panose="020B0604030504040204" pitchFamily="50" charset="-128"/>
                <a:ea typeface="メイリオ" panose="020B0604030504040204" pitchFamily="50" charset="-128"/>
              </a:rPr>
              <a:pPr algn="ctr" eaLnBrk="1" hangingPunct="1">
                <a:spcBef>
                  <a:spcPct val="50000"/>
                </a:spcBef>
                <a:buFontTx/>
                <a:buNone/>
              </a:pPr>
              <a:t>18</a:t>
            </a:fld>
            <a:endParaRPr kumimoji="1" lang="en-US" altLang="ja-JP" sz="1100" dirty="0">
              <a:solidFill>
                <a:schemeClr val="tx1"/>
              </a:solidFill>
              <a:latin typeface="メイリオ" panose="020B0604030504040204" pitchFamily="50" charset="-128"/>
              <a:ea typeface="メイリオ" panose="020B0604030504040204" pitchFamily="50" charset="-128"/>
            </a:endParaRPr>
          </a:p>
        </p:txBody>
      </p:sp>
      <p:sp>
        <p:nvSpPr>
          <p:cNvPr id="29" name="テキスト ボックス 28">
            <a:extLst>
              <a:ext uri="{FF2B5EF4-FFF2-40B4-BE49-F238E27FC236}">
                <a16:creationId xmlns:a16="http://schemas.microsoft.com/office/drawing/2014/main" id="{50E0CDD7-F83A-4E68-BCE3-1AE9CCB4744E}"/>
              </a:ext>
            </a:extLst>
          </p:cNvPr>
          <p:cNvSpPr txBox="1"/>
          <p:nvPr/>
        </p:nvSpPr>
        <p:spPr>
          <a:xfrm>
            <a:off x="7693121" y="3562594"/>
            <a:ext cx="468000" cy="107722"/>
          </a:xfrm>
          <a:prstGeom prst="rect">
            <a:avLst/>
          </a:prstGeom>
          <a:noFill/>
        </p:spPr>
        <p:txBody>
          <a:bodyPr wrap="square" lIns="0" tIns="0" rIns="0" bIns="0" rtlCol="0">
            <a:spAutoFit/>
          </a:bodyPr>
          <a:lstStyle/>
          <a:p>
            <a:pPr algn="ctr"/>
            <a:r>
              <a:rPr kumimoji="1" lang="ja-JP" altLang="en-US" sz="700" dirty="0">
                <a:latin typeface="メイリオ" panose="020B0604030504040204" pitchFamily="50" charset="-128"/>
                <a:ea typeface="メイリオ" panose="020B0604030504040204" pitchFamily="50" charset="-128"/>
              </a:rPr>
              <a:t>（</a:t>
            </a:r>
            <a:r>
              <a:rPr kumimoji="1" lang="en-US" altLang="ja-JP" sz="700" dirty="0">
                <a:effectLst>
                  <a:glow rad="63500">
                    <a:schemeClr val="bg1"/>
                  </a:glow>
                </a:effectLst>
                <a:latin typeface="メイリオ" panose="020B0604030504040204" pitchFamily="50" charset="-128"/>
                <a:ea typeface="メイリオ" panose="020B0604030504040204" pitchFamily="50" charset="-128"/>
              </a:rPr>
              <a:t>14.3</a:t>
            </a:r>
            <a:r>
              <a:rPr kumimoji="1" lang="ja-JP" altLang="en-US" sz="700" dirty="0">
                <a:latin typeface="メイリオ" panose="020B0604030504040204" pitchFamily="50" charset="-128"/>
                <a:ea typeface="メイリオ" panose="020B0604030504040204" pitchFamily="50" charset="-128"/>
              </a:rPr>
              <a:t>％）</a:t>
            </a:r>
          </a:p>
        </p:txBody>
      </p:sp>
    </p:spTree>
    <p:extLst>
      <p:ext uri="{BB962C8B-B14F-4D97-AF65-F5344CB8AC3E}">
        <p14:creationId xmlns:p14="http://schemas.microsoft.com/office/powerpoint/2010/main" val="17876575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四角形: 角を丸くする 8">
            <a:extLst>
              <a:ext uri="{FF2B5EF4-FFF2-40B4-BE49-F238E27FC236}">
                <a16:creationId xmlns:a16="http://schemas.microsoft.com/office/drawing/2014/main" id="{70DABDE0-7582-4AB4-B377-0E9906269BB6}"/>
              </a:ext>
            </a:extLst>
          </p:cNvPr>
          <p:cNvSpPr/>
          <p:nvPr/>
        </p:nvSpPr>
        <p:spPr>
          <a:xfrm>
            <a:off x="718720" y="3782718"/>
            <a:ext cx="2520000" cy="540000"/>
          </a:xfrm>
          <a:prstGeom prst="roundRect">
            <a:avLst>
              <a:gd name="adj" fmla="val 13139"/>
            </a:avLst>
          </a:prstGeom>
          <a:solidFill>
            <a:srgbClr val="CEEAB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四角形: 角を丸くする 72">
            <a:extLst>
              <a:ext uri="{FF2B5EF4-FFF2-40B4-BE49-F238E27FC236}">
                <a16:creationId xmlns:a16="http://schemas.microsoft.com/office/drawing/2014/main" id="{24A6BB6B-C1D1-43EC-9539-D074605C1976}"/>
              </a:ext>
            </a:extLst>
          </p:cNvPr>
          <p:cNvSpPr/>
          <p:nvPr/>
        </p:nvSpPr>
        <p:spPr>
          <a:xfrm>
            <a:off x="718720" y="2611879"/>
            <a:ext cx="2520000" cy="540000"/>
          </a:xfrm>
          <a:prstGeom prst="roundRect">
            <a:avLst>
              <a:gd name="adj" fmla="val 8729"/>
            </a:avLst>
          </a:prstGeom>
          <a:solidFill>
            <a:srgbClr val="CEEAB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四角形: 角を丸くする 73">
            <a:extLst>
              <a:ext uri="{FF2B5EF4-FFF2-40B4-BE49-F238E27FC236}">
                <a16:creationId xmlns:a16="http://schemas.microsoft.com/office/drawing/2014/main" id="{34B21848-6B67-408A-940B-6E5C68E1AF89}"/>
              </a:ext>
            </a:extLst>
          </p:cNvPr>
          <p:cNvSpPr/>
          <p:nvPr/>
        </p:nvSpPr>
        <p:spPr>
          <a:xfrm>
            <a:off x="718720" y="2029599"/>
            <a:ext cx="2520000" cy="540000"/>
          </a:xfrm>
          <a:prstGeom prst="roundRect">
            <a:avLst>
              <a:gd name="adj" fmla="val 7406"/>
            </a:avLst>
          </a:prstGeom>
          <a:solidFill>
            <a:srgbClr val="CEEAB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四角形: 角を丸くする 74">
            <a:extLst>
              <a:ext uri="{FF2B5EF4-FFF2-40B4-BE49-F238E27FC236}">
                <a16:creationId xmlns:a16="http://schemas.microsoft.com/office/drawing/2014/main" id="{E5F296E4-923D-44BE-B49F-2CB1F60B4A3C}"/>
              </a:ext>
            </a:extLst>
          </p:cNvPr>
          <p:cNvSpPr/>
          <p:nvPr/>
        </p:nvSpPr>
        <p:spPr>
          <a:xfrm>
            <a:off x="718720" y="3488439"/>
            <a:ext cx="2520000" cy="252000"/>
          </a:xfrm>
          <a:prstGeom prst="roundRect">
            <a:avLst>
              <a:gd name="adj" fmla="val 19502"/>
            </a:avLst>
          </a:prstGeom>
          <a:solidFill>
            <a:srgbClr val="CEEAB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四角形: 角を丸くする 75">
            <a:extLst>
              <a:ext uri="{FF2B5EF4-FFF2-40B4-BE49-F238E27FC236}">
                <a16:creationId xmlns:a16="http://schemas.microsoft.com/office/drawing/2014/main" id="{D9086A96-115F-4787-93A7-3D69F6061CA8}"/>
              </a:ext>
            </a:extLst>
          </p:cNvPr>
          <p:cNvSpPr/>
          <p:nvPr/>
        </p:nvSpPr>
        <p:spPr>
          <a:xfrm>
            <a:off x="718720" y="3194159"/>
            <a:ext cx="2520000" cy="252000"/>
          </a:xfrm>
          <a:prstGeom prst="roundRect">
            <a:avLst>
              <a:gd name="adj" fmla="val 18558"/>
            </a:avLst>
          </a:prstGeom>
          <a:solidFill>
            <a:srgbClr val="CEEAB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四角形: 角を丸くする 1">
            <a:extLst>
              <a:ext uri="{FF2B5EF4-FFF2-40B4-BE49-F238E27FC236}">
                <a16:creationId xmlns:a16="http://schemas.microsoft.com/office/drawing/2014/main" id="{604794BD-F7C7-460F-9551-D9BCD94DFF87}"/>
              </a:ext>
            </a:extLst>
          </p:cNvPr>
          <p:cNvSpPr/>
          <p:nvPr/>
        </p:nvSpPr>
        <p:spPr>
          <a:xfrm>
            <a:off x="718721" y="4423018"/>
            <a:ext cx="5298133" cy="1692000"/>
          </a:xfrm>
          <a:prstGeom prst="roundRect">
            <a:avLst>
              <a:gd name="adj" fmla="val 4515"/>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Rectangle 20"/>
          <p:cNvSpPr>
            <a:spLocks noChangeArrowheads="1"/>
          </p:cNvSpPr>
          <p:nvPr/>
        </p:nvSpPr>
        <p:spPr bwMode="auto">
          <a:xfrm>
            <a:off x="0" y="0"/>
            <a:ext cx="9144000" cy="432000"/>
          </a:xfrm>
          <a:prstGeom prst="rect">
            <a:avLst/>
          </a:prstGeom>
          <a:solidFill>
            <a:schemeClr val="bg1">
              <a:lumMod val="65000"/>
            </a:schemeClr>
          </a:solidFill>
          <a:ln>
            <a:noFill/>
          </a:ln>
        </p:spPr>
        <p:txBody>
          <a:bodyPr wrap="none" anchor="ct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spcBef>
                <a:spcPct val="0"/>
              </a:spcBef>
              <a:buFontTx/>
              <a:buNone/>
            </a:pP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所有関係別の住宅数の割合</a:t>
            </a:r>
          </a:p>
        </p:txBody>
      </p:sp>
      <p:sp>
        <p:nvSpPr>
          <p:cNvPr id="41" name="テキスト ボックス 9">
            <a:extLst>
              <a:ext uri="{FF2B5EF4-FFF2-40B4-BE49-F238E27FC236}">
                <a16:creationId xmlns:a16="http://schemas.microsoft.com/office/drawing/2014/main" id="{85A21553-9B75-48C1-A538-AE68839F789F}"/>
              </a:ext>
            </a:extLst>
          </p:cNvPr>
          <p:cNvSpPr txBox="1"/>
          <p:nvPr/>
        </p:nvSpPr>
        <p:spPr>
          <a:xfrm>
            <a:off x="180000" y="540000"/>
            <a:ext cx="8640000" cy="792000"/>
          </a:xfrm>
          <a:prstGeom prst="rect">
            <a:avLst/>
          </a:prstGeom>
          <a:noFill/>
          <a:ln>
            <a:solidFill>
              <a:sysClr val="windowText" lastClr="000000"/>
            </a:solidFill>
          </a:ln>
        </p:spPr>
        <p:style>
          <a:lnRef idx="0">
            <a:scrgbClr r="0" g="0" b="0"/>
          </a:lnRef>
          <a:fillRef idx="0">
            <a:scrgbClr r="0" g="0" b="0"/>
          </a:fillRef>
          <a:effectRef idx="0">
            <a:scrgbClr r="0" g="0" b="0"/>
          </a:effectRef>
          <a:fontRef idx="minor">
            <a:schemeClr val="tx1"/>
          </a:fontRef>
        </p:style>
        <p:txBody>
          <a:bodyPr wrap="square" tIns="108000"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180000" marR="0" lvl="0" indent="-180000" algn="just"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 住宅ストックの</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46.1</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216</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万戸）が賃貸住宅と推計され、うち公的賃貸住宅は約</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40</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万戸で、賃貸住宅ストックの約２割を占めている。</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180000" marR="0" lvl="0" indent="-180000" algn="just"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 住宅全体の約９割を、民間住宅（民間賃貸住宅及び持家）が占めている。</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43" name="Text Box 78">
            <a:extLst>
              <a:ext uri="{FF2B5EF4-FFF2-40B4-BE49-F238E27FC236}">
                <a16:creationId xmlns:a16="http://schemas.microsoft.com/office/drawing/2014/main" id="{1B1FA6F7-DD7F-4315-808A-F61721016D27}"/>
              </a:ext>
            </a:extLst>
          </p:cNvPr>
          <p:cNvSpPr txBox="1">
            <a:spLocks noChangeArrowheads="1"/>
          </p:cNvSpPr>
          <p:nvPr/>
        </p:nvSpPr>
        <p:spPr bwMode="auto">
          <a:xfrm>
            <a:off x="709201" y="6163241"/>
            <a:ext cx="5969875" cy="664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square" lIns="74295" tIns="8890" rIns="74295" bIns="8890">
            <a:sp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 </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公的賃貸住宅戸数は</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H31.3.31</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時点</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 </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公的賃貸住宅以外の住宅数については、Ｈ</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30</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住宅･土地統計調査より推計</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 </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特定公共賃貸住宅は特優賃として計上</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 </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高優賃には、公社・</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UR</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分を含む</a:t>
            </a:r>
          </a:p>
        </p:txBody>
      </p:sp>
      <p:sp>
        <p:nvSpPr>
          <p:cNvPr id="50" name="Rectangle 17">
            <a:extLst>
              <a:ext uri="{FF2B5EF4-FFF2-40B4-BE49-F238E27FC236}">
                <a16:creationId xmlns:a16="http://schemas.microsoft.com/office/drawing/2014/main" id="{93E7D736-1611-4AB0-8959-C0E4628FC55A}"/>
              </a:ext>
            </a:extLst>
          </p:cNvPr>
          <p:cNvSpPr>
            <a:spLocks noChangeArrowheads="1"/>
          </p:cNvSpPr>
          <p:nvPr/>
        </p:nvSpPr>
        <p:spPr bwMode="auto">
          <a:xfrm>
            <a:off x="880720" y="2045684"/>
            <a:ext cx="21960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0" marR="0" lvl="0" indent="0" algn="ctr" defTabSz="914400" rtl="0" eaLnBrk="1" fontAlgn="auto" latinLnBrk="0" hangingPunct="1">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府営住宅（公営）</a:t>
            </a:r>
          </a:p>
          <a:p>
            <a:pPr marL="0" marR="0" lvl="0" indent="0" algn="ctr" defTabSz="914400" rtl="0" eaLnBrk="1" fontAlgn="auto" latinLnBrk="0" hangingPunct="1">
              <a:spcBef>
                <a:spcPts val="0"/>
              </a:spcBef>
              <a:spcAft>
                <a:spcPts val="0"/>
              </a:spcAft>
              <a:buClrTx/>
              <a:buSzTx/>
              <a:buFontTx/>
              <a:buNone/>
              <a:tabLst/>
              <a:defRPr/>
            </a:pPr>
            <a:r>
              <a:rPr kumimoji="1" lang="en-US" altLang="ja-JP" sz="11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12.0</a:t>
            </a:r>
            <a:r>
              <a:rPr kumimoji="1" lang="ja-JP" altLang="en-US" sz="11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 万戸</a:t>
            </a:r>
          </a:p>
          <a:p>
            <a:pPr marL="0" marR="0" lvl="0" indent="0" algn="ctr" defTabSz="914400" rtl="0" eaLnBrk="1" fontAlgn="auto" latinLnBrk="0" hangingPunct="1">
              <a:spcBef>
                <a:spcPts val="0"/>
              </a:spcBef>
              <a:spcAft>
                <a:spcPts val="0"/>
              </a:spcAft>
              <a:buClrTx/>
              <a:buSzTx/>
              <a:buFontTx/>
              <a:buNone/>
              <a:tabLst/>
              <a:defRPr/>
            </a:pPr>
            <a:r>
              <a:rPr kumimoji="1" lang="en-US" altLang="ja-JP" sz="11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a:t>
            </a:r>
            <a:r>
              <a:rPr kumimoji="1" lang="ja-JP" altLang="en-US" sz="11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賃貸全体の </a:t>
            </a:r>
            <a:r>
              <a:rPr kumimoji="1" lang="en-US" altLang="ja-JP" sz="11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5.6</a:t>
            </a:r>
            <a:r>
              <a:rPr kumimoji="1" lang="ja-JP" altLang="en-US" sz="11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 </a:t>
            </a:r>
            <a:r>
              <a:rPr kumimoji="1" lang="en-US" altLang="ja-JP" sz="11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a:t>
            </a:r>
            <a:endParaRPr kumimoji="1" lang="en-US" altLang="ja-JP"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52" name="Rectangle 37">
            <a:extLst>
              <a:ext uri="{FF2B5EF4-FFF2-40B4-BE49-F238E27FC236}">
                <a16:creationId xmlns:a16="http://schemas.microsoft.com/office/drawing/2014/main" id="{61AF79E0-72F5-4823-9B97-CBE21080D919}"/>
              </a:ext>
            </a:extLst>
          </p:cNvPr>
          <p:cNvSpPr>
            <a:spLocks noChangeArrowheads="1"/>
          </p:cNvSpPr>
          <p:nvPr/>
        </p:nvSpPr>
        <p:spPr bwMode="auto">
          <a:xfrm>
            <a:off x="718720" y="1725476"/>
            <a:ext cx="2520000" cy="252000"/>
          </a:xfrm>
          <a:prstGeom prst="rect">
            <a:avLst/>
          </a:prstGeom>
          <a:solidFill>
            <a:srgbClr val="FFFF00"/>
          </a:solidFill>
          <a:ln w="12700">
            <a:solidFill>
              <a:srgbClr val="000000"/>
            </a:solidFill>
            <a:miter lim="800000"/>
            <a:headEnd/>
            <a:tailEnd/>
          </a:ln>
        </p:spPr>
        <p:txBody>
          <a:bodyPr tIns="72000"/>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公的賃貸住宅 </a:t>
            </a:r>
            <a:r>
              <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40</a:t>
            </a: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万戸</a:t>
            </a:r>
          </a:p>
        </p:txBody>
      </p:sp>
      <p:sp>
        <p:nvSpPr>
          <p:cNvPr id="56" name="Text Box 72">
            <a:extLst>
              <a:ext uri="{FF2B5EF4-FFF2-40B4-BE49-F238E27FC236}">
                <a16:creationId xmlns:a16="http://schemas.microsoft.com/office/drawing/2014/main" id="{039B25E1-2197-4523-A291-551FA7584358}"/>
              </a:ext>
            </a:extLst>
          </p:cNvPr>
          <p:cNvSpPr txBox="1">
            <a:spLocks noChangeArrowheads="1"/>
          </p:cNvSpPr>
          <p:nvPr/>
        </p:nvSpPr>
        <p:spPr bwMode="auto">
          <a:xfrm>
            <a:off x="268567" y="1730718"/>
            <a:ext cx="334707" cy="2592000"/>
          </a:xfrm>
          <a:prstGeom prst="rect">
            <a:avLst/>
          </a:prstGeom>
          <a:solidFill>
            <a:srgbClr val="0000FF"/>
          </a:solidFill>
          <a:ln w="12700" algn="ctr">
            <a:solidFill>
              <a:schemeClr val="tx1"/>
            </a:solidFill>
            <a:miter lim="800000"/>
            <a:headEnd/>
            <a:tailEnd/>
          </a:ln>
        </p:spPr>
        <p:txBody>
          <a:bodyPr vert="eaVert" wrap="square" lIns="74295" tIns="8890" rIns="74295" bIns="8890" anchor="ctr">
            <a:sp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rPr>
              <a:t>賃貸住宅　２１６ 万戸</a:t>
            </a:r>
          </a:p>
        </p:txBody>
      </p:sp>
      <p:sp>
        <p:nvSpPr>
          <p:cNvPr id="57" name="Text Box 73">
            <a:extLst>
              <a:ext uri="{FF2B5EF4-FFF2-40B4-BE49-F238E27FC236}">
                <a16:creationId xmlns:a16="http://schemas.microsoft.com/office/drawing/2014/main" id="{785A1A6C-52E5-417C-98E6-1439579CBDD0}"/>
              </a:ext>
            </a:extLst>
          </p:cNvPr>
          <p:cNvSpPr txBox="1">
            <a:spLocks noChangeArrowheads="1"/>
          </p:cNvSpPr>
          <p:nvPr/>
        </p:nvSpPr>
        <p:spPr bwMode="auto">
          <a:xfrm>
            <a:off x="268567" y="4423018"/>
            <a:ext cx="334707" cy="1692000"/>
          </a:xfrm>
          <a:prstGeom prst="rect">
            <a:avLst/>
          </a:prstGeom>
          <a:solidFill>
            <a:srgbClr val="0000FF"/>
          </a:solidFill>
          <a:ln w="12700" algn="ctr">
            <a:solidFill>
              <a:schemeClr val="tx1"/>
            </a:solidFill>
            <a:miter lim="800000"/>
            <a:headEnd/>
            <a:tailEnd/>
          </a:ln>
        </p:spPr>
        <p:txBody>
          <a:bodyPr vert="eaVert" wrap="square" lIns="74295" tIns="8890" rIns="74295" bIns="8890" anchor="ctr">
            <a:sp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rPr>
              <a:t>持家　２５２ 万戸</a:t>
            </a:r>
          </a:p>
        </p:txBody>
      </p:sp>
      <p:sp>
        <p:nvSpPr>
          <p:cNvPr id="59" name="Rectangle 17">
            <a:extLst>
              <a:ext uri="{FF2B5EF4-FFF2-40B4-BE49-F238E27FC236}">
                <a16:creationId xmlns:a16="http://schemas.microsoft.com/office/drawing/2014/main" id="{CB72A372-6688-4E39-BE7C-208B9F1F24BA}"/>
              </a:ext>
            </a:extLst>
          </p:cNvPr>
          <p:cNvSpPr>
            <a:spLocks noChangeArrowheads="1"/>
          </p:cNvSpPr>
          <p:nvPr/>
        </p:nvSpPr>
        <p:spPr bwMode="auto">
          <a:xfrm>
            <a:off x="880720" y="2627964"/>
            <a:ext cx="21960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0" marR="0" lvl="0" indent="0" algn="ctr" defTabSz="914400" rtl="0" eaLnBrk="1" fontAlgn="auto" latinLnBrk="0" hangingPunct="1">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市町営住宅（公営）</a:t>
            </a:r>
          </a:p>
          <a:p>
            <a:pPr marL="0" marR="0" lvl="0" indent="0" algn="ctr" defTabSz="914400" rtl="0" eaLnBrk="1" fontAlgn="auto" latinLnBrk="0" hangingPunct="1">
              <a:spcBef>
                <a:spcPts val="0"/>
              </a:spcBef>
              <a:spcAft>
                <a:spcPts val="0"/>
              </a:spcAft>
              <a:buClrTx/>
              <a:buSzTx/>
              <a:buFontTx/>
              <a:buNone/>
              <a:tabLst/>
              <a:defRPr/>
            </a:pPr>
            <a:r>
              <a:rPr kumimoji="1" lang="en-US" altLang="ja-JP" sz="11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11.6 </a:t>
            </a:r>
            <a:r>
              <a:rPr kumimoji="1" lang="ja-JP" altLang="en-US" sz="11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万戸</a:t>
            </a:r>
          </a:p>
          <a:p>
            <a:pPr marL="0" marR="0" lvl="0" indent="0" algn="ctr" defTabSz="914400" rtl="0" eaLnBrk="1" fontAlgn="auto" latinLnBrk="0" hangingPunct="1">
              <a:spcBef>
                <a:spcPts val="0"/>
              </a:spcBef>
              <a:spcAft>
                <a:spcPts val="0"/>
              </a:spcAft>
              <a:buClrTx/>
              <a:buSzTx/>
              <a:buFontTx/>
              <a:buNone/>
              <a:tabLst/>
              <a:defRPr/>
            </a:pPr>
            <a:r>
              <a:rPr kumimoji="1" lang="en-US" altLang="ja-JP" sz="11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a:t>
            </a:r>
            <a:r>
              <a:rPr kumimoji="1" lang="ja-JP" altLang="en-US" sz="11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賃貸全体</a:t>
            </a:r>
            <a:r>
              <a:rPr kumimoji="1" lang="ja-JP" altLang="en-US"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の </a:t>
            </a:r>
            <a:r>
              <a:rPr kumimoji="1" lang="en-US" altLang="ja-JP"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5.4</a:t>
            </a:r>
            <a:r>
              <a:rPr kumimoji="1" lang="ja-JP" altLang="en-US" sz="11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a:t>
            </a:r>
            <a:r>
              <a:rPr kumimoji="1" lang="en-US" altLang="ja-JP" sz="11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a:t>
            </a:r>
            <a:endParaRPr kumimoji="1" lang="en-US" altLang="ja-JP"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61" name="Rectangle 17">
            <a:extLst>
              <a:ext uri="{FF2B5EF4-FFF2-40B4-BE49-F238E27FC236}">
                <a16:creationId xmlns:a16="http://schemas.microsoft.com/office/drawing/2014/main" id="{24A5C1E9-F910-4AFE-B493-DBE8B94EE228}"/>
              </a:ext>
            </a:extLst>
          </p:cNvPr>
          <p:cNvSpPr>
            <a:spLocks noChangeArrowheads="1"/>
          </p:cNvSpPr>
          <p:nvPr/>
        </p:nvSpPr>
        <p:spPr bwMode="auto">
          <a:xfrm>
            <a:off x="880720" y="3235521"/>
            <a:ext cx="219600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0" marR="0" lvl="0" indent="0" algn="ctr" defTabSz="914400" rtl="0" eaLnBrk="1" fontAlgn="auto" latinLnBrk="0" hangingPunct="1">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改良住宅、再開発住宅等 </a:t>
            </a:r>
            <a:r>
              <a:rPr kumimoji="1" lang="en-US" altLang="ja-JP" sz="11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1.8 </a:t>
            </a:r>
            <a:r>
              <a:rPr kumimoji="1" lang="ja-JP" altLang="en-US" sz="11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万戸</a:t>
            </a:r>
          </a:p>
        </p:txBody>
      </p:sp>
      <p:sp>
        <p:nvSpPr>
          <p:cNvPr id="62" name="Rectangle 17">
            <a:extLst>
              <a:ext uri="{FF2B5EF4-FFF2-40B4-BE49-F238E27FC236}">
                <a16:creationId xmlns:a16="http://schemas.microsoft.com/office/drawing/2014/main" id="{C5153A60-2A3A-4572-92E1-EE362F0CD622}"/>
              </a:ext>
            </a:extLst>
          </p:cNvPr>
          <p:cNvSpPr>
            <a:spLocks noChangeArrowheads="1"/>
          </p:cNvSpPr>
          <p:nvPr/>
        </p:nvSpPr>
        <p:spPr bwMode="auto">
          <a:xfrm>
            <a:off x="880720" y="3529801"/>
            <a:ext cx="219600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0" marR="0" lvl="0" indent="0" algn="ctr" defTabSz="914400" rtl="0" eaLnBrk="1" fontAlgn="auto" latinLnBrk="0" hangingPunct="1">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高優賃・特優賃 </a:t>
            </a:r>
            <a:r>
              <a:rPr kumimoji="1" lang="en-US" altLang="ja-JP" sz="11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1.7 </a:t>
            </a:r>
            <a:r>
              <a:rPr kumimoji="1" lang="ja-JP" altLang="en-US" sz="11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万戸</a:t>
            </a:r>
          </a:p>
        </p:txBody>
      </p:sp>
      <p:sp>
        <p:nvSpPr>
          <p:cNvPr id="63" name="Rectangle 17">
            <a:extLst>
              <a:ext uri="{FF2B5EF4-FFF2-40B4-BE49-F238E27FC236}">
                <a16:creationId xmlns:a16="http://schemas.microsoft.com/office/drawing/2014/main" id="{80BD29E0-B32C-4DFB-92B8-ED5E0E77BA5B}"/>
              </a:ext>
            </a:extLst>
          </p:cNvPr>
          <p:cNvSpPr>
            <a:spLocks noChangeArrowheads="1"/>
          </p:cNvSpPr>
          <p:nvPr/>
        </p:nvSpPr>
        <p:spPr bwMode="auto">
          <a:xfrm>
            <a:off x="880720" y="3798803"/>
            <a:ext cx="21960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0" marR="0" lvl="0" indent="0" algn="ctr" defTabSz="914400" rtl="0" eaLnBrk="1" fontAlgn="auto" latinLnBrk="0" hangingPunct="1">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公社・</a:t>
            </a:r>
            <a:r>
              <a:rPr kumimoji="1" lang="en-US" altLang="ja-JP" sz="11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UR</a:t>
            </a:r>
            <a:r>
              <a:rPr kumimoji="1" lang="ja-JP" altLang="en-US" sz="11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住宅</a:t>
            </a:r>
            <a:r>
              <a:rPr kumimoji="1" lang="ja-JP" altLang="en-US" sz="8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（一般賃貸）</a:t>
            </a:r>
            <a:endParaRPr kumimoji="1" lang="ja-JP" altLang="en-US" sz="11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endParaRPr>
          </a:p>
          <a:p>
            <a:pPr marL="0" marR="0" lvl="0" indent="0" algn="ctr" defTabSz="914400" rtl="0" eaLnBrk="1" fontAlgn="auto" latinLnBrk="0" hangingPunct="1">
              <a:spcBef>
                <a:spcPts val="0"/>
              </a:spcBef>
              <a:spcAft>
                <a:spcPts val="0"/>
              </a:spcAft>
              <a:buClrTx/>
              <a:buSzTx/>
              <a:buFontTx/>
              <a:buNone/>
              <a:tabLst/>
              <a:defRPr/>
            </a:pPr>
            <a:r>
              <a:rPr kumimoji="1" lang="en-US" altLang="ja-JP" sz="11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12.9 </a:t>
            </a:r>
            <a:r>
              <a:rPr kumimoji="1" lang="ja-JP" altLang="en-US" sz="11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万戸</a:t>
            </a:r>
          </a:p>
          <a:p>
            <a:pPr marL="0" marR="0" lvl="0" indent="0" algn="ctr" defTabSz="914400" rtl="0" eaLnBrk="1" fontAlgn="auto" latinLnBrk="0" hangingPunct="1">
              <a:spcBef>
                <a:spcPts val="0"/>
              </a:spcBef>
              <a:spcAft>
                <a:spcPts val="0"/>
              </a:spcAft>
              <a:buClrTx/>
              <a:buSzTx/>
              <a:buFontTx/>
              <a:buNone/>
              <a:tabLst/>
              <a:defRPr/>
            </a:pPr>
            <a:r>
              <a:rPr kumimoji="1" lang="en-US" altLang="ja-JP" sz="11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a:t>
            </a:r>
            <a:r>
              <a:rPr kumimoji="1" lang="ja-JP" altLang="en-US" sz="11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賃貸全体の </a:t>
            </a:r>
            <a:r>
              <a:rPr kumimoji="1" lang="en-US" altLang="ja-JP" sz="11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6.0</a:t>
            </a:r>
            <a:r>
              <a:rPr kumimoji="1" lang="ja-JP" altLang="en-US" sz="11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 </a:t>
            </a:r>
            <a:r>
              <a:rPr kumimoji="1" lang="en-US" altLang="ja-JP" sz="11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a:t>
            </a:r>
            <a:endParaRPr kumimoji="1" lang="en-US" altLang="ja-JP"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64" name="Rectangle 17">
            <a:extLst>
              <a:ext uri="{FF2B5EF4-FFF2-40B4-BE49-F238E27FC236}">
                <a16:creationId xmlns:a16="http://schemas.microsoft.com/office/drawing/2014/main" id="{557D89CC-E51E-45D1-A6C0-C4A61B8BAE33}"/>
              </a:ext>
            </a:extLst>
          </p:cNvPr>
          <p:cNvSpPr>
            <a:spLocks noChangeArrowheads="1"/>
          </p:cNvSpPr>
          <p:nvPr/>
        </p:nvSpPr>
        <p:spPr bwMode="auto">
          <a:xfrm>
            <a:off x="4864129" y="2051475"/>
            <a:ext cx="24840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0" marR="0" lvl="0" indent="0" algn="ctr" defTabSz="914400" rtl="0" eaLnBrk="1" fontAlgn="auto" latinLnBrk="0" hangingPunct="1">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木造民間賃貸住宅</a:t>
            </a:r>
          </a:p>
          <a:p>
            <a:pPr marL="0" marR="0" lvl="0" indent="0" algn="ctr" defTabSz="914400" rtl="0" eaLnBrk="1" fontAlgn="auto" latinLnBrk="0" hangingPunct="1">
              <a:spcBef>
                <a:spcPts val="0"/>
              </a:spcBef>
              <a:spcAft>
                <a:spcPts val="0"/>
              </a:spcAft>
              <a:buClrTx/>
              <a:buSzTx/>
              <a:buFontTx/>
              <a:buNone/>
              <a:tabLst/>
              <a:defRPr/>
            </a:pPr>
            <a:r>
              <a:rPr kumimoji="1" lang="en-US" altLang="ja-JP" sz="12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27</a:t>
            </a:r>
            <a:r>
              <a:rPr kumimoji="1" lang="ja-JP" altLang="en-US" sz="12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万戸</a:t>
            </a:r>
          </a:p>
          <a:p>
            <a:pPr marL="0" marR="0" lvl="0" indent="0" algn="ctr" defTabSz="914400" rtl="0" eaLnBrk="1" fontAlgn="auto" latinLnBrk="0" hangingPunct="1">
              <a:spcBef>
                <a:spcPts val="0"/>
              </a:spcBef>
              <a:spcAft>
                <a:spcPts val="0"/>
              </a:spcAft>
              <a:buClrTx/>
              <a:buSzTx/>
              <a:buFontTx/>
              <a:buNone/>
              <a:tabLst/>
              <a:defRPr/>
            </a:pPr>
            <a:r>
              <a:rPr kumimoji="1" lang="en-US" altLang="ja-JP" sz="12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a:t>
            </a:r>
            <a:r>
              <a:rPr kumimoji="1" lang="ja-JP" altLang="en-US" sz="12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賃貸全体の </a:t>
            </a:r>
            <a:r>
              <a:rPr kumimoji="1" lang="en-US" altLang="ja-JP" sz="12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12.5</a:t>
            </a:r>
            <a:r>
              <a:rPr kumimoji="1" lang="ja-JP" altLang="en-US" sz="12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 </a:t>
            </a:r>
            <a:r>
              <a:rPr kumimoji="1" lang="en-US" altLang="ja-JP" sz="12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a:t>
            </a:r>
            <a:endPar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65" name="Rectangle 17">
            <a:extLst>
              <a:ext uri="{FF2B5EF4-FFF2-40B4-BE49-F238E27FC236}">
                <a16:creationId xmlns:a16="http://schemas.microsoft.com/office/drawing/2014/main" id="{F3BF2267-52AF-4AEE-8010-7BA425A4BDC2}"/>
              </a:ext>
            </a:extLst>
          </p:cNvPr>
          <p:cNvSpPr>
            <a:spLocks noChangeArrowheads="1"/>
          </p:cNvSpPr>
          <p:nvPr/>
        </p:nvSpPr>
        <p:spPr bwMode="auto">
          <a:xfrm>
            <a:off x="4864129" y="2977218"/>
            <a:ext cx="24840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0" marR="0" lvl="0" indent="0" algn="ctr" defTabSz="914400" rtl="0" eaLnBrk="1" fontAlgn="auto" latinLnBrk="0" hangingPunct="1">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非木造民間賃貸住宅</a:t>
            </a:r>
          </a:p>
          <a:p>
            <a:pPr marL="0" marR="0" lvl="0" indent="0" algn="ctr" defTabSz="914400" rtl="0" eaLnBrk="1" fontAlgn="auto" latinLnBrk="0" hangingPunct="1">
              <a:spcBef>
                <a:spcPts val="0"/>
              </a:spcBef>
              <a:spcAft>
                <a:spcPts val="0"/>
              </a:spcAft>
              <a:buClrTx/>
              <a:buSzTx/>
              <a:buFontTx/>
              <a:buNone/>
              <a:tabLst/>
              <a:defRPr/>
            </a:pPr>
            <a:r>
              <a:rPr kumimoji="1" lang="en-US" altLang="ja-JP" sz="12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139</a:t>
            </a:r>
            <a:r>
              <a:rPr kumimoji="1" lang="ja-JP" altLang="en-US" sz="12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万戸</a:t>
            </a:r>
          </a:p>
          <a:p>
            <a:pPr marL="0" marR="0" lvl="0" indent="0" algn="ctr" defTabSz="914400" rtl="0" eaLnBrk="1" fontAlgn="auto" latinLnBrk="0" hangingPunct="1">
              <a:spcBef>
                <a:spcPts val="0"/>
              </a:spcBef>
              <a:spcAft>
                <a:spcPts val="0"/>
              </a:spcAft>
              <a:buClrTx/>
              <a:buSzTx/>
              <a:buFontTx/>
              <a:buNone/>
              <a:tabLst/>
              <a:defRPr/>
            </a:pPr>
            <a:r>
              <a:rPr kumimoji="1" lang="en-US" altLang="ja-JP" sz="12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a:t>
            </a:r>
            <a:r>
              <a:rPr kumimoji="1" lang="ja-JP" altLang="en-US" sz="12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賃貸全体の </a:t>
            </a:r>
            <a:r>
              <a:rPr kumimoji="1" lang="en-US" altLang="ja-JP" sz="12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64.3</a:t>
            </a:r>
            <a:r>
              <a:rPr kumimoji="1" lang="ja-JP" altLang="en-US" sz="12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 </a:t>
            </a:r>
            <a:r>
              <a:rPr kumimoji="1" lang="en-US" altLang="ja-JP" sz="12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a:t>
            </a:r>
            <a:endPar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66" name="Rectangle 17">
            <a:extLst>
              <a:ext uri="{FF2B5EF4-FFF2-40B4-BE49-F238E27FC236}">
                <a16:creationId xmlns:a16="http://schemas.microsoft.com/office/drawing/2014/main" id="{9ADA9372-CE64-4ED2-A8E1-1A891C873549}"/>
              </a:ext>
            </a:extLst>
          </p:cNvPr>
          <p:cNvSpPr>
            <a:spLocks noChangeArrowheads="1"/>
          </p:cNvSpPr>
          <p:nvPr/>
        </p:nvSpPr>
        <p:spPr bwMode="auto">
          <a:xfrm>
            <a:off x="2361254" y="4997683"/>
            <a:ext cx="226653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sp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0" marR="0" lvl="0" indent="0" algn="ctr" defTabSz="914400" rtl="0" eaLnBrk="1" fontAlgn="auto" latinLnBrk="0" hangingPunct="1">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戸建て（持家）</a:t>
            </a:r>
          </a:p>
          <a:p>
            <a:pPr marL="0" marR="0" lvl="0" indent="0" algn="ctr" defTabSz="914400" rtl="0" eaLnBrk="1" fontAlgn="auto" latinLnBrk="0" hangingPunct="1">
              <a:spcBef>
                <a:spcPts val="0"/>
              </a:spcBef>
              <a:spcAft>
                <a:spcPts val="0"/>
              </a:spcAft>
              <a:buClrTx/>
              <a:buSzTx/>
              <a:buFontTx/>
              <a:buNone/>
              <a:tabLst/>
              <a:defRPr/>
            </a:pPr>
            <a:r>
              <a:rPr kumimoji="1" lang="en-US" altLang="ja-JP" sz="12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172</a:t>
            </a:r>
            <a:r>
              <a:rPr kumimoji="1" lang="ja-JP" altLang="en-US" sz="12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万戸</a:t>
            </a:r>
          </a:p>
          <a:p>
            <a:pPr marL="0" marR="0" lvl="0" indent="0" algn="ctr" defTabSz="914400" rtl="0" eaLnBrk="1" fontAlgn="auto" latinLnBrk="0" hangingPunct="1">
              <a:spcBef>
                <a:spcPts val="0"/>
              </a:spcBef>
              <a:spcAft>
                <a:spcPts val="0"/>
              </a:spcAft>
              <a:buClrTx/>
              <a:buSzTx/>
              <a:buFontTx/>
              <a:buNone/>
              <a:tabLst/>
              <a:defRPr/>
            </a:pPr>
            <a:r>
              <a:rPr kumimoji="1" lang="en-US" altLang="ja-JP" sz="12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a:t>
            </a:r>
            <a:r>
              <a:rPr kumimoji="1" lang="ja-JP" altLang="en-US" sz="12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持家全体の</a:t>
            </a:r>
            <a:r>
              <a:rPr kumimoji="1" lang="en-US" altLang="ja-JP" sz="12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68.2</a:t>
            </a:r>
            <a:r>
              <a:rPr kumimoji="1" lang="ja-JP" altLang="en-US" sz="12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 </a:t>
            </a:r>
            <a:r>
              <a:rPr kumimoji="1" lang="en-US" altLang="ja-JP" sz="12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a:t>
            </a:r>
            <a:endPar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67" name="Rectangle 17">
            <a:extLst>
              <a:ext uri="{FF2B5EF4-FFF2-40B4-BE49-F238E27FC236}">
                <a16:creationId xmlns:a16="http://schemas.microsoft.com/office/drawing/2014/main" id="{34F48F7C-437B-432C-AD30-FC6E2011B881}"/>
              </a:ext>
            </a:extLst>
          </p:cNvPr>
          <p:cNvSpPr>
            <a:spLocks noChangeArrowheads="1"/>
          </p:cNvSpPr>
          <p:nvPr/>
        </p:nvSpPr>
        <p:spPr bwMode="auto">
          <a:xfrm>
            <a:off x="6492305" y="4475382"/>
            <a:ext cx="1908000" cy="72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0" marR="0" lvl="0" indent="0" algn="ctr" defTabSz="914400" rtl="0" eaLnBrk="1" fontAlgn="auto" latinLnBrk="0" hangingPunct="1">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マンション（持家）</a:t>
            </a:r>
          </a:p>
          <a:p>
            <a:pPr marL="0" marR="0" lvl="0" indent="0" algn="ctr" defTabSz="914400" rtl="0" eaLnBrk="1" fontAlgn="auto" latinLnBrk="0" hangingPunct="1">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共同建て･３階建て以上</a:t>
            </a:r>
          </a:p>
          <a:p>
            <a:pPr marL="0" marR="0" lvl="0" indent="0" algn="ctr" defTabSz="914400" rtl="0" eaLnBrk="1" fontAlgn="auto" latinLnBrk="0" hangingPunct="1">
              <a:spcBef>
                <a:spcPts val="0"/>
              </a:spcBef>
              <a:spcAft>
                <a:spcPts val="0"/>
              </a:spcAft>
              <a:buClrTx/>
              <a:buSzTx/>
              <a:buFontTx/>
              <a:buNone/>
              <a:tabLst/>
              <a:defRPr/>
            </a:pPr>
            <a:r>
              <a:rPr kumimoji="1" lang="en-US" altLang="ja-JP" sz="12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71</a:t>
            </a:r>
            <a:r>
              <a:rPr kumimoji="1" lang="ja-JP" altLang="en-US" sz="12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万戸</a:t>
            </a:r>
          </a:p>
          <a:p>
            <a:pPr marL="0" marR="0" lvl="0" indent="0" algn="ctr" defTabSz="914400" rtl="0" eaLnBrk="1" fontAlgn="auto" latinLnBrk="0" hangingPunct="1">
              <a:spcBef>
                <a:spcPts val="0"/>
              </a:spcBef>
              <a:spcAft>
                <a:spcPts val="0"/>
              </a:spcAft>
              <a:buClrTx/>
              <a:buSzTx/>
              <a:buFontTx/>
              <a:buNone/>
              <a:tabLst/>
              <a:defRPr/>
            </a:pPr>
            <a:r>
              <a:rPr kumimoji="1" lang="en-US" altLang="ja-JP" sz="12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a:t>
            </a:r>
            <a:r>
              <a:rPr kumimoji="1" lang="ja-JP" altLang="en-US" sz="12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持家全体の </a:t>
            </a:r>
            <a:r>
              <a:rPr kumimoji="1" lang="en-US" altLang="ja-JP" sz="12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28.2</a:t>
            </a:r>
            <a:r>
              <a:rPr kumimoji="1" lang="ja-JP" altLang="en-US" sz="12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 </a:t>
            </a:r>
            <a:r>
              <a:rPr kumimoji="1" lang="en-US" altLang="ja-JP" sz="12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a:t>
            </a:r>
            <a:endPar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68" name="Rectangle 17">
            <a:extLst>
              <a:ext uri="{FF2B5EF4-FFF2-40B4-BE49-F238E27FC236}">
                <a16:creationId xmlns:a16="http://schemas.microsoft.com/office/drawing/2014/main" id="{6D2E5C47-B23C-41DB-A52B-BB937FBDF7C8}"/>
              </a:ext>
            </a:extLst>
          </p:cNvPr>
          <p:cNvSpPr>
            <a:spLocks noChangeArrowheads="1"/>
          </p:cNvSpPr>
          <p:nvPr/>
        </p:nvSpPr>
        <p:spPr bwMode="auto">
          <a:xfrm>
            <a:off x="6492305" y="5424019"/>
            <a:ext cx="19080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0" marR="0" lvl="0" indent="0" algn="ctr" defTabSz="914400" rtl="0" eaLnBrk="1" fontAlgn="auto" latinLnBrk="0" hangingPunct="1">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その他長屋等（持家）</a:t>
            </a:r>
          </a:p>
          <a:p>
            <a:pPr marL="0" marR="0" lvl="0" indent="0" algn="ctr" defTabSz="914400" rtl="0" eaLnBrk="1" fontAlgn="auto" latinLnBrk="0" hangingPunct="1">
              <a:spcBef>
                <a:spcPts val="0"/>
              </a:spcBef>
              <a:spcAft>
                <a:spcPts val="0"/>
              </a:spcAft>
              <a:buClrTx/>
              <a:buSzTx/>
              <a:buFontTx/>
              <a:buNone/>
              <a:tabLst/>
              <a:defRPr/>
            </a:pPr>
            <a:r>
              <a:rPr kumimoji="1" lang="en-US" altLang="ja-JP" sz="12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9</a:t>
            </a:r>
            <a:r>
              <a:rPr kumimoji="1" lang="ja-JP" altLang="en-US" sz="12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万戸</a:t>
            </a:r>
          </a:p>
          <a:p>
            <a:pPr marL="0" marR="0" lvl="0" indent="0" algn="ctr" defTabSz="914400" rtl="0" eaLnBrk="1" fontAlgn="auto" latinLnBrk="0" hangingPunct="1">
              <a:spcBef>
                <a:spcPts val="0"/>
              </a:spcBef>
              <a:spcAft>
                <a:spcPts val="0"/>
              </a:spcAft>
              <a:buClrTx/>
              <a:buSzTx/>
              <a:buFontTx/>
              <a:buNone/>
              <a:tabLst/>
              <a:defRPr/>
            </a:pPr>
            <a:r>
              <a:rPr kumimoji="1" lang="en-US" altLang="ja-JP" sz="12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a:t>
            </a:r>
            <a:r>
              <a:rPr kumimoji="1" lang="ja-JP" altLang="en-US" sz="12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持家全体の </a:t>
            </a:r>
            <a:r>
              <a:rPr kumimoji="1" lang="en-US" altLang="ja-JP" sz="12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3.6</a:t>
            </a:r>
            <a:r>
              <a:rPr kumimoji="1" lang="ja-JP" altLang="en-US" sz="12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 </a:t>
            </a:r>
            <a:r>
              <a:rPr kumimoji="1" lang="en-US" altLang="ja-JP" sz="12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a:t>
            </a:r>
            <a:endPar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69" name="Rectangle 17">
            <a:extLst>
              <a:ext uri="{FF2B5EF4-FFF2-40B4-BE49-F238E27FC236}">
                <a16:creationId xmlns:a16="http://schemas.microsoft.com/office/drawing/2014/main" id="{11458790-7F4A-46B7-ABF8-44D3EA24DB52}"/>
              </a:ext>
            </a:extLst>
          </p:cNvPr>
          <p:cNvSpPr>
            <a:spLocks noChangeArrowheads="1"/>
          </p:cNvSpPr>
          <p:nvPr/>
        </p:nvSpPr>
        <p:spPr bwMode="auto">
          <a:xfrm>
            <a:off x="4864129" y="3937734"/>
            <a:ext cx="2484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0" marR="0" lvl="0" indent="0" algn="ctr" defTabSz="914400" rtl="0" eaLnBrk="1" fontAlgn="auto" latinLnBrk="0" hangingPunct="1">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その他（給与</a:t>
            </a:r>
            <a:r>
              <a:rPr kumimoji="1" lang="ja-JP" altLang="en-US" sz="1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住宅</a:t>
            </a:r>
            <a:r>
              <a:rPr kumimoji="1" lang="ja-JP" altLang="en-US"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・不詳等）</a:t>
            </a:r>
            <a:endParaRPr kumimoji="1" lang="en-US" altLang="ja-JP"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0" marR="0" lvl="0" indent="0" algn="ctr" defTabSz="914400" rtl="0" eaLnBrk="1" fontAlgn="auto" latinLnBrk="0" hangingPunct="1">
              <a:spcBef>
                <a:spcPts val="0"/>
              </a:spcBef>
              <a:spcAft>
                <a:spcPts val="0"/>
              </a:spcAft>
              <a:buClrTx/>
              <a:buSzTx/>
              <a:buFontTx/>
              <a:buNone/>
              <a:tabLst/>
              <a:defRPr/>
            </a:pPr>
            <a:r>
              <a:rPr kumimoji="1" lang="en-US" altLang="ja-JP"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10</a:t>
            </a:r>
            <a:r>
              <a:rPr kumimoji="1" lang="ja-JP" altLang="en-US"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万戸</a:t>
            </a:r>
          </a:p>
        </p:txBody>
      </p:sp>
      <p:sp>
        <p:nvSpPr>
          <p:cNvPr id="70" name="Rectangle 37">
            <a:extLst>
              <a:ext uri="{FF2B5EF4-FFF2-40B4-BE49-F238E27FC236}">
                <a16:creationId xmlns:a16="http://schemas.microsoft.com/office/drawing/2014/main" id="{AF264EDA-5DEA-43C4-ABC8-20BC9D110A9B}"/>
              </a:ext>
            </a:extLst>
          </p:cNvPr>
          <p:cNvSpPr>
            <a:spLocks noChangeArrowheads="1"/>
          </p:cNvSpPr>
          <p:nvPr/>
        </p:nvSpPr>
        <p:spPr bwMode="auto">
          <a:xfrm>
            <a:off x="3406129" y="1725475"/>
            <a:ext cx="5400000" cy="252240"/>
          </a:xfrm>
          <a:prstGeom prst="rect">
            <a:avLst/>
          </a:prstGeom>
          <a:solidFill>
            <a:srgbClr val="FFFF00"/>
          </a:solidFill>
          <a:ln w="12700">
            <a:solidFill>
              <a:srgbClr val="000000"/>
            </a:solidFill>
            <a:miter lim="800000"/>
            <a:headEnd/>
            <a:tailEnd/>
          </a:ln>
        </p:spPr>
        <p:txBody>
          <a:bodyPr tIns="72000"/>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1" lang="zh-TW"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民間賃貸住宅　</a:t>
            </a:r>
            <a:r>
              <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176</a:t>
            </a:r>
            <a:r>
              <a:rPr kumimoji="1" lang="zh-TW"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万戸</a:t>
            </a:r>
          </a:p>
        </p:txBody>
      </p:sp>
      <p:sp>
        <p:nvSpPr>
          <p:cNvPr id="71" name="テキスト ボックス 2">
            <a:extLst>
              <a:ext uri="{FF2B5EF4-FFF2-40B4-BE49-F238E27FC236}">
                <a16:creationId xmlns:a16="http://schemas.microsoft.com/office/drawing/2014/main" id="{19367300-3D4D-400F-BBF2-AA8B33625A94}"/>
              </a:ext>
            </a:extLst>
          </p:cNvPr>
          <p:cNvSpPr txBox="1">
            <a:spLocks noChangeArrowheads="1"/>
          </p:cNvSpPr>
          <p:nvPr/>
        </p:nvSpPr>
        <p:spPr bwMode="auto">
          <a:xfrm>
            <a:off x="131553" y="1426789"/>
            <a:ext cx="5174375" cy="252240"/>
          </a:xfrm>
          <a:prstGeom prst="rect">
            <a:avLst/>
          </a:prstGeom>
          <a:noFill/>
          <a:ln w="9525">
            <a:noFill/>
            <a:miter lim="800000"/>
            <a:headEnd/>
            <a:tailEnd/>
          </a:ln>
        </p:spPr>
        <p:txBody>
          <a:bodyPr rot="0" vert="horz" wrap="square" lIns="36000" tIns="0" rIns="36000" bIns="0" anchor="ctr" anchorCtr="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rPr>
              <a:t>所有関係別の住宅数の割合</a:t>
            </a:r>
          </a:p>
        </p:txBody>
      </p:sp>
      <p:sp>
        <p:nvSpPr>
          <p:cNvPr id="7" name="四角形: 角を丸くする 6">
            <a:extLst>
              <a:ext uri="{FF2B5EF4-FFF2-40B4-BE49-F238E27FC236}">
                <a16:creationId xmlns:a16="http://schemas.microsoft.com/office/drawing/2014/main" id="{39DA5467-DB9B-4BCA-8998-CD8F431C1F93}"/>
              </a:ext>
            </a:extLst>
          </p:cNvPr>
          <p:cNvSpPr/>
          <p:nvPr/>
        </p:nvSpPr>
        <p:spPr>
          <a:xfrm>
            <a:off x="6086481" y="5287018"/>
            <a:ext cx="2719648" cy="828000"/>
          </a:xfrm>
          <a:prstGeom prst="roundRect">
            <a:avLst>
              <a:gd name="adj" fmla="val 8366"/>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四角形: 角を丸くする 71">
            <a:extLst>
              <a:ext uri="{FF2B5EF4-FFF2-40B4-BE49-F238E27FC236}">
                <a16:creationId xmlns:a16="http://schemas.microsoft.com/office/drawing/2014/main" id="{E1E7DC0E-95C6-4FAC-BBFE-8B84288DA72D}"/>
              </a:ext>
            </a:extLst>
          </p:cNvPr>
          <p:cNvSpPr/>
          <p:nvPr/>
        </p:nvSpPr>
        <p:spPr>
          <a:xfrm>
            <a:off x="6086481" y="4423019"/>
            <a:ext cx="2719648" cy="828000"/>
          </a:xfrm>
          <a:prstGeom prst="roundRect">
            <a:avLst>
              <a:gd name="adj" fmla="val 6449"/>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 角を丸くする 9">
            <a:extLst>
              <a:ext uri="{FF2B5EF4-FFF2-40B4-BE49-F238E27FC236}">
                <a16:creationId xmlns:a16="http://schemas.microsoft.com/office/drawing/2014/main" id="{E5FDBF28-3B42-40FF-9E1C-46CD5FE9A50D}"/>
              </a:ext>
            </a:extLst>
          </p:cNvPr>
          <p:cNvSpPr/>
          <p:nvPr/>
        </p:nvSpPr>
        <p:spPr>
          <a:xfrm>
            <a:off x="3406129" y="2029599"/>
            <a:ext cx="5400000" cy="597751"/>
          </a:xfrm>
          <a:prstGeom prst="roundRect">
            <a:avLst>
              <a:gd name="adj" fmla="val 8700"/>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四角形: 角を丸くする 11">
            <a:extLst>
              <a:ext uri="{FF2B5EF4-FFF2-40B4-BE49-F238E27FC236}">
                <a16:creationId xmlns:a16="http://schemas.microsoft.com/office/drawing/2014/main" id="{780B3233-0E25-4D06-99AA-5D6ACADF0647}"/>
              </a:ext>
            </a:extLst>
          </p:cNvPr>
          <p:cNvSpPr/>
          <p:nvPr/>
        </p:nvSpPr>
        <p:spPr>
          <a:xfrm>
            <a:off x="3400720" y="2686419"/>
            <a:ext cx="5400000" cy="1135597"/>
          </a:xfrm>
          <a:prstGeom prst="roundRect">
            <a:avLst>
              <a:gd name="adj" fmla="val 4988"/>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四角形: 角を丸くする 12">
            <a:extLst>
              <a:ext uri="{FF2B5EF4-FFF2-40B4-BE49-F238E27FC236}">
                <a16:creationId xmlns:a16="http://schemas.microsoft.com/office/drawing/2014/main" id="{A6CB1490-5973-4323-8D10-196AF2641BFF}"/>
              </a:ext>
            </a:extLst>
          </p:cNvPr>
          <p:cNvSpPr/>
          <p:nvPr/>
        </p:nvSpPr>
        <p:spPr>
          <a:xfrm>
            <a:off x="3400720" y="3891304"/>
            <a:ext cx="5400000" cy="431414"/>
          </a:xfrm>
          <a:prstGeom prst="roundRect">
            <a:avLst>
              <a:gd name="adj" fmla="val 1004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a:extLst>
              <a:ext uri="{FF2B5EF4-FFF2-40B4-BE49-F238E27FC236}">
                <a16:creationId xmlns:a16="http://schemas.microsoft.com/office/drawing/2014/main" id="{598305AB-CA95-4D28-8A75-71CD144E91A9}"/>
              </a:ext>
            </a:extLst>
          </p:cNvPr>
          <p:cNvSpPr txBox="1"/>
          <p:nvPr/>
        </p:nvSpPr>
        <p:spPr>
          <a:xfrm>
            <a:off x="3995937" y="6506390"/>
            <a:ext cx="4738884" cy="253916"/>
          </a:xfrm>
          <a:prstGeom prst="rect">
            <a:avLst/>
          </a:prstGeom>
          <a:noFill/>
        </p:spPr>
        <p:txBody>
          <a:bodyPr wrap="square" rtlCol="0">
            <a:spAutoFit/>
          </a:bodyPr>
          <a:lstStyle/>
          <a:p>
            <a:pPr algn="r" fontAlgn="base">
              <a:spcBef>
                <a:spcPct val="50000"/>
              </a:spcBef>
              <a:spcAft>
                <a:spcPct val="0"/>
              </a:spcAft>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年住宅・土地統計調査」（総務省統計局）より大阪府作成</a:t>
            </a:r>
          </a:p>
        </p:txBody>
      </p:sp>
      <p:sp>
        <p:nvSpPr>
          <p:cNvPr id="37" name="Rectangle 79">
            <a:extLst>
              <a:ext uri="{FF2B5EF4-FFF2-40B4-BE49-F238E27FC236}">
                <a16:creationId xmlns:a16="http://schemas.microsoft.com/office/drawing/2014/main" id="{9DF0F94D-9F0C-4F66-B680-83801BAA4ADE}"/>
              </a:ext>
            </a:extLst>
          </p:cNvPr>
          <p:cNvSpPr>
            <a:spLocks noChangeArrowheads="1"/>
          </p:cNvSpPr>
          <p:nvPr/>
        </p:nvSpPr>
        <p:spPr bwMode="auto">
          <a:xfrm>
            <a:off x="8712000" y="6588000"/>
            <a:ext cx="360000"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lgn="ctr" eaLnBrk="1" hangingPunct="1">
              <a:spcBef>
                <a:spcPct val="50000"/>
              </a:spcBef>
              <a:buFontTx/>
              <a:buNone/>
            </a:pPr>
            <a:fld id="{4BAD665A-AF1B-43EC-8DED-B94A1BD886CB}" type="slidenum">
              <a:rPr kumimoji="1" lang="en-US" altLang="ja-JP" sz="1100">
                <a:solidFill>
                  <a:schemeClr val="tx1"/>
                </a:solidFill>
                <a:latin typeface="メイリオ" panose="020B0604030504040204" pitchFamily="50" charset="-128"/>
                <a:ea typeface="メイリオ" panose="020B0604030504040204" pitchFamily="50" charset="-128"/>
              </a:rPr>
              <a:pPr algn="ctr" eaLnBrk="1" hangingPunct="1">
                <a:spcBef>
                  <a:spcPct val="50000"/>
                </a:spcBef>
                <a:buFontTx/>
                <a:buNone/>
              </a:pPr>
              <a:t>19</a:t>
            </a:fld>
            <a:endParaRPr kumimoji="1" lang="en-US" altLang="ja-JP" sz="1100"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781831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0" y="422"/>
            <a:ext cx="9144000" cy="564550"/>
          </a:xfrm>
          <a:prstGeom prst="rect">
            <a:avLst/>
          </a:prstGeom>
          <a:ln>
            <a:noFill/>
            <a:prstDash val="dash"/>
          </a:ln>
        </p:spPr>
        <p:txBody>
          <a:bodyPr vert="horz" lIns="36000" tIns="45720" rIns="3600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177800" indent="-177800">
              <a:lnSpc>
                <a:spcPct val="150000"/>
              </a:lnSpc>
              <a:spcBef>
                <a:spcPts val="300"/>
              </a:spcBef>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目　次　</a:t>
            </a: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2399107817"/>
              </p:ext>
            </p:extLst>
          </p:nvPr>
        </p:nvGraphicFramePr>
        <p:xfrm>
          <a:off x="539551" y="567387"/>
          <a:ext cx="8064897" cy="5514616"/>
        </p:xfrm>
        <a:graphic>
          <a:graphicData uri="http://schemas.openxmlformats.org/drawingml/2006/table">
            <a:tbl>
              <a:tblPr firstRow="1">
                <a:tableStyleId>{22838BEF-8BB2-4498-84A7-C5851F593DF1}</a:tableStyleId>
              </a:tblPr>
              <a:tblGrid>
                <a:gridCol w="486683">
                  <a:extLst>
                    <a:ext uri="{9D8B030D-6E8A-4147-A177-3AD203B41FA5}">
                      <a16:colId xmlns:a16="http://schemas.microsoft.com/office/drawing/2014/main" val="20000"/>
                    </a:ext>
                  </a:extLst>
                </a:gridCol>
                <a:gridCol w="6396401">
                  <a:extLst>
                    <a:ext uri="{9D8B030D-6E8A-4147-A177-3AD203B41FA5}">
                      <a16:colId xmlns:a16="http://schemas.microsoft.com/office/drawing/2014/main" val="20001"/>
                    </a:ext>
                  </a:extLst>
                </a:gridCol>
                <a:gridCol w="1181813">
                  <a:extLst>
                    <a:ext uri="{9D8B030D-6E8A-4147-A177-3AD203B41FA5}">
                      <a16:colId xmlns:a16="http://schemas.microsoft.com/office/drawing/2014/main" val="20002"/>
                    </a:ext>
                  </a:extLst>
                </a:gridCol>
              </a:tblGrid>
              <a:tr h="269652">
                <a:tc gridSpan="2">
                  <a:txBody>
                    <a:bodyPr/>
                    <a:lstStyle/>
                    <a:p>
                      <a:pPr marL="0" marR="0" indent="0" algn="l" defTabSz="914400" rtl="0" eaLnBrk="1" fontAlgn="auto" latinLnBrk="0" hangingPunct="1">
                        <a:lnSpc>
                          <a:spcPct val="130000"/>
                        </a:lnSpc>
                        <a:spcBef>
                          <a:spcPts val="0"/>
                        </a:spcBef>
                        <a:spcAft>
                          <a:spcPts val="0"/>
                        </a:spcAft>
                        <a:buClrTx/>
                        <a:buSzTx/>
                        <a:buFontTx/>
                        <a:buNone/>
                        <a:tabLst/>
                        <a:defRPr/>
                      </a:pPr>
                      <a:r>
                        <a:rPr lang="ja-JP" altLang="en-US" sz="1050" b="1" dirty="0">
                          <a:solidFill>
                            <a:schemeClr val="bg1"/>
                          </a:solidFill>
                          <a:latin typeface="メイリオ" panose="020B0604030504040204" pitchFamily="50" charset="-128"/>
                          <a:ea typeface="メイリオ" panose="020B0604030504040204" pitchFamily="50" charset="-128"/>
                          <a:cs typeface="Meiryo UI" panose="020B0604030504040204" pitchFamily="50" charset="-128"/>
                        </a:rPr>
                        <a:t>１．人口の動向</a:t>
                      </a:r>
                    </a:p>
                  </a:txBody>
                  <a:tcPr marL="9969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hMerge="1">
                  <a:txBody>
                    <a:bodyPr/>
                    <a:lstStyle/>
                    <a:p>
                      <a:endParaRPr kumimoji="1" lang="ja-JP" altLang="en-US"/>
                    </a:p>
                  </a:txBody>
                  <a:tcPr/>
                </a:tc>
                <a:tc>
                  <a:txBody>
                    <a:bodyPr/>
                    <a:lstStyle/>
                    <a:p>
                      <a:pPr marL="0" marR="0" indent="0" algn="l" defTabSz="914400" rtl="0" eaLnBrk="1" fontAlgn="auto" latinLnBrk="0" hangingPunct="1">
                        <a:lnSpc>
                          <a:spcPct val="130000"/>
                        </a:lnSpc>
                        <a:spcBef>
                          <a:spcPts val="0"/>
                        </a:spcBef>
                        <a:spcAft>
                          <a:spcPts val="0"/>
                        </a:spcAft>
                        <a:buClrTx/>
                        <a:buSzTx/>
                        <a:buFontTx/>
                        <a:buNone/>
                        <a:tabLst/>
                        <a:defRPr/>
                      </a:pPr>
                      <a:endParaRPr lang="ja-JP" altLang="en-US" sz="1050" b="1" dirty="0">
                        <a:solidFill>
                          <a:schemeClr val="bg1"/>
                        </a:solidFill>
                        <a:latin typeface="メイリオ" panose="020B0604030504040204" pitchFamily="50" charset="-128"/>
                        <a:ea typeface="メイリオ" panose="020B0604030504040204" pitchFamily="50" charset="-128"/>
                        <a:cs typeface="Meiryo UI" panose="020B0604030504040204" pitchFamily="50" charset="-128"/>
                      </a:endParaRPr>
                    </a:p>
                  </a:txBody>
                  <a:tcPr marL="9969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0000"/>
                  </a:ext>
                </a:extLst>
              </a:tr>
              <a:tr h="239710">
                <a:tc rowSpan="7">
                  <a:txBody>
                    <a:bodyPr/>
                    <a:lstStyle/>
                    <a:p>
                      <a:pPr marL="0" marR="0" indent="0" algn="l" defTabSz="914400" rtl="0" eaLnBrk="1" fontAlgn="auto" latinLnBrk="0" hangingPunct="1">
                        <a:lnSpc>
                          <a:spcPct val="130000"/>
                        </a:lnSpc>
                        <a:spcBef>
                          <a:spcPts val="0"/>
                        </a:spcBef>
                        <a:spcAft>
                          <a:spcPts val="0"/>
                        </a:spcAft>
                        <a:buClrTx/>
                        <a:buSzTx/>
                        <a:buFontTx/>
                        <a:buNone/>
                        <a:tabLst/>
                        <a:defRPr/>
                      </a:pPr>
                      <a:endParaRPr lang="ja-JP" altLang="en-US" sz="1100" b="0" dirty="0">
                        <a:latin typeface="メイリオ" panose="020B0604030504040204" pitchFamily="50" charset="-128"/>
                        <a:ea typeface="メイリオ" panose="020B0604030504040204" pitchFamily="50" charset="-128"/>
                        <a:cs typeface="Meiryo UI" panose="020B0604030504040204" pitchFamily="50" charset="-128"/>
                      </a:endParaRPr>
                    </a:p>
                  </a:txBody>
                  <a:tcPr marL="9969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indent="0" algn="l" defTabSz="914400" rtl="0" eaLnBrk="1" fontAlgn="auto" latinLnBrk="0" hangingPunct="1">
                        <a:lnSpc>
                          <a:spcPct val="130000"/>
                        </a:lnSpc>
                        <a:spcBef>
                          <a:spcPts val="0"/>
                        </a:spcBef>
                        <a:spcAft>
                          <a:spcPts val="0"/>
                        </a:spcAft>
                        <a:buClrTx/>
                        <a:buSzTx/>
                        <a:buFontTx/>
                        <a:buNone/>
                        <a:tabLst/>
                        <a:defRPr/>
                      </a:pPr>
                      <a:r>
                        <a:rPr lang="ja-JP" altLang="en-US" sz="105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　・都道府県別人口</a:t>
                      </a:r>
                      <a:endParaRPr lang="en-US" altLang="ja-JP" sz="105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txBody>
                  <a:tcPr marL="9969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30000"/>
                        </a:lnSpc>
                      </a:pPr>
                      <a:r>
                        <a:rPr kumimoji="1" lang="en-US" altLang="ja-JP" sz="1050" b="0" dirty="0">
                          <a:latin typeface="メイリオ" panose="020B0604030504040204" pitchFamily="50" charset="-128"/>
                          <a:ea typeface="メイリオ" panose="020B0604030504040204" pitchFamily="50" charset="-128"/>
                          <a:cs typeface="Meiryo UI" panose="020B0604030504040204" pitchFamily="50" charset="-128"/>
                        </a:rPr>
                        <a:t>P</a:t>
                      </a:r>
                      <a:r>
                        <a:rPr kumimoji="1" lang="ja-JP" altLang="en-US" sz="1050" b="0" dirty="0">
                          <a:latin typeface="メイリオ" panose="020B0604030504040204" pitchFamily="50" charset="-128"/>
                          <a:ea typeface="メイリオ" panose="020B0604030504040204" pitchFamily="50" charset="-128"/>
                          <a:cs typeface="Meiryo UI" panose="020B0604030504040204" pitchFamily="50" charset="-128"/>
                        </a:rPr>
                        <a:t>４</a:t>
                      </a:r>
                    </a:p>
                  </a:txBody>
                  <a:tcPr marL="99692"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29617">
                <a:tc vMerge="1">
                  <a:txBody>
                    <a:bodyPr/>
                    <a:lstStyle/>
                    <a:p>
                      <a:endParaRPr kumimoji="1" lang="ja-JP"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　・</a:t>
                      </a:r>
                      <a:r>
                        <a:rPr kumimoji="1" lang="zh-TW" altLang="en-US" sz="105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都道府県別年平均人口増加率</a:t>
                      </a:r>
                      <a:endParaRPr kumimoji="1" lang="ja-JP" altLang="en-US" sz="105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txBody>
                  <a:tcPr marL="9969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30000"/>
                        </a:lnSpc>
                      </a:pPr>
                      <a:r>
                        <a:rPr kumimoji="1" lang="en-US" altLang="ja-JP" sz="1050" b="0" dirty="0">
                          <a:latin typeface="メイリオ" panose="020B0604030504040204" pitchFamily="50" charset="-128"/>
                          <a:ea typeface="メイリオ" panose="020B0604030504040204" pitchFamily="50" charset="-128"/>
                          <a:cs typeface="Meiryo UI" panose="020B0604030504040204" pitchFamily="50" charset="-128"/>
                        </a:rPr>
                        <a:t>P</a:t>
                      </a:r>
                      <a:r>
                        <a:rPr kumimoji="1" lang="ja-JP" altLang="en-US" sz="1050" b="0" dirty="0">
                          <a:latin typeface="メイリオ" panose="020B0604030504040204" pitchFamily="50" charset="-128"/>
                          <a:ea typeface="メイリオ" panose="020B0604030504040204" pitchFamily="50" charset="-128"/>
                          <a:cs typeface="Meiryo UI" panose="020B0604030504040204" pitchFamily="50" charset="-128"/>
                        </a:rPr>
                        <a:t>５</a:t>
                      </a:r>
                    </a:p>
                  </a:txBody>
                  <a:tcPr marL="99692"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29617">
                <a:tc vMerge="1">
                  <a:txBody>
                    <a:bodyPr/>
                    <a:lstStyle/>
                    <a:p>
                      <a:endParaRPr kumimoji="1" lang="ja-JP" altLang="en-US"/>
                    </a:p>
                  </a:txBody>
                  <a:tcPr/>
                </a:tc>
                <a:tc>
                  <a:txBody>
                    <a:bodyPr/>
                    <a:lstStyle/>
                    <a:p>
                      <a:pPr marL="0" marR="0" indent="0" algn="l" defTabSz="914400" rtl="0" eaLnBrk="1" fontAlgn="auto" latinLnBrk="0" hangingPunct="1">
                        <a:lnSpc>
                          <a:spcPct val="130000"/>
                        </a:lnSpc>
                        <a:spcBef>
                          <a:spcPts val="0"/>
                        </a:spcBef>
                        <a:spcAft>
                          <a:spcPts val="0"/>
                        </a:spcAft>
                        <a:buClrTx/>
                        <a:buSzTx/>
                        <a:buFontTx/>
                        <a:buNone/>
                        <a:tabLst/>
                        <a:defRPr/>
                      </a:pPr>
                      <a:r>
                        <a:rPr kumimoji="1" lang="ja-JP" altLang="en-US" sz="105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　・将来人口推計</a:t>
                      </a:r>
                      <a:endParaRPr kumimoji="1" lang="en-US" altLang="ja-JP" sz="105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txBody>
                  <a:tcPr marL="9969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30000"/>
                        </a:lnSpc>
                      </a:pPr>
                      <a:r>
                        <a:rPr kumimoji="1" lang="en-US" altLang="ja-JP" sz="1050" b="0" dirty="0">
                          <a:latin typeface="メイリオ" panose="020B0604030504040204" pitchFamily="50" charset="-128"/>
                          <a:ea typeface="メイリオ" panose="020B0604030504040204" pitchFamily="50" charset="-128"/>
                          <a:cs typeface="Meiryo UI" panose="020B0604030504040204" pitchFamily="50" charset="-128"/>
                        </a:rPr>
                        <a:t>P</a:t>
                      </a:r>
                      <a:r>
                        <a:rPr kumimoji="1" lang="ja-JP" altLang="en-US" sz="1050" b="0" dirty="0">
                          <a:latin typeface="メイリオ" panose="020B0604030504040204" pitchFamily="50" charset="-128"/>
                          <a:ea typeface="メイリオ" panose="020B0604030504040204" pitchFamily="50" charset="-128"/>
                          <a:cs typeface="Meiryo UI" panose="020B0604030504040204" pitchFamily="50" charset="-128"/>
                        </a:rPr>
                        <a:t>６</a:t>
                      </a:r>
                    </a:p>
                  </a:txBody>
                  <a:tcPr marL="99692"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29617">
                <a:tc vMerge="1">
                  <a:txBody>
                    <a:bodyPr/>
                    <a:lstStyle/>
                    <a:p>
                      <a:endParaRPr kumimoji="1" lang="ja-JP" altLang="en-US"/>
                    </a:p>
                  </a:txBody>
                  <a:tcPr/>
                </a:tc>
                <a:tc>
                  <a:txBody>
                    <a:bodyPr/>
                    <a:lstStyle/>
                    <a:p>
                      <a:pPr marL="0" marR="0" indent="0" algn="l" defTabSz="914400" rtl="0" eaLnBrk="1" fontAlgn="auto" latinLnBrk="0" hangingPunct="1">
                        <a:lnSpc>
                          <a:spcPct val="130000"/>
                        </a:lnSpc>
                        <a:spcBef>
                          <a:spcPts val="0"/>
                        </a:spcBef>
                        <a:spcAft>
                          <a:spcPts val="0"/>
                        </a:spcAft>
                        <a:buClrTx/>
                        <a:buSzTx/>
                        <a:buFontTx/>
                        <a:buNone/>
                        <a:tabLst/>
                        <a:defRPr/>
                      </a:pPr>
                      <a:r>
                        <a:rPr kumimoji="1" lang="ja-JP" altLang="en-US" sz="105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　・</a:t>
                      </a:r>
                      <a:r>
                        <a:rPr lang="ja-JP" altLang="en-US" sz="105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年齢別人口推計</a:t>
                      </a:r>
                      <a:endParaRPr kumimoji="1" lang="ja-JP" altLang="en-US" sz="105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txBody>
                  <a:tcPr marL="9969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30000"/>
                        </a:lnSpc>
                      </a:pPr>
                      <a:r>
                        <a:rPr kumimoji="1" lang="en-US" altLang="ja-JP" sz="1050" b="0" dirty="0">
                          <a:latin typeface="メイリオ" panose="020B0604030504040204" pitchFamily="50" charset="-128"/>
                          <a:ea typeface="メイリオ" panose="020B0604030504040204" pitchFamily="50" charset="-128"/>
                          <a:cs typeface="Meiryo UI" panose="020B0604030504040204" pitchFamily="50" charset="-128"/>
                        </a:rPr>
                        <a:t>P</a:t>
                      </a:r>
                      <a:r>
                        <a:rPr kumimoji="1" lang="ja-JP" altLang="en-US" sz="1050" b="0" dirty="0">
                          <a:latin typeface="メイリオ" panose="020B0604030504040204" pitchFamily="50" charset="-128"/>
                          <a:ea typeface="メイリオ" panose="020B0604030504040204" pitchFamily="50" charset="-128"/>
                          <a:cs typeface="Meiryo UI" panose="020B0604030504040204" pitchFamily="50" charset="-128"/>
                        </a:rPr>
                        <a:t>７</a:t>
                      </a:r>
                    </a:p>
                  </a:txBody>
                  <a:tcPr marL="99692"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29617">
                <a:tc vMerge="1">
                  <a:txBody>
                    <a:bodyPr/>
                    <a:lstStyle/>
                    <a:p>
                      <a:pPr marL="0" marR="0" indent="0" algn="l" defTabSz="914400" rtl="0" eaLnBrk="1" fontAlgn="auto" latinLnBrk="0" hangingPunct="1">
                        <a:lnSpc>
                          <a:spcPct val="130000"/>
                        </a:lnSpc>
                        <a:spcBef>
                          <a:spcPts val="0"/>
                        </a:spcBef>
                        <a:spcAft>
                          <a:spcPts val="0"/>
                        </a:spcAft>
                        <a:buClrTx/>
                        <a:buSzTx/>
                        <a:buFontTx/>
                        <a:buNone/>
                        <a:tabLst/>
                        <a:defRPr/>
                      </a:pPr>
                      <a:endParaRPr lang="ja-JP" altLang="en-US" sz="1600" b="0" dirty="0">
                        <a:latin typeface="Meiryo UI" panose="020B0604030504040204" pitchFamily="50" charset="-128"/>
                        <a:ea typeface="Meiryo UI" panose="020B0604030504040204" pitchFamily="50" charset="-128"/>
                        <a:cs typeface="Meiryo UI" panose="020B0604030504040204" pitchFamily="50" charset="-128"/>
                      </a:endParaRPr>
                    </a:p>
                  </a:txBody>
                  <a:tcPr marL="9969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solidFill>
                            <a:srgbClr val="000000"/>
                          </a:solidFill>
                          <a:latin typeface="メイリオ" panose="020B0604030504040204" pitchFamily="50" charset="-128"/>
                          <a:ea typeface="メイリオ" panose="020B0604030504040204" pitchFamily="50" charset="-128"/>
                          <a:cs typeface="Meiryo UI" panose="020B0604030504040204" pitchFamily="50" charset="-128"/>
                        </a:rPr>
                        <a:t>　・</a:t>
                      </a:r>
                      <a:r>
                        <a:rPr lang="ja-JP" altLang="en-US" sz="105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大阪府内外への人口移動の状況</a:t>
                      </a:r>
                      <a:endParaRPr lang="en-US" altLang="ja-JP" sz="105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txBody>
                  <a:tcPr marL="9969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30000"/>
                        </a:lnSpc>
                      </a:pPr>
                      <a:r>
                        <a:rPr kumimoji="1" lang="en-US" altLang="ja-JP" sz="1050" b="0" dirty="0">
                          <a:latin typeface="メイリオ" panose="020B0604030504040204" pitchFamily="50" charset="-128"/>
                          <a:ea typeface="メイリオ" panose="020B0604030504040204" pitchFamily="50" charset="-128"/>
                          <a:cs typeface="Meiryo UI" panose="020B0604030504040204" pitchFamily="50" charset="-128"/>
                        </a:rPr>
                        <a:t>P8</a:t>
                      </a:r>
                      <a:endParaRPr kumimoji="1" lang="ja-JP" altLang="en-US" sz="1050" b="0" dirty="0">
                        <a:latin typeface="メイリオ" panose="020B0604030504040204" pitchFamily="50" charset="-128"/>
                        <a:ea typeface="メイリオ" panose="020B0604030504040204" pitchFamily="50" charset="-128"/>
                        <a:cs typeface="Meiryo UI" panose="020B0604030504040204" pitchFamily="50" charset="-128"/>
                      </a:endParaRPr>
                    </a:p>
                  </a:txBody>
                  <a:tcPr marL="99692"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29617">
                <a:tc vMerge="1">
                  <a:txBody>
                    <a:bodyPr/>
                    <a:lstStyle/>
                    <a:p>
                      <a:pPr marL="0" marR="0" indent="0" algn="l" defTabSz="914400" rtl="0" eaLnBrk="1" fontAlgn="auto" latinLnBrk="0" hangingPunct="1">
                        <a:lnSpc>
                          <a:spcPct val="130000"/>
                        </a:lnSpc>
                        <a:spcBef>
                          <a:spcPts val="0"/>
                        </a:spcBef>
                        <a:spcAft>
                          <a:spcPts val="0"/>
                        </a:spcAft>
                        <a:buClrTx/>
                        <a:buSzTx/>
                        <a:buFontTx/>
                        <a:buNone/>
                        <a:tabLst/>
                        <a:defRPr/>
                      </a:pPr>
                      <a:endParaRPr lang="ja-JP" altLang="en-US" sz="1600" b="0" dirty="0">
                        <a:latin typeface="Meiryo UI" panose="020B0604030504040204" pitchFamily="50" charset="-128"/>
                        <a:ea typeface="Meiryo UI" panose="020B0604030504040204" pitchFamily="50" charset="-128"/>
                        <a:cs typeface="Meiryo UI" panose="020B0604030504040204" pitchFamily="50" charset="-128"/>
                      </a:endParaRPr>
                    </a:p>
                  </a:txBody>
                  <a:tcPr marL="9969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marL="0" marR="0" indent="0" algn="l" defTabSz="914400" rtl="0" eaLnBrk="1" fontAlgn="auto" latinLnBrk="0" hangingPunct="1">
                        <a:lnSpc>
                          <a:spcPct val="130000"/>
                        </a:lnSpc>
                        <a:spcBef>
                          <a:spcPts val="0"/>
                        </a:spcBef>
                        <a:spcAft>
                          <a:spcPts val="0"/>
                        </a:spcAft>
                        <a:buClrTx/>
                        <a:buSzTx/>
                        <a:buFontTx/>
                        <a:buNone/>
                        <a:tabLst/>
                        <a:defRPr/>
                      </a:pPr>
                      <a:r>
                        <a:rPr lang="ja-JP" altLang="en-US" sz="105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　・大阪府内の人口移動の状況</a:t>
                      </a:r>
                      <a:endParaRPr lang="en-US" altLang="ja-JP" sz="105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txBody>
                  <a:tcPr marL="9969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30000"/>
                        </a:lnSpc>
                      </a:pPr>
                      <a:r>
                        <a:rPr kumimoji="1" lang="en-US" altLang="ja-JP" sz="1050" b="0" dirty="0">
                          <a:latin typeface="メイリオ" panose="020B0604030504040204" pitchFamily="50" charset="-128"/>
                          <a:ea typeface="メイリオ" panose="020B0604030504040204" pitchFamily="50" charset="-128"/>
                          <a:cs typeface="Meiryo UI" panose="020B0604030504040204" pitchFamily="50" charset="-128"/>
                        </a:rPr>
                        <a:t>P9</a:t>
                      </a:r>
                      <a:endParaRPr kumimoji="1" lang="ja-JP" altLang="en-US" sz="1050" b="0" dirty="0">
                        <a:latin typeface="メイリオ" panose="020B0604030504040204" pitchFamily="50" charset="-128"/>
                        <a:ea typeface="メイリオ" panose="020B0604030504040204" pitchFamily="50" charset="-128"/>
                        <a:cs typeface="Meiryo UI" panose="020B0604030504040204" pitchFamily="50" charset="-128"/>
                      </a:endParaRPr>
                    </a:p>
                  </a:txBody>
                  <a:tcPr marL="99692"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29617">
                <a:tc vMerge="1">
                  <a:txBody>
                    <a:bodyPr/>
                    <a:lstStyle/>
                    <a:p>
                      <a:pPr marL="0" marR="0" indent="0" algn="l" defTabSz="914400" rtl="0" eaLnBrk="1" fontAlgn="auto" latinLnBrk="0" hangingPunct="1">
                        <a:lnSpc>
                          <a:spcPct val="130000"/>
                        </a:lnSpc>
                        <a:spcBef>
                          <a:spcPts val="0"/>
                        </a:spcBef>
                        <a:spcAft>
                          <a:spcPts val="0"/>
                        </a:spcAft>
                        <a:buClrTx/>
                        <a:buSzTx/>
                        <a:buFontTx/>
                        <a:buNone/>
                        <a:tabLst/>
                        <a:defRPr/>
                      </a:pPr>
                      <a:endParaRPr lang="ja-JP" altLang="en-US" sz="1600" b="0" dirty="0">
                        <a:latin typeface="Meiryo UI" panose="020B0604030504040204" pitchFamily="50" charset="-128"/>
                        <a:ea typeface="Meiryo UI" panose="020B0604030504040204" pitchFamily="50" charset="-128"/>
                        <a:cs typeface="Meiryo UI" panose="020B0604030504040204" pitchFamily="50" charset="-128"/>
                      </a:endParaRPr>
                    </a:p>
                  </a:txBody>
                  <a:tcPr marL="9969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marL="0" marR="0" indent="0" algn="l" defTabSz="914400" rtl="0" eaLnBrk="1" fontAlgn="auto" latinLnBrk="0" hangingPunct="1">
                        <a:lnSpc>
                          <a:spcPct val="130000"/>
                        </a:lnSpc>
                        <a:spcBef>
                          <a:spcPts val="0"/>
                        </a:spcBef>
                        <a:spcAft>
                          <a:spcPts val="0"/>
                        </a:spcAft>
                        <a:buClrTx/>
                        <a:buSzTx/>
                        <a:buFontTx/>
                        <a:buNone/>
                        <a:tabLst/>
                        <a:defRPr/>
                      </a:pPr>
                      <a:r>
                        <a:rPr lang="ja-JP" altLang="en-US" sz="105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　・</a:t>
                      </a:r>
                      <a:r>
                        <a:rPr lang="ja-JP" altLang="en-US" sz="1050" spc="-15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年齢階級別転出入の状況</a:t>
                      </a:r>
                      <a:endParaRPr lang="zh-TW" altLang="en-US" sz="1050" spc="-150" dirty="0">
                        <a:solidFill>
                          <a:srgbClr val="000000"/>
                        </a:solidFill>
                        <a:latin typeface="メイリオ" panose="020B0604030504040204" pitchFamily="50" charset="-128"/>
                        <a:ea typeface="メイリオ" panose="020B0604030504040204" pitchFamily="50" charset="-128"/>
                        <a:cs typeface="Meiryo UI" panose="020B0604030504040204" pitchFamily="50" charset="-128"/>
                      </a:endParaRPr>
                    </a:p>
                  </a:txBody>
                  <a:tcPr marL="9969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30000"/>
                        </a:lnSpc>
                      </a:pPr>
                      <a:r>
                        <a:rPr kumimoji="1" lang="en-US" altLang="ja-JP" sz="1050" b="0" dirty="0">
                          <a:latin typeface="メイリオ" panose="020B0604030504040204" pitchFamily="50" charset="-128"/>
                          <a:ea typeface="メイリオ" panose="020B0604030504040204" pitchFamily="50" charset="-128"/>
                          <a:cs typeface="Meiryo UI" panose="020B0604030504040204" pitchFamily="50" charset="-128"/>
                        </a:rPr>
                        <a:t>P10</a:t>
                      </a:r>
                      <a:endParaRPr kumimoji="1" lang="ja-JP" altLang="en-US" sz="1050" b="0" dirty="0">
                        <a:latin typeface="メイリオ" panose="020B0604030504040204" pitchFamily="50" charset="-128"/>
                        <a:ea typeface="メイリオ" panose="020B0604030504040204" pitchFamily="50" charset="-128"/>
                        <a:cs typeface="Meiryo UI" panose="020B0604030504040204" pitchFamily="50" charset="-128"/>
                      </a:endParaRPr>
                    </a:p>
                  </a:txBody>
                  <a:tcPr marL="99692"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69652">
                <a:tc gridSpan="2">
                  <a:txBody>
                    <a:bodyPr/>
                    <a:lstStyle/>
                    <a:p>
                      <a:pPr marL="0" marR="0" indent="0" algn="l" defTabSz="914400" rtl="0" eaLnBrk="1" fontAlgn="auto" latinLnBrk="0" hangingPunct="1">
                        <a:lnSpc>
                          <a:spcPct val="130000"/>
                        </a:lnSpc>
                        <a:spcBef>
                          <a:spcPts val="0"/>
                        </a:spcBef>
                        <a:spcAft>
                          <a:spcPts val="0"/>
                        </a:spcAft>
                        <a:buClrTx/>
                        <a:buSzTx/>
                        <a:buFontTx/>
                        <a:buNone/>
                        <a:tabLst/>
                        <a:defRPr/>
                      </a:pPr>
                      <a:r>
                        <a:rPr lang="ja-JP" altLang="en-US" sz="1050" b="1" dirty="0">
                          <a:solidFill>
                            <a:schemeClr val="bg1"/>
                          </a:solidFill>
                          <a:latin typeface="メイリオ" panose="020B0604030504040204" pitchFamily="50" charset="-128"/>
                          <a:ea typeface="メイリオ" panose="020B0604030504040204" pitchFamily="50" charset="-128"/>
                          <a:cs typeface="Meiryo UI" panose="020B0604030504040204" pitchFamily="50" charset="-128"/>
                        </a:rPr>
                        <a:t>２．世帯の動向</a:t>
                      </a:r>
                    </a:p>
                  </a:txBody>
                  <a:tcPr marL="9969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hMerge="1">
                  <a:txBody>
                    <a:bodyPr/>
                    <a:lstStyle/>
                    <a:p>
                      <a:endParaRPr kumimoji="1" lang="ja-JP" altLang="en-US"/>
                    </a:p>
                  </a:txBody>
                  <a:tcPr/>
                </a:tc>
                <a:tc>
                  <a:txBody>
                    <a:bodyPr/>
                    <a:lstStyle/>
                    <a:p>
                      <a:pPr algn="l">
                        <a:lnSpc>
                          <a:spcPct val="130000"/>
                        </a:lnSpc>
                      </a:pPr>
                      <a:endParaRPr kumimoji="1" lang="ja-JP" altLang="en-US" sz="1050" b="1" dirty="0">
                        <a:solidFill>
                          <a:schemeClr val="bg1"/>
                        </a:solidFill>
                        <a:latin typeface="メイリオ" panose="020B0604030504040204" pitchFamily="50" charset="-128"/>
                        <a:ea typeface="メイリオ" panose="020B0604030504040204" pitchFamily="50" charset="-128"/>
                        <a:cs typeface="Meiryo UI" panose="020B0604030504040204" pitchFamily="50" charset="-128"/>
                      </a:endParaRPr>
                    </a:p>
                  </a:txBody>
                  <a:tcPr marL="9969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0007"/>
                  </a:ext>
                </a:extLst>
              </a:tr>
              <a:tr h="239710">
                <a:tc rowSpan="5">
                  <a:txBody>
                    <a:bodyPr/>
                    <a:lstStyle/>
                    <a:p>
                      <a:pPr marL="0" marR="0" indent="0" algn="l" defTabSz="914400" rtl="0" eaLnBrk="1" fontAlgn="auto" latinLnBrk="0" hangingPunct="1">
                        <a:lnSpc>
                          <a:spcPct val="130000"/>
                        </a:lnSpc>
                        <a:spcBef>
                          <a:spcPts val="0"/>
                        </a:spcBef>
                        <a:spcAft>
                          <a:spcPts val="0"/>
                        </a:spcAft>
                        <a:buClrTx/>
                        <a:buSzTx/>
                        <a:buFontTx/>
                        <a:buNone/>
                        <a:tabLst/>
                        <a:defRPr/>
                      </a:pPr>
                      <a:endParaRPr lang="ja-JP" altLang="en-US" sz="1100" b="0" dirty="0">
                        <a:latin typeface="メイリオ" panose="020B0604030504040204" pitchFamily="50" charset="-128"/>
                        <a:ea typeface="メイリオ" panose="020B0604030504040204" pitchFamily="50" charset="-128"/>
                        <a:cs typeface="Meiryo UI" panose="020B0604030504040204" pitchFamily="50" charset="-128"/>
                      </a:endParaRPr>
                    </a:p>
                  </a:txBody>
                  <a:tcPr marL="9969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173038" marR="0" indent="-216000" algn="l" defTabSz="914400" rtl="0" eaLnBrk="1" fontAlgn="auto" latinLnBrk="0" hangingPunct="1">
                        <a:lnSpc>
                          <a:spcPct val="130000"/>
                        </a:lnSpc>
                        <a:spcBef>
                          <a:spcPts val="0"/>
                        </a:spcBef>
                        <a:spcAft>
                          <a:spcPts val="0"/>
                        </a:spcAft>
                        <a:buClrTx/>
                        <a:buSzTx/>
                        <a:buFontTx/>
                        <a:buNone/>
                        <a:tabLst/>
                        <a:defRPr/>
                      </a:pPr>
                      <a:r>
                        <a:rPr lang="ja-JP" altLang="en-US" sz="1050" b="0" dirty="0">
                          <a:latin typeface="メイリオ" panose="020B0604030504040204" pitchFamily="50" charset="-128"/>
                          <a:ea typeface="メイリオ" panose="020B0604030504040204" pitchFamily="50" charset="-128"/>
                          <a:cs typeface="Meiryo UI" panose="020B0604030504040204" pitchFamily="50" charset="-128"/>
                        </a:rPr>
                        <a:t>　・家族類型別普通世帯数</a:t>
                      </a:r>
                      <a:endParaRPr lang="en-US" altLang="ja-JP" sz="1050" b="0" dirty="0">
                        <a:latin typeface="メイリオ" panose="020B0604030504040204" pitchFamily="50" charset="-128"/>
                        <a:ea typeface="メイリオ" panose="020B0604030504040204" pitchFamily="50" charset="-128"/>
                        <a:cs typeface="Meiryo UI" panose="020B0604030504040204" pitchFamily="50" charset="-128"/>
                      </a:endParaRPr>
                    </a:p>
                  </a:txBody>
                  <a:tcPr marL="9969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30000"/>
                        </a:lnSpc>
                        <a:spcBef>
                          <a:spcPts val="0"/>
                        </a:spcBef>
                        <a:spcAft>
                          <a:spcPts val="0"/>
                        </a:spcAft>
                        <a:buClrTx/>
                        <a:buSzTx/>
                        <a:buFontTx/>
                        <a:buNone/>
                        <a:tabLst/>
                        <a:defRPr/>
                      </a:pPr>
                      <a:r>
                        <a:rPr kumimoji="1" lang="en-US" altLang="ja-JP" sz="1050" b="0" dirty="0">
                          <a:latin typeface="メイリオ" panose="020B0604030504040204" pitchFamily="50" charset="-128"/>
                          <a:ea typeface="メイリオ" panose="020B0604030504040204" pitchFamily="50" charset="-128"/>
                          <a:cs typeface="Meiryo UI" panose="020B0604030504040204" pitchFamily="50" charset="-128"/>
                        </a:rPr>
                        <a:t>P12</a:t>
                      </a:r>
                      <a:endParaRPr kumimoji="1" lang="ja-JP" altLang="en-US" sz="1050" b="0" dirty="0">
                        <a:latin typeface="メイリオ" panose="020B0604030504040204" pitchFamily="50" charset="-128"/>
                        <a:ea typeface="メイリオ" panose="020B0604030504040204" pitchFamily="50" charset="-128"/>
                        <a:cs typeface="Meiryo UI" panose="020B0604030504040204" pitchFamily="50" charset="-128"/>
                      </a:endParaRPr>
                    </a:p>
                  </a:txBody>
                  <a:tcPr marL="99692"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29617">
                <a:tc vMerge="1">
                  <a:txBody>
                    <a:bodyPr/>
                    <a:lstStyle/>
                    <a:p>
                      <a:endParaRPr kumimoji="1" lang="ja-JP" altLang="en-US"/>
                    </a:p>
                  </a:txBody>
                  <a:tcPr/>
                </a:tc>
                <a:tc>
                  <a:txBody>
                    <a:bodyPr/>
                    <a:lstStyle/>
                    <a:p>
                      <a:pPr marL="173038" marR="0" indent="-216000" algn="l" defTabSz="914400" rtl="0" eaLnBrk="1" fontAlgn="auto" latinLnBrk="0" hangingPunct="1">
                        <a:lnSpc>
                          <a:spcPct val="130000"/>
                        </a:lnSpc>
                        <a:spcBef>
                          <a:spcPts val="0"/>
                        </a:spcBef>
                        <a:spcAft>
                          <a:spcPts val="0"/>
                        </a:spcAft>
                        <a:buClrTx/>
                        <a:buSzTx/>
                        <a:buFontTx/>
                        <a:buNone/>
                        <a:tabLst/>
                        <a:defRPr/>
                      </a:pPr>
                      <a:r>
                        <a:rPr lang="ja-JP" altLang="en-US" sz="1050" b="0" spc="-150" dirty="0">
                          <a:latin typeface="メイリオ" panose="020B0604030504040204" pitchFamily="50" charset="-128"/>
                          <a:ea typeface="メイリオ" panose="020B0604030504040204" pitchFamily="50" charset="-128"/>
                          <a:cs typeface="Meiryo UI" panose="020B0604030504040204" pitchFamily="50" charset="-128"/>
                        </a:rPr>
                        <a:t>　・世帯人員構成の推移</a:t>
                      </a:r>
                      <a:endParaRPr lang="en-US" altLang="ja-JP" sz="1050" b="0" spc="-150" dirty="0">
                        <a:latin typeface="メイリオ" panose="020B0604030504040204" pitchFamily="50" charset="-128"/>
                        <a:ea typeface="メイリオ" panose="020B0604030504040204" pitchFamily="50" charset="-128"/>
                        <a:cs typeface="Meiryo UI" panose="020B0604030504040204" pitchFamily="50" charset="-128"/>
                      </a:endParaRPr>
                    </a:p>
                  </a:txBody>
                  <a:tcPr marL="9969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30000"/>
                        </a:lnSpc>
                      </a:pPr>
                      <a:r>
                        <a:rPr kumimoji="1" lang="en-US" altLang="ja-JP" sz="1050" b="0" dirty="0">
                          <a:latin typeface="メイリオ" panose="020B0604030504040204" pitchFamily="50" charset="-128"/>
                          <a:ea typeface="メイリオ" panose="020B0604030504040204" pitchFamily="50" charset="-128"/>
                          <a:cs typeface="Meiryo UI" panose="020B0604030504040204" pitchFamily="50" charset="-128"/>
                        </a:rPr>
                        <a:t>P13</a:t>
                      </a:r>
                      <a:endParaRPr kumimoji="1" lang="ja-JP" altLang="en-US" sz="1050" b="0" dirty="0">
                        <a:latin typeface="メイリオ" panose="020B0604030504040204" pitchFamily="50" charset="-128"/>
                        <a:ea typeface="メイリオ" panose="020B0604030504040204" pitchFamily="50" charset="-128"/>
                        <a:cs typeface="Meiryo UI" panose="020B0604030504040204" pitchFamily="50" charset="-128"/>
                      </a:endParaRPr>
                    </a:p>
                  </a:txBody>
                  <a:tcPr marL="99692"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29617">
                <a:tc vMerge="1">
                  <a:txBody>
                    <a:bodyPr/>
                    <a:lstStyle/>
                    <a:p>
                      <a:endParaRPr kumimoji="1" lang="ja-JP" altLang="en-US"/>
                    </a:p>
                  </a:txBody>
                  <a:tcPr/>
                </a:tc>
                <a:tc>
                  <a:txBody>
                    <a:bodyPr/>
                    <a:lstStyle/>
                    <a:p>
                      <a:pPr marL="173038" marR="0" indent="-216000" algn="l" defTabSz="914400" rtl="0" eaLnBrk="1" fontAlgn="auto" latinLnBrk="0" hangingPunct="1">
                        <a:lnSpc>
                          <a:spcPct val="130000"/>
                        </a:lnSpc>
                        <a:spcBef>
                          <a:spcPts val="0"/>
                        </a:spcBef>
                        <a:spcAft>
                          <a:spcPts val="0"/>
                        </a:spcAft>
                        <a:buClrTx/>
                        <a:buSzTx/>
                        <a:buFontTx/>
                        <a:buNone/>
                        <a:tabLst/>
                        <a:defRPr/>
                      </a:pPr>
                      <a:r>
                        <a:rPr lang="ja-JP" altLang="en-US" sz="1050" b="0" dirty="0">
                          <a:latin typeface="メイリオ" panose="020B0604030504040204" pitchFamily="50" charset="-128"/>
                          <a:ea typeface="メイリオ" panose="020B0604030504040204" pitchFamily="50" charset="-128"/>
                          <a:cs typeface="Meiryo UI" panose="020B0604030504040204" pitchFamily="50" charset="-128"/>
                        </a:rPr>
                        <a:t>　・</a:t>
                      </a:r>
                      <a:r>
                        <a:rPr lang="ja-JP" altLang="en-US" sz="1050" b="0" spc="-150" dirty="0">
                          <a:latin typeface="メイリオ" panose="020B0604030504040204" pitchFamily="50" charset="-128"/>
                          <a:ea typeface="メイリオ" panose="020B0604030504040204" pitchFamily="50" charset="-128"/>
                          <a:cs typeface="Meiryo UI" panose="020B0604030504040204" pitchFamily="50" charset="-128"/>
                        </a:rPr>
                        <a:t>家族類型別普通世帯数の推計</a:t>
                      </a:r>
                      <a:endParaRPr lang="en-US" altLang="ja-JP" sz="1050" b="0" spc="-150" dirty="0">
                        <a:latin typeface="メイリオ" panose="020B0604030504040204" pitchFamily="50" charset="-128"/>
                        <a:ea typeface="メイリオ" panose="020B0604030504040204" pitchFamily="50" charset="-128"/>
                        <a:cs typeface="Meiryo UI" panose="020B0604030504040204" pitchFamily="50" charset="-128"/>
                      </a:endParaRPr>
                    </a:p>
                  </a:txBody>
                  <a:tcPr marL="9969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30000"/>
                        </a:lnSpc>
                      </a:pPr>
                      <a:r>
                        <a:rPr kumimoji="1" lang="en-US" altLang="ja-JP" sz="1050" b="0" dirty="0">
                          <a:latin typeface="メイリオ" panose="020B0604030504040204" pitchFamily="50" charset="-128"/>
                          <a:ea typeface="メイリオ" panose="020B0604030504040204" pitchFamily="50" charset="-128"/>
                          <a:cs typeface="Meiryo UI" panose="020B0604030504040204" pitchFamily="50" charset="-128"/>
                        </a:rPr>
                        <a:t>P14</a:t>
                      </a:r>
                      <a:endParaRPr kumimoji="1" lang="ja-JP" altLang="en-US" sz="1050" b="0" dirty="0">
                        <a:latin typeface="メイリオ" panose="020B0604030504040204" pitchFamily="50" charset="-128"/>
                        <a:ea typeface="メイリオ" panose="020B0604030504040204" pitchFamily="50" charset="-128"/>
                        <a:cs typeface="Meiryo UI" panose="020B0604030504040204" pitchFamily="50" charset="-128"/>
                      </a:endParaRPr>
                    </a:p>
                  </a:txBody>
                  <a:tcPr marL="99692"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29617">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600" b="0" dirty="0">
                        <a:solidFill>
                          <a:srgbClr val="000000"/>
                        </a:solidFill>
                        <a:latin typeface="HGSｺﾞｼｯｸM" panose="020B0600000000000000" pitchFamily="50" charset="-128"/>
                        <a:ea typeface="HGSｺﾞｼｯｸM" panose="020B0600000000000000" pitchFamily="50" charset="-128"/>
                      </a:endParaRPr>
                    </a:p>
                  </a:txBody>
                  <a:tcPr marL="99692"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30000"/>
                        </a:lnSpc>
                        <a:spcBef>
                          <a:spcPts val="0"/>
                        </a:spcBef>
                        <a:spcAft>
                          <a:spcPts val="0"/>
                        </a:spcAft>
                        <a:buClrTx/>
                        <a:buSzTx/>
                        <a:buFontTx/>
                        <a:buNone/>
                        <a:tabLst/>
                        <a:defRPr/>
                      </a:pPr>
                      <a:r>
                        <a:rPr lang="ja-JP" altLang="en-US" sz="1050" b="0" dirty="0">
                          <a:latin typeface="メイリオ" panose="020B0604030504040204" pitchFamily="50" charset="-128"/>
                          <a:ea typeface="メイリオ" panose="020B0604030504040204" pitchFamily="50" charset="-128"/>
                          <a:cs typeface="Meiryo UI" panose="020B0604030504040204" pitchFamily="50" charset="-128"/>
                        </a:rPr>
                        <a:t>　・世帯と住宅の関係</a:t>
                      </a:r>
                      <a:endParaRPr lang="en-US" altLang="ja-JP" sz="1050" b="0" dirty="0">
                        <a:latin typeface="メイリオ" panose="020B0604030504040204" pitchFamily="50" charset="-128"/>
                        <a:ea typeface="メイリオ" panose="020B0604030504040204" pitchFamily="50" charset="-128"/>
                        <a:cs typeface="Meiryo UI" panose="020B0604030504040204" pitchFamily="50" charset="-128"/>
                      </a:endParaRPr>
                    </a:p>
                  </a:txBody>
                  <a:tcPr marL="9969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30000"/>
                        </a:lnSpc>
                      </a:pPr>
                      <a:r>
                        <a:rPr kumimoji="1" lang="en-US" altLang="ja-JP" sz="1050" b="0" dirty="0">
                          <a:latin typeface="メイリオ" panose="020B0604030504040204" pitchFamily="50" charset="-128"/>
                          <a:ea typeface="メイリオ" panose="020B0604030504040204" pitchFamily="50" charset="-128"/>
                          <a:cs typeface="Meiryo UI" panose="020B0604030504040204" pitchFamily="50" charset="-128"/>
                        </a:rPr>
                        <a:t>P15</a:t>
                      </a:r>
                      <a:endParaRPr kumimoji="1" lang="ja-JP" altLang="en-US" sz="1050" b="0" dirty="0">
                        <a:latin typeface="メイリオ" panose="020B0604030504040204" pitchFamily="50" charset="-128"/>
                        <a:ea typeface="メイリオ" panose="020B0604030504040204" pitchFamily="50" charset="-128"/>
                        <a:cs typeface="Meiryo UI" panose="020B0604030504040204" pitchFamily="50" charset="-128"/>
                      </a:endParaRPr>
                    </a:p>
                  </a:txBody>
                  <a:tcPr marL="99692"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229617">
                <a:tc vMerge="1">
                  <a:txBody>
                    <a:bodyPr/>
                    <a:lstStyle/>
                    <a:p>
                      <a:pPr marL="0" marR="0" indent="0" algn="l" defTabSz="914400" rtl="0" eaLnBrk="1" fontAlgn="auto" latinLnBrk="0" hangingPunct="1">
                        <a:lnSpc>
                          <a:spcPct val="130000"/>
                        </a:lnSpc>
                        <a:spcBef>
                          <a:spcPts val="0"/>
                        </a:spcBef>
                        <a:spcAft>
                          <a:spcPts val="0"/>
                        </a:spcAft>
                        <a:buClrTx/>
                        <a:buSzTx/>
                        <a:buFontTx/>
                        <a:buNone/>
                        <a:tabLst/>
                        <a:defRPr/>
                      </a:pPr>
                      <a:endParaRPr lang="ja-JP" altLang="en-US" sz="1600" b="0" dirty="0">
                        <a:latin typeface="Meiryo UI" panose="020B0604030504040204" pitchFamily="50" charset="-128"/>
                        <a:ea typeface="Meiryo UI" panose="020B0604030504040204" pitchFamily="50" charset="-128"/>
                        <a:cs typeface="Meiryo UI" panose="020B0604030504040204" pitchFamily="50" charset="-128"/>
                      </a:endParaRPr>
                    </a:p>
                  </a:txBody>
                  <a:tcPr marL="9969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marL="0" marR="0" indent="0" algn="l" defTabSz="914400" rtl="0" eaLnBrk="1" fontAlgn="auto" latinLnBrk="0" hangingPunct="1">
                        <a:lnSpc>
                          <a:spcPct val="130000"/>
                        </a:lnSpc>
                        <a:spcBef>
                          <a:spcPts val="0"/>
                        </a:spcBef>
                        <a:spcAft>
                          <a:spcPts val="0"/>
                        </a:spcAft>
                        <a:buClrTx/>
                        <a:buSzTx/>
                        <a:buFontTx/>
                        <a:buNone/>
                        <a:tabLst/>
                        <a:defRPr/>
                      </a:pPr>
                      <a:r>
                        <a:rPr lang="ja-JP" altLang="en-US" sz="1050" b="0" dirty="0">
                          <a:latin typeface="メイリオ" panose="020B0604030504040204" pitchFamily="50" charset="-128"/>
                          <a:ea typeface="メイリオ" panose="020B0604030504040204" pitchFamily="50" charset="-128"/>
                          <a:cs typeface="Meiryo UI" panose="020B0604030504040204" pitchFamily="50" charset="-128"/>
                        </a:rPr>
                        <a:t>　・</a:t>
                      </a:r>
                      <a:r>
                        <a:rPr lang="ja-JP" altLang="en-US" sz="1050" b="0" spc="-150" dirty="0">
                          <a:latin typeface="メイリオ" panose="020B0604030504040204" pitchFamily="50" charset="-128"/>
                          <a:ea typeface="メイリオ" panose="020B0604030504040204" pitchFamily="50" charset="-128"/>
                          <a:cs typeface="Meiryo UI" panose="020B0604030504040204" pitchFamily="50" charset="-128"/>
                        </a:rPr>
                        <a:t>年齢、住宅の所有の関係別  単身世帯の割合</a:t>
                      </a:r>
                      <a:endParaRPr lang="en-US" altLang="ja-JP" sz="1050" b="0" spc="-150" dirty="0">
                        <a:latin typeface="メイリオ" panose="020B0604030504040204" pitchFamily="50" charset="-128"/>
                        <a:ea typeface="メイリオ" panose="020B0604030504040204" pitchFamily="50" charset="-128"/>
                        <a:cs typeface="Meiryo UI" panose="020B0604030504040204" pitchFamily="50" charset="-128"/>
                      </a:endParaRPr>
                    </a:p>
                  </a:txBody>
                  <a:tcPr marL="9969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30000"/>
                        </a:lnSpc>
                      </a:pPr>
                      <a:r>
                        <a:rPr kumimoji="1" lang="en-US" altLang="ja-JP" sz="1050" b="0" dirty="0">
                          <a:latin typeface="メイリオ" panose="020B0604030504040204" pitchFamily="50" charset="-128"/>
                          <a:ea typeface="メイリオ" panose="020B0604030504040204" pitchFamily="50" charset="-128"/>
                          <a:cs typeface="Meiryo UI" panose="020B0604030504040204" pitchFamily="50" charset="-128"/>
                        </a:rPr>
                        <a:t>P16</a:t>
                      </a:r>
                      <a:endParaRPr kumimoji="1" lang="ja-JP" altLang="en-US" sz="1050" b="0" dirty="0">
                        <a:latin typeface="メイリオ" panose="020B0604030504040204" pitchFamily="50" charset="-128"/>
                        <a:ea typeface="メイリオ" panose="020B0604030504040204" pitchFamily="50" charset="-128"/>
                        <a:cs typeface="Meiryo UI" panose="020B0604030504040204" pitchFamily="50" charset="-128"/>
                      </a:endParaRPr>
                    </a:p>
                  </a:txBody>
                  <a:tcPr marL="99692"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69652">
                <a:tc gridSpan="2">
                  <a:txBody>
                    <a:bodyPr/>
                    <a:lstStyle/>
                    <a:p>
                      <a:pPr marL="0" marR="0" indent="0" algn="l" defTabSz="914400" rtl="0" eaLnBrk="1" fontAlgn="auto" latinLnBrk="0" hangingPunct="1">
                        <a:lnSpc>
                          <a:spcPct val="130000"/>
                        </a:lnSpc>
                        <a:spcBef>
                          <a:spcPts val="0"/>
                        </a:spcBef>
                        <a:spcAft>
                          <a:spcPts val="0"/>
                        </a:spcAft>
                        <a:buClrTx/>
                        <a:buSzTx/>
                        <a:buFontTx/>
                        <a:buNone/>
                        <a:tabLst/>
                        <a:defRPr/>
                      </a:pPr>
                      <a:r>
                        <a:rPr lang="en-US" altLang="ja-JP" sz="1050" b="1" dirty="0">
                          <a:solidFill>
                            <a:schemeClr val="bg1"/>
                          </a:solidFill>
                          <a:latin typeface="メイリオ" panose="020B0604030504040204" pitchFamily="50" charset="-128"/>
                          <a:ea typeface="メイリオ" panose="020B0604030504040204" pitchFamily="50" charset="-128"/>
                          <a:cs typeface="Meiryo UI" panose="020B0604030504040204" pitchFamily="50" charset="-128"/>
                        </a:rPr>
                        <a:t>3</a:t>
                      </a:r>
                      <a:r>
                        <a:rPr lang="ja-JP" altLang="en-US" sz="1050" b="1" dirty="0" err="1">
                          <a:solidFill>
                            <a:schemeClr val="bg1"/>
                          </a:solidFill>
                          <a:latin typeface="メイリオ" panose="020B0604030504040204" pitchFamily="50" charset="-128"/>
                          <a:ea typeface="メイリオ" panose="020B0604030504040204" pitchFamily="50" charset="-128"/>
                          <a:cs typeface="Meiryo UI" panose="020B0604030504040204" pitchFamily="50" charset="-128"/>
                        </a:rPr>
                        <a:t>．</a:t>
                      </a:r>
                      <a:r>
                        <a:rPr lang="ja-JP" altLang="en-US" sz="1050" b="1" dirty="0">
                          <a:solidFill>
                            <a:schemeClr val="bg1"/>
                          </a:solidFill>
                          <a:latin typeface="メイリオ" panose="020B0604030504040204" pitchFamily="50" charset="-128"/>
                          <a:ea typeface="メイリオ" panose="020B0604030504040204" pitchFamily="50" charset="-128"/>
                          <a:cs typeface="Meiryo UI" panose="020B0604030504040204" pitchFamily="50" charset="-128"/>
                        </a:rPr>
                        <a:t>住宅ストックの状況</a:t>
                      </a:r>
                    </a:p>
                  </a:txBody>
                  <a:tcPr marL="9969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hMerge="1">
                  <a:txBody>
                    <a:bodyPr/>
                    <a:lstStyle/>
                    <a:p>
                      <a:pPr marL="0" marR="0" indent="0" algn="l" defTabSz="914400" rtl="0" eaLnBrk="1" fontAlgn="auto" latinLnBrk="0" hangingPunct="1">
                        <a:lnSpc>
                          <a:spcPct val="130000"/>
                        </a:lnSpc>
                        <a:spcBef>
                          <a:spcPts val="0"/>
                        </a:spcBef>
                        <a:spcAft>
                          <a:spcPts val="0"/>
                        </a:spcAft>
                        <a:buClrTx/>
                        <a:buSzTx/>
                        <a:buFontTx/>
                        <a:buNone/>
                        <a:tabLst/>
                        <a:defRPr/>
                      </a:pPr>
                      <a:endParaRPr lang="en-US" altLang="ja-JP" sz="1400" b="0" spc="-150" dirty="0">
                        <a:latin typeface="Meiryo UI" panose="020B0604030504040204" pitchFamily="50" charset="-128"/>
                        <a:ea typeface="Meiryo UI" panose="020B0604030504040204" pitchFamily="50" charset="-128"/>
                        <a:cs typeface="Meiryo UI" panose="020B0604030504040204" pitchFamily="50" charset="-128"/>
                      </a:endParaRPr>
                    </a:p>
                  </a:txBody>
                  <a:tcPr marL="9969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indent="0" algn="l" defTabSz="914400" rtl="0" eaLnBrk="1" fontAlgn="auto" latinLnBrk="0" hangingPunct="1">
                        <a:lnSpc>
                          <a:spcPct val="130000"/>
                        </a:lnSpc>
                        <a:spcBef>
                          <a:spcPts val="0"/>
                        </a:spcBef>
                        <a:spcAft>
                          <a:spcPts val="0"/>
                        </a:spcAft>
                        <a:buClrTx/>
                        <a:buSzTx/>
                        <a:buFontTx/>
                        <a:buNone/>
                        <a:tabLst/>
                        <a:defRPr/>
                      </a:pPr>
                      <a:endParaRPr kumimoji="1" lang="ja-JP" altLang="en-US" sz="1050" b="1" dirty="0">
                        <a:solidFill>
                          <a:schemeClr val="bg1"/>
                        </a:solidFill>
                        <a:latin typeface="メイリオ" panose="020B0604030504040204" pitchFamily="50" charset="-128"/>
                        <a:ea typeface="メイリオ" panose="020B0604030504040204" pitchFamily="50" charset="-128"/>
                        <a:cs typeface="Meiryo UI" panose="020B0604030504040204" pitchFamily="50" charset="-128"/>
                      </a:endParaRPr>
                    </a:p>
                  </a:txBody>
                  <a:tcPr marL="9969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0015"/>
                  </a:ext>
                </a:extLst>
              </a:tr>
              <a:tr h="239710">
                <a:tc>
                  <a:txBody>
                    <a:bodyPr/>
                    <a:lstStyle/>
                    <a:p>
                      <a:pPr marL="0" marR="0" indent="0" algn="l" defTabSz="914400" rtl="0" eaLnBrk="1" fontAlgn="auto" latinLnBrk="0" hangingPunct="1">
                        <a:lnSpc>
                          <a:spcPct val="130000"/>
                        </a:lnSpc>
                        <a:spcBef>
                          <a:spcPts val="0"/>
                        </a:spcBef>
                        <a:spcAft>
                          <a:spcPts val="0"/>
                        </a:spcAft>
                        <a:buClrTx/>
                        <a:buSzTx/>
                        <a:buFontTx/>
                        <a:buNone/>
                        <a:tabLst/>
                        <a:defRPr/>
                      </a:pPr>
                      <a:endParaRPr lang="ja-JP" altLang="en-US" sz="1100" b="0" dirty="0">
                        <a:latin typeface="メイリオ" panose="020B0604030504040204" pitchFamily="50" charset="-128"/>
                        <a:ea typeface="メイリオ" panose="020B0604030504040204" pitchFamily="50" charset="-128"/>
                        <a:cs typeface="Meiryo UI" panose="020B0604030504040204" pitchFamily="50" charset="-128"/>
                      </a:endParaRPr>
                    </a:p>
                  </a:txBody>
                  <a:tcPr marL="9969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b="0" dirty="0">
                          <a:latin typeface="メイリオ" panose="020B0604030504040204" pitchFamily="50" charset="-128"/>
                          <a:ea typeface="メイリオ" panose="020B0604030504040204" pitchFamily="50" charset="-128"/>
                          <a:cs typeface="Meiryo UI" panose="020B0604030504040204" pitchFamily="50" charset="-128"/>
                        </a:rPr>
                        <a:t>　・住宅数、世帯数、空家数の推移</a:t>
                      </a:r>
                    </a:p>
                  </a:txBody>
                  <a:tcPr marL="9969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50" b="0" dirty="0">
                          <a:latin typeface="メイリオ" panose="020B0604030504040204" pitchFamily="50" charset="-128"/>
                          <a:ea typeface="メイリオ" panose="020B0604030504040204" pitchFamily="50" charset="-128"/>
                          <a:cs typeface="Meiryo UI" panose="020B0604030504040204" pitchFamily="50" charset="-128"/>
                        </a:rPr>
                        <a:t>P18</a:t>
                      </a:r>
                      <a:endParaRPr kumimoji="1" lang="ja-JP" altLang="en-US" sz="1050" b="0" dirty="0">
                        <a:latin typeface="メイリオ" panose="020B0604030504040204" pitchFamily="50" charset="-128"/>
                        <a:ea typeface="メイリオ" panose="020B0604030504040204" pitchFamily="50" charset="-128"/>
                        <a:cs typeface="Meiryo UI" panose="020B0604030504040204" pitchFamily="50" charset="-128"/>
                      </a:endParaRPr>
                    </a:p>
                  </a:txBody>
                  <a:tcPr marL="9969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239710">
                <a:tc>
                  <a:txBody>
                    <a:bodyPr/>
                    <a:lstStyle/>
                    <a:p>
                      <a:pPr marL="0" marR="0" indent="0" algn="l" defTabSz="914400" rtl="0" eaLnBrk="1" fontAlgn="auto" latinLnBrk="0" hangingPunct="1">
                        <a:lnSpc>
                          <a:spcPct val="130000"/>
                        </a:lnSpc>
                        <a:spcBef>
                          <a:spcPts val="0"/>
                        </a:spcBef>
                        <a:spcAft>
                          <a:spcPts val="0"/>
                        </a:spcAft>
                        <a:buClrTx/>
                        <a:buSzTx/>
                        <a:buFontTx/>
                        <a:buNone/>
                        <a:tabLst/>
                        <a:defRPr/>
                      </a:pPr>
                      <a:endParaRPr lang="ja-JP" altLang="en-US" sz="1100" b="0" dirty="0">
                        <a:latin typeface="メイリオ" panose="020B0604030504040204" pitchFamily="50" charset="-128"/>
                        <a:ea typeface="メイリオ" panose="020B0604030504040204" pitchFamily="50" charset="-128"/>
                        <a:cs typeface="Meiryo UI" panose="020B0604030504040204" pitchFamily="50" charset="-128"/>
                      </a:endParaRPr>
                    </a:p>
                  </a:txBody>
                  <a:tcPr marL="9969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b="0" dirty="0">
                          <a:latin typeface="メイリオ" panose="020B0604030504040204" pitchFamily="50" charset="-128"/>
                          <a:ea typeface="メイリオ" panose="020B0604030504040204" pitchFamily="50" charset="-128"/>
                          <a:cs typeface="Meiryo UI" panose="020B0604030504040204" pitchFamily="50" charset="-128"/>
                        </a:rPr>
                        <a:t>　・住宅着工戸数の推移</a:t>
                      </a:r>
                    </a:p>
                  </a:txBody>
                  <a:tcPr marL="9969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r>
                        <a:rPr kumimoji="1" lang="en-US" altLang="ja-JP" sz="1050" b="0" dirty="0">
                          <a:latin typeface="メイリオ" panose="020B0604030504040204" pitchFamily="50" charset="-128"/>
                          <a:ea typeface="メイリオ" panose="020B0604030504040204" pitchFamily="50" charset="-128"/>
                          <a:cs typeface="Meiryo UI" panose="020B0604030504040204" pitchFamily="50" charset="-128"/>
                        </a:rPr>
                        <a:t>P19</a:t>
                      </a:r>
                      <a:endParaRPr kumimoji="1" lang="ja-JP" altLang="en-US" sz="1050" b="0" dirty="0">
                        <a:latin typeface="メイリオ" panose="020B0604030504040204" pitchFamily="50" charset="-128"/>
                        <a:ea typeface="メイリオ" panose="020B0604030504040204" pitchFamily="50" charset="-128"/>
                        <a:cs typeface="Meiryo UI" panose="020B0604030504040204" pitchFamily="50" charset="-128"/>
                      </a:endParaRPr>
                    </a:p>
                  </a:txBody>
                  <a:tcPr marL="9969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7"/>
                  </a:ext>
                </a:extLst>
              </a:tr>
              <a:tr h="239710">
                <a:tc>
                  <a:txBody>
                    <a:bodyPr/>
                    <a:lstStyle/>
                    <a:p>
                      <a:pPr marL="0" marR="0" indent="0" algn="l" defTabSz="914400" rtl="0" eaLnBrk="1" fontAlgn="auto" latinLnBrk="0" hangingPunct="1">
                        <a:lnSpc>
                          <a:spcPct val="130000"/>
                        </a:lnSpc>
                        <a:spcBef>
                          <a:spcPts val="0"/>
                        </a:spcBef>
                        <a:spcAft>
                          <a:spcPts val="0"/>
                        </a:spcAft>
                        <a:buClrTx/>
                        <a:buSzTx/>
                        <a:buFontTx/>
                        <a:buNone/>
                        <a:tabLst/>
                        <a:defRPr/>
                      </a:pPr>
                      <a:endParaRPr lang="ja-JP" altLang="en-US" sz="1100" b="0" dirty="0">
                        <a:latin typeface="メイリオ" panose="020B0604030504040204" pitchFamily="50" charset="-128"/>
                        <a:ea typeface="メイリオ" panose="020B0604030504040204" pitchFamily="50" charset="-128"/>
                        <a:cs typeface="Meiryo UI" panose="020B0604030504040204" pitchFamily="50" charset="-128"/>
                      </a:endParaRPr>
                    </a:p>
                  </a:txBody>
                  <a:tcPr marL="9969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b="0" dirty="0">
                          <a:latin typeface="メイリオ" panose="020B0604030504040204" pitchFamily="50" charset="-128"/>
                          <a:ea typeface="メイリオ" panose="020B0604030504040204" pitchFamily="50" charset="-128"/>
                          <a:cs typeface="Meiryo UI" panose="020B0604030504040204" pitchFamily="50" charset="-128"/>
                        </a:rPr>
                        <a:t>　・所有関係別の住宅数の割合</a:t>
                      </a:r>
                      <a:endParaRPr lang="en-US" altLang="ja-JP" sz="1050" b="0" dirty="0">
                        <a:latin typeface="メイリオ" panose="020B0604030504040204" pitchFamily="50" charset="-128"/>
                        <a:ea typeface="メイリオ" panose="020B0604030504040204" pitchFamily="50" charset="-128"/>
                        <a:cs typeface="Meiryo UI" panose="020B0604030504040204" pitchFamily="50" charset="-128"/>
                      </a:endParaRPr>
                    </a:p>
                  </a:txBody>
                  <a:tcPr marL="9969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r>
                        <a:rPr kumimoji="1" lang="en-US" altLang="ja-JP" sz="1050" b="0" dirty="0">
                          <a:latin typeface="メイリオ" panose="020B0604030504040204" pitchFamily="50" charset="-128"/>
                          <a:ea typeface="メイリオ" panose="020B0604030504040204" pitchFamily="50" charset="-128"/>
                          <a:cs typeface="Meiryo UI" panose="020B0604030504040204" pitchFamily="50" charset="-128"/>
                        </a:rPr>
                        <a:t>P20</a:t>
                      </a:r>
                      <a:endParaRPr kumimoji="1" lang="ja-JP" altLang="en-US" sz="1050" b="0" dirty="0">
                        <a:latin typeface="メイリオ" panose="020B0604030504040204" pitchFamily="50" charset="-128"/>
                        <a:ea typeface="メイリオ" panose="020B0604030504040204" pitchFamily="50" charset="-128"/>
                        <a:cs typeface="Meiryo UI" panose="020B0604030504040204" pitchFamily="50" charset="-128"/>
                      </a:endParaRPr>
                    </a:p>
                  </a:txBody>
                  <a:tcPr marL="9969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r h="239710">
                <a:tc gridSpan="2">
                  <a:txBody>
                    <a:bodyPr/>
                    <a:lstStyle/>
                    <a:p>
                      <a:pPr marL="0" marR="0" indent="0" algn="l" defTabSz="914400" rtl="0" eaLnBrk="1" fontAlgn="auto" latinLnBrk="0" hangingPunct="1">
                        <a:lnSpc>
                          <a:spcPct val="130000"/>
                        </a:lnSpc>
                        <a:spcBef>
                          <a:spcPts val="0"/>
                        </a:spcBef>
                        <a:spcAft>
                          <a:spcPts val="0"/>
                        </a:spcAft>
                        <a:buClrTx/>
                        <a:buSzTx/>
                        <a:buFontTx/>
                        <a:buNone/>
                        <a:tabLst/>
                        <a:defRPr/>
                      </a:pPr>
                      <a:r>
                        <a:rPr lang="ja-JP" altLang="en-US" sz="1050" b="1" dirty="0">
                          <a:solidFill>
                            <a:schemeClr val="bg1"/>
                          </a:solidFill>
                          <a:latin typeface="メイリオ" panose="020B0604030504040204" pitchFamily="50" charset="-128"/>
                          <a:ea typeface="メイリオ" panose="020B0604030504040204" pitchFamily="50" charset="-128"/>
                          <a:cs typeface="Meiryo UI" panose="020B0604030504040204" pitchFamily="50" charset="-128"/>
                        </a:rPr>
                        <a:t>４．今後起こりうる社会の潮流</a:t>
                      </a:r>
                      <a:r>
                        <a:rPr lang="en-US" altLang="ja-JP" sz="1050" b="1" dirty="0">
                          <a:solidFill>
                            <a:schemeClr val="bg1"/>
                          </a:solidFill>
                          <a:latin typeface="メイリオ" panose="020B0604030504040204" pitchFamily="50" charset="-128"/>
                          <a:ea typeface="メイリオ" panose="020B0604030504040204" pitchFamily="50" charset="-128"/>
                          <a:cs typeface="Meiryo UI" panose="020B0604030504040204" pitchFamily="50" charset="-128"/>
                        </a:rPr>
                        <a:t>『</a:t>
                      </a:r>
                      <a:r>
                        <a:rPr lang="ja-JP" altLang="en-US" sz="1050" b="1" dirty="0">
                          <a:solidFill>
                            <a:schemeClr val="bg1"/>
                          </a:solidFill>
                          <a:latin typeface="メイリオ" panose="020B0604030504040204" pitchFamily="50" charset="-128"/>
                          <a:ea typeface="メイリオ" panose="020B0604030504040204" pitchFamily="50" charset="-128"/>
                          <a:cs typeface="Meiryo UI" panose="020B0604030504040204" pitchFamily="50" charset="-128"/>
                        </a:rPr>
                        <a:t>国土交通白書 </a:t>
                      </a:r>
                      <a:r>
                        <a:rPr lang="en-US" altLang="ja-JP" sz="1050" b="1" dirty="0">
                          <a:solidFill>
                            <a:schemeClr val="bg1"/>
                          </a:solidFill>
                          <a:latin typeface="メイリオ" panose="020B0604030504040204" pitchFamily="50" charset="-128"/>
                          <a:ea typeface="メイリオ" panose="020B0604030504040204" pitchFamily="50" charset="-128"/>
                          <a:cs typeface="Meiryo UI" panose="020B0604030504040204" pitchFamily="50" charset="-128"/>
                        </a:rPr>
                        <a:t>2023』</a:t>
                      </a:r>
                      <a:endParaRPr lang="ja-JP" altLang="en-US" sz="1050" b="1" dirty="0">
                        <a:solidFill>
                          <a:schemeClr val="bg1"/>
                        </a:solidFill>
                        <a:latin typeface="メイリオ" panose="020B0604030504040204" pitchFamily="50" charset="-128"/>
                        <a:ea typeface="メイリオ" panose="020B0604030504040204" pitchFamily="50" charset="-128"/>
                        <a:cs typeface="Meiryo UI" panose="020B0604030504040204" pitchFamily="50" charset="-128"/>
                      </a:endParaRPr>
                    </a:p>
                  </a:txBody>
                  <a:tcPr marL="9969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hMerge="1">
                  <a:txBody>
                    <a:bodyPr/>
                    <a:lstStyle/>
                    <a:p>
                      <a:pPr marL="0" marR="0" indent="0" algn="l" defTabSz="914400" rtl="0" eaLnBrk="1" fontAlgn="auto" latinLnBrk="0" hangingPunct="1">
                        <a:lnSpc>
                          <a:spcPct val="130000"/>
                        </a:lnSpc>
                        <a:spcBef>
                          <a:spcPts val="0"/>
                        </a:spcBef>
                        <a:spcAft>
                          <a:spcPts val="0"/>
                        </a:spcAft>
                        <a:buClrTx/>
                        <a:buSzTx/>
                        <a:buFontTx/>
                        <a:buNone/>
                        <a:tabLst/>
                        <a:defRPr/>
                      </a:pPr>
                      <a:endParaRPr lang="en-US" altLang="ja-JP" sz="1400" b="0" spc="-150" dirty="0">
                        <a:latin typeface="Meiryo UI" panose="020B0604030504040204" pitchFamily="50" charset="-128"/>
                        <a:ea typeface="Meiryo UI" panose="020B0604030504040204" pitchFamily="50" charset="-128"/>
                        <a:cs typeface="Meiryo UI" panose="020B0604030504040204" pitchFamily="50" charset="-128"/>
                      </a:endParaRPr>
                    </a:p>
                  </a:txBody>
                  <a:tcPr marL="9969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30000"/>
                        </a:lnSpc>
                        <a:spcBef>
                          <a:spcPts val="0"/>
                        </a:spcBef>
                        <a:spcAft>
                          <a:spcPts val="0"/>
                        </a:spcAft>
                        <a:buClrTx/>
                        <a:buSzTx/>
                        <a:buFontTx/>
                        <a:buNone/>
                        <a:tabLst/>
                        <a:defRPr/>
                      </a:pPr>
                      <a:endParaRPr kumimoji="1" lang="ja-JP" altLang="en-US" sz="1050" b="1" dirty="0">
                        <a:solidFill>
                          <a:schemeClr val="bg1"/>
                        </a:solidFill>
                        <a:latin typeface="メイリオ" panose="020B0604030504040204" pitchFamily="50" charset="-128"/>
                        <a:ea typeface="メイリオ" panose="020B0604030504040204" pitchFamily="50" charset="-128"/>
                        <a:cs typeface="Meiryo UI" panose="020B0604030504040204" pitchFamily="50" charset="-128"/>
                      </a:endParaRPr>
                    </a:p>
                  </a:txBody>
                  <a:tcPr marL="9969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2388443806"/>
                  </a:ext>
                </a:extLst>
              </a:tr>
              <a:tr h="239710">
                <a:tc>
                  <a:txBody>
                    <a:bodyPr/>
                    <a:lstStyle/>
                    <a:p>
                      <a:endParaRPr lang="ja-JP" altLang="en-US" sz="1600"/>
                    </a:p>
                  </a:txBody>
                  <a:tcPr marL="9969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b="0" dirty="0">
                          <a:latin typeface="メイリオ" panose="020B0604030504040204" pitchFamily="50" charset="-128"/>
                          <a:ea typeface="メイリオ" panose="020B0604030504040204" pitchFamily="50" charset="-128"/>
                          <a:cs typeface="Meiryo UI" panose="020B0604030504040204" pitchFamily="50" charset="-128"/>
                        </a:rPr>
                        <a:t>　・人口減少の加速化と生活サービス提供機能の低下･喪失のおそれ</a:t>
                      </a:r>
                    </a:p>
                  </a:txBody>
                  <a:tcPr marL="9969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50" b="0" dirty="0">
                          <a:latin typeface="メイリオ" panose="020B0604030504040204" pitchFamily="50" charset="-128"/>
                          <a:ea typeface="メイリオ" panose="020B0604030504040204" pitchFamily="50" charset="-128"/>
                          <a:cs typeface="Meiryo UI" panose="020B0604030504040204" pitchFamily="50" charset="-128"/>
                        </a:rPr>
                        <a:t>P22</a:t>
                      </a:r>
                      <a:endParaRPr kumimoji="1" lang="ja-JP" altLang="en-US" sz="1050" b="0" dirty="0">
                        <a:latin typeface="メイリオ" panose="020B0604030504040204" pitchFamily="50" charset="-128"/>
                        <a:ea typeface="メイリオ" panose="020B0604030504040204" pitchFamily="50" charset="-128"/>
                        <a:cs typeface="Meiryo UI" panose="020B0604030504040204" pitchFamily="50" charset="-128"/>
                      </a:endParaRPr>
                    </a:p>
                  </a:txBody>
                  <a:tcPr marL="9969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44535954"/>
                  </a:ext>
                </a:extLst>
              </a:tr>
              <a:tr h="239710">
                <a:tc>
                  <a:txBody>
                    <a:bodyPr/>
                    <a:lstStyle/>
                    <a:p>
                      <a:endParaRPr lang="ja-JP" altLang="en-US" sz="1600"/>
                    </a:p>
                  </a:txBody>
                  <a:tcPr marL="9969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b="0" dirty="0">
                          <a:latin typeface="メイリオ" panose="020B0604030504040204" pitchFamily="50" charset="-128"/>
                          <a:ea typeface="メイリオ" panose="020B0604030504040204" pitchFamily="50" charset="-128"/>
                          <a:cs typeface="Meiryo UI" panose="020B0604030504040204" pitchFamily="50" charset="-128"/>
                        </a:rPr>
                        <a:t>　・デジタル化による暮らしと社会の変化</a:t>
                      </a:r>
                      <a:r>
                        <a:rPr lang="ja-JP" altLang="en-US" sz="900" b="0" dirty="0">
                          <a:latin typeface="メイリオ" panose="020B0604030504040204" pitchFamily="50" charset="-128"/>
                          <a:ea typeface="メイリオ" panose="020B0604030504040204" pitchFamily="50" charset="-128"/>
                          <a:cs typeface="Meiryo UI" panose="020B0604030504040204" pitchFamily="50" charset="-128"/>
                        </a:rPr>
                        <a:t>（将来のくらしと社会に対する意識の動向）</a:t>
                      </a:r>
                      <a:endParaRPr lang="ja-JP" altLang="en-US" sz="1050" b="0" dirty="0">
                        <a:latin typeface="メイリオ" panose="020B0604030504040204" pitchFamily="50" charset="-128"/>
                        <a:ea typeface="メイリオ" panose="020B0604030504040204" pitchFamily="50" charset="-128"/>
                        <a:cs typeface="Meiryo UI" panose="020B0604030504040204" pitchFamily="50" charset="-128"/>
                      </a:endParaRPr>
                    </a:p>
                  </a:txBody>
                  <a:tcPr marL="9969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r>
                        <a:rPr kumimoji="1" lang="en-US" altLang="ja-JP" sz="1050" b="0" dirty="0">
                          <a:latin typeface="メイリオ" panose="020B0604030504040204" pitchFamily="50" charset="-128"/>
                          <a:ea typeface="メイリオ" panose="020B0604030504040204" pitchFamily="50" charset="-128"/>
                          <a:cs typeface="Meiryo UI" panose="020B0604030504040204" pitchFamily="50" charset="-128"/>
                        </a:rPr>
                        <a:t>P23</a:t>
                      </a:r>
                      <a:r>
                        <a:rPr kumimoji="1" lang="ja-JP" altLang="en-US" sz="1050" b="0" dirty="0">
                          <a:latin typeface="メイリオ" panose="020B0604030504040204" pitchFamily="50" charset="-128"/>
                          <a:ea typeface="メイリオ" panose="020B0604030504040204" pitchFamily="50" charset="-128"/>
                          <a:cs typeface="Meiryo UI" panose="020B0604030504040204" pitchFamily="50" charset="-128"/>
                        </a:rPr>
                        <a:t>、</a:t>
                      </a:r>
                      <a:r>
                        <a:rPr kumimoji="1" lang="en-US" altLang="ja-JP" sz="1050" b="0" dirty="0">
                          <a:latin typeface="メイリオ" panose="020B0604030504040204" pitchFamily="50" charset="-128"/>
                          <a:ea typeface="メイリオ" panose="020B0604030504040204" pitchFamily="50" charset="-128"/>
                          <a:cs typeface="Meiryo UI" panose="020B0604030504040204" pitchFamily="50" charset="-128"/>
                        </a:rPr>
                        <a:t>P24</a:t>
                      </a:r>
                      <a:endParaRPr kumimoji="1" lang="ja-JP" altLang="en-US" sz="1050" b="0" dirty="0">
                        <a:latin typeface="メイリオ" panose="020B0604030504040204" pitchFamily="50" charset="-128"/>
                        <a:ea typeface="メイリオ" panose="020B0604030504040204" pitchFamily="50" charset="-128"/>
                        <a:cs typeface="Meiryo UI" panose="020B0604030504040204" pitchFamily="50" charset="-128"/>
                      </a:endParaRPr>
                    </a:p>
                  </a:txBody>
                  <a:tcPr marL="9969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33798960"/>
                  </a:ext>
                </a:extLst>
              </a:tr>
              <a:tr h="174865">
                <a:tc>
                  <a:txBody>
                    <a:bodyPr/>
                    <a:lstStyle/>
                    <a:p>
                      <a:endParaRPr lang="ja-JP" altLang="en-US" sz="1600"/>
                    </a:p>
                  </a:txBody>
                  <a:tcPr marL="9969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b="0" dirty="0">
                          <a:latin typeface="メイリオ" panose="020B0604030504040204" pitchFamily="50" charset="-128"/>
                          <a:ea typeface="メイリオ" panose="020B0604030504040204" pitchFamily="50" charset="-128"/>
                          <a:cs typeface="Meiryo UI" panose="020B0604030504040204" pitchFamily="50" charset="-128"/>
                        </a:rPr>
                        <a:t>　・デジタル化による暮らしと社会の変化</a:t>
                      </a:r>
                      <a:r>
                        <a:rPr lang="ja-JP" altLang="en-US" sz="900" b="0" dirty="0">
                          <a:latin typeface="メイリオ" panose="020B0604030504040204" pitchFamily="50" charset="-128"/>
                          <a:ea typeface="メイリオ" panose="020B0604030504040204" pitchFamily="50" charset="-128"/>
                          <a:cs typeface="Meiryo UI" panose="020B0604030504040204" pitchFamily="50" charset="-128"/>
                        </a:rPr>
                        <a:t>（デジタル化により時間的･空間的制約からの解放に対する意識の動向）</a:t>
                      </a:r>
                      <a:endParaRPr lang="ja-JP" altLang="en-US" sz="1050" b="0" dirty="0">
                        <a:latin typeface="メイリオ" panose="020B0604030504040204" pitchFamily="50" charset="-128"/>
                        <a:ea typeface="メイリオ" panose="020B0604030504040204" pitchFamily="50" charset="-128"/>
                        <a:cs typeface="Meiryo UI" panose="020B0604030504040204" pitchFamily="50" charset="-128"/>
                      </a:endParaRPr>
                    </a:p>
                  </a:txBody>
                  <a:tcPr marL="9969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dirty="0">
                          <a:latin typeface="メイリオ" panose="020B0604030504040204" pitchFamily="50" charset="-128"/>
                          <a:ea typeface="メイリオ" panose="020B0604030504040204" pitchFamily="50" charset="-128"/>
                          <a:cs typeface="Meiryo UI" panose="020B0604030504040204" pitchFamily="50" charset="-128"/>
                        </a:rPr>
                        <a:t>P25</a:t>
                      </a:r>
                      <a:r>
                        <a:rPr kumimoji="1" lang="ja-JP" altLang="en-US" sz="1050" b="0" dirty="0">
                          <a:latin typeface="メイリオ" panose="020B0604030504040204" pitchFamily="50" charset="-128"/>
                          <a:ea typeface="メイリオ" panose="020B0604030504040204" pitchFamily="50" charset="-128"/>
                          <a:cs typeface="Meiryo UI" panose="020B0604030504040204" pitchFamily="50" charset="-128"/>
                        </a:rPr>
                        <a:t>、</a:t>
                      </a:r>
                      <a:r>
                        <a:rPr kumimoji="1" lang="en-US" altLang="ja-JP" sz="1050" b="0" dirty="0">
                          <a:latin typeface="メイリオ" panose="020B0604030504040204" pitchFamily="50" charset="-128"/>
                          <a:ea typeface="メイリオ" panose="020B0604030504040204" pitchFamily="50" charset="-128"/>
                          <a:cs typeface="Meiryo UI" panose="020B0604030504040204" pitchFamily="50" charset="-128"/>
                        </a:rPr>
                        <a:t>P26</a:t>
                      </a:r>
                      <a:endParaRPr kumimoji="1" lang="ja-JP" altLang="en-US" sz="1050" b="0" dirty="0">
                        <a:latin typeface="メイリオ" panose="020B0604030504040204" pitchFamily="50" charset="-128"/>
                        <a:ea typeface="メイリオ" panose="020B0604030504040204" pitchFamily="50" charset="-128"/>
                        <a:cs typeface="Meiryo UI" panose="020B0604030504040204" pitchFamily="50" charset="-128"/>
                      </a:endParaRPr>
                    </a:p>
                  </a:txBody>
                  <a:tcPr marL="9969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04560090"/>
                  </a:ext>
                </a:extLst>
              </a:tr>
              <a:tr h="239710">
                <a:tc>
                  <a:txBody>
                    <a:bodyPr/>
                    <a:lstStyle/>
                    <a:p>
                      <a:pPr marL="0" marR="0" indent="0" algn="l" defTabSz="914400" rtl="0" eaLnBrk="1" fontAlgn="auto" latinLnBrk="0" hangingPunct="1">
                        <a:lnSpc>
                          <a:spcPct val="130000"/>
                        </a:lnSpc>
                        <a:spcBef>
                          <a:spcPts val="0"/>
                        </a:spcBef>
                        <a:spcAft>
                          <a:spcPts val="0"/>
                        </a:spcAft>
                        <a:buClrTx/>
                        <a:buSzTx/>
                        <a:buFontTx/>
                        <a:buNone/>
                        <a:tabLst/>
                        <a:defRPr/>
                      </a:pPr>
                      <a:endParaRPr lang="ja-JP" altLang="en-US" sz="1100" b="0" dirty="0">
                        <a:latin typeface="メイリオ" panose="020B0604030504040204" pitchFamily="50" charset="-128"/>
                        <a:ea typeface="メイリオ" panose="020B0604030504040204" pitchFamily="50" charset="-128"/>
                        <a:cs typeface="Meiryo UI" panose="020B0604030504040204" pitchFamily="50" charset="-128"/>
                      </a:endParaRPr>
                    </a:p>
                  </a:txBody>
                  <a:tcPr marL="9969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b="0" dirty="0">
                          <a:latin typeface="メイリオ" panose="020B0604030504040204" pitchFamily="50" charset="-128"/>
                          <a:ea typeface="メイリオ" panose="020B0604030504040204" pitchFamily="50" charset="-128"/>
                          <a:cs typeface="Meiryo UI" panose="020B0604030504040204" pitchFamily="50" charset="-128"/>
                        </a:rPr>
                        <a:t>　・デジタル化による暮らしと社会の変化</a:t>
                      </a:r>
                      <a:r>
                        <a:rPr lang="ja-JP" altLang="en-US" sz="900" b="0" dirty="0">
                          <a:latin typeface="メイリオ" panose="020B0604030504040204" pitchFamily="50" charset="-128"/>
                          <a:ea typeface="メイリオ" panose="020B0604030504040204" pitchFamily="50" charset="-128"/>
                          <a:cs typeface="Meiryo UI" panose="020B0604030504040204" pitchFamily="50" charset="-128"/>
                        </a:rPr>
                        <a:t>（仮想空間への意識の動向）</a:t>
                      </a:r>
                      <a:endParaRPr lang="ja-JP" altLang="en-US" sz="1050" b="0" dirty="0">
                        <a:latin typeface="メイリオ" panose="020B0604030504040204" pitchFamily="50" charset="-128"/>
                        <a:ea typeface="メイリオ" panose="020B0604030504040204" pitchFamily="50" charset="-128"/>
                        <a:cs typeface="Meiryo UI" panose="020B0604030504040204" pitchFamily="50" charset="-128"/>
                      </a:endParaRPr>
                    </a:p>
                  </a:txBody>
                  <a:tcPr marL="9969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dirty="0">
                          <a:latin typeface="メイリオ" panose="020B0604030504040204" pitchFamily="50" charset="-128"/>
                          <a:ea typeface="メイリオ" panose="020B0604030504040204" pitchFamily="50" charset="-128"/>
                          <a:cs typeface="Meiryo UI" panose="020B0604030504040204" pitchFamily="50" charset="-128"/>
                        </a:rPr>
                        <a:t>P27</a:t>
                      </a:r>
                    </a:p>
                  </a:txBody>
                  <a:tcPr marL="9969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81196052"/>
                  </a:ext>
                </a:extLst>
              </a:tr>
            </a:tbl>
          </a:graphicData>
        </a:graphic>
      </p:graphicFrame>
      <p:sp>
        <p:nvSpPr>
          <p:cNvPr id="7" name="Rectangle 79">
            <a:extLst>
              <a:ext uri="{FF2B5EF4-FFF2-40B4-BE49-F238E27FC236}">
                <a16:creationId xmlns:a16="http://schemas.microsoft.com/office/drawing/2014/main" id="{8123EA67-DC9E-46F4-B530-5C5F6124607A}"/>
              </a:ext>
            </a:extLst>
          </p:cNvPr>
          <p:cNvSpPr>
            <a:spLocks noChangeArrowheads="1"/>
          </p:cNvSpPr>
          <p:nvPr/>
        </p:nvSpPr>
        <p:spPr bwMode="auto">
          <a:xfrm>
            <a:off x="8712000" y="6588000"/>
            <a:ext cx="360000"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lgn="ctr" eaLnBrk="1" hangingPunct="1">
              <a:spcBef>
                <a:spcPct val="50000"/>
              </a:spcBef>
              <a:buFontTx/>
              <a:buNone/>
            </a:pPr>
            <a:fld id="{4BAD665A-AF1B-43EC-8DED-B94A1BD886CB}" type="slidenum">
              <a:rPr kumimoji="1" lang="en-US" altLang="ja-JP" sz="1100">
                <a:solidFill>
                  <a:schemeClr val="tx1"/>
                </a:solidFill>
                <a:latin typeface="メイリオ" panose="020B0604030504040204" pitchFamily="50" charset="-128"/>
                <a:ea typeface="メイリオ" panose="020B0604030504040204" pitchFamily="50" charset="-128"/>
              </a:rPr>
              <a:pPr algn="ctr" eaLnBrk="1" hangingPunct="1">
                <a:spcBef>
                  <a:spcPct val="50000"/>
                </a:spcBef>
                <a:buFontTx/>
                <a:buNone/>
              </a:pPr>
              <a:t>2</a:t>
            </a:fld>
            <a:endParaRPr kumimoji="1" lang="en-US" altLang="ja-JP" sz="1100"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7847736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グラフ 7">
            <a:extLst>
              <a:ext uri="{FF2B5EF4-FFF2-40B4-BE49-F238E27FC236}">
                <a16:creationId xmlns:a16="http://schemas.microsoft.com/office/drawing/2014/main" id="{77929A64-8F95-4EA5-94CC-51117DE4E570}"/>
              </a:ext>
            </a:extLst>
          </p:cNvPr>
          <p:cNvGraphicFramePr>
            <a:graphicFrameLocks/>
          </p:cNvGraphicFramePr>
          <p:nvPr>
            <p:extLst>
              <p:ext uri="{D42A27DB-BD31-4B8C-83A1-F6EECF244321}">
                <p14:modId xmlns:p14="http://schemas.microsoft.com/office/powerpoint/2010/main" val="716020084"/>
              </p:ext>
            </p:extLst>
          </p:nvPr>
        </p:nvGraphicFramePr>
        <p:xfrm>
          <a:off x="178565" y="1634276"/>
          <a:ext cx="8639998" cy="4946030"/>
        </p:xfrm>
        <a:graphic>
          <a:graphicData uri="http://schemas.openxmlformats.org/drawingml/2006/chart">
            <c:chart xmlns:c="http://schemas.openxmlformats.org/drawingml/2006/chart" xmlns:r="http://schemas.openxmlformats.org/officeDocument/2006/relationships" r:id="rId3"/>
          </a:graphicData>
        </a:graphic>
      </p:graphicFrame>
      <p:sp>
        <p:nvSpPr>
          <p:cNvPr id="21509" name="Rectangle 2"/>
          <p:cNvSpPr>
            <a:spLocks noChangeArrowheads="1"/>
          </p:cNvSpPr>
          <p:nvPr/>
        </p:nvSpPr>
        <p:spPr bwMode="auto">
          <a:xfrm>
            <a:off x="0" y="0"/>
            <a:ext cx="9144000" cy="432000"/>
          </a:xfrm>
          <a:prstGeom prst="rect">
            <a:avLst/>
          </a:prstGeom>
          <a:solidFill>
            <a:schemeClr val="bg1">
              <a:lumMod val="65000"/>
            </a:schemeClr>
          </a:solidFill>
          <a:ln>
            <a:noFill/>
          </a:ln>
        </p:spPr>
        <p:txBody>
          <a:bodyPr wrap="none" anchor="ct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spcBef>
                <a:spcPct val="0"/>
              </a:spcBef>
              <a:buFontTx/>
              <a:buNone/>
            </a:pP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住宅着工戸数の推移</a:t>
            </a:r>
          </a:p>
        </p:txBody>
      </p:sp>
      <p:sp>
        <p:nvSpPr>
          <p:cNvPr id="12" name="テキスト ボックス 11">
            <a:extLst>
              <a:ext uri="{FF2B5EF4-FFF2-40B4-BE49-F238E27FC236}">
                <a16:creationId xmlns:a16="http://schemas.microsoft.com/office/drawing/2014/main" id="{912ABBA1-93A7-4FFE-A328-AEC4FE87CB97}"/>
              </a:ext>
            </a:extLst>
          </p:cNvPr>
          <p:cNvSpPr txBox="1"/>
          <p:nvPr/>
        </p:nvSpPr>
        <p:spPr>
          <a:xfrm>
            <a:off x="180000" y="539999"/>
            <a:ext cx="8640000" cy="648000"/>
          </a:xfrm>
          <a:prstGeom prst="rect">
            <a:avLst/>
          </a:prstGeom>
          <a:noFill/>
          <a:ln>
            <a:solidFill>
              <a:schemeClr val="tx1"/>
            </a:solidFill>
          </a:ln>
        </p:spPr>
        <p:txBody>
          <a:bodyPr wrap="square" tIns="108000" rtlCol="0">
            <a:noAutofit/>
          </a:bodyPr>
          <a:lstStyle/>
          <a:p>
            <a:pPr marL="180000" indent="-180000"/>
            <a:r>
              <a:rPr kumimoji="1" lang="ja-JP" altLang="en-US" sz="1400" dirty="0">
                <a:latin typeface="メイリオ" panose="020B0604030504040204" pitchFamily="50" charset="-128"/>
                <a:ea typeface="メイリオ" panose="020B0604030504040204" pitchFamily="50" charset="-128"/>
                <a:cs typeface="Meiryo UI" panose="020B0604030504040204" pitchFamily="50" charset="-128"/>
              </a:rPr>
              <a:t>○ 着工新設住宅戸数は、令和</a:t>
            </a:r>
            <a:r>
              <a:rPr kumimoji="1" lang="en-US" altLang="ja-JP" sz="1400" dirty="0">
                <a:latin typeface="メイリオ" panose="020B0604030504040204" pitchFamily="50" charset="-128"/>
                <a:ea typeface="メイリオ" panose="020B0604030504040204" pitchFamily="50" charset="-128"/>
                <a:cs typeface="Meiryo UI" panose="020B0604030504040204" pitchFamily="50" charset="-128"/>
              </a:rPr>
              <a:t>3</a:t>
            </a:r>
            <a:r>
              <a:rPr kumimoji="1" lang="ja-JP" altLang="en-US" sz="1400" dirty="0">
                <a:latin typeface="メイリオ" panose="020B0604030504040204" pitchFamily="50" charset="-128"/>
                <a:ea typeface="メイリオ" panose="020B0604030504040204" pitchFamily="50" charset="-128"/>
                <a:cs typeface="Meiryo UI" panose="020B0604030504040204" pitchFamily="50" charset="-128"/>
              </a:rPr>
              <a:t>年度以降増加傾向であったが減少に転じている。新設住宅は約６万６千戸（前年度比約</a:t>
            </a:r>
            <a:r>
              <a:rPr kumimoji="1" lang="en-US" altLang="ja-JP" sz="1400" dirty="0">
                <a:latin typeface="メイリオ" panose="020B0604030504040204" pitchFamily="50" charset="-128"/>
                <a:ea typeface="メイリオ" panose="020B0604030504040204" pitchFamily="50" charset="-128"/>
                <a:cs typeface="Meiryo UI" panose="020B0604030504040204" pitchFamily="50" charset="-128"/>
              </a:rPr>
              <a:t>11</a:t>
            </a:r>
            <a:r>
              <a:rPr kumimoji="1" lang="ja-JP" altLang="en-US" sz="1400" dirty="0">
                <a:latin typeface="メイリオ" panose="020B0604030504040204" pitchFamily="50" charset="-128"/>
                <a:ea typeface="メイリオ" panose="020B0604030504040204" pitchFamily="50" charset="-128"/>
                <a:cs typeface="Meiryo UI" panose="020B0604030504040204" pitchFamily="50" charset="-128"/>
              </a:rPr>
              <a:t>％減）であった。</a:t>
            </a:r>
          </a:p>
        </p:txBody>
      </p:sp>
      <p:sp>
        <p:nvSpPr>
          <p:cNvPr id="13" name="テキスト ボックス 2">
            <a:extLst>
              <a:ext uri="{FF2B5EF4-FFF2-40B4-BE49-F238E27FC236}">
                <a16:creationId xmlns:a16="http://schemas.microsoft.com/office/drawing/2014/main" id="{9A3F4459-4EE2-4A52-8FAC-276891A982F4}"/>
              </a:ext>
            </a:extLst>
          </p:cNvPr>
          <p:cNvSpPr txBox="1">
            <a:spLocks noChangeArrowheads="1"/>
          </p:cNvSpPr>
          <p:nvPr/>
        </p:nvSpPr>
        <p:spPr bwMode="auto">
          <a:xfrm>
            <a:off x="178564" y="1368000"/>
            <a:ext cx="8640000" cy="184666"/>
          </a:xfrm>
          <a:prstGeom prst="rect">
            <a:avLst/>
          </a:prstGeom>
          <a:noFill/>
          <a:ln w="9525">
            <a:noFill/>
            <a:miter lim="800000"/>
            <a:headEnd/>
            <a:tailEnd/>
          </a:ln>
        </p:spPr>
        <p:txBody>
          <a:bodyPr rot="0" vert="horz" wrap="square" lIns="72000" tIns="0" rIns="72000" bIns="0" anchor="t" anchorCtr="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200" kern="100" dirty="0">
                <a:solidFill>
                  <a:prstClr val="black"/>
                </a:solidFill>
                <a:latin typeface="メイリオ" panose="020B0604030504040204" pitchFamily="50" charset="-128"/>
                <a:ea typeface="メイリオ" panose="020B0604030504040204" pitchFamily="50" charset="-128"/>
                <a:cs typeface="Times New Roman"/>
              </a:rPr>
              <a:t>大阪府における利用関係別着工新設住宅戸数の推移（年度別）</a:t>
            </a:r>
            <a:endParaRPr kumimoji="1" lang="zh-TW" altLang="en-US" sz="120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endParaRPr>
          </a:p>
        </p:txBody>
      </p:sp>
      <p:sp>
        <p:nvSpPr>
          <p:cNvPr id="14" name="テキスト ボックス 13">
            <a:extLst>
              <a:ext uri="{FF2B5EF4-FFF2-40B4-BE49-F238E27FC236}">
                <a16:creationId xmlns:a16="http://schemas.microsoft.com/office/drawing/2014/main" id="{D5AC918E-C72C-40E3-8E48-894BE1D81EE9}"/>
              </a:ext>
            </a:extLst>
          </p:cNvPr>
          <p:cNvSpPr txBox="1"/>
          <p:nvPr/>
        </p:nvSpPr>
        <p:spPr>
          <a:xfrm>
            <a:off x="3995937" y="6506390"/>
            <a:ext cx="4738884" cy="253916"/>
          </a:xfrm>
          <a:prstGeom prst="rect">
            <a:avLst/>
          </a:prstGeom>
          <a:noFill/>
        </p:spPr>
        <p:txBody>
          <a:bodyPr wrap="square" rtlCol="0">
            <a:spAutoFit/>
          </a:bodyPr>
          <a:lstStyle/>
          <a:p>
            <a:pPr algn="r" fontAlgn="base">
              <a:spcBef>
                <a:spcPct val="50000"/>
              </a:spcBef>
              <a:spcAft>
                <a:spcPct val="0"/>
              </a:spcAft>
            </a:pPr>
            <a:r>
              <a:rPr lang="zh-TW"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「建築統計年報」（国土交通省）</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より大阪府作成</a:t>
            </a:r>
          </a:p>
        </p:txBody>
      </p:sp>
      <p:sp>
        <p:nvSpPr>
          <p:cNvPr id="15" name="Rectangle 79">
            <a:extLst>
              <a:ext uri="{FF2B5EF4-FFF2-40B4-BE49-F238E27FC236}">
                <a16:creationId xmlns:a16="http://schemas.microsoft.com/office/drawing/2014/main" id="{1CF03418-5971-48AA-829E-AC080C7A8C15}"/>
              </a:ext>
            </a:extLst>
          </p:cNvPr>
          <p:cNvSpPr>
            <a:spLocks noChangeArrowheads="1"/>
          </p:cNvSpPr>
          <p:nvPr/>
        </p:nvSpPr>
        <p:spPr bwMode="auto">
          <a:xfrm>
            <a:off x="8712000" y="6588000"/>
            <a:ext cx="360000"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lgn="ctr" eaLnBrk="1" hangingPunct="1">
              <a:spcBef>
                <a:spcPct val="50000"/>
              </a:spcBef>
              <a:buFontTx/>
              <a:buNone/>
            </a:pPr>
            <a:fld id="{4BAD665A-AF1B-43EC-8DED-B94A1BD886CB}" type="slidenum">
              <a:rPr kumimoji="1" lang="en-US" altLang="ja-JP" sz="1100">
                <a:solidFill>
                  <a:schemeClr val="tx1"/>
                </a:solidFill>
                <a:latin typeface="メイリオ" panose="020B0604030504040204" pitchFamily="50" charset="-128"/>
                <a:ea typeface="メイリオ" panose="020B0604030504040204" pitchFamily="50" charset="-128"/>
              </a:rPr>
              <a:pPr algn="ctr" eaLnBrk="1" hangingPunct="1">
                <a:spcBef>
                  <a:spcPct val="50000"/>
                </a:spcBef>
                <a:buFontTx/>
                <a:buNone/>
              </a:pPr>
              <a:t>20</a:t>
            </a:fld>
            <a:endParaRPr kumimoji="1" lang="en-US" altLang="ja-JP" sz="1100"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3517532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248" y="2852936"/>
            <a:ext cx="9144000" cy="792088"/>
          </a:xfrm>
          <a:prstGeom prst="rect">
            <a:avLst/>
          </a:prstGeom>
          <a:solidFill>
            <a:schemeClr val="bg1">
              <a:lumMod val="65000"/>
            </a:schemeClr>
          </a:solidFill>
          <a:ln>
            <a:noFill/>
          </a:ln>
          <a:effec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ctr" eaLnBrk="1" hangingPunct="1"/>
            <a:r>
              <a:rPr lang="ja-JP" altLang="en-US" sz="2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４．今後起こりうる社会の潮流</a:t>
            </a:r>
          </a:p>
        </p:txBody>
      </p:sp>
    </p:spTree>
    <p:extLst>
      <p:ext uri="{BB962C8B-B14F-4D97-AF65-F5344CB8AC3E}">
        <p14:creationId xmlns:p14="http://schemas.microsoft.com/office/powerpoint/2010/main" val="3290442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4" name="直線コネクタ 43">
            <a:extLst>
              <a:ext uri="{FF2B5EF4-FFF2-40B4-BE49-F238E27FC236}">
                <a16:creationId xmlns:a16="http://schemas.microsoft.com/office/drawing/2014/main" id="{632FEE9D-6A4F-4D44-9856-1D11BC984634}"/>
              </a:ext>
            </a:extLst>
          </p:cNvPr>
          <p:cNvCxnSpPr>
            <a:cxnSpLocks/>
          </p:cNvCxnSpPr>
          <p:nvPr/>
        </p:nvCxnSpPr>
        <p:spPr>
          <a:xfrm>
            <a:off x="0" y="476672"/>
            <a:ext cx="9144900" cy="0"/>
          </a:xfrm>
          <a:prstGeom prst="line">
            <a:avLst/>
          </a:prstGeom>
          <a:ln w="508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6" name="テキスト ボックス 55">
            <a:extLst>
              <a:ext uri="{FF2B5EF4-FFF2-40B4-BE49-F238E27FC236}">
                <a16:creationId xmlns:a16="http://schemas.microsoft.com/office/drawing/2014/main" id="{3F163784-0A57-4530-AE90-F37472659701}"/>
              </a:ext>
            </a:extLst>
          </p:cNvPr>
          <p:cNvSpPr txBox="1"/>
          <p:nvPr/>
        </p:nvSpPr>
        <p:spPr>
          <a:xfrm>
            <a:off x="244730" y="317123"/>
            <a:ext cx="3103414" cy="161583"/>
          </a:xfrm>
          <a:prstGeom prst="rect">
            <a:avLst/>
          </a:prstGeom>
          <a:noFill/>
        </p:spPr>
        <p:txBody>
          <a:bodyPr wrap="none" lIns="0" tIns="0" rIns="0" bIns="0" rtlCol="0">
            <a:spAutoFit/>
          </a:bodyPr>
          <a:lstStyle/>
          <a:p>
            <a:r>
              <a:rPr lang="ja-JP" altLang="en-US" sz="1050" b="1" dirty="0">
                <a:latin typeface="メイリオ" panose="020B0604030504040204" pitchFamily="50" charset="-128"/>
                <a:ea typeface="メイリオ" panose="020B0604030504040204" pitchFamily="50" charset="-128"/>
              </a:rPr>
              <a:t>今後起こりうる社会の潮流</a:t>
            </a:r>
            <a:r>
              <a:rPr lang="en-US" altLang="ja-JP" sz="1050" b="1" dirty="0">
                <a:latin typeface="メイリオ" panose="020B0604030504040204" pitchFamily="50" charset="-128"/>
                <a:ea typeface="メイリオ" panose="020B0604030504040204" pitchFamily="50" charset="-128"/>
              </a:rPr>
              <a:t>『</a:t>
            </a:r>
            <a:r>
              <a:rPr lang="ja-JP" altLang="en-US" sz="1050" b="1" dirty="0">
                <a:latin typeface="メイリオ" panose="020B0604030504040204" pitchFamily="50" charset="-128"/>
                <a:ea typeface="メイリオ" panose="020B0604030504040204" pitchFamily="50" charset="-128"/>
              </a:rPr>
              <a:t>国土交通白書 </a:t>
            </a:r>
            <a:r>
              <a:rPr lang="en-US" altLang="ja-JP" sz="1050" b="1" dirty="0">
                <a:latin typeface="メイリオ" panose="020B0604030504040204" pitchFamily="50" charset="-128"/>
                <a:ea typeface="メイリオ" panose="020B0604030504040204" pitchFamily="50" charset="-128"/>
              </a:rPr>
              <a:t>2023』</a:t>
            </a:r>
          </a:p>
        </p:txBody>
      </p:sp>
      <p:sp>
        <p:nvSpPr>
          <p:cNvPr id="67" name="テキスト ボックス 66">
            <a:extLst>
              <a:ext uri="{FF2B5EF4-FFF2-40B4-BE49-F238E27FC236}">
                <a16:creationId xmlns:a16="http://schemas.microsoft.com/office/drawing/2014/main" id="{541CDBBA-BA3F-4113-9695-ACEBDFEB3069}"/>
              </a:ext>
            </a:extLst>
          </p:cNvPr>
          <p:cNvSpPr txBox="1"/>
          <p:nvPr/>
        </p:nvSpPr>
        <p:spPr>
          <a:xfrm>
            <a:off x="179512" y="540000"/>
            <a:ext cx="8640000" cy="1292662"/>
          </a:xfrm>
          <a:prstGeom prst="rect">
            <a:avLst/>
          </a:prstGeom>
          <a:noFill/>
        </p:spPr>
        <p:txBody>
          <a:bodyPr wrap="square">
            <a:spAutoFit/>
          </a:bodyPr>
          <a:lstStyle/>
          <a:p>
            <a:endParaRPr lang="en-US" altLang="ja-JP" sz="500" b="1" dirty="0">
              <a:latin typeface="メイリオ" panose="020B0604030504040204" pitchFamily="50" charset="-128"/>
              <a:ea typeface="メイリオ" panose="020B0604030504040204" pitchFamily="50" charset="-128"/>
            </a:endParaRPr>
          </a:p>
          <a:p>
            <a:pPr marL="135731"/>
            <a:r>
              <a:rPr lang="ja-JP" altLang="en-US" sz="1600" b="1" dirty="0">
                <a:latin typeface="メイリオ" panose="020B0604030504040204" pitchFamily="50" charset="-128"/>
                <a:ea typeface="メイリオ" panose="020B0604030504040204" pitchFamily="50" charset="-128"/>
              </a:rPr>
              <a:t>○ 人口減少の加速化と生活サービス提供機能の低下･喪失のおそれ</a:t>
            </a:r>
            <a:endParaRPr lang="en-US" altLang="ja-JP" sz="1600" b="1" dirty="0">
              <a:latin typeface="メイリオ" panose="020B0604030504040204" pitchFamily="50" charset="-128"/>
              <a:ea typeface="メイリオ" panose="020B0604030504040204" pitchFamily="50" charset="-128"/>
            </a:endParaRPr>
          </a:p>
          <a:p>
            <a:pPr marL="135731"/>
            <a:endParaRPr lang="en-US" altLang="ja-JP" sz="900" b="1" dirty="0">
              <a:latin typeface="メイリオ" panose="020B0604030504040204" pitchFamily="50" charset="-128"/>
              <a:ea typeface="メイリオ" panose="020B0604030504040204" pitchFamily="50" charset="-128"/>
            </a:endParaRPr>
          </a:p>
          <a:p>
            <a:pPr marL="355600" indent="-88900"/>
            <a:r>
              <a:rPr lang="ja-JP" altLang="en-US" sz="1200" dirty="0">
                <a:latin typeface="メイリオ" panose="020B0604030504040204" pitchFamily="50" charset="-128"/>
                <a:ea typeface="メイリオ" panose="020B0604030504040204" pitchFamily="50" charset="-128"/>
              </a:rPr>
              <a:t>・人口規模が小さい市区町村ほど人口減少率が高くなる傾向</a:t>
            </a:r>
            <a:endParaRPr lang="en-US" altLang="ja-JP" sz="1200" dirty="0">
              <a:latin typeface="メイリオ" panose="020B0604030504040204" pitchFamily="50" charset="-128"/>
              <a:ea typeface="メイリオ" panose="020B0604030504040204" pitchFamily="50" charset="-128"/>
            </a:endParaRPr>
          </a:p>
          <a:p>
            <a:pPr marL="266700"/>
            <a:r>
              <a:rPr lang="ja-JP" altLang="en-US" sz="1200" dirty="0">
                <a:latin typeface="メイリオ" panose="020B0604030504040204" pitchFamily="50" charset="-128"/>
                <a:ea typeface="メイリオ" panose="020B0604030504040204" pitchFamily="50" charset="-128"/>
              </a:rPr>
              <a:t>・人口</a:t>
            </a:r>
            <a:r>
              <a:rPr lang="en-US" altLang="ja-JP" sz="1200" dirty="0">
                <a:latin typeface="メイリオ" panose="020B0604030504040204" pitchFamily="50" charset="-128"/>
                <a:ea typeface="メイリオ" panose="020B0604030504040204" pitchFamily="50" charset="-128"/>
              </a:rPr>
              <a:t>10</a:t>
            </a:r>
            <a:r>
              <a:rPr lang="ja-JP" altLang="en-US" sz="1200" dirty="0">
                <a:latin typeface="メイリオ" panose="020B0604030504040204" pitchFamily="50" charset="-128"/>
                <a:ea typeface="メイリオ" panose="020B0604030504040204" pitchFamily="50" charset="-128"/>
              </a:rPr>
              <a:t>万人以上</a:t>
            </a:r>
            <a:r>
              <a:rPr lang="en-US" altLang="ja-JP" sz="1200" dirty="0">
                <a:latin typeface="メイリオ" panose="020B0604030504040204" pitchFamily="50" charset="-128"/>
                <a:ea typeface="メイリオ" panose="020B0604030504040204" pitchFamily="50" charset="-128"/>
              </a:rPr>
              <a:t>30</a:t>
            </a:r>
            <a:r>
              <a:rPr lang="ja-JP" altLang="en-US" sz="1200" dirty="0">
                <a:latin typeface="メイリオ" panose="020B0604030504040204" pitchFamily="50" charset="-128"/>
                <a:ea typeface="メイリオ" panose="020B0604030504040204" pitchFamily="50" charset="-128"/>
              </a:rPr>
              <a:t>万人未満の市区町村に居住する人口についても約２割減少見込み</a:t>
            </a:r>
            <a:endParaRPr lang="en-US" altLang="ja-JP" sz="1200" dirty="0">
              <a:latin typeface="メイリオ" panose="020B0604030504040204" pitchFamily="50" charset="-128"/>
              <a:ea typeface="メイリオ" panose="020B0604030504040204" pitchFamily="50" charset="-128"/>
            </a:endParaRPr>
          </a:p>
          <a:p>
            <a:pPr marL="625475" indent="-153988"/>
            <a:r>
              <a:rPr lang="ja-JP" altLang="en-US" sz="1200" dirty="0">
                <a:latin typeface="メイリオ" panose="020B0604030504040204" pitchFamily="50" charset="-128"/>
                <a:ea typeface="メイリオ" panose="020B0604030504040204" pitchFamily="50" charset="-128"/>
              </a:rPr>
              <a:t>⇒地方において、日常生活の中心的な役割を担う中規模都市への拡大が見込まれ、暮らしを支える中心的な生活サービス提供機能の低下、喪失が懸念される</a:t>
            </a:r>
            <a:endParaRPr lang="en-US" altLang="ja-JP" sz="1600" dirty="0">
              <a:latin typeface="メイリオ" panose="020B0604030504040204" pitchFamily="50" charset="-128"/>
              <a:ea typeface="メイリオ" panose="020B0604030504040204" pitchFamily="50" charset="-128"/>
            </a:endParaRPr>
          </a:p>
        </p:txBody>
      </p:sp>
      <p:pic>
        <p:nvPicPr>
          <p:cNvPr id="6" name="図 5">
            <a:extLst>
              <a:ext uri="{FF2B5EF4-FFF2-40B4-BE49-F238E27FC236}">
                <a16:creationId xmlns:a16="http://schemas.microsoft.com/office/drawing/2014/main" id="{04C9463F-F587-4720-84BD-742B82713CF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9524" t="20000" r="10978" b="56481"/>
          <a:stretch/>
        </p:blipFill>
        <p:spPr>
          <a:xfrm>
            <a:off x="720000" y="1800000"/>
            <a:ext cx="6981416" cy="4691320"/>
          </a:xfrm>
          <a:prstGeom prst="rect">
            <a:avLst/>
          </a:prstGeom>
        </p:spPr>
      </p:pic>
      <p:sp>
        <p:nvSpPr>
          <p:cNvPr id="7" name="Rectangle 79">
            <a:extLst>
              <a:ext uri="{FF2B5EF4-FFF2-40B4-BE49-F238E27FC236}">
                <a16:creationId xmlns:a16="http://schemas.microsoft.com/office/drawing/2014/main" id="{F96E0B80-938C-4730-80A4-DA48F7BB693B}"/>
              </a:ext>
            </a:extLst>
          </p:cNvPr>
          <p:cNvSpPr>
            <a:spLocks noChangeArrowheads="1"/>
          </p:cNvSpPr>
          <p:nvPr/>
        </p:nvSpPr>
        <p:spPr bwMode="auto">
          <a:xfrm>
            <a:off x="8712000" y="6588000"/>
            <a:ext cx="360000"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lgn="ctr" eaLnBrk="1" hangingPunct="1">
              <a:spcBef>
                <a:spcPct val="50000"/>
              </a:spcBef>
              <a:buFontTx/>
              <a:buNone/>
            </a:pPr>
            <a:fld id="{4BAD665A-AF1B-43EC-8DED-B94A1BD886CB}" type="slidenum">
              <a:rPr kumimoji="1" lang="en-US" altLang="ja-JP" sz="1100">
                <a:solidFill>
                  <a:schemeClr val="tx1"/>
                </a:solidFill>
                <a:latin typeface="メイリオ" panose="020B0604030504040204" pitchFamily="50" charset="-128"/>
                <a:ea typeface="メイリオ" panose="020B0604030504040204" pitchFamily="50" charset="-128"/>
              </a:rPr>
              <a:pPr algn="ctr" eaLnBrk="1" hangingPunct="1">
                <a:spcBef>
                  <a:spcPct val="50000"/>
                </a:spcBef>
                <a:buFontTx/>
                <a:buNone/>
              </a:pPr>
              <a:t>22</a:t>
            </a:fld>
            <a:endParaRPr kumimoji="1" lang="en-US" altLang="ja-JP" sz="1100" dirty="0">
              <a:solidFill>
                <a:schemeClr val="tx1"/>
              </a:solidFill>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FA34AF38-0E36-4C03-BECA-E5E944C3CAA3}"/>
              </a:ext>
            </a:extLst>
          </p:cNvPr>
          <p:cNvSpPr txBox="1"/>
          <p:nvPr/>
        </p:nvSpPr>
        <p:spPr>
          <a:xfrm>
            <a:off x="6096588" y="6405604"/>
            <a:ext cx="1442584" cy="230832"/>
          </a:xfrm>
          <a:prstGeom prst="rect">
            <a:avLst/>
          </a:prstGeom>
          <a:noFill/>
        </p:spPr>
        <p:txBody>
          <a:bodyPr wrap="square">
            <a:spAutoFit/>
          </a:bodyPr>
          <a:lstStyle/>
          <a:p>
            <a:pPr algn="r"/>
            <a:r>
              <a:rPr lang="ja-JP" altLang="en-US" sz="900" dirty="0">
                <a:latin typeface="メイリオ" panose="020B0604030504040204" pitchFamily="50" charset="-128"/>
                <a:ea typeface="メイリオ" panose="020B0604030504040204" pitchFamily="50" charset="-128"/>
              </a:rPr>
              <a:t>国土交通白書 </a:t>
            </a:r>
            <a:r>
              <a:rPr lang="en-US" altLang="ja-JP" sz="900" dirty="0">
                <a:latin typeface="メイリオ" panose="020B0604030504040204" pitchFamily="50" charset="-128"/>
                <a:ea typeface="メイリオ" panose="020B0604030504040204" pitchFamily="50" charset="-128"/>
              </a:rPr>
              <a:t>2023</a:t>
            </a:r>
            <a:endParaRPr lang="ja-JP" altLang="en-US" sz="900" dirty="0"/>
          </a:p>
        </p:txBody>
      </p:sp>
    </p:spTree>
    <p:extLst>
      <p:ext uri="{BB962C8B-B14F-4D97-AF65-F5344CB8AC3E}">
        <p14:creationId xmlns:p14="http://schemas.microsoft.com/office/powerpoint/2010/main" val="16634664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BE983E09-303F-4DF7-9317-162B1A4B02CE}"/>
              </a:ext>
            </a:extLst>
          </p:cNvPr>
          <p:cNvGrpSpPr/>
          <p:nvPr/>
        </p:nvGrpSpPr>
        <p:grpSpPr>
          <a:xfrm>
            <a:off x="720000" y="1872000"/>
            <a:ext cx="7020352" cy="4847972"/>
            <a:chOff x="1691680" y="2811912"/>
            <a:chExt cx="5291367" cy="3529076"/>
          </a:xfrm>
        </p:grpSpPr>
        <p:pic>
          <p:nvPicPr>
            <p:cNvPr id="10" name="図 9">
              <a:extLst>
                <a:ext uri="{FF2B5EF4-FFF2-40B4-BE49-F238E27FC236}">
                  <a16:creationId xmlns:a16="http://schemas.microsoft.com/office/drawing/2014/main" id="{4B0A7FF4-5BF4-4FA9-A6B1-F4943EFAE634}"/>
                </a:ext>
              </a:extLst>
            </p:cNvPr>
            <p:cNvPicPr>
              <a:picLocks noChangeAspect="1"/>
            </p:cNvPicPr>
            <p:nvPr/>
          </p:nvPicPr>
          <p:blipFill>
            <a:blip r:embed="rId2"/>
            <a:stretch>
              <a:fillRect/>
            </a:stretch>
          </p:blipFill>
          <p:spPr>
            <a:xfrm>
              <a:off x="1691680" y="2811912"/>
              <a:ext cx="5291367" cy="3529076"/>
            </a:xfrm>
            <a:prstGeom prst="rect">
              <a:avLst/>
            </a:prstGeom>
          </p:spPr>
        </p:pic>
        <p:sp>
          <p:nvSpPr>
            <p:cNvPr id="2" name="正方形/長方形 1">
              <a:extLst>
                <a:ext uri="{FF2B5EF4-FFF2-40B4-BE49-F238E27FC236}">
                  <a16:creationId xmlns:a16="http://schemas.microsoft.com/office/drawing/2014/main" id="{B273CCFB-7FBB-4B16-9020-00C293B7563C}"/>
                </a:ext>
              </a:extLst>
            </p:cNvPr>
            <p:cNvSpPr/>
            <p:nvPr/>
          </p:nvSpPr>
          <p:spPr>
            <a:xfrm>
              <a:off x="3662632" y="3083726"/>
              <a:ext cx="1263015" cy="282901"/>
            </a:xfrm>
            <a:prstGeom prst="rect">
              <a:avLst/>
            </a:prstGeom>
            <a:noFill/>
            <a:ln w="28575">
              <a:solidFill>
                <a:srgbClr val="EC84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8" name="正方形/長方形 7">
              <a:extLst>
                <a:ext uri="{FF2B5EF4-FFF2-40B4-BE49-F238E27FC236}">
                  <a16:creationId xmlns:a16="http://schemas.microsoft.com/office/drawing/2014/main" id="{01092A71-9CE3-462C-ACAE-4375D7A8F161}"/>
                </a:ext>
              </a:extLst>
            </p:cNvPr>
            <p:cNvSpPr/>
            <p:nvPr/>
          </p:nvSpPr>
          <p:spPr>
            <a:xfrm>
              <a:off x="2742517" y="3500325"/>
              <a:ext cx="982980" cy="282901"/>
            </a:xfrm>
            <a:prstGeom prst="rect">
              <a:avLst/>
            </a:prstGeom>
            <a:noFill/>
            <a:ln w="28575">
              <a:solidFill>
                <a:srgbClr val="EC84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9" name="正方形/長方形 8">
              <a:extLst>
                <a:ext uri="{FF2B5EF4-FFF2-40B4-BE49-F238E27FC236}">
                  <a16:creationId xmlns:a16="http://schemas.microsoft.com/office/drawing/2014/main" id="{8AA5291F-1D12-4500-9E6F-759926ABB52C}"/>
                </a:ext>
              </a:extLst>
            </p:cNvPr>
            <p:cNvSpPr/>
            <p:nvPr/>
          </p:nvSpPr>
          <p:spPr>
            <a:xfrm>
              <a:off x="2216737" y="4073239"/>
              <a:ext cx="1062990" cy="282901"/>
            </a:xfrm>
            <a:prstGeom prst="rect">
              <a:avLst/>
            </a:prstGeom>
            <a:noFill/>
            <a:ln w="28575">
              <a:solidFill>
                <a:srgbClr val="EC84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grpSp>
      <p:cxnSp>
        <p:nvCxnSpPr>
          <p:cNvPr id="11" name="直線コネクタ 10">
            <a:extLst>
              <a:ext uri="{FF2B5EF4-FFF2-40B4-BE49-F238E27FC236}">
                <a16:creationId xmlns:a16="http://schemas.microsoft.com/office/drawing/2014/main" id="{B92C5819-3938-4388-AB5A-BFAA23C16AE0}"/>
              </a:ext>
            </a:extLst>
          </p:cNvPr>
          <p:cNvCxnSpPr>
            <a:cxnSpLocks/>
          </p:cNvCxnSpPr>
          <p:nvPr/>
        </p:nvCxnSpPr>
        <p:spPr>
          <a:xfrm>
            <a:off x="0" y="476672"/>
            <a:ext cx="9144900" cy="0"/>
          </a:xfrm>
          <a:prstGeom prst="line">
            <a:avLst/>
          </a:prstGeom>
          <a:ln w="508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a16="http://schemas.microsoft.com/office/drawing/2014/main" id="{FD99E73B-3EF6-43A6-B59F-A6328E7C5DB2}"/>
              </a:ext>
            </a:extLst>
          </p:cNvPr>
          <p:cNvSpPr txBox="1"/>
          <p:nvPr/>
        </p:nvSpPr>
        <p:spPr>
          <a:xfrm>
            <a:off x="244730" y="317123"/>
            <a:ext cx="1615827" cy="161583"/>
          </a:xfrm>
          <a:prstGeom prst="rect">
            <a:avLst/>
          </a:prstGeom>
          <a:noFill/>
        </p:spPr>
        <p:txBody>
          <a:bodyPr wrap="none" lIns="0" tIns="0" rIns="0" bIns="0" rtlCol="0">
            <a:spAutoFit/>
          </a:bodyPr>
          <a:lstStyle/>
          <a:p>
            <a:r>
              <a:rPr lang="ja-JP" altLang="en-US" sz="1050" b="1" dirty="0">
                <a:latin typeface="メイリオ" panose="020B0604030504040204" pitchFamily="50" charset="-128"/>
                <a:ea typeface="メイリオ" panose="020B0604030504040204" pitchFamily="50" charset="-128"/>
              </a:rPr>
              <a:t>今後起こりうる社会の潮流</a:t>
            </a:r>
          </a:p>
        </p:txBody>
      </p:sp>
      <p:cxnSp>
        <p:nvCxnSpPr>
          <p:cNvPr id="13" name="直線コネクタ 12">
            <a:extLst>
              <a:ext uri="{FF2B5EF4-FFF2-40B4-BE49-F238E27FC236}">
                <a16:creationId xmlns:a16="http://schemas.microsoft.com/office/drawing/2014/main" id="{0A4C46CE-98F7-48E5-881B-6E4250E13A9E}"/>
              </a:ext>
            </a:extLst>
          </p:cNvPr>
          <p:cNvCxnSpPr>
            <a:cxnSpLocks/>
          </p:cNvCxnSpPr>
          <p:nvPr/>
        </p:nvCxnSpPr>
        <p:spPr>
          <a:xfrm>
            <a:off x="0" y="476672"/>
            <a:ext cx="9144900" cy="0"/>
          </a:xfrm>
          <a:prstGeom prst="line">
            <a:avLst/>
          </a:prstGeom>
          <a:ln w="508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AE59749-0C62-47E0-B70D-42C55B94988C}"/>
              </a:ext>
            </a:extLst>
          </p:cNvPr>
          <p:cNvSpPr txBox="1"/>
          <p:nvPr/>
        </p:nvSpPr>
        <p:spPr>
          <a:xfrm>
            <a:off x="244730" y="317123"/>
            <a:ext cx="3103414" cy="161583"/>
          </a:xfrm>
          <a:prstGeom prst="rect">
            <a:avLst/>
          </a:prstGeom>
          <a:noFill/>
        </p:spPr>
        <p:txBody>
          <a:bodyPr wrap="none" lIns="0" tIns="0" rIns="0" bIns="0" rtlCol="0">
            <a:spAutoFit/>
          </a:bodyPr>
          <a:lstStyle/>
          <a:p>
            <a:r>
              <a:rPr lang="ja-JP" altLang="en-US" sz="1050" b="1" dirty="0">
                <a:latin typeface="メイリオ" panose="020B0604030504040204" pitchFamily="50" charset="-128"/>
                <a:ea typeface="メイリオ" panose="020B0604030504040204" pitchFamily="50" charset="-128"/>
              </a:rPr>
              <a:t>今後起こりうる社会の潮流</a:t>
            </a:r>
            <a:r>
              <a:rPr lang="en-US" altLang="ja-JP" sz="1050" b="1" dirty="0">
                <a:latin typeface="メイリオ" panose="020B0604030504040204" pitchFamily="50" charset="-128"/>
                <a:ea typeface="メイリオ" panose="020B0604030504040204" pitchFamily="50" charset="-128"/>
              </a:rPr>
              <a:t>『</a:t>
            </a:r>
            <a:r>
              <a:rPr lang="ja-JP" altLang="en-US" sz="1050" b="1" dirty="0">
                <a:latin typeface="メイリオ" panose="020B0604030504040204" pitchFamily="50" charset="-128"/>
                <a:ea typeface="メイリオ" panose="020B0604030504040204" pitchFamily="50" charset="-128"/>
              </a:rPr>
              <a:t>国土交通白書 </a:t>
            </a:r>
            <a:r>
              <a:rPr lang="en-US" altLang="ja-JP" sz="1050" b="1" dirty="0">
                <a:latin typeface="メイリオ" panose="020B0604030504040204" pitchFamily="50" charset="-128"/>
                <a:ea typeface="メイリオ" panose="020B0604030504040204" pitchFamily="50" charset="-128"/>
              </a:rPr>
              <a:t>2023』</a:t>
            </a:r>
          </a:p>
        </p:txBody>
      </p:sp>
      <p:sp>
        <p:nvSpPr>
          <p:cNvPr id="15" name="テキスト ボックス 14">
            <a:extLst>
              <a:ext uri="{FF2B5EF4-FFF2-40B4-BE49-F238E27FC236}">
                <a16:creationId xmlns:a16="http://schemas.microsoft.com/office/drawing/2014/main" id="{C20C5A50-25A5-48F5-B7C2-053B13B5AE9C}"/>
              </a:ext>
            </a:extLst>
          </p:cNvPr>
          <p:cNvSpPr txBox="1"/>
          <p:nvPr/>
        </p:nvSpPr>
        <p:spPr>
          <a:xfrm>
            <a:off x="179512" y="540000"/>
            <a:ext cx="8640000" cy="1477328"/>
          </a:xfrm>
          <a:prstGeom prst="rect">
            <a:avLst/>
          </a:prstGeom>
          <a:noFill/>
        </p:spPr>
        <p:txBody>
          <a:bodyPr wrap="square">
            <a:spAutoFit/>
          </a:bodyPr>
          <a:lstStyle/>
          <a:p>
            <a:endParaRPr lang="en-US" altLang="ja-JP" sz="500" b="1" dirty="0">
              <a:latin typeface="メイリオ" panose="020B0604030504040204" pitchFamily="50" charset="-128"/>
              <a:ea typeface="メイリオ" panose="020B0604030504040204" pitchFamily="50" charset="-128"/>
            </a:endParaRPr>
          </a:p>
          <a:p>
            <a:pPr marL="135731"/>
            <a:r>
              <a:rPr lang="ja-JP" altLang="en-US" sz="1600" b="1" dirty="0">
                <a:latin typeface="メイリオ" panose="020B0604030504040204" pitchFamily="50" charset="-128"/>
                <a:ea typeface="メイリオ" panose="020B0604030504040204" pitchFamily="50" charset="-128"/>
              </a:rPr>
              <a:t>○ デジタル化による暮らしと社会の変化（将来のくらしと社会に対する意識の動向）</a:t>
            </a:r>
            <a:endParaRPr lang="en-US" altLang="ja-JP" sz="1600" b="1" dirty="0">
              <a:latin typeface="メイリオ" panose="020B0604030504040204" pitchFamily="50" charset="-128"/>
              <a:ea typeface="メイリオ" panose="020B0604030504040204" pitchFamily="50" charset="-128"/>
            </a:endParaRPr>
          </a:p>
          <a:p>
            <a:pPr marL="135731"/>
            <a:endParaRPr lang="en-US" altLang="ja-JP" sz="900" b="1" dirty="0">
              <a:latin typeface="メイリオ" panose="020B0604030504040204" pitchFamily="50" charset="-128"/>
              <a:ea typeface="メイリオ" panose="020B0604030504040204" pitchFamily="50" charset="-128"/>
            </a:endParaRPr>
          </a:p>
          <a:p>
            <a:pPr marL="355600" indent="-88900"/>
            <a:r>
              <a:rPr lang="ja-JP" altLang="en-US" sz="1200" dirty="0">
                <a:latin typeface="メイリオ" panose="020B0604030504040204" pitchFamily="50" charset="-128"/>
                <a:ea typeface="メイリオ" panose="020B0604030504040204" pitchFamily="50" charset="-128"/>
              </a:rPr>
              <a:t>・デジタル化により実現され得る</a:t>
            </a:r>
            <a:r>
              <a:rPr lang="en-US" altLang="ja-JP" sz="1200" dirty="0">
                <a:latin typeface="メイリオ" panose="020B0604030504040204" pitchFamily="50" charset="-128"/>
                <a:ea typeface="メイリオ" panose="020B0604030504040204" pitchFamily="50" charset="-128"/>
              </a:rPr>
              <a:t>2050</a:t>
            </a:r>
            <a:r>
              <a:rPr lang="ja-JP" altLang="en-US" sz="1200" dirty="0">
                <a:latin typeface="メイリオ" panose="020B0604030504040204" pitchFamily="50" charset="-128"/>
                <a:ea typeface="メイリオ" panose="020B0604030504040204" pitchFamily="50" charset="-128"/>
              </a:rPr>
              <a:t>年の新たな社会像について、「</a:t>
            </a:r>
            <a:r>
              <a:rPr lang="ja-JP" altLang="en-US" sz="1200" b="1" dirty="0">
                <a:latin typeface="メイリオ" panose="020B0604030504040204" pitchFamily="50" charset="-128"/>
                <a:ea typeface="メイリオ" panose="020B0604030504040204" pitchFamily="50" charset="-128"/>
              </a:rPr>
              <a:t>災害リスク管理が高度化し、災害から人命と暮らしが守られる社会</a:t>
            </a:r>
            <a:r>
              <a:rPr lang="ja-JP" altLang="en-US" sz="1200" dirty="0">
                <a:latin typeface="メイリオ" panose="020B0604030504040204" pitchFamily="50" charset="-128"/>
                <a:ea typeface="メイリオ" panose="020B0604030504040204" pitchFamily="50" charset="-128"/>
              </a:rPr>
              <a:t>」「</a:t>
            </a:r>
            <a:r>
              <a:rPr lang="ja-JP" altLang="en-US" sz="1200" b="1" dirty="0">
                <a:latin typeface="メイリオ" panose="020B0604030504040204" pitchFamily="50" charset="-128"/>
                <a:ea typeface="メイリオ" panose="020B0604030504040204" pitchFamily="50" charset="-128"/>
              </a:rPr>
              <a:t>一人ひとりのニーズにあったサービスを受けられる社会</a:t>
            </a:r>
            <a:r>
              <a:rPr lang="ja-JP" altLang="en-US" sz="1200" dirty="0">
                <a:latin typeface="メイリオ" panose="020B0604030504040204" pitchFamily="50" charset="-128"/>
                <a:ea typeface="メイリオ" panose="020B0604030504040204" pitchFamily="50" charset="-128"/>
              </a:rPr>
              <a:t>」「</a:t>
            </a:r>
            <a:r>
              <a:rPr lang="ja-JP" altLang="en-US" sz="1200" b="1" dirty="0">
                <a:latin typeface="メイリオ" panose="020B0604030504040204" pitchFamily="50" charset="-128"/>
                <a:ea typeface="メイリオ" panose="020B0604030504040204" pitchFamily="50" charset="-128"/>
              </a:rPr>
              <a:t>住む場所や時間の使い方を選択できる社会</a:t>
            </a:r>
            <a:r>
              <a:rPr lang="ja-JP" altLang="en-US" sz="1200" dirty="0">
                <a:latin typeface="メイリオ" panose="020B0604030504040204" pitchFamily="50" charset="-128"/>
                <a:ea typeface="メイリオ" panose="020B0604030504040204" pitchFamily="50" charset="-128"/>
              </a:rPr>
              <a:t>」で</a:t>
            </a:r>
            <a:r>
              <a:rPr lang="ja-JP" altLang="en-US" sz="1200" b="1" u="sng" dirty="0">
                <a:latin typeface="メイリオ" panose="020B0604030504040204" pitchFamily="50" charset="-128"/>
                <a:ea typeface="メイリオ" panose="020B0604030504040204" pitchFamily="50" charset="-128"/>
              </a:rPr>
              <a:t>全世代の５人に４人以上の人が望んでいる</a:t>
            </a:r>
          </a:p>
          <a:p>
            <a:pPr marL="355600" indent="-88900"/>
            <a:r>
              <a:rPr lang="ja-JP" altLang="en-US" sz="1200" dirty="0">
                <a:latin typeface="メイリオ" panose="020B0604030504040204" pitchFamily="50" charset="-128"/>
                <a:ea typeface="メイリオ" panose="020B0604030504040204" pitchFamily="50" charset="-128"/>
              </a:rPr>
              <a:t>・世代別では、「バーチャル空間の充実により、物理的な障害に制約されず活動できる社会」「仮想空間とともにリアル空間の魅力も高まり、付加価値が向上する社会」の仮想空間の活用に関する２項目について、</a:t>
            </a:r>
            <a:r>
              <a:rPr lang="en-US" altLang="ja-JP" sz="1200" dirty="0">
                <a:latin typeface="メイリオ" panose="020B0604030504040204" pitchFamily="50" charset="-128"/>
                <a:ea typeface="メイリオ" panose="020B0604030504040204" pitchFamily="50" charset="-128"/>
              </a:rPr>
              <a:t>10</a:t>
            </a:r>
            <a:r>
              <a:rPr lang="ja-JP" altLang="en-US" sz="1200" dirty="0">
                <a:latin typeface="メイリオ" panose="020B0604030504040204" pitchFamily="50" charset="-128"/>
                <a:ea typeface="メイリオ" panose="020B0604030504040204" pitchFamily="50" charset="-128"/>
              </a:rPr>
              <a:t>代に特徴的な傾向</a:t>
            </a:r>
          </a:p>
        </p:txBody>
      </p:sp>
      <p:sp>
        <p:nvSpPr>
          <p:cNvPr id="16" name="Rectangle 79">
            <a:extLst>
              <a:ext uri="{FF2B5EF4-FFF2-40B4-BE49-F238E27FC236}">
                <a16:creationId xmlns:a16="http://schemas.microsoft.com/office/drawing/2014/main" id="{87EB27C4-58C3-4399-874B-FEAAC42C469E}"/>
              </a:ext>
            </a:extLst>
          </p:cNvPr>
          <p:cNvSpPr>
            <a:spLocks noChangeArrowheads="1"/>
          </p:cNvSpPr>
          <p:nvPr/>
        </p:nvSpPr>
        <p:spPr bwMode="auto">
          <a:xfrm>
            <a:off x="8712000" y="6588000"/>
            <a:ext cx="360000"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lgn="ctr" eaLnBrk="1" hangingPunct="1">
              <a:spcBef>
                <a:spcPct val="50000"/>
              </a:spcBef>
              <a:buFontTx/>
              <a:buNone/>
            </a:pPr>
            <a:fld id="{4BAD665A-AF1B-43EC-8DED-B94A1BD886CB}" type="slidenum">
              <a:rPr kumimoji="1" lang="en-US" altLang="ja-JP" sz="1100">
                <a:solidFill>
                  <a:schemeClr val="tx1"/>
                </a:solidFill>
                <a:latin typeface="メイリオ" panose="020B0604030504040204" pitchFamily="50" charset="-128"/>
                <a:ea typeface="メイリオ" panose="020B0604030504040204" pitchFamily="50" charset="-128"/>
              </a:rPr>
              <a:pPr algn="ctr" eaLnBrk="1" hangingPunct="1">
                <a:spcBef>
                  <a:spcPct val="50000"/>
                </a:spcBef>
                <a:buFontTx/>
                <a:buNone/>
              </a:pPr>
              <a:t>23</a:t>
            </a:fld>
            <a:endParaRPr kumimoji="1" lang="en-US" altLang="ja-JP" sz="1100" dirty="0">
              <a:solidFill>
                <a:schemeClr val="tx1"/>
              </a:solidFill>
              <a:latin typeface="メイリオ" panose="020B0604030504040204" pitchFamily="50" charset="-128"/>
              <a:ea typeface="メイリオ" panose="020B0604030504040204" pitchFamily="50" charset="-128"/>
            </a:endParaRPr>
          </a:p>
        </p:txBody>
      </p:sp>
      <p:sp>
        <p:nvSpPr>
          <p:cNvPr id="17" name="テキスト ボックス 16">
            <a:extLst>
              <a:ext uri="{FF2B5EF4-FFF2-40B4-BE49-F238E27FC236}">
                <a16:creationId xmlns:a16="http://schemas.microsoft.com/office/drawing/2014/main" id="{AF9201FA-CB5A-4E49-B2C0-C6F246F44C36}"/>
              </a:ext>
            </a:extLst>
          </p:cNvPr>
          <p:cNvSpPr txBox="1"/>
          <p:nvPr/>
        </p:nvSpPr>
        <p:spPr>
          <a:xfrm>
            <a:off x="7361940" y="6419604"/>
            <a:ext cx="1442584" cy="230832"/>
          </a:xfrm>
          <a:prstGeom prst="rect">
            <a:avLst/>
          </a:prstGeom>
          <a:noFill/>
        </p:spPr>
        <p:txBody>
          <a:bodyPr wrap="square">
            <a:spAutoFit/>
          </a:bodyPr>
          <a:lstStyle/>
          <a:p>
            <a:pPr algn="r"/>
            <a:r>
              <a:rPr lang="ja-JP" altLang="en-US" sz="900" dirty="0">
                <a:latin typeface="メイリオ" panose="020B0604030504040204" pitchFamily="50" charset="-128"/>
                <a:ea typeface="メイリオ" panose="020B0604030504040204" pitchFamily="50" charset="-128"/>
              </a:rPr>
              <a:t>国土交通白書 </a:t>
            </a:r>
            <a:r>
              <a:rPr lang="en-US" altLang="ja-JP" sz="900" dirty="0">
                <a:latin typeface="メイリオ" panose="020B0604030504040204" pitchFamily="50" charset="-128"/>
                <a:ea typeface="メイリオ" panose="020B0604030504040204" pitchFamily="50" charset="-128"/>
              </a:rPr>
              <a:t>2023</a:t>
            </a:r>
            <a:endParaRPr lang="ja-JP" altLang="en-US" sz="900" dirty="0"/>
          </a:p>
        </p:txBody>
      </p:sp>
    </p:spTree>
    <p:extLst>
      <p:ext uri="{BB962C8B-B14F-4D97-AF65-F5344CB8AC3E}">
        <p14:creationId xmlns:p14="http://schemas.microsoft.com/office/powerpoint/2010/main" val="4651884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2C7DAA04-C2AB-43E5-B892-6F12B68266B6}"/>
              </a:ext>
            </a:extLst>
          </p:cNvPr>
          <p:cNvGrpSpPr/>
          <p:nvPr/>
        </p:nvGrpSpPr>
        <p:grpSpPr>
          <a:xfrm>
            <a:off x="720000" y="2484000"/>
            <a:ext cx="6878581" cy="4218647"/>
            <a:chOff x="501731" y="2522719"/>
            <a:chExt cx="5514975" cy="3487067"/>
          </a:xfrm>
        </p:grpSpPr>
        <p:pic>
          <p:nvPicPr>
            <p:cNvPr id="8" name="図 7">
              <a:extLst>
                <a:ext uri="{FF2B5EF4-FFF2-40B4-BE49-F238E27FC236}">
                  <a16:creationId xmlns:a16="http://schemas.microsoft.com/office/drawing/2014/main" id="{72FA99AD-6EC1-4B2A-A3EF-945AE2C66992}"/>
                </a:ext>
              </a:extLst>
            </p:cNvPr>
            <p:cNvPicPr>
              <a:picLocks noChangeAspect="1"/>
            </p:cNvPicPr>
            <p:nvPr/>
          </p:nvPicPr>
          <p:blipFill>
            <a:blip r:embed="rId2"/>
            <a:stretch>
              <a:fillRect/>
            </a:stretch>
          </p:blipFill>
          <p:spPr>
            <a:xfrm>
              <a:off x="501731" y="2522719"/>
              <a:ext cx="5514975" cy="3487067"/>
            </a:xfrm>
            <a:prstGeom prst="rect">
              <a:avLst/>
            </a:prstGeom>
          </p:spPr>
        </p:pic>
        <p:sp>
          <p:nvSpPr>
            <p:cNvPr id="6" name="正方形/長方形 5">
              <a:extLst>
                <a:ext uri="{FF2B5EF4-FFF2-40B4-BE49-F238E27FC236}">
                  <a16:creationId xmlns:a16="http://schemas.microsoft.com/office/drawing/2014/main" id="{96900D56-FFE1-424B-8478-E81760994FDE}"/>
                </a:ext>
              </a:extLst>
            </p:cNvPr>
            <p:cNvSpPr/>
            <p:nvPr/>
          </p:nvSpPr>
          <p:spPr>
            <a:xfrm>
              <a:off x="994410" y="3261946"/>
              <a:ext cx="1656915" cy="361364"/>
            </a:xfrm>
            <a:prstGeom prst="rect">
              <a:avLst/>
            </a:prstGeom>
            <a:noFill/>
            <a:ln w="28575">
              <a:solidFill>
                <a:srgbClr val="EC84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0" name="正方形/長方形 9">
              <a:extLst>
                <a:ext uri="{FF2B5EF4-FFF2-40B4-BE49-F238E27FC236}">
                  <a16:creationId xmlns:a16="http://schemas.microsoft.com/office/drawing/2014/main" id="{C165BB23-B745-4219-A33B-952CC68BB9BD}"/>
                </a:ext>
              </a:extLst>
            </p:cNvPr>
            <p:cNvSpPr/>
            <p:nvPr/>
          </p:nvSpPr>
          <p:spPr>
            <a:xfrm>
              <a:off x="2436476" y="2791959"/>
              <a:ext cx="1656915" cy="431302"/>
            </a:xfrm>
            <a:prstGeom prst="rect">
              <a:avLst/>
            </a:prstGeom>
            <a:noFill/>
            <a:ln w="28575">
              <a:solidFill>
                <a:srgbClr val="EC84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1" name="正方形/長方形 10">
              <a:extLst>
                <a:ext uri="{FF2B5EF4-FFF2-40B4-BE49-F238E27FC236}">
                  <a16:creationId xmlns:a16="http://schemas.microsoft.com/office/drawing/2014/main" id="{A593B614-7C63-458D-B4A4-E238689C4A7B}"/>
                </a:ext>
              </a:extLst>
            </p:cNvPr>
            <p:cNvSpPr/>
            <p:nvPr/>
          </p:nvSpPr>
          <p:spPr>
            <a:xfrm>
              <a:off x="756701" y="3758721"/>
              <a:ext cx="1656915" cy="361364"/>
            </a:xfrm>
            <a:prstGeom prst="rect">
              <a:avLst/>
            </a:prstGeom>
            <a:noFill/>
            <a:ln w="28575">
              <a:solidFill>
                <a:srgbClr val="36BE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2" name="正方形/長方形 11">
              <a:extLst>
                <a:ext uri="{FF2B5EF4-FFF2-40B4-BE49-F238E27FC236}">
                  <a16:creationId xmlns:a16="http://schemas.microsoft.com/office/drawing/2014/main" id="{B087CC90-CA00-427E-B144-8F56D94B6E0D}"/>
                </a:ext>
              </a:extLst>
            </p:cNvPr>
            <p:cNvSpPr/>
            <p:nvPr/>
          </p:nvSpPr>
          <p:spPr>
            <a:xfrm>
              <a:off x="756701" y="4483758"/>
              <a:ext cx="1656915" cy="419712"/>
            </a:xfrm>
            <a:prstGeom prst="rect">
              <a:avLst/>
            </a:prstGeom>
            <a:noFill/>
            <a:ln w="28575">
              <a:solidFill>
                <a:srgbClr val="36BE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9" name="フリーフォーム: 図形 18">
              <a:extLst>
                <a:ext uri="{FF2B5EF4-FFF2-40B4-BE49-F238E27FC236}">
                  <a16:creationId xmlns:a16="http://schemas.microsoft.com/office/drawing/2014/main" id="{06AD91DA-7BE2-4B4A-8CB8-2562AC4B7C1C}"/>
                </a:ext>
              </a:extLst>
            </p:cNvPr>
            <p:cNvSpPr/>
            <p:nvPr/>
          </p:nvSpPr>
          <p:spPr>
            <a:xfrm>
              <a:off x="1000125" y="4969533"/>
              <a:ext cx="1607801" cy="419712"/>
            </a:xfrm>
            <a:custGeom>
              <a:avLst/>
              <a:gdLst>
                <a:gd name="connsiteX0" fmla="*/ 0 w 2143734"/>
                <a:gd name="connsiteY0" fmla="*/ 0 h 559616"/>
                <a:gd name="connsiteX1" fmla="*/ 2143734 w 2143734"/>
                <a:gd name="connsiteY1" fmla="*/ 0 h 559616"/>
                <a:gd name="connsiteX2" fmla="*/ 2143734 w 2143734"/>
                <a:gd name="connsiteY2" fmla="*/ 428791 h 559616"/>
                <a:gd name="connsiteX3" fmla="*/ 1965380 w 2143734"/>
                <a:gd name="connsiteY3" fmla="*/ 428791 h 559616"/>
                <a:gd name="connsiteX4" fmla="*/ 1965380 w 2143734"/>
                <a:gd name="connsiteY4" fmla="*/ 559616 h 559616"/>
                <a:gd name="connsiteX5" fmla="*/ 0 w 2143734"/>
                <a:gd name="connsiteY5" fmla="*/ 559616 h 559616"/>
                <a:gd name="connsiteX6" fmla="*/ 0 w 2143734"/>
                <a:gd name="connsiteY6" fmla="*/ 0 h 559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43734" h="559616">
                  <a:moveTo>
                    <a:pt x="0" y="0"/>
                  </a:moveTo>
                  <a:lnTo>
                    <a:pt x="2143734" y="0"/>
                  </a:lnTo>
                  <a:lnTo>
                    <a:pt x="2143734" y="428791"/>
                  </a:lnTo>
                  <a:lnTo>
                    <a:pt x="1965380" y="428791"/>
                  </a:lnTo>
                  <a:lnTo>
                    <a:pt x="1965380" y="559616"/>
                  </a:lnTo>
                  <a:lnTo>
                    <a:pt x="0" y="559616"/>
                  </a:lnTo>
                  <a:lnTo>
                    <a:pt x="0" y="0"/>
                  </a:lnTo>
                  <a:close/>
                </a:path>
              </a:pathLst>
            </a:custGeom>
            <a:noFill/>
            <a:ln w="28575">
              <a:solidFill>
                <a:srgbClr val="36BEDE"/>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ja-JP" altLang="en-US" sz="1350"/>
            </a:p>
          </p:txBody>
        </p:sp>
        <p:sp>
          <p:nvSpPr>
            <p:cNvPr id="17" name="正方形/長方形 16">
              <a:extLst>
                <a:ext uri="{FF2B5EF4-FFF2-40B4-BE49-F238E27FC236}">
                  <a16:creationId xmlns:a16="http://schemas.microsoft.com/office/drawing/2014/main" id="{2B971282-C33E-46C8-A128-574C2930ABF4}"/>
                </a:ext>
              </a:extLst>
            </p:cNvPr>
            <p:cNvSpPr/>
            <p:nvPr/>
          </p:nvSpPr>
          <p:spPr>
            <a:xfrm>
              <a:off x="2474197" y="5293939"/>
              <a:ext cx="1656915" cy="336224"/>
            </a:xfrm>
            <a:prstGeom prst="rect">
              <a:avLst/>
            </a:prstGeom>
            <a:noFill/>
            <a:ln w="28575">
              <a:solidFill>
                <a:srgbClr val="36BE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grpSp>
      <p:cxnSp>
        <p:nvCxnSpPr>
          <p:cNvPr id="13" name="直線コネクタ 12">
            <a:extLst>
              <a:ext uri="{FF2B5EF4-FFF2-40B4-BE49-F238E27FC236}">
                <a16:creationId xmlns:a16="http://schemas.microsoft.com/office/drawing/2014/main" id="{6ABE7EA0-0501-4551-BA75-1E23F416A65E}"/>
              </a:ext>
            </a:extLst>
          </p:cNvPr>
          <p:cNvCxnSpPr>
            <a:cxnSpLocks/>
          </p:cNvCxnSpPr>
          <p:nvPr/>
        </p:nvCxnSpPr>
        <p:spPr>
          <a:xfrm>
            <a:off x="0" y="476672"/>
            <a:ext cx="9144900" cy="0"/>
          </a:xfrm>
          <a:prstGeom prst="line">
            <a:avLst/>
          </a:prstGeom>
          <a:ln w="508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9D21FC5B-029F-4C0E-A6ED-85163CFA9D61}"/>
              </a:ext>
            </a:extLst>
          </p:cNvPr>
          <p:cNvSpPr txBox="1"/>
          <p:nvPr/>
        </p:nvSpPr>
        <p:spPr>
          <a:xfrm>
            <a:off x="244730" y="317123"/>
            <a:ext cx="3103414" cy="161583"/>
          </a:xfrm>
          <a:prstGeom prst="rect">
            <a:avLst/>
          </a:prstGeom>
          <a:noFill/>
        </p:spPr>
        <p:txBody>
          <a:bodyPr wrap="none" lIns="0" tIns="0" rIns="0" bIns="0" rtlCol="0">
            <a:spAutoFit/>
          </a:bodyPr>
          <a:lstStyle/>
          <a:p>
            <a:r>
              <a:rPr lang="ja-JP" altLang="en-US" sz="1050" b="1" dirty="0">
                <a:latin typeface="メイリオ" panose="020B0604030504040204" pitchFamily="50" charset="-128"/>
                <a:ea typeface="メイリオ" panose="020B0604030504040204" pitchFamily="50" charset="-128"/>
              </a:rPr>
              <a:t>今後起こりうる社会の潮流</a:t>
            </a:r>
            <a:r>
              <a:rPr lang="en-US" altLang="ja-JP" sz="1050" b="1" dirty="0">
                <a:latin typeface="メイリオ" panose="020B0604030504040204" pitchFamily="50" charset="-128"/>
                <a:ea typeface="メイリオ" panose="020B0604030504040204" pitchFamily="50" charset="-128"/>
              </a:rPr>
              <a:t>『</a:t>
            </a:r>
            <a:r>
              <a:rPr lang="ja-JP" altLang="en-US" sz="1050" b="1" dirty="0">
                <a:latin typeface="メイリオ" panose="020B0604030504040204" pitchFamily="50" charset="-128"/>
                <a:ea typeface="メイリオ" panose="020B0604030504040204" pitchFamily="50" charset="-128"/>
              </a:rPr>
              <a:t>国土交通白書 </a:t>
            </a:r>
            <a:r>
              <a:rPr lang="en-US" altLang="ja-JP" sz="1050" b="1" dirty="0">
                <a:latin typeface="メイリオ" panose="020B0604030504040204" pitchFamily="50" charset="-128"/>
                <a:ea typeface="メイリオ" panose="020B0604030504040204" pitchFamily="50" charset="-128"/>
              </a:rPr>
              <a:t>2023』</a:t>
            </a:r>
          </a:p>
        </p:txBody>
      </p:sp>
      <p:sp>
        <p:nvSpPr>
          <p:cNvPr id="15" name="テキスト ボックス 14">
            <a:extLst>
              <a:ext uri="{FF2B5EF4-FFF2-40B4-BE49-F238E27FC236}">
                <a16:creationId xmlns:a16="http://schemas.microsoft.com/office/drawing/2014/main" id="{F330FD51-254E-49F0-B263-7DF2CA20E95B}"/>
              </a:ext>
            </a:extLst>
          </p:cNvPr>
          <p:cNvSpPr txBox="1"/>
          <p:nvPr/>
        </p:nvSpPr>
        <p:spPr>
          <a:xfrm>
            <a:off x="179512" y="540000"/>
            <a:ext cx="8640000" cy="2031325"/>
          </a:xfrm>
          <a:prstGeom prst="rect">
            <a:avLst/>
          </a:prstGeom>
          <a:noFill/>
        </p:spPr>
        <p:txBody>
          <a:bodyPr wrap="square">
            <a:spAutoFit/>
          </a:bodyPr>
          <a:lstStyle/>
          <a:p>
            <a:endParaRPr lang="en-US" altLang="ja-JP" sz="500" b="1" dirty="0">
              <a:latin typeface="メイリオ" panose="020B0604030504040204" pitchFamily="50" charset="-128"/>
              <a:ea typeface="メイリオ" panose="020B0604030504040204" pitchFamily="50" charset="-128"/>
            </a:endParaRPr>
          </a:p>
          <a:p>
            <a:pPr marL="135731"/>
            <a:r>
              <a:rPr lang="ja-JP" altLang="en-US" sz="1600" b="1" dirty="0">
                <a:latin typeface="メイリオ" panose="020B0604030504040204" pitchFamily="50" charset="-128"/>
                <a:ea typeface="メイリオ" panose="020B0604030504040204" pitchFamily="50" charset="-128"/>
              </a:rPr>
              <a:t>○ デジタル化による暮らしと社会の変化（将来のくらしと社会に対する意識の動向）</a:t>
            </a:r>
            <a:endParaRPr lang="en-US" altLang="ja-JP" sz="1600" b="1" dirty="0">
              <a:latin typeface="メイリオ" panose="020B0604030504040204" pitchFamily="50" charset="-128"/>
              <a:ea typeface="メイリオ" panose="020B0604030504040204" pitchFamily="50" charset="-128"/>
            </a:endParaRPr>
          </a:p>
          <a:p>
            <a:pPr marL="135731"/>
            <a:endParaRPr lang="en-US" altLang="ja-JP" sz="900" b="1" dirty="0">
              <a:latin typeface="メイリオ" panose="020B0604030504040204" pitchFamily="50" charset="-128"/>
              <a:ea typeface="メイリオ" panose="020B0604030504040204" pitchFamily="50" charset="-128"/>
            </a:endParaRPr>
          </a:p>
          <a:p>
            <a:pPr marL="355600" indent="-88900"/>
            <a:r>
              <a:rPr lang="ja-JP" altLang="en-US" sz="1200" dirty="0">
                <a:latin typeface="メイリオ" panose="020B0604030504040204" pitchFamily="50" charset="-128"/>
                <a:ea typeface="メイリオ" panose="020B0604030504040204" pitchFamily="50" charset="-128"/>
              </a:rPr>
              <a:t>・デジタル化により実現され得る</a:t>
            </a:r>
            <a:r>
              <a:rPr lang="ja-JP" altLang="en-US" sz="1200" u="sng" dirty="0">
                <a:latin typeface="メイリオ" panose="020B0604030504040204" pitchFamily="50" charset="-128"/>
                <a:ea typeface="メイリオ" panose="020B0604030504040204" pitchFamily="50" charset="-128"/>
              </a:rPr>
              <a:t>未来型のライフスタイル</a:t>
            </a:r>
            <a:r>
              <a:rPr lang="ja-JP" altLang="en-US" sz="1200" dirty="0">
                <a:latin typeface="メイリオ" panose="020B0604030504040204" pitchFamily="50" charset="-128"/>
                <a:ea typeface="メイリオ" panose="020B0604030504040204" pitchFamily="50" charset="-128"/>
              </a:rPr>
              <a:t>について、災害や事故の「</a:t>
            </a:r>
            <a:r>
              <a:rPr lang="ja-JP" altLang="en-US" sz="1200" b="1" dirty="0">
                <a:latin typeface="メイリオ" panose="020B0604030504040204" pitchFamily="50" charset="-128"/>
                <a:ea typeface="メイリオ" panose="020B0604030504040204" pitchFamily="50" charset="-128"/>
              </a:rPr>
              <a:t>リスクを最小化できる暮らし</a:t>
            </a:r>
            <a:r>
              <a:rPr lang="ja-JP" altLang="en-US" sz="1200" dirty="0">
                <a:latin typeface="メイリオ" panose="020B0604030504040204" pitchFamily="50" charset="-128"/>
                <a:ea typeface="メイリオ" panose="020B0604030504040204" pitchFamily="50" charset="-128"/>
              </a:rPr>
              <a:t>」、自動運転機能などの技術により日々のリスクが減り「</a:t>
            </a:r>
            <a:r>
              <a:rPr lang="ja-JP" altLang="en-US" sz="1200" b="1" dirty="0">
                <a:latin typeface="メイリオ" panose="020B0604030504040204" pitchFamily="50" charset="-128"/>
                <a:ea typeface="メイリオ" panose="020B0604030504040204" pitchFamily="50" charset="-128"/>
              </a:rPr>
              <a:t>次世代モビリティにより迅速に救急搬送される暮らし</a:t>
            </a:r>
            <a:r>
              <a:rPr lang="ja-JP" altLang="en-US" sz="1200" dirty="0">
                <a:latin typeface="メイリオ" panose="020B0604030504040204" pitchFamily="50" charset="-128"/>
                <a:ea typeface="メイリオ" panose="020B0604030504040204" pitchFamily="50" charset="-128"/>
              </a:rPr>
              <a:t>」について、全世代の４人に３人以上の人が望んでいる</a:t>
            </a:r>
          </a:p>
          <a:p>
            <a:pPr marL="355600" indent="-88900"/>
            <a:r>
              <a:rPr lang="ja-JP" altLang="en-US" sz="1200" dirty="0">
                <a:latin typeface="メイリオ" panose="020B0604030504040204" pitchFamily="50" charset="-128"/>
                <a:ea typeface="メイリオ" panose="020B0604030504040204" pitchFamily="50" charset="-128"/>
              </a:rPr>
              <a:t>・世代別では、</a:t>
            </a:r>
            <a:r>
              <a:rPr lang="en-US" altLang="ja-JP" sz="1200" dirty="0">
                <a:latin typeface="メイリオ" panose="020B0604030504040204" pitchFamily="50" charset="-128"/>
                <a:ea typeface="メイリオ" panose="020B0604030504040204" pitchFamily="50" charset="-128"/>
              </a:rPr>
              <a:t>AI</a:t>
            </a:r>
            <a:r>
              <a:rPr lang="ja-JP" altLang="en-US" sz="1200" dirty="0">
                <a:latin typeface="メイリオ" panose="020B0604030504040204" pitchFamily="50" charset="-128"/>
                <a:ea typeface="メイリオ" panose="020B0604030504040204" pitchFamily="50" charset="-128"/>
              </a:rPr>
              <a:t>等により仕事や家事が効率化し、「</a:t>
            </a:r>
            <a:r>
              <a:rPr lang="ja-JP" altLang="en-US" sz="1200" b="1" dirty="0">
                <a:latin typeface="メイリオ" panose="020B0604030504040204" pitchFamily="50" charset="-128"/>
                <a:ea typeface="メイリオ" panose="020B0604030504040204" pitchFamily="50" charset="-128"/>
              </a:rPr>
              <a:t>働きやすくより多くの人の社会参加が可能となる暮らし</a:t>
            </a:r>
            <a:r>
              <a:rPr lang="ja-JP" altLang="en-US" sz="1200" dirty="0">
                <a:latin typeface="メイリオ" panose="020B0604030504040204" pitchFamily="50" charset="-128"/>
                <a:ea typeface="メイリオ" panose="020B0604030504040204" pitchFamily="50" charset="-128"/>
              </a:rPr>
              <a:t>」、テレワークや仮想空間（メタバース等）の活用により「</a:t>
            </a:r>
            <a:r>
              <a:rPr lang="ja-JP" altLang="en-US" sz="1200" b="1" dirty="0">
                <a:latin typeface="メイリオ" panose="020B0604030504040204" pitchFamily="50" charset="-128"/>
                <a:ea typeface="メイリオ" panose="020B0604030504040204" pitchFamily="50" charset="-128"/>
              </a:rPr>
              <a:t>住む場所を個人の嗜好に合わせて選べる暮らし</a:t>
            </a:r>
            <a:r>
              <a:rPr lang="ja-JP" altLang="en-US" sz="1200" dirty="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AI</a:t>
            </a:r>
            <a:r>
              <a:rPr lang="ja-JP" altLang="en-US" sz="1200" dirty="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IoT</a:t>
            </a:r>
            <a:r>
              <a:rPr lang="ja-JP" altLang="en-US" sz="1200" dirty="0">
                <a:latin typeface="メイリオ" panose="020B0604030504040204" pitchFamily="50" charset="-128"/>
                <a:ea typeface="メイリオ" panose="020B0604030504040204" pitchFamily="50" charset="-128"/>
              </a:rPr>
              <a:t>や自動運転などの活用により「行きたい場所へのアクセスが可能となった暮らし」、デジタルツインの活用による「</a:t>
            </a:r>
            <a:r>
              <a:rPr lang="ja-JP" altLang="en-US" sz="1200" b="1" dirty="0">
                <a:latin typeface="メイリオ" panose="020B0604030504040204" pitchFamily="50" charset="-128"/>
                <a:ea typeface="メイリオ" panose="020B0604030504040204" pitchFamily="50" charset="-128"/>
              </a:rPr>
              <a:t>新たな体験や創造的な活動が楽しめる暮らし</a:t>
            </a:r>
            <a:r>
              <a:rPr lang="ja-JP" altLang="en-US" sz="1200" dirty="0">
                <a:latin typeface="メイリオ" panose="020B0604030504040204" pitchFamily="50" charset="-128"/>
                <a:ea typeface="メイリオ" panose="020B0604030504040204" pitchFamily="50" charset="-128"/>
              </a:rPr>
              <a:t>」についても、４人に３人以上が望んでいると回答しており、仮想空間の活用を含め、デジタル化による新しい暮らしへの期待が高い</a:t>
            </a:r>
          </a:p>
        </p:txBody>
      </p:sp>
      <p:sp>
        <p:nvSpPr>
          <p:cNvPr id="16" name="Rectangle 79">
            <a:extLst>
              <a:ext uri="{FF2B5EF4-FFF2-40B4-BE49-F238E27FC236}">
                <a16:creationId xmlns:a16="http://schemas.microsoft.com/office/drawing/2014/main" id="{5E28244A-2CC5-405C-A146-CBD168D6E580}"/>
              </a:ext>
            </a:extLst>
          </p:cNvPr>
          <p:cNvSpPr>
            <a:spLocks noChangeArrowheads="1"/>
          </p:cNvSpPr>
          <p:nvPr/>
        </p:nvSpPr>
        <p:spPr bwMode="auto">
          <a:xfrm>
            <a:off x="8712000" y="6588000"/>
            <a:ext cx="360000"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lgn="ctr" eaLnBrk="1" hangingPunct="1">
              <a:spcBef>
                <a:spcPct val="50000"/>
              </a:spcBef>
              <a:buFontTx/>
              <a:buNone/>
            </a:pPr>
            <a:fld id="{4BAD665A-AF1B-43EC-8DED-B94A1BD886CB}" type="slidenum">
              <a:rPr kumimoji="1" lang="en-US" altLang="ja-JP" sz="1100">
                <a:solidFill>
                  <a:schemeClr val="tx1"/>
                </a:solidFill>
                <a:latin typeface="メイリオ" panose="020B0604030504040204" pitchFamily="50" charset="-128"/>
                <a:ea typeface="メイリオ" panose="020B0604030504040204" pitchFamily="50" charset="-128"/>
              </a:rPr>
              <a:pPr algn="ctr" eaLnBrk="1" hangingPunct="1">
                <a:spcBef>
                  <a:spcPct val="50000"/>
                </a:spcBef>
                <a:buFontTx/>
                <a:buNone/>
              </a:pPr>
              <a:t>24</a:t>
            </a:fld>
            <a:endParaRPr kumimoji="1" lang="en-US" altLang="ja-JP" sz="1100" dirty="0">
              <a:solidFill>
                <a:schemeClr val="tx1"/>
              </a:solidFill>
              <a:latin typeface="メイリオ" panose="020B0604030504040204" pitchFamily="50" charset="-128"/>
              <a:ea typeface="メイリオ" panose="020B0604030504040204" pitchFamily="50" charset="-128"/>
            </a:endParaRPr>
          </a:p>
        </p:txBody>
      </p:sp>
      <p:sp>
        <p:nvSpPr>
          <p:cNvPr id="18" name="テキスト ボックス 17">
            <a:extLst>
              <a:ext uri="{FF2B5EF4-FFF2-40B4-BE49-F238E27FC236}">
                <a16:creationId xmlns:a16="http://schemas.microsoft.com/office/drawing/2014/main" id="{E39C0C77-4BA8-4E60-8F2B-C9028FA3D190}"/>
              </a:ext>
            </a:extLst>
          </p:cNvPr>
          <p:cNvSpPr txBox="1"/>
          <p:nvPr/>
        </p:nvSpPr>
        <p:spPr>
          <a:xfrm>
            <a:off x="7236296" y="6443880"/>
            <a:ext cx="1442584" cy="230832"/>
          </a:xfrm>
          <a:prstGeom prst="rect">
            <a:avLst/>
          </a:prstGeom>
          <a:noFill/>
        </p:spPr>
        <p:txBody>
          <a:bodyPr wrap="square">
            <a:spAutoFit/>
          </a:bodyPr>
          <a:lstStyle/>
          <a:p>
            <a:pPr algn="r"/>
            <a:r>
              <a:rPr lang="ja-JP" altLang="en-US" sz="900" dirty="0">
                <a:latin typeface="メイリオ" panose="020B0604030504040204" pitchFamily="50" charset="-128"/>
                <a:ea typeface="メイリオ" panose="020B0604030504040204" pitchFamily="50" charset="-128"/>
              </a:rPr>
              <a:t>国土交通白書 </a:t>
            </a:r>
            <a:r>
              <a:rPr lang="en-US" altLang="ja-JP" sz="900" dirty="0">
                <a:latin typeface="メイリオ" panose="020B0604030504040204" pitchFamily="50" charset="-128"/>
                <a:ea typeface="メイリオ" panose="020B0604030504040204" pitchFamily="50" charset="-128"/>
              </a:rPr>
              <a:t>2023</a:t>
            </a:r>
            <a:endParaRPr lang="ja-JP" altLang="en-US" sz="900" dirty="0"/>
          </a:p>
        </p:txBody>
      </p:sp>
    </p:spTree>
    <p:extLst>
      <p:ext uri="{BB962C8B-B14F-4D97-AF65-F5344CB8AC3E}">
        <p14:creationId xmlns:p14="http://schemas.microsoft.com/office/powerpoint/2010/main" val="14809368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1F70E802-33C2-40E5-9764-E53A2DA0B3F9}"/>
              </a:ext>
            </a:extLst>
          </p:cNvPr>
          <p:cNvPicPr>
            <a:picLocks noChangeAspect="1"/>
          </p:cNvPicPr>
          <p:nvPr/>
        </p:nvPicPr>
        <p:blipFill>
          <a:blip r:embed="rId2"/>
          <a:stretch>
            <a:fillRect/>
          </a:stretch>
        </p:blipFill>
        <p:spPr>
          <a:xfrm>
            <a:off x="720000" y="1980000"/>
            <a:ext cx="7452400" cy="4671482"/>
          </a:xfrm>
          <a:prstGeom prst="rect">
            <a:avLst/>
          </a:prstGeom>
        </p:spPr>
      </p:pic>
      <p:cxnSp>
        <p:nvCxnSpPr>
          <p:cNvPr id="7" name="直線コネクタ 6">
            <a:extLst>
              <a:ext uri="{FF2B5EF4-FFF2-40B4-BE49-F238E27FC236}">
                <a16:creationId xmlns:a16="http://schemas.microsoft.com/office/drawing/2014/main" id="{66858904-E2F0-431C-9EF2-83E6C4025B5C}"/>
              </a:ext>
            </a:extLst>
          </p:cNvPr>
          <p:cNvCxnSpPr>
            <a:cxnSpLocks/>
          </p:cNvCxnSpPr>
          <p:nvPr/>
        </p:nvCxnSpPr>
        <p:spPr>
          <a:xfrm>
            <a:off x="0" y="476672"/>
            <a:ext cx="9144900" cy="0"/>
          </a:xfrm>
          <a:prstGeom prst="line">
            <a:avLst/>
          </a:prstGeom>
          <a:ln w="508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D64E53EF-55FD-44C5-8E8D-56EF5B86116B}"/>
              </a:ext>
            </a:extLst>
          </p:cNvPr>
          <p:cNvSpPr txBox="1"/>
          <p:nvPr/>
        </p:nvSpPr>
        <p:spPr>
          <a:xfrm>
            <a:off x="244730" y="317123"/>
            <a:ext cx="3103414" cy="161583"/>
          </a:xfrm>
          <a:prstGeom prst="rect">
            <a:avLst/>
          </a:prstGeom>
          <a:noFill/>
        </p:spPr>
        <p:txBody>
          <a:bodyPr wrap="none" lIns="0" tIns="0" rIns="0" bIns="0" rtlCol="0">
            <a:spAutoFit/>
          </a:bodyPr>
          <a:lstStyle/>
          <a:p>
            <a:r>
              <a:rPr lang="ja-JP" altLang="en-US" sz="1050" b="1" dirty="0">
                <a:latin typeface="メイリオ" panose="020B0604030504040204" pitchFamily="50" charset="-128"/>
                <a:ea typeface="メイリオ" panose="020B0604030504040204" pitchFamily="50" charset="-128"/>
              </a:rPr>
              <a:t>今後起こりうる社会の潮流</a:t>
            </a:r>
            <a:r>
              <a:rPr lang="en-US" altLang="ja-JP" sz="1050" b="1" dirty="0">
                <a:latin typeface="メイリオ" panose="020B0604030504040204" pitchFamily="50" charset="-128"/>
                <a:ea typeface="メイリオ" panose="020B0604030504040204" pitchFamily="50" charset="-128"/>
              </a:rPr>
              <a:t>『</a:t>
            </a:r>
            <a:r>
              <a:rPr lang="ja-JP" altLang="en-US" sz="1050" b="1" dirty="0">
                <a:latin typeface="メイリオ" panose="020B0604030504040204" pitchFamily="50" charset="-128"/>
                <a:ea typeface="メイリオ" panose="020B0604030504040204" pitchFamily="50" charset="-128"/>
              </a:rPr>
              <a:t>国土交通白書 </a:t>
            </a:r>
            <a:r>
              <a:rPr lang="en-US" altLang="ja-JP" sz="1050" b="1" dirty="0">
                <a:latin typeface="メイリオ" panose="020B0604030504040204" pitchFamily="50" charset="-128"/>
                <a:ea typeface="メイリオ" panose="020B0604030504040204" pitchFamily="50" charset="-128"/>
              </a:rPr>
              <a:t>2023』</a:t>
            </a:r>
          </a:p>
        </p:txBody>
      </p:sp>
      <p:sp>
        <p:nvSpPr>
          <p:cNvPr id="9" name="テキスト ボックス 8">
            <a:extLst>
              <a:ext uri="{FF2B5EF4-FFF2-40B4-BE49-F238E27FC236}">
                <a16:creationId xmlns:a16="http://schemas.microsoft.com/office/drawing/2014/main" id="{02CB2CF4-3A01-456A-A767-193E87B453CA}"/>
              </a:ext>
            </a:extLst>
          </p:cNvPr>
          <p:cNvSpPr txBox="1"/>
          <p:nvPr/>
        </p:nvSpPr>
        <p:spPr>
          <a:xfrm>
            <a:off x="179512" y="540000"/>
            <a:ext cx="8640000" cy="1538883"/>
          </a:xfrm>
          <a:prstGeom prst="rect">
            <a:avLst/>
          </a:prstGeom>
          <a:noFill/>
        </p:spPr>
        <p:txBody>
          <a:bodyPr wrap="square">
            <a:spAutoFit/>
          </a:bodyPr>
          <a:lstStyle/>
          <a:p>
            <a:endParaRPr lang="en-US" altLang="ja-JP" sz="500" b="1" dirty="0">
              <a:latin typeface="メイリオ" panose="020B0604030504040204" pitchFamily="50" charset="-128"/>
              <a:ea typeface="メイリオ" panose="020B0604030504040204" pitchFamily="50" charset="-128"/>
            </a:endParaRPr>
          </a:p>
          <a:p>
            <a:pPr marL="135731"/>
            <a:r>
              <a:rPr lang="ja-JP" altLang="en-US" sz="1600" b="1" dirty="0">
                <a:latin typeface="メイリオ" panose="020B0604030504040204" pitchFamily="50" charset="-128"/>
                <a:ea typeface="メイリオ" panose="020B0604030504040204" pitchFamily="50" charset="-128"/>
              </a:rPr>
              <a:t>○ デジタル化による暮らしと社会の変化</a:t>
            </a:r>
            <a:endParaRPr lang="en-US" altLang="ja-JP" sz="1600" b="1" dirty="0">
              <a:latin typeface="メイリオ" panose="020B0604030504040204" pitchFamily="50" charset="-128"/>
              <a:ea typeface="メイリオ" panose="020B0604030504040204" pitchFamily="50" charset="-128"/>
            </a:endParaRPr>
          </a:p>
          <a:p>
            <a:pPr marL="533400"/>
            <a:r>
              <a:rPr lang="ja-JP" altLang="en-US" sz="1600" b="1" dirty="0">
                <a:latin typeface="メイリオ" panose="020B0604030504040204" pitchFamily="50" charset="-128"/>
                <a:ea typeface="メイリオ" panose="020B0604030504040204" pitchFamily="50" charset="-128"/>
              </a:rPr>
              <a:t>（デジタル化により時間的･空間的制約からの解放に対する意識の動向）</a:t>
            </a:r>
            <a:endParaRPr lang="en-US" altLang="ja-JP" sz="1600" b="1" dirty="0">
              <a:latin typeface="メイリオ" panose="020B0604030504040204" pitchFamily="50" charset="-128"/>
              <a:ea typeface="メイリオ" panose="020B0604030504040204" pitchFamily="50" charset="-128"/>
            </a:endParaRPr>
          </a:p>
          <a:p>
            <a:pPr marL="135731"/>
            <a:endParaRPr lang="en-US" altLang="ja-JP" sz="900" b="1" dirty="0">
              <a:latin typeface="メイリオ" panose="020B0604030504040204" pitchFamily="50" charset="-128"/>
              <a:ea typeface="メイリオ" panose="020B0604030504040204" pitchFamily="50" charset="-128"/>
            </a:endParaRPr>
          </a:p>
          <a:p>
            <a:pPr marL="355600" indent="-88900"/>
            <a:r>
              <a:rPr lang="ja-JP" altLang="en-US" sz="1200" dirty="0">
                <a:latin typeface="メイリオ" panose="020B0604030504040204" pitchFamily="50" charset="-128"/>
                <a:ea typeface="メイリオ" panose="020B0604030504040204" pitchFamily="50" charset="-128"/>
              </a:rPr>
              <a:t>・時間の使い方を</a:t>
            </a:r>
            <a:r>
              <a:rPr lang="en-US" altLang="ja-JP" sz="1200" dirty="0">
                <a:latin typeface="メイリオ" panose="020B0604030504040204" pitchFamily="50" charset="-128"/>
                <a:ea typeface="メイリオ" panose="020B0604030504040204" pitchFamily="50" charset="-128"/>
              </a:rPr>
              <a:t>1986</a:t>
            </a:r>
            <a:r>
              <a:rPr lang="ja-JP" altLang="en-US" sz="1200" dirty="0">
                <a:latin typeface="メイリオ" panose="020B0604030504040204" pitchFamily="50" charset="-128"/>
                <a:ea typeface="メイリオ" panose="020B0604030504040204" pitchFamily="50" charset="-128"/>
              </a:rPr>
              <a:t>年と</a:t>
            </a:r>
            <a:r>
              <a:rPr lang="en-US" altLang="ja-JP" sz="1200" dirty="0">
                <a:latin typeface="メイリオ" panose="020B0604030504040204" pitchFamily="50" charset="-128"/>
                <a:ea typeface="メイリオ" panose="020B0604030504040204" pitchFamily="50" charset="-128"/>
              </a:rPr>
              <a:t>2021</a:t>
            </a:r>
            <a:r>
              <a:rPr lang="ja-JP" altLang="en-US" sz="1200" dirty="0">
                <a:latin typeface="メイリオ" panose="020B0604030504040204" pitchFamily="50" charset="-128"/>
                <a:ea typeface="メイリオ" panose="020B0604030504040204" pitchFamily="50" charset="-128"/>
              </a:rPr>
              <a:t>年を比較すると、仕事や通勤、家事など社会生活を営む上で義務的な性格の強い活動時間（２次活動時間）は減少傾向にあり、各人が自由に使える時間における活動時間（３次活動時間）は増加傾向</a:t>
            </a:r>
          </a:p>
          <a:p>
            <a:pPr marL="355600" indent="-88900"/>
            <a:r>
              <a:rPr lang="ja-JP" altLang="en-US" sz="1200" dirty="0">
                <a:latin typeface="メイリオ" panose="020B0604030504040204" pitchFamily="50" charset="-128"/>
                <a:ea typeface="メイリオ" panose="020B0604030504040204" pitchFamily="50" charset="-128"/>
              </a:rPr>
              <a:t>・今後の理想的な時間の使い方については、２次活動より３次活動を増やしたいという傾向が示され、最も増加した項目は「社会参加・会話・行楽・趣味・学習」</a:t>
            </a:r>
          </a:p>
        </p:txBody>
      </p:sp>
      <p:sp>
        <p:nvSpPr>
          <p:cNvPr id="10" name="Rectangle 79">
            <a:extLst>
              <a:ext uri="{FF2B5EF4-FFF2-40B4-BE49-F238E27FC236}">
                <a16:creationId xmlns:a16="http://schemas.microsoft.com/office/drawing/2014/main" id="{0145D98D-3EB6-464D-9D05-A591D9546DB7}"/>
              </a:ext>
            </a:extLst>
          </p:cNvPr>
          <p:cNvSpPr>
            <a:spLocks noChangeArrowheads="1"/>
          </p:cNvSpPr>
          <p:nvPr/>
        </p:nvSpPr>
        <p:spPr bwMode="auto">
          <a:xfrm>
            <a:off x="8712000" y="6588000"/>
            <a:ext cx="360000"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lgn="ctr" eaLnBrk="1" hangingPunct="1">
              <a:spcBef>
                <a:spcPct val="50000"/>
              </a:spcBef>
              <a:buFontTx/>
              <a:buNone/>
            </a:pPr>
            <a:fld id="{4BAD665A-AF1B-43EC-8DED-B94A1BD886CB}" type="slidenum">
              <a:rPr kumimoji="1" lang="en-US" altLang="ja-JP" sz="1100">
                <a:solidFill>
                  <a:schemeClr val="tx1"/>
                </a:solidFill>
                <a:latin typeface="メイリオ" panose="020B0604030504040204" pitchFamily="50" charset="-128"/>
                <a:ea typeface="メイリオ" panose="020B0604030504040204" pitchFamily="50" charset="-128"/>
              </a:rPr>
              <a:pPr algn="ctr" eaLnBrk="1" hangingPunct="1">
                <a:spcBef>
                  <a:spcPct val="50000"/>
                </a:spcBef>
                <a:buFontTx/>
                <a:buNone/>
              </a:pPr>
              <a:t>25</a:t>
            </a:fld>
            <a:endParaRPr kumimoji="1" lang="en-US" altLang="ja-JP" sz="1100" dirty="0">
              <a:solidFill>
                <a:schemeClr val="tx1"/>
              </a:solidFill>
              <a:latin typeface="メイリオ" panose="020B0604030504040204" pitchFamily="50" charset="-128"/>
              <a:ea typeface="メイリオ" panose="020B0604030504040204" pitchFamily="50" charset="-128"/>
            </a:endParaRPr>
          </a:p>
        </p:txBody>
      </p:sp>
      <p:sp>
        <p:nvSpPr>
          <p:cNvPr id="11" name="テキスト ボックス 10">
            <a:extLst>
              <a:ext uri="{FF2B5EF4-FFF2-40B4-BE49-F238E27FC236}">
                <a16:creationId xmlns:a16="http://schemas.microsoft.com/office/drawing/2014/main" id="{14DAEDD2-5AC2-4D84-B728-E1A963B20201}"/>
              </a:ext>
            </a:extLst>
          </p:cNvPr>
          <p:cNvSpPr txBox="1"/>
          <p:nvPr/>
        </p:nvSpPr>
        <p:spPr>
          <a:xfrm>
            <a:off x="6729816" y="6562584"/>
            <a:ext cx="1442584" cy="230832"/>
          </a:xfrm>
          <a:prstGeom prst="rect">
            <a:avLst/>
          </a:prstGeom>
          <a:noFill/>
        </p:spPr>
        <p:txBody>
          <a:bodyPr wrap="square">
            <a:spAutoFit/>
          </a:bodyPr>
          <a:lstStyle/>
          <a:p>
            <a:pPr algn="r"/>
            <a:r>
              <a:rPr lang="ja-JP" altLang="en-US" sz="900" dirty="0">
                <a:latin typeface="メイリオ" panose="020B0604030504040204" pitchFamily="50" charset="-128"/>
                <a:ea typeface="メイリオ" panose="020B0604030504040204" pitchFamily="50" charset="-128"/>
              </a:rPr>
              <a:t>国土交通白書 </a:t>
            </a:r>
            <a:r>
              <a:rPr lang="en-US" altLang="ja-JP" sz="900" dirty="0">
                <a:latin typeface="メイリオ" panose="020B0604030504040204" pitchFamily="50" charset="-128"/>
                <a:ea typeface="メイリオ" panose="020B0604030504040204" pitchFamily="50" charset="-128"/>
              </a:rPr>
              <a:t>2023</a:t>
            </a:r>
            <a:endParaRPr lang="ja-JP" altLang="en-US" sz="900" dirty="0"/>
          </a:p>
        </p:txBody>
      </p:sp>
    </p:spTree>
    <p:extLst>
      <p:ext uri="{BB962C8B-B14F-4D97-AF65-F5344CB8AC3E}">
        <p14:creationId xmlns:p14="http://schemas.microsoft.com/office/powerpoint/2010/main" val="22602221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6D6B1A99-6764-4E9C-AA99-55DA768C57EB}"/>
              </a:ext>
            </a:extLst>
          </p:cNvPr>
          <p:cNvPicPr>
            <a:picLocks noChangeAspect="1"/>
          </p:cNvPicPr>
          <p:nvPr/>
        </p:nvPicPr>
        <p:blipFill>
          <a:blip r:embed="rId2"/>
          <a:stretch>
            <a:fillRect/>
          </a:stretch>
        </p:blipFill>
        <p:spPr>
          <a:xfrm>
            <a:off x="720000" y="1836000"/>
            <a:ext cx="7207850" cy="4932000"/>
          </a:xfrm>
          <a:prstGeom prst="rect">
            <a:avLst/>
          </a:prstGeom>
        </p:spPr>
      </p:pic>
      <p:cxnSp>
        <p:nvCxnSpPr>
          <p:cNvPr id="7" name="直線コネクタ 6">
            <a:extLst>
              <a:ext uri="{FF2B5EF4-FFF2-40B4-BE49-F238E27FC236}">
                <a16:creationId xmlns:a16="http://schemas.microsoft.com/office/drawing/2014/main" id="{FAEE1AE9-D241-411B-9CA7-EC560DCDE06A}"/>
              </a:ext>
            </a:extLst>
          </p:cNvPr>
          <p:cNvCxnSpPr>
            <a:cxnSpLocks/>
          </p:cNvCxnSpPr>
          <p:nvPr/>
        </p:nvCxnSpPr>
        <p:spPr>
          <a:xfrm>
            <a:off x="0" y="476672"/>
            <a:ext cx="9144900" cy="0"/>
          </a:xfrm>
          <a:prstGeom prst="line">
            <a:avLst/>
          </a:prstGeom>
          <a:ln w="508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9870BF52-1757-4773-9A87-A319AE87521D}"/>
              </a:ext>
            </a:extLst>
          </p:cNvPr>
          <p:cNvSpPr txBox="1"/>
          <p:nvPr/>
        </p:nvSpPr>
        <p:spPr>
          <a:xfrm>
            <a:off x="244730" y="317123"/>
            <a:ext cx="3103414" cy="161583"/>
          </a:xfrm>
          <a:prstGeom prst="rect">
            <a:avLst/>
          </a:prstGeom>
          <a:noFill/>
        </p:spPr>
        <p:txBody>
          <a:bodyPr wrap="none" lIns="0" tIns="0" rIns="0" bIns="0" rtlCol="0">
            <a:spAutoFit/>
          </a:bodyPr>
          <a:lstStyle/>
          <a:p>
            <a:r>
              <a:rPr lang="ja-JP" altLang="en-US" sz="1050" b="1" dirty="0">
                <a:latin typeface="メイリオ" panose="020B0604030504040204" pitchFamily="50" charset="-128"/>
                <a:ea typeface="メイリオ" panose="020B0604030504040204" pitchFamily="50" charset="-128"/>
              </a:rPr>
              <a:t>今後起こりうる社会の潮流</a:t>
            </a:r>
            <a:r>
              <a:rPr lang="en-US" altLang="ja-JP" sz="1050" b="1" dirty="0">
                <a:latin typeface="メイリオ" panose="020B0604030504040204" pitchFamily="50" charset="-128"/>
                <a:ea typeface="メイリオ" panose="020B0604030504040204" pitchFamily="50" charset="-128"/>
              </a:rPr>
              <a:t>『</a:t>
            </a:r>
            <a:r>
              <a:rPr lang="ja-JP" altLang="en-US" sz="1050" b="1" dirty="0">
                <a:latin typeface="メイリオ" panose="020B0604030504040204" pitchFamily="50" charset="-128"/>
                <a:ea typeface="メイリオ" panose="020B0604030504040204" pitchFamily="50" charset="-128"/>
              </a:rPr>
              <a:t>国土交通白書 </a:t>
            </a:r>
            <a:r>
              <a:rPr lang="en-US" altLang="ja-JP" sz="1050" b="1" dirty="0">
                <a:latin typeface="メイリオ" panose="020B0604030504040204" pitchFamily="50" charset="-128"/>
                <a:ea typeface="メイリオ" panose="020B0604030504040204" pitchFamily="50" charset="-128"/>
              </a:rPr>
              <a:t>2023』</a:t>
            </a:r>
          </a:p>
        </p:txBody>
      </p:sp>
      <p:sp>
        <p:nvSpPr>
          <p:cNvPr id="9" name="テキスト ボックス 8">
            <a:extLst>
              <a:ext uri="{FF2B5EF4-FFF2-40B4-BE49-F238E27FC236}">
                <a16:creationId xmlns:a16="http://schemas.microsoft.com/office/drawing/2014/main" id="{34989797-6A5A-4687-B500-D17B00F2D4FF}"/>
              </a:ext>
            </a:extLst>
          </p:cNvPr>
          <p:cNvSpPr txBox="1"/>
          <p:nvPr/>
        </p:nvSpPr>
        <p:spPr>
          <a:xfrm>
            <a:off x="179512" y="540000"/>
            <a:ext cx="8640000" cy="1354217"/>
          </a:xfrm>
          <a:prstGeom prst="rect">
            <a:avLst/>
          </a:prstGeom>
          <a:noFill/>
        </p:spPr>
        <p:txBody>
          <a:bodyPr wrap="square">
            <a:spAutoFit/>
          </a:bodyPr>
          <a:lstStyle/>
          <a:p>
            <a:endParaRPr lang="en-US" altLang="ja-JP" sz="500" b="1" dirty="0">
              <a:latin typeface="メイリオ" panose="020B0604030504040204" pitchFamily="50" charset="-128"/>
              <a:ea typeface="メイリオ" panose="020B0604030504040204" pitchFamily="50" charset="-128"/>
            </a:endParaRPr>
          </a:p>
          <a:p>
            <a:pPr marL="135731"/>
            <a:r>
              <a:rPr lang="ja-JP" altLang="en-US" sz="1600" b="1" dirty="0">
                <a:latin typeface="メイリオ" panose="020B0604030504040204" pitchFamily="50" charset="-128"/>
                <a:ea typeface="メイリオ" panose="020B0604030504040204" pitchFamily="50" charset="-128"/>
              </a:rPr>
              <a:t>○ デジタル化による暮らしと社会の変化</a:t>
            </a:r>
            <a:endParaRPr lang="en-US" altLang="ja-JP" sz="1600" b="1" dirty="0">
              <a:latin typeface="メイリオ" panose="020B0604030504040204" pitchFamily="50" charset="-128"/>
              <a:ea typeface="メイリオ" panose="020B0604030504040204" pitchFamily="50" charset="-128"/>
            </a:endParaRPr>
          </a:p>
          <a:p>
            <a:pPr marL="533400"/>
            <a:r>
              <a:rPr lang="ja-JP" altLang="en-US" sz="1600" b="1" dirty="0">
                <a:latin typeface="メイリオ" panose="020B0604030504040204" pitchFamily="50" charset="-128"/>
                <a:ea typeface="メイリオ" panose="020B0604030504040204" pitchFamily="50" charset="-128"/>
              </a:rPr>
              <a:t>（デジタル化により時間的･空間的制約からの解放に対する意識の動向）</a:t>
            </a:r>
            <a:endParaRPr lang="en-US" altLang="ja-JP" sz="1600" b="1" dirty="0">
              <a:latin typeface="メイリオ" panose="020B0604030504040204" pitchFamily="50" charset="-128"/>
              <a:ea typeface="メイリオ" panose="020B0604030504040204" pitchFamily="50" charset="-128"/>
            </a:endParaRPr>
          </a:p>
          <a:p>
            <a:pPr marL="135731"/>
            <a:endParaRPr lang="en-US" altLang="ja-JP" sz="900" b="1" dirty="0">
              <a:latin typeface="メイリオ" panose="020B0604030504040204" pitchFamily="50" charset="-128"/>
              <a:ea typeface="メイリオ" panose="020B0604030504040204" pitchFamily="50" charset="-128"/>
            </a:endParaRPr>
          </a:p>
          <a:p>
            <a:pPr marL="355600" indent="-88900"/>
            <a:r>
              <a:rPr lang="ja-JP" altLang="en-US" sz="1200" dirty="0">
                <a:latin typeface="メイリオ" panose="020B0604030504040204" pitchFamily="50" charset="-128"/>
                <a:ea typeface="メイリオ" panose="020B0604030504040204" pitchFamily="50" charset="-128"/>
              </a:rPr>
              <a:t>・デジタル化が進んだ将来の居住地選定にあたって重視するものについて、「日常の買い物の利便性」「生活コストが安い」「公共交通の利便性」「病院や介護施設、公共施設が整っている」などを重視すると答えた人の割合が高く、居住地へのニーズとして、総じて、日常生活の利便性や生活コストの安さを重視</a:t>
            </a:r>
          </a:p>
        </p:txBody>
      </p:sp>
      <p:sp>
        <p:nvSpPr>
          <p:cNvPr id="10" name="Rectangle 79">
            <a:extLst>
              <a:ext uri="{FF2B5EF4-FFF2-40B4-BE49-F238E27FC236}">
                <a16:creationId xmlns:a16="http://schemas.microsoft.com/office/drawing/2014/main" id="{7D0FEAC9-4E00-4864-B6B9-5DE1F1F16E7C}"/>
              </a:ext>
            </a:extLst>
          </p:cNvPr>
          <p:cNvSpPr>
            <a:spLocks noChangeArrowheads="1"/>
          </p:cNvSpPr>
          <p:nvPr/>
        </p:nvSpPr>
        <p:spPr bwMode="auto">
          <a:xfrm>
            <a:off x="8712000" y="6588000"/>
            <a:ext cx="360000"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lgn="ctr" eaLnBrk="1" hangingPunct="1">
              <a:spcBef>
                <a:spcPct val="50000"/>
              </a:spcBef>
              <a:buFontTx/>
              <a:buNone/>
            </a:pPr>
            <a:fld id="{4BAD665A-AF1B-43EC-8DED-B94A1BD886CB}" type="slidenum">
              <a:rPr kumimoji="1" lang="en-US" altLang="ja-JP" sz="1100">
                <a:solidFill>
                  <a:schemeClr val="tx1"/>
                </a:solidFill>
                <a:latin typeface="メイリオ" panose="020B0604030504040204" pitchFamily="50" charset="-128"/>
                <a:ea typeface="メイリオ" panose="020B0604030504040204" pitchFamily="50" charset="-128"/>
              </a:rPr>
              <a:pPr algn="ctr" eaLnBrk="1" hangingPunct="1">
                <a:spcBef>
                  <a:spcPct val="50000"/>
                </a:spcBef>
                <a:buFontTx/>
                <a:buNone/>
              </a:pPr>
              <a:t>26</a:t>
            </a:fld>
            <a:endParaRPr kumimoji="1" lang="en-US" altLang="ja-JP" sz="1100" dirty="0">
              <a:solidFill>
                <a:schemeClr val="tx1"/>
              </a:solidFill>
              <a:latin typeface="メイリオ" panose="020B0604030504040204" pitchFamily="50" charset="-128"/>
              <a:ea typeface="メイリオ" panose="020B0604030504040204" pitchFamily="50" charset="-128"/>
            </a:endParaRPr>
          </a:p>
        </p:txBody>
      </p:sp>
      <p:sp>
        <p:nvSpPr>
          <p:cNvPr id="11" name="テキスト ボックス 10">
            <a:extLst>
              <a:ext uri="{FF2B5EF4-FFF2-40B4-BE49-F238E27FC236}">
                <a16:creationId xmlns:a16="http://schemas.microsoft.com/office/drawing/2014/main" id="{A2B0164A-764B-4AF8-B023-551ACEE109BC}"/>
              </a:ext>
            </a:extLst>
          </p:cNvPr>
          <p:cNvSpPr txBox="1"/>
          <p:nvPr/>
        </p:nvSpPr>
        <p:spPr>
          <a:xfrm>
            <a:off x="7548604" y="6353880"/>
            <a:ext cx="1442584" cy="230832"/>
          </a:xfrm>
          <a:prstGeom prst="rect">
            <a:avLst/>
          </a:prstGeom>
          <a:noFill/>
        </p:spPr>
        <p:txBody>
          <a:bodyPr wrap="square">
            <a:spAutoFit/>
          </a:bodyPr>
          <a:lstStyle/>
          <a:p>
            <a:pPr algn="r"/>
            <a:r>
              <a:rPr lang="ja-JP" altLang="en-US" sz="900" dirty="0">
                <a:latin typeface="メイリオ" panose="020B0604030504040204" pitchFamily="50" charset="-128"/>
                <a:ea typeface="メイリオ" panose="020B0604030504040204" pitchFamily="50" charset="-128"/>
              </a:rPr>
              <a:t>国土交通白書 </a:t>
            </a:r>
            <a:r>
              <a:rPr lang="en-US" altLang="ja-JP" sz="900" dirty="0">
                <a:latin typeface="メイリオ" panose="020B0604030504040204" pitchFamily="50" charset="-128"/>
                <a:ea typeface="メイリオ" panose="020B0604030504040204" pitchFamily="50" charset="-128"/>
              </a:rPr>
              <a:t>2023</a:t>
            </a:r>
            <a:endParaRPr lang="ja-JP" altLang="en-US" sz="900" dirty="0"/>
          </a:p>
        </p:txBody>
      </p:sp>
    </p:spTree>
    <p:extLst>
      <p:ext uri="{BB962C8B-B14F-4D97-AF65-F5344CB8AC3E}">
        <p14:creationId xmlns:p14="http://schemas.microsoft.com/office/powerpoint/2010/main" val="8521283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1523D1B2-F12A-4255-81FF-3B5E397DB573}"/>
              </a:ext>
            </a:extLst>
          </p:cNvPr>
          <p:cNvGrpSpPr/>
          <p:nvPr/>
        </p:nvGrpSpPr>
        <p:grpSpPr>
          <a:xfrm>
            <a:off x="3168000" y="936000"/>
            <a:ext cx="5617864" cy="5825344"/>
            <a:chOff x="4649748" y="581801"/>
            <a:chExt cx="4288536" cy="4397518"/>
          </a:xfrm>
        </p:grpSpPr>
        <p:pic>
          <p:nvPicPr>
            <p:cNvPr id="10" name="図 9">
              <a:extLst>
                <a:ext uri="{FF2B5EF4-FFF2-40B4-BE49-F238E27FC236}">
                  <a16:creationId xmlns:a16="http://schemas.microsoft.com/office/drawing/2014/main" id="{768EE015-BE68-4F3B-BD16-A28F817E4C39}"/>
                </a:ext>
              </a:extLst>
            </p:cNvPr>
            <p:cNvPicPr>
              <a:picLocks noChangeAspect="1"/>
            </p:cNvPicPr>
            <p:nvPr/>
          </p:nvPicPr>
          <p:blipFill rotWithShape="1">
            <a:blip r:embed="rId2"/>
            <a:srcRect b="45442"/>
            <a:stretch/>
          </p:blipFill>
          <p:spPr>
            <a:xfrm>
              <a:off x="4649748" y="581801"/>
              <a:ext cx="4288536" cy="2439515"/>
            </a:xfrm>
            <a:prstGeom prst="rect">
              <a:avLst/>
            </a:prstGeom>
          </p:spPr>
        </p:pic>
        <p:pic>
          <p:nvPicPr>
            <p:cNvPr id="11" name="図 10">
              <a:extLst>
                <a:ext uri="{FF2B5EF4-FFF2-40B4-BE49-F238E27FC236}">
                  <a16:creationId xmlns:a16="http://schemas.microsoft.com/office/drawing/2014/main" id="{C4F361A0-82B3-4016-95E0-CC9FE016B4C5}"/>
                </a:ext>
              </a:extLst>
            </p:cNvPr>
            <p:cNvPicPr>
              <a:picLocks noChangeAspect="1"/>
            </p:cNvPicPr>
            <p:nvPr/>
          </p:nvPicPr>
          <p:blipFill rotWithShape="1">
            <a:blip r:embed="rId2"/>
            <a:srcRect t="55768"/>
            <a:stretch/>
          </p:blipFill>
          <p:spPr>
            <a:xfrm>
              <a:off x="4649748" y="3001522"/>
              <a:ext cx="4288536" cy="1977797"/>
            </a:xfrm>
            <a:prstGeom prst="rect">
              <a:avLst/>
            </a:prstGeom>
          </p:spPr>
        </p:pic>
        <p:sp>
          <p:nvSpPr>
            <p:cNvPr id="7" name="正方形/長方形 6">
              <a:extLst>
                <a:ext uri="{FF2B5EF4-FFF2-40B4-BE49-F238E27FC236}">
                  <a16:creationId xmlns:a16="http://schemas.microsoft.com/office/drawing/2014/main" id="{05944AD6-4925-434A-A8A6-87CDBAEDFBC0}"/>
                </a:ext>
              </a:extLst>
            </p:cNvPr>
            <p:cNvSpPr/>
            <p:nvPr/>
          </p:nvSpPr>
          <p:spPr>
            <a:xfrm>
              <a:off x="6210066" y="818494"/>
              <a:ext cx="1130637" cy="264614"/>
            </a:xfrm>
            <a:prstGeom prst="rect">
              <a:avLst/>
            </a:prstGeom>
            <a:noFill/>
            <a:ln w="28575">
              <a:solidFill>
                <a:srgbClr val="EC84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8" name="正方形/長方形 7">
              <a:extLst>
                <a:ext uri="{FF2B5EF4-FFF2-40B4-BE49-F238E27FC236}">
                  <a16:creationId xmlns:a16="http://schemas.microsoft.com/office/drawing/2014/main" id="{E20AA8B0-6002-4573-B390-54E5035C4BF0}"/>
                </a:ext>
              </a:extLst>
            </p:cNvPr>
            <p:cNvSpPr/>
            <p:nvPr/>
          </p:nvSpPr>
          <p:spPr>
            <a:xfrm>
              <a:off x="7236296" y="1089956"/>
              <a:ext cx="1375994" cy="340814"/>
            </a:xfrm>
            <a:prstGeom prst="rect">
              <a:avLst/>
            </a:prstGeom>
            <a:noFill/>
            <a:ln w="28575">
              <a:solidFill>
                <a:srgbClr val="EC84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grpSp>
      <p:cxnSp>
        <p:nvCxnSpPr>
          <p:cNvPr id="9" name="直線コネクタ 8">
            <a:extLst>
              <a:ext uri="{FF2B5EF4-FFF2-40B4-BE49-F238E27FC236}">
                <a16:creationId xmlns:a16="http://schemas.microsoft.com/office/drawing/2014/main" id="{705134A6-E764-4283-9CBD-5AA89F183075}"/>
              </a:ext>
            </a:extLst>
          </p:cNvPr>
          <p:cNvCxnSpPr>
            <a:cxnSpLocks/>
          </p:cNvCxnSpPr>
          <p:nvPr/>
        </p:nvCxnSpPr>
        <p:spPr>
          <a:xfrm>
            <a:off x="0" y="476672"/>
            <a:ext cx="9144900" cy="0"/>
          </a:xfrm>
          <a:prstGeom prst="line">
            <a:avLst/>
          </a:prstGeom>
          <a:ln w="508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C34F71CF-78B5-4C58-88E1-0425FA3C72CB}"/>
              </a:ext>
            </a:extLst>
          </p:cNvPr>
          <p:cNvSpPr txBox="1"/>
          <p:nvPr/>
        </p:nvSpPr>
        <p:spPr>
          <a:xfrm>
            <a:off x="244730" y="317123"/>
            <a:ext cx="3103414" cy="161583"/>
          </a:xfrm>
          <a:prstGeom prst="rect">
            <a:avLst/>
          </a:prstGeom>
          <a:noFill/>
        </p:spPr>
        <p:txBody>
          <a:bodyPr wrap="none" lIns="0" tIns="0" rIns="0" bIns="0" rtlCol="0">
            <a:spAutoFit/>
          </a:bodyPr>
          <a:lstStyle/>
          <a:p>
            <a:r>
              <a:rPr lang="ja-JP" altLang="en-US" sz="1050" b="1" dirty="0">
                <a:latin typeface="メイリオ" panose="020B0604030504040204" pitchFamily="50" charset="-128"/>
                <a:ea typeface="メイリオ" panose="020B0604030504040204" pitchFamily="50" charset="-128"/>
              </a:rPr>
              <a:t>今後起こりうる社会の潮流</a:t>
            </a:r>
            <a:r>
              <a:rPr lang="en-US" altLang="ja-JP" sz="1050" b="1" dirty="0">
                <a:latin typeface="メイリオ" panose="020B0604030504040204" pitchFamily="50" charset="-128"/>
                <a:ea typeface="メイリオ" panose="020B0604030504040204" pitchFamily="50" charset="-128"/>
              </a:rPr>
              <a:t>『</a:t>
            </a:r>
            <a:r>
              <a:rPr lang="ja-JP" altLang="en-US" sz="1050" b="1" dirty="0">
                <a:latin typeface="メイリオ" panose="020B0604030504040204" pitchFamily="50" charset="-128"/>
                <a:ea typeface="メイリオ" panose="020B0604030504040204" pitchFamily="50" charset="-128"/>
              </a:rPr>
              <a:t>国土交通白書 </a:t>
            </a:r>
            <a:r>
              <a:rPr lang="en-US" altLang="ja-JP" sz="1050" b="1" dirty="0">
                <a:latin typeface="メイリオ" panose="020B0604030504040204" pitchFamily="50" charset="-128"/>
                <a:ea typeface="メイリオ" panose="020B0604030504040204" pitchFamily="50" charset="-128"/>
              </a:rPr>
              <a:t>2023』</a:t>
            </a:r>
          </a:p>
        </p:txBody>
      </p:sp>
      <p:sp>
        <p:nvSpPr>
          <p:cNvPr id="15" name="テキスト ボックス 14">
            <a:extLst>
              <a:ext uri="{FF2B5EF4-FFF2-40B4-BE49-F238E27FC236}">
                <a16:creationId xmlns:a16="http://schemas.microsoft.com/office/drawing/2014/main" id="{24AC0F9C-D720-4976-9DC2-DEC51A6C2A1F}"/>
              </a:ext>
            </a:extLst>
          </p:cNvPr>
          <p:cNvSpPr txBox="1"/>
          <p:nvPr/>
        </p:nvSpPr>
        <p:spPr>
          <a:xfrm>
            <a:off x="179512" y="540000"/>
            <a:ext cx="8640000" cy="415498"/>
          </a:xfrm>
          <a:prstGeom prst="rect">
            <a:avLst/>
          </a:prstGeom>
          <a:noFill/>
        </p:spPr>
        <p:txBody>
          <a:bodyPr wrap="square">
            <a:spAutoFit/>
          </a:bodyPr>
          <a:lstStyle/>
          <a:p>
            <a:endParaRPr lang="en-US" altLang="ja-JP" sz="500" b="1" dirty="0">
              <a:latin typeface="メイリオ" panose="020B0604030504040204" pitchFamily="50" charset="-128"/>
              <a:ea typeface="メイリオ" panose="020B0604030504040204" pitchFamily="50" charset="-128"/>
            </a:endParaRPr>
          </a:p>
          <a:p>
            <a:pPr marL="135731"/>
            <a:r>
              <a:rPr lang="ja-JP" altLang="en-US" sz="1600" b="1" dirty="0">
                <a:latin typeface="メイリオ" panose="020B0604030504040204" pitchFamily="50" charset="-128"/>
                <a:ea typeface="メイリオ" panose="020B0604030504040204" pitchFamily="50" charset="-128"/>
              </a:rPr>
              <a:t>○ デジタル化による暮らしと社会の変化（仮想空間への意識の動向）</a:t>
            </a:r>
            <a:endParaRPr lang="en-US" altLang="ja-JP" sz="1600" b="1" dirty="0">
              <a:latin typeface="メイリオ" panose="020B0604030504040204" pitchFamily="50" charset="-128"/>
              <a:ea typeface="メイリオ" panose="020B0604030504040204" pitchFamily="50" charset="-128"/>
            </a:endParaRPr>
          </a:p>
        </p:txBody>
      </p:sp>
      <p:sp>
        <p:nvSpPr>
          <p:cNvPr id="16" name="テキスト ボックス 15">
            <a:extLst>
              <a:ext uri="{FF2B5EF4-FFF2-40B4-BE49-F238E27FC236}">
                <a16:creationId xmlns:a16="http://schemas.microsoft.com/office/drawing/2014/main" id="{19E19C18-A65F-42D4-80C9-9BCC8E33E3F3}"/>
              </a:ext>
            </a:extLst>
          </p:cNvPr>
          <p:cNvSpPr txBox="1"/>
          <p:nvPr/>
        </p:nvSpPr>
        <p:spPr>
          <a:xfrm>
            <a:off x="179512" y="540000"/>
            <a:ext cx="3063603" cy="4616648"/>
          </a:xfrm>
          <a:prstGeom prst="rect">
            <a:avLst/>
          </a:prstGeom>
          <a:noFill/>
        </p:spPr>
        <p:txBody>
          <a:bodyPr wrap="square">
            <a:spAutoFit/>
          </a:bodyPr>
          <a:lstStyle/>
          <a:p>
            <a:endParaRPr lang="en-US" altLang="ja-JP" sz="500" b="1" dirty="0">
              <a:latin typeface="メイリオ" panose="020B0604030504040204" pitchFamily="50" charset="-128"/>
              <a:ea typeface="メイリオ" panose="020B0604030504040204" pitchFamily="50" charset="-128"/>
            </a:endParaRPr>
          </a:p>
          <a:p>
            <a:pPr marL="135731"/>
            <a:endParaRPr lang="en-US" altLang="ja-JP" sz="1600" b="1" dirty="0">
              <a:latin typeface="メイリオ" panose="020B0604030504040204" pitchFamily="50" charset="-128"/>
              <a:ea typeface="メイリオ" panose="020B0604030504040204" pitchFamily="50" charset="-128"/>
            </a:endParaRPr>
          </a:p>
          <a:p>
            <a:pPr marL="135731"/>
            <a:endParaRPr lang="en-US" altLang="ja-JP" sz="900" b="1" dirty="0">
              <a:latin typeface="メイリオ" panose="020B0604030504040204" pitchFamily="50" charset="-128"/>
              <a:ea typeface="メイリオ" panose="020B0604030504040204" pitchFamily="50" charset="-128"/>
            </a:endParaRPr>
          </a:p>
          <a:p>
            <a:pPr marL="355600" indent="-88900"/>
            <a:r>
              <a:rPr lang="ja-JP" altLang="en-US" sz="1200" dirty="0">
                <a:latin typeface="メイリオ" panose="020B0604030504040204" pitchFamily="50" charset="-128"/>
                <a:ea typeface="メイリオ" panose="020B0604030504040204" pitchFamily="50" charset="-128"/>
              </a:rPr>
              <a:t>・「今までリアルで対応しなければいけなかったものも、デジタル仮想空間上で対応すれば、わざわざ移動する必要がない将来」における考え方は、全世代の５人に４人以上の人が「</a:t>
            </a:r>
            <a:r>
              <a:rPr lang="ja-JP" altLang="en-US" sz="1200" b="1" dirty="0">
                <a:latin typeface="メイリオ" panose="020B0604030504040204" pitchFamily="50" charset="-128"/>
                <a:ea typeface="メイリオ" panose="020B0604030504040204" pitchFamily="50" charset="-128"/>
              </a:rPr>
              <a:t>デジタル仮想空間では代替できないことがある</a:t>
            </a:r>
            <a:r>
              <a:rPr lang="ja-JP" altLang="en-US" sz="1200" dirty="0">
                <a:latin typeface="メイリオ" panose="020B0604030504040204" pitchFamily="50" charset="-128"/>
                <a:ea typeface="メイリオ" panose="020B0604030504040204" pitchFamily="50" charset="-128"/>
              </a:rPr>
              <a:t>」、現地の状況を「直接五感で感じたい」について、そう思うと回答し、国民の多くは、</a:t>
            </a:r>
            <a:r>
              <a:rPr lang="ja-JP" altLang="en-US" sz="1200" u="sng" dirty="0">
                <a:latin typeface="メイリオ" panose="020B0604030504040204" pitchFamily="50" charset="-128"/>
                <a:ea typeface="メイリオ" panose="020B0604030504040204" pitchFamily="50" charset="-128"/>
              </a:rPr>
              <a:t>仮想空間では代替できないリアルに対する価値を認識</a:t>
            </a:r>
          </a:p>
          <a:p>
            <a:pPr marL="355600" indent="-88900"/>
            <a:endParaRPr lang="ja-JP" altLang="en-US" sz="1200" dirty="0">
              <a:latin typeface="メイリオ" panose="020B0604030504040204" pitchFamily="50" charset="-128"/>
              <a:ea typeface="メイリオ" panose="020B0604030504040204" pitchFamily="50" charset="-128"/>
            </a:endParaRPr>
          </a:p>
          <a:p>
            <a:pPr marL="355600" indent="-88900"/>
            <a:r>
              <a:rPr lang="ja-JP" altLang="en-US" sz="1200" dirty="0">
                <a:latin typeface="メイリオ" panose="020B0604030504040204" pitchFamily="50" charset="-128"/>
                <a:ea typeface="メイリオ" panose="020B0604030504040204" pitchFamily="50" charset="-128"/>
              </a:rPr>
              <a:t>・仮想空間の充実により、例えば自宅にいながら仕事・買い物などが可能となり、物理的な障害に制約されず活動できるとともに、移動を余儀なくされる機会が減少することも考えられる一方で、</a:t>
            </a:r>
            <a:r>
              <a:rPr lang="ja-JP" altLang="en-US" sz="1200" u="sng" dirty="0">
                <a:latin typeface="メイリオ" panose="020B0604030504040204" pitchFamily="50" charset="-128"/>
                <a:ea typeface="メイリオ" panose="020B0604030504040204" pitchFamily="50" charset="-128"/>
              </a:rPr>
              <a:t>人との交流や現地の状況を五感で感じるなど、リアルに対する価値が存在し、「現地に行く」ための移動需要は存続することが予想</a:t>
            </a:r>
          </a:p>
        </p:txBody>
      </p:sp>
      <p:sp>
        <p:nvSpPr>
          <p:cNvPr id="17" name="Rectangle 79">
            <a:extLst>
              <a:ext uri="{FF2B5EF4-FFF2-40B4-BE49-F238E27FC236}">
                <a16:creationId xmlns:a16="http://schemas.microsoft.com/office/drawing/2014/main" id="{3E95A7FA-2031-4F0D-AB37-387F760BE8A4}"/>
              </a:ext>
            </a:extLst>
          </p:cNvPr>
          <p:cNvSpPr>
            <a:spLocks noChangeArrowheads="1"/>
          </p:cNvSpPr>
          <p:nvPr/>
        </p:nvSpPr>
        <p:spPr bwMode="auto">
          <a:xfrm>
            <a:off x="8712000" y="6588000"/>
            <a:ext cx="360000"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lgn="ctr" eaLnBrk="1" hangingPunct="1">
              <a:spcBef>
                <a:spcPct val="50000"/>
              </a:spcBef>
              <a:buFontTx/>
              <a:buNone/>
            </a:pPr>
            <a:fld id="{4BAD665A-AF1B-43EC-8DED-B94A1BD886CB}" type="slidenum">
              <a:rPr kumimoji="1" lang="en-US" altLang="ja-JP" sz="1100">
                <a:solidFill>
                  <a:schemeClr val="tx1"/>
                </a:solidFill>
                <a:latin typeface="メイリオ" panose="020B0604030504040204" pitchFamily="50" charset="-128"/>
                <a:ea typeface="メイリオ" panose="020B0604030504040204" pitchFamily="50" charset="-128"/>
              </a:rPr>
              <a:pPr algn="ctr" eaLnBrk="1" hangingPunct="1">
                <a:spcBef>
                  <a:spcPct val="50000"/>
                </a:spcBef>
                <a:buFontTx/>
                <a:buNone/>
              </a:pPr>
              <a:t>27</a:t>
            </a:fld>
            <a:endParaRPr kumimoji="1" lang="en-US" altLang="ja-JP" sz="1100" dirty="0">
              <a:solidFill>
                <a:schemeClr val="tx1"/>
              </a:solidFill>
              <a:latin typeface="メイリオ" panose="020B0604030504040204" pitchFamily="50" charset="-128"/>
              <a:ea typeface="メイリオ" panose="020B0604030504040204" pitchFamily="50" charset="-128"/>
            </a:endParaRPr>
          </a:p>
        </p:txBody>
      </p:sp>
      <p:sp>
        <p:nvSpPr>
          <p:cNvPr id="12" name="テキスト ボックス 11">
            <a:extLst>
              <a:ext uri="{FF2B5EF4-FFF2-40B4-BE49-F238E27FC236}">
                <a16:creationId xmlns:a16="http://schemas.microsoft.com/office/drawing/2014/main" id="{0F11AE73-90C8-4BC0-812B-8DF3731C5144}"/>
              </a:ext>
            </a:extLst>
          </p:cNvPr>
          <p:cNvSpPr txBox="1"/>
          <p:nvPr/>
        </p:nvSpPr>
        <p:spPr>
          <a:xfrm>
            <a:off x="1800531" y="6517696"/>
            <a:ext cx="1442584" cy="230832"/>
          </a:xfrm>
          <a:prstGeom prst="rect">
            <a:avLst/>
          </a:prstGeom>
          <a:noFill/>
        </p:spPr>
        <p:txBody>
          <a:bodyPr wrap="square">
            <a:spAutoFit/>
          </a:bodyPr>
          <a:lstStyle/>
          <a:p>
            <a:pPr algn="r"/>
            <a:r>
              <a:rPr lang="ja-JP" altLang="en-US" sz="900" dirty="0">
                <a:latin typeface="メイリオ" panose="020B0604030504040204" pitchFamily="50" charset="-128"/>
                <a:ea typeface="メイリオ" panose="020B0604030504040204" pitchFamily="50" charset="-128"/>
              </a:rPr>
              <a:t>国土交通白書 </a:t>
            </a:r>
            <a:r>
              <a:rPr lang="en-US" altLang="ja-JP" sz="900" dirty="0">
                <a:latin typeface="メイリオ" panose="020B0604030504040204" pitchFamily="50" charset="-128"/>
                <a:ea typeface="メイリオ" panose="020B0604030504040204" pitchFamily="50" charset="-128"/>
              </a:rPr>
              <a:t>2023</a:t>
            </a:r>
            <a:endParaRPr lang="ja-JP" altLang="en-US" sz="900" dirty="0"/>
          </a:p>
        </p:txBody>
      </p:sp>
    </p:spTree>
    <p:extLst>
      <p:ext uri="{BB962C8B-B14F-4D97-AF65-F5344CB8AC3E}">
        <p14:creationId xmlns:p14="http://schemas.microsoft.com/office/powerpoint/2010/main" val="2805656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248" y="2852936"/>
            <a:ext cx="9144000" cy="792088"/>
          </a:xfrm>
          <a:prstGeom prst="rect">
            <a:avLst/>
          </a:prstGeom>
          <a:solidFill>
            <a:schemeClr val="bg1">
              <a:lumMod val="65000"/>
            </a:schemeClr>
          </a:solidFill>
          <a:ln>
            <a:noFill/>
          </a:ln>
          <a:effec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ctr" eaLnBrk="1" hangingPunct="1"/>
            <a:r>
              <a:rPr lang="ja-JP" altLang="en-US" sz="2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１．人口の動向</a:t>
            </a:r>
          </a:p>
        </p:txBody>
      </p:sp>
    </p:spTree>
    <p:extLst>
      <p:ext uri="{BB962C8B-B14F-4D97-AF65-F5344CB8AC3E}">
        <p14:creationId xmlns:p14="http://schemas.microsoft.com/office/powerpoint/2010/main" val="1733552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0"/>
          <p:cNvSpPr>
            <a:spLocks noChangeArrowheads="1"/>
          </p:cNvSpPr>
          <p:nvPr/>
        </p:nvSpPr>
        <p:spPr bwMode="auto">
          <a:xfrm>
            <a:off x="0" y="0"/>
            <a:ext cx="9144000" cy="432000"/>
          </a:xfrm>
          <a:prstGeom prst="rect">
            <a:avLst/>
          </a:prstGeom>
          <a:solidFill>
            <a:schemeClr val="bg1">
              <a:lumMod val="65000"/>
            </a:schemeClr>
          </a:solidFill>
          <a:ln>
            <a:noFill/>
          </a:ln>
        </p:spPr>
        <p:txBody>
          <a:bodyPr wrap="none" anchor="ct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spcBef>
                <a:spcPct val="0"/>
              </a:spcBef>
              <a:buFontTx/>
              <a:buNone/>
            </a:pPr>
            <a:r>
              <a:rPr lang="zh-TW"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都道府県別人口</a:t>
            </a:r>
          </a:p>
        </p:txBody>
      </p:sp>
      <p:sp>
        <p:nvSpPr>
          <p:cNvPr id="14" name="テキスト ボックス 13"/>
          <p:cNvSpPr txBox="1"/>
          <p:nvPr/>
        </p:nvSpPr>
        <p:spPr>
          <a:xfrm>
            <a:off x="4108229" y="6506390"/>
            <a:ext cx="4626591" cy="261610"/>
          </a:xfrm>
          <a:prstGeom prst="rect">
            <a:avLst/>
          </a:prstGeom>
          <a:noFill/>
        </p:spPr>
        <p:txBody>
          <a:bodyPr wrap="square" rtlCol="0">
            <a:spAutoFit/>
          </a:bodyPr>
          <a:lstStyle/>
          <a:p>
            <a:pPr algn="r" fontAlgn="base">
              <a:spcBef>
                <a:spcPct val="50000"/>
              </a:spcBef>
              <a:spcAft>
                <a:spcPct val="0"/>
              </a:spcAft>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「国勢調査時系列データ」（総務省統計局）より大阪府作成</a:t>
            </a:r>
          </a:p>
        </p:txBody>
      </p:sp>
      <p:sp>
        <p:nvSpPr>
          <p:cNvPr id="13" name="テキスト ボックス 2">
            <a:extLst>
              <a:ext uri="{FF2B5EF4-FFF2-40B4-BE49-F238E27FC236}">
                <a16:creationId xmlns:a16="http://schemas.microsoft.com/office/drawing/2014/main" id="{E515A70D-5A80-4CA6-A337-7A59BE68EEC5}"/>
              </a:ext>
            </a:extLst>
          </p:cNvPr>
          <p:cNvSpPr txBox="1">
            <a:spLocks noChangeArrowheads="1"/>
          </p:cNvSpPr>
          <p:nvPr/>
        </p:nvSpPr>
        <p:spPr bwMode="auto">
          <a:xfrm>
            <a:off x="178564" y="1080000"/>
            <a:ext cx="8640000" cy="184666"/>
          </a:xfrm>
          <a:prstGeom prst="rect">
            <a:avLst/>
          </a:prstGeom>
          <a:noFill/>
          <a:ln w="9525">
            <a:noFill/>
            <a:miter lim="800000"/>
            <a:headEnd/>
            <a:tailEnd/>
          </a:ln>
        </p:spPr>
        <p:txBody>
          <a:bodyPr rot="0" vert="horz" wrap="square" lIns="72000" tIns="0" rIns="72000" bIns="0" anchor="t" anchorCtr="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zh-TW" altLang="en-US" sz="120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rPr>
              <a:t>都道府県別人口：</a:t>
            </a:r>
            <a:r>
              <a:rPr kumimoji="1" lang="en-US" altLang="zh-TW" sz="120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rPr>
              <a:t>1920</a:t>
            </a:r>
            <a:r>
              <a:rPr kumimoji="1" lang="zh-TW" altLang="en-US" sz="120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rPr>
              <a:t>～</a:t>
            </a:r>
            <a:r>
              <a:rPr kumimoji="1" lang="en-US" altLang="ja-JP" sz="120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rPr>
              <a:t>2020</a:t>
            </a:r>
            <a:r>
              <a:rPr kumimoji="1" lang="ja-JP" altLang="en-US" sz="120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rPr>
              <a:t>年</a:t>
            </a:r>
            <a:endParaRPr kumimoji="1" lang="zh-TW" altLang="en-US" sz="120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endParaRPr>
          </a:p>
        </p:txBody>
      </p:sp>
      <p:sp>
        <p:nvSpPr>
          <p:cNvPr id="16" name="テキスト ボックス 9">
            <a:extLst>
              <a:ext uri="{FF2B5EF4-FFF2-40B4-BE49-F238E27FC236}">
                <a16:creationId xmlns:a16="http://schemas.microsoft.com/office/drawing/2014/main" id="{8FC4A9B6-BC2C-4616-BCF8-97D8CE5CD10C}"/>
              </a:ext>
            </a:extLst>
          </p:cNvPr>
          <p:cNvSpPr txBox="1"/>
          <p:nvPr/>
        </p:nvSpPr>
        <p:spPr>
          <a:xfrm>
            <a:off x="179999" y="539998"/>
            <a:ext cx="8640000" cy="360000"/>
          </a:xfrm>
          <a:prstGeom prst="rect">
            <a:avLst/>
          </a:prstGeom>
          <a:noFill/>
          <a:ln>
            <a:solidFill>
              <a:sysClr val="windowText" lastClr="000000"/>
            </a:solidFill>
          </a:ln>
        </p:spPr>
        <p:style>
          <a:lnRef idx="0">
            <a:scrgbClr r="0" g="0" b="0"/>
          </a:lnRef>
          <a:fillRef idx="0">
            <a:scrgbClr r="0" g="0" b="0"/>
          </a:fillRef>
          <a:effectRef idx="0">
            <a:scrgbClr r="0" g="0" b="0"/>
          </a:effectRef>
          <a:fontRef idx="minor">
            <a:schemeClr val="tx1"/>
          </a:fontRef>
        </p:style>
        <p:txBody>
          <a:bodyPr wrap="square" tIns="108000"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180975"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 府内の人口は、戦後一貫して増加していたが、</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2015</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年（平成</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27</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年）に戦後初めて人口が減少に転じた。</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17" name="Rectangle 79">
            <a:extLst>
              <a:ext uri="{FF2B5EF4-FFF2-40B4-BE49-F238E27FC236}">
                <a16:creationId xmlns:a16="http://schemas.microsoft.com/office/drawing/2014/main" id="{57672D4F-7E23-481C-93B8-CCD5FF44CCE3}"/>
              </a:ext>
            </a:extLst>
          </p:cNvPr>
          <p:cNvSpPr>
            <a:spLocks noChangeArrowheads="1"/>
          </p:cNvSpPr>
          <p:nvPr/>
        </p:nvSpPr>
        <p:spPr bwMode="auto">
          <a:xfrm>
            <a:off x="8712000" y="6588000"/>
            <a:ext cx="360000"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lgn="ctr" eaLnBrk="1" hangingPunct="1">
              <a:spcBef>
                <a:spcPct val="50000"/>
              </a:spcBef>
              <a:buFontTx/>
              <a:buNone/>
            </a:pPr>
            <a:fld id="{4BAD665A-AF1B-43EC-8DED-B94A1BD886CB}" type="slidenum">
              <a:rPr kumimoji="1" lang="en-US" altLang="ja-JP" sz="1100">
                <a:solidFill>
                  <a:schemeClr val="tx1"/>
                </a:solidFill>
                <a:latin typeface="メイリオ" panose="020B0604030504040204" pitchFamily="50" charset="-128"/>
                <a:ea typeface="メイリオ" panose="020B0604030504040204" pitchFamily="50" charset="-128"/>
              </a:rPr>
              <a:pPr algn="ctr" eaLnBrk="1" hangingPunct="1">
                <a:spcBef>
                  <a:spcPct val="50000"/>
                </a:spcBef>
                <a:buFontTx/>
                <a:buNone/>
              </a:pPr>
              <a:t>4</a:t>
            </a:fld>
            <a:endParaRPr kumimoji="1" lang="en-US" altLang="ja-JP" sz="1100" dirty="0">
              <a:solidFill>
                <a:schemeClr val="tx1"/>
              </a:solidFill>
              <a:latin typeface="メイリオ" panose="020B0604030504040204" pitchFamily="50" charset="-128"/>
              <a:ea typeface="メイリオ" panose="020B0604030504040204" pitchFamily="50" charset="-128"/>
            </a:endParaRPr>
          </a:p>
        </p:txBody>
      </p:sp>
      <p:graphicFrame>
        <p:nvGraphicFramePr>
          <p:cNvPr id="12" name="グラフ 11">
            <a:extLst>
              <a:ext uri="{FF2B5EF4-FFF2-40B4-BE49-F238E27FC236}">
                <a16:creationId xmlns:a16="http://schemas.microsoft.com/office/drawing/2014/main" id="{C3C1EACD-186F-4E65-8137-EDC34A94A1DB}"/>
              </a:ext>
            </a:extLst>
          </p:cNvPr>
          <p:cNvGraphicFramePr>
            <a:graphicFrameLocks/>
          </p:cNvGraphicFramePr>
          <p:nvPr/>
        </p:nvGraphicFramePr>
        <p:xfrm>
          <a:off x="178565" y="1296000"/>
          <a:ext cx="8640000" cy="54293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5042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0"/>
          <p:cNvSpPr>
            <a:spLocks noChangeArrowheads="1"/>
          </p:cNvSpPr>
          <p:nvPr/>
        </p:nvSpPr>
        <p:spPr bwMode="auto">
          <a:xfrm>
            <a:off x="0" y="0"/>
            <a:ext cx="9144000" cy="432000"/>
          </a:xfrm>
          <a:prstGeom prst="rect">
            <a:avLst/>
          </a:prstGeom>
          <a:solidFill>
            <a:schemeClr val="bg1">
              <a:lumMod val="65000"/>
            </a:schemeClr>
          </a:solidFill>
          <a:ln>
            <a:noFill/>
          </a:ln>
        </p:spPr>
        <p:txBody>
          <a:bodyPr wrap="none" anchor="ct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spcBef>
                <a:spcPct val="0"/>
              </a:spcBef>
              <a:buFontTx/>
              <a:buNone/>
            </a:pPr>
            <a:r>
              <a:rPr lang="zh-TW"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都道府県別年平均人口増加率</a:t>
            </a:r>
          </a:p>
        </p:txBody>
      </p:sp>
      <p:sp>
        <p:nvSpPr>
          <p:cNvPr id="7" name="Rectangle 57"/>
          <p:cNvSpPr>
            <a:spLocks noChangeArrowheads="1"/>
          </p:cNvSpPr>
          <p:nvPr/>
        </p:nvSpPr>
        <p:spPr bwMode="auto">
          <a:xfrm>
            <a:off x="180000" y="540000"/>
            <a:ext cx="8640000" cy="360000"/>
          </a:xfrm>
          <a:prstGeom prst="rect">
            <a:avLst/>
          </a:prstGeom>
          <a:solidFill>
            <a:schemeClr val="bg1"/>
          </a:solidFill>
          <a:ln w="9525">
            <a:solidFill>
              <a:schemeClr val="tx1"/>
            </a:solidFill>
            <a:prstDash val="solid"/>
            <a:miter lim="800000"/>
            <a:headEnd/>
            <a:tailEnd/>
          </a:ln>
        </p:spPr>
        <p:txBody>
          <a:bodyPr wrap="square" tIns="108000" anchor="t"/>
          <a:lstStyle>
            <a:lvl1pPr algn="l"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lgn="l"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lgn="l"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lgn="l"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lgn="l"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180000" indent="-180000" eaLnBrk="1" hangingPunct="1">
              <a:buFont typeface="Wingdings" pitchFamily="2" charset="2"/>
              <a:buNone/>
            </a:pPr>
            <a:r>
              <a:rPr lang="ja-JP" altLang="en-US" sz="1400" dirty="0">
                <a:latin typeface="メイリオ" panose="020B0604030504040204" pitchFamily="50" charset="-128"/>
                <a:ea typeface="メイリオ" panose="020B0604030504040204" pitchFamily="50" charset="-128"/>
                <a:cs typeface="Meiryo UI" panose="020B0604030504040204" pitchFamily="50" charset="-128"/>
              </a:rPr>
              <a:t>○ 大阪府では</a:t>
            </a:r>
            <a:r>
              <a:rPr lang="en-US" altLang="ja-JP" sz="1400" dirty="0">
                <a:latin typeface="メイリオ" panose="020B0604030504040204" pitchFamily="50" charset="-128"/>
                <a:ea typeface="メイリオ" panose="020B0604030504040204" pitchFamily="50" charset="-128"/>
                <a:cs typeface="Meiryo UI" panose="020B0604030504040204" pitchFamily="50" charset="-128"/>
              </a:rPr>
              <a:t>1985</a:t>
            </a:r>
            <a:r>
              <a:rPr lang="ja-JP" altLang="en-US" sz="1400" dirty="0">
                <a:latin typeface="メイリオ" panose="020B0604030504040204" pitchFamily="50" charset="-128"/>
                <a:ea typeface="メイリオ" panose="020B0604030504040204" pitchFamily="50" charset="-128"/>
                <a:cs typeface="Meiryo UI" panose="020B0604030504040204" pitchFamily="50" charset="-128"/>
              </a:rPr>
              <a:t>年以降微増、</a:t>
            </a:r>
            <a:r>
              <a:rPr lang="en-US" altLang="ja-JP" sz="1400" dirty="0">
                <a:latin typeface="メイリオ" panose="020B0604030504040204" pitchFamily="50" charset="-128"/>
                <a:ea typeface="メイリオ" panose="020B0604030504040204" pitchFamily="50" charset="-128"/>
                <a:cs typeface="Meiryo UI" panose="020B0604030504040204" pitchFamily="50" charset="-128"/>
              </a:rPr>
              <a:t>2010</a:t>
            </a:r>
            <a:r>
              <a:rPr lang="ja-JP" altLang="en-US" sz="1400" dirty="0">
                <a:latin typeface="メイリオ" panose="020B0604030504040204" pitchFamily="50" charset="-128"/>
                <a:ea typeface="メイリオ" panose="020B0604030504040204" pitchFamily="50" charset="-128"/>
                <a:cs typeface="Meiryo UI" panose="020B0604030504040204" pitchFamily="50" charset="-128"/>
              </a:rPr>
              <a:t>年以降微減となっているが、東京は</a:t>
            </a:r>
            <a:r>
              <a:rPr lang="en-US" altLang="ja-JP" sz="1400" dirty="0">
                <a:latin typeface="メイリオ" panose="020B0604030504040204" pitchFamily="50" charset="-128"/>
                <a:ea typeface="メイリオ" panose="020B0604030504040204" pitchFamily="50" charset="-128"/>
                <a:cs typeface="Meiryo UI" panose="020B0604030504040204" pitchFamily="50" charset="-128"/>
              </a:rPr>
              <a:t>1995</a:t>
            </a:r>
            <a:r>
              <a:rPr lang="ja-JP" altLang="en-US" sz="1400" dirty="0">
                <a:latin typeface="メイリオ" panose="020B0604030504040204" pitchFamily="50" charset="-128"/>
                <a:ea typeface="メイリオ" panose="020B0604030504040204" pitchFamily="50" charset="-128"/>
                <a:cs typeface="Meiryo UI" panose="020B0604030504040204" pitchFamily="50" charset="-128"/>
              </a:rPr>
              <a:t>年以降増加を続けている。</a:t>
            </a:r>
          </a:p>
        </p:txBody>
      </p:sp>
      <p:sp>
        <p:nvSpPr>
          <p:cNvPr id="10" name="テキスト ボックス 9"/>
          <p:cNvSpPr txBox="1"/>
          <p:nvPr/>
        </p:nvSpPr>
        <p:spPr>
          <a:xfrm>
            <a:off x="4151019" y="1632273"/>
            <a:ext cx="900000" cy="252000"/>
          </a:xfrm>
          <a:prstGeom prst="rect">
            <a:avLst/>
          </a:prstGeom>
          <a:solidFill>
            <a:schemeClr val="bg1"/>
          </a:solidFill>
          <a:ln>
            <a:solidFill>
              <a:schemeClr val="tx1"/>
            </a:solidFill>
          </a:ln>
        </p:spPr>
        <p:txBody>
          <a:bodyPr wrap="square" rtlCol="0">
            <a:spAutoFit/>
          </a:bodyPr>
          <a:lstStyle/>
          <a:p>
            <a:pPr algn="ctr"/>
            <a:r>
              <a:rPr lang="ja-JP" altLang="en-US" sz="1200" dirty="0">
                <a:latin typeface="メイリオ" panose="020B0604030504040204" pitchFamily="50" charset="-128"/>
                <a:ea typeface="メイリオ" panose="020B0604030504040204" pitchFamily="50" charset="-128"/>
              </a:rPr>
              <a:t>東京都</a:t>
            </a:r>
            <a:endParaRPr kumimoji="1" lang="ja-JP" altLang="en-US" sz="1200" dirty="0">
              <a:latin typeface="メイリオ" panose="020B0604030504040204" pitchFamily="50" charset="-128"/>
              <a:ea typeface="メイリオ" panose="020B0604030504040204" pitchFamily="50" charset="-128"/>
            </a:endParaRPr>
          </a:p>
        </p:txBody>
      </p:sp>
      <p:sp>
        <p:nvSpPr>
          <p:cNvPr id="11" name="テキスト ボックス 10"/>
          <p:cNvSpPr txBox="1"/>
          <p:nvPr/>
        </p:nvSpPr>
        <p:spPr>
          <a:xfrm>
            <a:off x="5951607" y="2695197"/>
            <a:ext cx="900000" cy="252000"/>
          </a:xfrm>
          <a:prstGeom prst="rect">
            <a:avLst/>
          </a:prstGeom>
          <a:solidFill>
            <a:schemeClr val="bg1"/>
          </a:solidFill>
          <a:ln>
            <a:solidFill>
              <a:schemeClr val="tx1"/>
            </a:solidFill>
          </a:ln>
        </p:spPr>
        <p:txBody>
          <a:bodyPr wrap="square" rtlCol="0">
            <a:spAutoFit/>
          </a:bodyPr>
          <a:lstStyle/>
          <a:p>
            <a:pPr algn="ctr"/>
            <a:r>
              <a:rPr lang="ja-JP" altLang="en-US" sz="1200" dirty="0">
                <a:latin typeface="メイリオ" panose="020B0604030504040204" pitchFamily="50" charset="-128"/>
                <a:ea typeface="メイリオ" panose="020B0604030504040204" pitchFamily="50" charset="-128"/>
              </a:rPr>
              <a:t>大阪府</a:t>
            </a:r>
            <a:endParaRPr kumimoji="1" lang="ja-JP" altLang="en-US" sz="1200" dirty="0">
              <a:latin typeface="メイリオ" panose="020B0604030504040204" pitchFamily="50" charset="-128"/>
              <a:ea typeface="メイリオ" panose="020B0604030504040204" pitchFamily="50" charset="-128"/>
            </a:endParaRPr>
          </a:p>
        </p:txBody>
      </p:sp>
      <p:sp>
        <p:nvSpPr>
          <p:cNvPr id="12" name="テキスト ボックス 11"/>
          <p:cNvSpPr txBox="1"/>
          <p:nvPr/>
        </p:nvSpPr>
        <p:spPr>
          <a:xfrm>
            <a:off x="5051607" y="2159735"/>
            <a:ext cx="900000" cy="252000"/>
          </a:xfrm>
          <a:prstGeom prst="rect">
            <a:avLst/>
          </a:prstGeom>
          <a:solidFill>
            <a:schemeClr val="bg1"/>
          </a:solidFill>
          <a:ln>
            <a:solidFill>
              <a:schemeClr val="tx1"/>
            </a:solidFill>
          </a:ln>
        </p:spPr>
        <p:txBody>
          <a:bodyPr wrap="square" rtlCol="0">
            <a:spAutoFit/>
          </a:bodyPr>
          <a:lstStyle/>
          <a:p>
            <a:pPr algn="ctr"/>
            <a:r>
              <a:rPr lang="ja-JP" altLang="en-US" sz="1200" dirty="0">
                <a:latin typeface="メイリオ" panose="020B0604030504040204" pitchFamily="50" charset="-128"/>
                <a:ea typeface="メイリオ" panose="020B0604030504040204" pitchFamily="50" charset="-128"/>
              </a:rPr>
              <a:t>神奈川県</a:t>
            </a:r>
            <a:endParaRPr kumimoji="1" lang="ja-JP" altLang="en-US" sz="1200" dirty="0">
              <a:latin typeface="メイリオ" panose="020B0604030504040204" pitchFamily="50" charset="-128"/>
              <a:ea typeface="メイリオ" panose="020B0604030504040204" pitchFamily="50" charset="-128"/>
            </a:endParaRPr>
          </a:p>
        </p:txBody>
      </p:sp>
      <p:sp>
        <p:nvSpPr>
          <p:cNvPr id="13" name="テキスト ボックス 12"/>
          <p:cNvSpPr txBox="1"/>
          <p:nvPr/>
        </p:nvSpPr>
        <p:spPr>
          <a:xfrm>
            <a:off x="4572000" y="3968266"/>
            <a:ext cx="900000" cy="252000"/>
          </a:xfrm>
          <a:prstGeom prst="rect">
            <a:avLst/>
          </a:prstGeom>
          <a:solidFill>
            <a:schemeClr val="bg1"/>
          </a:solidFill>
          <a:ln>
            <a:solidFill>
              <a:schemeClr val="tx1"/>
            </a:solidFill>
          </a:ln>
        </p:spPr>
        <p:txBody>
          <a:bodyPr wrap="square" rtlCol="0">
            <a:spAutoFit/>
          </a:bodyPr>
          <a:lstStyle/>
          <a:p>
            <a:pPr algn="ctr"/>
            <a:r>
              <a:rPr lang="ja-JP" altLang="en-US" sz="1200" dirty="0">
                <a:latin typeface="メイリオ" panose="020B0604030504040204" pitchFamily="50" charset="-128"/>
                <a:ea typeface="メイリオ" panose="020B0604030504040204" pitchFamily="50" charset="-128"/>
              </a:rPr>
              <a:t>愛知県</a:t>
            </a:r>
            <a:endParaRPr kumimoji="1" lang="ja-JP" altLang="en-US" sz="1200" dirty="0">
              <a:latin typeface="メイリオ" panose="020B0604030504040204" pitchFamily="50" charset="-128"/>
              <a:ea typeface="メイリオ" panose="020B0604030504040204" pitchFamily="50" charset="-128"/>
            </a:endParaRPr>
          </a:p>
        </p:txBody>
      </p:sp>
      <p:cxnSp>
        <p:nvCxnSpPr>
          <p:cNvPr id="3" name="直線コネクタ 2"/>
          <p:cNvCxnSpPr>
            <a:cxnSpLocks/>
            <a:stCxn id="12" idx="1"/>
          </p:cNvCxnSpPr>
          <p:nvPr/>
        </p:nvCxnSpPr>
        <p:spPr>
          <a:xfrm flipH="1">
            <a:off x="4527911" y="2285735"/>
            <a:ext cx="523696" cy="7528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a:cxnSpLocks/>
            <a:stCxn id="11" idx="1"/>
          </p:cNvCxnSpPr>
          <p:nvPr/>
        </p:nvCxnSpPr>
        <p:spPr>
          <a:xfrm flipH="1">
            <a:off x="4648419" y="2821197"/>
            <a:ext cx="1303188" cy="4642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a:cxnSpLocks/>
            <a:stCxn id="13" idx="1"/>
          </p:cNvCxnSpPr>
          <p:nvPr/>
        </p:nvCxnSpPr>
        <p:spPr>
          <a:xfrm flipH="1" flipV="1">
            <a:off x="3852126" y="3404044"/>
            <a:ext cx="719874" cy="6902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72F679C7-DA6F-4598-B8DE-EAB2812C26E9}"/>
              </a:ext>
            </a:extLst>
          </p:cNvPr>
          <p:cNvCxnSpPr>
            <a:cxnSpLocks/>
            <a:endCxn id="10" idx="1"/>
          </p:cNvCxnSpPr>
          <p:nvPr/>
        </p:nvCxnSpPr>
        <p:spPr>
          <a:xfrm flipV="1">
            <a:off x="3447436" y="1758273"/>
            <a:ext cx="703583" cy="5385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8657DA60-2846-41A2-A344-D5E8A103A2C3}"/>
              </a:ext>
            </a:extLst>
          </p:cNvPr>
          <p:cNvSpPr txBox="1"/>
          <p:nvPr/>
        </p:nvSpPr>
        <p:spPr>
          <a:xfrm>
            <a:off x="4108229" y="6506390"/>
            <a:ext cx="4626591" cy="261610"/>
          </a:xfrm>
          <a:prstGeom prst="rect">
            <a:avLst/>
          </a:prstGeom>
          <a:noFill/>
        </p:spPr>
        <p:txBody>
          <a:bodyPr wrap="square" rtlCol="0">
            <a:spAutoFit/>
          </a:bodyPr>
          <a:lstStyle/>
          <a:p>
            <a:pPr algn="r" fontAlgn="base">
              <a:spcBef>
                <a:spcPct val="50000"/>
              </a:spcBef>
              <a:spcAft>
                <a:spcPct val="0"/>
              </a:spcAft>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「国勢調査時系列データ」（総務省統計局）より大阪府作成</a:t>
            </a:r>
          </a:p>
        </p:txBody>
      </p:sp>
      <p:sp>
        <p:nvSpPr>
          <p:cNvPr id="20" name="Rectangle 79">
            <a:extLst>
              <a:ext uri="{FF2B5EF4-FFF2-40B4-BE49-F238E27FC236}">
                <a16:creationId xmlns:a16="http://schemas.microsoft.com/office/drawing/2014/main" id="{EAC140F4-F085-411C-B513-425874FEFCF3}"/>
              </a:ext>
            </a:extLst>
          </p:cNvPr>
          <p:cNvSpPr>
            <a:spLocks noChangeArrowheads="1"/>
          </p:cNvSpPr>
          <p:nvPr/>
        </p:nvSpPr>
        <p:spPr bwMode="auto">
          <a:xfrm>
            <a:off x="8712000" y="6588000"/>
            <a:ext cx="360000"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lgn="ctr" eaLnBrk="1" hangingPunct="1">
              <a:spcBef>
                <a:spcPct val="50000"/>
              </a:spcBef>
              <a:buFontTx/>
              <a:buNone/>
            </a:pPr>
            <a:fld id="{4BAD665A-AF1B-43EC-8DED-B94A1BD886CB}" type="slidenum">
              <a:rPr kumimoji="1" lang="en-US" altLang="ja-JP" sz="1100">
                <a:solidFill>
                  <a:schemeClr val="tx1"/>
                </a:solidFill>
                <a:latin typeface="メイリオ" panose="020B0604030504040204" pitchFamily="50" charset="-128"/>
                <a:ea typeface="メイリオ" panose="020B0604030504040204" pitchFamily="50" charset="-128"/>
              </a:rPr>
              <a:pPr algn="ctr" eaLnBrk="1" hangingPunct="1">
                <a:spcBef>
                  <a:spcPct val="50000"/>
                </a:spcBef>
                <a:buFontTx/>
                <a:buNone/>
              </a:pPr>
              <a:t>5</a:t>
            </a:fld>
            <a:endParaRPr kumimoji="1" lang="en-US" altLang="ja-JP" sz="1100" dirty="0">
              <a:solidFill>
                <a:schemeClr val="tx1"/>
              </a:solidFill>
              <a:latin typeface="メイリオ" panose="020B0604030504040204" pitchFamily="50" charset="-128"/>
              <a:ea typeface="メイリオ" panose="020B0604030504040204" pitchFamily="50" charset="-128"/>
            </a:endParaRPr>
          </a:p>
        </p:txBody>
      </p:sp>
      <p:sp>
        <p:nvSpPr>
          <p:cNvPr id="22" name="テキスト ボックス 2">
            <a:extLst>
              <a:ext uri="{FF2B5EF4-FFF2-40B4-BE49-F238E27FC236}">
                <a16:creationId xmlns:a16="http://schemas.microsoft.com/office/drawing/2014/main" id="{562C6871-3D01-4DD3-ACE4-B94125CD79CA}"/>
              </a:ext>
            </a:extLst>
          </p:cNvPr>
          <p:cNvSpPr txBox="1">
            <a:spLocks noChangeArrowheads="1"/>
          </p:cNvSpPr>
          <p:nvPr/>
        </p:nvSpPr>
        <p:spPr bwMode="auto">
          <a:xfrm>
            <a:off x="178564" y="1080000"/>
            <a:ext cx="8640000" cy="184666"/>
          </a:xfrm>
          <a:prstGeom prst="rect">
            <a:avLst/>
          </a:prstGeom>
          <a:noFill/>
          <a:ln w="9525">
            <a:noFill/>
            <a:miter lim="800000"/>
            <a:headEnd/>
            <a:tailEnd/>
          </a:ln>
        </p:spPr>
        <p:txBody>
          <a:bodyPr rot="0" vert="horz" wrap="square" lIns="72000" tIns="0" rIns="72000" bIns="0" anchor="t" anchorCtr="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zh-TW" altLang="en-US" sz="120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rPr>
              <a:t>都道府県別</a:t>
            </a:r>
            <a:r>
              <a:rPr kumimoji="1" lang="ja-JP" altLang="en-US" sz="120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rPr>
              <a:t>平均</a:t>
            </a:r>
            <a:r>
              <a:rPr kumimoji="1" lang="zh-TW" altLang="en-US" sz="120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rPr>
              <a:t>人口</a:t>
            </a:r>
            <a:r>
              <a:rPr kumimoji="1" lang="ja-JP" altLang="en-US" sz="120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rPr>
              <a:t>増加率</a:t>
            </a:r>
            <a:r>
              <a:rPr kumimoji="1" lang="zh-TW" altLang="en-US" sz="120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rPr>
              <a:t>：</a:t>
            </a:r>
            <a:r>
              <a:rPr kumimoji="1" lang="en-US" altLang="zh-TW" sz="120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rPr>
              <a:t>1920</a:t>
            </a:r>
            <a:r>
              <a:rPr kumimoji="1" lang="zh-TW" altLang="en-US" sz="120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rPr>
              <a:t>～</a:t>
            </a:r>
            <a:r>
              <a:rPr kumimoji="1" lang="en-US" altLang="ja-JP" sz="120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rPr>
              <a:t>2020</a:t>
            </a:r>
            <a:r>
              <a:rPr kumimoji="1" lang="ja-JP" altLang="en-US" sz="120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rPr>
              <a:t>年</a:t>
            </a:r>
            <a:endParaRPr kumimoji="1" lang="zh-TW" altLang="en-US" sz="120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endParaRPr>
          </a:p>
        </p:txBody>
      </p:sp>
      <p:graphicFrame>
        <p:nvGraphicFramePr>
          <p:cNvPr id="21" name="グラフ 20">
            <a:extLst>
              <a:ext uri="{FF2B5EF4-FFF2-40B4-BE49-F238E27FC236}">
                <a16:creationId xmlns:a16="http://schemas.microsoft.com/office/drawing/2014/main" id="{C3A1B741-595F-4740-BD4B-47B234EE3E00}"/>
              </a:ext>
            </a:extLst>
          </p:cNvPr>
          <p:cNvGraphicFramePr>
            <a:graphicFrameLocks/>
          </p:cNvGraphicFramePr>
          <p:nvPr>
            <p:extLst>
              <p:ext uri="{D42A27DB-BD31-4B8C-83A1-F6EECF244321}">
                <p14:modId xmlns:p14="http://schemas.microsoft.com/office/powerpoint/2010/main" val="2841722551"/>
              </p:ext>
            </p:extLst>
          </p:nvPr>
        </p:nvGraphicFramePr>
        <p:xfrm>
          <a:off x="180000" y="1340768"/>
          <a:ext cx="8638564" cy="544043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89805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0"/>
          <p:cNvSpPr>
            <a:spLocks noChangeArrowheads="1"/>
          </p:cNvSpPr>
          <p:nvPr/>
        </p:nvSpPr>
        <p:spPr bwMode="auto">
          <a:xfrm>
            <a:off x="0" y="0"/>
            <a:ext cx="9144000" cy="432000"/>
          </a:xfrm>
          <a:prstGeom prst="rect">
            <a:avLst/>
          </a:prstGeom>
          <a:solidFill>
            <a:schemeClr val="bg1">
              <a:lumMod val="65000"/>
            </a:schemeClr>
          </a:solidFill>
          <a:ln>
            <a:noFill/>
          </a:ln>
        </p:spPr>
        <p:txBody>
          <a:bodyPr wrap="none" anchor="ct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spcBef>
                <a:spcPct val="0"/>
              </a:spcBef>
              <a:buFontTx/>
              <a:buNone/>
            </a:pP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将来人口推計</a:t>
            </a:r>
          </a:p>
        </p:txBody>
      </p:sp>
      <p:sp>
        <p:nvSpPr>
          <p:cNvPr id="11" name="テキスト ボックス 9">
            <a:extLst>
              <a:ext uri="{FF2B5EF4-FFF2-40B4-BE49-F238E27FC236}">
                <a16:creationId xmlns:a16="http://schemas.microsoft.com/office/drawing/2014/main" id="{0E35B8C0-DE10-461C-B9EC-23A699D4DEC3}"/>
              </a:ext>
            </a:extLst>
          </p:cNvPr>
          <p:cNvSpPr txBox="1"/>
          <p:nvPr/>
        </p:nvSpPr>
        <p:spPr>
          <a:xfrm>
            <a:off x="179999" y="540000"/>
            <a:ext cx="8640000" cy="576000"/>
          </a:xfrm>
          <a:prstGeom prst="rect">
            <a:avLst/>
          </a:prstGeom>
          <a:noFill/>
          <a:ln>
            <a:solidFill>
              <a:sysClr val="windowText" lastClr="000000"/>
            </a:solidFill>
          </a:ln>
        </p:spPr>
        <p:style>
          <a:lnRef idx="0">
            <a:scrgbClr r="0" g="0" b="0"/>
          </a:lnRef>
          <a:fillRef idx="0">
            <a:scrgbClr r="0" g="0" b="0"/>
          </a:fillRef>
          <a:effectRef idx="0">
            <a:scrgbClr r="0" g="0" b="0"/>
          </a:effectRef>
          <a:fontRef idx="minor">
            <a:schemeClr val="tx1"/>
          </a:fontRef>
        </p:style>
        <p:txBody>
          <a:bodyPr wrap="square" tIns="108000"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180000" marR="0" lvl="0" indent="-180000" algn="just"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 国立社会保障･人口問題研究所</a:t>
            </a:r>
            <a:r>
              <a:rPr kumimoji="1" lang="en-US" altLang="ja-JP"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a:t>
            </a:r>
            <a:r>
              <a:rPr kumimoji="1" lang="ja-JP" altLang="en-US"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地域別将来推計</a:t>
            </a:r>
            <a:r>
              <a:rPr kumimoji="1" lang="en-US" altLang="ja-JP"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a:t>
            </a:r>
            <a:r>
              <a:rPr kumimoji="1" lang="ja-JP" altLang="en-US"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では、大阪府の人口は減少に転じ、</a:t>
            </a:r>
            <a:r>
              <a:rPr kumimoji="1" lang="en-US" altLang="ja-JP"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2050</a:t>
            </a:r>
            <a:r>
              <a:rPr kumimoji="1" lang="ja-JP" altLang="en-US"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年には約</a:t>
            </a:r>
            <a:r>
              <a:rPr kumimoji="1" lang="en-US" altLang="ja-JP"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726</a:t>
            </a:r>
            <a:r>
              <a:rPr kumimoji="1" lang="ja-JP" altLang="en-US"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万人（</a:t>
            </a:r>
            <a:r>
              <a:rPr kumimoji="1" lang="en-US" altLang="ja-JP"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2020</a:t>
            </a:r>
            <a:r>
              <a:rPr kumimoji="1" lang="ja-JP" altLang="en-US"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年比約</a:t>
            </a:r>
            <a:r>
              <a:rPr kumimoji="1" lang="en-US" altLang="ja-JP"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158</a:t>
            </a:r>
            <a:r>
              <a:rPr kumimoji="1" lang="ja-JP" altLang="en-US"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万人（</a:t>
            </a:r>
            <a:r>
              <a:rPr kumimoji="1" lang="en-US" altLang="ja-JP"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17.8</a:t>
            </a:r>
            <a:r>
              <a:rPr kumimoji="1" lang="ja-JP" altLang="en-US"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％）減少）になるとされている。</a:t>
            </a:r>
            <a:endParaRPr kumimoji="1" lang="en-US" altLang="ja-JP"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endParaRPr>
          </a:p>
        </p:txBody>
      </p:sp>
      <p:grpSp>
        <p:nvGrpSpPr>
          <p:cNvPr id="14" name="グループ化 13">
            <a:extLst>
              <a:ext uri="{FF2B5EF4-FFF2-40B4-BE49-F238E27FC236}">
                <a16:creationId xmlns:a16="http://schemas.microsoft.com/office/drawing/2014/main" id="{503BFC8C-AACC-40EA-B084-6FD27F2C7B5B}"/>
              </a:ext>
            </a:extLst>
          </p:cNvPr>
          <p:cNvGrpSpPr/>
          <p:nvPr/>
        </p:nvGrpSpPr>
        <p:grpSpPr>
          <a:xfrm>
            <a:off x="3508612" y="1861463"/>
            <a:ext cx="2770764" cy="422955"/>
            <a:chOff x="3674356" y="4023224"/>
            <a:chExt cx="2312663" cy="340805"/>
          </a:xfrm>
        </p:grpSpPr>
        <p:sp>
          <p:nvSpPr>
            <p:cNvPr id="15" name="直線コネクタ 2">
              <a:extLst>
                <a:ext uri="{FF2B5EF4-FFF2-40B4-BE49-F238E27FC236}">
                  <a16:creationId xmlns:a16="http://schemas.microsoft.com/office/drawing/2014/main" id="{578FD60D-5CD7-47FE-9680-D62335C7B1E2}"/>
                </a:ext>
              </a:extLst>
            </p:cNvPr>
            <p:cNvSpPr>
              <a:spLocks noChangeShapeType="1"/>
            </p:cNvSpPr>
            <p:nvPr/>
          </p:nvSpPr>
          <p:spPr bwMode="auto">
            <a:xfrm>
              <a:off x="4835918" y="4083041"/>
              <a:ext cx="0" cy="28098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6" name="直線コネクタ 4">
              <a:extLst>
                <a:ext uri="{FF2B5EF4-FFF2-40B4-BE49-F238E27FC236}">
                  <a16:creationId xmlns:a16="http://schemas.microsoft.com/office/drawing/2014/main" id="{BE4A16AC-638D-4B4D-B501-2F3006BAB89E}"/>
                </a:ext>
              </a:extLst>
            </p:cNvPr>
            <p:cNvSpPr>
              <a:spLocks noChangeShapeType="1"/>
            </p:cNvSpPr>
            <p:nvPr/>
          </p:nvSpPr>
          <p:spPr bwMode="auto">
            <a:xfrm>
              <a:off x="4145353" y="4075102"/>
              <a:ext cx="1358899" cy="0"/>
            </a:xfrm>
            <a:prstGeom prst="line">
              <a:avLst/>
            </a:prstGeom>
            <a:noFill/>
            <a:ln w="12700">
              <a:solidFill>
                <a:srgbClr val="000000"/>
              </a:solidFill>
              <a:round/>
              <a:headEnd type="arrow" w="med" len="me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7" name="テキスト ボックス 9">
              <a:extLst>
                <a:ext uri="{FF2B5EF4-FFF2-40B4-BE49-F238E27FC236}">
                  <a16:creationId xmlns:a16="http://schemas.microsoft.com/office/drawing/2014/main" id="{9899FFD3-C3AC-4331-A244-F9C01DE06FB9}"/>
                </a:ext>
              </a:extLst>
            </p:cNvPr>
            <p:cNvSpPr txBox="1">
              <a:spLocks noChangeArrowheads="1"/>
            </p:cNvSpPr>
            <p:nvPr/>
          </p:nvSpPr>
          <p:spPr bwMode="auto">
            <a:xfrm>
              <a:off x="3674356" y="4023224"/>
              <a:ext cx="390624" cy="99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ja-JP" sz="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Times New Roman" pitchFamily="18" charset="0"/>
                </a:rPr>
                <a:t>これまで</a:t>
              </a:r>
              <a:endParaRPr kumimoji="1" lang="ja-JP"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ＭＳ Ｐゴシック" pitchFamily="50" charset="-128"/>
              </a:endParaRPr>
            </a:p>
          </p:txBody>
        </p:sp>
        <p:sp>
          <p:nvSpPr>
            <p:cNvPr id="18" name="テキスト ボックス 10">
              <a:extLst>
                <a:ext uri="{FF2B5EF4-FFF2-40B4-BE49-F238E27FC236}">
                  <a16:creationId xmlns:a16="http://schemas.microsoft.com/office/drawing/2014/main" id="{6DCB4BE4-9229-4571-9015-DCA210619684}"/>
                </a:ext>
              </a:extLst>
            </p:cNvPr>
            <p:cNvSpPr txBox="1">
              <a:spLocks noChangeArrowheads="1"/>
            </p:cNvSpPr>
            <p:nvPr/>
          </p:nvSpPr>
          <p:spPr bwMode="auto">
            <a:xfrm>
              <a:off x="5596395" y="4023224"/>
              <a:ext cx="390624" cy="99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ja-JP" sz="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Times New Roman" pitchFamily="18" charset="0"/>
                </a:rPr>
                <a:t>これから</a:t>
              </a:r>
              <a:endParaRPr kumimoji="1" lang="ja-JP"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ＭＳ Ｐゴシック" pitchFamily="50" charset="-128"/>
              </a:endParaRPr>
            </a:p>
          </p:txBody>
        </p:sp>
      </p:grpSp>
      <p:sp>
        <p:nvSpPr>
          <p:cNvPr id="19" name="テキスト ボックス 2">
            <a:extLst>
              <a:ext uri="{FF2B5EF4-FFF2-40B4-BE49-F238E27FC236}">
                <a16:creationId xmlns:a16="http://schemas.microsoft.com/office/drawing/2014/main" id="{56BB2B76-553F-4DE2-A92B-961415285B6B}"/>
              </a:ext>
            </a:extLst>
          </p:cNvPr>
          <p:cNvSpPr txBox="1"/>
          <p:nvPr/>
        </p:nvSpPr>
        <p:spPr>
          <a:xfrm>
            <a:off x="8358843" y="5987380"/>
            <a:ext cx="252000" cy="9233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（年）</a:t>
            </a:r>
          </a:p>
        </p:txBody>
      </p:sp>
      <p:sp>
        <p:nvSpPr>
          <p:cNvPr id="20" name="テキスト ボックス 2">
            <a:extLst>
              <a:ext uri="{FF2B5EF4-FFF2-40B4-BE49-F238E27FC236}">
                <a16:creationId xmlns:a16="http://schemas.microsoft.com/office/drawing/2014/main" id="{EC44C7AD-9980-4AF1-A09B-AE26A0439A1C}"/>
              </a:ext>
            </a:extLst>
          </p:cNvPr>
          <p:cNvSpPr txBox="1"/>
          <p:nvPr/>
        </p:nvSpPr>
        <p:spPr>
          <a:xfrm>
            <a:off x="565982" y="1858491"/>
            <a:ext cx="324000" cy="108000"/>
          </a:xfrm>
          <a:prstGeom prst="rect">
            <a:avLst/>
          </a:prstGeom>
          <a:noFill/>
          <a:ln w="9525" cmpd="sng">
            <a:noFill/>
          </a:ln>
          <a:effectLst/>
        </p:spPr>
        <p:txBody>
          <a:bodyPr wrap="square" lIns="0" tIns="0" rIns="0" bIns="0" rtlCol="0" anchor="t">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rPr>
              <a:t>（千人）</a:t>
            </a:r>
          </a:p>
        </p:txBody>
      </p:sp>
      <p:sp>
        <p:nvSpPr>
          <p:cNvPr id="24" name="テキスト ボックス 2">
            <a:extLst>
              <a:ext uri="{FF2B5EF4-FFF2-40B4-BE49-F238E27FC236}">
                <a16:creationId xmlns:a16="http://schemas.microsoft.com/office/drawing/2014/main" id="{4BC03EA1-1571-4EF8-9287-A52F2B6DAA46}"/>
              </a:ext>
            </a:extLst>
          </p:cNvPr>
          <p:cNvSpPr txBox="1">
            <a:spLocks noChangeArrowheads="1"/>
          </p:cNvSpPr>
          <p:nvPr/>
        </p:nvSpPr>
        <p:spPr bwMode="auto">
          <a:xfrm>
            <a:off x="178564" y="1296000"/>
            <a:ext cx="8640000" cy="184666"/>
          </a:xfrm>
          <a:prstGeom prst="rect">
            <a:avLst/>
          </a:prstGeom>
          <a:noFill/>
          <a:ln w="9525">
            <a:noFill/>
            <a:miter lim="800000"/>
            <a:headEnd/>
            <a:tailEnd/>
          </a:ln>
        </p:spPr>
        <p:txBody>
          <a:bodyPr rot="0" vert="horz" wrap="square" lIns="72000" tIns="0" rIns="72000" bIns="0" anchor="t" anchorCtr="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rPr>
              <a:t>大阪府の将来</a:t>
            </a:r>
            <a:r>
              <a:rPr kumimoji="1" lang="zh-TW" altLang="en-US" sz="120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rPr>
              <a:t>人口</a:t>
            </a:r>
            <a:r>
              <a:rPr kumimoji="1" lang="ja-JP" altLang="en-US" sz="120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rPr>
              <a:t>推計</a:t>
            </a:r>
            <a:endParaRPr kumimoji="1" lang="zh-TW" altLang="en-US" sz="120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endParaRPr>
          </a:p>
        </p:txBody>
      </p:sp>
      <p:sp>
        <p:nvSpPr>
          <p:cNvPr id="27" name="Rectangle 79">
            <a:extLst>
              <a:ext uri="{FF2B5EF4-FFF2-40B4-BE49-F238E27FC236}">
                <a16:creationId xmlns:a16="http://schemas.microsoft.com/office/drawing/2014/main" id="{555517A4-3F54-4934-A35F-F2184D3B2790}"/>
              </a:ext>
            </a:extLst>
          </p:cNvPr>
          <p:cNvSpPr>
            <a:spLocks noChangeArrowheads="1"/>
          </p:cNvSpPr>
          <p:nvPr/>
        </p:nvSpPr>
        <p:spPr bwMode="auto">
          <a:xfrm>
            <a:off x="8712000" y="6588000"/>
            <a:ext cx="360000"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lgn="ctr" eaLnBrk="1" hangingPunct="1">
              <a:spcBef>
                <a:spcPct val="50000"/>
              </a:spcBef>
              <a:buFontTx/>
              <a:buNone/>
            </a:pPr>
            <a:fld id="{4BAD665A-AF1B-43EC-8DED-B94A1BD886CB}" type="slidenum">
              <a:rPr kumimoji="1" lang="en-US" altLang="ja-JP" sz="1100">
                <a:solidFill>
                  <a:schemeClr val="tx1"/>
                </a:solidFill>
                <a:latin typeface="メイリオ" panose="020B0604030504040204" pitchFamily="50" charset="-128"/>
                <a:ea typeface="メイリオ" panose="020B0604030504040204" pitchFamily="50" charset="-128"/>
              </a:rPr>
              <a:pPr algn="ctr" eaLnBrk="1" hangingPunct="1">
                <a:spcBef>
                  <a:spcPct val="50000"/>
                </a:spcBef>
                <a:buFontTx/>
                <a:buNone/>
              </a:pPr>
              <a:t>6</a:t>
            </a:fld>
            <a:endParaRPr kumimoji="1" lang="en-US" altLang="ja-JP" sz="1100" dirty="0">
              <a:solidFill>
                <a:schemeClr val="tx1"/>
              </a:solidFill>
              <a:latin typeface="メイリオ" panose="020B0604030504040204" pitchFamily="50" charset="-128"/>
              <a:ea typeface="メイリオ" panose="020B0604030504040204" pitchFamily="50" charset="-128"/>
            </a:endParaRPr>
          </a:p>
        </p:txBody>
      </p:sp>
      <p:sp>
        <p:nvSpPr>
          <p:cNvPr id="29" name="テキスト ボックス 28">
            <a:extLst>
              <a:ext uri="{FF2B5EF4-FFF2-40B4-BE49-F238E27FC236}">
                <a16:creationId xmlns:a16="http://schemas.microsoft.com/office/drawing/2014/main" id="{189385E2-0262-4D7C-945E-4A130248FCA0}"/>
              </a:ext>
            </a:extLst>
          </p:cNvPr>
          <p:cNvSpPr txBox="1"/>
          <p:nvPr/>
        </p:nvSpPr>
        <p:spPr>
          <a:xfrm>
            <a:off x="4108229" y="6506390"/>
            <a:ext cx="4626591" cy="261610"/>
          </a:xfrm>
          <a:prstGeom prst="rect">
            <a:avLst/>
          </a:prstGeom>
          <a:noFill/>
        </p:spPr>
        <p:txBody>
          <a:bodyPr wrap="square" rtlCol="0">
            <a:spAutoFit/>
          </a:bodyPr>
          <a:lstStyle/>
          <a:p>
            <a:pPr algn="r" fontAlgn="base">
              <a:spcBef>
                <a:spcPct val="50000"/>
              </a:spcBef>
              <a:spcAft>
                <a:spcPct val="0"/>
              </a:spcAft>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「地域別将来推計」（国立社会保障・人口問題研究所）より大阪府作成</a:t>
            </a:r>
          </a:p>
        </p:txBody>
      </p:sp>
      <p:graphicFrame>
        <p:nvGraphicFramePr>
          <p:cNvPr id="22" name="グラフ 21">
            <a:extLst>
              <a:ext uri="{FF2B5EF4-FFF2-40B4-BE49-F238E27FC236}">
                <a16:creationId xmlns:a16="http://schemas.microsoft.com/office/drawing/2014/main" id="{3279E1C4-8043-4F8A-A086-8E2A09B23FEE}"/>
              </a:ext>
            </a:extLst>
          </p:cNvPr>
          <p:cNvGraphicFramePr>
            <a:graphicFrameLocks/>
          </p:cNvGraphicFramePr>
          <p:nvPr>
            <p:extLst>
              <p:ext uri="{D42A27DB-BD31-4B8C-83A1-F6EECF244321}">
                <p14:modId xmlns:p14="http://schemas.microsoft.com/office/powerpoint/2010/main" val="540227025"/>
              </p:ext>
            </p:extLst>
          </p:nvPr>
        </p:nvGraphicFramePr>
        <p:xfrm>
          <a:off x="287293" y="1556792"/>
          <a:ext cx="8290725" cy="503844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69525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グループ化 53">
            <a:extLst>
              <a:ext uri="{FF2B5EF4-FFF2-40B4-BE49-F238E27FC236}">
                <a16:creationId xmlns:a16="http://schemas.microsoft.com/office/drawing/2014/main" id="{0C549101-53D0-4105-BCAB-859C1380EF40}"/>
              </a:ext>
            </a:extLst>
          </p:cNvPr>
          <p:cNvGrpSpPr/>
          <p:nvPr/>
        </p:nvGrpSpPr>
        <p:grpSpPr>
          <a:xfrm>
            <a:off x="178564" y="1916832"/>
            <a:ext cx="8705126" cy="4722481"/>
            <a:chOff x="-187431" y="2659609"/>
            <a:chExt cx="6899760" cy="4501178"/>
          </a:xfrm>
        </p:grpSpPr>
        <p:graphicFrame>
          <p:nvGraphicFramePr>
            <p:cNvPr id="55" name="グラフ 54">
              <a:extLst>
                <a:ext uri="{FF2B5EF4-FFF2-40B4-BE49-F238E27FC236}">
                  <a16:creationId xmlns:a16="http://schemas.microsoft.com/office/drawing/2014/main" id="{58690524-00AA-43A4-856D-00E2E2701021}"/>
                </a:ext>
              </a:extLst>
            </p:cNvPr>
            <p:cNvGraphicFramePr/>
            <p:nvPr>
              <p:extLst>
                <p:ext uri="{D42A27DB-BD31-4B8C-83A1-F6EECF244321}">
                  <p14:modId xmlns:p14="http://schemas.microsoft.com/office/powerpoint/2010/main" val="49453546"/>
                </p:ext>
              </p:extLst>
            </p:nvPr>
          </p:nvGraphicFramePr>
          <p:xfrm>
            <a:off x="-187431" y="2659609"/>
            <a:ext cx="6899760" cy="4501178"/>
          </p:xfrm>
          <a:graphic>
            <a:graphicData uri="http://schemas.openxmlformats.org/drawingml/2006/chart">
              <c:chart xmlns:c="http://schemas.openxmlformats.org/drawingml/2006/chart" xmlns:r="http://schemas.openxmlformats.org/officeDocument/2006/relationships" r:id="rId3"/>
            </a:graphicData>
          </a:graphic>
        </p:graphicFrame>
        <p:cxnSp>
          <p:nvCxnSpPr>
            <p:cNvPr id="56" name="直線コネクタ 55">
              <a:extLst>
                <a:ext uri="{FF2B5EF4-FFF2-40B4-BE49-F238E27FC236}">
                  <a16:creationId xmlns:a16="http://schemas.microsoft.com/office/drawing/2014/main" id="{0C538B99-313C-4A69-B388-007C5852BA01}"/>
                </a:ext>
              </a:extLst>
            </p:cNvPr>
            <p:cNvCxnSpPr>
              <a:cxnSpLocks/>
            </p:cNvCxnSpPr>
            <p:nvPr/>
          </p:nvCxnSpPr>
          <p:spPr>
            <a:xfrm>
              <a:off x="2339225" y="2728242"/>
              <a:ext cx="0" cy="3894319"/>
            </a:xfrm>
            <a:prstGeom prst="line">
              <a:avLst/>
            </a:prstGeom>
            <a:noFill/>
            <a:ln w="12700" cap="flat" cmpd="sng" algn="ctr">
              <a:solidFill>
                <a:sysClr val="windowText" lastClr="000000">
                  <a:lumMod val="75000"/>
                  <a:lumOff val="25000"/>
                </a:sysClr>
              </a:solidFill>
              <a:prstDash val="solid"/>
              <a:miter lim="800000"/>
            </a:ln>
            <a:effectLst/>
          </p:spPr>
        </p:cxnSp>
        <p:cxnSp>
          <p:nvCxnSpPr>
            <p:cNvPr id="57" name="直線矢印コネクタ 56">
              <a:extLst>
                <a:ext uri="{FF2B5EF4-FFF2-40B4-BE49-F238E27FC236}">
                  <a16:creationId xmlns:a16="http://schemas.microsoft.com/office/drawing/2014/main" id="{ACB65DAB-0AB3-480E-9871-38A19D3C9F43}"/>
                </a:ext>
              </a:extLst>
            </p:cNvPr>
            <p:cNvCxnSpPr>
              <a:cxnSpLocks/>
            </p:cNvCxnSpPr>
            <p:nvPr/>
          </p:nvCxnSpPr>
          <p:spPr>
            <a:xfrm>
              <a:off x="2337338" y="2832353"/>
              <a:ext cx="1185804" cy="0"/>
            </a:xfrm>
            <a:prstGeom prst="straightConnector1">
              <a:avLst/>
            </a:prstGeom>
            <a:noFill/>
            <a:ln w="12700" cap="flat" cmpd="sng" algn="ctr">
              <a:solidFill>
                <a:schemeClr val="tx1"/>
              </a:solidFill>
              <a:prstDash val="solid"/>
              <a:miter lim="800000"/>
              <a:tailEnd type="triangle"/>
            </a:ln>
            <a:effectLst/>
          </p:spPr>
        </p:cxnSp>
        <p:sp>
          <p:nvSpPr>
            <p:cNvPr id="58" name="テキスト ボックス 13">
              <a:extLst>
                <a:ext uri="{FF2B5EF4-FFF2-40B4-BE49-F238E27FC236}">
                  <a16:creationId xmlns:a16="http://schemas.microsoft.com/office/drawing/2014/main" id="{1ED5F3BF-CDA6-40B5-9EAD-5520D49F77BA}"/>
                </a:ext>
              </a:extLst>
            </p:cNvPr>
            <p:cNvSpPr txBox="1"/>
            <p:nvPr/>
          </p:nvSpPr>
          <p:spPr>
            <a:xfrm>
              <a:off x="2760170" y="2673667"/>
              <a:ext cx="340139" cy="146677"/>
            </a:xfrm>
            <a:prstGeom prst="rect">
              <a:avLst/>
            </a:prstGeom>
            <a:solidFill>
              <a:sysClr val="window" lastClr="FFFFFF"/>
            </a:solidFill>
            <a:ln w="9525" cmpd="sng">
              <a:noFill/>
            </a:ln>
            <a:effectLst/>
          </p:spPr>
          <p:txBody>
            <a:bodyPr wrap="square" lIns="0" tIns="0" rIns="0" bIns="0" rtlCol="0" anchor="t">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i="0" u="none" strike="noStrike" kern="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rPr>
                <a:t>推計値</a:t>
              </a:r>
            </a:p>
          </p:txBody>
        </p:sp>
      </p:grpSp>
      <p:grpSp>
        <p:nvGrpSpPr>
          <p:cNvPr id="15" name="グループ化 14">
            <a:extLst>
              <a:ext uri="{FF2B5EF4-FFF2-40B4-BE49-F238E27FC236}">
                <a16:creationId xmlns:a16="http://schemas.microsoft.com/office/drawing/2014/main" id="{EB9C9CF5-7EBF-42DC-9E29-127D21CFE5A8}"/>
              </a:ext>
            </a:extLst>
          </p:cNvPr>
          <p:cNvGrpSpPr/>
          <p:nvPr/>
        </p:nvGrpSpPr>
        <p:grpSpPr>
          <a:xfrm>
            <a:off x="3363955" y="1931581"/>
            <a:ext cx="1496077" cy="4143044"/>
            <a:chOff x="2337338" y="2673667"/>
            <a:chExt cx="1185804" cy="3948894"/>
          </a:xfrm>
        </p:grpSpPr>
        <p:cxnSp>
          <p:nvCxnSpPr>
            <p:cNvPr id="17" name="直線コネクタ 16">
              <a:extLst>
                <a:ext uri="{FF2B5EF4-FFF2-40B4-BE49-F238E27FC236}">
                  <a16:creationId xmlns:a16="http://schemas.microsoft.com/office/drawing/2014/main" id="{88C0247E-271E-4D1E-AC2F-75BE6066CC2B}"/>
                </a:ext>
              </a:extLst>
            </p:cNvPr>
            <p:cNvCxnSpPr>
              <a:cxnSpLocks/>
            </p:cNvCxnSpPr>
            <p:nvPr/>
          </p:nvCxnSpPr>
          <p:spPr>
            <a:xfrm>
              <a:off x="2339225" y="2728242"/>
              <a:ext cx="0" cy="3894319"/>
            </a:xfrm>
            <a:prstGeom prst="line">
              <a:avLst/>
            </a:prstGeom>
            <a:noFill/>
            <a:ln w="12700" cap="flat" cmpd="sng" algn="ctr">
              <a:solidFill>
                <a:sysClr val="windowText" lastClr="000000">
                  <a:lumMod val="75000"/>
                  <a:lumOff val="25000"/>
                </a:sysClr>
              </a:solidFill>
              <a:prstDash val="solid"/>
              <a:miter lim="800000"/>
            </a:ln>
            <a:effectLst/>
          </p:spPr>
        </p:cxnSp>
        <p:cxnSp>
          <p:nvCxnSpPr>
            <p:cNvPr id="18" name="直線矢印コネクタ 17">
              <a:extLst>
                <a:ext uri="{FF2B5EF4-FFF2-40B4-BE49-F238E27FC236}">
                  <a16:creationId xmlns:a16="http://schemas.microsoft.com/office/drawing/2014/main" id="{EBC00E11-4DB6-4925-8A63-8646B5D07F6C}"/>
                </a:ext>
              </a:extLst>
            </p:cNvPr>
            <p:cNvCxnSpPr>
              <a:cxnSpLocks/>
            </p:cNvCxnSpPr>
            <p:nvPr/>
          </p:nvCxnSpPr>
          <p:spPr>
            <a:xfrm>
              <a:off x="2337338" y="2832353"/>
              <a:ext cx="1185804" cy="0"/>
            </a:xfrm>
            <a:prstGeom prst="straightConnector1">
              <a:avLst/>
            </a:prstGeom>
            <a:noFill/>
            <a:ln w="12700" cap="flat" cmpd="sng" algn="ctr">
              <a:solidFill>
                <a:schemeClr val="tx1"/>
              </a:solidFill>
              <a:prstDash val="solid"/>
              <a:miter lim="800000"/>
              <a:tailEnd type="triangle"/>
            </a:ln>
            <a:effectLst/>
          </p:spPr>
        </p:cxnSp>
        <p:sp>
          <p:nvSpPr>
            <p:cNvPr id="19" name="テキスト ボックス 13">
              <a:extLst>
                <a:ext uri="{FF2B5EF4-FFF2-40B4-BE49-F238E27FC236}">
                  <a16:creationId xmlns:a16="http://schemas.microsoft.com/office/drawing/2014/main" id="{7157CF71-AFFE-4C54-88A8-92A687FA8C7E}"/>
                </a:ext>
              </a:extLst>
            </p:cNvPr>
            <p:cNvSpPr txBox="1"/>
            <p:nvPr/>
          </p:nvSpPr>
          <p:spPr>
            <a:xfrm>
              <a:off x="2760170" y="2673667"/>
              <a:ext cx="340139" cy="146677"/>
            </a:xfrm>
            <a:prstGeom prst="rect">
              <a:avLst/>
            </a:prstGeom>
            <a:solidFill>
              <a:sysClr val="window" lastClr="FFFFFF"/>
            </a:solidFill>
            <a:ln w="9525" cmpd="sng">
              <a:noFill/>
            </a:ln>
            <a:effectLst/>
          </p:spPr>
          <p:txBody>
            <a:bodyPr wrap="square" lIns="0" tIns="0" rIns="0" bIns="0" rtlCol="0" anchor="t">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i="0" u="none" strike="noStrike" kern="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rPr>
                <a:t>推計値</a:t>
              </a:r>
            </a:p>
          </p:txBody>
        </p:sp>
      </p:grpSp>
      <p:sp>
        <p:nvSpPr>
          <p:cNvPr id="11267" name="Rectangle 20"/>
          <p:cNvSpPr>
            <a:spLocks noChangeArrowheads="1"/>
          </p:cNvSpPr>
          <p:nvPr/>
        </p:nvSpPr>
        <p:spPr bwMode="auto">
          <a:xfrm>
            <a:off x="0" y="0"/>
            <a:ext cx="9144000" cy="432000"/>
          </a:xfrm>
          <a:prstGeom prst="rect">
            <a:avLst/>
          </a:prstGeom>
          <a:solidFill>
            <a:schemeClr val="bg1">
              <a:lumMod val="65000"/>
            </a:schemeClr>
          </a:solidFill>
          <a:ln>
            <a:noFill/>
          </a:ln>
        </p:spPr>
        <p:txBody>
          <a:bodyPr wrap="none" anchor="ct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spcBef>
                <a:spcPct val="0"/>
              </a:spcBef>
              <a:buFontTx/>
              <a:buNone/>
            </a:pP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年齢別人口推計</a:t>
            </a:r>
          </a:p>
        </p:txBody>
      </p:sp>
      <p:sp>
        <p:nvSpPr>
          <p:cNvPr id="12" name="テキスト ボックス 9">
            <a:extLst>
              <a:ext uri="{FF2B5EF4-FFF2-40B4-BE49-F238E27FC236}">
                <a16:creationId xmlns:a16="http://schemas.microsoft.com/office/drawing/2014/main" id="{A76D42E2-DCE9-44E2-A6C0-F1B1BAF03A05}"/>
              </a:ext>
            </a:extLst>
          </p:cNvPr>
          <p:cNvSpPr txBox="1"/>
          <p:nvPr/>
        </p:nvSpPr>
        <p:spPr>
          <a:xfrm>
            <a:off x="180000" y="540000"/>
            <a:ext cx="8691787" cy="1008000"/>
          </a:xfrm>
          <a:prstGeom prst="rect">
            <a:avLst/>
          </a:prstGeom>
          <a:noFill/>
          <a:ln>
            <a:solidFill>
              <a:sysClr val="windowText" lastClr="000000"/>
            </a:solidFill>
          </a:ln>
        </p:spPr>
        <p:style>
          <a:lnRef idx="0">
            <a:scrgbClr r="0" g="0" b="0"/>
          </a:lnRef>
          <a:fillRef idx="0">
            <a:scrgbClr r="0" g="0" b="0"/>
          </a:fillRef>
          <a:effectRef idx="0">
            <a:scrgbClr r="0" g="0" b="0"/>
          </a:effectRef>
          <a:fontRef idx="minor">
            <a:schemeClr val="tx1"/>
          </a:fontRef>
        </p:style>
        <p:txBody>
          <a:bodyPr wrap="square" tIns="108000"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180000" marR="0" lvl="0" indent="-180000" algn="just"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 </a:t>
            </a:r>
            <a:r>
              <a:rPr kumimoji="1" lang="en-US" altLang="ja-JP"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2050</a:t>
            </a:r>
            <a:r>
              <a:rPr kumimoji="1" lang="ja-JP" altLang="en-US"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年には、生産年齢人口（</a:t>
            </a:r>
            <a:r>
              <a:rPr kumimoji="1" lang="en-US" altLang="ja-JP"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15</a:t>
            </a:r>
            <a:r>
              <a:rPr kumimoji="1" lang="ja-JP" altLang="en-US"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a:t>
            </a:r>
            <a:r>
              <a:rPr kumimoji="1" lang="en-US" altLang="ja-JP"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64</a:t>
            </a:r>
            <a:r>
              <a:rPr kumimoji="1" lang="ja-JP" altLang="en-US"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歳）は約</a:t>
            </a:r>
            <a:r>
              <a:rPr kumimoji="1" lang="en-US" altLang="ja-JP"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390</a:t>
            </a:r>
            <a:r>
              <a:rPr kumimoji="1" lang="ja-JP" altLang="en-US"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万人（</a:t>
            </a:r>
            <a:r>
              <a:rPr kumimoji="1" lang="en-US" altLang="ja-JP"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2020</a:t>
            </a:r>
            <a:r>
              <a:rPr kumimoji="1" lang="ja-JP" altLang="en-US"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年比約</a:t>
            </a:r>
            <a:r>
              <a:rPr kumimoji="1" lang="en-US" altLang="ja-JP"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146</a:t>
            </a:r>
            <a:r>
              <a:rPr kumimoji="1" lang="ja-JP" altLang="en-US"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万人（</a:t>
            </a:r>
            <a:r>
              <a:rPr kumimoji="1" lang="en-US" altLang="ja-JP"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27</a:t>
            </a:r>
            <a:r>
              <a:rPr kumimoji="1" lang="ja-JP" altLang="en-US"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％）減少）、年少人口（</a:t>
            </a:r>
            <a:r>
              <a:rPr kumimoji="1" lang="en-US" altLang="ja-JP"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0</a:t>
            </a:r>
            <a:r>
              <a:rPr kumimoji="1" lang="ja-JP" altLang="en-US"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a:t>
            </a:r>
            <a:r>
              <a:rPr kumimoji="1" lang="en-US" altLang="ja-JP"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14</a:t>
            </a:r>
            <a:r>
              <a:rPr kumimoji="1" lang="ja-JP" altLang="en-US"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歳）は約</a:t>
            </a:r>
            <a:r>
              <a:rPr kumimoji="1" lang="en-US" altLang="ja-JP"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70</a:t>
            </a:r>
            <a:r>
              <a:rPr kumimoji="1" lang="ja-JP" altLang="en-US"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万人（</a:t>
            </a:r>
            <a:r>
              <a:rPr kumimoji="1" lang="en-US" altLang="ja-JP"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2020</a:t>
            </a:r>
            <a:r>
              <a:rPr kumimoji="1" lang="ja-JP" altLang="en-US"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年比約</a:t>
            </a:r>
            <a:r>
              <a:rPr kumimoji="1" lang="en-US" altLang="ja-JP"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33</a:t>
            </a:r>
            <a:r>
              <a:rPr kumimoji="1" lang="ja-JP" altLang="en-US"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万人（</a:t>
            </a:r>
            <a:r>
              <a:rPr kumimoji="1" lang="en-US" altLang="ja-JP"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32%</a:t>
            </a:r>
            <a:r>
              <a:rPr kumimoji="1" lang="ja-JP" altLang="en-US"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）減少）になるとされている。</a:t>
            </a:r>
            <a:endParaRPr kumimoji="1" lang="en-US" altLang="ja-JP"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endParaRPr>
          </a:p>
          <a:p>
            <a:pPr marL="180000" marR="0" lvl="0" indent="-180000" algn="just"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 一方で、高齢者人口（</a:t>
            </a:r>
            <a:r>
              <a:rPr kumimoji="1" lang="en-US" altLang="ja-JP"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65</a:t>
            </a:r>
            <a:r>
              <a:rPr kumimoji="1" lang="ja-JP" altLang="en-US"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歳以上）は、</a:t>
            </a:r>
            <a:r>
              <a:rPr kumimoji="1" lang="en-US" altLang="ja-JP"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2050</a:t>
            </a:r>
            <a:r>
              <a:rPr kumimoji="1" lang="ja-JP" altLang="en-US"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年には約</a:t>
            </a:r>
            <a:r>
              <a:rPr kumimoji="1" lang="en-US" altLang="ja-JP"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266</a:t>
            </a:r>
            <a:r>
              <a:rPr kumimoji="1" lang="ja-JP" altLang="en-US"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万人（</a:t>
            </a:r>
            <a:r>
              <a:rPr kumimoji="1" lang="en-US" altLang="ja-JP"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2020</a:t>
            </a:r>
            <a:r>
              <a:rPr kumimoji="1" lang="ja-JP" altLang="en-US"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年比約</a:t>
            </a:r>
            <a:r>
              <a:rPr kumimoji="1" lang="en-US" altLang="ja-JP"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22</a:t>
            </a:r>
            <a:r>
              <a:rPr kumimoji="1" lang="ja-JP" altLang="en-US"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万人（</a:t>
            </a:r>
            <a:r>
              <a:rPr kumimoji="1" lang="en-US" altLang="ja-JP"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8.9</a:t>
            </a:r>
            <a:r>
              <a:rPr kumimoji="1" lang="ja-JP" altLang="en-US"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％）増加）になるとされている。</a:t>
            </a:r>
            <a:endParaRPr kumimoji="1" lang="en-US" altLang="ja-JP"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endParaRPr>
          </a:p>
        </p:txBody>
      </p:sp>
      <p:sp>
        <p:nvSpPr>
          <p:cNvPr id="23" name="Rectangle 79">
            <a:extLst>
              <a:ext uri="{FF2B5EF4-FFF2-40B4-BE49-F238E27FC236}">
                <a16:creationId xmlns:a16="http://schemas.microsoft.com/office/drawing/2014/main" id="{5BF88867-1E63-4F2D-88F3-94D4D29D4854}"/>
              </a:ext>
            </a:extLst>
          </p:cNvPr>
          <p:cNvSpPr>
            <a:spLocks noChangeArrowheads="1"/>
          </p:cNvSpPr>
          <p:nvPr/>
        </p:nvSpPr>
        <p:spPr bwMode="auto">
          <a:xfrm>
            <a:off x="8712000" y="6588000"/>
            <a:ext cx="360000"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lgn="ctr" eaLnBrk="1" hangingPunct="1">
              <a:spcBef>
                <a:spcPct val="50000"/>
              </a:spcBef>
              <a:buFontTx/>
              <a:buNone/>
            </a:pPr>
            <a:fld id="{4BAD665A-AF1B-43EC-8DED-B94A1BD886CB}" type="slidenum">
              <a:rPr kumimoji="1" lang="en-US" altLang="ja-JP" sz="1100">
                <a:solidFill>
                  <a:schemeClr val="tx1"/>
                </a:solidFill>
                <a:latin typeface="メイリオ" panose="020B0604030504040204" pitchFamily="50" charset="-128"/>
                <a:ea typeface="メイリオ" panose="020B0604030504040204" pitchFamily="50" charset="-128"/>
              </a:rPr>
              <a:pPr algn="ctr" eaLnBrk="1" hangingPunct="1">
                <a:spcBef>
                  <a:spcPct val="50000"/>
                </a:spcBef>
                <a:buFontTx/>
                <a:buNone/>
              </a:pPr>
              <a:t>7</a:t>
            </a:fld>
            <a:endParaRPr kumimoji="1" lang="en-US" altLang="ja-JP" sz="1100" dirty="0">
              <a:solidFill>
                <a:schemeClr val="tx1"/>
              </a:solidFill>
              <a:latin typeface="メイリオ" panose="020B0604030504040204" pitchFamily="50" charset="-128"/>
              <a:ea typeface="メイリオ" panose="020B0604030504040204" pitchFamily="50" charset="-128"/>
            </a:endParaRPr>
          </a:p>
        </p:txBody>
      </p:sp>
      <p:sp>
        <p:nvSpPr>
          <p:cNvPr id="24" name="テキスト ボックス 2">
            <a:extLst>
              <a:ext uri="{FF2B5EF4-FFF2-40B4-BE49-F238E27FC236}">
                <a16:creationId xmlns:a16="http://schemas.microsoft.com/office/drawing/2014/main" id="{3363C13B-5A8C-4177-BCAF-B0EAA3CBE7A8}"/>
              </a:ext>
            </a:extLst>
          </p:cNvPr>
          <p:cNvSpPr txBox="1">
            <a:spLocks noChangeArrowheads="1"/>
          </p:cNvSpPr>
          <p:nvPr/>
        </p:nvSpPr>
        <p:spPr bwMode="auto">
          <a:xfrm>
            <a:off x="178564" y="1692000"/>
            <a:ext cx="8640000" cy="184666"/>
          </a:xfrm>
          <a:prstGeom prst="rect">
            <a:avLst/>
          </a:prstGeom>
          <a:noFill/>
          <a:ln w="9525">
            <a:noFill/>
            <a:miter lim="800000"/>
            <a:headEnd/>
            <a:tailEnd/>
          </a:ln>
        </p:spPr>
        <p:txBody>
          <a:bodyPr rot="0" vert="horz" wrap="square" lIns="72000" tIns="0" rIns="72000" bIns="0" anchor="t" anchorCtr="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rPr>
              <a:t>大阪府の年齢別</a:t>
            </a:r>
            <a:r>
              <a:rPr kumimoji="1" lang="zh-TW" altLang="en-US" sz="120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rPr>
              <a:t>人口</a:t>
            </a:r>
            <a:r>
              <a:rPr kumimoji="1" lang="ja-JP" altLang="en-US" sz="120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rPr>
              <a:t>推計</a:t>
            </a:r>
            <a:endParaRPr kumimoji="1" lang="zh-TW" altLang="en-US" sz="120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endParaRPr>
          </a:p>
        </p:txBody>
      </p:sp>
      <p:sp>
        <p:nvSpPr>
          <p:cNvPr id="25" name="テキスト ボックス 2">
            <a:extLst>
              <a:ext uri="{FF2B5EF4-FFF2-40B4-BE49-F238E27FC236}">
                <a16:creationId xmlns:a16="http://schemas.microsoft.com/office/drawing/2014/main" id="{3D603DAB-DD08-4E50-9155-8FD18DE66D56}"/>
              </a:ext>
            </a:extLst>
          </p:cNvPr>
          <p:cNvSpPr txBox="1"/>
          <p:nvPr/>
        </p:nvSpPr>
        <p:spPr>
          <a:xfrm>
            <a:off x="467544" y="2063120"/>
            <a:ext cx="324000" cy="108000"/>
          </a:xfrm>
          <a:prstGeom prst="rect">
            <a:avLst/>
          </a:prstGeom>
          <a:noFill/>
          <a:ln w="9525" cmpd="sng">
            <a:noFill/>
          </a:ln>
          <a:effectLst/>
        </p:spPr>
        <p:txBody>
          <a:bodyPr wrap="square" lIns="0" tIns="0" rIns="0" bIns="0" rtlCol="0" anchor="t">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rPr>
              <a:t>（千人）</a:t>
            </a:r>
          </a:p>
        </p:txBody>
      </p:sp>
      <p:sp>
        <p:nvSpPr>
          <p:cNvPr id="26" name="テキスト ボックス 2">
            <a:extLst>
              <a:ext uri="{FF2B5EF4-FFF2-40B4-BE49-F238E27FC236}">
                <a16:creationId xmlns:a16="http://schemas.microsoft.com/office/drawing/2014/main" id="{07C45171-BFAB-474D-B6F9-B059DE8488A7}"/>
              </a:ext>
            </a:extLst>
          </p:cNvPr>
          <p:cNvSpPr txBox="1"/>
          <p:nvPr/>
        </p:nvSpPr>
        <p:spPr>
          <a:xfrm>
            <a:off x="8536277" y="6179413"/>
            <a:ext cx="252000" cy="9233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（年）</a:t>
            </a:r>
          </a:p>
        </p:txBody>
      </p:sp>
      <p:sp>
        <p:nvSpPr>
          <p:cNvPr id="7" name="テキスト ボックス 6">
            <a:extLst>
              <a:ext uri="{FF2B5EF4-FFF2-40B4-BE49-F238E27FC236}">
                <a16:creationId xmlns:a16="http://schemas.microsoft.com/office/drawing/2014/main" id="{A19EAD2E-ABD3-45AB-9F7E-73AA0A7A46C6}"/>
              </a:ext>
            </a:extLst>
          </p:cNvPr>
          <p:cNvSpPr txBox="1"/>
          <p:nvPr/>
        </p:nvSpPr>
        <p:spPr>
          <a:xfrm>
            <a:off x="935885" y="5907280"/>
            <a:ext cx="432000" cy="107722"/>
          </a:xfrm>
          <a:prstGeom prst="rect">
            <a:avLst/>
          </a:prstGeom>
          <a:noFill/>
        </p:spPr>
        <p:txBody>
          <a:bodyPr wrap="square" lIns="0" tIns="0" rIns="0" bIns="0" rtlCol="0">
            <a:spAutoFit/>
          </a:bodyPr>
          <a:lstStyle/>
          <a:p>
            <a:pPr algn="ctr"/>
            <a:r>
              <a:rPr kumimoji="1" lang="en-US" altLang="ja-JP" sz="700" dirty="0">
                <a:effectLst>
                  <a:glow rad="63500">
                    <a:schemeClr val="bg1"/>
                  </a:glow>
                </a:effectLst>
                <a:latin typeface="メイリオ" panose="020B0604030504040204" pitchFamily="50" charset="-128"/>
                <a:ea typeface="メイリオ" panose="020B0604030504040204" pitchFamily="50" charset="-128"/>
              </a:rPr>
              <a:t>(13.2%)</a:t>
            </a:r>
            <a:endParaRPr kumimoji="1" lang="ja-JP" altLang="en-US" sz="700" dirty="0">
              <a:effectLst>
                <a:glow rad="63500">
                  <a:schemeClr val="bg1"/>
                </a:glow>
              </a:effectLst>
              <a:latin typeface="メイリオ" panose="020B0604030504040204" pitchFamily="50" charset="-128"/>
              <a:ea typeface="メイリオ" panose="020B0604030504040204" pitchFamily="50" charset="-128"/>
            </a:endParaRPr>
          </a:p>
        </p:txBody>
      </p:sp>
      <p:sp>
        <p:nvSpPr>
          <p:cNvPr id="27" name="テキスト ボックス 26">
            <a:extLst>
              <a:ext uri="{FF2B5EF4-FFF2-40B4-BE49-F238E27FC236}">
                <a16:creationId xmlns:a16="http://schemas.microsoft.com/office/drawing/2014/main" id="{D360F1E0-5B5E-4BE1-8DA2-1BFF8FA968D6}"/>
              </a:ext>
            </a:extLst>
          </p:cNvPr>
          <p:cNvSpPr txBox="1"/>
          <p:nvPr/>
        </p:nvSpPr>
        <p:spPr>
          <a:xfrm>
            <a:off x="1826170" y="5919980"/>
            <a:ext cx="432000" cy="107722"/>
          </a:xfrm>
          <a:prstGeom prst="rect">
            <a:avLst/>
          </a:prstGeom>
          <a:noFill/>
        </p:spPr>
        <p:txBody>
          <a:bodyPr wrap="square" lIns="0" tIns="0" rIns="0" bIns="0" rtlCol="0">
            <a:spAutoFit/>
          </a:bodyPr>
          <a:lstStyle/>
          <a:p>
            <a:pPr algn="ctr"/>
            <a:r>
              <a:rPr kumimoji="1" lang="en-US" altLang="ja-JP" sz="700" dirty="0">
                <a:effectLst>
                  <a:glow rad="63500">
                    <a:schemeClr val="bg1"/>
                  </a:glow>
                </a:effectLst>
                <a:latin typeface="メイリオ" panose="020B0604030504040204" pitchFamily="50" charset="-128"/>
                <a:ea typeface="メイリオ" panose="020B0604030504040204" pitchFamily="50" charset="-128"/>
              </a:rPr>
              <a:t>(12.4%)</a:t>
            </a:r>
            <a:endParaRPr kumimoji="1" lang="ja-JP" altLang="en-US" sz="700" dirty="0">
              <a:effectLst>
                <a:glow rad="63500">
                  <a:schemeClr val="bg1"/>
                </a:glow>
              </a:effectLst>
              <a:latin typeface="メイリオ" panose="020B0604030504040204" pitchFamily="50" charset="-128"/>
              <a:ea typeface="メイリオ" panose="020B0604030504040204" pitchFamily="50" charset="-128"/>
            </a:endParaRPr>
          </a:p>
        </p:txBody>
      </p:sp>
      <p:sp>
        <p:nvSpPr>
          <p:cNvPr id="28" name="テキスト ボックス 27">
            <a:extLst>
              <a:ext uri="{FF2B5EF4-FFF2-40B4-BE49-F238E27FC236}">
                <a16:creationId xmlns:a16="http://schemas.microsoft.com/office/drawing/2014/main" id="{E109B81E-057F-4020-A5B5-EAE0242EF45E}"/>
              </a:ext>
            </a:extLst>
          </p:cNvPr>
          <p:cNvSpPr txBox="1"/>
          <p:nvPr/>
        </p:nvSpPr>
        <p:spPr>
          <a:xfrm>
            <a:off x="2723607" y="5926330"/>
            <a:ext cx="432000" cy="107722"/>
          </a:xfrm>
          <a:prstGeom prst="rect">
            <a:avLst/>
          </a:prstGeom>
          <a:noFill/>
        </p:spPr>
        <p:txBody>
          <a:bodyPr wrap="square" lIns="0" tIns="0" rIns="0" bIns="0" rtlCol="0">
            <a:spAutoFit/>
          </a:bodyPr>
          <a:lstStyle/>
          <a:p>
            <a:pPr algn="ctr"/>
            <a:r>
              <a:rPr kumimoji="1" lang="en-US" altLang="ja-JP" sz="700" dirty="0">
                <a:effectLst>
                  <a:glow rad="63500">
                    <a:schemeClr val="bg1"/>
                  </a:glow>
                </a:effectLst>
                <a:latin typeface="メイリオ" panose="020B0604030504040204" pitchFamily="50" charset="-128"/>
                <a:ea typeface="メイリオ" panose="020B0604030504040204" pitchFamily="50" charset="-128"/>
              </a:rPr>
              <a:t>(11.7%)</a:t>
            </a:r>
            <a:endParaRPr kumimoji="1" lang="ja-JP" altLang="en-US" sz="700" dirty="0">
              <a:effectLst>
                <a:glow rad="63500">
                  <a:schemeClr val="bg1"/>
                </a:glow>
              </a:effectLst>
              <a:latin typeface="メイリオ" panose="020B0604030504040204" pitchFamily="50" charset="-128"/>
              <a:ea typeface="メイリオ" panose="020B0604030504040204" pitchFamily="50" charset="-128"/>
            </a:endParaRPr>
          </a:p>
        </p:txBody>
      </p:sp>
      <p:sp>
        <p:nvSpPr>
          <p:cNvPr id="29" name="テキスト ボックス 28">
            <a:extLst>
              <a:ext uri="{FF2B5EF4-FFF2-40B4-BE49-F238E27FC236}">
                <a16:creationId xmlns:a16="http://schemas.microsoft.com/office/drawing/2014/main" id="{22CD7E40-4134-44AE-80D0-23C2E47F8D2E}"/>
              </a:ext>
            </a:extLst>
          </p:cNvPr>
          <p:cNvSpPr txBox="1"/>
          <p:nvPr/>
        </p:nvSpPr>
        <p:spPr>
          <a:xfrm>
            <a:off x="3618017" y="5939030"/>
            <a:ext cx="432000" cy="107722"/>
          </a:xfrm>
          <a:prstGeom prst="rect">
            <a:avLst/>
          </a:prstGeom>
          <a:noFill/>
        </p:spPr>
        <p:txBody>
          <a:bodyPr wrap="square" lIns="0" tIns="0" rIns="0" bIns="0" rtlCol="0">
            <a:spAutoFit/>
          </a:bodyPr>
          <a:lstStyle/>
          <a:p>
            <a:pPr algn="ctr"/>
            <a:r>
              <a:rPr kumimoji="1" lang="en-US" altLang="ja-JP" sz="700" dirty="0">
                <a:effectLst>
                  <a:glow rad="63500">
                    <a:schemeClr val="bg1"/>
                  </a:glow>
                </a:effectLst>
                <a:latin typeface="メイリオ" panose="020B0604030504040204" pitchFamily="50" charset="-128"/>
                <a:ea typeface="メイリオ" panose="020B0604030504040204" pitchFamily="50" charset="-128"/>
              </a:rPr>
              <a:t>(11.2%)</a:t>
            </a:r>
            <a:endParaRPr kumimoji="1" lang="ja-JP" altLang="en-US" sz="700" dirty="0">
              <a:effectLst>
                <a:glow rad="63500">
                  <a:schemeClr val="bg1"/>
                </a:glow>
              </a:effectLst>
              <a:latin typeface="メイリオ" panose="020B0604030504040204" pitchFamily="50" charset="-128"/>
              <a:ea typeface="メイリオ" panose="020B0604030504040204" pitchFamily="50" charset="-128"/>
            </a:endParaRPr>
          </a:p>
        </p:txBody>
      </p:sp>
      <p:sp>
        <p:nvSpPr>
          <p:cNvPr id="30" name="テキスト ボックス 29">
            <a:extLst>
              <a:ext uri="{FF2B5EF4-FFF2-40B4-BE49-F238E27FC236}">
                <a16:creationId xmlns:a16="http://schemas.microsoft.com/office/drawing/2014/main" id="{9C81E246-EE8F-4E96-A426-86ACD631482F}"/>
              </a:ext>
            </a:extLst>
          </p:cNvPr>
          <p:cNvSpPr txBox="1"/>
          <p:nvPr/>
        </p:nvSpPr>
        <p:spPr>
          <a:xfrm>
            <a:off x="4507417" y="5958080"/>
            <a:ext cx="432000" cy="107722"/>
          </a:xfrm>
          <a:prstGeom prst="rect">
            <a:avLst/>
          </a:prstGeom>
          <a:noFill/>
        </p:spPr>
        <p:txBody>
          <a:bodyPr wrap="square" lIns="0" tIns="0" rIns="0" bIns="0" rtlCol="0">
            <a:spAutoFit/>
          </a:bodyPr>
          <a:lstStyle/>
          <a:p>
            <a:pPr algn="ctr"/>
            <a:r>
              <a:rPr kumimoji="1" lang="en-US" altLang="ja-JP" sz="700" dirty="0">
                <a:effectLst>
                  <a:glow rad="63500">
                    <a:schemeClr val="bg1"/>
                  </a:glow>
                </a:effectLst>
                <a:latin typeface="メイリオ" panose="020B0604030504040204" pitchFamily="50" charset="-128"/>
                <a:ea typeface="メイリオ" panose="020B0604030504040204" pitchFamily="50" charset="-128"/>
              </a:rPr>
              <a:t>(10.7%)</a:t>
            </a:r>
            <a:endParaRPr kumimoji="1" lang="ja-JP" altLang="en-US" sz="700" dirty="0">
              <a:effectLst>
                <a:glow rad="63500">
                  <a:schemeClr val="bg1"/>
                </a:glow>
              </a:effectLst>
              <a:latin typeface="メイリオ" panose="020B0604030504040204" pitchFamily="50" charset="-128"/>
              <a:ea typeface="メイリオ" panose="020B0604030504040204" pitchFamily="50" charset="-128"/>
            </a:endParaRPr>
          </a:p>
        </p:txBody>
      </p:sp>
      <p:sp>
        <p:nvSpPr>
          <p:cNvPr id="31" name="テキスト ボックス 30">
            <a:extLst>
              <a:ext uri="{FF2B5EF4-FFF2-40B4-BE49-F238E27FC236}">
                <a16:creationId xmlns:a16="http://schemas.microsoft.com/office/drawing/2014/main" id="{F8FA7580-C4F1-4C3E-83A9-D79F33301168}"/>
              </a:ext>
            </a:extLst>
          </p:cNvPr>
          <p:cNvSpPr txBox="1"/>
          <p:nvPr/>
        </p:nvSpPr>
        <p:spPr>
          <a:xfrm>
            <a:off x="5405449" y="5964430"/>
            <a:ext cx="432000" cy="107722"/>
          </a:xfrm>
          <a:prstGeom prst="rect">
            <a:avLst/>
          </a:prstGeom>
          <a:noFill/>
        </p:spPr>
        <p:txBody>
          <a:bodyPr wrap="square" lIns="0" tIns="0" rIns="0" bIns="0" rtlCol="0">
            <a:spAutoFit/>
          </a:bodyPr>
          <a:lstStyle/>
          <a:p>
            <a:pPr algn="ctr"/>
            <a:r>
              <a:rPr kumimoji="1" lang="en-US" altLang="ja-JP" sz="700" dirty="0">
                <a:effectLst>
                  <a:glow rad="63500">
                    <a:schemeClr val="bg1"/>
                  </a:glow>
                </a:effectLst>
                <a:latin typeface="メイリオ" panose="020B0604030504040204" pitchFamily="50" charset="-128"/>
                <a:ea typeface="メイリオ" panose="020B0604030504040204" pitchFamily="50" charset="-128"/>
              </a:rPr>
              <a:t>(10.5%)</a:t>
            </a:r>
            <a:endParaRPr kumimoji="1" lang="ja-JP" altLang="en-US" sz="700" dirty="0">
              <a:effectLst>
                <a:glow rad="63500">
                  <a:schemeClr val="bg1"/>
                </a:glow>
              </a:effectLst>
              <a:latin typeface="メイリオ" panose="020B0604030504040204" pitchFamily="50" charset="-128"/>
              <a:ea typeface="メイリオ" panose="020B0604030504040204" pitchFamily="50" charset="-128"/>
            </a:endParaRPr>
          </a:p>
        </p:txBody>
      </p:sp>
      <p:sp>
        <p:nvSpPr>
          <p:cNvPr id="32" name="テキスト ボックス 31">
            <a:extLst>
              <a:ext uri="{FF2B5EF4-FFF2-40B4-BE49-F238E27FC236}">
                <a16:creationId xmlns:a16="http://schemas.microsoft.com/office/drawing/2014/main" id="{2E1BC8CC-1395-4A3E-B298-BD598A8D4CA8}"/>
              </a:ext>
            </a:extLst>
          </p:cNvPr>
          <p:cNvSpPr txBox="1"/>
          <p:nvPr/>
        </p:nvSpPr>
        <p:spPr>
          <a:xfrm>
            <a:off x="6297131" y="5996180"/>
            <a:ext cx="432000" cy="107722"/>
          </a:xfrm>
          <a:prstGeom prst="rect">
            <a:avLst/>
          </a:prstGeom>
          <a:noFill/>
        </p:spPr>
        <p:txBody>
          <a:bodyPr wrap="square" lIns="0" tIns="0" rIns="0" bIns="0" rtlCol="0">
            <a:spAutoFit/>
          </a:bodyPr>
          <a:lstStyle/>
          <a:p>
            <a:pPr algn="ctr"/>
            <a:r>
              <a:rPr kumimoji="1" lang="en-US" altLang="ja-JP" sz="700" dirty="0">
                <a:effectLst>
                  <a:glow rad="63500">
                    <a:schemeClr val="bg1"/>
                  </a:glow>
                </a:effectLst>
                <a:latin typeface="メイリオ" panose="020B0604030504040204" pitchFamily="50" charset="-128"/>
                <a:ea typeface="メイリオ" panose="020B0604030504040204" pitchFamily="50" charset="-128"/>
              </a:rPr>
              <a:t>(10.4%)</a:t>
            </a:r>
            <a:endParaRPr kumimoji="1" lang="ja-JP" altLang="en-US" sz="700" dirty="0">
              <a:effectLst>
                <a:glow rad="63500">
                  <a:schemeClr val="bg1"/>
                </a:glow>
              </a:effectLst>
              <a:latin typeface="メイリオ" panose="020B0604030504040204" pitchFamily="50" charset="-128"/>
              <a:ea typeface="メイリオ" panose="020B0604030504040204" pitchFamily="50" charset="-128"/>
            </a:endParaRPr>
          </a:p>
        </p:txBody>
      </p:sp>
      <p:sp>
        <p:nvSpPr>
          <p:cNvPr id="33" name="テキスト ボックス 32">
            <a:extLst>
              <a:ext uri="{FF2B5EF4-FFF2-40B4-BE49-F238E27FC236}">
                <a16:creationId xmlns:a16="http://schemas.microsoft.com/office/drawing/2014/main" id="{CCB1F8C7-16DB-4E88-A0A2-43F4E0200FF0}"/>
              </a:ext>
            </a:extLst>
          </p:cNvPr>
          <p:cNvSpPr txBox="1"/>
          <p:nvPr/>
        </p:nvSpPr>
        <p:spPr>
          <a:xfrm>
            <a:off x="7188813" y="5996180"/>
            <a:ext cx="432000" cy="107722"/>
          </a:xfrm>
          <a:prstGeom prst="rect">
            <a:avLst/>
          </a:prstGeom>
          <a:noFill/>
        </p:spPr>
        <p:txBody>
          <a:bodyPr wrap="square" lIns="0" tIns="0" rIns="0" bIns="0" rtlCol="0">
            <a:spAutoFit/>
          </a:bodyPr>
          <a:lstStyle/>
          <a:p>
            <a:pPr algn="ctr"/>
            <a:r>
              <a:rPr kumimoji="1" lang="en-US" altLang="ja-JP" sz="700" dirty="0">
                <a:effectLst>
                  <a:glow rad="63500">
                    <a:schemeClr val="bg1"/>
                  </a:glow>
                </a:effectLst>
                <a:latin typeface="メイリオ" panose="020B0604030504040204" pitchFamily="50" charset="-128"/>
                <a:ea typeface="メイリオ" panose="020B0604030504040204" pitchFamily="50" charset="-128"/>
              </a:rPr>
              <a:t>(10.3%)</a:t>
            </a:r>
            <a:endParaRPr kumimoji="1" lang="ja-JP" altLang="en-US" sz="700" dirty="0">
              <a:effectLst>
                <a:glow rad="63500">
                  <a:schemeClr val="bg1"/>
                </a:glow>
              </a:effectLst>
              <a:latin typeface="メイリオ" panose="020B0604030504040204" pitchFamily="50" charset="-128"/>
              <a:ea typeface="メイリオ" panose="020B0604030504040204" pitchFamily="50" charset="-128"/>
            </a:endParaRPr>
          </a:p>
        </p:txBody>
      </p:sp>
      <p:sp>
        <p:nvSpPr>
          <p:cNvPr id="34" name="テキスト ボックス 33">
            <a:extLst>
              <a:ext uri="{FF2B5EF4-FFF2-40B4-BE49-F238E27FC236}">
                <a16:creationId xmlns:a16="http://schemas.microsoft.com/office/drawing/2014/main" id="{C6B82E65-4CEE-48E0-8204-7C3FC18438EC}"/>
              </a:ext>
            </a:extLst>
          </p:cNvPr>
          <p:cNvSpPr txBox="1"/>
          <p:nvPr/>
        </p:nvSpPr>
        <p:spPr>
          <a:xfrm>
            <a:off x="8091577" y="5996180"/>
            <a:ext cx="432000" cy="107722"/>
          </a:xfrm>
          <a:prstGeom prst="rect">
            <a:avLst/>
          </a:prstGeom>
          <a:noFill/>
        </p:spPr>
        <p:txBody>
          <a:bodyPr wrap="square" lIns="0" tIns="0" rIns="0" bIns="0" rtlCol="0">
            <a:spAutoFit/>
          </a:bodyPr>
          <a:lstStyle/>
          <a:p>
            <a:pPr algn="ctr"/>
            <a:r>
              <a:rPr kumimoji="1" lang="en-US" altLang="ja-JP" sz="700" dirty="0">
                <a:effectLst>
                  <a:glow rad="63500">
                    <a:schemeClr val="bg1"/>
                  </a:glow>
                </a:effectLst>
                <a:latin typeface="メイリオ" panose="020B0604030504040204" pitchFamily="50" charset="-128"/>
                <a:ea typeface="メイリオ" panose="020B0604030504040204" pitchFamily="50" charset="-128"/>
              </a:rPr>
              <a:t>( 9.7%)</a:t>
            </a:r>
            <a:endParaRPr kumimoji="1" lang="ja-JP" altLang="en-US" sz="700" dirty="0">
              <a:effectLst>
                <a:glow rad="63500">
                  <a:schemeClr val="bg1"/>
                </a:glow>
              </a:effectLst>
              <a:latin typeface="メイリオ" panose="020B0604030504040204" pitchFamily="50" charset="-128"/>
              <a:ea typeface="メイリオ" panose="020B0604030504040204" pitchFamily="50" charset="-128"/>
            </a:endParaRPr>
          </a:p>
        </p:txBody>
      </p:sp>
      <p:sp>
        <p:nvSpPr>
          <p:cNvPr id="35" name="テキスト ボックス 34">
            <a:extLst>
              <a:ext uri="{FF2B5EF4-FFF2-40B4-BE49-F238E27FC236}">
                <a16:creationId xmlns:a16="http://schemas.microsoft.com/office/drawing/2014/main" id="{B51C4AD6-F724-4D6F-A790-DB7D6AA2D40F}"/>
              </a:ext>
            </a:extLst>
          </p:cNvPr>
          <p:cNvSpPr txBox="1"/>
          <p:nvPr/>
        </p:nvSpPr>
        <p:spPr>
          <a:xfrm>
            <a:off x="935885" y="4608686"/>
            <a:ext cx="432000" cy="107722"/>
          </a:xfrm>
          <a:prstGeom prst="rect">
            <a:avLst/>
          </a:prstGeom>
          <a:noFill/>
        </p:spPr>
        <p:txBody>
          <a:bodyPr wrap="square" lIns="0" tIns="0" rIns="0" bIns="0" rtlCol="0">
            <a:spAutoFit/>
          </a:bodyPr>
          <a:lstStyle/>
          <a:p>
            <a:pPr algn="ctr"/>
            <a:r>
              <a:rPr kumimoji="1" lang="en-US" altLang="ja-JP" sz="700" dirty="0">
                <a:effectLst>
                  <a:glow rad="63500">
                    <a:schemeClr val="bg1"/>
                  </a:glow>
                </a:effectLst>
                <a:latin typeface="メイリオ" panose="020B0604030504040204" pitchFamily="50" charset="-128"/>
                <a:ea typeface="メイリオ" panose="020B0604030504040204" pitchFamily="50" charset="-128"/>
              </a:rPr>
              <a:t>(64.4%)</a:t>
            </a:r>
            <a:endParaRPr kumimoji="1" lang="ja-JP" altLang="en-US" sz="700" dirty="0">
              <a:effectLst>
                <a:glow rad="63500">
                  <a:schemeClr val="bg1"/>
                </a:glow>
              </a:effectLst>
              <a:latin typeface="メイリオ" panose="020B0604030504040204" pitchFamily="50" charset="-128"/>
              <a:ea typeface="メイリオ" panose="020B0604030504040204" pitchFamily="50" charset="-128"/>
            </a:endParaRPr>
          </a:p>
        </p:txBody>
      </p:sp>
      <p:sp>
        <p:nvSpPr>
          <p:cNvPr id="36" name="テキスト ボックス 35">
            <a:extLst>
              <a:ext uri="{FF2B5EF4-FFF2-40B4-BE49-F238E27FC236}">
                <a16:creationId xmlns:a16="http://schemas.microsoft.com/office/drawing/2014/main" id="{F1E2ACAB-C4AB-4740-BAAE-D4BD681C9BE8}"/>
              </a:ext>
            </a:extLst>
          </p:cNvPr>
          <p:cNvSpPr txBox="1"/>
          <p:nvPr/>
        </p:nvSpPr>
        <p:spPr>
          <a:xfrm>
            <a:off x="1827610" y="4684886"/>
            <a:ext cx="432000" cy="107722"/>
          </a:xfrm>
          <a:prstGeom prst="rect">
            <a:avLst/>
          </a:prstGeom>
          <a:noFill/>
        </p:spPr>
        <p:txBody>
          <a:bodyPr wrap="square" lIns="0" tIns="0" rIns="0" bIns="0" rtlCol="0">
            <a:spAutoFit/>
          </a:bodyPr>
          <a:lstStyle/>
          <a:p>
            <a:pPr algn="ctr"/>
            <a:r>
              <a:rPr kumimoji="1" lang="en-US" altLang="ja-JP" sz="700" dirty="0">
                <a:effectLst>
                  <a:glow rad="63500">
                    <a:schemeClr val="bg1"/>
                  </a:glow>
                </a:effectLst>
                <a:latin typeface="メイリオ" panose="020B0604030504040204" pitchFamily="50" charset="-128"/>
                <a:ea typeface="メイリオ" panose="020B0604030504040204" pitchFamily="50" charset="-128"/>
              </a:rPr>
              <a:t>(61.4%)</a:t>
            </a:r>
            <a:endParaRPr kumimoji="1" lang="ja-JP" altLang="en-US" sz="700" dirty="0">
              <a:effectLst>
                <a:glow rad="63500">
                  <a:schemeClr val="bg1"/>
                </a:glow>
              </a:effectLst>
              <a:latin typeface="メイリオ" panose="020B0604030504040204" pitchFamily="50" charset="-128"/>
              <a:ea typeface="メイリオ" panose="020B0604030504040204" pitchFamily="50" charset="-128"/>
            </a:endParaRPr>
          </a:p>
        </p:txBody>
      </p:sp>
      <p:sp>
        <p:nvSpPr>
          <p:cNvPr id="37" name="テキスト ボックス 36">
            <a:extLst>
              <a:ext uri="{FF2B5EF4-FFF2-40B4-BE49-F238E27FC236}">
                <a16:creationId xmlns:a16="http://schemas.microsoft.com/office/drawing/2014/main" id="{473A3C07-3E39-46E4-A550-C093A966CD61}"/>
              </a:ext>
            </a:extLst>
          </p:cNvPr>
          <p:cNvSpPr txBox="1"/>
          <p:nvPr/>
        </p:nvSpPr>
        <p:spPr>
          <a:xfrm>
            <a:off x="2717146" y="4722986"/>
            <a:ext cx="432000" cy="107722"/>
          </a:xfrm>
          <a:prstGeom prst="rect">
            <a:avLst/>
          </a:prstGeom>
          <a:noFill/>
        </p:spPr>
        <p:txBody>
          <a:bodyPr wrap="square" lIns="0" tIns="0" rIns="0" bIns="0" rtlCol="0">
            <a:spAutoFit/>
          </a:bodyPr>
          <a:lstStyle/>
          <a:p>
            <a:pPr algn="ctr"/>
            <a:r>
              <a:rPr kumimoji="1" lang="en-US" altLang="ja-JP" sz="700" dirty="0">
                <a:effectLst>
                  <a:glow rad="63500">
                    <a:schemeClr val="bg1"/>
                  </a:glow>
                </a:effectLst>
                <a:latin typeface="メイリオ" panose="020B0604030504040204" pitchFamily="50" charset="-128"/>
                <a:ea typeface="メイリオ" panose="020B0604030504040204" pitchFamily="50" charset="-128"/>
              </a:rPr>
              <a:t>(60.7%)</a:t>
            </a:r>
            <a:endParaRPr kumimoji="1" lang="ja-JP" altLang="en-US" sz="700" dirty="0">
              <a:effectLst>
                <a:glow rad="63500">
                  <a:schemeClr val="bg1"/>
                </a:glow>
              </a:effectLst>
              <a:latin typeface="メイリオ" panose="020B0604030504040204" pitchFamily="50" charset="-128"/>
              <a:ea typeface="メイリオ" panose="020B0604030504040204" pitchFamily="50" charset="-128"/>
            </a:endParaRPr>
          </a:p>
        </p:txBody>
      </p:sp>
      <p:sp>
        <p:nvSpPr>
          <p:cNvPr id="38" name="テキスト ボックス 37">
            <a:extLst>
              <a:ext uri="{FF2B5EF4-FFF2-40B4-BE49-F238E27FC236}">
                <a16:creationId xmlns:a16="http://schemas.microsoft.com/office/drawing/2014/main" id="{DBCA5C1E-13E1-42DC-91BB-545B20E3CCED}"/>
              </a:ext>
            </a:extLst>
          </p:cNvPr>
          <p:cNvSpPr txBox="1"/>
          <p:nvPr/>
        </p:nvSpPr>
        <p:spPr>
          <a:xfrm>
            <a:off x="3607167" y="4773786"/>
            <a:ext cx="432000" cy="107722"/>
          </a:xfrm>
          <a:prstGeom prst="rect">
            <a:avLst/>
          </a:prstGeom>
          <a:noFill/>
        </p:spPr>
        <p:txBody>
          <a:bodyPr wrap="square" lIns="0" tIns="0" rIns="0" bIns="0" rtlCol="0">
            <a:spAutoFit/>
          </a:bodyPr>
          <a:lstStyle/>
          <a:p>
            <a:pPr algn="ctr"/>
            <a:r>
              <a:rPr kumimoji="1" lang="en-US" altLang="ja-JP" sz="700" dirty="0">
                <a:effectLst>
                  <a:glow rad="63500">
                    <a:schemeClr val="bg1"/>
                  </a:glow>
                </a:effectLst>
                <a:latin typeface="メイリオ" panose="020B0604030504040204" pitchFamily="50" charset="-128"/>
                <a:ea typeface="メイリオ" panose="020B0604030504040204" pitchFamily="50" charset="-128"/>
              </a:rPr>
              <a:t>(60.5%)</a:t>
            </a:r>
            <a:endParaRPr kumimoji="1" lang="ja-JP" altLang="en-US" sz="700" dirty="0">
              <a:effectLst>
                <a:glow rad="63500">
                  <a:schemeClr val="bg1"/>
                </a:glow>
              </a:effectLst>
              <a:latin typeface="メイリオ" panose="020B0604030504040204" pitchFamily="50" charset="-128"/>
              <a:ea typeface="メイリオ" panose="020B0604030504040204" pitchFamily="50" charset="-128"/>
            </a:endParaRPr>
          </a:p>
        </p:txBody>
      </p:sp>
      <p:sp>
        <p:nvSpPr>
          <p:cNvPr id="39" name="テキスト ボックス 38">
            <a:extLst>
              <a:ext uri="{FF2B5EF4-FFF2-40B4-BE49-F238E27FC236}">
                <a16:creationId xmlns:a16="http://schemas.microsoft.com/office/drawing/2014/main" id="{2C53BA46-EE4A-4951-9133-9E217104F6D3}"/>
              </a:ext>
            </a:extLst>
          </p:cNvPr>
          <p:cNvSpPr txBox="1"/>
          <p:nvPr/>
        </p:nvSpPr>
        <p:spPr>
          <a:xfrm>
            <a:off x="4504914" y="4843636"/>
            <a:ext cx="432000" cy="107722"/>
          </a:xfrm>
          <a:prstGeom prst="rect">
            <a:avLst/>
          </a:prstGeom>
          <a:noFill/>
        </p:spPr>
        <p:txBody>
          <a:bodyPr wrap="square" lIns="0" tIns="0" rIns="0" bIns="0" rtlCol="0">
            <a:spAutoFit/>
          </a:bodyPr>
          <a:lstStyle/>
          <a:p>
            <a:pPr algn="ctr"/>
            <a:r>
              <a:rPr kumimoji="1" lang="en-US" altLang="ja-JP" sz="700" dirty="0">
                <a:effectLst>
                  <a:glow rad="63500">
                    <a:schemeClr val="bg1"/>
                  </a:glow>
                </a:effectLst>
                <a:latin typeface="メイリオ" panose="020B0604030504040204" pitchFamily="50" charset="-128"/>
                <a:ea typeface="メイリオ" panose="020B0604030504040204" pitchFamily="50" charset="-128"/>
              </a:rPr>
              <a:t>(59.8%)</a:t>
            </a:r>
            <a:endParaRPr kumimoji="1" lang="ja-JP" altLang="en-US" sz="700" dirty="0">
              <a:effectLst>
                <a:glow rad="63500">
                  <a:schemeClr val="bg1"/>
                </a:glow>
              </a:effectLst>
              <a:latin typeface="メイリオ" panose="020B0604030504040204" pitchFamily="50" charset="-128"/>
              <a:ea typeface="メイリオ" panose="020B0604030504040204" pitchFamily="50" charset="-128"/>
            </a:endParaRPr>
          </a:p>
        </p:txBody>
      </p:sp>
      <p:sp>
        <p:nvSpPr>
          <p:cNvPr id="40" name="テキスト ボックス 39">
            <a:extLst>
              <a:ext uri="{FF2B5EF4-FFF2-40B4-BE49-F238E27FC236}">
                <a16:creationId xmlns:a16="http://schemas.microsoft.com/office/drawing/2014/main" id="{B8B9F529-BE1B-4971-9478-5A1920725777}"/>
              </a:ext>
            </a:extLst>
          </p:cNvPr>
          <p:cNvSpPr txBox="1"/>
          <p:nvPr/>
        </p:nvSpPr>
        <p:spPr>
          <a:xfrm>
            <a:off x="5400868" y="4919836"/>
            <a:ext cx="432000" cy="107722"/>
          </a:xfrm>
          <a:prstGeom prst="rect">
            <a:avLst/>
          </a:prstGeom>
          <a:noFill/>
        </p:spPr>
        <p:txBody>
          <a:bodyPr wrap="square" lIns="0" tIns="0" rIns="0" bIns="0" rtlCol="0">
            <a:spAutoFit/>
          </a:bodyPr>
          <a:lstStyle/>
          <a:p>
            <a:pPr algn="ctr"/>
            <a:r>
              <a:rPr kumimoji="1" lang="en-US" altLang="ja-JP" sz="700" dirty="0">
                <a:effectLst>
                  <a:glow rad="63500">
                    <a:schemeClr val="bg1"/>
                  </a:glow>
                </a:effectLst>
                <a:latin typeface="メイリオ" panose="020B0604030504040204" pitchFamily="50" charset="-128"/>
                <a:ea typeface="メイリオ" panose="020B0604030504040204" pitchFamily="50" charset="-128"/>
              </a:rPr>
              <a:t>(58.1%)</a:t>
            </a:r>
            <a:endParaRPr kumimoji="1" lang="ja-JP" altLang="en-US" sz="700" dirty="0">
              <a:effectLst>
                <a:glow rad="63500">
                  <a:schemeClr val="bg1"/>
                </a:glow>
              </a:effectLst>
              <a:latin typeface="メイリオ" panose="020B0604030504040204" pitchFamily="50" charset="-128"/>
              <a:ea typeface="メイリオ" panose="020B0604030504040204" pitchFamily="50" charset="-128"/>
            </a:endParaRPr>
          </a:p>
        </p:txBody>
      </p:sp>
      <p:sp>
        <p:nvSpPr>
          <p:cNvPr id="41" name="テキスト ボックス 40">
            <a:extLst>
              <a:ext uri="{FF2B5EF4-FFF2-40B4-BE49-F238E27FC236}">
                <a16:creationId xmlns:a16="http://schemas.microsoft.com/office/drawing/2014/main" id="{8C60A5F2-7265-437A-BDAD-71433E75B8E4}"/>
              </a:ext>
            </a:extLst>
          </p:cNvPr>
          <p:cNvSpPr txBox="1"/>
          <p:nvPr/>
        </p:nvSpPr>
        <p:spPr>
          <a:xfrm>
            <a:off x="6303172" y="4996036"/>
            <a:ext cx="432000" cy="107722"/>
          </a:xfrm>
          <a:prstGeom prst="rect">
            <a:avLst/>
          </a:prstGeom>
          <a:noFill/>
        </p:spPr>
        <p:txBody>
          <a:bodyPr wrap="square" lIns="0" tIns="0" rIns="0" bIns="0" rtlCol="0">
            <a:spAutoFit/>
          </a:bodyPr>
          <a:lstStyle/>
          <a:p>
            <a:pPr algn="ctr"/>
            <a:r>
              <a:rPr kumimoji="1" lang="en-US" altLang="ja-JP" sz="700" dirty="0">
                <a:effectLst>
                  <a:glow rad="63500">
                    <a:schemeClr val="bg1"/>
                  </a:glow>
                </a:effectLst>
                <a:latin typeface="メイリオ" panose="020B0604030504040204" pitchFamily="50" charset="-128"/>
                <a:ea typeface="メイリオ" panose="020B0604030504040204" pitchFamily="50" charset="-128"/>
              </a:rPr>
              <a:t>(55.1%)</a:t>
            </a:r>
            <a:endParaRPr kumimoji="1" lang="ja-JP" altLang="en-US" sz="700" dirty="0">
              <a:effectLst>
                <a:glow rad="63500">
                  <a:schemeClr val="bg1"/>
                </a:glow>
              </a:effectLst>
              <a:latin typeface="メイリオ" panose="020B0604030504040204" pitchFamily="50" charset="-128"/>
              <a:ea typeface="メイリオ" panose="020B0604030504040204" pitchFamily="50" charset="-128"/>
            </a:endParaRPr>
          </a:p>
        </p:txBody>
      </p:sp>
      <p:sp>
        <p:nvSpPr>
          <p:cNvPr id="42" name="テキスト ボックス 41">
            <a:extLst>
              <a:ext uri="{FF2B5EF4-FFF2-40B4-BE49-F238E27FC236}">
                <a16:creationId xmlns:a16="http://schemas.microsoft.com/office/drawing/2014/main" id="{BAB64CB8-06DD-431A-AF82-C7D808160C32}"/>
              </a:ext>
            </a:extLst>
          </p:cNvPr>
          <p:cNvSpPr txBox="1"/>
          <p:nvPr/>
        </p:nvSpPr>
        <p:spPr>
          <a:xfrm>
            <a:off x="7199126" y="5072236"/>
            <a:ext cx="432000" cy="107722"/>
          </a:xfrm>
          <a:prstGeom prst="rect">
            <a:avLst/>
          </a:prstGeom>
          <a:noFill/>
        </p:spPr>
        <p:txBody>
          <a:bodyPr wrap="square" lIns="0" tIns="0" rIns="0" bIns="0" rtlCol="0">
            <a:spAutoFit/>
          </a:bodyPr>
          <a:lstStyle/>
          <a:p>
            <a:pPr algn="ctr"/>
            <a:r>
              <a:rPr kumimoji="1" lang="en-US" altLang="ja-JP" sz="700" dirty="0">
                <a:effectLst>
                  <a:glow rad="63500">
                    <a:schemeClr val="bg1"/>
                  </a:glow>
                </a:effectLst>
                <a:latin typeface="メイリオ" panose="020B0604030504040204" pitchFamily="50" charset="-128"/>
                <a:ea typeface="メイリオ" panose="020B0604030504040204" pitchFamily="50" charset="-128"/>
              </a:rPr>
              <a:t>(53.5%)</a:t>
            </a:r>
            <a:endParaRPr kumimoji="1" lang="ja-JP" altLang="en-US" sz="700" dirty="0">
              <a:effectLst>
                <a:glow rad="63500">
                  <a:schemeClr val="bg1"/>
                </a:glow>
              </a:effectLst>
              <a:latin typeface="メイリオ" panose="020B0604030504040204" pitchFamily="50" charset="-128"/>
              <a:ea typeface="メイリオ" panose="020B0604030504040204" pitchFamily="50" charset="-128"/>
            </a:endParaRPr>
          </a:p>
        </p:txBody>
      </p:sp>
      <p:sp>
        <p:nvSpPr>
          <p:cNvPr id="43" name="テキスト ボックス 42">
            <a:extLst>
              <a:ext uri="{FF2B5EF4-FFF2-40B4-BE49-F238E27FC236}">
                <a16:creationId xmlns:a16="http://schemas.microsoft.com/office/drawing/2014/main" id="{5EE45002-4AEF-40C0-ADE1-E50D6B060261}"/>
              </a:ext>
            </a:extLst>
          </p:cNvPr>
          <p:cNvSpPr txBox="1"/>
          <p:nvPr/>
        </p:nvSpPr>
        <p:spPr>
          <a:xfrm>
            <a:off x="8085227" y="5135736"/>
            <a:ext cx="432000" cy="107722"/>
          </a:xfrm>
          <a:prstGeom prst="rect">
            <a:avLst/>
          </a:prstGeom>
          <a:noFill/>
        </p:spPr>
        <p:txBody>
          <a:bodyPr wrap="square" lIns="0" tIns="0" rIns="0" bIns="0" rtlCol="0">
            <a:spAutoFit/>
          </a:bodyPr>
          <a:lstStyle/>
          <a:p>
            <a:pPr algn="ctr"/>
            <a:r>
              <a:rPr kumimoji="1" lang="en-US" altLang="ja-JP" sz="700" dirty="0">
                <a:effectLst>
                  <a:glow rad="63500">
                    <a:schemeClr val="bg1"/>
                  </a:glow>
                </a:effectLst>
                <a:latin typeface="メイリオ" panose="020B0604030504040204" pitchFamily="50" charset="-128"/>
                <a:ea typeface="メイリオ" panose="020B0604030504040204" pitchFamily="50" charset="-128"/>
              </a:rPr>
              <a:t>(53.7%)</a:t>
            </a:r>
            <a:endParaRPr kumimoji="1" lang="ja-JP" altLang="en-US" sz="700" dirty="0">
              <a:effectLst>
                <a:glow rad="63500">
                  <a:schemeClr val="bg1"/>
                </a:glow>
              </a:effectLst>
              <a:latin typeface="メイリオ" panose="020B0604030504040204" pitchFamily="50" charset="-128"/>
              <a:ea typeface="メイリオ" panose="020B0604030504040204" pitchFamily="50" charset="-128"/>
            </a:endParaRPr>
          </a:p>
        </p:txBody>
      </p:sp>
      <p:sp>
        <p:nvSpPr>
          <p:cNvPr id="44" name="テキスト ボックス 43">
            <a:extLst>
              <a:ext uri="{FF2B5EF4-FFF2-40B4-BE49-F238E27FC236}">
                <a16:creationId xmlns:a16="http://schemas.microsoft.com/office/drawing/2014/main" id="{8FB7AEFD-A157-4A5D-888F-992A0D5B90A6}"/>
              </a:ext>
            </a:extLst>
          </p:cNvPr>
          <p:cNvSpPr txBox="1"/>
          <p:nvPr/>
        </p:nvSpPr>
        <p:spPr>
          <a:xfrm>
            <a:off x="935885" y="3112606"/>
            <a:ext cx="432000" cy="107722"/>
          </a:xfrm>
          <a:prstGeom prst="rect">
            <a:avLst/>
          </a:prstGeom>
          <a:noFill/>
        </p:spPr>
        <p:txBody>
          <a:bodyPr wrap="square" lIns="0" tIns="0" rIns="0" bIns="0" rtlCol="0">
            <a:spAutoFit/>
          </a:bodyPr>
          <a:lstStyle/>
          <a:p>
            <a:pPr algn="ctr"/>
            <a:r>
              <a:rPr kumimoji="1" lang="en-US" altLang="ja-JP" sz="700" dirty="0">
                <a:effectLst>
                  <a:glow rad="63500">
                    <a:schemeClr val="bg1"/>
                  </a:glow>
                </a:effectLst>
                <a:latin typeface="メイリオ" panose="020B0604030504040204" pitchFamily="50" charset="-128"/>
                <a:ea typeface="メイリオ" panose="020B0604030504040204" pitchFamily="50" charset="-128"/>
              </a:rPr>
              <a:t>(22.4%)</a:t>
            </a:r>
            <a:endParaRPr kumimoji="1" lang="ja-JP" altLang="en-US" sz="700" dirty="0">
              <a:effectLst>
                <a:glow rad="63500">
                  <a:schemeClr val="bg1"/>
                </a:glow>
              </a:effectLst>
              <a:latin typeface="メイリオ" panose="020B0604030504040204" pitchFamily="50" charset="-128"/>
              <a:ea typeface="メイリオ" panose="020B0604030504040204" pitchFamily="50" charset="-128"/>
            </a:endParaRPr>
          </a:p>
        </p:txBody>
      </p:sp>
      <p:sp>
        <p:nvSpPr>
          <p:cNvPr id="45" name="テキスト ボックス 44">
            <a:extLst>
              <a:ext uri="{FF2B5EF4-FFF2-40B4-BE49-F238E27FC236}">
                <a16:creationId xmlns:a16="http://schemas.microsoft.com/office/drawing/2014/main" id="{9EDA02DA-CF57-4AB0-9F4E-FD9A446FFAB7}"/>
              </a:ext>
            </a:extLst>
          </p:cNvPr>
          <p:cNvSpPr txBox="1"/>
          <p:nvPr/>
        </p:nvSpPr>
        <p:spPr>
          <a:xfrm>
            <a:off x="1822120" y="3188806"/>
            <a:ext cx="432000" cy="107722"/>
          </a:xfrm>
          <a:prstGeom prst="rect">
            <a:avLst/>
          </a:prstGeom>
          <a:noFill/>
        </p:spPr>
        <p:txBody>
          <a:bodyPr wrap="square" lIns="0" tIns="0" rIns="0" bIns="0" rtlCol="0">
            <a:spAutoFit/>
          </a:bodyPr>
          <a:lstStyle/>
          <a:p>
            <a:pPr algn="ctr"/>
            <a:r>
              <a:rPr kumimoji="1" lang="en-US" altLang="ja-JP" sz="700" dirty="0">
                <a:effectLst>
                  <a:glow rad="63500">
                    <a:schemeClr val="bg1"/>
                  </a:glow>
                </a:effectLst>
                <a:latin typeface="メイリオ" panose="020B0604030504040204" pitchFamily="50" charset="-128"/>
                <a:ea typeface="メイリオ" panose="020B0604030504040204" pitchFamily="50" charset="-128"/>
              </a:rPr>
              <a:t>(26.2%)</a:t>
            </a:r>
            <a:endParaRPr kumimoji="1" lang="ja-JP" altLang="en-US" sz="700" dirty="0">
              <a:effectLst>
                <a:glow rad="63500">
                  <a:schemeClr val="bg1"/>
                </a:glow>
              </a:effectLst>
              <a:latin typeface="メイリオ" panose="020B0604030504040204" pitchFamily="50" charset="-128"/>
              <a:ea typeface="メイリオ" panose="020B0604030504040204" pitchFamily="50" charset="-128"/>
            </a:endParaRPr>
          </a:p>
        </p:txBody>
      </p:sp>
      <p:sp>
        <p:nvSpPr>
          <p:cNvPr id="46" name="テキスト ボックス 45">
            <a:extLst>
              <a:ext uri="{FF2B5EF4-FFF2-40B4-BE49-F238E27FC236}">
                <a16:creationId xmlns:a16="http://schemas.microsoft.com/office/drawing/2014/main" id="{FA143591-35B9-4944-A1D6-8423785D69C4}"/>
              </a:ext>
            </a:extLst>
          </p:cNvPr>
          <p:cNvSpPr txBox="1"/>
          <p:nvPr/>
        </p:nvSpPr>
        <p:spPr>
          <a:xfrm>
            <a:off x="2719515" y="3220556"/>
            <a:ext cx="432000" cy="107722"/>
          </a:xfrm>
          <a:prstGeom prst="rect">
            <a:avLst/>
          </a:prstGeom>
          <a:noFill/>
        </p:spPr>
        <p:txBody>
          <a:bodyPr wrap="square" lIns="0" tIns="0" rIns="0" bIns="0" rtlCol="0">
            <a:spAutoFit/>
          </a:bodyPr>
          <a:lstStyle/>
          <a:p>
            <a:pPr algn="ctr"/>
            <a:r>
              <a:rPr kumimoji="1" lang="en-US" altLang="ja-JP" sz="700" dirty="0">
                <a:effectLst>
                  <a:glow rad="63500">
                    <a:schemeClr val="bg1"/>
                  </a:glow>
                </a:effectLst>
                <a:latin typeface="メイリオ" panose="020B0604030504040204" pitchFamily="50" charset="-128"/>
                <a:ea typeface="メイリオ" panose="020B0604030504040204" pitchFamily="50" charset="-128"/>
              </a:rPr>
              <a:t>(27.6%)</a:t>
            </a:r>
            <a:endParaRPr kumimoji="1" lang="ja-JP" altLang="en-US" sz="700" dirty="0">
              <a:effectLst>
                <a:glow rad="63500">
                  <a:schemeClr val="bg1"/>
                </a:glow>
              </a:effectLst>
              <a:latin typeface="メイリオ" panose="020B0604030504040204" pitchFamily="50" charset="-128"/>
              <a:ea typeface="メイリオ" panose="020B0604030504040204" pitchFamily="50" charset="-128"/>
            </a:endParaRPr>
          </a:p>
        </p:txBody>
      </p:sp>
      <p:sp>
        <p:nvSpPr>
          <p:cNvPr id="47" name="テキスト ボックス 46">
            <a:extLst>
              <a:ext uri="{FF2B5EF4-FFF2-40B4-BE49-F238E27FC236}">
                <a16:creationId xmlns:a16="http://schemas.microsoft.com/office/drawing/2014/main" id="{078CE1B3-C5CE-436E-A4BD-9ECCD1488FE5}"/>
              </a:ext>
            </a:extLst>
          </p:cNvPr>
          <p:cNvSpPr txBox="1"/>
          <p:nvPr/>
        </p:nvSpPr>
        <p:spPr>
          <a:xfrm>
            <a:off x="3613517" y="3271356"/>
            <a:ext cx="432000" cy="107722"/>
          </a:xfrm>
          <a:prstGeom prst="rect">
            <a:avLst/>
          </a:prstGeom>
          <a:noFill/>
        </p:spPr>
        <p:txBody>
          <a:bodyPr wrap="square" lIns="0" tIns="0" rIns="0" bIns="0" rtlCol="0">
            <a:spAutoFit/>
          </a:bodyPr>
          <a:lstStyle/>
          <a:p>
            <a:pPr algn="ctr"/>
            <a:r>
              <a:rPr kumimoji="1" lang="en-US" altLang="ja-JP" sz="700" dirty="0">
                <a:effectLst>
                  <a:glow rad="63500">
                    <a:schemeClr val="bg1"/>
                  </a:glow>
                </a:effectLst>
                <a:latin typeface="メイリオ" panose="020B0604030504040204" pitchFamily="50" charset="-128"/>
                <a:ea typeface="メイリオ" panose="020B0604030504040204" pitchFamily="50" charset="-128"/>
              </a:rPr>
              <a:t>(28.3%)</a:t>
            </a:r>
            <a:endParaRPr kumimoji="1" lang="ja-JP" altLang="en-US" sz="700" dirty="0">
              <a:effectLst>
                <a:glow rad="63500">
                  <a:schemeClr val="bg1"/>
                </a:glow>
              </a:effectLst>
              <a:latin typeface="メイリオ" panose="020B0604030504040204" pitchFamily="50" charset="-128"/>
              <a:ea typeface="メイリオ" panose="020B0604030504040204" pitchFamily="50" charset="-128"/>
            </a:endParaRPr>
          </a:p>
        </p:txBody>
      </p:sp>
      <p:sp>
        <p:nvSpPr>
          <p:cNvPr id="48" name="テキスト ボックス 47">
            <a:extLst>
              <a:ext uri="{FF2B5EF4-FFF2-40B4-BE49-F238E27FC236}">
                <a16:creationId xmlns:a16="http://schemas.microsoft.com/office/drawing/2014/main" id="{2C94B9BC-D263-4F40-ACC7-0FF5728FF3C7}"/>
              </a:ext>
            </a:extLst>
          </p:cNvPr>
          <p:cNvSpPr txBox="1"/>
          <p:nvPr/>
        </p:nvSpPr>
        <p:spPr>
          <a:xfrm>
            <a:off x="4503573" y="3366606"/>
            <a:ext cx="432000" cy="107722"/>
          </a:xfrm>
          <a:prstGeom prst="rect">
            <a:avLst/>
          </a:prstGeom>
          <a:noFill/>
        </p:spPr>
        <p:txBody>
          <a:bodyPr wrap="square" lIns="0" tIns="0" rIns="0" bIns="0" rtlCol="0">
            <a:spAutoFit/>
          </a:bodyPr>
          <a:lstStyle/>
          <a:p>
            <a:pPr algn="ctr"/>
            <a:r>
              <a:rPr kumimoji="1" lang="en-US" altLang="ja-JP" sz="700" dirty="0">
                <a:effectLst>
                  <a:glow rad="63500">
                    <a:schemeClr val="bg1"/>
                  </a:glow>
                </a:effectLst>
                <a:latin typeface="メイリオ" panose="020B0604030504040204" pitchFamily="50" charset="-128"/>
                <a:ea typeface="メイリオ" panose="020B0604030504040204" pitchFamily="50" charset="-128"/>
              </a:rPr>
              <a:t>(29.4%)</a:t>
            </a:r>
            <a:endParaRPr kumimoji="1" lang="ja-JP" altLang="en-US" sz="700" dirty="0">
              <a:effectLst>
                <a:glow rad="63500">
                  <a:schemeClr val="bg1"/>
                </a:glow>
              </a:effectLst>
              <a:latin typeface="メイリオ" panose="020B0604030504040204" pitchFamily="50" charset="-128"/>
              <a:ea typeface="メイリオ" panose="020B0604030504040204" pitchFamily="50" charset="-128"/>
            </a:endParaRPr>
          </a:p>
        </p:txBody>
      </p:sp>
      <p:sp>
        <p:nvSpPr>
          <p:cNvPr id="49" name="テキスト ボックス 48">
            <a:extLst>
              <a:ext uri="{FF2B5EF4-FFF2-40B4-BE49-F238E27FC236}">
                <a16:creationId xmlns:a16="http://schemas.microsoft.com/office/drawing/2014/main" id="{2FEFAA78-FE25-4279-B832-FDF46866DD2B}"/>
              </a:ext>
            </a:extLst>
          </p:cNvPr>
          <p:cNvSpPr txBox="1"/>
          <p:nvPr/>
        </p:nvSpPr>
        <p:spPr>
          <a:xfrm>
            <a:off x="5399979" y="3499956"/>
            <a:ext cx="432000" cy="107722"/>
          </a:xfrm>
          <a:prstGeom prst="rect">
            <a:avLst/>
          </a:prstGeom>
          <a:noFill/>
        </p:spPr>
        <p:txBody>
          <a:bodyPr wrap="square" lIns="0" tIns="0" rIns="0" bIns="0" rtlCol="0">
            <a:spAutoFit/>
          </a:bodyPr>
          <a:lstStyle/>
          <a:p>
            <a:pPr algn="ctr"/>
            <a:r>
              <a:rPr kumimoji="1" lang="en-US" altLang="ja-JP" sz="700" dirty="0">
                <a:effectLst>
                  <a:glow rad="63500">
                    <a:schemeClr val="bg1"/>
                  </a:glow>
                </a:effectLst>
                <a:latin typeface="メイリオ" panose="020B0604030504040204" pitchFamily="50" charset="-128"/>
                <a:ea typeface="メイリオ" panose="020B0604030504040204" pitchFamily="50" charset="-128"/>
              </a:rPr>
              <a:t>(31.5%)</a:t>
            </a:r>
            <a:endParaRPr kumimoji="1" lang="ja-JP" altLang="en-US" sz="700" dirty="0">
              <a:effectLst>
                <a:glow rad="63500">
                  <a:schemeClr val="bg1"/>
                </a:glow>
              </a:effectLst>
              <a:latin typeface="メイリオ" panose="020B0604030504040204" pitchFamily="50" charset="-128"/>
              <a:ea typeface="メイリオ" panose="020B0604030504040204" pitchFamily="50" charset="-128"/>
            </a:endParaRPr>
          </a:p>
        </p:txBody>
      </p:sp>
      <p:sp>
        <p:nvSpPr>
          <p:cNvPr id="50" name="テキスト ボックス 49">
            <a:extLst>
              <a:ext uri="{FF2B5EF4-FFF2-40B4-BE49-F238E27FC236}">
                <a16:creationId xmlns:a16="http://schemas.microsoft.com/office/drawing/2014/main" id="{D2F2A89E-042B-41B3-A9EF-3BEB0963CE64}"/>
              </a:ext>
            </a:extLst>
          </p:cNvPr>
          <p:cNvSpPr txBox="1"/>
          <p:nvPr/>
        </p:nvSpPr>
        <p:spPr>
          <a:xfrm>
            <a:off x="6292265" y="3626956"/>
            <a:ext cx="432000" cy="107722"/>
          </a:xfrm>
          <a:prstGeom prst="rect">
            <a:avLst/>
          </a:prstGeom>
          <a:noFill/>
        </p:spPr>
        <p:txBody>
          <a:bodyPr wrap="square" lIns="0" tIns="0" rIns="0" bIns="0" rtlCol="0">
            <a:spAutoFit/>
          </a:bodyPr>
          <a:lstStyle/>
          <a:p>
            <a:pPr algn="ctr"/>
            <a:r>
              <a:rPr kumimoji="1" lang="en-US" altLang="ja-JP" sz="700" dirty="0">
                <a:effectLst>
                  <a:glow rad="63500">
                    <a:schemeClr val="bg1"/>
                  </a:glow>
                </a:effectLst>
                <a:latin typeface="メイリオ" panose="020B0604030504040204" pitchFamily="50" charset="-128"/>
                <a:ea typeface="メイリオ" panose="020B0604030504040204" pitchFamily="50" charset="-128"/>
              </a:rPr>
              <a:t>(34.5%)</a:t>
            </a:r>
            <a:endParaRPr kumimoji="1" lang="ja-JP" altLang="en-US" sz="700" dirty="0">
              <a:effectLst>
                <a:glow rad="63500">
                  <a:schemeClr val="bg1"/>
                </a:glow>
              </a:effectLst>
              <a:latin typeface="メイリオ" panose="020B0604030504040204" pitchFamily="50" charset="-128"/>
              <a:ea typeface="メイリオ" panose="020B0604030504040204" pitchFamily="50" charset="-128"/>
            </a:endParaRPr>
          </a:p>
        </p:txBody>
      </p:sp>
      <p:sp>
        <p:nvSpPr>
          <p:cNvPr id="51" name="テキスト ボックス 50">
            <a:extLst>
              <a:ext uri="{FF2B5EF4-FFF2-40B4-BE49-F238E27FC236}">
                <a16:creationId xmlns:a16="http://schemas.microsoft.com/office/drawing/2014/main" id="{78E0F381-7C45-4B00-B6BF-9A9940A35276}"/>
              </a:ext>
            </a:extLst>
          </p:cNvPr>
          <p:cNvSpPr txBox="1"/>
          <p:nvPr/>
        </p:nvSpPr>
        <p:spPr>
          <a:xfrm>
            <a:off x="7184846" y="3760306"/>
            <a:ext cx="432000" cy="107722"/>
          </a:xfrm>
          <a:prstGeom prst="rect">
            <a:avLst/>
          </a:prstGeom>
          <a:noFill/>
        </p:spPr>
        <p:txBody>
          <a:bodyPr wrap="square" lIns="0" tIns="0" rIns="0" bIns="0" rtlCol="0">
            <a:spAutoFit/>
          </a:bodyPr>
          <a:lstStyle/>
          <a:p>
            <a:pPr algn="ctr"/>
            <a:r>
              <a:rPr kumimoji="1" lang="en-US" altLang="ja-JP" sz="700" dirty="0">
                <a:effectLst>
                  <a:glow rad="63500">
                    <a:schemeClr val="bg1"/>
                  </a:glow>
                </a:effectLst>
                <a:latin typeface="メイリオ" panose="020B0604030504040204" pitchFamily="50" charset="-128"/>
                <a:ea typeface="メイリオ" panose="020B0604030504040204" pitchFamily="50" charset="-128"/>
              </a:rPr>
              <a:t>(36.2%)</a:t>
            </a:r>
            <a:endParaRPr kumimoji="1" lang="ja-JP" altLang="en-US" sz="700" dirty="0">
              <a:effectLst>
                <a:glow rad="63500">
                  <a:schemeClr val="bg1"/>
                </a:glow>
              </a:effectLst>
              <a:latin typeface="メイリオ" panose="020B0604030504040204" pitchFamily="50" charset="-128"/>
              <a:ea typeface="メイリオ" panose="020B0604030504040204" pitchFamily="50" charset="-128"/>
            </a:endParaRPr>
          </a:p>
        </p:txBody>
      </p:sp>
      <p:sp>
        <p:nvSpPr>
          <p:cNvPr id="52" name="テキスト ボックス 51">
            <a:extLst>
              <a:ext uri="{FF2B5EF4-FFF2-40B4-BE49-F238E27FC236}">
                <a16:creationId xmlns:a16="http://schemas.microsoft.com/office/drawing/2014/main" id="{28F3E3EA-9D5D-4FF7-8950-A130A3932A3E}"/>
              </a:ext>
            </a:extLst>
          </p:cNvPr>
          <p:cNvSpPr txBox="1"/>
          <p:nvPr/>
        </p:nvSpPr>
        <p:spPr>
          <a:xfrm>
            <a:off x="8080878" y="3861906"/>
            <a:ext cx="432000" cy="107722"/>
          </a:xfrm>
          <a:prstGeom prst="rect">
            <a:avLst/>
          </a:prstGeom>
          <a:noFill/>
        </p:spPr>
        <p:txBody>
          <a:bodyPr wrap="square" lIns="0" tIns="0" rIns="0" bIns="0" rtlCol="0">
            <a:spAutoFit/>
          </a:bodyPr>
          <a:lstStyle/>
          <a:p>
            <a:pPr algn="ctr"/>
            <a:r>
              <a:rPr kumimoji="1" lang="en-US" altLang="ja-JP" sz="700" dirty="0">
                <a:effectLst>
                  <a:glow rad="63500">
                    <a:schemeClr val="bg1"/>
                  </a:glow>
                </a:effectLst>
                <a:latin typeface="メイリオ" panose="020B0604030504040204" pitchFamily="50" charset="-128"/>
                <a:ea typeface="メイリオ" panose="020B0604030504040204" pitchFamily="50" charset="-128"/>
              </a:rPr>
              <a:t>(36.6%)</a:t>
            </a:r>
            <a:endParaRPr kumimoji="1" lang="ja-JP" altLang="en-US" sz="700" dirty="0">
              <a:effectLst>
                <a:glow rad="63500">
                  <a:schemeClr val="bg1"/>
                </a:glow>
              </a:effectLst>
              <a:latin typeface="メイリオ" panose="020B0604030504040204" pitchFamily="50" charset="-128"/>
              <a:ea typeface="メイリオ" panose="020B0604030504040204" pitchFamily="50" charset="-128"/>
            </a:endParaRPr>
          </a:p>
        </p:txBody>
      </p:sp>
      <p:sp>
        <p:nvSpPr>
          <p:cNvPr id="53" name="テキスト ボックス 52">
            <a:extLst>
              <a:ext uri="{FF2B5EF4-FFF2-40B4-BE49-F238E27FC236}">
                <a16:creationId xmlns:a16="http://schemas.microsoft.com/office/drawing/2014/main" id="{E7D6CD7F-B781-4F48-9238-695F8E5BAFBE}"/>
              </a:ext>
            </a:extLst>
          </p:cNvPr>
          <p:cNvSpPr txBox="1"/>
          <p:nvPr/>
        </p:nvSpPr>
        <p:spPr>
          <a:xfrm>
            <a:off x="4108229" y="6506390"/>
            <a:ext cx="4626591" cy="261610"/>
          </a:xfrm>
          <a:prstGeom prst="rect">
            <a:avLst/>
          </a:prstGeom>
          <a:noFill/>
        </p:spPr>
        <p:txBody>
          <a:bodyPr wrap="square" rtlCol="0">
            <a:spAutoFit/>
          </a:bodyPr>
          <a:lstStyle/>
          <a:p>
            <a:pPr algn="r" fontAlgn="base">
              <a:spcBef>
                <a:spcPct val="50000"/>
              </a:spcBef>
              <a:spcAft>
                <a:spcPct val="0"/>
              </a:spcAft>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「地域別将来推計」（国立社会保障・人口問題研究所）より大阪府作成</a:t>
            </a:r>
          </a:p>
        </p:txBody>
      </p:sp>
    </p:spTree>
    <p:extLst>
      <p:ext uri="{BB962C8B-B14F-4D97-AF65-F5344CB8AC3E}">
        <p14:creationId xmlns:p14="http://schemas.microsoft.com/office/powerpoint/2010/main" val="38687051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 name="図 9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53" y="3437557"/>
            <a:ext cx="1356949" cy="765504"/>
          </a:xfrm>
          <a:prstGeom prst="rect">
            <a:avLst/>
          </a:prstGeom>
        </p:spPr>
      </p:pic>
      <p:pic>
        <p:nvPicPr>
          <p:cNvPr id="97" name="図 9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 y="5002606"/>
            <a:ext cx="1232621" cy="1253934"/>
          </a:xfrm>
          <a:prstGeom prst="rect">
            <a:avLst/>
          </a:prstGeom>
        </p:spPr>
      </p:pic>
      <p:pic>
        <p:nvPicPr>
          <p:cNvPr id="98" name="図 9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74864" y="3224358"/>
            <a:ext cx="1115397" cy="1593171"/>
          </a:xfrm>
          <a:prstGeom prst="rect">
            <a:avLst/>
          </a:prstGeom>
        </p:spPr>
      </p:pic>
      <p:pic>
        <p:nvPicPr>
          <p:cNvPr id="99" name="図 9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2227" y="5923996"/>
            <a:ext cx="1143815" cy="911144"/>
          </a:xfrm>
          <a:prstGeom prst="rect">
            <a:avLst/>
          </a:prstGeom>
        </p:spPr>
      </p:pic>
      <p:pic>
        <p:nvPicPr>
          <p:cNvPr id="100" name="図 9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42841" y="4969502"/>
            <a:ext cx="921801" cy="1015935"/>
          </a:xfrm>
          <a:prstGeom prst="rect">
            <a:avLst/>
          </a:prstGeom>
        </p:spPr>
      </p:pic>
      <p:pic>
        <p:nvPicPr>
          <p:cNvPr id="101" name="図 10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462" y="2048598"/>
            <a:ext cx="1110069" cy="1150919"/>
          </a:xfrm>
          <a:prstGeom prst="rect">
            <a:avLst/>
          </a:prstGeom>
        </p:spPr>
      </p:pic>
      <p:pic>
        <p:nvPicPr>
          <p:cNvPr id="102" name="図 10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88354" y="3073150"/>
            <a:ext cx="1209531" cy="1277023"/>
          </a:xfrm>
          <a:prstGeom prst="rect">
            <a:avLst/>
          </a:prstGeom>
        </p:spPr>
      </p:pic>
      <p:pic>
        <p:nvPicPr>
          <p:cNvPr id="103" name="図 10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61110" y="1204747"/>
            <a:ext cx="1090532" cy="1070995"/>
          </a:xfrm>
          <a:prstGeom prst="rect">
            <a:avLst/>
          </a:prstGeom>
        </p:spPr>
      </p:pic>
      <p:pic>
        <p:nvPicPr>
          <p:cNvPr id="104" name="図 10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298635" y="1369513"/>
            <a:ext cx="799250" cy="1507918"/>
          </a:xfrm>
          <a:prstGeom prst="rect">
            <a:avLst/>
          </a:prstGeom>
        </p:spPr>
      </p:pic>
      <p:sp>
        <p:nvSpPr>
          <p:cNvPr id="19" name="右矢印 18">
            <a:extLst>
              <a:ext uri="{FF2B5EF4-FFF2-40B4-BE49-F238E27FC236}">
                <a16:creationId xmlns:a16="http://schemas.microsoft.com/office/drawing/2014/main" id="{BCD3CA43-3C25-9FB1-07C0-328DD776DC03}"/>
              </a:ext>
            </a:extLst>
          </p:cNvPr>
          <p:cNvSpPr/>
          <p:nvPr/>
        </p:nvSpPr>
        <p:spPr>
          <a:xfrm rot="2473144">
            <a:off x="3836290" y="3112068"/>
            <a:ext cx="720000" cy="288000"/>
          </a:xfrm>
          <a:prstGeom prst="rightArrow">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20" name="右矢印 19">
            <a:extLst>
              <a:ext uri="{FF2B5EF4-FFF2-40B4-BE49-F238E27FC236}">
                <a16:creationId xmlns:a16="http://schemas.microsoft.com/office/drawing/2014/main" id="{0E040590-1CEA-6BCB-F8BE-A8B1CEAD0B68}"/>
              </a:ext>
            </a:extLst>
          </p:cNvPr>
          <p:cNvSpPr/>
          <p:nvPr/>
        </p:nvSpPr>
        <p:spPr>
          <a:xfrm rot="21380972">
            <a:off x="3640053" y="4014967"/>
            <a:ext cx="720000" cy="288000"/>
          </a:xfrm>
          <a:prstGeom prst="rightArrow">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21" name="右矢印 20">
            <a:extLst>
              <a:ext uri="{FF2B5EF4-FFF2-40B4-BE49-F238E27FC236}">
                <a16:creationId xmlns:a16="http://schemas.microsoft.com/office/drawing/2014/main" id="{502BD85B-1A8B-BE21-4F23-E37CAD12455B}"/>
              </a:ext>
            </a:extLst>
          </p:cNvPr>
          <p:cNvSpPr/>
          <p:nvPr/>
        </p:nvSpPr>
        <p:spPr>
          <a:xfrm rot="20104397">
            <a:off x="3671826" y="4826369"/>
            <a:ext cx="585827" cy="288000"/>
          </a:xfrm>
          <a:prstGeom prst="rightArrow">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22" name="右矢印 21">
            <a:extLst>
              <a:ext uri="{FF2B5EF4-FFF2-40B4-BE49-F238E27FC236}">
                <a16:creationId xmlns:a16="http://schemas.microsoft.com/office/drawing/2014/main" id="{A07AFE1D-E260-40F2-2ABC-8983AF8CA787}"/>
              </a:ext>
            </a:extLst>
          </p:cNvPr>
          <p:cNvSpPr/>
          <p:nvPr/>
        </p:nvSpPr>
        <p:spPr>
          <a:xfrm rot="13957490">
            <a:off x="4972106" y="4986930"/>
            <a:ext cx="720000" cy="288000"/>
          </a:xfrm>
          <a:prstGeom prst="rightArrow">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23" name="右矢印 22">
            <a:extLst>
              <a:ext uri="{FF2B5EF4-FFF2-40B4-BE49-F238E27FC236}">
                <a16:creationId xmlns:a16="http://schemas.microsoft.com/office/drawing/2014/main" id="{B0238F74-98F2-9370-CE07-746DE9915FC8}"/>
              </a:ext>
            </a:extLst>
          </p:cNvPr>
          <p:cNvSpPr/>
          <p:nvPr/>
        </p:nvSpPr>
        <p:spPr>
          <a:xfrm rot="5010134">
            <a:off x="4342117" y="2509869"/>
            <a:ext cx="720000" cy="288000"/>
          </a:xfrm>
          <a:prstGeom prst="rightArrow">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24" name="右矢印 23">
            <a:extLst>
              <a:ext uri="{FF2B5EF4-FFF2-40B4-BE49-F238E27FC236}">
                <a16:creationId xmlns:a16="http://schemas.microsoft.com/office/drawing/2014/main" id="{13EA1173-4A94-F5E8-ED95-27E322BF9192}"/>
              </a:ext>
            </a:extLst>
          </p:cNvPr>
          <p:cNvSpPr/>
          <p:nvPr/>
        </p:nvSpPr>
        <p:spPr>
          <a:xfrm rot="7973889">
            <a:off x="5210951" y="2891865"/>
            <a:ext cx="751638" cy="288000"/>
          </a:xfrm>
          <a:prstGeom prst="rightArrow">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25" name="右矢印 24">
            <a:extLst>
              <a:ext uri="{FF2B5EF4-FFF2-40B4-BE49-F238E27FC236}">
                <a16:creationId xmlns:a16="http://schemas.microsoft.com/office/drawing/2014/main" id="{BA80998D-FF08-1CB8-43F1-4635BAED288A}"/>
              </a:ext>
            </a:extLst>
          </p:cNvPr>
          <p:cNvSpPr/>
          <p:nvPr/>
        </p:nvSpPr>
        <p:spPr>
          <a:xfrm rot="17160894">
            <a:off x="4076520" y="5296687"/>
            <a:ext cx="777576" cy="288000"/>
          </a:xfrm>
          <a:prstGeom prst="rightArrow">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26" name="右矢印 25">
            <a:extLst>
              <a:ext uri="{FF2B5EF4-FFF2-40B4-BE49-F238E27FC236}">
                <a16:creationId xmlns:a16="http://schemas.microsoft.com/office/drawing/2014/main" id="{A8CF76FD-B644-BCE5-2C29-CF6DB2CD9704}"/>
              </a:ext>
            </a:extLst>
          </p:cNvPr>
          <p:cNvSpPr/>
          <p:nvPr/>
        </p:nvSpPr>
        <p:spPr>
          <a:xfrm rot="10800000">
            <a:off x="5421933" y="3825363"/>
            <a:ext cx="720000" cy="288000"/>
          </a:xfrm>
          <a:prstGeom prst="rightArrow">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28" name="Rectangle 20"/>
          <p:cNvSpPr>
            <a:spLocks noChangeArrowheads="1"/>
          </p:cNvSpPr>
          <p:nvPr/>
        </p:nvSpPr>
        <p:spPr bwMode="auto">
          <a:xfrm>
            <a:off x="0" y="1263"/>
            <a:ext cx="9144000" cy="432000"/>
          </a:xfrm>
          <a:prstGeom prst="rect">
            <a:avLst/>
          </a:prstGeom>
          <a:solidFill>
            <a:schemeClr val="bg1">
              <a:lumMod val="65000"/>
            </a:schemeClr>
          </a:solidFill>
          <a:ln>
            <a:noFill/>
          </a:ln>
        </p:spPr>
        <p:txBody>
          <a:bodyPr wrap="none" anchor="ct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spcBef>
                <a:spcPct val="0"/>
              </a:spcBef>
              <a:buFontTx/>
              <a:buNone/>
            </a:pP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大阪府内外への人口移動の状況（令和５年）</a:t>
            </a:r>
          </a:p>
        </p:txBody>
      </p:sp>
      <p:graphicFrame>
        <p:nvGraphicFramePr>
          <p:cNvPr id="2" name="表 2">
            <a:extLst>
              <a:ext uri="{FF2B5EF4-FFF2-40B4-BE49-F238E27FC236}">
                <a16:creationId xmlns:a16="http://schemas.microsoft.com/office/drawing/2014/main" id="{E8443DF3-D3E0-4878-B463-767B86AC6451}"/>
              </a:ext>
            </a:extLst>
          </p:cNvPr>
          <p:cNvGraphicFramePr>
            <a:graphicFrameLocks noGrp="1"/>
          </p:cNvGraphicFramePr>
          <p:nvPr/>
        </p:nvGraphicFramePr>
        <p:xfrm>
          <a:off x="272134" y="1286895"/>
          <a:ext cx="2844000" cy="684000"/>
        </p:xfrm>
        <a:graphic>
          <a:graphicData uri="http://schemas.openxmlformats.org/drawingml/2006/table">
            <a:tbl>
              <a:tblPr firstRow="1" bandRow="1">
                <a:tableStyleId>{5940675A-B579-460E-94D1-54222C63F5DA}</a:tableStyleId>
              </a:tblPr>
              <a:tblGrid>
                <a:gridCol w="792000">
                  <a:extLst>
                    <a:ext uri="{9D8B030D-6E8A-4147-A177-3AD203B41FA5}">
                      <a16:colId xmlns:a16="http://schemas.microsoft.com/office/drawing/2014/main" val="3366543928"/>
                    </a:ext>
                  </a:extLst>
                </a:gridCol>
                <a:gridCol w="684000">
                  <a:extLst>
                    <a:ext uri="{9D8B030D-6E8A-4147-A177-3AD203B41FA5}">
                      <a16:colId xmlns:a16="http://schemas.microsoft.com/office/drawing/2014/main" val="3156871799"/>
                    </a:ext>
                  </a:extLst>
                </a:gridCol>
                <a:gridCol w="684000">
                  <a:extLst>
                    <a:ext uri="{9D8B030D-6E8A-4147-A177-3AD203B41FA5}">
                      <a16:colId xmlns:a16="http://schemas.microsoft.com/office/drawing/2014/main" val="1885101916"/>
                    </a:ext>
                  </a:extLst>
                </a:gridCol>
                <a:gridCol w="684000">
                  <a:extLst>
                    <a:ext uri="{9D8B030D-6E8A-4147-A177-3AD203B41FA5}">
                      <a16:colId xmlns:a16="http://schemas.microsoft.com/office/drawing/2014/main" val="1574984626"/>
                    </a:ext>
                  </a:extLst>
                </a:gridCol>
              </a:tblGrid>
              <a:tr h="171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b="1" dirty="0">
                          <a:latin typeface="メイリオ" panose="020B0604030504040204" pitchFamily="50" charset="-128"/>
                          <a:ea typeface="メイリオ" panose="020B0604030504040204" pitchFamily="50" charset="-128"/>
                        </a:rPr>
                        <a:t>全体</a:t>
                      </a:r>
                    </a:p>
                  </a:txBody>
                  <a:tcPr marL="72000" marR="72000" marT="0" marB="0" anchor="ctr">
                    <a:lnL w="1905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kumimoji="1" lang="ja-JP" altLang="en-US" sz="1000" dirty="0">
                          <a:latin typeface="メイリオ" panose="020B0604030504040204" pitchFamily="50" charset="-128"/>
                          <a:ea typeface="メイリオ" panose="020B0604030504040204" pitchFamily="50" charset="-128"/>
                        </a:rPr>
                        <a:t>日本人</a:t>
                      </a: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000" dirty="0">
                          <a:latin typeface="メイリオ" panose="020B0604030504040204" pitchFamily="50" charset="-128"/>
                          <a:ea typeface="メイリオ" panose="020B0604030504040204" pitchFamily="50" charset="-128"/>
                        </a:rPr>
                        <a:t>外国人</a:t>
                      </a: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000" dirty="0">
                          <a:latin typeface="メイリオ" panose="020B0604030504040204" pitchFamily="50" charset="-128"/>
                          <a:ea typeface="メイリオ" panose="020B0604030504040204" pitchFamily="50" charset="-128"/>
                        </a:rPr>
                        <a:t>計</a:t>
                      </a:r>
                    </a:p>
                  </a:txBody>
                  <a:tcPr marL="72000" marR="72000" marT="0" marB="0" anchor="ctr">
                    <a:lnL w="31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693102"/>
                  </a:ext>
                </a:extLst>
              </a:tr>
              <a:tr h="171000">
                <a:tc>
                  <a:txBody>
                    <a:bodyPr/>
                    <a:lstStyle/>
                    <a:p>
                      <a:pPr algn="ctr"/>
                      <a:r>
                        <a:rPr kumimoji="1" lang="ja-JP" altLang="en-US" sz="1000" dirty="0">
                          <a:latin typeface="メイリオ" panose="020B0604030504040204" pitchFamily="50" charset="-128"/>
                          <a:ea typeface="メイリオ" panose="020B0604030504040204" pitchFamily="50" charset="-128"/>
                        </a:rPr>
                        <a:t>転入者</a:t>
                      </a:r>
                    </a:p>
                  </a:txBody>
                  <a:tcPr marL="72000" marR="72000" marT="0" marB="0" anchor="ctr">
                    <a:lnL w="1905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solidFill>
                      <a:schemeClr val="bg1"/>
                    </a:solidFill>
                  </a:tcPr>
                </a:tc>
                <a:tc>
                  <a:txBody>
                    <a:bodyPr/>
                    <a:lstStyle/>
                    <a:p>
                      <a:pPr algn="r"/>
                      <a:r>
                        <a:rPr kumimoji="1" lang="en-US" altLang="ja-JP" sz="1000" dirty="0">
                          <a:latin typeface="メイリオ" panose="020B0604030504040204" pitchFamily="50" charset="-128"/>
                          <a:ea typeface="メイリオ" panose="020B0604030504040204" pitchFamily="50" charset="-128"/>
                        </a:rPr>
                        <a:t>370,284</a:t>
                      </a:r>
                      <a:endParaRPr kumimoji="1" lang="ja-JP" altLang="en-US" sz="1000" dirty="0">
                        <a:latin typeface="メイリオ" panose="020B0604030504040204" pitchFamily="50" charset="-128"/>
                        <a:ea typeface="メイリオ" panose="020B0604030504040204" pitchFamily="50" charset="-128"/>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solidFill>
                      <a:schemeClr val="bg1"/>
                    </a:solidFill>
                  </a:tcPr>
                </a:tc>
                <a:tc>
                  <a:txBody>
                    <a:bodyPr/>
                    <a:lstStyle/>
                    <a:p>
                      <a:pPr algn="r"/>
                      <a:r>
                        <a:rPr kumimoji="1" lang="en-US" altLang="ja-JP" sz="1000" dirty="0">
                          <a:latin typeface="メイリオ" panose="020B0604030504040204" pitchFamily="50" charset="-128"/>
                          <a:ea typeface="メイリオ" panose="020B0604030504040204" pitchFamily="50" charset="-128"/>
                        </a:rPr>
                        <a:t>46,141</a:t>
                      </a:r>
                      <a:endParaRPr kumimoji="1" lang="ja-JP" altLang="en-US" sz="1000" dirty="0">
                        <a:latin typeface="メイリオ" panose="020B0604030504040204" pitchFamily="50" charset="-128"/>
                        <a:ea typeface="メイリオ" panose="020B0604030504040204" pitchFamily="50" charset="-128"/>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solidFill>
                      <a:schemeClr val="bg1"/>
                    </a:solidFill>
                  </a:tcPr>
                </a:tc>
                <a:tc>
                  <a:txBody>
                    <a:bodyPr/>
                    <a:lstStyle/>
                    <a:p>
                      <a:pPr algn="r"/>
                      <a:r>
                        <a:rPr kumimoji="1" lang="en-US" altLang="ja-JP" sz="1000" dirty="0">
                          <a:latin typeface="メイリオ" panose="020B0604030504040204" pitchFamily="50" charset="-128"/>
                          <a:ea typeface="メイリオ" panose="020B0604030504040204" pitchFamily="50" charset="-128"/>
                        </a:rPr>
                        <a:t>416,425</a:t>
                      </a:r>
                      <a:endParaRPr kumimoji="1" lang="ja-JP" altLang="en-US" sz="1000" dirty="0">
                        <a:latin typeface="メイリオ" panose="020B0604030504040204" pitchFamily="50" charset="-128"/>
                        <a:ea typeface="メイリオ" panose="020B0604030504040204" pitchFamily="50" charset="-128"/>
                      </a:endParaRPr>
                    </a:p>
                  </a:txBody>
                  <a:tcPr marL="72000" marR="72000" marT="0" marB="0" anchor="ctr">
                    <a:lnL w="31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solidFill>
                      <a:schemeClr val="bg1"/>
                    </a:solidFill>
                  </a:tcPr>
                </a:tc>
                <a:extLst>
                  <a:ext uri="{0D108BD9-81ED-4DB2-BD59-A6C34878D82A}">
                    <a16:rowId xmlns:a16="http://schemas.microsoft.com/office/drawing/2014/main" val="4216116960"/>
                  </a:ext>
                </a:extLst>
              </a:tr>
              <a:tr h="171000">
                <a:tc>
                  <a:txBody>
                    <a:bodyPr/>
                    <a:lstStyle/>
                    <a:p>
                      <a:pPr algn="ctr"/>
                      <a:r>
                        <a:rPr kumimoji="1" lang="ja-JP" altLang="en-US" sz="1000" dirty="0">
                          <a:latin typeface="メイリオ" panose="020B0604030504040204" pitchFamily="50" charset="-128"/>
                          <a:ea typeface="メイリオ" panose="020B0604030504040204" pitchFamily="50" charset="-128"/>
                        </a:rPr>
                        <a:t>転出者</a:t>
                      </a:r>
                    </a:p>
                  </a:txBody>
                  <a:tcPr marL="72000" marR="72000" marT="0" marB="0" anchor="ctr">
                    <a:lnL w="1905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000" dirty="0">
                          <a:latin typeface="メイリオ" panose="020B0604030504040204" pitchFamily="50" charset="-128"/>
                          <a:ea typeface="メイリオ" panose="020B0604030504040204" pitchFamily="50" charset="-128"/>
                        </a:rPr>
                        <a:t>357,213</a:t>
                      </a:r>
                      <a:endParaRPr kumimoji="1" lang="ja-JP" altLang="en-US" sz="1000" dirty="0">
                        <a:latin typeface="メイリオ" panose="020B0604030504040204" pitchFamily="50" charset="-128"/>
                        <a:ea typeface="メイリオ" panose="020B0604030504040204" pitchFamily="50" charset="-128"/>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000" dirty="0">
                          <a:latin typeface="メイリオ" panose="020B0604030504040204" pitchFamily="50" charset="-128"/>
                          <a:ea typeface="メイリオ" panose="020B0604030504040204" pitchFamily="50" charset="-128"/>
                        </a:rPr>
                        <a:t>48,420</a:t>
                      </a:r>
                      <a:endParaRPr kumimoji="1" lang="ja-JP" altLang="en-US" sz="1000" dirty="0">
                        <a:latin typeface="メイリオ" panose="020B0604030504040204" pitchFamily="50" charset="-128"/>
                        <a:ea typeface="メイリオ" panose="020B0604030504040204" pitchFamily="50" charset="-128"/>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000" dirty="0">
                          <a:latin typeface="メイリオ" panose="020B0604030504040204" pitchFamily="50" charset="-128"/>
                          <a:ea typeface="メイリオ" panose="020B0604030504040204" pitchFamily="50" charset="-128"/>
                        </a:rPr>
                        <a:t>405,633</a:t>
                      </a:r>
                      <a:endParaRPr kumimoji="1" lang="ja-JP" altLang="en-US" sz="1000" dirty="0">
                        <a:latin typeface="メイリオ" panose="020B0604030504040204" pitchFamily="50" charset="-128"/>
                        <a:ea typeface="メイリオ" panose="020B0604030504040204" pitchFamily="50" charset="-128"/>
                      </a:endParaRPr>
                    </a:p>
                  </a:txBody>
                  <a:tcPr marL="72000" marR="72000" marT="0" marB="0" anchor="ctr">
                    <a:lnL w="31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76278920"/>
                  </a:ext>
                </a:extLst>
              </a:tr>
              <a:tr h="171000">
                <a:tc>
                  <a:txBody>
                    <a:bodyPr/>
                    <a:lstStyle/>
                    <a:p>
                      <a:pPr algn="ctr"/>
                      <a:r>
                        <a:rPr kumimoji="1" lang="ja-JP" altLang="en-US" sz="1000" dirty="0">
                          <a:latin typeface="メイリオ" panose="020B0604030504040204" pitchFamily="50" charset="-128"/>
                          <a:ea typeface="メイリオ" panose="020B0604030504040204" pitchFamily="50" charset="-128"/>
                        </a:rPr>
                        <a:t>転入超過数</a:t>
                      </a:r>
                    </a:p>
                  </a:txBody>
                  <a:tcPr marL="72000" marR="72000" marT="0" marB="0" anchor="ctr">
                    <a:lnL w="1905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000" dirty="0">
                          <a:latin typeface="メイリオ" panose="020B0604030504040204" pitchFamily="50" charset="-128"/>
                          <a:ea typeface="メイリオ" panose="020B0604030504040204" pitchFamily="50" charset="-128"/>
                        </a:rPr>
                        <a:t>13,071</a:t>
                      </a:r>
                      <a:endParaRPr kumimoji="1" lang="ja-JP" altLang="en-US" sz="1000" dirty="0">
                        <a:latin typeface="メイリオ" panose="020B0604030504040204" pitchFamily="50" charset="-128"/>
                        <a:ea typeface="メイリオ" panose="020B0604030504040204" pitchFamily="50" charset="-128"/>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r"/>
                      <a:r>
                        <a:rPr kumimoji="1" lang="ja-JP" altLang="en-US" sz="1000" dirty="0">
                          <a:latin typeface="メイリオ" panose="020B0604030504040204" pitchFamily="50" charset="-128"/>
                          <a:ea typeface="メイリオ" panose="020B0604030504040204" pitchFamily="50" charset="-128"/>
                        </a:rPr>
                        <a:t>▲</a:t>
                      </a:r>
                      <a:r>
                        <a:rPr kumimoji="1" lang="en-US" altLang="ja-JP" sz="1000" dirty="0">
                          <a:latin typeface="メイリオ" panose="020B0604030504040204" pitchFamily="50" charset="-128"/>
                          <a:ea typeface="メイリオ" panose="020B0604030504040204" pitchFamily="50" charset="-128"/>
                        </a:rPr>
                        <a:t>2,279</a:t>
                      </a:r>
                      <a:endParaRPr kumimoji="1" lang="ja-JP" altLang="en-US" sz="1000" dirty="0">
                        <a:latin typeface="メイリオ" panose="020B0604030504040204" pitchFamily="50" charset="-128"/>
                        <a:ea typeface="メイリオ" panose="020B0604030504040204" pitchFamily="50" charset="-128"/>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000" dirty="0">
                          <a:latin typeface="メイリオ" panose="020B0604030504040204" pitchFamily="50" charset="-128"/>
                          <a:ea typeface="メイリオ" panose="020B0604030504040204" pitchFamily="50" charset="-128"/>
                        </a:rPr>
                        <a:t>10,792</a:t>
                      </a:r>
                      <a:endParaRPr kumimoji="1" lang="ja-JP" altLang="en-US" sz="1000" dirty="0">
                        <a:latin typeface="メイリオ" panose="020B0604030504040204" pitchFamily="50" charset="-128"/>
                        <a:ea typeface="メイリオ" panose="020B0604030504040204" pitchFamily="50" charset="-128"/>
                      </a:endParaRPr>
                    </a:p>
                  </a:txBody>
                  <a:tcPr marL="72000" marR="72000" marT="0" marB="0" anchor="ctr">
                    <a:lnL w="31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23861338"/>
                  </a:ext>
                </a:extLst>
              </a:tr>
            </a:tbl>
          </a:graphicData>
        </a:graphic>
      </p:graphicFrame>
      <p:sp>
        <p:nvSpPr>
          <p:cNvPr id="29" name="Rectangle 57"/>
          <p:cNvSpPr>
            <a:spLocks noChangeArrowheads="1"/>
          </p:cNvSpPr>
          <p:nvPr/>
        </p:nvSpPr>
        <p:spPr bwMode="auto">
          <a:xfrm>
            <a:off x="180000" y="540000"/>
            <a:ext cx="8640000" cy="648000"/>
          </a:xfrm>
          <a:prstGeom prst="rect">
            <a:avLst/>
          </a:prstGeom>
          <a:solidFill>
            <a:schemeClr val="bg1"/>
          </a:solidFill>
          <a:ln w="9525">
            <a:solidFill>
              <a:schemeClr val="tx1"/>
            </a:solidFill>
            <a:prstDash val="solid"/>
            <a:miter lim="800000"/>
            <a:headEnd/>
            <a:tailEnd/>
          </a:ln>
        </p:spPr>
        <p:txBody>
          <a:bodyPr wrap="none" tIns="108000" anchor="t"/>
          <a:lstStyle>
            <a:lvl1pPr algn="l"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lgn="l"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lgn="l"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lgn="l"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lgn="l"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buFont typeface="Wingdings" pitchFamily="2" charset="2"/>
              <a:buNone/>
            </a:pPr>
            <a:r>
              <a:rPr lang="ja-JP" altLang="en-US" sz="1400" dirty="0">
                <a:latin typeface="メイリオ" panose="020B0604030504040204" pitchFamily="50" charset="-128"/>
                <a:ea typeface="メイリオ" panose="020B0604030504040204" pitchFamily="50" charset="-128"/>
                <a:cs typeface="Meiryo UI" panose="020B0604030504040204" pitchFamily="50" charset="-128"/>
              </a:rPr>
              <a:t>○ 令和５年の大阪府への転入超過者数は</a:t>
            </a:r>
            <a:r>
              <a:rPr lang="en-US" altLang="ja-JP" sz="1400" dirty="0">
                <a:latin typeface="メイリオ" panose="020B0604030504040204" pitchFamily="50" charset="-128"/>
                <a:ea typeface="メイリオ" panose="020B0604030504040204" pitchFamily="50" charset="-128"/>
                <a:cs typeface="Meiryo UI" panose="020B0604030504040204" pitchFamily="50" charset="-128"/>
              </a:rPr>
              <a:t>13,071</a:t>
            </a:r>
            <a:r>
              <a:rPr lang="ja-JP" altLang="en-US" sz="1400" dirty="0">
                <a:latin typeface="メイリオ" panose="020B0604030504040204" pitchFamily="50" charset="-128"/>
                <a:ea typeface="メイリオ" panose="020B0604030504040204" pitchFamily="50" charset="-128"/>
                <a:cs typeface="Meiryo UI" panose="020B0604030504040204" pitchFamily="50" charset="-128"/>
              </a:rPr>
              <a:t>人（日本人）</a:t>
            </a:r>
            <a:endParaRPr lang="en-US" altLang="ja-JP" sz="1400" dirty="0">
              <a:latin typeface="メイリオ" panose="020B0604030504040204" pitchFamily="50" charset="-128"/>
              <a:ea typeface="メイリオ" panose="020B0604030504040204" pitchFamily="50" charset="-128"/>
              <a:cs typeface="Meiryo UI" panose="020B0604030504040204" pitchFamily="50" charset="-128"/>
            </a:endParaRPr>
          </a:p>
          <a:p>
            <a:pPr eaLnBrk="1" hangingPunct="1">
              <a:buFont typeface="Wingdings" pitchFamily="2" charset="2"/>
              <a:buNone/>
            </a:pPr>
            <a:r>
              <a:rPr lang="ja-JP" altLang="en-US" sz="1400" dirty="0">
                <a:latin typeface="メイリオ" panose="020B0604030504040204" pitchFamily="50" charset="-128"/>
                <a:ea typeface="メイリオ" panose="020B0604030504040204" pitchFamily="50" charset="-128"/>
                <a:cs typeface="Meiryo UI" panose="020B0604030504040204" pitchFamily="50" charset="-128"/>
              </a:rPr>
              <a:t>○ 関東圏に対する転入超過者数は、</a:t>
            </a:r>
            <a:r>
              <a:rPr lang="en-US" altLang="ja-JP" sz="1400" dirty="0">
                <a:latin typeface="メイリオ" panose="020B0604030504040204" pitchFamily="50" charset="-128"/>
                <a:ea typeface="メイリオ" panose="020B0604030504040204" pitchFamily="50" charset="-128"/>
                <a:cs typeface="Meiryo UI" panose="020B0604030504040204" pitchFamily="50" charset="-128"/>
              </a:rPr>
              <a:t>-9,830</a:t>
            </a:r>
            <a:r>
              <a:rPr lang="ja-JP" altLang="en-US" sz="1400" dirty="0">
                <a:latin typeface="メイリオ" panose="020B0604030504040204" pitchFamily="50" charset="-128"/>
                <a:ea typeface="メイリオ" panose="020B0604030504040204" pitchFamily="50" charset="-128"/>
                <a:cs typeface="Meiryo UI" panose="020B0604030504040204" pitchFamily="50" charset="-128"/>
              </a:rPr>
              <a:t>人（関東地方以外は全て転入超過）</a:t>
            </a:r>
          </a:p>
        </p:txBody>
      </p:sp>
      <p:sp>
        <p:nvSpPr>
          <p:cNvPr id="44" name="Rectangle 79">
            <a:extLst>
              <a:ext uri="{FF2B5EF4-FFF2-40B4-BE49-F238E27FC236}">
                <a16:creationId xmlns:a16="http://schemas.microsoft.com/office/drawing/2014/main" id="{028651B6-5A5E-4539-B464-04E53CA01688}"/>
              </a:ext>
            </a:extLst>
          </p:cNvPr>
          <p:cNvSpPr>
            <a:spLocks noChangeArrowheads="1"/>
          </p:cNvSpPr>
          <p:nvPr/>
        </p:nvSpPr>
        <p:spPr bwMode="auto">
          <a:xfrm>
            <a:off x="8712000" y="6588000"/>
            <a:ext cx="360000"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lgn="ctr" eaLnBrk="1" hangingPunct="1">
              <a:spcBef>
                <a:spcPct val="50000"/>
              </a:spcBef>
              <a:buFontTx/>
              <a:buNone/>
            </a:pPr>
            <a:fld id="{4BAD665A-AF1B-43EC-8DED-B94A1BD886CB}" type="slidenum">
              <a:rPr kumimoji="1" lang="en-US" altLang="ja-JP" sz="1100">
                <a:solidFill>
                  <a:schemeClr val="tx1"/>
                </a:solidFill>
                <a:latin typeface="メイリオ" panose="020B0604030504040204" pitchFamily="50" charset="-128"/>
                <a:ea typeface="メイリオ" panose="020B0604030504040204" pitchFamily="50" charset="-128"/>
              </a:rPr>
              <a:pPr algn="ctr" eaLnBrk="1" hangingPunct="1">
                <a:spcBef>
                  <a:spcPct val="50000"/>
                </a:spcBef>
                <a:buFontTx/>
                <a:buNone/>
              </a:pPr>
              <a:t>8</a:t>
            </a:fld>
            <a:endParaRPr kumimoji="1" lang="en-US" altLang="ja-JP" sz="1100" dirty="0">
              <a:solidFill>
                <a:schemeClr val="tx1"/>
              </a:solidFill>
              <a:latin typeface="メイリオ" panose="020B0604030504040204" pitchFamily="50" charset="-128"/>
              <a:ea typeface="メイリオ" panose="020B0604030504040204" pitchFamily="50" charset="-128"/>
            </a:endParaRPr>
          </a:p>
        </p:txBody>
      </p:sp>
      <p:sp>
        <p:nvSpPr>
          <p:cNvPr id="45" name="テキスト ボックス 44">
            <a:extLst>
              <a:ext uri="{FF2B5EF4-FFF2-40B4-BE49-F238E27FC236}">
                <a16:creationId xmlns:a16="http://schemas.microsoft.com/office/drawing/2014/main" id="{8B65867E-3AFF-471D-A8D2-711DC797F100}"/>
              </a:ext>
            </a:extLst>
          </p:cNvPr>
          <p:cNvSpPr txBox="1"/>
          <p:nvPr/>
        </p:nvSpPr>
        <p:spPr>
          <a:xfrm>
            <a:off x="4108229" y="6506390"/>
            <a:ext cx="4626591" cy="261610"/>
          </a:xfrm>
          <a:prstGeom prst="rect">
            <a:avLst/>
          </a:prstGeom>
          <a:noFill/>
        </p:spPr>
        <p:txBody>
          <a:bodyPr wrap="square" rtlCol="0">
            <a:spAutoFit/>
          </a:bodyPr>
          <a:lstStyle/>
          <a:p>
            <a:pPr algn="r" fontAlgn="base">
              <a:spcBef>
                <a:spcPct val="50000"/>
              </a:spcBef>
              <a:spcAft>
                <a:spcPct val="0"/>
              </a:spcAft>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「地域別将来推計」（国立社会保障・人口問題研究所）より大阪府作成</a:t>
            </a:r>
          </a:p>
        </p:txBody>
      </p:sp>
      <p:graphicFrame>
        <p:nvGraphicFramePr>
          <p:cNvPr id="38" name="表 2">
            <a:extLst>
              <a:ext uri="{FF2B5EF4-FFF2-40B4-BE49-F238E27FC236}">
                <a16:creationId xmlns:a16="http://schemas.microsoft.com/office/drawing/2014/main" id="{E8443DF3-D3E0-4878-B463-767B86AC6451}"/>
              </a:ext>
            </a:extLst>
          </p:cNvPr>
          <p:cNvGraphicFramePr>
            <a:graphicFrameLocks noGrp="1"/>
          </p:cNvGraphicFramePr>
          <p:nvPr/>
        </p:nvGraphicFramePr>
        <p:xfrm>
          <a:off x="978515" y="2685853"/>
          <a:ext cx="2844000" cy="684000"/>
        </p:xfrm>
        <a:graphic>
          <a:graphicData uri="http://schemas.openxmlformats.org/drawingml/2006/table">
            <a:tbl>
              <a:tblPr firstRow="1" bandRow="1">
                <a:tableStyleId>{5940675A-B579-460E-94D1-54222C63F5DA}</a:tableStyleId>
              </a:tblPr>
              <a:tblGrid>
                <a:gridCol w="792000">
                  <a:extLst>
                    <a:ext uri="{9D8B030D-6E8A-4147-A177-3AD203B41FA5}">
                      <a16:colId xmlns:a16="http://schemas.microsoft.com/office/drawing/2014/main" val="3366543928"/>
                    </a:ext>
                  </a:extLst>
                </a:gridCol>
                <a:gridCol w="684000">
                  <a:extLst>
                    <a:ext uri="{9D8B030D-6E8A-4147-A177-3AD203B41FA5}">
                      <a16:colId xmlns:a16="http://schemas.microsoft.com/office/drawing/2014/main" val="3156871799"/>
                    </a:ext>
                  </a:extLst>
                </a:gridCol>
                <a:gridCol w="684000">
                  <a:extLst>
                    <a:ext uri="{9D8B030D-6E8A-4147-A177-3AD203B41FA5}">
                      <a16:colId xmlns:a16="http://schemas.microsoft.com/office/drawing/2014/main" val="1885101916"/>
                    </a:ext>
                  </a:extLst>
                </a:gridCol>
                <a:gridCol w="684000">
                  <a:extLst>
                    <a:ext uri="{9D8B030D-6E8A-4147-A177-3AD203B41FA5}">
                      <a16:colId xmlns:a16="http://schemas.microsoft.com/office/drawing/2014/main" val="1574984626"/>
                    </a:ext>
                  </a:extLst>
                </a:gridCol>
              </a:tblGrid>
              <a:tr h="171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b="1" dirty="0">
                          <a:latin typeface="メイリオ" panose="020B0604030504040204" pitchFamily="50" charset="-128"/>
                          <a:ea typeface="メイリオ" panose="020B0604030504040204" pitchFamily="50" charset="-128"/>
                        </a:rPr>
                        <a:t>近畿地方</a:t>
                      </a:r>
                    </a:p>
                  </a:txBody>
                  <a:tcPr marL="72000" marR="72000" marT="0" marB="0"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sz="1000" dirty="0">
                          <a:latin typeface="メイリオ" panose="020B0604030504040204" pitchFamily="50" charset="-128"/>
                          <a:ea typeface="メイリオ" panose="020B0604030504040204" pitchFamily="50" charset="-128"/>
                        </a:rPr>
                        <a:t>日本人</a:t>
                      </a: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000" dirty="0">
                          <a:latin typeface="メイリオ" panose="020B0604030504040204" pitchFamily="50" charset="-128"/>
                          <a:ea typeface="メイリオ" panose="020B0604030504040204" pitchFamily="50" charset="-128"/>
                        </a:rPr>
                        <a:t>外国人</a:t>
                      </a: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000" dirty="0">
                          <a:latin typeface="メイリオ" panose="020B0604030504040204" pitchFamily="50" charset="-128"/>
                          <a:ea typeface="メイリオ" panose="020B0604030504040204" pitchFamily="50" charset="-128"/>
                        </a:rPr>
                        <a:t>計</a:t>
                      </a:r>
                    </a:p>
                  </a:txBody>
                  <a:tcPr marL="72000" marR="72000" marT="0" marB="0"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693102"/>
                  </a:ext>
                </a:extLst>
              </a:tr>
              <a:tr h="171000">
                <a:tc>
                  <a:txBody>
                    <a:bodyPr/>
                    <a:lstStyle/>
                    <a:p>
                      <a:pPr algn="ctr"/>
                      <a:r>
                        <a:rPr kumimoji="1" lang="ja-JP" altLang="en-US" sz="1000" dirty="0">
                          <a:latin typeface="メイリオ" panose="020B0604030504040204" pitchFamily="50" charset="-128"/>
                          <a:ea typeface="メイリオ" panose="020B0604030504040204" pitchFamily="50" charset="-128"/>
                        </a:rPr>
                        <a:t>転入者</a:t>
                      </a:r>
                    </a:p>
                  </a:txBody>
                  <a:tcPr marL="72000" marR="72000" marT="0" marB="0"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solidFill>
                      <a:schemeClr val="bg1"/>
                    </a:solidFill>
                  </a:tcPr>
                </a:tc>
                <a:tc>
                  <a:txBody>
                    <a:bodyPr/>
                    <a:lstStyle/>
                    <a:p>
                      <a:pPr algn="r"/>
                      <a:r>
                        <a:rPr kumimoji="1" lang="en-US" altLang="ja-JP" sz="1000" dirty="0">
                          <a:latin typeface="メイリオ" panose="020B0604030504040204" pitchFamily="50" charset="-128"/>
                          <a:ea typeface="メイリオ" panose="020B0604030504040204" pitchFamily="50" charset="-128"/>
                        </a:rPr>
                        <a:t>274,524</a:t>
                      </a:r>
                      <a:endParaRPr kumimoji="1" lang="ja-JP" altLang="en-US" sz="1000" dirty="0">
                        <a:latin typeface="メイリオ" panose="020B0604030504040204" pitchFamily="50" charset="-128"/>
                        <a:ea typeface="メイリオ" panose="020B0604030504040204" pitchFamily="50" charset="-128"/>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solidFill>
                      <a:schemeClr val="bg1"/>
                    </a:solidFill>
                  </a:tcPr>
                </a:tc>
                <a:tc>
                  <a:txBody>
                    <a:bodyPr/>
                    <a:lstStyle/>
                    <a:p>
                      <a:pPr algn="r"/>
                      <a:r>
                        <a:rPr kumimoji="1" lang="en-US" altLang="ja-JP" sz="1000" dirty="0">
                          <a:latin typeface="メイリオ" panose="020B0604030504040204" pitchFamily="50" charset="-128"/>
                          <a:ea typeface="メイリオ" panose="020B0604030504040204" pitchFamily="50" charset="-128"/>
                        </a:rPr>
                        <a:t>34,099</a:t>
                      </a:r>
                      <a:endParaRPr kumimoji="1" lang="ja-JP" altLang="en-US" sz="1000" dirty="0">
                        <a:latin typeface="メイリオ" panose="020B0604030504040204" pitchFamily="50" charset="-128"/>
                        <a:ea typeface="メイリオ" panose="020B0604030504040204" pitchFamily="50" charset="-128"/>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solidFill>
                      <a:schemeClr val="bg1"/>
                    </a:solidFill>
                  </a:tcPr>
                </a:tc>
                <a:tc>
                  <a:txBody>
                    <a:bodyPr/>
                    <a:lstStyle/>
                    <a:p>
                      <a:pPr algn="r"/>
                      <a:r>
                        <a:rPr kumimoji="1" lang="en-US" altLang="ja-JP" sz="1000" dirty="0">
                          <a:latin typeface="メイリオ" panose="020B0604030504040204" pitchFamily="50" charset="-128"/>
                          <a:ea typeface="メイリオ" panose="020B0604030504040204" pitchFamily="50" charset="-128"/>
                        </a:rPr>
                        <a:t>308,623</a:t>
                      </a:r>
                      <a:endParaRPr kumimoji="1" lang="ja-JP" altLang="en-US" sz="1000" dirty="0">
                        <a:latin typeface="メイリオ" panose="020B0604030504040204" pitchFamily="50" charset="-128"/>
                        <a:ea typeface="メイリオ" panose="020B0604030504040204" pitchFamily="50" charset="-128"/>
                      </a:endParaRPr>
                    </a:p>
                  </a:txBody>
                  <a:tcPr marL="72000" marR="72000" marT="0" marB="0"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solidFill>
                      <a:schemeClr val="bg1"/>
                    </a:solidFill>
                  </a:tcPr>
                </a:tc>
                <a:extLst>
                  <a:ext uri="{0D108BD9-81ED-4DB2-BD59-A6C34878D82A}">
                    <a16:rowId xmlns:a16="http://schemas.microsoft.com/office/drawing/2014/main" val="4216116960"/>
                  </a:ext>
                </a:extLst>
              </a:tr>
              <a:tr h="171000">
                <a:tc>
                  <a:txBody>
                    <a:bodyPr/>
                    <a:lstStyle/>
                    <a:p>
                      <a:pPr algn="ctr"/>
                      <a:r>
                        <a:rPr kumimoji="1" lang="ja-JP" altLang="en-US" sz="1000" dirty="0">
                          <a:latin typeface="メイリオ" panose="020B0604030504040204" pitchFamily="50" charset="-128"/>
                          <a:ea typeface="メイリオ" panose="020B0604030504040204" pitchFamily="50" charset="-128"/>
                        </a:rPr>
                        <a:t>転出者</a:t>
                      </a:r>
                    </a:p>
                  </a:txBody>
                  <a:tcPr marL="72000" marR="72000" marT="0" marB="0"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000" dirty="0">
                          <a:latin typeface="メイリオ" panose="020B0604030504040204" pitchFamily="50" charset="-128"/>
                          <a:ea typeface="メイリオ" panose="020B0604030504040204" pitchFamily="50" charset="-128"/>
                        </a:rPr>
                        <a:t>265,038</a:t>
                      </a:r>
                      <a:endParaRPr kumimoji="1" lang="ja-JP" altLang="en-US" sz="1000" dirty="0">
                        <a:latin typeface="メイリオ" panose="020B0604030504040204" pitchFamily="50" charset="-128"/>
                        <a:ea typeface="メイリオ" panose="020B0604030504040204" pitchFamily="50" charset="-128"/>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000" dirty="0">
                          <a:latin typeface="メイリオ" panose="020B0604030504040204" pitchFamily="50" charset="-128"/>
                          <a:ea typeface="メイリオ" panose="020B0604030504040204" pitchFamily="50" charset="-128"/>
                        </a:rPr>
                        <a:t>35,576</a:t>
                      </a:r>
                      <a:endParaRPr kumimoji="1" lang="ja-JP" altLang="en-US" sz="1000" dirty="0">
                        <a:latin typeface="メイリオ" panose="020B0604030504040204" pitchFamily="50" charset="-128"/>
                        <a:ea typeface="メイリオ" panose="020B0604030504040204" pitchFamily="50" charset="-128"/>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000" dirty="0">
                          <a:latin typeface="メイリオ" panose="020B0604030504040204" pitchFamily="50" charset="-128"/>
                          <a:ea typeface="メイリオ" panose="020B0604030504040204" pitchFamily="50" charset="-128"/>
                        </a:rPr>
                        <a:t>300,614</a:t>
                      </a:r>
                      <a:endParaRPr kumimoji="1" lang="ja-JP" altLang="en-US" sz="1000" dirty="0">
                        <a:latin typeface="メイリオ" panose="020B0604030504040204" pitchFamily="50" charset="-128"/>
                        <a:ea typeface="メイリオ" panose="020B0604030504040204" pitchFamily="50" charset="-128"/>
                      </a:endParaRPr>
                    </a:p>
                  </a:txBody>
                  <a:tcPr marL="72000" marR="72000" marT="0" marB="0"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76278920"/>
                  </a:ext>
                </a:extLst>
              </a:tr>
              <a:tr h="171000">
                <a:tc>
                  <a:txBody>
                    <a:bodyPr/>
                    <a:lstStyle/>
                    <a:p>
                      <a:pPr algn="ctr"/>
                      <a:r>
                        <a:rPr kumimoji="1" lang="ja-JP" altLang="en-US" sz="1000" dirty="0">
                          <a:latin typeface="メイリオ" panose="020B0604030504040204" pitchFamily="50" charset="-128"/>
                          <a:ea typeface="メイリオ" panose="020B0604030504040204" pitchFamily="50" charset="-128"/>
                        </a:rPr>
                        <a:t>転入超過数</a:t>
                      </a:r>
                    </a:p>
                  </a:txBody>
                  <a:tcPr marL="72000" marR="72000" marT="0" marB="0"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000" dirty="0">
                          <a:latin typeface="メイリオ" panose="020B0604030504040204" pitchFamily="50" charset="-128"/>
                          <a:ea typeface="メイリオ" panose="020B0604030504040204" pitchFamily="50" charset="-128"/>
                        </a:rPr>
                        <a:t>9,486</a:t>
                      </a:r>
                      <a:endParaRPr kumimoji="1" lang="ja-JP" altLang="en-US" sz="1000" dirty="0">
                        <a:latin typeface="メイリオ" panose="020B0604030504040204" pitchFamily="50" charset="-128"/>
                        <a:ea typeface="メイリオ" panose="020B0604030504040204" pitchFamily="50" charset="-128"/>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ja-JP" altLang="en-US" sz="1000" dirty="0">
                          <a:latin typeface="メイリオ" panose="020B0604030504040204" pitchFamily="50" charset="-128"/>
                          <a:ea typeface="メイリオ" panose="020B0604030504040204" pitchFamily="50" charset="-128"/>
                        </a:rPr>
                        <a:t>▲</a:t>
                      </a:r>
                      <a:r>
                        <a:rPr kumimoji="1" lang="en-US" altLang="ja-JP" sz="1000" dirty="0">
                          <a:latin typeface="メイリオ" panose="020B0604030504040204" pitchFamily="50" charset="-128"/>
                          <a:ea typeface="メイリオ" panose="020B0604030504040204" pitchFamily="50" charset="-128"/>
                        </a:rPr>
                        <a:t>1,477</a:t>
                      </a:r>
                      <a:endParaRPr kumimoji="1" lang="ja-JP" altLang="en-US" sz="1000" dirty="0">
                        <a:latin typeface="メイリオ" panose="020B0604030504040204" pitchFamily="50" charset="-128"/>
                        <a:ea typeface="メイリオ" panose="020B0604030504040204" pitchFamily="50" charset="-128"/>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000" dirty="0">
                          <a:latin typeface="メイリオ" panose="020B0604030504040204" pitchFamily="50" charset="-128"/>
                          <a:ea typeface="メイリオ" panose="020B0604030504040204" pitchFamily="50" charset="-128"/>
                        </a:rPr>
                        <a:t>8,009</a:t>
                      </a:r>
                      <a:endParaRPr kumimoji="1" lang="ja-JP" altLang="en-US" sz="1000" dirty="0">
                        <a:latin typeface="メイリオ" panose="020B0604030504040204" pitchFamily="50" charset="-128"/>
                        <a:ea typeface="メイリオ" panose="020B0604030504040204" pitchFamily="50" charset="-128"/>
                      </a:endParaRPr>
                    </a:p>
                  </a:txBody>
                  <a:tcPr marL="72000" marR="72000" marT="0" marB="0"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23861338"/>
                  </a:ext>
                </a:extLst>
              </a:tr>
            </a:tbl>
          </a:graphicData>
        </a:graphic>
      </p:graphicFrame>
      <p:graphicFrame>
        <p:nvGraphicFramePr>
          <p:cNvPr id="39" name="表 2">
            <a:extLst>
              <a:ext uri="{FF2B5EF4-FFF2-40B4-BE49-F238E27FC236}">
                <a16:creationId xmlns:a16="http://schemas.microsoft.com/office/drawing/2014/main" id="{E8443DF3-D3E0-4878-B463-767B86AC6451}"/>
              </a:ext>
            </a:extLst>
          </p:cNvPr>
          <p:cNvGraphicFramePr>
            <a:graphicFrameLocks noGrp="1"/>
          </p:cNvGraphicFramePr>
          <p:nvPr/>
        </p:nvGraphicFramePr>
        <p:xfrm>
          <a:off x="909860" y="3836772"/>
          <a:ext cx="2628000" cy="684000"/>
        </p:xfrm>
        <a:graphic>
          <a:graphicData uri="http://schemas.openxmlformats.org/drawingml/2006/table">
            <a:tbl>
              <a:tblPr firstRow="1" bandRow="1">
                <a:tableStyleId>{5940675A-B579-460E-94D1-54222C63F5DA}</a:tableStyleId>
              </a:tblPr>
              <a:tblGrid>
                <a:gridCol w="792000">
                  <a:extLst>
                    <a:ext uri="{9D8B030D-6E8A-4147-A177-3AD203B41FA5}">
                      <a16:colId xmlns:a16="http://schemas.microsoft.com/office/drawing/2014/main" val="3366543928"/>
                    </a:ext>
                  </a:extLst>
                </a:gridCol>
                <a:gridCol w="612000">
                  <a:extLst>
                    <a:ext uri="{9D8B030D-6E8A-4147-A177-3AD203B41FA5}">
                      <a16:colId xmlns:a16="http://schemas.microsoft.com/office/drawing/2014/main" val="3156871799"/>
                    </a:ext>
                  </a:extLst>
                </a:gridCol>
                <a:gridCol w="540000">
                  <a:extLst>
                    <a:ext uri="{9D8B030D-6E8A-4147-A177-3AD203B41FA5}">
                      <a16:colId xmlns:a16="http://schemas.microsoft.com/office/drawing/2014/main" val="1885101916"/>
                    </a:ext>
                  </a:extLst>
                </a:gridCol>
                <a:gridCol w="684000">
                  <a:extLst>
                    <a:ext uri="{9D8B030D-6E8A-4147-A177-3AD203B41FA5}">
                      <a16:colId xmlns:a16="http://schemas.microsoft.com/office/drawing/2014/main" val="1574984626"/>
                    </a:ext>
                  </a:extLst>
                </a:gridCol>
              </a:tblGrid>
              <a:tr h="171000">
                <a:tc>
                  <a:txBody>
                    <a:bodyPr/>
                    <a:lstStyle/>
                    <a:p>
                      <a:r>
                        <a:rPr kumimoji="1" lang="ja-JP" altLang="en-US" sz="1000" b="1" dirty="0">
                          <a:latin typeface="メイリオ" panose="020B0604030504040204" pitchFamily="50" charset="-128"/>
                          <a:ea typeface="メイリオ" panose="020B0604030504040204" pitchFamily="50" charset="-128"/>
                        </a:rPr>
                        <a:t>中国地方</a:t>
                      </a:r>
                    </a:p>
                  </a:txBody>
                  <a:tcPr marL="72000" marR="72000" marT="0" marB="0"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sz="1000" dirty="0">
                          <a:latin typeface="メイリオ" panose="020B0604030504040204" pitchFamily="50" charset="-128"/>
                          <a:ea typeface="メイリオ" panose="020B0604030504040204" pitchFamily="50" charset="-128"/>
                        </a:rPr>
                        <a:t>日本人</a:t>
                      </a: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000" dirty="0">
                          <a:latin typeface="メイリオ" panose="020B0604030504040204" pitchFamily="50" charset="-128"/>
                          <a:ea typeface="メイリオ" panose="020B0604030504040204" pitchFamily="50" charset="-128"/>
                        </a:rPr>
                        <a:t>外国人</a:t>
                      </a: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000" dirty="0">
                          <a:latin typeface="メイリオ" panose="020B0604030504040204" pitchFamily="50" charset="-128"/>
                          <a:ea typeface="メイリオ" panose="020B0604030504040204" pitchFamily="50" charset="-128"/>
                        </a:rPr>
                        <a:t>計</a:t>
                      </a:r>
                    </a:p>
                  </a:txBody>
                  <a:tcPr marL="72000" marR="72000" marT="0" marB="0"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693102"/>
                  </a:ext>
                </a:extLst>
              </a:tr>
              <a:tr h="171000">
                <a:tc>
                  <a:txBody>
                    <a:bodyPr/>
                    <a:lstStyle/>
                    <a:p>
                      <a:pPr algn="ctr"/>
                      <a:r>
                        <a:rPr kumimoji="1" lang="ja-JP" altLang="en-US" sz="1000" dirty="0">
                          <a:latin typeface="メイリオ" panose="020B0604030504040204" pitchFamily="50" charset="-128"/>
                          <a:ea typeface="メイリオ" panose="020B0604030504040204" pitchFamily="50" charset="-128"/>
                        </a:rPr>
                        <a:t>転入者</a:t>
                      </a:r>
                    </a:p>
                  </a:txBody>
                  <a:tcPr marL="72000" marR="72000" marT="0" marB="0"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solidFill>
                      <a:schemeClr val="bg1"/>
                    </a:solidFill>
                  </a:tcPr>
                </a:tc>
                <a:tc>
                  <a:txBody>
                    <a:bodyPr/>
                    <a:lstStyle/>
                    <a:p>
                      <a:pPr algn="r"/>
                      <a:r>
                        <a:rPr kumimoji="1" lang="en-US" altLang="ja-JP" sz="1000" dirty="0">
                          <a:latin typeface="メイリオ" panose="020B0604030504040204" pitchFamily="50" charset="-128"/>
                          <a:ea typeface="メイリオ" panose="020B0604030504040204" pitchFamily="50" charset="-128"/>
                        </a:rPr>
                        <a:t>12,322</a:t>
                      </a:r>
                      <a:endParaRPr kumimoji="1" lang="ja-JP" altLang="en-US" sz="1000" dirty="0">
                        <a:latin typeface="メイリオ" panose="020B0604030504040204" pitchFamily="50" charset="-128"/>
                        <a:ea typeface="メイリオ" panose="020B0604030504040204" pitchFamily="50" charset="-128"/>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solidFill>
                      <a:schemeClr val="bg1"/>
                    </a:solidFill>
                  </a:tcPr>
                </a:tc>
                <a:tc>
                  <a:txBody>
                    <a:bodyPr/>
                    <a:lstStyle/>
                    <a:p>
                      <a:pPr algn="r"/>
                      <a:r>
                        <a:rPr kumimoji="1" lang="en-US" altLang="ja-JP" sz="1000" dirty="0">
                          <a:latin typeface="メイリオ" panose="020B0604030504040204" pitchFamily="50" charset="-128"/>
                          <a:ea typeface="メイリオ" panose="020B0604030504040204" pitchFamily="50" charset="-128"/>
                        </a:rPr>
                        <a:t>1,347</a:t>
                      </a:r>
                      <a:endParaRPr kumimoji="1" lang="ja-JP" altLang="en-US" sz="1000" dirty="0">
                        <a:latin typeface="メイリオ" panose="020B0604030504040204" pitchFamily="50" charset="-128"/>
                        <a:ea typeface="メイリオ" panose="020B0604030504040204" pitchFamily="50" charset="-128"/>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solidFill>
                      <a:schemeClr val="bg1"/>
                    </a:solidFill>
                  </a:tcPr>
                </a:tc>
                <a:tc>
                  <a:txBody>
                    <a:bodyPr/>
                    <a:lstStyle/>
                    <a:p>
                      <a:pPr algn="r"/>
                      <a:r>
                        <a:rPr kumimoji="1" lang="en-US" altLang="ja-JP" sz="1000" dirty="0">
                          <a:latin typeface="メイリオ" panose="020B0604030504040204" pitchFamily="50" charset="-128"/>
                          <a:ea typeface="メイリオ" panose="020B0604030504040204" pitchFamily="50" charset="-128"/>
                        </a:rPr>
                        <a:t>308,623</a:t>
                      </a:r>
                      <a:endParaRPr kumimoji="1" lang="ja-JP" altLang="en-US" sz="1000" dirty="0">
                        <a:latin typeface="メイリオ" panose="020B0604030504040204" pitchFamily="50" charset="-128"/>
                        <a:ea typeface="メイリオ" panose="020B0604030504040204" pitchFamily="50" charset="-128"/>
                      </a:endParaRPr>
                    </a:p>
                  </a:txBody>
                  <a:tcPr marL="72000" marR="72000" marT="0" marB="0"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solidFill>
                      <a:schemeClr val="bg1"/>
                    </a:solidFill>
                  </a:tcPr>
                </a:tc>
                <a:extLst>
                  <a:ext uri="{0D108BD9-81ED-4DB2-BD59-A6C34878D82A}">
                    <a16:rowId xmlns:a16="http://schemas.microsoft.com/office/drawing/2014/main" val="4216116960"/>
                  </a:ext>
                </a:extLst>
              </a:tr>
              <a:tr h="171000">
                <a:tc>
                  <a:txBody>
                    <a:bodyPr/>
                    <a:lstStyle/>
                    <a:p>
                      <a:pPr algn="ctr"/>
                      <a:r>
                        <a:rPr kumimoji="1" lang="ja-JP" altLang="en-US" sz="1000" dirty="0">
                          <a:latin typeface="メイリオ" panose="020B0604030504040204" pitchFamily="50" charset="-128"/>
                          <a:ea typeface="メイリオ" panose="020B0604030504040204" pitchFamily="50" charset="-128"/>
                        </a:rPr>
                        <a:t>転出者</a:t>
                      </a:r>
                    </a:p>
                  </a:txBody>
                  <a:tcPr marL="72000" marR="72000" marT="0" marB="0"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000" dirty="0">
                          <a:latin typeface="メイリオ" panose="020B0604030504040204" pitchFamily="50" charset="-128"/>
                          <a:ea typeface="メイリオ" panose="020B0604030504040204" pitchFamily="50" charset="-128"/>
                        </a:rPr>
                        <a:t>8,274</a:t>
                      </a:r>
                      <a:endParaRPr kumimoji="1" lang="ja-JP" altLang="en-US" sz="1000" dirty="0">
                        <a:latin typeface="メイリオ" panose="020B0604030504040204" pitchFamily="50" charset="-128"/>
                        <a:ea typeface="メイリオ" panose="020B0604030504040204" pitchFamily="50" charset="-128"/>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000" dirty="0">
                          <a:latin typeface="メイリオ" panose="020B0604030504040204" pitchFamily="50" charset="-128"/>
                          <a:ea typeface="メイリオ" panose="020B0604030504040204" pitchFamily="50" charset="-128"/>
                        </a:rPr>
                        <a:t>1,294</a:t>
                      </a:r>
                      <a:endParaRPr kumimoji="1" lang="ja-JP" altLang="en-US" sz="1000" dirty="0">
                        <a:latin typeface="メイリオ" panose="020B0604030504040204" pitchFamily="50" charset="-128"/>
                        <a:ea typeface="メイリオ" panose="020B0604030504040204" pitchFamily="50" charset="-128"/>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000" dirty="0">
                          <a:latin typeface="メイリオ" panose="020B0604030504040204" pitchFamily="50" charset="-128"/>
                          <a:ea typeface="メイリオ" panose="020B0604030504040204" pitchFamily="50" charset="-128"/>
                        </a:rPr>
                        <a:t>300,614</a:t>
                      </a:r>
                      <a:endParaRPr kumimoji="1" lang="ja-JP" altLang="en-US" sz="1000" dirty="0">
                        <a:latin typeface="メイリオ" panose="020B0604030504040204" pitchFamily="50" charset="-128"/>
                        <a:ea typeface="メイリオ" panose="020B0604030504040204" pitchFamily="50" charset="-128"/>
                      </a:endParaRPr>
                    </a:p>
                  </a:txBody>
                  <a:tcPr marL="72000" marR="72000" marT="0" marB="0"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76278920"/>
                  </a:ext>
                </a:extLst>
              </a:tr>
              <a:tr h="171000">
                <a:tc>
                  <a:txBody>
                    <a:bodyPr/>
                    <a:lstStyle/>
                    <a:p>
                      <a:pPr algn="ctr"/>
                      <a:r>
                        <a:rPr kumimoji="1" lang="ja-JP" altLang="en-US" sz="1000" dirty="0">
                          <a:latin typeface="メイリオ" panose="020B0604030504040204" pitchFamily="50" charset="-128"/>
                          <a:ea typeface="メイリオ" panose="020B0604030504040204" pitchFamily="50" charset="-128"/>
                        </a:rPr>
                        <a:t>転入超過数</a:t>
                      </a:r>
                    </a:p>
                  </a:txBody>
                  <a:tcPr marL="72000" marR="72000" marT="0" marB="0"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000" dirty="0">
                          <a:latin typeface="メイリオ" panose="020B0604030504040204" pitchFamily="50" charset="-128"/>
                          <a:ea typeface="メイリオ" panose="020B0604030504040204" pitchFamily="50" charset="-128"/>
                        </a:rPr>
                        <a:t>4,048</a:t>
                      </a:r>
                      <a:endParaRPr kumimoji="1" lang="ja-JP" altLang="en-US" sz="1000" dirty="0">
                        <a:latin typeface="メイリオ" panose="020B0604030504040204" pitchFamily="50" charset="-128"/>
                        <a:ea typeface="メイリオ" panose="020B0604030504040204" pitchFamily="50" charset="-128"/>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000" dirty="0">
                          <a:latin typeface="メイリオ" panose="020B0604030504040204" pitchFamily="50" charset="-128"/>
                          <a:ea typeface="メイリオ" panose="020B0604030504040204" pitchFamily="50" charset="-128"/>
                        </a:rPr>
                        <a:t>53</a:t>
                      </a:r>
                      <a:endParaRPr kumimoji="1" lang="ja-JP" altLang="en-US" sz="1000" dirty="0">
                        <a:latin typeface="メイリオ" panose="020B0604030504040204" pitchFamily="50" charset="-128"/>
                        <a:ea typeface="メイリオ" panose="020B0604030504040204" pitchFamily="50" charset="-128"/>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000" dirty="0">
                          <a:latin typeface="メイリオ" panose="020B0604030504040204" pitchFamily="50" charset="-128"/>
                          <a:ea typeface="メイリオ" panose="020B0604030504040204" pitchFamily="50" charset="-128"/>
                        </a:rPr>
                        <a:t>8,009</a:t>
                      </a:r>
                      <a:endParaRPr kumimoji="1" lang="ja-JP" altLang="en-US" sz="1000" dirty="0">
                        <a:latin typeface="メイリオ" panose="020B0604030504040204" pitchFamily="50" charset="-128"/>
                        <a:ea typeface="メイリオ" panose="020B0604030504040204" pitchFamily="50" charset="-128"/>
                      </a:endParaRPr>
                    </a:p>
                  </a:txBody>
                  <a:tcPr marL="72000" marR="72000" marT="0" marB="0"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23861338"/>
                  </a:ext>
                </a:extLst>
              </a:tr>
            </a:tbl>
          </a:graphicData>
        </a:graphic>
      </p:graphicFrame>
      <p:graphicFrame>
        <p:nvGraphicFramePr>
          <p:cNvPr id="40" name="表 2">
            <a:extLst>
              <a:ext uri="{FF2B5EF4-FFF2-40B4-BE49-F238E27FC236}">
                <a16:creationId xmlns:a16="http://schemas.microsoft.com/office/drawing/2014/main" id="{E8443DF3-D3E0-4878-B463-767B86AC6451}"/>
              </a:ext>
            </a:extLst>
          </p:cNvPr>
          <p:cNvGraphicFramePr>
            <a:graphicFrameLocks noGrp="1"/>
          </p:cNvGraphicFramePr>
          <p:nvPr/>
        </p:nvGraphicFramePr>
        <p:xfrm>
          <a:off x="1055640" y="4928576"/>
          <a:ext cx="2556000" cy="684000"/>
        </p:xfrm>
        <a:graphic>
          <a:graphicData uri="http://schemas.openxmlformats.org/drawingml/2006/table">
            <a:tbl>
              <a:tblPr firstRow="1" bandRow="1">
                <a:tableStyleId>{5940675A-B579-460E-94D1-54222C63F5DA}</a:tableStyleId>
              </a:tblPr>
              <a:tblGrid>
                <a:gridCol w="792000">
                  <a:extLst>
                    <a:ext uri="{9D8B030D-6E8A-4147-A177-3AD203B41FA5}">
                      <a16:colId xmlns:a16="http://schemas.microsoft.com/office/drawing/2014/main" val="3366543928"/>
                    </a:ext>
                  </a:extLst>
                </a:gridCol>
                <a:gridCol w="612000">
                  <a:extLst>
                    <a:ext uri="{9D8B030D-6E8A-4147-A177-3AD203B41FA5}">
                      <a16:colId xmlns:a16="http://schemas.microsoft.com/office/drawing/2014/main" val="3156871799"/>
                    </a:ext>
                  </a:extLst>
                </a:gridCol>
                <a:gridCol w="540000">
                  <a:extLst>
                    <a:ext uri="{9D8B030D-6E8A-4147-A177-3AD203B41FA5}">
                      <a16:colId xmlns:a16="http://schemas.microsoft.com/office/drawing/2014/main" val="1885101916"/>
                    </a:ext>
                  </a:extLst>
                </a:gridCol>
                <a:gridCol w="612000">
                  <a:extLst>
                    <a:ext uri="{9D8B030D-6E8A-4147-A177-3AD203B41FA5}">
                      <a16:colId xmlns:a16="http://schemas.microsoft.com/office/drawing/2014/main" val="1574984626"/>
                    </a:ext>
                  </a:extLst>
                </a:gridCol>
              </a:tblGrid>
              <a:tr h="171000">
                <a:tc>
                  <a:txBody>
                    <a:bodyPr/>
                    <a:lstStyle/>
                    <a:p>
                      <a:r>
                        <a:rPr kumimoji="1" lang="ja-JP" altLang="en-US" sz="1000" b="1" dirty="0">
                          <a:latin typeface="メイリオ" panose="020B0604030504040204" pitchFamily="50" charset="-128"/>
                          <a:ea typeface="メイリオ" panose="020B0604030504040204" pitchFamily="50" charset="-128"/>
                        </a:rPr>
                        <a:t>九州地方</a:t>
                      </a:r>
                    </a:p>
                  </a:txBody>
                  <a:tcPr marL="72000" marR="72000" marT="0" marB="0"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sz="1000" dirty="0">
                          <a:latin typeface="メイリオ" panose="020B0604030504040204" pitchFamily="50" charset="-128"/>
                          <a:ea typeface="メイリオ" panose="020B0604030504040204" pitchFamily="50" charset="-128"/>
                        </a:rPr>
                        <a:t>日本人</a:t>
                      </a: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000" dirty="0">
                          <a:latin typeface="メイリオ" panose="020B0604030504040204" pitchFamily="50" charset="-128"/>
                          <a:ea typeface="メイリオ" panose="020B0604030504040204" pitchFamily="50" charset="-128"/>
                        </a:rPr>
                        <a:t>外国人</a:t>
                      </a: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000" dirty="0">
                          <a:latin typeface="メイリオ" panose="020B0604030504040204" pitchFamily="50" charset="-128"/>
                          <a:ea typeface="メイリオ" panose="020B0604030504040204" pitchFamily="50" charset="-128"/>
                        </a:rPr>
                        <a:t>計</a:t>
                      </a:r>
                    </a:p>
                  </a:txBody>
                  <a:tcPr marL="72000" marR="72000" marT="0" marB="0"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693102"/>
                  </a:ext>
                </a:extLst>
              </a:tr>
              <a:tr h="171000">
                <a:tc>
                  <a:txBody>
                    <a:bodyPr/>
                    <a:lstStyle/>
                    <a:p>
                      <a:pPr algn="ctr"/>
                      <a:r>
                        <a:rPr kumimoji="1" lang="ja-JP" altLang="en-US" sz="1000" dirty="0">
                          <a:latin typeface="メイリオ" panose="020B0604030504040204" pitchFamily="50" charset="-128"/>
                          <a:ea typeface="メイリオ" panose="020B0604030504040204" pitchFamily="50" charset="-128"/>
                        </a:rPr>
                        <a:t>転入者</a:t>
                      </a:r>
                    </a:p>
                  </a:txBody>
                  <a:tcPr marL="72000" marR="72000" marT="0" marB="0"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solidFill>
                      <a:schemeClr val="bg1"/>
                    </a:solidFill>
                  </a:tcPr>
                </a:tc>
                <a:tc>
                  <a:txBody>
                    <a:bodyPr/>
                    <a:lstStyle/>
                    <a:p>
                      <a:pPr algn="r"/>
                      <a:r>
                        <a:rPr kumimoji="1" lang="en-US" altLang="ja-JP" sz="1000" dirty="0">
                          <a:latin typeface="メイリオ" panose="020B0604030504040204" pitchFamily="50" charset="-128"/>
                          <a:ea typeface="メイリオ" panose="020B0604030504040204" pitchFamily="50" charset="-128"/>
                        </a:rPr>
                        <a:t>14,475</a:t>
                      </a:r>
                      <a:endParaRPr kumimoji="1" lang="ja-JP" altLang="en-US" sz="1000" dirty="0">
                        <a:latin typeface="メイリオ" panose="020B0604030504040204" pitchFamily="50" charset="-128"/>
                        <a:ea typeface="メイリオ" panose="020B0604030504040204" pitchFamily="50" charset="-128"/>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solidFill>
                      <a:schemeClr val="bg1"/>
                    </a:solidFill>
                  </a:tcPr>
                </a:tc>
                <a:tc>
                  <a:txBody>
                    <a:bodyPr/>
                    <a:lstStyle/>
                    <a:p>
                      <a:pPr algn="r"/>
                      <a:r>
                        <a:rPr kumimoji="1" lang="en-US" altLang="ja-JP" sz="1000" dirty="0">
                          <a:latin typeface="メイリオ" panose="020B0604030504040204" pitchFamily="50" charset="-128"/>
                          <a:ea typeface="メイリオ" panose="020B0604030504040204" pitchFamily="50" charset="-128"/>
                        </a:rPr>
                        <a:t>1,327</a:t>
                      </a:r>
                      <a:endParaRPr kumimoji="1" lang="ja-JP" altLang="en-US" sz="1000" dirty="0">
                        <a:latin typeface="メイリオ" panose="020B0604030504040204" pitchFamily="50" charset="-128"/>
                        <a:ea typeface="メイリオ" panose="020B0604030504040204" pitchFamily="50" charset="-128"/>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solidFill>
                      <a:schemeClr val="bg1"/>
                    </a:solidFill>
                  </a:tcPr>
                </a:tc>
                <a:tc>
                  <a:txBody>
                    <a:bodyPr/>
                    <a:lstStyle/>
                    <a:p>
                      <a:pPr algn="r"/>
                      <a:r>
                        <a:rPr kumimoji="1" lang="en-US" altLang="ja-JP" sz="1000" dirty="0">
                          <a:latin typeface="メイリオ" panose="020B0604030504040204" pitchFamily="50" charset="-128"/>
                          <a:ea typeface="メイリオ" panose="020B0604030504040204" pitchFamily="50" charset="-128"/>
                        </a:rPr>
                        <a:t>15,802</a:t>
                      </a:r>
                      <a:endParaRPr kumimoji="1" lang="ja-JP" altLang="en-US" sz="1000" dirty="0">
                        <a:latin typeface="メイリオ" panose="020B0604030504040204" pitchFamily="50" charset="-128"/>
                        <a:ea typeface="メイリオ" panose="020B0604030504040204" pitchFamily="50" charset="-128"/>
                      </a:endParaRPr>
                    </a:p>
                  </a:txBody>
                  <a:tcPr marL="72000" marR="72000" marT="0" marB="0"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solidFill>
                      <a:schemeClr val="bg1"/>
                    </a:solidFill>
                  </a:tcPr>
                </a:tc>
                <a:extLst>
                  <a:ext uri="{0D108BD9-81ED-4DB2-BD59-A6C34878D82A}">
                    <a16:rowId xmlns:a16="http://schemas.microsoft.com/office/drawing/2014/main" val="4216116960"/>
                  </a:ext>
                </a:extLst>
              </a:tr>
              <a:tr h="171000">
                <a:tc>
                  <a:txBody>
                    <a:bodyPr/>
                    <a:lstStyle/>
                    <a:p>
                      <a:pPr algn="ctr"/>
                      <a:r>
                        <a:rPr kumimoji="1" lang="ja-JP" altLang="en-US" sz="1000" dirty="0">
                          <a:latin typeface="メイリオ" panose="020B0604030504040204" pitchFamily="50" charset="-128"/>
                          <a:ea typeface="メイリオ" panose="020B0604030504040204" pitchFamily="50" charset="-128"/>
                        </a:rPr>
                        <a:t>転出者</a:t>
                      </a:r>
                    </a:p>
                  </a:txBody>
                  <a:tcPr marL="72000" marR="72000" marT="0" marB="0"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000" dirty="0">
                          <a:latin typeface="メイリオ" panose="020B0604030504040204" pitchFamily="50" charset="-128"/>
                          <a:ea typeface="メイリオ" panose="020B0604030504040204" pitchFamily="50" charset="-128"/>
                        </a:rPr>
                        <a:t>12,690</a:t>
                      </a:r>
                      <a:endParaRPr kumimoji="1" lang="ja-JP" altLang="en-US" sz="1000" dirty="0">
                        <a:latin typeface="メイリオ" panose="020B0604030504040204" pitchFamily="50" charset="-128"/>
                        <a:ea typeface="メイリオ" panose="020B0604030504040204" pitchFamily="50" charset="-128"/>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000" dirty="0">
                          <a:latin typeface="メイリオ" panose="020B0604030504040204" pitchFamily="50" charset="-128"/>
                          <a:ea typeface="メイリオ" panose="020B0604030504040204" pitchFamily="50" charset="-128"/>
                        </a:rPr>
                        <a:t>1,429</a:t>
                      </a:r>
                      <a:endParaRPr kumimoji="1" lang="ja-JP" altLang="en-US" sz="1000" dirty="0">
                        <a:latin typeface="メイリオ" panose="020B0604030504040204" pitchFamily="50" charset="-128"/>
                        <a:ea typeface="メイリオ" panose="020B0604030504040204" pitchFamily="50" charset="-128"/>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000" dirty="0">
                          <a:latin typeface="メイリオ" panose="020B0604030504040204" pitchFamily="50" charset="-128"/>
                          <a:ea typeface="メイリオ" panose="020B0604030504040204" pitchFamily="50" charset="-128"/>
                        </a:rPr>
                        <a:t>14,119</a:t>
                      </a:r>
                      <a:endParaRPr kumimoji="1" lang="ja-JP" altLang="en-US" sz="1000" dirty="0">
                        <a:latin typeface="メイリオ" panose="020B0604030504040204" pitchFamily="50" charset="-128"/>
                        <a:ea typeface="メイリオ" panose="020B0604030504040204" pitchFamily="50" charset="-128"/>
                      </a:endParaRPr>
                    </a:p>
                  </a:txBody>
                  <a:tcPr marL="72000" marR="72000" marT="0" marB="0"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76278920"/>
                  </a:ext>
                </a:extLst>
              </a:tr>
              <a:tr h="171000">
                <a:tc>
                  <a:txBody>
                    <a:bodyPr/>
                    <a:lstStyle/>
                    <a:p>
                      <a:pPr algn="ctr"/>
                      <a:r>
                        <a:rPr kumimoji="1" lang="ja-JP" altLang="en-US" sz="1000" dirty="0">
                          <a:latin typeface="メイリオ" panose="020B0604030504040204" pitchFamily="50" charset="-128"/>
                          <a:ea typeface="メイリオ" panose="020B0604030504040204" pitchFamily="50" charset="-128"/>
                        </a:rPr>
                        <a:t>転入超過数</a:t>
                      </a:r>
                    </a:p>
                  </a:txBody>
                  <a:tcPr marL="72000" marR="72000" marT="0" marB="0"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000" dirty="0">
                          <a:latin typeface="メイリオ" panose="020B0604030504040204" pitchFamily="50" charset="-128"/>
                          <a:ea typeface="メイリオ" panose="020B0604030504040204" pitchFamily="50" charset="-128"/>
                        </a:rPr>
                        <a:t>1,785</a:t>
                      </a:r>
                      <a:endParaRPr kumimoji="1" lang="ja-JP" altLang="en-US" sz="1000" dirty="0">
                        <a:latin typeface="メイリオ" panose="020B0604030504040204" pitchFamily="50" charset="-128"/>
                        <a:ea typeface="メイリオ" panose="020B0604030504040204" pitchFamily="50" charset="-128"/>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ja-JP" altLang="en-US" sz="1000" dirty="0">
                          <a:latin typeface="メイリオ" panose="020B0604030504040204" pitchFamily="50" charset="-128"/>
                          <a:ea typeface="メイリオ" panose="020B0604030504040204" pitchFamily="50" charset="-128"/>
                        </a:rPr>
                        <a:t>▲</a:t>
                      </a:r>
                      <a:r>
                        <a:rPr kumimoji="1" lang="en-US" altLang="ja-JP" sz="1000" dirty="0">
                          <a:latin typeface="メイリオ" panose="020B0604030504040204" pitchFamily="50" charset="-128"/>
                          <a:ea typeface="メイリオ" panose="020B0604030504040204" pitchFamily="50" charset="-128"/>
                        </a:rPr>
                        <a:t>102</a:t>
                      </a:r>
                      <a:endParaRPr kumimoji="1" lang="ja-JP" altLang="en-US" sz="1000" dirty="0">
                        <a:latin typeface="メイリオ" panose="020B0604030504040204" pitchFamily="50" charset="-128"/>
                        <a:ea typeface="メイリオ" panose="020B0604030504040204" pitchFamily="50" charset="-128"/>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000" dirty="0">
                          <a:latin typeface="メイリオ" panose="020B0604030504040204" pitchFamily="50" charset="-128"/>
                          <a:ea typeface="メイリオ" panose="020B0604030504040204" pitchFamily="50" charset="-128"/>
                        </a:rPr>
                        <a:t>1,683</a:t>
                      </a:r>
                      <a:endParaRPr kumimoji="1" lang="ja-JP" altLang="en-US" sz="1000" dirty="0">
                        <a:latin typeface="メイリオ" panose="020B0604030504040204" pitchFamily="50" charset="-128"/>
                        <a:ea typeface="メイリオ" panose="020B0604030504040204" pitchFamily="50" charset="-128"/>
                      </a:endParaRPr>
                    </a:p>
                  </a:txBody>
                  <a:tcPr marL="72000" marR="72000" marT="0" marB="0"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23861338"/>
                  </a:ext>
                </a:extLst>
              </a:tr>
            </a:tbl>
          </a:graphicData>
        </a:graphic>
      </p:graphicFrame>
      <p:graphicFrame>
        <p:nvGraphicFramePr>
          <p:cNvPr id="46" name="表 2">
            <a:extLst>
              <a:ext uri="{FF2B5EF4-FFF2-40B4-BE49-F238E27FC236}">
                <a16:creationId xmlns:a16="http://schemas.microsoft.com/office/drawing/2014/main" id="{E8443DF3-D3E0-4878-B463-767B86AC6451}"/>
              </a:ext>
            </a:extLst>
          </p:cNvPr>
          <p:cNvGraphicFramePr>
            <a:graphicFrameLocks noGrp="1"/>
          </p:cNvGraphicFramePr>
          <p:nvPr/>
        </p:nvGraphicFramePr>
        <p:xfrm>
          <a:off x="2132734" y="5982586"/>
          <a:ext cx="2412000" cy="684000"/>
        </p:xfrm>
        <a:graphic>
          <a:graphicData uri="http://schemas.openxmlformats.org/drawingml/2006/table">
            <a:tbl>
              <a:tblPr firstRow="1" bandRow="1">
                <a:tableStyleId>{5940675A-B579-460E-94D1-54222C63F5DA}</a:tableStyleId>
              </a:tblPr>
              <a:tblGrid>
                <a:gridCol w="792000">
                  <a:extLst>
                    <a:ext uri="{9D8B030D-6E8A-4147-A177-3AD203B41FA5}">
                      <a16:colId xmlns:a16="http://schemas.microsoft.com/office/drawing/2014/main" val="3366543928"/>
                    </a:ext>
                  </a:extLst>
                </a:gridCol>
                <a:gridCol w="540000">
                  <a:extLst>
                    <a:ext uri="{9D8B030D-6E8A-4147-A177-3AD203B41FA5}">
                      <a16:colId xmlns:a16="http://schemas.microsoft.com/office/drawing/2014/main" val="3156871799"/>
                    </a:ext>
                  </a:extLst>
                </a:gridCol>
                <a:gridCol w="540000">
                  <a:extLst>
                    <a:ext uri="{9D8B030D-6E8A-4147-A177-3AD203B41FA5}">
                      <a16:colId xmlns:a16="http://schemas.microsoft.com/office/drawing/2014/main" val="1885101916"/>
                    </a:ext>
                  </a:extLst>
                </a:gridCol>
                <a:gridCol w="540000">
                  <a:extLst>
                    <a:ext uri="{9D8B030D-6E8A-4147-A177-3AD203B41FA5}">
                      <a16:colId xmlns:a16="http://schemas.microsoft.com/office/drawing/2014/main" val="1574984626"/>
                    </a:ext>
                  </a:extLst>
                </a:gridCol>
              </a:tblGrid>
              <a:tr h="171000">
                <a:tc>
                  <a:txBody>
                    <a:bodyPr/>
                    <a:lstStyle/>
                    <a:p>
                      <a:r>
                        <a:rPr kumimoji="1" lang="ja-JP" altLang="en-US" sz="1000" b="1" dirty="0">
                          <a:latin typeface="メイリオ" panose="020B0604030504040204" pitchFamily="50" charset="-128"/>
                          <a:ea typeface="メイリオ" panose="020B0604030504040204" pitchFamily="50" charset="-128"/>
                        </a:rPr>
                        <a:t>四国地方</a:t>
                      </a:r>
                    </a:p>
                  </a:txBody>
                  <a:tcPr marL="72000" marR="72000" marT="0" marB="0"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sz="1000" dirty="0">
                          <a:latin typeface="メイリオ" panose="020B0604030504040204" pitchFamily="50" charset="-128"/>
                          <a:ea typeface="メイリオ" panose="020B0604030504040204" pitchFamily="50" charset="-128"/>
                        </a:rPr>
                        <a:t>日本人</a:t>
                      </a: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000" dirty="0">
                          <a:latin typeface="メイリオ" panose="020B0604030504040204" pitchFamily="50" charset="-128"/>
                          <a:ea typeface="メイリオ" panose="020B0604030504040204" pitchFamily="50" charset="-128"/>
                        </a:rPr>
                        <a:t>外国人</a:t>
                      </a: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000" dirty="0">
                          <a:latin typeface="メイリオ" panose="020B0604030504040204" pitchFamily="50" charset="-128"/>
                          <a:ea typeface="メイリオ" panose="020B0604030504040204" pitchFamily="50" charset="-128"/>
                        </a:rPr>
                        <a:t>計</a:t>
                      </a:r>
                    </a:p>
                  </a:txBody>
                  <a:tcPr marL="72000" marR="72000" marT="0" marB="0"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693102"/>
                  </a:ext>
                </a:extLst>
              </a:tr>
              <a:tr h="171000">
                <a:tc>
                  <a:txBody>
                    <a:bodyPr/>
                    <a:lstStyle/>
                    <a:p>
                      <a:pPr algn="ctr"/>
                      <a:r>
                        <a:rPr kumimoji="1" lang="ja-JP" altLang="en-US" sz="1000" dirty="0">
                          <a:latin typeface="メイリオ" panose="020B0604030504040204" pitchFamily="50" charset="-128"/>
                          <a:ea typeface="メイリオ" panose="020B0604030504040204" pitchFamily="50" charset="-128"/>
                        </a:rPr>
                        <a:t>転入者</a:t>
                      </a:r>
                    </a:p>
                  </a:txBody>
                  <a:tcPr marL="72000" marR="72000" marT="0" marB="0"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solidFill>
                      <a:schemeClr val="bg1"/>
                    </a:solidFill>
                  </a:tcPr>
                </a:tc>
                <a:tc>
                  <a:txBody>
                    <a:bodyPr/>
                    <a:lstStyle/>
                    <a:p>
                      <a:pPr algn="r"/>
                      <a:r>
                        <a:rPr kumimoji="1" lang="en-US" altLang="ja-JP" sz="1000" dirty="0">
                          <a:latin typeface="メイリオ" panose="020B0604030504040204" pitchFamily="50" charset="-128"/>
                          <a:ea typeface="メイリオ" panose="020B0604030504040204" pitchFamily="50" charset="-128"/>
                        </a:rPr>
                        <a:t>7,346</a:t>
                      </a:r>
                      <a:endParaRPr kumimoji="1" lang="ja-JP" altLang="en-US" sz="1000" dirty="0">
                        <a:latin typeface="メイリオ" panose="020B0604030504040204" pitchFamily="50" charset="-128"/>
                        <a:ea typeface="メイリオ" panose="020B0604030504040204" pitchFamily="50" charset="-128"/>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solidFill>
                      <a:schemeClr val="bg1"/>
                    </a:solidFill>
                  </a:tcPr>
                </a:tc>
                <a:tc>
                  <a:txBody>
                    <a:bodyPr/>
                    <a:lstStyle/>
                    <a:p>
                      <a:pPr algn="r"/>
                      <a:r>
                        <a:rPr kumimoji="1" lang="en-US" altLang="ja-JP" sz="1000" dirty="0">
                          <a:latin typeface="メイリオ" panose="020B0604030504040204" pitchFamily="50" charset="-128"/>
                          <a:ea typeface="メイリオ" panose="020B0604030504040204" pitchFamily="50" charset="-128"/>
                        </a:rPr>
                        <a:t>697</a:t>
                      </a:r>
                      <a:endParaRPr kumimoji="1" lang="ja-JP" altLang="en-US" sz="1000" dirty="0">
                        <a:latin typeface="メイリオ" panose="020B0604030504040204" pitchFamily="50" charset="-128"/>
                        <a:ea typeface="メイリオ" panose="020B0604030504040204" pitchFamily="50" charset="-128"/>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solidFill>
                      <a:schemeClr val="bg1"/>
                    </a:solidFill>
                  </a:tcPr>
                </a:tc>
                <a:tc>
                  <a:txBody>
                    <a:bodyPr/>
                    <a:lstStyle/>
                    <a:p>
                      <a:pPr algn="r"/>
                      <a:r>
                        <a:rPr kumimoji="1" lang="en-US" altLang="ja-JP" sz="1000" dirty="0">
                          <a:latin typeface="メイリオ" panose="020B0604030504040204" pitchFamily="50" charset="-128"/>
                          <a:ea typeface="メイリオ" panose="020B0604030504040204" pitchFamily="50" charset="-128"/>
                        </a:rPr>
                        <a:t>8,043</a:t>
                      </a:r>
                      <a:endParaRPr kumimoji="1" lang="ja-JP" altLang="en-US" sz="1000" dirty="0">
                        <a:latin typeface="メイリオ" panose="020B0604030504040204" pitchFamily="50" charset="-128"/>
                        <a:ea typeface="メイリオ" panose="020B0604030504040204" pitchFamily="50" charset="-128"/>
                      </a:endParaRPr>
                    </a:p>
                  </a:txBody>
                  <a:tcPr marL="72000" marR="72000" marT="0" marB="0"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solidFill>
                      <a:schemeClr val="bg1"/>
                    </a:solidFill>
                  </a:tcPr>
                </a:tc>
                <a:extLst>
                  <a:ext uri="{0D108BD9-81ED-4DB2-BD59-A6C34878D82A}">
                    <a16:rowId xmlns:a16="http://schemas.microsoft.com/office/drawing/2014/main" val="4216116960"/>
                  </a:ext>
                </a:extLst>
              </a:tr>
              <a:tr h="171000">
                <a:tc>
                  <a:txBody>
                    <a:bodyPr/>
                    <a:lstStyle/>
                    <a:p>
                      <a:pPr algn="ctr"/>
                      <a:r>
                        <a:rPr kumimoji="1" lang="ja-JP" altLang="en-US" sz="1000" dirty="0">
                          <a:latin typeface="メイリオ" panose="020B0604030504040204" pitchFamily="50" charset="-128"/>
                          <a:ea typeface="メイリオ" panose="020B0604030504040204" pitchFamily="50" charset="-128"/>
                        </a:rPr>
                        <a:t>転出者</a:t>
                      </a:r>
                    </a:p>
                  </a:txBody>
                  <a:tcPr marL="72000" marR="72000" marT="0" marB="0"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000" dirty="0">
                          <a:latin typeface="メイリオ" panose="020B0604030504040204" pitchFamily="50" charset="-128"/>
                          <a:ea typeface="メイリオ" panose="020B0604030504040204" pitchFamily="50" charset="-128"/>
                        </a:rPr>
                        <a:t>4,977</a:t>
                      </a:r>
                      <a:endParaRPr kumimoji="1" lang="ja-JP" altLang="en-US" sz="1000" dirty="0">
                        <a:latin typeface="メイリオ" panose="020B0604030504040204" pitchFamily="50" charset="-128"/>
                        <a:ea typeface="メイリオ" panose="020B0604030504040204" pitchFamily="50" charset="-128"/>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000" dirty="0">
                          <a:latin typeface="メイリオ" panose="020B0604030504040204" pitchFamily="50" charset="-128"/>
                          <a:ea typeface="メイリオ" panose="020B0604030504040204" pitchFamily="50" charset="-128"/>
                        </a:rPr>
                        <a:t>452</a:t>
                      </a:r>
                      <a:endParaRPr kumimoji="1" lang="ja-JP" altLang="en-US" sz="1000" dirty="0">
                        <a:latin typeface="メイリオ" panose="020B0604030504040204" pitchFamily="50" charset="-128"/>
                        <a:ea typeface="メイリオ" panose="020B0604030504040204" pitchFamily="50" charset="-128"/>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000" dirty="0">
                          <a:latin typeface="メイリオ" panose="020B0604030504040204" pitchFamily="50" charset="-128"/>
                          <a:ea typeface="メイリオ" panose="020B0604030504040204" pitchFamily="50" charset="-128"/>
                        </a:rPr>
                        <a:t>5,429</a:t>
                      </a:r>
                      <a:endParaRPr kumimoji="1" lang="ja-JP" altLang="en-US" sz="1000" dirty="0">
                        <a:latin typeface="メイリオ" panose="020B0604030504040204" pitchFamily="50" charset="-128"/>
                        <a:ea typeface="メイリオ" panose="020B0604030504040204" pitchFamily="50" charset="-128"/>
                      </a:endParaRPr>
                    </a:p>
                  </a:txBody>
                  <a:tcPr marL="72000" marR="72000" marT="0" marB="0"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76278920"/>
                  </a:ext>
                </a:extLst>
              </a:tr>
              <a:tr h="171000">
                <a:tc>
                  <a:txBody>
                    <a:bodyPr/>
                    <a:lstStyle/>
                    <a:p>
                      <a:pPr algn="ctr"/>
                      <a:r>
                        <a:rPr kumimoji="1" lang="ja-JP" altLang="en-US" sz="1000" dirty="0">
                          <a:latin typeface="メイリオ" panose="020B0604030504040204" pitchFamily="50" charset="-128"/>
                          <a:ea typeface="メイリオ" panose="020B0604030504040204" pitchFamily="50" charset="-128"/>
                        </a:rPr>
                        <a:t>転入超過数</a:t>
                      </a:r>
                    </a:p>
                  </a:txBody>
                  <a:tcPr marL="72000" marR="72000" marT="0" marB="0"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000" dirty="0">
                          <a:latin typeface="メイリオ" panose="020B0604030504040204" pitchFamily="50" charset="-128"/>
                          <a:ea typeface="メイリオ" panose="020B0604030504040204" pitchFamily="50" charset="-128"/>
                        </a:rPr>
                        <a:t>2,369</a:t>
                      </a:r>
                      <a:endParaRPr kumimoji="1" lang="ja-JP" altLang="en-US" sz="1000" dirty="0">
                        <a:latin typeface="メイリオ" panose="020B0604030504040204" pitchFamily="50" charset="-128"/>
                        <a:ea typeface="メイリオ" panose="020B0604030504040204" pitchFamily="50" charset="-128"/>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000" dirty="0">
                          <a:latin typeface="メイリオ" panose="020B0604030504040204" pitchFamily="50" charset="-128"/>
                          <a:ea typeface="メイリオ" panose="020B0604030504040204" pitchFamily="50" charset="-128"/>
                        </a:rPr>
                        <a:t>245</a:t>
                      </a:r>
                      <a:endParaRPr kumimoji="1" lang="ja-JP" altLang="en-US" sz="1000" dirty="0">
                        <a:latin typeface="メイリオ" panose="020B0604030504040204" pitchFamily="50" charset="-128"/>
                        <a:ea typeface="メイリオ" panose="020B0604030504040204" pitchFamily="50" charset="-128"/>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000" dirty="0">
                          <a:latin typeface="メイリオ" panose="020B0604030504040204" pitchFamily="50" charset="-128"/>
                          <a:ea typeface="メイリオ" panose="020B0604030504040204" pitchFamily="50" charset="-128"/>
                        </a:rPr>
                        <a:t>2,614</a:t>
                      </a:r>
                      <a:endParaRPr kumimoji="1" lang="ja-JP" altLang="en-US" sz="1000" dirty="0">
                        <a:latin typeface="メイリオ" panose="020B0604030504040204" pitchFamily="50" charset="-128"/>
                        <a:ea typeface="メイリオ" panose="020B0604030504040204" pitchFamily="50" charset="-128"/>
                      </a:endParaRPr>
                    </a:p>
                  </a:txBody>
                  <a:tcPr marL="72000" marR="72000" marT="0" marB="0"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23861338"/>
                  </a:ext>
                </a:extLst>
              </a:tr>
            </a:tbl>
          </a:graphicData>
        </a:graphic>
      </p:graphicFrame>
      <p:graphicFrame>
        <p:nvGraphicFramePr>
          <p:cNvPr id="47" name="表 2">
            <a:extLst>
              <a:ext uri="{FF2B5EF4-FFF2-40B4-BE49-F238E27FC236}">
                <a16:creationId xmlns:a16="http://schemas.microsoft.com/office/drawing/2014/main" id="{E8443DF3-D3E0-4878-B463-767B86AC6451}"/>
              </a:ext>
            </a:extLst>
          </p:cNvPr>
          <p:cNvGraphicFramePr>
            <a:graphicFrameLocks noGrp="1"/>
          </p:cNvGraphicFramePr>
          <p:nvPr/>
        </p:nvGraphicFramePr>
        <p:xfrm>
          <a:off x="5421933" y="5565443"/>
          <a:ext cx="2993264" cy="684001"/>
        </p:xfrm>
        <a:graphic>
          <a:graphicData uri="http://schemas.openxmlformats.org/drawingml/2006/table">
            <a:tbl>
              <a:tblPr firstRow="1" bandRow="1">
                <a:tableStyleId>{5940675A-B579-460E-94D1-54222C63F5DA}</a:tableStyleId>
              </a:tblPr>
              <a:tblGrid>
                <a:gridCol w="833264">
                  <a:extLst>
                    <a:ext uri="{9D8B030D-6E8A-4147-A177-3AD203B41FA5}">
                      <a16:colId xmlns:a16="http://schemas.microsoft.com/office/drawing/2014/main" val="3366543928"/>
                    </a:ext>
                  </a:extLst>
                </a:gridCol>
                <a:gridCol w="720000">
                  <a:extLst>
                    <a:ext uri="{9D8B030D-6E8A-4147-A177-3AD203B41FA5}">
                      <a16:colId xmlns:a16="http://schemas.microsoft.com/office/drawing/2014/main" val="3156871799"/>
                    </a:ext>
                  </a:extLst>
                </a:gridCol>
                <a:gridCol w="720000">
                  <a:extLst>
                    <a:ext uri="{9D8B030D-6E8A-4147-A177-3AD203B41FA5}">
                      <a16:colId xmlns:a16="http://schemas.microsoft.com/office/drawing/2014/main" val="1885101916"/>
                    </a:ext>
                  </a:extLst>
                </a:gridCol>
                <a:gridCol w="720000">
                  <a:extLst>
                    <a:ext uri="{9D8B030D-6E8A-4147-A177-3AD203B41FA5}">
                      <a16:colId xmlns:a16="http://schemas.microsoft.com/office/drawing/2014/main" val="1574984626"/>
                    </a:ext>
                  </a:extLst>
                </a:gridCol>
              </a:tblGrid>
              <a:tr h="171347">
                <a:tc>
                  <a:txBody>
                    <a:bodyPr/>
                    <a:lstStyle/>
                    <a:p>
                      <a:r>
                        <a:rPr kumimoji="1" lang="ja-JP" altLang="en-US" sz="1000" b="1" dirty="0">
                          <a:latin typeface="メイリオ" panose="020B0604030504040204" pitchFamily="50" charset="-128"/>
                          <a:ea typeface="メイリオ" panose="020B0604030504040204" pitchFamily="50" charset="-128"/>
                        </a:rPr>
                        <a:t>関東地方</a:t>
                      </a:r>
                    </a:p>
                  </a:txBody>
                  <a:tcPr marL="72000" marR="72000" marT="0" marB="0"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sz="1000" dirty="0">
                          <a:latin typeface="メイリオ" panose="020B0604030504040204" pitchFamily="50" charset="-128"/>
                          <a:ea typeface="メイリオ" panose="020B0604030504040204" pitchFamily="50" charset="-128"/>
                        </a:rPr>
                        <a:t>日本人</a:t>
                      </a: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000" dirty="0">
                          <a:latin typeface="メイリオ" panose="020B0604030504040204" pitchFamily="50" charset="-128"/>
                          <a:ea typeface="メイリオ" panose="020B0604030504040204" pitchFamily="50" charset="-128"/>
                        </a:rPr>
                        <a:t>外国人</a:t>
                      </a: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000" dirty="0">
                          <a:latin typeface="メイリオ" panose="020B0604030504040204" pitchFamily="50" charset="-128"/>
                          <a:ea typeface="メイリオ" panose="020B0604030504040204" pitchFamily="50" charset="-128"/>
                        </a:rPr>
                        <a:t>計</a:t>
                      </a:r>
                    </a:p>
                  </a:txBody>
                  <a:tcPr marL="72000" marR="72000" marT="0" marB="0"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693102"/>
                  </a:ext>
                </a:extLst>
              </a:tr>
              <a:tr h="169960">
                <a:tc>
                  <a:txBody>
                    <a:bodyPr/>
                    <a:lstStyle/>
                    <a:p>
                      <a:pPr algn="ctr"/>
                      <a:r>
                        <a:rPr kumimoji="1" lang="ja-JP" altLang="en-US" sz="1000" dirty="0">
                          <a:latin typeface="メイリオ" panose="020B0604030504040204" pitchFamily="50" charset="-128"/>
                          <a:ea typeface="メイリオ" panose="020B0604030504040204" pitchFamily="50" charset="-128"/>
                        </a:rPr>
                        <a:t>転入者</a:t>
                      </a:r>
                    </a:p>
                  </a:txBody>
                  <a:tcPr marL="72000" marR="72000" marT="0" marB="0"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solidFill>
                      <a:schemeClr val="bg1"/>
                    </a:solidFill>
                  </a:tcPr>
                </a:tc>
                <a:tc>
                  <a:txBody>
                    <a:bodyPr/>
                    <a:lstStyle/>
                    <a:p>
                      <a:pPr algn="r"/>
                      <a:r>
                        <a:rPr kumimoji="1" lang="en-US" altLang="ja-JP" sz="1000" dirty="0">
                          <a:latin typeface="メイリオ" panose="020B0604030504040204" pitchFamily="50" charset="-128"/>
                          <a:ea typeface="メイリオ" panose="020B0604030504040204" pitchFamily="50" charset="-128"/>
                        </a:rPr>
                        <a:t>35,207</a:t>
                      </a:r>
                      <a:endParaRPr kumimoji="1" lang="ja-JP" altLang="en-US" sz="1000" dirty="0">
                        <a:latin typeface="メイリオ" panose="020B0604030504040204" pitchFamily="50" charset="-128"/>
                        <a:ea typeface="メイリオ" panose="020B0604030504040204" pitchFamily="50" charset="-128"/>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solidFill>
                      <a:schemeClr val="bg1"/>
                    </a:solidFill>
                  </a:tcPr>
                </a:tc>
                <a:tc>
                  <a:txBody>
                    <a:bodyPr/>
                    <a:lstStyle/>
                    <a:p>
                      <a:pPr algn="r"/>
                      <a:r>
                        <a:rPr kumimoji="1" lang="en-US" altLang="ja-JP" sz="1000" dirty="0">
                          <a:latin typeface="メイリオ" panose="020B0604030504040204" pitchFamily="50" charset="-128"/>
                          <a:ea typeface="メイリオ" panose="020B0604030504040204" pitchFamily="50" charset="-128"/>
                        </a:rPr>
                        <a:t>4,403</a:t>
                      </a:r>
                      <a:endParaRPr kumimoji="1" lang="ja-JP" altLang="en-US" sz="1000" dirty="0">
                        <a:latin typeface="メイリオ" panose="020B0604030504040204" pitchFamily="50" charset="-128"/>
                        <a:ea typeface="メイリオ" panose="020B0604030504040204" pitchFamily="50" charset="-128"/>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solidFill>
                      <a:schemeClr val="bg1"/>
                    </a:solidFill>
                  </a:tcPr>
                </a:tc>
                <a:tc>
                  <a:txBody>
                    <a:bodyPr/>
                    <a:lstStyle/>
                    <a:p>
                      <a:pPr algn="r"/>
                      <a:r>
                        <a:rPr kumimoji="1" lang="en-US" altLang="ja-JP" sz="1000" dirty="0">
                          <a:latin typeface="メイリオ" panose="020B0604030504040204" pitchFamily="50" charset="-128"/>
                          <a:ea typeface="メイリオ" panose="020B0604030504040204" pitchFamily="50" charset="-128"/>
                        </a:rPr>
                        <a:t>39,610</a:t>
                      </a:r>
                      <a:endParaRPr kumimoji="1" lang="ja-JP" altLang="en-US" sz="1000" dirty="0">
                        <a:latin typeface="メイリオ" panose="020B0604030504040204" pitchFamily="50" charset="-128"/>
                        <a:ea typeface="メイリオ" panose="020B0604030504040204" pitchFamily="50" charset="-128"/>
                      </a:endParaRPr>
                    </a:p>
                  </a:txBody>
                  <a:tcPr marL="72000" marR="72000" marT="0" marB="0"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solidFill>
                      <a:schemeClr val="bg1"/>
                    </a:solidFill>
                  </a:tcPr>
                </a:tc>
                <a:extLst>
                  <a:ext uri="{0D108BD9-81ED-4DB2-BD59-A6C34878D82A}">
                    <a16:rowId xmlns:a16="http://schemas.microsoft.com/office/drawing/2014/main" val="4216116960"/>
                  </a:ext>
                </a:extLst>
              </a:tr>
              <a:tr h="171347">
                <a:tc>
                  <a:txBody>
                    <a:bodyPr/>
                    <a:lstStyle/>
                    <a:p>
                      <a:pPr algn="ctr"/>
                      <a:r>
                        <a:rPr kumimoji="1" lang="ja-JP" altLang="en-US" sz="1000" dirty="0">
                          <a:latin typeface="メイリオ" panose="020B0604030504040204" pitchFamily="50" charset="-128"/>
                          <a:ea typeface="メイリオ" panose="020B0604030504040204" pitchFamily="50" charset="-128"/>
                        </a:rPr>
                        <a:t>転出者</a:t>
                      </a:r>
                    </a:p>
                  </a:txBody>
                  <a:tcPr marL="72000" marR="72000" marT="0" marB="0"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000" dirty="0">
                          <a:latin typeface="メイリオ" panose="020B0604030504040204" pitchFamily="50" charset="-128"/>
                          <a:ea typeface="メイリオ" panose="020B0604030504040204" pitchFamily="50" charset="-128"/>
                        </a:rPr>
                        <a:t>45,037</a:t>
                      </a:r>
                      <a:endParaRPr kumimoji="1" lang="ja-JP" altLang="en-US" sz="1000" dirty="0">
                        <a:latin typeface="メイリオ" panose="020B0604030504040204" pitchFamily="50" charset="-128"/>
                        <a:ea typeface="メイリオ" panose="020B0604030504040204" pitchFamily="50" charset="-128"/>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000" dirty="0">
                          <a:latin typeface="メイリオ" panose="020B0604030504040204" pitchFamily="50" charset="-128"/>
                          <a:ea typeface="メイリオ" panose="020B0604030504040204" pitchFamily="50" charset="-128"/>
                        </a:rPr>
                        <a:t>5,871</a:t>
                      </a:r>
                      <a:endParaRPr kumimoji="1" lang="ja-JP" altLang="en-US" sz="1000" dirty="0">
                        <a:latin typeface="メイリオ" panose="020B0604030504040204" pitchFamily="50" charset="-128"/>
                        <a:ea typeface="メイリオ" panose="020B0604030504040204" pitchFamily="50" charset="-128"/>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000" dirty="0">
                          <a:latin typeface="メイリオ" panose="020B0604030504040204" pitchFamily="50" charset="-128"/>
                          <a:ea typeface="メイリオ" panose="020B0604030504040204" pitchFamily="50" charset="-128"/>
                        </a:rPr>
                        <a:t>50,908</a:t>
                      </a:r>
                      <a:endParaRPr kumimoji="1" lang="ja-JP" altLang="en-US" sz="1000" dirty="0">
                        <a:latin typeface="メイリオ" panose="020B0604030504040204" pitchFamily="50" charset="-128"/>
                        <a:ea typeface="メイリオ" panose="020B0604030504040204" pitchFamily="50" charset="-128"/>
                      </a:endParaRPr>
                    </a:p>
                  </a:txBody>
                  <a:tcPr marL="72000" marR="72000" marT="0" marB="0"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76278920"/>
                  </a:ext>
                </a:extLst>
              </a:tr>
              <a:tr h="171347">
                <a:tc>
                  <a:txBody>
                    <a:bodyPr/>
                    <a:lstStyle/>
                    <a:p>
                      <a:pPr algn="ctr"/>
                      <a:r>
                        <a:rPr kumimoji="1" lang="ja-JP" altLang="en-US" sz="1000" dirty="0">
                          <a:latin typeface="メイリオ" panose="020B0604030504040204" pitchFamily="50" charset="-128"/>
                          <a:ea typeface="メイリオ" panose="020B0604030504040204" pitchFamily="50" charset="-128"/>
                        </a:rPr>
                        <a:t>転入超過数</a:t>
                      </a:r>
                    </a:p>
                  </a:txBody>
                  <a:tcPr marL="72000" marR="72000" marT="0" marB="0"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ja-JP" altLang="en-US" sz="1000" dirty="0">
                          <a:latin typeface="メイリオ" panose="020B0604030504040204" pitchFamily="50" charset="-128"/>
                          <a:ea typeface="メイリオ" panose="020B0604030504040204" pitchFamily="50" charset="-128"/>
                        </a:rPr>
                        <a:t>▲</a:t>
                      </a:r>
                      <a:r>
                        <a:rPr kumimoji="1" lang="en-US" altLang="ja-JP" sz="1000" dirty="0">
                          <a:latin typeface="メイリオ" panose="020B0604030504040204" pitchFamily="50" charset="-128"/>
                          <a:ea typeface="メイリオ" panose="020B0604030504040204" pitchFamily="50" charset="-128"/>
                        </a:rPr>
                        <a:t>9,830</a:t>
                      </a:r>
                      <a:endParaRPr kumimoji="1" lang="ja-JP" altLang="en-US" sz="1000" dirty="0">
                        <a:latin typeface="メイリオ" panose="020B0604030504040204" pitchFamily="50" charset="-128"/>
                        <a:ea typeface="メイリオ" panose="020B0604030504040204" pitchFamily="50" charset="-128"/>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ja-JP" altLang="en-US" sz="1000" dirty="0">
                          <a:latin typeface="メイリオ" panose="020B0604030504040204" pitchFamily="50" charset="-128"/>
                          <a:ea typeface="メイリオ" panose="020B0604030504040204" pitchFamily="50" charset="-128"/>
                        </a:rPr>
                        <a:t>▲</a:t>
                      </a:r>
                      <a:r>
                        <a:rPr kumimoji="1" lang="en-US" altLang="ja-JP" sz="1000" dirty="0">
                          <a:latin typeface="メイリオ" panose="020B0604030504040204" pitchFamily="50" charset="-128"/>
                          <a:ea typeface="メイリオ" panose="020B0604030504040204" pitchFamily="50" charset="-128"/>
                        </a:rPr>
                        <a:t>1,468</a:t>
                      </a:r>
                      <a:endParaRPr kumimoji="1" lang="ja-JP" altLang="en-US" sz="1000" dirty="0">
                        <a:latin typeface="メイリオ" panose="020B0604030504040204" pitchFamily="50" charset="-128"/>
                        <a:ea typeface="メイリオ" panose="020B0604030504040204" pitchFamily="50" charset="-128"/>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ja-JP" altLang="en-US" sz="1000" dirty="0">
                          <a:latin typeface="メイリオ" panose="020B0604030504040204" pitchFamily="50" charset="-128"/>
                          <a:ea typeface="メイリオ" panose="020B0604030504040204" pitchFamily="50" charset="-128"/>
                        </a:rPr>
                        <a:t>▲</a:t>
                      </a:r>
                      <a:r>
                        <a:rPr kumimoji="1" lang="en-US" altLang="ja-JP" sz="1000" dirty="0">
                          <a:latin typeface="メイリオ" panose="020B0604030504040204" pitchFamily="50" charset="-128"/>
                          <a:ea typeface="メイリオ" panose="020B0604030504040204" pitchFamily="50" charset="-128"/>
                        </a:rPr>
                        <a:t>11,298</a:t>
                      </a:r>
                      <a:endParaRPr kumimoji="1" lang="ja-JP" altLang="en-US" sz="1000" dirty="0">
                        <a:latin typeface="メイリオ" panose="020B0604030504040204" pitchFamily="50" charset="-128"/>
                        <a:ea typeface="メイリオ" panose="020B0604030504040204" pitchFamily="50" charset="-128"/>
                      </a:endParaRPr>
                    </a:p>
                  </a:txBody>
                  <a:tcPr marL="72000" marR="72000" marT="0" marB="0"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23861338"/>
                  </a:ext>
                </a:extLst>
              </a:tr>
            </a:tbl>
          </a:graphicData>
        </a:graphic>
      </p:graphicFrame>
      <p:graphicFrame>
        <p:nvGraphicFramePr>
          <p:cNvPr id="48" name="表 2">
            <a:extLst>
              <a:ext uri="{FF2B5EF4-FFF2-40B4-BE49-F238E27FC236}">
                <a16:creationId xmlns:a16="http://schemas.microsoft.com/office/drawing/2014/main" id="{E8443DF3-D3E0-4878-B463-767B86AC6451}"/>
              </a:ext>
            </a:extLst>
          </p:cNvPr>
          <p:cNvGraphicFramePr>
            <a:graphicFrameLocks noGrp="1"/>
          </p:cNvGraphicFramePr>
          <p:nvPr/>
        </p:nvGraphicFramePr>
        <p:xfrm>
          <a:off x="5988796" y="2399026"/>
          <a:ext cx="2412000" cy="684000"/>
        </p:xfrm>
        <a:graphic>
          <a:graphicData uri="http://schemas.openxmlformats.org/drawingml/2006/table">
            <a:tbl>
              <a:tblPr firstRow="1" bandRow="1">
                <a:tableStyleId>{5940675A-B579-460E-94D1-54222C63F5DA}</a:tableStyleId>
              </a:tblPr>
              <a:tblGrid>
                <a:gridCol w="792000">
                  <a:extLst>
                    <a:ext uri="{9D8B030D-6E8A-4147-A177-3AD203B41FA5}">
                      <a16:colId xmlns:a16="http://schemas.microsoft.com/office/drawing/2014/main" val="3366543928"/>
                    </a:ext>
                  </a:extLst>
                </a:gridCol>
                <a:gridCol w="540000">
                  <a:extLst>
                    <a:ext uri="{9D8B030D-6E8A-4147-A177-3AD203B41FA5}">
                      <a16:colId xmlns:a16="http://schemas.microsoft.com/office/drawing/2014/main" val="3156871799"/>
                    </a:ext>
                  </a:extLst>
                </a:gridCol>
                <a:gridCol w="540000">
                  <a:extLst>
                    <a:ext uri="{9D8B030D-6E8A-4147-A177-3AD203B41FA5}">
                      <a16:colId xmlns:a16="http://schemas.microsoft.com/office/drawing/2014/main" val="1885101916"/>
                    </a:ext>
                  </a:extLst>
                </a:gridCol>
                <a:gridCol w="540000">
                  <a:extLst>
                    <a:ext uri="{9D8B030D-6E8A-4147-A177-3AD203B41FA5}">
                      <a16:colId xmlns:a16="http://schemas.microsoft.com/office/drawing/2014/main" val="1574984626"/>
                    </a:ext>
                  </a:extLst>
                </a:gridCol>
              </a:tblGrid>
              <a:tr h="171000">
                <a:tc>
                  <a:txBody>
                    <a:bodyPr/>
                    <a:lstStyle/>
                    <a:p>
                      <a:r>
                        <a:rPr kumimoji="1" lang="ja-JP" altLang="en-US" sz="1000" b="1" dirty="0">
                          <a:latin typeface="メイリオ" panose="020B0604030504040204" pitchFamily="50" charset="-128"/>
                          <a:ea typeface="メイリオ" panose="020B0604030504040204" pitchFamily="50" charset="-128"/>
                        </a:rPr>
                        <a:t>東北地方</a:t>
                      </a:r>
                    </a:p>
                  </a:txBody>
                  <a:tcPr marL="72000" marR="72000" marT="0" marB="0"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sz="1000" dirty="0">
                          <a:latin typeface="メイリオ" panose="020B0604030504040204" pitchFamily="50" charset="-128"/>
                          <a:ea typeface="メイリオ" panose="020B0604030504040204" pitchFamily="50" charset="-128"/>
                        </a:rPr>
                        <a:t>日本人</a:t>
                      </a: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000" dirty="0">
                          <a:latin typeface="メイリオ" panose="020B0604030504040204" pitchFamily="50" charset="-128"/>
                          <a:ea typeface="メイリオ" panose="020B0604030504040204" pitchFamily="50" charset="-128"/>
                        </a:rPr>
                        <a:t>外国人</a:t>
                      </a: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000" dirty="0">
                          <a:latin typeface="メイリオ" panose="020B0604030504040204" pitchFamily="50" charset="-128"/>
                          <a:ea typeface="メイリオ" panose="020B0604030504040204" pitchFamily="50" charset="-128"/>
                        </a:rPr>
                        <a:t>計</a:t>
                      </a:r>
                    </a:p>
                  </a:txBody>
                  <a:tcPr marL="72000" marR="72000" marT="0" marB="0"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693102"/>
                  </a:ext>
                </a:extLst>
              </a:tr>
              <a:tr h="171000">
                <a:tc>
                  <a:txBody>
                    <a:bodyPr/>
                    <a:lstStyle/>
                    <a:p>
                      <a:pPr algn="ctr"/>
                      <a:r>
                        <a:rPr kumimoji="1" lang="ja-JP" altLang="en-US" sz="1000" dirty="0">
                          <a:latin typeface="メイリオ" panose="020B0604030504040204" pitchFamily="50" charset="-128"/>
                          <a:ea typeface="メイリオ" panose="020B0604030504040204" pitchFamily="50" charset="-128"/>
                        </a:rPr>
                        <a:t>転入者</a:t>
                      </a:r>
                    </a:p>
                  </a:txBody>
                  <a:tcPr marL="72000" marR="72000" marT="0" marB="0"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solidFill>
                      <a:schemeClr val="bg1"/>
                    </a:solidFill>
                  </a:tcPr>
                </a:tc>
                <a:tc>
                  <a:txBody>
                    <a:bodyPr/>
                    <a:lstStyle/>
                    <a:p>
                      <a:pPr algn="r"/>
                      <a:r>
                        <a:rPr kumimoji="1" lang="en-US" altLang="ja-JP" sz="1000" dirty="0">
                          <a:latin typeface="メイリオ" panose="020B0604030504040204" pitchFamily="50" charset="-128"/>
                          <a:ea typeface="メイリオ" panose="020B0604030504040204" pitchFamily="50" charset="-128"/>
                        </a:rPr>
                        <a:t>2,816</a:t>
                      </a:r>
                      <a:endParaRPr kumimoji="1" lang="ja-JP" altLang="en-US" sz="1000" dirty="0">
                        <a:latin typeface="メイリオ" panose="020B0604030504040204" pitchFamily="50" charset="-128"/>
                        <a:ea typeface="メイリオ" panose="020B0604030504040204" pitchFamily="50" charset="-128"/>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solidFill>
                      <a:schemeClr val="bg1"/>
                    </a:solidFill>
                  </a:tcPr>
                </a:tc>
                <a:tc>
                  <a:txBody>
                    <a:bodyPr/>
                    <a:lstStyle/>
                    <a:p>
                      <a:pPr algn="r"/>
                      <a:r>
                        <a:rPr kumimoji="1" lang="en-US" altLang="ja-JP" sz="1000" dirty="0">
                          <a:latin typeface="メイリオ" panose="020B0604030504040204" pitchFamily="50" charset="-128"/>
                          <a:ea typeface="メイリオ" panose="020B0604030504040204" pitchFamily="50" charset="-128"/>
                        </a:rPr>
                        <a:t>363</a:t>
                      </a:r>
                      <a:endParaRPr kumimoji="1" lang="ja-JP" altLang="en-US" sz="1000" dirty="0">
                        <a:latin typeface="メイリオ" panose="020B0604030504040204" pitchFamily="50" charset="-128"/>
                        <a:ea typeface="メイリオ" panose="020B0604030504040204" pitchFamily="50" charset="-128"/>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solidFill>
                      <a:schemeClr val="bg1"/>
                    </a:solidFill>
                  </a:tcPr>
                </a:tc>
                <a:tc>
                  <a:txBody>
                    <a:bodyPr/>
                    <a:lstStyle/>
                    <a:p>
                      <a:pPr algn="r"/>
                      <a:r>
                        <a:rPr kumimoji="1" lang="en-US" altLang="ja-JP" sz="1000" dirty="0">
                          <a:latin typeface="メイリオ" panose="020B0604030504040204" pitchFamily="50" charset="-128"/>
                          <a:ea typeface="メイリオ" panose="020B0604030504040204" pitchFamily="50" charset="-128"/>
                        </a:rPr>
                        <a:t>3,179</a:t>
                      </a:r>
                      <a:endParaRPr kumimoji="1" lang="ja-JP" altLang="en-US" sz="1000" dirty="0">
                        <a:latin typeface="メイリオ" panose="020B0604030504040204" pitchFamily="50" charset="-128"/>
                        <a:ea typeface="メイリオ" panose="020B0604030504040204" pitchFamily="50" charset="-128"/>
                      </a:endParaRPr>
                    </a:p>
                  </a:txBody>
                  <a:tcPr marL="72000" marR="72000" marT="0" marB="0"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solidFill>
                      <a:schemeClr val="bg1"/>
                    </a:solidFill>
                  </a:tcPr>
                </a:tc>
                <a:extLst>
                  <a:ext uri="{0D108BD9-81ED-4DB2-BD59-A6C34878D82A}">
                    <a16:rowId xmlns:a16="http://schemas.microsoft.com/office/drawing/2014/main" val="4216116960"/>
                  </a:ext>
                </a:extLst>
              </a:tr>
              <a:tr h="171000">
                <a:tc>
                  <a:txBody>
                    <a:bodyPr/>
                    <a:lstStyle/>
                    <a:p>
                      <a:pPr algn="ctr"/>
                      <a:r>
                        <a:rPr kumimoji="1" lang="ja-JP" altLang="en-US" sz="1000" dirty="0">
                          <a:latin typeface="メイリオ" panose="020B0604030504040204" pitchFamily="50" charset="-128"/>
                          <a:ea typeface="メイリオ" panose="020B0604030504040204" pitchFamily="50" charset="-128"/>
                        </a:rPr>
                        <a:t>転出者</a:t>
                      </a:r>
                    </a:p>
                  </a:txBody>
                  <a:tcPr marL="72000" marR="72000" marT="0" marB="0"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000" dirty="0">
                          <a:latin typeface="メイリオ" panose="020B0604030504040204" pitchFamily="50" charset="-128"/>
                          <a:ea typeface="メイリオ" panose="020B0604030504040204" pitchFamily="50" charset="-128"/>
                        </a:rPr>
                        <a:t>2,103</a:t>
                      </a:r>
                      <a:endParaRPr kumimoji="1" lang="ja-JP" altLang="en-US" sz="1000" dirty="0">
                        <a:latin typeface="メイリオ" panose="020B0604030504040204" pitchFamily="50" charset="-128"/>
                        <a:ea typeface="メイリオ" panose="020B0604030504040204" pitchFamily="50" charset="-128"/>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000" dirty="0">
                          <a:latin typeface="メイリオ" panose="020B0604030504040204" pitchFamily="50" charset="-128"/>
                          <a:ea typeface="メイリオ" panose="020B0604030504040204" pitchFamily="50" charset="-128"/>
                        </a:rPr>
                        <a:t>330</a:t>
                      </a:r>
                      <a:endParaRPr kumimoji="1" lang="ja-JP" altLang="en-US" sz="1000" dirty="0">
                        <a:latin typeface="メイリオ" panose="020B0604030504040204" pitchFamily="50" charset="-128"/>
                        <a:ea typeface="メイリオ" panose="020B0604030504040204" pitchFamily="50" charset="-128"/>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000" dirty="0">
                          <a:latin typeface="メイリオ" panose="020B0604030504040204" pitchFamily="50" charset="-128"/>
                          <a:ea typeface="メイリオ" panose="020B0604030504040204" pitchFamily="50" charset="-128"/>
                        </a:rPr>
                        <a:t>2,433</a:t>
                      </a:r>
                      <a:endParaRPr kumimoji="1" lang="ja-JP" altLang="en-US" sz="1000" dirty="0">
                        <a:latin typeface="メイリオ" panose="020B0604030504040204" pitchFamily="50" charset="-128"/>
                        <a:ea typeface="メイリオ" panose="020B0604030504040204" pitchFamily="50" charset="-128"/>
                      </a:endParaRPr>
                    </a:p>
                  </a:txBody>
                  <a:tcPr marL="72000" marR="72000" marT="0" marB="0"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76278920"/>
                  </a:ext>
                </a:extLst>
              </a:tr>
              <a:tr h="171000">
                <a:tc>
                  <a:txBody>
                    <a:bodyPr/>
                    <a:lstStyle/>
                    <a:p>
                      <a:pPr algn="ctr"/>
                      <a:r>
                        <a:rPr kumimoji="1" lang="ja-JP" altLang="en-US" sz="1000" dirty="0">
                          <a:latin typeface="メイリオ" panose="020B0604030504040204" pitchFamily="50" charset="-128"/>
                          <a:ea typeface="メイリオ" panose="020B0604030504040204" pitchFamily="50" charset="-128"/>
                        </a:rPr>
                        <a:t>転入超過数</a:t>
                      </a:r>
                    </a:p>
                  </a:txBody>
                  <a:tcPr marL="72000" marR="72000" marT="0" marB="0"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000" dirty="0">
                          <a:latin typeface="メイリオ" panose="020B0604030504040204" pitchFamily="50" charset="-128"/>
                          <a:ea typeface="メイリオ" panose="020B0604030504040204" pitchFamily="50" charset="-128"/>
                        </a:rPr>
                        <a:t>713</a:t>
                      </a:r>
                      <a:endParaRPr kumimoji="1" lang="ja-JP" altLang="en-US" sz="1000" dirty="0">
                        <a:latin typeface="メイリオ" panose="020B0604030504040204" pitchFamily="50" charset="-128"/>
                        <a:ea typeface="メイリオ" panose="020B0604030504040204" pitchFamily="50" charset="-128"/>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000" dirty="0">
                          <a:latin typeface="メイリオ" panose="020B0604030504040204" pitchFamily="50" charset="-128"/>
                          <a:ea typeface="メイリオ" panose="020B0604030504040204" pitchFamily="50" charset="-128"/>
                        </a:rPr>
                        <a:t>33</a:t>
                      </a:r>
                      <a:endParaRPr kumimoji="1" lang="ja-JP" altLang="en-US" sz="1000" dirty="0">
                        <a:latin typeface="メイリオ" panose="020B0604030504040204" pitchFamily="50" charset="-128"/>
                        <a:ea typeface="メイリオ" panose="020B0604030504040204" pitchFamily="50" charset="-128"/>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000" dirty="0">
                          <a:latin typeface="メイリオ" panose="020B0604030504040204" pitchFamily="50" charset="-128"/>
                          <a:ea typeface="メイリオ" panose="020B0604030504040204" pitchFamily="50" charset="-128"/>
                        </a:rPr>
                        <a:t>746</a:t>
                      </a:r>
                      <a:endParaRPr kumimoji="1" lang="ja-JP" altLang="en-US" sz="1000" dirty="0">
                        <a:latin typeface="メイリオ" panose="020B0604030504040204" pitchFamily="50" charset="-128"/>
                        <a:ea typeface="メイリオ" panose="020B0604030504040204" pitchFamily="50" charset="-128"/>
                      </a:endParaRPr>
                    </a:p>
                  </a:txBody>
                  <a:tcPr marL="72000" marR="72000" marT="0" marB="0"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23861338"/>
                  </a:ext>
                </a:extLst>
              </a:tr>
            </a:tbl>
          </a:graphicData>
        </a:graphic>
      </p:graphicFrame>
      <p:graphicFrame>
        <p:nvGraphicFramePr>
          <p:cNvPr id="49" name="表 2">
            <a:extLst>
              <a:ext uri="{FF2B5EF4-FFF2-40B4-BE49-F238E27FC236}">
                <a16:creationId xmlns:a16="http://schemas.microsoft.com/office/drawing/2014/main" id="{E8443DF3-D3E0-4878-B463-767B86AC6451}"/>
              </a:ext>
            </a:extLst>
          </p:cNvPr>
          <p:cNvGraphicFramePr>
            <a:graphicFrameLocks noGrp="1"/>
          </p:cNvGraphicFramePr>
          <p:nvPr/>
        </p:nvGraphicFramePr>
        <p:xfrm>
          <a:off x="3757992" y="1425629"/>
          <a:ext cx="2412000" cy="684000"/>
        </p:xfrm>
        <a:graphic>
          <a:graphicData uri="http://schemas.openxmlformats.org/drawingml/2006/table">
            <a:tbl>
              <a:tblPr firstRow="1" bandRow="1">
                <a:tableStyleId>{5940675A-B579-460E-94D1-54222C63F5DA}</a:tableStyleId>
              </a:tblPr>
              <a:tblGrid>
                <a:gridCol w="792000">
                  <a:extLst>
                    <a:ext uri="{9D8B030D-6E8A-4147-A177-3AD203B41FA5}">
                      <a16:colId xmlns:a16="http://schemas.microsoft.com/office/drawing/2014/main" val="3366543928"/>
                    </a:ext>
                  </a:extLst>
                </a:gridCol>
                <a:gridCol w="540000">
                  <a:extLst>
                    <a:ext uri="{9D8B030D-6E8A-4147-A177-3AD203B41FA5}">
                      <a16:colId xmlns:a16="http://schemas.microsoft.com/office/drawing/2014/main" val="3156871799"/>
                    </a:ext>
                  </a:extLst>
                </a:gridCol>
                <a:gridCol w="540000">
                  <a:extLst>
                    <a:ext uri="{9D8B030D-6E8A-4147-A177-3AD203B41FA5}">
                      <a16:colId xmlns:a16="http://schemas.microsoft.com/office/drawing/2014/main" val="1885101916"/>
                    </a:ext>
                  </a:extLst>
                </a:gridCol>
                <a:gridCol w="540000">
                  <a:extLst>
                    <a:ext uri="{9D8B030D-6E8A-4147-A177-3AD203B41FA5}">
                      <a16:colId xmlns:a16="http://schemas.microsoft.com/office/drawing/2014/main" val="1574984626"/>
                    </a:ext>
                  </a:extLst>
                </a:gridCol>
              </a:tblGrid>
              <a:tr h="171000">
                <a:tc>
                  <a:txBody>
                    <a:bodyPr/>
                    <a:lstStyle/>
                    <a:p>
                      <a:r>
                        <a:rPr kumimoji="1" lang="ja-JP" altLang="en-US" sz="1000" b="1" dirty="0">
                          <a:latin typeface="メイリオ" panose="020B0604030504040204" pitchFamily="50" charset="-128"/>
                          <a:ea typeface="メイリオ" panose="020B0604030504040204" pitchFamily="50" charset="-128"/>
                        </a:rPr>
                        <a:t>北海道</a:t>
                      </a:r>
                    </a:p>
                  </a:txBody>
                  <a:tcPr marL="72000" marR="72000" marT="0" marB="0"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sz="1000" dirty="0">
                          <a:latin typeface="メイリオ" panose="020B0604030504040204" pitchFamily="50" charset="-128"/>
                          <a:ea typeface="メイリオ" panose="020B0604030504040204" pitchFamily="50" charset="-128"/>
                        </a:rPr>
                        <a:t>日本人</a:t>
                      </a: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000" dirty="0">
                          <a:latin typeface="メイリオ" panose="020B0604030504040204" pitchFamily="50" charset="-128"/>
                          <a:ea typeface="メイリオ" panose="020B0604030504040204" pitchFamily="50" charset="-128"/>
                        </a:rPr>
                        <a:t>外国人</a:t>
                      </a: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000" dirty="0">
                          <a:latin typeface="メイリオ" panose="020B0604030504040204" pitchFamily="50" charset="-128"/>
                          <a:ea typeface="メイリオ" panose="020B0604030504040204" pitchFamily="50" charset="-128"/>
                        </a:rPr>
                        <a:t>計</a:t>
                      </a:r>
                    </a:p>
                  </a:txBody>
                  <a:tcPr marL="72000" marR="72000" marT="0" marB="0"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693102"/>
                  </a:ext>
                </a:extLst>
              </a:tr>
              <a:tr h="171000">
                <a:tc>
                  <a:txBody>
                    <a:bodyPr/>
                    <a:lstStyle/>
                    <a:p>
                      <a:pPr algn="ctr"/>
                      <a:r>
                        <a:rPr kumimoji="1" lang="ja-JP" altLang="en-US" sz="1000" dirty="0">
                          <a:latin typeface="メイリオ" panose="020B0604030504040204" pitchFamily="50" charset="-128"/>
                          <a:ea typeface="メイリオ" panose="020B0604030504040204" pitchFamily="50" charset="-128"/>
                        </a:rPr>
                        <a:t>転入者</a:t>
                      </a:r>
                    </a:p>
                  </a:txBody>
                  <a:tcPr marL="72000" marR="72000" marT="0" marB="0"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solidFill>
                      <a:schemeClr val="bg1"/>
                    </a:solidFill>
                  </a:tcPr>
                </a:tc>
                <a:tc>
                  <a:txBody>
                    <a:bodyPr/>
                    <a:lstStyle/>
                    <a:p>
                      <a:pPr algn="r"/>
                      <a:r>
                        <a:rPr kumimoji="1" lang="en-US" altLang="ja-JP" sz="1000" dirty="0">
                          <a:latin typeface="メイリオ" panose="020B0604030504040204" pitchFamily="50" charset="-128"/>
                          <a:ea typeface="メイリオ" panose="020B0604030504040204" pitchFamily="50" charset="-128"/>
                        </a:rPr>
                        <a:t>2,547</a:t>
                      </a:r>
                      <a:endParaRPr kumimoji="1" lang="ja-JP" altLang="en-US" sz="1000" dirty="0">
                        <a:latin typeface="メイリオ" panose="020B0604030504040204" pitchFamily="50" charset="-128"/>
                        <a:ea typeface="メイリオ" panose="020B0604030504040204" pitchFamily="50" charset="-128"/>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solidFill>
                      <a:schemeClr val="bg1"/>
                    </a:solidFill>
                  </a:tcPr>
                </a:tc>
                <a:tc>
                  <a:txBody>
                    <a:bodyPr/>
                    <a:lstStyle/>
                    <a:p>
                      <a:pPr algn="r"/>
                      <a:r>
                        <a:rPr kumimoji="1" lang="en-US" altLang="ja-JP" sz="1000" dirty="0">
                          <a:latin typeface="メイリオ" panose="020B0604030504040204" pitchFamily="50" charset="-128"/>
                          <a:ea typeface="メイリオ" panose="020B0604030504040204" pitchFamily="50" charset="-128"/>
                        </a:rPr>
                        <a:t>279</a:t>
                      </a:r>
                      <a:endParaRPr kumimoji="1" lang="ja-JP" altLang="en-US" sz="1000" dirty="0">
                        <a:latin typeface="メイリオ" panose="020B0604030504040204" pitchFamily="50" charset="-128"/>
                        <a:ea typeface="メイリオ" panose="020B0604030504040204" pitchFamily="50" charset="-128"/>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solidFill>
                      <a:schemeClr val="bg1"/>
                    </a:solidFill>
                  </a:tcPr>
                </a:tc>
                <a:tc>
                  <a:txBody>
                    <a:bodyPr/>
                    <a:lstStyle/>
                    <a:p>
                      <a:pPr algn="r"/>
                      <a:r>
                        <a:rPr kumimoji="1" lang="en-US" altLang="ja-JP" sz="1000" dirty="0">
                          <a:latin typeface="メイリオ" panose="020B0604030504040204" pitchFamily="50" charset="-128"/>
                          <a:ea typeface="メイリオ" panose="020B0604030504040204" pitchFamily="50" charset="-128"/>
                        </a:rPr>
                        <a:t>2,826</a:t>
                      </a:r>
                      <a:endParaRPr kumimoji="1" lang="ja-JP" altLang="en-US" sz="1000" dirty="0">
                        <a:latin typeface="メイリオ" panose="020B0604030504040204" pitchFamily="50" charset="-128"/>
                        <a:ea typeface="メイリオ" panose="020B0604030504040204" pitchFamily="50" charset="-128"/>
                      </a:endParaRPr>
                    </a:p>
                  </a:txBody>
                  <a:tcPr marL="72000" marR="72000" marT="0" marB="0"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solidFill>
                      <a:schemeClr val="bg1"/>
                    </a:solidFill>
                  </a:tcPr>
                </a:tc>
                <a:extLst>
                  <a:ext uri="{0D108BD9-81ED-4DB2-BD59-A6C34878D82A}">
                    <a16:rowId xmlns:a16="http://schemas.microsoft.com/office/drawing/2014/main" val="4216116960"/>
                  </a:ext>
                </a:extLst>
              </a:tr>
              <a:tr h="171000">
                <a:tc>
                  <a:txBody>
                    <a:bodyPr/>
                    <a:lstStyle/>
                    <a:p>
                      <a:pPr algn="ctr"/>
                      <a:r>
                        <a:rPr kumimoji="1" lang="ja-JP" altLang="en-US" sz="1000" dirty="0">
                          <a:latin typeface="メイリオ" panose="020B0604030504040204" pitchFamily="50" charset="-128"/>
                          <a:ea typeface="メイリオ" panose="020B0604030504040204" pitchFamily="50" charset="-128"/>
                        </a:rPr>
                        <a:t>転出者</a:t>
                      </a:r>
                    </a:p>
                  </a:txBody>
                  <a:tcPr marL="72000" marR="72000" marT="0" marB="0"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000" dirty="0">
                          <a:latin typeface="メイリオ" panose="020B0604030504040204" pitchFamily="50" charset="-128"/>
                          <a:ea typeface="メイリオ" panose="020B0604030504040204" pitchFamily="50" charset="-128"/>
                        </a:rPr>
                        <a:t>2,340</a:t>
                      </a:r>
                      <a:endParaRPr kumimoji="1" lang="ja-JP" altLang="en-US" sz="1000" dirty="0">
                        <a:latin typeface="メイリオ" panose="020B0604030504040204" pitchFamily="50" charset="-128"/>
                        <a:ea typeface="メイリオ" panose="020B0604030504040204" pitchFamily="50" charset="-128"/>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000" dirty="0">
                          <a:latin typeface="メイリオ" panose="020B0604030504040204" pitchFamily="50" charset="-128"/>
                          <a:ea typeface="メイリオ" panose="020B0604030504040204" pitchFamily="50" charset="-128"/>
                        </a:rPr>
                        <a:t>438</a:t>
                      </a:r>
                      <a:endParaRPr kumimoji="1" lang="ja-JP" altLang="en-US" sz="1000" dirty="0">
                        <a:latin typeface="メイリオ" panose="020B0604030504040204" pitchFamily="50" charset="-128"/>
                        <a:ea typeface="メイリオ" panose="020B0604030504040204" pitchFamily="50" charset="-128"/>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000" dirty="0">
                          <a:latin typeface="メイリオ" panose="020B0604030504040204" pitchFamily="50" charset="-128"/>
                          <a:ea typeface="メイリオ" panose="020B0604030504040204" pitchFamily="50" charset="-128"/>
                        </a:rPr>
                        <a:t>2,778</a:t>
                      </a:r>
                      <a:endParaRPr kumimoji="1" lang="ja-JP" altLang="en-US" sz="1000" dirty="0">
                        <a:latin typeface="メイリオ" panose="020B0604030504040204" pitchFamily="50" charset="-128"/>
                        <a:ea typeface="メイリオ" panose="020B0604030504040204" pitchFamily="50" charset="-128"/>
                      </a:endParaRPr>
                    </a:p>
                  </a:txBody>
                  <a:tcPr marL="72000" marR="72000" marT="0" marB="0"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76278920"/>
                  </a:ext>
                </a:extLst>
              </a:tr>
              <a:tr h="171000">
                <a:tc>
                  <a:txBody>
                    <a:bodyPr/>
                    <a:lstStyle/>
                    <a:p>
                      <a:pPr algn="ctr"/>
                      <a:r>
                        <a:rPr kumimoji="1" lang="ja-JP" altLang="en-US" sz="1000" dirty="0">
                          <a:latin typeface="メイリオ" panose="020B0604030504040204" pitchFamily="50" charset="-128"/>
                          <a:ea typeface="メイリオ" panose="020B0604030504040204" pitchFamily="50" charset="-128"/>
                        </a:rPr>
                        <a:t>転入超過数</a:t>
                      </a:r>
                    </a:p>
                  </a:txBody>
                  <a:tcPr marL="72000" marR="72000" marT="0" marB="0"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000" dirty="0">
                          <a:latin typeface="メイリオ" panose="020B0604030504040204" pitchFamily="50" charset="-128"/>
                          <a:ea typeface="メイリオ" panose="020B0604030504040204" pitchFamily="50" charset="-128"/>
                        </a:rPr>
                        <a:t>207</a:t>
                      </a:r>
                      <a:endParaRPr kumimoji="1" lang="ja-JP" altLang="en-US" sz="1000" dirty="0">
                        <a:latin typeface="メイリオ" panose="020B0604030504040204" pitchFamily="50" charset="-128"/>
                        <a:ea typeface="メイリオ" panose="020B0604030504040204" pitchFamily="50" charset="-128"/>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ja-JP" altLang="en-US" sz="1000" dirty="0">
                          <a:latin typeface="メイリオ" panose="020B0604030504040204" pitchFamily="50" charset="-128"/>
                          <a:ea typeface="メイリオ" panose="020B0604030504040204" pitchFamily="50" charset="-128"/>
                        </a:rPr>
                        <a:t>▲</a:t>
                      </a:r>
                      <a:r>
                        <a:rPr kumimoji="1" lang="en-US" altLang="ja-JP" sz="1000" dirty="0">
                          <a:latin typeface="メイリオ" panose="020B0604030504040204" pitchFamily="50" charset="-128"/>
                          <a:ea typeface="メイリオ" panose="020B0604030504040204" pitchFamily="50" charset="-128"/>
                        </a:rPr>
                        <a:t>159</a:t>
                      </a:r>
                      <a:endParaRPr kumimoji="1" lang="ja-JP" altLang="en-US" sz="1000" dirty="0">
                        <a:latin typeface="メイリオ" panose="020B0604030504040204" pitchFamily="50" charset="-128"/>
                        <a:ea typeface="メイリオ" panose="020B0604030504040204" pitchFamily="50" charset="-128"/>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000" dirty="0">
                          <a:latin typeface="メイリオ" panose="020B0604030504040204" pitchFamily="50" charset="-128"/>
                          <a:ea typeface="メイリオ" panose="020B0604030504040204" pitchFamily="50" charset="-128"/>
                        </a:rPr>
                        <a:t>48</a:t>
                      </a:r>
                      <a:endParaRPr kumimoji="1" lang="ja-JP" altLang="en-US" sz="1000" dirty="0">
                        <a:latin typeface="メイリオ" panose="020B0604030504040204" pitchFamily="50" charset="-128"/>
                        <a:ea typeface="メイリオ" panose="020B0604030504040204" pitchFamily="50" charset="-128"/>
                      </a:endParaRPr>
                    </a:p>
                  </a:txBody>
                  <a:tcPr marL="72000" marR="72000" marT="0" marB="0"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23861338"/>
                  </a:ext>
                </a:extLst>
              </a:tr>
            </a:tbl>
          </a:graphicData>
        </a:graphic>
      </p:graphicFrame>
      <p:graphicFrame>
        <p:nvGraphicFramePr>
          <p:cNvPr id="52" name="表 2">
            <a:extLst>
              <a:ext uri="{FF2B5EF4-FFF2-40B4-BE49-F238E27FC236}">
                <a16:creationId xmlns:a16="http://schemas.microsoft.com/office/drawing/2014/main" id="{E8443DF3-D3E0-4878-B463-767B86AC6451}"/>
              </a:ext>
            </a:extLst>
          </p:cNvPr>
          <p:cNvGraphicFramePr>
            <a:graphicFrameLocks noGrp="1"/>
          </p:cNvGraphicFramePr>
          <p:nvPr/>
        </p:nvGraphicFramePr>
        <p:xfrm>
          <a:off x="5864517" y="4203892"/>
          <a:ext cx="2628000" cy="684000"/>
        </p:xfrm>
        <a:graphic>
          <a:graphicData uri="http://schemas.openxmlformats.org/drawingml/2006/table">
            <a:tbl>
              <a:tblPr firstRow="1" bandRow="1">
                <a:tableStyleId>{5940675A-B579-460E-94D1-54222C63F5DA}</a:tableStyleId>
              </a:tblPr>
              <a:tblGrid>
                <a:gridCol w="792000">
                  <a:extLst>
                    <a:ext uri="{9D8B030D-6E8A-4147-A177-3AD203B41FA5}">
                      <a16:colId xmlns:a16="http://schemas.microsoft.com/office/drawing/2014/main" val="3366543928"/>
                    </a:ext>
                  </a:extLst>
                </a:gridCol>
                <a:gridCol w="612000">
                  <a:extLst>
                    <a:ext uri="{9D8B030D-6E8A-4147-A177-3AD203B41FA5}">
                      <a16:colId xmlns:a16="http://schemas.microsoft.com/office/drawing/2014/main" val="3156871799"/>
                    </a:ext>
                  </a:extLst>
                </a:gridCol>
                <a:gridCol w="612000">
                  <a:extLst>
                    <a:ext uri="{9D8B030D-6E8A-4147-A177-3AD203B41FA5}">
                      <a16:colId xmlns:a16="http://schemas.microsoft.com/office/drawing/2014/main" val="1885101916"/>
                    </a:ext>
                  </a:extLst>
                </a:gridCol>
                <a:gridCol w="612000">
                  <a:extLst>
                    <a:ext uri="{9D8B030D-6E8A-4147-A177-3AD203B41FA5}">
                      <a16:colId xmlns:a16="http://schemas.microsoft.com/office/drawing/2014/main" val="1574984626"/>
                    </a:ext>
                  </a:extLst>
                </a:gridCol>
              </a:tblGrid>
              <a:tr h="171000">
                <a:tc>
                  <a:txBody>
                    <a:bodyPr/>
                    <a:lstStyle/>
                    <a:p>
                      <a:r>
                        <a:rPr kumimoji="1" lang="ja-JP" altLang="en-US" sz="1000" b="1" dirty="0">
                          <a:latin typeface="メイリオ" panose="020B0604030504040204" pitchFamily="50" charset="-128"/>
                          <a:ea typeface="メイリオ" panose="020B0604030504040204" pitchFamily="50" charset="-128"/>
                        </a:rPr>
                        <a:t>中部地方</a:t>
                      </a:r>
                    </a:p>
                  </a:txBody>
                  <a:tcPr marL="72000" marR="72000" marT="0" marB="0"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sz="1000" dirty="0">
                          <a:latin typeface="メイリオ" panose="020B0604030504040204" pitchFamily="50" charset="-128"/>
                          <a:ea typeface="メイリオ" panose="020B0604030504040204" pitchFamily="50" charset="-128"/>
                        </a:rPr>
                        <a:t>日本人</a:t>
                      </a: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000" dirty="0">
                          <a:latin typeface="メイリオ" panose="020B0604030504040204" pitchFamily="50" charset="-128"/>
                          <a:ea typeface="メイリオ" panose="020B0604030504040204" pitchFamily="50" charset="-128"/>
                        </a:rPr>
                        <a:t>外国人</a:t>
                      </a: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000" dirty="0">
                          <a:latin typeface="メイリオ" panose="020B0604030504040204" pitchFamily="50" charset="-128"/>
                          <a:ea typeface="メイリオ" panose="020B0604030504040204" pitchFamily="50" charset="-128"/>
                        </a:rPr>
                        <a:t>計</a:t>
                      </a:r>
                    </a:p>
                  </a:txBody>
                  <a:tcPr marL="72000" marR="72000" marT="0" marB="0"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693102"/>
                  </a:ext>
                </a:extLst>
              </a:tr>
              <a:tr h="171000">
                <a:tc>
                  <a:txBody>
                    <a:bodyPr/>
                    <a:lstStyle/>
                    <a:p>
                      <a:pPr algn="ctr"/>
                      <a:r>
                        <a:rPr kumimoji="1" lang="ja-JP" altLang="en-US" sz="1000" dirty="0">
                          <a:latin typeface="メイリオ" panose="020B0604030504040204" pitchFamily="50" charset="-128"/>
                          <a:ea typeface="メイリオ" panose="020B0604030504040204" pitchFamily="50" charset="-128"/>
                        </a:rPr>
                        <a:t>転入者</a:t>
                      </a:r>
                    </a:p>
                  </a:txBody>
                  <a:tcPr marL="72000" marR="72000" marT="0" marB="0"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solidFill>
                      <a:schemeClr val="bg1"/>
                    </a:solidFill>
                  </a:tcPr>
                </a:tc>
                <a:tc>
                  <a:txBody>
                    <a:bodyPr/>
                    <a:lstStyle/>
                    <a:p>
                      <a:pPr algn="r"/>
                      <a:r>
                        <a:rPr kumimoji="1" lang="en-US" altLang="ja-JP" sz="1000" dirty="0">
                          <a:latin typeface="メイリオ" panose="020B0604030504040204" pitchFamily="50" charset="-128"/>
                          <a:ea typeface="メイリオ" panose="020B0604030504040204" pitchFamily="50" charset="-128"/>
                        </a:rPr>
                        <a:t>21,047</a:t>
                      </a:r>
                      <a:endParaRPr kumimoji="1" lang="ja-JP" altLang="en-US" sz="1000" dirty="0">
                        <a:latin typeface="メイリオ" panose="020B0604030504040204" pitchFamily="50" charset="-128"/>
                        <a:ea typeface="メイリオ" panose="020B0604030504040204" pitchFamily="50" charset="-128"/>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solidFill>
                      <a:schemeClr val="bg1"/>
                    </a:solidFill>
                  </a:tcPr>
                </a:tc>
                <a:tc>
                  <a:txBody>
                    <a:bodyPr/>
                    <a:lstStyle/>
                    <a:p>
                      <a:pPr algn="r"/>
                      <a:r>
                        <a:rPr kumimoji="1" lang="en-US" altLang="ja-JP" sz="1000" dirty="0">
                          <a:latin typeface="メイリオ" panose="020B0604030504040204" pitchFamily="50" charset="-128"/>
                          <a:ea typeface="メイリオ" panose="020B0604030504040204" pitchFamily="50" charset="-128"/>
                        </a:rPr>
                        <a:t>3,626</a:t>
                      </a:r>
                      <a:endParaRPr kumimoji="1" lang="ja-JP" altLang="en-US" sz="1000" dirty="0">
                        <a:latin typeface="メイリオ" panose="020B0604030504040204" pitchFamily="50" charset="-128"/>
                        <a:ea typeface="メイリオ" panose="020B0604030504040204" pitchFamily="50" charset="-128"/>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solidFill>
                      <a:schemeClr val="bg1"/>
                    </a:solidFill>
                  </a:tcPr>
                </a:tc>
                <a:tc>
                  <a:txBody>
                    <a:bodyPr/>
                    <a:lstStyle/>
                    <a:p>
                      <a:pPr algn="r"/>
                      <a:r>
                        <a:rPr kumimoji="1" lang="en-US" altLang="ja-JP" sz="1000" dirty="0">
                          <a:latin typeface="メイリオ" panose="020B0604030504040204" pitchFamily="50" charset="-128"/>
                          <a:ea typeface="メイリオ" panose="020B0604030504040204" pitchFamily="50" charset="-128"/>
                        </a:rPr>
                        <a:t>24,673</a:t>
                      </a:r>
                      <a:endParaRPr kumimoji="1" lang="ja-JP" altLang="en-US" sz="1000" dirty="0">
                        <a:latin typeface="メイリオ" panose="020B0604030504040204" pitchFamily="50" charset="-128"/>
                        <a:ea typeface="メイリオ" panose="020B0604030504040204" pitchFamily="50" charset="-128"/>
                      </a:endParaRPr>
                    </a:p>
                  </a:txBody>
                  <a:tcPr marL="72000" marR="72000" marT="0" marB="0"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solidFill>
                      <a:schemeClr val="bg1"/>
                    </a:solidFill>
                  </a:tcPr>
                </a:tc>
                <a:extLst>
                  <a:ext uri="{0D108BD9-81ED-4DB2-BD59-A6C34878D82A}">
                    <a16:rowId xmlns:a16="http://schemas.microsoft.com/office/drawing/2014/main" val="4216116960"/>
                  </a:ext>
                </a:extLst>
              </a:tr>
              <a:tr h="171000">
                <a:tc>
                  <a:txBody>
                    <a:bodyPr/>
                    <a:lstStyle/>
                    <a:p>
                      <a:pPr algn="ctr"/>
                      <a:r>
                        <a:rPr kumimoji="1" lang="ja-JP" altLang="en-US" sz="1000" dirty="0">
                          <a:latin typeface="メイリオ" panose="020B0604030504040204" pitchFamily="50" charset="-128"/>
                          <a:ea typeface="メイリオ" panose="020B0604030504040204" pitchFamily="50" charset="-128"/>
                        </a:rPr>
                        <a:t>転出者</a:t>
                      </a:r>
                    </a:p>
                  </a:txBody>
                  <a:tcPr marL="72000" marR="72000" marT="0" marB="0"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000" dirty="0">
                          <a:latin typeface="メイリオ" panose="020B0604030504040204" pitchFamily="50" charset="-128"/>
                          <a:ea typeface="メイリオ" panose="020B0604030504040204" pitchFamily="50" charset="-128"/>
                        </a:rPr>
                        <a:t>16,754</a:t>
                      </a:r>
                      <a:endParaRPr kumimoji="1" lang="ja-JP" altLang="en-US" sz="1000" dirty="0">
                        <a:latin typeface="メイリオ" panose="020B0604030504040204" pitchFamily="50" charset="-128"/>
                        <a:ea typeface="メイリオ" panose="020B0604030504040204" pitchFamily="50" charset="-128"/>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000" dirty="0">
                          <a:latin typeface="メイリオ" panose="020B0604030504040204" pitchFamily="50" charset="-128"/>
                          <a:ea typeface="メイリオ" panose="020B0604030504040204" pitchFamily="50" charset="-128"/>
                        </a:rPr>
                        <a:t>3,030</a:t>
                      </a:r>
                      <a:endParaRPr kumimoji="1" lang="ja-JP" altLang="en-US" sz="1000" dirty="0">
                        <a:latin typeface="メイリオ" panose="020B0604030504040204" pitchFamily="50" charset="-128"/>
                        <a:ea typeface="メイリオ" panose="020B0604030504040204" pitchFamily="50" charset="-128"/>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000" dirty="0">
                          <a:latin typeface="メイリオ" panose="020B0604030504040204" pitchFamily="50" charset="-128"/>
                          <a:ea typeface="メイリオ" panose="020B0604030504040204" pitchFamily="50" charset="-128"/>
                        </a:rPr>
                        <a:t>19,784</a:t>
                      </a:r>
                      <a:endParaRPr kumimoji="1" lang="ja-JP" altLang="en-US" sz="1000" dirty="0">
                        <a:latin typeface="メイリオ" panose="020B0604030504040204" pitchFamily="50" charset="-128"/>
                        <a:ea typeface="メイリオ" panose="020B0604030504040204" pitchFamily="50" charset="-128"/>
                      </a:endParaRPr>
                    </a:p>
                  </a:txBody>
                  <a:tcPr marL="72000" marR="72000" marT="0" marB="0"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76278920"/>
                  </a:ext>
                </a:extLst>
              </a:tr>
              <a:tr h="171000">
                <a:tc>
                  <a:txBody>
                    <a:bodyPr/>
                    <a:lstStyle/>
                    <a:p>
                      <a:pPr algn="ctr"/>
                      <a:r>
                        <a:rPr kumimoji="1" lang="ja-JP" altLang="en-US" sz="1000" dirty="0">
                          <a:latin typeface="メイリオ" panose="020B0604030504040204" pitchFamily="50" charset="-128"/>
                          <a:ea typeface="メイリオ" panose="020B0604030504040204" pitchFamily="50" charset="-128"/>
                        </a:rPr>
                        <a:t>転入超過数</a:t>
                      </a:r>
                    </a:p>
                  </a:txBody>
                  <a:tcPr marL="72000" marR="72000" marT="0" marB="0"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000" dirty="0">
                          <a:latin typeface="メイリオ" panose="020B0604030504040204" pitchFamily="50" charset="-128"/>
                          <a:ea typeface="メイリオ" panose="020B0604030504040204" pitchFamily="50" charset="-128"/>
                        </a:rPr>
                        <a:t>4,293</a:t>
                      </a:r>
                      <a:endParaRPr kumimoji="1" lang="ja-JP" altLang="en-US" sz="1000" dirty="0">
                        <a:latin typeface="メイリオ" panose="020B0604030504040204" pitchFamily="50" charset="-128"/>
                        <a:ea typeface="メイリオ" panose="020B0604030504040204" pitchFamily="50" charset="-128"/>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000" dirty="0">
                          <a:latin typeface="メイリオ" panose="020B0604030504040204" pitchFamily="50" charset="-128"/>
                          <a:ea typeface="メイリオ" panose="020B0604030504040204" pitchFamily="50" charset="-128"/>
                        </a:rPr>
                        <a:t>596</a:t>
                      </a:r>
                      <a:endParaRPr kumimoji="1" lang="ja-JP" altLang="en-US" sz="1000" dirty="0">
                        <a:latin typeface="メイリオ" panose="020B0604030504040204" pitchFamily="50" charset="-128"/>
                        <a:ea typeface="メイリオ" panose="020B0604030504040204" pitchFamily="50" charset="-128"/>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000" dirty="0">
                          <a:latin typeface="メイリオ" panose="020B0604030504040204" pitchFamily="50" charset="-128"/>
                          <a:ea typeface="メイリオ" panose="020B0604030504040204" pitchFamily="50" charset="-128"/>
                        </a:rPr>
                        <a:t>4,899</a:t>
                      </a:r>
                      <a:endParaRPr kumimoji="1" lang="ja-JP" altLang="en-US" sz="1000" dirty="0">
                        <a:latin typeface="メイリオ" panose="020B0604030504040204" pitchFamily="50" charset="-128"/>
                        <a:ea typeface="メイリオ" panose="020B0604030504040204" pitchFamily="50" charset="-128"/>
                      </a:endParaRPr>
                    </a:p>
                  </a:txBody>
                  <a:tcPr marL="72000" marR="72000" marT="0" marB="0"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23861338"/>
                  </a:ext>
                </a:extLst>
              </a:tr>
            </a:tbl>
          </a:graphicData>
        </a:graphic>
      </p:graphicFrame>
      <p:sp>
        <p:nvSpPr>
          <p:cNvPr id="57" name="正方形/長方形 56"/>
          <p:cNvSpPr/>
          <p:nvPr/>
        </p:nvSpPr>
        <p:spPr>
          <a:xfrm>
            <a:off x="6261110" y="6064130"/>
            <a:ext cx="720000" cy="18144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5483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69D17F26-45BE-4AD7-BDB3-9F361AC81B41}"/>
              </a:ext>
            </a:extLst>
          </p:cNvPr>
          <p:cNvGraphicFramePr>
            <a:graphicFrameLocks noGrp="1"/>
          </p:cNvGraphicFramePr>
          <p:nvPr/>
        </p:nvGraphicFramePr>
        <p:xfrm>
          <a:off x="323650" y="1327444"/>
          <a:ext cx="4190624" cy="5006468"/>
        </p:xfrm>
        <a:graphic>
          <a:graphicData uri="http://schemas.openxmlformats.org/drawingml/2006/table">
            <a:tbl>
              <a:tblPr>
                <a:tableStyleId>{5C22544A-7EE6-4342-B048-85BDC9FD1C3A}</a:tableStyleId>
              </a:tblPr>
              <a:tblGrid>
                <a:gridCol w="446624">
                  <a:extLst>
                    <a:ext uri="{9D8B030D-6E8A-4147-A177-3AD203B41FA5}">
                      <a16:colId xmlns:a16="http://schemas.microsoft.com/office/drawing/2014/main" val="617469751"/>
                    </a:ext>
                  </a:extLst>
                </a:gridCol>
                <a:gridCol w="972000">
                  <a:extLst>
                    <a:ext uri="{9D8B030D-6E8A-4147-A177-3AD203B41FA5}">
                      <a16:colId xmlns:a16="http://schemas.microsoft.com/office/drawing/2014/main" val="2036313159"/>
                    </a:ext>
                  </a:extLst>
                </a:gridCol>
                <a:gridCol w="864000">
                  <a:extLst>
                    <a:ext uri="{9D8B030D-6E8A-4147-A177-3AD203B41FA5}">
                      <a16:colId xmlns:a16="http://schemas.microsoft.com/office/drawing/2014/main" val="3915154863"/>
                    </a:ext>
                  </a:extLst>
                </a:gridCol>
                <a:gridCol w="864000">
                  <a:extLst>
                    <a:ext uri="{9D8B030D-6E8A-4147-A177-3AD203B41FA5}">
                      <a16:colId xmlns:a16="http://schemas.microsoft.com/office/drawing/2014/main" val="2620933864"/>
                    </a:ext>
                  </a:extLst>
                </a:gridCol>
                <a:gridCol w="1044000">
                  <a:extLst>
                    <a:ext uri="{9D8B030D-6E8A-4147-A177-3AD203B41FA5}">
                      <a16:colId xmlns:a16="http://schemas.microsoft.com/office/drawing/2014/main" val="2064220822"/>
                    </a:ext>
                  </a:extLst>
                </a:gridCol>
              </a:tblGrid>
              <a:tr h="412868">
                <a:tc>
                  <a:txBody>
                    <a:bodyPr/>
                    <a:lstStyle/>
                    <a:p>
                      <a:pPr algn="ctr" fontAlgn="ctr"/>
                      <a:r>
                        <a:rPr lang="ja-JP" altLang="en-US" sz="1200" b="1" u="none" strike="noStrike" dirty="0">
                          <a:effectLst/>
                          <a:latin typeface="メイリオ" panose="020B0604030504040204" pitchFamily="50" charset="-128"/>
                          <a:ea typeface="メイリオ" panose="020B0604030504040204" pitchFamily="50" charset="-128"/>
                        </a:rPr>
                        <a:t>順位</a:t>
                      </a:r>
                      <a:endParaRPr lang="ja-JP" altLang="en-US" sz="1200" b="1" i="0" u="none" strike="noStrike" dirty="0">
                        <a:effectLst/>
                        <a:latin typeface="メイリオ" panose="020B0604030504040204" pitchFamily="50" charset="-128"/>
                        <a:ea typeface="メイリオ" panose="020B0604030504040204" pitchFamily="50" charset="-128"/>
                      </a:endParaRPr>
                    </a:p>
                  </a:txBody>
                  <a:tcPr marL="7790" marR="7790" marT="779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200" b="1" u="none" strike="noStrike" dirty="0">
                          <a:effectLst/>
                          <a:latin typeface="メイリオ" panose="020B0604030504040204" pitchFamily="50" charset="-128"/>
                          <a:ea typeface="メイリオ" panose="020B0604030504040204" pitchFamily="50" charset="-128"/>
                        </a:rPr>
                        <a:t>団体名</a:t>
                      </a:r>
                      <a:endParaRPr lang="ja-JP" altLang="en-US" sz="1200" b="1" i="0" u="none" strike="noStrike" dirty="0">
                        <a:effectLst/>
                        <a:latin typeface="メイリオ" panose="020B0604030504040204" pitchFamily="50" charset="-128"/>
                        <a:ea typeface="メイリオ" panose="020B0604030504040204" pitchFamily="50" charset="-128"/>
                      </a:endParaRPr>
                    </a:p>
                  </a:txBody>
                  <a:tcPr marL="7790" marR="7790" marT="779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200" b="1" u="none" strike="noStrike" dirty="0">
                          <a:effectLst/>
                          <a:latin typeface="メイリオ" panose="020B0604030504040204" pitchFamily="50" charset="-128"/>
                          <a:ea typeface="メイリオ" panose="020B0604030504040204" pitchFamily="50" charset="-128"/>
                        </a:rPr>
                        <a:t>転入者数</a:t>
                      </a:r>
                      <a:endParaRPr lang="ja-JP" altLang="en-US" sz="1200" b="1" i="0" u="none" strike="noStrike" dirty="0">
                        <a:effectLst/>
                        <a:latin typeface="メイリオ" panose="020B0604030504040204" pitchFamily="50" charset="-128"/>
                        <a:ea typeface="メイリオ" panose="020B0604030504040204" pitchFamily="50" charset="-128"/>
                      </a:endParaRPr>
                    </a:p>
                  </a:txBody>
                  <a:tcPr marL="7790" marR="7790" marT="779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200" b="1" u="none" strike="noStrike" dirty="0">
                          <a:effectLst/>
                          <a:latin typeface="メイリオ" panose="020B0604030504040204" pitchFamily="50" charset="-128"/>
                          <a:ea typeface="メイリオ" panose="020B0604030504040204" pitchFamily="50" charset="-128"/>
                        </a:rPr>
                        <a:t>転出者数</a:t>
                      </a:r>
                      <a:endParaRPr lang="ja-JP" altLang="en-US" sz="1200" b="1" i="0" u="none" strike="noStrike" dirty="0">
                        <a:effectLst/>
                        <a:latin typeface="メイリオ" panose="020B0604030504040204" pitchFamily="50" charset="-128"/>
                        <a:ea typeface="メイリオ" panose="020B0604030504040204" pitchFamily="50" charset="-128"/>
                      </a:endParaRPr>
                    </a:p>
                  </a:txBody>
                  <a:tcPr marL="7790" marR="7790" marT="779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auto"/>
                      <a:r>
                        <a:rPr lang="ja-JP" altLang="en-US" sz="1200" b="1" u="none" strike="noStrike" dirty="0">
                          <a:effectLst/>
                          <a:latin typeface="メイリオ" panose="020B0604030504040204" pitchFamily="50" charset="-128"/>
                          <a:ea typeface="メイリオ" panose="020B0604030504040204" pitchFamily="50" charset="-128"/>
                        </a:rPr>
                        <a:t>転入超過者数</a:t>
                      </a:r>
                      <a:endParaRPr lang="ja-JP" altLang="en-US" sz="1200" b="1" i="0" u="none" strike="noStrike" dirty="0">
                        <a:effectLst/>
                        <a:latin typeface="メイリオ" panose="020B0604030504040204" pitchFamily="50" charset="-128"/>
                        <a:ea typeface="メイリオ" panose="020B0604030504040204" pitchFamily="50" charset="-128"/>
                      </a:endParaRPr>
                    </a:p>
                  </a:txBody>
                  <a:tcPr marL="7790" marR="7790" marT="779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34524348"/>
                  </a:ext>
                </a:extLst>
              </a:tr>
              <a:tr h="208800">
                <a:tc>
                  <a:txBody>
                    <a:bodyPr/>
                    <a:lstStyle/>
                    <a:p>
                      <a:pPr algn="l" fontAlgn="ctr"/>
                      <a:r>
                        <a:rPr lang="ja-JP" altLang="en-US" sz="1200" u="none" strike="noStrike" dirty="0">
                          <a:effectLst/>
                          <a:latin typeface="メイリオ" panose="020B0604030504040204" pitchFamily="50" charset="-128"/>
                          <a:ea typeface="メイリオ" panose="020B0604030504040204" pitchFamily="50" charset="-128"/>
                        </a:rPr>
                        <a:t>　</a:t>
                      </a:r>
                      <a:endParaRPr lang="ja-JP" altLang="en-US" sz="1200" b="0" i="0" u="none" strike="noStrike" dirty="0">
                        <a:effectLst/>
                        <a:latin typeface="メイリオ" panose="020B0604030504040204" pitchFamily="50" charset="-128"/>
                        <a:ea typeface="メイリオ" panose="020B0604030504040204" pitchFamily="50" charset="-128"/>
                      </a:endParaRPr>
                    </a:p>
                  </a:txBody>
                  <a:tcPr marL="7790" marR="72000" marT="779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ja-JP" altLang="en-US" sz="1200" u="none" strike="noStrike" dirty="0">
                          <a:effectLst/>
                          <a:latin typeface="メイリオ" panose="020B0604030504040204" pitchFamily="50" charset="-128"/>
                          <a:ea typeface="メイリオ" panose="020B0604030504040204" pitchFamily="50" charset="-128"/>
                        </a:rPr>
                        <a:t>大阪府</a:t>
                      </a:r>
                      <a:endParaRPr lang="ja-JP" altLang="en-US" sz="1200" b="0" i="0" u="none" strike="noStrike" dirty="0">
                        <a:effectLst/>
                        <a:latin typeface="メイリオ" panose="020B0604030504040204" pitchFamily="50" charset="-128"/>
                        <a:ea typeface="メイリオ" panose="020B0604030504040204" pitchFamily="50" charset="-128"/>
                      </a:endParaRPr>
                    </a:p>
                  </a:txBody>
                  <a:tcPr marL="7790" marR="7790" marT="779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n-US" altLang="ja-JP" sz="1200" u="none" strike="noStrike" dirty="0">
                          <a:effectLst/>
                          <a:latin typeface="メイリオ" panose="020B0604030504040204" pitchFamily="50" charset="-128"/>
                          <a:ea typeface="メイリオ" panose="020B0604030504040204" pitchFamily="50" charset="-128"/>
                        </a:rPr>
                        <a:t>416,425</a:t>
                      </a:r>
                      <a:endParaRPr lang="en-US" altLang="ja-JP" sz="1200" b="0" i="0" u="none" strike="noStrike" dirty="0">
                        <a:effectLst/>
                        <a:latin typeface="メイリオ" panose="020B0604030504040204" pitchFamily="50" charset="-128"/>
                        <a:ea typeface="メイリオ" panose="020B0604030504040204" pitchFamily="50" charset="-128"/>
                      </a:endParaRPr>
                    </a:p>
                  </a:txBody>
                  <a:tcPr marL="7790" marR="72000" marT="779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n-US" altLang="ja-JP" sz="1200" u="none" strike="noStrike">
                          <a:effectLst/>
                          <a:latin typeface="メイリオ" panose="020B0604030504040204" pitchFamily="50" charset="-128"/>
                          <a:ea typeface="メイリオ" panose="020B0604030504040204" pitchFamily="50" charset="-128"/>
                        </a:rPr>
                        <a:t>405,633</a:t>
                      </a:r>
                      <a:endParaRPr lang="en-US" altLang="ja-JP" sz="1200" b="0" i="0" u="none" strike="noStrike">
                        <a:effectLst/>
                        <a:latin typeface="メイリオ" panose="020B0604030504040204" pitchFamily="50" charset="-128"/>
                        <a:ea typeface="メイリオ" panose="020B0604030504040204" pitchFamily="50" charset="-128"/>
                      </a:endParaRPr>
                    </a:p>
                  </a:txBody>
                  <a:tcPr marL="7790" marR="72000" marT="779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ja-JP" altLang="en-US" sz="1200" u="none" strike="noStrike">
                          <a:effectLst/>
                          <a:latin typeface="メイリオ" panose="020B0604030504040204" pitchFamily="50" charset="-128"/>
                          <a:ea typeface="メイリオ" panose="020B0604030504040204" pitchFamily="50" charset="-128"/>
                        </a:rPr>
                        <a:t> </a:t>
                      </a:r>
                      <a:r>
                        <a:rPr lang="en-US" altLang="ja-JP" sz="1200" u="none" strike="noStrike">
                          <a:effectLst/>
                          <a:latin typeface="メイリオ" panose="020B0604030504040204" pitchFamily="50" charset="-128"/>
                          <a:ea typeface="メイリオ" panose="020B0604030504040204" pitchFamily="50" charset="-128"/>
                        </a:rPr>
                        <a:t>10,792</a:t>
                      </a:r>
                      <a:endParaRPr lang="en-US" altLang="ja-JP" sz="1200" b="0" i="0" u="none" strike="noStrike">
                        <a:effectLst/>
                        <a:latin typeface="メイリオ" panose="020B0604030504040204" pitchFamily="50" charset="-128"/>
                        <a:ea typeface="メイリオ" panose="020B0604030504040204" pitchFamily="50" charset="-128"/>
                      </a:endParaRPr>
                    </a:p>
                  </a:txBody>
                  <a:tcPr marL="7790" marR="72000" marT="779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60889758"/>
                  </a:ext>
                </a:extLst>
              </a:tr>
              <a:tr h="208800">
                <a:tc>
                  <a:txBody>
                    <a:bodyPr/>
                    <a:lstStyle/>
                    <a:p>
                      <a:pPr algn="r" fontAlgn="ctr"/>
                      <a:r>
                        <a:rPr lang="en-US" altLang="ja-JP" sz="1200" u="none" strike="noStrike">
                          <a:effectLst/>
                          <a:latin typeface="メイリオ" panose="020B0604030504040204" pitchFamily="50" charset="-128"/>
                          <a:ea typeface="メイリオ" panose="020B0604030504040204" pitchFamily="50" charset="-128"/>
                        </a:rPr>
                        <a:t>1</a:t>
                      </a:r>
                      <a:endParaRPr lang="en-US" altLang="ja-JP" sz="1200" b="0" i="0" u="none" strike="noStrike">
                        <a:effectLst/>
                        <a:latin typeface="メイリオ" panose="020B0604030504040204" pitchFamily="50" charset="-128"/>
                        <a:ea typeface="メイリオ" panose="020B0604030504040204" pitchFamily="50" charset="-128"/>
                      </a:endParaRPr>
                    </a:p>
                  </a:txBody>
                  <a:tcPr marL="7790" marR="72000" marT="779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t"/>
                      <a:r>
                        <a:rPr lang="ja-JP" altLang="en-US" sz="1200" u="none" strike="noStrike" dirty="0">
                          <a:effectLst/>
                          <a:latin typeface="メイリオ" panose="020B0604030504040204" pitchFamily="50" charset="-128"/>
                          <a:ea typeface="メイリオ" panose="020B0604030504040204" pitchFamily="50" charset="-128"/>
                        </a:rPr>
                        <a:t>大阪市</a:t>
                      </a:r>
                      <a:endParaRPr lang="ja-JP" altLang="en-US" sz="1200" b="0" i="0" u="none" strike="noStrike" dirty="0">
                        <a:effectLst/>
                        <a:latin typeface="メイリオ" panose="020B0604030504040204" pitchFamily="50" charset="-128"/>
                        <a:ea typeface="メイリオ" panose="020B0604030504040204" pitchFamily="50" charset="-128"/>
                      </a:endParaRPr>
                    </a:p>
                  </a:txBody>
                  <a:tcPr marL="7790" marR="7790" marT="779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t"/>
                      <a:r>
                        <a:rPr lang="en-US" altLang="ja-JP" sz="1200" u="none" strike="noStrike" dirty="0">
                          <a:effectLst/>
                          <a:latin typeface="メイリオ" panose="020B0604030504040204" pitchFamily="50" charset="-128"/>
                          <a:ea typeface="メイリオ" panose="020B0604030504040204" pitchFamily="50" charset="-128"/>
                        </a:rPr>
                        <a:t>193,552</a:t>
                      </a:r>
                      <a:endParaRPr lang="en-US" altLang="ja-JP" sz="1200" b="0" i="0" u="none" strike="noStrike" dirty="0">
                        <a:effectLst/>
                        <a:latin typeface="メイリオ" panose="020B0604030504040204" pitchFamily="50" charset="-128"/>
                        <a:ea typeface="メイリオ" panose="020B0604030504040204" pitchFamily="50" charset="-128"/>
                      </a:endParaRPr>
                    </a:p>
                  </a:txBody>
                  <a:tcPr marL="7790" marR="72000" marT="779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t"/>
                      <a:r>
                        <a:rPr lang="en-US" altLang="ja-JP" sz="1200" u="none" strike="noStrike">
                          <a:effectLst/>
                          <a:latin typeface="メイリオ" panose="020B0604030504040204" pitchFamily="50" charset="-128"/>
                          <a:ea typeface="メイリオ" panose="020B0604030504040204" pitchFamily="50" charset="-128"/>
                        </a:rPr>
                        <a:t>180,586</a:t>
                      </a:r>
                      <a:endParaRPr lang="en-US" altLang="ja-JP" sz="1200" b="0" i="0" u="none" strike="noStrike">
                        <a:effectLst/>
                        <a:latin typeface="メイリオ" panose="020B0604030504040204" pitchFamily="50" charset="-128"/>
                        <a:ea typeface="メイリオ" panose="020B0604030504040204" pitchFamily="50" charset="-128"/>
                      </a:endParaRPr>
                    </a:p>
                  </a:txBody>
                  <a:tcPr marL="7790" marR="72000" marT="779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t"/>
                      <a:r>
                        <a:rPr lang="ja-JP" altLang="en-US" sz="1200" u="none" strike="noStrike">
                          <a:effectLst/>
                          <a:latin typeface="メイリオ" panose="020B0604030504040204" pitchFamily="50" charset="-128"/>
                          <a:ea typeface="メイリオ" panose="020B0604030504040204" pitchFamily="50" charset="-128"/>
                        </a:rPr>
                        <a:t> </a:t>
                      </a:r>
                      <a:r>
                        <a:rPr lang="en-US" altLang="ja-JP" sz="1200" u="none" strike="noStrike">
                          <a:effectLst/>
                          <a:latin typeface="メイリオ" panose="020B0604030504040204" pitchFamily="50" charset="-128"/>
                          <a:ea typeface="メイリオ" panose="020B0604030504040204" pitchFamily="50" charset="-128"/>
                        </a:rPr>
                        <a:t>12,966</a:t>
                      </a:r>
                      <a:endParaRPr lang="en-US" altLang="ja-JP" sz="1200" b="0" i="0" u="none" strike="noStrike">
                        <a:effectLst/>
                        <a:latin typeface="メイリオ" panose="020B0604030504040204" pitchFamily="50" charset="-128"/>
                        <a:ea typeface="メイリオ" panose="020B0604030504040204" pitchFamily="50" charset="-128"/>
                      </a:endParaRPr>
                    </a:p>
                  </a:txBody>
                  <a:tcPr marL="7790" marR="72000" marT="779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00077411"/>
                  </a:ext>
                </a:extLst>
              </a:tr>
              <a:tr h="208800">
                <a:tc>
                  <a:txBody>
                    <a:bodyPr/>
                    <a:lstStyle/>
                    <a:p>
                      <a:pPr algn="r" fontAlgn="ctr"/>
                      <a:r>
                        <a:rPr lang="en-US" altLang="ja-JP" sz="1200" u="none" strike="noStrike" dirty="0">
                          <a:effectLst/>
                          <a:latin typeface="メイリオ" panose="020B0604030504040204" pitchFamily="50" charset="-128"/>
                          <a:ea typeface="メイリオ" panose="020B0604030504040204" pitchFamily="50" charset="-128"/>
                        </a:rPr>
                        <a:t>2</a:t>
                      </a:r>
                      <a:endParaRPr lang="en-US" altLang="ja-JP" sz="1200" b="0" i="0" u="none" strike="noStrike" dirty="0">
                        <a:effectLst/>
                        <a:latin typeface="メイリオ" panose="020B0604030504040204" pitchFamily="50" charset="-128"/>
                        <a:ea typeface="メイリオ" panose="020B0604030504040204" pitchFamily="50" charset="-128"/>
                      </a:endParaRPr>
                    </a:p>
                  </a:txBody>
                  <a:tcPr marL="7790" marR="72000" marT="779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t"/>
                      <a:r>
                        <a:rPr lang="ja-JP" altLang="en-US" sz="1200" u="none" strike="noStrike" dirty="0">
                          <a:effectLst/>
                          <a:latin typeface="メイリオ" panose="020B0604030504040204" pitchFamily="50" charset="-128"/>
                          <a:ea typeface="メイリオ" panose="020B0604030504040204" pitchFamily="50" charset="-128"/>
                        </a:rPr>
                        <a:t>茨木市</a:t>
                      </a:r>
                      <a:endParaRPr lang="ja-JP" altLang="en-US" sz="1200" b="0" i="0" u="none" strike="noStrike" dirty="0">
                        <a:effectLst/>
                        <a:latin typeface="メイリオ" panose="020B0604030504040204" pitchFamily="50" charset="-128"/>
                        <a:ea typeface="メイリオ" panose="020B0604030504040204" pitchFamily="50" charset="-128"/>
                      </a:endParaRPr>
                    </a:p>
                  </a:txBody>
                  <a:tcPr marL="7790" marR="7790" marT="779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t"/>
                      <a:r>
                        <a:rPr lang="en-US" altLang="ja-JP" sz="1200" u="none" strike="noStrike" dirty="0">
                          <a:effectLst/>
                          <a:latin typeface="メイリオ" panose="020B0604030504040204" pitchFamily="50" charset="-128"/>
                          <a:ea typeface="メイリオ" panose="020B0604030504040204" pitchFamily="50" charset="-128"/>
                        </a:rPr>
                        <a:t>12,370</a:t>
                      </a:r>
                      <a:endParaRPr lang="en-US" altLang="ja-JP" sz="1200" b="0" i="0" u="none" strike="noStrike" dirty="0">
                        <a:effectLst/>
                        <a:latin typeface="メイリオ" panose="020B0604030504040204" pitchFamily="50" charset="-128"/>
                        <a:ea typeface="メイリオ" panose="020B0604030504040204" pitchFamily="50" charset="-128"/>
                      </a:endParaRPr>
                    </a:p>
                  </a:txBody>
                  <a:tcPr marL="7790" marR="72000" marT="779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t"/>
                      <a:r>
                        <a:rPr lang="en-US" altLang="ja-JP" sz="1200" u="none" strike="noStrike" dirty="0">
                          <a:effectLst/>
                          <a:latin typeface="メイリオ" panose="020B0604030504040204" pitchFamily="50" charset="-128"/>
                          <a:ea typeface="メイリオ" panose="020B0604030504040204" pitchFamily="50" charset="-128"/>
                        </a:rPr>
                        <a:t>11,094</a:t>
                      </a:r>
                      <a:endParaRPr lang="en-US" altLang="ja-JP" sz="1200" b="0" i="0" u="none" strike="noStrike" dirty="0">
                        <a:effectLst/>
                        <a:latin typeface="メイリオ" panose="020B0604030504040204" pitchFamily="50" charset="-128"/>
                        <a:ea typeface="メイリオ" panose="020B0604030504040204" pitchFamily="50" charset="-128"/>
                      </a:endParaRPr>
                    </a:p>
                  </a:txBody>
                  <a:tcPr marL="7790" marR="72000" marT="779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t"/>
                      <a:r>
                        <a:rPr lang="ja-JP" altLang="en-US" sz="1200" u="none" strike="noStrike">
                          <a:effectLst/>
                          <a:latin typeface="メイリオ" panose="020B0604030504040204" pitchFamily="50" charset="-128"/>
                          <a:ea typeface="メイリオ" panose="020B0604030504040204" pitchFamily="50" charset="-128"/>
                        </a:rPr>
                        <a:t> </a:t>
                      </a:r>
                      <a:r>
                        <a:rPr lang="en-US" altLang="ja-JP" sz="1200" u="none" strike="noStrike">
                          <a:effectLst/>
                          <a:latin typeface="メイリオ" panose="020B0604030504040204" pitchFamily="50" charset="-128"/>
                          <a:ea typeface="メイリオ" panose="020B0604030504040204" pitchFamily="50" charset="-128"/>
                        </a:rPr>
                        <a:t>1,276</a:t>
                      </a:r>
                      <a:endParaRPr lang="en-US" altLang="ja-JP" sz="1200" b="0" i="0" u="none" strike="noStrike">
                        <a:effectLst/>
                        <a:latin typeface="メイリオ" panose="020B0604030504040204" pitchFamily="50" charset="-128"/>
                        <a:ea typeface="メイリオ" panose="020B0604030504040204" pitchFamily="50" charset="-128"/>
                      </a:endParaRPr>
                    </a:p>
                  </a:txBody>
                  <a:tcPr marL="7790" marR="72000" marT="779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71775079"/>
                  </a:ext>
                </a:extLst>
              </a:tr>
              <a:tr h="208800">
                <a:tc>
                  <a:txBody>
                    <a:bodyPr/>
                    <a:lstStyle/>
                    <a:p>
                      <a:pPr algn="r" fontAlgn="ctr"/>
                      <a:r>
                        <a:rPr lang="en-US" altLang="ja-JP" sz="1200" u="none" strike="noStrike">
                          <a:effectLst/>
                          <a:latin typeface="メイリオ" panose="020B0604030504040204" pitchFamily="50" charset="-128"/>
                          <a:ea typeface="メイリオ" panose="020B0604030504040204" pitchFamily="50" charset="-128"/>
                        </a:rPr>
                        <a:t>3</a:t>
                      </a:r>
                      <a:endParaRPr lang="en-US" altLang="ja-JP" sz="1200" b="0" i="0" u="none" strike="noStrike">
                        <a:effectLst/>
                        <a:latin typeface="メイリオ" panose="020B0604030504040204" pitchFamily="50" charset="-128"/>
                        <a:ea typeface="メイリオ" panose="020B0604030504040204" pitchFamily="50" charset="-128"/>
                      </a:endParaRPr>
                    </a:p>
                  </a:txBody>
                  <a:tcPr marL="7790" marR="72000" marT="779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t"/>
                      <a:r>
                        <a:rPr lang="ja-JP" altLang="en-US" sz="1200" u="none" strike="noStrike" dirty="0">
                          <a:effectLst/>
                          <a:latin typeface="メイリオ" panose="020B0604030504040204" pitchFamily="50" charset="-128"/>
                          <a:ea typeface="メイリオ" panose="020B0604030504040204" pitchFamily="50" charset="-128"/>
                        </a:rPr>
                        <a:t>吹田市</a:t>
                      </a:r>
                      <a:endParaRPr lang="ja-JP" altLang="en-US" sz="1200" b="0" i="0" u="none" strike="noStrike" dirty="0">
                        <a:effectLst/>
                        <a:latin typeface="メイリオ" panose="020B0604030504040204" pitchFamily="50" charset="-128"/>
                        <a:ea typeface="メイリオ" panose="020B0604030504040204" pitchFamily="50" charset="-128"/>
                      </a:endParaRPr>
                    </a:p>
                  </a:txBody>
                  <a:tcPr marL="7790" marR="7790" marT="779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t"/>
                      <a:r>
                        <a:rPr lang="en-US" altLang="ja-JP" sz="1200" u="none" strike="noStrike" dirty="0">
                          <a:effectLst/>
                          <a:latin typeface="メイリオ" panose="020B0604030504040204" pitchFamily="50" charset="-128"/>
                          <a:ea typeface="メイリオ" panose="020B0604030504040204" pitchFamily="50" charset="-128"/>
                        </a:rPr>
                        <a:t>20,386</a:t>
                      </a:r>
                      <a:endParaRPr lang="en-US" altLang="ja-JP" sz="1200" b="0" i="0" u="none" strike="noStrike" dirty="0">
                        <a:effectLst/>
                        <a:latin typeface="メイリオ" panose="020B0604030504040204" pitchFamily="50" charset="-128"/>
                        <a:ea typeface="メイリオ" panose="020B0604030504040204" pitchFamily="50" charset="-128"/>
                      </a:endParaRPr>
                    </a:p>
                  </a:txBody>
                  <a:tcPr marL="7790" marR="72000" marT="779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t"/>
                      <a:r>
                        <a:rPr lang="en-US" altLang="ja-JP" sz="1200" u="none" strike="noStrike">
                          <a:effectLst/>
                          <a:latin typeface="メイリオ" panose="020B0604030504040204" pitchFamily="50" charset="-128"/>
                          <a:ea typeface="メイリオ" panose="020B0604030504040204" pitchFamily="50" charset="-128"/>
                        </a:rPr>
                        <a:t>19,343</a:t>
                      </a:r>
                      <a:endParaRPr lang="en-US" altLang="ja-JP" sz="1200" b="0" i="0" u="none" strike="noStrike">
                        <a:effectLst/>
                        <a:latin typeface="メイリオ" panose="020B0604030504040204" pitchFamily="50" charset="-128"/>
                        <a:ea typeface="メイリオ" panose="020B0604030504040204" pitchFamily="50" charset="-128"/>
                      </a:endParaRPr>
                    </a:p>
                  </a:txBody>
                  <a:tcPr marL="7790" marR="72000" marT="779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t"/>
                      <a:r>
                        <a:rPr lang="ja-JP" altLang="en-US" sz="1200" u="none" strike="noStrike">
                          <a:effectLst/>
                          <a:latin typeface="メイリオ" panose="020B0604030504040204" pitchFamily="50" charset="-128"/>
                          <a:ea typeface="メイリオ" panose="020B0604030504040204" pitchFamily="50" charset="-128"/>
                        </a:rPr>
                        <a:t> </a:t>
                      </a:r>
                      <a:r>
                        <a:rPr lang="en-US" altLang="ja-JP" sz="1200" u="none" strike="noStrike">
                          <a:effectLst/>
                          <a:latin typeface="メイリオ" panose="020B0604030504040204" pitchFamily="50" charset="-128"/>
                          <a:ea typeface="メイリオ" panose="020B0604030504040204" pitchFamily="50" charset="-128"/>
                        </a:rPr>
                        <a:t>1,043</a:t>
                      </a:r>
                      <a:endParaRPr lang="en-US" altLang="ja-JP" sz="1200" b="0" i="0" u="none" strike="noStrike">
                        <a:effectLst/>
                        <a:latin typeface="メイリオ" panose="020B0604030504040204" pitchFamily="50" charset="-128"/>
                        <a:ea typeface="メイリオ" panose="020B0604030504040204" pitchFamily="50" charset="-128"/>
                      </a:endParaRPr>
                    </a:p>
                  </a:txBody>
                  <a:tcPr marL="7790" marR="72000" marT="779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59774540"/>
                  </a:ext>
                </a:extLst>
              </a:tr>
              <a:tr h="208800">
                <a:tc>
                  <a:txBody>
                    <a:bodyPr/>
                    <a:lstStyle/>
                    <a:p>
                      <a:pPr algn="r" fontAlgn="ctr"/>
                      <a:r>
                        <a:rPr lang="en-US" altLang="ja-JP" sz="1200" u="none" strike="noStrike" dirty="0">
                          <a:effectLst/>
                          <a:latin typeface="メイリオ" panose="020B0604030504040204" pitchFamily="50" charset="-128"/>
                          <a:ea typeface="メイリオ" panose="020B0604030504040204" pitchFamily="50" charset="-128"/>
                        </a:rPr>
                        <a:t>4</a:t>
                      </a:r>
                      <a:endParaRPr lang="en-US" altLang="ja-JP" sz="1200" b="0" i="0" u="none" strike="noStrike" dirty="0">
                        <a:effectLst/>
                        <a:latin typeface="メイリオ" panose="020B0604030504040204" pitchFamily="50" charset="-128"/>
                        <a:ea typeface="メイリオ" panose="020B0604030504040204" pitchFamily="50" charset="-128"/>
                      </a:endParaRPr>
                    </a:p>
                  </a:txBody>
                  <a:tcPr marL="7790" marR="72000" marT="779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t"/>
                      <a:r>
                        <a:rPr lang="ja-JP" altLang="en-US" sz="1200" u="none" strike="noStrike" dirty="0">
                          <a:effectLst/>
                          <a:latin typeface="メイリオ" panose="020B0604030504040204" pitchFamily="50" charset="-128"/>
                          <a:ea typeface="メイリオ" panose="020B0604030504040204" pitchFamily="50" charset="-128"/>
                        </a:rPr>
                        <a:t>箕面市</a:t>
                      </a:r>
                      <a:endParaRPr lang="ja-JP" altLang="en-US" sz="1200" b="0" i="0" u="none" strike="noStrike" dirty="0">
                        <a:effectLst/>
                        <a:latin typeface="メイリオ" panose="020B0604030504040204" pitchFamily="50" charset="-128"/>
                        <a:ea typeface="メイリオ" panose="020B0604030504040204" pitchFamily="50" charset="-128"/>
                      </a:endParaRPr>
                    </a:p>
                  </a:txBody>
                  <a:tcPr marL="7790" marR="7790" marT="779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t"/>
                      <a:r>
                        <a:rPr lang="en-US" altLang="ja-JP" sz="1200" u="none" strike="noStrike" dirty="0">
                          <a:effectLst/>
                          <a:latin typeface="メイリオ" panose="020B0604030504040204" pitchFamily="50" charset="-128"/>
                          <a:ea typeface="メイリオ" panose="020B0604030504040204" pitchFamily="50" charset="-128"/>
                        </a:rPr>
                        <a:t>5,925</a:t>
                      </a:r>
                      <a:endParaRPr lang="en-US" altLang="ja-JP" sz="1200" b="0" i="0" u="none" strike="noStrike" dirty="0">
                        <a:effectLst/>
                        <a:latin typeface="メイリオ" panose="020B0604030504040204" pitchFamily="50" charset="-128"/>
                        <a:ea typeface="メイリオ" panose="020B0604030504040204" pitchFamily="50" charset="-128"/>
                      </a:endParaRPr>
                    </a:p>
                  </a:txBody>
                  <a:tcPr marL="7790" marR="72000" marT="779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t"/>
                      <a:r>
                        <a:rPr lang="en-US" altLang="ja-JP" sz="1200" u="none" strike="noStrike">
                          <a:effectLst/>
                          <a:latin typeface="メイリオ" panose="020B0604030504040204" pitchFamily="50" charset="-128"/>
                          <a:ea typeface="メイリオ" panose="020B0604030504040204" pitchFamily="50" charset="-128"/>
                        </a:rPr>
                        <a:t>5,384</a:t>
                      </a:r>
                      <a:endParaRPr lang="en-US" altLang="ja-JP" sz="1200" b="0" i="0" u="none" strike="noStrike">
                        <a:effectLst/>
                        <a:latin typeface="メイリオ" panose="020B0604030504040204" pitchFamily="50" charset="-128"/>
                        <a:ea typeface="メイリオ" panose="020B0604030504040204" pitchFamily="50" charset="-128"/>
                      </a:endParaRPr>
                    </a:p>
                  </a:txBody>
                  <a:tcPr marL="7790" marR="72000" marT="779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t"/>
                      <a:r>
                        <a:rPr lang="ja-JP" altLang="en-US" sz="1200" u="none" strike="noStrike">
                          <a:effectLst/>
                          <a:latin typeface="メイリオ" panose="020B0604030504040204" pitchFamily="50" charset="-128"/>
                          <a:ea typeface="メイリオ" panose="020B0604030504040204" pitchFamily="50" charset="-128"/>
                        </a:rPr>
                        <a:t> </a:t>
                      </a:r>
                      <a:r>
                        <a:rPr lang="en-US" altLang="ja-JP" sz="1200" u="none" strike="noStrike">
                          <a:effectLst/>
                          <a:latin typeface="メイリオ" panose="020B0604030504040204" pitchFamily="50" charset="-128"/>
                          <a:ea typeface="メイリオ" panose="020B0604030504040204" pitchFamily="50" charset="-128"/>
                        </a:rPr>
                        <a:t>541</a:t>
                      </a:r>
                      <a:endParaRPr lang="en-US" altLang="ja-JP" sz="1200" b="0" i="0" u="none" strike="noStrike">
                        <a:effectLst/>
                        <a:latin typeface="メイリオ" panose="020B0604030504040204" pitchFamily="50" charset="-128"/>
                        <a:ea typeface="メイリオ" panose="020B0604030504040204" pitchFamily="50" charset="-128"/>
                      </a:endParaRPr>
                    </a:p>
                  </a:txBody>
                  <a:tcPr marL="7790" marR="72000" marT="779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76980272"/>
                  </a:ext>
                </a:extLst>
              </a:tr>
              <a:tr h="208800">
                <a:tc>
                  <a:txBody>
                    <a:bodyPr/>
                    <a:lstStyle/>
                    <a:p>
                      <a:pPr algn="r" fontAlgn="ctr"/>
                      <a:r>
                        <a:rPr lang="en-US" altLang="ja-JP" sz="1200" u="none" strike="noStrike">
                          <a:effectLst/>
                          <a:latin typeface="メイリオ" panose="020B0604030504040204" pitchFamily="50" charset="-128"/>
                          <a:ea typeface="メイリオ" panose="020B0604030504040204" pitchFamily="50" charset="-128"/>
                        </a:rPr>
                        <a:t>5</a:t>
                      </a:r>
                      <a:endParaRPr lang="en-US" altLang="ja-JP" sz="1200" b="0" i="0" u="none" strike="noStrike">
                        <a:effectLst/>
                        <a:latin typeface="メイリオ" panose="020B0604030504040204" pitchFamily="50" charset="-128"/>
                        <a:ea typeface="メイリオ" panose="020B0604030504040204" pitchFamily="50" charset="-128"/>
                      </a:endParaRPr>
                    </a:p>
                  </a:txBody>
                  <a:tcPr marL="7790" marR="72000" marT="779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t"/>
                      <a:r>
                        <a:rPr lang="ja-JP" altLang="en-US" sz="1200" u="none" strike="noStrike">
                          <a:effectLst/>
                          <a:latin typeface="メイリオ" panose="020B0604030504040204" pitchFamily="50" charset="-128"/>
                          <a:ea typeface="メイリオ" panose="020B0604030504040204" pitchFamily="50" charset="-128"/>
                        </a:rPr>
                        <a:t>東大阪市</a:t>
                      </a:r>
                      <a:endParaRPr lang="ja-JP" altLang="en-US" sz="1200" b="0" i="0" u="none" strike="noStrike">
                        <a:effectLst/>
                        <a:latin typeface="メイリオ" panose="020B0604030504040204" pitchFamily="50" charset="-128"/>
                        <a:ea typeface="メイリオ" panose="020B0604030504040204" pitchFamily="50" charset="-128"/>
                      </a:endParaRPr>
                    </a:p>
                  </a:txBody>
                  <a:tcPr marL="7790" marR="7790" marT="779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t"/>
                      <a:r>
                        <a:rPr lang="en-US" altLang="ja-JP" sz="1200" u="none" strike="noStrike" dirty="0">
                          <a:effectLst/>
                          <a:latin typeface="メイリオ" panose="020B0604030504040204" pitchFamily="50" charset="-128"/>
                          <a:ea typeface="メイリオ" panose="020B0604030504040204" pitchFamily="50" charset="-128"/>
                        </a:rPr>
                        <a:t>16,885</a:t>
                      </a:r>
                      <a:endParaRPr lang="en-US" altLang="ja-JP" sz="1200" b="0" i="0" u="none" strike="noStrike" dirty="0">
                        <a:effectLst/>
                        <a:latin typeface="メイリオ" panose="020B0604030504040204" pitchFamily="50" charset="-128"/>
                        <a:ea typeface="メイリオ" panose="020B0604030504040204" pitchFamily="50" charset="-128"/>
                      </a:endParaRPr>
                    </a:p>
                  </a:txBody>
                  <a:tcPr marL="7790" marR="72000" marT="779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t"/>
                      <a:r>
                        <a:rPr lang="en-US" altLang="ja-JP" sz="1200" u="none" strike="noStrike">
                          <a:effectLst/>
                          <a:latin typeface="メイリオ" panose="020B0604030504040204" pitchFamily="50" charset="-128"/>
                          <a:ea typeface="メイリオ" panose="020B0604030504040204" pitchFamily="50" charset="-128"/>
                        </a:rPr>
                        <a:t>16,363</a:t>
                      </a:r>
                      <a:endParaRPr lang="en-US" altLang="ja-JP" sz="1200" b="0" i="0" u="none" strike="noStrike">
                        <a:effectLst/>
                        <a:latin typeface="メイリオ" panose="020B0604030504040204" pitchFamily="50" charset="-128"/>
                        <a:ea typeface="メイリオ" panose="020B0604030504040204" pitchFamily="50" charset="-128"/>
                      </a:endParaRPr>
                    </a:p>
                  </a:txBody>
                  <a:tcPr marL="7790" marR="72000" marT="779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t"/>
                      <a:r>
                        <a:rPr lang="ja-JP" altLang="en-US" sz="1200" u="none" strike="noStrike">
                          <a:effectLst/>
                          <a:latin typeface="メイリオ" panose="020B0604030504040204" pitchFamily="50" charset="-128"/>
                          <a:ea typeface="メイリオ" panose="020B0604030504040204" pitchFamily="50" charset="-128"/>
                        </a:rPr>
                        <a:t> </a:t>
                      </a:r>
                      <a:r>
                        <a:rPr lang="en-US" altLang="ja-JP" sz="1200" u="none" strike="noStrike">
                          <a:effectLst/>
                          <a:latin typeface="メイリオ" panose="020B0604030504040204" pitchFamily="50" charset="-128"/>
                          <a:ea typeface="メイリオ" panose="020B0604030504040204" pitchFamily="50" charset="-128"/>
                        </a:rPr>
                        <a:t>522</a:t>
                      </a:r>
                      <a:endParaRPr lang="en-US" altLang="ja-JP" sz="1200" b="0" i="0" u="none" strike="noStrike">
                        <a:effectLst/>
                        <a:latin typeface="メイリオ" panose="020B0604030504040204" pitchFamily="50" charset="-128"/>
                        <a:ea typeface="メイリオ" panose="020B0604030504040204" pitchFamily="50" charset="-128"/>
                      </a:endParaRPr>
                    </a:p>
                  </a:txBody>
                  <a:tcPr marL="7790" marR="72000" marT="779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10861784"/>
                  </a:ext>
                </a:extLst>
              </a:tr>
              <a:tr h="208800">
                <a:tc>
                  <a:txBody>
                    <a:bodyPr/>
                    <a:lstStyle/>
                    <a:p>
                      <a:pPr algn="r" fontAlgn="ctr"/>
                      <a:r>
                        <a:rPr lang="en-US" altLang="ja-JP" sz="1200" u="none" strike="noStrike">
                          <a:effectLst/>
                          <a:latin typeface="メイリオ" panose="020B0604030504040204" pitchFamily="50" charset="-128"/>
                          <a:ea typeface="メイリオ" panose="020B0604030504040204" pitchFamily="50" charset="-128"/>
                        </a:rPr>
                        <a:t>6</a:t>
                      </a:r>
                      <a:endParaRPr lang="en-US" altLang="ja-JP" sz="1200" b="0" i="0" u="none" strike="noStrike">
                        <a:effectLst/>
                        <a:latin typeface="メイリオ" panose="020B0604030504040204" pitchFamily="50" charset="-128"/>
                        <a:ea typeface="メイリオ" panose="020B0604030504040204" pitchFamily="50" charset="-128"/>
                      </a:endParaRPr>
                    </a:p>
                  </a:txBody>
                  <a:tcPr marL="7790" marR="72000" marT="779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t"/>
                      <a:r>
                        <a:rPr lang="ja-JP" altLang="en-US" sz="1200" u="none" strike="noStrike" dirty="0">
                          <a:effectLst/>
                          <a:latin typeface="メイリオ" panose="020B0604030504040204" pitchFamily="50" charset="-128"/>
                          <a:ea typeface="メイリオ" panose="020B0604030504040204" pitchFamily="50" charset="-128"/>
                        </a:rPr>
                        <a:t>松原市</a:t>
                      </a:r>
                      <a:endParaRPr lang="ja-JP" altLang="en-US" sz="1200" b="0" i="0" u="none" strike="noStrike" dirty="0">
                        <a:effectLst/>
                        <a:latin typeface="メイリオ" panose="020B0604030504040204" pitchFamily="50" charset="-128"/>
                        <a:ea typeface="メイリオ" panose="020B0604030504040204" pitchFamily="50" charset="-128"/>
                      </a:endParaRPr>
                    </a:p>
                  </a:txBody>
                  <a:tcPr marL="7790" marR="7790" marT="779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t"/>
                      <a:r>
                        <a:rPr lang="en-US" altLang="ja-JP" sz="1200" u="none" strike="noStrike" dirty="0">
                          <a:effectLst/>
                          <a:latin typeface="メイリオ" panose="020B0604030504040204" pitchFamily="50" charset="-128"/>
                          <a:ea typeface="メイリオ" panose="020B0604030504040204" pitchFamily="50" charset="-128"/>
                        </a:rPr>
                        <a:t>4,154</a:t>
                      </a:r>
                      <a:endParaRPr lang="en-US" altLang="ja-JP" sz="1200" b="0" i="0" u="none" strike="noStrike" dirty="0">
                        <a:effectLst/>
                        <a:latin typeface="メイリオ" panose="020B0604030504040204" pitchFamily="50" charset="-128"/>
                        <a:ea typeface="メイリオ" panose="020B0604030504040204" pitchFamily="50" charset="-128"/>
                      </a:endParaRPr>
                    </a:p>
                  </a:txBody>
                  <a:tcPr marL="7790" marR="72000" marT="779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t"/>
                      <a:r>
                        <a:rPr lang="en-US" altLang="ja-JP" sz="1200" u="none" strike="noStrike" dirty="0">
                          <a:effectLst/>
                          <a:latin typeface="メイリオ" panose="020B0604030504040204" pitchFamily="50" charset="-128"/>
                          <a:ea typeface="メイリオ" panose="020B0604030504040204" pitchFamily="50" charset="-128"/>
                        </a:rPr>
                        <a:t>3,697</a:t>
                      </a:r>
                      <a:endParaRPr lang="en-US" altLang="ja-JP" sz="1200" b="0" i="0" u="none" strike="noStrike" dirty="0">
                        <a:effectLst/>
                        <a:latin typeface="メイリオ" panose="020B0604030504040204" pitchFamily="50" charset="-128"/>
                        <a:ea typeface="メイリオ" panose="020B0604030504040204" pitchFamily="50" charset="-128"/>
                      </a:endParaRPr>
                    </a:p>
                  </a:txBody>
                  <a:tcPr marL="7790" marR="72000" marT="779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t"/>
                      <a:r>
                        <a:rPr lang="ja-JP" altLang="en-US" sz="1200" u="none" strike="noStrike">
                          <a:effectLst/>
                          <a:latin typeface="メイリオ" panose="020B0604030504040204" pitchFamily="50" charset="-128"/>
                          <a:ea typeface="メイリオ" panose="020B0604030504040204" pitchFamily="50" charset="-128"/>
                        </a:rPr>
                        <a:t> </a:t>
                      </a:r>
                      <a:r>
                        <a:rPr lang="en-US" altLang="ja-JP" sz="1200" u="none" strike="noStrike">
                          <a:effectLst/>
                          <a:latin typeface="メイリオ" panose="020B0604030504040204" pitchFamily="50" charset="-128"/>
                          <a:ea typeface="メイリオ" panose="020B0604030504040204" pitchFamily="50" charset="-128"/>
                        </a:rPr>
                        <a:t>457</a:t>
                      </a:r>
                      <a:endParaRPr lang="en-US" altLang="ja-JP" sz="1200" b="0" i="0" u="none" strike="noStrike">
                        <a:effectLst/>
                        <a:latin typeface="メイリオ" panose="020B0604030504040204" pitchFamily="50" charset="-128"/>
                        <a:ea typeface="メイリオ" panose="020B0604030504040204" pitchFamily="50" charset="-128"/>
                      </a:endParaRPr>
                    </a:p>
                  </a:txBody>
                  <a:tcPr marL="7790" marR="72000" marT="779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94951596"/>
                  </a:ext>
                </a:extLst>
              </a:tr>
              <a:tr h="208800">
                <a:tc>
                  <a:txBody>
                    <a:bodyPr/>
                    <a:lstStyle/>
                    <a:p>
                      <a:pPr algn="r" fontAlgn="ctr"/>
                      <a:r>
                        <a:rPr lang="en-US" altLang="ja-JP" sz="1200" u="none" strike="noStrike" dirty="0">
                          <a:effectLst/>
                          <a:latin typeface="メイリオ" panose="020B0604030504040204" pitchFamily="50" charset="-128"/>
                          <a:ea typeface="メイリオ" panose="020B0604030504040204" pitchFamily="50" charset="-128"/>
                        </a:rPr>
                        <a:t>7</a:t>
                      </a:r>
                      <a:endParaRPr lang="en-US" altLang="ja-JP" sz="1200" b="0" i="0" u="none" strike="noStrike" dirty="0">
                        <a:effectLst/>
                        <a:latin typeface="メイリオ" panose="020B0604030504040204" pitchFamily="50" charset="-128"/>
                        <a:ea typeface="メイリオ" panose="020B0604030504040204" pitchFamily="50" charset="-128"/>
                      </a:endParaRPr>
                    </a:p>
                  </a:txBody>
                  <a:tcPr marL="7790" marR="72000" marT="779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t"/>
                      <a:r>
                        <a:rPr lang="ja-JP" altLang="en-US" sz="1200" u="none" strike="noStrike">
                          <a:effectLst/>
                          <a:latin typeface="メイリオ" panose="020B0604030504040204" pitchFamily="50" charset="-128"/>
                          <a:ea typeface="メイリオ" panose="020B0604030504040204" pitchFamily="50" charset="-128"/>
                        </a:rPr>
                        <a:t>交野市</a:t>
                      </a:r>
                      <a:endParaRPr lang="ja-JP" altLang="en-US" sz="1200" b="0" i="0" u="none" strike="noStrike">
                        <a:effectLst/>
                        <a:latin typeface="メイリオ" panose="020B0604030504040204" pitchFamily="50" charset="-128"/>
                        <a:ea typeface="メイリオ" panose="020B0604030504040204" pitchFamily="50" charset="-128"/>
                      </a:endParaRPr>
                    </a:p>
                  </a:txBody>
                  <a:tcPr marL="7790" marR="7790" marT="779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t"/>
                      <a:r>
                        <a:rPr lang="en-US" altLang="ja-JP" sz="1200" u="none" strike="noStrike" dirty="0">
                          <a:effectLst/>
                          <a:latin typeface="メイリオ" panose="020B0604030504040204" pitchFamily="50" charset="-128"/>
                          <a:ea typeface="メイリオ" panose="020B0604030504040204" pitchFamily="50" charset="-128"/>
                        </a:rPr>
                        <a:t>2,560</a:t>
                      </a:r>
                      <a:endParaRPr lang="en-US" altLang="ja-JP" sz="1200" b="0" i="0" u="none" strike="noStrike" dirty="0">
                        <a:effectLst/>
                        <a:latin typeface="メイリオ" panose="020B0604030504040204" pitchFamily="50" charset="-128"/>
                        <a:ea typeface="メイリオ" panose="020B0604030504040204" pitchFamily="50" charset="-128"/>
                      </a:endParaRPr>
                    </a:p>
                  </a:txBody>
                  <a:tcPr marL="7790" marR="72000" marT="779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t"/>
                      <a:r>
                        <a:rPr lang="en-US" altLang="ja-JP" sz="1200" u="none" strike="noStrike">
                          <a:effectLst/>
                          <a:latin typeface="メイリオ" panose="020B0604030504040204" pitchFamily="50" charset="-128"/>
                          <a:ea typeface="メイリオ" panose="020B0604030504040204" pitchFamily="50" charset="-128"/>
                        </a:rPr>
                        <a:t>2,261</a:t>
                      </a:r>
                      <a:endParaRPr lang="en-US" altLang="ja-JP" sz="1200" b="0" i="0" u="none" strike="noStrike">
                        <a:effectLst/>
                        <a:latin typeface="メイリオ" panose="020B0604030504040204" pitchFamily="50" charset="-128"/>
                        <a:ea typeface="メイリオ" panose="020B0604030504040204" pitchFamily="50" charset="-128"/>
                      </a:endParaRPr>
                    </a:p>
                  </a:txBody>
                  <a:tcPr marL="7790" marR="72000" marT="779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t"/>
                      <a:r>
                        <a:rPr lang="ja-JP" altLang="en-US" sz="1200" u="none" strike="noStrike">
                          <a:effectLst/>
                          <a:latin typeface="メイリオ" panose="020B0604030504040204" pitchFamily="50" charset="-128"/>
                          <a:ea typeface="メイリオ" panose="020B0604030504040204" pitchFamily="50" charset="-128"/>
                        </a:rPr>
                        <a:t> </a:t>
                      </a:r>
                      <a:r>
                        <a:rPr lang="en-US" altLang="ja-JP" sz="1200" u="none" strike="noStrike">
                          <a:effectLst/>
                          <a:latin typeface="メイリオ" panose="020B0604030504040204" pitchFamily="50" charset="-128"/>
                          <a:ea typeface="メイリオ" panose="020B0604030504040204" pitchFamily="50" charset="-128"/>
                        </a:rPr>
                        <a:t>299</a:t>
                      </a:r>
                      <a:endParaRPr lang="en-US" altLang="ja-JP" sz="1200" b="0" i="0" u="none" strike="noStrike">
                        <a:effectLst/>
                        <a:latin typeface="メイリオ" panose="020B0604030504040204" pitchFamily="50" charset="-128"/>
                        <a:ea typeface="メイリオ" panose="020B0604030504040204" pitchFamily="50" charset="-128"/>
                      </a:endParaRPr>
                    </a:p>
                  </a:txBody>
                  <a:tcPr marL="7790" marR="72000" marT="779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85748783"/>
                  </a:ext>
                </a:extLst>
              </a:tr>
              <a:tr h="208800">
                <a:tc>
                  <a:txBody>
                    <a:bodyPr/>
                    <a:lstStyle/>
                    <a:p>
                      <a:pPr algn="r" fontAlgn="ctr"/>
                      <a:r>
                        <a:rPr lang="en-US" altLang="ja-JP" sz="1200" u="none" strike="noStrike" dirty="0">
                          <a:effectLst/>
                          <a:latin typeface="メイリオ" panose="020B0604030504040204" pitchFamily="50" charset="-128"/>
                          <a:ea typeface="メイリオ" panose="020B0604030504040204" pitchFamily="50" charset="-128"/>
                        </a:rPr>
                        <a:t>8</a:t>
                      </a:r>
                      <a:endParaRPr lang="en-US" altLang="ja-JP" sz="1200" b="0" i="0" u="none" strike="noStrike" dirty="0">
                        <a:effectLst/>
                        <a:latin typeface="メイリオ" panose="020B0604030504040204" pitchFamily="50" charset="-128"/>
                        <a:ea typeface="メイリオ" panose="020B0604030504040204" pitchFamily="50" charset="-128"/>
                      </a:endParaRPr>
                    </a:p>
                  </a:txBody>
                  <a:tcPr marL="7790" marR="72000" marT="779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t"/>
                      <a:r>
                        <a:rPr lang="ja-JP" altLang="en-US" sz="1200" u="none" strike="noStrike">
                          <a:effectLst/>
                          <a:latin typeface="メイリオ" panose="020B0604030504040204" pitchFamily="50" charset="-128"/>
                          <a:ea typeface="メイリオ" panose="020B0604030504040204" pitchFamily="50" charset="-128"/>
                        </a:rPr>
                        <a:t>八尾市</a:t>
                      </a:r>
                      <a:endParaRPr lang="ja-JP" altLang="en-US" sz="1200" b="0" i="0" u="none" strike="noStrike">
                        <a:effectLst/>
                        <a:latin typeface="メイリオ" panose="020B0604030504040204" pitchFamily="50" charset="-128"/>
                        <a:ea typeface="メイリオ" panose="020B0604030504040204" pitchFamily="50" charset="-128"/>
                      </a:endParaRPr>
                    </a:p>
                  </a:txBody>
                  <a:tcPr marL="7790" marR="7790" marT="779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t"/>
                      <a:r>
                        <a:rPr lang="en-US" altLang="ja-JP" sz="1200" u="none" strike="noStrike" dirty="0">
                          <a:effectLst/>
                          <a:latin typeface="メイリオ" panose="020B0604030504040204" pitchFamily="50" charset="-128"/>
                          <a:ea typeface="メイリオ" panose="020B0604030504040204" pitchFamily="50" charset="-128"/>
                        </a:rPr>
                        <a:t>7,825</a:t>
                      </a:r>
                      <a:endParaRPr lang="en-US" altLang="ja-JP" sz="1200" b="0" i="0" u="none" strike="noStrike" dirty="0">
                        <a:effectLst/>
                        <a:latin typeface="メイリオ" panose="020B0604030504040204" pitchFamily="50" charset="-128"/>
                        <a:ea typeface="メイリオ" panose="020B0604030504040204" pitchFamily="50" charset="-128"/>
                      </a:endParaRPr>
                    </a:p>
                  </a:txBody>
                  <a:tcPr marL="7790" marR="72000" marT="779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t"/>
                      <a:r>
                        <a:rPr lang="en-US" altLang="ja-JP" sz="1200" u="none" strike="noStrike" dirty="0">
                          <a:effectLst/>
                          <a:latin typeface="メイリオ" panose="020B0604030504040204" pitchFamily="50" charset="-128"/>
                          <a:ea typeface="メイリオ" panose="020B0604030504040204" pitchFamily="50" charset="-128"/>
                        </a:rPr>
                        <a:t>7,595</a:t>
                      </a:r>
                      <a:endParaRPr lang="en-US" altLang="ja-JP" sz="1200" b="0" i="0" u="none" strike="noStrike" dirty="0">
                        <a:effectLst/>
                        <a:latin typeface="メイリオ" panose="020B0604030504040204" pitchFamily="50" charset="-128"/>
                        <a:ea typeface="メイリオ" panose="020B0604030504040204" pitchFamily="50" charset="-128"/>
                      </a:endParaRPr>
                    </a:p>
                  </a:txBody>
                  <a:tcPr marL="7790" marR="72000" marT="779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t"/>
                      <a:r>
                        <a:rPr lang="ja-JP" altLang="en-US" sz="1200" u="none" strike="noStrike">
                          <a:effectLst/>
                          <a:latin typeface="メイリオ" panose="020B0604030504040204" pitchFamily="50" charset="-128"/>
                          <a:ea typeface="メイリオ" panose="020B0604030504040204" pitchFamily="50" charset="-128"/>
                        </a:rPr>
                        <a:t> </a:t>
                      </a:r>
                      <a:r>
                        <a:rPr lang="en-US" altLang="ja-JP" sz="1200" u="none" strike="noStrike">
                          <a:effectLst/>
                          <a:latin typeface="メイリオ" panose="020B0604030504040204" pitchFamily="50" charset="-128"/>
                          <a:ea typeface="メイリオ" panose="020B0604030504040204" pitchFamily="50" charset="-128"/>
                        </a:rPr>
                        <a:t>230</a:t>
                      </a:r>
                      <a:endParaRPr lang="en-US" altLang="ja-JP" sz="1200" b="0" i="0" u="none" strike="noStrike">
                        <a:effectLst/>
                        <a:latin typeface="メイリオ" panose="020B0604030504040204" pitchFamily="50" charset="-128"/>
                        <a:ea typeface="メイリオ" panose="020B0604030504040204" pitchFamily="50" charset="-128"/>
                      </a:endParaRPr>
                    </a:p>
                  </a:txBody>
                  <a:tcPr marL="7790" marR="72000" marT="779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40812401"/>
                  </a:ext>
                </a:extLst>
              </a:tr>
              <a:tr h="208800">
                <a:tc>
                  <a:txBody>
                    <a:bodyPr/>
                    <a:lstStyle/>
                    <a:p>
                      <a:pPr algn="r" fontAlgn="ctr"/>
                      <a:r>
                        <a:rPr lang="en-US" altLang="ja-JP" sz="1200" u="none" strike="noStrike" dirty="0">
                          <a:effectLst/>
                          <a:latin typeface="メイリオ" panose="020B0604030504040204" pitchFamily="50" charset="-128"/>
                          <a:ea typeface="メイリオ" panose="020B0604030504040204" pitchFamily="50" charset="-128"/>
                        </a:rPr>
                        <a:t>9</a:t>
                      </a:r>
                      <a:endParaRPr lang="en-US" altLang="ja-JP" sz="1200" b="0" i="0" u="none" strike="noStrike" dirty="0">
                        <a:effectLst/>
                        <a:latin typeface="メイリオ" panose="020B0604030504040204" pitchFamily="50" charset="-128"/>
                        <a:ea typeface="メイリオ" panose="020B0604030504040204" pitchFamily="50" charset="-128"/>
                      </a:endParaRPr>
                    </a:p>
                  </a:txBody>
                  <a:tcPr marL="7790" marR="72000" marT="779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t"/>
                      <a:r>
                        <a:rPr lang="ja-JP" altLang="en-US" sz="1200" u="none" strike="noStrike">
                          <a:effectLst/>
                          <a:latin typeface="メイリオ" panose="020B0604030504040204" pitchFamily="50" charset="-128"/>
                          <a:ea typeface="メイリオ" panose="020B0604030504040204" pitchFamily="50" charset="-128"/>
                        </a:rPr>
                        <a:t>高槻市</a:t>
                      </a:r>
                      <a:endParaRPr lang="ja-JP" altLang="en-US" sz="1200" b="0" i="0" u="none" strike="noStrike">
                        <a:effectLst/>
                        <a:latin typeface="メイリオ" panose="020B0604030504040204" pitchFamily="50" charset="-128"/>
                        <a:ea typeface="メイリオ" panose="020B0604030504040204" pitchFamily="50" charset="-128"/>
                      </a:endParaRPr>
                    </a:p>
                  </a:txBody>
                  <a:tcPr marL="7790" marR="7790" marT="779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t"/>
                      <a:r>
                        <a:rPr lang="en-US" altLang="ja-JP" sz="1200" u="none" strike="noStrike" dirty="0">
                          <a:effectLst/>
                          <a:latin typeface="メイリオ" panose="020B0604030504040204" pitchFamily="50" charset="-128"/>
                          <a:ea typeface="メイリオ" panose="020B0604030504040204" pitchFamily="50" charset="-128"/>
                        </a:rPr>
                        <a:t>10,494</a:t>
                      </a:r>
                      <a:endParaRPr lang="en-US" altLang="ja-JP" sz="1200" b="0" i="0" u="none" strike="noStrike" dirty="0">
                        <a:effectLst/>
                        <a:latin typeface="メイリオ" panose="020B0604030504040204" pitchFamily="50" charset="-128"/>
                        <a:ea typeface="メイリオ" panose="020B0604030504040204" pitchFamily="50" charset="-128"/>
                      </a:endParaRPr>
                    </a:p>
                  </a:txBody>
                  <a:tcPr marL="7790" marR="72000" marT="779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t"/>
                      <a:r>
                        <a:rPr lang="en-US" altLang="ja-JP" sz="1200" u="none" strike="noStrike">
                          <a:effectLst/>
                          <a:latin typeface="メイリオ" panose="020B0604030504040204" pitchFamily="50" charset="-128"/>
                          <a:ea typeface="メイリオ" panose="020B0604030504040204" pitchFamily="50" charset="-128"/>
                        </a:rPr>
                        <a:t>10,276</a:t>
                      </a:r>
                      <a:endParaRPr lang="en-US" altLang="ja-JP" sz="1200" b="0" i="0" u="none" strike="noStrike">
                        <a:effectLst/>
                        <a:latin typeface="メイリオ" panose="020B0604030504040204" pitchFamily="50" charset="-128"/>
                        <a:ea typeface="メイリオ" panose="020B0604030504040204" pitchFamily="50" charset="-128"/>
                      </a:endParaRPr>
                    </a:p>
                  </a:txBody>
                  <a:tcPr marL="7790" marR="72000" marT="779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t"/>
                      <a:r>
                        <a:rPr lang="ja-JP" altLang="en-US" sz="1200" u="none" strike="noStrike">
                          <a:effectLst/>
                          <a:latin typeface="メイリオ" panose="020B0604030504040204" pitchFamily="50" charset="-128"/>
                          <a:ea typeface="メイリオ" panose="020B0604030504040204" pitchFamily="50" charset="-128"/>
                        </a:rPr>
                        <a:t> </a:t>
                      </a:r>
                      <a:r>
                        <a:rPr lang="en-US" altLang="ja-JP" sz="1200" u="none" strike="noStrike">
                          <a:effectLst/>
                          <a:latin typeface="メイリオ" panose="020B0604030504040204" pitchFamily="50" charset="-128"/>
                          <a:ea typeface="メイリオ" panose="020B0604030504040204" pitchFamily="50" charset="-128"/>
                        </a:rPr>
                        <a:t>218</a:t>
                      </a:r>
                      <a:endParaRPr lang="en-US" altLang="ja-JP" sz="1200" b="0" i="0" u="none" strike="noStrike">
                        <a:effectLst/>
                        <a:latin typeface="メイリオ" panose="020B0604030504040204" pitchFamily="50" charset="-128"/>
                        <a:ea typeface="メイリオ" panose="020B0604030504040204" pitchFamily="50" charset="-128"/>
                      </a:endParaRPr>
                    </a:p>
                  </a:txBody>
                  <a:tcPr marL="7790" marR="72000" marT="779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72270160"/>
                  </a:ext>
                </a:extLst>
              </a:tr>
              <a:tr h="208800">
                <a:tc>
                  <a:txBody>
                    <a:bodyPr/>
                    <a:lstStyle/>
                    <a:p>
                      <a:pPr algn="r" fontAlgn="ctr"/>
                      <a:r>
                        <a:rPr lang="en-US" altLang="ja-JP" sz="1200" u="none" strike="noStrike">
                          <a:effectLst/>
                          <a:latin typeface="メイリオ" panose="020B0604030504040204" pitchFamily="50" charset="-128"/>
                          <a:ea typeface="メイリオ" panose="020B0604030504040204" pitchFamily="50" charset="-128"/>
                        </a:rPr>
                        <a:t>10</a:t>
                      </a:r>
                      <a:endParaRPr lang="en-US" altLang="ja-JP" sz="1200" b="0" i="0" u="none" strike="noStrike">
                        <a:effectLst/>
                        <a:latin typeface="メイリオ" panose="020B0604030504040204" pitchFamily="50" charset="-128"/>
                        <a:ea typeface="メイリオ" panose="020B0604030504040204" pitchFamily="50" charset="-128"/>
                      </a:endParaRPr>
                    </a:p>
                  </a:txBody>
                  <a:tcPr marL="7790" marR="72000" marT="779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t"/>
                      <a:r>
                        <a:rPr lang="ja-JP" altLang="en-US" sz="1200" u="none" strike="noStrike">
                          <a:effectLst/>
                          <a:latin typeface="メイリオ" panose="020B0604030504040204" pitchFamily="50" charset="-128"/>
                          <a:ea typeface="メイリオ" panose="020B0604030504040204" pitchFamily="50" charset="-128"/>
                        </a:rPr>
                        <a:t>島本町</a:t>
                      </a:r>
                      <a:endParaRPr lang="ja-JP" altLang="en-US" sz="1200" b="0" i="0" u="none" strike="noStrike">
                        <a:effectLst/>
                        <a:latin typeface="メイリオ" panose="020B0604030504040204" pitchFamily="50" charset="-128"/>
                        <a:ea typeface="メイリオ" panose="020B0604030504040204" pitchFamily="50" charset="-128"/>
                      </a:endParaRPr>
                    </a:p>
                  </a:txBody>
                  <a:tcPr marL="7790" marR="7790" marT="779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t"/>
                      <a:r>
                        <a:rPr lang="en-US" altLang="ja-JP" sz="1200" u="none" strike="noStrike" dirty="0">
                          <a:effectLst/>
                          <a:latin typeface="メイリオ" panose="020B0604030504040204" pitchFamily="50" charset="-128"/>
                          <a:ea typeface="メイリオ" panose="020B0604030504040204" pitchFamily="50" charset="-128"/>
                        </a:rPr>
                        <a:t>1,034</a:t>
                      </a:r>
                      <a:endParaRPr lang="en-US" altLang="ja-JP" sz="1200" b="0" i="0" u="none" strike="noStrike" dirty="0">
                        <a:effectLst/>
                        <a:latin typeface="メイリオ" panose="020B0604030504040204" pitchFamily="50" charset="-128"/>
                        <a:ea typeface="メイリオ" panose="020B0604030504040204" pitchFamily="50" charset="-128"/>
                      </a:endParaRPr>
                    </a:p>
                  </a:txBody>
                  <a:tcPr marL="7790" marR="72000" marT="779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t"/>
                      <a:r>
                        <a:rPr lang="en-US" altLang="ja-JP" sz="1200" u="none" strike="noStrike">
                          <a:effectLst/>
                          <a:latin typeface="メイリオ" panose="020B0604030504040204" pitchFamily="50" charset="-128"/>
                          <a:ea typeface="メイリオ" panose="020B0604030504040204" pitchFamily="50" charset="-128"/>
                        </a:rPr>
                        <a:t>861</a:t>
                      </a:r>
                      <a:endParaRPr lang="en-US" altLang="ja-JP" sz="1200" b="0" i="0" u="none" strike="noStrike">
                        <a:effectLst/>
                        <a:latin typeface="メイリオ" panose="020B0604030504040204" pitchFamily="50" charset="-128"/>
                        <a:ea typeface="メイリオ" panose="020B0604030504040204" pitchFamily="50" charset="-128"/>
                      </a:endParaRPr>
                    </a:p>
                  </a:txBody>
                  <a:tcPr marL="7790" marR="72000" marT="779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t"/>
                      <a:r>
                        <a:rPr lang="ja-JP" altLang="en-US" sz="1200" u="none" strike="noStrike">
                          <a:effectLst/>
                          <a:latin typeface="メイリオ" panose="020B0604030504040204" pitchFamily="50" charset="-128"/>
                          <a:ea typeface="メイリオ" panose="020B0604030504040204" pitchFamily="50" charset="-128"/>
                        </a:rPr>
                        <a:t> </a:t>
                      </a:r>
                      <a:r>
                        <a:rPr lang="en-US" altLang="ja-JP" sz="1200" u="none" strike="noStrike">
                          <a:effectLst/>
                          <a:latin typeface="メイリオ" panose="020B0604030504040204" pitchFamily="50" charset="-128"/>
                          <a:ea typeface="メイリオ" panose="020B0604030504040204" pitchFamily="50" charset="-128"/>
                        </a:rPr>
                        <a:t>173</a:t>
                      </a:r>
                      <a:endParaRPr lang="en-US" altLang="ja-JP" sz="1200" b="0" i="0" u="none" strike="noStrike">
                        <a:effectLst/>
                        <a:latin typeface="メイリオ" panose="020B0604030504040204" pitchFamily="50" charset="-128"/>
                        <a:ea typeface="メイリオ" panose="020B0604030504040204" pitchFamily="50" charset="-128"/>
                      </a:endParaRPr>
                    </a:p>
                  </a:txBody>
                  <a:tcPr marL="7790" marR="72000" marT="779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95613805"/>
                  </a:ext>
                </a:extLst>
              </a:tr>
              <a:tr h="208800">
                <a:tc>
                  <a:txBody>
                    <a:bodyPr/>
                    <a:lstStyle/>
                    <a:p>
                      <a:pPr algn="r" fontAlgn="ctr"/>
                      <a:r>
                        <a:rPr lang="en-US" altLang="ja-JP" sz="1200" u="none" strike="noStrike" dirty="0">
                          <a:effectLst/>
                          <a:latin typeface="メイリオ" panose="020B0604030504040204" pitchFamily="50" charset="-128"/>
                          <a:ea typeface="メイリオ" panose="020B0604030504040204" pitchFamily="50" charset="-128"/>
                        </a:rPr>
                        <a:t>11</a:t>
                      </a:r>
                      <a:endParaRPr lang="en-US" altLang="ja-JP" sz="1200" b="0" i="0" u="none" strike="noStrike" dirty="0">
                        <a:effectLst/>
                        <a:latin typeface="メイリオ" panose="020B0604030504040204" pitchFamily="50" charset="-128"/>
                        <a:ea typeface="メイリオ" panose="020B0604030504040204" pitchFamily="50" charset="-128"/>
                      </a:endParaRPr>
                    </a:p>
                  </a:txBody>
                  <a:tcPr marL="7790" marR="72000" marT="779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t"/>
                      <a:r>
                        <a:rPr lang="ja-JP" altLang="en-US" sz="1200" u="none" strike="noStrike">
                          <a:effectLst/>
                          <a:latin typeface="メイリオ" panose="020B0604030504040204" pitchFamily="50" charset="-128"/>
                          <a:ea typeface="メイリオ" panose="020B0604030504040204" pitchFamily="50" charset="-128"/>
                        </a:rPr>
                        <a:t>枚方市</a:t>
                      </a:r>
                      <a:endParaRPr lang="ja-JP" altLang="en-US" sz="1200" b="0" i="0" u="none" strike="noStrike">
                        <a:effectLst/>
                        <a:latin typeface="メイリオ" panose="020B0604030504040204" pitchFamily="50" charset="-128"/>
                        <a:ea typeface="メイリオ" panose="020B0604030504040204" pitchFamily="50" charset="-128"/>
                      </a:endParaRPr>
                    </a:p>
                  </a:txBody>
                  <a:tcPr marL="7790" marR="7790" marT="779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t"/>
                      <a:r>
                        <a:rPr lang="en-US" altLang="ja-JP" sz="1200" u="none" strike="noStrike" dirty="0">
                          <a:effectLst/>
                          <a:latin typeface="メイリオ" panose="020B0604030504040204" pitchFamily="50" charset="-128"/>
                          <a:ea typeface="メイリオ" panose="020B0604030504040204" pitchFamily="50" charset="-128"/>
                        </a:rPr>
                        <a:t>12,117</a:t>
                      </a:r>
                      <a:endParaRPr lang="en-US" altLang="ja-JP" sz="1200" b="0" i="0" u="none" strike="noStrike" dirty="0">
                        <a:effectLst/>
                        <a:latin typeface="メイリオ" panose="020B0604030504040204" pitchFamily="50" charset="-128"/>
                        <a:ea typeface="メイリオ" panose="020B0604030504040204" pitchFamily="50" charset="-128"/>
                      </a:endParaRPr>
                    </a:p>
                  </a:txBody>
                  <a:tcPr marL="7790" marR="72000" marT="779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t"/>
                      <a:r>
                        <a:rPr lang="en-US" altLang="ja-JP" sz="1200" u="none" strike="noStrike" dirty="0">
                          <a:effectLst/>
                          <a:latin typeface="メイリオ" panose="020B0604030504040204" pitchFamily="50" charset="-128"/>
                          <a:ea typeface="メイリオ" panose="020B0604030504040204" pitchFamily="50" charset="-128"/>
                        </a:rPr>
                        <a:t>11,983</a:t>
                      </a:r>
                      <a:endParaRPr lang="en-US" altLang="ja-JP" sz="1200" b="0" i="0" u="none" strike="noStrike" dirty="0">
                        <a:effectLst/>
                        <a:latin typeface="メイリオ" panose="020B0604030504040204" pitchFamily="50" charset="-128"/>
                        <a:ea typeface="メイリオ" panose="020B0604030504040204" pitchFamily="50" charset="-128"/>
                      </a:endParaRPr>
                    </a:p>
                  </a:txBody>
                  <a:tcPr marL="7790" marR="72000" marT="779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t"/>
                      <a:r>
                        <a:rPr lang="ja-JP" altLang="en-US" sz="1200" u="none" strike="noStrike">
                          <a:effectLst/>
                          <a:latin typeface="メイリオ" panose="020B0604030504040204" pitchFamily="50" charset="-128"/>
                          <a:ea typeface="メイリオ" panose="020B0604030504040204" pitchFamily="50" charset="-128"/>
                        </a:rPr>
                        <a:t> </a:t>
                      </a:r>
                      <a:r>
                        <a:rPr lang="en-US" altLang="ja-JP" sz="1200" u="none" strike="noStrike">
                          <a:effectLst/>
                          <a:latin typeface="メイリオ" panose="020B0604030504040204" pitchFamily="50" charset="-128"/>
                          <a:ea typeface="メイリオ" panose="020B0604030504040204" pitchFamily="50" charset="-128"/>
                        </a:rPr>
                        <a:t>134</a:t>
                      </a:r>
                      <a:endParaRPr lang="en-US" altLang="ja-JP" sz="1200" b="0" i="0" u="none" strike="noStrike">
                        <a:effectLst/>
                        <a:latin typeface="メイリオ" panose="020B0604030504040204" pitchFamily="50" charset="-128"/>
                        <a:ea typeface="メイリオ" panose="020B0604030504040204" pitchFamily="50" charset="-128"/>
                      </a:endParaRPr>
                    </a:p>
                  </a:txBody>
                  <a:tcPr marL="7790" marR="72000" marT="779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90642490"/>
                  </a:ext>
                </a:extLst>
              </a:tr>
              <a:tr h="208800">
                <a:tc>
                  <a:txBody>
                    <a:bodyPr/>
                    <a:lstStyle/>
                    <a:p>
                      <a:pPr algn="r" fontAlgn="ctr"/>
                      <a:r>
                        <a:rPr lang="en-US" altLang="ja-JP" sz="1200" u="none" strike="noStrike" dirty="0">
                          <a:effectLst/>
                          <a:latin typeface="メイリオ" panose="020B0604030504040204" pitchFamily="50" charset="-128"/>
                          <a:ea typeface="メイリオ" panose="020B0604030504040204" pitchFamily="50" charset="-128"/>
                        </a:rPr>
                        <a:t>12</a:t>
                      </a:r>
                      <a:endParaRPr lang="en-US" altLang="ja-JP" sz="1200" b="0" i="0" u="none" strike="noStrike" dirty="0">
                        <a:effectLst/>
                        <a:latin typeface="メイリオ" panose="020B0604030504040204" pitchFamily="50" charset="-128"/>
                        <a:ea typeface="メイリオ" panose="020B0604030504040204" pitchFamily="50" charset="-128"/>
                      </a:endParaRPr>
                    </a:p>
                  </a:txBody>
                  <a:tcPr marL="7790" marR="72000" marT="779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t"/>
                      <a:r>
                        <a:rPr lang="ja-JP" altLang="en-US" sz="1200" u="none" strike="noStrike">
                          <a:effectLst/>
                          <a:latin typeface="メイリオ" panose="020B0604030504040204" pitchFamily="50" charset="-128"/>
                          <a:ea typeface="メイリオ" panose="020B0604030504040204" pitchFamily="50" charset="-128"/>
                        </a:rPr>
                        <a:t>泉佐野市</a:t>
                      </a:r>
                      <a:endParaRPr lang="ja-JP" altLang="en-US" sz="1200" b="0" i="0" u="none" strike="noStrike">
                        <a:effectLst/>
                        <a:latin typeface="メイリオ" panose="020B0604030504040204" pitchFamily="50" charset="-128"/>
                        <a:ea typeface="メイリオ" panose="020B0604030504040204" pitchFamily="50" charset="-128"/>
                      </a:endParaRPr>
                    </a:p>
                  </a:txBody>
                  <a:tcPr marL="7790" marR="7790" marT="779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t"/>
                      <a:r>
                        <a:rPr lang="en-US" altLang="ja-JP" sz="1200" u="none" strike="noStrike" dirty="0">
                          <a:effectLst/>
                          <a:latin typeface="メイリオ" panose="020B0604030504040204" pitchFamily="50" charset="-128"/>
                          <a:ea typeface="メイリオ" panose="020B0604030504040204" pitchFamily="50" charset="-128"/>
                        </a:rPr>
                        <a:t>4,556</a:t>
                      </a:r>
                      <a:endParaRPr lang="en-US" altLang="ja-JP" sz="1200" b="0" i="0" u="none" strike="noStrike" dirty="0">
                        <a:effectLst/>
                        <a:latin typeface="メイリオ" panose="020B0604030504040204" pitchFamily="50" charset="-128"/>
                        <a:ea typeface="メイリオ" panose="020B0604030504040204" pitchFamily="50" charset="-128"/>
                      </a:endParaRPr>
                    </a:p>
                  </a:txBody>
                  <a:tcPr marL="7790" marR="72000" marT="779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t"/>
                      <a:r>
                        <a:rPr lang="en-US" altLang="ja-JP" sz="1200" u="none" strike="noStrike" dirty="0">
                          <a:effectLst/>
                          <a:latin typeface="メイリオ" panose="020B0604030504040204" pitchFamily="50" charset="-128"/>
                          <a:ea typeface="メイリオ" panose="020B0604030504040204" pitchFamily="50" charset="-128"/>
                        </a:rPr>
                        <a:t>4,434</a:t>
                      </a:r>
                      <a:endParaRPr lang="en-US" altLang="ja-JP" sz="1200" b="0" i="0" u="none" strike="noStrike" dirty="0">
                        <a:effectLst/>
                        <a:latin typeface="メイリオ" panose="020B0604030504040204" pitchFamily="50" charset="-128"/>
                        <a:ea typeface="メイリオ" panose="020B0604030504040204" pitchFamily="50" charset="-128"/>
                      </a:endParaRPr>
                    </a:p>
                  </a:txBody>
                  <a:tcPr marL="7790" marR="72000" marT="779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t"/>
                      <a:r>
                        <a:rPr lang="ja-JP" altLang="en-US" sz="1200" u="none" strike="noStrike">
                          <a:effectLst/>
                          <a:latin typeface="メイリオ" panose="020B0604030504040204" pitchFamily="50" charset="-128"/>
                          <a:ea typeface="メイリオ" panose="020B0604030504040204" pitchFamily="50" charset="-128"/>
                        </a:rPr>
                        <a:t> </a:t>
                      </a:r>
                      <a:r>
                        <a:rPr lang="en-US" altLang="ja-JP" sz="1200" u="none" strike="noStrike">
                          <a:effectLst/>
                          <a:latin typeface="メイリオ" panose="020B0604030504040204" pitchFamily="50" charset="-128"/>
                          <a:ea typeface="メイリオ" panose="020B0604030504040204" pitchFamily="50" charset="-128"/>
                        </a:rPr>
                        <a:t>122</a:t>
                      </a:r>
                      <a:endParaRPr lang="en-US" altLang="ja-JP" sz="1200" b="0" i="0" u="none" strike="noStrike">
                        <a:effectLst/>
                        <a:latin typeface="メイリオ" panose="020B0604030504040204" pitchFamily="50" charset="-128"/>
                        <a:ea typeface="メイリオ" panose="020B0604030504040204" pitchFamily="50" charset="-128"/>
                      </a:endParaRPr>
                    </a:p>
                  </a:txBody>
                  <a:tcPr marL="7790" marR="72000" marT="779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6809228"/>
                  </a:ext>
                </a:extLst>
              </a:tr>
              <a:tr h="208800">
                <a:tc>
                  <a:txBody>
                    <a:bodyPr/>
                    <a:lstStyle/>
                    <a:p>
                      <a:pPr algn="r" fontAlgn="ctr"/>
                      <a:r>
                        <a:rPr lang="en-US" altLang="ja-JP" sz="1200" u="none" strike="noStrike" dirty="0">
                          <a:effectLst/>
                          <a:latin typeface="メイリオ" panose="020B0604030504040204" pitchFamily="50" charset="-128"/>
                          <a:ea typeface="メイリオ" panose="020B0604030504040204" pitchFamily="50" charset="-128"/>
                        </a:rPr>
                        <a:t>13</a:t>
                      </a:r>
                      <a:endParaRPr lang="en-US" altLang="ja-JP" sz="1200" b="0" i="0" u="none" strike="noStrike" dirty="0">
                        <a:effectLst/>
                        <a:latin typeface="メイリオ" panose="020B0604030504040204" pitchFamily="50" charset="-128"/>
                        <a:ea typeface="メイリオ" panose="020B0604030504040204" pitchFamily="50" charset="-128"/>
                      </a:endParaRPr>
                    </a:p>
                  </a:txBody>
                  <a:tcPr marL="7790" marR="72000" marT="779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t"/>
                      <a:r>
                        <a:rPr lang="ja-JP" altLang="en-US" sz="1200" u="none" strike="noStrike">
                          <a:effectLst/>
                          <a:latin typeface="メイリオ" panose="020B0604030504040204" pitchFamily="50" charset="-128"/>
                          <a:ea typeface="メイリオ" panose="020B0604030504040204" pitchFamily="50" charset="-128"/>
                        </a:rPr>
                        <a:t>守口市</a:t>
                      </a:r>
                      <a:endParaRPr lang="ja-JP" altLang="en-US" sz="1200" b="0" i="0" u="none" strike="noStrike">
                        <a:effectLst/>
                        <a:latin typeface="メイリオ" panose="020B0604030504040204" pitchFamily="50" charset="-128"/>
                        <a:ea typeface="メイリオ" panose="020B0604030504040204" pitchFamily="50" charset="-128"/>
                      </a:endParaRPr>
                    </a:p>
                  </a:txBody>
                  <a:tcPr marL="7790" marR="7790" marT="779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t"/>
                      <a:r>
                        <a:rPr lang="en-US" altLang="ja-JP" sz="1200" u="none" strike="noStrike" dirty="0">
                          <a:effectLst/>
                          <a:latin typeface="メイリオ" panose="020B0604030504040204" pitchFamily="50" charset="-128"/>
                          <a:ea typeface="メイリオ" panose="020B0604030504040204" pitchFamily="50" charset="-128"/>
                        </a:rPr>
                        <a:t>5,935</a:t>
                      </a:r>
                      <a:endParaRPr lang="en-US" altLang="ja-JP" sz="1200" b="0" i="0" u="none" strike="noStrike" dirty="0">
                        <a:effectLst/>
                        <a:latin typeface="メイリオ" panose="020B0604030504040204" pitchFamily="50" charset="-128"/>
                        <a:ea typeface="メイリオ" panose="020B0604030504040204" pitchFamily="50" charset="-128"/>
                      </a:endParaRPr>
                    </a:p>
                  </a:txBody>
                  <a:tcPr marL="7790" marR="72000" marT="779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t"/>
                      <a:r>
                        <a:rPr lang="en-US" altLang="ja-JP" sz="1200" u="none" strike="noStrike" dirty="0">
                          <a:effectLst/>
                          <a:latin typeface="メイリオ" panose="020B0604030504040204" pitchFamily="50" charset="-128"/>
                          <a:ea typeface="メイリオ" panose="020B0604030504040204" pitchFamily="50" charset="-128"/>
                        </a:rPr>
                        <a:t>5,849</a:t>
                      </a:r>
                      <a:endParaRPr lang="en-US" altLang="ja-JP" sz="1200" b="0" i="0" u="none" strike="noStrike" dirty="0">
                        <a:effectLst/>
                        <a:latin typeface="メイリオ" panose="020B0604030504040204" pitchFamily="50" charset="-128"/>
                        <a:ea typeface="メイリオ" panose="020B0604030504040204" pitchFamily="50" charset="-128"/>
                      </a:endParaRPr>
                    </a:p>
                  </a:txBody>
                  <a:tcPr marL="7790" marR="72000" marT="779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t"/>
                      <a:r>
                        <a:rPr lang="ja-JP" altLang="en-US" sz="1200" u="none" strike="noStrike">
                          <a:effectLst/>
                          <a:latin typeface="メイリオ" panose="020B0604030504040204" pitchFamily="50" charset="-128"/>
                          <a:ea typeface="メイリオ" panose="020B0604030504040204" pitchFamily="50" charset="-128"/>
                        </a:rPr>
                        <a:t> </a:t>
                      </a:r>
                      <a:r>
                        <a:rPr lang="en-US" altLang="ja-JP" sz="1200" u="none" strike="noStrike">
                          <a:effectLst/>
                          <a:latin typeface="メイリオ" panose="020B0604030504040204" pitchFamily="50" charset="-128"/>
                          <a:ea typeface="メイリオ" panose="020B0604030504040204" pitchFamily="50" charset="-128"/>
                        </a:rPr>
                        <a:t>86</a:t>
                      </a:r>
                      <a:endParaRPr lang="en-US" altLang="ja-JP" sz="1200" b="0" i="0" u="none" strike="noStrike">
                        <a:effectLst/>
                        <a:latin typeface="メイリオ" panose="020B0604030504040204" pitchFamily="50" charset="-128"/>
                        <a:ea typeface="メイリオ" panose="020B0604030504040204" pitchFamily="50" charset="-128"/>
                      </a:endParaRPr>
                    </a:p>
                  </a:txBody>
                  <a:tcPr marL="7790" marR="72000" marT="779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82591024"/>
                  </a:ext>
                </a:extLst>
              </a:tr>
              <a:tr h="208800">
                <a:tc>
                  <a:txBody>
                    <a:bodyPr/>
                    <a:lstStyle/>
                    <a:p>
                      <a:pPr algn="r" fontAlgn="ctr"/>
                      <a:r>
                        <a:rPr lang="en-US" altLang="ja-JP" sz="1200" u="none" strike="noStrike">
                          <a:effectLst/>
                          <a:latin typeface="メイリオ" panose="020B0604030504040204" pitchFamily="50" charset="-128"/>
                          <a:ea typeface="メイリオ" panose="020B0604030504040204" pitchFamily="50" charset="-128"/>
                        </a:rPr>
                        <a:t>14</a:t>
                      </a:r>
                      <a:endParaRPr lang="en-US" altLang="ja-JP" sz="1200" b="0" i="0" u="none" strike="noStrike">
                        <a:effectLst/>
                        <a:latin typeface="メイリオ" panose="020B0604030504040204" pitchFamily="50" charset="-128"/>
                        <a:ea typeface="メイリオ" panose="020B0604030504040204" pitchFamily="50" charset="-128"/>
                      </a:endParaRPr>
                    </a:p>
                  </a:txBody>
                  <a:tcPr marL="7790" marR="72000" marT="779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t"/>
                      <a:r>
                        <a:rPr lang="ja-JP" altLang="en-US" sz="1200" u="none" strike="noStrike">
                          <a:effectLst/>
                          <a:latin typeface="メイリオ" panose="020B0604030504040204" pitchFamily="50" charset="-128"/>
                          <a:ea typeface="メイリオ" panose="020B0604030504040204" pitchFamily="50" charset="-128"/>
                        </a:rPr>
                        <a:t>泉大津市</a:t>
                      </a:r>
                      <a:endParaRPr lang="ja-JP" altLang="en-US" sz="1200" b="0" i="0" u="none" strike="noStrike">
                        <a:effectLst/>
                        <a:latin typeface="メイリオ" panose="020B0604030504040204" pitchFamily="50" charset="-128"/>
                        <a:ea typeface="メイリオ" panose="020B0604030504040204" pitchFamily="50" charset="-128"/>
                      </a:endParaRPr>
                    </a:p>
                  </a:txBody>
                  <a:tcPr marL="7790" marR="7790" marT="779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t"/>
                      <a:r>
                        <a:rPr lang="en-US" altLang="ja-JP" sz="1200" u="none" strike="noStrike" dirty="0">
                          <a:effectLst/>
                          <a:latin typeface="メイリオ" panose="020B0604030504040204" pitchFamily="50" charset="-128"/>
                          <a:ea typeface="メイリオ" panose="020B0604030504040204" pitchFamily="50" charset="-128"/>
                        </a:rPr>
                        <a:t>2,935</a:t>
                      </a:r>
                      <a:endParaRPr lang="en-US" altLang="ja-JP" sz="1200" b="0" i="0" u="none" strike="noStrike" dirty="0">
                        <a:effectLst/>
                        <a:latin typeface="メイリオ" panose="020B0604030504040204" pitchFamily="50" charset="-128"/>
                        <a:ea typeface="メイリオ" panose="020B0604030504040204" pitchFamily="50" charset="-128"/>
                      </a:endParaRPr>
                    </a:p>
                  </a:txBody>
                  <a:tcPr marL="7790" marR="72000" marT="779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t"/>
                      <a:r>
                        <a:rPr lang="en-US" altLang="ja-JP" sz="1200" u="none" strike="noStrike" dirty="0">
                          <a:effectLst/>
                          <a:latin typeface="メイリオ" panose="020B0604030504040204" pitchFamily="50" charset="-128"/>
                          <a:ea typeface="メイリオ" panose="020B0604030504040204" pitchFamily="50" charset="-128"/>
                        </a:rPr>
                        <a:t>2,881</a:t>
                      </a:r>
                      <a:endParaRPr lang="en-US" altLang="ja-JP" sz="1200" b="0" i="0" u="none" strike="noStrike" dirty="0">
                        <a:effectLst/>
                        <a:latin typeface="メイリオ" panose="020B0604030504040204" pitchFamily="50" charset="-128"/>
                        <a:ea typeface="メイリオ" panose="020B0604030504040204" pitchFamily="50" charset="-128"/>
                      </a:endParaRPr>
                    </a:p>
                  </a:txBody>
                  <a:tcPr marL="7790" marR="72000" marT="779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t"/>
                      <a:r>
                        <a:rPr lang="ja-JP" altLang="en-US" sz="1200" u="none" strike="noStrike">
                          <a:effectLst/>
                          <a:latin typeface="メイリオ" panose="020B0604030504040204" pitchFamily="50" charset="-128"/>
                          <a:ea typeface="メイリオ" panose="020B0604030504040204" pitchFamily="50" charset="-128"/>
                        </a:rPr>
                        <a:t> </a:t>
                      </a:r>
                      <a:r>
                        <a:rPr lang="en-US" altLang="ja-JP" sz="1200" u="none" strike="noStrike">
                          <a:effectLst/>
                          <a:latin typeface="メイリオ" panose="020B0604030504040204" pitchFamily="50" charset="-128"/>
                          <a:ea typeface="メイリオ" panose="020B0604030504040204" pitchFamily="50" charset="-128"/>
                        </a:rPr>
                        <a:t>54</a:t>
                      </a:r>
                      <a:endParaRPr lang="en-US" altLang="ja-JP" sz="1200" b="0" i="0" u="none" strike="noStrike">
                        <a:effectLst/>
                        <a:latin typeface="メイリオ" panose="020B0604030504040204" pitchFamily="50" charset="-128"/>
                        <a:ea typeface="メイリオ" panose="020B0604030504040204" pitchFamily="50" charset="-128"/>
                      </a:endParaRPr>
                    </a:p>
                  </a:txBody>
                  <a:tcPr marL="7790" marR="72000" marT="779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2418311"/>
                  </a:ext>
                </a:extLst>
              </a:tr>
              <a:tr h="208800">
                <a:tc>
                  <a:txBody>
                    <a:bodyPr/>
                    <a:lstStyle/>
                    <a:p>
                      <a:pPr algn="r" fontAlgn="ctr"/>
                      <a:r>
                        <a:rPr lang="en-US" altLang="ja-JP" sz="1200" u="none" strike="noStrike" dirty="0">
                          <a:effectLst/>
                          <a:latin typeface="メイリオ" panose="020B0604030504040204" pitchFamily="50" charset="-128"/>
                          <a:ea typeface="メイリオ" panose="020B0604030504040204" pitchFamily="50" charset="-128"/>
                        </a:rPr>
                        <a:t>15</a:t>
                      </a:r>
                      <a:endParaRPr lang="en-US" altLang="ja-JP" sz="1200" b="0" i="0" u="none" strike="noStrike" dirty="0">
                        <a:effectLst/>
                        <a:latin typeface="メイリオ" panose="020B0604030504040204" pitchFamily="50" charset="-128"/>
                        <a:ea typeface="メイリオ" panose="020B0604030504040204" pitchFamily="50" charset="-128"/>
                      </a:endParaRPr>
                    </a:p>
                  </a:txBody>
                  <a:tcPr marL="7790" marR="72000" marT="779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t"/>
                      <a:r>
                        <a:rPr lang="ja-JP" altLang="en-US" sz="1200" u="none" strike="noStrike">
                          <a:effectLst/>
                          <a:latin typeface="メイリオ" panose="020B0604030504040204" pitchFamily="50" charset="-128"/>
                          <a:ea typeface="メイリオ" panose="020B0604030504040204" pitchFamily="50" charset="-128"/>
                        </a:rPr>
                        <a:t>羽曳野市</a:t>
                      </a:r>
                      <a:endParaRPr lang="ja-JP" altLang="en-US" sz="1200" b="0" i="0" u="none" strike="noStrike">
                        <a:effectLst/>
                        <a:latin typeface="メイリオ" panose="020B0604030504040204" pitchFamily="50" charset="-128"/>
                        <a:ea typeface="メイリオ" panose="020B0604030504040204" pitchFamily="50" charset="-128"/>
                      </a:endParaRPr>
                    </a:p>
                  </a:txBody>
                  <a:tcPr marL="7790" marR="7790" marT="779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t"/>
                      <a:r>
                        <a:rPr lang="en-US" altLang="ja-JP" sz="1200" u="none" strike="noStrike" dirty="0">
                          <a:effectLst/>
                          <a:latin typeface="メイリオ" panose="020B0604030504040204" pitchFamily="50" charset="-128"/>
                          <a:ea typeface="メイリオ" panose="020B0604030504040204" pitchFamily="50" charset="-128"/>
                        </a:rPr>
                        <a:t>3,407</a:t>
                      </a:r>
                      <a:endParaRPr lang="en-US" altLang="ja-JP" sz="1200" b="0" i="0" u="none" strike="noStrike" dirty="0">
                        <a:effectLst/>
                        <a:latin typeface="メイリオ" panose="020B0604030504040204" pitchFamily="50" charset="-128"/>
                        <a:ea typeface="メイリオ" panose="020B0604030504040204" pitchFamily="50" charset="-128"/>
                      </a:endParaRPr>
                    </a:p>
                  </a:txBody>
                  <a:tcPr marL="7790" marR="72000" marT="779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t"/>
                      <a:r>
                        <a:rPr lang="en-US" altLang="ja-JP" sz="1200" u="none" strike="noStrike" dirty="0">
                          <a:effectLst/>
                          <a:latin typeface="メイリオ" panose="020B0604030504040204" pitchFamily="50" charset="-128"/>
                          <a:ea typeface="メイリオ" panose="020B0604030504040204" pitchFamily="50" charset="-128"/>
                        </a:rPr>
                        <a:t>3,361</a:t>
                      </a:r>
                      <a:endParaRPr lang="en-US" altLang="ja-JP" sz="1200" b="0" i="0" u="none" strike="noStrike" dirty="0">
                        <a:effectLst/>
                        <a:latin typeface="メイリオ" panose="020B0604030504040204" pitchFamily="50" charset="-128"/>
                        <a:ea typeface="メイリオ" panose="020B0604030504040204" pitchFamily="50" charset="-128"/>
                      </a:endParaRPr>
                    </a:p>
                  </a:txBody>
                  <a:tcPr marL="7790" marR="72000" marT="779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t"/>
                      <a:r>
                        <a:rPr lang="ja-JP" altLang="en-US" sz="1200" u="none" strike="noStrike">
                          <a:effectLst/>
                          <a:latin typeface="メイリオ" panose="020B0604030504040204" pitchFamily="50" charset="-128"/>
                          <a:ea typeface="メイリオ" panose="020B0604030504040204" pitchFamily="50" charset="-128"/>
                        </a:rPr>
                        <a:t> </a:t>
                      </a:r>
                      <a:r>
                        <a:rPr lang="en-US" altLang="ja-JP" sz="1200" u="none" strike="noStrike">
                          <a:effectLst/>
                          <a:latin typeface="メイリオ" panose="020B0604030504040204" pitchFamily="50" charset="-128"/>
                          <a:ea typeface="メイリオ" panose="020B0604030504040204" pitchFamily="50" charset="-128"/>
                        </a:rPr>
                        <a:t>46</a:t>
                      </a:r>
                      <a:endParaRPr lang="en-US" altLang="ja-JP" sz="1200" b="0" i="0" u="none" strike="noStrike">
                        <a:effectLst/>
                        <a:latin typeface="メイリオ" panose="020B0604030504040204" pitchFamily="50" charset="-128"/>
                        <a:ea typeface="メイリオ" panose="020B0604030504040204" pitchFamily="50" charset="-128"/>
                      </a:endParaRPr>
                    </a:p>
                  </a:txBody>
                  <a:tcPr marL="7790" marR="72000" marT="779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68801392"/>
                  </a:ext>
                </a:extLst>
              </a:tr>
              <a:tr h="208800">
                <a:tc>
                  <a:txBody>
                    <a:bodyPr/>
                    <a:lstStyle/>
                    <a:p>
                      <a:pPr algn="r" fontAlgn="ctr"/>
                      <a:r>
                        <a:rPr lang="en-US" altLang="ja-JP" sz="1200" u="none" strike="noStrike" dirty="0">
                          <a:effectLst/>
                          <a:latin typeface="メイリオ" panose="020B0604030504040204" pitchFamily="50" charset="-128"/>
                          <a:ea typeface="メイリオ" panose="020B0604030504040204" pitchFamily="50" charset="-128"/>
                        </a:rPr>
                        <a:t>16</a:t>
                      </a:r>
                      <a:endParaRPr lang="en-US" altLang="ja-JP" sz="1200" b="0" i="0" u="none" strike="noStrike" dirty="0">
                        <a:effectLst/>
                        <a:latin typeface="メイリオ" panose="020B0604030504040204" pitchFamily="50" charset="-128"/>
                        <a:ea typeface="メイリオ" panose="020B0604030504040204" pitchFamily="50" charset="-128"/>
                      </a:endParaRPr>
                    </a:p>
                  </a:txBody>
                  <a:tcPr marL="7790" marR="72000" marT="779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t"/>
                      <a:r>
                        <a:rPr lang="ja-JP" altLang="en-US" sz="1200" u="none" strike="noStrike">
                          <a:effectLst/>
                          <a:latin typeface="メイリオ" panose="020B0604030504040204" pitchFamily="50" charset="-128"/>
                          <a:ea typeface="メイリオ" panose="020B0604030504040204" pitchFamily="50" charset="-128"/>
                        </a:rPr>
                        <a:t>田尻町</a:t>
                      </a:r>
                      <a:endParaRPr lang="ja-JP" altLang="en-US" sz="1200" b="0" i="0" u="none" strike="noStrike">
                        <a:effectLst/>
                        <a:latin typeface="メイリオ" panose="020B0604030504040204" pitchFamily="50" charset="-128"/>
                        <a:ea typeface="メイリオ" panose="020B0604030504040204" pitchFamily="50" charset="-128"/>
                      </a:endParaRPr>
                    </a:p>
                  </a:txBody>
                  <a:tcPr marL="7790" marR="7790" marT="779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t"/>
                      <a:r>
                        <a:rPr lang="en-US" altLang="ja-JP" sz="1200" u="none" strike="noStrike" dirty="0">
                          <a:effectLst/>
                          <a:latin typeface="メイリオ" panose="020B0604030504040204" pitchFamily="50" charset="-128"/>
                          <a:ea typeface="メイリオ" panose="020B0604030504040204" pitchFamily="50" charset="-128"/>
                        </a:rPr>
                        <a:t>1,109</a:t>
                      </a:r>
                      <a:endParaRPr lang="en-US" altLang="ja-JP" sz="1200" b="0" i="0" u="none" strike="noStrike" dirty="0">
                        <a:effectLst/>
                        <a:latin typeface="メイリオ" panose="020B0604030504040204" pitchFamily="50" charset="-128"/>
                        <a:ea typeface="メイリオ" panose="020B0604030504040204" pitchFamily="50" charset="-128"/>
                      </a:endParaRPr>
                    </a:p>
                  </a:txBody>
                  <a:tcPr marL="7790" marR="72000" marT="779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t"/>
                      <a:r>
                        <a:rPr lang="en-US" altLang="ja-JP" sz="1200" u="none" strike="noStrike" dirty="0">
                          <a:effectLst/>
                          <a:latin typeface="メイリオ" panose="020B0604030504040204" pitchFamily="50" charset="-128"/>
                          <a:ea typeface="メイリオ" panose="020B0604030504040204" pitchFamily="50" charset="-128"/>
                        </a:rPr>
                        <a:t>1,074</a:t>
                      </a:r>
                      <a:endParaRPr lang="en-US" altLang="ja-JP" sz="1200" b="0" i="0" u="none" strike="noStrike" dirty="0">
                        <a:effectLst/>
                        <a:latin typeface="メイリオ" panose="020B0604030504040204" pitchFamily="50" charset="-128"/>
                        <a:ea typeface="メイリオ" panose="020B0604030504040204" pitchFamily="50" charset="-128"/>
                      </a:endParaRPr>
                    </a:p>
                  </a:txBody>
                  <a:tcPr marL="7790" marR="72000" marT="779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t"/>
                      <a:r>
                        <a:rPr lang="ja-JP" altLang="en-US" sz="1200" u="none" strike="noStrike" dirty="0">
                          <a:effectLst/>
                          <a:latin typeface="メイリオ" panose="020B0604030504040204" pitchFamily="50" charset="-128"/>
                          <a:ea typeface="メイリオ" panose="020B0604030504040204" pitchFamily="50" charset="-128"/>
                        </a:rPr>
                        <a:t> </a:t>
                      </a:r>
                      <a:r>
                        <a:rPr lang="en-US" altLang="ja-JP" sz="1200" u="none" strike="noStrike" dirty="0">
                          <a:effectLst/>
                          <a:latin typeface="メイリオ" panose="020B0604030504040204" pitchFamily="50" charset="-128"/>
                          <a:ea typeface="メイリオ" panose="020B0604030504040204" pitchFamily="50" charset="-128"/>
                        </a:rPr>
                        <a:t>35</a:t>
                      </a:r>
                      <a:endParaRPr lang="en-US" altLang="ja-JP" sz="1200" b="0" i="0" u="none" strike="noStrike" dirty="0">
                        <a:effectLst/>
                        <a:latin typeface="メイリオ" panose="020B0604030504040204" pitchFamily="50" charset="-128"/>
                        <a:ea typeface="メイリオ" panose="020B0604030504040204" pitchFamily="50" charset="-128"/>
                      </a:endParaRPr>
                    </a:p>
                  </a:txBody>
                  <a:tcPr marL="7790" marR="72000" marT="779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33246982"/>
                  </a:ext>
                </a:extLst>
              </a:tr>
              <a:tr h="208800">
                <a:tc>
                  <a:txBody>
                    <a:bodyPr/>
                    <a:lstStyle/>
                    <a:p>
                      <a:pPr algn="r" fontAlgn="ctr"/>
                      <a:r>
                        <a:rPr lang="en-US" altLang="ja-JP" sz="1200" u="none" strike="noStrike" dirty="0">
                          <a:effectLst/>
                          <a:latin typeface="メイリオ" panose="020B0604030504040204" pitchFamily="50" charset="-128"/>
                          <a:ea typeface="メイリオ" panose="020B0604030504040204" pitchFamily="50" charset="-128"/>
                        </a:rPr>
                        <a:t>17</a:t>
                      </a:r>
                      <a:endParaRPr lang="en-US" altLang="ja-JP" sz="1200" b="0" i="0" u="none" strike="noStrike" dirty="0">
                        <a:effectLst/>
                        <a:latin typeface="メイリオ" panose="020B0604030504040204" pitchFamily="50" charset="-128"/>
                        <a:ea typeface="メイリオ" panose="020B0604030504040204" pitchFamily="50" charset="-128"/>
                      </a:endParaRPr>
                    </a:p>
                  </a:txBody>
                  <a:tcPr marL="7790" marR="72000" marT="779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t"/>
                      <a:r>
                        <a:rPr lang="ja-JP" altLang="en-US" sz="1200" u="none" strike="noStrike">
                          <a:effectLst/>
                          <a:latin typeface="メイリオ" panose="020B0604030504040204" pitchFamily="50" charset="-128"/>
                          <a:ea typeface="メイリオ" panose="020B0604030504040204" pitchFamily="50" charset="-128"/>
                        </a:rPr>
                        <a:t>柏原市</a:t>
                      </a:r>
                      <a:endParaRPr lang="ja-JP" altLang="en-US" sz="1200" b="0" i="0" u="none" strike="noStrike">
                        <a:effectLst/>
                        <a:latin typeface="メイリオ" panose="020B0604030504040204" pitchFamily="50" charset="-128"/>
                        <a:ea typeface="メイリオ" panose="020B0604030504040204" pitchFamily="50" charset="-128"/>
                      </a:endParaRPr>
                    </a:p>
                  </a:txBody>
                  <a:tcPr marL="7790" marR="7790" marT="779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t"/>
                      <a:r>
                        <a:rPr lang="en-US" altLang="ja-JP" sz="1200" u="none" strike="noStrike" dirty="0">
                          <a:effectLst/>
                          <a:latin typeface="メイリオ" panose="020B0604030504040204" pitchFamily="50" charset="-128"/>
                          <a:ea typeface="メイリオ" panose="020B0604030504040204" pitchFamily="50" charset="-128"/>
                        </a:rPr>
                        <a:t>2,395</a:t>
                      </a:r>
                      <a:endParaRPr lang="en-US" altLang="ja-JP" sz="1200" b="0" i="0" u="none" strike="noStrike" dirty="0">
                        <a:effectLst/>
                        <a:latin typeface="メイリオ" panose="020B0604030504040204" pitchFamily="50" charset="-128"/>
                        <a:ea typeface="メイリオ" panose="020B0604030504040204" pitchFamily="50" charset="-128"/>
                      </a:endParaRPr>
                    </a:p>
                  </a:txBody>
                  <a:tcPr marL="7790" marR="72000" marT="779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t"/>
                      <a:r>
                        <a:rPr lang="en-US" altLang="ja-JP" sz="1200" u="none" strike="noStrike" dirty="0">
                          <a:effectLst/>
                          <a:latin typeface="メイリオ" panose="020B0604030504040204" pitchFamily="50" charset="-128"/>
                          <a:ea typeface="メイリオ" panose="020B0604030504040204" pitchFamily="50" charset="-128"/>
                        </a:rPr>
                        <a:t>2,365</a:t>
                      </a:r>
                      <a:endParaRPr lang="en-US" altLang="ja-JP" sz="1200" b="0" i="0" u="none" strike="noStrike" dirty="0">
                        <a:effectLst/>
                        <a:latin typeface="メイリオ" panose="020B0604030504040204" pitchFamily="50" charset="-128"/>
                        <a:ea typeface="メイリオ" panose="020B0604030504040204" pitchFamily="50" charset="-128"/>
                      </a:endParaRPr>
                    </a:p>
                  </a:txBody>
                  <a:tcPr marL="7790" marR="72000" marT="779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t"/>
                      <a:r>
                        <a:rPr lang="ja-JP" altLang="en-US" sz="1200" u="none" strike="noStrike" dirty="0">
                          <a:effectLst/>
                          <a:latin typeface="メイリオ" panose="020B0604030504040204" pitchFamily="50" charset="-128"/>
                          <a:ea typeface="メイリオ" panose="020B0604030504040204" pitchFamily="50" charset="-128"/>
                        </a:rPr>
                        <a:t> </a:t>
                      </a:r>
                      <a:r>
                        <a:rPr lang="en-US" altLang="ja-JP" sz="1200" u="none" strike="noStrike" dirty="0">
                          <a:effectLst/>
                          <a:latin typeface="メイリオ" panose="020B0604030504040204" pitchFamily="50" charset="-128"/>
                          <a:ea typeface="メイリオ" panose="020B0604030504040204" pitchFamily="50" charset="-128"/>
                        </a:rPr>
                        <a:t>30</a:t>
                      </a:r>
                      <a:endParaRPr lang="en-US" altLang="ja-JP" sz="1200" b="0" i="0" u="none" strike="noStrike" dirty="0">
                        <a:effectLst/>
                        <a:latin typeface="メイリオ" panose="020B0604030504040204" pitchFamily="50" charset="-128"/>
                        <a:ea typeface="メイリオ" panose="020B0604030504040204" pitchFamily="50" charset="-128"/>
                      </a:endParaRPr>
                    </a:p>
                  </a:txBody>
                  <a:tcPr marL="7790" marR="72000" marT="779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82824348"/>
                  </a:ext>
                </a:extLst>
              </a:tr>
              <a:tr h="208800">
                <a:tc>
                  <a:txBody>
                    <a:bodyPr/>
                    <a:lstStyle/>
                    <a:p>
                      <a:pPr algn="r" fontAlgn="ctr"/>
                      <a:r>
                        <a:rPr lang="en-US" altLang="ja-JP" sz="1200" u="none" strike="noStrike" dirty="0">
                          <a:effectLst/>
                          <a:latin typeface="メイリオ" panose="020B0604030504040204" pitchFamily="50" charset="-128"/>
                          <a:ea typeface="メイリオ" panose="020B0604030504040204" pitchFamily="50" charset="-128"/>
                        </a:rPr>
                        <a:t>18</a:t>
                      </a:r>
                      <a:endParaRPr lang="en-US" altLang="ja-JP" sz="1200" b="0" i="0" u="none" strike="noStrike" dirty="0">
                        <a:effectLst/>
                        <a:latin typeface="メイリオ" panose="020B0604030504040204" pitchFamily="50" charset="-128"/>
                        <a:ea typeface="メイリオ" panose="020B0604030504040204" pitchFamily="50" charset="-128"/>
                      </a:endParaRPr>
                    </a:p>
                  </a:txBody>
                  <a:tcPr marL="7790" marR="72000" marT="779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t"/>
                      <a:r>
                        <a:rPr lang="ja-JP" altLang="en-US" sz="1200" u="none" strike="noStrike">
                          <a:effectLst/>
                          <a:latin typeface="メイリオ" panose="020B0604030504040204" pitchFamily="50" charset="-128"/>
                          <a:ea typeface="メイリオ" panose="020B0604030504040204" pitchFamily="50" charset="-128"/>
                        </a:rPr>
                        <a:t>忠岡町</a:t>
                      </a:r>
                      <a:endParaRPr lang="ja-JP" altLang="en-US" sz="1200" b="0" i="0" u="none" strike="noStrike">
                        <a:effectLst/>
                        <a:latin typeface="メイリオ" panose="020B0604030504040204" pitchFamily="50" charset="-128"/>
                        <a:ea typeface="メイリオ" panose="020B0604030504040204" pitchFamily="50" charset="-128"/>
                      </a:endParaRPr>
                    </a:p>
                  </a:txBody>
                  <a:tcPr marL="7790" marR="7790" marT="779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t"/>
                      <a:r>
                        <a:rPr lang="en-US" altLang="ja-JP" sz="1200" u="none" strike="noStrike" dirty="0">
                          <a:effectLst/>
                          <a:latin typeface="メイリオ" panose="020B0604030504040204" pitchFamily="50" charset="-128"/>
                          <a:ea typeface="メイリオ" panose="020B0604030504040204" pitchFamily="50" charset="-128"/>
                        </a:rPr>
                        <a:t>609</a:t>
                      </a:r>
                      <a:endParaRPr lang="en-US" altLang="ja-JP" sz="1200" b="0" i="0" u="none" strike="noStrike" dirty="0">
                        <a:effectLst/>
                        <a:latin typeface="メイリオ" panose="020B0604030504040204" pitchFamily="50" charset="-128"/>
                        <a:ea typeface="メイリオ" panose="020B0604030504040204" pitchFamily="50" charset="-128"/>
                      </a:endParaRPr>
                    </a:p>
                  </a:txBody>
                  <a:tcPr marL="7790" marR="72000" marT="779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t"/>
                      <a:r>
                        <a:rPr lang="en-US" altLang="ja-JP" sz="1200" u="none" strike="noStrike" dirty="0">
                          <a:effectLst/>
                          <a:latin typeface="メイリオ" panose="020B0604030504040204" pitchFamily="50" charset="-128"/>
                          <a:ea typeface="メイリオ" panose="020B0604030504040204" pitchFamily="50" charset="-128"/>
                        </a:rPr>
                        <a:t>580</a:t>
                      </a:r>
                      <a:endParaRPr lang="en-US" altLang="ja-JP" sz="1200" b="0" i="0" u="none" strike="noStrike" dirty="0">
                        <a:effectLst/>
                        <a:latin typeface="メイリオ" panose="020B0604030504040204" pitchFamily="50" charset="-128"/>
                        <a:ea typeface="メイリオ" panose="020B0604030504040204" pitchFamily="50" charset="-128"/>
                      </a:endParaRPr>
                    </a:p>
                  </a:txBody>
                  <a:tcPr marL="7790" marR="72000" marT="779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t"/>
                      <a:r>
                        <a:rPr lang="ja-JP" altLang="en-US" sz="1200" u="none" strike="noStrike" dirty="0">
                          <a:effectLst/>
                          <a:latin typeface="メイリオ" panose="020B0604030504040204" pitchFamily="50" charset="-128"/>
                          <a:ea typeface="メイリオ" panose="020B0604030504040204" pitchFamily="50" charset="-128"/>
                        </a:rPr>
                        <a:t> </a:t>
                      </a:r>
                      <a:r>
                        <a:rPr lang="en-US" altLang="ja-JP" sz="1200" u="none" strike="noStrike" dirty="0">
                          <a:effectLst/>
                          <a:latin typeface="メイリオ" panose="020B0604030504040204" pitchFamily="50" charset="-128"/>
                          <a:ea typeface="メイリオ" panose="020B0604030504040204" pitchFamily="50" charset="-128"/>
                        </a:rPr>
                        <a:t>29</a:t>
                      </a:r>
                      <a:endParaRPr lang="en-US" altLang="ja-JP" sz="1200" b="0" i="0" u="none" strike="noStrike" dirty="0">
                        <a:effectLst/>
                        <a:latin typeface="メイリオ" panose="020B0604030504040204" pitchFamily="50" charset="-128"/>
                        <a:ea typeface="メイリオ" panose="020B0604030504040204" pitchFamily="50" charset="-128"/>
                      </a:endParaRPr>
                    </a:p>
                  </a:txBody>
                  <a:tcPr marL="7790" marR="72000" marT="779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40577652"/>
                  </a:ext>
                </a:extLst>
              </a:tr>
              <a:tr h="208800">
                <a:tc>
                  <a:txBody>
                    <a:bodyPr/>
                    <a:lstStyle/>
                    <a:p>
                      <a:pPr algn="r" fontAlgn="ctr"/>
                      <a:r>
                        <a:rPr lang="en-US" altLang="ja-JP" sz="1200" u="none" strike="noStrike" dirty="0">
                          <a:effectLst/>
                          <a:latin typeface="メイリオ" panose="020B0604030504040204" pitchFamily="50" charset="-128"/>
                          <a:ea typeface="メイリオ" panose="020B0604030504040204" pitchFamily="50" charset="-128"/>
                        </a:rPr>
                        <a:t>19</a:t>
                      </a:r>
                      <a:endParaRPr lang="en-US" altLang="ja-JP" sz="1200" b="0" i="0" u="none" strike="noStrike" dirty="0">
                        <a:effectLst/>
                        <a:latin typeface="メイリオ" panose="020B0604030504040204" pitchFamily="50" charset="-128"/>
                        <a:ea typeface="メイリオ" panose="020B0604030504040204" pitchFamily="50" charset="-128"/>
                      </a:endParaRPr>
                    </a:p>
                  </a:txBody>
                  <a:tcPr marL="7790" marR="72000" marT="779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t"/>
                      <a:r>
                        <a:rPr lang="ja-JP" altLang="en-US" sz="1200" u="none" strike="noStrike">
                          <a:effectLst/>
                          <a:latin typeface="メイリオ" panose="020B0604030504040204" pitchFamily="50" charset="-128"/>
                          <a:ea typeface="メイリオ" panose="020B0604030504040204" pitchFamily="50" charset="-128"/>
                        </a:rPr>
                        <a:t>熊取町</a:t>
                      </a:r>
                      <a:endParaRPr lang="ja-JP" altLang="en-US" sz="1200" b="0" i="0" u="none" strike="noStrike">
                        <a:effectLst/>
                        <a:latin typeface="メイリオ" panose="020B0604030504040204" pitchFamily="50" charset="-128"/>
                        <a:ea typeface="メイリオ" panose="020B0604030504040204" pitchFamily="50" charset="-128"/>
                      </a:endParaRPr>
                    </a:p>
                  </a:txBody>
                  <a:tcPr marL="7790" marR="7790" marT="779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t"/>
                      <a:r>
                        <a:rPr lang="en-US" altLang="ja-JP" sz="1200" u="none" strike="noStrike" dirty="0">
                          <a:effectLst/>
                          <a:latin typeface="メイリオ" panose="020B0604030504040204" pitchFamily="50" charset="-128"/>
                          <a:ea typeface="メイリオ" panose="020B0604030504040204" pitchFamily="50" charset="-128"/>
                        </a:rPr>
                        <a:t>1,185</a:t>
                      </a:r>
                      <a:endParaRPr lang="en-US" altLang="ja-JP" sz="1200" b="0" i="0" u="none" strike="noStrike" dirty="0">
                        <a:effectLst/>
                        <a:latin typeface="メイリオ" panose="020B0604030504040204" pitchFamily="50" charset="-128"/>
                        <a:ea typeface="メイリオ" panose="020B0604030504040204" pitchFamily="50" charset="-128"/>
                      </a:endParaRPr>
                    </a:p>
                  </a:txBody>
                  <a:tcPr marL="7790" marR="72000" marT="779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t"/>
                      <a:r>
                        <a:rPr lang="en-US" altLang="ja-JP" sz="1200" u="none" strike="noStrike" dirty="0">
                          <a:effectLst/>
                          <a:latin typeface="メイリオ" panose="020B0604030504040204" pitchFamily="50" charset="-128"/>
                          <a:ea typeface="メイリオ" panose="020B0604030504040204" pitchFamily="50" charset="-128"/>
                        </a:rPr>
                        <a:t>1,193</a:t>
                      </a:r>
                      <a:endParaRPr lang="en-US" altLang="ja-JP" sz="1200" b="0" i="0" u="none" strike="noStrike" dirty="0">
                        <a:effectLst/>
                        <a:latin typeface="メイリオ" panose="020B0604030504040204" pitchFamily="50" charset="-128"/>
                        <a:ea typeface="メイリオ" panose="020B0604030504040204" pitchFamily="50" charset="-128"/>
                      </a:endParaRPr>
                    </a:p>
                  </a:txBody>
                  <a:tcPr marL="7790" marR="72000" marT="779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t"/>
                      <a:r>
                        <a:rPr lang="ja-JP" altLang="en-US" sz="1200" u="none" strike="noStrike" dirty="0">
                          <a:effectLst/>
                          <a:latin typeface="メイリオ" panose="020B0604030504040204" pitchFamily="50" charset="-128"/>
                          <a:ea typeface="メイリオ" panose="020B0604030504040204" pitchFamily="50" charset="-128"/>
                        </a:rPr>
                        <a:t>▲</a:t>
                      </a:r>
                      <a:r>
                        <a:rPr lang="en-US" altLang="ja-JP" sz="1200" u="none" strike="noStrike" dirty="0">
                          <a:effectLst/>
                          <a:latin typeface="メイリオ" panose="020B0604030504040204" pitchFamily="50" charset="-128"/>
                          <a:ea typeface="メイリオ" panose="020B0604030504040204" pitchFamily="50" charset="-128"/>
                        </a:rPr>
                        <a:t>8</a:t>
                      </a:r>
                      <a:endParaRPr lang="en-US" altLang="ja-JP" sz="1200" b="0" i="0" u="none" strike="noStrike" dirty="0">
                        <a:effectLst/>
                        <a:latin typeface="メイリオ" panose="020B0604030504040204" pitchFamily="50" charset="-128"/>
                        <a:ea typeface="メイリオ" panose="020B0604030504040204" pitchFamily="50" charset="-128"/>
                      </a:endParaRPr>
                    </a:p>
                  </a:txBody>
                  <a:tcPr marL="7790" marR="72000" marT="779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28052916"/>
                  </a:ext>
                </a:extLst>
              </a:tr>
              <a:tr h="208800">
                <a:tc>
                  <a:txBody>
                    <a:bodyPr/>
                    <a:lstStyle/>
                    <a:p>
                      <a:pPr algn="r" fontAlgn="ctr"/>
                      <a:r>
                        <a:rPr lang="en-US" altLang="ja-JP" sz="1200" u="none" strike="noStrike" dirty="0">
                          <a:effectLst/>
                          <a:latin typeface="メイリオ" panose="020B0604030504040204" pitchFamily="50" charset="-128"/>
                          <a:ea typeface="メイリオ" panose="020B0604030504040204" pitchFamily="50" charset="-128"/>
                        </a:rPr>
                        <a:t>20</a:t>
                      </a:r>
                      <a:endParaRPr lang="en-US" altLang="ja-JP" sz="1200" b="0" i="0" u="none" strike="noStrike" dirty="0">
                        <a:effectLst/>
                        <a:latin typeface="メイリオ" panose="020B0604030504040204" pitchFamily="50" charset="-128"/>
                        <a:ea typeface="メイリオ" panose="020B0604030504040204" pitchFamily="50" charset="-128"/>
                      </a:endParaRPr>
                    </a:p>
                  </a:txBody>
                  <a:tcPr marL="7790" marR="72000" marT="779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t"/>
                      <a:r>
                        <a:rPr lang="ja-JP" altLang="en-US" sz="1200" u="none" strike="noStrike">
                          <a:effectLst/>
                          <a:latin typeface="メイリオ" panose="020B0604030504040204" pitchFamily="50" charset="-128"/>
                          <a:ea typeface="メイリオ" panose="020B0604030504040204" pitchFamily="50" charset="-128"/>
                        </a:rPr>
                        <a:t>能勢町</a:t>
                      </a:r>
                      <a:endParaRPr lang="ja-JP" altLang="en-US" sz="1200" b="0" i="0" u="none" strike="noStrike">
                        <a:effectLst/>
                        <a:latin typeface="メイリオ" panose="020B0604030504040204" pitchFamily="50" charset="-128"/>
                        <a:ea typeface="メイリオ" panose="020B0604030504040204" pitchFamily="50" charset="-128"/>
                      </a:endParaRPr>
                    </a:p>
                  </a:txBody>
                  <a:tcPr marL="7790" marR="7790" marT="779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t"/>
                      <a:r>
                        <a:rPr lang="en-US" altLang="ja-JP" sz="1200" u="none" strike="noStrike">
                          <a:effectLst/>
                          <a:latin typeface="メイリオ" panose="020B0604030504040204" pitchFamily="50" charset="-128"/>
                          <a:ea typeface="メイリオ" panose="020B0604030504040204" pitchFamily="50" charset="-128"/>
                        </a:rPr>
                        <a:t>280</a:t>
                      </a:r>
                      <a:endParaRPr lang="en-US" altLang="ja-JP" sz="1200" b="0" i="0" u="none" strike="noStrike">
                        <a:effectLst/>
                        <a:latin typeface="メイリオ" panose="020B0604030504040204" pitchFamily="50" charset="-128"/>
                        <a:ea typeface="メイリオ" panose="020B0604030504040204" pitchFamily="50" charset="-128"/>
                      </a:endParaRPr>
                    </a:p>
                  </a:txBody>
                  <a:tcPr marL="7790" marR="72000" marT="779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t"/>
                      <a:r>
                        <a:rPr lang="en-US" altLang="ja-JP" sz="1200" u="none" strike="noStrike" dirty="0">
                          <a:effectLst/>
                          <a:latin typeface="メイリオ" panose="020B0604030504040204" pitchFamily="50" charset="-128"/>
                          <a:ea typeface="メイリオ" panose="020B0604030504040204" pitchFamily="50" charset="-128"/>
                        </a:rPr>
                        <a:t>295</a:t>
                      </a:r>
                      <a:endParaRPr lang="en-US" altLang="ja-JP" sz="1200" b="0" i="0" u="none" strike="noStrike" dirty="0">
                        <a:effectLst/>
                        <a:latin typeface="メイリオ" panose="020B0604030504040204" pitchFamily="50" charset="-128"/>
                        <a:ea typeface="メイリオ" panose="020B0604030504040204" pitchFamily="50" charset="-128"/>
                      </a:endParaRPr>
                    </a:p>
                  </a:txBody>
                  <a:tcPr marL="7790" marR="72000" marT="779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t"/>
                      <a:r>
                        <a:rPr lang="ja-JP" altLang="en-US" sz="1200" u="none" strike="noStrike" dirty="0">
                          <a:effectLst/>
                          <a:latin typeface="メイリオ" panose="020B0604030504040204" pitchFamily="50" charset="-128"/>
                          <a:ea typeface="メイリオ" panose="020B0604030504040204" pitchFamily="50" charset="-128"/>
                        </a:rPr>
                        <a:t>▲</a:t>
                      </a:r>
                      <a:r>
                        <a:rPr lang="en-US" altLang="ja-JP" sz="1200" u="none" strike="noStrike" dirty="0">
                          <a:effectLst/>
                          <a:latin typeface="メイリオ" panose="020B0604030504040204" pitchFamily="50" charset="-128"/>
                          <a:ea typeface="メイリオ" panose="020B0604030504040204" pitchFamily="50" charset="-128"/>
                        </a:rPr>
                        <a:t>15</a:t>
                      </a:r>
                      <a:endParaRPr lang="en-US" altLang="ja-JP" sz="1200" b="0" i="0" u="none" strike="noStrike" dirty="0">
                        <a:effectLst/>
                        <a:latin typeface="メイリオ" panose="020B0604030504040204" pitchFamily="50" charset="-128"/>
                        <a:ea typeface="メイリオ" panose="020B0604030504040204" pitchFamily="50" charset="-128"/>
                      </a:endParaRPr>
                    </a:p>
                  </a:txBody>
                  <a:tcPr marL="7790" marR="72000" marT="779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07997445"/>
                  </a:ext>
                </a:extLst>
              </a:tr>
              <a:tr h="208800">
                <a:tc>
                  <a:txBody>
                    <a:bodyPr/>
                    <a:lstStyle/>
                    <a:p>
                      <a:pPr algn="r" fontAlgn="ctr"/>
                      <a:r>
                        <a:rPr lang="en-US" altLang="ja-JP" sz="1200" u="none" strike="noStrike" dirty="0">
                          <a:effectLst/>
                          <a:latin typeface="メイリオ" panose="020B0604030504040204" pitchFamily="50" charset="-128"/>
                          <a:ea typeface="メイリオ" panose="020B0604030504040204" pitchFamily="50" charset="-128"/>
                        </a:rPr>
                        <a:t>21</a:t>
                      </a:r>
                      <a:endParaRPr lang="en-US" altLang="ja-JP" sz="1200" b="0" i="0" u="none" strike="noStrike" dirty="0">
                        <a:effectLst/>
                        <a:latin typeface="メイリオ" panose="020B0604030504040204" pitchFamily="50" charset="-128"/>
                        <a:ea typeface="メイリオ" panose="020B0604030504040204" pitchFamily="50" charset="-128"/>
                      </a:endParaRPr>
                    </a:p>
                  </a:txBody>
                  <a:tcPr marL="7790" marR="72000" marT="779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t"/>
                      <a:r>
                        <a:rPr lang="ja-JP" altLang="en-US" sz="1200" u="none" strike="noStrike" dirty="0">
                          <a:effectLst/>
                          <a:latin typeface="メイリオ" panose="020B0604030504040204" pitchFamily="50" charset="-128"/>
                          <a:ea typeface="メイリオ" panose="020B0604030504040204" pitchFamily="50" charset="-128"/>
                        </a:rPr>
                        <a:t>池田市</a:t>
                      </a:r>
                      <a:endParaRPr lang="ja-JP" altLang="en-US" sz="1200" b="0" i="0" u="none" strike="noStrike" dirty="0">
                        <a:effectLst/>
                        <a:latin typeface="メイリオ" panose="020B0604030504040204" pitchFamily="50" charset="-128"/>
                        <a:ea typeface="メイリオ" panose="020B0604030504040204" pitchFamily="50" charset="-128"/>
                      </a:endParaRPr>
                    </a:p>
                  </a:txBody>
                  <a:tcPr marL="7790" marR="7790" marT="779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t"/>
                      <a:r>
                        <a:rPr lang="en-US" altLang="ja-JP" sz="1200" u="none" strike="noStrike">
                          <a:effectLst/>
                          <a:latin typeface="メイリオ" panose="020B0604030504040204" pitchFamily="50" charset="-128"/>
                          <a:ea typeface="メイリオ" panose="020B0604030504040204" pitchFamily="50" charset="-128"/>
                        </a:rPr>
                        <a:t>4,578</a:t>
                      </a:r>
                      <a:endParaRPr lang="en-US" altLang="ja-JP" sz="1200" b="0" i="0" u="none" strike="noStrike">
                        <a:effectLst/>
                        <a:latin typeface="メイリオ" panose="020B0604030504040204" pitchFamily="50" charset="-128"/>
                        <a:ea typeface="メイリオ" panose="020B0604030504040204" pitchFamily="50" charset="-128"/>
                      </a:endParaRPr>
                    </a:p>
                  </a:txBody>
                  <a:tcPr marL="7790" marR="72000" marT="779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t"/>
                      <a:r>
                        <a:rPr lang="en-US" altLang="ja-JP" sz="1200" u="none" strike="noStrike" dirty="0">
                          <a:effectLst/>
                          <a:latin typeface="メイリオ" panose="020B0604030504040204" pitchFamily="50" charset="-128"/>
                          <a:ea typeface="メイリオ" panose="020B0604030504040204" pitchFamily="50" charset="-128"/>
                        </a:rPr>
                        <a:t>4,595</a:t>
                      </a:r>
                      <a:endParaRPr lang="en-US" altLang="ja-JP" sz="1200" b="0" i="0" u="none" strike="noStrike" dirty="0">
                        <a:effectLst/>
                        <a:latin typeface="メイリオ" panose="020B0604030504040204" pitchFamily="50" charset="-128"/>
                        <a:ea typeface="メイリオ" panose="020B0604030504040204" pitchFamily="50" charset="-128"/>
                      </a:endParaRPr>
                    </a:p>
                  </a:txBody>
                  <a:tcPr marL="7790" marR="72000" marT="779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t"/>
                      <a:r>
                        <a:rPr lang="ja-JP" altLang="en-US" sz="1200" u="none" strike="noStrike" dirty="0">
                          <a:effectLst/>
                          <a:latin typeface="メイリオ" panose="020B0604030504040204" pitchFamily="50" charset="-128"/>
                          <a:ea typeface="メイリオ" panose="020B0604030504040204" pitchFamily="50" charset="-128"/>
                        </a:rPr>
                        <a:t>▲</a:t>
                      </a:r>
                      <a:r>
                        <a:rPr lang="en-US" altLang="ja-JP" sz="1200" u="none" strike="noStrike" dirty="0">
                          <a:effectLst/>
                          <a:latin typeface="メイリオ" panose="020B0604030504040204" pitchFamily="50" charset="-128"/>
                          <a:ea typeface="メイリオ" panose="020B0604030504040204" pitchFamily="50" charset="-128"/>
                        </a:rPr>
                        <a:t>17</a:t>
                      </a:r>
                      <a:endParaRPr lang="en-US" altLang="ja-JP" sz="1200" b="0" i="0" u="none" strike="noStrike" dirty="0">
                        <a:effectLst/>
                        <a:latin typeface="メイリオ" panose="020B0604030504040204" pitchFamily="50" charset="-128"/>
                        <a:ea typeface="メイリオ" panose="020B0604030504040204" pitchFamily="50" charset="-128"/>
                      </a:endParaRPr>
                    </a:p>
                  </a:txBody>
                  <a:tcPr marL="7790" marR="72000" marT="779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4412523"/>
                  </a:ext>
                </a:extLst>
              </a:tr>
            </a:tbl>
          </a:graphicData>
        </a:graphic>
      </p:graphicFrame>
      <p:graphicFrame>
        <p:nvGraphicFramePr>
          <p:cNvPr id="3" name="表 2">
            <a:extLst>
              <a:ext uri="{FF2B5EF4-FFF2-40B4-BE49-F238E27FC236}">
                <a16:creationId xmlns:a16="http://schemas.microsoft.com/office/drawing/2014/main" id="{AF2F24B8-498F-4111-BB5C-5AA030C5335F}"/>
              </a:ext>
            </a:extLst>
          </p:cNvPr>
          <p:cNvGraphicFramePr>
            <a:graphicFrameLocks noGrp="1"/>
          </p:cNvGraphicFramePr>
          <p:nvPr/>
        </p:nvGraphicFramePr>
        <p:xfrm>
          <a:off x="4627940" y="1330472"/>
          <a:ext cx="4190624" cy="5006468"/>
        </p:xfrm>
        <a:graphic>
          <a:graphicData uri="http://schemas.openxmlformats.org/drawingml/2006/table">
            <a:tbl>
              <a:tblPr>
                <a:tableStyleId>{5C22544A-7EE6-4342-B048-85BDC9FD1C3A}</a:tableStyleId>
              </a:tblPr>
              <a:tblGrid>
                <a:gridCol w="446624">
                  <a:extLst>
                    <a:ext uri="{9D8B030D-6E8A-4147-A177-3AD203B41FA5}">
                      <a16:colId xmlns:a16="http://schemas.microsoft.com/office/drawing/2014/main" val="258326168"/>
                    </a:ext>
                  </a:extLst>
                </a:gridCol>
                <a:gridCol w="972000">
                  <a:extLst>
                    <a:ext uri="{9D8B030D-6E8A-4147-A177-3AD203B41FA5}">
                      <a16:colId xmlns:a16="http://schemas.microsoft.com/office/drawing/2014/main" val="2829644201"/>
                    </a:ext>
                  </a:extLst>
                </a:gridCol>
                <a:gridCol w="864000">
                  <a:extLst>
                    <a:ext uri="{9D8B030D-6E8A-4147-A177-3AD203B41FA5}">
                      <a16:colId xmlns:a16="http://schemas.microsoft.com/office/drawing/2014/main" val="241354443"/>
                    </a:ext>
                  </a:extLst>
                </a:gridCol>
                <a:gridCol w="864000">
                  <a:extLst>
                    <a:ext uri="{9D8B030D-6E8A-4147-A177-3AD203B41FA5}">
                      <a16:colId xmlns:a16="http://schemas.microsoft.com/office/drawing/2014/main" val="3888168598"/>
                    </a:ext>
                  </a:extLst>
                </a:gridCol>
                <a:gridCol w="1044000">
                  <a:extLst>
                    <a:ext uri="{9D8B030D-6E8A-4147-A177-3AD203B41FA5}">
                      <a16:colId xmlns:a16="http://schemas.microsoft.com/office/drawing/2014/main" val="1383916020"/>
                    </a:ext>
                  </a:extLst>
                </a:gridCol>
              </a:tblGrid>
              <a:tr h="412868">
                <a:tc>
                  <a:txBody>
                    <a:bodyPr/>
                    <a:lstStyle/>
                    <a:p>
                      <a:pPr algn="ctr" fontAlgn="ctr"/>
                      <a:r>
                        <a:rPr lang="ja-JP" altLang="en-US" sz="1200" b="1" u="none" strike="noStrike" dirty="0">
                          <a:effectLst/>
                          <a:latin typeface="メイリオ" panose="020B0604030504040204" pitchFamily="50" charset="-128"/>
                          <a:ea typeface="メイリオ" panose="020B0604030504040204" pitchFamily="50" charset="-128"/>
                        </a:rPr>
                        <a:t>順位</a:t>
                      </a:r>
                      <a:endParaRPr lang="ja-JP" altLang="en-US" sz="1200" b="1" i="0" u="none" strike="noStrike" dirty="0">
                        <a:effectLst/>
                        <a:latin typeface="メイリオ" panose="020B0604030504040204" pitchFamily="50" charset="-128"/>
                        <a:ea typeface="メイリオ" panose="020B0604030504040204" pitchFamily="50" charset="-128"/>
                      </a:endParaRPr>
                    </a:p>
                  </a:txBody>
                  <a:tcPr marL="7790" marR="7790" marT="779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200" b="1" u="none" strike="noStrike" dirty="0">
                          <a:effectLst/>
                          <a:latin typeface="メイリオ" panose="020B0604030504040204" pitchFamily="50" charset="-128"/>
                          <a:ea typeface="メイリオ" panose="020B0604030504040204" pitchFamily="50" charset="-128"/>
                        </a:rPr>
                        <a:t>団体名</a:t>
                      </a:r>
                      <a:endParaRPr lang="ja-JP" altLang="en-US" sz="1200" b="1" i="0" u="none" strike="noStrike" dirty="0">
                        <a:effectLst/>
                        <a:latin typeface="メイリオ" panose="020B0604030504040204" pitchFamily="50" charset="-128"/>
                        <a:ea typeface="メイリオ" panose="020B0604030504040204" pitchFamily="50" charset="-128"/>
                      </a:endParaRPr>
                    </a:p>
                  </a:txBody>
                  <a:tcPr marL="7790" marR="7790" marT="779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200" b="1" u="none" strike="noStrike" dirty="0">
                          <a:effectLst/>
                          <a:latin typeface="メイリオ" panose="020B0604030504040204" pitchFamily="50" charset="-128"/>
                          <a:ea typeface="メイリオ" panose="020B0604030504040204" pitchFamily="50" charset="-128"/>
                        </a:rPr>
                        <a:t>転入者数</a:t>
                      </a:r>
                      <a:endParaRPr lang="ja-JP" altLang="en-US" sz="1200" b="1" i="0" u="none" strike="noStrike" dirty="0">
                        <a:effectLst/>
                        <a:latin typeface="メイリオ" panose="020B0604030504040204" pitchFamily="50" charset="-128"/>
                        <a:ea typeface="メイリオ" panose="020B0604030504040204" pitchFamily="50" charset="-128"/>
                      </a:endParaRPr>
                    </a:p>
                  </a:txBody>
                  <a:tcPr marL="7790" marR="7790" marT="779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200" b="1" u="none" strike="noStrike" dirty="0">
                          <a:effectLst/>
                          <a:latin typeface="メイリオ" panose="020B0604030504040204" pitchFamily="50" charset="-128"/>
                          <a:ea typeface="メイリオ" panose="020B0604030504040204" pitchFamily="50" charset="-128"/>
                        </a:rPr>
                        <a:t>転出者数</a:t>
                      </a:r>
                      <a:endParaRPr lang="ja-JP" altLang="en-US" sz="1200" b="1" i="0" u="none" strike="noStrike" dirty="0">
                        <a:effectLst/>
                        <a:latin typeface="メイリオ" panose="020B0604030504040204" pitchFamily="50" charset="-128"/>
                        <a:ea typeface="メイリオ" panose="020B0604030504040204" pitchFamily="50" charset="-128"/>
                      </a:endParaRPr>
                    </a:p>
                  </a:txBody>
                  <a:tcPr marL="7790" marR="7790" marT="779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auto"/>
                      <a:r>
                        <a:rPr lang="ja-JP" altLang="en-US" sz="1200" b="1" u="none" strike="noStrike" dirty="0">
                          <a:effectLst/>
                          <a:latin typeface="メイリオ" panose="020B0604030504040204" pitchFamily="50" charset="-128"/>
                          <a:ea typeface="メイリオ" panose="020B0604030504040204" pitchFamily="50" charset="-128"/>
                        </a:rPr>
                        <a:t>転入超過者数</a:t>
                      </a:r>
                      <a:endParaRPr lang="ja-JP" altLang="en-US" sz="1200" b="1" i="0" u="none" strike="noStrike" dirty="0">
                        <a:effectLst/>
                        <a:latin typeface="メイリオ" panose="020B0604030504040204" pitchFamily="50" charset="-128"/>
                        <a:ea typeface="メイリオ" panose="020B0604030504040204" pitchFamily="50" charset="-128"/>
                      </a:endParaRPr>
                    </a:p>
                  </a:txBody>
                  <a:tcPr marL="7790" marR="7790" marT="779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15489285"/>
                  </a:ext>
                </a:extLst>
              </a:tr>
              <a:tr h="208800">
                <a:tc>
                  <a:txBody>
                    <a:bodyPr/>
                    <a:lstStyle/>
                    <a:p>
                      <a:pPr algn="r" fontAlgn="t"/>
                      <a:r>
                        <a:rPr lang="en-US" altLang="ja-JP" sz="1200" u="none" strike="noStrike" dirty="0">
                          <a:effectLst/>
                          <a:latin typeface="メイリオ" panose="020B0604030504040204" pitchFamily="50" charset="-128"/>
                          <a:ea typeface="メイリオ" panose="020B0604030504040204" pitchFamily="50" charset="-128"/>
                        </a:rPr>
                        <a:t>22</a:t>
                      </a:r>
                      <a:endParaRPr lang="en-US" altLang="ja-JP" sz="1200" b="0" i="0" u="none" strike="noStrike" dirty="0">
                        <a:effectLst/>
                        <a:latin typeface="メイリオ" panose="020B0604030504040204" pitchFamily="50" charset="-128"/>
                        <a:ea typeface="メイリオ" panose="020B0604030504040204" pitchFamily="50" charset="-128"/>
                      </a:endParaRPr>
                    </a:p>
                  </a:txBody>
                  <a:tcPr marL="7790" marR="72000" marT="779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t"/>
                      <a:r>
                        <a:rPr lang="ja-JP" altLang="en-US" sz="1200" u="none" strike="noStrike">
                          <a:effectLst/>
                          <a:latin typeface="メイリオ" panose="020B0604030504040204" pitchFamily="50" charset="-128"/>
                          <a:ea typeface="メイリオ" panose="020B0604030504040204" pitchFamily="50" charset="-128"/>
                        </a:rPr>
                        <a:t>千早赤阪村</a:t>
                      </a:r>
                      <a:endParaRPr lang="ja-JP" altLang="en-US" sz="1200" b="0" i="0" u="none" strike="noStrike">
                        <a:effectLst/>
                        <a:latin typeface="メイリオ" panose="020B0604030504040204" pitchFamily="50" charset="-128"/>
                        <a:ea typeface="メイリオ" panose="020B0604030504040204" pitchFamily="50" charset="-128"/>
                      </a:endParaRPr>
                    </a:p>
                  </a:txBody>
                  <a:tcPr marL="7790" marR="7790" marT="779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latin typeface="メイリオ" panose="020B0604030504040204" pitchFamily="50" charset="-128"/>
                          <a:ea typeface="メイリオ" panose="020B0604030504040204" pitchFamily="50" charset="-128"/>
                        </a:rPr>
                        <a:t>86</a:t>
                      </a:r>
                      <a:endParaRPr lang="en-US" altLang="ja-JP" sz="1200" b="0" i="0" u="none" strike="noStrike" dirty="0">
                        <a:effectLst/>
                        <a:latin typeface="メイリオ" panose="020B0604030504040204" pitchFamily="50" charset="-128"/>
                        <a:ea typeface="メイリオ" panose="020B0604030504040204" pitchFamily="50" charset="-128"/>
                      </a:endParaRPr>
                    </a:p>
                  </a:txBody>
                  <a:tcPr marL="7790" marR="72000" marT="779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latin typeface="メイリオ" panose="020B0604030504040204" pitchFamily="50" charset="-128"/>
                          <a:ea typeface="メイリオ" panose="020B0604030504040204" pitchFamily="50" charset="-128"/>
                        </a:rPr>
                        <a:t>123</a:t>
                      </a:r>
                      <a:endParaRPr lang="en-US" altLang="ja-JP" sz="1200" b="0" i="0" u="none" strike="noStrike">
                        <a:effectLst/>
                        <a:latin typeface="メイリオ" panose="020B0604030504040204" pitchFamily="50" charset="-128"/>
                        <a:ea typeface="メイリオ" panose="020B0604030504040204" pitchFamily="50" charset="-128"/>
                      </a:endParaRPr>
                    </a:p>
                  </a:txBody>
                  <a:tcPr marL="7790" marR="72000" marT="779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ja-JP" altLang="en-US" sz="1200" u="none" strike="noStrike" dirty="0">
                          <a:effectLst/>
                          <a:latin typeface="メイリオ" panose="020B0604030504040204" pitchFamily="50" charset="-128"/>
                          <a:ea typeface="メイリオ" panose="020B0604030504040204" pitchFamily="50" charset="-128"/>
                        </a:rPr>
                        <a:t>▲</a:t>
                      </a:r>
                      <a:r>
                        <a:rPr lang="en-US" altLang="ja-JP" sz="1200" u="none" strike="noStrike" dirty="0">
                          <a:effectLst/>
                          <a:latin typeface="メイリオ" panose="020B0604030504040204" pitchFamily="50" charset="-128"/>
                          <a:ea typeface="メイリオ" panose="020B0604030504040204" pitchFamily="50" charset="-128"/>
                        </a:rPr>
                        <a:t>37</a:t>
                      </a:r>
                      <a:endParaRPr lang="en-US" altLang="ja-JP" sz="1200" b="0" i="0" u="none" strike="noStrike" dirty="0">
                        <a:effectLst/>
                        <a:latin typeface="メイリオ" panose="020B0604030504040204" pitchFamily="50" charset="-128"/>
                        <a:ea typeface="メイリオ" panose="020B0604030504040204" pitchFamily="50" charset="-128"/>
                      </a:endParaRPr>
                    </a:p>
                  </a:txBody>
                  <a:tcPr marL="7790" marR="72000" marT="779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39029308"/>
                  </a:ext>
                </a:extLst>
              </a:tr>
              <a:tr h="208800">
                <a:tc>
                  <a:txBody>
                    <a:bodyPr/>
                    <a:lstStyle/>
                    <a:p>
                      <a:pPr algn="r" fontAlgn="t"/>
                      <a:r>
                        <a:rPr lang="en-US" altLang="ja-JP" sz="1200" u="none" strike="noStrike">
                          <a:effectLst/>
                          <a:latin typeface="メイリオ" panose="020B0604030504040204" pitchFamily="50" charset="-128"/>
                          <a:ea typeface="メイリオ" panose="020B0604030504040204" pitchFamily="50" charset="-128"/>
                        </a:rPr>
                        <a:t>23</a:t>
                      </a:r>
                      <a:endParaRPr lang="en-US" altLang="ja-JP" sz="1200" b="0" i="0" u="none" strike="noStrike">
                        <a:effectLst/>
                        <a:latin typeface="メイリオ" panose="020B0604030504040204" pitchFamily="50" charset="-128"/>
                        <a:ea typeface="メイリオ" panose="020B0604030504040204" pitchFamily="50" charset="-128"/>
                      </a:endParaRPr>
                    </a:p>
                  </a:txBody>
                  <a:tcPr marL="7790" marR="72000" marT="779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t"/>
                      <a:r>
                        <a:rPr lang="ja-JP" altLang="en-US" sz="1200" u="none" strike="noStrike">
                          <a:effectLst/>
                          <a:latin typeface="メイリオ" panose="020B0604030504040204" pitchFamily="50" charset="-128"/>
                          <a:ea typeface="メイリオ" panose="020B0604030504040204" pitchFamily="50" charset="-128"/>
                        </a:rPr>
                        <a:t>河南町</a:t>
                      </a:r>
                      <a:endParaRPr lang="ja-JP" altLang="en-US" sz="1200" b="0" i="0" u="none" strike="noStrike">
                        <a:effectLst/>
                        <a:latin typeface="メイリオ" panose="020B0604030504040204" pitchFamily="50" charset="-128"/>
                        <a:ea typeface="メイリオ" panose="020B0604030504040204" pitchFamily="50" charset="-128"/>
                      </a:endParaRPr>
                    </a:p>
                  </a:txBody>
                  <a:tcPr marL="7790" marR="7790" marT="779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latin typeface="メイリオ" panose="020B0604030504040204" pitchFamily="50" charset="-128"/>
                          <a:ea typeface="メイリオ" panose="020B0604030504040204" pitchFamily="50" charset="-128"/>
                        </a:rPr>
                        <a:t>455</a:t>
                      </a:r>
                      <a:endParaRPr lang="en-US" altLang="ja-JP" sz="1200" b="0" i="0" u="none" strike="noStrike" dirty="0">
                        <a:effectLst/>
                        <a:latin typeface="メイリオ" panose="020B0604030504040204" pitchFamily="50" charset="-128"/>
                        <a:ea typeface="メイリオ" panose="020B0604030504040204" pitchFamily="50" charset="-128"/>
                      </a:endParaRPr>
                    </a:p>
                  </a:txBody>
                  <a:tcPr marL="7790" marR="72000" marT="779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latin typeface="メイリオ" panose="020B0604030504040204" pitchFamily="50" charset="-128"/>
                          <a:ea typeface="メイリオ" panose="020B0604030504040204" pitchFamily="50" charset="-128"/>
                        </a:rPr>
                        <a:t>497</a:t>
                      </a:r>
                      <a:endParaRPr lang="en-US" altLang="ja-JP" sz="1200" b="0" i="0" u="none" strike="noStrike">
                        <a:effectLst/>
                        <a:latin typeface="メイリオ" panose="020B0604030504040204" pitchFamily="50" charset="-128"/>
                        <a:ea typeface="メイリオ" panose="020B0604030504040204" pitchFamily="50" charset="-128"/>
                      </a:endParaRPr>
                    </a:p>
                  </a:txBody>
                  <a:tcPr marL="7790" marR="72000" marT="779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ja-JP" altLang="en-US" sz="1200" u="none" strike="noStrike" dirty="0">
                          <a:effectLst/>
                          <a:latin typeface="メイリオ" panose="020B0604030504040204" pitchFamily="50" charset="-128"/>
                          <a:ea typeface="メイリオ" panose="020B0604030504040204" pitchFamily="50" charset="-128"/>
                        </a:rPr>
                        <a:t>▲</a:t>
                      </a:r>
                      <a:r>
                        <a:rPr lang="en-US" altLang="ja-JP" sz="1200" u="none" strike="noStrike" dirty="0">
                          <a:effectLst/>
                          <a:latin typeface="メイリオ" panose="020B0604030504040204" pitchFamily="50" charset="-128"/>
                          <a:ea typeface="メイリオ" panose="020B0604030504040204" pitchFamily="50" charset="-128"/>
                        </a:rPr>
                        <a:t>42</a:t>
                      </a:r>
                      <a:endParaRPr lang="en-US" altLang="ja-JP" sz="1200" b="0" i="0" u="none" strike="noStrike" dirty="0">
                        <a:effectLst/>
                        <a:latin typeface="メイリオ" panose="020B0604030504040204" pitchFamily="50" charset="-128"/>
                        <a:ea typeface="メイリオ" panose="020B0604030504040204" pitchFamily="50" charset="-128"/>
                      </a:endParaRPr>
                    </a:p>
                  </a:txBody>
                  <a:tcPr marL="7790" marR="72000" marT="779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51716865"/>
                  </a:ext>
                </a:extLst>
              </a:tr>
              <a:tr h="208800">
                <a:tc>
                  <a:txBody>
                    <a:bodyPr/>
                    <a:lstStyle/>
                    <a:p>
                      <a:pPr algn="r" fontAlgn="t"/>
                      <a:r>
                        <a:rPr lang="en-US" altLang="ja-JP" sz="1200" u="none" strike="noStrike">
                          <a:effectLst/>
                          <a:latin typeface="メイリオ" panose="020B0604030504040204" pitchFamily="50" charset="-128"/>
                          <a:ea typeface="メイリオ" panose="020B0604030504040204" pitchFamily="50" charset="-128"/>
                        </a:rPr>
                        <a:t>24</a:t>
                      </a:r>
                      <a:endParaRPr lang="en-US" altLang="ja-JP" sz="1200" b="0" i="0" u="none" strike="noStrike">
                        <a:effectLst/>
                        <a:latin typeface="メイリオ" panose="020B0604030504040204" pitchFamily="50" charset="-128"/>
                        <a:ea typeface="メイリオ" panose="020B0604030504040204" pitchFamily="50" charset="-128"/>
                      </a:endParaRPr>
                    </a:p>
                  </a:txBody>
                  <a:tcPr marL="7790" marR="72000" marT="779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t"/>
                      <a:r>
                        <a:rPr lang="ja-JP" altLang="en-US" sz="1200" u="none" strike="noStrike">
                          <a:effectLst/>
                          <a:latin typeface="メイリオ" panose="020B0604030504040204" pitchFamily="50" charset="-128"/>
                          <a:ea typeface="メイリオ" panose="020B0604030504040204" pitchFamily="50" charset="-128"/>
                        </a:rPr>
                        <a:t>大阪狭山市</a:t>
                      </a:r>
                      <a:endParaRPr lang="ja-JP" altLang="en-US" sz="1200" b="0" i="0" u="none" strike="noStrike">
                        <a:effectLst/>
                        <a:latin typeface="メイリオ" panose="020B0604030504040204" pitchFamily="50" charset="-128"/>
                        <a:ea typeface="メイリオ" panose="020B0604030504040204" pitchFamily="50" charset="-128"/>
                      </a:endParaRPr>
                    </a:p>
                  </a:txBody>
                  <a:tcPr marL="7790" marR="7790" marT="779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latin typeface="メイリオ" panose="020B0604030504040204" pitchFamily="50" charset="-128"/>
                          <a:ea typeface="メイリオ" panose="020B0604030504040204" pitchFamily="50" charset="-128"/>
                        </a:rPr>
                        <a:t>1,908</a:t>
                      </a:r>
                      <a:endParaRPr lang="en-US" altLang="ja-JP" sz="1200" b="0" i="0" u="none" strike="noStrike">
                        <a:effectLst/>
                        <a:latin typeface="メイリオ" panose="020B0604030504040204" pitchFamily="50" charset="-128"/>
                        <a:ea typeface="メイリオ" panose="020B0604030504040204" pitchFamily="50" charset="-128"/>
                      </a:endParaRPr>
                    </a:p>
                  </a:txBody>
                  <a:tcPr marL="7790" marR="72000" marT="779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latin typeface="メイリオ" panose="020B0604030504040204" pitchFamily="50" charset="-128"/>
                          <a:ea typeface="メイリオ" panose="020B0604030504040204" pitchFamily="50" charset="-128"/>
                        </a:rPr>
                        <a:t>1,961</a:t>
                      </a:r>
                      <a:endParaRPr lang="en-US" altLang="ja-JP" sz="1200" b="0" i="0" u="none" strike="noStrike">
                        <a:effectLst/>
                        <a:latin typeface="メイリオ" panose="020B0604030504040204" pitchFamily="50" charset="-128"/>
                        <a:ea typeface="メイリオ" panose="020B0604030504040204" pitchFamily="50" charset="-128"/>
                      </a:endParaRPr>
                    </a:p>
                  </a:txBody>
                  <a:tcPr marL="7790" marR="72000" marT="779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ja-JP" altLang="en-US" sz="1200" u="none" strike="noStrike" dirty="0">
                          <a:effectLst/>
                          <a:latin typeface="メイリオ" panose="020B0604030504040204" pitchFamily="50" charset="-128"/>
                          <a:ea typeface="メイリオ" panose="020B0604030504040204" pitchFamily="50" charset="-128"/>
                        </a:rPr>
                        <a:t>▲</a:t>
                      </a:r>
                      <a:r>
                        <a:rPr lang="en-US" altLang="ja-JP" sz="1200" u="none" strike="noStrike" dirty="0">
                          <a:effectLst/>
                          <a:latin typeface="メイリオ" panose="020B0604030504040204" pitchFamily="50" charset="-128"/>
                          <a:ea typeface="メイリオ" panose="020B0604030504040204" pitchFamily="50" charset="-128"/>
                        </a:rPr>
                        <a:t>53</a:t>
                      </a:r>
                      <a:endParaRPr lang="en-US" altLang="ja-JP" sz="1200" b="0" i="0" u="none" strike="noStrike" dirty="0">
                        <a:effectLst/>
                        <a:latin typeface="メイリオ" panose="020B0604030504040204" pitchFamily="50" charset="-128"/>
                        <a:ea typeface="メイリオ" panose="020B0604030504040204" pitchFamily="50" charset="-128"/>
                      </a:endParaRPr>
                    </a:p>
                  </a:txBody>
                  <a:tcPr marL="7790" marR="72000" marT="779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47693290"/>
                  </a:ext>
                </a:extLst>
              </a:tr>
              <a:tr h="208800">
                <a:tc>
                  <a:txBody>
                    <a:bodyPr/>
                    <a:lstStyle/>
                    <a:p>
                      <a:pPr algn="r" fontAlgn="t"/>
                      <a:r>
                        <a:rPr lang="en-US" altLang="ja-JP" sz="1200" u="none" strike="noStrike">
                          <a:effectLst/>
                          <a:latin typeface="メイリオ" panose="020B0604030504040204" pitchFamily="50" charset="-128"/>
                          <a:ea typeface="メイリオ" panose="020B0604030504040204" pitchFamily="50" charset="-128"/>
                        </a:rPr>
                        <a:t>25</a:t>
                      </a:r>
                      <a:endParaRPr lang="en-US" altLang="ja-JP" sz="1200" b="0" i="0" u="none" strike="noStrike">
                        <a:effectLst/>
                        <a:latin typeface="メイリオ" panose="020B0604030504040204" pitchFamily="50" charset="-128"/>
                        <a:ea typeface="メイリオ" panose="020B0604030504040204" pitchFamily="50" charset="-128"/>
                      </a:endParaRPr>
                    </a:p>
                  </a:txBody>
                  <a:tcPr marL="7790" marR="72000" marT="779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t"/>
                      <a:r>
                        <a:rPr lang="ja-JP" altLang="en-US" sz="1200" u="none" strike="noStrike">
                          <a:effectLst/>
                          <a:latin typeface="メイリオ" panose="020B0604030504040204" pitchFamily="50" charset="-128"/>
                          <a:ea typeface="メイリオ" panose="020B0604030504040204" pitchFamily="50" charset="-128"/>
                        </a:rPr>
                        <a:t>太子町</a:t>
                      </a:r>
                      <a:endParaRPr lang="ja-JP" altLang="en-US" sz="1200" b="0" i="0" u="none" strike="noStrike">
                        <a:effectLst/>
                        <a:latin typeface="メイリオ" panose="020B0604030504040204" pitchFamily="50" charset="-128"/>
                        <a:ea typeface="メイリオ" panose="020B0604030504040204" pitchFamily="50" charset="-128"/>
                      </a:endParaRPr>
                    </a:p>
                  </a:txBody>
                  <a:tcPr marL="7790" marR="7790" marT="779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latin typeface="メイリオ" panose="020B0604030504040204" pitchFamily="50" charset="-128"/>
                          <a:ea typeface="メイリオ" panose="020B0604030504040204" pitchFamily="50" charset="-128"/>
                        </a:rPr>
                        <a:t>338</a:t>
                      </a:r>
                      <a:endParaRPr lang="en-US" altLang="ja-JP" sz="1200" b="0" i="0" u="none" strike="noStrike">
                        <a:effectLst/>
                        <a:latin typeface="メイリオ" panose="020B0604030504040204" pitchFamily="50" charset="-128"/>
                        <a:ea typeface="メイリオ" panose="020B0604030504040204" pitchFamily="50" charset="-128"/>
                      </a:endParaRPr>
                    </a:p>
                  </a:txBody>
                  <a:tcPr marL="7790" marR="72000" marT="779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latin typeface="メイリオ" panose="020B0604030504040204" pitchFamily="50" charset="-128"/>
                          <a:ea typeface="メイリオ" panose="020B0604030504040204" pitchFamily="50" charset="-128"/>
                        </a:rPr>
                        <a:t>398</a:t>
                      </a:r>
                      <a:endParaRPr lang="en-US" altLang="ja-JP" sz="1200" b="0" i="0" u="none" strike="noStrike">
                        <a:effectLst/>
                        <a:latin typeface="メイリオ" panose="020B0604030504040204" pitchFamily="50" charset="-128"/>
                        <a:ea typeface="メイリオ" panose="020B0604030504040204" pitchFamily="50" charset="-128"/>
                      </a:endParaRPr>
                    </a:p>
                  </a:txBody>
                  <a:tcPr marL="7790" marR="72000" marT="779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ja-JP" altLang="en-US" sz="1200" u="none" strike="noStrike" dirty="0">
                          <a:effectLst/>
                          <a:latin typeface="メイリオ" panose="020B0604030504040204" pitchFamily="50" charset="-128"/>
                          <a:ea typeface="メイリオ" panose="020B0604030504040204" pitchFamily="50" charset="-128"/>
                        </a:rPr>
                        <a:t>▲</a:t>
                      </a:r>
                      <a:r>
                        <a:rPr lang="en-US" altLang="ja-JP" sz="1200" u="none" strike="noStrike" dirty="0">
                          <a:effectLst/>
                          <a:latin typeface="メイリオ" panose="020B0604030504040204" pitchFamily="50" charset="-128"/>
                          <a:ea typeface="メイリオ" panose="020B0604030504040204" pitchFamily="50" charset="-128"/>
                        </a:rPr>
                        <a:t>60</a:t>
                      </a:r>
                      <a:endParaRPr lang="en-US" altLang="ja-JP" sz="1200" b="0" i="0" u="none" strike="noStrike" dirty="0">
                        <a:effectLst/>
                        <a:latin typeface="メイリオ" panose="020B0604030504040204" pitchFamily="50" charset="-128"/>
                        <a:ea typeface="メイリオ" panose="020B0604030504040204" pitchFamily="50" charset="-128"/>
                      </a:endParaRPr>
                    </a:p>
                  </a:txBody>
                  <a:tcPr marL="7790" marR="72000" marT="779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14052303"/>
                  </a:ext>
                </a:extLst>
              </a:tr>
              <a:tr h="208800">
                <a:tc>
                  <a:txBody>
                    <a:bodyPr/>
                    <a:lstStyle/>
                    <a:p>
                      <a:pPr algn="r" fontAlgn="t"/>
                      <a:r>
                        <a:rPr lang="en-US" altLang="ja-JP" sz="1200" u="none" strike="noStrike">
                          <a:effectLst/>
                          <a:latin typeface="メイリオ" panose="020B0604030504040204" pitchFamily="50" charset="-128"/>
                          <a:ea typeface="メイリオ" panose="020B0604030504040204" pitchFamily="50" charset="-128"/>
                        </a:rPr>
                        <a:t>26</a:t>
                      </a:r>
                      <a:endParaRPr lang="en-US" altLang="ja-JP" sz="1200" b="0" i="0" u="none" strike="noStrike">
                        <a:effectLst/>
                        <a:latin typeface="メイリオ" panose="020B0604030504040204" pitchFamily="50" charset="-128"/>
                        <a:ea typeface="メイリオ" panose="020B0604030504040204" pitchFamily="50" charset="-128"/>
                      </a:endParaRPr>
                    </a:p>
                  </a:txBody>
                  <a:tcPr marL="7790" marR="72000" marT="779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t"/>
                      <a:r>
                        <a:rPr lang="ja-JP" altLang="en-US" sz="1200" u="none" strike="noStrike">
                          <a:effectLst/>
                          <a:latin typeface="メイリオ" panose="020B0604030504040204" pitchFamily="50" charset="-128"/>
                          <a:ea typeface="メイリオ" panose="020B0604030504040204" pitchFamily="50" charset="-128"/>
                        </a:rPr>
                        <a:t>和泉市</a:t>
                      </a:r>
                      <a:endParaRPr lang="ja-JP" altLang="en-US" sz="1200" b="0" i="0" u="none" strike="noStrike">
                        <a:effectLst/>
                        <a:latin typeface="メイリオ" panose="020B0604030504040204" pitchFamily="50" charset="-128"/>
                        <a:ea typeface="メイリオ" panose="020B0604030504040204" pitchFamily="50" charset="-128"/>
                      </a:endParaRPr>
                    </a:p>
                  </a:txBody>
                  <a:tcPr marL="7790" marR="7790" marT="779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latin typeface="メイリオ" panose="020B0604030504040204" pitchFamily="50" charset="-128"/>
                          <a:ea typeface="メイリオ" panose="020B0604030504040204" pitchFamily="50" charset="-128"/>
                        </a:rPr>
                        <a:t>5,681</a:t>
                      </a:r>
                      <a:endParaRPr lang="en-US" altLang="ja-JP" sz="1200" b="0" i="0" u="none" strike="noStrike" dirty="0">
                        <a:effectLst/>
                        <a:latin typeface="メイリオ" panose="020B0604030504040204" pitchFamily="50" charset="-128"/>
                        <a:ea typeface="メイリオ" panose="020B0604030504040204" pitchFamily="50" charset="-128"/>
                      </a:endParaRPr>
                    </a:p>
                  </a:txBody>
                  <a:tcPr marL="7790" marR="72000" marT="779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latin typeface="メイリオ" panose="020B0604030504040204" pitchFamily="50" charset="-128"/>
                          <a:ea typeface="メイリオ" panose="020B0604030504040204" pitchFamily="50" charset="-128"/>
                        </a:rPr>
                        <a:t>5,746</a:t>
                      </a:r>
                      <a:endParaRPr lang="en-US" altLang="ja-JP" sz="1200" b="0" i="0" u="none" strike="noStrike" dirty="0">
                        <a:effectLst/>
                        <a:latin typeface="メイリオ" panose="020B0604030504040204" pitchFamily="50" charset="-128"/>
                        <a:ea typeface="メイリオ" panose="020B0604030504040204" pitchFamily="50" charset="-128"/>
                      </a:endParaRPr>
                    </a:p>
                  </a:txBody>
                  <a:tcPr marL="7790" marR="72000" marT="779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ja-JP" altLang="en-US" sz="1200" u="none" strike="noStrike" dirty="0">
                          <a:effectLst/>
                          <a:latin typeface="メイリオ" panose="020B0604030504040204" pitchFamily="50" charset="-128"/>
                          <a:ea typeface="メイリオ" panose="020B0604030504040204" pitchFamily="50" charset="-128"/>
                        </a:rPr>
                        <a:t>▲</a:t>
                      </a:r>
                      <a:r>
                        <a:rPr lang="en-US" altLang="ja-JP" sz="1200" u="none" strike="noStrike" dirty="0">
                          <a:effectLst/>
                          <a:latin typeface="メイリオ" panose="020B0604030504040204" pitchFamily="50" charset="-128"/>
                          <a:ea typeface="メイリオ" panose="020B0604030504040204" pitchFamily="50" charset="-128"/>
                        </a:rPr>
                        <a:t>65</a:t>
                      </a:r>
                      <a:endParaRPr lang="en-US" altLang="ja-JP" sz="1200" b="0" i="0" u="none" strike="noStrike" dirty="0">
                        <a:effectLst/>
                        <a:latin typeface="メイリオ" panose="020B0604030504040204" pitchFamily="50" charset="-128"/>
                        <a:ea typeface="メイリオ" panose="020B0604030504040204" pitchFamily="50" charset="-128"/>
                      </a:endParaRPr>
                    </a:p>
                  </a:txBody>
                  <a:tcPr marL="7790" marR="72000" marT="779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51811226"/>
                  </a:ext>
                </a:extLst>
              </a:tr>
              <a:tr h="208800">
                <a:tc>
                  <a:txBody>
                    <a:bodyPr/>
                    <a:lstStyle/>
                    <a:p>
                      <a:pPr algn="r" fontAlgn="t"/>
                      <a:r>
                        <a:rPr lang="en-US" altLang="ja-JP" sz="1200" u="none" strike="noStrike">
                          <a:effectLst/>
                          <a:latin typeface="メイリオ" panose="020B0604030504040204" pitchFamily="50" charset="-128"/>
                          <a:ea typeface="メイリオ" panose="020B0604030504040204" pitchFamily="50" charset="-128"/>
                        </a:rPr>
                        <a:t>27</a:t>
                      </a:r>
                      <a:endParaRPr lang="en-US" altLang="ja-JP" sz="1200" b="0" i="0" u="none" strike="noStrike">
                        <a:effectLst/>
                        <a:latin typeface="メイリオ" panose="020B0604030504040204" pitchFamily="50" charset="-128"/>
                        <a:ea typeface="メイリオ" panose="020B0604030504040204" pitchFamily="50" charset="-128"/>
                      </a:endParaRPr>
                    </a:p>
                  </a:txBody>
                  <a:tcPr marL="7790" marR="72000" marT="779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t"/>
                      <a:r>
                        <a:rPr lang="ja-JP" altLang="en-US" sz="1200" u="none" strike="noStrike">
                          <a:effectLst/>
                          <a:latin typeface="メイリオ" panose="020B0604030504040204" pitchFamily="50" charset="-128"/>
                          <a:ea typeface="メイリオ" panose="020B0604030504040204" pitchFamily="50" charset="-128"/>
                        </a:rPr>
                        <a:t>豊能町</a:t>
                      </a:r>
                      <a:endParaRPr lang="ja-JP" altLang="en-US" sz="1200" b="0" i="0" u="none" strike="noStrike">
                        <a:effectLst/>
                        <a:latin typeface="メイリオ" panose="020B0604030504040204" pitchFamily="50" charset="-128"/>
                        <a:ea typeface="メイリオ" panose="020B0604030504040204" pitchFamily="50" charset="-128"/>
                      </a:endParaRPr>
                    </a:p>
                  </a:txBody>
                  <a:tcPr marL="7790" marR="7790" marT="779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latin typeface="メイリオ" panose="020B0604030504040204" pitchFamily="50" charset="-128"/>
                          <a:ea typeface="メイリオ" panose="020B0604030504040204" pitchFamily="50" charset="-128"/>
                        </a:rPr>
                        <a:t>396</a:t>
                      </a:r>
                      <a:endParaRPr lang="en-US" altLang="ja-JP" sz="1200" b="0" i="0" u="none" strike="noStrike">
                        <a:effectLst/>
                        <a:latin typeface="メイリオ" panose="020B0604030504040204" pitchFamily="50" charset="-128"/>
                        <a:ea typeface="メイリオ" panose="020B0604030504040204" pitchFamily="50" charset="-128"/>
                      </a:endParaRPr>
                    </a:p>
                  </a:txBody>
                  <a:tcPr marL="7790" marR="72000" marT="779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latin typeface="メイリオ" panose="020B0604030504040204" pitchFamily="50" charset="-128"/>
                          <a:ea typeface="メイリオ" panose="020B0604030504040204" pitchFamily="50" charset="-128"/>
                        </a:rPr>
                        <a:t>505</a:t>
                      </a:r>
                      <a:endParaRPr lang="en-US" altLang="ja-JP" sz="1200" b="0" i="0" u="none" strike="noStrike">
                        <a:effectLst/>
                        <a:latin typeface="メイリオ" panose="020B0604030504040204" pitchFamily="50" charset="-128"/>
                        <a:ea typeface="メイリオ" panose="020B0604030504040204" pitchFamily="50" charset="-128"/>
                      </a:endParaRPr>
                    </a:p>
                  </a:txBody>
                  <a:tcPr marL="7790" marR="72000" marT="779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ja-JP" altLang="en-US" sz="1200" u="none" strike="noStrike" dirty="0">
                          <a:effectLst/>
                          <a:latin typeface="メイリオ" panose="020B0604030504040204" pitchFamily="50" charset="-128"/>
                          <a:ea typeface="メイリオ" panose="020B0604030504040204" pitchFamily="50" charset="-128"/>
                        </a:rPr>
                        <a:t>▲</a:t>
                      </a:r>
                      <a:r>
                        <a:rPr lang="en-US" altLang="ja-JP" sz="1200" u="none" strike="noStrike" dirty="0">
                          <a:effectLst/>
                          <a:latin typeface="メイリオ" panose="020B0604030504040204" pitchFamily="50" charset="-128"/>
                          <a:ea typeface="メイリオ" panose="020B0604030504040204" pitchFamily="50" charset="-128"/>
                        </a:rPr>
                        <a:t>109</a:t>
                      </a:r>
                      <a:endParaRPr lang="en-US" altLang="ja-JP" sz="1200" b="0" i="0" u="none" strike="noStrike" dirty="0">
                        <a:effectLst/>
                        <a:latin typeface="メイリオ" panose="020B0604030504040204" pitchFamily="50" charset="-128"/>
                        <a:ea typeface="メイリオ" panose="020B0604030504040204" pitchFamily="50" charset="-128"/>
                      </a:endParaRPr>
                    </a:p>
                  </a:txBody>
                  <a:tcPr marL="7790" marR="72000" marT="779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08405162"/>
                  </a:ext>
                </a:extLst>
              </a:tr>
              <a:tr h="208800">
                <a:tc>
                  <a:txBody>
                    <a:bodyPr/>
                    <a:lstStyle/>
                    <a:p>
                      <a:pPr algn="r" fontAlgn="t"/>
                      <a:r>
                        <a:rPr lang="en-US" altLang="ja-JP" sz="1200" u="none" strike="noStrike">
                          <a:effectLst/>
                          <a:latin typeface="メイリオ" panose="020B0604030504040204" pitchFamily="50" charset="-128"/>
                          <a:ea typeface="メイリオ" panose="020B0604030504040204" pitchFamily="50" charset="-128"/>
                        </a:rPr>
                        <a:t>28</a:t>
                      </a:r>
                      <a:endParaRPr lang="en-US" altLang="ja-JP" sz="1200" b="0" i="0" u="none" strike="noStrike">
                        <a:effectLst/>
                        <a:latin typeface="メイリオ" panose="020B0604030504040204" pitchFamily="50" charset="-128"/>
                        <a:ea typeface="メイリオ" panose="020B0604030504040204" pitchFamily="50" charset="-128"/>
                      </a:endParaRPr>
                    </a:p>
                  </a:txBody>
                  <a:tcPr marL="7790" marR="72000" marT="779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t"/>
                      <a:r>
                        <a:rPr lang="ja-JP" altLang="en-US" sz="1200" u="none" strike="noStrike">
                          <a:effectLst/>
                          <a:latin typeface="メイリオ" panose="020B0604030504040204" pitchFamily="50" charset="-128"/>
                          <a:ea typeface="メイリオ" panose="020B0604030504040204" pitchFamily="50" charset="-128"/>
                        </a:rPr>
                        <a:t>門真市</a:t>
                      </a:r>
                      <a:endParaRPr lang="ja-JP" altLang="en-US" sz="1200" b="0" i="0" u="none" strike="noStrike">
                        <a:effectLst/>
                        <a:latin typeface="メイリオ" panose="020B0604030504040204" pitchFamily="50" charset="-128"/>
                        <a:ea typeface="メイリオ" panose="020B0604030504040204" pitchFamily="50" charset="-128"/>
                      </a:endParaRPr>
                    </a:p>
                  </a:txBody>
                  <a:tcPr marL="7790" marR="7790" marT="779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latin typeface="メイリオ" panose="020B0604030504040204" pitchFamily="50" charset="-128"/>
                          <a:ea typeface="メイリオ" panose="020B0604030504040204" pitchFamily="50" charset="-128"/>
                        </a:rPr>
                        <a:t>4,822</a:t>
                      </a:r>
                      <a:endParaRPr lang="en-US" altLang="ja-JP" sz="1200" b="0" i="0" u="none" strike="noStrike" dirty="0">
                        <a:effectLst/>
                        <a:latin typeface="メイリオ" panose="020B0604030504040204" pitchFamily="50" charset="-128"/>
                        <a:ea typeface="メイリオ" panose="020B0604030504040204" pitchFamily="50" charset="-128"/>
                      </a:endParaRPr>
                    </a:p>
                  </a:txBody>
                  <a:tcPr marL="7790" marR="72000" marT="779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latin typeface="メイリオ" panose="020B0604030504040204" pitchFamily="50" charset="-128"/>
                          <a:ea typeface="メイリオ" panose="020B0604030504040204" pitchFamily="50" charset="-128"/>
                        </a:rPr>
                        <a:t>4,931</a:t>
                      </a:r>
                      <a:endParaRPr lang="en-US" altLang="ja-JP" sz="1200" b="0" i="0" u="none" strike="noStrike">
                        <a:effectLst/>
                        <a:latin typeface="メイリオ" panose="020B0604030504040204" pitchFamily="50" charset="-128"/>
                        <a:ea typeface="メイリオ" panose="020B0604030504040204" pitchFamily="50" charset="-128"/>
                      </a:endParaRPr>
                    </a:p>
                  </a:txBody>
                  <a:tcPr marL="7790" marR="72000" marT="779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ja-JP" altLang="en-US" sz="1200" u="none" strike="noStrike" dirty="0">
                          <a:effectLst/>
                          <a:latin typeface="メイリオ" panose="020B0604030504040204" pitchFamily="50" charset="-128"/>
                          <a:ea typeface="メイリオ" panose="020B0604030504040204" pitchFamily="50" charset="-128"/>
                        </a:rPr>
                        <a:t>▲</a:t>
                      </a:r>
                      <a:r>
                        <a:rPr lang="en-US" altLang="ja-JP" sz="1200" u="none" strike="noStrike" dirty="0">
                          <a:effectLst/>
                          <a:latin typeface="メイリオ" panose="020B0604030504040204" pitchFamily="50" charset="-128"/>
                          <a:ea typeface="メイリオ" panose="020B0604030504040204" pitchFamily="50" charset="-128"/>
                        </a:rPr>
                        <a:t>109</a:t>
                      </a:r>
                      <a:endParaRPr lang="en-US" altLang="ja-JP" sz="1200" b="0" i="0" u="none" strike="noStrike" dirty="0">
                        <a:effectLst/>
                        <a:latin typeface="メイリオ" panose="020B0604030504040204" pitchFamily="50" charset="-128"/>
                        <a:ea typeface="メイリオ" panose="020B0604030504040204" pitchFamily="50" charset="-128"/>
                      </a:endParaRPr>
                    </a:p>
                  </a:txBody>
                  <a:tcPr marL="7790" marR="72000" marT="779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54694516"/>
                  </a:ext>
                </a:extLst>
              </a:tr>
              <a:tr h="208800">
                <a:tc>
                  <a:txBody>
                    <a:bodyPr/>
                    <a:lstStyle/>
                    <a:p>
                      <a:pPr algn="r" fontAlgn="t"/>
                      <a:r>
                        <a:rPr lang="en-US" altLang="ja-JP" sz="1200" u="none" strike="noStrike">
                          <a:effectLst/>
                          <a:latin typeface="メイリオ" panose="020B0604030504040204" pitchFamily="50" charset="-128"/>
                          <a:ea typeface="メイリオ" panose="020B0604030504040204" pitchFamily="50" charset="-128"/>
                        </a:rPr>
                        <a:t>29</a:t>
                      </a:r>
                      <a:endParaRPr lang="en-US" altLang="ja-JP" sz="1200" b="0" i="0" u="none" strike="noStrike">
                        <a:effectLst/>
                        <a:latin typeface="メイリオ" panose="020B0604030504040204" pitchFamily="50" charset="-128"/>
                        <a:ea typeface="メイリオ" panose="020B0604030504040204" pitchFamily="50" charset="-128"/>
                      </a:endParaRPr>
                    </a:p>
                  </a:txBody>
                  <a:tcPr marL="7790" marR="72000" marT="779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t"/>
                      <a:r>
                        <a:rPr lang="ja-JP" altLang="en-US" sz="1200" u="none" strike="noStrike" dirty="0">
                          <a:effectLst/>
                          <a:latin typeface="メイリオ" panose="020B0604030504040204" pitchFamily="50" charset="-128"/>
                          <a:ea typeface="メイリオ" panose="020B0604030504040204" pitchFamily="50" charset="-128"/>
                        </a:rPr>
                        <a:t>四條畷市</a:t>
                      </a:r>
                      <a:endParaRPr lang="ja-JP" altLang="en-US" sz="1200" b="0" i="0" u="none" strike="noStrike" dirty="0">
                        <a:effectLst/>
                        <a:latin typeface="メイリオ" panose="020B0604030504040204" pitchFamily="50" charset="-128"/>
                        <a:ea typeface="メイリオ" panose="020B0604030504040204" pitchFamily="50" charset="-128"/>
                      </a:endParaRPr>
                    </a:p>
                  </a:txBody>
                  <a:tcPr marL="7790" marR="7790" marT="779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latin typeface="メイリオ" panose="020B0604030504040204" pitchFamily="50" charset="-128"/>
                          <a:ea typeface="メイリオ" panose="020B0604030504040204" pitchFamily="50" charset="-128"/>
                        </a:rPr>
                        <a:t>1,803</a:t>
                      </a:r>
                      <a:endParaRPr lang="en-US" altLang="ja-JP" sz="1200" b="0" i="0" u="none" strike="noStrike">
                        <a:effectLst/>
                        <a:latin typeface="メイリオ" panose="020B0604030504040204" pitchFamily="50" charset="-128"/>
                        <a:ea typeface="メイリオ" panose="020B0604030504040204" pitchFamily="50" charset="-128"/>
                      </a:endParaRPr>
                    </a:p>
                  </a:txBody>
                  <a:tcPr marL="7790" marR="72000" marT="779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latin typeface="メイリオ" panose="020B0604030504040204" pitchFamily="50" charset="-128"/>
                          <a:ea typeface="メイリオ" panose="020B0604030504040204" pitchFamily="50" charset="-128"/>
                        </a:rPr>
                        <a:t>1,948</a:t>
                      </a:r>
                      <a:endParaRPr lang="en-US" altLang="ja-JP" sz="1200" b="0" i="0" u="none" strike="noStrike" dirty="0">
                        <a:effectLst/>
                        <a:latin typeface="メイリオ" panose="020B0604030504040204" pitchFamily="50" charset="-128"/>
                        <a:ea typeface="メイリオ" panose="020B0604030504040204" pitchFamily="50" charset="-128"/>
                      </a:endParaRPr>
                    </a:p>
                  </a:txBody>
                  <a:tcPr marL="7790" marR="72000" marT="779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ja-JP" altLang="en-US" sz="1200" u="none" strike="noStrike" dirty="0">
                          <a:effectLst/>
                          <a:latin typeface="メイリオ" panose="020B0604030504040204" pitchFamily="50" charset="-128"/>
                          <a:ea typeface="メイリオ" panose="020B0604030504040204" pitchFamily="50" charset="-128"/>
                        </a:rPr>
                        <a:t>▲</a:t>
                      </a:r>
                      <a:r>
                        <a:rPr lang="en-US" altLang="ja-JP" sz="1200" u="none" strike="noStrike" dirty="0">
                          <a:effectLst/>
                          <a:latin typeface="メイリオ" panose="020B0604030504040204" pitchFamily="50" charset="-128"/>
                          <a:ea typeface="メイリオ" panose="020B0604030504040204" pitchFamily="50" charset="-128"/>
                        </a:rPr>
                        <a:t>145</a:t>
                      </a:r>
                      <a:endParaRPr lang="en-US" altLang="ja-JP" sz="1200" b="0" i="0" u="none" strike="noStrike" dirty="0">
                        <a:effectLst/>
                        <a:latin typeface="メイリオ" panose="020B0604030504040204" pitchFamily="50" charset="-128"/>
                        <a:ea typeface="メイリオ" panose="020B0604030504040204" pitchFamily="50" charset="-128"/>
                      </a:endParaRPr>
                    </a:p>
                  </a:txBody>
                  <a:tcPr marL="7790" marR="72000" marT="779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63117727"/>
                  </a:ext>
                </a:extLst>
              </a:tr>
              <a:tr h="208800">
                <a:tc>
                  <a:txBody>
                    <a:bodyPr/>
                    <a:lstStyle/>
                    <a:p>
                      <a:pPr algn="r" fontAlgn="t"/>
                      <a:r>
                        <a:rPr lang="en-US" altLang="ja-JP" sz="1200" u="none" strike="noStrike">
                          <a:effectLst/>
                          <a:latin typeface="メイリオ" panose="020B0604030504040204" pitchFamily="50" charset="-128"/>
                          <a:ea typeface="メイリオ" panose="020B0604030504040204" pitchFamily="50" charset="-128"/>
                        </a:rPr>
                        <a:t>30</a:t>
                      </a:r>
                      <a:endParaRPr lang="en-US" altLang="ja-JP" sz="1200" b="0" i="0" u="none" strike="noStrike">
                        <a:effectLst/>
                        <a:latin typeface="メイリオ" panose="020B0604030504040204" pitchFamily="50" charset="-128"/>
                        <a:ea typeface="メイリオ" panose="020B0604030504040204" pitchFamily="50" charset="-128"/>
                      </a:endParaRPr>
                    </a:p>
                  </a:txBody>
                  <a:tcPr marL="7790" marR="72000" marT="779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t"/>
                      <a:r>
                        <a:rPr lang="ja-JP" altLang="en-US" sz="1200" u="none" strike="noStrike">
                          <a:effectLst/>
                          <a:latin typeface="メイリオ" panose="020B0604030504040204" pitchFamily="50" charset="-128"/>
                          <a:ea typeface="メイリオ" panose="020B0604030504040204" pitchFamily="50" charset="-128"/>
                        </a:rPr>
                        <a:t>摂津市</a:t>
                      </a:r>
                      <a:endParaRPr lang="ja-JP" altLang="en-US" sz="1200" b="0" i="0" u="none" strike="noStrike">
                        <a:effectLst/>
                        <a:latin typeface="メイリオ" panose="020B0604030504040204" pitchFamily="50" charset="-128"/>
                        <a:ea typeface="メイリオ" panose="020B0604030504040204" pitchFamily="50" charset="-128"/>
                      </a:endParaRPr>
                    </a:p>
                  </a:txBody>
                  <a:tcPr marL="7790" marR="7790" marT="779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latin typeface="メイリオ" panose="020B0604030504040204" pitchFamily="50" charset="-128"/>
                          <a:ea typeface="メイリオ" panose="020B0604030504040204" pitchFamily="50" charset="-128"/>
                        </a:rPr>
                        <a:t>4,242</a:t>
                      </a:r>
                      <a:endParaRPr lang="en-US" altLang="ja-JP" sz="1200" b="0" i="0" u="none" strike="noStrike">
                        <a:effectLst/>
                        <a:latin typeface="メイリオ" panose="020B0604030504040204" pitchFamily="50" charset="-128"/>
                        <a:ea typeface="メイリオ" panose="020B0604030504040204" pitchFamily="50" charset="-128"/>
                      </a:endParaRPr>
                    </a:p>
                  </a:txBody>
                  <a:tcPr marL="7790" marR="72000" marT="779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latin typeface="メイリオ" panose="020B0604030504040204" pitchFamily="50" charset="-128"/>
                          <a:ea typeface="メイリオ" panose="020B0604030504040204" pitchFamily="50" charset="-128"/>
                        </a:rPr>
                        <a:t>4,394</a:t>
                      </a:r>
                      <a:endParaRPr lang="en-US" altLang="ja-JP" sz="1200" b="0" i="0" u="none" strike="noStrike">
                        <a:effectLst/>
                        <a:latin typeface="メイリオ" panose="020B0604030504040204" pitchFamily="50" charset="-128"/>
                        <a:ea typeface="メイリオ" panose="020B0604030504040204" pitchFamily="50" charset="-128"/>
                      </a:endParaRPr>
                    </a:p>
                  </a:txBody>
                  <a:tcPr marL="7790" marR="72000" marT="779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ja-JP" altLang="en-US" sz="1200" u="none" strike="noStrike" dirty="0">
                          <a:effectLst/>
                          <a:latin typeface="メイリオ" panose="020B0604030504040204" pitchFamily="50" charset="-128"/>
                          <a:ea typeface="メイリオ" panose="020B0604030504040204" pitchFamily="50" charset="-128"/>
                        </a:rPr>
                        <a:t>▲</a:t>
                      </a:r>
                      <a:r>
                        <a:rPr lang="en-US" altLang="ja-JP" sz="1200" u="none" strike="noStrike" dirty="0">
                          <a:effectLst/>
                          <a:latin typeface="メイリオ" panose="020B0604030504040204" pitchFamily="50" charset="-128"/>
                          <a:ea typeface="メイリオ" panose="020B0604030504040204" pitchFamily="50" charset="-128"/>
                        </a:rPr>
                        <a:t>152</a:t>
                      </a:r>
                      <a:endParaRPr lang="en-US" altLang="ja-JP" sz="1200" b="0" i="0" u="none" strike="noStrike" dirty="0">
                        <a:effectLst/>
                        <a:latin typeface="メイリオ" panose="020B0604030504040204" pitchFamily="50" charset="-128"/>
                        <a:ea typeface="メイリオ" panose="020B0604030504040204" pitchFamily="50" charset="-128"/>
                      </a:endParaRPr>
                    </a:p>
                  </a:txBody>
                  <a:tcPr marL="7790" marR="72000" marT="779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51478527"/>
                  </a:ext>
                </a:extLst>
              </a:tr>
              <a:tr h="208800">
                <a:tc>
                  <a:txBody>
                    <a:bodyPr/>
                    <a:lstStyle/>
                    <a:p>
                      <a:pPr algn="r" fontAlgn="t"/>
                      <a:r>
                        <a:rPr lang="en-US" altLang="ja-JP" sz="1200" u="none" strike="noStrike">
                          <a:effectLst/>
                          <a:latin typeface="メイリオ" panose="020B0604030504040204" pitchFamily="50" charset="-128"/>
                          <a:ea typeface="メイリオ" panose="020B0604030504040204" pitchFamily="50" charset="-128"/>
                        </a:rPr>
                        <a:t>31</a:t>
                      </a:r>
                      <a:endParaRPr lang="en-US" altLang="ja-JP" sz="1200" b="0" i="0" u="none" strike="noStrike">
                        <a:effectLst/>
                        <a:latin typeface="メイリオ" panose="020B0604030504040204" pitchFamily="50" charset="-128"/>
                        <a:ea typeface="メイリオ" panose="020B0604030504040204" pitchFamily="50" charset="-128"/>
                      </a:endParaRPr>
                    </a:p>
                  </a:txBody>
                  <a:tcPr marL="7790" marR="72000" marT="779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t"/>
                      <a:r>
                        <a:rPr lang="ja-JP" altLang="en-US" sz="1200" u="none" strike="noStrike">
                          <a:effectLst/>
                          <a:latin typeface="メイリオ" panose="020B0604030504040204" pitchFamily="50" charset="-128"/>
                          <a:ea typeface="メイリオ" panose="020B0604030504040204" pitchFamily="50" charset="-128"/>
                        </a:rPr>
                        <a:t>岸和田市</a:t>
                      </a:r>
                      <a:endParaRPr lang="ja-JP" altLang="en-US" sz="1200" b="0" i="0" u="none" strike="noStrike">
                        <a:effectLst/>
                        <a:latin typeface="メイリオ" panose="020B0604030504040204" pitchFamily="50" charset="-128"/>
                        <a:ea typeface="メイリオ" panose="020B0604030504040204" pitchFamily="50" charset="-128"/>
                      </a:endParaRPr>
                    </a:p>
                  </a:txBody>
                  <a:tcPr marL="7790" marR="7790" marT="779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latin typeface="メイリオ" panose="020B0604030504040204" pitchFamily="50" charset="-128"/>
                          <a:ea typeface="メイリオ" panose="020B0604030504040204" pitchFamily="50" charset="-128"/>
                        </a:rPr>
                        <a:t>5,031</a:t>
                      </a:r>
                      <a:endParaRPr lang="en-US" altLang="ja-JP" sz="1200" b="0" i="0" u="none" strike="noStrike" dirty="0">
                        <a:effectLst/>
                        <a:latin typeface="メイリオ" panose="020B0604030504040204" pitchFamily="50" charset="-128"/>
                        <a:ea typeface="メイリオ" panose="020B0604030504040204" pitchFamily="50" charset="-128"/>
                      </a:endParaRPr>
                    </a:p>
                  </a:txBody>
                  <a:tcPr marL="7790" marR="72000" marT="779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latin typeface="メイリオ" panose="020B0604030504040204" pitchFamily="50" charset="-128"/>
                          <a:ea typeface="メイリオ" panose="020B0604030504040204" pitchFamily="50" charset="-128"/>
                        </a:rPr>
                        <a:t>5,218</a:t>
                      </a:r>
                      <a:endParaRPr lang="en-US" altLang="ja-JP" sz="1200" b="0" i="0" u="none" strike="noStrike">
                        <a:effectLst/>
                        <a:latin typeface="メイリオ" panose="020B0604030504040204" pitchFamily="50" charset="-128"/>
                        <a:ea typeface="メイリオ" panose="020B0604030504040204" pitchFamily="50" charset="-128"/>
                      </a:endParaRPr>
                    </a:p>
                  </a:txBody>
                  <a:tcPr marL="7790" marR="72000" marT="779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ja-JP" altLang="en-US" sz="1200" u="none" strike="noStrike" dirty="0">
                          <a:effectLst/>
                          <a:latin typeface="メイリオ" panose="020B0604030504040204" pitchFamily="50" charset="-128"/>
                          <a:ea typeface="メイリオ" panose="020B0604030504040204" pitchFamily="50" charset="-128"/>
                        </a:rPr>
                        <a:t>▲</a:t>
                      </a:r>
                      <a:r>
                        <a:rPr lang="en-US" altLang="ja-JP" sz="1200" u="none" strike="noStrike" dirty="0">
                          <a:effectLst/>
                          <a:latin typeface="メイリオ" panose="020B0604030504040204" pitchFamily="50" charset="-128"/>
                          <a:ea typeface="メイリオ" panose="020B0604030504040204" pitchFamily="50" charset="-128"/>
                        </a:rPr>
                        <a:t>187</a:t>
                      </a:r>
                      <a:endParaRPr lang="en-US" altLang="ja-JP" sz="1200" b="0" i="0" u="none" strike="noStrike" dirty="0">
                        <a:effectLst/>
                        <a:latin typeface="メイリオ" panose="020B0604030504040204" pitchFamily="50" charset="-128"/>
                        <a:ea typeface="メイリオ" panose="020B0604030504040204" pitchFamily="50" charset="-128"/>
                      </a:endParaRPr>
                    </a:p>
                  </a:txBody>
                  <a:tcPr marL="7790" marR="72000" marT="779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07767741"/>
                  </a:ext>
                </a:extLst>
              </a:tr>
              <a:tr h="208800">
                <a:tc>
                  <a:txBody>
                    <a:bodyPr/>
                    <a:lstStyle/>
                    <a:p>
                      <a:pPr algn="r" fontAlgn="t"/>
                      <a:r>
                        <a:rPr lang="en-US" altLang="ja-JP" sz="1200" u="none" strike="noStrike">
                          <a:effectLst/>
                          <a:latin typeface="メイリオ" panose="020B0604030504040204" pitchFamily="50" charset="-128"/>
                          <a:ea typeface="メイリオ" panose="020B0604030504040204" pitchFamily="50" charset="-128"/>
                        </a:rPr>
                        <a:t>32</a:t>
                      </a:r>
                      <a:endParaRPr lang="en-US" altLang="ja-JP" sz="1200" b="0" i="0" u="none" strike="noStrike">
                        <a:effectLst/>
                        <a:latin typeface="メイリオ" panose="020B0604030504040204" pitchFamily="50" charset="-128"/>
                        <a:ea typeface="メイリオ" panose="020B0604030504040204" pitchFamily="50" charset="-128"/>
                      </a:endParaRPr>
                    </a:p>
                  </a:txBody>
                  <a:tcPr marL="7790" marR="72000" marT="779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t"/>
                      <a:r>
                        <a:rPr lang="ja-JP" altLang="en-US" sz="1200" u="none" strike="noStrike">
                          <a:effectLst/>
                          <a:latin typeface="メイリオ" panose="020B0604030504040204" pitchFamily="50" charset="-128"/>
                          <a:ea typeface="メイリオ" panose="020B0604030504040204" pitchFamily="50" charset="-128"/>
                        </a:rPr>
                        <a:t>豊中市</a:t>
                      </a:r>
                      <a:endParaRPr lang="ja-JP" altLang="en-US" sz="1200" b="0" i="0" u="none" strike="noStrike">
                        <a:effectLst/>
                        <a:latin typeface="メイリオ" panose="020B0604030504040204" pitchFamily="50" charset="-128"/>
                        <a:ea typeface="メイリオ" panose="020B0604030504040204" pitchFamily="50" charset="-128"/>
                      </a:endParaRPr>
                    </a:p>
                  </a:txBody>
                  <a:tcPr marL="7790" marR="7790" marT="779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latin typeface="メイリオ" panose="020B0604030504040204" pitchFamily="50" charset="-128"/>
                          <a:ea typeface="メイリオ" panose="020B0604030504040204" pitchFamily="50" charset="-128"/>
                        </a:rPr>
                        <a:t>17,858</a:t>
                      </a:r>
                      <a:endParaRPr lang="en-US" altLang="ja-JP" sz="1200" b="0" i="0" u="none" strike="noStrike">
                        <a:effectLst/>
                        <a:latin typeface="メイリオ" panose="020B0604030504040204" pitchFamily="50" charset="-128"/>
                        <a:ea typeface="メイリオ" panose="020B0604030504040204" pitchFamily="50" charset="-128"/>
                      </a:endParaRPr>
                    </a:p>
                  </a:txBody>
                  <a:tcPr marL="7790" marR="72000" marT="779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latin typeface="メイリオ" panose="020B0604030504040204" pitchFamily="50" charset="-128"/>
                          <a:ea typeface="メイリオ" panose="020B0604030504040204" pitchFamily="50" charset="-128"/>
                        </a:rPr>
                        <a:t>18,060</a:t>
                      </a:r>
                      <a:endParaRPr lang="en-US" altLang="ja-JP" sz="1200" b="0" i="0" u="none" strike="noStrike">
                        <a:effectLst/>
                        <a:latin typeface="メイリオ" panose="020B0604030504040204" pitchFamily="50" charset="-128"/>
                        <a:ea typeface="メイリオ" panose="020B0604030504040204" pitchFamily="50" charset="-128"/>
                      </a:endParaRPr>
                    </a:p>
                  </a:txBody>
                  <a:tcPr marL="7790" marR="72000" marT="779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ja-JP" altLang="en-US" sz="1200" u="none" strike="noStrike" dirty="0">
                          <a:effectLst/>
                          <a:latin typeface="メイリオ" panose="020B0604030504040204" pitchFamily="50" charset="-128"/>
                          <a:ea typeface="メイリオ" panose="020B0604030504040204" pitchFamily="50" charset="-128"/>
                        </a:rPr>
                        <a:t>▲</a:t>
                      </a:r>
                      <a:r>
                        <a:rPr lang="en-US" altLang="ja-JP" sz="1200" u="none" strike="noStrike" dirty="0">
                          <a:effectLst/>
                          <a:latin typeface="メイリオ" panose="020B0604030504040204" pitchFamily="50" charset="-128"/>
                          <a:ea typeface="メイリオ" panose="020B0604030504040204" pitchFamily="50" charset="-128"/>
                        </a:rPr>
                        <a:t>202</a:t>
                      </a:r>
                      <a:endParaRPr lang="en-US" altLang="ja-JP" sz="1200" b="0" i="0" u="none" strike="noStrike" dirty="0">
                        <a:effectLst/>
                        <a:latin typeface="メイリオ" panose="020B0604030504040204" pitchFamily="50" charset="-128"/>
                        <a:ea typeface="メイリオ" panose="020B0604030504040204" pitchFamily="50" charset="-128"/>
                      </a:endParaRPr>
                    </a:p>
                  </a:txBody>
                  <a:tcPr marL="7790" marR="72000" marT="779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62343476"/>
                  </a:ext>
                </a:extLst>
              </a:tr>
              <a:tr h="208800">
                <a:tc>
                  <a:txBody>
                    <a:bodyPr/>
                    <a:lstStyle/>
                    <a:p>
                      <a:pPr algn="r" fontAlgn="t"/>
                      <a:r>
                        <a:rPr lang="en-US" altLang="ja-JP" sz="1200" u="none" strike="noStrike">
                          <a:effectLst/>
                          <a:latin typeface="メイリオ" panose="020B0604030504040204" pitchFamily="50" charset="-128"/>
                          <a:ea typeface="メイリオ" panose="020B0604030504040204" pitchFamily="50" charset="-128"/>
                        </a:rPr>
                        <a:t>33</a:t>
                      </a:r>
                      <a:endParaRPr lang="en-US" altLang="ja-JP" sz="1200" b="0" i="0" u="none" strike="noStrike">
                        <a:effectLst/>
                        <a:latin typeface="メイリオ" panose="020B0604030504040204" pitchFamily="50" charset="-128"/>
                        <a:ea typeface="メイリオ" panose="020B0604030504040204" pitchFamily="50" charset="-128"/>
                      </a:endParaRPr>
                    </a:p>
                  </a:txBody>
                  <a:tcPr marL="7790" marR="72000" marT="779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t"/>
                      <a:r>
                        <a:rPr lang="ja-JP" altLang="en-US" sz="1200" u="none" strike="noStrike">
                          <a:effectLst/>
                          <a:latin typeface="メイリオ" panose="020B0604030504040204" pitchFamily="50" charset="-128"/>
                          <a:ea typeface="メイリオ" panose="020B0604030504040204" pitchFamily="50" charset="-128"/>
                        </a:rPr>
                        <a:t>寝屋川市</a:t>
                      </a:r>
                      <a:endParaRPr lang="ja-JP" altLang="en-US" sz="1200" b="0" i="0" u="none" strike="noStrike">
                        <a:effectLst/>
                        <a:latin typeface="メイリオ" panose="020B0604030504040204" pitchFamily="50" charset="-128"/>
                        <a:ea typeface="メイリオ" panose="020B0604030504040204" pitchFamily="50" charset="-128"/>
                      </a:endParaRPr>
                    </a:p>
                  </a:txBody>
                  <a:tcPr marL="7790" marR="7790" marT="779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latin typeface="メイリオ" panose="020B0604030504040204" pitchFamily="50" charset="-128"/>
                          <a:ea typeface="メイリオ" panose="020B0604030504040204" pitchFamily="50" charset="-128"/>
                        </a:rPr>
                        <a:t>7,051</a:t>
                      </a:r>
                      <a:endParaRPr lang="en-US" altLang="ja-JP" sz="1200" b="0" i="0" u="none" strike="noStrike">
                        <a:effectLst/>
                        <a:latin typeface="メイリオ" panose="020B0604030504040204" pitchFamily="50" charset="-128"/>
                        <a:ea typeface="メイリオ" panose="020B0604030504040204" pitchFamily="50" charset="-128"/>
                      </a:endParaRPr>
                    </a:p>
                  </a:txBody>
                  <a:tcPr marL="7790" marR="72000" marT="779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latin typeface="メイリオ" panose="020B0604030504040204" pitchFamily="50" charset="-128"/>
                          <a:ea typeface="メイリオ" panose="020B0604030504040204" pitchFamily="50" charset="-128"/>
                        </a:rPr>
                        <a:t>7,283</a:t>
                      </a:r>
                      <a:endParaRPr lang="en-US" altLang="ja-JP" sz="1200" b="0" i="0" u="none" strike="noStrike" dirty="0">
                        <a:effectLst/>
                        <a:latin typeface="メイリオ" panose="020B0604030504040204" pitchFamily="50" charset="-128"/>
                        <a:ea typeface="メイリオ" panose="020B0604030504040204" pitchFamily="50" charset="-128"/>
                      </a:endParaRPr>
                    </a:p>
                  </a:txBody>
                  <a:tcPr marL="7790" marR="72000" marT="779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ja-JP" altLang="en-US" sz="1200" u="none" strike="noStrike" dirty="0">
                          <a:effectLst/>
                          <a:latin typeface="メイリオ" panose="020B0604030504040204" pitchFamily="50" charset="-128"/>
                          <a:ea typeface="メイリオ" panose="020B0604030504040204" pitchFamily="50" charset="-128"/>
                        </a:rPr>
                        <a:t>▲</a:t>
                      </a:r>
                      <a:r>
                        <a:rPr lang="en-US" altLang="ja-JP" sz="1200" u="none" strike="noStrike" dirty="0">
                          <a:effectLst/>
                          <a:latin typeface="メイリオ" panose="020B0604030504040204" pitchFamily="50" charset="-128"/>
                          <a:ea typeface="メイリオ" panose="020B0604030504040204" pitchFamily="50" charset="-128"/>
                        </a:rPr>
                        <a:t>232</a:t>
                      </a:r>
                      <a:endParaRPr lang="en-US" altLang="ja-JP" sz="1200" b="0" i="0" u="none" strike="noStrike" dirty="0">
                        <a:effectLst/>
                        <a:latin typeface="メイリオ" panose="020B0604030504040204" pitchFamily="50" charset="-128"/>
                        <a:ea typeface="メイリオ" panose="020B0604030504040204" pitchFamily="50" charset="-128"/>
                      </a:endParaRPr>
                    </a:p>
                  </a:txBody>
                  <a:tcPr marL="7790" marR="72000" marT="779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43798554"/>
                  </a:ext>
                </a:extLst>
              </a:tr>
              <a:tr h="208800">
                <a:tc>
                  <a:txBody>
                    <a:bodyPr/>
                    <a:lstStyle/>
                    <a:p>
                      <a:pPr algn="r" fontAlgn="t"/>
                      <a:r>
                        <a:rPr lang="en-US" altLang="ja-JP" sz="1200" u="none" strike="noStrike">
                          <a:effectLst/>
                          <a:latin typeface="メイリオ" panose="020B0604030504040204" pitchFamily="50" charset="-128"/>
                          <a:ea typeface="メイリオ" panose="020B0604030504040204" pitchFamily="50" charset="-128"/>
                        </a:rPr>
                        <a:t>34</a:t>
                      </a:r>
                      <a:endParaRPr lang="en-US" altLang="ja-JP" sz="1200" b="0" i="0" u="none" strike="noStrike">
                        <a:effectLst/>
                        <a:latin typeface="メイリオ" panose="020B0604030504040204" pitchFamily="50" charset="-128"/>
                        <a:ea typeface="メイリオ" panose="020B0604030504040204" pitchFamily="50" charset="-128"/>
                      </a:endParaRPr>
                    </a:p>
                  </a:txBody>
                  <a:tcPr marL="7790" marR="72000" marT="779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t"/>
                      <a:r>
                        <a:rPr lang="ja-JP" altLang="en-US" sz="1200" u="none" strike="noStrike">
                          <a:effectLst/>
                          <a:latin typeface="メイリオ" panose="020B0604030504040204" pitchFamily="50" charset="-128"/>
                          <a:ea typeface="メイリオ" panose="020B0604030504040204" pitchFamily="50" charset="-128"/>
                        </a:rPr>
                        <a:t>高石市</a:t>
                      </a:r>
                      <a:endParaRPr lang="ja-JP" altLang="en-US" sz="1200" b="0" i="0" u="none" strike="noStrike">
                        <a:effectLst/>
                        <a:latin typeface="メイリオ" panose="020B0604030504040204" pitchFamily="50" charset="-128"/>
                        <a:ea typeface="メイリオ" panose="020B0604030504040204" pitchFamily="50" charset="-128"/>
                      </a:endParaRPr>
                    </a:p>
                  </a:txBody>
                  <a:tcPr marL="7790" marR="7790" marT="779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latin typeface="メイリオ" panose="020B0604030504040204" pitchFamily="50" charset="-128"/>
                          <a:ea typeface="メイリオ" panose="020B0604030504040204" pitchFamily="50" charset="-128"/>
                        </a:rPr>
                        <a:t>1,846</a:t>
                      </a:r>
                      <a:endParaRPr lang="en-US" altLang="ja-JP" sz="1200" b="0" i="0" u="none" strike="noStrike">
                        <a:effectLst/>
                        <a:latin typeface="メイリオ" panose="020B0604030504040204" pitchFamily="50" charset="-128"/>
                        <a:ea typeface="メイリオ" panose="020B0604030504040204" pitchFamily="50" charset="-128"/>
                      </a:endParaRPr>
                    </a:p>
                  </a:txBody>
                  <a:tcPr marL="7790" marR="72000" marT="779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latin typeface="メイリオ" panose="020B0604030504040204" pitchFamily="50" charset="-128"/>
                          <a:ea typeface="メイリオ" panose="020B0604030504040204" pitchFamily="50" charset="-128"/>
                        </a:rPr>
                        <a:t>2,143</a:t>
                      </a:r>
                      <a:endParaRPr lang="en-US" altLang="ja-JP" sz="1200" b="0" i="0" u="none" strike="noStrike">
                        <a:effectLst/>
                        <a:latin typeface="メイリオ" panose="020B0604030504040204" pitchFamily="50" charset="-128"/>
                        <a:ea typeface="メイリオ" panose="020B0604030504040204" pitchFamily="50" charset="-128"/>
                      </a:endParaRPr>
                    </a:p>
                  </a:txBody>
                  <a:tcPr marL="7790" marR="72000" marT="779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ja-JP" altLang="en-US" sz="1200" u="none" strike="noStrike" dirty="0">
                          <a:effectLst/>
                          <a:latin typeface="メイリオ" panose="020B0604030504040204" pitchFamily="50" charset="-128"/>
                          <a:ea typeface="メイリオ" panose="020B0604030504040204" pitchFamily="50" charset="-128"/>
                        </a:rPr>
                        <a:t>▲</a:t>
                      </a:r>
                      <a:r>
                        <a:rPr lang="en-US" altLang="ja-JP" sz="1200" u="none" strike="noStrike" dirty="0">
                          <a:effectLst/>
                          <a:latin typeface="メイリオ" panose="020B0604030504040204" pitchFamily="50" charset="-128"/>
                          <a:ea typeface="メイリオ" panose="020B0604030504040204" pitchFamily="50" charset="-128"/>
                        </a:rPr>
                        <a:t>297</a:t>
                      </a:r>
                      <a:endParaRPr lang="en-US" altLang="ja-JP" sz="1200" b="0" i="0" u="none" strike="noStrike" dirty="0">
                        <a:effectLst/>
                        <a:latin typeface="メイリオ" panose="020B0604030504040204" pitchFamily="50" charset="-128"/>
                        <a:ea typeface="メイリオ" panose="020B0604030504040204" pitchFamily="50" charset="-128"/>
                      </a:endParaRPr>
                    </a:p>
                  </a:txBody>
                  <a:tcPr marL="7790" marR="72000" marT="779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31002184"/>
                  </a:ext>
                </a:extLst>
              </a:tr>
              <a:tr h="208800">
                <a:tc>
                  <a:txBody>
                    <a:bodyPr/>
                    <a:lstStyle/>
                    <a:p>
                      <a:pPr algn="r" fontAlgn="t"/>
                      <a:r>
                        <a:rPr lang="en-US" altLang="ja-JP" sz="1200" u="none" strike="noStrike">
                          <a:effectLst/>
                          <a:latin typeface="メイリオ" panose="020B0604030504040204" pitchFamily="50" charset="-128"/>
                          <a:ea typeface="メイリオ" panose="020B0604030504040204" pitchFamily="50" charset="-128"/>
                        </a:rPr>
                        <a:t>35</a:t>
                      </a:r>
                      <a:endParaRPr lang="en-US" altLang="ja-JP" sz="1200" b="0" i="0" u="none" strike="noStrike">
                        <a:effectLst/>
                        <a:latin typeface="メイリオ" panose="020B0604030504040204" pitchFamily="50" charset="-128"/>
                        <a:ea typeface="メイリオ" panose="020B0604030504040204" pitchFamily="50" charset="-128"/>
                      </a:endParaRPr>
                    </a:p>
                  </a:txBody>
                  <a:tcPr marL="7790" marR="72000" marT="779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t"/>
                      <a:r>
                        <a:rPr lang="ja-JP" altLang="en-US" sz="1200" u="none" strike="noStrike">
                          <a:effectLst/>
                          <a:latin typeface="メイリオ" panose="020B0604030504040204" pitchFamily="50" charset="-128"/>
                          <a:ea typeface="メイリオ" panose="020B0604030504040204" pitchFamily="50" charset="-128"/>
                        </a:rPr>
                        <a:t>大東市</a:t>
                      </a:r>
                      <a:endParaRPr lang="ja-JP" altLang="en-US" sz="1200" b="0" i="0" u="none" strike="noStrike">
                        <a:effectLst/>
                        <a:latin typeface="メイリオ" panose="020B0604030504040204" pitchFamily="50" charset="-128"/>
                        <a:ea typeface="メイリオ" panose="020B0604030504040204" pitchFamily="50" charset="-128"/>
                      </a:endParaRPr>
                    </a:p>
                  </a:txBody>
                  <a:tcPr marL="7790" marR="7790" marT="779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latin typeface="メイリオ" panose="020B0604030504040204" pitchFamily="50" charset="-128"/>
                          <a:ea typeface="メイリオ" panose="020B0604030504040204" pitchFamily="50" charset="-128"/>
                        </a:rPr>
                        <a:t>3,841</a:t>
                      </a:r>
                      <a:endParaRPr lang="en-US" altLang="ja-JP" sz="1200" b="0" i="0" u="none" strike="noStrike">
                        <a:effectLst/>
                        <a:latin typeface="メイリオ" panose="020B0604030504040204" pitchFamily="50" charset="-128"/>
                        <a:ea typeface="メイリオ" panose="020B0604030504040204" pitchFamily="50" charset="-128"/>
                      </a:endParaRPr>
                    </a:p>
                  </a:txBody>
                  <a:tcPr marL="7790" marR="72000" marT="779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latin typeface="メイリオ" panose="020B0604030504040204" pitchFamily="50" charset="-128"/>
                          <a:ea typeface="メイリオ" panose="020B0604030504040204" pitchFamily="50" charset="-128"/>
                        </a:rPr>
                        <a:t>4,165</a:t>
                      </a:r>
                      <a:endParaRPr lang="en-US" altLang="ja-JP" sz="1200" b="0" i="0" u="none" strike="noStrike" dirty="0">
                        <a:effectLst/>
                        <a:latin typeface="メイリオ" panose="020B0604030504040204" pitchFamily="50" charset="-128"/>
                        <a:ea typeface="メイリオ" panose="020B0604030504040204" pitchFamily="50" charset="-128"/>
                      </a:endParaRPr>
                    </a:p>
                  </a:txBody>
                  <a:tcPr marL="7790" marR="72000" marT="779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ja-JP" altLang="en-US" sz="1200" u="none" strike="noStrike" dirty="0">
                          <a:effectLst/>
                          <a:latin typeface="メイリオ" panose="020B0604030504040204" pitchFamily="50" charset="-128"/>
                          <a:ea typeface="メイリオ" panose="020B0604030504040204" pitchFamily="50" charset="-128"/>
                        </a:rPr>
                        <a:t>▲</a:t>
                      </a:r>
                      <a:r>
                        <a:rPr lang="en-US" altLang="ja-JP" sz="1200" u="none" strike="noStrike" dirty="0">
                          <a:effectLst/>
                          <a:latin typeface="メイリオ" panose="020B0604030504040204" pitchFamily="50" charset="-128"/>
                          <a:ea typeface="メイリオ" panose="020B0604030504040204" pitchFamily="50" charset="-128"/>
                        </a:rPr>
                        <a:t>324</a:t>
                      </a:r>
                      <a:endParaRPr lang="en-US" altLang="ja-JP" sz="1200" b="0" i="0" u="none" strike="noStrike" dirty="0">
                        <a:effectLst/>
                        <a:latin typeface="メイリオ" panose="020B0604030504040204" pitchFamily="50" charset="-128"/>
                        <a:ea typeface="メイリオ" panose="020B0604030504040204" pitchFamily="50" charset="-128"/>
                      </a:endParaRPr>
                    </a:p>
                  </a:txBody>
                  <a:tcPr marL="7790" marR="72000" marT="779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04416186"/>
                  </a:ext>
                </a:extLst>
              </a:tr>
              <a:tr h="208800">
                <a:tc>
                  <a:txBody>
                    <a:bodyPr/>
                    <a:lstStyle/>
                    <a:p>
                      <a:pPr algn="r" fontAlgn="t"/>
                      <a:r>
                        <a:rPr lang="en-US" altLang="ja-JP" sz="1200" u="none" strike="noStrike">
                          <a:effectLst/>
                          <a:latin typeface="メイリオ" panose="020B0604030504040204" pitchFamily="50" charset="-128"/>
                          <a:ea typeface="メイリオ" panose="020B0604030504040204" pitchFamily="50" charset="-128"/>
                        </a:rPr>
                        <a:t>36</a:t>
                      </a:r>
                      <a:endParaRPr lang="en-US" altLang="ja-JP" sz="1200" b="0" i="0" u="none" strike="noStrike">
                        <a:effectLst/>
                        <a:latin typeface="メイリオ" panose="020B0604030504040204" pitchFamily="50" charset="-128"/>
                        <a:ea typeface="メイリオ" panose="020B0604030504040204" pitchFamily="50" charset="-128"/>
                      </a:endParaRPr>
                    </a:p>
                  </a:txBody>
                  <a:tcPr marL="7790" marR="72000" marT="779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t"/>
                      <a:r>
                        <a:rPr lang="ja-JP" altLang="en-US" sz="1200" u="none" strike="noStrike">
                          <a:effectLst/>
                          <a:latin typeface="メイリオ" panose="020B0604030504040204" pitchFamily="50" charset="-128"/>
                          <a:ea typeface="メイリオ" panose="020B0604030504040204" pitchFamily="50" charset="-128"/>
                        </a:rPr>
                        <a:t>阪南市</a:t>
                      </a:r>
                      <a:endParaRPr lang="ja-JP" altLang="en-US" sz="1200" b="0" i="0" u="none" strike="noStrike">
                        <a:effectLst/>
                        <a:latin typeface="メイリオ" panose="020B0604030504040204" pitchFamily="50" charset="-128"/>
                        <a:ea typeface="メイリオ" panose="020B0604030504040204" pitchFamily="50" charset="-128"/>
                      </a:endParaRPr>
                    </a:p>
                  </a:txBody>
                  <a:tcPr marL="7790" marR="7790" marT="779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latin typeface="メイリオ" panose="020B0604030504040204" pitchFamily="50" charset="-128"/>
                          <a:ea typeface="メイリオ" panose="020B0604030504040204" pitchFamily="50" charset="-128"/>
                        </a:rPr>
                        <a:t>1,178</a:t>
                      </a:r>
                      <a:endParaRPr lang="en-US" altLang="ja-JP" sz="1200" b="0" i="0" u="none" strike="noStrike">
                        <a:effectLst/>
                        <a:latin typeface="メイリオ" panose="020B0604030504040204" pitchFamily="50" charset="-128"/>
                        <a:ea typeface="メイリオ" panose="020B0604030504040204" pitchFamily="50" charset="-128"/>
                      </a:endParaRPr>
                    </a:p>
                  </a:txBody>
                  <a:tcPr marL="7790" marR="72000" marT="779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latin typeface="メイリオ" panose="020B0604030504040204" pitchFamily="50" charset="-128"/>
                          <a:ea typeface="メイリオ" panose="020B0604030504040204" pitchFamily="50" charset="-128"/>
                        </a:rPr>
                        <a:t>1,542</a:t>
                      </a:r>
                      <a:endParaRPr lang="en-US" altLang="ja-JP" sz="1200" b="0" i="0" u="none" strike="noStrike" dirty="0">
                        <a:effectLst/>
                        <a:latin typeface="メイリオ" panose="020B0604030504040204" pitchFamily="50" charset="-128"/>
                        <a:ea typeface="メイリオ" panose="020B0604030504040204" pitchFamily="50" charset="-128"/>
                      </a:endParaRPr>
                    </a:p>
                  </a:txBody>
                  <a:tcPr marL="7790" marR="72000" marT="779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ja-JP" altLang="en-US" sz="1200" u="none" strike="noStrike" dirty="0">
                          <a:effectLst/>
                          <a:latin typeface="メイリオ" panose="020B0604030504040204" pitchFamily="50" charset="-128"/>
                          <a:ea typeface="メイリオ" panose="020B0604030504040204" pitchFamily="50" charset="-128"/>
                        </a:rPr>
                        <a:t>▲</a:t>
                      </a:r>
                      <a:r>
                        <a:rPr lang="en-US" altLang="ja-JP" sz="1200" u="none" strike="noStrike" dirty="0">
                          <a:effectLst/>
                          <a:latin typeface="メイリオ" panose="020B0604030504040204" pitchFamily="50" charset="-128"/>
                          <a:ea typeface="メイリオ" panose="020B0604030504040204" pitchFamily="50" charset="-128"/>
                        </a:rPr>
                        <a:t>364</a:t>
                      </a:r>
                      <a:endParaRPr lang="en-US" altLang="ja-JP" sz="1200" b="0" i="0" u="none" strike="noStrike" dirty="0">
                        <a:effectLst/>
                        <a:latin typeface="メイリオ" panose="020B0604030504040204" pitchFamily="50" charset="-128"/>
                        <a:ea typeface="メイリオ" panose="020B0604030504040204" pitchFamily="50" charset="-128"/>
                      </a:endParaRPr>
                    </a:p>
                  </a:txBody>
                  <a:tcPr marL="7790" marR="72000" marT="779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90673399"/>
                  </a:ext>
                </a:extLst>
              </a:tr>
              <a:tr h="208800">
                <a:tc>
                  <a:txBody>
                    <a:bodyPr/>
                    <a:lstStyle/>
                    <a:p>
                      <a:pPr algn="r" fontAlgn="t"/>
                      <a:r>
                        <a:rPr lang="en-US" altLang="ja-JP" sz="1200" u="none" strike="noStrike">
                          <a:effectLst/>
                          <a:latin typeface="メイリオ" panose="020B0604030504040204" pitchFamily="50" charset="-128"/>
                          <a:ea typeface="メイリオ" panose="020B0604030504040204" pitchFamily="50" charset="-128"/>
                        </a:rPr>
                        <a:t>37</a:t>
                      </a:r>
                      <a:endParaRPr lang="en-US" altLang="ja-JP" sz="1200" b="0" i="0" u="none" strike="noStrike">
                        <a:effectLst/>
                        <a:latin typeface="メイリオ" panose="020B0604030504040204" pitchFamily="50" charset="-128"/>
                        <a:ea typeface="メイリオ" panose="020B0604030504040204" pitchFamily="50" charset="-128"/>
                      </a:endParaRPr>
                    </a:p>
                  </a:txBody>
                  <a:tcPr marL="7790" marR="72000" marT="779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t"/>
                      <a:r>
                        <a:rPr lang="ja-JP" altLang="en-US" sz="1200" u="none" strike="noStrike">
                          <a:effectLst/>
                          <a:latin typeface="メイリオ" panose="020B0604030504040204" pitchFamily="50" charset="-128"/>
                          <a:ea typeface="メイリオ" panose="020B0604030504040204" pitchFamily="50" charset="-128"/>
                        </a:rPr>
                        <a:t>河内長野市</a:t>
                      </a:r>
                      <a:endParaRPr lang="ja-JP" altLang="en-US" sz="1200" b="0" i="0" u="none" strike="noStrike">
                        <a:effectLst/>
                        <a:latin typeface="メイリオ" panose="020B0604030504040204" pitchFamily="50" charset="-128"/>
                        <a:ea typeface="メイリオ" panose="020B0604030504040204" pitchFamily="50" charset="-128"/>
                      </a:endParaRPr>
                    </a:p>
                  </a:txBody>
                  <a:tcPr marL="7790" marR="7790" marT="779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latin typeface="メイリオ" panose="020B0604030504040204" pitchFamily="50" charset="-128"/>
                          <a:ea typeface="メイリオ" panose="020B0604030504040204" pitchFamily="50" charset="-128"/>
                        </a:rPr>
                        <a:t>2,327</a:t>
                      </a:r>
                      <a:endParaRPr lang="en-US" altLang="ja-JP" sz="1200" b="0" i="0" u="none" strike="noStrike">
                        <a:effectLst/>
                        <a:latin typeface="メイリオ" panose="020B0604030504040204" pitchFamily="50" charset="-128"/>
                        <a:ea typeface="メイリオ" panose="020B0604030504040204" pitchFamily="50" charset="-128"/>
                      </a:endParaRPr>
                    </a:p>
                  </a:txBody>
                  <a:tcPr marL="7790" marR="72000" marT="779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latin typeface="メイリオ" panose="020B0604030504040204" pitchFamily="50" charset="-128"/>
                          <a:ea typeface="メイリオ" panose="020B0604030504040204" pitchFamily="50" charset="-128"/>
                        </a:rPr>
                        <a:t>2,692</a:t>
                      </a:r>
                      <a:endParaRPr lang="en-US" altLang="ja-JP" sz="1200" b="0" i="0" u="none" strike="noStrike" dirty="0">
                        <a:effectLst/>
                        <a:latin typeface="メイリオ" panose="020B0604030504040204" pitchFamily="50" charset="-128"/>
                        <a:ea typeface="メイリオ" panose="020B0604030504040204" pitchFamily="50" charset="-128"/>
                      </a:endParaRPr>
                    </a:p>
                  </a:txBody>
                  <a:tcPr marL="7790" marR="72000" marT="779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ja-JP" altLang="en-US" sz="1200" u="none" strike="noStrike" dirty="0">
                          <a:effectLst/>
                          <a:latin typeface="メイリオ" panose="020B0604030504040204" pitchFamily="50" charset="-128"/>
                          <a:ea typeface="メイリオ" panose="020B0604030504040204" pitchFamily="50" charset="-128"/>
                        </a:rPr>
                        <a:t>▲</a:t>
                      </a:r>
                      <a:r>
                        <a:rPr lang="en-US" altLang="ja-JP" sz="1200" u="none" strike="noStrike" dirty="0">
                          <a:effectLst/>
                          <a:latin typeface="メイリオ" panose="020B0604030504040204" pitchFamily="50" charset="-128"/>
                          <a:ea typeface="メイリオ" panose="020B0604030504040204" pitchFamily="50" charset="-128"/>
                        </a:rPr>
                        <a:t>365</a:t>
                      </a:r>
                      <a:endParaRPr lang="en-US" altLang="ja-JP" sz="1200" b="0" i="0" u="none" strike="noStrike" dirty="0">
                        <a:effectLst/>
                        <a:latin typeface="メイリオ" panose="020B0604030504040204" pitchFamily="50" charset="-128"/>
                        <a:ea typeface="メイリオ" panose="020B0604030504040204" pitchFamily="50" charset="-128"/>
                      </a:endParaRPr>
                    </a:p>
                  </a:txBody>
                  <a:tcPr marL="7790" marR="72000" marT="779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42613247"/>
                  </a:ext>
                </a:extLst>
              </a:tr>
              <a:tr h="208800">
                <a:tc>
                  <a:txBody>
                    <a:bodyPr/>
                    <a:lstStyle/>
                    <a:p>
                      <a:pPr algn="r" fontAlgn="t"/>
                      <a:r>
                        <a:rPr lang="en-US" altLang="ja-JP" sz="1200" u="none" strike="noStrike">
                          <a:effectLst/>
                          <a:latin typeface="メイリオ" panose="020B0604030504040204" pitchFamily="50" charset="-128"/>
                          <a:ea typeface="メイリオ" panose="020B0604030504040204" pitchFamily="50" charset="-128"/>
                        </a:rPr>
                        <a:t>38</a:t>
                      </a:r>
                      <a:endParaRPr lang="en-US" altLang="ja-JP" sz="1200" b="0" i="0" u="none" strike="noStrike">
                        <a:effectLst/>
                        <a:latin typeface="メイリオ" panose="020B0604030504040204" pitchFamily="50" charset="-128"/>
                        <a:ea typeface="メイリオ" panose="020B0604030504040204" pitchFamily="50" charset="-128"/>
                      </a:endParaRPr>
                    </a:p>
                  </a:txBody>
                  <a:tcPr marL="7790" marR="72000" marT="779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t"/>
                      <a:r>
                        <a:rPr lang="ja-JP" altLang="en-US" sz="1200" u="none" strike="noStrike">
                          <a:effectLst/>
                          <a:latin typeface="メイリオ" panose="020B0604030504040204" pitchFamily="50" charset="-128"/>
                          <a:ea typeface="メイリオ" panose="020B0604030504040204" pitchFamily="50" charset="-128"/>
                        </a:rPr>
                        <a:t>藤井寺市</a:t>
                      </a:r>
                      <a:endParaRPr lang="ja-JP" altLang="en-US" sz="1200" b="0" i="0" u="none" strike="noStrike">
                        <a:effectLst/>
                        <a:latin typeface="メイリオ" panose="020B0604030504040204" pitchFamily="50" charset="-128"/>
                        <a:ea typeface="メイリオ" panose="020B0604030504040204" pitchFamily="50" charset="-128"/>
                      </a:endParaRPr>
                    </a:p>
                  </a:txBody>
                  <a:tcPr marL="7790" marR="7790" marT="779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latin typeface="メイリオ" panose="020B0604030504040204" pitchFamily="50" charset="-128"/>
                          <a:ea typeface="メイリオ" panose="020B0604030504040204" pitchFamily="50" charset="-128"/>
                        </a:rPr>
                        <a:t>2,191</a:t>
                      </a:r>
                      <a:endParaRPr lang="en-US" altLang="ja-JP" sz="1200" b="0" i="0" u="none" strike="noStrike">
                        <a:effectLst/>
                        <a:latin typeface="メイリオ" panose="020B0604030504040204" pitchFamily="50" charset="-128"/>
                        <a:ea typeface="メイリオ" panose="020B0604030504040204" pitchFamily="50" charset="-128"/>
                      </a:endParaRPr>
                    </a:p>
                  </a:txBody>
                  <a:tcPr marL="7790" marR="72000" marT="779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latin typeface="メイリオ" panose="020B0604030504040204" pitchFamily="50" charset="-128"/>
                          <a:ea typeface="メイリオ" panose="020B0604030504040204" pitchFamily="50" charset="-128"/>
                        </a:rPr>
                        <a:t>2,583</a:t>
                      </a:r>
                      <a:endParaRPr lang="en-US" altLang="ja-JP" sz="1200" b="0" i="0" u="none" strike="noStrike" dirty="0">
                        <a:effectLst/>
                        <a:latin typeface="メイリオ" panose="020B0604030504040204" pitchFamily="50" charset="-128"/>
                        <a:ea typeface="メイリオ" panose="020B0604030504040204" pitchFamily="50" charset="-128"/>
                      </a:endParaRPr>
                    </a:p>
                  </a:txBody>
                  <a:tcPr marL="7790" marR="72000" marT="779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ja-JP" altLang="en-US" sz="1200" u="none" strike="noStrike" dirty="0">
                          <a:effectLst/>
                          <a:latin typeface="メイリオ" panose="020B0604030504040204" pitchFamily="50" charset="-128"/>
                          <a:ea typeface="メイリオ" panose="020B0604030504040204" pitchFamily="50" charset="-128"/>
                        </a:rPr>
                        <a:t>▲</a:t>
                      </a:r>
                      <a:r>
                        <a:rPr lang="en-US" altLang="ja-JP" sz="1200" u="none" strike="noStrike" dirty="0">
                          <a:effectLst/>
                          <a:latin typeface="メイリオ" panose="020B0604030504040204" pitchFamily="50" charset="-128"/>
                          <a:ea typeface="メイリオ" panose="020B0604030504040204" pitchFamily="50" charset="-128"/>
                        </a:rPr>
                        <a:t>392</a:t>
                      </a:r>
                      <a:endParaRPr lang="en-US" altLang="ja-JP" sz="1200" b="0" i="0" u="none" strike="noStrike" dirty="0">
                        <a:effectLst/>
                        <a:latin typeface="メイリオ" panose="020B0604030504040204" pitchFamily="50" charset="-128"/>
                        <a:ea typeface="メイリオ" panose="020B0604030504040204" pitchFamily="50" charset="-128"/>
                      </a:endParaRPr>
                    </a:p>
                  </a:txBody>
                  <a:tcPr marL="7790" marR="72000" marT="779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79620372"/>
                  </a:ext>
                </a:extLst>
              </a:tr>
              <a:tr h="208800">
                <a:tc>
                  <a:txBody>
                    <a:bodyPr/>
                    <a:lstStyle/>
                    <a:p>
                      <a:pPr algn="r" fontAlgn="t"/>
                      <a:r>
                        <a:rPr lang="en-US" altLang="ja-JP" sz="1200" u="none" strike="noStrike">
                          <a:effectLst/>
                          <a:latin typeface="メイリオ" panose="020B0604030504040204" pitchFamily="50" charset="-128"/>
                          <a:ea typeface="メイリオ" panose="020B0604030504040204" pitchFamily="50" charset="-128"/>
                        </a:rPr>
                        <a:t>39</a:t>
                      </a:r>
                      <a:endParaRPr lang="en-US" altLang="ja-JP" sz="1200" b="0" i="0" u="none" strike="noStrike">
                        <a:effectLst/>
                        <a:latin typeface="メイリオ" panose="020B0604030504040204" pitchFamily="50" charset="-128"/>
                        <a:ea typeface="メイリオ" panose="020B0604030504040204" pitchFamily="50" charset="-128"/>
                      </a:endParaRPr>
                    </a:p>
                  </a:txBody>
                  <a:tcPr marL="7790" marR="72000" marT="779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t"/>
                      <a:r>
                        <a:rPr lang="ja-JP" altLang="en-US" sz="1200" u="none" strike="noStrike">
                          <a:effectLst/>
                          <a:latin typeface="メイリオ" panose="020B0604030504040204" pitchFamily="50" charset="-128"/>
                          <a:ea typeface="メイリオ" panose="020B0604030504040204" pitchFamily="50" charset="-128"/>
                        </a:rPr>
                        <a:t>富田林市</a:t>
                      </a:r>
                      <a:endParaRPr lang="ja-JP" altLang="en-US" sz="1200" b="0" i="0" u="none" strike="noStrike">
                        <a:effectLst/>
                        <a:latin typeface="メイリオ" panose="020B0604030504040204" pitchFamily="50" charset="-128"/>
                        <a:ea typeface="メイリオ" panose="020B0604030504040204" pitchFamily="50" charset="-128"/>
                      </a:endParaRPr>
                    </a:p>
                  </a:txBody>
                  <a:tcPr marL="7790" marR="7790" marT="779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latin typeface="メイリオ" panose="020B0604030504040204" pitchFamily="50" charset="-128"/>
                          <a:ea typeface="メイリオ" panose="020B0604030504040204" pitchFamily="50" charset="-128"/>
                        </a:rPr>
                        <a:t>3,054</a:t>
                      </a:r>
                      <a:endParaRPr lang="en-US" altLang="ja-JP" sz="1200" b="0" i="0" u="none" strike="noStrike">
                        <a:effectLst/>
                        <a:latin typeface="メイリオ" panose="020B0604030504040204" pitchFamily="50" charset="-128"/>
                        <a:ea typeface="メイリオ" panose="020B0604030504040204" pitchFamily="50" charset="-128"/>
                      </a:endParaRPr>
                    </a:p>
                  </a:txBody>
                  <a:tcPr marL="7790" marR="72000" marT="779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latin typeface="メイリオ" panose="020B0604030504040204" pitchFamily="50" charset="-128"/>
                          <a:ea typeface="メイリオ" panose="020B0604030504040204" pitchFamily="50" charset="-128"/>
                        </a:rPr>
                        <a:t>3,570</a:t>
                      </a:r>
                      <a:endParaRPr lang="en-US" altLang="ja-JP" sz="1200" b="0" i="0" u="none" strike="noStrike" dirty="0">
                        <a:effectLst/>
                        <a:latin typeface="メイリオ" panose="020B0604030504040204" pitchFamily="50" charset="-128"/>
                        <a:ea typeface="メイリオ" panose="020B0604030504040204" pitchFamily="50" charset="-128"/>
                      </a:endParaRPr>
                    </a:p>
                  </a:txBody>
                  <a:tcPr marL="7790" marR="72000" marT="779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ja-JP" altLang="en-US" sz="1200" u="none" strike="noStrike" dirty="0">
                          <a:effectLst/>
                          <a:latin typeface="メイリオ" panose="020B0604030504040204" pitchFamily="50" charset="-128"/>
                          <a:ea typeface="メイリオ" panose="020B0604030504040204" pitchFamily="50" charset="-128"/>
                        </a:rPr>
                        <a:t>▲</a:t>
                      </a:r>
                      <a:r>
                        <a:rPr lang="en-US" altLang="ja-JP" sz="1200" u="none" strike="noStrike" dirty="0">
                          <a:effectLst/>
                          <a:latin typeface="メイリオ" panose="020B0604030504040204" pitchFamily="50" charset="-128"/>
                          <a:ea typeface="メイリオ" panose="020B0604030504040204" pitchFamily="50" charset="-128"/>
                        </a:rPr>
                        <a:t>516</a:t>
                      </a:r>
                      <a:endParaRPr lang="en-US" altLang="ja-JP" sz="1200" b="0" i="0" u="none" strike="noStrike" dirty="0">
                        <a:effectLst/>
                        <a:latin typeface="メイリオ" panose="020B0604030504040204" pitchFamily="50" charset="-128"/>
                        <a:ea typeface="メイリオ" panose="020B0604030504040204" pitchFamily="50" charset="-128"/>
                      </a:endParaRPr>
                    </a:p>
                  </a:txBody>
                  <a:tcPr marL="7790" marR="72000" marT="779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38990366"/>
                  </a:ext>
                </a:extLst>
              </a:tr>
              <a:tr h="208800">
                <a:tc>
                  <a:txBody>
                    <a:bodyPr/>
                    <a:lstStyle/>
                    <a:p>
                      <a:pPr algn="r" fontAlgn="t"/>
                      <a:r>
                        <a:rPr lang="en-US" altLang="ja-JP" sz="1200" u="none" strike="noStrike">
                          <a:effectLst/>
                          <a:latin typeface="メイリオ" panose="020B0604030504040204" pitchFamily="50" charset="-128"/>
                          <a:ea typeface="メイリオ" panose="020B0604030504040204" pitchFamily="50" charset="-128"/>
                        </a:rPr>
                        <a:t>40</a:t>
                      </a:r>
                      <a:endParaRPr lang="en-US" altLang="ja-JP" sz="1200" b="0" i="0" u="none" strike="noStrike">
                        <a:effectLst/>
                        <a:latin typeface="メイリオ" panose="020B0604030504040204" pitchFamily="50" charset="-128"/>
                        <a:ea typeface="メイリオ" panose="020B0604030504040204" pitchFamily="50" charset="-128"/>
                      </a:endParaRPr>
                    </a:p>
                  </a:txBody>
                  <a:tcPr marL="7790" marR="72000" marT="779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t"/>
                      <a:r>
                        <a:rPr lang="ja-JP" altLang="en-US" sz="1200" u="none" strike="noStrike">
                          <a:effectLst/>
                          <a:latin typeface="メイリオ" panose="020B0604030504040204" pitchFamily="50" charset="-128"/>
                          <a:ea typeface="メイリオ" panose="020B0604030504040204" pitchFamily="50" charset="-128"/>
                        </a:rPr>
                        <a:t>堺市</a:t>
                      </a:r>
                      <a:endParaRPr lang="ja-JP" altLang="en-US" sz="1200" b="0" i="0" u="none" strike="noStrike">
                        <a:effectLst/>
                        <a:latin typeface="メイリオ" panose="020B0604030504040204" pitchFamily="50" charset="-128"/>
                        <a:ea typeface="メイリオ" panose="020B0604030504040204" pitchFamily="50" charset="-128"/>
                      </a:endParaRPr>
                    </a:p>
                  </a:txBody>
                  <a:tcPr marL="7790" marR="7790" marT="779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latin typeface="メイリオ" panose="020B0604030504040204" pitchFamily="50" charset="-128"/>
                          <a:ea typeface="メイリオ" panose="020B0604030504040204" pitchFamily="50" charset="-128"/>
                        </a:rPr>
                        <a:t>33,873</a:t>
                      </a:r>
                      <a:endParaRPr lang="en-US" altLang="ja-JP" sz="1200" b="0" i="0" u="none" strike="noStrike">
                        <a:effectLst/>
                        <a:latin typeface="メイリオ" panose="020B0604030504040204" pitchFamily="50" charset="-128"/>
                        <a:ea typeface="メイリオ" panose="020B0604030504040204" pitchFamily="50" charset="-128"/>
                      </a:endParaRPr>
                    </a:p>
                  </a:txBody>
                  <a:tcPr marL="7790" marR="72000" marT="779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latin typeface="メイリオ" panose="020B0604030504040204" pitchFamily="50" charset="-128"/>
                          <a:ea typeface="メイリオ" panose="020B0604030504040204" pitchFamily="50" charset="-128"/>
                        </a:rPr>
                        <a:t>34,400</a:t>
                      </a:r>
                      <a:endParaRPr lang="en-US" altLang="ja-JP" sz="1200" b="0" i="0" u="none" strike="noStrike" dirty="0">
                        <a:effectLst/>
                        <a:latin typeface="メイリオ" panose="020B0604030504040204" pitchFamily="50" charset="-128"/>
                        <a:ea typeface="メイリオ" panose="020B0604030504040204" pitchFamily="50" charset="-128"/>
                      </a:endParaRPr>
                    </a:p>
                  </a:txBody>
                  <a:tcPr marL="7790" marR="72000" marT="779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ja-JP" altLang="en-US" sz="1200" u="none" strike="noStrike" dirty="0">
                          <a:effectLst/>
                          <a:latin typeface="メイリオ" panose="020B0604030504040204" pitchFamily="50" charset="-128"/>
                          <a:ea typeface="メイリオ" panose="020B0604030504040204" pitchFamily="50" charset="-128"/>
                        </a:rPr>
                        <a:t>▲</a:t>
                      </a:r>
                      <a:r>
                        <a:rPr lang="en-US" altLang="ja-JP" sz="1200" u="none" strike="noStrike" dirty="0">
                          <a:effectLst/>
                          <a:latin typeface="メイリオ" panose="020B0604030504040204" pitchFamily="50" charset="-128"/>
                          <a:ea typeface="メイリオ" panose="020B0604030504040204" pitchFamily="50" charset="-128"/>
                        </a:rPr>
                        <a:t>527</a:t>
                      </a:r>
                      <a:endParaRPr lang="en-US" altLang="ja-JP" sz="1200" b="0" i="0" u="none" strike="noStrike" dirty="0">
                        <a:effectLst/>
                        <a:latin typeface="メイリオ" panose="020B0604030504040204" pitchFamily="50" charset="-128"/>
                        <a:ea typeface="メイリオ" panose="020B0604030504040204" pitchFamily="50" charset="-128"/>
                      </a:endParaRPr>
                    </a:p>
                  </a:txBody>
                  <a:tcPr marL="7790" marR="72000" marT="779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82914394"/>
                  </a:ext>
                </a:extLst>
              </a:tr>
              <a:tr h="208800">
                <a:tc>
                  <a:txBody>
                    <a:bodyPr/>
                    <a:lstStyle/>
                    <a:p>
                      <a:pPr algn="r" fontAlgn="t"/>
                      <a:r>
                        <a:rPr lang="en-US" altLang="ja-JP" sz="1200" u="none" strike="noStrike">
                          <a:effectLst/>
                          <a:latin typeface="メイリオ" panose="020B0604030504040204" pitchFamily="50" charset="-128"/>
                          <a:ea typeface="メイリオ" panose="020B0604030504040204" pitchFamily="50" charset="-128"/>
                        </a:rPr>
                        <a:t>41</a:t>
                      </a:r>
                      <a:endParaRPr lang="en-US" altLang="ja-JP" sz="1200" b="0" i="0" u="none" strike="noStrike">
                        <a:effectLst/>
                        <a:latin typeface="メイリオ" panose="020B0604030504040204" pitchFamily="50" charset="-128"/>
                        <a:ea typeface="メイリオ" panose="020B0604030504040204" pitchFamily="50" charset="-128"/>
                      </a:endParaRPr>
                    </a:p>
                  </a:txBody>
                  <a:tcPr marL="7790" marR="72000" marT="779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t"/>
                      <a:r>
                        <a:rPr lang="ja-JP" altLang="en-US" sz="1200" u="none" strike="noStrike">
                          <a:effectLst/>
                          <a:latin typeface="メイリオ" panose="020B0604030504040204" pitchFamily="50" charset="-128"/>
                          <a:ea typeface="メイリオ" panose="020B0604030504040204" pitchFamily="50" charset="-128"/>
                        </a:rPr>
                        <a:t>貝塚市</a:t>
                      </a:r>
                      <a:endParaRPr lang="ja-JP" altLang="en-US" sz="1200" b="0" i="0" u="none" strike="noStrike">
                        <a:effectLst/>
                        <a:latin typeface="メイリオ" panose="020B0604030504040204" pitchFamily="50" charset="-128"/>
                        <a:ea typeface="メイリオ" panose="020B0604030504040204" pitchFamily="50" charset="-128"/>
                      </a:endParaRPr>
                    </a:p>
                  </a:txBody>
                  <a:tcPr marL="7790" marR="7790" marT="779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latin typeface="メイリオ" panose="020B0604030504040204" pitchFamily="50" charset="-128"/>
                          <a:ea typeface="メイリオ" panose="020B0604030504040204" pitchFamily="50" charset="-128"/>
                        </a:rPr>
                        <a:t>2,377</a:t>
                      </a:r>
                      <a:endParaRPr lang="en-US" altLang="ja-JP" sz="1200" b="0" i="0" u="none" strike="noStrike">
                        <a:effectLst/>
                        <a:latin typeface="メイリオ" panose="020B0604030504040204" pitchFamily="50" charset="-128"/>
                        <a:ea typeface="メイリオ" panose="020B0604030504040204" pitchFamily="50" charset="-128"/>
                      </a:endParaRPr>
                    </a:p>
                  </a:txBody>
                  <a:tcPr marL="7790" marR="72000" marT="779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latin typeface="メイリオ" panose="020B0604030504040204" pitchFamily="50" charset="-128"/>
                          <a:ea typeface="メイリオ" panose="020B0604030504040204" pitchFamily="50" charset="-128"/>
                        </a:rPr>
                        <a:t>3,001</a:t>
                      </a:r>
                      <a:endParaRPr lang="en-US" altLang="ja-JP" sz="1200" b="0" i="0" u="none" strike="noStrike" dirty="0">
                        <a:effectLst/>
                        <a:latin typeface="メイリオ" panose="020B0604030504040204" pitchFamily="50" charset="-128"/>
                        <a:ea typeface="メイリオ" panose="020B0604030504040204" pitchFamily="50" charset="-128"/>
                      </a:endParaRPr>
                    </a:p>
                  </a:txBody>
                  <a:tcPr marL="7790" marR="72000" marT="779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ja-JP" altLang="en-US" sz="1200" u="none" strike="noStrike" dirty="0">
                          <a:effectLst/>
                          <a:latin typeface="メイリオ" panose="020B0604030504040204" pitchFamily="50" charset="-128"/>
                          <a:ea typeface="メイリオ" panose="020B0604030504040204" pitchFamily="50" charset="-128"/>
                        </a:rPr>
                        <a:t>▲</a:t>
                      </a:r>
                      <a:r>
                        <a:rPr lang="en-US" altLang="ja-JP" sz="1200" u="none" strike="noStrike" dirty="0">
                          <a:effectLst/>
                          <a:latin typeface="メイリオ" panose="020B0604030504040204" pitchFamily="50" charset="-128"/>
                          <a:ea typeface="メイリオ" panose="020B0604030504040204" pitchFamily="50" charset="-128"/>
                        </a:rPr>
                        <a:t>624</a:t>
                      </a:r>
                      <a:endParaRPr lang="en-US" altLang="ja-JP" sz="1200" b="0" i="0" u="none" strike="noStrike" dirty="0">
                        <a:effectLst/>
                        <a:latin typeface="メイリオ" panose="020B0604030504040204" pitchFamily="50" charset="-128"/>
                        <a:ea typeface="メイリオ" panose="020B0604030504040204" pitchFamily="50" charset="-128"/>
                      </a:endParaRPr>
                    </a:p>
                  </a:txBody>
                  <a:tcPr marL="7790" marR="72000" marT="779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23761405"/>
                  </a:ext>
                </a:extLst>
              </a:tr>
              <a:tr h="208800">
                <a:tc>
                  <a:txBody>
                    <a:bodyPr/>
                    <a:lstStyle/>
                    <a:p>
                      <a:pPr algn="r" fontAlgn="t"/>
                      <a:r>
                        <a:rPr lang="en-US" altLang="ja-JP" sz="1200" u="none" strike="noStrike">
                          <a:effectLst/>
                          <a:latin typeface="メイリオ" panose="020B0604030504040204" pitchFamily="50" charset="-128"/>
                          <a:ea typeface="メイリオ" panose="020B0604030504040204" pitchFamily="50" charset="-128"/>
                        </a:rPr>
                        <a:t>42</a:t>
                      </a:r>
                      <a:endParaRPr lang="en-US" altLang="ja-JP" sz="1200" b="0" i="0" u="none" strike="noStrike">
                        <a:effectLst/>
                        <a:latin typeface="メイリオ" panose="020B0604030504040204" pitchFamily="50" charset="-128"/>
                        <a:ea typeface="メイリオ" panose="020B0604030504040204" pitchFamily="50" charset="-128"/>
                      </a:endParaRPr>
                    </a:p>
                  </a:txBody>
                  <a:tcPr marL="7790" marR="72000" marT="779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t"/>
                      <a:r>
                        <a:rPr lang="ja-JP" altLang="en-US" sz="1200" u="none" strike="noStrike">
                          <a:effectLst/>
                          <a:latin typeface="メイリオ" panose="020B0604030504040204" pitchFamily="50" charset="-128"/>
                          <a:ea typeface="メイリオ" panose="020B0604030504040204" pitchFamily="50" charset="-128"/>
                        </a:rPr>
                        <a:t>泉南市</a:t>
                      </a:r>
                      <a:endParaRPr lang="ja-JP" altLang="en-US" sz="1200" b="0" i="0" u="none" strike="noStrike">
                        <a:effectLst/>
                        <a:latin typeface="メイリオ" panose="020B0604030504040204" pitchFamily="50" charset="-128"/>
                        <a:ea typeface="メイリオ" panose="020B0604030504040204" pitchFamily="50" charset="-128"/>
                      </a:endParaRPr>
                    </a:p>
                  </a:txBody>
                  <a:tcPr marL="7790" marR="7790" marT="779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latin typeface="メイリオ" panose="020B0604030504040204" pitchFamily="50" charset="-128"/>
                          <a:ea typeface="メイリオ" panose="020B0604030504040204" pitchFamily="50" charset="-128"/>
                        </a:rPr>
                        <a:t>1,441</a:t>
                      </a:r>
                      <a:endParaRPr lang="en-US" altLang="ja-JP" sz="1200" b="0" i="0" u="none" strike="noStrike">
                        <a:effectLst/>
                        <a:latin typeface="メイリオ" panose="020B0604030504040204" pitchFamily="50" charset="-128"/>
                        <a:ea typeface="メイリオ" panose="020B0604030504040204" pitchFamily="50" charset="-128"/>
                      </a:endParaRPr>
                    </a:p>
                  </a:txBody>
                  <a:tcPr marL="7790" marR="72000" marT="779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latin typeface="メイリオ" panose="020B0604030504040204" pitchFamily="50" charset="-128"/>
                          <a:ea typeface="メイリオ" panose="020B0604030504040204" pitchFamily="50" charset="-128"/>
                        </a:rPr>
                        <a:t>2,655</a:t>
                      </a:r>
                      <a:endParaRPr lang="en-US" altLang="ja-JP" sz="1200" b="0" i="0" u="none" strike="noStrike" dirty="0">
                        <a:effectLst/>
                        <a:latin typeface="メイリオ" panose="020B0604030504040204" pitchFamily="50" charset="-128"/>
                        <a:ea typeface="メイリオ" panose="020B0604030504040204" pitchFamily="50" charset="-128"/>
                      </a:endParaRPr>
                    </a:p>
                  </a:txBody>
                  <a:tcPr marL="7790" marR="72000" marT="779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ja-JP" altLang="en-US" sz="1200" u="none" strike="noStrike" dirty="0">
                          <a:effectLst/>
                          <a:latin typeface="メイリオ" panose="020B0604030504040204" pitchFamily="50" charset="-128"/>
                          <a:ea typeface="メイリオ" panose="020B0604030504040204" pitchFamily="50" charset="-128"/>
                        </a:rPr>
                        <a:t>▲</a:t>
                      </a:r>
                      <a:r>
                        <a:rPr lang="en-US" altLang="ja-JP" sz="1200" u="none" strike="noStrike" dirty="0">
                          <a:effectLst/>
                          <a:latin typeface="メイリオ" panose="020B0604030504040204" pitchFamily="50" charset="-128"/>
                          <a:ea typeface="メイリオ" panose="020B0604030504040204" pitchFamily="50" charset="-128"/>
                        </a:rPr>
                        <a:t>1,214</a:t>
                      </a:r>
                      <a:endParaRPr lang="en-US" altLang="ja-JP" sz="1200" b="0" i="0" u="none" strike="noStrike" dirty="0">
                        <a:effectLst/>
                        <a:latin typeface="メイリオ" panose="020B0604030504040204" pitchFamily="50" charset="-128"/>
                        <a:ea typeface="メイリオ" panose="020B0604030504040204" pitchFamily="50" charset="-128"/>
                      </a:endParaRPr>
                    </a:p>
                  </a:txBody>
                  <a:tcPr marL="7790" marR="72000" marT="779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26122974"/>
                  </a:ext>
                </a:extLst>
              </a:tr>
              <a:tr h="208800">
                <a:tc>
                  <a:txBody>
                    <a:bodyPr/>
                    <a:lstStyle/>
                    <a:p>
                      <a:pPr algn="r" fontAlgn="t"/>
                      <a:r>
                        <a:rPr lang="en-US" altLang="ja-JP" sz="1200" u="none" strike="noStrike" dirty="0">
                          <a:effectLst/>
                          <a:latin typeface="メイリオ" panose="020B0604030504040204" pitchFamily="50" charset="-128"/>
                          <a:ea typeface="メイリオ" panose="020B0604030504040204" pitchFamily="50" charset="-128"/>
                        </a:rPr>
                        <a:t>43</a:t>
                      </a:r>
                      <a:endParaRPr lang="en-US" altLang="ja-JP" sz="1200" b="0" i="0" u="none" strike="noStrike" dirty="0">
                        <a:effectLst/>
                        <a:latin typeface="メイリオ" panose="020B0604030504040204" pitchFamily="50" charset="-128"/>
                        <a:ea typeface="メイリオ" panose="020B0604030504040204" pitchFamily="50" charset="-128"/>
                      </a:endParaRPr>
                    </a:p>
                  </a:txBody>
                  <a:tcPr marL="7790" marR="72000" marT="779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t"/>
                      <a:r>
                        <a:rPr lang="ja-JP" altLang="en-US" sz="1200" u="none" strike="noStrike" dirty="0">
                          <a:effectLst/>
                          <a:latin typeface="メイリオ" panose="020B0604030504040204" pitchFamily="50" charset="-128"/>
                          <a:ea typeface="メイリオ" panose="020B0604030504040204" pitchFamily="50" charset="-128"/>
                        </a:rPr>
                        <a:t>岬町</a:t>
                      </a:r>
                      <a:endParaRPr lang="ja-JP" altLang="en-US" sz="1200" b="0" i="0" u="none" strike="noStrike" dirty="0">
                        <a:effectLst/>
                        <a:latin typeface="メイリオ" panose="020B0604030504040204" pitchFamily="50" charset="-128"/>
                        <a:ea typeface="メイリオ" panose="020B0604030504040204" pitchFamily="50" charset="-128"/>
                      </a:endParaRPr>
                    </a:p>
                  </a:txBody>
                  <a:tcPr marL="7790" marR="7790" marT="779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latin typeface="メイリオ" panose="020B0604030504040204" pitchFamily="50" charset="-128"/>
                          <a:ea typeface="メイリオ" panose="020B0604030504040204" pitchFamily="50" charset="-128"/>
                        </a:rPr>
                        <a:t>335</a:t>
                      </a:r>
                      <a:endParaRPr lang="en-US" altLang="ja-JP" sz="1200" b="0" i="0" u="none" strike="noStrike">
                        <a:effectLst/>
                        <a:latin typeface="メイリオ" panose="020B0604030504040204" pitchFamily="50" charset="-128"/>
                        <a:ea typeface="メイリオ" panose="020B0604030504040204" pitchFamily="50" charset="-128"/>
                      </a:endParaRPr>
                    </a:p>
                  </a:txBody>
                  <a:tcPr marL="7790" marR="72000" marT="779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latin typeface="メイリオ" panose="020B0604030504040204" pitchFamily="50" charset="-128"/>
                          <a:ea typeface="メイリオ" panose="020B0604030504040204" pitchFamily="50" charset="-128"/>
                        </a:rPr>
                        <a:t>1,748</a:t>
                      </a:r>
                      <a:endParaRPr lang="en-US" altLang="ja-JP" sz="1200" b="0" i="0" u="none" strike="noStrike" dirty="0">
                        <a:effectLst/>
                        <a:latin typeface="メイリオ" panose="020B0604030504040204" pitchFamily="50" charset="-128"/>
                        <a:ea typeface="メイリオ" panose="020B0604030504040204" pitchFamily="50" charset="-128"/>
                      </a:endParaRPr>
                    </a:p>
                  </a:txBody>
                  <a:tcPr marL="7790" marR="72000" marT="779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ja-JP" altLang="en-US" sz="1200" u="none" strike="noStrike" dirty="0">
                          <a:effectLst/>
                          <a:latin typeface="メイリオ" panose="020B0604030504040204" pitchFamily="50" charset="-128"/>
                          <a:ea typeface="メイリオ" panose="020B0604030504040204" pitchFamily="50" charset="-128"/>
                        </a:rPr>
                        <a:t>▲</a:t>
                      </a:r>
                      <a:r>
                        <a:rPr lang="en-US" altLang="ja-JP" sz="1200" u="none" strike="noStrike" dirty="0">
                          <a:effectLst/>
                          <a:latin typeface="メイリオ" panose="020B0604030504040204" pitchFamily="50" charset="-128"/>
                          <a:ea typeface="メイリオ" panose="020B0604030504040204" pitchFamily="50" charset="-128"/>
                        </a:rPr>
                        <a:t>1,413</a:t>
                      </a:r>
                      <a:endParaRPr lang="en-US" altLang="ja-JP" sz="1200" b="0" i="0" u="none" strike="noStrike" dirty="0">
                        <a:effectLst/>
                        <a:latin typeface="メイリオ" panose="020B0604030504040204" pitchFamily="50" charset="-128"/>
                        <a:ea typeface="メイリオ" panose="020B0604030504040204" pitchFamily="50" charset="-128"/>
                      </a:endParaRPr>
                    </a:p>
                  </a:txBody>
                  <a:tcPr marL="7790" marR="72000" marT="779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406798"/>
                  </a:ext>
                </a:extLst>
              </a:tr>
            </a:tbl>
          </a:graphicData>
        </a:graphic>
      </p:graphicFrame>
      <p:sp>
        <p:nvSpPr>
          <p:cNvPr id="11" name="Rectangle 57">
            <a:extLst>
              <a:ext uri="{FF2B5EF4-FFF2-40B4-BE49-F238E27FC236}">
                <a16:creationId xmlns:a16="http://schemas.microsoft.com/office/drawing/2014/main" id="{970C2885-4748-4A41-931B-B5F05B33CF77}"/>
              </a:ext>
            </a:extLst>
          </p:cNvPr>
          <p:cNvSpPr>
            <a:spLocks noChangeArrowheads="1"/>
          </p:cNvSpPr>
          <p:nvPr/>
        </p:nvSpPr>
        <p:spPr bwMode="auto">
          <a:xfrm>
            <a:off x="180000" y="540000"/>
            <a:ext cx="8640000" cy="360000"/>
          </a:xfrm>
          <a:prstGeom prst="rect">
            <a:avLst/>
          </a:prstGeom>
          <a:solidFill>
            <a:schemeClr val="bg1"/>
          </a:solidFill>
          <a:ln w="9525">
            <a:solidFill>
              <a:schemeClr val="tx1"/>
            </a:solidFill>
            <a:prstDash val="solid"/>
            <a:miter lim="800000"/>
            <a:headEnd/>
            <a:tailEnd/>
          </a:ln>
        </p:spPr>
        <p:txBody>
          <a:bodyPr wrap="square" tIns="108000" anchor="t"/>
          <a:lstStyle>
            <a:lvl1pPr algn="l"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lgn="l"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lgn="l"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lgn="l"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lgn="l"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180000" indent="-180000" eaLnBrk="1" hangingPunct="1">
              <a:buFont typeface="Wingdings" pitchFamily="2" charset="2"/>
              <a:buNone/>
            </a:pPr>
            <a:r>
              <a:rPr lang="ja-JP" altLang="en-US" sz="1400" dirty="0">
                <a:latin typeface="メイリオ" panose="020B0604030504040204" pitchFamily="50" charset="-128"/>
                <a:ea typeface="メイリオ" panose="020B0604030504040204" pitchFamily="50" charset="-128"/>
                <a:cs typeface="Meiryo UI" panose="020B0604030504040204" pitchFamily="50" charset="-128"/>
              </a:rPr>
              <a:t>○ 府内市町村別では、大阪市、茨木市、吹田市が</a:t>
            </a:r>
            <a:r>
              <a:rPr lang="en-US" altLang="ja-JP" sz="1400" dirty="0">
                <a:latin typeface="メイリオ" panose="020B0604030504040204" pitchFamily="50" charset="-128"/>
                <a:ea typeface="メイリオ" panose="020B0604030504040204" pitchFamily="50" charset="-128"/>
                <a:cs typeface="Meiryo UI" panose="020B0604030504040204" pitchFamily="50" charset="-128"/>
              </a:rPr>
              <a:t>1,000</a:t>
            </a:r>
            <a:r>
              <a:rPr lang="ja-JP" altLang="en-US" sz="1400" dirty="0">
                <a:latin typeface="メイリオ" panose="020B0604030504040204" pitchFamily="50" charset="-128"/>
                <a:ea typeface="メイリオ" panose="020B0604030504040204" pitchFamily="50" charset="-128"/>
                <a:cs typeface="Meiryo UI" panose="020B0604030504040204" pitchFamily="50" charset="-128"/>
              </a:rPr>
              <a:t>人を超える転入超過。</a:t>
            </a:r>
          </a:p>
        </p:txBody>
      </p:sp>
      <p:sp>
        <p:nvSpPr>
          <p:cNvPr id="5" name="Rectangle 1"/>
          <p:cNvSpPr>
            <a:spLocks noChangeArrowheads="1"/>
          </p:cNvSpPr>
          <p:nvPr/>
        </p:nvSpPr>
        <p:spPr bwMode="auto">
          <a:xfrm>
            <a:off x="0" y="1"/>
            <a:ext cx="9144000" cy="432000"/>
          </a:xfrm>
          <a:prstGeom prst="rect">
            <a:avLst/>
          </a:prstGeom>
          <a:solidFill>
            <a:schemeClr val="bg1">
              <a:lumMod val="65000"/>
            </a:schemeClr>
          </a:solidFill>
          <a:ln>
            <a:noFill/>
          </a:ln>
          <a:effec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大阪府内の人口移動の状況（令和</a:t>
            </a: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５</a:t>
            </a:r>
            <a:r>
              <a:rPr lang="ja-JP" altLang="en-US" sz="2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年）</a:t>
            </a:r>
          </a:p>
        </p:txBody>
      </p:sp>
      <p:cxnSp>
        <p:nvCxnSpPr>
          <p:cNvPr id="7" name="直線コネクタ 6"/>
          <p:cNvCxnSpPr/>
          <p:nvPr/>
        </p:nvCxnSpPr>
        <p:spPr>
          <a:xfrm>
            <a:off x="326825" y="5704681"/>
            <a:ext cx="4176000"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15" name="テキスト ボックス 2">
            <a:extLst>
              <a:ext uri="{FF2B5EF4-FFF2-40B4-BE49-F238E27FC236}">
                <a16:creationId xmlns:a16="http://schemas.microsoft.com/office/drawing/2014/main" id="{0E97A9AC-0F0B-45C2-BCEA-5FA5BDE613B4}"/>
              </a:ext>
            </a:extLst>
          </p:cNvPr>
          <p:cNvSpPr txBox="1">
            <a:spLocks noChangeArrowheads="1"/>
          </p:cNvSpPr>
          <p:nvPr/>
        </p:nvSpPr>
        <p:spPr bwMode="auto">
          <a:xfrm>
            <a:off x="178564" y="1080000"/>
            <a:ext cx="8640000" cy="184666"/>
          </a:xfrm>
          <a:prstGeom prst="rect">
            <a:avLst/>
          </a:prstGeom>
          <a:noFill/>
          <a:ln w="9525">
            <a:noFill/>
            <a:miter lim="800000"/>
            <a:headEnd/>
            <a:tailEnd/>
          </a:ln>
        </p:spPr>
        <p:txBody>
          <a:bodyPr rot="0" vert="horz" wrap="square" lIns="72000" tIns="0" rIns="72000" bIns="0" anchor="t" anchorCtr="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200" kern="100" dirty="0">
                <a:solidFill>
                  <a:prstClr val="black"/>
                </a:solidFill>
                <a:latin typeface="メイリオ" panose="020B0604030504040204" pitchFamily="50" charset="-128"/>
                <a:ea typeface="メイリオ" panose="020B0604030504040204" pitchFamily="50" charset="-128"/>
                <a:cs typeface="Times New Roman"/>
              </a:rPr>
              <a:t>市町村別人口移動の状況</a:t>
            </a:r>
            <a:endParaRPr kumimoji="1" lang="zh-TW" altLang="en-US" sz="120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endParaRPr>
          </a:p>
        </p:txBody>
      </p:sp>
      <p:sp>
        <p:nvSpPr>
          <p:cNvPr id="18" name="テキスト ボックス 17">
            <a:extLst>
              <a:ext uri="{FF2B5EF4-FFF2-40B4-BE49-F238E27FC236}">
                <a16:creationId xmlns:a16="http://schemas.microsoft.com/office/drawing/2014/main" id="{AD2AC99B-789C-4572-A5FC-5F49316412EB}"/>
              </a:ext>
            </a:extLst>
          </p:cNvPr>
          <p:cNvSpPr txBox="1"/>
          <p:nvPr/>
        </p:nvSpPr>
        <p:spPr>
          <a:xfrm>
            <a:off x="3995937" y="6506390"/>
            <a:ext cx="4738884" cy="253916"/>
          </a:xfrm>
          <a:prstGeom prst="rect">
            <a:avLst/>
          </a:prstGeom>
          <a:noFill/>
        </p:spPr>
        <p:txBody>
          <a:bodyPr wrap="square" rtlCol="0">
            <a:spAutoFit/>
          </a:bodyPr>
          <a:lstStyle/>
          <a:p>
            <a:pPr algn="r" fontAlgn="base">
              <a:spcBef>
                <a:spcPct val="50000"/>
              </a:spcBef>
              <a:spcAft>
                <a:spcPct val="0"/>
              </a:spcAft>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「住民基本台帳人口移動報告令和５年結果」（総務省統計局）より大阪府作成</a:t>
            </a:r>
          </a:p>
        </p:txBody>
      </p:sp>
      <p:sp>
        <p:nvSpPr>
          <p:cNvPr id="19" name="Rectangle 79">
            <a:extLst>
              <a:ext uri="{FF2B5EF4-FFF2-40B4-BE49-F238E27FC236}">
                <a16:creationId xmlns:a16="http://schemas.microsoft.com/office/drawing/2014/main" id="{4DF15ABF-2A36-4E24-98B5-2CA40E12C47A}"/>
              </a:ext>
            </a:extLst>
          </p:cNvPr>
          <p:cNvSpPr>
            <a:spLocks noChangeArrowheads="1"/>
          </p:cNvSpPr>
          <p:nvPr/>
        </p:nvSpPr>
        <p:spPr bwMode="auto">
          <a:xfrm>
            <a:off x="8712000" y="6588000"/>
            <a:ext cx="360000"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lgn="ctr" eaLnBrk="1" hangingPunct="1">
              <a:spcBef>
                <a:spcPct val="50000"/>
              </a:spcBef>
              <a:buFontTx/>
              <a:buNone/>
            </a:pPr>
            <a:fld id="{4BAD665A-AF1B-43EC-8DED-B94A1BD886CB}" type="slidenum">
              <a:rPr kumimoji="1" lang="en-US" altLang="ja-JP" sz="1100">
                <a:solidFill>
                  <a:schemeClr val="tx1"/>
                </a:solidFill>
                <a:latin typeface="メイリオ" panose="020B0604030504040204" pitchFamily="50" charset="-128"/>
                <a:ea typeface="メイリオ" panose="020B0604030504040204" pitchFamily="50" charset="-128"/>
              </a:rPr>
              <a:pPr algn="ctr" eaLnBrk="1" hangingPunct="1">
                <a:spcBef>
                  <a:spcPct val="50000"/>
                </a:spcBef>
                <a:buFontTx/>
                <a:buNone/>
              </a:pPr>
              <a:t>9</a:t>
            </a:fld>
            <a:endParaRPr kumimoji="1" lang="en-US" altLang="ja-JP" sz="1100"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39062615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3650</Words>
  <PresentationFormat>画面に合わせる (4:3)</PresentationFormat>
  <Paragraphs>839</Paragraphs>
  <Slides>27</Slides>
  <Notes>13</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27</vt:i4>
      </vt:variant>
    </vt:vector>
  </HeadingPairs>
  <TitlesOfParts>
    <vt:vector size="34" baseType="lpstr">
      <vt:lpstr>Meiryo UI</vt:lpstr>
      <vt:lpstr>ＭＳ Ｐゴシック</vt:lpstr>
      <vt:lpstr>メイリオ</vt:lpstr>
      <vt:lpstr>Arial</vt:lpstr>
      <vt:lpstr>Calibri</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dcterms:created xsi:type="dcterms:W3CDTF">2024-06-24T07:46:14Z</dcterms:created>
  <dcterms:modified xsi:type="dcterms:W3CDTF">2024-07-22T07:33:25Z</dcterms:modified>
</cp:coreProperties>
</file>