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905" r:id="rId2"/>
    <p:sldId id="915" r:id="rId3"/>
    <p:sldId id="922" r:id="rId4"/>
    <p:sldId id="923" r:id="rId5"/>
    <p:sldId id="928" r:id="rId6"/>
    <p:sldId id="924" r:id="rId7"/>
    <p:sldId id="925" r:id="rId8"/>
    <p:sldId id="926" r:id="rId9"/>
    <p:sldId id="927" r:id="rId10"/>
    <p:sldId id="918" r:id="rId11"/>
    <p:sldId id="919" r:id="rId12"/>
    <p:sldId id="920" r:id="rId13"/>
    <p:sldId id="929" r:id="rId14"/>
    <p:sldId id="921" r:id="rId15"/>
    <p:sldId id="930" r:id="rId16"/>
    <p:sldId id="911" r:id="rId1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8F"/>
    <a:srgbClr val="D2A000"/>
    <a:srgbClr val="3E89CE"/>
    <a:srgbClr val="E0E0E0"/>
    <a:srgbClr val="FFCDE1"/>
    <a:srgbClr val="C2D1EC"/>
    <a:srgbClr val="5E5E5E"/>
    <a:srgbClr val="008E40"/>
    <a:srgbClr val="C4E59F"/>
    <a:srgbClr val="FFEE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varScale="1">
        <p:scale>
          <a:sx n="61" d="100"/>
          <a:sy n="61" d="100"/>
        </p:scale>
        <p:origin x="72" y="7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246.132.22\share\07-2%20&#20303;&#23429;&#20225;&#30011;&#12481;&#12540;&#12512;\&#20303;&#29983;&#27963;&#23529;&#35696;&#20250;\07_&#22996;&#35351;&#26989;&#21209;\R06&#22996;&#35351;\12_&#25171;&#21512;&#12379;\240605_&#12467;&#12531;&#12469;&#12523;&#12424;&#12426;(&#22522;&#30990;&#12487;&#12540;&#12479;)\240605&#21332;&#21644;&#8594;&#22823;&#38442;&#24220;1\&#26356;&#26032;&#12456;&#12463;&#12475;&#12523;\P17\&#22823;&#38442;&#24220;&#12398;&#23558;&#26469;&#19990;&#24111;&#25512;&#35336;20190422&#65288;&#26356;&#26032;&#65289;.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10.246.132.22\share\07-2%20&#20303;&#23429;&#20225;&#30011;&#12481;&#12540;&#12512;\&#20303;&#29983;&#27963;&#23529;&#35696;&#20250;\07_&#22996;&#35351;&#26989;&#21209;\R06&#22996;&#35351;\12_&#25171;&#21512;&#12379;\240605_&#12467;&#12531;&#12469;&#12523;&#12424;&#12426;(&#22522;&#30990;&#12487;&#12540;&#12479;)\240605&#21332;&#21644;&#8594;&#22823;&#38442;&#24220;1\&#26356;&#26032;&#12456;&#12463;&#12475;&#12523;\P15\&#19990;&#24111;_0621.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10.246.132.22\share\07-2%20&#20303;&#23429;&#20225;&#30011;&#12481;&#12540;&#12512;\&#20303;&#29983;&#27963;&#23529;&#35696;&#20250;\07_&#22996;&#35351;&#26989;&#21209;\R06&#22996;&#35351;\12_&#25171;&#21512;&#12379;\240605_&#12467;&#12531;&#12469;&#12523;&#12424;&#12426;(&#22522;&#30990;&#12487;&#12540;&#12479;)\&#35370;&#26085;&#22806;&#23458;&#25968;&#12398;&#25512;&#31227;_&#20840;&#22269;.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D:\otsukakazu\Desktop\&#12467;&#12500;&#12540;&#20303;&#27665;&#22522;&#26412;&#21488;&#24115;.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20998;&#35698;&#12510;&#12531;&#12471;&#12519;&#12531;&#25144;&#25968;&#25512;&#35336;\240415&#65288;R04&#26411;&#65289;&#20998;&#35698;&#12510;&#12531;&#12471;&#12519;&#12531;&#12398;&#20379;&#32102;&#25144;&#25968;.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2176840303541"/>
          <c:y val="9.4437350594086727E-2"/>
          <c:w val="0.86087713512898123"/>
          <c:h val="0.75599715097603215"/>
        </c:manualLayout>
      </c:layout>
      <c:lineChart>
        <c:grouping val="standard"/>
        <c:varyColors val="0"/>
        <c:ser>
          <c:idx val="1"/>
          <c:order val="0"/>
          <c:tx>
            <c:strRef>
              <c:f>p3上グラフ!$B$3</c:f>
              <c:strCache>
                <c:ptCount val="1"/>
                <c:pt idx="0">
                  <c:v>実績値</c:v>
                </c:pt>
              </c:strCache>
            </c:strRef>
          </c:tx>
          <c:spPr>
            <a:ln w="19050" cap="rnd">
              <a:solidFill>
                <a:schemeClr val="accent2"/>
              </a:solidFill>
              <a:round/>
            </a:ln>
            <a:effectLst/>
          </c:spPr>
          <c:marker>
            <c:symbol val="circle"/>
            <c:size val="5"/>
            <c:spPr>
              <a:solidFill>
                <a:schemeClr val="accent2"/>
              </a:solidFill>
              <a:ln w="25400">
                <a:solidFill>
                  <a:schemeClr val="accent2"/>
                </a:solidFill>
              </a:ln>
              <a:effectLst/>
            </c:spPr>
          </c:marker>
          <c:dLbls>
            <c:dLbl>
              <c:idx val="0"/>
              <c:layout>
                <c:manualLayout>
                  <c:x val="-3.1070021017462285E-2"/>
                  <c:y val="-3.04183135868308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FD-4832-A6A7-A05A52500F65}"/>
                </c:ext>
              </c:extLst>
            </c:dLbl>
            <c:dLbl>
              <c:idx val="1"/>
              <c:layout>
                <c:manualLayout>
                  <c:x val="-3.0604802354438243E-2"/>
                  <c:y val="-3.3545468889707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FD-4832-A6A7-A05A52500F65}"/>
                </c:ext>
              </c:extLst>
            </c:dLbl>
            <c:dLbl>
              <c:idx val="2"/>
              <c:layout>
                <c:manualLayout>
                  <c:x val="-3.084265851297685E-2"/>
                  <c:y val="-3.702312915988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FD-4832-A6A7-A05A52500F65}"/>
                </c:ext>
              </c:extLst>
            </c:dLbl>
            <c:dLbl>
              <c:idx val="3"/>
              <c:layout>
                <c:manualLayout>
                  <c:x val="-3.0460303531958905E-2"/>
                  <c:y val="-3.6501936609410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FD-4832-A6A7-A05A52500F65}"/>
                </c:ext>
              </c:extLst>
            </c:dLbl>
            <c:dLbl>
              <c:idx val="4"/>
              <c:layout>
                <c:manualLayout>
                  <c:x val="-2.9587159144706887E-2"/>
                  <c:y val="-3.9386755238967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FD-4832-A6A7-A05A52500F65}"/>
                </c:ext>
              </c:extLst>
            </c:dLbl>
            <c:dLbl>
              <c:idx val="5"/>
              <c:layout>
                <c:manualLayout>
                  <c:x val="-3.2291747706020883E-2"/>
                  <c:y val="-2.7185173203240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FD-4832-A6A7-A05A52500F65}"/>
                </c:ext>
              </c:extLst>
            </c:dLbl>
            <c:dLbl>
              <c:idx val="6"/>
              <c:layout>
                <c:manualLayout>
                  <c:x val="-2.9897264714485276E-2"/>
                  <c:y val="-3.2434014859743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FD-4832-A6A7-A05A52500F65}"/>
                </c:ext>
              </c:extLst>
            </c:dLbl>
            <c:dLbl>
              <c:idx val="7"/>
              <c:delete val="1"/>
              <c:extLst>
                <c:ext xmlns:c15="http://schemas.microsoft.com/office/drawing/2012/chart" uri="{CE6537A1-D6FC-4f65-9D91-7224C49458BB}"/>
                <c:ext xmlns:c16="http://schemas.microsoft.com/office/drawing/2014/chart" uri="{C3380CC4-5D6E-409C-BE32-E72D297353CC}">
                  <c16:uniqueId val="{00000007-59FD-4832-A6A7-A05A52500F6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effectLst>
                      <a:glow rad="63500">
                        <a:schemeClr val="bg1"/>
                      </a:glow>
                    </a:effectLst>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p3上グラフ!$C$3:$J$3</c:f>
              <c:numCache>
                <c:formatCode>#,##0_);[Red]\(#,##0\)</c:formatCode>
                <c:ptCount val="8"/>
                <c:pt idx="0">
                  <c:v>8668</c:v>
                </c:pt>
                <c:pt idx="1">
                  <c:v>8735</c:v>
                </c:pt>
                <c:pt idx="2">
                  <c:v>8797</c:v>
                </c:pt>
                <c:pt idx="3">
                  <c:v>8805</c:v>
                </c:pt>
                <c:pt idx="4">
                  <c:v>8817</c:v>
                </c:pt>
                <c:pt idx="5">
                  <c:v>8865</c:v>
                </c:pt>
                <c:pt idx="6">
                  <c:v>8839</c:v>
                </c:pt>
                <c:pt idx="7">
                  <c:v>8838</c:v>
                </c:pt>
              </c:numCache>
            </c:numRef>
          </c:val>
          <c:smooth val="0"/>
          <c:extLst>
            <c:ext xmlns:c16="http://schemas.microsoft.com/office/drawing/2014/chart" uri="{C3380CC4-5D6E-409C-BE32-E72D297353CC}">
              <c16:uniqueId val="{00000008-59FD-4832-A6A7-A05A52500F65}"/>
            </c:ext>
          </c:extLst>
        </c:ser>
        <c:ser>
          <c:idx val="0"/>
          <c:order val="1"/>
          <c:tx>
            <c:strRef>
              <c:f>p3上グラフ!$B$4</c:f>
              <c:strCache>
                <c:ptCount val="1"/>
                <c:pt idx="0">
                  <c:v>国立社会保障・人口問題研究所『地域別将来推計』</c:v>
                </c:pt>
              </c:strCache>
            </c:strRef>
          </c:tx>
          <c:spPr>
            <a:ln w="22225" cap="sq">
              <a:solidFill>
                <a:schemeClr val="accent1"/>
              </a:solidFill>
              <a:prstDash val="sysDot"/>
              <a:miter lim="800000"/>
            </a:ln>
            <a:effectLst/>
          </c:spPr>
          <c:marker>
            <c:symbol val="square"/>
            <c:size val="7"/>
            <c:spPr>
              <a:solidFill>
                <a:schemeClr val="accent1"/>
              </a:solidFill>
              <a:ln w="25400">
                <a:solidFill>
                  <a:schemeClr val="accent1"/>
                </a:solidFill>
              </a:ln>
              <a:effectLst/>
            </c:spPr>
          </c:marker>
          <c:dPt>
            <c:idx val="8"/>
            <c:marker>
              <c:symbol val="square"/>
              <c:size val="7"/>
              <c:spPr>
                <a:solidFill>
                  <a:schemeClr val="accent1"/>
                </a:solidFill>
                <a:ln w="25400">
                  <a:solidFill>
                    <a:schemeClr val="accent1"/>
                  </a:solidFill>
                </a:ln>
                <a:effectLst/>
              </c:spPr>
            </c:marker>
            <c:bubble3D val="0"/>
            <c:spPr>
              <a:ln w="22225" cap="sq">
                <a:solidFill>
                  <a:schemeClr val="accent1"/>
                </a:solidFill>
                <a:prstDash val="sysDot"/>
                <a:miter lim="800000"/>
              </a:ln>
              <a:effectLst/>
            </c:spPr>
            <c:extLst>
              <c:ext xmlns:c16="http://schemas.microsoft.com/office/drawing/2014/chart" uri="{C3380CC4-5D6E-409C-BE32-E72D297353CC}">
                <c16:uniqueId val="{0000000A-59FD-4832-A6A7-A05A52500F65}"/>
              </c:ext>
            </c:extLst>
          </c:dPt>
          <c:dPt>
            <c:idx val="9"/>
            <c:marker>
              <c:symbol val="square"/>
              <c:size val="7"/>
              <c:spPr>
                <a:solidFill>
                  <a:schemeClr val="accent1"/>
                </a:solidFill>
                <a:ln w="25400">
                  <a:solidFill>
                    <a:schemeClr val="accent1"/>
                  </a:solidFill>
                </a:ln>
                <a:effectLst/>
              </c:spPr>
            </c:marker>
            <c:bubble3D val="0"/>
            <c:spPr>
              <a:ln w="22225" cap="sq">
                <a:solidFill>
                  <a:schemeClr val="accent1"/>
                </a:solidFill>
                <a:prstDash val="sysDot"/>
                <a:miter lim="800000"/>
              </a:ln>
              <a:effectLst/>
            </c:spPr>
            <c:extLst>
              <c:ext xmlns:c16="http://schemas.microsoft.com/office/drawing/2014/chart" uri="{C3380CC4-5D6E-409C-BE32-E72D297353CC}">
                <c16:uniqueId val="{0000000C-59FD-4832-A6A7-A05A52500F65}"/>
              </c:ext>
            </c:extLst>
          </c:dPt>
          <c:dPt>
            <c:idx val="10"/>
            <c:marker>
              <c:symbol val="square"/>
              <c:size val="7"/>
              <c:spPr>
                <a:solidFill>
                  <a:schemeClr val="accent1"/>
                </a:solidFill>
                <a:ln w="25400">
                  <a:solidFill>
                    <a:schemeClr val="accent1"/>
                  </a:solidFill>
                </a:ln>
                <a:effectLst/>
              </c:spPr>
            </c:marker>
            <c:bubble3D val="0"/>
            <c:spPr>
              <a:ln w="22225" cap="sq">
                <a:solidFill>
                  <a:schemeClr val="accent1"/>
                </a:solidFill>
                <a:prstDash val="sysDot"/>
                <a:miter lim="800000"/>
              </a:ln>
              <a:effectLst/>
            </c:spPr>
            <c:extLst>
              <c:ext xmlns:c16="http://schemas.microsoft.com/office/drawing/2014/chart" uri="{C3380CC4-5D6E-409C-BE32-E72D297353CC}">
                <c16:uniqueId val="{0000000E-59FD-4832-A6A7-A05A52500F65}"/>
              </c:ext>
            </c:extLst>
          </c:dPt>
          <c:dPt>
            <c:idx val="11"/>
            <c:marker>
              <c:symbol val="square"/>
              <c:size val="7"/>
              <c:spPr>
                <a:solidFill>
                  <a:schemeClr val="accent1"/>
                </a:solidFill>
                <a:ln w="25400">
                  <a:solidFill>
                    <a:schemeClr val="accent1"/>
                  </a:solidFill>
                </a:ln>
                <a:effectLst/>
              </c:spPr>
            </c:marker>
            <c:bubble3D val="0"/>
            <c:spPr>
              <a:ln w="22225" cap="sq">
                <a:solidFill>
                  <a:schemeClr val="accent1"/>
                </a:solidFill>
                <a:prstDash val="sysDot"/>
                <a:miter lim="800000"/>
              </a:ln>
              <a:effectLst/>
            </c:spPr>
            <c:extLst>
              <c:ext xmlns:c16="http://schemas.microsoft.com/office/drawing/2014/chart" uri="{C3380CC4-5D6E-409C-BE32-E72D297353CC}">
                <c16:uniqueId val="{00000010-59FD-4832-A6A7-A05A52500F65}"/>
              </c:ext>
            </c:extLst>
          </c:dPt>
          <c:dPt>
            <c:idx val="12"/>
            <c:marker>
              <c:symbol val="square"/>
              <c:size val="7"/>
              <c:spPr>
                <a:solidFill>
                  <a:schemeClr val="accent1"/>
                </a:solidFill>
                <a:ln w="25400">
                  <a:solidFill>
                    <a:schemeClr val="accent1"/>
                  </a:solidFill>
                </a:ln>
                <a:effectLst/>
              </c:spPr>
            </c:marker>
            <c:bubble3D val="0"/>
            <c:spPr>
              <a:ln w="22225" cap="sq">
                <a:solidFill>
                  <a:schemeClr val="accent1"/>
                </a:solidFill>
                <a:prstDash val="sysDot"/>
                <a:miter lim="800000"/>
              </a:ln>
              <a:effectLst/>
            </c:spPr>
            <c:extLst>
              <c:ext xmlns:c16="http://schemas.microsoft.com/office/drawing/2014/chart" uri="{C3380CC4-5D6E-409C-BE32-E72D297353CC}">
                <c16:uniqueId val="{00000012-59FD-4832-A6A7-A05A52500F65}"/>
              </c:ext>
            </c:extLst>
          </c:dPt>
          <c:dPt>
            <c:idx val="13"/>
            <c:marker>
              <c:symbol val="square"/>
              <c:size val="7"/>
              <c:spPr>
                <a:solidFill>
                  <a:schemeClr val="accent1"/>
                </a:solidFill>
                <a:ln w="25400">
                  <a:solidFill>
                    <a:schemeClr val="accent1"/>
                  </a:solidFill>
                </a:ln>
                <a:effectLst/>
              </c:spPr>
            </c:marker>
            <c:bubble3D val="0"/>
            <c:spPr>
              <a:ln w="22225" cap="sq">
                <a:solidFill>
                  <a:schemeClr val="accent1"/>
                </a:solidFill>
                <a:prstDash val="sysDot"/>
                <a:miter lim="800000"/>
              </a:ln>
              <a:effectLst/>
            </c:spPr>
            <c:extLst>
              <c:ext xmlns:c16="http://schemas.microsoft.com/office/drawing/2014/chart" uri="{C3380CC4-5D6E-409C-BE32-E72D297353CC}">
                <c16:uniqueId val="{00000014-59FD-4832-A6A7-A05A52500F65}"/>
              </c:ext>
            </c:extLst>
          </c:dPt>
          <c:dLbls>
            <c:dLbl>
              <c:idx val="7"/>
              <c:layout>
                <c:manualLayout>
                  <c:x val="-3.239258327830196E-2"/>
                  <c:y val="3.03555958237114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9FD-4832-A6A7-A05A52500F65}"/>
                </c:ext>
              </c:extLst>
            </c:dLbl>
            <c:dLbl>
              <c:idx val="8"/>
              <c:layout>
                <c:manualLayout>
                  <c:x val="-3.3267536916252803E-2"/>
                  <c:y val="3.1243171256210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9FD-4832-A6A7-A05A52500F65}"/>
                </c:ext>
              </c:extLst>
            </c:dLbl>
            <c:dLbl>
              <c:idx val="9"/>
              <c:layout>
                <c:manualLayout>
                  <c:x val="-3.3267536916252803E-2"/>
                  <c:y val="3.1243171256210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9FD-4832-A6A7-A05A52500F65}"/>
                </c:ext>
              </c:extLst>
            </c:dLbl>
            <c:dLbl>
              <c:idx val="10"/>
              <c:layout>
                <c:manualLayout>
                  <c:x val="-3.3267536916252803E-2"/>
                  <c:y val="3.12431712562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9FD-4832-A6A7-A05A52500F65}"/>
                </c:ext>
              </c:extLst>
            </c:dLbl>
            <c:dLbl>
              <c:idx val="11"/>
              <c:layout>
                <c:manualLayout>
                  <c:x val="-3.3267536916252914E-2"/>
                  <c:y val="3.1243171256210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9FD-4832-A6A7-A05A52500F65}"/>
                </c:ext>
              </c:extLst>
            </c:dLbl>
            <c:dLbl>
              <c:idx val="12"/>
              <c:layout>
                <c:manualLayout>
                  <c:x val="-3.3267536916252914E-2"/>
                  <c:y val="2.8722552295400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9FD-4832-A6A7-A05A52500F65}"/>
                </c:ext>
              </c:extLst>
            </c:dLbl>
            <c:dLbl>
              <c:idx val="13"/>
              <c:layout>
                <c:manualLayout>
                  <c:x val="-2.7779114613016465E-2"/>
                  <c:y val="2.8722552295400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9FD-4832-A6A7-A05A52500F65}"/>
                </c:ext>
              </c:extLst>
            </c:dLbl>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effectLst>
                      <a:glow rad="63500">
                        <a:schemeClr val="bg1">
                          <a:alpha val="99000"/>
                        </a:schemeClr>
                      </a:glow>
                    </a:effectLst>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p3上グラフ!$C$2:$P$2</c:f>
              <c:numCache>
                <c:formatCode>General</c:formatCode>
                <c:ptCount val="14"/>
                <c:pt idx="0">
                  <c:v>1985</c:v>
                </c:pt>
                <c:pt idx="1">
                  <c:v>1990</c:v>
                </c:pt>
                <c:pt idx="2">
                  <c:v>1995</c:v>
                </c:pt>
                <c:pt idx="3">
                  <c:v>2000</c:v>
                </c:pt>
                <c:pt idx="4">
                  <c:v>2005</c:v>
                </c:pt>
                <c:pt idx="5">
                  <c:v>2010</c:v>
                </c:pt>
                <c:pt idx="6">
                  <c:v>2015</c:v>
                </c:pt>
                <c:pt idx="7">
                  <c:v>2020</c:v>
                </c:pt>
                <c:pt idx="8">
                  <c:v>2025</c:v>
                </c:pt>
                <c:pt idx="9">
                  <c:v>2030</c:v>
                </c:pt>
                <c:pt idx="10">
                  <c:v>2035</c:v>
                </c:pt>
                <c:pt idx="11">
                  <c:v>2040</c:v>
                </c:pt>
                <c:pt idx="12">
                  <c:v>2045</c:v>
                </c:pt>
                <c:pt idx="13">
                  <c:v>2050</c:v>
                </c:pt>
              </c:numCache>
            </c:numRef>
          </c:cat>
          <c:val>
            <c:numRef>
              <c:f>p3上グラフ!$C$4:$P$4</c:f>
              <c:numCache>
                <c:formatCode>General</c:formatCode>
                <c:ptCount val="14"/>
                <c:pt idx="7" formatCode="#,##0_);[Red]\(#,##0\)">
                  <c:v>8838</c:v>
                </c:pt>
                <c:pt idx="8" formatCode="#,##0_);[Red]\(#,##0\)">
                  <c:v>8676</c:v>
                </c:pt>
                <c:pt idx="9" formatCode="#,##0_);[Red]\(#,##0\)">
                  <c:v>8438</c:v>
                </c:pt>
                <c:pt idx="10" formatCode="#,##0_);[Red]\(#,##0\)">
                  <c:v>8167</c:v>
                </c:pt>
                <c:pt idx="11" formatCode="#,##0_);[Red]\(#,##0\)">
                  <c:v>7874</c:v>
                </c:pt>
                <c:pt idx="12" formatCode="#,##0_);[Red]\(#,##0\)">
                  <c:v>7570</c:v>
                </c:pt>
                <c:pt idx="13" formatCode="#,##0_);[Red]\(#,##0\)">
                  <c:v>7263</c:v>
                </c:pt>
              </c:numCache>
            </c:numRef>
          </c:val>
          <c:smooth val="0"/>
          <c:extLst>
            <c:ext xmlns:c16="http://schemas.microsoft.com/office/drawing/2014/chart" uri="{C3380CC4-5D6E-409C-BE32-E72D297353CC}">
              <c16:uniqueId val="{00000016-59FD-4832-A6A7-A05A52500F65}"/>
            </c:ext>
          </c:extLst>
        </c:ser>
        <c:dLbls>
          <c:showLegendKey val="0"/>
          <c:showVal val="0"/>
          <c:showCatName val="0"/>
          <c:showSerName val="0"/>
          <c:showPercent val="0"/>
          <c:showBubbleSize val="0"/>
        </c:dLbls>
        <c:marker val="1"/>
        <c:smooth val="0"/>
        <c:axId val="1147589904"/>
        <c:axId val="1147586160"/>
      </c:lineChart>
      <c:catAx>
        <c:axId val="1147589904"/>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147586160"/>
        <c:crosses val="autoZero"/>
        <c:auto val="1"/>
        <c:lblAlgn val="ctr"/>
        <c:lblOffset val="100"/>
        <c:noMultiLvlLbl val="0"/>
      </c:catAx>
      <c:valAx>
        <c:axId val="1147586160"/>
        <c:scaling>
          <c:orientation val="minMax"/>
          <c:min val="7000"/>
        </c:scaling>
        <c:delete val="0"/>
        <c:axPos val="l"/>
        <c:majorGridlines>
          <c:spPr>
            <a:ln w="9525" cap="flat" cmpd="sng" algn="ctr">
              <a:solidFill>
                <a:schemeClr val="bg2">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147589904"/>
        <c:crosses val="autoZero"/>
        <c:crossBetween val="between"/>
      </c:valAx>
      <c:spPr>
        <a:noFill/>
        <a:ln>
          <a:solidFill>
            <a:schemeClr val="bg2">
              <a:lumMod val="75000"/>
            </a:schemeClr>
          </a:solidFill>
        </a:ln>
        <a:effectLst/>
      </c:spPr>
    </c:plotArea>
    <c:legend>
      <c:legendPos val="b"/>
      <c:layout>
        <c:manualLayout>
          <c:xMode val="edge"/>
          <c:yMode val="edge"/>
          <c:x val="0.31848410258826115"/>
          <c:y val="0.91035769413229495"/>
          <c:w val="0.66268993363065354"/>
          <c:h val="7.0922011638807611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863433215290278E-2"/>
          <c:y val="7.4513168211363168E-2"/>
          <c:w val="0.91013656678470978"/>
          <c:h val="0.80721399841300245"/>
        </c:manualLayout>
      </c:layout>
      <c:barChart>
        <c:barDir val="col"/>
        <c:grouping val="stacked"/>
        <c:varyColors val="0"/>
        <c:ser>
          <c:idx val="0"/>
          <c:order val="0"/>
          <c:tx>
            <c:strRef>
              <c:f>'p4上グラフ、下の表'!$J$14</c:f>
              <c:strCache>
                <c:ptCount val="1"/>
                <c:pt idx="0">
                  <c:v>15歳未満</c:v>
                </c:pt>
              </c:strCache>
            </c:strRef>
          </c:tx>
          <c:spPr>
            <a:pattFill prst="dkUpDiag">
              <a:fgClr>
                <a:srgbClr val="4472C4"/>
              </a:fgClr>
              <a:bgClr>
                <a:sysClr val="window" lastClr="FFFFFF"/>
              </a:bgClr>
            </a:pattFill>
            <a:ln>
              <a:solidFill>
                <a:sysClr val="window" lastClr="FFFFFF">
                  <a:lumMod val="50000"/>
                </a:sys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effectLst>
                      <a:glow rad="762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'p4上グラフ、下の表'!$K$13:$S$13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'p4上グラフ、下の表'!$K$14:$S$14</c:f>
              <c:numCache>
                <c:formatCode>#,##0_);[Red]\(#,##0\)</c:formatCode>
                <c:ptCount val="9"/>
                <c:pt idx="0">
                  <c:v>1172</c:v>
                </c:pt>
                <c:pt idx="1">
                  <c:v>1097</c:v>
                </c:pt>
                <c:pt idx="2">
                  <c:v>1032</c:v>
                </c:pt>
                <c:pt idx="3">
                  <c:v>941</c:v>
                </c:pt>
                <c:pt idx="4">
                  <c:v>864</c:v>
                </c:pt>
                <c:pt idx="5">
                  <c:v>816</c:v>
                </c:pt>
                <c:pt idx="6">
                  <c:v>795</c:v>
                </c:pt>
                <c:pt idx="7">
                  <c:v>759</c:v>
                </c:pt>
                <c:pt idx="8">
                  <c:v>704</c:v>
                </c:pt>
              </c:numCache>
            </c:numRef>
          </c:val>
          <c:extLst>
            <c:ext xmlns:c16="http://schemas.microsoft.com/office/drawing/2014/chart" uri="{C3380CC4-5D6E-409C-BE32-E72D297353CC}">
              <c16:uniqueId val="{00000000-8318-4515-A064-36CBBE41937F}"/>
            </c:ext>
          </c:extLst>
        </c:ser>
        <c:ser>
          <c:idx val="1"/>
          <c:order val="1"/>
          <c:tx>
            <c:strRef>
              <c:f>'p4上グラフ、下の表'!$J$15</c:f>
              <c:strCache>
                <c:ptCount val="1"/>
                <c:pt idx="0">
                  <c:v>15～64歳</c:v>
                </c:pt>
              </c:strCache>
            </c:strRef>
          </c:tx>
          <c:spPr>
            <a:solidFill>
              <a:sysClr val="window" lastClr="FFFFFF"/>
            </a:solidFill>
            <a:ln>
              <a:solidFill>
                <a:sysClr val="window" lastClr="FFFFFF">
                  <a:lumMod val="50000"/>
                </a:sys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effectLst>
                      <a:glow rad="762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'p4上グラフ、下の表'!$K$13:$S$13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'p4上グラフ、下の表'!$K$15:$S$15</c:f>
              <c:numCache>
                <c:formatCode>#,##0_);[Red]\(#,##0\)</c:formatCode>
                <c:ptCount val="9"/>
                <c:pt idx="0">
                  <c:v>5708</c:v>
                </c:pt>
                <c:pt idx="1">
                  <c:v>5426</c:v>
                </c:pt>
                <c:pt idx="2">
                  <c:v>5363</c:v>
                </c:pt>
                <c:pt idx="3">
                  <c:v>5301</c:v>
                </c:pt>
                <c:pt idx="4">
                  <c:v>5114</c:v>
                </c:pt>
                <c:pt idx="5">
                  <c:v>4803</c:v>
                </c:pt>
                <c:pt idx="6">
                  <c:v>4387</c:v>
                </c:pt>
                <c:pt idx="7">
                  <c:v>4108</c:v>
                </c:pt>
                <c:pt idx="8">
                  <c:v>3899</c:v>
                </c:pt>
              </c:numCache>
            </c:numRef>
          </c:val>
          <c:extLst>
            <c:ext xmlns:c16="http://schemas.microsoft.com/office/drawing/2014/chart" uri="{C3380CC4-5D6E-409C-BE32-E72D297353CC}">
              <c16:uniqueId val="{00000001-8318-4515-A064-36CBBE41937F}"/>
            </c:ext>
          </c:extLst>
        </c:ser>
        <c:ser>
          <c:idx val="2"/>
          <c:order val="2"/>
          <c:tx>
            <c:strRef>
              <c:f>'p4上グラフ、下の表'!$J$16</c:f>
              <c:strCache>
                <c:ptCount val="1"/>
                <c:pt idx="0">
                  <c:v>65歳以上</c:v>
                </c:pt>
              </c:strCache>
            </c:strRef>
          </c:tx>
          <c:spPr>
            <a:pattFill prst="pct25">
              <a:fgClr>
                <a:srgbClr val="4472C4"/>
              </a:fgClr>
              <a:bgClr>
                <a:sysClr val="window" lastClr="FFFFFF"/>
              </a:bgClr>
            </a:pattFill>
            <a:ln>
              <a:solidFill>
                <a:sysClr val="window" lastClr="FFFFFF">
                  <a:lumMod val="50000"/>
                </a:sys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effectLst>
                      <a:glow rad="889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'p4上グラフ、下の表'!$K$13:$S$13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'p4上グラフ、下の表'!$K$16:$S$16</c:f>
              <c:numCache>
                <c:formatCode>#,##0_);[Red]\(#,##0\)</c:formatCode>
                <c:ptCount val="9"/>
                <c:pt idx="0">
                  <c:v>1985</c:v>
                </c:pt>
                <c:pt idx="1">
                  <c:v>2316</c:v>
                </c:pt>
                <c:pt idx="2">
                  <c:v>2442</c:v>
                </c:pt>
                <c:pt idx="3">
                  <c:v>2434</c:v>
                </c:pt>
                <c:pt idx="4">
                  <c:v>2460</c:v>
                </c:pt>
                <c:pt idx="5">
                  <c:v>2548</c:v>
                </c:pt>
                <c:pt idx="6">
                  <c:v>2693</c:v>
                </c:pt>
                <c:pt idx="7">
                  <c:v>2703</c:v>
                </c:pt>
                <c:pt idx="8">
                  <c:v>2660</c:v>
                </c:pt>
              </c:numCache>
            </c:numRef>
          </c:val>
          <c:extLst>
            <c:ext xmlns:c16="http://schemas.microsoft.com/office/drawing/2014/chart" uri="{C3380CC4-5D6E-409C-BE32-E72D297353CC}">
              <c16:uniqueId val="{00000002-8318-4515-A064-36CBBE41937F}"/>
            </c:ext>
          </c:extLst>
        </c:ser>
        <c:ser>
          <c:idx val="3"/>
          <c:order val="3"/>
          <c:tx>
            <c:strRef>
              <c:f>'p4上グラフ、下の表'!$J$17</c:f>
              <c:strCache>
                <c:ptCount val="1"/>
                <c:pt idx="0">
                  <c:v>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'p4上グラフ、下の表'!$K$13:$S$13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'p4上グラフ、下の表'!$K$17:$S$17</c:f>
              <c:numCache>
                <c:formatCode>#,##0_);[Red]\(#,##0\)</c:formatCode>
                <c:ptCount val="9"/>
                <c:pt idx="0">
                  <c:v>8865</c:v>
                </c:pt>
                <c:pt idx="1">
                  <c:v>8839</c:v>
                </c:pt>
                <c:pt idx="2">
                  <c:v>8838</c:v>
                </c:pt>
                <c:pt idx="3">
                  <c:v>8676</c:v>
                </c:pt>
                <c:pt idx="4">
                  <c:v>8438</c:v>
                </c:pt>
                <c:pt idx="5">
                  <c:v>8167</c:v>
                </c:pt>
                <c:pt idx="6">
                  <c:v>7874</c:v>
                </c:pt>
                <c:pt idx="7">
                  <c:v>7570</c:v>
                </c:pt>
                <c:pt idx="8">
                  <c:v>7263</c:v>
                </c:pt>
              </c:numCache>
            </c:numRef>
          </c:val>
          <c:extLst>
            <c:ext xmlns:c16="http://schemas.microsoft.com/office/drawing/2014/chart" uri="{C3380CC4-5D6E-409C-BE32-E72D297353CC}">
              <c16:uniqueId val="{00000003-8318-4515-A064-36CBBE41937F}"/>
            </c:ext>
          </c:extLst>
        </c:ser>
        <c:dLbls>
          <c:showLegendKey val="0"/>
          <c:showVal val="0"/>
          <c:showCatName val="0"/>
          <c:showSerName val="0"/>
          <c:showPercent val="0"/>
          <c:showBubbleSize val="0"/>
        </c:dLbls>
        <c:gapWidth val="150"/>
        <c:overlap val="100"/>
        <c:axId val="1451029087"/>
        <c:axId val="1451027007"/>
        <c:extLst>
          <c:ext xmlns:c15="http://schemas.microsoft.com/office/drawing/2012/chart" uri="{02D57815-91ED-43cb-92C2-25804820EDAC}">
            <c15:filteredBarSeries>
              <c15:ser>
                <c:idx val="4"/>
                <c:order val="4"/>
                <c:tx>
                  <c:strRef>
                    <c:extLst>
                      <c:ext uri="{02D57815-91ED-43cb-92C2-25804820EDAC}">
                        <c15:formulaRef>
                          <c15:sqref>'p4上グラフ、下の表'!$J$18</c15:sqref>
                        </c15:formulaRef>
                      </c:ext>
                    </c:extLst>
                    <c:strCache>
                      <c:ptCount val="1"/>
                      <c:pt idx="0">
                        <c:v>高齢化率</c:v>
                      </c:pt>
                    </c:strCache>
                  </c:strRef>
                </c:tx>
                <c:spPr>
                  <a:solidFill>
                    <a:schemeClr val="accent5"/>
                  </a:solidFill>
                  <a:ln>
                    <a:noFill/>
                  </a:ln>
                  <a:effectLst/>
                </c:spPr>
                <c:invertIfNegative val="0"/>
                <c:cat>
                  <c:numRef>
                    <c:extLst>
                      <c:ext uri="{02D57815-91ED-43cb-92C2-25804820EDAC}">
                        <c15:formulaRef>
                          <c15:sqref>'p4上グラフ、下の表'!$K$13:$S$13</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'p4上グラフ、下の表'!$K$18:$S$18</c15:sqref>
                        </c15:formulaRef>
                      </c:ext>
                    </c:extLst>
                    <c:numCache>
                      <c:formatCode>0.0%</c:formatCode>
                      <c:ptCount val="9"/>
                      <c:pt idx="0">
                        <c:v>0.2239142695995488</c:v>
                      </c:pt>
                      <c:pt idx="1">
                        <c:v>0.26202059056454352</c:v>
                      </c:pt>
                      <c:pt idx="2">
                        <c:v>0.27630685675492195</c:v>
                      </c:pt>
                      <c:pt idx="3">
                        <c:v>0.28054402950668511</c:v>
                      </c:pt>
                      <c:pt idx="4">
                        <c:v>0.29153827921308367</c:v>
                      </c:pt>
                      <c:pt idx="5">
                        <c:v>0.31198726582588465</c:v>
                      </c:pt>
                      <c:pt idx="6">
                        <c:v>0.34201168402336807</c:v>
                      </c:pt>
                      <c:pt idx="7">
                        <c:v>0.35706737120211363</c:v>
                      </c:pt>
                      <c:pt idx="8">
                        <c:v>0.36623984579374913</c:v>
                      </c:pt>
                    </c:numCache>
                  </c:numRef>
                </c:val>
                <c:extLst>
                  <c:ext xmlns:c16="http://schemas.microsoft.com/office/drawing/2014/chart" uri="{C3380CC4-5D6E-409C-BE32-E72D297353CC}">
                    <c16:uniqueId val="{00000004-8318-4515-A064-36CBBE41937F}"/>
                  </c:ext>
                </c:extLst>
              </c15:ser>
            </c15:filteredBarSeries>
          </c:ext>
        </c:extLst>
      </c:barChart>
      <c:catAx>
        <c:axId val="145102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51027007"/>
        <c:crosses val="autoZero"/>
        <c:auto val="1"/>
        <c:lblAlgn val="ctr"/>
        <c:lblOffset val="100"/>
        <c:noMultiLvlLbl val="0"/>
      </c:catAx>
      <c:valAx>
        <c:axId val="1451027007"/>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51029087"/>
        <c:crosses val="autoZero"/>
        <c:crossBetween val="between"/>
      </c:valAx>
      <c:spPr>
        <a:solidFill>
          <a:sysClr val="window" lastClr="FFFFFF"/>
        </a:solidFill>
        <a:ln>
          <a:solidFill>
            <a:sysClr val="window" lastClr="FFFFFF">
              <a:lumMod val="50000"/>
            </a:sysClr>
          </a:solidFill>
        </a:ln>
        <a:effectLst/>
      </c:spPr>
    </c:plotArea>
    <c:legend>
      <c:legendPos val="b"/>
      <c:legendEntry>
        <c:idx val="3"/>
        <c:delete val="1"/>
      </c:legendEntry>
      <c:layout>
        <c:manualLayout>
          <c:xMode val="edge"/>
          <c:yMode val="edge"/>
          <c:x val="0.54403143566131174"/>
          <c:y val="7.6600837568218963E-2"/>
          <c:w val="0.43143038687191931"/>
          <c:h val="5.20774990942261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027985473189487E-2"/>
          <c:y val="9.1974884636836937E-2"/>
          <c:w val="0.88187336174945663"/>
          <c:h val="0.82231073855340575"/>
        </c:manualLayout>
      </c:layout>
      <c:lineChart>
        <c:grouping val="standard"/>
        <c:varyColors val="0"/>
        <c:ser>
          <c:idx val="3"/>
          <c:order val="0"/>
          <c:tx>
            <c:strRef>
              <c:f>'④グラフ (加工'!$B$5</c:f>
              <c:strCache>
                <c:ptCount val="1"/>
                <c:pt idx="0">
                  <c:v>実績値</c:v>
                </c:pt>
              </c:strCache>
            </c:strRef>
          </c:tx>
          <c:spPr>
            <a:ln cap="sq">
              <a:solidFill>
                <a:srgbClr val="FFC000"/>
              </a:solidFill>
              <a:miter lim="800000"/>
            </a:ln>
          </c:spPr>
          <c:marker>
            <c:symbol val="square"/>
            <c:size val="7"/>
            <c:spPr>
              <a:solidFill>
                <a:srgbClr val="FFC000"/>
              </a:solidFill>
              <a:ln w="38100">
                <a:solidFill>
                  <a:srgbClr val="FFC000"/>
                </a:solidFill>
              </a:ln>
            </c:spPr>
          </c:marker>
          <c:dLbls>
            <c:dLbl>
              <c:idx val="8"/>
              <c:layout>
                <c:manualLayout>
                  <c:x val="-5.470007649384253E-2"/>
                  <c:y val="-3.4548812401219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C2-4D2F-A5AA-2A8A0AEB24FF}"/>
                </c:ext>
              </c:extLst>
            </c:dLbl>
            <c:dLbl>
              <c:idx val="9"/>
              <c:layout>
                <c:manualLayout>
                  <c:x val="-6.0544101760278697E-2"/>
                  <c:y val="-4.4212851345520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C2-4D2F-A5AA-2A8A0AEB24FF}"/>
                </c:ext>
              </c:extLst>
            </c:dLbl>
            <c:dLbl>
              <c:idx val="10"/>
              <c:layout>
                <c:manualLayout>
                  <c:x val="-5.0804059649551897E-2"/>
                  <c:y val="-4.0991505030753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C2-4D2F-A5AA-2A8A0AEB24FF}"/>
                </c:ext>
              </c:extLst>
            </c:dLbl>
            <c:spPr>
              <a:noFill/>
              <a:ln>
                <a:noFill/>
              </a:ln>
              <a:effectLst/>
            </c:spPr>
            <c:txPr>
              <a:bodyPr wrap="square" lIns="38100" tIns="19050" rIns="38100" bIns="19050" anchor="ctr">
                <a:spAutoFit/>
              </a:bodyPr>
              <a:lstStyle/>
              <a:p>
                <a:pPr>
                  <a:defRPr sz="9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'④グラフ (加工'!$C$4:$Q$4</c:f>
              <c:numCache>
                <c:formatCode>General</c:formatCode>
                <c:ptCount val="15"/>
                <c:pt idx="0">
                  <c:v>1970</c:v>
                </c:pt>
                <c:pt idx="1">
                  <c:v>1975</c:v>
                </c:pt>
                <c:pt idx="2">
                  <c:v>1980</c:v>
                </c:pt>
                <c:pt idx="3">
                  <c:v>1985</c:v>
                </c:pt>
                <c:pt idx="4">
                  <c:v>1990</c:v>
                </c:pt>
                <c:pt idx="5">
                  <c:v>1995</c:v>
                </c:pt>
                <c:pt idx="6">
                  <c:v>2000</c:v>
                </c:pt>
                <c:pt idx="7">
                  <c:v>2005</c:v>
                </c:pt>
                <c:pt idx="8">
                  <c:v>2010</c:v>
                </c:pt>
                <c:pt idx="9">
                  <c:v>2015</c:v>
                </c:pt>
                <c:pt idx="10">
                  <c:v>2020</c:v>
                </c:pt>
                <c:pt idx="11">
                  <c:v>2025</c:v>
                </c:pt>
                <c:pt idx="12">
                  <c:v>2030</c:v>
                </c:pt>
                <c:pt idx="13">
                  <c:v>2035</c:v>
                </c:pt>
                <c:pt idx="14">
                  <c:v>2040</c:v>
                </c:pt>
              </c:numCache>
            </c:numRef>
          </c:cat>
          <c:val>
            <c:numRef>
              <c:f>'④グラフ (加工'!$C$5:$M$5</c:f>
              <c:numCache>
                <c:formatCode>#,##0_);[Red]\(#,##0\)</c:formatCode>
                <c:ptCount val="11"/>
                <c:pt idx="0">
                  <c:v>2458</c:v>
                </c:pt>
                <c:pt idx="1">
                  <c:v>2680</c:v>
                </c:pt>
                <c:pt idx="2">
                  <c:v>2753</c:v>
                </c:pt>
                <c:pt idx="3">
                  <c:v>2883</c:v>
                </c:pt>
                <c:pt idx="4">
                  <c:v>3040</c:v>
                </c:pt>
                <c:pt idx="5">
                  <c:v>3270</c:v>
                </c:pt>
                <c:pt idx="6">
                  <c:v>3455</c:v>
                </c:pt>
                <c:pt idx="7">
                  <c:v>3591</c:v>
                </c:pt>
                <c:pt idx="8">
                  <c:v>3823</c:v>
                </c:pt>
                <c:pt idx="9">
                  <c:v>3918</c:v>
                </c:pt>
                <c:pt idx="10">
                  <c:v>4127</c:v>
                </c:pt>
              </c:numCache>
            </c:numRef>
          </c:val>
          <c:smooth val="0"/>
          <c:extLst>
            <c:ext xmlns:c16="http://schemas.microsoft.com/office/drawing/2014/chart" uri="{C3380CC4-5D6E-409C-BE32-E72D297353CC}">
              <c16:uniqueId val="{00000003-08C2-4D2F-A5AA-2A8A0AEB24FF}"/>
            </c:ext>
          </c:extLst>
        </c:ser>
        <c:ser>
          <c:idx val="0"/>
          <c:order val="1"/>
          <c:tx>
            <c:strRef>
              <c:f>'④グラフ (加工'!$B$6</c:f>
              <c:strCache>
                <c:ptCount val="1"/>
                <c:pt idx="0">
                  <c:v>大阪府推計</c:v>
                </c:pt>
              </c:strCache>
            </c:strRef>
          </c:tx>
          <c:spPr>
            <a:ln>
              <a:solidFill>
                <a:srgbClr val="00B0F0"/>
              </a:solidFill>
              <a:prstDash val="sysDash"/>
            </a:ln>
          </c:spPr>
          <c:marker>
            <c:symbol val="diamond"/>
            <c:size val="10"/>
            <c:spPr>
              <a:solidFill>
                <a:srgbClr val="00B0F0"/>
              </a:solidFill>
              <a:ln w="25400">
                <a:solidFill>
                  <a:srgbClr val="00B0F0"/>
                </a:solidFill>
                <a:miter lim="800000"/>
              </a:ln>
            </c:spPr>
          </c:marker>
          <c:dLbls>
            <c:dLbl>
              <c:idx val="9"/>
              <c:delete val="1"/>
              <c:extLst>
                <c:ext xmlns:c15="http://schemas.microsoft.com/office/drawing/2012/chart" uri="{CE6537A1-D6FC-4f65-9D91-7224C49458BB}"/>
                <c:ext xmlns:c16="http://schemas.microsoft.com/office/drawing/2014/chart" uri="{C3380CC4-5D6E-409C-BE32-E72D297353CC}">
                  <c16:uniqueId val="{00000004-08C2-4D2F-A5AA-2A8A0AEB24FF}"/>
                </c:ext>
              </c:extLst>
            </c:dLbl>
            <c:dLbl>
              <c:idx val="10"/>
              <c:layout>
                <c:manualLayout>
                  <c:x val="-5.1626347872446972E-2"/>
                  <c:y val="-1.9970631498564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C2-4D2F-A5AA-2A8A0AEB24FF}"/>
                </c:ext>
              </c:extLst>
            </c:dLbl>
            <c:dLbl>
              <c:idx val="11"/>
              <c:layout>
                <c:manualLayout>
                  <c:x val="-5.3568648394359805E-2"/>
                  <c:y val="-5.2052170139261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C2-4D2F-A5AA-2A8A0AEB24FF}"/>
                </c:ext>
              </c:extLst>
            </c:dLbl>
            <c:dLbl>
              <c:idx val="12"/>
              <c:layout>
                <c:manualLayout>
                  <c:x val="-5.3568648394359805E-2"/>
                  <c:y val="-4.56358624111221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C2-4D2F-A5AA-2A8A0AEB24FF}"/>
                </c:ext>
              </c:extLst>
            </c:dLbl>
            <c:dLbl>
              <c:idx val="13"/>
              <c:layout>
                <c:manualLayout>
                  <c:x val="-4.5799446306708055E-2"/>
                  <c:y val="-3.6011400818912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C2-4D2F-A5AA-2A8A0AEB24FF}"/>
                </c:ext>
              </c:extLst>
            </c:dLbl>
            <c:dLbl>
              <c:idx val="14"/>
              <c:layout>
                <c:manualLayout>
                  <c:x val="-3.3814381527162078E-3"/>
                  <c:y val="-3.9219554682982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C2-4D2F-A5AA-2A8A0AEB24FF}"/>
                </c:ext>
              </c:extLst>
            </c:dLbl>
            <c:spPr>
              <a:noFill/>
              <a:ln>
                <a:noFill/>
              </a:ln>
              <a:effectLst/>
            </c:spPr>
            <c:txPr>
              <a:bodyPr wrap="square" lIns="38100" tIns="19050" rIns="38100" bIns="19050" anchor="ctr">
                <a:spAutoFit/>
              </a:bodyPr>
              <a:lstStyle/>
              <a:p>
                <a:pPr>
                  <a:defRPr sz="9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'④グラフ (加工'!$C$4:$Q$4</c:f>
              <c:numCache>
                <c:formatCode>General</c:formatCode>
                <c:ptCount val="15"/>
                <c:pt idx="0">
                  <c:v>1970</c:v>
                </c:pt>
                <c:pt idx="1">
                  <c:v>1975</c:v>
                </c:pt>
                <c:pt idx="2">
                  <c:v>1980</c:v>
                </c:pt>
                <c:pt idx="3">
                  <c:v>1985</c:v>
                </c:pt>
                <c:pt idx="4">
                  <c:v>1990</c:v>
                </c:pt>
                <c:pt idx="5">
                  <c:v>1995</c:v>
                </c:pt>
                <c:pt idx="6">
                  <c:v>2000</c:v>
                </c:pt>
                <c:pt idx="7">
                  <c:v>2005</c:v>
                </c:pt>
                <c:pt idx="8">
                  <c:v>2010</c:v>
                </c:pt>
                <c:pt idx="9">
                  <c:v>2015</c:v>
                </c:pt>
                <c:pt idx="10">
                  <c:v>2020</c:v>
                </c:pt>
                <c:pt idx="11">
                  <c:v>2025</c:v>
                </c:pt>
                <c:pt idx="12">
                  <c:v>2030</c:v>
                </c:pt>
                <c:pt idx="13">
                  <c:v>2035</c:v>
                </c:pt>
                <c:pt idx="14">
                  <c:v>2040</c:v>
                </c:pt>
              </c:numCache>
            </c:numRef>
          </c:cat>
          <c:val>
            <c:numRef>
              <c:f>'④グラフ (加工'!$C$6:$Q$6</c:f>
              <c:numCache>
                <c:formatCode>General</c:formatCode>
                <c:ptCount val="15"/>
                <c:pt idx="9" formatCode="#,##0_);[Red]\(#,##0\)">
                  <c:v>3918</c:v>
                </c:pt>
                <c:pt idx="10" formatCode="#,##0_);[Red]\(#,##0\)">
                  <c:v>3997.1794306251354</c:v>
                </c:pt>
                <c:pt idx="11" formatCode="#,##0_);[Red]\(#,##0\)">
                  <c:v>4010.1447429069535</c:v>
                </c:pt>
                <c:pt idx="12" formatCode="#,##0_);[Red]\(#,##0\)">
                  <c:v>3961.7380027420568</c:v>
                </c:pt>
                <c:pt idx="13" formatCode="#,##0_);[Red]\(#,##0\)">
                  <c:v>3867.453190419445</c:v>
                </c:pt>
                <c:pt idx="14" formatCode="#,##0_);[Red]\(#,##0\)">
                  <c:v>3744.8212995287049</c:v>
                </c:pt>
              </c:numCache>
            </c:numRef>
          </c:val>
          <c:smooth val="0"/>
          <c:extLst>
            <c:ext xmlns:c16="http://schemas.microsoft.com/office/drawing/2014/chart" uri="{C3380CC4-5D6E-409C-BE32-E72D297353CC}">
              <c16:uniqueId val="{0000000A-08C2-4D2F-A5AA-2A8A0AEB24FF}"/>
            </c:ext>
          </c:extLst>
        </c:ser>
        <c:ser>
          <c:idx val="1"/>
          <c:order val="2"/>
          <c:tx>
            <c:strRef>
              <c:f>'④グラフ (加工'!$B$7</c:f>
              <c:strCache>
                <c:ptCount val="1"/>
                <c:pt idx="0">
                  <c:v>人問研推計</c:v>
                </c:pt>
              </c:strCache>
            </c:strRef>
          </c:tx>
          <c:spPr>
            <a:ln cap="sq">
              <a:solidFill>
                <a:srgbClr val="FF0000"/>
              </a:solidFill>
              <a:prstDash val="dash"/>
              <a:miter lim="800000"/>
            </a:ln>
          </c:spPr>
          <c:marker>
            <c:symbol val="triangle"/>
            <c:size val="10"/>
            <c:spPr>
              <a:solidFill>
                <a:schemeClr val="accent6">
                  <a:lumMod val="75000"/>
                </a:schemeClr>
              </a:solidFill>
              <a:ln>
                <a:solidFill>
                  <a:schemeClr val="accent6">
                    <a:lumMod val="75000"/>
                  </a:schemeClr>
                </a:solidFill>
              </a:ln>
            </c:spPr>
          </c:marker>
          <c:dLbls>
            <c:dLbl>
              <c:idx val="6"/>
              <c:delete val="1"/>
              <c:extLst>
                <c:ext xmlns:c15="http://schemas.microsoft.com/office/drawing/2012/chart" uri="{CE6537A1-D6FC-4f65-9D91-7224C49458BB}"/>
                <c:ext xmlns:c16="http://schemas.microsoft.com/office/drawing/2014/chart" uri="{C3380CC4-5D6E-409C-BE32-E72D297353CC}">
                  <c16:uniqueId val="{0000000B-08C2-4D2F-A5AA-2A8A0AEB24FF}"/>
                </c:ext>
              </c:extLst>
            </c:dLbl>
            <c:dLbl>
              <c:idx val="9"/>
              <c:delete val="1"/>
              <c:extLst>
                <c:ext xmlns:c15="http://schemas.microsoft.com/office/drawing/2012/chart" uri="{CE6537A1-D6FC-4f65-9D91-7224C49458BB}"/>
                <c:ext xmlns:c16="http://schemas.microsoft.com/office/drawing/2014/chart" uri="{C3380CC4-5D6E-409C-BE32-E72D297353CC}">
                  <c16:uniqueId val="{0000000C-08C2-4D2F-A5AA-2A8A0AEB24FF}"/>
                </c:ext>
              </c:extLst>
            </c:dLbl>
            <c:dLbl>
              <c:idx val="10"/>
              <c:layout>
                <c:manualLayout>
                  <c:x val="-5.231639983739747E-2"/>
                  <c:y val="3.73479631885815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8C2-4D2F-A5AA-2A8A0AEB24FF}"/>
                </c:ext>
              </c:extLst>
            </c:dLbl>
            <c:dLbl>
              <c:idx val="11"/>
              <c:layout>
                <c:manualLayout>
                  <c:x val="-4.4547197749745436E-2"/>
                  <c:y val="4.0771593843679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8C2-4D2F-A5AA-2A8A0AEB24FF}"/>
                </c:ext>
              </c:extLst>
            </c:dLbl>
            <c:dLbl>
              <c:idx val="12"/>
              <c:layout>
                <c:manualLayout>
                  <c:x val="-5.0378534489904613E-2"/>
                  <c:y val="4.4051741711784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8C2-4D2F-A5AA-2A8A0AEB24FF}"/>
                </c:ext>
              </c:extLst>
            </c:dLbl>
            <c:dLbl>
              <c:idx val="13"/>
              <c:layout>
                <c:manualLayout>
                  <c:x val="-5.4258700359310442E-2"/>
                  <c:y val="4.0771593843678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8C2-4D2F-A5AA-2A8A0AEB24FF}"/>
                </c:ext>
              </c:extLst>
            </c:dLbl>
            <c:dLbl>
              <c:idx val="14"/>
              <c:layout>
                <c:manualLayout>
                  <c:x val="-2.3523366861207845E-2"/>
                  <c:y val="4.39079237503590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8C2-4D2F-A5AA-2A8A0AEB24FF}"/>
                </c:ext>
              </c:extLst>
            </c:dLbl>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'④グラフ (加工'!$C$4:$Q$4</c:f>
              <c:numCache>
                <c:formatCode>General</c:formatCode>
                <c:ptCount val="15"/>
                <c:pt idx="0">
                  <c:v>1970</c:v>
                </c:pt>
                <c:pt idx="1">
                  <c:v>1975</c:v>
                </c:pt>
                <c:pt idx="2">
                  <c:v>1980</c:v>
                </c:pt>
                <c:pt idx="3">
                  <c:v>1985</c:v>
                </c:pt>
                <c:pt idx="4">
                  <c:v>1990</c:v>
                </c:pt>
                <c:pt idx="5">
                  <c:v>1995</c:v>
                </c:pt>
                <c:pt idx="6">
                  <c:v>2000</c:v>
                </c:pt>
                <c:pt idx="7">
                  <c:v>2005</c:v>
                </c:pt>
                <c:pt idx="8">
                  <c:v>2010</c:v>
                </c:pt>
                <c:pt idx="9">
                  <c:v>2015</c:v>
                </c:pt>
                <c:pt idx="10">
                  <c:v>2020</c:v>
                </c:pt>
                <c:pt idx="11">
                  <c:v>2025</c:v>
                </c:pt>
                <c:pt idx="12">
                  <c:v>2030</c:v>
                </c:pt>
                <c:pt idx="13">
                  <c:v>2035</c:v>
                </c:pt>
                <c:pt idx="14">
                  <c:v>2040</c:v>
                </c:pt>
              </c:numCache>
            </c:numRef>
          </c:cat>
          <c:val>
            <c:numRef>
              <c:f>'④グラフ (加工'!$C$7:$Q$7</c:f>
              <c:numCache>
                <c:formatCode>General</c:formatCode>
                <c:ptCount val="15"/>
                <c:pt idx="9" formatCode="#,##0_);[Red]\(#,##0\)">
                  <c:v>3918</c:v>
                </c:pt>
                <c:pt idx="10" formatCode="#,##0_);[Red]\(#,##0\)">
                  <c:v>3988</c:v>
                </c:pt>
                <c:pt idx="11" formatCode="#,##0_);[Red]\(#,##0\)">
                  <c:v>3986</c:v>
                </c:pt>
                <c:pt idx="12" formatCode="#,##0_);[Red]\(#,##0\)">
                  <c:v>3920</c:v>
                </c:pt>
                <c:pt idx="13" formatCode="#,##0_);[Red]\(#,##0\)">
                  <c:v>3807</c:v>
                </c:pt>
                <c:pt idx="14" formatCode="#,##0_);[Red]\(#,##0\)">
                  <c:v>3670</c:v>
                </c:pt>
              </c:numCache>
            </c:numRef>
          </c:val>
          <c:smooth val="0"/>
          <c:extLst>
            <c:ext xmlns:c16="http://schemas.microsoft.com/office/drawing/2014/chart" uri="{C3380CC4-5D6E-409C-BE32-E72D297353CC}">
              <c16:uniqueId val="{00000012-08C2-4D2F-A5AA-2A8A0AEB24FF}"/>
            </c:ext>
          </c:extLst>
        </c:ser>
        <c:ser>
          <c:idx val="2"/>
          <c:order val="3"/>
          <c:tx>
            <c:strRef>
              <c:f>大阪府の将来人口推計!#REF!</c:f>
              <c:strCache>
                <c:ptCount val="1"/>
                <c:pt idx="0">
                  <c:v>#REF!</c:v>
                </c:pt>
              </c:strCache>
            </c:strRef>
          </c:tx>
          <c:spPr>
            <a:ln>
              <a:prstDash val="sysDash"/>
            </a:ln>
          </c:spPr>
          <c:dLbls>
            <c:dLbl>
              <c:idx val="5"/>
              <c:delete val="1"/>
              <c:extLst>
                <c:ext xmlns:c15="http://schemas.microsoft.com/office/drawing/2012/chart" uri="{CE6537A1-D6FC-4f65-9D91-7224C49458BB}"/>
                <c:ext xmlns:c16="http://schemas.microsoft.com/office/drawing/2014/chart" uri="{C3380CC4-5D6E-409C-BE32-E72D297353CC}">
                  <c16:uniqueId val="{00000013-08C2-4D2F-A5AA-2A8A0AEB24FF}"/>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'④グラフ (加工'!$C$4:$Q$4</c:f>
              <c:numCache>
                <c:formatCode>General</c:formatCode>
                <c:ptCount val="15"/>
                <c:pt idx="0">
                  <c:v>1970</c:v>
                </c:pt>
                <c:pt idx="1">
                  <c:v>1975</c:v>
                </c:pt>
                <c:pt idx="2">
                  <c:v>1980</c:v>
                </c:pt>
                <c:pt idx="3">
                  <c:v>1985</c:v>
                </c:pt>
                <c:pt idx="4">
                  <c:v>1990</c:v>
                </c:pt>
                <c:pt idx="5">
                  <c:v>1995</c:v>
                </c:pt>
                <c:pt idx="6">
                  <c:v>2000</c:v>
                </c:pt>
                <c:pt idx="7">
                  <c:v>2005</c:v>
                </c:pt>
                <c:pt idx="8">
                  <c:v>2010</c:v>
                </c:pt>
                <c:pt idx="9">
                  <c:v>2015</c:v>
                </c:pt>
                <c:pt idx="10">
                  <c:v>2020</c:v>
                </c:pt>
                <c:pt idx="11">
                  <c:v>2025</c:v>
                </c:pt>
                <c:pt idx="12">
                  <c:v>2030</c:v>
                </c:pt>
                <c:pt idx="13">
                  <c:v>2035</c:v>
                </c:pt>
                <c:pt idx="14">
                  <c:v>2040</c:v>
                </c:pt>
              </c:numCache>
            </c:numRef>
          </c:cat>
          <c:val>
            <c:numRef>
              <c:f>大阪府の将来人口推計!#REF!</c:f>
              <c:numCache>
                <c:formatCode>General</c:formatCode>
                <c:ptCount val="1"/>
                <c:pt idx="0">
                  <c:v>1</c:v>
                </c:pt>
              </c:numCache>
            </c:numRef>
          </c:val>
          <c:smooth val="0"/>
          <c:extLst>
            <c:ext xmlns:c16="http://schemas.microsoft.com/office/drawing/2014/chart" uri="{C3380CC4-5D6E-409C-BE32-E72D297353CC}">
              <c16:uniqueId val="{00000014-08C2-4D2F-A5AA-2A8A0AEB24FF}"/>
            </c:ext>
          </c:extLst>
        </c:ser>
        <c:dLbls>
          <c:showLegendKey val="0"/>
          <c:showVal val="0"/>
          <c:showCatName val="0"/>
          <c:showSerName val="0"/>
          <c:showPercent val="0"/>
          <c:showBubbleSize val="0"/>
        </c:dLbls>
        <c:marker val="1"/>
        <c:smooth val="0"/>
        <c:axId val="62097408"/>
        <c:axId val="155230208"/>
      </c:lineChart>
      <c:catAx>
        <c:axId val="62097408"/>
        <c:scaling>
          <c:orientation val="minMax"/>
        </c:scaling>
        <c:delete val="0"/>
        <c:axPos val="b"/>
        <c:numFmt formatCode="General" sourceLinked="1"/>
        <c:majorTickMark val="out"/>
        <c:minorTickMark val="none"/>
        <c:tickLblPos val="nextTo"/>
        <c:txPr>
          <a:bodyPr/>
          <a:lstStyle/>
          <a:p>
            <a:pPr>
              <a:defRPr sz="800"/>
            </a:pPr>
            <a:endParaRPr lang="ja-JP"/>
          </a:p>
        </c:txPr>
        <c:crossAx val="155230208"/>
        <c:crosses val="autoZero"/>
        <c:auto val="1"/>
        <c:lblAlgn val="ctr"/>
        <c:lblOffset val="100"/>
        <c:noMultiLvlLbl val="0"/>
      </c:catAx>
      <c:valAx>
        <c:axId val="155230208"/>
        <c:scaling>
          <c:orientation val="minMax"/>
          <c:max val="4200"/>
          <c:min val="2400"/>
        </c:scaling>
        <c:delete val="0"/>
        <c:axPos val="l"/>
        <c:majorGridlines>
          <c:spPr>
            <a:ln>
              <a:noFill/>
            </a:ln>
          </c:spPr>
        </c:majorGridlines>
        <c:numFmt formatCode="#,##0_);[Red]\(#,##0\)" sourceLinked="1"/>
        <c:majorTickMark val="out"/>
        <c:minorTickMark val="none"/>
        <c:tickLblPos val="nextTo"/>
        <c:txPr>
          <a:bodyPr/>
          <a:lstStyle/>
          <a:p>
            <a:pPr>
              <a:defRPr sz="900"/>
            </a:pPr>
            <a:endParaRPr lang="ja-JP"/>
          </a:p>
        </c:txPr>
        <c:crossAx val="62097408"/>
        <c:crosses val="autoZero"/>
        <c:crossBetween val="between"/>
        <c:majorUnit val="200"/>
      </c:valAx>
    </c:plotArea>
    <c:legend>
      <c:legendPos val="r"/>
      <c:legendEntry>
        <c:idx val="3"/>
        <c:delete val="1"/>
      </c:legendEntry>
      <c:layout>
        <c:manualLayout>
          <c:xMode val="edge"/>
          <c:yMode val="edge"/>
          <c:x val="0.51562854205393127"/>
          <c:y val="0.7387586088378677"/>
          <c:w val="0.43061502242907762"/>
          <c:h val="0.11919140281999631"/>
        </c:manualLayout>
      </c:layout>
      <c:overlay val="0"/>
      <c:spPr>
        <a:ln>
          <a:noFill/>
        </a:ln>
      </c:spPr>
      <c:txPr>
        <a:bodyPr/>
        <a:lstStyle/>
        <a:p>
          <a:pPr>
            <a:defRPr sz="1000"/>
          </a:pPr>
          <a:endParaRPr lang="ja-JP"/>
        </a:p>
      </c:txPr>
    </c:legend>
    <c:plotVisOnly val="1"/>
    <c:dispBlanksAs val="gap"/>
    <c:showDLblsOverMax val="0"/>
  </c:chart>
  <c:spPr>
    <a:solidFill>
      <a:schemeClr val="bg1"/>
    </a:solidFill>
    <a:ln>
      <a:noFill/>
    </a:ln>
  </c:spPr>
  <c:txPr>
    <a:bodyPr/>
    <a:lstStyle/>
    <a:p>
      <a:pPr>
        <a:defRPr sz="1100">
          <a:solidFill>
            <a:schemeClr val="tx1"/>
          </a:solidFill>
          <a:latin typeface="メイリオ" panose="020B0604030504040204" pitchFamily="50" charset="-128"/>
          <a:ea typeface="メイリオ" panose="020B0604030504040204"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38670166229223"/>
          <c:y val="0.1100994179688041"/>
          <c:w val="0.82705774278215227"/>
          <c:h val="0.79693034413608022"/>
        </c:manualLayout>
      </c:layout>
      <c:barChart>
        <c:barDir val="col"/>
        <c:grouping val="stacked"/>
        <c:varyColors val="0"/>
        <c:ser>
          <c:idx val="0"/>
          <c:order val="0"/>
          <c:tx>
            <c:strRef>
              <c:f>推計含む!$E$17</c:f>
              <c:strCache>
                <c:ptCount val="1"/>
                <c:pt idx="0">
                  <c:v>単独世帯（65歳未満）</c:v>
                </c:pt>
              </c:strCache>
            </c:strRef>
          </c:tx>
          <c:spPr>
            <a:pattFill prst="ltHorz">
              <a:fgClr>
                <a:schemeClr val="accent1"/>
              </a:fgClr>
              <a:bgClr>
                <a:schemeClr val="bg1"/>
              </a:bgClr>
            </a:pattFill>
            <a:ln w="3175">
              <a:solidFill>
                <a:schemeClr val="accent1"/>
              </a:solidFill>
            </a:ln>
            <a:effectLst/>
          </c:spPr>
          <c:invertIfNegative val="0"/>
          <c:dPt>
            <c:idx val="9"/>
            <c:invertIfNegative val="0"/>
            <c:bubble3D val="0"/>
            <c:spPr>
              <a:pattFill prst="ltHorz">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0E-DD5B-4B0C-AA87-1501900C78CB}"/>
              </c:ext>
            </c:extLst>
          </c:dPt>
          <c:dPt>
            <c:idx val="10"/>
            <c:invertIfNegative val="0"/>
            <c:bubble3D val="0"/>
            <c:spPr>
              <a:pattFill prst="ltHorz">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0F-DD5B-4B0C-AA87-1501900C78CB}"/>
              </c:ext>
            </c:extLst>
          </c:dPt>
          <c:dPt>
            <c:idx val="11"/>
            <c:invertIfNegative val="0"/>
            <c:bubble3D val="0"/>
            <c:spPr>
              <a:pattFill prst="ltHorz">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10-DD5B-4B0C-AA87-1501900C78CB}"/>
              </c:ext>
            </c:extLst>
          </c:dPt>
          <c:dPt>
            <c:idx val="12"/>
            <c:invertIfNegative val="0"/>
            <c:bubble3D val="0"/>
            <c:spPr>
              <a:pattFill prst="ltHorz">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45-DD5B-4B0C-AA87-1501900C78CB}"/>
              </c:ext>
            </c:extLst>
          </c:dPt>
          <c:dLbls>
            <c:dLbl>
              <c:idx val="1"/>
              <c:delete val="1"/>
              <c:extLst>
                <c:ext xmlns:c15="http://schemas.microsoft.com/office/drawing/2012/chart" uri="{CE6537A1-D6FC-4f65-9D91-7224C49458BB}"/>
                <c:ext xmlns:c16="http://schemas.microsoft.com/office/drawing/2014/chart" uri="{C3380CC4-5D6E-409C-BE32-E72D297353CC}">
                  <c16:uniqueId val="{00000007-DD5B-4B0C-AA87-1501900C78CB}"/>
                </c:ext>
              </c:extLst>
            </c:dLbl>
            <c:dLbl>
              <c:idx val="2"/>
              <c:delete val="1"/>
              <c:extLst>
                <c:ext xmlns:c15="http://schemas.microsoft.com/office/drawing/2012/chart" uri="{CE6537A1-D6FC-4f65-9D91-7224C49458BB}"/>
                <c:ext xmlns:c16="http://schemas.microsoft.com/office/drawing/2014/chart" uri="{C3380CC4-5D6E-409C-BE32-E72D297353CC}">
                  <c16:uniqueId val="{00000008-DD5B-4B0C-AA87-1501900C78CB}"/>
                </c:ext>
              </c:extLst>
            </c:dLbl>
            <c:dLbl>
              <c:idx val="3"/>
              <c:delete val="1"/>
              <c:extLst>
                <c:ext xmlns:c15="http://schemas.microsoft.com/office/drawing/2012/chart" uri="{CE6537A1-D6FC-4f65-9D91-7224C49458BB}"/>
                <c:ext xmlns:c16="http://schemas.microsoft.com/office/drawing/2014/chart" uri="{C3380CC4-5D6E-409C-BE32-E72D297353CC}">
                  <c16:uniqueId val="{00000009-DD5B-4B0C-AA87-1501900C78CB}"/>
                </c:ext>
              </c:extLst>
            </c:dLbl>
            <c:dLbl>
              <c:idx val="4"/>
              <c:delete val="1"/>
              <c:extLst>
                <c:ext xmlns:c15="http://schemas.microsoft.com/office/drawing/2012/chart" uri="{CE6537A1-D6FC-4f65-9D91-7224C49458BB}"/>
                <c:ext xmlns:c16="http://schemas.microsoft.com/office/drawing/2014/chart" uri="{C3380CC4-5D6E-409C-BE32-E72D297353CC}">
                  <c16:uniqueId val="{0000000A-DD5B-4B0C-AA87-1501900C78CB}"/>
                </c:ext>
              </c:extLst>
            </c:dLbl>
            <c:dLbl>
              <c:idx val="5"/>
              <c:delete val="1"/>
              <c:extLst>
                <c:ext xmlns:c15="http://schemas.microsoft.com/office/drawing/2012/chart" uri="{CE6537A1-D6FC-4f65-9D91-7224C49458BB}"/>
                <c:ext xmlns:c16="http://schemas.microsoft.com/office/drawing/2014/chart" uri="{C3380CC4-5D6E-409C-BE32-E72D297353CC}">
                  <c16:uniqueId val="{0000000B-DD5B-4B0C-AA87-1501900C78CB}"/>
                </c:ext>
              </c:extLst>
            </c:dLbl>
            <c:dLbl>
              <c:idx val="6"/>
              <c:delete val="1"/>
              <c:extLst>
                <c:ext xmlns:c15="http://schemas.microsoft.com/office/drawing/2012/chart" uri="{CE6537A1-D6FC-4f65-9D91-7224C49458BB}"/>
                <c:ext xmlns:c16="http://schemas.microsoft.com/office/drawing/2014/chart" uri="{C3380CC4-5D6E-409C-BE32-E72D297353CC}">
                  <c16:uniqueId val="{0000000C-DD5B-4B0C-AA87-1501900C78CB}"/>
                </c:ext>
              </c:extLst>
            </c:dLbl>
            <c:dLbl>
              <c:idx val="7"/>
              <c:delete val="1"/>
              <c:extLst>
                <c:ext xmlns:c15="http://schemas.microsoft.com/office/drawing/2012/chart" uri="{CE6537A1-D6FC-4f65-9D91-7224C49458BB}"/>
                <c:ext xmlns:c16="http://schemas.microsoft.com/office/drawing/2014/chart" uri="{C3380CC4-5D6E-409C-BE32-E72D297353CC}">
                  <c16:uniqueId val="{0000000D-DD5B-4B0C-AA87-1501900C78CB}"/>
                </c:ext>
              </c:extLst>
            </c:dLbl>
            <c:dLbl>
              <c:idx val="9"/>
              <c:delete val="1"/>
              <c:extLst>
                <c:ext xmlns:c15="http://schemas.microsoft.com/office/drawing/2012/chart" uri="{CE6537A1-D6FC-4f65-9D91-7224C49458BB}"/>
                <c:ext xmlns:c16="http://schemas.microsoft.com/office/drawing/2014/chart" uri="{C3380CC4-5D6E-409C-BE32-E72D297353CC}">
                  <c16:uniqueId val="{0000000E-DD5B-4B0C-AA87-1501900C78CB}"/>
                </c:ext>
              </c:extLst>
            </c:dLbl>
            <c:dLbl>
              <c:idx val="10"/>
              <c:delete val="1"/>
              <c:extLst>
                <c:ext xmlns:c15="http://schemas.microsoft.com/office/drawing/2012/chart" uri="{CE6537A1-D6FC-4f65-9D91-7224C49458BB}"/>
                <c:ext xmlns:c16="http://schemas.microsoft.com/office/drawing/2014/chart" uri="{C3380CC4-5D6E-409C-BE32-E72D297353CC}">
                  <c16:uniqueId val="{0000000F-DD5B-4B0C-AA87-1501900C78CB}"/>
                </c:ext>
              </c:extLst>
            </c:dLbl>
            <c:dLbl>
              <c:idx val="11"/>
              <c:delete val="1"/>
              <c:extLst>
                <c:ext xmlns:c15="http://schemas.microsoft.com/office/drawing/2012/chart" uri="{CE6537A1-D6FC-4f65-9D91-7224C49458BB}"/>
                <c:ext xmlns:c16="http://schemas.microsoft.com/office/drawing/2014/chart" uri="{C3380CC4-5D6E-409C-BE32-E72D297353CC}">
                  <c16:uniqueId val="{00000010-DD5B-4B0C-AA87-1501900C78CB}"/>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effectLst>
                      <a:glow rad="101600">
                        <a:schemeClr val="bg1"/>
                      </a:glow>
                    </a:effectLst>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推計含む!$G$16:$S$16</c:f>
              <c:numCache>
                <c:formatCode>General</c:formatCode>
                <c:ptCount val="13"/>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numCache>
            </c:numRef>
          </c:cat>
          <c:val>
            <c:numRef>
              <c:f>推計含む!$G$17:$S$17</c:f>
              <c:numCache>
                <c:formatCode>#,##0</c:formatCode>
                <c:ptCount val="13"/>
                <c:pt idx="0">
                  <c:v>531163</c:v>
                </c:pt>
                <c:pt idx="1">
                  <c:v>550224</c:v>
                </c:pt>
                <c:pt idx="2">
                  <c:v>614844</c:v>
                </c:pt>
                <c:pt idx="3">
                  <c:v>714526</c:v>
                </c:pt>
                <c:pt idx="4">
                  <c:v>773685</c:v>
                </c:pt>
                <c:pt idx="5">
                  <c:v>810864</c:v>
                </c:pt>
                <c:pt idx="6">
                  <c:v>935092</c:v>
                </c:pt>
                <c:pt idx="7">
                  <c:v>950323</c:v>
                </c:pt>
                <c:pt idx="8">
                  <c:v>1159708</c:v>
                </c:pt>
                <c:pt idx="9">
                  <c:v>965858</c:v>
                </c:pt>
                <c:pt idx="10">
                  <c:v>954054</c:v>
                </c:pt>
                <c:pt idx="11">
                  <c:v>902140</c:v>
                </c:pt>
                <c:pt idx="12">
                  <c:v>818835</c:v>
                </c:pt>
              </c:numCache>
            </c:numRef>
          </c:val>
          <c:extLst>
            <c:ext xmlns:c16="http://schemas.microsoft.com/office/drawing/2014/chart" uri="{C3380CC4-5D6E-409C-BE32-E72D297353CC}">
              <c16:uniqueId val="{00000000-DD5B-4B0C-AA87-1501900C78CB}"/>
            </c:ext>
          </c:extLst>
        </c:ser>
        <c:ser>
          <c:idx val="5"/>
          <c:order val="1"/>
          <c:tx>
            <c:strRef>
              <c:f>推計含む!$E$18</c:f>
              <c:strCache>
                <c:ptCount val="1"/>
                <c:pt idx="0">
                  <c:v>単独世帯（65歳以上）</c:v>
                </c:pt>
              </c:strCache>
            </c:strRef>
          </c:tx>
          <c:spPr>
            <a:pattFill prst="smCheck">
              <a:fgClr>
                <a:schemeClr val="accent1"/>
              </a:fgClr>
              <a:bgClr>
                <a:schemeClr val="bg1"/>
              </a:bgClr>
            </a:pattFill>
            <a:ln w="3175">
              <a:solidFill>
                <a:schemeClr val="accent1"/>
              </a:solidFill>
            </a:ln>
            <a:effectLst/>
          </c:spPr>
          <c:invertIfNegative val="0"/>
          <c:dPt>
            <c:idx val="9"/>
            <c:invertIfNegative val="0"/>
            <c:bubble3D val="0"/>
            <c:spPr>
              <a:pattFill prst="smCheck">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13-DD5B-4B0C-AA87-1501900C78CB}"/>
              </c:ext>
            </c:extLst>
          </c:dPt>
          <c:dPt>
            <c:idx val="10"/>
            <c:invertIfNegative val="0"/>
            <c:bubble3D val="0"/>
            <c:spPr>
              <a:pattFill prst="smCheck">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12-DD5B-4B0C-AA87-1501900C78CB}"/>
              </c:ext>
            </c:extLst>
          </c:dPt>
          <c:dPt>
            <c:idx val="11"/>
            <c:invertIfNegative val="0"/>
            <c:bubble3D val="0"/>
            <c:spPr>
              <a:pattFill prst="smCheck">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11-DD5B-4B0C-AA87-1501900C78CB}"/>
              </c:ext>
            </c:extLst>
          </c:dPt>
          <c:dPt>
            <c:idx val="12"/>
            <c:invertIfNegative val="0"/>
            <c:bubble3D val="0"/>
            <c:spPr>
              <a:pattFill prst="smCheck">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46-DD5B-4B0C-AA87-1501900C78CB}"/>
              </c:ext>
            </c:extLst>
          </c:dPt>
          <c:dLbls>
            <c:dLbl>
              <c:idx val="1"/>
              <c:delete val="1"/>
              <c:extLst>
                <c:ext xmlns:c15="http://schemas.microsoft.com/office/drawing/2012/chart" uri="{CE6537A1-D6FC-4f65-9D91-7224C49458BB}"/>
                <c:ext xmlns:c16="http://schemas.microsoft.com/office/drawing/2014/chart" uri="{C3380CC4-5D6E-409C-BE32-E72D297353CC}">
                  <c16:uniqueId val="{0000001A-DD5B-4B0C-AA87-1501900C78CB}"/>
                </c:ext>
              </c:extLst>
            </c:dLbl>
            <c:dLbl>
              <c:idx val="2"/>
              <c:delete val="1"/>
              <c:extLst>
                <c:ext xmlns:c15="http://schemas.microsoft.com/office/drawing/2012/chart" uri="{CE6537A1-D6FC-4f65-9D91-7224C49458BB}"/>
                <c:ext xmlns:c16="http://schemas.microsoft.com/office/drawing/2014/chart" uri="{C3380CC4-5D6E-409C-BE32-E72D297353CC}">
                  <c16:uniqueId val="{00000019-DD5B-4B0C-AA87-1501900C78CB}"/>
                </c:ext>
              </c:extLst>
            </c:dLbl>
            <c:dLbl>
              <c:idx val="3"/>
              <c:delete val="1"/>
              <c:extLst>
                <c:ext xmlns:c15="http://schemas.microsoft.com/office/drawing/2012/chart" uri="{CE6537A1-D6FC-4f65-9D91-7224C49458BB}"/>
                <c:ext xmlns:c16="http://schemas.microsoft.com/office/drawing/2014/chart" uri="{C3380CC4-5D6E-409C-BE32-E72D297353CC}">
                  <c16:uniqueId val="{00000018-DD5B-4B0C-AA87-1501900C78CB}"/>
                </c:ext>
              </c:extLst>
            </c:dLbl>
            <c:dLbl>
              <c:idx val="4"/>
              <c:delete val="1"/>
              <c:extLst>
                <c:ext xmlns:c15="http://schemas.microsoft.com/office/drawing/2012/chart" uri="{CE6537A1-D6FC-4f65-9D91-7224C49458BB}"/>
                <c:ext xmlns:c16="http://schemas.microsoft.com/office/drawing/2014/chart" uri="{C3380CC4-5D6E-409C-BE32-E72D297353CC}">
                  <c16:uniqueId val="{00000017-DD5B-4B0C-AA87-1501900C78CB}"/>
                </c:ext>
              </c:extLst>
            </c:dLbl>
            <c:dLbl>
              <c:idx val="5"/>
              <c:delete val="1"/>
              <c:extLst>
                <c:ext xmlns:c15="http://schemas.microsoft.com/office/drawing/2012/chart" uri="{CE6537A1-D6FC-4f65-9D91-7224C49458BB}"/>
                <c:ext xmlns:c16="http://schemas.microsoft.com/office/drawing/2014/chart" uri="{C3380CC4-5D6E-409C-BE32-E72D297353CC}">
                  <c16:uniqueId val="{00000016-DD5B-4B0C-AA87-1501900C78CB}"/>
                </c:ext>
              </c:extLst>
            </c:dLbl>
            <c:dLbl>
              <c:idx val="6"/>
              <c:delete val="1"/>
              <c:extLst>
                <c:ext xmlns:c15="http://schemas.microsoft.com/office/drawing/2012/chart" uri="{CE6537A1-D6FC-4f65-9D91-7224C49458BB}"/>
                <c:ext xmlns:c16="http://schemas.microsoft.com/office/drawing/2014/chart" uri="{C3380CC4-5D6E-409C-BE32-E72D297353CC}">
                  <c16:uniqueId val="{00000015-DD5B-4B0C-AA87-1501900C78CB}"/>
                </c:ext>
              </c:extLst>
            </c:dLbl>
            <c:dLbl>
              <c:idx val="7"/>
              <c:delete val="1"/>
              <c:extLst>
                <c:ext xmlns:c15="http://schemas.microsoft.com/office/drawing/2012/chart" uri="{CE6537A1-D6FC-4f65-9D91-7224C49458BB}"/>
                <c:ext xmlns:c16="http://schemas.microsoft.com/office/drawing/2014/chart" uri="{C3380CC4-5D6E-409C-BE32-E72D297353CC}">
                  <c16:uniqueId val="{00000014-DD5B-4B0C-AA87-1501900C78CB}"/>
                </c:ext>
              </c:extLst>
            </c:dLbl>
            <c:dLbl>
              <c:idx val="9"/>
              <c:delete val="1"/>
              <c:extLst>
                <c:ext xmlns:c15="http://schemas.microsoft.com/office/drawing/2012/chart" uri="{CE6537A1-D6FC-4f65-9D91-7224C49458BB}"/>
                <c:ext xmlns:c16="http://schemas.microsoft.com/office/drawing/2014/chart" uri="{C3380CC4-5D6E-409C-BE32-E72D297353CC}">
                  <c16:uniqueId val="{00000013-DD5B-4B0C-AA87-1501900C78CB}"/>
                </c:ext>
              </c:extLst>
            </c:dLbl>
            <c:dLbl>
              <c:idx val="10"/>
              <c:delete val="1"/>
              <c:extLst>
                <c:ext xmlns:c15="http://schemas.microsoft.com/office/drawing/2012/chart" uri="{CE6537A1-D6FC-4f65-9D91-7224C49458BB}"/>
                <c:ext xmlns:c16="http://schemas.microsoft.com/office/drawing/2014/chart" uri="{C3380CC4-5D6E-409C-BE32-E72D297353CC}">
                  <c16:uniqueId val="{00000012-DD5B-4B0C-AA87-1501900C78CB}"/>
                </c:ext>
              </c:extLst>
            </c:dLbl>
            <c:dLbl>
              <c:idx val="11"/>
              <c:delete val="1"/>
              <c:extLst>
                <c:ext xmlns:c15="http://schemas.microsoft.com/office/drawing/2012/chart" uri="{CE6537A1-D6FC-4f65-9D91-7224C49458BB}"/>
                <c:ext xmlns:c16="http://schemas.microsoft.com/office/drawing/2014/chart" uri="{C3380CC4-5D6E-409C-BE32-E72D297353CC}">
                  <c16:uniqueId val="{00000011-DD5B-4B0C-AA87-1501900C78CB}"/>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effectLst>
                      <a:glow rad="101600">
                        <a:schemeClr val="bg1"/>
                      </a:glow>
                    </a:effectLst>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推計含む!$G$18:$S$18</c:f>
              <c:numCache>
                <c:formatCode>#,##0</c:formatCode>
                <c:ptCount val="13"/>
                <c:pt idx="0">
                  <c:v>71497</c:v>
                </c:pt>
                <c:pt idx="1">
                  <c:v>97727</c:v>
                </c:pt>
                <c:pt idx="2">
                  <c:v>133143</c:v>
                </c:pt>
                <c:pt idx="3">
                  <c:v>182899</c:v>
                </c:pt>
                <c:pt idx="4">
                  <c:v>255107</c:v>
                </c:pt>
                <c:pt idx="5">
                  <c:v>340910</c:v>
                </c:pt>
                <c:pt idx="6">
                  <c:v>432816</c:v>
                </c:pt>
                <c:pt idx="7">
                  <c:v>520292</c:v>
                </c:pt>
                <c:pt idx="8">
                  <c:v>567399</c:v>
                </c:pt>
                <c:pt idx="9">
                  <c:v>635444</c:v>
                </c:pt>
                <c:pt idx="10">
                  <c:v>659046</c:v>
                </c:pt>
                <c:pt idx="11">
                  <c:v>691365</c:v>
                </c:pt>
                <c:pt idx="12">
                  <c:v>733998</c:v>
                </c:pt>
              </c:numCache>
            </c:numRef>
          </c:val>
          <c:extLst>
            <c:ext xmlns:c16="http://schemas.microsoft.com/office/drawing/2014/chart" uri="{C3380CC4-5D6E-409C-BE32-E72D297353CC}">
              <c16:uniqueId val="{00000001-DD5B-4B0C-AA87-1501900C78CB}"/>
            </c:ext>
          </c:extLst>
        </c:ser>
        <c:ser>
          <c:idx val="1"/>
          <c:order val="2"/>
          <c:tx>
            <c:strRef>
              <c:f>推計含む!$E$19</c:f>
              <c:strCache>
                <c:ptCount val="1"/>
                <c:pt idx="0">
                  <c:v>夫婦のみ</c:v>
                </c:pt>
              </c:strCache>
            </c:strRef>
          </c:tx>
          <c:spPr>
            <a:pattFill prst="dkUpDiag">
              <a:fgClr>
                <a:schemeClr val="accent1"/>
              </a:fgClr>
              <a:bgClr>
                <a:schemeClr val="bg1"/>
              </a:bgClr>
            </a:pattFill>
            <a:ln w="3175">
              <a:solidFill>
                <a:schemeClr val="accent1"/>
              </a:solidFill>
            </a:ln>
            <a:effectLst/>
          </c:spPr>
          <c:invertIfNegative val="0"/>
          <c:dPt>
            <c:idx val="9"/>
            <c:invertIfNegative val="0"/>
            <c:bubble3D val="0"/>
            <c:spPr>
              <a:pattFill prst="dkUpDiag">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1D-DD5B-4B0C-AA87-1501900C78CB}"/>
              </c:ext>
            </c:extLst>
          </c:dPt>
          <c:dPt>
            <c:idx val="10"/>
            <c:invertIfNegative val="0"/>
            <c:bubble3D val="0"/>
            <c:spPr>
              <a:pattFill prst="dkUpDiag">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1C-DD5B-4B0C-AA87-1501900C78CB}"/>
              </c:ext>
            </c:extLst>
          </c:dPt>
          <c:dPt>
            <c:idx val="11"/>
            <c:invertIfNegative val="0"/>
            <c:bubble3D val="0"/>
            <c:spPr>
              <a:pattFill prst="dkUpDiag">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1B-DD5B-4B0C-AA87-1501900C78CB}"/>
              </c:ext>
            </c:extLst>
          </c:dPt>
          <c:dPt>
            <c:idx val="12"/>
            <c:invertIfNegative val="0"/>
            <c:bubble3D val="0"/>
            <c:spPr>
              <a:pattFill prst="dkUpDiag">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47-DD5B-4B0C-AA87-1501900C78CB}"/>
              </c:ext>
            </c:extLst>
          </c:dPt>
          <c:dLbls>
            <c:dLbl>
              <c:idx val="0"/>
              <c:layout>
                <c:manualLayout>
                  <c:x val="0"/>
                  <c:y val="-9.41870054564188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DD5B-4B0C-AA87-1501900C78CB}"/>
                </c:ext>
              </c:extLst>
            </c:dLbl>
            <c:dLbl>
              <c:idx val="1"/>
              <c:delete val="1"/>
              <c:extLst>
                <c:ext xmlns:c15="http://schemas.microsoft.com/office/drawing/2012/chart" uri="{CE6537A1-D6FC-4f65-9D91-7224C49458BB}"/>
                <c:ext xmlns:c16="http://schemas.microsoft.com/office/drawing/2014/chart" uri="{C3380CC4-5D6E-409C-BE32-E72D297353CC}">
                  <c16:uniqueId val="{00000024-DD5B-4B0C-AA87-1501900C78CB}"/>
                </c:ext>
              </c:extLst>
            </c:dLbl>
            <c:dLbl>
              <c:idx val="2"/>
              <c:delete val="1"/>
              <c:extLst>
                <c:ext xmlns:c15="http://schemas.microsoft.com/office/drawing/2012/chart" uri="{CE6537A1-D6FC-4f65-9D91-7224C49458BB}"/>
                <c:ext xmlns:c16="http://schemas.microsoft.com/office/drawing/2014/chart" uri="{C3380CC4-5D6E-409C-BE32-E72D297353CC}">
                  <c16:uniqueId val="{00000023-DD5B-4B0C-AA87-1501900C78CB}"/>
                </c:ext>
              </c:extLst>
            </c:dLbl>
            <c:dLbl>
              <c:idx val="3"/>
              <c:delete val="1"/>
              <c:extLst>
                <c:ext xmlns:c15="http://schemas.microsoft.com/office/drawing/2012/chart" uri="{CE6537A1-D6FC-4f65-9D91-7224C49458BB}"/>
                <c:ext xmlns:c16="http://schemas.microsoft.com/office/drawing/2014/chart" uri="{C3380CC4-5D6E-409C-BE32-E72D297353CC}">
                  <c16:uniqueId val="{00000022-DD5B-4B0C-AA87-1501900C78CB}"/>
                </c:ext>
              </c:extLst>
            </c:dLbl>
            <c:dLbl>
              <c:idx val="4"/>
              <c:delete val="1"/>
              <c:extLst>
                <c:ext xmlns:c15="http://schemas.microsoft.com/office/drawing/2012/chart" uri="{CE6537A1-D6FC-4f65-9D91-7224C49458BB}"/>
                <c:ext xmlns:c16="http://schemas.microsoft.com/office/drawing/2014/chart" uri="{C3380CC4-5D6E-409C-BE32-E72D297353CC}">
                  <c16:uniqueId val="{00000021-DD5B-4B0C-AA87-1501900C78CB}"/>
                </c:ext>
              </c:extLst>
            </c:dLbl>
            <c:dLbl>
              <c:idx val="5"/>
              <c:delete val="1"/>
              <c:extLst>
                <c:ext xmlns:c15="http://schemas.microsoft.com/office/drawing/2012/chart" uri="{CE6537A1-D6FC-4f65-9D91-7224C49458BB}"/>
                <c:ext xmlns:c16="http://schemas.microsoft.com/office/drawing/2014/chart" uri="{C3380CC4-5D6E-409C-BE32-E72D297353CC}">
                  <c16:uniqueId val="{00000020-DD5B-4B0C-AA87-1501900C78CB}"/>
                </c:ext>
              </c:extLst>
            </c:dLbl>
            <c:dLbl>
              <c:idx val="6"/>
              <c:delete val="1"/>
              <c:extLst>
                <c:ext xmlns:c15="http://schemas.microsoft.com/office/drawing/2012/chart" uri="{CE6537A1-D6FC-4f65-9D91-7224C49458BB}"/>
                <c:ext xmlns:c16="http://schemas.microsoft.com/office/drawing/2014/chart" uri="{C3380CC4-5D6E-409C-BE32-E72D297353CC}">
                  <c16:uniqueId val="{0000001F-DD5B-4B0C-AA87-1501900C78CB}"/>
                </c:ext>
              </c:extLst>
            </c:dLbl>
            <c:dLbl>
              <c:idx val="7"/>
              <c:delete val="1"/>
              <c:extLst>
                <c:ext xmlns:c15="http://schemas.microsoft.com/office/drawing/2012/chart" uri="{CE6537A1-D6FC-4f65-9D91-7224C49458BB}"/>
                <c:ext xmlns:c16="http://schemas.microsoft.com/office/drawing/2014/chart" uri="{C3380CC4-5D6E-409C-BE32-E72D297353CC}">
                  <c16:uniqueId val="{0000001E-DD5B-4B0C-AA87-1501900C78CB}"/>
                </c:ext>
              </c:extLst>
            </c:dLbl>
            <c:dLbl>
              <c:idx val="9"/>
              <c:delete val="1"/>
              <c:extLst>
                <c:ext xmlns:c15="http://schemas.microsoft.com/office/drawing/2012/chart" uri="{CE6537A1-D6FC-4f65-9D91-7224C49458BB}"/>
                <c:ext xmlns:c16="http://schemas.microsoft.com/office/drawing/2014/chart" uri="{C3380CC4-5D6E-409C-BE32-E72D297353CC}">
                  <c16:uniqueId val="{0000001D-DD5B-4B0C-AA87-1501900C78CB}"/>
                </c:ext>
              </c:extLst>
            </c:dLbl>
            <c:dLbl>
              <c:idx val="10"/>
              <c:delete val="1"/>
              <c:extLst>
                <c:ext xmlns:c15="http://schemas.microsoft.com/office/drawing/2012/chart" uri="{CE6537A1-D6FC-4f65-9D91-7224C49458BB}"/>
                <c:ext xmlns:c16="http://schemas.microsoft.com/office/drawing/2014/chart" uri="{C3380CC4-5D6E-409C-BE32-E72D297353CC}">
                  <c16:uniqueId val="{0000001C-DD5B-4B0C-AA87-1501900C78CB}"/>
                </c:ext>
              </c:extLst>
            </c:dLbl>
            <c:dLbl>
              <c:idx val="11"/>
              <c:delete val="1"/>
              <c:extLst>
                <c:ext xmlns:c15="http://schemas.microsoft.com/office/drawing/2012/chart" uri="{CE6537A1-D6FC-4f65-9D91-7224C49458BB}"/>
                <c:ext xmlns:c16="http://schemas.microsoft.com/office/drawing/2014/chart" uri="{C3380CC4-5D6E-409C-BE32-E72D297353CC}">
                  <c16:uniqueId val="{0000001B-DD5B-4B0C-AA87-1501900C78CB}"/>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effectLst>
                      <a:glow rad="101600">
                        <a:schemeClr val="bg1"/>
                      </a:glow>
                    </a:effectLst>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推計含む!$G$16:$S$16</c:f>
              <c:numCache>
                <c:formatCode>General</c:formatCode>
                <c:ptCount val="13"/>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numCache>
            </c:numRef>
          </c:cat>
          <c:val>
            <c:numRef>
              <c:f>推計含む!$G$19:$S$19</c:f>
              <c:numCache>
                <c:formatCode>#,##0</c:formatCode>
                <c:ptCount val="13"/>
                <c:pt idx="0">
                  <c:v>333152</c:v>
                </c:pt>
                <c:pt idx="1">
                  <c:v>388612</c:v>
                </c:pt>
                <c:pt idx="2">
                  <c:v>463495</c:v>
                </c:pt>
                <c:pt idx="3">
                  <c:v>567887</c:v>
                </c:pt>
                <c:pt idx="4">
                  <c:v>656250</c:v>
                </c:pt>
                <c:pt idx="5">
                  <c:v>704568</c:v>
                </c:pt>
                <c:pt idx="6">
                  <c:v>735225</c:v>
                </c:pt>
                <c:pt idx="7">
                  <c:v>763849</c:v>
                </c:pt>
                <c:pt idx="8">
                  <c:v>774121</c:v>
                </c:pt>
                <c:pt idx="9">
                  <c:v>783916</c:v>
                </c:pt>
                <c:pt idx="10">
                  <c:v>772936</c:v>
                </c:pt>
                <c:pt idx="11">
                  <c:v>756892</c:v>
                </c:pt>
                <c:pt idx="12">
                  <c:v>737835</c:v>
                </c:pt>
              </c:numCache>
            </c:numRef>
          </c:val>
          <c:extLst>
            <c:ext xmlns:c16="http://schemas.microsoft.com/office/drawing/2014/chart" uri="{C3380CC4-5D6E-409C-BE32-E72D297353CC}">
              <c16:uniqueId val="{00000002-DD5B-4B0C-AA87-1501900C78CB}"/>
            </c:ext>
          </c:extLst>
        </c:ser>
        <c:ser>
          <c:idx val="2"/>
          <c:order val="3"/>
          <c:tx>
            <c:strRef>
              <c:f>推計含む!$E$20</c:f>
              <c:strCache>
                <c:ptCount val="1"/>
                <c:pt idx="0">
                  <c:v>夫婦と子供</c:v>
                </c:pt>
              </c:strCache>
            </c:strRef>
          </c:tx>
          <c:spPr>
            <a:pattFill prst="pct50">
              <a:fgClr>
                <a:schemeClr val="accent1"/>
              </a:fgClr>
              <a:bgClr>
                <a:schemeClr val="bg1"/>
              </a:bgClr>
            </a:pattFill>
            <a:ln w="3175">
              <a:solidFill>
                <a:schemeClr val="accent1"/>
              </a:solidFill>
            </a:ln>
            <a:effectLst/>
          </c:spPr>
          <c:invertIfNegative val="0"/>
          <c:dPt>
            <c:idx val="9"/>
            <c:invertIfNegative val="0"/>
            <c:bubble3D val="0"/>
            <c:spPr>
              <a:pattFill prst="pct50">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27-DD5B-4B0C-AA87-1501900C78CB}"/>
              </c:ext>
            </c:extLst>
          </c:dPt>
          <c:dPt>
            <c:idx val="10"/>
            <c:invertIfNegative val="0"/>
            <c:bubble3D val="0"/>
            <c:spPr>
              <a:pattFill prst="pct50">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26-DD5B-4B0C-AA87-1501900C78CB}"/>
              </c:ext>
            </c:extLst>
          </c:dPt>
          <c:dPt>
            <c:idx val="11"/>
            <c:invertIfNegative val="0"/>
            <c:bubble3D val="0"/>
            <c:spPr>
              <a:pattFill prst="pct50">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25-DD5B-4B0C-AA87-1501900C78CB}"/>
              </c:ext>
            </c:extLst>
          </c:dPt>
          <c:dPt>
            <c:idx val="12"/>
            <c:invertIfNegative val="0"/>
            <c:bubble3D val="0"/>
            <c:spPr>
              <a:pattFill prst="pct50">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48-DD5B-4B0C-AA87-1501900C78CB}"/>
              </c:ext>
            </c:extLst>
          </c:dPt>
          <c:dLbls>
            <c:dLbl>
              <c:idx val="1"/>
              <c:delete val="1"/>
              <c:extLst>
                <c:ext xmlns:c15="http://schemas.microsoft.com/office/drawing/2012/chart" uri="{CE6537A1-D6FC-4f65-9D91-7224C49458BB}"/>
                <c:ext xmlns:c16="http://schemas.microsoft.com/office/drawing/2014/chart" uri="{C3380CC4-5D6E-409C-BE32-E72D297353CC}">
                  <c16:uniqueId val="{0000002E-DD5B-4B0C-AA87-1501900C78CB}"/>
                </c:ext>
              </c:extLst>
            </c:dLbl>
            <c:dLbl>
              <c:idx val="2"/>
              <c:delete val="1"/>
              <c:extLst>
                <c:ext xmlns:c15="http://schemas.microsoft.com/office/drawing/2012/chart" uri="{CE6537A1-D6FC-4f65-9D91-7224C49458BB}"/>
                <c:ext xmlns:c16="http://schemas.microsoft.com/office/drawing/2014/chart" uri="{C3380CC4-5D6E-409C-BE32-E72D297353CC}">
                  <c16:uniqueId val="{0000002D-DD5B-4B0C-AA87-1501900C78CB}"/>
                </c:ext>
              </c:extLst>
            </c:dLbl>
            <c:dLbl>
              <c:idx val="3"/>
              <c:delete val="1"/>
              <c:extLst>
                <c:ext xmlns:c15="http://schemas.microsoft.com/office/drawing/2012/chart" uri="{CE6537A1-D6FC-4f65-9D91-7224C49458BB}"/>
                <c:ext xmlns:c16="http://schemas.microsoft.com/office/drawing/2014/chart" uri="{C3380CC4-5D6E-409C-BE32-E72D297353CC}">
                  <c16:uniqueId val="{0000002C-DD5B-4B0C-AA87-1501900C78CB}"/>
                </c:ext>
              </c:extLst>
            </c:dLbl>
            <c:dLbl>
              <c:idx val="4"/>
              <c:delete val="1"/>
              <c:extLst>
                <c:ext xmlns:c15="http://schemas.microsoft.com/office/drawing/2012/chart" uri="{CE6537A1-D6FC-4f65-9D91-7224C49458BB}"/>
                <c:ext xmlns:c16="http://schemas.microsoft.com/office/drawing/2014/chart" uri="{C3380CC4-5D6E-409C-BE32-E72D297353CC}">
                  <c16:uniqueId val="{0000002B-DD5B-4B0C-AA87-1501900C78CB}"/>
                </c:ext>
              </c:extLst>
            </c:dLbl>
            <c:dLbl>
              <c:idx val="5"/>
              <c:delete val="1"/>
              <c:extLst>
                <c:ext xmlns:c15="http://schemas.microsoft.com/office/drawing/2012/chart" uri="{CE6537A1-D6FC-4f65-9D91-7224C49458BB}"/>
                <c:ext xmlns:c16="http://schemas.microsoft.com/office/drawing/2014/chart" uri="{C3380CC4-5D6E-409C-BE32-E72D297353CC}">
                  <c16:uniqueId val="{0000002A-DD5B-4B0C-AA87-1501900C78CB}"/>
                </c:ext>
              </c:extLst>
            </c:dLbl>
            <c:dLbl>
              <c:idx val="6"/>
              <c:delete val="1"/>
              <c:extLst>
                <c:ext xmlns:c15="http://schemas.microsoft.com/office/drawing/2012/chart" uri="{CE6537A1-D6FC-4f65-9D91-7224C49458BB}"/>
                <c:ext xmlns:c16="http://schemas.microsoft.com/office/drawing/2014/chart" uri="{C3380CC4-5D6E-409C-BE32-E72D297353CC}">
                  <c16:uniqueId val="{00000029-DD5B-4B0C-AA87-1501900C78CB}"/>
                </c:ext>
              </c:extLst>
            </c:dLbl>
            <c:dLbl>
              <c:idx val="7"/>
              <c:delete val="1"/>
              <c:extLst>
                <c:ext xmlns:c15="http://schemas.microsoft.com/office/drawing/2012/chart" uri="{CE6537A1-D6FC-4f65-9D91-7224C49458BB}"/>
                <c:ext xmlns:c16="http://schemas.microsoft.com/office/drawing/2014/chart" uri="{C3380CC4-5D6E-409C-BE32-E72D297353CC}">
                  <c16:uniqueId val="{00000028-DD5B-4B0C-AA87-1501900C78CB}"/>
                </c:ext>
              </c:extLst>
            </c:dLbl>
            <c:dLbl>
              <c:idx val="9"/>
              <c:delete val="1"/>
              <c:extLst>
                <c:ext xmlns:c15="http://schemas.microsoft.com/office/drawing/2012/chart" uri="{CE6537A1-D6FC-4f65-9D91-7224C49458BB}"/>
                <c:ext xmlns:c16="http://schemas.microsoft.com/office/drawing/2014/chart" uri="{C3380CC4-5D6E-409C-BE32-E72D297353CC}">
                  <c16:uniqueId val="{00000027-DD5B-4B0C-AA87-1501900C78CB}"/>
                </c:ext>
              </c:extLst>
            </c:dLbl>
            <c:dLbl>
              <c:idx val="10"/>
              <c:delete val="1"/>
              <c:extLst>
                <c:ext xmlns:c15="http://schemas.microsoft.com/office/drawing/2012/chart" uri="{CE6537A1-D6FC-4f65-9D91-7224C49458BB}"/>
                <c:ext xmlns:c16="http://schemas.microsoft.com/office/drawing/2014/chart" uri="{C3380CC4-5D6E-409C-BE32-E72D297353CC}">
                  <c16:uniqueId val="{00000026-DD5B-4B0C-AA87-1501900C78CB}"/>
                </c:ext>
              </c:extLst>
            </c:dLbl>
            <c:dLbl>
              <c:idx val="11"/>
              <c:delete val="1"/>
              <c:extLst>
                <c:ext xmlns:c15="http://schemas.microsoft.com/office/drawing/2012/chart" uri="{CE6537A1-D6FC-4f65-9D91-7224C49458BB}"/>
                <c:ext xmlns:c16="http://schemas.microsoft.com/office/drawing/2014/chart" uri="{C3380CC4-5D6E-409C-BE32-E72D297353CC}">
                  <c16:uniqueId val="{00000025-DD5B-4B0C-AA87-1501900C78CB}"/>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effectLst>
                      <a:glow rad="101600">
                        <a:schemeClr val="bg1"/>
                      </a:glow>
                    </a:effectLst>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推計含む!$G$16:$S$16</c:f>
              <c:numCache>
                <c:formatCode>General</c:formatCode>
                <c:ptCount val="13"/>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numCache>
            </c:numRef>
          </c:cat>
          <c:val>
            <c:numRef>
              <c:f>推計含む!$G$20:$S$20</c:f>
              <c:numCache>
                <c:formatCode>#,##0</c:formatCode>
                <c:ptCount val="13"/>
                <c:pt idx="0">
                  <c:v>1308178</c:v>
                </c:pt>
                <c:pt idx="1">
                  <c:v>1305140</c:v>
                </c:pt>
                <c:pt idx="2">
                  <c:v>1279308</c:v>
                </c:pt>
                <c:pt idx="3">
                  <c:v>1237217</c:v>
                </c:pt>
                <c:pt idx="4">
                  <c:v>1188070</c:v>
                </c:pt>
                <c:pt idx="5">
                  <c:v>1127702</c:v>
                </c:pt>
                <c:pt idx="6">
                  <c:v>1086224</c:v>
                </c:pt>
                <c:pt idx="7">
                  <c:v>1054207</c:v>
                </c:pt>
                <c:pt idx="8">
                  <c:v>1020391</c:v>
                </c:pt>
                <c:pt idx="9">
                  <c:v>992725</c:v>
                </c:pt>
                <c:pt idx="10">
                  <c:v>942077</c:v>
                </c:pt>
                <c:pt idx="11">
                  <c:v>886884</c:v>
                </c:pt>
                <c:pt idx="12">
                  <c:v>835214</c:v>
                </c:pt>
              </c:numCache>
            </c:numRef>
          </c:val>
          <c:extLst>
            <c:ext xmlns:c16="http://schemas.microsoft.com/office/drawing/2014/chart" uri="{C3380CC4-5D6E-409C-BE32-E72D297353CC}">
              <c16:uniqueId val="{00000003-DD5B-4B0C-AA87-1501900C78CB}"/>
            </c:ext>
          </c:extLst>
        </c:ser>
        <c:ser>
          <c:idx val="3"/>
          <c:order val="4"/>
          <c:tx>
            <c:strRef>
              <c:f>推計含む!$E$21</c:f>
              <c:strCache>
                <c:ptCount val="1"/>
                <c:pt idx="0">
                  <c:v>ひとり親と子供</c:v>
                </c:pt>
              </c:strCache>
            </c:strRef>
          </c:tx>
          <c:spPr>
            <a:pattFill prst="dkDnDiag">
              <a:fgClr>
                <a:schemeClr val="accent1"/>
              </a:fgClr>
              <a:bgClr>
                <a:schemeClr val="bg1"/>
              </a:bgClr>
            </a:pattFill>
            <a:ln w="3175">
              <a:solidFill>
                <a:schemeClr val="accent1"/>
              </a:solidFill>
            </a:ln>
            <a:effectLst/>
          </c:spPr>
          <c:invertIfNegative val="0"/>
          <c:dPt>
            <c:idx val="9"/>
            <c:invertIfNegative val="0"/>
            <c:bubble3D val="0"/>
            <c:spPr>
              <a:pattFill prst="dkDnDiag">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31-DD5B-4B0C-AA87-1501900C78CB}"/>
              </c:ext>
            </c:extLst>
          </c:dPt>
          <c:dPt>
            <c:idx val="10"/>
            <c:invertIfNegative val="0"/>
            <c:bubble3D val="0"/>
            <c:spPr>
              <a:pattFill prst="dkDnDiag">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30-DD5B-4B0C-AA87-1501900C78CB}"/>
              </c:ext>
            </c:extLst>
          </c:dPt>
          <c:dPt>
            <c:idx val="11"/>
            <c:invertIfNegative val="0"/>
            <c:bubble3D val="0"/>
            <c:spPr>
              <a:pattFill prst="dkDnDiag">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2F-DD5B-4B0C-AA87-1501900C78CB}"/>
              </c:ext>
            </c:extLst>
          </c:dPt>
          <c:dPt>
            <c:idx val="12"/>
            <c:invertIfNegative val="0"/>
            <c:bubble3D val="0"/>
            <c:spPr>
              <a:pattFill prst="dkDnDiag">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49-DD5B-4B0C-AA87-1501900C78CB}"/>
              </c:ext>
            </c:extLst>
          </c:dPt>
          <c:dLbls>
            <c:dLbl>
              <c:idx val="1"/>
              <c:delete val="1"/>
              <c:extLst>
                <c:ext xmlns:c15="http://schemas.microsoft.com/office/drawing/2012/chart" uri="{CE6537A1-D6FC-4f65-9D91-7224C49458BB}"/>
                <c:ext xmlns:c16="http://schemas.microsoft.com/office/drawing/2014/chart" uri="{C3380CC4-5D6E-409C-BE32-E72D297353CC}">
                  <c16:uniqueId val="{00000038-DD5B-4B0C-AA87-1501900C78CB}"/>
                </c:ext>
              </c:extLst>
            </c:dLbl>
            <c:dLbl>
              <c:idx val="2"/>
              <c:delete val="1"/>
              <c:extLst>
                <c:ext xmlns:c15="http://schemas.microsoft.com/office/drawing/2012/chart" uri="{CE6537A1-D6FC-4f65-9D91-7224C49458BB}"/>
                <c:ext xmlns:c16="http://schemas.microsoft.com/office/drawing/2014/chart" uri="{C3380CC4-5D6E-409C-BE32-E72D297353CC}">
                  <c16:uniqueId val="{00000037-DD5B-4B0C-AA87-1501900C78CB}"/>
                </c:ext>
              </c:extLst>
            </c:dLbl>
            <c:dLbl>
              <c:idx val="3"/>
              <c:delete val="1"/>
              <c:extLst>
                <c:ext xmlns:c15="http://schemas.microsoft.com/office/drawing/2012/chart" uri="{CE6537A1-D6FC-4f65-9D91-7224C49458BB}"/>
                <c:ext xmlns:c16="http://schemas.microsoft.com/office/drawing/2014/chart" uri="{C3380CC4-5D6E-409C-BE32-E72D297353CC}">
                  <c16:uniqueId val="{00000036-DD5B-4B0C-AA87-1501900C78CB}"/>
                </c:ext>
              </c:extLst>
            </c:dLbl>
            <c:dLbl>
              <c:idx val="4"/>
              <c:delete val="1"/>
              <c:extLst>
                <c:ext xmlns:c15="http://schemas.microsoft.com/office/drawing/2012/chart" uri="{CE6537A1-D6FC-4f65-9D91-7224C49458BB}"/>
                <c:ext xmlns:c16="http://schemas.microsoft.com/office/drawing/2014/chart" uri="{C3380CC4-5D6E-409C-BE32-E72D297353CC}">
                  <c16:uniqueId val="{00000035-DD5B-4B0C-AA87-1501900C78CB}"/>
                </c:ext>
              </c:extLst>
            </c:dLbl>
            <c:dLbl>
              <c:idx val="5"/>
              <c:delete val="1"/>
              <c:extLst>
                <c:ext xmlns:c15="http://schemas.microsoft.com/office/drawing/2012/chart" uri="{CE6537A1-D6FC-4f65-9D91-7224C49458BB}"/>
                <c:ext xmlns:c16="http://schemas.microsoft.com/office/drawing/2014/chart" uri="{C3380CC4-5D6E-409C-BE32-E72D297353CC}">
                  <c16:uniqueId val="{00000034-DD5B-4B0C-AA87-1501900C78CB}"/>
                </c:ext>
              </c:extLst>
            </c:dLbl>
            <c:dLbl>
              <c:idx val="6"/>
              <c:delete val="1"/>
              <c:extLst>
                <c:ext xmlns:c15="http://schemas.microsoft.com/office/drawing/2012/chart" uri="{CE6537A1-D6FC-4f65-9D91-7224C49458BB}"/>
                <c:ext xmlns:c16="http://schemas.microsoft.com/office/drawing/2014/chart" uri="{C3380CC4-5D6E-409C-BE32-E72D297353CC}">
                  <c16:uniqueId val="{00000033-DD5B-4B0C-AA87-1501900C78CB}"/>
                </c:ext>
              </c:extLst>
            </c:dLbl>
            <c:dLbl>
              <c:idx val="7"/>
              <c:delete val="1"/>
              <c:extLst>
                <c:ext xmlns:c15="http://schemas.microsoft.com/office/drawing/2012/chart" uri="{CE6537A1-D6FC-4f65-9D91-7224C49458BB}"/>
                <c:ext xmlns:c16="http://schemas.microsoft.com/office/drawing/2014/chart" uri="{C3380CC4-5D6E-409C-BE32-E72D297353CC}">
                  <c16:uniqueId val="{00000032-DD5B-4B0C-AA87-1501900C78CB}"/>
                </c:ext>
              </c:extLst>
            </c:dLbl>
            <c:dLbl>
              <c:idx val="9"/>
              <c:delete val="1"/>
              <c:extLst>
                <c:ext xmlns:c15="http://schemas.microsoft.com/office/drawing/2012/chart" uri="{CE6537A1-D6FC-4f65-9D91-7224C49458BB}"/>
                <c:ext xmlns:c16="http://schemas.microsoft.com/office/drawing/2014/chart" uri="{C3380CC4-5D6E-409C-BE32-E72D297353CC}">
                  <c16:uniqueId val="{00000031-DD5B-4B0C-AA87-1501900C78CB}"/>
                </c:ext>
              </c:extLst>
            </c:dLbl>
            <c:dLbl>
              <c:idx val="10"/>
              <c:delete val="1"/>
              <c:extLst>
                <c:ext xmlns:c15="http://schemas.microsoft.com/office/drawing/2012/chart" uri="{CE6537A1-D6FC-4f65-9D91-7224C49458BB}"/>
                <c:ext xmlns:c16="http://schemas.microsoft.com/office/drawing/2014/chart" uri="{C3380CC4-5D6E-409C-BE32-E72D297353CC}">
                  <c16:uniqueId val="{00000030-DD5B-4B0C-AA87-1501900C78CB}"/>
                </c:ext>
              </c:extLst>
            </c:dLbl>
            <c:dLbl>
              <c:idx val="11"/>
              <c:delete val="1"/>
              <c:extLst>
                <c:ext xmlns:c15="http://schemas.microsoft.com/office/drawing/2012/chart" uri="{CE6537A1-D6FC-4f65-9D91-7224C49458BB}"/>
                <c:ext xmlns:c16="http://schemas.microsoft.com/office/drawing/2014/chart" uri="{C3380CC4-5D6E-409C-BE32-E72D297353CC}">
                  <c16:uniqueId val="{0000002F-DD5B-4B0C-AA87-1501900C78CB}"/>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effectLst>
                      <a:glow rad="101600">
                        <a:schemeClr val="bg1"/>
                      </a:glow>
                    </a:effectLst>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推計含む!$G$16:$S$16</c:f>
              <c:numCache>
                <c:formatCode>General</c:formatCode>
                <c:ptCount val="13"/>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numCache>
            </c:numRef>
          </c:cat>
          <c:val>
            <c:numRef>
              <c:f>推計含む!$G$21:$S$21</c:f>
              <c:numCache>
                <c:formatCode>#,##0</c:formatCode>
                <c:ptCount val="13"/>
                <c:pt idx="0">
                  <c:v>174579</c:v>
                </c:pt>
                <c:pt idx="1">
                  <c:v>206432</c:v>
                </c:pt>
                <c:pt idx="2">
                  <c:v>235001</c:v>
                </c:pt>
                <c:pt idx="3">
                  <c:v>262019</c:v>
                </c:pt>
                <c:pt idx="4">
                  <c:v>294347</c:v>
                </c:pt>
                <c:pt idx="5">
                  <c:v>335403</c:v>
                </c:pt>
                <c:pt idx="6">
                  <c:v>363645</c:v>
                </c:pt>
                <c:pt idx="7">
                  <c:v>379678</c:v>
                </c:pt>
                <c:pt idx="8">
                  <c:v>398477</c:v>
                </c:pt>
                <c:pt idx="9">
                  <c:v>408130</c:v>
                </c:pt>
                <c:pt idx="10">
                  <c:v>404473</c:v>
                </c:pt>
                <c:pt idx="11">
                  <c:v>394373</c:v>
                </c:pt>
                <c:pt idx="12">
                  <c:v>379546</c:v>
                </c:pt>
              </c:numCache>
            </c:numRef>
          </c:val>
          <c:extLst>
            <c:ext xmlns:c16="http://schemas.microsoft.com/office/drawing/2014/chart" uri="{C3380CC4-5D6E-409C-BE32-E72D297353CC}">
              <c16:uniqueId val="{00000004-DD5B-4B0C-AA87-1501900C78CB}"/>
            </c:ext>
          </c:extLst>
        </c:ser>
        <c:ser>
          <c:idx val="4"/>
          <c:order val="5"/>
          <c:tx>
            <c:strRef>
              <c:f>推計含む!$E$22</c:f>
              <c:strCache>
                <c:ptCount val="1"/>
                <c:pt idx="0">
                  <c:v>その他の一般世帯</c:v>
                </c:pt>
              </c:strCache>
            </c:strRef>
          </c:tx>
          <c:spPr>
            <a:pattFill prst="ltVert">
              <a:fgClr>
                <a:schemeClr val="accent1"/>
              </a:fgClr>
              <a:bgClr>
                <a:schemeClr val="bg1"/>
              </a:bgClr>
            </a:pattFill>
            <a:ln w="3175">
              <a:solidFill>
                <a:schemeClr val="accent1"/>
              </a:solidFill>
            </a:ln>
            <a:effectLst/>
          </c:spPr>
          <c:invertIfNegative val="0"/>
          <c:dPt>
            <c:idx val="9"/>
            <c:invertIfNegative val="0"/>
            <c:bubble3D val="0"/>
            <c:spPr>
              <a:pattFill prst="ltVert">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3B-DD5B-4B0C-AA87-1501900C78CB}"/>
              </c:ext>
            </c:extLst>
          </c:dPt>
          <c:dPt>
            <c:idx val="10"/>
            <c:invertIfNegative val="0"/>
            <c:bubble3D val="0"/>
            <c:spPr>
              <a:pattFill prst="ltVert">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3A-DD5B-4B0C-AA87-1501900C78CB}"/>
              </c:ext>
            </c:extLst>
          </c:dPt>
          <c:dPt>
            <c:idx val="11"/>
            <c:invertIfNegative val="0"/>
            <c:bubble3D val="0"/>
            <c:spPr>
              <a:pattFill prst="ltVert">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39-DD5B-4B0C-AA87-1501900C78CB}"/>
              </c:ext>
            </c:extLst>
          </c:dPt>
          <c:dPt>
            <c:idx val="12"/>
            <c:invertIfNegative val="0"/>
            <c:bubble3D val="0"/>
            <c:spPr>
              <a:pattFill prst="ltVert">
                <a:fgClr>
                  <a:schemeClr val="accent1"/>
                </a:fgClr>
                <a:bgClr>
                  <a:schemeClr val="bg1"/>
                </a:bgClr>
              </a:pattFill>
              <a:ln w="3175">
                <a:solidFill>
                  <a:schemeClr val="accent1"/>
                </a:solidFill>
                <a:prstDash val="dash"/>
              </a:ln>
              <a:effectLst/>
            </c:spPr>
            <c:extLst>
              <c:ext xmlns:c16="http://schemas.microsoft.com/office/drawing/2014/chart" uri="{C3380CC4-5D6E-409C-BE32-E72D297353CC}">
                <c16:uniqueId val="{0000004A-DD5B-4B0C-AA87-1501900C78CB}"/>
              </c:ext>
            </c:extLst>
          </c:dPt>
          <c:dLbls>
            <c:dLbl>
              <c:idx val="0"/>
              <c:layout>
                <c:manualLayout>
                  <c:x val="0"/>
                  <c:y val="-9.41870054564194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DD5B-4B0C-AA87-1501900C78CB}"/>
                </c:ext>
              </c:extLst>
            </c:dLbl>
            <c:dLbl>
              <c:idx val="1"/>
              <c:delete val="1"/>
              <c:extLst>
                <c:ext xmlns:c15="http://schemas.microsoft.com/office/drawing/2012/chart" uri="{CE6537A1-D6FC-4f65-9D91-7224C49458BB}"/>
                <c:ext xmlns:c16="http://schemas.microsoft.com/office/drawing/2014/chart" uri="{C3380CC4-5D6E-409C-BE32-E72D297353CC}">
                  <c16:uniqueId val="{00000042-DD5B-4B0C-AA87-1501900C78CB}"/>
                </c:ext>
              </c:extLst>
            </c:dLbl>
            <c:dLbl>
              <c:idx val="2"/>
              <c:delete val="1"/>
              <c:extLst>
                <c:ext xmlns:c15="http://schemas.microsoft.com/office/drawing/2012/chart" uri="{CE6537A1-D6FC-4f65-9D91-7224C49458BB}"/>
                <c:ext xmlns:c16="http://schemas.microsoft.com/office/drawing/2014/chart" uri="{C3380CC4-5D6E-409C-BE32-E72D297353CC}">
                  <c16:uniqueId val="{00000041-DD5B-4B0C-AA87-1501900C78CB}"/>
                </c:ext>
              </c:extLst>
            </c:dLbl>
            <c:dLbl>
              <c:idx val="3"/>
              <c:delete val="1"/>
              <c:extLst>
                <c:ext xmlns:c15="http://schemas.microsoft.com/office/drawing/2012/chart" uri="{CE6537A1-D6FC-4f65-9D91-7224C49458BB}"/>
                <c:ext xmlns:c16="http://schemas.microsoft.com/office/drawing/2014/chart" uri="{C3380CC4-5D6E-409C-BE32-E72D297353CC}">
                  <c16:uniqueId val="{00000040-DD5B-4B0C-AA87-1501900C78CB}"/>
                </c:ext>
              </c:extLst>
            </c:dLbl>
            <c:dLbl>
              <c:idx val="4"/>
              <c:delete val="1"/>
              <c:extLst>
                <c:ext xmlns:c15="http://schemas.microsoft.com/office/drawing/2012/chart" uri="{CE6537A1-D6FC-4f65-9D91-7224C49458BB}"/>
                <c:ext xmlns:c16="http://schemas.microsoft.com/office/drawing/2014/chart" uri="{C3380CC4-5D6E-409C-BE32-E72D297353CC}">
                  <c16:uniqueId val="{0000003F-DD5B-4B0C-AA87-1501900C78CB}"/>
                </c:ext>
              </c:extLst>
            </c:dLbl>
            <c:dLbl>
              <c:idx val="5"/>
              <c:delete val="1"/>
              <c:extLst>
                <c:ext xmlns:c15="http://schemas.microsoft.com/office/drawing/2012/chart" uri="{CE6537A1-D6FC-4f65-9D91-7224C49458BB}"/>
                <c:ext xmlns:c16="http://schemas.microsoft.com/office/drawing/2014/chart" uri="{C3380CC4-5D6E-409C-BE32-E72D297353CC}">
                  <c16:uniqueId val="{0000003E-DD5B-4B0C-AA87-1501900C78CB}"/>
                </c:ext>
              </c:extLst>
            </c:dLbl>
            <c:dLbl>
              <c:idx val="6"/>
              <c:delete val="1"/>
              <c:extLst>
                <c:ext xmlns:c15="http://schemas.microsoft.com/office/drawing/2012/chart" uri="{CE6537A1-D6FC-4f65-9D91-7224C49458BB}"/>
                <c:ext xmlns:c16="http://schemas.microsoft.com/office/drawing/2014/chart" uri="{C3380CC4-5D6E-409C-BE32-E72D297353CC}">
                  <c16:uniqueId val="{0000003D-DD5B-4B0C-AA87-1501900C78CB}"/>
                </c:ext>
              </c:extLst>
            </c:dLbl>
            <c:dLbl>
              <c:idx val="7"/>
              <c:delete val="1"/>
              <c:extLst>
                <c:ext xmlns:c15="http://schemas.microsoft.com/office/drawing/2012/chart" uri="{CE6537A1-D6FC-4f65-9D91-7224C49458BB}"/>
                <c:ext xmlns:c16="http://schemas.microsoft.com/office/drawing/2014/chart" uri="{C3380CC4-5D6E-409C-BE32-E72D297353CC}">
                  <c16:uniqueId val="{0000003C-DD5B-4B0C-AA87-1501900C78CB}"/>
                </c:ext>
              </c:extLst>
            </c:dLbl>
            <c:dLbl>
              <c:idx val="9"/>
              <c:delete val="1"/>
              <c:extLst>
                <c:ext xmlns:c15="http://schemas.microsoft.com/office/drawing/2012/chart" uri="{CE6537A1-D6FC-4f65-9D91-7224C49458BB}"/>
                <c:ext xmlns:c16="http://schemas.microsoft.com/office/drawing/2014/chart" uri="{C3380CC4-5D6E-409C-BE32-E72D297353CC}">
                  <c16:uniqueId val="{0000003B-DD5B-4B0C-AA87-1501900C78CB}"/>
                </c:ext>
              </c:extLst>
            </c:dLbl>
            <c:dLbl>
              <c:idx val="10"/>
              <c:delete val="1"/>
              <c:extLst>
                <c:ext xmlns:c15="http://schemas.microsoft.com/office/drawing/2012/chart" uri="{CE6537A1-D6FC-4f65-9D91-7224C49458BB}"/>
                <c:ext xmlns:c16="http://schemas.microsoft.com/office/drawing/2014/chart" uri="{C3380CC4-5D6E-409C-BE32-E72D297353CC}">
                  <c16:uniqueId val="{0000003A-DD5B-4B0C-AA87-1501900C78CB}"/>
                </c:ext>
              </c:extLst>
            </c:dLbl>
            <c:dLbl>
              <c:idx val="11"/>
              <c:delete val="1"/>
              <c:extLst>
                <c:ext xmlns:c15="http://schemas.microsoft.com/office/drawing/2012/chart" uri="{CE6537A1-D6FC-4f65-9D91-7224C49458BB}"/>
                <c:ext xmlns:c16="http://schemas.microsoft.com/office/drawing/2014/chart" uri="{C3380CC4-5D6E-409C-BE32-E72D297353CC}">
                  <c16:uniqueId val="{00000039-DD5B-4B0C-AA87-1501900C78CB}"/>
                </c:ext>
              </c:extLst>
            </c:dLbl>
            <c:dLbl>
              <c:idx val="12"/>
              <c:layout>
                <c:manualLayout>
                  <c:x val="-2.250924163883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DD5B-4B0C-AA87-1501900C78CB}"/>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effectLst>
                      <a:glow rad="101600">
                        <a:schemeClr val="bg1"/>
                      </a:glow>
                    </a:effectLst>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推計含む!$G$16:$S$16</c:f>
              <c:numCache>
                <c:formatCode>General</c:formatCode>
                <c:ptCount val="13"/>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numCache>
            </c:numRef>
          </c:cat>
          <c:val>
            <c:numRef>
              <c:f>推計含む!$G$22:$S$22</c:f>
              <c:numCache>
                <c:formatCode>#,##0</c:formatCode>
                <c:ptCount val="13"/>
                <c:pt idx="0">
                  <c:v>334146</c:v>
                </c:pt>
                <c:pt idx="1">
                  <c:v>334394</c:v>
                </c:pt>
                <c:pt idx="2">
                  <c:v>313847</c:v>
                </c:pt>
                <c:pt idx="3">
                  <c:v>305849</c:v>
                </c:pt>
                <c:pt idx="4">
                  <c:v>287381</c:v>
                </c:pt>
                <c:pt idx="5">
                  <c:v>271146</c:v>
                </c:pt>
                <c:pt idx="6">
                  <c:v>254456</c:v>
                </c:pt>
                <c:pt idx="7">
                  <c:v>239160</c:v>
                </c:pt>
                <c:pt idx="8">
                  <c:v>195657</c:v>
                </c:pt>
                <c:pt idx="9">
                  <c:v>200026</c:v>
                </c:pt>
                <c:pt idx="10">
                  <c:v>187034</c:v>
                </c:pt>
                <c:pt idx="11">
                  <c:v>175117</c:v>
                </c:pt>
                <c:pt idx="12">
                  <c:v>164113</c:v>
                </c:pt>
              </c:numCache>
            </c:numRef>
          </c:val>
          <c:extLst>
            <c:ext xmlns:c16="http://schemas.microsoft.com/office/drawing/2014/chart" uri="{C3380CC4-5D6E-409C-BE32-E72D297353CC}">
              <c16:uniqueId val="{00000005-DD5B-4B0C-AA87-1501900C78CB}"/>
            </c:ext>
          </c:extLst>
        </c:ser>
        <c:dLbls>
          <c:showLegendKey val="0"/>
          <c:showVal val="0"/>
          <c:showCatName val="0"/>
          <c:showSerName val="0"/>
          <c:showPercent val="0"/>
          <c:showBubbleSize val="0"/>
        </c:dLbls>
        <c:gapWidth val="150"/>
        <c:overlap val="100"/>
        <c:axId val="106957408"/>
        <c:axId val="106961984"/>
      </c:barChart>
      <c:catAx>
        <c:axId val="10695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06961984"/>
        <c:crosses val="autoZero"/>
        <c:auto val="1"/>
        <c:lblAlgn val="ctr"/>
        <c:lblOffset val="100"/>
        <c:noMultiLvlLbl val="0"/>
      </c:catAx>
      <c:valAx>
        <c:axId val="106961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06957408"/>
        <c:crosses val="autoZero"/>
        <c:crossBetween val="between"/>
      </c:valAx>
      <c:spPr>
        <a:noFill/>
        <a:ln>
          <a:noFill/>
        </a:ln>
        <a:effectLst/>
      </c:spPr>
    </c:plotArea>
    <c:legend>
      <c:legendPos val="b"/>
      <c:layout>
        <c:manualLayout>
          <c:xMode val="edge"/>
          <c:yMode val="edge"/>
          <c:x val="0.14678967701365106"/>
          <c:y val="2.8633838498703632E-2"/>
          <c:w val="0.63664181965418365"/>
          <c:h val="8.600831021095911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95370382636536"/>
          <c:y val="0.1312758190763833"/>
          <c:w val="0.81570744574460163"/>
          <c:h val="0.76330741769974886"/>
        </c:manualLayout>
      </c:layout>
      <c:barChart>
        <c:barDir val="col"/>
        <c:grouping val="clustered"/>
        <c:varyColors val="0"/>
        <c:ser>
          <c:idx val="0"/>
          <c:order val="0"/>
          <c:tx>
            <c:strRef>
              <c:f>Sheet1!$C$4</c:f>
              <c:strCache>
                <c:ptCount val="1"/>
                <c:pt idx="0">
                  <c:v>訪日外客数</c:v>
                </c:pt>
              </c:strCache>
            </c:strRef>
          </c:tx>
          <c:spPr>
            <a:solidFill>
              <a:schemeClr val="tx1">
                <a:lumMod val="50000"/>
                <a:lumOff val="50000"/>
              </a:schemeClr>
            </a:solidFill>
            <a:ln>
              <a:noFill/>
            </a:ln>
            <a:effectLst/>
          </c:spPr>
          <c:invertIfNegative val="0"/>
          <c:cat>
            <c:numRef>
              <c:f>Sheet1!$B$42:$B$65</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Sheet1!$C$42:$C$65</c:f>
              <c:numCache>
                <c:formatCode>#,##0</c:formatCode>
                <c:ptCount val="24"/>
                <c:pt idx="0">
                  <c:v>4771555</c:v>
                </c:pt>
                <c:pt idx="1">
                  <c:v>5238963</c:v>
                </c:pt>
                <c:pt idx="2">
                  <c:v>5211725</c:v>
                </c:pt>
                <c:pt idx="3">
                  <c:v>6137905</c:v>
                </c:pt>
                <c:pt idx="4">
                  <c:v>6727926</c:v>
                </c:pt>
                <c:pt idx="5">
                  <c:v>7334077</c:v>
                </c:pt>
                <c:pt idx="6">
                  <c:v>8346969</c:v>
                </c:pt>
                <c:pt idx="7">
                  <c:v>8350835</c:v>
                </c:pt>
                <c:pt idx="8">
                  <c:v>6789658</c:v>
                </c:pt>
                <c:pt idx="9">
                  <c:v>8611175</c:v>
                </c:pt>
                <c:pt idx="10">
                  <c:v>6218752</c:v>
                </c:pt>
                <c:pt idx="11">
                  <c:v>8358105</c:v>
                </c:pt>
                <c:pt idx="12">
                  <c:v>10363904</c:v>
                </c:pt>
                <c:pt idx="13">
                  <c:v>13413467</c:v>
                </c:pt>
                <c:pt idx="14">
                  <c:v>19737409</c:v>
                </c:pt>
                <c:pt idx="15">
                  <c:v>24039700</c:v>
                </c:pt>
                <c:pt idx="16">
                  <c:v>28691073</c:v>
                </c:pt>
                <c:pt idx="17">
                  <c:v>31191856</c:v>
                </c:pt>
                <c:pt idx="18">
                  <c:v>31882049</c:v>
                </c:pt>
                <c:pt idx="19">
                  <c:v>4115828</c:v>
                </c:pt>
                <c:pt idx="20">
                  <c:v>245862</c:v>
                </c:pt>
                <c:pt idx="21">
                  <c:v>3832110</c:v>
                </c:pt>
                <c:pt idx="22">
                  <c:v>25066350</c:v>
                </c:pt>
                <c:pt idx="23">
                  <c:v>14641500</c:v>
                </c:pt>
              </c:numCache>
            </c:numRef>
          </c:val>
          <c:extLst>
            <c:ext xmlns:c16="http://schemas.microsoft.com/office/drawing/2014/chart" uri="{C3380CC4-5D6E-409C-BE32-E72D297353CC}">
              <c16:uniqueId val="{00000000-D7A6-4EC8-BF14-47FF7E2E5A92}"/>
            </c:ext>
          </c:extLst>
        </c:ser>
        <c:dLbls>
          <c:showLegendKey val="0"/>
          <c:showVal val="0"/>
          <c:showCatName val="0"/>
          <c:showSerName val="0"/>
          <c:showPercent val="0"/>
          <c:showBubbleSize val="0"/>
        </c:dLbls>
        <c:gapWidth val="260"/>
        <c:axId val="615722143"/>
        <c:axId val="615716319"/>
      </c:barChart>
      <c:catAx>
        <c:axId val="61572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615716319"/>
        <c:crosses val="autoZero"/>
        <c:auto val="1"/>
        <c:lblAlgn val="ctr"/>
        <c:lblOffset val="100"/>
        <c:tickLblSkip val="2"/>
        <c:tickMarkSkip val="1"/>
        <c:noMultiLvlLbl val="0"/>
      </c:catAx>
      <c:valAx>
        <c:axId val="615716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615722143"/>
        <c:crosses val="autoZero"/>
        <c:crossBetween val="between"/>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67116369021871"/>
          <c:y val="6.9209620682232478E-2"/>
          <c:w val="0.85267240872438543"/>
          <c:h val="0.82505597828559374"/>
        </c:manualLayout>
      </c:layout>
      <c:barChart>
        <c:barDir val="col"/>
        <c:grouping val="clustered"/>
        <c:varyColors val="0"/>
        <c:ser>
          <c:idx val="1"/>
          <c:order val="0"/>
          <c:spPr>
            <a:solidFill>
              <a:schemeClr val="bg2">
                <a:lumMod val="75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0019-4D1D-9677-6B394CBB6768}"/>
                </c:ext>
              </c:extLst>
            </c:dLbl>
            <c:dLbl>
              <c:idx val="2"/>
              <c:delete val="1"/>
              <c:extLst>
                <c:ext xmlns:c15="http://schemas.microsoft.com/office/drawing/2012/chart" uri="{CE6537A1-D6FC-4f65-9D91-7224C49458BB}"/>
                <c:ext xmlns:c16="http://schemas.microsoft.com/office/drawing/2014/chart" uri="{C3380CC4-5D6E-409C-BE32-E72D297353CC}">
                  <c16:uniqueId val="{00000001-0019-4D1D-9677-6B394CBB6768}"/>
                </c:ext>
              </c:extLst>
            </c:dLbl>
            <c:dLbl>
              <c:idx val="3"/>
              <c:delete val="1"/>
              <c:extLst>
                <c:ext xmlns:c15="http://schemas.microsoft.com/office/drawing/2012/chart" uri="{CE6537A1-D6FC-4f65-9D91-7224C49458BB}"/>
                <c:ext xmlns:c16="http://schemas.microsoft.com/office/drawing/2014/chart" uri="{C3380CC4-5D6E-409C-BE32-E72D297353CC}">
                  <c16:uniqueId val="{00000002-0019-4D1D-9677-6B394CBB6768}"/>
                </c:ext>
              </c:extLst>
            </c:dLbl>
            <c:dLbl>
              <c:idx val="4"/>
              <c:delete val="1"/>
              <c:extLst>
                <c:ext xmlns:c15="http://schemas.microsoft.com/office/drawing/2012/chart" uri="{CE6537A1-D6FC-4f65-9D91-7224C49458BB}"/>
                <c:ext xmlns:c16="http://schemas.microsoft.com/office/drawing/2014/chart" uri="{C3380CC4-5D6E-409C-BE32-E72D297353CC}">
                  <c16:uniqueId val="{00000003-0019-4D1D-9677-6B394CBB6768}"/>
                </c:ext>
              </c:extLst>
            </c:dLbl>
            <c:dLbl>
              <c:idx val="5"/>
              <c:delete val="1"/>
              <c:extLst>
                <c:ext xmlns:c15="http://schemas.microsoft.com/office/drawing/2012/chart" uri="{CE6537A1-D6FC-4f65-9D91-7224C49458BB}"/>
                <c:ext xmlns:c16="http://schemas.microsoft.com/office/drawing/2014/chart" uri="{C3380CC4-5D6E-409C-BE32-E72D297353CC}">
                  <c16:uniqueId val="{00000004-0019-4D1D-9677-6B394CBB6768}"/>
                </c:ext>
              </c:extLst>
            </c:dLbl>
            <c:dLbl>
              <c:idx val="6"/>
              <c:delete val="1"/>
              <c:extLst>
                <c:ext xmlns:c15="http://schemas.microsoft.com/office/drawing/2012/chart" uri="{CE6537A1-D6FC-4f65-9D91-7224C49458BB}"/>
                <c:ext xmlns:c16="http://schemas.microsoft.com/office/drawing/2014/chart" uri="{C3380CC4-5D6E-409C-BE32-E72D297353CC}">
                  <c16:uniqueId val="{00000005-0019-4D1D-9677-6B394CBB6768}"/>
                </c:ext>
              </c:extLst>
            </c:dLbl>
            <c:dLbl>
              <c:idx val="7"/>
              <c:delete val="1"/>
              <c:extLst>
                <c:ext xmlns:c15="http://schemas.microsoft.com/office/drawing/2012/chart" uri="{CE6537A1-D6FC-4f65-9D91-7224C49458BB}"/>
                <c:ext xmlns:c16="http://schemas.microsoft.com/office/drawing/2014/chart" uri="{C3380CC4-5D6E-409C-BE32-E72D297353CC}">
                  <c16:uniqueId val="{00000006-0019-4D1D-9677-6B394CBB6768}"/>
                </c:ext>
              </c:extLst>
            </c:dLbl>
            <c:dLbl>
              <c:idx val="8"/>
              <c:delete val="1"/>
              <c:extLst>
                <c:ext xmlns:c15="http://schemas.microsoft.com/office/drawing/2012/chart" uri="{CE6537A1-D6FC-4f65-9D91-7224C49458BB}"/>
                <c:ext xmlns:c16="http://schemas.microsoft.com/office/drawing/2014/chart" uri="{C3380CC4-5D6E-409C-BE32-E72D297353CC}">
                  <c16:uniqueId val="{00000007-0019-4D1D-9677-6B394CBB6768}"/>
                </c:ext>
              </c:extLst>
            </c:dLbl>
            <c:dLbl>
              <c:idx val="9"/>
              <c:delete val="1"/>
              <c:extLst>
                <c:ext xmlns:c15="http://schemas.microsoft.com/office/drawing/2012/chart" uri="{CE6537A1-D6FC-4f65-9D91-7224C49458BB}"/>
                <c:ext xmlns:c16="http://schemas.microsoft.com/office/drawing/2014/chart" uri="{C3380CC4-5D6E-409C-BE32-E72D297353CC}">
                  <c16:uniqueId val="{00000008-0019-4D1D-9677-6B394CBB67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Sheet1!$R$3:$AB$3</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Sheet1!$R$270:$AB$270</c:f>
              <c:numCache>
                <c:formatCode>#,##0</c:formatCode>
                <c:ptCount val="11"/>
                <c:pt idx="0">
                  <c:v>199800</c:v>
                </c:pt>
                <c:pt idx="1">
                  <c:v>200180</c:v>
                </c:pt>
                <c:pt idx="2">
                  <c:v>201455</c:v>
                </c:pt>
                <c:pt idx="3">
                  <c:v>207338</c:v>
                </c:pt>
                <c:pt idx="4">
                  <c:v>215057</c:v>
                </c:pt>
                <c:pt idx="5">
                  <c:v>225269</c:v>
                </c:pt>
                <c:pt idx="6">
                  <c:v>235977</c:v>
                </c:pt>
                <c:pt idx="7">
                  <c:v>252742</c:v>
                </c:pt>
                <c:pt idx="8">
                  <c:v>250827</c:v>
                </c:pt>
                <c:pt idx="9">
                  <c:v>242955</c:v>
                </c:pt>
                <c:pt idx="10">
                  <c:v>267918</c:v>
                </c:pt>
              </c:numCache>
            </c:numRef>
          </c:val>
          <c:extLst>
            <c:ext xmlns:c16="http://schemas.microsoft.com/office/drawing/2014/chart" uri="{C3380CC4-5D6E-409C-BE32-E72D297353CC}">
              <c16:uniqueId val="{00000000-6EC6-43EA-BA7D-B172ACBC522A}"/>
            </c:ext>
          </c:extLst>
        </c:ser>
        <c:dLbls>
          <c:showLegendKey val="0"/>
          <c:showVal val="0"/>
          <c:showCatName val="0"/>
          <c:showSerName val="0"/>
          <c:showPercent val="0"/>
          <c:showBubbleSize val="0"/>
        </c:dLbls>
        <c:gapWidth val="219"/>
        <c:overlap val="-27"/>
        <c:axId val="500188080"/>
        <c:axId val="500171440"/>
      </c:barChart>
      <c:catAx>
        <c:axId val="50018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0171440"/>
        <c:crosses val="autoZero"/>
        <c:auto val="1"/>
        <c:lblAlgn val="ctr"/>
        <c:lblOffset val="100"/>
        <c:noMultiLvlLbl val="0"/>
      </c:catAx>
      <c:valAx>
        <c:axId val="500171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018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6644814514679"/>
          <c:y val="5.0590889181215307E-2"/>
          <c:w val="0.82051009024270216"/>
          <c:h val="0.87292494491488992"/>
        </c:manualLayout>
      </c:layout>
      <c:barChart>
        <c:barDir val="col"/>
        <c:grouping val="clustered"/>
        <c:varyColors val="0"/>
        <c:ser>
          <c:idx val="0"/>
          <c:order val="0"/>
          <c:tx>
            <c:strRef>
              <c:f>Sheet1!$B$1</c:f>
              <c:strCache>
                <c:ptCount val="1"/>
                <c:pt idx="0">
                  <c:v>住宅数</c:v>
                </c:pt>
              </c:strCache>
            </c:strRef>
          </c:tx>
          <c:spPr>
            <a:pattFill prst="pct40">
              <a:fgClr>
                <a:schemeClr val="accent1"/>
              </a:fgClr>
              <a:bgClr>
                <a:schemeClr val="bg1"/>
              </a:bgClr>
            </a:pattFill>
            <a:ln>
              <a:solidFill>
                <a:schemeClr val="accent1"/>
              </a:solidFill>
            </a:ln>
            <a:effectLst/>
          </c:spPr>
          <c:invertIfNegative val="0"/>
          <c:dLbls>
            <c:dLbl>
              <c:idx val="0"/>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4D-4B97-8CC2-3BDAB40F1311}"/>
                </c:ext>
              </c:extLst>
            </c:dLbl>
            <c:dLbl>
              <c:idx val="1"/>
              <c:layout>
                <c:manualLayout>
                  <c:x val="2.6426344165106298E-4"/>
                  <c:y val="6.59235051986163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4D-4B97-8CC2-3BDAB40F1311}"/>
                </c:ext>
              </c:extLst>
            </c:dLbl>
            <c:dLbl>
              <c:idx val="2"/>
              <c:layout>
                <c:manualLayout>
                  <c:x val="-3.8026449404615279E-4"/>
                  <c:y val="8.4914484873298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4D-4B97-8CC2-3BDAB40F1311}"/>
                </c:ext>
              </c:extLst>
            </c:dLbl>
            <c:dLbl>
              <c:idx val="3"/>
              <c:layout>
                <c:manualLayout>
                  <c:x val="3.7036480583974454E-5"/>
                  <c:y val="8.49144848732974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4D-4B97-8CC2-3BDAB40F1311}"/>
                </c:ext>
              </c:extLst>
            </c:dLbl>
            <c:dLbl>
              <c:idx val="4"/>
              <c:layout>
                <c:manualLayout>
                  <c:x val="-6.0749145511324141E-4"/>
                  <c:y val="6.12654665270889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4D-4B97-8CC2-3BDAB40F1311}"/>
                </c:ext>
              </c:extLst>
            </c:dLbl>
            <c:dLbl>
              <c:idx val="5"/>
              <c:layout>
                <c:manualLayout>
                  <c:x val="-7.9756546867633437E-4"/>
                  <c:y val="1.08563503219507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4D-4B97-8CC2-3BDAB40F1311}"/>
                </c:ext>
              </c:extLst>
            </c:dLbl>
            <c:dLbl>
              <c:idx val="6"/>
              <c:layout>
                <c:manualLayout>
                  <c:x val="-3.8026449404620705E-4"/>
                  <c:y val="1.13219313164397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4D-4B97-8CC2-3BDAB40F1311}"/>
                </c:ext>
              </c:extLst>
            </c:dLbl>
            <c:dLbl>
              <c:idx val="7"/>
              <c:layout>
                <c:manualLayout>
                  <c:x val="0"/>
                  <c:y val="8.49144848732977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4D-4B97-8CC2-3BDAB40F1311}"/>
                </c:ext>
              </c:extLst>
            </c:dLbl>
            <c:dLbl>
              <c:idx val="8"/>
              <c:layout>
                <c:manualLayout>
                  <c:x val="0"/>
                  <c:y val="8.4914484873298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4D-4B97-8CC2-3BDAB40F1311}"/>
                </c:ext>
              </c:extLst>
            </c:dLbl>
            <c:dLbl>
              <c:idx val="9"/>
              <c:layout>
                <c:manualLayout>
                  <c:x val="-1.4791298849575788E-3"/>
                  <c:y val="8.4914484873297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44D-4B97-8CC2-3BDAB40F1311}"/>
                </c:ext>
              </c:extLst>
            </c:dLbl>
            <c:dLbl>
              <c:idx val="10"/>
              <c:layout>
                <c:manualLayout>
                  <c:x val="0"/>
                  <c:y val="5.66096565821985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4D-4B97-8CC2-3BDAB40F1311}"/>
                </c:ext>
              </c:extLst>
            </c:dLbl>
            <c:dLbl>
              <c:idx val="11"/>
              <c:layout>
                <c:manualLayout>
                  <c:x val="0"/>
                  <c:y val="9.88842688105260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4D-4B97-8CC2-3BDAB40F1311}"/>
                </c:ext>
              </c:extLst>
            </c:dLbl>
            <c:dLbl>
              <c:idx val="12"/>
              <c:layout>
                <c:manualLayout>
                  <c:x val="0"/>
                  <c:y val="4.52877252657589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4D-4B97-8CC2-3BDAB40F131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effectLst>
                      <a:glow rad="63500">
                        <a:schemeClr val="bg1"/>
                      </a:glow>
                    </a:effectLst>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S38</c:v>
                </c:pt>
                <c:pt idx="1">
                  <c:v>S43</c:v>
                </c:pt>
                <c:pt idx="2">
                  <c:v>S48</c:v>
                </c:pt>
                <c:pt idx="3">
                  <c:v>S53</c:v>
                </c:pt>
                <c:pt idx="4">
                  <c:v>S58</c:v>
                </c:pt>
                <c:pt idx="5">
                  <c:v>S63</c:v>
                </c:pt>
                <c:pt idx="6">
                  <c:v>H5</c:v>
                </c:pt>
                <c:pt idx="7">
                  <c:v>H10</c:v>
                </c:pt>
                <c:pt idx="8">
                  <c:v>H15</c:v>
                </c:pt>
                <c:pt idx="9">
                  <c:v>H20</c:v>
                </c:pt>
                <c:pt idx="10">
                  <c:v>H25</c:v>
                </c:pt>
                <c:pt idx="11">
                  <c:v>H30</c:v>
                </c:pt>
                <c:pt idx="12">
                  <c:v>R5</c:v>
                </c:pt>
              </c:strCache>
            </c:strRef>
          </c:cat>
          <c:val>
            <c:numRef>
              <c:f>Sheet1!$B$2:$B$14</c:f>
              <c:numCache>
                <c:formatCode>General</c:formatCode>
                <c:ptCount val="13"/>
                <c:pt idx="0">
                  <c:v>140</c:v>
                </c:pt>
                <c:pt idx="1">
                  <c:v>197</c:v>
                </c:pt>
                <c:pt idx="2">
                  <c:v>254</c:v>
                </c:pt>
                <c:pt idx="3">
                  <c:v>285</c:v>
                </c:pt>
                <c:pt idx="4">
                  <c:v>305</c:v>
                </c:pt>
                <c:pt idx="5">
                  <c:v>330</c:v>
                </c:pt>
                <c:pt idx="6">
                  <c:v>350</c:v>
                </c:pt>
                <c:pt idx="7">
                  <c:v>385</c:v>
                </c:pt>
                <c:pt idx="8">
                  <c:v>413</c:v>
                </c:pt>
                <c:pt idx="9">
                  <c:v>435</c:v>
                </c:pt>
                <c:pt idx="10">
                  <c:v>459</c:v>
                </c:pt>
                <c:pt idx="11">
                  <c:v>468</c:v>
                </c:pt>
                <c:pt idx="12">
                  <c:v>493</c:v>
                </c:pt>
              </c:numCache>
            </c:numRef>
          </c:val>
          <c:extLst>
            <c:ext xmlns:c16="http://schemas.microsoft.com/office/drawing/2014/chart" uri="{C3380CC4-5D6E-409C-BE32-E72D297353CC}">
              <c16:uniqueId val="{0000000D-644D-4B97-8CC2-3BDAB40F1311}"/>
            </c:ext>
          </c:extLst>
        </c:ser>
        <c:ser>
          <c:idx val="1"/>
          <c:order val="1"/>
          <c:tx>
            <c:strRef>
              <c:f>Sheet1!$C$1</c:f>
              <c:strCache>
                <c:ptCount val="1"/>
                <c:pt idx="0">
                  <c:v>世帯数</c:v>
                </c:pt>
              </c:strCache>
            </c:strRef>
          </c:tx>
          <c:spPr>
            <a:pattFill prst="pct10">
              <a:fgClr>
                <a:schemeClr val="accent1"/>
              </a:fgClr>
              <a:bgClr>
                <a:schemeClr val="bg1"/>
              </a:bgClr>
            </a:pattFill>
            <a:ln>
              <a:solidFill>
                <a:schemeClr val="accent1"/>
              </a:solidFill>
            </a:ln>
            <a:effectLst/>
          </c:spPr>
          <c:invertIfNegative val="0"/>
          <c:dLbls>
            <c:dLbl>
              <c:idx val="0"/>
              <c:layout>
                <c:manualLayout>
                  <c:x val="-3.7036480583974454E-5"/>
                  <c:y val="5.32770416417513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44D-4B97-8CC2-3BDAB40F1311}"/>
                </c:ext>
              </c:extLst>
            </c:dLbl>
            <c:dLbl>
              <c:idx val="1"/>
              <c:layout>
                <c:manualLayout>
                  <c:x val="-3.7036480584001572E-5"/>
                  <c:y val="5.1414271918467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44D-4B97-8CC2-3BDAB40F1311}"/>
                </c:ext>
              </c:extLst>
            </c:dLbl>
            <c:dLbl>
              <c:idx val="2"/>
              <c:layout>
                <c:manualLayout>
                  <c:x val="1.9007401356301159E-4"/>
                  <c:y val="5.14142719184678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44D-4B97-8CC2-3BDAB40F1311}"/>
                </c:ext>
              </c:extLst>
            </c:dLbl>
            <c:dLbl>
              <c:idx val="3"/>
              <c:layout>
                <c:manualLayout>
                  <c:x val="-8.71638429844229E-4"/>
                  <c:y val="5.09486909239788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44D-4B97-8CC2-3BDAB40F1311}"/>
                </c:ext>
              </c:extLst>
            </c:dLbl>
            <c:dLbl>
              <c:idx val="4"/>
              <c:layout>
                <c:manualLayout>
                  <c:x val="-4.5433745521415595E-4"/>
                  <c:y val="5.09486909239786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44D-4B97-8CC2-3BDAB40F1311}"/>
                </c:ext>
              </c:extLst>
            </c:dLbl>
            <c:dLbl>
              <c:idx val="5"/>
              <c:layout>
                <c:manualLayout>
                  <c:x val="3.8026449404615279E-4"/>
                  <c:y val="5.09486909239787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44D-4B97-8CC2-3BDAB40F1311}"/>
                </c:ext>
              </c:extLst>
            </c:dLbl>
            <c:dLbl>
              <c:idx val="6"/>
              <c:layout>
                <c:manualLayout>
                  <c:x val="-3.7036480583974454E-5"/>
                  <c:y val="5.04831099294897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44D-4B97-8CC2-3BDAB40F1311}"/>
                </c:ext>
              </c:extLst>
            </c:dLbl>
            <c:dLbl>
              <c:idx val="7"/>
              <c:layout>
                <c:manualLayout>
                  <c:x val="-4.5433745521410173E-4"/>
                  <c:y val="5.04831099294897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44D-4B97-8CC2-3BDAB40F1311}"/>
                </c:ext>
              </c:extLst>
            </c:dLbl>
            <c:dLbl>
              <c:idx val="8"/>
              <c:layout>
                <c:manualLayout>
                  <c:x val="-3.7036480583974454E-5"/>
                  <c:y val="5.18800757856205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44D-4B97-8CC2-3BDAB40F1311}"/>
                </c:ext>
              </c:extLst>
            </c:dLbl>
            <c:dLbl>
              <c:idx val="9"/>
              <c:layout>
                <c:manualLayout>
                  <c:x val="-6.8156441628119025E-4"/>
                  <c:y val="5.14142719184678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44D-4B97-8CC2-3BDAB40F1311}"/>
                </c:ext>
              </c:extLst>
            </c:dLbl>
            <c:dLbl>
              <c:idx val="10"/>
              <c:layout>
                <c:manualLayout>
                  <c:x val="6.0749145511324141E-4"/>
                  <c:y val="5.00173060623370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44D-4B97-8CC2-3BDAB40F1311}"/>
                </c:ext>
              </c:extLst>
            </c:dLbl>
            <c:dLbl>
              <c:idx val="11"/>
              <c:layout>
                <c:manualLayout>
                  <c:x val="-4.5433745521410173E-4"/>
                  <c:y val="5.14142719184678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44D-4B97-8CC2-3BDAB40F1311}"/>
                </c:ext>
              </c:extLst>
            </c:dLbl>
            <c:dLbl>
              <c:idx val="12"/>
              <c:layout>
                <c:manualLayout>
                  <c:x val="5.6893328592718985E-3"/>
                  <c:y val="9.21455473989682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44D-4B97-8CC2-3BDAB40F131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effectLst>
                      <a:glow rad="63500">
                        <a:schemeClr val="bg1"/>
                      </a:glow>
                    </a:effectLst>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S38</c:v>
                </c:pt>
                <c:pt idx="1">
                  <c:v>S43</c:v>
                </c:pt>
                <c:pt idx="2">
                  <c:v>S48</c:v>
                </c:pt>
                <c:pt idx="3">
                  <c:v>S53</c:v>
                </c:pt>
                <c:pt idx="4">
                  <c:v>S58</c:v>
                </c:pt>
                <c:pt idx="5">
                  <c:v>S63</c:v>
                </c:pt>
                <c:pt idx="6">
                  <c:v>H5</c:v>
                </c:pt>
                <c:pt idx="7">
                  <c:v>H10</c:v>
                </c:pt>
                <c:pt idx="8">
                  <c:v>H15</c:v>
                </c:pt>
                <c:pt idx="9">
                  <c:v>H20</c:v>
                </c:pt>
                <c:pt idx="10">
                  <c:v>H25</c:v>
                </c:pt>
                <c:pt idx="11">
                  <c:v>H30</c:v>
                </c:pt>
                <c:pt idx="12">
                  <c:v>R5</c:v>
                </c:pt>
              </c:strCache>
            </c:strRef>
          </c:cat>
          <c:val>
            <c:numRef>
              <c:f>Sheet1!$C$2:$C$14</c:f>
              <c:numCache>
                <c:formatCode>General</c:formatCode>
                <c:ptCount val="13"/>
                <c:pt idx="0">
                  <c:v>144</c:v>
                </c:pt>
                <c:pt idx="1">
                  <c:v>192</c:v>
                </c:pt>
                <c:pt idx="2">
                  <c:v>237</c:v>
                </c:pt>
                <c:pt idx="3">
                  <c:v>256</c:v>
                </c:pt>
                <c:pt idx="4">
                  <c:v>268</c:v>
                </c:pt>
                <c:pt idx="5">
                  <c:v>288</c:v>
                </c:pt>
                <c:pt idx="6">
                  <c:v>309</c:v>
                </c:pt>
                <c:pt idx="7">
                  <c:v>332</c:v>
                </c:pt>
                <c:pt idx="8">
                  <c:v>351</c:v>
                </c:pt>
                <c:pt idx="9">
                  <c:v>371</c:v>
                </c:pt>
                <c:pt idx="10">
                  <c:v>391</c:v>
                </c:pt>
                <c:pt idx="11">
                  <c:v>397</c:v>
                </c:pt>
              </c:numCache>
            </c:numRef>
          </c:val>
          <c:extLst>
            <c:ext xmlns:c16="http://schemas.microsoft.com/office/drawing/2014/chart" uri="{C3380CC4-5D6E-409C-BE32-E72D297353CC}">
              <c16:uniqueId val="{0000001B-644D-4B97-8CC2-3BDAB40F1311}"/>
            </c:ext>
          </c:extLst>
        </c:ser>
        <c:dLbls>
          <c:showLegendKey val="0"/>
          <c:showVal val="0"/>
          <c:showCatName val="0"/>
          <c:showSerName val="0"/>
          <c:showPercent val="0"/>
          <c:showBubbleSize val="0"/>
        </c:dLbls>
        <c:gapWidth val="120"/>
        <c:axId val="757814175"/>
        <c:axId val="757813343"/>
      </c:barChart>
      <c:lineChart>
        <c:grouping val="standard"/>
        <c:varyColors val="0"/>
        <c:ser>
          <c:idx val="2"/>
          <c:order val="2"/>
          <c:tx>
            <c:strRef>
              <c:f>Sheet1!$D$1</c:f>
              <c:strCache>
                <c:ptCount val="1"/>
                <c:pt idx="0">
                  <c:v>空家数</c:v>
                </c:pt>
              </c:strCache>
            </c:strRef>
          </c:tx>
          <c:spPr>
            <a:ln w="19050" cap="rnd">
              <a:solidFill>
                <a:schemeClr val="accent1"/>
              </a:solidFill>
              <a:round/>
            </a:ln>
            <a:effectLst/>
          </c:spPr>
          <c:marker>
            <c:symbol val="circle"/>
            <c:size val="5"/>
            <c:spPr>
              <a:solidFill>
                <a:schemeClr val="accent1"/>
              </a:solidFill>
              <a:ln w="25400">
                <a:solidFill>
                  <a:schemeClr val="accent1"/>
                </a:solidFill>
              </a:ln>
              <a:effectLst/>
            </c:spPr>
          </c:marker>
          <c:dLbls>
            <c:dLbl>
              <c:idx val="0"/>
              <c:layout>
                <c:manualLayout>
                  <c:x val="-4.7817989277929573E-3"/>
                  <c:y val="1.30038154481193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44D-4B97-8CC2-3BDAB40F1311}"/>
                </c:ext>
              </c:extLst>
            </c:dLbl>
            <c:dLbl>
              <c:idx val="1"/>
              <c:layout>
                <c:manualLayout>
                  <c:x val="-2.6585361547470931E-2"/>
                  <c:y val="3.8842983109526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44D-4B97-8CC2-3BDAB40F1311}"/>
                </c:ext>
              </c:extLst>
            </c:dLbl>
            <c:dLbl>
              <c:idx val="8"/>
              <c:layout>
                <c:manualLayout>
                  <c:x val="-2.6585361547470904E-2"/>
                  <c:y val="4.4489349888576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44D-4B97-8CC2-3BDAB40F1311}"/>
                </c:ext>
              </c:extLst>
            </c:dLbl>
            <c:dLbl>
              <c:idx val="12"/>
              <c:layout>
                <c:manualLayout>
                  <c:x val="-2.5350830993514449E-2"/>
                  <c:y val="3.81798792915476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44D-4B97-8CC2-3BDAB40F131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effectLst>
                      <a:glow rad="63500">
                        <a:schemeClr val="bg1"/>
                      </a:glow>
                    </a:effectLst>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S38</c:v>
                </c:pt>
                <c:pt idx="1">
                  <c:v>S43</c:v>
                </c:pt>
                <c:pt idx="2">
                  <c:v>S48</c:v>
                </c:pt>
                <c:pt idx="3">
                  <c:v>S53</c:v>
                </c:pt>
                <c:pt idx="4">
                  <c:v>S58</c:v>
                </c:pt>
                <c:pt idx="5">
                  <c:v>S63</c:v>
                </c:pt>
                <c:pt idx="6">
                  <c:v>H5</c:v>
                </c:pt>
                <c:pt idx="7">
                  <c:v>H10</c:v>
                </c:pt>
                <c:pt idx="8">
                  <c:v>H15</c:v>
                </c:pt>
                <c:pt idx="9">
                  <c:v>H20</c:v>
                </c:pt>
                <c:pt idx="10">
                  <c:v>H25</c:v>
                </c:pt>
                <c:pt idx="11">
                  <c:v>H30</c:v>
                </c:pt>
                <c:pt idx="12">
                  <c:v>R5</c:v>
                </c:pt>
              </c:strCache>
            </c:strRef>
          </c:cat>
          <c:val>
            <c:numRef>
              <c:f>Sheet1!$D$2:$D$14</c:f>
              <c:numCache>
                <c:formatCode>General</c:formatCode>
                <c:ptCount val="13"/>
                <c:pt idx="0">
                  <c:v>4.0999999999999996</c:v>
                </c:pt>
                <c:pt idx="1">
                  <c:v>10.4</c:v>
                </c:pt>
                <c:pt idx="2">
                  <c:v>16.600000000000001</c:v>
                </c:pt>
                <c:pt idx="3">
                  <c:v>27.9</c:v>
                </c:pt>
                <c:pt idx="4">
                  <c:v>32.799999999999997</c:v>
                </c:pt>
                <c:pt idx="5">
                  <c:v>36.4</c:v>
                </c:pt>
                <c:pt idx="6">
                  <c:v>36.9</c:v>
                </c:pt>
                <c:pt idx="7">
                  <c:v>50.1</c:v>
                </c:pt>
                <c:pt idx="8">
                  <c:v>60.3</c:v>
                </c:pt>
                <c:pt idx="9">
                  <c:v>62.5</c:v>
                </c:pt>
                <c:pt idx="10">
                  <c:v>67.900000000000006</c:v>
                </c:pt>
                <c:pt idx="11">
                  <c:v>70.900000000000006</c:v>
                </c:pt>
                <c:pt idx="12">
                  <c:v>70.3</c:v>
                </c:pt>
              </c:numCache>
            </c:numRef>
          </c:val>
          <c:smooth val="0"/>
          <c:extLst>
            <c:ext xmlns:c16="http://schemas.microsoft.com/office/drawing/2014/chart" uri="{C3380CC4-5D6E-409C-BE32-E72D297353CC}">
              <c16:uniqueId val="{00000020-644D-4B97-8CC2-3BDAB40F1311}"/>
            </c:ext>
          </c:extLst>
        </c:ser>
        <c:dLbls>
          <c:showLegendKey val="0"/>
          <c:showVal val="0"/>
          <c:showCatName val="0"/>
          <c:showSerName val="0"/>
          <c:showPercent val="0"/>
          <c:showBubbleSize val="0"/>
        </c:dLbls>
        <c:marker val="1"/>
        <c:smooth val="0"/>
        <c:axId val="757799615"/>
        <c:axId val="757804191"/>
      </c:lineChart>
      <c:catAx>
        <c:axId val="75781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757813343"/>
        <c:crosses val="autoZero"/>
        <c:auto val="1"/>
        <c:lblAlgn val="ctr"/>
        <c:lblOffset val="100"/>
        <c:noMultiLvlLbl val="0"/>
      </c:catAx>
      <c:valAx>
        <c:axId val="757813343"/>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800" dirty="0">
                    <a:latin typeface="メイリオ" panose="020B0604030504040204" pitchFamily="50" charset="-128"/>
                    <a:ea typeface="メイリオ" panose="020B0604030504040204" pitchFamily="50" charset="-128"/>
                  </a:rPr>
                  <a:t>住宅数・世帯数（万戸・万世帯）</a:t>
                </a:r>
              </a:p>
            </c:rich>
          </c:tx>
          <c:layout>
            <c:manualLayout>
              <c:xMode val="edge"/>
              <c:yMode val="edge"/>
              <c:x val="4.4663899179711837E-3"/>
              <c:y val="0.12458760199488864"/>
            </c:manualLayout>
          </c:layout>
          <c:overlay val="0"/>
          <c:spPr>
            <a:noFill/>
            <a:ln>
              <a:noFill/>
            </a:ln>
            <a:effectLst/>
          </c:spPr>
          <c:txPr>
            <a:bodyPr rot="0" spcFirstLastPara="1" vertOverflow="ellipsis" vert="eaVert"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757814175"/>
        <c:crosses val="autoZero"/>
        <c:crossBetween val="between"/>
        <c:majorUnit val="100"/>
      </c:valAx>
      <c:valAx>
        <c:axId val="757804191"/>
        <c:scaling>
          <c:orientation val="minMax"/>
          <c:max val="100"/>
        </c:scaling>
        <c:delete val="0"/>
        <c:axPos val="r"/>
        <c:title>
          <c:tx>
            <c:rich>
              <a:bodyPr rot="0" spcFirstLastPara="1" vertOverflow="ellipsis" vert="eaVert"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800" dirty="0">
                    <a:latin typeface="メイリオ" panose="020B0604030504040204" pitchFamily="50" charset="-128"/>
                    <a:ea typeface="メイリオ" panose="020B0604030504040204" pitchFamily="50" charset="-128"/>
                  </a:rPr>
                  <a:t>空家数（万戸）</a:t>
                </a:r>
              </a:p>
            </c:rich>
          </c:tx>
          <c:layout>
            <c:manualLayout>
              <c:xMode val="edge"/>
              <c:yMode val="edge"/>
              <c:x val="0.97027263391919694"/>
              <c:y val="0.12603694292699116"/>
            </c:manualLayout>
          </c:layout>
          <c:overlay val="0"/>
          <c:spPr>
            <a:noFill/>
            <a:ln>
              <a:noFill/>
            </a:ln>
            <a:effectLst/>
          </c:spPr>
          <c:txPr>
            <a:bodyPr rot="0" spcFirstLastPara="1" vertOverflow="ellipsis" vert="eaVert"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757799615"/>
        <c:crosses val="max"/>
        <c:crossBetween val="between"/>
        <c:majorUnit val="20"/>
      </c:valAx>
      <c:catAx>
        <c:axId val="757799615"/>
        <c:scaling>
          <c:orientation val="minMax"/>
        </c:scaling>
        <c:delete val="1"/>
        <c:axPos val="b"/>
        <c:numFmt formatCode="General" sourceLinked="1"/>
        <c:majorTickMark val="out"/>
        <c:minorTickMark val="none"/>
        <c:tickLblPos val="nextTo"/>
        <c:crossAx val="757804191"/>
        <c:crosses val="autoZero"/>
        <c:auto val="1"/>
        <c:lblAlgn val="ctr"/>
        <c:lblOffset val="100"/>
        <c:noMultiLvlLbl val="0"/>
      </c:catAx>
      <c:spPr>
        <a:noFill/>
        <a:ln>
          <a:solidFill>
            <a:schemeClr val="tx1"/>
          </a:solidFill>
        </a:ln>
        <a:effectLst/>
      </c:spPr>
    </c:plotArea>
    <c:legend>
      <c:legendPos val="b"/>
      <c:layout>
        <c:manualLayout>
          <c:xMode val="edge"/>
          <c:yMode val="edge"/>
          <c:x val="0.11808860547052111"/>
          <c:y val="6.243376503025385E-2"/>
          <c:w val="0.28754284963573223"/>
          <c:h val="5.2838420311775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898838249647548E-2"/>
          <c:y val="9.9802215265246866E-2"/>
          <c:w val="0.84860542511658177"/>
          <c:h val="0.74085912505978313"/>
        </c:manualLayout>
      </c:layout>
      <c:barChart>
        <c:barDir val="col"/>
        <c:grouping val="clustered"/>
        <c:varyColors val="0"/>
        <c:ser>
          <c:idx val="1"/>
          <c:order val="0"/>
          <c:tx>
            <c:strRef>
              <c:f>Sheet1!$B$2</c:f>
              <c:strCache>
                <c:ptCount val="1"/>
                <c:pt idx="0">
                  <c:v>新規供給
戸数(万戸)</c:v>
                </c:pt>
              </c:strCache>
            </c:strRef>
          </c:tx>
          <c:spPr>
            <a:solidFill>
              <a:srgbClr val="CCFFFF"/>
            </a:solidFill>
            <a:ln w="3175">
              <a:solidFill>
                <a:srgbClr val="000000"/>
              </a:solidFill>
              <a:prstDash val="solid"/>
            </a:ln>
          </c:spPr>
          <c:invertIfNegative val="0"/>
          <c:dLbls>
            <c:dLbl>
              <c:idx val="1"/>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0-F195-4FBF-A710-94496C302BE1}"/>
                </c:ext>
              </c:extLst>
            </c:dLbl>
            <c:dLbl>
              <c:idx val="2"/>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1-F195-4FBF-A710-94496C302BE1}"/>
                </c:ext>
              </c:extLst>
            </c:dLbl>
            <c:dLbl>
              <c:idx val="4"/>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2-F195-4FBF-A710-94496C302BE1}"/>
                </c:ext>
              </c:extLst>
            </c:dLbl>
            <c:dLbl>
              <c:idx val="6"/>
              <c:layout>
                <c:manualLayout>
                  <c:x val="2.5737010242329328E-3"/>
                  <c:y val="0.390081284067547"/>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95-4FBF-A710-94496C302BE1}"/>
                </c:ext>
              </c:extLst>
            </c:dLbl>
            <c:dLbl>
              <c:idx val="8"/>
              <c:layout>
                <c:manualLayout>
                  <c:x val="2.613607122639082E-3"/>
                  <c:y val="0.17532847427528797"/>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95-4FBF-A710-94496C302BE1}"/>
                </c:ext>
              </c:extLst>
            </c:dLbl>
            <c:dLbl>
              <c:idx val="10"/>
              <c:layout>
                <c:manualLayout>
                  <c:x val="2.6534643811578218E-3"/>
                  <c:y val="0.44179713779691576"/>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95-4FBF-A710-94496C302BE1}"/>
                </c:ext>
              </c:extLst>
            </c:dLbl>
            <c:dLbl>
              <c:idx val="12"/>
              <c:layout>
                <c:manualLayout>
                  <c:x val="1.0592180879350466E-3"/>
                  <c:y val="0.41655865507517881"/>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95-4FBF-A710-94496C302BE1}"/>
                </c:ext>
              </c:extLst>
            </c:dLbl>
            <c:dLbl>
              <c:idx val="13"/>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7-F195-4FBF-A710-94496C302BE1}"/>
                </c:ext>
              </c:extLst>
            </c:dLbl>
            <c:dLbl>
              <c:idx val="14"/>
              <c:layout>
                <c:manualLayout>
                  <c:x val="1.099102808227403E-3"/>
                  <c:y val="0.41573268025511667"/>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95-4FBF-A710-94496C302BE1}"/>
                </c:ext>
              </c:extLst>
            </c:dLbl>
            <c:dLbl>
              <c:idx val="16"/>
              <c:layout>
                <c:manualLayout>
                  <c:x val="1.1389852348701601E-3"/>
                  <c:y val="0.32056240439981176"/>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195-4FBF-A710-94496C302BE1}"/>
                </c:ext>
              </c:extLst>
            </c:dLbl>
            <c:dLbl>
              <c:idx val="18"/>
              <c:layout>
                <c:manualLayout>
                  <c:x val="1.1787813464249064E-3"/>
                  <c:y val="0.34580073336477568"/>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195-4FBF-A710-94496C302BE1}"/>
                </c:ext>
              </c:extLst>
            </c:dLbl>
            <c:dLbl>
              <c:idx val="20"/>
              <c:layout>
                <c:manualLayout>
                  <c:x val="2.8527016396546756E-3"/>
                  <c:y val="0.22456612819762389"/>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195-4FBF-A710-94496C302BE1}"/>
                </c:ext>
              </c:extLst>
            </c:dLbl>
            <c:dLbl>
              <c:idx val="22"/>
              <c:layout>
                <c:manualLayout>
                  <c:x val="2.0755640107334994E-3"/>
                  <c:y val="0.2498043289326356"/>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195-4FBF-A710-94496C302BE1}"/>
                </c:ext>
              </c:extLst>
            </c:dLbl>
            <c:dLbl>
              <c:idx val="24"/>
              <c:layout>
                <c:manualLayout>
                  <c:x val="4.8139942281698068E-4"/>
                  <c:y val="0.20187583255782918"/>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195-4FBF-A710-94496C302BE1}"/>
                </c:ext>
              </c:extLst>
            </c:dLbl>
            <c:dLbl>
              <c:idx val="26"/>
              <c:layout>
                <c:manualLayout>
                  <c:x val="5.2116034515293434E-4"/>
                  <c:y val="0.24939118669645849"/>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195-4FBF-A710-94496C302BE1}"/>
                </c:ext>
              </c:extLst>
            </c:dLbl>
            <c:dLbl>
              <c:idx val="28"/>
              <c:layout>
                <c:manualLayout>
                  <c:x val="5.6108486444583772E-4"/>
                  <c:y val="0.48731688429912795"/>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195-4FBF-A710-94496C302BE1}"/>
                </c:ext>
              </c:extLst>
            </c:dLbl>
            <c:dLbl>
              <c:idx val="30"/>
              <c:layout>
                <c:manualLayout>
                  <c:x val="2.2350051576756069E-3"/>
                  <c:y val="0.4897952758980097"/>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195-4FBF-A710-94496C302BE1}"/>
                </c:ext>
              </c:extLst>
            </c:dLbl>
            <c:dLbl>
              <c:idx val="32"/>
              <c:layout>
                <c:manualLayout>
                  <c:x val="6.4076265446300074E-4"/>
                  <c:y val="0.44179713779691576"/>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195-4FBF-A710-94496C302BE1}"/>
                </c:ext>
              </c:extLst>
            </c:dLbl>
            <c:dLbl>
              <c:idx val="34"/>
              <c:layout>
                <c:manualLayout>
                  <c:x val="6.8064433292558402E-4"/>
                  <c:y val="0.5870308761295906"/>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195-4FBF-A710-94496C302BE1}"/>
                </c:ext>
              </c:extLst>
            </c:dLbl>
            <c:dLbl>
              <c:idx val="36"/>
              <c:layout>
                <c:manualLayout>
                  <c:x val="7.2052601138805628E-4"/>
                  <c:y val="0.5390326097985445"/>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195-4FBF-A710-94496C302BE1}"/>
                </c:ext>
              </c:extLst>
            </c:dLbl>
            <c:dLbl>
              <c:idx val="38"/>
              <c:layout>
                <c:manualLayout>
                  <c:x val="2.394360737710044E-3"/>
                  <c:y val="0.56179254716462668"/>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195-4FBF-A710-94496C302BE1}"/>
                </c:ext>
              </c:extLst>
            </c:dLbl>
            <c:dLbl>
              <c:idx val="40"/>
              <c:layout>
                <c:manualLayout>
                  <c:x val="1.6172231087888678E-3"/>
                  <c:y val="0.46703533853192747"/>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195-4FBF-A710-94496C302BE1}"/>
                </c:ext>
              </c:extLst>
            </c:dLbl>
            <c:dLbl>
              <c:idx val="42"/>
              <c:layout>
                <c:manualLayout>
                  <c:x val="0"/>
                  <c:y val="0.32254271190078926"/>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195-4FBF-A710-94496C302BE1}"/>
                </c:ext>
              </c:extLst>
            </c:dLbl>
            <c:dLbl>
              <c:idx val="44"/>
              <c:layout>
                <c:manualLayout>
                  <c:x val="-1.5976576512025088E-16"/>
                  <c:y val="0.27311926157929145"/>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195-4FBF-A710-94496C302BE1}"/>
                </c:ext>
              </c:extLst>
            </c:dLbl>
            <c:dLbl>
              <c:idx val="46"/>
              <c:layout>
                <c:manualLayout>
                  <c:x val="-1.5976576512025088E-16"/>
                  <c:y val="0.36911564493100074"/>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195-4FBF-A710-94496C302BE1}"/>
                </c:ext>
              </c:extLst>
            </c:dLbl>
            <c:dLbl>
              <c:idx val="48"/>
              <c:layout>
                <c:manualLayout>
                  <c:x val="0"/>
                  <c:y val="0.29877053472405168"/>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195-4FBF-A710-94496C302BE1}"/>
                </c:ext>
              </c:extLst>
            </c:dLbl>
            <c:dLbl>
              <c:idx val="50"/>
              <c:layout>
                <c:manualLayout>
                  <c:x val="0"/>
                  <c:y val="0.32276959803816346"/>
                </c:manualLayout>
              </c:layout>
              <c:spPr>
                <a:noFill/>
                <a:ln w="25400">
                  <a:noFill/>
                </a:ln>
              </c:spPr>
              <c:txPr>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195-4FBF-A710-94496C302BE1}"/>
                </c:ext>
              </c:extLst>
            </c:dLbl>
            <c:spPr>
              <a:noFill/>
              <a:ln w="25400">
                <a:noFill/>
              </a:ln>
            </c:spPr>
            <c:txPr>
              <a:bodyPr wrap="square" lIns="38100" tIns="19050" rIns="38100" bIns="19050" anchor="ctr">
                <a:spAutoFit/>
              </a:bodyPr>
              <a:lstStyle/>
              <a:p>
                <a:pPr>
                  <a:defRPr sz="600" b="0" i="1"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Sheet1!$A$3:$A$58</c:f>
              <c:strCache>
                <c:ptCount val="56"/>
                <c:pt idx="0">
                  <c:v>S43</c:v>
                </c:pt>
                <c:pt idx="1">
                  <c:v>S44</c:v>
                </c:pt>
                <c:pt idx="2">
                  <c:v>S45</c:v>
                </c:pt>
                <c:pt idx="3">
                  <c:v>S46</c:v>
                </c:pt>
                <c:pt idx="4">
                  <c:v>S47</c:v>
                </c:pt>
                <c:pt idx="5">
                  <c:v>S48</c:v>
                </c:pt>
                <c:pt idx="6">
                  <c:v>S49</c:v>
                </c:pt>
                <c:pt idx="7">
                  <c:v>S50</c:v>
                </c:pt>
                <c:pt idx="8">
                  <c:v>S51</c:v>
                </c:pt>
                <c:pt idx="9">
                  <c:v>S52</c:v>
                </c:pt>
                <c:pt idx="10">
                  <c:v>S53</c:v>
                </c:pt>
                <c:pt idx="11">
                  <c:v>S54</c:v>
                </c:pt>
                <c:pt idx="12">
                  <c:v>S55</c:v>
                </c:pt>
                <c:pt idx="13">
                  <c:v>S56</c:v>
                </c:pt>
                <c:pt idx="14">
                  <c:v>S57</c:v>
                </c:pt>
                <c:pt idx="15">
                  <c:v>S58</c:v>
                </c:pt>
                <c:pt idx="16">
                  <c:v>S59</c:v>
                </c:pt>
                <c:pt idx="17">
                  <c:v>S60</c:v>
                </c:pt>
                <c:pt idx="18">
                  <c:v>S61</c:v>
                </c:pt>
                <c:pt idx="19">
                  <c:v>S62</c:v>
                </c:pt>
                <c:pt idx="20">
                  <c:v>S63</c:v>
                </c:pt>
                <c:pt idx="21">
                  <c:v>H元</c:v>
                </c:pt>
                <c:pt idx="22">
                  <c:v>H2</c:v>
                </c:pt>
                <c:pt idx="23">
                  <c:v>H3</c:v>
                </c:pt>
                <c:pt idx="24">
                  <c:v>H4</c:v>
                </c:pt>
                <c:pt idx="25">
                  <c:v>H5</c:v>
                </c:pt>
                <c:pt idx="26">
                  <c:v>H6</c:v>
                </c:pt>
                <c:pt idx="27">
                  <c:v>H7</c:v>
                </c:pt>
                <c:pt idx="28">
                  <c:v>H8</c:v>
                </c:pt>
                <c:pt idx="29">
                  <c:v>H9</c:v>
                </c:pt>
                <c:pt idx="30">
                  <c:v>H10</c:v>
                </c:pt>
                <c:pt idx="31">
                  <c:v>H11</c:v>
                </c:pt>
                <c:pt idx="32">
                  <c:v>H12</c:v>
                </c:pt>
                <c:pt idx="33">
                  <c:v>H43</c:v>
                </c:pt>
                <c:pt idx="34">
                  <c:v>H14</c:v>
                </c:pt>
                <c:pt idx="35">
                  <c:v>H15</c:v>
                </c:pt>
                <c:pt idx="36">
                  <c:v>H16</c:v>
                </c:pt>
                <c:pt idx="37">
                  <c:v>H17</c:v>
                </c:pt>
                <c:pt idx="38">
                  <c:v>H18</c:v>
                </c:pt>
                <c:pt idx="39">
                  <c:v>H19</c:v>
                </c:pt>
                <c:pt idx="40">
                  <c:v>H20</c:v>
                </c:pt>
                <c:pt idx="41">
                  <c:v>H21</c:v>
                </c:pt>
                <c:pt idx="42">
                  <c:v>H22</c:v>
                </c:pt>
                <c:pt idx="43">
                  <c:v>H23</c:v>
                </c:pt>
                <c:pt idx="44">
                  <c:v>H24</c:v>
                </c:pt>
                <c:pt idx="45">
                  <c:v>H25</c:v>
                </c:pt>
                <c:pt idx="46">
                  <c:v>H26</c:v>
                </c:pt>
                <c:pt idx="47">
                  <c:v>H27</c:v>
                </c:pt>
                <c:pt idx="48">
                  <c:v>H28</c:v>
                </c:pt>
                <c:pt idx="49">
                  <c:v>H29</c:v>
                </c:pt>
                <c:pt idx="50">
                  <c:v>H30</c:v>
                </c:pt>
                <c:pt idx="51">
                  <c:v>R元</c:v>
                </c:pt>
                <c:pt idx="52">
                  <c:v>R2</c:v>
                </c:pt>
                <c:pt idx="53">
                  <c:v>R3</c:v>
                </c:pt>
                <c:pt idx="54">
                  <c:v>R4</c:v>
                </c:pt>
                <c:pt idx="55">
                  <c:v>R5</c:v>
                </c:pt>
              </c:strCache>
            </c:strRef>
          </c:cat>
          <c:val>
            <c:numRef>
              <c:f>Sheet1!$B$3:$B$58</c:f>
              <c:numCache>
                <c:formatCode>0.0_ </c:formatCode>
                <c:ptCount val="56"/>
                <c:pt idx="1">
                  <c:v>0.2</c:v>
                </c:pt>
                <c:pt idx="2">
                  <c:v>0.2</c:v>
                </c:pt>
                <c:pt idx="3">
                  <c:v>0.4</c:v>
                </c:pt>
                <c:pt idx="4">
                  <c:v>0.7</c:v>
                </c:pt>
                <c:pt idx="5">
                  <c:v>1.7</c:v>
                </c:pt>
                <c:pt idx="6">
                  <c:v>1.7</c:v>
                </c:pt>
                <c:pt idx="7">
                  <c:v>0.6</c:v>
                </c:pt>
                <c:pt idx="8">
                  <c:v>0.8</c:v>
                </c:pt>
                <c:pt idx="9">
                  <c:v>1.3</c:v>
                </c:pt>
                <c:pt idx="10">
                  <c:v>1.9</c:v>
                </c:pt>
                <c:pt idx="11">
                  <c:v>1.7</c:v>
                </c:pt>
                <c:pt idx="12">
                  <c:v>1.8</c:v>
                </c:pt>
                <c:pt idx="13">
                  <c:v>1.2</c:v>
                </c:pt>
                <c:pt idx="14">
                  <c:v>1.8</c:v>
                </c:pt>
                <c:pt idx="15">
                  <c:v>1.5</c:v>
                </c:pt>
                <c:pt idx="16">
                  <c:v>1.4</c:v>
                </c:pt>
                <c:pt idx="17">
                  <c:v>1.4</c:v>
                </c:pt>
                <c:pt idx="18">
                  <c:v>1.5</c:v>
                </c:pt>
                <c:pt idx="19">
                  <c:v>1.3</c:v>
                </c:pt>
                <c:pt idx="20">
                  <c:v>1</c:v>
                </c:pt>
                <c:pt idx="21">
                  <c:v>1.2</c:v>
                </c:pt>
                <c:pt idx="22">
                  <c:v>1.1000000000000001</c:v>
                </c:pt>
                <c:pt idx="23">
                  <c:v>1</c:v>
                </c:pt>
                <c:pt idx="24">
                  <c:v>0.9</c:v>
                </c:pt>
                <c:pt idx="25">
                  <c:v>0.6</c:v>
                </c:pt>
                <c:pt idx="26">
                  <c:v>1.1000000000000001</c:v>
                </c:pt>
                <c:pt idx="27">
                  <c:v>1.7</c:v>
                </c:pt>
                <c:pt idx="28">
                  <c:v>2.1</c:v>
                </c:pt>
                <c:pt idx="29">
                  <c:v>2.1</c:v>
                </c:pt>
                <c:pt idx="30">
                  <c:v>2.1</c:v>
                </c:pt>
                <c:pt idx="31">
                  <c:v>1.7</c:v>
                </c:pt>
                <c:pt idx="32">
                  <c:v>1.9</c:v>
                </c:pt>
                <c:pt idx="33">
                  <c:v>2.2000000000000002</c:v>
                </c:pt>
                <c:pt idx="34">
                  <c:v>2.5</c:v>
                </c:pt>
                <c:pt idx="35">
                  <c:v>2.2999999999999998</c:v>
                </c:pt>
                <c:pt idx="36">
                  <c:v>2.2999999999999998</c:v>
                </c:pt>
                <c:pt idx="37">
                  <c:v>2.1</c:v>
                </c:pt>
                <c:pt idx="38">
                  <c:v>2.4</c:v>
                </c:pt>
                <c:pt idx="39">
                  <c:v>2.2999999999999998</c:v>
                </c:pt>
                <c:pt idx="40">
                  <c:v>2</c:v>
                </c:pt>
                <c:pt idx="41">
                  <c:v>1.9</c:v>
                </c:pt>
                <c:pt idx="42">
                  <c:v>1.4</c:v>
                </c:pt>
                <c:pt idx="43">
                  <c:v>1.3</c:v>
                </c:pt>
                <c:pt idx="44">
                  <c:v>1.2</c:v>
                </c:pt>
                <c:pt idx="45">
                  <c:v>1.4</c:v>
                </c:pt>
                <c:pt idx="46">
                  <c:v>1.6</c:v>
                </c:pt>
                <c:pt idx="47">
                  <c:v>1.3</c:v>
                </c:pt>
                <c:pt idx="48">
                  <c:v>1.3</c:v>
                </c:pt>
                <c:pt idx="49">
                  <c:v>1.4</c:v>
                </c:pt>
                <c:pt idx="50">
                  <c:v>1.4</c:v>
                </c:pt>
                <c:pt idx="51">
                  <c:v>1.7</c:v>
                </c:pt>
                <c:pt idx="52">
                  <c:v>1.5</c:v>
                </c:pt>
                <c:pt idx="53">
                  <c:v>1.5</c:v>
                </c:pt>
                <c:pt idx="54">
                  <c:v>1.3</c:v>
                </c:pt>
                <c:pt idx="55">
                  <c:v>1.2</c:v>
                </c:pt>
              </c:numCache>
            </c:numRef>
          </c:val>
          <c:extLst>
            <c:ext xmlns:c16="http://schemas.microsoft.com/office/drawing/2014/chart" uri="{C3380CC4-5D6E-409C-BE32-E72D297353CC}">
              <c16:uniqueId val="{0000001B-F195-4FBF-A710-94496C302BE1}"/>
            </c:ext>
          </c:extLst>
        </c:ser>
        <c:dLbls>
          <c:showLegendKey val="0"/>
          <c:showVal val="0"/>
          <c:showCatName val="0"/>
          <c:showSerName val="0"/>
          <c:showPercent val="0"/>
          <c:showBubbleSize val="0"/>
        </c:dLbls>
        <c:gapWidth val="150"/>
        <c:axId val="1984064896"/>
        <c:axId val="1"/>
      </c:barChart>
      <c:lineChart>
        <c:grouping val="standard"/>
        <c:varyColors val="0"/>
        <c:ser>
          <c:idx val="0"/>
          <c:order val="1"/>
          <c:tx>
            <c:strRef>
              <c:f>Sheet1!$C$2</c:f>
              <c:strCache>
                <c:ptCount val="1"/>
                <c:pt idx="0">
                  <c:v>ストック
戸数(万戸)</c:v>
                </c:pt>
              </c:strCache>
            </c:strRef>
          </c:tx>
          <c:spPr>
            <a:ln w="12700">
              <a:solidFill>
                <a:srgbClr val="FF0000"/>
              </a:solidFill>
              <a:prstDash val="solid"/>
            </a:ln>
          </c:spPr>
          <c:marker>
            <c:symbol val="circle"/>
            <c:size val="3"/>
            <c:spPr>
              <a:solidFill>
                <a:srgbClr val="FF0000"/>
              </a:solidFill>
              <a:ln>
                <a:solidFill>
                  <a:srgbClr val="FF0000"/>
                </a:solidFill>
                <a:prstDash val="solid"/>
              </a:ln>
            </c:spPr>
          </c:marker>
          <c:dLbls>
            <c:dLbl>
              <c:idx val="47"/>
              <c:layout>
                <c:manualLayout>
                  <c:x val="-1.7889454994596425E-2"/>
                  <c:y val="-1.8339529120198265E-2"/>
                </c:manualLayout>
              </c:layout>
              <c:numFmt formatCode="0.0_ " sourceLinked="0"/>
              <c:spPr>
                <a:noFill/>
                <a:ln w="25400">
                  <a:noFill/>
                </a:ln>
              </c:spPr>
              <c:txPr>
                <a:bodyPr/>
                <a:lstStyle/>
                <a:p>
                  <a:pPr>
                    <a:defRPr sz="400" b="0" i="1"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195-4FBF-A710-94496C302BE1}"/>
                </c:ext>
              </c:extLst>
            </c:dLbl>
            <c:dLbl>
              <c:idx val="48"/>
              <c:numFmt formatCode="0.0_ " sourceLinked="0"/>
              <c:spPr>
                <a:noFill/>
                <a:ln w="25400">
                  <a:noFill/>
                </a:ln>
              </c:spPr>
              <c:txPr>
                <a:bodyPr/>
                <a:lstStyle/>
                <a:p>
                  <a:pPr>
                    <a:defRPr sz="400" b="0" i="1"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D-F195-4FBF-A710-94496C302BE1}"/>
                </c:ext>
              </c:extLst>
            </c:dLbl>
            <c:dLbl>
              <c:idx val="49"/>
              <c:numFmt formatCode="0.0_ " sourceLinked="0"/>
              <c:spPr>
                <a:noFill/>
                <a:ln w="25400">
                  <a:noFill/>
                </a:ln>
              </c:spPr>
              <c:txPr>
                <a:bodyPr/>
                <a:lstStyle/>
                <a:p>
                  <a:pPr>
                    <a:defRPr sz="400" b="0" i="1"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E-F195-4FBF-A710-94496C302BE1}"/>
                </c:ext>
              </c:extLst>
            </c:dLbl>
            <c:dLbl>
              <c:idx val="50"/>
              <c:numFmt formatCode="0.0_ " sourceLinked="0"/>
              <c:spPr>
                <a:noFill/>
                <a:ln w="25400">
                  <a:noFill/>
                </a:ln>
              </c:spPr>
              <c:txPr>
                <a:bodyPr/>
                <a:lstStyle/>
                <a:p>
                  <a:pPr>
                    <a:defRPr sz="400" b="0" i="1"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F-F195-4FBF-A710-94496C302BE1}"/>
                </c:ext>
              </c:extLst>
            </c:dLbl>
            <c:dLbl>
              <c:idx val="51"/>
              <c:layout>
                <c:manualLayout>
                  <c:x val="-1.9440303310505429E-2"/>
                  <c:y val="-1.7145718101818648E-2"/>
                </c:manualLayout>
              </c:layout>
              <c:numFmt formatCode="0.0_ " sourceLinked="0"/>
              <c:spPr>
                <a:noFill/>
                <a:ln w="25400">
                  <a:noFill/>
                </a:ln>
              </c:spPr>
              <c:txPr>
                <a:bodyPr/>
                <a:lstStyle/>
                <a:p>
                  <a:pPr>
                    <a:defRPr sz="400" b="0" i="1"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195-4FBF-A710-94496C302BE1}"/>
                </c:ext>
              </c:extLst>
            </c:dLbl>
            <c:dLbl>
              <c:idx val="52"/>
              <c:layout>
                <c:manualLayout>
                  <c:x val="-2.3577591078627134E-2"/>
                  <c:y val="-2.2943304844551975E-2"/>
                </c:manualLayout>
              </c:layout>
              <c:numFmt formatCode="0.0_ " sourceLinked="0"/>
              <c:spPr>
                <a:noFill/>
                <a:ln w="25400">
                  <a:noFill/>
                </a:ln>
              </c:spPr>
              <c:txPr>
                <a:bodyPr/>
                <a:lstStyle/>
                <a:p>
                  <a:pPr>
                    <a:defRPr sz="400" b="0" i="1"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195-4FBF-A710-94496C302BE1}"/>
                </c:ext>
              </c:extLst>
            </c:dLbl>
            <c:numFmt formatCode="0.0_ " sourceLinked="0"/>
            <c:spPr>
              <a:noFill/>
              <a:ln w="25400">
                <a:noFill/>
              </a:ln>
            </c:spPr>
            <c:txPr>
              <a:bodyPr wrap="square" lIns="38100" tIns="19050" rIns="38100" bIns="19050" anchor="ctr">
                <a:spAutoFit/>
              </a:bodyPr>
              <a:lstStyle/>
              <a:p>
                <a:pPr>
                  <a:defRPr sz="400" b="0" i="1"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Sheet1!$A$3:$A$58</c:f>
              <c:strCache>
                <c:ptCount val="56"/>
                <c:pt idx="0">
                  <c:v>S43</c:v>
                </c:pt>
                <c:pt idx="1">
                  <c:v>S44</c:v>
                </c:pt>
                <c:pt idx="2">
                  <c:v>S45</c:v>
                </c:pt>
                <c:pt idx="3">
                  <c:v>S46</c:v>
                </c:pt>
                <c:pt idx="4">
                  <c:v>S47</c:v>
                </c:pt>
                <c:pt idx="5">
                  <c:v>S48</c:v>
                </c:pt>
                <c:pt idx="6">
                  <c:v>S49</c:v>
                </c:pt>
                <c:pt idx="7">
                  <c:v>S50</c:v>
                </c:pt>
                <c:pt idx="8">
                  <c:v>S51</c:v>
                </c:pt>
                <c:pt idx="9">
                  <c:v>S52</c:v>
                </c:pt>
                <c:pt idx="10">
                  <c:v>S53</c:v>
                </c:pt>
                <c:pt idx="11">
                  <c:v>S54</c:v>
                </c:pt>
                <c:pt idx="12">
                  <c:v>S55</c:v>
                </c:pt>
                <c:pt idx="13">
                  <c:v>S56</c:v>
                </c:pt>
                <c:pt idx="14">
                  <c:v>S57</c:v>
                </c:pt>
                <c:pt idx="15">
                  <c:v>S58</c:v>
                </c:pt>
                <c:pt idx="16">
                  <c:v>S59</c:v>
                </c:pt>
                <c:pt idx="17">
                  <c:v>S60</c:v>
                </c:pt>
                <c:pt idx="18">
                  <c:v>S61</c:v>
                </c:pt>
                <c:pt idx="19">
                  <c:v>S62</c:v>
                </c:pt>
                <c:pt idx="20">
                  <c:v>S63</c:v>
                </c:pt>
                <c:pt idx="21">
                  <c:v>H元</c:v>
                </c:pt>
                <c:pt idx="22">
                  <c:v>H2</c:v>
                </c:pt>
                <c:pt idx="23">
                  <c:v>H3</c:v>
                </c:pt>
                <c:pt idx="24">
                  <c:v>H4</c:v>
                </c:pt>
                <c:pt idx="25">
                  <c:v>H5</c:v>
                </c:pt>
                <c:pt idx="26">
                  <c:v>H6</c:v>
                </c:pt>
                <c:pt idx="27">
                  <c:v>H7</c:v>
                </c:pt>
                <c:pt idx="28">
                  <c:v>H8</c:v>
                </c:pt>
                <c:pt idx="29">
                  <c:v>H9</c:v>
                </c:pt>
                <c:pt idx="30">
                  <c:v>H10</c:v>
                </c:pt>
                <c:pt idx="31">
                  <c:v>H11</c:v>
                </c:pt>
                <c:pt idx="32">
                  <c:v>H12</c:v>
                </c:pt>
                <c:pt idx="33">
                  <c:v>H43</c:v>
                </c:pt>
                <c:pt idx="34">
                  <c:v>H14</c:v>
                </c:pt>
                <c:pt idx="35">
                  <c:v>H15</c:v>
                </c:pt>
                <c:pt idx="36">
                  <c:v>H16</c:v>
                </c:pt>
                <c:pt idx="37">
                  <c:v>H17</c:v>
                </c:pt>
                <c:pt idx="38">
                  <c:v>H18</c:v>
                </c:pt>
                <c:pt idx="39">
                  <c:v>H19</c:v>
                </c:pt>
                <c:pt idx="40">
                  <c:v>H20</c:v>
                </c:pt>
                <c:pt idx="41">
                  <c:v>H21</c:v>
                </c:pt>
                <c:pt idx="42">
                  <c:v>H22</c:v>
                </c:pt>
                <c:pt idx="43">
                  <c:v>H23</c:v>
                </c:pt>
                <c:pt idx="44">
                  <c:v>H24</c:v>
                </c:pt>
                <c:pt idx="45">
                  <c:v>H25</c:v>
                </c:pt>
                <c:pt idx="46">
                  <c:v>H26</c:v>
                </c:pt>
                <c:pt idx="47">
                  <c:v>H27</c:v>
                </c:pt>
                <c:pt idx="48">
                  <c:v>H28</c:v>
                </c:pt>
                <c:pt idx="49">
                  <c:v>H29</c:v>
                </c:pt>
                <c:pt idx="50">
                  <c:v>H30</c:v>
                </c:pt>
                <c:pt idx="51">
                  <c:v>R元</c:v>
                </c:pt>
                <c:pt idx="52">
                  <c:v>R2</c:v>
                </c:pt>
                <c:pt idx="53">
                  <c:v>R3</c:v>
                </c:pt>
                <c:pt idx="54">
                  <c:v>R4</c:v>
                </c:pt>
                <c:pt idx="55">
                  <c:v>R5</c:v>
                </c:pt>
              </c:strCache>
            </c:strRef>
          </c:cat>
          <c:val>
            <c:numRef>
              <c:f>Sheet1!$C$3:$C$58</c:f>
              <c:numCache>
                <c:formatCode>0.0_ </c:formatCode>
                <c:ptCount val="56"/>
                <c:pt idx="0">
                  <c:v>0.8</c:v>
                </c:pt>
                <c:pt idx="1">
                  <c:v>1</c:v>
                </c:pt>
                <c:pt idx="2">
                  <c:v>1.2</c:v>
                </c:pt>
                <c:pt idx="3">
                  <c:v>1.6</c:v>
                </c:pt>
                <c:pt idx="4">
                  <c:v>2.2999999999999998</c:v>
                </c:pt>
                <c:pt idx="5">
                  <c:v>4</c:v>
                </c:pt>
                <c:pt idx="6">
                  <c:v>5.7</c:v>
                </c:pt>
                <c:pt idx="7">
                  <c:v>6.3</c:v>
                </c:pt>
                <c:pt idx="8">
                  <c:v>7.1</c:v>
                </c:pt>
                <c:pt idx="9">
                  <c:v>8.4</c:v>
                </c:pt>
                <c:pt idx="10">
                  <c:v>10.3</c:v>
                </c:pt>
                <c:pt idx="11">
                  <c:v>12</c:v>
                </c:pt>
                <c:pt idx="12">
                  <c:v>13.7</c:v>
                </c:pt>
                <c:pt idx="13">
                  <c:v>14.9</c:v>
                </c:pt>
                <c:pt idx="14">
                  <c:v>16.8</c:v>
                </c:pt>
                <c:pt idx="15">
                  <c:v>18.3</c:v>
                </c:pt>
                <c:pt idx="16">
                  <c:v>19.7</c:v>
                </c:pt>
                <c:pt idx="17">
                  <c:v>21.1</c:v>
                </c:pt>
                <c:pt idx="18">
                  <c:v>22.5</c:v>
                </c:pt>
                <c:pt idx="19">
                  <c:v>23.8</c:v>
                </c:pt>
                <c:pt idx="20">
                  <c:v>24.8</c:v>
                </c:pt>
                <c:pt idx="21">
                  <c:v>26</c:v>
                </c:pt>
                <c:pt idx="22">
                  <c:v>27</c:v>
                </c:pt>
                <c:pt idx="23">
                  <c:v>28</c:v>
                </c:pt>
                <c:pt idx="24">
                  <c:v>29</c:v>
                </c:pt>
                <c:pt idx="25">
                  <c:v>29.6</c:v>
                </c:pt>
                <c:pt idx="26">
                  <c:v>30.7</c:v>
                </c:pt>
                <c:pt idx="27">
                  <c:v>32.4</c:v>
                </c:pt>
                <c:pt idx="28">
                  <c:v>34.5</c:v>
                </c:pt>
                <c:pt idx="29">
                  <c:v>36.6</c:v>
                </c:pt>
                <c:pt idx="30">
                  <c:v>38.700000000000003</c:v>
                </c:pt>
                <c:pt idx="31">
                  <c:v>40.4</c:v>
                </c:pt>
                <c:pt idx="32">
                  <c:v>42.3</c:v>
                </c:pt>
                <c:pt idx="33">
                  <c:v>44.4</c:v>
                </c:pt>
                <c:pt idx="34">
                  <c:v>47</c:v>
                </c:pt>
                <c:pt idx="35">
                  <c:v>49.3</c:v>
                </c:pt>
                <c:pt idx="36">
                  <c:v>51.6</c:v>
                </c:pt>
                <c:pt idx="37">
                  <c:v>53.7</c:v>
                </c:pt>
                <c:pt idx="38">
                  <c:v>56.1</c:v>
                </c:pt>
                <c:pt idx="39">
                  <c:v>58.4</c:v>
                </c:pt>
                <c:pt idx="40">
                  <c:v>60.4</c:v>
                </c:pt>
                <c:pt idx="41">
                  <c:v>62.3</c:v>
                </c:pt>
                <c:pt idx="42">
                  <c:v>63.6</c:v>
                </c:pt>
                <c:pt idx="43">
                  <c:v>64.900000000000006</c:v>
                </c:pt>
                <c:pt idx="44">
                  <c:v>66.099999999999994</c:v>
                </c:pt>
                <c:pt idx="45">
                  <c:v>67.5</c:v>
                </c:pt>
                <c:pt idx="46">
                  <c:v>69.099999999999994</c:v>
                </c:pt>
                <c:pt idx="47">
                  <c:v>70.400000000000006</c:v>
                </c:pt>
                <c:pt idx="48">
                  <c:v>71.7</c:v>
                </c:pt>
                <c:pt idx="49">
                  <c:v>73.2</c:v>
                </c:pt>
                <c:pt idx="50">
                  <c:v>74.599999999999994</c:v>
                </c:pt>
                <c:pt idx="51">
                  <c:v>76.3</c:v>
                </c:pt>
                <c:pt idx="52">
                  <c:v>77.8</c:v>
                </c:pt>
                <c:pt idx="53">
                  <c:v>79.3</c:v>
                </c:pt>
                <c:pt idx="54">
                  <c:v>80.599999999999994</c:v>
                </c:pt>
                <c:pt idx="55">
                  <c:v>81.900000000000006</c:v>
                </c:pt>
              </c:numCache>
            </c:numRef>
          </c:val>
          <c:smooth val="0"/>
          <c:extLst>
            <c:ext xmlns:c16="http://schemas.microsoft.com/office/drawing/2014/chart" uri="{C3380CC4-5D6E-409C-BE32-E72D297353CC}">
              <c16:uniqueId val="{00000022-F195-4FBF-A710-94496C302BE1}"/>
            </c:ext>
          </c:extLst>
        </c:ser>
        <c:dLbls>
          <c:showLegendKey val="0"/>
          <c:showVal val="0"/>
          <c:showCatName val="0"/>
          <c:showSerName val="0"/>
          <c:showPercent val="0"/>
          <c:showBubbleSize val="0"/>
        </c:dLbls>
        <c:marker val="1"/>
        <c:smooth val="0"/>
        <c:axId val="3"/>
        <c:axId val="4"/>
      </c:lineChart>
      <c:catAx>
        <c:axId val="198406489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wordArtVertRtl"/>
          <a:lstStyle/>
          <a:p>
            <a:pPr>
              <a:defRPr sz="50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crossAx val="1"/>
        <c:crosses val="autoZero"/>
        <c:auto val="0"/>
        <c:lblAlgn val="ctr"/>
        <c:lblOffset val="100"/>
        <c:tickLblSkip val="3"/>
        <c:tickMarkSkip val="1"/>
        <c:noMultiLvlLbl val="0"/>
      </c:catAx>
      <c:valAx>
        <c:axId val="1"/>
        <c:scaling>
          <c:orientation val="minMax"/>
        </c:scaling>
        <c:delete val="0"/>
        <c:axPos val="l"/>
        <c:title>
          <c:tx>
            <c:rich>
              <a:bodyPr rot="0" vert="wordArtVertRtl"/>
              <a:lstStyle/>
              <a:p>
                <a:pPr algn="ctr">
                  <a:defRPr sz="600" b="0" i="0" u="none" strike="noStrike"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600" dirty="0">
                    <a:latin typeface="メイリオ" panose="020B0604030504040204" pitchFamily="50" charset="-128"/>
                    <a:ea typeface="メイリオ" panose="020B0604030504040204" pitchFamily="50" charset="-128"/>
                  </a:rPr>
                  <a:t>新規供給戸数</a:t>
                </a:r>
              </a:p>
            </c:rich>
          </c:tx>
          <c:layout>
            <c:manualLayout>
              <c:xMode val="edge"/>
              <c:yMode val="edge"/>
              <c:x val="0"/>
              <c:y val="0.32238794962194606"/>
            </c:manualLayout>
          </c:layout>
          <c:overlay val="0"/>
          <c:spPr>
            <a:noFill/>
            <a:ln w="25400">
              <a:noFill/>
            </a:ln>
          </c:spPr>
        </c:title>
        <c:numFmt formatCode="0_ " sourceLinked="0"/>
        <c:majorTickMark val="in"/>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crossAx val="1984064896"/>
        <c:crosses val="autoZero"/>
        <c:crossBetween val="between"/>
        <c:minorUnit val="1"/>
      </c:valAx>
      <c:catAx>
        <c:axId val="3"/>
        <c:scaling>
          <c:orientation val="minMax"/>
        </c:scaling>
        <c:delete val="1"/>
        <c:axPos val="b"/>
        <c:numFmt formatCode="General" sourceLinked="1"/>
        <c:majorTickMark val="out"/>
        <c:minorTickMark val="none"/>
        <c:tickLblPos val="nextTo"/>
        <c:crossAx val="4"/>
        <c:crosses val="autoZero"/>
        <c:auto val="0"/>
        <c:lblAlgn val="ctr"/>
        <c:lblOffset val="100"/>
        <c:noMultiLvlLbl val="0"/>
      </c:catAx>
      <c:valAx>
        <c:axId val="4"/>
        <c:scaling>
          <c:orientation val="minMax"/>
          <c:max val="85"/>
          <c:min val="0"/>
        </c:scaling>
        <c:delete val="0"/>
        <c:axPos val="r"/>
        <c:title>
          <c:tx>
            <c:rich>
              <a:bodyPr rot="0" vert="wordArtVertRtl"/>
              <a:lstStyle/>
              <a:p>
                <a:pPr algn="ctr">
                  <a:defRPr sz="600" b="0" i="0"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r>
                  <a:rPr lang="ja-JP" altLang="en-US" sz="600">
                    <a:latin typeface="メイリオ" panose="020B0604030504040204" pitchFamily="50" charset="-128"/>
                    <a:ea typeface="メイリオ" panose="020B0604030504040204" pitchFamily="50" charset="-128"/>
                  </a:rPr>
                  <a:t>ストック戸数</a:t>
                </a:r>
              </a:p>
            </c:rich>
          </c:tx>
          <c:layout>
            <c:manualLayout>
              <c:xMode val="edge"/>
              <c:yMode val="edge"/>
              <c:x val="0.96427651556230343"/>
              <c:y val="0.34245681334770761"/>
            </c:manualLayout>
          </c:layout>
          <c:overlay val="0"/>
          <c:spPr>
            <a:noFill/>
            <a:ln w="25400">
              <a:noFill/>
            </a:ln>
          </c:spPr>
        </c:title>
        <c:numFmt formatCode="0_ " sourceLinked="0"/>
        <c:majorTickMark val="in"/>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メイリオ" panose="020B0604030504040204" pitchFamily="50" charset="-128"/>
                <a:ea typeface="メイリオ" panose="020B0604030504040204" pitchFamily="50" charset="-128"/>
                <a:cs typeface="HG丸ｺﾞｼｯｸM-PRO"/>
              </a:defRPr>
            </a:pPr>
            <a:endParaRPr lang="ja-JP"/>
          </a:p>
        </c:txPr>
        <c:crossAx val="3"/>
        <c:crosses val="max"/>
        <c:crossBetween val="between"/>
        <c:minorUnit val="10"/>
      </c:valAx>
      <c:spPr>
        <a:noFill/>
        <a:ln w="25400">
          <a:noFill/>
        </a:ln>
      </c:spPr>
    </c:plotArea>
    <c:plotVisOnly val="1"/>
    <c:dispBlanksAs val="gap"/>
    <c:showDLblsOverMax val="0"/>
  </c:chart>
  <c:spPr>
    <a:solidFill>
      <a:schemeClr val="bg1"/>
    </a:solid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0.12919</cdr:x>
      <cdr:y>0.07382</cdr:y>
    </cdr:to>
    <cdr:sp macro="" textlink="">
      <cdr:nvSpPr>
        <cdr:cNvPr id="5" name="正方形/長方形 4"/>
        <cdr:cNvSpPr/>
      </cdr:nvSpPr>
      <cdr:spPr>
        <a:xfrm xmlns:a="http://schemas.openxmlformats.org/drawingml/2006/main">
          <a:off x="0" y="0"/>
          <a:ext cx="728930" cy="29801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t">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ja-JP" altLang="en-US" sz="800" dirty="0">
              <a:solidFill>
                <a:schemeClr val="tx1"/>
              </a:solidFill>
              <a:latin typeface="Meiryo UI" panose="020B0604030504040204" pitchFamily="50" charset="-128"/>
              <a:ea typeface="Meiryo UI" panose="020B0604030504040204" pitchFamily="50" charset="-128"/>
            </a:rPr>
            <a:t>（千世帯）</a:t>
          </a:r>
          <a:endParaRPr lang="ja-JP" sz="8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0.92997</cdr:x>
      <cdr:y>0.05591</cdr:y>
    </cdr:from>
    <cdr:to>
      <cdr:x>0.99592</cdr:x>
      <cdr:y>0.07875</cdr:y>
    </cdr:to>
    <cdr:sp macro="" textlink="">
      <cdr:nvSpPr>
        <cdr:cNvPr id="3073" name="Rectangle 1"/>
        <cdr:cNvSpPr>
          <a:spLocks xmlns:a="http://schemas.openxmlformats.org/drawingml/2006/main" noChangeArrowheads="1"/>
        </cdr:cNvSpPr>
      </cdr:nvSpPr>
      <cdr:spPr bwMode="auto">
        <a:xfrm xmlns:a="http://schemas.openxmlformats.org/drawingml/2006/main">
          <a:off x="5488162" y="234720"/>
          <a:ext cx="389200" cy="9589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600" b="0" i="0" u="none" strike="noStrike" baseline="0" dirty="0">
              <a:solidFill>
                <a:srgbClr val="000000"/>
              </a:solidFill>
              <a:latin typeface="メイリオ" panose="020B0604030504040204" pitchFamily="50" charset="-128"/>
              <a:ea typeface="メイリオ" panose="020B0604030504040204" pitchFamily="50" charset="-128"/>
            </a:rPr>
            <a:t>（万戸）</a:t>
          </a:r>
        </a:p>
      </cdr:txBody>
    </cdr:sp>
  </cdr:relSizeAnchor>
  <cdr:relSizeAnchor xmlns:cdr="http://schemas.openxmlformats.org/drawingml/2006/chartDrawing">
    <cdr:from>
      <cdr:x>0.01179</cdr:x>
      <cdr:y>0.05591</cdr:y>
    </cdr:from>
    <cdr:to>
      <cdr:x>0.07154</cdr:x>
      <cdr:y>0.08984</cdr:y>
    </cdr:to>
    <cdr:sp macro="" textlink="">
      <cdr:nvSpPr>
        <cdr:cNvPr id="3074" name="Rectangle 2"/>
        <cdr:cNvSpPr>
          <a:spLocks xmlns:a="http://schemas.openxmlformats.org/drawingml/2006/main" noChangeArrowheads="1"/>
        </cdr:cNvSpPr>
      </cdr:nvSpPr>
      <cdr:spPr bwMode="auto">
        <a:xfrm xmlns:a="http://schemas.openxmlformats.org/drawingml/2006/main">
          <a:off x="69596" y="234720"/>
          <a:ext cx="352611" cy="14245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600" b="0" i="0" u="none" strike="noStrike" baseline="0" dirty="0">
              <a:solidFill>
                <a:srgbClr val="000000"/>
              </a:solidFill>
              <a:latin typeface="メイリオ" panose="020B0604030504040204" pitchFamily="50" charset="-128"/>
              <a:ea typeface="メイリオ" panose="020B0604030504040204" pitchFamily="50" charset="-128"/>
            </a:rPr>
            <a:t>（万戸）</a:t>
          </a:r>
        </a:p>
      </cdr:txBody>
    </cdr:sp>
  </cdr:relSizeAnchor>
  <cdr:relSizeAnchor xmlns:cdr="http://schemas.openxmlformats.org/drawingml/2006/chartDrawing">
    <cdr:from>
      <cdr:x>0.24639</cdr:x>
      <cdr:y>0.22135</cdr:y>
    </cdr:from>
    <cdr:to>
      <cdr:x>0.43234</cdr:x>
      <cdr:y>0.27739</cdr:y>
    </cdr:to>
    <cdr:sp macro="" textlink="">
      <cdr:nvSpPr>
        <cdr:cNvPr id="3077" name="Rectangle 5"/>
        <cdr:cNvSpPr>
          <a:spLocks xmlns:a="http://schemas.openxmlformats.org/drawingml/2006/main" noChangeArrowheads="1"/>
        </cdr:cNvSpPr>
      </cdr:nvSpPr>
      <cdr:spPr bwMode="auto">
        <a:xfrm xmlns:a="http://schemas.openxmlformats.org/drawingml/2006/main">
          <a:off x="1454055" y="972380"/>
          <a:ext cx="1097398" cy="246221"/>
        </a:xfrm>
        <a:prstGeom xmlns:a="http://schemas.openxmlformats.org/drawingml/2006/main" prst="rect">
          <a:avLst/>
        </a:prstGeom>
        <a:solidFill xmlns:a="http://schemas.openxmlformats.org/drawingml/2006/main">
          <a:srgbClr val="FFE48F"/>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45720" tIns="22860" rIns="0" bIns="0" anchor="t" upright="1"/>
        <a:lstStyle xmlns:a="http://schemas.openxmlformats.org/drawingml/2006/main"/>
        <a:p xmlns:a="http://schemas.openxmlformats.org/drawingml/2006/main">
          <a:pPr algn="l" rtl="0">
            <a:lnSpc>
              <a:spcPct val="100000"/>
            </a:lnSpc>
            <a:defRPr sz="1000"/>
          </a:pPr>
          <a:r>
            <a:rPr lang="ja-JP" altLang="en-US" sz="700" b="1" i="0" u="none" strike="noStrike" baseline="0" dirty="0">
              <a:solidFill>
                <a:srgbClr val="000000"/>
              </a:solidFill>
              <a:latin typeface="メイリオ" panose="020B0604030504040204" pitchFamily="50" charset="-128"/>
              <a:ea typeface="メイリオ" panose="020B0604030504040204" pitchFamily="50" charset="-128"/>
            </a:rPr>
            <a:t>新耐震基準（S56）以前</a:t>
          </a:r>
        </a:p>
        <a:p xmlns:a="http://schemas.openxmlformats.org/drawingml/2006/main">
          <a:pPr algn="l" rtl="0">
            <a:lnSpc>
              <a:spcPct val="100000"/>
            </a:lnSpc>
            <a:defRPr sz="1000"/>
          </a:pPr>
          <a:r>
            <a:rPr lang="ja-JP" altLang="en-US" sz="700" b="1" i="0" u="none" strike="noStrike" baseline="0" dirty="0">
              <a:solidFill>
                <a:srgbClr val="000000"/>
              </a:solidFill>
              <a:latin typeface="メイリオ" panose="020B0604030504040204" pitchFamily="50" charset="-128"/>
              <a:ea typeface="メイリオ" panose="020B0604030504040204" pitchFamily="50" charset="-128"/>
            </a:rPr>
            <a:t>約15万戸</a:t>
          </a:r>
        </a:p>
      </cdr:txBody>
    </cdr:sp>
  </cdr:relSizeAnchor>
  <cdr:relSizeAnchor xmlns:cdr="http://schemas.openxmlformats.org/drawingml/2006/chartDrawing">
    <cdr:from>
      <cdr:x>0.43867</cdr:x>
      <cdr:y>0.29305</cdr:y>
    </cdr:from>
    <cdr:to>
      <cdr:x>0.43867</cdr:x>
      <cdr:y>0.83931</cdr:y>
    </cdr:to>
    <cdr:cxnSp macro="">
      <cdr:nvCxnSpPr>
        <cdr:cNvPr id="3" name="直線コネクタ 2">
          <a:extLst xmlns:a="http://schemas.openxmlformats.org/drawingml/2006/main">
            <a:ext uri="{FF2B5EF4-FFF2-40B4-BE49-F238E27FC236}">
              <a16:creationId xmlns:a16="http://schemas.microsoft.com/office/drawing/2014/main" id="{943E7F21-9D02-485B-BD67-714AC06AAF8D}"/>
            </a:ext>
          </a:extLst>
        </cdr:cNvPr>
        <cdr:cNvCxnSpPr/>
      </cdr:nvCxnSpPr>
      <cdr:spPr>
        <a:xfrm xmlns:a="http://schemas.openxmlformats.org/drawingml/2006/main">
          <a:off x="2588788" y="1287375"/>
          <a:ext cx="0" cy="2399749"/>
        </a:xfrm>
        <a:prstGeom xmlns:a="http://schemas.openxmlformats.org/drawingml/2006/main" prst="line">
          <a:avLst/>
        </a:prstGeom>
        <a:ln xmlns:a="http://schemas.openxmlformats.org/drawingml/2006/main" w="12700">
          <a:solidFill>
            <a:srgbClr val="D2A00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0.08206</cdr:x>
      <cdr:y>0.15816</cdr:y>
    </cdr:from>
    <cdr:to>
      <cdr:x>0.29337</cdr:x>
      <cdr:y>0.22078</cdr:y>
    </cdr:to>
    <cdr:sp macro="" textlink="">
      <cdr:nvSpPr>
        <cdr:cNvPr id="19" name="Rectangle 5"/>
        <cdr:cNvSpPr>
          <a:spLocks xmlns:a="http://schemas.openxmlformats.org/drawingml/2006/main" noChangeArrowheads="1"/>
        </cdr:cNvSpPr>
      </cdr:nvSpPr>
      <cdr:spPr bwMode="auto">
        <a:xfrm xmlns:a="http://schemas.openxmlformats.org/drawingml/2006/main">
          <a:off x="484248" y="694797"/>
          <a:ext cx="1247044" cy="275091"/>
        </a:xfrm>
        <a:prstGeom xmlns:a="http://schemas.openxmlformats.org/drawingml/2006/main" prst="rect">
          <a:avLst/>
        </a:prstGeom>
        <a:solidFill xmlns:a="http://schemas.openxmlformats.org/drawingml/2006/main">
          <a:srgbClr val="FFE48F"/>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45720" tIns="22860" rIns="0" bIns="0" anchor="t" upright="1"/>
        <a:lstStyle xmlns:a="http://schemas.openxmlformats.org/drawingml/2006/main"/>
        <a:p xmlns:a="http://schemas.openxmlformats.org/drawingml/2006/main">
          <a:pPr algn="l" rtl="0">
            <a:lnSpc>
              <a:spcPct val="100000"/>
            </a:lnSpc>
            <a:defRPr sz="1000"/>
          </a:pPr>
          <a:r>
            <a:rPr lang="ja-JP" altLang="en-US" sz="700" b="1" i="0" u="none" strike="noStrike" baseline="0" dirty="0">
              <a:solidFill>
                <a:srgbClr val="000000"/>
              </a:solidFill>
              <a:latin typeface="メイリオ" panose="020B0604030504040204" pitchFamily="50" charset="-128"/>
              <a:ea typeface="メイリオ" panose="020B0604030504040204" pitchFamily="50" charset="-128"/>
            </a:rPr>
            <a:t>築</a:t>
          </a:r>
          <a:r>
            <a:rPr lang="en-US" altLang="ja-JP" sz="700" b="1" i="0" u="none" strike="noStrike" baseline="0" dirty="0">
              <a:solidFill>
                <a:srgbClr val="000000"/>
              </a:solidFill>
              <a:latin typeface="メイリオ" panose="020B0604030504040204" pitchFamily="50" charset="-128"/>
              <a:ea typeface="メイリオ" panose="020B0604030504040204" pitchFamily="50" charset="-128"/>
            </a:rPr>
            <a:t>40</a:t>
          </a:r>
          <a:r>
            <a:rPr lang="ja-JP" altLang="en-US" sz="700" b="1" i="0" u="none" strike="noStrike" baseline="0" dirty="0">
              <a:solidFill>
                <a:srgbClr val="000000"/>
              </a:solidFill>
              <a:latin typeface="メイリオ" panose="020B0604030504040204" pitchFamily="50" charset="-128"/>
              <a:ea typeface="メイリオ" panose="020B0604030504040204" pitchFamily="50" charset="-128"/>
            </a:rPr>
            <a:t>年以上（～S5</a:t>
          </a:r>
          <a:r>
            <a:rPr lang="en-US" altLang="ja-JP" sz="700" b="1" i="0" u="none" strike="noStrike" baseline="0" dirty="0">
              <a:solidFill>
                <a:srgbClr val="000000"/>
              </a:solidFill>
              <a:latin typeface="メイリオ" panose="020B0604030504040204" pitchFamily="50" charset="-128"/>
              <a:ea typeface="メイリオ" panose="020B0604030504040204" pitchFamily="50" charset="-128"/>
            </a:rPr>
            <a:t>6</a:t>
          </a:r>
          <a:r>
            <a:rPr lang="ja-JP" altLang="en-US" sz="700" b="1" i="0" u="none" strike="noStrike" baseline="0" dirty="0">
              <a:solidFill>
                <a:srgbClr val="000000"/>
              </a:solidFill>
              <a:latin typeface="メイリオ" panose="020B0604030504040204" pitchFamily="50" charset="-128"/>
              <a:ea typeface="メイリオ" panose="020B0604030504040204" pitchFamily="50" charset="-128"/>
            </a:rPr>
            <a:t>）以前</a:t>
          </a:r>
        </a:p>
        <a:p xmlns:a="http://schemas.openxmlformats.org/drawingml/2006/main">
          <a:pPr algn="l" rtl="0">
            <a:lnSpc>
              <a:spcPct val="100000"/>
            </a:lnSpc>
            <a:defRPr sz="1000"/>
          </a:pPr>
          <a:r>
            <a:rPr lang="ja-JP" altLang="en-US" sz="700" b="1" i="0" u="none" strike="noStrike" baseline="0" dirty="0">
              <a:solidFill>
                <a:srgbClr val="000000"/>
              </a:solidFill>
              <a:latin typeface="メイリオ" panose="020B0604030504040204" pitchFamily="50" charset="-128"/>
              <a:ea typeface="メイリオ" panose="020B0604030504040204" pitchFamily="50" charset="-128"/>
            </a:rPr>
            <a:t>約</a:t>
          </a:r>
          <a:r>
            <a:rPr lang="en-US" altLang="ja-JP" sz="700" b="1" i="0" u="none" strike="noStrike" baseline="0" dirty="0">
              <a:solidFill>
                <a:srgbClr val="000000"/>
              </a:solidFill>
              <a:latin typeface="メイリオ" panose="020B0604030504040204" pitchFamily="50" charset="-128"/>
              <a:ea typeface="メイリオ" panose="020B0604030504040204" pitchFamily="50" charset="-128"/>
            </a:rPr>
            <a:t>15</a:t>
          </a:r>
          <a:r>
            <a:rPr lang="ja-JP" altLang="en-US" sz="700" b="1" i="0" u="none" strike="noStrike" baseline="0" dirty="0">
              <a:solidFill>
                <a:srgbClr val="000000"/>
              </a:solidFill>
              <a:latin typeface="メイリオ" panose="020B0604030504040204" pitchFamily="50" charset="-128"/>
              <a:ea typeface="メイリオ" panose="020B0604030504040204" pitchFamily="50" charset="-128"/>
            </a:rPr>
            <a:t>万戸</a:t>
          </a:r>
        </a:p>
      </cdr:txBody>
    </cdr:sp>
  </cdr:relSizeAnchor>
  <cdr:relSizeAnchor xmlns:cdr="http://schemas.openxmlformats.org/drawingml/2006/chartDrawing">
    <cdr:from>
      <cdr:x>0.4055</cdr:x>
      <cdr:y>0.28661</cdr:y>
    </cdr:from>
    <cdr:to>
      <cdr:x>0.57127</cdr:x>
      <cdr:y>0.34265</cdr:y>
    </cdr:to>
    <cdr:sp macro="" textlink="">
      <cdr:nvSpPr>
        <cdr:cNvPr id="3076" name="Rectangle 4"/>
        <cdr:cNvSpPr>
          <a:spLocks xmlns:a="http://schemas.openxmlformats.org/drawingml/2006/main" noChangeArrowheads="1"/>
        </cdr:cNvSpPr>
      </cdr:nvSpPr>
      <cdr:spPr bwMode="auto">
        <a:xfrm xmlns:a="http://schemas.openxmlformats.org/drawingml/2006/main">
          <a:off x="2393038" y="1259063"/>
          <a:ext cx="978272" cy="246222"/>
        </a:xfrm>
        <a:prstGeom xmlns:a="http://schemas.openxmlformats.org/drawingml/2006/main" prst="rect">
          <a:avLst/>
        </a:prstGeom>
        <a:solidFill xmlns:a="http://schemas.openxmlformats.org/drawingml/2006/main">
          <a:srgbClr val="FFE48F"/>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45720" tIns="22860" rIns="0" bIns="0" anchor="t" upright="1"/>
        <a:lstStyle xmlns:a="http://schemas.openxmlformats.org/drawingml/2006/main"/>
        <a:p xmlns:a="http://schemas.openxmlformats.org/drawingml/2006/main">
          <a:pPr algn="l" rtl="0">
            <a:defRPr sz="1000"/>
          </a:pPr>
          <a:r>
            <a:rPr lang="ja-JP" altLang="en-US" sz="700" b="1" i="0" u="none" strike="noStrike" baseline="0" dirty="0">
              <a:solidFill>
                <a:srgbClr val="000000"/>
              </a:solidFill>
              <a:latin typeface="メイリオ" panose="020B0604030504040204" pitchFamily="50" charset="-128"/>
              <a:ea typeface="メイリオ" panose="020B0604030504040204" pitchFamily="50" charset="-128"/>
            </a:rPr>
            <a:t>築30年以上（～</a:t>
          </a:r>
          <a:r>
            <a:rPr lang="en-US" altLang="ja-JP" sz="700" b="1" i="0" u="none" strike="noStrike" baseline="0" dirty="0">
              <a:solidFill>
                <a:srgbClr val="000000"/>
              </a:solidFill>
              <a:latin typeface="メイリオ" panose="020B0604030504040204" pitchFamily="50" charset="-128"/>
              <a:ea typeface="メイリオ" panose="020B0604030504040204" pitchFamily="50" charset="-128"/>
            </a:rPr>
            <a:t>H3</a:t>
          </a:r>
          <a:r>
            <a:rPr lang="ja-JP" altLang="en-US" sz="700" b="1" i="0" u="none" strike="noStrike" baseline="0" dirty="0">
              <a:solidFill>
                <a:srgbClr val="000000"/>
              </a:solidFill>
              <a:latin typeface="メイリオ" panose="020B0604030504040204" pitchFamily="50" charset="-128"/>
              <a:ea typeface="メイリオ" panose="020B0604030504040204" pitchFamily="50" charset="-128"/>
            </a:rPr>
            <a:t>）</a:t>
          </a:r>
          <a:endParaRPr lang="en-US" altLang="ja-JP" sz="700" b="1" dirty="0">
            <a:solidFill>
              <a:srgbClr val="000000"/>
            </a:solidFill>
            <a:latin typeface="メイリオ" panose="020B0604030504040204" pitchFamily="50" charset="-128"/>
            <a:ea typeface="メイリオ" panose="020B0604030504040204" pitchFamily="50" charset="-128"/>
          </a:endParaRPr>
        </a:p>
        <a:p xmlns:a="http://schemas.openxmlformats.org/drawingml/2006/main">
          <a:pPr algn="l" rtl="0">
            <a:defRPr sz="1000"/>
          </a:pPr>
          <a:r>
            <a:rPr lang="ja-JP" altLang="en-US" sz="700" b="1" i="0" u="none" strike="noStrike" baseline="0" dirty="0">
              <a:solidFill>
                <a:srgbClr val="000000"/>
              </a:solidFill>
              <a:latin typeface="メイリオ" panose="020B0604030504040204" pitchFamily="50" charset="-128"/>
              <a:ea typeface="メイリオ" panose="020B0604030504040204" pitchFamily="50" charset="-128"/>
            </a:rPr>
            <a:t>約</a:t>
          </a:r>
          <a:r>
            <a:rPr lang="en-US" altLang="ja-JP" sz="700" b="1" i="0" u="none" strike="noStrike" baseline="0" dirty="0">
              <a:solidFill>
                <a:srgbClr val="000000"/>
              </a:solidFill>
              <a:latin typeface="メイリオ" panose="020B0604030504040204" pitchFamily="50" charset="-128"/>
              <a:ea typeface="メイリオ" panose="020B0604030504040204" pitchFamily="50" charset="-128"/>
            </a:rPr>
            <a:t>28</a:t>
          </a:r>
          <a:r>
            <a:rPr lang="ja-JP" altLang="en-US" sz="700" b="1" i="0" u="none" strike="noStrike" baseline="0" dirty="0">
              <a:solidFill>
                <a:srgbClr val="000000"/>
              </a:solidFill>
              <a:latin typeface="メイリオ" panose="020B0604030504040204" pitchFamily="50" charset="-128"/>
              <a:ea typeface="メイリオ" panose="020B0604030504040204" pitchFamily="50" charset="-128"/>
            </a:rPr>
            <a:t>万戸</a:t>
          </a:r>
        </a:p>
      </cdr:txBody>
    </cdr:sp>
  </cdr:relSizeAnchor>
  <cdr:relSizeAnchor xmlns:cdr="http://schemas.openxmlformats.org/drawingml/2006/chartDrawing">
    <cdr:from>
      <cdr:x>0.00241</cdr:x>
      <cdr:y>9.01429E-5</cdr:y>
    </cdr:from>
    <cdr:to>
      <cdr:x>0.00241</cdr:x>
      <cdr:y>9.01429E-5</cdr:y>
    </cdr:to>
    <cdr:sp macro="" textlink="">
      <cdr:nvSpPr>
        <cdr:cNvPr id="3084" name="Line 12"/>
        <cdr:cNvSpPr>
          <a:spLocks xmlns:a="http://schemas.openxmlformats.org/drawingml/2006/main" noChangeShapeType="1"/>
        </cdr:cNvSpPr>
      </cdr:nvSpPr>
      <cdr:spPr bwMode="auto">
        <a:xfrm xmlns:a="http://schemas.openxmlformats.org/drawingml/2006/main" flipH="1">
          <a:off x="14222" y="396"/>
          <a:ext cx="0" cy="0"/>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cdr:spPr>
      <cdr:txBody>
        <a:bodyPr xmlns:a="http://schemas.openxmlformats.org/drawingml/2006/main"/>
        <a:lstStyle xmlns:a="http://schemas.openxmlformats.org/drawingml/2006/main"/>
        <a:p xmlns:a="http://schemas.openxmlformats.org/drawingml/2006/main">
          <a:endParaRPr lang="ja-JP" altLang="en-US" sz="60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0.28615</cdr:x>
      <cdr:y>0.27378</cdr:y>
    </cdr:from>
    <cdr:to>
      <cdr:x>0.28615</cdr:x>
      <cdr:y>0.83931</cdr:y>
    </cdr:to>
    <cdr:cxnSp macro="">
      <cdr:nvCxnSpPr>
        <cdr:cNvPr id="22" name="直線コネクタ 21">
          <a:extLst xmlns:a="http://schemas.openxmlformats.org/drawingml/2006/main">
            <a:ext uri="{FF2B5EF4-FFF2-40B4-BE49-F238E27FC236}">
              <a16:creationId xmlns:a16="http://schemas.microsoft.com/office/drawing/2014/main" id="{9AFE5C56-9373-4E75-8CEF-447475995B3A}"/>
            </a:ext>
          </a:extLst>
        </cdr:cNvPr>
        <cdr:cNvCxnSpPr/>
      </cdr:nvCxnSpPr>
      <cdr:spPr>
        <a:xfrm xmlns:a="http://schemas.openxmlformats.org/drawingml/2006/main">
          <a:off x="1688697" y="1149454"/>
          <a:ext cx="0" cy="2374392"/>
        </a:xfrm>
        <a:prstGeom xmlns:a="http://schemas.openxmlformats.org/drawingml/2006/main" prst="line">
          <a:avLst/>
        </a:prstGeom>
        <a:ln xmlns:a="http://schemas.openxmlformats.org/drawingml/2006/main" w="12700">
          <a:solidFill>
            <a:srgbClr val="D2A00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E71B0973-865B-407E-B7D2-B8B22C075779}" type="datetimeFigureOut">
              <a:rPr kumimoji="1" lang="ja-JP" altLang="en-US" smtClean="0"/>
              <a:t>2024/7/22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4F18C5FB-E528-41E5-8E04-0C41F93FAA9C}" type="slidenum">
              <a:rPr kumimoji="1" lang="ja-JP" altLang="en-US" smtClean="0"/>
              <a:t>‹#›</a:t>
            </a:fld>
            <a:endParaRPr kumimoji="1" lang="ja-JP" altLang="en-US"/>
          </a:p>
        </p:txBody>
      </p:sp>
    </p:spTree>
    <p:extLst>
      <p:ext uri="{BB962C8B-B14F-4D97-AF65-F5344CB8AC3E}">
        <p14:creationId xmlns:p14="http://schemas.microsoft.com/office/powerpoint/2010/main" val="11691474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96517E-39A0-4886-B3F0-A2EFC560A9B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BCCDEF0-736A-4DDE-BA76-5BE0F9BEEC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8FCE59-FEFB-42F4-A07A-ADCA7A38E30B}"/>
              </a:ext>
            </a:extLst>
          </p:cNvPr>
          <p:cNvSpPr>
            <a:spLocks noGrp="1"/>
          </p:cNvSpPr>
          <p:nvPr>
            <p:ph type="dt" sz="half" idx="10"/>
          </p:nvPr>
        </p:nvSpPr>
        <p:spPr/>
        <p:txBody>
          <a:bodyPr/>
          <a:lstStyle/>
          <a:p>
            <a:fld id="{0C08C23A-7EA9-495D-9293-2C0A38CE82F1}" type="datetimeFigureOut">
              <a:rPr kumimoji="1" lang="ja-JP" altLang="en-US" smtClean="0"/>
              <a:t>2024/7/22</a:t>
            </a:fld>
            <a:endParaRPr kumimoji="1" lang="ja-JP" altLang="en-US"/>
          </a:p>
        </p:txBody>
      </p:sp>
      <p:sp>
        <p:nvSpPr>
          <p:cNvPr id="5" name="フッター プレースホルダー 4">
            <a:extLst>
              <a:ext uri="{FF2B5EF4-FFF2-40B4-BE49-F238E27FC236}">
                <a16:creationId xmlns:a16="http://schemas.microsoft.com/office/drawing/2014/main" id="{D9CD9CB5-4374-47BF-98D6-AE7C812194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2ED4AF-E531-48EE-B782-98DD4DCC5BDD}"/>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964208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0E6757-4CAB-4B6D-BF2A-BBB44FF9DCC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97550E9-EE6D-4E4C-8EF5-4AE47CB902F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3537D4-9C65-466E-B9F4-E5B5BA4B687D}"/>
              </a:ext>
            </a:extLst>
          </p:cNvPr>
          <p:cNvSpPr>
            <a:spLocks noGrp="1"/>
          </p:cNvSpPr>
          <p:nvPr>
            <p:ph type="dt" sz="half" idx="10"/>
          </p:nvPr>
        </p:nvSpPr>
        <p:spPr/>
        <p:txBody>
          <a:bodyPr/>
          <a:lstStyle/>
          <a:p>
            <a:fld id="{0C08C23A-7EA9-495D-9293-2C0A38CE82F1}" type="datetimeFigureOut">
              <a:rPr kumimoji="1" lang="ja-JP" altLang="en-US" smtClean="0"/>
              <a:t>2024/7/22</a:t>
            </a:fld>
            <a:endParaRPr kumimoji="1" lang="ja-JP" altLang="en-US"/>
          </a:p>
        </p:txBody>
      </p:sp>
      <p:sp>
        <p:nvSpPr>
          <p:cNvPr id="5" name="フッター プレースホルダー 4">
            <a:extLst>
              <a:ext uri="{FF2B5EF4-FFF2-40B4-BE49-F238E27FC236}">
                <a16:creationId xmlns:a16="http://schemas.microsoft.com/office/drawing/2014/main" id="{F0758F20-B694-4E87-8879-6CEECFD1AD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248815-6B0D-4288-89CE-0D6468B2F676}"/>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195905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8268557-AAEA-461B-86AB-AB7C7221D22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F9AB93D-FDE6-44F0-A0E7-5C63684746B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9D052E-9311-49F3-9449-539C179BC5EC}"/>
              </a:ext>
            </a:extLst>
          </p:cNvPr>
          <p:cNvSpPr>
            <a:spLocks noGrp="1"/>
          </p:cNvSpPr>
          <p:nvPr>
            <p:ph type="dt" sz="half" idx="10"/>
          </p:nvPr>
        </p:nvSpPr>
        <p:spPr/>
        <p:txBody>
          <a:bodyPr/>
          <a:lstStyle/>
          <a:p>
            <a:fld id="{0C08C23A-7EA9-495D-9293-2C0A38CE82F1}" type="datetimeFigureOut">
              <a:rPr kumimoji="1" lang="ja-JP" altLang="en-US" smtClean="0"/>
              <a:t>2024/7/22</a:t>
            </a:fld>
            <a:endParaRPr kumimoji="1" lang="ja-JP" altLang="en-US"/>
          </a:p>
        </p:txBody>
      </p:sp>
      <p:sp>
        <p:nvSpPr>
          <p:cNvPr id="5" name="フッター プレースホルダー 4">
            <a:extLst>
              <a:ext uri="{FF2B5EF4-FFF2-40B4-BE49-F238E27FC236}">
                <a16:creationId xmlns:a16="http://schemas.microsoft.com/office/drawing/2014/main" id="{2DF8AF9D-3F0B-41CE-9853-C3794E6B62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9BA3AB-8FB9-4868-B0D1-1CEFC039168C}"/>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87089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DA0346-D054-4BC6-866E-460DED8A7F8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39DD0E-FBCF-41B3-9398-E5374A4F71D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D98D-3ECA-4312-BD2A-4DAE5FABDAFD}"/>
              </a:ext>
            </a:extLst>
          </p:cNvPr>
          <p:cNvSpPr>
            <a:spLocks noGrp="1"/>
          </p:cNvSpPr>
          <p:nvPr>
            <p:ph type="dt" sz="half" idx="10"/>
          </p:nvPr>
        </p:nvSpPr>
        <p:spPr/>
        <p:txBody>
          <a:bodyPr/>
          <a:lstStyle/>
          <a:p>
            <a:fld id="{0C08C23A-7EA9-495D-9293-2C0A38CE82F1}" type="datetimeFigureOut">
              <a:rPr kumimoji="1" lang="ja-JP" altLang="en-US" smtClean="0"/>
              <a:t>2024/7/22</a:t>
            </a:fld>
            <a:endParaRPr kumimoji="1" lang="ja-JP" altLang="en-US"/>
          </a:p>
        </p:txBody>
      </p:sp>
      <p:sp>
        <p:nvSpPr>
          <p:cNvPr id="5" name="フッター プレースホルダー 4">
            <a:extLst>
              <a:ext uri="{FF2B5EF4-FFF2-40B4-BE49-F238E27FC236}">
                <a16:creationId xmlns:a16="http://schemas.microsoft.com/office/drawing/2014/main" id="{A4266018-7451-4A10-A41A-8AF8DA08C3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651477-A724-4764-8104-21834CE5D840}"/>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425963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F2B163-4D6E-4448-9DC0-5D87E3BAC8B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22BDAC-2F6D-49A7-A22B-3684127D7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39ADB1B-7AD7-450E-BC08-E8041DC185ED}"/>
              </a:ext>
            </a:extLst>
          </p:cNvPr>
          <p:cNvSpPr>
            <a:spLocks noGrp="1"/>
          </p:cNvSpPr>
          <p:nvPr>
            <p:ph type="dt" sz="half" idx="10"/>
          </p:nvPr>
        </p:nvSpPr>
        <p:spPr/>
        <p:txBody>
          <a:bodyPr/>
          <a:lstStyle/>
          <a:p>
            <a:fld id="{0C08C23A-7EA9-495D-9293-2C0A38CE82F1}" type="datetimeFigureOut">
              <a:rPr kumimoji="1" lang="ja-JP" altLang="en-US" smtClean="0"/>
              <a:t>2024/7/22</a:t>
            </a:fld>
            <a:endParaRPr kumimoji="1" lang="ja-JP" altLang="en-US"/>
          </a:p>
        </p:txBody>
      </p:sp>
      <p:sp>
        <p:nvSpPr>
          <p:cNvPr id="5" name="フッター プレースホルダー 4">
            <a:extLst>
              <a:ext uri="{FF2B5EF4-FFF2-40B4-BE49-F238E27FC236}">
                <a16:creationId xmlns:a16="http://schemas.microsoft.com/office/drawing/2014/main" id="{DE0F7E7C-9986-4649-9FB0-BDEECAF86A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B1FB6E-522A-40D8-A0E7-91F2FAE855E6}"/>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135599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A017D-1AC7-4D85-9899-2600212319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4FC967-3690-41DA-A14D-5E2FC13CE90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5F67F4E-0A06-484A-AAF0-20DBC9529C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9CCD163-C89D-4C1B-A2AA-E1DDF8091910}"/>
              </a:ext>
            </a:extLst>
          </p:cNvPr>
          <p:cNvSpPr>
            <a:spLocks noGrp="1"/>
          </p:cNvSpPr>
          <p:nvPr>
            <p:ph type="dt" sz="half" idx="10"/>
          </p:nvPr>
        </p:nvSpPr>
        <p:spPr/>
        <p:txBody>
          <a:bodyPr/>
          <a:lstStyle/>
          <a:p>
            <a:fld id="{0C08C23A-7EA9-495D-9293-2C0A38CE82F1}" type="datetimeFigureOut">
              <a:rPr kumimoji="1" lang="ja-JP" altLang="en-US" smtClean="0"/>
              <a:t>2024/7/22</a:t>
            </a:fld>
            <a:endParaRPr kumimoji="1" lang="ja-JP" altLang="en-US"/>
          </a:p>
        </p:txBody>
      </p:sp>
      <p:sp>
        <p:nvSpPr>
          <p:cNvPr id="6" name="フッター プレースホルダー 5">
            <a:extLst>
              <a:ext uri="{FF2B5EF4-FFF2-40B4-BE49-F238E27FC236}">
                <a16:creationId xmlns:a16="http://schemas.microsoft.com/office/drawing/2014/main" id="{46B48844-5A53-4230-9EB5-F3DFC315EE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49AD42-600C-4016-A384-58F3ED1204B8}"/>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2986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34BA7-46A6-4310-998D-99E0D11DF88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6B72D7-DB58-4602-A3FC-62CAA61876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E59072B-35B8-4DF8-A3F3-4E9E7E7AFA1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4719E89-B99A-42CB-8E40-9F39D4B99D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AA2FFB-C7EA-4A64-8077-170F1D85EB9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4069EB5-5A46-4311-A5A0-B34E85BF5F9E}"/>
              </a:ext>
            </a:extLst>
          </p:cNvPr>
          <p:cNvSpPr>
            <a:spLocks noGrp="1"/>
          </p:cNvSpPr>
          <p:nvPr>
            <p:ph type="dt" sz="half" idx="10"/>
          </p:nvPr>
        </p:nvSpPr>
        <p:spPr/>
        <p:txBody>
          <a:bodyPr/>
          <a:lstStyle/>
          <a:p>
            <a:fld id="{0C08C23A-7EA9-495D-9293-2C0A38CE82F1}" type="datetimeFigureOut">
              <a:rPr kumimoji="1" lang="ja-JP" altLang="en-US" smtClean="0"/>
              <a:t>2024/7/22</a:t>
            </a:fld>
            <a:endParaRPr kumimoji="1" lang="ja-JP" altLang="en-US"/>
          </a:p>
        </p:txBody>
      </p:sp>
      <p:sp>
        <p:nvSpPr>
          <p:cNvPr id="8" name="フッター プレースホルダー 7">
            <a:extLst>
              <a:ext uri="{FF2B5EF4-FFF2-40B4-BE49-F238E27FC236}">
                <a16:creationId xmlns:a16="http://schemas.microsoft.com/office/drawing/2014/main" id="{5F62010C-8E0A-48EA-9BB1-07E3580D81F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32234E5-9E3E-42CE-876A-68AB0640F641}"/>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176424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314F0D-2D84-48E4-B1D3-AAEA9B4EA70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7551F04-8D68-4247-804F-2476A99650BB}"/>
              </a:ext>
            </a:extLst>
          </p:cNvPr>
          <p:cNvSpPr>
            <a:spLocks noGrp="1"/>
          </p:cNvSpPr>
          <p:nvPr>
            <p:ph type="dt" sz="half" idx="10"/>
          </p:nvPr>
        </p:nvSpPr>
        <p:spPr/>
        <p:txBody>
          <a:bodyPr/>
          <a:lstStyle/>
          <a:p>
            <a:fld id="{0C08C23A-7EA9-495D-9293-2C0A38CE82F1}" type="datetimeFigureOut">
              <a:rPr kumimoji="1" lang="ja-JP" altLang="en-US" smtClean="0"/>
              <a:t>2024/7/22</a:t>
            </a:fld>
            <a:endParaRPr kumimoji="1" lang="ja-JP" altLang="en-US"/>
          </a:p>
        </p:txBody>
      </p:sp>
      <p:sp>
        <p:nvSpPr>
          <p:cNvPr id="4" name="フッター プレースホルダー 3">
            <a:extLst>
              <a:ext uri="{FF2B5EF4-FFF2-40B4-BE49-F238E27FC236}">
                <a16:creationId xmlns:a16="http://schemas.microsoft.com/office/drawing/2014/main" id="{D0E54FD8-8FD2-473D-8F05-AF62D16AF51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2E9DDF6-E8CC-49FE-BDF6-49FE18FDAEB9}"/>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167691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4C5EA-04D5-460B-B138-C39A3BAFE9B8}"/>
              </a:ext>
            </a:extLst>
          </p:cNvPr>
          <p:cNvSpPr>
            <a:spLocks noGrp="1"/>
          </p:cNvSpPr>
          <p:nvPr>
            <p:ph type="dt" sz="half" idx="10"/>
          </p:nvPr>
        </p:nvSpPr>
        <p:spPr/>
        <p:txBody>
          <a:bodyPr/>
          <a:lstStyle/>
          <a:p>
            <a:fld id="{0C08C23A-7EA9-495D-9293-2C0A38CE82F1}" type="datetimeFigureOut">
              <a:rPr kumimoji="1" lang="ja-JP" altLang="en-US" smtClean="0"/>
              <a:t>2024/7/22</a:t>
            </a:fld>
            <a:endParaRPr kumimoji="1" lang="ja-JP" altLang="en-US"/>
          </a:p>
        </p:txBody>
      </p:sp>
      <p:sp>
        <p:nvSpPr>
          <p:cNvPr id="3" name="フッター プレースホルダー 2">
            <a:extLst>
              <a:ext uri="{FF2B5EF4-FFF2-40B4-BE49-F238E27FC236}">
                <a16:creationId xmlns:a16="http://schemas.microsoft.com/office/drawing/2014/main" id="{3E6DE3FF-164D-4626-9365-65E6D90A08E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AB5690A-EE1C-42EB-BAB0-CB4B29DEC2CC}"/>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145820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48EA43-3B91-425E-88BC-B88F99589EC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148AA7-3CA3-4F3B-9C27-71799C13BB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AF3781A-6C55-4592-8349-9E14EE95B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06F1C4-589D-4788-A1E7-10321E8596F7}"/>
              </a:ext>
            </a:extLst>
          </p:cNvPr>
          <p:cNvSpPr>
            <a:spLocks noGrp="1"/>
          </p:cNvSpPr>
          <p:nvPr>
            <p:ph type="dt" sz="half" idx="10"/>
          </p:nvPr>
        </p:nvSpPr>
        <p:spPr/>
        <p:txBody>
          <a:bodyPr/>
          <a:lstStyle/>
          <a:p>
            <a:fld id="{0C08C23A-7EA9-495D-9293-2C0A38CE82F1}" type="datetimeFigureOut">
              <a:rPr kumimoji="1" lang="ja-JP" altLang="en-US" smtClean="0"/>
              <a:t>2024/7/22</a:t>
            </a:fld>
            <a:endParaRPr kumimoji="1" lang="ja-JP" altLang="en-US"/>
          </a:p>
        </p:txBody>
      </p:sp>
      <p:sp>
        <p:nvSpPr>
          <p:cNvPr id="6" name="フッター プレースホルダー 5">
            <a:extLst>
              <a:ext uri="{FF2B5EF4-FFF2-40B4-BE49-F238E27FC236}">
                <a16:creationId xmlns:a16="http://schemas.microsoft.com/office/drawing/2014/main" id="{F6917FF4-E06B-4545-BDCE-95432FF1FCC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D7B3EF-96D8-423B-BF8D-1B6E40DB9E30}"/>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25494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629707-CB30-4F75-A467-6B4122BE34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E8DCBC-37D4-4193-AF71-1A4ABC0F82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7D69093-A175-4482-A032-72A3EF4C6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2CAFD0B-0A2C-4043-913B-61F4208D033B}"/>
              </a:ext>
            </a:extLst>
          </p:cNvPr>
          <p:cNvSpPr>
            <a:spLocks noGrp="1"/>
          </p:cNvSpPr>
          <p:nvPr>
            <p:ph type="dt" sz="half" idx="10"/>
          </p:nvPr>
        </p:nvSpPr>
        <p:spPr/>
        <p:txBody>
          <a:bodyPr/>
          <a:lstStyle/>
          <a:p>
            <a:fld id="{0C08C23A-7EA9-495D-9293-2C0A38CE82F1}" type="datetimeFigureOut">
              <a:rPr kumimoji="1" lang="ja-JP" altLang="en-US" smtClean="0"/>
              <a:t>2024/7/22</a:t>
            </a:fld>
            <a:endParaRPr kumimoji="1" lang="ja-JP" altLang="en-US"/>
          </a:p>
        </p:txBody>
      </p:sp>
      <p:sp>
        <p:nvSpPr>
          <p:cNvPr id="6" name="フッター プレースホルダー 5">
            <a:extLst>
              <a:ext uri="{FF2B5EF4-FFF2-40B4-BE49-F238E27FC236}">
                <a16:creationId xmlns:a16="http://schemas.microsoft.com/office/drawing/2014/main" id="{E7284BFB-952E-4246-A1F1-16C3AC8A9A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9E42D6-A54B-4839-910E-F898F097B62F}"/>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198475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8E09F8D-DAEC-4178-8BA3-A48785F3F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B7EBA7-FEDC-46C4-A9BC-94FE0E25DF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BCDFE3-2A32-4735-8F96-C6949BA047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8C23A-7EA9-495D-9293-2C0A38CE82F1}" type="datetimeFigureOut">
              <a:rPr kumimoji="1" lang="ja-JP" altLang="en-US" smtClean="0"/>
              <a:t>2024/7/22</a:t>
            </a:fld>
            <a:endParaRPr kumimoji="1" lang="ja-JP" altLang="en-US"/>
          </a:p>
        </p:txBody>
      </p:sp>
      <p:sp>
        <p:nvSpPr>
          <p:cNvPr id="5" name="フッター プレースホルダー 4">
            <a:extLst>
              <a:ext uri="{FF2B5EF4-FFF2-40B4-BE49-F238E27FC236}">
                <a16:creationId xmlns:a16="http://schemas.microsoft.com/office/drawing/2014/main" id="{9FCD8AAE-384B-46C1-B3C4-C06A808A8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C2ADA10-4BCE-46B0-8682-E9FFC906B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413838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22876819-C6D9-41E8-82FC-4E088355A228}"/>
              </a:ext>
            </a:extLst>
          </p:cNvPr>
          <p:cNvSpPr/>
          <p:nvPr/>
        </p:nvSpPr>
        <p:spPr>
          <a:xfrm>
            <a:off x="1479534" y="2077119"/>
            <a:ext cx="9015814" cy="2637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800" b="1" dirty="0">
                <a:solidFill>
                  <a:schemeClr val="tx1"/>
                </a:solidFill>
                <a:latin typeface="メイリオ" panose="020B0604030504040204" pitchFamily="50" charset="-128"/>
                <a:ea typeface="メイリオ" panose="020B0604030504040204" pitchFamily="50" charset="-128"/>
              </a:rPr>
              <a:t>○ 本日の議論対象</a:t>
            </a:r>
            <a:endParaRPr lang="en-US" altLang="ja-JP" sz="2800" b="1" dirty="0">
              <a:solidFill>
                <a:schemeClr val="tx1"/>
              </a:solidFill>
              <a:latin typeface="メイリオ" panose="020B0604030504040204" pitchFamily="50" charset="-128"/>
              <a:ea typeface="メイリオ" panose="020B0604030504040204" pitchFamily="50" charset="-128"/>
            </a:endParaRPr>
          </a:p>
          <a:p>
            <a:endParaRPr lang="en-US" altLang="ja-JP" sz="2800" b="1" dirty="0">
              <a:solidFill>
                <a:schemeClr val="tx1"/>
              </a:solidFill>
              <a:latin typeface="メイリオ" panose="020B0604030504040204" pitchFamily="50" charset="-128"/>
              <a:ea typeface="メイリオ" panose="020B0604030504040204" pitchFamily="50" charset="-128"/>
            </a:endParaRPr>
          </a:p>
          <a:p>
            <a:r>
              <a:rPr lang="ja-JP" altLang="en-US" sz="28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800" b="1" dirty="0">
              <a:solidFill>
                <a:schemeClr val="tx1"/>
              </a:solidFill>
              <a:latin typeface="メイリオ" panose="020B0604030504040204" pitchFamily="50" charset="-128"/>
              <a:ea typeface="メイリオ" panose="020B0604030504040204" pitchFamily="50" charset="-128"/>
            </a:endParaRPr>
          </a:p>
          <a:p>
            <a:endParaRPr lang="en-US" altLang="ja-JP" sz="2800" b="1" dirty="0">
              <a:solidFill>
                <a:schemeClr val="tx1"/>
              </a:solidFill>
              <a:latin typeface="メイリオ" panose="020B0604030504040204" pitchFamily="50" charset="-128"/>
              <a:ea typeface="メイリオ" panose="020B0604030504040204" pitchFamily="50" charset="-128"/>
            </a:endParaRPr>
          </a:p>
          <a:p>
            <a:r>
              <a:rPr lang="ja-JP" altLang="en-US" sz="2800" b="1" dirty="0">
                <a:solidFill>
                  <a:schemeClr val="tx1"/>
                </a:solidFill>
                <a:latin typeface="メイリオ" panose="020B0604030504040204" pitchFamily="50" charset="-128"/>
                <a:ea typeface="メイリオ" panose="020B0604030504040204" pitchFamily="50" charset="-128"/>
              </a:rPr>
              <a:t>○ 今後議論を深めるにあたり重要な視点やキーワード</a:t>
            </a:r>
          </a:p>
        </p:txBody>
      </p:sp>
      <p:sp>
        <p:nvSpPr>
          <p:cNvPr id="35" name="正方形/長方形 34">
            <a:extLst>
              <a:ext uri="{FF2B5EF4-FFF2-40B4-BE49-F238E27FC236}">
                <a16:creationId xmlns:a16="http://schemas.microsoft.com/office/drawing/2014/main" id="{2C529D0C-CB94-4167-A2C8-568760F7E850}"/>
              </a:ext>
            </a:extLst>
          </p:cNvPr>
          <p:cNvSpPr/>
          <p:nvPr/>
        </p:nvSpPr>
        <p:spPr>
          <a:xfrm>
            <a:off x="285023" y="868805"/>
            <a:ext cx="10486837" cy="1208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en-US" altLang="ja-JP" sz="600" b="1" dirty="0">
              <a:solidFill>
                <a:schemeClr val="tx1"/>
              </a:solidFill>
              <a:latin typeface="メイリオ" panose="020B0604030504040204" pitchFamily="50" charset="-128"/>
              <a:ea typeface="メイリオ" panose="020B0604030504040204" pitchFamily="50" charset="-128"/>
            </a:endParaRPr>
          </a:p>
          <a:p>
            <a:pPr marL="536575"/>
            <a:r>
              <a:rPr lang="en-US" altLang="ja-JP" sz="2800" b="1" dirty="0">
                <a:solidFill>
                  <a:schemeClr val="tx1"/>
                </a:solidFill>
                <a:latin typeface="メイリオ" panose="020B0604030504040204" pitchFamily="50" charset="-128"/>
                <a:ea typeface="メイリオ" panose="020B0604030504040204" pitchFamily="50" charset="-128"/>
              </a:rPr>
              <a:t>2050</a:t>
            </a:r>
            <a:r>
              <a:rPr lang="ja-JP" altLang="en-US" sz="2800" b="1" dirty="0">
                <a:solidFill>
                  <a:schemeClr val="tx1"/>
                </a:solidFill>
                <a:latin typeface="メイリオ" panose="020B0604030504040204" pitchFamily="50" charset="-128"/>
                <a:ea typeface="メイリオ" panose="020B0604030504040204" pitchFamily="50" charset="-128"/>
              </a:rPr>
              <a:t>年の大阪の住まい･くらしのあるべき姿</a:t>
            </a:r>
          </a:p>
        </p:txBody>
      </p:sp>
      <p:sp>
        <p:nvSpPr>
          <p:cNvPr id="5" name="テキスト ボックス 4">
            <a:extLst>
              <a:ext uri="{FF2B5EF4-FFF2-40B4-BE49-F238E27FC236}">
                <a16:creationId xmlns:a16="http://schemas.microsoft.com/office/drawing/2014/main" id="{577BE884-10B4-44F9-9F57-CEE9CC3DB780}"/>
              </a:ext>
            </a:extLst>
          </p:cNvPr>
          <p:cNvSpPr txBox="1"/>
          <p:nvPr/>
        </p:nvSpPr>
        <p:spPr>
          <a:xfrm>
            <a:off x="10176641" y="196334"/>
            <a:ext cx="1781903" cy="349702"/>
          </a:xfrm>
          <a:prstGeom prst="rect">
            <a:avLst/>
          </a:prstGeom>
          <a:noFill/>
          <a:ln>
            <a:solidFill>
              <a:schemeClr val="tx1"/>
            </a:solidFill>
          </a:ln>
        </p:spPr>
        <p:txBody>
          <a:bodyPr wrap="square" tIns="72000" bIns="0">
            <a:spAutoFit/>
          </a:bodyPr>
          <a:lstStyle/>
          <a:p>
            <a:pPr algn="ct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参考</a:t>
            </a:r>
            <a:r>
              <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資料</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1</a:t>
            </a:r>
            <a:endParaRPr lang="ja-JP" altLang="en-US" dirty="0">
              <a:latin typeface="メイリオ" panose="020B0604030504040204" pitchFamily="50" charset="-128"/>
              <a:ea typeface="メイリオ" panose="020B0604030504040204" pitchFamily="50" charset="-128"/>
            </a:endParaRPr>
          </a:p>
        </p:txBody>
      </p:sp>
      <p:sp>
        <p:nvSpPr>
          <p:cNvPr id="6" name="Rectangle 1">
            <a:extLst>
              <a:ext uri="{FF2B5EF4-FFF2-40B4-BE49-F238E27FC236}">
                <a16:creationId xmlns:a16="http://schemas.microsoft.com/office/drawing/2014/main" id="{CDD674D5-FF7A-415B-80EC-F5640D546FC4}"/>
              </a:ext>
            </a:extLst>
          </p:cNvPr>
          <p:cNvSpPr>
            <a:spLocks noChangeArrowheads="1"/>
          </p:cNvSpPr>
          <p:nvPr/>
        </p:nvSpPr>
        <p:spPr bwMode="auto">
          <a:xfrm>
            <a:off x="2963105" y="5300693"/>
            <a:ext cx="6048672"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5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令和６年７月１日</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15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回大阪府住生活審議会　資料</a:t>
            </a:r>
          </a:p>
        </p:txBody>
      </p:sp>
    </p:spTree>
    <p:extLst>
      <p:ext uri="{BB962C8B-B14F-4D97-AF65-F5344CB8AC3E}">
        <p14:creationId xmlns:p14="http://schemas.microsoft.com/office/powerpoint/2010/main" val="220725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9A8CB855-A7E1-428A-8C56-775CF5208C74}"/>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6CF9B451-2C61-4BDA-BE1F-090DAA29756D}"/>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grpSp>
        <p:nvGrpSpPr>
          <p:cNvPr id="26" name="グループ化 25">
            <a:extLst>
              <a:ext uri="{FF2B5EF4-FFF2-40B4-BE49-F238E27FC236}">
                <a16:creationId xmlns:a16="http://schemas.microsoft.com/office/drawing/2014/main" id="{4FA68807-5030-4E99-AAFF-F5CB4C387FFD}"/>
              </a:ext>
            </a:extLst>
          </p:cNvPr>
          <p:cNvGrpSpPr/>
          <p:nvPr/>
        </p:nvGrpSpPr>
        <p:grpSpPr>
          <a:xfrm>
            <a:off x="710686" y="2733524"/>
            <a:ext cx="6028292" cy="3985685"/>
            <a:chOff x="435481" y="4317982"/>
            <a:chExt cx="4026714" cy="2309455"/>
          </a:xfrm>
        </p:grpSpPr>
        <p:pic>
          <p:nvPicPr>
            <p:cNvPr id="28" name="図 27">
              <a:extLst>
                <a:ext uri="{FF2B5EF4-FFF2-40B4-BE49-F238E27FC236}">
                  <a16:creationId xmlns:a16="http://schemas.microsoft.com/office/drawing/2014/main" id="{1C1179D8-A331-4727-BDC2-30739205E913}"/>
                </a:ext>
              </a:extLst>
            </p:cNvPr>
            <p:cNvPicPr>
              <a:picLocks noChangeAspect="1"/>
            </p:cNvPicPr>
            <p:nvPr/>
          </p:nvPicPr>
          <p:blipFill>
            <a:blip r:embed="rId2"/>
            <a:stretch>
              <a:fillRect/>
            </a:stretch>
          </p:blipFill>
          <p:spPr>
            <a:xfrm>
              <a:off x="435481" y="4317982"/>
              <a:ext cx="4026714" cy="2140717"/>
            </a:xfrm>
            <a:prstGeom prst="rect">
              <a:avLst/>
            </a:prstGeom>
          </p:spPr>
        </p:pic>
        <p:sp>
          <p:nvSpPr>
            <p:cNvPr id="31" name="テキスト ボックス 30">
              <a:extLst>
                <a:ext uri="{FF2B5EF4-FFF2-40B4-BE49-F238E27FC236}">
                  <a16:creationId xmlns:a16="http://schemas.microsoft.com/office/drawing/2014/main" id="{80296B51-558B-4294-8AC4-1595179552D8}"/>
                </a:ext>
              </a:extLst>
            </p:cNvPr>
            <p:cNvSpPr txBox="1"/>
            <p:nvPr/>
          </p:nvSpPr>
          <p:spPr>
            <a:xfrm>
              <a:off x="435481" y="6502601"/>
              <a:ext cx="4026714" cy="124836"/>
            </a:xfrm>
            <a:prstGeom prst="rect">
              <a:avLst/>
            </a:prstGeom>
            <a:noFill/>
          </p:spPr>
          <p:txBody>
            <a:bodyPr wrap="square" lIns="0" tIns="0" rIns="0" bIns="0">
              <a:spAutoFit/>
            </a:bodyPr>
            <a:lstStyle/>
            <a:p>
              <a:pPr algn="ctr"/>
              <a:r>
                <a:rPr lang="ja-JP" altLang="en-US" sz="1400" dirty="0">
                  <a:latin typeface="メイリオ" panose="020B0604030504040204" pitchFamily="50" charset="-128"/>
                  <a:ea typeface="メイリオ" panose="020B0604030504040204" pitchFamily="50" charset="-128"/>
                </a:rPr>
                <a:t>土砂災害の発生件数の推移（国土交通省）</a:t>
              </a:r>
            </a:p>
          </p:txBody>
        </p:sp>
      </p:grpSp>
      <p:grpSp>
        <p:nvGrpSpPr>
          <p:cNvPr id="35" name="グループ化 34">
            <a:extLst>
              <a:ext uri="{FF2B5EF4-FFF2-40B4-BE49-F238E27FC236}">
                <a16:creationId xmlns:a16="http://schemas.microsoft.com/office/drawing/2014/main" id="{16AB1EA5-8DFB-4140-BA03-EF3616D7411A}"/>
              </a:ext>
            </a:extLst>
          </p:cNvPr>
          <p:cNvGrpSpPr/>
          <p:nvPr/>
        </p:nvGrpSpPr>
        <p:grpSpPr>
          <a:xfrm>
            <a:off x="7108703" y="2734906"/>
            <a:ext cx="4514221" cy="3978734"/>
            <a:chOff x="7075976" y="3180759"/>
            <a:chExt cx="4514221" cy="3978734"/>
          </a:xfrm>
        </p:grpSpPr>
        <p:pic>
          <p:nvPicPr>
            <p:cNvPr id="37" name="図 36">
              <a:extLst>
                <a:ext uri="{FF2B5EF4-FFF2-40B4-BE49-F238E27FC236}">
                  <a16:creationId xmlns:a16="http://schemas.microsoft.com/office/drawing/2014/main" id="{1A5A9EC7-53F7-4909-B831-ABD03B010B9F}"/>
                </a:ext>
              </a:extLst>
            </p:cNvPr>
            <p:cNvPicPr>
              <a:picLocks noChangeAspect="1"/>
            </p:cNvPicPr>
            <p:nvPr/>
          </p:nvPicPr>
          <p:blipFill>
            <a:blip r:embed="rId3"/>
            <a:stretch>
              <a:fillRect/>
            </a:stretch>
          </p:blipFill>
          <p:spPr>
            <a:xfrm>
              <a:off x="7075976" y="3180759"/>
              <a:ext cx="4514221" cy="3689195"/>
            </a:xfrm>
            <a:prstGeom prst="rect">
              <a:avLst/>
            </a:prstGeom>
          </p:spPr>
        </p:pic>
        <p:sp>
          <p:nvSpPr>
            <p:cNvPr id="39" name="テキスト ボックス 38">
              <a:extLst>
                <a:ext uri="{FF2B5EF4-FFF2-40B4-BE49-F238E27FC236}">
                  <a16:creationId xmlns:a16="http://schemas.microsoft.com/office/drawing/2014/main" id="{CF235F11-4D39-46EF-9B2B-550461A4EF76}"/>
                </a:ext>
              </a:extLst>
            </p:cNvPr>
            <p:cNvSpPr txBox="1"/>
            <p:nvPr/>
          </p:nvSpPr>
          <p:spPr>
            <a:xfrm>
              <a:off x="7075977" y="6944049"/>
              <a:ext cx="4514220" cy="215444"/>
            </a:xfrm>
            <a:prstGeom prst="rect">
              <a:avLst/>
            </a:prstGeom>
            <a:noFill/>
          </p:spPr>
          <p:txBody>
            <a:bodyPr wrap="square" lIns="0" tIns="0" rIns="0" bIns="0">
              <a:spAutoFit/>
            </a:bodyPr>
            <a:lstStyle/>
            <a:p>
              <a:pPr algn="ctr"/>
              <a:r>
                <a:rPr lang="ja-JP" altLang="en-US" sz="1400" dirty="0">
                  <a:latin typeface="メイリオ" panose="020B0604030504040204" pitchFamily="50" charset="-128"/>
                  <a:ea typeface="メイリオ" panose="020B0604030504040204" pitchFamily="50" charset="-128"/>
                </a:rPr>
                <a:t>観測された日本の平均地上気温の変化（気象庁）</a:t>
              </a:r>
            </a:p>
          </p:txBody>
        </p:sp>
      </p:grpSp>
      <p:sp>
        <p:nvSpPr>
          <p:cNvPr id="40" name="テキスト ボックス 39">
            <a:extLst>
              <a:ext uri="{FF2B5EF4-FFF2-40B4-BE49-F238E27FC236}">
                <a16:creationId xmlns:a16="http://schemas.microsoft.com/office/drawing/2014/main" id="{31F2395D-354F-4C63-9004-A29C07C436F9}"/>
              </a:ext>
            </a:extLst>
          </p:cNvPr>
          <p:cNvSpPr txBox="1"/>
          <p:nvPr/>
        </p:nvSpPr>
        <p:spPr>
          <a:xfrm>
            <a:off x="669905" y="1836000"/>
            <a:ext cx="6014407" cy="780589"/>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・風水害を中心とした自然災害の激甚化･頻発化</a:t>
            </a:r>
            <a:endParaRPr lang="en-US" altLang="ja-JP" b="1" dirty="0">
              <a:solidFill>
                <a:schemeClr val="tx1"/>
              </a:solidFill>
              <a:latin typeface="メイリオ" panose="020B0604030504040204" pitchFamily="50" charset="-128"/>
              <a:ea typeface="メイリオ" panose="020B0604030504040204" pitchFamily="50" charset="-128"/>
            </a:endParaRPr>
          </a:p>
          <a:p>
            <a:pPr marL="266700" algn="just"/>
            <a:r>
              <a:rPr lang="en-US" altLang="ja-JP" sz="1400" dirty="0">
                <a:latin typeface="メイリオ" panose="020B0604030504040204" pitchFamily="50" charset="-128"/>
                <a:ea typeface="メイリオ" panose="020B0604030504040204" pitchFamily="50" charset="-128"/>
              </a:rPr>
              <a:t>2018</a:t>
            </a:r>
            <a:r>
              <a:rPr lang="ja-JP" altLang="en-US" sz="1400" dirty="0">
                <a:latin typeface="メイリオ" panose="020B0604030504040204" pitchFamily="50" charset="-128"/>
                <a:ea typeface="メイリオ" panose="020B0604030504040204" pitchFamily="50" charset="-128"/>
              </a:rPr>
              <a:t>年（平成</a:t>
            </a:r>
            <a:r>
              <a:rPr lang="en-US" altLang="ja-JP" sz="1400" dirty="0">
                <a:latin typeface="メイリオ" panose="020B0604030504040204" pitchFamily="50" charset="-128"/>
                <a:ea typeface="メイリオ" panose="020B0604030504040204" pitchFamily="50" charset="-128"/>
              </a:rPr>
              <a:t>30</a:t>
            </a:r>
            <a:r>
              <a:rPr lang="ja-JP" altLang="en-US" sz="1400" dirty="0">
                <a:latin typeface="メイリオ" panose="020B0604030504040204" pitchFamily="50" charset="-128"/>
                <a:ea typeface="メイリオ" panose="020B0604030504040204" pitchFamily="50" charset="-128"/>
              </a:rPr>
              <a:t>年）は過去最多の</a:t>
            </a:r>
            <a:r>
              <a:rPr lang="en-US" altLang="ja-JP" sz="1400" dirty="0">
                <a:latin typeface="メイリオ" panose="020B0604030504040204" pitchFamily="50" charset="-128"/>
                <a:ea typeface="メイリオ" panose="020B0604030504040204" pitchFamily="50" charset="-128"/>
              </a:rPr>
              <a:t>3,459</a:t>
            </a:r>
            <a:r>
              <a:rPr lang="ja-JP" altLang="en-US" sz="1400" dirty="0">
                <a:latin typeface="メイリオ" panose="020B0604030504040204" pitchFamily="50" charset="-128"/>
                <a:ea typeface="メイリオ" panose="020B0604030504040204" pitchFamily="50" charset="-128"/>
              </a:rPr>
              <a:t>件、</a:t>
            </a:r>
            <a:r>
              <a:rPr lang="en-US" altLang="ja-JP" sz="1400" dirty="0">
                <a:latin typeface="メイリオ" panose="020B0604030504040204" pitchFamily="50" charset="-128"/>
                <a:ea typeface="メイリオ" panose="020B0604030504040204" pitchFamily="50" charset="-128"/>
              </a:rPr>
              <a:t>2019</a:t>
            </a:r>
            <a:r>
              <a:rPr lang="ja-JP" altLang="en-US" sz="1400" dirty="0">
                <a:latin typeface="メイリオ" panose="020B0604030504040204" pitchFamily="50" charset="-128"/>
                <a:ea typeface="メイリオ" panose="020B0604030504040204" pitchFamily="50" charset="-128"/>
              </a:rPr>
              <a:t>年も</a:t>
            </a:r>
            <a:r>
              <a:rPr lang="en-US" altLang="ja-JP" sz="1400" dirty="0">
                <a:latin typeface="メイリオ" panose="020B0604030504040204" pitchFamily="50" charset="-128"/>
                <a:ea typeface="メイリオ" panose="020B0604030504040204" pitchFamily="50" charset="-128"/>
              </a:rPr>
              <a:t>1,996</a:t>
            </a:r>
            <a:r>
              <a:rPr lang="ja-JP" altLang="en-US" sz="1400" dirty="0">
                <a:latin typeface="メイリオ" panose="020B0604030504040204" pitchFamily="50" charset="-128"/>
                <a:ea typeface="メイリオ" panose="020B0604030504040204" pitchFamily="50" charset="-128"/>
              </a:rPr>
              <a:t>件と非常に多くの土砂災害が発生</a:t>
            </a:r>
          </a:p>
        </p:txBody>
      </p:sp>
      <p:sp>
        <p:nvSpPr>
          <p:cNvPr id="41" name="テキスト ボックス 40">
            <a:extLst>
              <a:ext uri="{FF2B5EF4-FFF2-40B4-BE49-F238E27FC236}">
                <a16:creationId xmlns:a16="http://schemas.microsoft.com/office/drawing/2014/main" id="{269DBE2B-5B0F-43B1-8F17-5AF9D3A159BC}"/>
              </a:ext>
            </a:extLst>
          </p:cNvPr>
          <p:cNvSpPr txBox="1"/>
          <p:nvPr/>
        </p:nvSpPr>
        <p:spPr>
          <a:xfrm>
            <a:off x="7024611" y="1836000"/>
            <a:ext cx="4900689" cy="780589"/>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・地球温暖化の進行</a:t>
            </a:r>
            <a:endParaRPr lang="en-US" altLang="ja-JP" b="1" dirty="0">
              <a:solidFill>
                <a:schemeClr val="tx1"/>
              </a:solidFill>
              <a:latin typeface="メイリオ" panose="020B0604030504040204" pitchFamily="50" charset="-128"/>
              <a:ea typeface="メイリオ" panose="020B0604030504040204" pitchFamily="50" charset="-128"/>
            </a:endParaRPr>
          </a:p>
          <a:p>
            <a:pPr marL="266700" algn="just"/>
            <a:r>
              <a:rPr lang="ja-JP" altLang="en-US" sz="1400" dirty="0">
                <a:latin typeface="メイリオ" panose="020B0604030504040204" pitchFamily="50" charset="-128"/>
                <a:ea typeface="メイリオ" panose="020B0604030504040204" pitchFamily="50" charset="-128"/>
              </a:rPr>
              <a:t>日本の年平均気温については</a:t>
            </a:r>
            <a:r>
              <a:rPr lang="en-US" altLang="ja-JP" sz="1400" dirty="0">
                <a:latin typeface="メイリオ" panose="020B0604030504040204" pitchFamily="50" charset="-128"/>
                <a:ea typeface="メイリオ" panose="020B0604030504040204" pitchFamily="50" charset="-128"/>
              </a:rPr>
              <a:t>100</a:t>
            </a:r>
            <a:r>
              <a:rPr lang="ja-JP" altLang="en-US" sz="1400" dirty="0">
                <a:latin typeface="メイリオ" panose="020B0604030504040204" pitchFamily="50" charset="-128"/>
                <a:ea typeface="メイリオ" panose="020B0604030504040204" pitchFamily="50" charset="-128"/>
              </a:rPr>
              <a:t>年当たり</a:t>
            </a:r>
            <a:r>
              <a:rPr lang="en-US" altLang="ja-JP" sz="1400" dirty="0">
                <a:latin typeface="メイリオ" panose="020B0604030504040204" pitchFamily="50" charset="-128"/>
                <a:ea typeface="メイリオ" panose="020B0604030504040204" pitchFamily="50" charset="-128"/>
              </a:rPr>
              <a:t>1.24℃</a:t>
            </a:r>
            <a:r>
              <a:rPr lang="ja-JP" altLang="en-US" sz="1400" dirty="0">
                <a:latin typeface="メイリオ" panose="020B0604030504040204" pitchFamily="50" charset="-128"/>
                <a:ea typeface="メイリオ" panose="020B0604030504040204" pitchFamily="50" charset="-128"/>
              </a:rPr>
              <a:t>と、世界平均を上回るペースで気温が上昇</a:t>
            </a:r>
          </a:p>
        </p:txBody>
      </p:sp>
      <p:sp>
        <p:nvSpPr>
          <p:cNvPr id="43" name="テキスト ボックス 42">
            <a:extLst>
              <a:ext uri="{FF2B5EF4-FFF2-40B4-BE49-F238E27FC236}">
                <a16:creationId xmlns:a16="http://schemas.microsoft.com/office/drawing/2014/main" id="{49EBF9D1-82AC-470E-BE24-0C176126AB3A}"/>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4DCA856D-CEA7-49F3-8FCD-A55F9028FAAE}"/>
              </a:ext>
            </a:extLst>
          </p:cNvPr>
          <p:cNvSpPr txBox="1"/>
          <p:nvPr/>
        </p:nvSpPr>
        <p:spPr>
          <a:xfrm>
            <a:off x="337536" y="1387851"/>
            <a:ext cx="11105163" cy="349702"/>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自然災害の激甚化、広域化</a:t>
            </a:r>
            <a:endParaRPr lang="en-US" altLang="ja-JP" b="1" dirty="0">
              <a:latin typeface="メイリオ" panose="020B0604030504040204" pitchFamily="50" charset="-128"/>
              <a:ea typeface="メイリオ" panose="020B0604030504040204" pitchFamily="50" charset="-128"/>
            </a:endParaRPr>
          </a:p>
        </p:txBody>
      </p:sp>
      <p:sp>
        <p:nvSpPr>
          <p:cNvPr id="16" name="スライド番号プレースホルダー 2">
            <a:extLst>
              <a:ext uri="{FF2B5EF4-FFF2-40B4-BE49-F238E27FC236}">
                <a16:creationId xmlns:a16="http://schemas.microsoft.com/office/drawing/2014/main" id="{AFD74AD7-25EF-4CCE-B837-D2D4CE50303A}"/>
              </a:ext>
            </a:extLst>
          </p:cNvPr>
          <p:cNvSpPr>
            <a:spLocks noGrp="1"/>
          </p:cNvSpPr>
          <p:nvPr>
            <p:ph type="sldNum" sz="quarter" idx="12"/>
          </p:nvPr>
        </p:nvSpPr>
        <p:spPr>
          <a:xfrm>
            <a:off x="11719560" y="6597352"/>
            <a:ext cx="420193"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10</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37625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9A8CB855-A7E1-428A-8C56-775CF5208C74}"/>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6CF9B451-2C61-4BDA-BE1F-090DAA29756D}"/>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029402B0-A4A5-439A-817D-891C32DC7E46}"/>
              </a:ext>
            </a:extLst>
          </p:cNvPr>
          <p:cNvSpPr txBox="1"/>
          <p:nvPr/>
        </p:nvSpPr>
        <p:spPr>
          <a:xfrm>
            <a:off x="669905" y="1836000"/>
            <a:ext cx="5324607" cy="1211476"/>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・テレワークの利用状況</a:t>
            </a:r>
            <a:endParaRPr lang="en-US" altLang="ja-JP" b="1" dirty="0">
              <a:solidFill>
                <a:schemeClr val="tx1"/>
              </a:solidFill>
              <a:latin typeface="メイリオ" panose="020B0604030504040204" pitchFamily="50" charset="-128"/>
              <a:ea typeface="メイリオ" panose="020B0604030504040204" pitchFamily="50" charset="-128"/>
            </a:endParaRPr>
          </a:p>
          <a:p>
            <a:pPr marL="265113" algn="just"/>
            <a:r>
              <a:rPr lang="ja-JP" altLang="en-US" sz="1400" dirty="0">
                <a:solidFill>
                  <a:schemeClr val="tx1"/>
                </a:solidFill>
                <a:latin typeface="メイリオ" panose="020B0604030504040204" pitchFamily="50" charset="-128"/>
                <a:ea typeface="メイリオ" panose="020B0604030504040204" pitchFamily="50" charset="-128"/>
              </a:rPr>
              <a:t>コロナ禍の終息後も見据えた今後のテレワークの利用の方針について、拡大が</a:t>
            </a:r>
            <a:r>
              <a:rPr lang="en-US" altLang="ja-JP" sz="1400" dirty="0">
                <a:solidFill>
                  <a:schemeClr val="tx1"/>
                </a:solidFill>
                <a:latin typeface="メイリオ" panose="020B0604030504040204" pitchFamily="50" charset="-128"/>
                <a:ea typeface="メイリオ" panose="020B0604030504040204" pitchFamily="50" charset="-128"/>
              </a:rPr>
              <a:t>18%</a:t>
            </a:r>
            <a:r>
              <a:rPr lang="ja-JP" altLang="en-US" sz="1400" dirty="0">
                <a:solidFill>
                  <a:schemeClr val="tx1"/>
                </a:solidFill>
                <a:latin typeface="メイリオ" panose="020B0604030504040204" pitchFamily="50" charset="-128"/>
                <a:ea typeface="メイリオ" panose="020B0604030504040204" pitchFamily="50" charset="-128"/>
              </a:rPr>
              <a:t>、維持が</a:t>
            </a:r>
            <a:r>
              <a:rPr lang="en-US" altLang="ja-JP" sz="1400" dirty="0">
                <a:solidFill>
                  <a:schemeClr val="tx1"/>
                </a:solidFill>
                <a:latin typeface="メイリオ" panose="020B0604030504040204" pitchFamily="50" charset="-128"/>
                <a:ea typeface="メイリオ" panose="020B0604030504040204" pitchFamily="50" charset="-128"/>
              </a:rPr>
              <a:t>53%</a:t>
            </a:r>
            <a:r>
              <a:rPr lang="ja-JP" altLang="en-US" sz="1400" dirty="0">
                <a:solidFill>
                  <a:schemeClr val="tx1"/>
                </a:solidFill>
                <a:latin typeface="メイリオ" panose="020B0604030504040204" pitchFamily="50" charset="-128"/>
                <a:ea typeface="メイリオ" panose="020B0604030504040204" pitchFamily="50" charset="-128"/>
              </a:rPr>
              <a:t>で、拡大・維持が</a:t>
            </a:r>
            <a:r>
              <a:rPr lang="en-US" altLang="ja-JP" sz="1400" dirty="0">
                <a:solidFill>
                  <a:schemeClr val="tx1"/>
                </a:solidFill>
                <a:latin typeface="メイリオ" panose="020B0604030504040204" pitchFamily="50" charset="-128"/>
                <a:ea typeface="メイリオ" panose="020B0604030504040204" pitchFamily="50" charset="-128"/>
              </a:rPr>
              <a:t>7</a:t>
            </a:r>
            <a:r>
              <a:rPr lang="ja-JP" altLang="en-US" sz="1400" dirty="0">
                <a:solidFill>
                  <a:schemeClr val="tx1"/>
                </a:solidFill>
                <a:latin typeface="メイリオ" panose="020B0604030504040204" pitchFamily="50" charset="-128"/>
                <a:ea typeface="メイリオ" panose="020B0604030504040204" pitchFamily="50" charset="-128"/>
              </a:rPr>
              <a:t>割を占めており、現状のテレワーク利用度によらず維持するという回答が最も高い。</a:t>
            </a:r>
          </a:p>
        </p:txBody>
      </p:sp>
      <p:sp>
        <p:nvSpPr>
          <p:cNvPr id="41" name="テキスト ボックス 40">
            <a:extLst>
              <a:ext uri="{FF2B5EF4-FFF2-40B4-BE49-F238E27FC236}">
                <a16:creationId xmlns:a16="http://schemas.microsoft.com/office/drawing/2014/main" id="{C7A6859F-493D-4324-AC43-B99A6C1BEDAE}"/>
              </a:ext>
            </a:extLst>
          </p:cNvPr>
          <p:cNvSpPr txBox="1"/>
          <p:nvPr/>
        </p:nvSpPr>
        <p:spPr>
          <a:xfrm>
            <a:off x="669905" y="3238247"/>
            <a:ext cx="5324607" cy="996033"/>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・今後の住み替えにあたっての意向</a:t>
            </a:r>
            <a:endParaRPr lang="en-US" altLang="ja-JP" b="1" dirty="0">
              <a:solidFill>
                <a:schemeClr val="tx1"/>
              </a:solidFill>
              <a:latin typeface="メイリオ" panose="020B0604030504040204" pitchFamily="50" charset="-128"/>
              <a:ea typeface="メイリオ" panose="020B0604030504040204" pitchFamily="50" charset="-128"/>
            </a:endParaRPr>
          </a:p>
          <a:p>
            <a:pPr marL="261938" algn="just"/>
            <a:r>
              <a:rPr lang="ja-JP" altLang="en-US" sz="1400" dirty="0">
                <a:solidFill>
                  <a:schemeClr val="tx1"/>
                </a:solidFill>
                <a:latin typeface="メイリオ" panose="020B0604030504040204" pitchFamily="50" charset="-128"/>
                <a:ea typeface="メイリオ" panose="020B0604030504040204" pitchFamily="50" charset="-128"/>
              </a:rPr>
              <a:t>コロナ拡大による住宅に求める条件の変化は、「仕事専用スペースがほしくなった」が最も多く、次いで「通信環境の良い家に住みたくなった」となっている。</a:t>
            </a:r>
          </a:p>
        </p:txBody>
      </p:sp>
      <p:pic>
        <p:nvPicPr>
          <p:cNvPr id="8" name="図 7">
            <a:extLst>
              <a:ext uri="{FF2B5EF4-FFF2-40B4-BE49-F238E27FC236}">
                <a16:creationId xmlns:a16="http://schemas.microsoft.com/office/drawing/2014/main" id="{2C7869A1-291D-43EC-AE1A-60C9321902B4}"/>
              </a:ext>
            </a:extLst>
          </p:cNvPr>
          <p:cNvPicPr>
            <a:picLocks noChangeAspect="1"/>
          </p:cNvPicPr>
          <p:nvPr/>
        </p:nvPicPr>
        <p:blipFill rotWithShape="1">
          <a:blip r:embed="rId2"/>
          <a:srcRect r="50013" b="9385"/>
          <a:stretch/>
        </p:blipFill>
        <p:spPr>
          <a:xfrm>
            <a:off x="6749614" y="2792420"/>
            <a:ext cx="5097709" cy="3481714"/>
          </a:xfrm>
          <a:prstGeom prst="rect">
            <a:avLst/>
          </a:prstGeom>
        </p:spPr>
      </p:pic>
      <p:sp>
        <p:nvSpPr>
          <p:cNvPr id="43" name="テキスト ボックス 42">
            <a:extLst>
              <a:ext uri="{FF2B5EF4-FFF2-40B4-BE49-F238E27FC236}">
                <a16:creationId xmlns:a16="http://schemas.microsoft.com/office/drawing/2014/main" id="{23518F9D-DD10-4AEF-8108-48001E49EC3C}"/>
              </a:ext>
            </a:extLst>
          </p:cNvPr>
          <p:cNvSpPr txBox="1"/>
          <p:nvPr/>
        </p:nvSpPr>
        <p:spPr>
          <a:xfrm>
            <a:off x="6197489" y="1836000"/>
            <a:ext cx="5649834" cy="780589"/>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・シェアリングエコノミー</a:t>
            </a:r>
            <a:endParaRPr lang="en-US" altLang="ja-JP" b="1" dirty="0">
              <a:solidFill>
                <a:schemeClr val="tx1"/>
              </a:solidFill>
              <a:latin typeface="メイリオ" panose="020B0604030504040204" pitchFamily="50" charset="-128"/>
              <a:ea typeface="メイリオ" panose="020B0604030504040204" pitchFamily="50" charset="-128"/>
            </a:endParaRPr>
          </a:p>
          <a:p>
            <a:pPr marL="266700" algn="just"/>
            <a:r>
              <a:rPr lang="ja-JP" altLang="en-US" sz="1400" dirty="0">
                <a:solidFill>
                  <a:schemeClr val="tx1"/>
                </a:solidFill>
                <a:latin typeface="メイリオ" panose="020B0604030504040204" pitchFamily="50" charset="-128"/>
                <a:ea typeface="メイリオ" panose="020B0604030504040204" pitchFamily="50" charset="-128"/>
              </a:rPr>
              <a:t>モノ･スペースのシェアの利用意向が大きく減少する一方、ケアやビジネススキルシェアといったソフトシェアの利用意向が上昇。</a:t>
            </a:r>
            <a:endParaRPr lang="ja-JP" altLang="en-US" b="1" dirty="0">
              <a:solidFill>
                <a:schemeClr val="tx1"/>
              </a:solidFill>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CD896434-47EF-4239-9BEA-455A07841B8C}"/>
              </a:ext>
            </a:extLst>
          </p:cNvPr>
          <p:cNvSpPr txBox="1"/>
          <p:nvPr/>
        </p:nvSpPr>
        <p:spPr>
          <a:xfrm>
            <a:off x="669905" y="5611855"/>
            <a:ext cx="5324607" cy="780589"/>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・地方移住への関心の高まり</a:t>
            </a:r>
            <a:endParaRPr lang="en-US" altLang="ja-JP" b="1" dirty="0">
              <a:solidFill>
                <a:schemeClr val="tx1"/>
              </a:solidFill>
              <a:latin typeface="メイリオ" panose="020B0604030504040204" pitchFamily="50" charset="-128"/>
              <a:ea typeface="メイリオ" panose="020B0604030504040204" pitchFamily="50" charset="-128"/>
            </a:endParaRPr>
          </a:p>
          <a:p>
            <a:pPr marL="266700" algn="just"/>
            <a:r>
              <a:rPr lang="en-US" altLang="ja-JP" sz="1400" dirty="0">
                <a:solidFill>
                  <a:schemeClr val="tx1"/>
                </a:solidFill>
                <a:latin typeface="メイリオ" panose="020B0604030504040204" pitchFamily="50" charset="-128"/>
                <a:ea typeface="メイリオ" panose="020B0604030504040204" pitchFamily="50" charset="-128"/>
              </a:rPr>
              <a:t>20</a:t>
            </a:r>
            <a:r>
              <a:rPr lang="ja-JP" altLang="en-US" sz="1400" dirty="0">
                <a:solidFill>
                  <a:schemeClr val="tx1"/>
                </a:solidFill>
                <a:latin typeface="メイリオ" panose="020B0604030504040204" pitchFamily="50" charset="-128"/>
                <a:ea typeface="メイリオ" panose="020B0604030504040204" pitchFamily="50" charset="-128"/>
              </a:rPr>
              <a:t>歳代のＵ･Ｉターンや地方での転職希望について、</a:t>
            </a:r>
            <a:r>
              <a:rPr lang="en-US" altLang="ja-JP" sz="1400" dirty="0">
                <a:solidFill>
                  <a:schemeClr val="tx1"/>
                </a:solidFill>
                <a:latin typeface="メイリオ" panose="020B0604030504040204" pitchFamily="50" charset="-128"/>
                <a:ea typeface="メイリオ" panose="020B0604030504040204" pitchFamily="50" charset="-128"/>
              </a:rPr>
              <a:t>2020</a:t>
            </a:r>
            <a:r>
              <a:rPr lang="ja-JP" altLang="en-US" sz="1400" dirty="0">
                <a:solidFill>
                  <a:schemeClr val="tx1"/>
                </a:solidFill>
                <a:latin typeface="メイリオ" panose="020B0604030504040204" pitchFamily="50" charset="-128"/>
                <a:ea typeface="メイリオ" panose="020B0604030504040204" pitchFamily="50" charset="-128"/>
              </a:rPr>
              <a:t>年</a:t>
            </a:r>
            <a:r>
              <a:rPr lang="en-US" altLang="ja-JP" sz="1400" dirty="0">
                <a:solidFill>
                  <a:schemeClr val="tx1"/>
                </a:solidFill>
                <a:latin typeface="メイリオ" panose="020B0604030504040204" pitchFamily="50" charset="-128"/>
                <a:ea typeface="メイリオ" panose="020B0604030504040204" pitchFamily="50" charset="-128"/>
              </a:rPr>
              <a:t>9</a:t>
            </a:r>
            <a:r>
              <a:rPr lang="ja-JP" altLang="en-US" sz="1400" dirty="0">
                <a:solidFill>
                  <a:schemeClr val="tx1"/>
                </a:solidFill>
                <a:latin typeface="メイリオ" panose="020B0604030504040204" pitchFamily="50" charset="-128"/>
                <a:ea typeface="メイリオ" panose="020B0604030504040204" pitchFamily="50" charset="-128"/>
              </a:rPr>
              <a:t>月時点では同年</a:t>
            </a:r>
            <a:r>
              <a:rPr lang="en-US" altLang="ja-JP" sz="1400" dirty="0">
                <a:solidFill>
                  <a:schemeClr val="tx1"/>
                </a:solidFill>
                <a:latin typeface="メイリオ" panose="020B0604030504040204" pitchFamily="50" charset="-128"/>
                <a:ea typeface="メイリオ" panose="020B0604030504040204" pitchFamily="50" charset="-128"/>
              </a:rPr>
              <a:t>5</a:t>
            </a:r>
            <a:r>
              <a:rPr lang="ja-JP" altLang="en-US" sz="1400" dirty="0">
                <a:solidFill>
                  <a:schemeClr val="tx1"/>
                </a:solidFill>
                <a:latin typeface="メイリオ" panose="020B0604030504040204" pitchFamily="50" charset="-128"/>
                <a:ea typeface="メイリオ" panose="020B0604030504040204" pitchFamily="50" charset="-128"/>
              </a:rPr>
              <a:t>月時点と比較すると</a:t>
            </a:r>
            <a:r>
              <a:rPr lang="en-US" altLang="ja-JP" sz="1400" dirty="0">
                <a:solidFill>
                  <a:schemeClr val="tx1"/>
                </a:solidFill>
                <a:latin typeface="メイリオ" panose="020B0604030504040204" pitchFamily="50" charset="-128"/>
                <a:ea typeface="メイリオ" panose="020B0604030504040204" pitchFamily="50" charset="-128"/>
              </a:rPr>
              <a:t>29.7</a:t>
            </a:r>
            <a:r>
              <a:rPr lang="ja-JP" altLang="en-US" sz="1400" dirty="0">
                <a:solidFill>
                  <a:schemeClr val="tx1"/>
                </a:solidFill>
                <a:latin typeface="メイリオ" panose="020B0604030504040204" pitchFamily="50" charset="-128"/>
                <a:ea typeface="メイリオ" panose="020B0604030504040204" pitchFamily="50" charset="-128"/>
              </a:rPr>
              <a:t>ポイント増加。</a:t>
            </a:r>
          </a:p>
        </p:txBody>
      </p:sp>
      <p:sp>
        <p:nvSpPr>
          <p:cNvPr id="46" name="テキスト ボックス 45">
            <a:extLst>
              <a:ext uri="{FF2B5EF4-FFF2-40B4-BE49-F238E27FC236}">
                <a16:creationId xmlns:a16="http://schemas.microsoft.com/office/drawing/2014/main" id="{E9B5D29C-F03A-44E1-B4BB-2D585F90208A}"/>
              </a:ext>
            </a:extLst>
          </p:cNvPr>
          <p:cNvSpPr txBox="1"/>
          <p:nvPr/>
        </p:nvSpPr>
        <p:spPr>
          <a:xfrm>
            <a:off x="669905" y="4425051"/>
            <a:ext cx="5324607" cy="996033"/>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・職業の選択、副業等の希望の変化</a:t>
            </a:r>
            <a:endParaRPr lang="en-US" altLang="ja-JP" b="1" dirty="0">
              <a:solidFill>
                <a:schemeClr val="tx1"/>
              </a:solidFill>
              <a:latin typeface="メイリオ" panose="020B0604030504040204" pitchFamily="50" charset="-128"/>
              <a:ea typeface="メイリオ" panose="020B0604030504040204" pitchFamily="50" charset="-128"/>
            </a:endParaRPr>
          </a:p>
          <a:p>
            <a:pPr marL="266700" algn="just"/>
            <a:r>
              <a:rPr lang="ja-JP" altLang="en-US" sz="1400" dirty="0">
                <a:solidFill>
                  <a:schemeClr val="tx1"/>
                </a:solidFill>
                <a:latin typeface="メイリオ" panose="020B0604030504040204" pitchFamily="50" charset="-128"/>
                <a:ea typeface="メイリオ" panose="020B0604030504040204" pitchFamily="50" charset="-128"/>
              </a:rPr>
              <a:t>職業選択・副業等の希望に変化が生じている理由は、ワークライフバランスの変化や収入の減少の割合が高い。</a:t>
            </a:r>
          </a:p>
          <a:p>
            <a:pPr marL="266700" algn="just"/>
            <a:r>
              <a:rPr lang="en-US" altLang="ja-JP" sz="1400" dirty="0">
                <a:solidFill>
                  <a:schemeClr val="tx1"/>
                </a:solidFill>
                <a:latin typeface="メイリオ" panose="020B0604030504040204" pitchFamily="50" charset="-128"/>
                <a:ea typeface="メイリオ" panose="020B0604030504040204" pitchFamily="50" charset="-128"/>
              </a:rPr>
              <a:t>20</a:t>
            </a:r>
            <a:r>
              <a:rPr lang="ja-JP" altLang="en-US" sz="1400" dirty="0">
                <a:solidFill>
                  <a:schemeClr val="tx1"/>
                </a:solidFill>
                <a:latin typeface="メイリオ" panose="020B0604030504040204" pitchFamily="50" charset="-128"/>
                <a:ea typeface="メイリオ" panose="020B0604030504040204" pitchFamily="50" charset="-128"/>
              </a:rPr>
              <a:t>歳代の約６割が副業に関心を持っている。</a:t>
            </a:r>
          </a:p>
        </p:txBody>
      </p:sp>
      <p:sp>
        <p:nvSpPr>
          <p:cNvPr id="47" name="テキスト ボックス 46">
            <a:extLst>
              <a:ext uri="{FF2B5EF4-FFF2-40B4-BE49-F238E27FC236}">
                <a16:creationId xmlns:a16="http://schemas.microsoft.com/office/drawing/2014/main" id="{4364D99B-F0DC-4234-9AA7-8262379B4EBF}"/>
              </a:ext>
            </a:extLst>
          </p:cNvPr>
          <p:cNvSpPr txBox="1"/>
          <p:nvPr/>
        </p:nvSpPr>
        <p:spPr>
          <a:xfrm>
            <a:off x="7337685" y="6444844"/>
            <a:ext cx="4722799"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国土の長期展望専門委員会（第</a:t>
            </a:r>
            <a:r>
              <a:rPr lang="en-US" altLang="ja-JP" sz="1400" dirty="0">
                <a:latin typeface="メイリオ" panose="020B0604030504040204" pitchFamily="50" charset="-128"/>
                <a:ea typeface="メイリオ" panose="020B0604030504040204" pitchFamily="50" charset="-128"/>
              </a:rPr>
              <a:t>14</a:t>
            </a:r>
            <a:r>
              <a:rPr lang="ja-JP" altLang="en-US" sz="1400" dirty="0">
                <a:latin typeface="メイリオ" panose="020B0604030504040204" pitchFamily="50" charset="-128"/>
                <a:ea typeface="メイリオ" panose="020B0604030504040204" pitchFamily="50" charset="-128"/>
              </a:rPr>
              <a:t>回）配付資料より抜粋</a:t>
            </a:r>
          </a:p>
        </p:txBody>
      </p:sp>
      <p:sp>
        <p:nvSpPr>
          <p:cNvPr id="23" name="テキスト ボックス 22">
            <a:extLst>
              <a:ext uri="{FF2B5EF4-FFF2-40B4-BE49-F238E27FC236}">
                <a16:creationId xmlns:a16="http://schemas.microsoft.com/office/drawing/2014/main" id="{C43EECF2-480B-41BF-879F-75193BC36678}"/>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FF323DD7-2753-40A7-8CEF-D7B70DBE9F93}"/>
              </a:ext>
            </a:extLst>
          </p:cNvPr>
          <p:cNvSpPr txBox="1"/>
          <p:nvPr/>
        </p:nvSpPr>
        <p:spPr>
          <a:xfrm>
            <a:off x="337536" y="1387851"/>
            <a:ext cx="11105163" cy="349702"/>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ライフスタイルの多様化</a:t>
            </a:r>
            <a:endParaRPr lang="en-US" altLang="ja-JP" b="1" dirty="0">
              <a:latin typeface="メイリオ" panose="020B0604030504040204" pitchFamily="50" charset="-128"/>
              <a:ea typeface="メイリオ" panose="020B0604030504040204" pitchFamily="50" charset="-128"/>
            </a:endParaRPr>
          </a:p>
        </p:txBody>
      </p:sp>
      <p:sp>
        <p:nvSpPr>
          <p:cNvPr id="15" name="スライド番号プレースホルダー 2">
            <a:extLst>
              <a:ext uri="{FF2B5EF4-FFF2-40B4-BE49-F238E27FC236}">
                <a16:creationId xmlns:a16="http://schemas.microsoft.com/office/drawing/2014/main" id="{670963C3-9C6A-4174-B087-4E4B618EF2E6}"/>
              </a:ext>
            </a:extLst>
          </p:cNvPr>
          <p:cNvSpPr>
            <a:spLocks noGrp="1"/>
          </p:cNvSpPr>
          <p:nvPr>
            <p:ph type="sldNum" sz="quarter" idx="12"/>
          </p:nvPr>
        </p:nvSpPr>
        <p:spPr>
          <a:xfrm>
            <a:off x="11719560" y="6597352"/>
            <a:ext cx="420193"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11</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87886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9A8CB855-A7E1-428A-8C56-775CF5208C74}"/>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6CF9B451-2C61-4BDA-BE1F-090DAA29756D}"/>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029402B0-A4A5-439A-817D-891C32DC7E46}"/>
              </a:ext>
            </a:extLst>
          </p:cNvPr>
          <p:cNvSpPr txBox="1"/>
          <p:nvPr/>
        </p:nvSpPr>
        <p:spPr>
          <a:xfrm>
            <a:off x="669905" y="1836000"/>
            <a:ext cx="4688479" cy="903700"/>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・スマートシティの推進</a:t>
            </a:r>
            <a:endParaRPr lang="en-US" altLang="ja-JP" b="1" dirty="0">
              <a:solidFill>
                <a:schemeClr val="tx1"/>
              </a:solidFill>
              <a:latin typeface="メイリオ" panose="020B0604030504040204" pitchFamily="50" charset="-128"/>
              <a:ea typeface="メイリオ" panose="020B0604030504040204" pitchFamily="50" charset="-128"/>
            </a:endParaRPr>
          </a:p>
          <a:p>
            <a:pPr algn="just"/>
            <a:r>
              <a:rPr lang="ja-JP" altLang="en-US" b="1" dirty="0">
                <a:solidFill>
                  <a:schemeClr val="tx1"/>
                </a:solidFill>
                <a:latin typeface="メイリオ" panose="020B0604030504040204" pitchFamily="50" charset="-128"/>
                <a:ea typeface="メイリオ" panose="020B0604030504040204" pitchFamily="50" charset="-128"/>
              </a:rPr>
              <a:t>・ </a:t>
            </a:r>
            <a:r>
              <a:rPr lang="en-US" altLang="ja-JP" b="1" dirty="0">
                <a:solidFill>
                  <a:schemeClr val="tx1"/>
                </a:solidFill>
                <a:latin typeface="メイリオ" panose="020B0604030504040204" pitchFamily="50" charset="-128"/>
                <a:ea typeface="メイリオ" panose="020B0604030504040204" pitchFamily="50" charset="-128"/>
              </a:rPr>
              <a:t>3D</a:t>
            </a:r>
            <a:r>
              <a:rPr lang="ja-JP" altLang="en-US" b="1" dirty="0">
                <a:solidFill>
                  <a:schemeClr val="tx1"/>
                </a:solidFill>
                <a:latin typeface="メイリオ" panose="020B0604030504040204" pitchFamily="50" charset="-128"/>
                <a:ea typeface="メイリオ" panose="020B0604030504040204" pitchFamily="50" charset="-128"/>
              </a:rPr>
              <a:t>都市モデル</a:t>
            </a:r>
            <a:endParaRPr lang="en-US" altLang="ja-JP" b="1" dirty="0">
              <a:solidFill>
                <a:schemeClr val="tx1"/>
              </a:solidFill>
              <a:latin typeface="メイリオ" panose="020B0604030504040204" pitchFamily="50" charset="-128"/>
              <a:ea typeface="メイリオ" panose="020B0604030504040204" pitchFamily="50" charset="-128"/>
            </a:endParaRPr>
          </a:p>
          <a:p>
            <a:pPr algn="just"/>
            <a:r>
              <a:rPr lang="ja-JP" altLang="en-US" b="1" dirty="0">
                <a:solidFill>
                  <a:schemeClr val="tx1"/>
                </a:solidFill>
                <a:latin typeface="メイリオ" panose="020B0604030504040204" pitchFamily="50" charset="-128"/>
                <a:ea typeface="メイリオ" panose="020B0604030504040204" pitchFamily="50" charset="-128"/>
              </a:rPr>
              <a:t>・ 建築・不動産分野の</a:t>
            </a:r>
            <a:r>
              <a:rPr lang="en-US" altLang="ja-JP" b="1" dirty="0">
                <a:solidFill>
                  <a:schemeClr val="tx1"/>
                </a:solidFill>
                <a:latin typeface="メイリオ" panose="020B0604030504040204" pitchFamily="50" charset="-128"/>
                <a:ea typeface="メイリオ" panose="020B0604030504040204" pitchFamily="50" charset="-128"/>
              </a:rPr>
              <a:t>DX</a:t>
            </a:r>
            <a:r>
              <a:rPr lang="ja-JP" altLang="en-US" b="1" dirty="0">
                <a:solidFill>
                  <a:schemeClr val="tx1"/>
                </a:solidFill>
                <a:latin typeface="メイリオ" panose="020B0604030504040204" pitchFamily="50" charset="-128"/>
                <a:ea typeface="メイリオ" panose="020B0604030504040204" pitchFamily="50" charset="-128"/>
              </a:rPr>
              <a:t>化</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4364D99B-F0DC-4234-9AA7-8262379B4EBF}"/>
              </a:ext>
            </a:extLst>
          </p:cNvPr>
          <p:cNvSpPr txBox="1"/>
          <p:nvPr/>
        </p:nvSpPr>
        <p:spPr>
          <a:xfrm>
            <a:off x="6937315" y="6444844"/>
            <a:ext cx="4951781" cy="307777"/>
          </a:xfrm>
          <a:prstGeom prst="rect">
            <a:avLst/>
          </a:prstGeom>
          <a:noFill/>
        </p:spPr>
        <p:txBody>
          <a:bodyPr wrap="square">
            <a:spAutoFit/>
          </a:bodyPr>
          <a:lstStyle/>
          <a:p>
            <a:pPr algn="r"/>
            <a:r>
              <a:rPr lang="ja-JP" altLang="en-US" sz="1400" dirty="0">
                <a:latin typeface="メイリオ" panose="020B0604030504040204" pitchFamily="50" charset="-128"/>
                <a:ea typeface="メイリオ" panose="020B0604030504040204" pitchFamily="50" charset="-128"/>
              </a:rPr>
              <a:t>「国土白書</a:t>
            </a:r>
            <a:r>
              <a:rPr lang="en-US" altLang="ja-JP" sz="1400" dirty="0">
                <a:latin typeface="メイリオ" panose="020B0604030504040204" pitchFamily="50" charset="-128"/>
                <a:ea typeface="メイリオ" panose="020B0604030504040204" pitchFamily="50" charset="-128"/>
              </a:rPr>
              <a:t>2023</a:t>
            </a:r>
            <a:r>
              <a:rPr lang="ja-JP" altLang="en-US" sz="1400" dirty="0">
                <a:latin typeface="メイリオ" panose="020B0604030504040204" pitchFamily="50" charset="-128"/>
                <a:ea typeface="メイリオ" panose="020B0604030504040204" pitchFamily="50" charset="-128"/>
              </a:rPr>
              <a:t>」より抜粋</a:t>
            </a:r>
          </a:p>
        </p:txBody>
      </p:sp>
      <p:pic>
        <p:nvPicPr>
          <p:cNvPr id="23" name="図 22">
            <a:extLst>
              <a:ext uri="{FF2B5EF4-FFF2-40B4-BE49-F238E27FC236}">
                <a16:creationId xmlns:a16="http://schemas.microsoft.com/office/drawing/2014/main" id="{D436235E-F7B6-46E7-AB3B-481F9C62D59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231" t="27627" r="6707" b="2665"/>
          <a:stretch/>
        </p:blipFill>
        <p:spPr>
          <a:xfrm>
            <a:off x="899440" y="2885155"/>
            <a:ext cx="6133233" cy="3553990"/>
          </a:xfrm>
          <a:prstGeom prst="rect">
            <a:avLst/>
          </a:prstGeom>
        </p:spPr>
      </p:pic>
      <p:grpSp>
        <p:nvGrpSpPr>
          <p:cNvPr id="14" name="グループ化 13">
            <a:extLst>
              <a:ext uri="{FF2B5EF4-FFF2-40B4-BE49-F238E27FC236}">
                <a16:creationId xmlns:a16="http://schemas.microsoft.com/office/drawing/2014/main" id="{D19574E1-9D2A-4AEB-A621-B6B88962858D}"/>
              </a:ext>
            </a:extLst>
          </p:cNvPr>
          <p:cNvGrpSpPr/>
          <p:nvPr/>
        </p:nvGrpSpPr>
        <p:grpSpPr>
          <a:xfrm>
            <a:off x="7202339" y="2887577"/>
            <a:ext cx="4688479" cy="3554727"/>
            <a:chOff x="7039190" y="2686567"/>
            <a:chExt cx="4953600" cy="3755737"/>
          </a:xfrm>
        </p:grpSpPr>
        <p:pic>
          <p:nvPicPr>
            <p:cNvPr id="3" name="図 2">
              <a:extLst>
                <a:ext uri="{FF2B5EF4-FFF2-40B4-BE49-F238E27FC236}">
                  <a16:creationId xmlns:a16="http://schemas.microsoft.com/office/drawing/2014/main" id="{FE05FFF3-0F6B-4D0C-A3C5-ACAC96F935FA}"/>
                </a:ext>
              </a:extLst>
            </p:cNvPr>
            <p:cNvPicPr>
              <a:picLocks noChangeAspect="1"/>
            </p:cNvPicPr>
            <p:nvPr/>
          </p:nvPicPr>
          <p:blipFill rotWithShape="1">
            <a:blip r:embed="rId3"/>
            <a:srcRect t="63610"/>
            <a:stretch/>
          </p:blipFill>
          <p:spPr>
            <a:xfrm>
              <a:off x="7039190" y="4534011"/>
              <a:ext cx="4951781" cy="1908293"/>
            </a:xfrm>
            <a:prstGeom prst="rect">
              <a:avLst/>
            </a:prstGeom>
          </p:spPr>
        </p:pic>
        <p:pic>
          <p:nvPicPr>
            <p:cNvPr id="9" name="図 8">
              <a:extLst>
                <a:ext uri="{FF2B5EF4-FFF2-40B4-BE49-F238E27FC236}">
                  <a16:creationId xmlns:a16="http://schemas.microsoft.com/office/drawing/2014/main" id="{35BF5CAB-3FA1-4761-81A5-CC192AD43EB3}"/>
                </a:ext>
              </a:extLst>
            </p:cNvPr>
            <p:cNvPicPr>
              <a:picLocks noChangeAspect="1"/>
            </p:cNvPicPr>
            <p:nvPr/>
          </p:nvPicPr>
          <p:blipFill>
            <a:blip r:embed="rId4"/>
            <a:stretch>
              <a:fillRect/>
            </a:stretch>
          </p:blipFill>
          <p:spPr>
            <a:xfrm>
              <a:off x="7039190" y="2686567"/>
              <a:ext cx="4953600" cy="1877651"/>
            </a:xfrm>
            <a:prstGeom prst="rect">
              <a:avLst/>
            </a:prstGeom>
          </p:spPr>
        </p:pic>
      </p:grpSp>
      <p:sp>
        <p:nvSpPr>
          <p:cNvPr id="31" name="テキスト ボックス 30">
            <a:extLst>
              <a:ext uri="{FF2B5EF4-FFF2-40B4-BE49-F238E27FC236}">
                <a16:creationId xmlns:a16="http://schemas.microsoft.com/office/drawing/2014/main" id="{C485A541-E5E3-4E9D-9E7C-9C84DA4D3E02}"/>
              </a:ext>
            </a:extLst>
          </p:cNvPr>
          <p:cNvSpPr txBox="1"/>
          <p:nvPr/>
        </p:nvSpPr>
        <p:spPr>
          <a:xfrm>
            <a:off x="5896773" y="1836000"/>
            <a:ext cx="4688479" cy="903700"/>
          </a:xfrm>
          <a:prstGeom prst="rect">
            <a:avLst/>
          </a:prstGeom>
          <a:noFill/>
        </p:spPr>
        <p:txBody>
          <a:bodyPr wrap="square" tIns="72000" bIns="0">
            <a:spAutoFit/>
          </a:bodyPr>
          <a:lstStyle/>
          <a:p>
            <a:pPr algn="just"/>
            <a:r>
              <a:rPr lang="ja-JP" altLang="en-US" b="1" dirty="0">
                <a:latin typeface="メイリオ" panose="020B0604030504040204" pitchFamily="50" charset="-128"/>
                <a:ea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rPr>
              <a:t>IoT</a:t>
            </a:r>
            <a:r>
              <a:rPr lang="ja-JP" altLang="en-US" b="1" dirty="0">
                <a:latin typeface="メイリオ" panose="020B0604030504040204" pitchFamily="50" charset="-128"/>
                <a:ea typeface="メイリオ" panose="020B0604030504040204" pitchFamily="50" charset="-128"/>
              </a:rPr>
              <a:t>技術等の活用</a:t>
            </a:r>
            <a:endParaRPr lang="en-US" altLang="ja-JP" b="1" dirty="0">
              <a:latin typeface="メイリオ" panose="020B0604030504040204" pitchFamily="50" charset="-128"/>
              <a:ea typeface="メイリオ" panose="020B0604030504040204" pitchFamily="50" charset="-128"/>
            </a:endParaRPr>
          </a:p>
          <a:p>
            <a:pPr algn="just"/>
            <a:r>
              <a:rPr lang="ja-JP" altLang="en-US" b="1" dirty="0">
                <a:latin typeface="メイリオ" panose="020B0604030504040204" pitchFamily="50" charset="-128"/>
                <a:ea typeface="メイリオ" panose="020B0604030504040204" pitchFamily="50" charset="-128"/>
              </a:rPr>
              <a:t>・ </a:t>
            </a:r>
            <a:r>
              <a:rPr lang="en-US" altLang="ja-JP" b="1" dirty="0" err="1">
                <a:latin typeface="メイリオ" panose="020B0604030504040204" pitchFamily="50" charset="-128"/>
                <a:ea typeface="メイリオ" panose="020B0604030504040204" pitchFamily="50" charset="-128"/>
              </a:rPr>
              <a:t>MaaS</a:t>
            </a:r>
            <a:endParaRPr lang="en-US" altLang="ja-JP" b="1" dirty="0">
              <a:latin typeface="メイリオ" panose="020B0604030504040204" pitchFamily="50" charset="-128"/>
              <a:ea typeface="メイリオ" panose="020B0604030504040204" pitchFamily="50" charset="-128"/>
            </a:endParaRPr>
          </a:p>
          <a:p>
            <a:pPr algn="just"/>
            <a:r>
              <a:rPr lang="ja-JP" altLang="en-US" b="1" dirty="0">
                <a:latin typeface="メイリオ" panose="020B0604030504040204" pitchFamily="50" charset="-128"/>
                <a:ea typeface="メイリオ" panose="020B0604030504040204" pitchFamily="50" charset="-128"/>
              </a:rPr>
              <a:t>・ 自動運転技術</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65C98422-C548-4334-8B50-31AA125E31C1}"/>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F2AD9FCC-AAF4-44B7-A8C8-57E9574C5EA9}"/>
              </a:ext>
            </a:extLst>
          </p:cNvPr>
          <p:cNvSpPr txBox="1"/>
          <p:nvPr/>
        </p:nvSpPr>
        <p:spPr>
          <a:xfrm>
            <a:off x="337536" y="1387851"/>
            <a:ext cx="11105163" cy="349702"/>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新技術、デジタル化の進展</a:t>
            </a:r>
            <a:endParaRPr lang="en-US" altLang="ja-JP" b="1" dirty="0">
              <a:latin typeface="メイリオ" panose="020B0604030504040204" pitchFamily="50" charset="-128"/>
              <a:ea typeface="メイリオ" panose="020B0604030504040204" pitchFamily="50" charset="-128"/>
            </a:endParaRPr>
          </a:p>
        </p:txBody>
      </p:sp>
      <p:sp>
        <p:nvSpPr>
          <p:cNvPr id="15" name="スライド番号プレースホルダー 2">
            <a:extLst>
              <a:ext uri="{FF2B5EF4-FFF2-40B4-BE49-F238E27FC236}">
                <a16:creationId xmlns:a16="http://schemas.microsoft.com/office/drawing/2014/main" id="{10A9581B-13E2-4A49-B05E-06061F08080F}"/>
              </a:ext>
            </a:extLst>
          </p:cNvPr>
          <p:cNvSpPr>
            <a:spLocks noGrp="1"/>
          </p:cNvSpPr>
          <p:nvPr>
            <p:ph type="sldNum" sz="quarter" idx="12"/>
          </p:nvPr>
        </p:nvSpPr>
        <p:spPr>
          <a:xfrm>
            <a:off x="11719560" y="6597352"/>
            <a:ext cx="420193"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12</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434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BD7E1CE8-AB9F-4227-9211-780E5BF6A401}"/>
              </a:ext>
            </a:extLst>
          </p:cNvPr>
          <p:cNvSpPr>
            <a:spLocks/>
          </p:cNvSpPr>
          <p:nvPr/>
        </p:nvSpPr>
        <p:spPr>
          <a:xfrm>
            <a:off x="131516" y="136652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A2F4293-27D8-4765-9B45-6F7CDEEB2528}"/>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5850E2A8-9C67-4270-80A2-1BCA314922B8}"/>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9136EB16-6CB5-44DE-9F6C-14761E01B764}"/>
              </a:ext>
            </a:extLst>
          </p:cNvPr>
          <p:cNvSpPr>
            <a:spLocks/>
          </p:cNvSpPr>
          <p:nvPr/>
        </p:nvSpPr>
        <p:spPr>
          <a:xfrm>
            <a:off x="0" y="522696"/>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7" name="正方形/長方形 6">
            <a:extLst>
              <a:ext uri="{FF2B5EF4-FFF2-40B4-BE49-F238E27FC236}">
                <a16:creationId xmlns:a16="http://schemas.microsoft.com/office/drawing/2014/main" id="{45AEFB1D-7165-434B-8C70-9B6EBD50614D}"/>
              </a:ext>
            </a:extLst>
          </p:cNvPr>
          <p:cNvSpPr/>
          <p:nvPr/>
        </p:nvSpPr>
        <p:spPr>
          <a:xfrm>
            <a:off x="211100" y="1807067"/>
            <a:ext cx="4329424" cy="783716"/>
          </a:xfrm>
          <a:prstGeom prst="rect">
            <a:avLst/>
          </a:prstGeom>
          <a:solidFill>
            <a:srgbClr val="3E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メイリオ" panose="020B0604030504040204" pitchFamily="50" charset="-128"/>
                <a:ea typeface="メイリオ" panose="020B0604030504040204" pitchFamily="50" charset="-128"/>
              </a:rPr>
              <a:t>いのち輝く未来社会のデザイン</a:t>
            </a:r>
            <a:endParaRPr kumimoji="1" lang="ja-JP" altLang="en-US" sz="16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7E33B84E-C498-4171-97E6-F096A7EB4DD6}"/>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AA2666C1-FCE5-42A3-AFE3-AC8F7711D810}"/>
              </a:ext>
            </a:extLst>
          </p:cNvPr>
          <p:cNvSpPr/>
          <p:nvPr/>
        </p:nvSpPr>
        <p:spPr>
          <a:xfrm>
            <a:off x="2853227" y="2697961"/>
            <a:ext cx="3243338" cy="300150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55D4270A-DF46-4EC9-A199-0E03E5F0747B}"/>
              </a:ext>
            </a:extLst>
          </p:cNvPr>
          <p:cNvSpPr/>
          <p:nvPr/>
        </p:nvSpPr>
        <p:spPr>
          <a:xfrm>
            <a:off x="2872728" y="2970822"/>
            <a:ext cx="3243338" cy="2731517"/>
          </a:xfrm>
          <a:prstGeom prst="rect">
            <a:avLst/>
          </a:prstGeom>
        </p:spPr>
        <p:txBody>
          <a:bodyPr wrap="square" lIns="144000">
            <a:spAutoFit/>
          </a:bodyPr>
          <a:lstStyle/>
          <a:p>
            <a:r>
              <a:rPr lang="ja-JP" altLang="en-US" sz="1100" b="1" dirty="0">
                <a:latin typeface="BIZ UDPゴシック" panose="020B0400000000000000" pitchFamily="50" charset="-128"/>
                <a:ea typeface="BIZ UDPゴシック" panose="020B0400000000000000" pitchFamily="50" charset="-128"/>
              </a:rPr>
              <a:t>③ 空飛ぶクルマ　</a:t>
            </a:r>
            <a:endParaRPr lang="en-US" altLang="ja-JP" sz="11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会場内遊覧、会場とポートとの</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２地点間運航を実現</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都心部中心を含む商用運航の拡大</a:t>
            </a:r>
            <a:endParaRPr lang="en-US" altLang="ja-JP" sz="1050" u="sng" dirty="0">
              <a:latin typeface="BIZ UDPゴシック" panose="020B0400000000000000" pitchFamily="50" charset="-128"/>
              <a:ea typeface="BIZ UDPゴシック" panose="020B0400000000000000" pitchFamily="50" charset="-128"/>
            </a:endParaRPr>
          </a:p>
          <a:p>
            <a:endParaRPr lang="en-US" altLang="ja-JP" sz="400" b="1"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④ 自動運転　</a:t>
            </a:r>
            <a:endParaRPr lang="en-US" altLang="ja-JP" sz="11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会場内及び会場アクセスでの</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自動運転（レベル４）の実現</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自動運転の社会実装</a:t>
            </a:r>
            <a:endParaRPr lang="en-US" altLang="ja-JP" sz="1050" u="sng" dirty="0">
              <a:latin typeface="BIZ UDPゴシック" panose="020B0400000000000000" pitchFamily="50" charset="-128"/>
              <a:ea typeface="BIZ UDPゴシック" panose="020B0400000000000000" pitchFamily="50" charset="-128"/>
            </a:endParaRPr>
          </a:p>
          <a:p>
            <a:endParaRPr kumimoji="1" lang="en-US" altLang="ja-JP" sz="4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⑤ </a:t>
            </a:r>
            <a:r>
              <a:rPr lang="en-US" altLang="ja-JP" sz="1100" b="1" dirty="0" err="1">
                <a:latin typeface="BIZ UDPゴシック" panose="020B0400000000000000" pitchFamily="50" charset="-128"/>
                <a:ea typeface="BIZ UDPゴシック" panose="020B0400000000000000" pitchFamily="50" charset="-128"/>
              </a:rPr>
              <a:t>MaaS</a:t>
            </a:r>
            <a:r>
              <a:rPr lang="ja-JP" altLang="en-US" sz="1100" b="1" dirty="0">
                <a:latin typeface="BIZ UDPゴシック" panose="020B0400000000000000" pitchFamily="50" charset="-128"/>
                <a:ea typeface="BIZ UDPゴシック" panose="020B0400000000000000" pitchFamily="50" charset="-128"/>
              </a:rPr>
              <a:t>（マース）</a:t>
            </a:r>
            <a:endParaRPr lang="en-US" altLang="ja-JP" sz="11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万博来訪者向けの</a:t>
            </a:r>
            <a:r>
              <a:rPr lang="en-US" altLang="ja-JP" sz="1050" u="sng" dirty="0">
                <a:latin typeface="BIZ UDPゴシック" panose="020B0400000000000000" pitchFamily="50" charset="-128"/>
                <a:ea typeface="BIZ UDPゴシック" panose="020B0400000000000000" pitchFamily="50" charset="-128"/>
              </a:rPr>
              <a:t>MaaS</a:t>
            </a:r>
            <a:r>
              <a:rPr lang="ja-JP" altLang="en-US" sz="1050" u="sng" dirty="0">
                <a:latin typeface="BIZ UDPゴシック" panose="020B0400000000000000" pitchFamily="50" charset="-128"/>
                <a:ea typeface="BIZ UDPゴシック" panose="020B0400000000000000" pitchFamily="50" charset="-128"/>
              </a:rPr>
              <a:t>構築</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関西広域</a:t>
            </a:r>
            <a:r>
              <a:rPr lang="en-US" altLang="ja-JP" sz="1050" u="sng" dirty="0">
                <a:latin typeface="BIZ UDPゴシック" panose="020B0400000000000000" pitchFamily="50" charset="-128"/>
                <a:ea typeface="BIZ UDPゴシック" panose="020B0400000000000000" pitchFamily="50" charset="-128"/>
              </a:rPr>
              <a:t>MaaS</a:t>
            </a:r>
            <a:r>
              <a:rPr lang="ja-JP" altLang="en-US" sz="1050" u="sng" dirty="0">
                <a:latin typeface="BIZ UDPゴシック" panose="020B0400000000000000" pitchFamily="50" charset="-128"/>
                <a:ea typeface="BIZ UDPゴシック" panose="020B0400000000000000" pitchFamily="50" charset="-128"/>
              </a:rPr>
              <a:t>が拡大</a:t>
            </a:r>
            <a:endParaRPr lang="en-US" altLang="ja-JP" sz="1050" u="sng" dirty="0">
              <a:latin typeface="BIZ UDPゴシック" panose="020B0400000000000000" pitchFamily="50" charset="-128"/>
              <a:ea typeface="BIZ UDPゴシック" panose="020B0400000000000000" pitchFamily="50" charset="-128"/>
            </a:endParaRPr>
          </a:p>
          <a:p>
            <a:pPr marL="93046" indent="-558274"/>
            <a:endParaRPr kumimoji="1" lang="en-US" altLang="ja-JP" sz="4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⑥ ゼロエミッションモビリティ</a:t>
            </a:r>
            <a:endParaRPr lang="en-US" altLang="ja-JP" sz="50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会場アクセス等での</a:t>
            </a:r>
            <a:r>
              <a:rPr lang="en-US" altLang="ja-JP" sz="1050" u="sng" dirty="0">
                <a:latin typeface="BIZ UDPゴシック" panose="020B0400000000000000" pitchFamily="50" charset="-128"/>
                <a:ea typeface="BIZ UDPゴシック" panose="020B0400000000000000" pitchFamily="50" charset="-128"/>
              </a:rPr>
              <a:t>EV</a:t>
            </a:r>
            <a:r>
              <a:rPr lang="ja-JP" altLang="en-US" sz="1050" u="sng" dirty="0">
                <a:latin typeface="BIZ UDPゴシック" panose="020B0400000000000000" pitchFamily="50" charset="-128"/>
                <a:ea typeface="BIZ UDPゴシック" panose="020B0400000000000000" pitchFamily="50" charset="-128"/>
              </a:rPr>
              <a:t>・</a:t>
            </a:r>
            <a:r>
              <a:rPr lang="en-US" altLang="ja-JP" sz="1050" u="sng" dirty="0">
                <a:latin typeface="BIZ UDPゴシック" panose="020B0400000000000000" pitchFamily="50" charset="-128"/>
                <a:ea typeface="BIZ UDPゴシック" panose="020B0400000000000000" pitchFamily="50" charset="-128"/>
              </a:rPr>
              <a:t>FC</a:t>
            </a:r>
            <a:r>
              <a:rPr lang="ja-JP" altLang="en-US" sz="1050" u="sng" dirty="0">
                <a:latin typeface="BIZ UDPゴシック" panose="020B0400000000000000" pitchFamily="50" charset="-128"/>
                <a:ea typeface="BIZ UDPゴシック" panose="020B0400000000000000" pitchFamily="50" charset="-128"/>
              </a:rPr>
              <a:t>バス</a:t>
            </a:r>
            <a:r>
              <a:rPr lang="en-US" altLang="ja-JP" sz="1050" u="sng"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船の活用</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府域の路線バスの５割を</a:t>
            </a:r>
            <a:r>
              <a:rPr lang="en-US" altLang="ja-JP" sz="1050" u="sng" dirty="0">
                <a:latin typeface="BIZ UDPゴシック" panose="020B0400000000000000" pitchFamily="50" charset="-128"/>
                <a:ea typeface="BIZ UDPゴシック" panose="020B0400000000000000" pitchFamily="50" charset="-128"/>
              </a:rPr>
              <a:t>EV</a:t>
            </a:r>
            <a:r>
              <a:rPr lang="ja-JP" altLang="en-US" sz="1050" u="sng" dirty="0">
                <a:latin typeface="BIZ UDPゴシック" panose="020B0400000000000000" pitchFamily="50" charset="-128"/>
                <a:ea typeface="BIZ UDPゴシック" panose="020B0400000000000000" pitchFamily="50" charset="-128"/>
              </a:rPr>
              <a:t>・</a:t>
            </a:r>
            <a:r>
              <a:rPr lang="en-US" altLang="ja-JP" sz="1050" u="sng" dirty="0">
                <a:latin typeface="BIZ UDPゴシック" panose="020B0400000000000000" pitchFamily="50" charset="-128"/>
                <a:ea typeface="BIZ UDPゴシック" panose="020B0400000000000000" pitchFamily="50" charset="-128"/>
              </a:rPr>
              <a:t>FC</a:t>
            </a:r>
            <a:r>
              <a:rPr lang="ja-JP" altLang="en-US" sz="1050" u="sng" dirty="0">
                <a:latin typeface="BIZ UDPゴシック" panose="020B0400000000000000" pitchFamily="50" charset="-128"/>
                <a:ea typeface="BIZ UDPゴシック" panose="020B0400000000000000" pitchFamily="50" charset="-128"/>
              </a:rPr>
              <a:t>バスへ</a:t>
            </a:r>
            <a:r>
              <a:rPr lang="en-US" altLang="ja-JP" sz="1050" u="sng"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更新分）</a:t>
            </a:r>
            <a:endParaRPr lang="en-US" altLang="ja-JP" sz="1050" u="sng"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en-US" altLang="ja-JP" sz="1050" u="sng" dirty="0">
                <a:latin typeface="BIZ UDPゴシック" panose="020B0400000000000000" pitchFamily="50" charset="-128"/>
                <a:ea typeface="BIZ UDPゴシック" panose="020B0400000000000000" pitchFamily="50" charset="-128"/>
              </a:rPr>
              <a:t>EV</a:t>
            </a:r>
            <a:r>
              <a:rPr lang="ja-JP" altLang="en-US" sz="1050" u="sng" dirty="0">
                <a:latin typeface="BIZ UDPゴシック" panose="020B0400000000000000" pitchFamily="50" charset="-128"/>
                <a:ea typeface="BIZ UDPゴシック" panose="020B0400000000000000" pitchFamily="50" charset="-128"/>
              </a:rPr>
              <a:t>・</a:t>
            </a:r>
            <a:r>
              <a:rPr lang="en-US" altLang="ja-JP" sz="1050" u="sng" dirty="0">
                <a:latin typeface="BIZ UDPゴシック" panose="020B0400000000000000" pitchFamily="50" charset="-128"/>
                <a:ea typeface="BIZ UDPゴシック" panose="020B0400000000000000" pitchFamily="50" charset="-128"/>
              </a:rPr>
              <a:t>FC</a:t>
            </a:r>
            <a:r>
              <a:rPr lang="ja-JP" altLang="en-US" sz="1050" u="sng" dirty="0">
                <a:latin typeface="BIZ UDPゴシック" panose="020B0400000000000000" pitchFamily="50" charset="-128"/>
                <a:ea typeface="BIZ UDPゴシック" panose="020B0400000000000000" pitchFamily="50" charset="-128"/>
              </a:rPr>
              <a:t>船の実用化</a:t>
            </a:r>
            <a:r>
              <a:rPr lang="ja-JP" altLang="en-US" sz="600" dirty="0">
                <a:latin typeface="BIZ UDPゴシック" panose="020B0400000000000000" pitchFamily="50" charset="-128"/>
                <a:ea typeface="BIZ UDPゴシック" panose="020B0400000000000000" pitchFamily="50" charset="-128"/>
              </a:rPr>
              <a:t>   </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83A15868-9579-4A1A-A194-8DD9CCB47FBC}"/>
              </a:ext>
            </a:extLst>
          </p:cNvPr>
          <p:cNvSpPr/>
          <p:nvPr/>
        </p:nvSpPr>
        <p:spPr>
          <a:xfrm>
            <a:off x="211100" y="5754472"/>
            <a:ext cx="11745720" cy="91866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4776B5DD-FE5F-42AE-ABD5-F3A7755E9CA1}"/>
              </a:ext>
            </a:extLst>
          </p:cNvPr>
          <p:cNvSpPr/>
          <p:nvPr/>
        </p:nvSpPr>
        <p:spPr>
          <a:xfrm>
            <a:off x="6182692" y="2697961"/>
            <a:ext cx="2844000" cy="300150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6EFE3F6E-807F-40FF-82B0-35C3DFC1D561}"/>
              </a:ext>
            </a:extLst>
          </p:cNvPr>
          <p:cNvSpPr/>
          <p:nvPr/>
        </p:nvSpPr>
        <p:spPr>
          <a:xfrm>
            <a:off x="211100" y="2697961"/>
            <a:ext cx="2556000" cy="300150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B837F7D3-221B-4D2A-920A-C61D3D6A0F74}"/>
              </a:ext>
            </a:extLst>
          </p:cNvPr>
          <p:cNvSpPr/>
          <p:nvPr/>
        </p:nvSpPr>
        <p:spPr>
          <a:xfrm>
            <a:off x="9112820" y="2697961"/>
            <a:ext cx="2844000" cy="300150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52" name="角丸四角形 22">
            <a:extLst>
              <a:ext uri="{FF2B5EF4-FFF2-40B4-BE49-F238E27FC236}">
                <a16:creationId xmlns:a16="http://schemas.microsoft.com/office/drawing/2014/main" id="{112C2A67-B3ED-4B30-8CB3-EF576B3BF938}"/>
              </a:ext>
            </a:extLst>
          </p:cNvPr>
          <p:cNvSpPr/>
          <p:nvPr/>
        </p:nvSpPr>
        <p:spPr>
          <a:xfrm>
            <a:off x="2926800" y="2698588"/>
            <a:ext cx="1692000" cy="226369"/>
          </a:xfrm>
          <a:prstGeom prst="roundRect">
            <a:avLst>
              <a:gd name="adj" fmla="val 5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32615" rtlCol="0" anchor="ctr"/>
          <a:lstStyle/>
          <a:p>
            <a:pPr defTabSz="590840">
              <a:defRPr/>
            </a:pPr>
            <a:r>
              <a:rPr lang="ja-JP" altLang="en-US" sz="1200" b="1" dirty="0">
                <a:solidFill>
                  <a:prstClr val="white"/>
                </a:solidFill>
                <a:latin typeface="BIZ UDPゴシック" panose="020B0400000000000000" pitchFamily="50" charset="-128"/>
                <a:ea typeface="BIZ UDPゴシック" panose="020B0400000000000000" pitchFamily="50" charset="-128"/>
              </a:rPr>
              <a:t>２．モビリティ</a:t>
            </a:r>
          </a:p>
        </p:txBody>
      </p:sp>
      <p:sp>
        <p:nvSpPr>
          <p:cNvPr id="53" name="角丸四角形 29">
            <a:extLst>
              <a:ext uri="{FF2B5EF4-FFF2-40B4-BE49-F238E27FC236}">
                <a16:creationId xmlns:a16="http://schemas.microsoft.com/office/drawing/2014/main" id="{B70D1972-FE91-4C07-8740-82A2BEF3053E}"/>
              </a:ext>
            </a:extLst>
          </p:cNvPr>
          <p:cNvSpPr/>
          <p:nvPr/>
        </p:nvSpPr>
        <p:spPr>
          <a:xfrm>
            <a:off x="6253200" y="2698588"/>
            <a:ext cx="1692000" cy="219462"/>
          </a:xfrm>
          <a:prstGeom prst="roundRect">
            <a:avLst>
              <a:gd name="adj" fmla="val 5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32615" rtlCol="0" anchor="ctr"/>
          <a:lstStyle/>
          <a:p>
            <a:pPr defTabSz="590840">
              <a:defRPr/>
            </a:pPr>
            <a:r>
              <a:rPr lang="ja-JP" altLang="en-US" sz="1200" b="1" dirty="0">
                <a:solidFill>
                  <a:prstClr val="white"/>
                </a:solidFill>
                <a:latin typeface="BIZ UDPゴシック" panose="020B0400000000000000" pitchFamily="50" charset="-128"/>
                <a:ea typeface="BIZ UDPゴシック" panose="020B0400000000000000" pitchFamily="50" charset="-128"/>
              </a:rPr>
              <a:t>３．環境</a:t>
            </a:r>
          </a:p>
        </p:txBody>
      </p:sp>
      <p:sp>
        <p:nvSpPr>
          <p:cNvPr id="54" name="角丸四角形 96">
            <a:extLst>
              <a:ext uri="{FF2B5EF4-FFF2-40B4-BE49-F238E27FC236}">
                <a16:creationId xmlns:a16="http://schemas.microsoft.com/office/drawing/2014/main" id="{D09B6976-6040-4910-8C4F-B28E30394B68}"/>
              </a:ext>
            </a:extLst>
          </p:cNvPr>
          <p:cNvSpPr/>
          <p:nvPr/>
        </p:nvSpPr>
        <p:spPr>
          <a:xfrm>
            <a:off x="284400" y="2698588"/>
            <a:ext cx="1692000" cy="231813"/>
          </a:xfrm>
          <a:prstGeom prst="roundRect">
            <a:avLst>
              <a:gd name="adj" fmla="val 5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32615" rtlCol="0" anchor="ctr"/>
          <a:lstStyle/>
          <a:p>
            <a:pPr defTabSz="590840">
              <a:defRPr/>
            </a:pPr>
            <a:r>
              <a:rPr lang="ja-JP" altLang="en-US" sz="1200" b="1" dirty="0">
                <a:solidFill>
                  <a:prstClr val="white"/>
                </a:solidFill>
                <a:latin typeface="BIZ UDPゴシック" panose="020B0400000000000000" pitchFamily="50" charset="-128"/>
                <a:ea typeface="BIZ UDPゴシック" panose="020B0400000000000000" pitchFamily="50" charset="-128"/>
              </a:rPr>
              <a:t>１．健康・医療</a:t>
            </a:r>
          </a:p>
        </p:txBody>
      </p:sp>
      <p:sp>
        <p:nvSpPr>
          <p:cNvPr id="55" name="角丸四角形 44">
            <a:extLst>
              <a:ext uri="{FF2B5EF4-FFF2-40B4-BE49-F238E27FC236}">
                <a16:creationId xmlns:a16="http://schemas.microsoft.com/office/drawing/2014/main" id="{9655EAF0-6EC7-4447-B62D-2F9D6147720E}"/>
              </a:ext>
            </a:extLst>
          </p:cNvPr>
          <p:cNvSpPr/>
          <p:nvPr/>
        </p:nvSpPr>
        <p:spPr>
          <a:xfrm>
            <a:off x="284400" y="5760903"/>
            <a:ext cx="1022389" cy="640389"/>
          </a:xfrm>
          <a:prstGeom prst="roundRect">
            <a:avLst>
              <a:gd name="adj" fmla="val 5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7800" indent="-177800" defTabSz="590840">
              <a:defRPr/>
            </a:pPr>
            <a:r>
              <a:rPr lang="ja-JP" altLang="en-US" sz="1050" b="1" dirty="0">
                <a:solidFill>
                  <a:prstClr val="white"/>
                </a:solidFill>
                <a:latin typeface="BIZ UDPゴシック" panose="020B0400000000000000" pitchFamily="50" charset="-128"/>
                <a:ea typeface="BIZ UDPゴシック" panose="020B0400000000000000" pitchFamily="50" charset="-128"/>
              </a:rPr>
              <a:t>５．観光・文化、おもてなし</a:t>
            </a:r>
          </a:p>
        </p:txBody>
      </p:sp>
      <p:sp>
        <p:nvSpPr>
          <p:cNvPr id="56" name="角丸四角形 39">
            <a:extLst>
              <a:ext uri="{FF2B5EF4-FFF2-40B4-BE49-F238E27FC236}">
                <a16:creationId xmlns:a16="http://schemas.microsoft.com/office/drawing/2014/main" id="{789D3786-A16B-4146-869C-805C61F3A7DE}"/>
              </a:ext>
            </a:extLst>
          </p:cNvPr>
          <p:cNvSpPr/>
          <p:nvPr/>
        </p:nvSpPr>
        <p:spPr>
          <a:xfrm>
            <a:off x="9183600" y="2698588"/>
            <a:ext cx="2606817" cy="255947"/>
          </a:xfrm>
          <a:prstGeom prst="roundRect">
            <a:avLst>
              <a:gd name="adj" fmla="val 5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32615" rtlCol="0" anchor="ctr"/>
          <a:lstStyle/>
          <a:p>
            <a:pPr defTabSz="590840">
              <a:defRPr/>
            </a:pPr>
            <a:r>
              <a:rPr lang="ja-JP" altLang="en-US" sz="1200" b="1" dirty="0">
                <a:solidFill>
                  <a:prstClr val="white"/>
                </a:solidFill>
                <a:latin typeface="BIZ UDPゴシック" panose="020B0400000000000000" pitchFamily="50" charset="-128"/>
                <a:ea typeface="BIZ UDPゴシック" panose="020B0400000000000000" pitchFamily="50" charset="-128"/>
              </a:rPr>
              <a:t>４．</a:t>
            </a:r>
            <a:r>
              <a:rPr lang="ja-JP" altLang="en-US" sz="1100" b="1" dirty="0">
                <a:solidFill>
                  <a:prstClr val="white"/>
                </a:solidFill>
                <a:latin typeface="BIZ UDPゴシック" panose="020B0400000000000000" pitchFamily="50" charset="-128"/>
                <a:ea typeface="BIZ UDPゴシック" panose="020B0400000000000000" pitchFamily="50" charset="-128"/>
              </a:rPr>
              <a:t>スマートシティ、スタートアップ</a:t>
            </a:r>
          </a:p>
        </p:txBody>
      </p:sp>
      <p:sp>
        <p:nvSpPr>
          <p:cNvPr id="57" name="正方形/長方形 56">
            <a:extLst>
              <a:ext uri="{FF2B5EF4-FFF2-40B4-BE49-F238E27FC236}">
                <a16:creationId xmlns:a16="http://schemas.microsoft.com/office/drawing/2014/main" id="{C3BE9294-E3D0-4E13-A17C-7F0A402D14CB}"/>
              </a:ext>
            </a:extLst>
          </p:cNvPr>
          <p:cNvSpPr/>
          <p:nvPr/>
        </p:nvSpPr>
        <p:spPr>
          <a:xfrm>
            <a:off x="211101" y="2970822"/>
            <a:ext cx="2555999" cy="2108269"/>
          </a:xfrm>
          <a:prstGeom prst="rect">
            <a:avLst/>
          </a:prstGeom>
        </p:spPr>
        <p:txBody>
          <a:bodyPr wrap="square" lIns="144000">
            <a:spAutoFit/>
          </a:bodyPr>
          <a:lstStyle/>
          <a:p>
            <a:r>
              <a:rPr lang="ja-JP" altLang="en-US" sz="1100" b="1" dirty="0">
                <a:latin typeface="BIZ UDPゴシック" panose="020B0400000000000000" pitchFamily="50" charset="-128"/>
                <a:ea typeface="BIZ UDPゴシック" panose="020B0400000000000000" pitchFamily="50" charset="-128"/>
              </a:rPr>
              <a:t>① ライフサイエンス</a:t>
            </a:r>
            <a:endParaRPr lang="en-US" altLang="ja-JP" sz="11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大阪・関西の最先端の取組みを</a:t>
            </a:r>
            <a:endParaRPr lang="en-US" altLang="ja-JP" sz="1050" u="sng"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会場内外で発信</a:t>
            </a:r>
            <a:endParaRPr lang="en-US" altLang="ja-JP" sz="1050" u="sng"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再生医療の普及と産業化の進展</a:t>
            </a:r>
            <a:endParaRPr lang="en-US" altLang="ja-JP" sz="1050" u="sng"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再生医療の提供による国際貢献</a:t>
            </a:r>
            <a:endParaRPr lang="en-US" altLang="ja-JP" sz="1050" u="sng" dirty="0">
              <a:latin typeface="BIZ UDPゴシック" panose="020B0400000000000000" pitchFamily="50" charset="-128"/>
              <a:ea typeface="BIZ UDPゴシック" panose="020B0400000000000000" pitchFamily="50" charset="-128"/>
            </a:endParaRPr>
          </a:p>
          <a:p>
            <a:endParaRPr lang="en-US" altLang="ja-JP" sz="400" u="sng"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② 次世代ヘルスケア　</a:t>
            </a:r>
            <a:endParaRPr lang="en-US" altLang="ja-JP" sz="11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大阪ヘルスケアパビリオンで個人  </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の</a:t>
            </a:r>
            <a:r>
              <a:rPr lang="en-US" altLang="ja-JP" sz="1050" u="sng" dirty="0">
                <a:latin typeface="BIZ UDPゴシック" panose="020B0400000000000000" pitchFamily="50" charset="-128"/>
                <a:ea typeface="BIZ UDPゴシック" panose="020B0400000000000000" pitchFamily="50" charset="-128"/>
              </a:rPr>
              <a:t>PHR</a:t>
            </a:r>
            <a:r>
              <a:rPr lang="ja-JP" altLang="en-US" sz="1050" u="sng" dirty="0">
                <a:latin typeface="BIZ UDPゴシック" panose="020B0400000000000000" pitchFamily="50" charset="-128"/>
                <a:ea typeface="BIZ UDPゴシック" panose="020B0400000000000000" pitchFamily="50" charset="-128"/>
              </a:rPr>
              <a:t>をもとにパーソナライズさ</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err="1">
                <a:latin typeface="BIZ UDPゴシック" panose="020B0400000000000000" pitchFamily="50" charset="-128"/>
                <a:ea typeface="BIZ UDPゴシック" panose="020B0400000000000000" pitchFamily="50" charset="-128"/>
              </a:rPr>
              <a:t>れた</a:t>
            </a:r>
            <a:r>
              <a:rPr lang="ja-JP" altLang="en-US" sz="1050" u="sng" dirty="0">
                <a:latin typeface="BIZ UDPゴシック" panose="020B0400000000000000" pitchFamily="50" charset="-128"/>
                <a:ea typeface="BIZ UDPゴシック" panose="020B0400000000000000" pitchFamily="50" charset="-128"/>
              </a:rPr>
              <a:t>健康プログラムを提案</a:t>
            </a:r>
            <a:r>
              <a:rPr lang="ja-JP" altLang="en-US" sz="1050" dirty="0">
                <a:latin typeface="BIZ UDPゴシック" panose="020B0400000000000000" pitchFamily="50" charset="-128"/>
                <a:ea typeface="BIZ UDPゴシック" panose="020B0400000000000000" pitchFamily="50" charset="-128"/>
              </a:rPr>
              <a:t>　 </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次世代ヘルスケアサービスの拡大   </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による住民の健康増進</a:t>
            </a:r>
            <a:endParaRPr lang="en-US" altLang="ja-JP" sz="1050" u="sng" dirty="0">
              <a:latin typeface="BIZ UDPゴシック" panose="020B0400000000000000" pitchFamily="50" charset="-128"/>
              <a:ea typeface="BIZ UDPゴシック" panose="020B0400000000000000" pitchFamily="50" charset="-128"/>
            </a:endParaRPr>
          </a:p>
          <a:p>
            <a:endParaRPr lang="ja-JP" altLang="en-US" sz="1050" u="sng" dirty="0">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CBD47590-F2EB-462B-AADB-5BBCB66A4DF7}"/>
              </a:ext>
            </a:extLst>
          </p:cNvPr>
          <p:cNvSpPr/>
          <p:nvPr/>
        </p:nvSpPr>
        <p:spPr>
          <a:xfrm>
            <a:off x="6221694" y="2970822"/>
            <a:ext cx="2844000" cy="2669962"/>
          </a:xfrm>
          <a:prstGeom prst="rect">
            <a:avLst/>
          </a:prstGeom>
        </p:spPr>
        <p:txBody>
          <a:bodyPr wrap="square" lIns="144000">
            <a:spAutoFit/>
          </a:bodyPr>
          <a:lstStyle/>
          <a:p>
            <a:r>
              <a:rPr lang="ja-JP" altLang="en-US" sz="1100" b="1" dirty="0">
                <a:latin typeface="BIZ UDPゴシック" panose="020B0400000000000000" pitchFamily="50" charset="-128"/>
                <a:ea typeface="BIZ UDPゴシック" panose="020B0400000000000000" pitchFamily="50" charset="-128"/>
              </a:rPr>
              <a:t>⑦ カーボンニュートラル</a:t>
            </a:r>
            <a:br>
              <a:rPr lang="en-US" altLang="ja-JP" sz="1050" b="1" dirty="0">
                <a:latin typeface="BIZ UDPゴシック" panose="020B0400000000000000" pitchFamily="50" charset="-128"/>
                <a:ea typeface="BIZ UDPゴシック" panose="020B0400000000000000" pitchFamily="50" charset="-128"/>
              </a:rPr>
            </a:br>
            <a:r>
              <a:rPr lang="en-US" altLang="ja-JP" sz="1050" b="1" dirty="0">
                <a:latin typeface="BIZ UDPゴシック" panose="020B0400000000000000" pitchFamily="50" charset="-128"/>
                <a:ea typeface="BIZ UDPゴシック" panose="020B0400000000000000" pitchFamily="50" charset="-128"/>
              </a:rPr>
              <a:t>           </a:t>
            </a:r>
            <a:r>
              <a:rPr lang="ja-JP" altLang="en-US" sz="1050" b="1" dirty="0">
                <a:latin typeface="BIZ UDPゴシック" panose="020B0400000000000000" pitchFamily="50" charset="-128"/>
                <a:ea typeface="BIZ UDPゴシック" panose="020B0400000000000000" pitchFamily="50" charset="-128"/>
              </a:rPr>
              <a:t>（最先端技術の開発・実用化）</a:t>
            </a:r>
            <a:r>
              <a:rPr lang="ja-JP" altLang="en-US" sz="900" b="1" dirty="0">
                <a:latin typeface="BIZ UDPゴシック" panose="020B0400000000000000" pitchFamily="50" charset="-128"/>
                <a:ea typeface="BIZ UDPゴシック" panose="020B0400000000000000" pitchFamily="50" charset="-128"/>
              </a:rPr>
              <a:t>　</a:t>
            </a:r>
            <a:endParaRPr lang="en-US" altLang="ja-JP" sz="9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最先端技術の実証・活用</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万博で活用した最先端技術の実用化</a:t>
            </a:r>
            <a:endParaRPr lang="en-US" altLang="ja-JP" sz="1050" u="sng" dirty="0">
              <a:latin typeface="BIZ UDPゴシック" panose="020B0400000000000000" pitchFamily="50" charset="-128"/>
              <a:ea typeface="BIZ UDPゴシック" panose="020B0400000000000000" pitchFamily="50" charset="-128"/>
            </a:endParaRPr>
          </a:p>
          <a:p>
            <a:endParaRPr kumimoji="1" lang="en-US" altLang="ja-JP" sz="4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⑦ カーボンニュートラル</a:t>
            </a:r>
            <a:endParaRPr lang="en-US" altLang="ja-JP" sz="1100" b="1"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　</a:t>
            </a:r>
            <a:r>
              <a:rPr lang="ja-JP" altLang="en-US" sz="900" b="1" dirty="0">
                <a:latin typeface="BIZ UDPゴシック" panose="020B0400000000000000" pitchFamily="50" charset="-128"/>
                <a:ea typeface="BIZ UDPゴシック" panose="020B0400000000000000" pitchFamily="50" charset="-128"/>
              </a:rPr>
              <a:t>　</a:t>
            </a:r>
            <a:r>
              <a:rPr lang="ja-JP" altLang="en-US" sz="1050" b="1" dirty="0">
                <a:latin typeface="BIZ UDPゴシック" panose="020B0400000000000000" pitchFamily="50" charset="-128"/>
                <a:ea typeface="BIZ UDPゴシック" panose="020B0400000000000000" pitchFamily="50" charset="-128"/>
              </a:rPr>
              <a:t>        （事業者や府民の行動変容）</a:t>
            </a:r>
            <a:endParaRPr lang="en-US" altLang="ja-JP" sz="105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カーボンニュートラルに向けた</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行動変容の動機づけ</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脱炭素行動の定着</a:t>
            </a:r>
            <a:endParaRPr lang="en-US" altLang="ja-JP" sz="1050" u="sng" dirty="0">
              <a:latin typeface="BIZ UDPゴシック" panose="020B0400000000000000" pitchFamily="50" charset="-128"/>
              <a:ea typeface="BIZ UDPゴシック" panose="020B0400000000000000" pitchFamily="50" charset="-128"/>
            </a:endParaRPr>
          </a:p>
          <a:p>
            <a:endParaRPr lang="en-US" altLang="ja-JP" sz="400" b="1"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⑧ 大阪ブルー・オーシャン・ビジョン</a:t>
            </a:r>
            <a:endParaRPr lang="en-US" altLang="ja-JP" sz="11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「大阪ブルー・オーシャン・ビジョン」</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に向けた取組みの発信</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大阪湾に流入するプラごみ半減</a:t>
            </a:r>
            <a:endParaRPr lang="en-US" altLang="ja-JP" sz="1050" u="sng"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既存のプラスチック製品製造からの</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業種転換の拡大</a:t>
            </a:r>
            <a:endParaRPr lang="en-US" altLang="ja-JP" sz="1050" u="sng" dirty="0">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4A9E3C30-086A-4277-8311-8A58C24B473F}"/>
              </a:ext>
            </a:extLst>
          </p:cNvPr>
          <p:cNvSpPr/>
          <p:nvPr/>
        </p:nvSpPr>
        <p:spPr>
          <a:xfrm>
            <a:off x="9171322" y="2970822"/>
            <a:ext cx="2844000" cy="2385268"/>
          </a:xfrm>
          <a:prstGeom prst="rect">
            <a:avLst/>
          </a:prstGeom>
        </p:spPr>
        <p:txBody>
          <a:bodyPr wrap="square" lIns="144000">
            <a:spAutoFit/>
          </a:bodyPr>
          <a:lstStyle/>
          <a:p>
            <a:r>
              <a:rPr lang="ja-JP" altLang="en-US" sz="1200" b="1" dirty="0">
                <a:latin typeface="BIZ UDPゴシック" panose="020B0400000000000000" pitchFamily="50" charset="-128"/>
                <a:ea typeface="BIZ UDPゴシック" panose="020B0400000000000000" pitchFamily="50" charset="-128"/>
              </a:rPr>
              <a:t>⑨ スマートシティ　</a:t>
            </a:r>
            <a:endParaRPr lang="en-US" altLang="ja-JP" sz="1200" b="1"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a:t>
            </a:r>
            <a:r>
              <a:rPr lang="ja-JP" altLang="en-US" sz="1100" u="sng" dirty="0">
                <a:latin typeface="BIZ UDPゴシック" panose="020B0400000000000000" pitchFamily="50" charset="-128"/>
                <a:ea typeface="BIZ UDPゴシック" panose="020B0400000000000000" pitchFamily="50" charset="-128"/>
              </a:rPr>
              <a:t>スーパーシティを活用し、未来社会</a:t>
            </a:r>
            <a:endParaRPr lang="en-US" altLang="ja-JP" sz="1100" u="sng"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   </a:t>
            </a:r>
            <a:r>
              <a:rPr lang="ja-JP" altLang="en-US" sz="1100" u="sng" dirty="0">
                <a:latin typeface="BIZ UDPゴシック" panose="020B0400000000000000" pitchFamily="50" charset="-128"/>
                <a:ea typeface="BIZ UDPゴシック" panose="020B0400000000000000" pitchFamily="50" charset="-128"/>
              </a:rPr>
              <a:t>をいち早く実現</a:t>
            </a:r>
            <a:endParaRPr lang="en-US" altLang="ja-JP" sz="1100" u="sng"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a:t>
            </a:r>
            <a:r>
              <a:rPr lang="ja-JP" altLang="en-US" sz="1100" u="sng" dirty="0">
                <a:latin typeface="BIZ UDPゴシック" panose="020B0400000000000000" pitchFamily="50" charset="-128"/>
                <a:ea typeface="BIZ UDPゴシック" panose="020B0400000000000000" pitchFamily="50" charset="-128"/>
              </a:rPr>
              <a:t>デジタルサービスの広がりにより、</a:t>
            </a:r>
            <a:endParaRPr lang="en-US" altLang="ja-JP" sz="1100" u="sng"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   </a:t>
            </a:r>
            <a:r>
              <a:rPr lang="ja-JP" altLang="en-US" sz="1100" u="sng" dirty="0">
                <a:latin typeface="BIZ UDPゴシック" panose="020B0400000000000000" pitchFamily="50" charset="-128"/>
                <a:ea typeface="BIZ UDPゴシック" panose="020B0400000000000000" pitchFamily="50" charset="-128"/>
              </a:rPr>
              <a:t>便利で快適にいきいきと生活でき</a:t>
            </a:r>
            <a:endParaRPr lang="en-US" altLang="ja-JP" sz="1100" u="sng"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   </a:t>
            </a:r>
            <a:r>
              <a:rPr lang="ja-JP" altLang="en-US" sz="1100" u="sng" dirty="0">
                <a:latin typeface="BIZ UDPゴシック" panose="020B0400000000000000" pitchFamily="50" charset="-128"/>
                <a:ea typeface="BIZ UDPゴシック" panose="020B0400000000000000" pitchFamily="50" charset="-128"/>
              </a:rPr>
              <a:t>る未来社会の実現</a:t>
            </a:r>
            <a:endParaRPr lang="en-US" altLang="ja-JP" sz="1100" u="sng" dirty="0">
              <a:latin typeface="BIZ UDPゴシック" panose="020B0400000000000000" pitchFamily="50" charset="-128"/>
              <a:ea typeface="BIZ UDPゴシック" panose="020B0400000000000000" pitchFamily="50" charset="-128"/>
            </a:endParaRPr>
          </a:p>
          <a:p>
            <a:endParaRPr lang="en-US" altLang="ja-JP" sz="400" u="sng" dirty="0">
              <a:latin typeface="BIZ UDPゴシック" panose="020B0400000000000000" pitchFamily="50" charset="-128"/>
              <a:ea typeface="BIZ UDPゴシック" panose="020B0400000000000000" pitchFamily="50" charset="-128"/>
            </a:endParaRPr>
          </a:p>
          <a:p>
            <a:r>
              <a:rPr lang="ja-JP" altLang="en-US" sz="1200" b="1" dirty="0">
                <a:latin typeface="BIZ UDPゴシック" panose="020B0400000000000000" pitchFamily="50" charset="-128"/>
                <a:ea typeface="BIZ UDPゴシック" panose="020B0400000000000000" pitchFamily="50" charset="-128"/>
              </a:rPr>
              <a:t>⑩ スタートアップ　</a:t>
            </a:r>
            <a:endParaRPr lang="en-US" altLang="ja-JP" sz="1200" b="1"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a:t>
            </a:r>
            <a:r>
              <a:rPr lang="ja-JP" altLang="en-US" sz="1100" u="sng" dirty="0">
                <a:latin typeface="BIZ UDPゴシック" panose="020B0400000000000000" pitchFamily="50" charset="-128"/>
                <a:ea typeface="BIZ UDPゴシック" panose="020B0400000000000000" pitchFamily="50" charset="-128"/>
              </a:rPr>
              <a:t>「</a:t>
            </a:r>
            <a:r>
              <a:rPr lang="en-US" altLang="ja-JP" sz="1100" u="sng" dirty="0">
                <a:latin typeface="BIZ UDPゴシック" panose="020B0400000000000000" pitchFamily="50" charset="-128"/>
                <a:ea typeface="BIZ UDPゴシック" panose="020B0400000000000000" pitchFamily="50" charset="-128"/>
              </a:rPr>
              <a:t>Global Startup EXPO </a:t>
            </a:r>
          </a:p>
          <a:p>
            <a:r>
              <a:rPr lang="en-US" altLang="ja-JP" sz="1100" dirty="0">
                <a:latin typeface="BIZ UDPゴシック" panose="020B0400000000000000" pitchFamily="50" charset="-128"/>
                <a:ea typeface="BIZ UDPゴシック" panose="020B0400000000000000" pitchFamily="50" charset="-128"/>
              </a:rPr>
              <a:t>   </a:t>
            </a:r>
            <a:r>
              <a:rPr lang="en-US" altLang="ja-JP" sz="1100" u="sng" dirty="0">
                <a:latin typeface="BIZ UDPゴシック" panose="020B0400000000000000" pitchFamily="50" charset="-128"/>
                <a:ea typeface="BIZ UDPゴシック" panose="020B0400000000000000" pitchFamily="50" charset="-128"/>
              </a:rPr>
              <a:t>2025</a:t>
            </a:r>
            <a:r>
              <a:rPr lang="ja-JP" altLang="en-US" sz="1100" u="sng" dirty="0">
                <a:latin typeface="BIZ UDPゴシック" panose="020B0400000000000000" pitchFamily="50" charset="-128"/>
                <a:ea typeface="BIZ UDPゴシック" panose="020B0400000000000000" pitchFamily="50" charset="-128"/>
              </a:rPr>
              <a:t>」（仮）の開催により革新的</a:t>
            </a:r>
            <a:endParaRPr lang="en-US" altLang="ja-JP" sz="1100" u="sng"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ja-JP" altLang="en-US" sz="1100" u="sng" dirty="0">
                <a:latin typeface="BIZ UDPゴシック" panose="020B0400000000000000" pitchFamily="50" charset="-128"/>
                <a:ea typeface="BIZ UDPゴシック" panose="020B0400000000000000" pitchFamily="50" charset="-128"/>
              </a:rPr>
              <a:t>な技術・サービスを世界に発信</a:t>
            </a:r>
            <a:endParaRPr kumimoji="1" lang="ja-JP" altLang="en-US" sz="1100" u="sng"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a:t>
            </a:r>
            <a:r>
              <a:rPr lang="ja-JP" altLang="en-US" sz="1100" u="sng" dirty="0">
                <a:latin typeface="BIZ UDPゴシック" panose="020B0400000000000000" pitchFamily="50" charset="-128"/>
                <a:ea typeface="BIZ UDPゴシック" panose="020B0400000000000000" pitchFamily="50" charset="-128"/>
              </a:rPr>
              <a:t>世界トップレベルのスタートアップ</a:t>
            </a:r>
            <a:endParaRPr lang="en-US" altLang="ja-JP" sz="1100" u="sng"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   </a:t>
            </a:r>
            <a:r>
              <a:rPr lang="ja-JP" altLang="en-US" sz="1100" u="sng" dirty="0">
                <a:latin typeface="BIZ UDPゴシック" panose="020B0400000000000000" pitchFamily="50" charset="-128"/>
                <a:ea typeface="BIZ UDPゴシック" panose="020B0400000000000000" pitchFamily="50" charset="-128"/>
              </a:rPr>
              <a:t>集積拠点の実現</a:t>
            </a:r>
            <a:endParaRPr lang="en-US" altLang="ja-JP" sz="1100" u="sng" dirty="0">
              <a:latin typeface="BIZ UDPゴシック" panose="020B0400000000000000" pitchFamily="50" charset="-128"/>
              <a:ea typeface="BIZ UDPゴシック" panose="020B0400000000000000" pitchFamily="50" charset="-128"/>
            </a:endParaRPr>
          </a:p>
          <a:p>
            <a:endParaRPr lang="en-US" altLang="ja-JP" sz="1100" u="sng" dirty="0">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64AA6BFE-E870-4B58-AF35-454FF8A57E53}"/>
              </a:ext>
            </a:extLst>
          </p:cNvPr>
          <p:cNvSpPr/>
          <p:nvPr/>
        </p:nvSpPr>
        <p:spPr>
          <a:xfrm>
            <a:off x="1433898" y="5790562"/>
            <a:ext cx="2296854" cy="864000"/>
          </a:xfrm>
          <a:prstGeom prst="rect">
            <a:avLst/>
          </a:prstGeom>
        </p:spPr>
        <p:txBody>
          <a:bodyPr wrap="square">
            <a:spAutoFit/>
          </a:bodyPr>
          <a:lstStyle/>
          <a:p>
            <a:pPr algn="just"/>
            <a:r>
              <a:rPr lang="ja-JP" altLang="en-US" sz="1050" b="1" dirty="0">
                <a:latin typeface="BIZ UDPゴシック" panose="020B0400000000000000" pitchFamily="50" charset="-128"/>
                <a:ea typeface="BIZ UDPゴシック" panose="020B0400000000000000" pitchFamily="50" charset="-128"/>
              </a:rPr>
              <a:t>⑪ 多様な都市魅力の創出・発信　</a:t>
            </a:r>
            <a:endParaRPr lang="en-US" altLang="ja-JP" sz="1050" dirty="0">
              <a:solidFill>
                <a:srgbClr val="0070C0"/>
              </a:solidFill>
              <a:latin typeface="BIZ UDPゴシック" panose="020B0400000000000000" pitchFamily="50" charset="-128"/>
              <a:ea typeface="BIZ UDPゴシック" panose="020B0400000000000000" pitchFamily="50" charset="-128"/>
            </a:endParaRPr>
          </a:p>
          <a:p>
            <a:pPr marL="92075" indent="-92075" algn="just"/>
            <a:r>
              <a:rPr lang="ja-JP" altLang="en-US" sz="1000" dirty="0">
                <a:latin typeface="BIZ UDPゴシック" panose="020B0400000000000000" pitchFamily="50" charset="-128"/>
                <a:ea typeface="BIZ UDPゴシック" panose="020B0400000000000000" pitchFamily="50" charset="-128"/>
              </a:rPr>
              <a:t>■</a:t>
            </a:r>
            <a:r>
              <a:rPr lang="ja-JP" altLang="en-US" sz="1000" u="sng" dirty="0">
                <a:latin typeface="BIZ UDPゴシック" panose="020B0400000000000000" pitchFamily="50" charset="-128"/>
                <a:ea typeface="BIZ UDPゴシック" panose="020B0400000000000000" pitchFamily="50" charset="-128"/>
              </a:rPr>
              <a:t>万博来訪者の大阪・関西、日本各地への周遊・滞在を促進</a:t>
            </a:r>
            <a:endParaRPr lang="en-US" altLang="ja-JP" sz="1000" u="sng" dirty="0">
              <a:latin typeface="BIZ UDPゴシック" panose="020B0400000000000000" pitchFamily="50" charset="-128"/>
              <a:ea typeface="BIZ UDPゴシック" panose="020B0400000000000000" pitchFamily="50" charset="-128"/>
            </a:endParaRPr>
          </a:p>
          <a:p>
            <a:pPr marL="92075" indent="-92075" algn="just"/>
            <a:r>
              <a:rPr lang="ja-JP" altLang="en-US" sz="1000" dirty="0">
                <a:latin typeface="BIZ UDPゴシック" panose="020B0400000000000000" pitchFamily="50" charset="-128"/>
                <a:ea typeface="BIZ UDPゴシック" panose="020B0400000000000000" pitchFamily="50" charset="-128"/>
              </a:rPr>
              <a:t>□</a:t>
            </a:r>
            <a:r>
              <a:rPr lang="ja-JP" altLang="en-US" sz="1000" u="sng" dirty="0">
                <a:latin typeface="BIZ UDPゴシック" panose="020B0400000000000000" pitchFamily="50" charset="-128"/>
                <a:ea typeface="BIZ UDPゴシック" panose="020B0400000000000000" pitchFamily="50" charset="-128"/>
              </a:rPr>
              <a:t>訪日外客数</a:t>
            </a:r>
            <a:r>
              <a:rPr lang="en-US" altLang="ja-JP" sz="1000" u="sng" dirty="0">
                <a:latin typeface="BIZ UDPゴシック" panose="020B0400000000000000" pitchFamily="50" charset="-128"/>
                <a:ea typeface="BIZ UDPゴシック" panose="020B0400000000000000" pitchFamily="50" charset="-128"/>
              </a:rPr>
              <a:t>6,000</a:t>
            </a:r>
            <a:r>
              <a:rPr lang="ja-JP" altLang="en-US" sz="1000" u="sng" dirty="0">
                <a:latin typeface="BIZ UDPゴシック" panose="020B0400000000000000" pitchFamily="50" charset="-128"/>
                <a:ea typeface="BIZ UDPゴシック" panose="020B0400000000000000" pitchFamily="50" charset="-128"/>
              </a:rPr>
              <a:t>万人の目標達成に向け、大阪・関西が牽引</a:t>
            </a:r>
            <a:endParaRPr lang="en-US" altLang="ja-JP" sz="1000" u="sng" dirty="0">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6B8494B0-7994-41E9-BBD0-8170F703846F}"/>
              </a:ext>
            </a:extLst>
          </p:cNvPr>
          <p:cNvSpPr/>
          <p:nvPr/>
        </p:nvSpPr>
        <p:spPr>
          <a:xfrm>
            <a:off x="4125539" y="5790562"/>
            <a:ext cx="2296854" cy="869469"/>
          </a:xfrm>
          <a:prstGeom prst="rect">
            <a:avLst/>
          </a:prstGeom>
        </p:spPr>
        <p:txBody>
          <a:bodyPr wrap="square">
            <a:spAutoFit/>
          </a:bodyPr>
          <a:lstStyle/>
          <a:p>
            <a:pPr algn="just"/>
            <a:r>
              <a:rPr lang="ja-JP" altLang="en-US" sz="1050" b="1" dirty="0">
                <a:latin typeface="BIZ UDPゴシック" panose="020B0400000000000000" pitchFamily="50" charset="-128"/>
                <a:ea typeface="BIZ UDPゴシック" panose="020B0400000000000000" pitchFamily="50" charset="-128"/>
              </a:rPr>
              <a:t>⑫ 移動の利便性</a:t>
            </a:r>
            <a:r>
              <a:rPr lang="ja-JP" altLang="en-US" sz="700" b="1" dirty="0">
                <a:latin typeface="BIZ UDPゴシック" panose="020B0400000000000000" pitchFamily="50" charset="-128"/>
                <a:ea typeface="BIZ UDPゴシック" panose="020B0400000000000000" pitchFamily="50" charset="-128"/>
              </a:rPr>
              <a:t>（水上交通ネットワーク構築）</a:t>
            </a:r>
            <a:r>
              <a:rPr lang="ja-JP" altLang="en-US" sz="800" b="1" dirty="0">
                <a:latin typeface="BIZ UDPゴシック" panose="020B0400000000000000" pitchFamily="50" charset="-128"/>
                <a:ea typeface="BIZ UDPゴシック" panose="020B0400000000000000" pitchFamily="50" charset="-128"/>
              </a:rPr>
              <a:t>　</a:t>
            </a:r>
            <a:endParaRPr lang="en-US" altLang="ja-JP" sz="800" b="1" dirty="0">
              <a:latin typeface="BIZ UDPゴシック" panose="020B0400000000000000" pitchFamily="50" charset="-128"/>
              <a:ea typeface="BIZ UDPゴシック" panose="020B0400000000000000" pitchFamily="50" charset="-128"/>
            </a:endParaRPr>
          </a:p>
          <a:p>
            <a:pPr marL="92075" indent="-92075" algn="just"/>
            <a:r>
              <a:rPr lang="ja-JP" altLang="en-US" sz="1000" dirty="0">
                <a:latin typeface="BIZ UDPゴシック" panose="020B0400000000000000" pitchFamily="50" charset="-128"/>
                <a:ea typeface="BIZ UDPゴシック" panose="020B0400000000000000" pitchFamily="50" charset="-128"/>
              </a:rPr>
              <a:t>■</a:t>
            </a:r>
            <a:r>
              <a:rPr lang="ja-JP" altLang="en-US" sz="1000" u="sng" dirty="0">
                <a:latin typeface="BIZ UDPゴシック" panose="020B0400000000000000" pitchFamily="50" charset="-128"/>
                <a:ea typeface="BIZ UDPゴシック" panose="020B0400000000000000" pitchFamily="50" charset="-128"/>
              </a:rPr>
              <a:t>万博会場を起点とした水上交通ネットワークの構築</a:t>
            </a:r>
            <a:endParaRPr lang="en-US" altLang="ja-JP" sz="1000" u="sng" dirty="0">
              <a:latin typeface="BIZ UDPゴシック" panose="020B0400000000000000" pitchFamily="50" charset="-128"/>
              <a:ea typeface="BIZ UDPゴシック" panose="020B0400000000000000" pitchFamily="50" charset="-128"/>
            </a:endParaRPr>
          </a:p>
          <a:p>
            <a:pPr marL="92075" indent="-92075" algn="just"/>
            <a:r>
              <a:rPr lang="ja-JP" altLang="en-US" sz="1000" dirty="0">
                <a:latin typeface="BIZ UDPゴシック" panose="020B0400000000000000" pitchFamily="50" charset="-128"/>
                <a:ea typeface="BIZ UDPゴシック" panose="020B0400000000000000" pitchFamily="50" charset="-128"/>
              </a:rPr>
              <a:t>□</a:t>
            </a:r>
            <a:r>
              <a:rPr lang="ja-JP" altLang="en-US" sz="1000" u="sng" dirty="0">
                <a:latin typeface="BIZ UDPゴシック" panose="020B0400000000000000" pitchFamily="50" charset="-128"/>
                <a:ea typeface="BIZ UDPゴシック" panose="020B0400000000000000" pitchFamily="50" charset="-128"/>
              </a:rPr>
              <a:t>大阪と関西・西日本エリア</a:t>
            </a:r>
            <a:r>
              <a:rPr lang="ja-JP" altLang="en-US" sz="1000" u="sng">
                <a:latin typeface="BIZ UDPゴシック" panose="020B0400000000000000" pitchFamily="50" charset="-128"/>
                <a:ea typeface="BIZ UDPゴシック" panose="020B0400000000000000" pitchFamily="50" charset="-128"/>
              </a:rPr>
              <a:t>との水上</a:t>
            </a:r>
            <a:r>
              <a:rPr lang="ja-JP" altLang="en-US" sz="1000" u="sng" dirty="0">
                <a:latin typeface="BIZ UDPゴシック" panose="020B0400000000000000" pitchFamily="50" charset="-128"/>
                <a:ea typeface="BIZ UDPゴシック" panose="020B0400000000000000" pitchFamily="50" charset="-128"/>
              </a:rPr>
              <a:t>交通ネットワーク形成</a:t>
            </a:r>
            <a:endParaRPr lang="en-US" altLang="ja-JP" sz="1000" u="sng" dirty="0">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2646F2D5-6B03-4D09-BD7E-9EEAAFD414A1}"/>
              </a:ext>
            </a:extLst>
          </p:cNvPr>
          <p:cNvSpPr/>
          <p:nvPr/>
        </p:nvSpPr>
        <p:spPr>
          <a:xfrm>
            <a:off x="6817180" y="5790562"/>
            <a:ext cx="2448000" cy="715581"/>
          </a:xfrm>
          <a:prstGeom prst="rect">
            <a:avLst/>
          </a:prstGeom>
        </p:spPr>
        <p:txBody>
          <a:bodyPr wrap="square">
            <a:spAutoFit/>
          </a:bodyPr>
          <a:lstStyle/>
          <a:p>
            <a:pPr algn="just"/>
            <a:r>
              <a:rPr lang="ja-JP" altLang="en-US" sz="1050" b="1" dirty="0">
                <a:latin typeface="BIZ UDPゴシック" panose="020B0400000000000000" pitchFamily="50" charset="-128"/>
                <a:ea typeface="BIZ UDPゴシック" panose="020B0400000000000000" pitchFamily="50" charset="-128"/>
              </a:rPr>
              <a:t>⑫ 移動の利便性</a:t>
            </a:r>
            <a:r>
              <a:rPr lang="ja-JP" altLang="en-US" sz="800" b="1" dirty="0">
                <a:latin typeface="BIZ UDPゴシック" panose="020B0400000000000000" pitchFamily="50" charset="-128"/>
                <a:ea typeface="BIZ UDPゴシック" panose="020B0400000000000000" pitchFamily="50" charset="-128"/>
              </a:rPr>
              <a:t>（</a:t>
            </a:r>
            <a:r>
              <a:rPr lang="en-US" altLang="ja-JP" sz="800" b="1" dirty="0">
                <a:latin typeface="BIZ UDPゴシック" panose="020B0400000000000000" pitchFamily="50" charset="-128"/>
                <a:ea typeface="BIZ UDPゴシック" panose="020B0400000000000000" pitchFamily="50" charset="-128"/>
              </a:rPr>
              <a:t>UD</a:t>
            </a:r>
            <a:r>
              <a:rPr lang="ja-JP" altLang="en-US" sz="800" b="1" dirty="0">
                <a:latin typeface="BIZ UDPゴシック" panose="020B0400000000000000" pitchFamily="50" charset="-128"/>
                <a:ea typeface="BIZ UDPゴシック" panose="020B0400000000000000" pitchFamily="50" charset="-128"/>
              </a:rPr>
              <a:t>タクシーの普及拡大）　</a:t>
            </a:r>
            <a:endParaRPr lang="en-US" altLang="ja-JP" sz="800" b="1" dirty="0">
              <a:latin typeface="BIZ UDPゴシック" panose="020B0400000000000000" pitchFamily="50" charset="-128"/>
              <a:ea typeface="BIZ UDPゴシック" panose="020B0400000000000000" pitchFamily="50" charset="-128"/>
            </a:endParaRPr>
          </a:p>
          <a:p>
            <a:pPr marL="92075" indent="-92075" algn="just"/>
            <a:r>
              <a:rPr lang="ja-JP" altLang="en-US" sz="1000" dirty="0">
                <a:latin typeface="BIZ UDPゴシック" panose="020B0400000000000000" pitchFamily="50" charset="-128"/>
                <a:ea typeface="BIZ UDPゴシック" panose="020B0400000000000000" pitchFamily="50" charset="-128"/>
              </a:rPr>
              <a:t>■</a:t>
            </a:r>
            <a:r>
              <a:rPr lang="ja-JP" altLang="en-US" sz="1000" u="sng" dirty="0">
                <a:latin typeface="BIZ UDPゴシック" panose="020B0400000000000000" pitchFamily="50" charset="-128"/>
                <a:ea typeface="BIZ UDPゴシック" panose="020B0400000000000000" pitchFamily="50" charset="-128"/>
              </a:rPr>
              <a:t>２０２４年までに</a:t>
            </a:r>
            <a:r>
              <a:rPr lang="en-US" altLang="ja-JP" sz="1000" u="sng" dirty="0">
                <a:latin typeface="BIZ UDPゴシック" panose="020B0400000000000000" pitchFamily="50" charset="-128"/>
                <a:ea typeface="BIZ UDPゴシック" panose="020B0400000000000000" pitchFamily="50" charset="-128"/>
              </a:rPr>
              <a:t>UD</a:t>
            </a:r>
            <a:r>
              <a:rPr lang="ja-JP" altLang="en-US" sz="1000" u="sng" dirty="0">
                <a:latin typeface="BIZ UDPゴシック" panose="020B0400000000000000" pitchFamily="50" charset="-128"/>
                <a:ea typeface="BIZ UDPゴシック" panose="020B0400000000000000" pitchFamily="50" charset="-128"/>
              </a:rPr>
              <a:t>タクシー導入</a:t>
            </a:r>
            <a:r>
              <a:rPr lang="en-US" altLang="ja-JP" sz="1000" u="sng" dirty="0">
                <a:latin typeface="BIZ UDPゴシック" panose="020B0400000000000000" pitchFamily="50" charset="-128"/>
                <a:ea typeface="BIZ UDPゴシック" panose="020B0400000000000000" pitchFamily="50" charset="-128"/>
              </a:rPr>
              <a:t>25</a:t>
            </a:r>
            <a:r>
              <a:rPr lang="ja-JP" altLang="en-US" sz="1000" u="sng" dirty="0">
                <a:latin typeface="BIZ UDPゴシック" panose="020B0400000000000000" pitchFamily="50" charset="-128"/>
                <a:ea typeface="BIZ UDPゴシック" panose="020B0400000000000000" pitchFamily="50" charset="-128"/>
              </a:rPr>
              <a:t>％を実現</a:t>
            </a:r>
            <a:endParaRPr lang="en-US" altLang="ja-JP" sz="1000" dirty="0">
              <a:solidFill>
                <a:srgbClr val="0070C0"/>
              </a:solidFill>
              <a:latin typeface="BIZ UDPゴシック" panose="020B0400000000000000" pitchFamily="50" charset="-128"/>
              <a:ea typeface="BIZ UDPゴシック" panose="020B0400000000000000" pitchFamily="50" charset="-128"/>
            </a:endParaRPr>
          </a:p>
          <a:p>
            <a:pPr algn="just"/>
            <a:r>
              <a:rPr lang="ja-JP" altLang="en-US" sz="1000" dirty="0">
                <a:latin typeface="BIZ UDPゴシック" panose="020B0400000000000000" pitchFamily="50" charset="-128"/>
                <a:ea typeface="BIZ UDPゴシック" panose="020B0400000000000000" pitchFamily="50" charset="-128"/>
              </a:rPr>
              <a:t>□</a:t>
            </a:r>
            <a:r>
              <a:rPr lang="en-US" altLang="ja-JP" sz="1000" u="sng" dirty="0">
                <a:latin typeface="BIZ UDPゴシック" panose="020B0400000000000000" pitchFamily="50" charset="-128"/>
                <a:ea typeface="BIZ UDPゴシック" panose="020B0400000000000000" pitchFamily="50" charset="-128"/>
              </a:rPr>
              <a:t>UD</a:t>
            </a:r>
            <a:r>
              <a:rPr lang="ja-JP" altLang="en-US" sz="1000" u="sng" dirty="0">
                <a:latin typeface="BIZ UDPゴシック" panose="020B0400000000000000" pitchFamily="50" charset="-128"/>
                <a:ea typeface="BIZ UDPゴシック" panose="020B0400000000000000" pitchFamily="50" charset="-128"/>
              </a:rPr>
              <a:t>タクシーの更なる拡大</a:t>
            </a:r>
            <a:endParaRPr lang="en-US" altLang="ja-JP" sz="1000" u="sng" dirty="0">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42D5BCD8-983A-490C-9750-5D2C06A63D19}"/>
              </a:ext>
            </a:extLst>
          </p:cNvPr>
          <p:cNvSpPr/>
          <p:nvPr/>
        </p:nvSpPr>
        <p:spPr>
          <a:xfrm>
            <a:off x="9508820" y="5790562"/>
            <a:ext cx="2448000" cy="864000"/>
          </a:xfrm>
          <a:prstGeom prst="rect">
            <a:avLst/>
          </a:prstGeom>
        </p:spPr>
        <p:txBody>
          <a:bodyPr wrap="square">
            <a:spAutoFit/>
          </a:bodyPr>
          <a:lstStyle/>
          <a:p>
            <a:pPr algn="just"/>
            <a:r>
              <a:rPr lang="ja-JP" altLang="en-US" sz="1050" b="1" dirty="0">
                <a:latin typeface="BIZ UDPゴシック" panose="020B0400000000000000" pitchFamily="50" charset="-128"/>
                <a:ea typeface="BIZ UDPゴシック" panose="020B0400000000000000" pitchFamily="50" charset="-128"/>
              </a:rPr>
              <a:t>⑬ 空港運用の強化 　</a:t>
            </a:r>
            <a:endParaRPr lang="en-US" altLang="ja-JP" sz="1050" b="1" dirty="0">
              <a:latin typeface="BIZ UDPゴシック" panose="020B0400000000000000" pitchFamily="50" charset="-128"/>
              <a:ea typeface="BIZ UDPゴシック" panose="020B0400000000000000" pitchFamily="50" charset="-128"/>
            </a:endParaRPr>
          </a:p>
          <a:p>
            <a:pPr marL="92075" indent="-92075" algn="just"/>
            <a:r>
              <a:rPr lang="ja-JP" altLang="en-US" sz="800" dirty="0">
                <a:latin typeface="BIZ UDPゴシック" panose="020B0400000000000000" pitchFamily="50" charset="-128"/>
                <a:ea typeface="BIZ UDPゴシック" panose="020B0400000000000000" pitchFamily="50" charset="-128"/>
              </a:rPr>
              <a:t>■</a:t>
            </a:r>
            <a:r>
              <a:rPr lang="ja-JP" altLang="en-US" sz="1000" u="sng" dirty="0">
                <a:latin typeface="BIZ UDPゴシック" panose="020B0400000000000000" pitchFamily="50" charset="-128"/>
                <a:ea typeface="BIZ UDPゴシック" panose="020B0400000000000000" pitchFamily="50" charset="-128"/>
              </a:rPr>
              <a:t>国内外からの来訪者の万全な受け入れ体制</a:t>
            </a:r>
            <a:endParaRPr lang="en-US" altLang="ja-JP" sz="1000" u="sng" dirty="0">
              <a:latin typeface="BIZ UDPゴシック" panose="020B0400000000000000" pitchFamily="50" charset="-128"/>
              <a:ea typeface="BIZ UDPゴシック" panose="020B0400000000000000" pitchFamily="50" charset="-128"/>
            </a:endParaRPr>
          </a:p>
          <a:p>
            <a:pPr marL="92075" indent="-92075" algn="just"/>
            <a:r>
              <a:rPr lang="ja-JP" altLang="en-US" sz="1000" dirty="0">
                <a:latin typeface="BIZ UDPゴシック" panose="020B0400000000000000" pitchFamily="50" charset="-128"/>
                <a:ea typeface="BIZ UDPゴシック" panose="020B0400000000000000" pitchFamily="50" charset="-128"/>
              </a:rPr>
              <a:t>□</a:t>
            </a:r>
            <a:r>
              <a:rPr lang="ja-JP" altLang="en-US" sz="1000" u="sng" dirty="0">
                <a:latin typeface="BIZ UDPゴシック" panose="020B0400000000000000" pitchFamily="50" charset="-128"/>
                <a:ea typeface="BIZ UDPゴシック" panose="020B0400000000000000" pitchFamily="50" charset="-128"/>
              </a:rPr>
              <a:t>更なる来訪者増に向けた受入体制の強化</a:t>
            </a:r>
            <a:endParaRPr lang="en-US" altLang="ja-JP" sz="1000" u="sng" dirty="0">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7F503E92-3F6A-4752-B0F7-FC79CAB04AEE}"/>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13B1689B-42BA-4B8E-846D-BA2D1D3F97ED}"/>
              </a:ext>
            </a:extLst>
          </p:cNvPr>
          <p:cNvSpPr/>
          <p:nvPr/>
        </p:nvSpPr>
        <p:spPr>
          <a:xfrm>
            <a:off x="4644188" y="1807067"/>
            <a:ext cx="7312632" cy="783716"/>
          </a:xfrm>
          <a:prstGeom prst="rect">
            <a:avLst/>
          </a:prstGeom>
          <a:noFill/>
          <a:ln w="28575">
            <a:solidFill>
              <a:srgbClr val="3E8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b="1"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103A877E-F5A4-4D8B-85BC-E9B4095CEBE1}"/>
              </a:ext>
            </a:extLst>
          </p:cNvPr>
          <p:cNvSpPr txBox="1"/>
          <p:nvPr/>
        </p:nvSpPr>
        <p:spPr>
          <a:xfrm>
            <a:off x="4783066" y="1846882"/>
            <a:ext cx="6659633" cy="738664"/>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　・</a:t>
            </a:r>
            <a:r>
              <a:rPr kumimoji="1" lang="ja-JP" altLang="en-US" sz="1400" u="sng" dirty="0">
                <a:latin typeface="メイリオ" panose="020B0604030504040204" pitchFamily="50" charset="-128"/>
                <a:ea typeface="メイリオ" panose="020B0604030504040204" pitchFamily="50" charset="-128"/>
              </a:rPr>
              <a:t>いのちを救う</a:t>
            </a:r>
            <a:r>
              <a:rPr lang="ja-JP" altLang="en-US" sz="1400" u="sng" dirty="0">
                <a:latin typeface="メイリオ" panose="020B0604030504040204" pitchFamily="50" charset="-128"/>
                <a:ea typeface="メイリオ" panose="020B0604030504040204" pitchFamily="50" charset="-128"/>
              </a:rPr>
              <a:t>　　　　　→　　人と地球上の生命を脅かす課題　　　</a:t>
            </a:r>
            <a:endParaRPr kumimoji="1" lang="ja-JP" altLang="en-US" sz="1400" u="sng"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ja-JP" altLang="en-US" sz="1400" u="sng" dirty="0">
                <a:latin typeface="メイリオ" panose="020B0604030504040204" pitchFamily="50" charset="-128"/>
                <a:ea typeface="メイリオ" panose="020B0604030504040204" pitchFamily="50" charset="-128"/>
              </a:rPr>
              <a:t>いのちに力を与える　　→　　誰もが幸福で豊かな生活を送るための課題</a:t>
            </a:r>
          </a:p>
          <a:p>
            <a:r>
              <a:rPr kumimoji="1" lang="ja-JP" altLang="en-US" sz="1400" dirty="0">
                <a:latin typeface="メイリオ" panose="020B0604030504040204" pitchFamily="50" charset="-128"/>
                <a:ea typeface="メイリオ" panose="020B0604030504040204" pitchFamily="50" charset="-128"/>
              </a:rPr>
              <a:t>　・</a:t>
            </a:r>
            <a:r>
              <a:rPr kumimoji="1" lang="ja-JP" altLang="en-US" sz="1400" u="sng" dirty="0">
                <a:latin typeface="メイリオ" panose="020B0604030504040204" pitchFamily="50" charset="-128"/>
                <a:ea typeface="メイリオ" panose="020B0604030504040204" pitchFamily="50" charset="-128"/>
              </a:rPr>
              <a:t>いのちをつなぐ　　　　→　　社会を豊かにするための課題</a:t>
            </a:r>
          </a:p>
        </p:txBody>
      </p:sp>
      <p:sp>
        <p:nvSpPr>
          <p:cNvPr id="38" name="テキスト ボックス 37">
            <a:extLst>
              <a:ext uri="{FF2B5EF4-FFF2-40B4-BE49-F238E27FC236}">
                <a16:creationId xmlns:a16="http://schemas.microsoft.com/office/drawing/2014/main" id="{C05267BE-CDBD-4A1C-BFDF-476FA3CB593A}"/>
              </a:ext>
            </a:extLst>
          </p:cNvPr>
          <p:cNvSpPr txBox="1"/>
          <p:nvPr/>
        </p:nvSpPr>
        <p:spPr>
          <a:xfrm>
            <a:off x="337536" y="1387851"/>
            <a:ext cx="11105163" cy="349702"/>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a:t>
            </a:r>
            <a:r>
              <a:rPr lang="zh-TW" altLang="en-US" b="1" dirty="0">
                <a:solidFill>
                  <a:schemeClr val="tx1"/>
                </a:solidFill>
                <a:latin typeface="メイリオ" panose="020B0604030504040204" pitchFamily="50" charset="-128"/>
                <a:ea typeface="メイリオ" panose="020B0604030504040204" pitchFamily="50" charset="-128"/>
              </a:rPr>
              <a:t>大阪･関西万博開催</a:t>
            </a:r>
            <a:endParaRPr lang="en-US" altLang="ja-JP" b="1" dirty="0">
              <a:latin typeface="メイリオ" panose="020B0604030504040204" pitchFamily="50" charset="-128"/>
              <a:ea typeface="メイリオ" panose="020B0604030504040204" pitchFamily="50" charset="-128"/>
            </a:endParaRPr>
          </a:p>
        </p:txBody>
      </p:sp>
      <p:sp>
        <p:nvSpPr>
          <p:cNvPr id="32" name="スライド番号プレースホルダー 2">
            <a:extLst>
              <a:ext uri="{FF2B5EF4-FFF2-40B4-BE49-F238E27FC236}">
                <a16:creationId xmlns:a16="http://schemas.microsoft.com/office/drawing/2014/main" id="{56F711CC-64A4-4D19-9B0B-1CBAAB0D0D22}"/>
              </a:ext>
            </a:extLst>
          </p:cNvPr>
          <p:cNvSpPr txBox="1">
            <a:spLocks/>
          </p:cNvSpPr>
          <p:nvPr/>
        </p:nvSpPr>
        <p:spPr>
          <a:xfrm>
            <a:off x="11719560" y="6597352"/>
            <a:ext cx="420193" cy="26064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290">
              <a:defRPr/>
            </a:pPr>
            <a:fld id="{EA6D242B-6A52-4C5C-AF40-54B5FB6D04E5}" type="slidenum">
              <a:rPr lang="ja-JP" altLang="en-US" sz="1400" smtClean="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pPr defTabSz="914290">
                <a:defRPr/>
              </a:pPr>
              <a:t>13</a:t>
            </a:fld>
            <a:endParaRPr lang="ja-JP" altLang="en-US"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6311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9A8CB855-A7E1-428A-8C56-775CF5208C74}"/>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6CF9B451-2C61-4BDA-BE1F-090DAA29756D}"/>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029402B0-A4A5-439A-817D-891C32DC7E46}"/>
              </a:ext>
            </a:extLst>
          </p:cNvPr>
          <p:cNvSpPr txBox="1"/>
          <p:nvPr/>
        </p:nvSpPr>
        <p:spPr>
          <a:xfrm>
            <a:off x="378023" y="2231068"/>
            <a:ext cx="2707382" cy="1857807"/>
          </a:xfrm>
          <a:prstGeom prst="rect">
            <a:avLst/>
          </a:prstGeom>
          <a:noFill/>
        </p:spPr>
        <p:txBody>
          <a:bodyPr wrap="square" tIns="72000" bIns="0">
            <a:spAutoFit/>
          </a:bodyPr>
          <a:lstStyle/>
          <a:p>
            <a:pPr algn="just"/>
            <a:r>
              <a:rPr lang="ja-JP" altLang="en-US" sz="1400" b="1" dirty="0">
                <a:solidFill>
                  <a:schemeClr val="tx1"/>
                </a:solidFill>
                <a:latin typeface="メイリオ" panose="020B0604030504040204" pitchFamily="50" charset="-128"/>
                <a:ea typeface="メイリオ" panose="020B0604030504040204" pitchFamily="50" charset="-128"/>
              </a:rPr>
              <a:t> 暮らしを支える都市機能が集積し、地域の交通ネットワークの核となっている人中心の空間を備えた駅周辺</a:t>
            </a:r>
            <a:endParaRPr lang="en-US" altLang="ja-JP" sz="1400" b="1" dirty="0">
              <a:solidFill>
                <a:schemeClr val="tx1"/>
              </a:solidFill>
              <a:latin typeface="メイリオ" panose="020B0604030504040204" pitchFamily="50" charset="-128"/>
              <a:ea typeface="メイリオ" panose="020B0604030504040204" pitchFamily="50" charset="-128"/>
            </a:endParaRPr>
          </a:p>
          <a:p>
            <a:pPr algn="just"/>
            <a:endParaRPr lang="en-US" altLang="ja-JP" sz="800" b="1" dirty="0">
              <a:solidFill>
                <a:schemeClr val="tx1"/>
              </a:solidFill>
              <a:latin typeface="メイリオ" panose="020B0604030504040204" pitchFamily="50" charset="-128"/>
              <a:ea typeface="メイリオ" panose="020B0604030504040204" pitchFamily="50" charset="-128"/>
            </a:endParaRPr>
          </a:p>
          <a:p>
            <a:pPr marL="87313" algn="just"/>
            <a:r>
              <a:rPr lang="ja-JP" altLang="en-US" sz="1200" dirty="0">
                <a:solidFill>
                  <a:schemeClr val="tx1"/>
                </a:solidFill>
                <a:latin typeface="メイリオ" panose="020B0604030504040204" pitchFamily="50" charset="-128"/>
                <a:ea typeface="メイリオ" panose="020B0604030504040204" pitchFamily="50" charset="-128"/>
              </a:rPr>
              <a:t>居住地の近くに様々な都市機能が配置され、充実した暮らし方が実現しています。</a:t>
            </a:r>
          </a:p>
          <a:p>
            <a:pPr marL="261938" indent="-261938" algn="just"/>
            <a:endParaRPr lang="en-US" altLang="ja-JP" sz="1600" b="1" dirty="0">
              <a:solidFill>
                <a:schemeClr val="tx1"/>
              </a:solidFill>
              <a:latin typeface="メイリオ" panose="020B0604030504040204" pitchFamily="50" charset="-128"/>
              <a:ea typeface="メイリオ" panose="020B0604030504040204" pitchFamily="50" charset="-128"/>
            </a:endParaRPr>
          </a:p>
        </p:txBody>
      </p:sp>
      <p:pic>
        <p:nvPicPr>
          <p:cNvPr id="28" name="図 27">
            <a:extLst>
              <a:ext uri="{FF2B5EF4-FFF2-40B4-BE49-F238E27FC236}">
                <a16:creationId xmlns:a16="http://schemas.microsoft.com/office/drawing/2014/main" id="{EDE9AFA7-9F78-4C93-A114-F5E386C7203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355"/>
          <a:stretch/>
        </p:blipFill>
        <p:spPr>
          <a:xfrm>
            <a:off x="3338787" y="4321823"/>
            <a:ext cx="2679586" cy="1872000"/>
          </a:xfrm>
          <a:prstGeom prst="rect">
            <a:avLst/>
          </a:prstGeom>
        </p:spPr>
      </p:pic>
      <p:pic>
        <p:nvPicPr>
          <p:cNvPr id="29" name="図 28">
            <a:extLst>
              <a:ext uri="{FF2B5EF4-FFF2-40B4-BE49-F238E27FC236}">
                <a16:creationId xmlns:a16="http://schemas.microsoft.com/office/drawing/2014/main" id="{E9CF2CD8-A267-432E-80C0-40BC10E0E4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1380" y="4328827"/>
            <a:ext cx="2678081" cy="1872000"/>
          </a:xfrm>
          <a:prstGeom prst="rect">
            <a:avLst/>
          </a:prstGeom>
        </p:spPr>
      </p:pic>
      <p:pic>
        <p:nvPicPr>
          <p:cNvPr id="30" name="図 29">
            <a:extLst>
              <a:ext uri="{FF2B5EF4-FFF2-40B4-BE49-F238E27FC236}">
                <a16:creationId xmlns:a16="http://schemas.microsoft.com/office/drawing/2014/main" id="{725B5B85-FF5F-46E8-BD9E-EE2A423D894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406"/>
          <a:stretch/>
        </p:blipFill>
        <p:spPr>
          <a:xfrm>
            <a:off x="9073496" y="4328827"/>
            <a:ext cx="2733043" cy="1872000"/>
          </a:xfrm>
          <a:prstGeom prst="rect">
            <a:avLst/>
          </a:prstGeom>
        </p:spPr>
      </p:pic>
      <p:pic>
        <p:nvPicPr>
          <p:cNvPr id="32" name="図 31">
            <a:extLst>
              <a:ext uri="{FF2B5EF4-FFF2-40B4-BE49-F238E27FC236}">
                <a16:creationId xmlns:a16="http://schemas.microsoft.com/office/drawing/2014/main" id="{666D0B16-CCFB-4228-9EA0-D5A0FFDC6EAD}"/>
              </a:ext>
            </a:extLst>
          </p:cNvPr>
          <p:cNvPicPr>
            <a:picLocks noChangeAspect="1"/>
          </p:cNvPicPr>
          <p:nvPr/>
        </p:nvPicPr>
        <p:blipFill>
          <a:blip r:embed="rId5"/>
          <a:stretch>
            <a:fillRect/>
          </a:stretch>
        </p:blipFill>
        <p:spPr>
          <a:xfrm>
            <a:off x="6168645" y="4328827"/>
            <a:ext cx="2733043" cy="1872000"/>
          </a:xfrm>
          <a:prstGeom prst="rect">
            <a:avLst/>
          </a:prstGeom>
        </p:spPr>
      </p:pic>
      <p:sp>
        <p:nvSpPr>
          <p:cNvPr id="33" name="テキスト ボックス 32">
            <a:extLst>
              <a:ext uri="{FF2B5EF4-FFF2-40B4-BE49-F238E27FC236}">
                <a16:creationId xmlns:a16="http://schemas.microsoft.com/office/drawing/2014/main" id="{DD03F896-6DEB-4645-A4C6-15F95E7EF9BF}"/>
              </a:ext>
            </a:extLst>
          </p:cNvPr>
          <p:cNvSpPr txBox="1"/>
          <p:nvPr/>
        </p:nvSpPr>
        <p:spPr>
          <a:xfrm>
            <a:off x="6213287" y="2222058"/>
            <a:ext cx="2678081" cy="2104028"/>
          </a:xfrm>
          <a:prstGeom prst="rect">
            <a:avLst/>
          </a:prstGeom>
          <a:noFill/>
        </p:spPr>
        <p:txBody>
          <a:bodyPr wrap="square" tIns="72000" bIns="0">
            <a:spAutoFit/>
          </a:bodyPr>
          <a:lstStyle/>
          <a:p>
            <a:pPr algn="just"/>
            <a:r>
              <a:rPr lang="ja-JP" altLang="en-US" sz="1400" b="1" spc="-130" dirty="0">
                <a:solidFill>
                  <a:schemeClr val="tx1"/>
                </a:solidFill>
                <a:latin typeface="メイリオ" panose="020B0604030504040204" pitchFamily="50" charset="-128"/>
                <a:ea typeface="メイリオ" panose="020B0604030504040204" pitchFamily="50" charset="-128"/>
              </a:rPr>
              <a:t>海辺ならではのアクティビティや美しい景観に触れながら、ワーケーションの拠点としても人気を博しているベイエリア </a:t>
            </a:r>
            <a:endParaRPr lang="en-US" altLang="ja-JP" sz="1400" b="1" spc="-130" dirty="0">
              <a:solidFill>
                <a:schemeClr val="tx1"/>
              </a:solidFill>
              <a:latin typeface="メイリオ" panose="020B0604030504040204" pitchFamily="50" charset="-128"/>
              <a:ea typeface="メイリオ" panose="020B0604030504040204" pitchFamily="50" charset="-128"/>
            </a:endParaRPr>
          </a:p>
          <a:p>
            <a:pPr algn="just"/>
            <a:endParaRPr lang="en-US" altLang="ja-JP" sz="800" b="1" spc="-130" dirty="0">
              <a:solidFill>
                <a:schemeClr val="tx1"/>
              </a:solidFill>
              <a:latin typeface="メイリオ" panose="020B0604030504040204" pitchFamily="50" charset="-128"/>
              <a:ea typeface="メイリオ" panose="020B0604030504040204" pitchFamily="50" charset="-128"/>
            </a:endParaRPr>
          </a:p>
          <a:p>
            <a:pPr marL="180975" indent="4763" algn="just"/>
            <a:r>
              <a:rPr lang="ja-JP" altLang="en-US" sz="1200" dirty="0">
                <a:latin typeface="メイリオ" panose="020B0604030504040204" pitchFamily="50" charset="-128"/>
                <a:ea typeface="メイリオ" panose="020B0604030504040204" pitchFamily="50" charset="-128"/>
              </a:rPr>
              <a:t>世界各国からの観光客はもちろん、地域住民も、夕日を眺めながらカフェで時間を過ごしたり、マリンスポーツを楽しむなど、多くの人で、にぎわっています。</a:t>
            </a:r>
            <a:endParaRPr lang="en-US" altLang="ja-JP" sz="1200" b="1" dirty="0">
              <a:solidFill>
                <a:schemeClr val="tx1"/>
              </a:solidFill>
              <a:latin typeface="メイリオ" panose="020B0604030504040204" pitchFamily="50" charset="-128"/>
              <a:ea typeface="メイリオ" panose="020B0604030504040204" pitchFamily="50" charset="-128"/>
            </a:endParaRPr>
          </a:p>
          <a:p>
            <a:pPr marL="261938" indent="-261938" algn="just"/>
            <a:endParaRPr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74815C5B-0ADA-4EF1-8A1C-93C1AC4C64F7}"/>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B0B482AB-4348-49F4-8F56-C1A62D4CB5B1}"/>
              </a:ext>
            </a:extLst>
          </p:cNvPr>
          <p:cNvSpPr txBox="1"/>
          <p:nvPr/>
        </p:nvSpPr>
        <p:spPr>
          <a:xfrm>
            <a:off x="326305" y="1450875"/>
            <a:ext cx="11105163" cy="349702"/>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大阪のまちづくりグランドデザイン</a:t>
            </a:r>
            <a:r>
              <a:rPr lang="ja-JP" altLang="en-US" sz="1200" b="1" dirty="0">
                <a:solidFill>
                  <a:schemeClr val="tx1"/>
                </a:solidFill>
                <a:latin typeface="メイリオ" panose="020B0604030504040204" pitchFamily="50" charset="-128"/>
                <a:ea typeface="メイリオ" panose="020B0604030504040204" pitchFamily="50" charset="-128"/>
              </a:rPr>
              <a:t>（将来のまちのイメージ</a:t>
            </a:r>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抜粋</a:t>
            </a:r>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sp>
        <p:nvSpPr>
          <p:cNvPr id="14" name="スライド番号プレースホルダー 2">
            <a:extLst>
              <a:ext uri="{FF2B5EF4-FFF2-40B4-BE49-F238E27FC236}">
                <a16:creationId xmlns:a16="http://schemas.microsoft.com/office/drawing/2014/main" id="{F2EFDB3B-58BE-4470-9AB0-5E7FE8353DFE}"/>
              </a:ext>
            </a:extLst>
          </p:cNvPr>
          <p:cNvSpPr>
            <a:spLocks noGrp="1"/>
          </p:cNvSpPr>
          <p:nvPr>
            <p:ph type="sldNum" sz="quarter" idx="12"/>
          </p:nvPr>
        </p:nvSpPr>
        <p:spPr>
          <a:xfrm>
            <a:off x="11719560" y="6597352"/>
            <a:ext cx="420193"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14</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9BC00558-937F-40A5-A3B5-776B16233AA3}"/>
              </a:ext>
            </a:extLst>
          </p:cNvPr>
          <p:cNvSpPr txBox="1"/>
          <p:nvPr/>
        </p:nvSpPr>
        <p:spPr>
          <a:xfrm>
            <a:off x="3233761" y="2222058"/>
            <a:ext cx="2678081" cy="2011695"/>
          </a:xfrm>
          <a:prstGeom prst="rect">
            <a:avLst/>
          </a:prstGeom>
          <a:noFill/>
        </p:spPr>
        <p:txBody>
          <a:bodyPr wrap="square" tIns="72000" bIns="0">
            <a:spAutoFit/>
          </a:bodyPr>
          <a:lstStyle/>
          <a:p>
            <a:pPr algn="just"/>
            <a:r>
              <a:rPr lang="ja-JP" altLang="en-US" sz="1400" b="1" dirty="0">
                <a:solidFill>
                  <a:schemeClr val="tx1"/>
                </a:solidFill>
                <a:latin typeface="メイリオ" panose="020B0604030504040204" pitchFamily="50" charset="-128"/>
                <a:ea typeface="メイリオ" panose="020B0604030504040204" pitchFamily="50" charset="-128"/>
              </a:rPr>
              <a:t>職･住･遊が融合し、緑豊かな環境で、ゆとりある暮らしができるスマートな郊外住宅地</a:t>
            </a:r>
            <a:endParaRPr lang="en-US" altLang="ja-JP" sz="1400" b="1" dirty="0">
              <a:solidFill>
                <a:schemeClr val="tx1"/>
              </a:solidFill>
              <a:latin typeface="メイリオ" panose="020B0604030504040204" pitchFamily="50" charset="-128"/>
              <a:ea typeface="メイリオ" panose="020B0604030504040204" pitchFamily="50" charset="-128"/>
            </a:endParaRPr>
          </a:p>
          <a:p>
            <a:pPr algn="just"/>
            <a:endParaRPr lang="en-US" altLang="ja-JP" sz="800" b="1" dirty="0">
              <a:solidFill>
                <a:schemeClr val="tx1"/>
              </a:solidFill>
              <a:latin typeface="メイリオ" panose="020B0604030504040204" pitchFamily="50" charset="-128"/>
              <a:ea typeface="メイリオ" panose="020B0604030504040204" pitchFamily="50" charset="-128"/>
            </a:endParaRPr>
          </a:p>
          <a:p>
            <a:pPr marL="180975" indent="4763" algn="just"/>
            <a:r>
              <a:rPr lang="ja-JP" altLang="en-US" sz="1200" dirty="0">
                <a:solidFill>
                  <a:schemeClr val="tx1"/>
                </a:solidFill>
                <a:latin typeface="メイリオ" panose="020B0604030504040204" pitchFamily="50" charset="-128"/>
                <a:ea typeface="メイリオ" panose="020B0604030504040204" pitchFamily="50" charset="-128"/>
              </a:rPr>
              <a:t>郊外の住宅地では、まちの更新にあわせて、商業や子育て機能の導入に加え、コワーキングスペースや交流スペースが導入されることにより、活性化が図られています。</a:t>
            </a:r>
          </a:p>
          <a:p>
            <a:pPr marL="261938" indent="-261938" algn="just"/>
            <a:endParaRPr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E7A953C7-AABB-44FF-A908-BCBE3F66E6B8}"/>
              </a:ext>
            </a:extLst>
          </p:cNvPr>
          <p:cNvSpPr txBox="1"/>
          <p:nvPr/>
        </p:nvSpPr>
        <p:spPr>
          <a:xfrm>
            <a:off x="9082143" y="2189569"/>
            <a:ext cx="2678081" cy="2011695"/>
          </a:xfrm>
          <a:prstGeom prst="rect">
            <a:avLst/>
          </a:prstGeom>
          <a:noFill/>
        </p:spPr>
        <p:txBody>
          <a:bodyPr wrap="square" tIns="72000" bIns="0">
            <a:spAutoFit/>
          </a:bodyPr>
          <a:lstStyle/>
          <a:p>
            <a:pPr algn="just"/>
            <a:r>
              <a:rPr lang="ja-JP" altLang="en-US" sz="1400" b="1" dirty="0">
                <a:solidFill>
                  <a:schemeClr val="tx1"/>
                </a:solidFill>
                <a:latin typeface="メイリオ" panose="020B0604030504040204" pitchFamily="50" charset="-128"/>
                <a:ea typeface="メイリオ" panose="020B0604030504040204" pitchFamily="50" charset="-128"/>
              </a:rPr>
              <a:t>最先端テクノロジーの導入により、アクセス性やサービス機能が充実し、豊かな自然や農空間との触れ合いを楽しむことができる周辺山系ゾーン</a:t>
            </a:r>
            <a:endParaRPr lang="en-US" altLang="ja-JP" sz="1400" b="1">
              <a:solidFill>
                <a:schemeClr val="tx1"/>
              </a:solidFill>
              <a:latin typeface="メイリオ" panose="020B0604030504040204" pitchFamily="50" charset="-128"/>
              <a:ea typeface="メイリオ" panose="020B0604030504040204" pitchFamily="50" charset="-128"/>
            </a:endParaRPr>
          </a:p>
          <a:p>
            <a:pPr algn="just"/>
            <a:endParaRPr lang="en-US" altLang="ja-JP" sz="800" b="1" dirty="0">
              <a:solidFill>
                <a:schemeClr val="tx1"/>
              </a:solidFill>
              <a:latin typeface="メイリオ" panose="020B0604030504040204" pitchFamily="50" charset="-128"/>
              <a:ea typeface="メイリオ" panose="020B0604030504040204" pitchFamily="50" charset="-128"/>
            </a:endParaRPr>
          </a:p>
          <a:p>
            <a:pPr marL="180975" indent="4763" algn="just"/>
            <a:r>
              <a:rPr lang="ja-JP" altLang="en-US" sz="1200" spc="-120" dirty="0">
                <a:latin typeface="メイリオ" panose="020B0604030504040204" pitchFamily="50" charset="-128"/>
                <a:ea typeface="メイリオ" panose="020B0604030504040204" pitchFamily="50" charset="-128"/>
              </a:rPr>
              <a:t>農業体験、ハイキング、グランピングや、ワーケーションやマルチハビテーションなどで、多くの人が訪れ、地域が活性化しています。</a:t>
            </a:r>
            <a:endParaRPr lang="en-US" altLang="ja-JP" sz="1400" b="1" spc="-120"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40FCB566-4F6A-44B6-825A-E357798005B1}"/>
              </a:ext>
            </a:extLst>
          </p:cNvPr>
          <p:cNvSpPr/>
          <p:nvPr/>
        </p:nvSpPr>
        <p:spPr>
          <a:xfrm>
            <a:off x="337536" y="2037597"/>
            <a:ext cx="2795231" cy="43149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7E0A7DC7-CAEF-4AC7-B577-FBDACED36DAC}"/>
              </a:ext>
            </a:extLst>
          </p:cNvPr>
          <p:cNvSpPr/>
          <p:nvPr/>
        </p:nvSpPr>
        <p:spPr>
          <a:xfrm>
            <a:off x="3245481" y="2037596"/>
            <a:ext cx="2795231" cy="43149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8AFEA742-C406-45B7-B946-B2DF5EE9106A}"/>
              </a:ext>
            </a:extLst>
          </p:cNvPr>
          <p:cNvSpPr/>
          <p:nvPr/>
        </p:nvSpPr>
        <p:spPr>
          <a:xfrm>
            <a:off x="6141706" y="2037596"/>
            <a:ext cx="2795231" cy="43149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6F760642-3943-482C-ADAD-C66B195A4B0E}"/>
              </a:ext>
            </a:extLst>
          </p:cNvPr>
          <p:cNvSpPr/>
          <p:nvPr/>
        </p:nvSpPr>
        <p:spPr>
          <a:xfrm>
            <a:off x="9059233" y="2037595"/>
            <a:ext cx="2795231" cy="43149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0546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9A8CB855-A7E1-428A-8C56-775CF5208C74}"/>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4" name="正方形/長方形 23">
            <a:extLst>
              <a:ext uri="{FF2B5EF4-FFF2-40B4-BE49-F238E27FC236}">
                <a16:creationId xmlns:a16="http://schemas.microsoft.com/office/drawing/2014/main" id="{3EFA2C8F-8702-4C9D-94EA-BDDBF2AE5739}"/>
              </a:ext>
            </a:extLst>
          </p:cNvPr>
          <p:cNvSpPr/>
          <p:nvPr/>
        </p:nvSpPr>
        <p:spPr>
          <a:xfrm>
            <a:off x="241878" y="4261271"/>
            <a:ext cx="11716493" cy="23616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DDE9DC28-9A4C-4663-A6A8-9F110D5C44B6}"/>
              </a:ext>
            </a:extLst>
          </p:cNvPr>
          <p:cNvSpPr/>
          <p:nvPr/>
        </p:nvSpPr>
        <p:spPr>
          <a:xfrm>
            <a:off x="6365561" y="1759062"/>
            <a:ext cx="5592810" cy="241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DB689878-0EC6-42B1-9B93-40C949A120BC}"/>
              </a:ext>
            </a:extLst>
          </p:cNvPr>
          <p:cNvSpPr/>
          <p:nvPr/>
        </p:nvSpPr>
        <p:spPr>
          <a:xfrm>
            <a:off x="241878" y="1759875"/>
            <a:ext cx="6021570" cy="241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6CF9B451-2C61-4BDA-BE1F-090DAA29756D}"/>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74815C5B-0ADA-4EF1-8A1C-93C1AC4C64F7}"/>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B0B482AB-4348-49F4-8F56-C1A62D4CB5B1}"/>
              </a:ext>
            </a:extLst>
          </p:cNvPr>
          <p:cNvSpPr txBox="1"/>
          <p:nvPr/>
        </p:nvSpPr>
        <p:spPr>
          <a:xfrm>
            <a:off x="337536" y="1387851"/>
            <a:ext cx="11105163" cy="349702"/>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大阪における総合的な交通のあり方について</a:t>
            </a:r>
            <a:r>
              <a:rPr lang="ja-JP" altLang="en-US" sz="1200" b="1" dirty="0">
                <a:solidFill>
                  <a:schemeClr val="tx1"/>
                </a:solidFill>
                <a:latin typeface="メイリオ" panose="020B0604030504040204" pitchFamily="50" charset="-128"/>
                <a:ea typeface="メイリオ" panose="020B0604030504040204" pitchFamily="50" charset="-128"/>
              </a:rPr>
              <a:t>（大阪における交通の方向性について</a:t>
            </a:r>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抜粋</a:t>
            </a:r>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a:t>
            </a:r>
            <a:endParaRPr lang="ja-JP" altLang="en-US" b="1" dirty="0">
              <a:solidFill>
                <a:schemeClr val="tx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D48494CD-74EC-4CCB-82FA-4A8BBC773C5C}"/>
              </a:ext>
            </a:extLst>
          </p:cNvPr>
          <p:cNvPicPr>
            <a:picLocks noChangeAspect="1"/>
          </p:cNvPicPr>
          <p:nvPr/>
        </p:nvPicPr>
        <p:blipFill>
          <a:blip r:embed="rId2"/>
          <a:stretch>
            <a:fillRect/>
          </a:stretch>
        </p:blipFill>
        <p:spPr>
          <a:xfrm>
            <a:off x="3042578" y="1871213"/>
            <a:ext cx="3095385" cy="2160000"/>
          </a:xfrm>
          <a:prstGeom prst="rect">
            <a:avLst/>
          </a:prstGeom>
        </p:spPr>
      </p:pic>
      <p:pic>
        <p:nvPicPr>
          <p:cNvPr id="6" name="図 5">
            <a:extLst>
              <a:ext uri="{FF2B5EF4-FFF2-40B4-BE49-F238E27FC236}">
                <a16:creationId xmlns:a16="http://schemas.microsoft.com/office/drawing/2014/main" id="{7C0CE781-BD80-422E-9B25-8F9EA8928E83}"/>
              </a:ext>
            </a:extLst>
          </p:cNvPr>
          <p:cNvPicPr>
            <a:picLocks noChangeAspect="1"/>
          </p:cNvPicPr>
          <p:nvPr/>
        </p:nvPicPr>
        <p:blipFill>
          <a:blip r:embed="rId3"/>
          <a:stretch>
            <a:fillRect/>
          </a:stretch>
        </p:blipFill>
        <p:spPr>
          <a:xfrm>
            <a:off x="4995603" y="4353295"/>
            <a:ext cx="3064331" cy="2160000"/>
          </a:xfrm>
          <a:prstGeom prst="rect">
            <a:avLst/>
          </a:prstGeom>
        </p:spPr>
      </p:pic>
      <p:pic>
        <p:nvPicPr>
          <p:cNvPr id="8" name="図 7">
            <a:extLst>
              <a:ext uri="{FF2B5EF4-FFF2-40B4-BE49-F238E27FC236}">
                <a16:creationId xmlns:a16="http://schemas.microsoft.com/office/drawing/2014/main" id="{383CC7F2-1EF9-43A5-9F63-A4C834F76704}"/>
              </a:ext>
            </a:extLst>
          </p:cNvPr>
          <p:cNvPicPr>
            <a:picLocks noChangeAspect="1"/>
          </p:cNvPicPr>
          <p:nvPr/>
        </p:nvPicPr>
        <p:blipFill>
          <a:blip r:embed="rId4"/>
          <a:stretch>
            <a:fillRect/>
          </a:stretch>
        </p:blipFill>
        <p:spPr>
          <a:xfrm>
            <a:off x="8442584" y="4336939"/>
            <a:ext cx="3076086" cy="2160000"/>
          </a:xfrm>
          <a:prstGeom prst="rect">
            <a:avLst/>
          </a:prstGeom>
        </p:spPr>
      </p:pic>
      <p:pic>
        <p:nvPicPr>
          <p:cNvPr id="10" name="図 9">
            <a:extLst>
              <a:ext uri="{FF2B5EF4-FFF2-40B4-BE49-F238E27FC236}">
                <a16:creationId xmlns:a16="http://schemas.microsoft.com/office/drawing/2014/main" id="{CA966FC1-B375-4676-A5D5-22547C563F36}"/>
              </a:ext>
            </a:extLst>
          </p:cNvPr>
          <p:cNvPicPr>
            <a:picLocks noChangeAspect="1"/>
          </p:cNvPicPr>
          <p:nvPr/>
        </p:nvPicPr>
        <p:blipFill>
          <a:blip r:embed="rId5"/>
          <a:stretch>
            <a:fillRect/>
          </a:stretch>
        </p:blipFill>
        <p:spPr>
          <a:xfrm>
            <a:off x="8849977" y="1863611"/>
            <a:ext cx="3044601" cy="2160000"/>
          </a:xfrm>
          <a:prstGeom prst="rect">
            <a:avLst/>
          </a:prstGeom>
        </p:spPr>
      </p:pic>
      <p:sp>
        <p:nvSpPr>
          <p:cNvPr id="40" name="テキスト ボックス 39">
            <a:extLst>
              <a:ext uri="{FF2B5EF4-FFF2-40B4-BE49-F238E27FC236}">
                <a16:creationId xmlns:a16="http://schemas.microsoft.com/office/drawing/2014/main" id="{029402B0-A4A5-439A-817D-891C32DC7E46}"/>
              </a:ext>
            </a:extLst>
          </p:cNvPr>
          <p:cNvSpPr txBox="1"/>
          <p:nvPr/>
        </p:nvSpPr>
        <p:spPr>
          <a:xfrm>
            <a:off x="455932" y="2306849"/>
            <a:ext cx="2373978" cy="1334587"/>
          </a:xfrm>
          <a:prstGeom prst="rect">
            <a:avLst/>
          </a:prstGeom>
          <a:noFill/>
        </p:spPr>
        <p:txBody>
          <a:bodyPr wrap="square" lIns="0" tIns="72000" bIns="0">
            <a:spAutoFit/>
          </a:bodyPr>
          <a:lstStyle/>
          <a:p>
            <a:pPr marL="133350" indent="-133350" algn="just"/>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■多様な移動ニーズに対応した最適な交通サービスの提供</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pPr marL="180975" indent="-7938" algn="just"/>
            <a:r>
              <a:rPr kumimoji="1" lang="ja-JP" altLang="en-US" sz="800" dirty="0">
                <a:latin typeface="メイリオ" panose="020B0604030504040204" pitchFamily="50" charset="-128"/>
                <a:ea typeface="メイリオ" panose="020B0604030504040204" pitchFamily="50" charset="-128"/>
                <a:sym typeface="Wingdings" panose="05000000000000000000" pitchFamily="2" charset="2"/>
              </a:rPr>
              <a:t>どの地域でも様々な交通モードでスムーズに移動ができます</a:t>
            </a:r>
          </a:p>
          <a:p>
            <a:pPr marL="133350" indent="-133350" algn="just"/>
            <a:endParaRPr lang="en-US" altLang="ja-JP" sz="500" dirty="0">
              <a:latin typeface="メイリオ" panose="020B0604030504040204" pitchFamily="50" charset="-128"/>
              <a:ea typeface="メイリオ" panose="020B0604030504040204" pitchFamily="50" charset="-128"/>
              <a:sym typeface="Wingdings" panose="05000000000000000000" pitchFamily="2" charset="2"/>
            </a:endParaRPr>
          </a:p>
          <a:p>
            <a:pPr marL="133350" indent="-133350" algn="just"/>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■ユニバーサルデザインの充実</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pPr marL="133350" indent="7938" algn="just"/>
            <a:r>
              <a:rPr lang="ja-JP" altLang="en-US" sz="800" dirty="0">
                <a:latin typeface="メイリオ" panose="020B0604030504040204" pitchFamily="50" charset="-128"/>
                <a:ea typeface="メイリオ" panose="020B0604030504040204" pitchFamily="50" charset="-128"/>
                <a:sym typeface="Wingdings" panose="05000000000000000000" pitchFamily="2" charset="2"/>
              </a:rPr>
              <a:t>すべての利用者が円滑に移動できます</a:t>
            </a:r>
          </a:p>
          <a:p>
            <a:pPr marL="133350" indent="-133350" algn="just"/>
            <a:endParaRPr kumimoji="1" lang="en-US" altLang="ja-JP" sz="500" dirty="0">
              <a:latin typeface="メイリオ" panose="020B0604030504040204" pitchFamily="50" charset="-128"/>
              <a:ea typeface="メイリオ" panose="020B0604030504040204" pitchFamily="50" charset="-128"/>
              <a:sym typeface="Wingdings" panose="05000000000000000000" pitchFamily="2" charset="2"/>
            </a:endParaRPr>
          </a:p>
          <a:p>
            <a:pPr marL="133350" indent="-133350" algn="just"/>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■ストレスフリーな移動をサポート</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pPr marL="165100" algn="just"/>
            <a:r>
              <a:rPr lang="ja-JP" altLang="en-US" sz="800" dirty="0">
                <a:latin typeface="メイリオ" panose="020B0604030504040204" pitchFamily="50" charset="-128"/>
                <a:ea typeface="メイリオ" panose="020B0604030504040204" pitchFamily="50" charset="-128"/>
                <a:sym typeface="Wingdings" panose="05000000000000000000" pitchFamily="2" charset="2"/>
              </a:rPr>
              <a:t>柔軟なサービスでゆとりある移動ができます</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p:txBody>
      </p:sp>
      <p:sp>
        <p:nvSpPr>
          <p:cNvPr id="16" name="テキスト ボックス 15">
            <a:extLst>
              <a:ext uri="{FF2B5EF4-FFF2-40B4-BE49-F238E27FC236}">
                <a16:creationId xmlns:a16="http://schemas.microsoft.com/office/drawing/2014/main" id="{75A05F15-03AE-4E63-803D-F95E424E0CC6}"/>
              </a:ext>
            </a:extLst>
          </p:cNvPr>
          <p:cNvSpPr txBox="1"/>
          <p:nvPr/>
        </p:nvSpPr>
        <p:spPr>
          <a:xfrm>
            <a:off x="417624" y="4916568"/>
            <a:ext cx="3910483" cy="1288421"/>
          </a:xfrm>
          <a:prstGeom prst="rect">
            <a:avLst/>
          </a:prstGeom>
          <a:noFill/>
        </p:spPr>
        <p:txBody>
          <a:bodyPr wrap="square" lIns="0" tIns="72000" bIns="0">
            <a:spAutoFit/>
          </a:bodyPr>
          <a:lstStyle/>
          <a:p>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■大阪の成長に資する交通システムの強化</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r>
              <a:rPr lang="ja-JP" altLang="en-US" sz="800" dirty="0">
                <a:latin typeface="メイリオ" panose="020B0604030504040204" pitchFamily="50" charset="-128"/>
                <a:ea typeface="メイリオ" panose="020B0604030504040204" pitchFamily="50" charset="-128"/>
              </a:rPr>
              <a:t>　大阪を訪れたヒトが、府内や関西各地へスムーズに移動できます</a:t>
            </a:r>
            <a:endParaRPr lang="en-US" altLang="ja-JP" sz="800" dirty="0">
              <a:latin typeface="メイリオ" panose="020B0604030504040204" pitchFamily="50" charset="-128"/>
              <a:ea typeface="メイリオ" panose="020B0604030504040204" pitchFamily="50" charset="-128"/>
            </a:endParaRPr>
          </a:p>
          <a:p>
            <a:pPr marL="133350" indent="-133350" algn="just"/>
            <a:endParaRPr lang="en-US" altLang="ja-JP" sz="5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■物流の効率化</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r>
              <a:rPr lang="ja-JP" altLang="en-US" sz="800" dirty="0">
                <a:latin typeface="メイリオ" panose="020B0604030504040204" pitchFamily="50" charset="-128"/>
                <a:ea typeface="メイリオ" panose="020B0604030504040204" pitchFamily="50" charset="-128"/>
                <a:sym typeface="Wingdings" panose="05000000000000000000" pitchFamily="2" charset="2"/>
              </a:rPr>
              <a:t>　ドローンや空飛ぶクルマ、ロボット等が、地域内の輸配送で活躍します</a:t>
            </a:r>
            <a:endParaRPr kumimoji="1" lang="en-US" altLang="ja-JP" sz="800" dirty="0">
              <a:latin typeface="メイリオ" panose="020B0604030504040204" pitchFamily="50" charset="-128"/>
              <a:ea typeface="メイリオ" panose="020B0604030504040204" pitchFamily="50" charset="-128"/>
              <a:sym typeface="Wingdings" panose="05000000000000000000" pitchFamily="2" charset="2"/>
            </a:endParaRPr>
          </a:p>
          <a:p>
            <a:endParaRPr lang="en-US" altLang="ja-JP" sz="800" dirty="0">
              <a:latin typeface="メイリオ" panose="020B0604030504040204" pitchFamily="50" charset="-128"/>
              <a:ea typeface="メイリオ" panose="020B0604030504040204" pitchFamily="50" charset="-128"/>
              <a:sym typeface="Wingdings" panose="05000000000000000000" pitchFamily="2" charset="2"/>
            </a:endParaRPr>
          </a:p>
          <a:p>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■周遊や賑わいの創出</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r>
              <a:rPr lang="ja-JP" altLang="en-US" sz="1000" dirty="0">
                <a:latin typeface="メイリオ" panose="020B0604030504040204" pitchFamily="50" charset="-128"/>
                <a:ea typeface="メイリオ" panose="020B0604030504040204" pitchFamily="50" charset="-128"/>
                <a:sym typeface="Wingdings" panose="05000000000000000000" pitchFamily="2" charset="2"/>
              </a:rPr>
              <a:t>　</a:t>
            </a:r>
            <a:r>
              <a:rPr lang="ja-JP" altLang="en-US" sz="800" dirty="0">
                <a:latin typeface="メイリオ" panose="020B0604030504040204" pitchFamily="50" charset="-128"/>
                <a:ea typeface="メイリオ" panose="020B0604030504040204" pitchFamily="50" charset="-128"/>
                <a:sym typeface="Wingdings" panose="05000000000000000000" pitchFamily="2" charset="2"/>
              </a:rPr>
              <a:t>ゆとりある豊かな生活がおくれます</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endParaRPr kumimoji="1" lang="en-US" altLang="ja-JP" sz="1000" b="1" dirty="0">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p:txBody>
      </p:sp>
      <p:sp>
        <p:nvSpPr>
          <p:cNvPr id="17" name="テキスト ボックス 16">
            <a:extLst>
              <a:ext uri="{FF2B5EF4-FFF2-40B4-BE49-F238E27FC236}">
                <a16:creationId xmlns:a16="http://schemas.microsoft.com/office/drawing/2014/main" id="{FE38F1D0-81B0-4052-B154-D014B3D414E4}"/>
              </a:ext>
            </a:extLst>
          </p:cNvPr>
          <p:cNvSpPr txBox="1"/>
          <p:nvPr/>
        </p:nvSpPr>
        <p:spPr>
          <a:xfrm>
            <a:off x="6527769" y="2222666"/>
            <a:ext cx="2160000" cy="1873196"/>
          </a:xfrm>
          <a:prstGeom prst="rect">
            <a:avLst/>
          </a:prstGeom>
          <a:noFill/>
        </p:spPr>
        <p:txBody>
          <a:bodyPr wrap="square" lIns="0" tIns="72000" bIns="0">
            <a:spAutoFit/>
          </a:bodyPr>
          <a:lstStyle/>
          <a:p>
            <a:pPr marL="87313" indent="-87313"/>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a:t>
            </a:r>
            <a:r>
              <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rPr>
              <a:t>2050</a:t>
            </a:r>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カーボンニュートラルを実現する環境に優しい交通</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pPr marL="125413"/>
            <a:r>
              <a:rPr kumimoji="1" lang="ja-JP" altLang="en-US" sz="800" dirty="0">
                <a:latin typeface="メイリオ" panose="020B0604030504040204" pitchFamily="50" charset="-128"/>
                <a:ea typeface="メイリオ" panose="020B0604030504040204" pitchFamily="50" charset="-128"/>
                <a:sym typeface="Wingdings" panose="05000000000000000000" pitchFamily="2" charset="2"/>
              </a:rPr>
              <a:t>次世代エネルギー等を利用するモビリティが走行できます</a:t>
            </a:r>
          </a:p>
          <a:p>
            <a:pPr marL="133350" indent="-133350" algn="just"/>
            <a:endParaRPr lang="en-US" altLang="ja-JP" sz="500" dirty="0">
              <a:latin typeface="メイリオ" panose="020B0604030504040204" pitchFamily="50" charset="-128"/>
              <a:ea typeface="メイリオ" panose="020B0604030504040204" pitchFamily="50" charset="-128"/>
            </a:endParaRPr>
          </a:p>
          <a:p>
            <a:pPr marL="87313" indent="-87313"/>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■事故ゼロをめざした交通利用者の安全・安心確保</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pPr marL="141288"/>
            <a:r>
              <a:rPr kumimoji="1" lang="ja-JP" altLang="en-US" sz="800" dirty="0">
                <a:latin typeface="メイリオ" panose="020B0604030504040204" pitchFamily="50" charset="-128"/>
                <a:ea typeface="メイリオ" panose="020B0604030504040204" pitchFamily="50" charset="-128"/>
                <a:sym typeface="Wingdings" panose="05000000000000000000" pitchFamily="2" charset="2"/>
              </a:rPr>
              <a:t>渋滞や事故のない安全・安心な移動が実現します</a:t>
            </a:r>
          </a:p>
          <a:p>
            <a:pPr marL="133350" indent="-133350" algn="just"/>
            <a:endParaRPr lang="en-US" altLang="ja-JP" sz="5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■交通インフラ施設の強靭化</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pPr marL="111125"/>
            <a:r>
              <a:rPr kumimoji="1" lang="ja-JP" altLang="en-US" sz="800" dirty="0">
                <a:latin typeface="メイリオ" panose="020B0604030504040204" pitchFamily="50" charset="-128"/>
                <a:ea typeface="メイリオ" panose="020B0604030504040204" pitchFamily="50" charset="-128"/>
                <a:sym typeface="Wingdings" panose="05000000000000000000" pitchFamily="2" charset="2"/>
              </a:rPr>
              <a:t>最新のテクノロジーで強靭な交通インフラが実現します</a:t>
            </a:r>
            <a:endParaRPr kumimoji="1" lang="en-US" altLang="ja-JP" sz="800" dirty="0">
              <a:latin typeface="メイリオ" panose="020B0604030504040204" pitchFamily="50" charset="-128"/>
              <a:ea typeface="メイリオ" panose="020B0604030504040204" pitchFamily="50" charset="-128"/>
              <a:sym typeface="Wingdings" panose="05000000000000000000" pitchFamily="2" charset="2"/>
            </a:endParaRPr>
          </a:p>
          <a:p>
            <a:pPr marL="133350" indent="-133350" algn="just"/>
            <a:endParaRPr lang="en-US" altLang="ja-JP" sz="5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918A837-AB00-44F0-871E-0190C994D452}"/>
              </a:ext>
            </a:extLst>
          </p:cNvPr>
          <p:cNvSpPr txBox="1"/>
          <p:nvPr/>
        </p:nvSpPr>
        <p:spPr>
          <a:xfrm>
            <a:off x="337536" y="1896345"/>
            <a:ext cx="2803992" cy="338554"/>
          </a:xfrm>
          <a:prstGeom prst="rect">
            <a:avLst/>
          </a:prstGeom>
          <a:noFill/>
        </p:spPr>
        <p:txBody>
          <a:bodyPr wrap="square" lIns="0" tIns="0" bIns="0">
            <a:spAutoFit/>
          </a:bodyPr>
          <a:lstStyle/>
          <a:p>
            <a:r>
              <a:rPr lang="ja-JP" altLang="en-US" sz="1100" b="1" dirty="0">
                <a:effectLst/>
                <a:latin typeface="メイリオ" panose="020B0604030504040204" pitchFamily="50" charset="-128"/>
                <a:ea typeface="メイリオ" panose="020B0604030504040204" pitchFamily="50" charset="-128"/>
              </a:rPr>
              <a:t>方向性１　誰もがいつでも</a:t>
            </a:r>
            <a:endParaRPr lang="en-US" altLang="ja-JP" sz="1100" b="1" dirty="0">
              <a:effectLst/>
              <a:latin typeface="メイリオ" panose="020B0604030504040204" pitchFamily="50" charset="-128"/>
              <a:ea typeface="メイリオ" panose="020B0604030504040204" pitchFamily="50" charset="-128"/>
            </a:endParaRPr>
          </a:p>
          <a:p>
            <a:r>
              <a:rPr lang="ja-JP" altLang="en-US" sz="1100" b="1" dirty="0">
                <a:effectLst/>
                <a:latin typeface="メイリオ" panose="020B0604030504040204" pitchFamily="50" charset="-128"/>
                <a:ea typeface="メイリオ" panose="020B0604030504040204" pitchFamily="50" charset="-128"/>
              </a:rPr>
              <a:t>　　　　　　　　快適に移動できる交通</a:t>
            </a:r>
          </a:p>
        </p:txBody>
      </p:sp>
      <p:sp>
        <p:nvSpPr>
          <p:cNvPr id="21" name="テキスト ボックス 20">
            <a:extLst>
              <a:ext uri="{FF2B5EF4-FFF2-40B4-BE49-F238E27FC236}">
                <a16:creationId xmlns:a16="http://schemas.microsoft.com/office/drawing/2014/main" id="{3CF40A02-AE25-49C1-A44B-1B42EA2AAFCC}"/>
              </a:ext>
            </a:extLst>
          </p:cNvPr>
          <p:cNvSpPr txBox="1"/>
          <p:nvPr/>
        </p:nvSpPr>
        <p:spPr>
          <a:xfrm>
            <a:off x="417624" y="4443628"/>
            <a:ext cx="4264735" cy="338554"/>
          </a:xfrm>
          <a:prstGeom prst="rect">
            <a:avLst/>
          </a:prstGeom>
          <a:noFill/>
        </p:spPr>
        <p:txBody>
          <a:bodyPr wrap="square" lIns="0" tIns="0" bIns="0">
            <a:spAutoFit/>
          </a:bodyPr>
          <a:lstStyle/>
          <a:p>
            <a:r>
              <a:rPr lang="ja-JP" altLang="en-US" sz="1100" b="1" dirty="0">
                <a:effectLst/>
                <a:latin typeface="メイリオ" panose="020B0604030504040204" pitchFamily="50" charset="-128"/>
                <a:ea typeface="メイリオ" panose="020B0604030504040204" pitchFamily="50" charset="-128"/>
              </a:rPr>
              <a:t>方向性２　国内外からヒト・モノを呼び込み</a:t>
            </a:r>
            <a:endParaRPr lang="en-US" altLang="ja-JP" sz="1100" b="1" dirty="0">
              <a:effectLst/>
              <a:latin typeface="メイリオ" panose="020B0604030504040204" pitchFamily="50" charset="-128"/>
              <a:ea typeface="メイリオ" panose="020B0604030504040204" pitchFamily="50" charset="-128"/>
            </a:endParaRPr>
          </a:p>
          <a:p>
            <a:r>
              <a:rPr lang="ja-JP" altLang="en-US" sz="1100" b="1" dirty="0">
                <a:effectLst/>
                <a:latin typeface="メイリオ" panose="020B0604030504040204" pitchFamily="50" charset="-128"/>
                <a:ea typeface="メイリオ" panose="020B0604030504040204" pitchFamily="50" charset="-128"/>
              </a:rPr>
              <a:t>　　　　　　　　　　　　　　様々な交流機会を生み出す交通</a:t>
            </a:r>
          </a:p>
        </p:txBody>
      </p:sp>
      <p:sp>
        <p:nvSpPr>
          <p:cNvPr id="22" name="テキスト ボックス 21">
            <a:extLst>
              <a:ext uri="{FF2B5EF4-FFF2-40B4-BE49-F238E27FC236}">
                <a16:creationId xmlns:a16="http://schemas.microsoft.com/office/drawing/2014/main" id="{6C7FFDFC-12B9-4E56-BABA-D9329258B05B}"/>
              </a:ext>
            </a:extLst>
          </p:cNvPr>
          <p:cNvSpPr txBox="1"/>
          <p:nvPr/>
        </p:nvSpPr>
        <p:spPr>
          <a:xfrm>
            <a:off x="6531465" y="1884112"/>
            <a:ext cx="2216399" cy="338554"/>
          </a:xfrm>
          <a:prstGeom prst="rect">
            <a:avLst/>
          </a:prstGeom>
          <a:noFill/>
        </p:spPr>
        <p:txBody>
          <a:bodyPr wrap="square" lIns="0" tIns="0" bIns="0">
            <a:spAutoFit/>
          </a:bodyPr>
          <a:lstStyle/>
          <a:p>
            <a:r>
              <a:rPr lang="ja-JP" altLang="en-US" sz="1100" b="1" dirty="0">
                <a:effectLst/>
                <a:latin typeface="メイリオ" panose="020B0604030504040204" pitchFamily="50" charset="-128"/>
                <a:ea typeface="メイリオ" panose="020B0604030504040204" pitchFamily="50" charset="-128"/>
              </a:rPr>
              <a:t>方向性３　安全・安心で</a:t>
            </a:r>
            <a:endParaRPr lang="en-US" altLang="ja-JP" sz="1100" b="1" dirty="0">
              <a:effectLst/>
              <a:latin typeface="メイリオ" panose="020B0604030504040204" pitchFamily="50" charset="-128"/>
              <a:ea typeface="メイリオ" panose="020B0604030504040204" pitchFamily="50" charset="-128"/>
            </a:endParaRPr>
          </a:p>
          <a:p>
            <a:r>
              <a:rPr lang="ja-JP" altLang="en-US" sz="1100" b="1" dirty="0">
                <a:effectLst/>
                <a:latin typeface="メイリオ" panose="020B0604030504040204" pitchFamily="50" charset="-128"/>
                <a:ea typeface="メイリオ" panose="020B0604030504040204" pitchFamily="50" charset="-128"/>
              </a:rPr>
              <a:t>　　　　　　　グリーンな交通</a:t>
            </a:r>
          </a:p>
        </p:txBody>
      </p:sp>
      <p:sp>
        <p:nvSpPr>
          <p:cNvPr id="20" name="スライド番号プレースホルダー 2">
            <a:extLst>
              <a:ext uri="{FF2B5EF4-FFF2-40B4-BE49-F238E27FC236}">
                <a16:creationId xmlns:a16="http://schemas.microsoft.com/office/drawing/2014/main" id="{323FD616-EEF7-4164-93BE-4740EC23FEAD}"/>
              </a:ext>
            </a:extLst>
          </p:cNvPr>
          <p:cNvSpPr>
            <a:spLocks noGrp="1"/>
          </p:cNvSpPr>
          <p:nvPr>
            <p:ph type="sldNum" sz="quarter" idx="12"/>
          </p:nvPr>
        </p:nvSpPr>
        <p:spPr>
          <a:xfrm>
            <a:off x="11719560" y="6597352"/>
            <a:ext cx="420193"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15</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59429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00AF9B4-1E09-4561-BA7F-7AA773020097}"/>
              </a:ext>
            </a:extLst>
          </p:cNvPr>
          <p:cNvSpPr>
            <a:spLocks/>
          </p:cNvSpPr>
          <p:nvPr/>
        </p:nvSpPr>
        <p:spPr>
          <a:xfrm>
            <a:off x="131516" y="1297151"/>
            <a:ext cx="5868000"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18" name="正方形/長方形 17">
            <a:extLst>
              <a:ext uri="{FF2B5EF4-FFF2-40B4-BE49-F238E27FC236}">
                <a16:creationId xmlns:a16="http://schemas.microsoft.com/office/drawing/2014/main" id="{48EC54F5-C580-4A0C-850A-901888EF9C2B}"/>
              </a:ext>
            </a:extLst>
          </p:cNvPr>
          <p:cNvSpPr>
            <a:spLocks/>
          </p:cNvSpPr>
          <p:nvPr/>
        </p:nvSpPr>
        <p:spPr>
          <a:xfrm>
            <a:off x="6192484" y="1297151"/>
            <a:ext cx="5868000"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A2F4293-27D8-4765-9B45-6F7CDEEB2528}"/>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5850E2A8-9C67-4270-80A2-1BCA314922B8}"/>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9136EB16-6CB5-44DE-9F6C-14761E01B764}"/>
              </a:ext>
            </a:extLst>
          </p:cNvPr>
          <p:cNvSpPr>
            <a:spLocks/>
          </p:cNvSpPr>
          <p:nvPr/>
        </p:nvSpPr>
        <p:spPr>
          <a:xfrm>
            <a:off x="0" y="522696"/>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11" name="正方形/長方形 10">
            <a:extLst>
              <a:ext uri="{FF2B5EF4-FFF2-40B4-BE49-F238E27FC236}">
                <a16:creationId xmlns:a16="http://schemas.microsoft.com/office/drawing/2014/main" id="{CB548EF9-E4B5-492E-89E2-B854E893DADA}"/>
              </a:ext>
            </a:extLst>
          </p:cNvPr>
          <p:cNvSpPr/>
          <p:nvPr/>
        </p:nvSpPr>
        <p:spPr>
          <a:xfrm>
            <a:off x="326306" y="607637"/>
            <a:ext cx="11865694" cy="515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今後議論を深めるにあたり重要な視点やキーワード（例）</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E248B801-42EF-4BCD-B3BC-D3FDCBE7400C}"/>
              </a:ext>
            </a:extLst>
          </p:cNvPr>
          <p:cNvSpPr/>
          <p:nvPr/>
        </p:nvSpPr>
        <p:spPr>
          <a:xfrm>
            <a:off x="601256" y="3447085"/>
            <a:ext cx="5050243" cy="3691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endParaRPr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3D16A302-42C8-496E-87D9-16AFB880B610}"/>
              </a:ext>
            </a:extLst>
          </p:cNvPr>
          <p:cNvSpPr/>
          <p:nvPr/>
        </p:nvSpPr>
        <p:spPr>
          <a:xfrm>
            <a:off x="131516" y="2354297"/>
            <a:ext cx="5868000" cy="4340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44000" bIns="72000" rtlCol="0" anchor="t"/>
          <a:lstStyle/>
          <a:p>
            <a:pPr>
              <a:lnSpc>
                <a:spcPts val="3300"/>
              </a:lnSpc>
            </a:pPr>
            <a:r>
              <a:rPr lang="ja-JP" altLang="en-US" b="1" dirty="0">
                <a:solidFill>
                  <a:schemeClr val="tx1"/>
                </a:solidFill>
                <a:latin typeface="メイリオ" panose="020B0604030504040204" pitchFamily="50" charset="-128"/>
                <a:ea typeface="メイリオ" panose="020B0604030504040204" pitchFamily="50" charset="-128"/>
              </a:rPr>
              <a:t>・空家の利活用の促進、管理不全への対応</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3300"/>
              </a:lnSpc>
            </a:pPr>
            <a:r>
              <a:rPr lang="ja-JP" altLang="en-US" b="1" dirty="0">
                <a:solidFill>
                  <a:schemeClr val="tx1"/>
                </a:solidFill>
                <a:latin typeface="メイリオ" panose="020B0604030504040204" pitchFamily="50" charset="-128"/>
                <a:ea typeface="メイリオ" panose="020B0604030504040204" pitchFamily="50" charset="-128"/>
              </a:rPr>
              <a:t>・マンションの管理適正化、再生円滑化</a:t>
            </a:r>
            <a:endParaRPr lang="en-US" altLang="ja-JP" b="1" dirty="0">
              <a:solidFill>
                <a:schemeClr val="tx1"/>
              </a:solidFill>
              <a:latin typeface="メイリオ" panose="020B0604030504040204" pitchFamily="50" charset="-128"/>
              <a:ea typeface="メイリオ" panose="020B0604030504040204" pitchFamily="50" charset="-128"/>
            </a:endParaRPr>
          </a:p>
          <a:p>
            <a:pPr marL="266700" indent="-266700">
              <a:lnSpc>
                <a:spcPts val="3300"/>
              </a:lnSpc>
            </a:pPr>
            <a:r>
              <a:rPr lang="ja-JP" altLang="en-US" b="1" dirty="0">
                <a:solidFill>
                  <a:schemeClr val="tx1"/>
                </a:solidFill>
                <a:latin typeface="メイリオ" panose="020B0604030504040204" pitchFamily="50" charset="-128"/>
                <a:ea typeface="メイリオ" panose="020B0604030504040204" pitchFamily="50" charset="-128"/>
              </a:rPr>
              <a:t>・住宅確保要配慮者の居住安定確保</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3300"/>
              </a:lnSpc>
            </a:pPr>
            <a:r>
              <a:rPr lang="ja-JP" altLang="en-US" b="1" dirty="0">
                <a:solidFill>
                  <a:schemeClr val="tx1"/>
                </a:solidFill>
                <a:latin typeface="メイリオ" panose="020B0604030504040204" pitchFamily="50" charset="-128"/>
                <a:ea typeface="メイリオ" panose="020B0604030504040204" pitchFamily="50" charset="-128"/>
              </a:rPr>
              <a:t>・カーボンニュートラルへの対応</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3300"/>
              </a:lnSpc>
            </a:pPr>
            <a:r>
              <a:rPr lang="ja-JP" altLang="en-US" b="1" dirty="0">
                <a:solidFill>
                  <a:schemeClr val="tx1"/>
                </a:solidFill>
                <a:latin typeface="メイリオ" panose="020B0604030504040204" pitchFamily="50" charset="-128"/>
                <a:ea typeface="メイリオ" panose="020B0604030504040204" pitchFamily="50" charset="-128"/>
              </a:rPr>
              <a:t>・激甚化、頻発化する自然災害への備え</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3300"/>
              </a:lnSpc>
            </a:pPr>
            <a:r>
              <a:rPr lang="ja-JP" altLang="en-US" b="1" dirty="0">
                <a:solidFill>
                  <a:schemeClr val="tx1"/>
                </a:solidFill>
                <a:latin typeface="メイリオ" panose="020B0604030504040204" pitchFamily="50" charset="-128"/>
                <a:ea typeface="メイリオ" panose="020B0604030504040204" pitchFamily="50" charset="-128"/>
              </a:rPr>
              <a:t>・子育て世帯向けの支援</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3300"/>
              </a:lnSpc>
            </a:pPr>
            <a:r>
              <a:rPr lang="ja-JP" altLang="en-US" b="1" dirty="0">
                <a:solidFill>
                  <a:schemeClr val="tx1"/>
                </a:solidFill>
                <a:latin typeface="メイリオ" panose="020B0604030504040204" pitchFamily="50" charset="-128"/>
                <a:ea typeface="メイリオ" panose="020B0604030504040204" pitchFamily="50" charset="-128"/>
              </a:rPr>
              <a:t>・建設業における担い手不足への対応</a:t>
            </a:r>
            <a:endParaRPr lang="en-US" altLang="ja-JP" b="1" dirty="0">
              <a:solidFill>
                <a:schemeClr val="tx1"/>
              </a:solidFill>
              <a:latin typeface="メイリオ" panose="020B0604030504040204" pitchFamily="50" charset="-128"/>
              <a:ea typeface="メイリオ" panose="020B0604030504040204" pitchFamily="50" charset="-128"/>
            </a:endParaRPr>
          </a:p>
          <a:p>
            <a:pPr marL="4846638">
              <a:lnSpc>
                <a:spcPts val="3300"/>
              </a:lnSpc>
            </a:pPr>
            <a:r>
              <a:rPr lang="ja-JP" altLang="en-US" b="1" dirty="0">
                <a:solidFill>
                  <a:schemeClr val="tx1"/>
                </a:solidFill>
                <a:latin typeface="メイリオ" panose="020B0604030504040204" pitchFamily="50" charset="-128"/>
                <a:ea typeface="メイリオ" panose="020B0604030504040204" pitchFamily="50" charset="-128"/>
              </a:rPr>
              <a:t>など</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3300"/>
              </a:lnSpc>
            </a:pP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3300"/>
              </a:lnSpc>
            </a:pP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F9CAAE92-38FC-49DD-B2DB-EFFE2F986DFD}"/>
              </a:ext>
            </a:extLst>
          </p:cNvPr>
          <p:cNvSpPr/>
          <p:nvPr/>
        </p:nvSpPr>
        <p:spPr>
          <a:xfrm>
            <a:off x="6192484" y="2354297"/>
            <a:ext cx="5868000" cy="413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44000" bIns="72000" rtlCol="0" anchor="t"/>
          <a:lstStyle/>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・生活時間</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：自由時間が増える</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・空間</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：デジタル空間での活動が増える</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・消費</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：余暇等への消費が増える</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・移動</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：移動の必要性が減少</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・仕事</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：健康寿命延伸により生涯現役が実現</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・ヒト</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：一部の業種において、自動化や</a:t>
            </a:r>
            <a:r>
              <a:rPr lang="en-US" altLang="ja-JP" b="1" dirty="0">
                <a:solidFill>
                  <a:schemeClr val="tx1"/>
                </a:solidFill>
                <a:latin typeface="メイリオ" panose="020B0604030504040204" pitchFamily="50" charset="-128"/>
                <a:ea typeface="メイリオ" panose="020B0604030504040204" pitchFamily="50" charset="-128"/>
              </a:rPr>
              <a:t>AI</a:t>
            </a:r>
            <a:r>
              <a:rPr lang="ja-JP" altLang="en-US" b="1" dirty="0">
                <a:solidFill>
                  <a:schemeClr val="tx1"/>
                </a:solidFill>
                <a:latin typeface="メイリオ" panose="020B0604030504040204" pitchFamily="50" charset="-128"/>
                <a:ea typeface="メイリオ" panose="020B0604030504040204" pitchFamily="50" charset="-128"/>
              </a:rPr>
              <a:t>による代替が進む</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・モノ</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：所有から利用への転換が進む</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・カネ</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：知識や情報への投資が増える</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・情報</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：日常生活から収集したデータを活用</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a:t>
            </a:r>
            <a:r>
              <a:rPr lang="ja-JP" altLang="en-US" b="1" spc="100" dirty="0">
                <a:solidFill>
                  <a:schemeClr val="tx1"/>
                </a:solidFill>
                <a:latin typeface="メイリオ" panose="020B0604030504040204" pitchFamily="50" charset="-128"/>
                <a:ea typeface="メイリオ" panose="020B0604030504040204" pitchFamily="50" charset="-128"/>
              </a:rPr>
              <a:t>エネルギー</a:t>
            </a:r>
            <a:r>
              <a:rPr lang="en-US" altLang="ja-JP" b="1" spc="100"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：脱炭素化の実現</a:t>
            </a:r>
            <a:endParaRPr lang="en-US" altLang="ja-JP" b="1" dirty="0">
              <a:solidFill>
                <a:schemeClr val="tx1"/>
              </a:solidFill>
              <a:latin typeface="メイリオ" panose="020B0604030504040204" pitchFamily="50" charset="-128"/>
              <a:ea typeface="メイリオ" panose="020B0604030504040204" pitchFamily="50" charset="-128"/>
            </a:endParaRPr>
          </a:p>
          <a:p>
            <a:pPr marL="4929188" algn="just">
              <a:lnSpc>
                <a:spcPts val="2600"/>
              </a:lnSpc>
            </a:pPr>
            <a:r>
              <a:rPr lang="ja-JP" altLang="en-US" b="1" dirty="0">
                <a:solidFill>
                  <a:schemeClr val="tx1"/>
                </a:solidFill>
                <a:latin typeface="メイリオ" panose="020B0604030504040204" pitchFamily="50" charset="-128"/>
                <a:ea typeface="メイリオ" panose="020B0604030504040204" pitchFamily="50" charset="-128"/>
              </a:rPr>
              <a:t>など</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C871EDAD-D11D-4B9C-ACF4-4ADD0E9302DC}"/>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B54DB73-6DC6-45D4-B042-19207BE84FB5}"/>
              </a:ext>
            </a:extLst>
          </p:cNvPr>
          <p:cNvSpPr txBox="1"/>
          <p:nvPr/>
        </p:nvSpPr>
        <p:spPr>
          <a:xfrm>
            <a:off x="131517" y="1387851"/>
            <a:ext cx="5443814" cy="411257"/>
          </a:xfrm>
          <a:prstGeom prst="rect">
            <a:avLst/>
          </a:prstGeom>
          <a:noFill/>
        </p:spPr>
        <p:txBody>
          <a:bodyPr wrap="square" tIns="72000" bIns="0">
            <a:spAutoFit/>
          </a:bodyPr>
          <a:lstStyle/>
          <a:p>
            <a:r>
              <a:rPr lang="ja-JP" altLang="en-US" sz="2200" b="1" dirty="0">
                <a:solidFill>
                  <a:schemeClr val="tx1"/>
                </a:solidFill>
                <a:latin typeface="メイリオ" panose="020B0604030504040204" pitchFamily="50" charset="-128"/>
                <a:ea typeface="メイリオ" panose="020B0604030504040204" pitchFamily="50" charset="-128"/>
              </a:rPr>
              <a:t>○ 現在の課題に対してどう取り組むか</a:t>
            </a:r>
            <a:endParaRPr lang="en-US" altLang="ja-JP" sz="2200" b="1"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3244740B-75D9-469C-A8D1-AC62D9F21CA5}"/>
              </a:ext>
            </a:extLst>
          </p:cNvPr>
          <p:cNvSpPr txBox="1"/>
          <p:nvPr/>
        </p:nvSpPr>
        <p:spPr>
          <a:xfrm>
            <a:off x="6192484" y="1387851"/>
            <a:ext cx="5661980" cy="749812"/>
          </a:xfrm>
          <a:prstGeom prst="rect">
            <a:avLst/>
          </a:prstGeom>
          <a:noFill/>
        </p:spPr>
        <p:txBody>
          <a:bodyPr wrap="square" tIns="72000" bIns="0">
            <a:spAutoFit/>
          </a:bodyPr>
          <a:lstStyle/>
          <a:p>
            <a:r>
              <a:rPr lang="ja-JP" altLang="en-US" sz="2200" b="1" dirty="0">
                <a:solidFill>
                  <a:schemeClr val="tx1"/>
                </a:solidFill>
                <a:latin typeface="メイリオ" panose="020B0604030504040204" pitchFamily="50" charset="-128"/>
                <a:ea typeface="メイリオ" panose="020B0604030504040204" pitchFamily="50" charset="-128"/>
              </a:rPr>
              <a:t>○ 新技術等の将来展望を踏まえた</a:t>
            </a:r>
          </a:p>
          <a:p>
            <a:pPr marL="2336800"/>
            <a:r>
              <a:rPr lang="ja-JP" altLang="en-US" sz="2200" b="1" dirty="0">
                <a:solidFill>
                  <a:schemeClr val="tx1"/>
                </a:solidFill>
                <a:latin typeface="メイリオ" panose="020B0604030504040204" pitchFamily="50" charset="-128"/>
                <a:ea typeface="メイリオ" panose="020B0604030504040204" pitchFamily="50" charset="-128"/>
              </a:rPr>
              <a:t>住まい･くらしのあり方</a:t>
            </a:r>
            <a:endParaRPr lang="en-US" altLang="ja-JP" sz="2200" b="1" dirty="0">
              <a:latin typeface="メイリオ" panose="020B0604030504040204" pitchFamily="50" charset="-128"/>
              <a:ea typeface="メイリオ" panose="020B0604030504040204" pitchFamily="50" charset="-128"/>
            </a:endParaRPr>
          </a:p>
        </p:txBody>
      </p:sp>
      <p:sp>
        <p:nvSpPr>
          <p:cNvPr id="20" name="スライド番号プレースホルダー 2">
            <a:extLst>
              <a:ext uri="{FF2B5EF4-FFF2-40B4-BE49-F238E27FC236}">
                <a16:creationId xmlns:a16="http://schemas.microsoft.com/office/drawing/2014/main" id="{C62794BF-53CC-4D5A-B592-FB52A47866A2}"/>
              </a:ext>
            </a:extLst>
          </p:cNvPr>
          <p:cNvSpPr>
            <a:spLocks noGrp="1"/>
          </p:cNvSpPr>
          <p:nvPr>
            <p:ph type="sldNum" sz="quarter" idx="12"/>
          </p:nvPr>
        </p:nvSpPr>
        <p:spPr>
          <a:xfrm>
            <a:off x="11719560" y="6597352"/>
            <a:ext cx="420193"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16</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1633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0C3EAE70-0487-4206-8386-A9DD221D40C9}"/>
              </a:ext>
            </a:extLst>
          </p:cNvPr>
          <p:cNvSpPr>
            <a:spLocks/>
          </p:cNvSpPr>
          <p:nvPr/>
        </p:nvSpPr>
        <p:spPr>
          <a:xfrm>
            <a:off x="0" y="522696"/>
            <a:ext cx="12193200" cy="660596"/>
          </a:xfrm>
          <a:prstGeom prst="rect">
            <a:avLst/>
          </a:prstGeom>
          <a:solidFill>
            <a:schemeClr val="bg1">
              <a:lumMod val="6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4" name="二等辺三角形 23">
            <a:extLst>
              <a:ext uri="{FF2B5EF4-FFF2-40B4-BE49-F238E27FC236}">
                <a16:creationId xmlns:a16="http://schemas.microsoft.com/office/drawing/2014/main" id="{72980708-224E-41FF-B4A7-996FAD81BC1B}"/>
              </a:ext>
            </a:extLst>
          </p:cNvPr>
          <p:cNvSpPr/>
          <p:nvPr/>
        </p:nvSpPr>
        <p:spPr>
          <a:xfrm rot="10800000">
            <a:off x="2860006" y="2473784"/>
            <a:ext cx="2299009" cy="459171"/>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8FB2D22A-979C-4C71-A963-DF5141954F4E}"/>
              </a:ext>
            </a:extLst>
          </p:cNvPr>
          <p:cNvSpPr>
            <a:spLocks/>
          </p:cNvSpPr>
          <p:nvPr/>
        </p:nvSpPr>
        <p:spPr>
          <a:xfrm flipV="1">
            <a:off x="8275206" y="1632721"/>
            <a:ext cx="3738118" cy="5000286"/>
          </a:xfrm>
          <a:prstGeom prst="rect">
            <a:avLst/>
          </a:prstGeom>
          <a:solidFill>
            <a:schemeClr val="bg2"/>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 name="二等辺三角形 1">
            <a:extLst>
              <a:ext uri="{FF2B5EF4-FFF2-40B4-BE49-F238E27FC236}">
                <a16:creationId xmlns:a16="http://schemas.microsoft.com/office/drawing/2014/main" id="{E8D4292E-348A-4DF5-AA65-318271658A97}"/>
              </a:ext>
            </a:extLst>
          </p:cNvPr>
          <p:cNvSpPr/>
          <p:nvPr/>
        </p:nvSpPr>
        <p:spPr>
          <a:xfrm rot="10800000">
            <a:off x="9244265" y="2651244"/>
            <a:ext cx="1800000" cy="43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65396C56-385C-4FC4-8479-AF6F18585867}"/>
              </a:ext>
            </a:extLst>
          </p:cNvPr>
          <p:cNvSpPr/>
          <p:nvPr/>
        </p:nvSpPr>
        <p:spPr>
          <a:xfrm>
            <a:off x="519351" y="3025961"/>
            <a:ext cx="6980318" cy="1108273"/>
          </a:xfrm>
          <a:prstGeom prst="rect">
            <a:avLst/>
          </a:prstGeom>
          <a:noFill/>
          <a:ln w="3175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ja-JP" altLang="en-US" sz="3200" b="1" dirty="0">
                <a:solidFill>
                  <a:schemeClr val="tx1"/>
                </a:solidFill>
                <a:latin typeface="メイリオ" panose="020B0604030504040204" pitchFamily="50" charset="-128"/>
                <a:ea typeface="メイリオ" panose="020B0604030504040204" pitchFamily="50" charset="-128"/>
              </a:rPr>
              <a:t>めざすべき将来像</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740BFAA8-A7B4-4F57-AB83-3743A8F23B2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2876819-C6D9-41E8-82FC-4E088355A228}"/>
              </a:ext>
            </a:extLst>
          </p:cNvPr>
          <p:cNvSpPr/>
          <p:nvPr/>
        </p:nvSpPr>
        <p:spPr>
          <a:xfrm>
            <a:off x="326306" y="633037"/>
            <a:ext cx="9015814" cy="515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800" b="1" dirty="0">
                <a:solidFill>
                  <a:schemeClr val="tx1"/>
                </a:solidFill>
                <a:latin typeface="メイリオ" panose="020B0604030504040204" pitchFamily="50" charset="-128"/>
                <a:ea typeface="メイリオ" panose="020B0604030504040204" pitchFamily="50" charset="-128"/>
              </a:rPr>
              <a:t>　本日の議論対象</a:t>
            </a:r>
          </a:p>
        </p:txBody>
      </p:sp>
      <p:sp>
        <p:nvSpPr>
          <p:cNvPr id="43" name="正方形/長方形 42">
            <a:extLst>
              <a:ext uri="{FF2B5EF4-FFF2-40B4-BE49-F238E27FC236}">
                <a16:creationId xmlns:a16="http://schemas.microsoft.com/office/drawing/2014/main" id="{9B8150B9-46AD-4759-B2BF-4F9011EC9DBF}"/>
              </a:ext>
            </a:extLst>
          </p:cNvPr>
          <p:cNvSpPr/>
          <p:nvPr/>
        </p:nvSpPr>
        <p:spPr>
          <a:xfrm>
            <a:off x="8884265" y="4620204"/>
            <a:ext cx="2520000" cy="540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tx1"/>
                </a:solidFill>
                <a:latin typeface="メイリオ" panose="020B0604030504040204" pitchFamily="50" charset="-128"/>
                <a:ea typeface="メイリオ" panose="020B0604030504040204" pitchFamily="50" charset="-128"/>
              </a:rPr>
              <a:t>実現に向けた</a:t>
            </a:r>
            <a:endParaRPr lang="en-US" altLang="ja-JP" sz="1400" b="1" dirty="0">
              <a:solidFill>
                <a:schemeClr val="tx1"/>
              </a:solidFill>
              <a:latin typeface="メイリオ" panose="020B0604030504040204" pitchFamily="50" charset="-128"/>
              <a:ea typeface="メイリオ" panose="020B0604030504040204" pitchFamily="50" charset="-128"/>
            </a:endParaRPr>
          </a:p>
          <a:p>
            <a:pPr algn="ctr"/>
            <a:r>
              <a:rPr lang="ja-JP" altLang="en-US" sz="1400" b="1" dirty="0">
                <a:solidFill>
                  <a:schemeClr val="tx1"/>
                </a:solidFill>
                <a:latin typeface="メイリオ" panose="020B0604030504040204" pitchFamily="50" charset="-128"/>
                <a:ea typeface="メイリオ" panose="020B0604030504040204" pitchFamily="50" charset="-128"/>
              </a:rPr>
              <a:t>具体的な取組の方向性</a:t>
            </a:r>
            <a:endParaRPr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8348F15A-3B2A-437C-A476-45F61A06FC2F}"/>
              </a:ext>
            </a:extLst>
          </p:cNvPr>
          <p:cNvSpPr/>
          <p:nvPr/>
        </p:nvSpPr>
        <p:spPr>
          <a:xfrm>
            <a:off x="8884265" y="3240092"/>
            <a:ext cx="2520000" cy="540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tx1"/>
                </a:solidFill>
                <a:latin typeface="メイリオ" panose="020B0604030504040204" pitchFamily="50" charset="-128"/>
                <a:ea typeface="メイリオ" panose="020B0604030504040204" pitchFamily="50" charset="-128"/>
              </a:rPr>
              <a:t>めざすべき将来像</a:t>
            </a:r>
            <a:endParaRPr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461104AB-55BB-4B1F-B00A-04AC90D2B120}"/>
              </a:ext>
            </a:extLst>
          </p:cNvPr>
          <p:cNvSpPr/>
          <p:nvPr/>
        </p:nvSpPr>
        <p:spPr>
          <a:xfrm>
            <a:off x="1318178" y="3784056"/>
            <a:ext cx="538266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ja-JP" altLang="en-US" b="1" dirty="0">
                <a:solidFill>
                  <a:schemeClr val="tx1"/>
                </a:solidFill>
                <a:latin typeface="メイリオ" panose="020B0604030504040204" pitchFamily="50" charset="-128"/>
                <a:ea typeface="メイリオ" panose="020B0604030504040204" pitchFamily="50" charset="-128"/>
              </a:rPr>
              <a:t>「</a:t>
            </a:r>
            <a:r>
              <a:rPr lang="en-US" altLang="ja-JP" b="1" dirty="0">
                <a:solidFill>
                  <a:schemeClr val="tx1"/>
                </a:solidFill>
                <a:latin typeface="メイリオ" panose="020B0604030504040204" pitchFamily="50" charset="-128"/>
                <a:ea typeface="メイリオ" panose="020B0604030504040204" pitchFamily="50" charset="-128"/>
              </a:rPr>
              <a:t>2050</a:t>
            </a:r>
            <a:r>
              <a:rPr lang="ja-JP" altLang="en-US" b="1" dirty="0">
                <a:solidFill>
                  <a:schemeClr val="tx1"/>
                </a:solidFill>
                <a:latin typeface="メイリオ" panose="020B0604030504040204" pitchFamily="50" charset="-128"/>
                <a:ea typeface="メイリオ" panose="020B0604030504040204" pitchFamily="50" charset="-128"/>
              </a:rPr>
              <a:t>年の大阪の住まい･くらしのあるべき姿」</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60636BDB-C742-4FC3-A419-63A0DA692A25}"/>
              </a:ext>
            </a:extLst>
          </p:cNvPr>
          <p:cNvSpPr/>
          <p:nvPr/>
        </p:nvSpPr>
        <p:spPr>
          <a:xfrm>
            <a:off x="8884265" y="1954396"/>
            <a:ext cx="2520000" cy="540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現在の大阪</a:t>
            </a:r>
            <a:endParaRPr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50" name="二等辺三角形 49">
            <a:extLst>
              <a:ext uri="{FF2B5EF4-FFF2-40B4-BE49-F238E27FC236}">
                <a16:creationId xmlns:a16="http://schemas.microsoft.com/office/drawing/2014/main" id="{5AC2616A-3CE8-40FC-A1F7-A69529B66FB5}"/>
              </a:ext>
            </a:extLst>
          </p:cNvPr>
          <p:cNvSpPr/>
          <p:nvPr/>
        </p:nvSpPr>
        <p:spPr>
          <a:xfrm rot="10800000">
            <a:off x="9244265" y="4015898"/>
            <a:ext cx="1800000" cy="43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7" name="正方形/長方形 46">
            <a:extLst>
              <a:ext uri="{FF2B5EF4-FFF2-40B4-BE49-F238E27FC236}">
                <a16:creationId xmlns:a16="http://schemas.microsoft.com/office/drawing/2014/main" id="{F8B5EFE4-A164-4C5E-8E8E-0F287C7ED1EF}"/>
              </a:ext>
            </a:extLst>
          </p:cNvPr>
          <p:cNvSpPr/>
          <p:nvPr/>
        </p:nvSpPr>
        <p:spPr>
          <a:xfrm>
            <a:off x="9244265" y="4053037"/>
            <a:ext cx="18000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ja-JP" altLang="en-US" sz="1200" b="1" dirty="0">
                <a:solidFill>
                  <a:schemeClr val="tx1"/>
                </a:solidFill>
                <a:latin typeface="メイリオ" panose="020B0604030504040204" pitchFamily="50" charset="-128"/>
                <a:ea typeface="メイリオ" panose="020B0604030504040204" pitchFamily="50" charset="-128"/>
              </a:rPr>
              <a:t>実現するためには</a:t>
            </a:r>
            <a:endParaRPr lang="en-US" altLang="ja-JP" sz="1200" b="1" dirty="0">
              <a:solidFill>
                <a:schemeClr val="tx1"/>
              </a:solidFill>
              <a:latin typeface="メイリオ" panose="020B0604030504040204" pitchFamily="50" charset="-128"/>
              <a:ea typeface="メイリオ" panose="020B0604030504040204" pitchFamily="50" charset="-128"/>
            </a:endParaRPr>
          </a:p>
          <a:p>
            <a:pPr algn="ctr"/>
            <a:r>
              <a:rPr lang="ja-JP" altLang="en-US" sz="1200" b="1" dirty="0">
                <a:solidFill>
                  <a:schemeClr val="tx1"/>
                </a:solidFill>
                <a:latin typeface="メイリオ" panose="020B0604030504040204" pitchFamily="50" charset="-128"/>
                <a:ea typeface="メイリオ" panose="020B0604030504040204" pitchFamily="50" charset="-128"/>
              </a:rPr>
              <a:t>どんな取組が必要か？</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CECAC087-9BA9-440C-8549-54BD2269C573}"/>
              </a:ext>
            </a:extLst>
          </p:cNvPr>
          <p:cNvSpPr/>
          <p:nvPr/>
        </p:nvSpPr>
        <p:spPr>
          <a:xfrm>
            <a:off x="9244265" y="2682578"/>
            <a:ext cx="18000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ja-JP" altLang="en-US" sz="1200" b="1" dirty="0">
                <a:solidFill>
                  <a:schemeClr val="tx1"/>
                </a:solidFill>
                <a:latin typeface="メイリオ" panose="020B0604030504040204" pitchFamily="50" charset="-128"/>
                <a:ea typeface="メイリオ" panose="020B0604030504040204" pitchFamily="50" charset="-128"/>
              </a:rPr>
              <a:t>どんな大阪を</a:t>
            </a:r>
            <a:endParaRPr lang="en-US" altLang="ja-JP" sz="1200" b="1" dirty="0">
              <a:solidFill>
                <a:schemeClr val="tx1"/>
              </a:solidFill>
              <a:latin typeface="メイリオ" panose="020B0604030504040204" pitchFamily="50" charset="-128"/>
              <a:ea typeface="メイリオ" panose="020B0604030504040204" pitchFamily="50" charset="-128"/>
            </a:endParaRPr>
          </a:p>
          <a:p>
            <a:pPr algn="ctr"/>
            <a:r>
              <a:rPr lang="ja-JP" altLang="en-US" sz="1200" b="1" dirty="0">
                <a:solidFill>
                  <a:schemeClr val="tx1"/>
                </a:solidFill>
                <a:latin typeface="メイリオ" panose="020B0604030504040204" pitchFamily="50" charset="-128"/>
                <a:ea typeface="メイリオ" panose="020B0604030504040204" pitchFamily="50" charset="-128"/>
              </a:rPr>
              <a:t>めざすべきか？</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EA9C50EA-2137-40B3-A090-F0B76DBC997E}"/>
              </a:ext>
            </a:extLst>
          </p:cNvPr>
          <p:cNvSpPr/>
          <p:nvPr/>
        </p:nvSpPr>
        <p:spPr>
          <a:xfrm>
            <a:off x="6455669" y="1731607"/>
            <a:ext cx="1044000"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r>
              <a:rPr lang="ja-JP" altLang="en-US" sz="1600" b="1" dirty="0">
                <a:solidFill>
                  <a:schemeClr val="tx1"/>
                </a:solidFill>
                <a:latin typeface="メイリオ" panose="020B0604030504040204" pitchFamily="50" charset="-128"/>
                <a:ea typeface="メイリオ" panose="020B0604030504040204" pitchFamily="50" charset="-128"/>
              </a:rPr>
              <a:t>を踏まえて</a:t>
            </a:r>
            <a:endParaRPr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F5D3913D-949C-426F-A0E5-3806616247F2}"/>
              </a:ext>
            </a:extLst>
          </p:cNvPr>
          <p:cNvSpPr/>
          <p:nvPr/>
        </p:nvSpPr>
        <p:spPr>
          <a:xfrm>
            <a:off x="8884265" y="5936817"/>
            <a:ext cx="2520000" cy="540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tx1"/>
                </a:solidFill>
                <a:latin typeface="メイリオ" panose="020B0604030504040204" pitchFamily="50" charset="-128"/>
                <a:ea typeface="メイリオ" panose="020B0604030504040204" pitchFamily="50" charset="-128"/>
              </a:rPr>
              <a:t>計画策定</a:t>
            </a:r>
            <a:endParaRPr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27" name="二等辺三角形 26">
            <a:extLst>
              <a:ext uri="{FF2B5EF4-FFF2-40B4-BE49-F238E27FC236}">
                <a16:creationId xmlns:a16="http://schemas.microsoft.com/office/drawing/2014/main" id="{392FC762-486E-4985-8C18-252BF3CA3C54}"/>
              </a:ext>
            </a:extLst>
          </p:cNvPr>
          <p:cNvSpPr/>
          <p:nvPr/>
        </p:nvSpPr>
        <p:spPr>
          <a:xfrm rot="10800000">
            <a:off x="9244265" y="5332510"/>
            <a:ext cx="1800000" cy="43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8" name="正方形/長方形 27">
            <a:extLst>
              <a:ext uri="{FF2B5EF4-FFF2-40B4-BE49-F238E27FC236}">
                <a16:creationId xmlns:a16="http://schemas.microsoft.com/office/drawing/2014/main" id="{2D57DE7D-F198-40AF-8EBB-F5BE51DCBA0A}"/>
              </a:ext>
            </a:extLst>
          </p:cNvPr>
          <p:cNvSpPr/>
          <p:nvPr/>
        </p:nvSpPr>
        <p:spPr>
          <a:xfrm>
            <a:off x="9244265" y="5452190"/>
            <a:ext cx="1800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ja-JP" altLang="en-US" sz="1200" b="1" dirty="0">
                <a:solidFill>
                  <a:schemeClr val="tx1"/>
                </a:solidFill>
                <a:latin typeface="メイリオ" panose="020B0604030504040204" pitchFamily="50" charset="-128"/>
                <a:ea typeface="メイリオ" panose="020B0604030504040204" pitchFamily="50" charset="-128"/>
              </a:rPr>
              <a:t>施策の検討</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336BB8C8-95F6-43CA-BA0A-EBE6FFCF2BDE}"/>
              </a:ext>
            </a:extLst>
          </p:cNvPr>
          <p:cNvSpPr/>
          <p:nvPr/>
        </p:nvSpPr>
        <p:spPr>
          <a:xfrm>
            <a:off x="8275206" y="1348229"/>
            <a:ext cx="987713"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ja-JP" altLang="en-US" sz="1600" b="1" dirty="0">
                <a:solidFill>
                  <a:schemeClr val="tx1"/>
                </a:solidFill>
                <a:effectLst>
                  <a:glow rad="63500">
                    <a:schemeClr val="bg1"/>
                  </a:glow>
                </a:effectLst>
                <a:latin typeface="メイリオ" panose="020B0604030504040204" pitchFamily="50" charset="-128"/>
                <a:ea typeface="メイリオ" panose="020B0604030504040204" pitchFamily="50" charset="-128"/>
              </a:rPr>
              <a:t>プロセス</a:t>
            </a:r>
            <a:endParaRPr lang="en-US" altLang="ja-JP" sz="1600" b="1" dirty="0">
              <a:solidFill>
                <a:schemeClr val="tx1"/>
              </a:solidFill>
              <a:effectLst>
                <a:glow rad="63500">
                  <a:schemeClr val="bg1"/>
                </a:glow>
              </a:effectLst>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E343B3F1-ACD0-49E1-9A60-262F043A1112}"/>
              </a:ext>
            </a:extLst>
          </p:cNvPr>
          <p:cNvSpPr/>
          <p:nvPr/>
        </p:nvSpPr>
        <p:spPr>
          <a:xfrm>
            <a:off x="1712822" y="1440562"/>
            <a:ext cx="4593377" cy="981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大阪の住まい･くらしを取り巻く</a:t>
            </a:r>
            <a:endParaRPr lang="en-US" altLang="ja-JP" sz="2400" b="1" dirty="0">
              <a:solidFill>
                <a:schemeClr val="tx1"/>
              </a:solidFill>
              <a:latin typeface="メイリオ" panose="020B0604030504040204" pitchFamily="50" charset="-128"/>
              <a:ea typeface="メイリオ" panose="020B0604030504040204" pitchFamily="50" charset="-128"/>
            </a:endParaRPr>
          </a:p>
          <a:p>
            <a:pPr algn="ctr"/>
            <a:endParaRPr lang="en-US" altLang="ja-JP" sz="300" b="1" dirty="0">
              <a:solidFill>
                <a:schemeClr val="tx1"/>
              </a:solidFill>
              <a:latin typeface="メイリオ" panose="020B0604030504040204" pitchFamily="50" charset="-128"/>
              <a:ea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rPr>
              <a:t>現状、今後の潮流</a:t>
            </a:r>
          </a:p>
        </p:txBody>
      </p:sp>
      <p:sp>
        <p:nvSpPr>
          <p:cNvPr id="6" name="正方形/長方形 5">
            <a:extLst>
              <a:ext uri="{FF2B5EF4-FFF2-40B4-BE49-F238E27FC236}">
                <a16:creationId xmlns:a16="http://schemas.microsoft.com/office/drawing/2014/main" id="{5313134F-0D52-4B20-895C-3C1AF1593F9B}"/>
              </a:ext>
            </a:extLst>
          </p:cNvPr>
          <p:cNvSpPr/>
          <p:nvPr/>
        </p:nvSpPr>
        <p:spPr>
          <a:xfrm>
            <a:off x="8486916" y="1820782"/>
            <a:ext cx="3314699" cy="2074030"/>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CE675EDC-A950-4739-B88D-00AC02C18A6C}"/>
              </a:ext>
            </a:extLst>
          </p:cNvPr>
          <p:cNvSpPr/>
          <p:nvPr/>
        </p:nvSpPr>
        <p:spPr>
          <a:xfrm>
            <a:off x="519351" y="5327087"/>
            <a:ext cx="6980318" cy="1180253"/>
          </a:xfrm>
          <a:prstGeom prst="rect">
            <a:avLst/>
          </a:prstGeom>
          <a:solidFill>
            <a:schemeClr val="bg2"/>
          </a:solid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r>
              <a:rPr lang="ja-JP" altLang="en-US" sz="3200" b="1" dirty="0">
                <a:solidFill>
                  <a:schemeClr val="tx1"/>
                </a:solidFill>
                <a:latin typeface="メイリオ" panose="020B0604030504040204" pitchFamily="50" charset="-128"/>
                <a:ea typeface="メイリオ" panose="020B0604030504040204" pitchFamily="50" charset="-128"/>
              </a:rPr>
              <a:t>重要な視点・キーワード</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6CDE47C1-957E-4B4F-BCD0-E86655C089B6}"/>
              </a:ext>
            </a:extLst>
          </p:cNvPr>
          <p:cNvSpPr/>
          <p:nvPr/>
        </p:nvSpPr>
        <p:spPr>
          <a:xfrm>
            <a:off x="657065" y="5097501"/>
            <a:ext cx="4242719" cy="45917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本日議論いただきたい事項</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34" name="二等辺三角形 33">
            <a:extLst>
              <a:ext uri="{FF2B5EF4-FFF2-40B4-BE49-F238E27FC236}">
                <a16:creationId xmlns:a16="http://schemas.microsoft.com/office/drawing/2014/main" id="{968DDB54-3157-486D-9A90-727774CCF0DD}"/>
              </a:ext>
            </a:extLst>
          </p:cNvPr>
          <p:cNvSpPr/>
          <p:nvPr/>
        </p:nvSpPr>
        <p:spPr>
          <a:xfrm>
            <a:off x="2860006" y="4254670"/>
            <a:ext cx="2299009" cy="459171"/>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4ED56780-1565-4B23-9467-248467FCFCDE}"/>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37" name="スライド番号プレースホルダー 2">
            <a:extLst>
              <a:ext uri="{FF2B5EF4-FFF2-40B4-BE49-F238E27FC236}">
                <a16:creationId xmlns:a16="http://schemas.microsoft.com/office/drawing/2014/main" id="{552E6FDC-DB5B-48D2-809C-13D9DA0BB7AB}"/>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2</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7841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8533234-41F5-459C-823D-3F7F5CF88890}"/>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DE121CE3-1581-4F1A-B251-613AEBFD7BA9}"/>
              </a:ext>
            </a:extLst>
          </p:cNvPr>
          <p:cNvSpPr txBox="1"/>
          <p:nvPr/>
        </p:nvSpPr>
        <p:spPr>
          <a:xfrm>
            <a:off x="337536" y="1387851"/>
            <a:ext cx="11105163" cy="534368"/>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人口推計</a:t>
            </a:r>
            <a:endParaRPr lang="en-US" altLang="ja-JP" b="1" dirty="0">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国立社会保障・人口問題研究所</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地域別将来推計</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では、大阪府の総人口と生産年齢人口は今後減少に転じ、高齢者人口は増加すると推計されている。</a:t>
            </a:r>
          </a:p>
        </p:txBody>
      </p:sp>
      <p:graphicFrame>
        <p:nvGraphicFramePr>
          <p:cNvPr id="44" name="グラフ 43">
            <a:extLst>
              <a:ext uri="{FF2B5EF4-FFF2-40B4-BE49-F238E27FC236}">
                <a16:creationId xmlns:a16="http://schemas.microsoft.com/office/drawing/2014/main" id="{25D94F73-372D-42A3-9691-FE69B4044505}"/>
              </a:ext>
            </a:extLst>
          </p:cNvPr>
          <p:cNvGraphicFramePr>
            <a:graphicFrameLocks/>
          </p:cNvGraphicFramePr>
          <p:nvPr>
            <p:extLst>
              <p:ext uri="{D42A27DB-BD31-4B8C-83A1-F6EECF244321}">
                <p14:modId xmlns:p14="http://schemas.microsoft.com/office/powerpoint/2010/main" val="2676299320"/>
              </p:ext>
            </p:extLst>
          </p:nvPr>
        </p:nvGraphicFramePr>
        <p:xfrm>
          <a:off x="553441" y="2245098"/>
          <a:ext cx="5094540" cy="42347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グラフ 44">
            <a:extLst>
              <a:ext uri="{FF2B5EF4-FFF2-40B4-BE49-F238E27FC236}">
                <a16:creationId xmlns:a16="http://schemas.microsoft.com/office/drawing/2014/main" id="{12F15CF9-DCCA-429E-BA46-167AA4230FA1}"/>
              </a:ext>
            </a:extLst>
          </p:cNvPr>
          <p:cNvGraphicFramePr/>
          <p:nvPr>
            <p:extLst>
              <p:ext uri="{D42A27DB-BD31-4B8C-83A1-F6EECF244321}">
                <p14:modId xmlns:p14="http://schemas.microsoft.com/office/powerpoint/2010/main" val="1067810626"/>
              </p:ext>
            </p:extLst>
          </p:nvPr>
        </p:nvGraphicFramePr>
        <p:xfrm>
          <a:off x="5858210" y="2253053"/>
          <a:ext cx="5992045" cy="4239452"/>
        </p:xfrm>
        <a:graphic>
          <a:graphicData uri="http://schemas.openxmlformats.org/drawingml/2006/chart">
            <c:chart xmlns:c="http://schemas.openxmlformats.org/drawingml/2006/chart" xmlns:r="http://schemas.openxmlformats.org/officeDocument/2006/relationships" r:id="rId3"/>
          </a:graphicData>
        </a:graphic>
      </p:graphicFrame>
      <p:cxnSp>
        <p:nvCxnSpPr>
          <p:cNvPr id="46" name="直線コネクタ 45">
            <a:extLst>
              <a:ext uri="{FF2B5EF4-FFF2-40B4-BE49-F238E27FC236}">
                <a16:creationId xmlns:a16="http://schemas.microsoft.com/office/drawing/2014/main" id="{964F7796-52B2-4C78-B2F4-132D9AEF5767}"/>
              </a:ext>
            </a:extLst>
          </p:cNvPr>
          <p:cNvCxnSpPr>
            <a:cxnSpLocks/>
          </p:cNvCxnSpPr>
          <p:nvPr/>
        </p:nvCxnSpPr>
        <p:spPr>
          <a:xfrm>
            <a:off x="8185771" y="2416554"/>
            <a:ext cx="0" cy="3918749"/>
          </a:xfrm>
          <a:prstGeom prst="line">
            <a:avLst/>
          </a:prstGeom>
          <a:noFill/>
          <a:ln w="12700" cap="flat" cmpd="sng" algn="ctr">
            <a:solidFill>
              <a:sysClr val="windowText" lastClr="000000">
                <a:lumMod val="75000"/>
                <a:lumOff val="25000"/>
              </a:sysClr>
            </a:solidFill>
            <a:prstDash val="solid"/>
            <a:miter lim="800000"/>
          </a:ln>
          <a:effectLst/>
        </p:spPr>
      </p:cxnSp>
      <p:cxnSp>
        <p:nvCxnSpPr>
          <p:cNvPr id="47" name="直線矢印コネクタ 46">
            <a:extLst>
              <a:ext uri="{FF2B5EF4-FFF2-40B4-BE49-F238E27FC236}">
                <a16:creationId xmlns:a16="http://schemas.microsoft.com/office/drawing/2014/main" id="{69EC51B9-9BA2-422D-BBD5-47F0FFF1A84D}"/>
              </a:ext>
            </a:extLst>
          </p:cNvPr>
          <p:cNvCxnSpPr>
            <a:cxnSpLocks/>
          </p:cNvCxnSpPr>
          <p:nvPr/>
        </p:nvCxnSpPr>
        <p:spPr>
          <a:xfrm>
            <a:off x="8185771" y="2515000"/>
            <a:ext cx="1496077" cy="0"/>
          </a:xfrm>
          <a:prstGeom prst="straightConnector1">
            <a:avLst/>
          </a:prstGeom>
          <a:noFill/>
          <a:ln w="12700" cap="flat" cmpd="sng" algn="ctr">
            <a:solidFill>
              <a:schemeClr val="tx1"/>
            </a:solidFill>
            <a:prstDash val="solid"/>
            <a:miter lim="800000"/>
            <a:tailEnd type="triangle"/>
          </a:ln>
          <a:effectLst/>
        </p:spPr>
      </p:cxnSp>
      <p:sp>
        <p:nvSpPr>
          <p:cNvPr id="48" name="テキスト ボックス 13">
            <a:extLst>
              <a:ext uri="{FF2B5EF4-FFF2-40B4-BE49-F238E27FC236}">
                <a16:creationId xmlns:a16="http://schemas.microsoft.com/office/drawing/2014/main" id="{C8B8CC56-CAC8-48B0-A335-65F3955C8D70}"/>
              </a:ext>
            </a:extLst>
          </p:cNvPr>
          <p:cNvSpPr txBox="1"/>
          <p:nvPr/>
        </p:nvSpPr>
        <p:spPr>
          <a:xfrm>
            <a:off x="8719239" y="2338695"/>
            <a:ext cx="429139" cy="153888"/>
          </a:xfrm>
          <a:prstGeom prst="rect">
            <a:avLst/>
          </a:prstGeom>
          <a:solidFill>
            <a:sysClr val="window" lastClr="FFFFFF"/>
          </a:solidFill>
          <a:ln w="9525" cmpd="sng">
            <a:noFill/>
          </a:ln>
          <a:effectLst/>
        </p:spPr>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推計値</a:t>
            </a:r>
          </a:p>
        </p:txBody>
      </p:sp>
      <p:sp>
        <p:nvSpPr>
          <p:cNvPr id="49" name="テキスト ボックス 48">
            <a:extLst>
              <a:ext uri="{FF2B5EF4-FFF2-40B4-BE49-F238E27FC236}">
                <a16:creationId xmlns:a16="http://schemas.microsoft.com/office/drawing/2014/main" id="{ED309892-9F85-4589-AEBB-6C4149971C7F}"/>
              </a:ext>
            </a:extLst>
          </p:cNvPr>
          <p:cNvSpPr txBox="1"/>
          <p:nvPr/>
        </p:nvSpPr>
        <p:spPr>
          <a:xfrm>
            <a:off x="7313431" y="6472185"/>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sp>
        <p:nvSpPr>
          <p:cNvPr id="51" name="テキスト ボックス 2">
            <a:extLst>
              <a:ext uri="{FF2B5EF4-FFF2-40B4-BE49-F238E27FC236}">
                <a16:creationId xmlns:a16="http://schemas.microsoft.com/office/drawing/2014/main" id="{F873E056-7E50-4346-B401-E95E00BD7924}"/>
              </a:ext>
            </a:extLst>
          </p:cNvPr>
          <p:cNvSpPr txBox="1">
            <a:spLocks noChangeArrowheads="1"/>
          </p:cNvSpPr>
          <p:nvPr/>
        </p:nvSpPr>
        <p:spPr bwMode="auto">
          <a:xfrm>
            <a:off x="5858210" y="2068386"/>
            <a:ext cx="3160629"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大阪府の年齢別</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人口</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推計</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52" name="テキスト ボックス 2">
            <a:extLst>
              <a:ext uri="{FF2B5EF4-FFF2-40B4-BE49-F238E27FC236}">
                <a16:creationId xmlns:a16="http://schemas.microsoft.com/office/drawing/2014/main" id="{4331AA1F-5138-406B-8AA0-2EA50203B1FC}"/>
              </a:ext>
            </a:extLst>
          </p:cNvPr>
          <p:cNvSpPr txBox="1">
            <a:spLocks noChangeArrowheads="1"/>
          </p:cNvSpPr>
          <p:nvPr/>
        </p:nvSpPr>
        <p:spPr bwMode="auto">
          <a:xfrm>
            <a:off x="553441" y="2060432"/>
            <a:ext cx="3438215"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大阪府の将来</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人口</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推計</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6" name="テキスト ボックス 15">
            <a:extLst>
              <a:ext uri="{FF2B5EF4-FFF2-40B4-BE49-F238E27FC236}">
                <a16:creationId xmlns:a16="http://schemas.microsoft.com/office/drawing/2014/main" id="{7951141F-B515-424F-886D-2FF1F24F80E1}"/>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CA56A3FB-6437-4FC8-92F2-4DC42773D2E6}"/>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0" name="スライド番号プレースホルダー 2">
            <a:extLst>
              <a:ext uri="{FF2B5EF4-FFF2-40B4-BE49-F238E27FC236}">
                <a16:creationId xmlns:a16="http://schemas.microsoft.com/office/drawing/2014/main" id="{60B94F0E-9DE8-45B4-B5B0-45C04E1BCE93}"/>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3</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910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D3BAED89-2692-46E0-9CF1-BA731CDDDD29}"/>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7" name="グラフ 26">
            <a:extLst>
              <a:ext uri="{FF2B5EF4-FFF2-40B4-BE49-F238E27FC236}">
                <a16:creationId xmlns:a16="http://schemas.microsoft.com/office/drawing/2014/main" id="{D639018D-2DBC-494D-AAC7-09AB6845A009}"/>
              </a:ext>
            </a:extLst>
          </p:cNvPr>
          <p:cNvGraphicFramePr>
            <a:graphicFrameLocks/>
          </p:cNvGraphicFramePr>
          <p:nvPr>
            <p:extLst>
              <p:ext uri="{D42A27DB-BD31-4B8C-83A1-F6EECF244321}">
                <p14:modId xmlns:p14="http://schemas.microsoft.com/office/powerpoint/2010/main" val="791581871"/>
              </p:ext>
            </p:extLst>
          </p:nvPr>
        </p:nvGraphicFramePr>
        <p:xfrm>
          <a:off x="537895" y="2254855"/>
          <a:ext cx="5642127" cy="4037011"/>
        </p:xfrm>
        <a:graphic>
          <a:graphicData uri="http://schemas.openxmlformats.org/drawingml/2006/chart">
            <c:chart xmlns:c="http://schemas.openxmlformats.org/drawingml/2006/chart" xmlns:r="http://schemas.openxmlformats.org/officeDocument/2006/relationships" r:id="rId2"/>
          </a:graphicData>
        </a:graphic>
      </p:graphicFrame>
      <p:sp>
        <p:nvSpPr>
          <p:cNvPr id="28" name="テキスト ボックス 2">
            <a:extLst>
              <a:ext uri="{FF2B5EF4-FFF2-40B4-BE49-F238E27FC236}">
                <a16:creationId xmlns:a16="http://schemas.microsoft.com/office/drawing/2014/main" id="{B7ED68DB-634C-4CC2-86A0-C4E6A78EBF40}"/>
              </a:ext>
            </a:extLst>
          </p:cNvPr>
          <p:cNvSpPr txBox="1">
            <a:spLocks noChangeArrowheads="1"/>
          </p:cNvSpPr>
          <p:nvPr/>
        </p:nvSpPr>
        <p:spPr bwMode="auto">
          <a:xfrm>
            <a:off x="551601" y="2070189"/>
            <a:ext cx="3560679"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大阪府の世帯数の推移</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9" name="テキスト ボックス 28">
            <a:extLst>
              <a:ext uri="{FF2B5EF4-FFF2-40B4-BE49-F238E27FC236}">
                <a16:creationId xmlns:a16="http://schemas.microsoft.com/office/drawing/2014/main" id="{EDD71A96-3550-43C1-95B3-7085D3215134}"/>
              </a:ext>
            </a:extLst>
          </p:cNvPr>
          <p:cNvSpPr txBox="1"/>
          <p:nvPr/>
        </p:nvSpPr>
        <p:spPr>
          <a:xfrm>
            <a:off x="7231800" y="6345806"/>
            <a:ext cx="4738884" cy="379399"/>
          </a:xfrm>
          <a:prstGeom prst="rect">
            <a:avLst/>
          </a:prstGeom>
          <a:noFill/>
        </p:spPr>
        <p:txBody>
          <a:bodyPr wrap="square" rtlCol="0">
            <a:spAutoFit/>
          </a:bodyPr>
          <a:lstStyle/>
          <a:p>
            <a:pPr marL="180975" fontAlgn="base">
              <a:lnSpc>
                <a:spcPts val="800"/>
              </a:lnSpc>
              <a:spcBef>
                <a:spcPct val="50000"/>
              </a:spcBef>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lnSpc>
                <a:spcPts val="800"/>
              </a:lnSpc>
              <a:spcBef>
                <a:spcPct val="50000"/>
              </a:spcBef>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年以降：国立社会保障人口問題研究所推計（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H31.4</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
            <a:extLst>
              <a:ext uri="{FF2B5EF4-FFF2-40B4-BE49-F238E27FC236}">
                <a16:creationId xmlns:a16="http://schemas.microsoft.com/office/drawing/2014/main" id="{2BCE90A2-D7DE-495E-AD7E-C2D5F3E9CE2B}"/>
              </a:ext>
            </a:extLst>
          </p:cNvPr>
          <p:cNvSpPr txBox="1">
            <a:spLocks noChangeArrowheads="1"/>
          </p:cNvSpPr>
          <p:nvPr/>
        </p:nvSpPr>
        <p:spPr bwMode="auto">
          <a:xfrm>
            <a:off x="6328557" y="2071735"/>
            <a:ext cx="3646987"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大阪府の</a:t>
            </a:r>
            <a:r>
              <a:rPr lang="zh-TW" altLang="en-US" sz="1200" kern="100" dirty="0">
                <a:solidFill>
                  <a:prstClr val="black"/>
                </a:solidFill>
                <a:latin typeface="メイリオ" panose="020B0604030504040204" pitchFamily="50" charset="-128"/>
                <a:ea typeface="メイリオ" panose="020B0604030504040204" pitchFamily="50" charset="-128"/>
                <a:cs typeface="Times New Roman"/>
              </a:rPr>
              <a:t>家族類型別普通世帯数</a:t>
            </a: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の推計</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3" name="テキスト ボックス 22">
            <a:extLst>
              <a:ext uri="{FF2B5EF4-FFF2-40B4-BE49-F238E27FC236}">
                <a16:creationId xmlns:a16="http://schemas.microsoft.com/office/drawing/2014/main" id="{5EACF74E-7142-4DA6-9FB7-21E0BB9E5424}"/>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130D5DCE-6A95-4318-BEE7-B775DF9C8D47}"/>
              </a:ext>
            </a:extLst>
          </p:cNvPr>
          <p:cNvSpPr txBox="1"/>
          <p:nvPr/>
        </p:nvSpPr>
        <p:spPr>
          <a:xfrm>
            <a:off x="337536" y="1387851"/>
            <a:ext cx="11105163" cy="534368"/>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世帯推計</a:t>
            </a:r>
            <a:endParaRPr lang="en-US" altLang="ja-JP" b="1" dirty="0">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世帯総数は、今後減少が見込まれる一方、</a:t>
            </a:r>
            <a:r>
              <a:rPr lang="ja-JP" altLang="en-US" sz="1200" dirty="0">
                <a:solidFill>
                  <a:schemeClr val="tx1"/>
                </a:solidFill>
                <a:latin typeface="メイリオ" panose="020B0604030504040204" pitchFamily="50" charset="-128"/>
                <a:ea typeface="メイリオ" panose="020B0604030504040204" pitchFamily="50" charset="-128"/>
              </a:rPr>
              <a:t>家族類型別に見ると、高齢者（</a:t>
            </a:r>
            <a:r>
              <a:rPr lang="en-US" altLang="ja-JP" sz="1200" dirty="0">
                <a:solidFill>
                  <a:schemeClr val="tx1"/>
                </a:solidFill>
                <a:latin typeface="メイリオ" panose="020B0604030504040204" pitchFamily="50" charset="-128"/>
                <a:ea typeface="メイリオ" panose="020B0604030504040204" pitchFamily="50" charset="-128"/>
              </a:rPr>
              <a:t>65</a:t>
            </a:r>
            <a:r>
              <a:rPr lang="ja-JP" altLang="en-US" sz="1200" dirty="0">
                <a:solidFill>
                  <a:schemeClr val="tx1"/>
                </a:solidFill>
                <a:latin typeface="メイリオ" panose="020B0604030504040204" pitchFamily="50" charset="-128"/>
                <a:ea typeface="メイリオ" panose="020B0604030504040204" pitchFamily="50" charset="-128"/>
              </a:rPr>
              <a:t>歳以上）の単独世帯は増加すると推計される。</a:t>
            </a:r>
          </a:p>
        </p:txBody>
      </p:sp>
      <p:sp>
        <p:nvSpPr>
          <p:cNvPr id="26" name="正方形/長方形 25">
            <a:extLst>
              <a:ext uri="{FF2B5EF4-FFF2-40B4-BE49-F238E27FC236}">
                <a16:creationId xmlns:a16="http://schemas.microsoft.com/office/drawing/2014/main" id="{5B4BA6FB-DF66-40ED-93BC-253CE8B3EDC6}"/>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31" name="スライド番号プレースホルダー 2">
            <a:extLst>
              <a:ext uri="{FF2B5EF4-FFF2-40B4-BE49-F238E27FC236}">
                <a16:creationId xmlns:a16="http://schemas.microsoft.com/office/drawing/2014/main" id="{0947AD3D-83F6-48CD-B1B3-62DDCB76ABBA}"/>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4</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2" name="グラフ 31">
            <a:extLst>
              <a:ext uri="{FF2B5EF4-FFF2-40B4-BE49-F238E27FC236}">
                <a16:creationId xmlns:a16="http://schemas.microsoft.com/office/drawing/2014/main" id="{A2A1549F-8528-4778-853A-10B973D63B87}"/>
              </a:ext>
            </a:extLst>
          </p:cNvPr>
          <p:cNvGraphicFramePr>
            <a:graphicFrameLocks/>
          </p:cNvGraphicFramePr>
          <p:nvPr>
            <p:extLst>
              <p:ext uri="{D42A27DB-BD31-4B8C-83A1-F6EECF244321}">
                <p14:modId xmlns:p14="http://schemas.microsoft.com/office/powerpoint/2010/main" val="138412175"/>
              </p:ext>
            </p:extLst>
          </p:nvPr>
        </p:nvGraphicFramePr>
        <p:xfrm>
          <a:off x="6328557" y="2254855"/>
          <a:ext cx="5642127" cy="4045144"/>
        </p:xfrm>
        <a:graphic>
          <a:graphicData uri="http://schemas.openxmlformats.org/drawingml/2006/chart">
            <c:chart xmlns:c="http://schemas.openxmlformats.org/drawingml/2006/chart" xmlns:r="http://schemas.openxmlformats.org/officeDocument/2006/relationships" r:id="rId3"/>
          </a:graphicData>
        </a:graphic>
      </p:graphicFrame>
      <p:sp>
        <p:nvSpPr>
          <p:cNvPr id="33" name="正方形/長方形 32">
            <a:extLst>
              <a:ext uri="{FF2B5EF4-FFF2-40B4-BE49-F238E27FC236}">
                <a16:creationId xmlns:a16="http://schemas.microsoft.com/office/drawing/2014/main" id="{CACA166A-B12E-486F-B5F7-9E7BB4EC4748}"/>
              </a:ext>
            </a:extLst>
          </p:cNvPr>
          <p:cNvSpPr/>
          <p:nvPr/>
        </p:nvSpPr>
        <p:spPr>
          <a:xfrm>
            <a:off x="6729623" y="2429253"/>
            <a:ext cx="356291"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700" dirty="0">
                <a:solidFill>
                  <a:schemeClr val="tx1"/>
                </a:solidFill>
                <a:latin typeface="Meiryo UI" panose="020B0604030504040204" pitchFamily="50" charset="-128"/>
                <a:ea typeface="Meiryo UI" panose="020B0604030504040204" pitchFamily="50" charset="-128"/>
              </a:rPr>
              <a:t>（世帯）</a:t>
            </a:r>
            <a:endParaRPr lang="ja-JP" sz="700" dirty="0">
              <a:solidFill>
                <a:schemeClr val="tx1"/>
              </a:solidFill>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D667F66F-3279-4925-9844-B55F8B5F17D4}"/>
              </a:ext>
            </a:extLst>
          </p:cNvPr>
          <p:cNvSpPr/>
          <p:nvPr/>
        </p:nvSpPr>
        <p:spPr>
          <a:xfrm>
            <a:off x="7085914" y="3836089"/>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2,752,715</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43207459-6FAA-4101-BA88-B0153C484931}"/>
              </a:ext>
            </a:extLst>
          </p:cNvPr>
          <p:cNvSpPr/>
          <p:nvPr/>
        </p:nvSpPr>
        <p:spPr>
          <a:xfrm>
            <a:off x="7447862" y="3744511"/>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2,882,529</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F6E5BFAB-C07B-40C0-9E30-7642F60D26ED}"/>
              </a:ext>
            </a:extLst>
          </p:cNvPr>
          <p:cNvSpPr/>
          <p:nvPr/>
        </p:nvSpPr>
        <p:spPr>
          <a:xfrm>
            <a:off x="7803804" y="3633663"/>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3,039,638</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1236C15A-1BA1-41D8-A107-33FFD4FBA33D}"/>
              </a:ext>
            </a:extLst>
          </p:cNvPr>
          <p:cNvSpPr/>
          <p:nvPr/>
        </p:nvSpPr>
        <p:spPr>
          <a:xfrm>
            <a:off x="8169919" y="3462264"/>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3,270,397</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FC95CE3A-4D89-4E9A-828A-100AD0A4F08E}"/>
              </a:ext>
            </a:extLst>
          </p:cNvPr>
          <p:cNvSpPr/>
          <p:nvPr/>
        </p:nvSpPr>
        <p:spPr>
          <a:xfrm>
            <a:off x="8524724" y="3335432"/>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3,454,840</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BB2BDDF8-BEE0-496E-B677-9D81E2C3AF03}"/>
              </a:ext>
            </a:extLst>
          </p:cNvPr>
          <p:cNvSpPr/>
          <p:nvPr/>
        </p:nvSpPr>
        <p:spPr>
          <a:xfrm>
            <a:off x="8883047" y="3236489"/>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3,590,593</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C348338D-5C01-4090-AEE9-F56A125F06C4}"/>
              </a:ext>
            </a:extLst>
          </p:cNvPr>
          <p:cNvSpPr/>
          <p:nvPr/>
        </p:nvSpPr>
        <p:spPr>
          <a:xfrm>
            <a:off x="9244995" y="3081989"/>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3,823,279</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238A066B-211A-41DE-84F2-63138AA29B7A}"/>
              </a:ext>
            </a:extLst>
          </p:cNvPr>
          <p:cNvSpPr/>
          <p:nvPr/>
        </p:nvSpPr>
        <p:spPr>
          <a:xfrm>
            <a:off x="9602181" y="2913429"/>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3,918,441</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29F41E44-7152-4565-B44D-0277FE5AC953}"/>
              </a:ext>
            </a:extLst>
          </p:cNvPr>
          <p:cNvSpPr/>
          <p:nvPr/>
        </p:nvSpPr>
        <p:spPr>
          <a:xfrm>
            <a:off x="9961135" y="2775188"/>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4,126,995</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CC46CCD6-3C3B-4F11-B5D4-F2FFF446A98D}"/>
              </a:ext>
            </a:extLst>
          </p:cNvPr>
          <p:cNvSpPr/>
          <p:nvPr/>
        </p:nvSpPr>
        <p:spPr>
          <a:xfrm>
            <a:off x="10309932" y="2866338"/>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3,986,100</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32AC432F-017F-423D-8A91-C51A572291D5}"/>
              </a:ext>
            </a:extLst>
          </p:cNvPr>
          <p:cNvSpPr/>
          <p:nvPr/>
        </p:nvSpPr>
        <p:spPr>
          <a:xfrm>
            <a:off x="10676645" y="2971132"/>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3,919,620</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88748BF1-CE64-45CB-817C-4F94DF353118}"/>
              </a:ext>
            </a:extLst>
          </p:cNvPr>
          <p:cNvSpPr/>
          <p:nvPr/>
        </p:nvSpPr>
        <p:spPr>
          <a:xfrm>
            <a:off x="11037349" y="3081989"/>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3,806,771</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3F737F40-8F7F-4C46-8090-DD1D1BD97418}"/>
              </a:ext>
            </a:extLst>
          </p:cNvPr>
          <p:cNvSpPr/>
          <p:nvPr/>
        </p:nvSpPr>
        <p:spPr>
          <a:xfrm>
            <a:off x="11395672" y="3179465"/>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3,669,542</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97F01DAB-5638-4855-B8B1-BCAC880F8659}"/>
              </a:ext>
            </a:extLst>
          </p:cNvPr>
          <p:cNvSpPr/>
          <p:nvPr/>
        </p:nvSpPr>
        <p:spPr>
          <a:xfrm>
            <a:off x="11452364" y="5671195"/>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22.3%</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33EA10F7-AE34-4073-9597-DFCDBC5C9851}"/>
              </a:ext>
            </a:extLst>
          </p:cNvPr>
          <p:cNvSpPr/>
          <p:nvPr/>
        </p:nvSpPr>
        <p:spPr>
          <a:xfrm>
            <a:off x="11452364" y="5124300"/>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20.0%</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99E6F184-8F26-4D89-9197-DF3AF7C8DDCC}"/>
              </a:ext>
            </a:extLst>
          </p:cNvPr>
          <p:cNvSpPr/>
          <p:nvPr/>
        </p:nvSpPr>
        <p:spPr>
          <a:xfrm>
            <a:off x="11452364" y="4591541"/>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20.1%</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D8146273-7D3F-4D4A-A402-A7891FC5A878}"/>
              </a:ext>
            </a:extLst>
          </p:cNvPr>
          <p:cNvSpPr/>
          <p:nvPr/>
        </p:nvSpPr>
        <p:spPr>
          <a:xfrm>
            <a:off x="11452364" y="4028395"/>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22.8%</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2FD71161-0EB4-4EC5-9821-C809174DE195}"/>
              </a:ext>
            </a:extLst>
          </p:cNvPr>
          <p:cNvSpPr/>
          <p:nvPr/>
        </p:nvSpPr>
        <p:spPr>
          <a:xfrm>
            <a:off x="11452504" y="3589137"/>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10.3%</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C550BBC9-F14A-43F8-9601-B69556113330}"/>
              </a:ext>
            </a:extLst>
          </p:cNvPr>
          <p:cNvSpPr/>
          <p:nvPr/>
        </p:nvSpPr>
        <p:spPr>
          <a:xfrm>
            <a:off x="11452504" y="3402609"/>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4.5%</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4F8B0E9B-E6E9-4766-92A1-B26E9E3D7BBB}"/>
              </a:ext>
            </a:extLst>
          </p:cNvPr>
          <p:cNvSpPr/>
          <p:nvPr/>
        </p:nvSpPr>
        <p:spPr>
          <a:xfrm>
            <a:off x="7142368" y="5769771"/>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19.3%</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a16="http://schemas.microsoft.com/office/drawing/2014/main" id="{ED0B26A7-45CA-4BF1-85CA-6C18411FA3B7}"/>
              </a:ext>
            </a:extLst>
          </p:cNvPr>
          <p:cNvSpPr/>
          <p:nvPr/>
        </p:nvSpPr>
        <p:spPr>
          <a:xfrm>
            <a:off x="7142368" y="5556546"/>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2.6%</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D57077A1-CBE4-4DA8-9880-2C9ECBB7C638}"/>
              </a:ext>
            </a:extLst>
          </p:cNvPr>
          <p:cNvSpPr/>
          <p:nvPr/>
        </p:nvSpPr>
        <p:spPr>
          <a:xfrm>
            <a:off x="7142368" y="5368773"/>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12.1%</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66E2A53E-23AD-4F58-BA04-DFF59512DDBA}"/>
              </a:ext>
            </a:extLst>
          </p:cNvPr>
          <p:cNvSpPr/>
          <p:nvPr/>
        </p:nvSpPr>
        <p:spPr>
          <a:xfrm>
            <a:off x="7142368" y="4826640"/>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47.5%</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568F22F0-A229-4292-8B36-6E38575BD360}"/>
              </a:ext>
            </a:extLst>
          </p:cNvPr>
          <p:cNvSpPr/>
          <p:nvPr/>
        </p:nvSpPr>
        <p:spPr>
          <a:xfrm>
            <a:off x="7142368" y="4296546"/>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6.3%</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DAC4D37A-8C9F-408D-B47E-D424315A89CC}"/>
              </a:ext>
            </a:extLst>
          </p:cNvPr>
          <p:cNvSpPr/>
          <p:nvPr/>
        </p:nvSpPr>
        <p:spPr>
          <a:xfrm>
            <a:off x="7142368" y="4074080"/>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12.1%</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0878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C74E5EC8-BA03-410C-9DAC-A0D366637B99}"/>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graphicFrame>
        <p:nvGraphicFramePr>
          <p:cNvPr id="22" name="グラフ 21">
            <a:extLst>
              <a:ext uri="{FF2B5EF4-FFF2-40B4-BE49-F238E27FC236}">
                <a16:creationId xmlns:a16="http://schemas.microsoft.com/office/drawing/2014/main" id="{5E94E008-D73F-4FC6-BA79-34D9B3B69D19}"/>
              </a:ext>
            </a:extLst>
          </p:cNvPr>
          <p:cNvGraphicFramePr>
            <a:graphicFrameLocks/>
          </p:cNvGraphicFramePr>
          <p:nvPr>
            <p:extLst>
              <p:ext uri="{D42A27DB-BD31-4B8C-83A1-F6EECF244321}">
                <p14:modId xmlns:p14="http://schemas.microsoft.com/office/powerpoint/2010/main" val="958959563"/>
              </p:ext>
            </p:extLst>
          </p:nvPr>
        </p:nvGraphicFramePr>
        <p:xfrm>
          <a:off x="5803389" y="2279547"/>
          <a:ext cx="6122593" cy="4177144"/>
        </p:xfrm>
        <a:graphic>
          <a:graphicData uri="http://schemas.openxmlformats.org/drawingml/2006/chart">
            <c:chart xmlns:c="http://schemas.openxmlformats.org/drawingml/2006/chart" xmlns:r="http://schemas.openxmlformats.org/officeDocument/2006/relationships" r:id="rId2"/>
          </a:graphicData>
        </a:graphic>
      </p:graphicFrame>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
            <a:extLst>
              <a:ext uri="{FF2B5EF4-FFF2-40B4-BE49-F238E27FC236}">
                <a16:creationId xmlns:a16="http://schemas.microsoft.com/office/drawing/2014/main" id="{B7ED68DB-634C-4CC2-86A0-C4E6A78EBF40}"/>
              </a:ext>
            </a:extLst>
          </p:cNvPr>
          <p:cNvSpPr txBox="1">
            <a:spLocks noChangeArrowheads="1"/>
          </p:cNvSpPr>
          <p:nvPr/>
        </p:nvSpPr>
        <p:spPr bwMode="auto">
          <a:xfrm>
            <a:off x="617621" y="2070189"/>
            <a:ext cx="3560679"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大阪府の住民基本台帳人口（外国籍の居住者）</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3" name="テキスト ボックス 22">
            <a:extLst>
              <a:ext uri="{FF2B5EF4-FFF2-40B4-BE49-F238E27FC236}">
                <a16:creationId xmlns:a16="http://schemas.microsoft.com/office/drawing/2014/main" id="{5EACF74E-7142-4DA6-9FB7-21E0BB9E5424}"/>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C3220846-4C67-4ADC-8D55-4ADD5268574A}"/>
              </a:ext>
            </a:extLst>
          </p:cNvPr>
          <p:cNvSpPr txBox="1"/>
          <p:nvPr/>
        </p:nvSpPr>
        <p:spPr>
          <a:xfrm>
            <a:off x="6857876" y="6478051"/>
            <a:ext cx="5043485" cy="261610"/>
          </a:xfrm>
          <a:prstGeom prst="rect">
            <a:avLst/>
          </a:prstGeom>
          <a:noFill/>
        </p:spPr>
        <p:txBody>
          <a:bodyPr wrap="square" lIns="0" rIns="0">
            <a:spAutoFit/>
          </a:bodyPr>
          <a:lstStyle/>
          <a:p>
            <a:pPr algn="r"/>
            <a:r>
              <a:rPr lang="ja-JP" altLang="en-US" sz="1050" dirty="0">
                <a:latin typeface="メイリオ" panose="020B0604030504040204" pitchFamily="50" charset="-128"/>
                <a:ea typeface="メイリオ" panose="020B0604030504040204" pitchFamily="50" charset="-128"/>
              </a:rPr>
              <a:t>日本政府観光局のデータより作成</a:t>
            </a:r>
          </a:p>
        </p:txBody>
      </p:sp>
      <p:graphicFrame>
        <p:nvGraphicFramePr>
          <p:cNvPr id="15" name="グラフ 14">
            <a:extLst>
              <a:ext uri="{FF2B5EF4-FFF2-40B4-BE49-F238E27FC236}">
                <a16:creationId xmlns:a16="http://schemas.microsoft.com/office/drawing/2014/main" id="{E2B1205D-F0AA-49E2-860D-0D0E07FB03AD}"/>
              </a:ext>
            </a:extLst>
          </p:cNvPr>
          <p:cNvGraphicFramePr>
            <a:graphicFrameLocks/>
          </p:cNvGraphicFramePr>
          <p:nvPr>
            <p:extLst>
              <p:ext uri="{D42A27DB-BD31-4B8C-83A1-F6EECF244321}">
                <p14:modId xmlns:p14="http://schemas.microsoft.com/office/powerpoint/2010/main" val="3147624456"/>
              </p:ext>
            </p:extLst>
          </p:nvPr>
        </p:nvGraphicFramePr>
        <p:xfrm>
          <a:off x="617621" y="2279548"/>
          <a:ext cx="5051267" cy="4198503"/>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a:extLst>
              <a:ext uri="{FF2B5EF4-FFF2-40B4-BE49-F238E27FC236}">
                <a16:creationId xmlns:a16="http://schemas.microsoft.com/office/drawing/2014/main" id="{4E046145-EE1F-4300-9EF3-93C703B60187}"/>
              </a:ext>
            </a:extLst>
          </p:cNvPr>
          <p:cNvSpPr txBox="1"/>
          <p:nvPr/>
        </p:nvSpPr>
        <p:spPr>
          <a:xfrm>
            <a:off x="625403" y="6478051"/>
            <a:ext cx="5043485" cy="261610"/>
          </a:xfrm>
          <a:prstGeom prst="rect">
            <a:avLst/>
          </a:prstGeom>
          <a:noFill/>
        </p:spPr>
        <p:txBody>
          <a:bodyPr wrap="square" lIns="0" rIns="0">
            <a:spAutoFit/>
          </a:bodyPr>
          <a:lstStyle/>
          <a:p>
            <a:pPr algn="r"/>
            <a:r>
              <a:rPr lang="ja-JP" altLang="en-US" sz="1050" dirty="0">
                <a:latin typeface="メイリオ" panose="020B0604030504040204" pitchFamily="50" charset="-128"/>
                <a:ea typeface="メイリオ" panose="020B0604030504040204" pitchFamily="50" charset="-128"/>
              </a:rPr>
              <a:t>住民基本台帳データより作成</a:t>
            </a:r>
          </a:p>
        </p:txBody>
      </p:sp>
      <p:sp>
        <p:nvSpPr>
          <p:cNvPr id="18" name="テキスト ボックス 17">
            <a:extLst>
              <a:ext uri="{FF2B5EF4-FFF2-40B4-BE49-F238E27FC236}">
                <a16:creationId xmlns:a16="http://schemas.microsoft.com/office/drawing/2014/main" id="{C817FD10-239B-4468-9239-590C5E6CF927}"/>
              </a:ext>
            </a:extLst>
          </p:cNvPr>
          <p:cNvSpPr txBox="1"/>
          <p:nvPr/>
        </p:nvSpPr>
        <p:spPr>
          <a:xfrm>
            <a:off x="337536" y="1387851"/>
            <a:ext cx="11105163" cy="534368"/>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在住外国人・訪日外客数</a:t>
            </a:r>
            <a:endParaRPr lang="en-US" altLang="ja-JP" b="1" dirty="0">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コロナ禍の影響により、</a:t>
            </a:r>
            <a:r>
              <a:rPr lang="en-US" altLang="ja-JP" sz="1200" dirty="0">
                <a:solidFill>
                  <a:schemeClr val="tx1"/>
                </a:solidFill>
                <a:latin typeface="メイリオ" panose="020B0604030504040204" pitchFamily="50" charset="-128"/>
                <a:ea typeface="メイリオ" panose="020B0604030504040204" pitchFamily="50" charset="-128"/>
              </a:rPr>
              <a:t>2021</a:t>
            </a:r>
            <a:r>
              <a:rPr lang="ja-JP" altLang="en-US" sz="1200" dirty="0">
                <a:solidFill>
                  <a:schemeClr val="tx1"/>
                </a:solidFill>
                <a:latin typeface="メイリオ" panose="020B0604030504040204" pitchFamily="50" charset="-128"/>
                <a:ea typeface="メイリオ" panose="020B0604030504040204" pitchFamily="50" charset="-128"/>
              </a:rPr>
              <a:t>年、</a:t>
            </a:r>
            <a:r>
              <a:rPr lang="en-US" altLang="ja-JP" sz="1200" dirty="0">
                <a:solidFill>
                  <a:schemeClr val="tx1"/>
                </a:solidFill>
                <a:latin typeface="メイリオ" panose="020B0604030504040204" pitchFamily="50" charset="-128"/>
                <a:ea typeface="メイリオ" panose="020B0604030504040204" pitchFamily="50" charset="-128"/>
              </a:rPr>
              <a:t>2022</a:t>
            </a:r>
            <a:r>
              <a:rPr lang="ja-JP" altLang="en-US" sz="1200" dirty="0">
                <a:solidFill>
                  <a:schemeClr val="tx1"/>
                </a:solidFill>
                <a:latin typeface="メイリオ" panose="020B0604030504040204" pitchFamily="50" charset="-128"/>
                <a:ea typeface="メイリオ" panose="020B0604030504040204" pitchFamily="50" charset="-128"/>
              </a:rPr>
              <a:t>年に減少したものの、</a:t>
            </a:r>
            <a:r>
              <a:rPr lang="en-US" altLang="ja-JP" sz="1200" dirty="0">
                <a:solidFill>
                  <a:schemeClr val="tx1"/>
                </a:solidFill>
                <a:latin typeface="メイリオ" panose="020B0604030504040204" pitchFamily="50" charset="-128"/>
                <a:ea typeface="メイリオ" panose="020B0604030504040204" pitchFamily="50" charset="-128"/>
              </a:rPr>
              <a:t>2023</a:t>
            </a:r>
            <a:r>
              <a:rPr lang="ja-JP" altLang="en-US" sz="1200" dirty="0">
                <a:solidFill>
                  <a:schemeClr val="tx1"/>
                </a:solidFill>
                <a:latin typeface="メイリオ" panose="020B0604030504040204" pitchFamily="50" charset="-128"/>
                <a:ea typeface="メイリオ" panose="020B0604030504040204" pitchFamily="50" charset="-128"/>
              </a:rPr>
              <a:t>年には回復状況にある。</a:t>
            </a:r>
          </a:p>
        </p:txBody>
      </p:sp>
      <p:sp>
        <p:nvSpPr>
          <p:cNvPr id="19" name="テキスト ボックス 18">
            <a:extLst>
              <a:ext uri="{FF2B5EF4-FFF2-40B4-BE49-F238E27FC236}">
                <a16:creationId xmlns:a16="http://schemas.microsoft.com/office/drawing/2014/main" id="{16E303A0-E629-409A-AA01-F4593E605371}"/>
              </a:ext>
            </a:extLst>
          </p:cNvPr>
          <p:cNvSpPr txBox="1"/>
          <p:nvPr/>
        </p:nvSpPr>
        <p:spPr>
          <a:xfrm>
            <a:off x="5803389" y="2017938"/>
            <a:ext cx="5043485" cy="261610"/>
          </a:xfrm>
          <a:prstGeom prst="rect">
            <a:avLst/>
          </a:prstGeom>
          <a:noFill/>
        </p:spPr>
        <p:txBody>
          <a:bodyPr wrap="square" lIns="0" rIns="0">
            <a:spAutoFit/>
          </a:bodyPr>
          <a:lstStyle/>
          <a:p>
            <a:r>
              <a:rPr lang="ja-JP" altLang="en-US" sz="1100" dirty="0">
                <a:latin typeface="メイリオ" panose="020B0604030504040204" pitchFamily="50" charset="-128"/>
                <a:ea typeface="メイリオ" panose="020B0604030504040204" pitchFamily="50" charset="-128"/>
              </a:rPr>
              <a:t>年別 訪日外客数の推移</a:t>
            </a:r>
          </a:p>
        </p:txBody>
      </p:sp>
      <p:sp>
        <p:nvSpPr>
          <p:cNvPr id="20" name="正方形/長方形 19">
            <a:extLst>
              <a:ext uri="{FF2B5EF4-FFF2-40B4-BE49-F238E27FC236}">
                <a16:creationId xmlns:a16="http://schemas.microsoft.com/office/drawing/2014/main" id="{E629D5B3-B187-4416-8329-A68956D040F3}"/>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1" name="スライド番号プレースホルダー 2">
            <a:extLst>
              <a:ext uri="{FF2B5EF4-FFF2-40B4-BE49-F238E27FC236}">
                <a16:creationId xmlns:a16="http://schemas.microsoft.com/office/drawing/2014/main" id="{4FC32E57-48D6-4CE4-BD07-CC904113D132}"/>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5</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209BA94D-562F-4608-982A-CBDE30F843AB}"/>
              </a:ext>
            </a:extLst>
          </p:cNvPr>
          <p:cNvSpPr txBox="1"/>
          <p:nvPr/>
        </p:nvSpPr>
        <p:spPr>
          <a:xfrm>
            <a:off x="5919806" y="2437156"/>
            <a:ext cx="938070" cy="230832"/>
          </a:xfrm>
          <a:prstGeom prst="rect">
            <a:avLst/>
          </a:prstGeom>
          <a:noFill/>
        </p:spPr>
        <p:txBody>
          <a:bodyPr wrap="square" lIns="0" rIns="0">
            <a:spAutoFit/>
          </a:bodyPr>
          <a:lstStyle/>
          <a:p>
            <a:r>
              <a:rPr lang="ja-JP" altLang="en-US" sz="900" dirty="0">
                <a:latin typeface="メイリオ" panose="020B0604030504040204" pitchFamily="50" charset="-128"/>
                <a:ea typeface="メイリオ" panose="020B0604030504040204" pitchFamily="50" charset="-128"/>
              </a:rPr>
              <a:t>訪日外客数（人）</a:t>
            </a:r>
          </a:p>
        </p:txBody>
      </p:sp>
      <p:sp>
        <p:nvSpPr>
          <p:cNvPr id="29" name="テキスト ボックス 28">
            <a:extLst>
              <a:ext uri="{FF2B5EF4-FFF2-40B4-BE49-F238E27FC236}">
                <a16:creationId xmlns:a16="http://schemas.microsoft.com/office/drawing/2014/main" id="{A94C4258-E9B9-46DA-9364-1BEAB501AE7D}"/>
              </a:ext>
            </a:extLst>
          </p:cNvPr>
          <p:cNvSpPr txBox="1"/>
          <p:nvPr/>
        </p:nvSpPr>
        <p:spPr>
          <a:xfrm>
            <a:off x="10434071" y="6262607"/>
            <a:ext cx="1705682" cy="215444"/>
          </a:xfrm>
          <a:prstGeom prst="rect">
            <a:avLst/>
          </a:prstGeom>
          <a:noFill/>
        </p:spPr>
        <p:txBody>
          <a:bodyPr wrap="square" lIns="0" rIns="0">
            <a:spAutoFit/>
          </a:bodyPr>
          <a:lstStyle/>
          <a:p>
            <a:r>
              <a:rPr lang="en-US" altLang="ja-JP" sz="800" dirty="0">
                <a:latin typeface="メイリオ" panose="020B0604030504040204" pitchFamily="50" charset="-128"/>
                <a:ea typeface="メイリオ" panose="020B0604030504040204" pitchFamily="50" charset="-128"/>
              </a:rPr>
              <a:t>※2024</a:t>
            </a:r>
            <a:r>
              <a:rPr lang="ja-JP" altLang="en-US" sz="800" dirty="0">
                <a:latin typeface="メイリオ" panose="020B0604030504040204" pitchFamily="50" charset="-128"/>
                <a:ea typeface="メイリオ" panose="020B0604030504040204" pitchFamily="50" charset="-128"/>
              </a:rPr>
              <a:t>年は、５月末時点まで</a:t>
            </a:r>
          </a:p>
        </p:txBody>
      </p:sp>
    </p:spTree>
    <p:extLst>
      <p:ext uri="{BB962C8B-B14F-4D97-AF65-F5344CB8AC3E}">
        <p14:creationId xmlns:p14="http://schemas.microsoft.com/office/powerpoint/2010/main" val="218288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03126039-5BEE-491D-BE90-C8C09E701CA4}"/>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テキスト ボックス 2">
            <a:extLst>
              <a:ext uri="{FF2B5EF4-FFF2-40B4-BE49-F238E27FC236}">
                <a16:creationId xmlns:a16="http://schemas.microsoft.com/office/drawing/2014/main" id="{9DB8E027-BCD5-47E4-A8CE-D06D8AD44F03}"/>
              </a:ext>
            </a:extLst>
          </p:cNvPr>
          <p:cNvSpPr txBox="1">
            <a:spLocks noChangeArrowheads="1"/>
          </p:cNvSpPr>
          <p:nvPr/>
        </p:nvSpPr>
        <p:spPr bwMode="auto">
          <a:xfrm>
            <a:off x="326305" y="2097102"/>
            <a:ext cx="5194384"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大阪府の住宅数・世帯数・空家数の推移</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grpSp>
        <p:nvGrpSpPr>
          <p:cNvPr id="2" name="グループ化 1">
            <a:extLst>
              <a:ext uri="{FF2B5EF4-FFF2-40B4-BE49-F238E27FC236}">
                <a16:creationId xmlns:a16="http://schemas.microsoft.com/office/drawing/2014/main" id="{549A3A12-A8DF-4F3B-9C35-700C0001D742}"/>
              </a:ext>
            </a:extLst>
          </p:cNvPr>
          <p:cNvGrpSpPr/>
          <p:nvPr/>
        </p:nvGrpSpPr>
        <p:grpSpPr>
          <a:xfrm>
            <a:off x="326306" y="2279547"/>
            <a:ext cx="5569093" cy="4198503"/>
            <a:chOff x="958251" y="1847713"/>
            <a:chExt cx="8586129" cy="4770829"/>
          </a:xfrm>
        </p:grpSpPr>
        <p:graphicFrame>
          <p:nvGraphicFramePr>
            <p:cNvPr id="57" name="グラフ 56">
              <a:extLst>
                <a:ext uri="{FF2B5EF4-FFF2-40B4-BE49-F238E27FC236}">
                  <a16:creationId xmlns:a16="http://schemas.microsoft.com/office/drawing/2014/main" id="{6B064939-C7A5-4B47-80D6-D939326197FE}"/>
                </a:ext>
              </a:extLst>
            </p:cNvPr>
            <p:cNvGraphicFramePr/>
            <p:nvPr>
              <p:extLst>
                <p:ext uri="{D42A27DB-BD31-4B8C-83A1-F6EECF244321}">
                  <p14:modId xmlns:p14="http://schemas.microsoft.com/office/powerpoint/2010/main" val="2573362288"/>
                </p:ext>
              </p:extLst>
            </p:nvPr>
          </p:nvGraphicFramePr>
          <p:xfrm>
            <a:off x="958251" y="1847713"/>
            <a:ext cx="8586129" cy="4770829"/>
          </p:xfrm>
          <a:graphic>
            <a:graphicData uri="http://schemas.openxmlformats.org/drawingml/2006/chart">
              <c:chart xmlns:c="http://schemas.openxmlformats.org/drawingml/2006/chart" xmlns:r="http://schemas.openxmlformats.org/officeDocument/2006/relationships" r:id="rId2"/>
            </a:graphicData>
          </a:graphic>
        </p:graphicFrame>
        <p:sp>
          <p:nvSpPr>
            <p:cNvPr id="58" name="テキスト ボックス 57">
              <a:extLst>
                <a:ext uri="{FF2B5EF4-FFF2-40B4-BE49-F238E27FC236}">
                  <a16:creationId xmlns:a16="http://schemas.microsoft.com/office/drawing/2014/main" id="{0920CB3B-27EF-4F81-9ACB-4C2429056230}"/>
                </a:ext>
              </a:extLst>
            </p:cNvPr>
            <p:cNvSpPr txBox="1"/>
            <p:nvPr/>
          </p:nvSpPr>
          <p:spPr>
            <a:xfrm>
              <a:off x="7817185" y="3089541"/>
              <a:ext cx="717197" cy="107722"/>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15.2</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59" name="テキスト ボックス 58">
              <a:extLst>
                <a:ext uri="{FF2B5EF4-FFF2-40B4-BE49-F238E27FC236}">
                  <a16:creationId xmlns:a16="http://schemas.microsoft.com/office/drawing/2014/main" id="{00CD1014-9476-4AE6-A52A-73D025886BD0}"/>
                </a:ext>
              </a:extLst>
            </p:cNvPr>
            <p:cNvSpPr txBox="1"/>
            <p:nvPr/>
          </p:nvSpPr>
          <p:spPr>
            <a:xfrm>
              <a:off x="7273488" y="3138295"/>
              <a:ext cx="717197" cy="122406"/>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14.8</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60" name="テキスト ボックス 59">
              <a:extLst>
                <a:ext uri="{FF2B5EF4-FFF2-40B4-BE49-F238E27FC236}">
                  <a16:creationId xmlns:a16="http://schemas.microsoft.com/office/drawing/2014/main" id="{B73D5876-B42A-480A-B54F-310C828F6FBC}"/>
                </a:ext>
              </a:extLst>
            </p:cNvPr>
            <p:cNvSpPr txBox="1"/>
            <p:nvPr/>
          </p:nvSpPr>
          <p:spPr>
            <a:xfrm>
              <a:off x="6725365" y="3309455"/>
              <a:ext cx="717197" cy="134014"/>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14.4</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61" name="テキスト ボックス 60">
              <a:extLst>
                <a:ext uri="{FF2B5EF4-FFF2-40B4-BE49-F238E27FC236}">
                  <a16:creationId xmlns:a16="http://schemas.microsoft.com/office/drawing/2014/main" id="{8377CC4D-6D60-4AC7-9ADE-DF527334BAB9}"/>
                </a:ext>
              </a:extLst>
            </p:cNvPr>
            <p:cNvSpPr txBox="1"/>
            <p:nvPr/>
          </p:nvSpPr>
          <p:spPr>
            <a:xfrm>
              <a:off x="6128753" y="3470821"/>
              <a:ext cx="829990" cy="132266"/>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14.6%</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62" name="テキスト ボックス 61">
              <a:extLst>
                <a:ext uri="{FF2B5EF4-FFF2-40B4-BE49-F238E27FC236}">
                  <a16:creationId xmlns:a16="http://schemas.microsoft.com/office/drawing/2014/main" id="{8AEC97B1-89F0-46AD-BBA2-DF0EFA135159}"/>
                </a:ext>
              </a:extLst>
            </p:cNvPr>
            <p:cNvSpPr txBox="1"/>
            <p:nvPr/>
          </p:nvSpPr>
          <p:spPr>
            <a:xfrm>
              <a:off x="5601959" y="3639750"/>
              <a:ext cx="829990" cy="159747"/>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13.</a:t>
              </a:r>
              <a:r>
                <a:rPr lang="en-US" altLang="ja-JP" sz="700" dirty="0">
                  <a:effectLst>
                    <a:glow rad="63500">
                      <a:schemeClr val="bg1"/>
                    </a:glow>
                  </a:effectLst>
                  <a:latin typeface="メイリオ" panose="020B0604030504040204" pitchFamily="50" charset="-128"/>
                  <a:ea typeface="メイリオ" panose="020B0604030504040204" pitchFamily="50" charset="-128"/>
                </a:rPr>
                <a:t>0</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63" name="テキスト ボックス 62">
              <a:extLst>
                <a:ext uri="{FF2B5EF4-FFF2-40B4-BE49-F238E27FC236}">
                  <a16:creationId xmlns:a16="http://schemas.microsoft.com/office/drawing/2014/main" id="{CC31E235-41AA-4566-80FC-87B44AED1EC4}"/>
                </a:ext>
              </a:extLst>
            </p:cNvPr>
            <p:cNvSpPr txBox="1"/>
            <p:nvPr/>
          </p:nvSpPr>
          <p:spPr>
            <a:xfrm>
              <a:off x="5053937" y="3816792"/>
              <a:ext cx="829990" cy="117624"/>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10.</a:t>
              </a:r>
              <a:r>
                <a:rPr lang="en-US" altLang="ja-JP" sz="700" dirty="0">
                  <a:effectLst>
                    <a:glow rad="63500">
                      <a:schemeClr val="bg1"/>
                    </a:glow>
                  </a:effectLst>
                  <a:latin typeface="メイリオ" panose="020B0604030504040204" pitchFamily="50" charset="-128"/>
                  <a:ea typeface="メイリオ" panose="020B0604030504040204" pitchFamily="50" charset="-128"/>
                </a:rPr>
                <a:t>6</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64" name="テキスト ボックス 63">
              <a:extLst>
                <a:ext uri="{FF2B5EF4-FFF2-40B4-BE49-F238E27FC236}">
                  <a16:creationId xmlns:a16="http://schemas.microsoft.com/office/drawing/2014/main" id="{59CE1715-96D9-488B-9243-A3E7C64B9156}"/>
                </a:ext>
              </a:extLst>
            </p:cNvPr>
            <p:cNvSpPr txBox="1"/>
            <p:nvPr/>
          </p:nvSpPr>
          <p:spPr>
            <a:xfrm>
              <a:off x="4507680" y="3991381"/>
              <a:ext cx="829988" cy="141062"/>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11.0</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65" name="テキスト ボックス 64">
              <a:extLst>
                <a:ext uri="{FF2B5EF4-FFF2-40B4-BE49-F238E27FC236}">
                  <a16:creationId xmlns:a16="http://schemas.microsoft.com/office/drawing/2014/main" id="{36385FBC-A7D1-422A-A748-9392EBDAD9E6}"/>
                </a:ext>
              </a:extLst>
            </p:cNvPr>
            <p:cNvSpPr txBox="1"/>
            <p:nvPr/>
          </p:nvSpPr>
          <p:spPr>
            <a:xfrm>
              <a:off x="3960776" y="4156132"/>
              <a:ext cx="829988" cy="159747"/>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10.7</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66" name="テキスト ボックス 65">
              <a:extLst>
                <a:ext uri="{FF2B5EF4-FFF2-40B4-BE49-F238E27FC236}">
                  <a16:creationId xmlns:a16="http://schemas.microsoft.com/office/drawing/2014/main" id="{FECD7976-224B-4808-9AA5-867250368167}"/>
                </a:ext>
              </a:extLst>
            </p:cNvPr>
            <p:cNvSpPr txBox="1"/>
            <p:nvPr/>
          </p:nvSpPr>
          <p:spPr>
            <a:xfrm>
              <a:off x="2869531" y="4423830"/>
              <a:ext cx="829987" cy="132979"/>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lang="en-US" altLang="ja-JP" sz="700" dirty="0">
                  <a:effectLst>
                    <a:glow rad="63500">
                      <a:schemeClr val="bg1"/>
                    </a:glow>
                  </a:effectLst>
                  <a:latin typeface="メイリオ" panose="020B0604030504040204" pitchFamily="50" charset="-128"/>
                  <a:ea typeface="メイリオ" panose="020B0604030504040204" pitchFamily="50" charset="-128"/>
                </a:rPr>
                <a:t>6</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.5</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67" name="テキスト ボックス 66">
              <a:extLst>
                <a:ext uri="{FF2B5EF4-FFF2-40B4-BE49-F238E27FC236}">
                  <a16:creationId xmlns:a16="http://schemas.microsoft.com/office/drawing/2014/main" id="{F92CBFB9-3B04-4AF1-85AB-4A5B4D4E22CA}"/>
                </a:ext>
              </a:extLst>
            </p:cNvPr>
            <p:cNvSpPr txBox="1"/>
            <p:nvPr/>
          </p:nvSpPr>
          <p:spPr>
            <a:xfrm>
              <a:off x="2285285" y="4803324"/>
              <a:ext cx="936062" cy="132979"/>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lang="en-US" altLang="ja-JP" sz="700" dirty="0">
                  <a:effectLst>
                    <a:glow rad="63500">
                      <a:schemeClr val="bg1"/>
                    </a:glow>
                  </a:effectLst>
                  <a:latin typeface="メイリオ" panose="020B0604030504040204" pitchFamily="50" charset="-128"/>
                  <a:ea typeface="メイリオ" panose="020B0604030504040204" pitchFamily="50" charset="-128"/>
                </a:rPr>
                <a:t>5</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.3</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68" name="テキスト ボックス 67">
              <a:extLst>
                <a:ext uri="{FF2B5EF4-FFF2-40B4-BE49-F238E27FC236}">
                  <a16:creationId xmlns:a16="http://schemas.microsoft.com/office/drawing/2014/main" id="{19EA5763-12E8-4AD1-88EC-E2D7EACBB17C}"/>
                </a:ext>
              </a:extLst>
            </p:cNvPr>
            <p:cNvSpPr txBox="1"/>
            <p:nvPr/>
          </p:nvSpPr>
          <p:spPr>
            <a:xfrm>
              <a:off x="1865567" y="5202087"/>
              <a:ext cx="715432" cy="119704"/>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lang="en-US" altLang="ja-JP" sz="700" dirty="0">
                  <a:effectLst>
                    <a:glow rad="63500">
                      <a:schemeClr val="bg1"/>
                    </a:glow>
                  </a:effectLst>
                  <a:latin typeface="メイリオ" panose="020B0604030504040204" pitchFamily="50" charset="-128"/>
                  <a:ea typeface="メイリオ" panose="020B0604030504040204" pitchFamily="50" charset="-128"/>
                </a:rPr>
                <a:t>2.9</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69" name="テキスト ボックス 68">
              <a:extLst>
                <a:ext uri="{FF2B5EF4-FFF2-40B4-BE49-F238E27FC236}">
                  <a16:creationId xmlns:a16="http://schemas.microsoft.com/office/drawing/2014/main" id="{03655AB9-E3D9-4F2D-AED3-CA50BB2D340C}"/>
                </a:ext>
              </a:extLst>
            </p:cNvPr>
            <p:cNvSpPr txBox="1"/>
            <p:nvPr/>
          </p:nvSpPr>
          <p:spPr>
            <a:xfrm>
              <a:off x="3702166" y="2328702"/>
              <a:ext cx="829988" cy="122406"/>
            </a:xfrm>
            <a:prstGeom prst="rect">
              <a:avLst/>
            </a:prstGeom>
            <a:noFill/>
          </p:spPr>
          <p:txBody>
            <a:bodyPr wrap="square" lIns="0" tIns="0" rIns="0" bIns="0" rtlCol="0">
              <a:spAutoFit/>
            </a:bodyPr>
            <a:lstStyle/>
            <a:p>
              <a:r>
                <a:rPr kumimoji="1" lang="ja-JP" altLang="en-US" sz="700" dirty="0">
                  <a:solidFill>
                    <a:srgbClr val="FF0000"/>
                  </a:solidFill>
                  <a:latin typeface="Meiryo UI" panose="020B0604030504040204" pitchFamily="50" charset="-128"/>
                  <a:ea typeface="Meiryo UI" panose="020B0604030504040204" pitchFamily="50" charset="-128"/>
                </a:rPr>
                <a:t>（</a:t>
              </a:r>
              <a:r>
                <a:rPr lang="ja-JP" altLang="en-US" sz="700" dirty="0">
                  <a:solidFill>
                    <a:srgbClr val="FF0000"/>
                  </a:solidFill>
                  <a:latin typeface="Meiryo UI" panose="020B0604030504040204" pitchFamily="50" charset="-128"/>
                  <a:ea typeface="Meiryo UI" panose="020B0604030504040204" pitchFamily="50" charset="-128"/>
                </a:rPr>
                <a:t>空家率）</a:t>
              </a:r>
              <a:endParaRPr kumimoji="1" lang="ja-JP" altLang="en-US" sz="700" dirty="0">
                <a:solidFill>
                  <a:srgbClr val="FF0000"/>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5DDB94A7-26E3-4CD8-86AA-CAE91F0A9138}"/>
                </a:ext>
              </a:extLst>
            </p:cNvPr>
            <p:cNvSpPr txBox="1"/>
            <p:nvPr/>
          </p:nvSpPr>
          <p:spPr>
            <a:xfrm>
              <a:off x="3420048" y="4264084"/>
              <a:ext cx="829988" cy="159747"/>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lang="en-US" altLang="ja-JP" sz="700" dirty="0">
                  <a:effectLst>
                    <a:glow rad="63500">
                      <a:schemeClr val="bg1"/>
                    </a:glow>
                  </a:effectLst>
                  <a:latin typeface="メイリオ" panose="020B0604030504040204" pitchFamily="50" charset="-128"/>
                  <a:ea typeface="メイリオ" panose="020B0604030504040204" pitchFamily="50" charset="-128"/>
                </a:rPr>
                <a:t>9</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.8</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72" name="テキスト ボックス 71">
              <a:extLst>
                <a:ext uri="{FF2B5EF4-FFF2-40B4-BE49-F238E27FC236}">
                  <a16:creationId xmlns:a16="http://schemas.microsoft.com/office/drawing/2014/main" id="{6A9DAF2A-1563-4503-8BAE-3A6724EAF4A3}"/>
                </a:ext>
              </a:extLst>
            </p:cNvPr>
            <p:cNvSpPr txBox="1"/>
            <p:nvPr/>
          </p:nvSpPr>
          <p:spPr>
            <a:xfrm>
              <a:off x="8429281" y="3154004"/>
              <a:ext cx="717197" cy="122406"/>
            </a:xfrm>
            <a:prstGeom prst="rect">
              <a:avLst/>
            </a:prstGeom>
            <a:noFill/>
          </p:spPr>
          <p:txBody>
            <a:bodyPr wrap="square" lIns="0" tIns="0" rIns="0" bIns="0" rtlCol="0">
              <a:spAutoFit/>
            </a:bodyPr>
            <a:lstStyle/>
            <a:p>
              <a:pPr algn="ctr"/>
              <a:r>
                <a:rPr kumimoji="1" lang="ja-JP" altLang="en-US" sz="700" dirty="0">
                  <a:solidFill>
                    <a:srgbClr val="FF0000"/>
                  </a:solidFill>
                  <a:latin typeface="メイリオ" panose="020B0604030504040204" pitchFamily="50" charset="-128"/>
                  <a:ea typeface="メイリオ" panose="020B0604030504040204" pitchFamily="50" charset="-128"/>
                </a:rPr>
                <a:t>（</a:t>
              </a:r>
              <a:r>
                <a:rPr kumimoji="1" lang="en-US" altLang="ja-JP" sz="700" dirty="0">
                  <a:solidFill>
                    <a:srgbClr val="FF0000"/>
                  </a:solidFill>
                  <a:effectLst>
                    <a:glow rad="63500">
                      <a:schemeClr val="bg1"/>
                    </a:glow>
                  </a:effectLst>
                  <a:latin typeface="メイリオ" panose="020B0604030504040204" pitchFamily="50" charset="-128"/>
                  <a:ea typeface="メイリオ" panose="020B0604030504040204" pitchFamily="50" charset="-128"/>
                </a:rPr>
                <a:t>14.3</a:t>
              </a:r>
              <a:r>
                <a:rPr kumimoji="1" lang="ja-JP" altLang="en-US" sz="700" dirty="0">
                  <a:solidFill>
                    <a:srgbClr val="FF0000"/>
                  </a:solidFill>
                  <a:latin typeface="メイリオ" panose="020B0604030504040204" pitchFamily="50" charset="-128"/>
                  <a:ea typeface="メイリオ" panose="020B0604030504040204" pitchFamily="50" charset="-128"/>
                </a:rPr>
                <a:t>％）</a:t>
              </a:r>
            </a:p>
          </p:txBody>
        </p:sp>
      </p:grpSp>
      <p:graphicFrame>
        <p:nvGraphicFramePr>
          <p:cNvPr id="76" name="グラフ 75">
            <a:extLst>
              <a:ext uri="{FF2B5EF4-FFF2-40B4-BE49-F238E27FC236}">
                <a16:creationId xmlns:a16="http://schemas.microsoft.com/office/drawing/2014/main" id="{05D229FC-B389-4E90-87D5-2CD3E434B520}"/>
              </a:ext>
            </a:extLst>
          </p:cNvPr>
          <p:cNvGraphicFramePr>
            <a:graphicFrameLocks/>
          </p:cNvGraphicFramePr>
          <p:nvPr>
            <p:extLst>
              <p:ext uri="{D42A27DB-BD31-4B8C-83A1-F6EECF244321}">
                <p14:modId xmlns:p14="http://schemas.microsoft.com/office/powerpoint/2010/main" val="2307758151"/>
              </p:ext>
            </p:extLst>
          </p:nvPr>
        </p:nvGraphicFramePr>
        <p:xfrm>
          <a:off x="6077491" y="2279546"/>
          <a:ext cx="5901440" cy="4198504"/>
        </p:xfrm>
        <a:graphic>
          <a:graphicData uri="http://schemas.openxmlformats.org/drawingml/2006/chart">
            <c:chart xmlns:c="http://schemas.openxmlformats.org/drawingml/2006/chart" xmlns:r="http://schemas.openxmlformats.org/officeDocument/2006/relationships" r:id="rId3"/>
          </a:graphicData>
        </a:graphic>
      </p:graphicFrame>
      <p:sp>
        <p:nvSpPr>
          <p:cNvPr id="75" name="テキスト ボックス 9">
            <a:extLst>
              <a:ext uri="{FF2B5EF4-FFF2-40B4-BE49-F238E27FC236}">
                <a16:creationId xmlns:a16="http://schemas.microsoft.com/office/drawing/2014/main" id="{6D0FC7CA-C4BC-47EE-B083-4D54873CBEC1}"/>
              </a:ext>
            </a:extLst>
          </p:cNvPr>
          <p:cNvSpPr txBox="1"/>
          <p:nvPr/>
        </p:nvSpPr>
        <p:spPr>
          <a:xfrm>
            <a:off x="6686550" y="2393715"/>
            <a:ext cx="4597400" cy="246221"/>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大阪府内の分譲マンションのストック数　</a:t>
            </a:r>
            <a:r>
              <a:rPr kumimoji="1" lang="en-US" altLang="ja-JP" sz="1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81.9</a:t>
            </a:r>
            <a:r>
              <a:rPr kumimoji="1" lang="ja-JP" altLang="en-US" sz="1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万戸</a:t>
            </a:r>
            <a:r>
              <a:rPr kumimoji="1" lang="ja-JP" altLang="en-US"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（令和</a:t>
            </a:r>
            <a:r>
              <a:rPr kumimoji="1" lang="en-US" altLang="ja-JP"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5</a:t>
            </a:r>
            <a:r>
              <a:rPr kumimoji="1" lang="ja-JP" altLang="en-US"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年末･推計）</a:t>
            </a:r>
          </a:p>
        </p:txBody>
      </p:sp>
      <p:sp>
        <p:nvSpPr>
          <p:cNvPr id="77" name="テキスト ボックス 2">
            <a:extLst>
              <a:ext uri="{FF2B5EF4-FFF2-40B4-BE49-F238E27FC236}">
                <a16:creationId xmlns:a16="http://schemas.microsoft.com/office/drawing/2014/main" id="{EE15CE6F-D0CF-40A1-91B4-78939E2F2E51}"/>
              </a:ext>
            </a:extLst>
          </p:cNvPr>
          <p:cNvSpPr txBox="1">
            <a:spLocks noChangeArrowheads="1"/>
          </p:cNvSpPr>
          <p:nvPr/>
        </p:nvSpPr>
        <p:spPr bwMode="auto">
          <a:xfrm>
            <a:off x="6077491" y="2097102"/>
            <a:ext cx="5194384"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大阪府の分譲マンションのストック数</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78" name="テキスト ボックス 77">
            <a:extLst>
              <a:ext uri="{FF2B5EF4-FFF2-40B4-BE49-F238E27FC236}">
                <a16:creationId xmlns:a16="http://schemas.microsoft.com/office/drawing/2014/main" id="{C882323C-4BAE-48A7-8FFE-48EBD38690E7}"/>
              </a:ext>
            </a:extLst>
          </p:cNvPr>
          <p:cNvSpPr txBox="1"/>
          <p:nvPr/>
        </p:nvSpPr>
        <p:spPr>
          <a:xfrm>
            <a:off x="1212440" y="6437336"/>
            <a:ext cx="4738884" cy="230832"/>
          </a:xfrm>
          <a:prstGeom prst="rect">
            <a:avLst/>
          </a:prstGeom>
          <a:noFill/>
        </p:spPr>
        <p:txBody>
          <a:bodyPr wrap="square" rtlCol="0">
            <a:spAutoFit/>
          </a:bodyPr>
          <a:lstStyle/>
          <a:p>
            <a:pPr algn="r" fontAlgn="base">
              <a:spcBef>
                <a:spcPct val="50000"/>
              </a:spcBef>
              <a:spcAft>
                <a:spcPct val="0"/>
              </a:spcAft>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年住宅・土地統計調査（速報値）」（総務省統計局）より大阪府作成</a:t>
            </a:r>
          </a:p>
        </p:txBody>
      </p:sp>
      <p:sp>
        <p:nvSpPr>
          <p:cNvPr id="31" name="テキスト ボックス 30">
            <a:extLst>
              <a:ext uri="{FF2B5EF4-FFF2-40B4-BE49-F238E27FC236}">
                <a16:creationId xmlns:a16="http://schemas.microsoft.com/office/drawing/2014/main" id="{BAB1492C-9E8A-4B94-9D69-8CFC0C933BC3}"/>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7B7769C8-79E6-4E9B-88F5-D47282E9077C}"/>
              </a:ext>
            </a:extLst>
          </p:cNvPr>
          <p:cNvSpPr txBox="1"/>
          <p:nvPr/>
        </p:nvSpPr>
        <p:spPr>
          <a:xfrm>
            <a:off x="337536" y="1387851"/>
            <a:ext cx="11105163" cy="534368"/>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住宅ストック</a:t>
            </a:r>
            <a:endParaRPr lang="en-US" altLang="ja-JP" b="1" dirty="0">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空家数は、年々増加しているが、空家率は</a:t>
            </a:r>
            <a:r>
              <a:rPr lang="en-US" altLang="ja-JP" sz="1200" dirty="0">
                <a:solidFill>
                  <a:schemeClr val="tx1"/>
                </a:solidFill>
                <a:latin typeface="メイリオ" panose="020B0604030504040204" pitchFamily="50" charset="-128"/>
                <a:ea typeface="メイリオ" panose="020B0604030504040204" pitchFamily="50" charset="-128"/>
              </a:rPr>
              <a:t>14.3</a:t>
            </a:r>
            <a:r>
              <a:rPr lang="ja-JP" altLang="en-US" sz="1200" dirty="0">
                <a:solidFill>
                  <a:schemeClr val="tx1"/>
                </a:solidFill>
                <a:latin typeface="メイリオ" panose="020B0604030504040204" pitchFamily="50" charset="-128"/>
                <a:ea typeface="メイリオ" panose="020B0604030504040204" pitchFamily="50" charset="-128"/>
              </a:rPr>
              <a:t>％となり、平成</a:t>
            </a:r>
            <a:r>
              <a:rPr lang="en-US" altLang="ja-JP" sz="1200" dirty="0">
                <a:solidFill>
                  <a:schemeClr val="tx1"/>
                </a:solidFill>
                <a:latin typeface="メイリオ" panose="020B0604030504040204" pitchFamily="50" charset="-128"/>
                <a:ea typeface="メイリオ" panose="020B0604030504040204" pitchFamily="50" charset="-128"/>
              </a:rPr>
              <a:t>30</a:t>
            </a:r>
            <a:r>
              <a:rPr lang="ja-JP" altLang="en-US" sz="1200" dirty="0">
                <a:solidFill>
                  <a:schemeClr val="tx1"/>
                </a:solidFill>
                <a:latin typeface="メイリオ" panose="020B0604030504040204" pitchFamily="50" charset="-128"/>
                <a:ea typeface="メイリオ" panose="020B0604030504040204" pitchFamily="50" charset="-128"/>
              </a:rPr>
              <a:t>年に比べると、ほぼ横ばいである。マンションストック数については年々増加している。</a:t>
            </a:r>
          </a:p>
        </p:txBody>
      </p:sp>
      <p:sp>
        <p:nvSpPr>
          <p:cNvPr id="35" name="テキスト ボックス 34">
            <a:extLst>
              <a:ext uri="{FF2B5EF4-FFF2-40B4-BE49-F238E27FC236}">
                <a16:creationId xmlns:a16="http://schemas.microsoft.com/office/drawing/2014/main" id="{7BAACD4E-EF99-4DE8-8D6F-E9CDA76B5420}"/>
              </a:ext>
            </a:extLst>
          </p:cNvPr>
          <p:cNvSpPr txBox="1"/>
          <p:nvPr/>
        </p:nvSpPr>
        <p:spPr>
          <a:xfrm>
            <a:off x="6857876" y="6478051"/>
            <a:ext cx="5043485" cy="261610"/>
          </a:xfrm>
          <a:prstGeom prst="rect">
            <a:avLst/>
          </a:prstGeom>
          <a:noFill/>
        </p:spPr>
        <p:txBody>
          <a:bodyPr wrap="square" lIns="0" rIns="0">
            <a:spAutoFit/>
          </a:bodyPr>
          <a:lstStyle/>
          <a:p>
            <a:pPr algn="r"/>
            <a:r>
              <a:rPr lang="ja-JP" altLang="en-US" sz="1050" dirty="0">
                <a:latin typeface="メイリオ" panose="020B0604030504040204" pitchFamily="50" charset="-128"/>
                <a:ea typeface="メイリオ" panose="020B0604030504040204" pitchFamily="50" charset="-128"/>
              </a:rPr>
              <a:t>各年「建築物着工統計」及び「住宅着工統計」（国土交通省）をもとに作成</a:t>
            </a:r>
          </a:p>
        </p:txBody>
      </p:sp>
      <p:sp>
        <p:nvSpPr>
          <p:cNvPr id="74" name="テキスト ボックス 3">
            <a:extLst>
              <a:ext uri="{FF2B5EF4-FFF2-40B4-BE49-F238E27FC236}">
                <a16:creationId xmlns:a16="http://schemas.microsoft.com/office/drawing/2014/main" id="{BF40116E-5C22-464F-86DC-24F3C633AF41}"/>
              </a:ext>
            </a:extLst>
          </p:cNvPr>
          <p:cNvSpPr txBox="1"/>
          <p:nvPr/>
        </p:nvSpPr>
        <p:spPr>
          <a:xfrm>
            <a:off x="6077491" y="6097530"/>
            <a:ext cx="5982993" cy="3805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spcBef>
                <a:spcPts val="0"/>
              </a:spcBef>
              <a:spcAft>
                <a:spcPts val="0"/>
              </a:spcAft>
              <a:buClrTx/>
              <a:buSzTx/>
              <a:buFontTx/>
              <a:buNone/>
              <a:tabLst/>
              <a:defRPr/>
            </a:pPr>
            <a:r>
              <a:rPr kumimoji="1" lang="ja-JP" altLang="en-US" sz="6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注１ 新規供給戸数は、建築物着工統計等を基に推計した</a:t>
            </a:r>
          </a:p>
          <a:p>
            <a:pPr marR="0" lvl="0" indent="95250" algn="just" defTabSz="914400" rtl="0" eaLnBrk="1" fontAlgn="auto" latinLnBrk="0" hangingPunct="1">
              <a:spcBef>
                <a:spcPts val="0"/>
              </a:spcBef>
              <a:spcAft>
                <a:spcPts val="0"/>
              </a:spcAft>
              <a:buClrTx/>
              <a:buSzTx/>
              <a:buFontTx/>
              <a:buNone/>
              <a:tabLst/>
              <a:defRPr/>
            </a:pPr>
            <a:r>
              <a:rPr kumimoji="1" lang="ja-JP" altLang="en-US" sz="6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２ ストック戸数は、新規供給戸数の累計等を基に、各年末時点の戸数を推計した</a:t>
            </a:r>
          </a:p>
          <a:p>
            <a:pPr marR="0" lvl="0" indent="95250" algn="just" defTabSz="914400" rtl="0" eaLnBrk="1" fontAlgn="auto" latinLnBrk="0" hangingPunct="1">
              <a:spcBef>
                <a:spcPts val="0"/>
              </a:spcBef>
              <a:spcAft>
                <a:spcPts val="0"/>
              </a:spcAft>
              <a:buClrTx/>
              <a:buSzTx/>
              <a:buFontTx/>
              <a:buNone/>
              <a:tabLst/>
              <a:defRPr/>
            </a:pPr>
            <a:r>
              <a:rPr kumimoji="1" lang="ja-JP" altLang="en-US" sz="6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３ ここでいうマンションとは、中高層（</a:t>
            </a:r>
            <a:r>
              <a:rPr kumimoji="1" lang="en-US" altLang="ja-JP" sz="6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3</a:t>
            </a:r>
            <a:r>
              <a:rPr kumimoji="1" lang="ja-JP" altLang="en-US" sz="6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階建て以上）･分譲･共同建てで、鉄筋コンクリート、鉄骨鉄筋コンクリート又は鉄骨造の住宅をいう</a:t>
            </a:r>
          </a:p>
        </p:txBody>
      </p:sp>
      <p:sp>
        <p:nvSpPr>
          <p:cNvPr id="33" name="正方形/長方形 32">
            <a:extLst>
              <a:ext uri="{FF2B5EF4-FFF2-40B4-BE49-F238E27FC236}">
                <a16:creationId xmlns:a16="http://schemas.microsoft.com/office/drawing/2014/main" id="{8FD5C7B3-6254-483C-9893-C601D56294E1}"/>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36" name="スライド番号プレースホルダー 2">
            <a:extLst>
              <a:ext uri="{FF2B5EF4-FFF2-40B4-BE49-F238E27FC236}">
                <a16:creationId xmlns:a16="http://schemas.microsoft.com/office/drawing/2014/main" id="{7F9360ED-6F71-49E5-86E8-8B47F0A641F2}"/>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6</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9610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A24B0A65-DA7D-47E7-94B3-71834C9CD5CC}"/>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Text Box 78">
            <a:extLst>
              <a:ext uri="{FF2B5EF4-FFF2-40B4-BE49-F238E27FC236}">
                <a16:creationId xmlns:a16="http://schemas.microsoft.com/office/drawing/2014/main" id="{E014DFCE-5591-4EA0-9B8F-A93DB4AD3AA0}"/>
              </a:ext>
            </a:extLst>
          </p:cNvPr>
          <p:cNvSpPr txBox="1">
            <a:spLocks noChangeArrowheads="1"/>
          </p:cNvSpPr>
          <p:nvPr/>
        </p:nvSpPr>
        <p:spPr bwMode="auto">
          <a:xfrm>
            <a:off x="446616" y="5573849"/>
            <a:ext cx="2617977" cy="82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lIns="74295" tIns="8890" rIns="74295" bIns="889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公的賃貸住宅戸数は</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H31.3.31</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時点</a:t>
            </a: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公的賃貸住宅以外の住宅数については、Ｈ</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30</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住宅･土地統計調査より推計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特定公共賃貸住宅は特優賃として計上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高優賃には、公社・</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UR</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分を含む</a:t>
            </a:r>
          </a:p>
        </p:txBody>
      </p:sp>
      <p:sp>
        <p:nvSpPr>
          <p:cNvPr id="50" name="テキスト ボックス 2">
            <a:extLst>
              <a:ext uri="{FF2B5EF4-FFF2-40B4-BE49-F238E27FC236}">
                <a16:creationId xmlns:a16="http://schemas.microsoft.com/office/drawing/2014/main" id="{6D6361A3-A1F2-4385-BB6B-BD38EEB63985}"/>
              </a:ext>
            </a:extLst>
          </p:cNvPr>
          <p:cNvSpPr txBox="1">
            <a:spLocks noChangeArrowheads="1"/>
          </p:cNvSpPr>
          <p:nvPr/>
        </p:nvSpPr>
        <p:spPr bwMode="auto">
          <a:xfrm>
            <a:off x="963061" y="2022519"/>
            <a:ext cx="5174375" cy="252240"/>
          </a:xfrm>
          <a:prstGeom prst="rect">
            <a:avLst/>
          </a:prstGeom>
          <a:noFill/>
          <a:ln w="9525">
            <a:noFill/>
            <a:miter lim="800000"/>
            <a:headEnd/>
            <a:tailEnd/>
          </a:ln>
        </p:spPr>
        <p:txBody>
          <a:bodyPr rot="0" vert="horz" wrap="square" lIns="36000" tIns="0" rIns="36000" bIns="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所有関係別の住宅数の割合</a:t>
            </a:r>
          </a:p>
        </p:txBody>
      </p:sp>
      <p:grpSp>
        <p:nvGrpSpPr>
          <p:cNvPr id="2" name="グループ化 1">
            <a:extLst>
              <a:ext uri="{FF2B5EF4-FFF2-40B4-BE49-F238E27FC236}">
                <a16:creationId xmlns:a16="http://schemas.microsoft.com/office/drawing/2014/main" id="{B2F3F1F2-400E-42DD-AB3F-7BCC121BD50B}"/>
              </a:ext>
            </a:extLst>
          </p:cNvPr>
          <p:cNvGrpSpPr/>
          <p:nvPr/>
        </p:nvGrpSpPr>
        <p:grpSpPr>
          <a:xfrm>
            <a:off x="3267505" y="2014284"/>
            <a:ext cx="8537562" cy="4389543"/>
            <a:chOff x="1524357" y="2014284"/>
            <a:chExt cx="8537562" cy="4389543"/>
          </a:xfrm>
        </p:grpSpPr>
        <p:sp>
          <p:nvSpPr>
            <p:cNvPr id="23" name="四角形: 角を丸くする 22">
              <a:extLst>
                <a:ext uri="{FF2B5EF4-FFF2-40B4-BE49-F238E27FC236}">
                  <a16:creationId xmlns:a16="http://schemas.microsoft.com/office/drawing/2014/main" id="{C737888D-E626-4571-9AFA-E48E34C71C1A}"/>
                </a:ext>
              </a:extLst>
            </p:cNvPr>
            <p:cNvSpPr/>
            <p:nvPr/>
          </p:nvSpPr>
          <p:spPr>
            <a:xfrm>
              <a:off x="1974510" y="4071527"/>
              <a:ext cx="2520000" cy="540000"/>
            </a:xfrm>
            <a:prstGeom prst="roundRect">
              <a:avLst>
                <a:gd name="adj" fmla="val 13139"/>
              </a:avLst>
            </a:prstGeom>
            <a:solidFill>
              <a:srgbClr val="CEEAB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09687612-49D6-4059-B0CE-E2B29F3C7A28}"/>
                </a:ext>
              </a:extLst>
            </p:cNvPr>
            <p:cNvSpPr/>
            <p:nvPr/>
          </p:nvSpPr>
          <p:spPr>
            <a:xfrm>
              <a:off x="1974510" y="2900688"/>
              <a:ext cx="2520000" cy="540000"/>
            </a:xfrm>
            <a:prstGeom prst="roundRect">
              <a:avLst>
                <a:gd name="adj" fmla="val 8729"/>
              </a:avLst>
            </a:prstGeom>
            <a:solidFill>
              <a:srgbClr val="CEEAB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50FFE468-7416-4711-AEA2-8EB0AA2E72AE}"/>
                </a:ext>
              </a:extLst>
            </p:cNvPr>
            <p:cNvSpPr/>
            <p:nvPr/>
          </p:nvSpPr>
          <p:spPr>
            <a:xfrm>
              <a:off x="1974510" y="2318408"/>
              <a:ext cx="2520000" cy="540000"/>
            </a:xfrm>
            <a:prstGeom prst="roundRect">
              <a:avLst>
                <a:gd name="adj" fmla="val 7406"/>
              </a:avLst>
            </a:prstGeom>
            <a:solidFill>
              <a:srgbClr val="CEEAB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B21F6AC6-BEEE-4019-A25B-4AA0CB36F71C}"/>
                </a:ext>
              </a:extLst>
            </p:cNvPr>
            <p:cNvSpPr/>
            <p:nvPr/>
          </p:nvSpPr>
          <p:spPr>
            <a:xfrm>
              <a:off x="1974510" y="3777248"/>
              <a:ext cx="2520000" cy="252000"/>
            </a:xfrm>
            <a:prstGeom prst="roundRect">
              <a:avLst>
                <a:gd name="adj" fmla="val 19502"/>
              </a:avLst>
            </a:prstGeom>
            <a:solidFill>
              <a:srgbClr val="CEEAB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2ED2A74F-22DB-4B59-9340-2C0AAAFE15EB}"/>
                </a:ext>
              </a:extLst>
            </p:cNvPr>
            <p:cNvSpPr/>
            <p:nvPr/>
          </p:nvSpPr>
          <p:spPr>
            <a:xfrm>
              <a:off x="1974510" y="3482968"/>
              <a:ext cx="2520000" cy="252000"/>
            </a:xfrm>
            <a:prstGeom prst="roundRect">
              <a:avLst>
                <a:gd name="adj" fmla="val 18558"/>
              </a:avLst>
            </a:prstGeom>
            <a:solidFill>
              <a:srgbClr val="CEEAB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73E1309E-3EC2-4BFA-9D5D-A2FEC6F0D3AE}"/>
                </a:ext>
              </a:extLst>
            </p:cNvPr>
            <p:cNvSpPr/>
            <p:nvPr/>
          </p:nvSpPr>
          <p:spPr>
            <a:xfrm>
              <a:off x="1974511" y="4711827"/>
              <a:ext cx="5298133" cy="1692000"/>
            </a:xfrm>
            <a:prstGeom prst="roundRect">
              <a:avLst>
                <a:gd name="adj" fmla="val 45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Rectangle 17">
              <a:extLst>
                <a:ext uri="{FF2B5EF4-FFF2-40B4-BE49-F238E27FC236}">
                  <a16:creationId xmlns:a16="http://schemas.microsoft.com/office/drawing/2014/main" id="{CBFE0186-4108-4E11-93A3-4DA5066411AC}"/>
                </a:ext>
              </a:extLst>
            </p:cNvPr>
            <p:cNvSpPr>
              <a:spLocks noChangeArrowheads="1"/>
            </p:cNvSpPr>
            <p:nvPr/>
          </p:nvSpPr>
          <p:spPr bwMode="auto">
            <a:xfrm>
              <a:off x="2136510" y="2334493"/>
              <a:ext cx="2196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府営住宅（公営）</a:t>
              </a:r>
            </a:p>
            <a:p>
              <a:pPr marL="0" marR="0" lvl="0" indent="0" algn="ctr" defTabSz="914400" rtl="0" eaLnBrk="1" fontAlgn="auto" latinLnBrk="0" hangingPunct="1">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12.0</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賃貸全体の </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5.6</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5" name="Rectangle 37">
              <a:extLst>
                <a:ext uri="{FF2B5EF4-FFF2-40B4-BE49-F238E27FC236}">
                  <a16:creationId xmlns:a16="http://schemas.microsoft.com/office/drawing/2014/main" id="{9BF8810A-19D9-47EA-9AA9-B3EE1D37493A}"/>
                </a:ext>
              </a:extLst>
            </p:cNvPr>
            <p:cNvSpPr>
              <a:spLocks noChangeArrowheads="1"/>
            </p:cNvSpPr>
            <p:nvPr/>
          </p:nvSpPr>
          <p:spPr bwMode="auto">
            <a:xfrm>
              <a:off x="1974510" y="2014285"/>
              <a:ext cx="2520000" cy="252000"/>
            </a:xfrm>
            <a:prstGeom prst="rect">
              <a:avLst/>
            </a:prstGeom>
            <a:solidFill>
              <a:srgbClr val="FFFF00"/>
            </a:solidFill>
            <a:ln w="12700">
              <a:solidFill>
                <a:srgbClr val="000000"/>
              </a:solidFill>
              <a:miter lim="800000"/>
              <a:headEnd/>
              <a:tailEnd/>
            </a:ln>
          </p:spPr>
          <p:txBody>
            <a:bodyPr tIns="72000"/>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公的賃貸住宅 </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40</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万戸</a:t>
              </a:r>
            </a:p>
          </p:txBody>
        </p:sp>
        <p:sp>
          <p:nvSpPr>
            <p:cNvPr id="36" name="Text Box 72">
              <a:extLst>
                <a:ext uri="{FF2B5EF4-FFF2-40B4-BE49-F238E27FC236}">
                  <a16:creationId xmlns:a16="http://schemas.microsoft.com/office/drawing/2014/main" id="{995955B7-9F5B-46D4-AEE9-CC91352D28D9}"/>
                </a:ext>
              </a:extLst>
            </p:cNvPr>
            <p:cNvSpPr txBox="1">
              <a:spLocks noChangeArrowheads="1"/>
            </p:cNvSpPr>
            <p:nvPr/>
          </p:nvSpPr>
          <p:spPr bwMode="auto">
            <a:xfrm>
              <a:off x="1524357" y="2019527"/>
              <a:ext cx="334707" cy="2592000"/>
            </a:xfrm>
            <a:prstGeom prst="rect">
              <a:avLst/>
            </a:prstGeom>
            <a:solidFill>
              <a:srgbClr val="0000FF"/>
            </a:solidFill>
            <a:ln w="12700" algn="ctr">
              <a:solidFill>
                <a:schemeClr val="tx1"/>
              </a:solidFill>
              <a:miter lim="800000"/>
              <a:headEnd/>
              <a:tailEnd/>
            </a:ln>
          </p:spPr>
          <p:txBody>
            <a:bodyPr vert="eaVert" wrap="square" lIns="74295" tIns="8890" rIns="74295" bIns="889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賃貸住宅　２１６ 万戸</a:t>
              </a:r>
            </a:p>
          </p:txBody>
        </p:sp>
        <p:sp>
          <p:nvSpPr>
            <p:cNvPr id="37" name="Text Box 73">
              <a:extLst>
                <a:ext uri="{FF2B5EF4-FFF2-40B4-BE49-F238E27FC236}">
                  <a16:creationId xmlns:a16="http://schemas.microsoft.com/office/drawing/2014/main" id="{F7F467E4-0BB6-41B7-8B30-10DF88C3FF52}"/>
                </a:ext>
              </a:extLst>
            </p:cNvPr>
            <p:cNvSpPr txBox="1">
              <a:spLocks noChangeArrowheads="1"/>
            </p:cNvSpPr>
            <p:nvPr/>
          </p:nvSpPr>
          <p:spPr bwMode="auto">
            <a:xfrm>
              <a:off x="1524357" y="4711827"/>
              <a:ext cx="334707" cy="1692000"/>
            </a:xfrm>
            <a:prstGeom prst="rect">
              <a:avLst/>
            </a:prstGeom>
            <a:solidFill>
              <a:srgbClr val="0000FF"/>
            </a:solidFill>
            <a:ln w="12700" algn="ctr">
              <a:solidFill>
                <a:schemeClr val="tx1"/>
              </a:solidFill>
              <a:miter lim="800000"/>
              <a:headEnd/>
              <a:tailEnd/>
            </a:ln>
          </p:spPr>
          <p:txBody>
            <a:bodyPr vert="eaVert" wrap="square" lIns="74295" tIns="8890" rIns="74295" bIns="889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持家　２５２ 万戸</a:t>
              </a:r>
            </a:p>
          </p:txBody>
        </p:sp>
        <p:sp>
          <p:nvSpPr>
            <p:cNvPr id="38" name="Rectangle 17">
              <a:extLst>
                <a:ext uri="{FF2B5EF4-FFF2-40B4-BE49-F238E27FC236}">
                  <a16:creationId xmlns:a16="http://schemas.microsoft.com/office/drawing/2014/main" id="{6FD845DC-63DD-4CA2-8FD1-A1EE02BEF321}"/>
                </a:ext>
              </a:extLst>
            </p:cNvPr>
            <p:cNvSpPr>
              <a:spLocks noChangeArrowheads="1"/>
            </p:cNvSpPr>
            <p:nvPr/>
          </p:nvSpPr>
          <p:spPr bwMode="auto">
            <a:xfrm>
              <a:off x="2136510" y="2916773"/>
              <a:ext cx="2196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市町営住宅（公営）</a:t>
              </a:r>
            </a:p>
            <a:p>
              <a:pPr marL="0" marR="0" lvl="0" indent="0" algn="ctr" defTabSz="914400" rtl="0" eaLnBrk="1" fontAlgn="auto" latinLnBrk="0" hangingPunct="1">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11.6 </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賃貸全体</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の </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5.4</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9" name="Rectangle 17">
              <a:extLst>
                <a:ext uri="{FF2B5EF4-FFF2-40B4-BE49-F238E27FC236}">
                  <a16:creationId xmlns:a16="http://schemas.microsoft.com/office/drawing/2014/main" id="{F5C09610-5512-4612-AF09-A3A34673CEBA}"/>
                </a:ext>
              </a:extLst>
            </p:cNvPr>
            <p:cNvSpPr>
              <a:spLocks noChangeArrowheads="1"/>
            </p:cNvSpPr>
            <p:nvPr/>
          </p:nvSpPr>
          <p:spPr bwMode="auto">
            <a:xfrm>
              <a:off x="2136510" y="3524330"/>
              <a:ext cx="21960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改良住宅、再開発住宅等 </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1.8 </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p:txBody>
        </p:sp>
        <p:sp>
          <p:nvSpPr>
            <p:cNvPr id="40" name="Rectangle 17">
              <a:extLst>
                <a:ext uri="{FF2B5EF4-FFF2-40B4-BE49-F238E27FC236}">
                  <a16:creationId xmlns:a16="http://schemas.microsoft.com/office/drawing/2014/main" id="{DAC24B03-EEE8-45F4-98B2-E1CFAAFDC3E1}"/>
                </a:ext>
              </a:extLst>
            </p:cNvPr>
            <p:cNvSpPr>
              <a:spLocks noChangeArrowheads="1"/>
            </p:cNvSpPr>
            <p:nvPr/>
          </p:nvSpPr>
          <p:spPr bwMode="auto">
            <a:xfrm>
              <a:off x="2136510" y="3818610"/>
              <a:ext cx="21960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高優賃・特優賃 </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1.7 </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p:txBody>
        </p:sp>
        <p:sp>
          <p:nvSpPr>
            <p:cNvPr id="41" name="Rectangle 17">
              <a:extLst>
                <a:ext uri="{FF2B5EF4-FFF2-40B4-BE49-F238E27FC236}">
                  <a16:creationId xmlns:a16="http://schemas.microsoft.com/office/drawing/2014/main" id="{5DE05DCC-26FE-4222-9764-8B4D69AE5EA7}"/>
                </a:ext>
              </a:extLst>
            </p:cNvPr>
            <p:cNvSpPr>
              <a:spLocks noChangeArrowheads="1"/>
            </p:cNvSpPr>
            <p:nvPr/>
          </p:nvSpPr>
          <p:spPr bwMode="auto">
            <a:xfrm>
              <a:off x="2136510" y="4087612"/>
              <a:ext cx="2196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公社・</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UR</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住宅</a:t>
              </a:r>
              <a:r>
                <a:rPr kumimoji="1" lang="ja-JP" altLang="en-US" sz="8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（一般賃貸）</a:t>
              </a:r>
              <a:endPar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12.9 </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賃貸全体の </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6.0</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3" name="Rectangle 17">
              <a:extLst>
                <a:ext uri="{FF2B5EF4-FFF2-40B4-BE49-F238E27FC236}">
                  <a16:creationId xmlns:a16="http://schemas.microsoft.com/office/drawing/2014/main" id="{C19C27C3-D79B-4556-91DD-25099DE89A4A}"/>
                </a:ext>
              </a:extLst>
            </p:cNvPr>
            <p:cNvSpPr>
              <a:spLocks noChangeArrowheads="1"/>
            </p:cNvSpPr>
            <p:nvPr/>
          </p:nvSpPr>
          <p:spPr bwMode="auto">
            <a:xfrm>
              <a:off x="6119919" y="2340284"/>
              <a:ext cx="248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木造民間賃貸住宅</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27</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賃貸全体の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12.5</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4" name="Rectangle 17">
              <a:extLst>
                <a:ext uri="{FF2B5EF4-FFF2-40B4-BE49-F238E27FC236}">
                  <a16:creationId xmlns:a16="http://schemas.microsoft.com/office/drawing/2014/main" id="{F228C911-DFF3-41E2-BB95-20B951285439}"/>
                </a:ext>
              </a:extLst>
            </p:cNvPr>
            <p:cNvSpPr>
              <a:spLocks noChangeArrowheads="1"/>
            </p:cNvSpPr>
            <p:nvPr/>
          </p:nvSpPr>
          <p:spPr bwMode="auto">
            <a:xfrm>
              <a:off x="6119919" y="3266027"/>
              <a:ext cx="248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非木造民間賃貸住宅</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139</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賃貸全体の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6</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４</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.3</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5" name="Rectangle 17">
              <a:extLst>
                <a:ext uri="{FF2B5EF4-FFF2-40B4-BE49-F238E27FC236}">
                  <a16:creationId xmlns:a16="http://schemas.microsoft.com/office/drawing/2014/main" id="{B688265E-DEEC-4D49-8502-D73A9C1A3D1E}"/>
                </a:ext>
              </a:extLst>
            </p:cNvPr>
            <p:cNvSpPr>
              <a:spLocks noChangeArrowheads="1"/>
            </p:cNvSpPr>
            <p:nvPr/>
          </p:nvSpPr>
          <p:spPr bwMode="auto">
            <a:xfrm>
              <a:off x="3617044" y="5286492"/>
              <a:ext cx="2266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戸建て（持家）</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172</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持家全体の</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68.2</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6" name="Rectangle 17">
              <a:extLst>
                <a:ext uri="{FF2B5EF4-FFF2-40B4-BE49-F238E27FC236}">
                  <a16:creationId xmlns:a16="http://schemas.microsoft.com/office/drawing/2014/main" id="{EE2CA56F-85F2-4AF6-AE18-E2806938387F}"/>
                </a:ext>
              </a:extLst>
            </p:cNvPr>
            <p:cNvSpPr>
              <a:spLocks noChangeArrowheads="1"/>
            </p:cNvSpPr>
            <p:nvPr/>
          </p:nvSpPr>
          <p:spPr bwMode="auto">
            <a:xfrm>
              <a:off x="7748095" y="4764191"/>
              <a:ext cx="1908000"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マンション（持家）</a:t>
              </a:r>
            </a:p>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共同建て･３階建て以上</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71</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持家全体の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28.2</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7" name="Rectangle 17">
              <a:extLst>
                <a:ext uri="{FF2B5EF4-FFF2-40B4-BE49-F238E27FC236}">
                  <a16:creationId xmlns:a16="http://schemas.microsoft.com/office/drawing/2014/main" id="{E1DFB422-3B99-4DEB-85F9-30ED3D5C7679}"/>
                </a:ext>
              </a:extLst>
            </p:cNvPr>
            <p:cNvSpPr>
              <a:spLocks noChangeArrowheads="1"/>
            </p:cNvSpPr>
            <p:nvPr/>
          </p:nvSpPr>
          <p:spPr bwMode="auto">
            <a:xfrm>
              <a:off x="7748095" y="5712828"/>
              <a:ext cx="1908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その他長屋等（持家）</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9</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持家全体の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3.6</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8" name="Rectangle 17">
              <a:extLst>
                <a:ext uri="{FF2B5EF4-FFF2-40B4-BE49-F238E27FC236}">
                  <a16:creationId xmlns:a16="http://schemas.microsoft.com/office/drawing/2014/main" id="{1C0905C2-A8EC-4117-9369-448A278EA9ED}"/>
                </a:ext>
              </a:extLst>
            </p:cNvPr>
            <p:cNvSpPr>
              <a:spLocks noChangeArrowheads="1"/>
            </p:cNvSpPr>
            <p:nvPr/>
          </p:nvSpPr>
          <p:spPr bwMode="auto">
            <a:xfrm>
              <a:off x="6119919" y="4226543"/>
              <a:ext cx="248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その他（給与</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住宅</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・不詳等）</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１０万戸</a:t>
              </a:r>
            </a:p>
          </p:txBody>
        </p:sp>
        <p:sp>
          <p:nvSpPr>
            <p:cNvPr id="49" name="Rectangle 37">
              <a:extLst>
                <a:ext uri="{FF2B5EF4-FFF2-40B4-BE49-F238E27FC236}">
                  <a16:creationId xmlns:a16="http://schemas.microsoft.com/office/drawing/2014/main" id="{F811989E-7D60-43FC-8343-BBA39E2AB190}"/>
                </a:ext>
              </a:extLst>
            </p:cNvPr>
            <p:cNvSpPr>
              <a:spLocks noChangeArrowheads="1"/>
            </p:cNvSpPr>
            <p:nvPr/>
          </p:nvSpPr>
          <p:spPr bwMode="auto">
            <a:xfrm>
              <a:off x="4661919" y="2014284"/>
              <a:ext cx="5400000" cy="252240"/>
            </a:xfrm>
            <a:prstGeom prst="rect">
              <a:avLst/>
            </a:prstGeom>
            <a:solidFill>
              <a:srgbClr val="FFFF00"/>
            </a:solidFill>
            <a:ln w="12700">
              <a:solidFill>
                <a:srgbClr val="000000"/>
              </a:solidFill>
              <a:miter lim="800000"/>
              <a:headEnd/>
              <a:tailEnd/>
            </a:ln>
          </p:spPr>
          <p:txBody>
            <a:bodyPr tIns="72000"/>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zh-TW"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民間賃貸住宅　</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７</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a:t>
              </a:r>
              <a:r>
                <a:rPr kumimoji="1" lang="zh-TW"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万戸</a:t>
              </a:r>
            </a:p>
          </p:txBody>
        </p:sp>
        <p:sp>
          <p:nvSpPr>
            <p:cNvPr id="51" name="四角形: 角を丸くする 50">
              <a:extLst>
                <a:ext uri="{FF2B5EF4-FFF2-40B4-BE49-F238E27FC236}">
                  <a16:creationId xmlns:a16="http://schemas.microsoft.com/office/drawing/2014/main" id="{77AB0FF8-58A7-4CE6-A735-D90032AC5961}"/>
                </a:ext>
              </a:extLst>
            </p:cNvPr>
            <p:cNvSpPr/>
            <p:nvPr/>
          </p:nvSpPr>
          <p:spPr>
            <a:xfrm>
              <a:off x="7342271" y="5575827"/>
              <a:ext cx="2719648" cy="828000"/>
            </a:xfrm>
            <a:prstGeom prst="roundRect">
              <a:avLst>
                <a:gd name="adj" fmla="val 836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307ED177-4BF0-42FA-9E1A-7A7A30FAC02C}"/>
                </a:ext>
              </a:extLst>
            </p:cNvPr>
            <p:cNvSpPr/>
            <p:nvPr/>
          </p:nvSpPr>
          <p:spPr>
            <a:xfrm>
              <a:off x="7342271" y="4711828"/>
              <a:ext cx="2719648" cy="828000"/>
            </a:xfrm>
            <a:prstGeom prst="roundRect">
              <a:avLst>
                <a:gd name="adj" fmla="val 644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D70ED0CF-B3C4-4FB3-B855-D4C28C44D3E6}"/>
                </a:ext>
              </a:extLst>
            </p:cNvPr>
            <p:cNvSpPr/>
            <p:nvPr/>
          </p:nvSpPr>
          <p:spPr>
            <a:xfrm>
              <a:off x="4661919" y="2318408"/>
              <a:ext cx="5400000" cy="597751"/>
            </a:xfrm>
            <a:prstGeom prst="roundRect">
              <a:avLst>
                <a:gd name="adj" fmla="val 87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5AB723CE-65B2-4328-92F9-7D37A904A26D}"/>
                </a:ext>
              </a:extLst>
            </p:cNvPr>
            <p:cNvSpPr/>
            <p:nvPr/>
          </p:nvSpPr>
          <p:spPr>
            <a:xfrm>
              <a:off x="4656510" y="2975228"/>
              <a:ext cx="5400000" cy="1135597"/>
            </a:xfrm>
            <a:prstGeom prst="roundRect">
              <a:avLst>
                <a:gd name="adj" fmla="val 498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432EB809-98CB-4C4F-BD96-32AC5A3F1FCB}"/>
                </a:ext>
              </a:extLst>
            </p:cNvPr>
            <p:cNvSpPr/>
            <p:nvPr/>
          </p:nvSpPr>
          <p:spPr>
            <a:xfrm>
              <a:off x="4656510" y="4180113"/>
              <a:ext cx="5400000" cy="431414"/>
            </a:xfrm>
            <a:prstGeom prst="roundRect">
              <a:avLst>
                <a:gd name="adj" fmla="val 1004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テキスト ボックス 56">
            <a:extLst>
              <a:ext uri="{FF2B5EF4-FFF2-40B4-BE49-F238E27FC236}">
                <a16:creationId xmlns:a16="http://schemas.microsoft.com/office/drawing/2014/main" id="{B4E99C6C-5AF0-4B99-A3AE-9754A02C035C}"/>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302E7C39-00CA-47E7-952D-E7BA8152FDDA}"/>
              </a:ext>
            </a:extLst>
          </p:cNvPr>
          <p:cNvSpPr txBox="1"/>
          <p:nvPr/>
        </p:nvSpPr>
        <p:spPr>
          <a:xfrm>
            <a:off x="337536" y="1387851"/>
            <a:ext cx="11105163" cy="534368"/>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住宅ストック</a:t>
            </a:r>
            <a:endParaRPr lang="en-US" altLang="ja-JP" b="1" dirty="0">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住宅全体の約９割を、民間住宅（民間賃貸住宅及び持家）が占めている。</a:t>
            </a:r>
          </a:p>
        </p:txBody>
      </p:sp>
      <p:sp>
        <p:nvSpPr>
          <p:cNvPr id="59" name="テキスト ボックス 58">
            <a:extLst>
              <a:ext uri="{FF2B5EF4-FFF2-40B4-BE49-F238E27FC236}">
                <a16:creationId xmlns:a16="http://schemas.microsoft.com/office/drawing/2014/main" id="{A9A19EB1-EAB4-4019-95AC-6834F162A642}"/>
              </a:ext>
            </a:extLst>
          </p:cNvPr>
          <p:cNvSpPr txBox="1"/>
          <p:nvPr/>
        </p:nvSpPr>
        <p:spPr>
          <a:xfrm>
            <a:off x="6857876" y="6478051"/>
            <a:ext cx="5043485" cy="261610"/>
          </a:xfrm>
          <a:prstGeom prst="rect">
            <a:avLst/>
          </a:prstGeom>
          <a:noFill/>
        </p:spPr>
        <p:txBody>
          <a:bodyPr wrap="square" lIns="0" rIns="0">
            <a:spAutoFit/>
          </a:bodyPr>
          <a:lstStyle/>
          <a:p>
            <a:pPr algn="r"/>
            <a:r>
              <a:rPr lang="ja-JP" altLang="en-US" sz="1050" dirty="0">
                <a:latin typeface="メイリオ" panose="020B0604030504040204" pitchFamily="50" charset="-128"/>
                <a:ea typeface="メイリオ" panose="020B0604030504040204" pitchFamily="50" charset="-128"/>
              </a:rPr>
              <a:t>「平成</a:t>
            </a:r>
            <a:r>
              <a:rPr lang="en-US" altLang="ja-JP" sz="1050" dirty="0">
                <a:latin typeface="メイリオ" panose="020B0604030504040204" pitchFamily="50" charset="-128"/>
                <a:ea typeface="メイリオ" panose="020B0604030504040204" pitchFamily="50" charset="-128"/>
              </a:rPr>
              <a:t>30</a:t>
            </a:r>
            <a:r>
              <a:rPr lang="ja-JP" altLang="en-US" sz="1050" dirty="0">
                <a:latin typeface="メイリオ" panose="020B0604030504040204" pitchFamily="50" charset="-128"/>
                <a:ea typeface="メイリオ" panose="020B0604030504040204" pitchFamily="50" charset="-128"/>
              </a:rPr>
              <a:t>年住宅・土地統計調査」（総務省統計局）より大阪府作成</a:t>
            </a:r>
          </a:p>
        </p:txBody>
      </p:sp>
      <p:sp>
        <p:nvSpPr>
          <p:cNvPr id="42" name="正方形/長方形 41">
            <a:extLst>
              <a:ext uri="{FF2B5EF4-FFF2-40B4-BE49-F238E27FC236}">
                <a16:creationId xmlns:a16="http://schemas.microsoft.com/office/drawing/2014/main" id="{AF31E4C3-D85A-4D7B-BC0D-D74C4ED58C18}"/>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56" name="スライド番号プレースホルダー 2">
            <a:extLst>
              <a:ext uri="{FF2B5EF4-FFF2-40B4-BE49-F238E27FC236}">
                <a16:creationId xmlns:a16="http://schemas.microsoft.com/office/drawing/2014/main" id="{369A069F-1931-4097-9B30-31E34BAF3A82}"/>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7</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88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31497224-7020-451B-95FC-2D4DD589E4D1}"/>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2" name="図 61">
            <a:extLst>
              <a:ext uri="{FF2B5EF4-FFF2-40B4-BE49-F238E27FC236}">
                <a16:creationId xmlns:a16="http://schemas.microsoft.com/office/drawing/2014/main" id="{A47775B2-066B-4221-976C-630A57B60806}"/>
              </a:ext>
            </a:extLst>
          </p:cNvPr>
          <p:cNvPicPr>
            <a:picLocks noChangeAspect="1"/>
          </p:cNvPicPr>
          <p:nvPr/>
        </p:nvPicPr>
        <p:blipFill rotWithShape="1">
          <a:blip r:embed="rId2">
            <a:extLst>
              <a:ext uri="{28A0092B-C50C-407E-A947-70E740481C1C}">
                <a14:useLocalDpi xmlns:a14="http://schemas.microsoft.com/office/drawing/2010/main" val="0"/>
              </a:ext>
            </a:extLst>
          </a:blip>
          <a:srcRect t="3268" b="9283"/>
          <a:stretch/>
        </p:blipFill>
        <p:spPr>
          <a:xfrm>
            <a:off x="601213" y="2444585"/>
            <a:ext cx="9100185" cy="3915312"/>
          </a:xfrm>
          <a:prstGeom prst="rect">
            <a:avLst/>
          </a:prstGeom>
        </p:spPr>
      </p:pic>
      <p:sp>
        <p:nvSpPr>
          <p:cNvPr id="63" name="テキスト ボックス 62">
            <a:extLst>
              <a:ext uri="{FF2B5EF4-FFF2-40B4-BE49-F238E27FC236}">
                <a16:creationId xmlns:a16="http://schemas.microsoft.com/office/drawing/2014/main" id="{FBA63218-ED58-4383-8E42-35D721AA8B90}"/>
              </a:ext>
            </a:extLst>
          </p:cNvPr>
          <p:cNvSpPr txBox="1"/>
          <p:nvPr/>
        </p:nvSpPr>
        <p:spPr>
          <a:xfrm>
            <a:off x="516555" y="2040121"/>
            <a:ext cx="23391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rPr>
              <a:t>大阪府の</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高齢者向け</a:t>
            </a:r>
            <a:r>
              <a:rPr lang="ja-JP" altLang="en-US" sz="1200" dirty="0">
                <a:solidFill>
                  <a:prstClr val="black"/>
                </a:solidFill>
                <a:latin typeface="メイリオ" panose="020B0604030504040204" pitchFamily="50" charset="-128"/>
                <a:ea typeface="メイリオ" panose="020B0604030504040204" pitchFamily="50" charset="-128"/>
              </a:rPr>
              <a:t>住宅</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の状況</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（市町村別）</a:t>
            </a:r>
          </a:p>
        </p:txBody>
      </p:sp>
      <p:grpSp>
        <p:nvGrpSpPr>
          <p:cNvPr id="66" name="グループ化 65">
            <a:extLst>
              <a:ext uri="{FF2B5EF4-FFF2-40B4-BE49-F238E27FC236}">
                <a16:creationId xmlns:a16="http://schemas.microsoft.com/office/drawing/2014/main" id="{F4A2B131-B85C-4B39-AB6F-4B703F082B7B}"/>
              </a:ext>
            </a:extLst>
          </p:cNvPr>
          <p:cNvGrpSpPr/>
          <p:nvPr/>
        </p:nvGrpSpPr>
        <p:grpSpPr>
          <a:xfrm>
            <a:off x="6157404" y="2514203"/>
            <a:ext cx="1152128" cy="1161050"/>
            <a:chOff x="3615560" y="6105241"/>
            <a:chExt cx="1152128" cy="1038890"/>
          </a:xfrm>
        </p:grpSpPr>
        <p:cxnSp>
          <p:nvCxnSpPr>
            <p:cNvPr id="67" name="直線矢印コネクタ 66">
              <a:extLst>
                <a:ext uri="{FF2B5EF4-FFF2-40B4-BE49-F238E27FC236}">
                  <a16:creationId xmlns:a16="http://schemas.microsoft.com/office/drawing/2014/main" id="{471302F5-C1C1-49D3-AE96-8F09D4730F6C}"/>
                </a:ext>
              </a:extLst>
            </p:cNvPr>
            <p:cNvCxnSpPr>
              <a:cxnSpLocks/>
              <a:stCxn id="68" idx="2"/>
            </p:cNvCxnSpPr>
            <p:nvPr/>
          </p:nvCxnSpPr>
          <p:spPr>
            <a:xfrm>
              <a:off x="4191624" y="6332441"/>
              <a:ext cx="0" cy="8116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6CD6BCEF-21A5-4448-8E67-263D21E2E734}"/>
                </a:ext>
              </a:extLst>
            </p:cNvPr>
            <p:cNvSpPr/>
            <p:nvPr/>
          </p:nvSpPr>
          <p:spPr>
            <a:xfrm>
              <a:off x="3615560" y="6105241"/>
              <a:ext cx="1152128" cy="227200"/>
            </a:xfrm>
            <a:prstGeom prst="rect">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平均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4.72</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p:txBody>
        </p:sp>
      </p:grpSp>
      <p:sp>
        <p:nvSpPr>
          <p:cNvPr id="19" name="テキスト ボックス 18">
            <a:extLst>
              <a:ext uri="{FF2B5EF4-FFF2-40B4-BE49-F238E27FC236}">
                <a16:creationId xmlns:a16="http://schemas.microsoft.com/office/drawing/2014/main" id="{24C4EE80-D4D4-4F52-832F-7919D6AA68C1}"/>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D2685B3F-EEDB-4889-923B-6EA10A11C685}"/>
              </a:ext>
            </a:extLst>
          </p:cNvPr>
          <p:cNvSpPr txBox="1"/>
          <p:nvPr/>
        </p:nvSpPr>
        <p:spPr>
          <a:xfrm>
            <a:off x="337536" y="1387851"/>
            <a:ext cx="11105163" cy="534368"/>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住宅ストック</a:t>
            </a:r>
            <a:endParaRPr lang="en-US" altLang="ja-JP" b="1" dirty="0">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地域別に見ると一部の町村で低い値があるが、保健福祉圏別では大きな格差は見られない。</a:t>
            </a:r>
          </a:p>
        </p:txBody>
      </p:sp>
      <p:sp>
        <p:nvSpPr>
          <p:cNvPr id="18" name="テキスト ボックス 17">
            <a:extLst>
              <a:ext uri="{FF2B5EF4-FFF2-40B4-BE49-F238E27FC236}">
                <a16:creationId xmlns:a16="http://schemas.microsoft.com/office/drawing/2014/main" id="{F5BE4F3F-BCCD-464E-AF9A-9E311BB99891}"/>
              </a:ext>
            </a:extLst>
          </p:cNvPr>
          <p:cNvSpPr txBox="1"/>
          <p:nvPr/>
        </p:nvSpPr>
        <p:spPr>
          <a:xfrm>
            <a:off x="5091465" y="6363664"/>
            <a:ext cx="6879219" cy="253916"/>
          </a:xfrm>
          <a:prstGeom prst="rect">
            <a:avLst/>
          </a:prstGeom>
          <a:noFill/>
        </p:spPr>
        <p:txBody>
          <a:bodyPr wrap="square" lIns="0" rIns="0">
            <a:spAutoFit/>
          </a:bodyPr>
          <a:lstStyle/>
          <a:p>
            <a:pPr algn="r"/>
            <a:r>
              <a:rPr lang="en-US" altLang="ja-JP" sz="1050" dirty="0">
                <a:latin typeface="メイリオ" panose="020B0604030504040204" pitchFamily="50" charset="-128"/>
                <a:ea typeface="メイリオ" panose="020B0604030504040204" pitchFamily="50" charset="-128"/>
              </a:rPr>
              <a:t>※ 65</a:t>
            </a:r>
            <a:r>
              <a:rPr lang="ja-JP" altLang="en-US" sz="1050" dirty="0">
                <a:latin typeface="メイリオ" panose="020B0604030504040204" pitchFamily="50" charset="-128"/>
                <a:ea typeface="メイリオ" panose="020B0604030504040204" pitchFamily="50" charset="-128"/>
              </a:rPr>
              <a:t>歳以上人口は、介護保険事業状況報告月報（</a:t>
            </a:r>
            <a:r>
              <a:rPr lang="en-US" altLang="ja-JP" sz="1050" dirty="0">
                <a:latin typeface="メイリオ" panose="020B0604030504040204" pitchFamily="50" charset="-128"/>
                <a:ea typeface="メイリオ" panose="020B0604030504040204" pitchFamily="50" charset="-128"/>
              </a:rPr>
              <a:t>R6.1</a:t>
            </a:r>
            <a:r>
              <a:rPr lang="ja-JP" altLang="en-US" sz="1050" dirty="0">
                <a:latin typeface="メイリオ" panose="020B0604030504040204" pitchFamily="50" charset="-128"/>
                <a:ea typeface="メイリオ" panose="020B0604030504040204" pitchFamily="50" charset="-128"/>
              </a:rPr>
              <a:t>）における第１号被保険者数（府合計：</a:t>
            </a:r>
            <a:r>
              <a:rPr lang="en-US" altLang="ja-JP" sz="1050" dirty="0">
                <a:latin typeface="メイリオ" panose="020B0604030504040204" pitchFamily="50" charset="-128"/>
                <a:ea typeface="メイリオ" panose="020B0604030504040204" pitchFamily="50" charset="-128"/>
              </a:rPr>
              <a:t>2,360,691</a:t>
            </a:r>
            <a:r>
              <a:rPr lang="ja-JP" altLang="en-US" sz="1050" dirty="0">
                <a:latin typeface="メイリオ" panose="020B0604030504040204" pitchFamily="50" charset="-128"/>
                <a:ea typeface="メイリオ" panose="020B0604030504040204" pitchFamily="50" charset="-128"/>
              </a:rPr>
              <a:t>人）</a:t>
            </a:r>
          </a:p>
        </p:txBody>
      </p:sp>
      <p:sp>
        <p:nvSpPr>
          <p:cNvPr id="15" name="正方形/長方形 14">
            <a:extLst>
              <a:ext uri="{FF2B5EF4-FFF2-40B4-BE49-F238E27FC236}">
                <a16:creationId xmlns:a16="http://schemas.microsoft.com/office/drawing/2014/main" id="{44E76A12-D131-4C02-828B-083715B8CB0F}"/>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14" name="スライド番号プレースホルダー 2">
            <a:extLst>
              <a:ext uri="{FF2B5EF4-FFF2-40B4-BE49-F238E27FC236}">
                <a16:creationId xmlns:a16="http://schemas.microsoft.com/office/drawing/2014/main" id="{8FE93972-A981-4263-978C-5B38AB3A74CE}"/>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8</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2">
            <a:extLst>
              <a:ext uri="{FF2B5EF4-FFF2-40B4-BE49-F238E27FC236}">
                <a16:creationId xmlns:a16="http://schemas.microsoft.com/office/drawing/2014/main" id="{71A110D0-E81B-48C1-9CD4-104CF8AE03F2}"/>
              </a:ext>
            </a:extLst>
          </p:cNvPr>
          <p:cNvGraphicFramePr>
            <a:graphicFrameLocks noGrp="1"/>
          </p:cNvGraphicFramePr>
          <p:nvPr>
            <p:extLst>
              <p:ext uri="{D42A27DB-BD31-4B8C-83A1-F6EECF244321}">
                <p14:modId xmlns:p14="http://schemas.microsoft.com/office/powerpoint/2010/main" val="2661016717"/>
              </p:ext>
            </p:extLst>
          </p:nvPr>
        </p:nvGraphicFramePr>
        <p:xfrm>
          <a:off x="9795581" y="2444583"/>
          <a:ext cx="2160066" cy="3915312"/>
        </p:xfrm>
        <a:graphic>
          <a:graphicData uri="http://schemas.openxmlformats.org/drawingml/2006/table">
            <a:tbl>
              <a:tblPr firstRow="1" bandRow="1">
                <a:tableStyleId>{5940675A-B579-460E-94D1-54222C63F5DA}</a:tableStyleId>
              </a:tblPr>
              <a:tblGrid>
                <a:gridCol w="828000">
                  <a:extLst>
                    <a:ext uri="{9D8B030D-6E8A-4147-A177-3AD203B41FA5}">
                      <a16:colId xmlns:a16="http://schemas.microsoft.com/office/drawing/2014/main" val="1240546493"/>
                    </a:ext>
                  </a:extLst>
                </a:gridCol>
                <a:gridCol w="612000">
                  <a:extLst>
                    <a:ext uri="{9D8B030D-6E8A-4147-A177-3AD203B41FA5}">
                      <a16:colId xmlns:a16="http://schemas.microsoft.com/office/drawing/2014/main" val="2980913012"/>
                    </a:ext>
                  </a:extLst>
                </a:gridCol>
                <a:gridCol w="720066">
                  <a:extLst>
                    <a:ext uri="{9D8B030D-6E8A-4147-A177-3AD203B41FA5}">
                      <a16:colId xmlns:a16="http://schemas.microsoft.com/office/drawing/2014/main" val="3760694980"/>
                    </a:ext>
                  </a:extLst>
                </a:gridCol>
              </a:tblGrid>
              <a:tr h="637376">
                <a:tc>
                  <a:txBody>
                    <a:bodyPr/>
                    <a:lstStyle/>
                    <a:p>
                      <a:pPr algn="ctr"/>
                      <a:r>
                        <a:rPr kumimoji="1" lang="ja-JP" altLang="en-US" sz="1000" b="1" dirty="0">
                          <a:latin typeface="メイリオ" panose="020B0604030504040204" pitchFamily="50" charset="-128"/>
                          <a:ea typeface="メイリオ" panose="020B0604030504040204" pitchFamily="50" charset="-128"/>
                        </a:rPr>
                        <a:t>高齢者</a:t>
                      </a:r>
                      <a:endParaRPr kumimoji="1" lang="en-US" altLang="ja-JP" sz="1000" b="1" dirty="0">
                        <a:latin typeface="メイリオ" panose="020B0604030504040204" pitchFamily="50" charset="-128"/>
                        <a:ea typeface="メイリオ" panose="020B0604030504040204" pitchFamily="50" charset="-128"/>
                      </a:endParaRPr>
                    </a:p>
                    <a:p>
                      <a:pPr algn="ctr"/>
                      <a:r>
                        <a:rPr kumimoji="1" lang="ja-JP" altLang="en-US" sz="1000" b="1" dirty="0">
                          <a:latin typeface="メイリオ" panose="020B0604030504040204" pitchFamily="50" charset="-128"/>
                          <a:ea typeface="メイリオ" panose="020B0604030504040204" pitchFamily="50" charset="-128"/>
                        </a:rPr>
                        <a:t>保健福祉圏</a:t>
                      </a:r>
                    </a:p>
                  </a:txBody>
                  <a:tcPr marL="72000" marR="72000" marT="36000" marB="18000" anchor="ctr">
                    <a:solidFill>
                      <a:schemeClr val="bg1"/>
                    </a:solidFill>
                  </a:tcPr>
                </a:tc>
                <a:tc>
                  <a:txBody>
                    <a:bodyPr/>
                    <a:lstStyle/>
                    <a:p>
                      <a:pPr algn="ctr"/>
                      <a:r>
                        <a:rPr kumimoji="1" lang="ja-JP" altLang="en-US" sz="1000" b="1" dirty="0">
                          <a:latin typeface="メイリオ" panose="020B0604030504040204" pitchFamily="50" charset="-128"/>
                          <a:ea typeface="メイリオ" panose="020B0604030504040204" pitchFamily="50" charset="-128"/>
                        </a:rPr>
                        <a:t>戸数</a:t>
                      </a:r>
                    </a:p>
                  </a:txBody>
                  <a:tcPr marL="72000" marR="72000" marT="36000" marB="18000" anchor="ctr">
                    <a:solidFill>
                      <a:schemeClr val="bg1"/>
                    </a:solidFill>
                  </a:tcPr>
                </a:tc>
                <a:tc>
                  <a:txBody>
                    <a:bodyPr/>
                    <a:lstStyle/>
                    <a:p>
                      <a:pPr algn="ctr"/>
                      <a:r>
                        <a:rPr kumimoji="1" lang="en-US" altLang="ja-JP" sz="1000" b="1" dirty="0">
                          <a:latin typeface="メイリオ" panose="020B0604030504040204" pitchFamily="50" charset="-128"/>
                          <a:ea typeface="メイリオ" panose="020B0604030504040204" pitchFamily="50" charset="-128"/>
                        </a:rPr>
                        <a:t>65</a:t>
                      </a:r>
                      <a:r>
                        <a:rPr kumimoji="1" lang="ja-JP" altLang="en-US" sz="1000" b="1" dirty="0">
                          <a:latin typeface="メイリオ" panose="020B0604030504040204" pitchFamily="50" charset="-128"/>
                          <a:ea typeface="メイリオ" panose="020B0604030504040204" pitchFamily="50" charset="-128"/>
                        </a:rPr>
                        <a:t>歳以上人口割合</a:t>
                      </a:r>
                    </a:p>
                  </a:txBody>
                  <a:tcPr marL="72000" marR="72000" marT="36000" marB="18000" anchor="ctr">
                    <a:solidFill>
                      <a:schemeClr val="bg1"/>
                    </a:solidFill>
                  </a:tcPr>
                </a:tc>
                <a:extLst>
                  <a:ext uri="{0D108BD9-81ED-4DB2-BD59-A6C34878D82A}">
                    <a16:rowId xmlns:a16="http://schemas.microsoft.com/office/drawing/2014/main" val="3001390573"/>
                  </a:ext>
                </a:extLst>
              </a:tr>
              <a:tr h="409742">
                <a:tc>
                  <a:txBody>
                    <a:bodyPr/>
                    <a:lstStyle/>
                    <a:p>
                      <a:pPr algn="ctr"/>
                      <a:r>
                        <a:rPr kumimoji="1" lang="ja-JP" altLang="en-US" sz="1000" dirty="0">
                          <a:latin typeface="メイリオ" panose="020B0604030504040204" pitchFamily="50" charset="-128"/>
                          <a:ea typeface="メイリオ" panose="020B0604030504040204" pitchFamily="50" charset="-128"/>
                        </a:rPr>
                        <a:t>大阪市</a:t>
                      </a: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30,231</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4.48%</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extLst>
                  <a:ext uri="{0D108BD9-81ED-4DB2-BD59-A6C34878D82A}">
                    <a16:rowId xmlns:a16="http://schemas.microsoft.com/office/drawing/2014/main" val="1747580741"/>
                  </a:ext>
                </a:extLst>
              </a:tr>
              <a:tr h="409742">
                <a:tc>
                  <a:txBody>
                    <a:bodyPr/>
                    <a:lstStyle/>
                    <a:p>
                      <a:pPr algn="ctr"/>
                      <a:r>
                        <a:rPr kumimoji="1" lang="ja-JP" altLang="en-US" sz="1000" dirty="0">
                          <a:latin typeface="メイリオ" panose="020B0604030504040204" pitchFamily="50" charset="-128"/>
                          <a:ea typeface="メイリオ" panose="020B0604030504040204" pitchFamily="50" charset="-128"/>
                        </a:rPr>
                        <a:t>豊能</a:t>
                      </a: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14,370</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5.27%</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extLst>
                  <a:ext uri="{0D108BD9-81ED-4DB2-BD59-A6C34878D82A}">
                    <a16:rowId xmlns:a16="http://schemas.microsoft.com/office/drawing/2014/main" val="4106591918"/>
                  </a:ext>
                </a:extLst>
              </a:tr>
              <a:tr h="409742">
                <a:tc>
                  <a:txBody>
                    <a:bodyPr/>
                    <a:lstStyle/>
                    <a:p>
                      <a:pPr algn="ctr"/>
                      <a:r>
                        <a:rPr kumimoji="1" lang="ja-JP" altLang="en-US" sz="1000" dirty="0">
                          <a:latin typeface="メイリオ" panose="020B0604030504040204" pitchFamily="50" charset="-128"/>
                          <a:ea typeface="メイリオ" panose="020B0604030504040204" pitchFamily="50" charset="-128"/>
                        </a:rPr>
                        <a:t>三島</a:t>
                      </a: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7,091</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3.50%</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extLst>
                  <a:ext uri="{0D108BD9-81ED-4DB2-BD59-A6C34878D82A}">
                    <a16:rowId xmlns:a16="http://schemas.microsoft.com/office/drawing/2014/main" val="3585252075"/>
                  </a:ext>
                </a:extLst>
              </a:tr>
              <a:tr h="409742">
                <a:tc>
                  <a:txBody>
                    <a:bodyPr/>
                    <a:lstStyle/>
                    <a:p>
                      <a:pPr algn="ctr"/>
                      <a:r>
                        <a:rPr kumimoji="1" lang="ja-JP" altLang="en-US" sz="1000" dirty="0">
                          <a:latin typeface="メイリオ" panose="020B0604030504040204" pitchFamily="50" charset="-128"/>
                          <a:ea typeface="メイリオ" panose="020B0604030504040204" pitchFamily="50" charset="-128"/>
                        </a:rPr>
                        <a:t>北河内</a:t>
                      </a: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16,182</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4.98%</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extLst>
                  <a:ext uri="{0D108BD9-81ED-4DB2-BD59-A6C34878D82A}">
                    <a16:rowId xmlns:a16="http://schemas.microsoft.com/office/drawing/2014/main" val="1185511195"/>
                  </a:ext>
                </a:extLst>
              </a:tr>
              <a:tr h="409742">
                <a:tc>
                  <a:txBody>
                    <a:bodyPr/>
                    <a:lstStyle/>
                    <a:p>
                      <a:pPr algn="ctr"/>
                      <a:r>
                        <a:rPr kumimoji="1" lang="ja-JP" altLang="en-US" sz="1000" dirty="0">
                          <a:latin typeface="メイリオ" panose="020B0604030504040204" pitchFamily="50" charset="-128"/>
                          <a:ea typeface="メイリオ" panose="020B0604030504040204" pitchFamily="50" charset="-128"/>
                        </a:rPr>
                        <a:t>中河内</a:t>
                      </a: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12,218</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5.37%</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extLst>
                  <a:ext uri="{0D108BD9-81ED-4DB2-BD59-A6C34878D82A}">
                    <a16:rowId xmlns:a16="http://schemas.microsoft.com/office/drawing/2014/main" val="572822030"/>
                  </a:ext>
                </a:extLst>
              </a:tr>
              <a:tr h="409742">
                <a:tc>
                  <a:txBody>
                    <a:bodyPr/>
                    <a:lstStyle/>
                    <a:p>
                      <a:pPr algn="ctr"/>
                      <a:r>
                        <a:rPr kumimoji="1" lang="ja-JP" altLang="en-US" sz="1000" dirty="0">
                          <a:latin typeface="メイリオ" panose="020B0604030504040204" pitchFamily="50" charset="-128"/>
                          <a:ea typeface="メイリオ" panose="020B0604030504040204" pitchFamily="50" charset="-128"/>
                        </a:rPr>
                        <a:t>南河内</a:t>
                      </a: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7,684</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4.18%</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extLst>
                  <a:ext uri="{0D108BD9-81ED-4DB2-BD59-A6C34878D82A}">
                    <a16:rowId xmlns:a16="http://schemas.microsoft.com/office/drawing/2014/main" val="3217733499"/>
                  </a:ext>
                </a:extLst>
              </a:tr>
              <a:tr h="409742">
                <a:tc>
                  <a:txBody>
                    <a:bodyPr/>
                    <a:lstStyle/>
                    <a:p>
                      <a:pPr algn="ctr"/>
                      <a:r>
                        <a:rPr kumimoji="1" lang="ja-JP" altLang="en-US" sz="1000" dirty="0">
                          <a:latin typeface="メイリオ" panose="020B0604030504040204" pitchFamily="50" charset="-128"/>
                          <a:ea typeface="メイリオ" panose="020B0604030504040204" pitchFamily="50" charset="-128"/>
                        </a:rPr>
                        <a:t>堺市</a:t>
                      </a: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11,206</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4.85%</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extLst>
                  <a:ext uri="{0D108BD9-81ED-4DB2-BD59-A6C34878D82A}">
                    <a16:rowId xmlns:a16="http://schemas.microsoft.com/office/drawing/2014/main" val="957512267"/>
                  </a:ext>
                </a:extLst>
              </a:tr>
              <a:tr h="409742">
                <a:tc>
                  <a:txBody>
                    <a:bodyPr/>
                    <a:lstStyle/>
                    <a:p>
                      <a:pPr algn="ctr"/>
                      <a:r>
                        <a:rPr kumimoji="1" lang="ja-JP" altLang="en-US" sz="1000" dirty="0">
                          <a:latin typeface="メイリオ" panose="020B0604030504040204" pitchFamily="50" charset="-128"/>
                          <a:ea typeface="メイリオ" panose="020B0604030504040204" pitchFamily="50" charset="-128"/>
                        </a:rPr>
                        <a:t>泉州</a:t>
                      </a: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12,578</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5.14%</a:t>
                      </a:r>
                      <a:endParaRPr kumimoji="1" lang="ja-JP" altLang="en-US" sz="1000" dirty="0">
                        <a:latin typeface="メイリオ" panose="020B0604030504040204" pitchFamily="50" charset="-128"/>
                        <a:ea typeface="メイリオ" panose="020B0604030504040204" pitchFamily="50" charset="-128"/>
                      </a:endParaRPr>
                    </a:p>
                  </a:txBody>
                  <a:tcPr marL="72000" marR="72000" marT="36000" marB="18000" anchor="ctr">
                    <a:solidFill>
                      <a:schemeClr val="bg1"/>
                    </a:solidFill>
                  </a:tcPr>
                </a:tc>
                <a:extLst>
                  <a:ext uri="{0D108BD9-81ED-4DB2-BD59-A6C34878D82A}">
                    <a16:rowId xmlns:a16="http://schemas.microsoft.com/office/drawing/2014/main" val="2225806067"/>
                  </a:ext>
                </a:extLst>
              </a:tr>
            </a:tbl>
          </a:graphicData>
        </a:graphic>
      </p:graphicFrame>
      <p:sp>
        <p:nvSpPr>
          <p:cNvPr id="16" name="テキスト ボックス 15">
            <a:extLst>
              <a:ext uri="{FF2B5EF4-FFF2-40B4-BE49-F238E27FC236}">
                <a16:creationId xmlns:a16="http://schemas.microsoft.com/office/drawing/2014/main" id="{FB7910BC-EB25-43EA-8727-82252C1146A2}"/>
              </a:ext>
            </a:extLst>
          </p:cNvPr>
          <p:cNvSpPr txBox="1"/>
          <p:nvPr/>
        </p:nvSpPr>
        <p:spPr>
          <a:xfrm>
            <a:off x="9679562" y="2040121"/>
            <a:ext cx="18774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高齢者保健福祉圏</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別）</a:t>
            </a:r>
          </a:p>
        </p:txBody>
      </p:sp>
    </p:spTree>
    <p:extLst>
      <p:ext uri="{BB962C8B-B14F-4D97-AF65-F5344CB8AC3E}">
        <p14:creationId xmlns:p14="http://schemas.microsoft.com/office/powerpoint/2010/main" val="404018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E1264CE-A644-44B6-A930-71734D38BD4B}"/>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7" name="角丸四角形 38">
            <a:extLst>
              <a:ext uri="{FF2B5EF4-FFF2-40B4-BE49-F238E27FC236}">
                <a16:creationId xmlns:a16="http://schemas.microsoft.com/office/drawing/2014/main" id="{1FE6D457-57FB-4F17-8BBA-7B830FE1C98A}"/>
              </a:ext>
            </a:extLst>
          </p:cNvPr>
          <p:cNvSpPr/>
          <p:nvPr/>
        </p:nvSpPr>
        <p:spPr bwMode="auto">
          <a:xfrm>
            <a:off x="660907" y="2551512"/>
            <a:ext cx="5942319" cy="357241"/>
          </a:xfrm>
          <a:prstGeom prst="roundRect">
            <a:avLst>
              <a:gd name="adj" fmla="val 7059"/>
            </a:avLst>
          </a:prstGeom>
          <a:noFill/>
          <a:ln w="9525"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住宅</a:t>
            </a:r>
            <a:r>
              <a:rPr lang="ja-JP" altLang="en-US" sz="1200" dirty="0">
                <a:latin typeface="Meiryo UI" panose="020B0604030504040204" pitchFamily="50" charset="-128"/>
                <a:ea typeface="Meiryo UI" panose="020B0604030504040204" pitchFamily="50" charset="-128"/>
              </a:rPr>
              <a:t>着工戸数（戸建）に占める</a:t>
            </a:r>
            <a:r>
              <a:rPr lang="en-US" altLang="ja-JP" sz="1200" dirty="0">
                <a:latin typeface="Meiryo UI" panose="020B0604030504040204" pitchFamily="50" charset="-128"/>
                <a:ea typeface="Meiryo UI" panose="020B0604030504040204" pitchFamily="50" charset="-128"/>
              </a:rPr>
              <a:t>ZEH</a:t>
            </a:r>
            <a:r>
              <a:rPr lang="ja-JP" altLang="en-US" sz="1200" dirty="0">
                <a:latin typeface="Meiryo UI" panose="020B0604030504040204" pitchFamily="50" charset="-128"/>
                <a:ea typeface="Meiryo UI" panose="020B0604030504040204" pitchFamily="50" charset="-128"/>
              </a:rPr>
              <a:t>の割合比較</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aphicFrame>
        <p:nvGraphicFramePr>
          <p:cNvPr id="59" name="表 2">
            <a:extLst>
              <a:ext uri="{FF2B5EF4-FFF2-40B4-BE49-F238E27FC236}">
                <a16:creationId xmlns:a16="http://schemas.microsoft.com/office/drawing/2014/main" id="{6EF6ED50-0867-4F81-BE30-525A306F9C6B}"/>
              </a:ext>
            </a:extLst>
          </p:cNvPr>
          <p:cNvGraphicFramePr>
            <a:graphicFrameLocks noGrp="1"/>
          </p:cNvGraphicFramePr>
          <p:nvPr>
            <p:extLst>
              <p:ext uri="{D42A27DB-BD31-4B8C-83A1-F6EECF244321}">
                <p14:modId xmlns:p14="http://schemas.microsoft.com/office/powerpoint/2010/main" val="2864033064"/>
              </p:ext>
            </p:extLst>
          </p:nvPr>
        </p:nvGraphicFramePr>
        <p:xfrm>
          <a:off x="770515" y="2811098"/>
          <a:ext cx="10250050" cy="3312000"/>
        </p:xfrm>
        <a:graphic>
          <a:graphicData uri="http://schemas.openxmlformats.org/drawingml/2006/table">
            <a:tbl>
              <a:tblPr firstRow="1" bandRow="1">
                <a:tableStyleId>{5C22544A-7EE6-4342-B048-85BDC9FD1C3A}</a:tableStyleId>
              </a:tblPr>
              <a:tblGrid>
                <a:gridCol w="343033">
                  <a:extLst>
                    <a:ext uri="{9D8B030D-6E8A-4147-A177-3AD203B41FA5}">
                      <a16:colId xmlns:a16="http://schemas.microsoft.com/office/drawing/2014/main" val="2606062559"/>
                    </a:ext>
                  </a:extLst>
                </a:gridCol>
                <a:gridCol w="2267761">
                  <a:extLst>
                    <a:ext uri="{9D8B030D-6E8A-4147-A177-3AD203B41FA5}">
                      <a16:colId xmlns:a16="http://schemas.microsoft.com/office/drawing/2014/main" val="866833653"/>
                    </a:ext>
                  </a:extLst>
                </a:gridCol>
                <a:gridCol w="1305397">
                  <a:extLst>
                    <a:ext uri="{9D8B030D-6E8A-4147-A177-3AD203B41FA5}">
                      <a16:colId xmlns:a16="http://schemas.microsoft.com/office/drawing/2014/main" val="1541994869"/>
                    </a:ext>
                  </a:extLst>
                </a:gridCol>
                <a:gridCol w="1204982">
                  <a:extLst>
                    <a:ext uri="{9D8B030D-6E8A-4147-A177-3AD203B41FA5}">
                      <a16:colId xmlns:a16="http://schemas.microsoft.com/office/drawing/2014/main" val="217186379"/>
                    </a:ext>
                  </a:extLst>
                </a:gridCol>
                <a:gridCol w="1405813">
                  <a:extLst>
                    <a:ext uri="{9D8B030D-6E8A-4147-A177-3AD203B41FA5}">
                      <a16:colId xmlns:a16="http://schemas.microsoft.com/office/drawing/2014/main" val="4035964407"/>
                    </a:ext>
                  </a:extLst>
                </a:gridCol>
                <a:gridCol w="1305397">
                  <a:extLst>
                    <a:ext uri="{9D8B030D-6E8A-4147-A177-3AD203B41FA5}">
                      <a16:colId xmlns:a16="http://schemas.microsoft.com/office/drawing/2014/main" val="2185008210"/>
                    </a:ext>
                  </a:extLst>
                </a:gridCol>
                <a:gridCol w="1204982">
                  <a:extLst>
                    <a:ext uri="{9D8B030D-6E8A-4147-A177-3AD203B41FA5}">
                      <a16:colId xmlns:a16="http://schemas.microsoft.com/office/drawing/2014/main" val="2936628674"/>
                    </a:ext>
                  </a:extLst>
                </a:gridCol>
                <a:gridCol w="1212685">
                  <a:extLst>
                    <a:ext uri="{9D8B030D-6E8A-4147-A177-3AD203B41FA5}">
                      <a16:colId xmlns:a16="http://schemas.microsoft.com/office/drawing/2014/main" val="1070783423"/>
                    </a:ext>
                  </a:extLst>
                </a:gridCol>
              </a:tblGrid>
              <a:tr h="432000">
                <a:tc rowSpan="2" gridSpan="2">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R2</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R3</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R4</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66200337"/>
                  </a:ext>
                </a:extLst>
              </a:tr>
              <a:tr h="720000">
                <a:tc gridSpan="2" v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ctr"/>
                      <a:r>
                        <a:rPr kumimoji="1" lang="ja-JP" altLang="en-US" sz="1400" b="1" i="0" dirty="0">
                          <a:solidFill>
                            <a:schemeClr val="tx1"/>
                          </a:solidFill>
                          <a:latin typeface="Meiryo UI" panose="020B0604030504040204" pitchFamily="50" charset="-128"/>
                          <a:ea typeface="Meiryo UI" panose="020B0604030504040204" pitchFamily="50" charset="-128"/>
                        </a:rPr>
                        <a:t>大阪府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400" i="1" dirty="0">
                          <a:solidFill>
                            <a:schemeClr val="tx1"/>
                          </a:solidFill>
                          <a:latin typeface="Meiryo UI" panose="020B0604030504040204" pitchFamily="50" charset="-128"/>
                          <a:ea typeface="Meiryo UI" panose="020B0604030504040204" pitchFamily="50" charset="-128"/>
                        </a:rPr>
                        <a:t>全国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i="0" dirty="0">
                          <a:solidFill>
                            <a:schemeClr val="tx1"/>
                          </a:solidFill>
                          <a:latin typeface="Meiryo UI" panose="020B0604030504040204" pitchFamily="50" charset="-128"/>
                          <a:ea typeface="Meiryo UI" panose="020B0604030504040204" pitchFamily="50" charset="-128"/>
                        </a:rPr>
                        <a:t>大阪府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400" i="1" dirty="0">
                          <a:solidFill>
                            <a:schemeClr val="tx1"/>
                          </a:solidFill>
                          <a:latin typeface="Meiryo UI" panose="020B0604030504040204" pitchFamily="50" charset="-128"/>
                          <a:ea typeface="Meiryo UI" panose="020B0604030504040204" pitchFamily="50" charset="-128"/>
                        </a:rPr>
                        <a:t>全国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i="0" dirty="0">
                          <a:solidFill>
                            <a:schemeClr val="tx1"/>
                          </a:solidFill>
                          <a:latin typeface="Meiryo UI" panose="020B0604030504040204" pitchFamily="50" charset="-128"/>
                          <a:ea typeface="Meiryo UI" panose="020B0604030504040204" pitchFamily="50" charset="-128"/>
                        </a:rPr>
                        <a:t>大阪府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400" i="1" dirty="0">
                          <a:solidFill>
                            <a:schemeClr val="tx1"/>
                          </a:solidFill>
                          <a:latin typeface="Meiryo UI" panose="020B0604030504040204" pitchFamily="50" charset="-128"/>
                          <a:ea typeface="Meiryo UI" panose="020B0604030504040204" pitchFamily="50" charset="-128"/>
                        </a:rPr>
                        <a:t>全国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388739"/>
                  </a:ext>
                </a:extLst>
              </a:tr>
              <a:tr h="720000">
                <a:tc rowSpan="3">
                  <a:txBody>
                    <a:bodyPr/>
                    <a:lstStyle/>
                    <a:p>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Meiryo UI" panose="020B0604030504040204" pitchFamily="50" charset="-128"/>
                          <a:ea typeface="Meiryo UI" panose="020B0604030504040204" pitchFamily="50" charset="-128"/>
                        </a:rPr>
                        <a:t>ZEH</a:t>
                      </a:r>
                      <a:r>
                        <a:rPr kumimoji="1" lang="ja-JP" altLang="en-US" sz="1400" b="1" dirty="0">
                          <a:solidFill>
                            <a:schemeClr val="tx1"/>
                          </a:solidFill>
                          <a:latin typeface="Meiryo UI" panose="020B0604030504040204" pitchFamily="50" charset="-128"/>
                          <a:ea typeface="Meiryo UI" panose="020B0604030504040204" pitchFamily="50" charset="-128"/>
                        </a:rPr>
                        <a:t>割合</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i="0" dirty="0">
                          <a:solidFill>
                            <a:schemeClr val="tx1"/>
                          </a:solidFill>
                          <a:latin typeface="Meiryo UI" panose="020B0604030504040204" pitchFamily="50" charset="-128"/>
                          <a:ea typeface="Meiryo UI" panose="020B0604030504040204" pitchFamily="50" charset="-128"/>
                        </a:rPr>
                        <a:t>12.3%</a:t>
                      </a:r>
                      <a:endParaRPr kumimoji="1" lang="ja-JP" altLang="en-US" sz="14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i="1" dirty="0">
                          <a:solidFill>
                            <a:schemeClr val="tx1"/>
                          </a:solidFill>
                          <a:latin typeface="Meiryo UI" panose="020B0604030504040204" pitchFamily="50" charset="-128"/>
                          <a:ea typeface="Meiryo UI" panose="020B0604030504040204" pitchFamily="50" charset="-128"/>
                        </a:rPr>
                        <a:t>16.8</a:t>
                      </a:r>
                      <a:r>
                        <a:rPr kumimoji="1" lang="ja-JP" altLang="en-US" sz="14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i="0" dirty="0">
                          <a:solidFill>
                            <a:schemeClr val="tx1"/>
                          </a:solidFill>
                          <a:latin typeface="Meiryo UI" panose="020B0604030504040204" pitchFamily="50" charset="-128"/>
                          <a:ea typeface="Meiryo UI" panose="020B0604030504040204" pitchFamily="50" charset="-128"/>
                        </a:rPr>
                        <a:t>14.1%</a:t>
                      </a:r>
                      <a:endParaRPr kumimoji="1" lang="ja-JP" altLang="en-US" sz="14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i="1" dirty="0">
                          <a:solidFill>
                            <a:schemeClr val="tx1"/>
                          </a:solidFill>
                          <a:latin typeface="Meiryo UI" panose="020B0604030504040204" pitchFamily="50" charset="-128"/>
                          <a:ea typeface="Meiryo UI" panose="020B0604030504040204" pitchFamily="50" charset="-128"/>
                        </a:rPr>
                        <a:t>18.4</a:t>
                      </a:r>
                      <a:r>
                        <a:rPr kumimoji="1" lang="ja-JP" altLang="en-US" sz="14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i="0" dirty="0">
                          <a:solidFill>
                            <a:schemeClr val="tx1"/>
                          </a:solidFill>
                          <a:latin typeface="Meiryo UI" panose="020B0604030504040204" pitchFamily="50" charset="-128"/>
                          <a:ea typeface="Meiryo UI" panose="020B0604030504040204" pitchFamily="50" charset="-128"/>
                        </a:rPr>
                        <a:t>17.5%</a:t>
                      </a:r>
                      <a:endParaRPr kumimoji="1" lang="ja-JP" altLang="en-US" sz="14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i="1" dirty="0">
                          <a:solidFill>
                            <a:schemeClr val="tx1"/>
                          </a:solidFill>
                          <a:latin typeface="Meiryo UI" panose="020B0604030504040204" pitchFamily="50" charset="-128"/>
                          <a:ea typeface="Meiryo UI" panose="020B0604030504040204" pitchFamily="50" charset="-128"/>
                        </a:rPr>
                        <a:t>22.5</a:t>
                      </a:r>
                      <a:r>
                        <a:rPr kumimoji="1" lang="ja-JP" altLang="en-US" sz="14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756472"/>
                  </a:ext>
                </a:extLst>
              </a:tr>
              <a:tr h="720000">
                <a:tc vMerge="1">
                  <a:txBody>
                    <a:bodyPr/>
                    <a:lstStyle/>
                    <a:p>
                      <a:pPr algn="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b="1" dirty="0">
                          <a:solidFill>
                            <a:schemeClr val="tx1"/>
                          </a:solidFill>
                          <a:latin typeface="Meiryo UI" panose="020B0604030504040204" pitchFamily="50" charset="-128"/>
                          <a:ea typeface="Meiryo UI" panose="020B0604030504040204" pitchFamily="50" charset="-128"/>
                        </a:rPr>
                        <a:t>うち注文住宅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i="0" dirty="0">
                          <a:solidFill>
                            <a:schemeClr val="tx1"/>
                          </a:solidFill>
                          <a:latin typeface="Meiryo UI" panose="020B0604030504040204" pitchFamily="50" charset="-128"/>
                          <a:ea typeface="Meiryo UI" panose="020B0604030504040204" pitchFamily="50" charset="-128"/>
                        </a:rPr>
                        <a:t>23.2%</a:t>
                      </a:r>
                      <a:endParaRPr kumimoji="1" lang="ja-JP" altLang="en-US" sz="14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i="1" dirty="0">
                          <a:solidFill>
                            <a:schemeClr val="tx1"/>
                          </a:solidFill>
                          <a:latin typeface="Meiryo UI" panose="020B0604030504040204" pitchFamily="50" charset="-128"/>
                          <a:ea typeface="Meiryo UI" panose="020B0604030504040204" pitchFamily="50" charset="-128"/>
                        </a:rPr>
                        <a:t>23.9</a:t>
                      </a:r>
                      <a:r>
                        <a:rPr kumimoji="1" lang="ja-JP" altLang="en-US" sz="14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i="0" dirty="0">
                          <a:solidFill>
                            <a:schemeClr val="tx1"/>
                          </a:solidFill>
                          <a:latin typeface="Meiryo UI" panose="020B0604030504040204" pitchFamily="50" charset="-128"/>
                          <a:ea typeface="Meiryo UI" panose="020B0604030504040204" pitchFamily="50" charset="-128"/>
                        </a:rPr>
                        <a:t>26.5%</a:t>
                      </a:r>
                      <a:endParaRPr kumimoji="1" lang="ja-JP" altLang="en-US" sz="14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i="1" dirty="0">
                          <a:solidFill>
                            <a:schemeClr val="tx1"/>
                          </a:solidFill>
                          <a:latin typeface="Meiryo UI" panose="020B0604030504040204" pitchFamily="50" charset="-128"/>
                          <a:ea typeface="Meiryo UI" panose="020B0604030504040204" pitchFamily="50" charset="-128"/>
                        </a:rPr>
                        <a:t>26.6</a:t>
                      </a:r>
                      <a:r>
                        <a:rPr kumimoji="1" lang="ja-JP" altLang="en-US" sz="14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i="0" dirty="0">
                          <a:solidFill>
                            <a:schemeClr val="tx1"/>
                          </a:solidFill>
                          <a:latin typeface="Meiryo UI" panose="020B0604030504040204" pitchFamily="50" charset="-128"/>
                          <a:ea typeface="Meiryo UI" panose="020B0604030504040204" pitchFamily="50" charset="-128"/>
                        </a:rPr>
                        <a:t>31.2%</a:t>
                      </a:r>
                      <a:endParaRPr kumimoji="1" lang="ja-JP" altLang="en-US" sz="14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i="1" dirty="0">
                          <a:solidFill>
                            <a:schemeClr val="tx1"/>
                          </a:solidFill>
                          <a:latin typeface="Meiryo UI" panose="020B0604030504040204" pitchFamily="50" charset="-128"/>
                          <a:ea typeface="Meiryo UI" panose="020B0604030504040204" pitchFamily="50" charset="-128"/>
                        </a:rPr>
                        <a:t>33.0</a:t>
                      </a:r>
                      <a:r>
                        <a:rPr kumimoji="1" lang="ja-JP" altLang="en-US" sz="14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0335730"/>
                  </a:ext>
                </a:extLst>
              </a:tr>
              <a:tr h="720000">
                <a:tc vMerge="1">
                  <a:txBody>
                    <a:bodyPr/>
                    <a:lstStyle/>
                    <a:p>
                      <a:pPr algn="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b="1" dirty="0">
                          <a:solidFill>
                            <a:schemeClr val="tx1"/>
                          </a:solidFill>
                          <a:latin typeface="Meiryo UI" panose="020B0604030504040204" pitchFamily="50" charset="-128"/>
                          <a:ea typeface="Meiryo UI" panose="020B0604030504040204" pitchFamily="50" charset="-128"/>
                        </a:rPr>
                        <a:t>うち建売住宅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i="0" dirty="0">
                          <a:solidFill>
                            <a:schemeClr val="tx1"/>
                          </a:solidFill>
                          <a:latin typeface="Meiryo UI" panose="020B0604030504040204" pitchFamily="50" charset="-128"/>
                          <a:ea typeface="Meiryo UI" panose="020B0604030504040204" pitchFamily="50" charset="-128"/>
                        </a:rPr>
                        <a:t>0.5%</a:t>
                      </a:r>
                      <a:endParaRPr kumimoji="1" lang="ja-JP" altLang="en-US" sz="14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i="1" dirty="0">
                          <a:solidFill>
                            <a:schemeClr val="tx1"/>
                          </a:solidFill>
                          <a:latin typeface="Meiryo UI" panose="020B0604030504040204" pitchFamily="50" charset="-128"/>
                          <a:ea typeface="Meiryo UI" panose="020B0604030504040204" pitchFamily="50" charset="-128"/>
                        </a:rPr>
                        <a:t>2.5</a:t>
                      </a:r>
                      <a:r>
                        <a:rPr kumimoji="1" lang="ja-JP" altLang="en-US" sz="14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i="0" dirty="0">
                          <a:solidFill>
                            <a:schemeClr val="tx1"/>
                          </a:solidFill>
                          <a:latin typeface="Meiryo UI" panose="020B0604030504040204" pitchFamily="50" charset="-128"/>
                          <a:ea typeface="Meiryo UI" panose="020B0604030504040204" pitchFamily="50" charset="-128"/>
                        </a:rPr>
                        <a:t>0.5%</a:t>
                      </a:r>
                      <a:endParaRPr kumimoji="1" lang="ja-JP" altLang="en-US" sz="14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i="1" dirty="0">
                          <a:solidFill>
                            <a:schemeClr val="tx1"/>
                          </a:solidFill>
                          <a:latin typeface="Meiryo UI" panose="020B0604030504040204" pitchFamily="50" charset="-128"/>
                          <a:ea typeface="Meiryo UI" panose="020B0604030504040204" pitchFamily="50" charset="-128"/>
                        </a:rPr>
                        <a:t>2.6</a:t>
                      </a:r>
                      <a:r>
                        <a:rPr kumimoji="1" lang="ja-JP" altLang="en-US" sz="14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i="0" dirty="0">
                          <a:solidFill>
                            <a:schemeClr val="tx1"/>
                          </a:solidFill>
                          <a:latin typeface="Meiryo UI" panose="020B0604030504040204" pitchFamily="50" charset="-128"/>
                          <a:ea typeface="Meiryo UI" panose="020B0604030504040204" pitchFamily="50" charset="-128"/>
                        </a:rPr>
                        <a:t>2.7%</a:t>
                      </a:r>
                      <a:endParaRPr kumimoji="1" lang="ja-JP" altLang="en-US" sz="14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i="1" dirty="0">
                          <a:solidFill>
                            <a:schemeClr val="tx1"/>
                          </a:solidFill>
                          <a:latin typeface="Meiryo UI" panose="020B0604030504040204" pitchFamily="50" charset="-128"/>
                          <a:ea typeface="Meiryo UI" panose="020B0604030504040204" pitchFamily="50" charset="-128"/>
                        </a:rPr>
                        <a:t>4.5</a:t>
                      </a:r>
                      <a:r>
                        <a:rPr kumimoji="1" lang="ja-JP" altLang="en-US" sz="14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941129"/>
                  </a:ext>
                </a:extLst>
              </a:tr>
            </a:tbl>
          </a:graphicData>
        </a:graphic>
      </p:graphicFrame>
      <p:sp>
        <p:nvSpPr>
          <p:cNvPr id="60" name="テキスト ボックス 59">
            <a:extLst>
              <a:ext uri="{FF2B5EF4-FFF2-40B4-BE49-F238E27FC236}">
                <a16:creationId xmlns:a16="http://schemas.microsoft.com/office/drawing/2014/main" id="{B3F25C69-A9D0-4A1F-93EC-CFF4BBB4EA97}"/>
              </a:ext>
            </a:extLst>
          </p:cNvPr>
          <p:cNvSpPr txBox="1"/>
          <p:nvPr/>
        </p:nvSpPr>
        <p:spPr>
          <a:xfrm>
            <a:off x="8601349" y="3968176"/>
            <a:ext cx="1190351" cy="718124"/>
          </a:xfrm>
          <a:prstGeom prst="rect">
            <a:avLst/>
          </a:prstGeom>
          <a:noFill/>
          <a:ln w="41275">
            <a:solidFill>
              <a:srgbClr val="FF0000"/>
            </a:solidFill>
          </a:ln>
        </p:spPr>
        <p:txBody>
          <a:bodyPr wrap="square" rtlCol="0">
            <a:spAutoFit/>
          </a:bodyPr>
          <a:lstStyle/>
          <a:p>
            <a:endParaRPr kumimoji="1" lang="ja-JP" altLang="en-US" dirty="0">
              <a:highlight>
                <a:srgbClr val="FFFF00"/>
              </a:highlight>
            </a:endParaRPr>
          </a:p>
        </p:txBody>
      </p:sp>
      <p:sp>
        <p:nvSpPr>
          <p:cNvPr id="61" name="テキスト ボックス 60">
            <a:extLst>
              <a:ext uri="{FF2B5EF4-FFF2-40B4-BE49-F238E27FC236}">
                <a16:creationId xmlns:a16="http://schemas.microsoft.com/office/drawing/2014/main" id="{67168F56-96A8-48D2-839A-EBEE9B06F0B7}"/>
              </a:ext>
            </a:extLst>
          </p:cNvPr>
          <p:cNvSpPr txBox="1"/>
          <p:nvPr/>
        </p:nvSpPr>
        <p:spPr>
          <a:xfrm>
            <a:off x="770515" y="6128106"/>
            <a:ext cx="4248472" cy="253916"/>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は、</a:t>
            </a:r>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Near</a:t>
            </a:r>
            <a:r>
              <a:rPr lang="ja-JP" altLang="en-US" sz="1050" dirty="0">
                <a:latin typeface="BIZ UDPゴシック" panose="020B0400000000000000" pitchFamily="50" charset="-128"/>
                <a:ea typeface="BIZ UDPゴシック" panose="020B0400000000000000" pitchFamily="50" charset="-128"/>
              </a:rPr>
              <a:t>ｌｙ ＺＥＨ・ＺＥＨ Ｏｒｉｅｎｔｅｄの住宅の合計</a:t>
            </a:r>
            <a:endParaRPr lang="en-US" altLang="ja-JP" sz="105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2B13BE6-98AC-44DC-9063-B0EAE31679E4}"/>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28EFA214-32E4-4441-9CEA-FE7E5BB17370}"/>
              </a:ext>
            </a:extLst>
          </p:cNvPr>
          <p:cNvSpPr txBox="1"/>
          <p:nvPr/>
        </p:nvSpPr>
        <p:spPr>
          <a:xfrm>
            <a:off x="337536" y="1387851"/>
            <a:ext cx="11105163" cy="1273032"/>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住宅ストック</a:t>
            </a:r>
            <a:endParaRPr lang="en-US" altLang="ja-JP" b="1" dirty="0">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 令和</a:t>
            </a:r>
            <a:r>
              <a:rPr lang="en-US" altLang="ja-JP" sz="1200" dirty="0">
                <a:solidFill>
                  <a:schemeClr val="tx1"/>
                </a:solidFill>
                <a:latin typeface="メイリオ" panose="020B0604030504040204" pitchFamily="50" charset="-128"/>
                <a:ea typeface="メイリオ" panose="020B0604030504040204" pitchFamily="50" charset="-128"/>
              </a:rPr>
              <a:t>4</a:t>
            </a:r>
            <a:r>
              <a:rPr lang="ja-JP" altLang="en-US" sz="1200" dirty="0">
                <a:solidFill>
                  <a:schemeClr val="tx1"/>
                </a:solidFill>
                <a:latin typeface="メイリオ" panose="020B0604030504040204" pitchFamily="50" charset="-128"/>
                <a:ea typeface="メイリオ" panose="020B0604030504040204" pitchFamily="50" charset="-128"/>
              </a:rPr>
              <a:t>年度の大阪府における着工戸数（戸建）に占める</a:t>
            </a:r>
            <a:r>
              <a:rPr lang="en-US" altLang="ja-JP" sz="1200" dirty="0">
                <a:solidFill>
                  <a:schemeClr val="tx1"/>
                </a:solidFill>
                <a:latin typeface="メイリオ" panose="020B0604030504040204" pitchFamily="50" charset="-128"/>
                <a:ea typeface="メイリオ" panose="020B0604030504040204" pitchFamily="50" charset="-128"/>
              </a:rPr>
              <a:t>ZEH</a:t>
            </a:r>
            <a:r>
              <a:rPr lang="ja-JP" altLang="en-US" sz="1200" dirty="0">
                <a:solidFill>
                  <a:schemeClr val="tx1"/>
                </a:solidFill>
                <a:latin typeface="メイリオ" panose="020B0604030504040204" pitchFamily="50" charset="-128"/>
                <a:ea typeface="メイリオ" panose="020B0604030504040204" pitchFamily="50" charset="-128"/>
              </a:rPr>
              <a:t>の割合は、</a:t>
            </a:r>
            <a:r>
              <a:rPr lang="en-US" altLang="ja-JP" sz="1200" dirty="0">
                <a:solidFill>
                  <a:schemeClr val="tx1"/>
                </a:solidFill>
                <a:latin typeface="メイリオ" panose="020B0604030504040204" pitchFamily="50" charset="-128"/>
                <a:ea typeface="メイリオ" panose="020B0604030504040204" pitchFamily="50" charset="-128"/>
              </a:rPr>
              <a:t>17.5</a:t>
            </a:r>
            <a:r>
              <a:rPr lang="ja-JP" altLang="en-US" sz="1200" dirty="0">
                <a:solidFill>
                  <a:schemeClr val="tx1"/>
                </a:solidFill>
                <a:latin typeface="メイリオ" panose="020B0604030504040204" pitchFamily="50" charset="-128"/>
                <a:ea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 一般的に</a:t>
            </a:r>
            <a:r>
              <a:rPr lang="en-US" altLang="ja-JP" sz="1200" dirty="0">
                <a:solidFill>
                  <a:schemeClr val="tx1"/>
                </a:solidFill>
                <a:latin typeface="メイリオ" panose="020B0604030504040204" pitchFamily="50" charset="-128"/>
                <a:ea typeface="メイリオ" panose="020B0604030504040204" pitchFamily="50" charset="-128"/>
              </a:rPr>
              <a:t>ZEH</a:t>
            </a:r>
            <a:r>
              <a:rPr lang="ja-JP" altLang="en-US" sz="1200" dirty="0">
                <a:solidFill>
                  <a:schemeClr val="tx1"/>
                </a:solidFill>
                <a:latin typeface="メイリオ" panose="020B0604030504040204" pitchFamily="50" charset="-128"/>
                <a:ea typeface="メイリオ" panose="020B0604030504040204" pitchFamily="50" charset="-128"/>
              </a:rPr>
              <a:t>の割合は、注文住宅と建売住宅とでは、注文住宅の方が高い</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 全国と比較して建売住宅の割合が高い大阪府は、</a:t>
            </a:r>
            <a:r>
              <a:rPr lang="en-US" altLang="ja-JP" sz="1200" dirty="0">
                <a:solidFill>
                  <a:schemeClr val="tx1"/>
                </a:solidFill>
                <a:latin typeface="メイリオ" panose="020B0604030504040204" pitchFamily="50" charset="-128"/>
                <a:ea typeface="メイリオ" panose="020B0604030504040204" pitchFamily="50" charset="-128"/>
              </a:rPr>
              <a:t>ZEH</a:t>
            </a:r>
            <a:r>
              <a:rPr lang="ja-JP" altLang="en-US" sz="1200" dirty="0">
                <a:solidFill>
                  <a:schemeClr val="tx1"/>
                </a:solidFill>
                <a:latin typeface="メイリオ" panose="020B0604030504040204" pitchFamily="50" charset="-128"/>
                <a:ea typeface="メイリオ" panose="020B0604030504040204" pitchFamily="50" charset="-128"/>
              </a:rPr>
              <a:t>の新築の割合が低くなっている</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 </a:t>
            </a:r>
            <a:r>
              <a:rPr lang="en-US" altLang="ja-JP" sz="1200" dirty="0">
                <a:latin typeface="メイリオ" panose="020B0604030504040204" pitchFamily="50" charset="-128"/>
                <a:ea typeface="メイリオ" panose="020B0604030504040204" pitchFamily="50" charset="-128"/>
              </a:rPr>
              <a:t>ZEH</a:t>
            </a:r>
            <a:r>
              <a:rPr lang="ja-JP" altLang="en-US" sz="1200" dirty="0">
                <a:latin typeface="メイリオ" panose="020B0604030504040204" pitchFamily="50" charset="-128"/>
                <a:ea typeface="メイリオ" panose="020B0604030504040204" pitchFamily="50" charset="-128"/>
              </a:rPr>
              <a:t>の割合について年度推移をみると、年々上昇しており、少しずつではあるが</a:t>
            </a:r>
            <a:r>
              <a:rPr lang="en-US" altLang="ja-JP" sz="1200" dirty="0">
                <a:latin typeface="メイリオ" panose="020B0604030504040204" pitchFamily="50" charset="-128"/>
                <a:ea typeface="メイリオ" panose="020B0604030504040204" pitchFamily="50" charset="-128"/>
              </a:rPr>
              <a:t>ZEH</a:t>
            </a:r>
            <a:r>
              <a:rPr lang="ja-JP" altLang="en-US" sz="1200" dirty="0">
                <a:latin typeface="メイリオ" panose="020B0604030504040204" pitchFamily="50" charset="-128"/>
                <a:ea typeface="メイリオ" panose="020B0604030504040204" pitchFamily="50" charset="-128"/>
              </a:rPr>
              <a:t>化が進んでいる</a:t>
            </a:r>
            <a:endParaRPr lang="ja-JP" altLang="en-US" sz="1200" dirty="0">
              <a:solidFill>
                <a:schemeClr val="tx1"/>
              </a:solidFill>
              <a:latin typeface="メイリオ" panose="020B0604030504040204" pitchFamily="50" charset="-128"/>
              <a:ea typeface="メイリオ" panose="020B0604030504040204" pitchFamily="50" charset="-128"/>
            </a:endParaRPr>
          </a:p>
          <a:p>
            <a:endParaRPr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7A80E5E6-115F-4079-925B-5DAD485B427F}"/>
              </a:ext>
            </a:extLst>
          </p:cNvPr>
          <p:cNvSpPr txBox="1"/>
          <p:nvPr/>
        </p:nvSpPr>
        <p:spPr>
          <a:xfrm>
            <a:off x="6705476" y="6478051"/>
            <a:ext cx="5043485" cy="261610"/>
          </a:xfrm>
          <a:prstGeom prst="rect">
            <a:avLst/>
          </a:prstGeom>
          <a:noFill/>
        </p:spPr>
        <p:txBody>
          <a:bodyPr wrap="square" lIns="0" rIns="0">
            <a:spAutoFit/>
          </a:bodyPr>
          <a:lstStyle/>
          <a:p>
            <a:pPr algn="r"/>
            <a:r>
              <a:rPr lang="ja-JP" altLang="en-US" sz="1050" dirty="0">
                <a:latin typeface="メイリオ" panose="020B0604030504040204" pitchFamily="50" charset="-128"/>
                <a:ea typeface="メイリオ" panose="020B0604030504040204" pitchFamily="50" charset="-128"/>
              </a:rPr>
              <a:t>出典：（一社）環境共生イニシアティブ</a:t>
            </a:r>
            <a:r>
              <a:rPr lang="en-US" altLang="ja-JP" sz="1050" dirty="0">
                <a:latin typeface="メイリオ" panose="020B0604030504040204" pitchFamily="50" charset="-128"/>
                <a:ea typeface="メイリオ" panose="020B0604030504040204" pitchFamily="50" charset="-128"/>
              </a:rPr>
              <a:t>HP</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ZEH</a:t>
            </a:r>
            <a:r>
              <a:rPr lang="ja-JP" altLang="en-US" sz="1050" dirty="0">
                <a:latin typeface="メイリオ" panose="020B0604030504040204" pitchFamily="50" charset="-128"/>
                <a:ea typeface="メイリオ" panose="020B0604030504040204" pitchFamily="50" charset="-128"/>
              </a:rPr>
              <a:t>ビルダー／プランナー実績報告　</a:t>
            </a:r>
          </a:p>
        </p:txBody>
      </p:sp>
      <p:sp>
        <p:nvSpPr>
          <p:cNvPr id="15" name="正方形/長方形 14">
            <a:extLst>
              <a:ext uri="{FF2B5EF4-FFF2-40B4-BE49-F238E27FC236}">
                <a16:creationId xmlns:a16="http://schemas.microsoft.com/office/drawing/2014/main" id="{5FEADEEA-5A67-4D44-9D95-1D4DA77292AD}"/>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18" name="スライド番号プレースホルダー 2">
            <a:extLst>
              <a:ext uri="{FF2B5EF4-FFF2-40B4-BE49-F238E27FC236}">
                <a16:creationId xmlns:a16="http://schemas.microsoft.com/office/drawing/2014/main" id="{ED260951-732F-4F6C-8CA8-F39BB1D6D423}"/>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9</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760323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3374</Words>
  <Application>Microsoft Office PowerPoint</Application>
  <PresentationFormat>ワイド画面</PresentationFormat>
  <Paragraphs>446</Paragraphs>
  <Slides>16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BIZ UDPゴシック</vt:lpstr>
      <vt:lpstr>Meiryo UI</vt:lpstr>
      <vt:lpstr>UD デジタル 教科書体 NK-R</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2024-05-31T04:46:23Z</dcterms:created>
  <dcterms:modified xsi:type="dcterms:W3CDTF">2024-07-22T07:33:15Z</dcterms:modified>
</cp:coreProperties>
</file>