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7"/>
  </p:notesMasterIdLst>
  <p:sldIdLst>
    <p:sldId id="263" r:id="rId2"/>
    <p:sldId id="270" r:id="rId3"/>
    <p:sldId id="956" r:id="rId4"/>
    <p:sldId id="957" r:id="rId5"/>
    <p:sldId id="958" r:id="rId6"/>
    <p:sldId id="959" r:id="rId7"/>
    <p:sldId id="960" r:id="rId8"/>
    <p:sldId id="961" r:id="rId9"/>
    <p:sldId id="962" r:id="rId10"/>
    <p:sldId id="964" r:id="rId11"/>
    <p:sldId id="965" r:id="rId12"/>
    <p:sldId id="966" r:id="rId13"/>
    <p:sldId id="967" r:id="rId14"/>
    <p:sldId id="942" r:id="rId15"/>
    <p:sldId id="943" r:id="rId16"/>
    <p:sldId id="934" r:id="rId17"/>
    <p:sldId id="944" r:id="rId18"/>
    <p:sldId id="945" r:id="rId19"/>
    <p:sldId id="946" r:id="rId20"/>
    <p:sldId id="947" r:id="rId21"/>
    <p:sldId id="951" r:id="rId22"/>
    <p:sldId id="953" r:id="rId23"/>
    <p:sldId id="948" r:id="rId24"/>
    <p:sldId id="952" r:id="rId25"/>
    <p:sldId id="949" r:id="rId26"/>
    <p:sldId id="950" r:id="rId27"/>
    <p:sldId id="931" r:id="rId28"/>
    <p:sldId id="932" r:id="rId29"/>
    <p:sldId id="935" r:id="rId30"/>
    <p:sldId id="968" r:id="rId31"/>
    <p:sldId id="970" r:id="rId32"/>
    <p:sldId id="933" r:id="rId33"/>
    <p:sldId id="939" r:id="rId34"/>
    <p:sldId id="940" r:id="rId35"/>
    <p:sldId id="937" r:id="rId36"/>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D85"/>
    <a:srgbClr val="DDF9F8"/>
    <a:srgbClr val="FFCCFF"/>
    <a:srgbClr val="FFE48F"/>
    <a:srgbClr val="D2A000"/>
    <a:srgbClr val="3E89CE"/>
    <a:srgbClr val="E0E0E0"/>
    <a:srgbClr val="FFCDE1"/>
    <a:srgbClr val="C2D1EC"/>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5" autoAdjust="0"/>
    <p:restoredTop sz="95816" autoAdjust="0"/>
  </p:normalViewPr>
  <p:slideViewPr>
    <p:cSldViewPr snapToGrid="0">
      <p:cViewPr varScale="1">
        <p:scale>
          <a:sx n="122" d="100"/>
          <a:sy n="122" d="100"/>
        </p:scale>
        <p:origin x="3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765213" y="1"/>
            <a:ext cx="2880101" cy="490354"/>
          </a:xfrm>
          <a:prstGeom prst="rect">
            <a:avLst/>
          </a:prstGeom>
        </p:spPr>
        <p:txBody>
          <a:bodyPr vert="horz" lIns="89675" tIns="44838" rIns="89675" bIns="44838" rtlCol="0"/>
          <a:lstStyle>
            <a:lvl1pPr algn="r">
              <a:defRPr sz="1200"/>
            </a:lvl1pPr>
          </a:lstStyle>
          <a:p>
            <a:fld id="{E71B0973-865B-407E-B7D2-B8B22C075779}" type="datetimeFigureOut">
              <a:rPr kumimoji="1" lang="ja-JP" altLang="en-US" smtClean="0"/>
              <a:t>2024/9/12</a:t>
            </a:fld>
            <a:endParaRPr kumimoji="1" lang="ja-JP" altLang="en-US" dirty="0"/>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75" tIns="44838" rIns="89675" bIns="44838" rtlCol="0" anchor="ctr"/>
          <a:lstStyle/>
          <a:p>
            <a:endParaRPr lang="ja-JP" altLang="en-US" dirty="0"/>
          </a:p>
        </p:txBody>
      </p:sp>
      <p:sp>
        <p:nvSpPr>
          <p:cNvPr id="5" name="ノート プレースホルダー 4"/>
          <p:cNvSpPr>
            <a:spLocks noGrp="1"/>
          </p:cNvSpPr>
          <p:nvPr>
            <p:ph type="body" sz="quarter" idx="3"/>
          </p:nvPr>
        </p:nvSpPr>
        <p:spPr>
          <a:xfrm>
            <a:off x="664997" y="4705215"/>
            <a:ext cx="5316870" cy="3849436"/>
          </a:xfrm>
          <a:prstGeom prst="rect">
            <a:avLst/>
          </a:prstGeom>
        </p:spPr>
        <p:txBody>
          <a:bodyPr vert="horz" lIns="89675" tIns="44838" rIns="89675" bIns="448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765213" y="9287059"/>
            <a:ext cx="2880101" cy="490354"/>
          </a:xfrm>
          <a:prstGeom prst="rect">
            <a:avLst/>
          </a:prstGeom>
        </p:spPr>
        <p:txBody>
          <a:bodyPr vert="horz" lIns="89675" tIns="44838" rIns="89675" bIns="44838" rtlCol="0" anchor="b"/>
          <a:lstStyle>
            <a:lvl1pPr algn="r">
              <a:defRPr sz="1200"/>
            </a:lvl1pPr>
          </a:lstStyle>
          <a:p>
            <a:fld id="{4F18C5FB-E528-41E5-8E04-0C41F93FAA9C}" type="slidenum">
              <a:rPr kumimoji="1" lang="ja-JP" altLang="en-US" smtClean="0"/>
              <a:t>‹#›</a:t>
            </a:fld>
            <a:endParaRPr kumimoji="1" lang="ja-JP" altLang="en-US" dirty="0"/>
          </a:p>
        </p:txBody>
      </p:sp>
    </p:spTree>
    <p:extLst>
      <p:ext uri="{BB962C8B-B14F-4D97-AF65-F5344CB8AC3E}">
        <p14:creationId xmlns:p14="http://schemas.microsoft.com/office/powerpoint/2010/main" val="11691474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752">
              <a:defRPr/>
            </a:pPr>
            <a:endParaRPr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14</a:t>
            </a:fld>
            <a:endParaRPr kumimoji="1" lang="ja-JP" altLang="en-US" dirty="0"/>
          </a:p>
        </p:txBody>
      </p:sp>
    </p:spTree>
    <p:extLst>
      <p:ext uri="{BB962C8B-B14F-4D97-AF65-F5344CB8AC3E}">
        <p14:creationId xmlns:p14="http://schemas.microsoft.com/office/powerpoint/2010/main" val="675151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F18C5FB-E528-41E5-8E04-0C41F93FAA9C}" type="slidenum">
              <a:rPr kumimoji="1" lang="ja-JP" altLang="en-US" smtClean="0"/>
              <a:t>29</a:t>
            </a:fld>
            <a:endParaRPr kumimoji="1" lang="ja-JP" altLang="en-US" dirty="0"/>
          </a:p>
        </p:txBody>
      </p:sp>
    </p:spTree>
    <p:extLst>
      <p:ext uri="{BB962C8B-B14F-4D97-AF65-F5344CB8AC3E}">
        <p14:creationId xmlns:p14="http://schemas.microsoft.com/office/powerpoint/2010/main" val="2334616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30</a:t>
            </a:fld>
            <a:endParaRPr kumimoji="1" lang="ja-JP" altLang="en-US" dirty="0"/>
          </a:p>
        </p:txBody>
      </p:sp>
    </p:spTree>
    <p:extLst>
      <p:ext uri="{BB962C8B-B14F-4D97-AF65-F5344CB8AC3E}">
        <p14:creationId xmlns:p14="http://schemas.microsoft.com/office/powerpoint/2010/main" val="345626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31</a:t>
            </a:fld>
            <a:endParaRPr kumimoji="1" lang="ja-JP" altLang="en-US" dirty="0"/>
          </a:p>
        </p:txBody>
      </p:sp>
    </p:spTree>
    <p:extLst>
      <p:ext uri="{BB962C8B-B14F-4D97-AF65-F5344CB8AC3E}">
        <p14:creationId xmlns:p14="http://schemas.microsoft.com/office/powerpoint/2010/main" val="318539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32</a:t>
            </a:fld>
            <a:endParaRPr kumimoji="1" lang="ja-JP" altLang="en-US" dirty="0"/>
          </a:p>
        </p:txBody>
      </p:sp>
    </p:spTree>
    <p:extLst>
      <p:ext uri="{BB962C8B-B14F-4D97-AF65-F5344CB8AC3E}">
        <p14:creationId xmlns:p14="http://schemas.microsoft.com/office/powerpoint/2010/main" val="1402815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33</a:t>
            </a:fld>
            <a:endParaRPr kumimoji="1" lang="ja-JP" altLang="en-US" dirty="0"/>
          </a:p>
        </p:txBody>
      </p:sp>
    </p:spTree>
    <p:extLst>
      <p:ext uri="{BB962C8B-B14F-4D97-AF65-F5344CB8AC3E}">
        <p14:creationId xmlns:p14="http://schemas.microsoft.com/office/powerpoint/2010/main" val="401695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35</a:t>
            </a:fld>
            <a:endParaRPr kumimoji="1" lang="ja-JP" altLang="en-US" dirty="0"/>
          </a:p>
        </p:txBody>
      </p:sp>
    </p:spTree>
    <p:extLst>
      <p:ext uri="{BB962C8B-B14F-4D97-AF65-F5344CB8AC3E}">
        <p14:creationId xmlns:p14="http://schemas.microsoft.com/office/powerpoint/2010/main" val="117695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17</a:t>
            </a:fld>
            <a:endParaRPr kumimoji="1" lang="ja-JP" altLang="en-US" dirty="0"/>
          </a:p>
        </p:txBody>
      </p:sp>
    </p:spTree>
    <p:extLst>
      <p:ext uri="{BB962C8B-B14F-4D97-AF65-F5344CB8AC3E}">
        <p14:creationId xmlns:p14="http://schemas.microsoft.com/office/powerpoint/2010/main" val="118029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21</a:t>
            </a:fld>
            <a:endParaRPr kumimoji="1" lang="ja-JP" altLang="en-US" dirty="0"/>
          </a:p>
        </p:txBody>
      </p:sp>
    </p:spTree>
    <p:extLst>
      <p:ext uri="{BB962C8B-B14F-4D97-AF65-F5344CB8AC3E}">
        <p14:creationId xmlns:p14="http://schemas.microsoft.com/office/powerpoint/2010/main" val="205381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22</a:t>
            </a:fld>
            <a:endParaRPr kumimoji="1" lang="ja-JP" altLang="en-US" dirty="0"/>
          </a:p>
        </p:txBody>
      </p:sp>
    </p:spTree>
    <p:extLst>
      <p:ext uri="{BB962C8B-B14F-4D97-AF65-F5344CB8AC3E}">
        <p14:creationId xmlns:p14="http://schemas.microsoft.com/office/powerpoint/2010/main" val="3533440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24</a:t>
            </a:fld>
            <a:endParaRPr kumimoji="1" lang="ja-JP" altLang="en-US" dirty="0"/>
          </a:p>
        </p:txBody>
      </p:sp>
    </p:spTree>
    <p:extLst>
      <p:ext uri="{BB962C8B-B14F-4D97-AF65-F5344CB8AC3E}">
        <p14:creationId xmlns:p14="http://schemas.microsoft.com/office/powerpoint/2010/main" val="287161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25</a:t>
            </a:fld>
            <a:endParaRPr kumimoji="1" lang="ja-JP" altLang="en-US" dirty="0"/>
          </a:p>
        </p:txBody>
      </p:sp>
    </p:spTree>
    <p:extLst>
      <p:ext uri="{BB962C8B-B14F-4D97-AF65-F5344CB8AC3E}">
        <p14:creationId xmlns:p14="http://schemas.microsoft.com/office/powerpoint/2010/main" val="147727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26</a:t>
            </a:fld>
            <a:endParaRPr kumimoji="1" lang="ja-JP" altLang="en-US" dirty="0"/>
          </a:p>
        </p:txBody>
      </p:sp>
    </p:spTree>
    <p:extLst>
      <p:ext uri="{BB962C8B-B14F-4D97-AF65-F5344CB8AC3E}">
        <p14:creationId xmlns:p14="http://schemas.microsoft.com/office/powerpoint/2010/main" val="303810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F18C5FB-E528-41E5-8E04-0C41F93FAA9C}" type="slidenum">
              <a:rPr kumimoji="1" lang="ja-JP" altLang="en-US" smtClean="0"/>
              <a:t>27</a:t>
            </a:fld>
            <a:endParaRPr kumimoji="1" lang="ja-JP" altLang="en-US" dirty="0"/>
          </a:p>
        </p:txBody>
      </p:sp>
    </p:spTree>
    <p:extLst>
      <p:ext uri="{BB962C8B-B14F-4D97-AF65-F5344CB8AC3E}">
        <p14:creationId xmlns:p14="http://schemas.microsoft.com/office/powerpoint/2010/main" val="88539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28</a:t>
            </a:fld>
            <a:endParaRPr kumimoji="1" lang="ja-JP" altLang="en-US" dirty="0"/>
          </a:p>
        </p:txBody>
      </p:sp>
    </p:spTree>
    <p:extLst>
      <p:ext uri="{BB962C8B-B14F-4D97-AF65-F5344CB8AC3E}">
        <p14:creationId xmlns:p14="http://schemas.microsoft.com/office/powerpoint/2010/main" val="462621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6517E-39A0-4886-B3F0-A2EFC560A9B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BCCDEF0-736A-4DDE-BA76-5BE0F9BEEC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78FCE59-FEFB-42F4-A07A-ADCA7A38E30B}"/>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5" name="フッター プレースホルダー 4">
            <a:extLst>
              <a:ext uri="{FF2B5EF4-FFF2-40B4-BE49-F238E27FC236}">
                <a16:creationId xmlns:a16="http://schemas.microsoft.com/office/drawing/2014/main" id="{D9CD9CB5-4374-47BF-98D6-AE7C81219493}"/>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972ED4AF-E531-48EE-B782-98DD4DCC5BDD}"/>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96420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E6757-4CAB-4B6D-BF2A-BBB44FF9DCC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97550E9-EE6D-4E4C-8EF5-4AE47CB902F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3537D4-9C65-466E-B9F4-E5B5BA4B687D}"/>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5" name="フッター プレースホルダー 4">
            <a:extLst>
              <a:ext uri="{FF2B5EF4-FFF2-40B4-BE49-F238E27FC236}">
                <a16:creationId xmlns:a16="http://schemas.microsoft.com/office/drawing/2014/main" id="{F0758F20-B694-4E87-8879-6CEECFD1AD93}"/>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8C248815-6B0D-4288-89CE-0D6468B2F676}"/>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195905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8268557-AAEA-461B-86AB-AB7C7221D22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F9AB93D-FDE6-44F0-A0E7-5C63684746B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49D052E-9311-49F3-9449-539C179BC5EC}"/>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5" name="フッター プレースホルダー 4">
            <a:extLst>
              <a:ext uri="{FF2B5EF4-FFF2-40B4-BE49-F238E27FC236}">
                <a16:creationId xmlns:a16="http://schemas.microsoft.com/office/drawing/2014/main" id="{2DF8AF9D-3F0B-41CE-9853-C3794E6B628B}"/>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A59BA3AB-8FB9-4868-B0D1-1CEFC039168C}"/>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87089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DA0346-D054-4BC6-866E-460DED8A7F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A39DD0E-FBCF-41B3-9398-E5374A4F71D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BEFD98D-3ECA-4312-BD2A-4DAE5FABDAFD}"/>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5" name="フッター プレースホルダー 4">
            <a:extLst>
              <a:ext uri="{FF2B5EF4-FFF2-40B4-BE49-F238E27FC236}">
                <a16:creationId xmlns:a16="http://schemas.microsoft.com/office/drawing/2014/main" id="{A4266018-7451-4A10-A41A-8AF8DA08C370}"/>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1E651477-A724-4764-8104-21834CE5D840}"/>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425963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F2B163-4D6E-4448-9DC0-5D87E3BAC8B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022BDAC-2F6D-49A7-A22B-3684127D7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39ADB1B-7AD7-450E-BC08-E8041DC185ED}"/>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5" name="フッター プレースホルダー 4">
            <a:extLst>
              <a:ext uri="{FF2B5EF4-FFF2-40B4-BE49-F238E27FC236}">
                <a16:creationId xmlns:a16="http://schemas.microsoft.com/office/drawing/2014/main" id="{DE0F7E7C-9986-4649-9FB0-BDEECAF86A4C}"/>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47B1FB6E-522A-40D8-A0E7-91F2FAE855E6}"/>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1355990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EA017D-1AC7-4D85-9899-2600212319B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24FC967-3690-41DA-A14D-5E2FC13CE90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5F67F4E-0A06-484A-AAF0-20DBC9529C0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CCD163-C89D-4C1B-A2AA-E1DDF8091910}"/>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6" name="フッター プレースホルダー 5">
            <a:extLst>
              <a:ext uri="{FF2B5EF4-FFF2-40B4-BE49-F238E27FC236}">
                <a16:creationId xmlns:a16="http://schemas.microsoft.com/office/drawing/2014/main" id="{46B48844-5A53-4230-9EB5-F3DFC315EE03}"/>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5149AD42-600C-4016-A384-58F3ED1204B8}"/>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2986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734BA7-46A6-4310-998D-99E0D11DF88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86B72D7-DB58-4602-A3FC-62CAA61876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E59072B-35B8-4DF8-A3F3-4E9E7E7AFA1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4719E89-B99A-42CB-8E40-9F39D4B99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9AA2FFB-C7EA-4A64-8077-170F1D85EB9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4069EB5-5A46-4311-A5A0-B34E85BF5F9E}"/>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8" name="フッター プレースホルダー 7">
            <a:extLst>
              <a:ext uri="{FF2B5EF4-FFF2-40B4-BE49-F238E27FC236}">
                <a16:creationId xmlns:a16="http://schemas.microsoft.com/office/drawing/2014/main" id="{5F62010C-8E0A-48EA-9BB1-07E3580D81FD}"/>
              </a:ext>
            </a:extLst>
          </p:cNvPr>
          <p:cNvSpPr>
            <a:spLocks noGrp="1"/>
          </p:cNvSpPr>
          <p:nvPr>
            <p:ph type="ftr" sz="quarter" idx="11"/>
          </p:nvPr>
        </p:nvSpPr>
        <p:spPr/>
        <p:txBody>
          <a:bodyPr/>
          <a:lstStyle/>
          <a:p>
            <a:endParaRPr kumimoji="1" lang="ja-JP" altLang="en-US" dirty="0"/>
          </a:p>
        </p:txBody>
      </p:sp>
      <p:sp>
        <p:nvSpPr>
          <p:cNvPr id="9" name="スライド番号プレースホルダー 8">
            <a:extLst>
              <a:ext uri="{FF2B5EF4-FFF2-40B4-BE49-F238E27FC236}">
                <a16:creationId xmlns:a16="http://schemas.microsoft.com/office/drawing/2014/main" id="{232234E5-9E3E-42CE-876A-68AB0640F641}"/>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176424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14F0D-2D84-48E4-B1D3-AAEA9B4EA70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7551F04-8D68-4247-804F-2476A99650BB}"/>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4" name="フッター プレースホルダー 3">
            <a:extLst>
              <a:ext uri="{FF2B5EF4-FFF2-40B4-BE49-F238E27FC236}">
                <a16:creationId xmlns:a16="http://schemas.microsoft.com/office/drawing/2014/main" id="{D0E54FD8-8FD2-473D-8F05-AF62D16AF511}"/>
              </a:ext>
            </a:extLst>
          </p:cNvPr>
          <p:cNvSpPr>
            <a:spLocks noGrp="1"/>
          </p:cNvSpPr>
          <p:nvPr>
            <p:ph type="ftr" sz="quarter" idx="1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82E9DDF6-E8CC-49FE-BDF6-49FE18FDAEB9}"/>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167691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DE4C5EA-04D5-460B-B138-C39A3BAFE9B8}"/>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3" name="フッター プレースホルダー 2">
            <a:extLst>
              <a:ext uri="{FF2B5EF4-FFF2-40B4-BE49-F238E27FC236}">
                <a16:creationId xmlns:a16="http://schemas.microsoft.com/office/drawing/2014/main" id="{3E6DE3FF-164D-4626-9365-65E6D90A08E4}"/>
              </a:ext>
            </a:extLst>
          </p:cNvPr>
          <p:cNvSpPr>
            <a:spLocks noGrp="1"/>
          </p:cNvSpPr>
          <p:nvPr>
            <p:ph type="ftr" sz="quarter" idx="1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AB5690A-EE1C-42EB-BAB0-CB4B29DEC2CC}"/>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145820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48EA43-3B91-425E-88BC-B88F99589EC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A148AA7-3CA3-4F3B-9C27-71799C13BB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AF3781A-6C55-4592-8349-9E14EE95B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506F1C4-589D-4788-A1E7-10321E8596F7}"/>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6" name="フッター プレースホルダー 5">
            <a:extLst>
              <a:ext uri="{FF2B5EF4-FFF2-40B4-BE49-F238E27FC236}">
                <a16:creationId xmlns:a16="http://schemas.microsoft.com/office/drawing/2014/main" id="{F6917FF4-E06B-4545-BDCE-95432FF1FCC6}"/>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10D7B3EF-96D8-423B-BF8D-1B6E40DB9E30}"/>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25494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629707-CB30-4F75-A467-6B4122BE34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1E8DCBC-37D4-4193-AF71-1A4ABC0F8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47D69093-A175-4482-A032-72A3EF4C6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2CAFD0B-0A2C-4043-913B-61F4208D033B}"/>
              </a:ext>
            </a:extLst>
          </p:cNvPr>
          <p:cNvSpPr>
            <a:spLocks noGrp="1"/>
          </p:cNvSpPr>
          <p:nvPr>
            <p:ph type="dt" sz="half" idx="10"/>
          </p:nvPr>
        </p:nvSpPr>
        <p:spPr/>
        <p:txBody>
          <a:bodyPr/>
          <a:lstStyle/>
          <a:p>
            <a:fld id="{0C08C23A-7EA9-495D-9293-2C0A38CE82F1}" type="datetimeFigureOut">
              <a:rPr kumimoji="1" lang="ja-JP" altLang="en-US" smtClean="0"/>
              <a:t>2024/9/12</a:t>
            </a:fld>
            <a:endParaRPr kumimoji="1" lang="ja-JP" altLang="en-US" dirty="0"/>
          </a:p>
        </p:txBody>
      </p:sp>
      <p:sp>
        <p:nvSpPr>
          <p:cNvPr id="6" name="フッター プレースホルダー 5">
            <a:extLst>
              <a:ext uri="{FF2B5EF4-FFF2-40B4-BE49-F238E27FC236}">
                <a16:creationId xmlns:a16="http://schemas.microsoft.com/office/drawing/2014/main" id="{E7284BFB-952E-4246-A1F1-16C3AC8A9AAF}"/>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id="{C69E42D6-A54B-4839-910E-F898F097B62F}"/>
              </a:ext>
            </a:extLst>
          </p:cNvPr>
          <p:cNvSpPr>
            <a:spLocks noGrp="1"/>
          </p:cNvSpPr>
          <p:nvPr>
            <p:ph type="sldNum" sz="quarter" idx="12"/>
          </p:nvPr>
        </p:nvSpPr>
        <p:spPr/>
        <p:txBody>
          <a:body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198475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8E09F8D-DAEC-4178-8BA3-A48785F3F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B7EBA7-FEDC-46C4-A9BC-94FE0E25D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BCDFE3-2A32-4735-8F96-C6949BA047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8C23A-7EA9-495D-9293-2C0A38CE82F1}" type="datetimeFigureOut">
              <a:rPr kumimoji="1" lang="ja-JP" altLang="en-US" smtClean="0"/>
              <a:t>2024/9/12</a:t>
            </a:fld>
            <a:endParaRPr kumimoji="1" lang="ja-JP" altLang="en-US" dirty="0"/>
          </a:p>
        </p:txBody>
      </p:sp>
      <p:sp>
        <p:nvSpPr>
          <p:cNvPr id="5" name="フッター プレースホルダー 4">
            <a:extLst>
              <a:ext uri="{FF2B5EF4-FFF2-40B4-BE49-F238E27FC236}">
                <a16:creationId xmlns:a16="http://schemas.microsoft.com/office/drawing/2014/main" id="{9FCD8AAE-384B-46C1-B3C4-C06A808A8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a:extLst>
              <a:ext uri="{FF2B5EF4-FFF2-40B4-BE49-F238E27FC236}">
                <a16:creationId xmlns:a16="http://schemas.microsoft.com/office/drawing/2014/main" id="{2C2ADA10-4BCE-46B0-8682-E9FFC906B1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561A-E42E-4150-BC02-577CA25AA48C}" type="slidenum">
              <a:rPr kumimoji="1" lang="ja-JP" altLang="en-US" smtClean="0"/>
              <a:t>‹#›</a:t>
            </a:fld>
            <a:endParaRPr kumimoji="1" lang="ja-JP" altLang="en-US" dirty="0"/>
          </a:p>
        </p:txBody>
      </p:sp>
    </p:spTree>
    <p:extLst>
      <p:ext uri="{BB962C8B-B14F-4D97-AF65-F5344CB8AC3E}">
        <p14:creationId xmlns:p14="http://schemas.microsoft.com/office/powerpoint/2010/main" val="4138384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812000" y="2483024"/>
            <a:ext cx="8568000" cy="1447883"/>
          </a:xfrm>
          <a:prstGeom prst="rect">
            <a:avLst/>
          </a:prstGeom>
          <a:noFill/>
          <a:effectLst/>
        </p:spPr>
        <p:txBody>
          <a:bodyPr wrap="square" bIns="108000" rtlCol="0" anchor="ctr" anchorCtr="0">
            <a:spAutoFit/>
          </a:bodyPr>
          <a:lstStyle/>
          <a:p>
            <a:pPr algn="ctr"/>
            <a:r>
              <a:rPr lang="ja-JP" altLang="en-US" sz="2800" spc="300" dirty="0">
                <a:latin typeface="Meiryo UI" panose="020B0604030504040204" pitchFamily="50" charset="-128"/>
                <a:ea typeface="Meiryo UI" panose="020B0604030504040204" pitchFamily="50" charset="-128"/>
              </a:rPr>
              <a:t>「</a:t>
            </a:r>
            <a:r>
              <a:rPr lang="en-US" altLang="ja-JP" sz="2800" spc="300" dirty="0">
                <a:latin typeface="Meiryo UI" panose="020B0604030504040204" pitchFamily="50" charset="-128"/>
                <a:ea typeface="Meiryo UI" panose="020B0604030504040204" pitchFamily="50" charset="-128"/>
              </a:rPr>
              <a:t>2050</a:t>
            </a:r>
            <a:r>
              <a:rPr lang="ja-JP" altLang="en-US" sz="2800" spc="300" dirty="0">
                <a:latin typeface="Meiryo UI" panose="020B0604030504040204" pitchFamily="50" charset="-128"/>
                <a:ea typeface="Meiryo UI" panose="020B0604030504040204" pitchFamily="50" charset="-128"/>
              </a:rPr>
              <a:t>年の大阪における住まい・くらしのあるべき姿」</a:t>
            </a:r>
            <a:endParaRPr lang="en-US" altLang="ja-JP" sz="2800" spc="300" dirty="0">
              <a:latin typeface="Meiryo UI" panose="020B0604030504040204" pitchFamily="50" charset="-128"/>
              <a:ea typeface="Meiryo UI" panose="020B0604030504040204" pitchFamily="50" charset="-128"/>
            </a:endParaRPr>
          </a:p>
          <a:p>
            <a:pPr algn="ctr"/>
            <a:r>
              <a:rPr lang="ja-JP" altLang="en-US" sz="2800" spc="300" dirty="0">
                <a:latin typeface="Meiryo UI" panose="020B0604030504040204" pitchFamily="50" charset="-128"/>
                <a:ea typeface="Meiryo UI" panose="020B0604030504040204" pitchFamily="50" charset="-128"/>
              </a:rPr>
              <a:t>追加データ</a:t>
            </a:r>
            <a:endParaRPr lang="en-US" altLang="ja-JP" sz="2800" spc="300" dirty="0">
              <a:latin typeface="Meiryo UI" panose="020B0604030504040204" pitchFamily="50" charset="-128"/>
              <a:ea typeface="Meiryo UI" panose="020B0604030504040204" pitchFamily="50" charset="-128"/>
            </a:endParaRPr>
          </a:p>
        </p:txBody>
      </p:sp>
      <p:sp>
        <p:nvSpPr>
          <p:cNvPr id="8" name="Rectangle 1"/>
          <p:cNvSpPr>
            <a:spLocks noChangeArrowheads="1"/>
          </p:cNvSpPr>
          <p:nvPr/>
        </p:nvSpPr>
        <p:spPr bwMode="auto">
          <a:xfrm>
            <a:off x="3071664" y="5517232"/>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令和６年７月</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令和６年度 第</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回 住生活基本計画推進部会　資料</a:t>
            </a:r>
          </a:p>
        </p:txBody>
      </p:sp>
      <p:sp>
        <p:nvSpPr>
          <p:cNvPr id="7" name="正方形/長方形 6"/>
          <p:cNvSpPr/>
          <p:nvPr/>
        </p:nvSpPr>
        <p:spPr>
          <a:xfrm>
            <a:off x="2225824"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1" name="テキスト ボックス 10">
            <a:extLst>
              <a:ext uri="{FF2B5EF4-FFF2-40B4-BE49-F238E27FC236}">
                <a16:creationId xmlns:a16="http://schemas.microsoft.com/office/drawing/2014/main" id="{FF46E997-9EA3-4B84-B6BB-ADECDE48D1C6}"/>
              </a:ext>
            </a:extLst>
          </p:cNvPr>
          <p:cNvSpPr txBox="1"/>
          <p:nvPr/>
        </p:nvSpPr>
        <p:spPr>
          <a:xfrm>
            <a:off x="9084312" y="90000"/>
            <a:ext cx="1511688" cy="349702"/>
          </a:xfrm>
          <a:prstGeom prst="rect">
            <a:avLst/>
          </a:prstGeom>
          <a:noFill/>
          <a:ln>
            <a:solidFill>
              <a:schemeClr val="tx1"/>
            </a:solidFill>
          </a:ln>
        </p:spPr>
        <p:txBody>
          <a:bodyPr wrap="square" tIns="72000" bIns="0">
            <a:spAutoFit/>
          </a:bodyPr>
          <a:lstStyle/>
          <a:p>
            <a:pPr algn="ctr"/>
            <a:r>
              <a:rPr lang="ja-JP" altLang="ja-JP" kern="100">
                <a:latin typeface="メイリオ" panose="020B0604030504040204" pitchFamily="50" charset="-128"/>
                <a:ea typeface="メイリオ" panose="020B0604030504040204" pitchFamily="50" charset="-128"/>
                <a:cs typeface="Times New Roman" panose="02020603050405020304" pitchFamily="18" charset="0"/>
              </a:rPr>
              <a:t>資料</a:t>
            </a:r>
            <a:r>
              <a:rPr lang="ja-JP" altLang="en-US" kern="100">
                <a:latin typeface="メイリオ" panose="020B0604030504040204" pitchFamily="50" charset="-128"/>
                <a:ea typeface="メイリオ" panose="020B0604030504040204" pitchFamily="50" charset="-128"/>
                <a:cs typeface="Times New Roman" panose="02020603050405020304" pitchFamily="18" charset="0"/>
              </a:rPr>
              <a:t>２</a:t>
            </a:r>
            <a:endParaRPr lang="en-US" altLang="ja-JP" kern="10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30478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6BC592-0890-985E-32C5-3ED4FF4806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8288" y="2237180"/>
            <a:ext cx="9595424" cy="4296542"/>
          </a:xfrm>
          <a:prstGeom prst="rect">
            <a:avLst/>
          </a:prstGeom>
        </p:spPr>
      </p:pic>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965255"/>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主な国籍・地域（出身地）別　在留外国人数の推移①</a:t>
            </a:r>
            <a:endParaRPr lang="en-US" altLang="ja-JP"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韓国・朝鮮籍が全体の</a:t>
            </a:r>
            <a:r>
              <a:rPr lang="en-US" altLang="ja-JP" sz="1200" dirty="0">
                <a:latin typeface="メイリオ" panose="020B0604030504040204" pitchFamily="50" charset="-128"/>
                <a:ea typeface="メイリオ" panose="020B0604030504040204" pitchFamily="50" charset="-128"/>
              </a:rPr>
              <a:t>34.3</a:t>
            </a:r>
            <a:r>
              <a:rPr lang="ja-JP" altLang="en-US" sz="1200" dirty="0">
                <a:latin typeface="メイリオ" panose="020B0604030504040204" pitchFamily="50" charset="-128"/>
                <a:ea typeface="メイリオ" panose="020B0604030504040204" pitchFamily="50" charset="-128"/>
              </a:rPr>
              <a:t>％を占めるが、数および全体に占める割合は年々減少している。</a:t>
            </a:r>
            <a:endParaRPr lang="en-US" altLang="ja-JP" sz="12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中国・台湾籍の全体に占める割合は、令和</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年より</a:t>
            </a:r>
            <a:r>
              <a:rPr lang="en-US" altLang="ja-JP" sz="1200" dirty="0">
                <a:latin typeface="メイリオ" panose="020B0604030504040204" pitchFamily="50" charset="-128"/>
                <a:ea typeface="メイリオ" panose="020B0604030504040204" pitchFamily="50" charset="-128"/>
              </a:rPr>
              <a:t>5,470</a:t>
            </a:r>
            <a:r>
              <a:rPr lang="ja-JP" altLang="en-US" sz="1200" dirty="0">
                <a:latin typeface="メイリオ" panose="020B0604030504040204" pitchFamily="50" charset="-128"/>
                <a:ea typeface="メイリオ" panose="020B0604030504040204" pitchFamily="50" charset="-128"/>
              </a:rPr>
              <a:t>人増の</a:t>
            </a:r>
            <a:r>
              <a:rPr lang="en-US" altLang="ja-JP" sz="1200" dirty="0">
                <a:latin typeface="メイリオ" panose="020B0604030504040204" pitchFamily="50" charset="-128"/>
                <a:ea typeface="メイリオ" panose="020B0604030504040204" pitchFamily="50" charset="-128"/>
              </a:rPr>
              <a:t>27.6</a:t>
            </a:r>
            <a:r>
              <a:rPr lang="ja-JP" altLang="en-US" sz="1200" dirty="0">
                <a:latin typeface="メイリオ" panose="020B0604030504040204" pitchFamily="50" charset="-128"/>
                <a:ea typeface="メイリオ" panose="020B0604030504040204" pitchFamily="50" charset="-128"/>
              </a:rPr>
              <a:t>％、ベトナム籍は令和</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年より</a:t>
            </a:r>
            <a:r>
              <a:rPr lang="en-US" altLang="ja-JP" sz="1200" dirty="0">
                <a:latin typeface="メイリオ" panose="020B0604030504040204" pitchFamily="50" charset="-128"/>
                <a:ea typeface="メイリオ" panose="020B0604030504040204" pitchFamily="50" charset="-128"/>
              </a:rPr>
              <a:t>7,741</a:t>
            </a:r>
            <a:r>
              <a:rPr lang="ja-JP" altLang="en-US" sz="1200" dirty="0">
                <a:latin typeface="メイリオ" panose="020B0604030504040204" pitchFamily="50" charset="-128"/>
                <a:ea typeface="メイリオ" panose="020B0604030504040204" pitchFamily="50" charset="-128"/>
              </a:rPr>
              <a:t>人増の</a:t>
            </a:r>
            <a:r>
              <a:rPr lang="en-US" altLang="ja-JP" sz="1200" dirty="0">
                <a:latin typeface="メイリオ" panose="020B0604030504040204" pitchFamily="50" charset="-128"/>
                <a:ea typeface="メイリオ" panose="020B0604030504040204" pitchFamily="50" charset="-128"/>
              </a:rPr>
              <a:t>17.5</a:t>
            </a:r>
            <a:r>
              <a:rPr lang="ja-JP" altLang="en-US" sz="1200" dirty="0">
                <a:latin typeface="メイリオ" panose="020B0604030504040204" pitchFamily="50" charset="-128"/>
                <a:ea typeface="メイリオ" panose="020B0604030504040204" pitchFamily="50" charset="-128"/>
              </a:rPr>
              <a:t>％を占める。</a:t>
            </a:r>
            <a:endParaRPr lang="en-US" altLang="ja-JP" sz="12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年から急激に増加しているネパール籍は、前年比</a:t>
            </a:r>
            <a:r>
              <a:rPr lang="en-US" altLang="ja-JP" sz="1200" dirty="0">
                <a:latin typeface="メイリオ" panose="020B0604030504040204" pitchFamily="50" charset="-128"/>
                <a:ea typeface="メイリオ" panose="020B0604030504040204" pitchFamily="50" charset="-128"/>
              </a:rPr>
              <a:t>217.8</a:t>
            </a:r>
            <a:r>
              <a:rPr lang="ja-JP" altLang="en-US" sz="1200" dirty="0">
                <a:latin typeface="メイリオ" panose="020B0604030504040204" pitchFamily="50" charset="-128"/>
                <a:ea typeface="メイリオ" panose="020B0604030504040204" pitchFamily="50" charset="-128"/>
              </a:rPr>
              <a:t>％増、ミャンマー籍は前年比</a:t>
            </a:r>
            <a:r>
              <a:rPr lang="en-US" altLang="ja-JP" sz="1200" dirty="0">
                <a:latin typeface="メイリオ" panose="020B0604030504040204" pitchFamily="50" charset="-128"/>
                <a:ea typeface="メイリオ" panose="020B0604030504040204" pitchFamily="50" charset="-128"/>
              </a:rPr>
              <a:t>194.3</a:t>
            </a:r>
            <a:r>
              <a:rPr lang="ja-JP" altLang="en-US" sz="1200" dirty="0">
                <a:latin typeface="メイリオ" panose="020B0604030504040204" pitchFamily="50" charset="-128"/>
                <a:ea typeface="メイリオ" panose="020B0604030504040204" pitchFamily="50" charset="-128"/>
              </a:rPr>
              <a:t>％増となった。</a:t>
            </a:r>
          </a:p>
        </p:txBody>
      </p:sp>
      <p:sp>
        <p:nvSpPr>
          <p:cNvPr id="36" name="テキスト ボックス 35">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日現在（出典：法務省「在留外国人統計」「登録外国人統計」）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a:extLst>
              <a:ext uri="{FF2B5EF4-FFF2-40B4-BE49-F238E27FC236}">
                <a16:creationId xmlns:a16="http://schemas.microsoft.com/office/drawing/2014/main" id="{A2B07601-B2CB-4C37-90BE-0B253706D42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4740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349702"/>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主な国籍・地域（出身地）別　在留外国人数の推移②</a:t>
            </a:r>
            <a:endParaRPr lang="en-US" altLang="ja-JP" b="1"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日現在（出典：法務省「在留外国人統計」「登録外国人統計」）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4E9FD6E7-77ED-0DC8-7A2E-7992185276C3}"/>
              </a:ext>
            </a:extLst>
          </p:cNvPr>
          <p:cNvPicPr>
            <a:picLocks noChangeAspect="1"/>
          </p:cNvPicPr>
          <p:nvPr/>
        </p:nvPicPr>
        <p:blipFill>
          <a:blip r:embed="rId2"/>
          <a:stretch>
            <a:fillRect/>
          </a:stretch>
        </p:blipFill>
        <p:spPr>
          <a:xfrm>
            <a:off x="0" y="1609702"/>
            <a:ext cx="12192000" cy="4451048"/>
          </a:xfrm>
          <a:prstGeom prst="rect">
            <a:avLst/>
          </a:prstGeom>
        </p:spPr>
      </p:pic>
      <p:sp>
        <p:nvSpPr>
          <p:cNvPr id="7" name="テキスト ボックス 6">
            <a:extLst>
              <a:ext uri="{FF2B5EF4-FFF2-40B4-BE49-F238E27FC236}">
                <a16:creationId xmlns:a16="http://schemas.microsoft.com/office/drawing/2014/main" id="{AE47C79A-181C-4CA1-1F2B-AF2DCFF3948B}"/>
              </a:ext>
            </a:extLst>
          </p:cNvPr>
          <p:cNvSpPr txBox="1"/>
          <p:nvPr/>
        </p:nvSpPr>
        <p:spPr>
          <a:xfrm>
            <a:off x="52246" y="6043087"/>
            <a:ext cx="12087507" cy="415498"/>
          </a:xfrm>
          <a:prstGeom prst="rect">
            <a:avLst/>
          </a:prstGeom>
          <a:noFill/>
        </p:spPr>
        <p:txBody>
          <a:bodyPr wrap="square">
            <a:spAutoFit/>
          </a:bodyPr>
          <a:lstStyle/>
          <a:p>
            <a:r>
              <a:rPr lang="ja-JP" altLang="en-US" sz="700" dirty="0">
                <a:latin typeface="メイリオ" panose="020B0604030504040204" pitchFamily="50" charset="-128"/>
                <a:ea typeface="メイリオ" panose="020B0604030504040204" pitchFamily="50" charset="-128"/>
              </a:rPr>
              <a:t>※１ 法務省の分類に基づき、平成27年12月末在留外国人統計から、「韓国・朝鮮」に係る表記を、「韓国」、「朝鮮」と区別し表記することとした。なお、在留外国人統計における「朝鮮」は国籍を示すものとして用いているものではない（注）。</a:t>
            </a:r>
          </a:p>
          <a:p>
            <a:pPr marL="177800"/>
            <a:r>
              <a:rPr lang="ja-JP" altLang="en-US" sz="700" dirty="0">
                <a:latin typeface="メイリオ" panose="020B0604030504040204" pitchFamily="50" charset="-128"/>
                <a:ea typeface="メイリオ" panose="020B0604030504040204" pitchFamily="50" charset="-128"/>
              </a:rPr>
              <a:t>（注）在留外国人統計における「国籍・地域」は、在留カード等の「国籍・地域」欄の表記を基に作成しており、朝鮮半島出身者及びその子孫等で、韓国籍を始めいずれかの国籍があることが確認されていない者は、在留カード等の「国籍・地域」欄に「朝鮮」の表記がなされている。</a:t>
            </a:r>
          </a:p>
          <a:p>
            <a:r>
              <a:rPr lang="ja-JP" altLang="en-US" sz="700" dirty="0">
                <a:latin typeface="メイリオ" panose="020B0604030504040204" pitchFamily="50" charset="-128"/>
                <a:ea typeface="メイリオ" panose="020B0604030504040204" pitchFamily="50" charset="-128"/>
              </a:rPr>
              <a:t>※２ 法務省の分類に基づき、平成23年末までの外国人登録者数に係る統計では、台湾を中国に含めていたが、新しい在留管理制度で交付される在留カード及び特別永住者証明書では、国籍・地域欄に「台湾」と表示することとなったため、平成24年末から中国とは別に集計することとした。</a:t>
            </a:r>
          </a:p>
        </p:txBody>
      </p:sp>
      <p:sp>
        <p:nvSpPr>
          <p:cNvPr id="11" name="スライド番号プレースホルダー 2">
            <a:extLst>
              <a:ext uri="{FF2B5EF4-FFF2-40B4-BE49-F238E27FC236}">
                <a16:creationId xmlns:a16="http://schemas.microsoft.com/office/drawing/2014/main" id="{C0207A23-5739-4A3F-8E30-CB539DA4B829}"/>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713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430160" y="2080122"/>
            <a:ext cx="9464202" cy="4431569"/>
          </a:xfrm>
          <a:prstGeom prst="rect">
            <a:avLst/>
          </a:prstGeom>
        </p:spPr>
      </p:pic>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a:t>
            </a:r>
            <a:r>
              <a:rPr lang="zh-CN" altLang="en-US" b="1" dirty="0">
                <a:latin typeface="メイリオ" panose="020B0604030504040204" pitchFamily="50" charset="-128"/>
                <a:ea typeface="メイリオ" panose="020B0604030504040204" pitchFamily="50" charset="-128"/>
              </a:rPr>
              <a:t>外国人留学生数</a:t>
            </a:r>
            <a:endParaRPr lang="en-US" altLang="zh-CN"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令和４年５月１日現在の府内の留学生数は</a:t>
            </a:r>
            <a:r>
              <a:rPr lang="en-US" altLang="ja-JP" sz="1200" dirty="0">
                <a:latin typeface="メイリオ" panose="020B0604030504040204" pitchFamily="50" charset="-128"/>
                <a:ea typeface="メイリオ" panose="020B0604030504040204" pitchFamily="50" charset="-128"/>
              </a:rPr>
              <a:t>21,190</a:t>
            </a:r>
            <a:r>
              <a:rPr lang="ja-JP" altLang="en-US" sz="1200" dirty="0">
                <a:latin typeface="メイリオ" panose="020B0604030504040204" pitchFamily="50" charset="-128"/>
                <a:ea typeface="メイリオ" panose="020B0604030504040204" pitchFamily="50" charset="-128"/>
              </a:rPr>
              <a:t>人（対前年比</a:t>
            </a:r>
            <a:r>
              <a:rPr lang="en-US" altLang="ja-JP" sz="1200" dirty="0">
                <a:latin typeface="メイリオ" panose="020B0604030504040204" pitchFamily="50" charset="-128"/>
                <a:ea typeface="メイリオ" panose="020B0604030504040204" pitchFamily="50" charset="-128"/>
              </a:rPr>
              <a:t>593</a:t>
            </a:r>
            <a:r>
              <a:rPr lang="ja-JP" altLang="en-US" sz="1200" dirty="0">
                <a:latin typeface="メイリオ" panose="020B0604030504040204" pitchFamily="50" charset="-128"/>
                <a:ea typeface="メイリオ" panose="020B0604030504040204" pitchFamily="50" charset="-128"/>
              </a:rPr>
              <a:t>人（</a:t>
            </a:r>
            <a:r>
              <a:rPr lang="en-US" altLang="ja-JP" sz="1200" dirty="0">
                <a:latin typeface="メイリオ" panose="020B0604030504040204" pitchFamily="50" charset="-128"/>
                <a:ea typeface="メイリオ" panose="020B0604030504040204" pitchFamily="50" charset="-128"/>
              </a:rPr>
              <a:t>2.7%</a:t>
            </a:r>
            <a:r>
              <a:rPr lang="ja-JP" altLang="en-US" sz="1200" dirty="0">
                <a:latin typeface="メイリオ" panose="020B0604030504040204" pitchFamily="50" charset="-128"/>
                <a:ea typeface="メイリオ" panose="020B0604030504040204" pitchFamily="50" charset="-128"/>
              </a:rPr>
              <a:t>）減）で、東京に次ぐ全国２位。</a:t>
            </a:r>
            <a:endParaRPr lang="en-US" altLang="ja-JP" sz="12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出身地域では、特に中国からの留学生が多く、全体の約</a:t>
            </a:r>
            <a:r>
              <a:rPr lang="en-US" altLang="ja-JP" sz="1200" dirty="0">
                <a:latin typeface="メイリオ" panose="020B0604030504040204" pitchFamily="50" charset="-128"/>
                <a:ea typeface="メイリオ" panose="020B0604030504040204" pitchFamily="50" charset="-128"/>
              </a:rPr>
              <a:t>38</a:t>
            </a:r>
            <a:r>
              <a:rPr lang="ja-JP" altLang="en-US" sz="1200" dirty="0">
                <a:latin typeface="メイリオ" panose="020B0604030504040204" pitchFamily="50" charset="-128"/>
                <a:ea typeface="メイリオ" panose="020B0604030504040204" pitchFamily="50" charset="-128"/>
              </a:rPr>
              <a:t>％を占める。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（出典：（独）日本学生支援機構「</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）年度外国人留学生在籍状況調査結果」）</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a:extLst>
              <a:ext uri="{FF2B5EF4-FFF2-40B4-BE49-F238E27FC236}">
                <a16:creationId xmlns:a16="http://schemas.microsoft.com/office/drawing/2014/main" id="{5E412976-6A3C-43B8-B240-C1B829336CEC}"/>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7419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外国人留学生の就職状況</a:t>
            </a:r>
            <a:endParaRPr lang="en-US" altLang="ja-JP"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大阪府に所在する企業等に、令和４年に就職した留学生は</a:t>
            </a:r>
            <a:r>
              <a:rPr lang="en-US" altLang="ja-JP" sz="1200" dirty="0">
                <a:latin typeface="メイリオ" panose="020B0604030504040204" pitchFamily="50" charset="-128"/>
                <a:ea typeface="メイリオ" panose="020B0604030504040204" pitchFamily="50" charset="-128"/>
              </a:rPr>
              <a:t>3,129</a:t>
            </a:r>
            <a:r>
              <a:rPr lang="ja-JP" altLang="en-US" sz="1200" dirty="0">
                <a:latin typeface="メイリオ" panose="020B0604030504040204" pitchFamily="50" charset="-128"/>
                <a:ea typeface="メイリオ" panose="020B0604030504040204" pitchFamily="50" charset="-128"/>
              </a:rPr>
              <a:t>人（対前年比</a:t>
            </a:r>
            <a:r>
              <a:rPr lang="en-US" altLang="ja-JP" sz="1200" dirty="0">
                <a:latin typeface="メイリオ" panose="020B0604030504040204" pitchFamily="50" charset="-128"/>
                <a:ea typeface="メイリオ" panose="020B0604030504040204" pitchFamily="50" charset="-128"/>
              </a:rPr>
              <a:t>117.1</a:t>
            </a:r>
            <a:r>
              <a:rPr lang="ja-JP" altLang="en-US" sz="1200" dirty="0">
                <a:latin typeface="メイリオ" panose="020B0604030504040204" pitchFamily="50" charset="-128"/>
                <a:ea typeface="メイリオ" panose="020B0604030504040204" pitchFamily="50" charset="-128"/>
              </a:rPr>
              <a:t>％）であり、東京についで全国２位。</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法務省「留学生等の日本企業への就職状況について」</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BA9FCDF4-229E-BB0F-3C4F-648B7A902898}"/>
              </a:ext>
            </a:extLst>
          </p:cNvPr>
          <p:cNvPicPr>
            <a:picLocks noChangeAspect="1"/>
          </p:cNvPicPr>
          <p:nvPr/>
        </p:nvPicPr>
        <p:blipFill rotWithShape="1">
          <a:blip r:embed="rId2"/>
          <a:srcRect t="11573"/>
          <a:stretch/>
        </p:blipFill>
        <p:spPr>
          <a:xfrm>
            <a:off x="2124075" y="2216230"/>
            <a:ext cx="7943850" cy="3895648"/>
          </a:xfrm>
          <a:prstGeom prst="rect">
            <a:avLst/>
          </a:prstGeom>
        </p:spPr>
      </p:pic>
      <p:sp>
        <p:nvSpPr>
          <p:cNvPr id="10" name="スライド番号プレースホルダー 2">
            <a:extLst>
              <a:ext uri="{FF2B5EF4-FFF2-40B4-BE49-F238E27FC236}">
                <a16:creationId xmlns:a16="http://schemas.microsoft.com/office/drawing/2014/main" id="{84DCF272-628A-458E-B96A-FB19136724FA}"/>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13048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8CE37951-4E40-71AE-F55D-806EC80DBC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813597" y="1197124"/>
            <a:ext cx="4241722" cy="5339134"/>
          </a:xfrm>
          <a:prstGeom prst="rect">
            <a:avLst/>
          </a:prstGeom>
          <a:ln>
            <a:no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A1963764-B870-8F8C-9EBF-7633BEDD75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469637" y="1183292"/>
            <a:ext cx="4212610" cy="5364153"/>
          </a:xfrm>
          <a:prstGeom prst="rect">
            <a:avLst/>
          </a:prstGeom>
          <a:ln>
            <a:noFill/>
          </a:ln>
          <a:extLst>
            <a:ext uri="{53640926-AAD7-44D8-BBD7-CCE9431645EC}">
              <a14:shadowObscured xmlns:a14="http://schemas.microsoft.com/office/drawing/2010/main"/>
            </a:ext>
          </a:extLst>
        </p:spPr>
      </p:pic>
      <p:sp>
        <p:nvSpPr>
          <p:cNvPr id="4" name="正方形/長方形 3">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6" name="テキスト ボックス 5">
            <a:extLst>
              <a:ext uri="{FF2B5EF4-FFF2-40B4-BE49-F238E27FC236}">
                <a16:creationId xmlns:a16="http://schemas.microsoft.com/office/drawing/2014/main" id="{AB54DB73-6DC6-45D4-B042-19207BE84FB5}"/>
              </a:ext>
            </a:extLst>
          </p:cNvPr>
          <p:cNvSpPr txBox="1"/>
          <p:nvPr/>
        </p:nvSpPr>
        <p:spPr>
          <a:xfrm>
            <a:off x="288000" y="1260000"/>
            <a:ext cx="11588043" cy="349702"/>
          </a:xfrm>
          <a:prstGeom prst="rect">
            <a:avLst/>
          </a:prstGeom>
          <a:noFill/>
        </p:spPr>
        <p:txBody>
          <a:bodyPr wrap="square" tIns="72000" bIns="0">
            <a:spAutoFit/>
          </a:bodyPr>
          <a:lstStyle/>
          <a:p>
            <a:r>
              <a:rPr lang="ja-JP" altLang="en-US" b="1" dirty="0">
                <a:solidFill>
                  <a:schemeClr val="tx1"/>
                </a:solidFill>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人口総数・人口増減</a:t>
            </a:r>
            <a:endParaRPr lang="en-US" altLang="ja-JP"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1F2395D-354F-4C63-9004-A29C07C436F9}"/>
              </a:ext>
            </a:extLst>
          </p:cNvPr>
          <p:cNvSpPr txBox="1"/>
          <p:nvPr/>
        </p:nvSpPr>
        <p:spPr>
          <a:xfrm>
            <a:off x="231165" y="1813606"/>
            <a:ext cx="3181504" cy="626701"/>
          </a:xfrm>
          <a:prstGeom prst="rect">
            <a:avLst/>
          </a:prstGeom>
          <a:noFill/>
        </p:spPr>
        <p:txBody>
          <a:bodyPr wrap="square" tIns="72000" bIns="0">
            <a:spAutoFit/>
          </a:bodyPr>
          <a:lstStyle/>
          <a:p>
            <a:pPr marL="180975" indent="-180975" algn="just"/>
            <a:r>
              <a:rPr lang="ja-JP" altLang="en-US" sz="1200" dirty="0">
                <a:latin typeface="メイリオ" panose="020B0604030504040204" pitchFamily="50" charset="-128"/>
                <a:ea typeface="メイリオ" panose="020B0604030504040204" pitchFamily="50" charset="-128"/>
              </a:rPr>
              <a:t>・大阪市～堺市を中心に、北部から京都方面にかけて人口密度が集中する傾向</a:t>
            </a:r>
            <a:endParaRPr lang="en-US" altLang="ja-JP" sz="1200" dirty="0">
              <a:latin typeface="メイリオ" panose="020B0604030504040204" pitchFamily="50" charset="-128"/>
              <a:ea typeface="メイリオ" panose="020B0604030504040204" pitchFamily="50" charset="-128"/>
            </a:endParaRPr>
          </a:p>
          <a:p>
            <a:pPr marL="180975" indent="-180975" algn="just"/>
            <a:r>
              <a:rPr lang="ja-JP" altLang="en-US" sz="1200" dirty="0">
                <a:latin typeface="メイリオ" panose="020B0604030504040204" pitchFamily="50" charset="-128"/>
                <a:ea typeface="メイリオ" panose="020B0604030504040204" pitchFamily="50" charset="-128"/>
              </a:rPr>
              <a:t>・大阪市北区の増加が顕著</a:t>
            </a:r>
            <a:endParaRPr lang="en-US" altLang="ja-JP" sz="12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1F2395D-354F-4C63-9004-A29C07C436F9}"/>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人口総数、増減数</a:t>
            </a:r>
            <a:endParaRPr lang="en-US" altLang="ja-JP" sz="1400" dirty="0">
              <a:latin typeface="メイリオ" panose="020B0604030504040204" pitchFamily="50" charset="-128"/>
              <a:ea typeface="メイリオ" panose="020B0604030504040204" pitchFamily="50" charset="-128"/>
            </a:endParaRPr>
          </a:p>
        </p:txBody>
      </p:sp>
      <p:pic>
        <p:nvPicPr>
          <p:cNvPr id="17" name="図 16"/>
          <p:cNvPicPr>
            <a:picLocks/>
          </p:cNvPicPr>
          <p:nvPr/>
        </p:nvPicPr>
        <p:blipFill>
          <a:blip r:embed="rId5" cstate="screen">
            <a:extLst>
              <a:ext uri="{28A0092B-C50C-407E-A947-70E740481C1C}">
                <a14:useLocalDpi xmlns:a14="http://schemas.microsoft.com/office/drawing/2010/main"/>
              </a:ext>
            </a:extLst>
          </a:blip>
          <a:stretch>
            <a:fillRect/>
          </a:stretch>
        </p:blipFill>
        <p:spPr>
          <a:xfrm>
            <a:off x="3273553" y="884238"/>
            <a:ext cx="4617719" cy="5870049"/>
          </a:xfrm>
          <a:prstGeom prst="rect">
            <a:avLst/>
          </a:prstGeom>
        </p:spPr>
      </p:pic>
      <p:pic>
        <p:nvPicPr>
          <p:cNvPr id="22" name="図 21">
            <a:extLst>
              <a:ext uri="{FF2B5EF4-FFF2-40B4-BE49-F238E27FC236}">
                <a16:creationId xmlns:a16="http://schemas.microsoft.com/office/drawing/2014/main" id="{D8166333-4E1A-7080-6308-FB3B701A8002}"/>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625162" y="893763"/>
            <a:ext cx="4617719" cy="5870049"/>
          </a:xfrm>
          <a:prstGeom prst="rect">
            <a:avLst/>
          </a:prstGeom>
        </p:spPr>
      </p:pic>
      <p:sp>
        <p:nvSpPr>
          <p:cNvPr id="18" name="テキスト ボックス 17">
            <a:extLst>
              <a:ext uri="{FF2B5EF4-FFF2-40B4-BE49-F238E27FC236}">
                <a16:creationId xmlns:a16="http://schemas.microsoft.com/office/drawing/2014/main" id="{31F2395D-354F-4C63-9004-A29C07C436F9}"/>
              </a:ext>
            </a:extLst>
          </p:cNvPr>
          <p:cNvSpPr txBox="1"/>
          <p:nvPr/>
        </p:nvSpPr>
        <p:spPr>
          <a:xfrm>
            <a:off x="5892239" y="1243848"/>
            <a:ext cx="1846976" cy="288147"/>
          </a:xfrm>
          <a:prstGeom prst="rect">
            <a:avLst/>
          </a:prstGeom>
          <a:noFill/>
        </p:spPr>
        <p:txBody>
          <a:bodyPr wrap="square" tIns="72000" bIns="0">
            <a:spAutoFit/>
          </a:bodyPr>
          <a:lstStyle/>
          <a:p>
            <a:pPr algn="r"/>
            <a:r>
              <a:rPr lang="ja-JP" altLang="en-US" sz="1400" dirty="0">
                <a:latin typeface="メイリオ" panose="020B0604030504040204" pitchFamily="50" charset="-128"/>
                <a:ea typeface="メイリオ" panose="020B0604030504040204" pitchFamily="50" charset="-128"/>
              </a:rPr>
              <a:t>● 人口総数（</a:t>
            </a:r>
            <a:r>
              <a:rPr lang="en-US" altLang="ja-JP" sz="1400" dirty="0">
                <a:latin typeface="メイリオ" panose="020B0604030504040204" pitchFamily="50" charset="-128"/>
                <a:ea typeface="メイリオ" panose="020B0604030504040204" pitchFamily="50" charset="-128"/>
              </a:rPr>
              <a:t>R2</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31F2395D-354F-4C63-9004-A29C07C436F9}"/>
              </a:ext>
            </a:extLst>
          </p:cNvPr>
          <p:cNvSpPr txBox="1"/>
          <p:nvPr/>
        </p:nvSpPr>
        <p:spPr>
          <a:xfrm>
            <a:off x="9871372" y="1243848"/>
            <a:ext cx="2225618" cy="288147"/>
          </a:xfrm>
          <a:prstGeom prst="rect">
            <a:avLst/>
          </a:prstGeom>
          <a:noFill/>
        </p:spPr>
        <p:txBody>
          <a:bodyPr wrap="square" tIns="72000" bIns="0">
            <a:spAutoFit/>
          </a:bodyPr>
          <a:lstStyle/>
          <a:p>
            <a:pPr algn="r"/>
            <a:r>
              <a:rPr lang="ja-JP" altLang="en-US" sz="1400" dirty="0">
                <a:latin typeface="メイリオ" panose="020B0604030504040204" pitchFamily="50" charset="-128"/>
                <a:ea typeface="メイリオ" panose="020B0604030504040204" pitchFamily="50" charset="-128"/>
              </a:rPr>
              <a:t>● 増減数（</a:t>
            </a:r>
            <a:r>
              <a:rPr lang="en-US" altLang="ja-JP" sz="1400" dirty="0">
                <a:latin typeface="メイリオ" panose="020B0604030504040204" pitchFamily="50" charset="-128"/>
                <a:ea typeface="メイリオ" panose="020B0604030504040204" pitchFamily="50" charset="-128"/>
              </a:rPr>
              <a:t>H27-R2</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31F2395D-354F-4C63-9004-A29C07C436F9}"/>
              </a:ext>
            </a:extLst>
          </p:cNvPr>
          <p:cNvSpPr txBox="1"/>
          <p:nvPr/>
        </p:nvSpPr>
        <p:spPr>
          <a:xfrm>
            <a:off x="1003059" y="6364824"/>
            <a:ext cx="10872984" cy="395869"/>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大阪府地域メッシュ統計報告書（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a:p>
            <a:pPr algn="r"/>
            <a:r>
              <a:rPr lang="ja-JP" altLang="en-US" sz="1050" dirty="0">
                <a:latin typeface="メイリオ" panose="020B0604030504040204" pitchFamily="50" charset="-128"/>
                <a:ea typeface="メイリオ" panose="020B0604030504040204" pitchFamily="50" charset="-128"/>
              </a:rPr>
              <a:t>国土交通省国土政策局「国土数値情報（行政区域データ）」及び総務省統計局「令和２年国勢調査－世界測地系 </a:t>
            </a:r>
            <a:r>
              <a:rPr lang="en-US" altLang="ja-JP" sz="1050" dirty="0">
                <a:latin typeface="メイリオ" panose="020B0604030504040204" pitchFamily="50" charset="-128"/>
                <a:ea typeface="メイリオ" panose="020B0604030504040204" pitchFamily="50" charset="-128"/>
              </a:rPr>
              <a:t>500m </a:t>
            </a:r>
            <a:r>
              <a:rPr lang="ja-JP" altLang="en-US" sz="1050" dirty="0">
                <a:latin typeface="メイリオ" panose="020B0604030504040204" pitchFamily="50" charset="-128"/>
                <a:ea typeface="メイリオ" panose="020B0604030504040204" pitchFamily="50" charset="-128"/>
              </a:rPr>
              <a:t>メッシュ境界データ」を元に、大阪府が編集・加工</a:t>
            </a:r>
          </a:p>
        </p:txBody>
      </p:sp>
      <p:sp>
        <p:nvSpPr>
          <p:cNvPr id="23" name="正方形/長方形 22">
            <a:extLst>
              <a:ext uri="{FF2B5EF4-FFF2-40B4-BE49-F238E27FC236}">
                <a16:creationId xmlns:a16="http://schemas.microsoft.com/office/drawing/2014/main" id="{369B7076-F0B5-1B20-E975-C9B91B680B56}"/>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人口・世帯の動向</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16" name="スライド番号プレースホルダー 2">
            <a:extLst>
              <a:ext uri="{FF2B5EF4-FFF2-40B4-BE49-F238E27FC236}">
                <a16:creationId xmlns:a16="http://schemas.microsoft.com/office/drawing/2014/main" id="{183AF9D4-77E7-49F5-BDD7-DF362D27CB6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4" name="直線コネクタ 23">
            <a:extLst>
              <a:ext uri="{FF2B5EF4-FFF2-40B4-BE49-F238E27FC236}">
                <a16:creationId xmlns:a16="http://schemas.microsoft.com/office/drawing/2014/main" id="{A6640906-FC30-430D-9512-5B0C9A709A82}"/>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E40E4633-3750-45C2-A2F8-F1B3D0F7320C}"/>
              </a:ext>
            </a:extLst>
          </p:cNvPr>
          <p:cNvPicPr>
            <a:picLocks noChangeAspect="1"/>
          </p:cNvPicPr>
          <p:nvPr/>
        </p:nvPicPr>
        <p:blipFill>
          <a:blip r:embed="rId6"/>
          <a:stretch>
            <a:fillRect/>
          </a:stretch>
        </p:blipFill>
        <p:spPr>
          <a:xfrm>
            <a:off x="190446" y="3387270"/>
            <a:ext cx="3218967" cy="2865368"/>
          </a:xfrm>
          <a:prstGeom prst="rect">
            <a:avLst/>
          </a:prstGeom>
        </p:spPr>
      </p:pic>
    </p:spTree>
    <p:extLst>
      <p:ext uri="{BB962C8B-B14F-4D97-AF65-F5344CB8AC3E}">
        <p14:creationId xmlns:p14="http://schemas.microsoft.com/office/powerpoint/2010/main" val="331884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E48FF2DD-562E-10A4-B220-70810C558E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7780055" y="1181100"/>
            <a:ext cx="4320524" cy="5369822"/>
          </a:xfrm>
          <a:prstGeom prst="rect">
            <a:avLst/>
          </a:prstGeom>
          <a:ln>
            <a:noFill/>
          </a:ln>
          <a:extLst>
            <a:ext uri="{53640926-AAD7-44D8-BBD7-CCE9431645EC}">
              <a14:shadowObscured xmlns:a14="http://schemas.microsoft.com/office/drawing/2010/main"/>
            </a:ext>
          </a:extLst>
        </p:spPr>
      </p:pic>
      <p:pic>
        <p:nvPicPr>
          <p:cNvPr id="14" name="図 13">
            <a:extLst>
              <a:ext uri="{FF2B5EF4-FFF2-40B4-BE49-F238E27FC236}">
                <a16:creationId xmlns:a16="http://schemas.microsoft.com/office/drawing/2014/main" id="{D357DC7E-AC97-CAB6-7B06-CFE3745A0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58475" y="1194976"/>
            <a:ext cx="4250426" cy="5388167"/>
          </a:xfrm>
          <a:prstGeom prst="rect">
            <a:avLst/>
          </a:prstGeom>
          <a:ln>
            <a:noFill/>
          </a:ln>
          <a:extLst>
            <a:ext uri="{53640926-AAD7-44D8-BBD7-CCE9431645EC}">
              <a14:shadowObscured xmlns:a14="http://schemas.microsoft.com/office/drawing/2010/main"/>
            </a:ext>
          </a:extLst>
        </p:spPr>
      </p:pic>
      <p:sp>
        <p:nvSpPr>
          <p:cNvPr id="4" name="正方形/長方形 3">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6" name="テキスト ボックス 5">
            <a:extLst>
              <a:ext uri="{FF2B5EF4-FFF2-40B4-BE49-F238E27FC236}">
                <a16:creationId xmlns:a16="http://schemas.microsoft.com/office/drawing/2014/main" id="{AB54DB73-6DC6-45D4-B042-19207BE84FB5}"/>
              </a:ext>
            </a:extLst>
          </p:cNvPr>
          <p:cNvSpPr txBox="1"/>
          <p:nvPr/>
        </p:nvSpPr>
        <p:spPr>
          <a:xfrm>
            <a:off x="288000" y="1260000"/>
            <a:ext cx="11588043" cy="349702"/>
          </a:xfrm>
          <a:prstGeom prst="rect">
            <a:avLst/>
          </a:prstGeom>
          <a:noFill/>
        </p:spPr>
        <p:txBody>
          <a:bodyPr wrap="square" tIns="72000" bIns="0">
            <a:spAutoFit/>
          </a:bodyPr>
          <a:lstStyle/>
          <a:p>
            <a:r>
              <a:rPr lang="ja-JP" altLang="en-US" b="1" dirty="0">
                <a:solidFill>
                  <a:schemeClr val="tx1"/>
                </a:solidFill>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世帯数</a:t>
            </a:r>
            <a:endParaRPr lang="en-US" altLang="ja-JP" b="1"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656D220D-4E89-4E6A-BDB9-486BA1832BD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273553" y="884238"/>
            <a:ext cx="4617719" cy="5870049"/>
          </a:xfrm>
          <a:prstGeom prst="rect">
            <a:avLst/>
          </a:prstGeom>
        </p:spPr>
      </p:pic>
      <p:pic>
        <p:nvPicPr>
          <p:cNvPr id="9" name="図 8">
            <a:extLst>
              <a:ext uri="{FF2B5EF4-FFF2-40B4-BE49-F238E27FC236}">
                <a16:creationId xmlns:a16="http://schemas.microsoft.com/office/drawing/2014/main" id="{7EC589F2-C691-7200-A2C9-054E5401127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25162" y="893763"/>
            <a:ext cx="4617719" cy="5870049"/>
          </a:xfrm>
          <a:prstGeom prst="rect">
            <a:avLst/>
          </a:prstGeom>
        </p:spPr>
      </p:pic>
      <p:sp>
        <p:nvSpPr>
          <p:cNvPr id="10" name="テキスト ボックス 9">
            <a:extLst>
              <a:ext uri="{FF2B5EF4-FFF2-40B4-BE49-F238E27FC236}">
                <a16:creationId xmlns:a16="http://schemas.microsoft.com/office/drawing/2014/main" id="{29E9C21B-2872-A9C2-A7B7-D6A9F7C9E2D3}"/>
              </a:ext>
            </a:extLst>
          </p:cNvPr>
          <p:cNvSpPr txBox="1"/>
          <p:nvPr/>
        </p:nvSpPr>
        <p:spPr>
          <a:xfrm>
            <a:off x="5892239" y="1243848"/>
            <a:ext cx="1846976" cy="288147"/>
          </a:xfrm>
          <a:prstGeom prst="rect">
            <a:avLst/>
          </a:prstGeom>
          <a:noFill/>
        </p:spPr>
        <p:txBody>
          <a:bodyPr wrap="square" tIns="72000" bIns="0">
            <a:spAutoFit/>
          </a:bodyPr>
          <a:lstStyle/>
          <a:p>
            <a:pPr algn="r"/>
            <a:r>
              <a:rPr lang="ja-JP" altLang="en-US" sz="1400" dirty="0">
                <a:latin typeface="メイリオ" panose="020B0604030504040204" pitchFamily="50" charset="-128"/>
                <a:ea typeface="メイリオ" panose="020B0604030504040204" pitchFamily="50" charset="-128"/>
              </a:rPr>
              <a:t>● 世帯総数（</a:t>
            </a:r>
            <a:r>
              <a:rPr lang="en-US" altLang="ja-JP" sz="1400" dirty="0">
                <a:latin typeface="メイリオ" panose="020B0604030504040204" pitchFamily="50" charset="-128"/>
                <a:ea typeface="メイリオ" panose="020B0604030504040204" pitchFamily="50" charset="-128"/>
              </a:rPr>
              <a:t>R2</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3772B60-2312-5EC6-5471-1BFFDCC8C827}"/>
              </a:ext>
            </a:extLst>
          </p:cNvPr>
          <p:cNvSpPr txBox="1"/>
          <p:nvPr/>
        </p:nvSpPr>
        <p:spPr>
          <a:xfrm>
            <a:off x="9871372" y="1243848"/>
            <a:ext cx="2225618" cy="288147"/>
          </a:xfrm>
          <a:prstGeom prst="rect">
            <a:avLst/>
          </a:prstGeom>
          <a:noFill/>
        </p:spPr>
        <p:txBody>
          <a:bodyPr wrap="square" tIns="72000" bIns="0">
            <a:spAutoFit/>
          </a:bodyPr>
          <a:lstStyle/>
          <a:p>
            <a:pPr algn="r"/>
            <a:r>
              <a:rPr lang="ja-JP" altLang="en-US" sz="1400" dirty="0">
                <a:latin typeface="メイリオ" panose="020B0604030504040204" pitchFamily="50" charset="-128"/>
                <a:ea typeface="メイリオ" panose="020B0604030504040204" pitchFamily="50" charset="-128"/>
              </a:rPr>
              <a:t>● 増減数（</a:t>
            </a:r>
            <a:r>
              <a:rPr lang="en-US" altLang="ja-JP" sz="1400" dirty="0">
                <a:latin typeface="メイリオ" panose="020B0604030504040204" pitchFamily="50" charset="-128"/>
                <a:ea typeface="メイリオ" panose="020B0604030504040204" pitchFamily="50" charset="-128"/>
              </a:rPr>
              <a:t>H27-R2</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81EB8B2A-80D3-3449-1A17-914C974C0414}"/>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a:t>
            </a:r>
            <a:r>
              <a:rPr lang="zh-CN" altLang="en-US" sz="1400" dirty="0">
                <a:latin typeface="メイリオ" panose="020B0604030504040204" pitchFamily="50" charset="-128"/>
                <a:ea typeface="メイリオ" panose="020B0604030504040204" pitchFamily="50" charset="-128"/>
              </a:rPr>
              <a:t>世帯総数、増減数</a:t>
            </a:r>
            <a:endParaRPr lang="en-US" altLang="ja-JP" sz="14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EC87D2E9-87CA-F89F-494B-6DE5361E00D7}"/>
              </a:ext>
            </a:extLst>
          </p:cNvPr>
          <p:cNvSpPr txBox="1"/>
          <p:nvPr/>
        </p:nvSpPr>
        <p:spPr>
          <a:xfrm>
            <a:off x="231165" y="1813606"/>
            <a:ext cx="3181504" cy="811367"/>
          </a:xfrm>
          <a:prstGeom prst="rect">
            <a:avLst/>
          </a:prstGeom>
          <a:noFill/>
        </p:spPr>
        <p:txBody>
          <a:bodyPr wrap="square" tIns="72000" bIns="0">
            <a:spAutoFit/>
          </a:bodyPr>
          <a:lstStyle/>
          <a:p>
            <a:pPr marL="180975" indent="-180975" algn="just"/>
            <a:r>
              <a:rPr lang="ja-JP" altLang="en-US" sz="1200" dirty="0">
                <a:latin typeface="メイリオ" panose="020B0604030504040204" pitchFamily="50" charset="-128"/>
                <a:ea typeface="メイリオ" panose="020B0604030504040204" pitchFamily="50" charset="-128"/>
              </a:rPr>
              <a:t>・人口と同様、大阪市～堺市を中心に、北部から京都方面にかけて世帯密度が集中する傾向</a:t>
            </a:r>
          </a:p>
          <a:p>
            <a:pPr marL="180975" indent="-180975" algn="just"/>
            <a:r>
              <a:rPr lang="ja-JP" altLang="en-US" sz="1200" dirty="0">
                <a:latin typeface="メイリオ" panose="020B0604030504040204" pitchFamily="50" charset="-128"/>
                <a:ea typeface="メイリオ" panose="020B0604030504040204" pitchFamily="50" charset="-128"/>
              </a:rPr>
              <a:t>・世帯数は全地域で増加傾向</a:t>
            </a:r>
          </a:p>
        </p:txBody>
      </p:sp>
      <p:sp>
        <p:nvSpPr>
          <p:cNvPr id="26" name="テキスト ボックス 25">
            <a:extLst>
              <a:ext uri="{FF2B5EF4-FFF2-40B4-BE49-F238E27FC236}">
                <a16:creationId xmlns:a16="http://schemas.microsoft.com/office/drawing/2014/main" id="{BF6231F6-0D53-1A4C-E52A-279851638F1A}"/>
              </a:ext>
            </a:extLst>
          </p:cNvPr>
          <p:cNvSpPr txBox="1"/>
          <p:nvPr/>
        </p:nvSpPr>
        <p:spPr>
          <a:xfrm>
            <a:off x="1003059" y="6364824"/>
            <a:ext cx="10872984" cy="395869"/>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大阪府地域メッシュ統計報告書（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a:p>
            <a:pPr algn="r"/>
            <a:r>
              <a:rPr lang="ja-JP" altLang="en-US" sz="1050" dirty="0">
                <a:latin typeface="メイリオ" panose="020B0604030504040204" pitchFamily="50" charset="-128"/>
                <a:ea typeface="メイリオ" panose="020B0604030504040204" pitchFamily="50" charset="-128"/>
              </a:rPr>
              <a:t>国土交通省国土政策局「国土数値情報（行政区域データ）」及び総務省統計局「令和２年国勢調査－世界測地系 </a:t>
            </a:r>
            <a:r>
              <a:rPr lang="en-US" altLang="ja-JP" sz="1050" dirty="0">
                <a:latin typeface="メイリオ" panose="020B0604030504040204" pitchFamily="50" charset="-128"/>
                <a:ea typeface="メイリオ" panose="020B0604030504040204" pitchFamily="50" charset="-128"/>
              </a:rPr>
              <a:t>500m </a:t>
            </a:r>
            <a:r>
              <a:rPr lang="ja-JP" altLang="en-US" sz="1050" dirty="0">
                <a:latin typeface="メイリオ" panose="020B0604030504040204" pitchFamily="50" charset="-128"/>
                <a:ea typeface="メイリオ" panose="020B0604030504040204" pitchFamily="50" charset="-128"/>
              </a:rPr>
              <a:t>メッシュ境界データ」を元に、大阪府が編集・加工</a:t>
            </a:r>
          </a:p>
        </p:txBody>
      </p:sp>
      <p:sp>
        <p:nvSpPr>
          <p:cNvPr id="27" name="正方形/長方形 26">
            <a:extLst>
              <a:ext uri="{FF2B5EF4-FFF2-40B4-BE49-F238E27FC236}">
                <a16:creationId xmlns:a16="http://schemas.microsoft.com/office/drawing/2014/main" id="{D771769C-3911-FDA9-45D4-FB1F87DB92B4}"/>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人口・世帯の動向</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16" name="スライド番号プレースホルダー 2">
            <a:extLst>
              <a:ext uri="{FF2B5EF4-FFF2-40B4-BE49-F238E27FC236}">
                <a16:creationId xmlns:a16="http://schemas.microsoft.com/office/drawing/2014/main" id="{5364C2D5-F06E-4EDF-9C51-1792CD9A2AC3}"/>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a:extLst>
              <a:ext uri="{FF2B5EF4-FFF2-40B4-BE49-F238E27FC236}">
                <a16:creationId xmlns:a16="http://schemas.microsoft.com/office/drawing/2014/main" id="{1F8B98A7-0287-4B1B-841A-D26C59A67A7C}"/>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84177492-BC62-4E49-A8C2-04D0F0D6B90A}"/>
              </a:ext>
            </a:extLst>
          </p:cNvPr>
          <p:cNvPicPr>
            <a:picLocks noChangeAspect="1"/>
          </p:cNvPicPr>
          <p:nvPr/>
        </p:nvPicPr>
        <p:blipFill>
          <a:blip r:embed="rId5"/>
          <a:stretch>
            <a:fillRect/>
          </a:stretch>
        </p:blipFill>
        <p:spPr>
          <a:xfrm>
            <a:off x="239508" y="3373856"/>
            <a:ext cx="3218967" cy="2865368"/>
          </a:xfrm>
          <a:prstGeom prst="rect">
            <a:avLst/>
          </a:prstGeom>
        </p:spPr>
      </p:pic>
    </p:spTree>
    <p:extLst>
      <p:ext uri="{BB962C8B-B14F-4D97-AF65-F5344CB8AC3E}">
        <p14:creationId xmlns:p14="http://schemas.microsoft.com/office/powerpoint/2010/main" val="2613246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AB54DB73-6DC6-45D4-B042-19207BE84FB5}"/>
              </a:ext>
            </a:extLst>
          </p:cNvPr>
          <p:cNvSpPr txBox="1"/>
          <p:nvPr/>
        </p:nvSpPr>
        <p:spPr>
          <a:xfrm>
            <a:off x="288000" y="1260000"/>
            <a:ext cx="11652022" cy="780589"/>
          </a:xfrm>
          <a:prstGeom prst="rect">
            <a:avLst/>
          </a:prstGeom>
          <a:noFill/>
        </p:spPr>
        <p:txBody>
          <a:bodyPr wrap="square" tIns="72000" bIns="0">
            <a:spAutoFit/>
          </a:bodyPr>
          <a:lstStyle/>
          <a:p>
            <a:r>
              <a:rPr lang="ja-JP" altLang="en-US" b="1" dirty="0">
                <a:solidFill>
                  <a:schemeClr val="tx1"/>
                </a:solidFill>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高齢者の状況</a:t>
            </a:r>
            <a:r>
              <a:rPr lang="ja-JP" altLang="en-US" sz="1400" b="1" dirty="0">
                <a:latin typeface="メイリオ" panose="020B0604030504040204" pitchFamily="50" charset="-128"/>
                <a:ea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rPr>
              <a:t>2020</a:t>
            </a:r>
            <a:r>
              <a:rPr lang="ja-JP" altLang="en-US" sz="1400" b="1" dirty="0">
                <a:latin typeface="メイリオ" panose="020B0604030504040204" pitchFamily="50" charset="-128"/>
                <a:ea typeface="メイリオ" panose="020B0604030504040204" pitchFamily="50" charset="-128"/>
              </a:rPr>
              <a:t>年 → </a:t>
            </a:r>
            <a:r>
              <a:rPr lang="en-US" altLang="ja-JP" sz="1400" b="1" dirty="0">
                <a:latin typeface="メイリオ" panose="020B0604030504040204" pitchFamily="50" charset="-128"/>
                <a:ea typeface="メイリオ" panose="020B0604030504040204" pitchFamily="50" charset="-128"/>
              </a:rPr>
              <a:t>2040</a:t>
            </a:r>
            <a:r>
              <a:rPr lang="ja-JP" altLang="en-US" sz="1400" b="1" dirty="0">
                <a:latin typeface="メイリオ" panose="020B0604030504040204" pitchFamily="50" charset="-128"/>
                <a:ea typeface="メイリオ" panose="020B0604030504040204" pitchFamily="50" charset="-128"/>
              </a:rPr>
              <a:t>年）</a:t>
            </a:r>
            <a:endParaRPr lang="en-US" altLang="ja-JP" sz="1400"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6700" algn="just"/>
            <a:r>
              <a:rPr lang="ja-JP" altLang="en-US" sz="1200" dirty="0">
                <a:latin typeface="メイリオ" panose="020B0604030504040204" pitchFamily="50" charset="-128"/>
                <a:ea typeface="メイリオ" panose="020B0604030504040204" pitchFamily="50" charset="-128"/>
              </a:rPr>
              <a:t>・全地域で、高齢者人口の割合が増加し、生産年齢人口及び年少人口の割合が減少する見込</a:t>
            </a:r>
            <a:endParaRPr lang="en-US" altLang="ja-JP" sz="1200" dirty="0">
              <a:latin typeface="メイリオ" panose="020B0604030504040204" pitchFamily="50" charset="-128"/>
              <a:ea typeface="メイリオ" panose="020B0604030504040204" pitchFamily="50" charset="-128"/>
            </a:endParaRPr>
          </a:p>
          <a:p>
            <a:pPr marL="266700" algn="just"/>
            <a:r>
              <a:rPr lang="ja-JP" altLang="en-US" sz="1200" dirty="0">
                <a:latin typeface="メイリオ" panose="020B0604030504040204" pitchFamily="50" charset="-128"/>
                <a:ea typeface="メイリオ" panose="020B0604030504040204" pitchFamily="50" charset="-128"/>
              </a:rPr>
              <a:t>・特に、南河内地域では、</a:t>
            </a:r>
            <a:r>
              <a:rPr lang="en-US" altLang="ja-JP" sz="1200" dirty="0">
                <a:latin typeface="メイリオ" panose="020B0604030504040204" pitchFamily="50" charset="-128"/>
                <a:ea typeface="メイリオ" panose="020B0604030504040204" pitchFamily="50" charset="-128"/>
              </a:rPr>
              <a:t>2040</a:t>
            </a:r>
            <a:r>
              <a:rPr lang="ja-JP" altLang="en-US" sz="1200" dirty="0">
                <a:latin typeface="メイリオ" panose="020B0604030504040204" pitchFamily="50" charset="-128"/>
                <a:ea typeface="メイリオ" panose="020B0604030504040204" pitchFamily="50" charset="-128"/>
              </a:rPr>
              <a:t>年に高齢者人口が４割を超えるとともに、生産年齢人口が５割を切り、高齢化の進展が見込まれる</a:t>
            </a:r>
            <a:endParaRPr lang="ja-JP" altLang="en-US" sz="1200" b="1" dirty="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FE37B041-A08C-A1BB-B6E8-2DA8C37F28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462" b="24512"/>
          <a:stretch/>
        </p:blipFill>
        <p:spPr bwMode="auto">
          <a:xfrm>
            <a:off x="5018618" y="2643320"/>
            <a:ext cx="2484641" cy="3450955"/>
          </a:xfrm>
          <a:prstGeom prst="rect">
            <a:avLst/>
          </a:prstGeom>
          <a:noFill/>
          <a:ln>
            <a:noFill/>
          </a:ln>
        </p:spPr>
      </p:pic>
      <p:pic>
        <p:nvPicPr>
          <p:cNvPr id="13" name="図 12">
            <a:extLst>
              <a:ext uri="{FF2B5EF4-FFF2-40B4-BE49-F238E27FC236}">
                <a16:creationId xmlns:a16="http://schemas.microsoft.com/office/drawing/2014/main" id="{2025CD29-EE80-4B66-DC62-FB8F44C0BB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9485" y="2549469"/>
            <a:ext cx="2160000" cy="1724402"/>
          </a:xfrm>
          <a:prstGeom prst="rect">
            <a:avLst/>
          </a:prstGeom>
          <a:noFill/>
          <a:ln>
            <a:solidFill>
              <a:schemeClr val="accent1"/>
            </a:solidFill>
          </a:ln>
        </p:spPr>
      </p:pic>
      <p:pic>
        <p:nvPicPr>
          <p:cNvPr id="16" name="図 15">
            <a:extLst>
              <a:ext uri="{FF2B5EF4-FFF2-40B4-BE49-F238E27FC236}">
                <a16:creationId xmlns:a16="http://schemas.microsoft.com/office/drawing/2014/main" id="{D2DEC8D1-1E16-641E-F7AA-60125F81F06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400" y="2549469"/>
            <a:ext cx="2160000" cy="1712180"/>
          </a:xfrm>
          <a:prstGeom prst="rect">
            <a:avLst/>
          </a:prstGeom>
          <a:noFill/>
          <a:ln>
            <a:solidFill>
              <a:schemeClr val="accent1"/>
            </a:solidFill>
          </a:ln>
        </p:spPr>
      </p:pic>
      <p:pic>
        <p:nvPicPr>
          <p:cNvPr id="17" name="図 16">
            <a:extLst>
              <a:ext uri="{FF2B5EF4-FFF2-40B4-BE49-F238E27FC236}">
                <a16:creationId xmlns:a16="http://schemas.microsoft.com/office/drawing/2014/main" id="{A3858CA3-ED6F-3296-639D-165F954C4D4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36269" y="2549469"/>
            <a:ext cx="2160000" cy="1730451"/>
          </a:xfrm>
          <a:prstGeom prst="rect">
            <a:avLst/>
          </a:prstGeom>
          <a:noFill/>
          <a:ln>
            <a:solidFill>
              <a:schemeClr val="accent1"/>
            </a:solidFill>
          </a:ln>
        </p:spPr>
      </p:pic>
      <p:pic>
        <p:nvPicPr>
          <p:cNvPr id="18" name="図 17">
            <a:extLst>
              <a:ext uri="{FF2B5EF4-FFF2-40B4-BE49-F238E27FC236}">
                <a16:creationId xmlns:a16="http://schemas.microsoft.com/office/drawing/2014/main" id="{1430DC09-1E74-D9A5-1670-D622F1524FC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45407" y="2549469"/>
            <a:ext cx="2160000" cy="1731613"/>
          </a:xfrm>
          <a:prstGeom prst="rect">
            <a:avLst/>
          </a:prstGeom>
          <a:noFill/>
          <a:ln>
            <a:solidFill>
              <a:schemeClr val="accent1"/>
            </a:solidFill>
          </a:ln>
        </p:spPr>
      </p:pic>
      <p:pic>
        <p:nvPicPr>
          <p:cNvPr id="21" name="図 20">
            <a:extLst>
              <a:ext uri="{FF2B5EF4-FFF2-40B4-BE49-F238E27FC236}">
                <a16:creationId xmlns:a16="http://schemas.microsoft.com/office/drawing/2014/main" id="{96F98E2F-EB02-C676-48B4-D792F8590F6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36269" y="4516780"/>
            <a:ext cx="2160000" cy="1692043"/>
          </a:xfrm>
          <a:prstGeom prst="rect">
            <a:avLst/>
          </a:prstGeom>
          <a:noFill/>
          <a:ln>
            <a:solidFill>
              <a:schemeClr val="accent1"/>
            </a:solidFill>
          </a:ln>
        </p:spPr>
      </p:pic>
      <p:pic>
        <p:nvPicPr>
          <p:cNvPr id="24" name="図 23">
            <a:extLst>
              <a:ext uri="{FF2B5EF4-FFF2-40B4-BE49-F238E27FC236}">
                <a16:creationId xmlns:a16="http://schemas.microsoft.com/office/drawing/2014/main" id="{E3A9B21E-CE55-65E6-A379-438C27706AC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845407" y="4516780"/>
            <a:ext cx="2160000" cy="1714408"/>
          </a:xfrm>
          <a:prstGeom prst="rect">
            <a:avLst/>
          </a:prstGeom>
          <a:noFill/>
          <a:ln>
            <a:solidFill>
              <a:schemeClr val="accent1"/>
            </a:solidFill>
          </a:ln>
        </p:spPr>
      </p:pic>
      <p:pic>
        <p:nvPicPr>
          <p:cNvPr id="25" name="図 24">
            <a:extLst>
              <a:ext uri="{FF2B5EF4-FFF2-40B4-BE49-F238E27FC236}">
                <a16:creationId xmlns:a16="http://schemas.microsoft.com/office/drawing/2014/main" id="{197C6A79-70BC-C573-910F-6C34977097C7}"/>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4400" y="4516780"/>
            <a:ext cx="2160000" cy="1723282"/>
          </a:xfrm>
          <a:prstGeom prst="rect">
            <a:avLst/>
          </a:prstGeom>
          <a:noFill/>
          <a:ln>
            <a:solidFill>
              <a:schemeClr val="accent1"/>
            </a:solidFill>
          </a:ln>
        </p:spPr>
      </p:pic>
      <p:pic>
        <p:nvPicPr>
          <p:cNvPr id="26" name="図 25">
            <a:extLst>
              <a:ext uri="{FF2B5EF4-FFF2-40B4-BE49-F238E27FC236}">
                <a16:creationId xmlns:a16="http://schemas.microsoft.com/office/drawing/2014/main" id="{FF7A493A-C6DB-2882-E1C8-48901247C64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99485" y="4516780"/>
            <a:ext cx="2159000" cy="1700530"/>
          </a:xfrm>
          <a:prstGeom prst="rect">
            <a:avLst/>
          </a:prstGeom>
          <a:noFill/>
          <a:ln>
            <a:solidFill>
              <a:schemeClr val="accent1"/>
            </a:solidFill>
          </a:ln>
        </p:spPr>
      </p:pic>
      <p:sp>
        <p:nvSpPr>
          <p:cNvPr id="29" name="テキスト ボックス 28">
            <a:extLst>
              <a:ext uri="{FF2B5EF4-FFF2-40B4-BE49-F238E27FC236}">
                <a16:creationId xmlns:a16="http://schemas.microsoft.com/office/drawing/2014/main" id="{9553B802-CFCE-23CC-8399-4B35601C6932}"/>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メイリオ" panose="020B0604030504040204" pitchFamily="50" charset="-128"/>
                <a:ea typeface="メイリオ" panose="020B0604030504040204" pitchFamily="50" charset="-128"/>
              </a:rPr>
              <a:t>大阪府高齢者計画</a:t>
            </a:r>
            <a:r>
              <a:rPr lang="en-US" altLang="ja-JP" sz="1050" dirty="0">
                <a:latin typeface="メイリオ" panose="020B0604030504040204" pitchFamily="50" charset="-128"/>
                <a:ea typeface="メイリオ" panose="020B0604030504040204" pitchFamily="50" charset="-128"/>
              </a:rPr>
              <a:t>2024</a:t>
            </a:r>
            <a:r>
              <a:rPr lang="ja-JP" altLang="en-US" sz="1050" dirty="0">
                <a:latin typeface="メイリオ" panose="020B0604030504040204" pitchFamily="50" charset="-128"/>
                <a:ea typeface="メイリオ" panose="020B0604030504040204" pitchFamily="50" charset="-128"/>
              </a:rPr>
              <a:t>（一部加工）</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9B5E5644-B6E9-774A-08FD-E6439130E37F}"/>
              </a:ext>
            </a:extLst>
          </p:cNvPr>
          <p:cNvSpPr txBox="1"/>
          <p:nvPr/>
        </p:nvSpPr>
        <p:spPr>
          <a:xfrm>
            <a:off x="6707076" y="5094229"/>
            <a:ext cx="576000" cy="221018"/>
          </a:xfrm>
          <a:prstGeom prst="rect">
            <a:avLst/>
          </a:prstGeom>
          <a:noFill/>
          <a:ln>
            <a:noFill/>
          </a:ln>
        </p:spPr>
        <p:txBody>
          <a:bodyPr wrap="square" lIns="36000" tIns="36000" rIns="36000" bIns="0" rtlCol="0" anchor="ctr">
            <a:spAutoFit/>
          </a:bodyPr>
          <a:lstStyle/>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南河内</a:t>
            </a:r>
            <a:endParaRPr kumimoji="1" lang="ja-JP" altLang="en-US" sz="1200" dirty="0">
              <a:effectLst>
                <a:glow rad="63500">
                  <a:schemeClr val="bg1"/>
                </a:glow>
              </a:effectLst>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2650C2EA-7762-F884-A231-9AD3F0DE1E79}"/>
              </a:ext>
            </a:extLst>
          </p:cNvPr>
          <p:cNvSpPr txBox="1"/>
          <p:nvPr/>
        </p:nvSpPr>
        <p:spPr>
          <a:xfrm>
            <a:off x="6793381" y="4324125"/>
            <a:ext cx="576000" cy="221018"/>
          </a:xfrm>
          <a:prstGeom prst="rect">
            <a:avLst/>
          </a:prstGeom>
          <a:noFill/>
          <a:ln>
            <a:noFill/>
          </a:ln>
        </p:spPr>
        <p:txBody>
          <a:bodyPr wrap="square" lIns="36000" tIns="36000" rIns="36000" bIns="0" rtlCol="0" anchor="ctr">
            <a:spAutoFit/>
          </a:bodyPr>
          <a:lstStyle/>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中河内</a:t>
            </a:r>
            <a:endParaRPr kumimoji="1" lang="ja-JP" altLang="en-US" sz="1200" dirty="0">
              <a:effectLst>
                <a:glow rad="63500">
                  <a:schemeClr val="bg1"/>
                </a:glow>
              </a:effectLst>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CB985B22-7F8F-E22D-8402-00748F628391}"/>
              </a:ext>
            </a:extLst>
          </p:cNvPr>
          <p:cNvSpPr txBox="1"/>
          <p:nvPr/>
        </p:nvSpPr>
        <p:spPr>
          <a:xfrm>
            <a:off x="6816079" y="3835480"/>
            <a:ext cx="576000" cy="221018"/>
          </a:xfrm>
          <a:prstGeom prst="rect">
            <a:avLst/>
          </a:prstGeom>
          <a:noFill/>
          <a:ln>
            <a:noFill/>
          </a:ln>
        </p:spPr>
        <p:txBody>
          <a:bodyPr wrap="square" lIns="36000" tIns="36000" rIns="36000" bIns="0" rtlCol="0" anchor="ctr">
            <a:spAutoFit/>
          </a:bodyPr>
          <a:lstStyle/>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北河内</a:t>
            </a:r>
            <a:endParaRPr kumimoji="1" lang="ja-JP" altLang="en-US" sz="1200" dirty="0">
              <a:effectLst>
                <a:glow rad="63500">
                  <a:schemeClr val="bg1"/>
                </a:glow>
              </a:effectLst>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0C3F2F94-4EDB-B407-6F86-B387442E2BEB}"/>
              </a:ext>
            </a:extLst>
          </p:cNvPr>
          <p:cNvSpPr txBox="1"/>
          <p:nvPr/>
        </p:nvSpPr>
        <p:spPr>
          <a:xfrm>
            <a:off x="6597700" y="3290886"/>
            <a:ext cx="576000" cy="221018"/>
          </a:xfrm>
          <a:prstGeom prst="rect">
            <a:avLst/>
          </a:prstGeom>
          <a:noFill/>
          <a:ln>
            <a:noFill/>
          </a:ln>
        </p:spPr>
        <p:txBody>
          <a:bodyPr wrap="square" lIns="36000" tIns="36000" rIns="36000" bIns="0" rtlCol="0" anchor="ctr">
            <a:spAutoFit/>
          </a:bodyPr>
          <a:lstStyle/>
          <a:p>
            <a:pPr algn="ctr"/>
            <a:r>
              <a:rPr kumimoji="1" lang="ja-JP" altLang="en-US" sz="1200" dirty="0">
                <a:effectLst>
                  <a:glow rad="63500">
                    <a:schemeClr val="bg1"/>
                  </a:glow>
                </a:effectLst>
                <a:latin typeface="メイリオ" panose="020B0604030504040204" pitchFamily="50" charset="-128"/>
                <a:ea typeface="メイリオ" panose="020B0604030504040204" pitchFamily="50" charset="-128"/>
              </a:rPr>
              <a:t>三島</a:t>
            </a:r>
          </a:p>
        </p:txBody>
      </p:sp>
      <p:sp>
        <p:nvSpPr>
          <p:cNvPr id="37" name="テキスト ボックス 36">
            <a:extLst>
              <a:ext uri="{FF2B5EF4-FFF2-40B4-BE49-F238E27FC236}">
                <a16:creationId xmlns:a16="http://schemas.microsoft.com/office/drawing/2014/main" id="{086A856D-4D3C-5DAB-8F0B-88A3505CDB0C}"/>
              </a:ext>
            </a:extLst>
          </p:cNvPr>
          <p:cNvSpPr txBox="1"/>
          <p:nvPr/>
        </p:nvSpPr>
        <p:spPr>
          <a:xfrm>
            <a:off x="6117256" y="3497645"/>
            <a:ext cx="576000" cy="221018"/>
          </a:xfrm>
          <a:prstGeom prst="rect">
            <a:avLst/>
          </a:prstGeom>
          <a:noFill/>
          <a:ln>
            <a:noFill/>
          </a:ln>
        </p:spPr>
        <p:txBody>
          <a:bodyPr wrap="square" lIns="36000" tIns="36000" rIns="36000" bIns="0" rtlCol="0" anchor="ctr">
            <a:spAutoFit/>
          </a:bodyPr>
          <a:lstStyle/>
          <a:p>
            <a:pPr algn="ctr"/>
            <a:r>
              <a:rPr kumimoji="1" lang="ja-JP" altLang="en-US" sz="1200" dirty="0">
                <a:effectLst>
                  <a:glow rad="63500">
                    <a:schemeClr val="bg1"/>
                  </a:glow>
                </a:effectLst>
                <a:latin typeface="メイリオ" panose="020B0604030504040204" pitchFamily="50" charset="-128"/>
                <a:ea typeface="メイリオ" panose="020B0604030504040204" pitchFamily="50" charset="-128"/>
              </a:rPr>
              <a:t>豊能</a:t>
            </a:r>
          </a:p>
        </p:txBody>
      </p:sp>
      <p:sp>
        <p:nvSpPr>
          <p:cNvPr id="38" name="テキスト ボックス 37">
            <a:extLst>
              <a:ext uri="{FF2B5EF4-FFF2-40B4-BE49-F238E27FC236}">
                <a16:creationId xmlns:a16="http://schemas.microsoft.com/office/drawing/2014/main" id="{176D8604-F755-7E77-BF7E-24EC904D6D0E}"/>
              </a:ext>
            </a:extLst>
          </p:cNvPr>
          <p:cNvSpPr txBox="1"/>
          <p:nvPr/>
        </p:nvSpPr>
        <p:spPr>
          <a:xfrm>
            <a:off x="6201928" y="4181066"/>
            <a:ext cx="576000" cy="221018"/>
          </a:xfrm>
          <a:prstGeom prst="rect">
            <a:avLst/>
          </a:prstGeom>
          <a:noFill/>
          <a:ln>
            <a:noFill/>
          </a:ln>
        </p:spPr>
        <p:txBody>
          <a:bodyPr wrap="square" lIns="36000" tIns="36000" rIns="36000" bIns="0" rtlCol="0" anchor="ctr">
            <a:spAutoFit/>
          </a:bodyPr>
          <a:lstStyle/>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大阪市</a:t>
            </a:r>
            <a:endParaRPr kumimoji="1" lang="ja-JP" altLang="en-US" sz="1200" dirty="0">
              <a:effectLst>
                <a:glow rad="63500">
                  <a:schemeClr val="bg1"/>
                </a:glow>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DBD7C1A0-6BDB-2D9F-B5F7-58D04524FA1D}"/>
              </a:ext>
            </a:extLst>
          </p:cNvPr>
          <p:cNvSpPr txBox="1"/>
          <p:nvPr/>
        </p:nvSpPr>
        <p:spPr>
          <a:xfrm>
            <a:off x="6240079" y="4716320"/>
            <a:ext cx="576000" cy="221018"/>
          </a:xfrm>
          <a:prstGeom prst="rect">
            <a:avLst/>
          </a:prstGeom>
          <a:noFill/>
          <a:ln>
            <a:noFill/>
          </a:ln>
        </p:spPr>
        <p:txBody>
          <a:bodyPr wrap="square" lIns="36000" tIns="36000" rIns="36000" bIns="0" rtlCol="0" anchor="ctr">
            <a:spAutoFit/>
          </a:bodyPr>
          <a:lstStyle/>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堺市</a:t>
            </a:r>
            <a:endParaRPr kumimoji="1" lang="ja-JP" altLang="en-US" sz="1200" dirty="0">
              <a:effectLst>
                <a:glow rad="63500">
                  <a:schemeClr val="bg1"/>
                </a:glow>
              </a:effectLst>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5B4F7995-A245-04CF-DBC2-BA9CACB999D8}"/>
              </a:ext>
            </a:extLst>
          </p:cNvPr>
          <p:cNvSpPr txBox="1"/>
          <p:nvPr/>
        </p:nvSpPr>
        <p:spPr>
          <a:xfrm>
            <a:off x="5841559" y="5313262"/>
            <a:ext cx="576000" cy="221018"/>
          </a:xfrm>
          <a:prstGeom prst="rect">
            <a:avLst/>
          </a:prstGeom>
          <a:noFill/>
          <a:ln>
            <a:noFill/>
          </a:ln>
        </p:spPr>
        <p:txBody>
          <a:bodyPr wrap="square" lIns="36000" tIns="36000" rIns="36000" bIns="0" rtlCol="0" anchor="ctr">
            <a:spAutoFit/>
          </a:bodyPr>
          <a:lstStyle/>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泉州</a:t>
            </a:r>
            <a:endParaRPr kumimoji="1" lang="ja-JP" altLang="en-US" sz="1200" dirty="0">
              <a:effectLst>
                <a:glow rad="63500">
                  <a:schemeClr val="bg1"/>
                </a:glow>
              </a:effectLst>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B2E6508B-23EA-D991-D3D2-63902D6F8831}"/>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人口・世帯の動向</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28" name="スライド番号プレースホルダー 2">
            <a:extLst>
              <a:ext uri="{FF2B5EF4-FFF2-40B4-BE49-F238E27FC236}">
                <a16:creationId xmlns:a16="http://schemas.microsoft.com/office/drawing/2014/main" id="{9460C804-B202-4719-901C-D7829179ED3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8211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AB54DB73-6DC6-45D4-B042-19207BE84FB5}"/>
              </a:ext>
            </a:extLst>
          </p:cNvPr>
          <p:cNvSpPr txBox="1"/>
          <p:nvPr/>
        </p:nvSpPr>
        <p:spPr>
          <a:xfrm>
            <a:off x="287999" y="1260000"/>
            <a:ext cx="11533109" cy="965255"/>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住宅の所有の関係</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・大阪市は、持ち家が４割、民営借家（非木造）が４割となっている</a:t>
            </a:r>
            <a:endParaRPr lang="en-US" altLang="ja-JP" sz="1200"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・一方、他地域では、持ち家が半数以上を占め、民営借家が１割～２割程度となっている</a:t>
            </a:r>
            <a:endParaRPr lang="en-US" altLang="ja-JP" sz="1200"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・大阪市、堺市や泉南地域は他地域と比べ公営住宅の割合が大きい</a:t>
            </a:r>
            <a:endParaRPr lang="ja-JP" altLang="en-US" sz="24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0863DC0A-22DA-AD6B-8442-7ABB1734EAD2}"/>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58FAC03F-4E1A-4950-B011-9B96686EB8BD}"/>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65BDD51E-FEED-40C5-80FA-F7A6385BE29E}"/>
              </a:ext>
            </a:extLst>
          </p:cNvPr>
          <p:cNvPicPr>
            <a:picLocks noChangeAspect="1"/>
          </p:cNvPicPr>
          <p:nvPr/>
        </p:nvPicPr>
        <p:blipFill>
          <a:blip r:embed="rId3"/>
          <a:stretch>
            <a:fillRect/>
          </a:stretch>
        </p:blipFill>
        <p:spPr>
          <a:xfrm>
            <a:off x="653029" y="2145138"/>
            <a:ext cx="10803048" cy="4328535"/>
          </a:xfrm>
          <a:prstGeom prst="rect">
            <a:avLst/>
          </a:prstGeom>
        </p:spPr>
      </p:pic>
    </p:spTree>
    <p:extLst>
      <p:ext uri="{BB962C8B-B14F-4D97-AF65-F5344CB8AC3E}">
        <p14:creationId xmlns:p14="http://schemas.microsoft.com/office/powerpoint/2010/main" val="142008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736078E-91B3-4F18-FA49-49748033BB8F}"/>
              </a:ext>
            </a:extLst>
          </p:cNvPr>
          <p:cNvSpPr txBox="1"/>
          <p:nvPr/>
        </p:nvSpPr>
        <p:spPr>
          <a:xfrm>
            <a:off x="287999" y="1260000"/>
            <a:ext cx="11533109"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建て方</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・共同住宅は、大阪市は７割を占めているほか、三島地域・豊能地域が５割超となっており、府の北部で共同住宅の割合が大きい傾向</a:t>
            </a:r>
          </a:p>
          <a:p>
            <a:pPr marL="261938" algn="just"/>
            <a:r>
              <a:rPr lang="ja-JP" altLang="en-US" sz="1200" dirty="0">
                <a:latin typeface="メイリオ" panose="020B0604030504040204" pitchFamily="50" charset="-128"/>
                <a:ea typeface="メイリオ" panose="020B0604030504040204" pitchFamily="50" charset="-128"/>
              </a:rPr>
              <a:t>・長屋建も各地域で一定の割合で存在（中河内地域</a:t>
            </a:r>
            <a:r>
              <a:rPr lang="en-US" altLang="ja-JP" sz="1200" dirty="0">
                <a:latin typeface="メイリオ" panose="020B0604030504040204" pitchFamily="50" charset="-128"/>
                <a:ea typeface="メイリオ" panose="020B0604030504040204" pitchFamily="50" charset="-128"/>
              </a:rPr>
              <a:t>5.7</a:t>
            </a:r>
            <a:r>
              <a:rPr lang="ja-JP" altLang="en-US" sz="1200" dirty="0">
                <a:latin typeface="メイリオ" panose="020B0604030504040204" pitchFamily="50" charset="-128"/>
                <a:ea typeface="メイリオ" panose="020B0604030504040204" pitchFamily="50" charset="-128"/>
              </a:rPr>
              <a:t>％、北河内地域</a:t>
            </a:r>
            <a:r>
              <a:rPr lang="en-US" altLang="ja-JP" sz="1200" dirty="0">
                <a:latin typeface="メイリオ" panose="020B0604030504040204" pitchFamily="50" charset="-128"/>
                <a:ea typeface="メイリオ" panose="020B0604030504040204" pitchFamily="50" charset="-128"/>
              </a:rPr>
              <a:t>4.9</a:t>
            </a:r>
            <a:r>
              <a:rPr lang="ja-JP" altLang="en-US" sz="1200" dirty="0">
                <a:latin typeface="メイリオ" panose="020B0604030504040204" pitchFamily="50" charset="-128"/>
                <a:ea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7889A2EA-B891-55CA-78E4-090F4D767BB6}"/>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8BDEA49B-1F2E-4295-BA05-E0CBF9AF5C00}"/>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25EF0BF1-8B5E-4E75-B17E-BD9B7FBAFC43}"/>
              </a:ext>
            </a:extLst>
          </p:cNvPr>
          <p:cNvPicPr>
            <a:picLocks noChangeAspect="1"/>
          </p:cNvPicPr>
          <p:nvPr/>
        </p:nvPicPr>
        <p:blipFill>
          <a:blip r:embed="rId2"/>
          <a:stretch>
            <a:fillRect/>
          </a:stretch>
        </p:blipFill>
        <p:spPr>
          <a:xfrm>
            <a:off x="653029" y="2117297"/>
            <a:ext cx="10803048" cy="4328535"/>
          </a:xfrm>
          <a:prstGeom prst="rect">
            <a:avLst/>
          </a:prstGeom>
        </p:spPr>
      </p:pic>
    </p:spTree>
    <p:extLst>
      <p:ext uri="{BB962C8B-B14F-4D97-AF65-F5344CB8AC3E}">
        <p14:creationId xmlns:p14="http://schemas.microsoft.com/office/powerpoint/2010/main" val="757395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84A8476-349E-1D65-FA2B-BE25A72738E0}"/>
              </a:ext>
            </a:extLst>
          </p:cNvPr>
          <p:cNvSpPr txBox="1"/>
          <p:nvPr/>
        </p:nvSpPr>
        <p:spPr>
          <a:xfrm>
            <a:off x="287999" y="1260000"/>
            <a:ext cx="11533109"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木造住宅の割合</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・大阪市や三島地域、豊能地域ではおおむね半数以上が非木造</a:t>
            </a:r>
          </a:p>
          <a:p>
            <a:pPr marL="261938" algn="just"/>
            <a:r>
              <a:rPr lang="ja-JP" altLang="en-US" sz="1200" dirty="0">
                <a:latin typeface="メイリオ" panose="020B0604030504040204" pitchFamily="50" charset="-128"/>
                <a:ea typeface="メイリオ" panose="020B0604030504040204" pitchFamily="50" charset="-128"/>
              </a:rPr>
              <a:t>・府の南部にかけて、木造住宅の割合が大きくなる傾向</a:t>
            </a:r>
            <a:endParaRPr lang="ja-JP" altLang="en-US" sz="24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4174ADBA-3E38-1E52-B4B8-DE4C8A0488EE}"/>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B0884554-08E3-479C-9192-8B43EEE93454}"/>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B1AE0B94-B8D2-4C8A-A681-526F72EA63AE}"/>
              </a:ext>
            </a:extLst>
          </p:cNvPr>
          <p:cNvPicPr>
            <a:picLocks noChangeAspect="1"/>
          </p:cNvPicPr>
          <p:nvPr/>
        </p:nvPicPr>
        <p:blipFill>
          <a:blip r:embed="rId2"/>
          <a:stretch>
            <a:fillRect/>
          </a:stretch>
        </p:blipFill>
        <p:spPr>
          <a:xfrm>
            <a:off x="758087" y="2101124"/>
            <a:ext cx="10803048" cy="4328535"/>
          </a:xfrm>
          <a:prstGeom prst="rect">
            <a:avLst/>
          </a:prstGeom>
        </p:spPr>
      </p:pic>
    </p:spTree>
    <p:extLst>
      <p:ext uri="{BB962C8B-B14F-4D97-AF65-F5344CB8AC3E}">
        <p14:creationId xmlns:p14="http://schemas.microsoft.com/office/powerpoint/2010/main" val="109517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524000" y="422"/>
            <a:ext cx="9144000" cy="56455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nSpc>
                <a:spcPct val="150000"/>
              </a:lnSpc>
              <a:spcBef>
                <a:spcPts val="300"/>
              </a:spcBef>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目　次　</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590589026"/>
              </p:ext>
            </p:extLst>
          </p:nvPr>
        </p:nvGraphicFramePr>
        <p:xfrm>
          <a:off x="2063551" y="794951"/>
          <a:ext cx="8064897" cy="5563069"/>
        </p:xfrm>
        <a:graphic>
          <a:graphicData uri="http://schemas.openxmlformats.org/drawingml/2006/table">
            <a:tbl>
              <a:tblPr firstRow="1">
                <a:tableStyleId>{22838BEF-8BB2-4498-84A7-C5851F593DF1}</a:tableStyleId>
              </a:tblPr>
              <a:tblGrid>
                <a:gridCol w="486683">
                  <a:extLst>
                    <a:ext uri="{9D8B030D-6E8A-4147-A177-3AD203B41FA5}">
                      <a16:colId xmlns:a16="http://schemas.microsoft.com/office/drawing/2014/main" val="20000"/>
                    </a:ext>
                  </a:extLst>
                </a:gridCol>
                <a:gridCol w="6396401">
                  <a:extLst>
                    <a:ext uri="{9D8B030D-6E8A-4147-A177-3AD203B41FA5}">
                      <a16:colId xmlns:a16="http://schemas.microsoft.com/office/drawing/2014/main" val="20001"/>
                    </a:ext>
                  </a:extLst>
                </a:gridCol>
                <a:gridCol w="1181813">
                  <a:extLst>
                    <a:ext uri="{9D8B030D-6E8A-4147-A177-3AD203B41FA5}">
                      <a16:colId xmlns:a16="http://schemas.microsoft.com/office/drawing/2014/main" val="20002"/>
                    </a:ext>
                  </a:extLst>
                </a:gridCol>
              </a:tblGrid>
              <a:tr h="692305">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１．追加の基礎データ</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615432">
                <a:tc rowSpan="6">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・在留外国人に関するデータ</a:t>
                      </a:r>
                      <a:endPar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P3</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9519">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・人口・世帯の動向</a:t>
                      </a:r>
                      <a:r>
                        <a:rPr kumimoji="1"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kumimoji="1"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endParaRPr kumimoji="1"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89519">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・住宅ストックの状況</a:t>
                      </a:r>
                      <a:r>
                        <a:rPr kumimoji="1"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kumimoji="1"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89519">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・地価の動向</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9519">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住宅確保要配慮者の状況</a:t>
                      </a:r>
                      <a:endPar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89519">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・ライフステージに応じた居住水準</a:t>
                      </a:r>
                      <a:endParaRPr lang="en-US" altLang="ja-JP" sz="16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P35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92305">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２．国土交通白書からの追加データ</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kumimoji="1" lang="ja-JP" altLang="en-US"/>
                    </a:p>
                  </a:txBody>
                  <a:tcPr/>
                </a:tc>
                <a:tc>
                  <a:txBody>
                    <a:bodyPr/>
                    <a:lstStyle/>
                    <a:p>
                      <a:pPr algn="l">
                        <a:lnSpc>
                          <a:spcPct val="130000"/>
                        </a:lnSpc>
                      </a:pPr>
                      <a:endParaRPr kumimoji="1" lang="ja-JP" altLang="en-US" sz="1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7"/>
                  </a:ext>
                </a:extLst>
              </a:tr>
              <a:tr h="615432">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173038" marR="0" indent="-216000" algn="l" defTabSz="914400" rtl="0" eaLnBrk="1" fontAlgn="auto" latinLnBrk="0" hangingPunct="1">
                        <a:lnSpc>
                          <a:spcPct val="130000"/>
                        </a:lnSpc>
                        <a:spcBef>
                          <a:spcPts val="0"/>
                        </a:spcBef>
                        <a:spcAft>
                          <a:spcPts val="0"/>
                        </a:spcAft>
                        <a:buClrTx/>
                        <a:buSzTx/>
                        <a:buFontTx/>
                        <a:buNone/>
                        <a:tabLst/>
                        <a:defRPr/>
                      </a:pPr>
                      <a:r>
                        <a:rPr lang="ja-JP" altLang="en-US" sz="1600" b="0" dirty="0">
                          <a:latin typeface="メイリオ" panose="020B0604030504040204" pitchFamily="50" charset="-128"/>
                          <a:ea typeface="メイリオ" panose="020B0604030504040204" pitchFamily="50" charset="-128"/>
                          <a:cs typeface="Meiryo UI" panose="020B0604030504040204" pitchFamily="50" charset="-128"/>
                        </a:rPr>
                        <a:t>　・国土交通白書からの追加データ</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P36</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7" name="Rectangle 79">
            <a:extLst>
              <a:ext uri="{FF2B5EF4-FFF2-40B4-BE49-F238E27FC236}">
                <a16:creationId xmlns:a16="http://schemas.microsoft.com/office/drawing/2014/main" id="{8123EA67-DC9E-46F4-B530-5C5F6124607A}"/>
              </a:ext>
            </a:extLst>
          </p:cNvPr>
          <p:cNvSpPr>
            <a:spLocks noChangeArrowheads="1"/>
          </p:cNvSpPr>
          <p:nvPr/>
        </p:nvSpPr>
        <p:spPr bwMode="auto">
          <a:xfrm>
            <a:off x="10236000" y="6588000"/>
            <a:ext cx="360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lang="en-US" altLang="ja-JP" sz="1100">
                <a:solidFill>
                  <a:schemeClr val="tx1"/>
                </a:solidFill>
                <a:latin typeface="メイリオ" panose="020B0604030504040204" pitchFamily="50" charset="-128"/>
                <a:ea typeface="メイリオ" panose="020B0604030504040204" pitchFamily="50" charset="-128"/>
              </a:rPr>
              <a:pPr algn="ctr" eaLnBrk="1" hangingPunct="1">
                <a:spcBef>
                  <a:spcPct val="50000"/>
                </a:spcBef>
                <a:buFontTx/>
                <a:buNone/>
              </a:pPr>
              <a:t>2</a:t>
            </a:fld>
            <a:endParaRPr lang="en-US" altLang="ja-JP" sz="11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84773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2" name="テキスト ボックス 21">
            <a:extLst>
              <a:ext uri="{FF2B5EF4-FFF2-40B4-BE49-F238E27FC236}">
                <a16:creationId xmlns:a16="http://schemas.microsoft.com/office/drawing/2014/main" id="{31F2395D-354F-4C63-9004-A29C07C436F9}"/>
              </a:ext>
            </a:extLst>
          </p:cNvPr>
          <p:cNvSpPr txBox="1"/>
          <p:nvPr/>
        </p:nvSpPr>
        <p:spPr>
          <a:xfrm>
            <a:off x="477959" y="1808651"/>
            <a:ext cx="10908792" cy="288147"/>
          </a:xfrm>
          <a:prstGeom prst="rect">
            <a:avLst/>
          </a:prstGeom>
          <a:noFill/>
        </p:spPr>
        <p:txBody>
          <a:bodyPr wrap="square" tIns="72000" bIns="0">
            <a:spAutoFit/>
          </a:bodyPr>
          <a:lstStyle/>
          <a:p>
            <a:pPr algn="just"/>
            <a:endParaRPr lang="ja-JP" altLang="en-US" sz="14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168DDF1-A710-8EBE-1060-476583A33055}"/>
              </a:ext>
            </a:extLst>
          </p:cNvPr>
          <p:cNvSpPr txBox="1"/>
          <p:nvPr/>
        </p:nvSpPr>
        <p:spPr>
          <a:xfrm>
            <a:off x="287999" y="1260000"/>
            <a:ext cx="11533109"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世帯別の家族類型の状況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・大阪市は単身世帯が５割弱、親族世帯が４割を占める</a:t>
            </a:r>
          </a:p>
          <a:p>
            <a:pPr marL="261938" algn="just"/>
            <a:r>
              <a:rPr lang="ja-JP" altLang="en-US" sz="1200" dirty="0">
                <a:latin typeface="メイリオ" panose="020B0604030504040204" pitchFamily="50" charset="-128"/>
                <a:ea typeface="メイリオ" panose="020B0604030504040204" pitchFamily="50" charset="-128"/>
              </a:rPr>
              <a:t>・他地域においては単身世帯が３割前後、親族世帯が６割程度となっている</a:t>
            </a:r>
            <a:endParaRPr lang="ja-JP" altLang="en-US" sz="24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1CB0E120-63D1-9EE7-C289-A8D550FCD27E}"/>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0F3DE71A-8599-4615-97A7-62646239313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33029088-1713-4E5F-A5FC-4F24C6665C8B}"/>
              </a:ext>
            </a:extLst>
          </p:cNvPr>
          <p:cNvPicPr>
            <a:picLocks noChangeAspect="1"/>
          </p:cNvPicPr>
          <p:nvPr/>
        </p:nvPicPr>
        <p:blipFill>
          <a:blip r:embed="rId2"/>
          <a:stretch>
            <a:fillRect/>
          </a:stretch>
        </p:blipFill>
        <p:spPr>
          <a:xfrm>
            <a:off x="583703" y="2068137"/>
            <a:ext cx="10803048" cy="4328535"/>
          </a:xfrm>
          <a:prstGeom prst="rect">
            <a:avLst/>
          </a:prstGeom>
        </p:spPr>
      </p:pic>
    </p:spTree>
    <p:extLst>
      <p:ext uri="{BB962C8B-B14F-4D97-AF65-F5344CB8AC3E}">
        <p14:creationId xmlns:p14="http://schemas.microsoft.com/office/powerpoint/2010/main" val="419546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2" name="テキスト ボックス 21">
            <a:extLst>
              <a:ext uri="{FF2B5EF4-FFF2-40B4-BE49-F238E27FC236}">
                <a16:creationId xmlns:a16="http://schemas.microsoft.com/office/drawing/2014/main" id="{31F2395D-354F-4C63-9004-A29C07C436F9}"/>
              </a:ext>
            </a:extLst>
          </p:cNvPr>
          <p:cNvSpPr txBox="1"/>
          <p:nvPr/>
        </p:nvSpPr>
        <p:spPr>
          <a:xfrm>
            <a:off x="477959" y="1808651"/>
            <a:ext cx="10908792" cy="288147"/>
          </a:xfrm>
          <a:prstGeom prst="rect">
            <a:avLst/>
          </a:prstGeom>
          <a:noFill/>
        </p:spPr>
        <p:txBody>
          <a:bodyPr wrap="square" tIns="72000" bIns="0">
            <a:spAutoFit/>
          </a:bodyPr>
          <a:lstStyle/>
          <a:p>
            <a:pPr algn="just"/>
            <a:endParaRPr lang="ja-JP" altLang="en-US" sz="14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E4B76B6-1C66-2432-2CDE-A7E2109965CD}"/>
              </a:ext>
            </a:extLst>
          </p:cNvPr>
          <p:cNvSpPr txBox="1"/>
          <p:nvPr/>
        </p:nvSpPr>
        <p:spPr>
          <a:xfrm>
            <a:off x="287999" y="1260000"/>
            <a:ext cx="11533109"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空き家の状況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・空き家（その他）について、府の南部で割合が大きくなる傾向</a:t>
            </a:r>
          </a:p>
        </p:txBody>
      </p:sp>
      <p:sp>
        <p:nvSpPr>
          <p:cNvPr id="3" name="正方形/長方形 2">
            <a:extLst>
              <a:ext uri="{FF2B5EF4-FFF2-40B4-BE49-F238E27FC236}">
                <a16:creationId xmlns:a16="http://schemas.microsoft.com/office/drawing/2014/main" id="{459FA8E8-3227-EDD3-A1F2-73A7211DE871}"/>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1A5B617B-E8D0-4ECD-8BFC-8BBCD9A84E09}"/>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0D9B80A8-17C1-4EFB-A741-F03039C402FD}"/>
              </a:ext>
            </a:extLst>
          </p:cNvPr>
          <p:cNvPicPr>
            <a:picLocks noChangeAspect="1"/>
          </p:cNvPicPr>
          <p:nvPr/>
        </p:nvPicPr>
        <p:blipFill>
          <a:blip r:embed="rId3"/>
          <a:stretch>
            <a:fillRect/>
          </a:stretch>
        </p:blipFill>
        <p:spPr>
          <a:xfrm>
            <a:off x="773663" y="2059477"/>
            <a:ext cx="10803048" cy="4328535"/>
          </a:xfrm>
          <a:prstGeom prst="rect">
            <a:avLst/>
          </a:prstGeom>
        </p:spPr>
      </p:pic>
    </p:spTree>
    <p:extLst>
      <p:ext uri="{BB962C8B-B14F-4D97-AF65-F5344CB8AC3E}">
        <p14:creationId xmlns:p14="http://schemas.microsoft.com/office/powerpoint/2010/main" val="112801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995DE4B-6A5C-48DB-AA4C-8EA1D4464133}"/>
              </a:ext>
            </a:extLst>
          </p:cNvPr>
          <p:cNvPicPr>
            <a:picLocks noChangeAspect="1"/>
          </p:cNvPicPr>
          <p:nvPr/>
        </p:nvPicPr>
        <p:blipFill>
          <a:blip r:embed="rId3"/>
          <a:stretch>
            <a:fillRect/>
          </a:stretch>
        </p:blipFill>
        <p:spPr>
          <a:xfrm>
            <a:off x="575206" y="2105725"/>
            <a:ext cx="10803048" cy="4328535"/>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4BDAE334-A7D0-CE28-4BB6-BE2A82DA8E56}"/>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8F0274C9-DFD0-D4D0-5273-4D4A37C44A00}"/>
              </a:ext>
            </a:extLst>
          </p:cNvPr>
          <p:cNvSpPr txBox="1"/>
          <p:nvPr/>
        </p:nvSpPr>
        <p:spPr>
          <a:xfrm>
            <a:off x="287999" y="1260000"/>
            <a:ext cx="11533109"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高齢者のバリアフリー化等の設備の状況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・三島地域、豊能地域でバリアフリー化の割合が比較的高い傾向</a:t>
            </a: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62106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2B3859E-3721-485A-BD05-0D58ED630839}"/>
              </a:ext>
            </a:extLst>
          </p:cNvPr>
          <p:cNvPicPr>
            <a:picLocks noChangeAspect="1"/>
          </p:cNvPicPr>
          <p:nvPr/>
        </p:nvPicPr>
        <p:blipFill>
          <a:blip r:embed="rId2"/>
          <a:stretch>
            <a:fillRect/>
          </a:stretch>
        </p:blipFill>
        <p:spPr>
          <a:xfrm>
            <a:off x="572211" y="2023978"/>
            <a:ext cx="9364268" cy="4328535"/>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1F2395D-354F-4C63-9004-A29C07C436F9}"/>
              </a:ext>
            </a:extLst>
          </p:cNvPr>
          <p:cNvSpPr txBox="1"/>
          <p:nvPr/>
        </p:nvSpPr>
        <p:spPr>
          <a:xfrm>
            <a:off x="9936479" y="3217164"/>
            <a:ext cx="2203273" cy="2658026"/>
          </a:xfrm>
          <a:prstGeom prst="rect">
            <a:avLst/>
          </a:prstGeom>
          <a:noFill/>
        </p:spPr>
        <p:txBody>
          <a:bodyPr wrap="square" tIns="72000" bIns="0">
            <a:spAutoFit/>
          </a:bodyPr>
          <a:lstStyle/>
          <a:p>
            <a:pPr algn="just"/>
            <a:r>
              <a:rPr lang="ja-JP" altLang="en-US" sz="1000" b="1" dirty="0">
                <a:latin typeface="メイリオ" panose="020B0604030504040204" pitchFamily="50" charset="-128"/>
                <a:ea typeface="メイリオ" panose="020B0604030504040204" pitchFamily="50" charset="-128"/>
              </a:rPr>
              <a:t>最低居住面積水準</a:t>
            </a:r>
            <a:endParaRPr lang="en-US" altLang="ja-JP" sz="1000" b="1"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世帯人数に応じて、健康で文化的な住生活の基本とし必要不可欠な住宅 面積に関する水準</a:t>
            </a:r>
            <a:endParaRPr lang="en-US" altLang="ja-JP" sz="1000"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algn="just"/>
            <a:r>
              <a:rPr lang="ja-JP" altLang="en-US" sz="1000" b="1" dirty="0">
                <a:latin typeface="メイリオ" panose="020B0604030504040204" pitchFamily="50" charset="-128"/>
                <a:ea typeface="メイリオ" panose="020B0604030504040204" pitchFamily="50" charset="-128"/>
              </a:rPr>
              <a:t>誘導居住面積水準</a:t>
            </a:r>
            <a:endParaRPr lang="en-US" altLang="ja-JP" sz="10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世帯人数に応じて、豊かな住生活の実現の前提として、多様なライフスタイルを想定した場合に必要と考えられる住宅の面積に関する水準</a:t>
            </a:r>
            <a:endParaRPr lang="en-US" altLang="ja-JP" sz="1000"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algn="just"/>
            <a:r>
              <a:rPr lang="ja-JP" altLang="en-US" sz="1000" b="1" dirty="0">
                <a:latin typeface="メイリオ" panose="020B0604030504040204" pitchFamily="50" charset="-128"/>
                <a:ea typeface="メイリオ" panose="020B0604030504040204" pitchFamily="50" charset="-128"/>
              </a:rPr>
              <a:t>都市居住型</a:t>
            </a:r>
            <a:endParaRPr lang="en-US" altLang="ja-JP" sz="10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都市の中⼼及びその周辺における共同住宅居住を想定</a:t>
            </a:r>
            <a:endParaRPr lang="en-US" altLang="ja-JP" sz="1000"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algn="just"/>
            <a:r>
              <a:rPr lang="ja-JP" altLang="en-US" sz="1000" b="1" dirty="0">
                <a:latin typeface="メイリオ" panose="020B0604030504040204" pitchFamily="50" charset="-128"/>
                <a:ea typeface="メイリオ" panose="020B0604030504040204" pitchFamily="50" charset="-128"/>
              </a:rPr>
              <a:t>⼀般型</a:t>
            </a:r>
            <a:endParaRPr lang="en-US" altLang="ja-JP" sz="10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都市の郊外及び都市部以外の⼀般地域における⼾建住宅居住を想定</a:t>
            </a:r>
          </a:p>
        </p:txBody>
      </p:sp>
      <p:sp>
        <p:nvSpPr>
          <p:cNvPr id="2" name="正方形/長方形 1">
            <a:extLst>
              <a:ext uri="{FF2B5EF4-FFF2-40B4-BE49-F238E27FC236}">
                <a16:creationId xmlns:a16="http://schemas.microsoft.com/office/drawing/2014/main" id="{22B4D771-8181-C058-2370-2754EE2F5132}"/>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B7819710-5AB0-56FC-E7A0-3ED50C09FFC5}"/>
              </a:ext>
            </a:extLst>
          </p:cNvPr>
          <p:cNvSpPr txBox="1"/>
          <p:nvPr/>
        </p:nvSpPr>
        <p:spPr>
          <a:xfrm>
            <a:off x="287999" y="1260000"/>
            <a:ext cx="11533109"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居住面積の状況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・大阪市の最低居住面積の水準以上となる住宅の割合が、他地域に比べ８割程度と低い</a:t>
            </a:r>
          </a:p>
        </p:txBody>
      </p:sp>
      <p:sp>
        <p:nvSpPr>
          <p:cNvPr id="16" name="スライド番号プレースホルダー 2">
            <a:extLst>
              <a:ext uri="{FF2B5EF4-FFF2-40B4-BE49-F238E27FC236}">
                <a16:creationId xmlns:a16="http://schemas.microsoft.com/office/drawing/2014/main" id="{C0396FCC-2165-4156-B508-32F432282BE1}"/>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52696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BAFE953-6647-4F81-9556-A6B7FDD5EBEE}"/>
              </a:ext>
            </a:extLst>
          </p:cNvPr>
          <p:cNvPicPr>
            <a:picLocks noChangeAspect="1"/>
          </p:cNvPicPr>
          <p:nvPr/>
        </p:nvPicPr>
        <p:blipFill>
          <a:blip r:embed="rId3"/>
          <a:stretch>
            <a:fillRect/>
          </a:stretch>
        </p:blipFill>
        <p:spPr>
          <a:xfrm>
            <a:off x="696000" y="2266128"/>
            <a:ext cx="10803048" cy="4328535"/>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年住宅・土地統計調査（大阪府独自集計）</a:t>
            </a:r>
            <a:endParaRPr lang="ja-JP" altLang="en-US" sz="900"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6096000" y="2612506"/>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14.1</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24" name="テキスト ボックス 23"/>
          <p:cNvSpPr txBox="1"/>
          <p:nvPr/>
        </p:nvSpPr>
        <p:spPr>
          <a:xfrm>
            <a:off x="9134816" y="2959823"/>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23.6</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25" name="テキスト ボックス 24"/>
          <p:cNvSpPr txBox="1"/>
          <p:nvPr/>
        </p:nvSpPr>
        <p:spPr>
          <a:xfrm>
            <a:off x="10196847" y="3298195"/>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26.8</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26" name="テキスト ボックス 25"/>
          <p:cNvSpPr txBox="1"/>
          <p:nvPr/>
        </p:nvSpPr>
        <p:spPr>
          <a:xfrm>
            <a:off x="10264536" y="3669031"/>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27.0</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27" name="テキスト ボックス 26"/>
          <p:cNvSpPr txBox="1"/>
          <p:nvPr/>
        </p:nvSpPr>
        <p:spPr>
          <a:xfrm>
            <a:off x="8944316" y="4009151"/>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23.0</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28" name="テキスト ボックス 27"/>
          <p:cNvSpPr txBox="1"/>
          <p:nvPr/>
        </p:nvSpPr>
        <p:spPr>
          <a:xfrm>
            <a:off x="7922813" y="4361718"/>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19.9</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29" name="テキスト ボックス 28"/>
          <p:cNvSpPr txBox="1"/>
          <p:nvPr/>
        </p:nvSpPr>
        <p:spPr>
          <a:xfrm>
            <a:off x="10532268" y="4710017"/>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28.1</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30" name="テキスト ボックス 29"/>
          <p:cNvSpPr txBox="1"/>
          <p:nvPr/>
        </p:nvSpPr>
        <p:spPr>
          <a:xfrm>
            <a:off x="10027204" y="5058451"/>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26.5</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31" name="テキスト ボックス 30"/>
          <p:cNvSpPr txBox="1"/>
          <p:nvPr/>
        </p:nvSpPr>
        <p:spPr>
          <a:xfrm>
            <a:off x="11091572" y="5410150"/>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29.8</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32" name="テキスト ボックス 31"/>
          <p:cNvSpPr txBox="1"/>
          <p:nvPr/>
        </p:nvSpPr>
        <p:spPr>
          <a:xfrm>
            <a:off x="8404679" y="5750302"/>
            <a:ext cx="963732" cy="261610"/>
          </a:xfrm>
          <a:prstGeom prst="rect">
            <a:avLst/>
          </a:prstGeom>
          <a:noFill/>
        </p:spPr>
        <p:txBody>
          <a:bodyPr wrap="square" rtlCol="0">
            <a:spAutoFit/>
          </a:bodyPr>
          <a:lstStyle/>
          <a:p>
            <a:r>
              <a:rPr kumimoji="1" lang="en-US" altLang="ja-JP" sz="1100" b="1" dirty="0">
                <a:effectLst>
                  <a:glow rad="101600">
                    <a:schemeClr val="bg1"/>
                  </a:glow>
                </a:effectLst>
                <a:latin typeface="メイリオ" panose="020B0604030504040204" pitchFamily="50" charset="-128"/>
                <a:ea typeface="メイリオ" panose="020B0604030504040204" pitchFamily="50" charset="-128"/>
              </a:rPr>
              <a:t>21.2</a:t>
            </a:r>
            <a:r>
              <a:rPr kumimoji="1" lang="ja-JP" altLang="en-US" sz="1100" b="1" dirty="0">
                <a:effectLst>
                  <a:glow rad="101600">
                    <a:schemeClr val="bg1"/>
                  </a:glow>
                </a:effectLst>
                <a:latin typeface="メイリオ" panose="020B0604030504040204" pitchFamily="50" charset="-128"/>
                <a:ea typeface="メイリオ" panose="020B0604030504040204" pitchFamily="50" charset="-128"/>
              </a:rPr>
              <a:t>％</a:t>
            </a:r>
          </a:p>
        </p:txBody>
      </p:sp>
      <p:sp>
        <p:nvSpPr>
          <p:cNvPr id="2" name="正方形/長方形 1">
            <a:extLst>
              <a:ext uri="{FF2B5EF4-FFF2-40B4-BE49-F238E27FC236}">
                <a16:creationId xmlns:a16="http://schemas.microsoft.com/office/drawing/2014/main" id="{65CBB97A-0599-F659-2D53-FBE7C7C5768E}"/>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住宅ストックの状況</a:t>
            </a:r>
            <a:r>
              <a:rPr lang="ja-JP" altLang="en-US" sz="2000" b="1" dirty="0">
                <a:solidFill>
                  <a:schemeClr val="tx1"/>
                </a:solidFill>
                <a:latin typeface="メイリオ" panose="020B0604030504040204" pitchFamily="50" charset="-128"/>
                <a:ea typeface="メイリオ" panose="020B0604030504040204" pitchFamily="50" charset="-128"/>
              </a:rPr>
              <a:t>（地域別）</a:t>
            </a:r>
            <a:endParaRPr lang="ja-JP" altLang="en-US" sz="2800" b="1" dirty="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063E892-0236-96D1-A931-44C3CAAF3D8B}"/>
              </a:ext>
            </a:extLst>
          </p:cNvPr>
          <p:cNvSpPr txBox="1"/>
          <p:nvPr/>
        </p:nvSpPr>
        <p:spPr>
          <a:xfrm>
            <a:off x="287999" y="1260000"/>
            <a:ext cx="11533109"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省エネルギー設備等の導入状況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261938" algn="just"/>
            <a:r>
              <a:rPr lang="ja-JP" altLang="en-US" sz="1200" dirty="0">
                <a:latin typeface="メイリオ" panose="020B0604030504040204" pitchFamily="50" charset="-128"/>
                <a:ea typeface="メイリオ" panose="020B0604030504040204" pitchFamily="50" charset="-128"/>
              </a:rPr>
              <a:t>・大阪市、中河内地域は府全体より設備等の導入の割合が低い傾向</a:t>
            </a:r>
          </a:p>
        </p:txBody>
      </p:sp>
      <p:sp>
        <p:nvSpPr>
          <p:cNvPr id="22" name="スライド番号プレースホルダー 2">
            <a:extLst>
              <a:ext uri="{FF2B5EF4-FFF2-40B4-BE49-F238E27FC236}">
                <a16:creationId xmlns:a16="http://schemas.microsoft.com/office/drawing/2014/main" id="{BA95A77E-85F4-4D16-82F7-FDFB7983EBF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38439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CD2ADA3E-B438-451E-9427-CE1D928051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610" t="6835" r="2598" b="8536"/>
          <a:stretch/>
        </p:blipFill>
        <p:spPr>
          <a:xfrm>
            <a:off x="3999408" y="1258477"/>
            <a:ext cx="8063053" cy="5256513"/>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pic>
        <p:nvPicPr>
          <p:cNvPr id="2" name="図 1"/>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204007" y="1644226"/>
            <a:ext cx="679393" cy="400357"/>
          </a:xfrm>
          <a:prstGeom prst="rect">
            <a:avLst/>
          </a:prstGeom>
          <a:ln>
            <a:solidFill>
              <a:schemeClr val="tx1"/>
            </a:solidFill>
          </a:ln>
        </p:spPr>
      </p:pic>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189" y="2596899"/>
            <a:ext cx="2218829" cy="3139835"/>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839" y="2454275"/>
            <a:ext cx="2421530" cy="3425084"/>
          </a:xfrm>
          <a:prstGeom prst="rect">
            <a:avLst/>
          </a:prstGeom>
        </p:spPr>
      </p:pic>
      <p:pic>
        <p:nvPicPr>
          <p:cNvPr id="16" name="図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69854" y="3815578"/>
            <a:ext cx="1547552" cy="2197452"/>
          </a:xfrm>
          <a:prstGeom prst="rect">
            <a:avLst/>
          </a:prstGeom>
        </p:spPr>
      </p:pic>
      <p:sp>
        <p:nvSpPr>
          <p:cNvPr id="7" name="正方形/長方形 6">
            <a:extLst>
              <a:ext uri="{FF2B5EF4-FFF2-40B4-BE49-F238E27FC236}">
                <a16:creationId xmlns:a16="http://schemas.microsoft.com/office/drawing/2014/main" id="{2E6FBE3C-DA38-51DC-D71F-31BE40439B39}"/>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地価の動向</a:t>
            </a:r>
          </a:p>
        </p:txBody>
      </p:sp>
      <p:sp>
        <p:nvSpPr>
          <p:cNvPr id="11" name="テキスト ボックス 10">
            <a:extLst>
              <a:ext uri="{FF2B5EF4-FFF2-40B4-BE49-F238E27FC236}">
                <a16:creationId xmlns:a16="http://schemas.microsoft.com/office/drawing/2014/main" id="{747EDD7B-48B1-3F1B-C8C0-C8011A63AB72}"/>
              </a:ext>
            </a:extLst>
          </p:cNvPr>
          <p:cNvSpPr txBox="1"/>
          <p:nvPr/>
        </p:nvSpPr>
        <p:spPr>
          <a:xfrm>
            <a:off x="287999" y="1260000"/>
            <a:ext cx="3598741" cy="3181246"/>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地価の動向（</a:t>
            </a:r>
            <a:r>
              <a:rPr lang="en-US" altLang="ja-JP" b="1" dirty="0">
                <a:latin typeface="メイリオ" panose="020B0604030504040204" pitchFamily="50" charset="-128"/>
                <a:ea typeface="メイリオ" panose="020B0604030504040204" pitchFamily="50" charset="-128"/>
              </a:rPr>
              <a:t>2023-2024</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19100" indent="-157163" algn="just"/>
            <a:r>
              <a:rPr lang="ja-JP" altLang="en-US" sz="1200" dirty="0">
                <a:latin typeface="メイリオ" panose="020B0604030504040204" pitchFamily="50" charset="-128"/>
                <a:ea typeface="メイリオ" panose="020B0604030504040204" pitchFamily="50" charset="-128"/>
              </a:rPr>
              <a:t>・大阪市では </a:t>
            </a:r>
            <a:r>
              <a:rPr lang="en-US" altLang="ja-JP" sz="1200" dirty="0">
                <a:latin typeface="メイリオ" panose="020B0604030504040204" pitchFamily="50" charset="-128"/>
                <a:ea typeface="メイリオ" panose="020B0604030504040204" pitchFamily="50" charset="-128"/>
              </a:rPr>
              <a:t>3.7</a:t>
            </a:r>
            <a:r>
              <a:rPr lang="ja-JP" altLang="en-US" sz="1200" dirty="0">
                <a:latin typeface="メイリオ" panose="020B0604030504040204" pitchFamily="50" charset="-128"/>
                <a:ea typeface="メイリオ" panose="020B0604030504040204" pitchFamily="50" charset="-128"/>
              </a:rPr>
              <a:t>％上昇。市内の全</a:t>
            </a:r>
            <a:r>
              <a:rPr lang="en-US" altLang="ja-JP" sz="1200" dirty="0">
                <a:latin typeface="メイリオ" panose="020B0604030504040204" pitchFamily="50" charset="-128"/>
                <a:ea typeface="メイリオ" panose="020B0604030504040204" pitchFamily="50" charset="-128"/>
              </a:rPr>
              <a:t>24</a:t>
            </a:r>
            <a:r>
              <a:rPr lang="ja-JP" altLang="en-US" sz="1200" dirty="0">
                <a:latin typeface="メイリオ" panose="020B0604030504040204" pitchFamily="50" charset="-128"/>
                <a:ea typeface="メイリオ" panose="020B0604030504040204" pitchFamily="50" charset="-128"/>
              </a:rPr>
              <a:t>区で上昇率が拡大</a:t>
            </a:r>
          </a:p>
          <a:p>
            <a:pPr marL="419100" indent="-157163" algn="just"/>
            <a:r>
              <a:rPr lang="ja-JP" altLang="en-US" sz="1200" dirty="0">
                <a:latin typeface="メイリオ" panose="020B0604030504040204" pitchFamily="50" charset="-128"/>
                <a:ea typeface="メイリオ" panose="020B0604030504040204" pitchFamily="50" charset="-128"/>
              </a:rPr>
              <a:t>・堺市では、</a:t>
            </a:r>
            <a:r>
              <a:rPr lang="en-US" altLang="ja-JP" sz="1200" dirty="0">
                <a:latin typeface="メイリオ" panose="020B0604030504040204" pitchFamily="50" charset="-128"/>
                <a:ea typeface="メイリオ" panose="020B0604030504040204" pitchFamily="50" charset="-128"/>
              </a:rPr>
              <a:t>2.1</a:t>
            </a:r>
            <a:r>
              <a:rPr lang="ja-JP" altLang="en-US" sz="1200" dirty="0">
                <a:latin typeface="メイリオ" panose="020B0604030504040204" pitchFamily="50" charset="-128"/>
                <a:ea typeface="メイリオ" panose="020B0604030504040204" pitchFamily="50" charset="-128"/>
              </a:rPr>
              <a:t>％上昇。全</a:t>
            </a:r>
            <a:r>
              <a:rPr lang="en-US" altLang="ja-JP" sz="1200" dirty="0">
                <a:latin typeface="メイリオ" panose="020B0604030504040204" pitchFamily="50" charset="-128"/>
                <a:ea typeface="メイリオ" panose="020B0604030504040204" pitchFamily="50" charset="-128"/>
              </a:rPr>
              <a:t>7</a:t>
            </a:r>
            <a:r>
              <a:rPr lang="ja-JP" altLang="en-US" sz="1200" dirty="0">
                <a:latin typeface="メイリオ" panose="020B0604030504040204" pitchFamily="50" charset="-128"/>
                <a:ea typeface="メイリオ" panose="020B0604030504040204" pitchFamily="50" charset="-128"/>
              </a:rPr>
              <a:t>区で上昇が継続</a:t>
            </a:r>
          </a:p>
          <a:p>
            <a:pPr marL="419100" indent="-157163" algn="just"/>
            <a:r>
              <a:rPr lang="ja-JP" altLang="en-US" sz="1200" dirty="0">
                <a:latin typeface="メイリオ" panose="020B0604030504040204" pitchFamily="50" charset="-128"/>
                <a:ea typeface="メイリオ" panose="020B0604030504040204" pitchFamily="50" charset="-128"/>
              </a:rPr>
              <a:t>・北大阪地域では、各沿線の駅徒歩圏で交通利便性や生活利便性に優れた地域の住宅需要が堅調</a:t>
            </a:r>
          </a:p>
          <a:p>
            <a:pPr marL="419100" indent="-157163" algn="just"/>
            <a:r>
              <a:rPr lang="ja-JP" altLang="en-US" sz="1200" dirty="0">
                <a:latin typeface="メイリオ" panose="020B0604030504040204" pitchFamily="50" charset="-128"/>
                <a:ea typeface="メイリオ" panose="020B0604030504040204" pitchFamily="50" charset="-128"/>
              </a:rPr>
              <a:t>・他の北大阪地域に比べやや利便性の劣る豊能町及び能勢町では下落が継続しているものの下落率は縮小</a:t>
            </a:r>
          </a:p>
          <a:p>
            <a:pPr marL="419100" indent="-157163" algn="just"/>
            <a:r>
              <a:rPr lang="ja-JP" altLang="en-US" sz="1200" dirty="0">
                <a:latin typeface="メイリオ" panose="020B0604030504040204" pitchFamily="50" charset="-128"/>
                <a:ea typeface="メイリオ" panose="020B0604030504040204" pitchFamily="50" charset="-128"/>
              </a:rPr>
              <a:t>・東大阪及び南大阪地域では、交通利便性に優れ割安感のある地域の住宅需要が堅調</a:t>
            </a:r>
          </a:p>
          <a:p>
            <a:pPr marL="419100" indent="-157163" algn="just"/>
            <a:r>
              <a:rPr lang="ja-JP" altLang="en-US" sz="1200" dirty="0">
                <a:latin typeface="メイリオ" panose="020B0604030504040204" pitchFamily="50" charset="-128"/>
                <a:ea typeface="メイリオ" panose="020B0604030504040204" pitchFamily="50" charset="-128"/>
              </a:rPr>
              <a:t>・一方で、都心部から離れ利便性に劣る岬町をはじめとするその他の市町村では下落が継続</a:t>
            </a:r>
          </a:p>
          <a:p>
            <a:pPr marL="261938" algn="just"/>
            <a:endParaRPr lang="ja-JP" altLang="en-US" sz="12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EDF6F6BB-45B5-BEBC-BA68-EDC2686897C4}"/>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出典：国土交通省「令和６年地価公示」より作成</a:t>
            </a:r>
            <a:endParaRPr lang="ja-JP" altLang="en-US" sz="900" dirty="0">
              <a:latin typeface="メイリオ" panose="020B0604030504040204" pitchFamily="50" charset="-128"/>
              <a:ea typeface="メイリオ" panose="020B0604030504040204" pitchFamily="50" charset="-128"/>
            </a:endParaRPr>
          </a:p>
        </p:txBody>
      </p:sp>
      <p:sp>
        <p:nvSpPr>
          <p:cNvPr id="18" name="スライド番号プレースホルダー 2">
            <a:extLst>
              <a:ext uri="{FF2B5EF4-FFF2-40B4-BE49-F238E27FC236}">
                <a16:creationId xmlns:a16="http://schemas.microsoft.com/office/drawing/2014/main" id="{BF5DAD30-34F8-494D-903C-D64D3E10469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9366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30" name="二等辺三角形 29"/>
          <p:cNvSpPr/>
          <p:nvPr/>
        </p:nvSpPr>
        <p:spPr>
          <a:xfrm rot="5400000">
            <a:off x="3377478" y="4236376"/>
            <a:ext cx="1094121" cy="248968"/>
          </a:xfrm>
          <a:prstGeom prst="triangle">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4E3AEBA1-89D4-6AF4-1AFB-55E16EB23826}"/>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地価の動向</a:t>
            </a:r>
          </a:p>
        </p:txBody>
      </p:sp>
      <p:sp>
        <p:nvSpPr>
          <p:cNvPr id="3" name="テキスト ボックス 2">
            <a:extLst>
              <a:ext uri="{FF2B5EF4-FFF2-40B4-BE49-F238E27FC236}">
                <a16:creationId xmlns:a16="http://schemas.microsoft.com/office/drawing/2014/main" id="{84DA44D9-DF13-47B8-5ED3-809F1DB15D3F}"/>
              </a:ext>
            </a:extLst>
          </p:cNvPr>
          <p:cNvSpPr txBox="1"/>
          <p:nvPr/>
        </p:nvSpPr>
        <p:spPr>
          <a:xfrm>
            <a:off x="287999" y="1260000"/>
            <a:ext cx="7887719" cy="965255"/>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地価の動向（</a:t>
            </a:r>
            <a:r>
              <a:rPr lang="en-US" altLang="ja-JP" b="1" dirty="0">
                <a:latin typeface="メイリオ" panose="020B0604030504040204" pitchFamily="50" charset="-128"/>
                <a:ea typeface="メイリオ" panose="020B0604030504040204" pitchFamily="50" charset="-128"/>
              </a:rPr>
              <a:t>2014-2024</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19100" indent="-157163" algn="just"/>
            <a:r>
              <a:rPr lang="ja-JP" altLang="en-US" sz="1200" dirty="0">
                <a:latin typeface="メイリオ" panose="020B0604030504040204" pitchFamily="50" charset="-128"/>
                <a:ea typeface="メイリオ" panose="020B0604030504040204" pitchFamily="50" charset="-128"/>
              </a:rPr>
              <a:t>・これまでの</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年間で大阪市や北大阪地域の地価は上昇傾向</a:t>
            </a:r>
          </a:p>
          <a:p>
            <a:pPr marL="419100" indent="-157163" algn="just"/>
            <a:r>
              <a:rPr lang="ja-JP" altLang="en-US" sz="1200" dirty="0">
                <a:latin typeface="メイリオ" panose="020B0604030504040204" pitchFamily="50" charset="-128"/>
                <a:ea typeface="メイリオ" panose="020B0604030504040204" pitchFamily="50" charset="-128"/>
              </a:rPr>
              <a:t>・各地域の最大上昇率（住宅地）は</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％を超えており、特に大阪市、北大阪地域は</a:t>
            </a:r>
            <a:r>
              <a:rPr lang="en-US" altLang="ja-JP" sz="1200" dirty="0">
                <a:latin typeface="メイリオ" panose="020B0604030504040204" pitchFamily="50" charset="-128"/>
                <a:ea typeface="メイリオ" panose="020B0604030504040204" pitchFamily="50" charset="-128"/>
              </a:rPr>
              <a:t>70</a:t>
            </a:r>
            <a:r>
              <a:rPr lang="ja-JP" altLang="en-US" sz="1200" dirty="0">
                <a:latin typeface="メイリオ" panose="020B0604030504040204" pitchFamily="50" charset="-128"/>
                <a:ea typeface="メイリオ" panose="020B0604030504040204" pitchFamily="50" charset="-128"/>
              </a:rPr>
              <a:t>％以上となった地点もある</a:t>
            </a:r>
          </a:p>
        </p:txBody>
      </p:sp>
      <p:sp>
        <p:nvSpPr>
          <p:cNvPr id="19" name="テキスト ボックス 18">
            <a:extLst>
              <a:ext uri="{FF2B5EF4-FFF2-40B4-BE49-F238E27FC236}">
                <a16:creationId xmlns:a16="http://schemas.microsoft.com/office/drawing/2014/main" id="{CBE8A9B8-766F-9E60-3DA1-0386804C6CDE}"/>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CN" altLang="en-US" sz="1050" dirty="0">
                <a:latin typeface="メイリオ" panose="020B0604030504040204" pitchFamily="50" charset="-128"/>
                <a:ea typeface="メイリオ" panose="020B0604030504040204" pitchFamily="50" charset="-128"/>
              </a:rPr>
              <a:t>国土数値情報</a:t>
            </a:r>
            <a:endParaRPr lang="ja-JP" altLang="en-US" sz="900" dirty="0">
              <a:latin typeface="メイリオ" panose="020B0604030504040204" pitchFamily="50" charset="-128"/>
              <a:ea typeface="メイリオ" panose="020B0604030504040204" pitchFamily="50" charset="-128"/>
            </a:endParaRPr>
          </a:p>
        </p:txBody>
      </p:sp>
      <p:sp>
        <p:nvSpPr>
          <p:cNvPr id="29" name="スライド番号プレースホルダー 2">
            <a:extLst>
              <a:ext uri="{FF2B5EF4-FFF2-40B4-BE49-F238E27FC236}">
                <a16:creationId xmlns:a16="http://schemas.microsoft.com/office/drawing/2014/main" id="{0AD74262-4847-4600-9C89-7B8833CAE080}"/>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a:extLst>
              <a:ext uri="{FF2B5EF4-FFF2-40B4-BE49-F238E27FC236}">
                <a16:creationId xmlns:a16="http://schemas.microsoft.com/office/drawing/2014/main" id="{DB1A27C9-AAF9-4DBF-B17F-4734FB8CC5ED}"/>
              </a:ext>
            </a:extLst>
          </p:cNvPr>
          <p:cNvGrpSpPr/>
          <p:nvPr/>
        </p:nvGrpSpPr>
        <p:grpSpPr>
          <a:xfrm>
            <a:off x="775519" y="2217165"/>
            <a:ext cx="2867432" cy="4287390"/>
            <a:chOff x="775519" y="2412791"/>
            <a:chExt cx="2867432" cy="4287390"/>
          </a:xfrm>
        </p:grpSpPr>
        <p:pic>
          <p:nvPicPr>
            <p:cNvPr id="9" name="図 8"/>
            <p:cNvPicPr>
              <a:picLocks noChangeAspect="1"/>
            </p:cNvPicPr>
            <p:nvPr/>
          </p:nvPicPr>
          <p:blipFill>
            <a:blip r:embed="rId3"/>
            <a:stretch>
              <a:fillRect/>
            </a:stretch>
          </p:blipFill>
          <p:spPr>
            <a:xfrm>
              <a:off x="775519" y="2421386"/>
              <a:ext cx="2867432" cy="4278795"/>
            </a:xfrm>
            <a:prstGeom prst="rect">
              <a:avLst/>
            </a:prstGeom>
          </p:spPr>
        </p:pic>
        <p:pic>
          <p:nvPicPr>
            <p:cNvPr id="22" name="図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519" y="2412791"/>
              <a:ext cx="2867432" cy="4278795"/>
            </a:xfrm>
            <a:prstGeom prst="rect">
              <a:avLst/>
            </a:prstGeom>
          </p:spPr>
        </p:pic>
        <p:sp>
          <p:nvSpPr>
            <p:cNvPr id="11" name="テキスト ボックス 3"/>
            <p:cNvSpPr txBox="1"/>
            <p:nvPr/>
          </p:nvSpPr>
          <p:spPr>
            <a:xfrm>
              <a:off x="828735"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2014</a:t>
              </a:r>
              <a:r>
                <a:rPr lang="ja-JP" altLang="en-US" sz="1200" dirty="0"/>
                <a:t>年</a:t>
              </a:r>
            </a:p>
          </p:txBody>
        </p:sp>
      </p:grpSp>
      <p:grpSp>
        <p:nvGrpSpPr>
          <p:cNvPr id="7" name="グループ化 6">
            <a:extLst>
              <a:ext uri="{FF2B5EF4-FFF2-40B4-BE49-F238E27FC236}">
                <a16:creationId xmlns:a16="http://schemas.microsoft.com/office/drawing/2014/main" id="{61C33151-96C7-490F-A296-A86B99746309}"/>
              </a:ext>
            </a:extLst>
          </p:cNvPr>
          <p:cNvGrpSpPr/>
          <p:nvPr/>
        </p:nvGrpSpPr>
        <p:grpSpPr>
          <a:xfrm>
            <a:off x="4206127" y="2217014"/>
            <a:ext cx="2910186" cy="4287692"/>
            <a:chOff x="4206127" y="2412791"/>
            <a:chExt cx="2910186" cy="4287692"/>
          </a:xfrm>
        </p:grpSpPr>
        <p:pic>
          <p:nvPicPr>
            <p:cNvPr id="10" name="図 9"/>
            <p:cNvPicPr>
              <a:picLocks noChangeAspect="1"/>
            </p:cNvPicPr>
            <p:nvPr/>
          </p:nvPicPr>
          <p:blipFill rotWithShape="1">
            <a:blip r:embed="rId5"/>
            <a:srcRect b="315"/>
            <a:stretch/>
          </p:blipFill>
          <p:spPr>
            <a:xfrm>
              <a:off x="4206127" y="2412791"/>
              <a:ext cx="2910185" cy="4287692"/>
            </a:xfrm>
            <a:prstGeom prst="rect">
              <a:avLst/>
            </a:prstGeom>
          </p:spPr>
        </p:pic>
        <p:pic>
          <p:nvPicPr>
            <p:cNvPr id="23" name="図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24941" y="2421386"/>
              <a:ext cx="2891372" cy="4278795"/>
            </a:xfrm>
            <a:prstGeom prst="rect">
              <a:avLst/>
            </a:prstGeom>
          </p:spPr>
        </p:pic>
        <p:sp>
          <p:nvSpPr>
            <p:cNvPr id="12" name="テキスト ボックス 4"/>
            <p:cNvSpPr txBox="1"/>
            <p:nvPr/>
          </p:nvSpPr>
          <p:spPr>
            <a:xfrm>
              <a:off x="4271912"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2024</a:t>
              </a:r>
              <a:r>
                <a:rPr lang="ja-JP" altLang="en-US" sz="1200" dirty="0"/>
                <a:t>年</a:t>
              </a:r>
            </a:p>
          </p:txBody>
        </p:sp>
      </p:grpSp>
      <p:grpSp>
        <p:nvGrpSpPr>
          <p:cNvPr id="16" name="グループ化 15">
            <a:extLst>
              <a:ext uri="{FF2B5EF4-FFF2-40B4-BE49-F238E27FC236}">
                <a16:creationId xmlns:a16="http://schemas.microsoft.com/office/drawing/2014/main" id="{387DDEEF-B520-4C83-8EE7-0BA3A23F24C9}"/>
              </a:ext>
            </a:extLst>
          </p:cNvPr>
          <p:cNvGrpSpPr/>
          <p:nvPr/>
        </p:nvGrpSpPr>
        <p:grpSpPr>
          <a:xfrm>
            <a:off x="8301332" y="1277389"/>
            <a:ext cx="3668424" cy="5227317"/>
            <a:chOff x="8252219" y="1202957"/>
            <a:chExt cx="3788121" cy="5397879"/>
          </a:xfrm>
        </p:grpSpPr>
        <p:pic>
          <p:nvPicPr>
            <p:cNvPr id="8" name="図 7"/>
            <p:cNvPicPr>
              <a:picLocks noChangeAspect="1"/>
            </p:cNvPicPr>
            <p:nvPr/>
          </p:nvPicPr>
          <p:blipFill>
            <a:blip r:embed="rId7"/>
            <a:stretch>
              <a:fillRect/>
            </a:stretch>
          </p:blipFill>
          <p:spPr>
            <a:xfrm>
              <a:off x="8252219" y="1202957"/>
              <a:ext cx="3788121" cy="5397879"/>
            </a:xfrm>
            <a:prstGeom prst="rect">
              <a:avLst/>
            </a:prstGeom>
          </p:spPr>
        </p:pic>
        <p:pic>
          <p:nvPicPr>
            <p:cNvPr id="24" name="図 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67700" y="1219199"/>
              <a:ext cx="3741420" cy="5356861"/>
            </a:xfrm>
            <a:prstGeom prst="rect">
              <a:avLst/>
            </a:prstGeom>
          </p:spPr>
        </p:pic>
        <p:sp>
          <p:nvSpPr>
            <p:cNvPr id="13" name="テキスト ボックス 5"/>
            <p:cNvSpPr txBox="1"/>
            <p:nvPr/>
          </p:nvSpPr>
          <p:spPr>
            <a:xfrm>
              <a:off x="8326440" y="2649765"/>
              <a:ext cx="1141410" cy="34412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lnSpc>
                  <a:spcPts val="1200"/>
                </a:lnSpc>
              </a:pPr>
              <a:r>
                <a:rPr lang="ja-JP" altLang="en-US" sz="1100" dirty="0"/>
                <a:t>上昇率</a:t>
              </a:r>
              <a:endParaRPr lang="en-US" altLang="ja-JP" sz="1100" dirty="0"/>
            </a:p>
            <a:p>
              <a:pPr algn="ctr">
                <a:lnSpc>
                  <a:spcPts val="1200"/>
                </a:lnSpc>
              </a:pPr>
              <a:r>
                <a:rPr lang="en-US" altLang="ja-JP" sz="1000" dirty="0"/>
                <a:t>(2014 </a:t>
              </a:r>
              <a:r>
                <a:rPr lang="ja-JP" altLang="en-US" sz="1000" dirty="0"/>
                <a:t>→ </a:t>
              </a:r>
              <a:r>
                <a:rPr lang="en-US" altLang="ja-JP" sz="1000" dirty="0"/>
                <a:t>2024)</a:t>
              </a:r>
              <a:endParaRPr lang="ja-JP" altLang="en-US" sz="1000" dirty="0"/>
            </a:p>
          </p:txBody>
        </p:sp>
      </p:grpSp>
      <p:cxnSp>
        <p:nvCxnSpPr>
          <p:cNvPr id="25" name="直線コネクタ 24">
            <a:extLst>
              <a:ext uri="{FF2B5EF4-FFF2-40B4-BE49-F238E27FC236}">
                <a16:creationId xmlns:a16="http://schemas.microsoft.com/office/drawing/2014/main" id="{A2532BF2-BB11-464D-8C5E-EFE790DFB8CD}"/>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283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8" name="テキスト ボックス 17">
            <a:extLst>
              <a:ext uri="{FF2B5EF4-FFF2-40B4-BE49-F238E27FC236}">
                <a16:creationId xmlns:a16="http://schemas.microsoft.com/office/drawing/2014/main" id="{31F2395D-354F-4C63-9004-A29C07C436F9}"/>
              </a:ext>
            </a:extLst>
          </p:cNvPr>
          <p:cNvSpPr txBox="1"/>
          <p:nvPr/>
        </p:nvSpPr>
        <p:spPr>
          <a:xfrm>
            <a:off x="1797665" y="6462867"/>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出典：大阪府高齢者計画</a:t>
            </a:r>
            <a:r>
              <a:rPr lang="en-US" altLang="ja-JP" sz="1050" dirty="0">
                <a:latin typeface="メイリオ" panose="020B0604030504040204" pitchFamily="50" charset="-128"/>
                <a:ea typeface="メイリオ" panose="020B0604030504040204" pitchFamily="50" charset="-128"/>
              </a:rPr>
              <a:t>2024</a:t>
            </a:r>
            <a:endParaRPr lang="ja-JP" altLang="en-US" sz="9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31F2395D-354F-4C63-9004-A29C07C436F9}"/>
              </a:ext>
            </a:extLst>
          </p:cNvPr>
          <p:cNvSpPr txBox="1"/>
          <p:nvPr/>
        </p:nvSpPr>
        <p:spPr>
          <a:xfrm>
            <a:off x="131516" y="2697742"/>
            <a:ext cx="3038403"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●大阪府の世帯数と高齢者世帯割合</a:t>
            </a:r>
            <a:endParaRPr lang="en-US" altLang="ja-JP" sz="14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1F2395D-354F-4C63-9004-A29C07C436F9}"/>
              </a:ext>
            </a:extLst>
          </p:cNvPr>
          <p:cNvSpPr txBox="1"/>
          <p:nvPr/>
        </p:nvSpPr>
        <p:spPr>
          <a:xfrm>
            <a:off x="6259153" y="2697742"/>
            <a:ext cx="4611172"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●大阪府の高齢者世帯数と単独世帯数・単独世帯割合</a:t>
            </a:r>
            <a:endParaRPr lang="en-US" altLang="ja-JP" sz="1400"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3185911C-517C-B233-9630-D807C0004C66}"/>
              </a:ext>
            </a:extLst>
          </p:cNvPr>
          <p:cNvSpPr txBox="1"/>
          <p:nvPr/>
        </p:nvSpPr>
        <p:spPr>
          <a:xfrm>
            <a:off x="287999" y="1260000"/>
            <a:ext cx="9275101" cy="1026810"/>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高齢者の動向（</a:t>
            </a:r>
            <a:r>
              <a:rPr lang="en-US" altLang="ja-JP" b="1" dirty="0">
                <a:latin typeface="メイリオ" panose="020B0604030504040204" pitchFamily="50" charset="-128"/>
                <a:ea typeface="メイリオ" panose="020B0604030504040204" pitchFamily="50" charset="-128"/>
              </a:rPr>
              <a:t>2014-2040</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19100" indent="-157163" algn="just"/>
            <a:r>
              <a:rPr lang="ja-JP" altLang="en-US" sz="1600" b="1" dirty="0">
                <a:latin typeface="メイリオ" panose="020B0604030504040204" pitchFamily="50" charset="-128"/>
                <a:ea typeface="メイリオ" panose="020B0604030504040204" pitchFamily="50" charset="-128"/>
              </a:rPr>
              <a:t>高齢者世帯数と高齢者世帯における単独世帯（高齢単独世帯）数は、緩やかに増加する見込み</a:t>
            </a:r>
          </a:p>
          <a:p>
            <a:pPr marL="533400" indent="-157163" algn="just"/>
            <a:r>
              <a:rPr lang="ja-JP" altLang="en-US" sz="1200" dirty="0">
                <a:latin typeface="メイリオ" panose="020B0604030504040204" pitchFamily="50" charset="-128"/>
                <a:ea typeface="メイリオ" panose="020B0604030504040204" pitchFamily="50" charset="-128"/>
              </a:rPr>
              <a:t>・世帯主が</a:t>
            </a:r>
            <a:r>
              <a:rPr lang="en-US" altLang="ja-JP" sz="1200" dirty="0">
                <a:latin typeface="メイリオ" panose="020B0604030504040204" pitchFamily="50" charset="-128"/>
                <a:ea typeface="メイリオ" panose="020B0604030504040204" pitchFamily="50" charset="-128"/>
              </a:rPr>
              <a:t>75</a:t>
            </a:r>
            <a:r>
              <a:rPr lang="ja-JP" altLang="en-US" sz="1200" dirty="0">
                <a:latin typeface="メイリオ" panose="020B0604030504040204" pitchFamily="50" charset="-128"/>
                <a:ea typeface="メイリオ" panose="020B0604030504040204" pitchFamily="50" charset="-128"/>
              </a:rPr>
              <a:t>歳以上の世帯数及び単独世帯数は、いずれも、</a:t>
            </a:r>
            <a:r>
              <a:rPr lang="en-US" altLang="ja-JP" sz="1200" dirty="0">
                <a:latin typeface="メイリオ" panose="020B0604030504040204" pitchFamily="50" charset="-128"/>
                <a:ea typeface="メイリオ" panose="020B0604030504040204" pitchFamily="50" charset="-128"/>
              </a:rPr>
              <a:t>2025</a:t>
            </a:r>
            <a:r>
              <a:rPr lang="ja-JP" altLang="en-US" sz="1200" dirty="0">
                <a:latin typeface="メイリオ" panose="020B0604030504040204" pitchFamily="50" charset="-128"/>
                <a:ea typeface="メイリオ" panose="020B0604030504040204" pitchFamily="50" charset="-128"/>
              </a:rPr>
              <a:t>年又は</a:t>
            </a:r>
            <a:r>
              <a:rPr lang="en-US" altLang="ja-JP" sz="1200" dirty="0">
                <a:latin typeface="メイリオ" panose="020B0604030504040204" pitchFamily="50" charset="-128"/>
                <a:ea typeface="メイリオ" panose="020B0604030504040204" pitchFamily="50" charset="-128"/>
              </a:rPr>
              <a:t>2030</a:t>
            </a:r>
            <a:r>
              <a:rPr lang="ja-JP" altLang="en-US" sz="1200" dirty="0">
                <a:latin typeface="メイリオ" panose="020B0604030504040204" pitchFamily="50" charset="-128"/>
                <a:ea typeface="メイリオ" panose="020B0604030504040204" pitchFamily="50" charset="-128"/>
              </a:rPr>
              <a:t>年をピークに、緩やかに減少</a:t>
            </a:r>
          </a:p>
          <a:p>
            <a:pPr marL="533400" indent="-157163" algn="just"/>
            <a:r>
              <a:rPr lang="ja-JP" altLang="en-US" sz="1200" dirty="0">
                <a:latin typeface="メイリオ" panose="020B0604030504040204" pitchFamily="50" charset="-128"/>
                <a:ea typeface="メイリオ" panose="020B0604030504040204" pitchFamily="50" charset="-128"/>
              </a:rPr>
              <a:t>・世帯における単独世帯の割合は、</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割台で推移</a:t>
            </a:r>
          </a:p>
        </p:txBody>
      </p:sp>
      <p:sp>
        <p:nvSpPr>
          <p:cNvPr id="36" name="正方形/長方形 35">
            <a:extLst>
              <a:ext uri="{FF2B5EF4-FFF2-40B4-BE49-F238E27FC236}">
                <a16:creationId xmlns:a16="http://schemas.microsoft.com/office/drawing/2014/main" id="{A2A73BBD-05CC-C9D6-AAA6-3D089F63806E}"/>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26" name="スライド番号プレースホルダー 2">
            <a:extLst>
              <a:ext uri="{FF2B5EF4-FFF2-40B4-BE49-F238E27FC236}">
                <a16:creationId xmlns:a16="http://schemas.microsoft.com/office/drawing/2014/main" id="{9D15A245-A17B-40CF-92E3-EFF40B3D15D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A3E6715C-A6BF-41F8-926A-9A5AACF30AC9}"/>
              </a:ext>
            </a:extLst>
          </p:cNvPr>
          <p:cNvPicPr>
            <a:picLocks noChangeAspect="1"/>
          </p:cNvPicPr>
          <p:nvPr/>
        </p:nvPicPr>
        <p:blipFill>
          <a:blip r:embed="rId3"/>
          <a:stretch>
            <a:fillRect/>
          </a:stretch>
        </p:blipFill>
        <p:spPr>
          <a:xfrm>
            <a:off x="273815" y="3172165"/>
            <a:ext cx="11644369" cy="3255546"/>
          </a:xfrm>
          <a:prstGeom prst="rect">
            <a:avLst/>
          </a:prstGeom>
        </p:spPr>
      </p:pic>
    </p:spTree>
    <p:extLst>
      <p:ext uri="{BB962C8B-B14F-4D97-AF65-F5344CB8AC3E}">
        <p14:creationId xmlns:p14="http://schemas.microsoft.com/office/powerpoint/2010/main" val="543129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5DD9AA-D188-4C13-B6B0-A69510A51EFC}"/>
              </a:ext>
            </a:extLst>
          </p:cNvPr>
          <p:cNvPicPr>
            <a:picLocks noChangeAspect="1"/>
          </p:cNvPicPr>
          <p:nvPr/>
        </p:nvPicPr>
        <p:blipFill>
          <a:blip r:embed="rId3"/>
          <a:stretch>
            <a:fillRect/>
          </a:stretch>
        </p:blipFill>
        <p:spPr>
          <a:xfrm>
            <a:off x="3180821" y="2378456"/>
            <a:ext cx="7181710" cy="4255377"/>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5" name="正方形/長方形 24">
            <a:extLst>
              <a:ext uri="{FF2B5EF4-FFF2-40B4-BE49-F238E27FC236}">
                <a16:creationId xmlns:a16="http://schemas.microsoft.com/office/drawing/2014/main" id="{E248B801-42EF-4BCD-B3BC-D3FDCBE7400C}"/>
              </a:ext>
            </a:extLst>
          </p:cNvPr>
          <p:cNvSpPr/>
          <p:nvPr/>
        </p:nvSpPr>
        <p:spPr>
          <a:xfrm>
            <a:off x="601256" y="3447085"/>
            <a:ext cx="5050243" cy="3691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2000" b="1"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94A34BF-73A6-9A27-502E-EE7026905E9F}"/>
              </a:ext>
            </a:extLst>
          </p:cNvPr>
          <p:cNvSpPr txBox="1"/>
          <p:nvPr/>
        </p:nvSpPr>
        <p:spPr>
          <a:xfrm>
            <a:off x="261105" y="1269043"/>
            <a:ext cx="9275101"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障がい者の動向（</a:t>
            </a:r>
            <a:r>
              <a:rPr lang="en-US" altLang="ja-JP" b="1" dirty="0">
                <a:latin typeface="メイリオ" panose="020B0604030504040204" pitchFamily="50" charset="-128"/>
                <a:ea typeface="メイリオ" panose="020B0604030504040204" pitchFamily="50" charset="-128"/>
              </a:rPr>
              <a:t>2014-2024</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・府内の障がい者数は漸増傾向</a:t>
            </a:r>
          </a:p>
          <a:p>
            <a:pPr marL="444500" indent="-157163" algn="just"/>
            <a:r>
              <a:rPr lang="ja-JP" altLang="en-US" sz="1200" dirty="0">
                <a:latin typeface="メイリオ" panose="020B0604030504040204" pitchFamily="50" charset="-128"/>
                <a:ea typeface="メイリオ" panose="020B0604030504040204" pitchFamily="50" charset="-128"/>
              </a:rPr>
              <a:t>・全人口に占める割合は６％程度</a:t>
            </a:r>
          </a:p>
        </p:txBody>
      </p:sp>
      <p:sp>
        <p:nvSpPr>
          <p:cNvPr id="6" name="テキスト ボックス 5">
            <a:extLst>
              <a:ext uri="{FF2B5EF4-FFF2-40B4-BE49-F238E27FC236}">
                <a16:creationId xmlns:a16="http://schemas.microsoft.com/office/drawing/2014/main" id="{4837DB93-C19E-D95C-C64D-B733201B980B}"/>
              </a:ext>
            </a:extLst>
          </p:cNvPr>
          <p:cNvSpPr txBox="1"/>
          <p:nvPr/>
        </p:nvSpPr>
        <p:spPr>
          <a:xfrm>
            <a:off x="593664" y="2378456"/>
            <a:ext cx="3038403"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●障がい者手帳所持者数等</a:t>
            </a:r>
            <a:endParaRPr lang="en-US" altLang="ja-JP" sz="14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15A9900A-B3BF-54B6-64AA-CF082DD8698B}"/>
              </a:ext>
            </a:extLst>
          </p:cNvPr>
          <p:cNvSpPr txBox="1"/>
          <p:nvPr/>
        </p:nvSpPr>
        <p:spPr>
          <a:xfrm>
            <a:off x="1797665" y="6462867"/>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出典：第</a:t>
            </a:r>
            <a:r>
              <a:rPr lang="en-US" altLang="ja-JP" sz="1050" dirty="0">
                <a:latin typeface="メイリオ" panose="020B0604030504040204" pitchFamily="50" charset="-128"/>
                <a:ea typeface="メイリオ" panose="020B0604030504040204" pitchFamily="50" charset="-128"/>
              </a:rPr>
              <a:t>5</a:t>
            </a:r>
            <a:r>
              <a:rPr lang="ja-JP" altLang="en-US" sz="1050" dirty="0">
                <a:latin typeface="メイリオ" panose="020B0604030504040204" pitchFamily="50" charset="-128"/>
                <a:ea typeface="メイリオ" panose="020B0604030504040204" pitchFamily="50" charset="-128"/>
              </a:rPr>
              <a:t>次大阪府障がい者計画</a:t>
            </a:r>
            <a:endParaRPr lang="ja-JP" altLang="en-US" sz="9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9296075" y="2331493"/>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50" b="1" dirty="0">
                <a:solidFill>
                  <a:schemeClr val="tx1"/>
                </a:solidFill>
                <a:latin typeface="メイリオ" panose="020B0604030504040204" pitchFamily="50" charset="-128"/>
                <a:ea typeface="メイリオ" panose="020B0604030504040204" pitchFamily="50" charset="-128"/>
              </a:rPr>
              <a:t>594,958</a:t>
            </a: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p:cNvSpPr/>
          <p:nvPr/>
        </p:nvSpPr>
        <p:spPr>
          <a:xfrm>
            <a:off x="8226760" y="2331493"/>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chemeClr val="tx1"/>
                </a:solidFill>
                <a:latin typeface="メイリオ" panose="020B0604030504040204" pitchFamily="50" charset="-128"/>
                <a:ea typeface="メイリオ" panose="020B0604030504040204" pitchFamily="50" charset="-128"/>
              </a:rPr>
              <a:t>584,706</a:t>
            </a:r>
          </a:p>
        </p:txBody>
      </p:sp>
      <p:sp>
        <p:nvSpPr>
          <p:cNvPr id="27" name="正方形/長方形 26"/>
          <p:cNvSpPr/>
          <p:nvPr/>
        </p:nvSpPr>
        <p:spPr>
          <a:xfrm>
            <a:off x="7137200" y="2331493"/>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chemeClr val="tx1"/>
                </a:solidFill>
                <a:latin typeface="メイリオ" panose="020B0604030504040204" pitchFamily="50" charset="-128"/>
                <a:ea typeface="メイリオ" panose="020B0604030504040204" pitchFamily="50" charset="-128"/>
              </a:rPr>
              <a:t>577,076</a:t>
            </a:r>
          </a:p>
        </p:txBody>
      </p:sp>
      <p:sp>
        <p:nvSpPr>
          <p:cNvPr id="28" name="正方形/長方形 27"/>
          <p:cNvSpPr/>
          <p:nvPr/>
        </p:nvSpPr>
        <p:spPr>
          <a:xfrm>
            <a:off x="6060140" y="2331493"/>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chemeClr val="tx1"/>
                </a:solidFill>
                <a:latin typeface="メイリオ" panose="020B0604030504040204" pitchFamily="50" charset="-128"/>
                <a:ea typeface="メイリオ" panose="020B0604030504040204" pitchFamily="50" charset="-128"/>
              </a:rPr>
              <a:t>574,173</a:t>
            </a:r>
          </a:p>
        </p:txBody>
      </p:sp>
      <p:sp>
        <p:nvSpPr>
          <p:cNvPr id="29" name="正方形/長方形 28"/>
          <p:cNvSpPr/>
          <p:nvPr/>
        </p:nvSpPr>
        <p:spPr>
          <a:xfrm>
            <a:off x="4971925" y="2331493"/>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chemeClr val="tx1"/>
                </a:solidFill>
                <a:latin typeface="メイリオ" panose="020B0604030504040204" pitchFamily="50" charset="-128"/>
                <a:ea typeface="メイリオ" panose="020B0604030504040204" pitchFamily="50" charset="-128"/>
              </a:rPr>
              <a:t>567,847</a:t>
            </a:r>
          </a:p>
        </p:txBody>
      </p:sp>
      <p:sp>
        <p:nvSpPr>
          <p:cNvPr id="30" name="正方形/長方形 29"/>
          <p:cNvSpPr/>
          <p:nvPr/>
        </p:nvSpPr>
        <p:spPr>
          <a:xfrm>
            <a:off x="3884942" y="2331493"/>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chemeClr val="tx1"/>
                </a:solidFill>
                <a:latin typeface="メイリオ" panose="020B0604030504040204" pitchFamily="50" charset="-128"/>
                <a:ea typeface="メイリオ" panose="020B0604030504040204" pitchFamily="50" charset="-128"/>
              </a:rPr>
              <a:t>559,715</a:t>
            </a:r>
          </a:p>
        </p:txBody>
      </p:sp>
      <p:sp>
        <p:nvSpPr>
          <p:cNvPr id="17" name="正方形/長方形 16">
            <a:extLst>
              <a:ext uri="{FF2B5EF4-FFF2-40B4-BE49-F238E27FC236}">
                <a16:creationId xmlns:a16="http://schemas.microsoft.com/office/drawing/2014/main" id="{A43A12ED-41C1-E89A-8F72-34709F89D2A5}"/>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21" name="スライド番号プレースホルダー 2">
            <a:extLst>
              <a:ext uri="{FF2B5EF4-FFF2-40B4-BE49-F238E27FC236}">
                <a16:creationId xmlns:a16="http://schemas.microsoft.com/office/drawing/2014/main" id="{17A24DD3-9DF3-4305-BBEE-587CF8B4903D}"/>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16555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D8AEE73-0FBF-4CF7-BA1C-BC4E72A53556}"/>
              </a:ext>
            </a:extLst>
          </p:cNvPr>
          <p:cNvPicPr>
            <a:picLocks noChangeAspect="1"/>
          </p:cNvPicPr>
          <p:nvPr/>
        </p:nvPicPr>
        <p:blipFill>
          <a:blip r:embed="rId3"/>
          <a:stretch>
            <a:fillRect/>
          </a:stretch>
        </p:blipFill>
        <p:spPr>
          <a:xfrm>
            <a:off x="7420402" y="1183292"/>
            <a:ext cx="4127350" cy="5456393"/>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5" name="正方形/長方形 24">
            <a:extLst>
              <a:ext uri="{FF2B5EF4-FFF2-40B4-BE49-F238E27FC236}">
                <a16:creationId xmlns:a16="http://schemas.microsoft.com/office/drawing/2014/main" id="{E248B801-42EF-4BCD-B3BC-D3FDCBE7400C}"/>
              </a:ext>
            </a:extLst>
          </p:cNvPr>
          <p:cNvSpPr/>
          <p:nvPr/>
        </p:nvSpPr>
        <p:spPr>
          <a:xfrm>
            <a:off x="601256" y="3447085"/>
            <a:ext cx="5050243" cy="3691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2000" b="1"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DF2A522-BE39-B888-B051-1E710D69327A}"/>
              </a:ext>
            </a:extLst>
          </p:cNvPr>
          <p:cNvSpPr txBox="1"/>
          <p:nvPr/>
        </p:nvSpPr>
        <p:spPr>
          <a:xfrm>
            <a:off x="261105" y="1269043"/>
            <a:ext cx="9275101"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子育て世帯の状況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・全国に比べて、大阪の出生率は合計特殊出生率は</a:t>
            </a:r>
            <a:r>
              <a:rPr lang="en-US" altLang="ja-JP" sz="1200" dirty="0">
                <a:latin typeface="メイリオ" panose="020B0604030504040204" pitchFamily="50" charset="-128"/>
                <a:ea typeface="メイリオ" panose="020B0604030504040204" pitchFamily="50" charset="-128"/>
              </a:rPr>
              <a:t>1.22</a:t>
            </a:r>
            <a:r>
              <a:rPr lang="ja-JP" altLang="en-US" sz="1200" dirty="0">
                <a:latin typeface="メイリオ" panose="020B0604030504040204" pitchFamily="50" charset="-128"/>
                <a:ea typeface="メイリオ" panose="020B0604030504040204" pitchFamily="50" charset="-128"/>
              </a:rPr>
              <a:t>と低い</a:t>
            </a:r>
          </a:p>
        </p:txBody>
      </p:sp>
      <p:sp>
        <p:nvSpPr>
          <p:cNvPr id="12" name="テキスト ボックス 11">
            <a:extLst>
              <a:ext uri="{FF2B5EF4-FFF2-40B4-BE49-F238E27FC236}">
                <a16:creationId xmlns:a16="http://schemas.microsoft.com/office/drawing/2014/main" id="{9C77665D-E1C4-D0F6-94A9-19D6D410CBBA}"/>
              </a:ext>
            </a:extLst>
          </p:cNvPr>
          <p:cNvSpPr txBox="1"/>
          <p:nvPr/>
        </p:nvSpPr>
        <p:spPr>
          <a:xfrm>
            <a:off x="727014" y="1980030"/>
            <a:ext cx="3038403"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●圏域別の合計特殊出生率の推移</a:t>
            </a:r>
            <a:endParaRPr lang="en-US" altLang="ja-JP" sz="1400" dirty="0">
              <a:latin typeface="メイリオ" panose="020B0604030504040204" pitchFamily="50" charset="-128"/>
              <a:ea typeface="メイリオ" panose="020B0604030504040204" pitchFamily="50" charset="-128"/>
            </a:endParaRPr>
          </a:p>
        </p:txBody>
      </p:sp>
      <p:grpSp>
        <p:nvGrpSpPr>
          <p:cNvPr id="22" name="グループ化 21">
            <a:extLst>
              <a:ext uri="{FF2B5EF4-FFF2-40B4-BE49-F238E27FC236}">
                <a16:creationId xmlns:a16="http://schemas.microsoft.com/office/drawing/2014/main" id="{118E0BEE-94C0-9AE7-C2F6-408DF6AF7B82}"/>
              </a:ext>
            </a:extLst>
          </p:cNvPr>
          <p:cNvGrpSpPr/>
          <p:nvPr/>
        </p:nvGrpSpPr>
        <p:grpSpPr>
          <a:xfrm>
            <a:off x="1057274" y="2330882"/>
            <a:ext cx="4365117" cy="4130684"/>
            <a:chOff x="1057274" y="2330882"/>
            <a:chExt cx="4365117" cy="4130684"/>
          </a:xfrm>
        </p:grpSpPr>
        <p:pic>
          <p:nvPicPr>
            <p:cNvPr id="4" name="図 3">
              <a:extLst>
                <a:ext uri="{FF2B5EF4-FFF2-40B4-BE49-F238E27FC236}">
                  <a16:creationId xmlns:a16="http://schemas.microsoft.com/office/drawing/2014/main" id="{4DB5330A-0439-4489-4210-03E4F3782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274" y="2330882"/>
              <a:ext cx="4365117" cy="3947673"/>
            </a:xfrm>
            <a:prstGeom prst="rect">
              <a:avLst/>
            </a:prstGeom>
          </p:spPr>
        </p:pic>
        <p:sp>
          <p:nvSpPr>
            <p:cNvPr id="14" name="テキスト ボックス 13">
              <a:extLst>
                <a:ext uri="{FF2B5EF4-FFF2-40B4-BE49-F238E27FC236}">
                  <a16:creationId xmlns:a16="http://schemas.microsoft.com/office/drawing/2014/main" id="{5685A14B-41B7-0A02-DD3E-8B9313702AFB}"/>
                </a:ext>
              </a:extLst>
            </p:cNvPr>
            <p:cNvSpPr txBox="1"/>
            <p:nvPr/>
          </p:nvSpPr>
          <p:spPr>
            <a:xfrm>
              <a:off x="1057274" y="6250363"/>
              <a:ext cx="4365117" cy="211203"/>
            </a:xfrm>
            <a:prstGeom prst="rect">
              <a:avLst/>
            </a:prstGeom>
            <a:noFill/>
          </p:spPr>
          <p:txBody>
            <a:bodyPr wrap="square" tIns="72000" bIns="0">
              <a:spAutoFit/>
            </a:bodyPr>
            <a:lstStyle/>
            <a:p>
              <a:pPr algn="r"/>
              <a:r>
                <a:rPr lang="ja-JP" altLang="en-US" sz="900" dirty="0">
                  <a:latin typeface="メイリオ" panose="020B0604030504040204" pitchFamily="50" charset="-128"/>
                  <a:ea typeface="メイリオ" panose="020B0604030504040204" pitchFamily="50" charset="-128"/>
                </a:rPr>
                <a:t>出典：厚生労働省「平成</a:t>
              </a:r>
              <a:r>
                <a:rPr lang="en-US" altLang="ja-JP" sz="900" dirty="0">
                  <a:latin typeface="メイリオ" panose="020B0604030504040204" pitchFamily="50" charset="-128"/>
                  <a:ea typeface="メイリオ" panose="020B0604030504040204" pitchFamily="50" charset="-128"/>
                </a:rPr>
                <a:t>30</a:t>
              </a:r>
              <a:r>
                <a:rPr lang="ja-JP" altLang="en-US" sz="900" dirty="0">
                  <a:latin typeface="メイリオ" panose="020B0604030504040204" pitchFamily="50" charset="-128"/>
                  <a:ea typeface="メイリオ" panose="020B0604030504040204" pitchFamily="50" charset="-128"/>
                </a:rPr>
                <a:t>年人口動態統計（概数）」をもとに作成</a:t>
              </a:r>
              <a:endParaRPr lang="en-US" altLang="ja-JP" sz="900" dirty="0">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79161146-7DAF-CB45-4D73-D156599132B6}"/>
                </a:ext>
              </a:extLst>
            </p:cNvPr>
            <p:cNvSpPr/>
            <p:nvPr/>
          </p:nvSpPr>
          <p:spPr>
            <a:xfrm>
              <a:off x="5308600" y="3175000"/>
              <a:ext cx="72000" cy="12886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3EFF3210-E269-2643-A803-75B857D10F3B}"/>
              </a:ext>
            </a:extLst>
          </p:cNvPr>
          <p:cNvSpPr txBox="1"/>
          <p:nvPr/>
        </p:nvSpPr>
        <p:spPr>
          <a:xfrm>
            <a:off x="1057274" y="6462867"/>
            <a:ext cx="4365117"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CN" altLang="en-US" sz="1050" dirty="0">
                <a:latin typeface="メイリオ" panose="020B0604030504040204" pitchFamily="50" charset="-128"/>
                <a:ea typeface="メイリオ" panose="020B0604030504040204" pitchFamily="50" charset="-128"/>
              </a:rPr>
              <a:t>国土交通省「第</a:t>
            </a:r>
            <a:r>
              <a:rPr lang="en-US" altLang="zh-CN" sz="1050" dirty="0">
                <a:latin typeface="メイリオ" panose="020B0604030504040204" pitchFamily="50" charset="-128"/>
                <a:ea typeface="メイリオ" panose="020B0604030504040204" pitchFamily="50" charset="-128"/>
              </a:rPr>
              <a:t>50</a:t>
            </a:r>
            <a:r>
              <a:rPr lang="zh-CN" altLang="en-US" sz="1050" dirty="0">
                <a:latin typeface="メイリオ" panose="020B0604030504040204" pitchFamily="50" charset="-128"/>
                <a:ea typeface="メイリオ" panose="020B0604030504040204" pitchFamily="50" charset="-128"/>
              </a:rPr>
              <a:t>回住宅宅地分科会」資料</a:t>
            </a:r>
            <a:endParaRPr lang="ja-JP" altLang="en-US" sz="9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31F2395D-354F-4C63-9004-A29C07C436F9}"/>
              </a:ext>
            </a:extLst>
          </p:cNvPr>
          <p:cNvSpPr txBox="1"/>
          <p:nvPr/>
        </p:nvSpPr>
        <p:spPr>
          <a:xfrm>
            <a:off x="6702552" y="6462867"/>
            <a:ext cx="514437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出典：厚生労働省「</a:t>
            </a:r>
            <a:r>
              <a:rPr lang="zh-TW" altLang="en-US" sz="1050" dirty="0">
                <a:latin typeface="メイリオ" panose="020B0604030504040204" pitchFamily="50" charset="-128"/>
                <a:ea typeface="メイリオ" panose="020B0604030504040204" pitchFamily="50" charset="-128"/>
              </a:rPr>
              <a:t>人口動態調査</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1F2395D-354F-4C63-9004-A29C07C436F9}"/>
              </a:ext>
            </a:extLst>
          </p:cNvPr>
          <p:cNvSpPr txBox="1"/>
          <p:nvPr/>
        </p:nvSpPr>
        <p:spPr>
          <a:xfrm>
            <a:off x="5790476" y="1980030"/>
            <a:ext cx="2863866" cy="503590"/>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●合計特殊出生率</a:t>
            </a:r>
            <a:endParaRPr lang="en-US" altLang="ja-JP" sz="1400" dirty="0">
              <a:latin typeface="メイリオ" panose="020B0604030504040204" pitchFamily="50" charset="-128"/>
              <a:ea typeface="メイリオ" panose="020B0604030504040204" pitchFamily="50" charset="-128"/>
            </a:endParaRPr>
          </a:p>
          <a:p>
            <a:pPr marL="182563" algn="just"/>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2022</a:t>
            </a:r>
            <a:r>
              <a:rPr lang="ja-JP" altLang="en-US" sz="1400" dirty="0">
                <a:latin typeface="メイリオ" panose="020B0604030504040204" pitchFamily="50" charset="-128"/>
                <a:ea typeface="メイリオ" panose="020B0604030504040204" pitchFamily="50" charset="-128"/>
              </a:rPr>
              <a:t>年）</a:t>
            </a:r>
            <a:endParaRPr lang="en-US" altLang="ja-JP" sz="1400" dirty="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66B90BD3-8766-1C6E-8D5D-AB41DF47352E}"/>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27" name="スライド番号プレースホルダー 2">
            <a:extLst>
              <a:ext uri="{FF2B5EF4-FFF2-40B4-BE49-F238E27FC236}">
                <a16:creationId xmlns:a16="http://schemas.microsoft.com/office/drawing/2014/main" id="{9951A89A-CD64-4429-9402-A48E52CEDCC6}"/>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5619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E18E7CA-A482-B1CC-BBC0-8C2B72A9C2E0}"/>
              </a:ext>
            </a:extLst>
          </p:cNvPr>
          <p:cNvPicPr>
            <a:picLocks noChangeAspect="1"/>
          </p:cNvPicPr>
          <p:nvPr/>
        </p:nvPicPr>
        <p:blipFill>
          <a:blip r:embed="rId2"/>
          <a:stretch>
            <a:fillRect/>
          </a:stretch>
        </p:blipFill>
        <p:spPr>
          <a:xfrm>
            <a:off x="95651" y="2391346"/>
            <a:ext cx="5761607" cy="4174823"/>
          </a:xfrm>
          <a:prstGeom prst="rect">
            <a:avLst/>
          </a:prstGeom>
        </p:spPr>
      </p:pic>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802217"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国籍別・在留資格別外国人労働者数</a:t>
            </a:r>
            <a:r>
              <a:rPr lang="ja-JP" altLang="en-US" sz="1400" b="1" dirty="0">
                <a:latin typeface="メイリオ" panose="020B0604030504040204" pitchFamily="50" charset="-128"/>
                <a:ea typeface="メイリオ" panose="020B0604030504040204" pitchFamily="50" charset="-128"/>
              </a:rPr>
              <a:t>（大阪労働局管内）</a:t>
            </a:r>
            <a:endParaRPr lang="en-US" altLang="ja-JP" sz="1400"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177800"/>
            <a:r>
              <a:rPr lang="ja-JP" altLang="en-US" sz="1200" dirty="0">
                <a:latin typeface="メイリオ" panose="020B0604030504040204" pitchFamily="50" charset="-128"/>
                <a:ea typeface="メイリオ" panose="020B0604030504040204" pitchFamily="50" charset="-128"/>
              </a:rPr>
              <a:t>国籍別にみると、ベトナムが外国人労働者数全体の</a:t>
            </a:r>
            <a:r>
              <a:rPr lang="en-US" altLang="ja-JP" sz="1200" dirty="0">
                <a:latin typeface="メイリオ" panose="020B0604030504040204" pitchFamily="50" charset="-128"/>
                <a:ea typeface="メイリオ" panose="020B0604030504040204" pitchFamily="50" charset="-128"/>
              </a:rPr>
              <a:t>36.7</a:t>
            </a:r>
            <a:r>
              <a:rPr lang="ja-JP" altLang="en-US" sz="1200" dirty="0">
                <a:latin typeface="メイリオ" panose="020B0604030504040204" pitchFamily="50" charset="-128"/>
                <a:ea typeface="メイリオ" panose="020B0604030504040204" pitchFamily="50" charset="-128"/>
              </a:rPr>
              <a:t>％を占め、中国</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香港、マカオを含む）</a:t>
            </a:r>
            <a:r>
              <a:rPr lang="en-US" altLang="ja-JP" sz="1200" dirty="0">
                <a:latin typeface="メイリオ" panose="020B0604030504040204" pitchFamily="50" charset="-128"/>
                <a:ea typeface="メイリオ" panose="020B0604030504040204" pitchFamily="50" charset="-128"/>
              </a:rPr>
              <a:t>20.4%</a:t>
            </a:r>
            <a:r>
              <a:rPr lang="ja-JP" altLang="en-US" sz="1200" dirty="0">
                <a:latin typeface="メイリオ" panose="020B0604030504040204" pitchFamily="50" charset="-128"/>
                <a:ea typeface="メイリオ" panose="020B0604030504040204" pitchFamily="50" charset="-128"/>
              </a:rPr>
              <a:t>、ネパール</a:t>
            </a:r>
            <a:r>
              <a:rPr lang="en-US" altLang="ja-JP" sz="1200" dirty="0">
                <a:latin typeface="メイリオ" panose="020B0604030504040204" pitchFamily="50" charset="-128"/>
                <a:ea typeface="メイリオ" panose="020B0604030504040204" pitchFamily="50" charset="-128"/>
              </a:rPr>
              <a:t>8.0</a:t>
            </a:r>
            <a:r>
              <a:rPr lang="ja-JP" altLang="en-US" sz="1200" dirty="0">
                <a:latin typeface="メイリオ" panose="020B0604030504040204" pitchFamily="50" charset="-128"/>
                <a:ea typeface="メイリオ" panose="020B0604030504040204" pitchFamily="50" charset="-128"/>
              </a:rPr>
              <a:t>％、フィリピン</a:t>
            </a:r>
            <a:r>
              <a:rPr lang="en-US" altLang="ja-JP" sz="1200" dirty="0">
                <a:latin typeface="メイリオ" panose="020B0604030504040204" pitchFamily="50" charset="-128"/>
                <a:ea typeface="メイリオ" panose="020B0604030504040204" pitchFamily="50" charset="-128"/>
              </a:rPr>
              <a:t>6.2</a:t>
            </a:r>
            <a:r>
              <a:rPr lang="ja-JP" altLang="en-US" sz="1200" dirty="0">
                <a:latin typeface="メイリオ" panose="020B0604030504040204" pitchFamily="50" charset="-128"/>
                <a:ea typeface="メイリオ" panose="020B0604030504040204" pitchFamily="50" charset="-128"/>
              </a:rPr>
              <a:t>％となっている。</a:t>
            </a:r>
            <a:endParaRPr lang="en-US" altLang="ja-JP" sz="1200" dirty="0">
              <a:latin typeface="メイリオ" panose="020B0604030504040204" pitchFamily="50" charset="-128"/>
              <a:ea typeface="メイリオ" panose="020B0604030504040204" pitchFamily="50" charset="-128"/>
            </a:endParaRPr>
          </a:p>
          <a:p>
            <a:pPr marL="177800"/>
            <a:r>
              <a:rPr lang="ja-JP" altLang="en-US" sz="1200" dirty="0">
                <a:latin typeface="メイリオ" panose="020B0604030504040204" pitchFamily="50" charset="-128"/>
                <a:ea typeface="メイリオ" panose="020B0604030504040204" pitchFamily="50" charset="-128"/>
              </a:rPr>
              <a:t>在留資格別にみると、専門的・技術的分野の在留資格</a:t>
            </a:r>
            <a:r>
              <a:rPr lang="en-US" altLang="ja-JP" sz="1200" dirty="0">
                <a:latin typeface="メイリオ" panose="020B0604030504040204" pitchFamily="50" charset="-128"/>
                <a:ea typeface="メイリオ" panose="020B0604030504040204" pitchFamily="50" charset="-128"/>
              </a:rPr>
              <a:t>34.4</a:t>
            </a:r>
            <a:r>
              <a:rPr lang="ja-JP" altLang="en-US" sz="1200" dirty="0">
                <a:latin typeface="メイリオ" panose="020B0604030504040204" pitchFamily="50" charset="-128"/>
                <a:ea typeface="メイリオ" panose="020B0604030504040204" pitchFamily="50" charset="-128"/>
              </a:rPr>
              <a:t>％、資格外活動</a:t>
            </a:r>
            <a:r>
              <a:rPr lang="en-US" altLang="ja-JP" sz="1200" dirty="0">
                <a:latin typeface="メイリオ" panose="020B0604030504040204" pitchFamily="50" charset="-128"/>
                <a:ea typeface="メイリオ" panose="020B0604030504040204" pitchFamily="50" charset="-128"/>
              </a:rPr>
              <a:t>25.7</a:t>
            </a:r>
            <a:r>
              <a:rPr lang="ja-JP" altLang="en-US" sz="1200" dirty="0">
                <a:latin typeface="メイリオ" panose="020B0604030504040204" pitchFamily="50" charset="-128"/>
                <a:ea typeface="メイリオ" panose="020B0604030504040204" pitchFamily="50" charset="-128"/>
              </a:rPr>
              <a:t>％となっている。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「大阪労働局における外国人雇用状況の届出状況</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a:extLst>
              <a:ext uri="{FF2B5EF4-FFF2-40B4-BE49-F238E27FC236}">
                <a16:creationId xmlns:a16="http://schemas.microsoft.com/office/drawing/2014/main" id="{0BC2FA0A-EBFC-CF77-2E9B-B20FB4706128}"/>
              </a:ext>
            </a:extLst>
          </p:cNvPr>
          <p:cNvPicPr>
            <a:picLocks noChangeAspect="1"/>
          </p:cNvPicPr>
          <p:nvPr/>
        </p:nvPicPr>
        <p:blipFill rotWithShape="1">
          <a:blip r:embed="rId3"/>
          <a:srcRect l="1997"/>
          <a:stretch/>
        </p:blipFill>
        <p:spPr>
          <a:xfrm>
            <a:off x="5812867" y="2563668"/>
            <a:ext cx="6221335" cy="3809936"/>
          </a:xfrm>
          <a:prstGeom prst="rect">
            <a:avLst/>
          </a:prstGeom>
        </p:spPr>
      </p:pic>
      <p:sp>
        <p:nvSpPr>
          <p:cNvPr id="12" name="スライド番号プレースホルダー 2">
            <a:extLst>
              <a:ext uri="{FF2B5EF4-FFF2-40B4-BE49-F238E27FC236}">
                <a16:creationId xmlns:a16="http://schemas.microsoft.com/office/drawing/2014/main" id="{42E85F55-DFC1-4BEA-87C4-EE6A9F74D51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3825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AE5C7B-6DE3-42AE-8BA1-62749B55D6FD}"/>
              </a:ext>
            </a:extLst>
          </p:cNvPr>
          <p:cNvPicPr>
            <a:picLocks noChangeAspect="1"/>
          </p:cNvPicPr>
          <p:nvPr/>
        </p:nvPicPr>
        <p:blipFill>
          <a:blip r:embed="rId3"/>
          <a:stretch>
            <a:fillRect/>
          </a:stretch>
        </p:blipFill>
        <p:spPr>
          <a:xfrm>
            <a:off x="6412104" y="2700963"/>
            <a:ext cx="5188146" cy="3749365"/>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30" name="テキスト ボックス 29">
            <a:extLst>
              <a:ext uri="{FF2B5EF4-FFF2-40B4-BE49-F238E27FC236}">
                <a16:creationId xmlns:a16="http://schemas.microsoft.com/office/drawing/2014/main" id="{31F2395D-354F-4C63-9004-A29C07C436F9}"/>
              </a:ext>
            </a:extLst>
          </p:cNvPr>
          <p:cNvSpPr txBox="1"/>
          <p:nvPr/>
        </p:nvSpPr>
        <p:spPr>
          <a:xfrm>
            <a:off x="6172330" y="2378456"/>
            <a:ext cx="4532923"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●府内の子育て世帯の家族類型</a:t>
            </a:r>
          </a:p>
        </p:txBody>
      </p:sp>
      <p:sp>
        <p:nvSpPr>
          <p:cNvPr id="23" name="正方形/長方形 22">
            <a:extLst>
              <a:ext uri="{FF2B5EF4-FFF2-40B4-BE49-F238E27FC236}">
                <a16:creationId xmlns:a16="http://schemas.microsoft.com/office/drawing/2014/main" id="{989FCC1F-313D-4143-BDE9-330797EDE1B4}"/>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25" name="テキスト ボックス 24">
            <a:extLst>
              <a:ext uri="{FF2B5EF4-FFF2-40B4-BE49-F238E27FC236}">
                <a16:creationId xmlns:a16="http://schemas.microsoft.com/office/drawing/2014/main" id="{A0DF7751-9CC3-486F-B20D-1B8810E84EED}"/>
              </a:ext>
            </a:extLst>
          </p:cNvPr>
          <p:cNvSpPr txBox="1"/>
          <p:nvPr/>
        </p:nvSpPr>
        <p:spPr>
          <a:xfrm>
            <a:off x="261105" y="1269043"/>
            <a:ext cx="9275101"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子育て世帯の状況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・児童がいる世帯の割合は年々減少し、</a:t>
            </a:r>
            <a:r>
              <a:rPr lang="en-US" altLang="ja-JP" sz="1200" dirty="0">
                <a:latin typeface="メイリオ" panose="020B0604030504040204" pitchFamily="50" charset="-128"/>
                <a:ea typeface="メイリオ" panose="020B0604030504040204" pitchFamily="50" charset="-128"/>
              </a:rPr>
              <a:t>2022</a:t>
            </a:r>
            <a:r>
              <a:rPr lang="ja-JP" altLang="en-US" sz="1200" dirty="0">
                <a:latin typeface="メイリオ" panose="020B0604030504040204" pitchFamily="50" charset="-128"/>
                <a:ea typeface="メイリオ" panose="020B0604030504040204" pitchFamily="50" charset="-128"/>
              </a:rPr>
              <a:t>年には２割を切る</a:t>
            </a:r>
          </a:p>
          <a:p>
            <a:pPr marL="444500" indent="-157163" algn="just"/>
            <a:r>
              <a:rPr lang="ja-JP" altLang="en-US" sz="1200" dirty="0">
                <a:latin typeface="メイリオ" panose="020B0604030504040204" pitchFamily="50" charset="-128"/>
                <a:ea typeface="メイリオ" panose="020B0604030504040204" pitchFamily="50" charset="-128"/>
              </a:rPr>
              <a:t>・府の核家族世帯のうち、夫婦と子供から成る世帯は約</a:t>
            </a:r>
            <a:r>
              <a:rPr lang="en-US" altLang="ja-JP" sz="1200" dirty="0">
                <a:latin typeface="メイリオ" panose="020B0604030504040204" pitchFamily="50" charset="-128"/>
                <a:ea typeface="メイリオ" panose="020B0604030504040204" pitchFamily="50" charset="-128"/>
              </a:rPr>
              <a:t>59</a:t>
            </a:r>
            <a:r>
              <a:rPr lang="ja-JP" altLang="en-US" sz="1200" dirty="0">
                <a:latin typeface="メイリオ" panose="020B0604030504040204" pitchFamily="50" charset="-128"/>
                <a:ea typeface="メイリオ" panose="020B0604030504040204" pitchFamily="50" charset="-128"/>
              </a:rPr>
              <a:t>万世帯、一人親と子供から成る世帯は約</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万世帯</a:t>
            </a:r>
          </a:p>
        </p:txBody>
      </p:sp>
      <p:sp>
        <p:nvSpPr>
          <p:cNvPr id="26" name="テキスト ボックス 25">
            <a:extLst>
              <a:ext uri="{FF2B5EF4-FFF2-40B4-BE49-F238E27FC236}">
                <a16:creationId xmlns:a16="http://schemas.microsoft.com/office/drawing/2014/main" id="{0123AD2D-E833-43EA-AA25-2C6119A39935}"/>
              </a:ext>
            </a:extLst>
          </p:cNvPr>
          <p:cNvSpPr txBox="1"/>
          <p:nvPr/>
        </p:nvSpPr>
        <p:spPr>
          <a:xfrm>
            <a:off x="350866" y="2378456"/>
            <a:ext cx="5224465"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●児童のいる世帯の割合（全国）</a:t>
            </a:r>
          </a:p>
        </p:txBody>
      </p:sp>
      <p:sp>
        <p:nvSpPr>
          <p:cNvPr id="27" name="テキスト ボックス 26">
            <a:extLst>
              <a:ext uri="{FF2B5EF4-FFF2-40B4-BE49-F238E27FC236}">
                <a16:creationId xmlns:a16="http://schemas.microsoft.com/office/drawing/2014/main" id="{6573425B-E66E-4954-BD17-84D64EE9683C}"/>
              </a:ext>
            </a:extLst>
          </p:cNvPr>
          <p:cNvSpPr txBox="1"/>
          <p:nvPr/>
        </p:nvSpPr>
        <p:spPr>
          <a:xfrm>
            <a:off x="1797665" y="6462867"/>
            <a:ext cx="9921895" cy="372785"/>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TW" altLang="en-US" sz="1050" dirty="0">
                <a:latin typeface="メイリオ" panose="020B0604030504040204" pitchFamily="50" charset="-128"/>
                <a:ea typeface="メイリオ" panose="020B0604030504040204" pitchFamily="50" charset="-128"/>
              </a:rPr>
              <a:t>令和２年国勢調査</a:t>
            </a:r>
            <a:endParaRPr lang="en-US" altLang="zh-TW" sz="105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子供は、</a:t>
            </a:r>
            <a:r>
              <a:rPr lang="en-US" altLang="ja-JP" sz="900" dirty="0">
                <a:latin typeface="メイリオ" panose="020B0604030504040204" pitchFamily="50" charset="-128"/>
                <a:ea typeface="メイリオ" panose="020B0604030504040204" pitchFamily="50" charset="-128"/>
              </a:rPr>
              <a:t>20</a:t>
            </a:r>
            <a:r>
              <a:rPr lang="ja-JP" altLang="en-US" sz="900" dirty="0">
                <a:latin typeface="メイリオ" panose="020B0604030504040204" pitchFamily="50" charset="-128"/>
                <a:ea typeface="メイリオ" panose="020B0604030504040204" pitchFamily="50" charset="-128"/>
              </a:rPr>
              <a:t>歳未満の者を指す</a:t>
            </a:r>
          </a:p>
        </p:txBody>
      </p:sp>
      <p:sp>
        <p:nvSpPr>
          <p:cNvPr id="28" name="スライド番号プレースホルダー 2">
            <a:extLst>
              <a:ext uri="{FF2B5EF4-FFF2-40B4-BE49-F238E27FC236}">
                <a16:creationId xmlns:a16="http://schemas.microsoft.com/office/drawing/2014/main" id="{1086C638-E3EE-46E5-ABCA-1E814F574C5E}"/>
              </a:ext>
            </a:extLst>
          </p:cNvPr>
          <p:cNvSpPr txBox="1">
            <a:spLocks/>
          </p:cNvSpPr>
          <p:nvPr/>
        </p:nvSpPr>
        <p:spPr>
          <a:xfrm>
            <a:off x="11801615" y="6597352"/>
            <a:ext cx="338138" cy="260648"/>
          </a:xfrm>
          <a:prstGeom prst="rect">
            <a:avLst/>
          </a:prstGeom>
        </p:spPr>
        <p:txBody>
          <a:bodyPr vert="horz" lIns="0" tIns="45720" rIns="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290">
              <a:defRPr/>
            </a:pPr>
            <a:fld id="{EA6D242B-6A52-4C5C-AF40-54B5FB6D04E5}" type="slidenum">
              <a:rPr lang="ja-JP" altLang="en-US" sz="1000" b="1" smtClean="0">
                <a:solidFill>
                  <a:prstClr val="black"/>
                </a:solidFill>
                <a:effectLst>
                  <a:glow rad="63500">
                    <a:schemeClr val="bg1"/>
                  </a:glow>
                </a:effectLst>
                <a:latin typeface="Meiryo UI" panose="020B0604030504040204" pitchFamily="50" charset="-128"/>
                <a:ea typeface="Meiryo UI" panose="020B0604030504040204" pitchFamily="50" charset="-128"/>
                <a:cs typeface="Meiryo UI" panose="020B0604030504040204" pitchFamily="50" charset="-128"/>
              </a:rPr>
              <a:pPr defTabSz="914290">
                <a:defRPr/>
              </a:pPr>
              <a:t>30</a:t>
            </a:fld>
            <a:endParaRPr lang="ja-JP" altLang="en-US" sz="1000" b="1" dirty="0">
              <a:solidFill>
                <a:prstClr val="black"/>
              </a:solidFill>
              <a:effectLst>
                <a:glow rad="635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30A96400-5532-4901-AF3C-B14A817144BA}"/>
              </a:ext>
            </a:extLst>
          </p:cNvPr>
          <p:cNvPicPr>
            <a:picLocks noChangeAspect="1"/>
          </p:cNvPicPr>
          <p:nvPr/>
        </p:nvPicPr>
        <p:blipFill>
          <a:blip r:embed="rId4"/>
          <a:stretch>
            <a:fillRect/>
          </a:stretch>
        </p:blipFill>
        <p:spPr>
          <a:xfrm>
            <a:off x="472440" y="2679142"/>
            <a:ext cx="5230821" cy="3822523"/>
          </a:xfrm>
          <a:prstGeom prst="rect">
            <a:avLst/>
          </a:prstGeom>
        </p:spPr>
      </p:pic>
    </p:spTree>
    <p:extLst>
      <p:ext uri="{BB962C8B-B14F-4D97-AF65-F5344CB8AC3E}">
        <p14:creationId xmlns:p14="http://schemas.microsoft.com/office/powerpoint/2010/main" val="1844092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85F85AE-370B-494E-9F4B-2299CA563BF2}"/>
              </a:ext>
            </a:extLst>
          </p:cNvPr>
          <p:cNvPicPr>
            <a:picLocks noChangeAspect="1"/>
          </p:cNvPicPr>
          <p:nvPr/>
        </p:nvPicPr>
        <p:blipFill>
          <a:blip r:embed="rId3"/>
          <a:stretch>
            <a:fillRect/>
          </a:stretch>
        </p:blipFill>
        <p:spPr>
          <a:xfrm>
            <a:off x="6465389" y="2800277"/>
            <a:ext cx="5492972" cy="3627434"/>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5" name="正方形/長方形 24">
            <a:extLst>
              <a:ext uri="{FF2B5EF4-FFF2-40B4-BE49-F238E27FC236}">
                <a16:creationId xmlns:a16="http://schemas.microsoft.com/office/drawing/2014/main" id="{E248B801-42EF-4BCD-B3BC-D3FDCBE7400C}"/>
              </a:ext>
            </a:extLst>
          </p:cNvPr>
          <p:cNvSpPr/>
          <p:nvPr/>
        </p:nvSpPr>
        <p:spPr>
          <a:xfrm>
            <a:off x="601256" y="3447085"/>
            <a:ext cx="5050243" cy="3691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2000" b="1" dirty="0">
              <a:solidFill>
                <a:schemeClr val="tx1"/>
              </a:solidFill>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4"/>
          <a:stretch>
            <a:fillRect/>
          </a:stretch>
        </p:blipFill>
        <p:spPr>
          <a:xfrm>
            <a:off x="477958" y="2735178"/>
            <a:ext cx="5873335" cy="3574535"/>
          </a:xfrm>
          <a:prstGeom prst="rect">
            <a:avLst/>
          </a:prstGeom>
        </p:spPr>
      </p:pic>
      <p:sp>
        <p:nvSpPr>
          <p:cNvPr id="18" name="テキスト ボックス 17">
            <a:extLst>
              <a:ext uri="{FF2B5EF4-FFF2-40B4-BE49-F238E27FC236}">
                <a16:creationId xmlns:a16="http://schemas.microsoft.com/office/drawing/2014/main" id="{31F2395D-354F-4C63-9004-A29C07C436F9}"/>
              </a:ext>
            </a:extLst>
          </p:cNvPr>
          <p:cNvSpPr txBox="1"/>
          <p:nvPr/>
        </p:nvSpPr>
        <p:spPr>
          <a:xfrm>
            <a:off x="6465389" y="2378456"/>
            <a:ext cx="5224465"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●府内の被保護世帯数の推移</a:t>
            </a:r>
          </a:p>
        </p:txBody>
      </p:sp>
      <p:sp>
        <p:nvSpPr>
          <p:cNvPr id="26" name="正方形/長方形 25">
            <a:extLst>
              <a:ext uri="{FF2B5EF4-FFF2-40B4-BE49-F238E27FC236}">
                <a16:creationId xmlns:a16="http://schemas.microsoft.com/office/drawing/2014/main" id="{6B13E360-C5BE-4189-8124-61901B487ECA}"/>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27" name="テキスト ボックス 26">
            <a:extLst>
              <a:ext uri="{FF2B5EF4-FFF2-40B4-BE49-F238E27FC236}">
                <a16:creationId xmlns:a16="http://schemas.microsoft.com/office/drawing/2014/main" id="{CB03AC7E-206B-4A7F-A422-3937A2025D9E}"/>
              </a:ext>
            </a:extLst>
          </p:cNvPr>
          <p:cNvSpPr txBox="1"/>
          <p:nvPr/>
        </p:nvSpPr>
        <p:spPr>
          <a:xfrm>
            <a:off x="261105" y="1269043"/>
            <a:ext cx="9275101"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低所得者の状況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・府内の世帯の年間収入の状況において、約４割が年収</a:t>
            </a:r>
            <a:r>
              <a:rPr lang="en-US" altLang="ja-JP" sz="1200" dirty="0">
                <a:latin typeface="メイリオ" panose="020B0604030504040204" pitchFamily="50" charset="-128"/>
                <a:ea typeface="メイリオ" panose="020B0604030504040204" pitchFamily="50" charset="-128"/>
              </a:rPr>
              <a:t>300</a:t>
            </a:r>
            <a:r>
              <a:rPr lang="ja-JP" altLang="en-US" sz="1200" dirty="0">
                <a:latin typeface="メイリオ" panose="020B0604030504040204" pitchFamily="50" charset="-128"/>
                <a:ea typeface="メイリオ" panose="020B0604030504040204" pitchFamily="50" charset="-128"/>
              </a:rPr>
              <a:t>万円以下</a:t>
            </a:r>
          </a:p>
          <a:p>
            <a:pPr marL="444500" indent="-157163" algn="just"/>
            <a:r>
              <a:rPr lang="ja-JP" altLang="en-US" sz="1200" dirty="0">
                <a:latin typeface="メイリオ" panose="020B0604030504040204" pitchFamily="50" charset="-128"/>
                <a:ea typeface="メイリオ" panose="020B0604030504040204" pitchFamily="50" charset="-128"/>
              </a:rPr>
              <a:t>・府内の生活保護世帯数は約</a:t>
            </a:r>
            <a:r>
              <a:rPr lang="en-US" altLang="ja-JP" sz="1200" dirty="0">
                <a:latin typeface="メイリオ" panose="020B0604030504040204" pitchFamily="50" charset="-128"/>
                <a:ea typeface="メイリオ" panose="020B0604030504040204" pitchFamily="50" charset="-128"/>
              </a:rPr>
              <a:t>22</a:t>
            </a:r>
            <a:r>
              <a:rPr lang="ja-JP" altLang="en-US" sz="1200" dirty="0">
                <a:latin typeface="メイリオ" panose="020B0604030504040204" pitchFamily="50" charset="-128"/>
                <a:ea typeface="メイリオ" panose="020B0604030504040204" pitchFamily="50" charset="-128"/>
              </a:rPr>
              <a:t>万世帯となっており、過去</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年間は横ばい傾向</a:t>
            </a:r>
          </a:p>
        </p:txBody>
      </p:sp>
      <p:sp>
        <p:nvSpPr>
          <p:cNvPr id="28" name="テキスト ボックス 27">
            <a:extLst>
              <a:ext uri="{FF2B5EF4-FFF2-40B4-BE49-F238E27FC236}">
                <a16:creationId xmlns:a16="http://schemas.microsoft.com/office/drawing/2014/main" id="{592573F7-2A0C-46A3-B50D-EDD12B22016B}"/>
              </a:ext>
            </a:extLst>
          </p:cNvPr>
          <p:cNvSpPr txBox="1"/>
          <p:nvPr/>
        </p:nvSpPr>
        <p:spPr>
          <a:xfrm>
            <a:off x="350866" y="2378456"/>
            <a:ext cx="5224465"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●府内の世帯収入の状況</a:t>
            </a:r>
          </a:p>
        </p:txBody>
      </p:sp>
      <p:sp>
        <p:nvSpPr>
          <p:cNvPr id="29" name="テキスト ボックス 28">
            <a:extLst>
              <a:ext uri="{FF2B5EF4-FFF2-40B4-BE49-F238E27FC236}">
                <a16:creationId xmlns:a16="http://schemas.microsoft.com/office/drawing/2014/main" id="{BEA3B4A3-DF2C-40E3-AA33-C4917FAB8C26}"/>
              </a:ext>
            </a:extLst>
          </p:cNvPr>
          <p:cNvSpPr txBox="1"/>
          <p:nvPr/>
        </p:nvSpPr>
        <p:spPr>
          <a:xfrm>
            <a:off x="1797665" y="6462867"/>
            <a:ext cx="429833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出典：平成</a:t>
            </a:r>
            <a:r>
              <a:rPr lang="en-US" altLang="ja-JP" sz="1050" dirty="0">
                <a:latin typeface="メイリオ" panose="020B0604030504040204" pitchFamily="50" charset="-128"/>
                <a:ea typeface="メイリオ" panose="020B0604030504040204" pitchFamily="50" charset="-128"/>
              </a:rPr>
              <a:t>30</a:t>
            </a:r>
            <a:r>
              <a:rPr lang="ja-JP" altLang="en-US" sz="1050" dirty="0">
                <a:latin typeface="メイリオ" panose="020B0604030504040204" pitchFamily="50" charset="-128"/>
                <a:ea typeface="メイリオ" panose="020B0604030504040204" pitchFamily="50" charset="-128"/>
              </a:rPr>
              <a:t>年住宅・土地統計調査</a:t>
            </a:r>
            <a:endParaRPr lang="ja-JP" altLang="en-US" sz="9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FDCA86F1-40DE-433B-BCC4-A949782E194E}"/>
              </a:ext>
            </a:extLst>
          </p:cNvPr>
          <p:cNvSpPr txBox="1"/>
          <p:nvPr/>
        </p:nvSpPr>
        <p:spPr>
          <a:xfrm>
            <a:off x="1797665" y="6462867"/>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TW" altLang="en-US" sz="1050" dirty="0">
                <a:latin typeface="メイリオ" panose="020B0604030504040204" pitchFamily="50" charset="-128"/>
                <a:ea typeface="メイリオ" panose="020B0604030504040204" pitchFamily="50" charset="-128"/>
              </a:rPr>
              <a:t>大阪府生活保護統計</a:t>
            </a:r>
            <a:endParaRPr lang="ja-JP" altLang="en-US" sz="900" dirty="0">
              <a:latin typeface="メイリオ" panose="020B0604030504040204" pitchFamily="50" charset="-128"/>
              <a:ea typeface="メイリオ" panose="020B0604030504040204" pitchFamily="50" charset="-128"/>
            </a:endParaRPr>
          </a:p>
        </p:txBody>
      </p:sp>
      <p:sp>
        <p:nvSpPr>
          <p:cNvPr id="31" name="スライド番号プレースホルダー 2">
            <a:extLst>
              <a:ext uri="{FF2B5EF4-FFF2-40B4-BE49-F238E27FC236}">
                <a16:creationId xmlns:a16="http://schemas.microsoft.com/office/drawing/2014/main" id="{C4589243-43DD-48BE-B106-E75FBDAD7C66}"/>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92734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599D44C-919A-48A9-A73A-9E40A258E786}"/>
              </a:ext>
            </a:extLst>
          </p:cNvPr>
          <p:cNvPicPr>
            <a:picLocks noChangeAspect="1"/>
          </p:cNvPicPr>
          <p:nvPr/>
        </p:nvPicPr>
        <p:blipFill>
          <a:blip r:embed="rId3"/>
          <a:stretch>
            <a:fillRect/>
          </a:stretch>
        </p:blipFill>
        <p:spPr>
          <a:xfrm>
            <a:off x="687508" y="2803809"/>
            <a:ext cx="11040813" cy="4054191"/>
          </a:xfrm>
          <a:prstGeom prst="rect">
            <a:avLst/>
          </a:prstGeom>
        </p:spPr>
      </p:pic>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5" name="正方形/長方形 24">
            <a:extLst>
              <a:ext uri="{FF2B5EF4-FFF2-40B4-BE49-F238E27FC236}">
                <a16:creationId xmlns:a16="http://schemas.microsoft.com/office/drawing/2014/main" id="{E248B801-42EF-4BCD-B3BC-D3FDCBE7400C}"/>
              </a:ext>
            </a:extLst>
          </p:cNvPr>
          <p:cNvSpPr/>
          <p:nvPr/>
        </p:nvSpPr>
        <p:spPr>
          <a:xfrm>
            <a:off x="601256" y="3447085"/>
            <a:ext cx="5050243" cy="3691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2000" b="1"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FBB34B73-EE81-1F2E-BF3F-32E35DD6E39B}"/>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3" name="テキスト ボックス 2">
            <a:extLst>
              <a:ext uri="{FF2B5EF4-FFF2-40B4-BE49-F238E27FC236}">
                <a16:creationId xmlns:a16="http://schemas.microsoft.com/office/drawing/2014/main" id="{C9C6207E-8A6C-E382-95F0-53806F79F2F1}"/>
              </a:ext>
            </a:extLst>
          </p:cNvPr>
          <p:cNvSpPr txBox="1"/>
          <p:nvPr/>
        </p:nvSpPr>
        <p:spPr>
          <a:xfrm>
            <a:off x="261105" y="1269043"/>
            <a:ext cx="9275101"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民間賃貸住宅における入居拒否の状況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・入居拒否は減少傾向であるが、依然として存在</a:t>
            </a:r>
          </a:p>
          <a:p>
            <a:pPr marL="444500" indent="-157163" algn="just"/>
            <a:r>
              <a:rPr lang="ja-JP" altLang="en-US" sz="1200" dirty="0">
                <a:latin typeface="メイリオ" panose="020B0604030504040204" pitchFamily="50" charset="-128"/>
                <a:ea typeface="メイリオ" panose="020B0604030504040204" pitchFamily="50" charset="-128"/>
              </a:rPr>
              <a:t>・中でも高齢者に対する入居拒否の割合が高い</a:t>
            </a:r>
          </a:p>
        </p:txBody>
      </p:sp>
      <p:sp>
        <p:nvSpPr>
          <p:cNvPr id="19" name="テキスト ボックス 18">
            <a:extLst>
              <a:ext uri="{FF2B5EF4-FFF2-40B4-BE49-F238E27FC236}">
                <a16:creationId xmlns:a16="http://schemas.microsoft.com/office/drawing/2014/main" id="{908905BD-4EEB-47E1-9CE7-801F2D129577}"/>
              </a:ext>
            </a:extLst>
          </p:cNvPr>
          <p:cNvSpPr txBox="1"/>
          <p:nvPr/>
        </p:nvSpPr>
        <p:spPr>
          <a:xfrm>
            <a:off x="350866" y="2378456"/>
            <a:ext cx="8107334"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●家主から入居拒否の申し出を受けた経験のある宅地建物取引事業者の割合</a:t>
            </a:r>
          </a:p>
        </p:txBody>
      </p:sp>
      <p:sp>
        <p:nvSpPr>
          <p:cNvPr id="22" name="テキスト ボックス 21">
            <a:extLst>
              <a:ext uri="{FF2B5EF4-FFF2-40B4-BE49-F238E27FC236}">
                <a16:creationId xmlns:a16="http://schemas.microsoft.com/office/drawing/2014/main" id="{31F2395D-354F-4C63-9004-A29C07C436F9}"/>
              </a:ext>
            </a:extLst>
          </p:cNvPr>
          <p:cNvSpPr txBox="1"/>
          <p:nvPr/>
        </p:nvSpPr>
        <p:spPr>
          <a:xfrm>
            <a:off x="687508" y="2680383"/>
            <a:ext cx="126137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高齢者</a:t>
            </a:r>
          </a:p>
        </p:txBody>
      </p:sp>
      <p:sp>
        <p:nvSpPr>
          <p:cNvPr id="23" name="テキスト ボックス 22">
            <a:extLst>
              <a:ext uri="{FF2B5EF4-FFF2-40B4-BE49-F238E27FC236}">
                <a16:creationId xmlns:a16="http://schemas.microsoft.com/office/drawing/2014/main" id="{31F2395D-354F-4C63-9004-A29C07C436F9}"/>
              </a:ext>
            </a:extLst>
          </p:cNvPr>
          <p:cNvSpPr txBox="1"/>
          <p:nvPr/>
        </p:nvSpPr>
        <p:spPr>
          <a:xfrm>
            <a:off x="687508" y="4662046"/>
            <a:ext cx="1627067"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母子・父子家庭</a:t>
            </a:r>
          </a:p>
        </p:txBody>
      </p:sp>
      <p:sp>
        <p:nvSpPr>
          <p:cNvPr id="26" name="テキスト ボックス 25">
            <a:extLst>
              <a:ext uri="{FF2B5EF4-FFF2-40B4-BE49-F238E27FC236}">
                <a16:creationId xmlns:a16="http://schemas.microsoft.com/office/drawing/2014/main" id="{31F2395D-354F-4C63-9004-A29C07C436F9}"/>
              </a:ext>
            </a:extLst>
          </p:cNvPr>
          <p:cNvSpPr txBox="1"/>
          <p:nvPr/>
        </p:nvSpPr>
        <p:spPr>
          <a:xfrm>
            <a:off x="6427069" y="2680383"/>
            <a:ext cx="1093667" cy="288147"/>
          </a:xfrm>
          <a:prstGeom prst="rect">
            <a:avLst/>
          </a:prstGeom>
          <a:noFill/>
        </p:spPr>
        <p:txBody>
          <a:bodyPr wrap="square" tIns="72000" bIns="0">
            <a:spAutoFit/>
          </a:bodyPr>
          <a:lstStyle/>
          <a:p>
            <a:pPr algn="just"/>
            <a:r>
              <a:rPr lang="ja-JP" altLang="en-US" sz="1400" dirty="0" err="1">
                <a:latin typeface="メイリオ" panose="020B0604030504040204" pitchFamily="50" charset="-128"/>
                <a:ea typeface="メイリオ" panose="020B0604030504040204" pitchFamily="50" charset="-128"/>
              </a:rPr>
              <a:t>障がい</a:t>
            </a:r>
            <a:r>
              <a:rPr lang="ja-JP" altLang="en-US" sz="1400" dirty="0">
                <a:latin typeface="メイリオ" panose="020B0604030504040204" pitchFamily="50" charset="-128"/>
                <a:ea typeface="メイリオ" panose="020B0604030504040204" pitchFamily="50" charset="-128"/>
              </a:rPr>
              <a:t>者</a:t>
            </a:r>
          </a:p>
        </p:txBody>
      </p:sp>
      <p:sp>
        <p:nvSpPr>
          <p:cNvPr id="28" name="テキスト ボックス 27">
            <a:extLst>
              <a:ext uri="{FF2B5EF4-FFF2-40B4-BE49-F238E27FC236}">
                <a16:creationId xmlns:a16="http://schemas.microsoft.com/office/drawing/2014/main" id="{F2202313-EAEB-45C5-9CFD-6F45C5D45A5A}"/>
              </a:ext>
            </a:extLst>
          </p:cNvPr>
          <p:cNvSpPr txBox="1"/>
          <p:nvPr/>
        </p:nvSpPr>
        <p:spPr>
          <a:xfrm>
            <a:off x="6702552" y="6462867"/>
            <a:ext cx="514437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出典：宅地建物取引業者に関する人権問題実態調査報告書（</a:t>
            </a:r>
            <a:r>
              <a:rPr lang="en-US" altLang="ja-JP" sz="1050" dirty="0">
                <a:latin typeface="メイリオ" panose="020B0604030504040204" pitchFamily="50" charset="-128"/>
                <a:ea typeface="メイリオ" panose="020B0604030504040204" pitchFamily="50" charset="-128"/>
              </a:rPr>
              <a:t>R4.3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sp>
        <p:nvSpPr>
          <p:cNvPr id="29" name="スライド番号プレースホルダー 2">
            <a:extLst>
              <a:ext uri="{FF2B5EF4-FFF2-40B4-BE49-F238E27FC236}">
                <a16:creationId xmlns:a16="http://schemas.microsoft.com/office/drawing/2014/main" id="{24C729A3-D81C-41DF-8DB8-8DDE0414BAF1}"/>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11779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8" name="テキスト ボックス 17">
            <a:extLst>
              <a:ext uri="{FF2B5EF4-FFF2-40B4-BE49-F238E27FC236}">
                <a16:creationId xmlns:a16="http://schemas.microsoft.com/office/drawing/2014/main" id="{31F2395D-354F-4C63-9004-A29C07C436F9}"/>
              </a:ext>
            </a:extLst>
          </p:cNvPr>
          <p:cNvSpPr txBox="1"/>
          <p:nvPr/>
        </p:nvSpPr>
        <p:spPr>
          <a:xfrm>
            <a:off x="2071985" y="6528479"/>
            <a:ext cx="992189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出典：公益社団法人 全国宅地建物取引業協会連合会・</a:t>
            </a:r>
            <a:r>
              <a:rPr lang="zh-TW" altLang="en-US" sz="1050" dirty="0">
                <a:latin typeface="メイリオ" panose="020B0604030504040204" pitchFamily="50" charset="-128"/>
                <a:ea typeface="メイリオ" panose="020B0604030504040204" pitchFamily="50" charset="-128"/>
              </a:rPr>
              <a:t>公益社団法人 全国宅地建物取引業保証協会</a:t>
            </a:r>
            <a:r>
              <a:rPr lang="ja-JP" altLang="en-US" sz="1050" dirty="0">
                <a:latin typeface="メイリオ" panose="020B0604030504040204" pitchFamily="50" charset="-128"/>
                <a:ea typeface="メイリオ" panose="020B0604030504040204" pitchFamily="50" charset="-128"/>
              </a:rPr>
              <a:t>「生活困窮者への居住支援方策に係る調査報告書」（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BA1A9D35-3C0B-8BAD-1C0E-202454A6C8C9}"/>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3" name="テキスト ボックス 2">
            <a:extLst>
              <a:ext uri="{FF2B5EF4-FFF2-40B4-BE49-F238E27FC236}">
                <a16:creationId xmlns:a16="http://schemas.microsoft.com/office/drawing/2014/main" id="{02806E5D-5CFE-E593-933E-EBA31D361E7D}"/>
              </a:ext>
            </a:extLst>
          </p:cNvPr>
          <p:cNvSpPr txBox="1"/>
          <p:nvPr/>
        </p:nvSpPr>
        <p:spPr>
          <a:xfrm>
            <a:off x="261105" y="1269043"/>
            <a:ext cx="9275101"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住宅確保要配慮者の属性別の居住形態の状況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・低所得者世帯や高齢者世帯、単身高齢者世帯は３大都市圏に多く存在し、しかも地方より賃貸住宅の居住比率が高い</a:t>
            </a:r>
          </a:p>
        </p:txBody>
      </p:sp>
      <p:pic>
        <p:nvPicPr>
          <p:cNvPr id="7" name="図 6">
            <a:extLst>
              <a:ext uri="{FF2B5EF4-FFF2-40B4-BE49-F238E27FC236}">
                <a16:creationId xmlns:a16="http://schemas.microsoft.com/office/drawing/2014/main" id="{D7CFBFB3-0ABA-4383-9A81-7CF08E5240A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575585" y="2293337"/>
            <a:ext cx="9101815" cy="4199986"/>
          </a:xfrm>
          <a:prstGeom prst="rect">
            <a:avLst/>
          </a:prstGeom>
        </p:spPr>
      </p:pic>
      <p:sp>
        <p:nvSpPr>
          <p:cNvPr id="16" name="テキスト ボックス 15">
            <a:extLst>
              <a:ext uri="{FF2B5EF4-FFF2-40B4-BE49-F238E27FC236}">
                <a16:creationId xmlns:a16="http://schemas.microsoft.com/office/drawing/2014/main" id="{9E2E7B9D-CD66-4DD2-B6B6-B9C1C69905DA}"/>
              </a:ext>
            </a:extLst>
          </p:cNvPr>
          <p:cNvSpPr txBox="1"/>
          <p:nvPr/>
        </p:nvSpPr>
        <p:spPr>
          <a:xfrm>
            <a:off x="350866" y="2043609"/>
            <a:ext cx="8107334"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●住宅確保要配慮者の属性別・地域別にみた居住形態ごとの世帯数</a:t>
            </a:r>
          </a:p>
        </p:txBody>
      </p:sp>
      <p:sp>
        <p:nvSpPr>
          <p:cNvPr id="17" name="テキスト ボックス 16">
            <a:extLst>
              <a:ext uri="{FF2B5EF4-FFF2-40B4-BE49-F238E27FC236}">
                <a16:creationId xmlns:a16="http://schemas.microsoft.com/office/drawing/2014/main" id="{27C78A03-EEF3-41FD-BA98-0FA867F9EFC1}"/>
              </a:ext>
            </a:extLst>
          </p:cNvPr>
          <p:cNvSpPr txBox="1"/>
          <p:nvPr/>
        </p:nvSpPr>
        <p:spPr>
          <a:xfrm>
            <a:off x="9542803" y="4894815"/>
            <a:ext cx="2596950" cy="1349976"/>
          </a:xfrm>
          <a:prstGeom prst="rect">
            <a:avLst/>
          </a:prstGeom>
          <a:noFill/>
        </p:spPr>
        <p:txBody>
          <a:bodyPr wrap="square" tIns="72000" bIns="0">
            <a:spAutoFit/>
          </a:bodyPr>
          <a:lstStyle/>
          <a:p>
            <a:pPr marL="361950" indent="-361950" algn="just"/>
            <a:r>
              <a:rPr lang="ja-JP" altLang="en-US" sz="900" dirty="0">
                <a:latin typeface="メイリオ" panose="020B0604030504040204" pitchFamily="50" charset="-128"/>
                <a:ea typeface="メイリオ" panose="020B0604030504040204" pitchFamily="50" charset="-128"/>
              </a:rPr>
              <a:t>出典：①総務省「平成</a:t>
            </a:r>
            <a:r>
              <a:rPr lang="en-US" altLang="ja-JP" sz="900" dirty="0">
                <a:latin typeface="メイリオ" panose="020B0604030504040204" pitchFamily="50" charset="-128"/>
                <a:ea typeface="メイリオ" panose="020B0604030504040204" pitchFamily="50" charset="-128"/>
              </a:rPr>
              <a:t>30</a:t>
            </a:r>
            <a:r>
              <a:rPr lang="ja-JP" altLang="en-US" sz="900" dirty="0">
                <a:latin typeface="メイリオ" panose="020B0604030504040204" pitchFamily="50" charset="-128"/>
                <a:ea typeface="メイリオ" panose="020B0604030504040204" pitchFamily="50" charset="-128"/>
              </a:rPr>
              <a:t>年住宅・土地統計調査」、②総務省「令和２年国勢調査」、③厚生労働省「</a:t>
            </a:r>
            <a:r>
              <a:rPr lang="en-US" altLang="ja-JP" sz="900" dirty="0">
                <a:latin typeface="メイリオ" panose="020B0604030504040204" pitchFamily="50" charset="-128"/>
                <a:ea typeface="メイリオ" panose="020B0604030504040204" pitchFamily="50" charset="-128"/>
              </a:rPr>
              <a:t>2019</a:t>
            </a:r>
            <a:r>
              <a:rPr lang="ja-JP" altLang="en-US" sz="900" dirty="0">
                <a:latin typeface="メイリオ" panose="020B0604030504040204" pitchFamily="50" charset="-128"/>
                <a:ea typeface="メイリオ" panose="020B0604030504040204" pitchFamily="50" charset="-128"/>
              </a:rPr>
              <a:t>年度被保護者調査」をもとに</a:t>
            </a:r>
            <a:r>
              <a:rPr lang="en-US" altLang="ja-JP" sz="900" dirty="0">
                <a:latin typeface="メイリオ" panose="020B0604030504040204" pitchFamily="50" charset="-128"/>
                <a:ea typeface="メイリオ" panose="020B0604030504040204" pitchFamily="50" charset="-128"/>
              </a:rPr>
              <a:t>VMI</a:t>
            </a:r>
            <a:r>
              <a:rPr lang="ja-JP" altLang="en-US" sz="900" dirty="0">
                <a:latin typeface="メイリオ" panose="020B0604030504040204" pitchFamily="50" charset="-128"/>
                <a:ea typeface="メイリオ" panose="020B0604030504040204" pitchFamily="50" charset="-128"/>
              </a:rPr>
              <a:t>作成</a:t>
            </a:r>
            <a:endParaRPr lang="en-US" altLang="ja-JP" sz="900" dirty="0">
              <a:latin typeface="メイリオ" panose="020B0604030504040204" pitchFamily="50" charset="-128"/>
              <a:ea typeface="メイリオ" panose="020B0604030504040204" pitchFamily="50" charset="-128"/>
            </a:endParaRPr>
          </a:p>
          <a:p>
            <a:pPr marL="88900" indent="-88900"/>
            <a:endParaRPr lang="en-US" altLang="ja-JP" sz="200" dirty="0">
              <a:latin typeface="メイリオ" panose="020B0604030504040204" pitchFamily="50" charset="-128"/>
              <a:ea typeface="メイリオ" panose="020B0604030504040204" pitchFamily="50" charset="-128"/>
            </a:endParaRPr>
          </a:p>
          <a:p>
            <a:pPr marL="88900" indent="-88900"/>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障がい者については、都道府県別の集計データが公表されていなかったため除外した。</a:t>
            </a:r>
            <a:endParaRPr lang="en-US" altLang="ja-JP" sz="900" dirty="0">
              <a:latin typeface="メイリオ" panose="020B0604030504040204" pitchFamily="50" charset="-128"/>
              <a:ea typeface="メイリオ" panose="020B0604030504040204" pitchFamily="50" charset="-128"/>
            </a:endParaRPr>
          </a:p>
          <a:p>
            <a:pPr marL="88900" indent="-88900"/>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高齢者･単身高齢者については「公営借家･都市再生機構（</a:t>
            </a:r>
            <a:r>
              <a:rPr lang="en-US" altLang="ja-JP" sz="900" dirty="0">
                <a:latin typeface="メイリオ" panose="020B0604030504040204" pitchFamily="50" charset="-128"/>
                <a:ea typeface="メイリオ" panose="020B0604030504040204" pitchFamily="50" charset="-128"/>
              </a:rPr>
              <a:t>UR</a:t>
            </a:r>
            <a:r>
              <a:rPr lang="ja-JP" altLang="en-US" sz="900" dirty="0">
                <a:latin typeface="メイリオ" panose="020B0604030504040204" pitchFamily="50" charset="-128"/>
                <a:ea typeface="メイリオ" panose="020B0604030504040204" pitchFamily="50" charset="-128"/>
              </a:rPr>
              <a:t>）･公社の借家」をすべて「公営借家」として計上している。</a:t>
            </a:r>
            <a:endParaRPr lang="en-US" altLang="ja-JP" sz="900" dirty="0">
              <a:latin typeface="メイリオ" panose="020B0604030504040204" pitchFamily="50" charset="-128"/>
              <a:ea typeface="メイリオ" panose="020B0604030504040204" pitchFamily="50" charset="-128"/>
            </a:endParaRPr>
          </a:p>
        </p:txBody>
      </p:sp>
      <p:sp>
        <p:nvSpPr>
          <p:cNvPr id="19" name="スライド番号プレースホルダー 2">
            <a:extLst>
              <a:ext uri="{FF2B5EF4-FFF2-40B4-BE49-F238E27FC236}">
                <a16:creationId xmlns:a16="http://schemas.microsoft.com/office/drawing/2014/main" id="{07D00CFF-FD91-45F9-B252-C094C21D8E7F}"/>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2967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5" name="正方形/長方形 24">
            <a:extLst>
              <a:ext uri="{FF2B5EF4-FFF2-40B4-BE49-F238E27FC236}">
                <a16:creationId xmlns:a16="http://schemas.microsoft.com/office/drawing/2014/main" id="{E248B801-42EF-4BCD-B3BC-D3FDCBE7400C}"/>
              </a:ext>
            </a:extLst>
          </p:cNvPr>
          <p:cNvSpPr/>
          <p:nvPr/>
        </p:nvSpPr>
        <p:spPr>
          <a:xfrm>
            <a:off x="601256" y="3447085"/>
            <a:ext cx="5050243" cy="3691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altLang="ja-JP" sz="2000" b="1" dirty="0">
              <a:solidFill>
                <a:schemeClr val="tx1"/>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1F2395D-354F-4C63-9004-A29C07C436F9}"/>
              </a:ext>
            </a:extLst>
          </p:cNvPr>
          <p:cNvSpPr txBox="1"/>
          <p:nvPr/>
        </p:nvSpPr>
        <p:spPr>
          <a:xfrm>
            <a:off x="2071985" y="6528479"/>
            <a:ext cx="992189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出典：公益社団法人 全国宅地建物取引業協会連合会・</a:t>
            </a:r>
            <a:r>
              <a:rPr lang="zh-TW" altLang="en-US" sz="1050" dirty="0">
                <a:latin typeface="メイリオ" panose="020B0604030504040204" pitchFamily="50" charset="-128"/>
                <a:ea typeface="メイリオ" panose="020B0604030504040204" pitchFamily="50" charset="-128"/>
              </a:rPr>
              <a:t>公益社団法人 全国宅地建物取引業保証協会</a:t>
            </a:r>
            <a:r>
              <a:rPr lang="ja-JP" altLang="en-US" sz="1050" dirty="0">
                <a:latin typeface="メイリオ" panose="020B0604030504040204" pitchFamily="50" charset="-128"/>
                <a:ea typeface="メイリオ" panose="020B0604030504040204" pitchFamily="50" charset="-128"/>
              </a:rPr>
              <a:t>「生活困窮者への居住支援方策に係る調査報告書」（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5A7E6041-B748-2095-CCBB-7B328E472730}"/>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住宅確保要配慮者の状況</a:t>
            </a:r>
          </a:p>
        </p:txBody>
      </p:sp>
      <p:sp>
        <p:nvSpPr>
          <p:cNvPr id="4" name="テキスト ボックス 3">
            <a:extLst>
              <a:ext uri="{FF2B5EF4-FFF2-40B4-BE49-F238E27FC236}">
                <a16:creationId xmlns:a16="http://schemas.microsoft.com/office/drawing/2014/main" id="{7B0BE78A-7C16-17ED-16E1-5F59EFEA4F74}"/>
              </a:ext>
            </a:extLst>
          </p:cNvPr>
          <p:cNvSpPr txBox="1"/>
          <p:nvPr/>
        </p:nvSpPr>
        <p:spPr>
          <a:xfrm>
            <a:off x="261105" y="1269043"/>
            <a:ext cx="9275101"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住宅確保要配慮者の属性別の居住形態の状況</a:t>
            </a:r>
            <a:endParaRPr lang="en-US" altLang="ja-JP"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・単身高齢者世帯の民間借家の割合は、他の</a:t>
            </a:r>
            <a:r>
              <a:rPr lang="en-US" altLang="ja-JP" sz="1200" dirty="0">
                <a:latin typeface="メイリオ" panose="020B0604030504040204" pitchFamily="50" charset="-128"/>
                <a:ea typeface="メイリオ" panose="020B0604030504040204" pitchFamily="50" charset="-128"/>
              </a:rPr>
              <a:t>44 </a:t>
            </a:r>
            <a:r>
              <a:rPr lang="ja-JP" altLang="en-US" sz="1200" dirty="0">
                <a:latin typeface="メイリオ" panose="020B0604030504040204" pitchFamily="50" charset="-128"/>
                <a:ea typeface="メイリオ" panose="020B0604030504040204" pitchFamily="50" charset="-128"/>
              </a:rPr>
              <a:t>道府県よりも３大都市圏で高い </a:t>
            </a:r>
          </a:p>
          <a:p>
            <a:pPr marL="444500" indent="-157163" algn="just"/>
            <a:r>
              <a:rPr lang="ja-JP" altLang="en-US" sz="1200" dirty="0">
                <a:latin typeface="メイリオ" panose="020B0604030504040204" pitchFamily="50" charset="-128"/>
                <a:ea typeface="メイリオ" panose="020B0604030504040204" pitchFamily="50" charset="-128"/>
              </a:rPr>
              <a:t>・大阪府の生活保護受給世帯の民間借家の比率が他に比べ高い</a:t>
            </a:r>
          </a:p>
        </p:txBody>
      </p:sp>
      <p:sp>
        <p:nvSpPr>
          <p:cNvPr id="14" name="テキスト ボックス 13">
            <a:extLst>
              <a:ext uri="{FF2B5EF4-FFF2-40B4-BE49-F238E27FC236}">
                <a16:creationId xmlns:a16="http://schemas.microsoft.com/office/drawing/2014/main" id="{C76E59E0-2C00-4993-AB88-03AACBEE5D5C}"/>
              </a:ext>
            </a:extLst>
          </p:cNvPr>
          <p:cNvSpPr txBox="1"/>
          <p:nvPr/>
        </p:nvSpPr>
        <p:spPr>
          <a:xfrm>
            <a:off x="350866" y="2043609"/>
            <a:ext cx="8107334"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●地域別・属性別にみた居住形態の割合</a:t>
            </a:r>
          </a:p>
        </p:txBody>
      </p:sp>
      <p:pic>
        <p:nvPicPr>
          <p:cNvPr id="7" name="図 6">
            <a:extLst>
              <a:ext uri="{FF2B5EF4-FFF2-40B4-BE49-F238E27FC236}">
                <a16:creationId xmlns:a16="http://schemas.microsoft.com/office/drawing/2014/main" id="{EA1B2569-23D8-4541-B259-0F3DE24331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989" t="10139" r="13531" b="64166"/>
          <a:stretch/>
        </p:blipFill>
        <p:spPr>
          <a:xfrm>
            <a:off x="1135566" y="2331756"/>
            <a:ext cx="8400640" cy="4211704"/>
          </a:xfrm>
          <a:prstGeom prst="rect">
            <a:avLst/>
          </a:prstGeom>
        </p:spPr>
      </p:pic>
      <p:sp>
        <p:nvSpPr>
          <p:cNvPr id="19" name="テキスト ボックス 18">
            <a:extLst>
              <a:ext uri="{FF2B5EF4-FFF2-40B4-BE49-F238E27FC236}">
                <a16:creationId xmlns:a16="http://schemas.microsoft.com/office/drawing/2014/main" id="{A2291FD9-5827-4846-9B6B-DD1370F16C21}"/>
              </a:ext>
            </a:extLst>
          </p:cNvPr>
          <p:cNvSpPr txBox="1"/>
          <p:nvPr/>
        </p:nvSpPr>
        <p:spPr>
          <a:xfrm>
            <a:off x="9542803" y="4894815"/>
            <a:ext cx="2596950" cy="1349976"/>
          </a:xfrm>
          <a:prstGeom prst="rect">
            <a:avLst/>
          </a:prstGeom>
          <a:noFill/>
        </p:spPr>
        <p:txBody>
          <a:bodyPr wrap="square" tIns="72000" bIns="0">
            <a:spAutoFit/>
          </a:bodyPr>
          <a:lstStyle/>
          <a:p>
            <a:pPr marL="361950" indent="-361950" algn="just"/>
            <a:r>
              <a:rPr lang="ja-JP" altLang="en-US" sz="900" dirty="0">
                <a:latin typeface="メイリオ" panose="020B0604030504040204" pitchFamily="50" charset="-128"/>
                <a:ea typeface="メイリオ" panose="020B0604030504040204" pitchFamily="50" charset="-128"/>
              </a:rPr>
              <a:t>出典：①総務省「平成</a:t>
            </a:r>
            <a:r>
              <a:rPr lang="en-US" altLang="ja-JP" sz="900" dirty="0">
                <a:latin typeface="メイリオ" panose="020B0604030504040204" pitchFamily="50" charset="-128"/>
                <a:ea typeface="メイリオ" panose="020B0604030504040204" pitchFamily="50" charset="-128"/>
              </a:rPr>
              <a:t>30</a:t>
            </a:r>
            <a:r>
              <a:rPr lang="ja-JP" altLang="en-US" sz="900" dirty="0">
                <a:latin typeface="メイリオ" panose="020B0604030504040204" pitchFamily="50" charset="-128"/>
                <a:ea typeface="メイリオ" panose="020B0604030504040204" pitchFamily="50" charset="-128"/>
              </a:rPr>
              <a:t>年住宅・土地統計調査」、②総務省「令和２年国勢調査」、③厚生労働省「</a:t>
            </a:r>
            <a:r>
              <a:rPr lang="en-US" altLang="ja-JP" sz="900" dirty="0">
                <a:latin typeface="メイリオ" panose="020B0604030504040204" pitchFamily="50" charset="-128"/>
                <a:ea typeface="メイリオ" panose="020B0604030504040204" pitchFamily="50" charset="-128"/>
              </a:rPr>
              <a:t>2019</a:t>
            </a:r>
            <a:r>
              <a:rPr lang="ja-JP" altLang="en-US" sz="900" dirty="0">
                <a:latin typeface="メイリオ" panose="020B0604030504040204" pitchFamily="50" charset="-128"/>
                <a:ea typeface="メイリオ" panose="020B0604030504040204" pitchFamily="50" charset="-128"/>
              </a:rPr>
              <a:t>年度被保護者調査」をもとに</a:t>
            </a:r>
            <a:r>
              <a:rPr lang="en-US" altLang="ja-JP" sz="900" dirty="0">
                <a:latin typeface="メイリオ" panose="020B0604030504040204" pitchFamily="50" charset="-128"/>
                <a:ea typeface="メイリオ" panose="020B0604030504040204" pitchFamily="50" charset="-128"/>
              </a:rPr>
              <a:t>VMI</a:t>
            </a:r>
            <a:r>
              <a:rPr lang="ja-JP" altLang="en-US" sz="900" dirty="0">
                <a:latin typeface="メイリオ" panose="020B0604030504040204" pitchFamily="50" charset="-128"/>
                <a:ea typeface="メイリオ" panose="020B0604030504040204" pitchFamily="50" charset="-128"/>
              </a:rPr>
              <a:t>作成</a:t>
            </a:r>
            <a:endParaRPr lang="en-US" altLang="ja-JP" sz="900" dirty="0">
              <a:latin typeface="メイリオ" panose="020B0604030504040204" pitchFamily="50" charset="-128"/>
              <a:ea typeface="メイリオ" panose="020B0604030504040204" pitchFamily="50" charset="-128"/>
            </a:endParaRPr>
          </a:p>
          <a:p>
            <a:pPr marL="88900" indent="-88900"/>
            <a:endParaRPr lang="en-US" altLang="ja-JP" sz="200" dirty="0">
              <a:latin typeface="メイリオ" panose="020B0604030504040204" pitchFamily="50" charset="-128"/>
              <a:ea typeface="メイリオ" panose="020B0604030504040204" pitchFamily="50" charset="-128"/>
            </a:endParaRPr>
          </a:p>
          <a:p>
            <a:pPr marL="88900" indent="-88900"/>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障がい者については、都道府県別の集計データが公表されていなかったため除外した。</a:t>
            </a:r>
            <a:endParaRPr lang="en-US" altLang="ja-JP" sz="900" dirty="0">
              <a:latin typeface="メイリオ" panose="020B0604030504040204" pitchFamily="50" charset="-128"/>
              <a:ea typeface="メイリオ" panose="020B0604030504040204" pitchFamily="50" charset="-128"/>
            </a:endParaRPr>
          </a:p>
          <a:p>
            <a:pPr marL="88900" indent="-88900"/>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高齢者･単身高齢者については「公営借家･都市再生機構（</a:t>
            </a:r>
            <a:r>
              <a:rPr lang="en-US" altLang="ja-JP" sz="900" dirty="0">
                <a:latin typeface="メイリオ" panose="020B0604030504040204" pitchFamily="50" charset="-128"/>
                <a:ea typeface="メイリオ" panose="020B0604030504040204" pitchFamily="50" charset="-128"/>
              </a:rPr>
              <a:t>UR</a:t>
            </a:r>
            <a:r>
              <a:rPr lang="ja-JP" altLang="en-US" sz="900" dirty="0">
                <a:latin typeface="メイリオ" panose="020B0604030504040204" pitchFamily="50" charset="-128"/>
                <a:ea typeface="メイリオ" panose="020B0604030504040204" pitchFamily="50" charset="-128"/>
              </a:rPr>
              <a:t>）･公社の借家」をすべて「公営借家」として計上している。</a:t>
            </a:r>
            <a:endParaRPr lang="en-US" altLang="ja-JP" sz="900" dirty="0">
              <a:latin typeface="メイリオ" panose="020B0604030504040204" pitchFamily="50" charset="-128"/>
              <a:ea typeface="メイリオ" panose="020B0604030504040204" pitchFamily="50" charset="-128"/>
            </a:endParaRPr>
          </a:p>
        </p:txBody>
      </p:sp>
      <p:sp>
        <p:nvSpPr>
          <p:cNvPr id="22" name="スライド番号プレースホルダー 2">
            <a:extLst>
              <a:ext uri="{FF2B5EF4-FFF2-40B4-BE49-F238E27FC236}">
                <a16:creationId xmlns:a16="http://schemas.microsoft.com/office/drawing/2014/main" id="{8E3A09F0-4A9B-428C-B047-C402C48F99E6}"/>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60260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A2F4293-27D8-4765-9B45-6F7CDEEB252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850E2A8-9C67-4270-80A2-1BCA314922B8}"/>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136EB16-6CB5-44DE-9F6C-14761E01B764}"/>
              </a:ext>
            </a:extLst>
          </p:cNvPr>
          <p:cNvSpPr>
            <a:spLocks/>
          </p:cNvSpPr>
          <p:nvPr/>
        </p:nvSpPr>
        <p:spPr>
          <a:xfrm>
            <a:off x="0" y="522696"/>
            <a:ext cx="12193200" cy="660596"/>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7" name="テキスト ボックス 16">
            <a:extLst>
              <a:ext uri="{FF2B5EF4-FFF2-40B4-BE49-F238E27FC236}">
                <a16:creationId xmlns:a16="http://schemas.microsoft.com/office/drawing/2014/main" id="{31F2395D-354F-4C63-9004-A29C07C436F9}"/>
              </a:ext>
            </a:extLst>
          </p:cNvPr>
          <p:cNvSpPr txBox="1"/>
          <p:nvPr/>
        </p:nvSpPr>
        <p:spPr>
          <a:xfrm>
            <a:off x="1797664" y="6542614"/>
            <a:ext cx="992189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出典：国土交通省「</a:t>
            </a:r>
            <a:r>
              <a:rPr lang="zh-CN" altLang="en-US" sz="1050" dirty="0">
                <a:latin typeface="メイリオ" panose="020B0604030504040204" pitchFamily="50" charset="-128"/>
                <a:ea typeface="メイリオ" panose="020B0604030504040204" pitchFamily="50" charset="-128"/>
              </a:rPr>
              <a:t>第</a:t>
            </a:r>
            <a:r>
              <a:rPr lang="en-US" altLang="ja-JP" sz="1050" dirty="0">
                <a:latin typeface="メイリオ" panose="020B0604030504040204" pitchFamily="50" charset="-128"/>
                <a:ea typeface="メイリオ" panose="020B0604030504040204" pitchFamily="50" charset="-128"/>
              </a:rPr>
              <a:t>50</a:t>
            </a:r>
            <a:r>
              <a:rPr lang="zh-CN" altLang="en-US" sz="1050" dirty="0">
                <a:latin typeface="メイリオ" panose="020B0604030504040204" pitchFamily="50" charset="-128"/>
                <a:ea typeface="メイリオ" panose="020B0604030504040204" pitchFamily="50" charset="-128"/>
              </a:rPr>
              <a:t>回住宅宅地分科会</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R2.2</a:t>
            </a:r>
            <a:r>
              <a:rPr lang="ja-JP" altLang="en-US" sz="1050" dirty="0">
                <a:latin typeface="メイリオ" panose="020B0604030504040204" pitchFamily="50" charset="-128"/>
                <a:ea typeface="メイリオ" panose="020B0604030504040204" pitchFamily="50" charset="-128"/>
              </a:rPr>
              <a:t>）資料</a:t>
            </a:r>
            <a:endParaRPr lang="en-US" altLang="ja-JP" sz="105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A19A3852-83B7-299F-C11E-9999235513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ライフステージに応じた居住水準</a:t>
            </a:r>
          </a:p>
        </p:txBody>
      </p:sp>
      <p:sp>
        <p:nvSpPr>
          <p:cNvPr id="4" name="テキスト ボックス 3">
            <a:extLst>
              <a:ext uri="{FF2B5EF4-FFF2-40B4-BE49-F238E27FC236}">
                <a16:creationId xmlns:a16="http://schemas.microsoft.com/office/drawing/2014/main" id="{EFF94CA9-036A-A860-A668-441288919890}"/>
              </a:ext>
            </a:extLst>
          </p:cNvPr>
          <p:cNvSpPr txBox="1"/>
          <p:nvPr/>
        </p:nvSpPr>
        <p:spPr>
          <a:xfrm>
            <a:off x="261105" y="1269043"/>
            <a:ext cx="9275101" cy="965255"/>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ライフステージ毎の住まいの面積</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大都市圏・大都市圏以外</a:t>
            </a:r>
            <a:r>
              <a:rPr lang="en-US" altLang="ja-JP" b="1" dirty="0">
                <a:latin typeface="メイリオ" panose="020B0604030504040204" pitchFamily="50" charset="-128"/>
                <a:ea typeface="メイリオ" panose="020B0604030504040204" pitchFamily="50" charset="-128"/>
              </a:rPr>
              <a:t>】</a:t>
            </a:r>
          </a:p>
          <a:p>
            <a:endParaRPr lang="en-US" altLang="ja-JP" sz="400" b="1" dirty="0">
              <a:latin typeface="メイリオ" panose="020B0604030504040204" pitchFamily="50" charset="-128"/>
              <a:ea typeface="メイリオ" panose="020B0604030504040204" pitchFamily="50" charset="-128"/>
            </a:endParaRPr>
          </a:p>
          <a:p>
            <a:pPr marL="444500" indent="-157163" algn="just"/>
            <a:r>
              <a:rPr lang="ja-JP" altLang="en-US" sz="1200" dirty="0">
                <a:latin typeface="メイリオ" panose="020B0604030504040204" pitchFamily="50" charset="-128"/>
                <a:ea typeface="メイリオ" panose="020B0604030504040204" pitchFamily="50" charset="-128"/>
              </a:rPr>
              <a:t>・子育て世帯は十分な居住面積の確保に至っていない</a:t>
            </a:r>
          </a:p>
          <a:p>
            <a:pPr marL="444500" indent="-157163" algn="just"/>
            <a:r>
              <a:rPr lang="ja-JP" altLang="en-US" sz="1200" dirty="0">
                <a:latin typeface="メイリオ" panose="020B0604030504040204" pitchFamily="50" charset="-128"/>
                <a:ea typeface="メイリオ" panose="020B0604030504040204" pitchFamily="50" charset="-128"/>
              </a:rPr>
              <a:t>・リタイア世代は世帯人員に対し、比較的広い面積の世帯が多い</a:t>
            </a:r>
          </a:p>
          <a:p>
            <a:pPr marL="444500" indent="-157163" algn="just"/>
            <a:r>
              <a:rPr lang="ja-JP" altLang="en-US" sz="1200" dirty="0">
                <a:latin typeface="メイリオ" panose="020B0604030504040204" pitchFamily="50" charset="-128"/>
                <a:ea typeface="メイリオ" panose="020B0604030504040204" pitchFamily="50" charset="-128"/>
              </a:rPr>
              <a:t>・大都市圏とその他の地域における誘導居住面積水準以上の世帯の割合は、特に長子</a:t>
            </a:r>
            <a:r>
              <a:rPr lang="en-US" altLang="ja-JP" sz="1200" dirty="0">
                <a:latin typeface="メイリオ" panose="020B0604030504040204" pitchFamily="50" charset="-128"/>
                <a:ea typeface="メイリオ" panose="020B0604030504040204" pitchFamily="50" charset="-128"/>
              </a:rPr>
              <a:t>18</a:t>
            </a:r>
            <a:r>
              <a:rPr lang="ja-JP" altLang="en-US" sz="1200" dirty="0">
                <a:latin typeface="メイリオ" panose="020B0604030504040204" pitchFamily="50" charset="-128"/>
                <a:ea typeface="メイリオ" panose="020B0604030504040204" pitchFamily="50" charset="-128"/>
              </a:rPr>
              <a:t>歳以上の世帯で差が大きい</a:t>
            </a:r>
          </a:p>
        </p:txBody>
      </p:sp>
      <p:grpSp>
        <p:nvGrpSpPr>
          <p:cNvPr id="12" name="グループ化 11">
            <a:extLst>
              <a:ext uri="{FF2B5EF4-FFF2-40B4-BE49-F238E27FC236}">
                <a16:creationId xmlns:a16="http://schemas.microsoft.com/office/drawing/2014/main" id="{326C1547-2124-49C4-B825-25B0C9C464D0}"/>
              </a:ext>
            </a:extLst>
          </p:cNvPr>
          <p:cNvGrpSpPr/>
          <p:nvPr/>
        </p:nvGrpSpPr>
        <p:grpSpPr>
          <a:xfrm>
            <a:off x="1695767" y="2274446"/>
            <a:ext cx="7911465" cy="4313813"/>
            <a:chOff x="1695767" y="2274446"/>
            <a:chExt cx="7911465" cy="4313813"/>
          </a:xfrm>
        </p:grpSpPr>
        <p:pic>
          <p:nvPicPr>
            <p:cNvPr id="7" name="図 6">
              <a:extLst>
                <a:ext uri="{FF2B5EF4-FFF2-40B4-BE49-F238E27FC236}">
                  <a16:creationId xmlns:a16="http://schemas.microsoft.com/office/drawing/2014/main" id="{FF2F638A-D088-448B-AA3C-B1F64484A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39" t="25555" r="3744" b="3333"/>
            <a:stretch/>
          </p:blipFill>
          <p:spPr>
            <a:xfrm>
              <a:off x="1695767" y="2274446"/>
              <a:ext cx="7911465" cy="4313813"/>
            </a:xfrm>
            <a:prstGeom prst="rect">
              <a:avLst/>
            </a:prstGeom>
          </p:spPr>
        </p:pic>
        <p:sp>
          <p:nvSpPr>
            <p:cNvPr id="11" name="正方形/長方形 10">
              <a:extLst>
                <a:ext uri="{FF2B5EF4-FFF2-40B4-BE49-F238E27FC236}">
                  <a16:creationId xmlns:a16="http://schemas.microsoft.com/office/drawing/2014/main" id="{ACB3ADC2-567E-4210-B338-3F3F5BF974E3}"/>
                </a:ext>
              </a:extLst>
            </p:cNvPr>
            <p:cNvSpPr/>
            <p:nvPr/>
          </p:nvSpPr>
          <p:spPr>
            <a:xfrm>
              <a:off x="9372946" y="6353973"/>
              <a:ext cx="234286" cy="23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スライド番号プレースホルダー 2">
            <a:extLst>
              <a:ext uri="{FF2B5EF4-FFF2-40B4-BE49-F238E27FC236}">
                <a16:creationId xmlns:a16="http://schemas.microsoft.com/office/drawing/2014/main" id="{A2E91F23-500A-47B9-B56F-FBF4ADBC18FD}"/>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5484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産業別・事業所規模別の外国人雇用事業所</a:t>
            </a:r>
            <a:r>
              <a:rPr lang="ja-JP" altLang="en-US" sz="1400" b="1" dirty="0">
                <a:latin typeface="メイリオ" panose="020B0604030504040204" pitchFamily="50" charset="-128"/>
                <a:ea typeface="メイリオ" panose="020B0604030504040204" pitchFamily="50" charset="-128"/>
              </a:rPr>
              <a:t>（大阪労働局管内）</a:t>
            </a:r>
            <a:endParaRPr lang="en-US" altLang="ja-JP" sz="1400" b="1" dirty="0">
              <a:latin typeface="メイリオ" panose="020B0604030504040204" pitchFamily="50" charset="-128"/>
              <a:ea typeface="メイリオ" panose="020B0604030504040204" pitchFamily="50" charset="-128"/>
            </a:endParaRPr>
          </a:p>
          <a:p>
            <a:endParaRPr lang="en-US" altLang="ja-JP" sz="400" b="1" dirty="0">
              <a:latin typeface="メイリオ" panose="020B0604030504040204" pitchFamily="50" charset="-128"/>
              <a:ea typeface="メイリオ" panose="020B0604030504040204" pitchFamily="50" charset="-128"/>
            </a:endParaRPr>
          </a:p>
          <a:p>
            <a:pPr marL="177800"/>
            <a:r>
              <a:rPr lang="ja-JP" altLang="en-US" sz="1200" dirty="0">
                <a:latin typeface="メイリオ" panose="020B0604030504040204" pitchFamily="50" charset="-128"/>
                <a:ea typeface="メイリオ" panose="020B0604030504040204" pitchFamily="50" charset="-128"/>
              </a:rPr>
              <a:t>産業別にみると、「</a:t>
            </a:r>
            <a:r>
              <a:rPr lang="zh-TW" altLang="en-US" sz="1200" dirty="0">
                <a:latin typeface="メイリオ" panose="020B0604030504040204" pitchFamily="50" charset="-128"/>
                <a:ea typeface="メイリオ" panose="020B0604030504040204" pitchFamily="50" charset="-128"/>
              </a:rPr>
              <a:t>卸売業、小売業</a:t>
            </a:r>
            <a:r>
              <a:rPr lang="ja-JP" altLang="en-US" sz="1200" dirty="0">
                <a:latin typeface="メイリオ" panose="020B0604030504040204" pitchFamily="50" charset="-128"/>
                <a:ea typeface="メイリオ" panose="020B0604030504040204" pitchFamily="50" charset="-128"/>
              </a:rPr>
              <a:t>」が</a:t>
            </a:r>
            <a:r>
              <a:rPr lang="zh-TW" altLang="en-US" sz="1200" dirty="0">
                <a:latin typeface="メイリオ" panose="020B0604030504040204" pitchFamily="50" charset="-128"/>
                <a:ea typeface="メイリオ" panose="020B0604030504040204" pitchFamily="50" charset="-128"/>
              </a:rPr>
              <a:t>全体</a:t>
            </a:r>
            <a:r>
              <a:rPr lang="ja-JP" altLang="en-US" sz="1200" dirty="0">
                <a:latin typeface="メイリオ" panose="020B0604030504040204" pitchFamily="50" charset="-128"/>
                <a:ea typeface="メイリオ" panose="020B0604030504040204" pitchFamily="50" charset="-128"/>
              </a:rPr>
              <a:t>の</a:t>
            </a:r>
            <a:r>
              <a:rPr lang="en-US" altLang="ja-JP" sz="1200" dirty="0">
                <a:latin typeface="メイリオ" panose="020B0604030504040204" pitchFamily="50" charset="-128"/>
                <a:ea typeface="メイリオ" panose="020B0604030504040204" pitchFamily="50" charset="-128"/>
              </a:rPr>
              <a:t>23.6</a:t>
            </a:r>
            <a:r>
              <a:rPr lang="ja-JP" altLang="en-US" sz="1200" dirty="0">
                <a:latin typeface="メイリオ" panose="020B0604030504040204" pitchFamily="50" charset="-128"/>
                <a:ea typeface="メイリオ" panose="020B0604030504040204" pitchFamily="50" charset="-128"/>
              </a:rPr>
              <a:t>％を占め、「製造業」</a:t>
            </a:r>
            <a:r>
              <a:rPr lang="en-US" altLang="ja-JP" sz="1200" dirty="0">
                <a:latin typeface="メイリオ" panose="020B0604030504040204" pitchFamily="50" charset="-128"/>
                <a:ea typeface="メイリオ" panose="020B0604030504040204" pitchFamily="50" charset="-128"/>
              </a:rPr>
              <a:t>18.4</a:t>
            </a:r>
            <a:r>
              <a:rPr lang="ja-JP" altLang="en-US" sz="1200" dirty="0">
                <a:latin typeface="メイリオ" panose="020B0604030504040204" pitchFamily="50" charset="-128"/>
                <a:ea typeface="メイリオ" panose="020B0604030504040204" pitchFamily="50" charset="-128"/>
              </a:rPr>
              <a:t>％「宿泊業、飲食サービス業」</a:t>
            </a:r>
            <a:r>
              <a:rPr lang="en-US" altLang="ja-JP" sz="1200" dirty="0">
                <a:latin typeface="メイリオ" panose="020B0604030504040204" pitchFamily="50" charset="-128"/>
                <a:ea typeface="メイリオ" panose="020B0604030504040204" pitchFamily="50" charset="-128"/>
              </a:rPr>
              <a:t>14.3</a:t>
            </a:r>
            <a:r>
              <a:rPr lang="ja-JP" altLang="en-US" sz="1200" dirty="0">
                <a:latin typeface="メイリオ" panose="020B0604030504040204" pitchFamily="50" charset="-128"/>
                <a:ea typeface="メイリオ" panose="020B0604030504040204" pitchFamily="50" charset="-128"/>
              </a:rPr>
              <a:t>％となっている。</a:t>
            </a:r>
            <a:endParaRPr lang="en-US" altLang="ja-JP" sz="1200" dirty="0">
              <a:latin typeface="メイリオ" panose="020B0604030504040204" pitchFamily="50" charset="-128"/>
              <a:ea typeface="メイリオ" panose="020B0604030504040204" pitchFamily="50" charset="-128"/>
            </a:endParaRPr>
          </a:p>
          <a:p>
            <a:pPr marL="177800"/>
            <a:r>
              <a:rPr lang="ja-JP" altLang="en-US" sz="1200" dirty="0">
                <a:latin typeface="メイリオ" panose="020B0604030504040204" pitchFamily="50" charset="-128"/>
                <a:ea typeface="メイリオ" panose="020B0604030504040204" pitchFamily="50" charset="-128"/>
              </a:rPr>
              <a:t>事業所規模別にみると、「</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人未満」規模の事業所が最も多く、事業所全体の</a:t>
            </a:r>
            <a:r>
              <a:rPr lang="en-US" altLang="ja-JP" sz="1200" dirty="0">
                <a:latin typeface="メイリオ" panose="020B0604030504040204" pitchFamily="50" charset="-128"/>
                <a:ea typeface="メイリオ" panose="020B0604030504040204" pitchFamily="50" charset="-128"/>
              </a:rPr>
              <a:t>61.0</a:t>
            </a:r>
            <a:r>
              <a:rPr lang="ja-JP" altLang="en-US" sz="1200" dirty="0">
                <a:latin typeface="メイリオ" panose="020B0604030504040204" pitchFamily="50" charset="-128"/>
                <a:ea typeface="メイリオ" panose="020B0604030504040204" pitchFamily="50" charset="-128"/>
              </a:rPr>
              <a:t>％を占めている。</a:t>
            </a:r>
          </a:p>
        </p:txBody>
      </p:sp>
      <p:sp>
        <p:nvSpPr>
          <p:cNvPr id="9" name="テキスト ボックス 8">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「大阪労働局における外国人雇用状況の届出状況</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FF4F9FBC-40BE-3EE0-8890-37CFFD02EE65}"/>
              </a:ext>
            </a:extLst>
          </p:cNvPr>
          <p:cNvPicPr>
            <a:picLocks noChangeAspect="1"/>
          </p:cNvPicPr>
          <p:nvPr/>
        </p:nvPicPr>
        <p:blipFill>
          <a:blip r:embed="rId2"/>
          <a:stretch>
            <a:fillRect/>
          </a:stretch>
        </p:blipFill>
        <p:spPr>
          <a:xfrm>
            <a:off x="334819" y="2408652"/>
            <a:ext cx="5404275" cy="4157517"/>
          </a:xfrm>
          <a:prstGeom prst="rect">
            <a:avLst/>
          </a:prstGeom>
        </p:spPr>
      </p:pic>
      <p:pic>
        <p:nvPicPr>
          <p:cNvPr id="17" name="図 16">
            <a:extLst>
              <a:ext uri="{FF2B5EF4-FFF2-40B4-BE49-F238E27FC236}">
                <a16:creationId xmlns:a16="http://schemas.microsoft.com/office/drawing/2014/main" id="{B01FAF64-9B58-4B20-7C76-8F9091708964}"/>
              </a:ext>
            </a:extLst>
          </p:cNvPr>
          <p:cNvPicPr>
            <a:picLocks noChangeAspect="1"/>
          </p:cNvPicPr>
          <p:nvPr/>
        </p:nvPicPr>
        <p:blipFill>
          <a:blip r:embed="rId3"/>
          <a:stretch>
            <a:fillRect/>
          </a:stretch>
        </p:blipFill>
        <p:spPr>
          <a:xfrm>
            <a:off x="5739094" y="2514573"/>
            <a:ext cx="5157927" cy="3853509"/>
          </a:xfrm>
          <a:prstGeom prst="rect">
            <a:avLst/>
          </a:prstGeom>
        </p:spPr>
      </p:pic>
      <p:sp>
        <p:nvSpPr>
          <p:cNvPr id="11" name="スライド番号プレースホルダー 2">
            <a:extLst>
              <a:ext uri="{FF2B5EF4-FFF2-40B4-BE49-F238E27FC236}">
                <a16:creationId xmlns:a16="http://schemas.microsoft.com/office/drawing/2014/main" id="{450B9E49-ACC8-4986-BB97-FEB8ACAB528C}"/>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8914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C7796786-7A15-8CF0-353A-0521334175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011" y="2354050"/>
            <a:ext cx="7228892" cy="4049693"/>
          </a:xfrm>
          <a:prstGeom prst="rect">
            <a:avLst/>
          </a:prstGeom>
        </p:spPr>
      </p:pic>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産業別・事業所規模別にみた外国人労働者</a:t>
            </a:r>
            <a:r>
              <a:rPr lang="ja-JP" altLang="en-US" sz="1400" b="1" dirty="0">
                <a:latin typeface="メイリオ" panose="020B0604030504040204" pitchFamily="50" charset="-128"/>
                <a:ea typeface="メイリオ" panose="020B0604030504040204" pitchFamily="50" charset="-128"/>
              </a:rPr>
              <a:t>（大阪労働局管内）</a:t>
            </a:r>
            <a:endParaRPr lang="en-US" altLang="ja-JP" sz="1400" b="1" dirty="0">
              <a:latin typeface="メイリオ" panose="020B0604030504040204" pitchFamily="50" charset="-128"/>
              <a:ea typeface="メイリオ" panose="020B0604030504040204" pitchFamily="50" charset="-128"/>
            </a:endParaRPr>
          </a:p>
          <a:p>
            <a:pPr marL="177800"/>
            <a:endParaRPr lang="en-US" altLang="ja-JP" sz="400" dirty="0">
              <a:latin typeface="メイリオ" panose="020B0604030504040204" pitchFamily="50" charset="-128"/>
              <a:ea typeface="メイリオ" panose="020B0604030504040204" pitchFamily="50" charset="-128"/>
            </a:endParaRPr>
          </a:p>
          <a:p>
            <a:pPr marL="177800"/>
            <a:r>
              <a:rPr lang="ja-JP" altLang="en-US" sz="1200" dirty="0">
                <a:latin typeface="メイリオ" panose="020B0604030504040204" pitchFamily="50" charset="-128"/>
                <a:ea typeface="メイリオ" panose="020B0604030504040204" pitchFamily="50" charset="-128"/>
              </a:rPr>
              <a:t>産業別にみると、「製造業」 </a:t>
            </a:r>
            <a:r>
              <a:rPr lang="en-US" altLang="ja-JP" sz="1200" dirty="0">
                <a:latin typeface="メイリオ" panose="020B0604030504040204" pitchFamily="50" charset="-128"/>
                <a:ea typeface="メイリオ" panose="020B0604030504040204" pitchFamily="50" charset="-128"/>
              </a:rPr>
              <a:t>23.6</a:t>
            </a:r>
            <a:r>
              <a:rPr lang="ja-JP" altLang="en-US" sz="1200" dirty="0">
                <a:latin typeface="メイリオ" panose="020B0604030504040204" pitchFamily="50" charset="-128"/>
                <a:ea typeface="メイリオ" panose="020B0604030504040204" pitchFamily="50" charset="-128"/>
              </a:rPr>
              <a:t>％、「サービス業（他に分類されないもの）」</a:t>
            </a:r>
            <a:r>
              <a:rPr lang="en-US" altLang="ja-JP" sz="1200" dirty="0">
                <a:latin typeface="メイリオ" panose="020B0604030504040204" pitchFamily="50" charset="-128"/>
                <a:ea typeface="メイリオ" panose="020B0604030504040204" pitchFamily="50" charset="-128"/>
              </a:rPr>
              <a:t>17.2</a:t>
            </a:r>
            <a:r>
              <a:rPr lang="ja-JP" altLang="en-US" sz="1200" dirty="0">
                <a:latin typeface="メイリオ" panose="020B0604030504040204" pitchFamily="50" charset="-128"/>
                <a:ea typeface="メイリオ" panose="020B0604030504040204" pitchFamily="50" charset="-128"/>
              </a:rPr>
              <a:t>％、「卸売業、小売業」 </a:t>
            </a:r>
            <a:r>
              <a:rPr lang="en-US" altLang="ja-JP" sz="1200" dirty="0">
                <a:latin typeface="メイリオ" panose="020B0604030504040204" pitchFamily="50" charset="-128"/>
                <a:ea typeface="メイリオ" panose="020B0604030504040204" pitchFamily="50" charset="-128"/>
              </a:rPr>
              <a:t>15.5</a:t>
            </a:r>
            <a:r>
              <a:rPr lang="ja-JP" altLang="en-US" sz="1200" dirty="0">
                <a:latin typeface="メイリオ" panose="020B0604030504040204" pitchFamily="50" charset="-128"/>
                <a:ea typeface="メイリオ" panose="020B0604030504040204" pitchFamily="50" charset="-128"/>
              </a:rPr>
              <a:t>％となっている。</a:t>
            </a:r>
            <a:endParaRPr lang="en-US" altLang="ja-JP" sz="1200" dirty="0">
              <a:latin typeface="メイリオ" panose="020B0604030504040204" pitchFamily="50" charset="-128"/>
              <a:ea typeface="メイリオ" panose="020B0604030504040204" pitchFamily="50" charset="-128"/>
            </a:endParaRPr>
          </a:p>
          <a:p>
            <a:pPr marL="177800"/>
            <a:r>
              <a:rPr lang="ja-JP" altLang="en-US" sz="1200" dirty="0">
                <a:latin typeface="メイリオ" panose="020B0604030504040204" pitchFamily="50" charset="-128"/>
                <a:ea typeface="メイリオ" panose="020B0604030504040204" pitchFamily="50" charset="-128"/>
              </a:rPr>
              <a:t>事業所規模別にみると、「</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人未満」規模の事業所が、外国人労働者全体の</a:t>
            </a:r>
            <a:r>
              <a:rPr lang="en-US" altLang="ja-JP" sz="1200" dirty="0">
                <a:latin typeface="メイリオ" panose="020B0604030504040204" pitchFamily="50" charset="-128"/>
                <a:ea typeface="メイリオ" panose="020B0604030504040204" pitchFamily="50" charset="-128"/>
              </a:rPr>
              <a:t>37.1</a:t>
            </a:r>
            <a:r>
              <a:rPr lang="ja-JP" altLang="en-US" sz="1200" dirty="0">
                <a:latin typeface="メイリオ" panose="020B0604030504040204" pitchFamily="50" charset="-128"/>
                <a:ea typeface="メイリオ" panose="020B0604030504040204" pitchFamily="50" charset="-128"/>
              </a:rPr>
              <a:t>％を占めている。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「大阪労働局における外国人雇用状況の届出状況</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id="{80880A1F-E44F-DE7F-C084-701F3F0F8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1738" y="2527999"/>
            <a:ext cx="5138125" cy="3767300"/>
          </a:xfrm>
          <a:prstGeom prst="rect">
            <a:avLst/>
          </a:prstGeom>
        </p:spPr>
      </p:pic>
      <p:sp>
        <p:nvSpPr>
          <p:cNvPr id="11" name="スライド番号プレースホルダー 2">
            <a:extLst>
              <a:ext uri="{FF2B5EF4-FFF2-40B4-BE49-F238E27FC236}">
                <a16:creationId xmlns:a16="http://schemas.microsoft.com/office/drawing/2014/main" id="{B686EE7A-31D7-4461-8DFD-F576E649243C}"/>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C3AE4164-8449-44FB-BBB2-F1474FC2E457}"/>
              </a:ext>
            </a:extLst>
          </p:cNvPr>
          <p:cNvPicPr>
            <a:picLocks noChangeAspect="1"/>
          </p:cNvPicPr>
          <p:nvPr/>
        </p:nvPicPr>
        <p:blipFill>
          <a:blip r:embed="rId4"/>
          <a:stretch>
            <a:fillRect/>
          </a:stretch>
        </p:blipFill>
        <p:spPr>
          <a:xfrm>
            <a:off x="5722609" y="4671336"/>
            <a:ext cx="1320030" cy="1024161"/>
          </a:xfrm>
          <a:prstGeom prst="rect">
            <a:avLst/>
          </a:prstGeom>
        </p:spPr>
      </p:pic>
      <p:pic>
        <p:nvPicPr>
          <p:cNvPr id="12" name="図 11">
            <a:extLst>
              <a:ext uri="{FF2B5EF4-FFF2-40B4-BE49-F238E27FC236}">
                <a16:creationId xmlns:a16="http://schemas.microsoft.com/office/drawing/2014/main" id="{B4D17093-2C36-44FB-B00E-D3997DB02CB4}"/>
              </a:ext>
            </a:extLst>
          </p:cNvPr>
          <p:cNvPicPr>
            <a:picLocks noChangeAspect="1"/>
          </p:cNvPicPr>
          <p:nvPr/>
        </p:nvPicPr>
        <p:blipFill rotWithShape="1">
          <a:blip r:embed="rId5"/>
          <a:srcRect l="76089" t="2286" r="8585" b="78439"/>
          <a:stretch/>
        </p:blipFill>
        <p:spPr>
          <a:xfrm>
            <a:off x="5548363" y="2648411"/>
            <a:ext cx="1107882" cy="780589"/>
          </a:xfrm>
          <a:prstGeom prst="rect">
            <a:avLst/>
          </a:prstGeom>
        </p:spPr>
      </p:pic>
      <p:pic>
        <p:nvPicPr>
          <p:cNvPr id="18" name="図 17">
            <a:extLst>
              <a:ext uri="{FF2B5EF4-FFF2-40B4-BE49-F238E27FC236}">
                <a16:creationId xmlns:a16="http://schemas.microsoft.com/office/drawing/2014/main" id="{B4EAF666-3D67-46C1-B7A9-8DA174424BD3}"/>
              </a:ext>
            </a:extLst>
          </p:cNvPr>
          <p:cNvPicPr>
            <a:picLocks noChangeAspect="1"/>
          </p:cNvPicPr>
          <p:nvPr/>
        </p:nvPicPr>
        <p:blipFill rotWithShape="1">
          <a:blip r:embed="rId6"/>
          <a:srcRect t="5479" r="84960" b="76084"/>
          <a:stretch/>
        </p:blipFill>
        <p:spPr>
          <a:xfrm>
            <a:off x="6656245" y="2660770"/>
            <a:ext cx="772787" cy="694592"/>
          </a:xfrm>
          <a:prstGeom prst="rect">
            <a:avLst/>
          </a:prstGeom>
        </p:spPr>
      </p:pic>
    </p:spTree>
    <p:extLst>
      <p:ext uri="{BB962C8B-B14F-4D97-AF65-F5344CB8AC3E}">
        <p14:creationId xmlns:p14="http://schemas.microsoft.com/office/powerpoint/2010/main" val="233454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A7C347E-1AEC-8BF0-23DE-DF8F1F3727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2357" y="1886102"/>
            <a:ext cx="8067287" cy="4586083"/>
          </a:xfrm>
          <a:prstGeom prst="rect">
            <a:avLst/>
          </a:prstGeom>
        </p:spPr>
      </p:pic>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595923"/>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外国人労働者数及び外国人雇用事業所数の推移</a:t>
            </a:r>
            <a:r>
              <a:rPr lang="ja-JP" altLang="en-US" sz="1400" b="1" dirty="0">
                <a:latin typeface="メイリオ" panose="020B0604030504040204" pitchFamily="50" charset="-128"/>
                <a:ea typeface="メイリオ" panose="020B0604030504040204" pitchFamily="50" charset="-128"/>
              </a:rPr>
              <a:t>（大阪労働局管内）</a:t>
            </a:r>
            <a:endParaRPr lang="en-US" altLang="ja-JP" sz="1400"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77800"/>
            <a:r>
              <a:rPr lang="ja-JP" altLang="en-US" sz="1200" dirty="0">
                <a:latin typeface="メイリオ" panose="020B0604030504040204" pitchFamily="50" charset="-128"/>
                <a:ea typeface="メイリオ" panose="020B0604030504040204" pitchFamily="50" charset="-128"/>
              </a:rPr>
              <a:t>外国人労働者数、外国人雇用事業所数ともに増加傾向にある。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「大阪労働局における外国人雇用状況の届出状況</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2">
            <a:extLst>
              <a:ext uri="{FF2B5EF4-FFF2-40B4-BE49-F238E27FC236}">
                <a16:creationId xmlns:a16="http://schemas.microsoft.com/office/drawing/2014/main" id="{2E9232D0-07E1-477D-87BA-10E270252231}"/>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391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国籍別・在留資格別外国人労働者数の推移</a:t>
            </a:r>
            <a:r>
              <a:rPr lang="ja-JP" altLang="en-US" sz="1400" b="1" dirty="0">
                <a:latin typeface="メイリオ" panose="020B0604030504040204" pitchFamily="50" charset="-128"/>
                <a:ea typeface="メイリオ" panose="020B0604030504040204" pitchFamily="50" charset="-128"/>
              </a:rPr>
              <a:t>（大阪労働局管内）</a:t>
            </a:r>
            <a:endParaRPr lang="en-US" altLang="ja-JP" sz="1400"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国籍別にみると、ベトナムの増加が大きく、中国</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香港、マカオを含む）は横ばいとなっている。</a:t>
            </a:r>
          </a:p>
          <a:p>
            <a:pPr marL="180975"/>
            <a:r>
              <a:rPr lang="ja-JP" altLang="en-US" sz="1200" dirty="0">
                <a:latin typeface="メイリオ" panose="020B0604030504040204" pitchFamily="50" charset="-128"/>
                <a:ea typeface="メイリオ" panose="020B0604030504040204" pitchFamily="50" charset="-128"/>
              </a:rPr>
              <a:t>在留資格別にみると、専門的・技術的分野の在留資格が大幅に増加している。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「大阪労働局における外国人雇用状況の届出状況</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B6BCE5A9-08A5-63FD-4A46-5A1325B936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6285" y="2445433"/>
            <a:ext cx="5763468" cy="3191769"/>
          </a:xfrm>
          <a:prstGeom prst="rect">
            <a:avLst/>
          </a:prstGeom>
        </p:spPr>
      </p:pic>
      <p:pic>
        <p:nvPicPr>
          <p:cNvPr id="8" name="図 7">
            <a:extLst>
              <a:ext uri="{FF2B5EF4-FFF2-40B4-BE49-F238E27FC236}">
                <a16:creationId xmlns:a16="http://schemas.microsoft.com/office/drawing/2014/main" id="{96986880-18BD-8BA7-E0A7-5719D5C87F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610" y="2440147"/>
            <a:ext cx="6162675" cy="2847640"/>
          </a:xfrm>
          <a:prstGeom prst="rect">
            <a:avLst/>
          </a:prstGeom>
        </p:spPr>
      </p:pic>
      <p:sp>
        <p:nvSpPr>
          <p:cNvPr id="11" name="スライド番号プレースホルダー 2">
            <a:extLst>
              <a:ext uri="{FF2B5EF4-FFF2-40B4-BE49-F238E27FC236}">
                <a16:creationId xmlns:a16="http://schemas.microsoft.com/office/drawing/2014/main" id="{6942843D-8681-476B-A00D-22D8D191F804}"/>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0613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60000"/>
            <a:ext cx="11105163" cy="780589"/>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在留資格別外国人数</a:t>
            </a:r>
            <a:endParaRPr lang="en-US" altLang="ja-JP"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日現在の大阪府内の在留外国人数は</a:t>
            </a:r>
            <a:r>
              <a:rPr lang="en-US" altLang="ja-JP" sz="1200" dirty="0">
                <a:latin typeface="メイリオ" panose="020B0604030504040204" pitchFamily="50" charset="-128"/>
                <a:ea typeface="メイリオ" panose="020B0604030504040204" pitchFamily="50" charset="-128"/>
              </a:rPr>
              <a:t>272,449</a:t>
            </a:r>
            <a:r>
              <a:rPr lang="ja-JP" altLang="en-US" sz="1200" dirty="0">
                <a:latin typeface="メイリオ" panose="020B0604030504040204" pitchFamily="50" charset="-128"/>
                <a:ea typeface="メイリオ" panose="020B0604030504040204" pitchFamily="50" charset="-128"/>
              </a:rPr>
              <a:t>人であり、府の人口の</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％にあたる。</a:t>
            </a:r>
            <a:endParaRPr lang="en-US" altLang="ja-JP" sz="12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（大阪府人口：</a:t>
            </a:r>
            <a:r>
              <a:rPr lang="en-US" altLang="ja-JP" sz="1200" dirty="0">
                <a:latin typeface="メイリオ" panose="020B0604030504040204" pitchFamily="50" charset="-128"/>
                <a:ea typeface="メイリオ" panose="020B0604030504040204" pitchFamily="50" charset="-128"/>
              </a:rPr>
              <a:t>8,785,211</a:t>
            </a:r>
            <a:r>
              <a:rPr lang="ja-JP" altLang="en-US" sz="1200" dirty="0">
                <a:latin typeface="メイリオ" panose="020B0604030504040204" pitchFamily="50" charset="-128"/>
                <a:ea typeface="メイリオ" panose="020B0604030504040204" pitchFamily="50" charset="-128"/>
              </a:rPr>
              <a:t>人「大阪府毎月推計人口」（令和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日現在）による）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日現在（出典：法務省「在留外国人統計」）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60F914D0-743E-1553-2411-CFB6AFCB85DD}"/>
              </a:ext>
            </a:extLst>
          </p:cNvPr>
          <p:cNvPicPr>
            <a:picLocks noChangeAspect="1"/>
          </p:cNvPicPr>
          <p:nvPr/>
        </p:nvPicPr>
        <p:blipFill rotWithShape="1">
          <a:blip r:embed="rId2"/>
          <a:srcRect t="1176"/>
          <a:stretch/>
        </p:blipFill>
        <p:spPr>
          <a:xfrm>
            <a:off x="1058999" y="2067041"/>
            <a:ext cx="10074002" cy="4405144"/>
          </a:xfrm>
          <a:prstGeom prst="rect">
            <a:avLst/>
          </a:prstGeom>
        </p:spPr>
      </p:pic>
      <p:sp>
        <p:nvSpPr>
          <p:cNvPr id="10" name="スライド番号プレースホルダー 2">
            <a:extLst>
              <a:ext uri="{FF2B5EF4-FFF2-40B4-BE49-F238E27FC236}">
                <a16:creationId xmlns:a16="http://schemas.microsoft.com/office/drawing/2014/main" id="{D6041812-7D4E-46BB-8FFC-671D2CACE2DE}"/>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0475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79CD2F0-1168-CC7E-47BD-CBAF749E84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224924" y="2102549"/>
            <a:ext cx="4066153" cy="4450447"/>
          </a:xfrm>
          <a:prstGeom prst="rect">
            <a:avLst/>
          </a:prstGeom>
          <a:ln>
            <a:noFill/>
          </a:ln>
          <a:extLst>
            <a:ext uri="{53640926-AAD7-44D8-BBD7-CCE9431645EC}">
              <a14:shadowObscured xmlns:a14="http://schemas.microsoft.com/office/drawing/2010/main"/>
            </a:ext>
          </a:extLst>
        </p:spPr>
      </p:pic>
      <p:pic>
        <p:nvPicPr>
          <p:cNvPr id="6" name="図 5">
            <a:extLst>
              <a:ext uri="{FF2B5EF4-FFF2-40B4-BE49-F238E27FC236}">
                <a16:creationId xmlns:a16="http://schemas.microsoft.com/office/drawing/2014/main" id="{CACB018F-AB25-2BC5-DD60-300A4E8F65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113931" y="2102549"/>
            <a:ext cx="4036660" cy="4450447"/>
          </a:xfrm>
          <a:prstGeom prst="rect">
            <a:avLst/>
          </a:prstGeom>
          <a:ln>
            <a:noFill/>
          </a:ln>
          <a:extLst>
            <a:ext uri="{53640926-AAD7-44D8-BBD7-CCE9431645EC}">
              <a14:shadowObscured xmlns:a14="http://schemas.microsoft.com/office/drawing/2010/main"/>
            </a:ext>
          </a:extLst>
        </p:spPr>
      </p:pic>
      <p:sp>
        <p:nvSpPr>
          <p:cNvPr id="14" name="正方形/長方形 13">
            <a:extLst>
              <a:ext uri="{FF2B5EF4-FFF2-40B4-BE49-F238E27FC236}">
                <a16:creationId xmlns:a16="http://schemas.microsoft.com/office/drawing/2014/main" id="{0C3EAE70-0487-4206-8386-A9DD221D40C9}"/>
              </a:ext>
            </a:extLst>
          </p:cNvPr>
          <p:cNvSpPr>
            <a:spLocks/>
          </p:cNvSpPr>
          <p:nvPr/>
        </p:nvSpPr>
        <p:spPr>
          <a:xfrm>
            <a:off x="0" y="522696"/>
            <a:ext cx="12193200" cy="660596"/>
          </a:xfrm>
          <a:prstGeom prst="rect">
            <a:avLst/>
          </a:prstGeom>
          <a:solidFill>
            <a:schemeClr val="bg1">
              <a:lumMod val="65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cxnSp>
        <p:nvCxnSpPr>
          <p:cNvPr id="5" name="直線コネクタ 4">
            <a:extLst>
              <a:ext uri="{FF2B5EF4-FFF2-40B4-BE49-F238E27FC236}">
                <a16:creationId xmlns:a16="http://schemas.microsoft.com/office/drawing/2014/main" id="{00581D34-A056-4950-8BF3-F0D7F413D64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40BFAA8-A7B4-4F57-AB83-3743A8F23B2E}"/>
              </a:ext>
            </a:extLst>
          </p:cNvPr>
          <p:cNvCxnSpPr>
            <a:cxnSpLocks/>
          </p:cNvCxnSpPr>
          <p:nvPr/>
        </p:nvCxnSpPr>
        <p:spPr>
          <a:xfrm>
            <a:off x="0" y="505487"/>
            <a:ext cx="1219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2876819-C6D9-41E8-82FC-4E088355A228}"/>
              </a:ext>
            </a:extLst>
          </p:cNvPr>
          <p:cNvSpPr/>
          <p:nvPr/>
        </p:nvSpPr>
        <p:spPr>
          <a:xfrm>
            <a:off x="326306" y="633037"/>
            <a:ext cx="9015814" cy="51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800" b="1" dirty="0">
                <a:solidFill>
                  <a:schemeClr val="tx1"/>
                </a:solidFill>
                <a:latin typeface="メイリオ" panose="020B0604030504040204" pitchFamily="50" charset="-128"/>
                <a:ea typeface="メイリオ" panose="020B0604030504040204" pitchFamily="50" charset="-128"/>
              </a:rPr>
              <a:t>　在留外国人に関するデータ</a:t>
            </a:r>
          </a:p>
        </p:txBody>
      </p:sp>
      <p:sp>
        <p:nvSpPr>
          <p:cNvPr id="35" name="テキスト ボックス 34">
            <a:extLst>
              <a:ext uri="{FF2B5EF4-FFF2-40B4-BE49-F238E27FC236}">
                <a16:creationId xmlns:a16="http://schemas.microsoft.com/office/drawing/2014/main" id="{DE121CE3-1581-4F1A-B251-613AEBFD7BA9}"/>
              </a:ext>
            </a:extLst>
          </p:cNvPr>
          <p:cNvSpPr txBox="1"/>
          <p:nvPr/>
        </p:nvSpPr>
        <p:spPr>
          <a:xfrm>
            <a:off x="288000" y="1259999"/>
            <a:ext cx="5940000" cy="792000"/>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外国人人口の分布</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R2</a:t>
            </a:r>
            <a:r>
              <a:rPr lang="ja-JP" altLang="en-US" sz="1200" b="1" dirty="0">
                <a:latin typeface="メイリオ" panose="020B0604030504040204" pitchFamily="50" charset="-128"/>
                <a:ea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令和２年における「外国人人口」の分布をみると、最大階級の「</a:t>
            </a:r>
            <a:r>
              <a:rPr lang="en-US" altLang="ja-JP" sz="1200" dirty="0">
                <a:latin typeface="メイリオ" panose="020B0604030504040204" pitchFamily="50" charset="-128"/>
                <a:ea typeface="メイリオ" panose="020B0604030504040204" pitchFamily="50" charset="-128"/>
              </a:rPr>
              <a:t>101</a:t>
            </a:r>
            <a:r>
              <a:rPr lang="ja-JP" altLang="en-US" sz="1200" dirty="0">
                <a:latin typeface="メイリオ" panose="020B0604030504040204" pitchFamily="50" charset="-128"/>
                <a:ea typeface="メイリオ" panose="020B0604030504040204" pitchFamily="50" charset="-128"/>
              </a:rPr>
              <a:t>以上」は</a:t>
            </a:r>
            <a:r>
              <a:rPr lang="en-US" altLang="ja-JP" sz="1200" dirty="0">
                <a:latin typeface="メイリオ" panose="020B0604030504040204" pitchFamily="50" charset="-128"/>
                <a:ea typeface="メイリオ" panose="020B0604030504040204" pitchFamily="50" charset="-128"/>
              </a:rPr>
              <a:t>724</a:t>
            </a:r>
            <a:r>
              <a:rPr lang="ja-JP" altLang="en-US" sz="1200" dirty="0">
                <a:latin typeface="メイリオ" panose="020B0604030504040204" pitchFamily="50" charset="-128"/>
                <a:ea typeface="メイリオ" panose="020B0604030504040204" pitchFamily="50" charset="-128"/>
              </a:rPr>
              <a:t>あり、そのうち</a:t>
            </a:r>
            <a:r>
              <a:rPr lang="en-US" altLang="ja-JP" sz="1200" dirty="0">
                <a:latin typeface="メイリオ" panose="020B0604030504040204" pitchFamily="50" charset="-128"/>
                <a:ea typeface="メイリオ" panose="020B0604030504040204" pitchFamily="50" charset="-128"/>
              </a:rPr>
              <a:t>77</a:t>
            </a:r>
            <a:r>
              <a:rPr lang="ja-JP" altLang="en-US" sz="1200" dirty="0">
                <a:latin typeface="メイリオ" panose="020B0604030504040204" pitchFamily="50" charset="-128"/>
                <a:ea typeface="メイリオ" panose="020B0604030504040204" pitchFamily="50" charset="-128"/>
              </a:rPr>
              <a:t>％が大阪市内に集中している。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D309892-9F85-4589-AEBB-6C4149971C7F}"/>
              </a:ext>
            </a:extLst>
          </p:cNvPr>
          <p:cNvSpPr txBox="1"/>
          <p:nvPr/>
        </p:nvSpPr>
        <p:spPr>
          <a:xfrm>
            <a:off x="6162261" y="6472185"/>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年国勢調査に関する大阪府地域メッシュ統計報告書）</a:t>
            </a:r>
          </a:p>
        </p:txBody>
      </p:sp>
      <p:sp>
        <p:nvSpPr>
          <p:cNvPr id="7" name="テキスト ボックス 6">
            <a:extLst>
              <a:ext uri="{FF2B5EF4-FFF2-40B4-BE49-F238E27FC236}">
                <a16:creationId xmlns:a16="http://schemas.microsoft.com/office/drawing/2014/main" id="{040C90A6-5E8F-F67C-9604-8AA001EA3DB4}"/>
              </a:ext>
            </a:extLst>
          </p:cNvPr>
          <p:cNvSpPr txBox="1"/>
          <p:nvPr/>
        </p:nvSpPr>
        <p:spPr>
          <a:xfrm>
            <a:off x="6162261" y="1259999"/>
            <a:ext cx="5940000" cy="792000"/>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外国人人口の増減</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H27</a:t>
            </a:r>
            <a:r>
              <a:rPr lang="ja-JP" altLang="en-US" sz="1200" b="1" dirty="0">
                <a:latin typeface="メイリオ" panose="020B0604030504040204" pitchFamily="50" charset="-128"/>
                <a:ea typeface="メイリオ" panose="020B0604030504040204" pitchFamily="50" charset="-128"/>
              </a:rPr>
              <a:t> → </a:t>
            </a:r>
            <a:r>
              <a:rPr lang="en-US" altLang="ja-JP" sz="1200" b="1" dirty="0">
                <a:latin typeface="メイリオ" panose="020B0604030504040204" pitchFamily="50" charset="-128"/>
                <a:ea typeface="メイリオ" panose="020B0604030504040204" pitchFamily="50" charset="-128"/>
              </a:rPr>
              <a:t>R2</a:t>
            </a:r>
            <a:r>
              <a:rPr lang="ja-JP" altLang="en-US" sz="1200"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平成</a:t>
            </a:r>
            <a:r>
              <a:rPr lang="en-US" altLang="ja-JP" sz="1200" dirty="0">
                <a:latin typeface="メイリオ" panose="020B0604030504040204" pitchFamily="50" charset="-128"/>
                <a:ea typeface="メイリオ" panose="020B0604030504040204" pitchFamily="50" charset="-128"/>
              </a:rPr>
              <a:t>27</a:t>
            </a:r>
            <a:r>
              <a:rPr lang="ja-JP" altLang="en-US" sz="1200" dirty="0">
                <a:latin typeface="メイリオ" panose="020B0604030504040204" pitchFamily="50" charset="-128"/>
                <a:ea typeface="メイリオ" panose="020B0604030504040204" pitchFamily="50" charset="-128"/>
              </a:rPr>
              <a:t>年から令和２年にかけて外国人人口の増減をみると、増加を示す赤色が多く、「</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以上」の約半数が大阪市内に集中している。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2" name="スライド番号プレースホルダー 2">
            <a:extLst>
              <a:ext uri="{FF2B5EF4-FFF2-40B4-BE49-F238E27FC236}">
                <a16:creationId xmlns:a16="http://schemas.microsoft.com/office/drawing/2014/main" id="{A4A6A296-7D80-46C4-AEDC-A1E00E4AB61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294517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3530</Words>
  <Application>Microsoft Office PowerPoint</Application>
  <PresentationFormat>ワイド画面</PresentationFormat>
  <Paragraphs>345</Paragraphs>
  <Slides>35</Slides>
  <Notes>15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Meiryo UI</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2024-05-31T04:46:23Z</dcterms:created>
  <dcterms:modified xsi:type="dcterms:W3CDTF">2024-09-12T09:41:18Z</dcterms:modified>
</cp:coreProperties>
</file>