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343613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427471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381046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23265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673118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02266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147020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159082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59202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3010425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B8654D-CB6B-4783-BC5C-3B5C366F632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175042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8654D-CB6B-4783-BC5C-3B5C366F6320}"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1263E-7F6F-4601-9C9B-CBCEA8C41C82}" type="slidenum">
              <a:rPr kumimoji="1" lang="ja-JP" altLang="en-US" smtClean="0"/>
              <a:t>‹#›</a:t>
            </a:fld>
            <a:endParaRPr kumimoji="1" lang="ja-JP" altLang="en-US"/>
          </a:p>
        </p:txBody>
      </p:sp>
    </p:spTree>
    <p:extLst>
      <p:ext uri="{BB962C8B-B14F-4D97-AF65-F5344CB8AC3E}">
        <p14:creationId xmlns:p14="http://schemas.microsoft.com/office/powerpoint/2010/main" val="2024870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0EB5CBD-D876-48DD-BD80-7B8E99CAADF0}"/>
              </a:ext>
            </a:extLst>
          </p:cNvPr>
          <p:cNvSpPr/>
          <p:nvPr/>
        </p:nvSpPr>
        <p:spPr>
          <a:xfrm>
            <a:off x="433633" y="1621410"/>
            <a:ext cx="9173887" cy="37330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処理 4">
            <a:extLst>
              <a:ext uri="{FF2B5EF4-FFF2-40B4-BE49-F238E27FC236}">
                <a16:creationId xmlns:a16="http://schemas.microsoft.com/office/drawing/2014/main" id="{25300E3B-69FA-4BE1-8C80-7A7C892F800A}"/>
              </a:ext>
            </a:extLst>
          </p:cNvPr>
          <p:cNvSpPr/>
          <p:nvPr/>
        </p:nvSpPr>
        <p:spPr>
          <a:xfrm>
            <a:off x="177061" y="687754"/>
            <a:ext cx="9906000" cy="6170246"/>
          </a:xfrm>
          <a:prstGeom prst="flowChartProcess">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200" b="1" dirty="0">
              <a:latin typeface="Meiryo UI" panose="020B0604030504040204" pitchFamily="50" charset="-128"/>
              <a:ea typeface="Meiryo UI" panose="020B0604030504040204"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１　法改正概要</a:t>
            </a:r>
            <a:endParaRPr lang="en-US" altLang="ja-JP" sz="1400" b="1" dirty="0">
              <a:latin typeface="BIZ UDPゴシック" panose="020B0400000000000000" pitchFamily="50" charset="-128"/>
              <a:ea typeface="BIZ UDPゴシック" panose="020B0400000000000000"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　■主な改正内容は以下のとおり</a:t>
            </a:r>
            <a:endParaRPr lang="en-US" altLang="ja-JP" sz="1400" b="1" dirty="0">
              <a:latin typeface="BIZ UDPゴシック" panose="020B0400000000000000" pitchFamily="50" charset="-128"/>
              <a:ea typeface="BIZ UDPゴシック" panose="020B0400000000000000" pitchFamily="50" charset="-128"/>
            </a:endParaRPr>
          </a:p>
          <a:p>
            <a:pPr>
              <a:lnSpc>
                <a:spcPts val="2100"/>
              </a:lnSpc>
            </a:pPr>
            <a:endParaRPr lang="ja-JP" altLang="en-US" sz="1400" b="1" dirty="0">
              <a:latin typeface="BIZ UDPゴシック" panose="020B0400000000000000" pitchFamily="50" charset="-128"/>
              <a:ea typeface="BIZ UDPゴシック" panose="020B0400000000000000"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　・題名の変更（事業者への規律を追加するため）</a:t>
            </a:r>
          </a:p>
          <a:p>
            <a:pPr>
              <a:lnSpc>
                <a:spcPts val="2100"/>
              </a:lnSpc>
            </a:pPr>
            <a:r>
              <a:rPr lang="ja-JP" altLang="en-US" sz="1300" b="1" dirty="0">
                <a:latin typeface="BIZ UDPゴシック" panose="020B0400000000000000" pitchFamily="50" charset="-128"/>
                <a:ea typeface="BIZ UDPゴシック" panose="020B0400000000000000" pitchFamily="50" charset="-128"/>
              </a:rPr>
              <a:t>　  </a:t>
            </a:r>
            <a:r>
              <a:rPr lang="ja-JP" altLang="en-US" sz="1300" dirty="0">
                <a:latin typeface="BIZ UDPゴシック" panose="020B0400000000000000" pitchFamily="50" charset="-128"/>
                <a:ea typeface="BIZ UDPゴシック" panose="020B0400000000000000" pitchFamily="50" charset="-128"/>
              </a:rPr>
              <a:t>　特定電気通信役務提供者の損害賠償責任の制限及び発信者情報の開示に関する法律（プロバイダ責任制限法）</a:t>
            </a:r>
          </a:p>
          <a:p>
            <a:pPr>
              <a:lnSpc>
                <a:spcPts val="2100"/>
              </a:lnSpc>
            </a:pPr>
            <a:r>
              <a:rPr lang="ja-JP" altLang="en-US" sz="1300" dirty="0">
                <a:latin typeface="BIZ UDPゴシック" panose="020B0400000000000000" pitchFamily="50" charset="-128"/>
                <a:ea typeface="BIZ UDPゴシック" panose="020B0400000000000000" pitchFamily="50" charset="-128"/>
              </a:rPr>
              <a:t>   　　→特定電気通信による情報の流通によって発生する権利侵害等への対処に関する法律（情報流通プラットフォーム対処法）</a:t>
            </a:r>
            <a:endParaRPr lang="en-US" altLang="ja-JP" sz="1300" dirty="0">
              <a:latin typeface="BIZ UDPゴシック" panose="020B0400000000000000" pitchFamily="50" charset="-128"/>
              <a:ea typeface="BIZ UDPゴシック" panose="020B0400000000000000" pitchFamily="50" charset="-128"/>
            </a:endParaRPr>
          </a:p>
          <a:p>
            <a:pPr>
              <a:lnSpc>
                <a:spcPts val="2100"/>
              </a:lnSpc>
            </a:pPr>
            <a:endParaRPr lang="ja-JP" altLang="en-US" sz="1300" dirty="0">
              <a:latin typeface="BIZ UDPゴシック" panose="020B0400000000000000" pitchFamily="50" charset="-128"/>
              <a:ea typeface="BIZ UDPゴシック" panose="020B0400000000000000" pitchFamily="50" charset="-128"/>
            </a:endParaRPr>
          </a:p>
          <a:p>
            <a:pPr>
              <a:lnSpc>
                <a:spcPts val="2100"/>
              </a:lnSpc>
            </a:pPr>
            <a:r>
              <a:rPr lang="ja-JP" altLang="en-US" sz="1300" b="1" dirty="0">
                <a:latin typeface="BIZ UDPゴシック" panose="020B0400000000000000" pitchFamily="50" charset="-128"/>
                <a:ea typeface="BIZ UDPゴシック" panose="020B0400000000000000" pitchFamily="50" charset="-128"/>
              </a:rPr>
              <a:t>　　・規定の追加（インターネットにおける削除に関し、制度化が進んでいない課題への対応）</a:t>
            </a:r>
          </a:p>
          <a:p>
            <a:pPr>
              <a:lnSpc>
                <a:spcPts val="2100"/>
              </a:lnSpc>
            </a:pPr>
            <a:r>
              <a:rPr lang="ja-JP" altLang="en-US" sz="1300" b="1" dirty="0">
                <a:latin typeface="BIZ UDPゴシック" panose="020B0400000000000000" pitchFamily="50" charset="-128"/>
                <a:ea typeface="BIZ UDPゴシック" panose="020B0400000000000000" pitchFamily="50" charset="-128"/>
              </a:rPr>
              <a:t>　　　　</a:t>
            </a:r>
            <a:r>
              <a:rPr lang="ja-JP" altLang="en-US" sz="1300" dirty="0">
                <a:latin typeface="BIZ UDPゴシック" panose="020B0400000000000000" pitchFamily="50" charset="-128"/>
                <a:ea typeface="BIZ UDPゴシック" panose="020B0400000000000000" pitchFamily="50" charset="-128"/>
              </a:rPr>
              <a:t>→大規模プラットフォーム事業者に対して、以下の措置を義務付け</a:t>
            </a:r>
          </a:p>
          <a:p>
            <a:pPr>
              <a:lnSpc>
                <a:spcPts val="2100"/>
              </a:lnSpc>
            </a:pPr>
            <a:r>
              <a:rPr lang="ja-JP" altLang="en-US" sz="1300" dirty="0">
                <a:latin typeface="BIZ UDPゴシック" panose="020B0400000000000000" pitchFamily="50" charset="-128"/>
                <a:ea typeface="BIZ UDPゴシック" panose="020B0400000000000000" pitchFamily="50" charset="-128"/>
              </a:rPr>
              <a:t>　　　　　　（１）削除申出への対応の迅速化</a:t>
            </a:r>
            <a:endParaRPr lang="en-US" altLang="ja-JP" sz="1300" dirty="0">
              <a:latin typeface="BIZ UDPゴシック" panose="020B0400000000000000" pitchFamily="50" charset="-128"/>
              <a:ea typeface="BIZ UDPゴシック" panose="020B0400000000000000" pitchFamily="50" charset="-128"/>
            </a:endParaRPr>
          </a:p>
          <a:p>
            <a:pPr>
              <a:lnSpc>
                <a:spcPts val="2100"/>
              </a:lnSpc>
            </a:pPr>
            <a:r>
              <a:rPr lang="ja-JP" altLang="en-US" sz="1300" dirty="0">
                <a:latin typeface="BIZ UDPゴシック" panose="020B0400000000000000" pitchFamily="50" charset="-128"/>
                <a:ea typeface="BIZ UDPゴシック" panose="020B0400000000000000" pitchFamily="50" charset="-128"/>
              </a:rPr>
              <a:t>　　　　　　　　　①削除申出窓口・手続の整備・公表</a:t>
            </a:r>
          </a:p>
          <a:p>
            <a:pPr>
              <a:lnSpc>
                <a:spcPts val="2100"/>
              </a:lnSpc>
            </a:pPr>
            <a:r>
              <a:rPr lang="ja-JP" altLang="en-US" sz="1300" dirty="0">
                <a:latin typeface="BIZ UDPゴシック" panose="020B0400000000000000" pitchFamily="50" charset="-128"/>
                <a:ea typeface="BIZ UDPゴシック" panose="020B0400000000000000" pitchFamily="50" charset="-128"/>
              </a:rPr>
              <a:t>　　　　　　　　　②削除申出への対応体制の整備（十分な知識経験を有する者の選任等）</a:t>
            </a:r>
          </a:p>
          <a:p>
            <a:pPr>
              <a:lnSpc>
                <a:spcPts val="2100"/>
              </a:lnSpc>
            </a:pPr>
            <a:r>
              <a:rPr lang="ja-JP" altLang="en-US" sz="1300" dirty="0">
                <a:latin typeface="BIZ UDPゴシック" panose="020B0400000000000000" pitchFamily="50" charset="-128"/>
                <a:ea typeface="BIZ UDPゴシック" panose="020B0400000000000000" pitchFamily="50" charset="-128"/>
              </a:rPr>
              <a:t>　　　　　　　　　③削除申出に対する判断・通知（原則、一定期間内）</a:t>
            </a:r>
          </a:p>
          <a:p>
            <a:pPr>
              <a:lnSpc>
                <a:spcPts val="2100"/>
              </a:lnSpc>
            </a:pPr>
            <a:r>
              <a:rPr lang="ja-JP" altLang="en-US" sz="1300" dirty="0">
                <a:latin typeface="BIZ UDPゴシック" panose="020B0400000000000000" pitchFamily="50" charset="-128"/>
                <a:ea typeface="BIZ UDPゴシック" panose="020B0400000000000000" pitchFamily="50" charset="-128"/>
              </a:rPr>
              <a:t>　　　　　　（２）運用状況の透明化</a:t>
            </a:r>
          </a:p>
          <a:p>
            <a:pPr>
              <a:lnSpc>
                <a:spcPts val="2100"/>
              </a:lnSpc>
            </a:pPr>
            <a:r>
              <a:rPr lang="ja-JP" altLang="en-US" sz="1300" dirty="0">
                <a:latin typeface="BIZ UDPゴシック" panose="020B0400000000000000" pitchFamily="50" charset="-128"/>
                <a:ea typeface="BIZ UDPゴシック" panose="020B0400000000000000" pitchFamily="50" charset="-128"/>
              </a:rPr>
              <a:t>　　　　　　　　　①削除基準の策定・公表（運用状況の公表を含む）</a:t>
            </a:r>
          </a:p>
          <a:p>
            <a:pPr>
              <a:lnSpc>
                <a:spcPts val="2100"/>
              </a:lnSpc>
            </a:pPr>
            <a:r>
              <a:rPr lang="ja-JP" altLang="en-US" sz="1300" dirty="0">
                <a:latin typeface="BIZ UDPゴシック" panose="020B0400000000000000" pitchFamily="50" charset="-128"/>
                <a:ea typeface="BIZ UDPゴシック" panose="020B0400000000000000" pitchFamily="50" charset="-128"/>
              </a:rPr>
              <a:t>　　　　　　　　　②削除した場合、発信者への通知</a:t>
            </a:r>
            <a:endParaRPr lang="en-US" altLang="ja-JP" sz="1300" dirty="0">
              <a:latin typeface="BIZ UDPゴシック" panose="020B0400000000000000" pitchFamily="50" charset="-128"/>
              <a:ea typeface="BIZ UDPゴシック" panose="020B0400000000000000"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　　　　　　　　</a:t>
            </a:r>
            <a:endParaRPr lang="en-US" altLang="ja-JP" sz="1400" b="1" dirty="0">
              <a:latin typeface="BIZ UDPゴシック" panose="020B0400000000000000" pitchFamily="50" charset="-128"/>
              <a:ea typeface="BIZ UDPゴシック" panose="020B0400000000000000"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　　■施行期日</a:t>
            </a:r>
            <a:endParaRPr lang="en-US" altLang="ja-JP" sz="1400" b="1" dirty="0">
              <a:latin typeface="BIZ UDPゴシック" panose="020B0400000000000000" pitchFamily="50" charset="-128"/>
              <a:ea typeface="BIZ UDPゴシック" panose="020B0400000000000000" pitchFamily="50" charset="-128"/>
            </a:endParaRPr>
          </a:p>
          <a:p>
            <a:pPr>
              <a:lnSpc>
                <a:spcPts val="2100"/>
              </a:lnSpc>
            </a:pPr>
            <a:r>
              <a:rPr lang="ja-JP" altLang="en-US" sz="1400" b="1" dirty="0">
                <a:latin typeface="BIZ UDPゴシック" panose="020B0400000000000000" pitchFamily="50" charset="-128"/>
                <a:ea typeface="BIZ UDPゴシック" panose="020B0400000000000000" pitchFamily="50" charset="-128"/>
              </a:rPr>
              <a:t>　　　　改正法は、令和６年５月</a:t>
            </a:r>
            <a:r>
              <a:rPr lang="en-US" altLang="ja-JP" sz="1400" b="1" dirty="0">
                <a:latin typeface="BIZ UDPゴシック" panose="020B0400000000000000" pitchFamily="50" charset="-128"/>
                <a:ea typeface="BIZ UDPゴシック" panose="020B0400000000000000" pitchFamily="50" charset="-128"/>
              </a:rPr>
              <a:t>17</a:t>
            </a:r>
            <a:r>
              <a:rPr lang="ja-JP" altLang="en-US" sz="1400" b="1" dirty="0">
                <a:latin typeface="BIZ UDPゴシック" panose="020B0400000000000000" pitchFamily="50" charset="-128"/>
                <a:ea typeface="BIZ UDPゴシック" panose="020B0400000000000000" pitchFamily="50" charset="-128"/>
              </a:rPr>
              <a:t>日に公布され、公布日から</a:t>
            </a:r>
            <a:r>
              <a:rPr lang="en-US" altLang="ja-JP" sz="1400" b="1" dirty="0">
                <a:latin typeface="BIZ UDPゴシック" panose="020B0400000000000000" pitchFamily="50" charset="-128"/>
                <a:ea typeface="BIZ UDPゴシック" panose="020B0400000000000000" pitchFamily="50" charset="-128"/>
              </a:rPr>
              <a:t>1</a:t>
            </a:r>
            <a:r>
              <a:rPr lang="ja-JP" altLang="en-US" sz="1400" b="1" dirty="0">
                <a:latin typeface="BIZ UDPゴシック" panose="020B0400000000000000" pitchFamily="50" charset="-128"/>
                <a:ea typeface="BIZ UDPゴシック" panose="020B0400000000000000" pitchFamily="50" charset="-128"/>
              </a:rPr>
              <a:t>年以内の政令で定める日から施行される。</a:t>
            </a:r>
            <a:endParaRPr lang="en-US" altLang="ja-JP" sz="1400" b="1" dirty="0">
              <a:latin typeface="BIZ UDPゴシック" panose="020B0400000000000000" pitchFamily="50" charset="-128"/>
              <a:ea typeface="BIZ UDPゴシック" panose="020B0400000000000000" pitchFamily="50" charset="-128"/>
            </a:endParaRPr>
          </a:p>
          <a:p>
            <a:endParaRPr lang="en-US" altLang="ja-JP" sz="1400" b="1" dirty="0">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endParaRPr lang="en-US" altLang="ja-JP" sz="1200" b="1" dirty="0">
              <a:latin typeface="ＭＳ Ｐゴシック" panose="020B0600070205080204" pitchFamily="50" charset="-128"/>
              <a:ea typeface="ＭＳ Ｐゴシック" panose="020B0600070205080204" pitchFamily="50" charset="-128"/>
            </a:endParaRPr>
          </a:p>
          <a:p>
            <a:endParaRPr lang="en-US" altLang="ja-JP" sz="1200" b="1" dirty="0">
              <a:latin typeface="ＭＳ Ｐゴシック" panose="020B0600070205080204" pitchFamily="50" charset="-128"/>
              <a:ea typeface="ＭＳ Ｐゴシック" panose="020B0600070205080204" pitchFamily="50" charset="-128"/>
            </a:endParaRPr>
          </a:p>
          <a:p>
            <a:endParaRPr lang="en-US" altLang="ja-JP" sz="1400" b="1" dirty="0">
              <a:latin typeface="ＭＳ Ｐゴシック" panose="020B0600070205080204" pitchFamily="50" charset="-128"/>
              <a:ea typeface="ＭＳ Ｐゴシック" panose="020B0600070205080204" pitchFamily="50" charset="-128"/>
            </a:endParaRPr>
          </a:p>
          <a:p>
            <a:endParaRPr lang="en-US" altLang="ja-JP" sz="1400" b="1" dirty="0">
              <a:latin typeface="ＭＳ Ｐゴシック" panose="020B0600070205080204" pitchFamily="50" charset="-128"/>
              <a:ea typeface="ＭＳ Ｐゴシック" panose="020B0600070205080204" pitchFamily="50" charset="-128"/>
            </a:endParaRPr>
          </a:p>
          <a:p>
            <a:r>
              <a:rPr lang="ja-JP" altLang="en-US" sz="1400" b="1" dirty="0">
                <a:latin typeface="ＭＳ Ｐゴシック" panose="020B0600070205080204" pitchFamily="50" charset="-128"/>
                <a:ea typeface="ＭＳ Ｐゴシック" panose="020B0600070205080204" pitchFamily="50" charset="-128"/>
              </a:rPr>
              <a:t>　　　</a:t>
            </a:r>
          </a:p>
          <a:p>
            <a:endParaRPr lang="en-US" altLang="ja-JP" sz="1400" b="1" dirty="0">
              <a:latin typeface="ＭＳ Ｐゴシック" panose="020B0600070205080204" pitchFamily="50" charset="-128"/>
              <a:ea typeface="ＭＳ Ｐゴシック" panose="020B0600070205080204" pitchFamily="50" charset="-128"/>
            </a:endParaRPr>
          </a:p>
          <a:p>
            <a:endParaRPr lang="en-US" altLang="ja-JP" sz="1400" b="1" u="sng"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　</a:t>
            </a:r>
            <a:endParaRPr lang="en-US" altLang="ja-JP" sz="1400" dirty="0">
              <a:latin typeface="ＭＳ Ｐゴシック" panose="020B0600070205080204" pitchFamily="50" charset="-128"/>
              <a:ea typeface="ＭＳ Ｐゴシック" panose="020B0600070205080204" pitchFamily="50" charset="-128"/>
            </a:endParaRPr>
          </a:p>
          <a:p>
            <a:endParaRPr lang="en-US" altLang="ja-JP" sz="1400" dirty="0">
              <a:latin typeface="ＭＳ Ｐゴシック" panose="020B0600070205080204" pitchFamily="50" charset="-128"/>
              <a:ea typeface="ＭＳ Ｐゴシック" panose="020B0600070205080204" pitchFamily="50" charset="-128"/>
            </a:endParaRPr>
          </a:p>
          <a:p>
            <a:endParaRPr lang="en-US" altLang="ja-JP" sz="1400" b="1" u="sng" dirty="0">
              <a:latin typeface="ＭＳ Ｐゴシック" panose="020B0600070205080204" pitchFamily="50" charset="-128"/>
              <a:ea typeface="ＭＳ Ｐゴシック" panose="020B0600070205080204" pitchFamily="50" charset="-128"/>
            </a:endParaRPr>
          </a:p>
          <a:p>
            <a:endParaRPr lang="ja-JP" altLang="en-US" sz="2000" dirty="0">
              <a:latin typeface="HG丸ｺﾞｼｯｸM-PRO" panose="020F0600000000000000" pitchFamily="50" charset="-128"/>
              <a:ea typeface="HG丸ｺﾞｼｯｸM-PRO" panose="020F0600000000000000" pitchFamily="50" charset="-128"/>
            </a:endParaRPr>
          </a:p>
        </p:txBody>
      </p:sp>
      <p:cxnSp>
        <p:nvCxnSpPr>
          <p:cNvPr id="6" name="直線コネクタ 5">
            <a:extLst>
              <a:ext uri="{FF2B5EF4-FFF2-40B4-BE49-F238E27FC236}">
                <a16:creationId xmlns:a16="http://schemas.microsoft.com/office/drawing/2014/main" id="{1D20B0E5-3B7D-4C98-B24D-550F8C2851F5}"/>
              </a:ext>
            </a:extLst>
          </p:cNvPr>
          <p:cNvCxnSpPr>
            <a:cxnSpLocks/>
          </p:cNvCxnSpPr>
          <p:nvPr/>
        </p:nvCxnSpPr>
        <p:spPr>
          <a:xfrm>
            <a:off x="0" y="565514"/>
            <a:ext cx="99060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CC3AD285-0445-4948-AE8C-5523233B8DA3}"/>
              </a:ext>
            </a:extLst>
          </p:cNvPr>
          <p:cNvSpPr/>
          <p:nvPr/>
        </p:nvSpPr>
        <p:spPr>
          <a:xfrm>
            <a:off x="8997564" y="0"/>
            <a:ext cx="914400" cy="33855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資料４</a:t>
            </a:r>
          </a:p>
        </p:txBody>
      </p:sp>
      <p:sp>
        <p:nvSpPr>
          <p:cNvPr id="8" name="テキスト ボックス 7">
            <a:extLst>
              <a:ext uri="{FF2B5EF4-FFF2-40B4-BE49-F238E27FC236}">
                <a16:creationId xmlns:a16="http://schemas.microsoft.com/office/drawing/2014/main" id="{B251284A-D117-490F-BC80-0D439D2B97BD}"/>
              </a:ext>
            </a:extLst>
          </p:cNvPr>
          <p:cNvSpPr txBox="1"/>
          <p:nvPr/>
        </p:nvSpPr>
        <p:spPr>
          <a:xfrm>
            <a:off x="-12249" y="-18854"/>
            <a:ext cx="8326687" cy="584775"/>
          </a:xfrm>
          <a:prstGeom prst="rect">
            <a:avLst/>
          </a:prstGeom>
          <a:noFill/>
        </p:spPr>
        <p:txBody>
          <a:bodyPr wrap="square">
            <a:spAutoFit/>
          </a:bodyPr>
          <a:lstStyle/>
          <a:p>
            <a:r>
              <a:rPr lang="ja-JP" altLang="en-US" sz="1600" b="1" kern="100" dirty="0">
                <a:latin typeface="游明朝" panose="02020400000000000000" pitchFamily="18" charset="-128"/>
                <a:ea typeface="BIZ UDPゴシック" panose="020B0400000000000000" pitchFamily="50" charset="-128"/>
                <a:cs typeface="Times New Roman" panose="02020603050405020304" pitchFamily="18" charset="0"/>
              </a:rPr>
              <a:t>報告　</a:t>
            </a:r>
            <a:r>
              <a:rPr lang="ja-JP" altLang="en-US" sz="1600" b="1" dirty="0">
                <a:latin typeface="BIZ UDPゴシック" panose="020B0400000000000000" pitchFamily="50" charset="-128"/>
                <a:ea typeface="BIZ UDPゴシック" panose="020B0400000000000000" pitchFamily="50" charset="-128"/>
              </a:rPr>
              <a:t>特定電気通信による情報の流通によって発生する権利侵害等への対処に関する法律</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a:latin typeface="BIZ UDPゴシック" panose="020B0400000000000000" pitchFamily="50" charset="-128"/>
                <a:ea typeface="BIZ UDPゴシック" panose="020B0400000000000000" pitchFamily="50" charset="-128"/>
              </a:rPr>
              <a:t>（情報流通プラットフォーム対処法）</a:t>
            </a:r>
            <a:r>
              <a:rPr lang="ja-JP" altLang="en-US" sz="1600" b="1" dirty="0">
                <a:latin typeface="Meiryo UI" panose="020B0604030504040204" pitchFamily="50" charset="-128"/>
                <a:ea typeface="Meiryo UI" panose="020B0604030504040204" pitchFamily="50" charset="-128"/>
              </a:rPr>
              <a:t>の改正概要と国への要望（提案）内容について</a:t>
            </a:r>
            <a:endParaRPr lang="en-US" altLang="ja-JP" sz="16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B1A115E-0461-4356-9A6A-59F672BAAF28}"/>
              </a:ext>
            </a:extLst>
          </p:cNvPr>
          <p:cNvSpPr txBox="1"/>
          <p:nvPr/>
        </p:nvSpPr>
        <p:spPr>
          <a:xfrm>
            <a:off x="9607520" y="6550223"/>
            <a:ext cx="298480"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１</a:t>
            </a:r>
          </a:p>
        </p:txBody>
      </p:sp>
    </p:spTree>
    <p:extLst>
      <p:ext uri="{BB962C8B-B14F-4D97-AF65-F5344CB8AC3E}">
        <p14:creationId xmlns:p14="http://schemas.microsoft.com/office/powerpoint/2010/main" val="3678898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8F3E628B-EB2A-440E-9DA9-427091DD2F1B}"/>
              </a:ext>
            </a:extLst>
          </p:cNvPr>
          <p:cNvSpPr/>
          <p:nvPr/>
        </p:nvSpPr>
        <p:spPr>
          <a:xfrm>
            <a:off x="390570" y="3915431"/>
            <a:ext cx="9328466" cy="26347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FA66F80D-EA6B-42A6-BE7F-1028140EA8B1}"/>
              </a:ext>
            </a:extLst>
          </p:cNvPr>
          <p:cNvSpPr/>
          <p:nvPr/>
        </p:nvSpPr>
        <p:spPr>
          <a:xfrm>
            <a:off x="390570" y="527901"/>
            <a:ext cx="9404436" cy="301695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9FB045C-5084-454A-9204-4E8D590CFDCC}"/>
              </a:ext>
            </a:extLst>
          </p:cNvPr>
          <p:cNvSpPr txBox="1"/>
          <p:nvPr/>
        </p:nvSpPr>
        <p:spPr>
          <a:xfrm>
            <a:off x="103918" y="67233"/>
            <a:ext cx="9764820" cy="3477619"/>
          </a:xfrm>
          <a:prstGeom prst="rect">
            <a:avLst/>
          </a:prstGeom>
          <a:noFill/>
        </p:spPr>
        <p:txBody>
          <a:bodyPr wrap="square" rtlCol="0">
            <a:spAutoFit/>
          </a:bodyPr>
          <a:lstStyle/>
          <a:p>
            <a:pPr>
              <a:lnSpc>
                <a:spcPts val="2000"/>
              </a:lnSpc>
            </a:pPr>
            <a:r>
              <a:rPr lang="ja-JP" altLang="en-US" sz="1400" b="1" dirty="0">
                <a:latin typeface="BIZ UDPゴシック" panose="020B0400000000000000" pitchFamily="50" charset="-128"/>
                <a:ea typeface="BIZ UDPゴシック" panose="020B0400000000000000" pitchFamily="50" charset="-128"/>
              </a:rPr>
              <a:t>２　国への要望内容（法改正を受け、令和６年７月に新たに実施したもの）</a:t>
            </a:r>
            <a:endParaRPr lang="en-US" altLang="ja-JP" sz="1400" b="1" dirty="0">
              <a:latin typeface="BIZ UDPゴシック" panose="020B0400000000000000" pitchFamily="50" charset="-128"/>
              <a:ea typeface="BIZ UDPゴシック" panose="020B0400000000000000" pitchFamily="50" charset="-128"/>
            </a:endParaRPr>
          </a:p>
          <a:p>
            <a:pPr>
              <a:lnSpc>
                <a:spcPts val="1900"/>
              </a:lnSpc>
            </a:pPr>
            <a:endParaRPr lang="en-US" altLang="ja-JP" sz="1200" b="1"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（１）速やかな侵害情報の削除</a:t>
            </a: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 法改正で定められた侵害情報の削除対応等について、実効性のあるものにしていくために、国において、速やかに侵害情報が削除</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されるよう、政省令等で規定されるなど適切な運用ルールを定め、大規模事業者に対して、必要な助言や指導をしっかり行うこと</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endParaRPr lang="en-US" altLang="ja-JP" sz="1200" b="1" dirty="0">
              <a:latin typeface="BIZ UDPゴシック" panose="020B0400000000000000" pitchFamily="50" charset="-128"/>
              <a:ea typeface="BIZ UDPゴシック" panose="020B0400000000000000" pitchFamily="50" charset="-128"/>
            </a:endParaRPr>
          </a:p>
          <a:p>
            <a:pPr>
              <a:lnSpc>
                <a:spcPts val="1900"/>
              </a:lnSpc>
            </a:pPr>
            <a:r>
              <a:rPr lang="en-US" altLang="ja-JP" sz="13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（２）専門知識を有する侵害情報調査専門員の選任</a:t>
            </a:r>
            <a:endParaRPr lang="en-US" altLang="ja-JP" sz="1300" b="1"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　法第２４条で選任を義務付けされる「侵害情報調査専門員」については、大規模事業者が同和問題をはじめとする 人権課題や</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誹謗中傷等に関する知識を有する者を選任できるよう、必要な策を講じること</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en-US" altLang="ja-JP" sz="13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（３）法の対象となる事業者の拡大</a:t>
            </a:r>
          </a:p>
          <a:p>
            <a:pPr>
              <a:lnSpc>
                <a:spcPts val="1900"/>
              </a:lnSpc>
            </a:pPr>
            <a:r>
              <a:rPr lang="en-US" altLang="ja-JP"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インターネット上の誹謗中傷は、プラットフォーム事業者が管理するサイト等の規模の大小に関係なく行われる行為であり、</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en-US" altLang="ja-JP" sz="1200"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　 本規定の対象とならない中小のプラットフォーム事業者等においても権利侵害への対処が適切に行われるよう、法改正を含め</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必要な施策を講じること</a:t>
            </a:r>
            <a:endParaRPr lang="en-US" altLang="ja-JP" sz="1200"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F5A0C2A5-26BC-42E9-B994-3F20EA371CDD}"/>
              </a:ext>
            </a:extLst>
          </p:cNvPr>
          <p:cNvSpPr txBox="1"/>
          <p:nvPr/>
        </p:nvSpPr>
        <p:spPr>
          <a:xfrm>
            <a:off x="110994" y="3547093"/>
            <a:ext cx="9312165" cy="3003130"/>
          </a:xfrm>
          <a:prstGeom prst="rect">
            <a:avLst/>
          </a:prstGeom>
          <a:noFill/>
        </p:spPr>
        <p:txBody>
          <a:bodyPr wrap="none" rtlCol="0">
            <a:spAutoFit/>
          </a:bodyPr>
          <a:lstStyle/>
          <a:p>
            <a:pPr>
              <a:lnSpc>
                <a:spcPts val="2000"/>
              </a:lnSpc>
            </a:pPr>
            <a:r>
              <a:rPr lang="ja-JP" altLang="en-US" sz="1400" b="1" dirty="0">
                <a:latin typeface="BIZ UDPゴシック" panose="020B0400000000000000" pitchFamily="50" charset="-128"/>
                <a:ea typeface="BIZ UDPゴシック" panose="020B0400000000000000" pitchFamily="50" charset="-128"/>
              </a:rPr>
              <a:t>３　国への要望内容（令和３年７月から毎年実施しているもの）</a:t>
            </a:r>
            <a:endParaRPr lang="en-US" altLang="ja-JP" sz="1400" b="1" dirty="0">
              <a:latin typeface="BIZ UDPゴシック" panose="020B0400000000000000" pitchFamily="50" charset="-128"/>
              <a:ea typeface="BIZ UDPゴシック" panose="020B0400000000000000" pitchFamily="50" charset="-128"/>
            </a:endParaRPr>
          </a:p>
          <a:p>
            <a:pPr>
              <a:lnSpc>
                <a:spcPts val="2000"/>
              </a:lnSpc>
            </a:pPr>
            <a:endParaRPr lang="en-US" altLang="ja-JP" sz="1400" b="1"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　（１）プラットフォーム事業者が人権侵害情報の削除等を行った場合における賠償責任の免責</a:t>
            </a: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プラットフォーム事業者等が人権擁護機関からの削除要請に応じた場合に賠償責任を免責する旨を法に規定すること</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endParaRPr lang="ja-JP" altLang="en-US"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（２）サイトブロッキングの実施</a:t>
            </a: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同和地区の所在地情報の流布やヘイトスピーチ等極めて悪質と判断される情報に限った上で、表現の自由の保障に配慮しつつ、</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サイトブロッキングが実施できるよう制度整備を行うこと</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300" b="1" dirty="0">
                <a:latin typeface="BIZ UDPゴシック" panose="020B0400000000000000" pitchFamily="50" charset="-128"/>
                <a:ea typeface="BIZ UDPゴシック" panose="020B0400000000000000" pitchFamily="50" charset="-128"/>
              </a:rPr>
              <a:t>（３）第三者機関（人権救済機関）の設置</a:t>
            </a:r>
          </a:p>
          <a:p>
            <a:pPr>
              <a:lnSpc>
                <a:spcPts val="1900"/>
              </a:lnSpc>
            </a:pP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表現の自由の制限のあり方や具体的な対処方策についての検討をはじめ、迅速に人権救済を図ることができる、独立性を有する</a:t>
            </a:r>
            <a:endParaRPr lang="en-US" altLang="ja-JP" sz="1200" dirty="0">
              <a:latin typeface="BIZ UDPゴシック" panose="020B0400000000000000" pitchFamily="50" charset="-128"/>
              <a:ea typeface="BIZ UDPゴシック" panose="020B0400000000000000" pitchFamily="50" charset="-128"/>
            </a:endParaRPr>
          </a:p>
          <a:p>
            <a:pPr>
              <a:lnSpc>
                <a:spcPts val="1900"/>
              </a:lnSpc>
            </a:pPr>
            <a:r>
              <a:rPr lang="ja-JP" altLang="en-US" sz="1200" dirty="0">
                <a:latin typeface="BIZ UDPゴシック" panose="020B0400000000000000" pitchFamily="50" charset="-128"/>
                <a:ea typeface="BIZ UDPゴシック" panose="020B0400000000000000" pitchFamily="50" charset="-128"/>
              </a:rPr>
              <a:t>　　　　　　第三者機関を設置すること</a:t>
            </a:r>
          </a:p>
        </p:txBody>
      </p:sp>
      <p:sp>
        <p:nvSpPr>
          <p:cNvPr id="8" name="テキスト ボックス 7">
            <a:extLst>
              <a:ext uri="{FF2B5EF4-FFF2-40B4-BE49-F238E27FC236}">
                <a16:creationId xmlns:a16="http://schemas.microsoft.com/office/drawing/2014/main" id="{B1846B5C-2AF5-463D-9A58-620C3E5E9887}"/>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２</a:t>
            </a:r>
          </a:p>
        </p:txBody>
      </p:sp>
      <p:sp>
        <p:nvSpPr>
          <p:cNvPr id="4" name="テキスト ボックス 3">
            <a:extLst>
              <a:ext uri="{FF2B5EF4-FFF2-40B4-BE49-F238E27FC236}">
                <a16:creationId xmlns:a16="http://schemas.microsoft.com/office/drawing/2014/main" id="{0A05DA3B-DFFF-4974-8424-0489B29FB316}"/>
              </a:ext>
            </a:extLst>
          </p:cNvPr>
          <p:cNvSpPr txBox="1"/>
          <p:nvPr/>
        </p:nvSpPr>
        <p:spPr>
          <a:xfrm>
            <a:off x="142394" y="6550222"/>
            <a:ext cx="4950394" cy="307777"/>
          </a:xfrm>
          <a:prstGeom prst="rect">
            <a:avLst/>
          </a:prstGeom>
          <a:noFill/>
        </p:spPr>
        <p:txBody>
          <a:bodyPr wrap="none" rtlCol="0">
            <a:spAutoFit/>
          </a:bodyPr>
          <a:lstStyle/>
          <a:p>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上記のほか、プラットフォーム事業者に対する要望も検討中</a:t>
            </a:r>
            <a:endParaRPr kumimoji="1" lang="en-US" altLang="ja-JP" sz="1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69070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TotalTime>
  <Words>865</Words>
  <Application>Microsoft Office PowerPoint</Application>
  <PresentationFormat>A4 210 x 297 mm</PresentationFormat>
  <Paragraphs>63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HG丸ｺﾞｼｯｸM-PRO</vt:lpstr>
      <vt:lpstr>Meiryo UI</vt:lpstr>
      <vt:lpstr>ＭＳ Ｐゴシック</vt:lpstr>
      <vt:lpstr>游明朝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川村　哲也</dc:creator>
  <cp:lastModifiedBy>森田　裕之</cp:lastModifiedBy>
  <cp:revision>45</cp:revision>
  <cp:lastPrinted>2024-08-21T06:20:30Z</cp:lastPrinted>
  <dcterms:created xsi:type="dcterms:W3CDTF">2024-08-19T02:40:03Z</dcterms:created>
  <dcterms:modified xsi:type="dcterms:W3CDTF">2024-09-02T07:13:55Z</dcterms:modified>
</cp:coreProperties>
</file>