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94" d="100"/>
          <a:sy n="94" d="100"/>
        </p:scale>
        <p:origin x="917" y="62"/>
      </p:cViewPr>
      <p:guideLst>
        <p:guide orient="horz" pos="213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AB359-8726-4CA4-872F-7C6F6E77D0BE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177625-8897-4AA4-8517-E8223CE85C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22444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77625-8897-4AA4-8517-E8223CE85CE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5687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157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46449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11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8057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3882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027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138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723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497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338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5282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85BB7-DECC-4A42-9005-EEB6008D3419}" type="datetimeFigureOut">
              <a:rPr kumimoji="1" lang="ja-JP" altLang="en-US" smtClean="0"/>
              <a:t>2025/2/28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A3DB2-FAAA-499B-8BC8-815B2D124B1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6974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C0B1D3D2-35F2-4F49-948B-84BE11B5445D}"/>
              </a:ext>
            </a:extLst>
          </p:cNvPr>
          <p:cNvCxnSpPr>
            <a:cxnSpLocks/>
          </p:cNvCxnSpPr>
          <p:nvPr/>
        </p:nvCxnSpPr>
        <p:spPr>
          <a:xfrm>
            <a:off x="0" y="436104"/>
            <a:ext cx="9906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689409-5587-47F9-BD76-941F58A748D1}"/>
              </a:ext>
            </a:extLst>
          </p:cNvPr>
          <p:cNvSpPr/>
          <p:nvPr/>
        </p:nvSpPr>
        <p:spPr>
          <a:xfrm>
            <a:off x="9008992" y="714"/>
            <a:ext cx="914400" cy="338554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資料３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985B9856-B725-4D5E-81F2-00EBB56C5FF8}"/>
              </a:ext>
            </a:extLst>
          </p:cNvPr>
          <p:cNvSpPr txBox="1"/>
          <p:nvPr/>
        </p:nvSpPr>
        <p:spPr>
          <a:xfrm>
            <a:off x="119729" y="49698"/>
            <a:ext cx="6011563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en-US" sz="1600" b="1" u="sng" kern="100" dirty="0"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議題</a:t>
            </a:r>
            <a:r>
              <a:rPr lang="ja-JP" altLang="en-US" sz="1600" b="1" u="sng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３</a:t>
            </a:r>
            <a:r>
              <a:rPr lang="ja-JP" altLang="ja-JP" sz="1600" b="1" u="sng" kern="100" dirty="0"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．</a:t>
            </a:r>
            <a:r>
              <a:rPr lang="ja-JP" altLang="en-US" sz="1600" b="1" u="sng" kern="100" dirty="0"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教育・啓発の実施</a:t>
            </a:r>
            <a:r>
              <a:rPr lang="ja-JP" altLang="ja-JP" sz="1600" b="1" u="sng" kern="100" dirty="0"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【条例第</a:t>
            </a:r>
            <a:r>
              <a:rPr lang="ja-JP" altLang="en-US" sz="1600" b="1" u="sng" kern="100" dirty="0"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９</a:t>
            </a:r>
            <a:r>
              <a:rPr lang="ja-JP" altLang="ja-JP" sz="1600" b="1" u="sng" kern="100" dirty="0"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条関係】</a:t>
            </a:r>
            <a:r>
              <a:rPr lang="ja-JP" altLang="en-US" sz="1600" b="1" u="sng" kern="100" dirty="0">
                <a:effectLst/>
                <a:latin typeface="游明朝" panose="02020400000000000000" pitchFamily="18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について</a:t>
            </a:r>
            <a:endParaRPr lang="ja-JP" altLang="ja-JP" sz="160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65E51C6-6B34-410E-A3D5-7784B4925157}"/>
              </a:ext>
            </a:extLst>
          </p:cNvPr>
          <p:cNvSpPr txBox="1"/>
          <p:nvPr/>
        </p:nvSpPr>
        <p:spPr>
          <a:xfrm>
            <a:off x="119729" y="644558"/>
            <a:ext cx="9339581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府民の年齢、立場等に応じたインターネットリテラシーを学ぶ機会を提供するため、教育・啓発の取組を実施</a:t>
            </a:r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１．ターゲティング広告</a:t>
            </a: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令和６年６月～令和７年３月の期間中、誹謗中傷や差別に関するワードを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SNS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</a:t>
            </a:r>
            <a:r>
              <a:rPr kumimoji="1" lang="en-US" altLang="ja-JP" sz="12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X,YouTube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）に投稿・検索した利用者に注意喚起の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メッセージを表示し、メッセージをクリックした利用者を府の啓発ページへ誘導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■実績（令和６年６月～８月末時点）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２．出前講座等</a:t>
            </a: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府職員が企業や学校へ出向き、府の研修用教材等を活用した出前講座等を実施（年間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30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回程度を予定）</a:t>
            </a: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■実績</a:t>
            </a: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・企業向け：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月に府内企業３５社が一同に会する場で、研修用教材を活用したワークショップを実施</a:t>
            </a: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・学校向け：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～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8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月にかけ、府内の小・中・高・専門学校に対し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12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回、講義型、ワークショップ型の講座を実施</a:t>
            </a: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・その他　 ：府立学校の人権教育研究会や「中学生の主張大阪府大会」の場等で、講義型の講座等を実施</a:t>
            </a:r>
          </a:p>
          <a:p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３．スポーツ組織と連携した啓発活動</a:t>
            </a: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月（インターネット上の人権</a:t>
            </a:r>
            <a:r>
              <a:rPr kumimoji="1" lang="ja-JP" altLang="en-US" sz="12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侵害解消推進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月間）に、プロバスケットチーム「大阪エヴェッサ」と連携した啓発活動（動画制作・放映、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試合会場での啓発ブース出展等）を実施予定</a:t>
            </a:r>
          </a:p>
          <a:p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上記の他、令和６年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11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月中に、主要駅周辺のデジタルサイネージを活用した啓発動画の放映や、鉄道駅等におけるポスターの掲示や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チラシの配架を実施予定</a:t>
            </a:r>
          </a:p>
          <a:p>
            <a:endParaRPr kumimoji="1" lang="ja-JP" altLang="en-US" dirty="0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F6E3EB5F-A520-4A3D-AB23-E7B3AAF288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913603"/>
              </p:ext>
            </p:extLst>
          </p:nvPr>
        </p:nvGraphicFramePr>
        <p:xfrm>
          <a:off x="446690" y="2198276"/>
          <a:ext cx="4455510" cy="8503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468">
                  <a:extLst>
                    <a:ext uri="{9D8B030D-6E8A-4147-A177-3AD203B41FA5}">
                      <a16:colId xmlns:a16="http://schemas.microsoft.com/office/drawing/2014/main" val="1218826350"/>
                    </a:ext>
                  </a:extLst>
                </a:gridCol>
                <a:gridCol w="1312042">
                  <a:extLst>
                    <a:ext uri="{9D8B030D-6E8A-4147-A177-3AD203B41FA5}">
                      <a16:colId xmlns:a16="http://schemas.microsoft.com/office/drawing/2014/main" val="3750930593"/>
                    </a:ext>
                  </a:extLst>
                </a:gridCol>
                <a:gridCol w="1778000">
                  <a:extLst>
                    <a:ext uri="{9D8B030D-6E8A-4147-A177-3AD203B41FA5}">
                      <a16:colId xmlns:a16="http://schemas.microsoft.com/office/drawing/2014/main" val="2033114942"/>
                    </a:ext>
                  </a:extLst>
                </a:gridCol>
              </a:tblGrid>
              <a:tr h="3017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媒体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表示回数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/>
                        <a:t>クリック数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655633"/>
                  </a:ext>
                </a:extLst>
              </a:tr>
              <a:tr h="209801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X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1,701,493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1,521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9375904"/>
                  </a:ext>
                </a:extLst>
              </a:tr>
              <a:tr h="25290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 err="1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YouYube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126,795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en-US" altLang="ja-JP" sz="12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1,694</a:t>
                      </a:r>
                      <a:endParaRPr kumimoji="1" lang="ja-JP" altLang="en-US" sz="12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3794359"/>
                  </a:ext>
                </a:extLst>
              </a:tr>
            </a:tbl>
          </a:graphicData>
        </a:graphic>
      </p:graphicFrame>
      <p:pic>
        <p:nvPicPr>
          <p:cNvPr id="11" name="図 10">
            <a:extLst>
              <a:ext uri="{FF2B5EF4-FFF2-40B4-BE49-F238E27FC236}">
                <a16:creationId xmlns:a16="http://schemas.microsoft.com/office/drawing/2014/main" id="{642F0C6C-26C1-44D1-9850-8C82F37A98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2354" y="1756026"/>
            <a:ext cx="1636462" cy="1636462"/>
          </a:xfrm>
          <a:prstGeom prst="rect">
            <a:avLst/>
          </a:prstGeom>
          <a:ln w="9525">
            <a:solidFill>
              <a:schemeClr val="tx1"/>
            </a:solidFill>
          </a:ln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2CDFD94F-F940-404E-9DD7-74096E8DF0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832" y="1756026"/>
            <a:ext cx="1636462" cy="1636462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69AE6C7-6BBA-4623-842A-812E8A318057}"/>
              </a:ext>
            </a:extLst>
          </p:cNvPr>
          <p:cNvSpPr txBox="1"/>
          <p:nvPr/>
        </p:nvSpPr>
        <p:spPr>
          <a:xfrm>
            <a:off x="9607520" y="655022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ja-JP" altLang="en-US" sz="14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１</a:t>
            </a: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96F8E036-DBB4-4550-A52A-53F33131FB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491364" y="3813186"/>
            <a:ext cx="2020384" cy="151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47509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341</Words>
  <Application>Microsoft Office PowerPoint</Application>
  <PresentationFormat>A4 210 x 297 mm</PresentationFormat>
  <Paragraphs>44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BIZ UDPゴシック</vt:lpstr>
      <vt:lpstr>游ゴシック</vt:lpstr>
      <vt:lpstr>游明朝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森田　裕之</dc:creator>
  <cp:lastModifiedBy>本間　隆泰</cp:lastModifiedBy>
  <cp:revision>35</cp:revision>
  <dcterms:created xsi:type="dcterms:W3CDTF">2024-08-21T07:59:28Z</dcterms:created>
  <dcterms:modified xsi:type="dcterms:W3CDTF">2025-02-28T01:20:50Z</dcterms:modified>
</cp:coreProperties>
</file>