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0"/>
  </p:notesMasterIdLst>
  <p:sldIdLst>
    <p:sldId id="256" r:id="rId2"/>
    <p:sldId id="257" r:id="rId3"/>
    <p:sldId id="259" r:id="rId4"/>
    <p:sldId id="258" r:id="rId5"/>
    <p:sldId id="260" r:id="rId6"/>
    <p:sldId id="261" r:id="rId7"/>
    <p:sldId id="264" r:id="rId8"/>
    <p:sldId id="263" r:id="rId9"/>
  </p:sldIdLst>
  <p:sldSz cx="9906000" cy="6858000" type="A4"/>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37" userDrawn="1">
          <p15:clr>
            <a:srgbClr val="A4A3A4"/>
          </p15:clr>
        </p15:guide>
        <p15:guide id="2" pos="312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howGuides="1">
      <p:cViewPr varScale="1">
        <p:scale>
          <a:sx n="64" d="100"/>
          <a:sy n="64" d="100"/>
        </p:scale>
        <p:origin x="1184" y="12"/>
      </p:cViewPr>
      <p:guideLst>
        <p:guide orient="horz" pos="2137"/>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AB91D278-B5CE-4764-B97D-72B5199069C3}" type="datetimeFigureOut">
              <a:rPr kumimoji="1" lang="ja-JP" altLang="en-US" smtClean="0"/>
              <a:t>2024/9/9</a:t>
            </a:fld>
            <a:endParaRPr kumimoji="1" lang="ja-JP" altLang="en-US"/>
          </a:p>
        </p:txBody>
      </p:sp>
      <p:sp>
        <p:nvSpPr>
          <p:cNvPr id="4" name="スライド イメージ プレースホルダー 3"/>
          <p:cNvSpPr>
            <a:spLocks noGrp="1" noRot="1" noChangeAspect="1"/>
          </p:cNvSpPr>
          <p:nvPr>
            <p:ph type="sldImg" idx="2"/>
          </p:nvPr>
        </p:nvSpPr>
        <p:spPr>
          <a:xfrm>
            <a:off x="981075" y="1241425"/>
            <a:ext cx="4835525" cy="3349625"/>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CDADF164-BB5C-4C0A-B751-B460E1B96D43}" type="slidenum">
              <a:rPr kumimoji="1" lang="ja-JP" altLang="en-US" smtClean="0"/>
              <a:t>‹#›</a:t>
            </a:fld>
            <a:endParaRPr kumimoji="1" lang="ja-JP" altLang="en-US"/>
          </a:p>
        </p:txBody>
      </p:sp>
    </p:spTree>
    <p:extLst>
      <p:ext uri="{BB962C8B-B14F-4D97-AF65-F5344CB8AC3E}">
        <p14:creationId xmlns:p14="http://schemas.microsoft.com/office/powerpoint/2010/main" val="168251750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CDADF164-BB5C-4C0A-B751-B460E1B96D43}" type="slidenum">
              <a:rPr kumimoji="1" lang="ja-JP" altLang="en-US" smtClean="0"/>
              <a:t>2</a:t>
            </a:fld>
            <a:endParaRPr kumimoji="1" lang="ja-JP" altLang="en-US"/>
          </a:p>
        </p:txBody>
      </p:sp>
    </p:spTree>
    <p:extLst>
      <p:ext uri="{BB962C8B-B14F-4D97-AF65-F5344CB8AC3E}">
        <p14:creationId xmlns:p14="http://schemas.microsoft.com/office/powerpoint/2010/main" val="9385005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BA285BB7-DECC-4A42-9005-EEB6008D3419}" type="datetimeFigureOut">
              <a:rPr kumimoji="1" lang="ja-JP" altLang="en-US" smtClean="0"/>
              <a:t>2024/9/9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DAA3DB2-FAAA-499B-8BC8-815B2D124B12}" type="slidenum">
              <a:rPr kumimoji="1" lang="ja-JP" altLang="en-US" smtClean="0"/>
              <a:t>‹#›</a:t>
            </a:fld>
            <a:endParaRPr kumimoji="1" lang="ja-JP" altLang="en-US"/>
          </a:p>
        </p:txBody>
      </p:sp>
    </p:spTree>
    <p:extLst>
      <p:ext uri="{BB962C8B-B14F-4D97-AF65-F5344CB8AC3E}">
        <p14:creationId xmlns:p14="http://schemas.microsoft.com/office/powerpoint/2010/main" val="25561575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A285BB7-DECC-4A42-9005-EEB6008D3419}" type="datetimeFigureOut">
              <a:rPr kumimoji="1" lang="ja-JP" altLang="en-US" smtClean="0"/>
              <a:t>2024/9/9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DAA3DB2-FAAA-499B-8BC8-815B2D124B12}" type="slidenum">
              <a:rPr kumimoji="1" lang="ja-JP" altLang="en-US" smtClean="0"/>
              <a:t>‹#›</a:t>
            </a:fld>
            <a:endParaRPr kumimoji="1" lang="ja-JP" altLang="en-US"/>
          </a:p>
        </p:txBody>
      </p:sp>
    </p:spTree>
    <p:extLst>
      <p:ext uri="{BB962C8B-B14F-4D97-AF65-F5344CB8AC3E}">
        <p14:creationId xmlns:p14="http://schemas.microsoft.com/office/powerpoint/2010/main" val="4446449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A285BB7-DECC-4A42-9005-EEB6008D3419}" type="datetimeFigureOut">
              <a:rPr kumimoji="1" lang="ja-JP" altLang="en-US" smtClean="0"/>
              <a:t>2024/9/9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DAA3DB2-FAAA-499B-8BC8-815B2D124B12}" type="slidenum">
              <a:rPr kumimoji="1" lang="ja-JP" altLang="en-US" smtClean="0"/>
              <a:t>‹#›</a:t>
            </a:fld>
            <a:endParaRPr kumimoji="1" lang="ja-JP" altLang="en-US"/>
          </a:p>
        </p:txBody>
      </p:sp>
    </p:spTree>
    <p:extLst>
      <p:ext uri="{BB962C8B-B14F-4D97-AF65-F5344CB8AC3E}">
        <p14:creationId xmlns:p14="http://schemas.microsoft.com/office/powerpoint/2010/main" val="32381115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A285BB7-DECC-4A42-9005-EEB6008D3419}" type="datetimeFigureOut">
              <a:rPr kumimoji="1" lang="ja-JP" altLang="en-US" smtClean="0"/>
              <a:t>2024/9/9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DAA3DB2-FAAA-499B-8BC8-815B2D124B12}" type="slidenum">
              <a:rPr kumimoji="1" lang="ja-JP" altLang="en-US" smtClean="0"/>
              <a:t>‹#›</a:t>
            </a:fld>
            <a:endParaRPr kumimoji="1" lang="ja-JP" altLang="en-US"/>
          </a:p>
        </p:txBody>
      </p:sp>
    </p:spTree>
    <p:extLst>
      <p:ext uri="{BB962C8B-B14F-4D97-AF65-F5344CB8AC3E}">
        <p14:creationId xmlns:p14="http://schemas.microsoft.com/office/powerpoint/2010/main" val="8380573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BA285BB7-DECC-4A42-9005-EEB6008D3419}" type="datetimeFigureOut">
              <a:rPr kumimoji="1" lang="ja-JP" altLang="en-US" smtClean="0"/>
              <a:t>2024/9/9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DAA3DB2-FAAA-499B-8BC8-815B2D124B12}" type="slidenum">
              <a:rPr kumimoji="1" lang="ja-JP" altLang="en-US" smtClean="0"/>
              <a:t>‹#›</a:t>
            </a:fld>
            <a:endParaRPr kumimoji="1" lang="ja-JP" altLang="en-US"/>
          </a:p>
        </p:txBody>
      </p:sp>
    </p:spTree>
    <p:extLst>
      <p:ext uri="{BB962C8B-B14F-4D97-AF65-F5344CB8AC3E}">
        <p14:creationId xmlns:p14="http://schemas.microsoft.com/office/powerpoint/2010/main" val="18838822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BA285BB7-DECC-4A42-9005-EEB6008D3419}" type="datetimeFigureOut">
              <a:rPr kumimoji="1" lang="ja-JP" altLang="en-US" smtClean="0"/>
              <a:t>2024/9/9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DAA3DB2-FAAA-499B-8BC8-815B2D124B12}" type="slidenum">
              <a:rPr kumimoji="1" lang="ja-JP" altLang="en-US" smtClean="0"/>
              <a:t>‹#›</a:t>
            </a:fld>
            <a:endParaRPr kumimoji="1" lang="ja-JP" altLang="en-US"/>
          </a:p>
        </p:txBody>
      </p:sp>
    </p:spTree>
    <p:extLst>
      <p:ext uri="{BB962C8B-B14F-4D97-AF65-F5344CB8AC3E}">
        <p14:creationId xmlns:p14="http://schemas.microsoft.com/office/powerpoint/2010/main" val="31440277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BA285BB7-DECC-4A42-9005-EEB6008D3419}" type="datetimeFigureOut">
              <a:rPr kumimoji="1" lang="ja-JP" altLang="en-US" smtClean="0"/>
              <a:t>2024/9/9</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FDAA3DB2-FAAA-499B-8BC8-815B2D124B12}" type="slidenum">
              <a:rPr kumimoji="1" lang="ja-JP" altLang="en-US" smtClean="0"/>
              <a:t>‹#›</a:t>
            </a:fld>
            <a:endParaRPr kumimoji="1" lang="ja-JP" altLang="en-US"/>
          </a:p>
        </p:txBody>
      </p:sp>
    </p:spTree>
    <p:extLst>
      <p:ext uri="{BB962C8B-B14F-4D97-AF65-F5344CB8AC3E}">
        <p14:creationId xmlns:p14="http://schemas.microsoft.com/office/powerpoint/2010/main" val="6501384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BA285BB7-DECC-4A42-9005-EEB6008D3419}" type="datetimeFigureOut">
              <a:rPr kumimoji="1" lang="ja-JP" altLang="en-US" smtClean="0"/>
              <a:t>2024/9/9</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FDAA3DB2-FAAA-499B-8BC8-815B2D124B12}" type="slidenum">
              <a:rPr kumimoji="1" lang="ja-JP" altLang="en-US" smtClean="0"/>
              <a:t>‹#›</a:t>
            </a:fld>
            <a:endParaRPr kumimoji="1" lang="ja-JP" altLang="en-US"/>
          </a:p>
        </p:txBody>
      </p:sp>
    </p:spTree>
    <p:extLst>
      <p:ext uri="{BB962C8B-B14F-4D97-AF65-F5344CB8AC3E}">
        <p14:creationId xmlns:p14="http://schemas.microsoft.com/office/powerpoint/2010/main" val="8667232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A285BB7-DECC-4A42-9005-EEB6008D3419}" type="datetimeFigureOut">
              <a:rPr kumimoji="1" lang="ja-JP" altLang="en-US" smtClean="0"/>
              <a:t>2024/9/9</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FDAA3DB2-FAAA-499B-8BC8-815B2D124B12}" type="slidenum">
              <a:rPr kumimoji="1" lang="ja-JP" altLang="en-US" smtClean="0"/>
              <a:t>‹#›</a:t>
            </a:fld>
            <a:endParaRPr kumimoji="1" lang="ja-JP" altLang="en-US"/>
          </a:p>
        </p:txBody>
      </p:sp>
    </p:spTree>
    <p:extLst>
      <p:ext uri="{BB962C8B-B14F-4D97-AF65-F5344CB8AC3E}">
        <p14:creationId xmlns:p14="http://schemas.microsoft.com/office/powerpoint/2010/main" val="29149777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A285BB7-DECC-4A42-9005-EEB6008D3419}" type="datetimeFigureOut">
              <a:rPr kumimoji="1" lang="ja-JP" altLang="en-US" smtClean="0"/>
              <a:t>2024/9/9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DAA3DB2-FAAA-499B-8BC8-815B2D124B12}" type="slidenum">
              <a:rPr kumimoji="1" lang="ja-JP" altLang="en-US" smtClean="0"/>
              <a:t>‹#›</a:t>
            </a:fld>
            <a:endParaRPr kumimoji="1" lang="ja-JP" altLang="en-US"/>
          </a:p>
        </p:txBody>
      </p:sp>
    </p:spTree>
    <p:extLst>
      <p:ext uri="{BB962C8B-B14F-4D97-AF65-F5344CB8AC3E}">
        <p14:creationId xmlns:p14="http://schemas.microsoft.com/office/powerpoint/2010/main" val="40793385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A285BB7-DECC-4A42-9005-EEB6008D3419}" type="datetimeFigureOut">
              <a:rPr kumimoji="1" lang="ja-JP" altLang="en-US" smtClean="0"/>
              <a:t>2024/9/9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DAA3DB2-FAAA-499B-8BC8-815B2D124B12}" type="slidenum">
              <a:rPr kumimoji="1" lang="ja-JP" altLang="en-US" smtClean="0"/>
              <a:t>‹#›</a:t>
            </a:fld>
            <a:endParaRPr kumimoji="1" lang="ja-JP" altLang="en-US"/>
          </a:p>
        </p:txBody>
      </p:sp>
    </p:spTree>
    <p:extLst>
      <p:ext uri="{BB962C8B-B14F-4D97-AF65-F5344CB8AC3E}">
        <p14:creationId xmlns:p14="http://schemas.microsoft.com/office/powerpoint/2010/main" val="7952823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A285BB7-DECC-4A42-9005-EEB6008D3419}" type="datetimeFigureOut">
              <a:rPr kumimoji="1" lang="ja-JP" altLang="en-US" smtClean="0"/>
              <a:t>2024/9/9</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DAA3DB2-FAAA-499B-8BC8-815B2D124B12}" type="slidenum">
              <a:rPr kumimoji="1" lang="ja-JP" altLang="en-US" smtClean="0"/>
              <a:t>‹#›</a:t>
            </a:fld>
            <a:endParaRPr kumimoji="1" lang="ja-JP" altLang="en-US"/>
          </a:p>
        </p:txBody>
      </p:sp>
    </p:spTree>
    <p:extLst>
      <p:ext uri="{BB962C8B-B14F-4D97-AF65-F5344CB8AC3E}">
        <p14:creationId xmlns:p14="http://schemas.microsoft.com/office/powerpoint/2010/main" val="19369746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直線コネクタ 6">
            <a:extLst>
              <a:ext uri="{FF2B5EF4-FFF2-40B4-BE49-F238E27FC236}">
                <a16:creationId xmlns:a16="http://schemas.microsoft.com/office/drawing/2014/main" id="{C0B1D3D2-35F2-4F49-948B-84BE11B5445D}"/>
              </a:ext>
            </a:extLst>
          </p:cNvPr>
          <p:cNvCxnSpPr>
            <a:cxnSpLocks/>
          </p:cNvCxnSpPr>
          <p:nvPr/>
        </p:nvCxnSpPr>
        <p:spPr>
          <a:xfrm>
            <a:off x="0" y="436104"/>
            <a:ext cx="9906000" cy="0"/>
          </a:xfrm>
          <a:prstGeom prst="line">
            <a:avLst/>
          </a:prstGeom>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10" name="正方形/長方形 9">
            <a:extLst>
              <a:ext uri="{FF2B5EF4-FFF2-40B4-BE49-F238E27FC236}">
                <a16:creationId xmlns:a16="http://schemas.microsoft.com/office/drawing/2014/main" id="{4F689409-5587-47F9-BD76-941F58A748D1}"/>
              </a:ext>
            </a:extLst>
          </p:cNvPr>
          <p:cNvSpPr/>
          <p:nvPr/>
        </p:nvSpPr>
        <p:spPr>
          <a:xfrm>
            <a:off x="9000828" y="8878"/>
            <a:ext cx="914400" cy="338554"/>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latin typeface="BIZ UDPゴシック" panose="020B0400000000000000" pitchFamily="50" charset="-128"/>
                <a:ea typeface="BIZ UDPゴシック" panose="020B0400000000000000" pitchFamily="50" charset="-128"/>
              </a:rPr>
              <a:t>資料１</a:t>
            </a:r>
          </a:p>
        </p:txBody>
      </p:sp>
      <p:sp>
        <p:nvSpPr>
          <p:cNvPr id="12" name="テキスト ボックス 11">
            <a:extLst>
              <a:ext uri="{FF2B5EF4-FFF2-40B4-BE49-F238E27FC236}">
                <a16:creationId xmlns:a16="http://schemas.microsoft.com/office/drawing/2014/main" id="{985B9856-B725-4D5E-81F2-00EBB56C5FF8}"/>
              </a:ext>
            </a:extLst>
          </p:cNvPr>
          <p:cNvSpPr txBox="1"/>
          <p:nvPr/>
        </p:nvSpPr>
        <p:spPr>
          <a:xfrm>
            <a:off x="119729" y="49698"/>
            <a:ext cx="6011563" cy="338554"/>
          </a:xfrm>
          <a:prstGeom prst="rect">
            <a:avLst/>
          </a:prstGeom>
          <a:noFill/>
        </p:spPr>
        <p:txBody>
          <a:bodyPr wrap="square">
            <a:spAutoFit/>
          </a:bodyPr>
          <a:lstStyle/>
          <a:p>
            <a:pPr algn="just"/>
            <a:r>
              <a:rPr lang="ja-JP" altLang="en-US" sz="1600" b="1" u="sng" kern="100" dirty="0">
                <a:effectLst/>
                <a:latin typeface="游明朝" panose="02020400000000000000" pitchFamily="18" charset="-128"/>
                <a:ea typeface="BIZ UDPゴシック" panose="020B0400000000000000" pitchFamily="50" charset="-128"/>
                <a:cs typeface="Times New Roman" panose="02020603050405020304" pitchFamily="18" charset="0"/>
              </a:rPr>
              <a:t>議題</a:t>
            </a:r>
            <a:r>
              <a:rPr lang="ja-JP" altLang="ja-JP" sz="1600" b="1" u="sng" kern="100" dirty="0">
                <a:effectLst/>
                <a:latin typeface="游明朝" panose="02020400000000000000" pitchFamily="18" charset="-128"/>
                <a:ea typeface="BIZ UDPゴシック" panose="020B0400000000000000" pitchFamily="50" charset="-128"/>
                <a:cs typeface="Times New Roman" panose="02020603050405020304" pitchFamily="18" charset="0"/>
              </a:rPr>
              <a:t>１．人権侵害情報への対応【条例第１２・１３条関係】</a:t>
            </a:r>
            <a:r>
              <a:rPr lang="ja-JP" altLang="en-US" sz="1600" b="1" u="sng" kern="100" dirty="0">
                <a:effectLst/>
                <a:latin typeface="游明朝" panose="02020400000000000000" pitchFamily="18" charset="-128"/>
                <a:ea typeface="BIZ UDPゴシック" panose="020B0400000000000000" pitchFamily="50" charset="-128"/>
                <a:cs typeface="Times New Roman" panose="02020603050405020304" pitchFamily="18" charset="0"/>
              </a:rPr>
              <a:t>について</a:t>
            </a:r>
            <a:endParaRPr lang="ja-JP" altLang="ja-JP" sz="1600" kern="100" dirty="0">
              <a:effectLst/>
              <a:latin typeface="游明朝" panose="02020400000000000000" pitchFamily="18" charset="-128"/>
              <a:ea typeface="游明朝" panose="02020400000000000000" pitchFamily="18" charset="-128"/>
              <a:cs typeface="Times New Roman" panose="02020603050405020304" pitchFamily="18" charset="0"/>
            </a:endParaRPr>
          </a:p>
        </p:txBody>
      </p:sp>
      <p:sp>
        <p:nvSpPr>
          <p:cNvPr id="13" name="テキスト ボックス 12">
            <a:extLst>
              <a:ext uri="{FF2B5EF4-FFF2-40B4-BE49-F238E27FC236}">
                <a16:creationId xmlns:a16="http://schemas.microsoft.com/office/drawing/2014/main" id="{A5DF1C1B-6C5C-48A0-8F88-6CCCF499F3A8}"/>
              </a:ext>
            </a:extLst>
          </p:cNvPr>
          <p:cNvSpPr txBox="1"/>
          <p:nvPr/>
        </p:nvSpPr>
        <p:spPr>
          <a:xfrm>
            <a:off x="99852" y="616177"/>
            <a:ext cx="7556877" cy="307777"/>
          </a:xfrm>
          <a:prstGeom prst="rect">
            <a:avLst/>
          </a:prstGeom>
          <a:noFill/>
        </p:spPr>
        <p:txBody>
          <a:bodyPr wrap="none" rtlCol="0">
            <a:spAutoFit/>
          </a:bodyPr>
          <a:lstStyle/>
          <a:p>
            <a:r>
              <a:rPr kumimoji="1" lang="ja-JP" altLang="en-US" sz="1400" dirty="0">
                <a:latin typeface="BIZ UDPゴシック" panose="020B0400000000000000" pitchFamily="50" charset="-128"/>
                <a:ea typeface="BIZ UDPゴシック" panose="020B0400000000000000" pitchFamily="50" charset="-128"/>
              </a:rPr>
              <a:t>（１）大阪府インターネット上の誹謗中傷や差別等の人権侵害のない社会づくり条例　改正の概要</a:t>
            </a:r>
          </a:p>
        </p:txBody>
      </p:sp>
      <p:sp>
        <p:nvSpPr>
          <p:cNvPr id="2" name="テキスト ボックス 1">
            <a:extLst>
              <a:ext uri="{FF2B5EF4-FFF2-40B4-BE49-F238E27FC236}">
                <a16:creationId xmlns:a16="http://schemas.microsoft.com/office/drawing/2014/main" id="{5E07136E-C94D-43F2-9CFE-D9456B2F96CA}"/>
              </a:ext>
            </a:extLst>
          </p:cNvPr>
          <p:cNvSpPr txBox="1"/>
          <p:nvPr/>
        </p:nvSpPr>
        <p:spPr>
          <a:xfrm>
            <a:off x="232712" y="953349"/>
            <a:ext cx="9408245" cy="2739211"/>
          </a:xfrm>
          <a:prstGeom prst="rect">
            <a:avLst/>
          </a:prstGeom>
          <a:solidFill>
            <a:schemeClr val="accent1">
              <a:lumMod val="20000"/>
              <a:lumOff val="80000"/>
            </a:schemeClr>
          </a:solidFill>
        </p:spPr>
        <p:txBody>
          <a:bodyPr wrap="square" rtlCol="0">
            <a:spAutoFit/>
          </a:bodyPr>
          <a:lstStyle/>
          <a:p>
            <a:r>
              <a:rPr kumimoji="1" lang="ja-JP" altLang="en-US" sz="1400" b="1" dirty="0">
                <a:latin typeface="BIZ UDPゴシック" panose="020B0400000000000000" pitchFamily="50" charset="-128"/>
                <a:ea typeface="BIZ UDPゴシック" panose="020B0400000000000000" pitchFamily="50" charset="-128"/>
              </a:rPr>
              <a:t>①不当な差別的言動の定義（第</a:t>
            </a:r>
            <a:r>
              <a:rPr kumimoji="1" lang="en-US" altLang="ja-JP" sz="1400" b="1" dirty="0">
                <a:latin typeface="BIZ UDPゴシック" panose="020B0400000000000000" pitchFamily="50" charset="-128"/>
                <a:ea typeface="BIZ UDPゴシック" panose="020B0400000000000000" pitchFamily="50" charset="-128"/>
              </a:rPr>
              <a:t>2</a:t>
            </a:r>
            <a:r>
              <a:rPr kumimoji="1" lang="ja-JP" altLang="en-US" sz="1400" b="1" dirty="0">
                <a:latin typeface="BIZ UDPゴシック" panose="020B0400000000000000" pitchFamily="50" charset="-128"/>
                <a:ea typeface="BIZ UDPゴシック" panose="020B0400000000000000" pitchFamily="50" charset="-128"/>
              </a:rPr>
              <a:t>条第</a:t>
            </a:r>
            <a:r>
              <a:rPr kumimoji="1" lang="en-US" altLang="ja-JP" sz="1400" b="1" dirty="0">
                <a:latin typeface="BIZ UDPゴシック" panose="020B0400000000000000" pitchFamily="50" charset="-128"/>
                <a:ea typeface="BIZ UDPゴシック" panose="020B0400000000000000" pitchFamily="50" charset="-128"/>
              </a:rPr>
              <a:t>1</a:t>
            </a:r>
            <a:r>
              <a:rPr kumimoji="1" lang="ja-JP" altLang="en-US" sz="1400" b="1" dirty="0">
                <a:latin typeface="BIZ UDPゴシック" panose="020B0400000000000000" pitchFamily="50" charset="-128"/>
                <a:ea typeface="BIZ UDPゴシック" panose="020B0400000000000000" pitchFamily="50" charset="-128"/>
              </a:rPr>
              <a:t>号）</a:t>
            </a:r>
          </a:p>
          <a:p>
            <a:r>
              <a:rPr kumimoji="1" lang="ja-JP" altLang="en-US" sz="1400" dirty="0">
                <a:latin typeface="BIZ UDPゴシック" panose="020B0400000000000000" pitchFamily="50" charset="-128"/>
                <a:ea typeface="BIZ UDPゴシック" panose="020B0400000000000000" pitchFamily="50" charset="-128"/>
              </a:rPr>
              <a:t>  </a:t>
            </a:r>
            <a:r>
              <a:rPr kumimoji="1" lang="ja-JP" altLang="en-US" sz="1200" dirty="0">
                <a:latin typeface="BIZ UDPゴシック" panose="020B0400000000000000" pitchFamily="50" charset="-128"/>
                <a:ea typeface="BIZ UDPゴシック" panose="020B0400000000000000" pitchFamily="50" charset="-128"/>
              </a:rPr>
              <a:t>削除要請等や説示・助言の対象となる「不当な差別的言動」について、人種、民族等の共通の属性を理由としてする侮辱、</a:t>
            </a:r>
            <a:endParaRPr kumimoji="1" lang="en-US" altLang="ja-JP" sz="1200" dirty="0">
              <a:latin typeface="BIZ UDPゴシック" panose="020B0400000000000000" pitchFamily="50" charset="-128"/>
              <a:ea typeface="BIZ UDPゴシック" panose="020B0400000000000000" pitchFamily="50" charset="-128"/>
            </a:endParaRPr>
          </a:p>
          <a:p>
            <a:r>
              <a:rPr kumimoji="1" lang="ja-JP" altLang="en-US" sz="1200" dirty="0">
                <a:latin typeface="BIZ UDPゴシック" panose="020B0400000000000000" pitchFamily="50" charset="-128"/>
                <a:ea typeface="BIZ UDPゴシック" panose="020B0400000000000000" pitchFamily="50" charset="-128"/>
              </a:rPr>
              <a:t>  嫌がらせ等の言動や当該属性を理由として不当な差別的取扱いをすることを助長・誘発すると判断できる言動をいう。</a:t>
            </a:r>
          </a:p>
          <a:p>
            <a:endParaRPr kumimoji="1" lang="ja-JP" altLang="en-US" sz="1400" dirty="0">
              <a:latin typeface="BIZ UDPゴシック" panose="020B0400000000000000" pitchFamily="50" charset="-128"/>
              <a:ea typeface="BIZ UDPゴシック" panose="020B0400000000000000" pitchFamily="50" charset="-128"/>
            </a:endParaRPr>
          </a:p>
          <a:p>
            <a:r>
              <a:rPr kumimoji="1" lang="ja-JP" altLang="en-US" sz="1400" b="1" dirty="0">
                <a:latin typeface="BIZ UDPゴシック" panose="020B0400000000000000" pitchFamily="50" charset="-128"/>
                <a:ea typeface="BIZ UDPゴシック" panose="020B0400000000000000" pitchFamily="50" charset="-128"/>
              </a:rPr>
              <a:t>②プロバイダ事業者等への削除要請等（第</a:t>
            </a:r>
            <a:r>
              <a:rPr kumimoji="1" lang="en-US" altLang="ja-JP" sz="1400" b="1" dirty="0">
                <a:latin typeface="BIZ UDPゴシック" panose="020B0400000000000000" pitchFamily="50" charset="-128"/>
                <a:ea typeface="BIZ UDPゴシック" panose="020B0400000000000000" pitchFamily="50" charset="-128"/>
              </a:rPr>
              <a:t>12</a:t>
            </a:r>
            <a:r>
              <a:rPr kumimoji="1" lang="ja-JP" altLang="en-US" sz="1400" b="1" dirty="0">
                <a:latin typeface="BIZ UDPゴシック" panose="020B0400000000000000" pitchFamily="50" charset="-128"/>
                <a:ea typeface="BIZ UDPゴシック" panose="020B0400000000000000" pitchFamily="50" charset="-128"/>
              </a:rPr>
              <a:t>条）</a:t>
            </a:r>
          </a:p>
          <a:p>
            <a:r>
              <a:rPr kumimoji="1" lang="ja-JP" altLang="en-US" sz="1400" dirty="0">
                <a:latin typeface="BIZ UDPゴシック" panose="020B0400000000000000" pitchFamily="50" charset="-128"/>
                <a:ea typeface="BIZ UDPゴシック" panose="020B0400000000000000" pitchFamily="50" charset="-128"/>
              </a:rPr>
              <a:t>  </a:t>
            </a:r>
            <a:r>
              <a:rPr kumimoji="1" lang="ja-JP" altLang="en-US" sz="1200" dirty="0">
                <a:latin typeface="BIZ UDPゴシック" panose="020B0400000000000000" pitchFamily="50" charset="-128"/>
                <a:ea typeface="BIZ UDPゴシック" panose="020B0400000000000000" pitchFamily="50" charset="-128"/>
              </a:rPr>
              <a:t>被害者がプロバイダ事業者等に削除要請を行っても情報が削除されず、不当な差別的言動があることが明らかであるとき、</a:t>
            </a:r>
            <a:endParaRPr kumimoji="1" lang="en-US" altLang="ja-JP" sz="1200" dirty="0">
              <a:latin typeface="BIZ UDPゴシック" panose="020B0400000000000000" pitchFamily="50" charset="-128"/>
              <a:ea typeface="BIZ UDPゴシック" panose="020B0400000000000000" pitchFamily="50" charset="-128"/>
            </a:endParaRPr>
          </a:p>
          <a:p>
            <a:r>
              <a:rPr kumimoji="1" lang="ja-JP" altLang="en-US" sz="1200" dirty="0">
                <a:latin typeface="BIZ UDPゴシック" panose="020B0400000000000000" pitchFamily="50" charset="-128"/>
                <a:ea typeface="BIZ UDPゴシック" panose="020B0400000000000000" pitchFamily="50" charset="-128"/>
              </a:rPr>
              <a:t>　被害者からの申出があったときその他必要と認めるときは、府は、プロバイダ事業者等への削除要請等を行うことができるものとする。</a:t>
            </a:r>
          </a:p>
          <a:p>
            <a:endParaRPr kumimoji="1" lang="ja-JP" altLang="en-US" sz="1400" dirty="0">
              <a:latin typeface="BIZ UDPゴシック" panose="020B0400000000000000" pitchFamily="50" charset="-128"/>
              <a:ea typeface="BIZ UDPゴシック" panose="020B0400000000000000" pitchFamily="50" charset="-128"/>
            </a:endParaRPr>
          </a:p>
          <a:p>
            <a:r>
              <a:rPr kumimoji="1" lang="ja-JP" altLang="en-US" sz="1400" b="1" dirty="0">
                <a:latin typeface="BIZ UDPゴシック" panose="020B0400000000000000" pitchFamily="50" charset="-128"/>
                <a:ea typeface="BIZ UDPゴシック" panose="020B0400000000000000" pitchFamily="50" charset="-128"/>
              </a:rPr>
              <a:t>③情報を発信・拡散した者への説示・助言（第</a:t>
            </a:r>
            <a:r>
              <a:rPr kumimoji="1" lang="en-US" altLang="ja-JP" sz="1400" b="1" dirty="0">
                <a:latin typeface="BIZ UDPゴシック" panose="020B0400000000000000" pitchFamily="50" charset="-128"/>
                <a:ea typeface="BIZ UDPゴシック" panose="020B0400000000000000" pitchFamily="50" charset="-128"/>
              </a:rPr>
              <a:t>13</a:t>
            </a:r>
            <a:r>
              <a:rPr kumimoji="1" lang="ja-JP" altLang="en-US" sz="1400" b="1" dirty="0">
                <a:latin typeface="BIZ UDPゴシック" panose="020B0400000000000000" pitchFamily="50" charset="-128"/>
                <a:ea typeface="BIZ UDPゴシック" panose="020B0400000000000000" pitchFamily="50" charset="-128"/>
              </a:rPr>
              <a:t>条）</a:t>
            </a:r>
          </a:p>
          <a:p>
            <a:r>
              <a:rPr kumimoji="1" lang="ja-JP" altLang="en-US" sz="1200" dirty="0">
                <a:latin typeface="BIZ UDPゴシック" panose="020B0400000000000000" pitchFamily="50" charset="-128"/>
                <a:ea typeface="BIZ UDPゴシック" panose="020B0400000000000000" pitchFamily="50" charset="-128"/>
              </a:rPr>
              <a:t>  プロバイダ事業者等へ削除要請等を行ってもなお情報が削除されず、不当な差別的言動に係る情報を発信・拡散した者が</a:t>
            </a:r>
            <a:endParaRPr kumimoji="1" lang="en-US" altLang="ja-JP" sz="1200" dirty="0">
              <a:latin typeface="BIZ UDPゴシック" panose="020B0400000000000000" pitchFamily="50" charset="-128"/>
              <a:ea typeface="BIZ UDPゴシック" panose="020B0400000000000000" pitchFamily="50" charset="-128"/>
            </a:endParaRPr>
          </a:p>
          <a:p>
            <a:r>
              <a:rPr kumimoji="1" lang="ja-JP" altLang="en-US" sz="1200" dirty="0">
                <a:latin typeface="BIZ UDPゴシック" panose="020B0400000000000000" pitchFamily="50" charset="-128"/>
                <a:ea typeface="BIZ UDPゴシック" panose="020B0400000000000000" pitchFamily="50" charset="-128"/>
              </a:rPr>
              <a:t>  明らかであるなど必要と認めるときは、府は、その者に対し、情報の削除に向けた説示・助言を行うことができるものとする。</a:t>
            </a:r>
          </a:p>
          <a:p>
            <a:endParaRPr kumimoji="1" lang="ja-JP" altLang="en-US" sz="1400" dirty="0">
              <a:latin typeface="BIZ UDPゴシック" panose="020B0400000000000000" pitchFamily="50" charset="-128"/>
              <a:ea typeface="BIZ UDPゴシック" panose="020B0400000000000000" pitchFamily="50" charset="-128"/>
            </a:endParaRPr>
          </a:p>
          <a:p>
            <a:r>
              <a:rPr kumimoji="1" lang="en-US" altLang="ja-JP" sz="1200" dirty="0">
                <a:latin typeface="BIZ UDPゴシック" panose="020B0400000000000000" pitchFamily="50" charset="-128"/>
                <a:ea typeface="BIZ UDPゴシック" panose="020B0400000000000000" pitchFamily="50" charset="-128"/>
              </a:rPr>
              <a:t>※</a:t>
            </a:r>
            <a:r>
              <a:rPr kumimoji="1" lang="ja-JP" altLang="en-US" sz="1200" dirty="0">
                <a:latin typeface="BIZ UDPゴシック" panose="020B0400000000000000" pitchFamily="50" charset="-128"/>
                <a:ea typeface="BIZ UDPゴシック" panose="020B0400000000000000" pitchFamily="50" charset="-128"/>
              </a:rPr>
              <a:t>①は令和</a:t>
            </a:r>
            <a:r>
              <a:rPr kumimoji="1" lang="en-US" altLang="ja-JP" sz="1200" dirty="0">
                <a:latin typeface="BIZ UDPゴシック" panose="020B0400000000000000" pitchFamily="50" charset="-128"/>
                <a:ea typeface="BIZ UDPゴシック" panose="020B0400000000000000" pitchFamily="50" charset="-128"/>
              </a:rPr>
              <a:t>5</a:t>
            </a:r>
            <a:r>
              <a:rPr kumimoji="1" lang="ja-JP" altLang="en-US" sz="1200" dirty="0">
                <a:latin typeface="BIZ UDPゴシック" panose="020B0400000000000000" pitchFamily="50" charset="-128"/>
                <a:ea typeface="BIZ UDPゴシック" panose="020B0400000000000000" pitchFamily="50" charset="-128"/>
              </a:rPr>
              <a:t>年</a:t>
            </a:r>
            <a:r>
              <a:rPr kumimoji="1" lang="en-US" altLang="ja-JP" sz="1200" dirty="0">
                <a:latin typeface="BIZ UDPゴシック" panose="020B0400000000000000" pitchFamily="50" charset="-128"/>
                <a:ea typeface="BIZ UDPゴシック" panose="020B0400000000000000" pitchFamily="50" charset="-128"/>
              </a:rPr>
              <a:t>10</a:t>
            </a:r>
            <a:r>
              <a:rPr kumimoji="1" lang="ja-JP" altLang="en-US" sz="1200" dirty="0">
                <a:latin typeface="BIZ UDPゴシック" panose="020B0400000000000000" pitchFamily="50" charset="-128"/>
                <a:ea typeface="BIZ UDPゴシック" panose="020B0400000000000000" pitchFamily="50" charset="-128"/>
              </a:rPr>
              <a:t>月</a:t>
            </a:r>
            <a:r>
              <a:rPr kumimoji="1" lang="en-US" altLang="ja-JP" sz="1200" dirty="0">
                <a:latin typeface="BIZ UDPゴシック" panose="020B0400000000000000" pitchFamily="50" charset="-128"/>
                <a:ea typeface="BIZ UDPゴシック" panose="020B0400000000000000" pitchFamily="50" charset="-128"/>
              </a:rPr>
              <a:t>30</a:t>
            </a:r>
            <a:r>
              <a:rPr kumimoji="1" lang="ja-JP" altLang="en-US" sz="1200" dirty="0">
                <a:latin typeface="BIZ UDPゴシック" panose="020B0400000000000000" pitchFamily="50" charset="-128"/>
                <a:ea typeface="BIZ UDPゴシック" panose="020B0400000000000000" pitchFamily="50" charset="-128"/>
              </a:rPr>
              <a:t>日施行、②・③は令和</a:t>
            </a:r>
            <a:r>
              <a:rPr kumimoji="1" lang="en-US" altLang="ja-JP" sz="1200" dirty="0">
                <a:latin typeface="BIZ UDPゴシック" panose="020B0400000000000000" pitchFamily="50" charset="-128"/>
                <a:ea typeface="BIZ UDPゴシック" panose="020B0400000000000000" pitchFamily="50" charset="-128"/>
              </a:rPr>
              <a:t>6</a:t>
            </a:r>
            <a:r>
              <a:rPr kumimoji="1" lang="ja-JP" altLang="en-US" sz="1200" dirty="0">
                <a:latin typeface="BIZ UDPゴシック" panose="020B0400000000000000" pitchFamily="50" charset="-128"/>
                <a:ea typeface="BIZ UDPゴシック" panose="020B0400000000000000" pitchFamily="50" charset="-128"/>
              </a:rPr>
              <a:t>年</a:t>
            </a:r>
            <a:r>
              <a:rPr kumimoji="1" lang="en-US" altLang="ja-JP" sz="1200" dirty="0">
                <a:latin typeface="BIZ UDPゴシック" panose="020B0400000000000000" pitchFamily="50" charset="-128"/>
                <a:ea typeface="BIZ UDPゴシック" panose="020B0400000000000000" pitchFamily="50" charset="-128"/>
              </a:rPr>
              <a:t>4</a:t>
            </a:r>
            <a:r>
              <a:rPr kumimoji="1" lang="ja-JP" altLang="en-US" sz="1200" dirty="0">
                <a:latin typeface="BIZ UDPゴシック" panose="020B0400000000000000" pitchFamily="50" charset="-128"/>
                <a:ea typeface="BIZ UDPゴシック" panose="020B0400000000000000" pitchFamily="50" charset="-128"/>
              </a:rPr>
              <a:t>月</a:t>
            </a:r>
            <a:r>
              <a:rPr kumimoji="1" lang="en-US" altLang="ja-JP" sz="1200" dirty="0">
                <a:latin typeface="BIZ UDPゴシック" panose="020B0400000000000000" pitchFamily="50" charset="-128"/>
                <a:ea typeface="BIZ UDPゴシック" panose="020B0400000000000000" pitchFamily="50" charset="-128"/>
              </a:rPr>
              <a:t>1</a:t>
            </a:r>
            <a:r>
              <a:rPr kumimoji="1" lang="ja-JP" altLang="en-US" sz="1200" dirty="0">
                <a:latin typeface="BIZ UDPゴシック" panose="020B0400000000000000" pitchFamily="50" charset="-128"/>
                <a:ea typeface="BIZ UDPゴシック" panose="020B0400000000000000" pitchFamily="50" charset="-128"/>
              </a:rPr>
              <a:t>日施行</a:t>
            </a:r>
            <a:endParaRPr kumimoji="1" lang="en-US" altLang="ja-JP" sz="1200" dirty="0">
              <a:latin typeface="BIZ UDPゴシック" panose="020B0400000000000000" pitchFamily="50" charset="-128"/>
              <a:ea typeface="BIZ UDPゴシック" panose="020B0400000000000000" pitchFamily="50" charset="-128"/>
            </a:endParaRPr>
          </a:p>
        </p:txBody>
      </p:sp>
      <p:sp>
        <p:nvSpPr>
          <p:cNvPr id="8" name="テキスト ボックス 7">
            <a:extLst>
              <a:ext uri="{FF2B5EF4-FFF2-40B4-BE49-F238E27FC236}">
                <a16:creationId xmlns:a16="http://schemas.microsoft.com/office/drawing/2014/main" id="{A84DF1D9-994E-41D8-8D6B-37BCCB731567}"/>
              </a:ext>
            </a:extLst>
          </p:cNvPr>
          <p:cNvSpPr txBox="1"/>
          <p:nvPr/>
        </p:nvSpPr>
        <p:spPr>
          <a:xfrm>
            <a:off x="119729" y="4078312"/>
            <a:ext cx="10128094" cy="307777"/>
          </a:xfrm>
          <a:prstGeom prst="rect">
            <a:avLst/>
          </a:prstGeom>
          <a:noFill/>
        </p:spPr>
        <p:txBody>
          <a:bodyPr wrap="none" rtlCol="0">
            <a:spAutoFit/>
          </a:bodyPr>
          <a:lstStyle/>
          <a:p>
            <a:r>
              <a:rPr kumimoji="1" lang="ja-JP" altLang="en-US" sz="1400" dirty="0">
                <a:latin typeface="BIZ UDPゴシック" panose="020B0400000000000000" pitchFamily="50" charset="-128"/>
                <a:ea typeface="BIZ UDPゴシック" panose="020B0400000000000000" pitchFamily="50" charset="-128"/>
              </a:rPr>
              <a:t>（</a:t>
            </a:r>
            <a:r>
              <a:rPr kumimoji="1" lang="en-US" altLang="ja-JP" sz="1400" dirty="0">
                <a:latin typeface="BIZ UDPゴシック" panose="020B0400000000000000" pitchFamily="50" charset="-128"/>
                <a:ea typeface="BIZ UDPゴシック" panose="020B0400000000000000" pitchFamily="50" charset="-128"/>
              </a:rPr>
              <a:t>2</a:t>
            </a:r>
            <a:r>
              <a:rPr kumimoji="1" lang="ja-JP" altLang="en-US" sz="1400" dirty="0">
                <a:latin typeface="BIZ UDPゴシック" panose="020B0400000000000000" pitchFamily="50" charset="-128"/>
                <a:ea typeface="BIZ UDPゴシック" panose="020B0400000000000000" pitchFamily="50" charset="-128"/>
              </a:rPr>
              <a:t>）インターネット上の不当な差別的言動に係る侵害情報に対する削除の要請及び説示又は助言の実施に関する指針の概要</a:t>
            </a:r>
          </a:p>
        </p:txBody>
      </p:sp>
      <p:sp>
        <p:nvSpPr>
          <p:cNvPr id="9" name="テキスト ボックス 8">
            <a:extLst>
              <a:ext uri="{FF2B5EF4-FFF2-40B4-BE49-F238E27FC236}">
                <a16:creationId xmlns:a16="http://schemas.microsoft.com/office/drawing/2014/main" id="{CAE3E5D0-BA27-4C9C-AA20-FA399F53C52C}"/>
              </a:ext>
            </a:extLst>
          </p:cNvPr>
          <p:cNvSpPr txBox="1"/>
          <p:nvPr/>
        </p:nvSpPr>
        <p:spPr>
          <a:xfrm>
            <a:off x="290811" y="4412524"/>
            <a:ext cx="9350146" cy="2246769"/>
          </a:xfrm>
          <a:prstGeom prst="rect">
            <a:avLst/>
          </a:prstGeom>
          <a:solidFill>
            <a:schemeClr val="accent1">
              <a:lumMod val="20000"/>
              <a:lumOff val="80000"/>
            </a:schemeClr>
          </a:solidFill>
        </p:spPr>
        <p:txBody>
          <a:bodyPr wrap="square" rtlCol="0">
            <a:spAutoFit/>
          </a:bodyPr>
          <a:lstStyle/>
          <a:p>
            <a:r>
              <a:rPr kumimoji="1" lang="ja-JP" altLang="en-US" sz="1400" b="1" dirty="0">
                <a:latin typeface="BIZ UDPゴシック" panose="020B0400000000000000" pitchFamily="50" charset="-128"/>
                <a:ea typeface="BIZ UDPゴシック" panose="020B0400000000000000" pitchFamily="50" charset="-128"/>
              </a:rPr>
              <a:t>①削除要請の対象について</a:t>
            </a:r>
            <a:endParaRPr kumimoji="1" lang="en-US" altLang="ja-JP" sz="1400" b="1" dirty="0">
              <a:latin typeface="BIZ UDPゴシック" panose="020B0400000000000000" pitchFamily="50" charset="-128"/>
              <a:ea typeface="BIZ UDPゴシック" panose="020B0400000000000000" pitchFamily="50" charset="-128"/>
            </a:endParaRPr>
          </a:p>
          <a:p>
            <a:r>
              <a:rPr kumimoji="1" lang="ja-JP" altLang="en-US" sz="1400" b="1" dirty="0">
                <a:latin typeface="BIZ UDPゴシック" panose="020B0400000000000000" pitchFamily="50" charset="-128"/>
                <a:ea typeface="BIZ UDPゴシック" panose="020B0400000000000000" pitchFamily="50" charset="-128"/>
              </a:rPr>
              <a:t>　　</a:t>
            </a:r>
            <a:r>
              <a:rPr kumimoji="1" lang="ja-JP" altLang="en-US" sz="1200" dirty="0">
                <a:latin typeface="BIZ UDPゴシック" panose="020B0400000000000000" pitchFamily="50" charset="-128"/>
                <a:ea typeface="BIZ UDPゴシック" panose="020B0400000000000000" pitchFamily="50" charset="-128"/>
              </a:rPr>
              <a:t>府内に居住、通勤、通学する特定の個人のほか、構成員たる特定個人の権利侵害を認識できる規模の集団、構成員たる特定個人</a:t>
            </a:r>
            <a:endParaRPr kumimoji="1" lang="en-US" altLang="ja-JP" sz="1200" dirty="0">
              <a:latin typeface="BIZ UDPゴシック" panose="020B0400000000000000" pitchFamily="50" charset="-128"/>
              <a:ea typeface="BIZ UDPゴシック" panose="020B0400000000000000" pitchFamily="50" charset="-128"/>
            </a:endParaRPr>
          </a:p>
          <a:p>
            <a:r>
              <a:rPr kumimoji="1" lang="ja-JP" altLang="en-US" sz="1200" dirty="0">
                <a:latin typeface="BIZ UDPゴシック" panose="020B0400000000000000" pitchFamily="50" charset="-128"/>
                <a:ea typeface="BIZ UDPゴシック" panose="020B0400000000000000" pitchFamily="50" charset="-128"/>
              </a:rPr>
              <a:t>　（居住者や出身者）の権利侵害を認識できる規模の地域に対する、明らかに不当な差別的言動を削除要請の対象とする。</a:t>
            </a:r>
            <a:endParaRPr kumimoji="1" lang="en-US" altLang="ja-JP" sz="1200" dirty="0">
              <a:latin typeface="BIZ UDPゴシック" panose="020B0400000000000000" pitchFamily="50" charset="-128"/>
              <a:ea typeface="BIZ UDPゴシック" panose="020B0400000000000000" pitchFamily="50" charset="-128"/>
            </a:endParaRPr>
          </a:p>
          <a:p>
            <a:r>
              <a:rPr kumimoji="1" lang="ja-JP" altLang="en-US" sz="1200" dirty="0">
                <a:latin typeface="BIZ UDPゴシック" panose="020B0400000000000000" pitchFamily="50" charset="-128"/>
                <a:ea typeface="BIZ UDPゴシック" panose="020B0400000000000000" pitchFamily="50" charset="-128"/>
              </a:rPr>
              <a:t>　　なお、「不当な差別的言動」とは、 「名誉毀損」「名誉感情の侵害」「プライバシー侵害」「私生活の平穏の侵害」等、人格権を侵害するものを </a:t>
            </a:r>
            <a:endParaRPr kumimoji="1" lang="en-US" altLang="ja-JP" sz="1200" dirty="0">
              <a:latin typeface="BIZ UDPゴシック" panose="020B0400000000000000" pitchFamily="50" charset="-128"/>
              <a:ea typeface="BIZ UDPゴシック" panose="020B0400000000000000" pitchFamily="50" charset="-128"/>
            </a:endParaRPr>
          </a:p>
          <a:p>
            <a:r>
              <a:rPr kumimoji="1" lang="en-US" altLang="ja-JP" sz="1200" dirty="0">
                <a:latin typeface="BIZ UDPゴシック" panose="020B0400000000000000" pitchFamily="50" charset="-128"/>
                <a:ea typeface="BIZ UDPゴシック" panose="020B0400000000000000" pitchFamily="50" charset="-128"/>
              </a:rPr>
              <a:t>  </a:t>
            </a:r>
            <a:r>
              <a:rPr kumimoji="1" lang="ja-JP" altLang="en-US" sz="1200" dirty="0">
                <a:latin typeface="BIZ UDPゴシック" panose="020B0400000000000000" pitchFamily="50" charset="-128"/>
                <a:ea typeface="BIZ UDPゴシック" panose="020B0400000000000000" pitchFamily="50" charset="-128"/>
              </a:rPr>
              <a:t>いう。「明らか」とは、被害の存在が認められ、かつ人格権を侵害する情報と客観的に判断できることをいい、一般読者の普通の注意と</a:t>
            </a:r>
            <a:endParaRPr kumimoji="1" lang="en-US" altLang="ja-JP" sz="1200" dirty="0">
              <a:latin typeface="BIZ UDPゴシック" panose="020B0400000000000000" pitchFamily="50" charset="-128"/>
              <a:ea typeface="BIZ UDPゴシック" panose="020B0400000000000000" pitchFamily="50" charset="-128"/>
            </a:endParaRPr>
          </a:p>
          <a:p>
            <a:r>
              <a:rPr kumimoji="1" lang="en-US" altLang="ja-JP" sz="1200" dirty="0">
                <a:latin typeface="BIZ UDPゴシック" panose="020B0400000000000000" pitchFamily="50" charset="-128"/>
                <a:ea typeface="BIZ UDPゴシック" panose="020B0400000000000000" pitchFamily="50" charset="-128"/>
              </a:rPr>
              <a:t>  </a:t>
            </a:r>
            <a:r>
              <a:rPr kumimoji="1" lang="ja-JP" altLang="en-US" sz="1200" dirty="0">
                <a:latin typeface="BIZ UDPゴシック" panose="020B0400000000000000" pitchFamily="50" charset="-128"/>
                <a:ea typeface="BIZ UDPゴシック" panose="020B0400000000000000" pitchFamily="50" charset="-128"/>
              </a:rPr>
              <a:t>読み方を基準とする。</a:t>
            </a:r>
          </a:p>
          <a:p>
            <a:endParaRPr kumimoji="1" lang="ja-JP" altLang="en-US" sz="1400" dirty="0">
              <a:latin typeface="BIZ UDPゴシック" panose="020B0400000000000000" pitchFamily="50" charset="-128"/>
              <a:ea typeface="BIZ UDPゴシック" panose="020B0400000000000000" pitchFamily="50" charset="-128"/>
            </a:endParaRPr>
          </a:p>
          <a:p>
            <a:r>
              <a:rPr kumimoji="1" lang="ja-JP" altLang="en-US" sz="1400" b="1" dirty="0">
                <a:latin typeface="BIZ UDPゴシック" panose="020B0400000000000000" pitchFamily="50" charset="-128"/>
                <a:ea typeface="BIZ UDPゴシック" panose="020B0400000000000000" pitchFamily="50" charset="-128"/>
              </a:rPr>
              <a:t>②説示・助言について</a:t>
            </a:r>
          </a:p>
          <a:p>
            <a:r>
              <a:rPr kumimoji="1" lang="ja-JP" altLang="en-US" sz="1200" dirty="0">
                <a:latin typeface="BIZ UDPゴシック" panose="020B0400000000000000" pitchFamily="50" charset="-128"/>
                <a:ea typeface="BIZ UDPゴシック" panose="020B0400000000000000" pitchFamily="50" charset="-128"/>
              </a:rPr>
              <a:t>     説示とは、事理を説示し、反省を促し削除を求めるもので、助言とは当該情報の問題点を指摘し、人権意識の涵養と削除を促すものを</a:t>
            </a:r>
            <a:endParaRPr kumimoji="1" lang="en-US" altLang="ja-JP" sz="1200" dirty="0">
              <a:latin typeface="BIZ UDPゴシック" panose="020B0400000000000000" pitchFamily="50" charset="-128"/>
              <a:ea typeface="BIZ UDPゴシック" panose="020B0400000000000000" pitchFamily="50" charset="-128"/>
            </a:endParaRPr>
          </a:p>
          <a:p>
            <a:r>
              <a:rPr kumimoji="1" lang="ja-JP" altLang="en-US" sz="1200" dirty="0">
                <a:latin typeface="BIZ UDPゴシック" panose="020B0400000000000000" pitchFamily="50" charset="-128"/>
                <a:ea typeface="BIZ UDPゴシック" panose="020B0400000000000000" pitchFamily="50" charset="-128"/>
              </a:rPr>
              <a:t>　いう。発信者の氏名、住所等は不明であってもダイレクトメール等、不特定の者に視認されない方法で説示・助言できる場合は、「発信者が</a:t>
            </a:r>
            <a:endParaRPr kumimoji="1" lang="en-US" altLang="ja-JP" sz="1200" dirty="0">
              <a:latin typeface="BIZ UDPゴシック" panose="020B0400000000000000" pitchFamily="50" charset="-128"/>
              <a:ea typeface="BIZ UDPゴシック" panose="020B0400000000000000" pitchFamily="50" charset="-128"/>
            </a:endParaRPr>
          </a:p>
          <a:p>
            <a:r>
              <a:rPr kumimoji="1" lang="ja-JP" altLang="en-US" sz="1200" dirty="0">
                <a:latin typeface="BIZ UDPゴシック" panose="020B0400000000000000" pitchFamily="50" charset="-128"/>
                <a:ea typeface="BIZ UDPゴシック" panose="020B0400000000000000" pitchFamily="50" charset="-128"/>
              </a:rPr>
              <a:t>　明らか」とみなす。</a:t>
            </a:r>
            <a:endParaRPr kumimoji="1" lang="en-US" altLang="ja-JP" sz="1200" dirty="0">
              <a:latin typeface="BIZ UDPゴシック" panose="020B0400000000000000" pitchFamily="50" charset="-128"/>
              <a:ea typeface="BIZ UDPゴシック" panose="020B0400000000000000" pitchFamily="50" charset="-128"/>
            </a:endParaRPr>
          </a:p>
        </p:txBody>
      </p:sp>
      <p:sp>
        <p:nvSpPr>
          <p:cNvPr id="3" name="テキスト ボックス 2">
            <a:extLst>
              <a:ext uri="{FF2B5EF4-FFF2-40B4-BE49-F238E27FC236}">
                <a16:creationId xmlns:a16="http://schemas.microsoft.com/office/drawing/2014/main" id="{CE670847-1CAB-47F2-B4A0-B49AE76A5EAD}"/>
              </a:ext>
            </a:extLst>
          </p:cNvPr>
          <p:cNvSpPr txBox="1"/>
          <p:nvPr/>
        </p:nvSpPr>
        <p:spPr>
          <a:xfrm>
            <a:off x="9607520" y="6550223"/>
            <a:ext cx="298480" cy="307777"/>
          </a:xfrm>
          <a:prstGeom prst="rect">
            <a:avLst/>
          </a:prstGeom>
          <a:noFill/>
        </p:spPr>
        <p:txBody>
          <a:bodyPr wrap="none" rtlCol="0">
            <a:spAutoFit/>
          </a:bodyPr>
          <a:lstStyle/>
          <a:p>
            <a:pPr algn="l"/>
            <a:r>
              <a:rPr kumimoji="1" lang="ja-JP" altLang="en-US" sz="1400" b="1" dirty="0">
                <a:latin typeface="BIZ UDPゴシック" panose="020B0400000000000000" pitchFamily="50" charset="-128"/>
                <a:ea typeface="BIZ UDPゴシック" panose="020B0400000000000000" pitchFamily="50" charset="-128"/>
              </a:rPr>
              <a:t>１</a:t>
            </a:r>
          </a:p>
        </p:txBody>
      </p:sp>
    </p:spTree>
    <p:extLst>
      <p:ext uri="{BB962C8B-B14F-4D97-AF65-F5344CB8AC3E}">
        <p14:creationId xmlns:p14="http://schemas.microsoft.com/office/powerpoint/2010/main" val="29347509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a:extLst>
              <a:ext uri="{FF2B5EF4-FFF2-40B4-BE49-F238E27FC236}">
                <a16:creationId xmlns:a16="http://schemas.microsoft.com/office/drawing/2014/main" id="{2F673197-659B-4B6A-AB80-695B443486FD}"/>
              </a:ext>
            </a:extLst>
          </p:cNvPr>
          <p:cNvSpPr txBox="1"/>
          <p:nvPr/>
        </p:nvSpPr>
        <p:spPr>
          <a:xfrm>
            <a:off x="69576" y="75985"/>
            <a:ext cx="2760692" cy="338554"/>
          </a:xfrm>
          <a:prstGeom prst="rect">
            <a:avLst/>
          </a:prstGeom>
          <a:noFill/>
        </p:spPr>
        <p:txBody>
          <a:bodyPr wrap="none" rtlCol="0">
            <a:spAutoFit/>
          </a:bodyPr>
          <a:lstStyle/>
          <a:p>
            <a:r>
              <a:rPr kumimoji="1" lang="ja-JP" altLang="en-US" sz="1600" dirty="0">
                <a:latin typeface="BIZ UDPゴシック" panose="020B0400000000000000" pitchFamily="50" charset="-128"/>
                <a:ea typeface="BIZ UDPゴシック" panose="020B0400000000000000" pitchFamily="50" charset="-128"/>
              </a:rPr>
              <a:t>（２）対応フローの一例（参考）</a:t>
            </a:r>
          </a:p>
        </p:txBody>
      </p:sp>
      <p:sp>
        <p:nvSpPr>
          <p:cNvPr id="7" name="テキスト ボックス 6">
            <a:extLst>
              <a:ext uri="{FF2B5EF4-FFF2-40B4-BE49-F238E27FC236}">
                <a16:creationId xmlns:a16="http://schemas.microsoft.com/office/drawing/2014/main" id="{3951002B-CAB6-44BA-9B77-C3A681C84044}"/>
              </a:ext>
            </a:extLst>
          </p:cNvPr>
          <p:cNvSpPr txBox="1"/>
          <p:nvPr/>
        </p:nvSpPr>
        <p:spPr>
          <a:xfrm>
            <a:off x="686576" y="570305"/>
            <a:ext cx="902811" cy="523220"/>
          </a:xfrm>
          <a:prstGeom prst="rect">
            <a:avLst/>
          </a:prstGeom>
          <a:solidFill>
            <a:schemeClr val="accent1">
              <a:lumMod val="50000"/>
            </a:schemeClr>
          </a:solidFill>
        </p:spPr>
        <p:txBody>
          <a:bodyPr wrap="none" rtlCol="0" anchor="ctr" anchorCtr="0">
            <a:spAutoFit/>
          </a:bodyPr>
          <a:lstStyle/>
          <a:p>
            <a:r>
              <a:rPr kumimoji="1" lang="ja-JP" altLang="en-US" sz="1400" dirty="0">
                <a:solidFill>
                  <a:schemeClr val="bg1"/>
                </a:solidFill>
                <a:latin typeface="BIZ UDPゴシック" panose="020B0400000000000000" pitchFamily="50" charset="-128"/>
                <a:ea typeface="BIZ UDPゴシック" panose="020B0400000000000000" pitchFamily="50" charset="-128"/>
              </a:rPr>
              <a:t>被害者等</a:t>
            </a:r>
            <a:endParaRPr kumimoji="1" lang="en-US" altLang="ja-JP" sz="1400" dirty="0">
              <a:solidFill>
                <a:schemeClr val="bg1"/>
              </a:solidFill>
              <a:latin typeface="BIZ UDPゴシック" panose="020B0400000000000000" pitchFamily="50" charset="-128"/>
              <a:ea typeface="BIZ UDPゴシック" panose="020B0400000000000000" pitchFamily="50" charset="-128"/>
            </a:endParaRPr>
          </a:p>
          <a:p>
            <a:endParaRPr kumimoji="1" lang="ja-JP" altLang="en-US" sz="1400" dirty="0">
              <a:solidFill>
                <a:schemeClr val="bg1"/>
              </a:solidFill>
              <a:latin typeface="BIZ UDPゴシック" panose="020B0400000000000000" pitchFamily="50" charset="-128"/>
              <a:ea typeface="BIZ UDPゴシック" panose="020B0400000000000000" pitchFamily="50" charset="-128"/>
            </a:endParaRPr>
          </a:p>
        </p:txBody>
      </p:sp>
      <p:sp>
        <p:nvSpPr>
          <p:cNvPr id="8" name="テキスト ボックス 7">
            <a:extLst>
              <a:ext uri="{FF2B5EF4-FFF2-40B4-BE49-F238E27FC236}">
                <a16:creationId xmlns:a16="http://schemas.microsoft.com/office/drawing/2014/main" id="{C26CCC6F-8D3B-4CE5-9BDE-091C5E8568B7}"/>
              </a:ext>
            </a:extLst>
          </p:cNvPr>
          <p:cNvSpPr txBox="1"/>
          <p:nvPr/>
        </p:nvSpPr>
        <p:spPr>
          <a:xfrm>
            <a:off x="3048295" y="571009"/>
            <a:ext cx="1039066" cy="523220"/>
          </a:xfrm>
          <a:prstGeom prst="rect">
            <a:avLst/>
          </a:prstGeom>
          <a:solidFill>
            <a:schemeClr val="accent1">
              <a:lumMod val="50000"/>
            </a:schemeClr>
          </a:solidFill>
        </p:spPr>
        <p:txBody>
          <a:bodyPr wrap="none" rtlCol="0">
            <a:spAutoFit/>
          </a:bodyPr>
          <a:lstStyle/>
          <a:p>
            <a:pPr algn="ctr"/>
            <a:r>
              <a:rPr kumimoji="1" lang="ja-JP" altLang="en-US" sz="1400" dirty="0">
                <a:solidFill>
                  <a:schemeClr val="bg1"/>
                </a:solidFill>
                <a:latin typeface="BIZ UDPゴシック" panose="020B0400000000000000" pitchFamily="50" charset="-128"/>
                <a:ea typeface="BIZ UDPゴシック" panose="020B0400000000000000" pitchFamily="50" charset="-128"/>
              </a:rPr>
              <a:t>ネット</a:t>
            </a:r>
            <a:endParaRPr kumimoji="1" lang="en-US" altLang="ja-JP" sz="1400" dirty="0">
              <a:solidFill>
                <a:schemeClr val="bg1"/>
              </a:solidFill>
              <a:latin typeface="BIZ UDPゴシック" panose="020B0400000000000000" pitchFamily="50" charset="-128"/>
              <a:ea typeface="BIZ UDPゴシック" panose="020B0400000000000000" pitchFamily="50" charset="-128"/>
            </a:endParaRPr>
          </a:p>
          <a:p>
            <a:pPr algn="ctr"/>
            <a:r>
              <a:rPr kumimoji="1" lang="ja-JP" altLang="en-US" sz="1400" dirty="0">
                <a:solidFill>
                  <a:schemeClr val="bg1"/>
                </a:solidFill>
                <a:latin typeface="BIZ UDPゴシック" panose="020B0400000000000000" pitchFamily="50" charset="-128"/>
                <a:ea typeface="BIZ UDPゴシック" panose="020B0400000000000000" pitchFamily="50" charset="-128"/>
              </a:rPr>
              <a:t>ハーモニー</a:t>
            </a:r>
          </a:p>
        </p:txBody>
      </p:sp>
      <p:sp>
        <p:nvSpPr>
          <p:cNvPr id="9" name="テキスト ボックス 8">
            <a:extLst>
              <a:ext uri="{FF2B5EF4-FFF2-40B4-BE49-F238E27FC236}">
                <a16:creationId xmlns:a16="http://schemas.microsoft.com/office/drawing/2014/main" id="{C833589D-2A2C-48A2-83E3-2A61EC199A65}"/>
              </a:ext>
            </a:extLst>
          </p:cNvPr>
          <p:cNvSpPr txBox="1"/>
          <p:nvPr/>
        </p:nvSpPr>
        <p:spPr>
          <a:xfrm>
            <a:off x="4551124" y="577704"/>
            <a:ext cx="723275" cy="523220"/>
          </a:xfrm>
          <a:prstGeom prst="rect">
            <a:avLst/>
          </a:prstGeom>
          <a:solidFill>
            <a:schemeClr val="accent1">
              <a:lumMod val="50000"/>
            </a:schemeClr>
          </a:solidFill>
        </p:spPr>
        <p:txBody>
          <a:bodyPr wrap="none" rtlCol="0" anchor="ctr" anchorCtr="0">
            <a:spAutoFit/>
          </a:bodyPr>
          <a:lstStyle/>
          <a:p>
            <a:r>
              <a:rPr kumimoji="1" lang="ja-JP" altLang="en-US" sz="1400" dirty="0">
                <a:solidFill>
                  <a:schemeClr val="bg1"/>
                </a:solidFill>
                <a:latin typeface="BIZ UDPゴシック" panose="020B0400000000000000" pitchFamily="50" charset="-128"/>
                <a:ea typeface="BIZ UDPゴシック" panose="020B0400000000000000" pitchFamily="50" charset="-128"/>
              </a:rPr>
              <a:t>大阪府</a:t>
            </a:r>
            <a:endParaRPr kumimoji="1" lang="en-US" altLang="ja-JP" sz="1400" dirty="0">
              <a:solidFill>
                <a:schemeClr val="bg1"/>
              </a:solidFill>
              <a:latin typeface="BIZ UDPゴシック" panose="020B0400000000000000" pitchFamily="50" charset="-128"/>
              <a:ea typeface="BIZ UDPゴシック" panose="020B0400000000000000" pitchFamily="50" charset="-128"/>
            </a:endParaRPr>
          </a:p>
          <a:p>
            <a:endParaRPr kumimoji="1" lang="ja-JP" altLang="en-US" sz="1400" dirty="0">
              <a:solidFill>
                <a:schemeClr val="bg1"/>
              </a:solidFill>
              <a:latin typeface="BIZ UDPゴシック" panose="020B0400000000000000" pitchFamily="50" charset="-128"/>
              <a:ea typeface="BIZ UDPゴシック" panose="020B0400000000000000" pitchFamily="50" charset="-128"/>
            </a:endParaRPr>
          </a:p>
        </p:txBody>
      </p:sp>
      <p:sp>
        <p:nvSpPr>
          <p:cNvPr id="10" name="テキスト ボックス 9">
            <a:extLst>
              <a:ext uri="{FF2B5EF4-FFF2-40B4-BE49-F238E27FC236}">
                <a16:creationId xmlns:a16="http://schemas.microsoft.com/office/drawing/2014/main" id="{BCA9806B-BF28-4828-9AC9-CFB71F49F386}"/>
              </a:ext>
            </a:extLst>
          </p:cNvPr>
          <p:cNvSpPr txBox="1"/>
          <p:nvPr/>
        </p:nvSpPr>
        <p:spPr>
          <a:xfrm>
            <a:off x="6614838" y="546650"/>
            <a:ext cx="1023037" cy="523220"/>
          </a:xfrm>
          <a:prstGeom prst="rect">
            <a:avLst/>
          </a:prstGeom>
          <a:solidFill>
            <a:schemeClr val="accent1">
              <a:lumMod val="50000"/>
            </a:schemeClr>
          </a:solidFill>
        </p:spPr>
        <p:txBody>
          <a:bodyPr wrap="none" rtlCol="0" anchor="ctr" anchorCtr="0">
            <a:spAutoFit/>
          </a:bodyPr>
          <a:lstStyle/>
          <a:p>
            <a:r>
              <a:rPr kumimoji="1" lang="ja-JP" altLang="en-US" sz="1400" dirty="0">
                <a:solidFill>
                  <a:schemeClr val="bg1"/>
                </a:solidFill>
                <a:latin typeface="BIZ UDPゴシック" panose="020B0400000000000000" pitchFamily="50" charset="-128"/>
                <a:ea typeface="BIZ UDPゴシック" panose="020B0400000000000000" pitchFamily="50" charset="-128"/>
              </a:rPr>
              <a:t>プロバイダ</a:t>
            </a:r>
            <a:endParaRPr kumimoji="1" lang="en-US" altLang="ja-JP" sz="1400" dirty="0">
              <a:solidFill>
                <a:schemeClr val="bg1"/>
              </a:solidFill>
              <a:latin typeface="BIZ UDPゴシック" panose="020B0400000000000000" pitchFamily="50" charset="-128"/>
              <a:ea typeface="BIZ UDPゴシック" panose="020B0400000000000000" pitchFamily="50" charset="-128"/>
            </a:endParaRPr>
          </a:p>
          <a:p>
            <a:endParaRPr kumimoji="1" lang="ja-JP" altLang="en-US" sz="1400" dirty="0">
              <a:solidFill>
                <a:schemeClr val="bg1"/>
              </a:solidFill>
              <a:latin typeface="BIZ UDPゴシック" panose="020B0400000000000000" pitchFamily="50" charset="-128"/>
              <a:ea typeface="BIZ UDPゴシック" panose="020B0400000000000000" pitchFamily="50" charset="-128"/>
            </a:endParaRPr>
          </a:p>
        </p:txBody>
      </p:sp>
      <p:sp>
        <p:nvSpPr>
          <p:cNvPr id="11" name="テキスト ボックス 10">
            <a:extLst>
              <a:ext uri="{FF2B5EF4-FFF2-40B4-BE49-F238E27FC236}">
                <a16:creationId xmlns:a16="http://schemas.microsoft.com/office/drawing/2014/main" id="{D7F7B28B-6CE3-4459-A10E-C2D2105A1040}"/>
              </a:ext>
            </a:extLst>
          </p:cNvPr>
          <p:cNvSpPr txBox="1"/>
          <p:nvPr/>
        </p:nvSpPr>
        <p:spPr>
          <a:xfrm>
            <a:off x="8166136" y="546650"/>
            <a:ext cx="723275" cy="523220"/>
          </a:xfrm>
          <a:prstGeom prst="rect">
            <a:avLst/>
          </a:prstGeom>
          <a:solidFill>
            <a:schemeClr val="accent1">
              <a:lumMod val="50000"/>
            </a:schemeClr>
          </a:solidFill>
        </p:spPr>
        <p:txBody>
          <a:bodyPr wrap="none" rtlCol="0" anchor="ctr" anchorCtr="0">
            <a:spAutoFit/>
          </a:bodyPr>
          <a:lstStyle/>
          <a:p>
            <a:r>
              <a:rPr kumimoji="1" lang="ja-JP" altLang="en-US" sz="1400" dirty="0">
                <a:solidFill>
                  <a:schemeClr val="bg1"/>
                </a:solidFill>
                <a:latin typeface="BIZ UDPゴシック" panose="020B0400000000000000" pitchFamily="50" charset="-128"/>
                <a:ea typeface="BIZ UDPゴシック" panose="020B0400000000000000" pitchFamily="50" charset="-128"/>
              </a:rPr>
              <a:t>発信者</a:t>
            </a:r>
            <a:endParaRPr kumimoji="1" lang="en-US" altLang="ja-JP" sz="1400" dirty="0">
              <a:solidFill>
                <a:schemeClr val="bg1"/>
              </a:solidFill>
              <a:latin typeface="BIZ UDPゴシック" panose="020B0400000000000000" pitchFamily="50" charset="-128"/>
              <a:ea typeface="BIZ UDPゴシック" panose="020B0400000000000000" pitchFamily="50" charset="-128"/>
            </a:endParaRPr>
          </a:p>
          <a:p>
            <a:endParaRPr kumimoji="1" lang="ja-JP" altLang="en-US" sz="1400" dirty="0">
              <a:latin typeface="BIZ UDPゴシック" panose="020B0400000000000000" pitchFamily="50" charset="-128"/>
              <a:ea typeface="BIZ UDPゴシック" panose="020B0400000000000000" pitchFamily="50" charset="-128"/>
            </a:endParaRPr>
          </a:p>
        </p:txBody>
      </p:sp>
      <p:cxnSp>
        <p:nvCxnSpPr>
          <p:cNvPr id="13" name="直線矢印コネクタ 12">
            <a:extLst>
              <a:ext uri="{FF2B5EF4-FFF2-40B4-BE49-F238E27FC236}">
                <a16:creationId xmlns:a16="http://schemas.microsoft.com/office/drawing/2014/main" id="{6459ABCC-375A-498F-9B61-B85952E4B414}"/>
              </a:ext>
            </a:extLst>
          </p:cNvPr>
          <p:cNvCxnSpPr>
            <a:cxnSpLocks/>
          </p:cNvCxnSpPr>
          <p:nvPr/>
        </p:nvCxnSpPr>
        <p:spPr>
          <a:xfrm>
            <a:off x="1137981" y="1245315"/>
            <a:ext cx="2429278" cy="0"/>
          </a:xfrm>
          <a:prstGeom prst="straightConnector1">
            <a:avLst/>
          </a:prstGeom>
          <a:ln w="25400">
            <a:tailEnd type="triangle" w="lg" len="lg"/>
          </a:ln>
        </p:spPr>
        <p:style>
          <a:lnRef idx="1">
            <a:schemeClr val="accent1"/>
          </a:lnRef>
          <a:fillRef idx="0">
            <a:schemeClr val="accent1"/>
          </a:fillRef>
          <a:effectRef idx="0">
            <a:schemeClr val="accent1"/>
          </a:effectRef>
          <a:fontRef idx="minor">
            <a:schemeClr val="tx1"/>
          </a:fontRef>
        </p:style>
      </p:cxnSp>
      <p:cxnSp>
        <p:nvCxnSpPr>
          <p:cNvPr id="14" name="直線矢印コネクタ 13">
            <a:extLst>
              <a:ext uri="{FF2B5EF4-FFF2-40B4-BE49-F238E27FC236}">
                <a16:creationId xmlns:a16="http://schemas.microsoft.com/office/drawing/2014/main" id="{82022080-255D-4B4F-AEFD-AF34206F2537}"/>
              </a:ext>
            </a:extLst>
          </p:cNvPr>
          <p:cNvCxnSpPr>
            <a:cxnSpLocks/>
          </p:cNvCxnSpPr>
          <p:nvPr/>
        </p:nvCxnSpPr>
        <p:spPr>
          <a:xfrm flipH="1">
            <a:off x="1137981" y="1682955"/>
            <a:ext cx="2429278" cy="0"/>
          </a:xfrm>
          <a:prstGeom prst="straightConnector1">
            <a:avLst/>
          </a:prstGeom>
          <a:ln w="25400">
            <a:tailEnd type="triangle" w="lg" len="lg"/>
          </a:ln>
        </p:spPr>
        <p:style>
          <a:lnRef idx="1">
            <a:schemeClr val="accent1"/>
          </a:lnRef>
          <a:fillRef idx="0">
            <a:schemeClr val="accent1"/>
          </a:fillRef>
          <a:effectRef idx="0">
            <a:schemeClr val="accent1"/>
          </a:effectRef>
          <a:fontRef idx="minor">
            <a:schemeClr val="tx1"/>
          </a:fontRef>
        </p:style>
      </p:cxnSp>
      <p:cxnSp>
        <p:nvCxnSpPr>
          <p:cNvPr id="16" name="直線矢印コネクタ 15">
            <a:extLst>
              <a:ext uri="{FF2B5EF4-FFF2-40B4-BE49-F238E27FC236}">
                <a16:creationId xmlns:a16="http://schemas.microsoft.com/office/drawing/2014/main" id="{5AE354F7-B767-4AD7-AA1D-17ACB3B655E5}"/>
              </a:ext>
            </a:extLst>
          </p:cNvPr>
          <p:cNvCxnSpPr>
            <a:cxnSpLocks/>
          </p:cNvCxnSpPr>
          <p:nvPr/>
        </p:nvCxnSpPr>
        <p:spPr>
          <a:xfrm>
            <a:off x="1137981" y="2108456"/>
            <a:ext cx="5988376" cy="0"/>
          </a:xfrm>
          <a:prstGeom prst="straightConnector1">
            <a:avLst/>
          </a:prstGeom>
          <a:ln w="25400">
            <a:tailEnd type="triangle" w="lg" len="lg"/>
          </a:ln>
        </p:spPr>
        <p:style>
          <a:lnRef idx="1">
            <a:schemeClr val="accent1"/>
          </a:lnRef>
          <a:fillRef idx="0">
            <a:schemeClr val="accent1"/>
          </a:fillRef>
          <a:effectRef idx="0">
            <a:schemeClr val="accent1"/>
          </a:effectRef>
          <a:fontRef idx="minor">
            <a:schemeClr val="tx1"/>
          </a:fontRef>
        </p:style>
      </p:cxnSp>
      <p:cxnSp>
        <p:nvCxnSpPr>
          <p:cNvPr id="24" name="直線矢印コネクタ 23">
            <a:extLst>
              <a:ext uri="{FF2B5EF4-FFF2-40B4-BE49-F238E27FC236}">
                <a16:creationId xmlns:a16="http://schemas.microsoft.com/office/drawing/2014/main" id="{B863206E-A005-4DCF-8735-40FE1F05EEF4}"/>
              </a:ext>
            </a:extLst>
          </p:cNvPr>
          <p:cNvCxnSpPr>
            <a:cxnSpLocks/>
          </p:cNvCxnSpPr>
          <p:nvPr/>
        </p:nvCxnSpPr>
        <p:spPr>
          <a:xfrm>
            <a:off x="1137981" y="2550773"/>
            <a:ext cx="3815019" cy="0"/>
          </a:xfrm>
          <a:prstGeom prst="straightConnector1">
            <a:avLst/>
          </a:prstGeom>
          <a:ln w="25400">
            <a:tailEnd type="triangle" w="lg" len="lg"/>
          </a:ln>
        </p:spPr>
        <p:style>
          <a:lnRef idx="1">
            <a:schemeClr val="accent1"/>
          </a:lnRef>
          <a:fillRef idx="0">
            <a:schemeClr val="accent1"/>
          </a:fillRef>
          <a:effectRef idx="0">
            <a:schemeClr val="accent1"/>
          </a:effectRef>
          <a:fontRef idx="minor">
            <a:schemeClr val="tx1"/>
          </a:fontRef>
        </p:style>
      </p:cxnSp>
      <p:cxnSp>
        <p:nvCxnSpPr>
          <p:cNvPr id="25" name="直線矢印コネクタ 24">
            <a:extLst>
              <a:ext uri="{FF2B5EF4-FFF2-40B4-BE49-F238E27FC236}">
                <a16:creationId xmlns:a16="http://schemas.microsoft.com/office/drawing/2014/main" id="{8149207B-2B96-48F6-B221-7C5A7138C8B1}"/>
              </a:ext>
            </a:extLst>
          </p:cNvPr>
          <p:cNvCxnSpPr>
            <a:cxnSpLocks/>
          </p:cNvCxnSpPr>
          <p:nvPr/>
        </p:nvCxnSpPr>
        <p:spPr>
          <a:xfrm>
            <a:off x="4953000" y="2834198"/>
            <a:ext cx="2173357" cy="0"/>
          </a:xfrm>
          <a:prstGeom prst="straightConnector1">
            <a:avLst/>
          </a:prstGeom>
          <a:ln w="25400">
            <a:tailEnd type="triangle" w="lg" len="lg"/>
          </a:ln>
        </p:spPr>
        <p:style>
          <a:lnRef idx="1">
            <a:schemeClr val="accent1"/>
          </a:lnRef>
          <a:fillRef idx="0">
            <a:schemeClr val="accent1"/>
          </a:fillRef>
          <a:effectRef idx="0">
            <a:schemeClr val="accent1"/>
          </a:effectRef>
          <a:fontRef idx="minor">
            <a:schemeClr val="tx1"/>
          </a:fontRef>
        </p:style>
      </p:cxnSp>
      <p:sp>
        <p:nvSpPr>
          <p:cNvPr id="26" name="テキスト ボックス 25">
            <a:extLst>
              <a:ext uri="{FF2B5EF4-FFF2-40B4-BE49-F238E27FC236}">
                <a16:creationId xmlns:a16="http://schemas.microsoft.com/office/drawing/2014/main" id="{8038DC62-21DD-414B-B5C6-B5DA1B36DB98}"/>
              </a:ext>
            </a:extLst>
          </p:cNvPr>
          <p:cNvSpPr txBox="1"/>
          <p:nvPr/>
        </p:nvSpPr>
        <p:spPr>
          <a:xfrm>
            <a:off x="150008" y="1315574"/>
            <a:ext cx="369332" cy="2053260"/>
          </a:xfrm>
          <a:prstGeom prst="rect">
            <a:avLst/>
          </a:prstGeom>
          <a:solidFill>
            <a:schemeClr val="accent1">
              <a:lumMod val="20000"/>
              <a:lumOff val="80000"/>
            </a:schemeClr>
          </a:solidFill>
        </p:spPr>
        <p:txBody>
          <a:bodyPr vert="eaVert" wrap="square" rtlCol="0">
            <a:spAutoFit/>
          </a:bodyPr>
          <a:lstStyle/>
          <a:p>
            <a:pPr algn="ctr"/>
            <a:r>
              <a:rPr kumimoji="1" lang="ja-JP" altLang="en-US" sz="1200" dirty="0">
                <a:latin typeface="BIZ UDPゴシック" panose="020B0400000000000000" pitchFamily="50" charset="-128"/>
                <a:ea typeface="BIZ UDPゴシック" panose="020B0400000000000000" pitchFamily="50" charset="-128"/>
              </a:rPr>
              <a:t>特定の個人に関する侵害情報</a:t>
            </a:r>
          </a:p>
        </p:txBody>
      </p:sp>
      <p:sp>
        <p:nvSpPr>
          <p:cNvPr id="27" name="テキスト ボックス 26">
            <a:extLst>
              <a:ext uri="{FF2B5EF4-FFF2-40B4-BE49-F238E27FC236}">
                <a16:creationId xmlns:a16="http://schemas.microsoft.com/office/drawing/2014/main" id="{DAE27DA7-1A17-4F52-B61C-26350CB020BD}"/>
              </a:ext>
            </a:extLst>
          </p:cNvPr>
          <p:cNvSpPr txBox="1"/>
          <p:nvPr/>
        </p:nvSpPr>
        <p:spPr>
          <a:xfrm>
            <a:off x="114752" y="3974274"/>
            <a:ext cx="553998" cy="2807741"/>
          </a:xfrm>
          <a:prstGeom prst="rect">
            <a:avLst/>
          </a:prstGeom>
          <a:solidFill>
            <a:schemeClr val="accent1">
              <a:lumMod val="20000"/>
              <a:lumOff val="80000"/>
            </a:schemeClr>
          </a:solidFill>
        </p:spPr>
        <p:txBody>
          <a:bodyPr vert="eaVert" wrap="square" rtlCol="0">
            <a:spAutoFit/>
          </a:bodyPr>
          <a:lstStyle/>
          <a:p>
            <a:pPr algn="ctr"/>
            <a:r>
              <a:rPr kumimoji="1" lang="ja-JP" altLang="en-US" sz="1200" dirty="0">
                <a:latin typeface="BIZ UDPゴシック" panose="020B0400000000000000" pitchFamily="50" charset="-128"/>
                <a:ea typeface="BIZ UDPゴシック" panose="020B0400000000000000" pitchFamily="50" charset="-128"/>
              </a:rPr>
              <a:t>特定の個人で構成される集団</a:t>
            </a:r>
            <a:endParaRPr kumimoji="1" lang="en-US" altLang="ja-JP" sz="1200" dirty="0">
              <a:latin typeface="BIZ UDPゴシック" panose="020B0400000000000000" pitchFamily="50" charset="-128"/>
              <a:ea typeface="BIZ UDPゴシック" panose="020B0400000000000000" pitchFamily="50" charset="-128"/>
            </a:endParaRPr>
          </a:p>
          <a:p>
            <a:pPr algn="ctr"/>
            <a:r>
              <a:rPr kumimoji="1" lang="ja-JP" altLang="en-US" sz="1200" dirty="0">
                <a:latin typeface="BIZ UDPゴシック" panose="020B0400000000000000" pitchFamily="50" charset="-128"/>
                <a:ea typeface="BIZ UDPゴシック" panose="020B0400000000000000" pitchFamily="50" charset="-128"/>
              </a:rPr>
              <a:t>府内の特定の地域に関する侵害情報</a:t>
            </a:r>
          </a:p>
        </p:txBody>
      </p:sp>
      <p:sp>
        <p:nvSpPr>
          <p:cNvPr id="2" name="テキスト ボックス 1">
            <a:extLst>
              <a:ext uri="{FF2B5EF4-FFF2-40B4-BE49-F238E27FC236}">
                <a16:creationId xmlns:a16="http://schemas.microsoft.com/office/drawing/2014/main" id="{03B1AA19-0372-4DA2-BDF6-8063B61383AE}"/>
              </a:ext>
            </a:extLst>
          </p:cNvPr>
          <p:cNvSpPr txBox="1"/>
          <p:nvPr/>
        </p:nvSpPr>
        <p:spPr>
          <a:xfrm>
            <a:off x="1475577" y="1201246"/>
            <a:ext cx="954107" cy="276999"/>
          </a:xfrm>
          <a:prstGeom prst="rect">
            <a:avLst/>
          </a:prstGeom>
          <a:noFill/>
        </p:spPr>
        <p:txBody>
          <a:bodyPr wrap="none" rtlCol="0">
            <a:spAutoFit/>
          </a:bodyPr>
          <a:lstStyle/>
          <a:p>
            <a:r>
              <a:rPr kumimoji="1" lang="ja-JP" altLang="en-US" sz="1200" dirty="0">
                <a:latin typeface="BIZ UDPゴシック" panose="020B0400000000000000" pitchFamily="50" charset="-128"/>
                <a:ea typeface="BIZ UDPゴシック" panose="020B0400000000000000" pitchFamily="50" charset="-128"/>
              </a:rPr>
              <a:t>①被害相談</a:t>
            </a:r>
            <a:endParaRPr kumimoji="1" lang="en-US" altLang="ja-JP" sz="1200" dirty="0">
              <a:latin typeface="BIZ UDPゴシック" panose="020B0400000000000000" pitchFamily="50" charset="-128"/>
              <a:ea typeface="BIZ UDPゴシック" panose="020B0400000000000000" pitchFamily="50" charset="-128"/>
            </a:endParaRPr>
          </a:p>
        </p:txBody>
      </p:sp>
      <p:sp>
        <p:nvSpPr>
          <p:cNvPr id="19" name="テキスト ボックス 18">
            <a:extLst>
              <a:ext uri="{FF2B5EF4-FFF2-40B4-BE49-F238E27FC236}">
                <a16:creationId xmlns:a16="http://schemas.microsoft.com/office/drawing/2014/main" id="{7748F3D0-013C-42A3-A51D-3D7F9453FE35}"/>
              </a:ext>
            </a:extLst>
          </p:cNvPr>
          <p:cNvSpPr txBox="1"/>
          <p:nvPr/>
        </p:nvSpPr>
        <p:spPr>
          <a:xfrm>
            <a:off x="1481600" y="1643562"/>
            <a:ext cx="1874231" cy="276999"/>
          </a:xfrm>
          <a:prstGeom prst="rect">
            <a:avLst/>
          </a:prstGeom>
          <a:noFill/>
        </p:spPr>
        <p:txBody>
          <a:bodyPr wrap="none" rtlCol="0">
            <a:spAutoFit/>
          </a:bodyPr>
          <a:lstStyle/>
          <a:p>
            <a:r>
              <a:rPr kumimoji="1" lang="ja-JP" altLang="en-US" sz="1200" dirty="0">
                <a:latin typeface="BIZ UDPゴシック" panose="020B0400000000000000" pitchFamily="50" charset="-128"/>
                <a:ea typeface="BIZ UDPゴシック" panose="020B0400000000000000" pitchFamily="50" charset="-128"/>
              </a:rPr>
              <a:t>②削除要請の方法を助言</a:t>
            </a:r>
          </a:p>
        </p:txBody>
      </p:sp>
      <p:sp>
        <p:nvSpPr>
          <p:cNvPr id="32" name="テキスト ボックス 31">
            <a:extLst>
              <a:ext uri="{FF2B5EF4-FFF2-40B4-BE49-F238E27FC236}">
                <a16:creationId xmlns:a16="http://schemas.microsoft.com/office/drawing/2014/main" id="{79C5C68A-48DD-4137-8C18-15B69B922F12}"/>
              </a:ext>
            </a:extLst>
          </p:cNvPr>
          <p:cNvSpPr txBox="1"/>
          <p:nvPr/>
        </p:nvSpPr>
        <p:spPr>
          <a:xfrm>
            <a:off x="1478404" y="2075804"/>
            <a:ext cx="954107" cy="276999"/>
          </a:xfrm>
          <a:prstGeom prst="rect">
            <a:avLst/>
          </a:prstGeom>
          <a:noFill/>
        </p:spPr>
        <p:txBody>
          <a:bodyPr wrap="none" rtlCol="0">
            <a:spAutoFit/>
          </a:bodyPr>
          <a:lstStyle/>
          <a:p>
            <a:r>
              <a:rPr kumimoji="1" lang="ja-JP" altLang="en-US" sz="1200" dirty="0">
                <a:latin typeface="BIZ UDPゴシック" panose="020B0400000000000000" pitchFamily="50" charset="-128"/>
                <a:ea typeface="BIZ UDPゴシック" panose="020B0400000000000000" pitchFamily="50" charset="-128"/>
              </a:rPr>
              <a:t>③削除要請</a:t>
            </a:r>
          </a:p>
        </p:txBody>
      </p:sp>
      <p:sp>
        <p:nvSpPr>
          <p:cNvPr id="33" name="テキスト ボックス 32">
            <a:extLst>
              <a:ext uri="{FF2B5EF4-FFF2-40B4-BE49-F238E27FC236}">
                <a16:creationId xmlns:a16="http://schemas.microsoft.com/office/drawing/2014/main" id="{4D96C38C-4E22-4481-B044-B3DE637D9430}"/>
              </a:ext>
            </a:extLst>
          </p:cNvPr>
          <p:cNvSpPr txBox="1"/>
          <p:nvPr/>
        </p:nvSpPr>
        <p:spPr>
          <a:xfrm>
            <a:off x="1460752" y="2514950"/>
            <a:ext cx="1864613" cy="461665"/>
          </a:xfrm>
          <a:prstGeom prst="rect">
            <a:avLst/>
          </a:prstGeom>
          <a:noFill/>
        </p:spPr>
        <p:txBody>
          <a:bodyPr wrap="none" rtlCol="0">
            <a:spAutoFit/>
          </a:bodyPr>
          <a:lstStyle/>
          <a:p>
            <a:r>
              <a:rPr kumimoji="1" lang="ja-JP" altLang="en-US" sz="1200" dirty="0">
                <a:latin typeface="BIZ UDPゴシック" panose="020B0400000000000000" pitchFamily="50" charset="-128"/>
                <a:ea typeface="BIZ UDPゴシック" panose="020B0400000000000000" pitchFamily="50" charset="-128"/>
              </a:rPr>
              <a:t>④削除要請の申出</a:t>
            </a:r>
            <a:endParaRPr kumimoji="1" lang="en-US" altLang="ja-JP" sz="1200" dirty="0">
              <a:latin typeface="BIZ UDPゴシック" panose="020B0400000000000000" pitchFamily="50" charset="-128"/>
              <a:ea typeface="BIZ UDPゴシック" panose="020B0400000000000000" pitchFamily="50" charset="-128"/>
            </a:endParaRPr>
          </a:p>
          <a:p>
            <a:r>
              <a:rPr kumimoji="1" lang="en-US" altLang="ja-JP" sz="1200" dirty="0">
                <a:latin typeface="BIZ UDPゴシック" panose="020B0400000000000000" pitchFamily="50" charset="-128"/>
                <a:ea typeface="BIZ UDPゴシック" panose="020B0400000000000000" pitchFamily="50" charset="-128"/>
              </a:rPr>
              <a:t>※</a:t>
            </a:r>
            <a:r>
              <a:rPr kumimoji="1" lang="ja-JP" altLang="en-US" sz="1200" dirty="0">
                <a:latin typeface="BIZ UDPゴシック" panose="020B0400000000000000" pitchFamily="50" charset="-128"/>
                <a:ea typeface="BIZ UDPゴシック" panose="020B0400000000000000" pitchFamily="50" charset="-128"/>
              </a:rPr>
              <a:t>③で削除されない場合</a:t>
            </a:r>
          </a:p>
        </p:txBody>
      </p:sp>
      <p:sp>
        <p:nvSpPr>
          <p:cNvPr id="35" name="テキスト ボックス 34">
            <a:extLst>
              <a:ext uri="{FF2B5EF4-FFF2-40B4-BE49-F238E27FC236}">
                <a16:creationId xmlns:a16="http://schemas.microsoft.com/office/drawing/2014/main" id="{EA514919-9FDC-4AD3-9A28-A060363D3750}"/>
              </a:ext>
            </a:extLst>
          </p:cNvPr>
          <p:cNvSpPr txBox="1"/>
          <p:nvPr/>
        </p:nvSpPr>
        <p:spPr>
          <a:xfrm>
            <a:off x="4969055" y="2829185"/>
            <a:ext cx="2121093" cy="276999"/>
          </a:xfrm>
          <a:prstGeom prst="rect">
            <a:avLst/>
          </a:prstGeom>
          <a:noFill/>
        </p:spPr>
        <p:txBody>
          <a:bodyPr wrap="none" rtlCol="0">
            <a:spAutoFit/>
          </a:bodyPr>
          <a:lstStyle/>
          <a:p>
            <a:r>
              <a:rPr kumimoji="1" lang="ja-JP" altLang="en-US" sz="1200" dirty="0">
                <a:latin typeface="BIZ UDPゴシック" panose="020B0400000000000000" pitchFamily="50" charset="-128"/>
                <a:ea typeface="BIZ UDPゴシック" panose="020B0400000000000000" pitchFamily="50" charset="-128"/>
              </a:rPr>
              <a:t>⑤適否を判断の上、削除要請</a:t>
            </a:r>
            <a:endParaRPr kumimoji="1" lang="en-US" altLang="ja-JP" sz="1200" dirty="0">
              <a:latin typeface="BIZ UDPゴシック" panose="020B0400000000000000" pitchFamily="50" charset="-128"/>
              <a:ea typeface="BIZ UDPゴシック" panose="020B0400000000000000" pitchFamily="50" charset="-128"/>
            </a:endParaRPr>
          </a:p>
        </p:txBody>
      </p:sp>
      <p:cxnSp>
        <p:nvCxnSpPr>
          <p:cNvPr id="36" name="直線矢印コネクタ 35">
            <a:extLst>
              <a:ext uri="{FF2B5EF4-FFF2-40B4-BE49-F238E27FC236}">
                <a16:creationId xmlns:a16="http://schemas.microsoft.com/office/drawing/2014/main" id="{22899AEF-3EAC-4B6E-9EA6-3034A220103B}"/>
              </a:ext>
            </a:extLst>
          </p:cNvPr>
          <p:cNvCxnSpPr>
            <a:cxnSpLocks/>
          </p:cNvCxnSpPr>
          <p:nvPr/>
        </p:nvCxnSpPr>
        <p:spPr>
          <a:xfrm>
            <a:off x="1137981" y="3149252"/>
            <a:ext cx="3803563" cy="0"/>
          </a:xfrm>
          <a:prstGeom prst="straightConnector1">
            <a:avLst/>
          </a:prstGeom>
          <a:ln w="25400">
            <a:tailEnd type="triangle" w="lg" len="lg"/>
          </a:ln>
        </p:spPr>
        <p:style>
          <a:lnRef idx="1">
            <a:schemeClr val="accent1"/>
          </a:lnRef>
          <a:fillRef idx="0">
            <a:schemeClr val="accent1"/>
          </a:fillRef>
          <a:effectRef idx="0">
            <a:schemeClr val="accent1"/>
          </a:effectRef>
          <a:fontRef idx="minor">
            <a:schemeClr val="tx1"/>
          </a:fontRef>
        </p:style>
      </p:cxnSp>
      <p:cxnSp>
        <p:nvCxnSpPr>
          <p:cNvPr id="37" name="直線矢印コネクタ 36">
            <a:extLst>
              <a:ext uri="{FF2B5EF4-FFF2-40B4-BE49-F238E27FC236}">
                <a16:creationId xmlns:a16="http://schemas.microsoft.com/office/drawing/2014/main" id="{0D08BE69-C44E-4F5B-B533-D5824835CB4B}"/>
              </a:ext>
            </a:extLst>
          </p:cNvPr>
          <p:cNvCxnSpPr>
            <a:cxnSpLocks/>
          </p:cNvCxnSpPr>
          <p:nvPr/>
        </p:nvCxnSpPr>
        <p:spPr>
          <a:xfrm>
            <a:off x="4953000" y="3397460"/>
            <a:ext cx="3574774" cy="0"/>
          </a:xfrm>
          <a:prstGeom prst="straightConnector1">
            <a:avLst/>
          </a:prstGeom>
          <a:ln w="25400">
            <a:tailEnd type="triangle" w="lg" len="lg"/>
          </a:ln>
        </p:spPr>
        <p:style>
          <a:lnRef idx="1">
            <a:schemeClr val="accent1"/>
          </a:lnRef>
          <a:fillRef idx="0">
            <a:schemeClr val="accent1"/>
          </a:fillRef>
          <a:effectRef idx="0">
            <a:schemeClr val="accent1"/>
          </a:effectRef>
          <a:fontRef idx="minor">
            <a:schemeClr val="tx1"/>
          </a:fontRef>
        </p:style>
      </p:cxnSp>
      <p:sp>
        <p:nvSpPr>
          <p:cNvPr id="38" name="テキスト ボックス 37">
            <a:extLst>
              <a:ext uri="{FF2B5EF4-FFF2-40B4-BE49-F238E27FC236}">
                <a16:creationId xmlns:a16="http://schemas.microsoft.com/office/drawing/2014/main" id="{792B23D2-A1D5-4B5C-A0F3-97DBBDC76B22}"/>
              </a:ext>
            </a:extLst>
          </p:cNvPr>
          <p:cNvSpPr txBox="1"/>
          <p:nvPr/>
        </p:nvSpPr>
        <p:spPr>
          <a:xfrm>
            <a:off x="1470946" y="3112265"/>
            <a:ext cx="1864613" cy="461665"/>
          </a:xfrm>
          <a:prstGeom prst="rect">
            <a:avLst/>
          </a:prstGeom>
          <a:noFill/>
        </p:spPr>
        <p:txBody>
          <a:bodyPr wrap="none" rtlCol="0">
            <a:spAutoFit/>
          </a:bodyPr>
          <a:lstStyle/>
          <a:p>
            <a:r>
              <a:rPr kumimoji="1" lang="ja-JP" altLang="en-US" sz="1200" dirty="0">
                <a:latin typeface="BIZ UDPゴシック" panose="020B0400000000000000" pitchFamily="50" charset="-128"/>
                <a:ea typeface="BIZ UDPゴシック" panose="020B0400000000000000" pitchFamily="50" charset="-128"/>
              </a:rPr>
              <a:t>⑥説示・助言の申出</a:t>
            </a:r>
            <a:endParaRPr kumimoji="1" lang="en-US" altLang="ja-JP" sz="1200" dirty="0">
              <a:latin typeface="BIZ UDPゴシック" panose="020B0400000000000000" pitchFamily="50" charset="-128"/>
              <a:ea typeface="BIZ UDPゴシック" panose="020B0400000000000000" pitchFamily="50" charset="-128"/>
            </a:endParaRPr>
          </a:p>
          <a:p>
            <a:r>
              <a:rPr kumimoji="1" lang="en-US" altLang="ja-JP" sz="1200" dirty="0">
                <a:latin typeface="BIZ UDPゴシック" panose="020B0400000000000000" pitchFamily="50" charset="-128"/>
                <a:ea typeface="BIZ UDPゴシック" panose="020B0400000000000000" pitchFamily="50" charset="-128"/>
              </a:rPr>
              <a:t>※</a:t>
            </a:r>
            <a:r>
              <a:rPr kumimoji="1" lang="ja-JP" altLang="en-US" sz="1200" dirty="0">
                <a:latin typeface="BIZ UDPゴシック" panose="020B0400000000000000" pitchFamily="50" charset="-128"/>
                <a:ea typeface="BIZ UDPゴシック" panose="020B0400000000000000" pitchFamily="50" charset="-128"/>
              </a:rPr>
              <a:t>⑤で削除されない場合</a:t>
            </a:r>
          </a:p>
        </p:txBody>
      </p:sp>
      <p:sp>
        <p:nvSpPr>
          <p:cNvPr id="39" name="テキスト ボックス 38">
            <a:extLst>
              <a:ext uri="{FF2B5EF4-FFF2-40B4-BE49-F238E27FC236}">
                <a16:creationId xmlns:a16="http://schemas.microsoft.com/office/drawing/2014/main" id="{3B3F0927-9BEE-4038-AA53-97BDF80A1087}"/>
              </a:ext>
            </a:extLst>
          </p:cNvPr>
          <p:cNvSpPr txBox="1"/>
          <p:nvPr/>
        </p:nvSpPr>
        <p:spPr>
          <a:xfrm>
            <a:off x="4964064" y="3368834"/>
            <a:ext cx="2198038" cy="276999"/>
          </a:xfrm>
          <a:prstGeom prst="rect">
            <a:avLst/>
          </a:prstGeom>
          <a:noFill/>
        </p:spPr>
        <p:txBody>
          <a:bodyPr wrap="none" rtlCol="0">
            <a:spAutoFit/>
          </a:bodyPr>
          <a:lstStyle/>
          <a:p>
            <a:r>
              <a:rPr kumimoji="1" lang="ja-JP" altLang="en-US" sz="1200" dirty="0">
                <a:latin typeface="BIZ UDPゴシック" panose="020B0400000000000000" pitchFamily="50" charset="-128"/>
                <a:ea typeface="BIZ UDPゴシック" panose="020B0400000000000000" pitchFamily="50" charset="-128"/>
              </a:rPr>
              <a:t>⑦適否を判断の上、説示・助言</a:t>
            </a:r>
            <a:endParaRPr kumimoji="1" lang="en-US" altLang="ja-JP" sz="1200" dirty="0">
              <a:latin typeface="BIZ UDPゴシック" panose="020B0400000000000000" pitchFamily="50" charset="-128"/>
              <a:ea typeface="BIZ UDPゴシック" panose="020B0400000000000000" pitchFamily="50" charset="-128"/>
            </a:endParaRPr>
          </a:p>
        </p:txBody>
      </p:sp>
      <p:cxnSp>
        <p:nvCxnSpPr>
          <p:cNvPr id="52" name="直線矢印コネクタ 51">
            <a:extLst>
              <a:ext uri="{FF2B5EF4-FFF2-40B4-BE49-F238E27FC236}">
                <a16:creationId xmlns:a16="http://schemas.microsoft.com/office/drawing/2014/main" id="{1874711F-E7CD-4C4D-A8D4-F269B7449895}"/>
              </a:ext>
            </a:extLst>
          </p:cNvPr>
          <p:cNvCxnSpPr>
            <a:cxnSpLocks/>
          </p:cNvCxnSpPr>
          <p:nvPr/>
        </p:nvCxnSpPr>
        <p:spPr>
          <a:xfrm>
            <a:off x="1125327" y="3950630"/>
            <a:ext cx="2441440" cy="0"/>
          </a:xfrm>
          <a:prstGeom prst="straightConnector1">
            <a:avLst/>
          </a:prstGeom>
          <a:ln w="25400">
            <a:tailEnd type="triangle" w="lg" len="lg"/>
          </a:ln>
        </p:spPr>
        <p:style>
          <a:lnRef idx="1">
            <a:schemeClr val="accent1"/>
          </a:lnRef>
          <a:fillRef idx="0">
            <a:schemeClr val="accent1"/>
          </a:fillRef>
          <a:effectRef idx="0">
            <a:schemeClr val="accent1"/>
          </a:effectRef>
          <a:fontRef idx="minor">
            <a:schemeClr val="tx1"/>
          </a:fontRef>
        </p:style>
      </p:cxnSp>
      <p:sp>
        <p:nvSpPr>
          <p:cNvPr id="53" name="テキスト ボックス 52">
            <a:extLst>
              <a:ext uri="{FF2B5EF4-FFF2-40B4-BE49-F238E27FC236}">
                <a16:creationId xmlns:a16="http://schemas.microsoft.com/office/drawing/2014/main" id="{6F3E96B1-D744-4314-8ED2-5F9B99067C7F}"/>
              </a:ext>
            </a:extLst>
          </p:cNvPr>
          <p:cNvSpPr txBox="1"/>
          <p:nvPr/>
        </p:nvSpPr>
        <p:spPr>
          <a:xfrm>
            <a:off x="1454344" y="3920392"/>
            <a:ext cx="954107" cy="276999"/>
          </a:xfrm>
          <a:prstGeom prst="rect">
            <a:avLst/>
          </a:prstGeom>
          <a:noFill/>
        </p:spPr>
        <p:txBody>
          <a:bodyPr wrap="none" rtlCol="0">
            <a:spAutoFit/>
          </a:bodyPr>
          <a:lstStyle/>
          <a:p>
            <a:r>
              <a:rPr kumimoji="1" lang="ja-JP" altLang="en-US" sz="1200" dirty="0">
                <a:latin typeface="BIZ UDPゴシック" panose="020B0400000000000000" pitchFamily="50" charset="-128"/>
                <a:ea typeface="BIZ UDPゴシック" panose="020B0400000000000000" pitchFamily="50" charset="-128"/>
              </a:rPr>
              <a:t>❶被害相談</a:t>
            </a:r>
            <a:endParaRPr kumimoji="1" lang="en-US" altLang="ja-JP" sz="1200" dirty="0">
              <a:latin typeface="BIZ UDPゴシック" panose="020B0400000000000000" pitchFamily="50" charset="-128"/>
              <a:ea typeface="BIZ UDPゴシック" panose="020B0400000000000000" pitchFamily="50" charset="-128"/>
            </a:endParaRPr>
          </a:p>
        </p:txBody>
      </p:sp>
      <p:cxnSp>
        <p:nvCxnSpPr>
          <p:cNvPr id="54" name="直線矢印コネクタ 53">
            <a:extLst>
              <a:ext uri="{FF2B5EF4-FFF2-40B4-BE49-F238E27FC236}">
                <a16:creationId xmlns:a16="http://schemas.microsoft.com/office/drawing/2014/main" id="{1D4E8CE7-9143-4D38-9959-8A0ECAFD9C3B}"/>
              </a:ext>
            </a:extLst>
          </p:cNvPr>
          <p:cNvCxnSpPr>
            <a:cxnSpLocks/>
          </p:cNvCxnSpPr>
          <p:nvPr/>
        </p:nvCxnSpPr>
        <p:spPr>
          <a:xfrm>
            <a:off x="3584052" y="4353699"/>
            <a:ext cx="1328709" cy="0"/>
          </a:xfrm>
          <a:prstGeom prst="straightConnector1">
            <a:avLst/>
          </a:prstGeom>
          <a:ln w="25400">
            <a:prstDash val="sysDash"/>
            <a:tailEnd type="triangle" w="lg" len="lg"/>
          </a:ln>
        </p:spPr>
        <p:style>
          <a:lnRef idx="1">
            <a:schemeClr val="accent1"/>
          </a:lnRef>
          <a:fillRef idx="0">
            <a:schemeClr val="accent1"/>
          </a:fillRef>
          <a:effectRef idx="0">
            <a:schemeClr val="accent1"/>
          </a:effectRef>
          <a:fontRef idx="minor">
            <a:schemeClr val="tx1"/>
          </a:fontRef>
        </p:style>
      </p:cxnSp>
      <p:sp>
        <p:nvSpPr>
          <p:cNvPr id="55" name="テキスト ボックス 54">
            <a:extLst>
              <a:ext uri="{FF2B5EF4-FFF2-40B4-BE49-F238E27FC236}">
                <a16:creationId xmlns:a16="http://schemas.microsoft.com/office/drawing/2014/main" id="{73494D66-575C-4534-A5B2-4DD16D20792E}"/>
              </a:ext>
            </a:extLst>
          </p:cNvPr>
          <p:cNvSpPr txBox="1"/>
          <p:nvPr/>
        </p:nvSpPr>
        <p:spPr>
          <a:xfrm>
            <a:off x="3558877" y="4366721"/>
            <a:ext cx="1705764" cy="276999"/>
          </a:xfrm>
          <a:prstGeom prst="rect">
            <a:avLst/>
          </a:prstGeom>
          <a:noFill/>
        </p:spPr>
        <p:txBody>
          <a:bodyPr wrap="square" rtlCol="0">
            <a:spAutoFit/>
          </a:bodyPr>
          <a:lstStyle/>
          <a:p>
            <a:r>
              <a:rPr kumimoji="1" lang="ja-JP" altLang="en-US" sz="1200" dirty="0">
                <a:latin typeface="BIZ UDPゴシック" panose="020B0400000000000000" pitchFamily="50" charset="-128"/>
                <a:ea typeface="BIZ UDPゴシック" panose="020B0400000000000000" pitchFamily="50" charset="-128"/>
              </a:rPr>
              <a:t>❷必要に応じ通報</a:t>
            </a:r>
            <a:endParaRPr kumimoji="1" lang="en-US" altLang="ja-JP" sz="1200" dirty="0">
              <a:latin typeface="BIZ UDPゴシック" panose="020B0400000000000000" pitchFamily="50" charset="-128"/>
              <a:ea typeface="BIZ UDPゴシック" panose="020B0400000000000000" pitchFamily="50" charset="-128"/>
            </a:endParaRPr>
          </a:p>
        </p:txBody>
      </p:sp>
      <p:cxnSp>
        <p:nvCxnSpPr>
          <p:cNvPr id="57" name="直線矢印コネクタ 56">
            <a:extLst>
              <a:ext uri="{FF2B5EF4-FFF2-40B4-BE49-F238E27FC236}">
                <a16:creationId xmlns:a16="http://schemas.microsoft.com/office/drawing/2014/main" id="{1BB01FDA-F1B0-4ACD-B22A-1E076F034654}"/>
              </a:ext>
            </a:extLst>
          </p:cNvPr>
          <p:cNvCxnSpPr>
            <a:cxnSpLocks/>
          </p:cNvCxnSpPr>
          <p:nvPr/>
        </p:nvCxnSpPr>
        <p:spPr>
          <a:xfrm>
            <a:off x="1137981" y="4823817"/>
            <a:ext cx="3803563" cy="0"/>
          </a:xfrm>
          <a:prstGeom prst="straightConnector1">
            <a:avLst/>
          </a:prstGeom>
          <a:ln w="25400">
            <a:tailEnd type="triangle" w="lg" len="lg"/>
          </a:ln>
        </p:spPr>
        <p:style>
          <a:lnRef idx="1">
            <a:schemeClr val="accent1"/>
          </a:lnRef>
          <a:fillRef idx="0">
            <a:schemeClr val="accent1"/>
          </a:fillRef>
          <a:effectRef idx="0">
            <a:schemeClr val="accent1"/>
          </a:effectRef>
          <a:fontRef idx="minor">
            <a:schemeClr val="tx1"/>
          </a:fontRef>
        </p:style>
      </p:cxnSp>
      <p:sp>
        <p:nvSpPr>
          <p:cNvPr id="58" name="テキスト ボックス 57">
            <a:extLst>
              <a:ext uri="{FF2B5EF4-FFF2-40B4-BE49-F238E27FC236}">
                <a16:creationId xmlns:a16="http://schemas.microsoft.com/office/drawing/2014/main" id="{F18CC41E-C2AE-4E96-A181-95CC35B6EF60}"/>
              </a:ext>
            </a:extLst>
          </p:cNvPr>
          <p:cNvSpPr txBox="1"/>
          <p:nvPr/>
        </p:nvSpPr>
        <p:spPr>
          <a:xfrm>
            <a:off x="1453862" y="4807395"/>
            <a:ext cx="646768" cy="276999"/>
          </a:xfrm>
          <a:prstGeom prst="rect">
            <a:avLst/>
          </a:prstGeom>
          <a:noFill/>
        </p:spPr>
        <p:txBody>
          <a:bodyPr wrap="square" rtlCol="0">
            <a:spAutoFit/>
          </a:bodyPr>
          <a:lstStyle/>
          <a:p>
            <a:r>
              <a:rPr kumimoji="1" lang="ja-JP" altLang="en-US" sz="1200" dirty="0">
                <a:latin typeface="BIZ UDPゴシック" panose="020B0400000000000000" pitchFamily="50" charset="-128"/>
                <a:ea typeface="BIZ UDPゴシック" panose="020B0400000000000000" pitchFamily="50" charset="-128"/>
              </a:rPr>
              <a:t>❶通報</a:t>
            </a:r>
            <a:endParaRPr kumimoji="1" lang="en-US" altLang="ja-JP" sz="1200" dirty="0">
              <a:latin typeface="BIZ UDPゴシック" panose="020B0400000000000000" pitchFamily="50" charset="-128"/>
              <a:ea typeface="BIZ UDPゴシック" panose="020B0400000000000000" pitchFamily="50" charset="-128"/>
            </a:endParaRPr>
          </a:p>
        </p:txBody>
      </p:sp>
      <p:cxnSp>
        <p:nvCxnSpPr>
          <p:cNvPr id="60" name="直線矢印コネクタ 59">
            <a:extLst>
              <a:ext uri="{FF2B5EF4-FFF2-40B4-BE49-F238E27FC236}">
                <a16:creationId xmlns:a16="http://schemas.microsoft.com/office/drawing/2014/main" id="{A40F2429-8EF9-4BE9-BAF1-D996F61A3EC6}"/>
              </a:ext>
            </a:extLst>
          </p:cNvPr>
          <p:cNvCxnSpPr>
            <a:cxnSpLocks/>
          </p:cNvCxnSpPr>
          <p:nvPr/>
        </p:nvCxnSpPr>
        <p:spPr>
          <a:xfrm>
            <a:off x="4954044" y="5154043"/>
            <a:ext cx="2151993" cy="0"/>
          </a:xfrm>
          <a:prstGeom prst="straightConnector1">
            <a:avLst/>
          </a:prstGeom>
          <a:ln w="25400">
            <a:tailEnd type="triangle" w="lg" len="lg"/>
          </a:ln>
        </p:spPr>
        <p:style>
          <a:lnRef idx="1">
            <a:schemeClr val="accent1"/>
          </a:lnRef>
          <a:fillRef idx="0">
            <a:schemeClr val="accent1"/>
          </a:fillRef>
          <a:effectRef idx="0">
            <a:schemeClr val="accent1"/>
          </a:effectRef>
          <a:fontRef idx="minor">
            <a:schemeClr val="tx1"/>
          </a:fontRef>
        </p:style>
      </p:cxnSp>
      <p:cxnSp>
        <p:nvCxnSpPr>
          <p:cNvPr id="64" name="直線矢印コネクタ 63">
            <a:extLst>
              <a:ext uri="{FF2B5EF4-FFF2-40B4-BE49-F238E27FC236}">
                <a16:creationId xmlns:a16="http://schemas.microsoft.com/office/drawing/2014/main" id="{1156AF72-2EC1-480D-B46B-FBF3B3A9360B}"/>
              </a:ext>
            </a:extLst>
          </p:cNvPr>
          <p:cNvCxnSpPr>
            <a:cxnSpLocks/>
          </p:cNvCxnSpPr>
          <p:nvPr/>
        </p:nvCxnSpPr>
        <p:spPr>
          <a:xfrm>
            <a:off x="4948966" y="6428357"/>
            <a:ext cx="3553410" cy="0"/>
          </a:xfrm>
          <a:prstGeom prst="straightConnector1">
            <a:avLst/>
          </a:prstGeom>
          <a:ln w="25400">
            <a:tailEnd type="triangle" w="lg" len="lg"/>
          </a:ln>
        </p:spPr>
        <p:style>
          <a:lnRef idx="1">
            <a:schemeClr val="accent1"/>
          </a:lnRef>
          <a:fillRef idx="0">
            <a:schemeClr val="accent1"/>
          </a:fillRef>
          <a:effectRef idx="0">
            <a:schemeClr val="accent1"/>
          </a:effectRef>
          <a:fontRef idx="minor">
            <a:schemeClr val="tx1"/>
          </a:fontRef>
        </p:style>
      </p:cxnSp>
      <p:cxnSp>
        <p:nvCxnSpPr>
          <p:cNvPr id="67" name="直線矢印コネクタ 66">
            <a:extLst>
              <a:ext uri="{FF2B5EF4-FFF2-40B4-BE49-F238E27FC236}">
                <a16:creationId xmlns:a16="http://schemas.microsoft.com/office/drawing/2014/main" id="{7B2B882B-FDF8-417F-86E2-1996738BBFDF}"/>
              </a:ext>
            </a:extLst>
          </p:cNvPr>
          <p:cNvCxnSpPr>
            <a:cxnSpLocks/>
          </p:cNvCxnSpPr>
          <p:nvPr/>
        </p:nvCxnSpPr>
        <p:spPr>
          <a:xfrm>
            <a:off x="4953198" y="5804917"/>
            <a:ext cx="2151993" cy="0"/>
          </a:xfrm>
          <a:prstGeom prst="straightConnector1">
            <a:avLst/>
          </a:prstGeom>
          <a:ln w="25400">
            <a:tailEnd type="triangle" w="lg" len="lg"/>
          </a:ln>
        </p:spPr>
        <p:style>
          <a:lnRef idx="1">
            <a:schemeClr val="accent1"/>
          </a:lnRef>
          <a:fillRef idx="0">
            <a:schemeClr val="accent1"/>
          </a:fillRef>
          <a:effectRef idx="0">
            <a:schemeClr val="accent1"/>
          </a:effectRef>
          <a:fontRef idx="minor">
            <a:schemeClr val="tx1"/>
          </a:fontRef>
        </p:style>
      </p:cxnSp>
      <p:grpSp>
        <p:nvGrpSpPr>
          <p:cNvPr id="3" name="グループ化 2">
            <a:extLst>
              <a:ext uri="{FF2B5EF4-FFF2-40B4-BE49-F238E27FC236}">
                <a16:creationId xmlns:a16="http://schemas.microsoft.com/office/drawing/2014/main" id="{D2C13D49-A336-4FD5-A524-34E4D97C3607}"/>
              </a:ext>
            </a:extLst>
          </p:cNvPr>
          <p:cNvGrpSpPr/>
          <p:nvPr/>
        </p:nvGrpSpPr>
        <p:grpSpPr>
          <a:xfrm>
            <a:off x="4912708" y="5141057"/>
            <a:ext cx="5073825" cy="448462"/>
            <a:chOff x="4935724" y="5107653"/>
            <a:chExt cx="5073825" cy="448462"/>
          </a:xfrm>
        </p:grpSpPr>
        <p:sp>
          <p:nvSpPr>
            <p:cNvPr id="61" name="テキスト ボックス 60">
              <a:extLst>
                <a:ext uri="{FF2B5EF4-FFF2-40B4-BE49-F238E27FC236}">
                  <a16:creationId xmlns:a16="http://schemas.microsoft.com/office/drawing/2014/main" id="{941AFC15-6318-450C-8980-DADED42C4C5F}"/>
                </a:ext>
              </a:extLst>
            </p:cNvPr>
            <p:cNvSpPr txBox="1"/>
            <p:nvPr/>
          </p:nvSpPr>
          <p:spPr>
            <a:xfrm>
              <a:off x="5011004" y="5107653"/>
              <a:ext cx="2463222" cy="276999"/>
            </a:xfrm>
            <a:prstGeom prst="rect">
              <a:avLst/>
            </a:prstGeom>
            <a:noFill/>
          </p:spPr>
          <p:txBody>
            <a:bodyPr wrap="square" rtlCol="0">
              <a:spAutoFit/>
            </a:bodyPr>
            <a:lstStyle/>
            <a:p>
              <a:r>
                <a:rPr kumimoji="1" lang="ja-JP" altLang="en-US" sz="1200" dirty="0">
                  <a:latin typeface="BIZ UDPゴシック" panose="020B0400000000000000" pitchFamily="50" charset="-128"/>
                  <a:ea typeface="BIZ UDPゴシック" panose="020B0400000000000000" pitchFamily="50" charset="-128"/>
                </a:rPr>
                <a:t>❸</a:t>
              </a:r>
              <a:r>
                <a:rPr kumimoji="1" lang="en-US" altLang="ja-JP" sz="1200" dirty="0">
                  <a:latin typeface="BIZ UDPゴシック" panose="020B0400000000000000" pitchFamily="50" charset="-128"/>
                  <a:ea typeface="BIZ UDPゴシック" panose="020B0400000000000000" pitchFamily="50" charset="-128"/>
                </a:rPr>
                <a:t>-1</a:t>
              </a:r>
              <a:r>
                <a:rPr kumimoji="1" lang="ja-JP" altLang="en-US" sz="1200" dirty="0">
                  <a:latin typeface="BIZ UDPゴシック" panose="020B0400000000000000" pitchFamily="50" charset="-128"/>
                  <a:ea typeface="BIZ UDPゴシック" panose="020B0400000000000000" pitchFamily="50" charset="-128"/>
                </a:rPr>
                <a:t>適否を判断の上、削除要請</a:t>
              </a:r>
              <a:endParaRPr kumimoji="1" lang="en-US" altLang="ja-JP" sz="1200" dirty="0">
                <a:latin typeface="BIZ UDPゴシック" panose="020B0400000000000000" pitchFamily="50" charset="-128"/>
                <a:ea typeface="BIZ UDPゴシック" panose="020B0400000000000000" pitchFamily="50" charset="-128"/>
              </a:endParaRPr>
            </a:p>
          </p:txBody>
        </p:sp>
        <p:sp>
          <p:nvSpPr>
            <p:cNvPr id="69" name="テキスト ボックス 68">
              <a:extLst>
                <a:ext uri="{FF2B5EF4-FFF2-40B4-BE49-F238E27FC236}">
                  <a16:creationId xmlns:a16="http://schemas.microsoft.com/office/drawing/2014/main" id="{48621139-7E95-480D-B691-A06944E3BD68}"/>
                </a:ext>
              </a:extLst>
            </p:cNvPr>
            <p:cNvSpPr txBox="1"/>
            <p:nvPr/>
          </p:nvSpPr>
          <p:spPr>
            <a:xfrm>
              <a:off x="4935724" y="5294505"/>
              <a:ext cx="5073825" cy="261610"/>
            </a:xfrm>
            <a:prstGeom prst="rect">
              <a:avLst/>
            </a:prstGeom>
            <a:noFill/>
          </p:spPr>
          <p:txBody>
            <a:bodyPr wrap="none" rtlCol="0">
              <a:spAutoFit/>
            </a:bodyPr>
            <a:lstStyle/>
            <a:p>
              <a:r>
                <a:rPr kumimoji="1" lang="en-US" altLang="ja-JP" sz="1100" dirty="0">
                  <a:latin typeface="BIZ UDPゴシック" panose="020B0400000000000000" pitchFamily="50" charset="-128"/>
                  <a:ea typeface="BIZ UDPゴシック" panose="020B0400000000000000" pitchFamily="50" charset="-128"/>
                </a:rPr>
                <a:t>※</a:t>
              </a:r>
              <a:r>
                <a:rPr kumimoji="1" lang="ja-JP" altLang="en-US" sz="1100" dirty="0">
                  <a:latin typeface="BIZ UDPゴシック" panose="020B0400000000000000" pitchFamily="50" charset="-128"/>
                  <a:ea typeface="BIZ UDPゴシック" panose="020B0400000000000000" pitchFamily="50" charset="-128"/>
                </a:rPr>
                <a:t>府内構成員の権利侵害が認められる規模の集団に対する差別的言動の場合</a:t>
              </a:r>
            </a:p>
          </p:txBody>
        </p:sp>
      </p:grpSp>
      <p:grpSp>
        <p:nvGrpSpPr>
          <p:cNvPr id="12" name="グループ化 11">
            <a:extLst>
              <a:ext uri="{FF2B5EF4-FFF2-40B4-BE49-F238E27FC236}">
                <a16:creationId xmlns:a16="http://schemas.microsoft.com/office/drawing/2014/main" id="{77DCB6B9-5138-4283-B853-443F5F4D1D46}"/>
              </a:ext>
            </a:extLst>
          </p:cNvPr>
          <p:cNvGrpSpPr/>
          <p:nvPr/>
        </p:nvGrpSpPr>
        <p:grpSpPr>
          <a:xfrm>
            <a:off x="4902167" y="5782906"/>
            <a:ext cx="5218095" cy="437596"/>
            <a:chOff x="4929749" y="5659431"/>
            <a:chExt cx="5218095" cy="437596"/>
          </a:xfrm>
        </p:grpSpPr>
        <p:sp>
          <p:nvSpPr>
            <p:cNvPr id="68" name="テキスト ボックス 67">
              <a:extLst>
                <a:ext uri="{FF2B5EF4-FFF2-40B4-BE49-F238E27FC236}">
                  <a16:creationId xmlns:a16="http://schemas.microsoft.com/office/drawing/2014/main" id="{84238E5B-E9AA-4AE5-B352-D0B824C83D83}"/>
                </a:ext>
              </a:extLst>
            </p:cNvPr>
            <p:cNvSpPr txBox="1"/>
            <p:nvPr/>
          </p:nvSpPr>
          <p:spPr>
            <a:xfrm>
              <a:off x="5001068" y="5659431"/>
              <a:ext cx="2369259" cy="276999"/>
            </a:xfrm>
            <a:prstGeom prst="rect">
              <a:avLst/>
            </a:prstGeom>
            <a:noFill/>
          </p:spPr>
          <p:txBody>
            <a:bodyPr wrap="square" rtlCol="0">
              <a:spAutoFit/>
            </a:bodyPr>
            <a:lstStyle/>
            <a:p>
              <a:r>
                <a:rPr kumimoji="1" lang="ja-JP" altLang="en-US" sz="1200" dirty="0">
                  <a:latin typeface="BIZ UDPゴシック" panose="020B0400000000000000" pitchFamily="50" charset="-128"/>
                  <a:ea typeface="BIZ UDPゴシック" panose="020B0400000000000000" pitchFamily="50" charset="-128"/>
                </a:rPr>
                <a:t>❸</a:t>
              </a:r>
              <a:r>
                <a:rPr kumimoji="1" lang="en-US" altLang="ja-JP" sz="1200" dirty="0">
                  <a:latin typeface="BIZ UDPゴシック" panose="020B0400000000000000" pitchFamily="50" charset="-128"/>
                  <a:ea typeface="BIZ UDPゴシック" panose="020B0400000000000000" pitchFamily="50" charset="-128"/>
                </a:rPr>
                <a:t>-2</a:t>
              </a:r>
              <a:r>
                <a:rPr kumimoji="1" lang="ja-JP" altLang="en-US" sz="1200" dirty="0">
                  <a:latin typeface="BIZ UDPゴシック" panose="020B0400000000000000" pitchFamily="50" charset="-128"/>
                  <a:ea typeface="BIZ UDPゴシック" panose="020B0400000000000000" pitchFamily="50" charset="-128"/>
                </a:rPr>
                <a:t>適否を判断の上、情報提供</a:t>
              </a:r>
              <a:endParaRPr kumimoji="1" lang="en-US" altLang="ja-JP" sz="1200" dirty="0">
                <a:latin typeface="BIZ UDPゴシック" panose="020B0400000000000000" pitchFamily="50" charset="-128"/>
                <a:ea typeface="BIZ UDPゴシック" panose="020B0400000000000000" pitchFamily="50" charset="-128"/>
              </a:endParaRPr>
            </a:p>
          </p:txBody>
        </p:sp>
        <p:sp>
          <p:nvSpPr>
            <p:cNvPr id="70" name="テキスト ボックス 69">
              <a:extLst>
                <a:ext uri="{FF2B5EF4-FFF2-40B4-BE49-F238E27FC236}">
                  <a16:creationId xmlns:a16="http://schemas.microsoft.com/office/drawing/2014/main" id="{08058227-14FA-43AB-91E3-23EB465A1773}"/>
                </a:ext>
              </a:extLst>
            </p:cNvPr>
            <p:cNvSpPr txBox="1"/>
            <p:nvPr/>
          </p:nvSpPr>
          <p:spPr>
            <a:xfrm>
              <a:off x="4929749" y="5835417"/>
              <a:ext cx="5218095" cy="261610"/>
            </a:xfrm>
            <a:prstGeom prst="rect">
              <a:avLst/>
            </a:prstGeom>
            <a:noFill/>
          </p:spPr>
          <p:txBody>
            <a:bodyPr wrap="none" rtlCol="0">
              <a:spAutoFit/>
            </a:bodyPr>
            <a:lstStyle/>
            <a:p>
              <a:r>
                <a:rPr kumimoji="1" lang="en-US" altLang="ja-JP" sz="1100" dirty="0">
                  <a:latin typeface="BIZ UDPゴシック" panose="020B0400000000000000" pitchFamily="50" charset="-128"/>
                  <a:ea typeface="BIZ UDPゴシック" panose="020B0400000000000000" pitchFamily="50" charset="-128"/>
                </a:rPr>
                <a:t>※</a:t>
              </a:r>
              <a:r>
                <a:rPr kumimoji="1" lang="ja-JP" altLang="en-US" sz="1100" dirty="0">
                  <a:latin typeface="BIZ UDPゴシック" panose="020B0400000000000000" pitchFamily="50" charset="-128"/>
                  <a:ea typeface="BIZ UDPゴシック" panose="020B0400000000000000" pitchFamily="50" charset="-128"/>
                </a:rPr>
                <a:t>府内構成員の権利侵害が認められない規模の集団に対する差別的言動の場合</a:t>
              </a:r>
            </a:p>
          </p:txBody>
        </p:sp>
      </p:grpSp>
      <p:grpSp>
        <p:nvGrpSpPr>
          <p:cNvPr id="15" name="グループ化 14">
            <a:extLst>
              <a:ext uri="{FF2B5EF4-FFF2-40B4-BE49-F238E27FC236}">
                <a16:creationId xmlns:a16="http://schemas.microsoft.com/office/drawing/2014/main" id="{7461AF51-80C7-439E-8301-3E5696EEFF1D}"/>
              </a:ext>
            </a:extLst>
          </p:cNvPr>
          <p:cNvGrpSpPr/>
          <p:nvPr/>
        </p:nvGrpSpPr>
        <p:grpSpPr>
          <a:xfrm>
            <a:off x="4902455" y="6396245"/>
            <a:ext cx="2539187" cy="487844"/>
            <a:chOff x="4908609" y="6232444"/>
            <a:chExt cx="2539187" cy="487844"/>
          </a:xfrm>
        </p:grpSpPr>
        <p:sp>
          <p:nvSpPr>
            <p:cNvPr id="65" name="テキスト ボックス 64">
              <a:extLst>
                <a:ext uri="{FF2B5EF4-FFF2-40B4-BE49-F238E27FC236}">
                  <a16:creationId xmlns:a16="http://schemas.microsoft.com/office/drawing/2014/main" id="{72D37F7F-E9E7-4067-9988-2392A88E6454}"/>
                </a:ext>
              </a:extLst>
            </p:cNvPr>
            <p:cNvSpPr txBox="1"/>
            <p:nvPr/>
          </p:nvSpPr>
          <p:spPr>
            <a:xfrm>
              <a:off x="4966642" y="6232444"/>
              <a:ext cx="2481154" cy="276999"/>
            </a:xfrm>
            <a:prstGeom prst="rect">
              <a:avLst/>
            </a:prstGeom>
            <a:noFill/>
          </p:spPr>
          <p:txBody>
            <a:bodyPr wrap="square" rtlCol="0">
              <a:spAutoFit/>
            </a:bodyPr>
            <a:lstStyle/>
            <a:p>
              <a:r>
                <a:rPr kumimoji="1" lang="ja-JP" altLang="en-US" sz="1200" dirty="0">
                  <a:latin typeface="BIZ UDPゴシック" panose="020B0400000000000000" pitchFamily="50" charset="-128"/>
                  <a:ea typeface="BIZ UDPゴシック" panose="020B0400000000000000" pitchFamily="50" charset="-128"/>
                </a:rPr>
                <a:t>❹適否を判断の上、説示・助言</a:t>
              </a:r>
            </a:p>
          </p:txBody>
        </p:sp>
        <p:sp>
          <p:nvSpPr>
            <p:cNvPr id="72" name="テキスト ボックス 71">
              <a:extLst>
                <a:ext uri="{FF2B5EF4-FFF2-40B4-BE49-F238E27FC236}">
                  <a16:creationId xmlns:a16="http://schemas.microsoft.com/office/drawing/2014/main" id="{BA3109DC-5CB6-493D-B224-DBA74EBA2C9D}"/>
                </a:ext>
              </a:extLst>
            </p:cNvPr>
            <p:cNvSpPr txBox="1"/>
            <p:nvPr/>
          </p:nvSpPr>
          <p:spPr>
            <a:xfrm>
              <a:off x="4908609" y="6458678"/>
              <a:ext cx="1879041" cy="261610"/>
            </a:xfrm>
            <a:prstGeom prst="rect">
              <a:avLst/>
            </a:prstGeom>
            <a:noFill/>
          </p:spPr>
          <p:txBody>
            <a:bodyPr wrap="none" rtlCol="0">
              <a:spAutoFit/>
            </a:bodyPr>
            <a:lstStyle/>
            <a:p>
              <a:r>
                <a:rPr kumimoji="1" lang="en-US" altLang="ja-JP" sz="1100" dirty="0">
                  <a:latin typeface="BIZ UDPゴシック" panose="020B0400000000000000" pitchFamily="50" charset="-128"/>
                  <a:ea typeface="BIZ UDPゴシック" panose="020B0400000000000000" pitchFamily="50" charset="-128"/>
                </a:rPr>
                <a:t>※</a:t>
              </a:r>
              <a:r>
                <a:rPr kumimoji="1" lang="ja-JP" altLang="en-US" sz="1100" dirty="0">
                  <a:latin typeface="BIZ UDPゴシック" panose="020B0400000000000000" pitchFamily="50" charset="-128"/>
                  <a:ea typeface="BIZ UDPゴシック" panose="020B0400000000000000" pitchFamily="50" charset="-128"/>
                </a:rPr>
                <a:t>❸</a:t>
              </a:r>
              <a:r>
                <a:rPr kumimoji="1" lang="en-US" altLang="ja-JP" sz="1100" dirty="0">
                  <a:latin typeface="BIZ UDPゴシック" panose="020B0400000000000000" pitchFamily="50" charset="-128"/>
                  <a:ea typeface="BIZ UDPゴシック" panose="020B0400000000000000" pitchFamily="50" charset="-128"/>
                </a:rPr>
                <a:t>-1</a:t>
              </a:r>
              <a:r>
                <a:rPr kumimoji="1" lang="ja-JP" altLang="en-US" sz="1100" dirty="0">
                  <a:latin typeface="BIZ UDPゴシック" panose="020B0400000000000000" pitchFamily="50" charset="-128"/>
                  <a:ea typeface="BIZ UDPゴシック" panose="020B0400000000000000" pitchFamily="50" charset="-128"/>
                </a:rPr>
                <a:t>で削除されない場合</a:t>
              </a:r>
              <a:endParaRPr kumimoji="1" lang="en-US" altLang="ja-JP" sz="1100" dirty="0">
                <a:latin typeface="BIZ UDPゴシック" panose="020B0400000000000000" pitchFamily="50" charset="-128"/>
                <a:ea typeface="BIZ UDPゴシック" panose="020B0400000000000000" pitchFamily="50" charset="-128"/>
              </a:endParaRPr>
            </a:p>
          </p:txBody>
        </p:sp>
      </p:grpSp>
      <p:cxnSp>
        <p:nvCxnSpPr>
          <p:cNvPr id="4" name="直線コネクタ 3">
            <a:extLst>
              <a:ext uri="{FF2B5EF4-FFF2-40B4-BE49-F238E27FC236}">
                <a16:creationId xmlns:a16="http://schemas.microsoft.com/office/drawing/2014/main" id="{2A8F02E9-87CC-4315-ADF4-AA30600251EA}"/>
              </a:ext>
            </a:extLst>
          </p:cNvPr>
          <p:cNvCxnSpPr>
            <a:cxnSpLocks/>
            <a:stCxn id="7" idx="2"/>
          </p:cNvCxnSpPr>
          <p:nvPr/>
        </p:nvCxnSpPr>
        <p:spPr>
          <a:xfrm>
            <a:off x="1137982" y="1093525"/>
            <a:ext cx="0" cy="5764475"/>
          </a:xfrm>
          <a:prstGeom prst="line">
            <a:avLst/>
          </a:prstGeom>
          <a:ln w="9525" cap="flat" cmpd="sng" algn="ctr">
            <a:solidFill>
              <a:schemeClr val="accent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41" name="直線コネクタ 40">
            <a:extLst>
              <a:ext uri="{FF2B5EF4-FFF2-40B4-BE49-F238E27FC236}">
                <a16:creationId xmlns:a16="http://schemas.microsoft.com/office/drawing/2014/main" id="{1FAE9BD0-B645-4585-BCC3-E010F609AB1B}"/>
              </a:ext>
            </a:extLst>
          </p:cNvPr>
          <p:cNvCxnSpPr>
            <a:cxnSpLocks/>
          </p:cNvCxnSpPr>
          <p:nvPr/>
        </p:nvCxnSpPr>
        <p:spPr>
          <a:xfrm flipH="1">
            <a:off x="3567260" y="1135256"/>
            <a:ext cx="1" cy="5722744"/>
          </a:xfrm>
          <a:prstGeom prst="line">
            <a:avLst/>
          </a:prstGeom>
          <a:ln w="9525" cap="flat" cmpd="sng" algn="ctr">
            <a:solidFill>
              <a:schemeClr val="accent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49" name="直線コネクタ 48">
            <a:extLst>
              <a:ext uri="{FF2B5EF4-FFF2-40B4-BE49-F238E27FC236}">
                <a16:creationId xmlns:a16="http://schemas.microsoft.com/office/drawing/2014/main" id="{2DC3F22D-D6F6-43FD-A84B-EFBE6CB5D505}"/>
              </a:ext>
            </a:extLst>
          </p:cNvPr>
          <p:cNvCxnSpPr>
            <a:cxnSpLocks/>
          </p:cNvCxnSpPr>
          <p:nvPr/>
        </p:nvCxnSpPr>
        <p:spPr>
          <a:xfrm flipH="1">
            <a:off x="7118152" y="982784"/>
            <a:ext cx="1" cy="5875216"/>
          </a:xfrm>
          <a:prstGeom prst="line">
            <a:avLst/>
          </a:prstGeom>
          <a:ln w="9525" cap="flat" cmpd="sng" algn="ctr">
            <a:solidFill>
              <a:schemeClr val="accent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50" name="直線コネクタ 49">
            <a:extLst>
              <a:ext uri="{FF2B5EF4-FFF2-40B4-BE49-F238E27FC236}">
                <a16:creationId xmlns:a16="http://schemas.microsoft.com/office/drawing/2014/main" id="{4ECABBB8-CE1E-474E-AB25-9270EF4E798D}"/>
              </a:ext>
            </a:extLst>
          </p:cNvPr>
          <p:cNvCxnSpPr>
            <a:cxnSpLocks/>
          </p:cNvCxnSpPr>
          <p:nvPr/>
        </p:nvCxnSpPr>
        <p:spPr>
          <a:xfrm flipH="1">
            <a:off x="4941050" y="1035338"/>
            <a:ext cx="1" cy="5822662"/>
          </a:xfrm>
          <a:prstGeom prst="line">
            <a:avLst/>
          </a:prstGeom>
          <a:ln w="9525" cap="flat" cmpd="sng" algn="ctr">
            <a:solidFill>
              <a:schemeClr val="accent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51" name="直線コネクタ 50">
            <a:extLst>
              <a:ext uri="{FF2B5EF4-FFF2-40B4-BE49-F238E27FC236}">
                <a16:creationId xmlns:a16="http://schemas.microsoft.com/office/drawing/2014/main" id="{F90C07CA-2845-47AE-9455-8A74B2973126}"/>
              </a:ext>
            </a:extLst>
          </p:cNvPr>
          <p:cNvCxnSpPr>
            <a:cxnSpLocks/>
          </p:cNvCxnSpPr>
          <p:nvPr/>
        </p:nvCxnSpPr>
        <p:spPr>
          <a:xfrm flipH="1">
            <a:off x="8513573" y="1100924"/>
            <a:ext cx="1" cy="5757076"/>
          </a:xfrm>
          <a:prstGeom prst="line">
            <a:avLst/>
          </a:prstGeom>
          <a:ln w="9525" cap="flat" cmpd="sng" algn="ctr">
            <a:solidFill>
              <a:schemeClr val="accent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5" name="直線コネクタ 4">
            <a:extLst>
              <a:ext uri="{FF2B5EF4-FFF2-40B4-BE49-F238E27FC236}">
                <a16:creationId xmlns:a16="http://schemas.microsoft.com/office/drawing/2014/main" id="{AE1FCC19-F4C6-45DF-8C50-F23A2C74F999}"/>
              </a:ext>
            </a:extLst>
          </p:cNvPr>
          <p:cNvCxnSpPr/>
          <p:nvPr/>
        </p:nvCxnSpPr>
        <p:spPr>
          <a:xfrm>
            <a:off x="-238539" y="3677478"/>
            <a:ext cx="10505661" cy="0"/>
          </a:xfrm>
          <a:prstGeom prst="line">
            <a:avLst/>
          </a:prstGeom>
          <a:ln w="47625" cmpd="tri">
            <a:prstDash val="solid"/>
          </a:ln>
        </p:spPr>
        <p:style>
          <a:lnRef idx="1">
            <a:schemeClr val="accent1"/>
          </a:lnRef>
          <a:fillRef idx="0">
            <a:schemeClr val="accent1"/>
          </a:fillRef>
          <a:effectRef idx="0">
            <a:schemeClr val="accent1"/>
          </a:effectRef>
          <a:fontRef idx="minor">
            <a:schemeClr val="tx1"/>
          </a:fontRef>
        </p:style>
      </p:cxnSp>
      <p:sp>
        <p:nvSpPr>
          <p:cNvPr id="48" name="テキスト ボックス 47">
            <a:extLst>
              <a:ext uri="{FF2B5EF4-FFF2-40B4-BE49-F238E27FC236}">
                <a16:creationId xmlns:a16="http://schemas.microsoft.com/office/drawing/2014/main" id="{EC1DBC2A-CA54-42A1-BCA3-A7E4F48C23C9}"/>
              </a:ext>
            </a:extLst>
          </p:cNvPr>
          <p:cNvSpPr txBox="1"/>
          <p:nvPr/>
        </p:nvSpPr>
        <p:spPr>
          <a:xfrm>
            <a:off x="9607520" y="6550223"/>
            <a:ext cx="320922" cy="307777"/>
          </a:xfrm>
          <a:prstGeom prst="rect">
            <a:avLst/>
          </a:prstGeom>
          <a:noFill/>
        </p:spPr>
        <p:txBody>
          <a:bodyPr wrap="none" rtlCol="0">
            <a:spAutoFit/>
          </a:bodyPr>
          <a:lstStyle/>
          <a:p>
            <a:pPr algn="l"/>
            <a:r>
              <a:rPr kumimoji="1" lang="ja-JP" altLang="en-US" sz="1400" b="1" dirty="0">
                <a:latin typeface="BIZ UDPゴシック" panose="020B0400000000000000" pitchFamily="50" charset="-128"/>
                <a:ea typeface="BIZ UDPゴシック" panose="020B0400000000000000" pitchFamily="50" charset="-128"/>
              </a:rPr>
              <a:t>２</a:t>
            </a:r>
          </a:p>
        </p:txBody>
      </p:sp>
    </p:spTree>
    <p:extLst>
      <p:ext uri="{BB962C8B-B14F-4D97-AF65-F5344CB8AC3E}">
        <p14:creationId xmlns:p14="http://schemas.microsoft.com/office/powerpoint/2010/main" val="17364550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a:extLst>
              <a:ext uri="{FF2B5EF4-FFF2-40B4-BE49-F238E27FC236}">
                <a16:creationId xmlns:a16="http://schemas.microsoft.com/office/drawing/2014/main" id="{2F673197-659B-4B6A-AB80-695B443486FD}"/>
              </a:ext>
            </a:extLst>
          </p:cNvPr>
          <p:cNvSpPr txBox="1"/>
          <p:nvPr/>
        </p:nvSpPr>
        <p:spPr>
          <a:xfrm>
            <a:off x="69576" y="75985"/>
            <a:ext cx="8563563" cy="584775"/>
          </a:xfrm>
          <a:prstGeom prst="rect">
            <a:avLst/>
          </a:prstGeom>
          <a:noFill/>
        </p:spPr>
        <p:txBody>
          <a:bodyPr wrap="none" rtlCol="0">
            <a:spAutoFit/>
          </a:bodyPr>
          <a:lstStyle/>
          <a:p>
            <a:r>
              <a:rPr kumimoji="1" lang="ja-JP" altLang="en-US" sz="1600" dirty="0">
                <a:latin typeface="BIZ UDPゴシック" panose="020B0400000000000000" pitchFamily="50" charset="-128"/>
                <a:ea typeface="BIZ UDPゴシック" panose="020B0400000000000000" pitchFamily="50" charset="-128"/>
              </a:rPr>
              <a:t>（３）削除要請（条例第１２条）</a:t>
            </a:r>
            <a:endParaRPr kumimoji="1" lang="en-US" altLang="ja-JP" sz="1600" dirty="0">
              <a:latin typeface="BIZ UDPゴシック" panose="020B0400000000000000" pitchFamily="50" charset="-128"/>
              <a:ea typeface="BIZ UDPゴシック" panose="020B0400000000000000" pitchFamily="50" charset="-128"/>
            </a:endParaRPr>
          </a:p>
          <a:p>
            <a:r>
              <a:rPr kumimoji="1" lang="ja-JP" altLang="en-US" sz="1600" dirty="0">
                <a:latin typeface="BIZ UDPゴシック" panose="020B0400000000000000" pitchFamily="50" charset="-128"/>
                <a:ea typeface="BIZ UDPゴシック" panose="020B0400000000000000" pitchFamily="50" charset="-128"/>
              </a:rPr>
              <a:t>　　　明らかに不当な差別的言動と判断できる情報について、プロバイダへの削除要請等を実施</a:t>
            </a:r>
          </a:p>
        </p:txBody>
      </p:sp>
      <p:sp>
        <p:nvSpPr>
          <p:cNvPr id="4" name="テキスト ボックス 3">
            <a:extLst>
              <a:ext uri="{FF2B5EF4-FFF2-40B4-BE49-F238E27FC236}">
                <a16:creationId xmlns:a16="http://schemas.microsoft.com/office/drawing/2014/main" id="{64A50BA5-85BF-40D6-A552-8CD43F5895D4}"/>
              </a:ext>
            </a:extLst>
          </p:cNvPr>
          <p:cNvSpPr txBox="1"/>
          <p:nvPr/>
        </p:nvSpPr>
        <p:spPr>
          <a:xfrm>
            <a:off x="198495" y="784976"/>
            <a:ext cx="1620957" cy="338554"/>
          </a:xfrm>
          <a:prstGeom prst="rect">
            <a:avLst/>
          </a:prstGeom>
          <a:noFill/>
        </p:spPr>
        <p:txBody>
          <a:bodyPr wrap="none" rtlCol="0">
            <a:spAutoFit/>
          </a:bodyPr>
          <a:lstStyle/>
          <a:p>
            <a:r>
              <a:rPr kumimoji="1" lang="ja-JP" altLang="en-US" sz="1600" dirty="0">
                <a:latin typeface="BIZ UDPゴシック" panose="020B0400000000000000" pitchFamily="50" charset="-128"/>
                <a:ea typeface="BIZ UDPゴシック" panose="020B0400000000000000" pitchFamily="50" charset="-128"/>
              </a:rPr>
              <a:t>①今年度の実績</a:t>
            </a:r>
          </a:p>
        </p:txBody>
      </p:sp>
      <p:sp>
        <p:nvSpPr>
          <p:cNvPr id="7" name="テキスト ボックス 6">
            <a:extLst>
              <a:ext uri="{FF2B5EF4-FFF2-40B4-BE49-F238E27FC236}">
                <a16:creationId xmlns:a16="http://schemas.microsoft.com/office/drawing/2014/main" id="{FA9E7328-1202-45E2-AF4B-FB476880E201}"/>
              </a:ext>
            </a:extLst>
          </p:cNvPr>
          <p:cNvSpPr txBox="1"/>
          <p:nvPr/>
        </p:nvSpPr>
        <p:spPr>
          <a:xfrm>
            <a:off x="256246" y="1148278"/>
            <a:ext cx="9457738" cy="5219699"/>
          </a:xfrm>
          <a:prstGeom prst="rect">
            <a:avLst/>
          </a:prstGeom>
          <a:solidFill>
            <a:schemeClr val="accent1">
              <a:lumMod val="20000"/>
              <a:lumOff val="80000"/>
            </a:schemeClr>
          </a:solidFill>
          <a:ln>
            <a:noFill/>
          </a:ln>
        </p:spPr>
        <p:txBody>
          <a:bodyPr wrap="square">
            <a:spAutoFit/>
          </a:bodyPr>
          <a:lstStyle/>
          <a:p>
            <a:pPr indent="133350" algn="just">
              <a:lnSpc>
                <a:spcPts val="2200"/>
              </a:lnSpc>
            </a:pPr>
            <a:r>
              <a:rPr lang="ja-JP" altLang="ja-JP" sz="1600" u="sng" kern="100" dirty="0">
                <a:effectLst/>
                <a:latin typeface="游明朝" panose="02020400000000000000" pitchFamily="18" charset="-128"/>
                <a:ea typeface="BIZ UDPゴシック" panose="020B0400000000000000" pitchFamily="50" charset="-128"/>
                <a:cs typeface="Times New Roman" panose="02020603050405020304" pitchFamily="18" charset="0"/>
              </a:rPr>
              <a:t>■同和地区の識別情報の摘示に関する動画として、府内市町村から情報提供があったもの：２件</a:t>
            </a:r>
            <a:endParaRPr lang="en-US" altLang="ja-JP" sz="1600" u="sng" kern="100" dirty="0">
              <a:effectLst/>
              <a:latin typeface="游明朝" panose="02020400000000000000" pitchFamily="18" charset="-128"/>
              <a:ea typeface="BIZ UDPゴシック" panose="020B0400000000000000" pitchFamily="50" charset="-128"/>
              <a:cs typeface="Times New Roman" panose="02020603050405020304" pitchFamily="18" charset="0"/>
            </a:endParaRPr>
          </a:p>
          <a:p>
            <a:pPr indent="133350" algn="just">
              <a:lnSpc>
                <a:spcPts val="1400"/>
              </a:lnSpc>
            </a:pPr>
            <a:endParaRPr lang="ja-JP" alt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just">
              <a:lnSpc>
                <a:spcPts val="1400"/>
              </a:lnSpc>
            </a:pPr>
            <a:r>
              <a:rPr lang="ja-JP" altLang="ja-JP" sz="1400" kern="100" dirty="0">
                <a:effectLst/>
                <a:latin typeface="游明朝" panose="02020400000000000000" pitchFamily="18" charset="-128"/>
                <a:ea typeface="BIZ UDPゴシック" panose="020B0400000000000000" pitchFamily="50" charset="-128"/>
                <a:cs typeface="Times New Roman" panose="02020603050405020304" pitchFamily="18" charset="0"/>
              </a:rPr>
              <a:t>　　　　</a:t>
            </a:r>
            <a:r>
              <a:rPr lang="ja-JP" altLang="en-US" sz="1400" kern="100" dirty="0">
                <a:effectLst/>
                <a:latin typeface="游明朝" panose="02020400000000000000" pitchFamily="18" charset="-128"/>
                <a:ea typeface="BIZ UDPゴシック" panose="020B0400000000000000" pitchFamily="50" charset="-128"/>
                <a:cs typeface="Times New Roman" panose="02020603050405020304" pitchFamily="18" charset="0"/>
              </a:rPr>
              <a:t>いずれも</a:t>
            </a:r>
            <a:r>
              <a:rPr lang="ja-JP" altLang="ja-JP" sz="1400" kern="100" dirty="0">
                <a:effectLst/>
                <a:latin typeface="游明朝" panose="02020400000000000000" pitchFamily="18" charset="-128"/>
                <a:ea typeface="BIZ UDPゴシック" panose="020B0400000000000000" pitchFamily="50" charset="-128"/>
                <a:cs typeface="Times New Roman" panose="02020603050405020304" pitchFamily="18" charset="0"/>
              </a:rPr>
              <a:t>削除要請の対象となる情報と</a:t>
            </a:r>
            <a:r>
              <a:rPr lang="ja-JP" altLang="en-US" sz="1400" kern="100" dirty="0">
                <a:latin typeface="游明朝" panose="02020400000000000000" pitchFamily="18" charset="-128"/>
                <a:ea typeface="BIZ UDPゴシック" panose="020B0400000000000000" pitchFamily="50" charset="-128"/>
                <a:cs typeface="Times New Roman" panose="02020603050405020304" pitchFamily="18" charset="0"/>
              </a:rPr>
              <a:t>判断</a:t>
            </a:r>
            <a:r>
              <a:rPr lang="ja-JP" altLang="ja-JP" sz="1400" kern="100" dirty="0">
                <a:effectLst/>
                <a:latin typeface="游明朝" panose="02020400000000000000" pitchFamily="18" charset="-128"/>
                <a:ea typeface="BIZ UDPゴシック" panose="020B0400000000000000" pitchFamily="50" charset="-128"/>
                <a:cs typeface="Times New Roman" panose="02020603050405020304" pitchFamily="18" charset="0"/>
              </a:rPr>
              <a:t>し、大阪法務局への通報及びプロバイダへの削除要請を実施</a:t>
            </a:r>
            <a:endParaRPr lang="ja-JP" alt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just">
              <a:lnSpc>
                <a:spcPts val="2200"/>
              </a:lnSpc>
            </a:pPr>
            <a:r>
              <a:rPr lang="ja-JP" altLang="ja-JP" sz="1400" kern="100" dirty="0">
                <a:effectLst/>
                <a:latin typeface="游明朝" panose="02020400000000000000" pitchFamily="18" charset="-128"/>
                <a:ea typeface="BIZ UDPゴシック" panose="020B0400000000000000" pitchFamily="50" charset="-128"/>
                <a:cs typeface="Times New Roman" panose="02020603050405020304" pitchFamily="18" charset="0"/>
              </a:rPr>
              <a:t>　　　　※現時点で２件とも現存（プロバイダからの連絡なし）</a:t>
            </a:r>
            <a:endParaRPr lang="en-US" altLang="ja-JP" sz="1400" kern="100" dirty="0">
              <a:effectLst/>
              <a:latin typeface="游明朝" panose="02020400000000000000" pitchFamily="18" charset="-128"/>
              <a:ea typeface="BIZ UDPゴシック" panose="020B0400000000000000" pitchFamily="50" charset="-128"/>
              <a:cs typeface="Times New Roman" panose="02020603050405020304" pitchFamily="18" charset="0"/>
            </a:endParaRPr>
          </a:p>
          <a:p>
            <a:pPr algn="just">
              <a:lnSpc>
                <a:spcPts val="2200"/>
              </a:lnSpc>
            </a:pPr>
            <a:endParaRPr lang="ja-JP" alt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just">
              <a:lnSpc>
                <a:spcPts val="2200"/>
              </a:lnSpc>
            </a:pPr>
            <a:r>
              <a:rPr lang="en-US" altLang="ja-JP" sz="1400" kern="100" dirty="0">
                <a:effectLst/>
                <a:latin typeface="BIZ UDPゴシック" panose="020B0400000000000000" pitchFamily="50" charset="-128"/>
                <a:ea typeface="游明朝" panose="02020400000000000000" pitchFamily="18" charset="-128"/>
                <a:cs typeface="Times New Roman" panose="02020603050405020304" pitchFamily="18" charset="0"/>
              </a:rPr>
              <a:t> </a:t>
            </a:r>
            <a:endParaRPr lang="ja-JP" alt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indent="133350" algn="just">
              <a:lnSpc>
                <a:spcPts val="2200"/>
              </a:lnSpc>
            </a:pPr>
            <a:r>
              <a:rPr lang="ja-JP" altLang="ja-JP" sz="1600" u="sng" kern="100" dirty="0">
                <a:effectLst/>
                <a:latin typeface="游明朝" panose="02020400000000000000" pitchFamily="18" charset="-128"/>
                <a:ea typeface="BIZ UDPゴシック" panose="020B0400000000000000" pitchFamily="50" charset="-128"/>
                <a:cs typeface="Times New Roman" panose="02020603050405020304" pitchFamily="18" charset="0"/>
              </a:rPr>
              <a:t>■集団に対する差別的言動が疑われるものとして、ネットハーモニーに通報があったもの：８２件</a:t>
            </a:r>
            <a:endParaRPr lang="en-US" altLang="ja-JP" sz="1600" u="sng" kern="100" dirty="0">
              <a:latin typeface="游明朝" panose="02020400000000000000" pitchFamily="18" charset="-128"/>
              <a:ea typeface="BIZ UDPゴシック" panose="020B0400000000000000" pitchFamily="50" charset="-128"/>
              <a:cs typeface="Times New Roman" panose="02020603050405020304" pitchFamily="18" charset="0"/>
            </a:endParaRPr>
          </a:p>
          <a:p>
            <a:pPr indent="133350" algn="just">
              <a:lnSpc>
                <a:spcPts val="1600"/>
              </a:lnSpc>
            </a:pPr>
            <a:endParaRPr lang="en-US" altLang="ja-JP" sz="1400" u="sng" kern="100" dirty="0">
              <a:effectLst/>
              <a:latin typeface="游明朝" panose="02020400000000000000" pitchFamily="18" charset="-128"/>
              <a:ea typeface="BIZ UDPゴシック" panose="020B0400000000000000" pitchFamily="50" charset="-128"/>
              <a:cs typeface="Times New Roman" panose="02020603050405020304" pitchFamily="18" charset="0"/>
            </a:endParaRPr>
          </a:p>
          <a:p>
            <a:pPr indent="133350" algn="just">
              <a:lnSpc>
                <a:spcPts val="1600"/>
              </a:lnSpc>
            </a:pPr>
            <a:r>
              <a:rPr lang="ja-JP" altLang="en-US" sz="1400" kern="100" dirty="0">
                <a:effectLst/>
                <a:latin typeface="游明朝" panose="02020400000000000000" pitchFamily="18" charset="-128"/>
                <a:ea typeface="BIZ UDPゴシック" panose="020B0400000000000000" pitchFamily="50" charset="-128"/>
                <a:cs typeface="Times New Roman" panose="02020603050405020304" pitchFamily="18" charset="0"/>
              </a:rPr>
              <a:t>　　　</a:t>
            </a:r>
            <a:r>
              <a:rPr lang="ja-JP" altLang="ja-JP" sz="1400" kern="100" dirty="0">
                <a:effectLst/>
                <a:latin typeface="游明朝" panose="02020400000000000000" pitchFamily="18" charset="-128"/>
                <a:ea typeface="BIZ UDPゴシック" panose="020B0400000000000000" pitchFamily="50" charset="-128"/>
                <a:cs typeface="Times New Roman" panose="02020603050405020304" pitchFamily="18" charset="0"/>
              </a:rPr>
              <a:t>うち</a:t>
            </a:r>
            <a:r>
              <a:rPr lang="ja-JP" altLang="en-US" sz="1400" kern="100" dirty="0">
                <a:latin typeface="游明朝" panose="02020400000000000000" pitchFamily="18" charset="-128"/>
                <a:ea typeface="BIZ UDPゴシック" panose="020B0400000000000000" pitchFamily="50" charset="-128"/>
                <a:cs typeface="Times New Roman" panose="02020603050405020304" pitchFamily="18" charset="0"/>
              </a:rPr>
              <a:t>２３</a:t>
            </a:r>
            <a:r>
              <a:rPr lang="ja-JP" altLang="ja-JP" sz="1400" kern="100" dirty="0">
                <a:effectLst/>
                <a:latin typeface="游明朝" panose="02020400000000000000" pitchFamily="18" charset="-128"/>
                <a:ea typeface="BIZ UDPゴシック" panose="020B0400000000000000" pitchFamily="50" charset="-128"/>
                <a:cs typeface="Times New Roman" panose="02020603050405020304" pitchFamily="18" charset="0"/>
              </a:rPr>
              <a:t>件</a:t>
            </a:r>
            <a:r>
              <a:rPr lang="ja-JP" altLang="en-US" sz="1400" kern="100" dirty="0">
                <a:latin typeface="游明朝" panose="02020400000000000000" pitchFamily="18" charset="-128"/>
                <a:ea typeface="BIZ UDPゴシック" panose="020B0400000000000000" pitchFamily="50" charset="-128"/>
                <a:cs typeface="Times New Roman" panose="02020603050405020304" pitchFamily="18" charset="0"/>
              </a:rPr>
              <a:t>を</a:t>
            </a:r>
            <a:r>
              <a:rPr lang="ja-JP" altLang="ja-JP" sz="1400" kern="100" dirty="0">
                <a:effectLst/>
                <a:latin typeface="游明朝" panose="02020400000000000000" pitchFamily="18" charset="-128"/>
                <a:ea typeface="BIZ UDPゴシック" panose="020B0400000000000000" pitchFamily="50" charset="-128"/>
                <a:cs typeface="Times New Roman" panose="02020603050405020304" pitchFamily="18" charset="0"/>
              </a:rPr>
              <a:t>削除要請の対象となる情報と</a:t>
            </a:r>
            <a:r>
              <a:rPr lang="ja-JP" altLang="en-US" sz="1400" kern="100" dirty="0">
                <a:latin typeface="游明朝" panose="02020400000000000000" pitchFamily="18" charset="-128"/>
                <a:ea typeface="BIZ UDPゴシック" panose="020B0400000000000000" pitchFamily="50" charset="-128"/>
                <a:cs typeface="Times New Roman" panose="02020603050405020304" pitchFamily="18" charset="0"/>
              </a:rPr>
              <a:t>判断</a:t>
            </a:r>
            <a:r>
              <a:rPr lang="ja-JP" altLang="ja-JP" sz="1400" kern="100" dirty="0">
                <a:effectLst/>
                <a:latin typeface="游明朝" panose="02020400000000000000" pitchFamily="18" charset="-128"/>
                <a:ea typeface="BIZ UDPゴシック" panose="020B0400000000000000" pitchFamily="50" charset="-128"/>
                <a:cs typeface="Times New Roman" panose="02020603050405020304" pitchFamily="18" charset="0"/>
              </a:rPr>
              <a:t>し、</a:t>
            </a:r>
            <a:r>
              <a:rPr lang="ja-JP" altLang="en-US" sz="1400" kern="100" dirty="0">
                <a:latin typeface="游明朝" panose="02020400000000000000" pitchFamily="18" charset="-128"/>
                <a:ea typeface="BIZ UDPゴシック" panose="020B0400000000000000" pitchFamily="50" charset="-128"/>
                <a:cs typeface="Times New Roman" panose="02020603050405020304" pitchFamily="18" charset="0"/>
              </a:rPr>
              <a:t>プロバイダへの削除要請と</a:t>
            </a:r>
            <a:r>
              <a:rPr lang="ja-JP" altLang="ja-JP" sz="1400" kern="100" dirty="0">
                <a:effectLst/>
                <a:latin typeface="游明朝" panose="02020400000000000000" pitchFamily="18" charset="-128"/>
                <a:ea typeface="BIZ UDPゴシック" panose="020B0400000000000000" pitchFamily="50" charset="-128"/>
                <a:cs typeface="Times New Roman" panose="02020603050405020304" pitchFamily="18" charset="0"/>
              </a:rPr>
              <a:t>大阪法務局への通報を</a:t>
            </a:r>
            <a:r>
              <a:rPr lang="ja-JP" altLang="en-US" sz="1400" kern="100" dirty="0">
                <a:latin typeface="游明朝" panose="02020400000000000000" pitchFamily="18" charset="-128"/>
                <a:ea typeface="BIZ UDPゴシック" panose="020B0400000000000000" pitchFamily="50" charset="-128"/>
                <a:cs typeface="Times New Roman" panose="02020603050405020304" pitchFamily="18" charset="0"/>
              </a:rPr>
              <a:t>実施</a:t>
            </a:r>
            <a:endParaRPr lang="en-US" altLang="ja-JP" sz="1400" kern="100" dirty="0">
              <a:effectLst/>
              <a:latin typeface="游明朝" panose="02020400000000000000" pitchFamily="18" charset="-128"/>
              <a:ea typeface="BIZ UDPゴシック" panose="020B0400000000000000" pitchFamily="50" charset="-128"/>
              <a:cs typeface="Times New Roman" panose="02020603050405020304" pitchFamily="18" charset="0"/>
            </a:endParaRPr>
          </a:p>
          <a:p>
            <a:pPr indent="133350" algn="just">
              <a:lnSpc>
                <a:spcPts val="2200"/>
              </a:lnSpc>
            </a:pPr>
            <a:r>
              <a:rPr lang="ja-JP" altLang="en-US" sz="1400" kern="100" dirty="0">
                <a:latin typeface="游明朝" panose="02020400000000000000" pitchFamily="18" charset="-128"/>
                <a:ea typeface="BIZ UDPゴシック" panose="020B0400000000000000" pitchFamily="50" charset="-128"/>
                <a:cs typeface="Times New Roman" panose="02020603050405020304" pitchFamily="18" charset="0"/>
              </a:rPr>
              <a:t>　　　　</a:t>
            </a:r>
            <a:r>
              <a:rPr lang="ja-JP" altLang="ja-JP" sz="1400" kern="100" dirty="0">
                <a:effectLst/>
                <a:latin typeface="游明朝" panose="02020400000000000000" pitchFamily="18" charset="-128"/>
                <a:ea typeface="BIZ UDPゴシック" panose="020B0400000000000000" pitchFamily="50" charset="-128"/>
                <a:cs typeface="Times New Roman" panose="02020603050405020304" pitchFamily="18" charset="0"/>
              </a:rPr>
              <a:t>（</a:t>
            </a:r>
            <a:r>
              <a:rPr lang="ja-JP" altLang="en-US" sz="1400" kern="100" dirty="0">
                <a:latin typeface="游明朝" panose="02020400000000000000" pitchFamily="18" charset="-128"/>
                <a:ea typeface="BIZ UDPゴシック" panose="020B0400000000000000" pitchFamily="50" charset="-128"/>
                <a:cs typeface="Times New Roman" panose="02020603050405020304" pitchFamily="18" charset="0"/>
              </a:rPr>
              <a:t>うち</a:t>
            </a:r>
            <a:r>
              <a:rPr lang="ja-JP" altLang="ja-JP" sz="1400" kern="100" dirty="0">
                <a:effectLst/>
                <a:latin typeface="游明朝" panose="02020400000000000000" pitchFamily="18" charset="-128"/>
                <a:ea typeface="BIZ UDPゴシック" panose="020B0400000000000000" pitchFamily="50" charset="-128"/>
                <a:cs typeface="Times New Roman" panose="02020603050405020304" pitchFamily="18" charset="0"/>
              </a:rPr>
              <a:t>１件は</a:t>
            </a:r>
            <a:r>
              <a:rPr lang="ja-JP" altLang="en-US" sz="1400" kern="100" dirty="0">
                <a:effectLst/>
                <a:latin typeface="游明朝" panose="02020400000000000000" pitchFamily="18" charset="-128"/>
                <a:ea typeface="BIZ UDPゴシック" panose="020B0400000000000000" pitchFamily="50" charset="-128"/>
                <a:cs typeface="Times New Roman" panose="02020603050405020304" pitchFamily="18" charset="0"/>
              </a:rPr>
              <a:t>、大阪府庁の情報</a:t>
            </a:r>
            <a:r>
              <a:rPr lang="ja-JP" altLang="ja-JP" sz="1400" kern="100" dirty="0">
                <a:effectLst/>
                <a:latin typeface="游明朝" panose="02020400000000000000" pitchFamily="18" charset="-128"/>
                <a:ea typeface="BIZ UDPゴシック" panose="020B0400000000000000" pitchFamily="50" charset="-128"/>
                <a:cs typeface="Times New Roman" panose="02020603050405020304" pitchFamily="18" charset="0"/>
              </a:rPr>
              <a:t>セキュリティ</a:t>
            </a:r>
            <a:r>
              <a:rPr lang="ja-JP" altLang="en-US" sz="1400" kern="100" dirty="0">
                <a:effectLst/>
                <a:latin typeface="游明朝" panose="02020400000000000000" pitchFamily="18" charset="-128"/>
                <a:ea typeface="BIZ UDPゴシック" panose="020B0400000000000000" pitchFamily="50" charset="-128"/>
                <a:cs typeface="Times New Roman" panose="02020603050405020304" pitchFamily="18" charset="0"/>
              </a:rPr>
              <a:t>対策</a:t>
            </a:r>
            <a:r>
              <a:rPr lang="ja-JP" altLang="en-US" sz="1400" kern="100" dirty="0">
                <a:latin typeface="游明朝" panose="02020400000000000000" pitchFamily="18" charset="-128"/>
                <a:ea typeface="BIZ UDPゴシック" panose="020B0400000000000000" pitchFamily="50" charset="-128"/>
                <a:cs typeface="Times New Roman" panose="02020603050405020304" pitchFamily="18" charset="0"/>
              </a:rPr>
              <a:t>により</a:t>
            </a:r>
            <a:r>
              <a:rPr lang="ja-JP" altLang="ja-JP" sz="1400" kern="100" dirty="0">
                <a:effectLst/>
                <a:latin typeface="游明朝" panose="02020400000000000000" pitchFamily="18" charset="-128"/>
                <a:ea typeface="BIZ UDPゴシック" panose="020B0400000000000000" pitchFamily="50" charset="-128"/>
                <a:cs typeface="Times New Roman" panose="02020603050405020304" pitchFamily="18" charset="0"/>
              </a:rPr>
              <a:t>サイトへアクセス</a:t>
            </a:r>
            <a:r>
              <a:rPr lang="ja-JP" altLang="en-US" sz="1400" kern="100" dirty="0">
                <a:effectLst/>
                <a:latin typeface="游明朝" panose="02020400000000000000" pitchFamily="18" charset="-128"/>
                <a:ea typeface="BIZ UDPゴシック" panose="020B0400000000000000" pitchFamily="50" charset="-128"/>
                <a:cs typeface="Times New Roman" panose="02020603050405020304" pitchFamily="18" charset="0"/>
              </a:rPr>
              <a:t>できず</a:t>
            </a:r>
            <a:r>
              <a:rPr lang="ja-JP" altLang="en-US" sz="1400" kern="100" dirty="0">
                <a:latin typeface="游明朝" panose="02020400000000000000" pitchFamily="18" charset="-128"/>
                <a:ea typeface="BIZ UDPゴシック" panose="020B0400000000000000" pitchFamily="50" charset="-128"/>
                <a:cs typeface="Times New Roman" panose="02020603050405020304" pitchFamily="18" charset="0"/>
              </a:rPr>
              <a:t>、削除要請を実施していない</a:t>
            </a:r>
            <a:r>
              <a:rPr lang="ja-JP" altLang="ja-JP" sz="1400" kern="100" dirty="0">
                <a:effectLst/>
                <a:latin typeface="游明朝" panose="02020400000000000000" pitchFamily="18" charset="-128"/>
                <a:ea typeface="BIZ UDPゴシック" panose="020B0400000000000000" pitchFamily="50" charset="-128"/>
                <a:cs typeface="Times New Roman" panose="02020603050405020304" pitchFamily="18" charset="0"/>
              </a:rPr>
              <a:t>）</a:t>
            </a:r>
            <a:endParaRPr lang="ja-JP" alt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indent="133350" algn="just">
              <a:lnSpc>
                <a:spcPts val="2200"/>
              </a:lnSpc>
            </a:pPr>
            <a:r>
              <a:rPr lang="ja-JP" altLang="ja-JP" sz="1400" kern="100" dirty="0">
                <a:effectLst/>
                <a:latin typeface="游明朝" panose="02020400000000000000" pitchFamily="18" charset="-128"/>
                <a:ea typeface="BIZ UDPゴシック" panose="020B0400000000000000" pitchFamily="50" charset="-128"/>
                <a:cs typeface="Times New Roman" panose="02020603050405020304" pitchFamily="18" charset="0"/>
              </a:rPr>
              <a:t>　　</a:t>
            </a:r>
            <a:r>
              <a:rPr lang="ja-JP" altLang="en-US" sz="1400" kern="100" dirty="0">
                <a:effectLst/>
                <a:latin typeface="游明朝" panose="02020400000000000000" pitchFamily="18" charset="-128"/>
                <a:ea typeface="BIZ UDPゴシック" panose="020B0400000000000000" pitchFamily="50" charset="-128"/>
                <a:cs typeface="Times New Roman" panose="02020603050405020304" pitchFamily="18" charset="0"/>
              </a:rPr>
              <a:t>　</a:t>
            </a:r>
            <a:r>
              <a:rPr lang="ja-JP" altLang="ja-JP" sz="1400" kern="100" dirty="0">
                <a:effectLst/>
                <a:latin typeface="游明朝" panose="02020400000000000000" pitchFamily="18" charset="-128"/>
                <a:ea typeface="BIZ UDPゴシック" panose="020B0400000000000000" pitchFamily="50" charset="-128"/>
                <a:cs typeface="Times New Roman" panose="02020603050405020304" pitchFamily="18" charset="0"/>
              </a:rPr>
              <a:t>※現時点で</a:t>
            </a:r>
            <a:r>
              <a:rPr lang="ja-JP" altLang="en-US" sz="1400" kern="100" dirty="0">
                <a:latin typeface="游明朝" panose="02020400000000000000" pitchFamily="18" charset="-128"/>
                <a:ea typeface="BIZ UDPゴシック" panose="020B0400000000000000" pitchFamily="50" charset="-128"/>
                <a:cs typeface="Times New Roman" panose="02020603050405020304" pitchFamily="18" charset="0"/>
              </a:rPr>
              <a:t>２３</a:t>
            </a:r>
            <a:r>
              <a:rPr lang="ja-JP" altLang="ja-JP" sz="1400" kern="100" dirty="0">
                <a:effectLst/>
                <a:latin typeface="游明朝" panose="02020400000000000000" pitchFamily="18" charset="-128"/>
                <a:ea typeface="BIZ UDPゴシック" panose="020B0400000000000000" pitchFamily="50" charset="-128"/>
                <a:cs typeface="Times New Roman" panose="02020603050405020304" pitchFamily="18" charset="0"/>
              </a:rPr>
              <a:t>件現存（</a:t>
            </a:r>
            <a:r>
              <a:rPr lang="ja-JP" altLang="en-US" sz="1400" kern="100" dirty="0">
                <a:effectLst/>
                <a:latin typeface="游明朝" panose="02020400000000000000" pitchFamily="18" charset="-128"/>
                <a:ea typeface="BIZ UDPゴシック" panose="020B0400000000000000" pitchFamily="50" charset="-128"/>
                <a:cs typeface="Times New Roman" panose="02020603050405020304" pitchFamily="18" charset="0"/>
              </a:rPr>
              <a:t>うち７件について、</a:t>
            </a:r>
            <a:r>
              <a:rPr lang="ja-JP" altLang="ja-JP" sz="1400" kern="100" dirty="0">
                <a:effectLst/>
                <a:latin typeface="游明朝" panose="02020400000000000000" pitchFamily="18" charset="-128"/>
                <a:ea typeface="BIZ UDPゴシック" panose="020B0400000000000000" pitchFamily="50" charset="-128"/>
                <a:cs typeface="Times New Roman" panose="02020603050405020304" pitchFamily="18" charset="0"/>
              </a:rPr>
              <a:t>プロバイダから</a:t>
            </a:r>
            <a:r>
              <a:rPr lang="ja-JP" altLang="en-US" sz="1400" kern="100" dirty="0">
                <a:latin typeface="游明朝" panose="02020400000000000000" pitchFamily="18" charset="-128"/>
                <a:ea typeface="BIZ UDPゴシック" panose="020B0400000000000000" pitchFamily="50" charset="-128"/>
                <a:cs typeface="Times New Roman" panose="02020603050405020304" pitchFamily="18" charset="0"/>
              </a:rPr>
              <a:t>「違反せず」</a:t>
            </a:r>
            <a:r>
              <a:rPr lang="ja-JP" altLang="ja-JP" sz="1400" kern="100" dirty="0">
                <a:effectLst/>
                <a:latin typeface="游明朝" panose="02020400000000000000" pitchFamily="18" charset="-128"/>
                <a:ea typeface="BIZ UDPゴシック" panose="020B0400000000000000" pitchFamily="50" charset="-128"/>
                <a:cs typeface="Times New Roman" panose="02020603050405020304" pitchFamily="18" charset="0"/>
              </a:rPr>
              <a:t>の連絡</a:t>
            </a:r>
            <a:r>
              <a:rPr lang="ja-JP" altLang="en-US" sz="1400" kern="100" dirty="0">
                <a:effectLst/>
                <a:latin typeface="游明朝" panose="02020400000000000000" pitchFamily="18" charset="-128"/>
                <a:ea typeface="BIZ UDPゴシック" panose="020B0400000000000000" pitchFamily="50" charset="-128"/>
                <a:cs typeface="Times New Roman" panose="02020603050405020304" pitchFamily="18" charset="0"/>
              </a:rPr>
              <a:t>あり</a:t>
            </a:r>
            <a:r>
              <a:rPr lang="ja-JP" altLang="ja-JP" sz="1400" kern="100" dirty="0">
                <a:effectLst/>
                <a:latin typeface="游明朝" panose="02020400000000000000" pitchFamily="18" charset="-128"/>
                <a:ea typeface="BIZ UDPゴシック" panose="020B0400000000000000" pitchFamily="50" charset="-128"/>
                <a:cs typeface="Times New Roman" panose="02020603050405020304" pitchFamily="18" charset="0"/>
              </a:rPr>
              <a:t>）</a:t>
            </a:r>
            <a:endParaRPr lang="en-US" altLang="ja-JP" sz="1400" kern="100" dirty="0">
              <a:effectLst/>
              <a:latin typeface="游明朝" panose="02020400000000000000" pitchFamily="18" charset="-128"/>
              <a:ea typeface="BIZ UDPゴシック" panose="020B0400000000000000" pitchFamily="50" charset="-128"/>
              <a:cs typeface="Times New Roman" panose="02020603050405020304" pitchFamily="18" charset="0"/>
            </a:endParaRPr>
          </a:p>
          <a:p>
            <a:pPr indent="133350" algn="just">
              <a:lnSpc>
                <a:spcPts val="2200"/>
              </a:lnSpc>
            </a:pPr>
            <a:endParaRPr lang="ja-JP" alt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indent="200025" algn="just">
              <a:lnSpc>
                <a:spcPts val="2200"/>
              </a:lnSpc>
            </a:pPr>
            <a:r>
              <a:rPr lang="ja-JP" altLang="en-US" sz="1400" kern="100" dirty="0">
                <a:effectLst/>
                <a:latin typeface="游明朝" panose="02020400000000000000" pitchFamily="18" charset="-128"/>
                <a:ea typeface="BIZ UDPゴシック" panose="020B0400000000000000" pitchFamily="50" charset="-128"/>
                <a:cs typeface="Times New Roman" panose="02020603050405020304" pitchFamily="18" charset="0"/>
              </a:rPr>
              <a:t>　</a:t>
            </a:r>
            <a:r>
              <a:rPr lang="ja-JP" altLang="en-US" sz="1400" kern="100" dirty="0">
                <a:latin typeface="游明朝" panose="02020400000000000000" pitchFamily="18" charset="-128"/>
                <a:ea typeface="BIZ UDPゴシック" panose="020B0400000000000000" pitchFamily="50" charset="-128"/>
                <a:cs typeface="Times New Roman" panose="02020603050405020304" pitchFamily="18" charset="0"/>
              </a:rPr>
              <a:t>   </a:t>
            </a:r>
            <a:r>
              <a:rPr lang="ja-JP" altLang="ja-JP" sz="1400" kern="100" dirty="0">
                <a:effectLst/>
                <a:latin typeface="游明朝" panose="02020400000000000000" pitchFamily="18" charset="-128"/>
                <a:ea typeface="BIZ UDPゴシック" panose="020B0400000000000000" pitchFamily="50" charset="-128"/>
                <a:cs typeface="Times New Roman" panose="02020603050405020304" pitchFamily="18" charset="0"/>
              </a:rPr>
              <a:t>うち１１件</a:t>
            </a:r>
            <a:r>
              <a:rPr lang="ja-JP" altLang="en-US" sz="1400" kern="100" dirty="0">
                <a:effectLst/>
                <a:latin typeface="游明朝" panose="02020400000000000000" pitchFamily="18" charset="-128"/>
                <a:ea typeface="BIZ UDPゴシック" panose="020B0400000000000000" pitchFamily="50" charset="-128"/>
                <a:cs typeface="Times New Roman" panose="02020603050405020304" pitchFamily="18" charset="0"/>
              </a:rPr>
              <a:t>を</a:t>
            </a:r>
            <a:r>
              <a:rPr lang="ja-JP" altLang="ja-JP" sz="1400" kern="100" dirty="0">
                <a:effectLst/>
                <a:latin typeface="游明朝" panose="02020400000000000000" pitchFamily="18" charset="-128"/>
                <a:ea typeface="BIZ UDPゴシック" panose="020B0400000000000000" pitchFamily="50" charset="-128"/>
                <a:cs typeface="Times New Roman" panose="02020603050405020304" pitchFamily="18" charset="0"/>
              </a:rPr>
              <a:t>不当な差別的言動に係る侵害情報と</a:t>
            </a:r>
            <a:r>
              <a:rPr lang="ja-JP" altLang="en-US" sz="1400" kern="100" dirty="0">
                <a:latin typeface="游明朝" panose="02020400000000000000" pitchFamily="18" charset="-128"/>
                <a:ea typeface="BIZ UDPゴシック" panose="020B0400000000000000" pitchFamily="50" charset="-128"/>
                <a:cs typeface="Times New Roman" panose="02020603050405020304" pitchFamily="18" charset="0"/>
              </a:rPr>
              <a:t>判断</a:t>
            </a:r>
            <a:r>
              <a:rPr lang="ja-JP" altLang="ja-JP" sz="1400" kern="100" dirty="0">
                <a:effectLst/>
                <a:latin typeface="游明朝" panose="02020400000000000000" pitchFamily="18" charset="-128"/>
                <a:ea typeface="BIZ UDPゴシック" panose="020B0400000000000000" pitchFamily="50" charset="-128"/>
                <a:cs typeface="Times New Roman" panose="02020603050405020304" pitchFamily="18" charset="0"/>
              </a:rPr>
              <a:t>するも、規模の大きな集団等に対するものであり</a:t>
            </a:r>
            <a:r>
              <a:rPr lang="ja-JP" altLang="en-US" sz="1400" kern="100" dirty="0">
                <a:latin typeface="游明朝" panose="02020400000000000000" pitchFamily="18" charset="-128"/>
                <a:ea typeface="BIZ UDPゴシック" panose="020B0400000000000000" pitchFamily="50" charset="-128"/>
                <a:cs typeface="Times New Roman" panose="02020603050405020304" pitchFamily="18" charset="0"/>
              </a:rPr>
              <a:t>、</a:t>
            </a:r>
            <a:r>
              <a:rPr lang="ja-JP" altLang="en-US" sz="1400" kern="100" dirty="0">
                <a:effectLst/>
                <a:latin typeface="游明朝" panose="02020400000000000000" pitchFamily="18" charset="-128"/>
                <a:ea typeface="BIZ UDPゴシック" panose="020B0400000000000000" pitchFamily="50" charset="-128"/>
                <a:cs typeface="Times New Roman" panose="02020603050405020304" pitchFamily="18" charset="0"/>
              </a:rPr>
              <a:t> </a:t>
            </a:r>
            <a:r>
              <a:rPr lang="ja-JP" altLang="ja-JP" sz="1400" kern="100" dirty="0">
                <a:effectLst/>
                <a:latin typeface="游明朝" panose="02020400000000000000" pitchFamily="18" charset="-128"/>
                <a:ea typeface="BIZ UDPゴシック" panose="020B0400000000000000" pitchFamily="50" charset="-128"/>
                <a:cs typeface="Times New Roman" panose="02020603050405020304" pitchFamily="18" charset="0"/>
              </a:rPr>
              <a:t>削除要請</a:t>
            </a:r>
            <a:r>
              <a:rPr lang="ja-JP" altLang="en-US" sz="1400" kern="100" dirty="0">
                <a:effectLst/>
                <a:latin typeface="游明朝" panose="02020400000000000000" pitchFamily="18" charset="-128"/>
                <a:ea typeface="BIZ UDPゴシック" panose="020B0400000000000000" pitchFamily="50" charset="-128"/>
                <a:cs typeface="Times New Roman" panose="02020603050405020304" pitchFamily="18" charset="0"/>
              </a:rPr>
              <a:t>　　</a:t>
            </a:r>
            <a:endParaRPr lang="en-US" altLang="ja-JP" sz="1400" kern="100" dirty="0">
              <a:effectLst/>
              <a:latin typeface="游明朝" panose="02020400000000000000" pitchFamily="18" charset="-128"/>
              <a:ea typeface="BIZ UDPゴシック" panose="020B0400000000000000" pitchFamily="50" charset="-128"/>
              <a:cs typeface="Times New Roman" panose="02020603050405020304" pitchFamily="18" charset="0"/>
            </a:endParaRPr>
          </a:p>
          <a:p>
            <a:pPr indent="200025" algn="just">
              <a:lnSpc>
                <a:spcPts val="2200"/>
              </a:lnSpc>
            </a:pPr>
            <a:r>
              <a:rPr lang="ja-JP" altLang="en-US" sz="1400" kern="100" dirty="0">
                <a:latin typeface="游明朝" panose="02020400000000000000" pitchFamily="18" charset="-128"/>
                <a:ea typeface="BIZ UDPゴシック" panose="020B0400000000000000" pitchFamily="50" charset="-128"/>
                <a:cs typeface="Times New Roman" panose="02020603050405020304" pitchFamily="18" charset="0"/>
              </a:rPr>
              <a:t>　　 </a:t>
            </a:r>
            <a:r>
              <a:rPr lang="ja-JP" altLang="ja-JP" sz="1400" kern="100" dirty="0">
                <a:effectLst/>
                <a:latin typeface="游明朝" panose="02020400000000000000" pitchFamily="18" charset="-128"/>
                <a:ea typeface="BIZ UDPゴシック" panose="020B0400000000000000" pitchFamily="50" charset="-128"/>
                <a:cs typeface="Times New Roman" panose="02020603050405020304" pitchFamily="18" charset="0"/>
              </a:rPr>
              <a:t>の対象とならないことから、</a:t>
            </a:r>
            <a:r>
              <a:rPr lang="ja-JP" altLang="en-US" sz="1400" kern="100" dirty="0">
                <a:latin typeface="游明朝" panose="02020400000000000000" pitchFamily="18" charset="-128"/>
                <a:ea typeface="BIZ UDPゴシック" panose="020B0400000000000000" pitchFamily="50" charset="-128"/>
                <a:cs typeface="Times New Roman" panose="02020603050405020304" pitchFamily="18" charset="0"/>
              </a:rPr>
              <a:t>１０件について</a:t>
            </a:r>
            <a:r>
              <a:rPr lang="ja-JP" altLang="ja-JP" sz="1400" kern="100" dirty="0">
                <a:effectLst/>
                <a:latin typeface="游明朝" panose="02020400000000000000" pitchFamily="18" charset="-128"/>
                <a:ea typeface="BIZ UDPゴシック" panose="020B0400000000000000" pitchFamily="50" charset="-128"/>
                <a:cs typeface="Times New Roman" panose="02020603050405020304" pitchFamily="18" charset="0"/>
              </a:rPr>
              <a:t>プロバイダへの情報提供を</a:t>
            </a:r>
            <a:r>
              <a:rPr lang="ja-JP" altLang="en-US" sz="1400" kern="100" dirty="0">
                <a:latin typeface="游明朝" panose="02020400000000000000" pitchFamily="18" charset="-128"/>
                <a:ea typeface="BIZ UDPゴシック" panose="020B0400000000000000" pitchFamily="50" charset="-128"/>
                <a:cs typeface="Times New Roman" panose="02020603050405020304" pitchFamily="18" charset="0"/>
              </a:rPr>
              <a:t>実施（１件は情報提供実施時点で削除済）</a:t>
            </a:r>
            <a:endParaRPr lang="ja-JP" alt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just">
              <a:lnSpc>
                <a:spcPts val="2200"/>
              </a:lnSpc>
            </a:pPr>
            <a:r>
              <a:rPr lang="ja-JP" altLang="ja-JP" sz="1400" kern="100" dirty="0">
                <a:effectLst/>
                <a:latin typeface="游明朝" panose="02020400000000000000" pitchFamily="18" charset="-128"/>
                <a:ea typeface="BIZ UDPゴシック" panose="020B0400000000000000" pitchFamily="50" charset="-128"/>
                <a:cs typeface="Times New Roman" panose="02020603050405020304" pitchFamily="18" charset="0"/>
              </a:rPr>
              <a:t>　　　　</a:t>
            </a:r>
            <a:r>
              <a:rPr lang="ja-JP" altLang="en-US" sz="1400" kern="100" dirty="0">
                <a:latin typeface="游明朝" panose="02020400000000000000" pitchFamily="18" charset="-128"/>
                <a:ea typeface="BIZ UDPゴシック" panose="020B0400000000000000" pitchFamily="50" charset="-128"/>
                <a:cs typeface="Times New Roman" panose="02020603050405020304" pitchFamily="18" charset="0"/>
              </a:rPr>
              <a:t> </a:t>
            </a:r>
            <a:r>
              <a:rPr lang="ja-JP" altLang="ja-JP" sz="1400" kern="100" dirty="0">
                <a:effectLst/>
                <a:latin typeface="游明朝" panose="02020400000000000000" pitchFamily="18" charset="-128"/>
                <a:ea typeface="BIZ UDPゴシック" panose="020B0400000000000000" pitchFamily="50" charset="-128"/>
                <a:cs typeface="Times New Roman" panose="02020603050405020304" pitchFamily="18" charset="0"/>
              </a:rPr>
              <a:t>※現時点で</a:t>
            </a:r>
            <a:r>
              <a:rPr lang="ja-JP" altLang="en-US" sz="1400" kern="100" dirty="0">
                <a:effectLst/>
                <a:latin typeface="游明朝" panose="02020400000000000000" pitchFamily="18" charset="-128"/>
                <a:ea typeface="BIZ UDPゴシック" panose="020B0400000000000000" pitchFamily="50" charset="-128"/>
                <a:cs typeface="Times New Roman" panose="02020603050405020304" pitchFamily="18" charset="0"/>
              </a:rPr>
              <a:t>１０</a:t>
            </a:r>
            <a:r>
              <a:rPr lang="ja-JP" altLang="ja-JP" sz="1400" kern="100" dirty="0">
                <a:effectLst/>
                <a:latin typeface="游明朝" panose="02020400000000000000" pitchFamily="18" charset="-128"/>
                <a:ea typeface="BIZ UDPゴシック" panose="020B0400000000000000" pitchFamily="50" charset="-128"/>
                <a:cs typeface="Times New Roman" panose="02020603050405020304" pitchFamily="18" charset="0"/>
              </a:rPr>
              <a:t>件現存（</a:t>
            </a:r>
            <a:r>
              <a:rPr lang="ja-JP" altLang="en-US" sz="1400" kern="100" dirty="0">
                <a:effectLst/>
                <a:latin typeface="游明朝" panose="02020400000000000000" pitchFamily="18" charset="-128"/>
                <a:ea typeface="BIZ UDPゴシック" panose="020B0400000000000000" pitchFamily="50" charset="-128"/>
                <a:cs typeface="Times New Roman" panose="02020603050405020304" pitchFamily="18" charset="0"/>
              </a:rPr>
              <a:t>うち６件について、</a:t>
            </a:r>
            <a:r>
              <a:rPr lang="ja-JP" altLang="ja-JP" sz="1400" kern="100" dirty="0">
                <a:effectLst/>
                <a:latin typeface="游明朝" panose="02020400000000000000" pitchFamily="18" charset="-128"/>
                <a:ea typeface="BIZ UDPゴシック" panose="020B0400000000000000" pitchFamily="50" charset="-128"/>
                <a:cs typeface="Times New Roman" panose="02020603050405020304" pitchFamily="18" charset="0"/>
              </a:rPr>
              <a:t>プロバイダから</a:t>
            </a:r>
            <a:r>
              <a:rPr lang="ja-JP" altLang="en-US" sz="1400" kern="100" dirty="0">
                <a:effectLst/>
                <a:latin typeface="游明朝" panose="02020400000000000000" pitchFamily="18" charset="-128"/>
                <a:ea typeface="BIZ UDPゴシック" panose="020B0400000000000000" pitchFamily="50" charset="-128"/>
                <a:cs typeface="Times New Roman" panose="02020603050405020304" pitchFamily="18" charset="0"/>
              </a:rPr>
              <a:t>「違反せず」の</a:t>
            </a:r>
            <a:r>
              <a:rPr lang="ja-JP" altLang="ja-JP" sz="1400" kern="100" dirty="0">
                <a:effectLst/>
                <a:latin typeface="游明朝" panose="02020400000000000000" pitchFamily="18" charset="-128"/>
                <a:ea typeface="BIZ UDPゴシック" panose="020B0400000000000000" pitchFamily="50" charset="-128"/>
                <a:cs typeface="Times New Roman" panose="02020603050405020304" pitchFamily="18" charset="0"/>
              </a:rPr>
              <a:t>連絡</a:t>
            </a:r>
            <a:r>
              <a:rPr lang="ja-JP" altLang="en-US" sz="1400" kern="100" dirty="0">
                <a:effectLst/>
                <a:latin typeface="游明朝" panose="02020400000000000000" pitchFamily="18" charset="-128"/>
                <a:ea typeface="BIZ UDPゴシック" panose="020B0400000000000000" pitchFamily="50" charset="-128"/>
                <a:cs typeface="Times New Roman" panose="02020603050405020304" pitchFamily="18" charset="0"/>
              </a:rPr>
              <a:t>あり</a:t>
            </a:r>
            <a:r>
              <a:rPr lang="ja-JP" altLang="ja-JP" sz="1400" kern="100" dirty="0">
                <a:effectLst/>
                <a:latin typeface="游明朝" panose="02020400000000000000" pitchFamily="18" charset="-128"/>
                <a:ea typeface="BIZ UDPゴシック" panose="020B0400000000000000" pitchFamily="50" charset="-128"/>
                <a:cs typeface="Times New Roman" panose="02020603050405020304" pitchFamily="18" charset="0"/>
              </a:rPr>
              <a:t>）</a:t>
            </a:r>
            <a:endParaRPr lang="ja-JP" alt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indent="133350" algn="just">
              <a:lnSpc>
                <a:spcPts val="2200"/>
              </a:lnSpc>
            </a:pPr>
            <a:r>
              <a:rPr lang="en-US" altLang="ja-JP" sz="1400" kern="100" dirty="0">
                <a:effectLst/>
                <a:latin typeface="BIZ UDPゴシック" panose="020B0400000000000000" pitchFamily="50" charset="-128"/>
                <a:ea typeface="游明朝" panose="02020400000000000000" pitchFamily="18" charset="-128"/>
                <a:cs typeface="Times New Roman" panose="02020603050405020304" pitchFamily="18" charset="0"/>
              </a:rPr>
              <a:t> </a:t>
            </a:r>
            <a:endParaRPr lang="ja-JP" alt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indent="133350" algn="just">
              <a:lnSpc>
                <a:spcPts val="2200"/>
              </a:lnSpc>
            </a:pPr>
            <a:r>
              <a:rPr lang="ja-JP" altLang="ja-JP" sz="1600" u="sng" kern="100" dirty="0">
                <a:effectLst/>
                <a:latin typeface="游明朝" panose="02020400000000000000" pitchFamily="18" charset="-128"/>
                <a:ea typeface="BIZ UDPゴシック" panose="020B0400000000000000" pitchFamily="50" charset="-128"/>
                <a:cs typeface="Times New Roman" panose="02020603050405020304" pitchFamily="18" charset="0"/>
              </a:rPr>
              <a:t>■被害者からの申出によるもの：０件</a:t>
            </a:r>
            <a:endParaRPr lang="en-US" altLang="ja-JP" sz="1600" u="sng" kern="100" dirty="0">
              <a:effectLst/>
              <a:latin typeface="游明朝" panose="02020400000000000000" pitchFamily="18" charset="-128"/>
              <a:ea typeface="BIZ UDPゴシック" panose="020B0400000000000000" pitchFamily="50" charset="-128"/>
              <a:cs typeface="Times New Roman" panose="02020603050405020304" pitchFamily="18" charset="0"/>
            </a:endParaRPr>
          </a:p>
          <a:p>
            <a:pPr indent="133350" algn="just">
              <a:lnSpc>
                <a:spcPts val="2200"/>
              </a:lnSpc>
            </a:pPr>
            <a:endParaRPr lang="ja-JP" alt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indent="133350" algn="just">
              <a:lnSpc>
                <a:spcPts val="2200"/>
              </a:lnSpc>
            </a:pPr>
            <a:r>
              <a:rPr lang="ja-JP" altLang="ja-JP" sz="1600" u="sng" kern="100" dirty="0">
                <a:effectLst/>
                <a:latin typeface="游明朝" panose="02020400000000000000" pitchFamily="18" charset="-128"/>
                <a:ea typeface="BIZ UDPゴシック" panose="020B0400000000000000" pitchFamily="50" charset="-128"/>
                <a:cs typeface="Times New Roman" panose="02020603050405020304" pitchFamily="18" charset="0"/>
              </a:rPr>
              <a:t>■過去案件の再要請：０件</a:t>
            </a:r>
            <a:r>
              <a:rPr lang="ja-JP" altLang="ja-JP" sz="1300" u="sng" kern="100" dirty="0">
                <a:effectLst/>
                <a:latin typeface="游明朝" panose="02020400000000000000" pitchFamily="18" charset="-128"/>
                <a:ea typeface="BIZ UDPゴシック" panose="020B0400000000000000" pitchFamily="50" charset="-128"/>
                <a:cs typeface="Times New Roman" panose="02020603050405020304" pitchFamily="18" charset="0"/>
              </a:rPr>
              <a:t>（３９件について再要請</a:t>
            </a:r>
            <a:r>
              <a:rPr lang="ja-JP" altLang="ja-JP" sz="1300" u="sng" kern="100" dirty="0">
                <a:solidFill>
                  <a:srgbClr val="000000"/>
                </a:solidFill>
                <a:effectLst/>
                <a:latin typeface="游明朝" panose="02020400000000000000" pitchFamily="18" charset="-128"/>
                <a:ea typeface="BIZ UDPゴシック" panose="020B0400000000000000" pitchFamily="50" charset="-128"/>
                <a:cs typeface="Times New Roman" panose="02020603050405020304" pitchFamily="18" charset="0"/>
              </a:rPr>
              <a:t>の手続き</a:t>
            </a:r>
            <a:r>
              <a:rPr lang="ja-JP" altLang="en-US" sz="1300" u="sng" kern="100" dirty="0">
                <a:solidFill>
                  <a:srgbClr val="000000"/>
                </a:solidFill>
                <a:latin typeface="游明朝" panose="02020400000000000000" pitchFamily="18" charset="-128"/>
                <a:ea typeface="BIZ UDPゴシック" panose="020B0400000000000000" pitchFamily="50" charset="-128"/>
                <a:cs typeface="Times New Roman" panose="02020603050405020304" pitchFamily="18" charset="0"/>
              </a:rPr>
              <a:t>に着手したが</a:t>
            </a:r>
            <a:r>
              <a:rPr lang="ja-JP" altLang="ja-JP" sz="1300" u="sng" kern="100" dirty="0">
                <a:solidFill>
                  <a:srgbClr val="000000"/>
                </a:solidFill>
                <a:effectLst/>
                <a:latin typeface="游明朝" panose="02020400000000000000" pitchFamily="18" charset="-128"/>
                <a:ea typeface="BIZ UDPゴシック" panose="020B0400000000000000" pitchFamily="50" charset="-128"/>
                <a:cs typeface="Times New Roman" panose="02020603050405020304" pitchFamily="18" charset="0"/>
              </a:rPr>
              <a:t>、訴訟が提起されたため</a:t>
            </a:r>
            <a:r>
              <a:rPr lang="ja-JP" altLang="en-US" sz="1300" u="sng" kern="100" dirty="0">
                <a:solidFill>
                  <a:srgbClr val="000000"/>
                </a:solidFill>
                <a:latin typeface="游明朝" panose="02020400000000000000" pitchFamily="18" charset="-128"/>
                <a:ea typeface="BIZ UDPゴシック" panose="020B0400000000000000" pitchFamily="50" charset="-128"/>
                <a:cs typeface="Times New Roman" panose="02020603050405020304" pitchFamily="18" charset="0"/>
              </a:rPr>
              <a:t>、現在見合わせ中</a:t>
            </a:r>
            <a:r>
              <a:rPr lang="ja-JP" altLang="ja-JP" sz="1300" u="sng" kern="100" dirty="0">
                <a:solidFill>
                  <a:srgbClr val="000000"/>
                </a:solidFill>
                <a:effectLst/>
                <a:latin typeface="游明朝" panose="02020400000000000000" pitchFamily="18" charset="-128"/>
                <a:ea typeface="BIZ UDPゴシック" panose="020B0400000000000000" pitchFamily="50" charset="-128"/>
                <a:cs typeface="Times New Roman" panose="02020603050405020304" pitchFamily="18" charset="0"/>
              </a:rPr>
              <a:t>）</a:t>
            </a:r>
            <a:endParaRPr lang="en-US" altLang="ja-JP" sz="1300" u="sng" kern="100" dirty="0">
              <a:solidFill>
                <a:srgbClr val="000000"/>
              </a:solidFill>
              <a:effectLst/>
              <a:latin typeface="游明朝" panose="02020400000000000000" pitchFamily="18" charset="-128"/>
              <a:ea typeface="BIZ UDPゴシック" panose="020B0400000000000000" pitchFamily="50" charset="-128"/>
              <a:cs typeface="Times New Roman" panose="02020603050405020304" pitchFamily="18" charset="0"/>
            </a:endParaRPr>
          </a:p>
        </p:txBody>
      </p:sp>
      <p:sp>
        <p:nvSpPr>
          <p:cNvPr id="5" name="テキスト ボックス 4">
            <a:extLst>
              <a:ext uri="{FF2B5EF4-FFF2-40B4-BE49-F238E27FC236}">
                <a16:creationId xmlns:a16="http://schemas.microsoft.com/office/drawing/2014/main" id="{4B8469B6-057B-422B-8495-B1450F7999E5}"/>
              </a:ext>
            </a:extLst>
          </p:cNvPr>
          <p:cNvSpPr txBox="1"/>
          <p:nvPr/>
        </p:nvSpPr>
        <p:spPr>
          <a:xfrm>
            <a:off x="9607520" y="6550223"/>
            <a:ext cx="320922" cy="307777"/>
          </a:xfrm>
          <a:prstGeom prst="rect">
            <a:avLst/>
          </a:prstGeom>
          <a:noFill/>
        </p:spPr>
        <p:txBody>
          <a:bodyPr wrap="none" rtlCol="0">
            <a:spAutoFit/>
          </a:bodyPr>
          <a:lstStyle/>
          <a:p>
            <a:pPr algn="l"/>
            <a:r>
              <a:rPr kumimoji="1" lang="ja-JP" altLang="en-US" sz="1400" b="1" dirty="0">
                <a:latin typeface="BIZ UDPゴシック" panose="020B0400000000000000" pitchFamily="50" charset="-128"/>
                <a:ea typeface="BIZ UDPゴシック" panose="020B0400000000000000" pitchFamily="50" charset="-128"/>
              </a:rPr>
              <a:t>３</a:t>
            </a:r>
          </a:p>
        </p:txBody>
      </p:sp>
    </p:spTree>
    <p:extLst>
      <p:ext uri="{BB962C8B-B14F-4D97-AF65-F5344CB8AC3E}">
        <p14:creationId xmlns:p14="http://schemas.microsoft.com/office/powerpoint/2010/main" val="33957802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59E04494-DDF4-4FE7-92F3-F07BD0F26030}"/>
              </a:ext>
            </a:extLst>
          </p:cNvPr>
          <p:cNvSpPr txBox="1"/>
          <p:nvPr/>
        </p:nvSpPr>
        <p:spPr>
          <a:xfrm>
            <a:off x="108285" y="310845"/>
            <a:ext cx="5540299" cy="584775"/>
          </a:xfrm>
          <a:prstGeom prst="rect">
            <a:avLst/>
          </a:prstGeom>
          <a:noFill/>
        </p:spPr>
        <p:txBody>
          <a:bodyPr wrap="none" rtlCol="0">
            <a:spAutoFit/>
          </a:bodyPr>
          <a:lstStyle/>
          <a:p>
            <a:r>
              <a:rPr kumimoji="1" lang="ja-JP" altLang="en-US" sz="1600" dirty="0">
                <a:latin typeface="BIZ UDPゴシック" panose="020B0400000000000000" pitchFamily="50" charset="-128"/>
                <a:ea typeface="BIZ UDPゴシック" panose="020B0400000000000000" pitchFamily="50" charset="-128"/>
              </a:rPr>
              <a:t>②昨年度までの実績（</a:t>
            </a:r>
            <a:r>
              <a:rPr lang="ja-JP" altLang="ja-JP" sz="1600" kern="100" dirty="0">
                <a:effectLst/>
                <a:latin typeface="游明朝" panose="02020400000000000000" pitchFamily="18" charset="-128"/>
                <a:ea typeface="BIZ UDPゴシック" panose="020B0400000000000000" pitchFamily="50" charset="-128"/>
                <a:cs typeface="Times New Roman" panose="02020603050405020304" pitchFamily="18" charset="0"/>
              </a:rPr>
              <a:t>カッコ内は令和６年８月時点の現存数）</a:t>
            </a:r>
            <a:endParaRPr lang="ja-JP" altLang="ja-JP" sz="1600" kern="100" dirty="0">
              <a:effectLst/>
              <a:latin typeface="游明朝" panose="02020400000000000000" pitchFamily="18" charset="-128"/>
              <a:ea typeface="游明朝" panose="02020400000000000000" pitchFamily="18" charset="-128"/>
              <a:cs typeface="Times New Roman" panose="02020603050405020304" pitchFamily="18" charset="0"/>
            </a:endParaRPr>
          </a:p>
          <a:p>
            <a:endParaRPr kumimoji="1" lang="ja-JP" altLang="en-US" sz="1600" dirty="0">
              <a:latin typeface="BIZ UDPゴシック" panose="020B0400000000000000" pitchFamily="50" charset="-128"/>
              <a:ea typeface="BIZ UDPゴシック" panose="020B0400000000000000" pitchFamily="50" charset="-128"/>
            </a:endParaRPr>
          </a:p>
        </p:txBody>
      </p:sp>
      <p:sp>
        <p:nvSpPr>
          <p:cNvPr id="11" name="テキスト ボックス 10">
            <a:extLst>
              <a:ext uri="{FF2B5EF4-FFF2-40B4-BE49-F238E27FC236}">
                <a16:creationId xmlns:a16="http://schemas.microsoft.com/office/drawing/2014/main" id="{B3EFE6F8-18E2-4310-B9F8-F0CEF5C6AEC5}"/>
              </a:ext>
            </a:extLst>
          </p:cNvPr>
          <p:cNvSpPr txBox="1"/>
          <p:nvPr/>
        </p:nvSpPr>
        <p:spPr>
          <a:xfrm>
            <a:off x="200192" y="2490603"/>
            <a:ext cx="9505615" cy="1290674"/>
          </a:xfrm>
          <a:prstGeom prst="rect">
            <a:avLst/>
          </a:prstGeom>
          <a:noFill/>
        </p:spPr>
        <p:txBody>
          <a:bodyPr wrap="square">
            <a:spAutoFit/>
          </a:bodyPr>
          <a:lstStyle/>
          <a:p>
            <a:pPr algn="just">
              <a:lnSpc>
                <a:spcPts val="2400"/>
              </a:lnSpc>
            </a:pPr>
            <a:r>
              <a:rPr lang="ja-JP" altLang="ja-JP" sz="14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※平成</a:t>
            </a:r>
            <a:r>
              <a:rPr lang="en-US" altLang="ja-JP" sz="14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29</a:t>
            </a:r>
            <a:r>
              <a:rPr lang="ja-JP" altLang="ja-JP" sz="14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年度から、いわゆる同和地区の識別情報の摘示について、大阪法務局に通報を実施</a:t>
            </a:r>
          </a:p>
          <a:p>
            <a:pPr algn="just">
              <a:lnSpc>
                <a:spcPts val="2400"/>
              </a:lnSpc>
            </a:pPr>
            <a:r>
              <a:rPr lang="ja-JP" altLang="ja-JP" sz="14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※令和</a:t>
            </a:r>
            <a:r>
              <a:rPr lang="ja-JP" altLang="en-US" sz="14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３</a:t>
            </a:r>
            <a:r>
              <a:rPr lang="ja-JP" altLang="ja-JP" sz="14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年度から、賤称語や蔑称、侮蔑的表現を用いた悪質な部落差別及びヘイトスピーチを削除要請の対象に追加</a:t>
            </a:r>
          </a:p>
          <a:p>
            <a:pPr algn="just">
              <a:lnSpc>
                <a:spcPts val="2400"/>
              </a:lnSpc>
            </a:pPr>
            <a:r>
              <a:rPr lang="ja-JP" altLang="ja-JP" sz="14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　併せて、プロバイダ等への削除要請を実施</a:t>
            </a:r>
            <a:endParaRPr lang="en-US" altLang="ja-JP" sz="1400" kern="1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a:p>
            <a:pPr algn="just">
              <a:lnSpc>
                <a:spcPts val="2400"/>
              </a:lnSpc>
            </a:pPr>
            <a:r>
              <a:rPr lang="ja-JP" altLang="ja-JP" sz="14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※上記案件の全てが部落差別に係るものであり、うち</a:t>
            </a:r>
            <a:r>
              <a:rPr lang="ja-JP" altLang="en-US" sz="1400" kern="100" dirty="0">
                <a:latin typeface="BIZ UDゴシック" panose="020B0400000000000000" pitchFamily="49" charset="-128"/>
                <a:ea typeface="BIZ UDゴシック" panose="020B0400000000000000" pitchFamily="49" charset="-128"/>
                <a:cs typeface="Times New Roman" panose="02020603050405020304" pitchFamily="18" charset="0"/>
              </a:rPr>
              <a:t>５件</a:t>
            </a:r>
            <a:r>
              <a:rPr lang="ja-JP" altLang="ja-JP" sz="14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はヘイトスピーチ</a:t>
            </a:r>
            <a:r>
              <a:rPr lang="ja-JP" altLang="en-US" sz="14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の疑い</a:t>
            </a:r>
            <a:r>
              <a:rPr lang="ja-JP" altLang="ja-JP" sz="14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にも該当するものであった。</a:t>
            </a:r>
          </a:p>
        </p:txBody>
      </p:sp>
      <p:pic>
        <p:nvPicPr>
          <p:cNvPr id="3" name="図 2">
            <a:extLst>
              <a:ext uri="{FF2B5EF4-FFF2-40B4-BE49-F238E27FC236}">
                <a16:creationId xmlns:a16="http://schemas.microsoft.com/office/drawing/2014/main" id="{6DAEF487-B5F9-4426-A318-28E5A9919CC9}"/>
              </a:ext>
            </a:extLst>
          </p:cNvPr>
          <p:cNvPicPr>
            <a:picLocks noChangeAspect="1"/>
          </p:cNvPicPr>
          <p:nvPr/>
        </p:nvPicPr>
        <p:blipFill>
          <a:blip r:embed="rId2"/>
          <a:stretch>
            <a:fillRect/>
          </a:stretch>
        </p:blipFill>
        <p:spPr>
          <a:xfrm>
            <a:off x="341118" y="741568"/>
            <a:ext cx="6019925" cy="1542900"/>
          </a:xfrm>
          <a:prstGeom prst="rect">
            <a:avLst/>
          </a:prstGeom>
        </p:spPr>
      </p:pic>
      <p:sp>
        <p:nvSpPr>
          <p:cNvPr id="5" name="テキスト ボックス 4">
            <a:extLst>
              <a:ext uri="{FF2B5EF4-FFF2-40B4-BE49-F238E27FC236}">
                <a16:creationId xmlns:a16="http://schemas.microsoft.com/office/drawing/2014/main" id="{53EA2749-39D7-4EC9-AA34-EFD0AF49AB5C}"/>
              </a:ext>
            </a:extLst>
          </p:cNvPr>
          <p:cNvSpPr txBox="1"/>
          <p:nvPr/>
        </p:nvSpPr>
        <p:spPr>
          <a:xfrm>
            <a:off x="9607520" y="6550223"/>
            <a:ext cx="320922" cy="307777"/>
          </a:xfrm>
          <a:prstGeom prst="rect">
            <a:avLst/>
          </a:prstGeom>
          <a:noFill/>
        </p:spPr>
        <p:txBody>
          <a:bodyPr wrap="none" rtlCol="0">
            <a:spAutoFit/>
          </a:bodyPr>
          <a:lstStyle/>
          <a:p>
            <a:pPr algn="l"/>
            <a:r>
              <a:rPr kumimoji="1" lang="ja-JP" altLang="en-US" sz="1400" b="1" dirty="0">
                <a:latin typeface="BIZ UDPゴシック" panose="020B0400000000000000" pitchFamily="50" charset="-128"/>
                <a:ea typeface="BIZ UDPゴシック" panose="020B0400000000000000" pitchFamily="50" charset="-128"/>
              </a:rPr>
              <a:t>４</a:t>
            </a:r>
          </a:p>
        </p:txBody>
      </p:sp>
    </p:spTree>
    <p:extLst>
      <p:ext uri="{BB962C8B-B14F-4D97-AF65-F5344CB8AC3E}">
        <p14:creationId xmlns:p14="http://schemas.microsoft.com/office/powerpoint/2010/main" val="40341554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771BA9EB-7C05-4A0F-A4EB-D38956F8014E}"/>
              </a:ext>
            </a:extLst>
          </p:cNvPr>
          <p:cNvSpPr txBox="1"/>
          <p:nvPr/>
        </p:nvSpPr>
        <p:spPr>
          <a:xfrm>
            <a:off x="42730" y="136483"/>
            <a:ext cx="8831264" cy="338554"/>
          </a:xfrm>
          <a:prstGeom prst="rect">
            <a:avLst/>
          </a:prstGeom>
          <a:noFill/>
        </p:spPr>
        <p:txBody>
          <a:bodyPr wrap="none" rtlCol="0">
            <a:spAutoFit/>
          </a:bodyPr>
          <a:lstStyle/>
          <a:p>
            <a:r>
              <a:rPr kumimoji="1" lang="ja-JP" altLang="en-US" sz="1600" dirty="0">
                <a:latin typeface="BIZ UDPゴシック" panose="020B0400000000000000" pitchFamily="50" charset="-128"/>
                <a:ea typeface="BIZ UDPゴシック" panose="020B0400000000000000" pitchFamily="50" charset="-128"/>
              </a:rPr>
              <a:t>（４）ネットハーモニーから通報のあった、</a:t>
            </a:r>
            <a:r>
              <a:rPr lang="ja-JP" altLang="ja-JP" sz="1600" dirty="0">
                <a:effectLst/>
                <a:ea typeface="BIZ UDPゴシック" panose="020B0400000000000000" pitchFamily="50" charset="-128"/>
                <a:cs typeface="Times New Roman" panose="02020603050405020304" pitchFamily="18" charset="0"/>
              </a:rPr>
              <a:t>集団に対する差別的言動が疑われる案件の処理について</a:t>
            </a:r>
            <a:endParaRPr kumimoji="1" lang="ja-JP" altLang="en-US" sz="1600" dirty="0">
              <a:latin typeface="BIZ UDPゴシック" panose="020B0400000000000000" pitchFamily="50" charset="-128"/>
              <a:ea typeface="BIZ UDPゴシック" panose="020B0400000000000000" pitchFamily="50" charset="-128"/>
            </a:endParaRPr>
          </a:p>
        </p:txBody>
      </p:sp>
      <p:sp>
        <p:nvSpPr>
          <p:cNvPr id="6" name="テキスト ボックス 5">
            <a:extLst>
              <a:ext uri="{FF2B5EF4-FFF2-40B4-BE49-F238E27FC236}">
                <a16:creationId xmlns:a16="http://schemas.microsoft.com/office/drawing/2014/main" id="{A35286E7-4AEA-404F-9F63-52AF8A5C70AC}"/>
              </a:ext>
            </a:extLst>
          </p:cNvPr>
          <p:cNvSpPr txBox="1"/>
          <p:nvPr/>
        </p:nvSpPr>
        <p:spPr>
          <a:xfrm>
            <a:off x="226998" y="575084"/>
            <a:ext cx="9808143" cy="1054841"/>
          </a:xfrm>
          <a:prstGeom prst="rect">
            <a:avLst/>
          </a:prstGeom>
          <a:noFill/>
        </p:spPr>
        <p:txBody>
          <a:bodyPr wrap="square">
            <a:spAutoFit/>
          </a:bodyPr>
          <a:lstStyle/>
          <a:p>
            <a:pPr algn="l">
              <a:lnSpc>
                <a:spcPts val="2200"/>
              </a:lnSpc>
            </a:pPr>
            <a:r>
              <a:rPr lang="ja-JP" altLang="en-US" sz="1400" kern="100" dirty="0">
                <a:latin typeface="游明朝" panose="02020400000000000000" pitchFamily="18" charset="-128"/>
                <a:ea typeface="BIZ UDPゴシック" panose="020B0400000000000000" pitchFamily="50" charset="-128"/>
                <a:cs typeface="Times New Roman" panose="02020603050405020304" pitchFamily="18" charset="0"/>
              </a:rPr>
              <a:t>①</a:t>
            </a:r>
            <a:r>
              <a:rPr lang="ja-JP" altLang="ja-JP" sz="1400" kern="100" dirty="0">
                <a:effectLst/>
                <a:latin typeface="游明朝" panose="02020400000000000000" pitchFamily="18" charset="-128"/>
                <a:ea typeface="BIZ UDPゴシック" panose="020B0400000000000000" pitchFamily="50" charset="-128"/>
                <a:cs typeface="Times New Roman" panose="02020603050405020304" pitchFamily="18" charset="0"/>
              </a:rPr>
              <a:t>プロバイダへ削除要請を実施</a:t>
            </a:r>
            <a:endParaRPr lang="ja-JP" alt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just"/>
            <a:r>
              <a:rPr lang="ja-JP" altLang="ja-JP" sz="1400" kern="100" dirty="0">
                <a:effectLst/>
                <a:latin typeface="游明朝" panose="02020400000000000000" pitchFamily="18" charset="-128"/>
                <a:ea typeface="BIZ UDPゴシック" panose="020B0400000000000000" pitchFamily="50" charset="-128"/>
                <a:cs typeface="Times New Roman" panose="02020603050405020304" pitchFamily="18" charset="0"/>
              </a:rPr>
              <a:t>・</a:t>
            </a:r>
            <a:r>
              <a:rPr lang="ja-JP" altLang="en-US" sz="1400" kern="100" dirty="0">
                <a:effectLst/>
                <a:latin typeface="游明朝" panose="02020400000000000000" pitchFamily="18" charset="-128"/>
                <a:ea typeface="BIZ UDPゴシック" panose="020B0400000000000000" pitchFamily="50" charset="-128"/>
                <a:cs typeface="Times New Roman" panose="02020603050405020304" pitchFamily="18" charset="0"/>
              </a:rPr>
              <a:t>以下例については、</a:t>
            </a:r>
            <a:r>
              <a:rPr lang="ja-JP" altLang="ja-JP" sz="1400" kern="100" dirty="0">
                <a:effectLst/>
                <a:latin typeface="游明朝" panose="02020400000000000000" pitchFamily="18" charset="-128"/>
                <a:ea typeface="BIZ UDPゴシック" panose="020B0400000000000000" pitchFamily="50" charset="-128"/>
                <a:cs typeface="Times New Roman" panose="02020603050405020304" pitchFamily="18" charset="0"/>
              </a:rPr>
              <a:t>府内に居住、通勤又は通学する特定の個人により構成される集団に対する不当な差別的言動と</a:t>
            </a:r>
            <a:r>
              <a:rPr lang="ja-JP" altLang="en-US" sz="1400" kern="100" dirty="0">
                <a:latin typeface="游明朝" panose="02020400000000000000" pitchFamily="18" charset="-128"/>
                <a:ea typeface="BIZ UDPゴシック" panose="020B0400000000000000" pitchFamily="50" charset="-128"/>
                <a:cs typeface="Times New Roman" panose="02020603050405020304" pitchFamily="18" charset="0"/>
              </a:rPr>
              <a:t>判断</a:t>
            </a:r>
            <a:r>
              <a:rPr lang="ja-JP" altLang="ja-JP" sz="1400" kern="100" dirty="0">
                <a:effectLst/>
                <a:latin typeface="游明朝" panose="02020400000000000000" pitchFamily="18" charset="-128"/>
                <a:ea typeface="BIZ UDPゴシック" panose="020B0400000000000000" pitchFamily="50" charset="-128"/>
                <a:cs typeface="Times New Roman" panose="02020603050405020304" pitchFamily="18" charset="0"/>
              </a:rPr>
              <a:t>し、</a:t>
            </a:r>
            <a:endParaRPr lang="en-US" altLang="ja-JP" sz="1400" kern="100" dirty="0">
              <a:effectLst/>
              <a:latin typeface="游明朝" panose="02020400000000000000" pitchFamily="18" charset="-128"/>
              <a:ea typeface="BIZ UDPゴシック" panose="020B0400000000000000" pitchFamily="50" charset="-128"/>
              <a:cs typeface="Times New Roman" panose="02020603050405020304" pitchFamily="18" charset="0"/>
            </a:endParaRPr>
          </a:p>
          <a:p>
            <a:pPr algn="just"/>
            <a:r>
              <a:rPr lang="ja-JP" altLang="en-US" sz="1400" kern="100" dirty="0">
                <a:latin typeface="游明朝" panose="02020400000000000000" pitchFamily="18" charset="-128"/>
                <a:ea typeface="BIZ UDPゴシック" panose="020B0400000000000000" pitchFamily="50" charset="-128"/>
                <a:cs typeface="Times New Roman" panose="02020603050405020304" pitchFamily="18" charset="0"/>
              </a:rPr>
              <a:t>　</a:t>
            </a:r>
            <a:r>
              <a:rPr lang="ja-JP" altLang="ja-JP" sz="1400" kern="100" dirty="0">
                <a:effectLst/>
                <a:latin typeface="游明朝" panose="02020400000000000000" pitchFamily="18" charset="-128"/>
                <a:ea typeface="BIZ UDPゴシック" panose="020B0400000000000000" pitchFamily="50" charset="-128"/>
                <a:cs typeface="Times New Roman" panose="02020603050405020304" pitchFamily="18" charset="0"/>
              </a:rPr>
              <a:t>削除要請を</a:t>
            </a:r>
            <a:r>
              <a:rPr lang="ja-JP" altLang="en-US" sz="1400" kern="100" dirty="0">
                <a:latin typeface="游明朝" panose="02020400000000000000" pitchFamily="18" charset="-128"/>
                <a:ea typeface="BIZ UDPゴシック" panose="020B0400000000000000" pitchFamily="50" charset="-128"/>
                <a:cs typeface="Times New Roman" panose="02020603050405020304" pitchFamily="18" charset="0"/>
              </a:rPr>
              <a:t>実施</a:t>
            </a:r>
            <a:r>
              <a:rPr lang="ja-JP" altLang="en-US" sz="1400" kern="100" dirty="0">
                <a:effectLst/>
                <a:latin typeface="游明朝" panose="02020400000000000000" pitchFamily="18" charset="-128"/>
                <a:ea typeface="BIZ UDPゴシック" panose="020B0400000000000000" pitchFamily="50" charset="-128"/>
                <a:cs typeface="Times New Roman" panose="02020603050405020304" pitchFamily="18" charset="0"/>
              </a:rPr>
              <a:t>するとともに、</a:t>
            </a:r>
            <a:r>
              <a:rPr lang="ja-JP" altLang="ja-JP" sz="1400" kern="100" dirty="0">
                <a:effectLst/>
                <a:latin typeface="游明朝" panose="02020400000000000000" pitchFamily="18" charset="-128"/>
                <a:ea typeface="BIZ UDPゴシック" panose="020B0400000000000000" pitchFamily="50" charset="-128"/>
                <a:cs typeface="Times New Roman" panose="02020603050405020304" pitchFamily="18" charset="0"/>
              </a:rPr>
              <a:t>併せて、大阪法務局に対する通報を実施</a:t>
            </a:r>
            <a:endParaRPr lang="en-US" altLang="ja-JP" sz="1400" kern="100" dirty="0">
              <a:effectLst/>
              <a:latin typeface="游明朝" panose="02020400000000000000" pitchFamily="18" charset="-128"/>
              <a:ea typeface="BIZ UDPゴシック" panose="020B0400000000000000" pitchFamily="50" charset="-128"/>
              <a:cs typeface="Times New Roman" panose="02020603050405020304" pitchFamily="18" charset="0"/>
            </a:endParaRPr>
          </a:p>
          <a:p>
            <a:pPr algn="just">
              <a:lnSpc>
                <a:spcPts val="2200"/>
              </a:lnSpc>
            </a:pPr>
            <a:r>
              <a:rPr lang="en-US" altLang="ja-JP" sz="1200" kern="100" dirty="0">
                <a:latin typeface="游明朝" panose="02020400000000000000" pitchFamily="18" charset="-128"/>
                <a:ea typeface="BIZ UDPゴシック" panose="020B0400000000000000" pitchFamily="50" charset="-128"/>
                <a:cs typeface="Times New Roman" panose="02020603050405020304" pitchFamily="18" charset="0"/>
              </a:rPr>
              <a:t>※</a:t>
            </a:r>
            <a:r>
              <a:rPr lang="ja-JP" altLang="en-US" sz="1200" kern="100" dirty="0">
                <a:latin typeface="游明朝" panose="02020400000000000000" pitchFamily="18" charset="-128"/>
                <a:ea typeface="BIZ UDPゴシック" panose="020B0400000000000000" pitchFamily="50" charset="-128"/>
                <a:cs typeface="Times New Roman" panose="02020603050405020304" pitchFamily="18" charset="0"/>
              </a:rPr>
              <a:t>■■は府内の特定の地域（特定の駅周辺など、</a:t>
            </a:r>
            <a:r>
              <a:rPr kumimoji="1" lang="ja-JP" altLang="en-US" sz="1200" dirty="0">
                <a:latin typeface="BIZ UDPゴシック" panose="020B0400000000000000" pitchFamily="50" charset="-128"/>
                <a:ea typeface="BIZ UDPゴシック" panose="020B0400000000000000" pitchFamily="50" charset="-128"/>
              </a:rPr>
              <a:t>構成員たる特定個人の権利侵害を認識できる規模の集団</a:t>
            </a:r>
            <a:r>
              <a:rPr lang="ja-JP" altLang="en-US" sz="1200" kern="100" dirty="0">
                <a:latin typeface="游明朝" panose="02020400000000000000" pitchFamily="18" charset="-128"/>
                <a:ea typeface="BIZ UDPゴシック" panose="020B0400000000000000" pitchFamily="50" charset="-128"/>
                <a:cs typeface="Times New Roman" panose="02020603050405020304" pitchFamily="18" charset="0"/>
              </a:rPr>
              <a:t>）、●●は共通の属性をさす。</a:t>
            </a:r>
            <a:endParaRPr lang="ja-JP" altLang="ja-JP" sz="1200" kern="100" dirty="0">
              <a:effectLst/>
              <a:latin typeface="游明朝" panose="02020400000000000000" pitchFamily="18" charset="-128"/>
              <a:ea typeface="游明朝" panose="02020400000000000000" pitchFamily="18" charset="-128"/>
              <a:cs typeface="Times New Roman" panose="02020603050405020304" pitchFamily="18" charset="0"/>
            </a:endParaRPr>
          </a:p>
        </p:txBody>
      </p:sp>
      <p:graphicFrame>
        <p:nvGraphicFramePr>
          <p:cNvPr id="7" name="表 7">
            <a:extLst>
              <a:ext uri="{FF2B5EF4-FFF2-40B4-BE49-F238E27FC236}">
                <a16:creationId xmlns:a16="http://schemas.microsoft.com/office/drawing/2014/main" id="{EEC9A2B8-B3E4-48A0-8F2C-3BF1787D231B}"/>
              </a:ext>
            </a:extLst>
          </p:cNvPr>
          <p:cNvGraphicFramePr>
            <a:graphicFrameLocks noGrp="1"/>
          </p:cNvGraphicFramePr>
          <p:nvPr>
            <p:extLst>
              <p:ext uri="{D42A27DB-BD31-4B8C-83A1-F6EECF244321}">
                <p14:modId xmlns:p14="http://schemas.microsoft.com/office/powerpoint/2010/main" val="2665082198"/>
              </p:ext>
            </p:extLst>
          </p:nvPr>
        </p:nvGraphicFramePr>
        <p:xfrm>
          <a:off x="123545" y="1756272"/>
          <a:ext cx="9378264" cy="1249680"/>
        </p:xfrm>
        <a:graphic>
          <a:graphicData uri="http://schemas.openxmlformats.org/drawingml/2006/table">
            <a:tbl>
              <a:tblPr firstRow="1" bandRow="1">
                <a:tableStyleId>{5C22544A-7EE6-4342-B048-85BDC9FD1C3A}</a:tableStyleId>
              </a:tblPr>
              <a:tblGrid>
                <a:gridCol w="9378264">
                  <a:extLst>
                    <a:ext uri="{9D8B030D-6E8A-4147-A177-3AD203B41FA5}">
                      <a16:colId xmlns:a16="http://schemas.microsoft.com/office/drawing/2014/main" val="290712482"/>
                    </a:ext>
                  </a:extLst>
                </a:gridCol>
              </a:tblGrid>
              <a:tr h="260586">
                <a:tc>
                  <a:txBody>
                    <a:bodyPr/>
                    <a:lstStyle/>
                    <a:p>
                      <a:pPr algn="ctr"/>
                      <a:r>
                        <a:rPr kumimoji="1" lang="ja-JP" altLang="en-US" sz="1400" dirty="0">
                          <a:latin typeface="BIZ UDPゴシック" panose="020B0400000000000000" pitchFamily="50" charset="-128"/>
                          <a:ea typeface="BIZ UDPゴシック" panose="020B0400000000000000" pitchFamily="50" charset="-128"/>
                        </a:rPr>
                        <a:t>書込み例</a:t>
                      </a:r>
                    </a:p>
                  </a:txBody>
                  <a:tcPr/>
                </a:tc>
                <a:extLst>
                  <a:ext uri="{0D108BD9-81ED-4DB2-BD59-A6C34878D82A}">
                    <a16:rowId xmlns:a16="http://schemas.microsoft.com/office/drawing/2014/main" val="2703825952"/>
                  </a:ext>
                </a:extLst>
              </a:tr>
              <a:tr h="938654">
                <a:tc>
                  <a:txBody>
                    <a:bodyPr/>
                    <a:lstStyle/>
                    <a:p>
                      <a:r>
                        <a:rPr kumimoji="1" lang="ja-JP" altLang="en-US" sz="1400" dirty="0">
                          <a:latin typeface="BIZ UDPゴシック" panose="020B0400000000000000" pitchFamily="50" charset="-128"/>
                          <a:ea typeface="BIZ UDPゴシック" panose="020B0400000000000000" pitchFamily="50" charset="-128"/>
                        </a:rPr>
                        <a:t>・■■の●●を、動物（ウジ虫、ゴキブリ、野犬など）に例える表現</a:t>
                      </a:r>
                      <a:endParaRPr kumimoji="1" lang="en-US" altLang="ja-JP" sz="1400" dirty="0">
                        <a:latin typeface="BIZ UDPゴシック" panose="020B0400000000000000" pitchFamily="50" charset="-128"/>
                        <a:ea typeface="BIZ UDPゴシック" panose="020B0400000000000000" pitchFamily="50" charset="-128"/>
                      </a:endParaRPr>
                    </a:p>
                    <a:p>
                      <a:r>
                        <a:rPr kumimoji="1" lang="ja-JP" altLang="en-US" sz="1400" dirty="0">
                          <a:latin typeface="BIZ UDPゴシック" panose="020B0400000000000000" pitchFamily="50" charset="-128"/>
                          <a:ea typeface="BIZ UDPゴシック" panose="020B0400000000000000" pitchFamily="50" charset="-128"/>
                        </a:rPr>
                        <a:t>・■■の●●（賤称語）を民族浄化、総攻撃、●●狩りはストレス解消、など危害を加える表現</a:t>
                      </a:r>
                      <a:endParaRPr kumimoji="1" lang="en-US" altLang="ja-JP" sz="1400" dirty="0">
                        <a:latin typeface="BIZ UDPゴシック" panose="020B0400000000000000" pitchFamily="50" charset="-128"/>
                        <a:ea typeface="BIZ UDPゴシック" panose="020B0400000000000000" pitchFamily="50" charset="-128"/>
                      </a:endParaRPr>
                    </a:p>
                    <a:p>
                      <a:r>
                        <a:rPr kumimoji="1" lang="ja-JP" altLang="en-US" sz="1400" dirty="0">
                          <a:latin typeface="BIZ UDPゴシック" panose="020B0400000000000000" pitchFamily="50" charset="-128"/>
                          <a:ea typeface="BIZ UDPゴシック" panose="020B0400000000000000" pitchFamily="50" charset="-128"/>
                        </a:rPr>
                        <a:t>・■■の●●を国外追放せよ、といった排除をあおる表現</a:t>
                      </a:r>
                      <a:endParaRPr kumimoji="1" lang="en-US" altLang="ja-JP" sz="1400" dirty="0">
                        <a:latin typeface="BIZ UDPゴシック" panose="020B0400000000000000" pitchFamily="50" charset="-128"/>
                        <a:ea typeface="BIZ UDPゴシック" panose="020B0400000000000000" pitchFamily="50" charset="-128"/>
                      </a:endParaRPr>
                    </a:p>
                    <a:p>
                      <a:r>
                        <a:rPr kumimoji="1" lang="ja-JP" altLang="en-US" sz="1400" dirty="0">
                          <a:latin typeface="BIZ UDPゴシック" panose="020B0400000000000000" pitchFamily="50" charset="-128"/>
                          <a:ea typeface="BIZ UDPゴシック" panose="020B0400000000000000" pitchFamily="50" charset="-128"/>
                        </a:rPr>
                        <a:t>・■■は●●（賤称語）の天国、メッカ、巣窟、密集地、不法占拠している、といった表現</a:t>
                      </a:r>
                      <a:endParaRPr kumimoji="1" lang="en-US" altLang="ja-JP" sz="1400" dirty="0">
                        <a:latin typeface="BIZ UDPゴシック" panose="020B0400000000000000" pitchFamily="50" charset="-128"/>
                        <a:ea typeface="BIZ UDPゴシック" panose="020B0400000000000000" pitchFamily="50" charset="-128"/>
                      </a:endParaRPr>
                    </a:p>
                  </a:txBody>
                  <a:tcPr/>
                </a:tc>
                <a:extLst>
                  <a:ext uri="{0D108BD9-81ED-4DB2-BD59-A6C34878D82A}">
                    <a16:rowId xmlns:a16="http://schemas.microsoft.com/office/drawing/2014/main" val="746195222"/>
                  </a:ext>
                </a:extLst>
              </a:tr>
            </a:tbl>
          </a:graphicData>
        </a:graphic>
      </p:graphicFrame>
      <p:sp>
        <p:nvSpPr>
          <p:cNvPr id="9" name="テキスト ボックス 8">
            <a:extLst>
              <a:ext uri="{FF2B5EF4-FFF2-40B4-BE49-F238E27FC236}">
                <a16:creationId xmlns:a16="http://schemas.microsoft.com/office/drawing/2014/main" id="{D6EF8565-E514-4A29-96F8-541C247BF89E}"/>
              </a:ext>
            </a:extLst>
          </p:cNvPr>
          <p:cNvSpPr txBox="1"/>
          <p:nvPr/>
        </p:nvSpPr>
        <p:spPr>
          <a:xfrm>
            <a:off x="226997" y="3403132"/>
            <a:ext cx="9808143" cy="1882567"/>
          </a:xfrm>
          <a:prstGeom prst="rect">
            <a:avLst/>
          </a:prstGeom>
          <a:noFill/>
        </p:spPr>
        <p:txBody>
          <a:bodyPr wrap="square">
            <a:spAutoFit/>
          </a:bodyPr>
          <a:lstStyle/>
          <a:p>
            <a:pPr algn="l">
              <a:lnSpc>
                <a:spcPts val="2200"/>
              </a:lnSpc>
            </a:pPr>
            <a:r>
              <a:rPr lang="ja-JP" altLang="en-US" sz="1400" kern="100" dirty="0">
                <a:effectLst/>
                <a:latin typeface="游明朝" panose="02020400000000000000" pitchFamily="18" charset="-128"/>
                <a:ea typeface="BIZ UDPゴシック" panose="020B0400000000000000" pitchFamily="50" charset="-128"/>
                <a:cs typeface="Times New Roman" panose="02020603050405020304" pitchFamily="18" charset="0"/>
              </a:rPr>
              <a:t>②</a:t>
            </a:r>
            <a:r>
              <a:rPr lang="ja-JP" altLang="ja-JP" sz="1400" kern="100" dirty="0">
                <a:effectLst/>
                <a:latin typeface="游明朝" panose="02020400000000000000" pitchFamily="18" charset="-128"/>
                <a:ea typeface="BIZ UDPゴシック" panose="020B0400000000000000" pitchFamily="50" charset="-128"/>
                <a:cs typeface="Times New Roman" panose="02020603050405020304" pitchFamily="18" charset="0"/>
              </a:rPr>
              <a:t>プロバイダへ</a:t>
            </a:r>
            <a:r>
              <a:rPr lang="ja-JP" altLang="en-US" sz="1400" kern="100" dirty="0">
                <a:effectLst/>
                <a:latin typeface="游明朝" panose="02020400000000000000" pitchFamily="18" charset="-128"/>
                <a:ea typeface="BIZ UDPゴシック" panose="020B0400000000000000" pitchFamily="50" charset="-128"/>
                <a:cs typeface="Times New Roman" panose="02020603050405020304" pitchFamily="18" charset="0"/>
              </a:rPr>
              <a:t>の</a:t>
            </a:r>
            <a:r>
              <a:rPr lang="ja-JP" altLang="en-US" sz="1400" kern="100" dirty="0">
                <a:latin typeface="游明朝" panose="02020400000000000000" pitchFamily="18" charset="-128"/>
                <a:ea typeface="BIZ UDPゴシック" panose="020B0400000000000000" pitchFamily="50" charset="-128"/>
                <a:cs typeface="Times New Roman" panose="02020603050405020304" pitchFamily="18" charset="0"/>
              </a:rPr>
              <a:t>情報提供を実施</a:t>
            </a:r>
            <a:endParaRPr lang="ja-JP" alt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just"/>
            <a:r>
              <a:rPr lang="ja-JP" altLang="ja-JP" sz="1400" kern="100" dirty="0">
                <a:effectLst/>
                <a:latin typeface="游明朝" panose="02020400000000000000" pitchFamily="18" charset="-128"/>
                <a:ea typeface="BIZ UDPゴシック" panose="020B0400000000000000" pitchFamily="50" charset="-128"/>
                <a:cs typeface="Times New Roman" panose="02020603050405020304" pitchFamily="18" charset="0"/>
              </a:rPr>
              <a:t>・</a:t>
            </a:r>
            <a:r>
              <a:rPr lang="ja-JP" altLang="en-US" sz="1400" kern="100" dirty="0">
                <a:latin typeface="游明朝" panose="02020400000000000000" pitchFamily="18" charset="-128"/>
                <a:ea typeface="BIZ UDPゴシック" panose="020B0400000000000000" pitchFamily="50" charset="-128"/>
                <a:cs typeface="Times New Roman" panose="02020603050405020304" pitchFamily="18" charset="0"/>
              </a:rPr>
              <a:t>以下例</a:t>
            </a:r>
            <a:r>
              <a:rPr lang="ja-JP" altLang="ja-JP" sz="1400" kern="100" dirty="0">
                <a:effectLst/>
                <a:latin typeface="游明朝" panose="02020400000000000000" pitchFamily="18" charset="-128"/>
                <a:ea typeface="BIZ UDPゴシック" panose="020B0400000000000000" pitchFamily="50" charset="-128"/>
                <a:cs typeface="Times New Roman" panose="02020603050405020304" pitchFamily="18" charset="0"/>
              </a:rPr>
              <a:t>については、不当な差別的言動と</a:t>
            </a:r>
            <a:r>
              <a:rPr lang="ja-JP" altLang="en-US" sz="1400" kern="100" dirty="0">
                <a:latin typeface="游明朝" panose="02020400000000000000" pitchFamily="18" charset="-128"/>
                <a:ea typeface="BIZ UDPゴシック" panose="020B0400000000000000" pitchFamily="50" charset="-128"/>
                <a:cs typeface="Times New Roman" panose="02020603050405020304" pitchFamily="18" charset="0"/>
              </a:rPr>
              <a:t>判断</a:t>
            </a:r>
            <a:r>
              <a:rPr lang="ja-JP" altLang="ja-JP" sz="1400" kern="100" dirty="0">
                <a:effectLst/>
                <a:latin typeface="游明朝" panose="02020400000000000000" pitchFamily="18" charset="-128"/>
                <a:ea typeface="BIZ UDPゴシック" panose="020B0400000000000000" pitchFamily="50" charset="-128"/>
                <a:cs typeface="Times New Roman" panose="02020603050405020304" pitchFamily="18" charset="0"/>
              </a:rPr>
              <a:t>したが、差別的言動の対象とされた集団の規模が広く、当該集団に属する</a:t>
            </a:r>
            <a:endParaRPr lang="en-US" altLang="ja-JP" sz="1400" kern="100" dirty="0">
              <a:effectLst/>
              <a:latin typeface="游明朝" panose="02020400000000000000" pitchFamily="18" charset="-128"/>
              <a:ea typeface="BIZ UDPゴシック" panose="020B0400000000000000" pitchFamily="50" charset="-128"/>
              <a:cs typeface="Times New Roman" panose="02020603050405020304" pitchFamily="18" charset="0"/>
            </a:endParaRPr>
          </a:p>
          <a:p>
            <a:pPr algn="just"/>
            <a:r>
              <a:rPr lang="ja-JP" altLang="en-US" sz="1400" kern="100" dirty="0">
                <a:latin typeface="游明朝" panose="02020400000000000000" pitchFamily="18" charset="-128"/>
                <a:ea typeface="BIZ UDPゴシック" panose="020B0400000000000000" pitchFamily="50" charset="-128"/>
                <a:cs typeface="Times New Roman" panose="02020603050405020304" pitchFamily="18" charset="0"/>
              </a:rPr>
              <a:t>　</a:t>
            </a:r>
            <a:r>
              <a:rPr lang="ja-JP" altLang="ja-JP" sz="1400" kern="100" dirty="0">
                <a:effectLst/>
                <a:latin typeface="游明朝" panose="02020400000000000000" pitchFamily="18" charset="-128"/>
                <a:ea typeface="BIZ UDPゴシック" panose="020B0400000000000000" pitchFamily="50" charset="-128"/>
                <a:cs typeface="Times New Roman" panose="02020603050405020304" pitchFamily="18" charset="0"/>
              </a:rPr>
              <a:t>自然人が極めて多数に及ぶことから、条例第２条第１号の「侵害情報」であることが明らかであるとはいえないと判断</a:t>
            </a:r>
            <a:endParaRPr lang="ja-JP" alt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just"/>
            <a:r>
              <a:rPr lang="en-US" altLang="ja-JP" sz="1400" kern="100" dirty="0">
                <a:effectLst/>
                <a:latin typeface="BIZ UDPゴシック" panose="020B0400000000000000" pitchFamily="50" charset="-128"/>
                <a:ea typeface="游明朝" panose="02020400000000000000" pitchFamily="18" charset="-128"/>
                <a:cs typeface="Times New Roman" panose="02020603050405020304" pitchFamily="18" charset="0"/>
              </a:rPr>
              <a:t> </a:t>
            </a:r>
            <a:r>
              <a:rPr lang="ja-JP" altLang="ja-JP" sz="1400" kern="100" dirty="0">
                <a:effectLst/>
                <a:latin typeface="游明朝" panose="02020400000000000000" pitchFamily="18" charset="-128"/>
                <a:ea typeface="BIZ UDPゴシック" panose="020B0400000000000000" pitchFamily="50" charset="-128"/>
                <a:cs typeface="Times New Roman" panose="02020603050405020304" pitchFamily="18" charset="0"/>
              </a:rPr>
              <a:t>・一方、プロバイダには、自社の契約約款等に基づく自主的な対応（プロバイダ等と利用者の契約関係を法的根拠とする</a:t>
            </a:r>
            <a:endParaRPr lang="en-US" altLang="ja-JP" sz="1400" kern="100" dirty="0">
              <a:effectLst/>
              <a:latin typeface="游明朝" panose="02020400000000000000" pitchFamily="18" charset="-128"/>
              <a:ea typeface="BIZ UDPゴシック" panose="020B0400000000000000" pitchFamily="50" charset="-128"/>
              <a:cs typeface="Times New Roman" panose="02020603050405020304" pitchFamily="18" charset="0"/>
            </a:endParaRPr>
          </a:p>
          <a:p>
            <a:pPr algn="just"/>
            <a:r>
              <a:rPr lang="ja-JP" altLang="en-US" sz="1400" kern="100" dirty="0">
                <a:latin typeface="游明朝" panose="02020400000000000000" pitchFamily="18" charset="-128"/>
                <a:ea typeface="BIZ UDPゴシック" panose="020B0400000000000000" pitchFamily="50" charset="-128"/>
                <a:cs typeface="Times New Roman" panose="02020603050405020304" pitchFamily="18" charset="0"/>
              </a:rPr>
              <a:t>　</a:t>
            </a:r>
            <a:r>
              <a:rPr lang="ja-JP" altLang="ja-JP" sz="1400" kern="100" dirty="0">
                <a:effectLst/>
                <a:latin typeface="游明朝" panose="02020400000000000000" pitchFamily="18" charset="-128"/>
                <a:ea typeface="BIZ UDPゴシック" panose="020B0400000000000000" pitchFamily="50" charset="-128"/>
                <a:cs typeface="Times New Roman" panose="02020603050405020304" pitchFamily="18" charset="0"/>
              </a:rPr>
              <a:t>削除等）を行うことが社会的に期待されていることから、プロバイダへの情報提供を実施</a:t>
            </a:r>
            <a:endParaRPr lang="en-US" altLang="ja-JP" sz="1400" kern="100" dirty="0">
              <a:effectLst/>
              <a:latin typeface="游明朝" panose="02020400000000000000" pitchFamily="18" charset="-128"/>
              <a:ea typeface="BIZ UDPゴシック" panose="020B0400000000000000" pitchFamily="50" charset="-128"/>
              <a:cs typeface="Times New Roman" panose="02020603050405020304" pitchFamily="18" charset="0"/>
            </a:endParaRPr>
          </a:p>
          <a:p>
            <a:pPr algn="just"/>
            <a:r>
              <a:rPr lang="ja-JP" altLang="en-US" sz="1200" kern="100" dirty="0">
                <a:latin typeface="BIZ UDPゴシック" panose="020B0400000000000000" pitchFamily="50" charset="-128"/>
                <a:ea typeface="BIZ UDPゴシック" panose="020B0400000000000000" pitchFamily="50" charset="-128"/>
                <a:cs typeface="Times New Roman" panose="02020603050405020304" pitchFamily="18" charset="0"/>
              </a:rPr>
              <a:t>　</a:t>
            </a:r>
            <a:r>
              <a:rPr lang="en-US" altLang="ja-JP" sz="1200" kern="100" dirty="0">
                <a:latin typeface="BIZ UDPゴシック" panose="020B0400000000000000" pitchFamily="50" charset="-128"/>
                <a:ea typeface="BIZ UDPゴシック" panose="020B0400000000000000" pitchFamily="50" charset="-128"/>
                <a:cs typeface="Times New Roman" panose="02020603050405020304" pitchFamily="18" charset="0"/>
              </a:rPr>
              <a:t>※</a:t>
            </a:r>
            <a:r>
              <a:rPr lang="ja-JP" altLang="en-US" sz="1200" kern="100" dirty="0">
                <a:latin typeface="BIZ UDPゴシック" panose="020B0400000000000000" pitchFamily="50" charset="-128"/>
                <a:ea typeface="BIZ UDPゴシック" panose="020B0400000000000000" pitchFamily="50" charset="-128"/>
                <a:cs typeface="Times New Roman" panose="02020603050405020304" pitchFamily="18" charset="0"/>
              </a:rPr>
              <a:t> ■■は府内の特定の地域（市町村や行政区など、集団の規模が広く構成員が極めて多数に及ぶもの）、●●は共通の属性をさす。</a:t>
            </a:r>
            <a:endParaRPr lang="en-US" altLang="ja-JP" sz="1200" kern="100" dirty="0">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endParaRPr lang="ja-JP" altLang="ja-JP" sz="12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just"/>
            <a:endParaRPr lang="ja-JP" alt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p:txBody>
      </p:sp>
      <p:graphicFrame>
        <p:nvGraphicFramePr>
          <p:cNvPr id="10" name="表 7">
            <a:extLst>
              <a:ext uri="{FF2B5EF4-FFF2-40B4-BE49-F238E27FC236}">
                <a16:creationId xmlns:a16="http://schemas.microsoft.com/office/drawing/2014/main" id="{069F0958-2E6C-46D2-9700-E7A26F101384}"/>
              </a:ext>
            </a:extLst>
          </p:cNvPr>
          <p:cNvGraphicFramePr>
            <a:graphicFrameLocks noGrp="1"/>
          </p:cNvGraphicFramePr>
          <p:nvPr>
            <p:extLst>
              <p:ext uri="{D42A27DB-BD31-4B8C-83A1-F6EECF244321}">
                <p14:modId xmlns:p14="http://schemas.microsoft.com/office/powerpoint/2010/main" val="631324255"/>
              </p:ext>
            </p:extLst>
          </p:nvPr>
        </p:nvGraphicFramePr>
        <p:xfrm>
          <a:off x="226997" y="4952214"/>
          <a:ext cx="9378264" cy="1429523"/>
        </p:xfrm>
        <a:graphic>
          <a:graphicData uri="http://schemas.openxmlformats.org/drawingml/2006/table">
            <a:tbl>
              <a:tblPr firstRow="1" bandRow="1">
                <a:tableStyleId>{5C22544A-7EE6-4342-B048-85BDC9FD1C3A}</a:tableStyleId>
              </a:tblPr>
              <a:tblGrid>
                <a:gridCol w="9378264">
                  <a:extLst>
                    <a:ext uri="{9D8B030D-6E8A-4147-A177-3AD203B41FA5}">
                      <a16:colId xmlns:a16="http://schemas.microsoft.com/office/drawing/2014/main" val="290712482"/>
                    </a:ext>
                  </a:extLst>
                </a:gridCol>
              </a:tblGrid>
              <a:tr h="348665">
                <a:tc>
                  <a:txBody>
                    <a:bodyPr/>
                    <a:lstStyle/>
                    <a:p>
                      <a:pPr algn="ctr"/>
                      <a:r>
                        <a:rPr kumimoji="1" lang="ja-JP" altLang="en-US" sz="1400" dirty="0">
                          <a:latin typeface="BIZ UDPゴシック" panose="020B0400000000000000" pitchFamily="50" charset="-128"/>
                          <a:ea typeface="BIZ UDPゴシック" panose="020B0400000000000000" pitchFamily="50" charset="-128"/>
                        </a:rPr>
                        <a:t>書込み例</a:t>
                      </a:r>
                    </a:p>
                  </a:txBody>
                  <a:tcPr/>
                </a:tc>
                <a:extLst>
                  <a:ext uri="{0D108BD9-81ED-4DB2-BD59-A6C34878D82A}">
                    <a16:rowId xmlns:a16="http://schemas.microsoft.com/office/drawing/2014/main" val="2703825952"/>
                  </a:ext>
                </a:extLst>
              </a:tr>
              <a:tr h="1080858">
                <a:tc>
                  <a:txBody>
                    <a:bodyPr/>
                    <a:lstStyle/>
                    <a:p>
                      <a:r>
                        <a:rPr kumimoji="1" lang="ja-JP" altLang="en-US" sz="1400" dirty="0">
                          <a:latin typeface="BIZ UDPゴシック" panose="020B0400000000000000" pitchFamily="50" charset="-128"/>
                          <a:ea typeface="BIZ UDPゴシック" panose="020B0400000000000000" pitchFamily="50" charset="-128"/>
                        </a:rPr>
                        <a:t>・■■の４人に１人は●●（賤称語）、といった表現</a:t>
                      </a:r>
                      <a:endParaRPr kumimoji="1" lang="en-US" altLang="ja-JP" sz="1400" dirty="0">
                        <a:latin typeface="BIZ UDPゴシック" panose="020B0400000000000000" pitchFamily="50" charset="-128"/>
                        <a:ea typeface="BIZ UDPゴシック" panose="020B0400000000000000" pitchFamily="50" charset="-128"/>
                      </a:endParaRPr>
                    </a:p>
                    <a:p>
                      <a:r>
                        <a:rPr kumimoji="1" lang="ja-JP" altLang="en-US" sz="1400" dirty="0">
                          <a:latin typeface="BIZ UDPゴシック" panose="020B0400000000000000" pitchFamily="50" charset="-128"/>
                          <a:ea typeface="BIZ UDPゴシック" panose="020B0400000000000000" pitchFamily="50" charset="-128"/>
                        </a:rPr>
                        <a:t>・■■が●●（賤称語）に乗っ取られる、といった表現</a:t>
                      </a:r>
                      <a:endParaRPr kumimoji="1" lang="en-US" altLang="ja-JP" sz="1400" dirty="0">
                        <a:latin typeface="BIZ UDPゴシック" panose="020B0400000000000000" pitchFamily="50" charset="-128"/>
                        <a:ea typeface="BIZ UDPゴシック" panose="020B0400000000000000" pitchFamily="50" charset="-128"/>
                      </a:endParaRPr>
                    </a:p>
                    <a:p>
                      <a:r>
                        <a:rPr kumimoji="1" lang="ja-JP" altLang="en-US" sz="1400" dirty="0">
                          <a:latin typeface="BIZ UDPゴシック" panose="020B0400000000000000" pitchFamily="50" charset="-128"/>
                          <a:ea typeface="BIZ UDPゴシック" panose="020B0400000000000000" pitchFamily="50" charset="-128"/>
                        </a:rPr>
                        <a:t>・■■の事件はやはり●●（賤称語）だった、といった表現</a:t>
                      </a:r>
                      <a:endParaRPr kumimoji="1" lang="en-US" altLang="ja-JP" sz="1400" dirty="0">
                        <a:latin typeface="BIZ UDPゴシック" panose="020B0400000000000000" pitchFamily="50" charset="-128"/>
                        <a:ea typeface="BIZ UDPゴシック" panose="020B0400000000000000" pitchFamily="50" charset="-128"/>
                      </a:endParaRPr>
                    </a:p>
                    <a:p>
                      <a:r>
                        <a:rPr kumimoji="1" lang="ja-JP" altLang="en-US" sz="1400" dirty="0">
                          <a:latin typeface="BIZ UDPゴシック" panose="020B0400000000000000" pitchFamily="50" charset="-128"/>
                          <a:ea typeface="BIZ UDPゴシック" panose="020B0400000000000000" pitchFamily="50" charset="-128"/>
                        </a:rPr>
                        <a:t>・■■の</a:t>
                      </a:r>
                      <a:r>
                        <a:rPr kumimoji="1" lang="en-US" altLang="ja-JP" sz="1400" dirty="0">
                          <a:latin typeface="BIZ UDPゴシック" panose="020B0400000000000000" pitchFamily="50" charset="-128"/>
                          <a:ea typeface="BIZ UDPゴシック" panose="020B0400000000000000" pitchFamily="50" charset="-128"/>
                        </a:rPr>
                        <a:t>3</a:t>
                      </a:r>
                      <a:r>
                        <a:rPr kumimoji="1" lang="ja-JP" altLang="en-US" sz="1400" dirty="0">
                          <a:latin typeface="BIZ UDPゴシック" panose="020B0400000000000000" pitchFamily="50" charset="-128"/>
                          <a:ea typeface="BIZ UDPゴシック" panose="020B0400000000000000" pitchFamily="50" charset="-128"/>
                        </a:rPr>
                        <a:t>大危険地域として■■の●●（賤称語）、といった表現</a:t>
                      </a:r>
                      <a:endParaRPr kumimoji="1" lang="en-US" altLang="ja-JP" sz="1400" dirty="0">
                        <a:latin typeface="BIZ UDPゴシック" panose="020B0400000000000000" pitchFamily="50" charset="-128"/>
                        <a:ea typeface="BIZ UDPゴシック" panose="020B0400000000000000" pitchFamily="50" charset="-128"/>
                      </a:endParaRPr>
                    </a:p>
                  </a:txBody>
                  <a:tcPr/>
                </a:tc>
                <a:extLst>
                  <a:ext uri="{0D108BD9-81ED-4DB2-BD59-A6C34878D82A}">
                    <a16:rowId xmlns:a16="http://schemas.microsoft.com/office/drawing/2014/main" val="746195222"/>
                  </a:ext>
                </a:extLst>
              </a:tr>
            </a:tbl>
          </a:graphicData>
        </a:graphic>
      </p:graphicFrame>
      <p:sp>
        <p:nvSpPr>
          <p:cNvPr id="8" name="テキスト ボックス 7">
            <a:extLst>
              <a:ext uri="{FF2B5EF4-FFF2-40B4-BE49-F238E27FC236}">
                <a16:creationId xmlns:a16="http://schemas.microsoft.com/office/drawing/2014/main" id="{8F2141FB-57D2-45C3-BEE0-AB9391562C61}"/>
              </a:ext>
            </a:extLst>
          </p:cNvPr>
          <p:cNvSpPr txBox="1"/>
          <p:nvPr/>
        </p:nvSpPr>
        <p:spPr>
          <a:xfrm>
            <a:off x="9607520" y="6550223"/>
            <a:ext cx="320922" cy="307777"/>
          </a:xfrm>
          <a:prstGeom prst="rect">
            <a:avLst/>
          </a:prstGeom>
          <a:noFill/>
        </p:spPr>
        <p:txBody>
          <a:bodyPr wrap="none" rtlCol="0">
            <a:spAutoFit/>
          </a:bodyPr>
          <a:lstStyle/>
          <a:p>
            <a:pPr algn="l"/>
            <a:r>
              <a:rPr kumimoji="1" lang="ja-JP" altLang="en-US" sz="1400" b="1" dirty="0">
                <a:latin typeface="BIZ UDPゴシック" panose="020B0400000000000000" pitchFamily="50" charset="-128"/>
                <a:ea typeface="BIZ UDPゴシック" panose="020B0400000000000000" pitchFamily="50" charset="-128"/>
              </a:rPr>
              <a:t>５</a:t>
            </a:r>
          </a:p>
        </p:txBody>
      </p:sp>
    </p:spTree>
    <p:extLst>
      <p:ext uri="{BB962C8B-B14F-4D97-AF65-F5344CB8AC3E}">
        <p14:creationId xmlns:p14="http://schemas.microsoft.com/office/powerpoint/2010/main" val="26637320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BB7C974B-1176-4CB4-9ADB-827FFFE454B6}"/>
              </a:ext>
            </a:extLst>
          </p:cNvPr>
          <p:cNvSpPr txBox="1"/>
          <p:nvPr/>
        </p:nvSpPr>
        <p:spPr>
          <a:xfrm>
            <a:off x="97857" y="192799"/>
            <a:ext cx="9808143" cy="1383905"/>
          </a:xfrm>
          <a:prstGeom prst="rect">
            <a:avLst/>
          </a:prstGeom>
          <a:noFill/>
        </p:spPr>
        <p:txBody>
          <a:bodyPr wrap="square">
            <a:spAutoFit/>
          </a:bodyPr>
          <a:lstStyle/>
          <a:p>
            <a:pPr algn="l">
              <a:lnSpc>
                <a:spcPts val="2200"/>
              </a:lnSpc>
            </a:pPr>
            <a:r>
              <a:rPr lang="ja-JP" altLang="en-US" sz="1400" kern="100" dirty="0">
                <a:effectLst/>
                <a:latin typeface="游明朝" panose="02020400000000000000" pitchFamily="18" charset="-128"/>
                <a:ea typeface="BIZ UDPゴシック" panose="020B0400000000000000" pitchFamily="50" charset="-128"/>
                <a:cs typeface="Times New Roman" panose="02020603050405020304" pitchFamily="18" charset="0"/>
              </a:rPr>
              <a:t>③プロバイダへの削除要請、又は情報提供が必要と認められなかった案件</a:t>
            </a:r>
            <a:endParaRPr lang="en-US" altLang="ja-JP" sz="1400" kern="100" dirty="0">
              <a:effectLst/>
              <a:latin typeface="游明朝" panose="02020400000000000000" pitchFamily="18" charset="-128"/>
              <a:ea typeface="BIZ UDPゴシック" panose="020B0400000000000000" pitchFamily="50" charset="-128"/>
              <a:cs typeface="Times New Roman" panose="02020603050405020304" pitchFamily="18" charset="0"/>
            </a:endParaRPr>
          </a:p>
          <a:p>
            <a:pPr algn="l">
              <a:lnSpc>
                <a:spcPts val="2200"/>
              </a:lnSpc>
            </a:pPr>
            <a:r>
              <a:rPr lang="ja-JP" altLang="en-US" sz="1400" kern="100" dirty="0">
                <a:latin typeface="游明朝" panose="02020400000000000000" pitchFamily="18" charset="-128"/>
                <a:ea typeface="BIZ UDPゴシック" panose="020B0400000000000000" pitchFamily="50" charset="-128"/>
                <a:cs typeface="Times New Roman" panose="02020603050405020304" pitchFamily="18" charset="0"/>
              </a:rPr>
              <a:t>　以下例</a:t>
            </a:r>
            <a:r>
              <a:rPr lang="ja-JP" altLang="en-US" sz="1400" kern="100" dirty="0">
                <a:effectLst/>
                <a:latin typeface="游明朝" panose="02020400000000000000" pitchFamily="18" charset="-128"/>
                <a:ea typeface="BIZ UDPゴシック" panose="020B0400000000000000" pitchFamily="50" charset="-128"/>
                <a:cs typeface="Times New Roman" panose="02020603050405020304" pitchFamily="18" charset="0"/>
              </a:rPr>
              <a:t>については、プロバイダへの削除要請、又は情報提供が必要と認められなかった</a:t>
            </a:r>
            <a:endParaRPr lang="en-US" altLang="ja-JP" sz="1400" kern="100" dirty="0">
              <a:effectLst/>
              <a:latin typeface="游明朝" panose="02020400000000000000" pitchFamily="18" charset="-128"/>
              <a:ea typeface="BIZ UDPゴシック" panose="020B0400000000000000" pitchFamily="50" charset="-128"/>
              <a:cs typeface="Times New Roman" panose="02020603050405020304" pitchFamily="18" charset="0"/>
            </a:endParaRPr>
          </a:p>
          <a:p>
            <a:pPr algn="l">
              <a:lnSpc>
                <a:spcPts val="2200"/>
              </a:lnSpc>
            </a:pPr>
            <a:endParaRPr lang="en-US" altLang="ja-JP" sz="1400" kern="100" dirty="0">
              <a:effectLst/>
              <a:latin typeface="游明朝" panose="02020400000000000000" pitchFamily="18" charset="-128"/>
              <a:ea typeface="BIZ UDPゴシック" panose="020B0400000000000000" pitchFamily="50" charset="-128"/>
              <a:cs typeface="Times New Roman" panose="02020603050405020304" pitchFamily="18" charset="0"/>
            </a:endParaRPr>
          </a:p>
          <a:p>
            <a:pPr algn="just"/>
            <a:r>
              <a:rPr lang="en-US" altLang="ja-JP" sz="1200" kern="100" dirty="0">
                <a:latin typeface="BIZ UDPゴシック" panose="020B0400000000000000" pitchFamily="50" charset="-128"/>
                <a:ea typeface="BIZ UDPゴシック" panose="020B0400000000000000" pitchFamily="50" charset="-128"/>
                <a:cs typeface="Times New Roman" panose="02020603050405020304" pitchFamily="18" charset="0"/>
              </a:rPr>
              <a:t>※</a:t>
            </a:r>
            <a:r>
              <a:rPr lang="ja-JP" altLang="en-US" sz="1200" kern="100" dirty="0">
                <a:latin typeface="BIZ UDPゴシック" panose="020B0400000000000000" pitchFamily="50" charset="-128"/>
                <a:ea typeface="BIZ UDPゴシック" panose="020B0400000000000000" pitchFamily="50" charset="-128"/>
                <a:cs typeface="Times New Roman" panose="02020603050405020304" pitchFamily="18" charset="0"/>
              </a:rPr>
              <a:t> ■■は府内の特定の地域（市町村や行政区など、集団の規模が広く構成員が極めて多数に及ぶもの）、●●は共通の属性をさす。</a:t>
            </a:r>
            <a:endParaRPr lang="en-US" altLang="ja-JP" sz="1200" kern="100" dirty="0">
              <a:latin typeface="BIZ UDPゴシック" panose="020B0400000000000000" pitchFamily="50" charset="-128"/>
              <a:ea typeface="BIZ UDPゴシック" panose="020B0400000000000000" pitchFamily="50" charset="-128"/>
              <a:cs typeface="Times New Roman" panose="02020603050405020304" pitchFamily="18" charset="0"/>
            </a:endParaRPr>
          </a:p>
          <a:p>
            <a:pPr algn="l">
              <a:lnSpc>
                <a:spcPts val="2200"/>
              </a:lnSpc>
            </a:pPr>
            <a:endParaRPr lang="ja-JP" alt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p:txBody>
      </p:sp>
      <p:graphicFrame>
        <p:nvGraphicFramePr>
          <p:cNvPr id="7" name="表 7">
            <a:extLst>
              <a:ext uri="{FF2B5EF4-FFF2-40B4-BE49-F238E27FC236}">
                <a16:creationId xmlns:a16="http://schemas.microsoft.com/office/drawing/2014/main" id="{3A15B910-F303-4A0D-98B3-C781E9777084}"/>
              </a:ext>
            </a:extLst>
          </p:cNvPr>
          <p:cNvGraphicFramePr>
            <a:graphicFrameLocks noGrp="1"/>
          </p:cNvGraphicFramePr>
          <p:nvPr>
            <p:extLst>
              <p:ext uri="{D42A27DB-BD31-4B8C-83A1-F6EECF244321}">
                <p14:modId xmlns:p14="http://schemas.microsoft.com/office/powerpoint/2010/main" val="1810651595"/>
              </p:ext>
            </p:extLst>
          </p:nvPr>
        </p:nvGraphicFramePr>
        <p:xfrm>
          <a:off x="154806" y="1395454"/>
          <a:ext cx="9596388" cy="3222865"/>
        </p:xfrm>
        <a:graphic>
          <a:graphicData uri="http://schemas.openxmlformats.org/drawingml/2006/table">
            <a:tbl>
              <a:tblPr firstRow="1" bandRow="1">
                <a:tableStyleId>{5C22544A-7EE6-4342-B048-85BDC9FD1C3A}</a:tableStyleId>
              </a:tblPr>
              <a:tblGrid>
                <a:gridCol w="4798194">
                  <a:extLst>
                    <a:ext uri="{9D8B030D-6E8A-4147-A177-3AD203B41FA5}">
                      <a16:colId xmlns:a16="http://schemas.microsoft.com/office/drawing/2014/main" val="290712482"/>
                    </a:ext>
                  </a:extLst>
                </a:gridCol>
                <a:gridCol w="4798194">
                  <a:extLst>
                    <a:ext uri="{9D8B030D-6E8A-4147-A177-3AD203B41FA5}">
                      <a16:colId xmlns:a16="http://schemas.microsoft.com/office/drawing/2014/main" val="1484941471"/>
                    </a:ext>
                  </a:extLst>
                </a:gridCol>
              </a:tblGrid>
              <a:tr h="288299">
                <a:tc>
                  <a:txBody>
                    <a:bodyPr/>
                    <a:lstStyle/>
                    <a:p>
                      <a:pPr algn="ctr"/>
                      <a:r>
                        <a:rPr kumimoji="1" lang="ja-JP" altLang="en-US" sz="1400" dirty="0">
                          <a:latin typeface="BIZ UDPゴシック" panose="020B0400000000000000" pitchFamily="50" charset="-128"/>
                          <a:ea typeface="BIZ UDPゴシック" panose="020B0400000000000000" pitchFamily="50" charset="-128"/>
                        </a:rPr>
                        <a:t>書込み例</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400" kern="100" dirty="0">
                          <a:effectLst/>
                          <a:latin typeface="游明朝" panose="02020400000000000000" pitchFamily="18" charset="-128"/>
                          <a:ea typeface="BIZ UDPゴシック" panose="020B0400000000000000" pitchFamily="50" charset="-128"/>
                          <a:cs typeface="Times New Roman" panose="02020603050405020304" pitchFamily="18" charset="0"/>
                        </a:rPr>
                        <a:t>削除要請・情報提供が必要と認められなかった理由</a:t>
                      </a:r>
                      <a:endParaRPr lang="en-US" altLang="ja-JP" sz="1400" kern="100" dirty="0">
                        <a:effectLst/>
                        <a:latin typeface="游明朝" panose="02020400000000000000" pitchFamily="18" charset="-128"/>
                        <a:ea typeface="BIZ UDPゴシック" panose="020B0400000000000000" pitchFamily="50" charset="-128"/>
                        <a:cs typeface="Times New Roman" panose="02020603050405020304" pitchFamily="18" charset="0"/>
                      </a:endParaRPr>
                    </a:p>
                  </a:txBody>
                  <a:tcPr/>
                </a:tc>
                <a:extLst>
                  <a:ext uri="{0D108BD9-81ED-4DB2-BD59-A6C34878D82A}">
                    <a16:rowId xmlns:a16="http://schemas.microsoft.com/office/drawing/2014/main" val="2703825952"/>
                  </a:ext>
                </a:extLst>
              </a:tr>
              <a:tr h="2918065">
                <a:tc>
                  <a:txBody>
                    <a:bodyPr/>
                    <a:lstStyle/>
                    <a:p>
                      <a:r>
                        <a:rPr kumimoji="1" lang="ja-JP" altLang="en-US" sz="1400" dirty="0">
                          <a:latin typeface="BIZ UDPゴシック" panose="020B0400000000000000" pitchFamily="50" charset="-128"/>
                          <a:ea typeface="BIZ UDPゴシック" panose="020B0400000000000000" pitchFamily="50" charset="-128"/>
                        </a:rPr>
                        <a:t>・別の投稿を引用し、「これが本当なら永遠に●●の</a:t>
                      </a:r>
                      <a:endParaRPr kumimoji="1" lang="en-US" altLang="ja-JP" sz="1400" dirty="0">
                        <a:latin typeface="BIZ UDPゴシック" panose="020B0400000000000000" pitchFamily="50" charset="-128"/>
                        <a:ea typeface="BIZ UDPゴシック" panose="020B0400000000000000" pitchFamily="50" charset="-128"/>
                      </a:endParaRPr>
                    </a:p>
                    <a:p>
                      <a:r>
                        <a:rPr kumimoji="1" lang="ja-JP" altLang="en-US" sz="1400" dirty="0">
                          <a:latin typeface="BIZ UDPゴシック" panose="020B0400000000000000" pitchFamily="50" charset="-128"/>
                          <a:ea typeface="BIZ UDPゴシック" panose="020B0400000000000000" pitchFamily="50" charset="-128"/>
                        </a:rPr>
                        <a:t>　店には行かない」という表現</a:t>
                      </a:r>
                      <a:endParaRPr kumimoji="1" lang="en-US" altLang="ja-JP" sz="1400" dirty="0">
                        <a:latin typeface="BIZ UDPゴシック" panose="020B0400000000000000" pitchFamily="50" charset="-128"/>
                        <a:ea typeface="BIZ UDPゴシック" panose="020B0400000000000000" pitchFamily="50" charset="-128"/>
                      </a:endParaRPr>
                    </a:p>
                    <a:p>
                      <a:r>
                        <a:rPr kumimoji="1" lang="ja-JP" altLang="en-US" sz="1400" dirty="0">
                          <a:latin typeface="BIZ UDPゴシック" panose="020B0400000000000000" pitchFamily="50" charset="-128"/>
                          <a:ea typeface="BIZ UDPゴシック" panose="020B0400000000000000" pitchFamily="50" charset="-128"/>
                        </a:rPr>
                        <a:t>・■■は大量の●●が押し寄せ、外国人比率〇％を超えてい</a:t>
                      </a:r>
                      <a:endParaRPr kumimoji="1" lang="en-US" altLang="ja-JP" sz="1400" dirty="0">
                        <a:latin typeface="BIZ UDPゴシック" panose="020B0400000000000000" pitchFamily="50" charset="-128"/>
                        <a:ea typeface="BIZ UDPゴシック" panose="020B0400000000000000" pitchFamily="50" charset="-128"/>
                      </a:endParaRPr>
                    </a:p>
                    <a:p>
                      <a:r>
                        <a:rPr kumimoji="1" lang="ja-JP" altLang="en-US" sz="1400" dirty="0">
                          <a:latin typeface="BIZ UDPゴシック" panose="020B0400000000000000" pitchFamily="50" charset="-128"/>
                          <a:ea typeface="BIZ UDPゴシック" panose="020B0400000000000000" pitchFamily="50" charset="-128"/>
                        </a:rPr>
                        <a:t>　るという表現</a:t>
                      </a:r>
                      <a:endParaRPr kumimoji="1" lang="en-US" altLang="ja-JP" sz="1400" dirty="0">
                        <a:latin typeface="BIZ UDPゴシック" panose="020B0400000000000000" pitchFamily="50" charset="-128"/>
                        <a:ea typeface="BIZ UDPゴシック" panose="020B0400000000000000" pitchFamily="50" charset="-128"/>
                      </a:endParaRPr>
                    </a:p>
                    <a:p>
                      <a:r>
                        <a:rPr kumimoji="1" lang="ja-JP" altLang="en-US" sz="1400" dirty="0">
                          <a:latin typeface="BIZ UDPゴシック" panose="020B0400000000000000" pitchFamily="50" charset="-128"/>
                          <a:ea typeface="BIZ UDPゴシック" panose="020B0400000000000000" pitchFamily="50" charset="-128"/>
                        </a:rPr>
                        <a:t>・■■は●●人の街で危険、といった表現</a:t>
                      </a:r>
                      <a:endParaRPr kumimoji="1" lang="en-US" altLang="ja-JP" sz="1400" dirty="0">
                        <a:latin typeface="BIZ UDPゴシック" panose="020B0400000000000000" pitchFamily="50" charset="-128"/>
                        <a:ea typeface="BIZ UDPゴシック" panose="020B0400000000000000" pitchFamily="50" charset="-128"/>
                      </a:endParaRPr>
                    </a:p>
                    <a:p>
                      <a:endParaRPr kumimoji="1" lang="en-US" altLang="ja-JP" sz="1400" dirty="0">
                        <a:latin typeface="BIZ UDPゴシック" panose="020B0400000000000000" pitchFamily="50" charset="-128"/>
                        <a:ea typeface="BIZ UDPゴシック" panose="020B0400000000000000" pitchFamily="50" charset="-128"/>
                      </a:endParaRPr>
                    </a:p>
                    <a:p>
                      <a:endParaRPr kumimoji="1" lang="en-US" altLang="ja-JP" sz="1400" dirty="0">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BIZ UDPゴシック" panose="020B0400000000000000" pitchFamily="50" charset="-128"/>
                          <a:ea typeface="BIZ UDPゴシック" panose="020B0400000000000000" pitchFamily="50" charset="-128"/>
                        </a:rPr>
                        <a:t>・特定の個人を指して、「狂っている、半日のクズ、売国奴、</a:t>
                      </a:r>
                      <a:endParaRPr kumimoji="1" lang="en-US" altLang="ja-JP" sz="1400" dirty="0">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BIZ UDPゴシック" panose="020B0400000000000000" pitchFamily="50" charset="-128"/>
                          <a:ea typeface="BIZ UDPゴシック" panose="020B0400000000000000" pitchFamily="50" charset="-128"/>
                        </a:rPr>
                        <a:t>　●●人、祖国に帰れ」などとする表現</a:t>
                      </a:r>
                      <a:endParaRPr kumimoji="1" lang="en-US" altLang="ja-JP" sz="1400" dirty="0">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dirty="0">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BIZ UDPゴシック" panose="020B0400000000000000" pitchFamily="50" charset="-128"/>
                          <a:ea typeface="BIZ UDPゴシック" panose="020B0400000000000000" pitchFamily="50" charset="-128"/>
                        </a:rPr>
                        <a:t>・事件を引き起こしたとされる特定の個人を指して、</a:t>
                      </a:r>
                      <a:endParaRPr kumimoji="1" lang="en-US" altLang="ja-JP" sz="1400" dirty="0">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BIZ UDPゴシック" panose="020B0400000000000000" pitchFamily="50" charset="-128"/>
                          <a:ea typeface="BIZ UDPゴシック" panose="020B0400000000000000" pitchFamily="50" charset="-128"/>
                        </a:rPr>
                        <a:t>　「●●の悪逆非道を放置するのか」といった表現</a:t>
                      </a:r>
                      <a:endParaRPr kumimoji="1" lang="en-US" altLang="ja-JP" sz="1400" dirty="0">
                        <a:latin typeface="BIZ UDPゴシック" panose="020B0400000000000000" pitchFamily="50" charset="-128"/>
                        <a:ea typeface="BIZ UDPゴシック" panose="020B0400000000000000" pitchFamily="50" charset="-128"/>
                      </a:endParaRPr>
                    </a:p>
                  </a:txBody>
                  <a:tcPr/>
                </a:tc>
                <a:tc>
                  <a:txBody>
                    <a:bodyPr/>
                    <a:lstStyle/>
                    <a:p>
                      <a:r>
                        <a:rPr kumimoji="1" lang="ja-JP" altLang="en-US" sz="1400" dirty="0">
                          <a:latin typeface="BIZ UDPゴシック" panose="020B0400000000000000" pitchFamily="50" charset="-128"/>
                          <a:ea typeface="BIZ UDPゴシック" panose="020B0400000000000000" pitchFamily="50" charset="-128"/>
                        </a:rPr>
                        <a:t>・</a:t>
                      </a:r>
                      <a:r>
                        <a:rPr kumimoji="1" lang="ja-JP" altLang="en-US" sz="1400" dirty="0">
                          <a:solidFill>
                            <a:schemeClr val="tx1"/>
                          </a:solidFill>
                          <a:latin typeface="BIZ UDPゴシック" panose="020B0400000000000000" pitchFamily="50" charset="-128"/>
                          <a:ea typeface="BIZ UDPゴシック" panose="020B0400000000000000" pitchFamily="50" charset="-128"/>
                        </a:rPr>
                        <a:t>左記の表現については、共通の属性を理由としてする侮辱　</a:t>
                      </a:r>
                      <a:endParaRPr kumimoji="1" lang="en-US" altLang="ja-JP" sz="1400" dirty="0">
                        <a:solidFill>
                          <a:schemeClr val="tx1"/>
                        </a:solidFill>
                        <a:latin typeface="BIZ UDPゴシック" panose="020B0400000000000000" pitchFamily="50" charset="-128"/>
                        <a:ea typeface="BIZ UDPゴシック" panose="020B0400000000000000" pitchFamily="50" charset="-128"/>
                      </a:endParaRPr>
                    </a:p>
                    <a:p>
                      <a:r>
                        <a:rPr kumimoji="1" lang="ja-JP" altLang="en-US" sz="1400" dirty="0">
                          <a:solidFill>
                            <a:schemeClr val="tx1"/>
                          </a:solidFill>
                          <a:latin typeface="BIZ UDPゴシック" panose="020B0400000000000000" pitchFamily="50" charset="-128"/>
                          <a:ea typeface="BIZ UDPゴシック" panose="020B0400000000000000" pitchFamily="50" charset="-128"/>
                        </a:rPr>
                        <a:t>　や嫌がらせ等の言動により、被害者の自尊心を社会通念上</a:t>
                      </a:r>
                      <a:endParaRPr kumimoji="1" lang="en-US" altLang="ja-JP" sz="1400" dirty="0">
                        <a:solidFill>
                          <a:schemeClr val="tx1"/>
                        </a:solidFill>
                        <a:latin typeface="BIZ UDPゴシック" panose="020B0400000000000000" pitchFamily="50" charset="-128"/>
                        <a:ea typeface="BIZ UDPゴシック" panose="020B0400000000000000" pitchFamily="50" charset="-128"/>
                      </a:endParaRPr>
                    </a:p>
                    <a:p>
                      <a:r>
                        <a:rPr kumimoji="1" lang="ja-JP" altLang="en-US" sz="1400" dirty="0">
                          <a:solidFill>
                            <a:schemeClr val="tx1"/>
                          </a:solidFill>
                          <a:latin typeface="BIZ UDPゴシック" panose="020B0400000000000000" pitchFamily="50" charset="-128"/>
                          <a:ea typeface="BIZ UDPゴシック" panose="020B0400000000000000" pitchFamily="50" charset="-128"/>
                        </a:rPr>
                        <a:t>　許される限度を超えて傷つける情報とまでは言い切れな</a:t>
                      </a:r>
                      <a:endParaRPr kumimoji="1" lang="en-US" altLang="ja-JP" sz="1400" dirty="0">
                        <a:solidFill>
                          <a:schemeClr val="tx1"/>
                        </a:solidFill>
                        <a:latin typeface="BIZ UDPゴシック" panose="020B0400000000000000" pitchFamily="50" charset="-128"/>
                        <a:ea typeface="BIZ UDPゴシック" panose="020B0400000000000000" pitchFamily="50" charset="-128"/>
                      </a:endParaRPr>
                    </a:p>
                    <a:p>
                      <a:r>
                        <a:rPr kumimoji="1" lang="ja-JP" altLang="en-US" sz="1400" dirty="0">
                          <a:solidFill>
                            <a:schemeClr val="tx1"/>
                          </a:solidFill>
                          <a:latin typeface="BIZ UDPゴシック" panose="020B0400000000000000" pitchFamily="50" charset="-128"/>
                          <a:ea typeface="BIZ UDPゴシック" panose="020B0400000000000000" pitchFamily="50" charset="-128"/>
                        </a:rPr>
                        <a:t>　いため</a:t>
                      </a:r>
                      <a:endParaRPr kumimoji="1" lang="en-US" altLang="ja-JP" sz="1400" dirty="0">
                        <a:solidFill>
                          <a:schemeClr val="tx1"/>
                        </a:solidFill>
                        <a:latin typeface="BIZ UDPゴシック" panose="020B0400000000000000" pitchFamily="50" charset="-128"/>
                        <a:ea typeface="BIZ UDPゴシック" panose="020B0400000000000000" pitchFamily="50" charset="-128"/>
                      </a:endParaRPr>
                    </a:p>
                    <a:p>
                      <a:endParaRPr kumimoji="1" lang="en-US" altLang="ja-JP" sz="1400" dirty="0">
                        <a:latin typeface="BIZ UDPゴシック" panose="020B0400000000000000" pitchFamily="50" charset="-128"/>
                        <a:ea typeface="BIZ UDPゴシック" panose="020B0400000000000000" pitchFamily="50" charset="-128"/>
                      </a:endParaRPr>
                    </a:p>
                    <a:p>
                      <a:endParaRPr kumimoji="1" lang="en-US" altLang="ja-JP" sz="1400" dirty="0">
                        <a:latin typeface="BIZ UDPゴシック" panose="020B0400000000000000" pitchFamily="50" charset="-128"/>
                        <a:ea typeface="BIZ UDPゴシック" panose="020B0400000000000000" pitchFamily="50" charset="-128"/>
                      </a:endParaRPr>
                    </a:p>
                    <a:p>
                      <a:endParaRPr kumimoji="1" lang="en-US" altLang="ja-JP" sz="1400" dirty="0">
                        <a:latin typeface="BIZ UDPゴシック" panose="020B0400000000000000" pitchFamily="50" charset="-128"/>
                        <a:ea typeface="BIZ UDPゴシック" panose="020B0400000000000000" pitchFamily="50" charset="-128"/>
                      </a:endParaRPr>
                    </a:p>
                    <a:p>
                      <a:r>
                        <a:rPr kumimoji="1" lang="ja-JP" altLang="en-US" sz="1400" dirty="0">
                          <a:latin typeface="BIZ UDPゴシック" panose="020B0400000000000000" pitchFamily="50" charset="-128"/>
                          <a:ea typeface="BIZ UDPゴシック" panose="020B0400000000000000" pitchFamily="50" charset="-128"/>
                        </a:rPr>
                        <a:t>・</a:t>
                      </a:r>
                      <a:r>
                        <a:rPr kumimoji="1" lang="ja-JP" altLang="en-US" sz="1400" dirty="0">
                          <a:solidFill>
                            <a:schemeClr val="tx1"/>
                          </a:solidFill>
                          <a:latin typeface="BIZ UDPゴシック" panose="020B0400000000000000" pitchFamily="50" charset="-128"/>
                          <a:ea typeface="BIZ UDPゴシック" panose="020B0400000000000000" pitchFamily="50" charset="-128"/>
                        </a:rPr>
                        <a:t>左記の表現については、特定の個人についての誹謗中傷で</a:t>
                      </a:r>
                      <a:endParaRPr kumimoji="1" lang="en-US" altLang="ja-JP" sz="1400" dirty="0">
                        <a:solidFill>
                          <a:schemeClr val="tx1"/>
                        </a:solidFill>
                        <a:latin typeface="BIZ UDPゴシック" panose="020B0400000000000000" pitchFamily="50" charset="-128"/>
                        <a:ea typeface="BIZ UDPゴシック" panose="020B0400000000000000" pitchFamily="50" charset="-128"/>
                      </a:endParaRPr>
                    </a:p>
                    <a:p>
                      <a:r>
                        <a:rPr kumimoji="1" lang="ja-JP" altLang="en-US" sz="1400" dirty="0">
                          <a:solidFill>
                            <a:schemeClr val="tx1"/>
                          </a:solidFill>
                          <a:latin typeface="BIZ UDPゴシック" panose="020B0400000000000000" pitchFamily="50" charset="-128"/>
                          <a:ea typeface="BIZ UDPゴシック" panose="020B0400000000000000" pitchFamily="50" charset="-128"/>
                        </a:rPr>
                        <a:t>　あり、当該個人からの被害の申出を必要とするところ、本</a:t>
                      </a:r>
                      <a:endParaRPr kumimoji="1" lang="en-US" altLang="ja-JP" sz="1400" dirty="0">
                        <a:solidFill>
                          <a:schemeClr val="tx1"/>
                        </a:solidFill>
                        <a:latin typeface="BIZ UDPゴシック" panose="020B0400000000000000" pitchFamily="50" charset="-128"/>
                        <a:ea typeface="BIZ UDPゴシック" panose="020B0400000000000000" pitchFamily="50" charset="-128"/>
                      </a:endParaRPr>
                    </a:p>
                    <a:p>
                      <a:r>
                        <a:rPr kumimoji="1" lang="ja-JP" altLang="en-US" sz="1400" dirty="0">
                          <a:solidFill>
                            <a:schemeClr val="tx1"/>
                          </a:solidFill>
                          <a:latin typeface="BIZ UDPゴシック" panose="020B0400000000000000" pitchFamily="50" charset="-128"/>
                          <a:ea typeface="BIZ UDPゴシック" panose="020B0400000000000000" pitchFamily="50" charset="-128"/>
                        </a:rPr>
                        <a:t>　件はネットハーモニーからの通報であり、当該個人からの</a:t>
                      </a:r>
                      <a:endParaRPr kumimoji="1" lang="en-US" altLang="ja-JP" sz="1400" dirty="0">
                        <a:solidFill>
                          <a:schemeClr val="tx1"/>
                        </a:solidFill>
                        <a:latin typeface="BIZ UDPゴシック" panose="020B0400000000000000" pitchFamily="50" charset="-128"/>
                        <a:ea typeface="BIZ UDPゴシック" panose="020B0400000000000000" pitchFamily="50" charset="-128"/>
                      </a:endParaRPr>
                    </a:p>
                    <a:p>
                      <a:r>
                        <a:rPr kumimoji="1" lang="ja-JP" altLang="en-US" sz="1400" dirty="0">
                          <a:solidFill>
                            <a:schemeClr val="tx1"/>
                          </a:solidFill>
                          <a:latin typeface="BIZ UDPゴシック" panose="020B0400000000000000" pitchFamily="50" charset="-128"/>
                          <a:ea typeface="BIZ UDPゴシック" panose="020B0400000000000000" pitchFamily="50" charset="-128"/>
                        </a:rPr>
                        <a:t>　申出ではないため</a:t>
                      </a:r>
                      <a:endParaRPr kumimoji="1" lang="en-US" altLang="ja-JP" sz="1400" dirty="0">
                        <a:solidFill>
                          <a:schemeClr val="tx1"/>
                        </a:solidFill>
                        <a:latin typeface="BIZ UDPゴシック" panose="020B0400000000000000" pitchFamily="50" charset="-128"/>
                        <a:ea typeface="BIZ UDPゴシック" panose="020B0400000000000000" pitchFamily="50" charset="-128"/>
                      </a:endParaRPr>
                    </a:p>
                  </a:txBody>
                  <a:tcPr/>
                </a:tc>
                <a:extLst>
                  <a:ext uri="{0D108BD9-81ED-4DB2-BD59-A6C34878D82A}">
                    <a16:rowId xmlns:a16="http://schemas.microsoft.com/office/drawing/2014/main" val="746195222"/>
                  </a:ext>
                </a:extLst>
              </a:tr>
            </a:tbl>
          </a:graphicData>
        </a:graphic>
      </p:graphicFrame>
      <p:cxnSp>
        <p:nvCxnSpPr>
          <p:cNvPr id="3" name="直線コネクタ 2">
            <a:extLst>
              <a:ext uri="{FF2B5EF4-FFF2-40B4-BE49-F238E27FC236}">
                <a16:creationId xmlns:a16="http://schemas.microsoft.com/office/drawing/2014/main" id="{AE9D23B0-0B4B-4D14-8D6F-8B3FC00661BD}"/>
              </a:ext>
            </a:extLst>
          </p:cNvPr>
          <p:cNvCxnSpPr/>
          <p:nvPr/>
        </p:nvCxnSpPr>
        <p:spPr>
          <a:xfrm>
            <a:off x="154806" y="3031435"/>
            <a:ext cx="9596388"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5" name="テキスト ボックス 4">
            <a:extLst>
              <a:ext uri="{FF2B5EF4-FFF2-40B4-BE49-F238E27FC236}">
                <a16:creationId xmlns:a16="http://schemas.microsoft.com/office/drawing/2014/main" id="{62FB3D1F-10E7-44CB-84DC-FE2A809DF3A0}"/>
              </a:ext>
            </a:extLst>
          </p:cNvPr>
          <p:cNvSpPr txBox="1"/>
          <p:nvPr/>
        </p:nvSpPr>
        <p:spPr>
          <a:xfrm>
            <a:off x="154806" y="4788547"/>
            <a:ext cx="9808143" cy="1194494"/>
          </a:xfrm>
          <a:prstGeom prst="rect">
            <a:avLst/>
          </a:prstGeom>
          <a:noFill/>
        </p:spPr>
        <p:txBody>
          <a:bodyPr wrap="square">
            <a:spAutoFit/>
          </a:bodyPr>
          <a:lstStyle/>
          <a:p>
            <a:pPr algn="l">
              <a:lnSpc>
                <a:spcPts val="2200"/>
              </a:lnSpc>
            </a:pPr>
            <a:endParaRPr lang="en-US" altLang="ja-JP" sz="1400" kern="100" dirty="0">
              <a:latin typeface="游明朝" panose="02020400000000000000" pitchFamily="18" charset="-128"/>
              <a:ea typeface="BIZ UDPゴシック" panose="020B0400000000000000" pitchFamily="50" charset="-128"/>
              <a:cs typeface="Times New Roman" panose="02020603050405020304" pitchFamily="18" charset="0"/>
            </a:endParaRPr>
          </a:p>
          <a:p>
            <a:pPr algn="l">
              <a:lnSpc>
                <a:spcPts val="2200"/>
              </a:lnSpc>
            </a:pPr>
            <a:endParaRPr lang="en-US" altLang="ja-JP" sz="1400" kern="100" dirty="0">
              <a:effectLst/>
              <a:latin typeface="游明朝" panose="02020400000000000000" pitchFamily="18" charset="-128"/>
              <a:ea typeface="BIZ UDPゴシック" panose="020B0400000000000000" pitchFamily="50" charset="-128"/>
              <a:cs typeface="Times New Roman" panose="02020603050405020304" pitchFamily="18" charset="0"/>
            </a:endParaRPr>
          </a:p>
          <a:p>
            <a:pPr algn="l">
              <a:lnSpc>
                <a:spcPts val="2200"/>
              </a:lnSpc>
            </a:pPr>
            <a:endParaRPr lang="en-US" altLang="ja-JP" sz="1400" kern="100" dirty="0">
              <a:effectLst/>
              <a:latin typeface="游明朝" panose="02020400000000000000" pitchFamily="18" charset="-128"/>
              <a:ea typeface="BIZ UDPゴシック" panose="020B0400000000000000" pitchFamily="50" charset="-128"/>
              <a:cs typeface="Times New Roman" panose="02020603050405020304" pitchFamily="18" charset="0"/>
            </a:endParaRPr>
          </a:p>
          <a:p>
            <a:pPr algn="l">
              <a:lnSpc>
                <a:spcPts val="2200"/>
              </a:lnSpc>
            </a:pPr>
            <a:r>
              <a:rPr lang="ja-JP" altLang="en-US" sz="1400" kern="100" dirty="0">
                <a:latin typeface="游明朝" panose="02020400000000000000" pitchFamily="18" charset="-128"/>
                <a:ea typeface="BIZ UDPゴシック" panose="020B0400000000000000" pitchFamily="50" charset="-128"/>
                <a:cs typeface="Times New Roman" panose="02020603050405020304" pitchFamily="18" charset="0"/>
              </a:rPr>
              <a:t>　</a:t>
            </a:r>
            <a:endParaRPr lang="ja-JP" alt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p:txBody>
      </p:sp>
      <p:sp>
        <p:nvSpPr>
          <p:cNvPr id="6" name="テキスト ボックス 5">
            <a:extLst>
              <a:ext uri="{FF2B5EF4-FFF2-40B4-BE49-F238E27FC236}">
                <a16:creationId xmlns:a16="http://schemas.microsoft.com/office/drawing/2014/main" id="{C539C8CD-75C0-4BB4-89BF-8FFB05625E42}"/>
              </a:ext>
            </a:extLst>
          </p:cNvPr>
          <p:cNvSpPr txBox="1"/>
          <p:nvPr/>
        </p:nvSpPr>
        <p:spPr>
          <a:xfrm>
            <a:off x="9607520" y="6550223"/>
            <a:ext cx="320922" cy="307777"/>
          </a:xfrm>
          <a:prstGeom prst="rect">
            <a:avLst/>
          </a:prstGeom>
          <a:noFill/>
        </p:spPr>
        <p:txBody>
          <a:bodyPr wrap="none" rtlCol="0">
            <a:spAutoFit/>
          </a:bodyPr>
          <a:lstStyle/>
          <a:p>
            <a:pPr algn="l"/>
            <a:r>
              <a:rPr kumimoji="1" lang="ja-JP" altLang="en-US" sz="1400" b="1" dirty="0">
                <a:latin typeface="BIZ UDPゴシック" panose="020B0400000000000000" pitchFamily="50" charset="-128"/>
                <a:ea typeface="BIZ UDPゴシック" panose="020B0400000000000000" pitchFamily="50" charset="-128"/>
              </a:rPr>
              <a:t>６</a:t>
            </a:r>
          </a:p>
        </p:txBody>
      </p:sp>
    </p:spTree>
    <p:extLst>
      <p:ext uri="{BB962C8B-B14F-4D97-AF65-F5344CB8AC3E}">
        <p14:creationId xmlns:p14="http://schemas.microsoft.com/office/powerpoint/2010/main" val="26486989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EE0C452B-E6C0-4C7D-8AA9-5C9FC471F28C}"/>
              </a:ext>
            </a:extLst>
          </p:cNvPr>
          <p:cNvSpPr txBox="1"/>
          <p:nvPr/>
        </p:nvSpPr>
        <p:spPr>
          <a:xfrm>
            <a:off x="163630" y="351824"/>
            <a:ext cx="9742370" cy="1172500"/>
          </a:xfrm>
          <a:prstGeom prst="rect">
            <a:avLst/>
          </a:prstGeom>
          <a:noFill/>
        </p:spPr>
        <p:txBody>
          <a:bodyPr wrap="square">
            <a:spAutoFit/>
          </a:bodyPr>
          <a:lstStyle/>
          <a:p>
            <a:pPr algn="l">
              <a:lnSpc>
                <a:spcPts val="2200"/>
              </a:lnSpc>
            </a:pPr>
            <a:r>
              <a:rPr lang="ja-JP" altLang="en-US" sz="1400" kern="100" dirty="0">
                <a:latin typeface="BIZ UDPゴシック" panose="020B0400000000000000" pitchFamily="50" charset="-128"/>
                <a:ea typeface="BIZ UDPゴシック" panose="020B0400000000000000" pitchFamily="50" charset="-128"/>
                <a:cs typeface="Times New Roman" panose="02020603050405020304" pitchFamily="18" charset="0"/>
              </a:rPr>
              <a:t>④削除要請・情報提供の結果</a:t>
            </a:r>
            <a:endParaRPr lang="en-US" altLang="ja-JP" sz="1400" kern="100" dirty="0">
              <a:latin typeface="BIZ UDPゴシック" panose="020B0400000000000000" pitchFamily="50" charset="-128"/>
              <a:ea typeface="BIZ UDPゴシック" panose="020B0400000000000000" pitchFamily="50" charset="-128"/>
              <a:cs typeface="Times New Roman" panose="02020603050405020304" pitchFamily="18" charset="0"/>
            </a:endParaRPr>
          </a:p>
          <a:p>
            <a:pPr algn="l">
              <a:lnSpc>
                <a:spcPts val="2200"/>
              </a:lnSpc>
            </a:pPr>
            <a:r>
              <a:rPr lang="ja-JP" altLang="en-US" sz="1400" kern="100" dirty="0">
                <a:latin typeface="BIZ UDPゴシック" panose="020B0400000000000000" pitchFamily="50" charset="-128"/>
                <a:ea typeface="BIZ UDPゴシック" panose="020B0400000000000000" pitchFamily="50" charset="-128"/>
                <a:cs typeface="Times New Roman" panose="02020603050405020304" pitchFamily="18" charset="0"/>
              </a:rPr>
              <a:t>　プロバイダへ情報提供予定であった下記１件の書込みについては、実施時点ですでにプロバイダにより削除済みであった。</a:t>
            </a:r>
            <a:endParaRPr lang="en-US" altLang="ja-JP" sz="1400" kern="100" dirty="0">
              <a:latin typeface="BIZ UDPゴシック" panose="020B0400000000000000" pitchFamily="50" charset="-128"/>
              <a:ea typeface="BIZ UDPゴシック" panose="020B0400000000000000" pitchFamily="50" charset="-128"/>
              <a:cs typeface="Times New Roman" panose="02020603050405020304" pitchFamily="18" charset="0"/>
            </a:endParaRPr>
          </a:p>
          <a:p>
            <a:pPr algn="l">
              <a:lnSpc>
                <a:spcPts val="2200"/>
              </a:lnSpc>
            </a:pPr>
            <a:endParaRPr lang="en-US" altLang="ja-JP" sz="1400" kern="100" dirty="0">
              <a:latin typeface="BIZ UDPゴシック" panose="020B0400000000000000" pitchFamily="50" charset="-128"/>
              <a:ea typeface="BIZ UDPゴシック" panose="020B0400000000000000" pitchFamily="50" charset="-128"/>
              <a:cs typeface="Times New Roman" panose="02020603050405020304" pitchFamily="18" charset="0"/>
            </a:endParaRPr>
          </a:p>
          <a:p>
            <a:pPr algn="l">
              <a:lnSpc>
                <a:spcPts val="2200"/>
              </a:lnSpc>
            </a:pPr>
            <a:r>
              <a:rPr lang="en-US" altLang="ja-JP" sz="1200" kern="100" dirty="0">
                <a:latin typeface="BIZ UDPゴシック" panose="020B0400000000000000" pitchFamily="50" charset="-128"/>
                <a:ea typeface="BIZ UDPゴシック" panose="020B0400000000000000" pitchFamily="50" charset="-128"/>
                <a:cs typeface="Times New Roman" panose="02020603050405020304" pitchFamily="18" charset="0"/>
              </a:rPr>
              <a:t>※</a:t>
            </a:r>
            <a:r>
              <a:rPr lang="ja-JP" altLang="en-US" sz="1200" kern="100" dirty="0">
                <a:latin typeface="BIZ UDPゴシック" panose="020B0400000000000000" pitchFamily="50" charset="-128"/>
                <a:ea typeface="BIZ UDPゴシック" panose="020B0400000000000000" pitchFamily="50" charset="-128"/>
                <a:cs typeface="Times New Roman" panose="02020603050405020304" pitchFamily="18" charset="0"/>
              </a:rPr>
              <a:t>●●は共通の属性をさす</a:t>
            </a:r>
            <a:endParaRPr lang="en-US" altLang="ja-JP" sz="1200" kern="100" dirty="0">
              <a:latin typeface="BIZ UDPゴシック" panose="020B0400000000000000" pitchFamily="50" charset="-128"/>
              <a:ea typeface="BIZ UDPゴシック" panose="020B0400000000000000" pitchFamily="50" charset="-128"/>
              <a:cs typeface="Times New Roman" panose="02020603050405020304" pitchFamily="18" charset="0"/>
            </a:endParaRPr>
          </a:p>
        </p:txBody>
      </p:sp>
      <p:graphicFrame>
        <p:nvGraphicFramePr>
          <p:cNvPr id="6" name="表 6">
            <a:extLst>
              <a:ext uri="{FF2B5EF4-FFF2-40B4-BE49-F238E27FC236}">
                <a16:creationId xmlns:a16="http://schemas.microsoft.com/office/drawing/2014/main" id="{9409404A-B076-4E89-A0DC-BE1880986EB6}"/>
              </a:ext>
            </a:extLst>
          </p:cNvPr>
          <p:cNvGraphicFramePr>
            <a:graphicFrameLocks noGrp="1"/>
          </p:cNvGraphicFramePr>
          <p:nvPr>
            <p:extLst>
              <p:ext uri="{D42A27DB-BD31-4B8C-83A1-F6EECF244321}">
                <p14:modId xmlns:p14="http://schemas.microsoft.com/office/powerpoint/2010/main" val="3247610519"/>
              </p:ext>
            </p:extLst>
          </p:nvPr>
        </p:nvGraphicFramePr>
        <p:xfrm>
          <a:off x="246246" y="1524324"/>
          <a:ext cx="9413507" cy="742790"/>
        </p:xfrm>
        <a:graphic>
          <a:graphicData uri="http://schemas.openxmlformats.org/drawingml/2006/table">
            <a:tbl>
              <a:tblPr firstRow="1" bandRow="1">
                <a:tableStyleId>{5C22544A-7EE6-4342-B048-85BDC9FD1C3A}</a:tableStyleId>
              </a:tblPr>
              <a:tblGrid>
                <a:gridCol w="9413507">
                  <a:extLst>
                    <a:ext uri="{9D8B030D-6E8A-4147-A177-3AD203B41FA5}">
                      <a16:colId xmlns:a16="http://schemas.microsoft.com/office/drawing/2014/main" val="4253504652"/>
                    </a:ext>
                  </a:extLst>
                </a:gridCol>
              </a:tblGrid>
              <a:tr h="230521">
                <a:tc>
                  <a:txBody>
                    <a:bodyPr/>
                    <a:lstStyle/>
                    <a:p>
                      <a:pPr algn="ctr"/>
                      <a:r>
                        <a:rPr kumimoji="1" lang="ja-JP" altLang="en-US" sz="1400" dirty="0">
                          <a:latin typeface="BIZ UDPゴシック" panose="020B0400000000000000" pitchFamily="50" charset="-128"/>
                          <a:ea typeface="BIZ UDPゴシック" panose="020B0400000000000000" pitchFamily="50" charset="-128"/>
                        </a:rPr>
                        <a:t>プロバイダにより削除済みの書込み例</a:t>
                      </a:r>
                    </a:p>
                  </a:txBody>
                  <a:tcPr/>
                </a:tc>
                <a:extLst>
                  <a:ext uri="{0D108BD9-81ED-4DB2-BD59-A6C34878D82A}">
                    <a16:rowId xmlns:a16="http://schemas.microsoft.com/office/drawing/2014/main" val="3973831962"/>
                  </a:ext>
                </a:extLst>
              </a:tr>
              <a:tr h="43799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kern="100" dirty="0">
                          <a:latin typeface="BIZ UDPゴシック" panose="020B0400000000000000" pitchFamily="50" charset="-128"/>
                          <a:ea typeface="BIZ UDPゴシック" panose="020B0400000000000000" pitchFamily="50" charset="-128"/>
                          <a:cs typeface="Times New Roman" panose="02020603050405020304" pitchFamily="18" charset="0"/>
                        </a:rPr>
                        <a:t>・●●は見つけ次第銃〇、害虫、日本から駆除</a:t>
                      </a:r>
                      <a:endParaRPr lang="en-US" altLang="ja-JP" sz="1400" kern="100" dirty="0">
                        <a:latin typeface="BIZ UDPゴシック" panose="020B0400000000000000" pitchFamily="50" charset="-128"/>
                        <a:ea typeface="BIZ UDPゴシック" panose="020B0400000000000000" pitchFamily="50" charset="-128"/>
                        <a:cs typeface="Times New Roman" panose="02020603050405020304" pitchFamily="18" charset="0"/>
                      </a:endParaRPr>
                    </a:p>
                  </a:txBody>
                  <a:tcPr/>
                </a:tc>
                <a:extLst>
                  <a:ext uri="{0D108BD9-81ED-4DB2-BD59-A6C34878D82A}">
                    <a16:rowId xmlns:a16="http://schemas.microsoft.com/office/drawing/2014/main" val="3009213187"/>
                  </a:ext>
                </a:extLst>
              </a:tr>
            </a:tbl>
          </a:graphicData>
        </a:graphic>
      </p:graphicFrame>
      <p:graphicFrame>
        <p:nvGraphicFramePr>
          <p:cNvPr id="7" name="表 6">
            <a:extLst>
              <a:ext uri="{FF2B5EF4-FFF2-40B4-BE49-F238E27FC236}">
                <a16:creationId xmlns:a16="http://schemas.microsoft.com/office/drawing/2014/main" id="{33360AA4-4456-4D6D-99BD-C54727B1D0B8}"/>
              </a:ext>
            </a:extLst>
          </p:cNvPr>
          <p:cNvGraphicFramePr>
            <a:graphicFrameLocks noGrp="1"/>
          </p:cNvGraphicFramePr>
          <p:nvPr>
            <p:extLst>
              <p:ext uri="{D42A27DB-BD31-4B8C-83A1-F6EECF244321}">
                <p14:modId xmlns:p14="http://schemas.microsoft.com/office/powerpoint/2010/main" val="919123675"/>
              </p:ext>
            </p:extLst>
          </p:nvPr>
        </p:nvGraphicFramePr>
        <p:xfrm>
          <a:off x="291369" y="3970508"/>
          <a:ext cx="9413507" cy="1249680"/>
        </p:xfrm>
        <a:graphic>
          <a:graphicData uri="http://schemas.openxmlformats.org/drawingml/2006/table">
            <a:tbl>
              <a:tblPr firstRow="1" bandRow="1">
                <a:tableStyleId>{5C22544A-7EE6-4342-B048-85BDC9FD1C3A}</a:tableStyleId>
              </a:tblPr>
              <a:tblGrid>
                <a:gridCol w="9413507">
                  <a:extLst>
                    <a:ext uri="{9D8B030D-6E8A-4147-A177-3AD203B41FA5}">
                      <a16:colId xmlns:a16="http://schemas.microsoft.com/office/drawing/2014/main" val="4253504652"/>
                    </a:ext>
                  </a:extLst>
                </a:gridCol>
              </a:tblGrid>
              <a:tr h="230521">
                <a:tc>
                  <a:txBody>
                    <a:bodyPr/>
                    <a:lstStyle/>
                    <a:p>
                      <a:pPr algn="ctr"/>
                      <a:r>
                        <a:rPr kumimoji="1" lang="ja-JP" altLang="en-US" sz="1400" dirty="0">
                          <a:latin typeface="BIZ UDPゴシック" panose="020B0400000000000000" pitchFamily="50" charset="-128"/>
                          <a:ea typeface="BIZ UDPゴシック" panose="020B0400000000000000" pitchFamily="50" charset="-128"/>
                        </a:rPr>
                        <a:t>プロバイダから「ポリシーに違反しない」との回答があった書込み例</a:t>
                      </a:r>
                    </a:p>
                  </a:txBody>
                  <a:tcPr/>
                </a:tc>
                <a:extLst>
                  <a:ext uri="{0D108BD9-81ED-4DB2-BD59-A6C34878D82A}">
                    <a16:rowId xmlns:a16="http://schemas.microsoft.com/office/drawing/2014/main" val="3973831962"/>
                  </a:ext>
                </a:extLst>
              </a:tr>
              <a:tr h="77147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BIZ UDPゴシック" panose="020B0400000000000000" pitchFamily="50" charset="-128"/>
                          <a:ea typeface="BIZ UDPゴシック" panose="020B0400000000000000" pitchFamily="50" charset="-128"/>
                        </a:rPr>
                        <a:t>・■■の●●（賤称語）を民族浄化</a:t>
                      </a:r>
                      <a:endParaRPr kumimoji="1" lang="en-US" altLang="ja-JP" sz="1400" dirty="0">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kern="100" dirty="0">
                          <a:latin typeface="BIZ UDPゴシック" panose="020B0400000000000000" pitchFamily="50" charset="-128"/>
                          <a:ea typeface="BIZ UDPゴシック" panose="020B0400000000000000" pitchFamily="50" charset="-128"/>
                          <a:cs typeface="Times New Roman" panose="02020603050405020304" pitchFamily="18" charset="0"/>
                        </a:rPr>
                        <a:t>・</a:t>
                      </a:r>
                      <a:r>
                        <a:rPr kumimoji="1" lang="ja-JP" altLang="en-US" sz="1400" dirty="0">
                          <a:latin typeface="BIZ UDPゴシック" panose="020B0400000000000000" pitchFamily="50" charset="-128"/>
                          <a:ea typeface="BIZ UDPゴシック" panose="020B0400000000000000" pitchFamily="50" charset="-128"/>
                        </a:rPr>
                        <a:t>■■が●●（賤称語）に乗っ取られる、不法占拠している</a:t>
                      </a:r>
                      <a:endParaRPr kumimoji="1" lang="en-US" altLang="ja-JP" sz="1400" dirty="0">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BIZ UDPゴシック" panose="020B0400000000000000" pitchFamily="50" charset="-128"/>
                          <a:ea typeface="BIZ UDPゴシック" panose="020B0400000000000000" pitchFamily="50" charset="-128"/>
                        </a:rPr>
                        <a:t>・</a:t>
                      </a:r>
                      <a:r>
                        <a:rPr lang="ja-JP" altLang="en-US" sz="1400" kern="100" dirty="0">
                          <a:latin typeface="BIZ UDPゴシック" panose="020B0400000000000000" pitchFamily="50" charset="-128"/>
                          <a:ea typeface="BIZ UDPゴシック" panose="020B0400000000000000" pitchFamily="50" charset="-128"/>
                          <a:cs typeface="Times New Roman" panose="02020603050405020304" pitchFamily="18" charset="0"/>
                        </a:rPr>
                        <a:t>■■はゴキブリとウジ虫の巣</a:t>
                      </a:r>
                      <a:endParaRPr lang="en-US" altLang="ja-JP" sz="1400" kern="100" dirty="0">
                        <a:latin typeface="BIZ UDPゴシック" panose="020B0400000000000000" pitchFamily="50" charset="-128"/>
                        <a:ea typeface="BIZ UDPゴシック" panose="020B0400000000000000" pitchFamily="50" charset="-128"/>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BIZ UDPゴシック" panose="020B0400000000000000" pitchFamily="50" charset="-128"/>
                          <a:ea typeface="BIZ UDPゴシック" panose="020B0400000000000000" pitchFamily="50" charset="-128"/>
                        </a:rPr>
                        <a:t>・■■の</a:t>
                      </a:r>
                      <a:r>
                        <a:rPr kumimoji="1" lang="en-US" altLang="ja-JP" sz="1400" dirty="0">
                          <a:latin typeface="BIZ UDPゴシック" panose="020B0400000000000000" pitchFamily="50" charset="-128"/>
                          <a:ea typeface="BIZ UDPゴシック" panose="020B0400000000000000" pitchFamily="50" charset="-128"/>
                        </a:rPr>
                        <a:t>3</a:t>
                      </a:r>
                      <a:r>
                        <a:rPr kumimoji="1" lang="ja-JP" altLang="en-US" sz="1400" dirty="0">
                          <a:latin typeface="BIZ UDPゴシック" panose="020B0400000000000000" pitchFamily="50" charset="-128"/>
                          <a:ea typeface="BIZ UDPゴシック" panose="020B0400000000000000" pitchFamily="50" charset="-128"/>
                        </a:rPr>
                        <a:t>大危険地域として■■の●●（賤称語）</a:t>
                      </a:r>
                      <a:endParaRPr kumimoji="1" lang="en-US" altLang="ja-JP" sz="1400" dirty="0">
                        <a:latin typeface="BIZ UDPゴシック" panose="020B0400000000000000" pitchFamily="50" charset="-128"/>
                        <a:ea typeface="BIZ UDPゴシック" panose="020B0400000000000000" pitchFamily="50" charset="-128"/>
                      </a:endParaRPr>
                    </a:p>
                  </a:txBody>
                  <a:tcPr/>
                </a:tc>
                <a:extLst>
                  <a:ext uri="{0D108BD9-81ED-4DB2-BD59-A6C34878D82A}">
                    <a16:rowId xmlns:a16="http://schemas.microsoft.com/office/drawing/2014/main" val="3009213187"/>
                  </a:ext>
                </a:extLst>
              </a:tr>
            </a:tbl>
          </a:graphicData>
        </a:graphic>
      </p:graphicFrame>
      <p:sp>
        <p:nvSpPr>
          <p:cNvPr id="8" name="テキスト ボックス 7">
            <a:extLst>
              <a:ext uri="{FF2B5EF4-FFF2-40B4-BE49-F238E27FC236}">
                <a16:creationId xmlns:a16="http://schemas.microsoft.com/office/drawing/2014/main" id="{C1A04ABB-4B00-4830-B916-5868B8BE7A18}"/>
              </a:ext>
            </a:extLst>
          </p:cNvPr>
          <p:cNvSpPr txBox="1"/>
          <p:nvPr/>
        </p:nvSpPr>
        <p:spPr>
          <a:xfrm>
            <a:off x="291369" y="3043540"/>
            <a:ext cx="9810699" cy="890372"/>
          </a:xfrm>
          <a:prstGeom prst="rect">
            <a:avLst/>
          </a:prstGeom>
          <a:noFill/>
        </p:spPr>
        <p:txBody>
          <a:bodyPr wrap="none" rtlCol="0">
            <a:spAutoFit/>
          </a:bodyPr>
          <a:lstStyle/>
          <a:p>
            <a:pPr algn="l">
              <a:lnSpc>
                <a:spcPts val="2200"/>
              </a:lnSpc>
            </a:pPr>
            <a:r>
              <a:rPr lang="ja-JP" altLang="en-US" sz="1400" kern="100" dirty="0">
                <a:latin typeface="BIZ UDPゴシック" panose="020B0400000000000000" pitchFamily="50" charset="-128"/>
                <a:ea typeface="BIZ UDPゴシック" panose="020B0400000000000000" pitchFamily="50" charset="-128"/>
                <a:cs typeface="Times New Roman" panose="02020603050405020304" pitchFamily="18" charset="0"/>
              </a:rPr>
              <a:t>上記１件を除いて、書き込みは現存しており、うち一部の書込みについては、プロバイダから「違反しない」との回答があった。</a:t>
            </a:r>
            <a:endParaRPr lang="en-US" altLang="ja-JP" sz="1400" kern="100" dirty="0">
              <a:latin typeface="BIZ UDPゴシック" panose="020B0400000000000000" pitchFamily="50" charset="-128"/>
              <a:ea typeface="BIZ UDPゴシック" panose="020B0400000000000000" pitchFamily="50" charset="-128"/>
              <a:cs typeface="Times New Roman" panose="02020603050405020304" pitchFamily="18" charset="0"/>
            </a:endParaRPr>
          </a:p>
          <a:p>
            <a:pPr algn="l">
              <a:lnSpc>
                <a:spcPts val="2200"/>
              </a:lnSpc>
            </a:pPr>
            <a:endParaRPr lang="en-US" altLang="ja-JP" sz="1400" kern="100" dirty="0">
              <a:latin typeface="BIZ UDPゴシック" panose="020B0400000000000000" pitchFamily="50" charset="-128"/>
              <a:ea typeface="BIZ UDPゴシック" panose="020B0400000000000000" pitchFamily="50" charset="-128"/>
              <a:cs typeface="Times New Roman" panose="02020603050405020304" pitchFamily="18" charset="0"/>
            </a:endParaRPr>
          </a:p>
          <a:p>
            <a:pPr algn="l">
              <a:lnSpc>
                <a:spcPts val="2200"/>
              </a:lnSpc>
            </a:pPr>
            <a:r>
              <a:rPr lang="en-US" alt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a:t>
            </a:r>
            <a:r>
              <a:rPr lang="ja-JP" altLang="en-US"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■■は府内の特定の地域、●●は共通の属性をさす</a:t>
            </a:r>
            <a:endParaRPr lang="en-US" alt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p:txBody>
      </p:sp>
      <p:sp>
        <p:nvSpPr>
          <p:cNvPr id="9" name="テキスト ボックス 8">
            <a:extLst>
              <a:ext uri="{FF2B5EF4-FFF2-40B4-BE49-F238E27FC236}">
                <a16:creationId xmlns:a16="http://schemas.microsoft.com/office/drawing/2014/main" id="{53620C86-F1F3-49C8-AA27-B332EFD41011}"/>
              </a:ext>
            </a:extLst>
          </p:cNvPr>
          <p:cNvSpPr txBox="1"/>
          <p:nvPr/>
        </p:nvSpPr>
        <p:spPr>
          <a:xfrm>
            <a:off x="9607520" y="6550223"/>
            <a:ext cx="320922" cy="307777"/>
          </a:xfrm>
          <a:prstGeom prst="rect">
            <a:avLst/>
          </a:prstGeom>
          <a:noFill/>
        </p:spPr>
        <p:txBody>
          <a:bodyPr wrap="none" rtlCol="0">
            <a:spAutoFit/>
          </a:bodyPr>
          <a:lstStyle/>
          <a:p>
            <a:pPr algn="l"/>
            <a:r>
              <a:rPr kumimoji="1" lang="ja-JP" altLang="en-US" sz="1400" b="1" dirty="0">
                <a:latin typeface="BIZ UDPゴシック" panose="020B0400000000000000" pitchFamily="50" charset="-128"/>
                <a:ea typeface="BIZ UDPゴシック" panose="020B0400000000000000" pitchFamily="50" charset="-128"/>
              </a:rPr>
              <a:t>７</a:t>
            </a:r>
          </a:p>
        </p:txBody>
      </p:sp>
    </p:spTree>
    <p:extLst>
      <p:ext uri="{BB962C8B-B14F-4D97-AF65-F5344CB8AC3E}">
        <p14:creationId xmlns:p14="http://schemas.microsoft.com/office/powerpoint/2010/main" val="23177146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C8D25911-95BE-4754-A166-E23410B009F1}"/>
              </a:ext>
            </a:extLst>
          </p:cNvPr>
          <p:cNvSpPr txBox="1"/>
          <p:nvPr/>
        </p:nvSpPr>
        <p:spPr>
          <a:xfrm>
            <a:off x="42730" y="136483"/>
            <a:ext cx="2494594" cy="338554"/>
          </a:xfrm>
          <a:prstGeom prst="rect">
            <a:avLst/>
          </a:prstGeom>
          <a:noFill/>
        </p:spPr>
        <p:txBody>
          <a:bodyPr wrap="none" rtlCol="0">
            <a:spAutoFit/>
          </a:bodyPr>
          <a:lstStyle/>
          <a:p>
            <a:r>
              <a:rPr kumimoji="1" lang="ja-JP" altLang="en-US" sz="1600" dirty="0">
                <a:latin typeface="BIZ UDPゴシック" panose="020B0400000000000000" pitchFamily="50" charset="-128"/>
                <a:ea typeface="BIZ UDPゴシック" panose="020B0400000000000000" pitchFamily="50" charset="-128"/>
              </a:rPr>
              <a:t>（５）説示・助言の実施状況</a:t>
            </a:r>
          </a:p>
        </p:txBody>
      </p:sp>
      <p:sp>
        <p:nvSpPr>
          <p:cNvPr id="2" name="テキスト ボックス 1">
            <a:extLst>
              <a:ext uri="{FF2B5EF4-FFF2-40B4-BE49-F238E27FC236}">
                <a16:creationId xmlns:a16="http://schemas.microsoft.com/office/drawing/2014/main" id="{9D0A3A83-5C39-4DC5-9357-88F3FA11F7BF}"/>
              </a:ext>
            </a:extLst>
          </p:cNvPr>
          <p:cNvSpPr txBox="1"/>
          <p:nvPr/>
        </p:nvSpPr>
        <p:spPr>
          <a:xfrm>
            <a:off x="81489" y="575734"/>
            <a:ext cx="9722915" cy="3388300"/>
          </a:xfrm>
          <a:prstGeom prst="rect">
            <a:avLst/>
          </a:prstGeom>
          <a:noFill/>
        </p:spPr>
        <p:txBody>
          <a:bodyPr wrap="square" rtlCol="0">
            <a:spAutoFit/>
          </a:bodyPr>
          <a:lstStyle/>
          <a:p>
            <a:pPr>
              <a:lnSpc>
                <a:spcPts val="2000"/>
              </a:lnSpc>
            </a:pPr>
            <a:r>
              <a:rPr kumimoji="1" lang="ja-JP" altLang="en-US" sz="1400" dirty="0">
                <a:latin typeface="BIZ UDPゴシック" panose="020B0400000000000000" pitchFamily="50" charset="-128"/>
                <a:ea typeface="BIZ UDPゴシック" panose="020B0400000000000000" pitchFamily="50" charset="-128"/>
              </a:rPr>
              <a:t>　・条例第１３条では、</a:t>
            </a:r>
            <a:endParaRPr kumimoji="1" lang="en-US" altLang="ja-JP" sz="1400" dirty="0">
              <a:latin typeface="BIZ UDPゴシック" panose="020B0400000000000000" pitchFamily="50" charset="-128"/>
              <a:ea typeface="BIZ UDPゴシック" panose="020B0400000000000000" pitchFamily="50" charset="-128"/>
            </a:endParaRPr>
          </a:p>
          <a:p>
            <a:pPr>
              <a:lnSpc>
                <a:spcPts val="2000"/>
              </a:lnSpc>
            </a:pPr>
            <a:r>
              <a:rPr kumimoji="1" lang="ja-JP" altLang="en-US" sz="1400" dirty="0">
                <a:latin typeface="BIZ UDPゴシック" panose="020B0400000000000000" pitchFamily="50" charset="-128"/>
                <a:ea typeface="BIZ UDPゴシック" panose="020B0400000000000000" pitchFamily="50" charset="-128"/>
              </a:rPr>
              <a:t>　　　①削除要請や通報を行ってもなお当該侵害情報が削除されない場合で、</a:t>
            </a:r>
            <a:endParaRPr kumimoji="1" lang="en-US" altLang="ja-JP" sz="1400" dirty="0">
              <a:latin typeface="BIZ UDPゴシック" panose="020B0400000000000000" pitchFamily="50" charset="-128"/>
              <a:ea typeface="BIZ UDPゴシック" panose="020B0400000000000000" pitchFamily="50" charset="-128"/>
            </a:endParaRPr>
          </a:p>
          <a:p>
            <a:pPr>
              <a:lnSpc>
                <a:spcPts val="2000"/>
              </a:lnSpc>
            </a:pPr>
            <a:r>
              <a:rPr kumimoji="1" lang="ja-JP" altLang="en-US" sz="1400" dirty="0">
                <a:latin typeface="BIZ UDPゴシック" panose="020B0400000000000000" pitchFamily="50" charset="-128"/>
                <a:ea typeface="BIZ UDPゴシック" panose="020B0400000000000000" pitchFamily="50" charset="-128"/>
              </a:rPr>
              <a:t>　　　②発信・拡散者が明らかであり、</a:t>
            </a:r>
            <a:endParaRPr kumimoji="1" lang="en-US" altLang="ja-JP" sz="1400" dirty="0">
              <a:latin typeface="BIZ UDPゴシック" panose="020B0400000000000000" pitchFamily="50" charset="-128"/>
              <a:ea typeface="BIZ UDPゴシック" panose="020B0400000000000000" pitchFamily="50" charset="-128"/>
            </a:endParaRPr>
          </a:p>
          <a:p>
            <a:pPr>
              <a:lnSpc>
                <a:spcPts val="2000"/>
              </a:lnSpc>
            </a:pPr>
            <a:r>
              <a:rPr kumimoji="1" lang="ja-JP" altLang="en-US" sz="1400" dirty="0">
                <a:latin typeface="BIZ UDPゴシック" panose="020B0400000000000000" pitchFamily="50" charset="-128"/>
                <a:ea typeface="BIZ UDPゴシック" panose="020B0400000000000000" pitchFamily="50" charset="-128"/>
              </a:rPr>
              <a:t>　　　③必要であると認めるとき</a:t>
            </a:r>
            <a:endParaRPr kumimoji="1" lang="en-US" altLang="ja-JP" sz="1400" dirty="0">
              <a:latin typeface="BIZ UDPゴシック" panose="020B0400000000000000" pitchFamily="50" charset="-128"/>
              <a:ea typeface="BIZ UDPゴシック" panose="020B0400000000000000" pitchFamily="50" charset="-128"/>
            </a:endParaRPr>
          </a:p>
          <a:p>
            <a:pPr>
              <a:lnSpc>
                <a:spcPts val="2000"/>
              </a:lnSpc>
            </a:pPr>
            <a:r>
              <a:rPr kumimoji="1" lang="ja-JP" altLang="en-US" sz="1400" dirty="0">
                <a:latin typeface="BIZ UDPゴシック" panose="020B0400000000000000" pitchFamily="50" charset="-128"/>
                <a:ea typeface="BIZ UDPゴシック" panose="020B0400000000000000" pitchFamily="50" charset="-128"/>
              </a:rPr>
              <a:t>　　は、その者に対し、説示又は助言をすることができるとしている。</a:t>
            </a:r>
            <a:endParaRPr kumimoji="1" lang="en-US" altLang="ja-JP" sz="1400" dirty="0">
              <a:latin typeface="BIZ UDPゴシック" panose="020B0400000000000000" pitchFamily="50" charset="-128"/>
              <a:ea typeface="BIZ UDPゴシック" panose="020B0400000000000000" pitchFamily="50" charset="-128"/>
            </a:endParaRPr>
          </a:p>
          <a:p>
            <a:pPr>
              <a:lnSpc>
                <a:spcPts val="2000"/>
              </a:lnSpc>
            </a:pPr>
            <a:endParaRPr kumimoji="1" lang="en-US" altLang="ja-JP" sz="1400" dirty="0">
              <a:latin typeface="BIZ UDPゴシック" panose="020B0400000000000000" pitchFamily="50" charset="-128"/>
              <a:ea typeface="BIZ UDPゴシック" panose="020B0400000000000000" pitchFamily="50" charset="-128"/>
            </a:endParaRPr>
          </a:p>
          <a:p>
            <a:pPr>
              <a:lnSpc>
                <a:spcPts val="2000"/>
              </a:lnSpc>
            </a:pPr>
            <a:r>
              <a:rPr kumimoji="1" lang="ja-JP" altLang="en-US" sz="1400" dirty="0">
                <a:latin typeface="BIZ UDPゴシック" panose="020B0400000000000000" pitchFamily="50" charset="-128"/>
                <a:ea typeface="BIZ UDPゴシック" panose="020B0400000000000000" pitchFamily="50" charset="-128"/>
              </a:rPr>
              <a:t>　・また、指針では、削除要請や通報を行ってもなお当該侵害情報が削除されない場合について、</a:t>
            </a:r>
            <a:endParaRPr kumimoji="1" lang="en-US" altLang="ja-JP" sz="1400" dirty="0">
              <a:latin typeface="BIZ UDPゴシック" panose="020B0400000000000000" pitchFamily="50" charset="-128"/>
              <a:ea typeface="BIZ UDPゴシック" panose="020B0400000000000000" pitchFamily="50" charset="-128"/>
            </a:endParaRPr>
          </a:p>
          <a:p>
            <a:pPr>
              <a:lnSpc>
                <a:spcPts val="2000"/>
              </a:lnSpc>
            </a:pPr>
            <a:r>
              <a:rPr kumimoji="1" lang="ja-JP" altLang="en-US" sz="1400" dirty="0">
                <a:latin typeface="BIZ UDPゴシック" panose="020B0400000000000000" pitchFamily="50" charset="-128"/>
                <a:ea typeface="BIZ UDPゴシック" panose="020B0400000000000000" pitchFamily="50" charset="-128"/>
              </a:rPr>
              <a:t>　　「一定の期間を経過しても、当該情報が削除されない場合をいう」としている。</a:t>
            </a:r>
            <a:endParaRPr kumimoji="1" lang="en-US" altLang="ja-JP" sz="1400" dirty="0">
              <a:latin typeface="BIZ UDPゴシック" panose="020B0400000000000000" pitchFamily="50" charset="-128"/>
              <a:ea typeface="BIZ UDPゴシック" panose="020B0400000000000000" pitchFamily="50" charset="-128"/>
            </a:endParaRPr>
          </a:p>
          <a:p>
            <a:pPr>
              <a:lnSpc>
                <a:spcPts val="2000"/>
              </a:lnSpc>
            </a:pPr>
            <a:endParaRPr kumimoji="1" lang="en-US" altLang="ja-JP" sz="1400" dirty="0">
              <a:latin typeface="BIZ UDPゴシック" panose="020B0400000000000000" pitchFamily="50" charset="-128"/>
              <a:ea typeface="BIZ UDPゴシック" panose="020B0400000000000000" pitchFamily="50" charset="-128"/>
            </a:endParaRPr>
          </a:p>
          <a:p>
            <a:pPr>
              <a:lnSpc>
                <a:spcPts val="2000"/>
              </a:lnSpc>
            </a:pPr>
            <a:r>
              <a:rPr kumimoji="1" lang="ja-JP" altLang="en-US" sz="1400" dirty="0">
                <a:latin typeface="BIZ UDPゴシック" panose="020B0400000000000000" pitchFamily="50" charset="-128"/>
                <a:ea typeface="BIZ UDPゴシック" panose="020B0400000000000000" pitchFamily="50" charset="-128"/>
              </a:rPr>
              <a:t>　・今年度、削除要請を行い、なお現存している案件については、発信者の氏名、住所、電話番号等が明らかでなく、</a:t>
            </a:r>
            <a:endParaRPr kumimoji="1" lang="en-US" altLang="ja-JP" sz="1400" dirty="0">
              <a:latin typeface="BIZ UDPゴシック" panose="020B0400000000000000" pitchFamily="50" charset="-128"/>
              <a:ea typeface="BIZ UDPゴシック" panose="020B0400000000000000" pitchFamily="50" charset="-128"/>
            </a:endParaRPr>
          </a:p>
          <a:p>
            <a:pPr>
              <a:lnSpc>
                <a:spcPts val="2000"/>
              </a:lnSpc>
            </a:pPr>
            <a:r>
              <a:rPr kumimoji="1" lang="ja-JP" altLang="en-US" sz="1400" dirty="0">
                <a:latin typeface="BIZ UDPゴシック" panose="020B0400000000000000" pitchFamily="50" charset="-128"/>
                <a:ea typeface="BIZ UDPゴシック" panose="020B0400000000000000" pitchFamily="50" charset="-128"/>
              </a:rPr>
              <a:t>　　プラットフォーム上のダイレクトメッセージ機能も利用できないことから、説示・助言を実施できない状況である。</a:t>
            </a:r>
            <a:endParaRPr kumimoji="1" lang="en-US" altLang="ja-JP" sz="1400" dirty="0">
              <a:latin typeface="BIZ UDPゴシック" panose="020B0400000000000000" pitchFamily="50" charset="-128"/>
              <a:ea typeface="BIZ UDPゴシック" panose="020B0400000000000000" pitchFamily="50" charset="-128"/>
            </a:endParaRPr>
          </a:p>
          <a:p>
            <a:pPr>
              <a:lnSpc>
                <a:spcPts val="2000"/>
              </a:lnSpc>
            </a:pPr>
            <a:endParaRPr kumimoji="1" lang="en-US" altLang="ja-JP" sz="1400" dirty="0">
              <a:latin typeface="BIZ UDPゴシック" panose="020B0400000000000000" pitchFamily="50" charset="-128"/>
              <a:ea typeface="BIZ UDPゴシック" panose="020B0400000000000000" pitchFamily="50" charset="-128"/>
            </a:endParaRPr>
          </a:p>
          <a:p>
            <a:pPr>
              <a:lnSpc>
                <a:spcPts val="2000"/>
              </a:lnSpc>
            </a:pPr>
            <a:r>
              <a:rPr kumimoji="1" lang="ja-JP" altLang="en-US" sz="1400" dirty="0">
                <a:latin typeface="BIZ UDPゴシック" panose="020B0400000000000000" pitchFamily="50" charset="-128"/>
                <a:ea typeface="BIZ UDPゴシック" panose="020B0400000000000000" pitchFamily="50" charset="-128"/>
              </a:rPr>
              <a:t>　・現在、説示・助言の実施に向け、ダイレクトメッセージ機能を利用可能にする方策等を検討しているところである。</a:t>
            </a:r>
            <a:endParaRPr kumimoji="1" lang="en-US" altLang="ja-JP" sz="1400" dirty="0">
              <a:latin typeface="BIZ UDPゴシック" panose="020B0400000000000000" pitchFamily="50" charset="-128"/>
              <a:ea typeface="BIZ UDPゴシック" panose="020B0400000000000000" pitchFamily="50" charset="-128"/>
            </a:endParaRPr>
          </a:p>
        </p:txBody>
      </p:sp>
      <p:sp>
        <p:nvSpPr>
          <p:cNvPr id="5" name="テキスト ボックス 4">
            <a:extLst>
              <a:ext uri="{FF2B5EF4-FFF2-40B4-BE49-F238E27FC236}">
                <a16:creationId xmlns:a16="http://schemas.microsoft.com/office/drawing/2014/main" id="{55445DCF-3BCB-494D-8CD4-A2C4C5477DCE}"/>
              </a:ext>
            </a:extLst>
          </p:cNvPr>
          <p:cNvSpPr txBox="1"/>
          <p:nvPr/>
        </p:nvSpPr>
        <p:spPr>
          <a:xfrm>
            <a:off x="403883" y="4419317"/>
            <a:ext cx="9078126" cy="1128066"/>
          </a:xfrm>
          <a:prstGeom prst="rect">
            <a:avLst/>
          </a:prstGeom>
          <a:solidFill>
            <a:schemeClr val="accent1">
              <a:lumMod val="20000"/>
              <a:lumOff val="80000"/>
            </a:schemeClr>
          </a:solidFill>
        </p:spPr>
        <p:txBody>
          <a:bodyPr wrap="square" rtlCol="0">
            <a:spAutoFit/>
          </a:bodyPr>
          <a:lstStyle/>
          <a:p>
            <a:pPr>
              <a:lnSpc>
                <a:spcPts val="2100"/>
              </a:lnSpc>
            </a:pPr>
            <a:r>
              <a:rPr kumimoji="1" lang="ja-JP" altLang="en-US" sz="1400" dirty="0">
                <a:latin typeface="BIZ UDPゴシック" panose="020B0400000000000000" pitchFamily="50" charset="-128"/>
                <a:ea typeface="BIZ UDPゴシック" panose="020B0400000000000000" pitchFamily="50" charset="-128"/>
              </a:rPr>
              <a:t>■広く一般に公開されるコメント欄における説示・助言の実施について</a:t>
            </a:r>
            <a:endParaRPr kumimoji="1" lang="en-US" altLang="ja-JP" sz="1400" dirty="0">
              <a:latin typeface="BIZ UDPゴシック" panose="020B0400000000000000" pitchFamily="50" charset="-128"/>
              <a:ea typeface="BIZ UDPゴシック" panose="020B0400000000000000" pitchFamily="50" charset="-128"/>
            </a:endParaRPr>
          </a:p>
          <a:p>
            <a:pPr>
              <a:lnSpc>
                <a:spcPts val="2100"/>
              </a:lnSpc>
            </a:pPr>
            <a:r>
              <a:rPr kumimoji="1" lang="ja-JP" altLang="en-US" sz="1400" dirty="0">
                <a:latin typeface="BIZ UDPゴシック" panose="020B0400000000000000" pitchFamily="50" charset="-128"/>
                <a:ea typeface="BIZ UDPゴシック" panose="020B0400000000000000" pitchFamily="50" charset="-128"/>
              </a:rPr>
              <a:t>　　  当該プロバイダには、発信者の書き込みに対してコメントする機能があり、これを利用すれば上記課題を</a:t>
            </a:r>
            <a:endParaRPr kumimoji="1" lang="en-US" altLang="ja-JP" sz="1400" dirty="0">
              <a:latin typeface="BIZ UDPゴシック" panose="020B0400000000000000" pitchFamily="50" charset="-128"/>
              <a:ea typeface="BIZ UDPゴシック" panose="020B0400000000000000" pitchFamily="50" charset="-128"/>
            </a:endParaRPr>
          </a:p>
          <a:p>
            <a:pPr>
              <a:lnSpc>
                <a:spcPts val="2100"/>
              </a:lnSpc>
            </a:pPr>
            <a:r>
              <a:rPr kumimoji="1" lang="ja-JP" altLang="en-US" sz="1400" dirty="0">
                <a:latin typeface="BIZ UDPゴシック" panose="020B0400000000000000" pitchFamily="50" charset="-128"/>
                <a:ea typeface="BIZ UDPゴシック" panose="020B0400000000000000" pitchFamily="50" charset="-128"/>
              </a:rPr>
              <a:t>　　解決できるが、これを実施すると、結果的に行政指導の内容を広く一般に公表することになるため、</a:t>
            </a:r>
            <a:endParaRPr kumimoji="1" lang="en-US" altLang="ja-JP" sz="1400" dirty="0">
              <a:latin typeface="BIZ UDPゴシック" panose="020B0400000000000000" pitchFamily="50" charset="-128"/>
              <a:ea typeface="BIZ UDPゴシック" panose="020B0400000000000000" pitchFamily="50" charset="-128"/>
            </a:endParaRPr>
          </a:p>
          <a:p>
            <a:pPr>
              <a:lnSpc>
                <a:spcPts val="2100"/>
              </a:lnSpc>
            </a:pPr>
            <a:r>
              <a:rPr kumimoji="1" lang="ja-JP" altLang="en-US" sz="1400" dirty="0">
                <a:latin typeface="BIZ UDPゴシック" panose="020B0400000000000000" pitchFamily="50" charset="-128"/>
                <a:ea typeface="BIZ UDPゴシック" panose="020B0400000000000000" pitchFamily="50" charset="-128"/>
              </a:rPr>
              <a:t>　　実施できないものと考えている。</a:t>
            </a:r>
          </a:p>
        </p:txBody>
      </p:sp>
      <p:sp>
        <p:nvSpPr>
          <p:cNvPr id="6" name="テキスト ボックス 5">
            <a:extLst>
              <a:ext uri="{FF2B5EF4-FFF2-40B4-BE49-F238E27FC236}">
                <a16:creationId xmlns:a16="http://schemas.microsoft.com/office/drawing/2014/main" id="{FEF37E83-DEFE-43FC-9CA3-BF30A861E1B7}"/>
              </a:ext>
            </a:extLst>
          </p:cNvPr>
          <p:cNvSpPr txBox="1"/>
          <p:nvPr/>
        </p:nvSpPr>
        <p:spPr>
          <a:xfrm>
            <a:off x="9607520" y="6550223"/>
            <a:ext cx="320922" cy="307777"/>
          </a:xfrm>
          <a:prstGeom prst="rect">
            <a:avLst/>
          </a:prstGeom>
          <a:noFill/>
        </p:spPr>
        <p:txBody>
          <a:bodyPr wrap="none" rtlCol="0">
            <a:spAutoFit/>
          </a:bodyPr>
          <a:lstStyle/>
          <a:p>
            <a:pPr algn="l"/>
            <a:r>
              <a:rPr kumimoji="1" lang="ja-JP" altLang="en-US" sz="1400" b="1" dirty="0">
                <a:latin typeface="BIZ UDPゴシック" panose="020B0400000000000000" pitchFamily="50" charset="-128"/>
                <a:ea typeface="BIZ UDPゴシック" panose="020B0400000000000000" pitchFamily="50" charset="-128"/>
              </a:rPr>
              <a:t>８</a:t>
            </a:r>
          </a:p>
        </p:txBody>
      </p:sp>
    </p:spTree>
    <p:extLst>
      <p:ext uri="{BB962C8B-B14F-4D97-AF65-F5344CB8AC3E}">
        <p14:creationId xmlns:p14="http://schemas.microsoft.com/office/powerpoint/2010/main" val="1922578679"/>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solidFill>
          <a:schemeClr val="accent1">
            <a:lumMod val="50000"/>
          </a:schemeClr>
        </a:solidFill>
      </a:spPr>
      <a:bodyPr wrap="none" rtlCol="0">
        <a:spAutoFit/>
      </a:bodyPr>
      <a:lstStyle>
        <a:defPPr algn="l">
          <a:defRPr kumimoji="1" sz="1400" dirty="0">
            <a:solidFill>
              <a:schemeClr val="bg1"/>
            </a:solidFill>
            <a:latin typeface="BIZ UDPゴシック" panose="020B0400000000000000" pitchFamily="50" charset="-128"/>
            <a:ea typeface="BIZ UDPゴシック" panose="020B0400000000000000" pitchFamily="50" charset="-128"/>
          </a:defRPr>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1430</TotalTime>
  <Words>2463</Words>
  <Application>Microsoft Office PowerPoint</Application>
  <PresentationFormat>A4 210 x 297 mm</PresentationFormat>
  <Paragraphs>178</Paragraphs>
  <Slides>8</Slides>
  <Notes>1</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8</vt:i4>
      </vt:variant>
    </vt:vector>
  </HeadingPairs>
  <TitlesOfParts>
    <vt:vector size="16" baseType="lpstr">
      <vt:lpstr>BIZ UDPゴシック</vt:lpstr>
      <vt:lpstr>BIZ UDゴシック</vt:lpstr>
      <vt:lpstr>游ゴシック</vt:lpstr>
      <vt:lpstr>游明朝</vt:lpstr>
      <vt:lpstr>Arial</vt:lpstr>
      <vt:lpstr>Calibri</vt:lpstr>
      <vt:lpstr>Calibri Light</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森田　裕之</dc:creator>
  <cp:lastModifiedBy>森田　裕之</cp:lastModifiedBy>
  <cp:revision>107</cp:revision>
  <cp:lastPrinted>2024-08-26T04:05:56Z</cp:lastPrinted>
  <dcterms:created xsi:type="dcterms:W3CDTF">2024-08-21T07:59:28Z</dcterms:created>
  <dcterms:modified xsi:type="dcterms:W3CDTF">2024-09-09T01:04:22Z</dcterms:modified>
</cp:coreProperties>
</file>