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&#65279;<?xml version="1.0" encoding="utf-8" standalone="yes"?>
<Relationships xmlns="http://schemas.openxmlformats.org/package/2006/relationships">
  <Relationship Id="rId2" Type="http://schemas.openxmlformats.org/package/2006/relationships/metadata/thumbnail" Target="docProps/thumbnail.jpeg" />
  <Relationship Id="rId1" Type="http://schemas.openxmlformats.org/officeDocument/2006/relationships/officeDocument" Target="ppt/presentation.xml" />
  <Relationship Id="rId5" Type="http://schemas.openxmlformats.org/officeDocument/2006/relationships/custom-properties" Target="docProps/custom.xml" />
</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4"/>
  </p:sldMasterIdLst>
  <p:notesMasterIdLst>
    <p:notesMasterId r:id="rId9"/>
  </p:notesMasterIdLst>
  <p:handoutMasterIdLst>
    <p:handoutMasterId r:id="rId10"/>
  </p:handoutMasterIdLst>
  <p:sldIdLst>
    <p:sldId id="141169287" r:id="rId5"/>
    <p:sldId id="141169303" r:id="rId6"/>
    <p:sldId id="141169305" r:id="rId7"/>
    <p:sldId id="141169302" r:id="rId8"/>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E3F3"/>
    <a:srgbClr val="E6E6E6"/>
    <a:srgbClr val="008000"/>
    <a:srgbClr val="2F528F"/>
    <a:srgbClr val="33CC33"/>
    <a:srgbClr val="66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00" autoAdjust="0"/>
    <p:restoredTop sz="94660"/>
  </p:normalViewPr>
  <p:slideViewPr>
    <p:cSldViewPr snapToGrid="0">
      <p:cViewPr varScale="1">
        <p:scale>
          <a:sx n="65" d="100"/>
          <a:sy n="65" d="100"/>
        </p:scale>
        <p:origin x="1142" y="58"/>
      </p:cViewPr>
      <p:guideLst>
        <p:guide orient="horz" pos="2160"/>
        <p:guide pos="2880"/>
      </p:guideLst>
    </p:cSldViewPr>
  </p:slideViewPr>
  <p:notesTextViewPr>
    <p:cViewPr>
      <p:scale>
        <a:sx n="1" d="1"/>
        <a:sy n="1" d="1"/>
      </p:scale>
      <p:origin x="0" y="0"/>
    </p:cViewPr>
  </p:notesTextViewPr>
  <p:gridSpacing cx="72008" cy="72008"/>
</p:viewPr>
</file>

<file path=ppt/_rels/presentation.xml.rels>&#65279;<?xml version="1.0" encoding="utf-8" standalone="yes"?>
<Relationships xmlns="http://schemas.openxmlformats.org/package/2006/relationships">
  <Relationship Id="rId8" Type="http://schemas.openxmlformats.org/officeDocument/2006/relationships/slide" Target="slides/slide4.xml" />
  <Relationship Id="rId13" Type="http://schemas.openxmlformats.org/officeDocument/2006/relationships/theme" Target="theme/theme1.xml" />
  <Relationship Id="rId3" Type="http://schemas.openxmlformats.org/officeDocument/2006/relationships/customXml" Target="../customXml/item3.xml" />
  <Relationship Id="rId7" Type="http://schemas.openxmlformats.org/officeDocument/2006/relationships/slide" Target="slides/slide3.xml" />
  <Relationship Id="rId12" Type="http://schemas.openxmlformats.org/officeDocument/2006/relationships/viewProps" Target="viewProps.xml" />
  <Relationship Id="rId2" Type="http://schemas.openxmlformats.org/officeDocument/2006/relationships/customXml" Target="../customXml/item2.xml" />
  <Relationship Id="rId1" Type="http://schemas.openxmlformats.org/officeDocument/2006/relationships/customXml" Target="../customXml/item1.xml" />
  <Relationship Id="rId6" Type="http://schemas.openxmlformats.org/officeDocument/2006/relationships/slide" Target="slides/slide2.xml" />
  <Relationship Id="rId11" Type="http://schemas.openxmlformats.org/officeDocument/2006/relationships/presProps" Target="presProps.xml" />
  <Relationship Id="rId5" Type="http://schemas.openxmlformats.org/officeDocument/2006/relationships/slide" Target="slides/slide1.xml" />
  <Relationship Id="rId10" Type="http://schemas.openxmlformats.org/officeDocument/2006/relationships/handoutMaster" Target="handoutMasters/handoutMaster1.xml" />
  <Relationship Id="rId4" Type="http://schemas.openxmlformats.org/officeDocument/2006/relationships/slideMaster" Target="slideMasters/slideMaster1.xml" />
  <Relationship Id="rId9" Type="http://schemas.openxmlformats.org/officeDocument/2006/relationships/notesMaster" Target="notesMasters/notesMaster1.xml" />
  <Relationship Id="rId14" Type="http://schemas.openxmlformats.org/officeDocument/2006/relationships/tableStyles" Target="tableStyles.xml" />
</Relationships>
</file>

<file path=ppt/handoutMasters/_rels/handoutMaster1.xml.rels>&#65279;<?xml version="1.0" encoding="utf-8" standalone="yes"?>
<Relationships xmlns="http://schemas.openxmlformats.org/package/2006/relationships">
  <Relationship Id="rId1" Type="http://schemas.openxmlformats.org/officeDocument/2006/relationships/theme" Target="../theme/theme3.xml" />
</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576" cy="498475"/>
          </a:xfrm>
          <a:prstGeom prst="rect">
            <a:avLst/>
          </a:prstGeom>
        </p:spPr>
        <p:txBody>
          <a:bodyPr vert="horz" lIns="91394" tIns="45697" rIns="91394" bIns="45697"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39" y="0"/>
            <a:ext cx="2949576" cy="498475"/>
          </a:xfrm>
          <a:prstGeom prst="rect">
            <a:avLst/>
          </a:prstGeom>
        </p:spPr>
        <p:txBody>
          <a:bodyPr vert="horz" lIns="91394" tIns="45697" rIns="91394" bIns="45697" rtlCol="0"/>
          <a:lstStyle>
            <a:lvl1pPr algn="r">
              <a:defRPr sz="1200"/>
            </a:lvl1pPr>
          </a:lstStyle>
          <a:p>
            <a:fld id="{232AD951-7E19-4004-B83F-A7C7A1215E4B}" type="datetimeFigureOut">
              <a:rPr kumimoji="1" lang="ja-JP" altLang="en-US" smtClean="0"/>
              <a:t>2024/9/6</a:t>
            </a:fld>
            <a:endParaRPr kumimoji="1" lang="ja-JP" altLang="en-US"/>
          </a:p>
        </p:txBody>
      </p:sp>
      <p:sp>
        <p:nvSpPr>
          <p:cNvPr id="4" name="フッター プレースホルダー 3"/>
          <p:cNvSpPr>
            <a:spLocks noGrp="1"/>
          </p:cNvSpPr>
          <p:nvPr>
            <p:ph type="ftr" sz="quarter" idx="2"/>
          </p:nvPr>
        </p:nvSpPr>
        <p:spPr>
          <a:xfrm>
            <a:off x="1" y="9440865"/>
            <a:ext cx="2949576" cy="498475"/>
          </a:xfrm>
          <a:prstGeom prst="rect">
            <a:avLst/>
          </a:prstGeom>
        </p:spPr>
        <p:txBody>
          <a:bodyPr vert="horz" lIns="91394" tIns="45697" rIns="91394" bIns="45697"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39" y="9440865"/>
            <a:ext cx="2949576" cy="498475"/>
          </a:xfrm>
          <a:prstGeom prst="rect">
            <a:avLst/>
          </a:prstGeom>
        </p:spPr>
        <p:txBody>
          <a:bodyPr vert="horz" lIns="91394" tIns="45697" rIns="91394" bIns="45697" rtlCol="0" anchor="b"/>
          <a:lstStyle>
            <a:lvl1pPr algn="r">
              <a:defRPr sz="1200"/>
            </a:lvl1pPr>
          </a:lstStyle>
          <a:p>
            <a:fld id="{86E37F45-AADA-497B-AA67-8FD842FC9E6D}" type="slidenum">
              <a:rPr kumimoji="1" lang="ja-JP" altLang="en-US" smtClean="0"/>
              <a:t>‹#›</a:t>
            </a:fld>
            <a:endParaRPr kumimoji="1" lang="ja-JP" altLang="en-US"/>
          </a:p>
        </p:txBody>
      </p:sp>
    </p:spTree>
    <p:extLst>
      <p:ext uri="{BB962C8B-B14F-4D97-AF65-F5344CB8AC3E}">
        <p14:creationId xmlns:p14="http://schemas.microsoft.com/office/powerpoint/2010/main" val="2312728472"/>
      </p:ext>
    </p:extLst>
  </p:cSld>
  <p:clrMap bg1="lt1" tx1="dk1" bg2="lt2" tx2="dk2" accent1="accent1" accent2="accent2" accent3="accent3" accent4="accent4" accent5="accent5" accent6="accent6" hlink="hlink" folHlink="folHlink"/>
  <p:hf hdr="0" ftr="0" dt="0"/>
</p:handoutMaster>
</file>

<file path=ppt/notesMasters/_rels/notesMaster1.xml.rels>&#65279;<?xml version="1.0" encoding="utf-8" standalone="yes"?>
<Relationships xmlns="http://schemas.openxmlformats.org/package/2006/relationships">
  <Relationship Id="rId1" Type="http://schemas.openxmlformats.org/officeDocument/2006/relationships/theme" Target="../theme/theme2.xml" />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49786" cy="498693"/>
          </a:xfrm>
          <a:prstGeom prst="rect">
            <a:avLst/>
          </a:prstGeom>
        </p:spPr>
        <p:txBody>
          <a:bodyPr vert="horz" lIns="91507" tIns="45754" rIns="91507" bIns="4575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2" y="2"/>
            <a:ext cx="2949786" cy="498693"/>
          </a:xfrm>
          <a:prstGeom prst="rect">
            <a:avLst/>
          </a:prstGeom>
        </p:spPr>
        <p:txBody>
          <a:bodyPr vert="horz" lIns="91507" tIns="45754" rIns="91507" bIns="45754" rtlCol="0"/>
          <a:lstStyle>
            <a:lvl1pPr algn="r">
              <a:defRPr sz="1200"/>
            </a:lvl1pPr>
          </a:lstStyle>
          <a:p>
            <a:fld id="{AFD2E2CB-6C4B-4969-8D8B-067DE241F3A1}" type="datetimeFigureOut">
              <a:rPr kumimoji="1" lang="ja-JP" altLang="en-US" smtClean="0"/>
              <a:t>2024/9/6</a:t>
            </a:fld>
            <a:endParaRPr kumimoji="1" lang="ja-JP" altLang="en-US"/>
          </a:p>
        </p:txBody>
      </p:sp>
      <p:sp>
        <p:nvSpPr>
          <p:cNvPr id="4" name="スライド イメージ プレースホルダー 3"/>
          <p:cNvSpPr>
            <a:spLocks noGrp="1" noRot="1" noChangeAspect="1"/>
          </p:cNvSpPr>
          <p:nvPr>
            <p:ph type="sldImg" idx="2"/>
          </p:nvPr>
        </p:nvSpPr>
        <p:spPr>
          <a:xfrm>
            <a:off x="1168400" y="1243013"/>
            <a:ext cx="4470400" cy="3352800"/>
          </a:xfrm>
          <a:prstGeom prst="rect">
            <a:avLst/>
          </a:prstGeom>
          <a:noFill/>
          <a:ln w="12700">
            <a:solidFill>
              <a:prstClr val="black"/>
            </a:solidFill>
          </a:ln>
        </p:spPr>
        <p:txBody>
          <a:bodyPr vert="horz" lIns="91507" tIns="45754" rIns="91507" bIns="45754" rtlCol="0" anchor="ctr"/>
          <a:lstStyle/>
          <a:p>
            <a:endParaRPr lang="ja-JP" altLang="en-US"/>
          </a:p>
        </p:txBody>
      </p:sp>
      <p:sp>
        <p:nvSpPr>
          <p:cNvPr id="5" name="ノート プレースホルダー 4"/>
          <p:cNvSpPr>
            <a:spLocks noGrp="1"/>
          </p:cNvSpPr>
          <p:nvPr>
            <p:ph type="body" sz="quarter" idx="3"/>
          </p:nvPr>
        </p:nvSpPr>
        <p:spPr>
          <a:xfrm>
            <a:off x="680721" y="4783307"/>
            <a:ext cx="5445760" cy="3913615"/>
          </a:xfrm>
          <a:prstGeom prst="rect">
            <a:avLst/>
          </a:prstGeom>
        </p:spPr>
        <p:txBody>
          <a:bodyPr vert="horz" lIns="91507" tIns="45754" rIns="91507" bIns="4575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650"/>
            <a:ext cx="2949786" cy="498692"/>
          </a:xfrm>
          <a:prstGeom prst="rect">
            <a:avLst/>
          </a:prstGeom>
        </p:spPr>
        <p:txBody>
          <a:bodyPr vert="horz" lIns="91507" tIns="45754" rIns="91507" bIns="4575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2" y="9440650"/>
            <a:ext cx="2949786" cy="498692"/>
          </a:xfrm>
          <a:prstGeom prst="rect">
            <a:avLst/>
          </a:prstGeom>
        </p:spPr>
        <p:txBody>
          <a:bodyPr vert="horz" lIns="91507" tIns="45754" rIns="91507" bIns="45754" rtlCol="0" anchor="b"/>
          <a:lstStyle>
            <a:lvl1pPr algn="r">
              <a:defRPr sz="1200"/>
            </a:lvl1pPr>
          </a:lstStyle>
          <a:p>
            <a:fld id="{788224F5-572F-4180-BE90-3186629E4736}" type="slidenum">
              <a:rPr kumimoji="1" lang="ja-JP" altLang="en-US" smtClean="0"/>
              <a:t>‹#›</a:t>
            </a:fld>
            <a:endParaRPr kumimoji="1" lang="ja-JP" altLang="en-US"/>
          </a:p>
        </p:txBody>
      </p:sp>
    </p:spTree>
    <p:extLst>
      <p:ext uri="{BB962C8B-B14F-4D97-AF65-F5344CB8AC3E}">
        <p14:creationId xmlns:p14="http://schemas.microsoft.com/office/powerpoint/2010/main" val="406199569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0.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11.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2.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3.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4.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5.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6.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7.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8.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_rels/slideLayout9.xml.rels>&#65279;<?xml version="1.0" encoding="utf-8" standalone="yes"?>
<Relationships xmlns="http://schemas.openxmlformats.org/package/2006/relationships">
  <Relationship Id="rId1" Type="http://schemas.openxmlformats.org/officeDocument/2006/relationships/slideMaster" Target="../slideMasters/slideMaster1.xml" />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a:xfrm>
            <a:off x="6972300" y="6356350"/>
            <a:ext cx="2057400" cy="365125"/>
          </a:xfrm>
          <a:prstGeom prst="rect">
            <a:avLst/>
          </a:prstGeom>
        </p:spPr>
        <p:txBody>
          <a:bodyPr/>
          <a:lstStyle>
            <a:lvl1pPr algn="r">
              <a:defRPr sz="1600" b="1">
                <a:solidFill>
                  <a:schemeClr val="tx1"/>
                </a:solidFill>
                <a:latin typeface="BIZ UDゴシック" panose="020B0400000000000000" pitchFamily="49" charset="-128"/>
                <a:ea typeface="BIZ UDゴシック" panose="020B0400000000000000" pitchFamily="49" charset="-128"/>
              </a:defRPr>
            </a:lvl1pPr>
          </a:lstStyle>
          <a:p>
            <a:fld id="{50F88186-B17D-4CE3-A887-D91699CF601C}" type="slidenum">
              <a:rPr kumimoji="1" lang="ja-JP" altLang="en-US" smtClean="0"/>
              <a:pPr/>
              <a:t>‹#›</a:t>
            </a:fld>
            <a:endParaRPr kumimoji="1" lang="ja-JP" altLang="en-US"/>
          </a:p>
        </p:txBody>
      </p:sp>
    </p:spTree>
    <p:extLst>
      <p:ext uri="{BB962C8B-B14F-4D97-AF65-F5344CB8AC3E}">
        <p14:creationId xmlns:p14="http://schemas.microsoft.com/office/powerpoint/2010/main" val="22890180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28B36CC-4B5A-4798-B51C-82F6DF6DBAFA}" type="datetime1">
              <a:rPr kumimoji="1" lang="ja-JP" altLang="en-US" smtClean="0"/>
              <a:t>2024/9/6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42879139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EF6EB01-459E-49C4-9F06-56F1E7ECAF5C}" type="datetime1">
              <a:rPr kumimoji="1" lang="ja-JP" altLang="en-US" smtClean="0"/>
              <a:t>2024/9/6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9513694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3AE0A4C6-5F4F-4A69-8F1C-5BB7840EDAE6}" type="datetime1">
              <a:rPr kumimoji="1" lang="ja-JP" altLang="en-US" smtClean="0"/>
              <a:t>2024/9/6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7" name="Slide Number Placeholder 5"/>
          <p:cNvSpPr>
            <a:spLocks noGrp="1"/>
          </p:cNvSpPr>
          <p:nvPr>
            <p:ph type="sldNum" sz="quarter" idx="12"/>
          </p:nvPr>
        </p:nvSpPr>
        <p:spPr>
          <a:xfrm>
            <a:off x="7086600" y="6376296"/>
            <a:ext cx="2057400" cy="365125"/>
          </a:xfrm>
          <a:prstGeom prst="rect">
            <a:avLst/>
          </a:prstGeom>
        </p:spPr>
        <p:txBody>
          <a:bodyPr/>
          <a:lstStyle>
            <a:lvl1pPr>
              <a:defRPr sz="1600" b="1">
                <a:solidFill>
                  <a:schemeClr val="tx1"/>
                </a:solidFill>
                <a:latin typeface="BIZ UDゴシック" panose="020B0400000000000000" pitchFamily="49" charset="-128"/>
                <a:ea typeface="BIZ UDゴシック" panose="020B0400000000000000" pitchFamily="49" charset="-128"/>
              </a:defRPr>
            </a:lvl1pPr>
          </a:lstStyle>
          <a:p>
            <a:fld id="{50F88186-B17D-4CE3-A887-D91699CF601C}" type="slidenum">
              <a:rPr kumimoji="1" lang="ja-JP" altLang="en-US" smtClean="0"/>
              <a:pPr/>
              <a:t>‹#›</a:t>
            </a:fld>
            <a:endParaRPr kumimoji="1" lang="ja-JP" altLang="en-US"/>
          </a:p>
        </p:txBody>
      </p:sp>
    </p:spTree>
    <p:extLst>
      <p:ext uri="{BB962C8B-B14F-4D97-AF65-F5344CB8AC3E}">
        <p14:creationId xmlns:p14="http://schemas.microsoft.com/office/powerpoint/2010/main" val="3932972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C78920E7-0EBC-4905-B52A-A79987E6C304}" type="datetime1">
              <a:rPr kumimoji="1" lang="ja-JP" altLang="en-US" smtClean="0"/>
              <a:t>2024/9/6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22934450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61FC5FE-8B25-41AB-98A1-D9F34F3CA048}" type="datetime1">
              <a:rPr kumimoji="1" lang="ja-JP" altLang="en-US" smtClean="0"/>
              <a:t>2024/9/6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33221071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43916AA-EAFF-44C7-B83E-37D72CB52486}" type="datetime1">
              <a:rPr kumimoji="1" lang="ja-JP" altLang="en-US" smtClean="0"/>
              <a:t>2024/9/6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8133852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24F73AAD-4370-49D7-AA1F-DDFD105932D1}" type="datetime1">
              <a:rPr kumimoji="1" lang="ja-JP" altLang="en-US" smtClean="0"/>
              <a:t>2024/9/6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12900902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2BFA15-71FA-4311-8D8C-77823EF752B8}" type="datetime1">
              <a:rPr kumimoji="1" lang="ja-JP" altLang="en-US" smtClean="0"/>
              <a:t>2024/9/6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2676100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5742D17-9F14-40C5-A0A0-864B7DDFF558}" type="datetime1">
              <a:rPr kumimoji="1" lang="ja-JP" altLang="en-US" smtClean="0"/>
              <a:t>2024/9/6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3775406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2A4C6E86-931D-4C01-A1F6-82A891983202}" type="datetime1">
              <a:rPr kumimoji="1" lang="ja-JP" altLang="en-US" smtClean="0"/>
              <a:t>2024/9/6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50F88186-B17D-4CE3-A887-D91699CF601C}" type="slidenum">
              <a:rPr kumimoji="1" lang="ja-JP" altLang="en-US" smtClean="0"/>
              <a:t>‹#›</a:t>
            </a:fld>
            <a:endParaRPr kumimoji="1" lang="ja-JP" altLang="en-US"/>
          </a:p>
        </p:txBody>
      </p:sp>
    </p:spTree>
    <p:extLst>
      <p:ext uri="{BB962C8B-B14F-4D97-AF65-F5344CB8AC3E}">
        <p14:creationId xmlns:p14="http://schemas.microsoft.com/office/powerpoint/2010/main" val="3079108767"/>
      </p:ext>
    </p:extLst>
  </p:cSld>
  <p:clrMapOvr>
    <a:masterClrMapping/>
  </p:clrMapOvr>
</p:sldLayout>
</file>

<file path=ppt/slideMasters/_rels/slideMaster1.xml.rels>&#65279;<?xml version="1.0" encoding="utf-8" standalone="yes"?>
<Relationships xmlns="http://schemas.openxmlformats.org/package/2006/relationships">
  <Relationship Id="rId8" Type="http://schemas.openxmlformats.org/officeDocument/2006/relationships/slideLayout" Target="../slideLayouts/slideLayout8.xml" />
  <Relationship Id="rId3" Type="http://schemas.openxmlformats.org/officeDocument/2006/relationships/slideLayout" Target="../slideLayouts/slideLayout3.xml" />
  <Relationship Id="rId7" Type="http://schemas.openxmlformats.org/officeDocument/2006/relationships/slideLayout" Target="../slideLayouts/slideLayout7.xml" />
  <Relationship Id="rId12" Type="http://schemas.openxmlformats.org/officeDocument/2006/relationships/theme" Target="../theme/theme1.xml" />
  <Relationship Id="rId2" Type="http://schemas.openxmlformats.org/officeDocument/2006/relationships/slideLayout" Target="../slideLayouts/slideLayout2.xml" />
  <Relationship Id="rId1" Type="http://schemas.openxmlformats.org/officeDocument/2006/relationships/slideLayout" Target="../slideLayouts/slideLayout1.xml" />
  <Relationship Id="rId6" Type="http://schemas.openxmlformats.org/officeDocument/2006/relationships/slideLayout" Target="../slideLayouts/slideLayout6.xml" />
  <Relationship Id="rId11" Type="http://schemas.openxmlformats.org/officeDocument/2006/relationships/slideLayout" Target="../slideLayouts/slideLayout11.xml" />
  <Relationship Id="rId5" Type="http://schemas.openxmlformats.org/officeDocument/2006/relationships/slideLayout" Target="../slideLayouts/slideLayout5.xml" />
  <Relationship Id="rId10" Type="http://schemas.openxmlformats.org/officeDocument/2006/relationships/slideLayout" Target="../slideLayouts/slideLayout10.xml" />
  <Relationship Id="rId4" Type="http://schemas.openxmlformats.org/officeDocument/2006/relationships/slideLayout" Target="../slideLayouts/slideLayout4.xml" />
  <Relationship Id="rId9" Type="http://schemas.openxmlformats.org/officeDocument/2006/relationships/slideLayout" Target="../slideLayouts/slideLayout9.xml" />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570D76-9EAA-4F37-9AE1-B2DB809BB8F5}" type="datetime1">
              <a:rPr kumimoji="1" lang="ja-JP" altLang="en-US" smtClean="0"/>
              <a:t>2024/9/6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Tree>
    <p:extLst>
      <p:ext uri="{BB962C8B-B14F-4D97-AF65-F5344CB8AC3E}">
        <p14:creationId xmlns:p14="http://schemas.microsoft.com/office/powerpoint/2010/main" val="65261757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_rels/slide2.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3.xml.rels>&#65279;<?xml version="1.0" encoding="utf-8" standalone="yes"?>
<Relationships xmlns="http://schemas.openxmlformats.org/package/2006/relationships">
  <Relationship Id="rId1" Type="http://schemas.openxmlformats.org/officeDocument/2006/relationships/slideLayout" Target="../slideLayouts/slideLayout2.xml" />
</Relationships>
</file>

<file path=ppt/slides/_rels/slide4.xml.rels>&#65279;<?xml version="1.0" encoding="utf-8" standalone="yes"?>
<Relationships xmlns="http://schemas.openxmlformats.org/package/2006/relationships">
  <Relationship Id="rId1" Type="http://schemas.openxmlformats.org/officeDocument/2006/relationships/slideLayout" Target="../slideLayouts/slideLayout1.xml" />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6">
            <a:extLst>
              <a:ext uri="{FF2B5EF4-FFF2-40B4-BE49-F238E27FC236}">
                <a16:creationId xmlns:a16="http://schemas.microsoft.com/office/drawing/2014/main" id="{87913825-2825-42E3-9F82-E048AE4FA6D6}"/>
              </a:ext>
            </a:extLst>
          </p:cNvPr>
          <p:cNvSpPr txBox="1"/>
          <p:nvPr/>
        </p:nvSpPr>
        <p:spPr>
          <a:xfrm>
            <a:off x="5545015" y="373325"/>
            <a:ext cx="3598985" cy="523220"/>
          </a:xfrm>
          <a:prstGeom prst="rect">
            <a:avLst/>
          </a:prstGeom>
          <a:noFill/>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sz="1400" dirty="0">
                <a:latin typeface="Meiryo UI" panose="020B0604030504040204" pitchFamily="50" charset="-128"/>
                <a:ea typeface="Meiryo UI" panose="020B0604030504040204" pitchFamily="50" charset="-128"/>
                <a:cs typeface="Meiryo UI" panose="020B0604030504040204" pitchFamily="50" charset="-128"/>
              </a:rPr>
              <a:t>2024</a:t>
            </a:r>
            <a:r>
              <a:rPr kumimoji="1" lang="en-US" altLang="ja-JP" sz="1400" dirty="0">
                <a:latin typeface="Meiryo UI" panose="020B0604030504040204" pitchFamily="50" charset="-128"/>
                <a:ea typeface="Meiryo UI" panose="020B0604030504040204" pitchFamily="50" charset="-128"/>
                <a:cs typeface="Meiryo UI" panose="020B0604030504040204" pitchFamily="50" charset="-128"/>
              </a:rPr>
              <a:t>.9.13</a:t>
            </a:r>
          </a:p>
          <a:p>
            <a:r>
              <a:rPr lang="ja-JP" altLang="en-US" sz="1400" dirty="0">
                <a:latin typeface="Meiryo UI" panose="020B0604030504040204" pitchFamily="50" charset="-128"/>
                <a:ea typeface="Meiryo UI" panose="020B0604030504040204" pitchFamily="50" charset="-128"/>
                <a:cs typeface="Meiryo UI" panose="020B0604030504040204" pitchFamily="50" charset="-128"/>
              </a:rPr>
              <a:t>第</a:t>
            </a:r>
            <a:r>
              <a:rPr lang="en-US" altLang="ja-JP" sz="1400" dirty="0">
                <a:latin typeface="Meiryo UI" panose="020B0604030504040204" pitchFamily="50" charset="-128"/>
                <a:ea typeface="Meiryo UI" panose="020B0604030504040204" pitchFamily="50" charset="-128"/>
                <a:cs typeface="Meiryo UI" panose="020B0604030504040204" pitchFamily="50" charset="-128"/>
              </a:rPr>
              <a:t>14</a:t>
            </a:r>
            <a:r>
              <a:rPr lang="ja-JP" altLang="en-US" sz="1400" dirty="0">
                <a:latin typeface="Meiryo UI" panose="020B0604030504040204" pitchFamily="50" charset="-128"/>
                <a:ea typeface="Meiryo UI" panose="020B0604030504040204" pitchFamily="50" charset="-128"/>
                <a:cs typeface="Meiryo UI" panose="020B0604030504040204" pitchFamily="50" charset="-128"/>
              </a:rPr>
              <a:t>回副首都推進本部（大阪府市）会議</a:t>
            </a:r>
            <a:endParaRPr kumimoji="1"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AutoShape 2">
            <a:extLst>
              <a:ext uri="{FF2B5EF4-FFF2-40B4-BE49-F238E27FC236}">
                <a16:creationId xmlns:a16="http://schemas.microsoft.com/office/drawing/2014/main" id="{6EE10D7A-4013-934E-7851-2A376C7DD4AF}"/>
              </a:ext>
            </a:extLst>
          </p:cNvPr>
          <p:cNvSpPr>
            <a:spLocks noChangeAspect="1" noChangeArrowheads="1"/>
          </p:cNvSpPr>
          <p:nvPr/>
        </p:nvSpPr>
        <p:spPr bwMode="auto">
          <a:xfrm>
            <a:off x="4419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p>
        </p:txBody>
      </p:sp>
      <p:sp>
        <p:nvSpPr>
          <p:cNvPr id="2" name="正方形/長方形 1">
            <a:extLst>
              <a:ext uri="{FF2B5EF4-FFF2-40B4-BE49-F238E27FC236}">
                <a16:creationId xmlns:a16="http://schemas.microsoft.com/office/drawing/2014/main" id="{51BDD85D-4B6E-1B07-FBF3-A7DAE3E72C9F}"/>
              </a:ext>
            </a:extLst>
          </p:cNvPr>
          <p:cNvSpPr/>
          <p:nvPr/>
        </p:nvSpPr>
        <p:spPr>
          <a:xfrm>
            <a:off x="179070" y="2844225"/>
            <a:ext cx="8481060" cy="584775"/>
          </a:xfrm>
          <a:prstGeom prst="rect">
            <a:avLst/>
          </a:prstGeom>
        </p:spPr>
        <p:txBody>
          <a:bodyPr wrap="square">
            <a:spAutoFit/>
          </a:bodyPr>
          <a:lstStyle/>
          <a:p>
            <a:pPr algn="ctr"/>
            <a:r>
              <a:rPr lang="ja-JP" altLang="en-US" sz="3200" b="1" dirty="0"/>
              <a:t>　副首都ビジョン</a:t>
            </a:r>
            <a:r>
              <a:rPr lang="en-US" altLang="ja-JP" sz="3200" b="1" dirty="0"/>
              <a:t>【</a:t>
            </a:r>
            <a:r>
              <a:rPr lang="ja-JP" altLang="en-US" sz="3200" b="1" dirty="0"/>
              <a:t>改定版</a:t>
            </a:r>
            <a:r>
              <a:rPr lang="en-US" altLang="ja-JP" sz="3200" b="1" dirty="0"/>
              <a:t>】</a:t>
            </a:r>
            <a:r>
              <a:rPr lang="ja-JP" altLang="en-US" sz="3200" b="1" dirty="0"/>
              <a:t>の概要</a:t>
            </a:r>
            <a:endParaRPr lang="en-US" altLang="ja-JP" sz="3200" b="1" dirty="0"/>
          </a:p>
        </p:txBody>
      </p:sp>
      <p:sp>
        <p:nvSpPr>
          <p:cNvPr id="5" name="正方形/長方形 4">
            <a:extLst>
              <a:ext uri="{FF2B5EF4-FFF2-40B4-BE49-F238E27FC236}">
                <a16:creationId xmlns:a16="http://schemas.microsoft.com/office/drawing/2014/main" id="{23672A20-D8AB-5309-5237-5061E03402E0}"/>
              </a:ext>
            </a:extLst>
          </p:cNvPr>
          <p:cNvSpPr/>
          <p:nvPr/>
        </p:nvSpPr>
        <p:spPr>
          <a:xfrm>
            <a:off x="331470" y="5028353"/>
            <a:ext cx="8481060" cy="400110"/>
          </a:xfrm>
          <a:prstGeom prst="rect">
            <a:avLst/>
          </a:prstGeom>
        </p:spPr>
        <p:txBody>
          <a:bodyPr wrap="square">
            <a:spAutoFit/>
          </a:bodyPr>
          <a:lstStyle/>
          <a:p>
            <a:pPr algn="ctr"/>
            <a:r>
              <a:rPr lang="ja-JP" altLang="en-US" sz="2000" dirty="0"/>
              <a:t>大阪府・大阪市　副首都推進局</a:t>
            </a:r>
            <a:endParaRPr lang="en-US" altLang="ja-JP" sz="2000" dirty="0"/>
          </a:p>
        </p:txBody>
      </p:sp>
      <p:sp>
        <p:nvSpPr>
          <p:cNvPr id="6" name="正方形/長方形 5">
            <a:extLst>
              <a:ext uri="{FF2B5EF4-FFF2-40B4-BE49-F238E27FC236}">
                <a16:creationId xmlns:a16="http://schemas.microsoft.com/office/drawing/2014/main" id="{07021117-A50D-40B2-8F5C-B091382BE3CA}"/>
              </a:ext>
            </a:extLst>
          </p:cNvPr>
          <p:cNvSpPr/>
          <p:nvPr/>
        </p:nvSpPr>
        <p:spPr>
          <a:xfrm>
            <a:off x="0" y="0"/>
            <a:ext cx="9144000" cy="36004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D2D69641-5B28-405B-91D2-855213776C99}"/>
              </a:ext>
            </a:extLst>
          </p:cNvPr>
          <p:cNvSpPr/>
          <p:nvPr/>
        </p:nvSpPr>
        <p:spPr>
          <a:xfrm>
            <a:off x="6152827" y="934336"/>
            <a:ext cx="2789694" cy="52000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r>
              <a:rPr kumimoji="1" lang="ja-JP" altLang="en-US" dirty="0">
                <a:solidFill>
                  <a:srgbClr val="002060"/>
                </a:solidFill>
              </a:rPr>
              <a:t>参考資料</a:t>
            </a:r>
            <a:r>
              <a:rPr lang="ja-JP" altLang="en-US" dirty="0">
                <a:solidFill>
                  <a:srgbClr val="002060"/>
                </a:solidFill>
              </a:rPr>
              <a:t>２－２</a:t>
            </a:r>
            <a:endParaRPr kumimoji="1" lang="en-US" altLang="ja-JP" dirty="0">
              <a:solidFill>
                <a:srgbClr val="002060"/>
              </a:solidFill>
            </a:endParaRPr>
          </a:p>
        </p:txBody>
      </p:sp>
      <p:cxnSp>
        <p:nvCxnSpPr>
          <p:cNvPr id="9" name="直線コネクタ 8">
            <a:extLst>
              <a:ext uri="{FF2B5EF4-FFF2-40B4-BE49-F238E27FC236}">
                <a16:creationId xmlns:a16="http://schemas.microsoft.com/office/drawing/2014/main" id="{42D040D6-1C49-4331-B76B-F85A1BC6A00A}"/>
              </a:ext>
            </a:extLst>
          </p:cNvPr>
          <p:cNvCxnSpPr/>
          <p:nvPr/>
        </p:nvCxnSpPr>
        <p:spPr>
          <a:xfrm>
            <a:off x="522000" y="3777760"/>
            <a:ext cx="8100000" cy="0"/>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13664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966355C4-A3D9-1A7C-6D17-A46D69CD091F}"/>
              </a:ext>
            </a:extLst>
          </p:cNvPr>
          <p:cNvSpPr/>
          <p:nvPr/>
        </p:nvSpPr>
        <p:spPr>
          <a:xfrm>
            <a:off x="367969" y="3661069"/>
            <a:ext cx="8576458" cy="792000"/>
          </a:xfrm>
          <a:prstGeom prst="rect">
            <a:avLst/>
          </a:prstGeom>
          <a:solidFill>
            <a:schemeClr val="bg1"/>
          </a:solidFill>
          <a:ln>
            <a:solidFill>
              <a:srgbClr val="00B0F0"/>
            </a:solidFill>
            <a:prstDash val="solid"/>
          </a:ln>
          <a:effectLst>
            <a:outerShdw blurRad="50800" dist="38100" dir="2700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kumimoji="1" lang="ja-JP" altLang="en-US" sz="1400" b="1" dirty="0">
              <a:solidFill>
                <a:schemeClr val="tx2">
                  <a:lumMod val="50000"/>
                </a:schemeClr>
              </a:solidFill>
              <a:latin typeface="Meiryo UI" panose="020B0604030504040204" pitchFamily="50" charset="-128"/>
              <a:ea typeface="Meiryo UI" panose="020B0604030504040204" pitchFamily="50" charset="-128"/>
            </a:endParaRPr>
          </a:p>
        </p:txBody>
      </p:sp>
      <p:sp>
        <p:nvSpPr>
          <p:cNvPr id="20" name="角丸四角形 36">
            <a:extLst>
              <a:ext uri="{FF2B5EF4-FFF2-40B4-BE49-F238E27FC236}">
                <a16:creationId xmlns:a16="http://schemas.microsoft.com/office/drawing/2014/main" id="{150BFAA3-BFCB-5178-E577-5501179528FD}"/>
              </a:ext>
            </a:extLst>
          </p:cNvPr>
          <p:cNvSpPr/>
          <p:nvPr/>
        </p:nvSpPr>
        <p:spPr>
          <a:xfrm>
            <a:off x="302738" y="3408821"/>
            <a:ext cx="2104911" cy="331999"/>
          </a:xfrm>
          <a:prstGeom prst="roundRect">
            <a:avLst>
              <a:gd name="adj" fmla="val 50000"/>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endParaRPr kumimoji="1" lang="ja-JP" altLang="en-US" sz="1400" b="1" dirty="0">
              <a:solidFill>
                <a:schemeClr val="tx2">
                  <a:lumMod val="50000"/>
                </a:schemeClr>
              </a:solidFill>
              <a:latin typeface="Meiryo UI" panose="020B0604030504040204" pitchFamily="50" charset="-128"/>
              <a:ea typeface="Meiryo UI" panose="020B0604030504040204" pitchFamily="50" charset="-128"/>
            </a:endParaRPr>
          </a:p>
        </p:txBody>
      </p:sp>
      <p:sp>
        <p:nvSpPr>
          <p:cNvPr id="4" name="スライド番号プレースホルダー 3">
            <a:extLst>
              <a:ext uri="{FF2B5EF4-FFF2-40B4-BE49-F238E27FC236}">
                <a16:creationId xmlns:a16="http://schemas.microsoft.com/office/drawing/2014/main" id="{28A3C999-AFD1-9DB6-50F1-ADC76839805B}"/>
              </a:ext>
            </a:extLst>
          </p:cNvPr>
          <p:cNvSpPr>
            <a:spLocks noGrp="1"/>
          </p:cNvSpPr>
          <p:nvPr>
            <p:ph type="sldNum" sz="quarter" idx="12"/>
          </p:nvPr>
        </p:nvSpPr>
        <p:spPr>
          <a:xfrm>
            <a:off x="7044659" y="6156750"/>
            <a:ext cx="2057400" cy="365125"/>
          </a:xfrm>
        </p:spPr>
        <p:txBody>
          <a:bodyPr/>
          <a:lstStyle/>
          <a:p>
            <a:fld id="{50F88186-B17D-4CE3-A887-D91699CF601C}" type="slidenum">
              <a:rPr kumimoji="1" lang="ja-JP" altLang="en-US" smtClean="0"/>
              <a:pPr/>
              <a:t>1</a:t>
            </a:fld>
            <a:endParaRPr kumimoji="1" lang="ja-JP" altLang="en-US"/>
          </a:p>
        </p:txBody>
      </p:sp>
      <p:sp>
        <p:nvSpPr>
          <p:cNvPr id="6" name="正方形/長方形 5">
            <a:extLst>
              <a:ext uri="{FF2B5EF4-FFF2-40B4-BE49-F238E27FC236}">
                <a16:creationId xmlns:a16="http://schemas.microsoft.com/office/drawing/2014/main" id="{4650D66C-92CB-D672-3923-DD26D05620EF}"/>
              </a:ext>
            </a:extLst>
          </p:cNvPr>
          <p:cNvSpPr/>
          <p:nvPr/>
        </p:nvSpPr>
        <p:spPr>
          <a:xfrm>
            <a:off x="350571" y="1366527"/>
            <a:ext cx="8551100" cy="1906310"/>
          </a:xfrm>
          <a:prstGeom prst="rect">
            <a:avLst/>
          </a:prstGeom>
          <a:solidFill>
            <a:schemeClr val="bg1"/>
          </a:solidFill>
          <a:ln>
            <a:solidFill>
              <a:srgbClr val="00B0F0"/>
            </a:solidFill>
            <a:prstDash val="solid"/>
          </a:ln>
          <a:effectLst>
            <a:outerShdw blurRad="50800" dist="38100" dir="2700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50000"/>
              </a:lnSpc>
            </a:pPr>
            <a:endParaRPr kumimoji="1" lang="ja-JP" altLang="en-US" sz="1400" b="1" dirty="0">
              <a:solidFill>
                <a:schemeClr val="tx2">
                  <a:lumMod val="50000"/>
                </a:schemeClr>
              </a:solidFill>
              <a:latin typeface="Meiryo UI" panose="020B0604030504040204" pitchFamily="50" charset="-128"/>
              <a:ea typeface="Meiryo UI" panose="020B0604030504040204" pitchFamily="50" charset="-128"/>
            </a:endParaRPr>
          </a:p>
        </p:txBody>
      </p:sp>
      <p:sp>
        <p:nvSpPr>
          <p:cNvPr id="7" name="正方形/長方形 6">
            <a:extLst>
              <a:ext uri="{FF2B5EF4-FFF2-40B4-BE49-F238E27FC236}">
                <a16:creationId xmlns:a16="http://schemas.microsoft.com/office/drawing/2014/main" id="{F8D492F3-E576-351B-30E4-499C6FBA5E75}"/>
              </a:ext>
            </a:extLst>
          </p:cNvPr>
          <p:cNvSpPr/>
          <p:nvPr/>
        </p:nvSpPr>
        <p:spPr>
          <a:xfrm>
            <a:off x="436883" y="1392952"/>
            <a:ext cx="8271773" cy="192716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numCol="1" spcCol="360000" rtlCol="0" anchor="ctr" anchorCtr="0"/>
          <a:lstStyle/>
          <a:p>
            <a:pPr marL="171450" indent="-171450">
              <a:lnSpc>
                <a:spcPts val="1500"/>
              </a:lnSpc>
              <a:spcBef>
                <a:spcPts val="300"/>
              </a:spcBef>
              <a:buFont typeface="Wingdings" panose="05000000000000000000" pitchFamily="2" charset="2"/>
              <a:buChar char="u"/>
            </a:pPr>
            <a:r>
              <a:rPr lang="ja-JP" altLang="en-US" sz="1400" dirty="0">
                <a:solidFill>
                  <a:schemeClr val="tx1"/>
                </a:solidFill>
                <a:latin typeface="BIZ UDゴシック" panose="020B0400000000000000" pitchFamily="49" charset="-128"/>
                <a:ea typeface="BIZ UDゴシック" panose="020B0400000000000000" pitchFamily="49" charset="-128"/>
              </a:rPr>
              <a:t>駆動力となるのが、商いのまちとして育んできた「</a:t>
            </a:r>
            <a:r>
              <a:rPr lang="ja-JP" altLang="en-US" sz="1400" b="1" dirty="0">
                <a:solidFill>
                  <a:schemeClr val="tx1"/>
                </a:solidFill>
                <a:latin typeface="BIZ UDゴシック" panose="020B0400000000000000" pitchFamily="49" charset="-128"/>
                <a:ea typeface="BIZ UDゴシック" panose="020B0400000000000000" pitchFamily="49" charset="-128"/>
              </a:rPr>
              <a:t>民都</a:t>
            </a:r>
            <a:r>
              <a:rPr lang="ja-JP" altLang="en-US" sz="1400" dirty="0">
                <a:solidFill>
                  <a:schemeClr val="tx1"/>
                </a:solidFill>
                <a:latin typeface="BIZ UDゴシック" panose="020B0400000000000000" pitchFamily="49" charset="-128"/>
                <a:ea typeface="BIZ UDゴシック" panose="020B0400000000000000" pitchFamily="49" charset="-128"/>
              </a:rPr>
              <a:t>」の力。これを最大限生かして、西日本の中枢拠点（</a:t>
            </a:r>
            <a:r>
              <a:rPr lang="ja-JP" altLang="en-US" sz="1400" b="1" dirty="0">
                <a:solidFill>
                  <a:schemeClr val="tx1"/>
                </a:solidFill>
                <a:latin typeface="BIZ UDゴシック" panose="020B0400000000000000" pitchFamily="49" charset="-128"/>
                <a:ea typeface="BIZ UDゴシック" panose="020B0400000000000000" pitchFamily="49" charset="-128"/>
              </a:rPr>
              <a:t>分都</a:t>
            </a:r>
            <a:r>
              <a:rPr lang="ja-JP" altLang="en-US" sz="1400" dirty="0">
                <a:solidFill>
                  <a:schemeClr val="tx1"/>
                </a:solidFill>
                <a:latin typeface="BIZ UDゴシック" panose="020B0400000000000000" pitchFamily="49" charset="-128"/>
                <a:ea typeface="BIZ UDゴシック" panose="020B0400000000000000" pitchFamily="49" charset="-128"/>
              </a:rPr>
              <a:t>）として、アジアとの交流（</a:t>
            </a:r>
            <a:r>
              <a:rPr lang="ja-JP" altLang="en-US" sz="1400" b="1" dirty="0">
                <a:solidFill>
                  <a:schemeClr val="tx1"/>
                </a:solidFill>
                <a:latin typeface="BIZ UDゴシック" panose="020B0400000000000000" pitchFamily="49" charset="-128"/>
                <a:ea typeface="BIZ UDゴシック" panose="020B0400000000000000" pitchFamily="49" charset="-128"/>
              </a:rPr>
              <a:t>アジアの主要都市</a:t>
            </a:r>
            <a:r>
              <a:rPr lang="ja-JP" altLang="en-US" sz="1400" dirty="0">
                <a:solidFill>
                  <a:schemeClr val="tx1"/>
                </a:solidFill>
                <a:latin typeface="BIZ UDゴシック" panose="020B0400000000000000" pitchFamily="49" charset="-128"/>
                <a:ea typeface="BIZ UDゴシック" panose="020B0400000000000000" pitchFamily="49" charset="-128"/>
              </a:rPr>
              <a:t>）のなかでグローバルに経済成長。</a:t>
            </a:r>
          </a:p>
          <a:p>
            <a:pPr marL="171450" indent="-171450">
              <a:lnSpc>
                <a:spcPts val="1500"/>
              </a:lnSpc>
              <a:spcBef>
                <a:spcPts val="300"/>
              </a:spcBef>
              <a:buFont typeface="Wingdings" panose="05000000000000000000" pitchFamily="2" charset="2"/>
              <a:buChar char="u"/>
            </a:pPr>
            <a:r>
              <a:rPr lang="ja-JP" altLang="en-US" sz="1400" dirty="0">
                <a:solidFill>
                  <a:schemeClr val="tx1"/>
                </a:solidFill>
                <a:latin typeface="BIZ UDゴシック" panose="020B0400000000000000" pitchFamily="49" charset="-128"/>
                <a:ea typeface="BIZ UDゴシック" panose="020B0400000000000000" pitchFamily="49" charset="-128"/>
              </a:rPr>
              <a:t>今後の成長には、都市として、経済産業のイノベーション、構造転換に向けた「チャレンジの後押し（ビジネス環境等）」と、「暮らしやすさ、働きやすさ、楽しさ（ウェルビーイング、社会課題解決）」を兼ね備えることが必要。</a:t>
            </a:r>
          </a:p>
          <a:p>
            <a:pPr marL="171450" indent="-171450">
              <a:lnSpc>
                <a:spcPts val="1500"/>
              </a:lnSpc>
              <a:spcBef>
                <a:spcPts val="300"/>
              </a:spcBef>
              <a:buFont typeface="Wingdings" panose="05000000000000000000" pitchFamily="2" charset="2"/>
              <a:buChar char="u"/>
            </a:pPr>
            <a:r>
              <a:rPr lang="ja-JP" altLang="en-US" sz="1400" dirty="0">
                <a:solidFill>
                  <a:schemeClr val="tx1"/>
                </a:solidFill>
                <a:latin typeface="BIZ UDゴシック" panose="020B0400000000000000" pitchFamily="49" charset="-128"/>
                <a:ea typeface="BIZ UDゴシック" panose="020B0400000000000000" pitchFamily="49" charset="-128"/>
              </a:rPr>
              <a:t>この理念のもと「変革を先取りし、誰もがワクワクする都市」として、「国内外の若者や女性をはじめ多くの人の新たなチャレンジ」で成長を成し遂げ、東西二極の一極をめざす。</a:t>
            </a:r>
          </a:p>
          <a:p>
            <a:pPr>
              <a:lnSpc>
                <a:spcPts val="1500"/>
              </a:lnSpc>
              <a:spcBef>
                <a:spcPts val="300"/>
              </a:spcBef>
            </a:pPr>
            <a:r>
              <a:rPr lang="ja-JP" altLang="en-US" sz="1400" dirty="0">
                <a:solidFill>
                  <a:schemeClr val="tx1"/>
                </a:solidFill>
                <a:latin typeface="BIZ UDゴシック" panose="020B0400000000000000" pitchFamily="49" charset="-128"/>
                <a:ea typeface="BIZ UDゴシック" panose="020B0400000000000000" pitchFamily="49" charset="-128"/>
              </a:rPr>
              <a:t>こうした取組により、</a:t>
            </a:r>
            <a:r>
              <a:rPr lang="en-US" altLang="ja-JP" sz="1400" dirty="0">
                <a:solidFill>
                  <a:schemeClr val="tx1"/>
                </a:solidFill>
                <a:latin typeface="BIZ UDゴシック" panose="020B0400000000000000" pitchFamily="49" charset="-128"/>
                <a:ea typeface="BIZ UDゴシック" panose="020B0400000000000000" pitchFamily="49" charset="-128"/>
              </a:rPr>
              <a:t>『</a:t>
            </a:r>
            <a:r>
              <a:rPr lang="ja-JP" altLang="en-US" sz="1400" dirty="0">
                <a:solidFill>
                  <a:schemeClr val="tx1"/>
                </a:solidFill>
                <a:latin typeface="BIZ UDゴシック" panose="020B0400000000000000" pitchFamily="49" charset="-128"/>
                <a:ea typeface="BIZ UDゴシック" panose="020B0400000000000000" pitchFamily="49" charset="-128"/>
              </a:rPr>
              <a:t>経済的ポテンシャル</a:t>
            </a:r>
            <a:r>
              <a:rPr lang="en-US" altLang="ja-JP" sz="1400" dirty="0">
                <a:solidFill>
                  <a:schemeClr val="tx1"/>
                </a:solidFill>
                <a:latin typeface="BIZ UDゴシック" panose="020B0400000000000000" pitchFamily="49" charset="-128"/>
                <a:ea typeface="BIZ UDゴシック" panose="020B0400000000000000" pitchFamily="49" charset="-128"/>
              </a:rPr>
              <a:t>』</a:t>
            </a:r>
            <a:r>
              <a:rPr lang="ja-JP" altLang="en-US" sz="1400" dirty="0">
                <a:solidFill>
                  <a:schemeClr val="tx1"/>
                </a:solidFill>
                <a:latin typeface="BIZ UDゴシック" panose="020B0400000000000000" pitchFamily="49" charset="-128"/>
                <a:ea typeface="BIZ UDゴシック" panose="020B0400000000000000" pitchFamily="49" charset="-128"/>
              </a:rPr>
              <a:t>を向上。　</a:t>
            </a:r>
            <a:endParaRPr lang="en-US" altLang="ja-JP" sz="1400" dirty="0">
              <a:solidFill>
                <a:schemeClr val="tx1"/>
              </a:solidFill>
              <a:latin typeface="BIZ UDゴシック" panose="020B0400000000000000" pitchFamily="49" charset="-128"/>
              <a:ea typeface="BIZ UDゴシック" panose="020B0400000000000000" pitchFamily="49" charset="-128"/>
            </a:endParaRPr>
          </a:p>
        </p:txBody>
      </p:sp>
      <p:sp>
        <p:nvSpPr>
          <p:cNvPr id="9" name="正方形/長方形 8">
            <a:extLst>
              <a:ext uri="{FF2B5EF4-FFF2-40B4-BE49-F238E27FC236}">
                <a16:creationId xmlns:a16="http://schemas.microsoft.com/office/drawing/2014/main" id="{C41A79FF-AC43-F85F-9E9B-342C091FA66B}"/>
              </a:ext>
            </a:extLst>
          </p:cNvPr>
          <p:cNvSpPr/>
          <p:nvPr/>
        </p:nvSpPr>
        <p:spPr>
          <a:xfrm>
            <a:off x="343988" y="4888572"/>
            <a:ext cx="8600439" cy="1864508"/>
          </a:xfrm>
          <a:prstGeom prst="rect">
            <a:avLst/>
          </a:prstGeom>
          <a:solidFill>
            <a:schemeClr val="bg1"/>
          </a:solidFill>
          <a:ln>
            <a:solidFill>
              <a:srgbClr val="00B0F0"/>
            </a:solidFill>
            <a:prstDash val="solid"/>
          </a:ln>
          <a:effectLst>
            <a:outerShdw blurRad="50800" dist="38100" dir="2700000" algn="tl" rotWithShape="0">
              <a:prstClr val="black"/>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ts val="1900"/>
              </a:lnSpc>
            </a:pPr>
            <a:endParaRPr kumimoji="1" lang="ja-JP" altLang="en-US" sz="1400" b="1" dirty="0">
              <a:solidFill>
                <a:schemeClr val="tx2">
                  <a:lumMod val="50000"/>
                </a:schemeClr>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AE5D7620-DD8D-4F58-1696-3F638FDA1146}"/>
              </a:ext>
            </a:extLst>
          </p:cNvPr>
          <p:cNvSpPr/>
          <p:nvPr/>
        </p:nvSpPr>
        <p:spPr>
          <a:xfrm>
            <a:off x="456404" y="3836845"/>
            <a:ext cx="8319627" cy="5494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numCol="1" spcCol="360000" rtlCol="0" anchor="ctr" anchorCtr="0"/>
          <a:lstStyle/>
          <a:p>
            <a:pPr marL="171450" indent="-171450">
              <a:lnSpc>
                <a:spcPts val="1500"/>
              </a:lnSpc>
              <a:spcBef>
                <a:spcPts val="300"/>
              </a:spcBef>
              <a:buFont typeface="Wingdings" panose="05000000000000000000" pitchFamily="2" charset="2"/>
              <a:buChar char="u"/>
            </a:pPr>
            <a:r>
              <a:rPr lang="ja-JP" altLang="en-US" sz="1400" dirty="0">
                <a:solidFill>
                  <a:schemeClr val="tx1"/>
                </a:solidFill>
                <a:latin typeface="BIZ UDゴシック" panose="020B0400000000000000" pitchFamily="49" charset="-128"/>
                <a:ea typeface="BIZ UDゴシック" panose="020B0400000000000000" pitchFamily="49" charset="-128"/>
              </a:rPr>
              <a:t>大阪自らの安全・危機管理機能の強化のうえに、さらに、経済力を背景に、経済面、行政・政治面でのバックアップ機能を強化し、非常時に日本を支える</a:t>
            </a:r>
            <a:r>
              <a:rPr lang="en-US" altLang="ja-JP" sz="1400" dirty="0">
                <a:solidFill>
                  <a:schemeClr val="tx1"/>
                </a:solidFill>
                <a:latin typeface="BIZ UDゴシック" panose="020B0400000000000000" pitchFamily="49" charset="-128"/>
                <a:ea typeface="BIZ UDゴシック" panose="020B0400000000000000" pitchFamily="49" charset="-128"/>
              </a:rPr>
              <a:t>『</a:t>
            </a:r>
            <a:r>
              <a:rPr lang="ja-JP" altLang="en-US" sz="1400" dirty="0">
                <a:solidFill>
                  <a:schemeClr val="tx1"/>
                </a:solidFill>
                <a:latin typeface="BIZ UDゴシック" panose="020B0400000000000000" pitchFamily="49" charset="-128"/>
                <a:ea typeface="BIZ UDゴシック" panose="020B0400000000000000" pitchFamily="49" charset="-128"/>
              </a:rPr>
              <a:t>バックアップ拠点（</a:t>
            </a:r>
            <a:r>
              <a:rPr lang="ja-JP" altLang="en-US" sz="1400" b="1" dirty="0">
                <a:solidFill>
                  <a:schemeClr val="tx1"/>
                </a:solidFill>
                <a:latin typeface="BIZ UDゴシック" panose="020B0400000000000000" pitchFamily="49" charset="-128"/>
                <a:ea typeface="BIZ UDゴシック" panose="020B0400000000000000" pitchFamily="49" charset="-128"/>
              </a:rPr>
              <a:t>重都</a:t>
            </a:r>
            <a:r>
              <a:rPr lang="ja-JP" altLang="en-US" sz="1400" dirty="0">
                <a:solidFill>
                  <a:schemeClr val="tx1"/>
                </a:solidFill>
                <a:latin typeface="BIZ UDゴシック" panose="020B0400000000000000" pitchFamily="49" charset="-128"/>
                <a:ea typeface="BIZ UDゴシック" panose="020B0400000000000000" pitchFamily="49" charset="-128"/>
              </a:rPr>
              <a:t>）</a:t>
            </a:r>
            <a:r>
              <a:rPr lang="en-US" altLang="ja-JP" sz="1400" dirty="0">
                <a:solidFill>
                  <a:schemeClr val="tx1"/>
                </a:solidFill>
                <a:latin typeface="BIZ UDゴシック" panose="020B0400000000000000" pitchFamily="49" charset="-128"/>
                <a:ea typeface="BIZ UDゴシック" panose="020B0400000000000000" pitchFamily="49" charset="-128"/>
              </a:rPr>
              <a:t>』</a:t>
            </a:r>
            <a:r>
              <a:rPr lang="ja-JP" altLang="en-US" sz="1400" dirty="0">
                <a:solidFill>
                  <a:schemeClr val="tx1"/>
                </a:solidFill>
                <a:latin typeface="BIZ UDゴシック" panose="020B0400000000000000" pitchFamily="49" charset="-128"/>
                <a:ea typeface="BIZ UDゴシック" panose="020B0400000000000000" pitchFamily="49" charset="-128"/>
              </a:rPr>
              <a:t>として、名実ともに広く国内外の信頼を得る。</a:t>
            </a:r>
          </a:p>
        </p:txBody>
      </p:sp>
      <p:sp>
        <p:nvSpPr>
          <p:cNvPr id="11" name="正方形/長方形 10">
            <a:extLst>
              <a:ext uri="{FF2B5EF4-FFF2-40B4-BE49-F238E27FC236}">
                <a16:creationId xmlns:a16="http://schemas.microsoft.com/office/drawing/2014/main" id="{CD7527C8-F4A9-B21B-AC96-649FDD6FE030}"/>
              </a:ext>
            </a:extLst>
          </p:cNvPr>
          <p:cNvSpPr/>
          <p:nvPr/>
        </p:nvSpPr>
        <p:spPr>
          <a:xfrm>
            <a:off x="531794" y="4860608"/>
            <a:ext cx="8224826" cy="197043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numCol="1" spcCol="360000" rtlCol="0" anchor="ctr" anchorCtr="0"/>
          <a:lstStyle/>
          <a:p>
            <a:pPr marL="171450" indent="-171450">
              <a:lnSpc>
                <a:spcPts val="1500"/>
              </a:lnSpc>
              <a:spcBef>
                <a:spcPts val="300"/>
              </a:spcBef>
              <a:buFont typeface="Wingdings" panose="05000000000000000000" pitchFamily="2" charset="2"/>
              <a:buChar char="u"/>
            </a:pPr>
            <a:r>
              <a:rPr lang="ja-JP" altLang="en-US" sz="1400" dirty="0">
                <a:solidFill>
                  <a:schemeClr val="tx1"/>
                </a:solidFill>
                <a:latin typeface="BIZ UDゴシック" panose="020B0400000000000000" pitchFamily="49" charset="-128"/>
                <a:ea typeface="BIZ UDゴシック" panose="020B0400000000000000" pitchFamily="49" charset="-128"/>
              </a:rPr>
              <a:t>府市一体の強化と府域の基礎自治強化、将来の道州制を視野に入れた関西、とりわけ、一体の経済圏をなす京阪神の連携強化、さらには、大阪・関西の国出先機関等の機能強化と府市との連携等を進める。　　　　　　　　　　　　　　　　　　　</a:t>
            </a:r>
          </a:p>
          <a:p>
            <a:pPr marL="171450" indent="-171450">
              <a:lnSpc>
                <a:spcPts val="1500"/>
              </a:lnSpc>
              <a:spcBef>
                <a:spcPts val="300"/>
              </a:spcBef>
              <a:buFont typeface="Wingdings" panose="05000000000000000000" pitchFamily="2" charset="2"/>
              <a:buChar char="u"/>
            </a:pPr>
            <a:r>
              <a:rPr lang="ja-JP" altLang="en-US" sz="1400" dirty="0">
                <a:solidFill>
                  <a:schemeClr val="tx1"/>
                </a:solidFill>
                <a:latin typeface="BIZ UDゴシック" panose="020B0400000000000000" pitchFamily="49" charset="-128"/>
                <a:ea typeface="BIZ UDゴシック" panose="020B0400000000000000" pitchFamily="49" charset="-128"/>
              </a:rPr>
              <a:t>副首都推進（平時の日本の成長、非常時の首都機能のバックアップ）のための法整備について検討を深め、国にその実現を迫る。</a:t>
            </a:r>
          </a:p>
          <a:p>
            <a:pPr marL="171450" indent="-171450">
              <a:lnSpc>
                <a:spcPts val="1500"/>
              </a:lnSpc>
              <a:spcBef>
                <a:spcPts val="300"/>
              </a:spcBef>
              <a:buFont typeface="Wingdings" panose="05000000000000000000" pitchFamily="2" charset="2"/>
              <a:buChar char="u"/>
            </a:pPr>
            <a:r>
              <a:rPr lang="ja-JP" altLang="en-US" sz="1400" dirty="0">
                <a:solidFill>
                  <a:schemeClr val="tx1"/>
                </a:solidFill>
                <a:latin typeface="BIZ UDゴシック" panose="020B0400000000000000" pitchFamily="49" charset="-128"/>
                <a:ea typeface="BIZ UDゴシック" panose="020B0400000000000000" pitchFamily="49" charset="-128"/>
              </a:rPr>
              <a:t>あわせて、引き続き、大都市における国と地方、広域自治体と基礎自治体のあり方について、公民連携や海外の取組事例も視野に、調査・知見収集。</a:t>
            </a:r>
          </a:p>
          <a:p>
            <a:pPr>
              <a:lnSpc>
                <a:spcPts val="1500"/>
              </a:lnSpc>
              <a:spcBef>
                <a:spcPts val="300"/>
              </a:spcBef>
            </a:pPr>
            <a:r>
              <a:rPr lang="ja-JP" altLang="en-US" sz="1400" dirty="0">
                <a:solidFill>
                  <a:schemeClr val="tx1"/>
                </a:solidFill>
                <a:latin typeface="BIZ UDゴシック" panose="020B0400000000000000" pitchFamily="49" charset="-128"/>
                <a:ea typeface="BIZ UDゴシック" panose="020B0400000000000000" pitchFamily="49" charset="-128"/>
              </a:rPr>
              <a:t>こうした取組により、</a:t>
            </a:r>
            <a:r>
              <a:rPr lang="en-US" altLang="ja-JP" sz="1400" dirty="0">
                <a:solidFill>
                  <a:schemeClr val="tx1"/>
                </a:solidFill>
                <a:latin typeface="BIZ UDゴシック" panose="020B0400000000000000" pitchFamily="49" charset="-128"/>
                <a:ea typeface="BIZ UDゴシック" panose="020B0400000000000000" pitchFamily="49" charset="-128"/>
              </a:rPr>
              <a:t>『</a:t>
            </a:r>
            <a:r>
              <a:rPr lang="ja-JP" altLang="en-US" sz="1400" dirty="0">
                <a:solidFill>
                  <a:schemeClr val="tx1"/>
                </a:solidFill>
                <a:latin typeface="BIZ UDゴシック" panose="020B0400000000000000" pitchFamily="49" charset="-128"/>
                <a:ea typeface="BIZ UDゴシック" panose="020B0400000000000000" pitchFamily="49" charset="-128"/>
              </a:rPr>
              <a:t>行政・政治的ポテンシャル</a:t>
            </a:r>
            <a:r>
              <a:rPr lang="en-US" altLang="ja-JP" sz="1400" dirty="0">
                <a:solidFill>
                  <a:schemeClr val="tx1"/>
                </a:solidFill>
                <a:latin typeface="BIZ UDゴシック" panose="020B0400000000000000" pitchFamily="49" charset="-128"/>
                <a:ea typeface="BIZ UDゴシック" panose="020B0400000000000000" pitchFamily="49" charset="-128"/>
              </a:rPr>
              <a:t>』</a:t>
            </a:r>
            <a:r>
              <a:rPr lang="ja-JP" altLang="en-US" sz="1400" dirty="0">
                <a:solidFill>
                  <a:schemeClr val="tx1"/>
                </a:solidFill>
                <a:latin typeface="BIZ UDゴシック" panose="020B0400000000000000" pitchFamily="49" charset="-128"/>
                <a:ea typeface="BIZ UDゴシック" panose="020B0400000000000000" pitchFamily="49" charset="-128"/>
              </a:rPr>
              <a:t>を向上。</a:t>
            </a:r>
          </a:p>
        </p:txBody>
      </p:sp>
      <p:sp>
        <p:nvSpPr>
          <p:cNvPr id="16" name="正方形/長方形 15">
            <a:extLst>
              <a:ext uri="{FF2B5EF4-FFF2-40B4-BE49-F238E27FC236}">
                <a16:creationId xmlns:a16="http://schemas.microsoft.com/office/drawing/2014/main" id="{089C57CB-4717-FB30-81F4-4CBE35488065}"/>
              </a:ext>
            </a:extLst>
          </p:cNvPr>
          <p:cNvSpPr/>
          <p:nvPr/>
        </p:nvSpPr>
        <p:spPr>
          <a:xfrm>
            <a:off x="290178" y="507866"/>
            <a:ext cx="8611492" cy="543539"/>
          </a:xfrm>
          <a:prstGeom prst="rect">
            <a:avLst/>
          </a:prstGeom>
          <a:noFill/>
          <a:ln>
            <a:solidFill>
              <a:srgbClr val="00B0F0"/>
            </a:solidFill>
            <a:prstDash val="dash"/>
          </a:ln>
        </p:spPr>
        <p:style>
          <a:lnRef idx="2">
            <a:schemeClr val="accent1">
              <a:shade val="50000"/>
            </a:schemeClr>
          </a:lnRef>
          <a:fillRef idx="1">
            <a:schemeClr val="accent1"/>
          </a:fillRef>
          <a:effectRef idx="0">
            <a:schemeClr val="accent1"/>
          </a:effectRef>
          <a:fontRef idx="minor">
            <a:schemeClr val="lt1"/>
          </a:fontRef>
        </p:style>
        <p:txBody>
          <a:bodyPr lIns="216000" tIns="72000" numCol="1" spcCol="360000" rtlCol="0" anchor="ctr" anchorCtr="0"/>
          <a:lstStyle/>
          <a:p>
            <a:pPr>
              <a:lnSpc>
                <a:spcPts val="1300"/>
              </a:lnSpc>
              <a:spcBef>
                <a:spcPts val="300"/>
              </a:spcBef>
            </a:pPr>
            <a:r>
              <a:rPr lang="ja-JP" altLang="en-US" sz="1400" b="1" dirty="0">
                <a:solidFill>
                  <a:schemeClr val="tx1"/>
                </a:solidFill>
                <a:latin typeface="BIZ UDゴシック" panose="020B0400000000000000" pitchFamily="49" charset="-128"/>
                <a:ea typeface="BIZ UDゴシック" panose="020B0400000000000000" pitchFamily="49" charset="-128"/>
              </a:rPr>
              <a:t>大阪が、平時の日本の成長、非常時の首都機能のバックアップを担う副首都として、</a:t>
            </a:r>
            <a:endParaRPr lang="en-US" altLang="ja-JP" sz="1400" b="1" dirty="0">
              <a:solidFill>
                <a:schemeClr val="tx1"/>
              </a:solidFill>
              <a:latin typeface="BIZ UDゴシック" panose="020B0400000000000000" pitchFamily="49" charset="-128"/>
              <a:ea typeface="BIZ UDゴシック" panose="020B0400000000000000" pitchFamily="49" charset="-128"/>
            </a:endParaRPr>
          </a:p>
          <a:p>
            <a:pPr>
              <a:lnSpc>
                <a:spcPts val="1300"/>
              </a:lnSpc>
              <a:spcBef>
                <a:spcPts val="300"/>
              </a:spcBef>
            </a:pPr>
            <a:r>
              <a:rPr lang="en-US" altLang="ja-JP" sz="1400" b="1" dirty="0">
                <a:solidFill>
                  <a:schemeClr val="tx1"/>
                </a:solidFill>
                <a:latin typeface="BIZ UDゴシック" panose="020B0400000000000000" pitchFamily="49" charset="-128"/>
                <a:ea typeface="BIZ UDゴシック" panose="020B0400000000000000" pitchFamily="49" charset="-128"/>
              </a:rPr>
              <a:t>『</a:t>
            </a:r>
            <a:r>
              <a:rPr lang="ja-JP" altLang="en-US" sz="1400" b="1" dirty="0">
                <a:solidFill>
                  <a:schemeClr val="tx1"/>
                </a:solidFill>
                <a:latin typeface="BIZ UDゴシック" panose="020B0400000000000000" pitchFamily="49" charset="-128"/>
                <a:ea typeface="BIZ UDゴシック" panose="020B0400000000000000" pitchFamily="49" charset="-128"/>
              </a:rPr>
              <a:t>東西二極の一極、さらに、複数の都市が日本の成長をけん引する新たな国の形</a:t>
            </a:r>
            <a:r>
              <a:rPr lang="en-US" altLang="ja-JP" sz="1400" b="1" dirty="0">
                <a:solidFill>
                  <a:schemeClr val="tx1"/>
                </a:solidFill>
                <a:latin typeface="BIZ UDゴシック" panose="020B0400000000000000" pitchFamily="49" charset="-128"/>
                <a:ea typeface="BIZ UDゴシック" panose="020B0400000000000000" pitchFamily="49" charset="-128"/>
              </a:rPr>
              <a:t>』</a:t>
            </a:r>
            <a:r>
              <a:rPr lang="ja-JP" altLang="en-US" sz="1400" b="1" dirty="0">
                <a:solidFill>
                  <a:schemeClr val="tx1"/>
                </a:solidFill>
                <a:latin typeface="BIZ UDゴシック" panose="020B0400000000000000" pitchFamily="49" charset="-128"/>
                <a:ea typeface="BIZ UDゴシック" panose="020B0400000000000000" pitchFamily="49" charset="-128"/>
              </a:rPr>
              <a:t>を先導。</a:t>
            </a:r>
            <a:endParaRPr lang="en-US" altLang="ja-JP" sz="1400" b="1" dirty="0">
              <a:solidFill>
                <a:schemeClr val="tx1"/>
              </a:solidFill>
              <a:latin typeface="BIZ UDゴシック" panose="020B0400000000000000" pitchFamily="49" charset="-128"/>
              <a:ea typeface="BIZ UDゴシック" panose="020B0400000000000000" pitchFamily="49" charset="-128"/>
            </a:endParaRPr>
          </a:p>
        </p:txBody>
      </p:sp>
      <p:sp>
        <p:nvSpPr>
          <p:cNvPr id="17" name="角丸四角形 36">
            <a:extLst>
              <a:ext uri="{FF2B5EF4-FFF2-40B4-BE49-F238E27FC236}">
                <a16:creationId xmlns:a16="http://schemas.microsoft.com/office/drawing/2014/main" id="{3C701EFB-A638-7E3E-6265-0C2ED471BF83}"/>
              </a:ext>
            </a:extLst>
          </p:cNvPr>
          <p:cNvSpPr/>
          <p:nvPr/>
        </p:nvSpPr>
        <p:spPr>
          <a:xfrm>
            <a:off x="290178" y="1164979"/>
            <a:ext cx="2104911" cy="331999"/>
          </a:xfrm>
          <a:prstGeom prst="roundRect">
            <a:avLst>
              <a:gd name="adj" fmla="val 50000"/>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endParaRPr kumimoji="1" lang="ja-JP" altLang="en-US" sz="1400" b="1" dirty="0">
              <a:solidFill>
                <a:schemeClr val="tx2">
                  <a:lumMod val="50000"/>
                </a:schemeClr>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C701CF4B-1669-2376-6988-42CB5C807B1E}"/>
              </a:ext>
            </a:extLst>
          </p:cNvPr>
          <p:cNvSpPr/>
          <p:nvPr/>
        </p:nvSpPr>
        <p:spPr>
          <a:xfrm>
            <a:off x="-83190" y="1131451"/>
            <a:ext cx="2344135" cy="361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　　経　　済</a:t>
            </a:r>
          </a:p>
        </p:txBody>
      </p:sp>
      <p:sp>
        <p:nvSpPr>
          <p:cNvPr id="19" name="正方形/長方形 18">
            <a:extLst>
              <a:ext uri="{FF2B5EF4-FFF2-40B4-BE49-F238E27FC236}">
                <a16:creationId xmlns:a16="http://schemas.microsoft.com/office/drawing/2014/main" id="{AC080FF0-ED80-0CCE-6D00-F38487ACD7E8}"/>
              </a:ext>
            </a:extLst>
          </p:cNvPr>
          <p:cNvSpPr/>
          <p:nvPr/>
        </p:nvSpPr>
        <p:spPr>
          <a:xfrm>
            <a:off x="-83190" y="3395309"/>
            <a:ext cx="2344135" cy="361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　　バックアップ</a:t>
            </a:r>
          </a:p>
        </p:txBody>
      </p:sp>
      <p:sp>
        <p:nvSpPr>
          <p:cNvPr id="21" name="角丸四角形 36">
            <a:extLst>
              <a:ext uri="{FF2B5EF4-FFF2-40B4-BE49-F238E27FC236}">
                <a16:creationId xmlns:a16="http://schemas.microsoft.com/office/drawing/2014/main" id="{EB1BFE9D-4E7F-8A6E-D37B-1CCDA94A16E6}"/>
              </a:ext>
            </a:extLst>
          </p:cNvPr>
          <p:cNvSpPr/>
          <p:nvPr/>
        </p:nvSpPr>
        <p:spPr>
          <a:xfrm>
            <a:off x="302738" y="4613150"/>
            <a:ext cx="2104911" cy="331999"/>
          </a:xfrm>
          <a:prstGeom prst="roundRect">
            <a:avLst>
              <a:gd name="adj" fmla="val 50000"/>
            </a:avLst>
          </a:prstGeom>
          <a:gradFill flip="none" rotWithShape="1">
            <a:gsLst>
              <a:gs pos="0">
                <a:schemeClr val="accent5">
                  <a:lumMod val="5000"/>
                  <a:lumOff val="95000"/>
                </a:schemeClr>
              </a:gs>
              <a:gs pos="74000">
                <a:schemeClr val="accent5">
                  <a:lumMod val="45000"/>
                  <a:lumOff val="55000"/>
                </a:schemeClr>
              </a:gs>
              <a:gs pos="83000">
                <a:schemeClr val="accent5">
                  <a:lumMod val="45000"/>
                  <a:lumOff val="55000"/>
                </a:schemeClr>
              </a:gs>
              <a:gs pos="100000">
                <a:schemeClr val="accent5">
                  <a:lumMod val="30000"/>
                  <a:lumOff val="70000"/>
                </a:schemeClr>
              </a:gs>
            </a:gsLst>
            <a:lin ang="5400000" scaled="1"/>
            <a:tileRect/>
          </a:grad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50000"/>
              </a:lnSpc>
            </a:pPr>
            <a:endParaRPr kumimoji="1" lang="ja-JP" altLang="en-US" sz="1400" b="1" dirty="0">
              <a:solidFill>
                <a:schemeClr val="tx2">
                  <a:lumMod val="50000"/>
                </a:schemeClr>
              </a:solidFill>
              <a:latin typeface="Meiryo UI" panose="020B0604030504040204" pitchFamily="50" charset="-128"/>
              <a:ea typeface="Meiryo UI" panose="020B0604030504040204" pitchFamily="50" charset="-128"/>
            </a:endParaRPr>
          </a:p>
        </p:txBody>
      </p:sp>
      <p:sp>
        <p:nvSpPr>
          <p:cNvPr id="22" name="正方形/長方形 21">
            <a:extLst>
              <a:ext uri="{FF2B5EF4-FFF2-40B4-BE49-F238E27FC236}">
                <a16:creationId xmlns:a16="http://schemas.microsoft.com/office/drawing/2014/main" id="{E62F4A27-16C7-6B78-EEA7-E43A7777DBB3}"/>
              </a:ext>
            </a:extLst>
          </p:cNvPr>
          <p:cNvSpPr/>
          <p:nvPr/>
        </p:nvSpPr>
        <p:spPr>
          <a:xfrm>
            <a:off x="63514" y="4585014"/>
            <a:ext cx="2344135" cy="3612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dirty="0">
                <a:solidFill>
                  <a:schemeClr val="tx1"/>
                </a:solidFill>
                <a:latin typeface="BIZ UDゴシック" panose="020B0400000000000000" pitchFamily="49" charset="-128"/>
                <a:ea typeface="BIZ UDゴシック" panose="020B0400000000000000" pitchFamily="49" charset="-128"/>
                <a:cs typeface="Meiryo UI" panose="020B0604030504040204" pitchFamily="50" charset="-128"/>
              </a:rPr>
              <a:t>　行政・政治</a:t>
            </a:r>
          </a:p>
        </p:txBody>
      </p:sp>
      <p:sp>
        <p:nvSpPr>
          <p:cNvPr id="23" name="テキスト ボックス 22">
            <a:extLst>
              <a:ext uri="{FF2B5EF4-FFF2-40B4-BE49-F238E27FC236}">
                <a16:creationId xmlns:a16="http://schemas.microsoft.com/office/drawing/2014/main" id="{3EB9943E-1418-4B3F-B21E-EF4AB0BF269D}"/>
              </a:ext>
            </a:extLst>
          </p:cNvPr>
          <p:cNvSpPr txBox="1"/>
          <p:nvPr/>
        </p:nvSpPr>
        <p:spPr>
          <a:xfrm>
            <a:off x="0" y="-8937"/>
            <a:ext cx="9102059" cy="377984"/>
          </a:xfrm>
          <a:prstGeom prst="rect">
            <a:avLst/>
          </a:prstGeom>
        </p:spPr>
        <p:style>
          <a:lnRef idx="0">
            <a:schemeClr val="accent5"/>
          </a:lnRef>
          <a:fillRef idx="3">
            <a:schemeClr val="accent5"/>
          </a:fillRef>
          <a:effectRef idx="3">
            <a:schemeClr val="accent5"/>
          </a:effectRef>
          <a:fontRef idx="minor">
            <a:schemeClr val="lt1"/>
          </a:fontRef>
        </p:style>
        <p:txBody>
          <a:bodyPr wrap="square" lIns="128016" tIns="36000" rIns="128016" bIns="64008" rtlCol="0">
            <a:spAutoFit/>
          </a:bodyPr>
          <a:lstStyle/>
          <a:p>
            <a:r>
              <a:rPr lang="ja-JP" altLang="en-US" b="1" dirty="0">
                <a:effectLst>
                  <a:outerShdw blurRad="50800" dist="38100" dir="2700000" algn="tl" rotWithShape="0">
                    <a:schemeClr val="bg1">
                      <a:lumMod val="50000"/>
                    </a:schemeClr>
                  </a:outerShdw>
                </a:effectLst>
                <a:latin typeface="BIZ UDゴシック" panose="020B0400000000000000" pitchFamily="49" charset="-128"/>
                <a:ea typeface="BIZ UDゴシック" panose="020B0400000000000000" pitchFamily="49" charset="-128"/>
              </a:rPr>
              <a:t>■　大阪がめざす副首都の姿の再定義</a:t>
            </a:r>
          </a:p>
        </p:txBody>
      </p:sp>
      <p:sp>
        <p:nvSpPr>
          <p:cNvPr id="24" name="正方形/長方形 23">
            <a:extLst>
              <a:ext uri="{FF2B5EF4-FFF2-40B4-BE49-F238E27FC236}">
                <a16:creationId xmlns:a16="http://schemas.microsoft.com/office/drawing/2014/main" id="{F9D6F6AB-C5B4-48CA-8A6F-CEA2CF267494}"/>
              </a:ext>
            </a:extLst>
          </p:cNvPr>
          <p:cNvSpPr/>
          <p:nvPr/>
        </p:nvSpPr>
        <p:spPr>
          <a:xfrm>
            <a:off x="8644034" y="-9526"/>
            <a:ext cx="479380" cy="45789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2000" b="1" i="0" u="none" strike="noStrike" kern="120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１</a:t>
            </a:r>
          </a:p>
        </p:txBody>
      </p:sp>
    </p:spTree>
    <p:extLst>
      <p:ext uri="{BB962C8B-B14F-4D97-AF65-F5344CB8AC3E}">
        <p14:creationId xmlns:p14="http://schemas.microsoft.com/office/powerpoint/2010/main" val="1305145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テキスト ボックス 80">
            <a:extLst>
              <a:ext uri="{FF2B5EF4-FFF2-40B4-BE49-F238E27FC236}">
                <a16:creationId xmlns:a16="http://schemas.microsoft.com/office/drawing/2014/main" id="{2A7C71E6-B7E2-CACB-9C25-9B975EC523E8}"/>
              </a:ext>
            </a:extLst>
          </p:cNvPr>
          <p:cNvSpPr txBox="1"/>
          <p:nvPr/>
        </p:nvSpPr>
        <p:spPr>
          <a:xfrm>
            <a:off x="0" y="-8937"/>
            <a:ext cx="9102059" cy="377984"/>
          </a:xfrm>
          <a:prstGeom prst="rect">
            <a:avLst/>
          </a:prstGeom>
        </p:spPr>
        <p:style>
          <a:lnRef idx="0">
            <a:schemeClr val="accent5"/>
          </a:lnRef>
          <a:fillRef idx="3">
            <a:schemeClr val="accent5"/>
          </a:fillRef>
          <a:effectRef idx="3">
            <a:schemeClr val="accent5"/>
          </a:effectRef>
          <a:fontRef idx="minor">
            <a:schemeClr val="lt1"/>
          </a:fontRef>
        </p:style>
        <p:txBody>
          <a:bodyPr wrap="square" lIns="128016" tIns="36000" rIns="128016" bIns="64008" rtlCol="0">
            <a:spAutoFit/>
          </a:bodyPr>
          <a:lstStyle/>
          <a:p>
            <a:r>
              <a:rPr lang="ja-JP" altLang="en-US" b="1" dirty="0">
                <a:effectLst>
                  <a:outerShdw blurRad="50800" dist="38100" dir="2700000" algn="tl" rotWithShape="0">
                    <a:schemeClr val="bg1">
                      <a:lumMod val="50000"/>
                    </a:schemeClr>
                  </a:outerShdw>
                </a:effectLst>
                <a:latin typeface="BIZ UDゴシック" panose="020B0400000000000000" pitchFamily="49" charset="-128"/>
                <a:ea typeface="BIZ UDゴシック" panose="020B0400000000000000" pitchFamily="49" charset="-128"/>
              </a:rPr>
              <a:t>■　目標と戦略・工程の再構築</a:t>
            </a:r>
          </a:p>
        </p:txBody>
      </p:sp>
      <p:sp>
        <p:nvSpPr>
          <p:cNvPr id="2" name="角丸四角形 2">
            <a:extLst>
              <a:ext uri="{FF2B5EF4-FFF2-40B4-BE49-F238E27FC236}">
                <a16:creationId xmlns:a16="http://schemas.microsoft.com/office/drawing/2014/main" id="{44BA1644-975E-90DF-78ED-D14B32DAF958}"/>
              </a:ext>
            </a:extLst>
          </p:cNvPr>
          <p:cNvSpPr/>
          <p:nvPr/>
        </p:nvSpPr>
        <p:spPr>
          <a:xfrm>
            <a:off x="64664" y="638616"/>
            <a:ext cx="8925500" cy="5923736"/>
          </a:xfrm>
          <a:prstGeom prst="roundRect">
            <a:avLst>
              <a:gd name="adj" fmla="val 1606"/>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2">
                  <a:lumMod val="50000"/>
                </a:schemeClr>
              </a:solidFill>
              <a:latin typeface="Meiryo UI" panose="020B0604030504040204" pitchFamily="50" charset="-128"/>
              <a:ea typeface="Meiryo UI" panose="020B0604030504040204" pitchFamily="50" charset="-128"/>
            </a:endParaRPr>
          </a:p>
        </p:txBody>
      </p:sp>
      <p:sp>
        <p:nvSpPr>
          <p:cNvPr id="10" name="正方形/長方形 9">
            <a:extLst>
              <a:ext uri="{FF2B5EF4-FFF2-40B4-BE49-F238E27FC236}">
                <a16:creationId xmlns:a16="http://schemas.microsoft.com/office/drawing/2014/main" id="{86F231D0-8EB4-6519-129A-60458E513CE4}"/>
              </a:ext>
            </a:extLst>
          </p:cNvPr>
          <p:cNvSpPr/>
          <p:nvPr/>
        </p:nvSpPr>
        <p:spPr>
          <a:xfrm>
            <a:off x="1575653" y="5107088"/>
            <a:ext cx="891364" cy="540193"/>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7.4%</a:t>
            </a:r>
          </a:p>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41</a:t>
            </a:r>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兆円</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1" name="大かっこ 10">
            <a:extLst>
              <a:ext uri="{FF2B5EF4-FFF2-40B4-BE49-F238E27FC236}">
                <a16:creationId xmlns:a16="http://schemas.microsoft.com/office/drawing/2014/main" id="{5B8A3B22-4912-7CCD-9910-7BFF2E0BA97A}"/>
              </a:ext>
            </a:extLst>
          </p:cNvPr>
          <p:cNvSpPr/>
          <p:nvPr/>
        </p:nvSpPr>
        <p:spPr>
          <a:xfrm>
            <a:off x="4471473" y="5595144"/>
            <a:ext cx="1642342" cy="526426"/>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endParaRPr kumimoji="1" lang="ja-JP" altLang="en-US" sz="11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p:txBody>
      </p:sp>
      <p:sp>
        <p:nvSpPr>
          <p:cNvPr id="12" name="大かっこ 11">
            <a:extLst>
              <a:ext uri="{FF2B5EF4-FFF2-40B4-BE49-F238E27FC236}">
                <a16:creationId xmlns:a16="http://schemas.microsoft.com/office/drawing/2014/main" id="{D82EBE5B-9072-780D-ADD0-E3922658FE2C}"/>
              </a:ext>
            </a:extLst>
          </p:cNvPr>
          <p:cNvSpPr/>
          <p:nvPr/>
        </p:nvSpPr>
        <p:spPr>
          <a:xfrm>
            <a:off x="4403759" y="5587317"/>
            <a:ext cx="1457672" cy="340286"/>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r>
              <a:rPr kumimoji="1" lang="ja-JP" altLang="en-US"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a:t>
            </a:r>
            <a:r>
              <a:rPr kumimoji="1" lang="en-US" altLang="ja-JP"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1960</a:t>
            </a:r>
            <a:r>
              <a:rPr kumimoji="1" lang="ja-JP" altLang="en-US"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a:t>
            </a:r>
            <a:r>
              <a:rPr kumimoji="1" lang="en-US" altLang="ja-JP"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70</a:t>
            </a:r>
            <a:r>
              <a:rPr kumimoji="1" lang="ja-JP" altLang="en-US"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年代の</a:t>
            </a:r>
            <a:endParaRPr kumimoji="1" lang="en-US" altLang="ja-JP"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a:p>
            <a:pPr marL="0" marR="0" lvl="0" indent="0" algn="ctr" defTabSz="457200" rtl="0" eaLnBrk="1" fontAlgn="auto" latinLnBrk="0" hangingPunct="1">
              <a:spcBef>
                <a:spcPts val="0"/>
              </a:spcBef>
              <a:spcAft>
                <a:spcPts val="0"/>
              </a:spcAft>
              <a:buClrTx/>
              <a:buSzTx/>
              <a:buFontTx/>
              <a:buNone/>
              <a:tabLst/>
              <a:defRPr/>
            </a:pPr>
            <a:r>
              <a:rPr kumimoji="1" lang="ja-JP" altLang="en-US"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　国内ｼｪｱに復活</a:t>
            </a:r>
          </a:p>
        </p:txBody>
      </p:sp>
      <p:sp>
        <p:nvSpPr>
          <p:cNvPr id="13" name="大かっこ 12">
            <a:extLst>
              <a:ext uri="{FF2B5EF4-FFF2-40B4-BE49-F238E27FC236}">
                <a16:creationId xmlns:a16="http://schemas.microsoft.com/office/drawing/2014/main" id="{86980E2C-0A99-CA62-BCF4-1086604A3484}"/>
              </a:ext>
            </a:extLst>
          </p:cNvPr>
          <p:cNvSpPr/>
          <p:nvPr/>
        </p:nvSpPr>
        <p:spPr>
          <a:xfrm>
            <a:off x="4251883" y="5758806"/>
            <a:ext cx="2094265" cy="540329"/>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r>
              <a:rPr kumimoji="1" lang="ja-JP" altLang="en-US"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⇒関西で</a:t>
            </a:r>
            <a:r>
              <a:rPr kumimoji="1" lang="en-US" altLang="ja-JP"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100</a:t>
            </a:r>
            <a:r>
              <a:rPr kumimoji="1" lang="ja-JP" altLang="en-US"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兆円経済圏</a:t>
            </a:r>
            <a:endParaRPr kumimoji="1" lang="en-US" altLang="ja-JP" sz="110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p:txBody>
      </p:sp>
      <p:sp>
        <p:nvSpPr>
          <p:cNvPr id="14" name="大かっこ 13">
            <a:extLst>
              <a:ext uri="{FF2B5EF4-FFF2-40B4-BE49-F238E27FC236}">
                <a16:creationId xmlns:a16="http://schemas.microsoft.com/office/drawing/2014/main" id="{0F4C34BE-A857-0F9D-8F1B-4095AC54E0B0}"/>
              </a:ext>
            </a:extLst>
          </p:cNvPr>
          <p:cNvSpPr/>
          <p:nvPr/>
        </p:nvSpPr>
        <p:spPr>
          <a:xfrm>
            <a:off x="6597063" y="5664559"/>
            <a:ext cx="1656965" cy="342649"/>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defTabSz="4572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⇒副首都・大阪として　</a:t>
            </a:r>
            <a:endParaRPr kumimoji="1" lang="en-US" altLang="ja-JP"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lang="ja-JP" altLang="en-US" sz="1100" dirty="0">
                <a:latin typeface="BIZ UDゴシック" panose="020B0400000000000000" pitchFamily="49" charset="-128"/>
                <a:ea typeface="BIZ UDゴシック" panose="020B0400000000000000" pitchFamily="49" charset="-128"/>
              </a:rPr>
              <a:t>　</a:t>
            </a:r>
            <a:r>
              <a:rPr kumimoji="1" lang="ja-JP" altLang="en-US"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東京に次ぐ</a:t>
            </a:r>
            <a:endParaRPr kumimoji="1" lang="en-US" altLang="ja-JP"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a:p>
            <a:pPr marL="0" marR="0" lvl="0" indent="0" defTabSz="4572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　ポジション確立</a:t>
            </a:r>
          </a:p>
        </p:txBody>
      </p:sp>
      <p:sp>
        <p:nvSpPr>
          <p:cNvPr id="15" name="大かっこ 14">
            <a:extLst>
              <a:ext uri="{FF2B5EF4-FFF2-40B4-BE49-F238E27FC236}">
                <a16:creationId xmlns:a16="http://schemas.microsoft.com/office/drawing/2014/main" id="{5ADA5EDA-12F9-B196-3FF6-83E08A4BA71D}"/>
              </a:ext>
            </a:extLst>
          </p:cNvPr>
          <p:cNvSpPr/>
          <p:nvPr/>
        </p:nvSpPr>
        <p:spPr>
          <a:xfrm>
            <a:off x="6703008" y="5588425"/>
            <a:ext cx="1434832" cy="526426"/>
          </a:xfrm>
          <a:prstGeom prst="bracketPair">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endParaRPr kumimoji="1" lang="ja-JP" altLang="en-US" sz="11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p:txBody>
      </p:sp>
      <p:sp>
        <p:nvSpPr>
          <p:cNvPr id="21" name="正方形/長方形 20">
            <a:extLst>
              <a:ext uri="{FF2B5EF4-FFF2-40B4-BE49-F238E27FC236}">
                <a16:creationId xmlns:a16="http://schemas.microsoft.com/office/drawing/2014/main" id="{D57E7C19-EBF3-D827-4A9C-BB169A1EBFB7}"/>
              </a:ext>
            </a:extLst>
          </p:cNvPr>
          <p:cNvSpPr/>
          <p:nvPr/>
        </p:nvSpPr>
        <p:spPr>
          <a:xfrm>
            <a:off x="497495" y="5056155"/>
            <a:ext cx="1140855" cy="659768"/>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GDP</a:t>
            </a:r>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国内シェア</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★経済規模</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正方形/長方形 21">
            <a:extLst>
              <a:ext uri="{FF2B5EF4-FFF2-40B4-BE49-F238E27FC236}">
                <a16:creationId xmlns:a16="http://schemas.microsoft.com/office/drawing/2014/main" id="{64A9E38C-076A-3A8C-C433-13F8D27DD49E}"/>
              </a:ext>
            </a:extLst>
          </p:cNvPr>
          <p:cNvSpPr/>
          <p:nvPr/>
        </p:nvSpPr>
        <p:spPr>
          <a:xfrm>
            <a:off x="3124633" y="5045936"/>
            <a:ext cx="891364" cy="601752"/>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p>
          <a:p>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50</a:t>
            </a:r>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兆円</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3" name="正方形/長方形 22">
            <a:extLst>
              <a:ext uri="{FF2B5EF4-FFF2-40B4-BE49-F238E27FC236}">
                <a16:creationId xmlns:a16="http://schemas.microsoft.com/office/drawing/2014/main" id="{F5B11DFF-9950-A66C-E2AD-EE6CC3E02AD5}"/>
              </a:ext>
            </a:extLst>
          </p:cNvPr>
          <p:cNvSpPr/>
          <p:nvPr/>
        </p:nvSpPr>
        <p:spPr>
          <a:xfrm>
            <a:off x="4732747" y="5042687"/>
            <a:ext cx="891364" cy="607705"/>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10%</a:t>
            </a:r>
          </a:p>
          <a:p>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60</a:t>
            </a:r>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兆円</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a:extLst>
              <a:ext uri="{FF2B5EF4-FFF2-40B4-BE49-F238E27FC236}">
                <a16:creationId xmlns:a16="http://schemas.microsoft.com/office/drawing/2014/main" id="{2185CD76-D836-0C95-A159-8615B692F532}"/>
              </a:ext>
            </a:extLst>
          </p:cNvPr>
          <p:cNvSpPr/>
          <p:nvPr/>
        </p:nvSpPr>
        <p:spPr>
          <a:xfrm>
            <a:off x="6952423" y="5036981"/>
            <a:ext cx="891364" cy="577793"/>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12%</a:t>
            </a:r>
          </a:p>
          <a:p>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80</a:t>
            </a:r>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兆円</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5" name="正方形/長方形 24">
            <a:extLst>
              <a:ext uri="{FF2B5EF4-FFF2-40B4-BE49-F238E27FC236}">
                <a16:creationId xmlns:a16="http://schemas.microsoft.com/office/drawing/2014/main" id="{648F884B-8D54-BAB8-D0E1-F28E335749B1}"/>
              </a:ext>
            </a:extLst>
          </p:cNvPr>
          <p:cNvSpPr/>
          <p:nvPr/>
        </p:nvSpPr>
        <p:spPr>
          <a:xfrm>
            <a:off x="1649604" y="6043862"/>
            <a:ext cx="891364" cy="518490"/>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約</a:t>
            </a:r>
            <a:r>
              <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55%</a:t>
            </a:r>
          </a:p>
        </p:txBody>
      </p:sp>
      <p:sp>
        <p:nvSpPr>
          <p:cNvPr id="26" name="正方形/長方形 25">
            <a:extLst>
              <a:ext uri="{FF2B5EF4-FFF2-40B4-BE49-F238E27FC236}">
                <a16:creationId xmlns:a16="http://schemas.microsoft.com/office/drawing/2014/main" id="{C9C6DED7-0BD6-183A-9CD7-A37B5D29EA88}"/>
              </a:ext>
            </a:extLst>
          </p:cNvPr>
          <p:cNvSpPr/>
          <p:nvPr/>
        </p:nvSpPr>
        <p:spPr>
          <a:xfrm>
            <a:off x="3059923" y="6056121"/>
            <a:ext cx="891364" cy="518490"/>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60%</a:t>
            </a:r>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以上</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7" name="正方形/長方形 26">
            <a:extLst>
              <a:ext uri="{FF2B5EF4-FFF2-40B4-BE49-F238E27FC236}">
                <a16:creationId xmlns:a16="http://schemas.microsoft.com/office/drawing/2014/main" id="{CA534D9C-B082-3708-B56F-AABB22D3E9D2}"/>
              </a:ext>
            </a:extLst>
          </p:cNvPr>
          <p:cNvSpPr/>
          <p:nvPr/>
        </p:nvSpPr>
        <p:spPr>
          <a:xfrm>
            <a:off x="4752445" y="6057270"/>
            <a:ext cx="891364" cy="518490"/>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70%</a:t>
            </a:r>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以上</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28" name="正方形/長方形 27">
            <a:extLst>
              <a:ext uri="{FF2B5EF4-FFF2-40B4-BE49-F238E27FC236}">
                <a16:creationId xmlns:a16="http://schemas.microsoft.com/office/drawing/2014/main" id="{480E5B8E-84B0-F204-DC16-F877C18AEC95}"/>
              </a:ext>
            </a:extLst>
          </p:cNvPr>
          <p:cNvSpPr/>
          <p:nvPr/>
        </p:nvSpPr>
        <p:spPr>
          <a:xfrm>
            <a:off x="6939300" y="6022769"/>
            <a:ext cx="891364" cy="518490"/>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80%</a:t>
            </a:r>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以上</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a:extLst>
              <a:ext uri="{FF2B5EF4-FFF2-40B4-BE49-F238E27FC236}">
                <a16:creationId xmlns:a16="http://schemas.microsoft.com/office/drawing/2014/main" id="{422B59B8-6803-E9E3-A350-918BAB4A228D}"/>
              </a:ext>
            </a:extLst>
          </p:cNvPr>
          <p:cNvSpPr/>
          <p:nvPr/>
        </p:nvSpPr>
        <p:spPr>
          <a:xfrm>
            <a:off x="516659" y="6062790"/>
            <a:ext cx="1140855" cy="495635"/>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★副首都・大阪の</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府民認知度</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四角形吹き出し 4">
            <a:extLst>
              <a:ext uri="{FF2B5EF4-FFF2-40B4-BE49-F238E27FC236}">
                <a16:creationId xmlns:a16="http://schemas.microsoft.com/office/drawing/2014/main" id="{5A0A107C-19D0-CA5B-6627-8A0581BF79A6}"/>
              </a:ext>
            </a:extLst>
          </p:cNvPr>
          <p:cNvSpPr/>
          <p:nvPr/>
        </p:nvSpPr>
        <p:spPr>
          <a:xfrm>
            <a:off x="5880300" y="5459654"/>
            <a:ext cx="716744" cy="447183"/>
          </a:xfrm>
          <a:prstGeom prst="wedgeRectCallout">
            <a:avLst>
              <a:gd name="adj1" fmla="val -115112"/>
              <a:gd name="adj2" fmla="val -66159"/>
            </a:avLst>
          </a:prstGeom>
          <a:solidFill>
            <a:schemeClr val="bg1"/>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sp>
        <p:nvSpPr>
          <p:cNvPr id="65" name="大かっこ 64">
            <a:extLst>
              <a:ext uri="{FF2B5EF4-FFF2-40B4-BE49-F238E27FC236}">
                <a16:creationId xmlns:a16="http://schemas.microsoft.com/office/drawing/2014/main" id="{0C597797-375F-735D-C6E5-09E06A6BDB4D}"/>
              </a:ext>
            </a:extLst>
          </p:cNvPr>
          <p:cNvSpPr/>
          <p:nvPr/>
        </p:nvSpPr>
        <p:spPr>
          <a:xfrm>
            <a:off x="5613123" y="5555861"/>
            <a:ext cx="1202852" cy="264416"/>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r>
              <a:rPr kumimoji="1" lang="ja-JP" altLang="en-US" sz="11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現状から</a:t>
            </a:r>
            <a:br>
              <a:rPr kumimoji="1" lang="en-US" altLang="ja-JP" sz="11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br>
            <a:r>
              <a:rPr kumimoji="1" lang="ja-JP" altLang="en-US" sz="11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約</a:t>
            </a:r>
            <a:r>
              <a:rPr kumimoji="1" lang="en-US" altLang="ja-JP" sz="11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1.5</a:t>
            </a:r>
            <a:r>
              <a:rPr kumimoji="1" lang="ja-JP" altLang="en-US" sz="11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倍</a:t>
            </a:r>
          </a:p>
        </p:txBody>
      </p:sp>
      <p:sp>
        <p:nvSpPr>
          <p:cNvPr id="66" name="四角形吹き出し 104">
            <a:extLst>
              <a:ext uri="{FF2B5EF4-FFF2-40B4-BE49-F238E27FC236}">
                <a16:creationId xmlns:a16="http://schemas.microsoft.com/office/drawing/2014/main" id="{9DC523F6-074F-8238-0A9A-56BE2F512927}"/>
              </a:ext>
            </a:extLst>
          </p:cNvPr>
          <p:cNvSpPr/>
          <p:nvPr/>
        </p:nvSpPr>
        <p:spPr>
          <a:xfrm>
            <a:off x="8262318" y="5261641"/>
            <a:ext cx="655054" cy="794480"/>
          </a:xfrm>
          <a:prstGeom prst="wedgeRectCallout">
            <a:avLst>
              <a:gd name="adj1" fmla="val -112718"/>
              <a:gd name="adj2" fmla="val -30529"/>
            </a:avLst>
          </a:prstGeom>
          <a:solidFill>
            <a:schemeClr val="bg1"/>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sp>
        <p:nvSpPr>
          <p:cNvPr id="67" name="大かっこ 66">
            <a:extLst>
              <a:ext uri="{FF2B5EF4-FFF2-40B4-BE49-F238E27FC236}">
                <a16:creationId xmlns:a16="http://schemas.microsoft.com/office/drawing/2014/main" id="{F687112E-4D3A-FEB7-FE0D-E1A198222802}"/>
              </a:ext>
            </a:extLst>
          </p:cNvPr>
          <p:cNvSpPr/>
          <p:nvPr/>
        </p:nvSpPr>
        <p:spPr>
          <a:xfrm>
            <a:off x="7988419" y="5503117"/>
            <a:ext cx="1202852" cy="303286"/>
          </a:xfrm>
          <a:prstGeom prst="bracketPair">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r>
              <a:rPr kumimoji="1" lang="ja-JP" altLang="en-US" sz="11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現状から</a:t>
            </a:r>
            <a:br>
              <a:rPr kumimoji="1" lang="en-US" altLang="ja-JP" sz="11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br>
            <a:r>
              <a:rPr kumimoji="1" lang="ja-JP" altLang="en-US" sz="11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約</a:t>
            </a:r>
            <a:r>
              <a:rPr lang="ja-JP" altLang="en-US" sz="1100" b="1" dirty="0">
                <a:latin typeface="BIZ UDゴシック" panose="020B0400000000000000" pitchFamily="49" charset="-128"/>
                <a:ea typeface="BIZ UDゴシック" panose="020B0400000000000000" pitchFamily="49" charset="-128"/>
              </a:rPr>
              <a:t>２倍</a:t>
            </a:r>
            <a:endParaRPr lang="en-US" altLang="ja-JP" sz="1100" b="1" dirty="0">
              <a:latin typeface="BIZ UDゴシック" panose="020B0400000000000000" pitchFamily="49" charset="-128"/>
              <a:ea typeface="BIZ UDゴシック" panose="020B0400000000000000" pitchFamily="49" charset="-128"/>
            </a:endParaRPr>
          </a:p>
          <a:p>
            <a:pPr marL="0" marR="0" lvl="0" indent="0" algn="ctr" defTabSz="457200" rtl="0" eaLnBrk="1" fontAlgn="auto" latinLnBrk="0" hangingPunct="1">
              <a:spcBef>
                <a:spcPts val="300"/>
              </a:spcBef>
              <a:spcAft>
                <a:spcPts val="0"/>
              </a:spcAft>
              <a:buClrTx/>
              <a:buSzTx/>
              <a:buFontTx/>
              <a:buNone/>
              <a:tabLst/>
              <a:defRPr/>
            </a:pPr>
            <a:r>
              <a:rPr kumimoji="1" lang="ja-JP" altLang="en-US" sz="105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（スイス</a:t>
            </a:r>
            <a:endParaRPr kumimoji="1" lang="en-US" altLang="ja-JP" sz="105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a:p>
            <a:pPr marL="0" marR="0" lvl="0" indent="0" algn="ctr" defTabSz="457200" rtl="0" eaLnBrk="1" fontAlgn="auto" latinLnBrk="0" hangingPunct="1">
              <a:spcBef>
                <a:spcPts val="0"/>
              </a:spcBef>
              <a:spcAft>
                <a:spcPts val="0"/>
              </a:spcAft>
              <a:buClrTx/>
              <a:buSzTx/>
              <a:buFontTx/>
              <a:buNone/>
              <a:tabLst/>
              <a:defRPr/>
            </a:pPr>
            <a:r>
              <a:rPr kumimoji="1" lang="ja-JP" altLang="en-US" sz="105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一国並み）</a:t>
            </a:r>
          </a:p>
        </p:txBody>
      </p:sp>
      <p:sp>
        <p:nvSpPr>
          <p:cNvPr id="78" name="右矢印 5">
            <a:extLst>
              <a:ext uri="{FF2B5EF4-FFF2-40B4-BE49-F238E27FC236}">
                <a16:creationId xmlns:a16="http://schemas.microsoft.com/office/drawing/2014/main" id="{909CF80F-210E-05F0-603A-BB0D10341AC1}"/>
              </a:ext>
            </a:extLst>
          </p:cNvPr>
          <p:cNvSpPr/>
          <p:nvPr/>
        </p:nvSpPr>
        <p:spPr>
          <a:xfrm rot="19990810">
            <a:off x="528108" y="2473196"/>
            <a:ext cx="8738556" cy="396291"/>
          </a:xfrm>
          <a:prstGeom prst="rightArrow">
            <a:avLst>
              <a:gd name="adj1" fmla="val 50000"/>
              <a:gd name="adj2" fmla="val 56467"/>
            </a:avLst>
          </a:prstGeom>
          <a:solidFill>
            <a:schemeClr val="accent1">
              <a:lumMod val="75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2">
                  <a:lumMod val="50000"/>
                </a:schemeClr>
              </a:solidFill>
              <a:latin typeface="Meiryo UI" panose="020B0604030504040204" pitchFamily="50" charset="-128"/>
              <a:ea typeface="Meiryo UI" panose="020B0604030504040204" pitchFamily="50" charset="-128"/>
            </a:endParaRPr>
          </a:p>
        </p:txBody>
      </p:sp>
      <p:cxnSp>
        <p:nvCxnSpPr>
          <p:cNvPr id="104" name="直線矢印コネクタ 103">
            <a:extLst>
              <a:ext uri="{FF2B5EF4-FFF2-40B4-BE49-F238E27FC236}">
                <a16:creationId xmlns:a16="http://schemas.microsoft.com/office/drawing/2014/main" id="{21804D95-FCE1-5802-DF20-EEFC8DE08CCF}"/>
              </a:ext>
            </a:extLst>
          </p:cNvPr>
          <p:cNvCxnSpPr/>
          <p:nvPr/>
        </p:nvCxnSpPr>
        <p:spPr>
          <a:xfrm>
            <a:off x="2315409" y="5425327"/>
            <a:ext cx="7445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5" name="直線矢印コネクタ 104">
            <a:extLst>
              <a:ext uri="{FF2B5EF4-FFF2-40B4-BE49-F238E27FC236}">
                <a16:creationId xmlns:a16="http://schemas.microsoft.com/office/drawing/2014/main" id="{8E7B7D5F-2DEC-9797-A8A4-C985366FDA13}"/>
              </a:ext>
            </a:extLst>
          </p:cNvPr>
          <p:cNvCxnSpPr/>
          <p:nvPr/>
        </p:nvCxnSpPr>
        <p:spPr>
          <a:xfrm>
            <a:off x="2265945" y="6299135"/>
            <a:ext cx="7445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6" name="直線矢印コネクタ 105">
            <a:extLst>
              <a:ext uri="{FF2B5EF4-FFF2-40B4-BE49-F238E27FC236}">
                <a16:creationId xmlns:a16="http://schemas.microsoft.com/office/drawing/2014/main" id="{43F153D5-3253-FB0C-7E82-3F6BBD9AFBB3}"/>
              </a:ext>
            </a:extLst>
          </p:cNvPr>
          <p:cNvCxnSpPr/>
          <p:nvPr/>
        </p:nvCxnSpPr>
        <p:spPr>
          <a:xfrm>
            <a:off x="3935011" y="6299135"/>
            <a:ext cx="7445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7" name="直線矢印コネクタ 106">
            <a:extLst>
              <a:ext uri="{FF2B5EF4-FFF2-40B4-BE49-F238E27FC236}">
                <a16:creationId xmlns:a16="http://schemas.microsoft.com/office/drawing/2014/main" id="{311FCF16-4E30-CD87-B416-B3D1A5DBD9D9}"/>
              </a:ext>
            </a:extLst>
          </p:cNvPr>
          <p:cNvCxnSpPr/>
          <p:nvPr/>
        </p:nvCxnSpPr>
        <p:spPr>
          <a:xfrm>
            <a:off x="6062417" y="6276783"/>
            <a:ext cx="7445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直線矢印コネクタ 109">
            <a:extLst>
              <a:ext uri="{FF2B5EF4-FFF2-40B4-BE49-F238E27FC236}">
                <a16:creationId xmlns:a16="http://schemas.microsoft.com/office/drawing/2014/main" id="{A7361498-7E9A-C133-FD36-2CE1A6902F9A}"/>
              </a:ext>
            </a:extLst>
          </p:cNvPr>
          <p:cNvCxnSpPr/>
          <p:nvPr/>
        </p:nvCxnSpPr>
        <p:spPr>
          <a:xfrm>
            <a:off x="3903636" y="5437781"/>
            <a:ext cx="7445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1" name="直線矢印コネクタ 110">
            <a:extLst>
              <a:ext uri="{FF2B5EF4-FFF2-40B4-BE49-F238E27FC236}">
                <a16:creationId xmlns:a16="http://schemas.microsoft.com/office/drawing/2014/main" id="{D45CECAA-2A6C-FB9E-C625-3AE5F3C2F2F4}"/>
              </a:ext>
            </a:extLst>
          </p:cNvPr>
          <p:cNvCxnSpPr/>
          <p:nvPr/>
        </p:nvCxnSpPr>
        <p:spPr>
          <a:xfrm>
            <a:off x="6040998" y="5378881"/>
            <a:ext cx="7445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直角三角形 3">
            <a:extLst>
              <a:ext uri="{FF2B5EF4-FFF2-40B4-BE49-F238E27FC236}">
                <a16:creationId xmlns:a16="http://schemas.microsoft.com/office/drawing/2014/main" id="{AF5C43A4-24B4-C9F9-5D91-4212C7E06F17}"/>
              </a:ext>
            </a:extLst>
          </p:cNvPr>
          <p:cNvSpPr/>
          <p:nvPr/>
        </p:nvSpPr>
        <p:spPr>
          <a:xfrm flipH="1">
            <a:off x="1163120" y="1312179"/>
            <a:ext cx="7741659" cy="3005504"/>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2">
                  <a:lumMod val="50000"/>
                </a:schemeClr>
              </a:solidFill>
              <a:latin typeface="Meiryo UI" panose="020B0604030504040204" pitchFamily="50" charset="-128"/>
              <a:ea typeface="Meiryo UI" panose="020B0604030504040204" pitchFamily="50" charset="-128"/>
            </a:endParaRPr>
          </a:p>
        </p:txBody>
      </p:sp>
      <p:sp>
        <p:nvSpPr>
          <p:cNvPr id="5" name="右矢印 12">
            <a:extLst>
              <a:ext uri="{FF2B5EF4-FFF2-40B4-BE49-F238E27FC236}">
                <a16:creationId xmlns:a16="http://schemas.microsoft.com/office/drawing/2014/main" id="{6313E716-4760-8E56-7AF8-E949E19C4EF5}"/>
              </a:ext>
            </a:extLst>
          </p:cNvPr>
          <p:cNvSpPr/>
          <p:nvPr/>
        </p:nvSpPr>
        <p:spPr>
          <a:xfrm>
            <a:off x="2315409" y="4664100"/>
            <a:ext cx="6677974" cy="455567"/>
          </a:xfrm>
          <a:prstGeom prst="rightArrow">
            <a:avLst/>
          </a:prstGeom>
          <a:solidFill>
            <a:schemeClr val="accent1">
              <a:lumMod val="40000"/>
              <a:lumOff val="60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sp>
        <p:nvSpPr>
          <p:cNvPr id="6" name="正方形/長方形 5">
            <a:extLst>
              <a:ext uri="{FF2B5EF4-FFF2-40B4-BE49-F238E27FC236}">
                <a16:creationId xmlns:a16="http://schemas.microsoft.com/office/drawing/2014/main" id="{8BD5A76F-7EFF-DAF1-7D68-A8B2D03F926C}"/>
              </a:ext>
            </a:extLst>
          </p:cNvPr>
          <p:cNvSpPr/>
          <p:nvPr/>
        </p:nvSpPr>
        <p:spPr>
          <a:xfrm>
            <a:off x="1784673" y="4721769"/>
            <a:ext cx="530735" cy="382206"/>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現在</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B498C0FB-F4A1-C606-2585-372C873E6E2A}"/>
              </a:ext>
            </a:extLst>
          </p:cNvPr>
          <p:cNvSpPr/>
          <p:nvPr/>
        </p:nvSpPr>
        <p:spPr>
          <a:xfrm>
            <a:off x="3071547" y="4707969"/>
            <a:ext cx="530735" cy="382206"/>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2030</a:t>
            </a:r>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 name="正方形/長方形 7">
            <a:extLst>
              <a:ext uri="{FF2B5EF4-FFF2-40B4-BE49-F238E27FC236}">
                <a16:creationId xmlns:a16="http://schemas.microsoft.com/office/drawing/2014/main" id="{0C665CE2-E319-4522-CB61-D3C15BC356B2}"/>
              </a:ext>
            </a:extLst>
          </p:cNvPr>
          <p:cNvSpPr/>
          <p:nvPr/>
        </p:nvSpPr>
        <p:spPr>
          <a:xfrm>
            <a:off x="4745231" y="4721769"/>
            <a:ext cx="530735" cy="382206"/>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2040</a:t>
            </a:r>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 name="正方形/長方形 8">
            <a:extLst>
              <a:ext uri="{FF2B5EF4-FFF2-40B4-BE49-F238E27FC236}">
                <a16:creationId xmlns:a16="http://schemas.microsoft.com/office/drawing/2014/main" id="{1914A6F5-5CF2-7124-38D2-DF7207DA84DC}"/>
              </a:ext>
            </a:extLst>
          </p:cNvPr>
          <p:cNvSpPr/>
          <p:nvPr/>
        </p:nvSpPr>
        <p:spPr>
          <a:xfrm>
            <a:off x="7035200" y="4733046"/>
            <a:ext cx="530735" cy="382206"/>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2050</a:t>
            </a:r>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年代</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16" name="グループ化 15">
            <a:extLst>
              <a:ext uri="{FF2B5EF4-FFF2-40B4-BE49-F238E27FC236}">
                <a16:creationId xmlns:a16="http://schemas.microsoft.com/office/drawing/2014/main" id="{BAA04B37-C723-D3A3-4393-7DA4FB81A686}"/>
              </a:ext>
            </a:extLst>
          </p:cNvPr>
          <p:cNvGrpSpPr/>
          <p:nvPr/>
        </p:nvGrpSpPr>
        <p:grpSpPr>
          <a:xfrm>
            <a:off x="1277124" y="1394949"/>
            <a:ext cx="2782420" cy="632326"/>
            <a:chOff x="362920" y="5031421"/>
            <a:chExt cx="2313968" cy="554939"/>
          </a:xfrm>
        </p:grpSpPr>
        <p:grpSp>
          <p:nvGrpSpPr>
            <p:cNvPr id="17" name="グループ化 16">
              <a:extLst>
                <a:ext uri="{FF2B5EF4-FFF2-40B4-BE49-F238E27FC236}">
                  <a16:creationId xmlns:a16="http://schemas.microsoft.com/office/drawing/2014/main" id="{58E605FC-B264-E547-5F79-BEF76E7FD23A}"/>
                </a:ext>
              </a:extLst>
            </p:cNvPr>
            <p:cNvGrpSpPr/>
            <p:nvPr/>
          </p:nvGrpSpPr>
          <p:grpSpPr>
            <a:xfrm>
              <a:off x="408888" y="5067638"/>
              <a:ext cx="2268000" cy="358897"/>
              <a:chOff x="-1943065" y="4940960"/>
              <a:chExt cx="1613427" cy="172964"/>
            </a:xfrm>
          </p:grpSpPr>
          <p:cxnSp>
            <p:nvCxnSpPr>
              <p:cNvPr id="19" name="直線コネクタ 36">
                <a:extLst>
                  <a:ext uri="{FF2B5EF4-FFF2-40B4-BE49-F238E27FC236}">
                    <a16:creationId xmlns:a16="http://schemas.microsoft.com/office/drawing/2014/main" id="{40238065-955F-33AE-64A0-47246E5783B0}"/>
                  </a:ext>
                </a:extLst>
              </p:cNvPr>
              <p:cNvCxnSpPr/>
              <p:nvPr/>
            </p:nvCxnSpPr>
            <p:spPr>
              <a:xfrm>
                <a:off x="-1943065" y="5008580"/>
                <a:ext cx="1613427" cy="104098"/>
              </a:xfrm>
              <a:prstGeom prst="bentConnector3">
                <a:avLst>
                  <a:gd name="adj1" fmla="val 9"/>
                </a:avLst>
              </a:prstGeom>
              <a:ln w="28575">
                <a:solidFill>
                  <a:schemeClr val="bg1">
                    <a:lumMod val="5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3B34AE54-33E9-AA7D-E2AD-2479AD8B3498}"/>
                  </a:ext>
                </a:extLst>
              </p:cNvPr>
              <p:cNvCxnSpPr/>
              <p:nvPr/>
            </p:nvCxnSpPr>
            <p:spPr>
              <a:xfrm>
                <a:off x="-508820" y="4940960"/>
                <a:ext cx="170597" cy="172964"/>
              </a:xfrm>
              <a:prstGeom prst="line">
                <a:avLst/>
              </a:prstGeom>
              <a:ln w="28575">
                <a:solidFill>
                  <a:schemeClr val="bg1">
                    <a:lumMod val="5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grpSp>
        <p:sp>
          <p:nvSpPr>
            <p:cNvPr id="18" name="正方形/長方形 17">
              <a:extLst>
                <a:ext uri="{FF2B5EF4-FFF2-40B4-BE49-F238E27FC236}">
                  <a16:creationId xmlns:a16="http://schemas.microsoft.com/office/drawing/2014/main" id="{FF81CB05-BB18-3886-5ADC-1A572B0BCFC3}"/>
                </a:ext>
              </a:extLst>
            </p:cNvPr>
            <p:cNvSpPr/>
            <p:nvPr/>
          </p:nvSpPr>
          <p:spPr>
            <a:xfrm>
              <a:off x="362920" y="5031421"/>
              <a:ext cx="2252936" cy="554939"/>
            </a:xfrm>
            <a:prstGeom prst="rect">
              <a:avLst/>
            </a:prstGeom>
          </p:spPr>
          <p:txBody>
            <a:bodyPr wrap="square">
              <a:spAutoFit/>
            </a:bodyPr>
            <a:lstStyle/>
            <a:p>
              <a:pPr marL="0" marR="0" lvl="0" indent="0" algn="ctr" defTabSz="457200" rtl="0" eaLnBrk="1" fontAlgn="auto" latinLnBrk="0" hangingPunct="1">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変革を</a:t>
              </a:r>
              <a:r>
                <a:rPr kumimoji="0" lang="ja-JP" altLang="en-US" sz="1100" b="0"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先取り、ワクワク</a:t>
              </a: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する都市</a:t>
              </a:r>
              <a:endParaRPr kumimoji="0"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457200" rtl="0" eaLnBrk="1" fontAlgn="auto" latinLnBrk="0" hangingPunct="1">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国内外の若者、女性、多くの人を魅了</a:t>
              </a:r>
              <a:endParaRPr kumimoji="0"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grpSp>
      <p:sp>
        <p:nvSpPr>
          <p:cNvPr id="29" name="楕円 28">
            <a:extLst>
              <a:ext uri="{FF2B5EF4-FFF2-40B4-BE49-F238E27FC236}">
                <a16:creationId xmlns:a16="http://schemas.microsoft.com/office/drawing/2014/main" id="{A8571ADB-C7AA-87F7-EFB4-065BA7191655}"/>
              </a:ext>
            </a:extLst>
          </p:cNvPr>
          <p:cNvSpPr/>
          <p:nvPr/>
        </p:nvSpPr>
        <p:spPr>
          <a:xfrm>
            <a:off x="341619" y="4468295"/>
            <a:ext cx="891363" cy="468652"/>
          </a:xfrm>
          <a:prstGeom prst="ellipse">
            <a:avLst/>
          </a:prstGeom>
          <a:solidFill>
            <a:schemeClr val="accent1">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1"/>
              </a:solidFill>
              <a:latin typeface="Meiryo UI" panose="020B0604030504040204" pitchFamily="50" charset="-128"/>
              <a:ea typeface="Meiryo UI" panose="020B0604030504040204" pitchFamily="50" charset="-128"/>
            </a:endParaRPr>
          </a:p>
        </p:txBody>
      </p:sp>
      <p:sp>
        <p:nvSpPr>
          <p:cNvPr id="30" name="正方形/長方形 29">
            <a:extLst>
              <a:ext uri="{FF2B5EF4-FFF2-40B4-BE49-F238E27FC236}">
                <a16:creationId xmlns:a16="http://schemas.microsoft.com/office/drawing/2014/main" id="{EC2DDEEC-3576-7E86-70D7-D4E890CD38B8}"/>
              </a:ext>
            </a:extLst>
          </p:cNvPr>
          <p:cNvSpPr/>
          <p:nvPr/>
        </p:nvSpPr>
        <p:spPr>
          <a:xfrm>
            <a:off x="636084" y="4511403"/>
            <a:ext cx="530735" cy="382206"/>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 標</a:t>
            </a:r>
            <a:endParaRPr lang="en-US" altLang="ja-JP" sz="1100" b="1"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9" name="二等辺三角形 68">
            <a:extLst>
              <a:ext uri="{FF2B5EF4-FFF2-40B4-BE49-F238E27FC236}">
                <a16:creationId xmlns:a16="http://schemas.microsoft.com/office/drawing/2014/main" id="{83816584-3A93-685A-B0C2-7970AF519C15}"/>
              </a:ext>
            </a:extLst>
          </p:cNvPr>
          <p:cNvSpPr/>
          <p:nvPr/>
        </p:nvSpPr>
        <p:spPr>
          <a:xfrm rot="10800000">
            <a:off x="6785514" y="2131509"/>
            <a:ext cx="1697094" cy="205027"/>
          </a:xfrm>
          <a:prstGeom prst="triangl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endParaRPr kumimoji="1" lang="ja-JP" altLang="en-US" sz="1100" b="0"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70" name="楕円 69">
            <a:extLst>
              <a:ext uri="{FF2B5EF4-FFF2-40B4-BE49-F238E27FC236}">
                <a16:creationId xmlns:a16="http://schemas.microsoft.com/office/drawing/2014/main" id="{82740868-6F3B-7ADA-0F49-0AA5E75AD7EE}"/>
              </a:ext>
            </a:extLst>
          </p:cNvPr>
          <p:cNvSpPr/>
          <p:nvPr/>
        </p:nvSpPr>
        <p:spPr>
          <a:xfrm>
            <a:off x="6504609" y="2739203"/>
            <a:ext cx="2291049" cy="495717"/>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r>
              <a:rPr kumimoji="1" lang="ja-JP" altLang="en-US" sz="1100" b="0" u="sng" strike="noStrike" kern="1200" cap="none" spc="0" normalizeH="0" baseline="0" noProof="0" dirty="0">
                <a:ln w="3175">
                  <a:noFill/>
                </a:ln>
                <a:solidFill>
                  <a:schemeClr val="tx1"/>
                </a:solidFill>
                <a:effectLst/>
                <a:uLnTx/>
                <a:uFillTx/>
                <a:latin typeface="BIZ UDゴシック" panose="020B0400000000000000" pitchFamily="49" charset="-128"/>
                <a:ea typeface="BIZ UDゴシック" panose="020B0400000000000000" pitchFamily="49" charset="-128"/>
                <a:cs typeface="+mn-cs"/>
              </a:rPr>
              <a:t>道州制の実現へ</a:t>
            </a:r>
            <a:endParaRPr kumimoji="1" lang="en-US" altLang="ja-JP" sz="1100" b="0" u="sng" strike="noStrike" kern="1200" cap="none" spc="0" normalizeH="0" baseline="0" noProof="0" dirty="0">
              <a:ln w="3175">
                <a:noFill/>
              </a:ln>
              <a:solidFill>
                <a:schemeClr val="tx1"/>
              </a:solidFill>
              <a:effectLst/>
              <a:uLnTx/>
              <a:uFillTx/>
              <a:latin typeface="BIZ UDゴシック" panose="020B0400000000000000" pitchFamily="49" charset="-128"/>
              <a:ea typeface="BIZ UDゴシック" panose="020B0400000000000000" pitchFamily="49" charset="-128"/>
              <a:cs typeface="+mn-cs"/>
            </a:endParaRPr>
          </a:p>
        </p:txBody>
      </p:sp>
      <p:sp>
        <p:nvSpPr>
          <p:cNvPr id="71" name="楕円 70">
            <a:extLst>
              <a:ext uri="{FF2B5EF4-FFF2-40B4-BE49-F238E27FC236}">
                <a16:creationId xmlns:a16="http://schemas.microsoft.com/office/drawing/2014/main" id="{8BA119B0-6685-DA52-5171-9A249ACD0686}"/>
              </a:ext>
            </a:extLst>
          </p:cNvPr>
          <p:cNvSpPr/>
          <p:nvPr/>
        </p:nvSpPr>
        <p:spPr>
          <a:xfrm>
            <a:off x="3654940" y="3495208"/>
            <a:ext cx="3635179" cy="495717"/>
          </a:xfrm>
          <a:prstGeom prst="ellipse">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r>
              <a:rPr kumimoji="1" lang="ja-JP" altLang="en-US" sz="1100" b="0" i="0" u="sng" strike="noStrike" kern="1200" cap="none" spc="0" normalizeH="0" baseline="0" noProof="0" dirty="0">
                <a:ln w="3175">
                  <a:noFill/>
                </a:ln>
                <a:solidFill>
                  <a:prstClr val="black"/>
                </a:solidFill>
                <a:effectLst/>
                <a:uLnTx/>
                <a:uFillTx/>
                <a:latin typeface="BIZ UDゴシック" panose="020B0400000000000000" pitchFamily="49" charset="-128"/>
                <a:ea typeface="BIZ UDゴシック" panose="020B0400000000000000" pitchFamily="49" charset="-128"/>
                <a:cs typeface="+mn-cs"/>
              </a:rPr>
              <a:t>大阪・関西の行政体制整備に目処</a:t>
            </a:r>
            <a:endParaRPr kumimoji="1" lang="en-US" altLang="ja-JP" sz="1100" b="0" i="0" u="sng" strike="noStrike" kern="1200" cap="none" spc="0" normalizeH="0" baseline="0" noProof="0" dirty="0">
              <a:ln w="3175">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457200" rtl="0" eaLnBrk="1" fontAlgn="auto" latinLnBrk="0" hangingPunct="1">
              <a:spcBef>
                <a:spcPts val="0"/>
              </a:spcBef>
              <a:spcAft>
                <a:spcPts val="0"/>
              </a:spcAft>
              <a:buClrTx/>
              <a:buSzTx/>
              <a:buFontTx/>
              <a:buNone/>
              <a:tabLst/>
              <a:defRPr/>
            </a:pPr>
            <a:r>
              <a:rPr kumimoji="1" lang="ja-JP" altLang="en-US" sz="1100" b="0" i="0" u="none" strike="noStrike" kern="1200" cap="none" spc="0" normalizeH="0" baseline="0" noProof="0" dirty="0">
                <a:ln w="3175">
                  <a:noFill/>
                </a:ln>
                <a:solidFill>
                  <a:prstClr val="black"/>
                </a:solidFill>
                <a:effectLst/>
                <a:uLnTx/>
                <a:uFillTx/>
                <a:latin typeface="BIZ UDゴシック" panose="020B0400000000000000" pitchFamily="49" charset="-128"/>
                <a:ea typeface="BIZ UDゴシック" panose="020B0400000000000000" pitchFamily="49" charset="-128"/>
                <a:cs typeface="+mn-cs"/>
              </a:rPr>
              <a:t>（広域行政、基礎自治）</a:t>
            </a:r>
            <a:endParaRPr kumimoji="1" lang="en-US" altLang="ja-JP" sz="1100" b="0" i="0" u="none" strike="noStrike" kern="1200" cap="none" spc="0" normalizeH="0" baseline="0" noProof="0" dirty="0">
              <a:ln w="3175">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sp>
        <p:nvSpPr>
          <p:cNvPr id="72" name="正方形/長方形 71">
            <a:extLst>
              <a:ext uri="{FF2B5EF4-FFF2-40B4-BE49-F238E27FC236}">
                <a16:creationId xmlns:a16="http://schemas.microsoft.com/office/drawing/2014/main" id="{B6EB06BA-1DA2-7065-BB46-4031B81A7512}"/>
              </a:ext>
            </a:extLst>
          </p:cNvPr>
          <p:cNvSpPr/>
          <p:nvPr/>
        </p:nvSpPr>
        <p:spPr>
          <a:xfrm>
            <a:off x="6319696" y="3008177"/>
            <a:ext cx="2673709" cy="275629"/>
          </a:xfrm>
          <a:prstGeom prst="rect">
            <a:avLst/>
          </a:prstGeom>
        </p:spPr>
        <p:txBody>
          <a:bodyPr wrap="square">
            <a:spAutoFit/>
          </a:bodyPr>
          <a:lstStyle/>
          <a:p>
            <a:pPr marL="0" marR="0" lvl="0" indent="0" algn="ctr" defTabSz="457200" rtl="0" eaLnBrk="1" fontAlgn="auto" latinLnBrk="0" hangingPunct="1">
              <a:spcBef>
                <a:spcPts val="0"/>
              </a:spcBef>
              <a:spcAft>
                <a:spcPts val="0"/>
              </a:spcAft>
              <a:buClrTx/>
              <a:buSzTx/>
              <a:buFontTx/>
              <a:buNone/>
              <a:tabLst/>
              <a:defRPr/>
            </a:pPr>
            <a:r>
              <a:rPr kumimoji="0" lang="ja-JP" altLang="en-US" sz="1100" b="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（関西外地域にも拠点）</a:t>
            </a:r>
          </a:p>
        </p:txBody>
      </p:sp>
      <p:sp>
        <p:nvSpPr>
          <p:cNvPr id="73" name="正方形/長方形 72">
            <a:extLst>
              <a:ext uri="{FF2B5EF4-FFF2-40B4-BE49-F238E27FC236}">
                <a16:creationId xmlns:a16="http://schemas.microsoft.com/office/drawing/2014/main" id="{7F1DAA59-1D8A-F699-C6B0-905F84EC52B5}"/>
              </a:ext>
            </a:extLst>
          </p:cNvPr>
          <p:cNvSpPr/>
          <p:nvPr/>
        </p:nvSpPr>
        <p:spPr>
          <a:xfrm>
            <a:off x="2325681" y="4259046"/>
            <a:ext cx="891364" cy="633999"/>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2025</a:t>
            </a:r>
          </a:p>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大阪・関西万博</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4" name="正方形/長方形 73">
            <a:extLst>
              <a:ext uri="{FF2B5EF4-FFF2-40B4-BE49-F238E27FC236}">
                <a16:creationId xmlns:a16="http://schemas.microsoft.com/office/drawing/2014/main" id="{B77BABF4-487C-D8A0-CD33-AD0407B6705C}"/>
              </a:ext>
            </a:extLst>
          </p:cNvPr>
          <p:cNvSpPr/>
          <p:nvPr/>
        </p:nvSpPr>
        <p:spPr>
          <a:xfrm>
            <a:off x="3293712" y="4319239"/>
            <a:ext cx="490426" cy="633999"/>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IR</a:t>
            </a:r>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開業</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5" name="正方形/長方形 74">
            <a:extLst>
              <a:ext uri="{FF2B5EF4-FFF2-40B4-BE49-F238E27FC236}">
                <a16:creationId xmlns:a16="http://schemas.microsoft.com/office/drawing/2014/main" id="{A3ACB23D-34C0-4C17-2796-E5E5C3886287}"/>
              </a:ext>
            </a:extLst>
          </p:cNvPr>
          <p:cNvSpPr/>
          <p:nvPr/>
        </p:nvSpPr>
        <p:spPr>
          <a:xfrm>
            <a:off x="3790103" y="4331345"/>
            <a:ext cx="490426" cy="633999"/>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SDGs</a:t>
            </a:r>
          </a:p>
        </p:txBody>
      </p:sp>
      <p:sp>
        <p:nvSpPr>
          <p:cNvPr id="76" name="正方形/長方形 75">
            <a:extLst>
              <a:ext uri="{FF2B5EF4-FFF2-40B4-BE49-F238E27FC236}">
                <a16:creationId xmlns:a16="http://schemas.microsoft.com/office/drawing/2014/main" id="{9E7D3446-722C-7CB6-D3AF-FF879FB0A271}"/>
              </a:ext>
            </a:extLst>
          </p:cNvPr>
          <p:cNvSpPr/>
          <p:nvPr/>
        </p:nvSpPr>
        <p:spPr>
          <a:xfrm>
            <a:off x="4676471" y="4253305"/>
            <a:ext cx="490426" cy="633999"/>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高齢者人口のピーク</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スーパー・メガリージョンの形成</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7" name="正方形/長方形 76">
            <a:extLst>
              <a:ext uri="{FF2B5EF4-FFF2-40B4-BE49-F238E27FC236}">
                <a16:creationId xmlns:a16="http://schemas.microsoft.com/office/drawing/2014/main" id="{49B12F64-A6E1-33E1-39BF-44769ADCA20F}"/>
              </a:ext>
            </a:extLst>
          </p:cNvPr>
          <p:cNvSpPr/>
          <p:nvPr/>
        </p:nvSpPr>
        <p:spPr>
          <a:xfrm>
            <a:off x="7864291" y="4333215"/>
            <a:ext cx="490426" cy="559223"/>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カーボンニュートラル</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79" name="角丸四角形 119">
            <a:extLst>
              <a:ext uri="{FF2B5EF4-FFF2-40B4-BE49-F238E27FC236}">
                <a16:creationId xmlns:a16="http://schemas.microsoft.com/office/drawing/2014/main" id="{C38E916B-C637-134B-5362-C19B7015E8A6}"/>
              </a:ext>
            </a:extLst>
          </p:cNvPr>
          <p:cNvSpPr/>
          <p:nvPr/>
        </p:nvSpPr>
        <p:spPr>
          <a:xfrm>
            <a:off x="1780017" y="2674553"/>
            <a:ext cx="2580085" cy="1504361"/>
          </a:xfrm>
          <a:prstGeom prst="roundRect">
            <a:avLst/>
          </a:prstGeom>
          <a:solidFill>
            <a:schemeClr val="accent1">
              <a:lumMod val="40000"/>
              <a:lumOff val="60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 万博をインパクトに</a:t>
            </a:r>
          </a:p>
          <a:p>
            <a:r>
              <a:rPr lang="en-US" altLang="ja-JP" sz="1100" b="1" dirty="0">
                <a:solidFill>
                  <a:schemeClr val="tx2">
                    <a:lumMod val="50000"/>
                  </a:schemeClr>
                </a:solidFill>
                <a:latin typeface="BIZ UDゴシック" panose="020B0400000000000000" pitchFamily="49" charset="-128"/>
                <a:ea typeface="BIZ UDゴシック" panose="020B0400000000000000" pitchFamily="49" charset="-128"/>
              </a:rPr>
              <a:t>『</a:t>
            </a:r>
            <a:r>
              <a:rPr lang="ja-JP" altLang="en-US" sz="1100" b="1" dirty="0">
                <a:solidFill>
                  <a:schemeClr val="tx2">
                    <a:lumMod val="50000"/>
                  </a:schemeClr>
                </a:solidFill>
                <a:latin typeface="BIZ UDゴシック" panose="020B0400000000000000" pitchFamily="49" charset="-128"/>
                <a:ea typeface="BIZ UDゴシック" panose="020B0400000000000000" pitchFamily="49" charset="-128"/>
              </a:rPr>
              <a:t>経済的ポテンシャル</a:t>
            </a:r>
            <a:r>
              <a:rPr lang="en-US" altLang="ja-JP" sz="1100" b="1" dirty="0">
                <a:solidFill>
                  <a:schemeClr val="tx2">
                    <a:lumMod val="50000"/>
                  </a:schemeClr>
                </a:solidFill>
                <a:latin typeface="BIZ UDゴシック" panose="020B0400000000000000" pitchFamily="49" charset="-128"/>
                <a:ea typeface="BIZ UDゴシック" panose="020B0400000000000000" pitchFamily="49" charset="-128"/>
              </a:rPr>
              <a:t>』</a:t>
            </a:r>
            <a:r>
              <a:rPr lang="ja-JP" altLang="en-US" sz="1100" b="1" dirty="0">
                <a:solidFill>
                  <a:schemeClr val="tx2">
                    <a:lumMod val="50000"/>
                  </a:schemeClr>
                </a:solidFill>
                <a:latin typeface="BIZ UDゴシック" panose="020B0400000000000000" pitchFamily="49" charset="-128"/>
                <a:ea typeface="BIZ UDゴシック" panose="020B0400000000000000" pitchFamily="49" charset="-128"/>
              </a:rPr>
              <a:t>向上</a:t>
            </a:r>
            <a:endParaRPr lang="en-US" altLang="ja-JP" sz="1100" b="1" dirty="0">
              <a:solidFill>
                <a:schemeClr val="tx2">
                  <a:lumMod val="50000"/>
                </a:schemeClr>
              </a:solidFill>
              <a:latin typeface="BIZ UDゴシック" panose="020B0400000000000000" pitchFamily="49" charset="-128"/>
              <a:ea typeface="BIZ UDゴシック" panose="020B0400000000000000" pitchFamily="49" charset="-128"/>
            </a:endParaRPr>
          </a:p>
          <a:p>
            <a:pPr>
              <a:spcBef>
                <a:spcPts val="300"/>
              </a:spcBef>
            </a:pPr>
            <a: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t> ※『</a:t>
            </a: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経済面でのバックアップ</a:t>
            </a:r>
            <a:b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br>
            <a: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t>  </a:t>
            </a: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　 機能</a:t>
            </a:r>
            <a: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t>』</a:t>
            </a: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向上</a:t>
            </a:r>
            <a:endParaRPr lang="en-US" altLang="ja-JP" sz="1100" dirty="0">
              <a:solidFill>
                <a:schemeClr val="tx2">
                  <a:lumMod val="50000"/>
                </a:schemeClr>
              </a:solidFill>
              <a:latin typeface="BIZ UDゴシック" panose="020B0400000000000000" pitchFamily="49" charset="-128"/>
              <a:ea typeface="BIZ UDゴシック" panose="020B0400000000000000" pitchFamily="49" charset="-128"/>
            </a:endParaRPr>
          </a:p>
          <a:p>
            <a:pPr marL="177800">
              <a:spcBef>
                <a:spcPts val="300"/>
              </a:spcBef>
            </a:pP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自らの取組に加え、</a:t>
            </a:r>
            <a:b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b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国による法整備を受けて</a:t>
            </a:r>
            <a:b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br>
            <a: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t>『</a:t>
            </a: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行政・政治的ポテンシャル</a:t>
            </a:r>
            <a: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t>』</a:t>
            </a:r>
          </a:p>
          <a:p>
            <a:pPr marL="177800"/>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向上に弾み</a:t>
            </a:r>
          </a:p>
        </p:txBody>
      </p:sp>
      <p:sp>
        <p:nvSpPr>
          <p:cNvPr id="82" name="正方形/長方形 81">
            <a:extLst>
              <a:ext uri="{FF2B5EF4-FFF2-40B4-BE49-F238E27FC236}">
                <a16:creationId xmlns:a16="http://schemas.microsoft.com/office/drawing/2014/main" id="{59A970D8-2BB8-870D-A5CA-B6971584C1A2}"/>
              </a:ext>
            </a:extLst>
          </p:cNvPr>
          <p:cNvSpPr/>
          <p:nvPr/>
        </p:nvSpPr>
        <p:spPr>
          <a:xfrm>
            <a:off x="6605580" y="4338009"/>
            <a:ext cx="419358" cy="569365"/>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EXPO2025</a:t>
            </a:r>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世代の活躍</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83" name="角丸四角形 120">
            <a:extLst>
              <a:ext uri="{FF2B5EF4-FFF2-40B4-BE49-F238E27FC236}">
                <a16:creationId xmlns:a16="http://schemas.microsoft.com/office/drawing/2014/main" id="{D8F65684-8DEE-4D19-E917-7F539803F73F}"/>
              </a:ext>
            </a:extLst>
          </p:cNvPr>
          <p:cNvSpPr/>
          <p:nvPr/>
        </p:nvSpPr>
        <p:spPr>
          <a:xfrm>
            <a:off x="3903636" y="1834264"/>
            <a:ext cx="2658403" cy="1504361"/>
          </a:xfrm>
          <a:prstGeom prst="roundRect">
            <a:avLst/>
          </a:prstGeom>
          <a:solidFill>
            <a:schemeClr val="accent1">
              <a:lumMod val="40000"/>
              <a:lumOff val="60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1100" b="1" dirty="0">
                <a:solidFill>
                  <a:schemeClr val="tx2">
                    <a:lumMod val="50000"/>
                  </a:schemeClr>
                </a:solidFill>
                <a:latin typeface="BIZ UDゴシック" panose="020B0400000000000000" pitchFamily="49" charset="-128"/>
                <a:ea typeface="BIZ UDゴシック" panose="020B0400000000000000" pitchFamily="49" charset="-128"/>
              </a:rPr>
              <a:t>『</a:t>
            </a:r>
            <a:r>
              <a:rPr lang="ja-JP" altLang="en-US" sz="1100" b="1" dirty="0">
                <a:solidFill>
                  <a:schemeClr val="tx2">
                    <a:lumMod val="50000"/>
                  </a:schemeClr>
                </a:solidFill>
                <a:latin typeface="BIZ UDゴシック" panose="020B0400000000000000" pitchFamily="49" charset="-128"/>
                <a:ea typeface="BIZ UDゴシック" panose="020B0400000000000000" pitchFamily="49" charset="-128"/>
              </a:rPr>
              <a:t>経済的ポテンシャル</a:t>
            </a:r>
            <a:r>
              <a:rPr lang="en-US" altLang="ja-JP" sz="1100" b="1" dirty="0">
                <a:solidFill>
                  <a:schemeClr val="tx2">
                    <a:lumMod val="50000"/>
                  </a:schemeClr>
                </a:solidFill>
                <a:latin typeface="BIZ UDゴシック" panose="020B0400000000000000" pitchFamily="49" charset="-128"/>
                <a:ea typeface="BIZ UDゴシック" panose="020B0400000000000000" pitchFamily="49" charset="-128"/>
              </a:rPr>
              <a:t>』</a:t>
            </a: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に加え</a:t>
            </a:r>
          </a:p>
          <a:p>
            <a:r>
              <a:rPr lang="en-US" altLang="ja-JP" sz="1100" b="1" dirty="0">
                <a:solidFill>
                  <a:schemeClr val="tx2">
                    <a:lumMod val="50000"/>
                  </a:schemeClr>
                </a:solidFill>
                <a:latin typeface="BIZ UDゴシック" panose="020B0400000000000000" pitchFamily="49" charset="-128"/>
                <a:ea typeface="BIZ UDゴシック" panose="020B0400000000000000" pitchFamily="49" charset="-128"/>
              </a:rPr>
              <a:t>『</a:t>
            </a:r>
            <a:r>
              <a:rPr lang="ja-JP" altLang="en-US" sz="1100" b="1" dirty="0">
                <a:solidFill>
                  <a:schemeClr val="tx2">
                    <a:lumMod val="50000"/>
                  </a:schemeClr>
                </a:solidFill>
                <a:latin typeface="BIZ UDゴシック" panose="020B0400000000000000" pitchFamily="49" charset="-128"/>
                <a:ea typeface="BIZ UDゴシック" panose="020B0400000000000000" pitchFamily="49" charset="-128"/>
              </a:rPr>
              <a:t>行政・政治的ポテンシャル</a:t>
            </a:r>
            <a:r>
              <a:rPr lang="en-US" altLang="ja-JP" sz="1100" b="1" dirty="0">
                <a:solidFill>
                  <a:schemeClr val="tx2">
                    <a:lumMod val="50000"/>
                  </a:schemeClr>
                </a:solidFill>
                <a:latin typeface="BIZ UDゴシック" panose="020B0400000000000000" pitchFamily="49" charset="-128"/>
                <a:ea typeface="BIZ UDゴシック" panose="020B0400000000000000" pitchFamily="49" charset="-128"/>
              </a:rPr>
              <a:t>』</a:t>
            </a:r>
            <a:r>
              <a:rPr lang="ja-JP" altLang="en-US" sz="1100" b="1" dirty="0">
                <a:solidFill>
                  <a:schemeClr val="tx2">
                    <a:lumMod val="50000"/>
                  </a:schemeClr>
                </a:solidFill>
                <a:latin typeface="BIZ UDゴシック" panose="020B0400000000000000" pitchFamily="49" charset="-128"/>
                <a:ea typeface="BIZ UDゴシック" panose="020B0400000000000000" pitchFamily="49" charset="-128"/>
              </a:rPr>
              <a:t>向上</a:t>
            </a:r>
          </a:p>
          <a:p>
            <a:pPr>
              <a:spcBef>
                <a:spcPts val="300"/>
              </a:spcBef>
            </a:pPr>
            <a: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t> ※ 『</a:t>
            </a: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経済面、行政・政治面での</a:t>
            </a:r>
            <a:b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br>
            <a: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t>     </a:t>
            </a: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バックアップ機能</a:t>
            </a:r>
            <a:r>
              <a:rPr lang="en-US" altLang="ja-JP" sz="1100" dirty="0">
                <a:solidFill>
                  <a:schemeClr val="tx2">
                    <a:lumMod val="50000"/>
                  </a:schemeClr>
                </a:solidFill>
                <a:latin typeface="BIZ UDゴシック" panose="020B0400000000000000" pitchFamily="49" charset="-128"/>
                <a:ea typeface="BIZ UDゴシック" panose="020B0400000000000000" pitchFamily="49" charset="-128"/>
              </a:rPr>
              <a:t>』</a:t>
            </a: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向上</a:t>
            </a:r>
            <a:endParaRPr lang="en-US" altLang="ja-JP" sz="1100" dirty="0">
              <a:solidFill>
                <a:schemeClr val="tx2">
                  <a:lumMod val="50000"/>
                </a:schemeClr>
              </a:solidFill>
              <a:latin typeface="BIZ UDゴシック" panose="020B0400000000000000" pitchFamily="49" charset="-128"/>
              <a:ea typeface="BIZ UDゴシック" panose="020B0400000000000000" pitchFamily="49" charset="-128"/>
            </a:endParaRPr>
          </a:p>
          <a:p>
            <a:pPr>
              <a:spcBef>
                <a:spcPts val="300"/>
              </a:spcBef>
            </a:pPr>
            <a:endParaRPr lang="en-US" altLang="ja-JP" sz="1100" dirty="0">
              <a:solidFill>
                <a:schemeClr val="tx2">
                  <a:lumMod val="50000"/>
                </a:schemeClr>
              </a:solidFill>
              <a:latin typeface="BIZ UDゴシック" panose="020B0400000000000000" pitchFamily="49" charset="-128"/>
              <a:ea typeface="BIZ UDゴシック" panose="020B0400000000000000" pitchFamily="49" charset="-128"/>
            </a:endParaRPr>
          </a:p>
          <a:p>
            <a:pPr>
              <a:spcBef>
                <a:spcPts val="300"/>
              </a:spcBef>
            </a:pPr>
            <a:endParaRPr lang="ja-JP" altLang="en-US" sz="1100" dirty="0">
              <a:solidFill>
                <a:schemeClr val="tx2">
                  <a:lumMod val="50000"/>
                </a:schemeClr>
              </a:solidFill>
              <a:latin typeface="BIZ UDゴシック" panose="020B0400000000000000" pitchFamily="49" charset="-128"/>
              <a:ea typeface="BIZ UDゴシック" panose="020B0400000000000000" pitchFamily="49" charset="-128"/>
            </a:endParaRPr>
          </a:p>
        </p:txBody>
      </p:sp>
      <p:sp>
        <p:nvSpPr>
          <p:cNvPr id="84" name="八角形 83">
            <a:extLst>
              <a:ext uri="{FF2B5EF4-FFF2-40B4-BE49-F238E27FC236}">
                <a16:creationId xmlns:a16="http://schemas.microsoft.com/office/drawing/2014/main" id="{C94C3831-DCA9-B9E6-B59E-84AB2BF45AA0}"/>
              </a:ext>
            </a:extLst>
          </p:cNvPr>
          <p:cNvSpPr/>
          <p:nvPr/>
        </p:nvSpPr>
        <p:spPr>
          <a:xfrm>
            <a:off x="4163269" y="2940682"/>
            <a:ext cx="2141567" cy="488118"/>
          </a:xfrm>
          <a:prstGeom prst="octagon">
            <a:avLst/>
          </a:prstGeom>
          <a:ln/>
        </p:spPr>
        <p:style>
          <a:lnRef idx="3">
            <a:schemeClr val="lt1"/>
          </a:lnRef>
          <a:fillRef idx="1">
            <a:schemeClr val="accent1"/>
          </a:fillRef>
          <a:effectRef idx="1">
            <a:schemeClr val="accent1"/>
          </a:effectRef>
          <a:fontRef idx="minor">
            <a:schemeClr val="lt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名実ともに</a:t>
            </a:r>
            <a:br>
              <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b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東西二極の一極</a:t>
            </a:r>
          </a:p>
        </p:txBody>
      </p:sp>
      <p:sp>
        <p:nvSpPr>
          <p:cNvPr id="85" name="角丸四角形 121">
            <a:extLst>
              <a:ext uri="{FF2B5EF4-FFF2-40B4-BE49-F238E27FC236}">
                <a16:creationId xmlns:a16="http://schemas.microsoft.com/office/drawing/2014/main" id="{15875047-80B0-50AE-CEB9-A96A1406C43A}"/>
              </a:ext>
            </a:extLst>
          </p:cNvPr>
          <p:cNvSpPr/>
          <p:nvPr/>
        </p:nvSpPr>
        <p:spPr>
          <a:xfrm>
            <a:off x="6319695" y="987566"/>
            <a:ext cx="2628000" cy="1504361"/>
          </a:xfrm>
          <a:prstGeom prst="roundRect">
            <a:avLst/>
          </a:prstGeom>
          <a:solidFill>
            <a:schemeClr val="accent1">
              <a:lumMod val="40000"/>
              <a:lumOff val="60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lIns="72000" rIns="0" rtlCol="0" anchor="t"/>
          <a:lstStyle/>
          <a:p>
            <a:r>
              <a:rPr lang="ja-JP" altLang="en-US" sz="1100" b="1" dirty="0">
                <a:solidFill>
                  <a:schemeClr val="tx2">
                    <a:lumMod val="50000"/>
                  </a:schemeClr>
                </a:solidFill>
                <a:latin typeface="BIZ UDゴシック" panose="020B0400000000000000" pitchFamily="49" charset="-128"/>
                <a:ea typeface="BIZ UDゴシック" panose="020B0400000000000000" pitchFamily="49" charset="-128"/>
              </a:rPr>
              <a:t>副首都・大阪の実現</a:t>
            </a:r>
            <a:br>
              <a:rPr lang="en-US" altLang="ja-JP" sz="1100" b="1" dirty="0">
                <a:solidFill>
                  <a:schemeClr val="tx2">
                    <a:lumMod val="50000"/>
                  </a:schemeClr>
                </a:solidFill>
                <a:latin typeface="BIZ UDゴシック" panose="020B0400000000000000" pitchFamily="49" charset="-128"/>
                <a:ea typeface="BIZ UDゴシック" panose="020B0400000000000000" pitchFamily="49" charset="-128"/>
              </a:rPr>
            </a:br>
            <a:r>
              <a:rPr lang="ja-JP" altLang="en-US" sz="1100" b="1" dirty="0">
                <a:solidFill>
                  <a:schemeClr val="tx2">
                    <a:lumMod val="50000"/>
                  </a:schemeClr>
                </a:solidFill>
                <a:latin typeface="BIZ UDゴシック" panose="020B0400000000000000" pitchFamily="49" charset="-128"/>
                <a:ea typeface="BIZ UDゴシック" panose="020B0400000000000000" pitchFamily="49" charset="-128"/>
              </a:rPr>
              <a:t>（経済、バックアップ、行政・政治）</a:t>
            </a:r>
            <a:endParaRPr lang="en-US" altLang="ja-JP" sz="1100" b="1" dirty="0">
              <a:solidFill>
                <a:schemeClr val="tx2">
                  <a:lumMod val="50000"/>
                </a:schemeClr>
              </a:solidFill>
              <a:latin typeface="BIZ UDゴシック" panose="020B0400000000000000" pitchFamily="49" charset="-128"/>
              <a:ea typeface="BIZ UDゴシック" panose="020B0400000000000000" pitchFamily="49" charset="-128"/>
            </a:endParaRPr>
          </a:p>
          <a:p>
            <a:pPr>
              <a:spcBef>
                <a:spcPts val="300"/>
              </a:spcBef>
            </a:pPr>
            <a:r>
              <a:rPr lang="ja-JP" altLang="en-US" sz="1100" dirty="0">
                <a:solidFill>
                  <a:schemeClr val="tx2">
                    <a:lumMod val="50000"/>
                  </a:schemeClr>
                </a:solidFill>
                <a:latin typeface="BIZ UDゴシック" panose="020B0400000000000000" pitchFamily="49" charset="-128"/>
                <a:ea typeface="BIZ UDゴシック" panose="020B0400000000000000" pitchFamily="49" charset="-128"/>
              </a:rPr>
              <a:t>全国的に東京一極集中でなく複数の都市が成長をけん引する国の形への転換が進んでいる</a:t>
            </a:r>
          </a:p>
        </p:txBody>
      </p:sp>
      <p:sp>
        <p:nvSpPr>
          <p:cNvPr id="86" name="八角形 85">
            <a:extLst>
              <a:ext uri="{FF2B5EF4-FFF2-40B4-BE49-F238E27FC236}">
                <a16:creationId xmlns:a16="http://schemas.microsoft.com/office/drawing/2014/main" id="{3FF5E5D6-3B15-4490-E872-39AFA4E750CC}"/>
              </a:ext>
            </a:extLst>
          </p:cNvPr>
          <p:cNvSpPr/>
          <p:nvPr/>
        </p:nvSpPr>
        <p:spPr>
          <a:xfrm>
            <a:off x="6413255" y="2202199"/>
            <a:ext cx="2522953" cy="488118"/>
          </a:xfrm>
          <a:prstGeom prst="octagon">
            <a:avLst/>
          </a:prstGeom>
          <a:ln/>
        </p:spPr>
        <p:style>
          <a:lnRef idx="3">
            <a:schemeClr val="lt1"/>
          </a:lnRef>
          <a:fillRef idx="1">
            <a:schemeClr val="accent1"/>
          </a:fillRef>
          <a:effectRef idx="1">
            <a:schemeClr val="accent1"/>
          </a:effectRef>
          <a:fontRef idx="minor">
            <a:schemeClr val="lt1"/>
          </a:fontRef>
        </p:style>
        <p:txBody>
          <a:bodyPr rtlCol="0" anchor="ctr"/>
          <a:lstStyle/>
          <a:p>
            <a:pPr marL="0" marR="0" lvl="0" indent="0" algn="ctr" defTabSz="457200" rtl="0" eaLnBrk="1" fontAlgn="auto" latinLnBrk="0" hangingPunct="1">
              <a:spcBef>
                <a:spcPts val="0"/>
              </a:spcBef>
              <a:spcAft>
                <a:spcPts val="0"/>
              </a:spcAft>
              <a:buClrTx/>
              <a:buSzTx/>
              <a:buFontTx/>
              <a:buNone/>
              <a:tabLst/>
              <a:defRPr/>
            </a:pPr>
            <a:r>
              <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rPr>
              <a:t>東京一極集中・中央集権</a:t>
            </a:r>
            <a:endParaRPr kumimoji="0" lang="en-US" altLang="ja-JP"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endParaRPr>
          </a:p>
          <a:p>
            <a:pPr marL="0" marR="0" lvl="0" indent="0" algn="ctr" defTabSz="457200" rtl="0" eaLnBrk="1" fontAlgn="auto" latinLnBrk="0" hangingPunct="1">
              <a:spcBef>
                <a:spcPts val="0"/>
              </a:spcBef>
              <a:spcAft>
                <a:spcPts val="0"/>
              </a:spcAft>
              <a:buClrTx/>
              <a:buSzTx/>
              <a:buFontTx/>
              <a:buNone/>
              <a:tabLst/>
              <a:defRPr/>
            </a:pPr>
            <a:r>
              <a:rPr kumimoji="0" lang="ja-JP" altLang="en-US" sz="1100" dirty="0">
                <a:solidFill>
                  <a:schemeClr val="tx1"/>
                </a:solidFill>
                <a:latin typeface="BIZ UDゴシック" panose="020B0400000000000000" pitchFamily="49" charset="-128"/>
                <a:ea typeface="BIZ UDゴシック" panose="020B0400000000000000" pitchFamily="49" charset="-128"/>
              </a:rPr>
              <a:t>→拠点分散・分権</a:t>
            </a:r>
            <a:endParaRPr kumimoji="0" lang="ja-JP" altLang="en-US" sz="11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endParaRPr>
          </a:p>
        </p:txBody>
      </p:sp>
      <p:grpSp>
        <p:nvGrpSpPr>
          <p:cNvPr id="87" name="グループ化 86">
            <a:extLst>
              <a:ext uri="{FF2B5EF4-FFF2-40B4-BE49-F238E27FC236}">
                <a16:creationId xmlns:a16="http://schemas.microsoft.com/office/drawing/2014/main" id="{6B00AF9E-C5DD-083B-BAB1-CA78A231D6C4}"/>
              </a:ext>
            </a:extLst>
          </p:cNvPr>
          <p:cNvGrpSpPr/>
          <p:nvPr/>
        </p:nvGrpSpPr>
        <p:grpSpPr>
          <a:xfrm>
            <a:off x="384690" y="2275787"/>
            <a:ext cx="1533177" cy="931024"/>
            <a:chOff x="262772" y="5006095"/>
            <a:chExt cx="2062091" cy="1159287"/>
          </a:xfrm>
        </p:grpSpPr>
        <p:cxnSp>
          <p:nvCxnSpPr>
            <p:cNvPr id="88" name="直線コネクタ 36">
              <a:extLst>
                <a:ext uri="{FF2B5EF4-FFF2-40B4-BE49-F238E27FC236}">
                  <a16:creationId xmlns:a16="http://schemas.microsoft.com/office/drawing/2014/main" id="{52EF25B3-1D02-9356-9E48-9FC5F3EC7948}"/>
                </a:ext>
              </a:extLst>
            </p:cNvPr>
            <p:cNvCxnSpPr/>
            <p:nvPr/>
          </p:nvCxnSpPr>
          <p:spPr>
            <a:xfrm>
              <a:off x="357839" y="5914928"/>
              <a:ext cx="1831872" cy="198805"/>
            </a:xfrm>
            <a:prstGeom prst="bentConnector3">
              <a:avLst>
                <a:gd name="adj1" fmla="val 1422"/>
              </a:avLst>
            </a:prstGeom>
            <a:ln w="28575">
              <a:solidFill>
                <a:schemeClr val="bg1">
                  <a:lumMod val="5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sp>
          <p:nvSpPr>
            <p:cNvPr id="89" name="正方形/長方形 88">
              <a:extLst>
                <a:ext uri="{FF2B5EF4-FFF2-40B4-BE49-F238E27FC236}">
                  <a16:creationId xmlns:a16="http://schemas.microsoft.com/office/drawing/2014/main" id="{310C46C6-E5FE-5AB4-1D67-1428997F99BA}"/>
                </a:ext>
              </a:extLst>
            </p:cNvPr>
            <p:cNvSpPr/>
            <p:nvPr/>
          </p:nvSpPr>
          <p:spPr>
            <a:xfrm>
              <a:off x="262772" y="5006095"/>
              <a:ext cx="2062091" cy="1159287"/>
            </a:xfrm>
            <a:prstGeom prst="rect">
              <a:avLst/>
            </a:prstGeom>
          </p:spPr>
          <p:txBody>
            <a:bodyPr wrap="square">
              <a:spAutoFit/>
            </a:bodyPr>
            <a:lstStyle/>
            <a:p>
              <a:pPr marL="0" marR="0" lvl="0" indent="0" algn="ctr" defTabSz="457200" rtl="0" eaLnBrk="1" fontAlgn="auto" latinLnBrk="0" hangingPunct="1">
                <a:spcBef>
                  <a:spcPts val="0"/>
                </a:spcBef>
                <a:spcAft>
                  <a:spcPts val="0"/>
                </a:spcAft>
                <a:buClrTx/>
                <a:buSzTx/>
                <a:buFontTx/>
                <a:buNone/>
                <a:tabLst/>
                <a:defRPr/>
              </a:pPr>
              <a:r>
                <a:rPr kumimoji="0" lang="ja-JP" altLang="en-US" sz="11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都市機能の充実、</a:t>
              </a:r>
              <a:br>
                <a:rPr kumimoji="0" lang="en-US" altLang="ja-JP" sz="11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br>
              <a:r>
                <a:rPr kumimoji="0" lang="ja-JP" altLang="en-US" sz="11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経済政策</a:t>
              </a:r>
              <a:endParaRPr kumimoji="0" lang="en-US" altLang="ja-JP" sz="11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457200" rtl="0" eaLnBrk="1" fontAlgn="auto" latinLnBrk="0" hangingPunct="1">
                <a:lnSpc>
                  <a:spcPts val="1100"/>
                </a:lnSpc>
                <a:spcBef>
                  <a:spcPts val="600"/>
                </a:spcBef>
                <a:spcAft>
                  <a:spcPts val="0"/>
                </a:spcAft>
                <a:buClrTx/>
                <a:buSzTx/>
                <a:buFontTx/>
                <a:buNone/>
                <a:tabLst/>
                <a:defRPr/>
              </a:pPr>
              <a:r>
                <a:rPr kumimoji="0" lang="ja-JP" altLang="en-US" sz="1100" noProof="0" dirty="0">
                  <a:solidFill>
                    <a:prstClr val="black"/>
                  </a:solidFill>
                  <a:latin typeface="BIZ UDゴシック" panose="020B0400000000000000" pitchFamily="49" charset="-128"/>
                  <a:ea typeface="BIZ UDゴシック" panose="020B0400000000000000" pitchFamily="49" charset="-128"/>
                </a:rPr>
                <a:t>チャレンジ、</a:t>
              </a:r>
              <a:endParaRPr kumimoji="0" lang="en-US" altLang="ja-JP" sz="1100" noProof="0" dirty="0">
                <a:solidFill>
                  <a:prstClr val="black"/>
                </a:solidFill>
                <a:latin typeface="BIZ UDゴシック" panose="020B0400000000000000" pitchFamily="49" charset="-128"/>
                <a:ea typeface="BIZ UDゴシック" panose="020B0400000000000000" pitchFamily="49" charset="-128"/>
              </a:endParaRPr>
            </a:p>
            <a:p>
              <a:pPr marL="0" marR="0" lvl="0" indent="0" algn="ctr" defTabSz="457200" rtl="0" eaLnBrk="1" fontAlgn="auto" latinLnBrk="0" hangingPunct="1">
                <a:lnSpc>
                  <a:spcPts val="1100"/>
                </a:lnSpc>
                <a:spcBef>
                  <a:spcPts val="0"/>
                </a:spcBef>
                <a:spcAft>
                  <a:spcPts val="0"/>
                </a:spcAft>
                <a:buClrTx/>
                <a:buSzTx/>
                <a:buFontTx/>
                <a:buNone/>
                <a:tabLst/>
                <a:defRPr/>
              </a:pPr>
              <a:r>
                <a:rPr kumimoji="0" lang="ja-JP" altLang="en-US" sz="1100" i="0" u="none" strike="noStrike" kern="1200" cap="none" spc="0" normalizeH="0" baseline="0" dirty="0">
                  <a:ln>
                    <a:noFill/>
                  </a:ln>
                  <a:solidFill>
                    <a:prstClr val="black"/>
                  </a:solidFill>
                  <a:effectLst/>
                  <a:uLnTx/>
                  <a:uFillTx/>
                  <a:latin typeface="BIZ UDゴシック" panose="020B0400000000000000" pitchFamily="49" charset="-128"/>
                  <a:ea typeface="BIZ UDゴシック" panose="020B0400000000000000" pitchFamily="49" charset="-128"/>
                </a:rPr>
                <a:t>暮らしや</a:t>
              </a:r>
              <a:r>
                <a:rPr kumimoji="0" lang="ja-JP" altLang="en-US" sz="1100" dirty="0">
                  <a:solidFill>
                    <a:prstClr val="black"/>
                  </a:solidFill>
                  <a:latin typeface="BIZ UDゴシック" panose="020B0400000000000000" pitchFamily="49" charset="-128"/>
                  <a:ea typeface="BIZ UDゴシック" panose="020B0400000000000000" pitchFamily="49" charset="-128"/>
                </a:rPr>
                <a:t>すさ、</a:t>
              </a:r>
              <a:endParaRPr kumimoji="0" lang="en-US" altLang="ja-JP" sz="1100" dirty="0">
                <a:solidFill>
                  <a:prstClr val="black"/>
                </a:solidFill>
                <a:latin typeface="BIZ UDゴシック" panose="020B0400000000000000" pitchFamily="49" charset="-128"/>
                <a:ea typeface="BIZ UDゴシック" panose="020B0400000000000000" pitchFamily="49" charset="-128"/>
              </a:endParaRPr>
            </a:p>
            <a:p>
              <a:pPr marL="0" marR="0" lvl="0" indent="0" algn="ctr" defTabSz="457200" rtl="0" eaLnBrk="1" fontAlgn="auto" latinLnBrk="0" hangingPunct="1">
                <a:lnSpc>
                  <a:spcPts val="1100"/>
                </a:lnSpc>
                <a:spcBef>
                  <a:spcPts val="0"/>
                </a:spcBef>
                <a:spcAft>
                  <a:spcPts val="0"/>
                </a:spcAft>
                <a:buClrTx/>
                <a:buSzTx/>
                <a:buFontTx/>
                <a:buNone/>
                <a:tabLst/>
                <a:defRPr/>
              </a:pPr>
              <a:r>
                <a:rPr kumimoji="0" lang="ja-JP" altLang="en-US" sz="1100" dirty="0">
                  <a:solidFill>
                    <a:prstClr val="black"/>
                  </a:solidFill>
                  <a:latin typeface="BIZ UDゴシック" panose="020B0400000000000000" pitchFamily="49" charset="-128"/>
                  <a:ea typeface="BIZ UDゴシック" panose="020B0400000000000000" pitchFamily="49" charset="-128"/>
                </a:rPr>
                <a:t>働きやすさ、楽しさ</a:t>
              </a:r>
              <a:endParaRPr kumimoji="0" lang="en-US" altLang="ja-JP" sz="110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grpSp>
      <p:sp>
        <p:nvSpPr>
          <p:cNvPr id="90" name="正方形/長方形 89">
            <a:extLst>
              <a:ext uri="{FF2B5EF4-FFF2-40B4-BE49-F238E27FC236}">
                <a16:creationId xmlns:a16="http://schemas.microsoft.com/office/drawing/2014/main" id="{79ADDE29-281F-EF7B-8374-EC91C26F2D9C}"/>
              </a:ext>
            </a:extLst>
          </p:cNvPr>
          <p:cNvSpPr/>
          <p:nvPr/>
        </p:nvSpPr>
        <p:spPr>
          <a:xfrm>
            <a:off x="441515" y="3196468"/>
            <a:ext cx="891364" cy="224216"/>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東京とは異なる魅力</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91" name="グループ化 90">
            <a:extLst>
              <a:ext uri="{FF2B5EF4-FFF2-40B4-BE49-F238E27FC236}">
                <a16:creationId xmlns:a16="http://schemas.microsoft.com/office/drawing/2014/main" id="{1D4780EB-8033-2ECD-3CEF-845D0D70B158}"/>
              </a:ext>
            </a:extLst>
          </p:cNvPr>
          <p:cNvGrpSpPr/>
          <p:nvPr/>
        </p:nvGrpSpPr>
        <p:grpSpPr>
          <a:xfrm>
            <a:off x="207213" y="2885324"/>
            <a:ext cx="1677959" cy="1275542"/>
            <a:chOff x="125234" y="3900052"/>
            <a:chExt cx="2062091" cy="1771738"/>
          </a:xfrm>
        </p:grpSpPr>
        <p:grpSp>
          <p:nvGrpSpPr>
            <p:cNvPr id="92" name="グループ化 91">
              <a:extLst>
                <a:ext uri="{FF2B5EF4-FFF2-40B4-BE49-F238E27FC236}">
                  <a16:creationId xmlns:a16="http://schemas.microsoft.com/office/drawing/2014/main" id="{70CA0579-6065-9A87-5EF2-B05C5377C4E2}"/>
                </a:ext>
              </a:extLst>
            </p:cNvPr>
            <p:cNvGrpSpPr/>
            <p:nvPr/>
          </p:nvGrpSpPr>
          <p:grpSpPr>
            <a:xfrm>
              <a:off x="324537" y="3900052"/>
              <a:ext cx="1810999" cy="1687188"/>
              <a:chOff x="-2003071" y="4378273"/>
              <a:chExt cx="1288323" cy="813112"/>
            </a:xfrm>
          </p:grpSpPr>
          <p:cxnSp>
            <p:nvCxnSpPr>
              <p:cNvPr id="94" name="直線コネクタ 36">
                <a:extLst>
                  <a:ext uri="{FF2B5EF4-FFF2-40B4-BE49-F238E27FC236}">
                    <a16:creationId xmlns:a16="http://schemas.microsoft.com/office/drawing/2014/main" id="{802B1EAC-DE5A-72FD-A0C5-A15AEE5B74FA}"/>
                  </a:ext>
                </a:extLst>
              </p:cNvPr>
              <p:cNvCxnSpPr/>
              <p:nvPr/>
            </p:nvCxnSpPr>
            <p:spPr>
              <a:xfrm>
                <a:off x="-2003071" y="5087287"/>
                <a:ext cx="1254888" cy="104098"/>
              </a:xfrm>
              <a:prstGeom prst="bentConnector3">
                <a:avLst>
                  <a:gd name="adj1" fmla="val 9"/>
                </a:avLst>
              </a:prstGeom>
              <a:ln w="28575">
                <a:solidFill>
                  <a:schemeClr val="bg1">
                    <a:lumMod val="5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9A0B4706-A5A1-1000-ADBF-6D487D7349BB}"/>
                  </a:ext>
                </a:extLst>
              </p:cNvPr>
              <p:cNvCxnSpPr/>
              <p:nvPr/>
            </p:nvCxnSpPr>
            <p:spPr>
              <a:xfrm>
                <a:off x="-919153" y="5005493"/>
                <a:ext cx="170597" cy="172964"/>
              </a:xfrm>
              <a:prstGeom prst="line">
                <a:avLst/>
              </a:prstGeom>
              <a:ln w="28575">
                <a:solidFill>
                  <a:schemeClr val="bg1">
                    <a:lumMod val="5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16549380-0250-B9E6-2859-8C037B011B7C}"/>
                  </a:ext>
                </a:extLst>
              </p:cNvPr>
              <p:cNvCxnSpPr/>
              <p:nvPr/>
            </p:nvCxnSpPr>
            <p:spPr>
              <a:xfrm>
                <a:off x="-833677" y="4378273"/>
                <a:ext cx="118929" cy="191617"/>
              </a:xfrm>
              <a:prstGeom prst="line">
                <a:avLst/>
              </a:prstGeom>
              <a:ln w="28575">
                <a:solidFill>
                  <a:schemeClr val="bg1">
                    <a:lumMod val="5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grpSp>
        <p:sp>
          <p:nvSpPr>
            <p:cNvPr id="93" name="正方形/長方形 92">
              <a:extLst>
                <a:ext uri="{FF2B5EF4-FFF2-40B4-BE49-F238E27FC236}">
                  <a16:creationId xmlns:a16="http://schemas.microsoft.com/office/drawing/2014/main" id="{AF7428ED-A223-D0C4-F05C-65164E5FB893}"/>
                </a:ext>
              </a:extLst>
            </p:cNvPr>
            <p:cNvSpPr/>
            <p:nvPr/>
          </p:nvSpPr>
          <p:spPr>
            <a:xfrm>
              <a:off x="125234" y="4793484"/>
              <a:ext cx="2062091" cy="878306"/>
            </a:xfrm>
            <a:prstGeom prst="rect">
              <a:avLst/>
            </a:prstGeom>
          </p:spPr>
          <p:txBody>
            <a:bodyPr wrap="square">
              <a:spAutoFit/>
            </a:bodyPr>
            <a:lstStyle/>
            <a:p>
              <a:pPr marL="0" marR="0" lvl="0" indent="0" algn="ctr" defTabSz="457200" rtl="0" eaLnBrk="1" fontAlgn="auto" latinLnBrk="0" hangingPunct="1">
                <a:spcBef>
                  <a:spcPts val="0"/>
                </a:spcBef>
                <a:spcAft>
                  <a:spcPts val="0"/>
                </a:spcAft>
                <a:buClrTx/>
                <a:buSzTx/>
                <a:buFontTx/>
                <a:buNone/>
                <a:tabLst/>
                <a:defRPr/>
              </a:pPr>
              <a:r>
                <a:rPr kumimoji="0" lang="ja-JP" altLang="en-US" sz="11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行政体制の整備</a:t>
              </a:r>
              <a:endParaRPr kumimoji="0" lang="en-US" altLang="ja-JP" sz="1100" b="1"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457200" rtl="0" eaLnBrk="1" fontAlgn="auto" latinLnBrk="0" hangingPunct="1">
                <a:spcBef>
                  <a:spcPts val="0"/>
                </a:spcBef>
                <a:spcAft>
                  <a:spcPts val="0"/>
                </a:spcAft>
                <a:buClrTx/>
                <a:buSzTx/>
                <a:buFontTx/>
                <a:buNone/>
                <a:tabLst/>
                <a:defRPr/>
              </a:pPr>
              <a:r>
                <a:rPr kumimoji="0" lang="ja-JP" altLang="en-US" sz="1100" dirty="0">
                  <a:solidFill>
                    <a:prstClr val="black"/>
                  </a:solidFill>
                  <a:latin typeface="BIZ UDゴシック" panose="020B0400000000000000" pitchFamily="49" charset="-128"/>
                  <a:ea typeface="BIZ UDゴシック" panose="020B0400000000000000" pitchFamily="49" charset="-128"/>
                </a:rPr>
                <a:t>府市一体の強化</a:t>
              </a:r>
              <a:endParaRPr kumimoji="0" lang="en-US" altLang="ja-JP" sz="1100" dirty="0">
                <a:solidFill>
                  <a:prstClr val="black"/>
                </a:solidFill>
                <a:latin typeface="BIZ UDゴシック" panose="020B0400000000000000" pitchFamily="49" charset="-128"/>
                <a:ea typeface="BIZ UDゴシック" panose="020B0400000000000000" pitchFamily="49" charset="-128"/>
              </a:endParaRPr>
            </a:p>
            <a:p>
              <a:pPr marL="0" marR="0" lvl="0" indent="0" algn="ctr" defTabSz="457200" rtl="0" eaLnBrk="1" fontAlgn="auto" latinLnBrk="0" hangingPunct="1">
                <a:spcBef>
                  <a:spcPts val="0"/>
                </a:spcBef>
                <a:spcAft>
                  <a:spcPts val="0"/>
                </a:spcAft>
                <a:buClrTx/>
                <a:buSzTx/>
                <a:buFontTx/>
                <a:buNone/>
                <a:tabLst/>
                <a:defRPr/>
              </a:pPr>
              <a:r>
                <a:rPr kumimoji="0" lang="ja-JP" altLang="en-US" sz="110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rPr>
                <a:t>京阪神の連携強化</a:t>
              </a:r>
              <a:endParaRPr kumimoji="0" lang="en-US" altLang="ja-JP" sz="110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endParaRPr>
            </a:p>
          </p:txBody>
        </p:sp>
      </p:grpSp>
      <p:sp>
        <p:nvSpPr>
          <p:cNvPr id="97" name="正方形/長方形 96">
            <a:extLst>
              <a:ext uri="{FF2B5EF4-FFF2-40B4-BE49-F238E27FC236}">
                <a16:creationId xmlns:a16="http://schemas.microsoft.com/office/drawing/2014/main" id="{103D1853-7B49-DAE7-1CFD-E07ACDE25DEA}"/>
              </a:ext>
            </a:extLst>
          </p:cNvPr>
          <p:cNvSpPr/>
          <p:nvPr/>
        </p:nvSpPr>
        <p:spPr>
          <a:xfrm>
            <a:off x="413798" y="4124871"/>
            <a:ext cx="891364" cy="224216"/>
          </a:xfrm>
          <a:prstGeom prst="rect">
            <a:avLst/>
          </a:prstGeom>
          <a:noFill/>
          <a:ln w="9525">
            <a:noFill/>
            <a:prstDash val="sysDot"/>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r>
              <a:rPr lang="ja-JP" altLang="en-US"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副首都推進の法整備働きかけ</a:t>
            </a:r>
            <a:endParaRPr lang="en-US" altLang="ja-JP" sz="1100" spc="-9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p:txBody>
      </p:sp>
      <p:grpSp>
        <p:nvGrpSpPr>
          <p:cNvPr id="98" name="グループ化 97">
            <a:extLst>
              <a:ext uri="{FF2B5EF4-FFF2-40B4-BE49-F238E27FC236}">
                <a16:creationId xmlns:a16="http://schemas.microsoft.com/office/drawing/2014/main" id="{A9AA29D1-87A8-4F9A-D8EA-193B30B6C7D7}"/>
              </a:ext>
            </a:extLst>
          </p:cNvPr>
          <p:cNvGrpSpPr/>
          <p:nvPr/>
        </p:nvGrpSpPr>
        <p:grpSpPr>
          <a:xfrm>
            <a:off x="1590144" y="2024483"/>
            <a:ext cx="2422896" cy="453977"/>
            <a:chOff x="161858" y="5031421"/>
            <a:chExt cx="2062091" cy="422371"/>
          </a:xfrm>
        </p:grpSpPr>
        <p:grpSp>
          <p:nvGrpSpPr>
            <p:cNvPr id="99" name="グループ化 98">
              <a:extLst>
                <a:ext uri="{FF2B5EF4-FFF2-40B4-BE49-F238E27FC236}">
                  <a16:creationId xmlns:a16="http://schemas.microsoft.com/office/drawing/2014/main" id="{78115348-6B15-7475-E9A8-B5A3F8F9F2E8}"/>
                </a:ext>
              </a:extLst>
            </p:cNvPr>
            <p:cNvGrpSpPr/>
            <p:nvPr/>
          </p:nvGrpSpPr>
          <p:grpSpPr>
            <a:xfrm>
              <a:off x="389908" y="5067609"/>
              <a:ext cx="1797232" cy="358896"/>
              <a:chOff x="-1956567" y="4940960"/>
              <a:chExt cx="1278529" cy="172964"/>
            </a:xfrm>
          </p:grpSpPr>
          <p:cxnSp>
            <p:nvCxnSpPr>
              <p:cNvPr id="101" name="直線コネクタ 36">
                <a:extLst>
                  <a:ext uri="{FF2B5EF4-FFF2-40B4-BE49-F238E27FC236}">
                    <a16:creationId xmlns:a16="http://schemas.microsoft.com/office/drawing/2014/main" id="{3D2BB9B3-1287-9760-DD20-9BD55ED88E78}"/>
                  </a:ext>
                </a:extLst>
              </p:cNvPr>
              <p:cNvCxnSpPr/>
              <p:nvPr/>
            </p:nvCxnSpPr>
            <p:spPr>
              <a:xfrm>
                <a:off x="-1956567" y="5008580"/>
                <a:ext cx="1254888" cy="104098"/>
              </a:xfrm>
              <a:prstGeom prst="bentConnector3">
                <a:avLst>
                  <a:gd name="adj1" fmla="val 9"/>
                </a:avLst>
              </a:prstGeom>
              <a:ln w="28575">
                <a:solidFill>
                  <a:schemeClr val="bg1">
                    <a:lumMod val="5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cxnSp>
            <p:nvCxnSpPr>
              <p:cNvPr id="102" name="直線コネクタ 101">
                <a:extLst>
                  <a:ext uri="{FF2B5EF4-FFF2-40B4-BE49-F238E27FC236}">
                    <a16:creationId xmlns:a16="http://schemas.microsoft.com/office/drawing/2014/main" id="{2E1FB125-9EAD-80EF-2072-6F2A6369FF69}"/>
                  </a:ext>
                </a:extLst>
              </p:cNvPr>
              <p:cNvCxnSpPr/>
              <p:nvPr/>
            </p:nvCxnSpPr>
            <p:spPr>
              <a:xfrm>
                <a:off x="-848635" y="4940960"/>
                <a:ext cx="170597" cy="172964"/>
              </a:xfrm>
              <a:prstGeom prst="line">
                <a:avLst/>
              </a:prstGeom>
              <a:ln w="28575">
                <a:solidFill>
                  <a:schemeClr val="bg1">
                    <a:lumMod val="50000"/>
                  </a:schemeClr>
                </a:solidFill>
              </a:ln>
              <a:scene3d>
                <a:camera prst="orthographicFront"/>
                <a:lightRig rig="threePt" dir="t"/>
              </a:scene3d>
              <a:sp3d>
                <a:bevelT/>
              </a:sp3d>
            </p:spPr>
            <p:style>
              <a:lnRef idx="1">
                <a:schemeClr val="accent1"/>
              </a:lnRef>
              <a:fillRef idx="0">
                <a:schemeClr val="accent1"/>
              </a:fillRef>
              <a:effectRef idx="0">
                <a:schemeClr val="accent1"/>
              </a:effectRef>
              <a:fontRef idx="minor">
                <a:schemeClr val="tx1"/>
              </a:fontRef>
            </p:style>
          </p:cxnSp>
        </p:grpSp>
        <p:sp>
          <p:nvSpPr>
            <p:cNvPr id="100" name="正方形/長方形 99">
              <a:extLst>
                <a:ext uri="{FF2B5EF4-FFF2-40B4-BE49-F238E27FC236}">
                  <a16:creationId xmlns:a16="http://schemas.microsoft.com/office/drawing/2014/main" id="{995BC25B-A536-D137-16E5-128A4F2BA27B}"/>
                </a:ext>
              </a:extLst>
            </p:cNvPr>
            <p:cNvSpPr/>
            <p:nvPr/>
          </p:nvSpPr>
          <p:spPr>
            <a:xfrm>
              <a:off x="161858" y="5031421"/>
              <a:ext cx="2062091" cy="422371"/>
            </a:xfrm>
            <a:prstGeom prst="rect">
              <a:avLst/>
            </a:prstGeom>
          </p:spPr>
          <p:txBody>
            <a:bodyPr wrap="square">
              <a:spAutoFit/>
            </a:bodyPr>
            <a:lstStyle/>
            <a:p>
              <a:pPr marL="0" marR="0" lvl="0" indent="0" algn="ctr" defTabSz="457200" rtl="0" eaLnBrk="1" fontAlgn="auto" latinLnBrk="0" hangingPunct="1">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大阪・関西の国出先機関等の</a:t>
              </a:r>
              <a:endParaRPr kumimoji="0"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a:p>
              <a:pPr marL="0" marR="0" lvl="0" indent="0" algn="ctr" defTabSz="457200" rtl="0" eaLnBrk="1" fontAlgn="auto" latinLnBrk="0" hangingPunct="1">
                <a:spcBef>
                  <a:spcPts val="0"/>
                </a:spcBef>
                <a:spcAft>
                  <a:spcPts val="0"/>
                </a:spcAft>
                <a:buClrTx/>
                <a:buSzTx/>
                <a:buFontTx/>
                <a:buNone/>
                <a:tabLst/>
                <a:defRPr/>
              </a:pPr>
              <a:r>
                <a:rPr kumimoji="0" lang="ja-JP" altLang="en-US"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rPr>
                <a:t>機能強化と府市との連携</a:t>
              </a:r>
              <a:endParaRPr kumimoji="0" lang="en-US" altLang="ja-JP" sz="1100" b="0" i="0" u="none" strike="noStrike" kern="1200" cap="none" spc="0" normalizeH="0" baseline="0" noProof="0" dirty="0">
                <a:ln>
                  <a:noFill/>
                </a:ln>
                <a:solidFill>
                  <a:prstClr val="black"/>
                </a:solidFill>
                <a:effectLst/>
                <a:uLnTx/>
                <a:uFillTx/>
                <a:latin typeface="BIZ UDゴシック" panose="020B0400000000000000" pitchFamily="49" charset="-128"/>
                <a:ea typeface="BIZ UDゴシック" panose="020B0400000000000000" pitchFamily="49" charset="-128"/>
                <a:cs typeface="+mn-cs"/>
              </a:endParaRPr>
            </a:p>
          </p:txBody>
        </p:sp>
      </p:grpSp>
      <p:cxnSp>
        <p:nvCxnSpPr>
          <p:cNvPr id="103" name="直線矢印コネクタ 102">
            <a:extLst>
              <a:ext uri="{FF2B5EF4-FFF2-40B4-BE49-F238E27FC236}">
                <a16:creationId xmlns:a16="http://schemas.microsoft.com/office/drawing/2014/main" id="{C58CA229-2698-DF40-C2BA-C0B1FF211DEE}"/>
              </a:ext>
            </a:extLst>
          </p:cNvPr>
          <p:cNvCxnSpPr/>
          <p:nvPr/>
        </p:nvCxnSpPr>
        <p:spPr>
          <a:xfrm>
            <a:off x="2315409" y="5220134"/>
            <a:ext cx="7445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8" name="直線矢印コネクタ 107">
            <a:extLst>
              <a:ext uri="{FF2B5EF4-FFF2-40B4-BE49-F238E27FC236}">
                <a16:creationId xmlns:a16="http://schemas.microsoft.com/office/drawing/2014/main" id="{3A9701FB-F379-43E3-6472-11961E6B661F}"/>
              </a:ext>
            </a:extLst>
          </p:cNvPr>
          <p:cNvCxnSpPr/>
          <p:nvPr/>
        </p:nvCxnSpPr>
        <p:spPr>
          <a:xfrm>
            <a:off x="3903636" y="5220134"/>
            <a:ext cx="7445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9" name="直線矢印コネクタ 108">
            <a:extLst>
              <a:ext uri="{FF2B5EF4-FFF2-40B4-BE49-F238E27FC236}">
                <a16:creationId xmlns:a16="http://schemas.microsoft.com/office/drawing/2014/main" id="{CA4399E8-61A7-9EF8-AFA5-7DBB30E02D7F}"/>
              </a:ext>
            </a:extLst>
          </p:cNvPr>
          <p:cNvCxnSpPr/>
          <p:nvPr/>
        </p:nvCxnSpPr>
        <p:spPr>
          <a:xfrm>
            <a:off x="6018761" y="5220134"/>
            <a:ext cx="744514"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2" name="二等辺三角形 111">
            <a:extLst>
              <a:ext uri="{FF2B5EF4-FFF2-40B4-BE49-F238E27FC236}">
                <a16:creationId xmlns:a16="http://schemas.microsoft.com/office/drawing/2014/main" id="{857C0A92-A569-D058-A2CC-765ABEF8D418}"/>
              </a:ext>
            </a:extLst>
          </p:cNvPr>
          <p:cNvSpPr/>
          <p:nvPr/>
        </p:nvSpPr>
        <p:spPr>
          <a:xfrm rot="10800000">
            <a:off x="6927962" y="2079053"/>
            <a:ext cx="1433932" cy="159929"/>
          </a:xfrm>
          <a:prstGeom prst="triangle">
            <a:avLst/>
          </a:prstGeom>
          <a:solidFill>
            <a:schemeClr val="accent1">
              <a:lumMod val="60000"/>
              <a:lumOff val="40000"/>
            </a:schemeClr>
          </a:solid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0" b="1" dirty="0">
              <a:solidFill>
                <a:schemeClr val="tx2">
                  <a:lumMod val="50000"/>
                </a:schemeClr>
              </a:solidFill>
              <a:latin typeface="Meiryo UI" panose="020B0604030504040204" pitchFamily="50" charset="-128"/>
              <a:ea typeface="Meiryo UI" panose="020B0604030504040204" pitchFamily="50" charset="-128"/>
            </a:endParaRPr>
          </a:p>
        </p:txBody>
      </p:sp>
      <p:sp>
        <p:nvSpPr>
          <p:cNvPr id="80" name="正方形/長方形 79">
            <a:extLst>
              <a:ext uri="{FF2B5EF4-FFF2-40B4-BE49-F238E27FC236}">
                <a16:creationId xmlns:a16="http://schemas.microsoft.com/office/drawing/2014/main" id="{2A85FC62-08C8-40D8-A54E-3FA76A609F92}"/>
              </a:ext>
            </a:extLst>
          </p:cNvPr>
          <p:cNvSpPr/>
          <p:nvPr/>
        </p:nvSpPr>
        <p:spPr>
          <a:xfrm>
            <a:off x="8610864" y="6449362"/>
            <a:ext cx="479380" cy="4717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2000" b="1" i="0" u="none" strike="noStrike" kern="120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２</a:t>
            </a:r>
          </a:p>
        </p:txBody>
      </p:sp>
    </p:spTree>
    <p:extLst>
      <p:ext uri="{BB962C8B-B14F-4D97-AF65-F5344CB8AC3E}">
        <p14:creationId xmlns:p14="http://schemas.microsoft.com/office/powerpoint/2010/main" val="19655069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 name="矢印: 五方向 67">
            <a:extLst>
              <a:ext uri="{FF2B5EF4-FFF2-40B4-BE49-F238E27FC236}">
                <a16:creationId xmlns:a16="http://schemas.microsoft.com/office/drawing/2014/main" id="{8A1F9B7B-CFE7-D7B9-FFFD-CB5AC05B68D5}"/>
              </a:ext>
            </a:extLst>
          </p:cNvPr>
          <p:cNvSpPr/>
          <p:nvPr/>
        </p:nvSpPr>
        <p:spPr>
          <a:xfrm rot="16200000">
            <a:off x="1221262" y="2644674"/>
            <a:ext cx="2146248" cy="4301935"/>
          </a:xfrm>
          <a:prstGeom prst="homePlate">
            <a:avLst>
              <a:gd name="adj" fmla="val 16761"/>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BIZ UDPゴシック" panose="020B0400000000000000" pitchFamily="50" charset="-128"/>
              <a:ea typeface="BIZ UDPゴシック" panose="020B0400000000000000" pitchFamily="50" charset="-128"/>
            </a:endParaRPr>
          </a:p>
        </p:txBody>
      </p:sp>
      <p:sp>
        <p:nvSpPr>
          <p:cNvPr id="32" name="正方形/長方形 31">
            <a:extLst>
              <a:ext uri="{FF2B5EF4-FFF2-40B4-BE49-F238E27FC236}">
                <a16:creationId xmlns:a16="http://schemas.microsoft.com/office/drawing/2014/main" id="{4183DE8B-F4E5-2A4D-FD1D-57E18E78D8C3}"/>
              </a:ext>
            </a:extLst>
          </p:cNvPr>
          <p:cNvSpPr/>
          <p:nvPr/>
        </p:nvSpPr>
        <p:spPr>
          <a:xfrm>
            <a:off x="2431697" y="4271659"/>
            <a:ext cx="1811935" cy="1526847"/>
          </a:xfrm>
          <a:prstGeom prst="rect">
            <a:avLst/>
          </a:prstGeom>
          <a:solidFill>
            <a:schemeClr val="bg1">
              <a:lumMod val="85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BIZ UDPゴシック" panose="020B0400000000000000" pitchFamily="50" charset="-128"/>
              <a:ea typeface="BIZ UDPゴシック" panose="020B0400000000000000" pitchFamily="50" charset="-128"/>
            </a:endParaRPr>
          </a:p>
        </p:txBody>
      </p:sp>
      <p:sp>
        <p:nvSpPr>
          <p:cNvPr id="34" name="正方形/長方形 33">
            <a:extLst>
              <a:ext uri="{FF2B5EF4-FFF2-40B4-BE49-F238E27FC236}">
                <a16:creationId xmlns:a16="http://schemas.microsoft.com/office/drawing/2014/main" id="{A0CF249E-7C2E-50D0-20B2-49CB2EE87155}"/>
              </a:ext>
            </a:extLst>
          </p:cNvPr>
          <p:cNvSpPr/>
          <p:nvPr/>
        </p:nvSpPr>
        <p:spPr>
          <a:xfrm>
            <a:off x="323984" y="4283739"/>
            <a:ext cx="1922232" cy="1526847"/>
          </a:xfrm>
          <a:prstGeom prst="rect">
            <a:avLst/>
          </a:prstGeom>
          <a:solidFill>
            <a:schemeClr val="bg1">
              <a:lumMod val="85000"/>
            </a:schemeClr>
          </a:solidFill>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latin typeface="BIZ UDPゴシック" panose="020B0400000000000000" pitchFamily="50" charset="-128"/>
              <a:ea typeface="BIZ UDPゴシック" panose="020B0400000000000000" pitchFamily="50" charset="-128"/>
            </a:endParaRPr>
          </a:p>
        </p:txBody>
      </p:sp>
      <p:sp>
        <p:nvSpPr>
          <p:cNvPr id="95" name="正方形/長方形 94">
            <a:extLst>
              <a:ext uri="{FF2B5EF4-FFF2-40B4-BE49-F238E27FC236}">
                <a16:creationId xmlns:a16="http://schemas.microsoft.com/office/drawing/2014/main" id="{0D9F54D4-FFF8-5333-E93F-4E150BC008FB}"/>
              </a:ext>
            </a:extLst>
          </p:cNvPr>
          <p:cNvSpPr/>
          <p:nvPr/>
        </p:nvSpPr>
        <p:spPr>
          <a:xfrm>
            <a:off x="68790" y="458223"/>
            <a:ext cx="8955710" cy="1008000"/>
          </a:xfrm>
          <a:prstGeom prst="rect">
            <a:avLst/>
          </a:prstGeom>
          <a:solidFill>
            <a:schemeClr val="bg1">
              <a:lumMod val="9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vert="eaVert" lIns="0" tIns="0" rIns="36000" bIns="36000" rtlCol="0" anchor="b" anchorCtr="0"/>
          <a:lstStyle/>
          <a:p>
            <a:pPr marL="0" marR="0" lvl="0" indent="0" algn="ctr" defTabSz="457200" rtl="0" eaLnBrk="1" fontAlgn="auto" latinLnBrk="0" hangingPunct="1">
              <a:lnSpc>
                <a:spcPts val="1500"/>
              </a:lnSpc>
              <a:spcBef>
                <a:spcPts val="0"/>
              </a:spcBef>
              <a:spcAft>
                <a:spcPts val="0"/>
              </a:spcAft>
              <a:buClrTx/>
              <a:buSzTx/>
              <a:buFontTx/>
              <a:buNone/>
              <a:tabLst/>
              <a:defRPr/>
            </a:pPr>
            <a:endParaRPr lang="en-US" altLang="ja-JP" sz="1200" b="1" dirty="0">
              <a:solidFill>
                <a:schemeClr val="tx1"/>
              </a:solidFill>
              <a:latin typeface="BIZ UDPゴシック" panose="020B0400000000000000" pitchFamily="50" charset="-128"/>
              <a:ea typeface="BIZ UDPゴシック" panose="020B0400000000000000" pitchFamily="50" charset="-128"/>
            </a:endParaRPr>
          </a:p>
          <a:p>
            <a:pPr marL="0" marR="0" lvl="0" indent="0" algn="ctr" defTabSz="457200" rtl="0" eaLnBrk="1" fontAlgn="auto" latinLnBrk="0" hangingPunct="1">
              <a:spcBef>
                <a:spcPts val="0"/>
              </a:spcBef>
              <a:spcAft>
                <a:spcPts val="0"/>
              </a:spcAft>
              <a:buClrTx/>
              <a:buSzTx/>
              <a:buFontTx/>
              <a:buNone/>
              <a:tabLst/>
              <a:defRPr/>
            </a:pPr>
            <a:r>
              <a:rPr kumimoji="0" lang="ja-JP" altLang="en-US" sz="12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副首都</a:t>
            </a:r>
            <a:r>
              <a:rPr lang="ja-JP" altLang="en-US" sz="1200" b="1" dirty="0">
                <a:solidFill>
                  <a:schemeClr val="tx1"/>
                </a:solidFill>
                <a:latin typeface="BIZ UDPゴシック" panose="020B0400000000000000" pitchFamily="50" charset="-128"/>
                <a:ea typeface="BIZ UDPゴシック" panose="020B0400000000000000" pitchFamily="50" charset="-128"/>
              </a:rPr>
              <a:t> </a:t>
            </a:r>
            <a:r>
              <a:rPr kumimoji="0" lang="ja-JP" altLang="en-US" sz="12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・大阪</a:t>
            </a:r>
            <a:endParaRPr kumimoji="0" lang="en-US" altLang="ja-JP" sz="12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a:p>
            <a:pPr marL="0" marR="0" lvl="0" indent="0" algn="ctr" defTabSz="457200" rtl="0" eaLnBrk="1" fontAlgn="auto" latinLnBrk="0" hangingPunct="1">
              <a:lnSpc>
                <a:spcPts val="1500"/>
              </a:lnSpc>
              <a:spcBef>
                <a:spcPts val="0"/>
              </a:spcBef>
              <a:spcAft>
                <a:spcPts val="0"/>
              </a:spcAft>
              <a:buClrTx/>
              <a:buSzTx/>
              <a:buFontTx/>
              <a:buNone/>
              <a:tabLst/>
              <a:defRPr/>
            </a:pPr>
            <a:endParaRPr kumimoji="0" lang="en-US" altLang="ja-JP" sz="12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49" name="上矢印 37">
            <a:extLst>
              <a:ext uri="{FF2B5EF4-FFF2-40B4-BE49-F238E27FC236}">
                <a16:creationId xmlns:a16="http://schemas.microsoft.com/office/drawing/2014/main" id="{A4CDC6A7-B44F-885B-1D76-37135E8738FE}"/>
              </a:ext>
            </a:extLst>
          </p:cNvPr>
          <p:cNvSpPr/>
          <p:nvPr/>
        </p:nvSpPr>
        <p:spPr>
          <a:xfrm>
            <a:off x="8599471" y="1237308"/>
            <a:ext cx="349744" cy="5436497"/>
          </a:xfrm>
          <a:prstGeom prst="upArrow">
            <a:avLst>
              <a:gd name="adj1" fmla="val 33659"/>
              <a:gd name="adj2" fmla="val 78596"/>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73" name="正方形/長方形 72">
            <a:extLst>
              <a:ext uri="{FF2B5EF4-FFF2-40B4-BE49-F238E27FC236}">
                <a16:creationId xmlns:a16="http://schemas.microsoft.com/office/drawing/2014/main" id="{4ABF6078-9BCB-C8FF-6EB6-98D9806D74F8}"/>
              </a:ext>
            </a:extLst>
          </p:cNvPr>
          <p:cNvSpPr/>
          <p:nvPr/>
        </p:nvSpPr>
        <p:spPr>
          <a:xfrm>
            <a:off x="222229" y="1702006"/>
            <a:ext cx="5234130" cy="2016000"/>
          </a:xfrm>
          <a:prstGeom prst="rect">
            <a:avLst/>
          </a:prstGeom>
          <a:solidFill>
            <a:schemeClr val="tx2">
              <a:lumMod val="20000"/>
              <a:lumOff val="80000"/>
            </a:schemeClr>
          </a:solidFill>
          <a:ln w="19050" cap="flat" cmpd="sng" algn="ctr">
            <a:solidFill>
              <a:srgbClr val="4472C4"/>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b="0" i="0" u="none" strike="noStrike" kern="0" cap="none" spc="0" normalizeH="0" baseline="0" noProof="0" dirty="0">
              <a:ln>
                <a:noFill/>
              </a:ln>
              <a:solidFill>
                <a:prstClr val="black"/>
              </a:solidFill>
              <a:effectLst/>
              <a:uLnTx/>
              <a:uFillTx/>
              <a:latin typeface="BIZ UDPゴシック" panose="020B0400000000000000" pitchFamily="50" charset="-128"/>
              <a:ea typeface="BIZ UDPゴシック" panose="020B0400000000000000" pitchFamily="50" charset="-128"/>
            </a:endParaRPr>
          </a:p>
        </p:txBody>
      </p:sp>
      <p:sp>
        <p:nvSpPr>
          <p:cNvPr id="70" name="矢印: 五方向 69">
            <a:extLst>
              <a:ext uri="{FF2B5EF4-FFF2-40B4-BE49-F238E27FC236}">
                <a16:creationId xmlns:a16="http://schemas.microsoft.com/office/drawing/2014/main" id="{FED46755-26D3-A1EF-D2E8-0325460243A9}"/>
              </a:ext>
            </a:extLst>
          </p:cNvPr>
          <p:cNvSpPr/>
          <p:nvPr/>
        </p:nvSpPr>
        <p:spPr>
          <a:xfrm rot="10800000">
            <a:off x="5517209" y="1751363"/>
            <a:ext cx="3014631" cy="1958485"/>
          </a:xfrm>
          <a:prstGeom prst="homePlate">
            <a:avLst>
              <a:gd name="adj" fmla="val 11784"/>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69" name="矢印: 五方向 68">
            <a:extLst>
              <a:ext uri="{FF2B5EF4-FFF2-40B4-BE49-F238E27FC236}">
                <a16:creationId xmlns:a16="http://schemas.microsoft.com/office/drawing/2014/main" id="{BEB5F6DE-1C71-3AB5-07E9-28975C652470}"/>
              </a:ext>
            </a:extLst>
          </p:cNvPr>
          <p:cNvSpPr/>
          <p:nvPr/>
        </p:nvSpPr>
        <p:spPr>
          <a:xfrm rot="16200000">
            <a:off x="5455921" y="2833411"/>
            <a:ext cx="2146248" cy="3914082"/>
          </a:xfrm>
          <a:prstGeom prst="homePlate">
            <a:avLst>
              <a:gd name="adj" fmla="val 16761"/>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Pゴシック" panose="020B0400000000000000" pitchFamily="50" charset="-128"/>
              <a:ea typeface="BIZ UDPゴシック" panose="020B0400000000000000" pitchFamily="50" charset="-128"/>
            </a:endParaRPr>
          </a:p>
        </p:txBody>
      </p:sp>
      <p:sp>
        <p:nvSpPr>
          <p:cNvPr id="2" name="スライド番号プレースホルダー 1"/>
          <p:cNvSpPr>
            <a:spLocks noGrp="1"/>
          </p:cNvSpPr>
          <p:nvPr>
            <p:ph type="sldNum" sz="quarter" idx="12"/>
          </p:nvPr>
        </p:nvSpPr>
        <p:spPr>
          <a:xfrm>
            <a:off x="6967100" y="6492875"/>
            <a:ext cx="2057400" cy="365125"/>
          </a:xfrm>
        </p:spPr>
        <p:txBody>
          <a:bodyPr/>
          <a:lstStyle/>
          <a:p>
            <a:fld id="{50F88186-B17D-4CE3-A887-D91699CF601C}" type="slidenum">
              <a:rPr kumimoji="1" lang="ja-JP" altLang="en-US" smtClean="0">
                <a:latin typeface="BIZ UDPゴシック" panose="020B0400000000000000" pitchFamily="50" charset="-128"/>
                <a:ea typeface="BIZ UDPゴシック" panose="020B0400000000000000" pitchFamily="50" charset="-128"/>
              </a:rPr>
              <a:t>3</a:t>
            </a:fld>
            <a:endParaRPr kumimoji="1" lang="ja-JP" altLang="en-US" dirty="0">
              <a:latin typeface="BIZ UDPゴシック" panose="020B0400000000000000" pitchFamily="50" charset="-128"/>
              <a:ea typeface="BIZ UDPゴシック" panose="020B0400000000000000" pitchFamily="50" charset="-128"/>
            </a:endParaRPr>
          </a:p>
        </p:txBody>
      </p:sp>
      <p:sp>
        <p:nvSpPr>
          <p:cNvPr id="3" name="AutoShape 2">
            <a:extLst>
              <a:ext uri="{FF2B5EF4-FFF2-40B4-BE49-F238E27FC236}">
                <a16:creationId xmlns:a16="http://schemas.microsoft.com/office/drawing/2014/main" id="{6EE10D7A-4013-934E-7851-2A376C7DD4AF}"/>
              </a:ext>
            </a:extLst>
          </p:cNvPr>
          <p:cNvSpPr>
            <a:spLocks noChangeAspect="1" noChangeArrowheads="1"/>
          </p:cNvSpPr>
          <p:nvPr/>
        </p:nvSpPr>
        <p:spPr bwMode="auto">
          <a:xfrm>
            <a:off x="4140551" y="4271659"/>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ja-JP" altLang="en-US">
              <a:latin typeface="BIZ UDPゴシック" panose="020B0400000000000000" pitchFamily="50" charset="-128"/>
              <a:ea typeface="BIZ UDPゴシック" panose="020B0400000000000000" pitchFamily="50" charset="-128"/>
            </a:endParaRPr>
          </a:p>
        </p:txBody>
      </p:sp>
      <p:sp>
        <p:nvSpPr>
          <p:cNvPr id="4" name="台形 3">
            <a:extLst>
              <a:ext uri="{FF2B5EF4-FFF2-40B4-BE49-F238E27FC236}">
                <a16:creationId xmlns:a16="http://schemas.microsoft.com/office/drawing/2014/main" id="{99756780-EC10-EDF4-1F73-0FC2CB64B469}"/>
              </a:ext>
            </a:extLst>
          </p:cNvPr>
          <p:cNvSpPr/>
          <p:nvPr/>
        </p:nvSpPr>
        <p:spPr>
          <a:xfrm>
            <a:off x="477513" y="5946464"/>
            <a:ext cx="8098215" cy="371944"/>
          </a:xfrm>
          <a:prstGeom prst="trapezoid">
            <a:avLst/>
          </a:prstGeom>
          <a:solidFill>
            <a:schemeClr val="bg1"/>
          </a:solidFill>
          <a:ln w="28575">
            <a:solidFill>
              <a:schemeClr val="tx1"/>
            </a:solidFill>
          </a:ln>
          <a:effectLst>
            <a:outerShdw blurRad="50800" dist="63500" dir="2700000" algn="tl" rotWithShape="0">
              <a:schemeClr val="tx1">
                <a:lumMod val="75000"/>
                <a:lumOff val="25000"/>
                <a:alpha val="9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tIns="72000" bIns="0" rtlCol="0" anchor="ctr" anchorCtr="0"/>
          <a:lstStyle/>
          <a:p>
            <a:pPr marL="0" marR="0" lvl="0" indent="0" algn="l" defTabSz="914400" rtl="0" eaLnBrk="1" fontAlgn="base" latinLnBrk="0" hangingPunct="1">
              <a:lnSpc>
                <a:spcPts val="1200"/>
              </a:lnSpc>
              <a:spcBef>
                <a:spcPct val="0"/>
              </a:spcBef>
              <a:spcAft>
                <a:spcPct val="0"/>
              </a:spcAft>
              <a:buClrTx/>
              <a:buSzTx/>
              <a:buFontTx/>
              <a:buNone/>
              <a:tabLst/>
              <a:defRPr/>
            </a:pP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　大阪の強みの再確認  → 更なる強化</a:t>
            </a:r>
            <a:r>
              <a:rPr kumimoji="1" lang="ja-JP" altLang="en-US" sz="1400" b="1" dirty="0">
                <a:solidFill>
                  <a:schemeClr val="tx1"/>
                </a:solidFill>
                <a:latin typeface="BIZ UDPゴシック" panose="020B0400000000000000" pitchFamily="50" charset="-128"/>
                <a:ea typeface="BIZ UDPゴシック" panose="020B0400000000000000" pitchFamily="50" charset="-128"/>
              </a:rPr>
              <a:t>、</a:t>
            </a:r>
            <a:r>
              <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新たな強み</a:t>
            </a:r>
            <a:endParaRPr kumimoji="1" lang="en-US" altLang="ja-JP"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grpSp>
        <p:nvGrpSpPr>
          <p:cNvPr id="10" name="グループ化 9">
            <a:extLst>
              <a:ext uri="{FF2B5EF4-FFF2-40B4-BE49-F238E27FC236}">
                <a16:creationId xmlns:a16="http://schemas.microsoft.com/office/drawing/2014/main" id="{DC3A24D5-B2DB-11BC-FB5D-84886CB1BFED}"/>
              </a:ext>
            </a:extLst>
          </p:cNvPr>
          <p:cNvGrpSpPr/>
          <p:nvPr/>
        </p:nvGrpSpPr>
        <p:grpSpPr>
          <a:xfrm>
            <a:off x="197386" y="6390101"/>
            <a:ext cx="8904674" cy="453715"/>
            <a:chOff x="101896" y="5419336"/>
            <a:chExt cx="9018421" cy="491808"/>
          </a:xfrm>
        </p:grpSpPr>
        <p:grpSp>
          <p:nvGrpSpPr>
            <p:cNvPr id="11" name="グループ化 10">
              <a:extLst>
                <a:ext uri="{FF2B5EF4-FFF2-40B4-BE49-F238E27FC236}">
                  <a16:creationId xmlns:a16="http://schemas.microsoft.com/office/drawing/2014/main" id="{21DEC5D4-F22E-5E03-3B52-15184C43C944}"/>
                </a:ext>
              </a:extLst>
            </p:cNvPr>
            <p:cNvGrpSpPr/>
            <p:nvPr/>
          </p:nvGrpSpPr>
          <p:grpSpPr>
            <a:xfrm>
              <a:off x="101896" y="5419336"/>
              <a:ext cx="8581003" cy="491808"/>
              <a:chOff x="4915326" y="3154879"/>
              <a:chExt cx="6305721" cy="504556"/>
            </a:xfrm>
          </p:grpSpPr>
          <p:sp>
            <p:nvSpPr>
              <p:cNvPr id="17" name="台形 16">
                <a:extLst>
                  <a:ext uri="{FF2B5EF4-FFF2-40B4-BE49-F238E27FC236}">
                    <a16:creationId xmlns:a16="http://schemas.microsoft.com/office/drawing/2014/main" id="{C59CB0D0-DE74-26A7-070B-3051C62FACE6}"/>
                  </a:ext>
                </a:extLst>
              </p:cNvPr>
              <p:cNvSpPr/>
              <p:nvPr/>
            </p:nvSpPr>
            <p:spPr>
              <a:xfrm>
                <a:off x="4915326" y="3154879"/>
                <a:ext cx="6305721" cy="411836"/>
              </a:xfrm>
              <a:prstGeom prst="trapezoid">
                <a:avLst/>
              </a:prstGeom>
              <a:solidFill>
                <a:schemeClr val="bg1"/>
              </a:solidFill>
              <a:ln w="28575">
                <a:solidFill>
                  <a:schemeClr val="tx1"/>
                </a:solidFill>
              </a:ln>
              <a:effectLst>
                <a:outerShdw blurRad="50800" dist="63500" dir="2700000" algn="tl" rotWithShape="0">
                  <a:schemeClr val="tx1">
                    <a:lumMod val="75000"/>
                    <a:lumOff val="25000"/>
                    <a:alpha val="91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schemeClr val="tx1"/>
                    </a:solidFill>
                    <a:effectLst>
                      <a:outerShdw blurRad="50800" dist="38100" dir="2700000" algn="tl" rotWithShape="0">
                        <a:prstClr val="white"/>
                      </a:outerShdw>
                    </a:effectLst>
                    <a:uLnTx/>
                    <a:uFillTx/>
                    <a:latin typeface="BIZ UDPゴシック" panose="020B0400000000000000" pitchFamily="50" charset="-128"/>
                    <a:ea typeface="BIZ UDPゴシック" panose="020B0400000000000000" pitchFamily="50" charset="-128"/>
                  </a:rPr>
                  <a:t>   これまでの府市一体の取組</a:t>
                </a:r>
                <a:endParaRPr kumimoji="1" lang="en-US" altLang="ja-JP" sz="1400" b="1" i="0" u="none" strike="noStrike" kern="1200" cap="none" spc="0" normalizeH="0" baseline="0" noProof="0" dirty="0">
                  <a:ln>
                    <a:noFill/>
                  </a:ln>
                  <a:solidFill>
                    <a:schemeClr val="tx1"/>
                  </a:solidFill>
                  <a:effectLst>
                    <a:outerShdw blurRad="50800" dist="38100" dir="2700000" algn="tl" rotWithShape="0">
                      <a:prstClr val="white"/>
                    </a:outerShdw>
                  </a:effectLst>
                  <a:uLnTx/>
                  <a:uFillTx/>
                  <a:latin typeface="BIZ UDPゴシック" panose="020B0400000000000000" pitchFamily="50" charset="-128"/>
                  <a:ea typeface="BIZ UDPゴシック" panose="020B0400000000000000" pitchFamily="50" charset="-128"/>
                </a:endParaRPr>
              </a:p>
            </p:txBody>
          </p:sp>
          <p:sp>
            <p:nvSpPr>
              <p:cNvPr id="16" name="テキスト ボックス 15">
                <a:extLst>
                  <a:ext uri="{FF2B5EF4-FFF2-40B4-BE49-F238E27FC236}">
                    <a16:creationId xmlns:a16="http://schemas.microsoft.com/office/drawing/2014/main" id="{6A8538AD-CC2B-D58E-08B8-41D5606780AD}"/>
                  </a:ext>
                </a:extLst>
              </p:cNvPr>
              <p:cNvSpPr txBox="1"/>
              <p:nvPr/>
            </p:nvSpPr>
            <p:spPr>
              <a:xfrm>
                <a:off x="5363311" y="3399885"/>
                <a:ext cx="3951680" cy="259550"/>
              </a:xfrm>
              <a:prstGeom prst="rect">
                <a:avLst/>
              </a:prstGeom>
              <a:noFill/>
            </p:spPr>
            <p:txBody>
              <a:bodyPr wrap="square" rtlCol="0">
                <a:spAutoFit/>
              </a:bodyPr>
              <a:lstStyle/>
              <a:p>
                <a:pPr marL="174625" marR="0" lvl="0" indent="-174625" algn="l" defTabSz="914400" rtl="0" eaLnBrk="1" fontAlgn="base" latinLnBrk="0" hangingPunct="1">
                  <a:lnSpc>
                    <a:spcPts val="1100"/>
                  </a:lnSpc>
                  <a:spcBef>
                    <a:spcPts val="0"/>
                  </a:spcBef>
                  <a:spcAft>
                    <a:spcPct val="0"/>
                  </a:spcAft>
                  <a:buClrTx/>
                  <a:buSzTx/>
                  <a:buFontTx/>
                  <a:buNone/>
                  <a:tabLst>
                    <a:tab pos="174625" algn="l"/>
                  </a:tabLst>
                  <a:defRPr/>
                </a:pPr>
                <a:endParaRPr kumimoji="1" lang="en-US" altLang="ja-JP" sz="1400" b="0" i="0" u="none" strike="noStrike" kern="1200" cap="none" spc="0" normalizeH="0" baseline="0" noProof="0" dirty="0">
                  <a:ln>
                    <a:noFill/>
                  </a:ln>
                  <a:effectLst>
                    <a:outerShdw dir="2700000" algn="tl" rotWithShape="0">
                      <a:prstClr val="white"/>
                    </a:outerShdw>
                  </a:effectLst>
                  <a:uLnTx/>
                  <a:uFillTx/>
                  <a:latin typeface="BIZ UDPゴシック" panose="020B0400000000000000" pitchFamily="50" charset="-128"/>
                  <a:ea typeface="BIZ UDPゴシック" panose="020B0400000000000000" pitchFamily="50" charset="-128"/>
                </a:endParaRPr>
              </a:p>
            </p:txBody>
          </p:sp>
        </p:grpSp>
        <p:sp>
          <p:nvSpPr>
            <p:cNvPr id="12" name="テキスト ボックス 11">
              <a:extLst>
                <a:ext uri="{FF2B5EF4-FFF2-40B4-BE49-F238E27FC236}">
                  <a16:creationId xmlns:a16="http://schemas.microsoft.com/office/drawing/2014/main" id="{C358EC26-B6B8-5B2B-098C-18349924415D}"/>
                </a:ext>
              </a:extLst>
            </p:cNvPr>
            <p:cNvSpPr txBox="1"/>
            <p:nvPr/>
          </p:nvSpPr>
          <p:spPr>
            <a:xfrm>
              <a:off x="5033490" y="5484618"/>
              <a:ext cx="4086827" cy="333617"/>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大阪</a:t>
              </a:r>
              <a:r>
                <a:rPr kumimoji="1" lang="ja-JP" altLang="en-US" sz="1400" b="1" dirty="0">
                  <a:latin typeface="BIZ UDPゴシック" panose="020B0400000000000000" pitchFamily="50" charset="-128"/>
                  <a:ea typeface="BIZ UDPゴシック" panose="020B0400000000000000" pitchFamily="50" charset="-128"/>
                </a:rPr>
                <a:t>人気質　</a:t>
              </a:r>
              <a:r>
                <a:rPr kumimoji="1" lang="en-US" altLang="ja-JP" sz="14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r>
                <a:rPr kumimoji="1" lang="ja-JP" altLang="en-US" sz="14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ﾌﾚﾝﾄﾞﾘｰ、ｴﾈﾙｷﾞｯｼｭ</a:t>
              </a:r>
              <a:r>
                <a:rPr kumimoji="1" lang="en-US" altLang="ja-JP" sz="1400" b="1" i="0" u="none" strike="noStrike" kern="120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p>
          </p:txBody>
        </p:sp>
      </p:grpSp>
      <p:sp>
        <p:nvSpPr>
          <p:cNvPr id="22" name="角丸四角形 64">
            <a:extLst>
              <a:ext uri="{FF2B5EF4-FFF2-40B4-BE49-F238E27FC236}">
                <a16:creationId xmlns:a16="http://schemas.microsoft.com/office/drawing/2014/main" id="{3AB41B24-1416-80E5-48FC-DA32F77B0009}"/>
              </a:ext>
            </a:extLst>
          </p:cNvPr>
          <p:cNvSpPr/>
          <p:nvPr/>
        </p:nvSpPr>
        <p:spPr>
          <a:xfrm>
            <a:off x="911760" y="3941856"/>
            <a:ext cx="2916000" cy="288000"/>
          </a:xfrm>
          <a:prstGeom prst="round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府市一体を核に行政体制の整備</a:t>
            </a:r>
          </a:p>
        </p:txBody>
      </p:sp>
      <p:sp>
        <p:nvSpPr>
          <p:cNvPr id="24" name="四角形: 角を丸くする 42">
            <a:extLst>
              <a:ext uri="{FF2B5EF4-FFF2-40B4-BE49-F238E27FC236}">
                <a16:creationId xmlns:a16="http://schemas.microsoft.com/office/drawing/2014/main" id="{3A1F27F1-D8B0-A8CA-E2A2-F67D91209F59}"/>
              </a:ext>
            </a:extLst>
          </p:cNvPr>
          <p:cNvSpPr/>
          <p:nvPr/>
        </p:nvSpPr>
        <p:spPr>
          <a:xfrm>
            <a:off x="396737" y="4777162"/>
            <a:ext cx="1800000" cy="270000"/>
          </a:xfrm>
          <a:prstGeom prst="roundRect">
            <a:avLst>
              <a:gd name="adj" fmla="val 18366"/>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府市一体の強化</a:t>
            </a:r>
          </a:p>
        </p:txBody>
      </p:sp>
      <p:sp>
        <p:nvSpPr>
          <p:cNvPr id="25" name="四角形: 角を丸くする 42">
            <a:extLst>
              <a:ext uri="{FF2B5EF4-FFF2-40B4-BE49-F238E27FC236}">
                <a16:creationId xmlns:a16="http://schemas.microsoft.com/office/drawing/2014/main" id="{EFC86887-683C-172E-6C70-7FE3805F5BD9}"/>
              </a:ext>
            </a:extLst>
          </p:cNvPr>
          <p:cNvSpPr/>
          <p:nvPr/>
        </p:nvSpPr>
        <p:spPr>
          <a:xfrm>
            <a:off x="396737" y="5108487"/>
            <a:ext cx="1800000" cy="270000"/>
          </a:xfrm>
          <a:prstGeom prst="roundRect">
            <a:avLst>
              <a:gd name="adj" fmla="val 20227"/>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府域の基礎自治強化</a:t>
            </a:r>
          </a:p>
        </p:txBody>
      </p:sp>
      <p:sp>
        <p:nvSpPr>
          <p:cNvPr id="26" name="四角形: 角を丸くする 42">
            <a:extLst>
              <a:ext uri="{FF2B5EF4-FFF2-40B4-BE49-F238E27FC236}">
                <a16:creationId xmlns:a16="http://schemas.microsoft.com/office/drawing/2014/main" id="{B4FFDCE3-9E8E-0602-FADD-9C180074697D}"/>
              </a:ext>
            </a:extLst>
          </p:cNvPr>
          <p:cNvSpPr/>
          <p:nvPr/>
        </p:nvSpPr>
        <p:spPr>
          <a:xfrm>
            <a:off x="410075" y="5432370"/>
            <a:ext cx="1800000" cy="270000"/>
          </a:xfrm>
          <a:prstGeom prst="roundRect">
            <a:avLst>
              <a:gd name="adj" fmla="val 2581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府域を越える広域行政強化</a:t>
            </a:r>
          </a:p>
        </p:txBody>
      </p:sp>
      <p:sp>
        <p:nvSpPr>
          <p:cNvPr id="28" name="四角形: 角を丸くする 42">
            <a:extLst>
              <a:ext uri="{FF2B5EF4-FFF2-40B4-BE49-F238E27FC236}">
                <a16:creationId xmlns:a16="http://schemas.microsoft.com/office/drawing/2014/main" id="{4A65A3DA-A6C3-E247-19FD-0CFC33D237C2}"/>
              </a:ext>
            </a:extLst>
          </p:cNvPr>
          <p:cNvSpPr/>
          <p:nvPr/>
        </p:nvSpPr>
        <p:spPr>
          <a:xfrm>
            <a:off x="2525017" y="4790249"/>
            <a:ext cx="1612221" cy="907786"/>
          </a:xfrm>
          <a:prstGeom prst="roundRect">
            <a:avLst>
              <a:gd name="adj" fmla="val 14914"/>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大阪の取組を</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gn="ct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後押しする</a:t>
            </a:r>
            <a:endParaRPr lang="en-US" altLang="ja-JP" sz="1100" dirty="0">
              <a:solidFill>
                <a:schemeClr val="tx1"/>
              </a:solidFill>
              <a:latin typeface="BIZ UDPゴシック" panose="020B0400000000000000" pitchFamily="50" charset="-128"/>
              <a:ea typeface="BIZ UDPゴシック" panose="020B0400000000000000" pitchFamily="50" charset="-128"/>
            </a:endParaRPr>
          </a:p>
          <a:p>
            <a:pPr algn="ct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仕組みづくり</a:t>
            </a:r>
          </a:p>
        </p:txBody>
      </p:sp>
      <p:sp>
        <p:nvSpPr>
          <p:cNvPr id="33" name="テキスト ボックス 32">
            <a:extLst>
              <a:ext uri="{FF2B5EF4-FFF2-40B4-BE49-F238E27FC236}">
                <a16:creationId xmlns:a16="http://schemas.microsoft.com/office/drawing/2014/main" id="{5968D614-F6DE-FDC4-BD83-695BFC8A7F65}"/>
              </a:ext>
            </a:extLst>
          </p:cNvPr>
          <p:cNvSpPr txBox="1"/>
          <p:nvPr/>
        </p:nvSpPr>
        <p:spPr>
          <a:xfrm>
            <a:off x="2553104" y="4375870"/>
            <a:ext cx="1584135" cy="276999"/>
          </a:xfrm>
          <a:prstGeom prst="rect">
            <a:avLst/>
          </a:prstGeom>
          <a:solidFill>
            <a:schemeClr val="bg1"/>
          </a:solidFill>
          <a:ln w="3175">
            <a:solidFill>
              <a:schemeClr val="tx1"/>
            </a:solidFill>
          </a:ln>
        </p:spPr>
        <p:txBody>
          <a:bodyPr wrap="square" rtlCol="0" anchor="ctr">
            <a:spAutoFit/>
          </a:bodyPr>
          <a:lstStyle/>
          <a:p>
            <a:pPr algn="ctr"/>
            <a:r>
              <a:rPr lang="ja-JP" altLang="en-US" sz="1200" b="1" dirty="0">
                <a:latin typeface="BIZ UDPゴシック" panose="020B0400000000000000" pitchFamily="50" charset="-128"/>
                <a:ea typeface="BIZ UDPゴシック" panose="020B0400000000000000" pitchFamily="50" charset="-128"/>
              </a:rPr>
              <a:t>国への働きかけ</a:t>
            </a:r>
            <a:endParaRPr lang="en-US" altLang="ja-JP" sz="1200" b="1" dirty="0">
              <a:latin typeface="BIZ UDPゴシック" panose="020B0400000000000000" pitchFamily="50" charset="-128"/>
              <a:ea typeface="BIZ UDPゴシック" panose="020B0400000000000000" pitchFamily="50" charset="-128"/>
            </a:endParaRPr>
          </a:p>
        </p:txBody>
      </p:sp>
      <p:sp>
        <p:nvSpPr>
          <p:cNvPr id="35" name="テキスト ボックス 34">
            <a:extLst>
              <a:ext uri="{FF2B5EF4-FFF2-40B4-BE49-F238E27FC236}">
                <a16:creationId xmlns:a16="http://schemas.microsoft.com/office/drawing/2014/main" id="{B909E1B6-C8A0-1D21-688F-94968994D65A}"/>
              </a:ext>
            </a:extLst>
          </p:cNvPr>
          <p:cNvSpPr txBox="1"/>
          <p:nvPr/>
        </p:nvSpPr>
        <p:spPr>
          <a:xfrm>
            <a:off x="402419" y="4364797"/>
            <a:ext cx="1722924" cy="276999"/>
          </a:xfrm>
          <a:prstGeom prst="rect">
            <a:avLst/>
          </a:prstGeom>
          <a:solidFill>
            <a:schemeClr val="bg1"/>
          </a:solidFill>
          <a:ln w="3175">
            <a:solidFill>
              <a:schemeClr val="tx1"/>
            </a:solidFill>
          </a:ln>
        </p:spPr>
        <p:txBody>
          <a:bodyPr wrap="square" rtlCol="0" anchor="ctr">
            <a:spAutoFit/>
          </a:bodyPr>
          <a:lstStyle/>
          <a:p>
            <a:pPr algn="ctr"/>
            <a:r>
              <a:rPr lang="ja-JP" altLang="en-US" sz="1200" b="1" dirty="0">
                <a:latin typeface="BIZ UDPゴシック" panose="020B0400000000000000" pitchFamily="50" charset="-128"/>
                <a:ea typeface="BIZ UDPゴシック" panose="020B0400000000000000" pitchFamily="50" charset="-128"/>
              </a:rPr>
              <a:t>大阪自らの取組</a:t>
            </a:r>
            <a:endParaRPr lang="en-US" altLang="ja-JP" sz="1200" b="1" dirty="0">
              <a:latin typeface="BIZ UDPゴシック" panose="020B0400000000000000" pitchFamily="50" charset="-128"/>
              <a:ea typeface="BIZ UDPゴシック" panose="020B0400000000000000" pitchFamily="50" charset="-128"/>
            </a:endParaRPr>
          </a:p>
        </p:txBody>
      </p:sp>
      <p:grpSp>
        <p:nvGrpSpPr>
          <p:cNvPr id="36" name="グループ化 35">
            <a:extLst>
              <a:ext uri="{FF2B5EF4-FFF2-40B4-BE49-F238E27FC236}">
                <a16:creationId xmlns:a16="http://schemas.microsoft.com/office/drawing/2014/main" id="{3C50F645-2335-CA98-063C-B53DF866C403}"/>
              </a:ext>
            </a:extLst>
          </p:cNvPr>
          <p:cNvGrpSpPr/>
          <p:nvPr/>
        </p:nvGrpSpPr>
        <p:grpSpPr>
          <a:xfrm rot="5460000">
            <a:off x="4272384" y="4699382"/>
            <a:ext cx="567664" cy="511702"/>
            <a:chOff x="3574965" y="3184053"/>
            <a:chExt cx="2589813" cy="2526543"/>
          </a:xfrm>
          <a:solidFill>
            <a:schemeClr val="accent1">
              <a:lumMod val="75000"/>
            </a:schemeClr>
          </a:solidFill>
        </p:grpSpPr>
        <p:sp>
          <p:nvSpPr>
            <p:cNvPr id="37" name="左カーブ矢印 83">
              <a:extLst>
                <a:ext uri="{FF2B5EF4-FFF2-40B4-BE49-F238E27FC236}">
                  <a16:creationId xmlns:a16="http://schemas.microsoft.com/office/drawing/2014/main" id="{D27FFA57-BE2E-4851-C9B2-3E6E2C6C8242}"/>
                </a:ext>
              </a:extLst>
            </p:cNvPr>
            <p:cNvSpPr/>
            <p:nvPr/>
          </p:nvSpPr>
          <p:spPr>
            <a:xfrm rot="16200000">
              <a:off x="4408428" y="2404693"/>
              <a:ext cx="976989" cy="2535710"/>
            </a:xfrm>
            <a:prstGeom prst="curvedLeftArrow">
              <a:avLst/>
            </a:prstGeom>
            <a:grpFill/>
            <a:ln w="19050" cap="flat" cmpd="sng" algn="ctr">
              <a:noFill/>
              <a:prstDash val="solid"/>
              <a:miter lim="800000"/>
            </a:ln>
            <a:effectLst/>
          </p:spPr>
          <p:txBody>
            <a:bodyPr rtlCol="0" anchor="ctr"/>
            <a:lstStyle/>
            <a:p>
              <a:pPr algn="ctr">
                <a:defRPr/>
              </a:pPr>
              <a:endParaRPr lang="ja-JP" altLang="en-US" sz="1200" kern="0" dirty="0">
                <a:latin typeface="BIZ UDPゴシック" panose="020B0400000000000000" pitchFamily="50" charset="-128"/>
                <a:ea typeface="BIZ UDPゴシック" panose="020B0400000000000000" pitchFamily="50" charset="-128"/>
              </a:endParaRPr>
            </a:p>
          </p:txBody>
        </p:sp>
        <p:sp>
          <p:nvSpPr>
            <p:cNvPr id="38" name="左カーブ矢印 84">
              <a:extLst>
                <a:ext uri="{FF2B5EF4-FFF2-40B4-BE49-F238E27FC236}">
                  <a16:creationId xmlns:a16="http://schemas.microsoft.com/office/drawing/2014/main" id="{82B5DFCD-B8C9-77D1-823B-5260006BFBA9}"/>
                </a:ext>
              </a:extLst>
            </p:cNvPr>
            <p:cNvSpPr/>
            <p:nvPr/>
          </p:nvSpPr>
          <p:spPr>
            <a:xfrm rot="5400000">
              <a:off x="4354326" y="3954245"/>
              <a:ext cx="976990" cy="2535711"/>
            </a:xfrm>
            <a:prstGeom prst="curvedLeftArrow">
              <a:avLst/>
            </a:prstGeom>
            <a:grpFill/>
            <a:ln w="19050" cap="flat" cmpd="sng" algn="ctr">
              <a:noFill/>
              <a:prstDash val="solid"/>
              <a:miter lim="800000"/>
            </a:ln>
            <a:effectLst/>
          </p:spPr>
          <p:txBody>
            <a:bodyPr rtlCol="0" anchor="ctr"/>
            <a:lstStyle/>
            <a:p>
              <a:pPr algn="ctr">
                <a:defRPr/>
              </a:pPr>
              <a:endParaRPr lang="ja-JP" altLang="en-US" sz="1200" kern="0" dirty="0">
                <a:latin typeface="BIZ UDPゴシック" panose="020B0400000000000000" pitchFamily="50" charset="-128"/>
                <a:ea typeface="BIZ UDPゴシック" panose="020B0400000000000000" pitchFamily="50" charset="-128"/>
              </a:endParaRPr>
            </a:p>
          </p:txBody>
        </p:sp>
      </p:grpSp>
      <p:sp>
        <p:nvSpPr>
          <p:cNvPr id="58" name="角丸四角形 65">
            <a:extLst>
              <a:ext uri="{FF2B5EF4-FFF2-40B4-BE49-F238E27FC236}">
                <a16:creationId xmlns:a16="http://schemas.microsoft.com/office/drawing/2014/main" id="{7FAC44A1-59B7-0CCE-DB06-E9E5AB0D78FE}"/>
              </a:ext>
            </a:extLst>
          </p:cNvPr>
          <p:cNvSpPr/>
          <p:nvPr/>
        </p:nvSpPr>
        <p:spPr>
          <a:xfrm>
            <a:off x="5129129" y="3887943"/>
            <a:ext cx="2916000" cy="288000"/>
          </a:xfrm>
          <a:prstGeom prst="roundRect">
            <a:avLst/>
          </a:prstGeom>
          <a:ln/>
        </p:spPr>
        <p:style>
          <a:lnRef idx="1">
            <a:schemeClr val="dk1"/>
          </a:lnRef>
          <a:fillRef idx="2">
            <a:schemeClr val="dk1"/>
          </a:fillRef>
          <a:effectRef idx="1">
            <a:schemeClr val="dk1"/>
          </a:effectRef>
          <a:fontRef idx="minor">
            <a:schemeClr val="dk1"/>
          </a:fontRef>
        </p:style>
        <p:txBody>
          <a:bodyPr rtlCol="0" anchor="ct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世界標準の都市機能の充実</a:t>
            </a:r>
          </a:p>
        </p:txBody>
      </p:sp>
      <p:sp>
        <p:nvSpPr>
          <p:cNvPr id="59" name="角丸四角形 92">
            <a:extLst>
              <a:ext uri="{FF2B5EF4-FFF2-40B4-BE49-F238E27FC236}">
                <a16:creationId xmlns:a16="http://schemas.microsoft.com/office/drawing/2014/main" id="{3F8E35C3-765E-53D0-FC47-3B75577E0D05}"/>
              </a:ext>
            </a:extLst>
          </p:cNvPr>
          <p:cNvSpPr/>
          <p:nvPr/>
        </p:nvSpPr>
        <p:spPr>
          <a:xfrm>
            <a:off x="5874634" y="1675286"/>
            <a:ext cx="2445988" cy="288000"/>
          </a:xfrm>
          <a:prstGeom prst="roundRect">
            <a:avLst>
              <a:gd name="adj" fmla="val 17837"/>
            </a:avLst>
          </a:prstGeom>
          <a:ln/>
        </p:spPr>
        <p:style>
          <a:lnRef idx="1">
            <a:schemeClr val="dk1"/>
          </a:lnRef>
          <a:fillRef idx="2">
            <a:schemeClr val="dk1"/>
          </a:fillRef>
          <a:effectRef idx="1">
            <a:schemeClr val="dk1"/>
          </a:effectRef>
          <a:fontRef idx="minor">
            <a:schemeClr val="dk1"/>
          </a:fontRef>
        </p:style>
        <p:txBody>
          <a:bodyPr rtlCol="0" anchor="ctr"/>
          <a:lstStyle/>
          <a:p>
            <a:pPr algn="ctr"/>
            <a:r>
              <a:rPr kumimoji="1" lang="ja-JP" altLang="en-US" sz="1400" b="1" dirty="0">
                <a:solidFill>
                  <a:schemeClr val="tx1"/>
                </a:solidFill>
                <a:latin typeface="BIZ UDPゴシック" panose="020B0400000000000000" pitchFamily="50" charset="-128"/>
                <a:ea typeface="BIZ UDPゴシック" panose="020B0400000000000000" pitchFamily="50" charset="-128"/>
              </a:rPr>
              <a:t>チャレンジを促す経済政策</a:t>
            </a:r>
          </a:p>
        </p:txBody>
      </p:sp>
      <p:sp>
        <p:nvSpPr>
          <p:cNvPr id="61" name="四角形: 角を丸くする 42">
            <a:extLst>
              <a:ext uri="{FF2B5EF4-FFF2-40B4-BE49-F238E27FC236}">
                <a16:creationId xmlns:a16="http://schemas.microsoft.com/office/drawing/2014/main" id="{CBD9626A-0574-10F4-31B8-61561ECA1020}"/>
              </a:ext>
            </a:extLst>
          </p:cNvPr>
          <p:cNvSpPr/>
          <p:nvPr/>
        </p:nvSpPr>
        <p:spPr>
          <a:xfrm>
            <a:off x="5832605" y="2131886"/>
            <a:ext cx="2509114" cy="288000"/>
          </a:xfrm>
          <a:prstGeom prst="roundRect">
            <a:avLst>
              <a:gd name="adj" fmla="val 18532"/>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スタートアップの創出、成長加速</a:t>
            </a:r>
          </a:p>
        </p:txBody>
      </p:sp>
      <p:sp>
        <p:nvSpPr>
          <p:cNvPr id="62" name="四角形: 角を丸くする 42">
            <a:extLst>
              <a:ext uri="{FF2B5EF4-FFF2-40B4-BE49-F238E27FC236}">
                <a16:creationId xmlns:a16="http://schemas.microsoft.com/office/drawing/2014/main" id="{834046FE-3661-995D-A24D-DB7C2E83BD60}"/>
              </a:ext>
            </a:extLst>
          </p:cNvPr>
          <p:cNvSpPr/>
          <p:nvPr/>
        </p:nvSpPr>
        <p:spPr>
          <a:xfrm>
            <a:off x="5837286" y="2531624"/>
            <a:ext cx="2526122" cy="288000"/>
          </a:xfrm>
          <a:prstGeom prst="roundRect">
            <a:avLst>
              <a:gd name="adj" fmla="val 33608"/>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多様な観光産業の発展</a:t>
            </a:r>
          </a:p>
        </p:txBody>
      </p:sp>
      <p:grpSp>
        <p:nvGrpSpPr>
          <p:cNvPr id="5" name="グループ化 4">
            <a:extLst>
              <a:ext uri="{FF2B5EF4-FFF2-40B4-BE49-F238E27FC236}">
                <a16:creationId xmlns:a16="http://schemas.microsoft.com/office/drawing/2014/main" id="{18F55F7F-0D97-5EA3-19AF-41AA05F594B1}"/>
              </a:ext>
            </a:extLst>
          </p:cNvPr>
          <p:cNvGrpSpPr/>
          <p:nvPr/>
        </p:nvGrpSpPr>
        <p:grpSpPr>
          <a:xfrm>
            <a:off x="6735133" y="5836433"/>
            <a:ext cx="1964592" cy="613980"/>
            <a:chOff x="-359275" y="5807770"/>
            <a:chExt cx="1683170" cy="655589"/>
          </a:xfrm>
        </p:grpSpPr>
        <p:sp>
          <p:nvSpPr>
            <p:cNvPr id="7" name="楕円 6">
              <a:extLst>
                <a:ext uri="{FF2B5EF4-FFF2-40B4-BE49-F238E27FC236}">
                  <a16:creationId xmlns:a16="http://schemas.microsoft.com/office/drawing/2014/main" id="{46FF06F6-C30A-544F-FC1C-E0694DFFF2F7}"/>
                </a:ext>
              </a:extLst>
            </p:cNvPr>
            <p:cNvSpPr>
              <a:spLocks/>
            </p:cNvSpPr>
            <p:nvPr/>
          </p:nvSpPr>
          <p:spPr>
            <a:xfrm>
              <a:off x="-147892" y="5807770"/>
              <a:ext cx="1244070" cy="655589"/>
            </a:xfrm>
            <a:prstGeom prst="ellipse">
              <a:avLst/>
            </a:prstGeom>
            <a:solidFill>
              <a:schemeClr val="bg1">
                <a:lumMod val="95000"/>
              </a:schemeClr>
            </a:solidFill>
            <a:ln w="12700">
              <a:solidFill>
                <a:srgbClr val="000000"/>
              </a:solidFill>
            </a:ln>
            <a:effectLst>
              <a:outerShdw blurRad="139700" dist="63500" dir="5400000" algn="ctr" rotWithShape="0">
                <a:schemeClr val="bg1">
                  <a:lumMod val="50000"/>
                </a:schemeClr>
              </a:outerShdw>
            </a:effectLst>
          </p:spPr>
          <p:style>
            <a:lnRef idx="1">
              <a:schemeClr val="accent5"/>
            </a:lnRef>
            <a:fillRef idx="2">
              <a:schemeClr val="accent5"/>
            </a:fillRef>
            <a:effectRef idx="1">
              <a:schemeClr val="accent5"/>
            </a:effectRef>
            <a:fontRef idx="minor">
              <a:schemeClr val="dk1"/>
            </a:fontRef>
          </p:style>
          <p:txBody>
            <a:bodyPr lIns="0" tIns="36000" rIns="0" bIns="3600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6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9" name="正方形/長方形 8">
              <a:extLst>
                <a:ext uri="{FF2B5EF4-FFF2-40B4-BE49-F238E27FC236}">
                  <a16:creationId xmlns:a16="http://schemas.microsoft.com/office/drawing/2014/main" id="{BDA6258A-D8EF-7344-F38B-AEDAAC407329}"/>
                </a:ext>
              </a:extLst>
            </p:cNvPr>
            <p:cNvSpPr/>
            <p:nvPr/>
          </p:nvSpPr>
          <p:spPr>
            <a:xfrm>
              <a:off x="-359275" y="5914057"/>
              <a:ext cx="1683170" cy="383075"/>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180000" rIns="180000" bIns="0"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ja-JP" altLang="en-US" sz="12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東京とは異なる</a:t>
              </a:r>
              <a:br>
                <a:rPr kumimoji="0" lang="en-US" altLang="ja-JP" sz="12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br>
              <a:r>
                <a:rPr kumimoji="0" lang="ja-JP" altLang="en-US" sz="12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魅力の発信</a:t>
              </a:r>
              <a:endParaRPr kumimoji="0" lang="en-US" altLang="ja-JP" sz="12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grpSp>
      <p:sp>
        <p:nvSpPr>
          <p:cNvPr id="71" name="四角形: 角を丸くする 42">
            <a:extLst>
              <a:ext uri="{FF2B5EF4-FFF2-40B4-BE49-F238E27FC236}">
                <a16:creationId xmlns:a16="http://schemas.microsoft.com/office/drawing/2014/main" id="{455F5902-094B-D821-EEFC-242D31165529}"/>
              </a:ext>
            </a:extLst>
          </p:cNvPr>
          <p:cNvSpPr/>
          <p:nvPr/>
        </p:nvSpPr>
        <p:spPr>
          <a:xfrm>
            <a:off x="5828862" y="2901709"/>
            <a:ext cx="2495512" cy="288000"/>
          </a:xfrm>
          <a:prstGeom prst="roundRect">
            <a:avLst>
              <a:gd name="adj" fmla="val 20495"/>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イノベーションの創出</a:t>
            </a:r>
          </a:p>
        </p:txBody>
      </p:sp>
      <p:sp>
        <p:nvSpPr>
          <p:cNvPr id="72" name="四角形: 角を丸くする 42">
            <a:extLst>
              <a:ext uri="{FF2B5EF4-FFF2-40B4-BE49-F238E27FC236}">
                <a16:creationId xmlns:a16="http://schemas.microsoft.com/office/drawing/2014/main" id="{334A82FF-E15C-8F70-2B8F-AFA713EA4DA2}"/>
              </a:ext>
            </a:extLst>
          </p:cNvPr>
          <p:cNvSpPr/>
          <p:nvPr/>
        </p:nvSpPr>
        <p:spPr>
          <a:xfrm>
            <a:off x="5837286" y="3288110"/>
            <a:ext cx="2526122" cy="288000"/>
          </a:xfrm>
          <a:prstGeom prst="roundRect">
            <a:avLst>
              <a:gd name="adj" fmla="val 23773"/>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中小企業の挑戦と万博レガシーの継承</a:t>
            </a:r>
          </a:p>
        </p:txBody>
      </p:sp>
      <p:sp>
        <p:nvSpPr>
          <p:cNvPr id="77" name="角丸四角形 146">
            <a:extLst>
              <a:ext uri="{FF2B5EF4-FFF2-40B4-BE49-F238E27FC236}">
                <a16:creationId xmlns:a16="http://schemas.microsoft.com/office/drawing/2014/main" id="{C09D56BA-228D-6F55-0CE9-1C9B7D603295}"/>
              </a:ext>
            </a:extLst>
          </p:cNvPr>
          <p:cNvSpPr/>
          <p:nvPr/>
        </p:nvSpPr>
        <p:spPr>
          <a:xfrm>
            <a:off x="343409" y="2001613"/>
            <a:ext cx="1548000" cy="1044000"/>
          </a:xfrm>
          <a:prstGeom prst="roundRect">
            <a:avLst/>
          </a:prstGeom>
          <a:solidFill>
            <a:sysClr val="window" lastClr="FFFFFF"/>
          </a:solidFill>
          <a:ln w="19050" cap="flat" cmpd="sng" algn="ctr">
            <a:solidFill>
              <a:srgbClr val="4472C4"/>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78" name="正方形/長方形 77">
            <a:extLst>
              <a:ext uri="{FF2B5EF4-FFF2-40B4-BE49-F238E27FC236}">
                <a16:creationId xmlns:a16="http://schemas.microsoft.com/office/drawing/2014/main" id="{3C84915A-5ADF-B019-3E0A-78BC93DD028E}"/>
              </a:ext>
            </a:extLst>
          </p:cNvPr>
          <p:cNvSpPr/>
          <p:nvPr/>
        </p:nvSpPr>
        <p:spPr>
          <a:xfrm>
            <a:off x="157480" y="2025306"/>
            <a:ext cx="1847505" cy="587393"/>
          </a:xfrm>
          <a:prstGeom prst="rect">
            <a:avLst/>
          </a:prstGeom>
          <a:noFill/>
          <a:ln w="12700" cap="flat" cmpd="sng" algn="ctr">
            <a:noFill/>
            <a:prstDash val="solid"/>
            <a:miter lim="800000"/>
          </a:ln>
          <a:effectLst/>
        </p:spPr>
        <p:txBody>
          <a:bodyPr lIns="180000" rIns="180000" bIns="0" rtlCol="0" anchor="ct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0" lang="ja-JP" altLang="en-US"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チャレンジの</a:t>
            </a:r>
            <a:br>
              <a:rPr kumimoji="0" lang="en-US" altLang="ja-JP"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br>
            <a:r>
              <a:rPr kumimoji="0" lang="ja-JP" altLang="en-US"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後押し</a:t>
            </a:r>
            <a:endParaRPr kumimoji="0" lang="en-US" altLang="ja-JP"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79" name="角丸四角形 155">
            <a:extLst>
              <a:ext uri="{FF2B5EF4-FFF2-40B4-BE49-F238E27FC236}">
                <a16:creationId xmlns:a16="http://schemas.microsoft.com/office/drawing/2014/main" id="{3912C17F-757B-2AEA-B512-62658187CAFC}"/>
              </a:ext>
            </a:extLst>
          </p:cNvPr>
          <p:cNvSpPr/>
          <p:nvPr/>
        </p:nvSpPr>
        <p:spPr>
          <a:xfrm>
            <a:off x="3773666" y="1980095"/>
            <a:ext cx="1548000" cy="1044000"/>
          </a:xfrm>
          <a:prstGeom prst="roundRect">
            <a:avLst>
              <a:gd name="adj" fmla="val 14114"/>
            </a:avLst>
          </a:prstGeom>
          <a:solidFill>
            <a:sysClr val="window" lastClr="FFFFFF"/>
          </a:solidFill>
          <a:ln w="19050" cap="flat" cmpd="sng" algn="ctr">
            <a:solidFill>
              <a:srgbClr val="4472C4"/>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80" name="正方形/長方形 79">
            <a:extLst>
              <a:ext uri="{FF2B5EF4-FFF2-40B4-BE49-F238E27FC236}">
                <a16:creationId xmlns:a16="http://schemas.microsoft.com/office/drawing/2014/main" id="{8837454E-31E0-0B19-C233-3285AB4AF382}"/>
              </a:ext>
            </a:extLst>
          </p:cNvPr>
          <p:cNvSpPr/>
          <p:nvPr/>
        </p:nvSpPr>
        <p:spPr>
          <a:xfrm>
            <a:off x="3889182" y="2112430"/>
            <a:ext cx="1853376" cy="383927"/>
          </a:xfrm>
          <a:prstGeom prst="rect">
            <a:avLst/>
          </a:prstGeom>
          <a:noFill/>
          <a:ln w="12700" cap="flat" cmpd="sng" algn="ctr">
            <a:noFill/>
            <a:prstDash val="solid"/>
            <a:miter lim="800000"/>
          </a:ln>
          <a:effectLst/>
        </p:spPr>
        <p:txBody>
          <a:bodyPr lIns="180000" rIns="180000" bIns="0" rtlCol="0" anchor="ctr"/>
          <a:lstStyle/>
          <a:p>
            <a:pPr marL="0" marR="0" lvl="0" indent="0" defTabSz="914400" rtl="0" eaLnBrk="1" fontAlgn="auto" latinLnBrk="0" hangingPunct="1">
              <a:lnSpc>
                <a:spcPts val="1500"/>
              </a:lnSpc>
              <a:spcBef>
                <a:spcPts val="0"/>
              </a:spcBef>
              <a:spcAft>
                <a:spcPts val="0"/>
              </a:spcAft>
              <a:buClrTx/>
              <a:buSzTx/>
              <a:buFontTx/>
              <a:buNone/>
              <a:tabLst/>
              <a:defRPr/>
            </a:pPr>
            <a:r>
              <a:rPr kumimoji="0" lang="ja-JP" altLang="en-US"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暮らしやすさ</a:t>
            </a:r>
            <a:br>
              <a:rPr kumimoji="0" lang="en-US" altLang="ja-JP"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br>
            <a:r>
              <a:rPr kumimoji="0" lang="ja-JP" altLang="en-US"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働きやすさ</a:t>
            </a:r>
            <a:br>
              <a:rPr kumimoji="0" lang="en-US" altLang="ja-JP"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br>
            <a:r>
              <a:rPr kumimoji="0" lang="ja-JP" altLang="en-US"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楽しさ</a:t>
            </a:r>
            <a:endParaRPr kumimoji="0" lang="en-US" altLang="ja-JP"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84" name="正方形/長方形 83">
            <a:extLst>
              <a:ext uri="{FF2B5EF4-FFF2-40B4-BE49-F238E27FC236}">
                <a16:creationId xmlns:a16="http://schemas.microsoft.com/office/drawing/2014/main" id="{01010D61-042C-F7AF-E767-041414CA4C11}"/>
              </a:ext>
            </a:extLst>
          </p:cNvPr>
          <p:cNvSpPr/>
          <p:nvPr/>
        </p:nvSpPr>
        <p:spPr>
          <a:xfrm>
            <a:off x="1663864" y="2339696"/>
            <a:ext cx="2569048" cy="551981"/>
          </a:xfrm>
          <a:prstGeom prst="rect">
            <a:avLst/>
          </a:prstGeom>
          <a:noFill/>
          <a:ln w="12700" cap="flat" cmpd="sng" algn="ctr">
            <a:noFill/>
            <a:prstDash val="solid"/>
            <a:miter lim="800000"/>
          </a:ln>
          <a:effectLst/>
        </p:spPr>
        <p:txBody>
          <a:bodyPr lIns="0" rIns="216000" bIns="0" rtlCol="0" anchor="ct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0" lang="ja-JP" altLang="en-US" sz="12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a:t>
            </a:r>
            <a:r>
              <a:rPr kumimoji="0" lang="ja-JP" altLang="en-US" sz="1200" b="1" kern="0" noProof="0" dirty="0">
                <a:latin typeface="BIZ UDPゴシック" panose="020B0400000000000000" pitchFamily="50" charset="-128"/>
                <a:ea typeface="BIZ UDPゴシック" panose="020B0400000000000000" pitchFamily="50" charset="-128"/>
              </a:rPr>
              <a:t>若者がチャレンジ</a:t>
            </a:r>
            <a:r>
              <a:rPr kumimoji="0" lang="ja-JP" altLang="en-US" sz="12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できる</a:t>
            </a:r>
            <a:endParaRPr kumimoji="0" lang="en-US" altLang="ja-JP" sz="12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ts val="1500"/>
              </a:lnSpc>
              <a:spcBef>
                <a:spcPts val="0"/>
              </a:spcBef>
              <a:spcAft>
                <a:spcPts val="0"/>
              </a:spcAft>
              <a:buClrTx/>
              <a:buSzTx/>
              <a:buFontTx/>
              <a:buNone/>
              <a:tabLst/>
              <a:defRPr/>
            </a:pPr>
            <a:r>
              <a:rPr lang="ja-JP" altLang="en-US" sz="1200" b="1" kern="0" dirty="0">
                <a:latin typeface="BIZ UDPゴシック" panose="020B0400000000000000" pitchFamily="50" charset="-128"/>
                <a:ea typeface="BIZ UDPゴシック" panose="020B0400000000000000" pitchFamily="50" charset="-128"/>
              </a:rPr>
              <a:t>・女性が活躍できる</a:t>
            </a:r>
            <a:endParaRPr lang="en-US" altLang="ja-JP" sz="1200" b="1" kern="0" dirty="0">
              <a:latin typeface="BIZ UDPゴシック" panose="020B0400000000000000" pitchFamily="50" charset="-128"/>
              <a:ea typeface="BIZ UDPゴシック" panose="020B0400000000000000" pitchFamily="50" charset="-128"/>
            </a:endParaRPr>
          </a:p>
          <a:p>
            <a:pPr marL="0" marR="0" lvl="0" indent="0" algn="ctr" defTabSz="914400" rtl="0" eaLnBrk="1" fontAlgn="auto" latinLnBrk="0" hangingPunct="1">
              <a:lnSpc>
                <a:spcPts val="1500"/>
              </a:lnSpc>
              <a:spcBef>
                <a:spcPts val="0"/>
              </a:spcBef>
              <a:spcAft>
                <a:spcPts val="0"/>
              </a:spcAft>
              <a:buClrTx/>
              <a:buSzTx/>
              <a:buFontTx/>
              <a:buNone/>
              <a:tabLst/>
              <a:defRPr/>
            </a:pPr>
            <a:r>
              <a:rPr kumimoji="0" lang="ja-JP" altLang="en-US" sz="12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・次世代を育む</a:t>
            </a:r>
            <a:endParaRPr kumimoji="0" lang="en-US" altLang="ja-JP" sz="12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86" name="角丸四角形 168">
            <a:extLst>
              <a:ext uri="{FF2B5EF4-FFF2-40B4-BE49-F238E27FC236}">
                <a16:creationId xmlns:a16="http://schemas.microsoft.com/office/drawing/2014/main" id="{084F9EB5-0358-F1F3-8D37-4B20C571A134}"/>
              </a:ext>
            </a:extLst>
          </p:cNvPr>
          <p:cNvSpPr/>
          <p:nvPr/>
        </p:nvSpPr>
        <p:spPr>
          <a:xfrm>
            <a:off x="1355512" y="3092634"/>
            <a:ext cx="3023849" cy="576000"/>
          </a:xfrm>
          <a:prstGeom prst="roundRect">
            <a:avLst/>
          </a:prstGeom>
          <a:solidFill>
            <a:sysClr val="window" lastClr="FFFFFF"/>
          </a:solidFill>
          <a:ln w="19050" cap="flat" cmpd="sng" algn="ctr">
            <a:solidFill>
              <a:srgbClr val="4472C4"/>
            </a:solid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87" name="正方形/長方形 86">
            <a:extLst>
              <a:ext uri="{FF2B5EF4-FFF2-40B4-BE49-F238E27FC236}">
                <a16:creationId xmlns:a16="http://schemas.microsoft.com/office/drawing/2014/main" id="{1FBDE9A2-B69F-78A2-8D17-D6564FAB3B75}"/>
              </a:ext>
            </a:extLst>
          </p:cNvPr>
          <p:cNvSpPr/>
          <p:nvPr/>
        </p:nvSpPr>
        <p:spPr>
          <a:xfrm>
            <a:off x="1158743" y="3035446"/>
            <a:ext cx="3235926" cy="299821"/>
          </a:xfrm>
          <a:prstGeom prst="rect">
            <a:avLst/>
          </a:prstGeom>
          <a:noFill/>
          <a:ln w="12700" cap="flat" cmpd="sng" algn="ctr">
            <a:noFill/>
            <a:prstDash val="solid"/>
            <a:miter lim="800000"/>
          </a:ln>
          <a:effectLst/>
        </p:spPr>
        <p:txBody>
          <a:bodyPr lIns="180000" rIns="180000" bIns="0" rtlCol="0" anchor="ct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0" lang="ja-JP" altLang="en-US"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rPr>
              <a:t>都市としてのベーシックな基盤</a:t>
            </a:r>
            <a:endParaRPr kumimoji="0" lang="en-US" altLang="ja-JP"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90" name="正方形/長方形 89">
            <a:extLst>
              <a:ext uri="{FF2B5EF4-FFF2-40B4-BE49-F238E27FC236}">
                <a16:creationId xmlns:a16="http://schemas.microsoft.com/office/drawing/2014/main" id="{656CB627-5F35-675B-4F30-D9471F46A9B0}"/>
              </a:ext>
            </a:extLst>
          </p:cNvPr>
          <p:cNvSpPr/>
          <p:nvPr/>
        </p:nvSpPr>
        <p:spPr>
          <a:xfrm>
            <a:off x="281313" y="1625836"/>
            <a:ext cx="4455984" cy="378030"/>
          </a:xfrm>
          <a:prstGeom prst="rect">
            <a:avLst/>
          </a:prstGeom>
          <a:noFill/>
          <a:ln w="12700" cap="flat" cmpd="sng" algn="ctr">
            <a:noFill/>
            <a:prstDash val="solid"/>
            <a:miter lim="800000"/>
          </a:ln>
          <a:effectLst/>
        </p:spPr>
        <p:txBody>
          <a:bodyPr lIns="0" rIns="216000" bIns="0" rtlCol="0" anchor="ctr"/>
          <a:lstStyle/>
          <a:p>
            <a:pPr marL="0" marR="0" lvl="0" indent="0" defTabSz="914400" rtl="0" eaLnBrk="1" fontAlgn="auto" latinLnBrk="0" hangingPunct="1">
              <a:lnSpc>
                <a:spcPts val="1500"/>
              </a:lnSpc>
              <a:spcBef>
                <a:spcPts val="0"/>
              </a:spcBef>
              <a:spcAft>
                <a:spcPts val="0"/>
              </a:spcAft>
              <a:buClrTx/>
              <a:buSzTx/>
              <a:buFontTx/>
              <a:buNone/>
              <a:tabLst/>
              <a:defRPr/>
            </a:pPr>
            <a:r>
              <a:rPr kumimoji="0" lang="ja-JP" altLang="en-US" sz="1400" b="1" kern="0" dirty="0">
                <a:latin typeface="BIZ UDPゴシック" panose="020B0400000000000000" pitchFamily="50" charset="-128"/>
                <a:ea typeface="BIZ UDPゴシック" panose="020B0400000000000000" pitchFamily="50" charset="-128"/>
              </a:rPr>
              <a:t>（副首都・大阪のめざす都市のイメージ）</a:t>
            </a:r>
            <a:endParaRPr kumimoji="0" lang="en-US" altLang="ja-JP" sz="1400" b="1"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92" name="正方形/長方形 91">
            <a:extLst>
              <a:ext uri="{FF2B5EF4-FFF2-40B4-BE49-F238E27FC236}">
                <a16:creationId xmlns:a16="http://schemas.microsoft.com/office/drawing/2014/main" id="{95691411-D3F6-7926-9F46-8829D415800E}"/>
              </a:ext>
            </a:extLst>
          </p:cNvPr>
          <p:cNvSpPr/>
          <p:nvPr/>
        </p:nvSpPr>
        <p:spPr>
          <a:xfrm>
            <a:off x="2063959" y="2012461"/>
            <a:ext cx="1747404" cy="339787"/>
          </a:xfrm>
          <a:prstGeom prst="rect">
            <a:avLst/>
          </a:prstGeom>
          <a:noFill/>
          <a:ln w="12700" cap="flat" cmpd="sng" algn="ctr">
            <a:noFill/>
            <a:prstDash val="solid"/>
            <a:miter lim="800000"/>
          </a:ln>
          <a:effectLst/>
        </p:spPr>
        <p:txBody>
          <a:bodyPr lIns="0" rIns="216000" bIns="0" rtlCol="0" anchor="ct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0" lang="ja-JP" altLang="en-US" sz="1200" b="1" u="sng" kern="0" dirty="0">
                <a:latin typeface="BIZ UDPゴシック" panose="020B0400000000000000" pitchFamily="50" charset="-128"/>
                <a:ea typeface="BIZ UDPゴシック" panose="020B0400000000000000" pitchFamily="50" charset="-128"/>
              </a:rPr>
              <a:t>人が中心</a:t>
            </a:r>
            <a:endParaRPr kumimoji="0" lang="en-US" altLang="ja-JP" sz="1200" b="1" i="0" u="sng"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93" name="楕円 92">
            <a:extLst>
              <a:ext uri="{FF2B5EF4-FFF2-40B4-BE49-F238E27FC236}">
                <a16:creationId xmlns:a16="http://schemas.microsoft.com/office/drawing/2014/main" id="{829EA607-84A1-C0E0-1308-2D3F6661630B}"/>
              </a:ext>
            </a:extLst>
          </p:cNvPr>
          <p:cNvSpPr>
            <a:spLocks/>
          </p:cNvSpPr>
          <p:nvPr/>
        </p:nvSpPr>
        <p:spPr>
          <a:xfrm>
            <a:off x="3348795" y="851220"/>
            <a:ext cx="2664000" cy="396000"/>
          </a:xfrm>
          <a:prstGeom prst="ellipse">
            <a:avLst/>
          </a:prstGeom>
          <a:solidFill>
            <a:schemeClr val="bg1">
              <a:alpha val="50000"/>
            </a:schemeClr>
          </a:solidFill>
          <a:ln w="12700">
            <a:solidFill>
              <a:schemeClr val="tx2">
                <a:lumMod val="50000"/>
              </a:schemeClr>
            </a:solidFill>
          </a:ln>
          <a:effectLst/>
        </p:spPr>
        <p:style>
          <a:lnRef idx="1">
            <a:schemeClr val="accent5"/>
          </a:lnRef>
          <a:fillRef idx="2">
            <a:schemeClr val="accent5"/>
          </a:fillRef>
          <a:effectRef idx="1">
            <a:schemeClr val="accent5"/>
          </a:effectRef>
          <a:fontRef idx="minor">
            <a:schemeClr val="dk1"/>
          </a:fontRef>
        </p:style>
        <p:txBody>
          <a:bodyPr lIns="0" tIns="36000" rIns="0" bIns="3600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1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94" name="テキスト ボックス 93">
            <a:extLst>
              <a:ext uri="{FF2B5EF4-FFF2-40B4-BE49-F238E27FC236}">
                <a16:creationId xmlns:a16="http://schemas.microsoft.com/office/drawing/2014/main" id="{EE14F6AC-3585-BE53-2ACE-4B800D3863DE}"/>
              </a:ext>
            </a:extLst>
          </p:cNvPr>
          <p:cNvSpPr txBox="1"/>
          <p:nvPr/>
        </p:nvSpPr>
        <p:spPr>
          <a:xfrm>
            <a:off x="3418009" y="892624"/>
            <a:ext cx="2578322" cy="307777"/>
          </a:xfrm>
          <a:prstGeom prst="rect">
            <a:avLst/>
          </a:prstGeom>
          <a:noFill/>
        </p:spPr>
        <p:txBody>
          <a:bodyPr wrap="square" rtlCol="0">
            <a:spAutoFit/>
          </a:bodyPr>
          <a:lstStyle/>
          <a:p>
            <a:pPr marL="174625" marR="0" lvl="0" indent="-174625" algn="ctr" defTabSz="914400" rtl="0" eaLnBrk="1" fontAlgn="base" latinLnBrk="0" hangingPunct="1">
              <a:lnSpc>
                <a:spcPct val="100000"/>
              </a:lnSpc>
              <a:spcBef>
                <a:spcPts val="0"/>
              </a:spcBef>
              <a:spcAft>
                <a:spcPct val="0"/>
              </a:spcAft>
              <a:buClrTx/>
              <a:buSzTx/>
              <a:buFontTx/>
              <a:buNone/>
              <a:tabLst>
                <a:tab pos="174625" algn="l"/>
              </a:tabLst>
              <a:defRPr/>
            </a:pPr>
            <a:r>
              <a:rPr kumimoji="1" lang="ja-JP" altLang="en-US" sz="1400" b="1" i="0" u="none" strike="noStrike" kern="1200" cap="none" spc="0" normalizeH="0" baseline="0" noProof="0" dirty="0">
                <a:ln>
                  <a:noFill/>
                </a:ln>
                <a:effectLst>
                  <a:outerShdw blurRad="50800" dist="38100" dir="2700000" algn="tl" rotWithShape="0">
                    <a:prstClr val="white"/>
                  </a:outerShdw>
                </a:effectLst>
                <a:uLnTx/>
                <a:uFillTx/>
                <a:latin typeface="BIZ UDPゴシック" panose="020B0400000000000000" pitchFamily="50" charset="-128"/>
                <a:ea typeface="BIZ UDPゴシック" panose="020B0400000000000000" pitchFamily="50" charset="-128"/>
              </a:rPr>
              <a:t>首都機能のバックアップ</a:t>
            </a:r>
            <a:endParaRPr kumimoji="1" lang="en-US" altLang="ja-JP" sz="1400" b="1" i="0" u="none" strike="noStrike" kern="1200" cap="none" spc="0" normalizeH="0" baseline="0" noProof="0" dirty="0">
              <a:ln>
                <a:noFill/>
              </a:ln>
              <a:effectLst>
                <a:outerShdw blurRad="50800" dist="38100" dir="2700000" algn="tl" rotWithShape="0">
                  <a:prstClr val="white"/>
                </a:outerShdw>
              </a:effectLst>
              <a:uLnTx/>
              <a:uFillTx/>
              <a:latin typeface="BIZ UDPゴシック" panose="020B0400000000000000" pitchFamily="50" charset="-128"/>
              <a:ea typeface="BIZ UDPゴシック" panose="020B0400000000000000" pitchFamily="50" charset="-128"/>
            </a:endParaRPr>
          </a:p>
        </p:txBody>
      </p:sp>
      <p:sp>
        <p:nvSpPr>
          <p:cNvPr id="96" name="楕円 95">
            <a:extLst>
              <a:ext uri="{FF2B5EF4-FFF2-40B4-BE49-F238E27FC236}">
                <a16:creationId xmlns:a16="http://schemas.microsoft.com/office/drawing/2014/main" id="{7D1059EB-0B3B-9585-AFA5-6A7FC044EA20}"/>
              </a:ext>
            </a:extLst>
          </p:cNvPr>
          <p:cNvSpPr>
            <a:spLocks/>
          </p:cNvSpPr>
          <p:nvPr/>
        </p:nvSpPr>
        <p:spPr>
          <a:xfrm>
            <a:off x="5765628" y="873874"/>
            <a:ext cx="2664000" cy="396000"/>
          </a:xfrm>
          <a:prstGeom prst="ellipse">
            <a:avLst/>
          </a:prstGeom>
          <a:solidFill>
            <a:schemeClr val="bg1">
              <a:alpha val="50000"/>
            </a:schemeClr>
          </a:solidFill>
          <a:ln w="12700">
            <a:solidFill>
              <a:schemeClr val="tx2">
                <a:lumMod val="50000"/>
              </a:schemeClr>
            </a:solidFill>
          </a:ln>
          <a:effectLst/>
        </p:spPr>
        <p:style>
          <a:lnRef idx="1">
            <a:schemeClr val="accent5"/>
          </a:lnRef>
          <a:fillRef idx="2">
            <a:schemeClr val="accent5"/>
          </a:fillRef>
          <a:effectRef idx="1">
            <a:schemeClr val="accent5"/>
          </a:effectRef>
          <a:fontRef idx="minor">
            <a:schemeClr val="dk1"/>
          </a:fontRef>
        </p:style>
        <p:txBody>
          <a:bodyPr lIns="0" tIns="36000" rIns="0" bIns="3600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97" name="正方形/長方形 96">
            <a:extLst>
              <a:ext uri="{FF2B5EF4-FFF2-40B4-BE49-F238E27FC236}">
                <a16:creationId xmlns:a16="http://schemas.microsoft.com/office/drawing/2014/main" id="{0149A7D6-560F-0DDC-77D7-91B294B7D16D}"/>
              </a:ext>
            </a:extLst>
          </p:cNvPr>
          <p:cNvSpPr/>
          <p:nvPr/>
        </p:nvSpPr>
        <p:spPr>
          <a:xfrm>
            <a:off x="530517" y="550141"/>
            <a:ext cx="8427012" cy="252000"/>
          </a:xfrm>
          <a:prstGeom prst="rect">
            <a:avLst/>
          </a:prstGeom>
          <a:ln/>
        </p:spPr>
        <p:style>
          <a:lnRef idx="2">
            <a:schemeClr val="dk1"/>
          </a:lnRef>
          <a:fillRef idx="1">
            <a:schemeClr val="lt1"/>
          </a:fillRef>
          <a:effectRef idx="0">
            <a:schemeClr val="dk1"/>
          </a:effectRef>
          <a:fontRef idx="minor">
            <a:schemeClr val="dk1"/>
          </a:fontRef>
        </p:style>
        <p:txBody>
          <a:bodyPr lIns="36000" rIns="36000" bIns="0" rtlCol="0" anchor="ctr"/>
          <a:lstStyle/>
          <a:p>
            <a:pPr marL="0" marR="0" lvl="0" indent="0" algn="ctr" defTabSz="457200" rtl="0" eaLnBrk="1" fontAlgn="auto" latinLnBrk="0" hangingPunct="1">
              <a:lnSpc>
                <a:spcPts val="1100"/>
              </a:lnSpc>
              <a:spcBef>
                <a:spcPts val="0"/>
              </a:spcBef>
              <a:spcAft>
                <a:spcPts val="0"/>
              </a:spcAft>
              <a:buClrTx/>
              <a:buSzTx/>
              <a:buFontTx/>
              <a:buNone/>
              <a:tabLst/>
              <a:defRPr/>
            </a:pPr>
            <a:r>
              <a:rPr lang="ja-JP" altLang="en-US" sz="1400" b="1" dirty="0">
                <a:solidFill>
                  <a:schemeClr val="tx1"/>
                </a:solidFill>
                <a:latin typeface="BIZ UDPゴシック" panose="020B0400000000000000" pitchFamily="50" charset="-128"/>
                <a:ea typeface="BIZ UDPゴシック" panose="020B0400000000000000" pitchFamily="50" charset="-128"/>
              </a:rPr>
              <a:t>東西二極の一極　さらに　</a:t>
            </a:r>
            <a:r>
              <a:rPr kumimoji="0" lang="ja-JP" altLang="en-US"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rPr>
              <a:t>複数の都市が日本の成長をけん引（拠点分散・分権型の国の形）</a:t>
            </a:r>
            <a:endParaRPr kumimoji="0" lang="en-US" altLang="ja-JP" sz="14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98" name="テキスト ボックス 97">
            <a:extLst>
              <a:ext uri="{FF2B5EF4-FFF2-40B4-BE49-F238E27FC236}">
                <a16:creationId xmlns:a16="http://schemas.microsoft.com/office/drawing/2014/main" id="{6BF0F902-16A3-73F4-66DC-6F7DA723D277}"/>
              </a:ext>
            </a:extLst>
          </p:cNvPr>
          <p:cNvSpPr txBox="1"/>
          <p:nvPr/>
        </p:nvSpPr>
        <p:spPr>
          <a:xfrm>
            <a:off x="5864291" y="904418"/>
            <a:ext cx="2638142" cy="307777"/>
          </a:xfrm>
          <a:prstGeom prst="rect">
            <a:avLst/>
          </a:prstGeom>
          <a:noFill/>
        </p:spPr>
        <p:txBody>
          <a:bodyPr wrap="square" rtlCol="0">
            <a:spAutoFit/>
          </a:bodyPr>
          <a:lstStyle/>
          <a:p>
            <a:pPr marL="174625" marR="0" lvl="0" indent="-174625" algn="ctr" defTabSz="914400" rtl="0" eaLnBrk="1" fontAlgn="base" latinLnBrk="0" hangingPunct="1">
              <a:lnSpc>
                <a:spcPct val="100000"/>
              </a:lnSpc>
              <a:spcBef>
                <a:spcPts val="0"/>
              </a:spcBef>
              <a:spcAft>
                <a:spcPct val="0"/>
              </a:spcAft>
              <a:buClrTx/>
              <a:buSzTx/>
              <a:buFontTx/>
              <a:buNone/>
              <a:tabLst>
                <a:tab pos="174625" algn="l"/>
              </a:tabLst>
              <a:defRPr/>
            </a:pPr>
            <a:r>
              <a:rPr kumimoji="1" lang="ja-JP" altLang="en-US" sz="1400" b="1" dirty="0">
                <a:effectLst>
                  <a:outerShdw blurRad="50800" dist="38100" dir="2700000" algn="tl" rotWithShape="0">
                    <a:prstClr val="white"/>
                  </a:outerShdw>
                </a:effectLst>
                <a:latin typeface="BIZ UDPゴシック" panose="020B0400000000000000" pitchFamily="50" charset="-128"/>
                <a:ea typeface="BIZ UDPゴシック" panose="020B0400000000000000" pitchFamily="50" charset="-128"/>
              </a:rPr>
              <a:t>行政・政治基盤充実</a:t>
            </a:r>
            <a:endParaRPr kumimoji="1" lang="en-US" altLang="ja-JP" sz="1400" b="1" i="0" u="none" strike="noStrike" kern="1200" cap="none" spc="0" normalizeH="0" baseline="0" noProof="0" dirty="0">
              <a:ln>
                <a:noFill/>
              </a:ln>
              <a:effectLst>
                <a:outerShdw blurRad="50800" dist="38100" dir="2700000" algn="tl" rotWithShape="0">
                  <a:prstClr val="white"/>
                </a:outerShdw>
              </a:effectLst>
              <a:uLnTx/>
              <a:uFillTx/>
              <a:latin typeface="BIZ UDPゴシック" panose="020B0400000000000000" pitchFamily="50" charset="-128"/>
              <a:ea typeface="BIZ UDPゴシック" panose="020B0400000000000000" pitchFamily="50" charset="-128"/>
            </a:endParaRPr>
          </a:p>
        </p:txBody>
      </p:sp>
      <p:sp>
        <p:nvSpPr>
          <p:cNvPr id="102" name="二等辺三角形 101">
            <a:extLst>
              <a:ext uri="{FF2B5EF4-FFF2-40B4-BE49-F238E27FC236}">
                <a16:creationId xmlns:a16="http://schemas.microsoft.com/office/drawing/2014/main" id="{7223D117-E154-F9CB-07C1-1E689CBA590D}"/>
              </a:ext>
            </a:extLst>
          </p:cNvPr>
          <p:cNvSpPr/>
          <p:nvPr/>
        </p:nvSpPr>
        <p:spPr>
          <a:xfrm>
            <a:off x="1592336" y="1265444"/>
            <a:ext cx="5547244" cy="324000"/>
          </a:xfrm>
          <a:prstGeom prst="triangle">
            <a:avLst>
              <a:gd name="adj" fmla="val 50634"/>
            </a:avLst>
          </a:prstGeom>
          <a:solidFill>
            <a:schemeClr val="accent1">
              <a:lumMod val="60000"/>
              <a:lumOff val="4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03" name="テキスト ボックス 102">
            <a:extLst>
              <a:ext uri="{FF2B5EF4-FFF2-40B4-BE49-F238E27FC236}">
                <a16:creationId xmlns:a16="http://schemas.microsoft.com/office/drawing/2014/main" id="{2D57DB05-80DC-70D9-76CA-29E725CD5FE9}"/>
              </a:ext>
            </a:extLst>
          </p:cNvPr>
          <p:cNvSpPr txBox="1"/>
          <p:nvPr/>
        </p:nvSpPr>
        <p:spPr>
          <a:xfrm>
            <a:off x="2380409" y="1289833"/>
            <a:ext cx="4273016" cy="374461"/>
          </a:xfrm>
          <a:prstGeom prst="rect">
            <a:avLst/>
          </a:prstGeom>
          <a:noFill/>
        </p:spPr>
        <p:txBody>
          <a:bodyPr wrap="square" rtlCol="0">
            <a:spAutoFit/>
          </a:bodyPr>
          <a:lstStyle/>
          <a:p>
            <a:pPr marL="174625" marR="0" lvl="0" indent="-174625" algn="ctr" defTabSz="914400" rtl="0" eaLnBrk="1" fontAlgn="base" latinLnBrk="0" hangingPunct="1">
              <a:lnSpc>
                <a:spcPts val="1100"/>
              </a:lnSpc>
              <a:spcBef>
                <a:spcPts val="0"/>
              </a:spcBef>
              <a:spcAft>
                <a:spcPct val="0"/>
              </a:spcAft>
              <a:buClrTx/>
              <a:buSzTx/>
              <a:buFontTx/>
              <a:buNone/>
              <a:tabLst>
                <a:tab pos="174625" algn="l"/>
              </a:tabLst>
              <a:defRPr/>
            </a:pPr>
            <a:r>
              <a:rPr kumimoji="1" lang="ja-JP" altLang="en-US" sz="1200" b="1" i="0" u="none" strike="noStrike" kern="1200" cap="none" spc="0" normalizeH="0" baseline="0" noProof="0" dirty="0">
                <a:ln>
                  <a:noFill/>
                </a:ln>
                <a:effectLst>
                  <a:outerShdw blurRad="50800" dist="38100" dir="2700000" algn="tl" rotWithShape="0">
                    <a:prstClr val="white"/>
                  </a:outerShdw>
                </a:effectLst>
                <a:uLnTx/>
                <a:uFillTx/>
                <a:latin typeface="BIZ UDPゴシック" panose="020B0400000000000000" pitchFamily="50" charset="-128"/>
                <a:ea typeface="BIZ UDPゴシック" panose="020B0400000000000000" pitchFamily="50" charset="-128"/>
              </a:rPr>
              <a:t>変革を先取り　魅力にあふれ　ワクワクする都市</a:t>
            </a:r>
            <a:endParaRPr kumimoji="1" lang="en-US" altLang="ja-JP" sz="1200" b="1" i="0" u="none" strike="noStrike" kern="1200" cap="none" spc="0" normalizeH="0" baseline="0" noProof="0" dirty="0">
              <a:ln>
                <a:noFill/>
              </a:ln>
              <a:effectLst>
                <a:outerShdw blurRad="50800" dist="38100" dir="2700000" algn="tl" rotWithShape="0">
                  <a:prstClr val="white"/>
                </a:outerShdw>
              </a:effectLst>
              <a:uLnTx/>
              <a:uFillTx/>
              <a:latin typeface="BIZ UDPゴシック" panose="020B0400000000000000" pitchFamily="50" charset="-128"/>
              <a:ea typeface="BIZ UDPゴシック" panose="020B0400000000000000" pitchFamily="50" charset="-128"/>
            </a:endParaRPr>
          </a:p>
          <a:p>
            <a:pPr marL="174625" marR="0" lvl="0" indent="-174625" algn="ctr" defTabSz="914400" rtl="0" eaLnBrk="1" fontAlgn="base" latinLnBrk="0" hangingPunct="1">
              <a:lnSpc>
                <a:spcPts val="1100"/>
              </a:lnSpc>
              <a:spcBef>
                <a:spcPts val="0"/>
              </a:spcBef>
              <a:spcAft>
                <a:spcPct val="0"/>
              </a:spcAft>
              <a:buClrTx/>
              <a:buSzTx/>
              <a:buFontTx/>
              <a:buNone/>
              <a:tabLst>
                <a:tab pos="174625" algn="l"/>
              </a:tabLst>
              <a:defRPr/>
            </a:pPr>
            <a:r>
              <a:rPr kumimoji="1" lang="ja-JP" altLang="en-US" sz="1200" b="1" i="0" u="none" strike="noStrike" kern="1200" cap="none" spc="0" normalizeH="0" baseline="0" noProof="0" dirty="0">
                <a:ln>
                  <a:noFill/>
                </a:ln>
                <a:effectLst>
                  <a:outerShdw blurRad="50800" dist="38100" dir="2700000" algn="tl" rotWithShape="0">
                    <a:prstClr val="white"/>
                  </a:outerShdw>
                </a:effectLst>
                <a:uLnTx/>
                <a:uFillTx/>
                <a:latin typeface="BIZ UDPゴシック" panose="020B0400000000000000" pitchFamily="50" charset="-128"/>
                <a:ea typeface="BIZ UDPゴシック" panose="020B0400000000000000" pitchFamily="50" charset="-128"/>
              </a:rPr>
              <a:t>国内外から多くの人や投資を惹きつける</a:t>
            </a:r>
            <a:endParaRPr kumimoji="1" lang="en-US" altLang="ja-JP" sz="1200" b="1" i="0" u="none" strike="noStrike" kern="1200" cap="none" spc="0" normalizeH="0" baseline="0" noProof="0" dirty="0">
              <a:ln>
                <a:noFill/>
              </a:ln>
              <a:effectLst>
                <a:outerShdw blurRad="50800" dist="38100" dir="2700000" algn="tl" rotWithShape="0">
                  <a:prstClr val="white"/>
                </a:outerShdw>
              </a:effectLst>
              <a:uLnTx/>
              <a:uFillTx/>
              <a:latin typeface="BIZ UDPゴシック" panose="020B0400000000000000" pitchFamily="50" charset="-128"/>
              <a:ea typeface="BIZ UDPゴシック" panose="020B0400000000000000" pitchFamily="50" charset="-128"/>
            </a:endParaRPr>
          </a:p>
        </p:txBody>
      </p:sp>
      <p:sp>
        <p:nvSpPr>
          <p:cNvPr id="6" name="スライド番号プレースホルダー 1">
            <a:extLst>
              <a:ext uri="{FF2B5EF4-FFF2-40B4-BE49-F238E27FC236}">
                <a16:creationId xmlns:a16="http://schemas.microsoft.com/office/drawing/2014/main" id="{E0F7D4B3-7187-C25F-4109-9B6F0B32BB8D}"/>
              </a:ext>
            </a:extLst>
          </p:cNvPr>
          <p:cNvSpPr txBox="1">
            <a:spLocks/>
          </p:cNvSpPr>
          <p:nvPr/>
        </p:nvSpPr>
        <p:spPr>
          <a:xfrm>
            <a:off x="7157914" y="6433645"/>
            <a:ext cx="2057400" cy="365125"/>
          </a:xfrm>
          <a:prstGeom prst="rect">
            <a:avLst/>
          </a:prstGeom>
        </p:spPr>
        <p:txBody>
          <a:bodyPr/>
          <a:lstStyle>
            <a:defPPr>
              <a:defRPr lang="en-US"/>
            </a:defPPr>
            <a:lvl1pPr marL="0" algn="r" defTabSz="457200" rtl="0" eaLnBrk="1" latinLnBrk="0" hangingPunct="1">
              <a:defRPr sz="1600" b="1" kern="1200">
                <a:solidFill>
                  <a:schemeClr val="tx1"/>
                </a:solidFill>
                <a:latin typeface="BIZ UDゴシック" panose="020B0400000000000000" pitchFamily="49" charset="-128"/>
                <a:ea typeface="BIZ UDゴシック" panose="020B0400000000000000" pitchFamily="49" charset="-128"/>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0F88186-B17D-4CE3-A887-D91699CF601C}" type="slidenum">
              <a:rPr kumimoji="1" lang="ja-JP" altLang="en-US" smtClean="0">
                <a:latin typeface="BIZ UDPゴシック" panose="020B0400000000000000" pitchFamily="50" charset="-128"/>
                <a:ea typeface="BIZ UDPゴシック" panose="020B0400000000000000" pitchFamily="50" charset="-128"/>
              </a:rPr>
              <a:pPr/>
              <a:t>3</a:t>
            </a:fld>
            <a:endParaRPr kumimoji="1" lang="ja-JP" altLang="en-US" dirty="0">
              <a:latin typeface="BIZ UDPゴシック" panose="020B0400000000000000" pitchFamily="50" charset="-128"/>
              <a:ea typeface="BIZ UDPゴシック" panose="020B0400000000000000" pitchFamily="50" charset="-128"/>
            </a:endParaRPr>
          </a:p>
        </p:txBody>
      </p:sp>
      <p:sp>
        <p:nvSpPr>
          <p:cNvPr id="8" name="テキスト ボックス 7">
            <a:extLst>
              <a:ext uri="{FF2B5EF4-FFF2-40B4-BE49-F238E27FC236}">
                <a16:creationId xmlns:a16="http://schemas.microsoft.com/office/drawing/2014/main" id="{9AE095C5-59D9-1162-69D6-F1724E9498FE}"/>
              </a:ext>
            </a:extLst>
          </p:cNvPr>
          <p:cNvSpPr txBox="1"/>
          <p:nvPr/>
        </p:nvSpPr>
        <p:spPr>
          <a:xfrm>
            <a:off x="0" y="-8937"/>
            <a:ext cx="9102059" cy="377984"/>
          </a:xfrm>
          <a:prstGeom prst="rect">
            <a:avLst/>
          </a:prstGeom>
        </p:spPr>
        <p:style>
          <a:lnRef idx="0">
            <a:schemeClr val="accent5"/>
          </a:lnRef>
          <a:fillRef idx="3">
            <a:schemeClr val="accent5"/>
          </a:fillRef>
          <a:effectRef idx="3">
            <a:schemeClr val="accent5"/>
          </a:effectRef>
          <a:fontRef idx="minor">
            <a:schemeClr val="lt1"/>
          </a:fontRef>
        </p:style>
        <p:txBody>
          <a:bodyPr wrap="square" lIns="128016" tIns="36000" rIns="128016" bIns="64008" rtlCol="0">
            <a:spAutoFit/>
          </a:bodyPr>
          <a:lstStyle/>
          <a:p>
            <a:r>
              <a:rPr lang="ja-JP" altLang="en-US" b="1" dirty="0">
                <a:effectLst>
                  <a:outerShdw blurRad="50800" dist="38100" dir="2700000" algn="tl" rotWithShape="0">
                    <a:schemeClr val="bg1">
                      <a:lumMod val="50000"/>
                    </a:schemeClr>
                  </a:outerShdw>
                </a:effectLst>
                <a:latin typeface="BIZ UDゴシック" panose="020B0400000000000000" pitchFamily="49" charset="-128"/>
                <a:ea typeface="BIZ UDゴシック" panose="020B0400000000000000" pitchFamily="49" charset="-128"/>
              </a:rPr>
              <a:t>■　副首都・大阪実現への全体イメージ図</a:t>
            </a:r>
          </a:p>
        </p:txBody>
      </p:sp>
      <p:sp>
        <p:nvSpPr>
          <p:cNvPr id="19" name="大かっこ 18">
            <a:extLst>
              <a:ext uri="{FF2B5EF4-FFF2-40B4-BE49-F238E27FC236}">
                <a16:creationId xmlns:a16="http://schemas.microsoft.com/office/drawing/2014/main" id="{F06E682C-C6CA-F72C-5E1F-7DDB07EDEF79}"/>
              </a:ext>
            </a:extLst>
          </p:cNvPr>
          <p:cNvSpPr/>
          <p:nvPr/>
        </p:nvSpPr>
        <p:spPr>
          <a:xfrm>
            <a:off x="513473" y="2629290"/>
            <a:ext cx="1152000" cy="246671"/>
          </a:xfrm>
          <a:prstGeom prst="bracketPair">
            <a:avLst/>
          </a:prstGeom>
        </p:spPr>
        <p:style>
          <a:lnRef idx="1">
            <a:schemeClr val="accent1"/>
          </a:lnRef>
          <a:fillRef idx="0">
            <a:schemeClr val="accent1"/>
          </a:fillRef>
          <a:effectRef idx="0">
            <a:schemeClr val="accent1"/>
          </a:effectRef>
          <a:fontRef idx="minor">
            <a:schemeClr val="tx1"/>
          </a:fontRef>
        </p:style>
        <p:txBody>
          <a:bodyPr lIns="0" rIns="0" rtlCol="0" anchor="ctr"/>
          <a:lstStyle/>
          <a:p>
            <a:pPr algn="ctr"/>
            <a:r>
              <a:rPr kumimoji="1" lang="ja-JP" altLang="en-US" sz="1100" dirty="0">
                <a:latin typeface="BIZ UDPゴシック" panose="020B0400000000000000" pitchFamily="50" charset="-128"/>
                <a:ea typeface="BIZ UDPゴシック" panose="020B0400000000000000" pitchFamily="50" charset="-128"/>
              </a:rPr>
              <a:t>ビジネス環境等</a:t>
            </a:r>
          </a:p>
        </p:txBody>
      </p:sp>
      <p:sp>
        <p:nvSpPr>
          <p:cNvPr id="20" name="大かっこ 19">
            <a:extLst>
              <a:ext uri="{FF2B5EF4-FFF2-40B4-BE49-F238E27FC236}">
                <a16:creationId xmlns:a16="http://schemas.microsoft.com/office/drawing/2014/main" id="{651ED85E-49AF-E097-A3CF-96F614B0A830}"/>
              </a:ext>
            </a:extLst>
          </p:cNvPr>
          <p:cNvSpPr/>
          <p:nvPr/>
        </p:nvSpPr>
        <p:spPr>
          <a:xfrm>
            <a:off x="3947096" y="2626228"/>
            <a:ext cx="1152000" cy="343774"/>
          </a:xfrm>
          <a:prstGeom prst="bracketPair">
            <a:avLst/>
          </a:prstGeom>
        </p:spPr>
        <p:style>
          <a:lnRef idx="1">
            <a:schemeClr val="accent1"/>
          </a:lnRef>
          <a:fillRef idx="0">
            <a:schemeClr val="accent1"/>
          </a:fillRef>
          <a:effectRef idx="0">
            <a:schemeClr val="accent1"/>
          </a:effectRef>
          <a:fontRef idx="minor">
            <a:schemeClr val="tx1"/>
          </a:fontRef>
        </p:style>
        <p:txBody>
          <a:bodyPr lIns="0" rIns="0" rtlCol="0" anchor="ctr"/>
          <a:lstStyle/>
          <a:p>
            <a:pPr algn="ctr">
              <a:lnSpc>
                <a:spcPts val="1100"/>
              </a:lnSpc>
            </a:pPr>
            <a:r>
              <a:rPr kumimoji="1" lang="ja-JP" altLang="en-US" sz="1100" dirty="0">
                <a:latin typeface="BIZ UDPゴシック" panose="020B0400000000000000" pitchFamily="50" charset="-128"/>
                <a:ea typeface="BIZ UDPゴシック" panose="020B0400000000000000" pitchFamily="50" charset="-128"/>
              </a:rPr>
              <a:t>ウェルビーイング</a:t>
            </a:r>
            <a:endParaRPr kumimoji="1" lang="en-US" altLang="ja-JP" sz="1100" dirty="0">
              <a:latin typeface="BIZ UDPゴシック" panose="020B0400000000000000" pitchFamily="50" charset="-128"/>
              <a:ea typeface="BIZ UDPゴシック" panose="020B0400000000000000" pitchFamily="50" charset="-128"/>
            </a:endParaRPr>
          </a:p>
          <a:p>
            <a:pPr algn="ctr">
              <a:lnSpc>
                <a:spcPts val="1100"/>
              </a:lnSpc>
            </a:pPr>
            <a:r>
              <a:rPr kumimoji="1" lang="ja-JP" altLang="en-US" sz="1100" dirty="0">
                <a:latin typeface="BIZ UDPゴシック" panose="020B0400000000000000" pitchFamily="50" charset="-128"/>
                <a:ea typeface="BIZ UDPゴシック" panose="020B0400000000000000" pitchFamily="50" charset="-128"/>
              </a:rPr>
              <a:t>社会課題解決</a:t>
            </a:r>
          </a:p>
        </p:txBody>
      </p:sp>
      <p:sp>
        <p:nvSpPr>
          <p:cNvPr id="23" name="大かっこ 22">
            <a:extLst>
              <a:ext uri="{FF2B5EF4-FFF2-40B4-BE49-F238E27FC236}">
                <a16:creationId xmlns:a16="http://schemas.microsoft.com/office/drawing/2014/main" id="{55F77833-0A11-D2A6-24F4-1A0175F283B1}"/>
              </a:ext>
            </a:extLst>
          </p:cNvPr>
          <p:cNvSpPr/>
          <p:nvPr/>
        </p:nvSpPr>
        <p:spPr>
          <a:xfrm>
            <a:off x="1485169" y="3362322"/>
            <a:ext cx="2703326" cy="257065"/>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lnSpc>
                <a:spcPts val="1200"/>
              </a:lnSpc>
            </a:pPr>
            <a:r>
              <a:rPr kumimoji="1" lang="ja-JP" altLang="en-US" sz="1100" dirty="0">
                <a:latin typeface="BIZ UDPゴシック" panose="020B0400000000000000" pitchFamily="50" charset="-128"/>
                <a:ea typeface="BIZ UDPゴシック" panose="020B0400000000000000" pitchFamily="50" charset="-128"/>
              </a:rPr>
              <a:t>交通・まちづくり、安全・危機管理機能、</a:t>
            </a:r>
            <a:endParaRPr kumimoji="1" lang="en-US" altLang="ja-JP" sz="1100" dirty="0">
              <a:latin typeface="BIZ UDPゴシック" panose="020B0400000000000000" pitchFamily="50" charset="-128"/>
              <a:ea typeface="BIZ UDPゴシック" panose="020B0400000000000000" pitchFamily="50" charset="-128"/>
            </a:endParaRPr>
          </a:p>
          <a:p>
            <a:pPr algn="ctr">
              <a:lnSpc>
                <a:spcPts val="1200"/>
              </a:lnSpc>
            </a:pPr>
            <a:r>
              <a:rPr kumimoji="1" lang="ja-JP" altLang="en-US" sz="1100" dirty="0">
                <a:latin typeface="BIZ UDPゴシック" panose="020B0400000000000000" pitchFamily="50" charset="-128"/>
                <a:ea typeface="BIZ UDPゴシック" panose="020B0400000000000000" pitchFamily="50" charset="-128"/>
              </a:rPr>
              <a:t>スマートシティ等</a:t>
            </a:r>
          </a:p>
        </p:txBody>
      </p:sp>
      <p:sp>
        <p:nvSpPr>
          <p:cNvPr id="27" name="ホームベース 6">
            <a:extLst>
              <a:ext uri="{FF2B5EF4-FFF2-40B4-BE49-F238E27FC236}">
                <a16:creationId xmlns:a16="http://schemas.microsoft.com/office/drawing/2014/main" id="{753BA0DD-BD5C-FE7B-AE06-72A4BFD53DC2}"/>
              </a:ext>
            </a:extLst>
          </p:cNvPr>
          <p:cNvSpPr/>
          <p:nvPr/>
        </p:nvSpPr>
        <p:spPr>
          <a:xfrm flipH="1">
            <a:off x="8480801" y="4148715"/>
            <a:ext cx="654847" cy="2578404"/>
          </a:xfrm>
          <a:prstGeom prst="homePlate">
            <a:avLst>
              <a:gd name="adj" fmla="val 55903"/>
            </a:avLst>
          </a:prstGeom>
          <a:solidFill>
            <a:schemeClr val="bg1"/>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dirty="0">
              <a:ln>
                <a:noFill/>
              </a:ln>
              <a:solidFill>
                <a:schemeClr val="tx1"/>
              </a:solidFill>
              <a:effectLst/>
              <a:uLnTx/>
              <a:uFillTx/>
              <a:latin typeface="Calibri" panose="020F0502020204030204"/>
              <a:ea typeface="游ゴシック" panose="020B0400000000000000" pitchFamily="50" charset="-128"/>
              <a:cs typeface="+mn-cs"/>
            </a:endParaRPr>
          </a:p>
        </p:txBody>
      </p:sp>
      <p:sp>
        <p:nvSpPr>
          <p:cNvPr id="30" name="テキスト ボックス 29">
            <a:extLst>
              <a:ext uri="{FF2B5EF4-FFF2-40B4-BE49-F238E27FC236}">
                <a16:creationId xmlns:a16="http://schemas.microsoft.com/office/drawing/2014/main" id="{9271924F-66A1-D19E-D8B1-3E318F47B689}"/>
              </a:ext>
            </a:extLst>
          </p:cNvPr>
          <p:cNvSpPr txBox="1"/>
          <p:nvPr/>
        </p:nvSpPr>
        <p:spPr>
          <a:xfrm>
            <a:off x="8591664" y="4382451"/>
            <a:ext cx="600164" cy="2106321"/>
          </a:xfrm>
          <a:prstGeom prst="rect">
            <a:avLst/>
          </a:prstGeom>
          <a:noFill/>
        </p:spPr>
        <p:txBody>
          <a:bodyPr vert="eaVert"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ウェルビーイングへの関心の高まり</a:t>
            </a:r>
            <a:endParaRPr kumimoji="1" lang="en-US" altLang="ja-JP" sz="9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　Ｄｘ・脱炭素などの新たな社会潮流</a:t>
            </a:r>
            <a:endParaRPr kumimoji="1" lang="en-US" altLang="ja-JP" sz="9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a:p>
            <a:pPr marL="0" marR="0" lvl="0" indent="0" algn="l" defTabSz="457200" rtl="0" eaLnBrk="1" fontAlgn="auto" latinLnBrk="0" hangingPunct="1">
              <a:lnSpc>
                <a:spcPct val="100000"/>
              </a:lnSpc>
              <a:spcBef>
                <a:spcPts val="0"/>
              </a:spcBef>
              <a:spcAft>
                <a:spcPts val="0"/>
              </a:spcAft>
              <a:buClrTx/>
              <a:buSzTx/>
              <a:buFontTx/>
              <a:buNone/>
              <a:tabLst/>
              <a:defRPr/>
            </a:pPr>
            <a:r>
              <a:rPr kumimoji="1" lang="ja-JP" altLang="en-US" sz="900" b="1" dirty="0">
                <a:latin typeface="BIZ UDゴシック" panose="020B0400000000000000" pitchFamily="49" charset="-128"/>
                <a:ea typeface="BIZ UDゴシック" panose="020B0400000000000000" pitchFamily="49" charset="-128"/>
              </a:rPr>
              <a:t>　　コロナからの経済回復　など</a:t>
            </a:r>
            <a:endParaRPr kumimoji="1" lang="ja-JP" altLang="en-US" sz="9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endParaRPr>
          </a:p>
        </p:txBody>
      </p:sp>
      <p:sp>
        <p:nvSpPr>
          <p:cNvPr id="52" name="テキスト ボックス 51">
            <a:extLst>
              <a:ext uri="{FF2B5EF4-FFF2-40B4-BE49-F238E27FC236}">
                <a16:creationId xmlns:a16="http://schemas.microsoft.com/office/drawing/2014/main" id="{2C719FDF-1C96-542D-D7F7-F634C0156B3C}"/>
              </a:ext>
            </a:extLst>
          </p:cNvPr>
          <p:cNvSpPr txBox="1"/>
          <p:nvPr/>
        </p:nvSpPr>
        <p:spPr>
          <a:xfrm>
            <a:off x="8784349" y="1906188"/>
            <a:ext cx="400110" cy="2046165"/>
          </a:xfrm>
          <a:prstGeom prst="rect">
            <a:avLst/>
          </a:prstGeom>
          <a:noFill/>
        </p:spPr>
        <p:txBody>
          <a:bodyPr vert="eaVert"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effectLst/>
                <a:uLnTx/>
                <a:uFillTx/>
                <a:latin typeface="BIZ UDゴシック" panose="020B0400000000000000" pitchFamily="49" charset="-128"/>
                <a:ea typeface="BIZ UDゴシック" panose="020B0400000000000000" pitchFamily="49" charset="-128"/>
                <a:cs typeface="+mn-cs"/>
              </a:rPr>
              <a:t>都市ブランド向上</a:t>
            </a:r>
          </a:p>
        </p:txBody>
      </p:sp>
      <p:sp>
        <p:nvSpPr>
          <p:cNvPr id="75" name="左カーブ矢印 144">
            <a:extLst>
              <a:ext uri="{FF2B5EF4-FFF2-40B4-BE49-F238E27FC236}">
                <a16:creationId xmlns:a16="http://schemas.microsoft.com/office/drawing/2014/main" id="{C38300F1-46D1-188B-2EF3-16B43018F49B}"/>
              </a:ext>
            </a:extLst>
          </p:cNvPr>
          <p:cNvSpPr/>
          <p:nvPr/>
        </p:nvSpPr>
        <p:spPr>
          <a:xfrm rot="16200000">
            <a:off x="2719448" y="1266345"/>
            <a:ext cx="267305" cy="1805053"/>
          </a:xfrm>
          <a:prstGeom prst="curvedLeftArrow">
            <a:avLst>
              <a:gd name="adj1" fmla="val 27317"/>
              <a:gd name="adj2" fmla="val 50000"/>
              <a:gd name="adj3" fmla="val 47441"/>
            </a:avLst>
          </a:prstGeom>
          <a:solidFill>
            <a:srgbClr val="4472C4"/>
          </a:solidFill>
          <a:ln w="1905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14" name="左カーブ矢印 144">
            <a:extLst>
              <a:ext uri="{FF2B5EF4-FFF2-40B4-BE49-F238E27FC236}">
                <a16:creationId xmlns:a16="http://schemas.microsoft.com/office/drawing/2014/main" id="{1E99B616-DC32-2CE6-0D8B-ACEC712AD5BA}"/>
              </a:ext>
            </a:extLst>
          </p:cNvPr>
          <p:cNvSpPr/>
          <p:nvPr/>
        </p:nvSpPr>
        <p:spPr>
          <a:xfrm rot="5400000">
            <a:off x="2670743" y="1989666"/>
            <a:ext cx="267305" cy="1805051"/>
          </a:xfrm>
          <a:prstGeom prst="curvedLeftArrow">
            <a:avLst>
              <a:gd name="adj1" fmla="val 27317"/>
              <a:gd name="adj2" fmla="val 50000"/>
              <a:gd name="adj3" fmla="val 47441"/>
            </a:avLst>
          </a:prstGeom>
          <a:solidFill>
            <a:srgbClr val="4472C4"/>
          </a:solidFill>
          <a:ln w="19050" cap="flat" cmpd="sng" algn="ctr">
            <a:noFill/>
            <a:prstDash val="solid"/>
            <a:miter lim="800000"/>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b="0" i="0" u="none" strike="noStrike" kern="0" cap="none" spc="0" normalizeH="0" baseline="0" noProof="0" dirty="0">
              <a:ln>
                <a:noFill/>
              </a:ln>
              <a:effectLst/>
              <a:uLnTx/>
              <a:uFillTx/>
              <a:latin typeface="BIZ UDPゴシック" panose="020B0400000000000000" pitchFamily="50" charset="-128"/>
              <a:ea typeface="BIZ UDPゴシック" panose="020B0400000000000000" pitchFamily="50" charset="-128"/>
            </a:endParaRPr>
          </a:p>
        </p:txBody>
      </p:sp>
      <p:sp>
        <p:nvSpPr>
          <p:cNvPr id="99" name="楕円 98">
            <a:extLst>
              <a:ext uri="{FF2B5EF4-FFF2-40B4-BE49-F238E27FC236}">
                <a16:creationId xmlns:a16="http://schemas.microsoft.com/office/drawing/2014/main" id="{92B361A5-76C4-D8E3-C183-569C15EB89FB}"/>
              </a:ext>
            </a:extLst>
          </p:cNvPr>
          <p:cNvSpPr>
            <a:spLocks/>
          </p:cNvSpPr>
          <p:nvPr/>
        </p:nvSpPr>
        <p:spPr>
          <a:xfrm>
            <a:off x="1001825" y="858383"/>
            <a:ext cx="2664000" cy="396000"/>
          </a:xfrm>
          <a:prstGeom prst="ellipse">
            <a:avLst/>
          </a:prstGeom>
          <a:solidFill>
            <a:schemeClr val="bg1">
              <a:alpha val="50000"/>
            </a:schemeClr>
          </a:solidFill>
          <a:ln w="12700">
            <a:solidFill>
              <a:schemeClr val="tx2">
                <a:lumMod val="50000"/>
              </a:schemeClr>
            </a:solidFill>
          </a:ln>
          <a:effectLst/>
        </p:spPr>
        <p:style>
          <a:lnRef idx="1">
            <a:schemeClr val="accent5"/>
          </a:lnRef>
          <a:fillRef idx="2">
            <a:schemeClr val="accent5"/>
          </a:fillRef>
          <a:effectRef idx="1">
            <a:schemeClr val="accent5"/>
          </a:effectRef>
          <a:fontRef idx="minor">
            <a:schemeClr val="dk1"/>
          </a:fontRef>
        </p:style>
        <p:txBody>
          <a:bodyPr lIns="0" tIns="36000" rIns="0" bIns="36000"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100" b="1" i="0" u="none" strike="noStrike" kern="1200" cap="none" spc="0" normalizeH="0" baseline="0" noProof="0" dirty="0">
              <a:ln>
                <a:noFill/>
              </a:ln>
              <a:solidFill>
                <a:schemeClr val="tx1"/>
              </a:solidFill>
              <a:effectLst/>
              <a:uLnTx/>
              <a:uFillTx/>
              <a:latin typeface="BIZ UDPゴシック" panose="020B0400000000000000" pitchFamily="50" charset="-128"/>
              <a:ea typeface="BIZ UDPゴシック" panose="020B0400000000000000" pitchFamily="50" charset="-128"/>
            </a:endParaRPr>
          </a:p>
        </p:txBody>
      </p:sp>
      <p:sp>
        <p:nvSpPr>
          <p:cNvPr id="100" name="テキスト ボックス 99">
            <a:extLst>
              <a:ext uri="{FF2B5EF4-FFF2-40B4-BE49-F238E27FC236}">
                <a16:creationId xmlns:a16="http://schemas.microsoft.com/office/drawing/2014/main" id="{FBBE1710-9BAD-07B7-9376-5D708E048DD4}"/>
              </a:ext>
            </a:extLst>
          </p:cNvPr>
          <p:cNvSpPr txBox="1"/>
          <p:nvPr/>
        </p:nvSpPr>
        <p:spPr>
          <a:xfrm>
            <a:off x="1416058" y="907571"/>
            <a:ext cx="1667311" cy="307777"/>
          </a:xfrm>
          <a:prstGeom prst="rect">
            <a:avLst/>
          </a:prstGeom>
          <a:noFill/>
        </p:spPr>
        <p:txBody>
          <a:bodyPr wrap="square" rtlCol="0">
            <a:spAutoFit/>
          </a:bodyPr>
          <a:lstStyle/>
          <a:p>
            <a:pPr marL="174625" marR="0" lvl="0" indent="-174625" algn="ctr" defTabSz="914400" rtl="0" eaLnBrk="1" fontAlgn="base" latinLnBrk="0" hangingPunct="1">
              <a:lnSpc>
                <a:spcPct val="100000"/>
              </a:lnSpc>
              <a:spcBef>
                <a:spcPts val="0"/>
              </a:spcBef>
              <a:spcAft>
                <a:spcPct val="0"/>
              </a:spcAft>
              <a:buClrTx/>
              <a:buSzTx/>
              <a:buFontTx/>
              <a:buNone/>
              <a:tabLst>
                <a:tab pos="174625" algn="l"/>
              </a:tabLst>
              <a:defRPr/>
            </a:pPr>
            <a:r>
              <a:rPr kumimoji="1" lang="ja-JP" altLang="en-US" sz="1400" b="1" noProof="0" dirty="0">
                <a:effectLst>
                  <a:outerShdw blurRad="50800" dist="38100" dir="2700000" algn="tl" rotWithShape="0">
                    <a:prstClr val="white"/>
                  </a:outerShdw>
                </a:effectLst>
                <a:latin typeface="BIZ UDPゴシック" panose="020B0400000000000000" pitchFamily="50" charset="-128"/>
                <a:ea typeface="BIZ UDPゴシック" panose="020B0400000000000000" pitchFamily="50" charset="-128"/>
              </a:rPr>
              <a:t>経済</a:t>
            </a:r>
            <a:r>
              <a:rPr kumimoji="1" lang="ja-JP" altLang="en-US" sz="1400" b="1" dirty="0">
                <a:effectLst>
                  <a:outerShdw blurRad="50800" dist="38100" dir="2700000" algn="tl" rotWithShape="0">
                    <a:prstClr val="white"/>
                  </a:outerShdw>
                </a:effectLst>
                <a:latin typeface="BIZ UDPゴシック" panose="020B0400000000000000" pitchFamily="50" charset="-128"/>
                <a:ea typeface="BIZ UDPゴシック" panose="020B0400000000000000" pitchFamily="50" charset="-128"/>
              </a:rPr>
              <a:t>成長</a:t>
            </a:r>
            <a:endParaRPr kumimoji="1" lang="en-US" altLang="ja-JP" sz="1400" b="1" i="0" u="none" strike="noStrike" kern="1200" cap="none" spc="0" normalizeH="0" baseline="0" noProof="0" dirty="0">
              <a:ln>
                <a:noFill/>
              </a:ln>
              <a:effectLst>
                <a:outerShdw blurRad="50800" dist="38100" dir="2700000" algn="tl" rotWithShape="0">
                  <a:prstClr val="white"/>
                </a:outerShdw>
              </a:effectLst>
              <a:uLnTx/>
              <a:uFillTx/>
              <a:latin typeface="BIZ UDPゴシック" panose="020B0400000000000000" pitchFamily="50" charset="-128"/>
              <a:ea typeface="BIZ UDPゴシック" panose="020B0400000000000000" pitchFamily="50" charset="-128"/>
            </a:endParaRPr>
          </a:p>
        </p:txBody>
      </p:sp>
      <p:sp>
        <p:nvSpPr>
          <p:cNvPr id="15" name="テキスト ボックス 14">
            <a:extLst>
              <a:ext uri="{FF2B5EF4-FFF2-40B4-BE49-F238E27FC236}">
                <a16:creationId xmlns:a16="http://schemas.microsoft.com/office/drawing/2014/main" id="{7F2E2B04-F97F-AC24-20F1-0F10EB402133}"/>
              </a:ext>
            </a:extLst>
          </p:cNvPr>
          <p:cNvSpPr txBox="1"/>
          <p:nvPr/>
        </p:nvSpPr>
        <p:spPr>
          <a:xfrm>
            <a:off x="4880945" y="4255989"/>
            <a:ext cx="3565474" cy="461665"/>
          </a:xfrm>
          <a:prstGeom prst="rect">
            <a:avLst/>
          </a:prstGeom>
          <a:solidFill>
            <a:schemeClr val="bg1"/>
          </a:solidFill>
          <a:ln w="3175">
            <a:solidFill>
              <a:schemeClr val="tx1"/>
            </a:solidFill>
          </a:ln>
        </p:spPr>
        <p:txBody>
          <a:bodyPr wrap="square" rtlCol="0" anchor="t" anchorCtr="0">
            <a:spAutoFit/>
          </a:bodyPr>
          <a:lstStyle/>
          <a:p>
            <a:r>
              <a:rPr lang="ja-JP" altLang="en-US" sz="1200" b="1" dirty="0">
                <a:latin typeface="BIZ UDPゴシック" panose="020B0400000000000000" pitchFamily="50" charset="-128"/>
                <a:ea typeface="BIZ UDPゴシック" panose="020B0400000000000000" pitchFamily="50" charset="-128"/>
              </a:rPr>
              <a:t>チャレンジを後押しする機能</a:t>
            </a:r>
            <a:endParaRPr lang="en-US" altLang="ja-JP" sz="1200" b="1" dirty="0">
              <a:latin typeface="BIZ UDPゴシック" panose="020B0400000000000000" pitchFamily="50" charset="-128"/>
              <a:ea typeface="BIZ UDPゴシック" panose="020B0400000000000000" pitchFamily="50" charset="-128"/>
            </a:endParaRPr>
          </a:p>
          <a:p>
            <a:endParaRPr lang="en-US" altLang="ja-JP" sz="1200" b="1" dirty="0">
              <a:latin typeface="BIZ UDPゴシック" panose="020B0400000000000000" pitchFamily="50" charset="-128"/>
              <a:ea typeface="BIZ UDPゴシック" panose="020B0400000000000000" pitchFamily="50" charset="-128"/>
            </a:endParaRPr>
          </a:p>
        </p:txBody>
      </p:sp>
      <p:sp>
        <p:nvSpPr>
          <p:cNvPr id="18" name="テキスト ボックス 17">
            <a:extLst>
              <a:ext uri="{FF2B5EF4-FFF2-40B4-BE49-F238E27FC236}">
                <a16:creationId xmlns:a16="http://schemas.microsoft.com/office/drawing/2014/main" id="{F5149C7A-C188-13B3-610C-92E079C924AF}"/>
              </a:ext>
            </a:extLst>
          </p:cNvPr>
          <p:cNvSpPr txBox="1"/>
          <p:nvPr/>
        </p:nvSpPr>
        <p:spPr>
          <a:xfrm>
            <a:off x="4876845" y="4775180"/>
            <a:ext cx="3565474" cy="461665"/>
          </a:xfrm>
          <a:prstGeom prst="rect">
            <a:avLst/>
          </a:prstGeom>
          <a:solidFill>
            <a:schemeClr val="bg1"/>
          </a:solidFill>
          <a:ln w="3175">
            <a:solidFill>
              <a:schemeClr val="tx1"/>
            </a:solidFill>
          </a:ln>
        </p:spPr>
        <p:txBody>
          <a:bodyPr wrap="square" rtlCol="0" anchor="t" anchorCtr="0">
            <a:spAutoFit/>
          </a:bodyPr>
          <a:lstStyle/>
          <a:p>
            <a:r>
              <a:rPr lang="ja-JP" altLang="en-US" sz="1200" b="1" dirty="0">
                <a:latin typeface="BIZ UDPゴシック" panose="020B0400000000000000" pitchFamily="50" charset="-128"/>
                <a:ea typeface="BIZ UDPゴシック" panose="020B0400000000000000" pitchFamily="50" charset="-128"/>
              </a:rPr>
              <a:t>暮らしやすさ、働きやすさ、楽しさを高める機能</a:t>
            </a:r>
            <a:endParaRPr lang="en-US" altLang="ja-JP" sz="1200" b="1" dirty="0">
              <a:latin typeface="BIZ UDPゴシック" panose="020B0400000000000000" pitchFamily="50" charset="-128"/>
              <a:ea typeface="BIZ UDPゴシック" panose="020B0400000000000000" pitchFamily="50" charset="-128"/>
            </a:endParaRPr>
          </a:p>
          <a:p>
            <a:endParaRPr lang="en-US" altLang="ja-JP" sz="1200" b="1" dirty="0">
              <a:latin typeface="BIZ UDPゴシック" panose="020B0400000000000000" pitchFamily="50" charset="-128"/>
              <a:ea typeface="BIZ UDPゴシック" panose="020B0400000000000000" pitchFamily="50" charset="-128"/>
            </a:endParaRPr>
          </a:p>
        </p:txBody>
      </p:sp>
      <p:sp>
        <p:nvSpPr>
          <p:cNvPr id="21" name="テキスト ボックス 20">
            <a:extLst>
              <a:ext uri="{FF2B5EF4-FFF2-40B4-BE49-F238E27FC236}">
                <a16:creationId xmlns:a16="http://schemas.microsoft.com/office/drawing/2014/main" id="{441458F5-2F07-BDA5-B300-1ECA0AE2682F}"/>
              </a:ext>
            </a:extLst>
          </p:cNvPr>
          <p:cNvSpPr txBox="1"/>
          <p:nvPr/>
        </p:nvSpPr>
        <p:spPr>
          <a:xfrm>
            <a:off x="4884702" y="5313842"/>
            <a:ext cx="3565474" cy="461665"/>
          </a:xfrm>
          <a:prstGeom prst="rect">
            <a:avLst/>
          </a:prstGeom>
          <a:solidFill>
            <a:schemeClr val="bg1"/>
          </a:solidFill>
          <a:ln w="3175">
            <a:solidFill>
              <a:schemeClr val="tx1"/>
            </a:solidFill>
          </a:ln>
        </p:spPr>
        <p:txBody>
          <a:bodyPr wrap="square" rtlCol="0" anchor="t" anchorCtr="0">
            <a:spAutoFit/>
          </a:bodyPr>
          <a:lstStyle/>
          <a:p>
            <a:r>
              <a:rPr lang="ja-JP" altLang="en-US" sz="1200" b="1" dirty="0">
                <a:latin typeface="BIZ UDPゴシック" panose="020B0400000000000000" pitchFamily="50" charset="-128"/>
                <a:ea typeface="BIZ UDPゴシック" panose="020B0400000000000000" pitchFamily="50" charset="-128"/>
              </a:rPr>
              <a:t>都市としてのベーシックな機能</a:t>
            </a:r>
            <a:endParaRPr lang="en-US" altLang="ja-JP" sz="1200" b="1" dirty="0">
              <a:latin typeface="BIZ UDPゴシック" panose="020B0400000000000000" pitchFamily="50" charset="-128"/>
              <a:ea typeface="BIZ UDPゴシック" panose="020B0400000000000000" pitchFamily="50" charset="-128"/>
            </a:endParaRPr>
          </a:p>
          <a:p>
            <a:endParaRPr lang="en-US" altLang="ja-JP" sz="1200" b="1" dirty="0">
              <a:latin typeface="BIZ UDPゴシック" panose="020B0400000000000000" pitchFamily="50" charset="-128"/>
              <a:ea typeface="BIZ UDPゴシック" panose="020B0400000000000000" pitchFamily="50" charset="-128"/>
            </a:endParaRPr>
          </a:p>
        </p:txBody>
      </p:sp>
      <p:sp>
        <p:nvSpPr>
          <p:cNvPr id="53" name="四角形: 角を丸くする 42">
            <a:extLst>
              <a:ext uri="{FF2B5EF4-FFF2-40B4-BE49-F238E27FC236}">
                <a16:creationId xmlns:a16="http://schemas.microsoft.com/office/drawing/2014/main" id="{208CCFEF-BD86-A936-5BD4-7FE69CB40B8E}"/>
              </a:ext>
            </a:extLst>
          </p:cNvPr>
          <p:cNvSpPr/>
          <p:nvPr/>
        </p:nvSpPr>
        <p:spPr>
          <a:xfrm>
            <a:off x="5072293" y="4467696"/>
            <a:ext cx="3360888" cy="282121"/>
          </a:xfrm>
          <a:prstGeom prst="roundRect">
            <a:avLst>
              <a:gd name="adj" fmla="val 14914"/>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（大阪公立大学の機能強化、国際金融都市　など）</a:t>
            </a:r>
          </a:p>
        </p:txBody>
      </p:sp>
      <p:sp>
        <p:nvSpPr>
          <p:cNvPr id="60" name="四角形: 角を丸くする 42">
            <a:extLst>
              <a:ext uri="{FF2B5EF4-FFF2-40B4-BE49-F238E27FC236}">
                <a16:creationId xmlns:a16="http://schemas.microsoft.com/office/drawing/2014/main" id="{82F96D6F-2E9F-A52E-C37F-1AA448A7A6A8}"/>
              </a:ext>
            </a:extLst>
          </p:cNvPr>
          <p:cNvSpPr/>
          <p:nvPr/>
        </p:nvSpPr>
        <p:spPr>
          <a:xfrm>
            <a:off x="2714225" y="6462355"/>
            <a:ext cx="3360888" cy="282121"/>
          </a:xfrm>
          <a:prstGeom prst="roundRect">
            <a:avLst>
              <a:gd name="adj" fmla="val 14914"/>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（二重・二元行政→サービス・投資の最適化）</a:t>
            </a:r>
          </a:p>
        </p:txBody>
      </p:sp>
      <p:sp>
        <p:nvSpPr>
          <p:cNvPr id="63" name="四角形: 角を丸くする 42">
            <a:extLst>
              <a:ext uri="{FF2B5EF4-FFF2-40B4-BE49-F238E27FC236}">
                <a16:creationId xmlns:a16="http://schemas.microsoft.com/office/drawing/2014/main" id="{F5C847F4-6FD0-ACEE-F15D-A46410E26F78}"/>
              </a:ext>
            </a:extLst>
          </p:cNvPr>
          <p:cNvSpPr/>
          <p:nvPr/>
        </p:nvSpPr>
        <p:spPr>
          <a:xfrm>
            <a:off x="5044463" y="5505783"/>
            <a:ext cx="3360888" cy="282121"/>
          </a:xfrm>
          <a:prstGeom prst="roundRect">
            <a:avLst>
              <a:gd name="adj" fmla="val 14914"/>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（交通ネットワーク、拠点エリアの形成　など）</a:t>
            </a:r>
          </a:p>
        </p:txBody>
      </p:sp>
      <p:cxnSp>
        <p:nvCxnSpPr>
          <p:cNvPr id="67" name="直線コネクタ 66">
            <a:extLst>
              <a:ext uri="{FF2B5EF4-FFF2-40B4-BE49-F238E27FC236}">
                <a16:creationId xmlns:a16="http://schemas.microsoft.com/office/drawing/2014/main" id="{3E59114F-CB8C-4DB2-777F-B068D23539E0}"/>
              </a:ext>
            </a:extLst>
          </p:cNvPr>
          <p:cNvCxnSpPr/>
          <p:nvPr/>
        </p:nvCxnSpPr>
        <p:spPr>
          <a:xfrm>
            <a:off x="5632064" y="6379351"/>
            <a:ext cx="0" cy="365125"/>
          </a:xfrm>
          <a:prstGeom prst="line">
            <a:avLst/>
          </a:prstGeom>
          <a:ln w="19050">
            <a:solidFill>
              <a:schemeClr val="tx1"/>
            </a:solidFill>
            <a:prstDash val="sysDot"/>
          </a:ln>
        </p:spPr>
        <p:style>
          <a:lnRef idx="1">
            <a:schemeClr val="accent1"/>
          </a:lnRef>
          <a:fillRef idx="0">
            <a:schemeClr val="accent1"/>
          </a:fillRef>
          <a:effectRef idx="0">
            <a:schemeClr val="accent1"/>
          </a:effectRef>
          <a:fontRef idx="minor">
            <a:schemeClr val="tx1"/>
          </a:fontRef>
        </p:style>
      </p:cxnSp>
      <p:sp>
        <p:nvSpPr>
          <p:cNvPr id="81" name="四角形: 角を丸くする 42">
            <a:extLst>
              <a:ext uri="{FF2B5EF4-FFF2-40B4-BE49-F238E27FC236}">
                <a16:creationId xmlns:a16="http://schemas.microsoft.com/office/drawing/2014/main" id="{FFEA6925-3CD4-5A31-AE0F-C8F55A1AB026}"/>
              </a:ext>
            </a:extLst>
          </p:cNvPr>
          <p:cNvSpPr/>
          <p:nvPr/>
        </p:nvSpPr>
        <p:spPr>
          <a:xfrm>
            <a:off x="4991879" y="4984038"/>
            <a:ext cx="3565474" cy="282121"/>
          </a:xfrm>
          <a:prstGeom prst="roundRect">
            <a:avLst>
              <a:gd name="adj" fmla="val 14914"/>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defTabSz="257175">
              <a:defRPr/>
            </a:pPr>
            <a:r>
              <a:rPr lang="ja-JP" altLang="en-US" sz="1100" dirty="0">
                <a:solidFill>
                  <a:schemeClr val="tx1"/>
                </a:solidFill>
                <a:latin typeface="BIZ UDPゴシック" panose="020B0400000000000000" pitchFamily="50" charset="-128"/>
                <a:ea typeface="BIZ UDPゴシック" panose="020B0400000000000000" pitchFamily="50" charset="-128"/>
              </a:rPr>
              <a:t>（子育て・教育環境充実、若者の魅力的な就業の場　など）</a:t>
            </a:r>
          </a:p>
        </p:txBody>
      </p:sp>
      <p:sp>
        <p:nvSpPr>
          <p:cNvPr id="74" name="正方形/長方形 73">
            <a:extLst>
              <a:ext uri="{FF2B5EF4-FFF2-40B4-BE49-F238E27FC236}">
                <a16:creationId xmlns:a16="http://schemas.microsoft.com/office/drawing/2014/main" id="{1ECDFC0A-6B2B-4C3C-9C76-63F0C577548D}"/>
              </a:ext>
            </a:extLst>
          </p:cNvPr>
          <p:cNvSpPr/>
          <p:nvPr/>
        </p:nvSpPr>
        <p:spPr>
          <a:xfrm>
            <a:off x="8611020" y="-9278"/>
            <a:ext cx="479380" cy="4717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 </a:t>
            </a:r>
            <a:r>
              <a:rPr kumimoji="1" lang="ja-JP" altLang="en-US" sz="2000" b="1" i="0" u="none" strike="noStrike" kern="1200" cap="none" spc="0" normalizeH="0" baseline="0" noProof="0" dirty="0">
                <a:ln>
                  <a:noFill/>
                </a:ln>
                <a:solidFill>
                  <a:srgbClr val="002060"/>
                </a:solidFill>
                <a:effectLst/>
                <a:uLnTx/>
                <a:uFillTx/>
                <a:latin typeface="ＭＳ Ｐゴシック" panose="020B0600070205080204" pitchFamily="50" charset="-128"/>
                <a:ea typeface="ＭＳ Ｐゴシック" panose="020B0600070205080204" pitchFamily="50" charset="-128"/>
                <a:cs typeface="+mn-cs"/>
              </a:rPr>
              <a:t>３</a:t>
            </a:r>
          </a:p>
        </p:txBody>
      </p:sp>
    </p:spTree>
    <p:extLst>
      <p:ext uri="{BB962C8B-B14F-4D97-AF65-F5344CB8AC3E}">
        <p14:creationId xmlns:p14="http://schemas.microsoft.com/office/powerpoint/2010/main" val="333710808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Meiryo UI">
      <a:majorFont>
        <a:latin typeface="Meiryo UI"/>
        <a:ea typeface="Meiryo UI"/>
        <a:cs typeface=""/>
      </a:majorFont>
      <a:minorFont>
        <a:latin typeface="Meiryo UI"/>
        <a:ea typeface="Meiryo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&#65279;<?xml version="1.0" encoding="utf-8" standalone="yes"?>
<Relationships xmlns="http://schemas.openxmlformats.org/package/2006/relationships">
  <Relationship Id="rId1" Type="http://schemas.openxmlformats.org/officeDocument/2006/relationships/customXmlProps" Target="itemProps1.xml" />
</Relationships>
</file>

<file path=customXml/_rels/item2.xml.rels>&#65279;<?xml version="1.0" encoding="utf-8" standalone="yes"?>
<Relationships xmlns="http://schemas.openxmlformats.org/package/2006/relationships">
  <Relationship Id="rId1" Type="http://schemas.openxmlformats.org/officeDocument/2006/relationships/customXmlProps" Target="itemProps2.xml" />
</Relationships>
</file>

<file path=customXml/_rels/item3.xml.rels>&#65279;<?xml version="1.0" encoding="utf-8" standalone="yes"?>
<Relationships xmlns="http://schemas.openxmlformats.org/package/2006/relationships">
  <Relationship Id="rId1" Type="http://schemas.openxmlformats.org/officeDocument/2006/relationships/customXmlProps" Target="itemProps3.xml" />
</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チームサイト用共有ライブラリ" ma:contentTypeID="0x01010016B13BF77A90F249889FB5DD587B167C0039D37C264BF6024199D1523A07C22F7B" ma:contentTypeVersion="" ma:contentTypeDescription="" ma:contentTypeScope="" ma:versionID="2fd4aecbf0a67636e045d890bab3e494">
  <xsd:schema xmlns:xsd="http://www.w3.org/2001/XMLSchema" xmlns:xs="http://www.w3.org/2001/XMLSchema" xmlns:p="http://schemas.microsoft.com/office/2006/metadata/properties" xmlns:ns2="2be2acaf-88a6-4029-b366-c28176c79890" targetNamespace="http://schemas.microsoft.com/office/2006/metadata/properties" ma:root="true" ma:fieldsID="2f1a7762e99f23df00567060dae6aafc" ns2:_="">
    <xsd:import namespace="2be2acaf-88a6-4029-b366-c28176c79890"/>
    <xsd:element name="properties">
      <xsd:complexType>
        <xsd:sequence>
          <xsd:element name="documentManagement">
            <xsd:complexType>
              <xsd:all>
                <xsd:element ref="ns2:コメント_x3000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e2acaf-88a6-4029-b366-c28176c79890" elementFormDefault="qualified">
    <xsd:import namespace="http://schemas.microsoft.com/office/2006/documentManagement/types"/>
    <xsd:import namespace="http://schemas.microsoft.com/office/infopath/2007/PartnerControls"/>
    <xsd:element name="コメント_x3000_" ma:index="8" nillable="true" ma:displayName="コメント　" ma:internalName="_x30b3__x30e1__x30f3__x30c8__x3000_">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コメント_x3000_ xmlns="2be2acaf-88a6-4029-b366-c28176c79890" xsi:nil="true"/>
  </documentManagement>
</p:properties>
</file>

<file path=customXml/itemProps1.xml><?xml version="1.0" encoding="utf-8"?>
<ds:datastoreItem xmlns:ds="http://schemas.openxmlformats.org/officeDocument/2006/customXml" ds:itemID="{B2CA1BF9-9EC3-4FEC-BFAE-E67E229EF193}">
  <ds:schemaRefs>
    <ds:schemaRef ds:uri="http://schemas.microsoft.com/sharepoint/v3/contenttype/forms"/>
  </ds:schemaRefs>
</ds:datastoreItem>
</file>

<file path=customXml/itemProps2.xml><?xml version="1.0" encoding="utf-8"?>
<ds:datastoreItem xmlns:ds="http://schemas.openxmlformats.org/officeDocument/2006/customXml" ds:itemID="{93698144-2A08-4995-8412-A3FC09E95D6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be2acaf-88a6-4029-b366-c28176c7989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0838804-5B4B-4692-B3C9-83A3CC12003B}">
  <ds:schemaRefs>
    <ds:schemaRef ds:uri="http://schemas.microsoft.com/office/2006/documentManagement/types"/>
    <ds:schemaRef ds:uri="http://purl.org/dc/elements/1.1/"/>
    <ds:schemaRef ds:uri="http://schemas.microsoft.com/office/2006/metadata/properties"/>
    <ds:schemaRef ds:uri="2be2acaf-88a6-4029-b366-c28176c79890"/>
    <ds:schemaRef ds:uri="http://purl.org/dc/terms/"/>
    <ds:schemaRef ds:uri="http://schemas.openxmlformats.org/package/2006/metadata/core-properties"/>
    <ds:schemaRef ds:uri="http://purl.org/dc/dcmitype/"/>
    <ds:schemaRef ds:uri="http://schemas.microsoft.com/office/infopath/2007/PartnerControls"/>
    <ds:schemaRef ds:uri="http://www.w3.org/XML/1998/namespace"/>
  </ds:schemaRefs>
</ds:datastoreItem>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0x01010016B13BF77A90F249889FB5DD587B167C0039D37C264BF6024199D1523A07C22F7B</vt:lpwstr>
  </property>
</Properties>
</file>